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257" r:id="rId5"/>
    <p:sldId id="366" r:id="rId6"/>
    <p:sldId id="407" r:id="rId7"/>
    <p:sldId id="367" r:id="rId8"/>
    <p:sldId id="368" r:id="rId9"/>
    <p:sldId id="376" r:id="rId10"/>
    <p:sldId id="369" r:id="rId11"/>
    <p:sldId id="397" r:id="rId12"/>
    <p:sldId id="398" r:id="rId13"/>
    <p:sldId id="396" r:id="rId14"/>
    <p:sldId id="389" r:id="rId15"/>
    <p:sldId id="393" r:id="rId16"/>
    <p:sldId id="406" r:id="rId17"/>
    <p:sldId id="405" r:id="rId18"/>
    <p:sldId id="402" r:id="rId19"/>
    <p:sldId id="403" r:id="rId20"/>
    <p:sldId id="37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Brigman" initials="SB" lastIdx="9" clrIdx="0">
    <p:extLst>
      <p:ext uri="{19B8F6BF-5375-455C-9EA6-DF929625EA0E}">
        <p15:presenceInfo xmlns:p15="http://schemas.microsoft.com/office/powerpoint/2012/main" userId="S::Susan.Brigman@dpi.nc.gov::6f276bbc-1048-4b33-b0d0-a2cf633528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388" autoAdjust="0"/>
  </p:normalViewPr>
  <p:slideViewPr>
    <p:cSldViewPr snapToGrid="0">
      <p:cViewPr>
        <p:scale>
          <a:sx n="62" d="100"/>
          <a:sy n="62" d="100"/>
        </p:scale>
        <p:origin x="672" y="28"/>
      </p:cViewPr>
      <p:guideLst>
        <p:guide orient="horz" pos="2160"/>
        <p:guide pos="2880"/>
      </p:guideLst>
    </p:cSldViewPr>
  </p:slideViewPr>
  <p:outlineViewPr>
    <p:cViewPr>
      <p:scale>
        <a:sx n="33" d="100"/>
        <a:sy n="33" d="100"/>
      </p:scale>
      <p:origin x="0" y="-514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A7017-D5D6-4DE7-A5F4-6A2A79AED0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979DDE-F483-4BEE-B9B8-B9E55E9479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09BE7F-D6D2-40A0-ADA4-2AA946E58CF3}" type="datetimeFigureOut">
              <a:rPr lang="en-US" smtClean="0"/>
              <a:t>7/4/2022</a:t>
            </a:fld>
            <a:endParaRPr lang="en-US"/>
          </a:p>
        </p:txBody>
      </p:sp>
      <p:sp>
        <p:nvSpPr>
          <p:cNvPr id="4" name="Footer Placeholder 3">
            <a:extLst>
              <a:ext uri="{FF2B5EF4-FFF2-40B4-BE49-F238E27FC236}">
                <a16:creationId xmlns:a16="http://schemas.microsoft.com/office/drawing/2014/main" id="{C0A4260D-4F52-4AEB-BA31-0932238EE6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D5FE6F-E9CA-4E9A-8071-753AE5AEB4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2C3065-E4F1-43FB-BC4F-007F6D31DFAD}" type="slidenum">
              <a:rPr lang="en-US" smtClean="0"/>
              <a:t>‹#›</a:t>
            </a:fld>
            <a:endParaRPr lang="en-US"/>
          </a:p>
        </p:txBody>
      </p:sp>
    </p:spTree>
    <p:extLst>
      <p:ext uri="{BB962C8B-B14F-4D97-AF65-F5344CB8AC3E}">
        <p14:creationId xmlns:p14="http://schemas.microsoft.com/office/powerpoint/2010/main" val="419320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D253F48-F5D6-4FAE-B655-DDA3221EBF82}"/>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a:extLst>
              <a:ext uri="{FF2B5EF4-FFF2-40B4-BE49-F238E27FC236}">
                <a16:creationId xmlns:a16="http://schemas.microsoft.com/office/drawing/2014/main" id="{5539D3D3-5CA1-4464-A053-664873D86B5B}"/>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a:extLst>
              <a:ext uri="{FF2B5EF4-FFF2-40B4-BE49-F238E27FC236}">
                <a16:creationId xmlns:a16="http://schemas.microsoft.com/office/drawing/2014/main" id="{3736F916-4E29-4EDD-AB27-CF10F548C2F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0A67176D-D83E-42EA-892D-4BEEA2CA061F}"/>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4CAD31FB-7114-4975-9432-DF676807AD56}"/>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a:extLst>
              <a:ext uri="{FF2B5EF4-FFF2-40B4-BE49-F238E27FC236}">
                <a16:creationId xmlns:a16="http://schemas.microsoft.com/office/drawing/2014/main" id="{097D1B1A-E302-46BB-B79A-72016ACF6FE6}"/>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6F21A0C-2569-41B5-AEC5-5B73492133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B08762-F117-4FFB-BC34-8507C9620F34}"/>
              </a:ext>
            </a:extLst>
          </p:cNvPr>
          <p:cNvSpPr>
            <a:spLocks noGrp="1" noChangeArrowheads="1"/>
          </p:cNvSpPr>
          <p:nvPr>
            <p:ph type="sldNum" sz="quarter" idx="5"/>
          </p:nvPr>
        </p:nvSpPr>
        <p:spPr>
          <a:ln/>
        </p:spPr>
        <p:txBody>
          <a:bodyPr/>
          <a:lstStyle/>
          <a:p>
            <a:fld id="{E49B3A2C-CFD2-49E9-B315-F97B049B126D}" type="slidenum">
              <a:rPr lang="en-US" altLang="en-US"/>
              <a:pPr/>
              <a:t>1</a:t>
            </a:fld>
            <a:endParaRPr lang="en-US" altLang="en-US"/>
          </a:p>
        </p:txBody>
      </p:sp>
      <p:sp>
        <p:nvSpPr>
          <p:cNvPr id="13314" name="Rectangle 2">
            <a:extLst>
              <a:ext uri="{FF2B5EF4-FFF2-40B4-BE49-F238E27FC236}">
                <a16:creationId xmlns:a16="http://schemas.microsoft.com/office/drawing/2014/main" id="{AE383B9E-D4E0-4D49-8D32-28864CC60D8D}"/>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86A8D2A-D3E0-4A02-BC34-2F7C65699D1E}"/>
              </a:ext>
            </a:extLst>
          </p:cNvPr>
          <p:cNvSpPr>
            <a:spLocks noGrp="1" noChangeArrowheads="1"/>
          </p:cNvSpPr>
          <p:nvPr>
            <p:ph type="body" idx="1"/>
          </p:nvPr>
        </p:nvSpPr>
        <p:spPr/>
        <p:txBody>
          <a:bodyPr/>
          <a:lstStyle/>
          <a:p>
            <a:r>
              <a:rPr lang="en-US" sz="1200" kern="1200" dirty="0">
                <a:solidFill>
                  <a:schemeClr val="tx1"/>
                </a:solidFill>
                <a:effectLst/>
                <a:latin typeface="Arial"/>
                <a:ea typeface="ヒラギノ角ゴ Pro W3"/>
                <a:cs typeface="Arial"/>
              </a:rPr>
              <a:t>Good Morning Everyone..</a:t>
            </a:r>
            <a:r>
              <a:rPr lang="en-US" dirty="0">
                <a:latin typeface="Arial"/>
                <a:ea typeface="ヒラギノ角ゴ Pro W3"/>
                <a:cs typeface="Arial"/>
              </a:rPr>
              <a:t> </a:t>
            </a:r>
            <a:r>
              <a:rPr lang="en-US" sz="1200" kern="1200" dirty="0">
                <a:solidFill>
                  <a:schemeClr val="tx1"/>
                </a:solidFill>
                <a:effectLst/>
                <a:latin typeface="Arial"/>
                <a:ea typeface="ヒラギノ角ゴ Pro W3"/>
                <a:cs typeface="Arial"/>
              </a:rPr>
              <a:t> You have joined the Title I Preschool</a:t>
            </a:r>
            <a:r>
              <a:rPr lang="en-US" sz="1200" kern="1200" baseline="0" dirty="0">
                <a:solidFill>
                  <a:schemeClr val="tx1"/>
                </a:solidFill>
                <a:effectLst/>
                <a:latin typeface="Arial"/>
                <a:ea typeface="ヒラギノ角ゴ Pro W3"/>
                <a:cs typeface="Arial"/>
              </a:rPr>
              <a:t> Every Student Succeeds Act Local Coordination MOU requirement introduction webinar. As you know, this </a:t>
            </a:r>
            <a:r>
              <a:rPr lang="en-US" sz="1200" kern="1200" dirty="0">
                <a:solidFill>
                  <a:schemeClr val="tx1"/>
                </a:solidFill>
                <a:effectLst/>
                <a:latin typeface="Arial"/>
                <a:ea typeface="ヒラギノ角ゴ Pro W3"/>
                <a:cs typeface="Arial"/>
              </a:rPr>
              <a:t> Memorandum of Understanding requirement is  between LEA’s (receiving Title I funds) and Head Start Programs.</a:t>
            </a:r>
            <a:r>
              <a:rPr lang="en-US" dirty="0">
                <a:latin typeface="Arial"/>
                <a:ea typeface="ヒラギノ角ゴ Pro W3"/>
                <a:cs typeface="Arial"/>
              </a:rPr>
              <a:t> Thank</a:t>
            </a:r>
            <a:r>
              <a:rPr lang="en-US" baseline="0" dirty="0">
                <a:latin typeface="Arial"/>
                <a:ea typeface="ヒラギノ角ゴ Pro W3"/>
                <a:cs typeface="Arial"/>
              </a:rPr>
              <a:t> you for your time today.</a:t>
            </a:r>
            <a:endParaRPr lang="en-US" altLang="en-US" dirty="0">
              <a:latin typeface="Arial"/>
              <a:ea typeface="ヒラギノ角ゴ Pro W3"/>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ヒラギノ角ゴ Pro W3"/>
                <a:cs typeface="Arial"/>
              </a:rPr>
              <a:t>We have provided a visual  example of an agreement LEA’s, Head Start and other community programs use to coordinate services.   The example includes the parties creating and agreeing on the  Purpose of the Agreement,  which Agency has Authority in what areas of the agreement , What are the shared Goals for working together,  and the Statutory  Requirements discussed in the previous slides.</a:t>
            </a:r>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11</a:t>
            </a:fld>
            <a:endParaRPr lang="en-US" altLang="en-US"/>
          </a:p>
        </p:txBody>
      </p:sp>
    </p:spTree>
    <p:extLst>
      <p:ext uri="{BB962C8B-B14F-4D97-AF65-F5344CB8AC3E}">
        <p14:creationId xmlns:p14="http://schemas.microsoft.com/office/powerpoint/2010/main" val="2376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ヒラギノ角ゴ Pro W3"/>
                <a:cs typeface="Arial"/>
              </a:rPr>
              <a:t>And, in this example- Program Descriptions which is a narrative of each of the programs that are party to the agreement.  In this example, included is Head Start and Title I. This is a very basic example of an MOU. There are many more examples of MOU's in a resource we will discuss shortly. </a:t>
            </a:r>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12</a:t>
            </a:fld>
            <a:endParaRPr lang="en-US" altLang="en-US"/>
          </a:p>
        </p:txBody>
      </p:sp>
    </p:spTree>
    <p:extLst>
      <p:ext uri="{BB962C8B-B14F-4D97-AF65-F5344CB8AC3E}">
        <p14:creationId xmlns:p14="http://schemas.microsoft.com/office/powerpoint/2010/main" val="216419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Arial"/>
                <a:ea typeface="ヒラギノ角ゴ Pro W3"/>
                <a:cs typeface="Arial"/>
              </a:rPr>
              <a:t> This section of the Comprehensive Continuous Improvement Plan requires  a description of how LEA’s will support, coordinate, and integrate Title I services with early education programs including a written plan for transition from preschool to kindergarten.</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06F21A0C-2569-41B5-AEC5-5B73492133E0}" type="slidenum">
              <a:rPr lang="en-US" altLang="en-US"/>
              <a:pPr/>
              <a:t>13</a:t>
            </a:fld>
            <a:endParaRPr lang="en-US" altLang="en-US"/>
          </a:p>
        </p:txBody>
      </p:sp>
    </p:spTree>
    <p:extLst>
      <p:ext uri="{BB962C8B-B14F-4D97-AF65-F5344CB8AC3E}">
        <p14:creationId xmlns:p14="http://schemas.microsoft.com/office/powerpoint/2010/main" val="300276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ヒラギノ角ゴ Pro W3"/>
                <a:cs typeface="Arial"/>
              </a:rPr>
              <a:t> In this section of the CCIP- Coordination Requirements – is the location the MOU is  uploaded.  It is my experience that if the MOU does not meet the components discussed today the application is at risk of not being approved. In some cases we are finding MOU's with coordinated agreements between Head Start and Exceptional Children's programs outlining agreements and services for children with disabilities.  These existing agreements are an opportunity to build upon to incorporate Title I and the requirements of ESSA 1119.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6F21A0C-2569-41B5-AEC5-5B73492133E0}" type="slidenum">
              <a:rPr lang="en-US" altLang="en-US"/>
              <a:pPr/>
              <a:t>14</a:t>
            </a:fld>
            <a:endParaRPr lang="en-US" altLang="en-US"/>
          </a:p>
        </p:txBody>
      </p:sp>
    </p:spTree>
    <p:extLst>
      <p:ext uri="{BB962C8B-B14F-4D97-AF65-F5344CB8AC3E}">
        <p14:creationId xmlns:p14="http://schemas.microsoft.com/office/powerpoint/2010/main" val="217997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ヒラギノ角ゴ Pro W3"/>
                <a:cs typeface="Arial"/>
              </a:rPr>
              <a:t>This is the toolkit resource  mentioned earlier which was developed by the Council of Chief State School Officers and the National Head Start Association.  The Toolkit  includes all components required of LEA’s receiving Title I funds and Early Childhood Education ESSA requirements. </a:t>
            </a:r>
            <a:endParaRPr lang="en-US" dirty="0"/>
          </a:p>
          <a:p>
            <a:r>
              <a:rPr lang="en-US" dirty="0">
                <a:latin typeface="Arial"/>
                <a:ea typeface="ヒラギノ角ゴ Pro W3"/>
                <a:cs typeface="Arial"/>
              </a:rPr>
              <a:t>https://ccsso.org/sites/default/files/2018-02/Toolkit-New%20Early%20Childhood%20Coordination%20Requirements%20in%20the%20ESSA-for%20pr....pdf</a:t>
            </a:r>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15</a:t>
            </a:fld>
            <a:endParaRPr lang="en-US" altLang="en-US"/>
          </a:p>
        </p:txBody>
      </p:sp>
    </p:spTree>
    <p:extLst>
      <p:ext uri="{BB962C8B-B14F-4D97-AF65-F5344CB8AC3E}">
        <p14:creationId xmlns:p14="http://schemas.microsoft.com/office/powerpoint/2010/main" val="52532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ヒラギノ角ゴ Pro W3"/>
                <a:cs typeface="Calibri"/>
              </a:rPr>
              <a:t> The toolkit is a 100 page document that at first glance may be overwhelming. I approached toolkit by using the table of contents and taking one section at a time to focus on that content for understanding. A few sections you may want to glance at are: Section Five: Alignment of ESSA 1119  Coordination Requirements and the Coordination Requirements of the Improving Head Start for School Readiness Act of 2007 (642A). This will give you the perspective of both federal program requirements. Appendix G:  Gives you very detailed specific examples of MOU's.  and Appendix H is helpful with Common Frequently Asked Questions. You will find in this toolkit that The MOU and Coordination Requirements within both ESSA and the Head Start Act are basics to a much broader vision within these two laws: They are a spring board to what most of the Toolkit offers which you will find in the remaining sections.  They are Guidance sections on  building a shared community wide system of support for early education.  That remains the greatest opportunity within this body of work.  Please know, the recorded webinar, </a:t>
            </a:r>
            <a:r>
              <a:rPr lang="en-US" err="1">
                <a:latin typeface="Calibri"/>
                <a:ea typeface="ヒラギノ角ゴ Pro W3"/>
                <a:cs typeface="Calibri"/>
              </a:rPr>
              <a:t>powerpoint</a:t>
            </a:r>
            <a:r>
              <a:rPr lang="en-US">
                <a:latin typeface="Calibri"/>
                <a:ea typeface="ヒラギノ角ゴ Pro W3"/>
                <a:cs typeface="Calibri"/>
              </a:rPr>
              <a:t> and support documents will be sent out on the  Consolidated Federal Program Updates </a:t>
            </a:r>
            <a:r>
              <a:rPr lang="en-US" err="1">
                <a:latin typeface="Calibri"/>
                <a:ea typeface="ヒラギノ角ゴ Pro W3"/>
                <a:cs typeface="Calibri"/>
              </a:rPr>
              <a:t>ListServ</a:t>
            </a:r>
            <a:r>
              <a:rPr lang="en-US">
                <a:latin typeface="Calibri"/>
                <a:ea typeface="ヒラギノ角ゴ Pro W3"/>
                <a:cs typeface="Calibri"/>
              </a:rPr>
              <a:t>.  At this time, I will turn it over to Tina and Alex for questions.  Thank you again for participating today.</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06F21A0C-2569-41B5-AEC5-5B73492133E0}" type="slidenum">
              <a:rPr lang="en-US" altLang="en-US"/>
              <a:pPr/>
              <a:t>16</a:t>
            </a:fld>
            <a:endParaRPr lang="en-US" altLang="en-US"/>
          </a:p>
        </p:txBody>
      </p:sp>
    </p:spTree>
    <p:extLst>
      <p:ext uri="{BB962C8B-B14F-4D97-AF65-F5344CB8AC3E}">
        <p14:creationId xmlns:p14="http://schemas.microsoft.com/office/powerpoint/2010/main" val="318445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Arial"/>
                <a:ea typeface="ヒラギノ角ゴ Pro W3"/>
                <a:cs typeface="Arial"/>
              </a:rPr>
              <a:t>The agenda for today includes a brief Welcome.</a:t>
            </a:r>
            <a:r>
              <a:rPr lang="en-US" dirty="0">
                <a:latin typeface="Arial"/>
                <a:ea typeface="ヒラギノ角ゴ Pro W3"/>
                <a:cs typeface="Arial"/>
              </a:rPr>
              <a:t> </a:t>
            </a:r>
            <a:r>
              <a:rPr lang="en-US" sz="1200" kern="1200" dirty="0">
                <a:solidFill>
                  <a:schemeClr val="tx1"/>
                </a:solidFill>
                <a:effectLst/>
                <a:latin typeface="Arial"/>
                <a:ea typeface="ヒラギノ角ゴ Pro W3"/>
                <a:cs typeface="Arial"/>
              </a:rPr>
              <a:t> We will then move to the specific ESSA MOU Requirement and Statutory Requirements</a:t>
            </a:r>
            <a:r>
              <a:rPr lang="en-US" dirty="0">
                <a:latin typeface="Arial"/>
                <a:ea typeface="ヒラギノ角ゴ Pro W3"/>
                <a:cs typeface="Arial"/>
              </a:rPr>
              <a:t> for LEA's.  </a:t>
            </a:r>
            <a:r>
              <a:rPr lang="en-US" sz="1200" kern="1200" dirty="0">
                <a:solidFill>
                  <a:schemeClr val="tx1"/>
                </a:solidFill>
                <a:effectLst/>
                <a:latin typeface="Arial"/>
                <a:ea typeface="ヒラギノ角ゴ Pro W3"/>
                <a:cs typeface="Arial"/>
              </a:rPr>
              <a:t>We will follow the requirement sections with an Agreement example and the CCIP location for which the Agreement MOU requirement must be uploaded. Lastly, is an inclusive Toolkit created</a:t>
            </a:r>
            <a:r>
              <a:rPr lang="en-US" dirty="0">
                <a:latin typeface="Arial"/>
                <a:ea typeface="ヒラギノ角ゴ Pro W3"/>
                <a:cs typeface="Arial"/>
              </a:rPr>
              <a:t> </a:t>
            </a:r>
            <a:r>
              <a:rPr lang="en-US" sz="1200" kern="1200" dirty="0">
                <a:solidFill>
                  <a:schemeClr val="tx1"/>
                </a:solidFill>
                <a:effectLst/>
                <a:latin typeface="Arial"/>
                <a:ea typeface="ヒラギノ角ゴ Pro W3"/>
                <a:cs typeface="Arial"/>
              </a:rPr>
              <a:t> by the Council of Chief State School Officers and The National Head Start Association.</a:t>
            </a:r>
            <a:r>
              <a:rPr lang="en-US" dirty="0">
                <a:latin typeface="Arial"/>
                <a:ea typeface="ヒラギノ角ゴ Pro W3"/>
                <a:cs typeface="Arial"/>
              </a:rPr>
              <a:t> </a:t>
            </a:r>
            <a:r>
              <a:rPr lang="en-US" sz="1200" kern="1200" dirty="0">
                <a:solidFill>
                  <a:schemeClr val="tx1"/>
                </a:solidFill>
                <a:effectLst/>
                <a:latin typeface="Arial"/>
                <a:ea typeface="ヒラギノ角ゴ Pro W3"/>
                <a:cs typeface="Arial"/>
              </a:rPr>
              <a:t> The toolkit is the main resource used for today's information session and is a deeper dive into the requirements </a:t>
            </a:r>
            <a:r>
              <a:rPr lang="en-US" dirty="0">
                <a:latin typeface="Arial"/>
                <a:ea typeface="ヒラギノ角ゴ Pro W3"/>
                <a:cs typeface="Arial"/>
              </a:rPr>
              <a:t>and coordinated efforts between LEA's and Head Start Grantee's.   </a:t>
            </a:r>
            <a:endParaRPr lang="en-US" sz="1200" kern="1200" dirty="0">
              <a:solidFill>
                <a:schemeClr val="tx1"/>
              </a:solidFill>
              <a:effectLst/>
              <a:latin typeface="Arial" panose="020B0604020202020204" pitchFamily="34" charset="0"/>
              <a:ea typeface="ヒラギノ角ゴ Pro W3"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ヒラギノ角ゴ Pro W3" pitchFamily="1" charset="-128"/>
              <a:cs typeface="+mn-cs"/>
            </a:endParaRPr>
          </a:p>
          <a:p>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2</a:t>
            </a:fld>
            <a:endParaRPr lang="en-US" altLang="en-US"/>
          </a:p>
        </p:txBody>
      </p:sp>
    </p:spTree>
    <p:extLst>
      <p:ext uri="{BB962C8B-B14F-4D97-AF65-F5344CB8AC3E}">
        <p14:creationId xmlns:p14="http://schemas.microsoft.com/office/powerpoint/2010/main" val="261007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ea typeface="ヒラギノ角ゴ Pro W3"/>
                <a:cs typeface="Arial"/>
              </a:rPr>
              <a:t>The ESSA LEA/Head Start MOU requirement was created to increase</a:t>
            </a:r>
            <a:r>
              <a:rPr lang="en-US" dirty="0">
                <a:latin typeface="Arial"/>
                <a:ea typeface="ヒラギノ角ゴ Pro W3"/>
                <a:cs typeface="Arial"/>
              </a:rPr>
              <a:t> </a:t>
            </a:r>
            <a:r>
              <a:rPr lang="en-US" sz="1200" dirty="0">
                <a:latin typeface="Arial"/>
                <a:ea typeface="ヒラギノ角ゴ Pro W3"/>
                <a:cs typeface="Arial"/>
              </a:rPr>
              <a:t>coordination between</a:t>
            </a:r>
            <a:r>
              <a:rPr lang="en-US" dirty="0">
                <a:latin typeface="Arial"/>
                <a:ea typeface="ヒラギノ角ゴ Pro W3"/>
                <a:cs typeface="Arial"/>
              </a:rPr>
              <a:t> LEA's receiving</a:t>
            </a:r>
            <a:r>
              <a:rPr lang="en-US" sz="1200" dirty="0">
                <a:latin typeface="Arial"/>
                <a:ea typeface="ヒラギノ角ゴ Pro W3"/>
                <a:cs typeface="Arial"/>
              </a:rPr>
              <a:t> </a:t>
            </a:r>
            <a:r>
              <a:rPr lang="en-US" dirty="0">
                <a:latin typeface="Arial"/>
                <a:ea typeface="ヒラギノ角ゴ Pro W3"/>
                <a:cs typeface="Arial"/>
              </a:rPr>
              <a:t>Title I funds and Head Start ( the oldest and</a:t>
            </a:r>
            <a:r>
              <a:rPr lang="en-US" sz="1200" dirty="0">
                <a:latin typeface="Arial"/>
                <a:ea typeface="ヒラギノ角ゴ Pro W3"/>
                <a:cs typeface="Arial"/>
              </a:rPr>
              <a:t> largest federally funded early education </a:t>
            </a:r>
            <a:r>
              <a:rPr lang="en-US" dirty="0">
                <a:latin typeface="Arial"/>
                <a:ea typeface="ヒラギノ角ゴ Pro W3"/>
                <a:cs typeface="Arial"/>
              </a:rPr>
              <a:t>program serving over one million children across the nation with preschool and family services). </a:t>
            </a:r>
            <a:r>
              <a:rPr lang="en-US" sz="1200" dirty="0">
                <a:latin typeface="Arial"/>
                <a:ea typeface="ヒラギノ角ゴ Pro W3"/>
                <a:cs typeface="Arial"/>
              </a:rPr>
              <a:t> Thus,</a:t>
            </a:r>
            <a:r>
              <a:rPr lang="en-US" dirty="0">
                <a:latin typeface="Arial"/>
                <a:ea typeface="ヒラギノ角ゴ Pro W3"/>
                <a:cs typeface="Arial"/>
              </a:rPr>
              <a:t> </a:t>
            </a:r>
            <a:r>
              <a:rPr lang="en-US" sz="1200" dirty="0">
                <a:latin typeface="Arial"/>
                <a:ea typeface="ヒラギノ角ゴ Pro W3"/>
                <a:cs typeface="Arial"/>
              </a:rPr>
              <a:t>the coordination of the two programs to support young children</a:t>
            </a:r>
            <a:r>
              <a:rPr lang="en-US" dirty="0">
                <a:latin typeface="Arial"/>
                <a:ea typeface="ヒラギノ角ゴ Pro W3"/>
                <a:cs typeface="Arial"/>
              </a:rPr>
              <a:t> and families</a:t>
            </a:r>
            <a:r>
              <a:rPr lang="en-US" sz="1200" dirty="0">
                <a:latin typeface="Arial"/>
                <a:ea typeface="ヒラギノ角ゴ Pro W3"/>
                <a:cs typeface="Arial"/>
              </a:rPr>
              <a:t> became a priority</a:t>
            </a:r>
            <a:r>
              <a:rPr lang="en-US" dirty="0">
                <a:latin typeface="Arial"/>
                <a:ea typeface="ヒラギノ角ゴ Pro W3"/>
                <a:cs typeface="Arial"/>
              </a:rPr>
              <a:t> at the national level</a:t>
            </a:r>
            <a:r>
              <a:rPr lang="en-US" sz="1200" dirty="0">
                <a:latin typeface="Arial"/>
                <a:ea typeface="ヒラギノ角ゴ Pro W3"/>
                <a:cs typeface="Arial"/>
              </a:rPr>
              <a:t>.</a:t>
            </a:r>
            <a:r>
              <a:rPr lang="en-US" dirty="0">
                <a:latin typeface="Arial"/>
                <a:ea typeface="ヒラギノ角ゴ Pro W3"/>
                <a:cs typeface="Arial"/>
              </a:rPr>
              <a:t> </a:t>
            </a:r>
            <a:r>
              <a:rPr lang="en-US" sz="1200" dirty="0">
                <a:latin typeface="Arial"/>
                <a:ea typeface="ヒラギノ角ゴ Pro W3"/>
                <a:cs typeface="Arial"/>
              </a:rPr>
              <a:t> </a:t>
            </a:r>
            <a:r>
              <a:rPr lang="en-US" dirty="0">
                <a:latin typeface="Arial"/>
                <a:ea typeface="ヒラギノ角ゴ Pro W3"/>
                <a:cs typeface="Arial"/>
              </a:rPr>
              <a:t>Of particular importance in the legislation is</a:t>
            </a:r>
            <a:r>
              <a:rPr lang="en-US" sz="1200" dirty="0">
                <a:latin typeface="Arial"/>
                <a:ea typeface="ヒラギノ角ゴ Pro W3"/>
                <a:cs typeface="Arial"/>
              </a:rPr>
              <a:t>:</a:t>
            </a:r>
            <a:r>
              <a:rPr lang="en-US" dirty="0">
                <a:latin typeface="Arial"/>
                <a:ea typeface="ヒラギノ角ゴ Pro W3"/>
                <a:cs typeface="Arial"/>
              </a:rPr>
              <a:t> </a:t>
            </a:r>
            <a:r>
              <a:rPr lang="en-US" sz="1200" dirty="0">
                <a:latin typeface="Arial"/>
                <a:ea typeface="ヒラギノ角ゴ Pro W3"/>
                <a:cs typeface="Arial"/>
              </a:rPr>
              <a:t> that </a:t>
            </a:r>
            <a:r>
              <a:rPr lang="en-US" dirty="0">
                <a:latin typeface="Arial"/>
                <a:ea typeface="ヒラギノ角ゴ Pro W3"/>
                <a:cs typeface="Arial"/>
              </a:rPr>
              <a:t>All </a:t>
            </a:r>
            <a:r>
              <a:rPr lang="en-US" sz="1200" dirty="0">
                <a:latin typeface="Arial"/>
                <a:ea typeface="ヒラギノ角ゴ Pro W3"/>
                <a:cs typeface="Arial"/>
              </a:rPr>
              <a:t>LEA’s receiving Title I funds must have a Coordination agreement</a:t>
            </a:r>
            <a:r>
              <a:rPr lang="en-US" dirty="0">
                <a:latin typeface="Arial"/>
                <a:ea typeface="ヒラギノ角ゴ Pro W3"/>
                <a:cs typeface="Arial"/>
              </a:rPr>
              <a:t> with Head Start </a:t>
            </a:r>
            <a:r>
              <a:rPr lang="en-US" sz="1200" dirty="0">
                <a:latin typeface="Arial"/>
                <a:ea typeface="ヒラギノ角ゴ Pro W3"/>
                <a:cs typeface="Arial"/>
              </a:rPr>
              <a:t>whether the LEA is using Title I funds for preschool or not.</a:t>
            </a:r>
            <a:r>
              <a:rPr lang="en-US" dirty="0">
                <a:latin typeface="Arial"/>
                <a:ea typeface="ヒラギノ角ゴ Pro W3"/>
                <a:cs typeface="Arial"/>
              </a:rPr>
              <a:t>   It is often questioned as to Why all LEA's must have the agreement with Head Start if they do not serve preschool children? The first that comes to mind are the opportunities for a collaborative, well planned Transition process from Preschool into our public school kindergarten classrooms. </a:t>
            </a:r>
            <a:endParaRPr lang="en-US" dirty="0">
              <a:cs typeface="Arial"/>
            </a:endParaRPr>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4</a:t>
            </a:fld>
            <a:endParaRPr lang="en-US" altLang="en-US"/>
          </a:p>
        </p:txBody>
      </p:sp>
    </p:spTree>
    <p:extLst>
      <p:ext uri="{BB962C8B-B14F-4D97-AF65-F5344CB8AC3E}">
        <p14:creationId xmlns:p14="http://schemas.microsoft.com/office/powerpoint/2010/main" val="338289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ヒラギノ角ゴ Pro W3"/>
                <a:cs typeface="Arial"/>
              </a:rPr>
              <a:t>The opportunities to develop preschool to kindergarten transition practices which support, and impact children, teachers, and families are numerous.  </a:t>
            </a:r>
            <a:r>
              <a:rPr lang="en-US" sz="1200" dirty="0">
                <a:latin typeface="Arial"/>
                <a:ea typeface="ヒラギノ角ゴ Pro W3"/>
                <a:cs typeface="Arial"/>
              </a:rPr>
              <a:t>This federal requirement </a:t>
            </a:r>
            <a:r>
              <a:rPr lang="en-US" dirty="0">
                <a:latin typeface="Arial"/>
                <a:ea typeface="ヒラギノ角ゴ Pro W3"/>
                <a:cs typeface="Arial"/>
              </a:rPr>
              <a:t>further underscores  the </a:t>
            </a:r>
            <a:r>
              <a:rPr lang="en-US" sz="1200" dirty="0">
                <a:latin typeface="Arial"/>
                <a:ea typeface="ヒラギノ角ゴ Pro W3"/>
                <a:cs typeface="Arial"/>
              </a:rPr>
              <a:t>important opportunity for better coordination between school districts and Head Start including the broader</a:t>
            </a:r>
            <a:r>
              <a:rPr lang="en-US" dirty="0">
                <a:latin typeface="Arial"/>
                <a:ea typeface="ヒラギノ角ゴ Pro W3"/>
                <a:cs typeface="Arial"/>
              </a:rPr>
              <a:t>  </a:t>
            </a:r>
            <a:r>
              <a:rPr lang="en-US" sz="1200" dirty="0">
                <a:latin typeface="Arial"/>
                <a:ea typeface="ヒラギノ角ゴ Pro W3"/>
                <a:cs typeface="Arial"/>
              </a:rPr>
              <a:t>community-based early childhood education</a:t>
            </a:r>
            <a:r>
              <a:rPr lang="en-US" dirty="0">
                <a:latin typeface="Arial"/>
                <a:ea typeface="ヒラギノ角ゴ Pro W3"/>
                <a:cs typeface="Arial"/>
              </a:rPr>
              <a:t> preschool</a:t>
            </a:r>
            <a:r>
              <a:rPr lang="en-US" sz="1200" dirty="0">
                <a:latin typeface="Arial"/>
                <a:ea typeface="ヒラギノ角ゴ Pro W3"/>
                <a:cs typeface="Arial"/>
              </a:rPr>
              <a:t> programs.</a:t>
            </a:r>
            <a:r>
              <a:rPr lang="en-US" dirty="0">
                <a:latin typeface="Arial"/>
                <a:ea typeface="ヒラギノ角ゴ Pro W3"/>
                <a:cs typeface="Arial"/>
              </a:rPr>
              <a:t> </a:t>
            </a:r>
            <a:r>
              <a:rPr lang="en-US" sz="1200" dirty="0">
                <a:latin typeface="Arial"/>
                <a:ea typeface="ヒラギノ角ゴ Pro W3"/>
                <a:cs typeface="Arial"/>
              </a:rPr>
              <a:t> The coordination goals are to create higher-quality learning programs and experiences for children; as well as a more seamless transition to kindergarten which, as </a:t>
            </a:r>
            <a:r>
              <a:rPr lang="en-US" dirty="0">
                <a:latin typeface="Arial"/>
                <a:ea typeface="ヒラギノ角ゴ Pro W3"/>
                <a:cs typeface="Arial"/>
              </a:rPr>
              <a:t>we know,</a:t>
            </a:r>
            <a:r>
              <a:rPr lang="en-US" baseline="0" dirty="0">
                <a:latin typeface="Arial"/>
                <a:ea typeface="ヒラギノ角ゴ Pro W3"/>
                <a:cs typeface="Arial"/>
              </a:rPr>
              <a:t> </a:t>
            </a:r>
            <a:r>
              <a:rPr lang="en-US" sz="1200" dirty="0">
                <a:latin typeface="Arial"/>
                <a:ea typeface="ヒラギノ角ゴ Pro W3"/>
                <a:cs typeface="Arial"/>
              </a:rPr>
              <a:t>impacts children’s development and success in school.</a:t>
            </a:r>
            <a:r>
              <a:rPr lang="en-US" dirty="0">
                <a:latin typeface="Arial"/>
                <a:ea typeface="ヒラギノ角ゴ Pro W3"/>
                <a:cs typeface="Arial"/>
              </a:rPr>
              <a:t> This legislation is designed to support</a:t>
            </a:r>
            <a:br>
              <a:rPr lang="en-US" sz="1200" dirty="0">
                <a:cs typeface="Arial"/>
              </a:rPr>
            </a:br>
            <a:r>
              <a:rPr lang="en-US" sz="1200" dirty="0">
                <a:latin typeface="Arial"/>
                <a:ea typeface="ヒラギノ角ゴ Pro W3"/>
                <a:cs typeface="Arial"/>
              </a:rPr>
              <a:t>Cross-Systems coordination </a:t>
            </a:r>
            <a:r>
              <a:rPr lang="en-US" dirty="0">
                <a:latin typeface="Arial"/>
                <a:ea typeface="ヒラギノ角ゴ Pro W3"/>
                <a:cs typeface="Arial"/>
              </a:rPr>
              <a:t>to further promote best practices in early education.</a:t>
            </a:r>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5</a:t>
            </a:fld>
            <a:endParaRPr lang="en-US" altLang="en-US"/>
          </a:p>
        </p:txBody>
      </p:sp>
    </p:spTree>
    <p:extLst>
      <p:ext uri="{BB962C8B-B14F-4D97-AF65-F5344CB8AC3E}">
        <p14:creationId xmlns:p14="http://schemas.microsoft.com/office/powerpoint/2010/main" val="16676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ヒラギノ角ゴ Pro W3"/>
                <a:cs typeface="Arial"/>
              </a:rPr>
              <a:t>The </a:t>
            </a:r>
            <a:r>
              <a:rPr lang="en-US" sz="1200" dirty="0">
                <a:latin typeface="Arial"/>
                <a:ea typeface="ヒラギノ角ゴ Pro W3"/>
                <a:cs typeface="Arial"/>
              </a:rPr>
              <a:t>provision </a:t>
            </a:r>
            <a:r>
              <a:rPr lang="en-US" sz="1200" i="1" dirty="0">
                <a:latin typeface="Arial"/>
                <a:ea typeface="ヒラギノ角ゴ Pro W3"/>
                <a:cs typeface="Arial"/>
              </a:rPr>
              <a:t>requires </a:t>
            </a:r>
            <a:r>
              <a:rPr lang="en-US" sz="1200" dirty="0">
                <a:latin typeface="Arial"/>
                <a:ea typeface="ヒラギノ角ゴ Pro W3"/>
                <a:cs typeface="Arial"/>
              </a:rPr>
              <a:t>that LEAs document the coordination through a written agreement between the LEA and</a:t>
            </a:r>
            <a:br>
              <a:rPr lang="en-US" sz="1200" dirty="0">
                <a:cs typeface="Arial"/>
              </a:rPr>
            </a:br>
            <a:r>
              <a:rPr lang="en-US" sz="1200" dirty="0">
                <a:latin typeface="Arial"/>
                <a:ea typeface="ヒラギノ角ゴ Pro W3"/>
                <a:cs typeface="Arial"/>
              </a:rPr>
              <a:t>Head Start </a:t>
            </a:r>
            <a:r>
              <a:rPr lang="en-US" dirty="0">
                <a:latin typeface="Arial"/>
                <a:ea typeface="ヒラギノ角ゴ Pro W3"/>
                <a:cs typeface="Arial"/>
              </a:rPr>
              <a:t>Grantee</a:t>
            </a:r>
            <a:r>
              <a:rPr lang="en-US" sz="1200" dirty="0">
                <a:latin typeface="Arial"/>
                <a:ea typeface="ヒラギノ角ゴ Pro W3"/>
                <a:cs typeface="Arial"/>
              </a:rPr>
              <a:t>. And, if feasible, with other early childhood programs.</a:t>
            </a:r>
            <a:r>
              <a:rPr lang="en-US" dirty="0">
                <a:latin typeface="Arial"/>
                <a:ea typeface="ヒラギノ角ゴ Pro W3"/>
                <a:cs typeface="Arial"/>
              </a:rPr>
              <a:t>  Therefor, the MOU is the formal document which meets the requirement.</a:t>
            </a:r>
            <a:br>
              <a:rPr lang="en-US" sz="1200" dirty="0">
                <a:cs typeface="Arial"/>
              </a:rPr>
            </a:br>
            <a:r>
              <a:rPr lang="en-US" sz="1200" dirty="0">
                <a:latin typeface="Arial"/>
                <a:ea typeface="ヒラギノ角ゴ Pro W3"/>
                <a:cs typeface="Arial"/>
              </a:rPr>
              <a:t> </a:t>
            </a:r>
            <a:br>
              <a:rPr lang="en-US" sz="1200" dirty="0">
                <a:cs typeface="Arial"/>
              </a:rPr>
            </a:br>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6</a:t>
            </a:fld>
            <a:endParaRPr lang="en-US" altLang="en-US"/>
          </a:p>
        </p:txBody>
      </p:sp>
    </p:spTree>
    <p:extLst>
      <p:ext uri="{BB962C8B-B14F-4D97-AF65-F5344CB8AC3E}">
        <p14:creationId xmlns:p14="http://schemas.microsoft.com/office/powerpoint/2010/main" val="247268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ヒラギノ角ゴ Pro W3"/>
                <a:cs typeface="Arial"/>
              </a:rPr>
              <a:t> </a:t>
            </a:r>
            <a:r>
              <a:rPr lang="en-US" sz="1200" dirty="0">
                <a:latin typeface="Arial"/>
                <a:ea typeface="ヒラギノ角ゴ Pro W3"/>
                <a:cs typeface="Arial"/>
              </a:rPr>
              <a:t>Again, the following </a:t>
            </a:r>
            <a:r>
              <a:rPr lang="en-US" dirty="0">
                <a:latin typeface="Arial"/>
                <a:ea typeface="ヒラギノ角ゴ Pro W3"/>
                <a:cs typeface="Arial"/>
              </a:rPr>
              <a:t>requirements</a:t>
            </a:r>
            <a:r>
              <a:rPr lang="en-US" sz="1200" dirty="0">
                <a:latin typeface="Arial"/>
                <a:ea typeface="ヒラギノ角ゴ Pro W3"/>
                <a:cs typeface="Arial"/>
              </a:rPr>
              <a:t> applies categorically to Head Start programs because it is the country’s primary </a:t>
            </a:r>
            <a:r>
              <a:rPr lang="en-US" dirty="0">
                <a:latin typeface="Arial"/>
                <a:ea typeface="ヒラギノ角ゴ Pro W3"/>
                <a:cs typeface="Arial"/>
              </a:rPr>
              <a:t>federally</a:t>
            </a:r>
            <a:r>
              <a:rPr lang="en-US" sz="1200" dirty="0">
                <a:latin typeface="Arial"/>
                <a:ea typeface="ヒラギノ角ゴ Pro W3"/>
                <a:cs typeface="Arial"/>
              </a:rPr>
              <a:t> </a:t>
            </a:r>
            <a:r>
              <a:rPr lang="en-US" dirty="0">
                <a:latin typeface="Arial"/>
                <a:ea typeface="ヒラギノ角ゴ Pro W3"/>
                <a:cs typeface="Arial"/>
              </a:rPr>
              <a:t>funded early</a:t>
            </a:r>
            <a:r>
              <a:rPr lang="en-US" sz="1200" dirty="0">
                <a:latin typeface="Arial"/>
                <a:ea typeface="ヒラギノ角ゴ Pro W3"/>
                <a:cs typeface="Arial"/>
              </a:rPr>
              <a:t> childhood education </a:t>
            </a:r>
            <a:r>
              <a:rPr lang="en-US" dirty="0">
                <a:latin typeface="Arial"/>
                <a:ea typeface="ヒラギノ角ゴ Pro W3"/>
                <a:cs typeface="Arial"/>
              </a:rPr>
              <a:t>program-</a:t>
            </a:r>
            <a:r>
              <a:rPr lang="en-US" sz="1200" dirty="0">
                <a:latin typeface="Arial"/>
                <a:ea typeface="ヒラギノ角ゴ Pro W3"/>
                <a:cs typeface="Arial"/>
              </a:rPr>
              <a:t> with centers in communities across the country. </a:t>
            </a:r>
            <a:r>
              <a:rPr lang="en-US" dirty="0">
                <a:latin typeface="Arial"/>
                <a:ea typeface="ヒラギノ角ゴ Pro W3"/>
                <a:cs typeface="Arial"/>
              </a:rPr>
              <a:t>In addition to Head Start, it is worth conversation, consideration and if feasible it is also required to have coordination agreements </a:t>
            </a:r>
            <a:r>
              <a:rPr lang="en-US" sz="1200" dirty="0">
                <a:latin typeface="Arial"/>
                <a:ea typeface="ヒラギノ角ゴ Pro W3"/>
                <a:cs typeface="Arial"/>
              </a:rPr>
              <a:t>with the broader early childhood community.</a:t>
            </a:r>
            <a:r>
              <a:rPr lang="en-US" dirty="0">
                <a:latin typeface="Arial"/>
                <a:ea typeface="ヒラギノ角ゴ Pro W3"/>
                <a:cs typeface="Arial"/>
              </a:rPr>
              <a:t> For purposes of this session we again are focusing on the ESSA requirements for LEA's  with Head Start. </a:t>
            </a:r>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7</a:t>
            </a:fld>
            <a:endParaRPr lang="en-US" altLang="en-US"/>
          </a:p>
        </p:txBody>
      </p:sp>
    </p:spTree>
    <p:extLst>
      <p:ext uri="{BB962C8B-B14F-4D97-AF65-F5344CB8AC3E}">
        <p14:creationId xmlns:p14="http://schemas.microsoft.com/office/powerpoint/2010/main" val="161299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ヒラギノ角ゴ Pro W3"/>
                <a:cs typeface="Arial"/>
              </a:rPr>
              <a:t>This slide is a snapshot of the specific statutory requirements to be included in the MOU. Notice in this table that there are three columns. The first column is the subject column. The second column lists the ESSA Section 1119 Coordination Requirements which are the requirements of the LEA’s.  The third column lists the Section 642 federal requirements for Head Start.  Head Start has had a requirement since 2007 to coordinate with LEA’s. However, often  there are challenges when one entity has a statutory requirement, and the other does not.  Thus, once again, an additional reason for the requirements of LEA’s for purposes of program alignment.  Now- both federally funded programs are required to have an MOU with coordinated efforts to comply with the funding received from the federal government.</a:t>
            </a:r>
          </a:p>
          <a:p>
            <a:r>
              <a:rPr lang="en-US" dirty="0">
                <a:latin typeface="Arial"/>
                <a:ea typeface="ヒラギノ角ゴ Pro W3"/>
                <a:cs typeface="Arial"/>
              </a:rPr>
              <a:t>There are  six primary required areas of coordination.  On this slide: </a:t>
            </a:r>
            <a:r>
              <a:rPr lang="en-US" b="1" dirty="0">
                <a:latin typeface="Arial"/>
                <a:ea typeface="ヒラギノ角ゴ Pro W3"/>
                <a:cs typeface="Arial"/>
              </a:rPr>
              <a:t>Data and Record Sharin</a:t>
            </a:r>
            <a:r>
              <a:rPr lang="en-US" dirty="0">
                <a:latin typeface="Arial"/>
                <a:ea typeface="ヒラギノ角ゴ Pro W3"/>
                <a:cs typeface="Arial"/>
              </a:rPr>
              <a:t>g-is described and ranges from coordinating and sharing information on preschool eligibility and priority</a:t>
            </a:r>
            <a:r>
              <a:rPr lang="en-US" baseline="0" dirty="0">
                <a:latin typeface="Arial"/>
                <a:ea typeface="ヒラギノ角ゴ Pro W3"/>
                <a:cs typeface="Arial"/>
              </a:rPr>
              <a:t> and </a:t>
            </a:r>
            <a:r>
              <a:rPr lang="en-US" dirty="0">
                <a:latin typeface="Arial"/>
                <a:ea typeface="ヒラギノ角ゴ Pro W3"/>
                <a:cs typeface="Arial"/>
              </a:rPr>
              <a:t> program coordination including sharing the information of preschool children transitioning from Head Start preschools into the LEA kindergarten program.</a:t>
            </a:r>
          </a:p>
          <a:p>
            <a:r>
              <a:rPr lang="en-US" dirty="0">
                <a:latin typeface="Arial"/>
                <a:ea typeface="ヒラギノ角ゴ Pro W3"/>
                <a:cs typeface="Arial"/>
              </a:rPr>
              <a:t>Secondly, </a:t>
            </a:r>
            <a:r>
              <a:rPr lang="en-US" b="1" dirty="0">
                <a:latin typeface="Arial"/>
                <a:ea typeface="ヒラギノ角ゴ Pro W3"/>
                <a:cs typeface="Arial"/>
              </a:rPr>
              <a:t>Professional Development and Technical Assistance: </a:t>
            </a:r>
            <a:r>
              <a:rPr lang="en-US" b="0" dirty="0">
                <a:latin typeface="Arial"/>
                <a:ea typeface="ヒラギノ角ゴ Pro W3"/>
                <a:cs typeface="Arial"/>
              </a:rPr>
              <a:t>The primary focus</a:t>
            </a:r>
            <a:r>
              <a:rPr lang="en-US" dirty="0">
                <a:latin typeface="Arial"/>
                <a:ea typeface="ヒラギノ角ゴ Pro W3"/>
                <a:cs typeface="Arial"/>
              </a:rPr>
              <a:t> </a:t>
            </a:r>
            <a:r>
              <a:rPr lang="en-US" b="0" dirty="0">
                <a:latin typeface="Arial"/>
                <a:ea typeface="ヒラギノ角ゴ Pro W3"/>
                <a:cs typeface="Arial"/>
              </a:rPr>
              <a:t>is a PD/TA system which </a:t>
            </a:r>
            <a:r>
              <a:rPr lang="en-US" dirty="0">
                <a:latin typeface="Arial"/>
                <a:ea typeface="ヒラギノ角ゴ Pro W3"/>
                <a:cs typeface="Arial"/>
              </a:rPr>
              <a:t>coordinates professional development opportunities inclusive of teacher and program supports for  </a:t>
            </a:r>
            <a:r>
              <a:rPr lang="en-US" b="0" dirty="0">
                <a:latin typeface="Arial"/>
                <a:ea typeface="ヒラギノ角ゴ Pro W3"/>
                <a:cs typeface="Arial"/>
              </a:rPr>
              <a:t>high quality transition activities from Head Start preschool to the kindergarten school and classroom</a:t>
            </a:r>
            <a:r>
              <a:rPr lang="en-US" dirty="0">
                <a:latin typeface="Arial"/>
                <a:ea typeface="ヒラギノ角ゴ Pro W3"/>
                <a:cs typeface="Arial"/>
              </a:rPr>
              <a:t>. as well</a:t>
            </a:r>
            <a:r>
              <a:rPr lang="en-US" b="0" dirty="0">
                <a:latin typeface="Arial"/>
                <a:ea typeface="ヒラギノ角ゴ Pro W3"/>
                <a:cs typeface="Arial"/>
              </a:rPr>
              <a:t> </a:t>
            </a:r>
            <a:r>
              <a:rPr lang="en-US" dirty="0">
                <a:latin typeface="Arial"/>
                <a:ea typeface="ヒラギノ角ゴ Pro W3"/>
                <a:cs typeface="Arial"/>
              </a:rPr>
              <a:t>as, the possibilities of having a  joint system of support for all teachers and assistants in both public and non public early childhood programs. </a:t>
            </a:r>
            <a:r>
              <a:rPr lang="en-US" b="0" dirty="0">
                <a:latin typeface="Arial"/>
                <a:ea typeface="ヒラギノ角ゴ Pro W3"/>
                <a:cs typeface="Arial"/>
              </a:rPr>
              <a:t>Thirdly, </a:t>
            </a:r>
            <a:r>
              <a:rPr lang="en-US" b="1" dirty="0">
                <a:latin typeface="Arial"/>
                <a:ea typeface="ヒラギノ角ゴ Pro W3"/>
                <a:cs typeface="Arial"/>
              </a:rPr>
              <a:t>Communication: </a:t>
            </a:r>
            <a:r>
              <a:rPr lang="en-US" b="0" dirty="0">
                <a:latin typeface="Arial"/>
                <a:ea typeface="ヒラギノ角ゴ Pro W3"/>
                <a:cs typeface="Arial"/>
              </a:rPr>
              <a:t>the emphasis </a:t>
            </a:r>
            <a:r>
              <a:rPr lang="en-US" dirty="0">
                <a:latin typeface="Arial"/>
                <a:ea typeface="ヒラギノ角ゴ Pro W3"/>
                <a:cs typeface="Arial"/>
              </a:rPr>
              <a:t>again </a:t>
            </a:r>
            <a:r>
              <a:rPr lang="en-US" b="0" dirty="0">
                <a:latin typeface="Arial"/>
                <a:ea typeface="ヒラギノ角ゴ Pro W3"/>
                <a:cs typeface="Arial"/>
              </a:rPr>
              <a:t>is a coordinated </a:t>
            </a:r>
            <a:r>
              <a:rPr lang="en-US" dirty="0">
                <a:latin typeface="Arial"/>
                <a:ea typeface="ヒラギノ角ゴ Pro W3"/>
                <a:cs typeface="Arial"/>
              </a:rPr>
              <a:t> </a:t>
            </a:r>
            <a:r>
              <a:rPr lang="en-US" b="0" dirty="0">
                <a:latin typeface="Arial"/>
                <a:ea typeface="ヒラギノ角ゴ Pro W3"/>
                <a:cs typeface="Arial"/>
              </a:rPr>
              <a:t>system within the community</a:t>
            </a:r>
            <a:r>
              <a:rPr lang="en-US" dirty="0">
                <a:latin typeface="Arial"/>
                <a:ea typeface="ヒラギノ角ゴ Pro W3"/>
                <a:cs typeface="Arial"/>
              </a:rPr>
              <a:t> addressing communication</a:t>
            </a:r>
            <a:r>
              <a:rPr lang="en-US" b="0" dirty="0">
                <a:latin typeface="Arial"/>
                <a:ea typeface="ヒラギノ角ゴ Pro W3"/>
                <a:cs typeface="Arial"/>
              </a:rPr>
              <a:t> </a:t>
            </a:r>
            <a:r>
              <a:rPr lang="en-US" dirty="0">
                <a:latin typeface="Arial"/>
                <a:ea typeface="ヒラギノ角ゴ Pro W3"/>
                <a:cs typeface="Arial"/>
              </a:rPr>
              <a:t>which</a:t>
            </a:r>
            <a:r>
              <a:rPr lang="en-US" b="0" dirty="0">
                <a:latin typeface="Arial"/>
                <a:ea typeface="ヒラギノ角ゴ Pro W3"/>
                <a:cs typeface="Arial"/>
              </a:rPr>
              <a:t> includes school staff, Head Start staff and other early childhood programs.</a:t>
            </a:r>
            <a:r>
              <a:rPr lang="en-US" dirty="0">
                <a:latin typeface="Arial"/>
                <a:ea typeface="ヒラギノ角ゴ Pro W3"/>
                <a:cs typeface="Arial"/>
              </a:rPr>
              <a:t> </a:t>
            </a:r>
            <a:r>
              <a:rPr lang="en-US" b="0" dirty="0">
                <a:latin typeface="Arial"/>
                <a:ea typeface="ヒラギノ角ゴ Pro W3"/>
                <a:cs typeface="Arial"/>
              </a:rPr>
              <a:t> </a:t>
            </a:r>
            <a:r>
              <a:rPr lang="en-US" dirty="0">
                <a:latin typeface="Arial"/>
                <a:ea typeface="ヒラギノ角ゴ Pro W3"/>
                <a:cs typeface="Arial"/>
              </a:rPr>
              <a:t>As we see, </a:t>
            </a:r>
            <a:r>
              <a:rPr lang="en-US" b="0" dirty="0">
                <a:latin typeface="Arial"/>
                <a:ea typeface="ヒラギノ角ゴ Pro W3"/>
                <a:cs typeface="Arial"/>
              </a:rPr>
              <a:t>this</a:t>
            </a:r>
            <a:r>
              <a:rPr lang="en-US" dirty="0">
                <a:latin typeface="Arial"/>
                <a:ea typeface="ヒラギノ角ゴ Pro W3"/>
                <a:cs typeface="Arial"/>
              </a:rPr>
              <a:t> legislation</a:t>
            </a:r>
            <a:r>
              <a:rPr lang="en-US" b="0" dirty="0">
                <a:latin typeface="Arial"/>
                <a:ea typeface="ヒラギノ角ゴ Pro W3"/>
                <a:cs typeface="Arial"/>
              </a:rPr>
              <a:t> is about opportunities to work together, learn together, serve the most children possible and again, transfer from one program to another what children know and are able to do from those that have been teaching them </a:t>
            </a:r>
            <a:r>
              <a:rPr lang="en-US" dirty="0">
                <a:latin typeface="Arial"/>
                <a:ea typeface="ヒラギノ角ゴ Pro W3"/>
                <a:cs typeface="Arial"/>
              </a:rPr>
              <a:t>possibly</a:t>
            </a:r>
            <a:r>
              <a:rPr lang="en-US" b="0" dirty="0">
                <a:latin typeface="Arial"/>
                <a:ea typeface="ヒラギノ角ゴ Pro W3"/>
                <a:cs typeface="Arial"/>
              </a:rPr>
              <a:t> since birth.</a:t>
            </a:r>
          </a:p>
          <a:p>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8</a:t>
            </a:fld>
            <a:endParaRPr lang="en-US" altLang="en-US"/>
          </a:p>
        </p:txBody>
      </p:sp>
    </p:spTree>
    <p:extLst>
      <p:ext uri="{BB962C8B-B14F-4D97-AF65-F5344CB8AC3E}">
        <p14:creationId xmlns:p14="http://schemas.microsoft.com/office/powerpoint/2010/main" val="53730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ヒラギノ角ゴ Pro W3"/>
                <a:cs typeface="Arial"/>
              </a:rPr>
              <a:t>Family Engagement: </a:t>
            </a:r>
            <a:r>
              <a:rPr lang="en-US" dirty="0">
                <a:latin typeface="Arial"/>
                <a:ea typeface="ヒラギノ角ゴ Pro W3"/>
                <a:cs typeface="Arial"/>
              </a:rPr>
              <a:t>We have </a:t>
            </a:r>
            <a:r>
              <a:rPr lang="en-US" b="0" dirty="0">
                <a:latin typeface="Arial"/>
                <a:ea typeface="ヒラギノ角ゴ Pro W3"/>
                <a:cs typeface="Arial"/>
              </a:rPr>
              <a:t>all </a:t>
            </a:r>
            <a:r>
              <a:rPr lang="en-US" dirty="0">
                <a:latin typeface="Arial"/>
                <a:ea typeface="ヒラギノ角ゴ Pro W3"/>
                <a:cs typeface="Arial"/>
              </a:rPr>
              <a:t>been working hard and know </a:t>
            </a:r>
            <a:r>
              <a:rPr lang="en-US" b="0" dirty="0">
                <a:latin typeface="Arial"/>
                <a:ea typeface="ヒラギノ角ゴ Pro W3"/>
                <a:cs typeface="Arial"/>
              </a:rPr>
              <a:t>the importance of learning from families, planning with families, and including families in the education of their children.</a:t>
            </a:r>
            <a:r>
              <a:rPr lang="en-US" dirty="0">
                <a:latin typeface="Arial"/>
                <a:ea typeface="ヒラギノ角ゴ Pro W3"/>
                <a:cs typeface="Arial"/>
              </a:rPr>
              <a:t> </a:t>
            </a:r>
            <a:r>
              <a:rPr lang="en-US" b="0" dirty="0">
                <a:latin typeface="Arial"/>
                <a:ea typeface="ヒラギノ角ゴ Pro W3"/>
                <a:cs typeface="Arial"/>
              </a:rPr>
              <a:t> Working with Head Start programs, and other early childhood programs, on outreach efforts and engagement practices supports </a:t>
            </a:r>
            <a:r>
              <a:rPr lang="en-US" dirty="0">
                <a:latin typeface="Arial"/>
                <a:ea typeface="ヒラギノ角ゴ Pro W3"/>
                <a:cs typeface="Arial"/>
              </a:rPr>
              <a:t>again</a:t>
            </a:r>
            <a:r>
              <a:rPr lang="en-US" b="0" dirty="0">
                <a:latin typeface="Arial"/>
                <a:ea typeface="ヒラギノ角ゴ Pro W3"/>
                <a:cs typeface="Arial"/>
              </a:rPr>
              <a:t> </a:t>
            </a:r>
            <a:r>
              <a:rPr lang="en-US" dirty="0">
                <a:latin typeface="Arial"/>
                <a:ea typeface="ヒラギノ角ゴ Pro W3"/>
                <a:cs typeface="Arial"/>
              </a:rPr>
              <a:t>a </a:t>
            </a:r>
            <a:r>
              <a:rPr lang="en-US" b="0" dirty="0">
                <a:latin typeface="Arial"/>
                <a:ea typeface="ヒラギノ角ゴ Pro W3"/>
                <a:cs typeface="Arial"/>
              </a:rPr>
              <a:t>more coordinated system for families, children and programs which promotes the development, learning and success of all of our children in school.</a:t>
            </a:r>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9</a:t>
            </a:fld>
            <a:endParaRPr lang="en-US" altLang="en-US"/>
          </a:p>
        </p:txBody>
      </p:sp>
    </p:spTree>
    <p:extLst>
      <p:ext uri="{BB962C8B-B14F-4D97-AF65-F5344CB8AC3E}">
        <p14:creationId xmlns:p14="http://schemas.microsoft.com/office/powerpoint/2010/main" val="175762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ea typeface="ヒラギノ角ゴ Pro W3"/>
                <a:cs typeface="Arial"/>
              </a:rPr>
              <a:t>Curriculum and Instruction:  </a:t>
            </a:r>
            <a:r>
              <a:rPr lang="en-US" dirty="0">
                <a:latin typeface="Arial"/>
                <a:ea typeface="ヒラギノ角ゴ Pro W3"/>
                <a:cs typeface="Arial"/>
              </a:rPr>
              <a:t>Just as in our K-12 system PK-K standards, curricula, and assessment alignment is best practice in supporting and promoting learning. Currently, for example, in NC the majority of Head Start, state funded NCPK and Community based early education programs use a curricula called Creative Curriculum and an assessment called The Gold Assessment in preschool. Of which both align with the North Carolina Foundations of Early Learning and the Early Learning Inventory (Formally know as the KEA) which is required in all public Kindergarten classrooms within the first 60 days of school.  </a:t>
            </a:r>
          </a:p>
          <a:p>
            <a:r>
              <a:rPr lang="en-US" b="1" dirty="0">
                <a:latin typeface="Arial"/>
                <a:ea typeface="ヒラギノ角ゴ Pro W3"/>
                <a:cs typeface="Arial"/>
              </a:rPr>
              <a:t>Facilities and Transportation:  </a:t>
            </a:r>
            <a:r>
              <a:rPr lang="en-US" dirty="0">
                <a:latin typeface="Arial"/>
                <a:ea typeface="ヒラギノ角ゴ Pro W3"/>
                <a:cs typeface="Arial"/>
              </a:rPr>
              <a:t>Here lies an additional opportunity- the opportunity to </a:t>
            </a:r>
            <a:r>
              <a:rPr lang="en-US" b="0" dirty="0">
                <a:latin typeface="Arial"/>
                <a:ea typeface="ヒラギノ角ゴ Pro W3"/>
                <a:cs typeface="Arial"/>
              </a:rPr>
              <a:t>maximize resources. For example,</a:t>
            </a:r>
            <a:r>
              <a:rPr lang="en-US" dirty="0">
                <a:latin typeface="Arial"/>
                <a:ea typeface="ヒラギノ角ゴ Pro W3"/>
                <a:cs typeface="Arial"/>
              </a:rPr>
              <a:t> </a:t>
            </a:r>
            <a:r>
              <a:rPr lang="en-US" b="0" dirty="0">
                <a:latin typeface="Arial"/>
                <a:ea typeface="ヒラギノ角ゴ Pro W3"/>
                <a:cs typeface="Arial"/>
              </a:rPr>
              <a:t> many LEA’s across NC give in kind space to Head Start and NCPK programs to serve preschool children. As well, numerous LEA’s include preschool children in their bus transportation system to serve more eligible children in programs and schools.</a:t>
            </a:r>
            <a:r>
              <a:rPr lang="en-US" dirty="0">
                <a:latin typeface="Arial"/>
                <a:ea typeface="ヒラギノ角ゴ Pro W3"/>
                <a:cs typeface="Arial"/>
              </a:rPr>
              <a:t>  Many North Carolina communities are already working together across sectors on many of the coordination efforts listed in the requirements.</a:t>
            </a:r>
            <a:endParaRPr lang="en-US" b="1" dirty="0">
              <a:latin typeface="Arial"/>
              <a:ea typeface="ヒラギノ角ゴ Pro W3"/>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06F21A0C-2569-41B5-AEC5-5B73492133E0}" type="slidenum">
              <a:rPr lang="en-US" altLang="en-US" smtClean="0"/>
              <a:pPr/>
              <a:t>10</a:t>
            </a:fld>
            <a:endParaRPr lang="en-US" altLang="en-US"/>
          </a:p>
        </p:txBody>
      </p:sp>
    </p:spTree>
    <p:extLst>
      <p:ext uri="{BB962C8B-B14F-4D97-AF65-F5344CB8AC3E}">
        <p14:creationId xmlns:p14="http://schemas.microsoft.com/office/powerpoint/2010/main" val="2604129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26" name="Picture 10">
            <a:extLst>
              <a:ext uri="{FF2B5EF4-FFF2-40B4-BE49-F238E27FC236}">
                <a16:creationId xmlns:a16="http://schemas.microsoft.com/office/drawing/2014/main" id="{38706C69-EAFA-44A0-9F86-7A389DDAEC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a:extLst>
              <a:ext uri="{FF2B5EF4-FFF2-40B4-BE49-F238E27FC236}">
                <a16:creationId xmlns:a16="http://schemas.microsoft.com/office/drawing/2014/main" id="{75BA1CD9-40F8-4B48-9259-D3F28EFACA65}"/>
              </a:ext>
            </a:extLst>
          </p:cNvPr>
          <p:cNvSpPr>
            <a:spLocks noGrp="1" noChangeArrowheads="1"/>
          </p:cNvSpPr>
          <p:nvPr>
            <p:ph type="ctrTitle"/>
          </p:nvPr>
        </p:nvSpPr>
        <p:spPr>
          <a:xfrm>
            <a:off x="685800" y="2286000"/>
            <a:ext cx="7772400" cy="1143000"/>
          </a:xfrm>
        </p:spPr>
        <p:txBody>
          <a:bodyPr/>
          <a:lstStyle>
            <a:lvl1pPr algn="ctr">
              <a:defRPr sz="4000"/>
            </a:lvl1pPr>
          </a:lstStyle>
          <a:p>
            <a:pPr lvl="0"/>
            <a:r>
              <a:rPr lang="en-US" altLang="en-US" noProof="0"/>
              <a:t>Click to edit Master title style</a:t>
            </a:r>
          </a:p>
        </p:txBody>
      </p:sp>
      <p:sp>
        <p:nvSpPr>
          <p:cNvPr id="9219" name="Rectangle 3">
            <a:extLst>
              <a:ext uri="{FF2B5EF4-FFF2-40B4-BE49-F238E27FC236}">
                <a16:creationId xmlns:a16="http://schemas.microsoft.com/office/drawing/2014/main" id="{5CB43D7E-EB12-49A7-8BE8-B97210046833}"/>
              </a:ext>
            </a:extLst>
          </p:cNvPr>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en-US" altLang="en-US" noProof="0"/>
              <a:t>Click to edit Master subtitle style</a:t>
            </a:r>
          </a:p>
        </p:txBody>
      </p:sp>
      <p:sp>
        <p:nvSpPr>
          <p:cNvPr id="9222" name="Rectangle 6">
            <a:extLst>
              <a:ext uri="{FF2B5EF4-FFF2-40B4-BE49-F238E27FC236}">
                <a16:creationId xmlns:a16="http://schemas.microsoft.com/office/drawing/2014/main" id="{0AAB9723-E60D-43B9-A2F9-9B23943B4067}"/>
              </a:ext>
            </a:extLst>
          </p:cNvPr>
          <p:cNvSpPr>
            <a:spLocks noGrp="1" noChangeArrowheads="1"/>
          </p:cNvSpPr>
          <p:nvPr>
            <p:ph type="sldNum" sz="quarter" idx="4"/>
          </p:nvPr>
        </p:nvSpPr>
        <p:spPr/>
        <p:txBody>
          <a:bodyPr/>
          <a:lstStyle>
            <a:lvl1pPr>
              <a:defRPr/>
            </a:lvl1pPr>
          </a:lstStyle>
          <a:p>
            <a:fld id="{A2FC7851-8756-4B9D-8308-8AAB968229C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549C-8B29-4E62-8B0B-EEBA5EEC42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4A63E2-EFEA-4E34-9BA0-0D84BBCA46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70ABBA1-9739-49EB-BC89-0AB58587F170}"/>
              </a:ext>
            </a:extLst>
          </p:cNvPr>
          <p:cNvSpPr>
            <a:spLocks noGrp="1"/>
          </p:cNvSpPr>
          <p:nvPr>
            <p:ph type="sldNum" sz="quarter" idx="10"/>
          </p:nvPr>
        </p:nvSpPr>
        <p:spPr/>
        <p:txBody>
          <a:bodyPr/>
          <a:lstStyle>
            <a:lvl1pPr>
              <a:defRPr/>
            </a:lvl1pPr>
          </a:lstStyle>
          <a:p>
            <a:fld id="{3B0F58F4-0DEC-466B-A950-1447C4E716E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21349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AF4CD-2258-4297-A2C9-379502253984}"/>
              </a:ext>
            </a:extLst>
          </p:cNvPr>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10C52-BAFC-493C-B84B-D4B5EFBA0449}"/>
              </a:ext>
            </a:extLst>
          </p:cNvPr>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3923EE-288F-4BC7-A21D-CBA1437924A3}"/>
              </a:ext>
            </a:extLst>
          </p:cNvPr>
          <p:cNvSpPr>
            <a:spLocks noGrp="1"/>
          </p:cNvSpPr>
          <p:nvPr>
            <p:ph type="sldNum" sz="quarter" idx="10"/>
          </p:nvPr>
        </p:nvSpPr>
        <p:spPr/>
        <p:txBody>
          <a:bodyPr/>
          <a:lstStyle>
            <a:lvl1pPr>
              <a:defRPr/>
            </a:lvl1pPr>
          </a:lstStyle>
          <a:p>
            <a:fld id="{CF6D6D26-1D4B-4BA5-8489-4F74048AA4A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6149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5273-4F36-40DC-A414-40DD0EED6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B08ED-DCDC-4E98-B3F2-E754EA4EF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36819A5-FA36-46D9-BFEA-335D1209F2A3}"/>
              </a:ext>
            </a:extLst>
          </p:cNvPr>
          <p:cNvSpPr>
            <a:spLocks noGrp="1"/>
          </p:cNvSpPr>
          <p:nvPr>
            <p:ph type="sldNum" sz="quarter" idx="10"/>
          </p:nvPr>
        </p:nvSpPr>
        <p:spPr/>
        <p:txBody>
          <a:bodyPr/>
          <a:lstStyle>
            <a:lvl1pPr>
              <a:defRPr/>
            </a:lvl1pPr>
          </a:lstStyle>
          <a:p>
            <a:fld id="{C7282A83-2CEC-4413-BBD1-0653DE3D61D3}"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486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8209-651F-47F3-905E-5D8F5DAF618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A56010-3DE3-469B-815D-6389A1D212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315A79B4-6FD6-4D6F-9064-0253C6DF7CE4}"/>
              </a:ext>
            </a:extLst>
          </p:cNvPr>
          <p:cNvSpPr>
            <a:spLocks noGrp="1"/>
          </p:cNvSpPr>
          <p:nvPr>
            <p:ph type="sldNum" sz="quarter" idx="10"/>
          </p:nvPr>
        </p:nvSpPr>
        <p:spPr/>
        <p:txBody>
          <a:bodyPr/>
          <a:lstStyle>
            <a:lvl1pPr>
              <a:defRPr/>
            </a:lvl1pPr>
          </a:lstStyle>
          <a:p>
            <a:fld id="{73ED8377-2BC5-4EEF-940B-4003F4AC061E}"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422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0BD1-7CCE-4322-859E-3F902609F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2C8B2-9949-409E-BC52-E4B9E8943F88}"/>
              </a:ext>
            </a:extLst>
          </p:cNvPr>
          <p:cNvSpPr>
            <a:spLocks noGrp="1"/>
          </p:cNvSpPr>
          <p:nvPr>
            <p:ph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2CF3E6-760C-4351-8DFE-334778FE950B}"/>
              </a:ext>
            </a:extLst>
          </p:cNvPr>
          <p:cNvSpPr>
            <a:spLocks noGrp="1"/>
          </p:cNvSpPr>
          <p:nvPr>
            <p:ph sz="half" idx="2"/>
          </p:nvPr>
        </p:nvSpPr>
        <p:spPr>
          <a:xfrm>
            <a:off x="464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BFEE1F7-20D3-4ECD-ACDB-4FCB7C52F9F3}"/>
              </a:ext>
            </a:extLst>
          </p:cNvPr>
          <p:cNvSpPr>
            <a:spLocks noGrp="1"/>
          </p:cNvSpPr>
          <p:nvPr>
            <p:ph type="sldNum" sz="quarter" idx="10"/>
          </p:nvPr>
        </p:nvSpPr>
        <p:spPr/>
        <p:txBody>
          <a:bodyPr/>
          <a:lstStyle>
            <a:lvl1pPr>
              <a:defRPr/>
            </a:lvl1pPr>
          </a:lstStyle>
          <a:p>
            <a:fld id="{164BA199-E11F-4E10-91EF-1D16CF4BD97D}"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00208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9EA3-3A7F-4E83-B98E-32F4D1C57F9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4FD2A-0BDF-4499-8345-C6F238586B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00D8D-20A8-4A03-A8D6-DA52D8FC5A0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F4983-7C55-45FE-A438-5CC486782E7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91D56-7F27-4B8D-AC96-D6C59D068B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013624-82E2-4CA1-A5C8-E9067EAAB3D3}"/>
              </a:ext>
            </a:extLst>
          </p:cNvPr>
          <p:cNvSpPr>
            <a:spLocks noGrp="1"/>
          </p:cNvSpPr>
          <p:nvPr>
            <p:ph type="sldNum" sz="quarter" idx="10"/>
          </p:nvPr>
        </p:nvSpPr>
        <p:spPr/>
        <p:txBody>
          <a:bodyPr/>
          <a:lstStyle>
            <a:lvl1pPr>
              <a:defRPr/>
            </a:lvl1pPr>
          </a:lstStyle>
          <a:p>
            <a:fld id="{936907E8-854E-4C48-98B2-A7C912387A94}"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6486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494F-F44B-4353-86D4-892D1AB8B68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80F9751-212F-4278-A442-9CEAC16516E9}"/>
              </a:ext>
            </a:extLst>
          </p:cNvPr>
          <p:cNvSpPr>
            <a:spLocks noGrp="1"/>
          </p:cNvSpPr>
          <p:nvPr>
            <p:ph type="sldNum" sz="quarter" idx="10"/>
          </p:nvPr>
        </p:nvSpPr>
        <p:spPr/>
        <p:txBody>
          <a:bodyPr/>
          <a:lstStyle>
            <a:lvl1pPr>
              <a:defRPr/>
            </a:lvl1pPr>
          </a:lstStyle>
          <a:p>
            <a:fld id="{6266D475-110A-441D-8538-290203703C49}"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60002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EE4B12-DBAF-4634-8ECC-A430316C0DF2}"/>
              </a:ext>
            </a:extLst>
          </p:cNvPr>
          <p:cNvSpPr>
            <a:spLocks noGrp="1"/>
          </p:cNvSpPr>
          <p:nvPr>
            <p:ph type="sldNum" sz="quarter" idx="10"/>
          </p:nvPr>
        </p:nvSpPr>
        <p:spPr/>
        <p:txBody>
          <a:bodyPr/>
          <a:lstStyle>
            <a:lvl1pPr>
              <a:defRPr/>
            </a:lvl1pPr>
          </a:lstStyle>
          <a:p>
            <a:fld id="{7E390AB6-1E16-4410-8813-DCB716DF6B5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65740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F495-C710-4130-B7CD-111933B335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75726F-26A6-4EA9-8D2F-411D4148BB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07FA9C-F97F-4F1B-AF5F-19ECB755BA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D15E7A9-214C-4335-8F2D-09ABEDF7CCE5}"/>
              </a:ext>
            </a:extLst>
          </p:cNvPr>
          <p:cNvSpPr>
            <a:spLocks noGrp="1"/>
          </p:cNvSpPr>
          <p:nvPr>
            <p:ph type="sldNum" sz="quarter" idx="10"/>
          </p:nvPr>
        </p:nvSpPr>
        <p:spPr/>
        <p:txBody>
          <a:bodyPr/>
          <a:lstStyle>
            <a:lvl1pPr>
              <a:defRPr/>
            </a:lvl1pPr>
          </a:lstStyle>
          <a:p>
            <a:fld id="{FC4F7195-362B-4542-84ED-C3329509E792}"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81490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F2C3-9C32-4B8F-B0DF-24DFD3BB45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00F218-F1D2-41B5-84D6-EA60CEAB1F0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93814D-ED99-4BE4-B2E1-30528334ED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61BB6E1-D818-4DCE-ABAB-12D177EE16F0}"/>
              </a:ext>
            </a:extLst>
          </p:cNvPr>
          <p:cNvSpPr>
            <a:spLocks noGrp="1"/>
          </p:cNvSpPr>
          <p:nvPr>
            <p:ph type="sldNum" sz="quarter" idx="10"/>
          </p:nvPr>
        </p:nvSpPr>
        <p:spPr/>
        <p:txBody>
          <a:bodyPr/>
          <a:lstStyle>
            <a:lvl1pPr>
              <a:defRPr/>
            </a:lvl1pPr>
          </a:lstStyle>
          <a:p>
            <a:fld id="{4C17DA41-296C-48D1-B100-C5463F10B336}"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29953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6FBDD1C4-5C59-451E-8F14-BB4BC863C61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62428D88-B42D-48FE-A0FF-02ABEF8FDE0D}"/>
              </a:ext>
            </a:extLst>
          </p:cNvPr>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4E7D78-FD32-491A-B43A-2D1EBB1F1C2F}"/>
              </a:ext>
            </a:extLst>
          </p:cNvPr>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D535F90F-07FE-4C1B-AAB4-D0D13E822FE2}"/>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B155FC20-F4B8-49DB-A75D-4B451581E668}" type="slidenum">
              <a:rPr lang="en-US" altLang="en-US"/>
              <a:pPr/>
              <a:t>‹#›</a:t>
            </a:fld>
            <a:endParaRPr lang="en-US"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p:titleStyle>
    <p:bodyStyle>
      <a:lvl1pPr marL="342900" indent="-342900" algn="l" rtl="0" fontAlgn="base">
        <a:spcBef>
          <a:spcPct val="20000"/>
        </a:spcBef>
        <a:spcAft>
          <a:spcPct val="0"/>
        </a:spcAft>
        <a:buChar char="•"/>
        <a:defRPr sz="30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bg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ccsso.org/sites/default/files/2018-02/Toolkit-New%20Early%20Childhood%20Coordination%20Requirements%20in%20the%20ESSA-for%20p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FEA008-B941-4BDA-A41D-DEBE1F67ABAE}"/>
              </a:ext>
            </a:extLst>
          </p:cNvPr>
          <p:cNvSpPr>
            <a:spLocks noGrp="1" noChangeArrowheads="1"/>
          </p:cNvSpPr>
          <p:nvPr>
            <p:ph type="ctrTitle"/>
          </p:nvPr>
        </p:nvSpPr>
        <p:spPr>
          <a:xfrm>
            <a:off x="0" y="1307707"/>
            <a:ext cx="9143999" cy="5550293"/>
          </a:xfrm>
        </p:spPr>
        <p:txBody>
          <a:bodyPr>
            <a:normAutofit/>
          </a:bodyPr>
          <a:lstStyle/>
          <a:p>
            <a:pPr>
              <a:lnSpc>
                <a:spcPct val="90000"/>
              </a:lnSpc>
            </a:pPr>
            <a:r>
              <a:rPr lang="en-US" altLang="en-US" sz="4800" dirty="0">
                <a:latin typeface="Times New Roman" panose="02020603050405020304" pitchFamily="18" charset="0"/>
                <a:cs typeface="Times New Roman" panose="02020603050405020304" pitchFamily="18" charset="0"/>
              </a:rPr>
              <a:t> </a:t>
            </a:r>
            <a:br>
              <a:rPr lang="en-US" altLang="en-US" sz="3600" dirty="0">
                <a:latin typeface="Times New Roman" panose="02020603050405020304" pitchFamily="18" charset="0"/>
                <a:cs typeface="Times New Roman" panose="02020603050405020304" pitchFamily="18" charset="0"/>
              </a:rPr>
            </a:br>
            <a:r>
              <a:rPr lang="en-US" sz="3600" b="1" i="0" u="sng" dirty="0">
                <a:solidFill>
                  <a:srgbClr val="092940"/>
                </a:solidFill>
                <a:effectLst/>
                <a:latin typeface="inherit"/>
              </a:rPr>
              <a:t>Title I Preschool ESSA Local Coordination MOU Requirement Webinar</a:t>
            </a:r>
            <a:br>
              <a:rPr lang="en-US" altLang="en-US" sz="4800" dirty="0">
                <a:solidFill>
                  <a:schemeClr val="tx1"/>
                </a:solidFill>
                <a:latin typeface="Times New Roman" panose="02020603050405020304" pitchFamily="18" charset="0"/>
                <a:cs typeface="Times New Roman" panose="02020603050405020304" pitchFamily="18" charset="0"/>
              </a:rPr>
            </a:br>
            <a:br>
              <a:rPr lang="en-US" altLang="en-US" sz="4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NC Department of Public Instruction</a:t>
            </a:r>
            <a:br>
              <a:rPr lang="en-US" altLang="en-US" sz="2800" dirty="0">
                <a:solidFill>
                  <a:schemeClr val="tx1"/>
                </a:solidFill>
                <a:latin typeface="Times New Roman" panose="02020603050405020304" pitchFamily="18" charset="0"/>
                <a:cs typeface="Times New Roman" panose="02020603050405020304" pitchFamily="18" charset="0"/>
              </a:rPr>
            </a:b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Office of Federal Programs and Office of Early Learning</a:t>
            </a:r>
            <a:br>
              <a:rPr lang="en-US" altLang="en-US" sz="2200" dirty="0">
                <a:solidFill>
                  <a:schemeClr val="tx1"/>
                </a:solidFill>
                <a:latin typeface="Times New Roman" panose="02020603050405020304" pitchFamily="18" charset="0"/>
                <a:cs typeface="Times New Roman" panose="02020603050405020304" pitchFamily="18" charset="0"/>
              </a:rPr>
            </a:br>
            <a:br>
              <a:rPr lang="en-US" altLang="en-US" sz="2200" dirty="0">
                <a:solidFill>
                  <a:schemeClr val="tx1"/>
                </a:solidFill>
                <a:latin typeface="Times New Roman" panose="02020603050405020304" pitchFamily="18" charset="0"/>
                <a:cs typeface="Times New Roman" panose="02020603050405020304" pitchFamily="18" charset="0"/>
              </a:rPr>
            </a:br>
            <a:r>
              <a:rPr lang="en-US" altLang="en-US" sz="2400" dirty="0">
                <a:solidFill>
                  <a:schemeClr val="tx1"/>
                </a:solidFill>
                <a:latin typeface="Times New Roman" panose="02020603050405020304" pitchFamily="18" charset="0"/>
                <a:cs typeface="Times New Roman" panose="02020603050405020304" pitchFamily="18" charset="0"/>
              </a:rPr>
              <a:t>July 7, 2022</a:t>
            </a:r>
            <a:br>
              <a:rPr lang="en-US" altLang="en-US" sz="4800" dirty="0">
                <a:solidFill>
                  <a:schemeClr val="tx1"/>
                </a:solidFill>
                <a:latin typeface="Times New Roman" panose="02020603050405020304" pitchFamily="18" charset="0"/>
                <a:cs typeface="Times New Roman" panose="02020603050405020304" pitchFamily="18" charset="0"/>
              </a:rPr>
            </a:br>
            <a:endParaRPr lang="en-US" altLang="en-US" sz="4800" dirty="0">
              <a:solidFill>
                <a:schemeClr val="tx1"/>
              </a:solidFill>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4FC2883A-A46C-4284-9FA2-5AC0504E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098B6A7-C787-4ACB-9910-E55B0417EC18}"/>
              </a:ext>
            </a:extLst>
          </p:cNvPr>
          <p:cNvPicPr>
            <a:picLocks noChangeAspect="1"/>
          </p:cNvPicPr>
          <p:nvPr/>
        </p:nvPicPr>
        <p:blipFill rotWithShape="1">
          <a:blip r:embed="rId3">
            <a:extLst>
              <a:ext uri="{28A0092B-C50C-407E-A947-70E740481C1C}">
                <a14:useLocalDpi xmlns:a14="http://schemas.microsoft.com/office/drawing/2010/main" val="0"/>
              </a:ext>
            </a:extLst>
          </a:blip>
          <a:srcRect l="1126" t="4316" r="1259" b="664"/>
          <a:stretch/>
        </p:blipFill>
        <p:spPr>
          <a:xfrm>
            <a:off x="1596893" y="1640706"/>
            <a:ext cx="5950214" cy="3576587"/>
          </a:xfrm>
          <a:prstGeom prst="rect">
            <a:avLst/>
          </a:prstGeom>
        </p:spPr>
      </p:pic>
      <p:sp>
        <p:nvSpPr>
          <p:cNvPr id="5" name="Title 1">
            <a:extLst>
              <a:ext uri="{FF2B5EF4-FFF2-40B4-BE49-F238E27FC236}">
                <a16:creationId xmlns:a16="http://schemas.microsoft.com/office/drawing/2014/main" id="{6F869612-BB75-425C-9B11-5EAB5602A66A}"/>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ESSA’s Statutory Requirement contd.</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B20D99B-7A88-45A1-AD1F-C87351BFEBAF}"/>
              </a:ext>
            </a:extLst>
          </p:cNvPr>
          <p:cNvSpPr txBox="1"/>
          <p:nvPr/>
        </p:nvSpPr>
        <p:spPr>
          <a:xfrm>
            <a:off x="110068" y="2324193"/>
            <a:ext cx="1596892" cy="2893100"/>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Curriculum &amp; Instruction</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Facilities &amp; Transportation</a:t>
            </a:r>
          </a:p>
        </p:txBody>
      </p:sp>
      <p:cxnSp>
        <p:nvCxnSpPr>
          <p:cNvPr id="6" name="Straight Arrow Connector 5">
            <a:extLst>
              <a:ext uri="{FF2B5EF4-FFF2-40B4-BE49-F238E27FC236}">
                <a16:creationId xmlns:a16="http://schemas.microsoft.com/office/drawing/2014/main" id="{7BC98307-10A7-4BB9-BE5C-AF7E65110ED4}"/>
              </a:ext>
            </a:extLst>
          </p:cNvPr>
          <p:cNvCxnSpPr/>
          <p:nvPr/>
        </p:nvCxnSpPr>
        <p:spPr bwMode="auto">
          <a:xfrm>
            <a:off x="1241293" y="2463800"/>
            <a:ext cx="321733"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17B9D861-09EA-436D-9DBF-61BFC58ADE6A}"/>
              </a:ext>
            </a:extLst>
          </p:cNvPr>
          <p:cNvCxnSpPr/>
          <p:nvPr/>
        </p:nvCxnSpPr>
        <p:spPr bwMode="auto">
          <a:xfrm>
            <a:off x="1109133" y="4859867"/>
            <a:ext cx="381000" cy="846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853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Word&#10;&#10;Description automatically generated">
            <a:extLst>
              <a:ext uri="{FF2B5EF4-FFF2-40B4-BE49-F238E27FC236}">
                <a16:creationId xmlns:a16="http://schemas.microsoft.com/office/drawing/2014/main" id="{11D2A8B0-9873-4F7C-8AC5-AF075DB7B543}"/>
              </a:ext>
            </a:extLst>
          </p:cNvPr>
          <p:cNvPicPr>
            <a:picLocks noChangeAspect="1"/>
          </p:cNvPicPr>
          <p:nvPr/>
        </p:nvPicPr>
        <p:blipFill rotWithShape="1">
          <a:blip r:embed="rId3">
            <a:extLst>
              <a:ext uri="{28A0092B-C50C-407E-A947-70E740481C1C}">
                <a14:useLocalDpi xmlns:a14="http://schemas.microsoft.com/office/drawing/2010/main" val="0"/>
              </a:ext>
            </a:extLst>
          </a:blip>
          <a:srcRect l="5560" t="10143" r="6743" b="3622"/>
          <a:stretch/>
        </p:blipFill>
        <p:spPr>
          <a:xfrm>
            <a:off x="1386416" y="1573018"/>
            <a:ext cx="6371167" cy="3711964"/>
          </a:xfrm>
          <a:prstGeom prst="rect">
            <a:avLst/>
          </a:prstGeom>
        </p:spPr>
      </p:pic>
      <p:sp>
        <p:nvSpPr>
          <p:cNvPr id="5" name="Title 1">
            <a:extLst>
              <a:ext uri="{FF2B5EF4-FFF2-40B4-BE49-F238E27FC236}">
                <a16:creationId xmlns:a16="http://schemas.microsoft.com/office/drawing/2014/main" id="{779B35D9-73FC-448F-9506-760F4801ACF3}"/>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Agreement Example</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E9F5E9-073D-4CA3-97B4-14A97DB297E9}"/>
              </a:ext>
            </a:extLst>
          </p:cNvPr>
          <p:cNvSpPr txBox="1"/>
          <p:nvPr/>
        </p:nvSpPr>
        <p:spPr>
          <a:xfrm>
            <a:off x="67733" y="2233854"/>
            <a:ext cx="1318683" cy="2031325"/>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I.  Purpose of Agreement</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II.  Authority</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III.  Goals of Collaboration</a:t>
            </a:r>
          </a:p>
        </p:txBody>
      </p:sp>
      <p:sp>
        <p:nvSpPr>
          <p:cNvPr id="7" name="TextBox 6">
            <a:extLst>
              <a:ext uri="{FF2B5EF4-FFF2-40B4-BE49-F238E27FC236}">
                <a16:creationId xmlns:a16="http://schemas.microsoft.com/office/drawing/2014/main" id="{E43E5DFB-0DF6-4A1A-972D-B997572EC08C}"/>
              </a:ext>
            </a:extLst>
          </p:cNvPr>
          <p:cNvSpPr txBox="1"/>
          <p:nvPr/>
        </p:nvSpPr>
        <p:spPr>
          <a:xfrm>
            <a:off x="7757583" y="2233854"/>
            <a:ext cx="1386417" cy="523220"/>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IV.  Requirements</a:t>
            </a:r>
          </a:p>
        </p:txBody>
      </p:sp>
      <p:cxnSp>
        <p:nvCxnSpPr>
          <p:cNvPr id="9" name="Straight Arrow Connector 8">
            <a:extLst>
              <a:ext uri="{FF2B5EF4-FFF2-40B4-BE49-F238E27FC236}">
                <a16:creationId xmlns:a16="http://schemas.microsoft.com/office/drawing/2014/main" id="{365DDBF1-F00C-42AB-9ED1-98E5F93419C4}"/>
              </a:ext>
            </a:extLst>
          </p:cNvPr>
          <p:cNvCxnSpPr/>
          <p:nvPr/>
        </p:nvCxnSpPr>
        <p:spPr bwMode="auto">
          <a:xfrm>
            <a:off x="1185333" y="2495464"/>
            <a:ext cx="42333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BFB50042-CA03-4783-BABF-A6FD76737A3E}"/>
              </a:ext>
            </a:extLst>
          </p:cNvPr>
          <p:cNvCxnSpPr/>
          <p:nvPr/>
        </p:nvCxnSpPr>
        <p:spPr bwMode="auto">
          <a:xfrm>
            <a:off x="1174749" y="3249516"/>
            <a:ext cx="42333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275EB989-CDB8-4805-B674-4159D37C43FB}"/>
              </a:ext>
            </a:extLst>
          </p:cNvPr>
          <p:cNvCxnSpPr/>
          <p:nvPr/>
        </p:nvCxnSpPr>
        <p:spPr bwMode="auto">
          <a:xfrm>
            <a:off x="1174749" y="3951731"/>
            <a:ext cx="42333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C7129ABC-7896-4508-988C-A48141E42177}"/>
              </a:ext>
            </a:extLst>
          </p:cNvPr>
          <p:cNvCxnSpPr/>
          <p:nvPr/>
        </p:nvCxnSpPr>
        <p:spPr bwMode="auto">
          <a:xfrm flipH="1">
            <a:off x="7558616" y="2763338"/>
            <a:ext cx="397933"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0173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Word&#10;&#10;Description automatically generated">
            <a:extLst>
              <a:ext uri="{FF2B5EF4-FFF2-40B4-BE49-F238E27FC236}">
                <a16:creationId xmlns:a16="http://schemas.microsoft.com/office/drawing/2014/main" id="{1DB92D37-B4B3-4640-A3CD-7508C0464A1B}"/>
              </a:ext>
            </a:extLst>
          </p:cNvPr>
          <p:cNvPicPr>
            <a:picLocks noChangeAspect="1"/>
          </p:cNvPicPr>
          <p:nvPr/>
        </p:nvPicPr>
        <p:blipFill rotWithShape="1">
          <a:blip r:embed="rId3">
            <a:extLst>
              <a:ext uri="{28A0092B-C50C-407E-A947-70E740481C1C}">
                <a14:useLocalDpi xmlns:a14="http://schemas.microsoft.com/office/drawing/2010/main" val="0"/>
              </a:ext>
            </a:extLst>
          </a:blip>
          <a:srcRect l="28323" t="8217" r="29086" b="6713"/>
          <a:stretch/>
        </p:blipFill>
        <p:spPr>
          <a:xfrm>
            <a:off x="2916767" y="1473200"/>
            <a:ext cx="3310466" cy="3911600"/>
          </a:xfrm>
          <a:prstGeom prst="rect">
            <a:avLst/>
          </a:prstGeom>
        </p:spPr>
      </p:pic>
      <p:sp>
        <p:nvSpPr>
          <p:cNvPr id="5" name="Title 1">
            <a:extLst>
              <a:ext uri="{FF2B5EF4-FFF2-40B4-BE49-F238E27FC236}">
                <a16:creationId xmlns:a16="http://schemas.microsoft.com/office/drawing/2014/main" id="{4ED7B4F5-BB82-41D5-A592-7B7B8AEF012E}"/>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Agreement Example contd.</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B478E26-0EC9-4083-8D0B-81C6E859DBAF}"/>
              </a:ext>
            </a:extLst>
          </p:cNvPr>
          <p:cNvSpPr txBox="1"/>
          <p:nvPr/>
        </p:nvSpPr>
        <p:spPr>
          <a:xfrm>
            <a:off x="1267884" y="2606388"/>
            <a:ext cx="1318683" cy="523220"/>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V.  Program Description</a:t>
            </a:r>
          </a:p>
        </p:txBody>
      </p:sp>
      <p:cxnSp>
        <p:nvCxnSpPr>
          <p:cNvPr id="7" name="Straight Arrow Connector 6">
            <a:extLst>
              <a:ext uri="{FF2B5EF4-FFF2-40B4-BE49-F238E27FC236}">
                <a16:creationId xmlns:a16="http://schemas.microsoft.com/office/drawing/2014/main" id="{36921C1B-63F9-433C-92F8-7BA88B4A5243}"/>
              </a:ext>
            </a:extLst>
          </p:cNvPr>
          <p:cNvCxnSpPr/>
          <p:nvPr/>
        </p:nvCxnSpPr>
        <p:spPr bwMode="auto">
          <a:xfrm>
            <a:off x="2586567" y="2867998"/>
            <a:ext cx="508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078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AFB90-5D79-4967-9AB6-0E538A8A89CD}"/>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a:r>
              <a:rPr lang="en-US" sz="3600">
                <a:solidFill>
                  <a:schemeClr val="tx1"/>
                </a:solidFill>
                <a:latin typeface="Times New Roman"/>
                <a:cs typeface="Times New Roman"/>
              </a:rPr>
              <a:t>CCIP Documentation contd.</a:t>
            </a:r>
            <a:endParaRPr lang="en-US">
              <a:solidFill>
                <a:schemeClr val="tx1"/>
              </a:solidFill>
            </a:endParaRP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38DECE7-1A70-4B9A-8558-FD9ACEC1435E}"/>
              </a:ext>
            </a:extLst>
          </p:cNvPr>
          <p:cNvSpPr txBox="1">
            <a:spLocks/>
          </p:cNvSpPr>
          <p:nvPr/>
        </p:nvSpPr>
        <p:spPr bwMode="auto">
          <a:xfrm>
            <a:off x="0" y="862012"/>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a:r>
              <a:rPr lang="en-US" sz="2800" b="0">
                <a:solidFill>
                  <a:schemeClr val="tx1"/>
                </a:solidFill>
                <a:latin typeface="Times New Roman"/>
                <a:cs typeface="Times New Roman"/>
              </a:rPr>
              <a:t>Documentation of Coordination Efforts</a:t>
            </a:r>
            <a:endParaRPr lang="en-US" b="0">
              <a:solidFill>
                <a:schemeClr val="tx1"/>
              </a:solidFill>
              <a:cs typeface="Arial"/>
            </a:endParaRPr>
          </a:p>
          <a:p>
            <a:pPr algn="ctr" eaLnBrk="1" hangingPunct="1"/>
            <a:endParaRPr lang="en-US" sz="2800" b="0">
              <a:solidFill>
                <a:schemeClr val="tx1"/>
              </a:solidFill>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25D1EEEA-955C-4990-A65E-782DF45A7ADD}"/>
              </a:ext>
            </a:extLst>
          </p:cNvPr>
          <p:cNvPicPr>
            <a:picLocks noChangeAspect="1"/>
          </p:cNvPicPr>
          <p:nvPr/>
        </p:nvPicPr>
        <p:blipFill>
          <a:blip r:embed="rId3"/>
          <a:stretch>
            <a:fillRect/>
          </a:stretch>
        </p:blipFill>
        <p:spPr>
          <a:xfrm>
            <a:off x="224288" y="1976929"/>
            <a:ext cx="8695425" cy="2918521"/>
          </a:xfrm>
          <a:prstGeom prst="rect">
            <a:avLst/>
          </a:prstGeom>
        </p:spPr>
      </p:pic>
    </p:spTree>
    <p:extLst>
      <p:ext uri="{BB962C8B-B14F-4D97-AF65-F5344CB8AC3E}">
        <p14:creationId xmlns:p14="http://schemas.microsoft.com/office/powerpoint/2010/main" val="412865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FAB06A-3CD6-432A-AB74-02A42C3E525D}"/>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a:r>
              <a:rPr lang="en-US" sz="3600">
                <a:solidFill>
                  <a:schemeClr val="tx1"/>
                </a:solidFill>
                <a:latin typeface="Times New Roman"/>
                <a:cs typeface="Times New Roman"/>
              </a:rPr>
              <a:t>CCIP Documentation contd.</a:t>
            </a:r>
            <a:endParaRPr lang="en-US">
              <a:solidFill>
                <a:schemeClr val="tx1"/>
              </a:solidFill>
            </a:endParaRP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6C734B2-8534-4D23-BFA4-80E8BDDB3163}"/>
              </a:ext>
            </a:extLst>
          </p:cNvPr>
          <p:cNvSpPr txBox="1">
            <a:spLocks/>
          </p:cNvSpPr>
          <p:nvPr/>
        </p:nvSpPr>
        <p:spPr bwMode="auto">
          <a:xfrm>
            <a:off x="0" y="862012"/>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a:r>
              <a:rPr lang="en-US" sz="2800" b="0">
                <a:solidFill>
                  <a:schemeClr val="tx1"/>
                </a:solidFill>
                <a:latin typeface="Times New Roman"/>
                <a:cs typeface="Times New Roman"/>
              </a:rPr>
              <a:t>Documentation of MOU</a:t>
            </a:r>
            <a:endParaRPr lang="en-US" b="0">
              <a:solidFill>
                <a:schemeClr val="tx1"/>
              </a:solidFill>
              <a:cs typeface="Arial"/>
            </a:endParaRPr>
          </a:p>
          <a:p>
            <a:pPr algn="ctr" eaLnBrk="1" hangingPunct="1"/>
            <a:endParaRPr lang="en-US" sz="2800" b="0">
              <a:solidFill>
                <a:schemeClr val="tx1"/>
              </a:solidFill>
              <a:latin typeface="Times New Roman" panose="02020603050405020304" pitchFamily="18" charset="0"/>
              <a:cs typeface="Times New Roman" panose="02020603050405020304" pitchFamily="18" charset="0"/>
            </a:endParaRPr>
          </a:p>
        </p:txBody>
      </p:sp>
      <p:pic>
        <p:nvPicPr>
          <p:cNvPr id="8" name="Picture 8" descr="Graphical user interface, text, application, email&#10;&#10;Description automatically generated">
            <a:extLst>
              <a:ext uri="{FF2B5EF4-FFF2-40B4-BE49-F238E27FC236}">
                <a16:creationId xmlns:a16="http://schemas.microsoft.com/office/drawing/2014/main" id="{72595EDF-FC94-4A65-92DE-84FCAF4142B3}"/>
              </a:ext>
            </a:extLst>
          </p:cNvPr>
          <p:cNvPicPr>
            <a:picLocks noChangeAspect="1"/>
          </p:cNvPicPr>
          <p:nvPr/>
        </p:nvPicPr>
        <p:blipFill>
          <a:blip r:embed="rId3"/>
          <a:stretch>
            <a:fillRect/>
          </a:stretch>
        </p:blipFill>
        <p:spPr>
          <a:xfrm>
            <a:off x="307384" y="2051067"/>
            <a:ext cx="8529232" cy="2768779"/>
          </a:xfrm>
          <a:prstGeom prst="rect">
            <a:avLst/>
          </a:prstGeom>
        </p:spPr>
      </p:pic>
    </p:spTree>
    <p:extLst>
      <p:ext uri="{BB962C8B-B14F-4D97-AF65-F5344CB8AC3E}">
        <p14:creationId xmlns:p14="http://schemas.microsoft.com/office/powerpoint/2010/main" val="30970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07F9-5D3D-46E4-95D7-DCDD660E54E0}"/>
              </a:ext>
            </a:extLst>
          </p:cNvPr>
          <p:cNvSpPr>
            <a:spLocks noGrp="1"/>
          </p:cNvSpPr>
          <p:nvPr>
            <p:ph type="title"/>
          </p:nvPr>
        </p:nvSpPr>
        <p:spPr>
          <a:xfrm>
            <a:off x="685800" y="304800"/>
            <a:ext cx="7772400" cy="5334000"/>
          </a:xfrm>
        </p:spPr>
        <p:txBody>
          <a:bodyPr/>
          <a:lstStyle/>
          <a:p>
            <a:r>
              <a:rPr lang="en-US" dirty="0"/>
              <a:t>  </a:t>
            </a:r>
            <a:br>
              <a:rPr lang="en-US" dirty="0"/>
            </a:br>
            <a:br>
              <a:rPr lang="en-US" dirty="0"/>
            </a:br>
            <a:endParaRPr lang="en-US" sz="2800" dirty="0"/>
          </a:p>
        </p:txBody>
      </p:sp>
      <p:pic>
        <p:nvPicPr>
          <p:cNvPr id="4" name="Picture 3" descr="A picture containing text, screenshot, indoor, person&#10;&#10;Description automatically generated">
            <a:extLst>
              <a:ext uri="{FF2B5EF4-FFF2-40B4-BE49-F238E27FC236}">
                <a16:creationId xmlns:a16="http://schemas.microsoft.com/office/drawing/2014/main" id="{042C6AD6-7C87-4A10-A490-203B4C28A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096" y="418001"/>
            <a:ext cx="4593808" cy="5107598"/>
          </a:xfrm>
          <a:prstGeom prst="rect">
            <a:avLst/>
          </a:prstGeom>
        </p:spPr>
      </p:pic>
      <p:sp>
        <p:nvSpPr>
          <p:cNvPr id="3" name="TextBox 2">
            <a:extLst>
              <a:ext uri="{FF2B5EF4-FFF2-40B4-BE49-F238E27FC236}">
                <a16:creationId xmlns:a16="http://schemas.microsoft.com/office/drawing/2014/main" id="{AF89576A-9F6D-4F9A-964A-1E9EF57FBF0E}"/>
              </a:ext>
            </a:extLst>
          </p:cNvPr>
          <p:cNvSpPr txBox="1"/>
          <p:nvPr/>
        </p:nvSpPr>
        <p:spPr>
          <a:xfrm>
            <a:off x="0" y="5525599"/>
            <a:ext cx="9144000" cy="738664"/>
          </a:xfrm>
          <a:prstGeom prst="rect">
            <a:avLst/>
          </a:prstGeom>
          <a:noFill/>
        </p:spPr>
        <p:txBody>
          <a:bodyPr wrap="square" rtlCol="0">
            <a:spAutoFit/>
          </a:bodyPr>
          <a:lstStyle/>
          <a:p>
            <a:pPr algn="ctr"/>
            <a:r>
              <a:rPr lang="en-US" sz="140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https://ccsso.org/sites/default/files/2018-02/Toolkit-New%20Early%20Childhood%20Coordination%20Requirements%20in%20the%20ESSA-for%20pr....pdf</a:t>
            </a:r>
            <a:endParaRPr lang="en-US" sz="1400">
              <a:solidFill>
                <a:schemeClr val="bg1"/>
              </a:solidFill>
              <a:latin typeface="Times New Roman" panose="02020603050405020304" pitchFamily="18" charset="0"/>
              <a:cs typeface="Times New Roman" panose="02020603050405020304" pitchFamily="18" charset="0"/>
            </a:endParaRPr>
          </a:p>
          <a:p>
            <a:pPr algn="ctr"/>
            <a:endParaRPr lang="en-US" sz="1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07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80FC434-5DFA-4D2E-81E9-EEEAB9F56C40}"/>
              </a:ext>
            </a:extLst>
          </p:cNvPr>
          <p:cNvPicPr>
            <a:picLocks noChangeAspect="1"/>
          </p:cNvPicPr>
          <p:nvPr/>
        </p:nvPicPr>
        <p:blipFill rotWithShape="1">
          <a:blip r:embed="rId3"/>
          <a:srcRect l="30092" t="19106" r="35355" b="203"/>
          <a:stretch/>
        </p:blipFill>
        <p:spPr>
          <a:xfrm>
            <a:off x="2323322" y="184863"/>
            <a:ext cx="4491259" cy="5882917"/>
          </a:xfrm>
          <a:prstGeom prst="rect">
            <a:avLst/>
          </a:prstGeom>
        </p:spPr>
      </p:pic>
    </p:spTree>
    <p:extLst>
      <p:ext uri="{BB962C8B-B14F-4D97-AF65-F5344CB8AC3E}">
        <p14:creationId xmlns:p14="http://schemas.microsoft.com/office/powerpoint/2010/main" val="87421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58AEBE-ECC3-4CDE-B09E-8BFF72150373}"/>
              </a:ext>
            </a:extLst>
          </p:cNvPr>
          <p:cNvSpPr txBox="1">
            <a:spLocks/>
          </p:cNvSpPr>
          <p:nvPr/>
        </p:nvSpPr>
        <p:spPr bwMode="auto">
          <a:xfrm>
            <a:off x="0" y="3198167"/>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r>
              <a:rPr lang="en-US" sz="4800">
                <a:solidFill>
                  <a:schemeClr val="tx1"/>
                </a:solidFill>
                <a:latin typeface="Times New Roman" panose="02020603050405020304" pitchFamily="18" charset="0"/>
                <a:cs typeface="Times New Roman" panose="02020603050405020304" pitchFamily="18" charset="0"/>
              </a:rPr>
              <a:t>Questions?   </a:t>
            </a:r>
          </a:p>
        </p:txBody>
      </p:sp>
      <p:sp>
        <p:nvSpPr>
          <p:cNvPr id="5" name="TextBox 4">
            <a:extLst>
              <a:ext uri="{FF2B5EF4-FFF2-40B4-BE49-F238E27FC236}">
                <a16:creationId xmlns:a16="http://schemas.microsoft.com/office/drawing/2014/main" id="{23996440-8359-4A7C-9F15-D05E0183462E}"/>
              </a:ext>
            </a:extLst>
          </p:cNvPr>
          <p:cNvSpPr txBox="1"/>
          <p:nvPr/>
        </p:nvSpPr>
        <p:spPr>
          <a:xfrm>
            <a:off x="0" y="2967335"/>
            <a:ext cx="9144000"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Thank you for participating in today’s session!</a:t>
            </a:r>
          </a:p>
        </p:txBody>
      </p:sp>
    </p:spTree>
    <p:extLst>
      <p:ext uri="{BB962C8B-B14F-4D97-AF65-F5344CB8AC3E}">
        <p14:creationId xmlns:p14="http://schemas.microsoft.com/office/powerpoint/2010/main" val="268521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3443-B79A-4B25-9B0B-240B6C310BE0}"/>
              </a:ext>
            </a:extLst>
          </p:cNvPr>
          <p:cNvSpPr>
            <a:spLocks noGrp="1"/>
          </p:cNvSpPr>
          <p:nvPr>
            <p:ph type="title"/>
          </p:nvPr>
        </p:nvSpPr>
        <p:spPr>
          <a:xfrm>
            <a:off x="0" y="0"/>
            <a:ext cx="9144000" cy="1295400"/>
          </a:xfrm>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212BDC06-8A18-4D92-8539-78E4D466BD59}"/>
              </a:ext>
            </a:extLst>
          </p:cNvPr>
          <p:cNvSpPr>
            <a:spLocks noGrp="1"/>
          </p:cNvSpPr>
          <p:nvPr>
            <p:ph idx="1"/>
          </p:nvPr>
        </p:nvSpPr>
        <p:spPr>
          <a:xfrm>
            <a:off x="0" y="1275708"/>
            <a:ext cx="9143999" cy="4128135"/>
          </a:xfrm>
        </p:spPr>
        <p:txBody>
          <a:bodyPr/>
          <a:lstStyle/>
          <a:p>
            <a:pPr algn="ctr"/>
            <a:r>
              <a:rPr lang="en-US" sz="2000" dirty="0">
                <a:solidFill>
                  <a:schemeClr val="tx1"/>
                </a:solidFill>
                <a:latin typeface="Times New Roman" panose="02020603050405020304" pitchFamily="18" charset="0"/>
                <a:cs typeface="Times New Roman" panose="02020603050405020304" pitchFamily="18" charset="0"/>
              </a:rPr>
              <a:t>Welcome </a:t>
            </a: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ESSA MOU Legislation </a:t>
            </a: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ESSA Statutory Requirements</a:t>
            </a: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Agreement Example</a:t>
            </a: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CCIP Requirements</a:t>
            </a: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CCSSO Toolkit</a:t>
            </a:r>
          </a:p>
        </p:txBody>
      </p:sp>
    </p:spTree>
    <p:extLst>
      <p:ext uri="{BB962C8B-B14F-4D97-AF65-F5344CB8AC3E}">
        <p14:creationId xmlns:p14="http://schemas.microsoft.com/office/powerpoint/2010/main" val="215377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F43D-2E84-4518-A8F5-2A54EA014196}"/>
              </a:ext>
            </a:extLst>
          </p:cNvPr>
          <p:cNvSpPr>
            <a:spLocks noGrp="1"/>
          </p:cNvSpPr>
          <p:nvPr>
            <p:ph type="title"/>
          </p:nvPr>
        </p:nvSpPr>
        <p:spPr/>
        <p:txBody>
          <a:bodyPr/>
          <a:lstStyle/>
          <a:p>
            <a:r>
              <a:rPr lang="en-US" dirty="0">
                <a:solidFill>
                  <a:schemeClr val="tx1"/>
                </a:solidFill>
              </a:rPr>
              <a:t>Office of </a:t>
            </a:r>
            <a:r>
              <a:rPr lang="en-US" sz="3600" dirty="0">
                <a:solidFill>
                  <a:schemeClr val="tx1"/>
                </a:solidFill>
              </a:rPr>
              <a:t>Federal</a:t>
            </a:r>
            <a:r>
              <a:rPr lang="en-US" dirty="0">
                <a:solidFill>
                  <a:schemeClr val="tx1"/>
                </a:solidFill>
              </a:rPr>
              <a:t> Programs and The Office of Early Learning</a:t>
            </a:r>
          </a:p>
        </p:txBody>
      </p:sp>
      <p:sp>
        <p:nvSpPr>
          <p:cNvPr id="3" name="Content Placeholder 2">
            <a:extLst>
              <a:ext uri="{FF2B5EF4-FFF2-40B4-BE49-F238E27FC236}">
                <a16:creationId xmlns:a16="http://schemas.microsoft.com/office/drawing/2014/main" id="{2E2AA8F1-4D38-4845-B2EC-6E291613EA05}"/>
              </a:ext>
            </a:extLst>
          </p:cNvPr>
          <p:cNvSpPr>
            <a:spLocks noGrp="1"/>
          </p:cNvSpPr>
          <p:nvPr>
            <p:ph sz="half" idx="1"/>
          </p:nvPr>
        </p:nvSpPr>
        <p:spPr>
          <a:xfrm>
            <a:off x="685800" y="2003460"/>
            <a:ext cx="3810000" cy="4092539"/>
          </a:xfrm>
        </p:spPr>
        <p:txBody>
          <a:bodyPr/>
          <a:lstStyle/>
          <a:p>
            <a:r>
              <a:rPr lang="en-US" sz="2800" dirty="0">
                <a:solidFill>
                  <a:schemeClr val="tx1"/>
                </a:solidFill>
              </a:rPr>
              <a:t>Jody Koon</a:t>
            </a:r>
          </a:p>
          <a:p>
            <a:r>
              <a:rPr lang="en-US" sz="2800" dirty="0">
                <a:solidFill>
                  <a:schemeClr val="tx1"/>
                </a:solidFill>
              </a:rPr>
              <a:t>Office of Federal Programs</a:t>
            </a:r>
          </a:p>
          <a:p>
            <a:r>
              <a:rPr lang="en-US" sz="2800" dirty="0">
                <a:solidFill>
                  <a:schemeClr val="tx1"/>
                </a:solidFill>
              </a:rPr>
              <a:t>Title I Preschool Consultant</a:t>
            </a:r>
          </a:p>
          <a:p>
            <a:r>
              <a:rPr lang="en-US" sz="2400" dirty="0">
                <a:solidFill>
                  <a:schemeClr val="tx1"/>
                </a:solidFill>
              </a:rPr>
              <a:t>Jody.Koon@dpi.nc.gov</a:t>
            </a:r>
          </a:p>
        </p:txBody>
      </p:sp>
      <p:sp>
        <p:nvSpPr>
          <p:cNvPr id="4" name="Content Placeholder 3">
            <a:extLst>
              <a:ext uri="{FF2B5EF4-FFF2-40B4-BE49-F238E27FC236}">
                <a16:creationId xmlns:a16="http://schemas.microsoft.com/office/drawing/2014/main" id="{FF25472F-2375-4D1D-B938-1D35CE98D57F}"/>
              </a:ext>
            </a:extLst>
          </p:cNvPr>
          <p:cNvSpPr>
            <a:spLocks noGrp="1"/>
          </p:cNvSpPr>
          <p:nvPr>
            <p:ph sz="half" idx="2"/>
          </p:nvPr>
        </p:nvSpPr>
        <p:spPr>
          <a:xfrm>
            <a:off x="4648200" y="2003460"/>
            <a:ext cx="4495800" cy="4092540"/>
          </a:xfrm>
        </p:spPr>
        <p:txBody>
          <a:bodyPr/>
          <a:lstStyle/>
          <a:p>
            <a:r>
              <a:rPr lang="en-US" sz="2800" dirty="0">
                <a:solidFill>
                  <a:schemeClr val="tx1"/>
                </a:solidFill>
              </a:rPr>
              <a:t>Dr. Leslie Simmons</a:t>
            </a:r>
          </a:p>
          <a:p>
            <a:r>
              <a:rPr lang="en-US" sz="2800" dirty="0">
                <a:solidFill>
                  <a:schemeClr val="tx1"/>
                </a:solidFill>
              </a:rPr>
              <a:t>Office of Early Learning</a:t>
            </a:r>
          </a:p>
          <a:p>
            <a:r>
              <a:rPr lang="en-US" sz="2800" dirty="0">
                <a:solidFill>
                  <a:schemeClr val="tx1"/>
                </a:solidFill>
              </a:rPr>
              <a:t>Early Education Consultant</a:t>
            </a:r>
          </a:p>
          <a:p>
            <a:r>
              <a:rPr lang="en-US" sz="2400" dirty="0">
                <a:solidFill>
                  <a:schemeClr val="tx1"/>
                </a:solidFill>
              </a:rPr>
              <a:t>Leslie.Simmons@dpi.nc.gov</a:t>
            </a:r>
          </a:p>
        </p:txBody>
      </p:sp>
    </p:spTree>
    <p:extLst>
      <p:ext uri="{BB962C8B-B14F-4D97-AF65-F5344CB8AC3E}">
        <p14:creationId xmlns:p14="http://schemas.microsoft.com/office/powerpoint/2010/main" val="1089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07F9-5D3D-46E4-95D7-DCDD660E54E0}"/>
              </a:ext>
            </a:extLst>
          </p:cNvPr>
          <p:cNvSpPr>
            <a:spLocks noGrp="1"/>
          </p:cNvSpPr>
          <p:nvPr>
            <p:ph type="title"/>
          </p:nvPr>
        </p:nvSpPr>
        <p:spPr>
          <a:xfrm>
            <a:off x="0" y="2500312"/>
            <a:ext cx="9143999" cy="1857375"/>
          </a:xfrm>
        </p:spPr>
        <p:txBody>
          <a:bodyPr/>
          <a:lstStyle/>
          <a:p>
            <a:pPr algn="ctr">
              <a:lnSpc>
                <a:spcPct val="150000"/>
              </a:lnSpc>
            </a:pP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a:t>
            </a:r>
            <a:r>
              <a:rPr lang="en-US" sz="2000" i="1" dirty="0">
                <a:solidFill>
                  <a:schemeClr val="tx1"/>
                </a:solidFill>
                <a:latin typeface="Times New Roman" panose="02020603050405020304" pitchFamily="18" charset="0"/>
                <a:cs typeface="Times New Roman" panose="02020603050405020304" pitchFamily="18" charset="0"/>
              </a:rPr>
              <a:t>Elementary and Secondary Education Act” </a:t>
            </a:r>
            <a:r>
              <a:rPr lang="en-US" sz="2000" dirty="0">
                <a:solidFill>
                  <a:schemeClr val="tx1"/>
                </a:solidFill>
                <a:latin typeface="Times New Roman" panose="02020603050405020304" pitchFamily="18" charset="0"/>
                <a:cs typeface="Times New Roman" panose="02020603050405020304" pitchFamily="18" charset="0"/>
              </a:rPr>
              <a:t>(ESEA), as amended in 2015 by the “</a:t>
            </a:r>
            <a:r>
              <a:rPr lang="en-US" sz="2000" i="1" dirty="0">
                <a:solidFill>
                  <a:schemeClr val="tx1"/>
                </a:solidFill>
                <a:latin typeface="Times New Roman" panose="02020603050405020304" pitchFamily="18" charset="0"/>
                <a:cs typeface="Times New Roman" panose="02020603050405020304" pitchFamily="18" charset="0"/>
              </a:rPr>
              <a:t>Every Student Succeeds Act” </a:t>
            </a:r>
            <a:r>
              <a:rPr lang="en-US" sz="2000" dirty="0">
                <a:solidFill>
                  <a:schemeClr val="tx1"/>
                </a:solidFill>
                <a:latin typeface="Times New Roman" panose="02020603050405020304" pitchFamily="18" charset="0"/>
                <a:cs typeface="Times New Roman" panose="02020603050405020304" pitchFamily="18" charset="0"/>
              </a:rPr>
              <a:t>(ESSA), requires local educational agencies (LEAs) receiving Title I funds to develop agreements with Head Start and other early childhood providers (if feasible) to increase coordination.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br>
            <a:r>
              <a:rPr lang="en-US" sz="2000" dirty="0"/>
              <a:t>  </a:t>
            </a:r>
            <a:br>
              <a:rPr lang="en-US" sz="2000" dirty="0"/>
            </a:br>
            <a:br>
              <a:rPr lang="en-US" sz="2000" dirty="0"/>
            </a:br>
            <a:endParaRPr lang="en-US" sz="2000" dirty="0"/>
          </a:p>
        </p:txBody>
      </p:sp>
      <p:sp>
        <p:nvSpPr>
          <p:cNvPr id="4" name="Title 1">
            <a:extLst>
              <a:ext uri="{FF2B5EF4-FFF2-40B4-BE49-F238E27FC236}">
                <a16:creationId xmlns:a16="http://schemas.microsoft.com/office/drawing/2014/main" id="{C9D2FFB5-BD89-4CB7-AE00-5A791C537708}"/>
              </a:ext>
            </a:extLst>
          </p:cNvPr>
          <p:cNvSpPr txBox="1">
            <a:spLocks/>
          </p:cNvSpPr>
          <p:nvPr/>
        </p:nvSpPr>
        <p:spPr bwMode="auto">
          <a:xfrm>
            <a:off x="0" y="538048"/>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dirty="0">
              <a:solidFill>
                <a:schemeClr val="tx1"/>
              </a:solidFill>
              <a:latin typeface="Times New Roman" panose="02020603050405020304" pitchFamily="18" charset="0"/>
              <a:cs typeface="Times New Roman" panose="02020603050405020304" pitchFamily="18" charset="0"/>
            </a:endParaRPr>
          </a:p>
          <a:p>
            <a:pPr algn="ctr" eaLnBrk="1" hangingPunct="1"/>
            <a:endParaRPr lang="en-US" sz="3600" dirty="0">
              <a:solidFill>
                <a:schemeClr val="tx1"/>
              </a:solidFill>
              <a:latin typeface="Times New Roman"/>
              <a:cs typeface="Times New Roman"/>
            </a:endParaRPr>
          </a:p>
          <a:p>
            <a:pPr algn="ctr"/>
            <a:r>
              <a:rPr lang="en-US" sz="3600" dirty="0">
                <a:solidFill>
                  <a:schemeClr val="tx1"/>
                </a:solidFill>
                <a:latin typeface="Times New Roman"/>
                <a:cs typeface="Times New Roman"/>
              </a:rPr>
              <a:t>ESSA Legislation</a:t>
            </a:r>
            <a:endParaRPr lang="en-US" dirty="0">
              <a:solidFill>
                <a:schemeClr val="tx1"/>
              </a:solidFill>
              <a:latin typeface="Times New Roman"/>
              <a:cs typeface="Times New Roman"/>
            </a:endParaRPr>
          </a:p>
          <a:p>
            <a:pPr algn="ctr"/>
            <a:endParaRPr lang="en-US" sz="3600" dirty="0">
              <a:solidFill>
                <a:schemeClr val="tx1"/>
              </a:solidFill>
              <a:latin typeface="Times New Roman"/>
              <a:cs typeface="Times New Roman"/>
            </a:endParaRPr>
          </a:p>
          <a:p>
            <a:pPr algn="ctr"/>
            <a:r>
              <a:rPr lang="en-US" sz="2000" dirty="0">
                <a:solidFill>
                  <a:schemeClr val="tx1"/>
                </a:solidFill>
              </a:rPr>
              <a:t>SEC. 1119. [20 U.S.C. 6322] COORDINATION REQUIREMENTS</a:t>
            </a:r>
            <a:endParaRPr lang="en-US" sz="2000" dirty="0">
              <a:solidFill>
                <a:schemeClr val="tx1"/>
              </a:solidFill>
              <a:cs typeface="Arial"/>
            </a:endParaRPr>
          </a:p>
          <a:p>
            <a:pPr algn="ctr"/>
            <a:endParaRPr lang="en-US" sz="3600" dirty="0">
              <a:solidFill>
                <a:schemeClr val="tx1"/>
              </a:solidFill>
              <a:latin typeface="Times New Roman" panose="02020603050405020304" pitchFamily="18" charset="0"/>
              <a:cs typeface="Times New Roman" panose="02020603050405020304" pitchFamily="18" charset="0"/>
            </a:endParaRPr>
          </a:p>
          <a:p>
            <a:pPr algn="ctr" eaLnBrk="1" hangingPunct="1"/>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51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F2A030-8D0E-449F-BDC4-9B280683F503}"/>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ESSA Legislation - An Opportunity</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CC978B6-BBC9-4DAA-A22F-619C2393832A}"/>
              </a:ext>
            </a:extLst>
          </p:cNvPr>
          <p:cNvSpPr txBox="1"/>
          <p:nvPr/>
        </p:nvSpPr>
        <p:spPr>
          <a:xfrm>
            <a:off x="0" y="1720840"/>
            <a:ext cx="9144000" cy="3416320"/>
          </a:xfrm>
          <a:prstGeom prst="rect">
            <a:avLst/>
          </a:prstGeom>
          <a:noFill/>
        </p:spPr>
        <p:txBody>
          <a:bodyPr wrap="square" rtlCol="0">
            <a:spAutoFit/>
          </a:bodyPr>
          <a:lstStyle/>
          <a:p>
            <a:pPr marL="342900" indent="-342900" algn="ctr">
              <a:buFont typeface="Arial" panose="020B0604020202020204" pitchFamily="34" charset="0"/>
              <a:buChar char="•"/>
            </a:pPr>
            <a:r>
              <a:rPr lang="en-US">
                <a:latin typeface="Times New Roman" panose="02020603050405020304" pitchFamily="18" charset="0"/>
                <a:cs typeface="Times New Roman" panose="02020603050405020304" pitchFamily="18" charset="0"/>
              </a:rPr>
              <a:t>Better coordination between school districts and Head Start</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a:p>
            <a:pPr algn="ctr"/>
            <a:r>
              <a:rPr lang="en-US">
                <a:latin typeface="Times New Roman" panose="02020603050405020304" pitchFamily="18" charset="0"/>
                <a:cs typeface="Times New Roman" panose="02020603050405020304" pitchFamily="18" charset="0"/>
              </a:rPr>
              <a:t>Provides:</a:t>
            </a:r>
          </a:p>
          <a:p>
            <a:pPr algn="ctr"/>
            <a:endParaRPr lang="en-US">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a:latin typeface="Times New Roman" panose="02020603050405020304" pitchFamily="18" charset="0"/>
                <a:cs typeface="Times New Roman" panose="02020603050405020304" pitchFamily="18" charset="0"/>
              </a:rPr>
              <a:t>Higher-Quality Early Education Learning Experiences</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&amp;</a:t>
            </a:r>
          </a:p>
          <a:p>
            <a:pPr marL="342900" indent="-342900" algn="ctr">
              <a:buFont typeface="Arial" panose="020B0604020202020204" pitchFamily="34" charset="0"/>
              <a:buChar char="•"/>
            </a:pPr>
            <a:r>
              <a:rPr lang="en-US">
                <a:latin typeface="Times New Roman" panose="02020603050405020304" pitchFamily="18" charset="0"/>
                <a:cs typeface="Times New Roman" panose="02020603050405020304" pitchFamily="18" charset="0"/>
              </a:rPr>
              <a:t>More Seamless Transition to Kindergarten</a:t>
            </a:r>
            <a:endParaRPr lang="en-US"/>
          </a:p>
          <a:p>
            <a:pPr algn="ctr"/>
            <a:endParaRPr lang="en-US"/>
          </a:p>
          <a:p>
            <a:pPr algn="ctr"/>
            <a:endParaRPr lang="en-US"/>
          </a:p>
        </p:txBody>
      </p:sp>
    </p:spTree>
    <p:extLst>
      <p:ext uri="{BB962C8B-B14F-4D97-AF65-F5344CB8AC3E}">
        <p14:creationId xmlns:p14="http://schemas.microsoft.com/office/powerpoint/2010/main" val="70533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F6AB-2A05-4632-B246-80C60F5E5966}"/>
              </a:ext>
            </a:extLst>
          </p:cNvPr>
          <p:cNvSpPr>
            <a:spLocks noGrp="1"/>
          </p:cNvSpPr>
          <p:nvPr>
            <p:ph type="title"/>
          </p:nvPr>
        </p:nvSpPr>
        <p:spPr>
          <a:xfrm>
            <a:off x="0" y="2290762"/>
            <a:ext cx="9144000" cy="2276475"/>
          </a:xfrm>
        </p:spPr>
        <p:txBody>
          <a:bodyPr/>
          <a:lstStyle/>
          <a:p>
            <a:pPr marL="342900" indent="-342900" algn="ct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Formal document of the coordinated efforts between the LEA and the Head Start program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7E1CD55B-5EBA-4F94-B383-E9A11582154F}"/>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ESSA Requirement</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288DF0E5-506C-4BC3-85E5-BA6BDB684092}"/>
              </a:ext>
            </a:extLst>
          </p:cNvPr>
          <p:cNvSpPr txBox="1">
            <a:spLocks/>
          </p:cNvSpPr>
          <p:nvPr/>
        </p:nvSpPr>
        <p:spPr bwMode="auto">
          <a:xfrm>
            <a:off x="0" y="862012"/>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2800">
              <a:solidFill>
                <a:schemeClr val="tx1"/>
              </a:solidFill>
              <a:latin typeface="Times New Roman" panose="02020603050405020304" pitchFamily="18" charset="0"/>
              <a:cs typeface="Times New Roman" panose="02020603050405020304" pitchFamily="18" charset="0"/>
            </a:endParaRPr>
          </a:p>
          <a:p>
            <a:pPr algn="ctr" eaLnBrk="1" hangingPunct="1"/>
            <a:r>
              <a:rPr lang="en-US" sz="2800">
                <a:solidFill>
                  <a:schemeClr val="tx1"/>
                </a:solidFill>
                <a:latin typeface="Times New Roman" panose="02020603050405020304" pitchFamily="18" charset="0"/>
                <a:cs typeface="Times New Roman" panose="02020603050405020304" pitchFamily="18" charset="0"/>
              </a:rPr>
              <a:t>MOU</a:t>
            </a:r>
          </a:p>
          <a:p>
            <a:pPr algn="ctr" eaLnBrk="1" hangingPunct="1"/>
            <a:r>
              <a:rPr lang="en-US" sz="2800">
                <a:solidFill>
                  <a:schemeClr val="tx1"/>
                </a:solidFill>
                <a:latin typeface="Times New Roman" panose="02020603050405020304" pitchFamily="18" charset="0"/>
                <a:cs typeface="Times New Roman" panose="02020603050405020304" pitchFamily="18" charset="0"/>
              </a:rPr>
              <a:t>(Memorandum of Understanding)</a:t>
            </a:r>
          </a:p>
          <a:p>
            <a:pPr algn="ctr" eaLnBrk="1" hangingPunct="1"/>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99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07F9-5D3D-46E4-95D7-DCDD660E54E0}"/>
              </a:ext>
            </a:extLst>
          </p:cNvPr>
          <p:cNvSpPr>
            <a:spLocks noGrp="1"/>
          </p:cNvSpPr>
          <p:nvPr>
            <p:ph type="title"/>
          </p:nvPr>
        </p:nvSpPr>
        <p:spPr>
          <a:xfrm>
            <a:off x="0" y="1680210"/>
            <a:ext cx="9144000" cy="2082165"/>
          </a:xfrm>
        </p:spPr>
        <p:txBody>
          <a:bodyPr/>
          <a:lstStyle/>
          <a:p>
            <a:pPr marL="457200" indent="-457200" algn="ct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specific coordination activities (which must be included in the MOU) outlined in the legislation include:</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A4E65E2-A3B8-4F27-BFE7-5FA27F1A88B1}"/>
              </a:ext>
            </a:extLst>
          </p:cNvPr>
          <p:cNvSpPr txBox="1">
            <a:spLocks/>
          </p:cNvSpPr>
          <p:nvPr/>
        </p:nvSpPr>
        <p:spPr bwMode="auto">
          <a:xfrm>
            <a:off x="0" y="862012"/>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r>
              <a:rPr lang="en-US" sz="2800">
                <a:solidFill>
                  <a:schemeClr val="tx1"/>
                </a:solidFill>
                <a:latin typeface="Times New Roman" panose="02020603050405020304" pitchFamily="18" charset="0"/>
                <a:cs typeface="Times New Roman" panose="02020603050405020304" pitchFamily="18" charset="0"/>
              </a:rPr>
              <a:t>(for LEA Coordination with Head Start)</a:t>
            </a:r>
          </a:p>
          <a:p>
            <a:pPr algn="ctr" eaLnBrk="1" hangingPunct="1"/>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BEBE6F33-A392-4057-95AA-3FBDEFCB962F}"/>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ESSA’s Statutory Requirements</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93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0850284D-A864-4110-B541-B1665C11BAF8}"/>
              </a:ext>
            </a:extLst>
          </p:cNvPr>
          <p:cNvPicPr>
            <a:picLocks noChangeAspect="1"/>
          </p:cNvPicPr>
          <p:nvPr/>
        </p:nvPicPr>
        <p:blipFill rotWithShape="1">
          <a:blip r:embed="rId3">
            <a:extLst>
              <a:ext uri="{28A0092B-C50C-407E-A947-70E740481C1C}">
                <a14:useLocalDpi xmlns:a14="http://schemas.microsoft.com/office/drawing/2010/main" val="0"/>
              </a:ext>
            </a:extLst>
          </a:blip>
          <a:srcRect l="3322" r="3511" b="1865"/>
          <a:stretch/>
        </p:blipFill>
        <p:spPr>
          <a:xfrm>
            <a:off x="2214560" y="1250036"/>
            <a:ext cx="4714875" cy="4357928"/>
          </a:xfrm>
          <a:prstGeom prst="rect">
            <a:avLst/>
          </a:prstGeom>
        </p:spPr>
      </p:pic>
      <p:sp>
        <p:nvSpPr>
          <p:cNvPr id="6" name="Title 1">
            <a:extLst>
              <a:ext uri="{FF2B5EF4-FFF2-40B4-BE49-F238E27FC236}">
                <a16:creationId xmlns:a16="http://schemas.microsoft.com/office/drawing/2014/main" id="{B64DC168-202B-4AD9-815D-770BAC97BB17}"/>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dirty="0">
              <a:solidFill>
                <a:schemeClr val="tx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tx1"/>
                </a:solidFill>
                <a:latin typeface="Times New Roman" panose="02020603050405020304" pitchFamily="18" charset="0"/>
                <a:cs typeface="Times New Roman" panose="02020603050405020304" pitchFamily="18" charset="0"/>
              </a:rPr>
              <a:t>ESSA’s Statutory Requirements</a:t>
            </a:r>
          </a:p>
          <a:p>
            <a:pPr algn="ctr" eaLnBrk="1" hangingPunct="1"/>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4EA43B1-7567-4F46-910F-E75575271CE9}"/>
              </a:ext>
            </a:extLst>
          </p:cNvPr>
          <p:cNvSpPr txBox="1"/>
          <p:nvPr/>
        </p:nvSpPr>
        <p:spPr>
          <a:xfrm>
            <a:off x="183150" y="1926077"/>
            <a:ext cx="2031410" cy="2462213"/>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Data &amp; Records Sharing/Enrollment</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Professional Development / Technical Assistance</a:t>
            </a:r>
          </a:p>
          <a:p>
            <a:endParaRPr lang="en-US" sz="1400">
              <a:latin typeface="Times New Roman" panose="02020603050405020304" pitchFamily="18" charset="0"/>
              <a:cs typeface="Times New Roman" panose="02020603050405020304" pitchFamily="18" charset="0"/>
            </a:endParaRP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Coordinating Services/Communication</a:t>
            </a:r>
          </a:p>
        </p:txBody>
      </p:sp>
      <p:cxnSp>
        <p:nvCxnSpPr>
          <p:cNvPr id="8" name="Straight Arrow Connector 7">
            <a:extLst>
              <a:ext uri="{FF2B5EF4-FFF2-40B4-BE49-F238E27FC236}">
                <a16:creationId xmlns:a16="http://schemas.microsoft.com/office/drawing/2014/main" id="{30A56427-C17C-4367-B8F4-659F4A438215}"/>
              </a:ext>
            </a:extLst>
          </p:cNvPr>
          <p:cNvCxnSpPr/>
          <p:nvPr/>
        </p:nvCxnSpPr>
        <p:spPr bwMode="auto">
          <a:xfrm>
            <a:off x="1595336" y="2071991"/>
            <a:ext cx="44412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99B05EEE-A802-411F-B20C-9CD2F8F7777F}"/>
              </a:ext>
            </a:extLst>
          </p:cNvPr>
          <p:cNvCxnSpPr/>
          <p:nvPr/>
        </p:nvCxnSpPr>
        <p:spPr bwMode="auto">
          <a:xfrm flipV="1">
            <a:off x="1692613" y="2945861"/>
            <a:ext cx="444126"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070104CF-6CD3-4F76-8F89-53FD2EAD950F}"/>
              </a:ext>
            </a:extLst>
          </p:cNvPr>
          <p:cNvCxnSpPr/>
          <p:nvPr/>
        </p:nvCxnSpPr>
        <p:spPr bwMode="auto">
          <a:xfrm flipV="1">
            <a:off x="1692613" y="3868369"/>
            <a:ext cx="444126" cy="1945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073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F1868423-0110-46D6-A00D-7EC12CED80D6}"/>
              </a:ext>
            </a:extLst>
          </p:cNvPr>
          <p:cNvPicPr>
            <a:picLocks noChangeAspect="1"/>
          </p:cNvPicPr>
          <p:nvPr/>
        </p:nvPicPr>
        <p:blipFill rotWithShape="1">
          <a:blip r:embed="rId3">
            <a:extLst>
              <a:ext uri="{28A0092B-C50C-407E-A947-70E740481C1C}">
                <a14:useLocalDpi xmlns:a14="http://schemas.microsoft.com/office/drawing/2010/main" val="0"/>
              </a:ext>
            </a:extLst>
          </a:blip>
          <a:srcRect t="-308" r="7485" b="942"/>
          <a:stretch/>
        </p:blipFill>
        <p:spPr>
          <a:xfrm>
            <a:off x="2610142" y="929716"/>
            <a:ext cx="3923715" cy="4998568"/>
          </a:xfrm>
          <a:prstGeom prst="rect">
            <a:avLst/>
          </a:prstGeom>
        </p:spPr>
      </p:pic>
      <p:sp>
        <p:nvSpPr>
          <p:cNvPr id="5" name="Title 1">
            <a:extLst>
              <a:ext uri="{FF2B5EF4-FFF2-40B4-BE49-F238E27FC236}">
                <a16:creationId xmlns:a16="http://schemas.microsoft.com/office/drawing/2014/main" id="{A85A84CC-5540-49BE-81E1-ECF696174268}"/>
              </a:ext>
            </a:extLst>
          </p:cNvPr>
          <p:cNvSpPr txBox="1">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kern="1200">
                <a:solidFill>
                  <a:schemeClr val="bg1"/>
                </a:solidFill>
                <a:latin typeface="+mj-lt"/>
                <a:ea typeface="+mj-ea"/>
                <a:cs typeface="+mj-cs"/>
              </a:defRPr>
            </a:lvl1pPr>
            <a:lvl2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a:lstStyle>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a:p>
            <a:pPr algn="ctr" eaLnBrk="1" hangingPunct="1"/>
            <a:r>
              <a:rPr lang="en-US" sz="3600">
                <a:solidFill>
                  <a:schemeClr val="tx1"/>
                </a:solidFill>
                <a:latin typeface="Times New Roman" panose="02020603050405020304" pitchFamily="18" charset="0"/>
                <a:cs typeface="Times New Roman" panose="02020603050405020304" pitchFamily="18" charset="0"/>
              </a:rPr>
              <a:t>ESSA’s Statutory Requirement contd.</a:t>
            </a:r>
          </a:p>
          <a:p>
            <a:pPr algn="ctr" eaLnBrk="1" hangingPunct="1"/>
            <a:endParaRPr lang="en-US" sz="360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E0CABDC-2F45-425B-AE11-964E00CB4FFA}"/>
              </a:ext>
            </a:extLst>
          </p:cNvPr>
          <p:cNvSpPr txBox="1"/>
          <p:nvPr/>
        </p:nvSpPr>
        <p:spPr>
          <a:xfrm>
            <a:off x="335638" y="1295400"/>
            <a:ext cx="1938867"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Family Engagement</a:t>
            </a:r>
          </a:p>
        </p:txBody>
      </p:sp>
      <p:cxnSp>
        <p:nvCxnSpPr>
          <p:cNvPr id="6" name="Straight Arrow Connector 5">
            <a:extLst>
              <a:ext uri="{FF2B5EF4-FFF2-40B4-BE49-F238E27FC236}">
                <a16:creationId xmlns:a16="http://schemas.microsoft.com/office/drawing/2014/main" id="{4B4C154F-FFDC-4174-B883-874CD82AF7DD}"/>
              </a:ext>
            </a:extLst>
          </p:cNvPr>
          <p:cNvCxnSpPr/>
          <p:nvPr/>
        </p:nvCxnSpPr>
        <p:spPr bwMode="auto">
          <a:xfrm>
            <a:off x="2023533" y="1449288"/>
            <a:ext cx="42333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9238575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F3BCFAA00DB449125E967022A71E1" ma:contentTypeVersion="10" ma:contentTypeDescription="Create a new document." ma:contentTypeScope="" ma:versionID="325dcb18522d00503eb755315c55c398">
  <xsd:schema xmlns:xsd="http://www.w3.org/2001/XMLSchema" xmlns:xs="http://www.w3.org/2001/XMLSchema" xmlns:p="http://schemas.microsoft.com/office/2006/metadata/properties" xmlns:ns1="http://schemas.microsoft.com/sharepoint/v3" xmlns:ns3="298ad03e-cd67-47f7-bcbb-0f4fad5bac8a" xmlns:ns4="5180ce62-a036-4362-ac04-59ec4da01f30" targetNamespace="http://schemas.microsoft.com/office/2006/metadata/properties" ma:root="true" ma:fieldsID="ac236961df302adabcafa16c8de9ec55" ns1:_="" ns3:_="" ns4:_="">
    <xsd:import namespace="http://schemas.microsoft.com/sharepoint/v3"/>
    <xsd:import namespace="298ad03e-cd67-47f7-bcbb-0f4fad5bac8a"/>
    <xsd:import namespace="5180ce62-a036-4362-ac04-59ec4da01f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8ad03e-cd67-47f7-bcbb-0f4fad5bac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80ce62-a036-4362-ac04-59ec4da01f3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6ACAB7-86D5-420C-8871-842610199D61}">
  <ds:schemaRefs>
    <ds:schemaRef ds:uri="298ad03e-cd67-47f7-bcbb-0f4fad5bac8a"/>
    <ds:schemaRef ds:uri="5180ce62-a036-4362-ac04-59ec4da01f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A1BB56-F0C5-469C-9455-16481B0D3E1A}">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sharepoint/v3"/>
    <ds:schemaRef ds:uri="5180ce62-a036-4362-ac04-59ec4da01f30"/>
    <ds:schemaRef ds:uri="http://purl.org/dc/terms/"/>
    <ds:schemaRef ds:uri="http://schemas.microsoft.com/office/2006/metadata/properties"/>
    <ds:schemaRef ds:uri="http://schemas.microsoft.com/office/infopath/2007/PartnerControls"/>
    <ds:schemaRef ds:uri="http://www.w3.org/XML/1998/namespace"/>
    <ds:schemaRef ds:uri="298ad03e-cd67-47f7-bcbb-0f4fad5bac8a"/>
  </ds:schemaRefs>
</ds:datastoreItem>
</file>

<file path=customXml/itemProps3.xml><?xml version="1.0" encoding="utf-8"?>
<ds:datastoreItem xmlns:ds="http://schemas.openxmlformats.org/officeDocument/2006/customXml" ds:itemID="{236EB5B9-7919-4B9C-BC02-77E810879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1317</TotalTime>
  <Words>2126</Words>
  <Application>Microsoft Office PowerPoint</Application>
  <PresentationFormat>On-screen Show (4:3)</PresentationFormat>
  <Paragraphs>127</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inherit</vt:lpstr>
      <vt:lpstr>Times New Roman</vt:lpstr>
      <vt:lpstr>Blank Presentation</vt:lpstr>
      <vt:lpstr>  Title I Preschool ESSA Local Coordination MOU Requirement Webinar  NC Department of Public Instruction  Office of Federal Programs and Office of Early Learning  July 7, 2022 </vt:lpstr>
      <vt:lpstr>AGENDA</vt:lpstr>
      <vt:lpstr>Office of Federal Programs and The Office of Early Learning</vt:lpstr>
      <vt:lpstr>    The “Elementary and Secondary Education Act” (ESEA), as amended in 2015 by the “Every Student Succeeds Act” (ESSA), requires local educational agencies (LEAs) receiving Title I funds to develop agreements with Head Start and other early childhood providers (if feasible) to increase coordination.      </vt:lpstr>
      <vt:lpstr>PowerPoint Presentation</vt:lpstr>
      <vt:lpstr>Formal document of the coordinated efforts between the LEA and the Head Start program   </vt:lpstr>
      <vt:lpstr>The specific coordination activities (which must be included in the MOU) outlined in the legislation include: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Jody Koon</cp:lastModifiedBy>
  <cp:revision>10</cp:revision>
  <dcterms:created xsi:type="dcterms:W3CDTF">2007-08-22T19:30:24Z</dcterms:created>
  <dcterms:modified xsi:type="dcterms:W3CDTF">2022-07-04T12:55:48Z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0x0101007F3F3BCFAA00DB449125E967022A71E1</vt:lpwstr>
  </property>
</Properties>
</file>