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7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  <p:sldMasterId id="2147483723" r:id="rId2"/>
    <p:sldMasterId id="2147483730" r:id="rId3"/>
  </p:sldMasterIdLst>
  <p:notesMasterIdLst>
    <p:notesMasterId r:id="rId17"/>
  </p:notesMasterIdLst>
  <p:sldIdLst>
    <p:sldId id="256" r:id="rId4"/>
    <p:sldId id="318" r:id="rId5"/>
    <p:sldId id="364" r:id="rId6"/>
    <p:sldId id="336" r:id="rId7"/>
    <p:sldId id="361" r:id="rId8"/>
    <p:sldId id="362" r:id="rId9"/>
    <p:sldId id="368" r:id="rId10"/>
    <p:sldId id="791" r:id="rId11"/>
    <p:sldId id="745" r:id="rId12"/>
    <p:sldId id="948" r:id="rId13"/>
    <p:sldId id="851" r:id="rId14"/>
    <p:sldId id="887" r:id="rId15"/>
    <p:sldId id="749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D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6817" autoAdjust="0"/>
  </p:normalViewPr>
  <p:slideViewPr>
    <p:cSldViewPr snapToGrid="0">
      <p:cViewPr varScale="1">
        <p:scale>
          <a:sx n="110" d="100"/>
          <a:sy n="110" d="100"/>
        </p:scale>
        <p:origin x="642" y="108"/>
      </p:cViewPr>
      <p:guideLst/>
    </p:cSldViewPr>
  </p:slideViewPr>
  <p:outlineViewPr>
    <p:cViewPr>
      <p:scale>
        <a:sx n="33" d="100"/>
        <a:sy n="33" d="100"/>
      </p:scale>
      <p:origin x="0" y="-9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Maimone" userId="7ee3780b-e345-4e73-ad80-b91f89a39f76" providerId="ADAL" clId="{F3A44F4F-BF5A-4FFA-9AC4-C31316AF08E7}"/>
    <pc:docChg chg="delSld modSld">
      <pc:chgData name="Joe Maimone" userId="7ee3780b-e345-4e73-ad80-b91f89a39f76" providerId="ADAL" clId="{F3A44F4F-BF5A-4FFA-9AC4-C31316AF08E7}" dt="2019-06-12T15:43:25.282" v="23" actId="2696"/>
      <pc:docMkLst>
        <pc:docMk/>
      </pc:docMkLst>
      <pc:sldChg chg="modSp">
        <pc:chgData name="Joe Maimone" userId="7ee3780b-e345-4e73-ad80-b91f89a39f76" providerId="ADAL" clId="{F3A44F4F-BF5A-4FFA-9AC4-C31316AF08E7}" dt="2019-06-12T15:42:54.649" v="21" actId="20577"/>
        <pc:sldMkLst>
          <pc:docMk/>
          <pc:sldMk cId="2790643199" sldId="256"/>
        </pc:sldMkLst>
        <pc:spChg chg="mod">
          <ac:chgData name="Joe Maimone" userId="7ee3780b-e345-4e73-ad80-b91f89a39f76" providerId="ADAL" clId="{F3A44F4F-BF5A-4FFA-9AC4-C31316AF08E7}" dt="2019-06-12T15:42:54.649" v="21" actId="20577"/>
          <ac:spMkLst>
            <pc:docMk/>
            <pc:sldMk cId="2790643199" sldId="256"/>
            <ac:spMk id="2" creationId="{819AD152-A11A-4E36-B89F-372403B5A35B}"/>
          </ac:spMkLst>
        </pc:spChg>
      </pc:sldChg>
      <pc:sldChg chg="del">
        <pc:chgData name="Joe Maimone" userId="7ee3780b-e345-4e73-ad80-b91f89a39f76" providerId="ADAL" clId="{F3A44F4F-BF5A-4FFA-9AC4-C31316AF08E7}" dt="2019-06-12T15:43:25.282" v="23" actId="2696"/>
        <pc:sldMkLst>
          <pc:docMk/>
          <pc:sldMk cId="2298981250" sldId="365"/>
        </pc:sldMkLst>
      </pc:sldChg>
      <pc:sldChg chg="del">
        <pc:chgData name="Joe Maimone" userId="7ee3780b-e345-4e73-ad80-b91f89a39f76" providerId="ADAL" clId="{F3A44F4F-BF5A-4FFA-9AC4-C31316AF08E7}" dt="2019-06-12T15:43:20.933" v="22" actId="2696"/>
        <pc:sldMkLst>
          <pc:docMk/>
          <pc:sldMk cId="3394881217" sldId="367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95C60-F943-4928-BBA5-0890CBE999EC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074EA-B4F3-44E9-A415-0FA641A948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69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074EA-B4F3-44E9-A415-0FA641A948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48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D7636-BAEF-4040-967D-D223F644A1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79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D7636-BAEF-4040-967D-D223F644A1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245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D7636-BAEF-4040-967D-D223F644A1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208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D7636-BAEF-4040-967D-D223F644A1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38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074EA-B4F3-44E9-A415-0FA641A948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63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074EA-B4F3-44E9-A415-0FA641A948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1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074EA-B4F3-44E9-A415-0FA641A948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98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074EA-B4F3-44E9-A415-0FA641A948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73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074EA-B4F3-44E9-A415-0FA641A948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06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074EA-B4F3-44E9-A415-0FA641A948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68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D7636-BAEF-4040-967D-D223F644A1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404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D7636-BAEF-4040-967D-D223F644A1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05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3C72-28A8-42E4-BADE-DB796791988D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50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D2BA-724A-4AAA-A777-E782DE46EE9A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0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2A56-623E-460A-ACD6-CAE9C096C030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297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fld id="{14086350-0A2E-41C8-B2EF-0B22300A1D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1" y="152401"/>
            <a:ext cx="1354916" cy="130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75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86350-0A2E-41C8-B2EF-0B22300A1D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131" y="152401"/>
            <a:ext cx="9461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47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terna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14086350-0A2E-41C8-B2EF-0B22300A1D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131" y="152401"/>
            <a:ext cx="9461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67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86350-0A2E-41C8-B2EF-0B22300A1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1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86350-0A2E-41C8-B2EF-0B22300A1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1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86350-0A2E-41C8-B2EF-0B22300A1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9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2546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EF8516-D2E8-4DC3-B889-88C21B4D111F}"/>
              </a:ext>
            </a:extLst>
          </p:cNvPr>
          <p:cNvSpPr txBox="1">
            <a:spLocks/>
          </p:cNvSpPr>
          <p:nvPr userDrawn="1"/>
        </p:nvSpPr>
        <p:spPr>
          <a:xfrm>
            <a:off x="5639249" y="6492876"/>
            <a:ext cx="9135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8BE905-439B-48AD-B2C3-A376964F3257}" type="slidenum">
              <a:rPr lang="en-US" sz="1050" smtClean="0"/>
              <a:pPr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4741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AEA3-F97A-40EF-846A-B42E96FE5CA1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32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44" y="293409"/>
            <a:ext cx="10515600" cy="620992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F139E0-5AED-4D9A-9932-6FD66D07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9249" y="6492876"/>
            <a:ext cx="913503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98BE905-439B-48AD-B2C3-A376964F32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83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E190CF-BECE-43F5-88EB-3DA1FA2B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9249" y="6492876"/>
            <a:ext cx="913503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98BE905-439B-48AD-B2C3-A376964F32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7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1357-764C-4855-8420-5E2698FA568D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60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00C2-4110-407A-8371-F321C4727541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560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60C1-13BE-497B-94A8-1CD40F25F886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092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E1BA-DD33-4DB5-9963-F2B41464B434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6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CA45-205C-413B-B971-8B44471935BB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5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64EC029-5FE3-4E0F-87DC-3B1ABD314218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113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4A4A-73EF-423B-9A38-43FE992A391A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0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38CD1CA-5665-4F0C-A025-2EBB323CABB6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2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fld id="{14086350-0A2E-41C8-B2EF-0B22300A1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  <a:cs typeface="Arial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090" y="196396"/>
            <a:ext cx="11507337" cy="669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090" y="1313997"/>
            <a:ext cx="11507337" cy="4847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8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AD152-A11A-4E36-B89F-372403B5A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9061" y="381017"/>
            <a:ext cx="8416212" cy="454554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 Center for Safer Schools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 DPI</a:t>
            </a:r>
            <a:b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 Trumbo, Executive Director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97A85E-F254-4C97-8524-684166452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80" y="1054360"/>
            <a:ext cx="3206828" cy="423831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0D618-C62F-4F99-ABA8-0770727D8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ECC6-2EF7-4299-92A4-B34F4F0DDFA0}" type="datetime1">
              <a:rPr lang="en-US" smtClean="0"/>
              <a:t>6/12/2019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43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inBulletsConfiguration" hidden="1"/>
          <p:cNvSpPr txBox="1"/>
          <p:nvPr/>
        </p:nvSpPr>
        <p:spPr>
          <a:xfrm>
            <a:off x="1533525" y="866775"/>
            <a:ext cx="66675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11_85</a:t>
            </a:r>
          </a:p>
        </p:txBody>
      </p:sp>
      <p:sp>
        <p:nvSpPr>
          <p:cNvPr id="146" name="Title 1"/>
          <p:cNvSpPr txBox="1">
            <a:spLocks/>
          </p:cNvSpPr>
          <p:nvPr/>
        </p:nvSpPr>
        <p:spPr>
          <a:xfrm>
            <a:off x="1715078" y="148233"/>
            <a:ext cx="8800663" cy="78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Topics With Top 10 Ranking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A3C7370-3018-4CA3-956C-69917FC54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6" y="6252884"/>
            <a:ext cx="749465" cy="38194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2D14DA5-A337-4E4D-A30C-FF829A822ACA}"/>
              </a:ext>
            </a:extLst>
          </p:cNvPr>
          <p:cNvSpPr txBox="1"/>
          <p:nvPr/>
        </p:nvSpPr>
        <p:spPr>
          <a:xfrm>
            <a:off x="5967599" y="6443857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61971-016E-4BAA-8BAE-4D0BD1ECAF06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6E5E62-DCD0-4AFD-8183-CCC95F50F920}"/>
              </a:ext>
            </a:extLst>
          </p:cNvPr>
          <p:cNvSpPr txBox="1"/>
          <p:nvPr/>
        </p:nvSpPr>
        <p:spPr>
          <a:xfrm>
            <a:off x="2077916" y="1119323"/>
            <a:ext cx="8590085" cy="532453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Anger Issues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(#7)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    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Animal Cruelty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Bullying / Cyber Bullying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(#1)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Concern about an Adult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Cutting / Self-Harm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(#2)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        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Depression / Anxiety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(#5) 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  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Domestic Violence / Child Abuse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Drug Use / Distribution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(#4)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Eating Disorder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Gang Violence /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Harassment / Intimidation         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Hate Crime / Hate Speech          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Hazing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Homeless / Runaway Student   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Inappropriate Relationship         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Intent to Harm Someone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(#6)  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         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Physical Abuse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(#10)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Planned Fight / Assault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(#8)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Planned School Attack 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Reckless / Dangerous Behavior 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Sexual Assault / Rape   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Sexual Exploitation / Abuse        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Sexual Harassment        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Sharing Inappropriate Photos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(#9)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 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Social Isolation / Withdrawal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Substance Abuse     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Suicide / Suicide Ideation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 (#3) 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        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Theft   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Toxic / Abusive Relationship      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Vandalism         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Verbal Abuse   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Weapon(s)</a:t>
            </a:r>
          </a:p>
        </p:txBody>
      </p:sp>
    </p:spTree>
    <p:extLst>
      <p:ext uri="{BB962C8B-B14F-4D97-AF65-F5344CB8AC3E}">
        <p14:creationId xmlns:p14="http://schemas.microsoft.com/office/powerpoint/2010/main" val="4224780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inBulletsConfiguration" hidden="1"/>
          <p:cNvSpPr txBox="1"/>
          <p:nvPr/>
        </p:nvSpPr>
        <p:spPr>
          <a:xfrm>
            <a:off x="1533525" y="866775"/>
            <a:ext cx="66675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11_85</a:t>
            </a:r>
          </a:p>
        </p:txBody>
      </p:sp>
      <p:sp>
        <p:nvSpPr>
          <p:cNvPr id="146" name="Title 1"/>
          <p:cNvSpPr txBox="1">
            <a:spLocks/>
          </p:cNvSpPr>
          <p:nvPr/>
        </p:nvSpPr>
        <p:spPr>
          <a:xfrm>
            <a:off x="1703294" y="143813"/>
            <a:ext cx="8915662" cy="78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2: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Tip Categorization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184248-6F5C-4A4D-BF72-ACEA68139B5A}"/>
              </a:ext>
            </a:extLst>
          </p:cNvPr>
          <p:cNvSpPr txBox="1"/>
          <p:nvPr/>
        </p:nvSpPr>
        <p:spPr>
          <a:xfrm>
            <a:off x="5967599" y="6250230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61971-016E-4BAA-8BAE-4D0BD1ECAF06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C1FCBC-21E1-4F5A-9F4D-0AE3B22EAEBF}"/>
              </a:ext>
            </a:extLst>
          </p:cNvPr>
          <p:cNvSpPr/>
          <p:nvPr/>
        </p:nvSpPr>
        <p:spPr>
          <a:xfrm>
            <a:off x="6458213" y="3655586"/>
            <a:ext cx="2881079" cy="685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5400" dist="254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1C3C1-614C-4B2E-A1C0-9E7A4B84271D}"/>
              </a:ext>
            </a:extLst>
          </p:cNvPr>
          <p:cNvSpPr/>
          <p:nvPr/>
        </p:nvSpPr>
        <p:spPr>
          <a:xfrm>
            <a:off x="2901366" y="3655586"/>
            <a:ext cx="2839334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5400" dist="254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9367E6-78F2-4146-AFD4-B4A5ECE66D19}"/>
              </a:ext>
            </a:extLst>
          </p:cNvPr>
          <p:cNvSpPr txBox="1"/>
          <p:nvPr/>
        </p:nvSpPr>
        <p:spPr>
          <a:xfrm>
            <a:off x="2896246" y="3864573"/>
            <a:ext cx="2844454" cy="3447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2700000" algn="tl" rotWithShape="0">
                    <a:prstClr val="black">
                      <a:alpha val="10000"/>
                    </a:prst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Life Safety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25400" dir="2700000" algn="tl" rotWithShape="0">
                  <a:prstClr val="black">
                    <a:alpha val="10000"/>
                  </a:prstClr>
                </a:outerShdw>
              </a:effectLst>
              <a:uLnTx/>
              <a:uFillTx/>
              <a:latin typeface="Calibri" panose="020F0502020204030204"/>
              <a:ea typeface="Roboto" panose="02000000000000000000" pitchFamily="2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95CD7B-F593-4CDE-86C5-CA8AD224D988}"/>
              </a:ext>
            </a:extLst>
          </p:cNvPr>
          <p:cNvSpPr txBox="1"/>
          <p:nvPr/>
        </p:nvSpPr>
        <p:spPr>
          <a:xfrm>
            <a:off x="6456423" y="3864573"/>
            <a:ext cx="2839333" cy="3447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25400" dir="2700000" algn="tl" rotWithShape="0">
                    <a:prstClr val="black">
                      <a:alpha val="10000"/>
                    </a:prst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Non-Life Safety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25400" dir="2700000" algn="tl" rotWithShape="0">
                  <a:prstClr val="black">
                    <a:alpha val="10000"/>
                  </a:prstClr>
                </a:outerShdw>
              </a:effectLst>
              <a:uLnTx/>
              <a:uFillTx/>
              <a:latin typeface="Calibri" panose="020F0502020204030204"/>
              <a:ea typeface="Roboto" panose="02000000000000000000" pitchFamily="2" charset="0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6A7392-6F6F-4A81-A15A-5BBA7F9B6A0C}"/>
              </a:ext>
            </a:extLst>
          </p:cNvPr>
          <p:cNvSpPr/>
          <p:nvPr/>
        </p:nvSpPr>
        <p:spPr>
          <a:xfrm>
            <a:off x="1831522" y="1149244"/>
            <a:ext cx="85289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Tip classifications are also FLUID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~50% of life safety submitted tips are “down-graded” to non-life safety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~10% of non-life safety tips are “up-graded” to life safety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Re-categorizations are due to counselor triage and assessment, tipster submits new/updated information, and/or collaboration with the school team </a:t>
            </a:r>
          </a:p>
        </p:txBody>
      </p: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56A8DC25-7806-4D09-9C84-EBD15C11753A}"/>
              </a:ext>
            </a:extLst>
          </p:cNvPr>
          <p:cNvSpPr/>
          <p:nvPr/>
        </p:nvSpPr>
        <p:spPr>
          <a:xfrm>
            <a:off x="4256315" y="2906485"/>
            <a:ext cx="3842657" cy="529698"/>
          </a:xfrm>
          <a:prstGeom prst="curved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8F820C9B-55E8-4AFF-A7F9-67873C07F8C0}"/>
              </a:ext>
            </a:extLst>
          </p:cNvPr>
          <p:cNvSpPr/>
          <p:nvPr/>
        </p:nvSpPr>
        <p:spPr>
          <a:xfrm rot="10800000">
            <a:off x="4239795" y="4579543"/>
            <a:ext cx="3842657" cy="529698"/>
          </a:xfrm>
          <a:prstGeom prst="curved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593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B25A9E-FAC7-4368-8950-515A54708683}"/>
              </a:ext>
            </a:extLst>
          </p:cNvPr>
          <p:cNvSpPr txBox="1"/>
          <p:nvPr/>
        </p:nvSpPr>
        <p:spPr>
          <a:xfrm>
            <a:off x="5967599" y="6443857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61971-016E-4BAA-8BAE-4D0BD1ECAF06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11CA3-5C5B-486A-A4F6-826B2AC321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073" y="6285838"/>
            <a:ext cx="749465" cy="3819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F324EC9-8674-4DF2-8F33-C52D83E176B8}"/>
              </a:ext>
            </a:extLst>
          </p:cNvPr>
          <p:cNvSpPr txBox="1">
            <a:spLocks/>
          </p:cNvSpPr>
          <p:nvPr/>
        </p:nvSpPr>
        <p:spPr>
          <a:xfrm>
            <a:off x="1704793" y="255531"/>
            <a:ext cx="8895917" cy="7860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Reporting Rates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67C23-3A7B-4BF7-88F0-9AB84450BF9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61821" y="1247612"/>
            <a:ext cx="85818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3-6% of students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will submit a tip once on average during school year … Note: you will have a higher rate of tips in the first 30 days due to students just being trained and latent tips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Approximately 18-25% will be Life Safety Tips of which 10-15% will be very serious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 impact is average 88% of regular week over 9 week period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Hoax or false claims are less than ½ of 1% -- with most being in-actionable submissions such as “clowns have red hair”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43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inBulletsConfiguration" hidden="1"/>
          <p:cNvSpPr txBox="1"/>
          <p:nvPr/>
        </p:nvSpPr>
        <p:spPr>
          <a:xfrm>
            <a:off x="1533525" y="866775"/>
            <a:ext cx="66675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11_85</a:t>
            </a:r>
          </a:p>
        </p:txBody>
      </p:sp>
      <p:sp>
        <p:nvSpPr>
          <p:cNvPr id="146" name="Title 1"/>
          <p:cNvSpPr txBox="1">
            <a:spLocks/>
          </p:cNvSpPr>
          <p:nvPr/>
        </p:nvSpPr>
        <p:spPr>
          <a:xfrm>
            <a:off x="1846729" y="77671"/>
            <a:ext cx="8915662" cy="78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3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Tip Disposition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A3C7370-3018-4CA3-956C-69917FC54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6" y="6252884"/>
            <a:ext cx="749465" cy="38194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FBAE0F6-338B-4F4F-9011-54223787C9AA}"/>
              </a:ext>
            </a:extLst>
          </p:cNvPr>
          <p:cNvSpPr txBox="1"/>
          <p:nvPr/>
        </p:nvSpPr>
        <p:spPr>
          <a:xfrm>
            <a:off x="4526473" y="1854176"/>
            <a:ext cx="57115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Team assesses, intervenes, and takes protective action per their respective policy, laws and procedures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Law enforcement involved on ALL life safety tips, especially outside of school hours. School can invite law enforcement in at any time for non-life safety tips.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3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Team closes out tip documenting / dispositioning what actions were taken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3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335128-388F-4AB9-853B-CAC703B03021}"/>
              </a:ext>
            </a:extLst>
          </p:cNvPr>
          <p:cNvSpPr txBox="1"/>
          <p:nvPr/>
        </p:nvSpPr>
        <p:spPr>
          <a:xfrm>
            <a:off x="5967599" y="6443857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61971-016E-4BAA-8BAE-4D0BD1ECAF06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44980E9-9006-4657-9E52-54C8A8AC4FCF}"/>
              </a:ext>
            </a:extLst>
          </p:cNvPr>
          <p:cNvGrpSpPr/>
          <p:nvPr/>
        </p:nvGrpSpPr>
        <p:grpSpPr>
          <a:xfrm>
            <a:off x="1953988" y="1916896"/>
            <a:ext cx="2276905" cy="3045981"/>
            <a:chOff x="5791330" y="1503630"/>
            <a:chExt cx="2070613" cy="304598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A57AE86-E993-4877-B066-35BD87EB55D2}"/>
                </a:ext>
              </a:extLst>
            </p:cNvPr>
            <p:cNvSpPr/>
            <p:nvPr/>
          </p:nvSpPr>
          <p:spPr>
            <a:xfrm>
              <a:off x="5791330" y="1503630"/>
              <a:ext cx="2058579" cy="3045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20" descr="https://cdn0.iconfinder.com/data/icons/smart-city/100/Police-512.png">
              <a:extLst>
                <a:ext uri="{FF2B5EF4-FFF2-40B4-BE49-F238E27FC236}">
                  <a16:creationId xmlns:a16="http://schemas.microsoft.com/office/drawing/2014/main" id="{EA00351C-F321-4156-94A1-824FB2B823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60" b="31803"/>
            <a:stretch/>
          </p:blipFill>
          <p:spPr bwMode="auto">
            <a:xfrm>
              <a:off x="6909066" y="1889177"/>
              <a:ext cx="906701" cy="403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4" descr="http://i.istockimg.com/file_thumbview_approve/74198293/6/stock-illustration-74198293-set-of-silhouettes-classical-school-building-isolated-on-white-background-.jpg">
              <a:extLst>
                <a:ext uri="{FF2B5EF4-FFF2-40B4-BE49-F238E27FC236}">
                  <a16:creationId xmlns:a16="http://schemas.microsoft.com/office/drawing/2014/main" id="{B74826E2-A0F0-49A9-BCAA-72D9E51E07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42"/>
            <a:stretch/>
          </p:blipFill>
          <p:spPr bwMode="auto">
            <a:xfrm>
              <a:off x="5923846" y="1699539"/>
              <a:ext cx="985220" cy="563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F8F18E-9C6F-45CC-A763-13FAA63833BB}"/>
                </a:ext>
              </a:extLst>
            </p:cNvPr>
            <p:cNvSpPr txBox="1"/>
            <p:nvPr/>
          </p:nvSpPr>
          <p:spPr>
            <a:xfrm>
              <a:off x="5791330" y="2302686"/>
              <a:ext cx="207061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Step 3: </a:t>
              </a:r>
              <a:r>
                <a:rPr kumimoji="0" lang="en-US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Manage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School team and/or law enforcement assess the tip and intervene as needed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75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800557"/>
            <a:ext cx="76593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60" dirty="0">
                <a:solidFill>
                  <a:schemeClr val="accent1">
                    <a:lumMod val="75000"/>
                  </a:schemeClr>
                </a:solidFill>
              </a:rPr>
              <a:t>NC:</a:t>
            </a:r>
            <a:r>
              <a:rPr b="1" spc="-204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b="1" spc="-19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b="1" spc="-70" dirty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b="1" spc="-22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b="1" spc="-60" dirty="0">
                <a:solidFill>
                  <a:schemeClr val="accent1">
                    <a:lumMod val="75000"/>
                  </a:schemeClr>
                </a:solidFill>
              </a:rPr>
              <a:t>Look</a:t>
            </a:r>
            <a:r>
              <a:rPr b="1" spc="-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b="1" spc="-100" dirty="0">
                <a:solidFill>
                  <a:schemeClr val="accent1">
                    <a:lumMod val="75000"/>
                  </a:schemeClr>
                </a:solidFill>
              </a:rPr>
              <a:t>At</a:t>
            </a:r>
            <a:r>
              <a:rPr b="1" spc="-18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b="1" spc="-70" dirty="0">
                <a:solidFill>
                  <a:schemeClr val="accent1">
                    <a:lumMod val="75000"/>
                  </a:schemeClr>
                </a:solidFill>
              </a:rPr>
              <a:t>School</a:t>
            </a:r>
            <a:r>
              <a:rPr b="1" spc="-21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b="1" spc="-100" dirty="0">
                <a:solidFill>
                  <a:schemeClr val="accent1">
                    <a:lumMod val="75000"/>
                  </a:schemeClr>
                </a:solidFill>
              </a:rPr>
              <a:t>Safety</a:t>
            </a:r>
          </a:p>
        </p:txBody>
      </p:sp>
      <p:sp>
        <p:nvSpPr>
          <p:cNvPr id="3" name="object 3"/>
          <p:cNvSpPr/>
          <p:nvPr/>
        </p:nvSpPr>
        <p:spPr>
          <a:xfrm>
            <a:off x="1074419" y="1880616"/>
            <a:ext cx="5471159" cy="4195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3772" y="2029967"/>
            <a:ext cx="5103876" cy="38282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0525" y="1966722"/>
            <a:ext cx="5230495" cy="3954779"/>
          </a:xfrm>
          <a:custGeom>
            <a:avLst/>
            <a:gdLst/>
            <a:ahLst/>
            <a:cxnLst/>
            <a:rect l="l" t="t" r="r" b="b"/>
            <a:pathLst>
              <a:path w="5230495" h="3954779">
                <a:moveTo>
                  <a:pt x="0" y="3954779"/>
                </a:moveTo>
                <a:lnTo>
                  <a:pt x="5230368" y="3954779"/>
                </a:lnTo>
                <a:lnTo>
                  <a:pt x="5230368" y="0"/>
                </a:lnTo>
                <a:lnTo>
                  <a:pt x="0" y="0"/>
                </a:lnTo>
                <a:lnTo>
                  <a:pt x="0" y="3954779"/>
                </a:lnTo>
                <a:close/>
              </a:path>
            </a:pathLst>
          </a:custGeom>
          <a:ln w="1264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9700" y="4692396"/>
            <a:ext cx="1347470" cy="683260"/>
          </a:xfrm>
          <a:custGeom>
            <a:avLst/>
            <a:gdLst/>
            <a:ahLst/>
            <a:cxnLst/>
            <a:rect l="l" t="t" r="r" b="b"/>
            <a:pathLst>
              <a:path w="1347470" h="683260">
                <a:moveTo>
                  <a:pt x="0" y="682751"/>
                </a:moveTo>
                <a:lnTo>
                  <a:pt x="1347215" y="682751"/>
                </a:lnTo>
                <a:lnTo>
                  <a:pt x="1347215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99478" y="2048002"/>
            <a:ext cx="484897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265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Physical </a:t>
            </a: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Security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and 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Emergency</a:t>
            </a:r>
            <a:r>
              <a:rPr kumimoji="0" lang="en-US" sz="1600" b="1" i="0" u="none" strike="noStrike" kern="1200" cap="none" spc="-8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Response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98450" marR="88265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Critical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Incident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Response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Training  </a:t>
            </a:r>
            <a:endParaRPr kumimoji="0" lang="en-US" sz="1600" b="0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450" marR="88265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SRO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Training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4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School Risk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Management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System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D55E1505-9C35-44FA-9460-B8E0DA7A7DC5}"/>
              </a:ext>
            </a:extLst>
          </p:cNvPr>
          <p:cNvSpPr txBox="1"/>
          <p:nvPr/>
        </p:nvSpPr>
        <p:spPr>
          <a:xfrm>
            <a:off x="6999478" y="2913636"/>
            <a:ext cx="4848976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-1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Mental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Health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4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Mental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Health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First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Aid -</a:t>
            </a:r>
            <a:r>
              <a:rPr kumimoji="0" sz="1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Youth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450" marR="159639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School</a:t>
            </a: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Based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Mental</a:t>
            </a:r>
            <a:r>
              <a:rPr kumimoji="0" sz="16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Health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450" marR="159639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Suicide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Tool</a:t>
            </a:r>
            <a:r>
              <a:rPr kumimoji="0" lang="en-US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C05785-155C-499C-B163-FC8805164EB4}"/>
              </a:ext>
            </a:extLst>
          </p:cNvPr>
          <p:cNvSpPr txBox="1"/>
          <p:nvPr/>
        </p:nvSpPr>
        <p:spPr>
          <a:xfrm>
            <a:off x="6935490" y="4272235"/>
            <a:ext cx="4998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School</a:t>
            </a:r>
            <a:r>
              <a:rPr kumimoji="0" lang="en-US" sz="1600" b="1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1600" b="1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Climate &amp; Discipline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0226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Bullying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&amp;</a:t>
            </a:r>
            <a:r>
              <a:rPr kumimoji="0" lang="en-US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Cyberbullying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02260" marR="508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Anonymous </a:t>
            </a:r>
            <a:r>
              <a:rPr kumimoji="0" lang="en-US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Reporting </a:t>
            </a:r>
            <a:r>
              <a:rPr kumimoji="0" lang="en-US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for </a:t>
            </a: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Students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/ </a:t>
            </a: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SpkUp  </a:t>
            </a:r>
          </a:p>
          <a:p>
            <a:pPr marL="302260" marR="508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Student Tutoring and </a:t>
            </a:r>
            <a:r>
              <a:rPr kumimoji="0" lang="en-US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Mentoring</a:t>
            </a:r>
            <a:r>
              <a:rPr kumimoji="0" lang="en-US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Program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19F7F78-C080-401C-A5C6-9CEAE2AE1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DBA022-C2A3-4CE7-86A1-C812EAFA8309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image001">
            <a:extLst>
              <a:ext uri="{FF2B5EF4-FFF2-40B4-BE49-F238E27FC236}">
                <a16:creationId xmlns:a16="http://schemas.microsoft.com/office/drawing/2014/main" id="{B57FE7CA-64F2-4B45-B6CF-149CF54E8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015" y="5218545"/>
            <a:ext cx="805005" cy="102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26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E9DE32-AE93-4E37-9F2A-7B13771C6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43000"/>
            <a:ext cx="3200400" cy="2286000"/>
          </a:xfrm>
        </p:spPr>
        <p:txBody>
          <a:bodyPr>
            <a:normAutofit/>
          </a:bodyPr>
          <a:lstStyle/>
          <a:p>
            <a:r>
              <a:rPr lang="en-US" dirty="0"/>
              <a:t>SROs in Schools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B85AC8-13F8-4B4E-B2FA-538706EEF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0600" y="1208956"/>
            <a:ext cx="6492875" cy="430356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95BC25-A3A5-452F-866A-7C67BF7A4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367280"/>
            <a:ext cx="3200400" cy="39379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Sharing 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Clear Expectations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7FCF93-D3E8-44EE-9C53-987FDDB3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CA45-205C-413B-B971-8B44471935BB}" type="datetime1">
              <a:rPr lang="en-US" smtClean="0"/>
              <a:t>6/12/2019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9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6CA2-4E48-433D-9D32-951BDDE96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12" y="154868"/>
            <a:ext cx="10058400" cy="145075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WHAT IS NC DOING?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8B195-474A-46E7-8FA3-5412D17A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AEA3-F97A-40EF-846A-B42E96FE5CA1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775E9C-840F-43A0-B969-24317F96F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CRITICAL INCIDENT RESPONSE FOR SCHOOL FACULTY AND STAFF  </a:t>
            </a:r>
          </a:p>
          <a:p>
            <a:endParaRPr lang="en-US" b="1" dirty="0">
              <a:latin typeface="+mj-lt"/>
            </a:endParaRPr>
          </a:p>
          <a:p>
            <a:endParaRPr lang="en-US" b="1" dirty="0">
              <a:latin typeface="+mj-lt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64A576E-4832-4E69-9C91-30A4077D9AF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298654" y="1940593"/>
          <a:ext cx="2857026" cy="3330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4" imgW="5829257" imgH="7543568" progId="AcroExch.Document.DC">
                  <p:embed/>
                </p:oleObj>
              </mc:Choice>
              <mc:Fallback>
                <p:oleObj name="Acrobat Document" r:id="rId4" imgW="5829257" imgH="7543568" progId="AcroExch.Document.DC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64A576E-4832-4E69-9C91-30A4077D9A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98654" y="1940593"/>
                        <a:ext cx="2857026" cy="3330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6066D4-56D6-474D-9932-F91EE02B8C05}"/>
              </a:ext>
            </a:extLst>
          </p:cNvPr>
          <p:cNvSpPr txBox="1">
            <a:spLocks/>
          </p:cNvSpPr>
          <p:nvPr/>
        </p:nvSpPr>
        <p:spPr>
          <a:xfrm>
            <a:off x="1249680" y="2614770"/>
            <a:ext cx="7181398" cy="34067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+mj-lt"/>
              </a:rPr>
              <a:t>This establishes a </a:t>
            </a:r>
            <a:r>
              <a:rPr lang="en-US" sz="2400" b="1" u="sng" dirty="0">
                <a:latin typeface="+mj-lt"/>
              </a:rPr>
              <a:t>uniform</a:t>
            </a:r>
            <a:r>
              <a:rPr lang="en-US" sz="2400" b="1" dirty="0">
                <a:latin typeface="+mj-lt"/>
              </a:rPr>
              <a:t> response by schools all across the state.</a:t>
            </a:r>
          </a:p>
          <a:p>
            <a:r>
              <a:rPr lang="en-US" sz="2400" b="1" dirty="0">
                <a:latin typeface="+mj-lt"/>
              </a:rPr>
              <a:t>Has </a:t>
            </a:r>
            <a:r>
              <a:rPr lang="en-US" sz="2400" b="1" u="sng" dirty="0">
                <a:latin typeface="+mj-lt"/>
              </a:rPr>
              <a:t>ZERO</a:t>
            </a:r>
            <a:r>
              <a:rPr lang="en-US" sz="2400" b="1" dirty="0">
                <a:latin typeface="+mj-lt"/>
              </a:rPr>
              <a:t> impact on </a:t>
            </a:r>
            <a:r>
              <a:rPr lang="en-US" sz="2400" b="1" u="sng" dirty="0">
                <a:latin typeface="+mj-lt"/>
              </a:rPr>
              <a:t>HOW</a:t>
            </a:r>
            <a:r>
              <a:rPr lang="en-US" sz="2400" b="1" dirty="0">
                <a:latin typeface="+mj-lt"/>
              </a:rPr>
              <a:t> law enforcement or first responders respond to critical incidents at the schools. Only changes what they may see once they are on-scene. 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9" name="Picture 2" descr="image001">
            <a:extLst>
              <a:ext uri="{FF2B5EF4-FFF2-40B4-BE49-F238E27FC236}">
                <a16:creationId xmlns:a16="http://schemas.microsoft.com/office/drawing/2014/main" id="{23CDC853-523D-419A-8D4B-D3FF098F6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015" y="5218545"/>
            <a:ext cx="805005" cy="102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17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11608-FEC8-4A13-9540-1F24B6D3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3895"/>
          </a:xfrm>
        </p:spPr>
        <p:txBody>
          <a:bodyPr/>
          <a:lstStyle/>
          <a:p>
            <a:pPr algn="ctr"/>
            <a:r>
              <a:rPr lang="en-US" b="1" dirty="0"/>
              <a:t>New Guiding Principals/Legislation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587B8-78A5-4D1A-AB13-1BB19F71E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44051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NC Schools need to have Threat Assessment Teams in place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115C-105.60. </a:t>
            </a:r>
            <a:r>
              <a:rPr lang="en-US" sz="2800" b="1" u="sng" dirty="0"/>
              <a:t>Threat assessment teams</a:t>
            </a:r>
            <a:r>
              <a:rPr lang="en-US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School Resource Officers (SROs) need reporting and targeted required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115C-105.58 </a:t>
            </a:r>
            <a:r>
              <a:rPr lang="en-US" sz="2800" b="1" u="sng" dirty="0"/>
              <a:t>School resource officer reports</a:t>
            </a:r>
            <a:r>
              <a:rPr lang="en-US" sz="28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115C-105.59 </a:t>
            </a:r>
            <a:r>
              <a:rPr lang="en-US" sz="2800" b="1" u="sng" dirty="0"/>
              <a:t>School resource officer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System of accountability for schools to report on school safety initiatives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115C-105.52A </a:t>
            </a:r>
            <a:r>
              <a:rPr lang="en-US" sz="2800" b="1" u="sng" dirty="0"/>
              <a:t>Facility vulnerability assessments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115C-105.48  </a:t>
            </a:r>
            <a:r>
              <a:rPr lang="en-US" sz="2800" b="1" u="sng" dirty="0"/>
              <a:t>School safety definitions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856213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11608-FEC8-4A13-9540-1F24B6D3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New Guiding Principals/Legislation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587B8-78A5-4D1A-AB13-1BB19F71E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Schools need to engage students in positive ways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G.S. 115C-47 </a:t>
            </a:r>
            <a:r>
              <a:rPr lang="en-US" sz="2800" u="sng" dirty="0"/>
              <a:t>Peer- to- peer student support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School support staff need to be expanded and trained on mental health issues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School Safety Grants Program SECTION 7.27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Students in crisis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Training to Increase School Safety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Safety Equipment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School mental health support personnel</a:t>
            </a:r>
          </a:p>
        </p:txBody>
      </p:sp>
    </p:spTree>
    <p:extLst>
      <p:ext uri="{BB962C8B-B14F-4D97-AF65-F5344CB8AC3E}">
        <p14:creationId xmlns:p14="http://schemas.microsoft.com/office/powerpoint/2010/main" val="1049532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0B816C6-2754-47EF-8A55-F69292556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92" y="643467"/>
            <a:ext cx="10802616" cy="505022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B54508-66F8-4D89-BA9F-5A4611E0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73CA45-205C-413B-B971-8B44471935BB}" type="datetime1">
              <a:rPr lang="en-US" smtClean="0"/>
              <a:pPr>
                <a:spcAft>
                  <a:spcPts val="600"/>
                </a:spcAft>
              </a:pPr>
              <a:t>6/12/2019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8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inBulletsConfiguration" hidden="1"/>
          <p:cNvSpPr txBox="1"/>
          <p:nvPr/>
        </p:nvSpPr>
        <p:spPr>
          <a:xfrm>
            <a:off x="1533525" y="866775"/>
            <a:ext cx="66675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11_85</a:t>
            </a:r>
          </a:p>
        </p:txBody>
      </p:sp>
      <p:sp>
        <p:nvSpPr>
          <p:cNvPr id="146" name="Title 1"/>
          <p:cNvSpPr txBox="1">
            <a:spLocks/>
          </p:cNvSpPr>
          <p:nvPr/>
        </p:nvSpPr>
        <p:spPr>
          <a:xfrm>
            <a:off x="1695668" y="248933"/>
            <a:ext cx="8800663" cy="78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SS-ARS Framework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A3C7370-3018-4CA3-956C-69917FC54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6" y="6252884"/>
            <a:ext cx="749465" cy="3819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A160C95-26C8-4BEA-A398-97EE74EFBCF1}"/>
              </a:ext>
            </a:extLst>
          </p:cNvPr>
          <p:cNvGrpSpPr/>
          <p:nvPr/>
        </p:nvGrpSpPr>
        <p:grpSpPr>
          <a:xfrm>
            <a:off x="2818092" y="1503631"/>
            <a:ext cx="2142171" cy="3045981"/>
            <a:chOff x="1365649" y="1503630"/>
            <a:chExt cx="2070613" cy="30459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CD3BCCD-3340-4F92-8772-C654A026CBE9}"/>
                </a:ext>
              </a:extLst>
            </p:cNvPr>
            <p:cNvSpPr/>
            <p:nvPr/>
          </p:nvSpPr>
          <p:spPr>
            <a:xfrm>
              <a:off x="1377683" y="1503630"/>
              <a:ext cx="2058579" cy="3045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365649" y="2290208"/>
              <a:ext cx="2070613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Step 1: </a:t>
              </a:r>
              <a:r>
                <a:rPr kumimoji="0" lang="en-US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Submit</a:t>
              </a:r>
              <a:endPara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Youth or Adult (aka “Tipster”) submits a tip using the SS-ARS App, Website, or Telephone Hotline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694118" y="1503630"/>
              <a:ext cx="1403935" cy="846864"/>
              <a:chOff x="560163" y="2450371"/>
              <a:chExt cx="1403935" cy="794101"/>
            </a:xfrm>
          </p:grpSpPr>
          <p:pic>
            <p:nvPicPr>
              <p:cNvPr id="59" name="Picture 10" descr="http://www.clipartbest.com/cliparts/aiq/e9o/aiqe9o7kT.jpe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33" r="29794"/>
              <a:stretch/>
            </p:blipFill>
            <p:spPr bwMode="auto">
              <a:xfrm>
                <a:off x="560163" y="2462741"/>
                <a:ext cx="238232" cy="610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10" descr="http://www.clipartbest.com/cliparts/aiq/e9o/aiqe9o7kT.jpe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33" r="29794"/>
              <a:stretch/>
            </p:blipFill>
            <p:spPr bwMode="auto">
              <a:xfrm>
                <a:off x="853730" y="2634074"/>
                <a:ext cx="238232" cy="610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10" descr="http://www.clipartbest.com/cliparts/aiq/e9o/aiqe9o7kT.jpe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33" r="29794"/>
              <a:stretch/>
            </p:blipFill>
            <p:spPr bwMode="auto">
              <a:xfrm>
                <a:off x="1148724" y="2457197"/>
                <a:ext cx="238232" cy="610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10" descr="http://www.clipartbest.com/cliparts/aiq/e9o/aiqe9o7kT.jpe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33" r="29794"/>
              <a:stretch/>
            </p:blipFill>
            <p:spPr bwMode="auto">
              <a:xfrm>
                <a:off x="1430872" y="2634074"/>
                <a:ext cx="238232" cy="610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10" descr="http://www.clipartbest.com/cliparts/aiq/e9o/aiqe9o7kT.jpe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33" r="29794"/>
              <a:stretch/>
            </p:blipFill>
            <p:spPr bwMode="auto">
              <a:xfrm>
                <a:off x="1725866" y="2450371"/>
                <a:ext cx="238232" cy="610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C6729A-F68E-484A-99CD-D70D72903706}"/>
              </a:ext>
            </a:extLst>
          </p:cNvPr>
          <p:cNvGrpSpPr/>
          <p:nvPr/>
        </p:nvGrpSpPr>
        <p:grpSpPr>
          <a:xfrm>
            <a:off x="4973384" y="1503631"/>
            <a:ext cx="2319213" cy="3045981"/>
            <a:chOff x="3449383" y="1503630"/>
            <a:chExt cx="2319213" cy="304598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B9AAF3C-AC8D-4B4F-9720-D0F6C56A9C2F}"/>
                </a:ext>
              </a:extLst>
            </p:cNvPr>
            <p:cNvGrpSpPr/>
            <p:nvPr/>
          </p:nvGrpSpPr>
          <p:grpSpPr>
            <a:xfrm>
              <a:off x="3500886" y="1503630"/>
              <a:ext cx="2206854" cy="3045981"/>
              <a:chOff x="2433103" y="1202755"/>
              <a:chExt cx="2206854" cy="2856204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E6403AD-2252-4791-9438-FF2625FC8C05}"/>
                  </a:ext>
                </a:extLst>
              </p:cNvPr>
              <p:cNvSpPr/>
              <p:nvPr/>
            </p:nvSpPr>
            <p:spPr>
              <a:xfrm>
                <a:off x="2433103" y="1202755"/>
                <a:ext cx="2206854" cy="28562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2699021" y="1207950"/>
                <a:ext cx="1527008" cy="779592"/>
                <a:chOff x="2470998" y="1830417"/>
                <a:chExt cx="1527008" cy="779592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2470998" y="1870054"/>
                  <a:ext cx="1511579" cy="7399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55" name="Picture 8" descr="https://thumbs.dreamstime.com/z/support-customer-service-call-center-telemarketing-vector-icons-assistant-69816681.jp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08" t="1632" r="70273" b="72280"/>
                <a:stretch/>
              </p:blipFill>
              <p:spPr bwMode="auto">
                <a:xfrm>
                  <a:off x="2951434" y="1869228"/>
                  <a:ext cx="512619" cy="6131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8" descr="https://thumbs.dreamstime.com/z/support-customer-service-call-center-telemarketing-vector-icons-assistant-69816681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792" t="3728" r="7464" b="74600"/>
                <a:stretch/>
              </p:blipFill>
              <p:spPr bwMode="auto">
                <a:xfrm>
                  <a:off x="2486427" y="1914653"/>
                  <a:ext cx="477981" cy="5093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7" name="Picture 8" descr="https://thumbs.dreamstime.com/z/support-customer-service-call-center-telemarketing-vector-icons-assistant-69816681.jp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969" r="37489" b="71603"/>
                <a:stretch/>
              </p:blipFill>
              <p:spPr bwMode="auto">
                <a:xfrm>
                  <a:off x="3502469" y="1830417"/>
                  <a:ext cx="495537" cy="6674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BA8C292-F6E3-4F32-8DE1-FE52A68AB6CC}"/>
                  </a:ext>
                </a:extLst>
              </p:cNvPr>
              <p:cNvSpPr txBox="1"/>
              <p:nvPr/>
            </p:nvSpPr>
            <p:spPr>
              <a:xfrm>
                <a:off x="3105622" y="1741480"/>
                <a:ext cx="1203404" cy="245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Crisis Center </a:t>
                </a:r>
                <a:endParaRPr kumimoji="0" lang="en-US" sz="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3449383" y="2302843"/>
              <a:ext cx="231921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Step 2: </a:t>
              </a:r>
              <a:r>
                <a:rPr kumimoji="0" lang="en-US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Process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Crisis Center triages, categorizes, and delivers the tip to the school team and/or dispatch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E91684-7CAC-48EF-8208-D5E67B733EF7}"/>
              </a:ext>
            </a:extLst>
          </p:cNvPr>
          <p:cNvGrpSpPr/>
          <p:nvPr/>
        </p:nvGrpSpPr>
        <p:grpSpPr>
          <a:xfrm>
            <a:off x="7315331" y="1503631"/>
            <a:ext cx="2276905" cy="3045981"/>
            <a:chOff x="5791330" y="1503630"/>
            <a:chExt cx="2070613" cy="304598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1199220-783F-44A7-94B2-222071CA42E4}"/>
                </a:ext>
              </a:extLst>
            </p:cNvPr>
            <p:cNvSpPr/>
            <p:nvPr/>
          </p:nvSpPr>
          <p:spPr>
            <a:xfrm>
              <a:off x="5791330" y="1503630"/>
              <a:ext cx="2058579" cy="3045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" name="Picture 20" descr="https://cdn0.iconfinder.com/data/icons/smart-city/100/Police-51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60" b="31803"/>
            <a:stretch/>
          </p:blipFill>
          <p:spPr bwMode="auto">
            <a:xfrm>
              <a:off x="6909066" y="1889177"/>
              <a:ext cx="906701" cy="403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4" descr="http://i.istockimg.com/file_thumbview_approve/74198293/6/stock-illustration-74198293-set-of-silhouettes-classical-school-building-isolated-on-white-background-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42"/>
            <a:stretch/>
          </p:blipFill>
          <p:spPr bwMode="auto">
            <a:xfrm>
              <a:off x="5923846" y="1699539"/>
              <a:ext cx="985220" cy="563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5791330" y="2302686"/>
              <a:ext cx="207061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Step 3: </a:t>
              </a:r>
              <a:r>
                <a:rPr kumimoji="0" lang="en-US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Manage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School team and/or law enforcement assess the tip and intervene as needed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2D14DA5-A337-4E4D-A30C-FF829A822ACA}"/>
              </a:ext>
            </a:extLst>
          </p:cNvPr>
          <p:cNvSpPr txBox="1"/>
          <p:nvPr/>
        </p:nvSpPr>
        <p:spPr>
          <a:xfrm>
            <a:off x="5967599" y="6443857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61971-016E-4BAA-8BAE-4D0BD1ECAF06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46E5D2-A379-44BF-AD4B-CFBB9EFD4881}"/>
              </a:ext>
            </a:extLst>
          </p:cNvPr>
          <p:cNvSpPr/>
          <p:nvPr/>
        </p:nvSpPr>
        <p:spPr>
          <a:xfrm>
            <a:off x="2818091" y="4685235"/>
            <a:ext cx="6760911" cy="438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1D34EC-800A-4C1E-82BE-6B73639F58DD}"/>
              </a:ext>
            </a:extLst>
          </p:cNvPr>
          <p:cNvSpPr txBox="1"/>
          <p:nvPr/>
        </p:nvSpPr>
        <p:spPr>
          <a:xfrm>
            <a:off x="2818092" y="4707628"/>
            <a:ext cx="6774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Sustained and Maintained</a:t>
            </a:r>
          </a:p>
        </p:txBody>
      </p:sp>
    </p:spTree>
    <p:extLst>
      <p:ext uri="{BB962C8B-B14F-4D97-AF65-F5344CB8AC3E}">
        <p14:creationId xmlns:p14="http://schemas.microsoft.com/office/powerpoint/2010/main" val="111561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inBulletsConfiguration" hidden="1"/>
          <p:cNvSpPr txBox="1"/>
          <p:nvPr/>
        </p:nvSpPr>
        <p:spPr>
          <a:xfrm>
            <a:off x="1533525" y="866775"/>
            <a:ext cx="66675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11_85</a:t>
            </a:r>
          </a:p>
        </p:txBody>
      </p:sp>
      <p:sp>
        <p:nvSpPr>
          <p:cNvPr id="146" name="Title 1"/>
          <p:cNvSpPr txBox="1">
            <a:spLocks/>
          </p:cNvSpPr>
          <p:nvPr/>
        </p:nvSpPr>
        <p:spPr>
          <a:xfrm>
            <a:off x="1715078" y="148233"/>
            <a:ext cx="8800663" cy="78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Tip Submission</a:t>
            </a: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A3C7370-3018-4CA3-956C-69917FC54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6" y="6252884"/>
            <a:ext cx="749465" cy="38194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2D14DA5-A337-4E4D-A30C-FF829A822ACA}"/>
              </a:ext>
            </a:extLst>
          </p:cNvPr>
          <p:cNvSpPr txBox="1"/>
          <p:nvPr/>
        </p:nvSpPr>
        <p:spPr>
          <a:xfrm>
            <a:off x="5967599" y="6443857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61971-016E-4BAA-8BAE-4D0BD1ECAF06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D4305E-FBC3-444C-9AD8-2A25A3F61211}"/>
              </a:ext>
            </a:extLst>
          </p:cNvPr>
          <p:cNvPicPr/>
          <p:nvPr/>
        </p:nvPicPr>
        <p:blipFill rotWithShape="1">
          <a:blip r:embed="rId5"/>
          <a:srcRect l="3390" t="7139"/>
          <a:stretch/>
        </p:blipFill>
        <p:spPr>
          <a:xfrm>
            <a:off x="4198188" y="2346640"/>
            <a:ext cx="1704966" cy="207965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0427E2E-48A9-46C1-BB35-A447E6F20DB6}"/>
              </a:ext>
            </a:extLst>
          </p:cNvPr>
          <p:cNvGrpSpPr/>
          <p:nvPr/>
        </p:nvGrpSpPr>
        <p:grpSpPr>
          <a:xfrm>
            <a:off x="6063033" y="2363962"/>
            <a:ext cx="2178857" cy="2055274"/>
            <a:chOff x="1190914" y="961359"/>
            <a:chExt cx="6928924" cy="559272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5830CC8-0621-4FD8-B965-C9D1E866B61F}"/>
                </a:ext>
              </a:extLst>
            </p:cNvPr>
            <p:cNvSpPr/>
            <p:nvPr/>
          </p:nvSpPr>
          <p:spPr>
            <a:xfrm>
              <a:off x="1190914" y="961359"/>
              <a:ext cx="6928924" cy="55927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76C3DB7-2D20-40B0-9F63-7456497E2F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980"/>
            <a:stretch/>
          </p:blipFill>
          <p:spPr>
            <a:xfrm>
              <a:off x="1268886" y="1045520"/>
              <a:ext cx="6748084" cy="542440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7060A8-D879-42D9-896E-2FD3D76448EC}"/>
              </a:ext>
            </a:extLst>
          </p:cNvPr>
          <p:cNvGrpSpPr/>
          <p:nvPr/>
        </p:nvGrpSpPr>
        <p:grpSpPr>
          <a:xfrm>
            <a:off x="8402720" y="2374294"/>
            <a:ext cx="1938981" cy="2024345"/>
            <a:chOff x="6353605" y="2038822"/>
            <a:chExt cx="2602289" cy="271685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91362BA-7313-40F2-91E4-4EC98D1F4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53605" y="2038823"/>
              <a:ext cx="2602289" cy="2716855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86595EE-7120-4852-8983-C9B8840B6DEF}"/>
                </a:ext>
              </a:extLst>
            </p:cNvPr>
            <p:cNvSpPr/>
            <p:nvPr/>
          </p:nvSpPr>
          <p:spPr>
            <a:xfrm>
              <a:off x="6353605" y="2038822"/>
              <a:ext cx="2602289" cy="27168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1640720-A99D-44C1-85C7-42191AC20C2C}"/>
              </a:ext>
            </a:extLst>
          </p:cNvPr>
          <p:cNvSpPr txBox="1"/>
          <p:nvPr/>
        </p:nvSpPr>
        <p:spPr>
          <a:xfrm>
            <a:off x="4669916" y="1677232"/>
            <a:ext cx="846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9AA396-A345-4142-A2F4-113062528325}"/>
              </a:ext>
            </a:extLst>
          </p:cNvPr>
          <p:cNvSpPr txBox="1"/>
          <p:nvPr/>
        </p:nvSpPr>
        <p:spPr>
          <a:xfrm>
            <a:off x="6211837" y="1664572"/>
            <a:ext cx="1880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SaySomething.net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Website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479D4F-674E-49BA-9626-38839EF92159}"/>
              </a:ext>
            </a:extLst>
          </p:cNvPr>
          <p:cNvSpPr txBox="1"/>
          <p:nvPr/>
        </p:nvSpPr>
        <p:spPr>
          <a:xfrm>
            <a:off x="8930336" y="1692857"/>
            <a:ext cx="87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24/7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Hotline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3EA912-EAA5-4FEC-84A9-06B54581909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232336" y="4587406"/>
            <a:ext cx="60481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 user MUST associate themselves with a school within the district in order to submit a tip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1BE695-76FA-494F-8E75-8E2E7C1E3207}"/>
              </a:ext>
            </a:extLst>
          </p:cNvPr>
          <p:cNvGrpSpPr/>
          <p:nvPr/>
        </p:nvGrpSpPr>
        <p:grpSpPr>
          <a:xfrm>
            <a:off x="1833351" y="1881700"/>
            <a:ext cx="2142171" cy="3045981"/>
            <a:chOff x="1365649" y="1503630"/>
            <a:chExt cx="2070613" cy="304598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E819099-CAA3-48C8-A3F7-C579516B4916}"/>
                </a:ext>
              </a:extLst>
            </p:cNvPr>
            <p:cNvSpPr/>
            <p:nvPr/>
          </p:nvSpPr>
          <p:spPr>
            <a:xfrm>
              <a:off x="1377683" y="1503630"/>
              <a:ext cx="2058579" cy="3045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1D4C85D-3BC0-47DC-8D00-6EF56D8113B1}"/>
                </a:ext>
              </a:extLst>
            </p:cNvPr>
            <p:cNvSpPr txBox="1"/>
            <p:nvPr/>
          </p:nvSpPr>
          <p:spPr>
            <a:xfrm>
              <a:off x="1365649" y="2290208"/>
              <a:ext cx="2070613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Step 1: </a:t>
              </a:r>
              <a:r>
                <a:rPr kumimoji="0" lang="en-US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Submit</a:t>
              </a:r>
              <a:endPara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Youth or Adult (aka “Tipster”) submits a tip using the SS-ARS App, Website, or Telephone Hotline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E6BFE07-31BC-418D-AB33-51F3447A3441}"/>
                </a:ext>
              </a:extLst>
            </p:cNvPr>
            <p:cNvGrpSpPr/>
            <p:nvPr/>
          </p:nvGrpSpPr>
          <p:grpSpPr>
            <a:xfrm>
              <a:off x="1694118" y="1503630"/>
              <a:ext cx="1403935" cy="846864"/>
              <a:chOff x="560163" y="2450371"/>
              <a:chExt cx="1403935" cy="794101"/>
            </a:xfrm>
          </p:grpSpPr>
          <p:pic>
            <p:nvPicPr>
              <p:cNvPr id="48" name="Picture 10" descr="http://www.clipartbest.com/cliparts/aiq/e9o/aiqe9o7kT.jpeg">
                <a:extLst>
                  <a:ext uri="{FF2B5EF4-FFF2-40B4-BE49-F238E27FC236}">
                    <a16:creationId xmlns:a16="http://schemas.microsoft.com/office/drawing/2014/main" id="{DC7A7AB6-8230-405E-9C0A-12CB939DE1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33" r="29794"/>
              <a:stretch/>
            </p:blipFill>
            <p:spPr bwMode="auto">
              <a:xfrm>
                <a:off x="560163" y="2462741"/>
                <a:ext cx="238232" cy="610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10" descr="http://www.clipartbest.com/cliparts/aiq/e9o/aiqe9o7kT.jpeg">
                <a:extLst>
                  <a:ext uri="{FF2B5EF4-FFF2-40B4-BE49-F238E27FC236}">
                    <a16:creationId xmlns:a16="http://schemas.microsoft.com/office/drawing/2014/main" id="{84B4797A-848B-478F-8486-583EF5E66F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33" r="29794"/>
              <a:stretch/>
            </p:blipFill>
            <p:spPr bwMode="auto">
              <a:xfrm>
                <a:off x="853730" y="2634074"/>
                <a:ext cx="238232" cy="610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10" descr="http://www.clipartbest.com/cliparts/aiq/e9o/aiqe9o7kT.jpeg">
                <a:extLst>
                  <a:ext uri="{FF2B5EF4-FFF2-40B4-BE49-F238E27FC236}">
                    <a16:creationId xmlns:a16="http://schemas.microsoft.com/office/drawing/2014/main" id="{5870E58B-DAFD-48B1-A4FD-4CDF642B21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33" r="29794"/>
              <a:stretch/>
            </p:blipFill>
            <p:spPr bwMode="auto">
              <a:xfrm>
                <a:off x="1148724" y="2457197"/>
                <a:ext cx="238232" cy="610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10" descr="http://www.clipartbest.com/cliparts/aiq/e9o/aiqe9o7kT.jpeg">
                <a:extLst>
                  <a:ext uri="{FF2B5EF4-FFF2-40B4-BE49-F238E27FC236}">
                    <a16:creationId xmlns:a16="http://schemas.microsoft.com/office/drawing/2014/main" id="{998FF257-FD30-4AA8-87D1-40CC50F072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33" r="29794"/>
              <a:stretch/>
            </p:blipFill>
            <p:spPr bwMode="auto">
              <a:xfrm>
                <a:off x="1430872" y="2634074"/>
                <a:ext cx="238232" cy="610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0" descr="http://www.clipartbest.com/cliparts/aiq/e9o/aiqe9o7kT.jpeg">
                <a:extLst>
                  <a:ext uri="{FF2B5EF4-FFF2-40B4-BE49-F238E27FC236}">
                    <a16:creationId xmlns:a16="http://schemas.microsoft.com/office/drawing/2014/main" id="{DA3BFEA4-1D55-48C7-969A-1C7AA0C442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33" r="29794"/>
              <a:stretch/>
            </p:blipFill>
            <p:spPr bwMode="auto">
              <a:xfrm>
                <a:off x="1725866" y="2450371"/>
                <a:ext cx="238232" cy="610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170574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EVELSFINGERPRINT" val="8789336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EVELSFINGERPRINT" val="878933648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rgbClr val="FFFFFF"/>
      </a:lt1>
      <a:dk2>
        <a:srgbClr val="766F54"/>
      </a:dk2>
      <a:lt2>
        <a:srgbClr val="FEF1E2"/>
      </a:lt2>
      <a:accent1>
        <a:srgbClr val="0070C0"/>
      </a:accent1>
      <a:accent2>
        <a:srgbClr val="FF0000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eme1">
  <a:themeElements>
    <a:clrScheme name="Custom 2">
      <a:dk1>
        <a:srgbClr val="39639D"/>
      </a:dk1>
      <a:lt1>
        <a:sysClr val="window" lastClr="FFFFFF"/>
      </a:lt1>
      <a:dk2>
        <a:srgbClr val="464646"/>
      </a:dk2>
      <a:lt2>
        <a:srgbClr val="DEF5FA"/>
      </a:lt2>
      <a:accent1>
        <a:srgbClr val="DA1F28"/>
      </a:accent1>
      <a:accent2>
        <a:srgbClr val="DA1F28"/>
      </a:accent2>
      <a:accent3>
        <a:srgbClr val="DA1F28"/>
      </a:accent3>
      <a:accent4>
        <a:srgbClr val="DA1F28"/>
      </a:accent4>
      <a:accent5>
        <a:srgbClr val="DA1F28"/>
      </a:accent5>
      <a:accent6>
        <a:srgbClr val="DA1F28"/>
      </a:accent6>
      <a:hlink>
        <a:srgbClr val="DA1F28"/>
      </a:hlink>
      <a:folHlink>
        <a:srgbClr val="DA1F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5117</TotalTime>
  <Words>661</Words>
  <Application>Microsoft Office PowerPoint</Application>
  <PresentationFormat>Widescreen</PresentationFormat>
  <Paragraphs>158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Times New Roman</vt:lpstr>
      <vt:lpstr>Verdana</vt:lpstr>
      <vt:lpstr>Wingdings 2</vt:lpstr>
      <vt:lpstr>Wingdings 3</vt:lpstr>
      <vt:lpstr>Retrospect</vt:lpstr>
      <vt:lpstr>Theme1</vt:lpstr>
      <vt:lpstr>Office Theme</vt:lpstr>
      <vt:lpstr>Acrobat Document</vt:lpstr>
      <vt:lpstr>NC Center for Safer Schools   NC DPI  Bo Trumbo, Executive Director</vt:lpstr>
      <vt:lpstr>NC: A New Look At School Safety</vt:lpstr>
      <vt:lpstr>SROs in Schools</vt:lpstr>
      <vt:lpstr>WHAT IS NC DOING?</vt:lpstr>
      <vt:lpstr>New Guiding Principals/Legislation</vt:lpstr>
      <vt:lpstr>New Guiding Principals/Legislation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 DPI School Operations Center for Safer Schools</dc:title>
  <dc:creator>Daniela Roggio</dc:creator>
  <cp:lastModifiedBy>Joe Maimone</cp:lastModifiedBy>
  <cp:revision>216</cp:revision>
  <cp:lastPrinted>2019-06-11T16:56:34Z</cp:lastPrinted>
  <dcterms:created xsi:type="dcterms:W3CDTF">2018-02-28T17:47:07Z</dcterms:created>
  <dcterms:modified xsi:type="dcterms:W3CDTF">2019-06-12T15:44:02Z</dcterms:modified>
</cp:coreProperties>
</file>