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336" r:id="rId3"/>
    <p:sldId id="390" r:id="rId4"/>
    <p:sldId id="347" r:id="rId5"/>
    <p:sldId id="391" r:id="rId6"/>
    <p:sldId id="344" r:id="rId7"/>
    <p:sldId id="381" r:id="rId8"/>
    <p:sldId id="393" r:id="rId9"/>
    <p:sldId id="382" r:id="rId10"/>
    <p:sldId id="383" r:id="rId11"/>
    <p:sldId id="374" r:id="rId12"/>
    <p:sldId id="379" r:id="rId13"/>
    <p:sldId id="394" r:id="rId14"/>
    <p:sldId id="427" r:id="rId15"/>
    <p:sldId id="376" r:id="rId16"/>
    <p:sldId id="377" r:id="rId17"/>
    <p:sldId id="385" r:id="rId18"/>
    <p:sldId id="386" r:id="rId19"/>
    <p:sldId id="425" r:id="rId20"/>
    <p:sldId id="426" r:id="rId21"/>
    <p:sldId id="331" r:id="rId22"/>
    <p:sldId id="424" r:id="rId23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na.townsend-smith@dpi.nc.gov" initials="" lastIdx="4" clrIdx="0"/>
  <p:cmAuthor id="2" name="Jay Whalen" initials="JW" lastIdx="1" clrIdx="1">
    <p:extLst>
      <p:ext uri="{19B8F6BF-5375-455C-9EA6-DF929625EA0E}">
        <p15:presenceInfo xmlns:p15="http://schemas.microsoft.com/office/powerpoint/2012/main" userId="S-1-5-21-2915744530-4150989308-3255877591-3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376"/>
    <a:srgbClr val="6185AB"/>
    <a:srgbClr val="A2BC36"/>
    <a:srgbClr val="7F1353"/>
    <a:srgbClr val="B4C12C"/>
    <a:srgbClr val="580035"/>
    <a:srgbClr val="AFC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8" autoAdjust="0"/>
    <p:restoredTop sz="77164" autoAdjust="0"/>
  </p:normalViewPr>
  <p:slideViewPr>
    <p:cSldViewPr>
      <p:cViewPr varScale="1">
        <p:scale>
          <a:sx n="114" d="100"/>
          <a:sy n="114" d="100"/>
        </p:scale>
        <p:origin x="13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668519-B68E-4B12-BEC3-62709D9AE7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8AB190-1D53-4C2E-9F81-ABB7AD6D48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5461F10B-D831-47E4-9450-A5844F01AFAC}" type="datetimeFigureOut">
              <a:rPr lang="en-US"/>
              <a:pPr>
                <a:defRPr/>
              </a:pPr>
              <a:t>7/9/2019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D1E34-320C-47EB-93AC-1311533F73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40BFE-A20A-498A-A6F9-9DD39DF195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A870D03D-8E49-418B-AC9E-B180D0F50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CCD9AE2-745A-4F71-A460-D58B29CB62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9F01E5F-86DB-4A76-9AAE-FD155AA5A2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1D9348E-54E0-41E3-BCA5-A86C7B5E39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E7D3484-DA04-415C-AA66-02308010C1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1188"/>
            <a:ext cx="5149850" cy="41894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2ADF549-7FC4-4A12-A091-B1DF52D44B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016E3A2-D8A9-4850-B973-8FD15C2EA2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charset="-128"/>
              </a:defRPr>
            </a:lvl1pPr>
          </a:lstStyle>
          <a:p>
            <a:pPr>
              <a:defRPr/>
            </a:pPr>
            <a:fld id="{E0E51075-3BA5-4459-81DA-B839B846B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51075-3BA5-4459-81DA-B839B846B103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189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Subsequent year timelines will revert back to the original proposed schedule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RFA posted on Dec. 1 and letters of intent due Feb.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51075-3BA5-4459-81DA-B839B846B103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086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Subsequent year timelines will revert back to the original proposed schedule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RFA posted on Dec. 1 and letters of intent due Feb.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51075-3BA5-4459-81DA-B839B846B103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8643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Subsequent year timelines will revert back to the original proposed schedule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RFA posted on Dec. 1 and letters of intent due Feb.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51075-3BA5-4459-81DA-B839B846B103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98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0E51075-3BA5-4459-81DA-B839B846B103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182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WhitebackPPTCover3">
            <a:extLst>
              <a:ext uri="{FF2B5EF4-FFF2-40B4-BE49-F238E27FC236}">
                <a16:creationId xmlns:a16="http://schemas.microsoft.com/office/drawing/2014/main" id="{D0617027-C22C-49E0-84FA-E513FDC22A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44F2AA-DD0A-4066-905C-1245DA0D1B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525C-1253-42BF-9268-9CF6A40FC2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2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BCDBA32-D1BB-4886-AAA9-10BE8C2B2C5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86B9A-78D0-4887-8DC9-44FD2E4D826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2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D1CA05-8E3A-4D6F-A142-3BF45B83C0C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62340-6EDF-4987-92E9-6D8B7B1A6CD2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0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D0A0A2-C0D6-41DB-BCCF-925E351BE08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2E12-61BE-46B8-AD60-FB1E4EC44EC4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5F2C61-D324-4E0D-97E7-7DAB89CB6D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44D60-B5CA-444E-9984-930B4DA342B6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9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1C3633-1C93-42C5-9CFE-86D1726DB01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90715-7F78-4844-ACD3-E9039903187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67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58C83-25A0-4795-A05F-A3EFB87652F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0D68C-243F-4F78-9297-57333766B28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4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FF5D3431-B055-43CE-8379-9BD70DAF7C1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38D9-E53B-4DB6-AE58-988D2BA92690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0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385A7160-7B93-4C97-9212-2A73EE7878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24E8-0628-4721-9401-60F88D4F865A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7EB467-0A9B-4F32-BB68-41B8CA3B979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3CD52-8524-4CFE-A5E3-C081BF49F0D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5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9FF3007-025D-4D41-BAE9-593D5332759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59BD1-54EF-40D6-86DB-7F33602E8A5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38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WhitebackPPTCover3_3">
            <a:extLst>
              <a:ext uri="{FF2B5EF4-FFF2-40B4-BE49-F238E27FC236}">
                <a16:creationId xmlns:a16="http://schemas.microsoft.com/office/drawing/2014/main" id="{EF3C5DE0-5DFC-4C7F-850F-2D538BEE85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8DBA1838-F63A-4047-886B-C3246257D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9D8DF422-8580-453A-97F8-A147E5E15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60EB9B-0B84-4658-BC47-0201532B45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  <a:ea typeface="ヒラギノ角ゴ Pro W3" charset="-128"/>
              </a:defRPr>
            </a:lvl1pPr>
          </a:lstStyle>
          <a:p>
            <a:pPr>
              <a:defRPr/>
            </a:pPr>
            <a:fld id="{297F8BF3-EAB8-4748-8935-E02BFF426768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+mj-lt"/>
          <a:ea typeface="+mj-ea"/>
          <a:cs typeface="ヒラギノ角ゴ Pro W3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rgbClr val="0D4376"/>
          </a:solidFill>
          <a:latin typeface="+mn-lt"/>
          <a:ea typeface="+mn-ea"/>
          <a:cs typeface="ヒラギノ角ゴ Pro W3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D4376"/>
          </a:solidFill>
          <a:latin typeface="+mn-lt"/>
          <a:ea typeface="+mn-ea"/>
          <a:cs typeface="ヒラギノ角ゴ Pro W3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D4376"/>
          </a:solidFill>
          <a:latin typeface="+mn-lt"/>
          <a:ea typeface="+mn-ea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D4376"/>
          </a:solidFill>
          <a:latin typeface="+mn-lt"/>
          <a:ea typeface="+mn-ea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publicschools.org/charterschools/ncaccess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publicschools.org/charterschools/ncaccess/" TargetMode="External"/><Relationship Id="rId2" Type="http://schemas.openxmlformats.org/officeDocument/2006/relationships/hyperlink" Target="mailto:NCACCESS@dpi.nc.gov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2A458F0-9DD1-4594-A515-EF563FB5E9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Advancing Charter Collaboration and Excellence for Student Success (ACCESS)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F3738C27-1762-41F3-90B4-C2613E3A07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The CSP Grant in North Carolina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Eligibility and Expectations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Eligibility Requirements</a:t>
            </a:r>
          </a:p>
          <a:p>
            <a:pPr lvl="1">
              <a:defRPr/>
            </a:pPr>
            <a:r>
              <a:rPr lang="en-US" sz="2200" dirty="0"/>
              <a:t>Expansion and Replication</a:t>
            </a:r>
          </a:p>
          <a:p>
            <a:pPr lvl="2">
              <a:defRPr/>
            </a:pPr>
            <a:r>
              <a:rPr lang="en-US" sz="1800" dirty="0"/>
              <a:t>Available to high quality charter schools operating for at least 3 years</a:t>
            </a:r>
          </a:p>
          <a:p>
            <a:pPr lvl="2">
              <a:defRPr/>
            </a:pPr>
            <a:r>
              <a:rPr lang="en-US" sz="1800" dirty="0"/>
              <a:t>Must have achieved at least “B” SPG and met or exceeded growth for at least 2 of the last 3 years</a:t>
            </a:r>
          </a:p>
          <a:p>
            <a:pPr lvl="2">
              <a:defRPr/>
            </a:pPr>
            <a:r>
              <a:rPr lang="en-US" sz="1800" dirty="0"/>
              <a:t>If applicable, have a graduation rate higher than the state average</a:t>
            </a:r>
          </a:p>
          <a:p>
            <a:pPr lvl="2">
              <a:defRPr/>
            </a:pPr>
            <a:r>
              <a:rPr lang="en-US" sz="1800" dirty="0"/>
              <a:t>Priority consideration is given to schools: </a:t>
            </a:r>
          </a:p>
          <a:p>
            <a:pPr lvl="3">
              <a:defRPr/>
            </a:pPr>
            <a:r>
              <a:rPr lang="en-US" sz="1400" dirty="0"/>
              <a:t>serving greater than 40% ED; </a:t>
            </a:r>
          </a:p>
          <a:p>
            <a:pPr lvl="3">
              <a:defRPr/>
            </a:pPr>
            <a:r>
              <a:rPr lang="en-US" sz="1400" dirty="0"/>
              <a:t>grad rate greater than the state average; </a:t>
            </a:r>
          </a:p>
          <a:p>
            <a:pPr lvl="3">
              <a:defRPr/>
            </a:pPr>
            <a:r>
              <a:rPr lang="en-US" sz="1400" dirty="0"/>
              <a:t>Title I status; </a:t>
            </a:r>
          </a:p>
          <a:p>
            <a:pPr lvl="3">
              <a:defRPr/>
            </a:pPr>
            <a:r>
              <a:rPr lang="en-US" sz="1400" dirty="0"/>
              <a:t>ED, EL, and SWD proficiency rates greater than the state average; and</a:t>
            </a:r>
          </a:p>
          <a:p>
            <a:pPr lvl="3">
              <a:defRPr/>
            </a:pPr>
            <a:r>
              <a:rPr lang="en-US" sz="1400" dirty="0"/>
              <a:t>“A” or “A+NG” SPG and met or exceeded growth for 3 consecutive years.</a:t>
            </a:r>
          </a:p>
        </p:txBody>
      </p:sp>
    </p:spTree>
    <p:extLst>
      <p:ext uri="{BB962C8B-B14F-4D97-AF65-F5344CB8AC3E}">
        <p14:creationId xmlns:p14="http://schemas.microsoft.com/office/powerpoint/2010/main" val="2983427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NC ACCESS Fellowship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Leaders from schools awarded subgrants will complete the year-long ACCESS Fellowship</a:t>
            </a:r>
          </a:p>
          <a:p>
            <a:pPr>
              <a:defRPr/>
            </a:pPr>
            <a:r>
              <a:rPr lang="en-US" sz="2400" dirty="0"/>
              <a:t>Immersive professional development experience intended to provide leaders with the support and technical assistance they need in order to effectively develop, expand, and replicate their schools</a:t>
            </a:r>
          </a:p>
          <a:p>
            <a:pPr>
              <a:defRPr/>
            </a:pPr>
            <a:r>
              <a:rPr lang="en-US" sz="2400" dirty="0"/>
              <a:t>By the end of year 5, the program will have created a community of 100 charter school leaders who have developed and demonstrated best practices in serving educationally disadvantaged students</a:t>
            </a:r>
          </a:p>
        </p:txBody>
      </p:sp>
    </p:spTree>
    <p:extLst>
      <p:ext uri="{BB962C8B-B14F-4D97-AF65-F5344CB8AC3E}">
        <p14:creationId xmlns:p14="http://schemas.microsoft.com/office/powerpoint/2010/main" val="900577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NC ACCESS Program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NC ACCESS Fellowship Components</a:t>
            </a:r>
          </a:p>
          <a:p>
            <a:pPr lvl="1">
              <a:defRPr/>
            </a:pPr>
            <a:r>
              <a:rPr lang="en-US" sz="2200" dirty="0"/>
              <a:t>Monthly convenings (in-person and virtual)</a:t>
            </a:r>
          </a:p>
          <a:p>
            <a:pPr lvl="2">
              <a:defRPr/>
            </a:pPr>
            <a:r>
              <a:rPr lang="en-US" sz="1800" dirty="0"/>
              <a:t>Speakers, activities, excellent school visits, case studies, panels, discussions, reading, etc.</a:t>
            </a:r>
          </a:p>
          <a:p>
            <a:pPr lvl="1">
              <a:defRPr/>
            </a:pPr>
            <a:r>
              <a:rPr lang="en-US" sz="2200" dirty="0"/>
              <a:t>Present at a state or national conference</a:t>
            </a:r>
          </a:p>
          <a:p>
            <a:pPr lvl="1">
              <a:defRPr/>
            </a:pPr>
            <a:r>
              <a:rPr lang="en-US" sz="2200" dirty="0"/>
              <a:t>Completion of a portfolio of strategies, best practices, and lessons learned that will be posted publicly</a:t>
            </a:r>
          </a:p>
          <a:p>
            <a:pPr lvl="1">
              <a:defRPr/>
            </a:pPr>
            <a:r>
              <a:rPr lang="en-US" sz="2200" dirty="0"/>
              <a:t>Host a collaborative event at your school</a:t>
            </a:r>
          </a:p>
          <a:p>
            <a:pPr lvl="1">
              <a:defRPr/>
            </a:pPr>
            <a:r>
              <a:rPr lang="en-US" sz="2200" dirty="0"/>
              <a:t>Provide mentorship and development to future fellows</a:t>
            </a:r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3436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NC ACCESS Program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Learn best practices from nationally recognized experts on topics like:</a:t>
            </a:r>
          </a:p>
          <a:p>
            <a:pPr lvl="1">
              <a:defRPr/>
            </a:pPr>
            <a:r>
              <a:rPr lang="en-US" sz="2200" dirty="0"/>
              <a:t>Equity/Serving all Students</a:t>
            </a:r>
          </a:p>
          <a:p>
            <a:pPr lvl="1">
              <a:defRPr/>
            </a:pPr>
            <a:r>
              <a:rPr lang="en-US" sz="2200" dirty="0"/>
              <a:t>Parent/Community Engagement</a:t>
            </a:r>
          </a:p>
          <a:p>
            <a:pPr lvl="1">
              <a:defRPr/>
            </a:pPr>
            <a:r>
              <a:rPr lang="en-US" sz="2200" dirty="0"/>
              <a:t>School/Teacher Leadership</a:t>
            </a:r>
          </a:p>
          <a:p>
            <a:pPr lvl="1">
              <a:defRPr/>
            </a:pPr>
            <a:r>
              <a:rPr lang="en-US" sz="2200" dirty="0"/>
              <a:t>Intentional Marketing and Recruitment</a:t>
            </a:r>
          </a:p>
          <a:p>
            <a:pPr lvl="1">
              <a:defRPr/>
            </a:pPr>
            <a:r>
              <a:rPr lang="en-US" sz="2200" dirty="0"/>
              <a:t>Social Emotional Learning and Adverse Childhood Experiences</a:t>
            </a:r>
          </a:p>
          <a:p>
            <a:pPr lvl="1">
              <a:defRPr/>
            </a:pPr>
            <a:r>
              <a:rPr lang="en-US" sz="2200" dirty="0"/>
              <a:t>Literacy and Differentiated Instruction</a:t>
            </a:r>
          </a:p>
          <a:p>
            <a:pPr lvl="1">
              <a:defRPr/>
            </a:pPr>
            <a:r>
              <a:rPr lang="en-US" sz="2200" dirty="0"/>
              <a:t>Data-Driven Decision-Making</a:t>
            </a:r>
          </a:p>
          <a:p>
            <a:pPr lvl="1">
              <a:defRPr/>
            </a:pPr>
            <a:r>
              <a:rPr lang="en-US" sz="2200" dirty="0"/>
              <a:t>Culturally Responsive Instruction</a:t>
            </a:r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145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C3CCA0-4D96-4AB8-A620-1391F13C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Subgrant application and TIMELINE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A819A-2078-4473-A38C-E9BDF00A7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04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Application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57150" indent="0">
              <a:buNone/>
              <a:defRPr/>
            </a:pPr>
            <a:r>
              <a:rPr lang="en-US" sz="2400" b="1" dirty="0"/>
              <a:t>November 15</a:t>
            </a:r>
            <a:r>
              <a:rPr lang="en-US" sz="2400" dirty="0"/>
              <a:t>: The subgrant RFA will be posted on the OCS website </a:t>
            </a:r>
          </a:p>
          <a:p>
            <a:pPr marL="57150" indent="0" algn="ctr">
              <a:buNone/>
              <a:defRPr/>
            </a:pPr>
            <a:r>
              <a:rPr lang="en-US" sz="2400" dirty="0">
                <a:sym typeface="Wingdings" panose="05000000000000000000" pitchFamily="2" charset="2"/>
              </a:rPr>
              <a:t></a:t>
            </a:r>
            <a:endParaRPr lang="en-US" sz="2400" dirty="0"/>
          </a:p>
          <a:p>
            <a:pPr marL="57150" indent="0">
              <a:buNone/>
              <a:defRPr/>
            </a:pPr>
            <a:r>
              <a:rPr lang="en-US" sz="2400" b="1" dirty="0"/>
              <a:t>November – March</a:t>
            </a:r>
            <a:r>
              <a:rPr lang="en-US" sz="2400" dirty="0"/>
              <a:t>: ACCESS team provides ongoing technical assistance to prospective applicants</a:t>
            </a:r>
          </a:p>
          <a:p>
            <a:pPr marL="57150" indent="0" algn="ctr">
              <a:buNone/>
              <a:defRPr/>
            </a:pPr>
            <a:r>
              <a:rPr lang="en-US" sz="2400" dirty="0">
                <a:sym typeface="Wingdings" panose="05000000000000000000" pitchFamily="2" charset="2"/>
              </a:rPr>
              <a:t></a:t>
            </a:r>
            <a:endParaRPr lang="en-US" dirty="0"/>
          </a:p>
          <a:p>
            <a:pPr marL="57150" indent="0">
              <a:buNone/>
              <a:defRPr/>
            </a:pPr>
            <a:r>
              <a:rPr lang="en-US" sz="2400" b="1" dirty="0"/>
              <a:t>January 15</a:t>
            </a:r>
            <a:r>
              <a:rPr lang="en-US" sz="2400" dirty="0"/>
              <a:t>: Subgrant letters of intent (LOI) due;</a:t>
            </a:r>
          </a:p>
          <a:p>
            <a:pPr marL="57150" indent="0">
              <a:buNone/>
              <a:defRPr/>
            </a:pPr>
            <a:r>
              <a:rPr lang="en-US" sz="2400" dirty="0"/>
              <a:t>ACCESS team reviews LOI and determines eligibility of applicants</a:t>
            </a:r>
          </a:p>
          <a:p>
            <a:pPr marL="57150" indent="0" algn="ctr">
              <a:buNone/>
              <a:defRPr/>
            </a:pPr>
            <a:r>
              <a:rPr lang="en-US" sz="2400" dirty="0">
                <a:sym typeface="Wingdings" panose="05000000000000000000" pitchFamily="2" charset="2"/>
              </a:rPr>
              <a:t></a:t>
            </a:r>
            <a:endParaRPr lang="en-US" sz="2400" dirty="0"/>
          </a:p>
          <a:p>
            <a:pPr marL="57150" indent="0">
              <a:buNone/>
              <a:defRPr/>
            </a:pPr>
            <a:r>
              <a:rPr lang="en-US" sz="2400" b="1" dirty="0"/>
              <a:t>March 1</a:t>
            </a:r>
            <a:r>
              <a:rPr lang="en-US" sz="2400" dirty="0"/>
              <a:t>: Subgrant applications due</a:t>
            </a:r>
          </a:p>
        </p:txBody>
      </p:sp>
    </p:spTree>
    <p:extLst>
      <p:ext uri="{BB962C8B-B14F-4D97-AF65-F5344CB8AC3E}">
        <p14:creationId xmlns:p14="http://schemas.microsoft.com/office/powerpoint/2010/main" val="2580812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Timeline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57150" indent="0">
              <a:buNone/>
              <a:defRPr/>
            </a:pPr>
            <a:r>
              <a:rPr lang="en-US" sz="2400" b="1" dirty="0"/>
              <a:t>March – May</a:t>
            </a:r>
            <a:r>
              <a:rPr lang="en-US" sz="2400" dirty="0"/>
              <a:t>: Application reviews conducted and recommendations are made by CSAB</a:t>
            </a:r>
            <a:endParaRPr lang="en-US" sz="2800" dirty="0"/>
          </a:p>
          <a:p>
            <a:pPr marL="57150" indent="0" algn="ctr">
              <a:buNone/>
              <a:defRPr/>
            </a:pPr>
            <a:r>
              <a:rPr lang="en-US" sz="2200" dirty="0">
                <a:sym typeface="Wingdings" panose="05000000000000000000" pitchFamily="2" charset="2"/>
              </a:rPr>
              <a:t></a:t>
            </a:r>
            <a:endParaRPr lang="en-US" sz="2000" dirty="0"/>
          </a:p>
          <a:p>
            <a:pPr marL="57150" indent="0">
              <a:buNone/>
              <a:defRPr/>
            </a:pPr>
            <a:r>
              <a:rPr lang="en-US" sz="2400" b="1" dirty="0"/>
              <a:t>June : </a:t>
            </a:r>
            <a:r>
              <a:rPr lang="en-US" sz="2400" dirty="0"/>
              <a:t>SBE approves subgrantee awards</a:t>
            </a:r>
          </a:p>
          <a:p>
            <a:pPr marL="57150" indent="0" algn="ctr">
              <a:buNone/>
              <a:defRPr/>
            </a:pPr>
            <a:r>
              <a:rPr lang="en-US" sz="2200" dirty="0">
                <a:sym typeface="Wingdings" panose="05000000000000000000" pitchFamily="2" charset="2"/>
              </a:rPr>
              <a:t></a:t>
            </a:r>
            <a:endParaRPr lang="en-US" sz="2200" dirty="0"/>
          </a:p>
          <a:p>
            <a:pPr marL="57150" indent="0">
              <a:buNone/>
              <a:defRPr/>
            </a:pPr>
            <a:r>
              <a:rPr lang="en-US" sz="2400" b="1" dirty="0"/>
              <a:t>July </a:t>
            </a:r>
            <a:r>
              <a:rPr lang="en-US" sz="2400" dirty="0"/>
              <a:t>: Subgrantee orientation and ACCESS Fellowship begin; Subgrantees can begin spending funds</a:t>
            </a:r>
          </a:p>
          <a:p>
            <a:pPr marL="57150" indent="0" algn="ctr">
              <a:buNone/>
              <a:defRPr/>
            </a:pPr>
            <a:r>
              <a:rPr lang="en-US" sz="2200" dirty="0">
                <a:sym typeface="Wingdings" panose="05000000000000000000" pitchFamily="2" charset="2"/>
              </a:rPr>
              <a:t></a:t>
            </a:r>
            <a:endParaRPr lang="en-US" sz="2200" dirty="0"/>
          </a:p>
          <a:p>
            <a:pPr marL="57150" indent="0">
              <a:buNone/>
              <a:defRPr/>
            </a:pPr>
            <a:r>
              <a:rPr lang="en-US" sz="2400" b="1" dirty="0"/>
              <a:t>August – end of award</a:t>
            </a:r>
            <a:r>
              <a:rPr lang="en-US" sz="2400" dirty="0"/>
              <a:t>: Monitoring and reporting</a:t>
            </a:r>
          </a:p>
          <a:p>
            <a:pPr marL="0" indent="0">
              <a:buNone/>
              <a:defRPr/>
            </a:pPr>
            <a:endParaRPr lang="en-US" sz="1400" dirty="0"/>
          </a:p>
          <a:p>
            <a:pPr marL="0" indent="0">
              <a:buNone/>
              <a:defRPr/>
            </a:pPr>
            <a:r>
              <a:rPr lang="en-US" sz="1400" dirty="0"/>
              <a:t>*This timeline is subject to change for subsequent grant cycles.</a:t>
            </a:r>
          </a:p>
        </p:txBody>
      </p:sp>
    </p:spTree>
    <p:extLst>
      <p:ext uri="{BB962C8B-B14F-4D97-AF65-F5344CB8AC3E}">
        <p14:creationId xmlns:p14="http://schemas.microsoft.com/office/powerpoint/2010/main" val="161533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NC ACCESS Subgrant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indent="-285750">
              <a:defRPr/>
            </a:pPr>
            <a:r>
              <a:rPr lang="en-US" sz="2400" dirty="0"/>
              <a:t>Subgrant applications must include:</a:t>
            </a:r>
          </a:p>
          <a:p>
            <a:pPr lvl="1">
              <a:defRPr/>
            </a:pPr>
            <a:r>
              <a:rPr lang="en-US" sz="2200" dirty="0"/>
              <a:t>Applicant Contact Information and Signed Assurances</a:t>
            </a:r>
          </a:p>
          <a:p>
            <a:pPr lvl="1">
              <a:defRPr/>
            </a:pPr>
            <a:r>
              <a:rPr lang="en-US" sz="2200" dirty="0"/>
              <a:t>Enrollment Projections</a:t>
            </a:r>
          </a:p>
          <a:p>
            <a:pPr lvl="1">
              <a:defRPr/>
            </a:pPr>
            <a:r>
              <a:rPr lang="en-US" sz="2200" dirty="0"/>
              <a:t>Application Narrative (see slide 4 for details)</a:t>
            </a:r>
          </a:p>
          <a:p>
            <a:pPr lvl="1">
              <a:defRPr/>
            </a:pPr>
            <a:r>
              <a:rPr lang="en-US" sz="2200" dirty="0"/>
              <a:t>Budget, Budget Narrative, and Logic Model</a:t>
            </a:r>
          </a:p>
          <a:p>
            <a:pPr lvl="1">
              <a:defRPr/>
            </a:pPr>
            <a:r>
              <a:rPr lang="en-US" sz="2200" dirty="0"/>
              <a:t>Competitive Preference Standards</a:t>
            </a:r>
          </a:p>
          <a:p>
            <a:pPr lvl="1">
              <a:defRPr/>
            </a:pPr>
            <a:r>
              <a:rPr lang="en-US" sz="2200" dirty="0"/>
              <a:t>Priority Consideration Status</a:t>
            </a:r>
            <a:endParaRPr lang="en-US" sz="2400" b="1" dirty="0"/>
          </a:p>
          <a:p>
            <a:pPr indent="-285750">
              <a:defRPr/>
            </a:pPr>
            <a:r>
              <a:rPr lang="en-US" sz="2400" dirty="0"/>
              <a:t>Eligible applications are reviewed by a team of NC ACCESS staff and trained external evaluators</a:t>
            </a:r>
          </a:p>
          <a:p>
            <a:pPr indent="-285750">
              <a:defRPr/>
            </a:pPr>
            <a:r>
              <a:rPr lang="en-US" sz="2400" dirty="0"/>
              <a:t>Applications are recommended to CSAB for approval</a:t>
            </a:r>
          </a:p>
          <a:p>
            <a:pPr indent="-285750">
              <a:defRPr/>
            </a:pPr>
            <a:r>
              <a:rPr lang="en-US" sz="2400" dirty="0"/>
              <a:t>CSAB will review all recommendations and make final award recommendations to SBE</a:t>
            </a:r>
          </a:p>
          <a:p>
            <a:pPr indent="-285750">
              <a:defRPr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61363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NC ACCESS Subgrant Rubric and Scoring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17771"/>
            <a:ext cx="7848600" cy="4800600"/>
          </a:xfrm>
        </p:spPr>
        <p:txBody>
          <a:bodyPr/>
          <a:lstStyle/>
          <a:p>
            <a:pPr indent="-285750">
              <a:defRPr/>
            </a:pPr>
            <a:r>
              <a:rPr lang="en-US" sz="2400" dirty="0"/>
              <a:t>Applications are scored based on the following rubric:</a:t>
            </a:r>
          </a:p>
          <a:p>
            <a:pPr marL="57150" indent="0">
              <a:buNone/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lvl="1">
              <a:defRPr/>
            </a:pPr>
            <a:endParaRPr lang="en-US" sz="2200" dirty="0"/>
          </a:p>
          <a:p>
            <a:pPr indent="-285750">
              <a:defRPr/>
            </a:pPr>
            <a:endParaRPr lang="en-US" sz="2400" dirty="0"/>
          </a:p>
          <a:p>
            <a:pPr indent="-285750">
              <a:defRPr/>
            </a:pPr>
            <a:r>
              <a:rPr lang="en-US" sz="2400" dirty="0"/>
              <a:t>In order to pass, the application must meet all General  Standards and score at least eighty (80) points on the Technical Standards.</a:t>
            </a:r>
            <a:endParaRPr lang="en-US" sz="2400" b="1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94EC33F-A98D-43A5-952D-CCFE944170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123830"/>
              </p:ext>
            </p:extLst>
          </p:nvPr>
        </p:nvGraphicFramePr>
        <p:xfrm>
          <a:off x="685800" y="1752600"/>
          <a:ext cx="7772401" cy="3220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3940672744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545983125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14358371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Elements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Criteria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704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General 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Application Contact Information, Signed Assurances, and Certification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Must be complete to meet standard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7528641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1600" dirty="0"/>
                        <a:t>Technical 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Enrollment Projections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Up to 10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303446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Application Narrative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Up to 60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960190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Budget, Budget Narrative, and Logic Model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Up to 30 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342792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Competitive Preference Standards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(4 possible standards)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Up to 3 points per standard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5854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Priority Standards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Priority Consideration Status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(4 possible standards)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Used for priority status, if applicable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8031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8685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C3CCA0-4D96-4AB8-A620-1391F13C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support and training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A819A-2078-4473-A38C-E9BDF00A7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10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AD28-CC02-4CA5-9457-D91606F3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1698-FAC4-41C0-B477-89CE0BE48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Charter School Program (CSP) Grant</a:t>
            </a:r>
          </a:p>
          <a:p>
            <a:r>
              <a:rPr lang="en-US" sz="2800" dirty="0"/>
              <a:t>Overview of NC ACCESS Program</a:t>
            </a:r>
          </a:p>
          <a:p>
            <a:pPr lvl="1"/>
            <a:r>
              <a:rPr lang="en-US" sz="2600" dirty="0"/>
              <a:t>NC ACCESS Subgrant Program</a:t>
            </a:r>
          </a:p>
          <a:p>
            <a:pPr lvl="1"/>
            <a:r>
              <a:rPr lang="en-US" sz="2600" dirty="0"/>
              <a:t>Subgrant Eligibility and Expectations</a:t>
            </a:r>
          </a:p>
          <a:p>
            <a:pPr lvl="1"/>
            <a:r>
              <a:rPr lang="en-US" sz="2600" dirty="0"/>
              <a:t>NC ACCESS Fellowship</a:t>
            </a:r>
          </a:p>
          <a:p>
            <a:r>
              <a:rPr lang="en-US" sz="2800" dirty="0"/>
              <a:t>Subgrant Application and Timeline</a:t>
            </a:r>
          </a:p>
          <a:p>
            <a:r>
              <a:rPr lang="en-US" sz="2800" dirty="0"/>
              <a:t>Technical Support and Training</a:t>
            </a:r>
          </a:p>
        </p:txBody>
      </p:sp>
    </p:spTree>
    <p:extLst>
      <p:ext uri="{BB962C8B-B14F-4D97-AF65-F5344CB8AC3E}">
        <p14:creationId xmlns:p14="http://schemas.microsoft.com/office/powerpoint/2010/main" val="14231327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Technical Support and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6482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Visit the NC ACCESS website: </a:t>
            </a:r>
            <a:r>
              <a:rPr lang="en-US" sz="2400" b="1" dirty="0">
                <a:hlinkClick r:id="rId3"/>
              </a:rPr>
              <a:t>www.ncpublicschools.org/charterschools/ncaccess/</a:t>
            </a:r>
            <a:endParaRPr lang="en-US" sz="2400" dirty="0"/>
          </a:p>
          <a:p>
            <a:pPr>
              <a:defRPr/>
            </a:pPr>
            <a:r>
              <a:rPr lang="en-US" sz="2400" dirty="0"/>
              <a:t>Download and review all application and guidance materials:</a:t>
            </a:r>
          </a:p>
          <a:p>
            <a:pPr lvl="1">
              <a:defRPr/>
            </a:pPr>
            <a:r>
              <a:rPr lang="en-US" sz="2200" dirty="0"/>
              <a:t>Request for Application</a:t>
            </a:r>
          </a:p>
          <a:p>
            <a:pPr lvl="1">
              <a:defRPr/>
            </a:pPr>
            <a:r>
              <a:rPr lang="en-US" sz="2200" dirty="0"/>
              <a:t>Budget Template</a:t>
            </a:r>
          </a:p>
          <a:p>
            <a:pPr lvl="1">
              <a:defRPr/>
            </a:pPr>
            <a:r>
              <a:rPr lang="en-US" sz="2200" dirty="0"/>
              <a:t>Application Process Guidance Document</a:t>
            </a:r>
          </a:p>
          <a:p>
            <a:pPr>
              <a:defRPr/>
            </a:pPr>
            <a:r>
              <a:rPr lang="en-US" sz="2400" dirty="0"/>
              <a:t>Attend NC ACCESS webinars and in-person training sessions</a:t>
            </a:r>
          </a:p>
          <a:p>
            <a:pPr>
              <a:defRPr/>
            </a:pPr>
            <a:r>
              <a:rPr lang="en-US" sz="2400" dirty="0"/>
              <a:t>Office hours</a:t>
            </a:r>
          </a:p>
        </p:txBody>
      </p:sp>
    </p:spTree>
    <p:extLst>
      <p:ext uri="{BB962C8B-B14F-4D97-AF65-F5344CB8AC3E}">
        <p14:creationId xmlns:p14="http://schemas.microsoft.com/office/powerpoint/2010/main" val="713474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4F51-8119-46E1-9337-A99D9D047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6ECEFF79-023C-45DC-B250-914B88A49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4F51-8119-46E1-9337-A99D9D047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6ECEFF79-023C-45DC-B250-914B88A49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2313" y="2906713"/>
            <a:ext cx="7772400" cy="204628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1800" dirty="0"/>
              <a:t>Please reach out to the NC ACCESS Team at </a:t>
            </a:r>
          </a:p>
          <a:p>
            <a:pPr marL="0" indent="0">
              <a:buFontTx/>
              <a:buNone/>
            </a:pPr>
            <a:r>
              <a:rPr lang="en-US" altLang="en-US" sz="1800" dirty="0">
                <a:hlinkClick r:id="rId2"/>
              </a:rPr>
              <a:t>NCACCESS@dpi.nc.gov</a:t>
            </a:r>
            <a:r>
              <a:rPr lang="en-US" altLang="en-US" sz="1800" dirty="0"/>
              <a:t> or </a:t>
            </a:r>
          </a:p>
          <a:p>
            <a:pPr marL="0" indent="0">
              <a:buFontTx/>
              <a:buNone/>
            </a:pPr>
            <a:r>
              <a:rPr lang="en-US" altLang="en-US" sz="1800" dirty="0"/>
              <a:t>(919) 807-3491</a:t>
            </a:r>
          </a:p>
          <a:p>
            <a:pPr marL="0" indent="0">
              <a:buFontTx/>
              <a:buNone/>
            </a:pPr>
            <a:endParaRPr lang="en-US" altLang="en-US" sz="1800" dirty="0"/>
          </a:p>
          <a:p>
            <a:pPr marL="0" indent="0">
              <a:buFontTx/>
              <a:buNone/>
            </a:pPr>
            <a:r>
              <a:rPr lang="en-US" altLang="en-US" sz="1800" dirty="0"/>
              <a:t>Learn more about the NC ACCESS Program on our website:</a:t>
            </a:r>
          </a:p>
          <a:p>
            <a:r>
              <a:rPr lang="en-US" altLang="en-US" sz="1800" dirty="0">
                <a:hlinkClick r:id="rId3"/>
              </a:rPr>
              <a:t>http://www.ncpublicschools.org/charterschools/ncaccess/</a:t>
            </a:r>
            <a:r>
              <a:rPr lang="en-US" altLang="en-US" sz="1800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C3CCA0-4D96-4AB8-A620-1391F13C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Charter School </a:t>
            </a:r>
            <a:br>
              <a:rPr lang="en-US" dirty="0"/>
            </a:br>
            <a:r>
              <a:rPr lang="en-US" dirty="0"/>
              <a:t>Program (CSP) Grant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A819A-2078-4473-A38C-E9BDF00A7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33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9E4BF67-B6DD-49F0-AEBC-22AF5EB63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Charter School Program (CSP) Grant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  <p:sp>
        <p:nvSpPr>
          <p:cNvPr id="24579" name="Content Placeholder 1">
            <a:extLst>
              <a:ext uri="{FF2B5EF4-FFF2-40B4-BE49-F238E27FC236}">
                <a16:creationId xmlns:a16="http://schemas.microsoft.com/office/drawing/2014/main" id="{FFF6D7B1-AC94-4AD8-B559-EED883F4CD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altLang="en-US" sz="2800" dirty="0"/>
              <a:t>The Charter School Program (CSP) Grant is a competitive federal grant issued each year by the US Department of Education to state and local education agencies as well as individual charter schools</a:t>
            </a:r>
          </a:p>
          <a:p>
            <a:r>
              <a:rPr lang="en-US" altLang="en-US" sz="2800" dirty="0"/>
              <a:t>Grants are awarded to help charter schools meet the needs of educationally disadvantaged students</a:t>
            </a:r>
          </a:p>
          <a:p>
            <a:r>
              <a:rPr lang="en-US" altLang="en-US" sz="2800" dirty="0"/>
              <a:t>North Carolina was one of eight (8) states to receive a grant in 2018</a:t>
            </a:r>
          </a:p>
        </p:txBody>
      </p:sp>
    </p:spTree>
    <p:extLst>
      <p:ext uri="{BB962C8B-B14F-4D97-AF65-F5344CB8AC3E}">
        <p14:creationId xmlns:p14="http://schemas.microsoft.com/office/powerpoint/2010/main" val="1752365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C3CCA0-4D96-4AB8-A620-1391F13C8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</a:t>
            </a:r>
            <a:br>
              <a:rPr lang="en-US" dirty="0"/>
            </a:br>
            <a:r>
              <a:rPr lang="en-US" dirty="0"/>
              <a:t>NC ACCESS Program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A819A-2078-4473-A38C-E9BDF00A79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70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AAA60938-E564-4318-81F2-1232956DC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Overview of the NC ACCESS Program</a:t>
            </a:r>
          </a:p>
        </p:txBody>
      </p:sp>
      <p:sp>
        <p:nvSpPr>
          <p:cNvPr id="21507" name="Content Placeholder 1">
            <a:extLst>
              <a:ext uri="{FF2B5EF4-FFF2-40B4-BE49-F238E27FC236}">
                <a16:creationId xmlns:a16="http://schemas.microsoft.com/office/drawing/2014/main" id="{995A5D32-8AD4-4AFA-8858-D64E2A456B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NC ACCESS Program</a:t>
            </a:r>
          </a:p>
          <a:p>
            <a:pPr lvl="1"/>
            <a:r>
              <a:rPr lang="en-US" altLang="en-US" sz="2200" dirty="0"/>
              <a:t>Advancing Charter Collaboration and Excellence for Student Success</a:t>
            </a:r>
          </a:p>
          <a:p>
            <a:r>
              <a:rPr lang="en-US" altLang="en-US" sz="2800" dirty="0"/>
              <a:t>5-year, $26.6 million federal grant</a:t>
            </a:r>
          </a:p>
          <a:p>
            <a:r>
              <a:rPr lang="en-US" altLang="en-US" sz="2800" dirty="0"/>
              <a:t>Major priorities include school-level subgrants, dissemination of best practices,  and professional development</a:t>
            </a:r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457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NC ACCESS Subgrant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4582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subgrants are intended to support a significant increase the EDS population in charters schools</a:t>
            </a:r>
          </a:p>
          <a:p>
            <a:pPr>
              <a:defRPr/>
            </a:pPr>
            <a:r>
              <a:rPr lang="en-US" sz="2800" dirty="0"/>
              <a:t>Applicants must provide</a:t>
            </a:r>
          </a:p>
          <a:p>
            <a:pPr lvl="1">
              <a:defRPr/>
            </a:pPr>
            <a:r>
              <a:rPr lang="en-US" sz="1800" dirty="0"/>
              <a:t>Aggressive EDS recruitment plan, including a weighted lottery</a:t>
            </a:r>
          </a:p>
          <a:p>
            <a:pPr lvl="1">
              <a:defRPr/>
            </a:pPr>
            <a:r>
              <a:rPr lang="en-US" sz="1800" dirty="0"/>
              <a:t>SMART goals and statement on how the school will eliminate barriers</a:t>
            </a:r>
          </a:p>
          <a:p>
            <a:pPr lvl="1">
              <a:defRPr/>
            </a:pPr>
            <a:r>
              <a:rPr lang="en-US" sz="1800" dirty="0"/>
              <a:t>Education, discipline, and school climate plan tailored to ED students</a:t>
            </a:r>
          </a:p>
          <a:p>
            <a:pPr lvl="1">
              <a:defRPr/>
            </a:pPr>
            <a:r>
              <a:rPr lang="en-US" sz="1800" dirty="0"/>
              <a:t>Implementation of a parent/community advisory council</a:t>
            </a:r>
          </a:p>
          <a:p>
            <a:pPr lvl="1">
              <a:defRPr/>
            </a:pPr>
            <a:r>
              <a:rPr lang="en-US" sz="1800" dirty="0"/>
              <a:t>Budget and budget narrative for the duration of the grant</a:t>
            </a:r>
          </a:p>
          <a:p>
            <a:pPr lvl="1">
              <a:defRPr/>
            </a:pPr>
            <a:r>
              <a:rPr lang="en-US" sz="1800" dirty="0"/>
              <a:t>Marketing and recruitment plan</a:t>
            </a:r>
          </a:p>
          <a:p>
            <a:pPr lvl="1">
              <a:defRPr/>
            </a:pPr>
            <a:r>
              <a:rPr lang="en-US" sz="1800" dirty="0"/>
              <a:t>Plan to provide transportation</a:t>
            </a:r>
          </a:p>
          <a:p>
            <a:pPr lvl="1">
              <a:defRPr/>
            </a:pPr>
            <a:r>
              <a:rPr lang="en-US" sz="1800" dirty="0"/>
              <a:t>Plan to provide comprehensive school lunch program</a:t>
            </a:r>
          </a:p>
          <a:p>
            <a:pPr lvl="1">
              <a:defRPr/>
            </a:pPr>
            <a:r>
              <a:rPr lang="en-US" sz="1800" dirty="0"/>
              <a:t>School closure plan</a:t>
            </a:r>
          </a:p>
          <a:p>
            <a:pPr lvl="1"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3671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NC ACCESS Subgrant Program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Charter School Subgrants</a:t>
            </a:r>
          </a:p>
          <a:p>
            <a:pPr lvl="1">
              <a:defRPr/>
            </a:pPr>
            <a:r>
              <a:rPr lang="en-US" sz="2200" dirty="0"/>
              <a:t>The majority of the CSP funds are allocated for subgrants</a:t>
            </a:r>
          </a:p>
          <a:p>
            <a:pPr lvl="1">
              <a:defRPr/>
            </a:pPr>
            <a:r>
              <a:rPr lang="en-US" sz="2200" dirty="0"/>
              <a:t>Competitive subgrants will be available for charter schools in four categories:</a:t>
            </a:r>
          </a:p>
          <a:p>
            <a:pPr lvl="2">
              <a:defRPr/>
            </a:pPr>
            <a:r>
              <a:rPr lang="en-US" sz="2000" dirty="0"/>
              <a:t>Planning and Implementation </a:t>
            </a:r>
          </a:p>
          <a:p>
            <a:pPr lvl="2">
              <a:defRPr/>
            </a:pPr>
            <a:r>
              <a:rPr lang="en-US" sz="2000" dirty="0"/>
              <a:t>Implementation Only </a:t>
            </a:r>
          </a:p>
          <a:p>
            <a:pPr lvl="2">
              <a:defRPr/>
            </a:pPr>
            <a:r>
              <a:rPr lang="en-US" sz="2000" dirty="0"/>
              <a:t>Expansion</a:t>
            </a:r>
          </a:p>
          <a:p>
            <a:pPr lvl="2">
              <a:defRPr/>
            </a:pPr>
            <a:r>
              <a:rPr lang="en-US" sz="2000" dirty="0"/>
              <a:t>Replication</a:t>
            </a:r>
          </a:p>
          <a:p>
            <a:pPr>
              <a:defRPr/>
            </a:pPr>
            <a:r>
              <a:rPr lang="en-US" sz="2600" dirty="0"/>
              <a:t>Plan to award 50 subgrants over the next 5 years</a:t>
            </a:r>
          </a:p>
          <a:p>
            <a:pPr lvl="1">
              <a:defRPr/>
            </a:pPr>
            <a:r>
              <a:rPr lang="en-US" sz="2400" dirty="0"/>
              <a:t>9 subgrants were awarded in 2019</a:t>
            </a:r>
          </a:p>
          <a:p>
            <a:pPr>
              <a:defRPr/>
            </a:pPr>
            <a:r>
              <a:rPr lang="en-US" sz="2600" dirty="0"/>
              <a:t>Awards can range from $400,000 to $1.25 million</a:t>
            </a:r>
          </a:p>
        </p:txBody>
      </p:sp>
    </p:spTree>
    <p:extLst>
      <p:ext uri="{BB962C8B-B14F-4D97-AF65-F5344CB8AC3E}">
        <p14:creationId xmlns:p14="http://schemas.microsoft.com/office/powerpoint/2010/main" val="306616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Eligibility and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Eligibility Requirements</a:t>
            </a:r>
          </a:p>
          <a:p>
            <a:pPr lvl="1">
              <a:defRPr/>
            </a:pPr>
            <a:r>
              <a:rPr lang="en-US" sz="2200" dirty="0"/>
              <a:t>Planning and Implementation and Implementation Only</a:t>
            </a:r>
          </a:p>
          <a:p>
            <a:pPr lvl="2">
              <a:defRPr/>
            </a:pPr>
            <a:r>
              <a:rPr lang="en-US" sz="1800" dirty="0"/>
              <a:t>Approved schools in their planning year or operating schools in years 1-3</a:t>
            </a:r>
          </a:p>
          <a:p>
            <a:pPr lvl="2">
              <a:defRPr/>
            </a:pPr>
            <a:r>
              <a:rPr lang="en-US" sz="1800" dirty="0"/>
              <a:t>Must have a comprehensive plan for recruiting and serving a high ED population.</a:t>
            </a:r>
          </a:p>
          <a:p>
            <a:pPr lvl="2">
              <a:defRPr/>
            </a:pPr>
            <a:r>
              <a:rPr lang="en-US" sz="1800" dirty="0"/>
              <a:t>School performance data will be factored in, if available</a:t>
            </a:r>
          </a:p>
          <a:p>
            <a:pPr lvl="3">
              <a:defRPr/>
            </a:pPr>
            <a:r>
              <a:rPr lang="en-US" sz="1400" dirty="0"/>
              <a:t>Must have achieved at least “B” SPG and met or exceeded growth for at least 2 of the last 3 years</a:t>
            </a:r>
          </a:p>
          <a:p>
            <a:pPr lvl="2">
              <a:defRPr/>
            </a:pPr>
            <a:r>
              <a:rPr lang="en-US" sz="1800" dirty="0"/>
              <a:t>Schools operated by a CMO or EMO will be required to submit performance data for other schools operated by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112007964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5331</TotalTime>
  <Words>1225</Words>
  <Application>Microsoft Office PowerPoint</Application>
  <PresentationFormat>On-screen Show (4:3)</PresentationFormat>
  <Paragraphs>180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Wingdings</vt:lpstr>
      <vt:lpstr>ヒラギノ角ゴ Pro W3</vt:lpstr>
      <vt:lpstr>Blank Presentation</vt:lpstr>
      <vt:lpstr>Advancing Charter Collaboration and Excellence for Student Success (ACCESS)</vt:lpstr>
      <vt:lpstr>Agenda</vt:lpstr>
      <vt:lpstr>Charter School  Program (CSP) Grant</vt:lpstr>
      <vt:lpstr>Charter School Program (CSP) Grant</vt:lpstr>
      <vt:lpstr>Overview of the NC ACCESS Program</vt:lpstr>
      <vt:lpstr>Overview of the NC ACCESS Program</vt:lpstr>
      <vt:lpstr>NC ACCESS Subgrant Program</vt:lpstr>
      <vt:lpstr>NC ACCESS Subgrant Program (cont.)</vt:lpstr>
      <vt:lpstr>Subgrant Eligibility and Expectations</vt:lpstr>
      <vt:lpstr>Subgrant Eligibility and Expectations (cont.)</vt:lpstr>
      <vt:lpstr>NC ACCESS Fellowship</vt:lpstr>
      <vt:lpstr>NC ACCESS Program (cont.)</vt:lpstr>
      <vt:lpstr>NC ACCESS Program (cont.)</vt:lpstr>
      <vt:lpstr>Subgrant application and TIMELINE</vt:lpstr>
      <vt:lpstr>Subgrant Application Timeline</vt:lpstr>
      <vt:lpstr>Subgrant Timeline (cont.)</vt:lpstr>
      <vt:lpstr>NC ACCESS Subgrant Application</vt:lpstr>
      <vt:lpstr>NC ACCESS Subgrant Rubric and Scoring</vt:lpstr>
      <vt:lpstr>Technical support and training</vt:lpstr>
      <vt:lpstr>Technical Support and Training</vt:lpstr>
      <vt:lpstr>Questions?</vt:lpstr>
      <vt:lpstr>Contact us</vt:lpstr>
    </vt:vector>
  </TitlesOfParts>
  <Company>Shauna Queen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Shauna Queen</dc:creator>
  <cp:lastModifiedBy>Jay Whalen</cp:lastModifiedBy>
  <cp:revision>181</cp:revision>
  <cp:lastPrinted>2018-06-19T12:40:29Z</cp:lastPrinted>
  <dcterms:created xsi:type="dcterms:W3CDTF">2007-08-22T19:30:24Z</dcterms:created>
  <dcterms:modified xsi:type="dcterms:W3CDTF">2019-07-09T16:59:14Z</dcterms:modified>
</cp:coreProperties>
</file>