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4"/>
  </p:notesMasterIdLst>
  <p:sldIdLst>
    <p:sldId id="257"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62" r:id="rId20"/>
    <p:sldId id="350" r:id="rId21"/>
    <p:sldId id="351" r:id="rId22"/>
    <p:sldId id="352" r:id="rId23"/>
    <p:sldId id="363" r:id="rId24"/>
    <p:sldId id="353" r:id="rId25"/>
    <p:sldId id="354" r:id="rId26"/>
    <p:sldId id="355" r:id="rId27"/>
    <p:sldId id="356" r:id="rId28"/>
    <p:sldId id="357" r:id="rId29"/>
    <p:sldId id="358" r:id="rId30"/>
    <p:sldId id="359" r:id="rId31"/>
    <p:sldId id="360" r:id="rId32"/>
    <p:sldId id="361"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75439" autoAdjust="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F4CAC4-F851-48C3-9DC2-F484382D6612}" type="datetimeFigureOut">
              <a:rPr lang="en-US" smtClean="0"/>
              <a:t>5/22/2019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C760E0-D428-470E-A9BA-F04D386169A8}" type="slidenum">
              <a:rPr lang="en-US" smtClean="0"/>
              <a:t>‹#›</a:t>
            </a:fld>
            <a:endParaRPr lang="en-US" dirty="0"/>
          </a:p>
        </p:txBody>
      </p:sp>
    </p:spTree>
    <p:extLst>
      <p:ext uri="{BB962C8B-B14F-4D97-AF65-F5344CB8AC3E}">
        <p14:creationId xmlns:p14="http://schemas.microsoft.com/office/powerpoint/2010/main" val="245507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iabetes.org/living-with-diabetes/parents-and-kids/diabetes-care-at-schoo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ih1NXYx2k9g&amp;feature=share&amp;list=EC3DE9DDE8EB2A2E56"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on.com/laws-rules-badge-law-license-required-and-excep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60E0-D428-470E-A9BA-F04D386169A8}" type="slidenum">
              <a:rPr lang="en-US" smtClean="0"/>
              <a:t>1</a:t>
            </a:fld>
            <a:endParaRPr lang="en-US" dirty="0"/>
          </a:p>
        </p:txBody>
      </p:sp>
    </p:spTree>
    <p:extLst>
      <p:ext uri="{BB962C8B-B14F-4D97-AF65-F5344CB8AC3E}">
        <p14:creationId xmlns:p14="http://schemas.microsoft.com/office/powerpoint/2010/main" val="285599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519">
              <a:defRPr/>
            </a:pPr>
            <a:r>
              <a:rPr lang="en-US" sz="1100" dirty="0">
                <a:solidFill>
                  <a:prstClr val="black"/>
                </a:solidFill>
              </a:rPr>
              <a:t>Each charter school is required under </a:t>
            </a:r>
            <a:r>
              <a:rPr lang="en-US" sz="1100" b="1" dirty="0">
                <a:solidFill>
                  <a:prstClr val="black"/>
                </a:solidFill>
              </a:rPr>
              <a:t>§ 115C‑375.3 </a:t>
            </a:r>
            <a:r>
              <a:rPr lang="en-US" sz="1100" dirty="0">
                <a:solidFill>
                  <a:prstClr val="black"/>
                </a:solidFill>
              </a:rPr>
              <a:t>(SB 911 and SB 738) to provide care for students with diabetes in the manner described in statute and to report on that care by June 1 of each school year.</a:t>
            </a:r>
          </a:p>
          <a:p>
            <a:pPr defTabSz="876519">
              <a:defRPr/>
            </a:pPr>
            <a:r>
              <a:rPr lang="en-US" sz="1100" dirty="0">
                <a:solidFill>
                  <a:prstClr val="black"/>
                </a:solidFill>
              </a:rPr>
              <a:t> You will also be asked to report on your compliance with the Epinephrine Auto-Injector Law and the State Board Policy SHLT-001 Return to Learn After a Concussion</a:t>
            </a:r>
          </a:p>
          <a:p>
            <a:pPr defTabSz="876519">
              <a:defRPr/>
            </a:pPr>
            <a:endParaRPr lang="en-US" sz="1100" dirty="0">
              <a:solidFill>
                <a:prstClr val="black"/>
              </a:solidFill>
            </a:endParaRPr>
          </a:p>
          <a:p>
            <a:pPr defTabSz="876519">
              <a:defRPr/>
            </a:pPr>
            <a:r>
              <a:rPr lang="en-US" sz="1100" dirty="0">
                <a:solidFill>
                  <a:prstClr val="black"/>
                </a:solidFill>
              </a:rPr>
              <a:t>A worksheet is made available in April to assist in gathering your responses.  </a:t>
            </a:r>
          </a:p>
          <a:p>
            <a:pPr defTabSz="876519">
              <a:defRPr/>
            </a:pPr>
            <a:r>
              <a:rPr lang="en-US" sz="1100" dirty="0">
                <a:solidFill>
                  <a:prstClr val="black"/>
                </a:solidFill>
              </a:rPr>
              <a:t>The on-line report becomes available in May and the required components are addressed in the following questions: (Questions on the next slide)</a:t>
            </a:r>
          </a:p>
          <a:p>
            <a:pPr defTabSz="876519">
              <a:defRPr/>
            </a:pPr>
            <a:endParaRPr lang="en-US" sz="11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10</a:t>
            </a:fld>
            <a:endParaRPr lang="en-US" dirty="0"/>
          </a:p>
        </p:txBody>
      </p:sp>
    </p:spTree>
    <p:extLst>
      <p:ext uri="{BB962C8B-B14F-4D97-AF65-F5344CB8AC3E}">
        <p14:creationId xmlns:p14="http://schemas.microsoft.com/office/powerpoint/2010/main" val="41823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The report is based on requirements..</a:t>
            </a:r>
          </a:p>
          <a:p>
            <a:pPr defTabSz="931774">
              <a:defRPr/>
            </a:pPr>
            <a:r>
              <a:rPr lang="en-US" dirty="0">
                <a:solidFill>
                  <a:prstClr val="black"/>
                </a:solidFill>
              </a:rPr>
              <a:t>And is part of your performance framework.  </a:t>
            </a:r>
          </a:p>
          <a:p>
            <a:pPr defTabSz="931774">
              <a:defRPr/>
            </a:pPr>
            <a:endParaRPr lang="en-US" dirty="0">
              <a:solidFill>
                <a:prstClr val="black"/>
              </a:solidFill>
            </a:endParaRPr>
          </a:p>
          <a:p>
            <a:pPr defTabSz="931774">
              <a:defRPr/>
            </a:pPr>
            <a:r>
              <a:rPr lang="en-US" dirty="0">
                <a:solidFill>
                  <a:prstClr val="black"/>
                </a:solidFill>
              </a:rPr>
              <a:t>Example questions for the report……</a:t>
            </a:r>
          </a:p>
          <a:p>
            <a:pPr defTabSz="931774">
              <a:defRPr/>
            </a:pPr>
            <a:r>
              <a:rPr lang="en-US" dirty="0">
                <a:solidFill>
                  <a:prstClr val="black"/>
                </a:solidFill>
              </a:rPr>
              <a:t>How many students with diabetes were enrolled in your school this past school year?</a:t>
            </a:r>
          </a:p>
          <a:p>
            <a:pPr defTabSz="931774">
              <a:defRPr/>
            </a:pPr>
            <a:endParaRPr lang="en-US" dirty="0">
              <a:solidFill>
                <a:prstClr val="black"/>
              </a:solidFill>
            </a:endParaRPr>
          </a:p>
          <a:p>
            <a:pPr defTabSz="931774">
              <a:defRPr/>
            </a:pPr>
            <a:r>
              <a:rPr lang="en-US" dirty="0">
                <a:solidFill>
                  <a:prstClr val="black"/>
                </a:solidFill>
              </a:rPr>
              <a:t>If one or more to #1: Does your LEA offer annual generalized diabetes training to school staff, system-wide?</a:t>
            </a:r>
          </a:p>
          <a:p>
            <a:pPr defTabSz="931774">
              <a:defRPr/>
            </a:pPr>
            <a:endParaRPr lang="en-US" dirty="0">
              <a:solidFill>
                <a:prstClr val="black"/>
              </a:solidFill>
            </a:endParaRPr>
          </a:p>
          <a:p>
            <a:pPr defTabSz="931774">
              <a:defRPr/>
            </a:pPr>
            <a:r>
              <a:rPr lang="en-US" dirty="0">
                <a:solidFill>
                  <a:prstClr val="black"/>
                </a:solidFill>
              </a:rPr>
              <a:t>If one or more to #1: Did your LEA / charter school have at least two persons who were intensively trained on diabetes care, in any school in which one or more students with diabetes were enrolled?</a:t>
            </a:r>
          </a:p>
          <a:p>
            <a:pPr defTabSz="931774">
              <a:defRPr/>
            </a:pPr>
            <a:endParaRPr lang="en-US" dirty="0">
              <a:solidFill>
                <a:prstClr val="black"/>
              </a:solidFill>
            </a:endParaRPr>
          </a:p>
          <a:p>
            <a:pPr defTabSz="931774">
              <a:defRPr/>
            </a:pPr>
            <a:r>
              <a:rPr lang="en-US" dirty="0">
                <a:solidFill>
                  <a:prstClr val="black"/>
                </a:solidFill>
              </a:rPr>
              <a:t>If one or more to #1: How many students with diabetes, upon notification and parental request, had an Individual Health Plan (IHP) completed by a school nurse or other medical professional in the past school year?</a:t>
            </a:r>
          </a:p>
          <a:p>
            <a:pPr defTabSz="931774">
              <a:defRPr/>
            </a:pPr>
            <a:endParaRPr lang="en-US" dirty="0">
              <a:solidFill>
                <a:prstClr val="black"/>
              </a:solidFill>
            </a:endParaRPr>
          </a:p>
          <a:p>
            <a:pPr defTabSz="931774">
              <a:defRPr/>
            </a:pPr>
            <a:r>
              <a:rPr lang="en-US" dirty="0">
                <a:solidFill>
                  <a:prstClr val="black"/>
                </a:solidFill>
              </a:rPr>
              <a:t>Responses are reported to NC DPI Offices of Charter Schools and Healthy Schools.  Also analyzed to assess and address charter school needs.</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11</a:t>
            </a:fld>
            <a:endParaRPr lang="en-US" dirty="0"/>
          </a:p>
        </p:txBody>
      </p:sp>
    </p:spTree>
    <p:extLst>
      <p:ext uri="{BB962C8B-B14F-4D97-AF65-F5344CB8AC3E}">
        <p14:creationId xmlns:p14="http://schemas.microsoft.com/office/powerpoint/2010/main" val="2871098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These resources will assist the charter school in the care of students with diabetes. The American Diabetes Association (ADA) provides materials for school use that were also the basis for creating the North Carolina guidelines required under </a:t>
            </a:r>
            <a:r>
              <a:rPr lang="en-US" b="1" dirty="0">
                <a:solidFill>
                  <a:prstClr val="black"/>
                </a:solidFill>
              </a:rPr>
              <a:t>§ 115C‑375.3 </a:t>
            </a:r>
            <a:r>
              <a:rPr lang="en-US" dirty="0">
                <a:solidFill>
                  <a:prstClr val="black"/>
                </a:solidFill>
              </a:rPr>
              <a:t>(SB 911 and SB 938).  </a:t>
            </a:r>
          </a:p>
          <a:p>
            <a:pPr defTabSz="931774">
              <a:defRPr/>
            </a:pPr>
            <a:endParaRPr lang="en-US" dirty="0">
              <a:solidFill>
                <a:prstClr val="black"/>
              </a:solidFill>
            </a:endParaRPr>
          </a:p>
          <a:p>
            <a:pPr defTabSz="931774">
              <a:defRPr/>
            </a:pPr>
            <a:r>
              <a:rPr lang="en-US" dirty="0">
                <a:solidFill>
                  <a:prstClr val="black"/>
                </a:solidFill>
              </a:rPr>
              <a:t>Forms for written care plans and other documents are available at </a:t>
            </a:r>
          </a:p>
          <a:p>
            <a:pPr defTabSz="931774">
              <a:defRPr/>
            </a:pPr>
            <a:r>
              <a:rPr lang="en-US" dirty="0">
                <a:solidFill>
                  <a:prstClr val="black"/>
                </a:solidFill>
                <a:hlinkClick r:id="rId3"/>
              </a:rPr>
              <a:t>http://www.diabetes.org/living-with-diabetes/parents-and-kids/diabetes-care-at-school/</a:t>
            </a:r>
            <a:endParaRPr lang="en-US" dirty="0">
              <a:solidFill>
                <a:prstClr val="black"/>
              </a:solidFill>
            </a:endParaRPr>
          </a:p>
          <a:p>
            <a:pPr defTabSz="931774">
              <a:defRPr/>
            </a:pPr>
            <a:r>
              <a:rPr lang="en-US" dirty="0">
                <a:solidFill>
                  <a:prstClr val="black"/>
                </a:solidFill>
              </a:rPr>
              <a:t> </a:t>
            </a:r>
          </a:p>
          <a:p>
            <a:pPr defTabSz="931774">
              <a:defRPr/>
            </a:pPr>
            <a:r>
              <a:rPr lang="en-US" dirty="0">
                <a:solidFill>
                  <a:prstClr val="black"/>
                </a:solidFill>
              </a:rPr>
              <a:t>Training videos and power point presentations are also at this site in addition to being posted on YouTube at  </a:t>
            </a:r>
          </a:p>
          <a:p>
            <a:pPr defTabSz="931774">
              <a:defRPr/>
            </a:pPr>
            <a:r>
              <a:rPr lang="en-US" dirty="0">
                <a:solidFill>
                  <a:prstClr val="black"/>
                </a:solidFill>
                <a:hlinkClick r:id="rId4"/>
              </a:rPr>
              <a:t>https://www.youtube.com/watch?v=ih1NXYx2k9g&amp;feature=share&amp;list=EC3DE9DDE8EB2A2E56</a:t>
            </a:r>
            <a:endParaRPr lang="en-US" dirty="0">
              <a:solidFill>
                <a:prstClr val="black"/>
              </a:solidFill>
            </a:endParaRPr>
          </a:p>
          <a:p>
            <a:pPr defTabSz="931774">
              <a:defRPr/>
            </a:pPr>
            <a:endParaRPr lang="en-US" dirty="0">
              <a:solidFill>
                <a:prstClr val="black"/>
              </a:solidFill>
            </a:endParaRPr>
          </a:p>
          <a:p>
            <a:pPr defTabSz="931774">
              <a:defRPr/>
            </a:pPr>
            <a:r>
              <a:rPr lang="en-US" dirty="0">
                <a:solidFill>
                  <a:prstClr val="black"/>
                </a:solidFill>
              </a:rPr>
              <a:t>These videos cover the required general diabetes information and how to recognize signs of high and low blood sugar.  Records of training should be maintained for compliance reporting.  </a:t>
            </a:r>
          </a:p>
          <a:p>
            <a:pPr defTabSz="931774">
              <a:defRPr/>
            </a:pPr>
            <a:r>
              <a:rPr lang="en-US" dirty="0">
                <a:solidFill>
                  <a:prstClr val="black"/>
                </a:solidFill>
              </a:rPr>
              <a:t>In the absence of a school nurse, the medical management plan should be completed by the student’s health care provider with the input of the parents.  </a:t>
            </a:r>
          </a:p>
          <a:p>
            <a:pPr defTabSz="931774">
              <a:defRPr/>
            </a:pPr>
            <a:r>
              <a:rPr lang="en-US" dirty="0">
                <a:solidFill>
                  <a:prstClr val="black"/>
                </a:solidFill>
              </a:rPr>
              <a:t>The student specific intensively trained school staff persons, the health care provider and the family form a team in support of the diabetic student in school.  The intensively trained school staff persons also need individual student care instruction in procedures (such as blood glucose monitoring) and the medical plan. That training may come from the physician’s office or a diabetic educator.</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12</a:t>
            </a:fld>
            <a:endParaRPr lang="en-US" dirty="0"/>
          </a:p>
        </p:txBody>
      </p:sp>
    </p:spTree>
    <p:extLst>
      <p:ext uri="{BB962C8B-B14F-4D97-AF65-F5344CB8AC3E}">
        <p14:creationId xmlns:p14="http://schemas.microsoft.com/office/powerpoint/2010/main" val="727216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Reinforce that students that have a diagnosis should have their own auto-injector and the stock is not to be used </a:t>
            </a:r>
          </a:p>
          <a:p>
            <a:pPr defTabSz="931774">
              <a:defRPr/>
            </a:pPr>
            <a:r>
              <a:rPr lang="en-US" dirty="0">
                <a:solidFill>
                  <a:prstClr val="black"/>
                </a:solidFill>
              </a:rPr>
              <a:t>The law even says they should have their own. </a:t>
            </a:r>
          </a:p>
          <a:p>
            <a:pPr defTabSz="931774">
              <a:defRPr/>
            </a:pPr>
            <a:endParaRPr lang="en-US" dirty="0">
              <a:solidFill>
                <a:prstClr val="black"/>
              </a:solidFill>
            </a:endParaRPr>
          </a:p>
          <a:p>
            <a:pPr defTabSz="931774">
              <a:defRPr/>
            </a:pPr>
            <a:r>
              <a:rPr lang="en-US" dirty="0">
                <a:solidFill>
                  <a:prstClr val="black"/>
                </a:solidFill>
              </a:rPr>
              <a:t>Requires specific training for the persons identified in each school.  They must receive training on the Epi and be certified in CPR. </a:t>
            </a:r>
          </a:p>
          <a:p>
            <a:pPr defTabSz="931774">
              <a:defRPr/>
            </a:pPr>
            <a:endParaRPr lang="en-US" dirty="0">
              <a:solidFill>
                <a:prstClr val="black"/>
              </a:solidFill>
            </a:endParaRPr>
          </a:p>
          <a:p>
            <a:pPr defTabSz="931774">
              <a:defRPr/>
            </a:pPr>
            <a:r>
              <a:rPr lang="en-US" dirty="0">
                <a:solidFill>
                  <a:prstClr val="black"/>
                </a:solidFill>
              </a:rPr>
              <a:t>The law states there must be a plan in place that details the emergency response procedures for use of the epinephrine</a:t>
            </a:r>
          </a:p>
          <a:p>
            <a:pPr defTabSz="931774">
              <a:defRPr/>
            </a:pPr>
            <a:endParaRPr lang="en-US" dirty="0">
              <a:solidFill>
                <a:prstClr val="black"/>
              </a:solidFill>
            </a:endParaRPr>
          </a:p>
          <a:p>
            <a:pPr defTabSz="931774">
              <a:defRPr/>
            </a:pPr>
            <a:r>
              <a:rPr lang="en-US" dirty="0">
                <a:solidFill>
                  <a:prstClr val="black"/>
                </a:solidFill>
              </a:rPr>
              <a:t>And lastly, the law states who can write your prescriptions.  They must come from the Health department, not a physician friend, board member, etc. </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13</a:t>
            </a:fld>
            <a:endParaRPr lang="en-US" dirty="0"/>
          </a:p>
        </p:txBody>
      </p:sp>
    </p:spTree>
    <p:extLst>
      <p:ext uri="{BB962C8B-B14F-4D97-AF65-F5344CB8AC3E}">
        <p14:creationId xmlns:p14="http://schemas.microsoft.com/office/powerpoint/2010/main" val="169898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sng" dirty="0">
                <a:solidFill>
                  <a:prstClr val="black"/>
                </a:solidFill>
              </a:rPr>
              <a:t>Return-to-Learn After Concussion</a:t>
            </a:r>
            <a:endParaRPr lang="en-US" dirty="0">
              <a:solidFill>
                <a:prstClr val="black"/>
              </a:solidFill>
            </a:endParaRPr>
          </a:p>
          <a:p>
            <a:pPr defTabSz="931774">
              <a:defRPr/>
            </a:pPr>
            <a:r>
              <a:rPr lang="en-US" dirty="0">
                <a:solidFill>
                  <a:prstClr val="black"/>
                </a:solidFill>
              </a:rPr>
              <a:t>In October 2015, the NC State Board of Education adopted a policy to address the learning, emotional, and, behavioral needs of students, pre k-12th, suffering from a concussion.  </a:t>
            </a:r>
          </a:p>
          <a:p>
            <a:pPr defTabSz="931774">
              <a:defRPr/>
            </a:pPr>
            <a:endParaRPr lang="en-US" dirty="0">
              <a:solidFill>
                <a:prstClr val="black"/>
              </a:solidFill>
            </a:endParaRPr>
          </a:p>
          <a:p>
            <a:pPr defTabSz="931774">
              <a:defRPr/>
            </a:pPr>
            <a:r>
              <a:rPr lang="en-US" dirty="0">
                <a:solidFill>
                  <a:prstClr val="black"/>
                </a:solidFill>
              </a:rPr>
              <a:t>Although this policy includes student athletes protected under the Gfellar-Waller Concussion Awareness Act, it is further reaching. Return-to-Learn After Concussion includes requirements for safe return to school for any student in NC public schools who sustains a mild Traumatic Brain Injury (mTBI), more commonly referred to as a concussion.</a:t>
            </a:r>
          </a:p>
          <a:p>
            <a:pPr defTabSz="931774">
              <a:defRPr/>
            </a:pPr>
            <a:endParaRPr lang="en-US" dirty="0">
              <a:solidFill>
                <a:prstClr val="black"/>
              </a:solidFill>
            </a:endParaRPr>
          </a:p>
          <a:p>
            <a:pPr defTabSz="931774">
              <a:defRPr/>
            </a:pPr>
            <a:r>
              <a:rPr lang="en-US" dirty="0">
                <a:solidFill>
                  <a:prstClr val="black"/>
                </a:solidFill>
              </a:rPr>
              <a:t>According to the policy…</a:t>
            </a:r>
          </a:p>
          <a:p>
            <a:pPr defTabSz="931774">
              <a:defRPr/>
            </a:pPr>
            <a:r>
              <a:rPr lang="en-US" dirty="0">
                <a:solidFill>
                  <a:prstClr val="black"/>
                </a:solidFill>
              </a:rPr>
              <a:t>he plan must include:</a:t>
            </a:r>
          </a:p>
          <a:p>
            <a:pPr marL="164347" indent="-164347" defTabSz="931774">
              <a:buFont typeface="Arial" panose="020B0604020202020204" pitchFamily="34" charset="0"/>
              <a:buChar char="•"/>
              <a:defRPr/>
            </a:pPr>
            <a:r>
              <a:rPr lang="en-US" dirty="0">
                <a:solidFill>
                  <a:prstClr val="black"/>
                </a:solidFill>
              </a:rPr>
              <a:t>guidelines for removal of a student from physical and mental activity when there is suspicion of concussion;</a:t>
            </a:r>
          </a:p>
          <a:p>
            <a:pPr marL="164347" indent="-164347" defTabSz="931774">
              <a:buFont typeface="Arial" panose="020B0604020202020204" pitchFamily="34" charset="0"/>
              <a:buChar char="•"/>
              <a:defRPr/>
            </a:pPr>
            <a:r>
              <a:rPr lang="en-US" dirty="0">
                <a:solidFill>
                  <a:prstClr val="black"/>
                </a:solidFill>
              </a:rPr>
              <a:t>a notification procedure to education staff regarding removal from learn or play; </a:t>
            </a:r>
          </a:p>
          <a:p>
            <a:pPr marL="164347" indent="-164347" defTabSz="931774">
              <a:buFont typeface="Arial" panose="020B0604020202020204" pitchFamily="34" charset="0"/>
              <a:buChar char="•"/>
              <a:defRPr/>
            </a:pPr>
            <a:r>
              <a:rPr lang="en-US" dirty="0">
                <a:solidFill>
                  <a:prstClr val="black"/>
                </a:solidFill>
              </a:rPr>
              <a:t>expectations regarding annual medical care update from parents, medical care plan/school accommodations in the event of concussion; and</a:t>
            </a:r>
          </a:p>
          <a:p>
            <a:pPr marL="164347" indent="-164347" defTabSz="931774">
              <a:buFont typeface="Arial" panose="020B0604020202020204" pitchFamily="34" charset="0"/>
              <a:buChar char="•"/>
              <a:defRPr/>
            </a:pPr>
            <a:r>
              <a:rPr lang="en-US" dirty="0">
                <a:solidFill>
                  <a:prstClr val="black"/>
                </a:solidFill>
              </a:rPr>
              <a:t>delineation of requirements for safe return-to-learn or play following concussion.</a:t>
            </a:r>
          </a:p>
          <a:p>
            <a:pPr defTabSz="931774">
              <a:defRPr/>
            </a:pPr>
            <a:endParaRPr lang="en-US" dirty="0">
              <a:solidFill>
                <a:prstClr val="black"/>
              </a:solidFill>
            </a:endParaRPr>
          </a:p>
          <a:p>
            <a:pPr defTabSz="931774">
              <a:defRPr/>
            </a:pPr>
            <a:r>
              <a:rPr lang="en-US" dirty="0">
                <a:solidFill>
                  <a:prstClr val="black"/>
                </a:solidFill>
              </a:rPr>
              <a:t>In accordance with the LEA or charter school plan</a:t>
            </a:r>
            <a:r>
              <a:rPr lang="en-US" b="1" dirty="0">
                <a:solidFill>
                  <a:prstClr val="black"/>
                </a:solidFill>
              </a:rPr>
              <a:t>, </a:t>
            </a:r>
          </a:p>
          <a:p>
            <a:pPr marL="164347" indent="-164347" defTabSz="931774">
              <a:buFont typeface="Arial" panose="020B0604020202020204" pitchFamily="34" charset="0"/>
              <a:buChar char="•"/>
              <a:defRPr/>
            </a:pPr>
            <a:r>
              <a:rPr lang="en-US" b="1" dirty="0">
                <a:solidFill>
                  <a:prstClr val="black"/>
                </a:solidFill>
              </a:rPr>
              <a:t>each school must appoint a team of people responsible for identifying the return-to-learn or play needs of a student who has suffered a concussion</a:t>
            </a:r>
            <a:r>
              <a:rPr lang="en-US" dirty="0">
                <a:solidFill>
                  <a:prstClr val="black"/>
                </a:solidFill>
              </a:rPr>
              <a:t>. </a:t>
            </a:r>
          </a:p>
          <a:p>
            <a:pPr marL="164347" indent="-164347" defTabSz="931774">
              <a:buFont typeface="Arial" panose="020B0604020202020204" pitchFamily="34" charset="0"/>
              <a:buChar char="•"/>
              <a:defRPr/>
            </a:pPr>
            <a:r>
              <a:rPr lang="en-US" b="1" dirty="0">
                <a:solidFill>
                  <a:prstClr val="black"/>
                </a:solidFill>
              </a:rPr>
              <a:t>Each school must provide information and staff development annually to all teachers and other school personnel.  Annual training should include information on concussion and other brain injuries, with a particular focus on return-to-learn issues and concerns.</a:t>
            </a:r>
          </a:p>
          <a:p>
            <a:pPr marL="164347" indent="-164347" defTabSz="931774">
              <a:buFont typeface="Arial" panose="020B0604020202020204" pitchFamily="34" charset="0"/>
              <a:buChar char="•"/>
              <a:defRPr/>
            </a:pPr>
            <a:r>
              <a:rPr lang="en-US" b="1" dirty="0">
                <a:solidFill>
                  <a:prstClr val="black"/>
                </a:solidFill>
              </a:rPr>
              <a:t>Each must include in its annual student health history and emergency medical information update a question related to any head injury/concussion that a student may have incurred during the past year.</a:t>
            </a:r>
          </a:p>
          <a:p>
            <a:pPr defTabSz="931774">
              <a:defRPr/>
            </a:pPr>
            <a:endParaRPr lang="en-US" dirty="0">
              <a:solidFill>
                <a:prstClr val="black"/>
              </a:solidFill>
            </a:endParaRPr>
          </a:p>
          <a:p>
            <a:pPr defTabSz="931774">
              <a:defRPr/>
            </a:pPr>
            <a:endParaRPr lang="en-US" sz="1100" dirty="0">
              <a:solidFill>
                <a:prstClr val="black"/>
              </a:solidFill>
            </a:endParaRPr>
          </a:p>
          <a:p>
            <a:pPr defTabSz="931774">
              <a:defRPr/>
            </a:pPr>
            <a:endParaRPr lang="en-US" sz="11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14</a:t>
            </a:fld>
            <a:endParaRPr lang="en-US" dirty="0"/>
          </a:p>
        </p:txBody>
      </p:sp>
    </p:spTree>
    <p:extLst>
      <p:ext uri="{BB962C8B-B14F-4D97-AF65-F5344CB8AC3E}">
        <p14:creationId xmlns:p14="http://schemas.microsoft.com/office/powerpoint/2010/main" val="223552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BC760E0-D428-470E-A9BA-F04D386169A8}" type="slidenum">
              <a:rPr lang="en-US" smtClean="0"/>
              <a:t>15</a:t>
            </a:fld>
            <a:endParaRPr lang="en-US" dirty="0"/>
          </a:p>
        </p:txBody>
      </p:sp>
    </p:spTree>
    <p:extLst>
      <p:ext uri="{BB962C8B-B14F-4D97-AF65-F5344CB8AC3E}">
        <p14:creationId xmlns:p14="http://schemas.microsoft.com/office/powerpoint/2010/main" val="130719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We just reviewed school health requirements that are required by some of N.C. ‘s education legislation or by State Board of Education Policies.   Next we are going to look at requirements that may be more difficult to locate but apply just the same. When it comes to N.C. General Statue’s - Chapter 130A is the public health statue.  </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16</a:t>
            </a:fld>
            <a:endParaRPr lang="en-US" dirty="0"/>
          </a:p>
        </p:txBody>
      </p:sp>
    </p:spTree>
    <p:extLst>
      <p:ext uri="{BB962C8B-B14F-4D97-AF65-F5344CB8AC3E}">
        <p14:creationId xmlns:p14="http://schemas.microsoft.com/office/powerpoint/2010/main" val="224344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Each year, all schools are required to report the immunization status of their kindergarten and 7th grade students, according to G.S. 130A-155(c) and G.S. 130A-440.</a:t>
            </a:r>
          </a:p>
          <a:p>
            <a:pPr defTabSz="931774">
              <a:defRPr/>
            </a:pPr>
            <a:r>
              <a:rPr lang="en-US" dirty="0">
                <a:solidFill>
                  <a:prstClr val="black"/>
                </a:solidFill>
              </a:rPr>
              <a:t>IN 2020, there will be a third cohort added and schools will have to report on the booster dose of meningococcal for all 12</a:t>
            </a:r>
            <a:r>
              <a:rPr lang="en-US" baseline="30000" dirty="0">
                <a:solidFill>
                  <a:prstClr val="black"/>
                </a:solidFill>
              </a:rPr>
              <a:t>th</a:t>
            </a:r>
            <a:r>
              <a:rPr lang="en-US" dirty="0">
                <a:solidFill>
                  <a:prstClr val="black"/>
                </a:solidFill>
              </a:rPr>
              <a:t> graders who enter the 12</a:t>
            </a:r>
            <a:r>
              <a:rPr lang="en-US" baseline="30000" dirty="0">
                <a:solidFill>
                  <a:prstClr val="black"/>
                </a:solidFill>
              </a:rPr>
              <a:t>th</a:t>
            </a:r>
            <a:r>
              <a:rPr lang="en-US" dirty="0">
                <a:solidFill>
                  <a:prstClr val="black"/>
                </a:solidFill>
              </a:rPr>
              <a:t> grade after August 1, 2020.  </a:t>
            </a:r>
          </a:p>
          <a:p>
            <a:pPr defTabSz="931774">
              <a:defRPr/>
            </a:pPr>
            <a:endParaRPr lang="en-US" dirty="0">
              <a:solidFill>
                <a:prstClr val="black"/>
              </a:solidFill>
            </a:endParaRPr>
          </a:p>
          <a:p>
            <a:pPr defTabSz="931774">
              <a:defRPr/>
            </a:pPr>
            <a:r>
              <a:rPr lang="en-US" dirty="0">
                <a:solidFill>
                  <a:prstClr val="black"/>
                </a:solidFill>
              </a:rPr>
              <a:t>A certificate of immunization must be presented for each child on their first day of attendance and if not done at that time then it must be presented within 30 calendar days.</a:t>
            </a:r>
          </a:p>
          <a:p>
            <a:pPr defTabSz="931774">
              <a:defRPr/>
            </a:pPr>
            <a:r>
              <a:rPr lang="en-US" dirty="0">
                <a:solidFill>
                  <a:prstClr val="black"/>
                </a:solidFill>
              </a:rPr>
              <a:t>Students records are verified upon new admission, kindergarten enrollment and at entry into 7</a:t>
            </a:r>
            <a:r>
              <a:rPr lang="en-US" baseline="30000" dirty="0">
                <a:solidFill>
                  <a:prstClr val="black"/>
                </a:solidFill>
              </a:rPr>
              <a:t>th</a:t>
            </a:r>
            <a:r>
              <a:rPr lang="en-US" dirty="0">
                <a:solidFill>
                  <a:prstClr val="black"/>
                </a:solidFill>
              </a:rPr>
              <a:t> grade.</a:t>
            </a:r>
          </a:p>
          <a:p>
            <a:pPr defTabSz="931774">
              <a:defRPr/>
            </a:pPr>
            <a:endParaRPr lang="en-US" dirty="0">
              <a:solidFill>
                <a:prstClr val="black"/>
              </a:solidFill>
            </a:endParaRPr>
          </a:p>
          <a:p>
            <a:pPr defTabSz="870822">
              <a:defRPr/>
            </a:pPr>
            <a:r>
              <a:rPr lang="en-US" dirty="0">
                <a:solidFill>
                  <a:prstClr val="black"/>
                </a:solidFill>
              </a:rPr>
              <a:t>The law outlines 2 exemption categories:  Medical and Religious…Philosophical exemptions do not exist under NC  law.</a:t>
            </a:r>
          </a:p>
          <a:p>
            <a:pPr defTabSz="870822">
              <a:defRPr/>
            </a:pPr>
            <a:endParaRPr lang="en-US" dirty="0">
              <a:solidFill>
                <a:prstClr val="black"/>
              </a:solidFill>
            </a:endParaRPr>
          </a:p>
          <a:p>
            <a:pPr defTabSz="870822">
              <a:defRPr/>
            </a:pPr>
            <a:r>
              <a:rPr lang="en-US" dirty="0">
                <a:solidFill>
                  <a:prstClr val="black"/>
                </a:solidFill>
              </a:rPr>
              <a:t>Please note:  Although reporting requirements are specific to grades K and 7, ALL NC children must be compliant with immunization law at each grade level.</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17</a:t>
            </a:fld>
            <a:endParaRPr lang="en-US" dirty="0"/>
          </a:p>
        </p:txBody>
      </p:sp>
    </p:spTree>
    <p:extLst>
      <p:ext uri="{BB962C8B-B14F-4D97-AF65-F5344CB8AC3E}">
        <p14:creationId xmlns:p14="http://schemas.microsoft.com/office/powerpoint/2010/main" val="206665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Schools should discuss what process will be used to ensure the requirements are met. Student/family notifications on this should begin in the upcoming school year.  </a:t>
            </a:r>
          </a:p>
        </p:txBody>
      </p:sp>
      <p:sp>
        <p:nvSpPr>
          <p:cNvPr id="4" name="Slide Number Placeholder 3"/>
          <p:cNvSpPr>
            <a:spLocks noGrp="1"/>
          </p:cNvSpPr>
          <p:nvPr>
            <p:ph type="sldNum" sz="quarter" idx="10"/>
          </p:nvPr>
        </p:nvSpPr>
        <p:spPr/>
        <p:txBody>
          <a:bodyPr/>
          <a:lstStyle/>
          <a:p>
            <a:fld id="{5BC760E0-D428-470E-A9BA-F04D386169A8}" type="slidenum">
              <a:rPr lang="en-US" smtClean="0"/>
              <a:t>18</a:t>
            </a:fld>
            <a:endParaRPr lang="en-US" dirty="0"/>
          </a:p>
        </p:txBody>
      </p:sp>
    </p:spTree>
    <p:extLst>
      <p:ext uri="{BB962C8B-B14F-4D97-AF65-F5344CB8AC3E}">
        <p14:creationId xmlns:p14="http://schemas.microsoft.com/office/powerpoint/2010/main" val="1490821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Times New Roman" panose="02020603050405020304" pitchFamily="18" charset="0"/>
                <a:cs typeface="Times New Roman" panose="02020603050405020304" pitchFamily="18" charset="0"/>
              </a:rPr>
              <a:t>THE INTENT OF THIS LAW IS TO ASSURE THAT ALL STUDENTS, NOT JUST KINDERGARTENERS, HAVE A HEALTH ASSESSMENT AT LEAST ONCE. </a:t>
            </a:r>
            <a:r>
              <a:rPr lang="en-US" dirty="0">
                <a:solidFill>
                  <a:prstClr val="black"/>
                </a:solidFill>
              </a:rPr>
              <a:t>The wording of the law states that each student who is presented for the admission into kindergarten or a higher grade in the public schools for the first time must “submit proof of a health assessment”…they are </a:t>
            </a:r>
            <a:r>
              <a:rPr lang="en-US" b="1" dirty="0">
                <a:solidFill>
                  <a:prstClr val="black"/>
                </a:solidFill>
              </a:rPr>
              <a:t>not</a:t>
            </a:r>
            <a:r>
              <a:rPr lang="en-US" dirty="0">
                <a:solidFill>
                  <a:prstClr val="black"/>
                </a:solidFill>
              </a:rPr>
              <a:t> submitting the health assessment itself.  </a:t>
            </a:r>
          </a:p>
          <a:p>
            <a:pPr defTabSz="931774">
              <a:defRPr/>
            </a:pPr>
            <a:endParaRPr lang="en-US" dirty="0">
              <a:solidFill>
                <a:prstClr val="black"/>
              </a:solidFill>
            </a:endParaRPr>
          </a:p>
          <a:p>
            <a:pPr defTabSz="931774">
              <a:defRPr/>
            </a:pPr>
            <a:r>
              <a:rPr lang="en-US" dirty="0">
                <a:solidFill>
                  <a:prstClr val="black"/>
                </a:solidFill>
              </a:rPr>
              <a:t>The Health Assessment Transmittal Form is proof of the health assessment.  </a:t>
            </a:r>
          </a:p>
          <a:p>
            <a:pPr defTabSz="931774">
              <a:defRPr/>
            </a:pPr>
            <a:endParaRPr lang="en-US" dirty="0">
              <a:solidFill>
                <a:prstClr val="black"/>
              </a:solidFill>
              <a:latin typeface="Times New Roman" panose="02020603050405020304" pitchFamily="18" charset="0"/>
              <a:cs typeface="Times New Roman" panose="02020603050405020304" pitchFamily="18" charset="0"/>
            </a:endParaRPr>
          </a:p>
          <a:p>
            <a:pPr defTabSz="931774">
              <a:defRPr/>
            </a:pPr>
            <a:r>
              <a:rPr lang="en-US" dirty="0">
                <a:solidFill>
                  <a:prstClr val="black"/>
                </a:solidFill>
                <a:latin typeface="Times New Roman" panose="02020603050405020304" pitchFamily="18" charset="0"/>
                <a:cs typeface="Times New Roman" panose="02020603050405020304" pitchFamily="18" charset="0"/>
              </a:rPr>
              <a:t>So which set of students does this apply to? </a:t>
            </a:r>
          </a:p>
          <a:p>
            <a:pPr defTabSz="931774">
              <a:defRPr/>
            </a:pPr>
            <a:r>
              <a:rPr lang="en-US" dirty="0">
                <a:solidFill>
                  <a:prstClr val="black"/>
                </a:solidFill>
                <a:latin typeface="Times New Roman" panose="02020603050405020304" pitchFamily="18" charset="0"/>
                <a:cs typeface="Times New Roman" panose="02020603050405020304" pitchFamily="18" charset="0"/>
              </a:rPr>
              <a:t>K</a:t>
            </a:r>
            <a:r>
              <a:rPr lang="en-US" dirty="0">
                <a:solidFill>
                  <a:prstClr val="black"/>
                </a:solidFill>
              </a:rPr>
              <a:t>indergartners:  All kindergartners, with the exception of those who have been retained</a:t>
            </a:r>
          </a:p>
          <a:p>
            <a:pPr defTabSz="931774">
              <a:defRPr/>
            </a:pPr>
            <a:r>
              <a:rPr lang="en-US" dirty="0">
                <a:solidFill>
                  <a:prstClr val="black"/>
                </a:solidFill>
              </a:rPr>
              <a:t>Private and Home Schooler’s: if never before been enrolled in an NC Public School</a:t>
            </a:r>
          </a:p>
          <a:p>
            <a:pPr defTabSz="931774">
              <a:defRPr/>
            </a:pPr>
            <a:r>
              <a:rPr lang="en-US" dirty="0">
                <a:solidFill>
                  <a:prstClr val="black"/>
                </a:solidFill>
              </a:rPr>
              <a:t>Out of state transfers:  if never before been enrolled in an NC Public Schools</a:t>
            </a:r>
          </a:p>
          <a:p>
            <a:pPr defTabSz="931774">
              <a:defRPr/>
            </a:pPr>
            <a:endParaRPr lang="en-US" dirty="0">
              <a:solidFill>
                <a:prstClr val="black"/>
              </a:solidFill>
            </a:endParaRPr>
          </a:p>
          <a:p>
            <a:pPr defTabSz="931774">
              <a:defRPr/>
            </a:pPr>
            <a:r>
              <a:rPr lang="en-US" dirty="0">
                <a:solidFill>
                  <a:prstClr val="black"/>
                </a:solidFill>
              </a:rPr>
              <a:t>Many schools have added a related question to enrollment paperwork in an effort to successfully identify theses students.</a:t>
            </a:r>
          </a:p>
          <a:p>
            <a:pPr defTabSz="931774">
              <a:defRPr/>
            </a:pPr>
            <a:endParaRPr lang="en-US" dirty="0">
              <a:solidFill>
                <a:prstClr val="black"/>
              </a:solidFill>
              <a:latin typeface="Times New Roman" panose="02020603050405020304" pitchFamily="18" charset="0"/>
              <a:cs typeface="Times New Roman" panose="02020603050405020304" pitchFamily="18" charset="0"/>
            </a:endParaRPr>
          </a:p>
          <a:p>
            <a:pPr defTabSz="931774">
              <a:defRPr/>
            </a:pPr>
            <a:endParaRPr lang="en-US" dirty="0">
              <a:solidFill>
                <a:prstClr val="black"/>
              </a:solidFill>
            </a:endParaRPr>
          </a:p>
          <a:p>
            <a:pPr defTabSz="931774">
              <a:defRPr/>
            </a:pPr>
            <a:r>
              <a:rPr lang="en-US" dirty="0">
                <a:solidFill>
                  <a:prstClr val="black"/>
                </a:solidFill>
                <a:latin typeface="Times New Roman" panose="02020603050405020304" pitchFamily="18" charset="0"/>
                <a:cs typeface="Times New Roman" panose="02020603050405020304" pitchFamily="18" charset="0"/>
              </a:rPr>
              <a:t>Please remember that the 30 day rule still applies for Health Assessments to be submitted to the principal.  Locally, the absence coding will have to be figured out.</a:t>
            </a:r>
          </a:p>
          <a:p>
            <a:pPr defTabSz="931774">
              <a:defRPr/>
            </a:pPr>
            <a:r>
              <a:rPr lang="en-US" dirty="0">
                <a:solidFill>
                  <a:prstClr val="black"/>
                </a:solidFill>
              </a:rPr>
              <a:t>A child shall not be suspended for absences accrued for failure to present the required health assessment transmittal form upon the termination of 30 calendar days, and the child shall be allowed to make up work missed in accordance with G.S. 115C-390.2(l). It shall be noted in the child's official school record when the health assessment transmittal form has been received. </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19</a:t>
            </a:fld>
            <a:endParaRPr lang="en-US" dirty="0"/>
          </a:p>
        </p:txBody>
      </p:sp>
    </p:spTree>
    <p:extLst>
      <p:ext uri="{BB962C8B-B14F-4D97-AF65-F5344CB8AC3E}">
        <p14:creationId xmlns:p14="http://schemas.microsoft.com/office/powerpoint/2010/main" val="302301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1774">
              <a:defRPr/>
            </a:pPr>
            <a:r>
              <a:rPr lang="en-US" dirty="0">
                <a:solidFill>
                  <a:prstClr val="black"/>
                </a:solidFill>
                <a:latin typeface="Calibri"/>
              </a:rPr>
              <a:t>7/15/2018</a:t>
            </a:r>
          </a:p>
        </p:txBody>
      </p:sp>
      <p:sp>
        <p:nvSpPr>
          <p:cNvPr id="5" name="Slide Number Placeholder 4"/>
          <p:cNvSpPr>
            <a:spLocks noGrp="1"/>
          </p:cNvSpPr>
          <p:nvPr>
            <p:ph type="sldNum" sz="quarter" idx="11"/>
          </p:nvPr>
        </p:nvSpPr>
        <p:spPr/>
        <p:txBody>
          <a:bodyPr/>
          <a:lstStyle/>
          <a:p>
            <a:pPr defTabSz="931774">
              <a:defRPr/>
            </a:pPr>
            <a:fld id="{6356628A-A91C-4CDD-8351-43E87CD98316}" type="slidenum">
              <a:rPr lang="en-US">
                <a:solidFill>
                  <a:prstClr val="black"/>
                </a:solidFill>
                <a:latin typeface="Calibri"/>
              </a:rPr>
              <a:pPr defTabSz="931774">
                <a:defRPr/>
              </a:pPr>
              <a:t>2</a:t>
            </a:fld>
            <a:endParaRPr lang="en-US" dirty="0">
              <a:solidFill>
                <a:prstClr val="black"/>
              </a:solidFill>
              <a:latin typeface="Calibri"/>
            </a:endParaRPr>
          </a:p>
        </p:txBody>
      </p:sp>
    </p:spTree>
    <p:extLst>
      <p:ext uri="{BB962C8B-B14F-4D97-AF65-F5344CB8AC3E}">
        <p14:creationId xmlns:p14="http://schemas.microsoft.com/office/powerpoint/2010/main" val="14239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5, 6 and 7</a:t>
            </a:r>
          </a:p>
        </p:txBody>
      </p:sp>
      <p:sp>
        <p:nvSpPr>
          <p:cNvPr id="4" name="Slide Number Placeholder 3"/>
          <p:cNvSpPr>
            <a:spLocks noGrp="1"/>
          </p:cNvSpPr>
          <p:nvPr>
            <p:ph type="sldNum" sz="quarter" idx="10"/>
          </p:nvPr>
        </p:nvSpPr>
        <p:spPr/>
        <p:txBody>
          <a:bodyPr/>
          <a:lstStyle/>
          <a:p>
            <a:fld id="{5BC760E0-D428-470E-A9BA-F04D386169A8}" type="slidenum">
              <a:rPr lang="en-US" smtClean="0"/>
              <a:t>20</a:t>
            </a:fld>
            <a:endParaRPr lang="en-US" dirty="0"/>
          </a:p>
        </p:txBody>
      </p:sp>
    </p:spTree>
    <p:extLst>
      <p:ext uri="{BB962C8B-B14F-4D97-AF65-F5344CB8AC3E}">
        <p14:creationId xmlns:p14="http://schemas.microsoft.com/office/powerpoint/2010/main" val="599180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519">
              <a:defRPr/>
            </a:pPr>
            <a:r>
              <a:rPr lang="en-US" sz="1100" dirty="0">
                <a:solidFill>
                  <a:prstClr val="black"/>
                </a:solidFill>
              </a:rPr>
              <a:t>Discuss Garrett’s Law – </a:t>
            </a:r>
          </a:p>
          <a:p>
            <a:pPr defTabSz="876519">
              <a:defRPr/>
            </a:pPr>
            <a:endParaRPr lang="en-US" sz="1100" dirty="0">
              <a:solidFill>
                <a:prstClr val="black"/>
              </a:solidFill>
            </a:endParaRPr>
          </a:p>
          <a:p>
            <a:pPr defTabSz="876519">
              <a:defRPr/>
            </a:pPr>
            <a:r>
              <a:rPr lang="en-US" sz="1100" dirty="0">
                <a:solidFill>
                  <a:prstClr val="black"/>
                </a:solidFill>
              </a:rPr>
              <a:t>The law was enacted in 2004 and mandates schools provide parents and guardians with information about meningococcal meningitis and influenza and the vaccines that protect against these diseases at the beginning of every school year. </a:t>
            </a:r>
          </a:p>
          <a:p>
            <a:pPr defTabSz="876519">
              <a:defRPr/>
            </a:pPr>
            <a:endParaRPr lang="en-US" sz="1100" dirty="0">
              <a:solidFill>
                <a:prstClr val="black"/>
              </a:solidFill>
            </a:endParaRPr>
          </a:p>
          <a:p>
            <a:pPr defTabSz="876519">
              <a:defRPr/>
            </a:pPr>
            <a:r>
              <a:rPr lang="en-US" sz="1100" dirty="0">
                <a:solidFill>
                  <a:prstClr val="black"/>
                </a:solidFill>
              </a:rPr>
              <a:t>The law was expanded in 2007 to mandate that information also be provided about human papillomavirus (HPV) and the vaccines available to protect against HPV.</a:t>
            </a:r>
          </a:p>
          <a:p>
            <a:pPr defTabSz="876519">
              <a:defRPr/>
            </a:pPr>
            <a:r>
              <a:rPr lang="en-US" sz="1100" dirty="0">
                <a:solidFill>
                  <a:prstClr val="black"/>
                </a:solidFill>
              </a:rPr>
              <a:t>	</a:t>
            </a:r>
          </a:p>
          <a:p>
            <a:pPr defTabSz="876519">
              <a:defRPr/>
            </a:pPr>
            <a:r>
              <a:rPr lang="en-US" sz="1100" dirty="0">
                <a:solidFill>
                  <a:prstClr val="black"/>
                </a:solidFill>
              </a:rPr>
              <a:t>This information shall be provided at the beginning of the school year to parents of children entering grades five through 12. This information shall include the causes and symptoms of these diseases, how they are transmitted, how they may be prevented by vaccination, including the benefits and possible side effects of vaccination, and places parents and guardians may obtain additional information and vaccinations for their children.</a:t>
            </a:r>
          </a:p>
          <a:p>
            <a:pPr defTabSz="876519">
              <a:defRPr/>
            </a:pPr>
            <a:endParaRPr lang="en-US" sz="1100" dirty="0">
              <a:solidFill>
                <a:prstClr val="black"/>
              </a:solidFill>
            </a:endParaRPr>
          </a:p>
          <a:p>
            <a:pPr defTabSz="876519">
              <a:defRPr/>
            </a:pPr>
            <a:r>
              <a:rPr lang="en-US" sz="1100" dirty="0">
                <a:solidFill>
                  <a:prstClr val="black"/>
                </a:solidFill>
              </a:rPr>
              <a:t>Generally fulfilled by inclusion of required information in Student Handbook and signed attestation of receipt.</a:t>
            </a:r>
          </a:p>
          <a:p>
            <a:pPr defTabSz="876519">
              <a:defRPr/>
            </a:pPr>
            <a:endParaRPr lang="en-US" sz="1100" dirty="0">
              <a:solidFill>
                <a:prstClr val="black"/>
              </a:solidFill>
            </a:endParaRPr>
          </a:p>
          <a:p>
            <a:pPr defTabSz="876519">
              <a:defRPr/>
            </a:pPr>
            <a:r>
              <a:rPr lang="en-US" sz="1100" dirty="0">
                <a:solidFill>
                  <a:prstClr val="black"/>
                </a:solidFill>
              </a:rPr>
              <a:t>Immunization Branch link has resources for all things related </a:t>
            </a:r>
          </a:p>
          <a:p>
            <a:pPr defTabSz="876519">
              <a:defRPr/>
            </a:pPr>
            <a:r>
              <a:rPr lang="en-US" sz="1100" dirty="0">
                <a:solidFill>
                  <a:prstClr val="black"/>
                </a:solidFill>
              </a:rPr>
              <a:t>CDC has Vaccine Information Statement sheets available </a:t>
            </a:r>
            <a:r>
              <a:rPr lang="en-US" sz="1100" b="1" dirty="0">
                <a:solidFill>
                  <a:prstClr val="black"/>
                </a:solidFill>
              </a:rPr>
              <a:t>(HAVE A VIS AVAIALABLE FOR REVIEW)</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21</a:t>
            </a:fld>
            <a:endParaRPr lang="en-US" dirty="0"/>
          </a:p>
        </p:txBody>
      </p:sp>
    </p:spTree>
    <p:extLst>
      <p:ext uri="{BB962C8B-B14F-4D97-AF65-F5344CB8AC3E}">
        <p14:creationId xmlns:p14="http://schemas.microsoft.com/office/powerpoint/2010/main" val="4261630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60E0-D428-470E-A9BA-F04D386169A8}" type="slidenum">
              <a:rPr lang="en-US" smtClean="0"/>
              <a:t>22</a:t>
            </a:fld>
            <a:endParaRPr lang="en-US" dirty="0"/>
          </a:p>
        </p:txBody>
      </p:sp>
    </p:spTree>
    <p:extLst>
      <p:ext uri="{BB962C8B-B14F-4D97-AF65-F5344CB8AC3E}">
        <p14:creationId xmlns:p14="http://schemas.microsoft.com/office/powerpoint/2010/main" val="46931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519">
              <a:defRPr/>
            </a:pPr>
            <a:r>
              <a:rPr lang="en-US" dirty="0">
                <a:solidFill>
                  <a:prstClr val="black"/>
                </a:solidFill>
              </a:rPr>
              <a:t>In addition to Federal Laws such as FERPA, IDEA, Section 504 and ADA  I would like to take a moment to review a couple of others that are not often thought about:</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23</a:t>
            </a:fld>
            <a:endParaRPr lang="en-US" dirty="0"/>
          </a:p>
        </p:txBody>
      </p:sp>
    </p:spTree>
    <p:extLst>
      <p:ext uri="{BB962C8B-B14F-4D97-AF65-F5344CB8AC3E}">
        <p14:creationId xmlns:p14="http://schemas.microsoft.com/office/powerpoint/2010/main" val="96697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If you don’t have a waiver, you are subject to laboratory guidelines. </a:t>
            </a:r>
          </a:p>
          <a:p>
            <a:pPr defTabSz="931774">
              <a:defRPr/>
            </a:pPr>
            <a:endParaRPr lang="en-US" dirty="0">
              <a:solidFill>
                <a:prstClr val="black"/>
              </a:solidFill>
            </a:endParaRPr>
          </a:p>
          <a:p>
            <a:pPr defTabSz="931774">
              <a:defRPr/>
            </a:pPr>
            <a:r>
              <a:rPr lang="en-US" dirty="0">
                <a:solidFill>
                  <a:prstClr val="black"/>
                </a:solidFill>
              </a:rPr>
              <a:t>Although we typically don’t think of school as a laboratory:</a:t>
            </a:r>
          </a:p>
          <a:p>
            <a:pPr defTabSz="931774">
              <a:defRPr/>
            </a:pPr>
            <a:endParaRPr lang="en-US" dirty="0">
              <a:solidFill>
                <a:prstClr val="black"/>
              </a:solidFill>
            </a:endParaRPr>
          </a:p>
          <a:p>
            <a:pPr defTabSz="931774">
              <a:defRPr/>
            </a:pPr>
            <a:r>
              <a:rPr lang="en-US" dirty="0">
                <a:solidFill>
                  <a:prstClr val="black"/>
                </a:solidFill>
              </a:rPr>
              <a:t>Any school systems providing staff to assist students based on physician’s order, with any lab procedure must obtain an appropriate CLIA certificate of waiver.</a:t>
            </a:r>
          </a:p>
          <a:p>
            <a:pPr defTabSz="931774">
              <a:defRPr/>
            </a:pPr>
            <a:endParaRPr lang="en-US" dirty="0">
              <a:solidFill>
                <a:prstClr val="black"/>
              </a:solidFill>
            </a:endParaRPr>
          </a:p>
          <a:p>
            <a:pPr defTabSz="931774">
              <a:defRPr/>
            </a:pPr>
            <a:r>
              <a:rPr lang="en-US" dirty="0">
                <a:solidFill>
                  <a:prstClr val="black"/>
                </a:solidFill>
              </a:rPr>
              <a:t>i.e. any system using the “outcome” of /readings from equipment, whether they own the equipment or not, to make decisions about the care of students would need a CLIA certificate of waiver in place.</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24</a:t>
            </a:fld>
            <a:endParaRPr lang="en-US" dirty="0"/>
          </a:p>
        </p:txBody>
      </p:sp>
    </p:spTree>
    <p:extLst>
      <p:ext uri="{BB962C8B-B14F-4D97-AF65-F5344CB8AC3E}">
        <p14:creationId xmlns:p14="http://schemas.microsoft.com/office/powerpoint/2010/main" val="168579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Every employer is accountable to OSHA and must respond to OSHA requirements in creating a safe work place.  In addition, there are regulations related to school staff and blood and body fluid exposure.  Some requirements include:</a:t>
            </a:r>
          </a:p>
          <a:p>
            <a:pPr defTabSz="931774">
              <a:defRPr/>
            </a:pPr>
            <a:endParaRPr lang="en-US" dirty="0">
              <a:solidFill>
                <a:prstClr val="black"/>
              </a:solidFill>
            </a:endParaRPr>
          </a:p>
          <a:p>
            <a:pPr defTabSz="931774">
              <a:defRPr/>
            </a:pPr>
            <a:r>
              <a:rPr lang="en-US" dirty="0">
                <a:solidFill>
                  <a:prstClr val="black"/>
                </a:solidFill>
              </a:rPr>
              <a:t>Exposure control plans</a:t>
            </a:r>
          </a:p>
          <a:p>
            <a:pPr defTabSz="931774">
              <a:defRPr/>
            </a:pPr>
            <a:r>
              <a:rPr lang="en-US" dirty="0">
                <a:solidFill>
                  <a:prstClr val="black"/>
                </a:solidFill>
              </a:rPr>
              <a:t>Staff training including communication of hazards</a:t>
            </a:r>
          </a:p>
          <a:p>
            <a:pPr defTabSz="931774">
              <a:defRPr/>
            </a:pPr>
            <a:r>
              <a:rPr lang="en-US" dirty="0">
                <a:solidFill>
                  <a:prstClr val="black"/>
                </a:solidFill>
              </a:rPr>
              <a:t>Hep B Vaccination</a:t>
            </a:r>
          </a:p>
          <a:p>
            <a:pPr defTabSz="931774">
              <a:defRPr/>
            </a:pPr>
            <a:r>
              <a:rPr lang="en-US" dirty="0">
                <a:solidFill>
                  <a:prstClr val="black"/>
                </a:solidFill>
              </a:rPr>
              <a:t>Post exposure evaluation and follow-up</a:t>
            </a:r>
          </a:p>
          <a:p>
            <a:pPr defTabSz="931774">
              <a:defRPr/>
            </a:pPr>
            <a:r>
              <a:rPr lang="en-US" dirty="0">
                <a:solidFill>
                  <a:prstClr val="black"/>
                </a:solidFill>
              </a:rPr>
              <a:t>Recordkeeping</a:t>
            </a:r>
          </a:p>
          <a:p>
            <a:pPr defTabSz="931774">
              <a:defRPr/>
            </a:pPr>
            <a:endParaRPr lang="en-US" dirty="0">
              <a:solidFill>
                <a:prstClr val="black"/>
              </a:solidFill>
            </a:endParaRPr>
          </a:p>
          <a:p>
            <a:pPr defTabSz="931774">
              <a:defRPr/>
            </a:pPr>
            <a:r>
              <a:rPr lang="en-US" dirty="0">
                <a:solidFill>
                  <a:prstClr val="black"/>
                </a:solidFill>
              </a:rPr>
              <a:t>NC Department of labor is an excellent resource for information and </a:t>
            </a:r>
            <a:r>
              <a:rPr lang="en-US" i="1" dirty="0">
                <a:solidFill>
                  <a:prstClr val="black"/>
                </a:solidFill>
              </a:rPr>
              <a:t>A Guide to Bloodborne Pathogens in the Workplace</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25</a:t>
            </a:fld>
            <a:endParaRPr lang="en-US" dirty="0"/>
          </a:p>
        </p:txBody>
      </p:sp>
    </p:spTree>
    <p:extLst>
      <p:ext uri="{BB962C8B-B14F-4D97-AF65-F5344CB8AC3E}">
        <p14:creationId xmlns:p14="http://schemas.microsoft.com/office/powerpoint/2010/main" val="372669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519">
              <a:defRPr/>
            </a:pPr>
            <a:r>
              <a:rPr lang="en-US" dirty="0">
                <a:solidFill>
                  <a:prstClr val="black"/>
                </a:solidFill>
              </a:rPr>
              <a:t>In these last three slides we will review other recommended policies as well as resources for daily use.</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26</a:t>
            </a:fld>
            <a:endParaRPr lang="en-US" dirty="0"/>
          </a:p>
        </p:txBody>
      </p:sp>
    </p:spTree>
    <p:extLst>
      <p:ext uri="{BB962C8B-B14F-4D97-AF65-F5344CB8AC3E}">
        <p14:creationId xmlns:p14="http://schemas.microsoft.com/office/powerpoint/2010/main" val="1452075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Schools are institutions not families. You need to have policies and procedures in place</a:t>
            </a:r>
          </a:p>
          <a:p>
            <a:pPr defTabSz="931774">
              <a:defRPr/>
            </a:pPr>
            <a:r>
              <a:rPr lang="en-US" dirty="0">
                <a:solidFill>
                  <a:prstClr val="black"/>
                </a:solidFill>
              </a:rPr>
              <a:t>and shared with families.  </a:t>
            </a:r>
          </a:p>
          <a:p>
            <a:pPr defTabSz="931774">
              <a:defRPr/>
            </a:pPr>
            <a:r>
              <a:rPr lang="en-US" dirty="0">
                <a:solidFill>
                  <a:prstClr val="black"/>
                </a:solidFill>
              </a:rPr>
              <a:t>IN the event something goes wrong, and the school does not have a policy or procedure in place to address said event, you will still be held liable as an institution.  </a:t>
            </a:r>
          </a:p>
          <a:p>
            <a:pPr defTabSz="931774">
              <a:defRPr/>
            </a:pPr>
            <a:endParaRPr lang="en-US" dirty="0">
              <a:solidFill>
                <a:prstClr val="black"/>
              </a:solidFill>
            </a:endParaRPr>
          </a:p>
          <a:p>
            <a:pPr defTabSz="931774">
              <a:defRPr/>
            </a:pPr>
            <a:r>
              <a:rPr lang="en-US" dirty="0">
                <a:solidFill>
                  <a:prstClr val="black"/>
                </a:solidFill>
              </a:rPr>
              <a:t>This is a standard that exist in education regardless of statue.  You are not offered any protection if you do not have policies / procedures in place to regulate or provide guidance. </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27</a:t>
            </a:fld>
            <a:endParaRPr lang="en-US" dirty="0"/>
          </a:p>
        </p:txBody>
      </p:sp>
    </p:spTree>
    <p:extLst>
      <p:ext uri="{BB962C8B-B14F-4D97-AF65-F5344CB8AC3E}">
        <p14:creationId xmlns:p14="http://schemas.microsoft.com/office/powerpoint/2010/main" val="53199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28</a:t>
            </a:fld>
            <a:endParaRPr lang="en-US" dirty="0"/>
          </a:p>
        </p:txBody>
      </p:sp>
    </p:spTree>
    <p:extLst>
      <p:ext uri="{BB962C8B-B14F-4D97-AF65-F5344CB8AC3E}">
        <p14:creationId xmlns:p14="http://schemas.microsoft.com/office/powerpoint/2010/main" val="2382552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29</a:t>
            </a:fld>
            <a:endParaRPr lang="en-US" dirty="0"/>
          </a:p>
        </p:txBody>
      </p:sp>
    </p:spTree>
    <p:extLst>
      <p:ext uri="{BB962C8B-B14F-4D97-AF65-F5344CB8AC3E}">
        <p14:creationId xmlns:p14="http://schemas.microsoft.com/office/powerpoint/2010/main" val="378639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60E0-D428-470E-A9BA-F04D386169A8}" type="slidenum">
              <a:rPr lang="en-US" smtClean="0"/>
              <a:t>3</a:t>
            </a:fld>
            <a:endParaRPr lang="en-US" dirty="0"/>
          </a:p>
        </p:txBody>
      </p:sp>
    </p:spTree>
    <p:extLst>
      <p:ext uri="{BB962C8B-B14F-4D97-AF65-F5344CB8AC3E}">
        <p14:creationId xmlns:p14="http://schemas.microsoft.com/office/powerpoint/2010/main" val="987188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60E0-D428-470E-A9BA-F04D386169A8}" type="slidenum">
              <a:rPr lang="en-US" smtClean="0"/>
              <a:t>30</a:t>
            </a:fld>
            <a:endParaRPr lang="en-US" dirty="0"/>
          </a:p>
        </p:txBody>
      </p:sp>
    </p:spTree>
    <p:extLst>
      <p:ext uri="{BB962C8B-B14F-4D97-AF65-F5344CB8AC3E}">
        <p14:creationId xmlns:p14="http://schemas.microsoft.com/office/powerpoint/2010/main" val="162324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60E0-D428-470E-A9BA-F04D386169A8}" type="slidenum">
              <a:rPr lang="en-US" smtClean="0"/>
              <a:t>31</a:t>
            </a:fld>
            <a:endParaRPr lang="en-US" dirty="0"/>
          </a:p>
        </p:txBody>
      </p:sp>
    </p:spTree>
    <p:extLst>
      <p:ext uri="{BB962C8B-B14F-4D97-AF65-F5344CB8AC3E}">
        <p14:creationId xmlns:p14="http://schemas.microsoft.com/office/powerpoint/2010/main" val="27419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Remind attendees the importance of keeping their information up to date.  </a:t>
            </a:r>
          </a:p>
          <a:p>
            <a:pPr defTabSz="931774">
              <a:defRPr/>
            </a:pPr>
            <a:r>
              <a:rPr lang="en-US" b="1" dirty="0">
                <a:solidFill>
                  <a:prstClr val="black"/>
                </a:solidFill>
                <a:latin typeface="Georgia"/>
              </a:rPr>
              <a:t>LEAs and charter schools are responsible for ensuring their data in EDDIE are complete, accurate, and current. </a:t>
            </a:r>
          </a:p>
          <a:p>
            <a:pPr defTabSz="931774">
              <a:defRPr/>
            </a:pPr>
            <a:endParaRPr lang="en-US" dirty="0">
              <a:solidFill>
                <a:prstClr val="black"/>
              </a:solidFill>
            </a:endParaRPr>
          </a:p>
          <a:p>
            <a:pPr defTabSz="931774">
              <a:defRPr/>
            </a:pPr>
            <a:endParaRPr lang="en-US" dirty="0">
              <a:solidFill>
                <a:prstClr val="black"/>
              </a:solidFill>
            </a:endParaRPr>
          </a:p>
          <a:p>
            <a:pPr defTabSz="931774">
              <a:defRPr/>
            </a:pPr>
            <a:r>
              <a:rPr lang="en-US" dirty="0">
                <a:solidFill>
                  <a:prstClr val="black"/>
                </a:solidFill>
              </a:rPr>
              <a:t>Communication is always placed in the newsletter. </a:t>
            </a:r>
          </a:p>
          <a:p>
            <a:pPr defTabSz="931774">
              <a:defRPr/>
            </a:pPr>
            <a:endParaRPr lang="en-US" dirty="0">
              <a:solidFill>
                <a:prstClr val="black"/>
              </a:solidFill>
            </a:endParaRPr>
          </a:p>
          <a:p>
            <a:pPr defTabSz="931774">
              <a:defRPr/>
            </a:pPr>
            <a:r>
              <a:rPr lang="en-US" dirty="0">
                <a:solidFill>
                  <a:prstClr val="black"/>
                </a:solidFill>
              </a:rPr>
              <a:t>Charter information is located at the end of the newsletter</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4</a:t>
            </a:fld>
            <a:endParaRPr lang="en-US" dirty="0"/>
          </a:p>
        </p:txBody>
      </p:sp>
    </p:spTree>
    <p:extLst>
      <p:ext uri="{BB962C8B-B14F-4D97-AF65-F5344CB8AC3E}">
        <p14:creationId xmlns:p14="http://schemas.microsoft.com/office/powerpoint/2010/main" val="239529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60E0-D428-470E-A9BA-F04D386169A8}" type="slidenum">
              <a:rPr lang="en-US" smtClean="0"/>
              <a:t>5</a:t>
            </a:fld>
            <a:endParaRPr lang="en-US" dirty="0"/>
          </a:p>
        </p:txBody>
      </p:sp>
    </p:spTree>
    <p:extLst>
      <p:ext uri="{BB962C8B-B14F-4D97-AF65-F5344CB8AC3E}">
        <p14:creationId xmlns:p14="http://schemas.microsoft.com/office/powerpoint/2010/main" val="332707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760E0-D428-470E-A9BA-F04D386169A8}" type="slidenum">
              <a:rPr lang="en-US" smtClean="0"/>
              <a:t>6</a:t>
            </a:fld>
            <a:endParaRPr lang="en-US" dirty="0"/>
          </a:p>
        </p:txBody>
      </p:sp>
    </p:spTree>
    <p:extLst>
      <p:ext uri="{BB962C8B-B14F-4D97-AF65-F5344CB8AC3E}">
        <p14:creationId xmlns:p14="http://schemas.microsoft.com/office/powerpoint/2010/main" val="158697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While charter schools are not subject to many educational requirements, all institutions are subject to certain health care requirements and to licensing requirements from professional practice boards, as established in NC state statute. Appropriate qualifications help to insure safe delivery of care and to limit liability. The NC Board of Nursing regulates all nursing and nursing assistant practice through statute-based authority. </a:t>
            </a:r>
          </a:p>
          <a:p>
            <a:pPr defTabSz="931774">
              <a:defRPr/>
            </a:pPr>
            <a:r>
              <a:rPr lang="en-US" dirty="0">
                <a:solidFill>
                  <a:prstClr val="black"/>
                </a:solidFill>
              </a:rPr>
              <a:t>The nature of the work in independent settings such as schools (as opposed to a hospital or office practice type settings), defines a scope of practice that requires licensure as a Registered Nurse according to NC Board of Nursing regulations. Licensed Practical Nurses are required to be regularly supervised by Registered Nurses and to have their work assigned to them by a Registered Nurse.  Unlicensed assistive personnel is an umbrella term used to describe unlicensed health care assistants.  Common job titles include Nurses’ Aides (NA)/Certified Nursing Assistants (CNA), Patient Care Aides (PCA) /Home Health Aides (HHA)/Patient Care Technicians (PCT), Medical Office Assistants (MOA), Medical Assistants (MA), Medication Aides (Med Aide), and Medication Technicians (Med Tech).  It is important to understand they the unlicensed assistive personnel may only provide certain client care tasks as directed by a licensed health care provider (MD or RN).   </a:t>
            </a:r>
          </a:p>
          <a:p>
            <a:pPr defTabSz="931774">
              <a:defRPr/>
            </a:pPr>
            <a:r>
              <a:rPr lang="en-US" dirty="0">
                <a:solidFill>
                  <a:prstClr val="black"/>
                </a:solidFill>
              </a:rPr>
              <a:t>Licensed Practical Nurses and Unlicensed Assistive Personnel such as a CNA are required to be regularly supervised by a Registered Nurse and to have their work assigned to them by a Registered Nurse. As a result, independent LPNs and/or CNAs are working outside of their regulated scope of practice when employed as a school nurse and risk censure by the Board of Nursing.</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7</a:t>
            </a:fld>
            <a:endParaRPr lang="en-US" dirty="0"/>
          </a:p>
        </p:txBody>
      </p:sp>
    </p:spTree>
    <p:extLst>
      <p:ext uri="{BB962C8B-B14F-4D97-AF65-F5344CB8AC3E}">
        <p14:creationId xmlns:p14="http://schemas.microsoft.com/office/powerpoint/2010/main" val="149975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In addition, a non-licensed person representing themselves as the school nurse is operating outside of legal parameters.  According to the Badge Law (</a:t>
            </a:r>
            <a:r>
              <a:rPr lang="en-US" u="sng" dirty="0">
                <a:solidFill>
                  <a:prstClr val="black"/>
                </a:solidFill>
                <a:hlinkClick r:id="rId3"/>
              </a:rPr>
              <a:t>G.S. 90-640 and GS. 90-171.43</a:t>
            </a:r>
            <a:r>
              <a:rPr lang="en-US" dirty="0">
                <a:solidFill>
                  <a:prstClr val="black"/>
                </a:solidFill>
              </a:rPr>
              <a:t>) it is unlawful for any individual to practice or offer to practice as a nurse or use the word “nurse” as a title for himself/herself or use abbreviations to indicate that he/she is a Registered Nurse or Licensed Practical Nurse, unless the person is currently licensed as a Registered Nurse or Licensed Practical Nurse in North Carolina.  </a:t>
            </a:r>
          </a:p>
          <a:p>
            <a:pPr defTabSz="931774">
              <a:defRPr/>
            </a:pPr>
            <a:r>
              <a:rPr lang="en-US" dirty="0">
                <a:solidFill>
                  <a:prstClr val="black"/>
                </a:solidFill>
              </a:rPr>
              <a:t>Appointment of personnel for the role of a school nurse is a bit different than filling any other position in either a healthcare or educational setting. Please be mindful of the following:</a:t>
            </a:r>
          </a:p>
          <a:p>
            <a:pPr defTabSz="931774">
              <a:defRPr/>
            </a:pPr>
            <a:r>
              <a:rPr lang="en-US" dirty="0">
                <a:solidFill>
                  <a:prstClr val="black"/>
                </a:solidFill>
              </a:rPr>
              <a:t>A school nurse must hold a current license as a registered nurse in North Carolina or a compact state. </a:t>
            </a:r>
          </a:p>
          <a:p>
            <a:pPr defTabSz="931774">
              <a:defRPr/>
            </a:pPr>
            <a:r>
              <a:rPr lang="en-US" dirty="0">
                <a:solidFill>
                  <a:prstClr val="black"/>
                </a:solidFill>
              </a:rPr>
              <a:t>It is a requirement of the agency to ensure each person employed as the school nurse maintains licensure.</a:t>
            </a:r>
          </a:p>
          <a:p>
            <a:pPr defTabSz="931774">
              <a:defRPr/>
            </a:pPr>
            <a:r>
              <a:rPr lang="en-US" dirty="0">
                <a:solidFill>
                  <a:prstClr val="black"/>
                </a:solidFill>
              </a:rPr>
              <a:t>LPNs may not function independently and should have supervision and oversite performed by a licensed registered nurse.  </a:t>
            </a:r>
          </a:p>
          <a:p>
            <a:pPr defTabSz="931774">
              <a:defRPr/>
            </a:pPr>
            <a:r>
              <a:rPr lang="en-US" dirty="0">
                <a:solidFill>
                  <a:prstClr val="black"/>
                </a:solidFill>
              </a:rPr>
              <a:t>CNAs may only provide personal care type activities to clients unless delegation of nursing care activities has been provided by a licensed nurse, registered (RN) and practical (LPN) that are appropriate to the level of knowledge and skill of the unlicensed personnel.  </a:t>
            </a:r>
          </a:p>
          <a:p>
            <a:pPr defTabSz="931774">
              <a:defRPr/>
            </a:pPr>
            <a:r>
              <a:rPr lang="en-US" dirty="0">
                <a:solidFill>
                  <a:prstClr val="black"/>
                </a:solidFill>
              </a:rPr>
              <a:t>Personnel identified as the school nurse on campus but do not hold a license from the Board of Nursing should cease using the title school nurse.  School Health Coordinator or School Health Director are examples of titles that are more appropriate and within legal parameters.  </a:t>
            </a:r>
          </a:p>
          <a:p>
            <a:pPr defTabSz="931774">
              <a:defRPr/>
            </a:pPr>
            <a:r>
              <a:rPr lang="en-US" dirty="0">
                <a:solidFill>
                  <a:prstClr val="black"/>
                </a:solidFill>
              </a:rPr>
              <a:t> </a:t>
            </a:r>
          </a:p>
          <a:p>
            <a:pPr defTabSz="931774">
              <a:defRPr/>
            </a:pPr>
            <a:endParaRPr lang="en-US" dirty="0">
              <a:solidFill>
                <a:prstClr val="black"/>
              </a:solidFill>
            </a:endParaRP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8</a:t>
            </a:fld>
            <a:endParaRPr lang="en-US" dirty="0"/>
          </a:p>
        </p:txBody>
      </p:sp>
    </p:spTree>
    <p:extLst>
      <p:ext uri="{BB962C8B-B14F-4D97-AF65-F5344CB8AC3E}">
        <p14:creationId xmlns:p14="http://schemas.microsoft.com/office/powerpoint/2010/main" val="398472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It is the responsibility for all charter schools is to protect the health and safety of all students</a:t>
            </a:r>
          </a:p>
          <a:p>
            <a:pPr defTabSz="931774">
              <a:defRPr/>
            </a:pPr>
            <a:endParaRPr lang="en-US" dirty="0">
              <a:solidFill>
                <a:prstClr val="black"/>
              </a:solidFill>
            </a:endParaRPr>
          </a:p>
          <a:p>
            <a:pPr defTabSz="931774">
              <a:defRPr/>
            </a:pPr>
            <a:r>
              <a:rPr lang="en-US" dirty="0">
                <a:solidFill>
                  <a:prstClr val="black"/>
                </a:solidFill>
              </a:rPr>
              <a:t>So how are student needs met?  General Statute 115C-375.1</a:t>
            </a:r>
          </a:p>
          <a:p>
            <a:pPr defTabSz="931774">
              <a:defRPr/>
            </a:pPr>
            <a:endParaRPr lang="en-US" dirty="0">
              <a:solidFill>
                <a:prstClr val="black"/>
              </a:solidFill>
            </a:endParaRPr>
          </a:p>
          <a:p>
            <a:pPr defTabSz="931774">
              <a:defRPr/>
            </a:pPr>
            <a:r>
              <a:rPr lang="en-US" dirty="0">
                <a:solidFill>
                  <a:prstClr val="black"/>
                </a:solidFill>
              </a:rPr>
              <a:t>Areas of medical care include:</a:t>
            </a:r>
          </a:p>
          <a:p>
            <a:pPr marL="164347" indent="-164347" defTabSz="931774">
              <a:buFont typeface="Arial" panose="020B0604020202020204" pitchFamily="34" charset="0"/>
              <a:buChar char="•"/>
              <a:defRPr/>
            </a:pPr>
            <a:r>
              <a:rPr lang="en-US" dirty="0">
                <a:solidFill>
                  <a:prstClr val="black"/>
                </a:solidFill>
              </a:rPr>
              <a:t>Administer any drugs or medication prescribed by a doctor upon written request of the parents</a:t>
            </a:r>
          </a:p>
          <a:p>
            <a:pPr marL="164347" indent="-164347" defTabSz="931774">
              <a:buFont typeface="Arial" panose="020B0604020202020204" pitchFamily="34" charset="0"/>
              <a:buChar char="•"/>
              <a:defRPr/>
            </a:pPr>
            <a:r>
              <a:rPr lang="en-US" dirty="0">
                <a:solidFill>
                  <a:prstClr val="black"/>
                </a:solidFill>
              </a:rPr>
              <a:t>Give emergency health care when delay would seriously worsen the physical condition or endanger the life of the student</a:t>
            </a:r>
          </a:p>
          <a:p>
            <a:pPr marL="164347" indent="-164347" defTabSz="931774">
              <a:buFont typeface="Arial" panose="020B0604020202020204" pitchFamily="34" charset="0"/>
              <a:buChar char="•"/>
              <a:defRPr/>
            </a:pPr>
            <a:r>
              <a:rPr lang="en-US" dirty="0">
                <a:solidFill>
                  <a:prstClr val="black"/>
                </a:solidFill>
              </a:rPr>
              <a:t>Perform any other first aid or lifesaving techniques in which the employee has been trained in a program approved by the State Board of Education.</a:t>
            </a:r>
          </a:p>
          <a:p>
            <a:pPr defTabSz="931774">
              <a:defRPr/>
            </a:pPr>
            <a:endParaRPr lang="en-US" dirty="0">
              <a:solidFill>
                <a:prstClr val="black"/>
              </a:solidFill>
            </a:endParaRPr>
          </a:p>
          <a:p>
            <a:pPr defTabSz="931774">
              <a:defRPr/>
            </a:pPr>
            <a:r>
              <a:rPr lang="en-US" dirty="0">
                <a:solidFill>
                  <a:prstClr val="black"/>
                </a:solidFill>
              </a:rPr>
              <a:t>Employees have the right to refuse and no employee shall be </a:t>
            </a:r>
            <a:r>
              <a:rPr lang="en-US" u="sng" dirty="0">
                <a:solidFill>
                  <a:prstClr val="black"/>
                </a:solidFill>
              </a:rPr>
              <a:t>required</a:t>
            </a:r>
            <a:r>
              <a:rPr lang="en-US" dirty="0">
                <a:solidFill>
                  <a:prstClr val="black"/>
                </a:solidFill>
              </a:rPr>
              <a:t> to administer drugs or medication or attend lifesaving techniques programs.</a:t>
            </a:r>
          </a:p>
          <a:p>
            <a:pPr defTabSz="931774">
              <a:defRPr/>
            </a:pPr>
            <a:endParaRPr lang="en-US" dirty="0">
              <a:solidFill>
                <a:prstClr val="black"/>
              </a:solidFill>
            </a:endParaRPr>
          </a:p>
          <a:p>
            <a:pPr defTabSz="931774">
              <a:defRPr/>
            </a:pPr>
            <a:r>
              <a:rPr lang="en-US" dirty="0">
                <a:solidFill>
                  <a:prstClr val="black"/>
                </a:solidFill>
              </a:rPr>
              <a:t>Any public school employee authorized to provide care under this law will not be liable in civil damages.   The exception includes gross negligence and/or intentional wrong doing.</a:t>
            </a:r>
          </a:p>
          <a:p>
            <a:endParaRPr lang="en-US" dirty="0"/>
          </a:p>
        </p:txBody>
      </p:sp>
      <p:sp>
        <p:nvSpPr>
          <p:cNvPr id="4" name="Slide Number Placeholder 3"/>
          <p:cNvSpPr>
            <a:spLocks noGrp="1"/>
          </p:cNvSpPr>
          <p:nvPr>
            <p:ph type="sldNum" sz="quarter" idx="10"/>
          </p:nvPr>
        </p:nvSpPr>
        <p:spPr/>
        <p:txBody>
          <a:bodyPr/>
          <a:lstStyle/>
          <a:p>
            <a:fld id="{5BC760E0-D428-470E-A9BA-F04D386169A8}" type="slidenum">
              <a:rPr lang="en-US" smtClean="0"/>
              <a:t>9</a:t>
            </a:fld>
            <a:endParaRPr lang="en-US" dirty="0"/>
          </a:p>
        </p:txBody>
      </p:sp>
    </p:spTree>
    <p:extLst>
      <p:ext uri="{BB962C8B-B14F-4D97-AF65-F5344CB8AC3E}">
        <p14:creationId xmlns:p14="http://schemas.microsoft.com/office/powerpoint/2010/main" val="1701481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lvl1pPr>
              <a:defRPr/>
            </a:lvl1pPr>
          </a:lstStyle>
          <a:p>
            <a:r>
              <a:rPr lang="en-US" dirty="0"/>
              <a:t>7/12/18</a:t>
            </a:r>
          </a:p>
        </p:txBody>
      </p:sp>
      <p:sp>
        <p:nvSpPr>
          <p:cNvPr id="17" name="Footer Placeholder 16"/>
          <p:cNvSpPr>
            <a:spLocks noGrp="1"/>
          </p:cNvSpPr>
          <p:nvPr>
            <p:ph type="ftr" sz="quarter" idx="11"/>
          </p:nvPr>
        </p:nvSpPr>
        <p:spPr>
          <a:xfrm>
            <a:off x="406400" y="6410848"/>
            <a:ext cx="7416800" cy="365760"/>
          </a:xfrm>
        </p:spPr>
        <p:txBody>
          <a:bodyPr/>
          <a:lstStyle/>
          <a:p>
            <a:r>
              <a:rPr lang="en-US" dirty="0"/>
              <a:t>NCDHHS, Division of Public Health, NC Charter School Health Requirements</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3662E56-CE37-44FA-B0CD-FB06D237D205}" type="slidenum">
              <a:rPr lang="en-US" smtClean="0"/>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7650166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lvl1pPr>
              <a:defRPr/>
            </a:lvl1pPr>
          </a:lstStyle>
          <a:p>
            <a:r>
              <a:rPr lang="en-US" dirty="0"/>
              <a:t>7/12/18</a:t>
            </a:r>
          </a:p>
        </p:txBody>
      </p:sp>
      <p:sp>
        <p:nvSpPr>
          <p:cNvPr id="5" name="Footer Placeholder 4"/>
          <p:cNvSpPr>
            <a:spLocks noGrp="1"/>
          </p:cNvSpPr>
          <p:nvPr>
            <p:ph type="ftr" sz="quarter" idx="11"/>
          </p:nvPr>
        </p:nvSpPr>
        <p:spPr>
          <a:xfrm>
            <a:off x="406400" y="6410848"/>
            <a:ext cx="7315200" cy="365760"/>
          </a:xfrm>
        </p:spPr>
        <p:txBody>
          <a:bodyPr/>
          <a:lstStyle/>
          <a:p>
            <a:r>
              <a:rPr lang="en-US" dirty="0"/>
              <a:t>NCDHHS, Division of Public Health, NC Charter School Health Requirements</a:t>
            </a:r>
          </a:p>
        </p:txBody>
      </p:sp>
      <p:sp>
        <p:nvSpPr>
          <p:cNvPr id="6" name="Slide Number Placeholder 5"/>
          <p:cNvSpPr>
            <a:spLocks noGrp="1"/>
          </p:cNvSpPr>
          <p:nvPr>
            <p:ph type="sldNum" sz="quarter" idx="12"/>
          </p:nvPr>
        </p:nvSpPr>
        <p:spPr>
          <a:xfrm>
            <a:off x="5815584" y="1026373"/>
            <a:ext cx="609600" cy="441325"/>
          </a:xfrm>
        </p:spPr>
        <p:txBody>
          <a:bodyPr/>
          <a:lstStyle/>
          <a:p>
            <a:fld id="{A3662E56-CE37-44FA-B0CD-FB06D237D205}" type="slidenum">
              <a:rPr lang="en-US" smtClean="0"/>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055764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a:xfrm>
            <a:off x="406400" y="6410848"/>
            <a:ext cx="7518400" cy="365760"/>
          </a:xfrm>
        </p:spPr>
        <p:txBody>
          <a:bodyPr/>
          <a:lstStyle/>
          <a:p>
            <a:r>
              <a:rPr lang="en-US" dirty="0"/>
              <a:t>NCDHHS, Division of Public Health, NC Charter School Health Requirements</a:t>
            </a:r>
          </a:p>
        </p:txBody>
      </p:sp>
      <p:sp>
        <p:nvSpPr>
          <p:cNvPr id="4" name="Date Placeholder 3"/>
          <p:cNvSpPr>
            <a:spLocks noGrp="1"/>
          </p:cNvSpPr>
          <p:nvPr>
            <p:ph type="dt" sz="half" idx="10"/>
          </p:nvPr>
        </p:nvSpPr>
        <p:spPr/>
        <p:txBody>
          <a:bodyPr/>
          <a:lstStyle>
            <a:lvl1pPr>
              <a:defRPr/>
            </a:lvl1pPr>
          </a:lstStyle>
          <a:p>
            <a:r>
              <a:rPr lang="en-US" dirty="0"/>
              <a:t>7/12/18</a:t>
            </a: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A3662E56-CE37-44FA-B0CD-FB06D237D205}" type="slidenum">
              <a:rPr lang="en-US" smtClean="0"/>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54900463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lvl1pPr>
              <a:defRPr/>
            </a:lvl1pPr>
          </a:lstStyle>
          <a:p>
            <a:r>
              <a:rPr lang="en-US" dirty="0"/>
              <a:t>7/12/18</a:t>
            </a:r>
          </a:p>
        </p:txBody>
      </p:sp>
      <p:sp>
        <p:nvSpPr>
          <p:cNvPr id="6" name="Footer Placeholder 5"/>
          <p:cNvSpPr>
            <a:spLocks noGrp="1"/>
          </p:cNvSpPr>
          <p:nvPr>
            <p:ph type="ftr" sz="quarter" idx="11"/>
          </p:nvPr>
        </p:nvSpPr>
        <p:spPr>
          <a:xfrm>
            <a:off x="406399" y="6410848"/>
            <a:ext cx="7291412" cy="365760"/>
          </a:xfrm>
        </p:spPr>
        <p:txBody>
          <a:bodyPr/>
          <a:lstStyle/>
          <a:p>
            <a:r>
              <a:rPr lang="en-US" dirty="0"/>
              <a:t>NCDHHS, Division of Public Health, NC Charter School Health Requirements</a:t>
            </a:r>
          </a:p>
        </p:txBody>
      </p:sp>
      <p:sp>
        <p:nvSpPr>
          <p:cNvPr id="7" name="Slide Number Placeholder 6"/>
          <p:cNvSpPr>
            <a:spLocks noGrp="1"/>
          </p:cNvSpPr>
          <p:nvPr>
            <p:ph type="sldNum" sz="quarter" idx="12"/>
          </p:nvPr>
        </p:nvSpPr>
        <p:spPr/>
        <p:txBody>
          <a:bodyPr/>
          <a:lstStyle/>
          <a:p>
            <a:fld id="{A3662E56-CE37-44FA-B0CD-FB06D237D205}" type="slidenum">
              <a:rPr lang="en-US" smtClean="0"/>
              <a:t>‹#›</a:t>
            </a:fld>
            <a:endParaRPr lang="en-US" dirty="0"/>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8381869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lvl1pPr>
              <a:defRPr/>
            </a:lvl1pPr>
          </a:lstStyle>
          <a:p>
            <a:r>
              <a:rPr lang="en-US" dirty="0"/>
              <a:t>7/12/18</a:t>
            </a:r>
          </a:p>
        </p:txBody>
      </p:sp>
      <p:sp>
        <p:nvSpPr>
          <p:cNvPr id="8" name="Footer Placeholder 7"/>
          <p:cNvSpPr>
            <a:spLocks noGrp="1"/>
          </p:cNvSpPr>
          <p:nvPr>
            <p:ph type="ftr" sz="quarter" idx="11"/>
          </p:nvPr>
        </p:nvSpPr>
        <p:spPr>
          <a:xfrm>
            <a:off x="406399" y="6409944"/>
            <a:ext cx="7306564" cy="365760"/>
          </a:xfrm>
        </p:spPr>
        <p:txBody>
          <a:bodyPr/>
          <a:lstStyle/>
          <a:p>
            <a:r>
              <a:rPr lang="en-US" dirty="0"/>
              <a:t>NCDHHS, Division of Public Health, NC Charter School Health Requirements</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A3662E56-CE37-44FA-B0CD-FB06D237D205}"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5557668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7/12/18</a:t>
            </a:r>
          </a:p>
        </p:txBody>
      </p:sp>
      <p:sp>
        <p:nvSpPr>
          <p:cNvPr id="4" name="Footer Placeholder 3"/>
          <p:cNvSpPr>
            <a:spLocks noGrp="1"/>
          </p:cNvSpPr>
          <p:nvPr>
            <p:ph type="ftr" sz="quarter" idx="11"/>
          </p:nvPr>
        </p:nvSpPr>
        <p:spPr>
          <a:xfrm>
            <a:off x="406400" y="6410848"/>
            <a:ext cx="7315200" cy="365760"/>
          </a:xfrm>
        </p:spPr>
        <p:txBody>
          <a:bodyPr/>
          <a:lstStyle/>
          <a:p>
            <a:r>
              <a:rPr lang="en-US" dirty="0"/>
              <a:t>NCDHHS, Division of Public Health, NC Charter School Health Requirements</a:t>
            </a:r>
          </a:p>
        </p:txBody>
      </p:sp>
      <p:sp>
        <p:nvSpPr>
          <p:cNvPr id="5" name="Slide Number Placeholder 4"/>
          <p:cNvSpPr>
            <a:spLocks noGrp="1"/>
          </p:cNvSpPr>
          <p:nvPr>
            <p:ph type="sldNum" sz="quarter" idx="12"/>
          </p:nvPr>
        </p:nvSpPr>
        <p:spPr>
          <a:xfrm>
            <a:off x="5791200" y="1036021"/>
            <a:ext cx="609600" cy="441325"/>
          </a:xfrm>
        </p:spPr>
        <p:txBody>
          <a:bodyPr/>
          <a:lstStyle/>
          <a:p>
            <a:fld id="{A3662E56-CE37-44FA-B0CD-FB06D237D205}" type="slidenum">
              <a:rPr lang="en-US" smtClean="0"/>
              <a:t>‹#›</a:t>
            </a:fld>
            <a:endParaRPr lang="en-US" dirty="0"/>
          </a:p>
        </p:txBody>
      </p:sp>
    </p:spTree>
    <p:extLst>
      <p:ext uri="{BB962C8B-B14F-4D97-AF65-F5344CB8AC3E}">
        <p14:creationId xmlns:p14="http://schemas.microsoft.com/office/powerpoint/2010/main" val="1791494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lvl1pPr>
              <a:defRPr/>
            </a:lvl1pPr>
          </a:lstStyle>
          <a:p>
            <a:r>
              <a:rPr lang="en-US" dirty="0"/>
              <a:t>7/12/18</a:t>
            </a:r>
          </a:p>
        </p:txBody>
      </p:sp>
      <p:sp>
        <p:nvSpPr>
          <p:cNvPr id="3" name="Footer Placeholder 2"/>
          <p:cNvSpPr>
            <a:spLocks noGrp="1"/>
          </p:cNvSpPr>
          <p:nvPr>
            <p:ph type="ftr" sz="quarter" idx="11"/>
          </p:nvPr>
        </p:nvSpPr>
        <p:spPr>
          <a:xfrm>
            <a:off x="406400" y="6410848"/>
            <a:ext cx="7416800" cy="365760"/>
          </a:xfrm>
        </p:spPr>
        <p:txBody>
          <a:bodyPr/>
          <a:lstStyle/>
          <a:p>
            <a:r>
              <a:rPr lang="en-US" dirty="0"/>
              <a:t>NCDHHS, Division of Public Health, NC Charter School Health Requirements</a:t>
            </a:r>
          </a:p>
        </p:txBody>
      </p:sp>
    </p:spTree>
    <p:extLst>
      <p:ext uri="{BB962C8B-B14F-4D97-AF65-F5344CB8AC3E}">
        <p14:creationId xmlns:p14="http://schemas.microsoft.com/office/powerpoint/2010/main" val="2954230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A3662E56-CE37-44FA-B0CD-FB06D237D205}" type="slidenum">
              <a:rPr lang="en-US" smtClean="0"/>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p:txBody>
          <a:bodyPr/>
          <a:lstStyle/>
          <a:p>
            <a:r>
              <a:rPr lang="en-US" dirty="0"/>
              <a:t>7/12/18</a:t>
            </a:r>
          </a:p>
        </p:txBody>
      </p:sp>
      <p:sp>
        <p:nvSpPr>
          <p:cNvPr id="6" name="Footer Placeholder 5"/>
          <p:cNvSpPr>
            <a:spLocks noGrp="1"/>
          </p:cNvSpPr>
          <p:nvPr>
            <p:ph type="ftr" sz="quarter" idx="11"/>
          </p:nvPr>
        </p:nvSpPr>
        <p:spPr>
          <a:xfrm>
            <a:off x="402336" y="6410848"/>
            <a:ext cx="4511040" cy="365760"/>
          </a:xfrm>
        </p:spPr>
        <p:txBody>
          <a:bodyPr/>
          <a:lstStyle/>
          <a:p>
            <a:r>
              <a:rPr lang="en-US" dirty="0"/>
              <a:t>NCDHHS, Division of Public Health, NC Charter School Health Requirements</a:t>
            </a:r>
          </a:p>
        </p:txBody>
      </p:sp>
    </p:spTree>
    <p:extLst>
      <p:ext uri="{BB962C8B-B14F-4D97-AF65-F5344CB8AC3E}">
        <p14:creationId xmlns:p14="http://schemas.microsoft.com/office/powerpoint/2010/main" val="22016053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p>
            <a:fld id="{A3662E56-CE37-44FA-B0CD-FB06D237D205}" type="slidenum">
              <a:rPr lang="en-US" smtClean="0"/>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7717536" y="6404984"/>
            <a:ext cx="4059936" cy="365760"/>
          </a:xfrm>
        </p:spPr>
        <p:txBody>
          <a:bodyPr/>
          <a:lstStyle/>
          <a:p>
            <a:r>
              <a:rPr lang="en-US" dirty="0"/>
              <a:t>7/12/18</a:t>
            </a:r>
          </a:p>
        </p:txBody>
      </p:sp>
      <p:sp>
        <p:nvSpPr>
          <p:cNvPr id="6" name="Footer Placeholder 5"/>
          <p:cNvSpPr>
            <a:spLocks noGrp="1"/>
          </p:cNvSpPr>
          <p:nvPr>
            <p:ph type="ftr" sz="quarter" idx="11"/>
          </p:nvPr>
        </p:nvSpPr>
        <p:spPr>
          <a:xfrm>
            <a:off x="402336" y="6410848"/>
            <a:ext cx="4779264" cy="365760"/>
          </a:xfrm>
        </p:spPr>
        <p:txBody>
          <a:bodyPr/>
          <a:lstStyle/>
          <a:p>
            <a:r>
              <a:rPr lang="en-US" dirty="0"/>
              <a:t>NCDHHS, Division of Public Health, NC Charter School Health Requirements</a:t>
            </a:r>
          </a:p>
        </p:txBody>
      </p:sp>
    </p:spTree>
    <p:extLst>
      <p:ext uri="{BB962C8B-B14F-4D97-AF65-F5344CB8AC3E}">
        <p14:creationId xmlns:p14="http://schemas.microsoft.com/office/powerpoint/2010/main" val="4007258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dirty="0"/>
              <a:t>7/12/18</a:t>
            </a:r>
          </a:p>
        </p:txBody>
      </p:sp>
      <p:sp>
        <p:nvSpPr>
          <p:cNvPr id="5" name="Footer Placeholder 4"/>
          <p:cNvSpPr>
            <a:spLocks noGrp="1"/>
          </p:cNvSpPr>
          <p:nvPr>
            <p:ph type="ftr" sz="quarter" idx="11"/>
          </p:nvPr>
        </p:nvSpPr>
        <p:spPr/>
        <p:txBody>
          <a:bodyPr/>
          <a:lstStyle/>
          <a:p>
            <a:r>
              <a:rPr lang="en-US" dirty="0"/>
              <a:t>NCDHHS, Division of Public Health, NC Charter School Health Requirements</a:t>
            </a:r>
          </a:p>
        </p:txBody>
      </p:sp>
      <p:sp>
        <p:nvSpPr>
          <p:cNvPr id="6" name="Slide Number Placeholder 5"/>
          <p:cNvSpPr>
            <a:spLocks noGrp="1"/>
          </p:cNvSpPr>
          <p:nvPr>
            <p:ph type="sldNum" sz="quarter" idx="12"/>
          </p:nvPr>
        </p:nvSpPr>
        <p:spPr/>
        <p:txBody>
          <a:bodyPr/>
          <a:lstStyle/>
          <a:p>
            <a:fld id="{A3662E56-CE37-44FA-B0CD-FB06D237D205}" type="slidenum">
              <a:rPr lang="en-US" smtClean="0"/>
              <a:t>‹#›</a:t>
            </a:fld>
            <a:endParaRPr lang="en-US" dirty="0"/>
          </a:p>
        </p:txBody>
      </p:sp>
    </p:spTree>
    <p:extLst>
      <p:ext uri="{BB962C8B-B14F-4D97-AF65-F5344CB8AC3E}">
        <p14:creationId xmlns:p14="http://schemas.microsoft.com/office/powerpoint/2010/main" val="9135510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9221216" y="3009902"/>
            <a:ext cx="609600" cy="441325"/>
          </a:xfrm>
        </p:spPr>
        <p:txBody>
          <a:bodyPr/>
          <a:lstStyle/>
          <a:p>
            <a:fld id="{A3662E56-CE37-44FA-B0CD-FB06D237D205}" type="slidenum">
              <a:rPr lang="en-US" smtClean="0"/>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dirty="0"/>
              <a:t>7/12/18</a:t>
            </a:r>
          </a:p>
        </p:txBody>
      </p:sp>
      <p:sp>
        <p:nvSpPr>
          <p:cNvPr id="5" name="Footer Placeholder 4"/>
          <p:cNvSpPr>
            <a:spLocks noGrp="1"/>
          </p:cNvSpPr>
          <p:nvPr>
            <p:ph type="ftr" sz="quarter" idx="11"/>
          </p:nvPr>
        </p:nvSpPr>
        <p:spPr/>
        <p:txBody>
          <a:bodyPr/>
          <a:lstStyle/>
          <a:p>
            <a:r>
              <a:rPr lang="en-US" dirty="0"/>
              <a:t>NCDHHS, Division of Public Health, NC Charter School Health Requirements</a:t>
            </a: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9246382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5/22/2019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r>
              <a:rPr lang="en-US" dirty="0"/>
              <a:t>7/12/18</a:t>
            </a:r>
          </a:p>
        </p:txBody>
      </p:sp>
      <p:sp>
        <p:nvSpPr>
          <p:cNvPr id="3" name="Footer Placeholder 2"/>
          <p:cNvSpPr>
            <a:spLocks noGrp="1"/>
          </p:cNvSpPr>
          <p:nvPr>
            <p:ph type="ftr" sz="quarter" idx="3"/>
          </p:nvPr>
        </p:nvSpPr>
        <p:spPr>
          <a:xfrm>
            <a:off x="406400" y="6410848"/>
            <a:ext cx="7307072" cy="365760"/>
          </a:xfrm>
          <a:prstGeom prst="rect">
            <a:avLst/>
          </a:prstGeom>
        </p:spPr>
        <p:txBody>
          <a:bodyPr vert="horz"/>
          <a:lstStyle>
            <a:lvl1pPr algn="l" eaLnBrk="1" latinLnBrk="0" hangingPunct="1">
              <a:defRPr kumimoji="0" sz="1200">
                <a:solidFill>
                  <a:srgbClr val="FFFFFF"/>
                </a:solidFill>
              </a:defRPr>
            </a:lvl1pPr>
          </a:lstStyle>
          <a:p>
            <a:r>
              <a:rPr lang="en-US" dirty="0"/>
              <a:t>NCDHHS, Division of Public Health, NC Charter School Health Requirements</a:t>
            </a: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662E56-CE37-44FA-B0CD-FB06D237D205}" type="slidenum">
              <a:rPr lang="en-US" smtClean="0"/>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0141538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tte.richardson@dhhs.nc.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ncga.state.nc.us/EnactedLegislation/Statutes/PDF/BySection/Chapter_115C/GS_115C-375.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cleg.net/Sessions/2009/Bills/Senate/PDF/S738v4.pdf" TargetMode="External"/><Relationship Id="rId4" Type="http://schemas.openxmlformats.org/officeDocument/2006/relationships/hyperlink" Target="http://www.ncleg.net/Sessions/2001/Bills/Senate/PDF/S911v4.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iabetes.org/living-with-diabetes/parents-and-kids/diabetes-care-at-schoo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ih1NXYx2k9g&amp;feature=share&amp;list=EC3DE9DDE8EB2A2E5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cleg.net/Sessions/2013/Bills/Senate/PDF/S700v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chealthyschools.org/docs/legislation/stateboard/concussion-policy.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ncpublicschools.org/docs/studentsupport/psychology/concussion-management/concussion-broch.pdf" TargetMode="External"/><Relationship Id="rId4" Type="http://schemas.openxmlformats.org/officeDocument/2006/relationships/hyperlink" Target="http://www.ncpublicschools.org/docs/studentsupport/psychology/concussion-management/implementation-guide.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1.png"/><Relationship Id="rId7" Type="http://schemas.openxmlformats.org/officeDocument/2006/relationships/hyperlink" Target="http://lawyersandsettlements.com/features/medical_malpractice/medical-malpractice-law.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ncleg.net/EnactedLegislation/Statutes/HTML/BySection/Chapter_130A/GS_130A-155.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2a.cdc.gov/nip/kidstuff/newscheduler_le/" TargetMode="External"/><Relationship Id="rId4" Type="http://schemas.openxmlformats.org/officeDocument/2006/relationships/hyperlink" Target="https://www.immunize.nc.gov/schools/resourcesforschools.ht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cga.state.nc.us/enactedlegislation/statutes/pdf/byarticle/chapter_130a/article_18.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ublichealth.nc.gov/wch/doc/aboutus/HAForm2016Revised-06291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leg.net/EnactedLegislation/Statutes/HTML/BySection/Chapter_130A/GS_130A-155.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cleg.net/enactedlegislation/statutes/pdf/byarticle/chapter_130a/article_18.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cleg.net/sessions/2003/bills/senate/html/s444v5.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immunize.nc.gov/schools/resourcesforschools.htm" TargetMode="External"/><Relationship Id="rId4" Type="http://schemas.openxmlformats.org/officeDocument/2006/relationships/hyperlink" Target="https://www.ncleg.net/EnactedLegislation/Statutes/PDF/BySection/Chapter_115C/GS_115C-218.75.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cleg.net/enactedlegislation/statutes/pdf/byarticle/chapter_130a/article_18.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dhhs.state.nc.us/dhsr/ahc/clia/index.html#contac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sha.gov/OshDoc/Directive_pdf/CPL_2-2_69.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labor.nc.gov/safety-and-health/library" TargetMode="External"/><Relationship Id="rId5" Type="http://schemas.openxmlformats.org/officeDocument/2006/relationships/hyperlink" Target="https://www.labor.nc.gov/documents/library-loan-agreement" TargetMode="External"/><Relationship Id="rId4" Type="http://schemas.openxmlformats.org/officeDocument/2006/relationships/hyperlink" Target="https://trainingnetwork.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betterfoodfordogs.com/best-worst-dog-food/#bestwors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2.ncdhhs.gov/dph/wch/doc/lhd/North_Carolina_School_Health_Program_Manual-Sixth_Edition.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ncdhhs.gov/dph/wch/lhd/manuals.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ncdhhs.gov/dhsr/EMS/pdf/kids/guideline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nnette.Richardson@dhhs.nc.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nks.govdelivery.com/track?type=click&amp;enid=ZWFzPTEmbWFpbGluZ2lkPTIwMTgxMDA1Ljk1ODcwNzAxJm1lc3NhZ2VpZD1NREItUFJELUJVTC0yMDE4MTAwNS45NTg3MDcwMSZkYXRhYmFzZWlkPTEwMDEmc2VyaWFsPTE3MzExNTk2JmVtYWlsaWQ9a3Jpc3Rpbi53aWtlQGRoaHMubmMuZ292JnVzZXJpZD1rcmlzdGluLndpa2VAZGhocy5uYy5nb3YmZmw9JmV4dHJhPU11bHRpdmFyaWF0ZUlkPSYmJg==&amp;&amp;&amp;141&amp;&amp;&amp;http://apps.schools.nc.gov/eddi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ntent.govdelivery.com/accounts/NCSBE/bulletins/211694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publicdomainpictures.net/view-image.php?image=39879" TargetMode="External"/><Relationship Id="rId5" Type="http://schemas.openxmlformats.org/officeDocument/2006/relationships/image" Target="../media/image1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cga.state.nc.us/enactedlegislation/statutes/pdf/bysection/chapter_115c/gs_115c-375.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B58F-A9EA-46CF-B5A6-10DDFFD1B121}"/>
              </a:ext>
            </a:extLst>
          </p:cNvPr>
          <p:cNvSpPr>
            <a:spLocks noGrp="1"/>
          </p:cNvSpPr>
          <p:nvPr>
            <p:ph type="title"/>
          </p:nvPr>
        </p:nvSpPr>
        <p:spPr/>
        <p:txBody>
          <a:bodyPr/>
          <a:lstStyle/>
          <a:p>
            <a:r>
              <a:rPr lang="en-US" dirty="0"/>
              <a:t>School Health Requirements for NC Charter Schools </a:t>
            </a:r>
          </a:p>
        </p:txBody>
      </p:sp>
      <p:sp>
        <p:nvSpPr>
          <p:cNvPr id="3" name="Content Placeholder 2">
            <a:extLst>
              <a:ext uri="{FF2B5EF4-FFF2-40B4-BE49-F238E27FC236}">
                <a16:creationId xmlns:a16="http://schemas.microsoft.com/office/drawing/2014/main" id="{7A705AE6-A12D-43A7-AA5A-EB487875B1EB}"/>
              </a:ext>
            </a:extLst>
          </p:cNvPr>
          <p:cNvSpPr>
            <a:spLocks noGrp="1"/>
          </p:cNvSpPr>
          <p:nvPr>
            <p:ph sz="quarter" idx="13"/>
          </p:nvPr>
        </p:nvSpPr>
        <p:spPr>
          <a:xfrm>
            <a:off x="338667" y="2367092"/>
            <a:ext cx="10938933" cy="3872391"/>
          </a:xfrm>
        </p:spPr>
        <p:txBody>
          <a:bodyPr>
            <a:normAutofit/>
          </a:bodyPr>
          <a:lstStyle/>
          <a:p>
            <a:pPr marL="0" indent="0" algn="ctr">
              <a:buNone/>
            </a:pPr>
            <a:r>
              <a:rPr lang="en-US" sz="3600" cap="none" dirty="0"/>
              <a:t>Annette Richardson, MSN, RN, NCSN</a:t>
            </a:r>
          </a:p>
          <a:p>
            <a:pPr marL="0" indent="0" algn="ctr">
              <a:buNone/>
            </a:pPr>
            <a:r>
              <a:rPr lang="en-US" cap="none" dirty="0"/>
              <a:t>Charter School Health Nurse Consultant</a:t>
            </a:r>
          </a:p>
          <a:p>
            <a:pPr marL="0" indent="0" algn="ctr">
              <a:buNone/>
            </a:pPr>
            <a:r>
              <a:rPr lang="en-US" cap="none" dirty="0"/>
              <a:t>NC Division of Public Health - Children and Youth Branch</a:t>
            </a:r>
          </a:p>
          <a:p>
            <a:pPr marL="0" indent="0" algn="ctr">
              <a:buNone/>
            </a:pPr>
            <a:r>
              <a:rPr lang="en-US" cap="none" dirty="0"/>
              <a:t>NC Department of Health and Human services</a:t>
            </a:r>
          </a:p>
          <a:p>
            <a:pPr marL="0" indent="0" algn="ctr">
              <a:buNone/>
            </a:pPr>
            <a:r>
              <a:rPr lang="en-US" cap="none" dirty="0"/>
              <a:t>252-339-3009   office</a:t>
            </a:r>
          </a:p>
          <a:p>
            <a:pPr marL="0" indent="0" algn="ctr">
              <a:buNone/>
            </a:pPr>
            <a:r>
              <a:rPr lang="en-US" u="sng" cap="none" dirty="0">
                <a:hlinkClick r:id="rId3"/>
              </a:rPr>
              <a:t>annette.richardson@dhhs.nc.gov</a:t>
            </a:r>
            <a:endParaRPr lang="en-US" u="sng" cap="none" dirty="0"/>
          </a:p>
          <a:p>
            <a:pPr marL="0" indent="0" algn="ctr">
              <a:buNone/>
            </a:pPr>
            <a:endParaRPr lang="en-US" cap="none" dirty="0"/>
          </a:p>
          <a:p>
            <a:endParaRPr lang="en-US" dirty="0"/>
          </a:p>
          <a:p>
            <a:endParaRPr lang="en-US" dirty="0"/>
          </a:p>
        </p:txBody>
      </p:sp>
      <p:pic>
        <p:nvPicPr>
          <p:cNvPr id="4" name="Picture 3" descr="NCPH-3PMS-150-100x110">
            <a:extLst>
              <a:ext uri="{FF2B5EF4-FFF2-40B4-BE49-F238E27FC236}">
                <a16:creationId xmlns:a16="http://schemas.microsoft.com/office/drawing/2014/main" id="{EDC75F67-F852-4677-ADA7-A0C62D2ED0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4134" y="3467048"/>
            <a:ext cx="1473450" cy="1672477"/>
          </a:xfrm>
          <a:prstGeom prst="rect">
            <a:avLst/>
          </a:prstGeom>
          <a:noFill/>
          <a:ln>
            <a:noFill/>
          </a:ln>
        </p:spPr>
      </p:pic>
    </p:spTree>
    <p:extLst>
      <p:ext uri="{BB962C8B-B14F-4D97-AF65-F5344CB8AC3E}">
        <p14:creationId xmlns:p14="http://schemas.microsoft.com/office/powerpoint/2010/main" val="1005650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DBAC-E532-42FA-B9DE-6CCC28F8E006}"/>
              </a:ext>
            </a:extLst>
          </p:cNvPr>
          <p:cNvSpPr>
            <a:spLocks noGrp="1"/>
          </p:cNvSpPr>
          <p:nvPr>
            <p:ph type="title"/>
          </p:nvPr>
        </p:nvSpPr>
        <p:spPr/>
        <p:txBody>
          <a:bodyPr/>
          <a:lstStyle/>
          <a:p>
            <a:r>
              <a:rPr lang="en-US" dirty="0"/>
              <a:t>School Health Requirements </a:t>
            </a:r>
          </a:p>
        </p:txBody>
      </p:sp>
      <p:sp>
        <p:nvSpPr>
          <p:cNvPr id="3" name="Content Placeholder 2">
            <a:extLst>
              <a:ext uri="{FF2B5EF4-FFF2-40B4-BE49-F238E27FC236}">
                <a16:creationId xmlns:a16="http://schemas.microsoft.com/office/drawing/2014/main" id="{7AD7F182-82B6-43F0-A770-A36CAC6364E8}"/>
              </a:ext>
            </a:extLst>
          </p:cNvPr>
          <p:cNvSpPr>
            <a:spLocks noGrp="1"/>
          </p:cNvSpPr>
          <p:nvPr>
            <p:ph sz="quarter" idx="13"/>
          </p:nvPr>
        </p:nvSpPr>
        <p:spPr/>
        <p:txBody>
          <a:bodyPr>
            <a:normAutofit/>
          </a:bodyPr>
          <a:lstStyle/>
          <a:p>
            <a:pPr marL="0" lvl="0" indent="0">
              <a:lnSpc>
                <a:spcPct val="100000"/>
              </a:lnSpc>
              <a:spcBef>
                <a:spcPct val="20000"/>
              </a:spcBef>
              <a:buClr>
                <a:srgbClr val="4472C4"/>
              </a:buClr>
              <a:buSzPct val="85000"/>
              <a:buNone/>
            </a:pPr>
            <a:r>
              <a:rPr lang="en-US" sz="2700" b="1" i="1" cap="none" dirty="0">
                <a:solidFill>
                  <a:prstClr val="black"/>
                </a:solidFill>
                <a:latin typeface="Georgia"/>
              </a:rPr>
              <a:t>Students with Diabetes </a:t>
            </a:r>
            <a:r>
              <a:rPr lang="en-US" sz="2700" cap="none" dirty="0">
                <a:solidFill>
                  <a:prstClr val="black"/>
                </a:solidFill>
                <a:latin typeface="Georgia"/>
              </a:rPr>
              <a:t>– Required by Law</a:t>
            </a:r>
          </a:p>
          <a:p>
            <a:pPr marL="274320" lvl="0" indent="-274320">
              <a:lnSpc>
                <a:spcPct val="100000"/>
              </a:lnSpc>
              <a:spcBef>
                <a:spcPct val="20000"/>
              </a:spcBef>
              <a:buClr>
                <a:srgbClr val="4472C4"/>
              </a:buClr>
              <a:buSzPct val="85000"/>
              <a:buFont typeface="Wingdings 2"/>
              <a:buChar char=""/>
            </a:pPr>
            <a:r>
              <a:rPr lang="en-US" sz="2700" b="1" cap="none" dirty="0">
                <a:solidFill>
                  <a:prstClr val="black"/>
                </a:solidFill>
                <a:latin typeface="Georgia"/>
                <a:hlinkClick r:id="rId3"/>
              </a:rPr>
              <a:t>GS 115C-375.3</a:t>
            </a:r>
            <a:r>
              <a:rPr lang="en-US" sz="2700" b="1" cap="none" dirty="0">
                <a:solidFill>
                  <a:prstClr val="black"/>
                </a:solidFill>
                <a:latin typeface="Georgia"/>
              </a:rPr>
              <a:t> </a:t>
            </a:r>
          </a:p>
          <a:p>
            <a:pPr marL="548640" lvl="1" indent="-274320">
              <a:lnSpc>
                <a:spcPct val="100000"/>
              </a:lnSpc>
              <a:spcBef>
                <a:spcPct val="20000"/>
              </a:spcBef>
              <a:buClr>
                <a:srgbClr val="ED7D31"/>
              </a:buClr>
              <a:buSzPct val="70000"/>
              <a:buFont typeface="Wingdings"/>
              <a:buChar char=""/>
            </a:pPr>
            <a:r>
              <a:rPr lang="en-US" sz="2200" b="1" cap="none" dirty="0">
                <a:solidFill>
                  <a:srgbClr val="44546A"/>
                </a:solidFill>
                <a:latin typeface="Georgia"/>
                <a:hlinkClick r:id="rId4"/>
              </a:rPr>
              <a:t>Senate Bill 911</a:t>
            </a:r>
            <a:endParaRPr lang="en-US" sz="2200" b="1" cap="none" dirty="0">
              <a:solidFill>
                <a:srgbClr val="44546A"/>
              </a:solidFill>
              <a:latin typeface="Georgia"/>
            </a:endParaRPr>
          </a:p>
          <a:p>
            <a:pPr marL="548640" lvl="1" indent="-274320">
              <a:lnSpc>
                <a:spcPct val="100000"/>
              </a:lnSpc>
              <a:spcBef>
                <a:spcPct val="20000"/>
              </a:spcBef>
              <a:buClr>
                <a:srgbClr val="ED7D31"/>
              </a:buClr>
              <a:buSzPct val="70000"/>
              <a:buFont typeface="Wingdings"/>
              <a:buChar char=""/>
            </a:pPr>
            <a:r>
              <a:rPr lang="en-US" sz="2200" b="1" cap="none" dirty="0">
                <a:solidFill>
                  <a:srgbClr val="44546A"/>
                </a:solidFill>
                <a:latin typeface="Georgia"/>
                <a:hlinkClick r:id="rId5"/>
              </a:rPr>
              <a:t>Senate Bill 738</a:t>
            </a:r>
            <a:endParaRPr lang="en-US" sz="2700" cap="none" dirty="0">
              <a:solidFill>
                <a:prstClr val="black"/>
              </a:solidFill>
              <a:latin typeface="Georgia"/>
            </a:endParaRPr>
          </a:p>
          <a:p>
            <a:pPr marL="0" lvl="0" indent="0">
              <a:lnSpc>
                <a:spcPct val="100000"/>
              </a:lnSpc>
              <a:spcBef>
                <a:spcPct val="20000"/>
              </a:spcBef>
              <a:buClr>
                <a:srgbClr val="4472C4"/>
              </a:buClr>
              <a:buSzPct val="85000"/>
              <a:buNone/>
            </a:pPr>
            <a:r>
              <a:rPr lang="en-US" cap="none" dirty="0">
                <a:solidFill>
                  <a:prstClr val="black"/>
                </a:solidFill>
                <a:latin typeface="Georgia"/>
              </a:rPr>
              <a:t>Ensures that guidelines adopted by the SBE are implemented in schools in which students with diabetes are enrolled.  </a:t>
            </a:r>
          </a:p>
          <a:p>
            <a:pPr marL="0" lvl="0" indent="0">
              <a:lnSpc>
                <a:spcPct val="100000"/>
              </a:lnSpc>
              <a:spcBef>
                <a:spcPct val="20000"/>
              </a:spcBef>
              <a:buClr>
                <a:srgbClr val="4472C4"/>
              </a:buClr>
              <a:buSzPct val="85000"/>
              <a:buNone/>
            </a:pPr>
            <a:r>
              <a:rPr lang="en-US" cap="none" dirty="0">
                <a:solidFill>
                  <a:prstClr val="black"/>
                </a:solidFill>
                <a:latin typeface="Georgia"/>
              </a:rPr>
              <a:t>Report on compliance </a:t>
            </a:r>
            <a:r>
              <a:rPr lang="en-US" b="1" cap="none" dirty="0">
                <a:solidFill>
                  <a:srgbClr val="FF0000"/>
                </a:solidFill>
                <a:latin typeface="Georgia"/>
              </a:rPr>
              <a:t>annually by June 1st</a:t>
            </a:r>
            <a:r>
              <a:rPr lang="en-US" cap="none" dirty="0">
                <a:solidFill>
                  <a:prstClr val="black"/>
                </a:solidFill>
                <a:latin typeface="Georgia"/>
              </a:rPr>
              <a:t>.</a:t>
            </a:r>
          </a:p>
          <a:p>
            <a:endParaRPr lang="en-US" dirty="0"/>
          </a:p>
        </p:txBody>
      </p:sp>
    </p:spTree>
    <p:extLst>
      <p:ext uri="{BB962C8B-B14F-4D97-AF65-F5344CB8AC3E}">
        <p14:creationId xmlns:p14="http://schemas.microsoft.com/office/powerpoint/2010/main" val="133565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BE8A-6229-4367-86D6-845BD36808E8}"/>
              </a:ext>
            </a:extLst>
          </p:cNvPr>
          <p:cNvSpPr>
            <a:spLocks noGrp="1"/>
          </p:cNvSpPr>
          <p:nvPr>
            <p:ph type="title"/>
          </p:nvPr>
        </p:nvSpPr>
        <p:spPr/>
        <p:txBody>
          <a:bodyPr/>
          <a:lstStyle/>
          <a:p>
            <a:r>
              <a:rPr lang="en-US" dirty="0"/>
              <a:t>School Health Requirements</a:t>
            </a:r>
          </a:p>
        </p:txBody>
      </p:sp>
      <p:sp>
        <p:nvSpPr>
          <p:cNvPr id="3" name="Content Placeholder 2">
            <a:extLst>
              <a:ext uri="{FF2B5EF4-FFF2-40B4-BE49-F238E27FC236}">
                <a16:creationId xmlns:a16="http://schemas.microsoft.com/office/drawing/2014/main" id="{8E3DBFB5-47F4-4C60-8FA4-C0D869446AC2}"/>
              </a:ext>
            </a:extLst>
          </p:cNvPr>
          <p:cNvSpPr>
            <a:spLocks noGrp="1"/>
          </p:cNvSpPr>
          <p:nvPr>
            <p:ph sz="quarter" idx="13"/>
          </p:nvPr>
        </p:nvSpPr>
        <p:spPr/>
        <p:txBody>
          <a:bodyPr/>
          <a:lstStyle/>
          <a:p>
            <a:pPr marL="0" indent="0">
              <a:buNone/>
            </a:pPr>
            <a:endParaRPr lang="en-US" dirty="0"/>
          </a:p>
          <a:p>
            <a:pPr marL="0" indent="0">
              <a:buNone/>
            </a:pPr>
            <a:r>
              <a:rPr lang="en-US" cap="none" dirty="0">
                <a:latin typeface="Georgia" panose="02040502050405020303" pitchFamily="18" charset="0"/>
              </a:rPr>
              <a:t>Required components for schools with diabetic students:</a:t>
            </a:r>
          </a:p>
          <a:p>
            <a:r>
              <a:rPr lang="en-US" cap="none" dirty="0">
                <a:latin typeface="Georgia" panose="02040502050405020303" pitchFamily="18" charset="0"/>
              </a:rPr>
              <a:t>Generalized diabetic training for all school staff</a:t>
            </a:r>
          </a:p>
          <a:p>
            <a:r>
              <a:rPr lang="en-US" cap="none" dirty="0">
                <a:latin typeface="Georgia" panose="02040502050405020303" pitchFamily="18" charset="0"/>
              </a:rPr>
              <a:t>Two intensively trained school staff for specific students with diabetes</a:t>
            </a:r>
          </a:p>
          <a:p>
            <a:r>
              <a:rPr lang="en-US" cap="none" dirty="0">
                <a:latin typeface="Georgia" panose="02040502050405020303" pitchFamily="18" charset="0"/>
              </a:rPr>
              <a:t>Written plan for diabetic student care</a:t>
            </a:r>
          </a:p>
          <a:p>
            <a:endParaRPr lang="en-US" dirty="0"/>
          </a:p>
        </p:txBody>
      </p:sp>
    </p:spTree>
    <p:extLst>
      <p:ext uri="{BB962C8B-B14F-4D97-AF65-F5344CB8AC3E}">
        <p14:creationId xmlns:p14="http://schemas.microsoft.com/office/powerpoint/2010/main" val="97151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C89F-9FE4-4BEB-8C17-E7865EF2E3E7}"/>
              </a:ext>
            </a:extLst>
          </p:cNvPr>
          <p:cNvSpPr>
            <a:spLocks noGrp="1"/>
          </p:cNvSpPr>
          <p:nvPr>
            <p:ph type="title"/>
          </p:nvPr>
        </p:nvSpPr>
        <p:spPr/>
        <p:txBody>
          <a:bodyPr/>
          <a:lstStyle/>
          <a:p>
            <a:r>
              <a:rPr lang="en-US" dirty="0"/>
              <a:t>School Health Requirements</a:t>
            </a:r>
          </a:p>
        </p:txBody>
      </p:sp>
      <p:sp>
        <p:nvSpPr>
          <p:cNvPr id="3" name="Content Placeholder 2">
            <a:extLst>
              <a:ext uri="{FF2B5EF4-FFF2-40B4-BE49-F238E27FC236}">
                <a16:creationId xmlns:a16="http://schemas.microsoft.com/office/drawing/2014/main" id="{D7701E0B-C5AB-451A-B20D-2AFBDFBCF625}"/>
              </a:ext>
            </a:extLst>
          </p:cNvPr>
          <p:cNvSpPr>
            <a:spLocks noGrp="1"/>
          </p:cNvSpPr>
          <p:nvPr>
            <p:ph sz="quarter" idx="13"/>
          </p:nvPr>
        </p:nvSpPr>
        <p:spPr/>
        <p:txBody>
          <a:bodyPr>
            <a:normAutofit fontScale="92500" lnSpcReduction="20000"/>
          </a:bodyPr>
          <a:lstStyle/>
          <a:p>
            <a:pPr marL="0" lvl="0" indent="0">
              <a:lnSpc>
                <a:spcPct val="100000"/>
              </a:lnSpc>
              <a:spcBef>
                <a:spcPct val="20000"/>
              </a:spcBef>
              <a:buClr>
                <a:srgbClr val="4472C4"/>
              </a:buClr>
              <a:buSzPct val="85000"/>
              <a:buNone/>
            </a:pPr>
            <a:r>
              <a:rPr lang="en-US" sz="2200" cap="none" dirty="0">
                <a:solidFill>
                  <a:prstClr val="black"/>
                </a:solidFill>
                <a:latin typeface="Georgia"/>
              </a:rPr>
              <a:t>Resources for schools with one or more students with diabetes:</a:t>
            </a:r>
          </a:p>
          <a:p>
            <a:pPr marL="0" lvl="0" indent="0">
              <a:lnSpc>
                <a:spcPct val="100000"/>
              </a:lnSpc>
              <a:spcBef>
                <a:spcPct val="20000"/>
              </a:spcBef>
              <a:buClr>
                <a:srgbClr val="4472C4"/>
              </a:buClr>
              <a:buSzPct val="85000"/>
              <a:buNone/>
            </a:pPr>
            <a:endParaRPr lang="en-US" sz="2200" cap="none" dirty="0">
              <a:solidFill>
                <a:prstClr val="black"/>
              </a:solidFill>
              <a:latin typeface="Georgia"/>
            </a:endParaRPr>
          </a:p>
          <a:p>
            <a:pPr marL="274320" lvl="0" indent="-274320">
              <a:lnSpc>
                <a:spcPct val="100000"/>
              </a:lnSpc>
              <a:spcBef>
                <a:spcPct val="20000"/>
              </a:spcBef>
              <a:buClr>
                <a:srgbClr val="4472C4"/>
              </a:buClr>
              <a:buSzPct val="85000"/>
              <a:buFont typeface="Wingdings 2"/>
              <a:buChar char=""/>
            </a:pPr>
            <a:r>
              <a:rPr lang="en-US" sz="2200" cap="none" dirty="0">
                <a:solidFill>
                  <a:prstClr val="black"/>
                </a:solidFill>
                <a:latin typeface="Georgia"/>
              </a:rPr>
              <a:t>The American Diabetes Association (ADA)</a:t>
            </a:r>
          </a:p>
          <a:p>
            <a:pPr marL="548640" lvl="1" indent="-274320">
              <a:lnSpc>
                <a:spcPct val="100000"/>
              </a:lnSpc>
              <a:spcBef>
                <a:spcPct val="20000"/>
              </a:spcBef>
              <a:buClr>
                <a:srgbClr val="ED7D31"/>
              </a:buClr>
              <a:buSzPct val="70000"/>
              <a:buFont typeface="Wingdings"/>
              <a:buChar char=""/>
            </a:pPr>
            <a:r>
              <a:rPr lang="en-US" sz="2200" cap="none" dirty="0">
                <a:solidFill>
                  <a:prstClr val="black"/>
                </a:solidFill>
                <a:latin typeface="Georgia"/>
              </a:rPr>
              <a:t>Forms for written care plans and other documents are available at</a:t>
            </a:r>
          </a:p>
          <a:p>
            <a:pPr marL="548640" lvl="2" indent="0">
              <a:lnSpc>
                <a:spcPct val="100000"/>
              </a:lnSpc>
              <a:spcBef>
                <a:spcPct val="20000"/>
              </a:spcBef>
              <a:buClr>
                <a:srgbClr val="A5A5A5"/>
              </a:buClr>
              <a:buSzPct val="75000"/>
              <a:buNone/>
            </a:pPr>
            <a:r>
              <a:rPr lang="en-US" sz="2200" cap="none" dirty="0">
                <a:solidFill>
                  <a:prstClr val="black"/>
                </a:solidFill>
                <a:latin typeface="Georgia"/>
                <a:hlinkClick r:id="rId3"/>
              </a:rPr>
              <a:t>http://www.diabetes.org/living-with-diabetes/parents-and-kids/diabetes-care-at-school/</a:t>
            </a:r>
            <a:endParaRPr lang="en-US" sz="2200" cap="none" dirty="0">
              <a:solidFill>
                <a:prstClr val="black"/>
              </a:solidFill>
              <a:latin typeface="Georgia"/>
            </a:endParaRPr>
          </a:p>
          <a:p>
            <a:pPr marL="0" lvl="0" indent="0">
              <a:lnSpc>
                <a:spcPct val="100000"/>
              </a:lnSpc>
              <a:spcBef>
                <a:spcPct val="20000"/>
              </a:spcBef>
              <a:buClr>
                <a:srgbClr val="4472C4"/>
              </a:buClr>
              <a:buSzPct val="85000"/>
              <a:buNone/>
            </a:pPr>
            <a:endParaRPr lang="en-US" sz="2200" cap="none" dirty="0">
              <a:solidFill>
                <a:prstClr val="black"/>
              </a:solidFill>
              <a:latin typeface="Georgia"/>
            </a:endParaRPr>
          </a:p>
          <a:p>
            <a:pPr marL="548640" lvl="1" indent="-274320">
              <a:lnSpc>
                <a:spcPct val="100000"/>
              </a:lnSpc>
              <a:spcBef>
                <a:spcPct val="20000"/>
              </a:spcBef>
              <a:buClr>
                <a:srgbClr val="ED7D31"/>
              </a:buClr>
              <a:buSzPct val="70000"/>
              <a:buFont typeface="Wingdings"/>
              <a:buChar char=""/>
            </a:pPr>
            <a:r>
              <a:rPr lang="en-US" sz="2200" cap="none" dirty="0">
                <a:solidFill>
                  <a:prstClr val="black"/>
                </a:solidFill>
                <a:latin typeface="Georgia"/>
              </a:rPr>
              <a:t>Training videos and power point presentations are also at this site in addition to being posted on YouTube at </a:t>
            </a:r>
          </a:p>
          <a:p>
            <a:pPr marL="548640" lvl="2" indent="0">
              <a:lnSpc>
                <a:spcPct val="100000"/>
              </a:lnSpc>
              <a:spcBef>
                <a:spcPct val="20000"/>
              </a:spcBef>
              <a:buClr>
                <a:srgbClr val="A5A5A5"/>
              </a:buClr>
              <a:buSzPct val="75000"/>
              <a:buNone/>
            </a:pPr>
            <a:r>
              <a:rPr lang="en-US" sz="2200" u="sng" cap="none" dirty="0">
                <a:solidFill>
                  <a:prstClr val="black"/>
                </a:solidFill>
                <a:latin typeface="Georgia"/>
                <a:hlinkClick r:id="rId4"/>
              </a:rPr>
              <a:t>https://www.youtube.com/watch?v=ih1NXYx2k9g&amp;feature=share&amp;list=EC3DE9DDE8EB2A2E56</a:t>
            </a:r>
            <a:endParaRPr lang="en-US" sz="2200" cap="none" dirty="0">
              <a:solidFill>
                <a:prstClr val="black"/>
              </a:solidFill>
              <a:latin typeface="Georgia"/>
            </a:endParaRPr>
          </a:p>
          <a:p>
            <a:endParaRPr lang="en-US" dirty="0"/>
          </a:p>
        </p:txBody>
      </p:sp>
    </p:spTree>
    <p:extLst>
      <p:ext uri="{BB962C8B-B14F-4D97-AF65-F5344CB8AC3E}">
        <p14:creationId xmlns:p14="http://schemas.microsoft.com/office/powerpoint/2010/main" val="96161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5213-43BC-4E8B-9302-0FD03C72DC0F}"/>
              </a:ext>
            </a:extLst>
          </p:cNvPr>
          <p:cNvSpPr>
            <a:spLocks noGrp="1"/>
          </p:cNvSpPr>
          <p:nvPr>
            <p:ph type="title"/>
          </p:nvPr>
        </p:nvSpPr>
        <p:spPr>
          <a:xfrm>
            <a:off x="913775" y="1"/>
            <a:ext cx="10364451" cy="1511558"/>
          </a:xfrm>
        </p:spPr>
        <p:txBody>
          <a:bodyPr/>
          <a:lstStyle/>
          <a:p>
            <a:r>
              <a:rPr lang="en-US" dirty="0"/>
              <a:t>School Health Requirements</a:t>
            </a:r>
          </a:p>
        </p:txBody>
      </p:sp>
      <p:sp>
        <p:nvSpPr>
          <p:cNvPr id="3" name="Content Placeholder 2">
            <a:extLst>
              <a:ext uri="{FF2B5EF4-FFF2-40B4-BE49-F238E27FC236}">
                <a16:creationId xmlns:a16="http://schemas.microsoft.com/office/drawing/2014/main" id="{8995D0E6-28FF-4859-9020-BCED108FCE8E}"/>
              </a:ext>
            </a:extLst>
          </p:cNvPr>
          <p:cNvSpPr>
            <a:spLocks noGrp="1"/>
          </p:cNvSpPr>
          <p:nvPr>
            <p:ph sz="quarter" idx="13"/>
          </p:nvPr>
        </p:nvSpPr>
        <p:spPr>
          <a:xfrm>
            <a:off x="913774" y="1511560"/>
            <a:ext cx="10363826" cy="4727924"/>
          </a:xfrm>
        </p:spPr>
        <p:txBody>
          <a:bodyPr>
            <a:normAutofit lnSpcReduction="10000"/>
          </a:bodyPr>
          <a:lstStyle/>
          <a:p>
            <a:pPr marL="0" lvl="0" indent="0">
              <a:lnSpc>
                <a:spcPct val="100000"/>
              </a:lnSpc>
              <a:spcBef>
                <a:spcPct val="20000"/>
              </a:spcBef>
              <a:buClr>
                <a:srgbClr val="4472C4"/>
              </a:buClr>
              <a:buSzPct val="85000"/>
              <a:buNone/>
            </a:pPr>
            <a:r>
              <a:rPr lang="en-US" sz="2400" b="1" i="1" cap="none" dirty="0">
                <a:solidFill>
                  <a:prstClr val="black"/>
                </a:solidFill>
                <a:latin typeface="Georgia"/>
              </a:rPr>
              <a:t>School Supply of Epinephrine Auto-Injectors   </a:t>
            </a:r>
            <a:r>
              <a:rPr lang="en-US" sz="2400" b="1" cap="none" dirty="0">
                <a:solidFill>
                  <a:prstClr val="black"/>
                </a:solidFill>
                <a:latin typeface="Georgia"/>
                <a:hlinkClick r:id="rId3"/>
              </a:rPr>
              <a:t>GS</a:t>
            </a:r>
            <a:r>
              <a:rPr lang="en-US" sz="2400" cap="none" dirty="0">
                <a:solidFill>
                  <a:prstClr val="black"/>
                </a:solidFill>
                <a:latin typeface="Georgia"/>
                <a:hlinkClick r:id="rId3"/>
              </a:rPr>
              <a:t> </a:t>
            </a:r>
            <a:r>
              <a:rPr lang="en-US" sz="2400" b="1" cap="none" dirty="0">
                <a:solidFill>
                  <a:prstClr val="black"/>
                </a:solidFill>
                <a:latin typeface="Georgia"/>
                <a:hlinkClick r:id="rId3"/>
              </a:rPr>
              <a:t>115C-375.2A </a:t>
            </a:r>
            <a:endParaRPr lang="en-US" sz="2300" cap="none" dirty="0">
              <a:solidFill>
                <a:prstClr val="black"/>
              </a:solidFill>
              <a:latin typeface="Georgia"/>
            </a:endParaRPr>
          </a:p>
          <a:p>
            <a:pPr marL="274320" lvl="0" indent="-274320">
              <a:lnSpc>
                <a:spcPct val="150000"/>
              </a:lnSpc>
              <a:spcBef>
                <a:spcPct val="20000"/>
              </a:spcBef>
              <a:buClr>
                <a:srgbClr val="4472C4"/>
              </a:buClr>
              <a:buSzPct val="85000"/>
              <a:buFont typeface="Wingdings 2"/>
              <a:buChar char=""/>
            </a:pPr>
            <a:r>
              <a:rPr lang="en-US" sz="1900" cap="none" dirty="0">
                <a:solidFill>
                  <a:prstClr val="black"/>
                </a:solidFill>
                <a:latin typeface="Georgia"/>
              </a:rPr>
              <a:t>Provides for the </a:t>
            </a:r>
            <a:r>
              <a:rPr lang="en-US" sz="1900" b="1" u="sng" cap="none" dirty="0">
                <a:solidFill>
                  <a:prstClr val="black"/>
                </a:solidFill>
                <a:latin typeface="Georgia"/>
              </a:rPr>
              <a:t>undiagnosed</a:t>
            </a:r>
            <a:r>
              <a:rPr lang="en-US" sz="1900" u="sng" cap="none" dirty="0">
                <a:solidFill>
                  <a:prstClr val="black"/>
                </a:solidFill>
                <a:latin typeface="Georgia"/>
              </a:rPr>
              <a:t> </a:t>
            </a:r>
            <a:r>
              <a:rPr lang="en-US" sz="1900" cap="none" dirty="0">
                <a:solidFill>
                  <a:prstClr val="black"/>
                </a:solidFill>
                <a:latin typeface="Georgia"/>
              </a:rPr>
              <a:t>person experiencing an anaphylactic reaction.</a:t>
            </a:r>
          </a:p>
          <a:p>
            <a:pPr marL="274320" lvl="0" indent="-274320">
              <a:lnSpc>
                <a:spcPct val="150000"/>
              </a:lnSpc>
              <a:spcBef>
                <a:spcPct val="20000"/>
              </a:spcBef>
              <a:buClr>
                <a:srgbClr val="4472C4"/>
              </a:buClr>
              <a:buSzPct val="85000"/>
              <a:buFont typeface="Wingdings 2"/>
              <a:buChar char=""/>
            </a:pPr>
            <a:r>
              <a:rPr lang="en-US" sz="1900" cap="none" dirty="0">
                <a:solidFill>
                  <a:prstClr val="black"/>
                </a:solidFill>
                <a:latin typeface="Georgia"/>
              </a:rPr>
              <a:t>Directs local boards of education, charter schools and regional schools.</a:t>
            </a:r>
          </a:p>
          <a:p>
            <a:pPr marL="274320" lvl="0" indent="-274320">
              <a:lnSpc>
                <a:spcPct val="150000"/>
              </a:lnSpc>
              <a:spcBef>
                <a:spcPct val="20000"/>
              </a:spcBef>
              <a:buClr>
                <a:srgbClr val="4472C4"/>
              </a:buClr>
              <a:buSzPct val="85000"/>
              <a:buFont typeface="Wingdings 2"/>
              <a:buChar char=""/>
            </a:pPr>
            <a:r>
              <a:rPr lang="en-US" sz="1900" cap="none" dirty="0">
                <a:solidFill>
                  <a:prstClr val="black"/>
                </a:solidFill>
                <a:latin typeface="Georgia"/>
              </a:rPr>
              <a:t>Applicable during the school day and at school-sponsored events on school property.</a:t>
            </a:r>
          </a:p>
          <a:p>
            <a:pPr marL="548640" lvl="1" indent="-274320">
              <a:lnSpc>
                <a:spcPct val="150000"/>
              </a:lnSpc>
              <a:spcBef>
                <a:spcPct val="20000"/>
              </a:spcBef>
              <a:buClr>
                <a:srgbClr val="ED7D31"/>
              </a:buClr>
              <a:buSzPct val="70000"/>
              <a:buFont typeface="Wingdings"/>
              <a:buChar char=""/>
            </a:pPr>
            <a:r>
              <a:rPr lang="en-US" sz="1900" i="1" cap="none" dirty="0">
                <a:solidFill>
                  <a:prstClr val="black"/>
                </a:solidFill>
                <a:latin typeface="Georgia"/>
              </a:rPr>
              <a:t>School property does not include transportation to or from school.</a:t>
            </a:r>
          </a:p>
          <a:p>
            <a:pPr marL="274320" lvl="0" indent="-274320">
              <a:lnSpc>
                <a:spcPct val="150000"/>
              </a:lnSpc>
              <a:spcBef>
                <a:spcPct val="20000"/>
              </a:spcBef>
              <a:buClr>
                <a:srgbClr val="4472C4"/>
              </a:buClr>
              <a:buSzPct val="85000"/>
              <a:buFont typeface="Wingdings 2"/>
              <a:buChar char=""/>
            </a:pPr>
            <a:r>
              <a:rPr lang="en-US" sz="1900" cap="none" dirty="0">
                <a:solidFill>
                  <a:prstClr val="black"/>
                </a:solidFill>
                <a:latin typeface="Georgia"/>
              </a:rPr>
              <a:t>Requires a minimum of two epinephrine auto-injectors in an unlocked and easily accessible location</a:t>
            </a:r>
          </a:p>
          <a:p>
            <a:pPr marL="274320" lvl="0" indent="-274320">
              <a:lnSpc>
                <a:spcPct val="150000"/>
              </a:lnSpc>
              <a:spcBef>
                <a:spcPct val="20000"/>
              </a:spcBef>
              <a:buClr>
                <a:srgbClr val="4472C4"/>
              </a:buClr>
              <a:buSzPct val="85000"/>
              <a:buFont typeface="Wingdings 2"/>
              <a:buChar char=""/>
            </a:pPr>
            <a:r>
              <a:rPr lang="en-US" sz="1900" cap="none" dirty="0">
                <a:solidFill>
                  <a:prstClr val="black"/>
                </a:solidFill>
                <a:latin typeface="Georgia"/>
              </a:rPr>
              <a:t>Requires specific training by statute identified individuals.</a:t>
            </a:r>
          </a:p>
          <a:p>
            <a:pPr marL="274320" lvl="0" indent="-274320">
              <a:lnSpc>
                <a:spcPct val="150000"/>
              </a:lnSpc>
              <a:spcBef>
                <a:spcPct val="20000"/>
              </a:spcBef>
              <a:buClr>
                <a:srgbClr val="4472C4"/>
              </a:buClr>
              <a:buSzPct val="85000"/>
              <a:buFont typeface="Wingdings 2"/>
              <a:buChar char=""/>
            </a:pPr>
            <a:r>
              <a:rPr lang="en-US" sz="1900" cap="none" dirty="0">
                <a:solidFill>
                  <a:prstClr val="black"/>
                </a:solidFill>
                <a:latin typeface="Georgia"/>
              </a:rPr>
              <a:t>Specifies planning and response steps.</a:t>
            </a:r>
          </a:p>
          <a:p>
            <a:pPr marL="274320" lvl="0" indent="-274320">
              <a:lnSpc>
                <a:spcPct val="150000"/>
              </a:lnSpc>
              <a:spcBef>
                <a:spcPct val="20000"/>
              </a:spcBef>
              <a:buClr>
                <a:srgbClr val="4472C4"/>
              </a:buClr>
              <a:buSzPct val="85000"/>
              <a:buFont typeface="Wingdings 2"/>
              <a:buChar char=""/>
            </a:pPr>
            <a:r>
              <a:rPr lang="en-US" sz="1900" cap="none" dirty="0">
                <a:solidFill>
                  <a:prstClr val="black"/>
                </a:solidFill>
                <a:latin typeface="Georgia"/>
              </a:rPr>
              <a:t>Specifies who can write prescriptions.</a:t>
            </a:r>
          </a:p>
          <a:p>
            <a:endParaRPr lang="en-US" dirty="0"/>
          </a:p>
        </p:txBody>
      </p:sp>
    </p:spTree>
    <p:extLst>
      <p:ext uri="{BB962C8B-B14F-4D97-AF65-F5344CB8AC3E}">
        <p14:creationId xmlns:p14="http://schemas.microsoft.com/office/powerpoint/2010/main" val="388726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8A5F-4C16-4ECB-B041-32EF20C46219}"/>
              </a:ext>
            </a:extLst>
          </p:cNvPr>
          <p:cNvSpPr>
            <a:spLocks noGrp="1"/>
          </p:cNvSpPr>
          <p:nvPr>
            <p:ph type="title"/>
          </p:nvPr>
        </p:nvSpPr>
        <p:spPr>
          <a:xfrm>
            <a:off x="913775" y="317241"/>
            <a:ext cx="10364451" cy="1346459"/>
          </a:xfrm>
        </p:spPr>
        <p:txBody>
          <a:bodyPr/>
          <a:lstStyle/>
          <a:p>
            <a:r>
              <a:rPr lang="en-US" dirty="0"/>
              <a:t>School Health Requirements</a:t>
            </a:r>
          </a:p>
        </p:txBody>
      </p:sp>
      <p:sp>
        <p:nvSpPr>
          <p:cNvPr id="3" name="Content Placeholder 2">
            <a:extLst>
              <a:ext uri="{FF2B5EF4-FFF2-40B4-BE49-F238E27FC236}">
                <a16:creationId xmlns:a16="http://schemas.microsoft.com/office/drawing/2014/main" id="{65AC47A4-B5A5-47E1-8AB2-C65078CBAB40}"/>
              </a:ext>
            </a:extLst>
          </p:cNvPr>
          <p:cNvSpPr>
            <a:spLocks noGrp="1"/>
          </p:cNvSpPr>
          <p:nvPr>
            <p:ph sz="quarter" idx="13"/>
          </p:nvPr>
        </p:nvSpPr>
        <p:spPr>
          <a:xfrm>
            <a:off x="503853" y="1663699"/>
            <a:ext cx="11252718" cy="4877059"/>
          </a:xfrm>
        </p:spPr>
        <p:txBody>
          <a:bodyPr>
            <a:normAutofit/>
          </a:bodyPr>
          <a:lstStyle/>
          <a:p>
            <a:pPr marL="0" lvl="0" indent="0">
              <a:lnSpc>
                <a:spcPct val="100000"/>
              </a:lnSpc>
              <a:spcBef>
                <a:spcPct val="20000"/>
              </a:spcBef>
              <a:buClr>
                <a:srgbClr val="4472C4"/>
              </a:buClr>
              <a:buSzPct val="85000"/>
              <a:buNone/>
            </a:pPr>
            <a:r>
              <a:rPr lang="en-US" sz="1900" b="1" i="1" cap="none" dirty="0">
                <a:solidFill>
                  <a:prstClr val="black"/>
                </a:solidFill>
                <a:latin typeface="Georgia"/>
              </a:rPr>
              <a:t>Return to Learn After Concussion-SHLT-001</a:t>
            </a:r>
            <a:r>
              <a:rPr lang="en-US" sz="1900" cap="none" dirty="0">
                <a:solidFill>
                  <a:prstClr val="black"/>
                </a:solidFill>
                <a:latin typeface="Georgia"/>
              </a:rPr>
              <a:t>:</a:t>
            </a:r>
          </a:p>
          <a:p>
            <a:pPr marL="0" lvl="0" indent="0">
              <a:lnSpc>
                <a:spcPct val="100000"/>
              </a:lnSpc>
              <a:spcBef>
                <a:spcPct val="20000"/>
              </a:spcBef>
              <a:buClr>
                <a:srgbClr val="4472C4"/>
              </a:buClr>
              <a:buSzPct val="85000"/>
              <a:buNone/>
            </a:pPr>
            <a:endParaRPr lang="en-US" sz="1800" cap="none" dirty="0">
              <a:solidFill>
                <a:prstClr val="black"/>
              </a:solidFill>
              <a:latin typeface="Georgia"/>
            </a:endParaRPr>
          </a:p>
          <a:p>
            <a:pPr marL="0" lvl="0" indent="0">
              <a:lnSpc>
                <a:spcPct val="100000"/>
              </a:lnSpc>
              <a:spcBef>
                <a:spcPct val="20000"/>
              </a:spcBef>
              <a:buClr>
                <a:srgbClr val="4472C4"/>
              </a:buClr>
              <a:buSzPct val="85000"/>
              <a:buNone/>
            </a:pPr>
            <a:r>
              <a:rPr lang="en-US" sz="1800" cap="none" dirty="0">
                <a:solidFill>
                  <a:prstClr val="black"/>
                </a:solidFill>
                <a:latin typeface="Georgia"/>
              </a:rPr>
              <a:t>This educational policy includes guidelines for safe and appropriate return to the educational environment for ALL students post-concussion.</a:t>
            </a:r>
          </a:p>
          <a:p>
            <a:pPr marL="0" lvl="0" indent="0">
              <a:lnSpc>
                <a:spcPct val="100000"/>
              </a:lnSpc>
              <a:spcBef>
                <a:spcPct val="20000"/>
              </a:spcBef>
              <a:buClr>
                <a:srgbClr val="4472C4"/>
              </a:buClr>
              <a:buSzPct val="85000"/>
              <a:buNone/>
            </a:pPr>
            <a:endParaRPr lang="en-US" sz="1800" cap="none" dirty="0">
              <a:solidFill>
                <a:prstClr val="black"/>
              </a:solidFill>
              <a:latin typeface="Georgia"/>
            </a:endParaRPr>
          </a:p>
          <a:p>
            <a:pPr marL="274320" lvl="0" indent="-274320">
              <a:lnSpc>
                <a:spcPct val="100000"/>
              </a:lnSpc>
              <a:spcBef>
                <a:spcPct val="20000"/>
              </a:spcBef>
              <a:buClr>
                <a:srgbClr val="4472C4"/>
              </a:buClr>
              <a:buSzPct val="85000"/>
              <a:buFont typeface="Wingdings 2"/>
              <a:buChar char=""/>
            </a:pPr>
            <a:r>
              <a:rPr lang="en-US" sz="1800" cap="none" dirty="0">
                <a:solidFill>
                  <a:prstClr val="black"/>
                </a:solidFill>
                <a:latin typeface="Georgia"/>
              </a:rPr>
              <a:t>Policy:  </a:t>
            </a:r>
            <a:r>
              <a:rPr lang="en-US" sz="1800" cap="none" dirty="0">
                <a:solidFill>
                  <a:prstClr val="black"/>
                </a:solidFill>
                <a:latin typeface="Georgia"/>
                <a:hlinkClick r:id="rId3"/>
              </a:rPr>
              <a:t>http://www.nchealthyschools.org/docs/legislation/stateboard/concussion-policy.pdf</a:t>
            </a:r>
            <a:r>
              <a:rPr lang="en-US" sz="1800" cap="none" dirty="0">
                <a:solidFill>
                  <a:prstClr val="black"/>
                </a:solidFill>
                <a:latin typeface="Georgia"/>
              </a:rPr>
              <a:t> </a:t>
            </a:r>
          </a:p>
          <a:p>
            <a:pPr marL="0" lvl="0" indent="0">
              <a:lnSpc>
                <a:spcPct val="100000"/>
              </a:lnSpc>
              <a:spcBef>
                <a:spcPct val="20000"/>
              </a:spcBef>
              <a:buClr>
                <a:srgbClr val="4472C4"/>
              </a:buClr>
              <a:buSzPct val="85000"/>
              <a:buNone/>
            </a:pPr>
            <a:endParaRPr lang="en-US" sz="1800" cap="none" dirty="0">
              <a:solidFill>
                <a:prstClr val="black"/>
              </a:solidFill>
              <a:latin typeface="Georgia"/>
            </a:endParaRPr>
          </a:p>
          <a:p>
            <a:pPr marL="274320" lvl="0" indent="-274320">
              <a:lnSpc>
                <a:spcPct val="100000"/>
              </a:lnSpc>
              <a:spcBef>
                <a:spcPct val="20000"/>
              </a:spcBef>
              <a:buClr>
                <a:srgbClr val="4472C4"/>
              </a:buClr>
              <a:buSzPct val="85000"/>
              <a:buFont typeface="Wingdings 2"/>
              <a:buChar char=""/>
            </a:pPr>
            <a:r>
              <a:rPr lang="en-US" sz="1800" cap="none" dirty="0">
                <a:solidFill>
                  <a:prstClr val="black"/>
                </a:solidFill>
                <a:latin typeface="Georgia"/>
              </a:rPr>
              <a:t>General information:</a:t>
            </a:r>
          </a:p>
          <a:p>
            <a:pPr marL="274320" lvl="0" indent="-274320">
              <a:lnSpc>
                <a:spcPct val="100000"/>
              </a:lnSpc>
              <a:spcBef>
                <a:spcPct val="20000"/>
              </a:spcBef>
              <a:buClr>
                <a:srgbClr val="4472C4"/>
              </a:buClr>
              <a:buSzPct val="85000"/>
              <a:buFont typeface="Wingdings" panose="05000000000000000000" pitchFamily="2" charset="2"/>
              <a:buChar char="v"/>
            </a:pPr>
            <a:r>
              <a:rPr lang="en-US" sz="1800" cap="none" dirty="0">
                <a:solidFill>
                  <a:prstClr val="black"/>
                </a:solidFill>
                <a:latin typeface="Georgia"/>
                <a:hlinkClick r:id="rId4"/>
              </a:rPr>
              <a:t>http://www.ncpublicschools.org/docs/studentsupport/psychology/concussion-management/implementation-guide.pdf</a:t>
            </a:r>
            <a:r>
              <a:rPr lang="en-US" sz="1800" cap="none" dirty="0">
                <a:solidFill>
                  <a:prstClr val="black"/>
                </a:solidFill>
                <a:latin typeface="Georgia"/>
              </a:rPr>
              <a:t> </a:t>
            </a:r>
          </a:p>
          <a:p>
            <a:pPr marL="274320" lvl="0" indent="-274320">
              <a:lnSpc>
                <a:spcPct val="100000"/>
              </a:lnSpc>
              <a:spcBef>
                <a:spcPct val="20000"/>
              </a:spcBef>
              <a:buClr>
                <a:srgbClr val="4472C4"/>
              </a:buClr>
              <a:buSzPct val="85000"/>
              <a:buFont typeface="Wingdings" panose="05000000000000000000" pitchFamily="2" charset="2"/>
              <a:buChar char="v"/>
            </a:pPr>
            <a:r>
              <a:rPr lang="en-US" sz="1800" u="sng" cap="none" dirty="0">
                <a:solidFill>
                  <a:prstClr val="black"/>
                </a:solidFill>
                <a:latin typeface="Georgia"/>
                <a:hlinkClick r:id="rId5"/>
              </a:rPr>
              <a:t>http://www.ncpublicschools.org/docs/studentsupport/psychology/concussion-management/concussion-broch.pdf</a:t>
            </a:r>
            <a:r>
              <a:rPr lang="en-US" sz="1800" u="sng" cap="none" dirty="0">
                <a:solidFill>
                  <a:prstClr val="black"/>
                </a:solidFill>
                <a:latin typeface="Georgia"/>
              </a:rPr>
              <a:t> </a:t>
            </a:r>
          </a:p>
          <a:p>
            <a:pPr marL="548640" lvl="1" indent="-274320">
              <a:lnSpc>
                <a:spcPct val="100000"/>
              </a:lnSpc>
              <a:spcBef>
                <a:spcPct val="20000"/>
              </a:spcBef>
              <a:buClr>
                <a:srgbClr val="ED7D31"/>
              </a:buClr>
              <a:buSzPct val="70000"/>
              <a:buFont typeface="Wingdings"/>
              <a:buChar char=""/>
            </a:pPr>
            <a:r>
              <a:rPr lang="en-US" cap="none" dirty="0">
                <a:solidFill>
                  <a:prstClr val="black"/>
                </a:solidFill>
                <a:latin typeface="Georgia"/>
              </a:rPr>
              <a:t>Includes Guidelines for Implementation</a:t>
            </a:r>
          </a:p>
          <a:p>
            <a:pPr marL="548640" lvl="1" indent="-274320">
              <a:lnSpc>
                <a:spcPct val="100000"/>
              </a:lnSpc>
              <a:spcBef>
                <a:spcPct val="20000"/>
              </a:spcBef>
              <a:buClr>
                <a:srgbClr val="ED7D31"/>
              </a:buClr>
              <a:buSzPct val="70000"/>
              <a:buFont typeface="Wingdings"/>
              <a:buChar char=""/>
            </a:pPr>
            <a:r>
              <a:rPr lang="en-US" cap="none" dirty="0">
                <a:solidFill>
                  <a:prstClr val="black"/>
                </a:solidFill>
                <a:latin typeface="Georgia"/>
              </a:rPr>
              <a:t>Parents Brochure</a:t>
            </a:r>
          </a:p>
          <a:p>
            <a:pPr marL="548640" lvl="1" indent="-274320">
              <a:lnSpc>
                <a:spcPct val="100000"/>
              </a:lnSpc>
              <a:spcBef>
                <a:spcPct val="20000"/>
              </a:spcBef>
              <a:buClr>
                <a:srgbClr val="ED7D31"/>
              </a:buClr>
              <a:buSzPct val="70000"/>
              <a:buFont typeface="Wingdings"/>
              <a:buChar char=""/>
            </a:pPr>
            <a:r>
              <a:rPr lang="en-US" cap="none" dirty="0">
                <a:solidFill>
                  <a:prstClr val="black"/>
                </a:solidFill>
                <a:latin typeface="Georgia"/>
              </a:rPr>
              <a:t>Webinar</a:t>
            </a:r>
          </a:p>
          <a:p>
            <a:endParaRPr lang="en-US" dirty="0"/>
          </a:p>
        </p:txBody>
      </p:sp>
    </p:spTree>
    <p:extLst>
      <p:ext uri="{BB962C8B-B14F-4D97-AF65-F5344CB8AC3E}">
        <p14:creationId xmlns:p14="http://schemas.microsoft.com/office/powerpoint/2010/main" val="408591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B1E8-353D-4CAF-8676-8B2D4660D6FC}"/>
              </a:ext>
            </a:extLst>
          </p:cNvPr>
          <p:cNvSpPr>
            <a:spLocks noGrp="1"/>
          </p:cNvSpPr>
          <p:nvPr>
            <p:ph type="title"/>
          </p:nvPr>
        </p:nvSpPr>
        <p:spPr/>
        <p:txBody>
          <a:bodyPr/>
          <a:lstStyle/>
          <a:p>
            <a:r>
              <a:rPr lang="en-US" dirty="0"/>
              <a:t>Annual Charter School Health Services Report</a:t>
            </a:r>
          </a:p>
        </p:txBody>
      </p:sp>
      <p:sp>
        <p:nvSpPr>
          <p:cNvPr id="3" name="Content Placeholder 2">
            <a:extLst>
              <a:ext uri="{FF2B5EF4-FFF2-40B4-BE49-F238E27FC236}">
                <a16:creationId xmlns:a16="http://schemas.microsoft.com/office/drawing/2014/main" id="{E5A5E7E4-0540-43E5-A67B-725D6362C8B1}"/>
              </a:ext>
            </a:extLst>
          </p:cNvPr>
          <p:cNvSpPr>
            <a:spLocks noGrp="1"/>
          </p:cNvSpPr>
          <p:nvPr>
            <p:ph sz="quarter" idx="13"/>
          </p:nvPr>
        </p:nvSpPr>
        <p:spPr/>
        <p:txBody>
          <a:bodyPr>
            <a:normAutofit fontScale="85000" lnSpcReduction="10000"/>
          </a:bodyPr>
          <a:lstStyle/>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Reports compliance for school health requirements</a:t>
            </a: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Communicated via Office of Charter Schools Newsletter</a:t>
            </a: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Must meet all the requirements</a:t>
            </a: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Compliance is reported as part of Performance Framework- A-17</a:t>
            </a:r>
          </a:p>
          <a:p>
            <a:pPr marL="548640" lvl="1" indent="-274320">
              <a:lnSpc>
                <a:spcPct val="100000"/>
              </a:lnSpc>
              <a:spcBef>
                <a:spcPct val="20000"/>
              </a:spcBef>
              <a:buClr>
                <a:srgbClr val="ED7D31"/>
              </a:buClr>
              <a:buSzPct val="70000"/>
              <a:buFont typeface="Wingdings"/>
              <a:buChar char=""/>
            </a:pPr>
            <a:r>
              <a:rPr lang="en-US" sz="2200" cap="none" dirty="0">
                <a:solidFill>
                  <a:srgbClr val="4472C4">
                    <a:lumMod val="75000"/>
                  </a:srgbClr>
                </a:solidFill>
                <a:latin typeface="Georgia"/>
              </a:rPr>
              <a:t>The school is compliant with all student health and safety requirements as defined in general statute, SBE policy, or the signed charter agreement.</a:t>
            </a:r>
          </a:p>
          <a:p>
            <a:pPr marL="548640" lvl="1" indent="-274320">
              <a:lnSpc>
                <a:spcPct val="100000"/>
              </a:lnSpc>
              <a:spcBef>
                <a:spcPct val="20000"/>
              </a:spcBef>
              <a:buClr>
                <a:srgbClr val="ED7D31"/>
              </a:buClr>
              <a:buSzPct val="70000"/>
              <a:buFont typeface="Wingdings"/>
              <a:buChar char=""/>
            </a:pPr>
            <a:endParaRPr lang="en-US" sz="2200" cap="none" dirty="0">
              <a:solidFill>
                <a:srgbClr val="4472C4">
                  <a:lumMod val="75000"/>
                </a:srgbClr>
              </a:solidFill>
              <a:latin typeface="Georgia"/>
            </a:endParaRP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Worksheet is distributed in April</a:t>
            </a: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Online report is open May 1</a:t>
            </a:r>
            <a:r>
              <a:rPr lang="en-US" sz="2700" cap="none" baseline="30000" dirty="0">
                <a:solidFill>
                  <a:prstClr val="black"/>
                </a:solidFill>
                <a:latin typeface="Georgia"/>
              </a:rPr>
              <a:t>st</a:t>
            </a:r>
            <a:r>
              <a:rPr lang="en-US" sz="2700" cap="none" dirty="0">
                <a:solidFill>
                  <a:prstClr val="black"/>
                </a:solidFill>
                <a:latin typeface="Georgia"/>
              </a:rPr>
              <a:t> to June 1</a:t>
            </a:r>
            <a:r>
              <a:rPr lang="en-US" sz="2700" cap="none" baseline="30000" dirty="0">
                <a:solidFill>
                  <a:prstClr val="black"/>
                </a:solidFill>
                <a:latin typeface="Georgia"/>
              </a:rPr>
              <a:t>st</a:t>
            </a:r>
            <a:r>
              <a:rPr lang="en-US" sz="2700" cap="none" dirty="0">
                <a:solidFill>
                  <a:prstClr val="black"/>
                </a:solidFill>
                <a:latin typeface="Georgia"/>
              </a:rPr>
              <a:t>.  Closes at midnight; no exceptions. </a:t>
            </a:r>
          </a:p>
          <a:p>
            <a:endParaRPr lang="en-US" dirty="0"/>
          </a:p>
        </p:txBody>
      </p:sp>
    </p:spTree>
    <p:extLst>
      <p:ext uri="{BB962C8B-B14F-4D97-AF65-F5344CB8AC3E}">
        <p14:creationId xmlns:p14="http://schemas.microsoft.com/office/powerpoint/2010/main" val="165824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53E559B7-FFF0-4CD8-9260-633468131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80BC9E0-1901-4FD9-90B5-82D9EE513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Content Placeholder 6" descr="A close up of a device&#10;&#10;Description generated with high confidence">
            <a:extLst>
              <a:ext uri="{FF2B5EF4-FFF2-40B4-BE49-F238E27FC236}">
                <a16:creationId xmlns:a16="http://schemas.microsoft.com/office/drawing/2014/main" id="{26C86A8D-9A33-4A02-9C23-9CFB821C72D0}"/>
              </a:ext>
            </a:extLst>
          </p:cNvPr>
          <p:cNvPicPr>
            <a:picLocks noGrp="1" noChangeAspect="1"/>
          </p:cNvPicPr>
          <p:nvPr>
            <p:ph sz="quarter" idx="13"/>
          </p:nvPr>
        </p:nvPicPr>
        <p:blipFill>
          <a:blip r:embed="rId6">
            <a:extLst>
              <a:ext uri="{837473B0-CC2E-450A-ABE3-18F120FF3D39}">
                <a1611:picAttrSrcUrl xmlns:a1611="http://schemas.microsoft.com/office/drawing/2016/11/main" r:id="rId7"/>
              </a:ext>
            </a:extLst>
          </a:blip>
          <a:stretch>
            <a:fillRect/>
          </a:stretch>
        </p:blipFill>
        <p:spPr>
          <a:xfrm>
            <a:off x="6095903" y="1580652"/>
            <a:ext cx="5135784" cy="368879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99B10C0F-D2C0-4008-A53B-646E8581317E}"/>
              </a:ext>
            </a:extLst>
          </p:cNvPr>
          <p:cNvSpPr>
            <a:spLocks noGrp="1"/>
          </p:cNvSpPr>
          <p:nvPr>
            <p:ph type="title"/>
          </p:nvPr>
        </p:nvSpPr>
        <p:spPr>
          <a:xfrm>
            <a:off x="960120" y="957486"/>
            <a:ext cx="4175471" cy="3131913"/>
          </a:xfrm>
        </p:spPr>
        <p:txBody>
          <a:bodyPr vert="horz" lIns="91440" tIns="45720" rIns="91440" bIns="45720" rtlCol="0" anchor="b">
            <a:normAutofit/>
          </a:bodyPr>
          <a:lstStyle/>
          <a:p>
            <a:r>
              <a:rPr lang="en-US" sz="4800" dirty="0"/>
              <a:t>Current Health Law and Charter Schools</a:t>
            </a:r>
          </a:p>
        </p:txBody>
      </p:sp>
      <p:sp>
        <p:nvSpPr>
          <p:cNvPr id="8" name="TextBox 7">
            <a:extLst>
              <a:ext uri="{FF2B5EF4-FFF2-40B4-BE49-F238E27FC236}">
                <a16:creationId xmlns:a16="http://schemas.microsoft.com/office/drawing/2014/main" id="{932D2CDB-D942-4A98-8861-639A90E23B20}"/>
              </a:ext>
            </a:extLst>
          </p:cNvPr>
          <p:cNvSpPr txBox="1"/>
          <p:nvPr/>
        </p:nvSpPr>
        <p:spPr>
          <a:xfrm>
            <a:off x="8967927" y="5069394"/>
            <a:ext cx="226376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lawyersandsettlements.com/features/medical_malpractice/medical-malpractice-law.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extLst>
      <p:ext uri="{BB962C8B-B14F-4D97-AF65-F5344CB8AC3E}">
        <p14:creationId xmlns:p14="http://schemas.microsoft.com/office/powerpoint/2010/main" val="403612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1D2F-00EF-4EC2-A12D-3DE876047974}"/>
              </a:ext>
            </a:extLst>
          </p:cNvPr>
          <p:cNvSpPr>
            <a:spLocks noGrp="1"/>
          </p:cNvSpPr>
          <p:nvPr>
            <p:ph type="title"/>
          </p:nvPr>
        </p:nvSpPr>
        <p:spPr>
          <a:xfrm>
            <a:off x="913775" y="447869"/>
            <a:ext cx="10364451" cy="1324947"/>
          </a:xfrm>
        </p:spPr>
        <p:txBody>
          <a:bodyPr/>
          <a:lstStyle/>
          <a:p>
            <a:r>
              <a:rPr lang="en-US" dirty="0"/>
              <a:t>Current Health Law and Charter Schools</a:t>
            </a:r>
          </a:p>
        </p:txBody>
      </p:sp>
      <p:sp>
        <p:nvSpPr>
          <p:cNvPr id="3" name="Content Placeholder 2">
            <a:extLst>
              <a:ext uri="{FF2B5EF4-FFF2-40B4-BE49-F238E27FC236}">
                <a16:creationId xmlns:a16="http://schemas.microsoft.com/office/drawing/2014/main" id="{8EF1BD60-E450-4E80-A98A-64AA931E685A}"/>
              </a:ext>
            </a:extLst>
          </p:cNvPr>
          <p:cNvSpPr>
            <a:spLocks noGrp="1"/>
          </p:cNvSpPr>
          <p:nvPr>
            <p:ph sz="quarter" idx="13"/>
          </p:nvPr>
        </p:nvSpPr>
        <p:spPr>
          <a:xfrm>
            <a:off x="913774" y="1604865"/>
            <a:ext cx="10363826" cy="4805265"/>
          </a:xfrm>
        </p:spPr>
        <p:txBody>
          <a:bodyPr>
            <a:normAutofit fontScale="92500" lnSpcReduction="10000"/>
          </a:bodyPr>
          <a:lstStyle/>
          <a:p>
            <a:pPr marL="0" lvl="0" indent="0">
              <a:lnSpc>
                <a:spcPct val="100000"/>
              </a:lnSpc>
              <a:spcBef>
                <a:spcPct val="20000"/>
              </a:spcBef>
              <a:buClr>
                <a:srgbClr val="4472C4"/>
              </a:buClr>
              <a:buSzPct val="85000"/>
              <a:buNone/>
            </a:pPr>
            <a:r>
              <a:rPr lang="en-US" sz="2500" b="1" i="1" cap="none" dirty="0">
                <a:solidFill>
                  <a:prstClr val="black"/>
                </a:solidFill>
                <a:latin typeface="Georgia"/>
              </a:rPr>
              <a:t>Immunizations</a:t>
            </a:r>
            <a:r>
              <a:rPr lang="en-US" sz="2500" cap="none" dirty="0">
                <a:solidFill>
                  <a:prstClr val="black"/>
                </a:solidFill>
                <a:latin typeface="Georgia"/>
              </a:rPr>
              <a:t> – Required by Law</a:t>
            </a:r>
          </a:p>
          <a:p>
            <a:pPr marL="0" lvl="0" indent="0">
              <a:lnSpc>
                <a:spcPct val="100000"/>
              </a:lnSpc>
              <a:spcBef>
                <a:spcPct val="20000"/>
              </a:spcBef>
              <a:buClr>
                <a:srgbClr val="4472C4"/>
              </a:buClr>
              <a:buSzPct val="85000"/>
              <a:buNone/>
            </a:pPr>
            <a:r>
              <a:rPr lang="en-US" sz="2500" cap="none" dirty="0">
                <a:solidFill>
                  <a:prstClr val="black"/>
                </a:solidFill>
                <a:latin typeface="Georgia"/>
                <a:hlinkClick r:id="rId3"/>
              </a:rPr>
              <a:t>G.S. 130A-155(c)</a:t>
            </a:r>
            <a:endParaRPr lang="en-US" sz="2500" cap="none" dirty="0">
              <a:solidFill>
                <a:prstClr val="black"/>
              </a:solidFill>
              <a:latin typeface="Georgia"/>
            </a:endParaRPr>
          </a:p>
          <a:p>
            <a:pPr marL="0" lvl="0" indent="0">
              <a:lnSpc>
                <a:spcPct val="100000"/>
              </a:lnSpc>
              <a:spcBef>
                <a:spcPct val="20000"/>
              </a:spcBef>
              <a:buClr>
                <a:srgbClr val="4472C4"/>
              </a:buClr>
              <a:buSzPct val="85000"/>
              <a:buNone/>
            </a:pPr>
            <a:endParaRPr lang="en-US" sz="2500" cap="none" dirty="0">
              <a:solidFill>
                <a:prstClr val="black"/>
              </a:solidFill>
              <a:latin typeface="Georgia"/>
            </a:endParaRPr>
          </a:p>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a:rPr>
              <a:t>ALL North Carolina children must be compliant with immunization law.</a:t>
            </a:r>
          </a:p>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a:rPr>
              <a:t>Principal/headmaster is required to exclude students </a:t>
            </a:r>
            <a:r>
              <a:rPr lang="en-US" sz="2600" b="1" cap="none" dirty="0">
                <a:solidFill>
                  <a:prstClr val="black"/>
                </a:solidFill>
                <a:latin typeface="Georgia"/>
              </a:rPr>
              <a:t>not in compliance after the 30</a:t>
            </a:r>
            <a:r>
              <a:rPr lang="en-US" sz="2600" b="1" cap="none" baseline="30000" dirty="0">
                <a:solidFill>
                  <a:prstClr val="black"/>
                </a:solidFill>
                <a:latin typeface="Georgia"/>
              </a:rPr>
              <a:t>th</a:t>
            </a:r>
            <a:r>
              <a:rPr lang="en-US" sz="2600" b="1" cap="none" dirty="0">
                <a:solidFill>
                  <a:prstClr val="black"/>
                </a:solidFill>
                <a:latin typeface="Georgia"/>
              </a:rPr>
              <a:t> calendar day </a:t>
            </a:r>
            <a:r>
              <a:rPr lang="en-US" sz="2600" cap="none" dirty="0">
                <a:solidFill>
                  <a:prstClr val="black"/>
                </a:solidFill>
                <a:latin typeface="Georgia"/>
              </a:rPr>
              <a:t>from the first day of school.</a:t>
            </a:r>
          </a:p>
          <a:p>
            <a:pPr marL="0" lvl="0" indent="0">
              <a:lnSpc>
                <a:spcPct val="100000"/>
              </a:lnSpc>
              <a:spcBef>
                <a:spcPct val="20000"/>
              </a:spcBef>
              <a:buClr>
                <a:srgbClr val="4472C4"/>
              </a:buClr>
              <a:buSzPct val="85000"/>
              <a:buNone/>
            </a:pPr>
            <a:endParaRPr lang="en-US" sz="2600" cap="none" dirty="0">
              <a:solidFill>
                <a:prstClr val="black"/>
              </a:solidFill>
              <a:latin typeface="Georgia"/>
            </a:endParaRPr>
          </a:p>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a:rPr>
              <a:t>Resources for schools and for families </a:t>
            </a:r>
            <a:r>
              <a:rPr lang="en-US" sz="2600" cap="none" dirty="0">
                <a:solidFill>
                  <a:prstClr val="black"/>
                </a:solidFill>
                <a:latin typeface="Georgia"/>
                <a:hlinkClick r:id="rId4"/>
              </a:rPr>
              <a:t>https://www.immunize.nc.gov/schools/resourcesforschools.htm</a:t>
            </a:r>
            <a:r>
              <a:rPr lang="en-US" sz="2600" cap="none" dirty="0">
                <a:solidFill>
                  <a:prstClr val="black"/>
                </a:solidFill>
                <a:latin typeface="Georgia"/>
              </a:rPr>
              <a:t>   </a:t>
            </a:r>
          </a:p>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a:hlinkClick r:id="rId5"/>
              </a:rPr>
              <a:t>https://www2a.cdc.gov/nip/kidstuff/newscheduler_le/</a:t>
            </a:r>
            <a:r>
              <a:rPr lang="en-US" sz="2600" cap="none" dirty="0">
                <a:solidFill>
                  <a:prstClr val="black"/>
                </a:solidFill>
                <a:latin typeface="Georgia"/>
              </a:rPr>
              <a:t> </a:t>
            </a:r>
          </a:p>
          <a:p>
            <a:pPr marL="0" lvl="0" indent="0">
              <a:lnSpc>
                <a:spcPct val="100000"/>
              </a:lnSpc>
              <a:spcBef>
                <a:spcPct val="20000"/>
              </a:spcBef>
              <a:buClr>
                <a:srgbClr val="4472C4"/>
              </a:buClr>
              <a:buSzPct val="85000"/>
              <a:buNone/>
            </a:pPr>
            <a:endParaRPr lang="en-US" sz="2600" cap="none" dirty="0">
              <a:solidFill>
                <a:prstClr val="black"/>
              </a:solidFill>
              <a:latin typeface="Georgia"/>
            </a:endParaRPr>
          </a:p>
          <a:p>
            <a:pPr marL="0" lvl="0" indent="0" algn="ctr">
              <a:lnSpc>
                <a:spcPct val="100000"/>
              </a:lnSpc>
              <a:spcBef>
                <a:spcPct val="20000"/>
              </a:spcBef>
              <a:buClr>
                <a:srgbClr val="4472C4"/>
              </a:buClr>
              <a:buSzPct val="85000"/>
              <a:buNone/>
            </a:pPr>
            <a:r>
              <a:rPr lang="en-US" sz="2600" cap="none" dirty="0">
                <a:solidFill>
                  <a:prstClr val="black"/>
                </a:solidFill>
                <a:latin typeface="Georgia"/>
              </a:rPr>
              <a:t>Have a staff person responsible for verifying immunizations and reporting</a:t>
            </a:r>
          </a:p>
          <a:p>
            <a:endParaRPr lang="en-US" dirty="0"/>
          </a:p>
        </p:txBody>
      </p:sp>
    </p:spTree>
    <p:extLst>
      <p:ext uri="{BB962C8B-B14F-4D97-AF65-F5344CB8AC3E}">
        <p14:creationId xmlns:p14="http://schemas.microsoft.com/office/powerpoint/2010/main" val="203312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1D2F-00EF-4EC2-A12D-3DE876047974}"/>
              </a:ext>
            </a:extLst>
          </p:cNvPr>
          <p:cNvSpPr>
            <a:spLocks noGrp="1"/>
          </p:cNvSpPr>
          <p:nvPr>
            <p:ph type="title"/>
          </p:nvPr>
        </p:nvSpPr>
        <p:spPr/>
        <p:txBody>
          <a:bodyPr/>
          <a:lstStyle/>
          <a:p>
            <a:r>
              <a:rPr lang="en-US" dirty="0"/>
              <a:t>Current Health Law and Charter Schools</a:t>
            </a:r>
          </a:p>
        </p:txBody>
      </p:sp>
      <p:sp>
        <p:nvSpPr>
          <p:cNvPr id="3" name="Content Placeholder 2">
            <a:extLst>
              <a:ext uri="{FF2B5EF4-FFF2-40B4-BE49-F238E27FC236}">
                <a16:creationId xmlns:a16="http://schemas.microsoft.com/office/drawing/2014/main" id="{8EF1BD60-E450-4E80-A98A-64AA931E685A}"/>
              </a:ext>
            </a:extLst>
          </p:cNvPr>
          <p:cNvSpPr>
            <a:spLocks noGrp="1"/>
          </p:cNvSpPr>
          <p:nvPr>
            <p:ph sz="quarter" idx="13"/>
          </p:nvPr>
        </p:nvSpPr>
        <p:spPr/>
        <p:txBody>
          <a:bodyPr>
            <a:normAutofit/>
          </a:bodyPr>
          <a:lstStyle/>
          <a:p>
            <a:pPr marL="0" lvl="0" indent="0">
              <a:lnSpc>
                <a:spcPct val="100000"/>
              </a:lnSpc>
              <a:spcBef>
                <a:spcPct val="20000"/>
              </a:spcBef>
              <a:buClr>
                <a:srgbClr val="4472C4"/>
              </a:buClr>
              <a:buSzPct val="85000"/>
              <a:buNone/>
            </a:pPr>
            <a:r>
              <a:rPr lang="en-US" sz="3200" b="1" i="1" cap="none" dirty="0">
                <a:solidFill>
                  <a:prstClr val="black"/>
                </a:solidFill>
                <a:latin typeface="Georgia"/>
              </a:rPr>
              <a:t>New immunization requirement</a:t>
            </a:r>
            <a:r>
              <a:rPr lang="en-US" sz="3200" cap="none" dirty="0">
                <a:solidFill>
                  <a:prstClr val="black"/>
                </a:solidFill>
                <a:latin typeface="Georgia"/>
              </a:rPr>
              <a:t> –August 1, 2020</a:t>
            </a:r>
          </a:p>
          <a:p>
            <a:pPr>
              <a:lnSpc>
                <a:spcPct val="100000"/>
              </a:lnSpc>
              <a:spcBef>
                <a:spcPct val="20000"/>
              </a:spcBef>
              <a:buClr>
                <a:srgbClr val="4472C4"/>
              </a:buClr>
              <a:buSzPct val="85000"/>
            </a:pPr>
            <a:r>
              <a:rPr lang="en-US" sz="3200" cap="none" dirty="0">
                <a:solidFill>
                  <a:prstClr val="black"/>
                </a:solidFill>
                <a:latin typeface="Georgia"/>
              </a:rPr>
              <a:t>Meningococcal - A  booster does is required for individuals entering 12</a:t>
            </a:r>
            <a:r>
              <a:rPr lang="en-US" sz="3200" cap="none" baseline="30000" dirty="0">
                <a:solidFill>
                  <a:prstClr val="black"/>
                </a:solidFill>
                <a:latin typeface="Georgia"/>
              </a:rPr>
              <a:t>th</a:t>
            </a:r>
            <a:r>
              <a:rPr lang="en-US" sz="3200" cap="none" dirty="0">
                <a:solidFill>
                  <a:prstClr val="black"/>
                </a:solidFill>
                <a:latin typeface="Georgia"/>
              </a:rPr>
              <a:t> grade of by 16 years of age, whichever comes first. </a:t>
            </a:r>
          </a:p>
          <a:p>
            <a:pPr marL="0" indent="0">
              <a:buNone/>
            </a:pPr>
            <a:endParaRPr lang="en-US" dirty="0"/>
          </a:p>
        </p:txBody>
      </p:sp>
    </p:spTree>
    <p:extLst>
      <p:ext uri="{BB962C8B-B14F-4D97-AF65-F5344CB8AC3E}">
        <p14:creationId xmlns:p14="http://schemas.microsoft.com/office/powerpoint/2010/main" val="412413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7A38-4580-4AC9-A679-6E0B710FF6CC}"/>
              </a:ext>
            </a:extLst>
          </p:cNvPr>
          <p:cNvSpPr>
            <a:spLocks noGrp="1"/>
          </p:cNvSpPr>
          <p:nvPr>
            <p:ph type="title"/>
          </p:nvPr>
        </p:nvSpPr>
        <p:spPr/>
        <p:txBody>
          <a:bodyPr/>
          <a:lstStyle/>
          <a:p>
            <a:r>
              <a:rPr lang="en-US" dirty="0"/>
              <a:t>Current Health Law and Charter Schools</a:t>
            </a:r>
          </a:p>
        </p:txBody>
      </p:sp>
      <p:sp>
        <p:nvSpPr>
          <p:cNvPr id="3" name="Content Placeholder 2">
            <a:extLst>
              <a:ext uri="{FF2B5EF4-FFF2-40B4-BE49-F238E27FC236}">
                <a16:creationId xmlns:a16="http://schemas.microsoft.com/office/drawing/2014/main" id="{436C0BA9-2DF6-41C7-B53C-F903A9CBBB85}"/>
              </a:ext>
            </a:extLst>
          </p:cNvPr>
          <p:cNvSpPr>
            <a:spLocks noGrp="1"/>
          </p:cNvSpPr>
          <p:nvPr>
            <p:ph sz="quarter" idx="13"/>
          </p:nvPr>
        </p:nvSpPr>
        <p:spPr>
          <a:xfrm>
            <a:off x="913774" y="1791478"/>
            <a:ext cx="10363826" cy="4448005"/>
          </a:xfrm>
        </p:spPr>
        <p:txBody>
          <a:bodyPr>
            <a:normAutofit lnSpcReduction="10000"/>
          </a:bodyPr>
          <a:lstStyle/>
          <a:p>
            <a:pPr marL="0" lvl="0" indent="0">
              <a:lnSpc>
                <a:spcPct val="100000"/>
              </a:lnSpc>
              <a:spcBef>
                <a:spcPct val="20000"/>
              </a:spcBef>
              <a:buClr>
                <a:srgbClr val="4472C4"/>
              </a:buClr>
              <a:buSzPct val="85000"/>
              <a:buNone/>
            </a:pPr>
            <a:r>
              <a:rPr lang="en-US" sz="2700" b="1" i="1" cap="none" dirty="0">
                <a:solidFill>
                  <a:prstClr val="black"/>
                </a:solidFill>
                <a:latin typeface="Georgia"/>
              </a:rPr>
              <a:t>Health Assessment </a:t>
            </a:r>
            <a:r>
              <a:rPr lang="en-US" sz="2700" cap="none" dirty="0">
                <a:solidFill>
                  <a:prstClr val="black"/>
                </a:solidFill>
                <a:latin typeface="Georgia"/>
              </a:rPr>
              <a:t>– Required by Law</a:t>
            </a:r>
          </a:p>
          <a:p>
            <a:pPr marL="0" lvl="0" indent="0">
              <a:lnSpc>
                <a:spcPct val="100000"/>
              </a:lnSpc>
              <a:spcBef>
                <a:spcPct val="20000"/>
              </a:spcBef>
              <a:buClr>
                <a:srgbClr val="4472C4"/>
              </a:buClr>
              <a:buSzPct val="85000"/>
              <a:buNone/>
            </a:pPr>
            <a:r>
              <a:rPr lang="en-US" sz="2700" b="1" u="sng" cap="none" dirty="0">
                <a:solidFill>
                  <a:prstClr val="black"/>
                </a:solidFill>
                <a:latin typeface="Georgia"/>
                <a:hlinkClick r:id="rId3"/>
              </a:rPr>
              <a:t>G.S. 130A-440</a:t>
            </a:r>
            <a:endParaRPr lang="en-US" sz="2700" cap="none" dirty="0">
              <a:solidFill>
                <a:prstClr val="black"/>
              </a:solidFill>
              <a:latin typeface="Georgia"/>
            </a:endParaRPr>
          </a:p>
          <a:p>
            <a:pPr marL="0" lvl="0" indent="0">
              <a:lnSpc>
                <a:spcPct val="100000"/>
              </a:lnSpc>
              <a:spcBef>
                <a:spcPct val="20000"/>
              </a:spcBef>
              <a:buClr>
                <a:srgbClr val="4472C4"/>
              </a:buClr>
              <a:buSzPct val="85000"/>
              <a:buNone/>
            </a:pPr>
            <a:r>
              <a:rPr lang="en-US" sz="2700" cap="none" dirty="0">
                <a:solidFill>
                  <a:prstClr val="black"/>
                </a:solidFill>
                <a:latin typeface="Georgia"/>
                <a:hlinkClick r:id="rId4"/>
              </a:rPr>
              <a:t>Health Assessment </a:t>
            </a:r>
            <a:r>
              <a:rPr lang="en-US" sz="2700" cap="none" dirty="0">
                <a:solidFill>
                  <a:prstClr val="black"/>
                </a:solidFill>
                <a:latin typeface="Georgia"/>
              </a:rPr>
              <a:t>required for </a:t>
            </a:r>
            <a:r>
              <a:rPr lang="en-US" sz="2700" u="sng" cap="none" dirty="0">
                <a:solidFill>
                  <a:prstClr val="black"/>
                </a:solidFill>
                <a:latin typeface="Georgia"/>
              </a:rPr>
              <a:t>all</a:t>
            </a:r>
            <a:r>
              <a:rPr lang="en-US" sz="2700" cap="none" dirty="0">
                <a:solidFill>
                  <a:prstClr val="black"/>
                </a:solidFill>
                <a:latin typeface="Georgia"/>
              </a:rPr>
              <a:t> </a:t>
            </a:r>
            <a:r>
              <a:rPr lang="en-US" sz="2700" u="sng" cap="none" dirty="0">
                <a:solidFill>
                  <a:prstClr val="black"/>
                </a:solidFill>
                <a:latin typeface="Georgia"/>
              </a:rPr>
              <a:t>students</a:t>
            </a:r>
            <a:r>
              <a:rPr lang="en-US" sz="2700" cap="none" dirty="0">
                <a:solidFill>
                  <a:prstClr val="black"/>
                </a:solidFill>
                <a:latin typeface="Georgia"/>
              </a:rPr>
              <a:t> </a:t>
            </a:r>
            <a:r>
              <a:rPr lang="en-US" sz="2700" u="sng" cap="none" dirty="0">
                <a:solidFill>
                  <a:prstClr val="black"/>
                </a:solidFill>
                <a:latin typeface="Georgia"/>
              </a:rPr>
              <a:t>new</a:t>
            </a:r>
            <a:r>
              <a:rPr lang="en-US" sz="2700" cap="none" dirty="0">
                <a:solidFill>
                  <a:prstClr val="black"/>
                </a:solidFill>
                <a:latin typeface="Georgia"/>
              </a:rPr>
              <a:t> to NC public schools within 30 calendar days of a child’s first day of attendance in the public schools</a:t>
            </a:r>
          </a:p>
          <a:p>
            <a:pPr marL="0" lvl="0" indent="0">
              <a:lnSpc>
                <a:spcPct val="100000"/>
              </a:lnSpc>
              <a:spcBef>
                <a:spcPct val="20000"/>
              </a:spcBef>
              <a:buClr>
                <a:srgbClr val="4472C4"/>
              </a:buClr>
              <a:buSzPct val="85000"/>
              <a:buNone/>
            </a:pPr>
            <a:endParaRPr lang="en-US" sz="2700" cap="none" dirty="0">
              <a:solidFill>
                <a:prstClr val="black"/>
              </a:solidFill>
              <a:latin typeface="Georgia"/>
            </a:endParaRPr>
          </a:p>
          <a:p>
            <a:pPr marL="0" lvl="0" indent="0">
              <a:lnSpc>
                <a:spcPct val="100000"/>
              </a:lnSpc>
              <a:spcBef>
                <a:spcPct val="20000"/>
              </a:spcBef>
              <a:buClr>
                <a:srgbClr val="4472C4"/>
              </a:buClr>
              <a:buSzPct val="85000"/>
              <a:buNone/>
            </a:pPr>
            <a:r>
              <a:rPr lang="en-US" sz="2700" cap="none" dirty="0">
                <a:solidFill>
                  <a:prstClr val="black"/>
                </a:solidFill>
                <a:latin typeface="Georgia"/>
              </a:rPr>
              <a:t>Principal/headmaster shall not permit the child to attend the school until the required health assessment transmittal form has been presented</a:t>
            </a:r>
          </a:p>
          <a:p>
            <a:pPr marL="548640" lvl="1" indent="-274320">
              <a:lnSpc>
                <a:spcPct val="100000"/>
              </a:lnSpc>
              <a:spcBef>
                <a:spcPct val="20000"/>
              </a:spcBef>
              <a:buClr>
                <a:srgbClr val="ED7D31"/>
              </a:buClr>
              <a:buSzPct val="70000"/>
              <a:buFont typeface="Courier New" pitchFamily="49" charset="0"/>
              <a:buChar char="o"/>
            </a:pPr>
            <a:r>
              <a:rPr lang="en-US" sz="2200" cap="none" dirty="0">
                <a:solidFill>
                  <a:srgbClr val="FF0000"/>
                </a:solidFill>
                <a:latin typeface="Georgia"/>
              </a:rPr>
              <a:t>NOT allowed to impact student’s academics</a:t>
            </a:r>
          </a:p>
          <a:p>
            <a:endParaRPr lang="en-US" dirty="0"/>
          </a:p>
        </p:txBody>
      </p:sp>
    </p:spTree>
    <p:extLst>
      <p:ext uri="{BB962C8B-B14F-4D97-AF65-F5344CB8AC3E}">
        <p14:creationId xmlns:p14="http://schemas.microsoft.com/office/powerpoint/2010/main" val="191502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438D1B-C42A-44E6-8EF4-B6F3BE5B52C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Georgia"/>
                <a:ea typeface="+mn-ea"/>
                <a:cs typeface="+mn-cs"/>
              </a:rPr>
              <a:t>2019</a:t>
            </a:r>
          </a:p>
        </p:txBody>
      </p:sp>
      <p:sp>
        <p:nvSpPr>
          <p:cNvPr id="3" name="Footer Placeholder 2">
            <a:extLst>
              <a:ext uri="{FF2B5EF4-FFF2-40B4-BE49-F238E27FC236}">
                <a16:creationId xmlns:a16="http://schemas.microsoft.com/office/drawing/2014/main" id="{75CDAEF5-5EB9-41D8-881D-1125723B7C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NCDHHS, Division of Public Health, NC Charter School Health Requirements</a:t>
            </a:r>
          </a:p>
        </p:txBody>
      </p:sp>
      <p:pic>
        <p:nvPicPr>
          <p:cNvPr id="4" name="Picture 3">
            <a:extLst>
              <a:ext uri="{FF2B5EF4-FFF2-40B4-BE49-F238E27FC236}">
                <a16:creationId xmlns:a16="http://schemas.microsoft.com/office/drawing/2014/main" id="{A38D131D-2747-42DB-ACE0-0AD57ACBF447}"/>
              </a:ext>
            </a:extLst>
          </p:cNvPr>
          <p:cNvPicPr>
            <a:picLocks noChangeAspect="1"/>
          </p:cNvPicPr>
          <p:nvPr/>
        </p:nvPicPr>
        <p:blipFill>
          <a:blip r:embed="rId3"/>
          <a:stretch>
            <a:fillRect/>
          </a:stretch>
        </p:blipFill>
        <p:spPr>
          <a:xfrm>
            <a:off x="762000" y="375557"/>
            <a:ext cx="10373338" cy="6018120"/>
          </a:xfrm>
          <a:prstGeom prst="rect">
            <a:avLst/>
          </a:prstGeom>
        </p:spPr>
      </p:pic>
    </p:spTree>
    <p:extLst>
      <p:ext uri="{BB962C8B-B14F-4D97-AF65-F5344CB8AC3E}">
        <p14:creationId xmlns:p14="http://schemas.microsoft.com/office/powerpoint/2010/main" val="324205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53A2-8816-43CC-899E-C8095DBF8E71}"/>
              </a:ext>
            </a:extLst>
          </p:cNvPr>
          <p:cNvSpPr>
            <a:spLocks noGrp="1"/>
          </p:cNvSpPr>
          <p:nvPr>
            <p:ph type="title"/>
          </p:nvPr>
        </p:nvSpPr>
        <p:spPr/>
        <p:txBody>
          <a:bodyPr/>
          <a:lstStyle/>
          <a:p>
            <a:r>
              <a:rPr lang="en-US" dirty="0"/>
              <a:t>Current Health Law and Charter Schools</a:t>
            </a:r>
          </a:p>
        </p:txBody>
      </p:sp>
      <p:sp>
        <p:nvSpPr>
          <p:cNvPr id="3" name="Content Placeholder 2">
            <a:extLst>
              <a:ext uri="{FF2B5EF4-FFF2-40B4-BE49-F238E27FC236}">
                <a16:creationId xmlns:a16="http://schemas.microsoft.com/office/drawing/2014/main" id="{A64C62EF-F22A-475D-8CCB-3C2AC238231A}"/>
              </a:ext>
            </a:extLst>
          </p:cNvPr>
          <p:cNvSpPr>
            <a:spLocks noGrp="1"/>
          </p:cNvSpPr>
          <p:nvPr>
            <p:ph sz="quarter" idx="13"/>
          </p:nvPr>
        </p:nvSpPr>
        <p:spPr>
          <a:xfrm>
            <a:off x="913774" y="2065867"/>
            <a:ext cx="10363826" cy="3843865"/>
          </a:xfrm>
        </p:spPr>
        <p:txBody>
          <a:bodyPr>
            <a:normAutofit fontScale="85000" lnSpcReduction="20000"/>
          </a:bodyPr>
          <a:lstStyle/>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panose="02040502050405020303" pitchFamily="18" charset="0"/>
              </a:rPr>
              <a:t>Charter schools verify and report on the compliance </a:t>
            </a:r>
            <a:r>
              <a:rPr lang="en-US" sz="2600" b="1" cap="none" dirty="0">
                <a:solidFill>
                  <a:srgbClr val="FF0000"/>
                </a:solidFill>
                <a:latin typeface="Georgia" panose="02040502050405020303" pitchFamily="18" charset="0"/>
              </a:rPr>
              <a:t>by November 1</a:t>
            </a:r>
            <a:r>
              <a:rPr lang="en-US" sz="2600" b="1" cap="none" baseline="30000" dirty="0">
                <a:solidFill>
                  <a:srgbClr val="FF0000"/>
                </a:solidFill>
                <a:latin typeface="Georgia" panose="02040502050405020303" pitchFamily="18" charset="0"/>
              </a:rPr>
              <a:t>st</a:t>
            </a:r>
            <a:r>
              <a:rPr lang="en-US" sz="2600" b="1" cap="none" dirty="0">
                <a:solidFill>
                  <a:srgbClr val="FF0000"/>
                </a:solidFill>
                <a:latin typeface="Georgia" panose="02040502050405020303" pitchFamily="18" charset="0"/>
              </a:rPr>
              <a:t> of each year</a:t>
            </a:r>
            <a:r>
              <a:rPr lang="en-US" sz="2600" cap="none" dirty="0">
                <a:solidFill>
                  <a:prstClr val="black"/>
                </a:solidFill>
                <a:latin typeface="Georgia" panose="02040502050405020303" pitchFamily="18" charset="0"/>
              </a:rPr>
              <a:t>. </a:t>
            </a:r>
          </a:p>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panose="02040502050405020303" pitchFamily="18" charset="0"/>
              </a:rPr>
              <a:t>Reporting compliance for Immunizations </a:t>
            </a:r>
            <a:r>
              <a:rPr lang="en-US" sz="2600" cap="none" dirty="0">
                <a:solidFill>
                  <a:prstClr val="black"/>
                </a:solidFill>
                <a:latin typeface="Georgia" panose="02040502050405020303" pitchFamily="18" charset="0"/>
                <a:hlinkClick r:id="rId3"/>
              </a:rPr>
              <a:t>G.S. 130A-155(c)</a:t>
            </a:r>
            <a:endParaRPr lang="en-US" sz="2600" cap="none" dirty="0">
              <a:solidFill>
                <a:prstClr val="black"/>
              </a:solidFill>
              <a:latin typeface="Georgia" panose="02040502050405020303" pitchFamily="18" charset="0"/>
            </a:endParaRPr>
          </a:p>
          <a:p>
            <a:pPr marL="548640" lvl="1" indent="-274320">
              <a:lnSpc>
                <a:spcPct val="100000"/>
              </a:lnSpc>
              <a:spcBef>
                <a:spcPct val="20000"/>
              </a:spcBef>
              <a:buClr>
                <a:srgbClr val="ED7D31"/>
              </a:buClr>
              <a:buSzPct val="70000"/>
              <a:buFont typeface="Wingdings"/>
              <a:buChar char=""/>
            </a:pPr>
            <a:r>
              <a:rPr lang="en-US" sz="2000" cap="none" dirty="0">
                <a:solidFill>
                  <a:srgbClr val="44546A"/>
                </a:solidFill>
                <a:latin typeface="Georgia" panose="02040502050405020303" pitchFamily="18" charset="0"/>
                <a:cs typeface="Calibri" panose="020F0502020204030204" pitchFamily="34" charset="0"/>
              </a:rPr>
              <a:t>The school shall file an annual immunization report with the Department by November 1. The child care facility shall file an immunization report annually with the Department. The report shall be filed on forms prepared by the Department and shall state the number of children attending the school or facility, the number of children who had not obtained the required immunization within 30 days of their first attendance, the number of children who received a medical exemption and the number of children who received a religious exemption.</a:t>
            </a:r>
            <a:endParaRPr lang="en-US" sz="2100" cap="none" dirty="0">
              <a:solidFill>
                <a:prstClr val="black"/>
              </a:solidFill>
              <a:latin typeface="Georgia" panose="02040502050405020303" pitchFamily="18" charset="0"/>
              <a:cs typeface="Calibri" panose="020F0502020204030204" pitchFamily="34" charset="0"/>
            </a:endParaRPr>
          </a:p>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panose="02040502050405020303" pitchFamily="18" charset="0"/>
              </a:rPr>
              <a:t>Reporting compliance for Health Assessments </a:t>
            </a:r>
            <a:r>
              <a:rPr lang="en-US" sz="2600" cap="none" dirty="0">
                <a:solidFill>
                  <a:prstClr val="black"/>
                </a:solidFill>
                <a:latin typeface="Georgia" panose="02040502050405020303" pitchFamily="18" charset="0"/>
                <a:hlinkClick r:id="rId4"/>
              </a:rPr>
              <a:t>G.S. 130A-441</a:t>
            </a:r>
            <a:endParaRPr lang="en-US" sz="2600" cap="none" dirty="0">
              <a:solidFill>
                <a:prstClr val="black"/>
              </a:solidFill>
              <a:latin typeface="Georgia" panose="02040502050405020303" pitchFamily="18" charset="0"/>
            </a:endParaRPr>
          </a:p>
          <a:p>
            <a:pPr marL="548640" lvl="1" indent="-274320">
              <a:lnSpc>
                <a:spcPct val="100000"/>
              </a:lnSpc>
              <a:spcBef>
                <a:spcPct val="20000"/>
              </a:spcBef>
              <a:buClr>
                <a:srgbClr val="ED7D31"/>
              </a:buClr>
              <a:buSzPct val="70000"/>
              <a:buFont typeface="Wingdings"/>
              <a:buChar char=""/>
            </a:pPr>
            <a:r>
              <a:rPr lang="en-US" sz="2000" cap="none" dirty="0">
                <a:solidFill>
                  <a:srgbClr val="44546A"/>
                </a:solidFill>
                <a:latin typeface="Georgia" panose="02040502050405020303" pitchFamily="18" charset="0"/>
                <a:cs typeface="Calibri" panose="020F0502020204030204" pitchFamily="34" charset="0"/>
              </a:rPr>
              <a:t>Within 60 calendar days after the commencement of a new school year, the principal shall file a health assessment status report with the Department on forms developed by the Department and the Department of Public Instruction. The report shall document the number of children in compliance and not in compliance with G.S. 130A-440(a). </a:t>
            </a:r>
          </a:p>
          <a:p>
            <a:endParaRPr lang="en-US" dirty="0"/>
          </a:p>
        </p:txBody>
      </p:sp>
    </p:spTree>
    <p:extLst>
      <p:ext uri="{BB962C8B-B14F-4D97-AF65-F5344CB8AC3E}">
        <p14:creationId xmlns:p14="http://schemas.microsoft.com/office/powerpoint/2010/main" val="341257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0E42-96D7-4F93-8EAB-C2C45926330B}"/>
              </a:ext>
            </a:extLst>
          </p:cNvPr>
          <p:cNvSpPr>
            <a:spLocks noGrp="1"/>
          </p:cNvSpPr>
          <p:nvPr>
            <p:ph type="title"/>
          </p:nvPr>
        </p:nvSpPr>
        <p:spPr/>
        <p:txBody>
          <a:bodyPr/>
          <a:lstStyle/>
          <a:p>
            <a:r>
              <a:rPr lang="en-US" dirty="0"/>
              <a:t>Current Health Law and Charter Schools</a:t>
            </a:r>
          </a:p>
        </p:txBody>
      </p:sp>
      <p:sp>
        <p:nvSpPr>
          <p:cNvPr id="3" name="Content Placeholder 2">
            <a:extLst>
              <a:ext uri="{FF2B5EF4-FFF2-40B4-BE49-F238E27FC236}">
                <a16:creationId xmlns:a16="http://schemas.microsoft.com/office/drawing/2014/main" id="{BA1D0784-175F-4AC4-8A6C-F0456B1C1B8E}"/>
              </a:ext>
            </a:extLst>
          </p:cNvPr>
          <p:cNvSpPr>
            <a:spLocks noGrp="1"/>
          </p:cNvSpPr>
          <p:nvPr>
            <p:ph sz="quarter" idx="13"/>
          </p:nvPr>
        </p:nvSpPr>
        <p:spPr>
          <a:xfrm>
            <a:off x="913774" y="1811867"/>
            <a:ext cx="10363826" cy="5046133"/>
          </a:xfrm>
        </p:spPr>
        <p:txBody>
          <a:bodyPr>
            <a:normAutofit fontScale="62500" lnSpcReduction="20000"/>
          </a:bodyPr>
          <a:lstStyle/>
          <a:p>
            <a:pPr marL="0" lvl="0" indent="0">
              <a:lnSpc>
                <a:spcPct val="100000"/>
              </a:lnSpc>
              <a:spcBef>
                <a:spcPct val="20000"/>
              </a:spcBef>
              <a:buClr>
                <a:srgbClr val="4472C4"/>
              </a:buClr>
              <a:buSzPct val="85000"/>
              <a:buNone/>
            </a:pPr>
            <a:r>
              <a:rPr lang="en-US" sz="2900" cap="none" dirty="0">
                <a:solidFill>
                  <a:prstClr val="black"/>
                </a:solidFill>
                <a:latin typeface="Georgia" panose="02040502050405020303" pitchFamily="18" charset="0"/>
                <a:cs typeface="Calibri" panose="020F0502020204030204" pitchFamily="34" charset="0"/>
              </a:rPr>
              <a:t>Required by Statute: </a:t>
            </a:r>
            <a:r>
              <a:rPr lang="en-US" sz="2900" b="1" i="1" cap="none" dirty="0">
                <a:solidFill>
                  <a:prstClr val="black"/>
                </a:solidFill>
                <a:latin typeface="Georgia" panose="02040502050405020303" pitchFamily="18" charset="0"/>
                <a:cs typeface="Calibri" panose="020F0502020204030204" pitchFamily="34" charset="0"/>
              </a:rPr>
              <a:t>Garrett’s Law Notifications</a:t>
            </a:r>
          </a:p>
          <a:p>
            <a:pPr marL="548640" lvl="1" indent="-274320">
              <a:lnSpc>
                <a:spcPct val="100000"/>
              </a:lnSpc>
              <a:spcBef>
                <a:spcPct val="20000"/>
              </a:spcBef>
              <a:buClr>
                <a:srgbClr val="ED7D31"/>
              </a:buClr>
              <a:buSzPct val="70000"/>
              <a:buFont typeface="Wingdings"/>
              <a:buChar char=""/>
            </a:pPr>
            <a:r>
              <a:rPr lang="en-US" sz="2900" cap="none" dirty="0">
                <a:solidFill>
                  <a:srgbClr val="44546A"/>
                </a:solidFill>
                <a:latin typeface="Georgia" panose="02040502050405020303" pitchFamily="18" charset="0"/>
                <a:cs typeface="Calibri" panose="020F0502020204030204" pitchFamily="34" charset="0"/>
                <a:hlinkClick r:id="rId3"/>
              </a:rPr>
              <a:t>G.S. 115C-47 </a:t>
            </a:r>
            <a:r>
              <a:rPr lang="en-US" sz="2900" cap="none" dirty="0">
                <a:solidFill>
                  <a:srgbClr val="44546A"/>
                </a:solidFill>
                <a:latin typeface="Georgia" panose="02040502050405020303" pitchFamily="18" charset="0"/>
                <a:cs typeface="Calibri" panose="020F0502020204030204" pitchFamily="34" charset="0"/>
              </a:rPr>
              <a:t>  </a:t>
            </a:r>
          </a:p>
          <a:p>
            <a:pPr marL="548640" lvl="1" indent="-274320">
              <a:lnSpc>
                <a:spcPct val="100000"/>
              </a:lnSpc>
              <a:spcBef>
                <a:spcPct val="20000"/>
              </a:spcBef>
              <a:buClr>
                <a:srgbClr val="ED7D31"/>
              </a:buClr>
              <a:buSzPct val="70000"/>
              <a:buFont typeface="Wingdings"/>
              <a:buChar char=""/>
            </a:pPr>
            <a:endParaRPr lang="en-US" sz="2900" cap="none" dirty="0">
              <a:solidFill>
                <a:srgbClr val="44546A"/>
              </a:solidFill>
              <a:latin typeface="Georgia" panose="02040502050405020303" pitchFamily="18" charset="0"/>
              <a:cs typeface="Calibri" panose="020F0502020204030204" pitchFamily="34" charset="0"/>
            </a:endParaRPr>
          </a:p>
          <a:p>
            <a:pPr marL="548640" lvl="1" indent="-274320">
              <a:lnSpc>
                <a:spcPct val="100000"/>
              </a:lnSpc>
              <a:spcBef>
                <a:spcPct val="20000"/>
              </a:spcBef>
              <a:buClr>
                <a:srgbClr val="ED7D31"/>
              </a:buClr>
              <a:buSzPct val="70000"/>
              <a:buFont typeface="Wingdings"/>
              <a:buChar char=""/>
            </a:pPr>
            <a:r>
              <a:rPr lang="en-US" sz="2900" cap="none" dirty="0">
                <a:solidFill>
                  <a:srgbClr val="44546A"/>
                </a:solidFill>
                <a:latin typeface="Georgia" panose="02040502050405020303" pitchFamily="18" charset="0"/>
                <a:cs typeface="Calibri" panose="020F0502020204030204" pitchFamily="34" charset="0"/>
                <a:hlinkClick r:id="rId4"/>
              </a:rPr>
              <a:t>§ 115C-218.75. General operating requirements</a:t>
            </a:r>
            <a:r>
              <a:rPr lang="en-US" sz="2900" cap="none" dirty="0">
                <a:solidFill>
                  <a:srgbClr val="44546A"/>
                </a:solidFill>
                <a:latin typeface="Georgia" panose="02040502050405020303" pitchFamily="18" charset="0"/>
                <a:cs typeface="Calibri" panose="020F0502020204030204" pitchFamily="34" charset="0"/>
              </a:rPr>
              <a:t> </a:t>
            </a:r>
            <a:r>
              <a:rPr lang="en-US" sz="2900" cap="none" dirty="0">
                <a:solidFill>
                  <a:srgbClr val="44546A"/>
                </a:solidFill>
                <a:latin typeface="Georgia" panose="02040502050405020303" pitchFamily="18" charset="0"/>
              </a:rPr>
              <a:t>-</a:t>
            </a:r>
            <a:r>
              <a:rPr lang="en-US" sz="2900" cap="none" dirty="0">
                <a:solidFill>
                  <a:srgbClr val="44546A"/>
                </a:solidFill>
                <a:latin typeface="Georgia" panose="02040502050405020303" pitchFamily="18" charset="0"/>
                <a:cs typeface="Calibri" panose="020F0502020204030204" pitchFamily="34" charset="0"/>
              </a:rPr>
              <a:t> </a:t>
            </a:r>
            <a:r>
              <a:rPr lang="en-US" sz="2900" cap="none" dirty="0">
                <a:solidFill>
                  <a:prstClr val="black"/>
                </a:solidFill>
                <a:latin typeface="Georgia" panose="02040502050405020303" pitchFamily="18" charset="0"/>
                <a:cs typeface="Calibri" panose="020F0502020204030204" pitchFamily="34" charset="0"/>
              </a:rPr>
              <a:t>information about </a:t>
            </a:r>
            <a:r>
              <a:rPr lang="en-US" sz="2900" b="1" cap="none" dirty="0">
                <a:solidFill>
                  <a:prstClr val="black"/>
                </a:solidFill>
                <a:latin typeface="Georgia" panose="02040502050405020303" pitchFamily="18" charset="0"/>
                <a:cs typeface="Calibri" panose="020F0502020204030204" pitchFamily="34" charset="0"/>
              </a:rPr>
              <a:t>meningococcal meningitis and influenza</a:t>
            </a:r>
            <a:r>
              <a:rPr lang="en-US" sz="2900" cap="none" dirty="0">
                <a:solidFill>
                  <a:prstClr val="black"/>
                </a:solidFill>
                <a:latin typeface="Georgia" panose="02040502050405020303" pitchFamily="18" charset="0"/>
                <a:cs typeface="Calibri" panose="020F0502020204030204" pitchFamily="34" charset="0"/>
              </a:rPr>
              <a:t> and their vaccines at the beginning of every school year. This information shall include the causes, symptoms, and how meningococcal meningitis and influenza are spread and the places where parents and guardians may obtain additional information and vaccinations for their children.</a:t>
            </a:r>
          </a:p>
          <a:p>
            <a:pPr marL="548640" lvl="1" indent="-274320">
              <a:lnSpc>
                <a:spcPct val="100000"/>
              </a:lnSpc>
              <a:spcBef>
                <a:spcPct val="20000"/>
              </a:spcBef>
              <a:buClr>
                <a:srgbClr val="ED7D31"/>
              </a:buClr>
              <a:buSzPct val="70000"/>
              <a:buFont typeface="Wingdings"/>
              <a:buChar char=""/>
            </a:pPr>
            <a:endParaRPr lang="en-US" sz="2900" cap="none" dirty="0">
              <a:solidFill>
                <a:prstClr val="black"/>
              </a:solidFill>
              <a:latin typeface="Georgia" panose="02040502050405020303" pitchFamily="18" charset="0"/>
              <a:cs typeface="Calibri" panose="020F0502020204030204" pitchFamily="34" charset="0"/>
            </a:endParaRPr>
          </a:p>
          <a:p>
            <a:pPr marL="548640" lvl="1" indent="-274320">
              <a:lnSpc>
                <a:spcPct val="100000"/>
              </a:lnSpc>
              <a:spcBef>
                <a:spcPct val="20000"/>
              </a:spcBef>
              <a:buClr>
                <a:srgbClr val="ED7D31"/>
              </a:buClr>
              <a:buSzPct val="70000"/>
              <a:buFont typeface="Wingdings"/>
              <a:buChar char=""/>
            </a:pPr>
            <a:r>
              <a:rPr lang="en-US" sz="2900" cap="none" dirty="0">
                <a:solidFill>
                  <a:prstClr val="black"/>
                </a:solidFill>
                <a:latin typeface="Georgia" panose="02040502050405020303" pitchFamily="18" charset="0"/>
                <a:cs typeface="Calibri" panose="020F0502020204030204" pitchFamily="34" charset="0"/>
              </a:rPr>
              <a:t>Grades 5 -12 - charter schools to provided information at the beginning of the school year to parents and guardians with information about </a:t>
            </a:r>
            <a:r>
              <a:rPr lang="en-US" sz="2900" b="1" cap="none" dirty="0">
                <a:solidFill>
                  <a:prstClr val="black"/>
                </a:solidFill>
                <a:latin typeface="Georgia" panose="02040502050405020303" pitchFamily="18" charset="0"/>
                <a:cs typeface="Calibri" panose="020F0502020204030204" pitchFamily="34" charset="0"/>
              </a:rPr>
              <a:t>cervical cancer, cervical dysplasia, human papillomavirus</a:t>
            </a:r>
            <a:r>
              <a:rPr lang="en-US" sz="2900" cap="none" dirty="0">
                <a:solidFill>
                  <a:prstClr val="black"/>
                </a:solidFill>
                <a:latin typeface="Georgia" panose="02040502050405020303" pitchFamily="18" charset="0"/>
                <a:cs typeface="Calibri" panose="020F0502020204030204" pitchFamily="34" charset="0"/>
              </a:rPr>
              <a:t>, and the vaccines available to prevent these diseases. This information shall include the causes and symptoms of these diseases, how they are transmitted, how they may be prevented by vaccination, including the benefits and possible side effects of vaccination, and the places parents and guardians my obtain additional information. </a:t>
            </a:r>
          </a:p>
          <a:p>
            <a:pPr marL="0" lvl="0" indent="0">
              <a:lnSpc>
                <a:spcPct val="100000"/>
              </a:lnSpc>
              <a:spcBef>
                <a:spcPct val="20000"/>
              </a:spcBef>
              <a:buClr>
                <a:srgbClr val="4472C4"/>
              </a:buClr>
              <a:buSzPct val="85000"/>
              <a:buNone/>
            </a:pPr>
            <a:endParaRPr lang="en-US" sz="2900" cap="none" dirty="0">
              <a:solidFill>
                <a:prstClr val="black"/>
              </a:solidFill>
              <a:latin typeface="Georgia" panose="02040502050405020303" pitchFamily="18" charset="0"/>
              <a:cs typeface="Calibri" panose="020F0502020204030204" pitchFamily="34" charset="0"/>
            </a:endParaRPr>
          </a:p>
          <a:p>
            <a:pPr marL="0" lvl="0" indent="0">
              <a:lnSpc>
                <a:spcPct val="100000"/>
              </a:lnSpc>
              <a:spcBef>
                <a:spcPct val="20000"/>
              </a:spcBef>
              <a:buClr>
                <a:srgbClr val="4472C4"/>
              </a:buClr>
              <a:buSzPct val="85000"/>
              <a:buNone/>
            </a:pPr>
            <a:r>
              <a:rPr lang="en-US" sz="2900" cap="none" dirty="0">
                <a:solidFill>
                  <a:prstClr val="black"/>
                </a:solidFill>
                <a:latin typeface="Georgia" panose="02040502050405020303" pitchFamily="18" charset="0"/>
                <a:cs typeface="Calibri" panose="020F0502020204030204" pitchFamily="34" charset="0"/>
              </a:rPr>
              <a:t>Resources for this available at Immunization Branch</a:t>
            </a:r>
          </a:p>
          <a:p>
            <a:pPr marL="274320" lvl="1" indent="0">
              <a:lnSpc>
                <a:spcPct val="100000"/>
              </a:lnSpc>
              <a:spcBef>
                <a:spcPct val="20000"/>
              </a:spcBef>
              <a:buClr>
                <a:srgbClr val="ED7D31"/>
              </a:buClr>
              <a:buSzPct val="70000"/>
              <a:buNone/>
            </a:pPr>
            <a:r>
              <a:rPr lang="en-US" sz="2900" cap="none" dirty="0">
                <a:solidFill>
                  <a:srgbClr val="44546A"/>
                </a:solidFill>
                <a:latin typeface="Georgia" panose="02040502050405020303" pitchFamily="18" charset="0"/>
                <a:cs typeface="Calibri" panose="020F0502020204030204" pitchFamily="34" charset="0"/>
                <a:hlinkClick r:id="rId5"/>
              </a:rPr>
              <a:t>http://www.immunize.nc.gov/schools/resourcesforschools.htm</a:t>
            </a:r>
            <a:endParaRPr lang="en-US" sz="2900" cap="none" dirty="0">
              <a:solidFill>
                <a:srgbClr val="44546A"/>
              </a:solidFill>
              <a:latin typeface="Georgia" panose="02040502050405020303"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4049308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8950-5688-4760-9C1A-36E1F3539AA2}"/>
              </a:ext>
            </a:extLst>
          </p:cNvPr>
          <p:cNvSpPr>
            <a:spLocks noGrp="1"/>
          </p:cNvSpPr>
          <p:nvPr>
            <p:ph type="title"/>
          </p:nvPr>
        </p:nvSpPr>
        <p:spPr/>
        <p:txBody>
          <a:bodyPr/>
          <a:lstStyle/>
          <a:p>
            <a:r>
              <a:rPr lang="en-US" dirty="0"/>
              <a:t>Health Assessment Report</a:t>
            </a:r>
          </a:p>
        </p:txBody>
      </p:sp>
      <p:sp>
        <p:nvSpPr>
          <p:cNvPr id="3" name="Content Placeholder 2">
            <a:extLst>
              <a:ext uri="{FF2B5EF4-FFF2-40B4-BE49-F238E27FC236}">
                <a16:creationId xmlns:a16="http://schemas.microsoft.com/office/drawing/2014/main" id="{24ED4B05-C9E3-4168-9C36-3B900566D1C4}"/>
              </a:ext>
            </a:extLst>
          </p:cNvPr>
          <p:cNvSpPr>
            <a:spLocks noGrp="1"/>
          </p:cNvSpPr>
          <p:nvPr>
            <p:ph sz="quarter" idx="13"/>
          </p:nvPr>
        </p:nvSpPr>
        <p:spPr/>
        <p:txBody>
          <a:bodyPr/>
          <a:lstStyle/>
          <a:p>
            <a:pPr marL="274320" lvl="0" indent="-274320">
              <a:lnSpc>
                <a:spcPct val="100000"/>
              </a:lnSpc>
              <a:spcBef>
                <a:spcPct val="20000"/>
              </a:spcBef>
              <a:buClr>
                <a:srgbClr val="4472C4"/>
              </a:buClr>
              <a:buSzPct val="85000"/>
              <a:buFont typeface="Wingdings 2"/>
              <a:buChar char=""/>
            </a:pPr>
            <a:r>
              <a:rPr lang="en-US" sz="2600" cap="none" dirty="0">
                <a:solidFill>
                  <a:prstClr val="black"/>
                </a:solidFill>
                <a:latin typeface="Georgia" panose="02040502050405020303" pitchFamily="18" charset="0"/>
              </a:rPr>
              <a:t>Reporting compliance for Health Assessments </a:t>
            </a:r>
            <a:r>
              <a:rPr lang="en-US" sz="2600" cap="none" dirty="0">
                <a:solidFill>
                  <a:prstClr val="black"/>
                </a:solidFill>
                <a:latin typeface="Georgia" panose="02040502050405020303" pitchFamily="18" charset="0"/>
                <a:hlinkClick r:id="rId3"/>
              </a:rPr>
              <a:t>G.S. 130A-441</a:t>
            </a:r>
            <a:endParaRPr lang="en-US" sz="2600" cap="none" dirty="0">
              <a:solidFill>
                <a:prstClr val="black"/>
              </a:solidFill>
              <a:latin typeface="Georgia" panose="02040502050405020303" pitchFamily="18" charset="0"/>
            </a:endParaRPr>
          </a:p>
          <a:p>
            <a:pPr marL="548640" lvl="1" indent="-274320">
              <a:lnSpc>
                <a:spcPct val="150000"/>
              </a:lnSpc>
              <a:spcBef>
                <a:spcPct val="20000"/>
              </a:spcBef>
              <a:buClr>
                <a:srgbClr val="ED7D31"/>
              </a:buClr>
              <a:buSzPct val="70000"/>
              <a:buFont typeface="Wingdings"/>
              <a:buChar char=""/>
            </a:pPr>
            <a:r>
              <a:rPr lang="en-US" sz="2000" cap="none" dirty="0">
                <a:solidFill>
                  <a:srgbClr val="44546A"/>
                </a:solidFill>
                <a:latin typeface="Georgia" panose="02040502050405020303" pitchFamily="18" charset="0"/>
                <a:cs typeface="Calibri" panose="020F0502020204030204" pitchFamily="34" charset="0"/>
              </a:rPr>
              <a:t>Within 60 calendar days after the commencement of a new school year, the principal shall file a health assessment status report with the Department on forms developed by the Department and the Department of Public Instruction. The report shall document the number of children in compliance and not in compliance with G.S. 130A-440(a). </a:t>
            </a:r>
          </a:p>
          <a:p>
            <a:endParaRPr lang="en-US" dirty="0"/>
          </a:p>
        </p:txBody>
      </p:sp>
    </p:spTree>
    <p:extLst>
      <p:ext uri="{BB962C8B-B14F-4D97-AF65-F5344CB8AC3E}">
        <p14:creationId xmlns:p14="http://schemas.microsoft.com/office/powerpoint/2010/main" val="265150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D331677-26DE-4EC1-9413-2FBC100AD5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9D593A5-D0AD-443F-AA6A-E7453C4213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FE9FC0F-3EC5-4913-98B3-94EE34F93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2">
            <a:extLst>
              <a:ext uri="{FF2B5EF4-FFF2-40B4-BE49-F238E27FC236}">
                <a16:creationId xmlns:a16="http://schemas.microsoft.com/office/drawing/2014/main" id="{E4170D1D-23BF-43FF-91A8-AAE2D9DB44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A1743B-E660-4A83-A10A-BE082260B1A3}"/>
              </a:ext>
            </a:extLst>
          </p:cNvPr>
          <p:cNvPicPr>
            <a:picLocks noChangeAspect="1"/>
          </p:cNvPicPr>
          <p:nvPr/>
        </p:nvPicPr>
        <p:blipFill>
          <a:blip r:embed="rId5"/>
          <a:stretch>
            <a:fillRect/>
          </a:stretch>
        </p:blipFill>
        <p:spPr>
          <a:xfrm>
            <a:off x="8824468" y="1388786"/>
            <a:ext cx="2406832" cy="144409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 name="Picture 4">
            <a:extLst>
              <a:ext uri="{FF2B5EF4-FFF2-40B4-BE49-F238E27FC236}">
                <a16:creationId xmlns:a16="http://schemas.microsoft.com/office/drawing/2014/main" id="{26568050-C80C-4438-9983-4C1F8E027793}"/>
              </a:ext>
            </a:extLst>
          </p:cNvPr>
          <p:cNvPicPr>
            <a:picLocks noChangeAspect="1"/>
          </p:cNvPicPr>
          <p:nvPr/>
        </p:nvPicPr>
        <p:blipFill>
          <a:blip r:embed="rId6"/>
          <a:stretch>
            <a:fillRect/>
          </a:stretch>
        </p:blipFill>
        <p:spPr>
          <a:xfrm>
            <a:off x="6385738" y="3585917"/>
            <a:ext cx="4555728" cy="230669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9" name="Picture 18">
            <a:extLst>
              <a:ext uri="{FF2B5EF4-FFF2-40B4-BE49-F238E27FC236}">
                <a16:creationId xmlns:a16="http://schemas.microsoft.com/office/drawing/2014/main" id="{64F3744A-ABB1-49D8-8871-396C8660D8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90" y="-1"/>
            <a:ext cx="12192000" cy="6858000"/>
          </a:xfrm>
          <a:prstGeom prst="rect">
            <a:avLst/>
          </a:prstGeom>
        </p:spPr>
      </p:pic>
      <p:pic>
        <p:nvPicPr>
          <p:cNvPr id="4" name="Content Placeholder 3">
            <a:extLst>
              <a:ext uri="{FF2B5EF4-FFF2-40B4-BE49-F238E27FC236}">
                <a16:creationId xmlns:a16="http://schemas.microsoft.com/office/drawing/2014/main" id="{D5D93CD5-1A70-439A-B3A8-CA8817709E28}"/>
              </a:ext>
            </a:extLst>
          </p:cNvPr>
          <p:cNvPicPr>
            <a:picLocks noGrp="1" noChangeAspect="1"/>
          </p:cNvPicPr>
          <p:nvPr>
            <p:ph sz="quarter" idx="13"/>
          </p:nvPr>
        </p:nvPicPr>
        <p:blipFill>
          <a:blip r:embed="rId7"/>
          <a:stretch>
            <a:fillRect/>
          </a:stretch>
        </p:blipFill>
        <p:spPr>
          <a:xfrm>
            <a:off x="6153609" y="957486"/>
            <a:ext cx="2291422" cy="230669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D01492CF-7DC3-4386-8BCC-C0A98A42F847}"/>
              </a:ext>
            </a:extLst>
          </p:cNvPr>
          <p:cNvSpPr>
            <a:spLocks noGrp="1"/>
          </p:cNvSpPr>
          <p:nvPr>
            <p:ph type="title"/>
          </p:nvPr>
        </p:nvSpPr>
        <p:spPr>
          <a:xfrm>
            <a:off x="960120" y="957486"/>
            <a:ext cx="4175471" cy="3131913"/>
          </a:xfrm>
        </p:spPr>
        <p:txBody>
          <a:bodyPr vert="horz" lIns="91440" tIns="45720" rIns="91440" bIns="45720" rtlCol="0" anchor="b">
            <a:normAutofit/>
          </a:bodyPr>
          <a:lstStyle/>
          <a:p>
            <a:r>
              <a:rPr lang="en-US" sz="4800" dirty="0"/>
              <a:t>Federal Laws Impacting Charter Schools</a:t>
            </a:r>
          </a:p>
        </p:txBody>
      </p:sp>
    </p:spTree>
    <p:extLst>
      <p:ext uri="{BB962C8B-B14F-4D97-AF65-F5344CB8AC3E}">
        <p14:creationId xmlns:p14="http://schemas.microsoft.com/office/powerpoint/2010/main" val="372940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122A-6E12-4D15-9F88-1057F8741D65}"/>
              </a:ext>
            </a:extLst>
          </p:cNvPr>
          <p:cNvSpPr>
            <a:spLocks noGrp="1"/>
          </p:cNvSpPr>
          <p:nvPr>
            <p:ph type="title"/>
          </p:nvPr>
        </p:nvSpPr>
        <p:spPr/>
        <p:txBody>
          <a:bodyPr/>
          <a:lstStyle/>
          <a:p>
            <a:r>
              <a:rPr lang="en-US" dirty="0"/>
              <a:t>Federal Laws Impacting Charter Schools</a:t>
            </a:r>
          </a:p>
        </p:txBody>
      </p:sp>
      <p:sp>
        <p:nvSpPr>
          <p:cNvPr id="3" name="Content Placeholder 2">
            <a:extLst>
              <a:ext uri="{FF2B5EF4-FFF2-40B4-BE49-F238E27FC236}">
                <a16:creationId xmlns:a16="http://schemas.microsoft.com/office/drawing/2014/main" id="{9CCA5A74-B376-48DA-B34E-20A1283573CA}"/>
              </a:ext>
            </a:extLst>
          </p:cNvPr>
          <p:cNvSpPr>
            <a:spLocks noGrp="1"/>
          </p:cNvSpPr>
          <p:nvPr>
            <p:ph sz="quarter" idx="13"/>
          </p:nvPr>
        </p:nvSpPr>
        <p:spPr>
          <a:xfrm>
            <a:off x="913774" y="2367092"/>
            <a:ext cx="10363826" cy="3872391"/>
          </a:xfrm>
        </p:spPr>
        <p:txBody>
          <a:bodyPr>
            <a:normAutofit fontScale="92500" lnSpcReduction="20000"/>
          </a:bodyPr>
          <a:lstStyle/>
          <a:p>
            <a:pPr marL="0" lvl="0" indent="0">
              <a:lnSpc>
                <a:spcPct val="100000"/>
              </a:lnSpc>
              <a:spcBef>
                <a:spcPct val="20000"/>
              </a:spcBef>
              <a:buClr>
                <a:srgbClr val="4472C4"/>
              </a:buClr>
              <a:buSzPct val="85000"/>
              <a:buNone/>
            </a:pPr>
            <a:r>
              <a:rPr lang="en-US" sz="2700" cap="none" dirty="0">
                <a:solidFill>
                  <a:prstClr val="black"/>
                </a:solidFill>
                <a:latin typeface="Georgia"/>
              </a:rPr>
              <a:t>CLIA:  Clinical Laboratory Improvement Amendments of (1988)</a:t>
            </a:r>
          </a:p>
          <a:p>
            <a:pPr marL="274320" lvl="0" indent="-274320">
              <a:lnSpc>
                <a:spcPct val="100000"/>
              </a:lnSpc>
              <a:spcBef>
                <a:spcPct val="20000"/>
              </a:spcBef>
              <a:buClr>
                <a:srgbClr val="4472C4"/>
              </a:buClr>
              <a:buSzPct val="85000"/>
              <a:buFont typeface="Courier New" pitchFamily="49" charset="0"/>
              <a:buChar char="o"/>
            </a:pPr>
            <a:endParaRPr lang="en-US" sz="2700" cap="none" dirty="0">
              <a:solidFill>
                <a:prstClr val="black"/>
              </a:solidFill>
              <a:latin typeface="Georgia"/>
            </a:endParaRPr>
          </a:p>
          <a:p>
            <a:pPr marL="0" lvl="0" indent="0">
              <a:lnSpc>
                <a:spcPct val="100000"/>
              </a:lnSpc>
              <a:spcBef>
                <a:spcPct val="20000"/>
              </a:spcBef>
              <a:buClr>
                <a:srgbClr val="4472C4"/>
              </a:buClr>
              <a:buSzPct val="85000"/>
              <a:buNone/>
            </a:pPr>
            <a:r>
              <a:rPr lang="en-US" sz="2700" cap="none" dirty="0">
                <a:solidFill>
                  <a:prstClr val="black"/>
                </a:solidFill>
                <a:latin typeface="Georgia"/>
              </a:rPr>
              <a:t>Require “anyone performing even one test, including waived procedures, on “…human specimens for the purpose of providing information for the diagnosis, prevention, or treatment of any disease or impairment  of, or the assessment of the health of a human being…”</a:t>
            </a:r>
          </a:p>
          <a:p>
            <a:pPr marL="0" lvl="0" indent="0">
              <a:lnSpc>
                <a:spcPct val="100000"/>
              </a:lnSpc>
              <a:spcBef>
                <a:spcPct val="20000"/>
              </a:spcBef>
              <a:buClr>
                <a:srgbClr val="4472C4"/>
              </a:buClr>
              <a:buSzPct val="85000"/>
              <a:buNone/>
            </a:pPr>
            <a:r>
              <a:rPr lang="en-US" sz="2700" cap="none" dirty="0">
                <a:solidFill>
                  <a:prstClr val="black"/>
                </a:solidFill>
                <a:latin typeface="Georgia"/>
              </a:rPr>
              <a:t>to register for a CLIA certificate of waiver</a:t>
            </a:r>
          </a:p>
          <a:p>
            <a:pPr marL="0" lvl="0" indent="0">
              <a:lnSpc>
                <a:spcPct val="100000"/>
              </a:lnSpc>
              <a:spcBef>
                <a:spcPct val="20000"/>
              </a:spcBef>
              <a:buClr>
                <a:srgbClr val="4472C4"/>
              </a:buClr>
              <a:buSzPct val="85000"/>
              <a:buNone/>
            </a:pPr>
            <a:endParaRPr lang="en-US" sz="2700" cap="none" dirty="0">
              <a:solidFill>
                <a:prstClr val="black"/>
              </a:solidFill>
              <a:latin typeface="Georgia"/>
            </a:endParaRPr>
          </a:p>
          <a:p>
            <a:pPr marL="0" lvl="0" indent="0">
              <a:lnSpc>
                <a:spcPct val="100000"/>
              </a:lnSpc>
              <a:spcBef>
                <a:spcPct val="20000"/>
              </a:spcBef>
              <a:buClr>
                <a:srgbClr val="4472C4"/>
              </a:buClr>
              <a:buSzPct val="85000"/>
              <a:buNone/>
            </a:pPr>
            <a:r>
              <a:rPr lang="en-US" sz="2700" u="sng" cap="none" dirty="0">
                <a:solidFill>
                  <a:prstClr val="black"/>
                </a:solidFill>
                <a:latin typeface="Georgia"/>
                <a:hlinkClick r:id="rId3"/>
              </a:rPr>
              <a:t>www.dhhs.state.nc.us/dhsr/ahc/clia/index.html#contact</a:t>
            </a:r>
            <a:endParaRPr lang="en-US" sz="1100" cap="none" dirty="0">
              <a:solidFill>
                <a:prstClr val="black"/>
              </a:solidFill>
              <a:latin typeface="Georgia"/>
            </a:endParaRPr>
          </a:p>
          <a:p>
            <a:pPr marL="0" lvl="0" indent="0">
              <a:lnSpc>
                <a:spcPct val="100000"/>
              </a:lnSpc>
              <a:spcBef>
                <a:spcPct val="20000"/>
              </a:spcBef>
              <a:buClr>
                <a:srgbClr val="4472C4"/>
              </a:buClr>
              <a:buSzPct val="85000"/>
              <a:buNone/>
            </a:pPr>
            <a:r>
              <a:rPr lang="en-US" sz="2700" cap="none" dirty="0">
                <a:solidFill>
                  <a:prstClr val="black"/>
                </a:solidFill>
                <a:latin typeface="Georgia"/>
              </a:rPr>
              <a:t> </a:t>
            </a:r>
          </a:p>
          <a:p>
            <a:endParaRPr lang="en-US" dirty="0"/>
          </a:p>
        </p:txBody>
      </p:sp>
    </p:spTree>
    <p:extLst>
      <p:ext uri="{BB962C8B-B14F-4D97-AF65-F5344CB8AC3E}">
        <p14:creationId xmlns:p14="http://schemas.microsoft.com/office/powerpoint/2010/main" val="187518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0336-8B54-4EB3-A87A-5E9618EC9E38}"/>
              </a:ext>
            </a:extLst>
          </p:cNvPr>
          <p:cNvSpPr>
            <a:spLocks noGrp="1"/>
          </p:cNvSpPr>
          <p:nvPr>
            <p:ph type="title"/>
          </p:nvPr>
        </p:nvSpPr>
        <p:spPr/>
        <p:txBody>
          <a:bodyPr/>
          <a:lstStyle/>
          <a:p>
            <a:r>
              <a:rPr lang="en-US" dirty="0"/>
              <a:t>Federal Laws Impacting Charter Schools</a:t>
            </a:r>
          </a:p>
        </p:txBody>
      </p:sp>
      <p:sp>
        <p:nvSpPr>
          <p:cNvPr id="3" name="Content Placeholder 2">
            <a:extLst>
              <a:ext uri="{FF2B5EF4-FFF2-40B4-BE49-F238E27FC236}">
                <a16:creationId xmlns:a16="http://schemas.microsoft.com/office/drawing/2014/main" id="{5E885DE6-7DB1-4ED2-81D6-76FB4CA71594}"/>
              </a:ext>
            </a:extLst>
          </p:cNvPr>
          <p:cNvSpPr>
            <a:spLocks noGrp="1"/>
          </p:cNvSpPr>
          <p:nvPr>
            <p:ph sz="quarter" idx="13"/>
          </p:nvPr>
        </p:nvSpPr>
        <p:spPr>
          <a:xfrm>
            <a:off x="913774" y="2367092"/>
            <a:ext cx="10363826" cy="4490908"/>
          </a:xfrm>
        </p:spPr>
        <p:txBody>
          <a:bodyPr>
            <a:normAutofit fontScale="77500" lnSpcReduction="20000"/>
          </a:bodyPr>
          <a:lstStyle/>
          <a:p>
            <a:pPr marL="0" lvl="0" indent="0">
              <a:lnSpc>
                <a:spcPct val="100000"/>
              </a:lnSpc>
              <a:spcBef>
                <a:spcPct val="20000"/>
              </a:spcBef>
              <a:buClr>
                <a:srgbClr val="4472C4"/>
              </a:buClr>
              <a:buSzPct val="85000"/>
              <a:buNone/>
            </a:pPr>
            <a:r>
              <a:rPr lang="en-US" sz="2500" cap="none" dirty="0">
                <a:solidFill>
                  <a:prstClr val="black"/>
                </a:solidFill>
                <a:latin typeface="Georgia" panose="02040502050405020303" pitchFamily="18" charset="0"/>
              </a:rPr>
              <a:t>Occupational Health and Safety Act (OSHA)</a:t>
            </a:r>
          </a:p>
          <a:p>
            <a:pPr marL="0" lvl="0" indent="0">
              <a:lnSpc>
                <a:spcPct val="100000"/>
              </a:lnSpc>
              <a:spcBef>
                <a:spcPct val="20000"/>
              </a:spcBef>
              <a:buClr>
                <a:srgbClr val="4472C4"/>
              </a:buClr>
              <a:buSzPct val="85000"/>
              <a:buNone/>
            </a:pPr>
            <a:endParaRPr lang="en-US" sz="2500" cap="none" dirty="0">
              <a:solidFill>
                <a:prstClr val="black"/>
              </a:solidFill>
              <a:latin typeface="Georgia" panose="02040502050405020303" pitchFamily="18" charset="0"/>
            </a:endParaRPr>
          </a:p>
          <a:p>
            <a:pPr marL="274320" lvl="0" indent="-274320">
              <a:lnSpc>
                <a:spcPct val="100000"/>
              </a:lnSpc>
              <a:spcBef>
                <a:spcPct val="20000"/>
              </a:spcBef>
              <a:buClr>
                <a:srgbClr val="4472C4"/>
              </a:buClr>
              <a:buSzPct val="85000"/>
              <a:buFont typeface="Wingdings 2"/>
              <a:buChar char=""/>
            </a:pPr>
            <a:r>
              <a:rPr lang="en-US" sz="2500" cap="none" dirty="0">
                <a:solidFill>
                  <a:prstClr val="black"/>
                </a:solidFill>
                <a:latin typeface="Georgia" panose="02040502050405020303" pitchFamily="18" charset="0"/>
              </a:rPr>
              <a:t>Requirements may be downloaded from </a:t>
            </a:r>
            <a:r>
              <a:rPr lang="en-US" sz="2500" cap="none" dirty="0">
                <a:solidFill>
                  <a:prstClr val="black"/>
                </a:solidFill>
                <a:latin typeface="Georgia" panose="02040502050405020303" pitchFamily="18" charset="0"/>
                <a:hlinkClick r:id="rId3"/>
              </a:rPr>
              <a:t>http://www.osha.gov/OshDoc/Directive_pdf/CPL_2-2_69.pdf</a:t>
            </a:r>
            <a:endParaRPr lang="en-US" sz="2500" cap="none" dirty="0">
              <a:solidFill>
                <a:prstClr val="black"/>
              </a:solidFill>
              <a:latin typeface="Georgia" panose="02040502050405020303" pitchFamily="18" charset="0"/>
            </a:endParaRPr>
          </a:p>
          <a:p>
            <a:pPr marL="274320" lvl="1" indent="0">
              <a:lnSpc>
                <a:spcPct val="100000"/>
              </a:lnSpc>
              <a:spcBef>
                <a:spcPct val="20000"/>
              </a:spcBef>
              <a:buClr>
                <a:srgbClr val="ED7D31"/>
              </a:buClr>
              <a:buSzPct val="70000"/>
              <a:buNone/>
            </a:pPr>
            <a:endParaRPr lang="en-US" sz="2500" cap="none" dirty="0">
              <a:solidFill>
                <a:srgbClr val="44546A"/>
              </a:solidFill>
              <a:latin typeface="Georgia" panose="02040502050405020303" pitchFamily="18" charset="0"/>
            </a:endParaRPr>
          </a:p>
          <a:p>
            <a:pPr marL="342900" lvl="0" indent="-342900">
              <a:lnSpc>
                <a:spcPct val="100000"/>
              </a:lnSpc>
              <a:spcBef>
                <a:spcPts val="0"/>
              </a:spcBef>
              <a:buClr>
                <a:srgbClr val="4472C4"/>
              </a:buClr>
              <a:buSzPct val="85000"/>
              <a:buFont typeface="Wingdings 2" panose="05020102010507070707" pitchFamily="18" charset="2"/>
              <a:buChar char=""/>
              <a:tabLst>
                <a:tab pos="457200" algn="l"/>
              </a:tabLst>
            </a:pPr>
            <a:r>
              <a:rPr lang="en-US" sz="2500" u="sng" cap="none" dirty="0">
                <a:solidFill>
                  <a:srgbClr val="0563C1"/>
                </a:solidFill>
                <a:latin typeface="Georgia" panose="02040502050405020303" pitchFamily="18" charset="0"/>
                <a:ea typeface="Times New Roman" panose="02020603050405020304" pitchFamily="18" charset="0"/>
                <a:hlinkClick r:id="rId4"/>
              </a:rPr>
              <a:t>The Training Network</a:t>
            </a:r>
            <a:r>
              <a:rPr lang="en-US" sz="2500" cap="none" dirty="0">
                <a:solidFill>
                  <a:prstClr val="black"/>
                </a:solidFill>
                <a:latin typeface="Georgia" panose="02040502050405020303" pitchFamily="18" charset="0"/>
                <a:ea typeface="Times New Roman" panose="02020603050405020304" pitchFamily="18" charset="0"/>
              </a:rPr>
              <a:t> </a:t>
            </a:r>
          </a:p>
          <a:p>
            <a:pPr marL="0" lvl="0" indent="0">
              <a:lnSpc>
                <a:spcPct val="100000"/>
              </a:lnSpc>
              <a:spcBef>
                <a:spcPts val="0"/>
              </a:spcBef>
              <a:buClr>
                <a:srgbClr val="4472C4"/>
              </a:buClr>
              <a:buSzPct val="85000"/>
              <a:buNone/>
              <a:tabLst>
                <a:tab pos="457200" algn="l"/>
              </a:tabLst>
            </a:pPr>
            <a:endParaRPr lang="en-US" sz="2500" cap="none" dirty="0">
              <a:solidFill>
                <a:prstClr val="black"/>
              </a:solidFill>
              <a:latin typeface="Georgia" panose="02040502050405020303" pitchFamily="18" charset="0"/>
              <a:ea typeface="Calibri" panose="020F0502020204030204" pitchFamily="34" charset="0"/>
            </a:endParaRPr>
          </a:p>
          <a:p>
            <a:pPr marL="742950" lvl="1" indent="-285750">
              <a:lnSpc>
                <a:spcPct val="100000"/>
              </a:lnSpc>
              <a:spcBef>
                <a:spcPts val="0"/>
              </a:spcBef>
              <a:buClr>
                <a:srgbClr val="ED7D31"/>
              </a:buClr>
              <a:buSzPct val="70000"/>
              <a:buFont typeface="Wingdings" panose="05000000000000000000" pitchFamily="2" charset="2"/>
              <a:buChar char=""/>
              <a:tabLst>
                <a:tab pos="914400" algn="l"/>
              </a:tabLst>
            </a:pPr>
            <a:r>
              <a:rPr lang="en-US" sz="2500" cap="none" dirty="0">
                <a:solidFill>
                  <a:srgbClr val="44546A"/>
                </a:solidFill>
                <a:latin typeface="Georgia" panose="02040502050405020303" pitchFamily="18" charset="0"/>
                <a:ea typeface="Times New Roman" panose="02020603050405020304" pitchFamily="18" charset="0"/>
              </a:rPr>
              <a:t>NC Dept. of Labor Library free web-based training library </a:t>
            </a:r>
            <a:endParaRPr lang="en-US" sz="2500" cap="none" dirty="0">
              <a:solidFill>
                <a:srgbClr val="44546A"/>
              </a:solidFill>
              <a:latin typeface="Georgia" panose="02040502050405020303" pitchFamily="18" charset="0"/>
              <a:ea typeface="Calibri" panose="020F0502020204030204" pitchFamily="34" charset="0"/>
            </a:endParaRPr>
          </a:p>
          <a:p>
            <a:pPr marL="742950" lvl="1" indent="-285750">
              <a:lnSpc>
                <a:spcPct val="100000"/>
              </a:lnSpc>
              <a:spcBef>
                <a:spcPts val="0"/>
              </a:spcBef>
              <a:buClr>
                <a:srgbClr val="ED7D31"/>
              </a:buClr>
              <a:buSzPct val="70000"/>
              <a:buFont typeface="Wingdings" panose="05000000000000000000" pitchFamily="2" charset="2"/>
              <a:buChar char=""/>
              <a:tabLst>
                <a:tab pos="914400" algn="l"/>
              </a:tabLst>
            </a:pPr>
            <a:r>
              <a:rPr lang="en-US" sz="2500" cap="none" dirty="0">
                <a:solidFill>
                  <a:srgbClr val="44546A"/>
                </a:solidFill>
                <a:latin typeface="Georgia" panose="02040502050405020303" pitchFamily="18" charset="0"/>
                <a:ea typeface="Times New Roman" panose="02020603050405020304" pitchFamily="18" charset="0"/>
              </a:rPr>
              <a:t>In order to access the streaming safety videos via subscription, you will need to submit a completed, signed library loan agreement which can be accessed from this page: </a:t>
            </a:r>
            <a:r>
              <a:rPr lang="en-US" sz="2500" u="sng" cap="none" dirty="0">
                <a:solidFill>
                  <a:srgbClr val="0563C1"/>
                </a:solidFill>
                <a:latin typeface="Georgia" panose="02040502050405020303" pitchFamily="18" charset="0"/>
                <a:ea typeface="Times New Roman" panose="02020603050405020304" pitchFamily="18" charset="0"/>
                <a:hlinkClick r:id="rId5"/>
              </a:rPr>
              <a:t>https://www.labor.nc.gov/documents/library-loan-agreement</a:t>
            </a:r>
            <a:endParaRPr lang="en-US" sz="2500" u="sng" cap="none" dirty="0">
              <a:solidFill>
                <a:srgbClr val="0563C1"/>
              </a:solidFill>
              <a:latin typeface="Georgia" panose="02040502050405020303" pitchFamily="18" charset="0"/>
              <a:ea typeface="Times New Roman" panose="02020603050405020304" pitchFamily="18" charset="0"/>
            </a:endParaRPr>
          </a:p>
          <a:p>
            <a:pPr marL="742950" lvl="1" indent="-285750">
              <a:lnSpc>
                <a:spcPct val="100000"/>
              </a:lnSpc>
              <a:spcBef>
                <a:spcPts val="0"/>
              </a:spcBef>
              <a:buClr>
                <a:srgbClr val="ED7D31"/>
              </a:buClr>
              <a:buSzPct val="70000"/>
              <a:buFont typeface="Wingdings" panose="05000000000000000000" pitchFamily="2" charset="2"/>
              <a:buChar char=""/>
              <a:tabLst>
                <a:tab pos="914400" algn="l"/>
              </a:tabLst>
            </a:pPr>
            <a:endParaRPr lang="en-US" sz="2500" cap="none" dirty="0">
              <a:solidFill>
                <a:srgbClr val="44546A"/>
              </a:solidFill>
              <a:latin typeface="Georgia" panose="02040502050405020303" pitchFamily="18" charset="0"/>
              <a:ea typeface="Calibri" panose="020F0502020204030204" pitchFamily="34" charset="0"/>
            </a:endParaRPr>
          </a:p>
          <a:p>
            <a:pPr marL="0" lvl="0" indent="0">
              <a:lnSpc>
                <a:spcPct val="100000"/>
              </a:lnSpc>
              <a:spcBef>
                <a:spcPts val="0"/>
              </a:spcBef>
              <a:buClr>
                <a:srgbClr val="4472C4"/>
              </a:buClr>
              <a:buSzPct val="85000"/>
              <a:buNone/>
            </a:pPr>
            <a:r>
              <a:rPr lang="en-US" sz="2500" cap="none" dirty="0">
                <a:solidFill>
                  <a:prstClr val="black"/>
                </a:solidFill>
                <a:latin typeface="Georgia" panose="02040502050405020303" pitchFamily="18" charset="0"/>
                <a:ea typeface="Calibri" panose="020F0502020204030204" pitchFamily="34" charset="0"/>
              </a:rPr>
              <a:t>	Nick J. Vincelli, Librarian</a:t>
            </a:r>
            <a:br>
              <a:rPr lang="en-US" sz="2500" cap="none" dirty="0">
                <a:solidFill>
                  <a:prstClr val="black"/>
                </a:solidFill>
                <a:latin typeface="Georgia" panose="02040502050405020303" pitchFamily="18" charset="0"/>
                <a:ea typeface="Calibri" panose="020F0502020204030204" pitchFamily="34" charset="0"/>
              </a:rPr>
            </a:br>
            <a:r>
              <a:rPr lang="en-US" sz="2500" cap="none" dirty="0">
                <a:solidFill>
                  <a:prstClr val="black"/>
                </a:solidFill>
                <a:latin typeface="Georgia" panose="02040502050405020303" pitchFamily="18" charset="0"/>
                <a:ea typeface="Calibri" panose="020F0502020204030204" pitchFamily="34" charset="0"/>
              </a:rPr>
              <a:t>	NC Dept. of Labor Library</a:t>
            </a:r>
            <a:br>
              <a:rPr lang="en-US" sz="2500" cap="none" dirty="0">
                <a:solidFill>
                  <a:prstClr val="black"/>
                </a:solidFill>
                <a:latin typeface="Georgia" panose="02040502050405020303" pitchFamily="18" charset="0"/>
                <a:ea typeface="Calibri" panose="020F0502020204030204" pitchFamily="34" charset="0"/>
              </a:rPr>
            </a:br>
            <a:r>
              <a:rPr lang="en-US" sz="2500" cap="none" dirty="0">
                <a:solidFill>
                  <a:prstClr val="black"/>
                </a:solidFill>
                <a:latin typeface="Georgia" panose="02040502050405020303" pitchFamily="18" charset="0"/>
                <a:ea typeface="Calibri" panose="020F0502020204030204" pitchFamily="34" charset="0"/>
              </a:rPr>
              <a:t>	phone: </a:t>
            </a:r>
            <a:r>
              <a:rPr lang="en-US" sz="2500" b="1" cap="none" dirty="0">
                <a:solidFill>
                  <a:prstClr val="black"/>
                </a:solidFill>
                <a:latin typeface="Georgia" panose="02040502050405020303" pitchFamily="18" charset="0"/>
                <a:ea typeface="Calibri" panose="020F0502020204030204" pitchFamily="34" charset="0"/>
              </a:rPr>
              <a:t>919-707-7880</a:t>
            </a:r>
            <a:r>
              <a:rPr lang="en-US" sz="2500" cap="none" dirty="0">
                <a:solidFill>
                  <a:prstClr val="black"/>
                </a:solidFill>
                <a:latin typeface="Georgia" panose="02040502050405020303" pitchFamily="18" charset="0"/>
                <a:ea typeface="Calibri" panose="020F0502020204030204" pitchFamily="34" charset="0"/>
              </a:rPr>
              <a:t> </a:t>
            </a:r>
          </a:p>
          <a:p>
            <a:pPr marL="0" lvl="0" indent="0">
              <a:lnSpc>
                <a:spcPct val="100000"/>
              </a:lnSpc>
              <a:spcBef>
                <a:spcPts val="0"/>
              </a:spcBef>
              <a:buClr>
                <a:srgbClr val="4472C4"/>
              </a:buClr>
              <a:buSzPct val="85000"/>
              <a:buNone/>
            </a:pPr>
            <a:r>
              <a:rPr lang="en-US" sz="2500" cap="none" dirty="0">
                <a:solidFill>
                  <a:prstClr val="black"/>
                </a:solidFill>
                <a:latin typeface="Georgia" panose="02040502050405020303" pitchFamily="18" charset="0"/>
                <a:ea typeface="Calibri" panose="020F0502020204030204" pitchFamily="34" charset="0"/>
              </a:rPr>
              <a:t>	fax: 919-807-2849</a:t>
            </a:r>
          </a:p>
          <a:p>
            <a:pPr marL="0" lvl="0" indent="0">
              <a:lnSpc>
                <a:spcPct val="100000"/>
              </a:lnSpc>
              <a:spcBef>
                <a:spcPts val="0"/>
              </a:spcBef>
              <a:buClr>
                <a:srgbClr val="4472C4"/>
              </a:buClr>
              <a:buSzPct val="85000"/>
              <a:buNone/>
            </a:pPr>
            <a:endParaRPr lang="en-US" sz="2500" cap="none" dirty="0">
              <a:solidFill>
                <a:prstClr val="black"/>
              </a:solidFill>
              <a:latin typeface="Georgia" panose="02040502050405020303" pitchFamily="18" charset="0"/>
              <a:ea typeface="Calibri" panose="020F0502020204030204" pitchFamily="34" charset="0"/>
            </a:endParaRPr>
          </a:p>
          <a:p>
            <a:pPr marL="0" lvl="0" indent="0">
              <a:lnSpc>
                <a:spcPct val="100000"/>
              </a:lnSpc>
              <a:spcBef>
                <a:spcPts val="0"/>
              </a:spcBef>
              <a:buClr>
                <a:srgbClr val="4472C4"/>
              </a:buClr>
              <a:buSzPct val="85000"/>
              <a:buNone/>
            </a:pPr>
            <a:r>
              <a:rPr lang="en-US" sz="2500" u="sng" cap="none" dirty="0">
                <a:solidFill>
                  <a:srgbClr val="0563C1"/>
                </a:solidFill>
                <a:latin typeface="Georgia" panose="02040502050405020303" pitchFamily="18" charset="0"/>
                <a:ea typeface="Calibri" panose="020F0502020204030204" pitchFamily="34" charset="0"/>
                <a:hlinkClick r:id="rId6"/>
              </a:rPr>
              <a:t>https://www.labor.nc.gov/safety-and-health/library</a:t>
            </a:r>
            <a:endParaRPr lang="en-US" sz="2500" cap="none" dirty="0">
              <a:solidFill>
                <a:prstClr val="black"/>
              </a:solidFill>
              <a:latin typeface="Georgia" panose="02040502050405020303"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990136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B96C-3BB4-473B-9D43-7AC697982DB2}"/>
              </a:ext>
            </a:extLst>
          </p:cNvPr>
          <p:cNvSpPr>
            <a:spLocks noGrp="1"/>
          </p:cNvSpPr>
          <p:nvPr>
            <p:ph type="title"/>
          </p:nvPr>
        </p:nvSpPr>
        <p:spPr>
          <a:xfrm>
            <a:off x="913775" y="618517"/>
            <a:ext cx="10364451" cy="1596177"/>
          </a:xfrm>
        </p:spPr>
        <p:txBody>
          <a:bodyPr/>
          <a:lstStyle/>
          <a:p>
            <a:r>
              <a:rPr lang="en-US" dirty="0"/>
              <a:t>School Health Recommendations &amp; Resources</a:t>
            </a:r>
          </a:p>
        </p:txBody>
      </p:sp>
      <p:pic>
        <p:nvPicPr>
          <p:cNvPr id="5" name="Content Placeholder 4" descr="A picture containing clipart&#10;&#10;Description generated with very high confidence">
            <a:extLst>
              <a:ext uri="{FF2B5EF4-FFF2-40B4-BE49-F238E27FC236}">
                <a16:creationId xmlns:a16="http://schemas.microsoft.com/office/drawing/2014/main" id="{8CD76A90-9140-4649-BC22-009A43231411}"/>
              </a:ext>
            </a:extLst>
          </p:cNvPr>
          <p:cNvPicPr>
            <a:picLocks noGrp="1" noChangeAspect="1"/>
          </p:cNvPicPr>
          <p:nvPr>
            <p:ph sz="quarter" idx="13"/>
          </p:nvPr>
        </p:nvPicPr>
        <p:blipFill>
          <a:blip r:embed="rId3">
            <a:extLst>
              <a:ext uri="{837473B0-CC2E-450A-ABE3-18F120FF3D39}">
                <a1611:picAttrSrcUrl xmlns:a1611="http://schemas.microsoft.com/office/drawing/2016/11/main" r:id="rId4"/>
              </a:ext>
            </a:extLst>
          </a:blip>
          <a:stretch>
            <a:fillRect/>
          </a:stretch>
        </p:blipFill>
        <p:spPr>
          <a:xfrm>
            <a:off x="2247441" y="1949986"/>
            <a:ext cx="7116896" cy="3020327"/>
          </a:xfrm>
        </p:spPr>
      </p:pic>
      <p:sp>
        <p:nvSpPr>
          <p:cNvPr id="6" name="TextBox 5">
            <a:extLst>
              <a:ext uri="{FF2B5EF4-FFF2-40B4-BE49-F238E27FC236}">
                <a16:creationId xmlns:a16="http://schemas.microsoft.com/office/drawing/2014/main" id="{D0B2E26E-977F-4617-967C-55EDC552E0FD}"/>
              </a:ext>
            </a:extLst>
          </p:cNvPr>
          <p:cNvSpPr txBox="1"/>
          <p:nvPr/>
        </p:nvSpPr>
        <p:spPr>
          <a:xfrm>
            <a:off x="4191000" y="4739481"/>
            <a:ext cx="3810000" cy="230832"/>
          </a:xfrm>
          <a:prstGeom prst="rect">
            <a:avLst/>
          </a:prstGeom>
          <a:noFill/>
        </p:spPr>
        <p:txBody>
          <a:bodyPr wrap="square" rtlCol="0">
            <a:spAutoFit/>
          </a:bodyPr>
          <a:lstStyle/>
          <a:p>
            <a:r>
              <a:rPr lang="en-US" sz="900" dirty="0">
                <a:hlinkClick r:id="rId4" tooltip="https://betterfoodfordogs.com/best-worst-dog-food/#bestworst"/>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5850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742F-EE26-48DA-B89B-DFE8F23B96D8}"/>
              </a:ext>
            </a:extLst>
          </p:cNvPr>
          <p:cNvSpPr>
            <a:spLocks noGrp="1"/>
          </p:cNvSpPr>
          <p:nvPr>
            <p:ph type="title"/>
          </p:nvPr>
        </p:nvSpPr>
        <p:spPr/>
        <p:txBody>
          <a:bodyPr/>
          <a:lstStyle/>
          <a:p>
            <a:r>
              <a:rPr lang="en-US" dirty="0"/>
              <a:t>School Health Recommendations</a:t>
            </a:r>
          </a:p>
        </p:txBody>
      </p:sp>
      <p:sp>
        <p:nvSpPr>
          <p:cNvPr id="3" name="Content Placeholder 2">
            <a:extLst>
              <a:ext uri="{FF2B5EF4-FFF2-40B4-BE49-F238E27FC236}">
                <a16:creationId xmlns:a16="http://schemas.microsoft.com/office/drawing/2014/main" id="{EEF8B6B4-CC0D-4809-9A84-DE5B2D9A3932}"/>
              </a:ext>
            </a:extLst>
          </p:cNvPr>
          <p:cNvSpPr>
            <a:spLocks noGrp="1"/>
          </p:cNvSpPr>
          <p:nvPr>
            <p:ph sz="quarter" idx="13"/>
          </p:nvPr>
        </p:nvSpPr>
        <p:spPr/>
        <p:txBody>
          <a:bodyPr>
            <a:normAutofit fontScale="92500" lnSpcReduction="10000"/>
          </a:bodyPr>
          <a:lstStyle/>
          <a:p>
            <a:pPr marL="0" lvl="0" indent="0">
              <a:lnSpc>
                <a:spcPct val="100000"/>
              </a:lnSpc>
              <a:spcBef>
                <a:spcPct val="20000"/>
              </a:spcBef>
              <a:buClr>
                <a:srgbClr val="4472C4"/>
              </a:buClr>
              <a:buSzPct val="85000"/>
              <a:buNone/>
            </a:pPr>
            <a:r>
              <a:rPr lang="en-US" sz="2700" cap="none" dirty="0">
                <a:solidFill>
                  <a:prstClr val="black"/>
                </a:solidFill>
                <a:latin typeface="Georgia"/>
              </a:rPr>
              <a:t>You will have students on medication and need to have a system in place to protect yourself and the student.</a:t>
            </a:r>
          </a:p>
          <a:p>
            <a:pPr marL="274320" lvl="0" indent="-274320">
              <a:lnSpc>
                <a:spcPct val="100000"/>
              </a:lnSpc>
              <a:spcBef>
                <a:spcPct val="20000"/>
              </a:spcBef>
              <a:buClr>
                <a:srgbClr val="4472C4"/>
              </a:buClr>
              <a:buSzPct val="85000"/>
              <a:buFont typeface="Wingdings 2"/>
              <a:buChar char=""/>
            </a:pPr>
            <a:endParaRPr lang="en-US" sz="2700" cap="none" dirty="0">
              <a:solidFill>
                <a:prstClr val="black"/>
              </a:solidFill>
              <a:latin typeface="Georgia"/>
            </a:endParaRPr>
          </a:p>
          <a:p>
            <a:pPr marL="274320" lvl="0" indent="-274320">
              <a:lnSpc>
                <a:spcPct val="100000"/>
              </a:lnSpc>
              <a:spcBef>
                <a:spcPct val="20000"/>
              </a:spcBef>
              <a:buClr>
                <a:srgbClr val="4472C4"/>
              </a:buClr>
              <a:buSzPct val="85000"/>
            </a:pPr>
            <a:r>
              <a:rPr lang="en-US" sz="2700" cap="none" dirty="0">
                <a:solidFill>
                  <a:prstClr val="black"/>
                </a:solidFill>
                <a:latin typeface="Georgia"/>
              </a:rPr>
              <a:t>Medication administration</a:t>
            </a:r>
          </a:p>
          <a:p>
            <a:pPr marL="274320" lvl="0" indent="-274320">
              <a:lnSpc>
                <a:spcPct val="100000"/>
              </a:lnSpc>
              <a:spcBef>
                <a:spcPct val="20000"/>
              </a:spcBef>
              <a:buClr>
                <a:srgbClr val="4472C4"/>
              </a:buClr>
              <a:buSzPct val="85000"/>
            </a:pPr>
            <a:r>
              <a:rPr lang="en-US" sz="2700" cap="none" dirty="0">
                <a:solidFill>
                  <a:prstClr val="black"/>
                </a:solidFill>
                <a:latin typeface="Georgia"/>
              </a:rPr>
              <a:t>Policy and procedure</a:t>
            </a:r>
          </a:p>
          <a:p>
            <a:pPr marL="274320" lvl="0" indent="-274320">
              <a:lnSpc>
                <a:spcPct val="100000"/>
              </a:lnSpc>
              <a:spcBef>
                <a:spcPct val="20000"/>
              </a:spcBef>
              <a:buClr>
                <a:srgbClr val="4472C4"/>
              </a:buClr>
              <a:buSzPct val="85000"/>
            </a:pPr>
            <a:r>
              <a:rPr lang="en-US" sz="2700" cap="none" dirty="0">
                <a:solidFill>
                  <a:prstClr val="black"/>
                </a:solidFill>
                <a:latin typeface="Georgia"/>
              </a:rPr>
              <a:t>Treat all medications the same</a:t>
            </a:r>
          </a:p>
          <a:p>
            <a:pPr marL="274320" lvl="1" indent="0">
              <a:lnSpc>
                <a:spcPct val="100000"/>
              </a:lnSpc>
              <a:spcBef>
                <a:spcPct val="20000"/>
              </a:spcBef>
              <a:buClr>
                <a:srgbClr val="ED7D31"/>
              </a:buClr>
              <a:buSzPct val="70000"/>
              <a:buNone/>
            </a:pPr>
            <a:r>
              <a:rPr lang="en-US" sz="2200" cap="none" dirty="0">
                <a:solidFill>
                  <a:srgbClr val="44546A"/>
                </a:solidFill>
                <a:latin typeface="Georgia"/>
              </a:rPr>
              <a:t>Prescription </a:t>
            </a:r>
            <a:r>
              <a:rPr lang="en-US" sz="2200" b="1" cap="none" dirty="0">
                <a:solidFill>
                  <a:srgbClr val="44546A"/>
                </a:solidFill>
                <a:latin typeface="Georgia"/>
              </a:rPr>
              <a:t>&amp;</a:t>
            </a:r>
            <a:r>
              <a:rPr lang="en-US" sz="2200" cap="none" dirty="0">
                <a:solidFill>
                  <a:srgbClr val="44546A"/>
                </a:solidFill>
                <a:latin typeface="Georgia"/>
              </a:rPr>
              <a:t> Over-the-counter need parent </a:t>
            </a:r>
            <a:r>
              <a:rPr lang="en-US" sz="2200" b="1" u="sng" cap="none" dirty="0">
                <a:solidFill>
                  <a:srgbClr val="44546A"/>
                </a:solidFill>
                <a:latin typeface="Georgia"/>
              </a:rPr>
              <a:t>and</a:t>
            </a:r>
            <a:r>
              <a:rPr lang="en-US" sz="2200" cap="none" dirty="0">
                <a:solidFill>
                  <a:srgbClr val="44546A"/>
                </a:solidFill>
                <a:latin typeface="Georgia"/>
              </a:rPr>
              <a:t> physician written authorization</a:t>
            </a:r>
          </a:p>
          <a:p>
            <a:pPr marL="274320" lvl="0" indent="-274320">
              <a:lnSpc>
                <a:spcPct val="100000"/>
              </a:lnSpc>
              <a:spcBef>
                <a:spcPct val="20000"/>
              </a:spcBef>
              <a:buClr>
                <a:srgbClr val="4472C4"/>
              </a:buClr>
              <a:buSzPct val="85000"/>
            </a:pPr>
            <a:r>
              <a:rPr lang="en-US" sz="2700" cap="none" dirty="0">
                <a:solidFill>
                  <a:prstClr val="black"/>
                </a:solidFill>
                <a:latin typeface="Georgia"/>
              </a:rPr>
              <a:t>Discourage routine medications at school</a:t>
            </a:r>
          </a:p>
          <a:p>
            <a:endParaRPr lang="en-US" dirty="0"/>
          </a:p>
        </p:txBody>
      </p:sp>
    </p:spTree>
    <p:extLst>
      <p:ext uri="{BB962C8B-B14F-4D97-AF65-F5344CB8AC3E}">
        <p14:creationId xmlns:p14="http://schemas.microsoft.com/office/powerpoint/2010/main" val="2500375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653E-A3AF-4DC4-849C-94561120E587}"/>
              </a:ext>
            </a:extLst>
          </p:cNvPr>
          <p:cNvSpPr>
            <a:spLocks noGrp="1"/>
          </p:cNvSpPr>
          <p:nvPr>
            <p:ph type="title"/>
          </p:nvPr>
        </p:nvSpPr>
        <p:spPr/>
        <p:txBody>
          <a:bodyPr/>
          <a:lstStyle/>
          <a:p>
            <a:r>
              <a:rPr lang="en-US" dirty="0"/>
              <a:t>School Health Recommendations</a:t>
            </a:r>
          </a:p>
        </p:txBody>
      </p:sp>
      <p:sp>
        <p:nvSpPr>
          <p:cNvPr id="3" name="Content Placeholder 2">
            <a:extLst>
              <a:ext uri="{FF2B5EF4-FFF2-40B4-BE49-F238E27FC236}">
                <a16:creationId xmlns:a16="http://schemas.microsoft.com/office/drawing/2014/main" id="{93EAEF12-916C-4EE4-B4AD-3F3DF08ED317}"/>
              </a:ext>
            </a:extLst>
          </p:cNvPr>
          <p:cNvSpPr>
            <a:spLocks noGrp="1"/>
          </p:cNvSpPr>
          <p:nvPr>
            <p:ph sz="quarter" idx="13"/>
          </p:nvPr>
        </p:nvSpPr>
        <p:spPr>
          <a:xfrm>
            <a:off x="913774" y="2367092"/>
            <a:ext cx="10363826" cy="4033708"/>
          </a:xfrm>
        </p:spPr>
        <p:txBody>
          <a:bodyPr>
            <a:normAutofit fontScale="85000" lnSpcReduction="20000"/>
          </a:bodyPr>
          <a:lstStyle/>
          <a:p>
            <a:pPr marL="0" lvl="0" indent="0">
              <a:lnSpc>
                <a:spcPct val="100000"/>
              </a:lnSpc>
              <a:spcBef>
                <a:spcPct val="20000"/>
              </a:spcBef>
              <a:buClr>
                <a:srgbClr val="4472C4"/>
              </a:buClr>
              <a:buSzPct val="85000"/>
              <a:buNone/>
            </a:pPr>
            <a:r>
              <a:rPr lang="en-US" sz="2800" b="1" i="1" cap="none" dirty="0">
                <a:solidFill>
                  <a:prstClr val="black"/>
                </a:solidFill>
                <a:latin typeface="Georgia"/>
              </a:rPr>
              <a:t>Other recommended policies include</a:t>
            </a:r>
            <a:r>
              <a:rPr lang="en-US" sz="2800" cap="none" dirty="0">
                <a:solidFill>
                  <a:prstClr val="black"/>
                </a:solidFill>
                <a:latin typeface="Georgia"/>
              </a:rPr>
              <a:t>: </a:t>
            </a:r>
          </a:p>
          <a:p>
            <a:pPr marL="274320" lvl="0" indent="-274320">
              <a:lnSpc>
                <a:spcPct val="100000"/>
              </a:lnSpc>
              <a:spcBef>
                <a:spcPct val="20000"/>
              </a:spcBef>
              <a:buClr>
                <a:srgbClr val="4472C4"/>
              </a:buClr>
              <a:buSzPct val="85000"/>
              <a:buFont typeface="Courier New" panose="02070309020205020404" pitchFamily="49" charset="0"/>
              <a:buChar char="o"/>
            </a:pPr>
            <a:r>
              <a:rPr lang="en-US" sz="2400" cap="none" dirty="0">
                <a:solidFill>
                  <a:prstClr val="black"/>
                </a:solidFill>
                <a:latin typeface="Georgia"/>
              </a:rPr>
              <a:t>Prevention and control of communicable disease</a:t>
            </a:r>
          </a:p>
          <a:p>
            <a:pPr marL="274320" lvl="0" indent="-274320">
              <a:lnSpc>
                <a:spcPct val="100000"/>
              </a:lnSpc>
              <a:spcBef>
                <a:spcPct val="20000"/>
              </a:spcBef>
              <a:buClr>
                <a:srgbClr val="4472C4"/>
              </a:buClr>
              <a:buSzPct val="85000"/>
              <a:buFont typeface="Courier New" panose="02070309020205020404" pitchFamily="49" charset="0"/>
              <a:buChar char="o"/>
            </a:pPr>
            <a:r>
              <a:rPr lang="en-US" sz="2400" cap="none" dirty="0">
                <a:solidFill>
                  <a:prstClr val="black"/>
                </a:solidFill>
                <a:latin typeface="Georgia"/>
              </a:rPr>
              <a:t>Provision of emergency care, including injury reporting</a:t>
            </a:r>
          </a:p>
          <a:p>
            <a:pPr marL="274320" lvl="0" indent="-274320">
              <a:lnSpc>
                <a:spcPct val="100000"/>
              </a:lnSpc>
              <a:spcBef>
                <a:spcPct val="20000"/>
              </a:spcBef>
              <a:buClr>
                <a:srgbClr val="4472C4"/>
              </a:buClr>
              <a:buSzPct val="85000"/>
              <a:buFont typeface="Courier New" panose="02070309020205020404" pitchFamily="49" charset="0"/>
              <a:buChar char="o"/>
            </a:pPr>
            <a:r>
              <a:rPr lang="en-US" sz="2400" cap="none" dirty="0">
                <a:solidFill>
                  <a:prstClr val="black"/>
                </a:solidFill>
                <a:latin typeface="Georgia"/>
              </a:rPr>
              <a:t>Screening, referral and follow-up</a:t>
            </a:r>
          </a:p>
          <a:p>
            <a:pPr marL="274320" lvl="0" indent="-274320">
              <a:lnSpc>
                <a:spcPct val="100000"/>
              </a:lnSpc>
              <a:spcBef>
                <a:spcPct val="20000"/>
              </a:spcBef>
              <a:buClr>
                <a:srgbClr val="4472C4"/>
              </a:buClr>
              <a:buSzPct val="85000"/>
              <a:buFont typeface="Courier New" panose="02070309020205020404" pitchFamily="49" charset="0"/>
              <a:buChar char="o"/>
            </a:pPr>
            <a:r>
              <a:rPr lang="en-US" sz="2400" cap="none" dirty="0">
                <a:solidFill>
                  <a:prstClr val="black"/>
                </a:solidFill>
                <a:latin typeface="Georgia"/>
              </a:rPr>
              <a:t>Maintenance of student health records/electronic records</a:t>
            </a:r>
          </a:p>
          <a:p>
            <a:pPr marL="274320" lvl="0" indent="-274320">
              <a:lnSpc>
                <a:spcPct val="100000"/>
              </a:lnSpc>
              <a:spcBef>
                <a:spcPct val="20000"/>
              </a:spcBef>
              <a:buClr>
                <a:srgbClr val="4472C4"/>
              </a:buClr>
              <a:buSzPct val="85000"/>
              <a:buFont typeface="Courier New" panose="02070309020205020404" pitchFamily="49" charset="0"/>
              <a:buChar char="o"/>
            </a:pPr>
            <a:r>
              <a:rPr lang="en-US" sz="2400" cap="none" dirty="0">
                <a:solidFill>
                  <a:prstClr val="black"/>
                </a:solidFill>
                <a:latin typeface="Georgia"/>
              </a:rPr>
              <a:t>Special health care services (State Board of Education Policy GCS-G-006)</a:t>
            </a:r>
          </a:p>
          <a:p>
            <a:pPr marL="274320" lvl="0" indent="-274320">
              <a:lnSpc>
                <a:spcPct val="100000"/>
              </a:lnSpc>
              <a:spcBef>
                <a:spcPct val="20000"/>
              </a:spcBef>
              <a:buClr>
                <a:srgbClr val="4472C4"/>
              </a:buClr>
              <a:buSzPct val="85000"/>
              <a:buFont typeface="Courier New" panose="02070309020205020404" pitchFamily="49" charset="0"/>
              <a:buChar char="o"/>
            </a:pPr>
            <a:r>
              <a:rPr lang="en-US" sz="2400" cap="none" dirty="0">
                <a:solidFill>
                  <a:prstClr val="black"/>
                </a:solidFill>
                <a:latin typeface="Georgia"/>
              </a:rPr>
              <a:t>Process for identification of students with acute and chronic health care needs/conditions</a:t>
            </a:r>
          </a:p>
          <a:p>
            <a:pPr marL="274320" lvl="0" indent="-274320">
              <a:lnSpc>
                <a:spcPct val="100000"/>
              </a:lnSpc>
              <a:spcBef>
                <a:spcPct val="20000"/>
              </a:spcBef>
              <a:buClr>
                <a:srgbClr val="4472C4"/>
              </a:buClr>
              <a:buSzPct val="85000"/>
              <a:buFont typeface="Courier New" panose="02070309020205020404" pitchFamily="49" charset="0"/>
              <a:buChar char="o"/>
            </a:pPr>
            <a:r>
              <a:rPr lang="en-US" sz="2400" cap="none" dirty="0">
                <a:solidFill>
                  <a:prstClr val="black"/>
                </a:solidFill>
                <a:latin typeface="Georgia"/>
              </a:rPr>
              <a:t>Response to Do Not Attempt Resuscitation (DNAR) directive</a:t>
            </a:r>
          </a:p>
          <a:p>
            <a:pPr marL="0" lvl="0" indent="0">
              <a:lnSpc>
                <a:spcPct val="100000"/>
              </a:lnSpc>
              <a:spcBef>
                <a:spcPct val="20000"/>
              </a:spcBef>
              <a:buClr>
                <a:srgbClr val="4472C4"/>
              </a:buClr>
              <a:buSzPct val="85000"/>
              <a:buNone/>
            </a:pPr>
            <a:endParaRPr lang="en-US" sz="2400" cap="none" dirty="0">
              <a:solidFill>
                <a:prstClr val="black"/>
              </a:solidFill>
              <a:latin typeface="Georgia"/>
            </a:endParaRPr>
          </a:p>
          <a:p>
            <a:pPr marL="0" lvl="0" indent="0">
              <a:lnSpc>
                <a:spcPct val="100000"/>
              </a:lnSpc>
              <a:spcBef>
                <a:spcPct val="20000"/>
              </a:spcBef>
              <a:buClr>
                <a:srgbClr val="4472C4"/>
              </a:buClr>
              <a:buSzPct val="85000"/>
              <a:buNone/>
            </a:pPr>
            <a:r>
              <a:rPr lang="en-US" sz="2800" cap="none" dirty="0">
                <a:solidFill>
                  <a:prstClr val="black"/>
                </a:solidFill>
                <a:latin typeface="Georgia"/>
              </a:rPr>
              <a:t>Please see the </a:t>
            </a:r>
            <a:r>
              <a:rPr lang="en-US" sz="2800" u="sng" cap="none" dirty="0">
                <a:solidFill>
                  <a:prstClr val="black"/>
                </a:solidFill>
                <a:latin typeface="Georgia"/>
                <a:hlinkClick r:id="rId3"/>
              </a:rPr>
              <a:t>North Carolina School Health Program Manual</a:t>
            </a:r>
            <a:r>
              <a:rPr lang="en-US" sz="2800" cap="none" dirty="0">
                <a:solidFill>
                  <a:prstClr val="black"/>
                </a:solidFill>
                <a:latin typeface="Georgia"/>
              </a:rPr>
              <a:t> Section C, Chapter 2, for more information</a:t>
            </a:r>
            <a:endParaRPr lang="en-US" dirty="0"/>
          </a:p>
        </p:txBody>
      </p:sp>
    </p:spTree>
    <p:extLst>
      <p:ext uri="{BB962C8B-B14F-4D97-AF65-F5344CB8AC3E}">
        <p14:creationId xmlns:p14="http://schemas.microsoft.com/office/powerpoint/2010/main" val="1102324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DF9B-56AA-4326-A7E9-182757A8950C}"/>
              </a:ext>
            </a:extLst>
          </p:cNvPr>
          <p:cNvSpPr>
            <a:spLocks noGrp="1"/>
          </p:cNvSpPr>
          <p:nvPr>
            <p:ph type="title"/>
          </p:nvPr>
        </p:nvSpPr>
        <p:spPr/>
        <p:txBody>
          <a:bodyPr/>
          <a:lstStyle/>
          <a:p>
            <a:r>
              <a:rPr lang="en-US" dirty="0"/>
              <a:t>School Health Recommendations</a:t>
            </a:r>
          </a:p>
        </p:txBody>
      </p:sp>
      <p:sp>
        <p:nvSpPr>
          <p:cNvPr id="3" name="Content Placeholder 2">
            <a:extLst>
              <a:ext uri="{FF2B5EF4-FFF2-40B4-BE49-F238E27FC236}">
                <a16:creationId xmlns:a16="http://schemas.microsoft.com/office/drawing/2014/main" id="{F393CD38-2245-4C03-99FE-4AD6F842C874}"/>
              </a:ext>
            </a:extLst>
          </p:cNvPr>
          <p:cNvSpPr>
            <a:spLocks noGrp="1"/>
          </p:cNvSpPr>
          <p:nvPr>
            <p:ph sz="quarter" idx="13"/>
          </p:nvPr>
        </p:nvSpPr>
        <p:spPr/>
        <p:txBody>
          <a:bodyPr>
            <a:normAutofit lnSpcReduction="10000"/>
          </a:bodyPr>
          <a:lstStyle/>
          <a:p>
            <a:pPr marL="0" lvl="0" indent="0">
              <a:lnSpc>
                <a:spcPct val="100000"/>
              </a:lnSpc>
              <a:spcBef>
                <a:spcPct val="20000"/>
              </a:spcBef>
              <a:buClr>
                <a:srgbClr val="4472C4"/>
              </a:buClr>
              <a:buSzPct val="85000"/>
              <a:buNone/>
            </a:pPr>
            <a:r>
              <a:rPr lang="en-US" sz="2700" cap="none" dirty="0">
                <a:solidFill>
                  <a:prstClr val="black"/>
                </a:solidFill>
                <a:latin typeface="Georgia"/>
              </a:rPr>
              <a:t>Don’t make assumptions - ask </a:t>
            </a:r>
          </a:p>
          <a:p>
            <a:pPr marL="0" lvl="0" indent="0">
              <a:lnSpc>
                <a:spcPct val="100000"/>
              </a:lnSpc>
              <a:spcBef>
                <a:spcPct val="20000"/>
              </a:spcBef>
              <a:buClr>
                <a:srgbClr val="4472C4"/>
              </a:buClr>
              <a:buSzPct val="85000"/>
              <a:buNone/>
            </a:pPr>
            <a:endParaRPr lang="en-US" sz="2700" cap="none" dirty="0">
              <a:solidFill>
                <a:prstClr val="black"/>
              </a:solidFill>
              <a:latin typeface="Georgia"/>
            </a:endParaRP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Student Emergency Contact Card</a:t>
            </a:r>
          </a:p>
          <a:p>
            <a:pPr marL="548640" lvl="1" indent="-274320">
              <a:lnSpc>
                <a:spcPct val="100000"/>
              </a:lnSpc>
              <a:spcBef>
                <a:spcPct val="20000"/>
              </a:spcBef>
              <a:buClr>
                <a:srgbClr val="ED7D31"/>
              </a:buClr>
              <a:buSzPct val="70000"/>
              <a:buFont typeface="Wingdings"/>
              <a:buChar char=""/>
            </a:pPr>
            <a:r>
              <a:rPr lang="en-US" sz="2200" cap="none" dirty="0">
                <a:solidFill>
                  <a:srgbClr val="44546A"/>
                </a:solidFill>
                <a:latin typeface="Georgia"/>
              </a:rPr>
              <a:t>Update this information every year</a:t>
            </a: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Have written policies and procedures that are board approved.</a:t>
            </a:r>
          </a:p>
          <a:p>
            <a:pPr marL="548640" lvl="1" indent="-274320">
              <a:lnSpc>
                <a:spcPct val="100000"/>
              </a:lnSpc>
              <a:spcBef>
                <a:spcPct val="20000"/>
              </a:spcBef>
              <a:buClr>
                <a:srgbClr val="ED7D31"/>
              </a:buClr>
              <a:buSzPct val="70000"/>
              <a:buFont typeface="Wingdings"/>
              <a:buChar char=""/>
            </a:pPr>
            <a:r>
              <a:rPr lang="en-US" sz="2200" cap="none" dirty="0">
                <a:solidFill>
                  <a:srgbClr val="44546A"/>
                </a:solidFill>
                <a:latin typeface="Georgia"/>
              </a:rPr>
              <a:t>Share them with parents/guardians</a:t>
            </a: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NC DPI and DPH updates, law changes, reminders: </a:t>
            </a:r>
          </a:p>
          <a:p>
            <a:pPr marL="548640" lvl="1" indent="-274320">
              <a:lnSpc>
                <a:spcPct val="100000"/>
              </a:lnSpc>
              <a:spcBef>
                <a:spcPct val="20000"/>
              </a:spcBef>
              <a:buClr>
                <a:srgbClr val="ED7D31"/>
              </a:buClr>
              <a:buSzPct val="70000"/>
              <a:buFont typeface="Wingdings"/>
              <a:buChar char=""/>
            </a:pPr>
            <a:r>
              <a:rPr lang="en-US" sz="2200" cap="none" dirty="0">
                <a:solidFill>
                  <a:srgbClr val="44546A"/>
                </a:solidFill>
                <a:latin typeface="Georgia"/>
              </a:rPr>
              <a:t>Office of Charter Schools Newsletter</a:t>
            </a:r>
          </a:p>
          <a:p>
            <a:endParaRPr lang="en-US" dirty="0"/>
          </a:p>
        </p:txBody>
      </p:sp>
    </p:spTree>
    <p:extLst>
      <p:ext uri="{BB962C8B-B14F-4D97-AF65-F5344CB8AC3E}">
        <p14:creationId xmlns:p14="http://schemas.microsoft.com/office/powerpoint/2010/main" val="115500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a:extLst>
              <a:ext uri="{FF2B5EF4-FFF2-40B4-BE49-F238E27FC236}">
                <a16:creationId xmlns:a16="http://schemas.microsoft.com/office/drawing/2014/main" id="{FC297AEF-1B20-4592-B9B2-FD8A9FD45EC4}"/>
              </a:ext>
            </a:extLst>
          </p:cNvPr>
          <p:cNvPicPr>
            <a:picLocks noGrp="1" noChangeAspect="1"/>
          </p:cNvPicPr>
          <p:nvPr>
            <p:ph sz="quarter" idx="13"/>
          </p:nvPr>
        </p:nvPicPr>
        <p:blipFill>
          <a:blip r:embed="rId5"/>
          <a:stretch>
            <a:fillRect/>
          </a:stretch>
        </p:blipFill>
        <p:spPr>
          <a:xfrm>
            <a:off x="670651" y="1260062"/>
            <a:ext cx="7254148" cy="373195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CD29B6D3-116E-4606-9BE8-C1E10446D900}"/>
              </a:ext>
            </a:extLst>
          </p:cNvPr>
          <p:cNvSpPr>
            <a:spLocks noGrp="1"/>
          </p:cNvSpPr>
          <p:nvPr>
            <p:ph type="title"/>
          </p:nvPr>
        </p:nvSpPr>
        <p:spPr>
          <a:xfrm>
            <a:off x="8212667" y="457199"/>
            <a:ext cx="3691465" cy="2421467"/>
          </a:xfrm>
        </p:spPr>
        <p:txBody>
          <a:bodyPr vert="horz" lIns="91440" tIns="45720" rIns="91440" bIns="45720" rtlCol="0" anchor="b">
            <a:normAutofit/>
          </a:bodyPr>
          <a:lstStyle/>
          <a:p>
            <a:r>
              <a:rPr lang="en-US" sz="3700" dirty="0"/>
              <a:t>School Health Requirements for NC Charter Schools</a:t>
            </a:r>
          </a:p>
        </p:txBody>
      </p:sp>
    </p:spTree>
    <p:extLst>
      <p:ext uri="{BB962C8B-B14F-4D97-AF65-F5344CB8AC3E}">
        <p14:creationId xmlns:p14="http://schemas.microsoft.com/office/powerpoint/2010/main" val="2686078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776B-6B2B-42D8-A749-A00F540224A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72B37B1-4A7C-44BD-BEA0-8EA3A636ABC1}"/>
              </a:ext>
            </a:extLst>
          </p:cNvPr>
          <p:cNvSpPr>
            <a:spLocks noGrp="1"/>
          </p:cNvSpPr>
          <p:nvPr>
            <p:ph sz="quarter" idx="13"/>
          </p:nvPr>
        </p:nvSpPr>
        <p:spPr/>
        <p:txBody>
          <a:bodyPr/>
          <a:lstStyle/>
          <a:p>
            <a:pPr marL="0" lvl="0" indent="0" algn="ctr">
              <a:lnSpc>
                <a:spcPct val="100000"/>
              </a:lnSpc>
              <a:spcBef>
                <a:spcPct val="20000"/>
              </a:spcBef>
              <a:buClr>
                <a:srgbClr val="4472C4"/>
              </a:buClr>
              <a:buSzPct val="85000"/>
              <a:buNone/>
            </a:pPr>
            <a:r>
              <a:rPr lang="en-US" sz="2800" cap="none" dirty="0">
                <a:solidFill>
                  <a:prstClr val="black"/>
                </a:solidFill>
                <a:latin typeface="Georgia"/>
              </a:rPr>
              <a:t>Guidance for Emergencies and  School Health related topics…</a:t>
            </a:r>
            <a:endParaRPr lang="en-US" sz="2800" cap="none" dirty="0">
              <a:solidFill>
                <a:prstClr val="black">
                  <a:lumMod val="95000"/>
                  <a:lumOff val="5000"/>
                </a:prstClr>
              </a:solidFill>
              <a:latin typeface="Georgia"/>
            </a:endParaRPr>
          </a:p>
          <a:p>
            <a:pPr marL="0" lvl="0" indent="0">
              <a:lnSpc>
                <a:spcPct val="100000"/>
              </a:lnSpc>
              <a:spcBef>
                <a:spcPct val="20000"/>
              </a:spcBef>
              <a:buClr>
                <a:srgbClr val="4472C4"/>
              </a:buClr>
              <a:buSzPct val="85000"/>
              <a:buNone/>
            </a:pPr>
            <a:endParaRPr lang="en-US" sz="2700" cap="none" dirty="0">
              <a:solidFill>
                <a:prstClr val="black">
                  <a:lumMod val="95000"/>
                  <a:lumOff val="5000"/>
                </a:prstClr>
              </a:solidFill>
              <a:latin typeface="Georgia"/>
            </a:endParaRP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NC School Health Program Manual</a:t>
            </a:r>
          </a:p>
          <a:p>
            <a:pPr marL="274320" lvl="1" indent="0">
              <a:lnSpc>
                <a:spcPct val="100000"/>
              </a:lnSpc>
              <a:spcBef>
                <a:spcPct val="20000"/>
              </a:spcBef>
              <a:buClr>
                <a:srgbClr val="ED7D31"/>
              </a:buClr>
              <a:buSzPct val="70000"/>
              <a:buNone/>
            </a:pPr>
            <a:r>
              <a:rPr lang="en-US" sz="1900" cap="none" dirty="0">
                <a:solidFill>
                  <a:srgbClr val="44546A"/>
                </a:solidFill>
                <a:latin typeface="Georgia"/>
                <a:hlinkClick r:id="rId3"/>
              </a:rPr>
              <a:t>http://ncdhhs.gov/dph/wch/lhd/manuals.htm</a:t>
            </a:r>
            <a:endParaRPr lang="en-US" sz="1900" cap="none" dirty="0">
              <a:solidFill>
                <a:srgbClr val="44546A"/>
              </a:solidFill>
              <a:latin typeface="Georgia"/>
            </a:endParaRPr>
          </a:p>
          <a:p>
            <a:pPr marL="0" lvl="0" indent="0">
              <a:lnSpc>
                <a:spcPct val="100000"/>
              </a:lnSpc>
              <a:spcBef>
                <a:spcPct val="20000"/>
              </a:spcBef>
              <a:buClr>
                <a:srgbClr val="4472C4"/>
              </a:buClr>
              <a:buSzPct val="85000"/>
              <a:buNone/>
            </a:pPr>
            <a:endParaRPr lang="en-US" sz="2700" cap="none" dirty="0">
              <a:solidFill>
                <a:prstClr val="black"/>
              </a:solidFill>
              <a:latin typeface="Georgia"/>
            </a:endParaRPr>
          </a:p>
          <a:p>
            <a:pPr marL="274320" lvl="0" indent="-274320">
              <a:lnSpc>
                <a:spcPct val="100000"/>
              </a:lnSpc>
              <a:spcBef>
                <a:spcPct val="20000"/>
              </a:spcBef>
              <a:buClr>
                <a:srgbClr val="4472C4"/>
              </a:buClr>
              <a:buSzPct val="85000"/>
              <a:buFont typeface="Wingdings 2"/>
              <a:buChar char=""/>
            </a:pPr>
            <a:r>
              <a:rPr lang="en-US" sz="2700" cap="none" dirty="0">
                <a:solidFill>
                  <a:prstClr val="black"/>
                </a:solidFill>
                <a:latin typeface="Georgia"/>
              </a:rPr>
              <a:t>Emergency Guidelines for Schools</a:t>
            </a:r>
          </a:p>
          <a:p>
            <a:pPr marL="274320" lvl="1" indent="0">
              <a:lnSpc>
                <a:spcPct val="100000"/>
              </a:lnSpc>
              <a:spcBef>
                <a:spcPct val="20000"/>
              </a:spcBef>
              <a:buClr>
                <a:srgbClr val="ED7D31"/>
              </a:buClr>
              <a:buSzPct val="70000"/>
              <a:buNone/>
            </a:pPr>
            <a:r>
              <a:rPr lang="en-US" sz="1900" cap="none" dirty="0">
                <a:solidFill>
                  <a:srgbClr val="44546A"/>
                </a:solidFill>
                <a:latin typeface="Georgia"/>
                <a:hlinkClick r:id="rId4"/>
              </a:rPr>
              <a:t>http://www.ncdhhs.gov/dhsr/EMS/pdf/kids/guidelines.pdf</a:t>
            </a:r>
            <a:endParaRPr lang="en-US" sz="1900" cap="none" dirty="0">
              <a:solidFill>
                <a:srgbClr val="44546A"/>
              </a:solidFill>
              <a:latin typeface="Georgia"/>
            </a:endParaRPr>
          </a:p>
          <a:p>
            <a:pPr marL="0" lvl="0" indent="0">
              <a:lnSpc>
                <a:spcPct val="100000"/>
              </a:lnSpc>
              <a:spcBef>
                <a:spcPct val="20000"/>
              </a:spcBef>
              <a:buClr>
                <a:srgbClr val="4472C4"/>
              </a:buClr>
              <a:buSzPct val="85000"/>
              <a:buNone/>
            </a:pPr>
            <a:endParaRPr lang="en-US" sz="2700" cap="none" dirty="0">
              <a:solidFill>
                <a:prstClr val="black"/>
              </a:solidFill>
              <a:latin typeface="Georgia"/>
            </a:endParaRPr>
          </a:p>
          <a:p>
            <a:endParaRPr lang="en-US" dirty="0"/>
          </a:p>
        </p:txBody>
      </p:sp>
    </p:spTree>
    <p:extLst>
      <p:ext uri="{BB962C8B-B14F-4D97-AF65-F5344CB8AC3E}">
        <p14:creationId xmlns:p14="http://schemas.microsoft.com/office/powerpoint/2010/main" val="2281467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B79-4DAC-4570-852C-FB539530000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4BB87F7-F35C-41E2-B84A-0FE45BCD6481}"/>
              </a:ext>
            </a:extLst>
          </p:cNvPr>
          <p:cNvSpPr>
            <a:spLocks noGrp="1"/>
          </p:cNvSpPr>
          <p:nvPr>
            <p:ph sz="quarter" idx="13"/>
          </p:nvPr>
        </p:nvSpPr>
        <p:spPr/>
        <p:txBody>
          <a:bodyPr/>
          <a:lstStyle/>
          <a:p>
            <a:pPr marL="0" lvl="0" indent="0" algn="ctr">
              <a:lnSpc>
                <a:spcPct val="100000"/>
              </a:lnSpc>
              <a:spcBef>
                <a:spcPct val="20000"/>
              </a:spcBef>
              <a:buClr>
                <a:srgbClr val="4472C4"/>
              </a:buClr>
              <a:buSzPct val="85000"/>
              <a:buNone/>
            </a:pPr>
            <a:endParaRPr lang="en-US" sz="1600" b="1" spc="250" dirty="0">
              <a:solidFill>
                <a:srgbClr val="44546A"/>
              </a:solidFill>
              <a:latin typeface="Georgia"/>
              <a:hlinkClick r:id="rId3"/>
            </a:endParaRPr>
          </a:p>
          <a:p>
            <a:pPr marL="0" lvl="0" indent="0" algn="ctr">
              <a:lnSpc>
                <a:spcPct val="100000"/>
              </a:lnSpc>
              <a:spcBef>
                <a:spcPct val="20000"/>
              </a:spcBef>
              <a:buClr>
                <a:srgbClr val="4472C4"/>
              </a:buClr>
              <a:buSzPct val="85000"/>
              <a:buNone/>
            </a:pPr>
            <a:endParaRPr lang="en-US" sz="1600" b="1" spc="250" dirty="0">
              <a:solidFill>
                <a:srgbClr val="44546A"/>
              </a:solidFill>
              <a:latin typeface="Georgia"/>
              <a:hlinkClick r:id="rId3"/>
            </a:endParaRPr>
          </a:p>
          <a:p>
            <a:pPr marL="0" lvl="0" indent="0" algn="ctr">
              <a:lnSpc>
                <a:spcPct val="100000"/>
              </a:lnSpc>
              <a:spcBef>
                <a:spcPct val="20000"/>
              </a:spcBef>
              <a:buClr>
                <a:srgbClr val="4472C4"/>
              </a:buClr>
              <a:buSzPct val="85000"/>
              <a:buNone/>
            </a:pPr>
            <a:endParaRPr lang="en-US" sz="1600" b="1" spc="250" dirty="0">
              <a:solidFill>
                <a:srgbClr val="44546A"/>
              </a:solidFill>
              <a:latin typeface="Georgia"/>
              <a:hlinkClick r:id="rId3"/>
            </a:endParaRPr>
          </a:p>
          <a:p>
            <a:pPr marL="0" lvl="0" indent="0" algn="ctr">
              <a:lnSpc>
                <a:spcPct val="100000"/>
              </a:lnSpc>
              <a:spcBef>
                <a:spcPct val="20000"/>
              </a:spcBef>
              <a:buClr>
                <a:srgbClr val="4472C4"/>
              </a:buClr>
              <a:buSzPct val="85000"/>
              <a:buNone/>
            </a:pPr>
            <a:r>
              <a:rPr lang="en-US" b="1" cap="none" spc="250" dirty="0">
                <a:solidFill>
                  <a:srgbClr val="44546A"/>
                </a:solidFill>
                <a:latin typeface="Georgia"/>
                <a:hlinkClick r:id="rId3"/>
              </a:rPr>
              <a:t>annette.richardson@dhhs.nc.gov</a:t>
            </a:r>
            <a:endParaRPr lang="en-US" b="1" cap="none" spc="250" dirty="0">
              <a:solidFill>
                <a:srgbClr val="44546A"/>
              </a:solidFill>
              <a:latin typeface="Georgia"/>
            </a:endParaRPr>
          </a:p>
          <a:p>
            <a:pPr marL="0" lvl="0" indent="0" algn="ctr">
              <a:lnSpc>
                <a:spcPct val="100000"/>
              </a:lnSpc>
              <a:spcBef>
                <a:spcPct val="20000"/>
              </a:spcBef>
              <a:buClr>
                <a:srgbClr val="4472C4"/>
              </a:buClr>
              <a:buSzPct val="85000"/>
              <a:buNone/>
            </a:pPr>
            <a:endParaRPr lang="en-US" b="1" spc="250" dirty="0">
              <a:solidFill>
                <a:srgbClr val="44546A"/>
              </a:solidFill>
              <a:latin typeface="Georgia"/>
            </a:endParaRPr>
          </a:p>
          <a:p>
            <a:pPr marL="0" lvl="0" indent="0" algn="ctr">
              <a:lnSpc>
                <a:spcPct val="100000"/>
              </a:lnSpc>
              <a:spcBef>
                <a:spcPct val="20000"/>
              </a:spcBef>
              <a:buClr>
                <a:srgbClr val="4472C4"/>
              </a:buClr>
              <a:buSzPct val="85000"/>
              <a:buNone/>
            </a:pPr>
            <a:r>
              <a:rPr lang="en-US" b="1" spc="250" dirty="0">
                <a:solidFill>
                  <a:srgbClr val="44546A"/>
                </a:solidFill>
                <a:latin typeface="Georgia"/>
              </a:rPr>
              <a:t>252-339-3009</a:t>
            </a:r>
          </a:p>
          <a:p>
            <a:endParaRPr lang="en-US" dirty="0"/>
          </a:p>
        </p:txBody>
      </p:sp>
    </p:spTree>
    <p:extLst>
      <p:ext uri="{BB962C8B-B14F-4D97-AF65-F5344CB8AC3E}">
        <p14:creationId xmlns:p14="http://schemas.microsoft.com/office/powerpoint/2010/main" val="336562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A332-999B-4155-A390-95E8ADCD43FA}"/>
              </a:ext>
            </a:extLst>
          </p:cNvPr>
          <p:cNvSpPr>
            <a:spLocks noGrp="1"/>
          </p:cNvSpPr>
          <p:nvPr>
            <p:ph type="title"/>
          </p:nvPr>
        </p:nvSpPr>
        <p:spPr/>
        <p:txBody>
          <a:bodyPr/>
          <a:lstStyle/>
          <a:p>
            <a:r>
              <a:rPr lang="en-US" dirty="0"/>
              <a:t>Communication is Key</a:t>
            </a:r>
          </a:p>
        </p:txBody>
      </p:sp>
      <p:sp>
        <p:nvSpPr>
          <p:cNvPr id="3" name="Content Placeholder 2">
            <a:extLst>
              <a:ext uri="{FF2B5EF4-FFF2-40B4-BE49-F238E27FC236}">
                <a16:creationId xmlns:a16="http://schemas.microsoft.com/office/drawing/2014/main" id="{8135E224-6668-4CE8-9C46-A10A10D027E2}"/>
              </a:ext>
            </a:extLst>
          </p:cNvPr>
          <p:cNvSpPr>
            <a:spLocks noGrp="1"/>
          </p:cNvSpPr>
          <p:nvPr>
            <p:ph sz="quarter" idx="13"/>
          </p:nvPr>
        </p:nvSpPr>
        <p:spPr/>
        <p:txBody>
          <a:bodyPr/>
          <a:lstStyle/>
          <a:p>
            <a:pPr marL="0" lvl="0" indent="0">
              <a:lnSpc>
                <a:spcPct val="100000"/>
              </a:lnSpc>
              <a:spcBef>
                <a:spcPct val="20000"/>
              </a:spcBef>
              <a:buClr>
                <a:srgbClr val="4472C4"/>
              </a:buClr>
              <a:buSzPct val="85000"/>
              <a:buNone/>
            </a:pPr>
            <a:r>
              <a:rPr lang="en-US" sz="2200" b="1" cap="none" dirty="0">
                <a:solidFill>
                  <a:srgbClr val="4472C4"/>
                </a:solidFill>
                <a:latin typeface="Georgia"/>
              </a:rPr>
              <a:t>EDDIE</a:t>
            </a:r>
          </a:p>
          <a:p>
            <a:pPr marL="0" lvl="0" indent="0">
              <a:lnSpc>
                <a:spcPct val="100000"/>
              </a:lnSpc>
              <a:spcBef>
                <a:spcPct val="20000"/>
              </a:spcBef>
              <a:buClr>
                <a:srgbClr val="4472C4"/>
              </a:buClr>
              <a:buSzPct val="85000"/>
              <a:buNone/>
            </a:pPr>
            <a:endParaRPr lang="en-US" sz="2200" b="1" cap="none" dirty="0">
              <a:solidFill>
                <a:srgbClr val="4472C4"/>
              </a:solidFill>
              <a:latin typeface="Georgia"/>
            </a:endParaRPr>
          </a:p>
          <a:p>
            <a:pPr marL="0" lvl="0" indent="0">
              <a:lnSpc>
                <a:spcPct val="100000"/>
              </a:lnSpc>
              <a:spcBef>
                <a:spcPct val="20000"/>
              </a:spcBef>
              <a:buClr>
                <a:srgbClr val="4472C4"/>
              </a:buClr>
              <a:buSzPct val="85000"/>
              <a:buNone/>
            </a:pPr>
            <a:r>
              <a:rPr lang="en-US" sz="2200" cap="none" dirty="0">
                <a:solidFill>
                  <a:prstClr val="black"/>
                </a:solidFill>
                <a:latin typeface="Georgia"/>
              </a:rPr>
              <a:t>Educational Directory and Demographical Information Exchange (EDDIE) is the authoritative source for NC public school numbers and demographic information, is used by multiple NCDPI technology systems.</a:t>
            </a:r>
          </a:p>
          <a:p>
            <a:pPr marL="0" lvl="0" indent="0">
              <a:lnSpc>
                <a:spcPct val="100000"/>
              </a:lnSpc>
              <a:spcBef>
                <a:spcPct val="20000"/>
              </a:spcBef>
              <a:buClr>
                <a:srgbClr val="4472C4"/>
              </a:buClr>
              <a:buSzPct val="85000"/>
              <a:buNone/>
            </a:pPr>
            <a:r>
              <a:rPr lang="en-US" sz="2200" cap="none" dirty="0">
                <a:solidFill>
                  <a:prstClr val="black"/>
                </a:solidFill>
                <a:latin typeface="Georgia"/>
              </a:rPr>
              <a:t> </a:t>
            </a:r>
            <a:r>
              <a:rPr lang="en-US" sz="2200" b="1" cap="none" dirty="0">
                <a:solidFill>
                  <a:prstClr val="black"/>
                </a:solidFill>
                <a:latin typeface="Georgia"/>
              </a:rPr>
              <a:t>EDDIE is located at: </a:t>
            </a:r>
            <a:r>
              <a:rPr lang="en-US" sz="2200" u="sng" cap="none" dirty="0">
                <a:solidFill>
                  <a:prstClr val="black"/>
                </a:solidFill>
                <a:latin typeface="Georgia"/>
                <a:hlinkClick r:id="rId3"/>
              </a:rPr>
              <a:t>http://apps.schools.nc.gov/eddie</a:t>
            </a:r>
            <a:endParaRPr lang="en-US" sz="2200" cap="none" dirty="0">
              <a:solidFill>
                <a:srgbClr val="4472C4"/>
              </a:solidFill>
              <a:latin typeface="Georgia"/>
            </a:endParaRPr>
          </a:p>
          <a:p>
            <a:endParaRPr lang="en-US" dirty="0"/>
          </a:p>
        </p:txBody>
      </p:sp>
    </p:spTree>
    <p:extLst>
      <p:ext uri="{BB962C8B-B14F-4D97-AF65-F5344CB8AC3E}">
        <p14:creationId xmlns:p14="http://schemas.microsoft.com/office/powerpoint/2010/main" val="42508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F3F0-BA6D-4B4E-8E24-FE330FB32888}"/>
              </a:ext>
            </a:extLst>
          </p:cNvPr>
          <p:cNvSpPr>
            <a:spLocks noGrp="1"/>
          </p:cNvSpPr>
          <p:nvPr>
            <p:ph type="title"/>
          </p:nvPr>
        </p:nvSpPr>
        <p:spPr/>
        <p:txBody>
          <a:bodyPr/>
          <a:lstStyle/>
          <a:p>
            <a:r>
              <a:rPr lang="en-US" cap="none" dirty="0">
                <a:latin typeface="Georgia"/>
              </a:rPr>
              <a:t>Communication is Key</a:t>
            </a:r>
            <a:endParaRPr lang="en-US" dirty="0"/>
          </a:p>
        </p:txBody>
      </p:sp>
      <p:sp>
        <p:nvSpPr>
          <p:cNvPr id="3" name="Content Placeholder 2">
            <a:extLst>
              <a:ext uri="{FF2B5EF4-FFF2-40B4-BE49-F238E27FC236}">
                <a16:creationId xmlns:a16="http://schemas.microsoft.com/office/drawing/2014/main" id="{894A239F-F84B-42F0-949E-504B06BA9869}"/>
              </a:ext>
            </a:extLst>
          </p:cNvPr>
          <p:cNvSpPr>
            <a:spLocks noGrp="1"/>
          </p:cNvSpPr>
          <p:nvPr>
            <p:ph sz="quarter" idx="13"/>
          </p:nvPr>
        </p:nvSpPr>
        <p:spPr/>
        <p:txBody>
          <a:bodyPr/>
          <a:lstStyle/>
          <a:p>
            <a:pPr marL="0" lvl="0" indent="0">
              <a:lnSpc>
                <a:spcPct val="100000"/>
              </a:lnSpc>
              <a:spcBef>
                <a:spcPct val="20000"/>
              </a:spcBef>
              <a:buClr>
                <a:srgbClr val="4472C4"/>
              </a:buClr>
              <a:buSzPct val="85000"/>
              <a:buNone/>
            </a:pPr>
            <a:r>
              <a:rPr lang="en-US" sz="2200" b="1" cap="none" dirty="0">
                <a:solidFill>
                  <a:srgbClr val="4472C4"/>
                </a:solidFill>
                <a:latin typeface="Georgia"/>
              </a:rPr>
              <a:t>Office of Charter Schools Newsletter</a:t>
            </a:r>
          </a:p>
          <a:p>
            <a:pPr marL="0" lvl="0" indent="0">
              <a:lnSpc>
                <a:spcPct val="100000"/>
              </a:lnSpc>
              <a:spcBef>
                <a:spcPct val="20000"/>
              </a:spcBef>
              <a:buClr>
                <a:srgbClr val="4472C4"/>
              </a:buClr>
              <a:buSzPct val="85000"/>
              <a:buNone/>
            </a:pPr>
            <a:r>
              <a:rPr lang="en-US" cap="none" dirty="0">
                <a:solidFill>
                  <a:prstClr val="black"/>
                </a:solidFill>
                <a:latin typeface="Georgia"/>
              </a:rPr>
              <a:t>Student Health Officer/Coordinator for each charter should subscribe to the Office of Charter School’s newsletter.  It will have all the most up-to-date information.  Anyone may subscribe by clicking the link </a:t>
            </a:r>
            <a:r>
              <a:rPr lang="en-US" cap="none" dirty="0">
                <a:solidFill>
                  <a:prstClr val="black"/>
                </a:solidFill>
                <a:latin typeface="Georgia"/>
                <a:hlinkClick r:id="rId3"/>
              </a:rPr>
              <a:t>https://content.govdelivery.com/accounts/NCSBE/bulletins/211694b</a:t>
            </a:r>
            <a:r>
              <a:rPr lang="en-US" cap="none" dirty="0">
                <a:solidFill>
                  <a:prstClr val="black"/>
                </a:solidFill>
                <a:latin typeface="Georgia"/>
              </a:rPr>
              <a:t> and entering their email information at the top of the page as demonstrated below.</a:t>
            </a:r>
          </a:p>
          <a:p>
            <a:endParaRPr lang="en-US" dirty="0"/>
          </a:p>
        </p:txBody>
      </p:sp>
      <p:pic>
        <p:nvPicPr>
          <p:cNvPr id="4" name="Picture 3">
            <a:extLst>
              <a:ext uri="{FF2B5EF4-FFF2-40B4-BE49-F238E27FC236}">
                <a16:creationId xmlns:a16="http://schemas.microsoft.com/office/drawing/2014/main" id="{96681A41-9D65-4469-98DE-5B9593A68EF4}"/>
              </a:ext>
            </a:extLst>
          </p:cNvPr>
          <p:cNvPicPr>
            <a:picLocks noChangeAspect="1"/>
          </p:cNvPicPr>
          <p:nvPr/>
        </p:nvPicPr>
        <p:blipFill>
          <a:blip r:embed="rId4"/>
          <a:stretch>
            <a:fillRect/>
          </a:stretch>
        </p:blipFill>
        <p:spPr>
          <a:xfrm>
            <a:off x="3335866" y="4622797"/>
            <a:ext cx="5133333" cy="1168402"/>
          </a:xfrm>
          <a:prstGeom prst="rect">
            <a:avLst/>
          </a:prstGeom>
          <a:ln>
            <a:noFill/>
          </a:ln>
          <a:effectLst>
            <a:softEdge rad="112500"/>
          </a:effectLst>
        </p:spPr>
      </p:pic>
    </p:spTree>
    <p:extLst>
      <p:ext uri="{BB962C8B-B14F-4D97-AF65-F5344CB8AC3E}">
        <p14:creationId xmlns:p14="http://schemas.microsoft.com/office/powerpoint/2010/main" val="312027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descr="A picture containing electronics&#10;&#10;Description generated with high confidence">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pool ball&#10;&#10;Description generated with high confidence">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7E2BA2D5-46A3-46C0-98C9-A072D543B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pool ball&#10;&#10;Description generated with high confidence">
            <a:extLst>
              <a:ext uri="{FF2B5EF4-FFF2-40B4-BE49-F238E27FC236}">
                <a16:creationId xmlns:a16="http://schemas.microsoft.com/office/drawing/2014/main" id="{3573895B-DA42-4260-AE1E-182BA41232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A358C7-3D83-47F4-8CAD-D31165B4B070}"/>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3700" dirty="0"/>
              <a:t>School Health Requirements for NC Charter Schools</a:t>
            </a:r>
          </a:p>
        </p:txBody>
      </p:sp>
      <p:pic>
        <p:nvPicPr>
          <p:cNvPr id="9" name="Content Placeholder 8">
            <a:extLst>
              <a:ext uri="{FF2B5EF4-FFF2-40B4-BE49-F238E27FC236}">
                <a16:creationId xmlns:a16="http://schemas.microsoft.com/office/drawing/2014/main" id="{62F5E24D-7688-42B1-80B3-B4C5A1DBB50A}"/>
              </a:ext>
            </a:extLst>
          </p:cNvPr>
          <p:cNvPicPr>
            <a:picLocks noGrp="1" noChangeAspect="1"/>
          </p:cNvPicPr>
          <p:nvPr>
            <p:ph sz="quarter" idx="13"/>
          </p:nvPr>
        </p:nvPicPr>
        <p:blipFill>
          <a:blip r:embed="rId5">
            <a:extLst>
              <a:ext uri="{837473B0-CC2E-450A-ABE3-18F120FF3D39}">
                <a1611:picAttrSrcUrl xmlns:a1611="http://schemas.microsoft.com/office/drawing/2016/11/main" r:id="rId6"/>
              </a:ext>
            </a:extLst>
          </a:blip>
          <a:stretch>
            <a:fillRect/>
          </a:stretch>
        </p:blipFill>
        <p:spPr>
          <a:xfrm>
            <a:off x="1186249" y="1482811"/>
            <a:ext cx="6079523" cy="4201297"/>
          </a:xfrm>
        </p:spPr>
      </p:pic>
    </p:spTree>
    <p:extLst>
      <p:ext uri="{BB962C8B-B14F-4D97-AF65-F5344CB8AC3E}">
        <p14:creationId xmlns:p14="http://schemas.microsoft.com/office/powerpoint/2010/main" val="362149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89B5-C435-4271-9C13-193DDE84D8F1}"/>
              </a:ext>
            </a:extLst>
          </p:cNvPr>
          <p:cNvSpPr>
            <a:spLocks noGrp="1"/>
          </p:cNvSpPr>
          <p:nvPr>
            <p:ph type="title"/>
          </p:nvPr>
        </p:nvSpPr>
        <p:spPr/>
        <p:txBody>
          <a:bodyPr/>
          <a:lstStyle/>
          <a:p>
            <a:r>
              <a:rPr lang="en-US" dirty="0"/>
              <a:t>School Nursing in N.C. </a:t>
            </a:r>
          </a:p>
        </p:txBody>
      </p:sp>
      <p:sp>
        <p:nvSpPr>
          <p:cNvPr id="3" name="Content Placeholder 2">
            <a:extLst>
              <a:ext uri="{FF2B5EF4-FFF2-40B4-BE49-F238E27FC236}">
                <a16:creationId xmlns:a16="http://schemas.microsoft.com/office/drawing/2014/main" id="{3A4D80C5-9A7D-450A-80CD-2F876E7D7B42}"/>
              </a:ext>
            </a:extLst>
          </p:cNvPr>
          <p:cNvSpPr>
            <a:spLocks noGrp="1"/>
          </p:cNvSpPr>
          <p:nvPr>
            <p:ph sz="quarter" idx="13"/>
          </p:nvPr>
        </p:nvSpPr>
        <p:spPr/>
        <p:txBody>
          <a:bodyPr>
            <a:normAutofit lnSpcReduction="10000"/>
          </a:bodyPr>
          <a:lstStyle/>
          <a:p>
            <a:endParaRPr lang="en-US" dirty="0"/>
          </a:p>
          <a:p>
            <a:r>
              <a:rPr lang="en-US" sz="2200" cap="none" dirty="0">
                <a:latin typeface="Georgia" panose="02040502050405020303" pitchFamily="18" charset="0"/>
              </a:rPr>
              <a:t>All institutions are subject to certain health care requirements and to licensing requirements from professional practice boards, as established in NC state statute.</a:t>
            </a:r>
          </a:p>
          <a:p>
            <a:r>
              <a:rPr lang="en-US" sz="2200" cap="none" dirty="0">
                <a:latin typeface="Georgia" panose="02040502050405020303" pitchFamily="18" charset="0"/>
              </a:rPr>
              <a:t>The NC Board of Nursing regulates all nursing (RN, LPN) and nursing assistant practice through statute-based authority. </a:t>
            </a:r>
          </a:p>
          <a:p>
            <a:r>
              <a:rPr lang="en-US" sz="2200" cap="none" dirty="0">
                <a:latin typeface="Georgia" panose="02040502050405020303" pitchFamily="18" charset="0"/>
              </a:rPr>
              <a:t>Appropriate qualifications help to insure safe delivery of care and to limit liability.</a:t>
            </a:r>
          </a:p>
          <a:p>
            <a:endParaRPr lang="en-US" dirty="0"/>
          </a:p>
        </p:txBody>
      </p:sp>
    </p:spTree>
    <p:extLst>
      <p:ext uri="{BB962C8B-B14F-4D97-AF65-F5344CB8AC3E}">
        <p14:creationId xmlns:p14="http://schemas.microsoft.com/office/powerpoint/2010/main" val="95572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4FB2-72FC-4306-871C-854A4E58349B}"/>
              </a:ext>
            </a:extLst>
          </p:cNvPr>
          <p:cNvSpPr>
            <a:spLocks noGrp="1"/>
          </p:cNvSpPr>
          <p:nvPr>
            <p:ph type="title"/>
          </p:nvPr>
        </p:nvSpPr>
        <p:spPr/>
        <p:txBody>
          <a:bodyPr/>
          <a:lstStyle/>
          <a:p>
            <a:r>
              <a:rPr lang="en-US" dirty="0"/>
              <a:t>School Nursing in N.C. </a:t>
            </a:r>
          </a:p>
        </p:txBody>
      </p:sp>
      <p:sp>
        <p:nvSpPr>
          <p:cNvPr id="3" name="Content Placeholder 2">
            <a:extLst>
              <a:ext uri="{FF2B5EF4-FFF2-40B4-BE49-F238E27FC236}">
                <a16:creationId xmlns:a16="http://schemas.microsoft.com/office/drawing/2014/main" id="{F571B1D4-778F-4C85-9BC5-ECDE21CA0B08}"/>
              </a:ext>
            </a:extLst>
          </p:cNvPr>
          <p:cNvSpPr>
            <a:spLocks noGrp="1"/>
          </p:cNvSpPr>
          <p:nvPr>
            <p:ph sz="quarter" idx="13"/>
          </p:nvPr>
        </p:nvSpPr>
        <p:spPr/>
        <p:txBody>
          <a:bodyPr/>
          <a:lstStyle/>
          <a:p>
            <a:r>
              <a:rPr lang="en-US" cap="none" dirty="0">
                <a:latin typeface="Georgia" panose="02040502050405020303" pitchFamily="18" charset="0"/>
              </a:rPr>
              <a:t>Registered nurse is the only license allowed to practice independently in the school setting.</a:t>
            </a:r>
          </a:p>
          <a:p>
            <a:r>
              <a:rPr lang="en-US" cap="none" dirty="0">
                <a:latin typeface="Georgia" panose="02040502050405020303" pitchFamily="18" charset="0"/>
              </a:rPr>
              <a:t>Badge law- unlawful for any individual to practice or offer to practice as a nurse or use the word “nurse” as a title for himself/herself or use abbreviations to indicate that he/she is a registered nurse or licensed practical nurse</a:t>
            </a:r>
          </a:p>
          <a:p>
            <a:pPr marL="0" indent="0">
              <a:buNone/>
            </a:pPr>
            <a:endParaRPr lang="en-US" dirty="0"/>
          </a:p>
        </p:txBody>
      </p:sp>
    </p:spTree>
    <p:extLst>
      <p:ext uri="{BB962C8B-B14F-4D97-AF65-F5344CB8AC3E}">
        <p14:creationId xmlns:p14="http://schemas.microsoft.com/office/powerpoint/2010/main" val="270413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ADE8-E7B4-4913-A50E-C70F613E6425}"/>
              </a:ext>
            </a:extLst>
          </p:cNvPr>
          <p:cNvSpPr>
            <a:spLocks noGrp="1"/>
          </p:cNvSpPr>
          <p:nvPr>
            <p:ph type="title"/>
          </p:nvPr>
        </p:nvSpPr>
        <p:spPr/>
        <p:txBody>
          <a:bodyPr/>
          <a:lstStyle/>
          <a:p>
            <a:r>
              <a:rPr lang="en-US" dirty="0"/>
              <a:t>Charter School Responsibility</a:t>
            </a:r>
          </a:p>
        </p:txBody>
      </p:sp>
      <p:sp>
        <p:nvSpPr>
          <p:cNvPr id="3" name="Content Placeholder 2">
            <a:extLst>
              <a:ext uri="{FF2B5EF4-FFF2-40B4-BE49-F238E27FC236}">
                <a16:creationId xmlns:a16="http://schemas.microsoft.com/office/drawing/2014/main" id="{379D28FB-5501-4B31-8545-4FDA8647CFD4}"/>
              </a:ext>
            </a:extLst>
          </p:cNvPr>
          <p:cNvSpPr>
            <a:spLocks noGrp="1"/>
          </p:cNvSpPr>
          <p:nvPr>
            <p:ph sz="quarter" idx="13"/>
          </p:nvPr>
        </p:nvSpPr>
        <p:spPr>
          <a:xfrm>
            <a:off x="913774" y="1964268"/>
            <a:ext cx="10363826" cy="3826932"/>
          </a:xfrm>
        </p:spPr>
        <p:txBody>
          <a:bodyPr>
            <a:normAutofit fontScale="92500" lnSpcReduction="10000"/>
          </a:bodyPr>
          <a:lstStyle/>
          <a:p>
            <a:pPr marL="0" lvl="0" indent="0" algn="ctr">
              <a:lnSpc>
                <a:spcPct val="100000"/>
              </a:lnSpc>
              <a:spcBef>
                <a:spcPct val="20000"/>
              </a:spcBef>
              <a:buClr>
                <a:srgbClr val="4472C4"/>
              </a:buClr>
              <a:buSzPct val="85000"/>
              <a:buNone/>
            </a:pPr>
            <a:r>
              <a:rPr lang="en-US" sz="3600" cap="none" dirty="0">
                <a:latin typeface="Georgia"/>
              </a:rPr>
              <a:t>Protect Health and Safety of Students</a:t>
            </a:r>
          </a:p>
          <a:p>
            <a:pPr marL="0" lvl="0" indent="0" algn="ctr">
              <a:lnSpc>
                <a:spcPct val="100000"/>
              </a:lnSpc>
              <a:spcBef>
                <a:spcPct val="20000"/>
              </a:spcBef>
              <a:buClr>
                <a:srgbClr val="4472C4"/>
              </a:buClr>
              <a:buSzPct val="85000"/>
              <a:buNone/>
            </a:pPr>
            <a:endParaRPr lang="en-US" sz="3200" cap="none" dirty="0">
              <a:solidFill>
                <a:prstClr val="black"/>
              </a:solidFill>
              <a:latin typeface="Georgia"/>
            </a:endParaRPr>
          </a:p>
          <a:p>
            <a:pPr marL="0" lvl="0" indent="0">
              <a:lnSpc>
                <a:spcPct val="100000"/>
              </a:lnSpc>
              <a:spcBef>
                <a:spcPct val="20000"/>
              </a:spcBef>
              <a:buClr>
                <a:srgbClr val="4472C4"/>
              </a:buClr>
              <a:buSzPct val="85000"/>
              <a:buNone/>
            </a:pPr>
            <a:r>
              <a:rPr lang="en-US" sz="2200" cap="none" dirty="0">
                <a:solidFill>
                  <a:prstClr val="black"/>
                </a:solidFill>
                <a:latin typeface="Georgia"/>
              </a:rPr>
              <a:t>Medical Care to Students by School Personnel</a:t>
            </a:r>
          </a:p>
          <a:p>
            <a:pPr marL="0" lvl="0" indent="0">
              <a:lnSpc>
                <a:spcPct val="100000"/>
              </a:lnSpc>
              <a:spcBef>
                <a:spcPct val="20000"/>
              </a:spcBef>
              <a:buClr>
                <a:srgbClr val="4472C4"/>
              </a:buClr>
              <a:buSzPct val="85000"/>
              <a:buNone/>
            </a:pPr>
            <a:r>
              <a:rPr lang="en-US" sz="2200" cap="none" dirty="0">
                <a:solidFill>
                  <a:prstClr val="black"/>
                </a:solidFill>
                <a:latin typeface="Georgia"/>
              </a:rPr>
              <a:t>Authority to provide care: </a:t>
            </a:r>
            <a:r>
              <a:rPr lang="en-US" sz="2200" cap="none" dirty="0">
                <a:solidFill>
                  <a:prstClr val="black"/>
                </a:solidFill>
                <a:latin typeface="Georgia"/>
                <a:hlinkClick r:id="rId3"/>
              </a:rPr>
              <a:t>GS 115C-375.1</a:t>
            </a:r>
            <a:endParaRPr lang="en-US" sz="2200" cap="none" dirty="0">
              <a:solidFill>
                <a:prstClr val="black"/>
              </a:solidFill>
              <a:latin typeface="Georgia"/>
            </a:endParaRPr>
          </a:p>
          <a:p>
            <a:pPr marL="0" lvl="0" indent="0">
              <a:lnSpc>
                <a:spcPct val="100000"/>
              </a:lnSpc>
              <a:spcBef>
                <a:spcPct val="20000"/>
              </a:spcBef>
              <a:buClr>
                <a:srgbClr val="4472C4"/>
              </a:buClr>
              <a:buSzPct val="85000"/>
              <a:buNone/>
            </a:pPr>
            <a:endParaRPr lang="en-US" sz="2200" cap="none" dirty="0">
              <a:solidFill>
                <a:prstClr val="black"/>
              </a:solidFill>
              <a:latin typeface="Georgia"/>
            </a:endParaRPr>
          </a:p>
          <a:p>
            <a:pPr marL="274320" lvl="0" indent="-274320">
              <a:lnSpc>
                <a:spcPct val="100000"/>
              </a:lnSpc>
              <a:spcBef>
                <a:spcPct val="20000"/>
              </a:spcBef>
              <a:buClr>
                <a:srgbClr val="4472C4"/>
              </a:buClr>
              <a:buSzPct val="85000"/>
              <a:buFont typeface="Courier New" pitchFamily="49" charset="0"/>
              <a:buChar char="o"/>
            </a:pPr>
            <a:r>
              <a:rPr lang="en-US" sz="2200" cap="none" dirty="0">
                <a:solidFill>
                  <a:prstClr val="black"/>
                </a:solidFill>
                <a:latin typeface="Georgia"/>
              </a:rPr>
              <a:t>Law allows school staff to give medical care within areas described</a:t>
            </a:r>
          </a:p>
          <a:p>
            <a:pPr marL="0" lvl="0" indent="0">
              <a:lnSpc>
                <a:spcPct val="100000"/>
              </a:lnSpc>
              <a:spcBef>
                <a:spcPct val="20000"/>
              </a:spcBef>
              <a:buClr>
                <a:srgbClr val="4472C4"/>
              </a:buClr>
              <a:buSzPct val="85000"/>
              <a:buNone/>
            </a:pPr>
            <a:endParaRPr lang="en-US" sz="2200" cap="none" dirty="0">
              <a:solidFill>
                <a:prstClr val="black"/>
              </a:solidFill>
              <a:latin typeface="Georgia"/>
            </a:endParaRPr>
          </a:p>
          <a:p>
            <a:pPr marL="274320" lvl="0" indent="-274320">
              <a:lnSpc>
                <a:spcPct val="100000"/>
              </a:lnSpc>
              <a:spcBef>
                <a:spcPct val="20000"/>
              </a:spcBef>
              <a:buClr>
                <a:srgbClr val="4472C4"/>
              </a:buClr>
              <a:buSzPct val="85000"/>
              <a:buFont typeface="Courier New" pitchFamily="49" charset="0"/>
              <a:buChar char="o"/>
            </a:pPr>
            <a:r>
              <a:rPr lang="en-US" sz="2200" cap="none" dirty="0">
                <a:solidFill>
                  <a:prstClr val="black"/>
                </a:solidFill>
                <a:latin typeface="Georgia"/>
              </a:rPr>
              <a:t>Allows staff to refuse</a:t>
            </a:r>
          </a:p>
          <a:p>
            <a:pPr marL="0" lvl="0" indent="0">
              <a:lnSpc>
                <a:spcPct val="100000"/>
              </a:lnSpc>
              <a:spcBef>
                <a:spcPct val="20000"/>
              </a:spcBef>
              <a:buClr>
                <a:srgbClr val="4472C4"/>
              </a:buClr>
              <a:buSzPct val="85000"/>
              <a:buNone/>
            </a:pPr>
            <a:endParaRPr lang="en-US" sz="2200" cap="none" dirty="0">
              <a:solidFill>
                <a:prstClr val="black"/>
              </a:solidFill>
              <a:latin typeface="Georgia"/>
            </a:endParaRPr>
          </a:p>
          <a:p>
            <a:pPr marL="274320" lvl="0" indent="-274320">
              <a:lnSpc>
                <a:spcPct val="100000"/>
              </a:lnSpc>
              <a:spcBef>
                <a:spcPct val="20000"/>
              </a:spcBef>
              <a:buClr>
                <a:srgbClr val="4472C4"/>
              </a:buClr>
              <a:buSzPct val="85000"/>
              <a:buFont typeface="Courier New" pitchFamily="49" charset="0"/>
              <a:buChar char="o"/>
            </a:pPr>
            <a:r>
              <a:rPr lang="en-US" sz="2200" cap="none" dirty="0">
                <a:solidFill>
                  <a:prstClr val="black"/>
                </a:solidFill>
                <a:latin typeface="Georgia"/>
              </a:rPr>
              <a:t>Provides limited protection from liability</a:t>
            </a:r>
          </a:p>
          <a:p>
            <a:endParaRPr lang="en-US" dirty="0"/>
          </a:p>
        </p:txBody>
      </p:sp>
    </p:spTree>
    <p:extLst>
      <p:ext uri="{BB962C8B-B14F-4D97-AF65-F5344CB8AC3E}">
        <p14:creationId xmlns:p14="http://schemas.microsoft.com/office/powerpoint/2010/main" val="344660417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Civ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6302</TotalTime>
  <Words>4379</Words>
  <Application>Microsoft Office PowerPoint</Application>
  <PresentationFormat>Widescreen</PresentationFormat>
  <Paragraphs>383</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Courier New</vt:lpstr>
      <vt:lpstr>Georgia</vt:lpstr>
      <vt:lpstr>Times New Roman</vt:lpstr>
      <vt:lpstr>Tw Cen MT</vt:lpstr>
      <vt:lpstr>Wingdings</vt:lpstr>
      <vt:lpstr>Wingdings 2</vt:lpstr>
      <vt:lpstr>Droplet</vt:lpstr>
      <vt:lpstr>Civic</vt:lpstr>
      <vt:lpstr>School Health Requirements for NC Charter Schools </vt:lpstr>
      <vt:lpstr>PowerPoint Presentation</vt:lpstr>
      <vt:lpstr>School Health Requirements for NC Charter Schools</vt:lpstr>
      <vt:lpstr>Communication is Key</vt:lpstr>
      <vt:lpstr>Communication is Key</vt:lpstr>
      <vt:lpstr>School Health Requirements for NC Charter Schools</vt:lpstr>
      <vt:lpstr>School Nursing in N.C. </vt:lpstr>
      <vt:lpstr>School Nursing in N.C. </vt:lpstr>
      <vt:lpstr>Charter School Responsibility</vt:lpstr>
      <vt:lpstr>School Health Requirements </vt:lpstr>
      <vt:lpstr>School Health Requirements</vt:lpstr>
      <vt:lpstr>School Health Requirements</vt:lpstr>
      <vt:lpstr>School Health Requirements</vt:lpstr>
      <vt:lpstr>School Health Requirements</vt:lpstr>
      <vt:lpstr>Annual Charter School Health Services Report</vt:lpstr>
      <vt:lpstr>Current Health Law and Charter Schools</vt:lpstr>
      <vt:lpstr>Current Health Law and Charter Schools</vt:lpstr>
      <vt:lpstr>Current Health Law and Charter Schools</vt:lpstr>
      <vt:lpstr>Current Health Law and Charter Schools</vt:lpstr>
      <vt:lpstr>Current Health Law and Charter Schools</vt:lpstr>
      <vt:lpstr>Current Health Law and Charter Schools</vt:lpstr>
      <vt:lpstr>Health Assessment Report</vt:lpstr>
      <vt:lpstr>Federal Laws Impacting Charter Schools</vt:lpstr>
      <vt:lpstr>Federal Laws Impacting Charter Schools</vt:lpstr>
      <vt:lpstr>Federal Laws Impacting Charter Schools</vt:lpstr>
      <vt:lpstr>School Health Recommendations &amp; Resources</vt:lpstr>
      <vt:lpstr>School Health Recommendations</vt:lpstr>
      <vt:lpstr>School Health Recommendations</vt:lpstr>
      <vt:lpstr>School Health Recommendations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Health Requirements for NC Charter Schools</dc:title>
  <dc:creator>Richardson, Annette</dc:creator>
  <cp:lastModifiedBy>Richardson, Annette</cp:lastModifiedBy>
  <cp:revision>32</cp:revision>
  <cp:lastPrinted>2019-05-22T16:22:44Z</cp:lastPrinted>
  <dcterms:created xsi:type="dcterms:W3CDTF">2019-04-08T17:02:21Z</dcterms:created>
  <dcterms:modified xsi:type="dcterms:W3CDTF">2019-05-22T16:29:16Z</dcterms:modified>
</cp:coreProperties>
</file>