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gdnfWSI3dzAyuzlYHvfGLS+9UVu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This is what we are used to marking and considering for our student’s services.</a:t>
            </a:r>
            <a:endParaRPr/>
          </a:p>
          <a:p>
            <a:pPr marL="0" lvl="0" indent="0" algn="l" rtl="0">
              <a:spcBef>
                <a:spcPts val="0"/>
              </a:spcBef>
              <a:spcAft>
                <a:spcPts val="0"/>
              </a:spcAft>
              <a:buNone/>
            </a:pPr>
            <a:endParaRPr/>
          </a:p>
        </p:txBody>
      </p:sp>
      <p:sp>
        <p:nvSpPr>
          <p:cNvPr id="214" name="Google Shape;21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4" name="Google Shape;24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5ceed24650_0_3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g5ceed24650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5ceed24650_0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5ceed24650_0_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g5ceed24650_0_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5ceed24650_0_7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5ceed24650_0_7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g5ceed24650_0_7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t>do you send home letters</a:t>
            </a:r>
            <a:endParaRPr/>
          </a:p>
          <a:p>
            <a:pPr marL="457200" lvl="0" indent="-317500" algn="l" rtl="0">
              <a:spcBef>
                <a:spcPts val="0"/>
              </a:spcBef>
              <a:spcAft>
                <a:spcPts val="0"/>
              </a:spcAft>
              <a:buSzPts val="1400"/>
              <a:buChar char="-"/>
            </a:pPr>
            <a:r>
              <a:rPr lang="en-US"/>
              <a:t>do you file truancy</a:t>
            </a:r>
            <a:endParaRPr/>
          </a:p>
          <a:p>
            <a:pPr marL="457200" lvl="0" indent="-317500" algn="l" rtl="0">
              <a:spcBef>
                <a:spcPts val="0"/>
              </a:spcBef>
              <a:spcAft>
                <a:spcPts val="0"/>
              </a:spcAft>
              <a:buSzPts val="1400"/>
              <a:buChar char="-"/>
            </a:pPr>
            <a:r>
              <a:rPr lang="en-US"/>
              <a:t>how is the data collected</a:t>
            </a:r>
            <a:endParaRPr/>
          </a:p>
        </p:txBody>
      </p:sp>
      <p:sp>
        <p:nvSpPr>
          <p:cNvPr id="286" name="Google Shape;286;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5ceed24650_0_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2" name="Google Shape;302;g5ceed24650_0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NC 1501-2.9 Child Find</a:t>
            </a:r>
            <a:endParaRPr/>
          </a:p>
          <a:p>
            <a:pPr marL="0" lvl="0" indent="0" algn="l" rtl="0">
              <a:spcBef>
                <a:spcPts val="0"/>
              </a:spcBef>
              <a:spcAft>
                <a:spcPts val="0"/>
              </a:spcAft>
              <a:buNone/>
            </a:pPr>
            <a:r>
              <a:rPr lang="en-US"/>
              <a:t>(a) General.</a:t>
            </a:r>
            <a:endParaRPr/>
          </a:p>
          <a:p>
            <a:pPr marL="0" lvl="0" indent="0" algn="l" rtl="0">
              <a:spcBef>
                <a:spcPts val="0"/>
              </a:spcBef>
              <a:spcAft>
                <a:spcPts val="0"/>
              </a:spcAft>
              <a:buNone/>
            </a:pPr>
            <a:r>
              <a:rPr lang="en-US"/>
              <a:t>(1) The LEA must have in effect policies and procedures that ensure that--</a:t>
            </a:r>
            <a:endParaRPr/>
          </a:p>
          <a:p>
            <a:pPr marL="0" lvl="0" indent="457200" algn="l" rtl="0">
              <a:spcBef>
                <a:spcPts val="0"/>
              </a:spcBef>
              <a:spcAft>
                <a:spcPts val="0"/>
              </a:spcAft>
              <a:buNone/>
            </a:pPr>
            <a:r>
              <a:rPr lang="en-US"/>
              <a:t>(i) All children with disabilities three through 21 residing in the LEA, including children</a:t>
            </a:r>
            <a:endParaRPr/>
          </a:p>
          <a:p>
            <a:pPr marL="0" lvl="0" indent="457200" algn="l" rtl="0">
              <a:spcBef>
                <a:spcPts val="0"/>
              </a:spcBef>
              <a:spcAft>
                <a:spcPts val="0"/>
              </a:spcAft>
              <a:buNone/>
            </a:pPr>
            <a:r>
              <a:rPr lang="en-US"/>
              <a:t>who are homeless children or are wards of the State, regardless of the severity of their</a:t>
            </a:r>
            <a:endParaRPr/>
          </a:p>
          <a:p>
            <a:pPr marL="0" lvl="0" indent="457200" algn="l" rtl="0">
              <a:spcBef>
                <a:spcPts val="0"/>
              </a:spcBef>
              <a:spcAft>
                <a:spcPts val="0"/>
              </a:spcAft>
              <a:buNone/>
            </a:pPr>
            <a:r>
              <a:rPr lang="en-US"/>
              <a:t>disability, and who are in need of special education and related services, are identified,</a:t>
            </a:r>
            <a:endParaRPr/>
          </a:p>
          <a:p>
            <a:pPr marL="0" lvl="0" indent="457200" algn="l" rtl="0">
              <a:spcBef>
                <a:spcPts val="0"/>
              </a:spcBef>
              <a:spcAft>
                <a:spcPts val="0"/>
              </a:spcAft>
              <a:buNone/>
            </a:pPr>
            <a:r>
              <a:rPr lang="en-US"/>
              <a:t>located, and evaluated;</a:t>
            </a:r>
            <a:endParaRPr/>
          </a:p>
          <a:p>
            <a:pPr marL="0" lvl="0" indent="457200" algn="l" rtl="0">
              <a:spcBef>
                <a:spcPts val="0"/>
              </a:spcBef>
              <a:spcAft>
                <a:spcPts val="0"/>
              </a:spcAft>
              <a:buNone/>
            </a:pPr>
            <a:r>
              <a:rPr lang="en-US"/>
              <a:t>(ii) All children with disabilities three through 21 parentally placed in a private school</a:t>
            </a:r>
            <a:endParaRPr/>
          </a:p>
          <a:p>
            <a:pPr marL="0" lvl="0" indent="457200" algn="l" rtl="0">
              <a:spcBef>
                <a:spcPts val="0"/>
              </a:spcBef>
              <a:spcAft>
                <a:spcPts val="0"/>
              </a:spcAft>
              <a:buNone/>
            </a:pPr>
            <a:r>
              <a:rPr lang="en-US"/>
              <a:t>located in the LEA, regardless of the severity of their disability, and who are in need of</a:t>
            </a:r>
            <a:endParaRPr/>
          </a:p>
          <a:p>
            <a:pPr marL="0" lvl="0" indent="457200" algn="l" rtl="0">
              <a:spcBef>
                <a:spcPts val="0"/>
              </a:spcBef>
              <a:spcAft>
                <a:spcPts val="0"/>
              </a:spcAft>
              <a:buNone/>
            </a:pPr>
            <a:r>
              <a:rPr lang="en-US"/>
              <a:t>special education and related services, are identified, located, and evaluated; and</a:t>
            </a:r>
            <a:endParaRPr/>
          </a:p>
          <a:p>
            <a:pPr marL="0" lvl="0" indent="457200" algn="l" rtl="0">
              <a:spcBef>
                <a:spcPts val="0"/>
              </a:spcBef>
              <a:spcAft>
                <a:spcPts val="0"/>
              </a:spcAft>
              <a:buNone/>
            </a:pPr>
            <a:r>
              <a:rPr lang="en-US"/>
              <a:t>(iii) A practical method is developed and implemented to determine which children are</a:t>
            </a:r>
            <a:endParaRPr/>
          </a:p>
          <a:p>
            <a:pPr marL="0" lvl="0" indent="457200" algn="l" rtl="0">
              <a:spcBef>
                <a:spcPts val="0"/>
              </a:spcBef>
              <a:spcAft>
                <a:spcPts val="0"/>
              </a:spcAft>
              <a:buNone/>
            </a:pPr>
            <a:r>
              <a:rPr lang="en-US"/>
              <a:t>currently receiving needed special education and related services.</a:t>
            </a:r>
            <a:endParaRPr/>
          </a:p>
          <a:p>
            <a:pPr marL="0" lvl="0" indent="0" algn="l" rtl="0">
              <a:spcBef>
                <a:spcPts val="0"/>
              </a:spcBef>
              <a:spcAft>
                <a:spcPts val="0"/>
              </a:spcAft>
              <a:buNone/>
            </a:pPr>
            <a:r>
              <a:rPr lang="en-US"/>
              <a:t>(b) Use of term developmental delay. The following provisions apply with respect to implementing the</a:t>
            </a:r>
            <a:endParaRPr/>
          </a:p>
          <a:p>
            <a:pPr marL="457200" lvl="0" indent="457200" algn="l" rtl="0">
              <a:spcBef>
                <a:spcPts val="0"/>
              </a:spcBef>
              <a:spcAft>
                <a:spcPts val="0"/>
              </a:spcAft>
              <a:buNone/>
            </a:pPr>
            <a:r>
              <a:rPr lang="en-US"/>
              <a:t>child find requirements of this section:</a:t>
            </a:r>
            <a:endParaRPr/>
          </a:p>
          <a:p>
            <a:pPr marL="0" lvl="0" indent="457200" algn="l" rtl="0">
              <a:spcBef>
                <a:spcPts val="0"/>
              </a:spcBef>
              <a:spcAft>
                <a:spcPts val="0"/>
              </a:spcAft>
              <a:buNone/>
            </a:pPr>
            <a:r>
              <a:rPr lang="en-US"/>
              <a:t>(1) Developmental delay applies to children in North Carolina aged three through seven.</a:t>
            </a:r>
            <a:endParaRPr/>
          </a:p>
          <a:p>
            <a:pPr marL="0" lvl="0" indent="457200" algn="l" rtl="0">
              <a:spcBef>
                <a:spcPts val="0"/>
              </a:spcBef>
              <a:spcAft>
                <a:spcPts val="0"/>
              </a:spcAft>
              <a:buNone/>
            </a:pPr>
            <a:r>
              <a:rPr lang="en-US"/>
              <a:t>(2) An LEA is not required to adopt and use the term developmental delay for children within its</a:t>
            </a:r>
            <a:endParaRPr/>
          </a:p>
          <a:p>
            <a:pPr marL="0" lvl="0" indent="457200" algn="l" rtl="0">
              <a:spcBef>
                <a:spcPts val="0"/>
              </a:spcBef>
              <a:spcAft>
                <a:spcPts val="0"/>
              </a:spcAft>
              <a:buNone/>
            </a:pPr>
            <a:r>
              <a:rPr lang="en-US"/>
              <a:t>jurisdiction.</a:t>
            </a:r>
            <a:endParaRPr/>
          </a:p>
          <a:p>
            <a:pPr marL="0" lvl="0" indent="457200" algn="l" rtl="0">
              <a:spcBef>
                <a:spcPts val="0"/>
              </a:spcBef>
              <a:spcAft>
                <a:spcPts val="0"/>
              </a:spcAft>
              <a:buNone/>
            </a:pPr>
            <a:r>
              <a:rPr lang="en-US"/>
              <a:t>(3) If an LEA uses the term developmental delay, it may be applied only to children aged three</a:t>
            </a:r>
            <a:endParaRPr/>
          </a:p>
          <a:p>
            <a:pPr marL="0" lvl="0" indent="457200" algn="l" rtl="0">
              <a:spcBef>
                <a:spcPts val="0"/>
              </a:spcBef>
              <a:spcAft>
                <a:spcPts val="0"/>
              </a:spcAft>
              <a:buNone/>
            </a:pPr>
            <a:r>
              <a:rPr lang="en-US"/>
              <a:t>through seven.</a:t>
            </a:r>
            <a:endParaRPr/>
          </a:p>
          <a:p>
            <a:pPr marL="0" lvl="0" indent="0" algn="l" rtl="0">
              <a:spcBef>
                <a:spcPts val="0"/>
              </a:spcBef>
              <a:spcAft>
                <a:spcPts val="0"/>
              </a:spcAft>
              <a:buNone/>
            </a:pPr>
            <a:r>
              <a:rPr lang="en-US"/>
              <a:t>(c) Other children in child find. Child find must also include--</a:t>
            </a:r>
            <a:endParaRPr/>
          </a:p>
          <a:p>
            <a:pPr marL="0" lvl="0" indent="457200" algn="l" rtl="0">
              <a:spcBef>
                <a:spcPts val="0"/>
              </a:spcBef>
              <a:spcAft>
                <a:spcPts val="0"/>
              </a:spcAft>
              <a:buNone/>
            </a:pPr>
            <a:r>
              <a:rPr lang="en-US"/>
              <a:t>(1) Children who are suspected of being a child with a disability and in need of special education,</a:t>
            </a:r>
            <a:endParaRPr/>
          </a:p>
          <a:p>
            <a:pPr marL="0" lvl="0" indent="457200" algn="l" rtl="0">
              <a:spcBef>
                <a:spcPts val="0"/>
              </a:spcBef>
              <a:spcAft>
                <a:spcPts val="0"/>
              </a:spcAft>
              <a:buNone/>
            </a:pPr>
            <a:r>
              <a:rPr lang="en-US"/>
              <a:t>even though they are advancing from grade to grade; and</a:t>
            </a:r>
            <a:endParaRPr/>
          </a:p>
          <a:p>
            <a:pPr marL="0" lvl="0" indent="457200" algn="l" rtl="0">
              <a:spcBef>
                <a:spcPts val="0"/>
              </a:spcBef>
              <a:spcAft>
                <a:spcPts val="0"/>
              </a:spcAft>
              <a:buNone/>
            </a:pPr>
            <a:r>
              <a:rPr lang="en-US"/>
              <a:t>(2) Highly mobile children, including migrant children.</a:t>
            </a:r>
            <a:endParaRPr/>
          </a:p>
          <a:p>
            <a:pPr marL="0" lvl="0" indent="457200" algn="l" rtl="0">
              <a:spcBef>
                <a:spcPts val="0"/>
              </a:spcBef>
              <a:spcAft>
                <a:spcPts val="0"/>
              </a:spcAft>
              <a:buNone/>
            </a:pPr>
            <a:r>
              <a:rPr lang="en-US"/>
              <a:t>Policies Governing Services for Students with Disabilities March 2018</a:t>
            </a:r>
            <a:endParaRPr/>
          </a:p>
          <a:p>
            <a:pPr marL="0" lvl="0" indent="457200" algn="l" rtl="0">
              <a:spcBef>
                <a:spcPts val="0"/>
              </a:spcBef>
              <a:spcAft>
                <a:spcPts val="0"/>
              </a:spcAft>
              <a:buNone/>
            </a:pPr>
            <a:r>
              <a:rPr lang="en-US"/>
              <a:t>NC 1501 – State Eligibility 30</a:t>
            </a:r>
            <a:endParaRPr/>
          </a:p>
          <a:p>
            <a:pPr marL="0" lvl="0" indent="0" algn="l" rtl="0">
              <a:spcBef>
                <a:spcPts val="0"/>
              </a:spcBef>
              <a:spcAft>
                <a:spcPts val="0"/>
              </a:spcAft>
              <a:buNone/>
            </a:pPr>
            <a:r>
              <a:rPr lang="en-US"/>
              <a:t>(d) Timeline for responding to a notification made by person other than parent or LEA. Within thirty</a:t>
            </a:r>
            <a:endParaRPr/>
          </a:p>
          <a:p>
            <a:pPr marL="0" lvl="0" indent="457200" algn="l" rtl="0">
              <a:spcBef>
                <a:spcPts val="0"/>
              </a:spcBef>
              <a:spcAft>
                <a:spcPts val="0"/>
              </a:spcAft>
              <a:buNone/>
            </a:pPr>
            <a:r>
              <a:rPr lang="en-US"/>
              <a:t>(30) days of receipt of written notification of concerns regarding a child, the LEA shall issue</a:t>
            </a:r>
            <a:endParaRPr/>
          </a:p>
          <a:p>
            <a:pPr marL="0" lvl="0" indent="457200" algn="l" rtl="0">
              <a:spcBef>
                <a:spcPts val="0"/>
              </a:spcBef>
              <a:spcAft>
                <a:spcPts val="0"/>
              </a:spcAft>
              <a:buNone/>
            </a:pPr>
            <a:r>
              <a:rPr lang="en-US"/>
              <a:t>a written response to the child’s parent. The response shall include either an explanation of</a:t>
            </a:r>
            <a:endParaRPr/>
          </a:p>
          <a:p>
            <a:pPr marL="0" lvl="0" indent="457200" algn="l" rtl="0">
              <a:spcBef>
                <a:spcPts val="0"/>
              </a:spcBef>
              <a:spcAft>
                <a:spcPts val="0"/>
              </a:spcAft>
              <a:buNone/>
            </a:pPr>
            <a:r>
              <a:rPr lang="en-US"/>
              <a:t>reasons the LEA will not pursue the concerns or a date for a meeting in which the LEA and</a:t>
            </a:r>
            <a:endParaRPr/>
          </a:p>
          <a:p>
            <a:pPr marL="0" lvl="0" indent="457200" algn="l" rtl="0">
              <a:spcBef>
                <a:spcPts val="0"/>
              </a:spcBef>
              <a:spcAft>
                <a:spcPts val="0"/>
              </a:spcAft>
              <a:buNone/>
            </a:pPr>
            <a:r>
              <a:rPr lang="en-US"/>
              <a:t>parent will review existing data and determine whether a referral for consideration of</a:t>
            </a:r>
            <a:endParaRPr/>
          </a:p>
          <a:p>
            <a:pPr marL="0" lvl="0" indent="457200" algn="l" rtl="0">
              <a:spcBef>
                <a:spcPts val="0"/>
              </a:spcBef>
              <a:spcAft>
                <a:spcPts val="0"/>
              </a:spcAft>
              <a:buNone/>
            </a:pPr>
            <a:r>
              <a:rPr lang="en-US"/>
              <a:t>eligibility for special education is necessary. Such meeting must be held within a reasonable</a:t>
            </a:r>
            <a:endParaRPr/>
          </a:p>
          <a:p>
            <a:pPr marL="0" lvl="0" indent="457200" algn="l" rtl="0">
              <a:spcBef>
                <a:spcPts val="0"/>
              </a:spcBef>
              <a:spcAft>
                <a:spcPts val="0"/>
              </a:spcAft>
              <a:buNone/>
            </a:pPr>
            <a:r>
              <a:rPr lang="en-US"/>
              <a:t>time.</a:t>
            </a:r>
            <a:endParaRPr/>
          </a:p>
          <a:p>
            <a:pPr marL="0" lvl="0" indent="0" algn="l" rtl="0">
              <a:spcBef>
                <a:spcPts val="0"/>
              </a:spcBef>
              <a:spcAft>
                <a:spcPts val="0"/>
              </a:spcAft>
              <a:buNone/>
            </a:pPr>
            <a:endParaRPr/>
          </a:p>
          <a:p>
            <a:pPr marL="0" lvl="0" indent="0" algn="l" rtl="0">
              <a:spcBef>
                <a:spcPts val="0"/>
              </a:spcBef>
              <a:spcAft>
                <a:spcPts val="0"/>
              </a:spcAft>
              <a:buNone/>
            </a:pPr>
            <a:r>
              <a:rPr lang="en-US"/>
              <a:t>(Authority: 20 U.S.C. 1401(3)); 1412(a)(3); 34 CFR 300.111)</a:t>
            </a:r>
            <a:endParaRPr/>
          </a:p>
        </p:txBody>
      </p:sp>
      <p:sp>
        <p:nvSpPr>
          <p:cNvPr id="308" name="Google Shape;308;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3" name="Google Shape;313;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5ceed24650_0_4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9" name="Google Shape;329;g5ceed24650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5ceed24650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5ceed24650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a:t>NC 1504-2 Discipline Procedures  (pp. 101-103)</a:t>
            </a:r>
            <a:endParaRPr/>
          </a:p>
          <a:p>
            <a:pPr marL="0" lvl="0" indent="0" algn="l" rtl="0">
              <a:lnSpc>
                <a:spcPct val="115000"/>
              </a:lnSpc>
              <a:spcBef>
                <a:spcPts val="0"/>
              </a:spcBef>
              <a:spcAft>
                <a:spcPts val="0"/>
              </a:spcAft>
              <a:buClr>
                <a:schemeClr val="dk1"/>
              </a:buClr>
              <a:buSzPts val="1100"/>
              <a:buFont typeface="Arial"/>
              <a:buNone/>
            </a:pPr>
            <a:r>
              <a:rPr lang="en-US"/>
              <a:t>NC 1504-2.1  Authority of school personnel</a:t>
            </a:r>
            <a:endParaRPr/>
          </a:p>
          <a:p>
            <a:pPr marL="0" lvl="0" indent="0" algn="l" rtl="0">
              <a:lnSpc>
                <a:spcPct val="115000"/>
              </a:lnSpc>
              <a:spcBef>
                <a:spcPts val="0"/>
              </a:spcBef>
              <a:spcAft>
                <a:spcPts val="0"/>
              </a:spcAft>
              <a:buClr>
                <a:schemeClr val="dk1"/>
              </a:buClr>
              <a:buSzPts val="1100"/>
              <a:buFont typeface="Arial"/>
              <a:buNone/>
            </a:pPr>
            <a:r>
              <a:rPr lang="en-US"/>
              <a:t>(b) General</a:t>
            </a:r>
            <a:endParaRPr/>
          </a:p>
          <a:p>
            <a:pPr marL="457200" lvl="0" indent="0" algn="l" rtl="0">
              <a:lnSpc>
                <a:spcPct val="115000"/>
              </a:lnSpc>
              <a:spcBef>
                <a:spcPts val="0"/>
              </a:spcBef>
              <a:spcAft>
                <a:spcPts val="0"/>
              </a:spcAft>
              <a:buClr>
                <a:schemeClr val="dk1"/>
              </a:buClr>
              <a:buSzPts val="1100"/>
              <a:buFont typeface="Arial"/>
              <a:buNone/>
            </a:pPr>
            <a:r>
              <a:rPr lang="en-US">
                <a:latin typeface="Arial"/>
                <a:ea typeface="Arial"/>
                <a:cs typeface="Arial"/>
                <a:sym typeface="Arial"/>
              </a:rPr>
              <a:t>(1)</a:t>
            </a:r>
            <a:r>
              <a:rPr lang="en-US"/>
              <a:t>School personnel under this section may remove a child with a disability who violates a code of student conduct from his or her current placement to an appropriate interim alternative educational setting, another setting, or suspension, for not more than 10 consecutive school days ( to the extend those alternatives are applied to children without disabilities), and for additional removals of not more than 10 consecutive school days in that same school year for separate incidents of misconduct (as long as those removals do not constitute a change of placement under NC 1504-2.7)</a:t>
            </a:r>
            <a:endParaRPr/>
          </a:p>
          <a:p>
            <a:pPr marL="457200" lvl="0" indent="0" algn="l" rtl="0">
              <a:lnSpc>
                <a:spcPct val="115000"/>
              </a:lnSpc>
              <a:spcBef>
                <a:spcPts val="0"/>
              </a:spcBef>
              <a:spcAft>
                <a:spcPts val="0"/>
              </a:spcAft>
              <a:buClr>
                <a:schemeClr val="dk1"/>
              </a:buClr>
              <a:buSzPts val="1100"/>
              <a:buFont typeface="Arial"/>
              <a:buNone/>
            </a:pPr>
            <a:r>
              <a:rPr lang="en-US">
                <a:latin typeface="Arial"/>
                <a:ea typeface="Arial"/>
                <a:cs typeface="Arial"/>
                <a:sym typeface="Arial"/>
              </a:rPr>
              <a:t>(2)</a:t>
            </a:r>
            <a:r>
              <a:rPr lang="en-US"/>
              <a:t>After a child with a disability has been removed from his or her placement for 10 school days in the same school year, during any subsequent days of removal the public agency must provide services to the extent required under paragraph (d) of this section.</a:t>
            </a:r>
            <a:endParaRPr/>
          </a:p>
          <a:p>
            <a:pPr marL="0" lvl="0" indent="0" algn="l" rtl="0">
              <a:lnSpc>
                <a:spcPct val="115000"/>
              </a:lnSpc>
              <a:spcBef>
                <a:spcPts val="0"/>
              </a:spcBef>
              <a:spcAft>
                <a:spcPts val="0"/>
              </a:spcAft>
              <a:buClr>
                <a:schemeClr val="dk1"/>
              </a:buClr>
              <a:buSzPts val="1100"/>
              <a:buFont typeface="Arial"/>
              <a:buNone/>
            </a:pPr>
            <a:r>
              <a:rPr lang="en-US">
                <a:latin typeface="Arial"/>
                <a:ea typeface="Arial"/>
                <a:cs typeface="Arial"/>
                <a:sym typeface="Arial"/>
              </a:rPr>
              <a:t>(d)</a:t>
            </a:r>
            <a:r>
              <a:rPr lang="en-US"/>
              <a:t>Services</a:t>
            </a:r>
            <a:endParaRPr/>
          </a:p>
          <a:p>
            <a:pPr marL="0" lvl="0" indent="457200" algn="l" rtl="0">
              <a:lnSpc>
                <a:spcPct val="115000"/>
              </a:lnSpc>
              <a:spcBef>
                <a:spcPts val="0"/>
              </a:spcBef>
              <a:spcAft>
                <a:spcPts val="0"/>
              </a:spcAft>
              <a:buClr>
                <a:schemeClr val="dk1"/>
              </a:buClr>
              <a:buSzPts val="1100"/>
              <a:buFont typeface="Arial"/>
              <a:buNone/>
            </a:pPr>
            <a:r>
              <a:rPr lang="en-US">
                <a:latin typeface="Arial"/>
                <a:ea typeface="Arial"/>
                <a:cs typeface="Arial"/>
                <a:sym typeface="Arial"/>
              </a:rPr>
              <a:t>(1)</a:t>
            </a:r>
            <a:r>
              <a:rPr lang="en-US"/>
              <a:t>A child with a disability who is removed from the child’s current placement</a:t>
            </a:r>
            <a:endParaRPr/>
          </a:p>
          <a:p>
            <a:pPr marL="914400" lvl="0" indent="0" algn="l" rtl="0">
              <a:lnSpc>
                <a:spcPct val="115000"/>
              </a:lnSpc>
              <a:spcBef>
                <a:spcPts val="0"/>
              </a:spcBef>
              <a:spcAft>
                <a:spcPts val="0"/>
              </a:spcAft>
              <a:buClr>
                <a:schemeClr val="dk1"/>
              </a:buClr>
              <a:buSzPts val="1100"/>
              <a:buFont typeface="Arial"/>
              <a:buNone/>
            </a:pPr>
            <a:r>
              <a:rPr lang="en-US">
                <a:latin typeface="Arial"/>
                <a:ea typeface="Arial"/>
                <a:cs typeface="Arial"/>
                <a:sym typeface="Arial"/>
              </a:rPr>
              <a:t>(i)</a:t>
            </a:r>
            <a:r>
              <a:rPr lang="en-US"/>
              <a:t>Continue to receive educational services, as provided in NC 1501-1.1(a) so as to enable the child to continue to participate in the general education curriculum, although in another setting, and to progress toward meeting the goals set out in the child’s IEP; and</a:t>
            </a:r>
            <a:endParaRPr/>
          </a:p>
          <a:p>
            <a:pPr marL="914400" lvl="0" indent="0" algn="l" rtl="0">
              <a:spcBef>
                <a:spcPts val="0"/>
              </a:spcBef>
              <a:spcAft>
                <a:spcPts val="0"/>
              </a:spcAft>
              <a:buNone/>
            </a:pPr>
            <a:r>
              <a:rPr lang="en-US"/>
              <a:t>(ii)Receive, as appropriate, a functional behavioral assessment, and behavioral intervention services and modifications that are designed to address the behavior violation so that it does not recur.  IF a behavioral intervention plan already has been developed, it must be reviewed and modified, as necessary, to address the behavior</a:t>
            </a:r>
            <a:endParaRPr/>
          </a:p>
        </p:txBody>
      </p:sp>
      <p:sp>
        <p:nvSpPr>
          <p:cNvPr id="336" name="Google Shape;336;g5ceed24650_0_2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5ceed24650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5ceed24650_0_6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3" name="Google Shape;343;g5ceed24650_0_6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5ceed24650_0_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g5ceed24650_0_4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0" name="Google Shape;350;g5ceed24650_0_4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5ceed24650_0_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5ceed24650_0_5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7" name="Google Shape;357;g5ceed24650_0_5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3" name="Google Shape;36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6"/>
        <p:cNvGrpSpPr/>
        <p:nvPr/>
      </p:nvGrpSpPr>
      <p:grpSpPr>
        <a:xfrm>
          <a:off x="0" y="0"/>
          <a:ext cx="0" cy="0"/>
          <a:chOff x="0" y="0"/>
          <a:chExt cx="0" cy="0"/>
        </a:xfrm>
      </p:grpSpPr>
      <p:grpSp>
        <p:nvGrpSpPr>
          <p:cNvPr id="27" name="Google Shape;27;p28"/>
          <p:cNvGrpSpPr/>
          <p:nvPr/>
        </p:nvGrpSpPr>
        <p:grpSpPr>
          <a:xfrm>
            <a:off x="0" y="-8467"/>
            <a:ext cx="12192000" cy="6866467"/>
            <a:chOff x="0" y="-8467"/>
            <a:chExt cx="12192000" cy="6866467"/>
          </a:xfrm>
        </p:grpSpPr>
        <p:sp>
          <p:nvSpPr>
            <p:cNvPr id="28" name="Google Shape;28;p28"/>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29" name="Google Shape;29;p28"/>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30" name="Google Shape;30;p28"/>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31" name="Google Shape;31;p28"/>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2" name="Google Shape;32;p28"/>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3" name="Google Shape;33;p28"/>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8"/>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35" name="Google Shape;35;p28"/>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36" name="Google Shape;36;p28"/>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7" name="Google Shape;37;p28"/>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 name="Google Shape;38;p28"/>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8"/>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40" name="Google Shape;40;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4"/>
        <p:cNvGrpSpPr/>
        <p:nvPr/>
      </p:nvGrpSpPr>
      <p:grpSpPr>
        <a:xfrm>
          <a:off x="0" y="0"/>
          <a:ext cx="0" cy="0"/>
          <a:chOff x="0" y="0"/>
          <a:chExt cx="0" cy="0"/>
        </a:xfrm>
      </p:grpSpPr>
      <p:sp>
        <p:nvSpPr>
          <p:cNvPr id="95" name="Google Shape;95;p37"/>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37"/>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7" name="Google Shape;97;p3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3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0"/>
        <p:cNvGrpSpPr/>
        <p:nvPr/>
      </p:nvGrpSpPr>
      <p:grpSpPr>
        <a:xfrm>
          <a:off x="0" y="0"/>
          <a:ext cx="0" cy="0"/>
          <a:chOff x="0" y="0"/>
          <a:chExt cx="0" cy="0"/>
        </a:xfrm>
      </p:grpSpPr>
      <p:sp>
        <p:nvSpPr>
          <p:cNvPr id="101" name="Google Shape;101;p38"/>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8"/>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03" name="Google Shape;103;p38"/>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4" name="Google Shape;104;p3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3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38"/>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a:ea typeface="Arial"/>
                <a:cs typeface="Arial"/>
                <a:sym typeface="Arial"/>
              </a:rPr>
              <a:t>“</a:t>
            </a:r>
            <a:endParaRPr/>
          </a:p>
        </p:txBody>
      </p:sp>
      <p:sp>
        <p:nvSpPr>
          <p:cNvPr id="108" name="Google Shape;108;p38"/>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9"/>
        <p:cNvGrpSpPr/>
        <p:nvPr/>
      </p:nvGrpSpPr>
      <p:grpSpPr>
        <a:xfrm>
          <a:off x="0" y="0"/>
          <a:ext cx="0" cy="0"/>
          <a:chOff x="0" y="0"/>
          <a:chExt cx="0" cy="0"/>
        </a:xfrm>
      </p:grpSpPr>
      <p:sp>
        <p:nvSpPr>
          <p:cNvPr id="110" name="Google Shape;110;p39"/>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39"/>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2" name="Google Shape;112;p3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3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5"/>
        <p:cNvGrpSpPr/>
        <p:nvPr/>
      </p:nvGrpSpPr>
      <p:grpSpPr>
        <a:xfrm>
          <a:off x="0" y="0"/>
          <a:ext cx="0" cy="0"/>
          <a:chOff x="0" y="0"/>
          <a:chExt cx="0" cy="0"/>
        </a:xfrm>
      </p:grpSpPr>
      <p:sp>
        <p:nvSpPr>
          <p:cNvPr id="116" name="Google Shape;116;p40"/>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40"/>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8" name="Google Shape;118;p40"/>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9" name="Google Shape;119;p4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4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4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22" name="Google Shape;122;p40"/>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a:ea typeface="Arial"/>
                <a:cs typeface="Arial"/>
                <a:sym typeface="Arial"/>
              </a:rPr>
              <a:t>“</a:t>
            </a:r>
            <a:endParaRPr/>
          </a:p>
        </p:txBody>
      </p:sp>
      <p:sp>
        <p:nvSpPr>
          <p:cNvPr id="123" name="Google Shape;123;p40"/>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9EDFF5"/>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4"/>
        <p:cNvGrpSpPr/>
        <p:nvPr/>
      </p:nvGrpSpPr>
      <p:grpSpPr>
        <a:xfrm>
          <a:off x="0" y="0"/>
          <a:ext cx="0" cy="0"/>
          <a:chOff x="0" y="0"/>
          <a:chExt cx="0" cy="0"/>
        </a:xfrm>
      </p:grpSpPr>
      <p:sp>
        <p:nvSpPr>
          <p:cNvPr id="125" name="Google Shape;125;p41"/>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41"/>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7" name="Google Shape;127;p41"/>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8" name="Google Shape;128;p4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4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4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1"/>
        <p:cNvGrpSpPr/>
        <p:nvPr/>
      </p:nvGrpSpPr>
      <p:grpSpPr>
        <a:xfrm>
          <a:off x="0" y="0"/>
          <a:ext cx="0" cy="0"/>
          <a:chOff x="0" y="0"/>
          <a:chExt cx="0" cy="0"/>
        </a:xfrm>
      </p:grpSpPr>
      <p:sp>
        <p:nvSpPr>
          <p:cNvPr id="132" name="Google Shape;132;p4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42"/>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4" name="Google Shape;134;p4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4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4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7"/>
        <p:cNvGrpSpPr/>
        <p:nvPr/>
      </p:nvGrpSpPr>
      <p:grpSpPr>
        <a:xfrm>
          <a:off x="0" y="0"/>
          <a:ext cx="0" cy="0"/>
          <a:chOff x="0" y="0"/>
          <a:chExt cx="0" cy="0"/>
        </a:xfrm>
      </p:grpSpPr>
      <p:sp>
        <p:nvSpPr>
          <p:cNvPr id="138" name="Google Shape;138;p43"/>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43"/>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40" name="Google Shape;140;p4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1" name="Google Shape;141;p4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4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3"/>
        <p:cNvGrpSpPr/>
        <p:nvPr/>
      </p:nvGrpSpPr>
      <p:grpSpPr>
        <a:xfrm>
          <a:off x="0" y="0"/>
          <a:ext cx="0" cy="0"/>
          <a:chOff x="0" y="0"/>
          <a:chExt cx="0" cy="0"/>
        </a:xfrm>
      </p:grpSpPr>
      <p:sp>
        <p:nvSpPr>
          <p:cNvPr id="44" name="Google Shape;44;p2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9"/>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6" name="Google Shape;46;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30"/>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30"/>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2" name="Google Shape;52;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3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1"/>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8" name="Google Shape;58;p31"/>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9" name="Google Shape;59;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3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2"/>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5" name="Google Shape;65;p32"/>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6" name="Google Shape;66;p32"/>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7" name="Google Shape;67;p32"/>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8" name="Google Shape;68;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3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35"/>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5"/>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3" name="Google Shape;83;p35"/>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4" name="Google Shape;84;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36"/>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6"/>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normAutofit/>
          </a:bodyPr>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90" name="Google Shape;90;p36"/>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91" name="Google Shape;91;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7"/>
          <p:cNvGrpSpPr/>
          <p:nvPr/>
        </p:nvGrpSpPr>
        <p:grpSpPr>
          <a:xfrm>
            <a:off x="0" y="-8467"/>
            <a:ext cx="12192000" cy="6866467"/>
            <a:chOff x="0" y="-8467"/>
            <a:chExt cx="12192000" cy="6866467"/>
          </a:xfrm>
        </p:grpSpPr>
        <p:cxnSp>
          <p:nvCxnSpPr>
            <p:cNvPr id="11" name="Google Shape;11;p27"/>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12" name="Google Shape;12;p27"/>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13" name="Google Shape;13;p27"/>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27"/>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27"/>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7"/>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17" name="Google Shape;17;p27"/>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18" name="Google Shape;18;p27"/>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9" name="Google Shape;19;p27"/>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7"/>
            <p:cNvSpPr/>
            <p:nvPr/>
          </p:nvSpPr>
          <p:spPr>
            <a:xfrm>
              <a:off x="0" y="4013200"/>
              <a:ext cx="448733" cy="2844800"/>
            </a:xfrm>
            <a:prstGeom prst="triangle">
              <a:avLst>
                <a:gd name="adj" fmla="val 0"/>
              </a:avLst>
            </a:prstGeom>
            <a:solidFill>
              <a:schemeClr val="accent1">
                <a:alpha val="69803"/>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2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
          <p:cNvSpPr txBox="1">
            <a:spLocks noGrp="1"/>
          </p:cNvSpPr>
          <p:nvPr>
            <p:ph type="ctrTitle"/>
          </p:nvPr>
        </p:nvSpPr>
        <p:spPr>
          <a:xfrm>
            <a:off x="1507067" y="1688123"/>
            <a:ext cx="7766936" cy="2362713"/>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accent1"/>
              </a:buClr>
              <a:buSzPts val="5400"/>
              <a:buFont typeface="Trebuchet MS"/>
              <a:buNone/>
            </a:pPr>
            <a:r>
              <a:rPr lang="en-US"/>
              <a:t>Federal Regulations for Students With Disabilities</a:t>
            </a:r>
            <a:endParaRPr/>
          </a:p>
        </p:txBody>
      </p:sp>
      <p:sp>
        <p:nvSpPr>
          <p:cNvPr id="148" name="Google Shape;148;p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p>
            <a:pPr marL="0" lvl="0" indent="0" algn="ctr" rtl="0">
              <a:spcBef>
                <a:spcPts val="1000"/>
              </a:spcBef>
              <a:spcAft>
                <a:spcPts val="0"/>
              </a:spcAft>
              <a:buSzPts val="1440"/>
              <a:buNone/>
            </a:pPr>
            <a:r>
              <a:rPr lang="en-US" sz="2400"/>
              <a:t>Frequently Asked Questions</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Continuum of Service Delivery </a:t>
            </a:r>
            <a:endParaRPr/>
          </a:p>
        </p:txBody>
      </p:sp>
      <p:sp>
        <p:nvSpPr>
          <p:cNvPr id="210" name="Google Shape;210;p10"/>
          <p:cNvSpPr txBox="1">
            <a:spLocks noGrp="1"/>
          </p:cNvSpPr>
          <p:nvPr>
            <p:ph type="body" idx="1"/>
          </p:nvPr>
        </p:nvSpPr>
        <p:spPr>
          <a:xfrm>
            <a:off x="677334" y="1930401"/>
            <a:ext cx="8596668" cy="411096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560"/>
              <a:buNone/>
            </a:pPr>
            <a:r>
              <a:rPr lang="en-US" sz="3200"/>
              <a:t>Schools (LEAs) are </a:t>
            </a:r>
            <a:r>
              <a:rPr lang="en-US" sz="3200" b="1" i="1">
                <a:solidFill>
                  <a:schemeClr val="accent6"/>
                </a:solidFill>
              </a:rPr>
              <a:t>required</a:t>
            </a:r>
            <a:r>
              <a:rPr lang="en-US" sz="3200"/>
              <a:t> to offer services and supports, that start in the Least Restrictive Environment (LRE) and then move across the continuum (General Ed, Resource, Separate, Residential, Home/Hospital) so that all of the student’s needs can be met.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240"/>
              <a:buFont typeface="Trebuchet MS"/>
              <a:buNone/>
            </a:pPr>
            <a:r>
              <a:rPr lang="en-US" sz="3240"/>
              <a:t>Continuum of Alternative Educational Placements</a:t>
            </a:r>
            <a:br>
              <a:rPr lang="en-US" sz="3240"/>
            </a:br>
            <a:endParaRPr sz="3240"/>
          </a:p>
        </p:txBody>
      </p:sp>
      <p:sp>
        <p:nvSpPr>
          <p:cNvPr id="217" name="Google Shape;217;p1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Regular – 80% or more of the day with nondisabled peers</a:t>
            </a:r>
            <a:endParaRPr/>
          </a:p>
          <a:p>
            <a:pPr marL="342900" lvl="0" indent="-342900" algn="l" rtl="0">
              <a:spcBef>
                <a:spcPts val="1000"/>
              </a:spcBef>
              <a:spcAft>
                <a:spcPts val="0"/>
              </a:spcAft>
              <a:buSzPts val="1440"/>
              <a:buChar char="►"/>
            </a:pPr>
            <a:r>
              <a:rPr lang="en-US"/>
              <a:t>Resource - 40% - 79% of the day with nondisabled peers</a:t>
            </a:r>
            <a:endParaRPr/>
          </a:p>
          <a:p>
            <a:pPr marL="342900" lvl="0" indent="-342900" algn="l" rtl="0">
              <a:spcBef>
                <a:spcPts val="1000"/>
              </a:spcBef>
              <a:spcAft>
                <a:spcPts val="0"/>
              </a:spcAft>
              <a:buSzPts val="1440"/>
              <a:buChar char="►"/>
            </a:pPr>
            <a:r>
              <a:rPr lang="en-US"/>
              <a:t>Separate - 39% or less of the day with nondisabled peers</a:t>
            </a:r>
            <a:endParaRPr/>
          </a:p>
          <a:p>
            <a:pPr marL="342900" lvl="0" indent="-342900" algn="l" rtl="0">
              <a:spcBef>
                <a:spcPts val="1000"/>
              </a:spcBef>
              <a:spcAft>
                <a:spcPts val="0"/>
              </a:spcAft>
              <a:buSzPts val="1440"/>
              <a:buChar char="►"/>
            </a:pPr>
            <a:r>
              <a:rPr lang="en-US"/>
              <a:t>Residential</a:t>
            </a:r>
            <a:endParaRPr/>
          </a:p>
          <a:p>
            <a:pPr marL="342900" lvl="0" indent="-342900" algn="l" rtl="0">
              <a:spcBef>
                <a:spcPts val="1000"/>
              </a:spcBef>
              <a:spcAft>
                <a:spcPts val="0"/>
              </a:spcAft>
              <a:buSzPts val="1440"/>
              <a:buChar char="►"/>
            </a:pPr>
            <a:r>
              <a:rPr lang="en-US"/>
              <a:t>Home/Hospital</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3600"/>
              <a:buFont typeface="Trebuchet MS"/>
              <a:buNone/>
            </a:pPr>
            <a:r>
              <a:rPr lang="en-US"/>
              <a:t>Continuum of Special Education Services</a:t>
            </a:r>
            <a:endParaRPr/>
          </a:p>
        </p:txBody>
      </p:sp>
      <p:grpSp>
        <p:nvGrpSpPr>
          <p:cNvPr id="223" name="Google Shape;223;p12"/>
          <p:cNvGrpSpPr/>
          <p:nvPr/>
        </p:nvGrpSpPr>
        <p:grpSpPr>
          <a:xfrm>
            <a:off x="677690" y="1709274"/>
            <a:ext cx="8596312" cy="3875599"/>
            <a:chOff x="0" y="0"/>
            <a:chExt cx="8596312" cy="3875599"/>
          </a:xfrm>
        </p:grpSpPr>
        <p:sp>
          <p:nvSpPr>
            <p:cNvPr id="224" name="Google Shape;224;p12"/>
            <p:cNvSpPr/>
            <p:nvPr/>
          </p:nvSpPr>
          <p:spPr>
            <a:xfrm rot="10800000">
              <a:off x="0" y="0"/>
              <a:ext cx="8596312" cy="1387979"/>
            </a:xfrm>
            <a:prstGeom prst="trapezoid">
              <a:avLst>
                <a:gd name="adj" fmla="val 110903"/>
              </a:avLst>
            </a:prstGeom>
            <a:solidFill>
              <a:srgbClr val="5ECBEE"/>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2"/>
            <p:cNvSpPr txBox="1"/>
            <p:nvPr/>
          </p:nvSpPr>
          <p:spPr>
            <a:xfrm>
              <a:off x="1504354" y="0"/>
              <a:ext cx="5587602" cy="1387979"/>
            </a:xfrm>
            <a:prstGeom prst="rect">
              <a:avLst/>
            </a:prstGeom>
            <a:noFill/>
            <a:ln>
              <a:noFill/>
            </a:ln>
          </p:spPr>
          <p:txBody>
            <a:bodyPr spcFirstLastPara="1" wrap="square" lIns="46975" tIns="46975" rIns="46975" bIns="46975" anchor="ctr" anchorCtr="0">
              <a:noAutofit/>
            </a:bodyPr>
            <a:lstStyle/>
            <a:p>
              <a:pPr marL="0" marR="0" lvl="0" indent="0" algn="ctr" rtl="0">
                <a:lnSpc>
                  <a:spcPct val="90000"/>
                </a:lnSpc>
                <a:spcBef>
                  <a:spcPts val="0"/>
                </a:spcBef>
                <a:spcAft>
                  <a:spcPts val="0"/>
                </a:spcAft>
                <a:buClr>
                  <a:schemeClr val="lt1"/>
                </a:buClr>
                <a:buSzPts val="3700"/>
                <a:buFont typeface="Trebuchet MS"/>
                <a:buNone/>
              </a:pPr>
              <a:r>
                <a:rPr lang="en-US" sz="3700" b="1" i="0" u="none" strike="noStrike" cap="none">
                  <a:solidFill>
                    <a:schemeClr val="lt1"/>
                  </a:solidFill>
                  <a:latin typeface="Trebuchet MS"/>
                  <a:ea typeface="Trebuchet MS"/>
                  <a:cs typeface="Trebuchet MS"/>
                  <a:sym typeface="Trebuchet MS"/>
                </a:rPr>
                <a:t>General</a:t>
              </a:r>
              <a:endParaRPr/>
            </a:p>
            <a:p>
              <a:pPr marL="0" marR="0" lvl="0" indent="0" algn="ctr" rtl="0">
                <a:lnSpc>
                  <a:spcPct val="90000"/>
                </a:lnSpc>
                <a:spcBef>
                  <a:spcPts val="1295"/>
                </a:spcBef>
                <a:spcAft>
                  <a:spcPts val="0"/>
                </a:spcAft>
                <a:buClr>
                  <a:schemeClr val="lt1"/>
                </a:buClr>
                <a:buSzPts val="2400"/>
                <a:buFont typeface="Trebuchet MS"/>
                <a:buNone/>
              </a:pPr>
              <a:r>
                <a:rPr lang="en-US" sz="2400" b="0" i="0" u="none" strike="noStrike" cap="none">
                  <a:solidFill>
                    <a:schemeClr val="lt1"/>
                  </a:solidFill>
                  <a:latin typeface="Trebuchet MS"/>
                  <a:ea typeface="Trebuchet MS"/>
                  <a:cs typeface="Trebuchet MS"/>
                  <a:sym typeface="Trebuchet MS"/>
                </a:rPr>
                <a:t>(Support in Class)</a:t>
              </a:r>
              <a:endParaRPr/>
            </a:p>
          </p:txBody>
        </p:sp>
        <p:sp>
          <p:nvSpPr>
            <p:cNvPr id="226" name="Google Shape;226;p12"/>
            <p:cNvSpPr/>
            <p:nvPr/>
          </p:nvSpPr>
          <p:spPr>
            <a:xfrm rot="10800000">
              <a:off x="1539310" y="1387979"/>
              <a:ext cx="5517690" cy="1387979"/>
            </a:xfrm>
            <a:prstGeom prst="trapezoid">
              <a:avLst>
                <a:gd name="adj" fmla="val 110903"/>
              </a:avLst>
            </a:prstGeom>
            <a:solidFill>
              <a:srgbClr val="5ECBEE"/>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2"/>
            <p:cNvSpPr txBox="1"/>
            <p:nvPr/>
          </p:nvSpPr>
          <p:spPr>
            <a:xfrm>
              <a:off x="2504906" y="1387979"/>
              <a:ext cx="3586498" cy="1387979"/>
            </a:xfrm>
            <a:prstGeom prst="rect">
              <a:avLst/>
            </a:prstGeom>
            <a:noFill/>
            <a:ln>
              <a:noFill/>
            </a:ln>
          </p:spPr>
          <p:txBody>
            <a:bodyPr spcFirstLastPara="1" wrap="square" lIns="30475" tIns="30475" rIns="30475" bIns="30475" anchor="ctr" anchorCtr="0">
              <a:noAutofit/>
            </a:bodyPr>
            <a:lstStyle/>
            <a:p>
              <a:pPr marL="0" marR="0" lvl="0" indent="0" algn="ctr" rtl="0">
                <a:lnSpc>
                  <a:spcPct val="90000"/>
                </a:lnSpc>
                <a:spcBef>
                  <a:spcPts val="0"/>
                </a:spcBef>
                <a:spcAft>
                  <a:spcPts val="0"/>
                </a:spcAft>
                <a:buClr>
                  <a:schemeClr val="lt1"/>
                </a:buClr>
                <a:buSzPts val="2400"/>
                <a:buFont typeface="Trebuchet MS"/>
                <a:buNone/>
              </a:pPr>
              <a:r>
                <a:rPr lang="en-US" sz="2400" b="1" i="0" u="none" strike="noStrike" cap="none">
                  <a:solidFill>
                    <a:schemeClr val="lt1"/>
                  </a:solidFill>
                  <a:latin typeface="Trebuchet MS"/>
                  <a:ea typeface="Trebuchet MS"/>
                  <a:cs typeface="Trebuchet MS"/>
                  <a:sym typeface="Trebuchet MS"/>
                </a:rPr>
                <a:t>Resource</a:t>
              </a:r>
              <a:endParaRPr/>
            </a:p>
            <a:p>
              <a:pPr marL="0" marR="0" lvl="0" indent="0" algn="ctr" rtl="0">
                <a:lnSpc>
                  <a:spcPct val="90000"/>
                </a:lnSpc>
                <a:spcBef>
                  <a:spcPts val="840"/>
                </a:spcBef>
                <a:spcAft>
                  <a:spcPts val="0"/>
                </a:spcAft>
                <a:buClr>
                  <a:schemeClr val="lt1"/>
                </a:buClr>
                <a:buSzPts val="2000"/>
                <a:buFont typeface="Trebuchet MS"/>
                <a:buNone/>
              </a:pPr>
              <a:r>
                <a:rPr lang="en-US" sz="2000" b="0" i="0" u="none" strike="noStrike" cap="none">
                  <a:solidFill>
                    <a:schemeClr val="lt1"/>
                  </a:solidFill>
                  <a:latin typeface="Trebuchet MS"/>
                  <a:ea typeface="Trebuchet MS"/>
                  <a:cs typeface="Trebuchet MS"/>
                  <a:sym typeface="Trebuchet MS"/>
                </a:rPr>
                <a:t>(Pull-out Services)</a:t>
              </a:r>
              <a:endParaRPr/>
            </a:p>
            <a:p>
              <a:pPr marL="0" marR="0" lvl="0" indent="0" algn="ctr" rtl="0">
                <a:lnSpc>
                  <a:spcPct val="90000"/>
                </a:lnSpc>
                <a:spcBef>
                  <a:spcPts val="700"/>
                </a:spcBef>
                <a:spcAft>
                  <a:spcPts val="0"/>
                </a:spcAft>
                <a:buClr>
                  <a:schemeClr val="dk1"/>
                </a:buClr>
                <a:buSzPts val="2400"/>
                <a:buFont typeface="Trebuchet MS"/>
                <a:buNone/>
              </a:pPr>
              <a:endParaRPr sz="2400" b="0" i="0" u="none" strike="noStrike" cap="none">
                <a:solidFill>
                  <a:schemeClr val="lt1"/>
                </a:solidFill>
                <a:latin typeface="Trebuchet MS"/>
                <a:ea typeface="Trebuchet MS"/>
                <a:cs typeface="Trebuchet MS"/>
                <a:sym typeface="Trebuchet MS"/>
              </a:endParaRPr>
            </a:p>
          </p:txBody>
        </p:sp>
        <p:sp>
          <p:nvSpPr>
            <p:cNvPr id="228" name="Google Shape;228;p12"/>
            <p:cNvSpPr/>
            <p:nvPr/>
          </p:nvSpPr>
          <p:spPr>
            <a:xfrm rot="10800000">
              <a:off x="3078621" y="2775959"/>
              <a:ext cx="2439068" cy="1099640"/>
            </a:xfrm>
            <a:prstGeom prst="trapezoid">
              <a:avLst>
                <a:gd name="adj" fmla="val 110903"/>
              </a:avLst>
            </a:prstGeom>
            <a:solidFill>
              <a:srgbClr val="5ECBEE"/>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2"/>
            <p:cNvSpPr txBox="1"/>
            <p:nvPr/>
          </p:nvSpPr>
          <p:spPr>
            <a:xfrm>
              <a:off x="3078621" y="2775959"/>
              <a:ext cx="2439068" cy="1099640"/>
            </a:xfrm>
            <a:prstGeom prst="rect">
              <a:avLst/>
            </a:prstGeom>
            <a:noFill/>
            <a:ln>
              <a:noFill/>
            </a:ln>
          </p:spPr>
          <p:txBody>
            <a:bodyPr spcFirstLastPara="1" wrap="square" lIns="40625" tIns="40625" rIns="40625" bIns="40625" anchor="ctr" anchorCtr="0">
              <a:noAutofit/>
            </a:bodyPr>
            <a:lstStyle/>
            <a:p>
              <a:pPr marL="0" marR="0" lvl="0" indent="0" algn="ctr" rtl="0">
                <a:lnSpc>
                  <a:spcPct val="90000"/>
                </a:lnSpc>
                <a:spcBef>
                  <a:spcPts val="0"/>
                </a:spcBef>
                <a:spcAft>
                  <a:spcPts val="0"/>
                </a:spcAft>
                <a:buClr>
                  <a:schemeClr val="lt1"/>
                </a:buClr>
                <a:buSzPts val="3200"/>
                <a:buFont typeface="Trebuchet MS"/>
                <a:buNone/>
              </a:pPr>
              <a:r>
                <a:rPr lang="en-US" sz="3200" b="1" i="0" u="none" strike="noStrike" cap="none">
                  <a:solidFill>
                    <a:schemeClr val="lt1"/>
                  </a:solidFill>
                  <a:latin typeface="Trebuchet MS"/>
                  <a:ea typeface="Trebuchet MS"/>
                  <a:cs typeface="Trebuchet MS"/>
                  <a:sym typeface="Trebuchet MS"/>
                </a:rPr>
                <a:t>Separate</a:t>
              </a:r>
              <a:endParaRPr/>
            </a:p>
            <a:p>
              <a:pPr marL="0" marR="0" lvl="0" indent="0" algn="ctr" rtl="0">
                <a:lnSpc>
                  <a:spcPct val="90000"/>
                </a:lnSpc>
                <a:spcBef>
                  <a:spcPts val="1120"/>
                </a:spcBef>
                <a:spcAft>
                  <a:spcPts val="0"/>
                </a:spcAft>
                <a:buClr>
                  <a:schemeClr val="dk1"/>
                </a:buClr>
                <a:buSzPts val="1500"/>
                <a:buFont typeface="Trebuchet MS"/>
                <a:buNone/>
              </a:pPr>
              <a:endParaRPr sz="1500" b="0" i="0" u="none" strike="noStrike" cap="none">
                <a:solidFill>
                  <a:schemeClr val="lt1"/>
                </a:solidFill>
                <a:latin typeface="Trebuchet MS"/>
                <a:ea typeface="Trebuchet MS"/>
                <a:cs typeface="Trebuchet MS"/>
                <a:sym typeface="Trebuchet MS"/>
              </a:endParaRPr>
            </a:p>
            <a:p>
              <a:pPr marL="0" marR="0" lvl="0" indent="0" algn="ctr" rtl="0">
                <a:lnSpc>
                  <a:spcPct val="90000"/>
                </a:lnSpc>
                <a:spcBef>
                  <a:spcPts val="525"/>
                </a:spcBef>
                <a:spcAft>
                  <a:spcPts val="0"/>
                </a:spcAft>
                <a:buClr>
                  <a:schemeClr val="dk1"/>
                </a:buClr>
                <a:buSzPts val="1500"/>
                <a:buFont typeface="Trebuchet MS"/>
                <a:buNone/>
              </a:pPr>
              <a:endParaRPr sz="1500" b="0" i="0" u="none" strike="noStrike" cap="none">
                <a:solidFill>
                  <a:schemeClr val="lt1"/>
                </a:solidFill>
                <a:latin typeface="Trebuchet MS"/>
                <a:ea typeface="Trebuchet MS"/>
                <a:cs typeface="Trebuchet MS"/>
                <a:sym typeface="Trebuchet MS"/>
              </a:endParaRPr>
            </a:p>
          </p:txBody>
        </p:sp>
      </p:grpSp>
      <p:cxnSp>
        <p:nvCxnSpPr>
          <p:cNvPr id="230" name="Google Shape;230;p12"/>
          <p:cNvCxnSpPr/>
          <p:nvPr/>
        </p:nvCxnSpPr>
        <p:spPr>
          <a:xfrm>
            <a:off x="970671" y="2799471"/>
            <a:ext cx="2862775" cy="2785403"/>
          </a:xfrm>
          <a:prstGeom prst="straightConnector1">
            <a:avLst/>
          </a:prstGeom>
          <a:noFill/>
          <a:ln w="50800" cap="flat" cmpd="sng">
            <a:solidFill>
              <a:srgbClr val="FF0000"/>
            </a:solidFill>
            <a:prstDash val="solid"/>
            <a:round/>
            <a:headEnd type="none" w="lg" len="lg"/>
            <a:tailEnd type="triangle" w="lg" len="lg"/>
          </a:ln>
          <a:effectLst>
            <a:outerShdw blurRad="38100" dist="25400" dir="5400000" rotWithShape="0">
              <a:srgbClr val="000000">
                <a:alpha val="34901"/>
              </a:srgbClr>
            </a:outerShdw>
          </a:effectLst>
        </p:spPr>
      </p:cxnSp>
      <p:cxnSp>
        <p:nvCxnSpPr>
          <p:cNvPr id="231" name="Google Shape;231;p12"/>
          <p:cNvCxnSpPr/>
          <p:nvPr/>
        </p:nvCxnSpPr>
        <p:spPr>
          <a:xfrm rot="10800000" flipH="1">
            <a:off x="6246055" y="2670050"/>
            <a:ext cx="3027947" cy="2816350"/>
          </a:xfrm>
          <a:prstGeom prst="straightConnector1">
            <a:avLst/>
          </a:prstGeom>
          <a:noFill/>
          <a:ln w="50800" cap="sq" cmpd="sng">
            <a:solidFill>
              <a:schemeClr val="accent1"/>
            </a:solidFill>
            <a:prstDash val="solid"/>
            <a:bevel/>
            <a:headEnd type="none" w="sm" len="sm"/>
            <a:tailEnd type="triangle" w="lg" len="lg"/>
          </a:ln>
        </p:spPr>
      </p:cxnSp>
      <p:sp>
        <p:nvSpPr>
          <p:cNvPr id="232" name="Google Shape;232;p12"/>
          <p:cNvSpPr txBox="1"/>
          <p:nvPr/>
        </p:nvSpPr>
        <p:spPr>
          <a:xfrm>
            <a:off x="309489" y="4023360"/>
            <a:ext cx="1858787"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dk1"/>
                </a:solidFill>
                <a:latin typeface="Trebuchet MS"/>
                <a:ea typeface="Trebuchet MS"/>
                <a:cs typeface="Trebuchet MS"/>
                <a:sym typeface="Trebuchet MS"/>
              </a:rPr>
              <a:t>As you move down the LRE becomes more restrictive</a:t>
            </a:r>
            <a:endParaRPr/>
          </a:p>
        </p:txBody>
      </p:sp>
      <p:sp>
        <p:nvSpPr>
          <p:cNvPr id="233" name="Google Shape;233;p12"/>
          <p:cNvSpPr txBox="1"/>
          <p:nvPr/>
        </p:nvSpPr>
        <p:spPr>
          <a:xfrm>
            <a:off x="8046720" y="4023360"/>
            <a:ext cx="1856935"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Trebuchet MS"/>
                <a:ea typeface="Trebuchet MS"/>
                <a:cs typeface="Trebuchet MS"/>
                <a:sym typeface="Trebuchet MS"/>
              </a:rPr>
              <a:t>Goal is to make progress and move back up the pyramid. </a:t>
            </a:r>
            <a:endParaRPr/>
          </a:p>
        </p:txBody>
      </p:sp>
      <p:sp>
        <p:nvSpPr>
          <p:cNvPr id="234" name="Google Shape;234;p12"/>
          <p:cNvSpPr txBox="1"/>
          <p:nvPr/>
        </p:nvSpPr>
        <p:spPr>
          <a:xfrm>
            <a:off x="3833446" y="5807614"/>
            <a:ext cx="2412609"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a:solidFill>
                  <a:schemeClr val="dk1"/>
                </a:solidFill>
                <a:latin typeface="Trebuchet MS"/>
                <a:ea typeface="Trebuchet MS"/>
                <a:cs typeface="Trebuchet MS"/>
                <a:sym typeface="Trebuchet MS"/>
              </a:rPr>
              <a:t>Home/Hospital; Residential</a:t>
            </a:r>
            <a:endParaRPr/>
          </a:p>
        </p:txBody>
      </p:sp>
      <p:sp>
        <p:nvSpPr>
          <p:cNvPr id="235" name="Google Shape;235;p12"/>
          <p:cNvSpPr txBox="1"/>
          <p:nvPr/>
        </p:nvSpPr>
        <p:spPr>
          <a:xfrm>
            <a:off x="4081482" y="4884284"/>
            <a:ext cx="2164573"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dk1"/>
                </a:solidFill>
                <a:latin typeface="Trebuchet MS"/>
                <a:ea typeface="Trebuchet MS"/>
                <a:cs typeface="Trebuchet MS"/>
                <a:sym typeface="Trebuchet MS"/>
              </a:rPr>
              <a:t>(Special Classes with </a:t>
            </a:r>
            <a:r>
              <a:rPr lang="en-US" sz="1200">
                <a:solidFill>
                  <a:schemeClr val="dk1"/>
                </a:solidFill>
                <a:latin typeface="Trebuchet MS"/>
                <a:ea typeface="Trebuchet MS"/>
                <a:cs typeface="Trebuchet MS"/>
                <a:sym typeface="Trebuchet MS"/>
              </a:rPr>
              <a:t>Mainstream Opportunities</a:t>
            </a:r>
            <a:r>
              <a:rPr lang="en-US" sz="1400">
                <a:solidFill>
                  <a:schemeClr val="dk1"/>
                </a:solidFill>
                <a:latin typeface="Trebuchet MS"/>
                <a:ea typeface="Trebuchet MS"/>
                <a:cs typeface="Trebuchet MS"/>
                <a:sym typeface="Trebuchet MS"/>
              </a:rPr>
              <a: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1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b="1"/>
              <a:t>Special Education Programming</a:t>
            </a:r>
            <a:br>
              <a:rPr lang="en-US" b="1"/>
            </a:br>
            <a:endParaRPr/>
          </a:p>
        </p:txBody>
      </p:sp>
      <p:sp>
        <p:nvSpPr>
          <p:cNvPr id="241" name="Google Shape;241;p1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SzPts val="1332"/>
              <a:buChar char="►"/>
            </a:pPr>
            <a:r>
              <a:rPr lang="en-US" sz="1665" b="1"/>
              <a:t>Special Education and Related Services </a:t>
            </a:r>
            <a:r>
              <a:rPr lang="en-US" sz="1665" b="1">
                <a:solidFill>
                  <a:schemeClr val="accent2"/>
                </a:solidFill>
              </a:rPr>
              <a:t>in General Education Classroom</a:t>
            </a:r>
            <a:r>
              <a:rPr lang="en-US" sz="1665" b="1"/>
              <a:t> (Direct Service)</a:t>
            </a:r>
            <a:endParaRPr sz="1665"/>
          </a:p>
          <a:p>
            <a:pPr marL="342900" lvl="0" indent="-342900" algn="l" rtl="0">
              <a:lnSpc>
                <a:spcPct val="90000"/>
              </a:lnSpc>
              <a:spcBef>
                <a:spcPts val="1000"/>
              </a:spcBef>
              <a:spcAft>
                <a:spcPts val="0"/>
              </a:spcAft>
              <a:buSzPts val="1332"/>
              <a:buChar char="►"/>
            </a:pPr>
            <a:r>
              <a:rPr lang="en-US" sz="1665"/>
              <a:t>These services are provided directly to the student by the Special Education Teacher, General Education, and or any other related service providers or combination of service providers in the general education classroom (push-in). Direct and explicit instruction takes place during this model.</a:t>
            </a:r>
            <a:endParaRPr/>
          </a:p>
          <a:p>
            <a:pPr marL="342900" lvl="0" indent="-342900" algn="l" rtl="0">
              <a:lnSpc>
                <a:spcPct val="90000"/>
              </a:lnSpc>
              <a:spcBef>
                <a:spcPts val="1000"/>
              </a:spcBef>
              <a:spcAft>
                <a:spcPts val="0"/>
              </a:spcAft>
              <a:buSzPts val="1332"/>
              <a:buChar char="►"/>
            </a:pPr>
            <a:r>
              <a:rPr lang="en-US" sz="1665" b="1"/>
              <a:t>Special Education and Related Services </a:t>
            </a:r>
            <a:r>
              <a:rPr lang="en-US" sz="1665" b="1">
                <a:solidFill>
                  <a:schemeClr val="accent2"/>
                </a:solidFill>
              </a:rPr>
              <a:t>in Other Settings </a:t>
            </a:r>
            <a:r>
              <a:rPr lang="en-US" sz="1665" b="1"/>
              <a:t>(Direct Service)</a:t>
            </a:r>
            <a:endParaRPr sz="1665"/>
          </a:p>
          <a:p>
            <a:pPr marL="342900" lvl="0" indent="-342900" algn="l" rtl="0">
              <a:lnSpc>
                <a:spcPct val="90000"/>
              </a:lnSpc>
              <a:spcBef>
                <a:spcPts val="1000"/>
              </a:spcBef>
              <a:spcAft>
                <a:spcPts val="0"/>
              </a:spcAft>
              <a:buSzPts val="1332"/>
              <a:buChar char="►"/>
            </a:pPr>
            <a:r>
              <a:rPr lang="en-US" sz="1665"/>
              <a:t>These services are provided directly to the student by the Special Education Teacher, and or any other related service providers or combination of service providers outside of the general education classroom (pullout). Direct and explicit instruction takes place during this model.</a:t>
            </a:r>
            <a:endParaRPr/>
          </a:p>
          <a:p>
            <a:pPr marL="342900" lvl="0" indent="-342900" algn="l" rtl="0">
              <a:lnSpc>
                <a:spcPct val="90000"/>
              </a:lnSpc>
              <a:spcBef>
                <a:spcPts val="1000"/>
              </a:spcBef>
              <a:spcAft>
                <a:spcPts val="0"/>
              </a:spcAft>
              <a:buSzPts val="1332"/>
              <a:buChar char="►"/>
            </a:pPr>
            <a:r>
              <a:rPr lang="en-US" sz="1665"/>
              <a:t>Direct instruction can occur either individually or in a group, depending upon the student’s individual needs. </a:t>
            </a:r>
            <a:r>
              <a:rPr lang="en-US" sz="1665">
                <a:solidFill>
                  <a:schemeClr val="accent2"/>
                </a:solidFill>
              </a:rPr>
              <a:t>Often, a student’s Service Delivery is a combination of services.</a:t>
            </a:r>
            <a:endParaRPr/>
          </a:p>
          <a:p>
            <a:pPr marL="342900" lvl="0" indent="-258318" algn="l" rtl="0">
              <a:lnSpc>
                <a:spcPct val="90000"/>
              </a:lnSpc>
              <a:spcBef>
                <a:spcPts val="1000"/>
              </a:spcBef>
              <a:spcAft>
                <a:spcPts val="0"/>
              </a:spcAft>
              <a:buSzPts val="1332"/>
              <a:buNone/>
            </a:pPr>
            <a:endParaRPr sz="1665"/>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1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5400"/>
              <a:buFont typeface="Trebuchet MS"/>
              <a:buNone/>
            </a:pPr>
            <a:r>
              <a:rPr lang="en-US" sz="5400"/>
              <a:t>Things to Consider</a:t>
            </a:r>
            <a:endParaRPr/>
          </a:p>
        </p:txBody>
      </p:sp>
      <p:sp>
        <p:nvSpPr>
          <p:cNvPr id="247" name="Google Shape;247;p1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lnSpc>
                <a:spcPct val="80000"/>
              </a:lnSpc>
              <a:spcBef>
                <a:spcPts val="0"/>
              </a:spcBef>
              <a:spcAft>
                <a:spcPts val="0"/>
              </a:spcAft>
              <a:buSzPts val="1343"/>
              <a:buChar char="►"/>
            </a:pPr>
            <a:r>
              <a:rPr lang="en-US" sz="1679"/>
              <a:t>Your obligation is to provide comparable services.</a:t>
            </a:r>
            <a:endParaRPr/>
          </a:p>
          <a:p>
            <a:pPr marL="342900" lvl="0" indent="-342900" algn="l" rtl="0">
              <a:lnSpc>
                <a:spcPct val="80000"/>
              </a:lnSpc>
              <a:spcBef>
                <a:spcPts val="1000"/>
              </a:spcBef>
              <a:spcAft>
                <a:spcPts val="0"/>
              </a:spcAft>
              <a:buSzPts val="1343"/>
              <a:buChar char="►"/>
            </a:pPr>
            <a:r>
              <a:rPr lang="en-US" sz="1679"/>
              <a:t>It is all about how you say what you say.</a:t>
            </a:r>
            <a:endParaRPr/>
          </a:p>
          <a:p>
            <a:pPr marL="742950" lvl="1" indent="-285750" algn="l" rtl="0">
              <a:lnSpc>
                <a:spcPct val="80000"/>
              </a:lnSpc>
              <a:spcBef>
                <a:spcPts val="1000"/>
              </a:spcBef>
              <a:spcAft>
                <a:spcPts val="0"/>
              </a:spcAft>
              <a:buSzPts val="1343"/>
              <a:buChar char="►"/>
            </a:pPr>
            <a:r>
              <a:rPr lang="en-US" sz="1679"/>
              <a:t>Don’t say:  “We don’t have…..” or “We can’t provide….”</a:t>
            </a:r>
            <a:endParaRPr/>
          </a:p>
          <a:p>
            <a:pPr marL="742950" lvl="1" indent="-285750" algn="l" rtl="0">
              <a:lnSpc>
                <a:spcPct val="80000"/>
              </a:lnSpc>
              <a:spcBef>
                <a:spcPts val="1000"/>
              </a:spcBef>
              <a:spcAft>
                <a:spcPts val="0"/>
              </a:spcAft>
              <a:buSzPts val="1343"/>
              <a:buChar char="►"/>
            </a:pPr>
            <a:r>
              <a:rPr lang="en-US" sz="1679"/>
              <a:t>Say:  “We have … that will meet your child’s unique needs.”</a:t>
            </a:r>
            <a:endParaRPr/>
          </a:p>
          <a:p>
            <a:pPr marL="342900" lvl="0" indent="-342900" algn="l" rtl="0">
              <a:lnSpc>
                <a:spcPct val="80000"/>
              </a:lnSpc>
              <a:spcBef>
                <a:spcPts val="1000"/>
              </a:spcBef>
              <a:spcAft>
                <a:spcPts val="0"/>
              </a:spcAft>
              <a:buSzPts val="1343"/>
              <a:buChar char="►"/>
            </a:pPr>
            <a:r>
              <a:rPr lang="en-US" sz="1679"/>
              <a:t>Have you talked with previous school and/or parent as to why the student needs the service?</a:t>
            </a:r>
            <a:endParaRPr/>
          </a:p>
          <a:p>
            <a:pPr marL="342900" lvl="0" indent="-342900" algn="l" rtl="0">
              <a:lnSpc>
                <a:spcPct val="80000"/>
              </a:lnSpc>
              <a:spcBef>
                <a:spcPts val="1000"/>
              </a:spcBef>
              <a:spcAft>
                <a:spcPts val="0"/>
              </a:spcAft>
              <a:buSzPts val="1343"/>
              <a:buChar char="►"/>
            </a:pPr>
            <a:r>
              <a:rPr lang="en-US" sz="1679"/>
              <a:t>What documentation/data do you have of the student’s current levels of functioning?</a:t>
            </a:r>
            <a:endParaRPr/>
          </a:p>
          <a:p>
            <a:pPr marL="342900" lvl="0" indent="-342900" algn="l" rtl="0">
              <a:lnSpc>
                <a:spcPct val="80000"/>
              </a:lnSpc>
              <a:spcBef>
                <a:spcPts val="1000"/>
              </a:spcBef>
              <a:spcAft>
                <a:spcPts val="0"/>
              </a:spcAft>
              <a:buSzPts val="1343"/>
              <a:buChar char="►"/>
            </a:pPr>
            <a:r>
              <a:rPr lang="en-US" sz="1679"/>
              <a:t>What supports do you have available that could meet the student’s unique needs in reaching their IEP goals and accessing the general curriculum?</a:t>
            </a:r>
            <a:endParaRPr/>
          </a:p>
          <a:p>
            <a:pPr marL="342900" lvl="0" indent="-342900" algn="l" rtl="0">
              <a:lnSpc>
                <a:spcPct val="80000"/>
              </a:lnSpc>
              <a:spcBef>
                <a:spcPts val="1000"/>
              </a:spcBef>
              <a:spcAft>
                <a:spcPts val="0"/>
              </a:spcAft>
              <a:buSzPts val="1343"/>
              <a:buChar char="►"/>
            </a:pPr>
            <a:r>
              <a:rPr lang="en-US" sz="1679"/>
              <a:t>Is your schedule flexible to provide all services?</a:t>
            </a:r>
            <a:endParaRPr/>
          </a:p>
          <a:p>
            <a:pPr marL="342900" lvl="0" indent="-342900" algn="l" rtl="0">
              <a:lnSpc>
                <a:spcPct val="80000"/>
              </a:lnSpc>
              <a:spcBef>
                <a:spcPts val="1000"/>
              </a:spcBef>
              <a:spcAft>
                <a:spcPts val="0"/>
              </a:spcAft>
              <a:buSzPts val="1343"/>
              <a:buChar char="►"/>
            </a:pPr>
            <a:r>
              <a:rPr lang="en-US" sz="1679"/>
              <a:t>Is your budget flexible enough to meet the needs of ALL students</a:t>
            </a:r>
            <a:endParaRPr sz="126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1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Most Importantly ALWAYS REMEMBER:</a:t>
            </a:r>
            <a:br>
              <a:rPr lang="en-US"/>
            </a:br>
            <a:endParaRPr/>
          </a:p>
        </p:txBody>
      </p:sp>
      <p:sp>
        <p:nvSpPr>
          <p:cNvPr id="253" name="Google Shape;253;p15"/>
          <p:cNvSpPr txBox="1">
            <a:spLocks noGrp="1"/>
          </p:cNvSpPr>
          <p:nvPr>
            <p:ph type="body" idx="1"/>
          </p:nvPr>
        </p:nvSpPr>
        <p:spPr>
          <a:xfrm>
            <a:off x="677334" y="1800665"/>
            <a:ext cx="8596668" cy="424069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3200"/>
              <a:buNone/>
            </a:pPr>
            <a:r>
              <a:rPr lang="en-US" sz="4000"/>
              <a:t>Placement decisions and services </a:t>
            </a:r>
            <a:r>
              <a:rPr lang="en-US" sz="4000" i="1" u="sng">
                <a:solidFill>
                  <a:srgbClr val="FFC000"/>
                </a:solidFill>
              </a:rPr>
              <a:t>must</a:t>
            </a:r>
            <a:r>
              <a:rPr lang="en-US" sz="4000"/>
              <a:t> be based on a child’s unique needs and IEP, </a:t>
            </a:r>
            <a:r>
              <a:rPr lang="en-US" sz="4000" i="1" u="sng">
                <a:solidFill>
                  <a:srgbClr val="FFC000"/>
                </a:solidFill>
              </a:rPr>
              <a:t>not</a:t>
            </a:r>
            <a:r>
              <a:rPr lang="en-US" sz="4000"/>
              <a:t> on administrative convenience, disability/program label, or allocation of funds.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16"/>
          <p:cNvSpPr txBox="1">
            <a:spLocks noGrp="1"/>
          </p:cNvSpPr>
          <p:nvPr>
            <p:ph type="title"/>
          </p:nvPr>
        </p:nvSpPr>
        <p:spPr>
          <a:xfrm>
            <a:off x="677325" y="252725"/>
            <a:ext cx="8596800" cy="16776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More Questions….</a:t>
            </a:r>
            <a:endParaRPr/>
          </a:p>
        </p:txBody>
      </p:sp>
      <p:sp>
        <p:nvSpPr>
          <p:cNvPr id="259" name="Google Shape;259;p1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
        <p:nvSpPr>
          <p:cNvPr id="260" name="Google Shape;260;p16"/>
          <p:cNvSpPr/>
          <p:nvPr/>
        </p:nvSpPr>
        <p:spPr>
          <a:xfrm>
            <a:off x="6051650" y="2827195"/>
            <a:ext cx="2918100" cy="169470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What do I do when a student with a disability is absent more than they’re here?</a:t>
            </a:r>
            <a:endParaRPr/>
          </a:p>
        </p:txBody>
      </p:sp>
      <p:sp>
        <p:nvSpPr>
          <p:cNvPr id="261" name="Google Shape;261;p16"/>
          <p:cNvSpPr/>
          <p:nvPr/>
        </p:nvSpPr>
        <p:spPr>
          <a:xfrm>
            <a:off x="3625088" y="1639394"/>
            <a:ext cx="2701200" cy="149550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Can I retain a Student with Disabilities?</a:t>
            </a:r>
            <a:endParaRPr/>
          </a:p>
        </p:txBody>
      </p:sp>
      <p:sp>
        <p:nvSpPr>
          <p:cNvPr id="262" name="Google Shape;262;p16"/>
          <p:cNvSpPr/>
          <p:nvPr/>
        </p:nvSpPr>
        <p:spPr>
          <a:xfrm>
            <a:off x="840825" y="2979965"/>
            <a:ext cx="2974500" cy="167760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What do I do when a student with a disability is not making progress in the curriculum?</a:t>
            </a:r>
            <a:endParaRPr/>
          </a:p>
        </p:txBody>
      </p:sp>
      <p:sp>
        <p:nvSpPr>
          <p:cNvPr id="263" name="Google Shape;263;p16"/>
          <p:cNvSpPr/>
          <p:nvPr/>
        </p:nvSpPr>
        <p:spPr>
          <a:xfrm>
            <a:off x="3625086" y="4657662"/>
            <a:ext cx="2701200" cy="152010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What if we can’t meet the needs of a student with a disability?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g5ceed24650_0_33"/>
          <p:cNvSpPr txBox="1">
            <a:spLocks noGrp="1"/>
          </p:cNvSpPr>
          <p:nvPr>
            <p:ph type="title"/>
          </p:nvPr>
        </p:nvSpPr>
        <p:spPr>
          <a:xfrm>
            <a:off x="677334" y="609600"/>
            <a:ext cx="8596800" cy="13209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1"/>
              </a:buClr>
              <a:buSzPts val="3600"/>
              <a:buFont typeface="Trebuchet MS"/>
              <a:buNone/>
            </a:pPr>
            <a:r>
              <a:rPr lang="en-US"/>
              <a:t>What is in policy?</a:t>
            </a:r>
            <a:endParaRPr/>
          </a:p>
        </p:txBody>
      </p:sp>
      <p:pic>
        <p:nvPicPr>
          <p:cNvPr id="269" name="Google Shape;269;g5ceed24650_0_33"/>
          <p:cNvPicPr preferRelativeResize="0">
            <a:picLocks noGrp="1"/>
          </p:cNvPicPr>
          <p:nvPr>
            <p:ph type="body" idx="1"/>
          </p:nvPr>
        </p:nvPicPr>
        <p:blipFill rotWithShape="1">
          <a:blip r:embed="rId3">
            <a:alphaModFix/>
          </a:blip>
          <a:srcRect/>
          <a:stretch/>
        </p:blipFill>
        <p:spPr>
          <a:xfrm>
            <a:off x="1979307" y="2419643"/>
            <a:ext cx="6234900" cy="27405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g5ceed24650_0_73"/>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Clr>
                <a:srgbClr val="5ECBEE"/>
              </a:buClr>
              <a:buSzPts val="2240"/>
              <a:buFont typeface="Noto Sans Symbols"/>
              <a:buChar char="►"/>
            </a:pPr>
            <a:r>
              <a:rPr lang="en-US" sz="2800">
                <a:solidFill>
                  <a:srgbClr val="5ECBEE"/>
                </a:solidFill>
              </a:rPr>
              <a:t>NC 1501-1.1 Free Appropriate Public Education (FAPE) (pg. 26)</a:t>
            </a:r>
            <a:endParaRPr>
              <a:solidFill>
                <a:srgbClr val="5ECBEE"/>
              </a:solidFill>
            </a:endParaRPr>
          </a:p>
        </p:txBody>
      </p:sp>
      <p:sp>
        <p:nvSpPr>
          <p:cNvPr id="276" name="Google Shape;276;g5ceed24650_0_73"/>
          <p:cNvSpPr txBox="1">
            <a:spLocks noGrp="1"/>
          </p:cNvSpPr>
          <p:nvPr>
            <p:ph type="body" idx="1"/>
          </p:nvPr>
        </p:nvSpPr>
        <p:spPr>
          <a:xfrm>
            <a:off x="677334" y="2160589"/>
            <a:ext cx="8596800" cy="3880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400">
                <a:solidFill>
                  <a:schemeClr val="dk1"/>
                </a:solidFill>
                <a:latin typeface="Times New Roman"/>
                <a:ea typeface="Times New Roman"/>
                <a:cs typeface="Times New Roman"/>
                <a:sym typeface="Times New Roman"/>
              </a:rPr>
              <a:t>(c) Children advancing from grade to grade. </a:t>
            </a:r>
            <a:endParaRPr sz="2400">
              <a:solidFill>
                <a:schemeClr val="dk1"/>
              </a:solidFill>
              <a:latin typeface="Times New Roman"/>
              <a:ea typeface="Times New Roman"/>
              <a:cs typeface="Times New Roman"/>
              <a:sym typeface="Times New Roman"/>
            </a:endParaRPr>
          </a:p>
          <a:p>
            <a:pPr marL="457200" lvl="0" indent="0" algn="l" rtl="0">
              <a:spcBef>
                <a:spcPts val="0"/>
              </a:spcBef>
              <a:spcAft>
                <a:spcPts val="0"/>
              </a:spcAft>
              <a:buNone/>
            </a:pPr>
            <a:r>
              <a:rPr lang="en-US" sz="2400">
                <a:solidFill>
                  <a:schemeClr val="dk1"/>
                </a:solidFill>
                <a:latin typeface="Times New Roman"/>
                <a:ea typeface="Times New Roman"/>
                <a:cs typeface="Times New Roman"/>
                <a:sym typeface="Times New Roman"/>
              </a:rPr>
              <a:t>(1) Each LEA must ensure that FAPE is available to any individual child with a disability who needs special education and related services, even though the child has not failed or been retained in a course or grade and is advancing from grade to grade. </a:t>
            </a:r>
            <a:endParaRPr sz="2400">
              <a:solidFill>
                <a:schemeClr val="dk1"/>
              </a:solidFill>
              <a:latin typeface="Times New Roman"/>
              <a:ea typeface="Times New Roman"/>
              <a:cs typeface="Times New Roman"/>
              <a:sym typeface="Times New Roman"/>
            </a:endParaRPr>
          </a:p>
          <a:p>
            <a:pPr marL="457200" lvl="0" indent="0" algn="l" rtl="0">
              <a:spcBef>
                <a:spcPts val="0"/>
              </a:spcBef>
              <a:spcAft>
                <a:spcPts val="0"/>
              </a:spcAft>
              <a:buClr>
                <a:schemeClr val="dk1"/>
              </a:buClr>
              <a:buFont typeface="Arial"/>
              <a:buNone/>
            </a:pPr>
            <a:r>
              <a:rPr lang="en-US" sz="2400">
                <a:solidFill>
                  <a:schemeClr val="dk1"/>
                </a:solidFill>
                <a:latin typeface="Times New Roman"/>
                <a:ea typeface="Times New Roman"/>
                <a:cs typeface="Times New Roman"/>
                <a:sym typeface="Times New Roman"/>
              </a:rPr>
              <a:t>(2) The determination that a child described in paragraph (a) of this section is eligible, must be made on an individual basis by the IEP Team.</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Font typeface="Arial"/>
              <a:buNone/>
            </a:pPr>
            <a:endParaRPr sz="1200">
              <a:solidFill>
                <a:schemeClr val="dk1"/>
              </a:solidFill>
              <a:latin typeface="Calibri"/>
              <a:ea typeface="Calibri"/>
              <a:cs typeface="Calibri"/>
              <a:sym typeface="Calibri"/>
            </a:endParaRPr>
          </a:p>
          <a:p>
            <a:pPr marL="0" lvl="0" indent="0" algn="l" rtl="0">
              <a:spcBef>
                <a:spcPts val="100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5ceed24650_0_79"/>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Clr>
                <a:srgbClr val="5ECBEE"/>
              </a:buClr>
              <a:buSzPts val="2240"/>
              <a:buFont typeface="Noto Sans Symbols"/>
              <a:buChar char="►"/>
            </a:pPr>
            <a:r>
              <a:rPr lang="en-US" sz="2800">
                <a:solidFill>
                  <a:srgbClr val="5ECBEE"/>
                </a:solidFill>
              </a:rPr>
              <a:t>NC 1500-2.15 Definition of individualized education program (pg. 17)</a:t>
            </a:r>
            <a:endParaRPr>
              <a:solidFill>
                <a:srgbClr val="5ECBEE"/>
              </a:solidFill>
            </a:endParaRPr>
          </a:p>
        </p:txBody>
      </p:sp>
      <p:sp>
        <p:nvSpPr>
          <p:cNvPr id="283" name="Google Shape;283;g5ceed24650_0_79"/>
          <p:cNvSpPr txBox="1">
            <a:spLocks noGrp="1"/>
          </p:cNvSpPr>
          <p:nvPr>
            <p:ph type="body" idx="1"/>
          </p:nvPr>
        </p:nvSpPr>
        <p:spPr>
          <a:xfrm>
            <a:off x="677334" y="2160589"/>
            <a:ext cx="8596800" cy="3880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400">
                <a:solidFill>
                  <a:schemeClr val="dk1"/>
                </a:solidFill>
                <a:latin typeface="Times New Roman"/>
                <a:ea typeface="Times New Roman"/>
                <a:cs typeface="Times New Roman"/>
                <a:sym typeface="Times New Roman"/>
              </a:rPr>
              <a:t>NC 1500-2.15 Individualized Education Program Individualized education program or IEP means a written statement for a child with a disability that is developed, reviewed, and revised in accordance with NC 1503-4 through NC 1503-5.1. </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Font typeface="Arial"/>
              <a:buNone/>
            </a:pPr>
            <a:r>
              <a:rPr lang="en-US" sz="2400">
                <a:solidFill>
                  <a:schemeClr val="dk1"/>
                </a:solidFill>
                <a:latin typeface="Times New Roman"/>
                <a:ea typeface="Times New Roman"/>
                <a:cs typeface="Times New Roman"/>
                <a:sym typeface="Times New Roman"/>
              </a:rPr>
              <a:t>(Authority: 20 U.S.C. 1401(14); 34 CFR 300.22; 115C-106.3(8))</a:t>
            </a:r>
            <a:endParaRPr sz="2400">
              <a:solidFill>
                <a:schemeClr val="dk1"/>
              </a:solidFill>
              <a:latin typeface="Times New Roman"/>
              <a:ea typeface="Times New Roman"/>
              <a:cs typeface="Times New Roman"/>
              <a:sym typeface="Times New Roman"/>
            </a:endParaRPr>
          </a:p>
          <a:p>
            <a:pPr marL="0" lvl="0" indent="0" algn="l" rtl="0">
              <a:spcBef>
                <a:spcPts val="100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3600"/>
              <a:buFont typeface="Trebuchet MS"/>
              <a:buNone/>
            </a:pPr>
            <a:r>
              <a:rPr lang="en-US"/>
              <a:t>LEAs Are Required to Provide Free and Appropriate Public Education</a:t>
            </a:r>
            <a:endParaRPr/>
          </a:p>
        </p:txBody>
      </p:sp>
      <p:pic>
        <p:nvPicPr>
          <p:cNvPr id="154" name="Google Shape;154;p2"/>
          <p:cNvPicPr preferRelativeResize="0">
            <a:picLocks noGrp="1"/>
          </p:cNvPicPr>
          <p:nvPr>
            <p:ph type="body" idx="1"/>
          </p:nvPr>
        </p:nvPicPr>
        <p:blipFill rotWithShape="1">
          <a:blip r:embed="rId3">
            <a:alphaModFix/>
          </a:blip>
          <a:srcRect/>
          <a:stretch/>
        </p:blipFill>
        <p:spPr>
          <a:xfrm>
            <a:off x="3178969" y="2489982"/>
            <a:ext cx="4716732" cy="296670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4400"/>
              <a:buFont typeface="Trebuchet MS"/>
              <a:buNone/>
            </a:pPr>
            <a:r>
              <a:rPr lang="en-US" sz="4400"/>
              <a:t>Things to Consider</a:t>
            </a:r>
            <a:endParaRPr/>
          </a:p>
        </p:txBody>
      </p:sp>
      <p:sp>
        <p:nvSpPr>
          <p:cNvPr id="289" name="Google Shape;289;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What are your local policies on attendance, promotion, &amp; accountability?  What are your processes/procedures in following these policies?</a:t>
            </a:r>
            <a:endParaRPr/>
          </a:p>
          <a:p>
            <a:pPr marL="342900" lvl="0" indent="-342900" algn="l" rtl="0">
              <a:spcBef>
                <a:spcPts val="1000"/>
              </a:spcBef>
              <a:spcAft>
                <a:spcPts val="0"/>
              </a:spcAft>
              <a:buSzPts val="1440"/>
              <a:buChar char="►"/>
            </a:pPr>
            <a:r>
              <a:rPr lang="en-US"/>
              <a:t>What supports/programs are available in the general curriculum that the student can access?</a:t>
            </a:r>
            <a:endParaRPr/>
          </a:p>
          <a:p>
            <a:pPr marL="342900" lvl="0" indent="-342900" algn="l" rtl="0">
              <a:spcBef>
                <a:spcPts val="1000"/>
              </a:spcBef>
              <a:spcAft>
                <a:spcPts val="0"/>
              </a:spcAft>
              <a:buSzPts val="1440"/>
              <a:buChar char="►"/>
            </a:pPr>
            <a:r>
              <a:rPr lang="en-US"/>
              <a:t>What supports/programs are available in the special education classroom that the student can access?</a:t>
            </a:r>
            <a:endParaRPr/>
          </a:p>
          <a:p>
            <a:pPr marL="342900" lvl="0" indent="-342900" algn="l" rtl="0">
              <a:spcBef>
                <a:spcPts val="1000"/>
              </a:spcBef>
              <a:spcAft>
                <a:spcPts val="0"/>
              </a:spcAft>
              <a:buSzPts val="1440"/>
              <a:buChar char="►"/>
            </a:pPr>
            <a:r>
              <a:rPr lang="en-US"/>
              <a:t>What documentation &amp; data do you have of the things you have tried with the student?</a:t>
            </a:r>
            <a:endParaRPr/>
          </a:p>
          <a:p>
            <a:pPr marL="342900" lvl="0" indent="-342900" algn="l" rtl="0">
              <a:spcBef>
                <a:spcPts val="1000"/>
              </a:spcBef>
              <a:spcAft>
                <a:spcPts val="0"/>
              </a:spcAft>
              <a:buSzPts val="1440"/>
              <a:buChar char="►"/>
            </a:pPr>
            <a:r>
              <a:rPr lang="en-US"/>
              <a:t> Do you know what the student’s current level of performance is?  </a:t>
            </a:r>
            <a:endParaRPr/>
          </a:p>
          <a:p>
            <a:pPr marL="342900" lvl="0" indent="-251459" algn="l" rtl="0">
              <a:spcBef>
                <a:spcPts val="1000"/>
              </a:spcBef>
              <a:spcAft>
                <a:spcPts val="0"/>
              </a:spcAft>
              <a:buSzPts val="144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endParaRPr/>
          </a:p>
        </p:txBody>
      </p:sp>
      <p:sp>
        <p:nvSpPr>
          <p:cNvPr id="295" name="Google Shape;295;p19"/>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
        <p:nvSpPr>
          <p:cNvPr id="296" name="Google Shape;296;p19"/>
          <p:cNvSpPr/>
          <p:nvPr/>
        </p:nvSpPr>
        <p:spPr>
          <a:xfrm>
            <a:off x="1032350" y="971976"/>
            <a:ext cx="2743200" cy="1623135"/>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What do I do when someone besides a parent suspects a disability? </a:t>
            </a:r>
            <a:endParaRPr/>
          </a:p>
        </p:txBody>
      </p:sp>
      <p:sp>
        <p:nvSpPr>
          <p:cNvPr id="297" name="Google Shape;297;p19"/>
          <p:cNvSpPr/>
          <p:nvPr/>
        </p:nvSpPr>
        <p:spPr>
          <a:xfrm>
            <a:off x="829313" y="3335835"/>
            <a:ext cx="3509497" cy="2341693"/>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If a student is performing above average in all classes but has social or behavioral concerns, what is my obligation?</a:t>
            </a:r>
            <a:endParaRPr/>
          </a:p>
        </p:txBody>
      </p:sp>
      <p:sp>
        <p:nvSpPr>
          <p:cNvPr id="298" name="Google Shape;298;p19"/>
          <p:cNvSpPr/>
          <p:nvPr/>
        </p:nvSpPr>
        <p:spPr>
          <a:xfrm>
            <a:off x="5274733" y="792114"/>
            <a:ext cx="2743200" cy="1623135"/>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Do I have to evaluate when a parent makes a referral? Express a concern?</a:t>
            </a:r>
            <a:endParaRPr/>
          </a:p>
        </p:txBody>
      </p:sp>
      <p:sp>
        <p:nvSpPr>
          <p:cNvPr id="299" name="Google Shape;299;p19"/>
          <p:cNvSpPr/>
          <p:nvPr/>
        </p:nvSpPr>
        <p:spPr>
          <a:xfrm>
            <a:off x="5206416" y="3138404"/>
            <a:ext cx="3661477" cy="2539124"/>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Trebuchet MS"/>
                <a:ea typeface="Trebuchet MS"/>
                <a:cs typeface="Trebuchet MS"/>
                <a:sym typeface="Trebuchet MS"/>
              </a:rPr>
              <a:t>What do I do when a parent requested testing at a parent/teacher conference but it wasn’t given to the EC staff?</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5ceed24650_0_38"/>
          <p:cNvSpPr txBox="1">
            <a:spLocks noGrp="1"/>
          </p:cNvSpPr>
          <p:nvPr>
            <p:ph type="title"/>
          </p:nvPr>
        </p:nvSpPr>
        <p:spPr>
          <a:xfrm>
            <a:off x="677334" y="609600"/>
            <a:ext cx="8596800" cy="13209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1"/>
              </a:buClr>
              <a:buSzPts val="3600"/>
              <a:buFont typeface="Trebuchet MS"/>
              <a:buNone/>
            </a:pPr>
            <a:r>
              <a:rPr lang="en-US"/>
              <a:t>What is in policy?</a:t>
            </a:r>
            <a:endParaRPr/>
          </a:p>
        </p:txBody>
      </p:sp>
      <p:pic>
        <p:nvPicPr>
          <p:cNvPr id="305" name="Google Shape;305;g5ceed24650_0_38"/>
          <p:cNvPicPr preferRelativeResize="0">
            <a:picLocks noGrp="1"/>
          </p:cNvPicPr>
          <p:nvPr>
            <p:ph type="body" idx="1"/>
          </p:nvPr>
        </p:nvPicPr>
        <p:blipFill rotWithShape="1">
          <a:blip r:embed="rId3">
            <a:alphaModFix/>
          </a:blip>
          <a:srcRect/>
          <a:stretch/>
        </p:blipFill>
        <p:spPr>
          <a:xfrm>
            <a:off x="1979307" y="2419643"/>
            <a:ext cx="6234900" cy="2740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0"/>
          <p:cNvSpPr txBox="1">
            <a:spLocks noGrp="1"/>
          </p:cNvSpPr>
          <p:nvPr>
            <p:ph type="body" idx="1"/>
          </p:nvPr>
        </p:nvSpPr>
        <p:spPr>
          <a:xfrm>
            <a:off x="677325" y="95575"/>
            <a:ext cx="8596800" cy="6640200"/>
          </a:xfrm>
          <a:prstGeom prst="rect">
            <a:avLst/>
          </a:prstGeom>
          <a:noFill/>
          <a:ln>
            <a:noFill/>
          </a:ln>
        </p:spPr>
        <p:txBody>
          <a:bodyPr spcFirstLastPara="1" wrap="square" lIns="91425" tIns="45700" rIns="91425" bIns="45700" anchor="t" anchorCtr="0">
            <a:normAutofit/>
          </a:bodyPr>
          <a:lstStyle/>
          <a:p>
            <a:pPr marL="342900" lvl="0" indent="-441960" algn="l" rtl="0">
              <a:spcBef>
                <a:spcPts val="0"/>
              </a:spcBef>
              <a:spcAft>
                <a:spcPts val="0"/>
              </a:spcAft>
              <a:buClr>
                <a:srgbClr val="5ECBEE"/>
              </a:buClr>
              <a:buSzPts val="3000"/>
              <a:buChar char="►"/>
            </a:pPr>
            <a:r>
              <a:rPr lang="en-US" sz="3000">
                <a:solidFill>
                  <a:srgbClr val="5ECBEE"/>
                </a:solidFill>
              </a:rPr>
              <a:t>NC 1501-2.9 Child Find (pgs 29-30)</a:t>
            </a:r>
            <a:endParaRPr sz="3000">
              <a:solidFill>
                <a:srgbClr val="5ECBEE"/>
              </a:solidFill>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NC 1501-2.9 Child Find</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(a) General.</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(1) The LEA must have in effect policies and procedures that ensure that--</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(i) All children with disabilities three through 21 residing in the LEA, including children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who are homeless children or are wards of the State, regardless of the severity of their</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disability, and who are in need of special education and related services, are identified,</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located, and evaluated;</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(ii) All children with disabilities three through 21 parentally placed in a private school</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located in the LEA, regardless of the severity of their disability, and who are in need of</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special education and related services, are identified, located, and evaluated; and</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(iii) A practical method is developed and implemented to determine which children are</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currently receiving needed special education and related services.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(b) Use of term developmental delay. The following provisions apply with respect to implementing the</a:t>
            </a:r>
            <a:endParaRPr sz="1200">
              <a:solidFill>
                <a:schemeClr val="dk1"/>
              </a:solidFill>
              <a:latin typeface="Calibri"/>
              <a:ea typeface="Calibri"/>
              <a:cs typeface="Calibri"/>
              <a:sym typeface="Calibri"/>
            </a:endParaRPr>
          </a:p>
          <a:p>
            <a:pPr marL="457200" lvl="0" indent="457200" algn="l" rtl="0">
              <a:spcBef>
                <a:spcPts val="0"/>
              </a:spcBef>
              <a:spcAft>
                <a:spcPts val="0"/>
              </a:spcAft>
              <a:buNone/>
            </a:pPr>
            <a:r>
              <a:rPr lang="en-US" sz="1200">
                <a:solidFill>
                  <a:schemeClr val="dk1"/>
                </a:solidFill>
                <a:latin typeface="Calibri"/>
                <a:ea typeface="Calibri"/>
                <a:cs typeface="Calibri"/>
                <a:sym typeface="Calibri"/>
              </a:rPr>
              <a:t>child find requirements of this section: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(1) Developmental delay applies to children in North Carolina aged three through seven.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(2) An LEA is not required to adopt and use the term developmental delay for children within its</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jurisdiction.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(3) If an LEA uses the term developmental delay, it may be applied only to children aged three</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through seven.</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(c) Other children in child find. Child find must also include--</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(1) Children who are suspected of being a child with a disability and in need of special education,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even though they are advancing from grade to grade; and</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(2) Highly mobile children, including migrant children.</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Policies Governing Services for Students with Disabilities March 2018</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NC 1501 – State Eligibility 30</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(d) Timeline for responding to a notification made by person other than parent or LEA. Within thirty</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(30) days of receipt of written notification of concerns regarding a child, the LEA shall issue</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a written response to the child’s parent. The response shall include either an explanation of</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reasons the LEA will not pursue the concerns or a date for a meeting in which the LEA and</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parent will review existing data and determine whether a referral for consideration of</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eligibility for special education is necessary. Such meeting must be held within a reasonable</a:t>
            </a:r>
            <a:endParaRPr sz="1200">
              <a:solidFill>
                <a:schemeClr val="dk1"/>
              </a:solidFill>
              <a:latin typeface="Calibri"/>
              <a:ea typeface="Calibri"/>
              <a:cs typeface="Calibri"/>
              <a:sym typeface="Calibri"/>
            </a:endParaRPr>
          </a:p>
          <a:p>
            <a:pPr marL="0" lvl="0" indent="457200" algn="l" rtl="0">
              <a:spcBef>
                <a:spcPts val="0"/>
              </a:spcBef>
              <a:spcAft>
                <a:spcPts val="0"/>
              </a:spcAft>
              <a:buNone/>
            </a:pPr>
            <a:r>
              <a:rPr lang="en-US" sz="1200">
                <a:solidFill>
                  <a:schemeClr val="dk1"/>
                </a:solidFill>
                <a:latin typeface="Calibri"/>
                <a:ea typeface="Calibri"/>
                <a:cs typeface="Calibri"/>
                <a:sym typeface="Calibri"/>
              </a:rPr>
              <a:t>time.</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(Authority: 20 U.S.C. 1401(3)); 1412(a)(3); 34 CFR 300.111)</a:t>
            </a:r>
            <a:endParaRPr sz="3000"/>
          </a:p>
          <a:p>
            <a:pPr marL="0" lvl="0" indent="0" algn="l"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2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4400"/>
              <a:buFont typeface="Trebuchet MS"/>
              <a:buNone/>
            </a:pPr>
            <a:r>
              <a:rPr lang="en-US" sz="4400"/>
              <a:t>Things to Consider</a:t>
            </a:r>
            <a:endParaRPr/>
          </a:p>
        </p:txBody>
      </p:sp>
      <p:sp>
        <p:nvSpPr>
          <p:cNvPr id="316" name="Google Shape;316;p2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How are we responding to concerns raised by parents? </a:t>
            </a:r>
            <a:endParaRPr/>
          </a:p>
          <a:p>
            <a:pPr marL="342900" lvl="0" indent="-342900" algn="l" rtl="0">
              <a:spcBef>
                <a:spcPts val="1000"/>
              </a:spcBef>
              <a:spcAft>
                <a:spcPts val="0"/>
              </a:spcAft>
              <a:buSzPts val="1440"/>
              <a:buChar char="►"/>
            </a:pPr>
            <a:r>
              <a:rPr lang="en-US"/>
              <a:t>Do we explain to parents the process of making requests for evaluation in writing?</a:t>
            </a:r>
            <a:endParaRPr/>
          </a:p>
          <a:p>
            <a:pPr marL="342900" lvl="0" indent="-342900" algn="l" rtl="0">
              <a:spcBef>
                <a:spcPts val="1000"/>
              </a:spcBef>
              <a:spcAft>
                <a:spcPts val="0"/>
              </a:spcAft>
              <a:buSzPts val="1440"/>
              <a:buChar char="►"/>
            </a:pPr>
            <a:r>
              <a:rPr lang="en-US"/>
              <a:t>How are we responding to independent evaluations brought to us by parents?</a:t>
            </a:r>
            <a:endParaRPr/>
          </a:p>
          <a:p>
            <a:pPr marL="342900" lvl="0" indent="-342900" algn="l" rtl="0">
              <a:spcBef>
                <a:spcPts val="1000"/>
              </a:spcBef>
              <a:spcAft>
                <a:spcPts val="0"/>
              </a:spcAft>
              <a:buSzPts val="1440"/>
              <a:buChar char="►"/>
            </a:pPr>
            <a:r>
              <a:rPr lang="en-US"/>
              <a:t>How are we responding to concerns expressed by staff?</a:t>
            </a:r>
            <a:endParaRPr/>
          </a:p>
          <a:p>
            <a:pPr marL="342900" lvl="0" indent="-342900" algn="l" rtl="0">
              <a:spcBef>
                <a:spcPts val="1000"/>
              </a:spcBef>
              <a:spcAft>
                <a:spcPts val="0"/>
              </a:spcAft>
              <a:buSzPts val="1440"/>
              <a:buChar char="►"/>
            </a:pPr>
            <a:r>
              <a:rPr lang="en-US"/>
              <a:t>Do you have a process for identifying students who are at-risk?  What data do you use to determine if a student is at-risk?  Does the data include academic, behavior, and social performance?</a:t>
            </a:r>
            <a:endParaRPr/>
          </a:p>
          <a:p>
            <a:pPr marL="342900" lvl="0" indent="-251459" algn="l" rtl="0">
              <a:spcBef>
                <a:spcPts val="1000"/>
              </a:spcBef>
              <a:spcAft>
                <a:spcPts val="0"/>
              </a:spcAft>
              <a:buSzPts val="1440"/>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endParaRPr/>
          </a:p>
        </p:txBody>
      </p:sp>
      <p:sp>
        <p:nvSpPr>
          <p:cNvPr id="322" name="Google Shape;322;p2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
        <p:nvSpPr>
          <p:cNvPr id="323" name="Google Shape;323;p22"/>
          <p:cNvSpPr/>
          <p:nvPr/>
        </p:nvSpPr>
        <p:spPr>
          <a:xfrm>
            <a:off x="1064175" y="970900"/>
            <a:ext cx="3916500" cy="1852200"/>
          </a:xfrm>
          <a:prstGeom prst="wedgeEllipseCallout">
            <a:avLst>
              <a:gd name="adj1" fmla="val -20833"/>
              <a:gd name="adj2" fmla="val 625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2200">
                <a:solidFill>
                  <a:srgbClr val="FFFFFF"/>
                </a:solidFill>
                <a:latin typeface="Trebuchet MS"/>
                <a:ea typeface="Trebuchet MS"/>
                <a:cs typeface="Trebuchet MS"/>
                <a:sym typeface="Trebuchet MS"/>
              </a:rPr>
              <a:t>What do I do when I have to suspend a student with a disability</a:t>
            </a:r>
            <a:endParaRPr/>
          </a:p>
        </p:txBody>
      </p:sp>
      <p:sp>
        <p:nvSpPr>
          <p:cNvPr id="324" name="Google Shape;324;p22"/>
          <p:cNvSpPr/>
          <p:nvPr/>
        </p:nvSpPr>
        <p:spPr>
          <a:xfrm>
            <a:off x="812900" y="3384650"/>
            <a:ext cx="4300800" cy="2527500"/>
          </a:xfrm>
          <a:prstGeom prst="wedgeEllipseCallout">
            <a:avLst>
              <a:gd name="adj1" fmla="val -20833"/>
              <a:gd name="adj2" fmla="val 625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US" sz="2400">
                <a:solidFill>
                  <a:srgbClr val="FFFFFF"/>
                </a:solidFill>
                <a:latin typeface="Trebuchet MS"/>
                <a:ea typeface="Trebuchet MS"/>
                <a:cs typeface="Trebuchet MS"/>
                <a:sym typeface="Trebuchet MS"/>
              </a:rPr>
              <a:t>What happens if a student with a disability gets charges outside of school?</a:t>
            </a:r>
            <a:endParaRPr sz="2400">
              <a:solidFill>
                <a:srgbClr val="FFFFFF"/>
              </a:solidFill>
              <a:latin typeface="Trebuchet MS"/>
              <a:ea typeface="Trebuchet MS"/>
              <a:cs typeface="Trebuchet MS"/>
              <a:sym typeface="Trebuchet MS"/>
            </a:endParaRPr>
          </a:p>
        </p:txBody>
      </p:sp>
      <p:sp>
        <p:nvSpPr>
          <p:cNvPr id="325" name="Google Shape;325;p22"/>
          <p:cNvSpPr/>
          <p:nvPr/>
        </p:nvSpPr>
        <p:spPr>
          <a:xfrm>
            <a:off x="5572125" y="3068050"/>
            <a:ext cx="3600900" cy="2527500"/>
          </a:xfrm>
          <a:prstGeom prst="wedgeEllipseCallout">
            <a:avLst>
              <a:gd name="adj1" fmla="val -20833"/>
              <a:gd name="adj2" fmla="val 625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US" sz="2400">
                <a:solidFill>
                  <a:srgbClr val="FFFFFF"/>
                </a:solidFill>
                <a:latin typeface="Trebuchet MS"/>
                <a:ea typeface="Trebuchet MS"/>
                <a:cs typeface="Trebuchet MS"/>
                <a:sym typeface="Trebuchet MS"/>
              </a:rPr>
              <a:t>If I have to provide services, what should they look like?</a:t>
            </a:r>
            <a:endParaRPr sz="2400">
              <a:solidFill>
                <a:srgbClr val="FFFFFF"/>
              </a:solidFill>
              <a:latin typeface="Trebuchet MS"/>
              <a:ea typeface="Trebuchet MS"/>
              <a:cs typeface="Trebuchet MS"/>
              <a:sym typeface="Trebuchet MS"/>
            </a:endParaRPr>
          </a:p>
        </p:txBody>
      </p:sp>
      <p:sp>
        <p:nvSpPr>
          <p:cNvPr id="326" name="Google Shape;326;p22"/>
          <p:cNvSpPr/>
          <p:nvPr/>
        </p:nvSpPr>
        <p:spPr>
          <a:xfrm>
            <a:off x="5306075" y="452300"/>
            <a:ext cx="4078500" cy="2305200"/>
          </a:xfrm>
          <a:prstGeom prst="wedgeEllipseCallout">
            <a:avLst>
              <a:gd name="adj1" fmla="val -20833"/>
              <a:gd name="adj2" fmla="val 625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US" sz="2400">
                <a:solidFill>
                  <a:srgbClr val="FFFFFF"/>
                </a:solidFill>
                <a:latin typeface="Trebuchet MS"/>
                <a:ea typeface="Trebuchet MS"/>
                <a:cs typeface="Trebuchet MS"/>
                <a:sym typeface="Trebuchet MS"/>
              </a:rPr>
              <a:t>Do I have to provide services when a student with a disability is in ISS?  OSS?</a:t>
            </a:r>
            <a:endParaRPr sz="2400">
              <a:solidFill>
                <a:srgbClr val="FFFFFF"/>
              </a:solidFill>
              <a:latin typeface="Trebuchet MS"/>
              <a:ea typeface="Trebuchet MS"/>
              <a:cs typeface="Trebuchet MS"/>
              <a:sym typeface="Trebuchet M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g5ceed24650_0_43"/>
          <p:cNvSpPr txBox="1">
            <a:spLocks noGrp="1"/>
          </p:cNvSpPr>
          <p:nvPr>
            <p:ph type="title"/>
          </p:nvPr>
        </p:nvSpPr>
        <p:spPr>
          <a:xfrm>
            <a:off x="677334" y="609600"/>
            <a:ext cx="8596800" cy="13209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1"/>
              </a:buClr>
              <a:buSzPts val="3600"/>
              <a:buFont typeface="Trebuchet MS"/>
              <a:buNone/>
            </a:pPr>
            <a:r>
              <a:rPr lang="en-US"/>
              <a:t>What is in policy?</a:t>
            </a:r>
            <a:endParaRPr/>
          </a:p>
        </p:txBody>
      </p:sp>
      <p:pic>
        <p:nvPicPr>
          <p:cNvPr id="332" name="Google Shape;332;g5ceed24650_0_43"/>
          <p:cNvPicPr preferRelativeResize="0">
            <a:picLocks noGrp="1"/>
          </p:cNvPicPr>
          <p:nvPr>
            <p:ph type="body" idx="1"/>
          </p:nvPr>
        </p:nvPicPr>
        <p:blipFill rotWithShape="1">
          <a:blip r:embed="rId3">
            <a:alphaModFix/>
          </a:blip>
          <a:srcRect/>
          <a:stretch/>
        </p:blipFill>
        <p:spPr>
          <a:xfrm>
            <a:off x="1979307" y="2419643"/>
            <a:ext cx="6234900" cy="2740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g5ceed24650_0_21"/>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9" name="Google Shape;339;g5ceed24650_0_21"/>
          <p:cNvSpPr txBox="1">
            <a:spLocks noGrp="1"/>
          </p:cNvSpPr>
          <p:nvPr>
            <p:ph type="body" idx="1"/>
          </p:nvPr>
        </p:nvSpPr>
        <p:spPr>
          <a:xfrm>
            <a:off x="677334" y="2200214"/>
            <a:ext cx="8596800" cy="3880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3000"/>
              <a:t>NC 1504-2 Discipline Procedures</a:t>
            </a:r>
            <a:endParaRPr sz="3000"/>
          </a:p>
          <a:p>
            <a:pPr marL="0" lvl="0" indent="0" algn="l" rtl="0">
              <a:spcBef>
                <a:spcPts val="1000"/>
              </a:spcBef>
              <a:spcAft>
                <a:spcPts val="0"/>
              </a:spcAft>
              <a:buNone/>
            </a:pPr>
            <a:endParaRPr sz="3000"/>
          </a:p>
          <a:p>
            <a:pPr marL="0" lvl="0" indent="0" algn="l" rtl="0">
              <a:spcBef>
                <a:spcPts val="1000"/>
              </a:spcBef>
              <a:spcAft>
                <a:spcPts val="0"/>
              </a:spcAft>
              <a:buNone/>
            </a:pPr>
            <a:r>
              <a:rPr lang="en-US" sz="3000"/>
              <a:t>	NC 1504-2.1 Authority of School</a:t>
            </a:r>
            <a:endParaRPr sz="3000"/>
          </a:p>
          <a:p>
            <a:pPr marL="0" lvl="0" indent="0" algn="l" rtl="0">
              <a:spcBef>
                <a:spcPts val="1000"/>
              </a:spcBef>
              <a:spcAft>
                <a:spcPts val="0"/>
              </a:spcAft>
              <a:buNone/>
            </a:pPr>
            <a:r>
              <a:rPr lang="en-US" sz="3000"/>
              <a:t>		b) General</a:t>
            </a:r>
            <a:endParaRPr sz="3000"/>
          </a:p>
          <a:p>
            <a:pPr marL="0" lvl="0" indent="0" algn="l" rtl="0">
              <a:spcBef>
                <a:spcPts val="1000"/>
              </a:spcBef>
              <a:spcAft>
                <a:spcPts val="0"/>
              </a:spcAft>
              <a:buNone/>
            </a:pPr>
            <a:r>
              <a:rPr lang="en-US" sz="3000"/>
              <a:t>		d) Services</a:t>
            </a:r>
            <a:endParaRPr sz="3000"/>
          </a:p>
          <a:p>
            <a:pPr marL="0" lvl="0" indent="0" algn="l" rtl="0">
              <a:lnSpc>
                <a:spcPct val="120000"/>
              </a:lnSpc>
              <a:spcBef>
                <a:spcPts val="500"/>
              </a:spcBef>
              <a:spcAft>
                <a:spcPts val="0"/>
              </a:spcAft>
              <a:buClr>
                <a:schemeClr val="dk1"/>
              </a:buClr>
              <a:buSzPts val="1100"/>
              <a:buFont typeface="Arial"/>
              <a:buNone/>
            </a:pPr>
            <a:endParaRPr sz="2400">
              <a:solidFill>
                <a:schemeClr val="dk1"/>
              </a:solidFill>
              <a:latin typeface="Arial"/>
              <a:ea typeface="Arial"/>
              <a:cs typeface="Arial"/>
              <a:sym typeface="Arial"/>
            </a:endParaRPr>
          </a:p>
          <a:p>
            <a:pPr marL="0" lvl="0" indent="0" algn="l" rtl="0">
              <a:spcBef>
                <a:spcPts val="1000"/>
              </a:spcBef>
              <a:spcAft>
                <a:spcPts val="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g5ceed24650_0_67"/>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g5ceed24650_0_67"/>
          <p:cNvSpPr txBox="1">
            <a:spLocks noGrp="1"/>
          </p:cNvSpPr>
          <p:nvPr>
            <p:ph type="body" idx="1"/>
          </p:nvPr>
        </p:nvSpPr>
        <p:spPr>
          <a:xfrm>
            <a:off x="677325" y="95575"/>
            <a:ext cx="8596800" cy="67623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400">
                <a:solidFill>
                  <a:srgbClr val="5ECBEE"/>
                </a:solidFill>
                <a:latin typeface="Times New Roman"/>
                <a:ea typeface="Times New Roman"/>
                <a:cs typeface="Times New Roman"/>
                <a:sym typeface="Times New Roman"/>
              </a:rPr>
              <a:t>NC 1504-2 Discipline Procedures  (pp. 101-103)</a:t>
            </a:r>
            <a:endParaRPr sz="1400">
              <a:solidFill>
                <a:srgbClr val="5ECBEE"/>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4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4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a:solidFill>
                  <a:schemeClr val="accent1"/>
                </a:solidFill>
                <a:latin typeface="Times New Roman"/>
                <a:ea typeface="Times New Roman"/>
                <a:cs typeface="Times New Roman"/>
                <a:sym typeface="Times New Roman"/>
              </a:rPr>
              <a:t>NC 1504-2.1  Authority of school personnel</a:t>
            </a:r>
            <a:endParaRPr sz="1400">
              <a:solidFill>
                <a:schemeClr val="accent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(b) General</a:t>
            </a:r>
            <a:endParaRPr sz="1400">
              <a:solidFill>
                <a:schemeClr val="dk1"/>
              </a:solidFill>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(1)School personnel under this section may remove a child with a disability who violates a code of student conduct from his or her current placement to an appropriate interim alternative educational setting, another setting, or suspension, for not more than 10 consecutive school days ( to the extend those alternatives are applied to children without disabilities), and for additional removals of not more than 10 consecutive school days in that same school year for separate incidents of misconduct (as long as those removals do not constitute a change of placement under NC 1504-2.7)</a:t>
            </a:r>
            <a:endParaRPr sz="1400">
              <a:solidFill>
                <a:schemeClr val="dk1"/>
              </a:solidFill>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(2)After a child with a disability has been removed from his or her placement for 10 school days in the same school year, during any subsequent days of removal the public agency must provide services to the extent required under paragraph (d) of this section.</a:t>
            </a:r>
            <a:endParaRPr sz="14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(d)Services</a:t>
            </a:r>
            <a:endParaRPr sz="1400">
              <a:solidFill>
                <a:schemeClr val="dk1"/>
              </a:solidFill>
              <a:latin typeface="Times New Roman"/>
              <a:ea typeface="Times New Roman"/>
              <a:cs typeface="Times New Roman"/>
              <a:sym typeface="Times New Roman"/>
            </a:endParaRPr>
          </a:p>
          <a:p>
            <a:pPr marL="0" lvl="0" indent="45720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(1)A child with a disability who is removed from the child’s current placement</a:t>
            </a:r>
            <a:endParaRPr sz="1400">
              <a:solidFill>
                <a:schemeClr val="dk1"/>
              </a:solidFill>
              <a:latin typeface="Times New Roman"/>
              <a:ea typeface="Times New Roman"/>
              <a:cs typeface="Times New Roman"/>
              <a:sym typeface="Times New Roman"/>
            </a:endParaRPr>
          </a:p>
          <a:p>
            <a:pPr marL="914400" lvl="0" indent="0" algn="l" rtl="0">
              <a:lnSpc>
                <a:spcPct val="115000"/>
              </a:lnSpc>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(i)Continue to receive educational services, as provided in NC 1501-1.1(a) so as to enable the child to continue to participate in the general education curriculum, although in another setting, and to progress toward meeting the goals set out in the child’s IEP; and</a:t>
            </a:r>
            <a:endParaRPr sz="1400">
              <a:solidFill>
                <a:schemeClr val="dk1"/>
              </a:solidFill>
              <a:latin typeface="Times New Roman"/>
              <a:ea typeface="Times New Roman"/>
              <a:cs typeface="Times New Roman"/>
              <a:sym typeface="Times New Roman"/>
            </a:endParaRPr>
          </a:p>
          <a:p>
            <a:pPr marL="914400" lvl="0" indent="0" algn="l" rtl="0">
              <a:spcBef>
                <a:spcPts val="0"/>
              </a:spcBef>
              <a:spcAft>
                <a:spcPts val="0"/>
              </a:spcAft>
              <a:buClr>
                <a:schemeClr val="dk1"/>
              </a:buClr>
              <a:buSzPts val="1100"/>
              <a:buFont typeface="Arial"/>
              <a:buNone/>
            </a:pPr>
            <a:r>
              <a:rPr lang="en-US" sz="1400">
                <a:solidFill>
                  <a:schemeClr val="dk1"/>
                </a:solidFill>
                <a:latin typeface="Times New Roman"/>
                <a:ea typeface="Times New Roman"/>
                <a:cs typeface="Times New Roman"/>
                <a:sym typeface="Times New Roman"/>
              </a:rPr>
              <a:t>(ii)Receive, as appropriate, a functional behavioral assessment, and behavioral intervention services and modifications that are designed to address the behavior violation so that it does not recur.  IF a behavioral intervention plan already has been developed, it must be reviewed and modified, as necessary, to address the behavior</a:t>
            </a:r>
            <a:endParaRPr sz="1400">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g5ceed24650_0_48"/>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Things to Consider</a:t>
            </a:r>
            <a:endParaRPr/>
          </a:p>
        </p:txBody>
      </p:sp>
      <p:sp>
        <p:nvSpPr>
          <p:cNvPr id="353" name="Google Shape;353;g5ceed24650_0_48"/>
          <p:cNvSpPr txBox="1">
            <a:spLocks noGrp="1"/>
          </p:cNvSpPr>
          <p:nvPr>
            <p:ph type="body" idx="1"/>
          </p:nvPr>
        </p:nvSpPr>
        <p:spPr>
          <a:xfrm>
            <a:off x="677325" y="1530902"/>
            <a:ext cx="8596800" cy="4510500"/>
          </a:xfrm>
          <a:prstGeom prst="rect">
            <a:avLst/>
          </a:prstGeom>
        </p:spPr>
        <p:txBody>
          <a:bodyPr spcFirstLastPara="1" wrap="square" lIns="91425" tIns="45700" rIns="91425" bIns="45700" anchor="t" anchorCtr="0">
            <a:noAutofit/>
          </a:bodyPr>
          <a:lstStyle/>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What are your local policies related to discipline for ALL students?  For Students with Disabilities?</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How do we provide special education services for a student in ISS or OSS?</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Have you done a Functional Behavior Assessment and Behavior Intervention Plan?  At what point do you complete these?</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What documentation &amp; data do you have for the interventions/supports you have tried?</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What interventions or programs are we currently using to teach behavior?</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What supports do we have available at our school to improve academics &amp; behavior?</a:t>
            </a:r>
            <a:endParaRPr>
              <a:solidFill>
                <a:schemeClr val="dk1"/>
              </a:solidFill>
              <a:latin typeface="Times New Roman"/>
              <a:ea typeface="Times New Roman"/>
              <a:cs typeface="Times New Roman"/>
              <a:sym typeface="Times New Roman"/>
            </a:endParaRPr>
          </a:p>
          <a:p>
            <a:pPr marL="0" lvl="0" indent="0" algn="l" rtl="0">
              <a:lnSpc>
                <a:spcPct val="120000"/>
              </a:lnSpc>
              <a:spcBef>
                <a:spcPts val="1000"/>
              </a:spcBef>
              <a:spcAft>
                <a:spcPts val="0"/>
              </a:spcAft>
              <a:buClr>
                <a:schemeClr val="dk1"/>
              </a:buClr>
              <a:buSzPts val="1100"/>
              <a:buFont typeface="Arial"/>
              <a:buNone/>
            </a:pPr>
            <a:r>
              <a:rPr lang="en-US">
                <a:solidFill>
                  <a:srgbClr val="B71E42"/>
                </a:solidFill>
                <a:latin typeface="Times New Roman"/>
                <a:ea typeface="Times New Roman"/>
                <a:cs typeface="Times New Roman"/>
                <a:sym typeface="Times New Roman"/>
              </a:rPr>
              <a:t>•</a:t>
            </a:r>
            <a:r>
              <a:rPr lang="en-US">
                <a:solidFill>
                  <a:schemeClr val="dk1"/>
                </a:solidFill>
                <a:latin typeface="Times New Roman"/>
                <a:ea typeface="Times New Roman"/>
                <a:cs typeface="Times New Roman"/>
                <a:sym typeface="Times New Roman"/>
              </a:rPr>
              <a:t>Have you defined and taught schoolwide behavior expectations to ALL students?</a:t>
            </a:r>
            <a:endParaRPr>
              <a:solidFill>
                <a:schemeClr val="dk1"/>
              </a:solidFill>
              <a:latin typeface="Times New Roman"/>
              <a:ea typeface="Times New Roman"/>
              <a:cs typeface="Times New Roman"/>
              <a:sym typeface="Times New Roman"/>
            </a:endParaRPr>
          </a:p>
          <a:p>
            <a:pPr marL="0" lvl="0" indent="0" algn="l" rtl="0">
              <a:spcBef>
                <a:spcPts val="100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3600"/>
              <a:buFont typeface="Trebuchet MS"/>
              <a:buNone/>
            </a:pPr>
            <a:r>
              <a:rPr lang="en-US"/>
              <a:t>Charter Schools are Considered/Recognized as an LEA</a:t>
            </a:r>
            <a:endParaRPr/>
          </a:p>
        </p:txBody>
      </p:sp>
      <p:sp>
        <p:nvSpPr>
          <p:cNvPr id="161" name="Google Shape;161;p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NC 1500-2.21 Local Educational Agency (pg 18)</a:t>
            </a:r>
            <a:endParaRPr/>
          </a:p>
          <a:p>
            <a:pPr marL="742950" lvl="1" indent="-285750" algn="l" rtl="0">
              <a:spcBef>
                <a:spcPts val="1000"/>
              </a:spcBef>
              <a:spcAft>
                <a:spcPts val="0"/>
              </a:spcAft>
              <a:buSzPts val="1280"/>
              <a:buChar char="►"/>
            </a:pPr>
            <a:r>
              <a:rPr lang="en-US"/>
              <a:t>(a) General. Local educational agency or LEA means a public board of education or other public authority legally constituted within the State for either administrative control or direction of, or to perform a service function for, public elementary or secondary schools in a city, county, township, school district, or other political subdivision of the State, or for a combination of school districts or counties as are recognized in the State as an administrative agency for its public elementary schools or secondary schools. </a:t>
            </a:r>
            <a:endParaRPr/>
          </a:p>
          <a:p>
            <a:pPr marL="742950" lvl="1" indent="-285750" algn="l" rtl="0">
              <a:spcBef>
                <a:spcPts val="1000"/>
              </a:spcBef>
              <a:spcAft>
                <a:spcPts val="0"/>
              </a:spcAft>
              <a:buSzPts val="1280"/>
              <a:buChar char="►"/>
            </a:pPr>
            <a:r>
              <a:rPr lang="en-US"/>
              <a:t>(b) Other public institutions or agencies. </a:t>
            </a:r>
            <a:r>
              <a:rPr lang="en-US">
                <a:solidFill>
                  <a:srgbClr val="FF0000"/>
                </a:solidFill>
              </a:rPr>
              <a:t>The term includes any other public institution or agency having administrative control and direction of a public elementary school or secondary school, including a public nonprofit charter school that is established as an LEA under State law</a:t>
            </a:r>
            <a:r>
              <a:rPr lang="en-US"/>
              <a:t>, including the Department of Health and Human Services, the Department of Correction, and the Department of Juvenile Justice and Delinquency Prevention.</a:t>
            </a:r>
            <a:endParaRPr b="1" i="1" u="sng"/>
          </a:p>
          <a:p>
            <a:pPr marL="3657600" lvl="8" indent="0" algn="l" rtl="0">
              <a:spcBef>
                <a:spcPts val="1000"/>
              </a:spcBef>
              <a:spcAft>
                <a:spcPts val="0"/>
              </a:spcAft>
              <a:buSzPts val="1120"/>
              <a:buNone/>
            </a:pPr>
            <a:endParaRPr sz="1400" b="1"/>
          </a:p>
        </p:txBody>
      </p:sp>
      <p:pic>
        <p:nvPicPr>
          <p:cNvPr id="162" name="Google Shape;162;p3"/>
          <p:cNvPicPr preferRelativeResize="0"/>
          <p:nvPr/>
        </p:nvPicPr>
        <p:blipFill rotWithShape="1">
          <a:blip r:embed="rId3">
            <a:alphaModFix/>
          </a:blip>
          <a:srcRect/>
          <a:stretch/>
        </p:blipFill>
        <p:spPr>
          <a:xfrm>
            <a:off x="9547900" y="4937760"/>
            <a:ext cx="2644100" cy="192024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g5ceed24650_0_54"/>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sz="4800"/>
              <a:t>Activity</a:t>
            </a:r>
            <a:endParaRPr sz="4800"/>
          </a:p>
        </p:txBody>
      </p:sp>
      <p:sp>
        <p:nvSpPr>
          <p:cNvPr id="360" name="Google Shape;360;g5ceed24650_0_54"/>
          <p:cNvSpPr txBox="1">
            <a:spLocks noGrp="1"/>
          </p:cNvSpPr>
          <p:nvPr>
            <p:ph type="body" idx="1"/>
          </p:nvPr>
        </p:nvSpPr>
        <p:spPr>
          <a:xfrm>
            <a:off x="677325" y="1758851"/>
            <a:ext cx="8596800" cy="42825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sz="3600">
                <a:latin typeface="Times New Roman"/>
                <a:ea typeface="Times New Roman"/>
                <a:cs typeface="Times New Roman"/>
                <a:sym typeface="Times New Roman"/>
              </a:rPr>
              <a:t>Kahoot - </a:t>
            </a:r>
            <a:endParaRPr sz="3600">
              <a:latin typeface="Times New Roman"/>
              <a:ea typeface="Times New Roman"/>
              <a:cs typeface="Times New Roman"/>
              <a:sym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endParaRPr/>
          </a:p>
        </p:txBody>
      </p:sp>
      <p:sp>
        <p:nvSpPr>
          <p:cNvPr id="366" name="Google Shape;366;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3200"/>
              <a:buNone/>
            </a:pPr>
            <a:r>
              <a:rPr lang="en-US" sz="4000"/>
              <a:t>Thank you!!</a:t>
            </a:r>
            <a:endParaRPr/>
          </a:p>
          <a:p>
            <a:pPr marL="0" lvl="0" indent="0" algn="ctr" rtl="0">
              <a:spcBef>
                <a:spcPts val="1000"/>
              </a:spcBef>
              <a:spcAft>
                <a:spcPts val="0"/>
              </a:spcAft>
              <a:buSzPts val="3200"/>
              <a:buNone/>
            </a:pPr>
            <a:endParaRPr sz="4000"/>
          </a:p>
          <a:p>
            <a:pPr marL="0" lvl="0" indent="0" algn="ctr" rtl="0">
              <a:spcBef>
                <a:spcPts val="1000"/>
              </a:spcBef>
              <a:spcAft>
                <a:spcPts val="0"/>
              </a:spcAft>
              <a:buSzPts val="3200"/>
              <a:buNone/>
            </a:pPr>
            <a:r>
              <a:rPr lang="en-US" sz="4000"/>
              <a:t>Do you have any questions?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4"/>
          <p:cNvSpPr txBox="1">
            <a:spLocks noGrp="1"/>
          </p:cNvSpPr>
          <p:nvPr>
            <p:ph type="title"/>
          </p:nvPr>
        </p:nvSpPr>
        <p:spPr>
          <a:xfrm>
            <a:off x="677334" y="2581165"/>
            <a:ext cx="8596668" cy="1320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accent1"/>
              </a:buClr>
              <a:buSzPts val="6000"/>
              <a:buFont typeface="Trebuchet MS"/>
              <a:buNone/>
            </a:pPr>
            <a:r>
              <a:rPr lang="en-US" sz="6000"/>
              <a:t>Questions often asked?</a:t>
            </a:r>
            <a:endParaRPr/>
          </a:p>
        </p:txBody>
      </p:sp>
      <p:sp>
        <p:nvSpPr>
          <p:cNvPr id="168" name="Google Shape;168;p4"/>
          <p:cNvSpPr txBox="1">
            <a:spLocks noGrp="1"/>
          </p:cNvSpPr>
          <p:nvPr>
            <p:ph type="body" idx="1"/>
          </p:nvPr>
        </p:nvSpPr>
        <p:spPr>
          <a:xfrm>
            <a:off x="677334" y="2748455"/>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endParaRPr/>
          </a:p>
        </p:txBody>
      </p:sp>
      <p:sp>
        <p:nvSpPr>
          <p:cNvPr id="174" name="Google Shape;174;p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
        <p:nvSpPr>
          <p:cNvPr id="175" name="Google Shape;175;p5"/>
          <p:cNvSpPr/>
          <p:nvPr/>
        </p:nvSpPr>
        <p:spPr>
          <a:xfrm>
            <a:off x="3598468" y="722935"/>
            <a:ext cx="2854056" cy="1896582"/>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Trebuchet MS"/>
                <a:ea typeface="Trebuchet MS"/>
                <a:cs typeface="Trebuchet MS"/>
                <a:sym typeface="Trebuchet MS"/>
              </a:rPr>
              <a:t>We are an inclusion school.  Do I have to provide resource and/or separate settings?</a:t>
            </a:r>
            <a:endParaRPr/>
          </a:p>
        </p:txBody>
      </p:sp>
      <p:sp>
        <p:nvSpPr>
          <p:cNvPr id="176" name="Google Shape;176;p5"/>
          <p:cNvSpPr/>
          <p:nvPr/>
        </p:nvSpPr>
        <p:spPr>
          <a:xfrm>
            <a:off x="6471218" y="2160589"/>
            <a:ext cx="2983042" cy="1808955"/>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Trebuchet MS"/>
                <a:ea typeface="Trebuchet MS"/>
                <a:cs typeface="Trebuchet MS"/>
                <a:sym typeface="Trebuchet MS"/>
              </a:rPr>
              <a:t>Do I have to provide Counseling, Vision &amp; Hearing Services, and/or  Transportation?</a:t>
            </a:r>
            <a:endParaRPr/>
          </a:p>
        </p:txBody>
      </p:sp>
      <p:sp>
        <p:nvSpPr>
          <p:cNvPr id="177" name="Google Shape;177;p5"/>
          <p:cNvSpPr/>
          <p:nvPr/>
        </p:nvSpPr>
        <p:spPr>
          <a:xfrm>
            <a:off x="1867845" y="4452495"/>
            <a:ext cx="2854056" cy="168257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Trebuchet MS"/>
                <a:ea typeface="Trebuchet MS"/>
                <a:cs typeface="Trebuchet MS"/>
                <a:sym typeface="Trebuchet MS"/>
              </a:rPr>
              <a:t>Do I have to provide the Extended Content Standards?</a:t>
            </a:r>
            <a:endParaRPr/>
          </a:p>
        </p:txBody>
      </p:sp>
      <p:sp>
        <p:nvSpPr>
          <p:cNvPr id="178" name="Google Shape;178;p5"/>
          <p:cNvSpPr/>
          <p:nvPr/>
        </p:nvSpPr>
        <p:spPr>
          <a:xfrm>
            <a:off x="5143663" y="4452495"/>
            <a:ext cx="2854056" cy="1682570"/>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Trebuchet MS"/>
                <a:ea typeface="Trebuchet MS"/>
                <a:cs typeface="Trebuchet MS"/>
                <a:sym typeface="Trebuchet MS"/>
              </a:rPr>
              <a:t>Do I have to provide related services?</a:t>
            </a:r>
            <a:endParaRPr/>
          </a:p>
        </p:txBody>
      </p:sp>
      <p:sp>
        <p:nvSpPr>
          <p:cNvPr id="179" name="Google Shape;179;p5"/>
          <p:cNvSpPr/>
          <p:nvPr/>
        </p:nvSpPr>
        <p:spPr>
          <a:xfrm>
            <a:off x="709069" y="2160590"/>
            <a:ext cx="2983041" cy="1808954"/>
          </a:xfrm>
          <a:prstGeom prst="wedgeEllipseCallout">
            <a:avLst>
              <a:gd name="adj1" fmla="val -20833"/>
              <a:gd name="adj2" fmla="val 62500"/>
            </a:avLst>
          </a:prstGeom>
          <a:solidFill>
            <a:schemeClr val="accent1"/>
          </a:solidFill>
          <a:ln w="19050" cap="rnd" cmpd="sng">
            <a:solidFill>
              <a:srgbClr val="4594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Trebuchet MS"/>
                <a:ea typeface="Trebuchet MS"/>
                <a:cs typeface="Trebuchet MS"/>
                <a:sym typeface="Trebuchet MS"/>
              </a:rPr>
              <a:t>Do I have to provide the Occupational Course of Study?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1"/>
              </a:buClr>
              <a:buSzPts val="3600"/>
              <a:buFont typeface="Trebuchet MS"/>
              <a:buNone/>
            </a:pPr>
            <a:r>
              <a:rPr lang="en-US"/>
              <a:t>What is in policy?</a:t>
            </a:r>
            <a:endParaRPr/>
          </a:p>
        </p:txBody>
      </p:sp>
      <p:pic>
        <p:nvPicPr>
          <p:cNvPr id="185" name="Google Shape;185;p6"/>
          <p:cNvPicPr preferRelativeResize="0">
            <a:picLocks noGrp="1"/>
          </p:cNvPicPr>
          <p:nvPr>
            <p:ph type="body" idx="1"/>
          </p:nvPr>
        </p:nvPicPr>
        <p:blipFill rotWithShape="1">
          <a:blip r:embed="rId3">
            <a:alphaModFix/>
          </a:blip>
          <a:srcRect/>
          <a:stretch/>
        </p:blipFill>
        <p:spPr>
          <a:xfrm>
            <a:off x="1979307" y="2419643"/>
            <a:ext cx="6234765" cy="274035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1800"/>
              <a:buFont typeface="Trebuchet MS"/>
              <a:buNone/>
            </a:pPr>
            <a:br>
              <a:rPr lang="en-US" sz="1800"/>
            </a:br>
            <a:br>
              <a:rPr lang="en-US" sz="1800"/>
            </a:br>
            <a:r>
              <a:rPr lang="en-US" sz="1800"/>
              <a:t>NC 1501-1.1 Free Appropriate Public Education (FAPE) (pg. 26)</a:t>
            </a:r>
            <a:br>
              <a:rPr lang="en-US" sz="3240"/>
            </a:br>
            <a:endParaRPr sz="3240"/>
          </a:p>
        </p:txBody>
      </p:sp>
      <p:sp>
        <p:nvSpPr>
          <p:cNvPr id="191" name="Google Shape;191;p7"/>
          <p:cNvSpPr txBox="1">
            <a:spLocks noGrp="1"/>
          </p:cNvSpPr>
          <p:nvPr>
            <p:ph type="body" idx="1"/>
          </p:nvPr>
        </p:nvSpPr>
        <p:spPr>
          <a:xfrm>
            <a:off x="677334" y="1800665"/>
            <a:ext cx="8596668" cy="424069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(a) General. </a:t>
            </a:r>
            <a:r>
              <a:rPr lang="en-US">
                <a:solidFill>
                  <a:srgbClr val="FF0000"/>
                </a:solidFill>
              </a:rPr>
              <a:t>A free appropriate public education must be available to all children residing in the State </a:t>
            </a:r>
            <a:r>
              <a:rPr lang="en-US"/>
              <a:t>between the ages of three through 21, including children with disabilities who have been suspended or expelled from school, as provided for in NC 1504-2.1(d). </a:t>
            </a:r>
            <a:r>
              <a:rPr lang="en-US">
                <a:solidFill>
                  <a:srgbClr val="FF0000"/>
                </a:solidFill>
              </a:rPr>
              <a:t>Any child with a disability who requires special education and related services and who has not graduated from high school is eligible to continue to receive a free appropriate public education until the end of the school year in which that child reaches the age of 22.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000"/>
              <a:buFont typeface="Trebuchet MS"/>
              <a:buNone/>
            </a:pPr>
            <a:br>
              <a:rPr lang="en-US" sz="2000"/>
            </a:br>
            <a:br>
              <a:rPr lang="en-US" sz="2000"/>
            </a:br>
            <a:r>
              <a:rPr lang="en-US" sz="2000"/>
              <a:t>NC 1501-3.2 Continuum of Alternative Placements (pg 31</a:t>
            </a:r>
            <a:r>
              <a:rPr lang="en-US" sz="2000">
                <a:latin typeface="Times New Roman"/>
                <a:ea typeface="Times New Roman"/>
                <a:cs typeface="Times New Roman"/>
                <a:sym typeface="Times New Roman"/>
              </a:rPr>
              <a:t>)</a:t>
            </a:r>
            <a:br>
              <a:rPr lang="en-US" sz="2000">
                <a:latin typeface="Times New Roman"/>
                <a:ea typeface="Times New Roman"/>
                <a:cs typeface="Times New Roman"/>
                <a:sym typeface="Times New Roman"/>
              </a:rPr>
            </a:br>
            <a:endParaRPr sz="2000">
              <a:latin typeface="Times New Roman"/>
              <a:ea typeface="Times New Roman"/>
              <a:cs typeface="Times New Roman"/>
              <a:sym typeface="Times New Roman"/>
            </a:endParaRPr>
          </a:p>
        </p:txBody>
      </p:sp>
      <p:sp>
        <p:nvSpPr>
          <p:cNvPr id="197" name="Google Shape;197;p8"/>
          <p:cNvSpPr txBox="1">
            <a:spLocks noGrp="1"/>
          </p:cNvSpPr>
          <p:nvPr>
            <p:ph type="body" idx="1"/>
          </p:nvPr>
        </p:nvSpPr>
        <p:spPr>
          <a:xfrm>
            <a:off x="677334" y="1828801"/>
            <a:ext cx="8596668" cy="421256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(a) </a:t>
            </a:r>
            <a:r>
              <a:rPr lang="en-US">
                <a:solidFill>
                  <a:srgbClr val="FFC000"/>
                </a:solidFill>
              </a:rPr>
              <a:t>Each LEA must ensure that a continuum of alternative placements is available to meet the needs of children with disabilities for special education and related services. </a:t>
            </a:r>
            <a:endParaRPr/>
          </a:p>
          <a:p>
            <a:pPr marL="342900" lvl="0" indent="-342900" algn="l" rtl="0">
              <a:spcBef>
                <a:spcPts val="1000"/>
              </a:spcBef>
              <a:spcAft>
                <a:spcPts val="0"/>
              </a:spcAft>
              <a:buSzPts val="1440"/>
              <a:buChar char="►"/>
            </a:pPr>
            <a:r>
              <a:rPr lang="en-US"/>
              <a:t>(b) The continuum required in paragraph (a) of this section must– </a:t>
            </a:r>
            <a:endParaRPr/>
          </a:p>
          <a:p>
            <a:pPr marL="742950" lvl="1" indent="-285750" algn="l" rtl="0">
              <a:spcBef>
                <a:spcPts val="1000"/>
              </a:spcBef>
              <a:spcAft>
                <a:spcPts val="0"/>
              </a:spcAft>
              <a:buSzPts val="1280"/>
              <a:buChar char="►"/>
            </a:pPr>
            <a:r>
              <a:rPr lang="en-US"/>
              <a:t>(1) Include instruction in regular classes, special classes, special schools, home instruction, and instruction in hospitals and institutions; and </a:t>
            </a:r>
            <a:endParaRPr/>
          </a:p>
          <a:p>
            <a:pPr marL="742950" lvl="1" indent="-285750" algn="l" rtl="0">
              <a:spcBef>
                <a:spcPts val="1000"/>
              </a:spcBef>
              <a:spcAft>
                <a:spcPts val="0"/>
              </a:spcAft>
              <a:buSzPts val="1280"/>
              <a:buChar char="►"/>
            </a:pPr>
            <a:r>
              <a:rPr lang="en-US"/>
              <a:t>(2) Make provision for supplementary services (such as resource room or itinerant instruction) to be provided in conjunction with regular class placement.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1800"/>
              <a:buFont typeface="Trebuchet MS"/>
              <a:buNone/>
            </a:pPr>
            <a:r>
              <a:rPr lang="en-US" sz="1800"/>
              <a:t>NC 1501-3.3 Placement Decisions (pg 31)</a:t>
            </a:r>
            <a:br>
              <a:rPr lang="en-US"/>
            </a:br>
            <a:endParaRPr/>
          </a:p>
        </p:txBody>
      </p:sp>
      <p:sp>
        <p:nvSpPr>
          <p:cNvPr id="203" name="Google Shape;203;p9"/>
          <p:cNvSpPr txBox="1">
            <a:spLocks noGrp="1"/>
          </p:cNvSpPr>
          <p:nvPr>
            <p:ph type="body" idx="1"/>
          </p:nvPr>
        </p:nvSpPr>
        <p:spPr>
          <a:xfrm>
            <a:off x="677334" y="1266093"/>
            <a:ext cx="8596668" cy="4775270"/>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120"/>
              <a:buNone/>
            </a:pPr>
            <a:r>
              <a:rPr lang="en-US" sz="1400"/>
              <a:t>In determining the educational placement of a child with a disability, including a preschool child with a disability, </a:t>
            </a:r>
            <a:r>
              <a:rPr lang="en-US" sz="1400">
                <a:solidFill>
                  <a:srgbClr val="FF0000"/>
                </a:solidFill>
              </a:rPr>
              <a:t>each LEA must ensure that—</a:t>
            </a:r>
            <a:endParaRPr/>
          </a:p>
          <a:p>
            <a:pPr marL="0" lvl="0" indent="0" algn="l" rtl="0">
              <a:lnSpc>
                <a:spcPct val="80000"/>
              </a:lnSpc>
              <a:spcBef>
                <a:spcPts val="1000"/>
              </a:spcBef>
              <a:spcAft>
                <a:spcPts val="0"/>
              </a:spcAft>
              <a:buSzPts val="1120"/>
              <a:buNone/>
            </a:pPr>
            <a:r>
              <a:rPr lang="en-US" sz="1400"/>
              <a:t>   (a) The placement decision– </a:t>
            </a:r>
            <a:endParaRPr/>
          </a:p>
          <a:p>
            <a:pPr marL="457200" lvl="1" indent="0" algn="l" rtl="0">
              <a:lnSpc>
                <a:spcPct val="80000"/>
              </a:lnSpc>
              <a:spcBef>
                <a:spcPts val="1000"/>
              </a:spcBef>
              <a:spcAft>
                <a:spcPts val="0"/>
              </a:spcAft>
              <a:buSzPts val="1120"/>
              <a:buNone/>
            </a:pPr>
            <a:r>
              <a:rPr lang="en-US" sz="1400">
                <a:solidFill>
                  <a:srgbClr val="00B0F0"/>
                </a:solidFill>
              </a:rPr>
              <a:t>(1) Is made by the IEP Team, which includes the parents and other persons knowledgeable about the child, the meaning of the evaluation data, and the placement options; and </a:t>
            </a:r>
            <a:endParaRPr/>
          </a:p>
          <a:p>
            <a:pPr marL="457200" lvl="1" indent="0" algn="l" rtl="0">
              <a:lnSpc>
                <a:spcPct val="80000"/>
              </a:lnSpc>
              <a:spcBef>
                <a:spcPts val="1000"/>
              </a:spcBef>
              <a:spcAft>
                <a:spcPts val="0"/>
              </a:spcAft>
              <a:buSzPts val="1120"/>
              <a:buNone/>
            </a:pPr>
            <a:r>
              <a:rPr lang="en-US" sz="1400">
                <a:solidFill>
                  <a:srgbClr val="00B0F0"/>
                </a:solidFill>
              </a:rPr>
              <a:t>(2) Conforms to LRE requirements;</a:t>
            </a:r>
            <a:endParaRPr/>
          </a:p>
          <a:p>
            <a:pPr marL="457200" lvl="1" indent="0" algn="l" rtl="0">
              <a:lnSpc>
                <a:spcPct val="80000"/>
              </a:lnSpc>
              <a:spcBef>
                <a:spcPts val="1000"/>
              </a:spcBef>
              <a:spcAft>
                <a:spcPts val="0"/>
              </a:spcAft>
              <a:buSzPts val="1120"/>
              <a:buNone/>
            </a:pPr>
            <a:r>
              <a:rPr lang="en-US" sz="1400">
                <a:solidFill>
                  <a:srgbClr val="00B0F0"/>
                </a:solidFill>
              </a:rPr>
              <a:t> (b) The child's placement on the continuum– </a:t>
            </a:r>
            <a:endParaRPr/>
          </a:p>
          <a:p>
            <a:pPr marL="457200" lvl="1" indent="0" algn="l" rtl="0">
              <a:lnSpc>
                <a:spcPct val="80000"/>
              </a:lnSpc>
              <a:spcBef>
                <a:spcPts val="1000"/>
              </a:spcBef>
              <a:spcAft>
                <a:spcPts val="0"/>
              </a:spcAft>
              <a:buSzPts val="1120"/>
              <a:buNone/>
            </a:pPr>
            <a:r>
              <a:rPr lang="en-US" sz="1400">
                <a:solidFill>
                  <a:srgbClr val="00B0F0"/>
                </a:solidFill>
              </a:rPr>
              <a:t>	(1) Is determined at least annually; and </a:t>
            </a:r>
            <a:endParaRPr/>
          </a:p>
          <a:p>
            <a:pPr marL="457200" lvl="1" indent="0" algn="l" rtl="0">
              <a:lnSpc>
                <a:spcPct val="80000"/>
              </a:lnSpc>
              <a:spcBef>
                <a:spcPts val="1000"/>
              </a:spcBef>
              <a:spcAft>
                <a:spcPts val="0"/>
              </a:spcAft>
              <a:buSzPts val="1120"/>
              <a:buNone/>
            </a:pPr>
            <a:r>
              <a:rPr lang="en-US" sz="1400">
                <a:solidFill>
                  <a:srgbClr val="00B0F0"/>
                </a:solidFill>
              </a:rPr>
              <a:t>	(2) Is based on the child's IEP; </a:t>
            </a:r>
            <a:endParaRPr/>
          </a:p>
          <a:p>
            <a:pPr marL="457200" lvl="1" indent="0" algn="l" rtl="0">
              <a:lnSpc>
                <a:spcPct val="80000"/>
              </a:lnSpc>
              <a:spcBef>
                <a:spcPts val="1000"/>
              </a:spcBef>
              <a:spcAft>
                <a:spcPts val="0"/>
              </a:spcAft>
              <a:buSzPts val="1120"/>
              <a:buNone/>
            </a:pPr>
            <a:r>
              <a:rPr lang="en-US" sz="1400"/>
              <a:t>(c) Unless the IEP of a child with a disability requires some other arrangement—</a:t>
            </a:r>
            <a:endParaRPr/>
          </a:p>
          <a:p>
            <a:pPr marL="457200" lvl="1" indent="0" algn="l" rtl="0">
              <a:lnSpc>
                <a:spcPct val="80000"/>
              </a:lnSpc>
              <a:spcBef>
                <a:spcPts val="1000"/>
              </a:spcBef>
              <a:spcAft>
                <a:spcPts val="0"/>
              </a:spcAft>
              <a:buSzPts val="1120"/>
              <a:buNone/>
            </a:pPr>
            <a:r>
              <a:rPr lang="en-US" sz="1400"/>
              <a:t>	(1) The child is educated in the school that he or she would attend if nondisabled; and</a:t>
            </a:r>
            <a:endParaRPr/>
          </a:p>
          <a:p>
            <a:pPr marL="457200" lvl="1" indent="0" algn="l" rtl="0">
              <a:lnSpc>
                <a:spcPct val="80000"/>
              </a:lnSpc>
              <a:spcBef>
                <a:spcPts val="1000"/>
              </a:spcBef>
              <a:spcAft>
                <a:spcPts val="0"/>
              </a:spcAft>
              <a:buSzPts val="1120"/>
              <a:buNone/>
            </a:pPr>
            <a:r>
              <a:rPr lang="en-US" sz="1400"/>
              <a:t>	(2) If the child cannot be educated in the school he or she would attend if nondisabled, the child is educated as close to the child’s home as possible; </a:t>
            </a:r>
            <a:endParaRPr/>
          </a:p>
          <a:p>
            <a:pPr marL="457200" lvl="1" indent="0" algn="l" rtl="0">
              <a:lnSpc>
                <a:spcPct val="80000"/>
              </a:lnSpc>
              <a:spcBef>
                <a:spcPts val="1000"/>
              </a:spcBef>
              <a:spcAft>
                <a:spcPts val="0"/>
              </a:spcAft>
              <a:buSzPts val="1120"/>
              <a:buNone/>
            </a:pPr>
            <a:r>
              <a:rPr lang="en-US" sz="1400"/>
              <a:t>(d) In selecting the LRE, consideration is given to any potential harmful effect on the child or on the quality of services that he or she needs; and </a:t>
            </a:r>
            <a:endParaRPr/>
          </a:p>
          <a:p>
            <a:pPr marL="457200" lvl="1" indent="0" algn="l" rtl="0">
              <a:lnSpc>
                <a:spcPct val="80000"/>
              </a:lnSpc>
              <a:spcBef>
                <a:spcPts val="1000"/>
              </a:spcBef>
              <a:spcAft>
                <a:spcPts val="0"/>
              </a:spcAft>
              <a:buSzPts val="1120"/>
              <a:buNone/>
            </a:pPr>
            <a:r>
              <a:rPr lang="en-US" sz="1400"/>
              <a:t>(e) A child with a disability is not removed from education in age-appropriate regular classrooms solely because of needed modifications in the general education curriculum.</a:t>
            </a:r>
            <a:endParaRPr/>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3263</Words>
  <Application>Microsoft Macintosh PowerPoint</Application>
  <PresentationFormat>Widescreen</PresentationFormat>
  <Paragraphs>226</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Noto Sans Symbols</vt:lpstr>
      <vt:lpstr>Times New Roman</vt:lpstr>
      <vt:lpstr>Trebuchet MS</vt:lpstr>
      <vt:lpstr>Facet</vt:lpstr>
      <vt:lpstr>Federal Regulations for Students With Disabilities</vt:lpstr>
      <vt:lpstr>LEAs Are Required to Provide Free and Appropriate Public Education</vt:lpstr>
      <vt:lpstr>Charter Schools are Considered/Recognized as an LEA</vt:lpstr>
      <vt:lpstr>Questions often asked?</vt:lpstr>
      <vt:lpstr>PowerPoint Presentation</vt:lpstr>
      <vt:lpstr>What is in policy?</vt:lpstr>
      <vt:lpstr>  NC 1501-1.1 Free Appropriate Public Education (FAPE) (pg. 26) </vt:lpstr>
      <vt:lpstr>  NC 1501-3.2 Continuum of Alternative Placements (pg 31) </vt:lpstr>
      <vt:lpstr>NC 1501-3.3 Placement Decisions (pg 31) </vt:lpstr>
      <vt:lpstr>Continuum of Service Delivery </vt:lpstr>
      <vt:lpstr>Continuum of Alternative Educational Placements </vt:lpstr>
      <vt:lpstr>Continuum of Special Education Services</vt:lpstr>
      <vt:lpstr>Special Education Programming </vt:lpstr>
      <vt:lpstr>Things to Consider</vt:lpstr>
      <vt:lpstr>Most Importantly ALWAYS REMEMBER: </vt:lpstr>
      <vt:lpstr>More Questions….</vt:lpstr>
      <vt:lpstr>What is in policy?</vt:lpstr>
      <vt:lpstr>NC 1501-1.1 Free Appropriate Public Education (FAPE) (pg. 26)</vt:lpstr>
      <vt:lpstr>NC 1500-2.15 Definition of individualized education program (pg. 17)</vt:lpstr>
      <vt:lpstr>Things to Consider</vt:lpstr>
      <vt:lpstr>PowerPoint Presentation</vt:lpstr>
      <vt:lpstr>What is in policy?</vt:lpstr>
      <vt:lpstr>PowerPoint Presentation</vt:lpstr>
      <vt:lpstr>Things to Consider</vt:lpstr>
      <vt:lpstr>PowerPoint Presentation</vt:lpstr>
      <vt:lpstr>What is in policy?</vt:lpstr>
      <vt:lpstr>PowerPoint Presentation</vt:lpstr>
      <vt:lpstr>PowerPoint Presentation</vt:lpstr>
      <vt:lpstr>Things to Consider</vt:lpstr>
      <vt:lpstr>Activity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Regulations for Students With Disabilities</dc:title>
  <dc:creator>Tracy Metcalf</dc:creator>
  <cp:lastModifiedBy>Lynn Metcalf</cp:lastModifiedBy>
  <cp:revision>1</cp:revision>
  <dcterms:created xsi:type="dcterms:W3CDTF">2018-10-26T18:47:21Z</dcterms:created>
  <dcterms:modified xsi:type="dcterms:W3CDTF">2019-07-10T12:41:47Z</dcterms:modified>
</cp:coreProperties>
</file>