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6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m Batchelor" initials="" lastIdx="1" clrIdx="0"/>
  <p:cmAuthor id="1" name="Jackie Utt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0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1-03T19:42:51.684" idx="1">
    <p:pos x="6000" y="0"/>
    <p:text>What do we think about making each section of the agenda a hyperlink to that section of slides so if an admin just wanted to view a teacher's gradebook- they could jump to that section?</p:text>
  </p:cm>
  <p:cm authorId="1" dt="2018-01-03T19:42:51.684" idx="1">
    <p:pos x="6000" y="100"/>
    <p:text>Maybe we could have a quick discussion about it.
I don't mind making changes, but we also want to have consistency with all
the documentation/presentations going forward.
Jackie.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2400">
              <a:solidFill>
                <a:schemeClr val="dk1"/>
              </a:solidFill>
            </a:endParaRPr>
          </a:p>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solidFill>
                  <a:schemeClr val="dk1"/>
                </a:solidFill>
              </a:rPr>
              <a:t>District &gt; Power Teacher Pro Settings ….   </a:t>
            </a:r>
            <a:endParaRPr>
              <a:solidFill>
                <a:schemeClr val="dk1"/>
              </a:solidFill>
            </a:endParaRPr>
          </a:p>
          <a:p>
            <a:pPr marL="0" lvl="0" indent="457200" rtl="0">
              <a:spcBef>
                <a:spcPts val="0"/>
              </a:spcBef>
              <a:spcAft>
                <a:spcPts val="0"/>
              </a:spcAft>
              <a:buClr>
                <a:schemeClr val="dk1"/>
              </a:buClr>
              <a:buSzPts val="1100"/>
              <a:buFont typeface="Arial"/>
              <a:buNone/>
            </a:pPr>
            <a:r>
              <a:rPr lang="en">
                <a:solidFill>
                  <a:schemeClr val="dk1"/>
                </a:solidFill>
              </a:rPr>
              <a:t>Gradebook Setup  -- Default Gradebook Type  (talk more about it at the school level later)</a:t>
            </a: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            District Settings --- School can trump District , and Teachers can trump both School and District ---- is Okay.</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Click on a School to open info ---- </a:t>
            </a:r>
            <a:r>
              <a:rPr lang="en">
                <a:solidFill>
                  <a:schemeClr val="dk1"/>
                </a:solidFill>
              </a:rPr>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rPr>
              <a:t>-will default to PTG in 10 - in SECTIONS table  (WILL TALK MORE ABOUT THIS AT THE SCHOOL LEVEL→ In course sections) </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-In PS10x - There is a New field in Sections Table called GradebookType</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-Setting this will force any NEWLY created sections to use this default gradebook type.</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-Existing sections will have to have the new field in the Sections table modified to the gradebook each section is going to use.</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-Can be done in Mass using DDA Sections Table : GradebookType</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		PTG = 1</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		PowerTeacher Pro = 2</a:t>
            </a:r>
            <a:endParaRPr>
              <a:solidFill>
                <a:schemeClr val="dk1"/>
              </a:solidFill>
            </a:endParaRPr>
          </a:p>
          <a:p>
            <a:pPr marL="457200" lvl="0" indent="457200" rtl="0">
              <a:spcBef>
                <a:spcPts val="0"/>
              </a:spcBef>
              <a:spcAft>
                <a:spcPts val="0"/>
              </a:spcAft>
              <a:buClr>
                <a:schemeClr val="dk1"/>
              </a:buClr>
              <a:buSzPts val="1100"/>
              <a:buFont typeface="Arial"/>
              <a:buNone/>
            </a:pPr>
            <a:r>
              <a:rPr lang="en">
                <a:solidFill>
                  <a:schemeClr val="dk1"/>
                </a:solidFill>
              </a:rPr>
              <a:t>Submit</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solidFill>
                  <a:schemeClr val="dk1"/>
                </a:solidFill>
              </a:rPr>
              <a:t>Schools can view the district created categories</a:t>
            </a:r>
            <a:endParaRPr>
              <a:solidFill>
                <a:schemeClr val="dk1"/>
              </a:solidFill>
            </a:endParaRPr>
          </a:p>
          <a:p>
            <a:pPr marL="0" lvl="0" indent="0">
              <a:spcBef>
                <a:spcPts val="0"/>
              </a:spcBef>
              <a:spcAft>
                <a:spcPts val="0"/>
              </a:spcAft>
              <a:buNone/>
            </a:pPr>
            <a:r>
              <a:rPr lang="en">
                <a:solidFill>
                  <a:schemeClr val="dk1"/>
                </a:solidFill>
              </a:rPr>
              <a:t>They can NOT change anything about these however, they can ‘uncheck’ one or more of them and not use them.</a:t>
            </a:r>
            <a:endParaRPr/>
          </a:p>
          <a:p>
            <a:pPr marL="0" lvl="0" indent="0">
              <a:spcBef>
                <a:spcPts val="0"/>
              </a:spcBef>
              <a:spcAft>
                <a:spcPts val="0"/>
              </a:spcAft>
              <a:buNone/>
            </a:pPr>
            <a:r>
              <a:rPr lang="en"/>
              <a:t>They can manage categories to turn them on/off</a:t>
            </a:r>
            <a:endParaRPr/>
          </a:p>
          <a:p>
            <a:pPr marL="0" lvl="0" indent="0">
              <a:spcBef>
                <a:spcPts val="0"/>
              </a:spcBef>
              <a:spcAft>
                <a:spcPts val="0"/>
              </a:spcAft>
              <a:buNone/>
            </a:pPr>
            <a:r>
              <a:rPr lang="en"/>
              <a:t>Go BACK to District -- PowerTeacher Pro Settings -- District Categories for Teachers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Districts don’t have to push out categories - District decision</a:t>
            </a:r>
            <a:endParaRPr/>
          </a:p>
          <a:p>
            <a:pPr marL="0" lvl="0" indent="0">
              <a:spcBef>
                <a:spcPts val="0"/>
              </a:spcBef>
              <a:spcAft>
                <a:spcPts val="0"/>
              </a:spcAft>
              <a:buNone/>
            </a:pPr>
            <a:r>
              <a:rPr lang="en"/>
              <a:t>If district deletes category, then it becomes a teacher category therefore a teacher can modify</a:t>
            </a:r>
            <a:endParaRPr/>
          </a:p>
          <a:p>
            <a:pPr marL="0" lvl="0" indent="0">
              <a:spcBef>
                <a:spcPts val="0"/>
              </a:spcBef>
              <a:spcAft>
                <a:spcPts val="0"/>
              </a:spcAft>
              <a:buNone/>
            </a:pPr>
            <a:r>
              <a:rPr lang="en"/>
              <a:t>If pushing out a calculation method for Categories - you have to push out categories and notify teachers</a:t>
            </a:r>
            <a:endParaRPr/>
          </a:p>
          <a:p>
            <a:pPr marL="0" lvl="0" indent="0">
              <a:spcBef>
                <a:spcPts val="0"/>
              </a:spcBef>
              <a:spcAft>
                <a:spcPts val="0"/>
              </a:spcAft>
              <a:buNone/>
            </a:pPr>
            <a:r>
              <a:rPr lang="en"/>
              <a:t>Problem - if district pushes out a calculation for classwork but then the teacher creates a category call daily work and uses it instead, then teacher’s category is NOT included in the calculation - that is why teacher’s must be notified if District is setting up calculation methods on categories.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NC has mandated formulas</a:t>
            </a:r>
            <a:endParaRPr/>
          </a:p>
          <a:p>
            <a:pPr marL="0" lvl="0" indent="0">
              <a:spcBef>
                <a:spcPts val="0"/>
              </a:spcBef>
              <a:spcAft>
                <a:spcPts val="0"/>
              </a:spcAft>
              <a:buNone/>
            </a:pPr>
            <a:r>
              <a:rPr lang="en"/>
              <a:t>	Future - can push out formula to Departments, individual courses and grade levels (not in v11)</a:t>
            </a:r>
            <a:endParaRPr/>
          </a:p>
          <a:p>
            <a:pPr marL="0" lvl="0" indent="0">
              <a:spcBef>
                <a:spcPts val="0"/>
              </a:spcBef>
              <a:spcAft>
                <a:spcPts val="0"/>
              </a:spcAft>
              <a:buNone/>
            </a:pPr>
            <a:r>
              <a:rPr lang="en"/>
              <a:t>NOTE: NC mandates the NC 10-Point Scale as the only scale available for high schools - as far as GPA calculations go.</a:t>
            </a:r>
            <a:endParaRPr/>
          </a:p>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solidFill>
                  <a:schemeClr val="dk1"/>
                </a:solidFill>
              </a:rPr>
              <a:t>-can see the reporting terms in this scheduling term </a:t>
            </a: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-click edit to edit terms</a:t>
            </a:r>
            <a:endParaRPr>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Clr>
                <a:schemeClr val="dk1"/>
              </a:buClr>
              <a:buSzPts val="1100"/>
              <a:buFont typeface="Arial"/>
              <a:buNone/>
            </a:pPr>
            <a:r>
              <a:rPr lang="en" b="1">
                <a:solidFill>
                  <a:schemeClr val="dk1"/>
                </a:solidFill>
              </a:rPr>
              <a:t>If nothing is set up for the formula, it will default to total points</a:t>
            </a:r>
            <a:endParaRPr b="1">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-add additional types for ex: </a:t>
            </a: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Can lock down by term level - ie - District can lock down final grade term to calculate S1 &amp; S2, and also not lock down quarter terms - with Categories</a:t>
            </a: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Teachers Can Edit Calculation - Don’t forget about the drop down options</a:t>
            </a:r>
            <a:endParaRPr>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Standards attribute can have MEAN - it is appropriate here</a:t>
            </a: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	New options - if you want to use them - you must go to LEA and set it at the course</a:t>
            </a: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		Specific Weighting</a:t>
            </a: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		Specific Sum</a:t>
            </a:r>
            <a:endParaRPr>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Weighting Categories - PTPRo will recalculate accordingly if a teacher does not use one of the categories set up (such as Project). (In NC some districts do mandate that all categories be used)</a:t>
            </a:r>
            <a:endParaRPr b="1">
              <a:solidFill>
                <a:schemeClr val="dk1"/>
              </a:solidFill>
            </a:endParaRPr>
          </a:p>
          <a:p>
            <a:pPr marL="0" lvl="0" indent="0">
              <a:spcBef>
                <a:spcPts val="0"/>
              </a:spcBef>
              <a:spcAft>
                <a:spcPts val="0"/>
              </a:spcAft>
              <a:buClr>
                <a:schemeClr val="dk1"/>
              </a:buClr>
              <a:buSzPts val="1100"/>
              <a:buFont typeface="Arial"/>
              <a:buNone/>
            </a:pPr>
            <a:r>
              <a:rPr lang="en" b="1">
                <a:solidFill>
                  <a:schemeClr val="dk1"/>
                </a:solidFill>
              </a:rPr>
              <a:t>-fill the options but DO NOT submit --- go to ‘Drop Low Scores’ tab</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a:t>-when adding schools you may have to override the current formula</a:t>
            </a:r>
            <a:endParaRPr/>
          </a:p>
          <a:p>
            <a:pPr marL="0" lvl="0" indent="0" rtl="0">
              <a:spcBef>
                <a:spcPts val="0"/>
              </a:spcBef>
              <a:spcAft>
                <a:spcPts val="0"/>
              </a:spcAft>
              <a:buNone/>
            </a:pPr>
            <a:r>
              <a:rPr lang="en"/>
              <a:t>-</a:t>
            </a:r>
            <a:r>
              <a:rPr lang="en" b="1"/>
              <a:t>leave the calculate overall class grades checked</a:t>
            </a:r>
            <a:endParaRPr b="1"/>
          </a:p>
          <a:p>
            <a:pPr marL="0" lvl="0" indent="0" rtl="0">
              <a:spcBef>
                <a:spcPts val="0"/>
              </a:spcBef>
              <a:spcAft>
                <a:spcPts val="0"/>
              </a:spcAft>
              <a:buNone/>
            </a:pPr>
            <a:r>
              <a:rPr lang="en">
                <a:solidFill>
                  <a:srgbClr val="333333"/>
                </a:solidFill>
                <a:highlight>
                  <a:srgbClr val="FFFFFF"/>
                </a:highlight>
              </a:rPr>
              <a:t>-setting up Term weighting - the Term Weighting Drop Down - </a:t>
            </a:r>
            <a:r>
              <a:rPr lang="en" b="1">
                <a:solidFill>
                  <a:srgbClr val="333333"/>
                </a:solidFill>
                <a:highlight>
                  <a:srgbClr val="FFFFFF"/>
                </a:highlight>
              </a:rPr>
              <a:t>has Exact Value Earned - use that UNLESS you are an IB school then use Term Weighting Points</a:t>
            </a:r>
            <a:endParaRPr b="1">
              <a:solidFill>
                <a:schemeClr val="dk1"/>
              </a:solidFill>
            </a:endParaRPr>
          </a:p>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solidFill>
                  <a:schemeClr val="dk1"/>
                </a:solidFill>
              </a:rPr>
              <a:t>Here do standards in the quarter</a:t>
            </a: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-can set up the “drop the lowest scores” </a:t>
            </a:r>
            <a:r>
              <a:rPr lang="en" b="1">
                <a:solidFill>
                  <a:schemeClr val="dk1"/>
                </a:solidFill>
              </a:rPr>
              <a:t> </a:t>
            </a:r>
            <a:r>
              <a:rPr lang="en">
                <a:solidFill>
                  <a:schemeClr val="dk1"/>
                </a:solidFill>
              </a:rPr>
              <a:t>It is not recommended to set this up at the beginning of the term. Advise teachers this is optional to set up at the </a:t>
            </a:r>
            <a:r>
              <a:rPr lang="en" b="1">
                <a:solidFill>
                  <a:schemeClr val="dk1"/>
                </a:solidFill>
              </a:rPr>
              <a:t>end of the term, then recalculate the gradebook grades.</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-can lock if teachers do not edit “drop low scores”</a:t>
            </a:r>
            <a:endParaRPr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Click high school name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General “preference” for traditional grade calculations for a specific school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a:solidFill>
                  <a:schemeClr val="dk1"/>
                </a:solidFill>
                <a:highlight>
                  <a:srgbClr val="FFFFFF"/>
                </a:highlight>
              </a:rPr>
              <a:t>When we went to PS10 - Standards automatically went to the new version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4" name="Shape 4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Click on elementary School name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Should NOT have the ‘Mean’ as the default calculation at the highest level of Standard which means take the ‘average’ of the assignment standard scores (the top portion of this page) … using the average is not the concept of Standards Based Grading.</a:t>
            </a:r>
            <a:endParaRPr/>
          </a:p>
          <a:p>
            <a:pPr marL="0" lvl="0" indent="0">
              <a:spcBef>
                <a:spcPts val="0"/>
              </a:spcBef>
              <a:spcAft>
                <a:spcPts val="0"/>
              </a:spcAft>
              <a:buNone/>
            </a:pPr>
            <a:r>
              <a:rPr lang="en"/>
              <a:t>It’s okay however to have the ‘mean’ of the lower level standards calculate up to the higher standards (the bottom portion of this page)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4" name="Shape 4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a:t>Should NOT have the ‘Mean’ as the default calculation at the highest level of Standard which means take the ‘average’ of the assignment standard scores (the top portion of this page)</a:t>
            </a:r>
            <a:endParaRPr/>
          </a:p>
          <a:p>
            <a:pPr marL="0" lvl="0" indent="0" rtl="0">
              <a:spcBef>
                <a:spcPts val="0"/>
              </a:spcBef>
              <a:spcAft>
                <a:spcPts val="0"/>
              </a:spcAft>
              <a:buNone/>
            </a:pPr>
            <a:r>
              <a:rPr lang="en"/>
              <a:t>It’s okay however to have the ‘mean’ of the lower level standards calculate up to the higher standards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Go back to District setup → Courses → Filter Course Name by ‘NC Math 1’</a:t>
            </a:r>
            <a:endParaRPr/>
          </a:p>
          <a:p>
            <a:pPr marL="0" lvl="0" indent="0">
              <a:spcBef>
                <a:spcPts val="0"/>
              </a:spcBef>
              <a:spcAft>
                <a:spcPts val="0"/>
              </a:spcAft>
              <a:buNone/>
            </a:pPr>
            <a:r>
              <a:rPr lang="en"/>
              <a:t>Select a NC Math  course that has Standards attached</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Can set up district standards (a lot of work)</a:t>
            </a:r>
            <a:endParaRPr/>
          </a:p>
          <a:p>
            <a:pPr marL="0" lvl="0" indent="0">
              <a:spcBef>
                <a:spcPts val="0"/>
              </a:spcBef>
              <a:spcAft>
                <a:spcPts val="0"/>
              </a:spcAft>
              <a:buNone/>
            </a:pPr>
            <a:r>
              <a:rPr lang="en"/>
              <a:t>-will ‘auto calculate” if a higher level is needed</a:t>
            </a:r>
            <a:endParaRPr/>
          </a:p>
          <a:p>
            <a:pPr marL="0" lvl="0" indent="0">
              <a:spcBef>
                <a:spcPts val="0"/>
              </a:spcBef>
              <a:spcAft>
                <a:spcPts val="0"/>
              </a:spcAft>
              <a:buNone/>
            </a:pPr>
            <a:r>
              <a:rPr lang="en"/>
              <a:t>-can edit </a:t>
            </a:r>
            <a:endParaRPr/>
          </a:p>
          <a:p>
            <a:pPr marL="0" lvl="0" indent="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9" name="Shape 4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Point out how to read the fields on the screen (i.e. the auto-calculate, the Weighting etc…), </a:t>
            </a:r>
            <a:endParaRPr/>
          </a:p>
          <a:p>
            <a:pPr marL="0" lvl="0" indent="0" rtl="0">
              <a:spcBef>
                <a:spcPts val="0"/>
              </a:spcBef>
              <a:spcAft>
                <a:spcPts val="0"/>
              </a:spcAft>
              <a:buNone/>
            </a:pPr>
            <a:r>
              <a:rPr lang="en"/>
              <a:t>      and why there are </a:t>
            </a:r>
            <a:r>
              <a:rPr lang="en" b="1"/>
              <a:t>not</a:t>
            </a:r>
            <a:r>
              <a:rPr lang="en"/>
              <a:t> Auto-Calc and Weighting for some standards [because they are the ‘children’ and have nothing rolled up to them … they are the ‘smallest entity standard’</a:t>
            </a:r>
            <a:endParaRPr/>
          </a:p>
          <a:p>
            <a:pPr marL="0" lvl="0" indent="0">
              <a:spcBef>
                <a:spcPts val="0"/>
              </a:spcBef>
              <a:spcAft>
                <a:spcPts val="0"/>
              </a:spcAft>
              <a:buClr>
                <a:schemeClr val="dk1"/>
              </a:buClr>
              <a:buSzPts val="1100"/>
              <a:buFont typeface="Arial"/>
              <a:buNone/>
            </a:pPr>
            <a:r>
              <a:rPr lang="en">
                <a:solidFill>
                  <a:schemeClr val="dk1"/>
                </a:solidFill>
              </a:rPr>
              <a:t>When editing, the scores will adjust </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-can add weights to standards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7" name="Shape 4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7" name="Shape 4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Similar to PT Admin</a:t>
            </a:r>
            <a:endParaRPr/>
          </a:p>
          <a:p>
            <a:pPr marL="0" lvl="0" indent="0">
              <a:spcBef>
                <a:spcPts val="0"/>
              </a:spcBef>
              <a:spcAft>
                <a:spcPts val="0"/>
              </a:spcAft>
              <a:buNone/>
            </a:pPr>
            <a:r>
              <a:rPr lang="en"/>
              <a:t>School can trump District , and Teachers can trump both School and District ---- is Okay.</a:t>
            </a:r>
            <a:endParaRPr/>
          </a:p>
          <a:p>
            <a:pPr marL="0" lvl="0" indent="0">
              <a:spcBef>
                <a:spcPts val="0"/>
              </a:spcBef>
              <a:spcAft>
                <a:spcPts val="0"/>
              </a:spcAft>
              <a:buNone/>
            </a:pPr>
            <a:r>
              <a:rPr lang="en"/>
              <a:t>Click School name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5" name="Shape 5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7" name="Shape 5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Switch to School&gt;School Setup&gt;Grading: PowerTeacher Pro Settings</a:t>
            </a:r>
            <a:endParaRPr/>
          </a:p>
          <a:p>
            <a:pPr marL="0" lvl="0" indent="0">
              <a:spcBef>
                <a:spcPts val="0"/>
              </a:spcBef>
              <a:spcAft>
                <a:spcPts val="0"/>
              </a:spcAft>
              <a:buNone/>
            </a:pPr>
            <a:r>
              <a:rPr lang="en"/>
              <a:t>Display Settings (schools can change display settings and work with the district categories….YES my school uses this category however cannot modify name, color, description)</a:t>
            </a:r>
            <a:endParaRPr/>
          </a:p>
          <a:p>
            <a:pPr marL="0" lvl="0" indent="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4" name="Shape 5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3" name="Shape 5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r>
              <a:rPr lang="en"/>
              <a:t>-School..sections..pick section..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0" name="Shape 5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a:t>Change gradebook type</a:t>
            </a:r>
            <a:endParaRPr/>
          </a:p>
          <a:p>
            <a:pPr marL="0" lvl="0" indent="0" rtl="0">
              <a:spcBef>
                <a:spcPts val="0"/>
              </a:spcBef>
              <a:spcAft>
                <a:spcPts val="0"/>
              </a:spcAft>
              <a:buNone/>
            </a:pPr>
            <a:r>
              <a:rPr lang="en"/>
              <a:t>-one you go Pro, CANNOT go back to PTG</a:t>
            </a:r>
            <a:endParaRPr/>
          </a:p>
          <a:p>
            <a:pPr marL="0" lvl="0" indent="0" rtl="0">
              <a:spcBef>
                <a:spcPts val="0"/>
              </a:spcBef>
              <a:spcAft>
                <a:spcPts val="0"/>
              </a:spcAft>
              <a:buNone/>
            </a:pPr>
            <a:r>
              <a:rPr lang="en"/>
              <a:t>-migration can only happen once and only migrates 1 year of information - the rest stay in PTG</a:t>
            </a:r>
            <a:endParaRPr/>
          </a:p>
          <a:p>
            <a:pPr marL="0" lvl="0" indent="0" rtl="0">
              <a:spcBef>
                <a:spcPts val="0"/>
              </a:spcBef>
              <a:spcAft>
                <a:spcPts val="0"/>
              </a:spcAft>
              <a:buNone/>
            </a:pPr>
            <a:r>
              <a:rPr lang="en"/>
              <a:t>-must have assignments in the year</a:t>
            </a:r>
            <a:endParaRPr/>
          </a:p>
          <a:p>
            <a:pPr marL="0" lvl="0" indent="0" rtl="0">
              <a:spcBef>
                <a:spcPts val="0"/>
              </a:spcBef>
              <a:spcAft>
                <a:spcPts val="0"/>
              </a:spcAft>
              <a:buNone/>
            </a:pPr>
            <a:r>
              <a:rPr lang="en"/>
              <a:t>-PTP needs to be blank (teachers can only be in 1 grade book at a time)</a:t>
            </a:r>
            <a:endParaRPr/>
          </a:p>
          <a:p>
            <a:pPr marL="0" lvl="0" indent="0" rtl="0">
              <a:spcBef>
                <a:spcPts val="0"/>
              </a:spcBef>
              <a:spcAft>
                <a:spcPts val="0"/>
              </a:spcAft>
              <a:buNone/>
            </a:pPr>
            <a:r>
              <a:rPr lang="en"/>
              <a:t>-in DDA you can update all sections at 1 time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9" name="Shape 5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Clr>
                <a:schemeClr val="dk1"/>
              </a:buClr>
              <a:buSzPts val="1100"/>
              <a:buFont typeface="Arial"/>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6" name="Shape 5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rgbClr val="333333"/>
                </a:solidFill>
                <a:highlight>
                  <a:srgbClr val="FFFFFF"/>
                </a:highlight>
              </a:rPr>
              <a:t>District level pushes out the categories. Teachers can create a category however IF this district has pushed out categories, they should use the district categories to be included in final grade calculation. Meaning a teacher is not to use their own test category if the district has a test category.</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5" name="Shape 5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3" name="Shape 5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solidFill>
                  <a:schemeClr val="dk1"/>
                </a:solidFill>
              </a:rPr>
              <a:t>School, gradebook, PTP settings </a:t>
            </a:r>
            <a:endParaRPr>
              <a:solidFill>
                <a:schemeClr val="dk1"/>
              </a:solidFill>
            </a:endParaRPr>
          </a:p>
          <a:p>
            <a:pPr marL="0" lvl="0" indent="0">
              <a:spcBef>
                <a:spcPts val="0"/>
              </a:spcBef>
              <a:spcAft>
                <a:spcPts val="0"/>
              </a:spcAft>
              <a:buNone/>
            </a:pPr>
            <a:r>
              <a:rPr lang="en"/>
              <a:t>Open a High School formula</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2" name="Shape 5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0" name="Shape 6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8" name="Shape 6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5" name="Shape 6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rPr>
              <a:t>Navigate to LEA (under Setup)&gt;Under Grading heading</a:t>
            </a:r>
            <a:endParaRPr>
              <a:solidFill>
                <a:schemeClr val="dk1"/>
              </a:solidFill>
            </a:endParaRPr>
          </a:p>
          <a:p>
            <a:pPr marL="0" lvl="0" indent="0" rtl="0">
              <a:spcBef>
                <a:spcPts val="0"/>
              </a:spcBef>
              <a:spcAft>
                <a:spcPts val="0"/>
              </a:spcAft>
              <a:buNone/>
            </a:pPr>
            <a:r>
              <a:rPr lang="en">
                <a:solidFill>
                  <a:schemeClr val="dk1"/>
                </a:solidFill>
              </a:rPr>
              <a:t>PowerTeacher Pro Settings (will come back to later)</a:t>
            </a: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Go to Grade Scales</a:t>
            </a:r>
            <a:endParaRPr>
              <a:solidFill>
                <a:schemeClr val="dk1"/>
              </a:solidFill>
            </a:endParaRPr>
          </a:p>
          <a:p>
            <a:pPr marL="0" lvl="0" indent="0" rtl="0">
              <a:spcBef>
                <a:spcPts val="0"/>
              </a:spcBef>
              <a:spcAft>
                <a:spcPts val="0"/>
              </a:spcAft>
              <a:buClr>
                <a:schemeClr val="dk1"/>
              </a:buClr>
              <a:buSzPts val="1100"/>
              <a:buFont typeface="Arial"/>
              <a:buNone/>
            </a:pPr>
            <a:r>
              <a:rPr lang="en" sz="1000">
                <a:solidFill>
                  <a:srgbClr val="FF0000"/>
                </a:solidFill>
                <a:highlight>
                  <a:srgbClr val="FFFFFF"/>
                </a:highlight>
              </a:rPr>
              <a:t>can districts copy DPI's NC10-pt scale to then create numeric scale for Elem, Mid, &amp; High - so district can then create different "special Codes scales" for each level. OR is DPI pushing out the only Special codes for Districts to use?</a:t>
            </a:r>
            <a:endParaRPr>
              <a:solidFill>
                <a:srgbClr val="FF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4" name="Shape 6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2" name="Shape 6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2" name="Shape 6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rPr>
              <a:t>Teacher will EVENTUALLY see some type of notification / alert if Admin has been in PTPro</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8" name="Shape 6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highlight>
                  <a:srgbClr val="FFFFFF"/>
                </a:highlight>
              </a:rPr>
              <a:t>Note: pop-up windows will open - they are html and not constricted to pop-up blockers</a:t>
            </a:r>
            <a:endParaRPr>
              <a:highlight>
                <a:srgbClr val="FFFFFF"/>
              </a:highlight>
            </a:endParaRPr>
          </a:p>
          <a:p>
            <a:pPr marL="0" lvl="0" indent="0">
              <a:spcBef>
                <a:spcPts val="0"/>
              </a:spcBef>
              <a:spcAft>
                <a:spcPts val="0"/>
              </a:spcAft>
              <a:buClr>
                <a:srgbClr val="000000"/>
              </a:buClr>
              <a:buSzPts val="1100"/>
              <a:buFont typeface="Arial"/>
              <a:buNone/>
            </a:pPr>
            <a:endParaRPr>
              <a:highlight>
                <a:srgbClr val="FFFFFF"/>
              </a:highlight>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4" name="Shape 6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5" name="Shape 6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8" name="Shape 6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1" name="Shape 7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3" name="Shape 7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Shape 7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8" name="Shape 7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solidFill>
                  <a:schemeClr val="dk1"/>
                </a:solidFill>
              </a:rPr>
              <a:t>GRADING&gt; -grade scales - </a:t>
            </a:r>
            <a:endParaRPr>
              <a:solidFill>
                <a:schemeClr val="dk1"/>
              </a:solidFill>
            </a:endParaRPr>
          </a:p>
          <a:p>
            <a:pPr marL="0" lvl="0" indent="0">
              <a:spcBef>
                <a:spcPts val="0"/>
              </a:spcBef>
              <a:spcAft>
                <a:spcPts val="0"/>
              </a:spcAft>
              <a:buNone/>
            </a:pPr>
            <a:r>
              <a:rPr lang="en">
                <a:solidFill>
                  <a:schemeClr val="dk1"/>
                </a:solidFill>
              </a:rPr>
              <a:t>One big change - all previous versions had one type : Alpha Scale - problem is with that grade scale - they had extra items/codes like W withdraw, INC incomplete, WP, WF etc. The problem is that they assume a 0 (zero) grade value. When teachers assigned a 0 (zero) grade value the system was confused as to which grade/or code to assign.</a:t>
            </a:r>
            <a:endParaRPr>
              <a:solidFill>
                <a:schemeClr val="dk1"/>
              </a:solidFill>
            </a:endParaRPr>
          </a:p>
          <a:p>
            <a:pPr marL="0" lvl="0" indent="0">
              <a:spcBef>
                <a:spcPts val="0"/>
              </a:spcBef>
              <a:spcAft>
                <a:spcPts val="0"/>
              </a:spcAft>
              <a:buNone/>
            </a:pPr>
            <a:endParaRPr>
              <a:solidFill>
                <a:schemeClr val="dk1"/>
              </a:solidFill>
            </a:endParaRPr>
          </a:p>
          <a:p>
            <a:pPr marL="0" lvl="0" indent="0" rtl="0">
              <a:spcBef>
                <a:spcPts val="0"/>
              </a:spcBef>
              <a:spcAft>
                <a:spcPts val="0"/>
              </a:spcAft>
              <a:buNone/>
            </a:pPr>
            <a:r>
              <a:rPr lang="en">
                <a:solidFill>
                  <a:schemeClr val="dk1"/>
                </a:solidFill>
              </a:rPr>
              <a:t>PTPro now also has </a:t>
            </a:r>
            <a:r>
              <a:rPr lang="en" u="sng">
                <a:solidFill>
                  <a:schemeClr val="dk1"/>
                </a:solidFill>
              </a:rPr>
              <a:t>numeric</a:t>
            </a:r>
            <a:r>
              <a:rPr lang="en">
                <a:solidFill>
                  <a:schemeClr val="dk1"/>
                </a:solidFill>
              </a:rPr>
              <a:t> scale AND </a:t>
            </a:r>
            <a:r>
              <a:rPr lang="en" u="sng">
                <a:solidFill>
                  <a:schemeClr val="dk1"/>
                </a:solidFill>
              </a:rPr>
              <a:t>special codes</a:t>
            </a:r>
            <a:r>
              <a:rPr lang="en">
                <a:solidFill>
                  <a:schemeClr val="dk1"/>
                </a:solidFill>
              </a:rPr>
              <a:t> scale -  Special codes scale is to be attached to your main scale such as Numeric</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Class creates a Grade Scale for Traditional Grades</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	Does this scale use special codes? Can’t add yet because we need to still create a special codes scale (generate table for) and then come back and attach it here</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	Choose starting number of colors:  most colors is 5 (if more grade items - more than one item can have the same color)</a:t>
            </a:r>
            <a:endParaRPr>
              <a:solidFill>
                <a:schemeClr val="dk1"/>
              </a:solidFill>
            </a:endParaRPr>
          </a:p>
          <a:p>
            <a:pPr marL="0" lvl="0" indent="0" rtl="0">
              <a:spcBef>
                <a:spcPts val="0"/>
              </a:spcBef>
              <a:spcAft>
                <a:spcPts val="0"/>
              </a:spcAft>
              <a:buNone/>
            </a:pPr>
            <a:r>
              <a:rPr lang="en">
                <a:solidFill>
                  <a:schemeClr val="dk1"/>
                </a:solidFill>
              </a:rPr>
              <a:t>-DCID number is on left  (internal ID number) for standards</a:t>
            </a:r>
            <a:endParaRPr>
              <a:solidFill>
                <a:schemeClr val="dk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Shape 7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8" name="Shape 7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solidFill>
                  <a:schemeClr val="dk1"/>
                </a:solidFill>
              </a:rPr>
              <a:t>PT Administrator (Navigation blue bar - side bar)  goes to Java gradebook …. This will not go away [for viewing old gradebook information]</a:t>
            </a: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District, Under Grading goes to PTPro Settings</a:t>
            </a:r>
            <a:endParaRPr>
              <a:solidFill>
                <a:schemeClr val="dk1"/>
              </a:solidFill>
            </a:endParaRPr>
          </a:p>
          <a:p>
            <a:pPr marL="0" lvl="0" indent="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Shape 7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7" name="Shape 7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Shape 7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6" name="Shape 7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*Final grade calculations DO NOT migrate</a:t>
            </a:r>
            <a:endParaRPr/>
          </a:p>
          <a:p>
            <a:pPr marL="0" lvl="0" indent="0">
              <a:spcBef>
                <a:spcPts val="0"/>
              </a:spcBef>
              <a:spcAft>
                <a:spcPts val="0"/>
              </a:spcAft>
              <a:buNone/>
            </a:pPr>
            <a:r>
              <a:rPr lang="en">
                <a:highlight>
                  <a:srgbClr val="FFFFFF"/>
                </a:highlight>
              </a:rPr>
              <a:t>Section readiness report coming this summer.</a:t>
            </a:r>
            <a:endParaRPr>
              <a:highlight>
                <a:srgbClr val="FFFFFF"/>
              </a:highlight>
            </a:endParaRPr>
          </a:p>
          <a:p>
            <a:pPr marL="0" lvl="0" indent="0">
              <a:spcBef>
                <a:spcPts val="0"/>
              </a:spcBef>
              <a:spcAft>
                <a:spcPts val="0"/>
              </a:spcAft>
              <a:buNone/>
            </a:pPr>
            <a:endParaRPr>
              <a:highlight>
                <a:srgbClr val="FFFFFF"/>
              </a:highlight>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Shape 7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2" name="Shape 7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Shape 77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9" name="Shape 7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Shape 7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4" name="Shape 7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rPr>
              <a:t>Add description as needed</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-teacher gradebook values (if the item is checked, then yes the teacher can use this scale to grade)</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-In High School you SHOULD NOT mark with the grade value </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Gradebook Cutoff% &amp; Values - read VERTICALLY</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	Cutoff % - teachers give grades in gradebook as percentages</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	Values = teachers give alpha grades in gradebook A, B, F, etc - tells the system if I give a student a C calculate it as 75 (problematic for secondary schools)</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-color level is set by users -- they assist in identifying student levels quickly</a:t>
            </a:r>
            <a:endParaRPr/>
          </a:p>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Set descriptions</a:t>
            </a:r>
            <a:endParaRPr/>
          </a:p>
          <a:p>
            <a:pPr marL="0" lvl="0" indent="0">
              <a:spcBef>
                <a:spcPts val="0"/>
              </a:spcBef>
              <a:spcAft>
                <a:spcPts val="0"/>
              </a:spcAft>
              <a:buNone/>
            </a:pPr>
            <a:r>
              <a:rPr lang="en"/>
              <a:t>-as long as ppl are using Java, we do need the conversion set up</a:t>
            </a:r>
            <a:endParaRPr/>
          </a:p>
          <a:p>
            <a:pPr marL="0" lvl="0" indent="0">
              <a:spcBef>
                <a:spcPts val="0"/>
              </a:spcBef>
              <a:spcAft>
                <a:spcPts val="0"/>
              </a:spcAft>
              <a:buNone/>
            </a:pPr>
            <a:r>
              <a:rPr lang="en"/>
              <a:t>-in Pro if they are going from standards to traditional, we will still need a conversion set up.</a:t>
            </a:r>
            <a:endParaRPr/>
          </a:p>
          <a:p>
            <a:pPr marL="0" lvl="0" indent="0">
              <a:spcBef>
                <a:spcPts val="0"/>
              </a:spcBef>
              <a:spcAft>
                <a:spcPts val="0"/>
              </a:spcAft>
              <a:buNone/>
            </a:pPr>
            <a:r>
              <a:rPr lang="en"/>
              <a:t>All existing conversion scales have automatically been converted to grade scales with the upgrade to PS 10.x </a:t>
            </a:r>
            <a:endParaRPr/>
          </a:p>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 b="1"/>
              <a:t>After generating the table, this is the next step</a:t>
            </a:r>
            <a:endParaRPr b="1"/>
          </a:p>
          <a:p>
            <a:pPr marL="0" lvl="0" indent="0">
              <a:spcBef>
                <a:spcPts val="0"/>
              </a:spcBef>
              <a:spcAft>
                <a:spcPts val="0"/>
              </a:spcAft>
              <a:buNone/>
            </a:pPr>
            <a:r>
              <a:rPr lang="en"/>
              <a:t>-can sort into order</a:t>
            </a:r>
            <a:endParaRPr/>
          </a:p>
          <a:p>
            <a:pPr marL="0" lvl="0" indent="0">
              <a:spcBef>
                <a:spcPts val="0"/>
              </a:spcBef>
              <a:spcAft>
                <a:spcPts val="0"/>
              </a:spcAft>
              <a:buNone/>
            </a:pPr>
            <a:r>
              <a:rPr lang="en"/>
              <a:t>-can add description</a:t>
            </a:r>
            <a:endParaRPr/>
          </a:p>
          <a:p>
            <a:pPr marL="0" lvl="0" indent="0">
              <a:spcBef>
                <a:spcPts val="0"/>
              </a:spcBef>
              <a:spcAft>
                <a:spcPts val="0"/>
              </a:spcAft>
              <a:buNone/>
            </a:pPr>
            <a:r>
              <a:rPr lang="en">
                <a:highlight>
                  <a:srgbClr val="FFFFFF"/>
                </a:highlight>
              </a:rPr>
              <a:t>-Don't just add tag (late, missing, etc) unless you are giving it a value - PTPro works on values</a:t>
            </a:r>
            <a:endParaRPr/>
          </a:p>
          <a:p>
            <a:pPr marL="0" lvl="0" indent="0">
              <a:spcBef>
                <a:spcPts val="0"/>
              </a:spcBef>
              <a:spcAft>
                <a:spcPts val="0"/>
              </a:spcAft>
              <a:buNone/>
            </a:pPr>
            <a:r>
              <a:rPr lang="en">
                <a:highlight>
                  <a:srgbClr val="FFFFFF"/>
                </a:highlight>
              </a:rPr>
              <a:t>-Enter a Final Grade Values for those codes used for Final Grade</a:t>
            </a:r>
            <a:endParaRPr>
              <a:highlight>
                <a:srgbClr val="FFFFFF"/>
              </a:highlight>
            </a:endParaRPr>
          </a:p>
          <a:p>
            <a:pPr marL="0" lvl="0" indent="0">
              <a:spcBef>
                <a:spcPts val="0"/>
              </a:spcBef>
              <a:spcAft>
                <a:spcPts val="0"/>
              </a:spcAft>
              <a:buNone/>
            </a:pPr>
            <a:r>
              <a:rPr lang="en">
                <a:highlight>
                  <a:srgbClr val="FFFFFF"/>
                </a:highlight>
              </a:rPr>
              <a:t>-On numeric scale - you do not have to enter a final numeric value but it won't hurt if you do, ... check as need --&gt;does it count in GPA? using Added value? Grad Credit?</a:t>
            </a:r>
            <a:endParaRPr/>
          </a:p>
          <a:p>
            <a:pPr marL="0" lvl="0" indent="0">
              <a:spcBef>
                <a:spcPts val="0"/>
              </a:spcBef>
              <a:spcAft>
                <a:spcPts val="0"/>
              </a:spcAft>
              <a:buNone/>
            </a:pPr>
            <a:r>
              <a:rPr lang="en"/>
              <a:t>-ex: withdraw is not in use on assignments so you will uncheck it. </a:t>
            </a:r>
            <a:endParaRPr/>
          </a:p>
          <a:p>
            <a:pPr marL="0" lvl="0" indent="0">
              <a:spcBef>
                <a:spcPts val="0"/>
              </a:spcBef>
              <a:spcAft>
                <a:spcPts val="0"/>
              </a:spcAft>
              <a:buNone/>
            </a:pPr>
            <a:r>
              <a:rPr lang="en"/>
              <a:t>-not handed in would be missing </a:t>
            </a:r>
            <a:endParaRPr/>
          </a:p>
          <a:p>
            <a:pPr marL="0" lvl="0" indent="0">
              <a:spcBef>
                <a:spcPts val="0"/>
              </a:spcBef>
              <a:spcAft>
                <a:spcPts val="0"/>
              </a:spcAft>
              <a:buNone/>
            </a:pPr>
            <a:r>
              <a:rPr lang="en"/>
              <a:t>-normally don’t change grading scale during the school year</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hyperlink" Target="http://links.govdelivery.com/track?type=click&amp;enid=ZWFzPTEmbWFpbGluZ2lkPTIwMTYwNzEyLjYxNDUyNDgxJm1lc3NhZ2VpZD1NREItUFJELUJVTC0yMDE2MDcxMi42MTQ1MjQ4MSZkYXRhYmFzZWlkPTEwMDEmc2VyaWFsPTE3MDU3MjkzJmVtYWlsaWQ9eXdpbHNvbkBkcGkuc3RhdGUubmMudXMmdXNlcmlkPXl3aWxzb25AZHBpLnN0YXRlLm5jLnVzJmZsPSZleHRyYT1NdWx0aXZhcmlhdGVJZD0mJiY=&amp;&amp;&amp;102&amp;&amp;&amp;http://bit.ly/29GOPbY" TargetMode="External"/><Relationship Id="rId5" Type="http://schemas.openxmlformats.org/officeDocument/2006/relationships/hyperlink" Target="http://links.govdelivery.com/track?type=click&amp;enid=ZWFzPTEmbWFpbGluZ2lkPTIwMTYwNzEyLjYxNDUyNDgxJm1lc3NhZ2VpZD1NREItUFJELUJVTC0yMDE2MDcxMi42MTQ1MjQ4MSZkYXRhYmFzZWlkPTEwMDEmc2VyaWFsPTE3MDU3MjkzJmVtYWlsaWQ9eXdpbHNvbkBkcGkuc3RhdGUubmMudXMmdXNlcmlkPXl3aWxzb25AZHBpLnN0YXRlLm5jLnVzJmZsPSZleHRyYT1NdWx0aXZhcmlhdGVJZD0mJiY=&amp;&amp;&amp;101&amp;&amp;&amp;https://vimeo.com/174398193" TargetMode="External"/><Relationship Id="rId4" Type="http://schemas.openxmlformats.org/officeDocument/2006/relationships/hyperlink" Target="https://nc-myit.us.onbmc.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pic>
        <p:nvPicPr>
          <p:cNvPr id="13" name="Shape 13" descr="HomeBase orange stripe for PPT v2.jpg"/>
          <p:cNvPicPr preferRelativeResize="0"/>
          <p:nvPr/>
        </p:nvPicPr>
        <p:blipFill rotWithShape="1">
          <a:blip r:embed="rId2">
            <a:alphaModFix/>
          </a:blip>
          <a:srcRect/>
          <a:stretch/>
        </p:blipFill>
        <p:spPr>
          <a:xfrm>
            <a:off x="0" y="0"/>
            <a:ext cx="9144000" cy="548700"/>
          </a:xfrm>
          <a:prstGeom prst="rect">
            <a:avLst/>
          </a:prstGeom>
          <a:noFill/>
          <a:ln>
            <a:noFill/>
          </a:ln>
        </p:spPr>
      </p:pic>
      <p:sp>
        <p:nvSpPr>
          <p:cNvPr id="14" name="Shape 14"/>
          <p:cNvSpPr txBox="1"/>
          <p:nvPr/>
        </p:nvSpPr>
        <p:spPr>
          <a:xfrm>
            <a:off x="337350" y="4621600"/>
            <a:ext cx="8670900" cy="3843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spcAft>
                <a:spcPts val="0"/>
              </a:spcAft>
              <a:buClr>
                <a:srgbClr val="000000"/>
              </a:buClr>
              <a:buSzPts val="1100"/>
              <a:buFont typeface="Arial"/>
              <a:buNone/>
            </a:pPr>
            <a:r>
              <a:rPr lang="en" sz="900">
                <a:solidFill>
                  <a:srgbClr val="898989"/>
                </a:solidFill>
                <a:latin typeface="Calibri"/>
                <a:ea typeface="Calibri"/>
                <a:cs typeface="Calibri"/>
                <a:sym typeface="Calibri"/>
              </a:rPr>
              <a:t>Document Use: This curriculum is intended for LEAs to use and/or customize for re-delivery based on specific LEA needs. If modifications and additions are made to this curriculum, </a:t>
            </a:r>
            <a:br>
              <a:rPr lang="en" sz="900">
                <a:solidFill>
                  <a:srgbClr val="898989"/>
                </a:solidFill>
                <a:latin typeface="Calibri"/>
                <a:ea typeface="Calibri"/>
                <a:cs typeface="Calibri"/>
                <a:sym typeface="Calibri"/>
              </a:rPr>
            </a:br>
            <a:r>
              <a:rPr lang="en" sz="900">
                <a:solidFill>
                  <a:srgbClr val="898989"/>
                </a:solidFill>
                <a:latin typeface="Calibri"/>
                <a:ea typeface="Calibri"/>
                <a:cs typeface="Calibri"/>
                <a:sym typeface="Calibri"/>
              </a:rPr>
              <a:t>LEAs are responsible for the content. This document is the property of the NC DPI and may not be copied in whole or in part without the express written permission of the NC DPI.</a:t>
            </a:r>
            <a:endParaRPr sz="900">
              <a:solidFill>
                <a:srgbClr val="898989"/>
              </a:solidFill>
              <a:latin typeface="Calibri"/>
              <a:ea typeface="Calibri"/>
              <a:cs typeface="Calibri"/>
              <a:sym typeface="Calibri"/>
            </a:endParaRPr>
          </a:p>
          <a:p>
            <a:pPr marL="0" lvl="0" indent="0" rtl="0">
              <a:spcBef>
                <a:spcPts val="0"/>
              </a:spcBef>
              <a:spcAft>
                <a:spcPts val="0"/>
              </a:spcAft>
              <a:buNone/>
            </a:pPr>
            <a:endParaRPr sz="1000">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51" name="Shape 51"/>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85800" y="1597819"/>
            <a:ext cx="7772400" cy="11025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rgbClr val="0070C0"/>
              </a:buClr>
              <a:buSzPts val="1400"/>
              <a:buFont typeface="Calibri"/>
              <a:buNone/>
              <a:defRPr sz="4400" b="1" i="0" u="none" strike="noStrike" cap="none">
                <a:solidFill>
                  <a:srgbClr val="0070C0"/>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0" name="Shape 60"/>
          <p:cNvSpPr txBox="1">
            <a:spLocks noGrp="1"/>
          </p:cNvSpPr>
          <p:nvPr>
            <p:ph type="subTitle" idx="1"/>
          </p:nvPr>
        </p:nvSpPr>
        <p:spPr>
          <a:xfrm>
            <a:off x="1371600" y="2914650"/>
            <a:ext cx="6400800" cy="1314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rgbClr val="888888"/>
              </a:buClr>
              <a:buSzPts val="14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14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1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61" name="Shape 61" descr="HomeBase orange stripe for PPT v2.jpg"/>
          <p:cNvPicPr preferRelativeResize="0"/>
          <p:nvPr/>
        </p:nvPicPr>
        <p:blipFill rotWithShape="1">
          <a:blip r:embed="rId2">
            <a:alphaModFix/>
          </a:blip>
          <a:srcRect/>
          <a:stretch/>
        </p:blipFill>
        <p:spPr>
          <a:xfrm>
            <a:off x="0" y="0"/>
            <a:ext cx="9144000" cy="548400"/>
          </a:xfrm>
          <a:prstGeom prst="rect">
            <a:avLst/>
          </a:prstGeom>
          <a:noFill/>
          <a:ln>
            <a:noFill/>
          </a:ln>
        </p:spPr>
      </p:pic>
      <p:sp>
        <p:nvSpPr>
          <p:cNvPr id="62" name="Shape 62"/>
          <p:cNvSpPr txBox="1"/>
          <p:nvPr/>
        </p:nvSpPr>
        <p:spPr>
          <a:xfrm>
            <a:off x="312750" y="4745981"/>
            <a:ext cx="8670900" cy="2883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spcAft>
                <a:spcPts val="0"/>
              </a:spcAft>
              <a:buClr>
                <a:srgbClr val="000000"/>
              </a:buClr>
              <a:buSzPts val="1100"/>
              <a:buFont typeface="Arial"/>
              <a:buNone/>
            </a:pPr>
            <a:r>
              <a:rPr lang="en" sz="900">
                <a:solidFill>
                  <a:srgbClr val="898989"/>
                </a:solidFill>
                <a:latin typeface="Calibri"/>
                <a:ea typeface="Calibri"/>
                <a:cs typeface="Calibri"/>
                <a:sym typeface="Calibri"/>
              </a:rPr>
              <a:t>Document Use: This curriculum is intended for LEAs to use and/or customize for re-delivery based on specific LEA needs. If modifications and additions are made to this curriculum, </a:t>
            </a:r>
            <a:br>
              <a:rPr lang="en" sz="900">
                <a:solidFill>
                  <a:srgbClr val="898989"/>
                </a:solidFill>
                <a:latin typeface="Calibri"/>
                <a:ea typeface="Calibri"/>
                <a:cs typeface="Calibri"/>
                <a:sym typeface="Calibri"/>
              </a:rPr>
            </a:br>
            <a:r>
              <a:rPr lang="en" sz="900">
                <a:solidFill>
                  <a:srgbClr val="898989"/>
                </a:solidFill>
                <a:latin typeface="Calibri"/>
                <a:ea typeface="Calibri"/>
                <a:cs typeface="Calibri"/>
                <a:sym typeface="Calibri"/>
              </a:rPr>
              <a:t>LEAs are responsible for the content. This document is the property of the NC DPI and may not be copied in whole or in part without the express written permission of the NC DPI.</a:t>
            </a:r>
            <a:endParaRPr sz="900">
              <a:solidFill>
                <a:srgbClr val="898989"/>
              </a:solidFill>
              <a:latin typeface="Calibri"/>
              <a:ea typeface="Calibri"/>
              <a:cs typeface="Calibri"/>
              <a:sym typeface="Calibri"/>
            </a:endParaRPr>
          </a:p>
          <a:p>
            <a:pPr marL="0" lvl="0" indent="0" rtl="0">
              <a:spcBef>
                <a:spcPts val="0"/>
              </a:spcBef>
              <a:spcAft>
                <a:spcPts val="0"/>
              </a:spcAft>
              <a:buNone/>
            </a:pPr>
            <a:endParaRPr sz="1000">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63"/>
        <p:cNvGrpSpPr/>
        <p:nvPr/>
      </p:nvGrpSpPr>
      <p:grpSpPr>
        <a:xfrm>
          <a:off x="0" y="0"/>
          <a:ext cx="0" cy="0"/>
          <a:chOff x="0" y="0"/>
          <a:chExt cx="0" cy="0"/>
        </a:xfrm>
      </p:grpSpPr>
      <p:pic>
        <p:nvPicPr>
          <p:cNvPr id="64" name="Shape 64" descr="HomeBase orange stripe for PPT bottom v1.jpg"/>
          <p:cNvPicPr preferRelativeResize="0"/>
          <p:nvPr/>
        </p:nvPicPr>
        <p:blipFill rotWithShape="1">
          <a:blip r:embed="rId2">
            <a:alphaModFix/>
          </a:blip>
          <a:srcRect/>
          <a:stretch/>
        </p:blipFill>
        <p:spPr>
          <a:xfrm>
            <a:off x="0" y="4820771"/>
            <a:ext cx="9144000" cy="322800"/>
          </a:xfrm>
          <a:prstGeom prst="rect">
            <a:avLst/>
          </a:prstGeom>
          <a:noFill/>
          <a:ln>
            <a:noFill/>
          </a:ln>
        </p:spPr>
      </p:pic>
      <p:sp>
        <p:nvSpPr>
          <p:cNvPr id="65" name="Shape 65"/>
          <p:cNvSpPr txBox="1">
            <a:spLocks noGrp="1"/>
          </p:cNvSpPr>
          <p:nvPr>
            <p:ph type="ctrTitle"/>
          </p:nvPr>
        </p:nvSpPr>
        <p:spPr>
          <a:xfrm>
            <a:off x="457200" y="114301"/>
            <a:ext cx="777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Clr>
                <a:srgbClr val="0070C0"/>
              </a:buClr>
              <a:buSzPts val="1400"/>
              <a:buFont typeface="Calibri"/>
              <a:buNone/>
              <a:defRPr sz="3200" b="1" i="0" u="none" strike="noStrike" cap="none">
                <a:solidFill>
                  <a:srgbClr val="0070C0"/>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6" name="Shape 66"/>
          <p:cNvSpPr txBox="1">
            <a:spLocks noGrp="1"/>
          </p:cNvSpPr>
          <p:nvPr>
            <p:ph type="sldNum" idx="12"/>
          </p:nvPr>
        </p:nvSpPr>
        <p:spPr>
          <a:xfrm>
            <a:off x="381000" y="4767263"/>
            <a:ext cx="762000" cy="27390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67" name="Shape 67"/>
          <p:cNvSpPr/>
          <p:nvPr/>
        </p:nvSpPr>
        <p:spPr>
          <a:xfrm>
            <a:off x="304800" y="114300"/>
            <a:ext cx="45600" cy="4596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856683" y="91218"/>
                </a:lnTo>
              </a:path>
            </a:pathLst>
          </a:custGeom>
          <a:solidFill>
            <a:srgbClr val="FF9900"/>
          </a:solidFill>
          <a:ln w="25400" cap="flat" cmpd="sng">
            <a:solidFill>
              <a:srgbClr val="FF99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0C0"/>
              </a:solidFill>
              <a:latin typeface="Calibri"/>
              <a:ea typeface="Calibri"/>
              <a:cs typeface="Calibri"/>
              <a:sym typeface="Calibri"/>
            </a:endParaRPr>
          </a:p>
        </p:txBody>
      </p:sp>
      <p:sp>
        <p:nvSpPr>
          <p:cNvPr id="68" name="Shape 68"/>
          <p:cNvSpPr txBox="1">
            <a:spLocks noGrp="1"/>
          </p:cNvSpPr>
          <p:nvPr>
            <p:ph type="body" idx="1"/>
          </p:nvPr>
        </p:nvSpPr>
        <p:spPr>
          <a:xfrm>
            <a:off x="457200" y="809720"/>
            <a:ext cx="8229600" cy="37848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7_Title Slide">
    <p:spTree>
      <p:nvGrpSpPr>
        <p:cNvPr id="1" name="Shape 69"/>
        <p:cNvGrpSpPr/>
        <p:nvPr/>
      </p:nvGrpSpPr>
      <p:grpSpPr>
        <a:xfrm>
          <a:off x="0" y="0"/>
          <a:ext cx="0" cy="0"/>
          <a:chOff x="0" y="0"/>
          <a:chExt cx="0" cy="0"/>
        </a:xfrm>
      </p:grpSpPr>
      <p:pic>
        <p:nvPicPr>
          <p:cNvPr id="70" name="Shape 70" descr="HomeBase orange stripe for PPT bottom v1.jpg"/>
          <p:cNvPicPr preferRelativeResize="0"/>
          <p:nvPr/>
        </p:nvPicPr>
        <p:blipFill rotWithShape="1">
          <a:blip r:embed="rId2">
            <a:alphaModFix/>
          </a:blip>
          <a:srcRect/>
          <a:stretch/>
        </p:blipFill>
        <p:spPr>
          <a:xfrm>
            <a:off x="0" y="4820771"/>
            <a:ext cx="9144000" cy="322800"/>
          </a:xfrm>
          <a:prstGeom prst="rect">
            <a:avLst/>
          </a:prstGeom>
          <a:noFill/>
          <a:ln>
            <a:noFill/>
          </a:ln>
        </p:spPr>
      </p:pic>
      <p:sp>
        <p:nvSpPr>
          <p:cNvPr id="71" name="Shape 71"/>
          <p:cNvSpPr txBox="1">
            <a:spLocks noGrp="1"/>
          </p:cNvSpPr>
          <p:nvPr>
            <p:ph type="ctrTitle"/>
          </p:nvPr>
        </p:nvSpPr>
        <p:spPr>
          <a:xfrm>
            <a:off x="457200" y="114301"/>
            <a:ext cx="777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Clr>
                <a:srgbClr val="0070C0"/>
              </a:buClr>
              <a:buSzPts val="1400"/>
              <a:buFont typeface="Calibri"/>
              <a:buNone/>
              <a:defRPr sz="3200" b="1" i="0" u="none" strike="noStrike" cap="none">
                <a:solidFill>
                  <a:srgbClr val="0070C0"/>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2" name="Shape 72"/>
          <p:cNvSpPr txBox="1">
            <a:spLocks noGrp="1"/>
          </p:cNvSpPr>
          <p:nvPr>
            <p:ph type="sldNum" idx="12"/>
          </p:nvPr>
        </p:nvSpPr>
        <p:spPr>
          <a:xfrm>
            <a:off x="381000" y="4767263"/>
            <a:ext cx="762000" cy="27390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73" name="Shape 73"/>
          <p:cNvSpPr/>
          <p:nvPr/>
        </p:nvSpPr>
        <p:spPr>
          <a:xfrm>
            <a:off x="304800" y="114300"/>
            <a:ext cx="45600" cy="4596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856683" y="91218"/>
                </a:lnTo>
              </a:path>
            </a:pathLst>
          </a:custGeom>
          <a:solidFill>
            <a:srgbClr val="FF9900"/>
          </a:solidFill>
          <a:ln w="25400" cap="flat" cmpd="sng">
            <a:solidFill>
              <a:srgbClr val="FF99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99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74"/>
        <p:cNvGrpSpPr/>
        <p:nvPr/>
      </p:nvGrpSpPr>
      <p:grpSpPr>
        <a:xfrm>
          <a:off x="0" y="0"/>
          <a:ext cx="0" cy="0"/>
          <a:chOff x="0" y="0"/>
          <a:chExt cx="0" cy="0"/>
        </a:xfrm>
      </p:grpSpPr>
      <p:pic>
        <p:nvPicPr>
          <p:cNvPr id="75" name="Shape 75" descr="HomeBase orange stripe for PPT bottom v1.jpg"/>
          <p:cNvPicPr preferRelativeResize="0"/>
          <p:nvPr/>
        </p:nvPicPr>
        <p:blipFill rotWithShape="1">
          <a:blip r:embed="rId2">
            <a:alphaModFix/>
          </a:blip>
          <a:srcRect/>
          <a:stretch/>
        </p:blipFill>
        <p:spPr>
          <a:xfrm>
            <a:off x="0" y="4820771"/>
            <a:ext cx="9144000" cy="322800"/>
          </a:xfrm>
          <a:prstGeom prst="rect">
            <a:avLst/>
          </a:prstGeom>
          <a:noFill/>
          <a:ln>
            <a:noFill/>
          </a:ln>
        </p:spPr>
      </p:pic>
      <p:sp>
        <p:nvSpPr>
          <p:cNvPr id="76" name="Shape 76"/>
          <p:cNvSpPr txBox="1">
            <a:spLocks noGrp="1"/>
          </p:cNvSpPr>
          <p:nvPr>
            <p:ph type="ctrTitle"/>
          </p:nvPr>
        </p:nvSpPr>
        <p:spPr>
          <a:xfrm>
            <a:off x="457200" y="114301"/>
            <a:ext cx="777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Clr>
                <a:srgbClr val="0070C0"/>
              </a:buClr>
              <a:buSzPts val="1400"/>
              <a:buFont typeface="Calibri"/>
              <a:buNone/>
              <a:defRPr sz="3200" b="1" i="0" u="none" strike="noStrike" cap="none">
                <a:solidFill>
                  <a:srgbClr val="0070C0"/>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7" name="Shape 77"/>
          <p:cNvSpPr txBox="1">
            <a:spLocks noGrp="1"/>
          </p:cNvSpPr>
          <p:nvPr>
            <p:ph type="sldNum" idx="12"/>
          </p:nvPr>
        </p:nvSpPr>
        <p:spPr>
          <a:xfrm>
            <a:off x="381000" y="4767263"/>
            <a:ext cx="762000" cy="27390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78" name="Shape 78"/>
          <p:cNvSpPr/>
          <p:nvPr/>
        </p:nvSpPr>
        <p:spPr>
          <a:xfrm>
            <a:off x="304800" y="114300"/>
            <a:ext cx="45600" cy="4596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856683" y="91218"/>
                </a:lnTo>
              </a:path>
            </a:pathLst>
          </a:custGeom>
          <a:solidFill>
            <a:srgbClr val="FF9900"/>
          </a:solidFill>
          <a:ln w="25400" cap="flat" cmpd="sng">
            <a:solidFill>
              <a:srgbClr val="FF99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0C0"/>
              </a:solidFill>
              <a:latin typeface="Calibri"/>
              <a:ea typeface="Calibri"/>
              <a:cs typeface="Calibri"/>
              <a:sym typeface="Calibri"/>
            </a:endParaRPr>
          </a:p>
        </p:txBody>
      </p:sp>
      <p:sp>
        <p:nvSpPr>
          <p:cNvPr id="79" name="Shape 79"/>
          <p:cNvSpPr txBox="1">
            <a:spLocks noGrp="1"/>
          </p:cNvSpPr>
          <p:nvPr>
            <p:ph type="body" idx="1"/>
          </p:nvPr>
        </p:nvSpPr>
        <p:spPr>
          <a:xfrm>
            <a:off x="457200" y="1200150"/>
            <a:ext cx="4038600" cy="3394500"/>
          </a:xfrm>
          <a:prstGeom prst="rect">
            <a:avLst/>
          </a:prstGeom>
          <a:noFill/>
          <a:ln>
            <a:noFill/>
          </a:ln>
        </p:spPr>
        <p:txBody>
          <a:bodyPr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2"/>
          </p:nvPr>
        </p:nvSpPr>
        <p:spPr>
          <a:xfrm>
            <a:off x="4648200" y="1200150"/>
            <a:ext cx="4038600" cy="3394500"/>
          </a:xfrm>
          <a:prstGeom prst="rect">
            <a:avLst/>
          </a:prstGeom>
          <a:noFill/>
          <a:ln>
            <a:noFill/>
          </a:ln>
        </p:spPr>
        <p:txBody>
          <a:bodyPr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81"/>
        <p:cNvGrpSpPr/>
        <p:nvPr/>
      </p:nvGrpSpPr>
      <p:grpSpPr>
        <a:xfrm>
          <a:off x="0" y="0"/>
          <a:ext cx="0" cy="0"/>
          <a:chOff x="0" y="0"/>
          <a:chExt cx="0" cy="0"/>
        </a:xfrm>
      </p:grpSpPr>
      <p:pic>
        <p:nvPicPr>
          <p:cNvPr id="82" name="Shape 82" descr="HomeBase orange stripe for PPT bottom v1.jpg"/>
          <p:cNvPicPr preferRelativeResize="0"/>
          <p:nvPr/>
        </p:nvPicPr>
        <p:blipFill rotWithShape="1">
          <a:blip r:embed="rId2">
            <a:alphaModFix/>
          </a:blip>
          <a:srcRect/>
          <a:stretch/>
        </p:blipFill>
        <p:spPr>
          <a:xfrm>
            <a:off x="0" y="4820771"/>
            <a:ext cx="9144000" cy="322800"/>
          </a:xfrm>
          <a:prstGeom prst="rect">
            <a:avLst/>
          </a:prstGeom>
          <a:noFill/>
          <a:ln>
            <a:noFill/>
          </a:ln>
        </p:spPr>
      </p:pic>
      <p:sp>
        <p:nvSpPr>
          <p:cNvPr id="83" name="Shape 83"/>
          <p:cNvSpPr txBox="1">
            <a:spLocks noGrp="1"/>
          </p:cNvSpPr>
          <p:nvPr>
            <p:ph type="ctrTitle"/>
          </p:nvPr>
        </p:nvSpPr>
        <p:spPr>
          <a:xfrm>
            <a:off x="457200" y="114301"/>
            <a:ext cx="777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Clr>
                <a:srgbClr val="0070C0"/>
              </a:buClr>
              <a:buSzPts val="1400"/>
              <a:buFont typeface="Calibri"/>
              <a:buNone/>
              <a:defRPr sz="3200" b="1" i="0" u="none" strike="noStrike" cap="none">
                <a:solidFill>
                  <a:srgbClr val="0070C0"/>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4" name="Shape 84"/>
          <p:cNvSpPr txBox="1">
            <a:spLocks noGrp="1"/>
          </p:cNvSpPr>
          <p:nvPr>
            <p:ph type="sldNum" idx="12"/>
          </p:nvPr>
        </p:nvSpPr>
        <p:spPr>
          <a:xfrm>
            <a:off x="381000" y="4767263"/>
            <a:ext cx="762000" cy="27390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85" name="Shape 85"/>
          <p:cNvSpPr/>
          <p:nvPr/>
        </p:nvSpPr>
        <p:spPr>
          <a:xfrm>
            <a:off x="304800" y="114300"/>
            <a:ext cx="45600" cy="4596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856683" y="91218"/>
                </a:lnTo>
              </a:path>
            </a:pathLst>
          </a:custGeom>
          <a:solidFill>
            <a:srgbClr val="FF9900"/>
          </a:solidFill>
          <a:ln w="25400" cap="flat" cmpd="sng">
            <a:solidFill>
              <a:srgbClr val="FF99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0C0"/>
              </a:solidFill>
              <a:latin typeface="Calibri"/>
              <a:ea typeface="Calibri"/>
              <a:cs typeface="Calibri"/>
              <a:sym typeface="Calibri"/>
            </a:endParaRPr>
          </a:p>
        </p:txBody>
      </p:sp>
      <p:sp>
        <p:nvSpPr>
          <p:cNvPr id="86" name="Shape 86"/>
          <p:cNvSpPr txBox="1">
            <a:spLocks noGrp="1"/>
          </p:cNvSpPr>
          <p:nvPr>
            <p:ph type="body" idx="1"/>
          </p:nvPr>
        </p:nvSpPr>
        <p:spPr>
          <a:xfrm>
            <a:off x="457200" y="1631156"/>
            <a:ext cx="4040100" cy="2963400"/>
          </a:xfrm>
          <a:prstGeom prst="rect">
            <a:avLst/>
          </a:prstGeom>
          <a:noFill/>
          <a:ln>
            <a:noFill/>
          </a:ln>
        </p:spPr>
        <p:txBody>
          <a:bodyPr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2"/>
          </p:nvPr>
        </p:nvSpPr>
        <p:spPr>
          <a:xfrm>
            <a:off x="4645025" y="1631156"/>
            <a:ext cx="4041900" cy="2963400"/>
          </a:xfrm>
          <a:prstGeom prst="rect">
            <a:avLst/>
          </a:prstGeom>
          <a:noFill/>
          <a:ln>
            <a:noFill/>
          </a:ln>
        </p:spPr>
        <p:txBody>
          <a:bodyPr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title" idx="3"/>
          </p:nvPr>
        </p:nvSpPr>
        <p:spPr>
          <a:xfrm>
            <a:off x="244575" y="939169"/>
            <a:ext cx="4041900" cy="655200"/>
          </a:xfrm>
          <a:prstGeom prst="rect">
            <a:avLst/>
          </a:prstGeom>
        </p:spPr>
        <p:txBody>
          <a:bodyPr wrap="square" lIns="91425" tIns="91425" rIns="91425" bIns="91425" anchor="ctr" anchorCtr="0"/>
          <a:lstStyle>
            <a:lvl1pPr lvl="0" rtl="0">
              <a:spcBef>
                <a:spcPts val="0"/>
              </a:spcBef>
              <a:spcAft>
                <a:spcPts val="0"/>
              </a:spcAft>
              <a:buNone/>
              <a:defRPr sz="25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9" name="Shape 89"/>
          <p:cNvSpPr txBox="1">
            <a:spLocks noGrp="1"/>
          </p:cNvSpPr>
          <p:nvPr>
            <p:ph type="title" idx="4"/>
          </p:nvPr>
        </p:nvSpPr>
        <p:spPr>
          <a:xfrm>
            <a:off x="4819650" y="939169"/>
            <a:ext cx="4041900" cy="655200"/>
          </a:xfrm>
          <a:prstGeom prst="rect">
            <a:avLst/>
          </a:prstGeom>
        </p:spPr>
        <p:txBody>
          <a:bodyPr wrap="square" lIns="91425" tIns="91425" rIns="91425" bIns="91425" anchor="ctr" anchorCtr="0"/>
          <a:lstStyle>
            <a:lvl1pPr lvl="0" rtl="0">
              <a:spcBef>
                <a:spcPts val="0"/>
              </a:spcBef>
              <a:spcAft>
                <a:spcPts val="0"/>
              </a:spcAft>
              <a:buNone/>
              <a:defRPr sz="25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itle Slide">
    <p:spTree>
      <p:nvGrpSpPr>
        <p:cNvPr id="1" name="Shape 90"/>
        <p:cNvGrpSpPr/>
        <p:nvPr/>
      </p:nvGrpSpPr>
      <p:grpSpPr>
        <a:xfrm>
          <a:off x="0" y="0"/>
          <a:ext cx="0" cy="0"/>
          <a:chOff x="0" y="0"/>
          <a:chExt cx="0" cy="0"/>
        </a:xfrm>
      </p:grpSpPr>
      <p:pic>
        <p:nvPicPr>
          <p:cNvPr id="91" name="Shape 91" descr="HomeBase orange stripe for PPT bottom v1.jpg"/>
          <p:cNvPicPr preferRelativeResize="0"/>
          <p:nvPr/>
        </p:nvPicPr>
        <p:blipFill rotWithShape="1">
          <a:blip r:embed="rId2">
            <a:alphaModFix/>
          </a:blip>
          <a:srcRect/>
          <a:stretch/>
        </p:blipFill>
        <p:spPr>
          <a:xfrm>
            <a:off x="0" y="4820771"/>
            <a:ext cx="9144000" cy="322800"/>
          </a:xfrm>
          <a:prstGeom prst="rect">
            <a:avLst/>
          </a:prstGeom>
          <a:noFill/>
          <a:ln>
            <a:noFill/>
          </a:ln>
        </p:spPr>
      </p:pic>
      <p:sp>
        <p:nvSpPr>
          <p:cNvPr id="92" name="Shape 92"/>
          <p:cNvSpPr txBox="1">
            <a:spLocks noGrp="1"/>
          </p:cNvSpPr>
          <p:nvPr>
            <p:ph type="ctrTitle"/>
          </p:nvPr>
        </p:nvSpPr>
        <p:spPr>
          <a:xfrm>
            <a:off x="457200" y="114301"/>
            <a:ext cx="777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Clr>
                <a:srgbClr val="0070C0"/>
              </a:buClr>
              <a:buSzPts val="1400"/>
              <a:buFont typeface="Calibri"/>
              <a:buNone/>
              <a:defRPr sz="3200" b="1" i="0" u="none" strike="noStrike" cap="none">
                <a:solidFill>
                  <a:srgbClr val="0070C0"/>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3" name="Shape 93"/>
          <p:cNvSpPr txBox="1">
            <a:spLocks noGrp="1"/>
          </p:cNvSpPr>
          <p:nvPr>
            <p:ph type="sldNum" idx="12"/>
          </p:nvPr>
        </p:nvSpPr>
        <p:spPr>
          <a:xfrm>
            <a:off x="381000" y="4767263"/>
            <a:ext cx="762000" cy="27390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94" name="Shape 94"/>
          <p:cNvSpPr/>
          <p:nvPr/>
        </p:nvSpPr>
        <p:spPr>
          <a:xfrm>
            <a:off x="304800" y="114300"/>
            <a:ext cx="45600" cy="4596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856683" y="91218"/>
                </a:lnTo>
              </a:path>
            </a:pathLst>
          </a:custGeom>
          <a:solidFill>
            <a:srgbClr val="FF9900"/>
          </a:solidFill>
          <a:ln w="25400" cap="flat" cmpd="sng">
            <a:solidFill>
              <a:srgbClr val="FF99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0C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Title Slide">
    <p:spTree>
      <p:nvGrpSpPr>
        <p:cNvPr id="1" name="Shape 95"/>
        <p:cNvGrpSpPr/>
        <p:nvPr/>
      </p:nvGrpSpPr>
      <p:grpSpPr>
        <a:xfrm>
          <a:off x="0" y="0"/>
          <a:ext cx="0" cy="0"/>
          <a:chOff x="0" y="0"/>
          <a:chExt cx="0" cy="0"/>
        </a:xfrm>
      </p:grpSpPr>
      <p:pic>
        <p:nvPicPr>
          <p:cNvPr id="96" name="Shape 96" descr="HomeBase orange stripe for PPT bottom v1.jpg"/>
          <p:cNvPicPr preferRelativeResize="0"/>
          <p:nvPr/>
        </p:nvPicPr>
        <p:blipFill rotWithShape="1">
          <a:blip r:embed="rId2">
            <a:alphaModFix/>
          </a:blip>
          <a:srcRect/>
          <a:stretch/>
        </p:blipFill>
        <p:spPr>
          <a:xfrm>
            <a:off x="0" y="4820771"/>
            <a:ext cx="9144000" cy="322800"/>
          </a:xfrm>
          <a:prstGeom prst="rect">
            <a:avLst/>
          </a:prstGeom>
          <a:noFill/>
          <a:ln>
            <a:noFill/>
          </a:ln>
        </p:spPr>
      </p:pic>
      <p:sp>
        <p:nvSpPr>
          <p:cNvPr id="97" name="Shape 97"/>
          <p:cNvSpPr txBox="1">
            <a:spLocks noGrp="1"/>
          </p:cNvSpPr>
          <p:nvPr>
            <p:ph type="ctrTitle"/>
          </p:nvPr>
        </p:nvSpPr>
        <p:spPr>
          <a:xfrm>
            <a:off x="457200" y="114301"/>
            <a:ext cx="777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Clr>
                <a:srgbClr val="0070C0"/>
              </a:buClr>
              <a:buSzPts val="1400"/>
              <a:buFont typeface="Calibri"/>
              <a:buNone/>
              <a:defRPr sz="3200" b="1" i="0" u="none" strike="noStrike" cap="none">
                <a:solidFill>
                  <a:srgbClr val="0070C0"/>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8" name="Shape 98"/>
          <p:cNvSpPr txBox="1">
            <a:spLocks noGrp="1"/>
          </p:cNvSpPr>
          <p:nvPr>
            <p:ph type="sldNum" idx="12"/>
          </p:nvPr>
        </p:nvSpPr>
        <p:spPr>
          <a:xfrm>
            <a:off x="381000" y="4767263"/>
            <a:ext cx="762000" cy="27390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99" name="Shape 99"/>
          <p:cNvSpPr/>
          <p:nvPr/>
        </p:nvSpPr>
        <p:spPr>
          <a:xfrm>
            <a:off x="304800" y="114300"/>
            <a:ext cx="45600" cy="4596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856683" y="91218"/>
                </a:lnTo>
              </a:path>
            </a:pathLst>
          </a:custGeom>
          <a:solidFill>
            <a:srgbClr val="FF9900"/>
          </a:solidFill>
          <a:ln w="25400" cap="flat" cmpd="sng">
            <a:solidFill>
              <a:srgbClr val="FF99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0C0"/>
              </a:solidFill>
              <a:latin typeface="Calibri"/>
              <a:ea typeface="Calibri"/>
              <a:cs typeface="Calibri"/>
              <a:sym typeface="Calibri"/>
            </a:endParaRPr>
          </a:p>
        </p:txBody>
      </p:sp>
      <p:sp>
        <p:nvSpPr>
          <p:cNvPr id="100" name="Shape 100"/>
          <p:cNvSpPr txBox="1"/>
          <p:nvPr/>
        </p:nvSpPr>
        <p:spPr>
          <a:xfrm>
            <a:off x="457200" y="639356"/>
            <a:ext cx="3671400" cy="8715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Font typeface="Calibri"/>
              <a:buNone/>
            </a:pPr>
            <a:r>
              <a:rPr lang="en" sz="2000" b="1" i="0" u="none" strike="noStrike" cap="none">
                <a:solidFill>
                  <a:schemeClr val="dk1"/>
                </a:solidFill>
                <a:latin typeface="Calibri"/>
                <a:ea typeface="Calibri"/>
                <a:cs typeface="Calibri"/>
                <a:sym typeface="Calibri"/>
              </a:rPr>
              <a:t>Click to edit Master title style</a:t>
            </a:r>
            <a:endParaRPr/>
          </a:p>
        </p:txBody>
      </p:sp>
      <p:sp>
        <p:nvSpPr>
          <p:cNvPr id="101" name="Shape 101"/>
          <p:cNvSpPr txBox="1">
            <a:spLocks noGrp="1"/>
          </p:cNvSpPr>
          <p:nvPr>
            <p:ph type="body" idx="1"/>
          </p:nvPr>
        </p:nvSpPr>
        <p:spPr>
          <a:xfrm>
            <a:off x="4128500" y="639356"/>
            <a:ext cx="4558200" cy="43896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457200" y="1510894"/>
            <a:ext cx="3436500" cy="2337000"/>
          </a:xfrm>
          <a:prstGeom prst="rect">
            <a:avLst/>
          </a:prstGeom>
          <a:noFill/>
          <a:ln>
            <a:noFill/>
          </a:ln>
        </p:spPr>
        <p:txBody>
          <a:bodyPr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ustom Layout 1">
    <p:spTree>
      <p:nvGrpSpPr>
        <p:cNvPr id="1" name="Shape 103"/>
        <p:cNvGrpSpPr/>
        <p:nvPr/>
      </p:nvGrpSpPr>
      <p:grpSpPr>
        <a:xfrm>
          <a:off x="0" y="0"/>
          <a:ext cx="0" cy="0"/>
          <a:chOff x="0" y="0"/>
          <a:chExt cx="0" cy="0"/>
        </a:xfrm>
      </p:grpSpPr>
      <p:sp>
        <p:nvSpPr>
          <p:cNvPr id="104" name="Shape 104"/>
          <p:cNvSpPr txBox="1"/>
          <p:nvPr/>
        </p:nvSpPr>
        <p:spPr>
          <a:xfrm>
            <a:off x="405950" y="95412"/>
            <a:ext cx="6381600" cy="10500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3000" b="1">
                <a:solidFill>
                  <a:srgbClr val="EC7A08"/>
                </a:solidFill>
              </a:rPr>
              <a:t>Home Base Support Center</a:t>
            </a:r>
            <a:endParaRPr sz="3000" b="1">
              <a:solidFill>
                <a:srgbClr val="EC7A08"/>
              </a:solidFill>
            </a:endParaRPr>
          </a:p>
          <a:p>
            <a:pPr marL="0" lvl="0" indent="0" rtl="0">
              <a:spcBef>
                <a:spcPts val="0"/>
              </a:spcBef>
              <a:spcAft>
                <a:spcPts val="0"/>
              </a:spcAft>
              <a:buNone/>
            </a:pPr>
            <a:r>
              <a:rPr lang="en" sz="3000" b="1">
                <a:solidFill>
                  <a:srgbClr val="EC7A08"/>
                </a:solidFill>
              </a:rPr>
              <a:t>Remedy Ticket Web Portal</a:t>
            </a:r>
            <a:endParaRPr sz="3000" b="1">
              <a:solidFill>
                <a:srgbClr val="EC7A08"/>
              </a:solidFill>
            </a:endParaRPr>
          </a:p>
        </p:txBody>
      </p:sp>
      <p:pic>
        <p:nvPicPr>
          <p:cNvPr id="105" name="Shape 105"/>
          <p:cNvPicPr preferRelativeResize="0"/>
          <p:nvPr/>
        </p:nvPicPr>
        <p:blipFill rotWithShape="1">
          <a:blip r:embed="rId2">
            <a:alphaModFix/>
          </a:blip>
          <a:srcRect/>
          <a:stretch/>
        </p:blipFill>
        <p:spPr>
          <a:xfrm>
            <a:off x="6787550" y="187025"/>
            <a:ext cx="2106900" cy="1329000"/>
          </a:xfrm>
          <a:prstGeom prst="rect">
            <a:avLst/>
          </a:prstGeom>
          <a:noFill/>
          <a:ln>
            <a:noFill/>
          </a:ln>
        </p:spPr>
      </p:pic>
      <p:pic>
        <p:nvPicPr>
          <p:cNvPr id="106" name="Shape 106" descr="HomeBase orange stripe for PPT bottom v1.jpg"/>
          <p:cNvPicPr preferRelativeResize="0"/>
          <p:nvPr/>
        </p:nvPicPr>
        <p:blipFill rotWithShape="1">
          <a:blip r:embed="rId3">
            <a:alphaModFix/>
          </a:blip>
          <a:srcRect/>
          <a:stretch/>
        </p:blipFill>
        <p:spPr>
          <a:xfrm>
            <a:off x="0" y="4820771"/>
            <a:ext cx="9144000" cy="322800"/>
          </a:xfrm>
          <a:prstGeom prst="rect">
            <a:avLst/>
          </a:prstGeom>
          <a:noFill/>
          <a:ln>
            <a:noFill/>
          </a:ln>
        </p:spPr>
      </p:pic>
      <p:sp>
        <p:nvSpPr>
          <p:cNvPr id="107" name="Shape 107"/>
          <p:cNvSpPr/>
          <p:nvPr/>
        </p:nvSpPr>
        <p:spPr>
          <a:xfrm>
            <a:off x="309151" y="270656"/>
            <a:ext cx="45600" cy="3447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856683" y="91218"/>
                </a:lnTo>
              </a:path>
            </a:pathLst>
          </a:custGeom>
          <a:solidFill>
            <a:srgbClr val="0070C0"/>
          </a:solidFill>
          <a:ln w="25400" cap="flat" cmpd="sng">
            <a:solidFill>
              <a:srgbClr val="0070C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0C0"/>
              </a:solidFill>
              <a:latin typeface="Calibri"/>
              <a:ea typeface="Calibri"/>
              <a:cs typeface="Calibri"/>
              <a:sym typeface="Calibri"/>
            </a:endParaRPr>
          </a:p>
        </p:txBody>
      </p:sp>
      <p:sp>
        <p:nvSpPr>
          <p:cNvPr id="108" name="Shape 108"/>
          <p:cNvSpPr txBox="1"/>
          <p:nvPr/>
        </p:nvSpPr>
        <p:spPr>
          <a:xfrm>
            <a:off x="410850" y="1024175"/>
            <a:ext cx="8322300" cy="40170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2200" b="1">
                <a:solidFill>
                  <a:schemeClr val="dk1"/>
                </a:solidFill>
              </a:rPr>
              <a:t>Call 919-807-4357(HELP)</a:t>
            </a:r>
            <a:endParaRPr sz="2200" b="1">
              <a:solidFill>
                <a:schemeClr val="dk1"/>
              </a:solidFill>
            </a:endParaRPr>
          </a:p>
          <a:p>
            <a:pPr marL="0" lvl="0" indent="0" rtl="0">
              <a:spcBef>
                <a:spcPts val="0"/>
              </a:spcBef>
              <a:spcAft>
                <a:spcPts val="0"/>
              </a:spcAft>
              <a:buClr>
                <a:schemeClr val="dk1"/>
              </a:buClr>
              <a:buSzPts val="1100"/>
              <a:buFont typeface="Arial"/>
              <a:buNone/>
            </a:pPr>
            <a:r>
              <a:rPr lang="en" sz="2200">
                <a:solidFill>
                  <a:schemeClr val="dk1"/>
                </a:solidFill>
              </a:rPr>
              <a:t>Monday - Friday 7:30 AM - 5 PM</a:t>
            </a:r>
            <a:endParaRPr sz="2200">
              <a:solidFill>
                <a:schemeClr val="dk1"/>
              </a:solidFill>
            </a:endParaRPr>
          </a:p>
          <a:p>
            <a:pPr marL="0" lvl="0" indent="0" rtl="0">
              <a:spcBef>
                <a:spcPts val="1000"/>
              </a:spcBef>
              <a:spcAft>
                <a:spcPts val="0"/>
              </a:spcAft>
              <a:buClr>
                <a:schemeClr val="dk1"/>
              </a:buClr>
              <a:buSzPts val="1100"/>
              <a:buFont typeface="Arial"/>
              <a:buNone/>
            </a:pPr>
            <a:r>
              <a:rPr lang="en" sz="2200" b="1">
                <a:solidFill>
                  <a:schemeClr val="dk1"/>
                </a:solidFill>
              </a:rPr>
              <a:t>To open a help desk ticket access the Web Portal at:   </a:t>
            </a:r>
            <a:br>
              <a:rPr lang="en" sz="2200" b="1">
                <a:solidFill>
                  <a:schemeClr val="dk1"/>
                </a:solidFill>
              </a:rPr>
            </a:br>
            <a:r>
              <a:rPr lang="en" sz="2200" u="sng">
                <a:solidFill>
                  <a:schemeClr val="hlink"/>
                </a:solidFill>
                <a:hlinkClick r:id="rId4"/>
              </a:rPr>
              <a:t>https://nc-myit.us.onbmc.com/</a:t>
            </a:r>
            <a:r>
              <a:rPr lang="en" sz="1800">
                <a:solidFill>
                  <a:schemeClr val="dk1"/>
                </a:solidFill>
              </a:rPr>
              <a:t>     (Login with your NCID)</a:t>
            </a:r>
            <a:endParaRPr sz="1800">
              <a:solidFill>
                <a:srgbClr val="776F65"/>
              </a:solidFill>
            </a:endParaRPr>
          </a:p>
          <a:p>
            <a:pPr marL="0" lvl="0" indent="0" rtl="0">
              <a:spcBef>
                <a:spcPts val="0"/>
              </a:spcBef>
              <a:spcAft>
                <a:spcPts val="0"/>
              </a:spcAft>
              <a:buClr>
                <a:schemeClr val="dk1"/>
              </a:buClr>
              <a:buSzPts val="1100"/>
              <a:buFont typeface="Arial"/>
              <a:buNone/>
            </a:pPr>
            <a:r>
              <a:rPr lang="en" sz="1800" b="1">
                <a:solidFill>
                  <a:schemeClr val="dk1"/>
                </a:solidFill>
              </a:rPr>
              <a:t>NOTE:</a:t>
            </a:r>
            <a:r>
              <a:rPr lang="en" sz="1800">
                <a:solidFill>
                  <a:schemeClr val="dk1"/>
                </a:solidFill>
              </a:rPr>
              <a:t> Only District designated staff should enter tickets or call in issues. </a:t>
            </a:r>
            <a:endParaRPr sz="1800">
              <a:solidFill>
                <a:schemeClr val="dk1"/>
              </a:solidFill>
            </a:endParaRPr>
          </a:p>
          <a:p>
            <a:pPr marL="0" lvl="0" indent="0" rtl="0">
              <a:lnSpc>
                <a:spcPct val="115000"/>
              </a:lnSpc>
              <a:spcBef>
                <a:spcPts val="1000"/>
              </a:spcBef>
              <a:spcAft>
                <a:spcPts val="0"/>
              </a:spcAft>
              <a:buClr>
                <a:schemeClr val="dk1"/>
              </a:buClr>
              <a:buSzPts val="1100"/>
              <a:buFont typeface="Arial"/>
              <a:buNone/>
            </a:pPr>
            <a:r>
              <a:rPr lang="en" sz="1600" b="1">
                <a:solidFill>
                  <a:schemeClr val="dk1"/>
                </a:solidFill>
              </a:rPr>
              <a:t>Clearly define the four W’s related to your issue:</a:t>
            </a:r>
            <a:endParaRPr sz="1600" b="1">
              <a:solidFill>
                <a:schemeClr val="dk1"/>
              </a:solidFill>
            </a:endParaRPr>
          </a:p>
          <a:p>
            <a:pPr marL="457200" lvl="0" indent="-330200" rtl="0">
              <a:spcBef>
                <a:spcPts val="0"/>
              </a:spcBef>
              <a:spcAft>
                <a:spcPts val="0"/>
              </a:spcAft>
              <a:buSzPts val="1600"/>
              <a:buChar char="●"/>
            </a:pPr>
            <a:r>
              <a:rPr lang="en" sz="1600" b="1">
                <a:solidFill>
                  <a:srgbClr val="CC0000"/>
                </a:solidFill>
              </a:rPr>
              <a:t>Who</a:t>
            </a:r>
            <a:r>
              <a:rPr lang="en" sz="1600">
                <a:solidFill>
                  <a:schemeClr val="dk1"/>
                </a:solidFill>
              </a:rPr>
              <a:t> is accessing the application when the problem occurs? </a:t>
            </a:r>
            <a:endParaRPr sz="1600">
              <a:solidFill>
                <a:schemeClr val="dk1"/>
              </a:solidFill>
            </a:endParaRPr>
          </a:p>
          <a:p>
            <a:pPr marL="457200" lvl="0" indent="-330200" rtl="0">
              <a:spcBef>
                <a:spcPts val="0"/>
              </a:spcBef>
              <a:spcAft>
                <a:spcPts val="0"/>
              </a:spcAft>
              <a:buSzPts val="1600"/>
              <a:buChar char="●"/>
            </a:pPr>
            <a:r>
              <a:rPr lang="en" sz="1600" b="1">
                <a:solidFill>
                  <a:srgbClr val="CC0000"/>
                </a:solidFill>
              </a:rPr>
              <a:t>What</a:t>
            </a:r>
            <a:r>
              <a:rPr lang="en" sz="1600">
                <a:solidFill>
                  <a:schemeClr val="dk1"/>
                </a:solidFill>
              </a:rPr>
              <a:t> are you doing when the problem occurs? In which part of the application?</a:t>
            </a:r>
            <a:endParaRPr sz="1600">
              <a:solidFill>
                <a:schemeClr val="dk1"/>
              </a:solidFill>
            </a:endParaRPr>
          </a:p>
          <a:p>
            <a:pPr marL="457200" lvl="0" indent="-330200" rtl="0">
              <a:spcBef>
                <a:spcPts val="0"/>
              </a:spcBef>
              <a:spcAft>
                <a:spcPts val="0"/>
              </a:spcAft>
              <a:buSzPts val="1600"/>
              <a:buChar char="●"/>
            </a:pPr>
            <a:r>
              <a:rPr lang="en" sz="1600" b="1">
                <a:solidFill>
                  <a:srgbClr val="CC0000"/>
                </a:solidFill>
              </a:rPr>
              <a:t>When</a:t>
            </a:r>
            <a:r>
              <a:rPr lang="en" sz="1600">
                <a:solidFill>
                  <a:schemeClr val="dk1"/>
                </a:solidFill>
              </a:rPr>
              <a:t> did the problem occur – what time of day?</a:t>
            </a:r>
            <a:endParaRPr sz="1600">
              <a:solidFill>
                <a:schemeClr val="dk1"/>
              </a:solidFill>
            </a:endParaRPr>
          </a:p>
          <a:p>
            <a:pPr marL="457200" lvl="0" indent="-330200" rtl="0">
              <a:spcBef>
                <a:spcPts val="0"/>
              </a:spcBef>
              <a:spcAft>
                <a:spcPts val="0"/>
              </a:spcAft>
              <a:buSzPts val="1600"/>
              <a:buChar char="●"/>
            </a:pPr>
            <a:r>
              <a:rPr lang="en" sz="1600" b="1">
                <a:solidFill>
                  <a:srgbClr val="CC0000"/>
                </a:solidFill>
              </a:rPr>
              <a:t>Where </a:t>
            </a:r>
            <a:r>
              <a:rPr lang="en" sz="1600">
                <a:solidFill>
                  <a:schemeClr val="dk1"/>
                </a:solidFill>
              </a:rPr>
              <a:t>did the problem occur – at one school, the entire LEA, for one teacher, etc.?</a:t>
            </a:r>
            <a:endParaRPr sz="700">
              <a:solidFill>
                <a:schemeClr val="dk1"/>
              </a:solidFill>
            </a:endParaRPr>
          </a:p>
          <a:p>
            <a:pPr marL="0" lvl="0" indent="0" rtl="0">
              <a:spcBef>
                <a:spcPts val="0"/>
              </a:spcBef>
              <a:spcAft>
                <a:spcPts val="0"/>
              </a:spcAft>
              <a:buClr>
                <a:schemeClr val="dk1"/>
              </a:buClr>
              <a:buSzPts val="1100"/>
              <a:buFont typeface="Arial"/>
              <a:buNone/>
            </a:pPr>
            <a:br>
              <a:rPr lang="en" sz="700">
                <a:solidFill>
                  <a:schemeClr val="dk1"/>
                </a:solidFill>
              </a:rPr>
            </a:br>
            <a:r>
              <a:rPr lang="en">
                <a:solidFill>
                  <a:srgbClr val="5A245A"/>
                </a:solidFill>
              </a:rPr>
              <a:t>Training video for new portal:  </a:t>
            </a:r>
            <a:r>
              <a:rPr lang="en">
                <a:solidFill>
                  <a:schemeClr val="hlink"/>
                </a:solidFill>
                <a:hlinkClick r:id="rId5"/>
              </a:rPr>
              <a:t>https://vimeo.com/174398193</a:t>
            </a:r>
            <a:endParaRPr/>
          </a:p>
          <a:p>
            <a:pPr marL="0" lvl="0" indent="0" rtl="0">
              <a:spcBef>
                <a:spcPts val="0"/>
              </a:spcBef>
              <a:spcAft>
                <a:spcPts val="0"/>
              </a:spcAft>
              <a:buClr>
                <a:schemeClr val="dk1"/>
              </a:buClr>
              <a:buSzPts val="1100"/>
              <a:buFont typeface="Arial"/>
              <a:buNone/>
            </a:pPr>
            <a:endParaRPr sz="600">
              <a:solidFill>
                <a:schemeClr val="hlink"/>
              </a:solidFill>
              <a:hlinkClick r:id="rId5"/>
            </a:endParaRPr>
          </a:p>
          <a:p>
            <a:pPr marL="0" lvl="0" indent="0" rtl="0">
              <a:spcBef>
                <a:spcPts val="0"/>
              </a:spcBef>
              <a:spcAft>
                <a:spcPts val="0"/>
              </a:spcAft>
              <a:buClr>
                <a:schemeClr val="dk1"/>
              </a:buClr>
              <a:buSzPts val="1100"/>
              <a:buFont typeface="Arial"/>
              <a:buNone/>
            </a:pPr>
            <a:r>
              <a:rPr lang="en">
                <a:solidFill>
                  <a:srgbClr val="5A245A"/>
                </a:solidFill>
              </a:rPr>
              <a:t>PowerPoint used for training:  </a:t>
            </a:r>
            <a:r>
              <a:rPr lang="en">
                <a:solidFill>
                  <a:schemeClr val="hlink"/>
                </a:solidFill>
                <a:hlinkClick r:id="rId6"/>
              </a:rPr>
              <a:t>http://bit.ly/29GOPbY</a:t>
            </a:r>
            <a:endParaRPr>
              <a:solidFill>
                <a:schemeClr val="dk1"/>
              </a:solidFill>
            </a:endParaRPr>
          </a:p>
          <a:p>
            <a:pPr marL="0" lvl="0" indent="0" rtl="0">
              <a:spcBef>
                <a:spcPts val="0"/>
              </a:spcBef>
              <a:spcAft>
                <a:spcPts val="0"/>
              </a:spcAft>
              <a:buNone/>
            </a:pPr>
            <a:endParaRPr sz="2200" b="1">
              <a:solidFill>
                <a:schemeClr val="dk1"/>
              </a:solidFill>
            </a:endParaRPr>
          </a:p>
        </p:txBody>
      </p:sp>
      <p:sp>
        <p:nvSpPr>
          <p:cNvPr id="109" name="Shape 109"/>
          <p:cNvSpPr txBox="1">
            <a:spLocks noGrp="1"/>
          </p:cNvSpPr>
          <p:nvPr>
            <p:ph type="sldNum" idx="12"/>
          </p:nvPr>
        </p:nvSpPr>
        <p:spPr>
          <a:xfrm>
            <a:off x="381000" y="4767263"/>
            <a:ext cx="762000" cy="27390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Shape 1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110"/>
        <p:cNvGrpSpPr/>
        <p:nvPr/>
      </p:nvGrpSpPr>
      <p:grpSpPr>
        <a:xfrm>
          <a:off x="0" y="0"/>
          <a:ext cx="0" cy="0"/>
          <a:chOff x="0" y="0"/>
          <a:chExt cx="0" cy="0"/>
        </a:xfrm>
      </p:grpSpPr>
      <p:sp>
        <p:nvSpPr>
          <p:cNvPr id="111" name="Shape 111"/>
          <p:cNvSpPr txBox="1"/>
          <p:nvPr/>
        </p:nvSpPr>
        <p:spPr>
          <a:xfrm>
            <a:off x="806125" y="609375"/>
            <a:ext cx="7745100" cy="659100"/>
          </a:xfrm>
          <a:prstGeom prst="rect">
            <a:avLst/>
          </a:prstGeom>
          <a:noFill/>
          <a:ln w="19050" cap="flat" cmpd="sng">
            <a:solidFill>
              <a:srgbClr val="E46C0A"/>
            </a:solidFill>
            <a:prstDash val="solid"/>
            <a:round/>
            <a:headEnd type="none" w="med" len="med"/>
            <a:tailEnd type="none" w="med" len="med"/>
          </a:ln>
        </p:spPr>
        <p:txBody>
          <a:bodyPr wrap="square" lIns="91425" tIns="91425" rIns="91425" bIns="91425" anchor="t" anchorCtr="0">
            <a:noAutofit/>
          </a:bodyPr>
          <a:lstStyle/>
          <a:p>
            <a:pPr marL="342900" lvl="0" indent="-139700" algn="ctr" rtl="0">
              <a:spcBef>
                <a:spcPts val="0"/>
              </a:spcBef>
              <a:spcAft>
                <a:spcPts val="0"/>
              </a:spcAft>
              <a:buClr>
                <a:srgbClr val="000000"/>
              </a:buClr>
              <a:buSzPts val="1100"/>
              <a:buFont typeface="Arial"/>
              <a:buNone/>
            </a:pPr>
            <a:r>
              <a:rPr lang="en" sz="4800" b="1">
                <a:solidFill>
                  <a:srgbClr val="1F497D"/>
                </a:solidFill>
              </a:rPr>
              <a:t>Questions?</a:t>
            </a:r>
            <a:endParaRPr/>
          </a:p>
        </p:txBody>
      </p:sp>
      <p:sp>
        <p:nvSpPr>
          <p:cNvPr id="112" name="Shape 112"/>
          <p:cNvSpPr txBox="1"/>
          <p:nvPr/>
        </p:nvSpPr>
        <p:spPr>
          <a:xfrm>
            <a:off x="818875" y="1408163"/>
            <a:ext cx="7719600" cy="3390000"/>
          </a:xfrm>
          <a:prstGeom prst="rect">
            <a:avLst/>
          </a:prstGeom>
          <a:noFill/>
          <a:ln w="28575" cap="flat" cmpd="sng">
            <a:solidFill>
              <a:srgbClr val="5482AB"/>
            </a:solidFill>
            <a:prstDash val="solid"/>
            <a:round/>
            <a:headEnd type="none" w="med" len="med"/>
            <a:tailEnd type="none" w="med" len="med"/>
          </a:ln>
        </p:spPr>
        <p:txBody>
          <a:bodyPr wrap="square" lIns="91425" tIns="91425" rIns="91425" bIns="91425" anchor="t" anchorCtr="0">
            <a:noAutofit/>
          </a:bodyPr>
          <a:lstStyle/>
          <a:p>
            <a:pPr marL="342900" lvl="0" indent="-139700" rtl="0">
              <a:spcBef>
                <a:spcPts val="640"/>
              </a:spcBef>
              <a:spcAft>
                <a:spcPts val="0"/>
              </a:spcAft>
              <a:buNone/>
            </a:pPr>
            <a:r>
              <a:rPr lang="en" sz="2400" b="1">
                <a:solidFill>
                  <a:srgbClr val="E46C0A"/>
                </a:solidFill>
              </a:rPr>
              <a:t>Support Contacts:</a:t>
            </a:r>
            <a:endParaRPr sz="2400" b="1">
              <a:solidFill>
                <a:srgbClr val="1F497D"/>
              </a:solidFill>
            </a:endParaRPr>
          </a:p>
          <a:p>
            <a:pPr marL="342900" lvl="0" indent="-139700" rtl="0">
              <a:spcBef>
                <a:spcPts val="640"/>
              </a:spcBef>
              <a:spcAft>
                <a:spcPts val="0"/>
              </a:spcAft>
              <a:buNone/>
            </a:pPr>
            <a:endParaRPr sz="2400" b="1">
              <a:solidFill>
                <a:srgbClr val="1F497D"/>
              </a:solidFill>
            </a:endParaRPr>
          </a:p>
          <a:p>
            <a:pPr marL="342900" lvl="0" indent="-139700" rtl="0">
              <a:spcBef>
                <a:spcPts val="640"/>
              </a:spcBef>
              <a:spcAft>
                <a:spcPts val="0"/>
              </a:spcAft>
              <a:buClr>
                <a:srgbClr val="000000"/>
              </a:buClr>
              <a:buSzPts val="1100"/>
              <a:buFont typeface="Arial"/>
              <a:buNone/>
            </a:pPr>
            <a:endParaRPr sz="2400" b="1">
              <a:solidFill>
                <a:srgbClr val="1F497D"/>
              </a:solidFill>
            </a:endParaRPr>
          </a:p>
        </p:txBody>
      </p:sp>
      <p:sp>
        <p:nvSpPr>
          <p:cNvPr id="113" name="Shape 113"/>
          <p:cNvSpPr txBox="1">
            <a:spLocks noGrp="1"/>
          </p:cNvSpPr>
          <p:nvPr>
            <p:ph type="title"/>
          </p:nvPr>
        </p:nvSpPr>
        <p:spPr>
          <a:xfrm>
            <a:off x="350400" y="149925"/>
            <a:ext cx="8148000" cy="459600"/>
          </a:xfrm>
          <a:prstGeom prst="rect">
            <a:avLst/>
          </a:prstGeom>
        </p:spPr>
        <p:txBody>
          <a:bodyPr wrap="square" lIns="91425" tIns="91425" rIns="91425" bIns="91425" anchor="ctr" anchorCtr="0"/>
          <a:lstStyle>
            <a:lvl1pPr marL="0" marR="0" lvl="0" indent="0" algn="l" rtl="0">
              <a:lnSpc>
                <a:spcPct val="100000"/>
              </a:lnSpc>
              <a:spcBef>
                <a:spcPts val="0"/>
              </a:spcBef>
              <a:spcAft>
                <a:spcPts val="0"/>
              </a:spcAft>
              <a:buNone/>
              <a:defRPr sz="3200" b="1">
                <a:solidFill>
                  <a:srgbClr val="0070C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4" name="Shape 114"/>
          <p:cNvSpPr/>
          <p:nvPr/>
        </p:nvSpPr>
        <p:spPr>
          <a:xfrm>
            <a:off x="304800" y="114300"/>
            <a:ext cx="45600" cy="4596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856683" y="91218"/>
                </a:lnTo>
              </a:path>
            </a:pathLst>
          </a:custGeom>
          <a:solidFill>
            <a:srgbClr val="FF9900"/>
          </a:solidFill>
          <a:ln w="25400" cap="flat" cmpd="sng">
            <a:solidFill>
              <a:srgbClr val="FF99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0C0"/>
              </a:solidFill>
              <a:latin typeface="Calibri"/>
              <a:ea typeface="Calibri"/>
              <a:cs typeface="Calibri"/>
              <a:sym typeface="Calibri"/>
            </a:endParaRPr>
          </a:p>
        </p:txBody>
      </p:sp>
      <p:sp>
        <p:nvSpPr>
          <p:cNvPr id="115" name="Shape 115"/>
          <p:cNvSpPr txBox="1">
            <a:spLocks noGrp="1"/>
          </p:cNvSpPr>
          <p:nvPr>
            <p:ph type="body" idx="1"/>
          </p:nvPr>
        </p:nvSpPr>
        <p:spPr>
          <a:xfrm>
            <a:off x="818975" y="1903650"/>
            <a:ext cx="7719600" cy="2894400"/>
          </a:xfrm>
          <a:prstGeom prst="rect">
            <a:avLst/>
          </a:prstGeom>
          <a:noFill/>
          <a:ln w="28575" cap="flat" cmpd="sng">
            <a:solidFill>
              <a:srgbClr val="5482AB"/>
            </a:solidFill>
            <a:prstDash val="solid"/>
            <a:round/>
            <a:headEnd type="none" w="med" len="med"/>
            <a:tailEnd type="none" w="med" len="med"/>
          </a:ln>
        </p:spPr>
        <p:txBody>
          <a:bodyPr wrap="square" lIns="91425" tIns="91425" rIns="91425" bIns="91425" anchor="t" anchorCtr="0"/>
          <a:lstStyle>
            <a:lvl1pPr marL="457200" lvl="0" indent="-342900" rtl="0">
              <a:spcBef>
                <a:spcPts val="0"/>
              </a:spcBef>
              <a:spcAft>
                <a:spcPts val="0"/>
              </a:spcAft>
              <a:buSzPts val="1800"/>
              <a:buChar char="●"/>
              <a:defRPr sz="18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116" name="Shape 116" descr="home base2.jpg"/>
          <p:cNvPicPr preferRelativeResize="0"/>
          <p:nvPr/>
        </p:nvPicPr>
        <p:blipFill>
          <a:blip r:embed="rId2">
            <a:alphaModFix/>
          </a:blip>
          <a:stretch>
            <a:fillRect/>
          </a:stretch>
        </p:blipFill>
        <p:spPr>
          <a:xfrm>
            <a:off x="6826750" y="114299"/>
            <a:ext cx="1253738" cy="413726"/>
          </a:xfrm>
          <a:prstGeom prst="rect">
            <a:avLst/>
          </a:prstGeom>
          <a:noFill/>
          <a:ln>
            <a:noFill/>
          </a:ln>
        </p:spPr>
      </p:pic>
      <p:sp>
        <p:nvSpPr>
          <p:cNvPr id="117" name="Shape 117"/>
          <p:cNvSpPr txBox="1">
            <a:spLocks noGrp="1"/>
          </p:cNvSpPr>
          <p:nvPr>
            <p:ph type="sldNum" idx="12"/>
          </p:nvPr>
        </p:nvSpPr>
        <p:spPr>
          <a:xfrm>
            <a:off x="381000" y="4767263"/>
            <a:ext cx="762000" cy="27390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6_Title Slide 2">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50400" y="92775"/>
            <a:ext cx="8148000" cy="459600"/>
          </a:xfrm>
          <a:prstGeom prst="rect">
            <a:avLst/>
          </a:prstGeom>
        </p:spPr>
        <p:txBody>
          <a:bodyPr wrap="square" lIns="91425" tIns="91425" rIns="91425" bIns="91425" anchor="ctr" anchorCtr="0"/>
          <a:lstStyle>
            <a:lvl1pPr marL="0" marR="0" lvl="0" indent="0" algn="l" rtl="0">
              <a:lnSpc>
                <a:spcPct val="100000"/>
              </a:lnSpc>
              <a:spcBef>
                <a:spcPts val="0"/>
              </a:spcBef>
              <a:spcAft>
                <a:spcPts val="0"/>
              </a:spcAft>
              <a:buNone/>
              <a:defRPr sz="3200" b="1">
                <a:solidFill>
                  <a:srgbClr val="0070C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0" name="Shape 120"/>
          <p:cNvSpPr/>
          <p:nvPr/>
        </p:nvSpPr>
        <p:spPr>
          <a:xfrm>
            <a:off x="304800" y="114300"/>
            <a:ext cx="45600" cy="4596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856683" y="91218"/>
                </a:lnTo>
              </a:path>
            </a:pathLst>
          </a:custGeom>
          <a:solidFill>
            <a:srgbClr val="FF9900"/>
          </a:solidFill>
          <a:ln w="25400" cap="flat" cmpd="sng">
            <a:solidFill>
              <a:srgbClr val="FF99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0C0"/>
              </a:solidFill>
              <a:latin typeface="Calibri"/>
              <a:ea typeface="Calibri"/>
              <a:cs typeface="Calibri"/>
              <a:sym typeface="Calibri"/>
            </a:endParaRPr>
          </a:p>
        </p:txBody>
      </p:sp>
      <p:pic>
        <p:nvPicPr>
          <p:cNvPr id="121" name="Shape 121" descr="home base2.jpg"/>
          <p:cNvPicPr preferRelativeResize="0"/>
          <p:nvPr/>
        </p:nvPicPr>
        <p:blipFill>
          <a:blip r:embed="rId2">
            <a:alphaModFix/>
          </a:blip>
          <a:stretch>
            <a:fillRect/>
          </a:stretch>
        </p:blipFill>
        <p:spPr>
          <a:xfrm>
            <a:off x="7131550" y="114299"/>
            <a:ext cx="1253738" cy="413726"/>
          </a:xfrm>
          <a:prstGeom prst="rect">
            <a:avLst/>
          </a:prstGeom>
          <a:noFill/>
          <a:ln>
            <a:noFill/>
          </a:ln>
        </p:spPr>
      </p:pic>
      <p:sp>
        <p:nvSpPr>
          <p:cNvPr id="122" name="Shape 122"/>
          <p:cNvSpPr txBox="1">
            <a:spLocks noGrp="1"/>
          </p:cNvSpPr>
          <p:nvPr>
            <p:ph type="sldNum" idx="12"/>
          </p:nvPr>
        </p:nvSpPr>
        <p:spPr>
          <a:xfrm>
            <a:off x="381000" y="4767263"/>
            <a:ext cx="762000" cy="27390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6_Title Slide 2 1">
    <p:spTree>
      <p:nvGrpSpPr>
        <p:cNvPr id="1" name="Shape 123"/>
        <p:cNvGrpSpPr/>
        <p:nvPr/>
      </p:nvGrpSpPr>
      <p:grpSpPr>
        <a:xfrm>
          <a:off x="0" y="0"/>
          <a:ext cx="0" cy="0"/>
          <a:chOff x="0" y="0"/>
          <a:chExt cx="0" cy="0"/>
        </a:xfrm>
      </p:grpSpPr>
      <p:pic>
        <p:nvPicPr>
          <p:cNvPr id="124" name="Shape 124" descr="home base2.jpg"/>
          <p:cNvPicPr preferRelativeResize="0"/>
          <p:nvPr/>
        </p:nvPicPr>
        <p:blipFill>
          <a:blip r:embed="rId2">
            <a:alphaModFix/>
          </a:blip>
          <a:stretch>
            <a:fillRect/>
          </a:stretch>
        </p:blipFill>
        <p:spPr>
          <a:xfrm>
            <a:off x="7131550" y="114299"/>
            <a:ext cx="1253738" cy="413726"/>
          </a:xfrm>
          <a:prstGeom prst="rect">
            <a:avLst/>
          </a:prstGeom>
          <a:noFill/>
          <a:ln>
            <a:noFill/>
          </a:ln>
        </p:spPr>
      </p:pic>
      <p:sp>
        <p:nvSpPr>
          <p:cNvPr id="125" name="Shape 125"/>
          <p:cNvSpPr txBox="1">
            <a:spLocks noGrp="1"/>
          </p:cNvSpPr>
          <p:nvPr>
            <p:ph type="sldNum" idx="12"/>
          </p:nvPr>
        </p:nvSpPr>
        <p:spPr>
          <a:xfrm>
            <a:off x="381000" y="4767263"/>
            <a:ext cx="762000" cy="27390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_Title Slide 1">
    <p:spTree>
      <p:nvGrpSpPr>
        <p:cNvPr id="1" name="Shape 126"/>
        <p:cNvGrpSpPr/>
        <p:nvPr/>
      </p:nvGrpSpPr>
      <p:grpSpPr>
        <a:xfrm>
          <a:off x="0" y="0"/>
          <a:ext cx="0" cy="0"/>
          <a:chOff x="0" y="0"/>
          <a:chExt cx="0" cy="0"/>
        </a:xfrm>
      </p:grpSpPr>
      <p:sp>
        <p:nvSpPr>
          <p:cNvPr id="127" name="Shape 127"/>
          <p:cNvSpPr txBox="1">
            <a:spLocks noGrp="1"/>
          </p:cNvSpPr>
          <p:nvPr>
            <p:ph type="sldNum" idx="12"/>
          </p:nvPr>
        </p:nvSpPr>
        <p:spPr>
          <a:xfrm>
            <a:off x="381000" y="4767263"/>
            <a:ext cx="762000" cy="27390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Shape 20"/>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Shape 2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pic>
        <p:nvPicPr>
          <p:cNvPr id="22" name="Shape 22" descr="HomeBase orange stripe for PPT bottom v1.jpg"/>
          <p:cNvPicPr preferRelativeResize="0"/>
          <p:nvPr/>
        </p:nvPicPr>
        <p:blipFill rotWithShape="1">
          <a:blip r:embed="rId2">
            <a:alphaModFix/>
          </a:blip>
          <a:srcRect/>
          <a:stretch/>
        </p:blipFill>
        <p:spPr>
          <a:xfrm>
            <a:off x="0" y="4820770"/>
            <a:ext cx="9144000" cy="322800"/>
          </a:xfrm>
          <a:prstGeom prst="rect">
            <a:avLst/>
          </a:prstGeom>
          <a:noFill/>
          <a:ln>
            <a:noFill/>
          </a:ln>
        </p:spPr>
      </p:pic>
      <p:sp>
        <p:nvSpPr>
          <p:cNvPr id="23" name="Shape 23"/>
          <p:cNvSpPr txBox="1"/>
          <p:nvPr/>
        </p:nvSpPr>
        <p:spPr>
          <a:xfrm>
            <a:off x="381000" y="4767263"/>
            <a:ext cx="762000" cy="273900"/>
          </a:xfrm>
          <a:prstGeom prst="rect">
            <a:avLst/>
          </a:prstGeom>
          <a:noFill/>
          <a:ln>
            <a:noFill/>
          </a:ln>
        </p:spPr>
        <p:txBody>
          <a:bodyPr wrap="square" lIns="91425" tIns="45700" rIns="91425" bIns="45700" anchor="ctr" anchorCtr="0">
            <a:noAutofit/>
          </a:bodyPr>
          <a:lstStyle/>
          <a:p>
            <a:pPr marL="0" lvl="0" indent="0"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4" name="Shape 24"/>
          <p:cNvSpPr/>
          <p:nvPr/>
        </p:nvSpPr>
        <p:spPr>
          <a:xfrm>
            <a:off x="304801" y="114300"/>
            <a:ext cx="45600" cy="4596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856683" y="91218"/>
                </a:lnTo>
              </a:path>
            </a:pathLst>
          </a:custGeom>
          <a:solidFill>
            <a:srgbClr val="FF9900"/>
          </a:solidFill>
          <a:ln w="25400" cap="flat" cmpd="sng">
            <a:solidFill>
              <a:srgbClr val="FF99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0C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Shape 35"/>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Shape 3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 name="Shape 3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0"/>
        <p:cNvGrpSpPr/>
        <p:nvPr/>
      </p:nvGrpSpPr>
      <p:grpSpPr>
        <a:xfrm>
          <a:off x="0" y="0"/>
          <a:ext cx="0" cy="0"/>
          <a:chOff x="0" y="0"/>
          <a:chExt cx="0" cy="0"/>
        </a:xfrm>
      </p:grpSpPr>
      <p:sp>
        <p:nvSpPr>
          <p:cNvPr id="41" name="Shape 41"/>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42" name="Shape 42"/>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Shape 43"/>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Shape 44"/>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a:spcBef>
                <a:spcPts val="0"/>
              </a:spcBef>
              <a:spcAft>
                <a:spcPts val="0"/>
              </a:spcAft>
              <a:buNone/>
            </a:pPr>
            <a:fld id="{00000000-1234-1234-1234-123412341234}" type="slidenum">
              <a:rPr lang="en" sz="1000">
                <a:solidFill>
                  <a:schemeClr val="dk2"/>
                </a:solidFill>
              </a:rPr>
              <a:t>‹#›</a:t>
            </a:fld>
            <a:endParaRPr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1714500"/>
            <a:ext cx="8229600" cy="8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7" name="Shape 57"/>
          <p:cNvSpPr txBox="1">
            <a:spLocks noGrp="1"/>
          </p:cNvSpPr>
          <p:nvPr>
            <p:ph type="sldNum" idx="12"/>
          </p:nvPr>
        </p:nvSpPr>
        <p:spPr>
          <a:xfrm>
            <a:off x="381000" y="4767263"/>
            <a:ext cx="762000" cy="27390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74.png"/><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76.png"/></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78.png"/><Relationship Id="rId4" Type="http://schemas.openxmlformats.org/officeDocument/2006/relationships/image" Target="../media/image76.png"/></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81.png"/><Relationship Id="rId4" Type="http://schemas.openxmlformats.org/officeDocument/2006/relationships/image" Target="../media/image80.png"/></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84.png"/><Relationship Id="rId4" Type="http://schemas.openxmlformats.org/officeDocument/2006/relationships/image" Target="../media/image83.png"/></Relationships>
</file>

<file path=ppt/slides/_rels/slide5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8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ctrTitle"/>
          </p:nvPr>
        </p:nvSpPr>
        <p:spPr>
          <a:xfrm>
            <a:off x="0" y="2099675"/>
            <a:ext cx="9144000" cy="1552800"/>
          </a:xfrm>
          <a:prstGeom prst="rect">
            <a:avLst/>
          </a:prstGeom>
        </p:spPr>
        <p:txBody>
          <a:bodyPr wrap="square" lIns="91425" tIns="91425" rIns="91425" bIns="91425" anchor="b" anchorCtr="0">
            <a:noAutofit/>
          </a:bodyPr>
          <a:lstStyle/>
          <a:p>
            <a:pPr marL="0" lvl="0" indent="0">
              <a:spcBef>
                <a:spcPts val="0"/>
              </a:spcBef>
              <a:spcAft>
                <a:spcPts val="0"/>
              </a:spcAft>
              <a:buNone/>
            </a:pPr>
            <a:r>
              <a:rPr lang="en" sz="4800"/>
              <a:t>PowerTeacher Pro</a:t>
            </a:r>
            <a:endParaRPr sz="4800"/>
          </a:p>
          <a:p>
            <a:pPr marL="0" lvl="0" indent="0">
              <a:spcBef>
                <a:spcPts val="0"/>
              </a:spcBef>
              <a:spcAft>
                <a:spcPts val="0"/>
              </a:spcAft>
              <a:buNone/>
            </a:pPr>
            <a:r>
              <a:rPr lang="en" sz="4800"/>
              <a:t>for School Administrators</a:t>
            </a:r>
            <a:r>
              <a:rPr lang="en"/>
              <a:t>	</a:t>
            </a:r>
            <a:endParaRPr/>
          </a:p>
        </p:txBody>
      </p:sp>
      <p:pic>
        <p:nvPicPr>
          <p:cNvPr id="133" name="Shape 133"/>
          <p:cNvPicPr preferRelativeResize="0"/>
          <p:nvPr/>
        </p:nvPicPr>
        <p:blipFill rotWithShape="1">
          <a:blip r:embed="rId3">
            <a:alphaModFix/>
          </a:blip>
          <a:srcRect l="5140" t="4897" r="5621"/>
          <a:stretch/>
        </p:blipFill>
        <p:spPr>
          <a:xfrm>
            <a:off x="418900" y="859775"/>
            <a:ext cx="1861450" cy="896825"/>
          </a:xfrm>
          <a:prstGeom prst="rect">
            <a:avLst/>
          </a:prstGeom>
          <a:noFill/>
          <a:ln>
            <a:noFill/>
          </a:ln>
        </p:spPr>
      </p:pic>
      <p:pic>
        <p:nvPicPr>
          <p:cNvPr id="134" name="Shape 134"/>
          <p:cNvPicPr preferRelativeResize="0"/>
          <p:nvPr/>
        </p:nvPicPr>
        <p:blipFill rotWithShape="1">
          <a:blip r:embed="rId3">
            <a:alphaModFix/>
          </a:blip>
          <a:srcRect l="3919" t="9052" r="4705" b="6892"/>
          <a:stretch/>
        </p:blipFill>
        <p:spPr>
          <a:xfrm flipH="1">
            <a:off x="6884550" y="898975"/>
            <a:ext cx="1861450" cy="792600"/>
          </a:xfrm>
          <a:prstGeom prst="rect">
            <a:avLst/>
          </a:prstGeom>
          <a:noFill/>
          <a:ln>
            <a:noFill/>
          </a:ln>
        </p:spPr>
      </p:pic>
      <p:pic>
        <p:nvPicPr>
          <p:cNvPr id="135" name="Shape 135"/>
          <p:cNvPicPr preferRelativeResize="0"/>
          <p:nvPr/>
        </p:nvPicPr>
        <p:blipFill>
          <a:blip r:embed="rId4">
            <a:alphaModFix/>
          </a:blip>
          <a:stretch>
            <a:fillRect/>
          </a:stretch>
        </p:blipFill>
        <p:spPr>
          <a:xfrm>
            <a:off x="3665250" y="658050"/>
            <a:ext cx="1645990" cy="1400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07125" y="44375"/>
            <a:ext cx="8520600" cy="5727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sz="2600" b="1">
                <a:solidFill>
                  <a:srgbClr val="073763"/>
                </a:solidFill>
              </a:rPr>
              <a:t>Apply Special Codes Scale to the Regular Scale</a:t>
            </a:r>
            <a:endParaRPr sz="2600" b="1">
              <a:solidFill>
                <a:srgbClr val="073763"/>
              </a:solidFill>
            </a:endParaRPr>
          </a:p>
        </p:txBody>
      </p:sp>
      <p:pic>
        <p:nvPicPr>
          <p:cNvPr id="216" name="Shape 216"/>
          <p:cNvPicPr preferRelativeResize="0"/>
          <p:nvPr/>
        </p:nvPicPr>
        <p:blipFill rotWithShape="1">
          <a:blip r:embed="rId3">
            <a:alphaModFix/>
          </a:blip>
          <a:srcRect t="87156"/>
          <a:stretch/>
        </p:blipFill>
        <p:spPr>
          <a:xfrm>
            <a:off x="756650" y="4162484"/>
            <a:ext cx="7219950" cy="245900"/>
          </a:xfrm>
          <a:prstGeom prst="rect">
            <a:avLst/>
          </a:prstGeom>
          <a:noFill/>
          <a:ln>
            <a:noFill/>
          </a:ln>
        </p:spPr>
      </p:pic>
      <p:pic>
        <p:nvPicPr>
          <p:cNvPr id="217" name="Shape 217"/>
          <p:cNvPicPr preferRelativeResize="0"/>
          <p:nvPr/>
        </p:nvPicPr>
        <p:blipFill rotWithShape="1">
          <a:blip r:embed="rId4">
            <a:alphaModFix/>
          </a:blip>
          <a:srcRect t="25683"/>
          <a:stretch/>
        </p:blipFill>
        <p:spPr>
          <a:xfrm>
            <a:off x="756650" y="974801"/>
            <a:ext cx="7219950" cy="2343050"/>
          </a:xfrm>
          <a:prstGeom prst="rect">
            <a:avLst/>
          </a:prstGeom>
          <a:noFill/>
          <a:ln>
            <a:noFill/>
          </a:ln>
        </p:spPr>
      </p:pic>
      <p:pic>
        <p:nvPicPr>
          <p:cNvPr id="218" name="Shape 218"/>
          <p:cNvPicPr preferRelativeResize="0"/>
          <p:nvPr/>
        </p:nvPicPr>
        <p:blipFill rotWithShape="1">
          <a:blip r:embed="rId3">
            <a:alphaModFix/>
          </a:blip>
          <a:srcRect t="40339" b="46817"/>
          <a:stretch/>
        </p:blipFill>
        <p:spPr>
          <a:xfrm>
            <a:off x="760400" y="3908400"/>
            <a:ext cx="7219950" cy="245900"/>
          </a:xfrm>
          <a:prstGeom prst="rect">
            <a:avLst/>
          </a:prstGeom>
          <a:noFill/>
          <a:ln>
            <a:noFill/>
          </a:ln>
        </p:spPr>
      </p:pic>
      <p:pic>
        <p:nvPicPr>
          <p:cNvPr id="219" name="Shape 219"/>
          <p:cNvPicPr preferRelativeResize="0"/>
          <p:nvPr/>
        </p:nvPicPr>
        <p:blipFill>
          <a:blip r:embed="rId5">
            <a:alphaModFix/>
          </a:blip>
          <a:stretch>
            <a:fillRect/>
          </a:stretch>
        </p:blipFill>
        <p:spPr>
          <a:xfrm>
            <a:off x="760397" y="3317854"/>
            <a:ext cx="7219950" cy="590550"/>
          </a:xfrm>
          <a:prstGeom prst="rect">
            <a:avLst/>
          </a:prstGeom>
          <a:noFill/>
          <a:ln>
            <a:noFill/>
          </a:ln>
        </p:spPr>
      </p:pic>
      <p:cxnSp>
        <p:nvCxnSpPr>
          <p:cNvPr id="220" name="Shape 220"/>
          <p:cNvCxnSpPr/>
          <p:nvPr/>
        </p:nvCxnSpPr>
        <p:spPr>
          <a:xfrm flipH="1">
            <a:off x="7242650" y="2356925"/>
            <a:ext cx="1657200" cy="1117200"/>
          </a:xfrm>
          <a:prstGeom prst="straightConnector1">
            <a:avLst/>
          </a:prstGeom>
          <a:noFill/>
          <a:ln w="28575" cap="flat" cmpd="sng">
            <a:solidFill>
              <a:srgbClr val="FF0000"/>
            </a:solidFill>
            <a:prstDash val="solid"/>
            <a:round/>
            <a:headEnd type="none" w="lg" len="lg"/>
            <a:tailEnd type="triangle" w="lg" len="lg"/>
          </a:ln>
        </p:spPr>
      </p:cxnSp>
      <p:cxnSp>
        <p:nvCxnSpPr>
          <p:cNvPr id="221" name="Shape 221"/>
          <p:cNvCxnSpPr/>
          <p:nvPr/>
        </p:nvCxnSpPr>
        <p:spPr>
          <a:xfrm>
            <a:off x="1608122" y="3547675"/>
            <a:ext cx="1043400" cy="0"/>
          </a:xfrm>
          <a:prstGeom prst="straightConnector1">
            <a:avLst/>
          </a:prstGeom>
          <a:noFill/>
          <a:ln w="28575" cap="flat" cmpd="sng">
            <a:solidFill>
              <a:srgbClr val="FF0000"/>
            </a:solidFill>
            <a:prstDash val="solid"/>
            <a:round/>
            <a:headEnd type="none" w="lg" len="lg"/>
            <a:tailEnd type="none" w="lg" len="lg"/>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1328625" y="117900"/>
            <a:ext cx="1741800" cy="465900"/>
          </a:xfrm>
          <a:prstGeom prst="rect">
            <a:avLst/>
          </a:prstGeom>
          <a:ln w="2857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AGENDA</a:t>
            </a:r>
            <a:endParaRPr b="1"/>
          </a:p>
        </p:txBody>
      </p:sp>
      <p:sp>
        <p:nvSpPr>
          <p:cNvPr id="227" name="Shape 227"/>
          <p:cNvSpPr txBox="1">
            <a:spLocks noGrp="1"/>
          </p:cNvSpPr>
          <p:nvPr>
            <p:ph type="title"/>
          </p:nvPr>
        </p:nvSpPr>
        <p:spPr>
          <a:xfrm>
            <a:off x="1328625" y="117900"/>
            <a:ext cx="1741800" cy="465900"/>
          </a:xfrm>
          <a:prstGeom prst="rect">
            <a:avLst/>
          </a:prstGeom>
          <a:ln w="2857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AGENDA</a:t>
            </a:r>
            <a:endParaRPr b="1"/>
          </a:p>
        </p:txBody>
      </p:sp>
      <p:grpSp>
        <p:nvGrpSpPr>
          <p:cNvPr id="228" name="Shape 228"/>
          <p:cNvGrpSpPr/>
          <p:nvPr/>
        </p:nvGrpSpPr>
        <p:grpSpPr>
          <a:xfrm>
            <a:off x="21375" y="117900"/>
            <a:ext cx="9086425" cy="4882200"/>
            <a:chOff x="21375" y="117900"/>
            <a:chExt cx="9086425" cy="4882200"/>
          </a:xfrm>
        </p:grpSpPr>
        <p:sp>
          <p:nvSpPr>
            <p:cNvPr id="229" name="Shape 229"/>
            <p:cNvSpPr txBox="1"/>
            <p:nvPr/>
          </p:nvSpPr>
          <p:spPr>
            <a:xfrm>
              <a:off x="21375" y="554650"/>
              <a:ext cx="4576500" cy="43527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spcAft>
                  <a:spcPts val="0"/>
                </a:spcAft>
                <a:buNone/>
              </a:pPr>
              <a:r>
                <a:rPr lang="en" sz="1800" b="1">
                  <a:solidFill>
                    <a:srgbClr val="D9D9D9"/>
                  </a:solidFill>
                </a:rPr>
                <a:t>View Grade Scales</a:t>
              </a:r>
              <a:endParaRPr sz="1800" b="1">
                <a:solidFill>
                  <a:srgbClr val="D9D9D9"/>
                </a:solidFill>
              </a:endParaRPr>
            </a:p>
            <a:p>
              <a:pPr marL="0" lvl="0" indent="0" rtl="0">
                <a:lnSpc>
                  <a:spcPct val="115000"/>
                </a:lnSpc>
                <a:spcBef>
                  <a:spcPts val="600"/>
                </a:spcBef>
                <a:spcAft>
                  <a:spcPts val="0"/>
                </a:spcAft>
                <a:buClr>
                  <a:schemeClr val="dk1"/>
                </a:buClr>
                <a:buSzPts val="1100"/>
                <a:buFont typeface="Arial"/>
                <a:buNone/>
              </a:pPr>
              <a:r>
                <a:rPr lang="en" sz="1800" b="1">
                  <a:solidFill>
                    <a:schemeClr val="dk1"/>
                  </a:solidFill>
                </a:rPr>
                <a:t>View PowerTeacher Pro (PTPro) District Setup / Settings</a:t>
              </a:r>
              <a:endParaRPr sz="1800" b="1">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Default Gradebook Type</a:t>
              </a:r>
              <a:endParaRPr sz="1800">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District Created Categories</a:t>
              </a:r>
              <a:endParaRPr sz="1800">
                <a:solidFill>
                  <a:schemeClr val="dk1"/>
                </a:solidFill>
              </a:endParaRPr>
            </a:p>
            <a:p>
              <a:pPr marL="0" lvl="0" indent="0" rtl="0">
                <a:lnSpc>
                  <a:spcPct val="115000"/>
                </a:lnSpc>
                <a:spcBef>
                  <a:spcPts val="600"/>
                </a:spcBef>
                <a:spcAft>
                  <a:spcPts val="0"/>
                </a:spcAft>
                <a:buNone/>
              </a:pPr>
              <a:r>
                <a:rPr lang="en" sz="1800" b="1">
                  <a:solidFill>
                    <a:srgbClr val="D9D9D9"/>
                  </a:solidFill>
                </a:rPr>
                <a:t>Traditional Grading</a:t>
              </a:r>
              <a:endParaRPr sz="1800" b="1">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Traditional Grade Calculation Formulas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Traditional Grade Preferences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Standards Grading</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Use of Standards</a:t>
              </a:r>
              <a:endParaRPr sz="1800">
                <a:solidFill>
                  <a:srgbClr val="D9D9D9"/>
                </a:solidFill>
              </a:endParaRPr>
            </a:p>
            <a:p>
              <a:pPr marL="0" lvl="0" indent="0" rtl="0">
                <a:lnSpc>
                  <a:spcPct val="115000"/>
                </a:lnSpc>
                <a:spcBef>
                  <a:spcPts val="600"/>
                </a:spcBef>
                <a:spcAft>
                  <a:spcPts val="600"/>
                </a:spcAft>
                <a:buNone/>
              </a:pPr>
              <a:endParaRPr sz="1800">
                <a:solidFill>
                  <a:schemeClr val="dk1"/>
                </a:solidFill>
              </a:endParaRPr>
            </a:p>
          </p:txBody>
        </p:sp>
        <p:sp>
          <p:nvSpPr>
            <p:cNvPr id="230" name="Shape 230"/>
            <p:cNvSpPr txBox="1"/>
            <p:nvPr/>
          </p:nvSpPr>
          <p:spPr>
            <a:xfrm>
              <a:off x="4618600" y="117900"/>
              <a:ext cx="4489200" cy="48822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r>
                <a:rPr lang="en" sz="1800" b="1">
                  <a:solidFill>
                    <a:srgbClr val="D9D9D9"/>
                  </a:solidFill>
                </a:rPr>
                <a:t>Standards Grading cont’d</a:t>
              </a:r>
              <a:endParaRPr sz="1800">
                <a:solidFill>
                  <a:srgbClr val="D9D9D9"/>
                </a:solidFill>
              </a:endParaRPr>
            </a:p>
            <a:p>
              <a:pPr marL="457200" lvl="0" indent="-342900" rtl="0">
                <a:lnSpc>
                  <a:spcPct val="115000"/>
                </a:lnSpc>
                <a:spcBef>
                  <a:spcPts val="1000"/>
                </a:spcBef>
                <a:spcAft>
                  <a:spcPts val="0"/>
                </a:spcAft>
                <a:buClr>
                  <a:srgbClr val="D9D9D9"/>
                </a:buClr>
                <a:buSzPts val="1800"/>
                <a:buChar char="➢"/>
              </a:pPr>
              <a:r>
                <a:rPr lang="en" sz="1800">
                  <a:solidFill>
                    <a:srgbClr val="D9D9D9"/>
                  </a:solidFill>
                </a:rPr>
                <a:t>View Imported Standards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Configuring Standards Grade Preferences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View Configured Display Settings</a:t>
              </a:r>
              <a:endParaRPr sz="1800" b="1">
                <a:solidFill>
                  <a:srgbClr val="D9D9D9"/>
                </a:solidFill>
              </a:endParaRPr>
            </a:p>
            <a:p>
              <a:pPr marL="0" lvl="0" indent="0" rtl="0">
                <a:lnSpc>
                  <a:spcPct val="115000"/>
                </a:lnSpc>
                <a:spcBef>
                  <a:spcPts val="600"/>
                </a:spcBef>
                <a:spcAft>
                  <a:spcPts val="0"/>
                </a:spcAft>
                <a:buNone/>
              </a:pPr>
              <a:r>
                <a:rPr lang="en" sz="1800" b="1">
                  <a:solidFill>
                    <a:srgbClr val="D9D9D9"/>
                  </a:solidFill>
                </a:rPr>
                <a:t>Viewing at the School Level</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Sections (gradebook type)</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Categories for Teachers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Traditional Grading Calcs &amp; Prefs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Viewing a Teacher’s Gradebook</a:t>
              </a:r>
              <a:endParaRPr sz="1800" b="1">
                <a:solidFill>
                  <a:srgbClr val="D9D9D9"/>
                </a:solidFill>
              </a:endParaRPr>
            </a:p>
            <a:p>
              <a:pPr marL="0" lvl="0" indent="0" rtl="0">
                <a:lnSpc>
                  <a:spcPct val="115000"/>
                </a:lnSpc>
                <a:spcBef>
                  <a:spcPts val="600"/>
                </a:spcBef>
                <a:spcAft>
                  <a:spcPts val="0"/>
                </a:spcAft>
                <a:buNone/>
              </a:pPr>
              <a:r>
                <a:rPr lang="en" sz="1800">
                  <a:solidFill>
                    <a:srgbClr val="D9D9D9"/>
                  </a:solidFill>
                </a:rPr>
                <a:t>Current Year &amp; Previous Years</a:t>
              </a:r>
              <a:endParaRPr sz="1800">
                <a:solidFill>
                  <a:srgbClr val="D9D9D9"/>
                </a:solidFill>
              </a:endParaRPr>
            </a:p>
            <a:p>
              <a:pPr marL="0" lvl="0" indent="0" rtl="0">
                <a:lnSpc>
                  <a:spcPct val="115000"/>
                </a:lnSpc>
                <a:spcBef>
                  <a:spcPts val="600"/>
                </a:spcBef>
                <a:spcAft>
                  <a:spcPts val="600"/>
                </a:spcAft>
                <a:buNone/>
              </a:pPr>
              <a:r>
                <a:rPr lang="en" sz="1800" b="1">
                  <a:solidFill>
                    <a:srgbClr val="D9D9D9"/>
                  </a:solidFill>
                </a:rPr>
                <a:t>Migrating PTG Data to PTPro</a:t>
              </a:r>
              <a:endParaRPr sz="1800" b="1">
                <a:solidFill>
                  <a:srgbClr val="D9D9D9"/>
                </a:solidFill>
              </a:endParaRPr>
            </a:p>
          </p:txBody>
        </p:sp>
        <p:cxnSp>
          <p:nvCxnSpPr>
            <p:cNvPr id="231" name="Shape 231"/>
            <p:cNvCxnSpPr/>
            <p:nvPr/>
          </p:nvCxnSpPr>
          <p:spPr>
            <a:xfrm>
              <a:off x="4572000" y="156300"/>
              <a:ext cx="0" cy="4751100"/>
            </a:xfrm>
            <a:prstGeom prst="straightConnector1">
              <a:avLst/>
            </a:prstGeom>
            <a:noFill/>
            <a:ln w="28575" cap="flat" cmpd="sng">
              <a:solidFill>
                <a:schemeClr val="accent1"/>
              </a:solidFill>
              <a:prstDash val="solid"/>
              <a:round/>
              <a:headEnd type="none" w="lg" len="lg"/>
              <a:tailEnd type="none" w="lg" len="lg"/>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Shape 236"/>
          <p:cNvPicPr preferRelativeResize="0"/>
          <p:nvPr/>
        </p:nvPicPr>
        <p:blipFill>
          <a:blip r:embed="rId3">
            <a:alphaModFix/>
          </a:blip>
          <a:stretch>
            <a:fillRect/>
          </a:stretch>
        </p:blipFill>
        <p:spPr>
          <a:xfrm>
            <a:off x="147300" y="2128150"/>
            <a:ext cx="1552575" cy="1600200"/>
          </a:xfrm>
          <a:prstGeom prst="rect">
            <a:avLst/>
          </a:prstGeom>
          <a:noFill/>
          <a:ln>
            <a:noFill/>
          </a:ln>
        </p:spPr>
      </p:pic>
      <p:sp>
        <p:nvSpPr>
          <p:cNvPr id="237" name="Shape 237"/>
          <p:cNvSpPr/>
          <p:nvPr/>
        </p:nvSpPr>
        <p:spPr>
          <a:xfrm>
            <a:off x="159576" y="2720926"/>
            <a:ext cx="761700" cy="2868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pic>
        <p:nvPicPr>
          <p:cNvPr id="238" name="Shape 238"/>
          <p:cNvPicPr preferRelativeResize="0"/>
          <p:nvPr/>
        </p:nvPicPr>
        <p:blipFill>
          <a:blip r:embed="rId4">
            <a:alphaModFix/>
          </a:blip>
          <a:stretch>
            <a:fillRect/>
          </a:stretch>
        </p:blipFill>
        <p:spPr>
          <a:xfrm>
            <a:off x="147300" y="109233"/>
            <a:ext cx="8996699" cy="2211492"/>
          </a:xfrm>
          <a:prstGeom prst="rect">
            <a:avLst/>
          </a:prstGeom>
          <a:noFill/>
          <a:ln>
            <a:noFill/>
          </a:ln>
        </p:spPr>
      </p:pic>
      <p:pic>
        <p:nvPicPr>
          <p:cNvPr id="239" name="Shape 239"/>
          <p:cNvPicPr preferRelativeResize="0"/>
          <p:nvPr/>
        </p:nvPicPr>
        <p:blipFill>
          <a:blip r:embed="rId5">
            <a:alphaModFix/>
          </a:blip>
          <a:stretch>
            <a:fillRect/>
          </a:stretch>
        </p:blipFill>
        <p:spPr>
          <a:xfrm>
            <a:off x="1865199" y="1899550"/>
            <a:ext cx="7051174" cy="2953975"/>
          </a:xfrm>
          <a:prstGeom prst="rect">
            <a:avLst/>
          </a:prstGeom>
          <a:noFill/>
          <a:ln>
            <a:noFill/>
          </a:ln>
        </p:spPr>
      </p:pic>
      <p:sp>
        <p:nvSpPr>
          <p:cNvPr id="240" name="Shape 240"/>
          <p:cNvSpPr/>
          <p:nvPr/>
        </p:nvSpPr>
        <p:spPr>
          <a:xfrm>
            <a:off x="1869625" y="3416999"/>
            <a:ext cx="1978500" cy="2868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a:off x="6407561" y="454050"/>
            <a:ext cx="1323000" cy="2868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07125" y="44375"/>
            <a:ext cx="8520600" cy="5727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PowerTeacher Pro Settings</a:t>
            </a:r>
            <a:endParaRPr b="1">
              <a:solidFill>
                <a:srgbClr val="073763"/>
              </a:solidFill>
            </a:endParaRPr>
          </a:p>
        </p:txBody>
      </p:sp>
      <p:grpSp>
        <p:nvGrpSpPr>
          <p:cNvPr id="247" name="Shape 247"/>
          <p:cNvGrpSpPr/>
          <p:nvPr/>
        </p:nvGrpSpPr>
        <p:grpSpPr>
          <a:xfrm>
            <a:off x="288850" y="617081"/>
            <a:ext cx="6405494" cy="3626519"/>
            <a:chOff x="288850" y="757131"/>
            <a:chExt cx="6405494" cy="3626519"/>
          </a:xfrm>
        </p:grpSpPr>
        <p:pic>
          <p:nvPicPr>
            <p:cNvPr id="248" name="Shape 248"/>
            <p:cNvPicPr preferRelativeResize="0"/>
            <p:nvPr/>
          </p:nvPicPr>
          <p:blipFill rotWithShape="1">
            <a:blip r:embed="rId3">
              <a:alphaModFix/>
            </a:blip>
            <a:srcRect t="10905" r="64869"/>
            <a:stretch/>
          </p:blipFill>
          <p:spPr>
            <a:xfrm>
              <a:off x="288850" y="759875"/>
              <a:ext cx="2395901" cy="3623775"/>
            </a:xfrm>
            <a:prstGeom prst="rect">
              <a:avLst/>
            </a:prstGeom>
            <a:noFill/>
            <a:ln>
              <a:noFill/>
            </a:ln>
          </p:spPr>
        </p:pic>
        <p:pic>
          <p:nvPicPr>
            <p:cNvPr id="249" name="Shape 249"/>
            <p:cNvPicPr preferRelativeResize="0"/>
            <p:nvPr/>
          </p:nvPicPr>
          <p:blipFill rotWithShape="1">
            <a:blip r:embed="rId3">
              <a:alphaModFix/>
            </a:blip>
            <a:srcRect l="40284" t="10905"/>
            <a:stretch/>
          </p:blipFill>
          <p:spPr>
            <a:xfrm>
              <a:off x="2621768" y="757131"/>
              <a:ext cx="4072576" cy="3623775"/>
            </a:xfrm>
            <a:prstGeom prst="rect">
              <a:avLst/>
            </a:prstGeom>
            <a:noFill/>
            <a:ln>
              <a:noFill/>
            </a:ln>
          </p:spPr>
        </p:pic>
      </p:grpSp>
      <p:pic>
        <p:nvPicPr>
          <p:cNvPr id="250" name="Shape 250"/>
          <p:cNvPicPr preferRelativeResize="0"/>
          <p:nvPr/>
        </p:nvPicPr>
        <p:blipFill>
          <a:blip r:embed="rId4">
            <a:alphaModFix/>
          </a:blip>
          <a:stretch>
            <a:fillRect/>
          </a:stretch>
        </p:blipFill>
        <p:spPr>
          <a:xfrm>
            <a:off x="3835925" y="2963100"/>
            <a:ext cx="5034250" cy="1695000"/>
          </a:xfrm>
          <a:prstGeom prst="rect">
            <a:avLst/>
          </a:prstGeom>
          <a:noFill/>
          <a:ln w="9525" cap="flat" cmpd="sng">
            <a:solidFill>
              <a:srgbClr val="000000"/>
            </a:solidFill>
            <a:prstDash val="solid"/>
            <a:round/>
            <a:headEnd type="none" w="med" len="med"/>
            <a:tailEnd type="none" w="med" len="med"/>
          </a:ln>
        </p:spPr>
      </p:pic>
      <p:sp>
        <p:nvSpPr>
          <p:cNvPr id="251" name="Shape 251"/>
          <p:cNvSpPr/>
          <p:nvPr/>
        </p:nvSpPr>
        <p:spPr>
          <a:xfrm>
            <a:off x="5696100" y="121525"/>
            <a:ext cx="3447900" cy="2362200"/>
          </a:xfrm>
          <a:prstGeom prst="cloudCallout">
            <a:avLst>
              <a:gd name="adj1" fmla="val 17888"/>
              <a:gd name="adj2" fmla="val 110887"/>
            </a:avLst>
          </a:prstGeom>
          <a:solidFill>
            <a:schemeClr val="lt2"/>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lvl="0" indent="0" algn="ctr">
              <a:spcBef>
                <a:spcPts val="0"/>
              </a:spcBef>
              <a:spcAft>
                <a:spcPts val="0"/>
              </a:spcAft>
              <a:buNone/>
            </a:pPr>
            <a:r>
              <a:rPr lang="en" sz="1900" b="1">
                <a:solidFill>
                  <a:srgbClr val="FF0000"/>
                </a:solidFill>
              </a:rPr>
              <a:t>CAUTION!:</a:t>
            </a:r>
            <a:r>
              <a:rPr lang="en" sz="1900" b="1"/>
              <a:t> </a:t>
            </a:r>
            <a:br>
              <a:rPr lang="en" sz="1900" b="1"/>
            </a:br>
            <a:r>
              <a:rPr lang="en" sz="1900" b="1"/>
              <a:t>Set this to </a:t>
            </a:r>
            <a:r>
              <a:rPr lang="en" sz="1900" b="1">
                <a:solidFill>
                  <a:srgbClr val="FF0000"/>
                </a:solidFill>
              </a:rPr>
              <a:t>PTG </a:t>
            </a:r>
            <a:br>
              <a:rPr lang="en" sz="1900" b="1">
                <a:solidFill>
                  <a:srgbClr val="FF0000"/>
                </a:solidFill>
              </a:rPr>
            </a:br>
            <a:r>
              <a:rPr lang="en" sz="1900" b="1"/>
              <a:t>if you still have teachers in both gradebook types</a:t>
            </a:r>
            <a:endParaRPr sz="19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07125" y="44375"/>
            <a:ext cx="8520600" cy="5727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View District Categories</a:t>
            </a:r>
            <a:endParaRPr b="1">
              <a:solidFill>
                <a:srgbClr val="073763"/>
              </a:solidFill>
            </a:endParaRPr>
          </a:p>
        </p:txBody>
      </p:sp>
      <p:sp>
        <p:nvSpPr>
          <p:cNvPr id="257" name="Shape 257"/>
          <p:cNvSpPr txBox="1"/>
          <p:nvPr/>
        </p:nvSpPr>
        <p:spPr>
          <a:xfrm>
            <a:off x="167700" y="540750"/>
            <a:ext cx="8808600" cy="5727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1800" b="1">
                <a:solidFill>
                  <a:srgbClr val="073763"/>
                </a:solidFill>
              </a:rPr>
              <a:t>Navigate:</a:t>
            </a:r>
            <a:r>
              <a:rPr lang="en" sz="1800">
                <a:solidFill>
                  <a:srgbClr val="073763"/>
                </a:solidFill>
              </a:rPr>
              <a:t>  LEA &gt; PowerTeacher Pro Settings &gt; District Categories for Teachers</a:t>
            </a:r>
            <a:endParaRPr sz="1800">
              <a:solidFill>
                <a:srgbClr val="073763"/>
              </a:solidFill>
            </a:endParaRPr>
          </a:p>
        </p:txBody>
      </p:sp>
      <p:sp>
        <p:nvSpPr>
          <p:cNvPr id="258" name="Shape 258"/>
          <p:cNvSpPr txBox="1"/>
          <p:nvPr/>
        </p:nvSpPr>
        <p:spPr>
          <a:xfrm>
            <a:off x="5543675" y="1095600"/>
            <a:ext cx="3432900" cy="2596500"/>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lvl="0" indent="0">
              <a:spcBef>
                <a:spcPts val="0"/>
              </a:spcBef>
              <a:spcAft>
                <a:spcPts val="0"/>
              </a:spcAft>
              <a:buNone/>
            </a:pPr>
            <a:r>
              <a:rPr lang="en" sz="1800" b="1">
                <a:solidFill>
                  <a:srgbClr val="073763"/>
                </a:solidFill>
              </a:rPr>
              <a:t>Schools can:</a:t>
            </a:r>
            <a:endParaRPr sz="1800" b="1">
              <a:solidFill>
                <a:srgbClr val="073763"/>
              </a:solidFill>
            </a:endParaRPr>
          </a:p>
          <a:p>
            <a:pPr marL="457200" lvl="0" indent="-342900" rtl="0">
              <a:spcBef>
                <a:spcPts val="0"/>
              </a:spcBef>
              <a:spcAft>
                <a:spcPts val="0"/>
              </a:spcAft>
              <a:buClr>
                <a:srgbClr val="073763"/>
              </a:buClr>
              <a:buSzPts val="1800"/>
              <a:buAutoNum type="arabicPeriod"/>
            </a:pPr>
            <a:r>
              <a:rPr lang="en" sz="1800">
                <a:solidFill>
                  <a:srgbClr val="073763"/>
                </a:solidFill>
              </a:rPr>
              <a:t>View the district created categories</a:t>
            </a:r>
            <a:endParaRPr sz="1800">
              <a:solidFill>
                <a:srgbClr val="073763"/>
              </a:solidFill>
            </a:endParaRPr>
          </a:p>
          <a:p>
            <a:pPr marL="457200" lvl="0" indent="-342900" rtl="0">
              <a:spcBef>
                <a:spcPts val="1000"/>
              </a:spcBef>
              <a:spcAft>
                <a:spcPts val="0"/>
              </a:spcAft>
              <a:buClr>
                <a:srgbClr val="073763"/>
              </a:buClr>
              <a:buSzPts val="1800"/>
              <a:buAutoNum type="arabicPeriod"/>
            </a:pPr>
            <a:r>
              <a:rPr lang="en" sz="1800">
                <a:solidFill>
                  <a:srgbClr val="073763"/>
                </a:solidFill>
              </a:rPr>
              <a:t>Manage district categories to turn them on/off</a:t>
            </a:r>
            <a:endParaRPr sz="1800">
              <a:solidFill>
                <a:srgbClr val="073763"/>
              </a:solidFill>
            </a:endParaRPr>
          </a:p>
          <a:p>
            <a:pPr marL="0" lvl="0" indent="0" rtl="0">
              <a:spcBef>
                <a:spcPts val="1000"/>
              </a:spcBef>
              <a:spcAft>
                <a:spcPts val="1000"/>
              </a:spcAft>
              <a:buNone/>
            </a:pPr>
            <a:r>
              <a:rPr lang="en" sz="1800">
                <a:solidFill>
                  <a:srgbClr val="FF0000"/>
                </a:solidFill>
              </a:rPr>
              <a:t>Schools CANNOT change properties of the district categories.</a:t>
            </a:r>
            <a:endParaRPr sz="1800">
              <a:solidFill>
                <a:srgbClr val="FF0000"/>
              </a:solidFill>
            </a:endParaRPr>
          </a:p>
        </p:txBody>
      </p:sp>
      <p:sp>
        <p:nvSpPr>
          <p:cNvPr id="259" name="Shape 259"/>
          <p:cNvSpPr txBox="1"/>
          <p:nvPr/>
        </p:nvSpPr>
        <p:spPr>
          <a:xfrm>
            <a:off x="5543675" y="3743700"/>
            <a:ext cx="3432900" cy="1151400"/>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lvl="0" indent="0" rtl="0">
              <a:spcBef>
                <a:spcPts val="0"/>
              </a:spcBef>
              <a:spcAft>
                <a:spcPts val="0"/>
              </a:spcAft>
              <a:buNone/>
            </a:pPr>
            <a:r>
              <a:rPr lang="en" sz="1800">
                <a:solidFill>
                  <a:srgbClr val="073763"/>
                </a:solidFill>
              </a:rPr>
              <a:t>In PTPro, teachers see a house  next to the district created categories.</a:t>
            </a:r>
            <a:endParaRPr sz="1800">
              <a:solidFill>
                <a:srgbClr val="073763"/>
              </a:solidFill>
            </a:endParaRPr>
          </a:p>
        </p:txBody>
      </p:sp>
      <p:pic>
        <p:nvPicPr>
          <p:cNvPr id="260" name="Shape 260"/>
          <p:cNvPicPr preferRelativeResize="0"/>
          <p:nvPr/>
        </p:nvPicPr>
        <p:blipFill rotWithShape="1">
          <a:blip r:embed="rId3">
            <a:alphaModFix/>
          </a:blip>
          <a:srcRect l="20837" t="16198" r="22524" b="30144"/>
          <a:stretch/>
        </p:blipFill>
        <p:spPr>
          <a:xfrm>
            <a:off x="6962048" y="4301850"/>
            <a:ext cx="532551" cy="474800"/>
          </a:xfrm>
          <a:prstGeom prst="rect">
            <a:avLst/>
          </a:prstGeom>
          <a:noFill/>
          <a:ln>
            <a:noFill/>
          </a:ln>
        </p:spPr>
      </p:pic>
      <p:pic>
        <p:nvPicPr>
          <p:cNvPr id="261" name="Shape 261"/>
          <p:cNvPicPr preferRelativeResize="0"/>
          <p:nvPr/>
        </p:nvPicPr>
        <p:blipFill>
          <a:blip r:embed="rId4">
            <a:alphaModFix/>
          </a:blip>
          <a:stretch>
            <a:fillRect/>
          </a:stretch>
        </p:blipFill>
        <p:spPr>
          <a:xfrm>
            <a:off x="167700" y="1113450"/>
            <a:ext cx="5238876" cy="3188881"/>
          </a:xfrm>
          <a:prstGeom prst="rect">
            <a:avLst/>
          </a:prstGeom>
          <a:noFill/>
          <a:ln w="9525" cap="flat" cmpd="sng">
            <a:solidFill>
              <a:srgbClr val="000000"/>
            </a:solidFill>
            <a:prstDash val="solid"/>
            <a:round/>
            <a:headEnd type="none" w="med" len="med"/>
            <a:tailEnd type="none" w="med" len="med"/>
          </a:ln>
        </p:spPr>
      </p:pic>
      <p:sp>
        <p:nvSpPr>
          <p:cNvPr id="262" name="Shape 262"/>
          <p:cNvSpPr/>
          <p:nvPr/>
        </p:nvSpPr>
        <p:spPr>
          <a:xfrm>
            <a:off x="4411725" y="3938475"/>
            <a:ext cx="532500" cy="1833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263" name="Shape 263"/>
          <p:cNvSpPr txBox="1"/>
          <p:nvPr/>
        </p:nvSpPr>
        <p:spPr>
          <a:xfrm>
            <a:off x="978800" y="4301850"/>
            <a:ext cx="2867700" cy="690000"/>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lvl="0" indent="0" rtl="0">
              <a:spcBef>
                <a:spcPts val="0"/>
              </a:spcBef>
              <a:spcAft>
                <a:spcPts val="0"/>
              </a:spcAft>
              <a:buNone/>
            </a:pPr>
            <a:r>
              <a:rPr lang="en" sz="1800">
                <a:solidFill>
                  <a:srgbClr val="073763"/>
                </a:solidFill>
              </a:rPr>
              <a:t>Do not have to ‘push’ all categories to all schools</a:t>
            </a:r>
            <a:endParaRPr sz="1800">
              <a:solidFill>
                <a:srgbClr val="073763"/>
              </a:solidFill>
            </a:endParaRPr>
          </a:p>
        </p:txBody>
      </p:sp>
      <p:cxnSp>
        <p:nvCxnSpPr>
          <p:cNvPr id="264" name="Shape 264"/>
          <p:cNvCxnSpPr>
            <a:stCxn id="263" idx="3"/>
            <a:endCxn id="262" idx="2"/>
          </p:cNvCxnSpPr>
          <p:nvPr/>
        </p:nvCxnSpPr>
        <p:spPr>
          <a:xfrm rot="10800000" flipH="1">
            <a:off x="3846500" y="4121850"/>
            <a:ext cx="831600" cy="525000"/>
          </a:xfrm>
          <a:prstGeom prst="curvedConnector2">
            <a:avLst/>
          </a:prstGeom>
          <a:noFill/>
          <a:ln w="28575" cap="flat" cmpd="sng">
            <a:solidFill>
              <a:srgbClr val="FF0000"/>
            </a:solidFill>
            <a:prstDash val="solid"/>
            <a:round/>
            <a:headEnd type="none" w="lg" len="lg"/>
            <a:tailEnd type="none" w="lg" len="lg"/>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Shape 269"/>
          <p:cNvPicPr preferRelativeResize="0"/>
          <p:nvPr/>
        </p:nvPicPr>
        <p:blipFill>
          <a:blip r:embed="rId3">
            <a:alphaModFix/>
          </a:blip>
          <a:stretch>
            <a:fillRect/>
          </a:stretch>
        </p:blipFill>
        <p:spPr>
          <a:xfrm>
            <a:off x="114650" y="732113"/>
            <a:ext cx="5067300" cy="1266825"/>
          </a:xfrm>
          <a:prstGeom prst="rect">
            <a:avLst/>
          </a:prstGeom>
          <a:noFill/>
          <a:ln>
            <a:noFill/>
          </a:ln>
        </p:spPr>
      </p:pic>
      <p:pic>
        <p:nvPicPr>
          <p:cNvPr id="270" name="Shape 270"/>
          <p:cNvPicPr preferRelativeResize="0"/>
          <p:nvPr/>
        </p:nvPicPr>
        <p:blipFill>
          <a:blip r:embed="rId4">
            <a:alphaModFix/>
          </a:blip>
          <a:stretch>
            <a:fillRect/>
          </a:stretch>
        </p:blipFill>
        <p:spPr>
          <a:xfrm>
            <a:off x="2778050" y="1128000"/>
            <a:ext cx="6213300" cy="3709125"/>
          </a:xfrm>
          <a:prstGeom prst="rect">
            <a:avLst/>
          </a:prstGeom>
          <a:noFill/>
          <a:ln w="9525" cap="flat" cmpd="sng">
            <a:solidFill>
              <a:srgbClr val="000000"/>
            </a:solidFill>
            <a:prstDash val="solid"/>
            <a:round/>
            <a:headEnd type="none" w="med" len="med"/>
            <a:tailEnd type="none" w="med" len="med"/>
          </a:ln>
        </p:spPr>
      </p:pic>
      <p:sp>
        <p:nvSpPr>
          <p:cNvPr id="271" name="Shape 271"/>
          <p:cNvSpPr txBox="1">
            <a:spLocks noGrp="1"/>
          </p:cNvSpPr>
          <p:nvPr>
            <p:ph type="title"/>
          </p:nvPr>
        </p:nvSpPr>
        <p:spPr>
          <a:xfrm>
            <a:off x="407125" y="44375"/>
            <a:ext cx="8520600" cy="5727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View District Category Optional Defaults</a:t>
            </a:r>
            <a:endParaRPr b="1">
              <a:solidFill>
                <a:srgbClr val="073763"/>
              </a:solidFill>
            </a:endParaRPr>
          </a:p>
        </p:txBody>
      </p:sp>
      <p:cxnSp>
        <p:nvCxnSpPr>
          <p:cNvPr id="272" name="Shape 272"/>
          <p:cNvCxnSpPr>
            <a:endCxn id="270" idx="1"/>
          </p:cNvCxnSpPr>
          <p:nvPr/>
        </p:nvCxnSpPr>
        <p:spPr>
          <a:xfrm>
            <a:off x="1068650" y="1877663"/>
            <a:ext cx="1709400" cy="1104900"/>
          </a:xfrm>
          <a:prstGeom prst="curvedConnector3">
            <a:avLst>
              <a:gd name="adj1" fmla="val 50000"/>
            </a:avLst>
          </a:prstGeom>
          <a:noFill/>
          <a:ln w="28575" cap="flat" cmpd="sng">
            <a:solidFill>
              <a:srgbClr val="FF0000"/>
            </a:solidFill>
            <a:prstDash val="solid"/>
            <a:round/>
            <a:headEnd type="none" w="lg" len="lg"/>
            <a:tailEnd type="none" w="lg" len="lg"/>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p:nvPr/>
        </p:nvSpPr>
        <p:spPr>
          <a:xfrm>
            <a:off x="6718550" y="2578504"/>
            <a:ext cx="2280075" cy="1243200"/>
          </a:xfrm>
          <a:prstGeom prst="flowChartProcess">
            <a:avLst/>
          </a:prstGeom>
          <a:solidFill>
            <a:srgbClr val="EFEFE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278" name="Shape 278"/>
          <p:cNvSpPr txBox="1">
            <a:spLocks noGrp="1"/>
          </p:cNvSpPr>
          <p:nvPr>
            <p:ph type="title"/>
          </p:nvPr>
        </p:nvSpPr>
        <p:spPr>
          <a:xfrm>
            <a:off x="311700" y="77174"/>
            <a:ext cx="8520600" cy="572700"/>
          </a:xfrm>
          <a:prstGeom prst="rect">
            <a:avLst/>
          </a:prstGeom>
        </p:spPr>
        <p:txBody>
          <a:bodyPr wrap="square" lIns="91425" tIns="91425" rIns="91425" bIns="91425" anchor="t" anchorCtr="0">
            <a:noAutofit/>
          </a:bodyPr>
          <a:lstStyle/>
          <a:p>
            <a:pPr marL="0" marR="0" lvl="0" indent="0" algn="l" rtl="0">
              <a:lnSpc>
                <a:spcPct val="100000"/>
              </a:lnSpc>
              <a:spcBef>
                <a:spcPts val="0"/>
              </a:spcBef>
              <a:spcAft>
                <a:spcPts val="0"/>
              </a:spcAft>
              <a:buNone/>
            </a:pPr>
            <a:r>
              <a:rPr lang="en" b="1">
                <a:solidFill>
                  <a:srgbClr val="073763"/>
                </a:solidFill>
              </a:rPr>
              <a:t>Calculation Method for Categories</a:t>
            </a:r>
            <a:endParaRPr b="1">
              <a:solidFill>
                <a:srgbClr val="073763"/>
              </a:solidFill>
            </a:endParaRPr>
          </a:p>
        </p:txBody>
      </p:sp>
      <p:sp>
        <p:nvSpPr>
          <p:cNvPr id="279" name="Shape 279"/>
          <p:cNvSpPr/>
          <p:nvPr/>
        </p:nvSpPr>
        <p:spPr>
          <a:xfrm>
            <a:off x="138500" y="1163525"/>
            <a:ext cx="1836950" cy="1412450"/>
          </a:xfrm>
          <a:prstGeom prst="flowChartDecision">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spcAft>
                <a:spcPts val="0"/>
              </a:spcAft>
              <a:buNone/>
            </a:pPr>
            <a:endParaRPr sz="1800"/>
          </a:p>
        </p:txBody>
      </p:sp>
      <p:sp>
        <p:nvSpPr>
          <p:cNvPr id="280" name="Shape 280"/>
          <p:cNvSpPr txBox="1"/>
          <p:nvPr/>
        </p:nvSpPr>
        <p:spPr>
          <a:xfrm>
            <a:off x="822200" y="2487586"/>
            <a:ext cx="507900" cy="396300"/>
          </a:xfrm>
          <a:prstGeom prst="rect">
            <a:avLst/>
          </a:prstGeom>
          <a:noFill/>
          <a:ln>
            <a:noFill/>
          </a:ln>
        </p:spPr>
        <p:txBody>
          <a:bodyPr wrap="square" lIns="91425" tIns="91425" rIns="91425" bIns="91425" anchor="t" anchorCtr="0">
            <a:noAutofit/>
          </a:bodyPr>
          <a:lstStyle/>
          <a:p>
            <a:pPr marL="0" lvl="0" indent="0">
              <a:spcBef>
                <a:spcPts val="0"/>
              </a:spcBef>
              <a:spcAft>
                <a:spcPts val="0"/>
              </a:spcAft>
              <a:buNone/>
            </a:pPr>
            <a:r>
              <a:rPr lang="en" sz="1600"/>
              <a:t>No</a:t>
            </a:r>
            <a:endParaRPr sz="1600"/>
          </a:p>
        </p:txBody>
      </p:sp>
      <p:sp>
        <p:nvSpPr>
          <p:cNvPr id="281" name="Shape 281"/>
          <p:cNvSpPr txBox="1"/>
          <p:nvPr/>
        </p:nvSpPr>
        <p:spPr>
          <a:xfrm>
            <a:off x="1908488" y="1640833"/>
            <a:ext cx="605100" cy="4647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r>
              <a:rPr lang="en" sz="1600"/>
              <a:t>Yes</a:t>
            </a:r>
            <a:endParaRPr sz="1600"/>
          </a:p>
        </p:txBody>
      </p:sp>
      <p:sp>
        <p:nvSpPr>
          <p:cNvPr id="282" name="Shape 282"/>
          <p:cNvSpPr txBox="1"/>
          <p:nvPr/>
        </p:nvSpPr>
        <p:spPr>
          <a:xfrm>
            <a:off x="352250" y="1332763"/>
            <a:ext cx="1447800" cy="1243200"/>
          </a:xfrm>
          <a:prstGeom prst="rect">
            <a:avLst/>
          </a:prstGeom>
          <a:noFill/>
          <a:ln>
            <a:noFill/>
          </a:ln>
        </p:spPr>
        <p:txBody>
          <a:bodyPr wrap="square" lIns="91425" tIns="91425" rIns="91425" bIns="91425" anchor="t" anchorCtr="0">
            <a:noAutofit/>
          </a:bodyPr>
          <a:lstStyle/>
          <a:p>
            <a:pPr marL="0" lvl="0" indent="0" algn="ctr" rtl="0">
              <a:spcBef>
                <a:spcPts val="0"/>
              </a:spcBef>
              <a:spcAft>
                <a:spcPts val="0"/>
              </a:spcAft>
              <a:buNone/>
            </a:pPr>
            <a:r>
              <a:rPr lang="en" sz="1600"/>
              <a:t>District pushing out categories</a:t>
            </a:r>
            <a:endParaRPr sz="1600"/>
          </a:p>
          <a:p>
            <a:pPr marL="0" lvl="0" indent="0" algn="ctr">
              <a:spcBef>
                <a:spcPts val="0"/>
              </a:spcBef>
              <a:spcAft>
                <a:spcPts val="0"/>
              </a:spcAft>
              <a:buNone/>
            </a:pPr>
            <a:r>
              <a:rPr lang="en" sz="1600"/>
              <a:t>?</a:t>
            </a:r>
            <a:endParaRPr sz="1600"/>
          </a:p>
        </p:txBody>
      </p:sp>
      <p:sp>
        <p:nvSpPr>
          <p:cNvPr id="283" name="Shape 283"/>
          <p:cNvSpPr/>
          <p:nvPr/>
        </p:nvSpPr>
        <p:spPr>
          <a:xfrm>
            <a:off x="3547626" y="1119506"/>
            <a:ext cx="2528975" cy="1774850"/>
          </a:xfrm>
          <a:prstGeom prst="flowChartDecision">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spcAft>
                <a:spcPts val="0"/>
              </a:spcAft>
              <a:buNone/>
            </a:pPr>
            <a:endParaRPr sz="1800"/>
          </a:p>
        </p:txBody>
      </p:sp>
      <p:sp>
        <p:nvSpPr>
          <p:cNvPr id="284" name="Shape 284"/>
          <p:cNvSpPr txBox="1"/>
          <p:nvPr/>
        </p:nvSpPr>
        <p:spPr>
          <a:xfrm>
            <a:off x="3768542" y="1180377"/>
            <a:ext cx="2085300" cy="1344300"/>
          </a:xfrm>
          <a:prstGeom prst="rect">
            <a:avLst/>
          </a:prstGeom>
          <a:noFill/>
          <a:ln>
            <a:noFill/>
          </a:ln>
        </p:spPr>
        <p:txBody>
          <a:bodyPr wrap="square" lIns="91425" tIns="91425" rIns="91425" bIns="91425" anchor="t" anchorCtr="0">
            <a:noAutofit/>
          </a:bodyPr>
          <a:lstStyle/>
          <a:p>
            <a:pPr marL="0" lvl="0" indent="0" algn="ctr" rtl="0">
              <a:spcBef>
                <a:spcPts val="0"/>
              </a:spcBef>
              <a:spcAft>
                <a:spcPts val="0"/>
              </a:spcAft>
              <a:buNone/>
            </a:pPr>
            <a:r>
              <a:rPr lang="en" sz="1600"/>
              <a:t>Also</a:t>
            </a:r>
            <a:br>
              <a:rPr lang="en" sz="1600"/>
            </a:br>
            <a:r>
              <a:rPr lang="en" sz="1600"/>
              <a:t>pushing out calculation methods using the categories</a:t>
            </a:r>
            <a:endParaRPr sz="1600"/>
          </a:p>
          <a:p>
            <a:pPr marL="0" lvl="0" indent="0" algn="ctr" rtl="0">
              <a:spcBef>
                <a:spcPts val="0"/>
              </a:spcBef>
              <a:spcAft>
                <a:spcPts val="0"/>
              </a:spcAft>
              <a:buNone/>
            </a:pPr>
            <a:r>
              <a:rPr lang="en" sz="1600"/>
              <a:t>?</a:t>
            </a:r>
            <a:endParaRPr sz="1600"/>
          </a:p>
        </p:txBody>
      </p:sp>
      <p:sp>
        <p:nvSpPr>
          <p:cNvPr id="285" name="Shape 285"/>
          <p:cNvSpPr txBox="1"/>
          <p:nvPr/>
        </p:nvSpPr>
        <p:spPr>
          <a:xfrm>
            <a:off x="6718550" y="2471824"/>
            <a:ext cx="2339400" cy="1454100"/>
          </a:xfrm>
          <a:prstGeom prst="rect">
            <a:avLst/>
          </a:prstGeom>
          <a:noFill/>
          <a:ln>
            <a:noFill/>
          </a:ln>
        </p:spPr>
        <p:txBody>
          <a:bodyPr wrap="square" lIns="91425" tIns="91425" rIns="91425" bIns="91425" anchor="t" anchorCtr="0">
            <a:noAutofit/>
          </a:bodyPr>
          <a:lstStyle/>
          <a:p>
            <a:pPr marL="0" lvl="0" indent="0" algn="ctr" rtl="0">
              <a:spcBef>
                <a:spcPts val="0"/>
              </a:spcBef>
              <a:spcAft>
                <a:spcPts val="0"/>
              </a:spcAft>
              <a:buNone/>
            </a:pPr>
            <a:r>
              <a:rPr lang="en" sz="1600"/>
              <a:t>Notify teachers that district categories AND the calculations so they will use those categories.</a:t>
            </a:r>
            <a:endParaRPr sz="1600"/>
          </a:p>
        </p:txBody>
      </p:sp>
      <p:sp>
        <p:nvSpPr>
          <p:cNvPr id="286" name="Shape 286"/>
          <p:cNvSpPr txBox="1"/>
          <p:nvPr/>
        </p:nvSpPr>
        <p:spPr>
          <a:xfrm>
            <a:off x="6008359" y="1787908"/>
            <a:ext cx="605100" cy="4647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r>
              <a:rPr lang="en" sz="1600"/>
              <a:t>Yes</a:t>
            </a:r>
            <a:endParaRPr sz="1600"/>
          </a:p>
        </p:txBody>
      </p:sp>
      <p:sp>
        <p:nvSpPr>
          <p:cNvPr id="287" name="Shape 287"/>
          <p:cNvSpPr/>
          <p:nvPr/>
        </p:nvSpPr>
        <p:spPr>
          <a:xfrm>
            <a:off x="120516" y="3665094"/>
            <a:ext cx="1836972" cy="647460"/>
          </a:xfrm>
          <a:prstGeom prst="flowChartTerminator">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288" name="Shape 288"/>
          <p:cNvSpPr txBox="1"/>
          <p:nvPr/>
        </p:nvSpPr>
        <p:spPr>
          <a:xfrm>
            <a:off x="170608" y="3626444"/>
            <a:ext cx="1793100" cy="686100"/>
          </a:xfrm>
          <a:prstGeom prst="rect">
            <a:avLst/>
          </a:prstGeom>
          <a:noFill/>
          <a:ln>
            <a:noFill/>
          </a:ln>
        </p:spPr>
        <p:txBody>
          <a:bodyPr wrap="square" lIns="91425" tIns="91425" rIns="91425" bIns="91425" anchor="t" anchorCtr="0">
            <a:noAutofit/>
          </a:bodyPr>
          <a:lstStyle/>
          <a:p>
            <a:pPr marL="0" lvl="0" indent="0" algn="ctr" rtl="0">
              <a:spcBef>
                <a:spcPts val="0"/>
              </a:spcBef>
              <a:spcAft>
                <a:spcPts val="0"/>
              </a:spcAft>
              <a:buNone/>
            </a:pPr>
            <a:r>
              <a:rPr lang="en" sz="1600"/>
              <a:t>School will make categories.</a:t>
            </a:r>
            <a:endParaRPr sz="1600"/>
          </a:p>
        </p:txBody>
      </p:sp>
      <p:cxnSp>
        <p:nvCxnSpPr>
          <p:cNvPr id="289" name="Shape 289"/>
          <p:cNvCxnSpPr/>
          <p:nvPr/>
        </p:nvCxnSpPr>
        <p:spPr>
          <a:xfrm flipH="1">
            <a:off x="1035318" y="2847963"/>
            <a:ext cx="9600" cy="798300"/>
          </a:xfrm>
          <a:prstGeom prst="straightConnector1">
            <a:avLst/>
          </a:prstGeom>
          <a:noFill/>
          <a:ln w="28575" cap="flat" cmpd="sng">
            <a:solidFill>
              <a:srgbClr val="FF0000"/>
            </a:solidFill>
            <a:prstDash val="solid"/>
            <a:round/>
            <a:headEnd type="none" w="lg" len="lg"/>
            <a:tailEnd type="triangle" w="lg" len="lg"/>
          </a:ln>
        </p:spPr>
      </p:cxnSp>
      <p:sp>
        <p:nvSpPr>
          <p:cNvPr id="290" name="Shape 290"/>
          <p:cNvSpPr txBox="1"/>
          <p:nvPr/>
        </p:nvSpPr>
        <p:spPr>
          <a:xfrm>
            <a:off x="4555714" y="2750482"/>
            <a:ext cx="507900" cy="4647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r>
              <a:rPr lang="en" sz="1600"/>
              <a:t>No</a:t>
            </a:r>
            <a:endParaRPr sz="1600"/>
          </a:p>
        </p:txBody>
      </p:sp>
      <p:sp>
        <p:nvSpPr>
          <p:cNvPr id="291" name="Shape 291"/>
          <p:cNvSpPr txBox="1"/>
          <p:nvPr/>
        </p:nvSpPr>
        <p:spPr>
          <a:xfrm>
            <a:off x="3336184" y="3532295"/>
            <a:ext cx="2922300" cy="920700"/>
          </a:xfrm>
          <a:prstGeom prst="rect">
            <a:avLst/>
          </a:prstGeom>
          <a:solidFill>
            <a:srgbClr val="EFEFEF"/>
          </a:solidFill>
          <a:ln w="9525" cap="flat" cmpd="sng">
            <a:solidFill>
              <a:srgbClr val="999999"/>
            </a:solidFill>
            <a:prstDash val="solid"/>
            <a:round/>
            <a:headEnd type="none" w="med" len="med"/>
            <a:tailEnd type="none" w="med" len="med"/>
          </a:ln>
        </p:spPr>
        <p:txBody>
          <a:bodyPr wrap="square" lIns="91425" tIns="91425" rIns="91425" bIns="91425" anchor="t" anchorCtr="0">
            <a:noAutofit/>
          </a:bodyPr>
          <a:lstStyle/>
          <a:p>
            <a:pPr marL="0" lvl="0" indent="0" algn="ctr" rtl="0">
              <a:spcBef>
                <a:spcPts val="0"/>
              </a:spcBef>
              <a:spcAft>
                <a:spcPts val="0"/>
              </a:spcAft>
              <a:buNone/>
            </a:pPr>
            <a:r>
              <a:rPr lang="en" sz="1600"/>
              <a:t>Notify teachers that district categories are not included in calculation methods.</a:t>
            </a:r>
            <a:endParaRPr sz="1600"/>
          </a:p>
        </p:txBody>
      </p:sp>
      <p:cxnSp>
        <p:nvCxnSpPr>
          <p:cNvPr id="292" name="Shape 292"/>
          <p:cNvCxnSpPr/>
          <p:nvPr/>
        </p:nvCxnSpPr>
        <p:spPr>
          <a:xfrm>
            <a:off x="7727649" y="2031888"/>
            <a:ext cx="0" cy="479400"/>
          </a:xfrm>
          <a:prstGeom prst="straightConnector1">
            <a:avLst/>
          </a:prstGeom>
          <a:noFill/>
          <a:ln w="28575" cap="flat" cmpd="sng">
            <a:solidFill>
              <a:srgbClr val="FF0000"/>
            </a:solidFill>
            <a:prstDash val="solid"/>
            <a:round/>
            <a:headEnd type="none" w="lg" len="lg"/>
            <a:tailEnd type="triangle" w="lg" len="lg"/>
          </a:ln>
        </p:spPr>
      </p:cxnSp>
      <p:cxnSp>
        <p:nvCxnSpPr>
          <p:cNvPr id="293" name="Shape 293"/>
          <p:cNvCxnSpPr/>
          <p:nvPr/>
        </p:nvCxnSpPr>
        <p:spPr>
          <a:xfrm>
            <a:off x="4787150" y="3080509"/>
            <a:ext cx="5400" cy="442800"/>
          </a:xfrm>
          <a:prstGeom prst="straightConnector1">
            <a:avLst/>
          </a:prstGeom>
          <a:noFill/>
          <a:ln w="28575" cap="flat" cmpd="sng">
            <a:solidFill>
              <a:srgbClr val="FF0000"/>
            </a:solidFill>
            <a:prstDash val="solid"/>
            <a:round/>
            <a:headEnd type="none" w="lg" len="lg"/>
            <a:tailEnd type="triangle" w="lg" len="lg"/>
          </a:ln>
        </p:spPr>
      </p:cxnSp>
      <p:sp>
        <p:nvSpPr>
          <p:cNvPr id="294" name="Shape 294"/>
          <p:cNvSpPr txBox="1"/>
          <p:nvPr/>
        </p:nvSpPr>
        <p:spPr>
          <a:xfrm>
            <a:off x="311700" y="622625"/>
            <a:ext cx="8687100" cy="464700"/>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lvl="0" indent="0">
              <a:spcBef>
                <a:spcPts val="0"/>
              </a:spcBef>
              <a:spcAft>
                <a:spcPts val="0"/>
              </a:spcAft>
              <a:buNone/>
            </a:pPr>
            <a:r>
              <a:rPr lang="en" sz="1900"/>
              <a:t>i.e. Q1 = (</a:t>
            </a:r>
            <a:r>
              <a:rPr lang="en" sz="1900">
                <a:solidFill>
                  <a:srgbClr val="FF0000"/>
                </a:solidFill>
              </a:rPr>
              <a:t>Tests</a:t>
            </a:r>
            <a:r>
              <a:rPr lang="en" sz="1900"/>
              <a:t> (40%) + </a:t>
            </a:r>
            <a:r>
              <a:rPr lang="en" sz="1900">
                <a:solidFill>
                  <a:srgbClr val="FF0000"/>
                </a:solidFill>
              </a:rPr>
              <a:t>Quiz</a:t>
            </a:r>
            <a:r>
              <a:rPr lang="en" sz="1900"/>
              <a:t> (20%) + </a:t>
            </a:r>
            <a:r>
              <a:rPr lang="en" sz="1900">
                <a:solidFill>
                  <a:srgbClr val="FF0000"/>
                </a:solidFill>
              </a:rPr>
              <a:t>Homework</a:t>
            </a:r>
            <a:r>
              <a:rPr lang="en" sz="1900"/>
              <a:t> (20%) + </a:t>
            </a:r>
            <a:r>
              <a:rPr lang="en" sz="1900">
                <a:solidFill>
                  <a:srgbClr val="FF0000"/>
                </a:solidFill>
              </a:rPr>
              <a:t>Classwork</a:t>
            </a:r>
            <a:r>
              <a:rPr lang="en" sz="1900"/>
              <a:t> (20%))</a:t>
            </a:r>
            <a:endParaRPr sz="1900"/>
          </a:p>
        </p:txBody>
      </p:sp>
      <p:cxnSp>
        <p:nvCxnSpPr>
          <p:cNvPr id="295" name="Shape 295"/>
          <p:cNvCxnSpPr>
            <a:stCxn id="281" idx="3"/>
          </p:cNvCxnSpPr>
          <p:nvPr/>
        </p:nvCxnSpPr>
        <p:spPr>
          <a:xfrm>
            <a:off x="2513588" y="1873183"/>
            <a:ext cx="980100" cy="129600"/>
          </a:xfrm>
          <a:prstGeom prst="straightConnector1">
            <a:avLst/>
          </a:prstGeom>
          <a:noFill/>
          <a:ln w="28575" cap="flat" cmpd="sng">
            <a:solidFill>
              <a:srgbClr val="FF0000"/>
            </a:solidFill>
            <a:prstDash val="solid"/>
            <a:round/>
            <a:headEnd type="none" w="lg" len="lg"/>
            <a:tailEnd type="triangle" w="lg" len="lg"/>
          </a:ln>
        </p:spPr>
      </p:cxnSp>
      <p:cxnSp>
        <p:nvCxnSpPr>
          <p:cNvPr id="296" name="Shape 296"/>
          <p:cNvCxnSpPr/>
          <p:nvPr/>
        </p:nvCxnSpPr>
        <p:spPr>
          <a:xfrm>
            <a:off x="6533381" y="2034378"/>
            <a:ext cx="1206900" cy="0"/>
          </a:xfrm>
          <a:prstGeom prst="straightConnector1">
            <a:avLst/>
          </a:prstGeom>
          <a:noFill/>
          <a:ln w="28575" cap="flat" cmpd="sng">
            <a:solidFill>
              <a:srgbClr val="FF0000"/>
            </a:solidFill>
            <a:prstDash val="solid"/>
            <a:round/>
            <a:headEnd type="none" w="lg" len="lg"/>
            <a:tailEnd type="none" w="lg" len="lg"/>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1328625" y="117900"/>
            <a:ext cx="1741800" cy="465900"/>
          </a:xfrm>
          <a:prstGeom prst="rect">
            <a:avLst/>
          </a:prstGeom>
          <a:ln w="2857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AGENDA</a:t>
            </a:r>
            <a:endParaRPr b="1"/>
          </a:p>
        </p:txBody>
      </p:sp>
      <p:sp>
        <p:nvSpPr>
          <p:cNvPr id="302" name="Shape 302"/>
          <p:cNvSpPr txBox="1">
            <a:spLocks noGrp="1"/>
          </p:cNvSpPr>
          <p:nvPr>
            <p:ph type="title"/>
          </p:nvPr>
        </p:nvSpPr>
        <p:spPr>
          <a:xfrm>
            <a:off x="1328625" y="117900"/>
            <a:ext cx="1741800" cy="465900"/>
          </a:xfrm>
          <a:prstGeom prst="rect">
            <a:avLst/>
          </a:prstGeom>
          <a:ln w="2857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AGENDA</a:t>
            </a:r>
            <a:endParaRPr b="1"/>
          </a:p>
        </p:txBody>
      </p:sp>
      <p:grpSp>
        <p:nvGrpSpPr>
          <p:cNvPr id="303" name="Shape 303"/>
          <p:cNvGrpSpPr/>
          <p:nvPr/>
        </p:nvGrpSpPr>
        <p:grpSpPr>
          <a:xfrm>
            <a:off x="21375" y="117900"/>
            <a:ext cx="9086425" cy="4882200"/>
            <a:chOff x="21375" y="117900"/>
            <a:chExt cx="9086425" cy="4882200"/>
          </a:xfrm>
        </p:grpSpPr>
        <p:sp>
          <p:nvSpPr>
            <p:cNvPr id="304" name="Shape 304"/>
            <p:cNvSpPr txBox="1"/>
            <p:nvPr/>
          </p:nvSpPr>
          <p:spPr>
            <a:xfrm>
              <a:off x="21375" y="554650"/>
              <a:ext cx="4576500" cy="43527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spcAft>
                  <a:spcPts val="0"/>
                </a:spcAft>
                <a:buNone/>
              </a:pPr>
              <a:r>
                <a:rPr lang="en" sz="1800" b="1">
                  <a:solidFill>
                    <a:srgbClr val="D9D9D9"/>
                  </a:solidFill>
                </a:rPr>
                <a:t>View Grade Scales</a:t>
              </a:r>
              <a:endParaRPr sz="1800" b="1">
                <a:solidFill>
                  <a:srgbClr val="D9D9D9"/>
                </a:solidFill>
              </a:endParaRPr>
            </a:p>
            <a:p>
              <a:pPr marL="0" lvl="0" indent="0" rtl="0">
                <a:lnSpc>
                  <a:spcPct val="115000"/>
                </a:lnSpc>
                <a:spcBef>
                  <a:spcPts val="600"/>
                </a:spcBef>
                <a:spcAft>
                  <a:spcPts val="0"/>
                </a:spcAft>
                <a:buClr>
                  <a:schemeClr val="dk1"/>
                </a:buClr>
                <a:buSzPts val="1100"/>
                <a:buFont typeface="Arial"/>
                <a:buNone/>
              </a:pPr>
              <a:r>
                <a:rPr lang="en" sz="1800" b="1">
                  <a:solidFill>
                    <a:srgbClr val="D9D9D9"/>
                  </a:solidFill>
                </a:rPr>
                <a:t>View PowerTeacher Pro (PTPro) District Setup / Settings</a:t>
              </a:r>
              <a:endParaRPr sz="1800" b="1">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Default Gradebook Type</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Created Categories</a:t>
              </a:r>
              <a:endParaRPr sz="1800">
                <a:solidFill>
                  <a:srgbClr val="D9D9D9"/>
                </a:solidFill>
              </a:endParaRPr>
            </a:p>
            <a:p>
              <a:pPr marL="0" lvl="0" indent="0" rtl="0">
                <a:lnSpc>
                  <a:spcPct val="115000"/>
                </a:lnSpc>
                <a:spcBef>
                  <a:spcPts val="600"/>
                </a:spcBef>
                <a:spcAft>
                  <a:spcPts val="0"/>
                </a:spcAft>
                <a:buNone/>
              </a:pPr>
              <a:r>
                <a:rPr lang="en" sz="1800" b="1">
                  <a:solidFill>
                    <a:schemeClr val="dk1"/>
                  </a:solidFill>
                </a:rPr>
                <a:t>Traditional Grading</a:t>
              </a:r>
              <a:endParaRPr sz="1800" b="1">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View Traditional Grade Calculation Formulas</a:t>
              </a:r>
              <a:endParaRPr sz="1800">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View Traditional Grade Preferences</a:t>
              </a:r>
              <a:endParaRPr sz="1800">
                <a:solidFill>
                  <a:schemeClr val="dk1"/>
                </a:solidFill>
              </a:endParaRPr>
            </a:p>
            <a:p>
              <a:pPr marL="0" lvl="0" indent="0" rtl="0">
                <a:lnSpc>
                  <a:spcPct val="115000"/>
                </a:lnSpc>
                <a:spcBef>
                  <a:spcPts val="600"/>
                </a:spcBef>
                <a:spcAft>
                  <a:spcPts val="0"/>
                </a:spcAft>
                <a:buNone/>
              </a:pPr>
              <a:r>
                <a:rPr lang="en" sz="1800" b="1">
                  <a:solidFill>
                    <a:srgbClr val="D9D9D9"/>
                  </a:solidFill>
                </a:rPr>
                <a:t>Standards Grading</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Use of Standards</a:t>
              </a:r>
              <a:endParaRPr sz="1800">
                <a:solidFill>
                  <a:srgbClr val="D9D9D9"/>
                </a:solidFill>
              </a:endParaRPr>
            </a:p>
            <a:p>
              <a:pPr marL="0" lvl="0" indent="0" rtl="0">
                <a:lnSpc>
                  <a:spcPct val="115000"/>
                </a:lnSpc>
                <a:spcBef>
                  <a:spcPts val="600"/>
                </a:spcBef>
                <a:spcAft>
                  <a:spcPts val="600"/>
                </a:spcAft>
                <a:buNone/>
              </a:pPr>
              <a:endParaRPr sz="1800">
                <a:solidFill>
                  <a:schemeClr val="dk1"/>
                </a:solidFill>
              </a:endParaRPr>
            </a:p>
          </p:txBody>
        </p:sp>
        <p:sp>
          <p:nvSpPr>
            <p:cNvPr id="305" name="Shape 305"/>
            <p:cNvSpPr txBox="1"/>
            <p:nvPr/>
          </p:nvSpPr>
          <p:spPr>
            <a:xfrm>
              <a:off x="4618600" y="117900"/>
              <a:ext cx="4489200" cy="48822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r>
                <a:rPr lang="en" sz="1800" b="1">
                  <a:solidFill>
                    <a:srgbClr val="D9D9D9"/>
                  </a:solidFill>
                </a:rPr>
                <a:t>Standards Grading cont’d</a:t>
              </a:r>
              <a:endParaRPr sz="1800">
                <a:solidFill>
                  <a:srgbClr val="D9D9D9"/>
                </a:solidFill>
              </a:endParaRPr>
            </a:p>
            <a:p>
              <a:pPr marL="457200" lvl="0" indent="-342900" rtl="0">
                <a:lnSpc>
                  <a:spcPct val="115000"/>
                </a:lnSpc>
                <a:spcBef>
                  <a:spcPts val="1000"/>
                </a:spcBef>
                <a:spcAft>
                  <a:spcPts val="0"/>
                </a:spcAft>
                <a:buClr>
                  <a:srgbClr val="D9D9D9"/>
                </a:buClr>
                <a:buSzPts val="1800"/>
                <a:buChar char="➢"/>
              </a:pPr>
              <a:r>
                <a:rPr lang="en" sz="1800">
                  <a:solidFill>
                    <a:srgbClr val="D9D9D9"/>
                  </a:solidFill>
                </a:rPr>
                <a:t>View Imported Standards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Configuring Standards Grade Preferences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View Configured Display Settings</a:t>
              </a:r>
              <a:endParaRPr sz="1800" b="1">
                <a:solidFill>
                  <a:srgbClr val="D9D9D9"/>
                </a:solidFill>
              </a:endParaRPr>
            </a:p>
            <a:p>
              <a:pPr marL="0" lvl="0" indent="0" rtl="0">
                <a:lnSpc>
                  <a:spcPct val="115000"/>
                </a:lnSpc>
                <a:spcBef>
                  <a:spcPts val="600"/>
                </a:spcBef>
                <a:spcAft>
                  <a:spcPts val="0"/>
                </a:spcAft>
                <a:buNone/>
              </a:pPr>
              <a:r>
                <a:rPr lang="en" sz="1800" b="1">
                  <a:solidFill>
                    <a:srgbClr val="D9D9D9"/>
                  </a:solidFill>
                </a:rPr>
                <a:t>Viewing at the School Level</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Sections (gradebook type)</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Categories for Teachers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Traditional Grading Calcs &amp; Prefs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Viewing a Teacher’s Gradebook</a:t>
              </a:r>
              <a:endParaRPr sz="1800" b="1">
                <a:solidFill>
                  <a:srgbClr val="D9D9D9"/>
                </a:solidFill>
              </a:endParaRPr>
            </a:p>
            <a:p>
              <a:pPr marL="0" lvl="0" indent="0" rtl="0">
                <a:lnSpc>
                  <a:spcPct val="115000"/>
                </a:lnSpc>
                <a:spcBef>
                  <a:spcPts val="600"/>
                </a:spcBef>
                <a:spcAft>
                  <a:spcPts val="0"/>
                </a:spcAft>
                <a:buNone/>
              </a:pPr>
              <a:r>
                <a:rPr lang="en" sz="1800">
                  <a:solidFill>
                    <a:srgbClr val="D9D9D9"/>
                  </a:solidFill>
                </a:rPr>
                <a:t>Current Year &amp; Previous Years</a:t>
              </a:r>
              <a:endParaRPr sz="1800">
                <a:solidFill>
                  <a:srgbClr val="D9D9D9"/>
                </a:solidFill>
              </a:endParaRPr>
            </a:p>
            <a:p>
              <a:pPr marL="0" lvl="0" indent="0" rtl="0">
                <a:lnSpc>
                  <a:spcPct val="115000"/>
                </a:lnSpc>
                <a:spcBef>
                  <a:spcPts val="600"/>
                </a:spcBef>
                <a:spcAft>
                  <a:spcPts val="600"/>
                </a:spcAft>
                <a:buNone/>
              </a:pPr>
              <a:r>
                <a:rPr lang="en" sz="1800" b="1">
                  <a:solidFill>
                    <a:srgbClr val="D9D9D9"/>
                  </a:solidFill>
                </a:rPr>
                <a:t>Migrating PTG Data to PTPro</a:t>
              </a:r>
              <a:endParaRPr sz="1800" b="1">
                <a:solidFill>
                  <a:srgbClr val="D9D9D9"/>
                </a:solidFill>
              </a:endParaRPr>
            </a:p>
          </p:txBody>
        </p:sp>
        <p:cxnSp>
          <p:nvCxnSpPr>
            <p:cNvPr id="306" name="Shape 306"/>
            <p:cNvCxnSpPr/>
            <p:nvPr/>
          </p:nvCxnSpPr>
          <p:spPr>
            <a:xfrm>
              <a:off x="4572000" y="156300"/>
              <a:ext cx="0" cy="4751100"/>
            </a:xfrm>
            <a:prstGeom prst="straightConnector1">
              <a:avLst/>
            </a:prstGeom>
            <a:noFill/>
            <a:ln w="28575" cap="flat" cmpd="sng">
              <a:solidFill>
                <a:schemeClr val="accent1"/>
              </a:solidFill>
              <a:prstDash val="solid"/>
              <a:round/>
              <a:headEnd type="none" w="lg" len="lg"/>
              <a:tailEnd type="none" w="lg" len="lg"/>
            </a:ln>
          </p:spPr>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376525" y="23599"/>
            <a:ext cx="8520600" cy="5727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View Traditional Grade Calculation Formulas</a:t>
            </a:r>
            <a:r>
              <a:rPr lang="en"/>
              <a:t> </a:t>
            </a:r>
            <a:endParaRPr/>
          </a:p>
        </p:txBody>
      </p:sp>
      <p:pic>
        <p:nvPicPr>
          <p:cNvPr id="312" name="Shape 312"/>
          <p:cNvPicPr preferRelativeResize="0"/>
          <p:nvPr/>
        </p:nvPicPr>
        <p:blipFill>
          <a:blip r:embed="rId3">
            <a:alphaModFix/>
          </a:blip>
          <a:stretch>
            <a:fillRect/>
          </a:stretch>
        </p:blipFill>
        <p:spPr>
          <a:xfrm>
            <a:off x="234350" y="1268200"/>
            <a:ext cx="6068174" cy="2079375"/>
          </a:xfrm>
          <a:prstGeom prst="rect">
            <a:avLst/>
          </a:prstGeom>
          <a:noFill/>
          <a:ln w="9525" cap="flat" cmpd="sng">
            <a:solidFill>
              <a:srgbClr val="000000"/>
            </a:solidFill>
            <a:prstDash val="solid"/>
            <a:round/>
            <a:headEnd type="none" w="med" len="med"/>
            <a:tailEnd type="none" w="med" len="med"/>
          </a:ln>
        </p:spPr>
      </p:pic>
      <p:sp>
        <p:nvSpPr>
          <p:cNvPr id="313" name="Shape 313"/>
          <p:cNvSpPr txBox="1"/>
          <p:nvPr/>
        </p:nvSpPr>
        <p:spPr>
          <a:xfrm>
            <a:off x="183200" y="600850"/>
            <a:ext cx="8520600" cy="4659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1800" b="1">
                <a:solidFill>
                  <a:srgbClr val="073763"/>
                </a:solidFill>
              </a:rPr>
              <a:t>Navigate</a:t>
            </a:r>
            <a:r>
              <a:rPr lang="en" sz="1800">
                <a:solidFill>
                  <a:srgbClr val="073763"/>
                </a:solidFill>
              </a:rPr>
              <a:t>: LEA &gt; Grading: PowerTeacher Pro Settings &gt; Gradebook Calculations: Traditional Grade Calculation Formulas</a:t>
            </a:r>
            <a:endParaRPr sz="1800">
              <a:solidFill>
                <a:srgbClr val="073763"/>
              </a:solidFill>
            </a:endParaRPr>
          </a:p>
        </p:txBody>
      </p:sp>
      <p:pic>
        <p:nvPicPr>
          <p:cNvPr id="314" name="Shape 314"/>
          <p:cNvPicPr preferRelativeResize="0"/>
          <p:nvPr/>
        </p:nvPicPr>
        <p:blipFill rotWithShape="1">
          <a:blip r:embed="rId4">
            <a:alphaModFix/>
          </a:blip>
          <a:srcRect r="52451"/>
          <a:stretch/>
        </p:blipFill>
        <p:spPr>
          <a:xfrm>
            <a:off x="3937450" y="1878450"/>
            <a:ext cx="2671675" cy="2987375"/>
          </a:xfrm>
          <a:prstGeom prst="rect">
            <a:avLst/>
          </a:prstGeom>
          <a:noFill/>
          <a:ln>
            <a:noFill/>
          </a:ln>
        </p:spPr>
      </p:pic>
      <p:sp>
        <p:nvSpPr>
          <p:cNvPr id="315" name="Shape 315"/>
          <p:cNvSpPr/>
          <p:nvPr/>
        </p:nvSpPr>
        <p:spPr>
          <a:xfrm>
            <a:off x="664600" y="2781550"/>
            <a:ext cx="3088422" cy="2251800"/>
          </a:xfrm>
          <a:prstGeom prst="irregularSeal1">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spcAft>
                <a:spcPts val="0"/>
              </a:spcAft>
              <a:buNone/>
            </a:pPr>
            <a:r>
              <a:rPr lang="en" sz="1800"/>
              <a:t>Currently Formulas are only pushed to Entire School</a:t>
            </a:r>
            <a:endParaRPr sz="1800"/>
          </a:p>
        </p:txBody>
      </p:sp>
      <p:pic>
        <p:nvPicPr>
          <p:cNvPr id="316" name="Shape 316"/>
          <p:cNvPicPr preferRelativeResize="0"/>
          <p:nvPr/>
        </p:nvPicPr>
        <p:blipFill rotWithShape="1">
          <a:blip r:embed="rId4">
            <a:alphaModFix/>
          </a:blip>
          <a:srcRect l="58258"/>
          <a:stretch/>
        </p:blipFill>
        <p:spPr>
          <a:xfrm>
            <a:off x="6228125" y="1878450"/>
            <a:ext cx="2345350" cy="2987375"/>
          </a:xfrm>
          <a:prstGeom prst="rect">
            <a:avLst/>
          </a:prstGeom>
          <a:noFill/>
          <a:ln>
            <a:noFill/>
          </a:ln>
        </p:spPr>
      </p:pic>
      <p:sp>
        <p:nvSpPr>
          <p:cNvPr id="317" name="Shape 317"/>
          <p:cNvSpPr/>
          <p:nvPr/>
        </p:nvSpPr>
        <p:spPr>
          <a:xfrm>
            <a:off x="3957200" y="1887175"/>
            <a:ext cx="4674300" cy="2987400"/>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p:nvPr/>
        </p:nvSpPr>
        <p:spPr>
          <a:xfrm>
            <a:off x="4386600" y="212650"/>
            <a:ext cx="4620900" cy="3063300"/>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pic>
        <p:nvPicPr>
          <p:cNvPr id="323" name="Shape 323"/>
          <p:cNvPicPr preferRelativeResize="0"/>
          <p:nvPr/>
        </p:nvPicPr>
        <p:blipFill rotWithShape="1">
          <a:blip r:embed="rId3">
            <a:alphaModFix/>
          </a:blip>
          <a:srcRect r="38495"/>
          <a:stretch/>
        </p:blipFill>
        <p:spPr>
          <a:xfrm>
            <a:off x="382050" y="70900"/>
            <a:ext cx="3359675" cy="2305275"/>
          </a:xfrm>
          <a:prstGeom prst="rect">
            <a:avLst/>
          </a:prstGeom>
          <a:noFill/>
          <a:ln w="9525" cap="flat" cmpd="sng">
            <a:solidFill>
              <a:srgbClr val="000000"/>
            </a:solidFill>
            <a:prstDash val="solid"/>
            <a:round/>
            <a:headEnd type="none" w="med" len="med"/>
            <a:tailEnd type="none" w="med" len="med"/>
          </a:ln>
        </p:spPr>
      </p:pic>
      <p:sp>
        <p:nvSpPr>
          <p:cNvPr id="324" name="Shape 324"/>
          <p:cNvSpPr/>
          <p:nvPr/>
        </p:nvSpPr>
        <p:spPr>
          <a:xfrm>
            <a:off x="444000" y="733250"/>
            <a:ext cx="720600" cy="2469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cxnSp>
        <p:nvCxnSpPr>
          <p:cNvPr id="325" name="Shape 325"/>
          <p:cNvCxnSpPr>
            <a:stCxn id="324" idx="0"/>
          </p:cNvCxnSpPr>
          <p:nvPr/>
        </p:nvCxnSpPr>
        <p:spPr>
          <a:xfrm rot="-5400000">
            <a:off x="2358900" y="-1234450"/>
            <a:ext cx="413100" cy="3522300"/>
          </a:xfrm>
          <a:prstGeom prst="curvedConnector2">
            <a:avLst/>
          </a:prstGeom>
          <a:noFill/>
          <a:ln w="19050" cap="flat" cmpd="sng">
            <a:solidFill>
              <a:srgbClr val="FF0000"/>
            </a:solidFill>
            <a:prstDash val="solid"/>
            <a:round/>
            <a:headEnd type="none" w="lg" len="lg"/>
            <a:tailEnd type="triangle" w="lg" len="lg"/>
          </a:ln>
        </p:spPr>
      </p:cxnSp>
      <p:pic>
        <p:nvPicPr>
          <p:cNvPr id="326" name="Shape 326"/>
          <p:cNvPicPr preferRelativeResize="0"/>
          <p:nvPr/>
        </p:nvPicPr>
        <p:blipFill rotWithShape="1">
          <a:blip r:embed="rId4">
            <a:alphaModFix/>
          </a:blip>
          <a:srcRect l="64870"/>
          <a:stretch/>
        </p:blipFill>
        <p:spPr>
          <a:xfrm>
            <a:off x="7236307" y="225324"/>
            <a:ext cx="1771306" cy="2998663"/>
          </a:xfrm>
          <a:prstGeom prst="rect">
            <a:avLst/>
          </a:prstGeom>
          <a:noFill/>
          <a:ln>
            <a:noFill/>
          </a:ln>
        </p:spPr>
      </p:pic>
      <p:pic>
        <p:nvPicPr>
          <p:cNvPr id="327" name="Shape 327"/>
          <p:cNvPicPr preferRelativeResize="0"/>
          <p:nvPr/>
        </p:nvPicPr>
        <p:blipFill>
          <a:blip r:embed="rId5">
            <a:alphaModFix/>
          </a:blip>
          <a:stretch>
            <a:fillRect/>
          </a:stretch>
        </p:blipFill>
        <p:spPr>
          <a:xfrm>
            <a:off x="928700" y="1537987"/>
            <a:ext cx="4332900" cy="3572400"/>
          </a:xfrm>
          <a:prstGeom prst="rect">
            <a:avLst/>
          </a:prstGeom>
          <a:noFill/>
          <a:ln w="9525" cap="flat" cmpd="sng">
            <a:solidFill>
              <a:srgbClr val="000000"/>
            </a:solidFill>
            <a:prstDash val="solid"/>
            <a:round/>
            <a:headEnd type="none" w="med" len="med"/>
            <a:tailEnd type="none" w="med" len="med"/>
          </a:ln>
        </p:spPr>
      </p:pic>
      <p:pic>
        <p:nvPicPr>
          <p:cNvPr id="328" name="Shape 328" descr="File:Lock PD.png - Wikimedia Commons"/>
          <p:cNvPicPr preferRelativeResize="0"/>
          <p:nvPr/>
        </p:nvPicPr>
        <p:blipFill>
          <a:blip r:embed="rId6">
            <a:alphaModFix/>
          </a:blip>
          <a:stretch>
            <a:fillRect/>
          </a:stretch>
        </p:blipFill>
        <p:spPr>
          <a:xfrm>
            <a:off x="52187" y="2680904"/>
            <a:ext cx="318600" cy="318600"/>
          </a:xfrm>
          <a:prstGeom prst="rect">
            <a:avLst/>
          </a:prstGeom>
          <a:noFill/>
          <a:ln>
            <a:noFill/>
          </a:ln>
        </p:spPr>
      </p:pic>
      <p:pic>
        <p:nvPicPr>
          <p:cNvPr id="329" name="Shape 329" descr="Exclamation Mark Made Of A Water Free Stock Photo - Public Domain ..."/>
          <p:cNvPicPr preferRelativeResize="0"/>
          <p:nvPr/>
        </p:nvPicPr>
        <p:blipFill rotWithShape="1">
          <a:blip r:embed="rId7">
            <a:alphaModFix/>
          </a:blip>
          <a:srcRect l="36642" r="27387"/>
          <a:stretch/>
        </p:blipFill>
        <p:spPr>
          <a:xfrm>
            <a:off x="370775" y="2680897"/>
            <a:ext cx="173179" cy="318600"/>
          </a:xfrm>
          <a:prstGeom prst="rect">
            <a:avLst/>
          </a:prstGeom>
          <a:noFill/>
          <a:ln>
            <a:noFill/>
          </a:ln>
        </p:spPr>
      </p:pic>
      <p:sp>
        <p:nvSpPr>
          <p:cNvPr id="330" name="Shape 330"/>
          <p:cNvSpPr/>
          <p:nvPr/>
        </p:nvSpPr>
        <p:spPr>
          <a:xfrm>
            <a:off x="981450" y="2355912"/>
            <a:ext cx="3667500" cy="2034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cxnSp>
        <p:nvCxnSpPr>
          <p:cNvPr id="331" name="Shape 331"/>
          <p:cNvCxnSpPr>
            <a:endCxn id="330" idx="1"/>
          </p:cNvCxnSpPr>
          <p:nvPr/>
        </p:nvCxnSpPr>
        <p:spPr>
          <a:xfrm rot="10800000" flipH="1">
            <a:off x="544050" y="2457612"/>
            <a:ext cx="437400" cy="392700"/>
          </a:xfrm>
          <a:prstGeom prst="curvedConnector3">
            <a:avLst>
              <a:gd name="adj1" fmla="val 50000"/>
            </a:avLst>
          </a:prstGeom>
          <a:noFill/>
          <a:ln w="19050" cap="flat" cmpd="sng">
            <a:solidFill>
              <a:srgbClr val="FF0000"/>
            </a:solidFill>
            <a:prstDash val="solid"/>
            <a:round/>
            <a:headEnd type="none" w="lg" len="lg"/>
            <a:tailEnd type="triangle" w="lg" len="lg"/>
          </a:ln>
        </p:spPr>
      </p:cxnSp>
      <p:sp>
        <p:nvSpPr>
          <p:cNvPr id="332" name="Shape 332"/>
          <p:cNvSpPr txBox="1"/>
          <p:nvPr/>
        </p:nvSpPr>
        <p:spPr>
          <a:xfrm>
            <a:off x="1274100" y="733250"/>
            <a:ext cx="2191800" cy="2469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a:solidFill>
                  <a:srgbClr val="073763"/>
                </a:solidFill>
              </a:rPr>
              <a:t>Year long classes</a:t>
            </a:r>
            <a:endParaRPr>
              <a:solidFill>
                <a:srgbClr val="073763"/>
              </a:solidFill>
            </a:endParaRPr>
          </a:p>
        </p:txBody>
      </p:sp>
      <p:sp>
        <p:nvSpPr>
          <p:cNvPr id="333" name="Shape 333"/>
          <p:cNvSpPr txBox="1"/>
          <p:nvPr/>
        </p:nvSpPr>
        <p:spPr>
          <a:xfrm>
            <a:off x="852500" y="980150"/>
            <a:ext cx="2983500" cy="2469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a:solidFill>
                  <a:srgbClr val="073763"/>
                </a:solidFill>
              </a:rPr>
              <a:t>Semester classes that meet just S1</a:t>
            </a:r>
            <a:endParaRPr>
              <a:solidFill>
                <a:srgbClr val="073763"/>
              </a:solidFill>
            </a:endParaRPr>
          </a:p>
        </p:txBody>
      </p:sp>
      <p:sp>
        <p:nvSpPr>
          <p:cNvPr id="334" name="Shape 334"/>
          <p:cNvSpPr txBox="1"/>
          <p:nvPr/>
        </p:nvSpPr>
        <p:spPr>
          <a:xfrm>
            <a:off x="755300" y="1186675"/>
            <a:ext cx="3080700" cy="2469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a:solidFill>
                  <a:srgbClr val="073763"/>
                </a:solidFill>
              </a:rPr>
              <a:t>Nine week classes that meet just N1</a:t>
            </a:r>
            <a:endParaRPr>
              <a:solidFill>
                <a:srgbClr val="073763"/>
              </a:solidFill>
            </a:endParaRPr>
          </a:p>
        </p:txBody>
      </p:sp>
      <p:sp>
        <p:nvSpPr>
          <p:cNvPr id="335" name="Shape 335"/>
          <p:cNvSpPr txBox="1"/>
          <p:nvPr/>
        </p:nvSpPr>
        <p:spPr>
          <a:xfrm>
            <a:off x="7767775" y="486350"/>
            <a:ext cx="2191800" cy="2469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a:solidFill>
                  <a:srgbClr val="073763"/>
                </a:solidFill>
              </a:rPr>
              <a:t>Year long classes</a:t>
            </a:r>
            <a:endParaRPr>
              <a:solidFill>
                <a:srgbClr val="073763"/>
              </a:solidFill>
            </a:endParaRPr>
          </a:p>
        </p:txBody>
      </p:sp>
      <p:pic>
        <p:nvPicPr>
          <p:cNvPr id="336" name="Shape 336"/>
          <p:cNvPicPr preferRelativeResize="0"/>
          <p:nvPr/>
        </p:nvPicPr>
        <p:blipFill rotWithShape="1">
          <a:blip r:embed="rId4">
            <a:alphaModFix/>
          </a:blip>
          <a:srcRect r="43352"/>
          <a:stretch/>
        </p:blipFill>
        <p:spPr>
          <a:xfrm>
            <a:off x="4384776" y="225324"/>
            <a:ext cx="2856301" cy="2998663"/>
          </a:xfrm>
          <a:prstGeom prst="rect">
            <a:avLst/>
          </a:prstGeom>
          <a:noFill/>
          <a:ln>
            <a:noFill/>
          </a:ln>
        </p:spPr>
      </p:pic>
      <p:sp>
        <p:nvSpPr>
          <p:cNvPr id="337" name="Shape 337"/>
          <p:cNvSpPr txBox="1"/>
          <p:nvPr/>
        </p:nvSpPr>
        <p:spPr>
          <a:xfrm>
            <a:off x="4850462" y="1323125"/>
            <a:ext cx="2500500" cy="246900"/>
          </a:xfrm>
          <a:prstGeom prst="rect">
            <a:avLst/>
          </a:prstGeom>
          <a:solidFill>
            <a:schemeClr val="lt1"/>
          </a:solidFill>
          <a:ln>
            <a:noFill/>
          </a:ln>
        </p:spPr>
        <p:txBody>
          <a:bodyPr wrap="square" lIns="91425" tIns="91425" rIns="91425" bIns="91425" anchor="ctr" anchorCtr="0">
            <a:noAutofit/>
          </a:bodyPr>
          <a:lstStyle/>
          <a:p>
            <a:pPr marL="0" lvl="0" indent="0" rtl="0">
              <a:spcBef>
                <a:spcPts val="0"/>
              </a:spcBef>
              <a:spcAft>
                <a:spcPts val="0"/>
              </a:spcAft>
              <a:buNone/>
            </a:pPr>
            <a:r>
              <a:rPr lang="en">
                <a:solidFill>
                  <a:srgbClr val="073763"/>
                </a:solidFill>
              </a:rPr>
              <a:t>Yr long class - S1 grade calc</a:t>
            </a:r>
            <a:endParaRPr>
              <a:solidFill>
                <a:srgbClr val="073763"/>
              </a:solidFill>
            </a:endParaRPr>
          </a:p>
        </p:txBody>
      </p:sp>
      <p:sp>
        <p:nvSpPr>
          <p:cNvPr id="338" name="Shape 338"/>
          <p:cNvSpPr txBox="1"/>
          <p:nvPr/>
        </p:nvSpPr>
        <p:spPr>
          <a:xfrm>
            <a:off x="4872538" y="1022837"/>
            <a:ext cx="2412900" cy="2469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a:solidFill>
                  <a:srgbClr val="FF0000"/>
                </a:solidFill>
              </a:rPr>
              <a:t>Click the Pencil to the right</a:t>
            </a:r>
            <a:endParaRPr>
              <a:solidFill>
                <a:srgbClr val="FF0000"/>
              </a:solidFill>
            </a:endParaRPr>
          </a:p>
        </p:txBody>
      </p:sp>
      <p:cxnSp>
        <p:nvCxnSpPr>
          <p:cNvPr id="339" name="Shape 339"/>
          <p:cNvCxnSpPr>
            <a:stCxn id="338" idx="3"/>
          </p:cNvCxnSpPr>
          <p:nvPr/>
        </p:nvCxnSpPr>
        <p:spPr>
          <a:xfrm>
            <a:off x="7285438" y="1146287"/>
            <a:ext cx="1136100" cy="34800"/>
          </a:xfrm>
          <a:prstGeom prst="straightConnector1">
            <a:avLst/>
          </a:prstGeom>
          <a:noFill/>
          <a:ln w="28575" cap="flat" cmpd="sng">
            <a:solidFill>
              <a:srgbClr val="FF0000"/>
            </a:solidFill>
            <a:prstDash val="solid"/>
            <a:round/>
            <a:headEnd type="none" w="lg" len="lg"/>
            <a:tailEnd type="none" w="lg" len="lg"/>
          </a:ln>
        </p:spPr>
      </p:cxnSp>
      <p:sp>
        <p:nvSpPr>
          <p:cNvPr id="340" name="Shape 340"/>
          <p:cNvSpPr txBox="1"/>
          <p:nvPr/>
        </p:nvSpPr>
        <p:spPr>
          <a:xfrm>
            <a:off x="4850449" y="1579125"/>
            <a:ext cx="2710200" cy="246900"/>
          </a:xfrm>
          <a:prstGeom prst="rect">
            <a:avLst/>
          </a:prstGeom>
          <a:solidFill>
            <a:schemeClr val="lt1"/>
          </a:solidFill>
          <a:ln>
            <a:noFill/>
          </a:ln>
        </p:spPr>
        <p:txBody>
          <a:bodyPr wrap="square" lIns="91425" tIns="91425" rIns="91425" bIns="91425" anchor="ctr" anchorCtr="0">
            <a:noAutofit/>
          </a:bodyPr>
          <a:lstStyle/>
          <a:p>
            <a:pPr marL="0" lvl="0" indent="0" rtl="0">
              <a:spcBef>
                <a:spcPts val="0"/>
              </a:spcBef>
              <a:spcAft>
                <a:spcPts val="0"/>
              </a:spcAft>
              <a:buNone/>
            </a:pPr>
            <a:r>
              <a:rPr lang="en">
                <a:solidFill>
                  <a:srgbClr val="073763"/>
                </a:solidFill>
              </a:rPr>
              <a:t>Yr long class - 1st 9 week calc</a:t>
            </a:r>
            <a:endParaRPr>
              <a:solidFill>
                <a:srgbClr val="073763"/>
              </a:solidFill>
            </a:endParaRPr>
          </a:p>
        </p:txBody>
      </p:sp>
      <p:cxnSp>
        <p:nvCxnSpPr>
          <p:cNvPr id="341" name="Shape 341"/>
          <p:cNvCxnSpPr/>
          <p:nvPr/>
        </p:nvCxnSpPr>
        <p:spPr>
          <a:xfrm flipH="1">
            <a:off x="4916800" y="1186675"/>
            <a:ext cx="3491700" cy="2645100"/>
          </a:xfrm>
          <a:prstGeom prst="curvedConnector3">
            <a:avLst>
              <a:gd name="adj1" fmla="val 50000"/>
            </a:avLst>
          </a:prstGeom>
          <a:noFill/>
          <a:ln w="28575" cap="flat" cmpd="sng">
            <a:solidFill>
              <a:srgbClr val="FF0000"/>
            </a:solidFill>
            <a:prstDash val="solid"/>
            <a:round/>
            <a:headEnd type="none" w="lg" len="lg"/>
            <a:tailEnd type="triangle" w="lg" len="lg"/>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descr="Free photo: Welcome Door Art, Metalic, Painted - Free Image on ..."/>
          <p:cNvPicPr preferRelativeResize="0"/>
          <p:nvPr/>
        </p:nvPicPr>
        <p:blipFill>
          <a:blip r:embed="rId3">
            <a:alphaModFix/>
          </a:blip>
          <a:stretch>
            <a:fillRect/>
          </a:stretch>
        </p:blipFill>
        <p:spPr>
          <a:xfrm>
            <a:off x="434875" y="90023"/>
            <a:ext cx="3661575" cy="2798651"/>
          </a:xfrm>
          <a:prstGeom prst="rect">
            <a:avLst/>
          </a:prstGeom>
          <a:noFill/>
          <a:ln w="28575" cap="flat" cmpd="sng">
            <a:solidFill>
              <a:srgbClr val="9900FF"/>
            </a:solidFill>
            <a:prstDash val="solid"/>
            <a:round/>
            <a:headEnd type="none" w="med" len="med"/>
            <a:tailEnd type="none" w="med" len="med"/>
          </a:ln>
        </p:spPr>
      </p:pic>
      <p:sp>
        <p:nvSpPr>
          <p:cNvPr id="141" name="Shape 141"/>
          <p:cNvSpPr txBox="1"/>
          <p:nvPr/>
        </p:nvSpPr>
        <p:spPr>
          <a:xfrm>
            <a:off x="4266225" y="90025"/>
            <a:ext cx="4754400" cy="2798700"/>
          </a:xfrm>
          <a:prstGeom prst="rect">
            <a:avLst/>
          </a:prstGeom>
          <a:noFill/>
          <a:ln>
            <a:noFill/>
          </a:ln>
        </p:spPr>
        <p:txBody>
          <a:bodyPr wrap="square" lIns="91425" tIns="91425" rIns="91425" bIns="91425" anchor="t" anchorCtr="0">
            <a:noAutofit/>
          </a:bodyPr>
          <a:lstStyle/>
          <a:p>
            <a:pPr marL="457200" marR="431800" lvl="0" indent="-342900" rtl="0">
              <a:lnSpc>
                <a:spcPct val="115000"/>
              </a:lnSpc>
              <a:spcBef>
                <a:spcPts val="0"/>
              </a:spcBef>
              <a:spcAft>
                <a:spcPts val="0"/>
              </a:spcAft>
              <a:buClr>
                <a:srgbClr val="444444"/>
              </a:buClr>
              <a:buSzPts val="1800"/>
              <a:buChar char="➢"/>
            </a:pPr>
            <a:r>
              <a:rPr lang="en" sz="1800">
                <a:solidFill>
                  <a:srgbClr val="444444"/>
                </a:solidFill>
              </a:rPr>
              <a:t>The purpose of this presentation is for School Administrators to gain perspective on the implementation and roll out of PowerTeacher Pro.</a:t>
            </a:r>
            <a:endParaRPr sz="1800">
              <a:solidFill>
                <a:srgbClr val="444444"/>
              </a:solidFill>
            </a:endParaRPr>
          </a:p>
          <a:p>
            <a:pPr marL="457200" marR="431800" lvl="0" indent="-342900" rtl="0">
              <a:lnSpc>
                <a:spcPct val="115000"/>
              </a:lnSpc>
              <a:spcBef>
                <a:spcPts val="0"/>
              </a:spcBef>
              <a:spcAft>
                <a:spcPts val="0"/>
              </a:spcAft>
              <a:buClr>
                <a:srgbClr val="444444"/>
              </a:buClr>
              <a:buSzPts val="1800"/>
              <a:buChar char="➢"/>
            </a:pPr>
            <a:r>
              <a:rPr lang="en" sz="1800">
                <a:solidFill>
                  <a:srgbClr val="444444"/>
                </a:solidFill>
              </a:rPr>
              <a:t>It is useful to understand how the application is set up at the district level as well as what is seen and used at the individual school level.</a:t>
            </a:r>
            <a:endParaRPr sz="1800">
              <a:solidFill>
                <a:srgbClr val="444444"/>
              </a:solidFill>
            </a:endParaRPr>
          </a:p>
          <a:p>
            <a:pPr marL="0" marR="431800" lvl="0" indent="0" rtl="0">
              <a:lnSpc>
                <a:spcPct val="115000"/>
              </a:lnSpc>
              <a:spcBef>
                <a:spcPts val="1200"/>
              </a:spcBef>
              <a:spcAft>
                <a:spcPts val="0"/>
              </a:spcAft>
              <a:buNone/>
            </a:pPr>
            <a:endParaRPr sz="1800">
              <a:solidFill>
                <a:srgbClr val="444444"/>
              </a:solidFill>
            </a:endParaRPr>
          </a:p>
          <a:p>
            <a:pPr marL="0" marR="431800" lvl="0" indent="0" rtl="0">
              <a:lnSpc>
                <a:spcPct val="115000"/>
              </a:lnSpc>
              <a:spcBef>
                <a:spcPts val="1200"/>
              </a:spcBef>
              <a:spcAft>
                <a:spcPts val="1200"/>
              </a:spcAft>
              <a:buNone/>
            </a:pPr>
            <a:endParaRPr sz="1800">
              <a:solidFill>
                <a:srgbClr val="444444"/>
              </a:solidFill>
            </a:endParaRPr>
          </a:p>
        </p:txBody>
      </p:sp>
      <p:sp>
        <p:nvSpPr>
          <p:cNvPr id="142" name="Shape 142"/>
          <p:cNvSpPr txBox="1"/>
          <p:nvPr/>
        </p:nvSpPr>
        <p:spPr>
          <a:xfrm>
            <a:off x="396200" y="2998225"/>
            <a:ext cx="8334300" cy="1790100"/>
          </a:xfrm>
          <a:prstGeom prst="rect">
            <a:avLst/>
          </a:prstGeom>
          <a:noFill/>
          <a:ln>
            <a:noFill/>
          </a:ln>
        </p:spPr>
        <p:txBody>
          <a:bodyPr wrap="square" lIns="91425" tIns="91425" rIns="91425" bIns="91425" anchor="ctr" anchorCtr="0">
            <a:noAutofit/>
          </a:bodyPr>
          <a:lstStyle/>
          <a:p>
            <a:pPr marL="0" marR="431800" lvl="0" indent="0" rtl="0">
              <a:lnSpc>
                <a:spcPct val="115000"/>
              </a:lnSpc>
              <a:spcBef>
                <a:spcPts val="0"/>
              </a:spcBef>
              <a:spcAft>
                <a:spcPts val="0"/>
              </a:spcAft>
              <a:buNone/>
            </a:pPr>
            <a:r>
              <a:rPr lang="en" sz="1800">
                <a:solidFill>
                  <a:srgbClr val="444444"/>
                </a:solidFill>
              </a:rPr>
              <a:t>School Administrators in this case might not be the persons handling the administrative duties of setting up PowerTeacher Gradebook.</a:t>
            </a:r>
            <a:endParaRPr sz="1800">
              <a:solidFill>
                <a:srgbClr val="444444"/>
              </a:solidFill>
            </a:endParaRPr>
          </a:p>
          <a:p>
            <a:pPr marL="0" marR="431800" lvl="0" indent="0" rtl="0">
              <a:lnSpc>
                <a:spcPct val="115000"/>
              </a:lnSpc>
              <a:spcBef>
                <a:spcPts val="1200"/>
              </a:spcBef>
              <a:spcAft>
                <a:spcPts val="1200"/>
              </a:spcAft>
              <a:buNone/>
            </a:pPr>
            <a:r>
              <a:rPr lang="en" sz="1800">
                <a:solidFill>
                  <a:srgbClr val="444444"/>
                </a:solidFill>
              </a:rPr>
              <a:t>So, it is important to know what principals, assistant-principals and other school administrators can access and utilize in PowerTeacher Pro.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12325" y="23600"/>
            <a:ext cx="8670600" cy="586200"/>
          </a:xfrm>
          <a:prstGeom prst="rect">
            <a:avLst/>
          </a:prstGeom>
          <a:ln>
            <a:noFill/>
          </a:ln>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Semester 1 Classes Calculations</a:t>
            </a:r>
            <a:endParaRPr b="1">
              <a:solidFill>
                <a:srgbClr val="073763"/>
              </a:solidFill>
            </a:endParaRPr>
          </a:p>
        </p:txBody>
      </p:sp>
      <p:pic>
        <p:nvPicPr>
          <p:cNvPr id="347" name="Shape 347"/>
          <p:cNvPicPr preferRelativeResize="0"/>
          <p:nvPr/>
        </p:nvPicPr>
        <p:blipFill>
          <a:blip r:embed="rId3">
            <a:alphaModFix/>
          </a:blip>
          <a:stretch>
            <a:fillRect/>
          </a:stretch>
        </p:blipFill>
        <p:spPr>
          <a:xfrm>
            <a:off x="7007900" y="4696250"/>
            <a:ext cx="796600" cy="391775"/>
          </a:xfrm>
          <a:prstGeom prst="rect">
            <a:avLst/>
          </a:prstGeom>
          <a:noFill/>
          <a:ln>
            <a:noFill/>
          </a:ln>
        </p:spPr>
      </p:pic>
      <p:pic>
        <p:nvPicPr>
          <p:cNvPr id="348" name="Shape 348"/>
          <p:cNvPicPr preferRelativeResize="0"/>
          <p:nvPr/>
        </p:nvPicPr>
        <p:blipFill>
          <a:blip r:embed="rId4">
            <a:alphaModFix/>
          </a:blip>
          <a:stretch>
            <a:fillRect/>
          </a:stretch>
        </p:blipFill>
        <p:spPr>
          <a:xfrm>
            <a:off x="4013050" y="609800"/>
            <a:ext cx="4993687" cy="4132975"/>
          </a:xfrm>
          <a:prstGeom prst="rect">
            <a:avLst/>
          </a:prstGeom>
          <a:noFill/>
          <a:ln w="9525" cap="flat" cmpd="sng">
            <a:solidFill>
              <a:srgbClr val="000000"/>
            </a:solidFill>
            <a:prstDash val="solid"/>
            <a:round/>
            <a:headEnd type="none" w="med" len="med"/>
            <a:tailEnd type="none" w="med" len="med"/>
          </a:ln>
        </p:spPr>
      </p:pic>
      <p:pic>
        <p:nvPicPr>
          <p:cNvPr id="349" name="Shape 349"/>
          <p:cNvPicPr preferRelativeResize="0"/>
          <p:nvPr/>
        </p:nvPicPr>
        <p:blipFill rotWithShape="1">
          <a:blip r:embed="rId5">
            <a:alphaModFix/>
          </a:blip>
          <a:srcRect r="46492"/>
          <a:stretch/>
        </p:blipFill>
        <p:spPr>
          <a:xfrm>
            <a:off x="74474" y="609800"/>
            <a:ext cx="2543325" cy="2113400"/>
          </a:xfrm>
          <a:prstGeom prst="rect">
            <a:avLst/>
          </a:prstGeom>
          <a:noFill/>
          <a:ln>
            <a:noFill/>
          </a:ln>
        </p:spPr>
      </p:pic>
      <p:pic>
        <p:nvPicPr>
          <p:cNvPr id="350" name="Shape 350"/>
          <p:cNvPicPr preferRelativeResize="0"/>
          <p:nvPr/>
        </p:nvPicPr>
        <p:blipFill rotWithShape="1">
          <a:blip r:embed="rId5">
            <a:alphaModFix/>
          </a:blip>
          <a:srcRect l="71416"/>
          <a:stretch/>
        </p:blipFill>
        <p:spPr>
          <a:xfrm>
            <a:off x="2617798" y="609800"/>
            <a:ext cx="1358675" cy="2113400"/>
          </a:xfrm>
          <a:prstGeom prst="rect">
            <a:avLst/>
          </a:prstGeom>
          <a:noFill/>
          <a:ln>
            <a:noFill/>
          </a:ln>
        </p:spPr>
      </p:pic>
      <p:sp>
        <p:nvSpPr>
          <p:cNvPr id="351" name="Shape 351"/>
          <p:cNvSpPr/>
          <p:nvPr/>
        </p:nvSpPr>
        <p:spPr>
          <a:xfrm>
            <a:off x="252675" y="1642575"/>
            <a:ext cx="3440100" cy="2277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cxnSp>
        <p:nvCxnSpPr>
          <p:cNvPr id="352" name="Shape 352"/>
          <p:cNvCxnSpPr>
            <a:stCxn id="351" idx="3"/>
          </p:cNvCxnSpPr>
          <p:nvPr/>
        </p:nvCxnSpPr>
        <p:spPr>
          <a:xfrm>
            <a:off x="3692775" y="1756425"/>
            <a:ext cx="275700" cy="198000"/>
          </a:xfrm>
          <a:prstGeom prst="straightConnector1">
            <a:avLst/>
          </a:prstGeom>
          <a:noFill/>
          <a:ln w="28575" cap="flat" cmpd="sng">
            <a:solidFill>
              <a:srgbClr val="FF0000"/>
            </a:solidFill>
            <a:prstDash val="solid"/>
            <a:round/>
            <a:headEnd type="none" w="lg" len="lg"/>
            <a:tailEnd type="triangle" w="lg" len="lg"/>
          </a:ln>
        </p:spPr>
      </p:cxnSp>
      <p:pic>
        <p:nvPicPr>
          <p:cNvPr id="353" name="Shape 353"/>
          <p:cNvPicPr preferRelativeResize="0"/>
          <p:nvPr/>
        </p:nvPicPr>
        <p:blipFill>
          <a:blip r:embed="rId6">
            <a:alphaModFix/>
          </a:blip>
          <a:stretch>
            <a:fillRect/>
          </a:stretch>
        </p:blipFill>
        <p:spPr>
          <a:xfrm>
            <a:off x="152625" y="2847450"/>
            <a:ext cx="4364822" cy="966350"/>
          </a:xfrm>
          <a:prstGeom prst="rect">
            <a:avLst/>
          </a:prstGeom>
          <a:noFill/>
          <a:ln w="9525" cap="flat" cmpd="sng">
            <a:solidFill>
              <a:srgbClr val="000000"/>
            </a:solidFill>
            <a:prstDash val="solid"/>
            <a:round/>
            <a:headEnd type="none" w="med" len="med"/>
            <a:tailEnd type="none" w="med" len="med"/>
          </a:ln>
        </p:spPr>
      </p:pic>
      <p:cxnSp>
        <p:nvCxnSpPr>
          <p:cNvPr id="354" name="Shape 354"/>
          <p:cNvCxnSpPr/>
          <p:nvPr/>
        </p:nvCxnSpPr>
        <p:spPr>
          <a:xfrm flipH="1">
            <a:off x="1192600" y="2070325"/>
            <a:ext cx="254700" cy="812100"/>
          </a:xfrm>
          <a:prstGeom prst="straightConnector1">
            <a:avLst/>
          </a:prstGeom>
          <a:noFill/>
          <a:ln w="28575" cap="flat" cmpd="sng">
            <a:solidFill>
              <a:srgbClr val="FF0000"/>
            </a:solidFill>
            <a:prstDash val="solid"/>
            <a:round/>
            <a:headEnd type="none" w="lg" len="lg"/>
            <a:tailEnd type="triangle" w="lg" len="lg"/>
          </a:ln>
        </p:spPr>
      </p:cxnSp>
      <p:sp>
        <p:nvSpPr>
          <p:cNvPr id="355" name="Shape 355"/>
          <p:cNvSpPr/>
          <p:nvPr/>
        </p:nvSpPr>
        <p:spPr>
          <a:xfrm>
            <a:off x="252675" y="1870275"/>
            <a:ext cx="2145000" cy="2277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cxnSp>
        <p:nvCxnSpPr>
          <p:cNvPr id="356" name="Shape 356"/>
          <p:cNvCxnSpPr/>
          <p:nvPr/>
        </p:nvCxnSpPr>
        <p:spPr>
          <a:xfrm flipH="1">
            <a:off x="418000" y="461800"/>
            <a:ext cx="774600" cy="483300"/>
          </a:xfrm>
          <a:prstGeom prst="straightConnector1">
            <a:avLst/>
          </a:prstGeom>
          <a:noFill/>
          <a:ln w="28575" cap="flat" cmpd="sng">
            <a:solidFill>
              <a:srgbClr val="FF0000"/>
            </a:solidFill>
            <a:prstDash val="solid"/>
            <a:round/>
            <a:headEnd type="none" w="lg" len="lg"/>
            <a:tailEnd type="triangle" w="lg" len="lg"/>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12325" y="23600"/>
            <a:ext cx="8670600" cy="586200"/>
          </a:xfrm>
          <a:prstGeom prst="rect">
            <a:avLst/>
          </a:prstGeom>
          <a:ln>
            <a:noFill/>
          </a:ln>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Allow Teachers to Drop Low Scores </a:t>
            </a:r>
            <a:endParaRPr b="1">
              <a:solidFill>
                <a:srgbClr val="073763"/>
              </a:solidFill>
            </a:endParaRPr>
          </a:p>
        </p:txBody>
      </p:sp>
      <p:pic>
        <p:nvPicPr>
          <p:cNvPr id="362" name="Shape 362"/>
          <p:cNvPicPr preferRelativeResize="0"/>
          <p:nvPr/>
        </p:nvPicPr>
        <p:blipFill rotWithShape="1">
          <a:blip r:embed="rId3">
            <a:alphaModFix/>
          </a:blip>
          <a:srcRect b="37876"/>
          <a:stretch/>
        </p:blipFill>
        <p:spPr>
          <a:xfrm>
            <a:off x="86950" y="609800"/>
            <a:ext cx="5889825" cy="3016825"/>
          </a:xfrm>
          <a:prstGeom prst="rect">
            <a:avLst/>
          </a:prstGeom>
          <a:noFill/>
          <a:ln w="9525" cap="flat" cmpd="sng">
            <a:solidFill>
              <a:srgbClr val="000000"/>
            </a:solidFill>
            <a:prstDash val="solid"/>
            <a:round/>
            <a:headEnd type="none" w="med" len="med"/>
            <a:tailEnd type="none" w="med" len="med"/>
          </a:ln>
        </p:spPr>
      </p:pic>
      <p:sp>
        <p:nvSpPr>
          <p:cNvPr id="363" name="Shape 363"/>
          <p:cNvSpPr/>
          <p:nvPr/>
        </p:nvSpPr>
        <p:spPr>
          <a:xfrm>
            <a:off x="1109225" y="1081900"/>
            <a:ext cx="1176300" cy="3477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364" name="Shape 364"/>
          <p:cNvSpPr/>
          <p:nvPr/>
        </p:nvSpPr>
        <p:spPr>
          <a:xfrm>
            <a:off x="197100" y="1691950"/>
            <a:ext cx="4896600" cy="3477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12325" y="23600"/>
            <a:ext cx="8670600" cy="586200"/>
          </a:xfrm>
          <a:prstGeom prst="rect">
            <a:avLst/>
          </a:prstGeom>
          <a:ln>
            <a:noFill/>
          </a:ln>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Viewing Traditional Grade Preferences</a:t>
            </a:r>
            <a:endParaRPr/>
          </a:p>
        </p:txBody>
      </p:sp>
      <p:sp>
        <p:nvSpPr>
          <p:cNvPr id="370" name="Shape 370"/>
          <p:cNvSpPr txBox="1"/>
          <p:nvPr/>
        </p:nvSpPr>
        <p:spPr>
          <a:xfrm>
            <a:off x="412325" y="489325"/>
            <a:ext cx="8605500" cy="7944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1800" b="1">
                <a:solidFill>
                  <a:schemeClr val="dk1"/>
                </a:solidFill>
              </a:rPr>
              <a:t>Navigate: </a:t>
            </a:r>
            <a:r>
              <a:rPr lang="en" sz="1800">
                <a:solidFill>
                  <a:schemeClr val="dk1"/>
                </a:solidFill>
              </a:rPr>
              <a:t>District &gt; Grading: PowerTeacher Pro Settings &gt; Grade Calculations: Traditional Grade Preferences</a:t>
            </a:r>
            <a:endParaRPr sz="1800"/>
          </a:p>
        </p:txBody>
      </p:sp>
      <p:grpSp>
        <p:nvGrpSpPr>
          <p:cNvPr id="371" name="Shape 371"/>
          <p:cNvGrpSpPr/>
          <p:nvPr/>
        </p:nvGrpSpPr>
        <p:grpSpPr>
          <a:xfrm>
            <a:off x="37250" y="1772209"/>
            <a:ext cx="9069499" cy="2255700"/>
            <a:chOff x="-2426525" y="1606700"/>
            <a:chExt cx="9069499" cy="2255700"/>
          </a:xfrm>
        </p:grpSpPr>
        <p:pic>
          <p:nvPicPr>
            <p:cNvPr id="372" name="Shape 372"/>
            <p:cNvPicPr preferRelativeResize="0"/>
            <p:nvPr/>
          </p:nvPicPr>
          <p:blipFill rotWithShape="1">
            <a:blip r:embed="rId3">
              <a:alphaModFix/>
            </a:blip>
            <a:srcRect t="90136"/>
            <a:stretch/>
          </p:blipFill>
          <p:spPr>
            <a:xfrm>
              <a:off x="-2426525" y="3355050"/>
              <a:ext cx="9069499" cy="507350"/>
            </a:xfrm>
            <a:prstGeom prst="rect">
              <a:avLst/>
            </a:prstGeom>
            <a:noFill/>
            <a:ln>
              <a:noFill/>
            </a:ln>
          </p:spPr>
        </p:pic>
        <p:pic>
          <p:nvPicPr>
            <p:cNvPr id="373" name="Shape 373"/>
            <p:cNvPicPr preferRelativeResize="0"/>
            <p:nvPr/>
          </p:nvPicPr>
          <p:blipFill rotWithShape="1">
            <a:blip r:embed="rId3">
              <a:alphaModFix/>
            </a:blip>
            <a:srcRect b="66008"/>
            <a:stretch/>
          </p:blipFill>
          <p:spPr>
            <a:xfrm>
              <a:off x="-2426525" y="1606700"/>
              <a:ext cx="9069499" cy="1748350"/>
            </a:xfrm>
            <a:prstGeom prst="rect">
              <a:avLst/>
            </a:prstGeom>
            <a:noFill/>
            <a:ln>
              <a:noFill/>
            </a:ln>
          </p:spPr>
        </p:pic>
      </p:grpSp>
      <p:sp>
        <p:nvSpPr>
          <p:cNvPr id="374" name="Shape 374"/>
          <p:cNvSpPr txBox="1"/>
          <p:nvPr/>
        </p:nvSpPr>
        <p:spPr>
          <a:xfrm>
            <a:off x="269250" y="1283725"/>
            <a:ext cx="8605500" cy="488400"/>
          </a:xfrm>
          <a:prstGeom prst="rect">
            <a:avLst/>
          </a:prstGeom>
          <a:noFill/>
          <a:ln>
            <a:noFill/>
          </a:ln>
        </p:spPr>
        <p:txBody>
          <a:bodyPr wrap="square" lIns="91425" tIns="91425" rIns="91425" bIns="91425" anchor="ctr" anchorCtr="0">
            <a:noAutofit/>
          </a:bodyPr>
          <a:lstStyle/>
          <a:p>
            <a:pPr marL="0" lvl="0" indent="0" algn="ctr" rtl="0">
              <a:spcBef>
                <a:spcPts val="0"/>
              </a:spcBef>
              <a:spcAft>
                <a:spcPts val="0"/>
              </a:spcAft>
              <a:buNone/>
            </a:pPr>
            <a:r>
              <a:rPr lang="en" sz="1800" b="1">
                <a:solidFill>
                  <a:srgbClr val="FF0000"/>
                </a:solidFill>
              </a:rPr>
              <a:t>Allows you to see all the schools settings at a quick glance</a:t>
            </a:r>
            <a:endParaRPr sz="180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Shape 379"/>
          <p:cNvPicPr preferRelativeResize="0"/>
          <p:nvPr/>
        </p:nvPicPr>
        <p:blipFill>
          <a:blip r:embed="rId3">
            <a:alphaModFix/>
          </a:blip>
          <a:stretch>
            <a:fillRect/>
          </a:stretch>
        </p:blipFill>
        <p:spPr>
          <a:xfrm>
            <a:off x="714416" y="568980"/>
            <a:ext cx="5827650" cy="4518675"/>
          </a:xfrm>
          <a:prstGeom prst="rect">
            <a:avLst/>
          </a:prstGeom>
          <a:noFill/>
          <a:ln w="9525" cap="flat" cmpd="sng">
            <a:solidFill>
              <a:srgbClr val="999999"/>
            </a:solidFill>
            <a:prstDash val="solid"/>
            <a:round/>
            <a:headEnd type="none" w="med" len="med"/>
            <a:tailEnd type="none" w="med" len="med"/>
          </a:ln>
        </p:spPr>
      </p:pic>
      <p:sp>
        <p:nvSpPr>
          <p:cNvPr id="380" name="Shape 380"/>
          <p:cNvSpPr txBox="1">
            <a:spLocks noGrp="1"/>
          </p:cNvSpPr>
          <p:nvPr>
            <p:ph type="title"/>
          </p:nvPr>
        </p:nvSpPr>
        <p:spPr>
          <a:xfrm>
            <a:off x="412325" y="23600"/>
            <a:ext cx="8670600" cy="586200"/>
          </a:xfrm>
          <a:prstGeom prst="rect">
            <a:avLst/>
          </a:prstGeom>
          <a:ln>
            <a:noFill/>
          </a:ln>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Setting up Traditional Grade Preferences</a:t>
            </a:r>
            <a:endParaRPr b="1">
              <a:solidFill>
                <a:srgbClr val="073763"/>
              </a:solidFill>
            </a:endParaRPr>
          </a:p>
        </p:txBody>
      </p:sp>
      <p:pic>
        <p:nvPicPr>
          <p:cNvPr id="381" name="Shape 381"/>
          <p:cNvPicPr preferRelativeResize="0"/>
          <p:nvPr/>
        </p:nvPicPr>
        <p:blipFill>
          <a:blip r:embed="rId4">
            <a:alphaModFix/>
          </a:blip>
          <a:stretch>
            <a:fillRect/>
          </a:stretch>
        </p:blipFill>
        <p:spPr>
          <a:xfrm>
            <a:off x="6597901" y="4782975"/>
            <a:ext cx="619500" cy="304675"/>
          </a:xfrm>
          <a:prstGeom prst="rect">
            <a:avLst/>
          </a:prstGeom>
          <a:noFill/>
          <a:ln>
            <a:noFill/>
          </a:ln>
        </p:spPr>
      </p:pic>
      <p:sp>
        <p:nvSpPr>
          <p:cNvPr id="382" name="Shape 382"/>
          <p:cNvSpPr txBox="1"/>
          <p:nvPr/>
        </p:nvSpPr>
        <p:spPr>
          <a:xfrm>
            <a:off x="6710075" y="1225350"/>
            <a:ext cx="2288700" cy="2942100"/>
          </a:xfrm>
          <a:prstGeom prst="rect">
            <a:avLst/>
          </a:prstGeom>
          <a:noFill/>
          <a:ln>
            <a:noFill/>
          </a:ln>
        </p:spPr>
        <p:txBody>
          <a:bodyPr wrap="square" lIns="91425" tIns="91425" rIns="91425" bIns="91425" anchor="ctr" anchorCtr="0">
            <a:noAutofit/>
          </a:bodyPr>
          <a:lstStyle/>
          <a:p>
            <a:pPr marL="0" marR="431800" lvl="0" indent="0" rtl="0">
              <a:lnSpc>
                <a:spcPct val="115000"/>
              </a:lnSpc>
              <a:spcBef>
                <a:spcPts val="0"/>
              </a:spcBef>
              <a:spcAft>
                <a:spcPts val="0"/>
              </a:spcAft>
              <a:buNone/>
            </a:pPr>
            <a:r>
              <a:rPr lang="en" sz="1800">
                <a:solidFill>
                  <a:srgbClr val="444444"/>
                </a:solidFill>
              </a:rPr>
              <a:t>After clicking on a school link ----</a:t>
            </a:r>
            <a:endParaRPr sz="1800">
              <a:solidFill>
                <a:srgbClr val="444444"/>
              </a:solidFill>
            </a:endParaRPr>
          </a:p>
          <a:p>
            <a:pPr marL="0" marR="431800" lvl="0" indent="0" rtl="0">
              <a:lnSpc>
                <a:spcPct val="115000"/>
              </a:lnSpc>
              <a:spcBef>
                <a:spcPts val="1200"/>
              </a:spcBef>
              <a:spcAft>
                <a:spcPts val="0"/>
              </a:spcAft>
              <a:buNone/>
            </a:pPr>
            <a:endParaRPr sz="1800">
              <a:solidFill>
                <a:srgbClr val="444444"/>
              </a:solidFill>
            </a:endParaRPr>
          </a:p>
          <a:p>
            <a:pPr marL="0" marR="431800" lvl="0" indent="0" rtl="0">
              <a:lnSpc>
                <a:spcPct val="115000"/>
              </a:lnSpc>
              <a:spcBef>
                <a:spcPts val="1200"/>
              </a:spcBef>
              <a:spcAft>
                <a:spcPts val="1200"/>
              </a:spcAft>
              <a:buNone/>
            </a:pPr>
            <a:r>
              <a:rPr lang="en" sz="1800">
                <a:solidFill>
                  <a:srgbClr val="444444"/>
                </a:solidFill>
              </a:rPr>
              <a:t>These are the preference options that can be edited</a:t>
            </a:r>
            <a:endParaRPr sz="1800">
              <a:solidFill>
                <a:srgbClr val="444444"/>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1328625" y="117900"/>
            <a:ext cx="1741800" cy="465900"/>
          </a:xfrm>
          <a:prstGeom prst="rect">
            <a:avLst/>
          </a:prstGeom>
          <a:ln w="2857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AGENDA</a:t>
            </a:r>
            <a:endParaRPr b="1"/>
          </a:p>
        </p:txBody>
      </p:sp>
      <p:sp>
        <p:nvSpPr>
          <p:cNvPr id="388" name="Shape 388"/>
          <p:cNvSpPr txBox="1">
            <a:spLocks noGrp="1"/>
          </p:cNvSpPr>
          <p:nvPr>
            <p:ph type="title"/>
          </p:nvPr>
        </p:nvSpPr>
        <p:spPr>
          <a:xfrm>
            <a:off x="1328625" y="117900"/>
            <a:ext cx="1741800" cy="465900"/>
          </a:xfrm>
          <a:prstGeom prst="rect">
            <a:avLst/>
          </a:prstGeom>
          <a:ln w="2857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AGENDA</a:t>
            </a:r>
            <a:endParaRPr b="1"/>
          </a:p>
        </p:txBody>
      </p:sp>
      <p:grpSp>
        <p:nvGrpSpPr>
          <p:cNvPr id="389" name="Shape 389"/>
          <p:cNvGrpSpPr/>
          <p:nvPr/>
        </p:nvGrpSpPr>
        <p:grpSpPr>
          <a:xfrm>
            <a:off x="21375" y="117900"/>
            <a:ext cx="9086425" cy="4882200"/>
            <a:chOff x="21375" y="117900"/>
            <a:chExt cx="9086425" cy="4882200"/>
          </a:xfrm>
        </p:grpSpPr>
        <p:sp>
          <p:nvSpPr>
            <p:cNvPr id="390" name="Shape 390"/>
            <p:cNvSpPr txBox="1"/>
            <p:nvPr/>
          </p:nvSpPr>
          <p:spPr>
            <a:xfrm>
              <a:off x="21375" y="554650"/>
              <a:ext cx="4576500" cy="43527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spcAft>
                  <a:spcPts val="0"/>
                </a:spcAft>
                <a:buNone/>
              </a:pPr>
              <a:r>
                <a:rPr lang="en" sz="1800" b="1">
                  <a:solidFill>
                    <a:srgbClr val="D9D9D9"/>
                  </a:solidFill>
                </a:rPr>
                <a:t>View Grade Scales</a:t>
              </a:r>
              <a:endParaRPr sz="1800" b="1">
                <a:solidFill>
                  <a:srgbClr val="D9D9D9"/>
                </a:solidFill>
              </a:endParaRPr>
            </a:p>
            <a:p>
              <a:pPr marL="0" lvl="0" indent="0" rtl="0">
                <a:lnSpc>
                  <a:spcPct val="115000"/>
                </a:lnSpc>
                <a:spcBef>
                  <a:spcPts val="600"/>
                </a:spcBef>
                <a:spcAft>
                  <a:spcPts val="0"/>
                </a:spcAft>
                <a:buClr>
                  <a:schemeClr val="dk1"/>
                </a:buClr>
                <a:buSzPts val="1100"/>
                <a:buFont typeface="Arial"/>
                <a:buNone/>
              </a:pPr>
              <a:r>
                <a:rPr lang="en" sz="1800" b="1">
                  <a:solidFill>
                    <a:srgbClr val="D9D9D9"/>
                  </a:solidFill>
                </a:rPr>
                <a:t>View PowerTeacher Pro (PTPro) District Setup / Settings</a:t>
              </a:r>
              <a:endParaRPr sz="1800" b="1">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Default Gradebook Type</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Created Categories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Traditional Grading</a:t>
              </a:r>
              <a:endParaRPr sz="1800" b="1">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Traditional Grade Calculation Formulas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Traditional Grade Preferences</a:t>
              </a:r>
              <a:endParaRPr sz="1800">
                <a:solidFill>
                  <a:srgbClr val="D9D9D9"/>
                </a:solidFill>
              </a:endParaRPr>
            </a:p>
            <a:p>
              <a:pPr marL="0" lvl="0" indent="0" rtl="0">
                <a:lnSpc>
                  <a:spcPct val="115000"/>
                </a:lnSpc>
                <a:spcBef>
                  <a:spcPts val="600"/>
                </a:spcBef>
                <a:spcAft>
                  <a:spcPts val="0"/>
                </a:spcAft>
                <a:buNone/>
              </a:pPr>
              <a:r>
                <a:rPr lang="en" sz="1800" b="1">
                  <a:solidFill>
                    <a:schemeClr val="dk1"/>
                  </a:solidFill>
                </a:rPr>
                <a:t>Standards Grading</a:t>
              </a:r>
              <a:endParaRPr sz="1800">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District Use of Standards</a:t>
              </a:r>
              <a:endParaRPr sz="1800">
                <a:solidFill>
                  <a:schemeClr val="dk1"/>
                </a:solidFill>
              </a:endParaRPr>
            </a:p>
            <a:p>
              <a:pPr marL="0" lvl="0" indent="0" rtl="0">
                <a:lnSpc>
                  <a:spcPct val="115000"/>
                </a:lnSpc>
                <a:spcBef>
                  <a:spcPts val="600"/>
                </a:spcBef>
                <a:spcAft>
                  <a:spcPts val="600"/>
                </a:spcAft>
                <a:buNone/>
              </a:pPr>
              <a:endParaRPr sz="1800">
                <a:solidFill>
                  <a:schemeClr val="dk1"/>
                </a:solidFill>
              </a:endParaRPr>
            </a:p>
          </p:txBody>
        </p:sp>
        <p:sp>
          <p:nvSpPr>
            <p:cNvPr id="391" name="Shape 391"/>
            <p:cNvSpPr txBox="1"/>
            <p:nvPr/>
          </p:nvSpPr>
          <p:spPr>
            <a:xfrm>
              <a:off x="4618600" y="117900"/>
              <a:ext cx="4489200" cy="48822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r>
                <a:rPr lang="en" sz="1800" b="1">
                  <a:solidFill>
                    <a:schemeClr val="dk1"/>
                  </a:solidFill>
                </a:rPr>
                <a:t>Standards Grading cont’d</a:t>
              </a:r>
              <a:endParaRPr sz="1800">
                <a:solidFill>
                  <a:schemeClr val="dk1"/>
                </a:solidFill>
              </a:endParaRPr>
            </a:p>
            <a:p>
              <a:pPr marL="457200" lvl="0" indent="-342900" rtl="0">
                <a:lnSpc>
                  <a:spcPct val="115000"/>
                </a:lnSpc>
                <a:spcBef>
                  <a:spcPts val="1000"/>
                </a:spcBef>
                <a:spcAft>
                  <a:spcPts val="0"/>
                </a:spcAft>
                <a:buClr>
                  <a:schemeClr val="dk1"/>
                </a:buClr>
                <a:buSzPts val="1800"/>
                <a:buChar char="➢"/>
              </a:pPr>
              <a:r>
                <a:rPr lang="en" sz="1800">
                  <a:solidFill>
                    <a:schemeClr val="dk1"/>
                  </a:solidFill>
                </a:rPr>
                <a:t>View Imported Standards</a:t>
              </a:r>
              <a:endParaRPr sz="1800">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View Configuring Standards Grade Preferences</a:t>
              </a:r>
              <a:endParaRPr sz="1800">
                <a:solidFill>
                  <a:schemeClr val="dk1"/>
                </a:solidFill>
              </a:endParaRPr>
            </a:p>
            <a:p>
              <a:pPr marL="0" lvl="0" indent="0" rtl="0">
                <a:lnSpc>
                  <a:spcPct val="115000"/>
                </a:lnSpc>
                <a:spcBef>
                  <a:spcPts val="600"/>
                </a:spcBef>
                <a:spcAft>
                  <a:spcPts val="0"/>
                </a:spcAft>
                <a:buNone/>
              </a:pPr>
              <a:r>
                <a:rPr lang="en" sz="1800" b="1">
                  <a:solidFill>
                    <a:srgbClr val="D9D9D9"/>
                  </a:solidFill>
                </a:rPr>
                <a:t>View Configured Display Settings</a:t>
              </a:r>
              <a:endParaRPr sz="1800" b="1">
                <a:solidFill>
                  <a:srgbClr val="D9D9D9"/>
                </a:solidFill>
              </a:endParaRPr>
            </a:p>
            <a:p>
              <a:pPr marL="0" lvl="0" indent="0" rtl="0">
                <a:lnSpc>
                  <a:spcPct val="115000"/>
                </a:lnSpc>
                <a:spcBef>
                  <a:spcPts val="600"/>
                </a:spcBef>
                <a:spcAft>
                  <a:spcPts val="0"/>
                </a:spcAft>
                <a:buNone/>
              </a:pPr>
              <a:r>
                <a:rPr lang="en" sz="1800" b="1">
                  <a:solidFill>
                    <a:srgbClr val="D9D9D9"/>
                  </a:solidFill>
                </a:rPr>
                <a:t>Viewing at the School Level</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Sections (gradebook type)</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Categories for Teachers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Traditional Grading Calcs &amp; Prefs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Viewing a Teacher’s Gradebook</a:t>
              </a:r>
              <a:endParaRPr sz="1800" b="1">
                <a:solidFill>
                  <a:srgbClr val="D9D9D9"/>
                </a:solidFill>
              </a:endParaRPr>
            </a:p>
            <a:p>
              <a:pPr marL="0" lvl="0" indent="0" rtl="0">
                <a:lnSpc>
                  <a:spcPct val="115000"/>
                </a:lnSpc>
                <a:spcBef>
                  <a:spcPts val="600"/>
                </a:spcBef>
                <a:spcAft>
                  <a:spcPts val="0"/>
                </a:spcAft>
                <a:buNone/>
              </a:pPr>
              <a:r>
                <a:rPr lang="en" sz="1800">
                  <a:solidFill>
                    <a:srgbClr val="D9D9D9"/>
                  </a:solidFill>
                </a:rPr>
                <a:t>Current Year &amp; Previous Years</a:t>
              </a:r>
              <a:endParaRPr sz="1800">
                <a:solidFill>
                  <a:srgbClr val="D9D9D9"/>
                </a:solidFill>
              </a:endParaRPr>
            </a:p>
            <a:p>
              <a:pPr marL="0" lvl="0" indent="0" rtl="0">
                <a:lnSpc>
                  <a:spcPct val="115000"/>
                </a:lnSpc>
                <a:spcBef>
                  <a:spcPts val="600"/>
                </a:spcBef>
                <a:spcAft>
                  <a:spcPts val="600"/>
                </a:spcAft>
                <a:buNone/>
              </a:pPr>
              <a:r>
                <a:rPr lang="en" sz="1800" b="1">
                  <a:solidFill>
                    <a:srgbClr val="D9D9D9"/>
                  </a:solidFill>
                </a:rPr>
                <a:t>Migrating PTG Data to PTPro</a:t>
              </a:r>
              <a:endParaRPr sz="1800" b="1">
                <a:solidFill>
                  <a:srgbClr val="D9D9D9"/>
                </a:solidFill>
              </a:endParaRPr>
            </a:p>
          </p:txBody>
        </p:sp>
        <p:cxnSp>
          <p:nvCxnSpPr>
            <p:cNvPr id="392" name="Shape 392"/>
            <p:cNvCxnSpPr/>
            <p:nvPr/>
          </p:nvCxnSpPr>
          <p:spPr>
            <a:xfrm>
              <a:off x="4572000" y="156300"/>
              <a:ext cx="0" cy="4751100"/>
            </a:xfrm>
            <a:prstGeom prst="straightConnector1">
              <a:avLst/>
            </a:prstGeom>
            <a:noFill/>
            <a:ln w="28575" cap="flat" cmpd="sng">
              <a:solidFill>
                <a:schemeClr val="accent1"/>
              </a:solidFill>
              <a:prstDash val="solid"/>
              <a:round/>
              <a:headEnd type="none" w="lg" len="lg"/>
              <a:tailEnd type="none" w="lg" len="lg"/>
            </a:ln>
          </p:spPr>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12325" y="23600"/>
            <a:ext cx="8670600" cy="586200"/>
          </a:xfrm>
          <a:prstGeom prst="rect">
            <a:avLst/>
          </a:prstGeom>
          <a:ln>
            <a:noFill/>
          </a:ln>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District Importing of Standards</a:t>
            </a:r>
            <a:endParaRPr b="1">
              <a:solidFill>
                <a:srgbClr val="073763"/>
              </a:solidFill>
            </a:endParaRPr>
          </a:p>
        </p:txBody>
      </p:sp>
      <p:sp>
        <p:nvSpPr>
          <p:cNvPr id="398" name="Shape 398"/>
          <p:cNvSpPr txBox="1"/>
          <p:nvPr/>
        </p:nvSpPr>
        <p:spPr>
          <a:xfrm>
            <a:off x="558250" y="667125"/>
            <a:ext cx="8434200" cy="4368300"/>
          </a:xfrm>
          <a:prstGeom prst="rect">
            <a:avLst/>
          </a:prstGeom>
          <a:noFill/>
          <a:ln>
            <a:noFill/>
          </a:ln>
        </p:spPr>
        <p:txBody>
          <a:bodyPr wrap="square" lIns="91425" tIns="91425" rIns="91425" bIns="91425" anchor="t" anchorCtr="0">
            <a:noAutofit/>
          </a:bodyPr>
          <a:lstStyle/>
          <a:p>
            <a:pPr marL="457200" marR="431800" lvl="0" indent="-342900" rtl="0">
              <a:lnSpc>
                <a:spcPct val="115000"/>
              </a:lnSpc>
              <a:spcBef>
                <a:spcPts val="0"/>
              </a:spcBef>
              <a:spcAft>
                <a:spcPts val="0"/>
              </a:spcAft>
              <a:buClr>
                <a:srgbClr val="444444"/>
              </a:buClr>
              <a:buSzPts val="1800"/>
              <a:buChar char="➢"/>
            </a:pPr>
            <a:r>
              <a:rPr lang="en" sz="1800">
                <a:solidFill>
                  <a:srgbClr val="444444"/>
                </a:solidFill>
              </a:rPr>
              <a:t>Just because the District imports Standards does NOT mean every school has to use them</a:t>
            </a:r>
            <a:endParaRPr sz="1800">
              <a:solidFill>
                <a:srgbClr val="444444"/>
              </a:solidFill>
            </a:endParaRPr>
          </a:p>
          <a:p>
            <a:pPr marL="457200" marR="431800" lvl="0" indent="-342900" rtl="0">
              <a:lnSpc>
                <a:spcPct val="115000"/>
              </a:lnSpc>
              <a:spcBef>
                <a:spcPts val="0"/>
              </a:spcBef>
              <a:spcAft>
                <a:spcPts val="0"/>
              </a:spcAft>
              <a:buClr>
                <a:srgbClr val="444444"/>
              </a:buClr>
              <a:buSzPts val="1800"/>
              <a:buChar char="➢"/>
            </a:pPr>
            <a:r>
              <a:rPr lang="en" sz="1800">
                <a:solidFill>
                  <a:srgbClr val="444444"/>
                </a:solidFill>
              </a:rPr>
              <a:t>Standards can NOT be edited (as per DPI Curriculum and Instruction)</a:t>
            </a:r>
            <a:endParaRPr sz="1800">
              <a:solidFill>
                <a:srgbClr val="444444"/>
              </a:solidFill>
            </a:endParaRPr>
          </a:p>
          <a:p>
            <a:pPr marL="457200" marR="431800" lvl="0" indent="-342900" rtl="0">
              <a:lnSpc>
                <a:spcPct val="115000"/>
              </a:lnSpc>
              <a:spcBef>
                <a:spcPts val="0"/>
              </a:spcBef>
              <a:spcAft>
                <a:spcPts val="0"/>
              </a:spcAft>
              <a:buClr>
                <a:srgbClr val="444444"/>
              </a:buClr>
              <a:buSzPts val="1800"/>
              <a:buChar char="➢"/>
            </a:pPr>
            <a:r>
              <a:rPr lang="en" sz="1800">
                <a:solidFill>
                  <a:srgbClr val="444444"/>
                </a:solidFill>
              </a:rPr>
              <a:t>Behavioral type standards are the only additional standards that can be created and used by individual district and/or school - but they have to be added in their own ‘domain’ (not in other content area standards)</a:t>
            </a:r>
            <a:endParaRPr sz="1800">
              <a:solidFill>
                <a:srgbClr val="444444"/>
              </a:solidFill>
            </a:endParaRPr>
          </a:p>
          <a:p>
            <a:pPr marL="0" marR="431800" lvl="0" indent="0" rtl="0">
              <a:lnSpc>
                <a:spcPct val="115000"/>
              </a:lnSpc>
              <a:spcBef>
                <a:spcPts val="1200"/>
              </a:spcBef>
              <a:spcAft>
                <a:spcPts val="0"/>
              </a:spcAft>
              <a:buNone/>
            </a:pPr>
            <a:r>
              <a:rPr lang="en" sz="1800">
                <a:solidFill>
                  <a:srgbClr val="444444"/>
                </a:solidFill>
              </a:rPr>
              <a:t>-----------------------------------</a:t>
            </a:r>
            <a:endParaRPr sz="1800">
              <a:solidFill>
                <a:srgbClr val="444444"/>
              </a:solidFill>
            </a:endParaRPr>
          </a:p>
          <a:p>
            <a:pPr marL="457200" marR="431800" lvl="0" indent="-342900" rtl="0">
              <a:lnSpc>
                <a:spcPct val="115000"/>
              </a:lnSpc>
              <a:spcBef>
                <a:spcPts val="1200"/>
              </a:spcBef>
              <a:spcAft>
                <a:spcPts val="0"/>
              </a:spcAft>
              <a:buClr>
                <a:srgbClr val="444444"/>
              </a:buClr>
              <a:buSzPts val="1800"/>
              <a:buChar char="➢"/>
            </a:pPr>
            <a:r>
              <a:rPr lang="en" sz="1800">
                <a:solidFill>
                  <a:srgbClr val="444444"/>
                </a:solidFill>
              </a:rPr>
              <a:t>Districts wanting to begin using Standards:</a:t>
            </a:r>
            <a:endParaRPr sz="1800">
              <a:solidFill>
                <a:srgbClr val="444444"/>
              </a:solidFill>
            </a:endParaRPr>
          </a:p>
          <a:p>
            <a:pPr marL="914400" marR="431800" lvl="1" indent="-342900" rtl="0">
              <a:lnSpc>
                <a:spcPct val="115000"/>
              </a:lnSpc>
              <a:spcBef>
                <a:spcPts val="0"/>
              </a:spcBef>
              <a:spcAft>
                <a:spcPts val="0"/>
              </a:spcAft>
              <a:buClr>
                <a:srgbClr val="444444"/>
              </a:buClr>
              <a:buSzPts val="1800"/>
              <a:buChar char="○"/>
            </a:pPr>
            <a:r>
              <a:rPr lang="en" sz="1800">
                <a:solidFill>
                  <a:srgbClr val="444444"/>
                </a:solidFill>
              </a:rPr>
              <a:t>A long initial process beginning with much discussion with curriculum - at school and district levels</a:t>
            </a:r>
            <a:endParaRPr sz="1800">
              <a:solidFill>
                <a:srgbClr val="444444"/>
              </a:solidFill>
            </a:endParaRPr>
          </a:p>
          <a:p>
            <a:pPr marL="914400" marR="431800" lvl="1" indent="-342900" rtl="0">
              <a:lnSpc>
                <a:spcPct val="115000"/>
              </a:lnSpc>
              <a:spcBef>
                <a:spcPts val="0"/>
              </a:spcBef>
              <a:spcAft>
                <a:spcPts val="0"/>
              </a:spcAft>
              <a:buClr>
                <a:srgbClr val="444444"/>
              </a:buClr>
              <a:buSzPts val="1800"/>
              <a:buChar char="○"/>
            </a:pPr>
            <a:r>
              <a:rPr lang="en" sz="1800">
                <a:solidFill>
                  <a:srgbClr val="444444"/>
                </a:solidFill>
              </a:rPr>
              <a:t>DPI curriculum is always available for assistance as needed</a:t>
            </a:r>
            <a:endParaRPr sz="1800">
              <a:solidFill>
                <a:srgbClr val="444444"/>
              </a:solidFill>
            </a:endParaRPr>
          </a:p>
          <a:p>
            <a:pPr marL="914400" marR="431800" lvl="1" indent="-342900" rtl="0">
              <a:lnSpc>
                <a:spcPct val="115000"/>
              </a:lnSpc>
              <a:spcBef>
                <a:spcPts val="0"/>
              </a:spcBef>
              <a:spcAft>
                <a:spcPts val="0"/>
              </a:spcAft>
              <a:buClr>
                <a:srgbClr val="444444"/>
              </a:buClr>
              <a:buSzPts val="1800"/>
              <a:buChar char="○"/>
            </a:pPr>
            <a:r>
              <a:rPr lang="en" sz="1800">
                <a:solidFill>
                  <a:srgbClr val="444444"/>
                </a:solidFill>
              </a:rPr>
              <a:t>Importing of the Standards is the result of roll-out decisions </a:t>
            </a:r>
            <a:endParaRPr sz="1800">
              <a:solidFill>
                <a:srgbClr val="444444"/>
              </a:solidFill>
            </a:endParaRPr>
          </a:p>
          <a:p>
            <a:pPr marL="0" marR="431800" lvl="0" indent="0" rtl="0">
              <a:lnSpc>
                <a:spcPct val="115000"/>
              </a:lnSpc>
              <a:spcBef>
                <a:spcPts val="1200"/>
              </a:spcBef>
              <a:spcAft>
                <a:spcPts val="1200"/>
              </a:spcAft>
              <a:buNone/>
            </a:pPr>
            <a:endParaRPr sz="1800">
              <a:solidFill>
                <a:srgbClr val="444444"/>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412325" y="23600"/>
            <a:ext cx="8670600" cy="586200"/>
          </a:xfrm>
          <a:prstGeom prst="rect">
            <a:avLst/>
          </a:prstGeom>
          <a:ln>
            <a:noFill/>
          </a:ln>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Viewing Imported Standards</a:t>
            </a:r>
            <a:endParaRPr b="1">
              <a:solidFill>
                <a:srgbClr val="073763"/>
              </a:solidFill>
            </a:endParaRPr>
          </a:p>
        </p:txBody>
      </p:sp>
      <p:sp>
        <p:nvSpPr>
          <p:cNvPr id="404" name="Shape 404"/>
          <p:cNvSpPr txBox="1"/>
          <p:nvPr/>
        </p:nvSpPr>
        <p:spPr>
          <a:xfrm>
            <a:off x="184034" y="424547"/>
            <a:ext cx="8374500" cy="473100"/>
          </a:xfrm>
          <a:prstGeom prst="rect">
            <a:avLst/>
          </a:prstGeom>
          <a:noFill/>
          <a:ln>
            <a:noFill/>
          </a:ln>
        </p:spPr>
        <p:txBody>
          <a:bodyPr wrap="square" lIns="91425" tIns="91425" rIns="91425" bIns="91425" anchor="t" anchorCtr="0">
            <a:noAutofit/>
          </a:bodyPr>
          <a:lstStyle/>
          <a:p>
            <a:pPr marL="0" marR="431800" lvl="0" indent="0" rtl="0">
              <a:lnSpc>
                <a:spcPct val="115000"/>
              </a:lnSpc>
              <a:spcBef>
                <a:spcPts val="0"/>
              </a:spcBef>
              <a:spcAft>
                <a:spcPts val="1200"/>
              </a:spcAft>
              <a:buNone/>
            </a:pPr>
            <a:r>
              <a:rPr lang="en" sz="1800">
                <a:solidFill>
                  <a:srgbClr val="444444"/>
                </a:solidFill>
              </a:rPr>
              <a:t>Navigation: LEA &gt; Under Grading &gt; Standards &gt; List Standards  </a:t>
            </a:r>
            <a:endParaRPr sz="1800">
              <a:solidFill>
                <a:srgbClr val="444444"/>
              </a:solidFill>
            </a:endParaRPr>
          </a:p>
        </p:txBody>
      </p:sp>
      <p:pic>
        <p:nvPicPr>
          <p:cNvPr id="405" name="Shape 405"/>
          <p:cNvPicPr preferRelativeResize="0"/>
          <p:nvPr/>
        </p:nvPicPr>
        <p:blipFill>
          <a:blip r:embed="rId3">
            <a:alphaModFix/>
          </a:blip>
          <a:stretch>
            <a:fillRect/>
          </a:stretch>
        </p:blipFill>
        <p:spPr>
          <a:xfrm>
            <a:off x="76200" y="859600"/>
            <a:ext cx="4962525" cy="3324225"/>
          </a:xfrm>
          <a:prstGeom prst="rect">
            <a:avLst/>
          </a:prstGeom>
          <a:noFill/>
          <a:ln w="9525" cap="flat" cmpd="sng">
            <a:solidFill>
              <a:srgbClr val="000000"/>
            </a:solidFill>
            <a:prstDash val="solid"/>
            <a:round/>
            <a:headEnd type="none" w="med" len="med"/>
            <a:tailEnd type="none" w="med" len="med"/>
          </a:ln>
        </p:spPr>
      </p:pic>
      <p:sp>
        <p:nvSpPr>
          <p:cNvPr id="406" name="Shape 406"/>
          <p:cNvSpPr txBox="1"/>
          <p:nvPr/>
        </p:nvSpPr>
        <p:spPr>
          <a:xfrm>
            <a:off x="5137775" y="859600"/>
            <a:ext cx="3869100" cy="7824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marR="431800" lvl="0" indent="0" rtl="0">
              <a:lnSpc>
                <a:spcPct val="115000"/>
              </a:lnSpc>
              <a:spcBef>
                <a:spcPts val="0"/>
              </a:spcBef>
              <a:spcAft>
                <a:spcPts val="1200"/>
              </a:spcAft>
              <a:buNone/>
            </a:pPr>
            <a:r>
              <a:rPr lang="en" sz="1800">
                <a:solidFill>
                  <a:srgbClr val="444444"/>
                </a:solidFill>
              </a:rPr>
              <a:t>Click the ‘triangle’     to open the hierarchy </a:t>
            </a:r>
            <a:endParaRPr sz="1800">
              <a:solidFill>
                <a:srgbClr val="444444"/>
              </a:solidFill>
            </a:endParaRPr>
          </a:p>
        </p:txBody>
      </p:sp>
      <p:pic>
        <p:nvPicPr>
          <p:cNvPr id="407" name="Shape 407"/>
          <p:cNvPicPr preferRelativeResize="0"/>
          <p:nvPr/>
        </p:nvPicPr>
        <p:blipFill>
          <a:blip r:embed="rId4">
            <a:alphaModFix/>
          </a:blip>
          <a:stretch>
            <a:fillRect/>
          </a:stretch>
        </p:blipFill>
        <p:spPr>
          <a:xfrm>
            <a:off x="152400" y="4488625"/>
            <a:ext cx="200025" cy="228600"/>
          </a:xfrm>
          <a:prstGeom prst="rect">
            <a:avLst/>
          </a:prstGeom>
          <a:noFill/>
          <a:ln>
            <a:noFill/>
          </a:ln>
        </p:spPr>
      </p:pic>
      <p:pic>
        <p:nvPicPr>
          <p:cNvPr id="408" name="Shape 408"/>
          <p:cNvPicPr preferRelativeResize="0"/>
          <p:nvPr/>
        </p:nvPicPr>
        <p:blipFill>
          <a:blip r:embed="rId4">
            <a:alphaModFix/>
          </a:blip>
          <a:stretch>
            <a:fillRect/>
          </a:stretch>
        </p:blipFill>
        <p:spPr>
          <a:xfrm>
            <a:off x="7064385" y="912182"/>
            <a:ext cx="200025" cy="228600"/>
          </a:xfrm>
          <a:prstGeom prst="rect">
            <a:avLst/>
          </a:prstGeom>
          <a:noFill/>
          <a:ln w="9525" cap="flat" cmpd="sng">
            <a:solidFill>
              <a:srgbClr val="000000"/>
            </a:solidFill>
            <a:prstDash val="solid"/>
            <a:round/>
            <a:headEnd type="none" w="med" len="med"/>
            <a:tailEnd type="none" w="med" len="med"/>
          </a:ln>
        </p:spPr>
      </p:pic>
      <p:pic>
        <p:nvPicPr>
          <p:cNvPr id="409" name="Shape 409"/>
          <p:cNvPicPr preferRelativeResize="0"/>
          <p:nvPr/>
        </p:nvPicPr>
        <p:blipFill>
          <a:blip r:embed="rId5">
            <a:alphaModFix/>
          </a:blip>
          <a:stretch>
            <a:fillRect/>
          </a:stretch>
        </p:blipFill>
        <p:spPr>
          <a:xfrm>
            <a:off x="3412200" y="1891800"/>
            <a:ext cx="5594675" cy="2756075"/>
          </a:xfrm>
          <a:prstGeom prst="rect">
            <a:avLst/>
          </a:prstGeom>
          <a:noFill/>
          <a:ln w="9525" cap="flat" cmpd="sng">
            <a:solidFill>
              <a:srgbClr val="FF0000"/>
            </a:solidFill>
            <a:prstDash val="solid"/>
            <a:round/>
            <a:headEnd type="none" w="med" len="med"/>
            <a:tailEnd type="none" w="med" len="med"/>
          </a:ln>
        </p:spPr>
      </p:pic>
      <p:cxnSp>
        <p:nvCxnSpPr>
          <p:cNvPr id="410" name="Shape 410"/>
          <p:cNvCxnSpPr/>
          <p:nvPr/>
        </p:nvCxnSpPr>
        <p:spPr>
          <a:xfrm rot="10800000" flipH="1">
            <a:off x="532800" y="2567875"/>
            <a:ext cx="3157800" cy="723000"/>
          </a:xfrm>
          <a:prstGeom prst="straightConnector1">
            <a:avLst/>
          </a:prstGeom>
          <a:noFill/>
          <a:ln w="28575" cap="flat" cmpd="sng">
            <a:solidFill>
              <a:srgbClr val="FF0000"/>
            </a:solidFill>
            <a:prstDash val="solid"/>
            <a:round/>
            <a:headEnd type="none" w="lg" len="lg"/>
            <a:tailEnd type="triangle" w="lg" len="lg"/>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412325" y="23600"/>
            <a:ext cx="8670600" cy="586200"/>
          </a:xfrm>
          <a:prstGeom prst="rect">
            <a:avLst/>
          </a:prstGeom>
          <a:ln>
            <a:noFill/>
          </a:ln>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Viewing Imported Standards</a:t>
            </a:r>
            <a:endParaRPr b="1">
              <a:solidFill>
                <a:srgbClr val="073763"/>
              </a:solidFill>
            </a:endParaRPr>
          </a:p>
        </p:txBody>
      </p:sp>
      <p:sp>
        <p:nvSpPr>
          <p:cNvPr id="416" name="Shape 416"/>
          <p:cNvSpPr txBox="1"/>
          <p:nvPr/>
        </p:nvSpPr>
        <p:spPr>
          <a:xfrm>
            <a:off x="76225" y="500750"/>
            <a:ext cx="4336800" cy="720900"/>
          </a:xfrm>
          <a:prstGeom prst="rect">
            <a:avLst/>
          </a:prstGeom>
          <a:noFill/>
          <a:ln>
            <a:noFill/>
          </a:ln>
        </p:spPr>
        <p:txBody>
          <a:bodyPr wrap="square" lIns="91425" tIns="91425" rIns="91425" bIns="91425" anchor="t" anchorCtr="0">
            <a:noAutofit/>
          </a:bodyPr>
          <a:lstStyle/>
          <a:p>
            <a:pPr marL="0" marR="431800" lvl="0" indent="0" rtl="0">
              <a:lnSpc>
                <a:spcPct val="100000"/>
              </a:lnSpc>
              <a:spcBef>
                <a:spcPts val="0"/>
              </a:spcBef>
              <a:spcAft>
                <a:spcPts val="0"/>
              </a:spcAft>
              <a:buNone/>
            </a:pPr>
            <a:r>
              <a:rPr lang="en" sz="1800">
                <a:solidFill>
                  <a:srgbClr val="444444"/>
                </a:solidFill>
              </a:rPr>
              <a:t>Navigation: LEA &gt; Under Grading &gt; </a:t>
            </a:r>
            <a:endParaRPr sz="1800">
              <a:solidFill>
                <a:srgbClr val="444444"/>
              </a:solidFill>
            </a:endParaRPr>
          </a:p>
          <a:p>
            <a:pPr marL="0" marR="431800" lvl="0" indent="0" rtl="0">
              <a:lnSpc>
                <a:spcPct val="100000"/>
              </a:lnSpc>
              <a:spcBef>
                <a:spcPts val="0"/>
              </a:spcBef>
              <a:spcAft>
                <a:spcPts val="0"/>
              </a:spcAft>
              <a:buNone/>
            </a:pPr>
            <a:r>
              <a:rPr lang="en" sz="1800">
                <a:solidFill>
                  <a:srgbClr val="444444"/>
                </a:solidFill>
              </a:rPr>
              <a:t>Standards &gt; List Standards</a:t>
            </a:r>
            <a:endParaRPr sz="1800">
              <a:solidFill>
                <a:srgbClr val="444444"/>
              </a:solidFill>
            </a:endParaRPr>
          </a:p>
        </p:txBody>
      </p:sp>
      <p:sp>
        <p:nvSpPr>
          <p:cNvPr id="417" name="Shape 417"/>
          <p:cNvSpPr txBox="1"/>
          <p:nvPr/>
        </p:nvSpPr>
        <p:spPr>
          <a:xfrm>
            <a:off x="235375" y="3162325"/>
            <a:ext cx="3446700" cy="10977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t" anchorCtr="0">
            <a:noAutofit/>
          </a:bodyPr>
          <a:lstStyle/>
          <a:p>
            <a:pPr marL="0" marR="431800" lvl="0" indent="0" algn="ctr" rtl="0">
              <a:lnSpc>
                <a:spcPct val="115000"/>
              </a:lnSpc>
              <a:spcBef>
                <a:spcPts val="0"/>
              </a:spcBef>
              <a:spcAft>
                <a:spcPts val="600"/>
              </a:spcAft>
              <a:buNone/>
            </a:pPr>
            <a:r>
              <a:rPr lang="en" sz="1800">
                <a:solidFill>
                  <a:srgbClr val="444444"/>
                </a:solidFill>
              </a:rPr>
              <a:t>  Click the Name (which is a  link) to open definition of the standard</a:t>
            </a:r>
            <a:endParaRPr sz="1800">
              <a:solidFill>
                <a:srgbClr val="444444"/>
              </a:solidFill>
            </a:endParaRPr>
          </a:p>
        </p:txBody>
      </p:sp>
      <p:pic>
        <p:nvPicPr>
          <p:cNvPr id="418" name="Shape 418"/>
          <p:cNvPicPr preferRelativeResize="0"/>
          <p:nvPr/>
        </p:nvPicPr>
        <p:blipFill>
          <a:blip r:embed="rId3">
            <a:alphaModFix/>
          </a:blip>
          <a:stretch>
            <a:fillRect/>
          </a:stretch>
        </p:blipFill>
        <p:spPr>
          <a:xfrm>
            <a:off x="76225" y="1221650"/>
            <a:ext cx="3784799" cy="1864474"/>
          </a:xfrm>
          <a:prstGeom prst="rect">
            <a:avLst/>
          </a:prstGeom>
          <a:noFill/>
          <a:ln>
            <a:noFill/>
          </a:ln>
        </p:spPr>
      </p:pic>
      <p:pic>
        <p:nvPicPr>
          <p:cNvPr id="419" name="Shape 419"/>
          <p:cNvPicPr preferRelativeResize="0"/>
          <p:nvPr/>
        </p:nvPicPr>
        <p:blipFill>
          <a:blip r:embed="rId4">
            <a:alphaModFix/>
          </a:blip>
          <a:stretch>
            <a:fillRect/>
          </a:stretch>
        </p:blipFill>
        <p:spPr>
          <a:xfrm>
            <a:off x="3790775" y="500750"/>
            <a:ext cx="3236050" cy="3759200"/>
          </a:xfrm>
          <a:prstGeom prst="rect">
            <a:avLst/>
          </a:prstGeom>
          <a:noFill/>
          <a:ln w="9525" cap="flat" cmpd="sng">
            <a:solidFill>
              <a:srgbClr val="000000"/>
            </a:solidFill>
            <a:prstDash val="solid"/>
            <a:round/>
            <a:headEnd type="none" w="med" len="med"/>
            <a:tailEnd type="none" w="med" len="med"/>
          </a:ln>
        </p:spPr>
      </p:pic>
      <p:cxnSp>
        <p:nvCxnSpPr>
          <p:cNvPr id="420" name="Shape 420"/>
          <p:cNvCxnSpPr/>
          <p:nvPr/>
        </p:nvCxnSpPr>
        <p:spPr>
          <a:xfrm rot="10800000" flipH="1">
            <a:off x="2347050" y="906125"/>
            <a:ext cx="2656200" cy="1377300"/>
          </a:xfrm>
          <a:prstGeom prst="straightConnector1">
            <a:avLst/>
          </a:prstGeom>
          <a:noFill/>
          <a:ln w="28575" cap="flat" cmpd="sng">
            <a:solidFill>
              <a:srgbClr val="FF0000"/>
            </a:solidFill>
            <a:prstDash val="solid"/>
            <a:round/>
            <a:headEnd type="none" w="lg" len="lg"/>
            <a:tailEnd type="triangle" w="lg" len="lg"/>
          </a:ln>
        </p:spPr>
      </p:cxnSp>
      <p:pic>
        <p:nvPicPr>
          <p:cNvPr id="421" name="Shape 421"/>
          <p:cNvPicPr preferRelativeResize="0"/>
          <p:nvPr/>
        </p:nvPicPr>
        <p:blipFill rotWithShape="1">
          <a:blip r:embed="rId5">
            <a:alphaModFix/>
          </a:blip>
          <a:srcRect r="12663"/>
          <a:stretch/>
        </p:blipFill>
        <p:spPr>
          <a:xfrm>
            <a:off x="5728073" y="2630378"/>
            <a:ext cx="3340800" cy="2470975"/>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412325" y="23600"/>
            <a:ext cx="8670600" cy="586200"/>
          </a:xfrm>
          <a:prstGeom prst="rect">
            <a:avLst/>
          </a:prstGeom>
          <a:ln>
            <a:noFill/>
          </a:ln>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Sort Order Within Parent / Level</a:t>
            </a:r>
            <a:endParaRPr b="1">
              <a:solidFill>
                <a:srgbClr val="073763"/>
              </a:solidFill>
            </a:endParaRPr>
          </a:p>
        </p:txBody>
      </p:sp>
      <p:pic>
        <p:nvPicPr>
          <p:cNvPr id="427" name="Shape 427"/>
          <p:cNvPicPr preferRelativeResize="0"/>
          <p:nvPr/>
        </p:nvPicPr>
        <p:blipFill>
          <a:blip r:embed="rId3">
            <a:alphaModFix/>
          </a:blip>
          <a:stretch>
            <a:fillRect/>
          </a:stretch>
        </p:blipFill>
        <p:spPr>
          <a:xfrm>
            <a:off x="76225" y="1069250"/>
            <a:ext cx="4831550" cy="2380125"/>
          </a:xfrm>
          <a:prstGeom prst="rect">
            <a:avLst/>
          </a:prstGeom>
          <a:noFill/>
          <a:ln>
            <a:noFill/>
          </a:ln>
        </p:spPr>
      </p:pic>
      <p:pic>
        <p:nvPicPr>
          <p:cNvPr id="428" name="Shape 428"/>
          <p:cNvPicPr preferRelativeResize="0"/>
          <p:nvPr/>
        </p:nvPicPr>
        <p:blipFill rotWithShape="1">
          <a:blip r:embed="rId4">
            <a:alphaModFix/>
          </a:blip>
          <a:srcRect b="47840"/>
          <a:stretch/>
        </p:blipFill>
        <p:spPr>
          <a:xfrm>
            <a:off x="4740050" y="500750"/>
            <a:ext cx="4274174" cy="2589775"/>
          </a:xfrm>
          <a:prstGeom prst="rect">
            <a:avLst/>
          </a:prstGeom>
          <a:noFill/>
          <a:ln w="9525" cap="flat" cmpd="sng">
            <a:solidFill>
              <a:srgbClr val="000000"/>
            </a:solidFill>
            <a:prstDash val="solid"/>
            <a:round/>
            <a:headEnd type="none" w="med" len="med"/>
            <a:tailEnd type="none" w="med" len="med"/>
          </a:ln>
        </p:spPr>
      </p:pic>
      <p:cxnSp>
        <p:nvCxnSpPr>
          <p:cNvPr id="429" name="Shape 429"/>
          <p:cNvCxnSpPr/>
          <p:nvPr/>
        </p:nvCxnSpPr>
        <p:spPr>
          <a:xfrm rot="10800000" flipH="1">
            <a:off x="4047975" y="1935163"/>
            <a:ext cx="2275800" cy="522900"/>
          </a:xfrm>
          <a:prstGeom prst="straightConnector1">
            <a:avLst/>
          </a:prstGeom>
          <a:noFill/>
          <a:ln w="19050" cap="flat" cmpd="sng">
            <a:solidFill>
              <a:srgbClr val="FF0000"/>
            </a:solidFill>
            <a:prstDash val="solid"/>
            <a:round/>
            <a:headEnd type="none" w="lg" len="lg"/>
            <a:tailEnd type="triangle" w="lg" len="lg"/>
          </a:ln>
        </p:spPr>
      </p:cxnSp>
      <p:sp>
        <p:nvSpPr>
          <p:cNvPr id="430" name="Shape 430"/>
          <p:cNvSpPr txBox="1"/>
          <p:nvPr/>
        </p:nvSpPr>
        <p:spPr>
          <a:xfrm>
            <a:off x="2738775" y="1705175"/>
            <a:ext cx="1224600" cy="326700"/>
          </a:xfrm>
          <a:prstGeom prst="rect">
            <a:avLst/>
          </a:prstGeom>
          <a:noFill/>
          <a:ln>
            <a:noFill/>
          </a:ln>
        </p:spPr>
        <p:txBody>
          <a:bodyPr wrap="square" lIns="91425" tIns="91425" rIns="91425" bIns="91425" anchor="t" anchorCtr="0">
            <a:noAutofit/>
          </a:bodyPr>
          <a:lstStyle/>
          <a:p>
            <a:pPr marL="0" lvl="0" indent="0">
              <a:spcBef>
                <a:spcPts val="0"/>
              </a:spcBef>
              <a:spcAft>
                <a:spcPts val="0"/>
              </a:spcAft>
              <a:buNone/>
            </a:pPr>
            <a:r>
              <a:rPr lang="en" sz="1200">
                <a:solidFill>
                  <a:srgbClr val="FF0000"/>
                </a:solidFill>
              </a:rPr>
              <a:t>Sort order  2</a:t>
            </a:r>
            <a:endParaRPr sz="1200">
              <a:solidFill>
                <a:srgbClr val="FF0000"/>
              </a:solidFill>
            </a:endParaRPr>
          </a:p>
        </p:txBody>
      </p:sp>
      <p:sp>
        <p:nvSpPr>
          <p:cNvPr id="431" name="Shape 431"/>
          <p:cNvSpPr txBox="1"/>
          <p:nvPr/>
        </p:nvSpPr>
        <p:spPr>
          <a:xfrm>
            <a:off x="2738775" y="2009975"/>
            <a:ext cx="1224600" cy="3267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r>
              <a:rPr lang="en" sz="1200">
                <a:solidFill>
                  <a:srgbClr val="FF0000"/>
                </a:solidFill>
              </a:rPr>
              <a:t>Sort order  3</a:t>
            </a:r>
            <a:endParaRPr sz="1200">
              <a:solidFill>
                <a:srgbClr val="FF0000"/>
              </a:solidFill>
            </a:endParaRPr>
          </a:p>
        </p:txBody>
      </p:sp>
      <p:sp>
        <p:nvSpPr>
          <p:cNvPr id="432" name="Shape 432"/>
          <p:cNvSpPr txBox="1"/>
          <p:nvPr/>
        </p:nvSpPr>
        <p:spPr>
          <a:xfrm>
            <a:off x="3039600" y="2570600"/>
            <a:ext cx="1224600" cy="326700"/>
          </a:xfrm>
          <a:prstGeom prst="rect">
            <a:avLst/>
          </a:prstGeom>
          <a:solidFill>
            <a:srgbClr val="FFFFFF"/>
          </a:solidFill>
          <a:ln>
            <a:noFill/>
          </a:ln>
        </p:spPr>
        <p:txBody>
          <a:bodyPr wrap="square" lIns="91425" tIns="91425" rIns="91425" bIns="91425" anchor="t" anchorCtr="0">
            <a:noAutofit/>
          </a:bodyPr>
          <a:lstStyle/>
          <a:p>
            <a:pPr marL="0" lvl="0" indent="0" rtl="0">
              <a:spcBef>
                <a:spcPts val="0"/>
              </a:spcBef>
              <a:spcAft>
                <a:spcPts val="0"/>
              </a:spcAft>
              <a:buNone/>
            </a:pPr>
            <a:r>
              <a:rPr lang="en" sz="1200">
                <a:solidFill>
                  <a:srgbClr val="FF0000"/>
                </a:solidFill>
              </a:rPr>
              <a:t>Sort order  5</a:t>
            </a:r>
            <a:endParaRPr sz="1200">
              <a:solidFill>
                <a:srgbClr val="FF0000"/>
              </a:solidFill>
            </a:endParaRPr>
          </a:p>
        </p:txBody>
      </p:sp>
      <p:sp>
        <p:nvSpPr>
          <p:cNvPr id="433" name="Shape 433"/>
          <p:cNvSpPr txBox="1"/>
          <p:nvPr/>
        </p:nvSpPr>
        <p:spPr>
          <a:xfrm>
            <a:off x="259800" y="3353600"/>
            <a:ext cx="8754300" cy="1469100"/>
          </a:xfrm>
          <a:prstGeom prst="rect">
            <a:avLst/>
          </a:prstGeom>
          <a:noFill/>
          <a:ln>
            <a:noFill/>
          </a:ln>
        </p:spPr>
        <p:txBody>
          <a:bodyPr wrap="square" lIns="91425" tIns="91425" rIns="91425" bIns="91425" anchor="t" anchorCtr="0">
            <a:noAutofit/>
          </a:bodyPr>
          <a:lstStyle/>
          <a:p>
            <a:pPr marL="0" marR="431800" lvl="0" indent="0" algn="l" rtl="0">
              <a:lnSpc>
                <a:spcPct val="115000"/>
              </a:lnSpc>
              <a:spcBef>
                <a:spcPts val="0"/>
              </a:spcBef>
              <a:spcAft>
                <a:spcPts val="0"/>
              </a:spcAft>
              <a:buNone/>
            </a:pPr>
            <a:r>
              <a:rPr lang="en" sz="1200">
                <a:solidFill>
                  <a:srgbClr val="444444"/>
                </a:solidFill>
              </a:rPr>
              <a:t>This sort order works with the option ‘Auto-calculate’ which rolls up the lower level standards into the upper level standards (using whichever metric is chosen by district).</a:t>
            </a:r>
            <a:endParaRPr sz="1200">
              <a:solidFill>
                <a:srgbClr val="444444"/>
              </a:solidFill>
            </a:endParaRPr>
          </a:p>
          <a:p>
            <a:pPr marL="0" marR="431800" lvl="0" indent="0" algn="l" rtl="0">
              <a:lnSpc>
                <a:spcPct val="115000"/>
              </a:lnSpc>
              <a:spcBef>
                <a:spcPts val="600"/>
              </a:spcBef>
              <a:spcAft>
                <a:spcPts val="0"/>
              </a:spcAft>
              <a:buNone/>
            </a:pPr>
            <a:r>
              <a:rPr lang="en" sz="1200">
                <a:solidFill>
                  <a:srgbClr val="444444"/>
                </a:solidFill>
              </a:rPr>
              <a:t>A decision must be made by the district as to what level standard wants to be displayed on the North Carolina Standards Based Report Card. </a:t>
            </a:r>
            <a:endParaRPr sz="1200">
              <a:solidFill>
                <a:srgbClr val="444444"/>
              </a:solidFill>
            </a:endParaRPr>
          </a:p>
          <a:p>
            <a:pPr marL="0" marR="431800" lvl="0" indent="0" algn="l" rtl="0">
              <a:lnSpc>
                <a:spcPct val="115000"/>
              </a:lnSpc>
              <a:spcBef>
                <a:spcPts val="600"/>
              </a:spcBef>
              <a:spcAft>
                <a:spcPts val="600"/>
              </a:spcAft>
              <a:buNone/>
            </a:pPr>
            <a:r>
              <a:rPr lang="en" sz="1200">
                <a:solidFill>
                  <a:srgbClr val="444444"/>
                </a:solidFill>
              </a:rPr>
              <a:t>If nothing is auto-calculated, then the teachers MUST ensure a grade is entered into the level standard that will be printed on the report card.</a:t>
            </a:r>
            <a:endParaRPr sz="1200">
              <a:solidFill>
                <a:srgbClr val="444444"/>
              </a:solidFill>
            </a:endParaRPr>
          </a:p>
        </p:txBody>
      </p:sp>
      <p:sp>
        <p:nvSpPr>
          <p:cNvPr id="434" name="Shape 434"/>
          <p:cNvSpPr txBox="1"/>
          <p:nvPr/>
        </p:nvSpPr>
        <p:spPr>
          <a:xfrm>
            <a:off x="76225" y="500750"/>
            <a:ext cx="4336800" cy="720900"/>
          </a:xfrm>
          <a:prstGeom prst="rect">
            <a:avLst/>
          </a:prstGeom>
          <a:noFill/>
          <a:ln>
            <a:noFill/>
          </a:ln>
        </p:spPr>
        <p:txBody>
          <a:bodyPr wrap="square" lIns="91425" tIns="91425" rIns="91425" bIns="91425" anchor="t" anchorCtr="0">
            <a:noAutofit/>
          </a:bodyPr>
          <a:lstStyle/>
          <a:p>
            <a:pPr marL="0" marR="431800" lvl="0" indent="0" rtl="0">
              <a:lnSpc>
                <a:spcPct val="100000"/>
              </a:lnSpc>
              <a:spcBef>
                <a:spcPts val="0"/>
              </a:spcBef>
              <a:spcAft>
                <a:spcPts val="0"/>
              </a:spcAft>
              <a:buNone/>
            </a:pPr>
            <a:r>
              <a:rPr lang="en" sz="1800">
                <a:solidFill>
                  <a:srgbClr val="444444"/>
                </a:solidFill>
              </a:rPr>
              <a:t>Navigation: LEA &gt; Under Grading &gt; </a:t>
            </a:r>
            <a:endParaRPr sz="1800">
              <a:solidFill>
                <a:srgbClr val="444444"/>
              </a:solidFill>
            </a:endParaRPr>
          </a:p>
          <a:p>
            <a:pPr marL="0" marR="431800" lvl="0" indent="0" rtl="0">
              <a:lnSpc>
                <a:spcPct val="100000"/>
              </a:lnSpc>
              <a:spcBef>
                <a:spcPts val="0"/>
              </a:spcBef>
              <a:spcAft>
                <a:spcPts val="0"/>
              </a:spcAft>
              <a:buNone/>
            </a:pPr>
            <a:r>
              <a:rPr lang="en" sz="1800">
                <a:solidFill>
                  <a:srgbClr val="444444"/>
                </a:solidFill>
              </a:rPr>
              <a:t>Standards &gt; List Standards</a:t>
            </a:r>
            <a:endParaRPr sz="1800">
              <a:solidFill>
                <a:srgbClr val="444444"/>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12325" y="174"/>
            <a:ext cx="8670600" cy="465900"/>
          </a:xfrm>
          <a:prstGeom prst="rect">
            <a:avLst/>
          </a:prstGeom>
          <a:ln>
            <a:noFill/>
          </a:ln>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Viewing Standards Grade Preferences</a:t>
            </a:r>
            <a:endParaRPr b="1">
              <a:solidFill>
                <a:srgbClr val="073763"/>
              </a:solidFill>
            </a:endParaRPr>
          </a:p>
        </p:txBody>
      </p:sp>
      <p:sp>
        <p:nvSpPr>
          <p:cNvPr id="440" name="Shape 440"/>
          <p:cNvSpPr txBox="1"/>
          <p:nvPr/>
        </p:nvSpPr>
        <p:spPr>
          <a:xfrm>
            <a:off x="438700" y="524650"/>
            <a:ext cx="8303700" cy="4659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1800" b="1">
                <a:solidFill>
                  <a:srgbClr val="073763"/>
                </a:solidFill>
              </a:rPr>
              <a:t>Navigate:</a:t>
            </a:r>
            <a:r>
              <a:rPr lang="en" sz="1800">
                <a:solidFill>
                  <a:schemeClr val="dk1"/>
                </a:solidFill>
              </a:rPr>
              <a:t> District &gt; Under Grading: PowerTeacher Pro Settings &gt; Under Gradebook Calculations: Standards Grade Preferences</a:t>
            </a:r>
            <a:endParaRPr sz="1800"/>
          </a:p>
        </p:txBody>
      </p:sp>
      <p:pic>
        <p:nvPicPr>
          <p:cNvPr id="441" name="Shape 441"/>
          <p:cNvPicPr preferRelativeResize="0"/>
          <p:nvPr/>
        </p:nvPicPr>
        <p:blipFill rotWithShape="1">
          <a:blip r:embed="rId3">
            <a:alphaModFix/>
          </a:blip>
          <a:srcRect b="4725"/>
          <a:stretch/>
        </p:blipFill>
        <p:spPr>
          <a:xfrm>
            <a:off x="170950" y="1454822"/>
            <a:ext cx="8839199" cy="3638400"/>
          </a:xfrm>
          <a:prstGeom prst="rect">
            <a:avLst/>
          </a:prstGeom>
          <a:noFill/>
          <a:ln w="9525" cap="flat" cmpd="sng">
            <a:solidFill>
              <a:srgbClr val="000000"/>
            </a:solidFill>
            <a:prstDash val="solid"/>
            <a:round/>
            <a:headEnd type="none" w="med" len="med"/>
            <a:tailEnd type="none" w="med" len="med"/>
          </a:ln>
        </p:spPr>
      </p:pic>
      <p:sp>
        <p:nvSpPr>
          <p:cNvPr id="442" name="Shape 442"/>
          <p:cNvSpPr txBox="1"/>
          <p:nvPr/>
        </p:nvSpPr>
        <p:spPr>
          <a:xfrm>
            <a:off x="241194" y="1016702"/>
            <a:ext cx="8605500" cy="488400"/>
          </a:xfrm>
          <a:prstGeom prst="rect">
            <a:avLst/>
          </a:prstGeom>
          <a:noFill/>
          <a:ln>
            <a:noFill/>
          </a:ln>
        </p:spPr>
        <p:txBody>
          <a:bodyPr wrap="square" lIns="91425" tIns="91425" rIns="91425" bIns="91425" anchor="ctr" anchorCtr="0">
            <a:noAutofit/>
          </a:bodyPr>
          <a:lstStyle/>
          <a:p>
            <a:pPr marL="0" lvl="0" indent="0" algn="ctr" rtl="0">
              <a:spcBef>
                <a:spcPts val="0"/>
              </a:spcBef>
              <a:spcAft>
                <a:spcPts val="0"/>
              </a:spcAft>
              <a:buNone/>
            </a:pPr>
            <a:r>
              <a:rPr lang="en" sz="1800" b="1">
                <a:solidFill>
                  <a:srgbClr val="FF0000"/>
                </a:solidFill>
              </a:rPr>
              <a:t>Allows you to see all the schools settings at a quick glance</a:t>
            </a:r>
            <a:endParaRPr sz="180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328625" y="117900"/>
            <a:ext cx="1741800" cy="465900"/>
          </a:xfrm>
          <a:prstGeom prst="rect">
            <a:avLst/>
          </a:prstGeom>
          <a:ln w="2857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AGENDA</a:t>
            </a:r>
            <a:endParaRPr b="1"/>
          </a:p>
        </p:txBody>
      </p:sp>
      <p:sp>
        <p:nvSpPr>
          <p:cNvPr id="148" name="Shape 148"/>
          <p:cNvSpPr txBox="1">
            <a:spLocks noGrp="1"/>
          </p:cNvSpPr>
          <p:nvPr>
            <p:ph type="title"/>
          </p:nvPr>
        </p:nvSpPr>
        <p:spPr>
          <a:xfrm>
            <a:off x="1328625" y="117900"/>
            <a:ext cx="1741800" cy="465900"/>
          </a:xfrm>
          <a:prstGeom prst="rect">
            <a:avLst/>
          </a:prstGeom>
          <a:ln w="2857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AGENDA</a:t>
            </a:r>
            <a:endParaRPr b="1"/>
          </a:p>
        </p:txBody>
      </p:sp>
      <p:grpSp>
        <p:nvGrpSpPr>
          <p:cNvPr id="149" name="Shape 149"/>
          <p:cNvGrpSpPr/>
          <p:nvPr/>
        </p:nvGrpSpPr>
        <p:grpSpPr>
          <a:xfrm>
            <a:off x="21375" y="117900"/>
            <a:ext cx="9086425" cy="4882200"/>
            <a:chOff x="21375" y="117900"/>
            <a:chExt cx="9086425" cy="4882200"/>
          </a:xfrm>
        </p:grpSpPr>
        <p:sp>
          <p:nvSpPr>
            <p:cNvPr id="150" name="Shape 150"/>
            <p:cNvSpPr txBox="1"/>
            <p:nvPr/>
          </p:nvSpPr>
          <p:spPr>
            <a:xfrm>
              <a:off x="21375" y="554650"/>
              <a:ext cx="4576500" cy="43527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spcAft>
                  <a:spcPts val="0"/>
                </a:spcAft>
                <a:buNone/>
              </a:pPr>
              <a:r>
                <a:rPr lang="en" sz="1800" b="1">
                  <a:solidFill>
                    <a:schemeClr val="dk1"/>
                  </a:solidFill>
                </a:rPr>
                <a:t>View Grade Scales</a:t>
              </a:r>
              <a:endParaRPr sz="1800" b="1">
                <a:solidFill>
                  <a:schemeClr val="dk1"/>
                </a:solidFill>
              </a:endParaRPr>
            </a:p>
            <a:p>
              <a:pPr marL="0" lvl="0" indent="0" rtl="0">
                <a:lnSpc>
                  <a:spcPct val="115000"/>
                </a:lnSpc>
                <a:spcBef>
                  <a:spcPts val="600"/>
                </a:spcBef>
                <a:spcAft>
                  <a:spcPts val="0"/>
                </a:spcAft>
                <a:buClr>
                  <a:schemeClr val="dk1"/>
                </a:buClr>
                <a:buSzPts val="1100"/>
                <a:buFont typeface="Arial"/>
                <a:buNone/>
              </a:pPr>
              <a:r>
                <a:rPr lang="en" sz="1800" b="1">
                  <a:solidFill>
                    <a:schemeClr val="dk1"/>
                  </a:solidFill>
                </a:rPr>
                <a:t>View PowerTeacher Pro (PTPro) District Setup / Settings</a:t>
              </a:r>
              <a:endParaRPr sz="1800" b="1">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Default Gradebook Type</a:t>
              </a:r>
              <a:endParaRPr sz="1800">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District Created Categories</a:t>
              </a:r>
              <a:endParaRPr sz="1800">
                <a:solidFill>
                  <a:schemeClr val="dk1"/>
                </a:solidFill>
              </a:endParaRPr>
            </a:p>
            <a:p>
              <a:pPr marL="0" lvl="0" indent="0" rtl="0">
                <a:lnSpc>
                  <a:spcPct val="115000"/>
                </a:lnSpc>
                <a:spcBef>
                  <a:spcPts val="600"/>
                </a:spcBef>
                <a:spcAft>
                  <a:spcPts val="0"/>
                </a:spcAft>
                <a:buNone/>
              </a:pPr>
              <a:r>
                <a:rPr lang="en" sz="1800" b="1">
                  <a:solidFill>
                    <a:schemeClr val="dk1"/>
                  </a:solidFill>
                </a:rPr>
                <a:t>Traditional Grading</a:t>
              </a:r>
              <a:endParaRPr sz="1800" b="1">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View Traditional Grade Calculation Formulas</a:t>
              </a:r>
              <a:endParaRPr sz="1800">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View Traditional Grade Preferences</a:t>
              </a:r>
              <a:endParaRPr sz="1800">
                <a:solidFill>
                  <a:schemeClr val="dk1"/>
                </a:solidFill>
              </a:endParaRPr>
            </a:p>
            <a:p>
              <a:pPr marL="0" lvl="0" indent="0" rtl="0">
                <a:lnSpc>
                  <a:spcPct val="115000"/>
                </a:lnSpc>
                <a:spcBef>
                  <a:spcPts val="600"/>
                </a:spcBef>
                <a:spcAft>
                  <a:spcPts val="0"/>
                </a:spcAft>
                <a:buNone/>
              </a:pPr>
              <a:r>
                <a:rPr lang="en" sz="1800" b="1">
                  <a:solidFill>
                    <a:schemeClr val="dk1"/>
                  </a:solidFill>
                </a:rPr>
                <a:t>Standards Grading</a:t>
              </a:r>
              <a:endParaRPr sz="1800">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District Use of Standards</a:t>
              </a:r>
              <a:endParaRPr sz="1800">
                <a:solidFill>
                  <a:schemeClr val="dk1"/>
                </a:solidFill>
              </a:endParaRPr>
            </a:p>
            <a:p>
              <a:pPr marL="0" lvl="0" indent="0" rtl="0">
                <a:lnSpc>
                  <a:spcPct val="115000"/>
                </a:lnSpc>
                <a:spcBef>
                  <a:spcPts val="600"/>
                </a:spcBef>
                <a:spcAft>
                  <a:spcPts val="600"/>
                </a:spcAft>
                <a:buNone/>
              </a:pPr>
              <a:endParaRPr sz="1800">
                <a:solidFill>
                  <a:schemeClr val="dk1"/>
                </a:solidFill>
              </a:endParaRPr>
            </a:p>
          </p:txBody>
        </p:sp>
        <p:sp>
          <p:nvSpPr>
            <p:cNvPr id="151" name="Shape 151"/>
            <p:cNvSpPr txBox="1"/>
            <p:nvPr/>
          </p:nvSpPr>
          <p:spPr>
            <a:xfrm>
              <a:off x="4618600" y="117900"/>
              <a:ext cx="4489200" cy="48822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r>
                <a:rPr lang="en" sz="1800" b="1">
                  <a:solidFill>
                    <a:schemeClr val="dk1"/>
                  </a:solidFill>
                </a:rPr>
                <a:t>Standards Grading cont’d</a:t>
              </a:r>
              <a:endParaRPr sz="1800">
                <a:solidFill>
                  <a:schemeClr val="dk1"/>
                </a:solidFill>
              </a:endParaRPr>
            </a:p>
            <a:p>
              <a:pPr marL="457200" lvl="0" indent="-342900" rtl="0">
                <a:lnSpc>
                  <a:spcPct val="115000"/>
                </a:lnSpc>
                <a:spcBef>
                  <a:spcPts val="1000"/>
                </a:spcBef>
                <a:spcAft>
                  <a:spcPts val="0"/>
                </a:spcAft>
                <a:buClr>
                  <a:schemeClr val="dk1"/>
                </a:buClr>
                <a:buSzPts val="1800"/>
                <a:buChar char="➢"/>
              </a:pPr>
              <a:r>
                <a:rPr lang="en" sz="1800">
                  <a:solidFill>
                    <a:schemeClr val="dk1"/>
                  </a:solidFill>
                </a:rPr>
                <a:t>View Imported Standards</a:t>
              </a:r>
              <a:endParaRPr sz="1800">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View Configuring Standards Grade Preferences</a:t>
              </a:r>
              <a:endParaRPr sz="1800">
                <a:solidFill>
                  <a:schemeClr val="dk1"/>
                </a:solidFill>
              </a:endParaRPr>
            </a:p>
            <a:p>
              <a:pPr marL="0" lvl="0" indent="0" rtl="0">
                <a:lnSpc>
                  <a:spcPct val="115000"/>
                </a:lnSpc>
                <a:spcBef>
                  <a:spcPts val="600"/>
                </a:spcBef>
                <a:spcAft>
                  <a:spcPts val="0"/>
                </a:spcAft>
                <a:buNone/>
              </a:pPr>
              <a:r>
                <a:rPr lang="en" sz="1800" b="1">
                  <a:solidFill>
                    <a:schemeClr val="dk1"/>
                  </a:solidFill>
                </a:rPr>
                <a:t>View Configured Display Settings</a:t>
              </a:r>
              <a:endParaRPr sz="1800" b="1">
                <a:solidFill>
                  <a:schemeClr val="dk1"/>
                </a:solidFill>
              </a:endParaRPr>
            </a:p>
            <a:p>
              <a:pPr marL="0" lvl="0" indent="0" rtl="0">
                <a:lnSpc>
                  <a:spcPct val="115000"/>
                </a:lnSpc>
                <a:spcBef>
                  <a:spcPts val="600"/>
                </a:spcBef>
                <a:spcAft>
                  <a:spcPts val="0"/>
                </a:spcAft>
                <a:buNone/>
              </a:pPr>
              <a:r>
                <a:rPr lang="en" sz="1800" b="1">
                  <a:solidFill>
                    <a:schemeClr val="dk1"/>
                  </a:solidFill>
                </a:rPr>
                <a:t>Viewing at the School Level</a:t>
              </a:r>
              <a:endParaRPr sz="1800">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Sections (gradebook type)</a:t>
              </a:r>
              <a:endParaRPr sz="1800">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District Categories for Teachers</a:t>
              </a:r>
              <a:endParaRPr sz="1800">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Traditional Grading Calcs &amp; Prefs</a:t>
              </a:r>
              <a:endParaRPr sz="1800">
                <a:solidFill>
                  <a:schemeClr val="dk1"/>
                </a:solidFill>
              </a:endParaRPr>
            </a:p>
            <a:p>
              <a:pPr marL="0" lvl="0" indent="0" rtl="0">
                <a:lnSpc>
                  <a:spcPct val="115000"/>
                </a:lnSpc>
                <a:spcBef>
                  <a:spcPts val="600"/>
                </a:spcBef>
                <a:spcAft>
                  <a:spcPts val="0"/>
                </a:spcAft>
                <a:buNone/>
              </a:pPr>
              <a:r>
                <a:rPr lang="en" sz="1800" b="1">
                  <a:solidFill>
                    <a:schemeClr val="dk1"/>
                  </a:solidFill>
                </a:rPr>
                <a:t>Viewing a Teacher’s Gradebook</a:t>
              </a:r>
              <a:endParaRPr sz="1800" b="1">
                <a:solidFill>
                  <a:schemeClr val="dk1"/>
                </a:solidFill>
              </a:endParaRPr>
            </a:p>
            <a:p>
              <a:pPr marL="0" lvl="0" indent="0" rtl="0">
                <a:lnSpc>
                  <a:spcPct val="115000"/>
                </a:lnSpc>
                <a:spcBef>
                  <a:spcPts val="600"/>
                </a:spcBef>
                <a:spcAft>
                  <a:spcPts val="0"/>
                </a:spcAft>
                <a:buNone/>
              </a:pPr>
              <a:r>
                <a:rPr lang="en" sz="1800">
                  <a:solidFill>
                    <a:schemeClr val="dk1"/>
                  </a:solidFill>
                </a:rPr>
                <a:t>Current Year &amp; Previous Years</a:t>
              </a:r>
              <a:endParaRPr sz="1800">
                <a:solidFill>
                  <a:schemeClr val="dk1"/>
                </a:solidFill>
              </a:endParaRPr>
            </a:p>
            <a:p>
              <a:pPr marL="0" lvl="0" indent="0" rtl="0">
                <a:lnSpc>
                  <a:spcPct val="115000"/>
                </a:lnSpc>
                <a:spcBef>
                  <a:spcPts val="600"/>
                </a:spcBef>
                <a:spcAft>
                  <a:spcPts val="600"/>
                </a:spcAft>
                <a:buNone/>
              </a:pPr>
              <a:r>
                <a:rPr lang="en" sz="1800" b="1">
                  <a:solidFill>
                    <a:schemeClr val="dk1"/>
                  </a:solidFill>
                </a:rPr>
                <a:t>Migrating PTG Data to PTPro</a:t>
              </a:r>
              <a:endParaRPr sz="1800" b="1">
                <a:solidFill>
                  <a:schemeClr val="dk1"/>
                </a:solidFill>
              </a:endParaRPr>
            </a:p>
          </p:txBody>
        </p:sp>
        <p:cxnSp>
          <p:nvCxnSpPr>
            <p:cNvPr id="152" name="Shape 152"/>
            <p:cNvCxnSpPr/>
            <p:nvPr/>
          </p:nvCxnSpPr>
          <p:spPr>
            <a:xfrm>
              <a:off x="4572000" y="156300"/>
              <a:ext cx="0" cy="4751100"/>
            </a:xfrm>
            <a:prstGeom prst="straightConnector1">
              <a:avLst/>
            </a:prstGeom>
            <a:noFill/>
            <a:ln w="28575" cap="flat" cmpd="sng">
              <a:solidFill>
                <a:schemeClr val="accent1"/>
              </a:solidFill>
              <a:prstDash val="solid"/>
              <a:round/>
              <a:headEnd type="none" w="lg" len="lg"/>
              <a:tailEnd type="none" w="lg" len="lg"/>
            </a:ln>
          </p:spPr>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Shape 447"/>
          <p:cNvPicPr preferRelativeResize="0"/>
          <p:nvPr/>
        </p:nvPicPr>
        <p:blipFill rotWithShape="1">
          <a:blip r:embed="rId3">
            <a:alphaModFix/>
          </a:blip>
          <a:srcRect t="3927" b="36658"/>
          <a:stretch/>
        </p:blipFill>
        <p:spPr>
          <a:xfrm>
            <a:off x="79725" y="609800"/>
            <a:ext cx="5865776" cy="3766626"/>
          </a:xfrm>
          <a:prstGeom prst="rect">
            <a:avLst/>
          </a:prstGeom>
          <a:noFill/>
          <a:ln>
            <a:noFill/>
          </a:ln>
        </p:spPr>
      </p:pic>
      <p:sp>
        <p:nvSpPr>
          <p:cNvPr id="448" name="Shape 448"/>
          <p:cNvSpPr txBox="1">
            <a:spLocks noGrp="1"/>
          </p:cNvSpPr>
          <p:nvPr>
            <p:ph type="title"/>
          </p:nvPr>
        </p:nvSpPr>
        <p:spPr>
          <a:xfrm>
            <a:off x="285846" y="23600"/>
            <a:ext cx="8670600" cy="586200"/>
          </a:xfrm>
          <a:prstGeom prst="rect">
            <a:avLst/>
          </a:prstGeom>
          <a:ln>
            <a:noFill/>
          </a:ln>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View Standards Grade Pref cont’d</a:t>
            </a:r>
            <a:endParaRPr/>
          </a:p>
        </p:txBody>
      </p:sp>
      <p:sp>
        <p:nvSpPr>
          <p:cNvPr id="449" name="Shape 449"/>
          <p:cNvSpPr/>
          <p:nvPr/>
        </p:nvSpPr>
        <p:spPr>
          <a:xfrm>
            <a:off x="5945500" y="91100"/>
            <a:ext cx="807300" cy="4890600"/>
          </a:xfrm>
          <a:prstGeom prst="leftBrace">
            <a:avLst>
              <a:gd name="adj1" fmla="val 12339"/>
              <a:gd name="adj2" fmla="val 39367"/>
            </a:avLst>
          </a:prstGeom>
          <a:noFill/>
          <a:ln w="2857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450" name="Shape 450"/>
          <p:cNvSpPr txBox="1"/>
          <p:nvPr/>
        </p:nvSpPr>
        <p:spPr>
          <a:xfrm>
            <a:off x="6436550" y="147325"/>
            <a:ext cx="2585700" cy="4960800"/>
          </a:xfrm>
          <a:prstGeom prst="rect">
            <a:avLst/>
          </a:prstGeom>
          <a:noFill/>
          <a:ln>
            <a:noFill/>
          </a:ln>
        </p:spPr>
        <p:txBody>
          <a:bodyPr wrap="square" lIns="91425" tIns="91425" rIns="91425" bIns="91425" anchor="ctr" anchorCtr="0">
            <a:noAutofit/>
          </a:bodyPr>
          <a:lstStyle/>
          <a:p>
            <a:pPr marL="0" marR="431800" lvl="0" indent="0" rtl="0">
              <a:lnSpc>
                <a:spcPct val="115000"/>
              </a:lnSpc>
              <a:spcBef>
                <a:spcPts val="0"/>
              </a:spcBef>
              <a:spcAft>
                <a:spcPts val="0"/>
              </a:spcAft>
              <a:buNone/>
            </a:pPr>
            <a:r>
              <a:rPr lang="en" b="1">
                <a:solidFill>
                  <a:srgbClr val="444444"/>
                </a:solidFill>
              </a:rPr>
              <a:t>Most Recent Scores</a:t>
            </a:r>
            <a:r>
              <a:rPr lang="en">
                <a:solidFill>
                  <a:srgbClr val="444444"/>
                </a:solidFill>
              </a:rPr>
              <a:t>:  Student learning culminated over time</a:t>
            </a:r>
            <a:endParaRPr>
              <a:solidFill>
                <a:srgbClr val="444444"/>
              </a:solidFill>
            </a:endParaRPr>
          </a:p>
          <a:p>
            <a:pPr marL="0" marR="431800" lvl="0" indent="0" rtl="0">
              <a:lnSpc>
                <a:spcPct val="115000"/>
              </a:lnSpc>
              <a:spcBef>
                <a:spcPts val="1200"/>
              </a:spcBef>
              <a:spcAft>
                <a:spcPts val="0"/>
              </a:spcAft>
              <a:buNone/>
            </a:pPr>
            <a:r>
              <a:rPr lang="en" b="1">
                <a:solidFill>
                  <a:srgbClr val="444444"/>
                </a:solidFill>
              </a:rPr>
              <a:t>Mean</a:t>
            </a:r>
            <a:r>
              <a:rPr lang="en">
                <a:solidFill>
                  <a:srgbClr val="444444"/>
                </a:solidFill>
              </a:rPr>
              <a:t>:  Average of the scores</a:t>
            </a:r>
            <a:endParaRPr>
              <a:solidFill>
                <a:srgbClr val="444444"/>
              </a:solidFill>
            </a:endParaRPr>
          </a:p>
          <a:p>
            <a:pPr marL="0" marR="431800" lvl="0" indent="0" rtl="0">
              <a:lnSpc>
                <a:spcPct val="115000"/>
              </a:lnSpc>
              <a:spcBef>
                <a:spcPts val="1200"/>
              </a:spcBef>
              <a:spcAft>
                <a:spcPts val="0"/>
              </a:spcAft>
              <a:buNone/>
            </a:pPr>
            <a:r>
              <a:rPr lang="en" b="1">
                <a:solidFill>
                  <a:srgbClr val="444444"/>
                </a:solidFill>
              </a:rPr>
              <a:t>Median</a:t>
            </a:r>
            <a:r>
              <a:rPr lang="en">
                <a:solidFill>
                  <a:srgbClr val="444444"/>
                </a:solidFill>
              </a:rPr>
              <a:t>:  Throw out high and low scores</a:t>
            </a:r>
            <a:endParaRPr>
              <a:solidFill>
                <a:srgbClr val="444444"/>
              </a:solidFill>
            </a:endParaRPr>
          </a:p>
          <a:p>
            <a:pPr marL="0" marR="431800" lvl="0" indent="0" rtl="0">
              <a:lnSpc>
                <a:spcPct val="115000"/>
              </a:lnSpc>
              <a:spcBef>
                <a:spcPts val="1200"/>
              </a:spcBef>
              <a:spcAft>
                <a:spcPts val="0"/>
              </a:spcAft>
              <a:buNone/>
            </a:pPr>
            <a:r>
              <a:rPr lang="en" b="1">
                <a:solidFill>
                  <a:srgbClr val="444444"/>
                </a:solidFill>
              </a:rPr>
              <a:t>Mode</a:t>
            </a:r>
            <a:r>
              <a:rPr lang="en">
                <a:solidFill>
                  <a:srgbClr val="444444"/>
                </a:solidFill>
              </a:rPr>
              <a:t>:  Most frequently occurring score</a:t>
            </a:r>
            <a:endParaRPr>
              <a:solidFill>
                <a:srgbClr val="444444"/>
              </a:solidFill>
            </a:endParaRPr>
          </a:p>
          <a:p>
            <a:pPr marL="0" marR="431800" lvl="0" indent="0" rtl="0">
              <a:lnSpc>
                <a:spcPct val="115000"/>
              </a:lnSpc>
              <a:spcBef>
                <a:spcPts val="1200"/>
              </a:spcBef>
              <a:spcAft>
                <a:spcPts val="0"/>
              </a:spcAft>
              <a:buNone/>
            </a:pPr>
            <a:r>
              <a:rPr lang="en" b="1">
                <a:solidFill>
                  <a:srgbClr val="444444"/>
                </a:solidFill>
              </a:rPr>
              <a:t>Weighted:</a:t>
            </a:r>
            <a:r>
              <a:rPr lang="en">
                <a:solidFill>
                  <a:srgbClr val="444444"/>
                </a:solidFill>
              </a:rPr>
              <a:t>  High-point assignments count more</a:t>
            </a:r>
            <a:endParaRPr>
              <a:solidFill>
                <a:srgbClr val="444444"/>
              </a:solidFill>
            </a:endParaRPr>
          </a:p>
          <a:p>
            <a:pPr marL="0" marR="431800" lvl="0" indent="0" rtl="0">
              <a:lnSpc>
                <a:spcPct val="115000"/>
              </a:lnSpc>
              <a:spcBef>
                <a:spcPts val="1200"/>
              </a:spcBef>
              <a:spcAft>
                <a:spcPts val="0"/>
              </a:spcAft>
              <a:buNone/>
            </a:pPr>
            <a:r>
              <a:rPr lang="en" b="1">
                <a:solidFill>
                  <a:srgbClr val="444444"/>
                </a:solidFill>
              </a:rPr>
              <a:t>Highest:</a:t>
            </a:r>
            <a:r>
              <a:rPr lang="en">
                <a:solidFill>
                  <a:srgbClr val="444444"/>
                </a:solidFill>
              </a:rPr>
              <a:t>  Best for performance assessments</a:t>
            </a:r>
            <a:endParaRPr>
              <a:solidFill>
                <a:srgbClr val="444444"/>
              </a:solidFill>
            </a:endParaRPr>
          </a:p>
          <a:p>
            <a:pPr marL="0" marR="431800" lvl="0" indent="0" rtl="0">
              <a:lnSpc>
                <a:spcPct val="115000"/>
              </a:lnSpc>
              <a:spcBef>
                <a:spcPts val="1200"/>
              </a:spcBef>
              <a:spcAft>
                <a:spcPts val="1200"/>
              </a:spcAft>
              <a:buNone/>
            </a:pPr>
            <a:r>
              <a:rPr lang="en" b="1">
                <a:solidFill>
                  <a:srgbClr val="444444"/>
                </a:solidFill>
              </a:rPr>
              <a:t>None</a:t>
            </a:r>
            <a:r>
              <a:rPr lang="en">
                <a:solidFill>
                  <a:srgbClr val="444444"/>
                </a:solidFill>
              </a:rPr>
              <a:t>:  No default - a case-by-case method</a:t>
            </a:r>
            <a:endParaRPr>
              <a:solidFill>
                <a:srgbClr val="444444"/>
              </a:solidFill>
            </a:endParaRPr>
          </a:p>
        </p:txBody>
      </p:sp>
      <p:cxnSp>
        <p:nvCxnSpPr>
          <p:cNvPr id="451" name="Shape 451"/>
          <p:cNvCxnSpPr>
            <a:stCxn id="449" idx="1"/>
          </p:cNvCxnSpPr>
          <p:nvPr/>
        </p:nvCxnSpPr>
        <p:spPr>
          <a:xfrm rot="10800000">
            <a:off x="3850900" y="1753883"/>
            <a:ext cx="2094600" cy="262500"/>
          </a:xfrm>
          <a:prstGeom prst="straightConnector1">
            <a:avLst/>
          </a:prstGeom>
          <a:noFill/>
          <a:ln w="28575" cap="flat" cmpd="sng">
            <a:solidFill>
              <a:schemeClr val="accent1"/>
            </a:solidFill>
            <a:prstDash val="solid"/>
            <a:round/>
            <a:headEnd type="none" w="lg" len="lg"/>
            <a:tailEnd type="triangle" w="lg" len="lg"/>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412325" y="23600"/>
            <a:ext cx="8670600" cy="586200"/>
          </a:xfrm>
          <a:prstGeom prst="rect">
            <a:avLst/>
          </a:prstGeom>
          <a:ln>
            <a:noFill/>
          </a:ln>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View Standards Grade Pref cont’d</a:t>
            </a:r>
            <a:endParaRPr/>
          </a:p>
        </p:txBody>
      </p:sp>
      <p:pic>
        <p:nvPicPr>
          <p:cNvPr id="457" name="Shape 457"/>
          <p:cNvPicPr preferRelativeResize="0"/>
          <p:nvPr/>
        </p:nvPicPr>
        <p:blipFill>
          <a:blip r:embed="rId3">
            <a:alphaModFix/>
          </a:blip>
          <a:stretch>
            <a:fillRect/>
          </a:stretch>
        </p:blipFill>
        <p:spPr>
          <a:xfrm>
            <a:off x="64025" y="707438"/>
            <a:ext cx="5685701" cy="3728624"/>
          </a:xfrm>
          <a:prstGeom prst="rect">
            <a:avLst/>
          </a:prstGeom>
          <a:noFill/>
          <a:ln w="9525" cap="flat" cmpd="sng">
            <a:solidFill>
              <a:srgbClr val="000000"/>
            </a:solidFill>
            <a:prstDash val="solid"/>
            <a:round/>
            <a:headEnd type="none" w="med" len="med"/>
            <a:tailEnd type="none" w="med" len="med"/>
          </a:ln>
        </p:spPr>
      </p:pic>
      <p:sp>
        <p:nvSpPr>
          <p:cNvPr id="458" name="Shape 458"/>
          <p:cNvSpPr txBox="1"/>
          <p:nvPr/>
        </p:nvSpPr>
        <p:spPr>
          <a:xfrm>
            <a:off x="5471493" y="538927"/>
            <a:ext cx="3573300" cy="4533600"/>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lvl="0" indent="0" rtl="0">
              <a:lnSpc>
                <a:spcPct val="115000"/>
              </a:lnSpc>
              <a:spcBef>
                <a:spcPts val="0"/>
              </a:spcBef>
              <a:spcAft>
                <a:spcPts val="0"/>
              </a:spcAft>
              <a:buNone/>
            </a:pPr>
            <a:r>
              <a:rPr lang="en" sz="1800">
                <a:solidFill>
                  <a:srgbClr val="444444"/>
                </a:solidFill>
                <a:highlight>
                  <a:srgbClr val="FFFFFF"/>
                </a:highlight>
              </a:rPr>
              <a:t>Have the ability to  auto-calculate higher level standards grades from lower level standards grades. Otherwise, teachers’ use their professional judgement and enter a grade for the higher level standard based on looking at lower level standards. </a:t>
            </a:r>
            <a:endParaRPr sz="1800">
              <a:solidFill>
                <a:srgbClr val="444444"/>
              </a:solidFill>
              <a:highlight>
                <a:srgbClr val="FFFFFF"/>
              </a:highlight>
            </a:endParaRPr>
          </a:p>
          <a:p>
            <a:pPr marL="0" lvl="0" indent="0" rtl="0">
              <a:lnSpc>
                <a:spcPct val="115000"/>
              </a:lnSpc>
              <a:spcBef>
                <a:spcPts val="800"/>
              </a:spcBef>
              <a:spcAft>
                <a:spcPts val="0"/>
              </a:spcAft>
              <a:buNone/>
            </a:pPr>
            <a:r>
              <a:rPr lang="en" sz="1800" b="1">
                <a:solidFill>
                  <a:srgbClr val="444444"/>
                </a:solidFill>
                <a:highlight>
                  <a:srgbClr val="FFFFFF"/>
                </a:highlight>
              </a:rPr>
              <a:t>Note: </a:t>
            </a:r>
            <a:r>
              <a:rPr lang="en" sz="1800">
                <a:solidFill>
                  <a:srgbClr val="444444"/>
                </a:solidFill>
                <a:highlight>
                  <a:srgbClr val="FFFFFF"/>
                </a:highlight>
              </a:rPr>
              <a:t>PowerSchool determines which parent standards are auto-calculated based on the course records (see next slide)</a:t>
            </a:r>
            <a:endParaRPr sz="1800">
              <a:solidFill>
                <a:srgbClr val="444444"/>
              </a:solidFill>
              <a:highlight>
                <a:srgbClr val="FFFFFF"/>
              </a:highlight>
            </a:endParaRPr>
          </a:p>
        </p:txBody>
      </p:sp>
      <p:sp>
        <p:nvSpPr>
          <p:cNvPr id="459" name="Shape 459"/>
          <p:cNvSpPr/>
          <p:nvPr/>
        </p:nvSpPr>
        <p:spPr>
          <a:xfrm>
            <a:off x="2186707" y="1660925"/>
            <a:ext cx="407100" cy="3048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cxnSp>
        <p:nvCxnSpPr>
          <p:cNvPr id="460" name="Shape 460"/>
          <p:cNvCxnSpPr>
            <a:stCxn id="459" idx="3"/>
          </p:cNvCxnSpPr>
          <p:nvPr/>
        </p:nvCxnSpPr>
        <p:spPr>
          <a:xfrm rot="10800000" flipH="1">
            <a:off x="2593807" y="1074725"/>
            <a:ext cx="2887200" cy="738600"/>
          </a:xfrm>
          <a:prstGeom prst="straightConnector1">
            <a:avLst/>
          </a:prstGeom>
          <a:noFill/>
          <a:ln w="28575" cap="flat" cmpd="sng">
            <a:solidFill>
              <a:srgbClr val="FF0000"/>
            </a:solidFill>
            <a:prstDash val="solid"/>
            <a:round/>
            <a:headEnd type="none" w="lg" len="lg"/>
            <a:tailEnd type="triangle" w="lg" len="lg"/>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412325" y="23600"/>
            <a:ext cx="8670600" cy="586200"/>
          </a:xfrm>
          <a:prstGeom prst="rect">
            <a:avLst/>
          </a:prstGeom>
          <a:ln>
            <a:noFill/>
          </a:ln>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View District Standards at the Course Level</a:t>
            </a:r>
            <a:endParaRPr b="1">
              <a:solidFill>
                <a:srgbClr val="073763"/>
              </a:solidFill>
            </a:endParaRPr>
          </a:p>
        </p:txBody>
      </p:sp>
      <p:sp>
        <p:nvSpPr>
          <p:cNvPr id="466" name="Shape 466"/>
          <p:cNvSpPr txBox="1"/>
          <p:nvPr/>
        </p:nvSpPr>
        <p:spPr>
          <a:xfrm>
            <a:off x="168025" y="617075"/>
            <a:ext cx="8808600" cy="2847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1800" b="1">
                <a:solidFill>
                  <a:srgbClr val="073763"/>
                </a:solidFill>
              </a:rPr>
              <a:t>Navigate: </a:t>
            </a:r>
            <a:r>
              <a:rPr lang="en" sz="1800">
                <a:solidFill>
                  <a:srgbClr val="073763"/>
                </a:solidFill>
              </a:rPr>
              <a:t> LEA  &gt;  Courses</a:t>
            </a:r>
            <a:endParaRPr sz="1800">
              <a:solidFill>
                <a:srgbClr val="073763"/>
              </a:solidFill>
            </a:endParaRPr>
          </a:p>
        </p:txBody>
      </p:sp>
      <p:sp>
        <p:nvSpPr>
          <p:cNvPr id="467" name="Shape 467"/>
          <p:cNvSpPr txBox="1"/>
          <p:nvPr/>
        </p:nvSpPr>
        <p:spPr>
          <a:xfrm>
            <a:off x="239225" y="3478304"/>
            <a:ext cx="8737500" cy="3252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spcAft>
                <a:spcPts val="0"/>
              </a:spcAft>
              <a:buNone/>
            </a:pPr>
            <a:r>
              <a:rPr lang="en" sz="2000">
                <a:solidFill>
                  <a:schemeClr val="dk1"/>
                </a:solidFill>
              </a:rPr>
              <a:t>Search for and select a course and click ‘District - Standards’ tab</a:t>
            </a:r>
            <a:endParaRPr sz="2000"/>
          </a:p>
        </p:txBody>
      </p:sp>
      <p:pic>
        <p:nvPicPr>
          <p:cNvPr id="468" name="Shape 468"/>
          <p:cNvPicPr preferRelativeResize="0"/>
          <p:nvPr/>
        </p:nvPicPr>
        <p:blipFill rotWithShape="1">
          <a:blip r:embed="rId3">
            <a:alphaModFix/>
          </a:blip>
          <a:srcRect r="1816" b="11308"/>
          <a:stretch/>
        </p:blipFill>
        <p:spPr>
          <a:xfrm>
            <a:off x="416525" y="901775"/>
            <a:ext cx="8230975" cy="2500325"/>
          </a:xfrm>
          <a:prstGeom prst="rect">
            <a:avLst/>
          </a:prstGeom>
          <a:noFill/>
          <a:ln w="9525" cap="flat" cmpd="sng">
            <a:solidFill>
              <a:srgbClr val="000000"/>
            </a:solidFill>
            <a:prstDash val="solid"/>
            <a:round/>
            <a:headEnd type="none" w="med" len="med"/>
            <a:tailEnd type="none" w="med" len="med"/>
          </a:ln>
        </p:spPr>
      </p:pic>
      <p:pic>
        <p:nvPicPr>
          <p:cNvPr id="469" name="Shape 469"/>
          <p:cNvPicPr preferRelativeResize="0"/>
          <p:nvPr/>
        </p:nvPicPr>
        <p:blipFill>
          <a:blip r:embed="rId4">
            <a:alphaModFix/>
          </a:blip>
          <a:stretch>
            <a:fillRect/>
          </a:stretch>
        </p:blipFill>
        <p:spPr>
          <a:xfrm>
            <a:off x="1288250" y="3879704"/>
            <a:ext cx="5829300" cy="1028700"/>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412325" y="23600"/>
            <a:ext cx="8670600" cy="586200"/>
          </a:xfrm>
          <a:prstGeom prst="rect">
            <a:avLst/>
          </a:prstGeom>
          <a:ln>
            <a:noFill/>
          </a:ln>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District-Standards Tab- Two Sections</a:t>
            </a:r>
            <a:endParaRPr b="1">
              <a:solidFill>
                <a:srgbClr val="073763"/>
              </a:solidFill>
            </a:endParaRPr>
          </a:p>
        </p:txBody>
      </p:sp>
      <p:sp>
        <p:nvSpPr>
          <p:cNvPr id="475" name="Shape 475"/>
          <p:cNvSpPr txBox="1"/>
          <p:nvPr/>
        </p:nvSpPr>
        <p:spPr>
          <a:xfrm>
            <a:off x="486825" y="774838"/>
            <a:ext cx="1254000" cy="3252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2000" u="sng">
                <a:solidFill>
                  <a:schemeClr val="dk1"/>
                </a:solidFill>
              </a:rPr>
              <a:t>Section 1</a:t>
            </a:r>
            <a:endParaRPr sz="2000" u="sng"/>
          </a:p>
        </p:txBody>
      </p:sp>
      <p:pic>
        <p:nvPicPr>
          <p:cNvPr id="476" name="Shape 476"/>
          <p:cNvPicPr preferRelativeResize="0"/>
          <p:nvPr/>
        </p:nvPicPr>
        <p:blipFill>
          <a:blip r:embed="rId3">
            <a:alphaModFix/>
          </a:blip>
          <a:stretch>
            <a:fillRect/>
          </a:stretch>
        </p:blipFill>
        <p:spPr>
          <a:xfrm>
            <a:off x="571900" y="1389350"/>
            <a:ext cx="7841051" cy="3170425"/>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p:nvPr/>
        </p:nvSpPr>
        <p:spPr>
          <a:xfrm>
            <a:off x="403444" y="191875"/>
            <a:ext cx="1254000" cy="3252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2000" u="sng">
                <a:solidFill>
                  <a:schemeClr val="dk1"/>
                </a:solidFill>
              </a:rPr>
              <a:t>Section 2</a:t>
            </a:r>
            <a:endParaRPr sz="2000" u="sng"/>
          </a:p>
        </p:txBody>
      </p:sp>
      <p:pic>
        <p:nvPicPr>
          <p:cNvPr id="482" name="Shape 482"/>
          <p:cNvPicPr preferRelativeResize="0"/>
          <p:nvPr/>
        </p:nvPicPr>
        <p:blipFill>
          <a:blip r:embed="rId3">
            <a:alphaModFix/>
          </a:blip>
          <a:stretch>
            <a:fillRect/>
          </a:stretch>
        </p:blipFill>
        <p:spPr>
          <a:xfrm>
            <a:off x="1587194" y="286000"/>
            <a:ext cx="7181754" cy="4482405"/>
          </a:xfrm>
          <a:prstGeom prst="rect">
            <a:avLst/>
          </a:prstGeom>
          <a:noFill/>
          <a:ln>
            <a:noFill/>
          </a:ln>
        </p:spPr>
      </p:pic>
      <p:sp>
        <p:nvSpPr>
          <p:cNvPr id="483" name="Shape 483"/>
          <p:cNvSpPr txBox="1"/>
          <p:nvPr/>
        </p:nvSpPr>
        <p:spPr>
          <a:xfrm rot="-1378024">
            <a:off x="396941" y="2835413"/>
            <a:ext cx="2680918" cy="1390271"/>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lvl="0" indent="0" rtl="0">
              <a:lnSpc>
                <a:spcPct val="115000"/>
              </a:lnSpc>
              <a:spcBef>
                <a:spcPts val="0"/>
              </a:spcBef>
              <a:spcAft>
                <a:spcPts val="800"/>
              </a:spcAft>
              <a:buNone/>
            </a:pPr>
            <a:r>
              <a:rPr lang="en" sz="1800">
                <a:solidFill>
                  <a:srgbClr val="444444"/>
                </a:solidFill>
                <a:highlight>
                  <a:srgbClr val="FFFFFF"/>
                </a:highlight>
              </a:rPr>
              <a:t>Only use the weights if the metric chosen is ‘Specific Weighting’ or ‘Specific Sum’</a:t>
            </a:r>
            <a:endParaRPr sz="1800">
              <a:solidFill>
                <a:srgbClr val="444444"/>
              </a:solidFill>
              <a:highlight>
                <a:srgbClr val="FFFFFF"/>
              </a:highlight>
            </a:endParaRPr>
          </a:p>
        </p:txBody>
      </p:sp>
      <p:cxnSp>
        <p:nvCxnSpPr>
          <p:cNvPr id="484" name="Shape 484"/>
          <p:cNvCxnSpPr>
            <a:stCxn id="483" idx="3"/>
          </p:cNvCxnSpPr>
          <p:nvPr/>
        </p:nvCxnSpPr>
        <p:spPr>
          <a:xfrm rot="10800000" flipH="1">
            <a:off x="2971600" y="1724098"/>
            <a:ext cx="2436300" cy="1283400"/>
          </a:xfrm>
          <a:prstGeom prst="straightConnector1">
            <a:avLst/>
          </a:prstGeom>
          <a:noFill/>
          <a:ln w="9525" cap="flat" cmpd="sng">
            <a:solidFill>
              <a:srgbClr val="FF0000"/>
            </a:solidFill>
            <a:prstDash val="solid"/>
            <a:round/>
            <a:headEnd type="none" w="lg" len="lg"/>
            <a:tailEnd type="triangle" w="lg" len="lg"/>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1328625" y="117900"/>
            <a:ext cx="1741800" cy="465900"/>
          </a:xfrm>
          <a:prstGeom prst="rect">
            <a:avLst/>
          </a:prstGeom>
          <a:ln w="2857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AGENDA</a:t>
            </a:r>
            <a:endParaRPr b="1"/>
          </a:p>
        </p:txBody>
      </p:sp>
      <p:sp>
        <p:nvSpPr>
          <p:cNvPr id="490" name="Shape 490"/>
          <p:cNvSpPr txBox="1">
            <a:spLocks noGrp="1"/>
          </p:cNvSpPr>
          <p:nvPr>
            <p:ph type="title"/>
          </p:nvPr>
        </p:nvSpPr>
        <p:spPr>
          <a:xfrm>
            <a:off x="1328625" y="117900"/>
            <a:ext cx="1741800" cy="465900"/>
          </a:xfrm>
          <a:prstGeom prst="rect">
            <a:avLst/>
          </a:prstGeom>
          <a:ln w="2857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AGENDA</a:t>
            </a:r>
            <a:endParaRPr b="1"/>
          </a:p>
        </p:txBody>
      </p:sp>
      <p:grpSp>
        <p:nvGrpSpPr>
          <p:cNvPr id="491" name="Shape 491"/>
          <p:cNvGrpSpPr/>
          <p:nvPr/>
        </p:nvGrpSpPr>
        <p:grpSpPr>
          <a:xfrm>
            <a:off x="21375" y="117900"/>
            <a:ext cx="9086425" cy="4882200"/>
            <a:chOff x="21375" y="117900"/>
            <a:chExt cx="9086425" cy="4882200"/>
          </a:xfrm>
        </p:grpSpPr>
        <p:sp>
          <p:nvSpPr>
            <p:cNvPr id="492" name="Shape 492"/>
            <p:cNvSpPr txBox="1"/>
            <p:nvPr/>
          </p:nvSpPr>
          <p:spPr>
            <a:xfrm>
              <a:off x="21375" y="554650"/>
              <a:ext cx="4576500" cy="43527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spcAft>
                  <a:spcPts val="0"/>
                </a:spcAft>
                <a:buNone/>
              </a:pPr>
              <a:r>
                <a:rPr lang="en" sz="1800" b="1">
                  <a:solidFill>
                    <a:srgbClr val="D9D9D9"/>
                  </a:solidFill>
                </a:rPr>
                <a:t>View Grade Scales</a:t>
              </a:r>
              <a:endParaRPr sz="1800" b="1">
                <a:solidFill>
                  <a:srgbClr val="D9D9D9"/>
                </a:solidFill>
              </a:endParaRPr>
            </a:p>
            <a:p>
              <a:pPr marL="0" lvl="0" indent="0" rtl="0">
                <a:lnSpc>
                  <a:spcPct val="115000"/>
                </a:lnSpc>
                <a:spcBef>
                  <a:spcPts val="600"/>
                </a:spcBef>
                <a:spcAft>
                  <a:spcPts val="0"/>
                </a:spcAft>
                <a:buClr>
                  <a:schemeClr val="dk1"/>
                </a:buClr>
                <a:buSzPts val="1100"/>
                <a:buFont typeface="Arial"/>
                <a:buNone/>
              </a:pPr>
              <a:r>
                <a:rPr lang="en" sz="1800" b="1">
                  <a:solidFill>
                    <a:srgbClr val="D9D9D9"/>
                  </a:solidFill>
                </a:rPr>
                <a:t>View PowerTeacher Pro (PTPro) District Setup / Settings</a:t>
              </a:r>
              <a:endParaRPr sz="1800" b="1">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Default Gradebook Type</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Created Categories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Traditional Grading</a:t>
              </a:r>
              <a:endParaRPr sz="1800" b="1">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Traditional Grade Calculation Formulas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Traditional Grade Preferences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Standards Grading</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Use of Standards</a:t>
              </a:r>
              <a:endParaRPr sz="1800">
                <a:solidFill>
                  <a:srgbClr val="D9D9D9"/>
                </a:solidFill>
              </a:endParaRPr>
            </a:p>
            <a:p>
              <a:pPr marL="0" lvl="0" indent="0" rtl="0">
                <a:lnSpc>
                  <a:spcPct val="115000"/>
                </a:lnSpc>
                <a:spcBef>
                  <a:spcPts val="600"/>
                </a:spcBef>
                <a:spcAft>
                  <a:spcPts val="600"/>
                </a:spcAft>
                <a:buNone/>
              </a:pPr>
              <a:endParaRPr sz="1800">
                <a:solidFill>
                  <a:schemeClr val="dk1"/>
                </a:solidFill>
              </a:endParaRPr>
            </a:p>
          </p:txBody>
        </p:sp>
        <p:sp>
          <p:nvSpPr>
            <p:cNvPr id="493" name="Shape 493"/>
            <p:cNvSpPr txBox="1"/>
            <p:nvPr/>
          </p:nvSpPr>
          <p:spPr>
            <a:xfrm>
              <a:off x="4618600" y="117900"/>
              <a:ext cx="4489200" cy="48822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r>
                <a:rPr lang="en" sz="1800" b="1">
                  <a:solidFill>
                    <a:srgbClr val="D9D9D9"/>
                  </a:solidFill>
                </a:rPr>
                <a:t>Standards Grading cont’d</a:t>
              </a:r>
              <a:endParaRPr sz="1800">
                <a:solidFill>
                  <a:srgbClr val="D9D9D9"/>
                </a:solidFill>
              </a:endParaRPr>
            </a:p>
            <a:p>
              <a:pPr marL="457200" lvl="0" indent="-342900" rtl="0">
                <a:lnSpc>
                  <a:spcPct val="115000"/>
                </a:lnSpc>
                <a:spcBef>
                  <a:spcPts val="1000"/>
                </a:spcBef>
                <a:spcAft>
                  <a:spcPts val="0"/>
                </a:spcAft>
                <a:buClr>
                  <a:srgbClr val="D9D9D9"/>
                </a:buClr>
                <a:buSzPts val="1800"/>
                <a:buChar char="➢"/>
              </a:pPr>
              <a:r>
                <a:rPr lang="en" sz="1800">
                  <a:solidFill>
                    <a:srgbClr val="D9D9D9"/>
                  </a:solidFill>
                </a:rPr>
                <a:t>View Imported Standards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Configuring Standards Grade Preferences</a:t>
              </a:r>
              <a:endParaRPr sz="1800">
                <a:solidFill>
                  <a:srgbClr val="D9D9D9"/>
                </a:solidFill>
              </a:endParaRPr>
            </a:p>
            <a:p>
              <a:pPr marL="0" lvl="0" indent="0" rtl="0">
                <a:lnSpc>
                  <a:spcPct val="115000"/>
                </a:lnSpc>
                <a:spcBef>
                  <a:spcPts val="600"/>
                </a:spcBef>
                <a:spcAft>
                  <a:spcPts val="0"/>
                </a:spcAft>
                <a:buNone/>
              </a:pPr>
              <a:r>
                <a:rPr lang="en" sz="1800" b="1">
                  <a:solidFill>
                    <a:schemeClr val="dk1"/>
                  </a:solidFill>
                </a:rPr>
                <a:t>View Configured Display Settings</a:t>
              </a:r>
              <a:endParaRPr sz="1800" b="1">
                <a:solidFill>
                  <a:schemeClr val="dk1"/>
                </a:solidFill>
              </a:endParaRPr>
            </a:p>
            <a:p>
              <a:pPr marL="0" lvl="0" indent="0" rtl="0">
                <a:lnSpc>
                  <a:spcPct val="115000"/>
                </a:lnSpc>
                <a:spcBef>
                  <a:spcPts val="600"/>
                </a:spcBef>
                <a:spcAft>
                  <a:spcPts val="0"/>
                </a:spcAft>
                <a:buNone/>
              </a:pPr>
              <a:r>
                <a:rPr lang="en" sz="1800" b="1">
                  <a:solidFill>
                    <a:srgbClr val="D9D9D9"/>
                  </a:solidFill>
                </a:rPr>
                <a:t>Viewing at the School Level</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Sections (gradebook type)</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Categories for Teachers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Traditional Grading Calcs &amp; Prefs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Viewing a Teacher’s Gradebook</a:t>
              </a:r>
              <a:endParaRPr sz="1800" b="1">
                <a:solidFill>
                  <a:srgbClr val="D9D9D9"/>
                </a:solidFill>
              </a:endParaRPr>
            </a:p>
            <a:p>
              <a:pPr marL="0" lvl="0" indent="0" rtl="0">
                <a:lnSpc>
                  <a:spcPct val="115000"/>
                </a:lnSpc>
                <a:spcBef>
                  <a:spcPts val="600"/>
                </a:spcBef>
                <a:spcAft>
                  <a:spcPts val="0"/>
                </a:spcAft>
                <a:buNone/>
              </a:pPr>
              <a:r>
                <a:rPr lang="en" sz="1800">
                  <a:solidFill>
                    <a:srgbClr val="D9D9D9"/>
                  </a:solidFill>
                </a:rPr>
                <a:t>Current Year &amp; Previous Years</a:t>
              </a:r>
              <a:endParaRPr sz="1800">
                <a:solidFill>
                  <a:srgbClr val="D9D9D9"/>
                </a:solidFill>
              </a:endParaRPr>
            </a:p>
            <a:p>
              <a:pPr marL="0" lvl="0" indent="0" rtl="0">
                <a:lnSpc>
                  <a:spcPct val="115000"/>
                </a:lnSpc>
                <a:spcBef>
                  <a:spcPts val="600"/>
                </a:spcBef>
                <a:spcAft>
                  <a:spcPts val="600"/>
                </a:spcAft>
                <a:buNone/>
              </a:pPr>
              <a:r>
                <a:rPr lang="en" sz="1800" b="1">
                  <a:solidFill>
                    <a:srgbClr val="D9D9D9"/>
                  </a:solidFill>
                </a:rPr>
                <a:t>Migrating PTG Data to PTPro</a:t>
              </a:r>
              <a:endParaRPr sz="1800" b="1">
                <a:solidFill>
                  <a:srgbClr val="D9D9D9"/>
                </a:solidFill>
              </a:endParaRPr>
            </a:p>
          </p:txBody>
        </p:sp>
        <p:cxnSp>
          <p:nvCxnSpPr>
            <p:cNvPr id="494" name="Shape 494"/>
            <p:cNvCxnSpPr/>
            <p:nvPr/>
          </p:nvCxnSpPr>
          <p:spPr>
            <a:xfrm>
              <a:off x="4572000" y="156300"/>
              <a:ext cx="0" cy="4751100"/>
            </a:xfrm>
            <a:prstGeom prst="straightConnector1">
              <a:avLst/>
            </a:prstGeom>
            <a:noFill/>
            <a:ln w="28575" cap="flat" cmpd="sng">
              <a:solidFill>
                <a:schemeClr val="accent1"/>
              </a:solidFill>
              <a:prstDash val="solid"/>
              <a:round/>
              <a:headEnd type="none" w="lg" len="lg"/>
              <a:tailEnd type="none" w="lg" len="lg"/>
            </a:ln>
          </p:spPr>
        </p:cxn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p:nvPr/>
        </p:nvSpPr>
        <p:spPr>
          <a:xfrm>
            <a:off x="371400" y="638025"/>
            <a:ext cx="8401200" cy="5622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1800" b="1">
                <a:solidFill>
                  <a:srgbClr val="073763"/>
                </a:solidFill>
              </a:rPr>
              <a:t>Navigate</a:t>
            </a:r>
            <a:r>
              <a:rPr lang="en" sz="1800">
                <a:solidFill>
                  <a:srgbClr val="073763"/>
                </a:solidFill>
              </a:rPr>
              <a:t>: District &gt; Grading: PowerTeacher Pro Settings &gt; Display Settings</a:t>
            </a:r>
            <a:endParaRPr sz="1800">
              <a:solidFill>
                <a:srgbClr val="073763"/>
              </a:solidFill>
            </a:endParaRPr>
          </a:p>
        </p:txBody>
      </p:sp>
      <p:pic>
        <p:nvPicPr>
          <p:cNvPr id="500" name="Shape 500"/>
          <p:cNvPicPr preferRelativeResize="0"/>
          <p:nvPr/>
        </p:nvPicPr>
        <p:blipFill rotWithShape="1">
          <a:blip r:embed="rId3">
            <a:alphaModFix/>
          </a:blip>
          <a:srcRect b="93678"/>
          <a:stretch/>
        </p:blipFill>
        <p:spPr>
          <a:xfrm>
            <a:off x="497525" y="1263575"/>
            <a:ext cx="8032899" cy="261675"/>
          </a:xfrm>
          <a:prstGeom prst="rect">
            <a:avLst/>
          </a:prstGeom>
          <a:noFill/>
          <a:ln>
            <a:noFill/>
          </a:ln>
        </p:spPr>
      </p:pic>
      <p:pic>
        <p:nvPicPr>
          <p:cNvPr id="501" name="Shape 501"/>
          <p:cNvPicPr preferRelativeResize="0"/>
          <p:nvPr/>
        </p:nvPicPr>
        <p:blipFill rotWithShape="1">
          <a:blip r:embed="rId3">
            <a:alphaModFix/>
          </a:blip>
          <a:srcRect t="25233"/>
          <a:stretch/>
        </p:blipFill>
        <p:spPr>
          <a:xfrm>
            <a:off x="497525" y="1525250"/>
            <a:ext cx="8032899" cy="3095000"/>
          </a:xfrm>
          <a:prstGeom prst="rect">
            <a:avLst/>
          </a:prstGeom>
          <a:noFill/>
          <a:ln w="9525" cap="flat" cmpd="sng">
            <a:solidFill>
              <a:srgbClr val="000000"/>
            </a:solidFill>
            <a:prstDash val="solid"/>
            <a:round/>
            <a:headEnd type="none" w="med" len="med"/>
            <a:tailEnd type="none" w="med" len="med"/>
          </a:ln>
        </p:spPr>
      </p:pic>
      <p:sp>
        <p:nvSpPr>
          <p:cNvPr id="502" name="Shape 502"/>
          <p:cNvSpPr txBox="1">
            <a:spLocks noGrp="1"/>
          </p:cNvSpPr>
          <p:nvPr>
            <p:ph type="title"/>
          </p:nvPr>
        </p:nvSpPr>
        <p:spPr>
          <a:xfrm>
            <a:off x="412325" y="23600"/>
            <a:ext cx="8670600" cy="586200"/>
          </a:xfrm>
          <a:prstGeom prst="rect">
            <a:avLst/>
          </a:prstGeom>
          <a:ln>
            <a:noFill/>
          </a:ln>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View Configured Display Settings</a:t>
            </a:r>
            <a:endParaRPr b="1">
              <a:solidFill>
                <a:srgbClr val="073763"/>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Shape 507"/>
          <p:cNvPicPr preferRelativeResize="0"/>
          <p:nvPr/>
        </p:nvPicPr>
        <p:blipFill rotWithShape="1">
          <a:blip r:embed="rId3">
            <a:alphaModFix/>
          </a:blip>
          <a:srcRect l="34499"/>
          <a:stretch/>
        </p:blipFill>
        <p:spPr>
          <a:xfrm>
            <a:off x="2549850" y="4523829"/>
            <a:ext cx="4166424" cy="325146"/>
          </a:xfrm>
          <a:prstGeom prst="rect">
            <a:avLst/>
          </a:prstGeom>
          <a:noFill/>
          <a:ln>
            <a:noFill/>
          </a:ln>
        </p:spPr>
      </p:pic>
      <p:pic>
        <p:nvPicPr>
          <p:cNvPr id="508" name="Shape 508"/>
          <p:cNvPicPr preferRelativeResize="0"/>
          <p:nvPr/>
        </p:nvPicPr>
        <p:blipFill>
          <a:blip r:embed="rId4">
            <a:alphaModFix/>
          </a:blip>
          <a:stretch>
            <a:fillRect/>
          </a:stretch>
        </p:blipFill>
        <p:spPr>
          <a:xfrm>
            <a:off x="787000" y="629950"/>
            <a:ext cx="4674320" cy="4219029"/>
          </a:xfrm>
          <a:prstGeom prst="rect">
            <a:avLst/>
          </a:prstGeom>
          <a:noFill/>
          <a:ln>
            <a:noFill/>
          </a:ln>
        </p:spPr>
      </p:pic>
      <p:pic>
        <p:nvPicPr>
          <p:cNvPr id="509" name="Shape 509"/>
          <p:cNvPicPr preferRelativeResize="0"/>
          <p:nvPr/>
        </p:nvPicPr>
        <p:blipFill>
          <a:blip r:embed="rId5">
            <a:alphaModFix/>
          </a:blip>
          <a:stretch>
            <a:fillRect/>
          </a:stretch>
        </p:blipFill>
        <p:spPr>
          <a:xfrm>
            <a:off x="6136970" y="686775"/>
            <a:ext cx="2667000" cy="533400"/>
          </a:xfrm>
          <a:prstGeom prst="rect">
            <a:avLst/>
          </a:prstGeom>
          <a:noFill/>
          <a:ln>
            <a:noFill/>
          </a:ln>
        </p:spPr>
      </p:pic>
      <p:pic>
        <p:nvPicPr>
          <p:cNvPr id="510" name="Shape 510"/>
          <p:cNvPicPr preferRelativeResize="0"/>
          <p:nvPr/>
        </p:nvPicPr>
        <p:blipFill>
          <a:blip r:embed="rId6">
            <a:alphaModFix/>
          </a:blip>
          <a:stretch>
            <a:fillRect/>
          </a:stretch>
        </p:blipFill>
        <p:spPr>
          <a:xfrm>
            <a:off x="6027320" y="3698150"/>
            <a:ext cx="1609725" cy="352425"/>
          </a:xfrm>
          <a:prstGeom prst="rect">
            <a:avLst/>
          </a:prstGeom>
          <a:noFill/>
          <a:ln>
            <a:noFill/>
          </a:ln>
        </p:spPr>
      </p:pic>
      <p:cxnSp>
        <p:nvCxnSpPr>
          <p:cNvPr id="511" name="Shape 511"/>
          <p:cNvCxnSpPr>
            <a:endCxn id="509" idx="1"/>
          </p:cNvCxnSpPr>
          <p:nvPr/>
        </p:nvCxnSpPr>
        <p:spPr>
          <a:xfrm rot="10800000" flipH="1">
            <a:off x="4820570" y="953475"/>
            <a:ext cx="1316400" cy="482700"/>
          </a:xfrm>
          <a:prstGeom prst="straightConnector1">
            <a:avLst/>
          </a:prstGeom>
          <a:noFill/>
          <a:ln w="28575" cap="flat" cmpd="sng">
            <a:solidFill>
              <a:srgbClr val="FF0000"/>
            </a:solidFill>
            <a:prstDash val="solid"/>
            <a:round/>
            <a:headEnd type="none" w="lg" len="lg"/>
            <a:tailEnd type="triangle" w="lg" len="lg"/>
          </a:ln>
        </p:spPr>
      </p:cxnSp>
      <p:cxnSp>
        <p:nvCxnSpPr>
          <p:cNvPr id="512" name="Shape 512"/>
          <p:cNvCxnSpPr>
            <a:endCxn id="510" idx="1"/>
          </p:cNvCxnSpPr>
          <p:nvPr/>
        </p:nvCxnSpPr>
        <p:spPr>
          <a:xfrm>
            <a:off x="3942920" y="3124963"/>
            <a:ext cx="2084400" cy="749400"/>
          </a:xfrm>
          <a:prstGeom prst="straightConnector1">
            <a:avLst/>
          </a:prstGeom>
          <a:noFill/>
          <a:ln w="28575" cap="flat" cmpd="sng">
            <a:solidFill>
              <a:srgbClr val="FF0000"/>
            </a:solidFill>
            <a:prstDash val="solid"/>
            <a:round/>
            <a:headEnd type="none" w="lg" len="lg"/>
            <a:tailEnd type="triangle" w="lg" len="lg"/>
          </a:ln>
        </p:spPr>
      </p:cxnSp>
      <p:sp>
        <p:nvSpPr>
          <p:cNvPr id="513" name="Shape 513"/>
          <p:cNvSpPr/>
          <p:nvPr/>
        </p:nvSpPr>
        <p:spPr>
          <a:xfrm>
            <a:off x="6288825" y="1781650"/>
            <a:ext cx="2155200" cy="1343400"/>
          </a:xfrm>
          <a:prstGeom prst="cloudCallout">
            <a:avLst>
              <a:gd name="adj1" fmla="val -11846"/>
              <a:gd name="adj2" fmla="val 37563"/>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r>
              <a:rPr lang="en"/>
              <a:t>Teachers can change these display settings</a:t>
            </a:r>
            <a:endParaRPr/>
          </a:p>
        </p:txBody>
      </p:sp>
      <p:sp>
        <p:nvSpPr>
          <p:cNvPr id="514" name="Shape 514"/>
          <p:cNvSpPr txBox="1">
            <a:spLocks noGrp="1"/>
          </p:cNvSpPr>
          <p:nvPr>
            <p:ph type="title"/>
          </p:nvPr>
        </p:nvSpPr>
        <p:spPr>
          <a:xfrm>
            <a:off x="412325" y="23600"/>
            <a:ext cx="8670600" cy="586200"/>
          </a:xfrm>
          <a:prstGeom prst="rect">
            <a:avLst/>
          </a:prstGeom>
          <a:ln>
            <a:noFill/>
          </a:ln>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View Configured Display Settings cont’d</a:t>
            </a:r>
            <a:endParaRPr b="1">
              <a:solidFill>
                <a:srgbClr val="073763"/>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381750" y="94850"/>
            <a:ext cx="85206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Let’s go to School ….</a:t>
            </a:r>
            <a:endParaRPr/>
          </a:p>
        </p:txBody>
      </p:sp>
      <p:pic>
        <p:nvPicPr>
          <p:cNvPr id="520" name="Shape 520" descr="Free photo Walking Little Boy Boys Girl Young Happy Laos - Max Pixel"/>
          <p:cNvPicPr preferRelativeResize="0"/>
          <p:nvPr/>
        </p:nvPicPr>
        <p:blipFill>
          <a:blip r:embed="rId3">
            <a:alphaModFix/>
          </a:blip>
          <a:stretch>
            <a:fillRect/>
          </a:stretch>
        </p:blipFill>
        <p:spPr>
          <a:xfrm>
            <a:off x="491500" y="588613"/>
            <a:ext cx="5393875" cy="3624000"/>
          </a:xfrm>
          <a:prstGeom prst="rect">
            <a:avLst/>
          </a:prstGeom>
          <a:noFill/>
          <a:ln>
            <a:noFill/>
          </a:ln>
        </p:spPr>
      </p:pic>
      <p:sp>
        <p:nvSpPr>
          <p:cNvPr id="521" name="Shape 521"/>
          <p:cNvSpPr txBox="1">
            <a:spLocks noGrp="1"/>
          </p:cNvSpPr>
          <p:nvPr>
            <p:ph type="title"/>
          </p:nvPr>
        </p:nvSpPr>
        <p:spPr>
          <a:xfrm>
            <a:off x="5787875" y="1833725"/>
            <a:ext cx="3244800" cy="28491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a:t>… level, and look at Sections and PowerTeacher Pro Settings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1328625" y="117900"/>
            <a:ext cx="1741800" cy="465900"/>
          </a:xfrm>
          <a:prstGeom prst="rect">
            <a:avLst/>
          </a:prstGeom>
          <a:ln w="2857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AGENDA</a:t>
            </a:r>
            <a:endParaRPr b="1"/>
          </a:p>
        </p:txBody>
      </p:sp>
      <p:grpSp>
        <p:nvGrpSpPr>
          <p:cNvPr id="527" name="Shape 527"/>
          <p:cNvGrpSpPr/>
          <p:nvPr/>
        </p:nvGrpSpPr>
        <p:grpSpPr>
          <a:xfrm>
            <a:off x="21375" y="117900"/>
            <a:ext cx="9086425" cy="4882200"/>
            <a:chOff x="21375" y="117900"/>
            <a:chExt cx="9086425" cy="4882200"/>
          </a:xfrm>
        </p:grpSpPr>
        <p:sp>
          <p:nvSpPr>
            <p:cNvPr id="528" name="Shape 528"/>
            <p:cNvSpPr txBox="1"/>
            <p:nvPr/>
          </p:nvSpPr>
          <p:spPr>
            <a:xfrm>
              <a:off x="21375" y="554650"/>
              <a:ext cx="4576500" cy="43527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spcAft>
                  <a:spcPts val="0"/>
                </a:spcAft>
                <a:buNone/>
              </a:pPr>
              <a:r>
                <a:rPr lang="en" sz="1800" b="1">
                  <a:solidFill>
                    <a:srgbClr val="D9D9D9"/>
                  </a:solidFill>
                </a:rPr>
                <a:t>View Grade Scales</a:t>
              </a:r>
              <a:endParaRPr sz="1800" b="1">
                <a:solidFill>
                  <a:srgbClr val="D9D9D9"/>
                </a:solidFill>
              </a:endParaRPr>
            </a:p>
            <a:p>
              <a:pPr marL="0" lvl="0" indent="0" rtl="0">
                <a:lnSpc>
                  <a:spcPct val="115000"/>
                </a:lnSpc>
                <a:spcBef>
                  <a:spcPts val="600"/>
                </a:spcBef>
                <a:spcAft>
                  <a:spcPts val="0"/>
                </a:spcAft>
                <a:buClr>
                  <a:schemeClr val="dk1"/>
                </a:buClr>
                <a:buSzPts val="1100"/>
                <a:buFont typeface="Arial"/>
                <a:buNone/>
              </a:pPr>
              <a:r>
                <a:rPr lang="en" sz="1800" b="1">
                  <a:solidFill>
                    <a:srgbClr val="D9D9D9"/>
                  </a:solidFill>
                </a:rPr>
                <a:t>View PowerTeacher Pro (PTPro) District Setup / Settings</a:t>
              </a:r>
              <a:endParaRPr sz="1800" b="1">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Default Gradebook Type</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Created Categories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Traditional Grading</a:t>
              </a:r>
              <a:endParaRPr sz="1800" b="1">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Traditional Grade Calculation Formulas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Traditional Grade Preferences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Standards Grading</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Use of Standards</a:t>
              </a:r>
              <a:endParaRPr sz="1800">
                <a:solidFill>
                  <a:srgbClr val="D9D9D9"/>
                </a:solidFill>
              </a:endParaRPr>
            </a:p>
            <a:p>
              <a:pPr marL="0" lvl="0" indent="0" rtl="0">
                <a:lnSpc>
                  <a:spcPct val="115000"/>
                </a:lnSpc>
                <a:spcBef>
                  <a:spcPts val="600"/>
                </a:spcBef>
                <a:spcAft>
                  <a:spcPts val="600"/>
                </a:spcAft>
                <a:buNone/>
              </a:pPr>
              <a:endParaRPr sz="1800">
                <a:solidFill>
                  <a:schemeClr val="dk1"/>
                </a:solidFill>
              </a:endParaRPr>
            </a:p>
          </p:txBody>
        </p:sp>
        <p:sp>
          <p:nvSpPr>
            <p:cNvPr id="529" name="Shape 529"/>
            <p:cNvSpPr txBox="1"/>
            <p:nvPr/>
          </p:nvSpPr>
          <p:spPr>
            <a:xfrm>
              <a:off x="4618600" y="117900"/>
              <a:ext cx="4489200" cy="48822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r>
                <a:rPr lang="en" sz="1800" b="1">
                  <a:solidFill>
                    <a:srgbClr val="D9D9D9"/>
                  </a:solidFill>
                </a:rPr>
                <a:t>Standards Grading cont’d</a:t>
              </a:r>
              <a:endParaRPr sz="1800">
                <a:solidFill>
                  <a:srgbClr val="D9D9D9"/>
                </a:solidFill>
              </a:endParaRPr>
            </a:p>
            <a:p>
              <a:pPr marL="457200" lvl="0" indent="-342900" rtl="0">
                <a:lnSpc>
                  <a:spcPct val="115000"/>
                </a:lnSpc>
                <a:spcBef>
                  <a:spcPts val="1000"/>
                </a:spcBef>
                <a:spcAft>
                  <a:spcPts val="0"/>
                </a:spcAft>
                <a:buClr>
                  <a:srgbClr val="D9D9D9"/>
                </a:buClr>
                <a:buSzPts val="1800"/>
                <a:buChar char="➢"/>
              </a:pPr>
              <a:r>
                <a:rPr lang="en" sz="1800">
                  <a:solidFill>
                    <a:srgbClr val="D9D9D9"/>
                  </a:solidFill>
                </a:rPr>
                <a:t>View Imported Standards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Configuring Standards Grade Preferences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View Configured Display Settings</a:t>
              </a:r>
              <a:endParaRPr sz="1800" b="1">
                <a:solidFill>
                  <a:srgbClr val="D9D9D9"/>
                </a:solidFill>
              </a:endParaRPr>
            </a:p>
            <a:p>
              <a:pPr marL="0" lvl="0" indent="0" rtl="0">
                <a:lnSpc>
                  <a:spcPct val="115000"/>
                </a:lnSpc>
                <a:spcBef>
                  <a:spcPts val="600"/>
                </a:spcBef>
                <a:spcAft>
                  <a:spcPts val="0"/>
                </a:spcAft>
                <a:buNone/>
              </a:pPr>
              <a:r>
                <a:rPr lang="en" sz="1800" b="1">
                  <a:solidFill>
                    <a:schemeClr val="dk1"/>
                  </a:solidFill>
                </a:rPr>
                <a:t>Viewing at the School Level</a:t>
              </a:r>
              <a:endParaRPr sz="1800">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Sections (gradebook type)</a:t>
              </a:r>
              <a:endParaRPr sz="1800">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District Categories for Teachers</a:t>
              </a:r>
              <a:endParaRPr sz="1800">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Traditional Grading Calcs &amp; Prefs</a:t>
              </a:r>
              <a:endParaRPr sz="1800">
                <a:solidFill>
                  <a:schemeClr val="dk1"/>
                </a:solidFill>
              </a:endParaRPr>
            </a:p>
            <a:p>
              <a:pPr marL="0" lvl="0" indent="0" rtl="0">
                <a:lnSpc>
                  <a:spcPct val="115000"/>
                </a:lnSpc>
                <a:spcBef>
                  <a:spcPts val="600"/>
                </a:spcBef>
                <a:spcAft>
                  <a:spcPts val="0"/>
                </a:spcAft>
                <a:buNone/>
              </a:pPr>
              <a:r>
                <a:rPr lang="en" sz="1800" b="1">
                  <a:solidFill>
                    <a:srgbClr val="D9D9D9"/>
                  </a:solidFill>
                </a:rPr>
                <a:t>Viewing a Teacher’s Gradebook</a:t>
              </a:r>
              <a:endParaRPr sz="1800" b="1">
                <a:solidFill>
                  <a:srgbClr val="D9D9D9"/>
                </a:solidFill>
              </a:endParaRPr>
            </a:p>
            <a:p>
              <a:pPr marL="0" lvl="0" indent="0" rtl="0">
                <a:lnSpc>
                  <a:spcPct val="115000"/>
                </a:lnSpc>
                <a:spcBef>
                  <a:spcPts val="600"/>
                </a:spcBef>
                <a:spcAft>
                  <a:spcPts val="0"/>
                </a:spcAft>
                <a:buNone/>
              </a:pPr>
              <a:r>
                <a:rPr lang="en" sz="1800">
                  <a:solidFill>
                    <a:srgbClr val="D9D9D9"/>
                  </a:solidFill>
                </a:rPr>
                <a:t>Current Year &amp; Previous Years</a:t>
              </a:r>
              <a:endParaRPr sz="1800">
                <a:solidFill>
                  <a:srgbClr val="D9D9D9"/>
                </a:solidFill>
              </a:endParaRPr>
            </a:p>
            <a:p>
              <a:pPr marL="0" lvl="0" indent="0" rtl="0">
                <a:lnSpc>
                  <a:spcPct val="115000"/>
                </a:lnSpc>
                <a:spcBef>
                  <a:spcPts val="600"/>
                </a:spcBef>
                <a:spcAft>
                  <a:spcPts val="600"/>
                </a:spcAft>
                <a:buNone/>
              </a:pPr>
              <a:r>
                <a:rPr lang="en" sz="1800" b="1">
                  <a:solidFill>
                    <a:srgbClr val="D9D9D9"/>
                  </a:solidFill>
                </a:rPr>
                <a:t>Migrating PTG Data to PTPro</a:t>
              </a:r>
              <a:endParaRPr sz="1800" b="1">
                <a:solidFill>
                  <a:srgbClr val="D9D9D9"/>
                </a:solidFill>
              </a:endParaRPr>
            </a:p>
          </p:txBody>
        </p:sp>
        <p:cxnSp>
          <p:nvCxnSpPr>
            <p:cNvPr id="530" name="Shape 530"/>
            <p:cNvCxnSpPr/>
            <p:nvPr/>
          </p:nvCxnSpPr>
          <p:spPr>
            <a:xfrm>
              <a:off x="4572000" y="156300"/>
              <a:ext cx="0" cy="4751100"/>
            </a:xfrm>
            <a:prstGeom prst="straightConnector1">
              <a:avLst/>
            </a:prstGeom>
            <a:noFill/>
            <a:ln w="28575" cap="flat" cmpd="sng">
              <a:solidFill>
                <a:schemeClr val="accent1"/>
              </a:solidFill>
              <a:prstDash val="solid"/>
              <a:round/>
              <a:headEnd type="none" w="lg" len="lg"/>
              <a:tailEnd type="none" w="lg" len="lg"/>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328625" y="117900"/>
            <a:ext cx="1741800" cy="465900"/>
          </a:xfrm>
          <a:prstGeom prst="rect">
            <a:avLst/>
          </a:prstGeom>
          <a:ln w="2857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r>
              <a:rPr lang="en" b="1">
                <a:solidFill>
                  <a:srgbClr val="073763"/>
                </a:solidFill>
              </a:rPr>
              <a:t>AGENDA</a:t>
            </a:r>
            <a:endParaRPr b="1"/>
          </a:p>
        </p:txBody>
      </p:sp>
      <p:grpSp>
        <p:nvGrpSpPr>
          <p:cNvPr id="158" name="Shape 158"/>
          <p:cNvGrpSpPr/>
          <p:nvPr/>
        </p:nvGrpSpPr>
        <p:grpSpPr>
          <a:xfrm>
            <a:off x="21375" y="117900"/>
            <a:ext cx="9086425" cy="4882200"/>
            <a:chOff x="21375" y="117900"/>
            <a:chExt cx="9086425" cy="4882200"/>
          </a:xfrm>
        </p:grpSpPr>
        <p:sp>
          <p:nvSpPr>
            <p:cNvPr id="159" name="Shape 159"/>
            <p:cNvSpPr txBox="1"/>
            <p:nvPr/>
          </p:nvSpPr>
          <p:spPr>
            <a:xfrm>
              <a:off x="21375" y="554650"/>
              <a:ext cx="4576500" cy="43527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spcAft>
                  <a:spcPts val="0"/>
                </a:spcAft>
                <a:buNone/>
              </a:pPr>
              <a:r>
                <a:rPr lang="en" sz="1800" b="1">
                  <a:solidFill>
                    <a:schemeClr val="dk1"/>
                  </a:solidFill>
                </a:rPr>
                <a:t>View Grade Scales</a:t>
              </a:r>
              <a:endParaRPr sz="1800" b="1">
                <a:solidFill>
                  <a:schemeClr val="dk1"/>
                </a:solidFill>
              </a:endParaRPr>
            </a:p>
            <a:p>
              <a:pPr marL="0" lvl="0" indent="0" rtl="0">
                <a:lnSpc>
                  <a:spcPct val="115000"/>
                </a:lnSpc>
                <a:spcBef>
                  <a:spcPts val="600"/>
                </a:spcBef>
                <a:spcAft>
                  <a:spcPts val="0"/>
                </a:spcAft>
                <a:buClr>
                  <a:schemeClr val="dk1"/>
                </a:buClr>
                <a:buSzPts val="1100"/>
                <a:buFont typeface="Arial"/>
                <a:buNone/>
              </a:pPr>
              <a:r>
                <a:rPr lang="en" sz="1800" b="1">
                  <a:solidFill>
                    <a:srgbClr val="D9D9D9"/>
                  </a:solidFill>
                </a:rPr>
                <a:t>View PowerTeacher Pro (PTPro) District Setup / Settings</a:t>
              </a:r>
              <a:endParaRPr sz="1800" b="1">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Default Gradebook Type</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Created Categories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Traditional Grading</a:t>
              </a:r>
              <a:endParaRPr sz="1800" b="1">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Traditional Grade Calculation Formulas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Traditional Grade Preferences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Standards Grading</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Use of Standards</a:t>
              </a:r>
              <a:endParaRPr sz="1800">
                <a:solidFill>
                  <a:srgbClr val="D9D9D9"/>
                </a:solidFill>
              </a:endParaRPr>
            </a:p>
            <a:p>
              <a:pPr marL="0" lvl="0" indent="0" rtl="0">
                <a:lnSpc>
                  <a:spcPct val="115000"/>
                </a:lnSpc>
                <a:spcBef>
                  <a:spcPts val="600"/>
                </a:spcBef>
                <a:spcAft>
                  <a:spcPts val="600"/>
                </a:spcAft>
                <a:buNone/>
              </a:pPr>
              <a:endParaRPr sz="1800">
                <a:solidFill>
                  <a:schemeClr val="dk1"/>
                </a:solidFill>
              </a:endParaRPr>
            </a:p>
          </p:txBody>
        </p:sp>
        <p:sp>
          <p:nvSpPr>
            <p:cNvPr id="160" name="Shape 160"/>
            <p:cNvSpPr txBox="1"/>
            <p:nvPr/>
          </p:nvSpPr>
          <p:spPr>
            <a:xfrm>
              <a:off x="4618600" y="117900"/>
              <a:ext cx="4489200" cy="48822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r>
                <a:rPr lang="en" sz="1800" b="1">
                  <a:solidFill>
                    <a:srgbClr val="D9D9D9"/>
                  </a:solidFill>
                </a:rPr>
                <a:t>Standards Grading cont’d</a:t>
              </a:r>
              <a:endParaRPr sz="1800">
                <a:solidFill>
                  <a:srgbClr val="D9D9D9"/>
                </a:solidFill>
              </a:endParaRPr>
            </a:p>
            <a:p>
              <a:pPr marL="457200" lvl="0" indent="-342900" rtl="0">
                <a:lnSpc>
                  <a:spcPct val="115000"/>
                </a:lnSpc>
                <a:spcBef>
                  <a:spcPts val="1000"/>
                </a:spcBef>
                <a:spcAft>
                  <a:spcPts val="0"/>
                </a:spcAft>
                <a:buClr>
                  <a:srgbClr val="D9D9D9"/>
                </a:buClr>
                <a:buSzPts val="1800"/>
                <a:buChar char="➢"/>
              </a:pPr>
              <a:r>
                <a:rPr lang="en" sz="1800">
                  <a:solidFill>
                    <a:srgbClr val="D9D9D9"/>
                  </a:solidFill>
                </a:rPr>
                <a:t>View Imported Standards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Configuring Standards Grade Preferences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View Configured Display Settings</a:t>
              </a:r>
              <a:endParaRPr sz="1800" b="1">
                <a:solidFill>
                  <a:srgbClr val="D9D9D9"/>
                </a:solidFill>
              </a:endParaRPr>
            </a:p>
            <a:p>
              <a:pPr marL="0" lvl="0" indent="0" rtl="0">
                <a:lnSpc>
                  <a:spcPct val="115000"/>
                </a:lnSpc>
                <a:spcBef>
                  <a:spcPts val="600"/>
                </a:spcBef>
                <a:spcAft>
                  <a:spcPts val="0"/>
                </a:spcAft>
                <a:buNone/>
              </a:pPr>
              <a:endParaRPr sz="1000" b="1">
                <a:solidFill>
                  <a:srgbClr val="D9D9D9"/>
                </a:solidFill>
              </a:endParaRPr>
            </a:p>
            <a:p>
              <a:pPr marL="0" lvl="0" indent="0" rtl="0">
                <a:lnSpc>
                  <a:spcPct val="115000"/>
                </a:lnSpc>
                <a:spcBef>
                  <a:spcPts val="600"/>
                </a:spcBef>
                <a:spcAft>
                  <a:spcPts val="0"/>
                </a:spcAft>
                <a:buNone/>
              </a:pPr>
              <a:r>
                <a:rPr lang="en" sz="1800" b="1">
                  <a:solidFill>
                    <a:srgbClr val="D9D9D9"/>
                  </a:solidFill>
                </a:rPr>
                <a:t>Viewing at the School Level</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Sections (gradebook type)</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Categories for Teachers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Traditional Grading Calcs &amp; Prefs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Viewing a Teacher’s Gradebook</a:t>
              </a:r>
              <a:endParaRPr sz="1800" b="1">
                <a:solidFill>
                  <a:srgbClr val="D9D9D9"/>
                </a:solidFill>
              </a:endParaRPr>
            </a:p>
            <a:p>
              <a:pPr marL="0" lvl="0" indent="0" rtl="0">
                <a:lnSpc>
                  <a:spcPct val="115000"/>
                </a:lnSpc>
                <a:spcBef>
                  <a:spcPts val="600"/>
                </a:spcBef>
                <a:spcAft>
                  <a:spcPts val="0"/>
                </a:spcAft>
                <a:buNone/>
              </a:pPr>
              <a:r>
                <a:rPr lang="en" sz="1800">
                  <a:solidFill>
                    <a:srgbClr val="D9D9D9"/>
                  </a:solidFill>
                </a:rPr>
                <a:t>Current Year &amp; Previous Years</a:t>
              </a:r>
              <a:endParaRPr sz="1800">
                <a:solidFill>
                  <a:srgbClr val="D9D9D9"/>
                </a:solidFill>
              </a:endParaRPr>
            </a:p>
            <a:p>
              <a:pPr marL="0" lvl="0" indent="0" rtl="0">
                <a:lnSpc>
                  <a:spcPct val="115000"/>
                </a:lnSpc>
                <a:spcBef>
                  <a:spcPts val="600"/>
                </a:spcBef>
                <a:spcAft>
                  <a:spcPts val="600"/>
                </a:spcAft>
                <a:buNone/>
              </a:pPr>
              <a:r>
                <a:rPr lang="en" sz="1800" b="1">
                  <a:solidFill>
                    <a:srgbClr val="D9D9D9"/>
                  </a:solidFill>
                </a:rPr>
                <a:t>Migrating PTG Data to PTPro</a:t>
              </a:r>
              <a:endParaRPr sz="1800" b="1">
                <a:solidFill>
                  <a:srgbClr val="D9D9D9"/>
                </a:solidFill>
              </a:endParaRPr>
            </a:p>
          </p:txBody>
        </p:sp>
        <p:cxnSp>
          <p:nvCxnSpPr>
            <p:cNvPr id="161" name="Shape 161"/>
            <p:cNvCxnSpPr/>
            <p:nvPr/>
          </p:nvCxnSpPr>
          <p:spPr>
            <a:xfrm>
              <a:off x="4572000" y="156300"/>
              <a:ext cx="0" cy="4751100"/>
            </a:xfrm>
            <a:prstGeom prst="straightConnector1">
              <a:avLst/>
            </a:prstGeom>
            <a:noFill/>
            <a:ln w="28575" cap="flat" cmpd="sng">
              <a:solidFill>
                <a:schemeClr val="accent1"/>
              </a:solidFill>
              <a:prstDash val="solid"/>
              <a:round/>
              <a:headEnd type="none" w="lg" len="lg"/>
              <a:tailEnd type="none" w="lg" len="lg"/>
            </a:ln>
          </p:spPr>
        </p:cxn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p:nvPr/>
        </p:nvSpPr>
        <p:spPr>
          <a:xfrm>
            <a:off x="272100" y="533400"/>
            <a:ext cx="8719500" cy="6252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1800" b="1">
                <a:solidFill>
                  <a:srgbClr val="073763"/>
                </a:solidFill>
              </a:rPr>
              <a:t>Navigate:</a:t>
            </a:r>
            <a:r>
              <a:rPr lang="en" sz="1800">
                <a:solidFill>
                  <a:srgbClr val="073763"/>
                </a:solidFill>
              </a:rPr>
              <a:t> School: Setup &gt; School &gt;  Scheduling: Sections &gt; Course &gt; Click a section to open it up</a:t>
            </a:r>
            <a:endParaRPr sz="1800">
              <a:solidFill>
                <a:srgbClr val="073763"/>
              </a:solidFill>
            </a:endParaRPr>
          </a:p>
        </p:txBody>
      </p:sp>
      <p:sp>
        <p:nvSpPr>
          <p:cNvPr id="536" name="Shape 536"/>
          <p:cNvSpPr txBox="1"/>
          <p:nvPr/>
        </p:nvSpPr>
        <p:spPr>
          <a:xfrm>
            <a:off x="429950" y="0"/>
            <a:ext cx="8561700" cy="6252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2800" b="1">
                <a:solidFill>
                  <a:srgbClr val="073763"/>
                </a:solidFill>
              </a:rPr>
              <a:t>View ‘Gradebook Type’ field at the Section Level</a:t>
            </a:r>
            <a:endParaRPr sz="2400" b="1">
              <a:solidFill>
                <a:schemeClr val="dk1"/>
              </a:solidFill>
            </a:endParaRPr>
          </a:p>
        </p:txBody>
      </p:sp>
      <p:pic>
        <p:nvPicPr>
          <p:cNvPr id="537" name="Shape 537"/>
          <p:cNvPicPr preferRelativeResize="0"/>
          <p:nvPr/>
        </p:nvPicPr>
        <p:blipFill>
          <a:blip r:embed="rId3">
            <a:alphaModFix/>
          </a:blip>
          <a:stretch>
            <a:fillRect/>
          </a:stretch>
        </p:blipFill>
        <p:spPr>
          <a:xfrm>
            <a:off x="422493" y="1404951"/>
            <a:ext cx="8213999" cy="3208756"/>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p:nvPr/>
        </p:nvSpPr>
        <p:spPr>
          <a:xfrm>
            <a:off x="429950" y="0"/>
            <a:ext cx="5037000" cy="7665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2800" b="1">
                <a:solidFill>
                  <a:srgbClr val="073763"/>
                </a:solidFill>
              </a:rPr>
              <a:t>Section record opened</a:t>
            </a:r>
            <a:endParaRPr sz="2400" b="1">
              <a:solidFill>
                <a:schemeClr val="dk1"/>
              </a:solidFill>
            </a:endParaRPr>
          </a:p>
        </p:txBody>
      </p:sp>
      <p:pic>
        <p:nvPicPr>
          <p:cNvPr id="543" name="Shape 543"/>
          <p:cNvPicPr preferRelativeResize="0"/>
          <p:nvPr/>
        </p:nvPicPr>
        <p:blipFill>
          <a:blip r:embed="rId3">
            <a:alphaModFix/>
          </a:blip>
          <a:stretch>
            <a:fillRect/>
          </a:stretch>
        </p:blipFill>
        <p:spPr>
          <a:xfrm>
            <a:off x="7073953" y="3985310"/>
            <a:ext cx="1886400" cy="484350"/>
          </a:xfrm>
          <a:prstGeom prst="rect">
            <a:avLst/>
          </a:prstGeom>
          <a:noFill/>
          <a:ln>
            <a:noFill/>
          </a:ln>
        </p:spPr>
      </p:pic>
      <p:sp>
        <p:nvSpPr>
          <p:cNvPr id="544" name="Shape 544"/>
          <p:cNvSpPr txBox="1"/>
          <p:nvPr/>
        </p:nvSpPr>
        <p:spPr>
          <a:xfrm>
            <a:off x="5101000" y="658975"/>
            <a:ext cx="3740700" cy="2847600"/>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lvl="0" indent="0">
              <a:spcBef>
                <a:spcPts val="0"/>
              </a:spcBef>
              <a:spcAft>
                <a:spcPts val="0"/>
              </a:spcAft>
              <a:buNone/>
            </a:pPr>
            <a:r>
              <a:rPr lang="en" sz="1800">
                <a:solidFill>
                  <a:schemeClr val="dk1"/>
                </a:solidFill>
              </a:rPr>
              <a:t>Choice of ‘PowerTeacher Pro’ or ‘PTG’ (old PowerTeacher Gradebook)</a:t>
            </a:r>
            <a:endParaRPr sz="1800">
              <a:solidFill>
                <a:schemeClr val="dk1"/>
              </a:solidFill>
            </a:endParaRPr>
          </a:p>
          <a:p>
            <a:pPr marL="0" lvl="0" indent="0">
              <a:spcBef>
                <a:spcPts val="0"/>
              </a:spcBef>
              <a:spcAft>
                <a:spcPts val="0"/>
              </a:spcAft>
              <a:buNone/>
            </a:pPr>
            <a:endParaRPr sz="1800">
              <a:solidFill>
                <a:schemeClr val="dk1"/>
              </a:solidFill>
            </a:endParaRPr>
          </a:p>
          <a:p>
            <a:pPr marL="0" lvl="0" indent="0">
              <a:spcBef>
                <a:spcPts val="0"/>
              </a:spcBef>
              <a:spcAft>
                <a:spcPts val="0"/>
              </a:spcAft>
              <a:buNone/>
            </a:pPr>
            <a:r>
              <a:rPr lang="en" sz="1800">
                <a:solidFill>
                  <a:schemeClr val="dk1"/>
                </a:solidFill>
              </a:rPr>
              <a:t>Once you go Pro - there is no going back!</a:t>
            </a:r>
            <a:endParaRPr sz="1800">
              <a:solidFill>
                <a:schemeClr val="dk1"/>
              </a:solidFill>
            </a:endParaRPr>
          </a:p>
          <a:p>
            <a:pPr marL="0" lvl="0" indent="0">
              <a:spcBef>
                <a:spcPts val="0"/>
              </a:spcBef>
              <a:spcAft>
                <a:spcPts val="0"/>
              </a:spcAft>
              <a:buNone/>
            </a:pPr>
            <a:endParaRPr sz="1800">
              <a:solidFill>
                <a:schemeClr val="dk1"/>
              </a:solidFill>
            </a:endParaRPr>
          </a:p>
          <a:p>
            <a:pPr marL="0" lvl="0" indent="0">
              <a:spcBef>
                <a:spcPts val="0"/>
              </a:spcBef>
              <a:spcAft>
                <a:spcPts val="0"/>
              </a:spcAft>
              <a:buNone/>
            </a:pPr>
            <a:r>
              <a:rPr lang="en" sz="1800">
                <a:solidFill>
                  <a:schemeClr val="dk1"/>
                </a:solidFill>
              </a:rPr>
              <a:t>Not required to have all sections in the school migrate to PTPro at one time ....</a:t>
            </a:r>
            <a:endParaRPr sz="1800">
              <a:solidFill>
                <a:schemeClr val="dk1"/>
              </a:solidFill>
            </a:endParaRPr>
          </a:p>
          <a:p>
            <a:pPr marL="0" lvl="0" indent="0" rtl="0">
              <a:spcBef>
                <a:spcPts val="0"/>
              </a:spcBef>
              <a:spcAft>
                <a:spcPts val="0"/>
              </a:spcAft>
              <a:buNone/>
            </a:pPr>
            <a:endParaRPr sz="1800">
              <a:solidFill>
                <a:schemeClr val="dk1"/>
              </a:solidFill>
            </a:endParaRPr>
          </a:p>
        </p:txBody>
      </p:sp>
      <p:pic>
        <p:nvPicPr>
          <p:cNvPr id="545" name="Shape 545"/>
          <p:cNvPicPr preferRelativeResize="0"/>
          <p:nvPr/>
        </p:nvPicPr>
        <p:blipFill>
          <a:blip r:embed="rId4">
            <a:alphaModFix/>
          </a:blip>
          <a:stretch>
            <a:fillRect/>
          </a:stretch>
        </p:blipFill>
        <p:spPr>
          <a:xfrm>
            <a:off x="667819" y="602308"/>
            <a:ext cx="4164900" cy="4379065"/>
          </a:xfrm>
          <a:prstGeom prst="rect">
            <a:avLst/>
          </a:prstGeom>
          <a:noFill/>
          <a:ln w="9525" cap="flat" cmpd="sng">
            <a:solidFill>
              <a:srgbClr val="000000"/>
            </a:solidFill>
            <a:prstDash val="solid"/>
            <a:round/>
            <a:headEnd type="none" w="med" len="med"/>
            <a:tailEnd type="none" w="med" len="med"/>
          </a:ln>
        </p:spPr>
      </p:pic>
      <p:cxnSp>
        <p:nvCxnSpPr>
          <p:cNvPr id="546" name="Shape 546"/>
          <p:cNvCxnSpPr>
            <a:endCxn id="543" idx="1"/>
          </p:cNvCxnSpPr>
          <p:nvPr/>
        </p:nvCxnSpPr>
        <p:spPr>
          <a:xfrm rot="10800000" flipH="1">
            <a:off x="2750353" y="4227485"/>
            <a:ext cx="4323600" cy="6015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p:nvPr/>
        </p:nvSpPr>
        <p:spPr>
          <a:xfrm>
            <a:off x="94975" y="577950"/>
            <a:ext cx="8923800" cy="5799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1800" b="1">
                <a:solidFill>
                  <a:srgbClr val="073763"/>
                </a:solidFill>
              </a:rPr>
              <a:t>Navigate: </a:t>
            </a:r>
            <a:r>
              <a:rPr lang="en" sz="1800">
                <a:solidFill>
                  <a:srgbClr val="073763"/>
                </a:solidFill>
              </a:rPr>
              <a:t>Change to School: Setup &gt; School &gt; Grading &gt; PowerTeacher Pro Settings</a:t>
            </a:r>
            <a:endParaRPr sz="1800">
              <a:solidFill>
                <a:srgbClr val="073763"/>
              </a:solidFill>
            </a:endParaRPr>
          </a:p>
        </p:txBody>
      </p:sp>
      <p:grpSp>
        <p:nvGrpSpPr>
          <p:cNvPr id="552" name="Shape 552"/>
          <p:cNvGrpSpPr/>
          <p:nvPr/>
        </p:nvGrpSpPr>
        <p:grpSpPr>
          <a:xfrm>
            <a:off x="185676" y="1092275"/>
            <a:ext cx="7180791" cy="1759221"/>
            <a:chOff x="338076" y="1397075"/>
            <a:chExt cx="7180791" cy="1759221"/>
          </a:xfrm>
        </p:grpSpPr>
        <p:pic>
          <p:nvPicPr>
            <p:cNvPr id="553" name="Shape 553"/>
            <p:cNvPicPr preferRelativeResize="0"/>
            <p:nvPr/>
          </p:nvPicPr>
          <p:blipFill>
            <a:blip r:embed="rId3">
              <a:alphaModFix/>
            </a:blip>
            <a:stretch>
              <a:fillRect/>
            </a:stretch>
          </p:blipFill>
          <p:spPr>
            <a:xfrm>
              <a:off x="338076" y="1931576"/>
              <a:ext cx="1585575" cy="1224719"/>
            </a:xfrm>
            <a:prstGeom prst="rect">
              <a:avLst/>
            </a:prstGeom>
            <a:noFill/>
            <a:ln w="9525" cap="flat" cmpd="sng">
              <a:solidFill>
                <a:srgbClr val="434343"/>
              </a:solidFill>
              <a:prstDash val="solid"/>
              <a:round/>
              <a:headEnd type="none" w="med" len="med"/>
              <a:tailEnd type="none" w="med" len="med"/>
            </a:ln>
          </p:spPr>
        </p:pic>
        <p:pic>
          <p:nvPicPr>
            <p:cNvPr id="554" name="Shape 554"/>
            <p:cNvPicPr preferRelativeResize="0"/>
            <p:nvPr/>
          </p:nvPicPr>
          <p:blipFill rotWithShape="1">
            <a:blip r:embed="rId4">
              <a:alphaModFix/>
            </a:blip>
            <a:srcRect l="2572" b="63499"/>
            <a:stretch/>
          </p:blipFill>
          <p:spPr>
            <a:xfrm>
              <a:off x="338076" y="1397075"/>
              <a:ext cx="7180791" cy="534506"/>
            </a:xfrm>
            <a:prstGeom prst="rect">
              <a:avLst/>
            </a:prstGeom>
            <a:noFill/>
            <a:ln w="9525" cap="flat" cmpd="sng">
              <a:solidFill>
                <a:srgbClr val="666666"/>
              </a:solidFill>
              <a:prstDash val="solid"/>
              <a:round/>
              <a:headEnd type="none" w="med" len="med"/>
              <a:tailEnd type="none" w="med" len="med"/>
            </a:ln>
          </p:spPr>
        </p:pic>
        <p:sp>
          <p:nvSpPr>
            <p:cNvPr id="555" name="Shape 555"/>
            <p:cNvSpPr/>
            <p:nvPr/>
          </p:nvSpPr>
          <p:spPr>
            <a:xfrm>
              <a:off x="338076" y="2337791"/>
              <a:ext cx="726900" cy="2085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556" name="Shape 556"/>
            <p:cNvSpPr/>
            <p:nvPr/>
          </p:nvSpPr>
          <p:spPr>
            <a:xfrm>
              <a:off x="5440459" y="1655855"/>
              <a:ext cx="2078400" cy="2643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grpSp>
      <p:grpSp>
        <p:nvGrpSpPr>
          <p:cNvPr id="557" name="Shape 557"/>
          <p:cNvGrpSpPr/>
          <p:nvPr/>
        </p:nvGrpSpPr>
        <p:grpSpPr>
          <a:xfrm>
            <a:off x="1325805" y="1798830"/>
            <a:ext cx="6157988" cy="2483490"/>
            <a:chOff x="1558305" y="1931580"/>
            <a:chExt cx="6157988" cy="2483490"/>
          </a:xfrm>
        </p:grpSpPr>
        <p:pic>
          <p:nvPicPr>
            <p:cNvPr id="558" name="Shape 558"/>
            <p:cNvPicPr preferRelativeResize="0"/>
            <p:nvPr/>
          </p:nvPicPr>
          <p:blipFill>
            <a:blip r:embed="rId5">
              <a:alphaModFix/>
            </a:blip>
            <a:stretch>
              <a:fillRect/>
            </a:stretch>
          </p:blipFill>
          <p:spPr>
            <a:xfrm>
              <a:off x="1558305" y="1931580"/>
              <a:ext cx="6157988" cy="2483490"/>
            </a:xfrm>
            <a:prstGeom prst="rect">
              <a:avLst/>
            </a:prstGeom>
            <a:noFill/>
            <a:ln w="9525" cap="flat" cmpd="sng">
              <a:solidFill>
                <a:srgbClr val="999999"/>
              </a:solidFill>
              <a:prstDash val="solid"/>
              <a:round/>
              <a:headEnd type="none" w="med" len="med"/>
              <a:tailEnd type="none" w="med" len="med"/>
            </a:ln>
          </p:spPr>
        </p:pic>
        <p:sp>
          <p:nvSpPr>
            <p:cNvPr id="559" name="Shape 559"/>
            <p:cNvSpPr/>
            <p:nvPr/>
          </p:nvSpPr>
          <p:spPr>
            <a:xfrm>
              <a:off x="1558305" y="3930019"/>
              <a:ext cx="1888200" cy="2643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grpSp>
      <p:sp>
        <p:nvSpPr>
          <p:cNvPr id="560" name="Shape 560"/>
          <p:cNvSpPr txBox="1"/>
          <p:nvPr/>
        </p:nvSpPr>
        <p:spPr>
          <a:xfrm>
            <a:off x="406550" y="50675"/>
            <a:ext cx="8461500" cy="5316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2800" b="1">
                <a:solidFill>
                  <a:srgbClr val="073763"/>
                </a:solidFill>
              </a:rPr>
              <a:t>View District  Categories for Teachers </a:t>
            </a:r>
            <a:endParaRPr sz="2400" b="1">
              <a:solidFill>
                <a:schemeClr val="dk1"/>
              </a:solidFill>
            </a:endParaRPr>
          </a:p>
        </p:txBody>
      </p:sp>
      <p:grpSp>
        <p:nvGrpSpPr>
          <p:cNvPr id="561" name="Shape 561"/>
          <p:cNvGrpSpPr/>
          <p:nvPr/>
        </p:nvGrpSpPr>
        <p:grpSpPr>
          <a:xfrm>
            <a:off x="4171365" y="2725485"/>
            <a:ext cx="4847410" cy="2124340"/>
            <a:chOff x="4207165" y="2976235"/>
            <a:chExt cx="4847410" cy="2124340"/>
          </a:xfrm>
        </p:grpSpPr>
        <p:pic>
          <p:nvPicPr>
            <p:cNvPr id="562" name="Shape 562"/>
            <p:cNvPicPr preferRelativeResize="0"/>
            <p:nvPr/>
          </p:nvPicPr>
          <p:blipFill rotWithShape="1">
            <a:blip r:embed="rId6">
              <a:alphaModFix/>
            </a:blip>
            <a:srcRect r="19374"/>
            <a:stretch/>
          </p:blipFill>
          <p:spPr>
            <a:xfrm>
              <a:off x="4207165" y="2976235"/>
              <a:ext cx="4847410" cy="2124340"/>
            </a:xfrm>
            <a:prstGeom prst="rect">
              <a:avLst/>
            </a:prstGeom>
            <a:noFill/>
            <a:ln w="9525" cap="flat" cmpd="sng">
              <a:solidFill>
                <a:srgbClr val="B7B7B7"/>
              </a:solidFill>
              <a:prstDash val="solid"/>
              <a:round/>
              <a:headEnd type="none" w="med" len="med"/>
              <a:tailEnd type="none" w="med" len="med"/>
            </a:ln>
          </p:spPr>
        </p:pic>
        <p:sp>
          <p:nvSpPr>
            <p:cNvPr id="563" name="Shape 563"/>
            <p:cNvSpPr/>
            <p:nvPr/>
          </p:nvSpPr>
          <p:spPr>
            <a:xfrm>
              <a:off x="4329451" y="3681942"/>
              <a:ext cx="1585500" cy="2643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p:nvPr/>
        </p:nvSpPr>
        <p:spPr>
          <a:xfrm>
            <a:off x="404250" y="543861"/>
            <a:ext cx="8335500" cy="5799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1800" b="1">
                <a:solidFill>
                  <a:srgbClr val="073763"/>
                </a:solidFill>
              </a:rPr>
              <a:t>Navigate: </a:t>
            </a:r>
            <a:r>
              <a:rPr lang="en" sz="1800">
                <a:solidFill>
                  <a:srgbClr val="073763"/>
                </a:solidFill>
              </a:rPr>
              <a:t>Change to School level: School &gt; Under Grading &gt; PowerTeacher Pro Settings &gt; Under Gradebook Setup&gt; District Categories for Teachers</a:t>
            </a:r>
            <a:endParaRPr sz="1800">
              <a:solidFill>
                <a:srgbClr val="073763"/>
              </a:solidFill>
            </a:endParaRPr>
          </a:p>
        </p:txBody>
      </p:sp>
      <p:pic>
        <p:nvPicPr>
          <p:cNvPr id="569" name="Shape 569"/>
          <p:cNvPicPr preferRelativeResize="0"/>
          <p:nvPr/>
        </p:nvPicPr>
        <p:blipFill rotWithShape="1">
          <a:blip r:embed="rId3">
            <a:alphaModFix/>
          </a:blip>
          <a:srcRect r="19374"/>
          <a:stretch/>
        </p:blipFill>
        <p:spPr>
          <a:xfrm>
            <a:off x="134116" y="1177413"/>
            <a:ext cx="4847410" cy="2124340"/>
          </a:xfrm>
          <a:prstGeom prst="rect">
            <a:avLst/>
          </a:prstGeom>
          <a:noFill/>
          <a:ln w="9525" cap="flat" cmpd="sng">
            <a:solidFill>
              <a:srgbClr val="073763"/>
            </a:solidFill>
            <a:prstDash val="solid"/>
            <a:round/>
            <a:headEnd type="none" w="med" len="med"/>
            <a:tailEnd type="none" w="med" len="med"/>
          </a:ln>
        </p:spPr>
      </p:pic>
      <p:sp>
        <p:nvSpPr>
          <p:cNvPr id="570" name="Shape 570"/>
          <p:cNvSpPr/>
          <p:nvPr/>
        </p:nvSpPr>
        <p:spPr>
          <a:xfrm>
            <a:off x="220445" y="1885757"/>
            <a:ext cx="1888200" cy="2643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571" name="Shape 571"/>
          <p:cNvSpPr txBox="1"/>
          <p:nvPr/>
        </p:nvSpPr>
        <p:spPr>
          <a:xfrm>
            <a:off x="406550" y="50675"/>
            <a:ext cx="8461500" cy="5316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2800" b="1">
                <a:solidFill>
                  <a:srgbClr val="073763"/>
                </a:solidFill>
              </a:rPr>
              <a:t>View District  Categories for Teachers </a:t>
            </a:r>
            <a:endParaRPr sz="2400" b="1">
              <a:solidFill>
                <a:schemeClr val="dk1"/>
              </a:solidFill>
            </a:endParaRPr>
          </a:p>
        </p:txBody>
      </p:sp>
      <p:pic>
        <p:nvPicPr>
          <p:cNvPr id="572" name="Shape 572" descr="PTPro School can View District Categories for Teachers.png"/>
          <p:cNvPicPr preferRelativeResize="0"/>
          <p:nvPr/>
        </p:nvPicPr>
        <p:blipFill>
          <a:blip r:embed="rId4">
            <a:alphaModFix/>
          </a:blip>
          <a:stretch>
            <a:fillRect/>
          </a:stretch>
        </p:blipFill>
        <p:spPr>
          <a:xfrm>
            <a:off x="2154225" y="1427053"/>
            <a:ext cx="6892174" cy="3154175"/>
          </a:xfrm>
          <a:prstGeom prst="rect">
            <a:avLst/>
          </a:prstGeom>
          <a:noFill/>
          <a:ln w="19050" cap="flat" cmpd="sng">
            <a:solidFill>
              <a:srgbClr val="073763"/>
            </a:solidFill>
            <a:prstDash val="solid"/>
            <a:round/>
            <a:headEnd type="none" w="med" len="med"/>
            <a:tailEnd type="none" w="med" len="me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p:nvPr/>
        </p:nvSpPr>
        <p:spPr>
          <a:xfrm>
            <a:off x="404250" y="699725"/>
            <a:ext cx="8580600" cy="5799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1800" b="1">
                <a:solidFill>
                  <a:srgbClr val="073763"/>
                </a:solidFill>
              </a:rPr>
              <a:t>Navigate: </a:t>
            </a:r>
            <a:r>
              <a:rPr lang="en" sz="1800">
                <a:solidFill>
                  <a:srgbClr val="073763"/>
                </a:solidFill>
              </a:rPr>
              <a:t>Change to School level: School &gt; Under Grading &gt; PowerTeacher Pro Settings &gt; Under Grade Calculations&gt; Traditional Grade Calculation Formulas</a:t>
            </a:r>
            <a:endParaRPr sz="1800">
              <a:solidFill>
                <a:srgbClr val="073763"/>
              </a:solidFill>
            </a:endParaRPr>
          </a:p>
        </p:txBody>
      </p:sp>
      <p:pic>
        <p:nvPicPr>
          <p:cNvPr id="578" name="Shape 578"/>
          <p:cNvPicPr preferRelativeResize="0"/>
          <p:nvPr/>
        </p:nvPicPr>
        <p:blipFill rotWithShape="1">
          <a:blip r:embed="rId3">
            <a:alphaModFix/>
          </a:blip>
          <a:srcRect r="19374"/>
          <a:stretch/>
        </p:blipFill>
        <p:spPr>
          <a:xfrm>
            <a:off x="1347478" y="1671271"/>
            <a:ext cx="6449024" cy="2864825"/>
          </a:xfrm>
          <a:prstGeom prst="rect">
            <a:avLst/>
          </a:prstGeom>
          <a:noFill/>
          <a:ln w="9525" cap="flat" cmpd="sng">
            <a:solidFill>
              <a:srgbClr val="073763"/>
            </a:solidFill>
            <a:prstDash val="solid"/>
            <a:round/>
            <a:headEnd type="none" w="med" len="med"/>
            <a:tailEnd type="none" w="med" len="med"/>
          </a:ln>
        </p:spPr>
      </p:pic>
      <p:sp>
        <p:nvSpPr>
          <p:cNvPr id="579" name="Shape 579"/>
          <p:cNvSpPr/>
          <p:nvPr/>
        </p:nvSpPr>
        <p:spPr>
          <a:xfrm>
            <a:off x="1527800" y="3806931"/>
            <a:ext cx="2696100" cy="2754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580" name="Shape 580"/>
          <p:cNvSpPr txBox="1"/>
          <p:nvPr/>
        </p:nvSpPr>
        <p:spPr>
          <a:xfrm>
            <a:off x="406550" y="50675"/>
            <a:ext cx="8461500" cy="5316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2800" b="1">
                <a:solidFill>
                  <a:srgbClr val="073763"/>
                </a:solidFill>
              </a:rPr>
              <a:t>Traditional Grade Calculation Formulas</a:t>
            </a:r>
            <a:endParaRPr sz="2400" b="1">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Shape 585"/>
          <p:cNvPicPr preferRelativeResize="0"/>
          <p:nvPr/>
        </p:nvPicPr>
        <p:blipFill>
          <a:blip r:embed="rId3">
            <a:alphaModFix/>
          </a:blip>
          <a:stretch>
            <a:fillRect/>
          </a:stretch>
        </p:blipFill>
        <p:spPr>
          <a:xfrm>
            <a:off x="139725" y="674325"/>
            <a:ext cx="7024950" cy="4087250"/>
          </a:xfrm>
          <a:prstGeom prst="rect">
            <a:avLst/>
          </a:prstGeom>
          <a:noFill/>
          <a:ln w="9525" cap="flat" cmpd="sng">
            <a:solidFill>
              <a:srgbClr val="B7B7B7"/>
            </a:solidFill>
            <a:prstDash val="solid"/>
            <a:round/>
            <a:headEnd type="none" w="med" len="med"/>
            <a:tailEnd type="none" w="med" len="med"/>
          </a:ln>
        </p:spPr>
      </p:pic>
      <p:sp>
        <p:nvSpPr>
          <p:cNvPr id="586" name="Shape 586"/>
          <p:cNvSpPr txBox="1"/>
          <p:nvPr/>
        </p:nvSpPr>
        <p:spPr>
          <a:xfrm>
            <a:off x="7164675" y="674350"/>
            <a:ext cx="1887900" cy="4395600"/>
          </a:xfrm>
          <a:prstGeom prst="rect">
            <a:avLst/>
          </a:prstGeom>
          <a:noFill/>
          <a:ln>
            <a:noFill/>
          </a:ln>
        </p:spPr>
        <p:txBody>
          <a:bodyPr wrap="square" lIns="91425" tIns="91425" rIns="91425" bIns="91425" anchor="t" anchorCtr="0">
            <a:noAutofit/>
          </a:bodyPr>
          <a:lstStyle/>
          <a:p>
            <a:pPr marL="0" lvl="0" indent="0">
              <a:spcBef>
                <a:spcPts val="0"/>
              </a:spcBef>
              <a:spcAft>
                <a:spcPts val="0"/>
              </a:spcAft>
              <a:buNone/>
            </a:pPr>
            <a:r>
              <a:rPr lang="en" sz="2000">
                <a:solidFill>
                  <a:srgbClr val="073763"/>
                </a:solidFill>
              </a:rPr>
              <a:t>View a formula created at the district level. </a:t>
            </a:r>
            <a:endParaRPr sz="2000">
              <a:solidFill>
                <a:srgbClr val="073763"/>
              </a:solidFill>
            </a:endParaRPr>
          </a:p>
          <a:p>
            <a:pPr marL="0" lvl="0" indent="0">
              <a:spcBef>
                <a:spcPts val="0"/>
              </a:spcBef>
              <a:spcAft>
                <a:spcPts val="0"/>
              </a:spcAft>
              <a:buNone/>
            </a:pPr>
            <a:endParaRPr sz="1000">
              <a:solidFill>
                <a:srgbClr val="073763"/>
              </a:solidFill>
            </a:endParaRPr>
          </a:p>
          <a:p>
            <a:pPr marL="0" lvl="0" indent="0">
              <a:spcBef>
                <a:spcPts val="0"/>
              </a:spcBef>
              <a:spcAft>
                <a:spcPts val="0"/>
              </a:spcAft>
              <a:buNone/>
            </a:pPr>
            <a:r>
              <a:rPr lang="en" sz="2000">
                <a:solidFill>
                  <a:srgbClr val="073763"/>
                </a:solidFill>
              </a:rPr>
              <a:t>What does a school see?  </a:t>
            </a:r>
            <a:endParaRPr sz="2000">
              <a:solidFill>
                <a:srgbClr val="073763"/>
              </a:solidFill>
            </a:endParaRPr>
          </a:p>
          <a:p>
            <a:pPr marL="0" lvl="0" indent="0">
              <a:spcBef>
                <a:spcPts val="0"/>
              </a:spcBef>
              <a:spcAft>
                <a:spcPts val="0"/>
              </a:spcAft>
              <a:buNone/>
            </a:pPr>
            <a:endParaRPr sz="1000">
              <a:solidFill>
                <a:srgbClr val="073763"/>
              </a:solidFill>
            </a:endParaRPr>
          </a:p>
          <a:p>
            <a:pPr marL="0" lvl="0" indent="0">
              <a:spcBef>
                <a:spcPts val="0"/>
              </a:spcBef>
              <a:spcAft>
                <a:spcPts val="0"/>
              </a:spcAft>
              <a:buNone/>
            </a:pPr>
            <a:r>
              <a:rPr lang="en" sz="2000">
                <a:solidFill>
                  <a:srgbClr val="073763"/>
                </a:solidFill>
              </a:rPr>
              <a:t>What can a school change?  </a:t>
            </a:r>
            <a:endParaRPr sz="2000">
              <a:solidFill>
                <a:srgbClr val="073763"/>
              </a:solidFill>
            </a:endParaRPr>
          </a:p>
          <a:p>
            <a:pPr marL="0" lvl="0" indent="0">
              <a:spcBef>
                <a:spcPts val="0"/>
              </a:spcBef>
              <a:spcAft>
                <a:spcPts val="0"/>
              </a:spcAft>
              <a:buNone/>
            </a:pPr>
            <a:endParaRPr sz="1000">
              <a:solidFill>
                <a:srgbClr val="073763"/>
              </a:solidFill>
            </a:endParaRPr>
          </a:p>
          <a:p>
            <a:pPr marL="0" lvl="0" indent="0" rtl="0">
              <a:spcBef>
                <a:spcPts val="0"/>
              </a:spcBef>
              <a:spcAft>
                <a:spcPts val="0"/>
              </a:spcAft>
              <a:buNone/>
            </a:pPr>
            <a:r>
              <a:rPr lang="en" sz="2000">
                <a:solidFill>
                  <a:srgbClr val="073763"/>
                </a:solidFill>
              </a:rPr>
              <a:t>What can a school NOT change?</a:t>
            </a:r>
            <a:endParaRPr sz="2000">
              <a:solidFill>
                <a:srgbClr val="073763"/>
              </a:solidFill>
            </a:endParaRPr>
          </a:p>
        </p:txBody>
      </p:sp>
      <p:cxnSp>
        <p:nvCxnSpPr>
          <p:cNvPr id="587" name="Shape 587"/>
          <p:cNvCxnSpPr/>
          <p:nvPr/>
        </p:nvCxnSpPr>
        <p:spPr>
          <a:xfrm flipH="1">
            <a:off x="2054900" y="919375"/>
            <a:ext cx="5204700" cy="3018000"/>
          </a:xfrm>
          <a:prstGeom prst="straightConnector1">
            <a:avLst/>
          </a:prstGeom>
          <a:noFill/>
          <a:ln w="19050" cap="flat" cmpd="sng">
            <a:solidFill>
              <a:srgbClr val="FF0000"/>
            </a:solidFill>
            <a:prstDash val="solid"/>
            <a:round/>
            <a:headEnd type="none" w="lg" len="lg"/>
            <a:tailEnd type="triangle" w="lg" len="lg"/>
          </a:ln>
        </p:spPr>
      </p:cxnSp>
      <p:sp>
        <p:nvSpPr>
          <p:cNvPr id="588" name="Shape 588"/>
          <p:cNvSpPr txBox="1"/>
          <p:nvPr/>
        </p:nvSpPr>
        <p:spPr>
          <a:xfrm>
            <a:off x="406550" y="50675"/>
            <a:ext cx="8461500" cy="5316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2800" b="1">
                <a:solidFill>
                  <a:srgbClr val="073763"/>
                </a:solidFill>
              </a:rPr>
              <a:t>Traditional Grade Calculation Formulas cont’d</a:t>
            </a:r>
            <a:endParaRPr sz="2400" b="1">
              <a:solidFill>
                <a:schemeClr val="dk1"/>
              </a:solidFill>
            </a:endParaRPr>
          </a:p>
        </p:txBody>
      </p:sp>
      <p:sp>
        <p:nvSpPr>
          <p:cNvPr id="589" name="Shape 589"/>
          <p:cNvSpPr/>
          <p:nvPr/>
        </p:nvSpPr>
        <p:spPr>
          <a:xfrm>
            <a:off x="472125" y="4191025"/>
            <a:ext cx="1041600" cy="2604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Shape 594"/>
          <p:cNvPicPr preferRelativeResize="0"/>
          <p:nvPr/>
        </p:nvPicPr>
        <p:blipFill rotWithShape="1">
          <a:blip r:embed="rId3">
            <a:alphaModFix/>
          </a:blip>
          <a:srcRect t="9348" b="9784"/>
          <a:stretch/>
        </p:blipFill>
        <p:spPr>
          <a:xfrm>
            <a:off x="4947000" y="412582"/>
            <a:ext cx="4125924" cy="4689099"/>
          </a:xfrm>
          <a:prstGeom prst="rect">
            <a:avLst/>
          </a:prstGeom>
          <a:noFill/>
          <a:ln w="9525" cap="flat" cmpd="sng">
            <a:solidFill>
              <a:srgbClr val="000000"/>
            </a:solidFill>
            <a:prstDash val="solid"/>
            <a:round/>
            <a:headEnd type="none" w="med" len="med"/>
            <a:tailEnd type="none" w="med" len="med"/>
          </a:ln>
        </p:spPr>
      </p:pic>
      <p:sp>
        <p:nvSpPr>
          <p:cNvPr id="595" name="Shape 595"/>
          <p:cNvSpPr txBox="1">
            <a:spLocks noGrp="1"/>
          </p:cNvSpPr>
          <p:nvPr>
            <p:ph type="title"/>
          </p:nvPr>
        </p:nvSpPr>
        <p:spPr>
          <a:xfrm>
            <a:off x="370175" y="88850"/>
            <a:ext cx="4914900" cy="431700"/>
          </a:xfrm>
          <a:prstGeom prst="rect">
            <a:avLst/>
          </a:prstGeom>
          <a:noFill/>
        </p:spPr>
        <p:txBody>
          <a:bodyPr wrap="square" lIns="91425" tIns="91425" rIns="91425" bIns="91425" anchor="ctr" anchorCtr="0">
            <a:noAutofit/>
          </a:bodyPr>
          <a:lstStyle/>
          <a:p>
            <a:pPr marL="0" lvl="0" indent="0" rtl="0">
              <a:spcBef>
                <a:spcPts val="0"/>
              </a:spcBef>
              <a:spcAft>
                <a:spcPts val="0"/>
              </a:spcAft>
              <a:buNone/>
            </a:pPr>
            <a:r>
              <a:rPr lang="en" sz="2600" b="1">
                <a:solidFill>
                  <a:srgbClr val="073763"/>
                </a:solidFill>
              </a:rPr>
              <a:t>Viewing High School Formula</a:t>
            </a:r>
            <a:endParaRPr sz="2600" b="1">
              <a:solidFill>
                <a:srgbClr val="073763"/>
              </a:solidFill>
            </a:endParaRPr>
          </a:p>
        </p:txBody>
      </p:sp>
      <p:sp>
        <p:nvSpPr>
          <p:cNvPr id="596" name="Shape 596"/>
          <p:cNvSpPr txBox="1"/>
          <p:nvPr/>
        </p:nvSpPr>
        <p:spPr>
          <a:xfrm>
            <a:off x="2042725" y="921850"/>
            <a:ext cx="2733900" cy="3949200"/>
          </a:xfrm>
          <a:prstGeom prst="rect">
            <a:avLst/>
          </a:prstGeom>
          <a:noFill/>
          <a:ln>
            <a:noFill/>
          </a:ln>
        </p:spPr>
        <p:txBody>
          <a:bodyPr wrap="square" lIns="91425" tIns="91425" rIns="91425" bIns="91425" anchor="ctr" anchorCtr="0">
            <a:noAutofit/>
          </a:bodyPr>
          <a:lstStyle/>
          <a:p>
            <a:pPr marL="0" lvl="0" indent="0" algn="ctr" rtl="0">
              <a:spcBef>
                <a:spcPts val="0"/>
              </a:spcBef>
              <a:spcAft>
                <a:spcPts val="0"/>
              </a:spcAft>
              <a:buNone/>
            </a:pPr>
            <a:r>
              <a:rPr lang="en" sz="2400">
                <a:solidFill>
                  <a:schemeClr val="dk1"/>
                </a:solidFill>
              </a:rPr>
              <a:t>What’s editable?</a:t>
            </a:r>
            <a:endParaRPr sz="2400">
              <a:solidFill>
                <a:schemeClr val="dk1"/>
              </a:solidFill>
            </a:endParaRPr>
          </a:p>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r>
              <a:rPr lang="en" sz="2400">
                <a:solidFill>
                  <a:schemeClr val="dk1"/>
                </a:solidFill>
              </a:rPr>
              <a:t>Nothing! </a:t>
            </a:r>
            <a:endParaRPr sz="2400">
              <a:solidFill>
                <a:schemeClr val="dk1"/>
              </a:solidFill>
            </a:endParaRPr>
          </a:p>
          <a:p>
            <a:pPr marL="0" lvl="0" indent="0" algn="ctr" rtl="0">
              <a:spcBef>
                <a:spcPts val="0"/>
              </a:spcBef>
              <a:spcAft>
                <a:spcPts val="0"/>
              </a:spcAft>
              <a:buNone/>
            </a:pPr>
            <a:r>
              <a:rPr lang="en" sz="2400">
                <a:solidFill>
                  <a:schemeClr val="dk1"/>
                </a:solidFill>
              </a:rPr>
              <a:t>(if it is locked down by the district)</a:t>
            </a:r>
            <a:endParaRPr sz="2400">
              <a:solidFill>
                <a:schemeClr val="dk1"/>
              </a:solidFill>
            </a:endParaRPr>
          </a:p>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r>
              <a:rPr lang="en" sz="2400">
                <a:solidFill>
                  <a:schemeClr val="dk1"/>
                </a:solidFill>
              </a:rPr>
              <a:t>A local decision!</a:t>
            </a:r>
            <a:endParaRPr sz="2400">
              <a:solidFill>
                <a:schemeClr val="dk1"/>
              </a:solidFill>
            </a:endParaRPr>
          </a:p>
        </p:txBody>
      </p:sp>
      <p:pic>
        <p:nvPicPr>
          <p:cNvPr id="597" name="Shape 597" descr="Free illustration: Question Mark, Question, Faq, Ask - Free Image ..."/>
          <p:cNvPicPr preferRelativeResize="0"/>
          <p:nvPr/>
        </p:nvPicPr>
        <p:blipFill>
          <a:blip r:embed="rId4">
            <a:alphaModFix/>
          </a:blip>
          <a:stretch>
            <a:fillRect/>
          </a:stretch>
        </p:blipFill>
        <p:spPr>
          <a:xfrm>
            <a:off x="4917" y="283498"/>
            <a:ext cx="2527976" cy="26188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p:nvPr/>
        </p:nvSpPr>
        <p:spPr>
          <a:xfrm>
            <a:off x="404250" y="699725"/>
            <a:ext cx="8335500" cy="5799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1800" b="1">
                <a:solidFill>
                  <a:srgbClr val="073763"/>
                </a:solidFill>
              </a:rPr>
              <a:t>Navigate: </a:t>
            </a:r>
            <a:r>
              <a:rPr lang="en" sz="1800">
                <a:solidFill>
                  <a:srgbClr val="073763"/>
                </a:solidFill>
              </a:rPr>
              <a:t>Change to School level: Setup &gt; School &gt; Grading &gt; PowerTeacher Pro Settings &gt; Grade Calculations: Traditional Grade Preferences</a:t>
            </a:r>
            <a:endParaRPr sz="1800">
              <a:solidFill>
                <a:srgbClr val="073763"/>
              </a:solidFill>
            </a:endParaRPr>
          </a:p>
        </p:txBody>
      </p:sp>
      <p:pic>
        <p:nvPicPr>
          <p:cNvPr id="603" name="Shape 603"/>
          <p:cNvPicPr preferRelativeResize="0"/>
          <p:nvPr/>
        </p:nvPicPr>
        <p:blipFill rotWithShape="1">
          <a:blip r:embed="rId3">
            <a:alphaModFix/>
          </a:blip>
          <a:srcRect r="19374"/>
          <a:stretch/>
        </p:blipFill>
        <p:spPr>
          <a:xfrm>
            <a:off x="1347491" y="1642896"/>
            <a:ext cx="6449024" cy="2864825"/>
          </a:xfrm>
          <a:prstGeom prst="rect">
            <a:avLst/>
          </a:prstGeom>
          <a:noFill/>
          <a:ln w="9525" cap="flat" cmpd="sng">
            <a:solidFill>
              <a:srgbClr val="073763"/>
            </a:solidFill>
            <a:prstDash val="solid"/>
            <a:round/>
            <a:headEnd type="none" w="med" len="med"/>
            <a:tailEnd type="none" w="med" len="med"/>
          </a:ln>
        </p:spPr>
      </p:pic>
      <p:sp>
        <p:nvSpPr>
          <p:cNvPr id="604" name="Shape 604"/>
          <p:cNvSpPr/>
          <p:nvPr/>
        </p:nvSpPr>
        <p:spPr>
          <a:xfrm>
            <a:off x="1499425" y="4063355"/>
            <a:ext cx="2742300" cy="3207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605" name="Shape 605"/>
          <p:cNvSpPr txBox="1"/>
          <p:nvPr/>
        </p:nvSpPr>
        <p:spPr>
          <a:xfrm>
            <a:off x="406550" y="50675"/>
            <a:ext cx="8461500" cy="5316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2800" b="1">
                <a:solidFill>
                  <a:srgbClr val="073763"/>
                </a:solidFill>
              </a:rPr>
              <a:t>Traditional Grade Preferences </a:t>
            </a:r>
            <a:endParaRPr sz="2400" b="1">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Shape 610"/>
          <p:cNvPicPr preferRelativeResize="0"/>
          <p:nvPr/>
        </p:nvPicPr>
        <p:blipFill rotWithShape="1">
          <a:blip r:embed="rId3">
            <a:alphaModFix/>
          </a:blip>
          <a:srcRect l="14732" t="16957" r="31304"/>
          <a:stretch/>
        </p:blipFill>
        <p:spPr>
          <a:xfrm>
            <a:off x="1139825" y="494500"/>
            <a:ext cx="6134326" cy="4506300"/>
          </a:xfrm>
          <a:prstGeom prst="rect">
            <a:avLst/>
          </a:prstGeom>
          <a:noFill/>
          <a:ln w="9525" cap="flat" cmpd="sng">
            <a:solidFill>
              <a:srgbClr val="000000"/>
            </a:solidFill>
            <a:prstDash val="solid"/>
            <a:round/>
            <a:headEnd type="none" w="med" len="med"/>
            <a:tailEnd type="none" w="med" len="med"/>
          </a:ln>
        </p:spPr>
      </p:pic>
      <p:pic>
        <p:nvPicPr>
          <p:cNvPr id="611" name="Shape 611"/>
          <p:cNvPicPr preferRelativeResize="0"/>
          <p:nvPr/>
        </p:nvPicPr>
        <p:blipFill rotWithShape="1">
          <a:blip r:embed="rId4">
            <a:alphaModFix/>
          </a:blip>
          <a:srcRect l="89856" t="17375"/>
          <a:stretch/>
        </p:blipFill>
        <p:spPr>
          <a:xfrm>
            <a:off x="6403425" y="4599275"/>
            <a:ext cx="802225" cy="334025"/>
          </a:xfrm>
          <a:prstGeom prst="rect">
            <a:avLst/>
          </a:prstGeom>
          <a:noFill/>
          <a:ln>
            <a:noFill/>
          </a:ln>
        </p:spPr>
      </p:pic>
      <p:sp>
        <p:nvSpPr>
          <p:cNvPr id="612" name="Shape 612"/>
          <p:cNvSpPr txBox="1"/>
          <p:nvPr/>
        </p:nvSpPr>
        <p:spPr>
          <a:xfrm>
            <a:off x="406550" y="50675"/>
            <a:ext cx="8461500" cy="5316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2800" b="1">
                <a:solidFill>
                  <a:srgbClr val="073763"/>
                </a:solidFill>
              </a:rPr>
              <a:t>Traditional Grade Preferences </a:t>
            </a:r>
            <a:endParaRPr sz="2400" b="1">
              <a:solidFill>
                <a:schemeClr val="dk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1328625" y="117900"/>
            <a:ext cx="1741800" cy="465900"/>
          </a:xfrm>
          <a:prstGeom prst="rect">
            <a:avLst/>
          </a:prstGeom>
          <a:ln w="2857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AGENDA</a:t>
            </a:r>
            <a:endParaRPr b="1"/>
          </a:p>
        </p:txBody>
      </p:sp>
      <p:grpSp>
        <p:nvGrpSpPr>
          <p:cNvPr id="618" name="Shape 618"/>
          <p:cNvGrpSpPr/>
          <p:nvPr/>
        </p:nvGrpSpPr>
        <p:grpSpPr>
          <a:xfrm>
            <a:off x="21375" y="117900"/>
            <a:ext cx="9086425" cy="4882200"/>
            <a:chOff x="21375" y="117900"/>
            <a:chExt cx="9086425" cy="4882200"/>
          </a:xfrm>
        </p:grpSpPr>
        <p:sp>
          <p:nvSpPr>
            <p:cNvPr id="619" name="Shape 619"/>
            <p:cNvSpPr txBox="1"/>
            <p:nvPr/>
          </p:nvSpPr>
          <p:spPr>
            <a:xfrm>
              <a:off x="21375" y="554650"/>
              <a:ext cx="4576500" cy="43527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spcAft>
                  <a:spcPts val="0"/>
                </a:spcAft>
                <a:buNone/>
              </a:pPr>
              <a:r>
                <a:rPr lang="en" sz="1800" b="1">
                  <a:solidFill>
                    <a:srgbClr val="D9D9D9"/>
                  </a:solidFill>
                </a:rPr>
                <a:t>View Grade Scales</a:t>
              </a:r>
              <a:endParaRPr sz="1800" b="1">
                <a:solidFill>
                  <a:srgbClr val="D9D9D9"/>
                </a:solidFill>
              </a:endParaRPr>
            </a:p>
            <a:p>
              <a:pPr marL="0" lvl="0" indent="0" rtl="0">
                <a:lnSpc>
                  <a:spcPct val="115000"/>
                </a:lnSpc>
                <a:spcBef>
                  <a:spcPts val="600"/>
                </a:spcBef>
                <a:spcAft>
                  <a:spcPts val="0"/>
                </a:spcAft>
                <a:buClr>
                  <a:schemeClr val="dk1"/>
                </a:buClr>
                <a:buSzPts val="1100"/>
                <a:buFont typeface="Arial"/>
                <a:buNone/>
              </a:pPr>
              <a:r>
                <a:rPr lang="en" sz="1800" b="1">
                  <a:solidFill>
                    <a:srgbClr val="D9D9D9"/>
                  </a:solidFill>
                </a:rPr>
                <a:t>View PowerTeacher Pro (PTPro) District Setup / Settings</a:t>
              </a:r>
              <a:endParaRPr sz="1800" b="1">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Default Gradebook Type</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Created Categories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Traditional Grading</a:t>
              </a:r>
              <a:endParaRPr sz="1800" b="1">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Traditional Grade Calculation Formulas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Traditional Grade Preferences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Standards Grading</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Use of Standards</a:t>
              </a:r>
              <a:endParaRPr sz="1800">
                <a:solidFill>
                  <a:srgbClr val="D9D9D9"/>
                </a:solidFill>
              </a:endParaRPr>
            </a:p>
            <a:p>
              <a:pPr marL="0" lvl="0" indent="0" rtl="0">
                <a:lnSpc>
                  <a:spcPct val="115000"/>
                </a:lnSpc>
                <a:spcBef>
                  <a:spcPts val="600"/>
                </a:spcBef>
                <a:spcAft>
                  <a:spcPts val="600"/>
                </a:spcAft>
                <a:buNone/>
              </a:pPr>
              <a:endParaRPr sz="1800">
                <a:solidFill>
                  <a:schemeClr val="dk1"/>
                </a:solidFill>
              </a:endParaRPr>
            </a:p>
          </p:txBody>
        </p:sp>
        <p:sp>
          <p:nvSpPr>
            <p:cNvPr id="620" name="Shape 620"/>
            <p:cNvSpPr txBox="1"/>
            <p:nvPr/>
          </p:nvSpPr>
          <p:spPr>
            <a:xfrm>
              <a:off x="4618600" y="117900"/>
              <a:ext cx="4489200" cy="48822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r>
                <a:rPr lang="en" sz="1800" b="1">
                  <a:solidFill>
                    <a:srgbClr val="D9D9D9"/>
                  </a:solidFill>
                </a:rPr>
                <a:t>Standards Grading cont’d</a:t>
              </a:r>
              <a:endParaRPr sz="1800">
                <a:solidFill>
                  <a:srgbClr val="D9D9D9"/>
                </a:solidFill>
              </a:endParaRPr>
            </a:p>
            <a:p>
              <a:pPr marL="457200" lvl="0" indent="-342900" rtl="0">
                <a:lnSpc>
                  <a:spcPct val="115000"/>
                </a:lnSpc>
                <a:spcBef>
                  <a:spcPts val="1000"/>
                </a:spcBef>
                <a:spcAft>
                  <a:spcPts val="0"/>
                </a:spcAft>
                <a:buClr>
                  <a:srgbClr val="D9D9D9"/>
                </a:buClr>
                <a:buSzPts val="1800"/>
                <a:buChar char="➢"/>
              </a:pPr>
              <a:r>
                <a:rPr lang="en" sz="1800">
                  <a:solidFill>
                    <a:srgbClr val="D9D9D9"/>
                  </a:solidFill>
                </a:rPr>
                <a:t>View Imported Standards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Configuring Standards Grade Preferences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View Configured Display Settings</a:t>
              </a:r>
              <a:endParaRPr sz="1800" b="1">
                <a:solidFill>
                  <a:srgbClr val="D9D9D9"/>
                </a:solidFill>
              </a:endParaRPr>
            </a:p>
            <a:p>
              <a:pPr marL="0" lvl="0" indent="0" rtl="0">
                <a:lnSpc>
                  <a:spcPct val="115000"/>
                </a:lnSpc>
                <a:spcBef>
                  <a:spcPts val="600"/>
                </a:spcBef>
                <a:spcAft>
                  <a:spcPts val="0"/>
                </a:spcAft>
                <a:buNone/>
              </a:pPr>
              <a:r>
                <a:rPr lang="en" sz="1800" b="1">
                  <a:solidFill>
                    <a:srgbClr val="D9D9D9"/>
                  </a:solidFill>
                </a:rPr>
                <a:t>Viewing at the School Level</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Sections (gradebook type)</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Categories for Teachers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Traditional Grading Calcs &amp; Prefs</a:t>
              </a:r>
              <a:endParaRPr sz="1800">
                <a:solidFill>
                  <a:srgbClr val="D9D9D9"/>
                </a:solidFill>
              </a:endParaRPr>
            </a:p>
            <a:p>
              <a:pPr marL="0" lvl="0" indent="0" rtl="0">
                <a:lnSpc>
                  <a:spcPct val="115000"/>
                </a:lnSpc>
                <a:spcBef>
                  <a:spcPts val="600"/>
                </a:spcBef>
                <a:spcAft>
                  <a:spcPts val="0"/>
                </a:spcAft>
                <a:buNone/>
              </a:pPr>
              <a:r>
                <a:rPr lang="en" sz="1800" b="1">
                  <a:solidFill>
                    <a:schemeClr val="dk1"/>
                  </a:solidFill>
                </a:rPr>
                <a:t>Viewing a Teacher’s Gradebook</a:t>
              </a:r>
              <a:endParaRPr sz="1800" b="1">
                <a:solidFill>
                  <a:schemeClr val="dk1"/>
                </a:solidFill>
              </a:endParaRPr>
            </a:p>
            <a:p>
              <a:pPr marL="0" lvl="0" indent="0" rtl="0">
                <a:lnSpc>
                  <a:spcPct val="115000"/>
                </a:lnSpc>
                <a:spcBef>
                  <a:spcPts val="600"/>
                </a:spcBef>
                <a:spcAft>
                  <a:spcPts val="0"/>
                </a:spcAft>
                <a:buNone/>
              </a:pPr>
              <a:r>
                <a:rPr lang="en" sz="1800">
                  <a:solidFill>
                    <a:schemeClr val="dk1"/>
                  </a:solidFill>
                </a:rPr>
                <a:t>Current Year &amp; Previous Years</a:t>
              </a:r>
              <a:endParaRPr sz="1800">
                <a:solidFill>
                  <a:schemeClr val="dk1"/>
                </a:solidFill>
              </a:endParaRPr>
            </a:p>
            <a:p>
              <a:pPr marL="0" lvl="0" indent="0" rtl="0">
                <a:lnSpc>
                  <a:spcPct val="115000"/>
                </a:lnSpc>
                <a:spcBef>
                  <a:spcPts val="600"/>
                </a:spcBef>
                <a:spcAft>
                  <a:spcPts val="600"/>
                </a:spcAft>
                <a:buNone/>
              </a:pPr>
              <a:r>
                <a:rPr lang="en" sz="1800" b="1">
                  <a:solidFill>
                    <a:srgbClr val="D9D9D9"/>
                  </a:solidFill>
                </a:rPr>
                <a:t>Migrating PTG Data to PTPro</a:t>
              </a:r>
              <a:endParaRPr sz="1800" b="1">
                <a:solidFill>
                  <a:srgbClr val="D9D9D9"/>
                </a:solidFill>
              </a:endParaRPr>
            </a:p>
          </p:txBody>
        </p:sp>
        <p:cxnSp>
          <p:nvCxnSpPr>
            <p:cNvPr id="621" name="Shape 621"/>
            <p:cNvCxnSpPr/>
            <p:nvPr/>
          </p:nvCxnSpPr>
          <p:spPr>
            <a:xfrm>
              <a:off x="4572000" y="156300"/>
              <a:ext cx="0" cy="4751100"/>
            </a:xfrm>
            <a:prstGeom prst="straightConnector1">
              <a:avLst/>
            </a:prstGeom>
            <a:noFill/>
            <a:ln w="28575" cap="flat" cmpd="sng">
              <a:solidFill>
                <a:schemeClr val="accent1"/>
              </a:solidFill>
              <a:prstDash val="solid"/>
              <a:round/>
              <a:headEnd type="none" w="lg" len="lg"/>
              <a:tailEnd type="none" w="lg" len="lg"/>
            </a:ln>
          </p:spPr>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47050" y="95341"/>
            <a:ext cx="8520600" cy="465900"/>
          </a:xfrm>
          <a:prstGeom prst="rect">
            <a:avLst/>
          </a:prstGeom>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Viewing Grade Scales</a:t>
            </a:r>
            <a:endParaRPr b="1">
              <a:solidFill>
                <a:srgbClr val="073763"/>
              </a:solidFill>
            </a:endParaRPr>
          </a:p>
        </p:txBody>
      </p:sp>
      <p:grpSp>
        <p:nvGrpSpPr>
          <p:cNvPr id="167" name="Shape 167"/>
          <p:cNvGrpSpPr/>
          <p:nvPr/>
        </p:nvGrpSpPr>
        <p:grpSpPr>
          <a:xfrm>
            <a:off x="447055" y="1246539"/>
            <a:ext cx="8392416" cy="2981345"/>
            <a:chOff x="447050" y="865225"/>
            <a:chExt cx="7717874" cy="2351775"/>
          </a:xfrm>
        </p:grpSpPr>
        <p:pic>
          <p:nvPicPr>
            <p:cNvPr id="168" name="Shape 168"/>
            <p:cNvPicPr preferRelativeResize="0"/>
            <p:nvPr/>
          </p:nvPicPr>
          <p:blipFill rotWithShape="1">
            <a:blip r:embed="rId3">
              <a:alphaModFix/>
            </a:blip>
            <a:srcRect r="75195" b="10063"/>
            <a:stretch/>
          </p:blipFill>
          <p:spPr>
            <a:xfrm>
              <a:off x="447050" y="865225"/>
              <a:ext cx="2268126" cy="2351775"/>
            </a:xfrm>
            <a:prstGeom prst="rect">
              <a:avLst/>
            </a:prstGeom>
            <a:noFill/>
            <a:ln>
              <a:noFill/>
            </a:ln>
          </p:spPr>
        </p:pic>
        <p:pic>
          <p:nvPicPr>
            <p:cNvPr id="169" name="Shape 169"/>
            <p:cNvPicPr preferRelativeResize="0"/>
            <p:nvPr/>
          </p:nvPicPr>
          <p:blipFill rotWithShape="1">
            <a:blip r:embed="rId3">
              <a:alphaModFix/>
            </a:blip>
            <a:srcRect l="40401" b="10063"/>
            <a:stretch/>
          </p:blipFill>
          <p:spPr>
            <a:xfrm>
              <a:off x="2715175" y="865225"/>
              <a:ext cx="5449749" cy="2351775"/>
            </a:xfrm>
            <a:prstGeom prst="rect">
              <a:avLst/>
            </a:prstGeom>
            <a:noFill/>
            <a:ln>
              <a:noFill/>
            </a:ln>
          </p:spPr>
        </p:pic>
      </p:grpSp>
      <p:sp>
        <p:nvSpPr>
          <p:cNvPr id="170" name="Shape 170"/>
          <p:cNvSpPr/>
          <p:nvPr/>
        </p:nvSpPr>
        <p:spPr>
          <a:xfrm>
            <a:off x="467900" y="1062025"/>
            <a:ext cx="8392500" cy="3165900"/>
          </a:xfrm>
          <a:prstGeom prst="rect">
            <a:avLst/>
          </a:prstGeom>
          <a:noFill/>
          <a:ln w="19050" cap="flat" cmpd="sng">
            <a:solidFill>
              <a:srgbClr val="434343"/>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a:off x="544475" y="2639000"/>
            <a:ext cx="1038000" cy="2967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172" name="Shape 172"/>
          <p:cNvSpPr txBox="1"/>
          <p:nvPr/>
        </p:nvSpPr>
        <p:spPr>
          <a:xfrm>
            <a:off x="1042075" y="561250"/>
            <a:ext cx="6295500" cy="4659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1800">
                <a:solidFill>
                  <a:schemeClr val="dk1"/>
                </a:solidFill>
              </a:rPr>
              <a:t>Navigate:  LEA &gt; Grading: Grade Scales</a:t>
            </a:r>
            <a:endParaRPr sz="1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367350" y="44525"/>
            <a:ext cx="84807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b="1">
                <a:solidFill>
                  <a:srgbClr val="073763"/>
                </a:solidFill>
              </a:rPr>
              <a:t>Managing</a:t>
            </a:r>
            <a:r>
              <a:rPr lang="en"/>
              <a:t> </a:t>
            </a:r>
            <a:r>
              <a:rPr lang="en" b="1">
                <a:solidFill>
                  <a:srgbClr val="073763"/>
                </a:solidFill>
              </a:rPr>
              <a:t>Next</a:t>
            </a:r>
            <a:r>
              <a:rPr lang="en"/>
              <a:t> </a:t>
            </a:r>
            <a:r>
              <a:rPr lang="en" b="1">
                <a:solidFill>
                  <a:srgbClr val="073763"/>
                </a:solidFill>
              </a:rPr>
              <a:t>Year’s</a:t>
            </a:r>
            <a:r>
              <a:rPr lang="en"/>
              <a:t> </a:t>
            </a:r>
            <a:r>
              <a:rPr lang="en" b="1">
                <a:solidFill>
                  <a:srgbClr val="073763"/>
                </a:solidFill>
              </a:rPr>
              <a:t>Calculations</a:t>
            </a:r>
            <a:endParaRPr b="1">
              <a:solidFill>
                <a:srgbClr val="073763"/>
              </a:solidFill>
            </a:endParaRPr>
          </a:p>
        </p:txBody>
      </p:sp>
      <p:sp>
        <p:nvSpPr>
          <p:cNvPr id="627" name="Shape 627"/>
          <p:cNvSpPr txBox="1">
            <a:spLocks noGrp="1"/>
          </p:cNvSpPr>
          <p:nvPr>
            <p:ph type="body" idx="1"/>
          </p:nvPr>
        </p:nvSpPr>
        <p:spPr>
          <a:xfrm>
            <a:off x="260175" y="555900"/>
            <a:ext cx="8480700" cy="16725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a:solidFill>
                  <a:srgbClr val="000000"/>
                </a:solidFill>
              </a:rPr>
              <a:t>Similar to getting next year’s schedule ready while in current year - can get next year’s calculation settings ready for next year while in current year (next year ‘Years and Terms’ must have already been created</a:t>
            </a:r>
            <a:endParaRPr>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Will not have any effect on current calculations</a:t>
            </a:r>
            <a:endParaRPr>
              <a:solidFill>
                <a:srgbClr val="000000"/>
              </a:solidFill>
            </a:endParaRPr>
          </a:p>
          <a:p>
            <a:pPr marL="457200" lvl="0" indent="-342900">
              <a:spcBef>
                <a:spcPts val="0"/>
              </a:spcBef>
              <a:spcAft>
                <a:spcPts val="0"/>
              </a:spcAft>
              <a:buClr>
                <a:srgbClr val="000000"/>
              </a:buClr>
              <a:buSzPts val="1800"/>
              <a:buChar char="●"/>
            </a:pPr>
            <a:r>
              <a:rPr lang="en">
                <a:solidFill>
                  <a:srgbClr val="000000"/>
                </a:solidFill>
              </a:rPr>
              <a:t>In a “bubble” to protect current year calculations</a:t>
            </a:r>
            <a:endParaRPr>
              <a:solidFill>
                <a:srgbClr val="000000"/>
              </a:solidFill>
            </a:endParaRPr>
          </a:p>
        </p:txBody>
      </p:sp>
      <p:pic>
        <p:nvPicPr>
          <p:cNvPr id="628" name="Shape 628"/>
          <p:cNvPicPr preferRelativeResize="0"/>
          <p:nvPr/>
        </p:nvPicPr>
        <p:blipFill>
          <a:blip r:embed="rId3">
            <a:alphaModFix/>
          </a:blip>
          <a:stretch>
            <a:fillRect/>
          </a:stretch>
        </p:blipFill>
        <p:spPr>
          <a:xfrm>
            <a:off x="293636" y="2444325"/>
            <a:ext cx="5621538" cy="2059800"/>
          </a:xfrm>
          <a:prstGeom prst="rect">
            <a:avLst/>
          </a:prstGeom>
          <a:noFill/>
          <a:ln w="9525" cap="flat" cmpd="sng">
            <a:solidFill>
              <a:srgbClr val="000000"/>
            </a:solidFill>
            <a:prstDash val="solid"/>
            <a:round/>
            <a:headEnd type="none" w="med" len="med"/>
            <a:tailEnd type="none" w="med" len="med"/>
          </a:ln>
        </p:spPr>
      </p:pic>
      <p:sp>
        <p:nvSpPr>
          <p:cNvPr id="629" name="Shape 629"/>
          <p:cNvSpPr txBox="1">
            <a:spLocks noGrp="1"/>
          </p:cNvSpPr>
          <p:nvPr>
            <p:ph type="body" idx="1"/>
          </p:nvPr>
        </p:nvSpPr>
        <p:spPr>
          <a:xfrm rot="-1395119">
            <a:off x="6031160" y="1797106"/>
            <a:ext cx="2832242" cy="1170532"/>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lvl="0" indent="0" rtl="0">
              <a:spcBef>
                <a:spcPts val="0"/>
              </a:spcBef>
              <a:spcAft>
                <a:spcPts val="1600"/>
              </a:spcAft>
              <a:buNone/>
            </a:pPr>
            <a:r>
              <a:rPr lang="en">
                <a:solidFill>
                  <a:srgbClr val="000000"/>
                </a:solidFill>
              </a:rPr>
              <a:t>Good time for discussion of ‘lessons learned’ from current year calculations!</a:t>
            </a:r>
            <a:endParaRPr>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p:nvPr/>
        </p:nvSpPr>
        <p:spPr>
          <a:xfrm>
            <a:off x="4967450" y="3141672"/>
            <a:ext cx="3549300" cy="1559400"/>
          </a:xfrm>
          <a:prstGeom prst="notched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r>
              <a:rPr lang="en" sz="2400" b="1"/>
              <a:t>Migrating Data</a:t>
            </a:r>
            <a:endParaRPr sz="2400" b="1"/>
          </a:p>
        </p:txBody>
      </p:sp>
      <p:grpSp>
        <p:nvGrpSpPr>
          <p:cNvPr id="635" name="Shape 635"/>
          <p:cNvGrpSpPr/>
          <p:nvPr/>
        </p:nvGrpSpPr>
        <p:grpSpPr>
          <a:xfrm>
            <a:off x="161563" y="1469706"/>
            <a:ext cx="4258025" cy="2271419"/>
            <a:chOff x="4213675" y="1614181"/>
            <a:chExt cx="4258025" cy="2271419"/>
          </a:xfrm>
        </p:grpSpPr>
        <p:pic>
          <p:nvPicPr>
            <p:cNvPr id="636" name="Shape 636" descr="Free vector graphic: Glasses, Circle, Pink - Free Image on Pixabay ..."/>
            <p:cNvPicPr preferRelativeResize="0"/>
            <p:nvPr/>
          </p:nvPicPr>
          <p:blipFill>
            <a:blip r:embed="rId3">
              <a:alphaModFix/>
            </a:blip>
            <a:stretch>
              <a:fillRect/>
            </a:stretch>
          </p:blipFill>
          <p:spPr>
            <a:xfrm>
              <a:off x="4213675" y="1797325"/>
              <a:ext cx="4176526" cy="2088275"/>
            </a:xfrm>
            <a:prstGeom prst="rect">
              <a:avLst/>
            </a:prstGeom>
            <a:noFill/>
            <a:ln>
              <a:noFill/>
            </a:ln>
          </p:spPr>
        </p:pic>
        <p:sp>
          <p:nvSpPr>
            <p:cNvPr id="637" name="Shape 637"/>
            <p:cNvSpPr txBox="1"/>
            <p:nvPr/>
          </p:nvSpPr>
          <p:spPr>
            <a:xfrm>
              <a:off x="4491900" y="1614181"/>
              <a:ext cx="3979800" cy="1891500"/>
            </a:xfrm>
            <a:prstGeom prst="rect">
              <a:avLst/>
            </a:prstGeom>
            <a:noFill/>
            <a:ln>
              <a:noFill/>
            </a:ln>
          </p:spPr>
          <p:txBody>
            <a:bodyPr wrap="square" lIns="91425" tIns="91425" rIns="91425" bIns="91425" anchor="t" anchorCtr="0">
              <a:noAutofit/>
            </a:bodyPr>
            <a:lstStyle/>
            <a:p>
              <a:pPr marL="0" lvl="0" indent="0">
                <a:spcBef>
                  <a:spcPts val="0"/>
                </a:spcBef>
                <a:spcAft>
                  <a:spcPts val="0"/>
                </a:spcAft>
                <a:buNone/>
              </a:pPr>
              <a:r>
                <a:rPr lang="en" sz="2400"/>
                <a:t>   </a:t>
              </a:r>
              <a:r>
                <a:rPr lang="en" sz="2400" b="1"/>
                <a:t>  PowerTeacher Pro</a:t>
              </a:r>
              <a:endParaRPr sz="2400" b="1"/>
            </a:p>
            <a:p>
              <a:pPr marL="0" lvl="0" indent="0">
                <a:spcBef>
                  <a:spcPts val="0"/>
                </a:spcBef>
                <a:spcAft>
                  <a:spcPts val="0"/>
                </a:spcAft>
                <a:buNone/>
              </a:pPr>
              <a:endParaRPr sz="1200" b="1"/>
            </a:p>
            <a:p>
              <a:pPr marL="0" lvl="0" indent="0">
                <a:spcBef>
                  <a:spcPts val="0"/>
                </a:spcBef>
                <a:spcAft>
                  <a:spcPts val="0"/>
                </a:spcAft>
                <a:buNone/>
              </a:pPr>
              <a:endParaRPr b="1"/>
            </a:p>
            <a:p>
              <a:pPr marL="0" lvl="0" indent="0">
                <a:spcBef>
                  <a:spcPts val="0"/>
                </a:spcBef>
                <a:spcAft>
                  <a:spcPts val="0"/>
                </a:spcAft>
                <a:buNone/>
              </a:pPr>
              <a:r>
                <a:rPr lang="en" sz="2400" b="1"/>
                <a:t>   VIEW                ONLY</a:t>
              </a:r>
              <a:endParaRPr sz="2400"/>
            </a:p>
          </p:txBody>
        </p:sp>
      </p:grpSp>
      <p:sp>
        <p:nvSpPr>
          <p:cNvPr id="638" name="Shape 638"/>
          <p:cNvSpPr txBox="1"/>
          <p:nvPr/>
        </p:nvSpPr>
        <p:spPr>
          <a:xfrm>
            <a:off x="3872100" y="3021450"/>
            <a:ext cx="1399800" cy="572700"/>
          </a:xfrm>
          <a:prstGeom prst="rect">
            <a:avLst/>
          </a:prstGeom>
          <a:noFill/>
          <a:ln>
            <a:noFill/>
          </a:ln>
        </p:spPr>
        <p:txBody>
          <a:bodyPr wrap="square" lIns="91425" tIns="91425" rIns="91425" bIns="91425" anchor="t" anchorCtr="0">
            <a:noAutofit/>
          </a:bodyPr>
          <a:lstStyle/>
          <a:p>
            <a:pPr marL="0" lvl="0" indent="0" algn="ctr" rtl="0">
              <a:spcBef>
                <a:spcPts val="0"/>
              </a:spcBef>
              <a:spcAft>
                <a:spcPts val="0"/>
              </a:spcAft>
              <a:buNone/>
            </a:pPr>
            <a:r>
              <a:rPr lang="en" sz="2400" b="1"/>
              <a:t>And</a:t>
            </a:r>
            <a:r>
              <a:rPr lang="en" sz="2400"/>
              <a:t>             </a:t>
            </a:r>
            <a:endParaRPr sz="2400"/>
          </a:p>
        </p:txBody>
      </p:sp>
      <p:sp>
        <p:nvSpPr>
          <p:cNvPr id="639" name="Shape 639"/>
          <p:cNvSpPr txBox="1">
            <a:spLocks noGrp="1"/>
          </p:cNvSpPr>
          <p:nvPr>
            <p:ph type="title"/>
          </p:nvPr>
        </p:nvSpPr>
        <p:spPr>
          <a:xfrm>
            <a:off x="374450" y="66925"/>
            <a:ext cx="8675400" cy="9828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Administrators</a:t>
            </a:r>
            <a:r>
              <a:rPr lang="en"/>
              <a:t> </a:t>
            </a:r>
            <a:r>
              <a:rPr lang="en" b="1">
                <a:solidFill>
                  <a:srgbClr val="073763"/>
                </a:solidFill>
              </a:rPr>
              <a:t>Viewing</a:t>
            </a:r>
            <a:r>
              <a:rPr lang="en"/>
              <a:t> </a:t>
            </a:r>
            <a:r>
              <a:rPr lang="en" b="1">
                <a:solidFill>
                  <a:srgbClr val="073763"/>
                </a:solidFill>
              </a:rPr>
              <a:t>Teachers</a:t>
            </a:r>
            <a:r>
              <a:rPr lang="en"/>
              <a:t> </a:t>
            </a:r>
            <a:r>
              <a:rPr lang="en" b="1">
                <a:solidFill>
                  <a:srgbClr val="073763"/>
                </a:solidFill>
              </a:rPr>
              <a:t>PTPro</a:t>
            </a:r>
            <a:r>
              <a:rPr lang="en"/>
              <a:t> </a:t>
            </a:r>
            <a:r>
              <a:rPr lang="en" b="1">
                <a:solidFill>
                  <a:srgbClr val="073763"/>
                </a:solidFill>
              </a:rPr>
              <a:t>Gradebook Current Year and Previous Years</a:t>
            </a:r>
            <a:endParaRPr b="1">
              <a:solidFill>
                <a:srgbClr val="073763"/>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title"/>
          </p:nvPr>
        </p:nvSpPr>
        <p:spPr>
          <a:xfrm>
            <a:off x="374450" y="62900"/>
            <a:ext cx="8697300" cy="5604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sz="2600" b="1"/>
              <a:t>Viewing a Teachers’ PowerTeacher Pro Gradebook</a:t>
            </a:r>
            <a:endParaRPr sz="2600" b="1"/>
          </a:p>
        </p:txBody>
      </p:sp>
      <p:sp>
        <p:nvSpPr>
          <p:cNvPr id="645" name="Shape 645"/>
          <p:cNvSpPr txBox="1"/>
          <p:nvPr/>
        </p:nvSpPr>
        <p:spPr>
          <a:xfrm>
            <a:off x="453275" y="623300"/>
            <a:ext cx="8483400" cy="4413900"/>
          </a:xfrm>
          <a:prstGeom prst="rect">
            <a:avLst/>
          </a:prstGeom>
          <a:noFill/>
          <a:ln>
            <a:noFill/>
          </a:ln>
        </p:spPr>
        <p:txBody>
          <a:bodyPr wrap="square" lIns="91425" tIns="91425" rIns="91425" bIns="91425" anchor="t" anchorCtr="0">
            <a:noAutofit/>
          </a:bodyPr>
          <a:lstStyle/>
          <a:p>
            <a:pPr marL="457200" lvl="0" indent="-342900">
              <a:spcBef>
                <a:spcPts val="0"/>
              </a:spcBef>
              <a:spcAft>
                <a:spcPts val="0"/>
              </a:spcAft>
              <a:buSzPts val="1800"/>
              <a:buChar char="●"/>
            </a:pPr>
            <a:r>
              <a:rPr lang="en" sz="1800"/>
              <a:t>A ‘security role’ must be created</a:t>
            </a:r>
            <a:endParaRPr sz="1800"/>
          </a:p>
          <a:p>
            <a:pPr marL="457200" lvl="0" indent="-342900">
              <a:spcBef>
                <a:spcPts val="0"/>
              </a:spcBef>
              <a:spcAft>
                <a:spcPts val="0"/>
              </a:spcAft>
              <a:buSzPts val="1800"/>
              <a:buChar char="●"/>
            </a:pPr>
            <a:r>
              <a:rPr lang="en" sz="1800"/>
              <a:t>This role must be assigned to your account in PowerSchool (for all schools that you require PTPro view access)</a:t>
            </a:r>
            <a:endParaRPr sz="1800"/>
          </a:p>
          <a:p>
            <a:pPr marL="0" lvl="0" indent="0">
              <a:spcBef>
                <a:spcPts val="0"/>
              </a:spcBef>
              <a:spcAft>
                <a:spcPts val="0"/>
              </a:spcAft>
              <a:buNone/>
            </a:pPr>
            <a:endParaRPr sz="1800"/>
          </a:p>
          <a:p>
            <a:pPr marL="0" lvl="0" indent="0">
              <a:spcBef>
                <a:spcPts val="0"/>
              </a:spcBef>
              <a:spcAft>
                <a:spcPts val="0"/>
              </a:spcAft>
              <a:buNone/>
            </a:pPr>
            <a:endParaRPr sz="600"/>
          </a:p>
          <a:p>
            <a:pPr marL="0" lvl="0" indent="0">
              <a:spcBef>
                <a:spcPts val="0"/>
              </a:spcBef>
              <a:spcAft>
                <a:spcPts val="0"/>
              </a:spcAft>
              <a:buNone/>
            </a:pPr>
            <a:r>
              <a:rPr lang="en" sz="2000" b="1" u="sng"/>
              <a:t>2 ways to get into PTPro with view only permissions</a:t>
            </a:r>
            <a:endParaRPr sz="2000" b="1" u="sng"/>
          </a:p>
          <a:p>
            <a:pPr marL="0" lvl="0" indent="0">
              <a:spcBef>
                <a:spcPts val="0"/>
              </a:spcBef>
              <a:spcAft>
                <a:spcPts val="0"/>
              </a:spcAft>
              <a:buNone/>
            </a:pPr>
            <a:endParaRPr sz="2000" b="1" u="sng"/>
          </a:p>
          <a:p>
            <a:pPr marL="457200" lvl="0" indent="-342900" rtl="0">
              <a:spcBef>
                <a:spcPts val="0"/>
              </a:spcBef>
              <a:spcAft>
                <a:spcPts val="0"/>
              </a:spcAft>
              <a:buSzPts val="1800"/>
              <a:buAutoNum type="arabicPeriod"/>
            </a:pPr>
            <a:r>
              <a:rPr lang="en" sz="1800"/>
              <a:t>From Teacher Schedules</a:t>
            </a:r>
            <a:endParaRPr sz="1800"/>
          </a:p>
          <a:p>
            <a:pPr marL="914400" lvl="1" indent="-342900" rtl="0">
              <a:spcBef>
                <a:spcPts val="0"/>
              </a:spcBef>
              <a:spcAft>
                <a:spcPts val="0"/>
              </a:spcAft>
              <a:buSzPts val="1800"/>
              <a:buAutoNum type="alphaLcPeriod"/>
            </a:pPr>
            <a:r>
              <a:rPr lang="en" sz="1800"/>
              <a:t>Navigate to ‘Teacher Schedules’</a:t>
            </a:r>
            <a:endParaRPr sz="1800"/>
          </a:p>
          <a:p>
            <a:pPr marL="914400" lvl="1" indent="-342900" rtl="0">
              <a:spcBef>
                <a:spcPts val="0"/>
              </a:spcBef>
              <a:spcAft>
                <a:spcPts val="0"/>
              </a:spcAft>
              <a:buSzPts val="1800"/>
              <a:buAutoNum type="alphaLcPeriod"/>
            </a:pPr>
            <a:r>
              <a:rPr lang="en" sz="1800"/>
              <a:t>Click on a teacher name (a link to their classes page)</a:t>
            </a:r>
            <a:endParaRPr sz="1800"/>
          </a:p>
          <a:p>
            <a:pPr marL="914400" lvl="1" indent="-342900" rtl="0">
              <a:spcBef>
                <a:spcPts val="0"/>
              </a:spcBef>
              <a:spcAft>
                <a:spcPts val="0"/>
              </a:spcAft>
              <a:buSzPts val="1800"/>
              <a:buAutoNum type="alphaLcPeriod"/>
            </a:pPr>
            <a:r>
              <a:rPr lang="en" sz="1800"/>
              <a:t>Click ‘PowerTeacher Pro’ button</a:t>
            </a:r>
            <a:endParaRPr sz="1800"/>
          </a:p>
          <a:p>
            <a:pPr marL="457200" lvl="0" indent="-342900" rtl="0">
              <a:spcBef>
                <a:spcPts val="0"/>
              </a:spcBef>
              <a:spcAft>
                <a:spcPts val="0"/>
              </a:spcAft>
              <a:buSzPts val="1800"/>
              <a:buAutoNum type="arabicPeriod"/>
            </a:pPr>
            <a:r>
              <a:rPr lang="en" sz="1800"/>
              <a:t>From Teacher Record</a:t>
            </a:r>
            <a:endParaRPr sz="1800"/>
          </a:p>
          <a:p>
            <a:pPr marL="914400" lvl="1" indent="-342900" rtl="0">
              <a:spcBef>
                <a:spcPts val="0"/>
              </a:spcBef>
              <a:spcAft>
                <a:spcPts val="0"/>
              </a:spcAft>
              <a:buSzPts val="1800"/>
              <a:buAutoNum type="alphaLcPeriod"/>
            </a:pPr>
            <a:r>
              <a:rPr lang="en" sz="1800"/>
              <a:t>On the Start page, click the ‘Staff’ tab</a:t>
            </a:r>
            <a:endParaRPr sz="1800"/>
          </a:p>
          <a:p>
            <a:pPr marL="914400" lvl="1" indent="-342900" rtl="0">
              <a:spcBef>
                <a:spcPts val="0"/>
              </a:spcBef>
              <a:spcAft>
                <a:spcPts val="0"/>
              </a:spcAft>
              <a:buSzPts val="1800"/>
              <a:buAutoNum type="alphaLcPeriod"/>
            </a:pPr>
            <a:r>
              <a:rPr lang="en" sz="1800"/>
              <a:t>Search for and open a teacher record</a:t>
            </a:r>
            <a:endParaRPr sz="1800"/>
          </a:p>
          <a:p>
            <a:pPr marL="914400" lvl="1" indent="-342900" rtl="0">
              <a:spcBef>
                <a:spcPts val="0"/>
              </a:spcBef>
              <a:spcAft>
                <a:spcPts val="0"/>
              </a:spcAft>
              <a:buSzPts val="1800"/>
              <a:buAutoNum type="alphaLcPeriod"/>
            </a:pPr>
            <a:r>
              <a:rPr lang="en" sz="1800"/>
              <a:t>On the left navigation bar, click ‘PowerTeacher Pro’</a:t>
            </a:r>
            <a:endParaRPr sz="1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Shape 650"/>
          <p:cNvPicPr preferRelativeResize="0"/>
          <p:nvPr/>
        </p:nvPicPr>
        <p:blipFill rotWithShape="1">
          <a:blip r:embed="rId3">
            <a:alphaModFix/>
          </a:blip>
          <a:srcRect b="49425"/>
          <a:stretch/>
        </p:blipFill>
        <p:spPr>
          <a:xfrm>
            <a:off x="1951596" y="1308019"/>
            <a:ext cx="7040149" cy="1960525"/>
          </a:xfrm>
          <a:prstGeom prst="rect">
            <a:avLst/>
          </a:prstGeom>
          <a:noFill/>
          <a:ln w="9525" cap="flat" cmpd="sng">
            <a:solidFill>
              <a:srgbClr val="000000"/>
            </a:solidFill>
            <a:prstDash val="solid"/>
            <a:round/>
            <a:headEnd type="none" w="med" len="med"/>
            <a:tailEnd type="none" w="med" len="med"/>
          </a:ln>
        </p:spPr>
      </p:pic>
      <p:sp>
        <p:nvSpPr>
          <p:cNvPr id="651" name="Shape 651"/>
          <p:cNvSpPr txBox="1">
            <a:spLocks noGrp="1"/>
          </p:cNvSpPr>
          <p:nvPr>
            <p:ph type="title"/>
          </p:nvPr>
        </p:nvSpPr>
        <p:spPr>
          <a:xfrm>
            <a:off x="295750" y="123000"/>
            <a:ext cx="8848200" cy="515100"/>
          </a:xfrm>
          <a:prstGeom prst="rect">
            <a:avLst/>
          </a:prstGeom>
          <a:noFill/>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Both</a:t>
            </a:r>
            <a:r>
              <a:rPr lang="en" sz="2700"/>
              <a:t> </a:t>
            </a:r>
            <a:r>
              <a:rPr lang="en" b="1">
                <a:solidFill>
                  <a:srgbClr val="073763"/>
                </a:solidFill>
              </a:rPr>
              <a:t>Methods for</a:t>
            </a:r>
            <a:r>
              <a:rPr lang="en" sz="2700"/>
              <a:t> </a:t>
            </a:r>
            <a:r>
              <a:rPr lang="en" b="1">
                <a:solidFill>
                  <a:srgbClr val="073763"/>
                </a:solidFill>
              </a:rPr>
              <a:t>Finding</a:t>
            </a:r>
            <a:r>
              <a:rPr lang="en" sz="2700"/>
              <a:t> </a:t>
            </a:r>
            <a:r>
              <a:rPr lang="en" b="1">
                <a:solidFill>
                  <a:srgbClr val="073763"/>
                </a:solidFill>
              </a:rPr>
              <a:t>PTPro</a:t>
            </a:r>
            <a:r>
              <a:rPr lang="en" sz="2700"/>
              <a:t> </a:t>
            </a:r>
            <a:r>
              <a:rPr lang="en" b="1">
                <a:solidFill>
                  <a:srgbClr val="073763"/>
                </a:solidFill>
              </a:rPr>
              <a:t>View</a:t>
            </a:r>
            <a:r>
              <a:rPr lang="en" sz="2700"/>
              <a:t> </a:t>
            </a:r>
            <a:r>
              <a:rPr lang="en" b="1">
                <a:solidFill>
                  <a:srgbClr val="073763"/>
                </a:solidFill>
              </a:rPr>
              <a:t>Links</a:t>
            </a:r>
            <a:endParaRPr sz="2700"/>
          </a:p>
        </p:txBody>
      </p:sp>
      <p:sp>
        <p:nvSpPr>
          <p:cNvPr id="652" name="Shape 652"/>
          <p:cNvSpPr txBox="1"/>
          <p:nvPr/>
        </p:nvSpPr>
        <p:spPr>
          <a:xfrm>
            <a:off x="295750" y="656676"/>
            <a:ext cx="8607900" cy="6471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1800" b="1">
                <a:solidFill>
                  <a:schemeClr val="dk1"/>
                </a:solidFill>
              </a:rPr>
              <a:t>Navigate: </a:t>
            </a:r>
            <a:r>
              <a:rPr lang="en" sz="1800">
                <a:solidFill>
                  <a:schemeClr val="dk1"/>
                </a:solidFill>
              </a:rPr>
              <a:t>Change to School Level</a:t>
            </a:r>
            <a:r>
              <a:rPr lang="en" sz="1800" b="1">
                <a:solidFill>
                  <a:schemeClr val="dk1"/>
                </a:solidFill>
              </a:rPr>
              <a:t> &gt; </a:t>
            </a:r>
            <a:r>
              <a:rPr lang="en" sz="1800">
                <a:solidFill>
                  <a:schemeClr val="dk1"/>
                </a:solidFill>
              </a:rPr>
              <a:t>Start Page &gt; Teacher Schedules &gt; Select a Teacher&gt; Click PowerTeacher Pro to launch gradebook</a:t>
            </a:r>
            <a:endParaRPr sz="1800">
              <a:solidFill>
                <a:schemeClr val="dk1"/>
              </a:solidFill>
            </a:endParaRPr>
          </a:p>
        </p:txBody>
      </p:sp>
      <p:grpSp>
        <p:nvGrpSpPr>
          <p:cNvPr id="653" name="Shape 653"/>
          <p:cNvGrpSpPr/>
          <p:nvPr/>
        </p:nvGrpSpPr>
        <p:grpSpPr>
          <a:xfrm>
            <a:off x="401571" y="1525469"/>
            <a:ext cx="1401279" cy="1743075"/>
            <a:chOff x="401571" y="1525469"/>
            <a:chExt cx="1401279" cy="1743075"/>
          </a:xfrm>
        </p:grpSpPr>
        <p:pic>
          <p:nvPicPr>
            <p:cNvPr id="654" name="Shape 654" descr="PTPro School Teacher Schedules.png"/>
            <p:cNvPicPr preferRelativeResize="0"/>
            <p:nvPr/>
          </p:nvPicPr>
          <p:blipFill>
            <a:blip r:embed="rId4">
              <a:alphaModFix/>
            </a:blip>
            <a:stretch>
              <a:fillRect/>
            </a:stretch>
          </p:blipFill>
          <p:spPr>
            <a:xfrm>
              <a:off x="401571" y="1525469"/>
              <a:ext cx="1228725" cy="1743075"/>
            </a:xfrm>
            <a:prstGeom prst="rect">
              <a:avLst/>
            </a:prstGeom>
            <a:noFill/>
            <a:ln w="9525" cap="flat" cmpd="sng">
              <a:solidFill>
                <a:srgbClr val="000000"/>
              </a:solidFill>
              <a:prstDash val="solid"/>
              <a:round/>
              <a:headEnd type="none" w="med" len="med"/>
              <a:tailEnd type="none" w="med" len="med"/>
            </a:ln>
          </p:spPr>
        </p:pic>
        <p:cxnSp>
          <p:nvCxnSpPr>
            <p:cNvPr id="655" name="Shape 655"/>
            <p:cNvCxnSpPr/>
            <p:nvPr/>
          </p:nvCxnSpPr>
          <p:spPr>
            <a:xfrm rot="10800000" flipH="1">
              <a:off x="1451250" y="2760853"/>
              <a:ext cx="351600" cy="336300"/>
            </a:xfrm>
            <a:prstGeom prst="straightConnector1">
              <a:avLst/>
            </a:prstGeom>
            <a:noFill/>
            <a:ln w="19050" cap="flat" cmpd="sng">
              <a:solidFill>
                <a:srgbClr val="FF0000"/>
              </a:solidFill>
              <a:prstDash val="solid"/>
              <a:round/>
              <a:headEnd type="none" w="lg" len="lg"/>
              <a:tailEnd type="triangle" w="lg" len="lg"/>
            </a:ln>
          </p:spPr>
        </p:cxnSp>
      </p:grpSp>
      <p:sp>
        <p:nvSpPr>
          <p:cNvPr id="656" name="Shape 656"/>
          <p:cNvSpPr/>
          <p:nvPr/>
        </p:nvSpPr>
        <p:spPr>
          <a:xfrm>
            <a:off x="7859719" y="2450552"/>
            <a:ext cx="750600" cy="2289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657" name="Shape 657"/>
          <p:cNvSpPr txBox="1">
            <a:spLocks noGrp="1"/>
          </p:cNvSpPr>
          <p:nvPr>
            <p:ph type="title"/>
          </p:nvPr>
        </p:nvSpPr>
        <p:spPr>
          <a:xfrm>
            <a:off x="87675" y="3346319"/>
            <a:ext cx="524700" cy="431700"/>
          </a:xfrm>
          <a:prstGeom prst="rect">
            <a:avLst/>
          </a:prstGeom>
          <a:noFill/>
        </p:spPr>
        <p:txBody>
          <a:bodyPr wrap="square" lIns="91425" tIns="91425" rIns="91425" bIns="91425" anchor="ctr" anchorCtr="0">
            <a:noAutofit/>
          </a:bodyPr>
          <a:lstStyle/>
          <a:p>
            <a:pPr marL="0" lvl="0" indent="0" rtl="0">
              <a:spcBef>
                <a:spcPts val="0"/>
              </a:spcBef>
              <a:spcAft>
                <a:spcPts val="0"/>
              </a:spcAft>
              <a:buNone/>
            </a:pPr>
            <a:r>
              <a:rPr lang="en" sz="3000"/>
              <a:t>or</a:t>
            </a:r>
            <a:endParaRPr sz="3000"/>
          </a:p>
        </p:txBody>
      </p:sp>
      <p:sp>
        <p:nvSpPr>
          <p:cNvPr id="658" name="Shape 658"/>
          <p:cNvSpPr txBox="1"/>
          <p:nvPr/>
        </p:nvSpPr>
        <p:spPr>
          <a:xfrm>
            <a:off x="823975" y="3647800"/>
            <a:ext cx="5149200" cy="1182000"/>
          </a:xfrm>
          <a:prstGeom prst="rect">
            <a:avLst/>
          </a:prstGeom>
          <a:noFill/>
          <a:ln>
            <a:noFill/>
          </a:ln>
        </p:spPr>
        <p:txBody>
          <a:bodyPr wrap="square" lIns="91425" tIns="91425" rIns="91425" bIns="91425" anchor="ctr" anchorCtr="0">
            <a:noAutofit/>
          </a:bodyPr>
          <a:lstStyle/>
          <a:p>
            <a:pPr marL="0" lvl="0" indent="0" rtl="0">
              <a:spcBef>
                <a:spcPts val="0"/>
              </a:spcBef>
              <a:spcAft>
                <a:spcPts val="0"/>
              </a:spcAft>
              <a:buNone/>
            </a:pPr>
            <a:r>
              <a:rPr lang="en" sz="1800" b="1">
                <a:solidFill>
                  <a:schemeClr val="dk1"/>
                </a:solidFill>
              </a:rPr>
              <a:t>Navigate: </a:t>
            </a:r>
            <a:r>
              <a:rPr lang="en" sz="1800">
                <a:solidFill>
                  <a:schemeClr val="dk1"/>
                </a:solidFill>
              </a:rPr>
              <a:t>Change to School Level</a:t>
            </a:r>
            <a:r>
              <a:rPr lang="en" sz="1800" b="1">
                <a:solidFill>
                  <a:schemeClr val="dk1"/>
                </a:solidFill>
              </a:rPr>
              <a:t> &gt; </a:t>
            </a:r>
            <a:r>
              <a:rPr lang="en" sz="1800">
                <a:solidFill>
                  <a:schemeClr val="dk1"/>
                </a:solidFill>
              </a:rPr>
              <a:t>Start Page &gt; Staff tab &gt; Search for and open a staff record &gt; Under Functions - Click PowerTeacher Pro to launch gradebook</a:t>
            </a:r>
            <a:endParaRPr sz="1800">
              <a:solidFill>
                <a:schemeClr val="dk1"/>
              </a:solidFill>
            </a:endParaRPr>
          </a:p>
        </p:txBody>
      </p:sp>
      <p:pic>
        <p:nvPicPr>
          <p:cNvPr id="659" name="Shape 659"/>
          <p:cNvPicPr preferRelativeResize="0"/>
          <p:nvPr/>
        </p:nvPicPr>
        <p:blipFill>
          <a:blip r:embed="rId5">
            <a:alphaModFix/>
          </a:blip>
          <a:stretch>
            <a:fillRect/>
          </a:stretch>
        </p:blipFill>
        <p:spPr>
          <a:xfrm>
            <a:off x="5990448" y="2885554"/>
            <a:ext cx="1689275" cy="2203375"/>
          </a:xfrm>
          <a:prstGeom prst="rect">
            <a:avLst/>
          </a:prstGeom>
          <a:noFill/>
          <a:ln w="9525" cap="flat" cmpd="sng">
            <a:solidFill>
              <a:srgbClr val="000000"/>
            </a:solidFill>
            <a:prstDash val="solid"/>
            <a:round/>
            <a:headEnd type="none" w="med" len="med"/>
            <a:tailEnd type="none" w="med" len="med"/>
          </a:ln>
        </p:spPr>
      </p:pic>
      <p:sp>
        <p:nvSpPr>
          <p:cNvPr id="660" name="Shape 660"/>
          <p:cNvSpPr/>
          <p:nvPr/>
        </p:nvSpPr>
        <p:spPr>
          <a:xfrm>
            <a:off x="5974173" y="4699002"/>
            <a:ext cx="1689300" cy="2289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cxnSp>
        <p:nvCxnSpPr>
          <p:cNvPr id="661" name="Shape 661"/>
          <p:cNvCxnSpPr/>
          <p:nvPr/>
        </p:nvCxnSpPr>
        <p:spPr>
          <a:xfrm>
            <a:off x="4915725" y="4484000"/>
            <a:ext cx="1074600" cy="3456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374450" y="62900"/>
            <a:ext cx="8697300" cy="560400"/>
          </a:xfrm>
          <a:prstGeom prst="rect">
            <a:avLst/>
          </a:prstGeom>
        </p:spPr>
        <p:txBody>
          <a:bodyPr wrap="square" lIns="91425" tIns="91425" rIns="91425" bIns="91425" anchor="t" anchorCtr="0">
            <a:noAutofit/>
          </a:bodyPr>
          <a:lstStyle/>
          <a:p>
            <a:pPr marL="0" lvl="0" indent="0" algn="ctr" rtl="0">
              <a:spcBef>
                <a:spcPts val="0"/>
              </a:spcBef>
              <a:spcAft>
                <a:spcPts val="0"/>
              </a:spcAft>
              <a:buNone/>
            </a:pPr>
            <a:r>
              <a:rPr lang="en" sz="2600" b="1"/>
              <a:t>What’s New to See Inside a PTPro Gradebook</a:t>
            </a:r>
            <a:endParaRPr sz="2600" b="1"/>
          </a:p>
        </p:txBody>
      </p:sp>
      <p:sp>
        <p:nvSpPr>
          <p:cNvPr id="667" name="Shape 667"/>
          <p:cNvSpPr txBox="1"/>
          <p:nvPr/>
        </p:nvSpPr>
        <p:spPr>
          <a:xfrm>
            <a:off x="290025" y="581375"/>
            <a:ext cx="8697300" cy="2517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 sz="1800" b="1">
                <a:solidFill>
                  <a:schemeClr val="accent1"/>
                </a:solidFill>
              </a:rPr>
              <a:t>The Progress Charm !    Traditional Grades Distribution by Class</a:t>
            </a:r>
            <a:endParaRPr sz="1800" b="1">
              <a:solidFill>
                <a:schemeClr val="accent1"/>
              </a:solidFill>
            </a:endParaRPr>
          </a:p>
        </p:txBody>
      </p:sp>
      <p:pic>
        <p:nvPicPr>
          <p:cNvPr id="668" name="Shape 668"/>
          <p:cNvPicPr preferRelativeResize="0"/>
          <p:nvPr/>
        </p:nvPicPr>
        <p:blipFill>
          <a:blip r:embed="rId3">
            <a:alphaModFix/>
          </a:blip>
          <a:stretch>
            <a:fillRect/>
          </a:stretch>
        </p:blipFill>
        <p:spPr>
          <a:xfrm>
            <a:off x="667325" y="1050300"/>
            <a:ext cx="7456880" cy="3827425"/>
          </a:xfrm>
          <a:prstGeom prst="rect">
            <a:avLst/>
          </a:prstGeom>
          <a:noFill/>
          <a:ln>
            <a:noFill/>
          </a:ln>
        </p:spPr>
      </p:pic>
      <p:pic>
        <p:nvPicPr>
          <p:cNvPr id="669" name="Shape 669"/>
          <p:cNvPicPr preferRelativeResize="0"/>
          <p:nvPr/>
        </p:nvPicPr>
        <p:blipFill>
          <a:blip r:embed="rId4">
            <a:alphaModFix/>
          </a:blip>
          <a:stretch>
            <a:fillRect/>
          </a:stretch>
        </p:blipFill>
        <p:spPr>
          <a:xfrm>
            <a:off x="1339858" y="1488100"/>
            <a:ext cx="6657499" cy="2723525"/>
          </a:xfrm>
          <a:prstGeom prst="rect">
            <a:avLst/>
          </a:prstGeom>
          <a:noFill/>
          <a:ln>
            <a:noFill/>
          </a:ln>
        </p:spPr>
      </p:pic>
      <p:sp>
        <p:nvSpPr>
          <p:cNvPr id="670" name="Shape 670"/>
          <p:cNvSpPr/>
          <p:nvPr/>
        </p:nvSpPr>
        <p:spPr>
          <a:xfrm flipH="1">
            <a:off x="667325" y="1050325"/>
            <a:ext cx="7540500" cy="3827400"/>
          </a:xfrm>
          <a:prstGeom prst="rect">
            <a:avLst/>
          </a:prstGeom>
          <a:noFill/>
          <a:ln w="9525" cap="flat" cmpd="sng">
            <a:solidFill>
              <a:srgbClr val="434343"/>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671" name="Shape 671"/>
          <p:cNvSpPr/>
          <p:nvPr/>
        </p:nvSpPr>
        <p:spPr>
          <a:xfrm>
            <a:off x="5922000" y="1862800"/>
            <a:ext cx="343200" cy="2148000"/>
          </a:xfrm>
          <a:prstGeom prst="rect">
            <a:avLst/>
          </a:prstGeom>
          <a:noFill/>
          <a:ln w="9525" cap="flat" cmpd="sng">
            <a:solidFill>
              <a:srgbClr val="9900FF"/>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672" name="Shape 672"/>
          <p:cNvSpPr/>
          <p:nvPr/>
        </p:nvSpPr>
        <p:spPr>
          <a:xfrm>
            <a:off x="1532225" y="1890013"/>
            <a:ext cx="343200" cy="2148000"/>
          </a:xfrm>
          <a:prstGeom prst="rect">
            <a:avLst/>
          </a:prstGeom>
          <a:noFill/>
          <a:ln w="9525" cap="flat" cmpd="sng">
            <a:solidFill>
              <a:srgbClr val="9900FF"/>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673" name="Shape 673"/>
          <p:cNvSpPr/>
          <p:nvPr/>
        </p:nvSpPr>
        <p:spPr>
          <a:xfrm>
            <a:off x="7697108" y="3080118"/>
            <a:ext cx="276000" cy="251700"/>
          </a:xfrm>
          <a:prstGeom prst="rect">
            <a:avLst/>
          </a:prstGeom>
          <a:noFill/>
          <a:ln w="9525" cap="flat" cmpd="sng">
            <a:solidFill>
              <a:srgbClr val="9900FF"/>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674" name="Shape 674"/>
          <p:cNvSpPr/>
          <p:nvPr/>
        </p:nvSpPr>
        <p:spPr>
          <a:xfrm>
            <a:off x="6059508" y="3959918"/>
            <a:ext cx="276000" cy="251700"/>
          </a:xfrm>
          <a:prstGeom prst="rect">
            <a:avLst/>
          </a:prstGeom>
          <a:noFill/>
          <a:ln w="9525" cap="flat" cmpd="sng">
            <a:solidFill>
              <a:srgbClr val="9900FF"/>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675" name="Shape 675"/>
          <p:cNvSpPr txBox="1"/>
          <p:nvPr/>
        </p:nvSpPr>
        <p:spPr>
          <a:xfrm rot="-1494934">
            <a:off x="5250735" y="1161717"/>
            <a:ext cx="1752507" cy="560366"/>
          </a:xfrm>
          <a:prstGeom prst="rect">
            <a:avLst/>
          </a:prstGeom>
          <a:noFill/>
          <a:ln>
            <a:noFill/>
          </a:ln>
        </p:spPr>
        <p:txBody>
          <a:bodyPr wrap="square" lIns="91425" tIns="91425" rIns="91425" bIns="91425" anchor="t" anchorCtr="0">
            <a:noAutofit/>
          </a:bodyPr>
          <a:lstStyle/>
          <a:p>
            <a:pPr marL="0" lvl="0" indent="0">
              <a:spcBef>
                <a:spcPts val="0"/>
              </a:spcBef>
              <a:spcAft>
                <a:spcPts val="0"/>
              </a:spcAft>
              <a:buNone/>
            </a:pPr>
            <a:r>
              <a:rPr lang="en" sz="1600">
                <a:solidFill>
                  <a:srgbClr val="6611CC"/>
                </a:solidFill>
              </a:rPr>
              <a:t>Nbr students passing vs failing</a:t>
            </a:r>
            <a:endParaRPr sz="1600">
              <a:solidFill>
                <a:srgbClr val="6611CC"/>
              </a:solidFill>
            </a:endParaRPr>
          </a:p>
        </p:txBody>
      </p:sp>
      <p:sp>
        <p:nvSpPr>
          <p:cNvPr id="676" name="Shape 676"/>
          <p:cNvSpPr txBox="1"/>
          <p:nvPr/>
        </p:nvSpPr>
        <p:spPr>
          <a:xfrm rot="-1494760">
            <a:off x="1193112" y="4089478"/>
            <a:ext cx="1833175" cy="632444"/>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r>
              <a:rPr lang="en" sz="1600">
                <a:solidFill>
                  <a:srgbClr val="6611CC"/>
                </a:solidFill>
              </a:rPr>
              <a:t>Nbr students in each grade range</a:t>
            </a:r>
            <a:endParaRPr sz="1600">
              <a:solidFill>
                <a:srgbClr val="6611CC"/>
              </a:solidFill>
            </a:endParaRPr>
          </a:p>
        </p:txBody>
      </p:sp>
      <p:sp>
        <p:nvSpPr>
          <p:cNvPr id="677" name="Shape 677"/>
          <p:cNvSpPr txBox="1"/>
          <p:nvPr/>
        </p:nvSpPr>
        <p:spPr>
          <a:xfrm rot="-1639426">
            <a:off x="6216933" y="3629303"/>
            <a:ext cx="1955479" cy="419031"/>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r>
              <a:rPr lang="en" sz="1600">
                <a:solidFill>
                  <a:srgbClr val="6611CC"/>
                </a:solidFill>
              </a:rPr>
              <a:t>Click to see details</a:t>
            </a:r>
            <a:endParaRPr sz="1600">
              <a:solidFill>
                <a:srgbClr val="6611CC"/>
              </a:solidFill>
            </a:endParaRPr>
          </a:p>
        </p:txBody>
      </p:sp>
      <p:cxnSp>
        <p:nvCxnSpPr>
          <p:cNvPr id="678" name="Shape 678"/>
          <p:cNvCxnSpPr/>
          <p:nvPr/>
        </p:nvCxnSpPr>
        <p:spPr>
          <a:xfrm rot="10800000" flipH="1">
            <a:off x="6384425" y="3339625"/>
            <a:ext cx="1238100" cy="633900"/>
          </a:xfrm>
          <a:prstGeom prst="straightConnector1">
            <a:avLst/>
          </a:prstGeom>
          <a:noFill/>
          <a:ln w="9525" cap="flat" cmpd="sng">
            <a:solidFill>
              <a:srgbClr val="6611CC"/>
            </a:solidFill>
            <a:prstDash val="solid"/>
            <a:round/>
            <a:headEnd type="none" w="lg" len="lg"/>
            <a:tailEnd type="triangle" w="lg" len="lg"/>
          </a:ln>
        </p:spPr>
      </p:cxnSp>
      <p:cxnSp>
        <p:nvCxnSpPr>
          <p:cNvPr id="679" name="Shape 679"/>
          <p:cNvCxnSpPr/>
          <p:nvPr/>
        </p:nvCxnSpPr>
        <p:spPr>
          <a:xfrm flipH="1">
            <a:off x="6309750" y="3345434"/>
            <a:ext cx="1305300" cy="663900"/>
          </a:xfrm>
          <a:prstGeom prst="straightConnector1">
            <a:avLst/>
          </a:prstGeom>
          <a:noFill/>
          <a:ln w="9525" cap="flat" cmpd="sng">
            <a:solidFill>
              <a:srgbClr val="6611CC"/>
            </a:solidFill>
            <a:prstDash val="solid"/>
            <a:round/>
            <a:headEnd type="none" w="lg" len="lg"/>
            <a:tailEnd type="triangle" w="lg" len="lg"/>
          </a:ln>
        </p:spPr>
      </p:cxnSp>
      <p:sp>
        <p:nvSpPr>
          <p:cNvPr id="680" name="Shape 680"/>
          <p:cNvSpPr/>
          <p:nvPr/>
        </p:nvSpPr>
        <p:spPr>
          <a:xfrm>
            <a:off x="425175" y="2146225"/>
            <a:ext cx="391200" cy="395400"/>
          </a:xfrm>
          <a:prstGeom prst="star7">
            <a:avLst>
              <a:gd name="adj" fmla="val 34601"/>
              <a:gd name="hf" fmla="val 102572"/>
              <a:gd name="vf" fmla="val 105210"/>
            </a:avLst>
          </a:prstGeom>
          <a:solidFill>
            <a:schemeClr val="accent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cxnSp>
        <p:nvCxnSpPr>
          <p:cNvPr id="681" name="Shape 681"/>
          <p:cNvCxnSpPr>
            <a:endCxn id="672" idx="2"/>
          </p:cNvCxnSpPr>
          <p:nvPr/>
        </p:nvCxnSpPr>
        <p:spPr>
          <a:xfrm rot="10800000">
            <a:off x="1703825" y="4038013"/>
            <a:ext cx="4200" cy="360600"/>
          </a:xfrm>
          <a:prstGeom prst="straightConnector1">
            <a:avLst/>
          </a:prstGeom>
          <a:noFill/>
          <a:ln w="9525" cap="flat" cmpd="sng">
            <a:solidFill>
              <a:srgbClr val="6611CC"/>
            </a:solidFill>
            <a:prstDash val="solid"/>
            <a:round/>
            <a:headEnd type="none" w="lg" len="lg"/>
            <a:tailEnd type="triangle" w="lg" len="lg"/>
          </a:ln>
        </p:spPr>
      </p:cxnSp>
      <p:cxnSp>
        <p:nvCxnSpPr>
          <p:cNvPr id="682" name="Shape 682"/>
          <p:cNvCxnSpPr/>
          <p:nvPr/>
        </p:nvCxnSpPr>
        <p:spPr>
          <a:xfrm flipH="1">
            <a:off x="6279950" y="1601750"/>
            <a:ext cx="223800" cy="447600"/>
          </a:xfrm>
          <a:prstGeom prst="straightConnector1">
            <a:avLst/>
          </a:prstGeom>
          <a:noFill/>
          <a:ln w="9525" cap="flat" cmpd="sng">
            <a:solidFill>
              <a:srgbClr val="6611CC"/>
            </a:solidFill>
            <a:prstDash val="solid"/>
            <a:round/>
            <a:headEnd type="none" w="lg" len="lg"/>
            <a:tailEnd type="triangle" w="lg" len="lg"/>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374450" y="62900"/>
            <a:ext cx="8697300" cy="560400"/>
          </a:xfrm>
          <a:prstGeom prst="rect">
            <a:avLst/>
          </a:prstGeom>
        </p:spPr>
        <p:txBody>
          <a:bodyPr wrap="square" lIns="91425" tIns="91425" rIns="91425" bIns="91425" anchor="t" anchorCtr="0">
            <a:noAutofit/>
          </a:bodyPr>
          <a:lstStyle/>
          <a:p>
            <a:pPr marL="0" lvl="0" indent="0" algn="ctr" rtl="0">
              <a:spcBef>
                <a:spcPts val="0"/>
              </a:spcBef>
              <a:spcAft>
                <a:spcPts val="0"/>
              </a:spcAft>
              <a:buNone/>
            </a:pPr>
            <a:r>
              <a:rPr lang="en" sz="2600" b="1"/>
              <a:t>What’s New to See Inside a PTPro Gradebook</a:t>
            </a:r>
            <a:endParaRPr sz="2600" b="1"/>
          </a:p>
        </p:txBody>
      </p:sp>
      <p:pic>
        <p:nvPicPr>
          <p:cNvPr id="688" name="Shape 688"/>
          <p:cNvPicPr preferRelativeResize="0"/>
          <p:nvPr/>
        </p:nvPicPr>
        <p:blipFill>
          <a:blip r:embed="rId3">
            <a:alphaModFix/>
          </a:blip>
          <a:stretch>
            <a:fillRect/>
          </a:stretch>
        </p:blipFill>
        <p:spPr>
          <a:xfrm>
            <a:off x="667325" y="1050300"/>
            <a:ext cx="7456880" cy="3827425"/>
          </a:xfrm>
          <a:prstGeom prst="rect">
            <a:avLst/>
          </a:prstGeom>
          <a:noFill/>
          <a:ln>
            <a:noFill/>
          </a:ln>
        </p:spPr>
      </p:pic>
      <p:pic>
        <p:nvPicPr>
          <p:cNvPr id="689" name="Shape 689"/>
          <p:cNvPicPr preferRelativeResize="0"/>
          <p:nvPr/>
        </p:nvPicPr>
        <p:blipFill>
          <a:blip r:embed="rId4">
            <a:alphaModFix/>
          </a:blip>
          <a:stretch>
            <a:fillRect/>
          </a:stretch>
        </p:blipFill>
        <p:spPr>
          <a:xfrm>
            <a:off x="1339858" y="1488100"/>
            <a:ext cx="6657499" cy="2723525"/>
          </a:xfrm>
          <a:prstGeom prst="rect">
            <a:avLst/>
          </a:prstGeom>
          <a:noFill/>
          <a:ln>
            <a:noFill/>
          </a:ln>
        </p:spPr>
      </p:pic>
      <p:sp>
        <p:nvSpPr>
          <p:cNvPr id="690" name="Shape 690"/>
          <p:cNvSpPr/>
          <p:nvPr/>
        </p:nvSpPr>
        <p:spPr>
          <a:xfrm flipH="1">
            <a:off x="667325" y="1050325"/>
            <a:ext cx="7540500" cy="3827400"/>
          </a:xfrm>
          <a:prstGeom prst="rect">
            <a:avLst/>
          </a:prstGeom>
          <a:noFill/>
          <a:ln w="9525" cap="flat" cmpd="sng">
            <a:solidFill>
              <a:srgbClr val="434343"/>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691" name="Shape 691"/>
          <p:cNvSpPr/>
          <p:nvPr/>
        </p:nvSpPr>
        <p:spPr>
          <a:xfrm>
            <a:off x="6059508" y="3959918"/>
            <a:ext cx="276000" cy="251700"/>
          </a:xfrm>
          <a:prstGeom prst="rect">
            <a:avLst/>
          </a:prstGeom>
          <a:noFill/>
          <a:ln w="9525" cap="flat" cmpd="sng">
            <a:solidFill>
              <a:srgbClr val="9900FF"/>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692" name="Shape 692"/>
          <p:cNvSpPr/>
          <p:nvPr/>
        </p:nvSpPr>
        <p:spPr>
          <a:xfrm>
            <a:off x="425175" y="2146225"/>
            <a:ext cx="391200" cy="395400"/>
          </a:xfrm>
          <a:prstGeom prst="star7">
            <a:avLst>
              <a:gd name="adj" fmla="val 34601"/>
              <a:gd name="hf" fmla="val 102572"/>
              <a:gd name="vf" fmla="val 105210"/>
            </a:avLst>
          </a:prstGeom>
          <a:solidFill>
            <a:schemeClr val="accent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pic>
        <p:nvPicPr>
          <p:cNvPr id="693" name="Shape 693"/>
          <p:cNvPicPr preferRelativeResize="0"/>
          <p:nvPr/>
        </p:nvPicPr>
        <p:blipFill>
          <a:blip r:embed="rId5">
            <a:alphaModFix/>
          </a:blip>
          <a:stretch>
            <a:fillRect/>
          </a:stretch>
        </p:blipFill>
        <p:spPr>
          <a:xfrm>
            <a:off x="1910530" y="1087625"/>
            <a:ext cx="3802650" cy="3885450"/>
          </a:xfrm>
          <a:prstGeom prst="rect">
            <a:avLst/>
          </a:prstGeom>
          <a:noFill/>
          <a:ln w="28575" cap="flat" cmpd="sng">
            <a:solidFill>
              <a:srgbClr val="000000"/>
            </a:solidFill>
            <a:prstDash val="solid"/>
            <a:round/>
            <a:headEnd type="none" w="med" len="med"/>
            <a:tailEnd type="none" w="med" len="med"/>
          </a:ln>
        </p:spPr>
      </p:pic>
      <p:cxnSp>
        <p:nvCxnSpPr>
          <p:cNvPr id="694" name="Shape 694"/>
          <p:cNvCxnSpPr/>
          <p:nvPr/>
        </p:nvCxnSpPr>
        <p:spPr>
          <a:xfrm rot="10800000">
            <a:off x="5694100" y="3512325"/>
            <a:ext cx="365400" cy="447600"/>
          </a:xfrm>
          <a:prstGeom prst="straightConnector1">
            <a:avLst/>
          </a:prstGeom>
          <a:noFill/>
          <a:ln w="9525" cap="flat" cmpd="sng">
            <a:solidFill>
              <a:srgbClr val="6611CC"/>
            </a:solidFill>
            <a:prstDash val="solid"/>
            <a:round/>
            <a:headEnd type="none" w="lg" len="lg"/>
            <a:tailEnd type="triangle" w="lg" len="lg"/>
          </a:ln>
        </p:spPr>
      </p:cxnSp>
      <p:sp>
        <p:nvSpPr>
          <p:cNvPr id="695" name="Shape 695"/>
          <p:cNvSpPr txBox="1"/>
          <p:nvPr/>
        </p:nvSpPr>
        <p:spPr>
          <a:xfrm>
            <a:off x="290025" y="581375"/>
            <a:ext cx="8697300" cy="2517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 sz="1800" b="1">
                <a:solidFill>
                  <a:schemeClr val="accent1"/>
                </a:solidFill>
              </a:rPr>
              <a:t>The Progress Charm !    Traditional Grades Distribution by Class</a:t>
            </a:r>
            <a:endParaRPr sz="1800" b="1">
              <a:solidFill>
                <a:schemeClr val="accent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Shape 700"/>
          <p:cNvSpPr txBox="1">
            <a:spLocks noGrp="1"/>
          </p:cNvSpPr>
          <p:nvPr>
            <p:ph type="title"/>
          </p:nvPr>
        </p:nvSpPr>
        <p:spPr>
          <a:xfrm>
            <a:off x="374450" y="62900"/>
            <a:ext cx="8697300" cy="560400"/>
          </a:xfrm>
          <a:prstGeom prst="rect">
            <a:avLst/>
          </a:prstGeom>
        </p:spPr>
        <p:txBody>
          <a:bodyPr wrap="square" lIns="91425" tIns="91425" rIns="91425" bIns="91425" anchor="t" anchorCtr="0">
            <a:noAutofit/>
          </a:bodyPr>
          <a:lstStyle/>
          <a:p>
            <a:pPr marL="0" lvl="0" indent="0" algn="ctr" rtl="0">
              <a:spcBef>
                <a:spcPts val="0"/>
              </a:spcBef>
              <a:spcAft>
                <a:spcPts val="0"/>
              </a:spcAft>
              <a:buNone/>
            </a:pPr>
            <a:r>
              <a:rPr lang="en" sz="2600" b="1"/>
              <a:t>What’s New to See Inside a PTPro Gradebook</a:t>
            </a:r>
            <a:endParaRPr sz="2600" b="1"/>
          </a:p>
        </p:txBody>
      </p:sp>
      <p:pic>
        <p:nvPicPr>
          <p:cNvPr id="701" name="Shape 701"/>
          <p:cNvPicPr preferRelativeResize="0"/>
          <p:nvPr/>
        </p:nvPicPr>
        <p:blipFill>
          <a:blip r:embed="rId3">
            <a:alphaModFix/>
          </a:blip>
          <a:stretch>
            <a:fillRect/>
          </a:stretch>
        </p:blipFill>
        <p:spPr>
          <a:xfrm>
            <a:off x="667325" y="1050300"/>
            <a:ext cx="7456880" cy="3827425"/>
          </a:xfrm>
          <a:prstGeom prst="rect">
            <a:avLst/>
          </a:prstGeom>
          <a:noFill/>
          <a:ln>
            <a:noFill/>
          </a:ln>
        </p:spPr>
      </p:pic>
      <p:pic>
        <p:nvPicPr>
          <p:cNvPr id="702" name="Shape 702"/>
          <p:cNvPicPr preferRelativeResize="0"/>
          <p:nvPr/>
        </p:nvPicPr>
        <p:blipFill>
          <a:blip r:embed="rId4">
            <a:alphaModFix/>
          </a:blip>
          <a:stretch>
            <a:fillRect/>
          </a:stretch>
        </p:blipFill>
        <p:spPr>
          <a:xfrm>
            <a:off x="1339858" y="1488100"/>
            <a:ext cx="6657499" cy="2723525"/>
          </a:xfrm>
          <a:prstGeom prst="rect">
            <a:avLst/>
          </a:prstGeom>
          <a:noFill/>
          <a:ln>
            <a:noFill/>
          </a:ln>
        </p:spPr>
      </p:pic>
      <p:sp>
        <p:nvSpPr>
          <p:cNvPr id="703" name="Shape 703"/>
          <p:cNvSpPr/>
          <p:nvPr/>
        </p:nvSpPr>
        <p:spPr>
          <a:xfrm flipH="1">
            <a:off x="667325" y="1050325"/>
            <a:ext cx="7540500" cy="3827400"/>
          </a:xfrm>
          <a:prstGeom prst="rect">
            <a:avLst/>
          </a:prstGeom>
          <a:noFill/>
          <a:ln w="9525" cap="flat" cmpd="sng">
            <a:solidFill>
              <a:srgbClr val="434343"/>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704" name="Shape 704"/>
          <p:cNvSpPr/>
          <p:nvPr/>
        </p:nvSpPr>
        <p:spPr>
          <a:xfrm>
            <a:off x="7685433" y="2028318"/>
            <a:ext cx="276000" cy="251700"/>
          </a:xfrm>
          <a:prstGeom prst="rect">
            <a:avLst/>
          </a:prstGeom>
          <a:noFill/>
          <a:ln w="9525" cap="flat" cmpd="sng">
            <a:solidFill>
              <a:srgbClr val="9900FF"/>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705" name="Shape 705"/>
          <p:cNvSpPr/>
          <p:nvPr/>
        </p:nvSpPr>
        <p:spPr>
          <a:xfrm>
            <a:off x="425175" y="2146225"/>
            <a:ext cx="391200" cy="395400"/>
          </a:xfrm>
          <a:prstGeom prst="star7">
            <a:avLst>
              <a:gd name="adj" fmla="val 34601"/>
              <a:gd name="hf" fmla="val 102572"/>
              <a:gd name="vf" fmla="val 105210"/>
            </a:avLst>
          </a:prstGeom>
          <a:solidFill>
            <a:schemeClr val="accent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pic>
        <p:nvPicPr>
          <p:cNvPr id="706" name="Shape 706"/>
          <p:cNvPicPr preferRelativeResize="0"/>
          <p:nvPr/>
        </p:nvPicPr>
        <p:blipFill>
          <a:blip r:embed="rId5">
            <a:alphaModFix/>
          </a:blip>
          <a:stretch>
            <a:fillRect/>
          </a:stretch>
        </p:blipFill>
        <p:spPr>
          <a:xfrm>
            <a:off x="145155" y="2811797"/>
            <a:ext cx="8820625" cy="1823361"/>
          </a:xfrm>
          <a:prstGeom prst="rect">
            <a:avLst/>
          </a:prstGeom>
          <a:noFill/>
          <a:ln>
            <a:noFill/>
          </a:ln>
        </p:spPr>
      </p:pic>
      <p:cxnSp>
        <p:nvCxnSpPr>
          <p:cNvPr id="707" name="Shape 707"/>
          <p:cNvCxnSpPr/>
          <p:nvPr/>
        </p:nvCxnSpPr>
        <p:spPr>
          <a:xfrm flipH="1">
            <a:off x="6891500" y="2280025"/>
            <a:ext cx="920700" cy="701400"/>
          </a:xfrm>
          <a:prstGeom prst="straightConnector1">
            <a:avLst/>
          </a:prstGeom>
          <a:noFill/>
          <a:ln w="9525" cap="flat" cmpd="sng">
            <a:solidFill>
              <a:srgbClr val="6611CC"/>
            </a:solidFill>
            <a:prstDash val="solid"/>
            <a:round/>
            <a:headEnd type="none" w="lg" len="lg"/>
            <a:tailEnd type="triangle" w="lg" len="lg"/>
          </a:ln>
        </p:spPr>
      </p:cxnSp>
      <p:sp>
        <p:nvSpPr>
          <p:cNvPr id="708" name="Shape 708"/>
          <p:cNvSpPr txBox="1"/>
          <p:nvPr/>
        </p:nvSpPr>
        <p:spPr>
          <a:xfrm>
            <a:off x="290025" y="581375"/>
            <a:ext cx="8697300" cy="2517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 sz="1800" b="1">
                <a:solidFill>
                  <a:schemeClr val="accent1"/>
                </a:solidFill>
              </a:rPr>
              <a:t>The Progress Charm !    Traditional Grades Distribution by Class</a:t>
            </a:r>
            <a:endParaRPr sz="1800" b="1">
              <a:solidFill>
                <a:schemeClr val="accent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txBox="1">
            <a:spLocks noGrp="1"/>
          </p:cNvSpPr>
          <p:nvPr>
            <p:ph type="title"/>
          </p:nvPr>
        </p:nvSpPr>
        <p:spPr>
          <a:xfrm>
            <a:off x="374450" y="62900"/>
            <a:ext cx="8697300" cy="560400"/>
          </a:xfrm>
          <a:prstGeom prst="rect">
            <a:avLst/>
          </a:prstGeom>
        </p:spPr>
        <p:txBody>
          <a:bodyPr wrap="square" lIns="91425" tIns="91425" rIns="91425" bIns="91425" anchor="t" anchorCtr="0">
            <a:noAutofit/>
          </a:bodyPr>
          <a:lstStyle/>
          <a:p>
            <a:pPr marL="0" lvl="0" indent="0" algn="ctr" rtl="0">
              <a:spcBef>
                <a:spcPts val="0"/>
              </a:spcBef>
              <a:spcAft>
                <a:spcPts val="0"/>
              </a:spcAft>
              <a:buNone/>
            </a:pPr>
            <a:r>
              <a:rPr lang="en" sz="2600" b="1"/>
              <a:t>What’s New to See Inside a PTPro Gradebook</a:t>
            </a:r>
            <a:endParaRPr sz="2600" b="1"/>
          </a:p>
        </p:txBody>
      </p:sp>
      <p:sp>
        <p:nvSpPr>
          <p:cNvPr id="714" name="Shape 714"/>
          <p:cNvSpPr txBox="1"/>
          <p:nvPr/>
        </p:nvSpPr>
        <p:spPr>
          <a:xfrm>
            <a:off x="290025" y="581375"/>
            <a:ext cx="8697300" cy="2517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 sz="1800" b="1">
                <a:solidFill>
                  <a:schemeClr val="accent1"/>
                </a:solidFill>
              </a:rPr>
              <a:t>The Progress Charm !    Standards Grades Distribution for a Class</a:t>
            </a:r>
            <a:endParaRPr sz="1800" b="1">
              <a:solidFill>
                <a:schemeClr val="accent1"/>
              </a:solidFill>
            </a:endParaRPr>
          </a:p>
        </p:txBody>
      </p:sp>
      <p:pic>
        <p:nvPicPr>
          <p:cNvPr id="715" name="Shape 715"/>
          <p:cNvPicPr preferRelativeResize="0"/>
          <p:nvPr/>
        </p:nvPicPr>
        <p:blipFill>
          <a:blip r:embed="rId3">
            <a:alphaModFix/>
          </a:blip>
          <a:stretch>
            <a:fillRect/>
          </a:stretch>
        </p:blipFill>
        <p:spPr>
          <a:xfrm>
            <a:off x="347934" y="859966"/>
            <a:ext cx="7801221" cy="3695300"/>
          </a:xfrm>
          <a:prstGeom prst="rect">
            <a:avLst/>
          </a:prstGeom>
          <a:noFill/>
          <a:ln>
            <a:noFill/>
          </a:ln>
        </p:spPr>
      </p:pic>
      <p:pic>
        <p:nvPicPr>
          <p:cNvPr id="716" name="Shape 716"/>
          <p:cNvPicPr preferRelativeResize="0"/>
          <p:nvPr/>
        </p:nvPicPr>
        <p:blipFill>
          <a:blip r:embed="rId4">
            <a:alphaModFix/>
          </a:blip>
          <a:stretch>
            <a:fillRect/>
          </a:stretch>
        </p:blipFill>
        <p:spPr>
          <a:xfrm>
            <a:off x="2174785" y="2624017"/>
            <a:ext cx="3055999" cy="2448774"/>
          </a:xfrm>
          <a:prstGeom prst="rect">
            <a:avLst/>
          </a:prstGeom>
          <a:noFill/>
          <a:ln>
            <a:noFill/>
          </a:ln>
        </p:spPr>
      </p:pic>
      <p:pic>
        <p:nvPicPr>
          <p:cNvPr id="717" name="Shape 717"/>
          <p:cNvPicPr preferRelativeResize="0"/>
          <p:nvPr/>
        </p:nvPicPr>
        <p:blipFill rotWithShape="1">
          <a:blip r:embed="rId5">
            <a:alphaModFix/>
          </a:blip>
          <a:srcRect t="13005"/>
          <a:stretch/>
        </p:blipFill>
        <p:spPr>
          <a:xfrm>
            <a:off x="5364425" y="3682650"/>
            <a:ext cx="3562300" cy="998000"/>
          </a:xfrm>
          <a:prstGeom prst="rect">
            <a:avLst/>
          </a:prstGeom>
          <a:noFill/>
          <a:ln w="9525" cap="flat" cmpd="sng">
            <a:solidFill>
              <a:srgbClr val="000000"/>
            </a:solidFill>
            <a:prstDash val="solid"/>
            <a:round/>
            <a:headEnd type="none" w="med" len="med"/>
            <a:tailEnd type="none" w="med" len="med"/>
          </a:ln>
        </p:spPr>
      </p:pic>
      <p:cxnSp>
        <p:nvCxnSpPr>
          <p:cNvPr id="718" name="Shape 718"/>
          <p:cNvCxnSpPr/>
          <p:nvPr/>
        </p:nvCxnSpPr>
        <p:spPr>
          <a:xfrm flipH="1">
            <a:off x="7963083" y="1920842"/>
            <a:ext cx="738300" cy="216300"/>
          </a:xfrm>
          <a:prstGeom prst="straightConnector1">
            <a:avLst/>
          </a:prstGeom>
          <a:noFill/>
          <a:ln w="9525" cap="flat" cmpd="sng">
            <a:solidFill>
              <a:srgbClr val="6611CC"/>
            </a:solidFill>
            <a:prstDash val="solid"/>
            <a:round/>
            <a:headEnd type="none" w="lg" len="lg"/>
            <a:tailEnd type="triangle" w="lg" len="lg"/>
          </a:ln>
        </p:spPr>
      </p:cxnSp>
      <p:cxnSp>
        <p:nvCxnSpPr>
          <p:cNvPr id="719" name="Shape 719"/>
          <p:cNvCxnSpPr/>
          <p:nvPr/>
        </p:nvCxnSpPr>
        <p:spPr>
          <a:xfrm flipH="1">
            <a:off x="8402883" y="1928309"/>
            <a:ext cx="298500" cy="1827300"/>
          </a:xfrm>
          <a:prstGeom prst="straightConnector1">
            <a:avLst/>
          </a:prstGeom>
          <a:noFill/>
          <a:ln w="9525" cap="flat" cmpd="sng">
            <a:solidFill>
              <a:srgbClr val="6611CC"/>
            </a:solidFill>
            <a:prstDash val="solid"/>
            <a:round/>
            <a:headEnd type="none" w="lg" len="lg"/>
            <a:tailEnd type="triangle" w="lg" len="lg"/>
          </a:ln>
        </p:spPr>
      </p:cxnSp>
      <p:sp>
        <p:nvSpPr>
          <p:cNvPr id="720" name="Shape 720"/>
          <p:cNvSpPr/>
          <p:nvPr/>
        </p:nvSpPr>
        <p:spPr>
          <a:xfrm>
            <a:off x="0" y="1726100"/>
            <a:ext cx="391200" cy="395400"/>
          </a:xfrm>
          <a:prstGeom prst="star7">
            <a:avLst>
              <a:gd name="adj" fmla="val 34601"/>
              <a:gd name="hf" fmla="val 102572"/>
              <a:gd name="vf" fmla="val 105210"/>
            </a:avLst>
          </a:prstGeom>
          <a:solidFill>
            <a:schemeClr val="accent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pic>
        <p:nvPicPr>
          <p:cNvPr id="725" name="Shape 725"/>
          <p:cNvPicPr preferRelativeResize="0"/>
          <p:nvPr/>
        </p:nvPicPr>
        <p:blipFill>
          <a:blip r:embed="rId3">
            <a:alphaModFix/>
          </a:blip>
          <a:stretch>
            <a:fillRect/>
          </a:stretch>
        </p:blipFill>
        <p:spPr>
          <a:xfrm>
            <a:off x="4852137" y="948650"/>
            <a:ext cx="384625" cy="346175"/>
          </a:xfrm>
          <a:prstGeom prst="rect">
            <a:avLst/>
          </a:prstGeom>
          <a:noFill/>
          <a:ln>
            <a:noFill/>
          </a:ln>
        </p:spPr>
      </p:pic>
      <p:sp>
        <p:nvSpPr>
          <p:cNvPr id="726" name="Shape 726"/>
          <p:cNvSpPr txBox="1"/>
          <p:nvPr/>
        </p:nvSpPr>
        <p:spPr>
          <a:xfrm>
            <a:off x="4616800" y="89125"/>
            <a:ext cx="4437600" cy="2517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 sz="1800" b="1">
                <a:solidFill>
                  <a:schemeClr val="accent1"/>
                </a:solidFill>
              </a:rPr>
              <a:t>Standards Progress for a Student</a:t>
            </a:r>
            <a:endParaRPr sz="1800" b="1">
              <a:solidFill>
                <a:schemeClr val="accent1"/>
              </a:solidFill>
            </a:endParaRPr>
          </a:p>
        </p:txBody>
      </p:sp>
      <p:pic>
        <p:nvPicPr>
          <p:cNvPr id="727" name="Shape 727"/>
          <p:cNvPicPr preferRelativeResize="0"/>
          <p:nvPr/>
        </p:nvPicPr>
        <p:blipFill>
          <a:blip r:embed="rId4">
            <a:alphaModFix/>
          </a:blip>
          <a:stretch>
            <a:fillRect/>
          </a:stretch>
        </p:blipFill>
        <p:spPr>
          <a:xfrm>
            <a:off x="49950" y="35325"/>
            <a:ext cx="3811499" cy="2163100"/>
          </a:xfrm>
          <a:prstGeom prst="rect">
            <a:avLst/>
          </a:prstGeom>
          <a:noFill/>
          <a:ln>
            <a:noFill/>
          </a:ln>
        </p:spPr>
      </p:pic>
      <p:grpSp>
        <p:nvGrpSpPr>
          <p:cNvPr id="728" name="Shape 728"/>
          <p:cNvGrpSpPr/>
          <p:nvPr/>
        </p:nvGrpSpPr>
        <p:grpSpPr>
          <a:xfrm>
            <a:off x="738762" y="1460063"/>
            <a:ext cx="7062643" cy="3572790"/>
            <a:chOff x="1481250" y="952875"/>
            <a:chExt cx="7520651" cy="3923125"/>
          </a:xfrm>
        </p:grpSpPr>
        <p:pic>
          <p:nvPicPr>
            <p:cNvPr id="729" name="Shape 729"/>
            <p:cNvPicPr preferRelativeResize="0"/>
            <p:nvPr/>
          </p:nvPicPr>
          <p:blipFill rotWithShape="1">
            <a:blip r:embed="rId5">
              <a:alphaModFix/>
            </a:blip>
            <a:srcRect b="88897"/>
            <a:stretch/>
          </p:blipFill>
          <p:spPr>
            <a:xfrm>
              <a:off x="1598084" y="952875"/>
              <a:ext cx="7363000" cy="477325"/>
            </a:xfrm>
            <a:prstGeom prst="rect">
              <a:avLst/>
            </a:prstGeom>
            <a:noFill/>
            <a:ln>
              <a:noFill/>
            </a:ln>
          </p:spPr>
        </p:pic>
        <p:pic>
          <p:nvPicPr>
            <p:cNvPr id="730" name="Shape 730"/>
            <p:cNvPicPr preferRelativeResize="0"/>
            <p:nvPr/>
          </p:nvPicPr>
          <p:blipFill rotWithShape="1">
            <a:blip r:embed="rId5">
              <a:alphaModFix/>
            </a:blip>
            <a:srcRect t="19775"/>
            <a:stretch/>
          </p:blipFill>
          <p:spPr>
            <a:xfrm>
              <a:off x="1481250" y="1353175"/>
              <a:ext cx="7520651" cy="3522825"/>
            </a:xfrm>
            <a:prstGeom prst="rect">
              <a:avLst/>
            </a:prstGeom>
            <a:noFill/>
            <a:ln>
              <a:noFill/>
            </a:ln>
          </p:spPr>
        </p:pic>
      </p:grpSp>
      <p:sp>
        <p:nvSpPr>
          <p:cNvPr id="731" name="Shape 731"/>
          <p:cNvSpPr/>
          <p:nvPr/>
        </p:nvSpPr>
        <p:spPr>
          <a:xfrm>
            <a:off x="835375" y="1474750"/>
            <a:ext cx="6958800" cy="3572700"/>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cxnSp>
        <p:nvCxnSpPr>
          <p:cNvPr id="732" name="Shape 732"/>
          <p:cNvCxnSpPr/>
          <p:nvPr/>
        </p:nvCxnSpPr>
        <p:spPr>
          <a:xfrm>
            <a:off x="4959875" y="1258675"/>
            <a:ext cx="1230600" cy="2834100"/>
          </a:xfrm>
          <a:prstGeom prst="straightConnector1">
            <a:avLst/>
          </a:prstGeom>
          <a:noFill/>
          <a:ln w="9525" cap="flat" cmpd="sng">
            <a:solidFill>
              <a:srgbClr val="6611CC"/>
            </a:solidFill>
            <a:prstDash val="solid"/>
            <a:round/>
            <a:headEnd type="none" w="lg" len="lg"/>
            <a:tailEnd type="triangle" w="lg" len="lg"/>
          </a:ln>
        </p:spPr>
      </p:cxnSp>
      <p:cxnSp>
        <p:nvCxnSpPr>
          <p:cNvPr id="733" name="Shape 733"/>
          <p:cNvCxnSpPr/>
          <p:nvPr/>
        </p:nvCxnSpPr>
        <p:spPr>
          <a:xfrm flipH="1">
            <a:off x="7296275" y="1227150"/>
            <a:ext cx="945300" cy="2689200"/>
          </a:xfrm>
          <a:prstGeom prst="straightConnector1">
            <a:avLst/>
          </a:prstGeom>
          <a:noFill/>
          <a:ln w="9525" cap="flat" cmpd="sng">
            <a:solidFill>
              <a:srgbClr val="6611CC"/>
            </a:solidFill>
            <a:prstDash val="solid"/>
            <a:round/>
            <a:headEnd type="none" w="lg" len="lg"/>
            <a:tailEnd type="triangle" w="lg" len="lg"/>
          </a:ln>
        </p:spPr>
      </p:cxnSp>
      <p:sp>
        <p:nvSpPr>
          <p:cNvPr id="734" name="Shape 734"/>
          <p:cNvSpPr txBox="1"/>
          <p:nvPr/>
        </p:nvSpPr>
        <p:spPr>
          <a:xfrm rot="-918832">
            <a:off x="3924199" y="637519"/>
            <a:ext cx="2437652" cy="560256"/>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r>
              <a:rPr lang="en" sz="1600">
                <a:solidFill>
                  <a:srgbClr val="6611CC"/>
                </a:solidFill>
              </a:rPr>
              <a:t>Professional Judgement Indicator  </a:t>
            </a:r>
            <a:endParaRPr sz="1600">
              <a:solidFill>
                <a:srgbClr val="6611CC"/>
              </a:solidFill>
            </a:endParaRPr>
          </a:p>
        </p:txBody>
      </p:sp>
      <p:sp>
        <p:nvSpPr>
          <p:cNvPr id="735" name="Shape 735"/>
          <p:cNvSpPr txBox="1"/>
          <p:nvPr/>
        </p:nvSpPr>
        <p:spPr>
          <a:xfrm rot="-917976">
            <a:off x="7306795" y="505360"/>
            <a:ext cx="1626961" cy="824873"/>
          </a:xfrm>
          <a:prstGeom prst="rect">
            <a:avLst/>
          </a:prstGeom>
          <a:noFill/>
          <a:ln w="9525" cap="flat" cmpd="sng">
            <a:solidFill>
              <a:srgbClr val="6611CC"/>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spcAft>
                <a:spcPts val="0"/>
              </a:spcAft>
              <a:buNone/>
            </a:pPr>
            <a:r>
              <a:rPr lang="en" sz="1600">
                <a:solidFill>
                  <a:srgbClr val="6611CC"/>
                </a:solidFill>
              </a:rPr>
              <a:t>Click Nbr of Assignments to see details</a:t>
            </a:r>
            <a:endParaRPr sz="1600">
              <a:solidFill>
                <a:srgbClr val="6611CC"/>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Shape 740"/>
          <p:cNvSpPr txBox="1"/>
          <p:nvPr/>
        </p:nvSpPr>
        <p:spPr>
          <a:xfrm>
            <a:off x="4616800" y="89125"/>
            <a:ext cx="4437600" cy="2517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 sz="1800" b="1">
                <a:solidFill>
                  <a:schemeClr val="accent1"/>
                </a:solidFill>
              </a:rPr>
              <a:t>Standards Progress for a Student</a:t>
            </a:r>
            <a:endParaRPr sz="1800" b="1">
              <a:solidFill>
                <a:schemeClr val="accent1"/>
              </a:solidFill>
            </a:endParaRPr>
          </a:p>
        </p:txBody>
      </p:sp>
      <p:pic>
        <p:nvPicPr>
          <p:cNvPr id="741" name="Shape 741"/>
          <p:cNvPicPr preferRelativeResize="0"/>
          <p:nvPr/>
        </p:nvPicPr>
        <p:blipFill rotWithShape="1">
          <a:blip r:embed="rId3">
            <a:alphaModFix/>
          </a:blip>
          <a:srcRect l="82999" t="30928" b="28040"/>
          <a:stretch/>
        </p:blipFill>
        <p:spPr>
          <a:xfrm>
            <a:off x="0" y="0"/>
            <a:ext cx="1200649" cy="1640851"/>
          </a:xfrm>
          <a:prstGeom prst="rect">
            <a:avLst/>
          </a:prstGeom>
          <a:noFill/>
          <a:ln>
            <a:noFill/>
          </a:ln>
        </p:spPr>
      </p:pic>
      <p:pic>
        <p:nvPicPr>
          <p:cNvPr id="742" name="Shape 742"/>
          <p:cNvPicPr preferRelativeResize="0"/>
          <p:nvPr/>
        </p:nvPicPr>
        <p:blipFill>
          <a:blip r:embed="rId4">
            <a:alphaModFix/>
          </a:blip>
          <a:stretch>
            <a:fillRect/>
          </a:stretch>
        </p:blipFill>
        <p:spPr>
          <a:xfrm>
            <a:off x="1265500" y="348875"/>
            <a:ext cx="6426751" cy="4658750"/>
          </a:xfrm>
          <a:prstGeom prst="rect">
            <a:avLst/>
          </a:prstGeom>
          <a:noFill/>
          <a:ln w="9525" cap="flat" cmpd="sng">
            <a:solidFill>
              <a:srgbClr val="000000"/>
            </a:solidFill>
            <a:prstDash val="solid"/>
            <a:round/>
            <a:headEnd type="none" w="med" len="med"/>
            <a:tailEnd type="none" w="med" len="med"/>
          </a:ln>
        </p:spPr>
      </p:pic>
      <p:cxnSp>
        <p:nvCxnSpPr>
          <p:cNvPr id="743" name="Shape 743"/>
          <p:cNvCxnSpPr/>
          <p:nvPr/>
        </p:nvCxnSpPr>
        <p:spPr>
          <a:xfrm rot="10800000" flipH="1">
            <a:off x="671300" y="579950"/>
            <a:ext cx="589200" cy="938100"/>
          </a:xfrm>
          <a:prstGeom prst="straightConnector1">
            <a:avLst/>
          </a:prstGeom>
          <a:noFill/>
          <a:ln w="9525" cap="flat" cmpd="sng">
            <a:solidFill>
              <a:srgbClr val="6611CC"/>
            </a:solidFill>
            <a:prstDash val="solid"/>
            <a:round/>
            <a:headEnd type="none" w="lg" len="lg"/>
            <a:tailEnd type="triangle" w="lg" len="lg"/>
          </a:ln>
        </p:spPr>
      </p:cxnSp>
      <p:sp>
        <p:nvSpPr>
          <p:cNvPr id="744" name="Shape 744"/>
          <p:cNvSpPr/>
          <p:nvPr/>
        </p:nvSpPr>
        <p:spPr>
          <a:xfrm>
            <a:off x="3662125" y="3727400"/>
            <a:ext cx="954600" cy="984600"/>
          </a:xfrm>
          <a:prstGeom prst="rect">
            <a:avLst/>
          </a:prstGeom>
          <a:noFill/>
          <a:ln w="9525" cap="flat" cmpd="sng">
            <a:solidFill>
              <a:srgbClr val="6611CC"/>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cxnSp>
        <p:nvCxnSpPr>
          <p:cNvPr id="745" name="Shape 745"/>
          <p:cNvCxnSpPr/>
          <p:nvPr/>
        </p:nvCxnSpPr>
        <p:spPr>
          <a:xfrm rot="10800000" flipH="1">
            <a:off x="3986075" y="1959800"/>
            <a:ext cx="675600" cy="1767600"/>
          </a:xfrm>
          <a:prstGeom prst="straightConnector1">
            <a:avLst/>
          </a:prstGeom>
          <a:noFill/>
          <a:ln w="9525" cap="flat" cmpd="sng">
            <a:solidFill>
              <a:srgbClr val="6611CC"/>
            </a:solidFill>
            <a:prstDash val="solid"/>
            <a:round/>
            <a:headEnd type="none" w="lg" len="lg"/>
            <a:tailEnd type="triangle" w="lg" len="lg"/>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p:nvPr/>
        </p:nvPicPr>
        <p:blipFill rotWithShape="1">
          <a:blip r:embed="rId3">
            <a:alphaModFix/>
          </a:blip>
          <a:srcRect t="87156"/>
          <a:stretch/>
        </p:blipFill>
        <p:spPr>
          <a:xfrm>
            <a:off x="756650" y="4162484"/>
            <a:ext cx="7219950" cy="245900"/>
          </a:xfrm>
          <a:prstGeom prst="rect">
            <a:avLst/>
          </a:prstGeom>
          <a:noFill/>
          <a:ln>
            <a:noFill/>
          </a:ln>
        </p:spPr>
      </p:pic>
      <p:pic>
        <p:nvPicPr>
          <p:cNvPr id="178" name="Shape 178"/>
          <p:cNvPicPr preferRelativeResize="0"/>
          <p:nvPr/>
        </p:nvPicPr>
        <p:blipFill rotWithShape="1">
          <a:blip r:embed="rId4">
            <a:alphaModFix/>
          </a:blip>
          <a:srcRect t="25683"/>
          <a:stretch/>
        </p:blipFill>
        <p:spPr>
          <a:xfrm>
            <a:off x="756650" y="974801"/>
            <a:ext cx="7219950" cy="2343050"/>
          </a:xfrm>
          <a:prstGeom prst="rect">
            <a:avLst/>
          </a:prstGeom>
          <a:noFill/>
          <a:ln>
            <a:noFill/>
          </a:ln>
        </p:spPr>
      </p:pic>
      <p:pic>
        <p:nvPicPr>
          <p:cNvPr id="179" name="Shape 179"/>
          <p:cNvPicPr preferRelativeResize="0"/>
          <p:nvPr/>
        </p:nvPicPr>
        <p:blipFill rotWithShape="1">
          <a:blip r:embed="rId3">
            <a:alphaModFix/>
          </a:blip>
          <a:srcRect t="40339" b="46817"/>
          <a:stretch/>
        </p:blipFill>
        <p:spPr>
          <a:xfrm>
            <a:off x="760400" y="3908400"/>
            <a:ext cx="7219950" cy="245900"/>
          </a:xfrm>
          <a:prstGeom prst="rect">
            <a:avLst/>
          </a:prstGeom>
          <a:noFill/>
          <a:ln>
            <a:noFill/>
          </a:ln>
        </p:spPr>
      </p:pic>
      <p:pic>
        <p:nvPicPr>
          <p:cNvPr id="180" name="Shape 180"/>
          <p:cNvPicPr preferRelativeResize="0"/>
          <p:nvPr/>
        </p:nvPicPr>
        <p:blipFill>
          <a:blip r:embed="rId5">
            <a:alphaModFix/>
          </a:blip>
          <a:stretch>
            <a:fillRect/>
          </a:stretch>
        </p:blipFill>
        <p:spPr>
          <a:xfrm>
            <a:off x="760397" y="3317854"/>
            <a:ext cx="7219950" cy="590550"/>
          </a:xfrm>
          <a:prstGeom prst="rect">
            <a:avLst/>
          </a:prstGeom>
          <a:noFill/>
          <a:ln>
            <a:noFill/>
          </a:ln>
        </p:spPr>
      </p:pic>
      <p:sp>
        <p:nvSpPr>
          <p:cNvPr id="181" name="Shape 181"/>
          <p:cNvSpPr/>
          <p:nvPr/>
        </p:nvSpPr>
        <p:spPr>
          <a:xfrm>
            <a:off x="736376" y="728900"/>
            <a:ext cx="7219800" cy="3878100"/>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182" name="Shape 182"/>
          <p:cNvSpPr txBox="1">
            <a:spLocks noGrp="1"/>
          </p:cNvSpPr>
          <p:nvPr>
            <p:ph type="title"/>
          </p:nvPr>
        </p:nvSpPr>
        <p:spPr>
          <a:xfrm>
            <a:off x="447050" y="95341"/>
            <a:ext cx="8520600" cy="465900"/>
          </a:xfrm>
          <a:prstGeom prst="rect">
            <a:avLst/>
          </a:prstGeom>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Viewing Grade Scales</a:t>
            </a:r>
            <a:endParaRPr b="1">
              <a:solidFill>
                <a:srgbClr val="073763"/>
              </a:solidFill>
            </a:endParaRPr>
          </a:p>
        </p:txBody>
      </p:sp>
      <p:sp>
        <p:nvSpPr>
          <p:cNvPr id="183" name="Shape 183"/>
          <p:cNvSpPr/>
          <p:nvPr/>
        </p:nvSpPr>
        <p:spPr>
          <a:xfrm>
            <a:off x="1595825" y="3338975"/>
            <a:ext cx="5143500" cy="10695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750" name="Shape 750"/>
          <p:cNvPicPr preferRelativeResize="0"/>
          <p:nvPr/>
        </p:nvPicPr>
        <p:blipFill rotWithShape="1">
          <a:blip r:embed="rId3">
            <a:alphaModFix/>
          </a:blip>
          <a:srcRect t="66772"/>
          <a:stretch/>
        </p:blipFill>
        <p:spPr>
          <a:xfrm>
            <a:off x="612000" y="3352725"/>
            <a:ext cx="7178975" cy="1709025"/>
          </a:xfrm>
          <a:prstGeom prst="rect">
            <a:avLst/>
          </a:prstGeom>
          <a:noFill/>
          <a:ln>
            <a:noFill/>
          </a:ln>
        </p:spPr>
      </p:pic>
      <p:pic>
        <p:nvPicPr>
          <p:cNvPr id="751" name="Shape 751"/>
          <p:cNvPicPr preferRelativeResize="0"/>
          <p:nvPr/>
        </p:nvPicPr>
        <p:blipFill rotWithShape="1">
          <a:blip r:embed="rId3">
            <a:alphaModFix/>
          </a:blip>
          <a:srcRect b="40234"/>
          <a:stretch/>
        </p:blipFill>
        <p:spPr>
          <a:xfrm>
            <a:off x="612000" y="714091"/>
            <a:ext cx="7178975" cy="3074124"/>
          </a:xfrm>
          <a:prstGeom prst="rect">
            <a:avLst/>
          </a:prstGeom>
          <a:noFill/>
          <a:ln>
            <a:noFill/>
          </a:ln>
        </p:spPr>
      </p:pic>
      <p:sp>
        <p:nvSpPr>
          <p:cNvPr id="752" name="Shape 752"/>
          <p:cNvSpPr/>
          <p:nvPr/>
        </p:nvSpPr>
        <p:spPr>
          <a:xfrm>
            <a:off x="612000" y="4379775"/>
            <a:ext cx="963900" cy="1575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753" name="Shape 753"/>
          <p:cNvSpPr/>
          <p:nvPr/>
        </p:nvSpPr>
        <p:spPr>
          <a:xfrm>
            <a:off x="2888425" y="3540925"/>
            <a:ext cx="3130500" cy="1398300"/>
          </a:xfrm>
          <a:prstGeom prst="cloudCallout">
            <a:avLst>
              <a:gd name="adj1" fmla="val -87761"/>
              <a:gd name="adj2" fmla="val 16974"/>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spcAft>
                <a:spcPts val="0"/>
              </a:spcAft>
              <a:buNone/>
            </a:pPr>
            <a:r>
              <a:rPr lang="en" sz="1800"/>
              <a:t>Goes to Java-based Gradebook (PTG)</a:t>
            </a:r>
            <a:endParaRPr sz="1800"/>
          </a:p>
          <a:p>
            <a:pPr marL="0" lvl="0" indent="0" algn="ctr">
              <a:spcBef>
                <a:spcPts val="0"/>
              </a:spcBef>
              <a:spcAft>
                <a:spcPts val="0"/>
              </a:spcAft>
              <a:buNone/>
            </a:pPr>
            <a:r>
              <a:rPr lang="en" sz="1800"/>
              <a:t>In view only mode</a:t>
            </a:r>
            <a:endParaRPr sz="1800"/>
          </a:p>
        </p:txBody>
      </p:sp>
      <p:sp>
        <p:nvSpPr>
          <p:cNvPr id="754" name="Shape 754"/>
          <p:cNvSpPr txBox="1">
            <a:spLocks noGrp="1"/>
          </p:cNvSpPr>
          <p:nvPr>
            <p:ph type="title"/>
          </p:nvPr>
        </p:nvSpPr>
        <p:spPr>
          <a:xfrm>
            <a:off x="412325" y="23600"/>
            <a:ext cx="8670600" cy="586200"/>
          </a:xfrm>
          <a:prstGeom prst="rect">
            <a:avLst/>
          </a:prstGeom>
          <a:ln>
            <a:noFill/>
          </a:ln>
        </p:spPr>
        <p:txBody>
          <a:bodyPr wrap="square" lIns="91425" tIns="91425" rIns="91425" bIns="91425" anchor="t" anchorCtr="0">
            <a:noAutofit/>
          </a:bodyPr>
          <a:lstStyle/>
          <a:p>
            <a:pPr marL="0" lvl="0" indent="0" rtl="0">
              <a:spcBef>
                <a:spcPts val="0"/>
              </a:spcBef>
              <a:spcAft>
                <a:spcPts val="0"/>
              </a:spcAft>
              <a:buNone/>
            </a:pPr>
            <a:r>
              <a:rPr lang="en" b="1">
                <a:solidFill>
                  <a:srgbClr val="073763"/>
                </a:solidFill>
              </a:rPr>
              <a:t>Viewing Previous Years’ PTG Gradebook Data</a:t>
            </a:r>
            <a:endParaRPr b="1">
              <a:solidFill>
                <a:srgbClr val="073763"/>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Shape 759"/>
          <p:cNvSpPr txBox="1">
            <a:spLocks noGrp="1"/>
          </p:cNvSpPr>
          <p:nvPr>
            <p:ph type="title"/>
          </p:nvPr>
        </p:nvSpPr>
        <p:spPr>
          <a:xfrm>
            <a:off x="1328625" y="117900"/>
            <a:ext cx="1741800" cy="465900"/>
          </a:xfrm>
          <a:prstGeom prst="rect">
            <a:avLst/>
          </a:prstGeom>
          <a:ln w="2857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AGENDA</a:t>
            </a:r>
            <a:endParaRPr b="1"/>
          </a:p>
        </p:txBody>
      </p:sp>
      <p:grpSp>
        <p:nvGrpSpPr>
          <p:cNvPr id="760" name="Shape 760"/>
          <p:cNvGrpSpPr/>
          <p:nvPr/>
        </p:nvGrpSpPr>
        <p:grpSpPr>
          <a:xfrm>
            <a:off x="21375" y="117900"/>
            <a:ext cx="9086425" cy="4882200"/>
            <a:chOff x="21375" y="117900"/>
            <a:chExt cx="9086425" cy="4882200"/>
          </a:xfrm>
        </p:grpSpPr>
        <p:sp>
          <p:nvSpPr>
            <p:cNvPr id="761" name="Shape 761"/>
            <p:cNvSpPr txBox="1"/>
            <p:nvPr/>
          </p:nvSpPr>
          <p:spPr>
            <a:xfrm>
              <a:off x="21375" y="554650"/>
              <a:ext cx="4576500" cy="43527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spcAft>
                  <a:spcPts val="0"/>
                </a:spcAft>
                <a:buNone/>
              </a:pPr>
              <a:r>
                <a:rPr lang="en" sz="1800" b="1">
                  <a:solidFill>
                    <a:srgbClr val="D9D9D9"/>
                  </a:solidFill>
                </a:rPr>
                <a:t>View Grade Scales</a:t>
              </a:r>
              <a:endParaRPr sz="1800" b="1">
                <a:solidFill>
                  <a:srgbClr val="D9D9D9"/>
                </a:solidFill>
              </a:endParaRPr>
            </a:p>
            <a:p>
              <a:pPr marL="0" lvl="0" indent="0" rtl="0">
                <a:lnSpc>
                  <a:spcPct val="115000"/>
                </a:lnSpc>
                <a:spcBef>
                  <a:spcPts val="600"/>
                </a:spcBef>
                <a:spcAft>
                  <a:spcPts val="0"/>
                </a:spcAft>
                <a:buClr>
                  <a:schemeClr val="dk1"/>
                </a:buClr>
                <a:buSzPts val="1100"/>
                <a:buFont typeface="Arial"/>
                <a:buNone/>
              </a:pPr>
              <a:r>
                <a:rPr lang="en" sz="1800" b="1">
                  <a:solidFill>
                    <a:srgbClr val="D9D9D9"/>
                  </a:solidFill>
                </a:rPr>
                <a:t>View PowerTeacher Pro (PTPro) District Setup / Settings</a:t>
              </a:r>
              <a:endParaRPr sz="1800" b="1">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Default Gradebook Type</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Created Categories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Traditional Grading</a:t>
              </a:r>
              <a:endParaRPr sz="1800" b="1">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Traditional Grade Calculation Formulas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Traditional Grade Preferences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Standards Grading</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Use of Standards</a:t>
              </a:r>
              <a:endParaRPr sz="1800">
                <a:solidFill>
                  <a:srgbClr val="D9D9D9"/>
                </a:solidFill>
              </a:endParaRPr>
            </a:p>
            <a:p>
              <a:pPr marL="0" lvl="0" indent="0" rtl="0">
                <a:lnSpc>
                  <a:spcPct val="115000"/>
                </a:lnSpc>
                <a:spcBef>
                  <a:spcPts val="600"/>
                </a:spcBef>
                <a:spcAft>
                  <a:spcPts val="600"/>
                </a:spcAft>
                <a:buNone/>
              </a:pPr>
              <a:endParaRPr sz="1800">
                <a:solidFill>
                  <a:schemeClr val="dk1"/>
                </a:solidFill>
              </a:endParaRPr>
            </a:p>
          </p:txBody>
        </p:sp>
        <p:sp>
          <p:nvSpPr>
            <p:cNvPr id="762" name="Shape 762"/>
            <p:cNvSpPr txBox="1"/>
            <p:nvPr/>
          </p:nvSpPr>
          <p:spPr>
            <a:xfrm>
              <a:off x="4618600" y="117900"/>
              <a:ext cx="4489200" cy="48822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r>
                <a:rPr lang="en" sz="1800" b="1">
                  <a:solidFill>
                    <a:srgbClr val="D9D9D9"/>
                  </a:solidFill>
                </a:rPr>
                <a:t>Standards Grading cont’d</a:t>
              </a:r>
              <a:endParaRPr sz="1800">
                <a:solidFill>
                  <a:srgbClr val="D9D9D9"/>
                </a:solidFill>
              </a:endParaRPr>
            </a:p>
            <a:p>
              <a:pPr marL="457200" lvl="0" indent="-342900" rtl="0">
                <a:lnSpc>
                  <a:spcPct val="115000"/>
                </a:lnSpc>
                <a:spcBef>
                  <a:spcPts val="1000"/>
                </a:spcBef>
                <a:spcAft>
                  <a:spcPts val="0"/>
                </a:spcAft>
                <a:buClr>
                  <a:srgbClr val="D9D9D9"/>
                </a:buClr>
                <a:buSzPts val="1800"/>
                <a:buChar char="➢"/>
              </a:pPr>
              <a:r>
                <a:rPr lang="en" sz="1800">
                  <a:solidFill>
                    <a:srgbClr val="D9D9D9"/>
                  </a:solidFill>
                </a:rPr>
                <a:t>View Imported Standards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View Configuring Standards Grade Preferences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View Configured Display Settings</a:t>
              </a:r>
              <a:endParaRPr sz="1800" b="1">
                <a:solidFill>
                  <a:srgbClr val="D9D9D9"/>
                </a:solidFill>
              </a:endParaRPr>
            </a:p>
            <a:p>
              <a:pPr marL="0" lvl="0" indent="0" rtl="0">
                <a:lnSpc>
                  <a:spcPct val="115000"/>
                </a:lnSpc>
                <a:spcBef>
                  <a:spcPts val="600"/>
                </a:spcBef>
                <a:spcAft>
                  <a:spcPts val="0"/>
                </a:spcAft>
                <a:buNone/>
              </a:pPr>
              <a:r>
                <a:rPr lang="en" sz="1800" b="1">
                  <a:solidFill>
                    <a:srgbClr val="D9D9D9"/>
                  </a:solidFill>
                </a:rPr>
                <a:t>Viewing at the School Level</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Sections (gradebook type)</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District Categories for Teachers</a:t>
              </a:r>
              <a:endParaRPr sz="1800">
                <a:solidFill>
                  <a:srgbClr val="D9D9D9"/>
                </a:solidFill>
              </a:endParaRPr>
            </a:p>
            <a:p>
              <a:pPr marL="457200" lvl="0" indent="-342900" rtl="0">
                <a:lnSpc>
                  <a:spcPct val="115000"/>
                </a:lnSpc>
                <a:spcBef>
                  <a:spcPts val="600"/>
                </a:spcBef>
                <a:spcAft>
                  <a:spcPts val="0"/>
                </a:spcAft>
                <a:buClr>
                  <a:srgbClr val="D9D9D9"/>
                </a:buClr>
                <a:buSzPts val="1800"/>
                <a:buChar char="➢"/>
              </a:pPr>
              <a:r>
                <a:rPr lang="en" sz="1800">
                  <a:solidFill>
                    <a:srgbClr val="D9D9D9"/>
                  </a:solidFill>
                </a:rPr>
                <a:t>Traditional Grading Calcs &amp; Prefs</a:t>
              </a:r>
              <a:endParaRPr sz="1800">
                <a:solidFill>
                  <a:srgbClr val="D9D9D9"/>
                </a:solidFill>
              </a:endParaRPr>
            </a:p>
            <a:p>
              <a:pPr marL="0" lvl="0" indent="0" rtl="0">
                <a:lnSpc>
                  <a:spcPct val="115000"/>
                </a:lnSpc>
                <a:spcBef>
                  <a:spcPts val="600"/>
                </a:spcBef>
                <a:spcAft>
                  <a:spcPts val="0"/>
                </a:spcAft>
                <a:buNone/>
              </a:pPr>
              <a:r>
                <a:rPr lang="en" sz="1800" b="1">
                  <a:solidFill>
                    <a:srgbClr val="D9D9D9"/>
                  </a:solidFill>
                </a:rPr>
                <a:t>Viewing a Teacher’s Gradebook</a:t>
              </a:r>
              <a:endParaRPr sz="1800" b="1">
                <a:solidFill>
                  <a:srgbClr val="D9D9D9"/>
                </a:solidFill>
              </a:endParaRPr>
            </a:p>
            <a:p>
              <a:pPr marL="0" lvl="0" indent="0" rtl="0">
                <a:lnSpc>
                  <a:spcPct val="115000"/>
                </a:lnSpc>
                <a:spcBef>
                  <a:spcPts val="600"/>
                </a:spcBef>
                <a:spcAft>
                  <a:spcPts val="0"/>
                </a:spcAft>
                <a:buNone/>
              </a:pPr>
              <a:r>
                <a:rPr lang="en" sz="1800">
                  <a:solidFill>
                    <a:srgbClr val="D9D9D9"/>
                  </a:solidFill>
                </a:rPr>
                <a:t>Current Year &amp; Previous Years</a:t>
              </a:r>
              <a:endParaRPr sz="1800">
                <a:solidFill>
                  <a:srgbClr val="D9D9D9"/>
                </a:solidFill>
              </a:endParaRPr>
            </a:p>
            <a:p>
              <a:pPr marL="0" lvl="0" indent="0" rtl="0">
                <a:lnSpc>
                  <a:spcPct val="115000"/>
                </a:lnSpc>
                <a:spcBef>
                  <a:spcPts val="600"/>
                </a:spcBef>
                <a:spcAft>
                  <a:spcPts val="600"/>
                </a:spcAft>
                <a:buNone/>
              </a:pPr>
              <a:r>
                <a:rPr lang="en" sz="1800" b="1">
                  <a:solidFill>
                    <a:schemeClr val="dk1"/>
                  </a:solidFill>
                </a:rPr>
                <a:t>Migrating PTG Data to PTPro</a:t>
              </a:r>
              <a:endParaRPr sz="1800" b="1">
                <a:solidFill>
                  <a:schemeClr val="dk1"/>
                </a:solidFill>
              </a:endParaRPr>
            </a:p>
          </p:txBody>
        </p:sp>
        <p:cxnSp>
          <p:nvCxnSpPr>
            <p:cNvPr id="763" name="Shape 763"/>
            <p:cNvCxnSpPr/>
            <p:nvPr/>
          </p:nvCxnSpPr>
          <p:spPr>
            <a:xfrm>
              <a:off x="4572000" y="156300"/>
              <a:ext cx="0" cy="4751100"/>
            </a:xfrm>
            <a:prstGeom prst="straightConnector1">
              <a:avLst/>
            </a:prstGeom>
            <a:noFill/>
            <a:ln w="28575" cap="flat" cmpd="sng">
              <a:solidFill>
                <a:schemeClr val="accent1"/>
              </a:solidFill>
              <a:prstDash val="solid"/>
              <a:round/>
              <a:headEnd type="none" w="lg" len="lg"/>
              <a:tailEnd type="none" w="lg" len="lg"/>
            </a:ln>
          </p:spPr>
        </p:cxn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Shape 768"/>
          <p:cNvSpPr txBox="1">
            <a:spLocks noGrp="1"/>
          </p:cNvSpPr>
          <p:nvPr>
            <p:ph type="title"/>
          </p:nvPr>
        </p:nvSpPr>
        <p:spPr>
          <a:xfrm>
            <a:off x="419821" y="55267"/>
            <a:ext cx="53910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b="1">
                <a:solidFill>
                  <a:srgbClr val="073763"/>
                </a:solidFill>
              </a:rPr>
              <a:t>Data</a:t>
            </a:r>
            <a:r>
              <a:rPr lang="en"/>
              <a:t> </a:t>
            </a:r>
            <a:r>
              <a:rPr lang="en" b="1">
                <a:solidFill>
                  <a:srgbClr val="073763"/>
                </a:solidFill>
              </a:rPr>
              <a:t>Migration</a:t>
            </a:r>
            <a:r>
              <a:rPr lang="en"/>
              <a:t> </a:t>
            </a:r>
            <a:endParaRPr/>
          </a:p>
        </p:txBody>
      </p:sp>
      <p:sp>
        <p:nvSpPr>
          <p:cNvPr id="769" name="Shape 769"/>
          <p:cNvSpPr txBox="1"/>
          <p:nvPr/>
        </p:nvSpPr>
        <p:spPr>
          <a:xfrm>
            <a:off x="586050" y="693075"/>
            <a:ext cx="8431500" cy="4200900"/>
          </a:xfrm>
          <a:prstGeom prst="rect">
            <a:avLst/>
          </a:prstGeom>
          <a:noFill/>
          <a:ln>
            <a:noFill/>
          </a:ln>
        </p:spPr>
        <p:txBody>
          <a:bodyPr wrap="square" lIns="91425" tIns="91425" rIns="91425" bIns="91425" anchor="t" anchorCtr="0">
            <a:noAutofit/>
          </a:bodyPr>
          <a:lstStyle/>
          <a:p>
            <a:pPr marL="457200" lvl="0" indent="-355600" rtl="0">
              <a:spcBef>
                <a:spcPts val="0"/>
              </a:spcBef>
              <a:spcAft>
                <a:spcPts val="0"/>
              </a:spcAft>
              <a:buSzPts val="2000"/>
              <a:buChar char="●"/>
            </a:pPr>
            <a:r>
              <a:rPr lang="en" sz="2000"/>
              <a:t>Only </a:t>
            </a:r>
            <a:r>
              <a:rPr lang="en" sz="2000" b="1"/>
              <a:t>ONE</a:t>
            </a:r>
            <a:r>
              <a:rPr lang="en" sz="2000"/>
              <a:t> year of PTG data can be migrated to PowerTeacher Pro</a:t>
            </a:r>
            <a:endParaRPr sz="2000"/>
          </a:p>
          <a:p>
            <a:pPr marL="914400" lvl="1" indent="-355600" rtl="0">
              <a:spcBef>
                <a:spcPts val="0"/>
              </a:spcBef>
              <a:spcAft>
                <a:spcPts val="0"/>
              </a:spcAft>
              <a:buSzPts val="2000"/>
              <a:buChar char="○"/>
            </a:pPr>
            <a:r>
              <a:rPr lang="en" sz="2000"/>
              <a:t>However, District(s) can decide to not allow ANY PTG data migrated - essentially, starting from a clean slate</a:t>
            </a:r>
            <a:endParaRPr sz="2000"/>
          </a:p>
          <a:p>
            <a:pPr marL="0" lvl="0" indent="0" rtl="0">
              <a:spcBef>
                <a:spcPts val="0"/>
              </a:spcBef>
              <a:spcAft>
                <a:spcPts val="0"/>
              </a:spcAft>
              <a:buNone/>
            </a:pPr>
            <a:endParaRPr sz="800"/>
          </a:p>
          <a:p>
            <a:pPr marL="457200" lvl="0" indent="-355600" rtl="0">
              <a:spcBef>
                <a:spcPts val="0"/>
              </a:spcBef>
              <a:spcAft>
                <a:spcPts val="0"/>
              </a:spcAft>
              <a:buSzPts val="2000"/>
              <a:buChar char="●"/>
            </a:pPr>
            <a:r>
              <a:rPr lang="en" sz="2000"/>
              <a:t>Certain conditions need to be met in order </a:t>
            </a:r>
            <a:endParaRPr sz="2000"/>
          </a:p>
          <a:p>
            <a:pPr marL="0" lvl="0" indent="0" rtl="0">
              <a:spcBef>
                <a:spcPts val="0"/>
              </a:spcBef>
              <a:spcAft>
                <a:spcPts val="0"/>
              </a:spcAft>
              <a:buNone/>
            </a:pPr>
            <a:r>
              <a:rPr lang="en" sz="2000"/>
              <a:t>      to successfully migrate </a:t>
            </a:r>
            <a:r>
              <a:rPr lang="en" sz="2000" u="sng"/>
              <a:t>assignment</a:t>
            </a:r>
            <a:r>
              <a:rPr lang="en" sz="2000"/>
              <a:t> data into PTPro</a:t>
            </a:r>
            <a:endParaRPr sz="2000"/>
          </a:p>
          <a:p>
            <a:pPr marL="914400" lvl="1" indent="-355600" rtl="0">
              <a:spcBef>
                <a:spcPts val="1000"/>
              </a:spcBef>
              <a:spcAft>
                <a:spcPts val="0"/>
              </a:spcAft>
              <a:buSzPts val="2000"/>
              <a:buChar char="○"/>
            </a:pPr>
            <a:r>
              <a:rPr lang="en" sz="2000"/>
              <a:t>The GradebookType field is set to Powerteacher Pro for  section(s) for the current year</a:t>
            </a:r>
            <a:endParaRPr sz="2000"/>
          </a:p>
          <a:p>
            <a:pPr marL="914400" lvl="1" indent="-355600" rtl="0">
              <a:spcBef>
                <a:spcPts val="1000"/>
              </a:spcBef>
              <a:spcAft>
                <a:spcPts val="0"/>
              </a:spcAft>
              <a:buSzPts val="2000"/>
              <a:buChar char="○"/>
            </a:pPr>
            <a:r>
              <a:rPr lang="en" sz="2000"/>
              <a:t>No assignments exist in PowerTeacher Pro</a:t>
            </a:r>
            <a:endParaRPr sz="2000"/>
          </a:p>
          <a:p>
            <a:pPr marL="914400" lvl="1" indent="-355600" rtl="0">
              <a:spcBef>
                <a:spcPts val="1000"/>
              </a:spcBef>
              <a:spcAft>
                <a:spcPts val="0"/>
              </a:spcAft>
              <a:buSzPts val="2000"/>
              <a:buChar char="○"/>
            </a:pPr>
            <a:r>
              <a:rPr lang="en" sz="2000"/>
              <a:t>At least one assignment must exist in PTG for current year</a:t>
            </a:r>
            <a:endParaRPr sz="2000"/>
          </a:p>
          <a:p>
            <a:pPr marL="457200" lvl="0" indent="-355600" rtl="0">
              <a:spcBef>
                <a:spcPts val="1000"/>
              </a:spcBef>
              <a:spcAft>
                <a:spcPts val="1000"/>
              </a:spcAft>
              <a:buSzPts val="2000"/>
              <a:buChar char="●"/>
            </a:pPr>
            <a:r>
              <a:rPr lang="en" sz="2000"/>
              <a:t>If the above conditions are met, the first time a teacher launches PTPro, a Migrate Data to PowerTeacher Pro screen appears</a:t>
            </a:r>
            <a:endParaRPr sz="20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Shape 774"/>
          <p:cNvSpPr txBox="1">
            <a:spLocks noGrp="1"/>
          </p:cNvSpPr>
          <p:nvPr>
            <p:ph type="title"/>
          </p:nvPr>
        </p:nvSpPr>
        <p:spPr>
          <a:xfrm>
            <a:off x="311700" y="109807"/>
            <a:ext cx="8520600" cy="572700"/>
          </a:xfrm>
          <a:prstGeom prst="rect">
            <a:avLst/>
          </a:prstGeom>
        </p:spPr>
        <p:txBody>
          <a:bodyPr wrap="square" lIns="91425" tIns="91425" rIns="91425" bIns="91425" anchor="t" anchorCtr="0">
            <a:noAutofit/>
          </a:bodyPr>
          <a:lstStyle/>
          <a:p>
            <a:pPr marL="0" marR="0" lvl="0" indent="0" algn="l" rtl="0">
              <a:lnSpc>
                <a:spcPct val="100000"/>
              </a:lnSpc>
              <a:spcBef>
                <a:spcPts val="0"/>
              </a:spcBef>
              <a:spcAft>
                <a:spcPts val="0"/>
              </a:spcAft>
              <a:buNone/>
            </a:pPr>
            <a:r>
              <a:rPr lang="en" b="1">
                <a:solidFill>
                  <a:srgbClr val="073763"/>
                </a:solidFill>
              </a:rPr>
              <a:t>Migration</a:t>
            </a:r>
            <a:r>
              <a:rPr lang="en"/>
              <a:t> - </a:t>
            </a:r>
            <a:r>
              <a:rPr lang="en" b="1">
                <a:solidFill>
                  <a:srgbClr val="073763"/>
                </a:solidFill>
              </a:rPr>
              <a:t>What</a:t>
            </a:r>
            <a:r>
              <a:rPr lang="en"/>
              <a:t> </a:t>
            </a:r>
            <a:r>
              <a:rPr lang="en" b="1">
                <a:solidFill>
                  <a:srgbClr val="073763"/>
                </a:solidFill>
              </a:rPr>
              <a:t>Data</a:t>
            </a:r>
            <a:r>
              <a:rPr lang="en"/>
              <a:t> </a:t>
            </a:r>
            <a:r>
              <a:rPr lang="en" b="1">
                <a:solidFill>
                  <a:srgbClr val="073763"/>
                </a:solidFill>
              </a:rPr>
              <a:t>is</a:t>
            </a:r>
            <a:r>
              <a:rPr lang="en"/>
              <a:t> </a:t>
            </a:r>
            <a:r>
              <a:rPr lang="en" b="1">
                <a:solidFill>
                  <a:srgbClr val="073763"/>
                </a:solidFill>
              </a:rPr>
              <a:t>NOT</a:t>
            </a:r>
            <a:r>
              <a:rPr lang="en"/>
              <a:t> </a:t>
            </a:r>
            <a:r>
              <a:rPr lang="en" b="1">
                <a:solidFill>
                  <a:srgbClr val="073763"/>
                </a:solidFill>
              </a:rPr>
              <a:t>Migrated</a:t>
            </a:r>
            <a:endParaRPr/>
          </a:p>
        </p:txBody>
      </p:sp>
      <p:sp>
        <p:nvSpPr>
          <p:cNvPr id="775" name="Shape 775"/>
          <p:cNvSpPr txBox="1">
            <a:spLocks noGrp="1"/>
          </p:cNvSpPr>
          <p:nvPr>
            <p:ph type="body" idx="1"/>
          </p:nvPr>
        </p:nvSpPr>
        <p:spPr>
          <a:xfrm>
            <a:off x="425625" y="769900"/>
            <a:ext cx="6443400" cy="2794500"/>
          </a:xfrm>
          <a:prstGeom prst="rect">
            <a:avLst/>
          </a:prstGeom>
        </p:spPr>
        <p:txBody>
          <a:bodyPr wrap="square" lIns="91425" tIns="91425" rIns="91425" bIns="91425" anchor="t" anchorCtr="0">
            <a:noAutofit/>
          </a:bodyPr>
          <a:lstStyle/>
          <a:p>
            <a:pPr marL="457200" lvl="0" indent="-381000" rtl="0">
              <a:spcBef>
                <a:spcPts val="0"/>
              </a:spcBef>
              <a:spcAft>
                <a:spcPts val="0"/>
              </a:spcAft>
              <a:buClr>
                <a:schemeClr val="dk1"/>
              </a:buClr>
              <a:buSzPts val="2400"/>
              <a:buAutoNum type="arabicPeriod"/>
            </a:pPr>
            <a:r>
              <a:rPr lang="en" sz="2400">
                <a:solidFill>
                  <a:schemeClr val="dk1"/>
                </a:solidFill>
              </a:rPr>
              <a:t>Custom grade scales</a:t>
            </a:r>
            <a:endParaRPr sz="2400">
              <a:solidFill>
                <a:schemeClr val="dk1"/>
              </a:solidFill>
            </a:endParaRPr>
          </a:p>
          <a:p>
            <a:pPr marL="457200" lvl="0" indent="-381000" rtl="0">
              <a:spcBef>
                <a:spcPts val="1000"/>
              </a:spcBef>
              <a:spcAft>
                <a:spcPts val="0"/>
              </a:spcAft>
              <a:buClr>
                <a:schemeClr val="dk1"/>
              </a:buClr>
              <a:buSzPts val="2400"/>
              <a:buAutoNum type="arabicPeriod"/>
            </a:pPr>
            <a:r>
              <a:rPr lang="en" sz="2400">
                <a:solidFill>
                  <a:schemeClr val="dk1"/>
                </a:solidFill>
              </a:rPr>
              <a:t>Score codes</a:t>
            </a:r>
            <a:endParaRPr sz="2400">
              <a:solidFill>
                <a:schemeClr val="dk1"/>
              </a:solidFill>
            </a:endParaRPr>
          </a:p>
          <a:p>
            <a:pPr marL="457200" lvl="0" indent="-381000" rtl="0">
              <a:spcBef>
                <a:spcPts val="1000"/>
              </a:spcBef>
              <a:spcAft>
                <a:spcPts val="0"/>
              </a:spcAft>
              <a:buClr>
                <a:schemeClr val="dk1"/>
              </a:buClr>
              <a:buSzPts val="2400"/>
              <a:buAutoNum type="arabicPeriod"/>
            </a:pPr>
            <a:r>
              <a:rPr lang="en" sz="2400">
                <a:solidFill>
                  <a:schemeClr val="dk1"/>
                </a:solidFill>
              </a:rPr>
              <a:t>Calculation settings</a:t>
            </a:r>
            <a:endParaRPr sz="2400">
              <a:solidFill>
                <a:schemeClr val="dk1"/>
              </a:solidFill>
            </a:endParaRPr>
          </a:p>
          <a:p>
            <a:pPr marL="457200" lvl="0" indent="-381000" rtl="0">
              <a:spcBef>
                <a:spcPts val="1000"/>
              </a:spcBef>
              <a:spcAft>
                <a:spcPts val="0"/>
              </a:spcAft>
              <a:buClr>
                <a:schemeClr val="dk1"/>
              </a:buClr>
              <a:buSzPts val="2400"/>
              <a:buAutoNum type="arabicPeriod"/>
            </a:pPr>
            <a:r>
              <a:rPr lang="en" sz="2400">
                <a:solidFill>
                  <a:schemeClr val="dk1"/>
                </a:solidFill>
              </a:rPr>
              <a:t>Content Links</a:t>
            </a:r>
            <a:endParaRPr sz="2400">
              <a:solidFill>
                <a:schemeClr val="dk1"/>
              </a:solidFill>
            </a:endParaRPr>
          </a:p>
          <a:p>
            <a:pPr marL="457200" lvl="0" indent="-381000" rtl="0">
              <a:spcBef>
                <a:spcPts val="1000"/>
              </a:spcBef>
              <a:spcAft>
                <a:spcPts val="1000"/>
              </a:spcAft>
              <a:buClr>
                <a:schemeClr val="dk1"/>
              </a:buClr>
              <a:buSzPts val="2400"/>
              <a:buAutoNum type="arabicPeriod"/>
            </a:pPr>
            <a:r>
              <a:rPr lang="en" sz="2400">
                <a:solidFill>
                  <a:schemeClr val="dk1"/>
                </a:solidFill>
              </a:rPr>
              <a:t>Teacher-defined student fields</a:t>
            </a:r>
            <a:endParaRPr/>
          </a:p>
        </p:txBody>
      </p:sp>
      <p:sp>
        <p:nvSpPr>
          <p:cNvPr id="776" name="Shape 776"/>
          <p:cNvSpPr txBox="1"/>
          <p:nvPr/>
        </p:nvSpPr>
        <p:spPr>
          <a:xfrm>
            <a:off x="258600" y="3651800"/>
            <a:ext cx="8626800" cy="1082400"/>
          </a:xfrm>
          <a:prstGeom prst="rect">
            <a:avLst/>
          </a:prstGeom>
          <a:noFill/>
          <a:ln>
            <a:noFill/>
          </a:ln>
        </p:spPr>
        <p:txBody>
          <a:bodyPr wrap="square" lIns="91425" tIns="91425" rIns="91425" bIns="91425" anchor="ctr" anchorCtr="0">
            <a:noAutofit/>
          </a:bodyPr>
          <a:lstStyle/>
          <a:p>
            <a:pPr marL="0" lvl="0" indent="0" rtl="0">
              <a:spcBef>
                <a:spcPts val="0"/>
              </a:spcBef>
              <a:spcAft>
                <a:spcPts val="1000"/>
              </a:spcAft>
              <a:buNone/>
            </a:pPr>
            <a:r>
              <a:rPr lang="en" sz="2000"/>
              <a:t>NOTE: If a co-teacher launches PTPro before the lead teacher, all classes in which the co-teacher can edit will be migrated.</a:t>
            </a:r>
            <a:endParaRPr sz="20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Shape 781"/>
          <p:cNvSpPr txBox="1">
            <a:spLocks noGrp="1"/>
          </p:cNvSpPr>
          <p:nvPr>
            <p:ph type="sldNum" idx="12"/>
          </p:nvPr>
        </p:nvSpPr>
        <p:spPr>
          <a:xfrm>
            <a:off x="381000" y="4767263"/>
            <a:ext cx="762000" cy="273900"/>
          </a:xfrm>
          <a:prstGeom prst="rect">
            <a:avLst/>
          </a:prstGeom>
        </p:spPr>
        <p:txBody>
          <a:bodyPr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pic>
        <p:nvPicPr>
          <p:cNvPr id="786" name="Shape 786" descr="Free illustration: Thanks, 3D, Sign, Word, Thank You - Free Image ..."/>
          <p:cNvPicPr preferRelativeResize="0"/>
          <p:nvPr/>
        </p:nvPicPr>
        <p:blipFill rotWithShape="1">
          <a:blip r:embed="rId3">
            <a:alphaModFix/>
          </a:blip>
          <a:srcRect l="3530"/>
          <a:stretch/>
        </p:blipFill>
        <p:spPr>
          <a:xfrm>
            <a:off x="1967487" y="855775"/>
            <a:ext cx="5209025" cy="303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575" y="109875"/>
            <a:ext cx="6035400" cy="465900"/>
          </a:xfrm>
          <a:prstGeom prst="rect">
            <a:avLst/>
          </a:prstGeom>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Alpha Grade Scale</a:t>
            </a:r>
            <a:endParaRPr b="1">
              <a:solidFill>
                <a:srgbClr val="073763"/>
              </a:solidFill>
            </a:endParaRPr>
          </a:p>
        </p:txBody>
      </p:sp>
      <p:pic>
        <p:nvPicPr>
          <p:cNvPr id="189" name="Shape 189"/>
          <p:cNvPicPr preferRelativeResize="0"/>
          <p:nvPr/>
        </p:nvPicPr>
        <p:blipFill rotWithShape="1">
          <a:blip r:embed="rId3">
            <a:alphaModFix/>
          </a:blip>
          <a:srcRect t="16998" r="53889"/>
          <a:stretch/>
        </p:blipFill>
        <p:spPr>
          <a:xfrm>
            <a:off x="146125" y="715975"/>
            <a:ext cx="5798760" cy="2037213"/>
          </a:xfrm>
          <a:prstGeom prst="rect">
            <a:avLst/>
          </a:prstGeom>
          <a:noFill/>
          <a:ln>
            <a:noFill/>
          </a:ln>
        </p:spPr>
      </p:pic>
      <p:grpSp>
        <p:nvGrpSpPr>
          <p:cNvPr id="190" name="Shape 190"/>
          <p:cNvGrpSpPr/>
          <p:nvPr/>
        </p:nvGrpSpPr>
        <p:grpSpPr>
          <a:xfrm>
            <a:off x="2620725" y="2834950"/>
            <a:ext cx="6401985" cy="1928975"/>
            <a:chOff x="2620725" y="2834950"/>
            <a:chExt cx="6401985" cy="1928975"/>
          </a:xfrm>
        </p:grpSpPr>
        <p:pic>
          <p:nvPicPr>
            <p:cNvPr id="191" name="Shape 191"/>
            <p:cNvPicPr preferRelativeResize="0"/>
            <p:nvPr/>
          </p:nvPicPr>
          <p:blipFill rotWithShape="1">
            <a:blip r:embed="rId3">
              <a:alphaModFix/>
            </a:blip>
            <a:srcRect l="46236" t="16998"/>
            <a:stretch/>
          </p:blipFill>
          <p:spPr>
            <a:xfrm>
              <a:off x="2620725" y="2834950"/>
              <a:ext cx="6401985" cy="1928975"/>
            </a:xfrm>
            <a:prstGeom prst="rect">
              <a:avLst/>
            </a:prstGeom>
            <a:noFill/>
            <a:ln>
              <a:noFill/>
            </a:ln>
          </p:spPr>
        </p:pic>
        <p:pic>
          <p:nvPicPr>
            <p:cNvPr id="192" name="Shape 192"/>
            <p:cNvPicPr preferRelativeResize="0"/>
            <p:nvPr/>
          </p:nvPicPr>
          <p:blipFill>
            <a:blip r:embed="rId4">
              <a:alphaModFix/>
            </a:blip>
            <a:stretch>
              <a:fillRect/>
            </a:stretch>
          </p:blipFill>
          <p:spPr>
            <a:xfrm>
              <a:off x="6418200" y="3868416"/>
              <a:ext cx="600075" cy="819150"/>
            </a:xfrm>
            <a:prstGeom prst="rect">
              <a:avLst/>
            </a:prstGeom>
            <a:noFill/>
            <a:ln>
              <a:noFill/>
            </a:ln>
          </p:spPr>
        </p:pic>
        <p:pic>
          <p:nvPicPr>
            <p:cNvPr id="193" name="Shape 193"/>
            <p:cNvPicPr preferRelativeResize="0"/>
            <p:nvPr/>
          </p:nvPicPr>
          <p:blipFill>
            <a:blip r:embed="rId4">
              <a:alphaModFix/>
            </a:blip>
            <a:stretch>
              <a:fillRect/>
            </a:stretch>
          </p:blipFill>
          <p:spPr>
            <a:xfrm>
              <a:off x="7172750" y="3868425"/>
              <a:ext cx="600075" cy="81915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p:cNvPicPr preferRelativeResize="0"/>
          <p:nvPr/>
        </p:nvPicPr>
        <p:blipFill rotWithShape="1">
          <a:blip r:embed="rId3">
            <a:alphaModFix/>
          </a:blip>
          <a:srcRect t="3956"/>
          <a:stretch/>
        </p:blipFill>
        <p:spPr>
          <a:xfrm>
            <a:off x="1820" y="1408050"/>
            <a:ext cx="9143999" cy="2483075"/>
          </a:xfrm>
          <a:prstGeom prst="rect">
            <a:avLst/>
          </a:prstGeom>
          <a:noFill/>
          <a:ln>
            <a:noFill/>
          </a:ln>
        </p:spPr>
      </p:pic>
      <p:sp>
        <p:nvSpPr>
          <p:cNvPr id="199" name="Shape 199"/>
          <p:cNvSpPr txBox="1">
            <a:spLocks noGrp="1"/>
          </p:cNvSpPr>
          <p:nvPr>
            <p:ph type="title"/>
          </p:nvPr>
        </p:nvSpPr>
        <p:spPr>
          <a:xfrm>
            <a:off x="457575" y="109875"/>
            <a:ext cx="3814200" cy="465900"/>
          </a:xfrm>
          <a:prstGeom prst="rect">
            <a:avLst/>
          </a:prstGeom>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Numeric Grade Scale</a:t>
            </a:r>
            <a:endParaRPr b="1">
              <a:solidFill>
                <a:srgbClr val="073763"/>
              </a:solidFill>
            </a:endParaRPr>
          </a:p>
        </p:txBody>
      </p:sp>
      <p:sp>
        <p:nvSpPr>
          <p:cNvPr id="200" name="Shape 200"/>
          <p:cNvSpPr/>
          <p:nvPr/>
        </p:nvSpPr>
        <p:spPr>
          <a:xfrm>
            <a:off x="5597175" y="204900"/>
            <a:ext cx="3328800" cy="1016100"/>
          </a:xfrm>
          <a:prstGeom prst="wedgeRoundRectCallout">
            <a:avLst>
              <a:gd name="adj1" fmla="val -4206"/>
              <a:gd name="adj2" fmla="val 115331"/>
              <a:gd name="adj3" fmla="val 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spcAft>
                <a:spcPts val="0"/>
              </a:spcAft>
              <a:buNone/>
            </a:pPr>
            <a:r>
              <a:rPr lang="en">
                <a:solidFill>
                  <a:srgbClr val="FF0000"/>
                </a:solidFill>
              </a:rPr>
              <a:t>As long as people are still using the Java based gradebook (PTG), Conversions need to be set up (Standards)</a:t>
            </a:r>
            <a:endParaRPr>
              <a:solidFill>
                <a:srgbClr val="FF0000"/>
              </a:solidFill>
            </a:endParaRPr>
          </a:p>
        </p:txBody>
      </p:sp>
      <p:sp>
        <p:nvSpPr>
          <p:cNvPr id="201" name="Shape 201"/>
          <p:cNvSpPr/>
          <p:nvPr/>
        </p:nvSpPr>
        <p:spPr>
          <a:xfrm>
            <a:off x="6416425" y="1884825"/>
            <a:ext cx="2561400" cy="15660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1810875" y="3891125"/>
            <a:ext cx="3328800" cy="1016100"/>
          </a:xfrm>
          <a:prstGeom prst="wedgeRoundRectCallout">
            <a:avLst>
              <a:gd name="adj1" fmla="val 97920"/>
              <a:gd name="adj2" fmla="val -87919"/>
              <a:gd name="adj3" fmla="val 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spcAft>
                <a:spcPts val="0"/>
              </a:spcAft>
              <a:buNone/>
            </a:pPr>
            <a:r>
              <a:rPr lang="en">
                <a:solidFill>
                  <a:srgbClr val="FF0000"/>
                </a:solidFill>
              </a:rPr>
              <a:t>If using PTPro and are moving from standards to traditional grading, Conversions need to be set up.</a:t>
            </a:r>
            <a:endParaRPr>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Shape 207"/>
          <p:cNvPicPr preferRelativeResize="0"/>
          <p:nvPr/>
        </p:nvPicPr>
        <p:blipFill>
          <a:blip r:embed="rId3">
            <a:alphaModFix/>
          </a:blip>
          <a:stretch>
            <a:fillRect/>
          </a:stretch>
        </p:blipFill>
        <p:spPr>
          <a:xfrm>
            <a:off x="60150" y="340950"/>
            <a:ext cx="8839200" cy="3686793"/>
          </a:xfrm>
          <a:prstGeom prst="rect">
            <a:avLst/>
          </a:prstGeom>
          <a:noFill/>
          <a:ln>
            <a:noFill/>
          </a:ln>
        </p:spPr>
      </p:pic>
      <p:sp>
        <p:nvSpPr>
          <p:cNvPr id="208" name="Shape 208"/>
          <p:cNvSpPr txBox="1">
            <a:spLocks noGrp="1"/>
          </p:cNvSpPr>
          <p:nvPr>
            <p:ph type="title"/>
          </p:nvPr>
        </p:nvSpPr>
        <p:spPr>
          <a:xfrm>
            <a:off x="5275550" y="42475"/>
            <a:ext cx="3814200" cy="465900"/>
          </a:xfrm>
          <a:prstGeom prst="rect">
            <a:avLst/>
          </a:prstGeom>
        </p:spPr>
        <p:txBody>
          <a:bodyPr wrap="square" lIns="91425" tIns="91425" rIns="91425" bIns="91425" anchor="ctr" anchorCtr="0">
            <a:noAutofit/>
          </a:bodyPr>
          <a:lstStyle/>
          <a:p>
            <a:pPr marL="0" lvl="0" indent="0" rtl="0">
              <a:spcBef>
                <a:spcPts val="0"/>
              </a:spcBef>
              <a:spcAft>
                <a:spcPts val="0"/>
              </a:spcAft>
              <a:buNone/>
            </a:pPr>
            <a:r>
              <a:rPr lang="en" b="1">
                <a:solidFill>
                  <a:srgbClr val="073763"/>
                </a:solidFill>
              </a:rPr>
              <a:t>Special Codes Scale</a:t>
            </a:r>
            <a:endParaRPr b="1">
              <a:solidFill>
                <a:srgbClr val="073763"/>
              </a:solidFill>
            </a:endParaRPr>
          </a:p>
        </p:txBody>
      </p:sp>
      <p:pic>
        <p:nvPicPr>
          <p:cNvPr id="209" name="Shape 209"/>
          <p:cNvPicPr preferRelativeResize="0"/>
          <p:nvPr/>
        </p:nvPicPr>
        <p:blipFill rotWithShape="1">
          <a:blip r:embed="rId4">
            <a:alphaModFix/>
          </a:blip>
          <a:srcRect b="36912"/>
          <a:stretch/>
        </p:blipFill>
        <p:spPr>
          <a:xfrm>
            <a:off x="1971675" y="2709845"/>
            <a:ext cx="7172325" cy="2433650"/>
          </a:xfrm>
          <a:prstGeom prst="rect">
            <a:avLst/>
          </a:prstGeom>
          <a:noFill/>
          <a:ln>
            <a:noFill/>
          </a:ln>
        </p:spPr>
      </p:pic>
      <p:pic>
        <p:nvPicPr>
          <p:cNvPr id="210" name="Shape 210"/>
          <p:cNvPicPr preferRelativeResize="0"/>
          <p:nvPr/>
        </p:nvPicPr>
        <p:blipFill rotWithShape="1">
          <a:blip r:embed="rId5">
            <a:alphaModFix/>
          </a:blip>
          <a:srcRect r="46279"/>
          <a:stretch/>
        </p:blipFill>
        <p:spPr>
          <a:xfrm>
            <a:off x="1845875" y="3712904"/>
            <a:ext cx="423600" cy="11226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4038</Words>
  <Application>Microsoft Office PowerPoint</Application>
  <PresentationFormat>On-screen Show (16:9)</PresentationFormat>
  <Paragraphs>519</Paragraphs>
  <Slides>65</Slides>
  <Notes>65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65</vt:i4>
      </vt:variant>
    </vt:vector>
  </HeadingPairs>
  <TitlesOfParts>
    <vt:vector size="69" baseType="lpstr">
      <vt:lpstr>Arial</vt:lpstr>
      <vt:lpstr>Calibri</vt:lpstr>
      <vt:lpstr>Simple Light</vt:lpstr>
      <vt:lpstr>Office Theme</vt:lpstr>
      <vt:lpstr>PowerTeacher Pro for School Administrators </vt:lpstr>
      <vt:lpstr>PowerPoint Presentation</vt:lpstr>
      <vt:lpstr>AGENDA</vt:lpstr>
      <vt:lpstr>AGENDA</vt:lpstr>
      <vt:lpstr>Viewing Grade Scales</vt:lpstr>
      <vt:lpstr>Viewing Grade Scales</vt:lpstr>
      <vt:lpstr>Alpha Grade Scale</vt:lpstr>
      <vt:lpstr>Numeric Grade Scale</vt:lpstr>
      <vt:lpstr>Special Codes Scale</vt:lpstr>
      <vt:lpstr>Apply Special Codes Scale to the Regular Scale</vt:lpstr>
      <vt:lpstr>AGENDA</vt:lpstr>
      <vt:lpstr>PowerPoint Presentation</vt:lpstr>
      <vt:lpstr>PowerTeacher Pro Settings</vt:lpstr>
      <vt:lpstr>View District Categories</vt:lpstr>
      <vt:lpstr>View District Category Optional Defaults</vt:lpstr>
      <vt:lpstr>Calculation Method for Categories</vt:lpstr>
      <vt:lpstr>AGENDA</vt:lpstr>
      <vt:lpstr>View Traditional Grade Calculation Formulas </vt:lpstr>
      <vt:lpstr>PowerPoint Presentation</vt:lpstr>
      <vt:lpstr>Semester 1 Classes Calculations</vt:lpstr>
      <vt:lpstr>Allow Teachers to Drop Low Scores </vt:lpstr>
      <vt:lpstr>Viewing Traditional Grade Preferences</vt:lpstr>
      <vt:lpstr>Setting up Traditional Grade Preferences</vt:lpstr>
      <vt:lpstr>AGENDA</vt:lpstr>
      <vt:lpstr>District Importing of Standards</vt:lpstr>
      <vt:lpstr>Viewing Imported Standards</vt:lpstr>
      <vt:lpstr>Viewing Imported Standards</vt:lpstr>
      <vt:lpstr>Sort Order Within Parent / Level</vt:lpstr>
      <vt:lpstr>Viewing Standards Grade Preferences</vt:lpstr>
      <vt:lpstr>View Standards Grade Pref cont’d</vt:lpstr>
      <vt:lpstr>View Standards Grade Pref cont’d</vt:lpstr>
      <vt:lpstr>View District Standards at the Course Level</vt:lpstr>
      <vt:lpstr>District-Standards Tab- Two Sections</vt:lpstr>
      <vt:lpstr>PowerPoint Presentation</vt:lpstr>
      <vt:lpstr>AGENDA</vt:lpstr>
      <vt:lpstr>View Configured Display Settings</vt:lpstr>
      <vt:lpstr>View Configured Display Settings cont’d</vt:lpstr>
      <vt:lpstr>Let’s go to School ….</vt:lpstr>
      <vt:lpstr>AGENDA</vt:lpstr>
      <vt:lpstr>PowerPoint Presentation</vt:lpstr>
      <vt:lpstr>PowerPoint Presentation</vt:lpstr>
      <vt:lpstr>PowerPoint Presentation</vt:lpstr>
      <vt:lpstr>PowerPoint Presentation</vt:lpstr>
      <vt:lpstr>PowerPoint Presentation</vt:lpstr>
      <vt:lpstr>PowerPoint Presentation</vt:lpstr>
      <vt:lpstr>Viewing High School Formula</vt:lpstr>
      <vt:lpstr>PowerPoint Presentation</vt:lpstr>
      <vt:lpstr>PowerPoint Presentation</vt:lpstr>
      <vt:lpstr>AGENDA</vt:lpstr>
      <vt:lpstr>Managing Next Year’s Calculations</vt:lpstr>
      <vt:lpstr>Administrators Viewing Teachers PTPro Gradebook Current Year and Previous Years</vt:lpstr>
      <vt:lpstr>Viewing a Teachers’ PowerTeacher Pro Gradebook</vt:lpstr>
      <vt:lpstr>Both Methods for Finding PTPro View Links</vt:lpstr>
      <vt:lpstr>What’s New to See Inside a PTPro Gradebook</vt:lpstr>
      <vt:lpstr>What’s New to See Inside a PTPro Gradebook</vt:lpstr>
      <vt:lpstr>What’s New to See Inside a PTPro Gradebook</vt:lpstr>
      <vt:lpstr>What’s New to See Inside a PTPro Gradebook</vt:lpstr>
      <vt:lpstr>PowerPoint Presentation</vt:lpstr>
      <vt:lpstr>PowerPoint Presentation</vt:lpstr>
      <vt:lpstr>Viewing Previous Years’ PTG Gradebook Data</vt:lpstr>
      <vt:lpstr>AGENDA</vt:lpstr>
      <vt:lpstr>Data Migration </vt:lpstr>
      <vt:lpstr>Migration - What Data is NOT Migrated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PowerTeacher Pro for School Administrators </dc:title>
  <dc:creator>ywilson</dc:creator>
  <cp:lastModifiedBy>Yolanda Wilson</cp:lastModifiedBy>
  <cp:revision>1</cp:revision>
  <dcterms:modified xsi:type="dcterms:W3CDTF">2018-01-09T18:25:06Z</dcterms:modified>
</cp:coreProperties>
</file>