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ia Narron" initials="" lastIdx="1" clrIdx="0"/>
  <p:cmAuthor id="1" name="Jackie Utt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4-26T17:25:58.891" idx="1">
    <p:pos x="6000" y="0"/>
    <p:text>Lynn B, logged in as a teacher after setting this and &gt; Gradign &gt; Traditional &gt; Final Grade &gt; Codes button &gt; show how to choose a special code
PTPro - easy for teacher to use IPad or device to walk around room and enter scores, codes</p:text>
  </p:cm>
  <p:cm authorId="1" dt="2017-04-26T17:25:58.891" idx="1">
    <p:pos x="6000" y="100"/>
    <p:text>Maybe just include a screen shot of the Score Inspector and show the Codes button? without logging as a teacher?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DMx5Jnneyp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ctr" rtl="0">
              <a:spcBef>
                <a:spcPts val="0"/>
              </a:spcBef>
              <a:buClr>
                <a:schemeClr val="dk1"/>
              </a:buClr>
              <a:buSzPct val="45833"/>
              <a:buFont typeface="Arial"/>
              <a:buNone/>
            </a:pPr>
            <a:endParaRPr sz="2400">
              <a:solidFill>
                <a:schemeClr val="dk1"/>
              </a:solidFill>
            </a:endParaRPr>
          </a:p>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Set descriptions</a:t>
            </a:r>
          </a:p>
          <a:p>
            <a:pPr lvl="0">
              <a:spcBef>
                <a:spcPts val="0"/>
              </a:spcBef>
              <a:buNone/>
            </a:pPr>
            <a:r>
              <a:rPr lang="en"/>
              <a:t>-as long as ppl are using Java, we do need the conversion set up</a:t>
            </a:r>
          </a:p>
          <a:p>
            <a:pPr lvl="0">
              <a:spcBef>
                <a:spcPts val="0"/>
              </a:spcBef>
              <a:buNone/>
            </a:pPr>
            <a:r>
              <a:rPr lang="en"/>
              <a:t>-in Pro if they are going from standards to traditional, we will still need a conversion set up.</a:t>
            </a:r>
          </a:p>
          <a:p>
            <a:pPr lvl="0">
              <a:spcBef>
                <a:spcPts val="0"/>
              </a:spcBef>
              <a:buNone/>
            </a:pPr>
            <a:r>
              <a:rPr lang="en"/>
              <a:t>Any existing conversion scales will be automatically converted to grade scales with the upgrade to PS 10.x </a:t>
            </a:r>
          </a:p>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 NEW to create Special Codes scale</a:t>
            </a:r>
          </a:p>
          <a:p>
            <a:pPr lvl="0">
              <a:spcBef>
                <a:spcPts val="0"/>
              </a:spcBef>
              <a:buNone/>
            </a:pPr>
            <a:r>
              <a:rPr lang="en"/>
              <a:t>-the order entered in the list is not important - as long as it’s comma separated  (W, INC, NA=not assessed, NHI=Not handed in))</a:t>
            </a:r>
          </a:p>
          <a:p>
            <a:pPr lvl="0">
              <a:spcBef>
                <a:spcPts val="0"/>
              </a:spcBef>
              <a:buNone/>
            </a:pPr>
            <a:r>
              <a:rPr lang="en"/>
              <a:t>The special codes scale will encompass all special codes used by K-12 and will be attached to the NC 10-Point Scale.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After generating the table, this is the next step</a:t>
            </a:r>
          </a:p>
          <a:p>
            <a:pPr lvl="0">
              <a:spcBef>
                <a:spcPts val="0"/>
              </a:spcBef>
              <a:buNone/>
            </a:pPr>
            <a:r>
              <a:rPr lang="en"/>
              <a:t>-can sort into order</a:t>
            </a:r>
          </a:p>
          <a:p>
            <a:pPr lvl="0">
              <a:spcBef>
                <a:spcPts val="0"/>
              </a:spcBef>
              <a:buNone/>
            </a:pPr>
            <a:r>
              <a:rPr lang="en"/>
              <a:t>-can add description</a:t>
            </a:r>
          </a:p>
          <a:p>
            <a:pPr lvl="0">
              <a:spcBef>
                <a:spcPts val="0"/>
              </a:spcBef>
              <a:buNone/>
            </a:pPr>
            <a:r>
              <a:rPr lang="en">
                <a:highlight>
                  <a:srgbClr val="FFFFFF"/>
                </a:highlight>
              </a:rPr>
              <a:t>-Don't just add tag (late, missing, etc) unless you are giving it a value - PTPro works on values</a:t>
            </a:r>
          </a:p>
          <a:p>
            <a:pPr lvl="0">
              <a:spcBef>
                <a:spcPts val="0"/>
              </a:spcBef>
              <a:buNone/>
            </a:pPr>
            <a:r>
              <a:rPr lang="en">
                <a:highlight>
                  <a:srgbClr val="FFFFFF"/>
                </a:highlight>
              </a:rPr>
              <a:t>-Enter a Final Grade Values for those codes used for Final Grade</a:t>
            </a:r>
          </a:p>
          <a:p>
            <a:pPr lvl="0">
              <a:spcBef>
                <a:spcPts val="0"/>
              </a:spcBef>
              <a:buNone/>
            </a:pPr>
            <a:r>
              <a:rPr lang="en">
                <a:highlight>
                  <a:srgbClr val="FFFFFF"/>
                </a:highlight>
              </a:rPr>
              <a:t>-On numeric scale - you do not have to enter a final numeric value but it won't hurt if you do, ... check as need --&gt;does it count in GPA? using Added value? Grad Credit?</a:t>
            </a:r>
          </a:p>
          <a:p>
            <a:pPr lvl="0">
              <a:spcBef>
                <a:spcPts val="0"/>
              </a:spcBef>
              <a:buNone/>
            </a:pPr>
            <a:r>
              <a:rPr lang="en"/>
              <a:t>-ex: withdraw is not in use on assignments so you will uncheck it. </a:t>
            </a:r>
          </a:p>
          <a:p>
            <a:pPr lvl="0">
              <a:spcBef>
                <a:spcPts val="0"/>
              </a:spcBef>
              <a:buNone/>
            </a:pPr>
            <a:r>
              <a:rPr lang="en"/>
              <a:t>-not handed in would be missing </a:t>
            </a:r>
          </a:p>
          <a:p>
            <a:pPr lvl="0">
              <a:spcBef>
                <a:spcPts val="0"/>
              </a:spcBef>
              <a:buNone/>
            </a:pPr>
            <a:r>
              <a:rPr lang="en"/>
              <a:t>-normally don’t change grading scale during the school year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Go back in breadcrumbs to Grade Scales</a:t>
            </a:r>
          </a:p>
          <a:p>
            <a:pPr lvl="0">
              <a:spcBef>
                <a:spcPts val="0"/>
              </a:spcBef>
              <a:buClr>
                <a:schemeClr val="dk1"/>
              </a:buClr>
              <a:buSzPct val="100000"/>
              <a:buFont typeface="Arial"/>
              <a:buNone/>
            </a:pPr>
            <a:r>
              <a:rPr lang="en">
                <a:solidFill>
                  <a:schemeClr val="dk1"/>
                </a:solidFill>
              </a:rPr>
              <a:t>To Filter out your scales, enter search text and Click apply</a:t>
            </a:r>
          </a:p>
          <a:p>
            <a:pPr lvl="0">
              <a:spcBef>
                <a:spcPts val="0"/>
              </a:spcBef>
              <a:buNone/>
            </a:pPr>
            <a:r>
              <a:rPr lang="en"/>
              <a:t>Find the NC 10-Point Scale and click the pencil icon to Edit</a:t>
            </a:r>
          </a:p>
          <a:p>
            <a:pPr lvl="0">
              <a:spcBef>
                <a:spcPts val="0"/>
              </a:spcBef>
              <a:buNone/>
            </a:pPr>
            <a:r>
              <a:rPr lang="en"/>
              <a:t>-edit a scale to apply</a:t>
            </a:r>
          </a:p>
          <a:p>
            <a:pPr lvl="0">
              <a:spcBef>
                <a:spcPts val="0"/>
              </a:spcBef>
              <a:buNone/>
            </a:pPr>
            <a:r>
              <a:rPr lang="en"/>
              <a:t>-special code example is already created in there but you can/should modify it as needed.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you upgrade to to PS 10/PT Pro--your standard conversions will appear...you may get an error which is caused by the standard conversion not having a 0 value in the grade scale.</a:t>
            </a:r>
          </a:p>
          <a:p>
            <a:pPr lvl="0">
              <a:spcBef>
                <a:spcPts val="0"/>
              </a:spcBef>
              <a:buNone/>
            </a:pPr>
            <a:r>
              <a:rPr lang="en"/>
              <a:t>PS 10 also creates a Special Code example.  They also attach the Special Code example grade scale to every single one of your grade scales.  LEAs will need to find the special codes scale and attach it to the NC 10-Point Scale</a:t>
            </a:r>
          </a:p>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Log into to the PS admin site</a:t>
            </a:r>
          </a:p>
          <a:p>
            <a:pPr lvl="0" rtl="0">
              <a:spcBef>
                <a:spcPts val="0"/>
              </a:spcBef>
              <a:buNone/>
            </a:pPr>
            <a:r>
              <a:rPr lang="en"/>
              <a:t>Change school to District Office </a:t>
            </a:r>
            <a:r>
              <a:rPr lang="en" b="1"/>
              <a:t>(NOTE:  District means LEA)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District &gt; Power Teacher Pro Settings ….   </a:t>
            </a:r>
          </a:p>
          <a:p>
            <a:pPr lvl="0" indent="387350" rtl="0">
              <a:spcBef>
                <a:spcPts val="0"/>
              </a:spcBef>
              <a:buClr>
                <a:schemeClr val="dk1"/>
              </a:buClr>
              <a:buSzPct val="100000"/>
              <a:buFont typeface="Arial"/>
              <a:buNone/>
            </a:pPr>
            <a:r>
              <a:rPr lang="en">
                <a:solidFill>
                  <a:schemeClr val="dk1"/>
                </a:solidFill>
              </a:rPr>
              <a:t>Gradebook Setup  -- Default Gradebook Type  (talk more about it at the school level later)</a:t>
            </a:r>
          </a:p>
          <a:p>
            <a:pPr lvl="0">
              <a:spcBef>
                <a:spcPts val="0"/>
              </a:spcBef>
              <a:buClr>
                <a:schemeClr val="dk1"/>
              </a:buClr>
              <a:buSzPct val="100000"/>
              <a:buFont typeface="Arial"/>
              <a:buNone/>
            </a:pPr>
            <a:r>
              <a:rPr lang="en">
                <a:solidFill>
                  <a:schemeClr val="dk1"/>
                </a:solidFill>
              </a:rPr>
              <a:t>            District Settings --- School can trump District , and Teachers can trump both School and District ---- is Okay.</a:t>
            </a:r>
          </a:p>
          <a:p>
            <a:pPr lvl="0" rtl="0">
              <a:spcBef>
                <a:spcPts val="0"/>
              </a:spcBef>
              <a:buClr>
                <a:schemeClr val="dk1"/>
              </a:buClr>
              <a:buSzPct val="100000"/>
              <a:buFont typeface="Arial"/>
              <a:buNone/>
            </a:pPr>
            <a:r>
              <a:rPr lang="en">
                <a:solidFill>
                  <a:schemeClr val="dk1"/>
                </a:solidFill>
                <a:latin typeface="Calibri"/>
                <a:ea typeface="Calibri"/>
                <a:cs typeface="Calibri"/>
                <a:sym typeface="Calibri"/>
              </a:rPr>
              <a:t>Click on a School to open info ---- </a:t>
            </a:r>
            <a:r>
              <a:rPr lang="en">
                <a:solidFill>
                  <a:schemeClr val="dk1"/>
                </a:solidFill>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District &gt; Power Teacher Pro Settings</a:t>
            </a:r>
          </a:p>
          <a:p>
            <a:pPr lvl="0" indent="387350" rtl="0">
              <a:spcBef>
                <a:spcPts val="0"/>
              </a:spcBef>
              <a:buClr>
                <a:schemeClr val="dk1"/>
              </a:buClr>
              <a:buSzPct val="100000"/>
              <a:buFont typeface="Arial"/>
              <a:buNone/>
            </a:pPr>
            <a:r>
              <a:rPr lang="en">
                <a:solidFill>
                  <a:schemeClr val="dk1"/>
                </a:solidFill>
              </a:rPr>
              <a:t>Gradebook Setup  -- Default Gradebook Type  (talk more about it at the school level later)</a:t>
            </a:r>
          </a:p>
          <a:p>
            <a:pPr lvl="0" rtl="0">
              <a:spcBef>
                <a:spcPts val="0"/>
              </a:spcBef>
              <a:buClr>
                <a:schemeClr val="dk1"/>
              </a:buClr>
              <a:buSzPct val="100000"/>
              <a:buFont typeface="Arial"/>
              <a:buNone/>
            </a:pPr>
            <a:r>
              <a:rPr lang="en">
                <a:solidFill>
                  <a:schemeClr val="dk1"/>
                </a:solidFill>
              </a:rPr>
              <a:t>            District Settings --- School can trump District , and Teachers can trump both School and District ---- is Okay.</a:t>
            </a:r>
          </a:p>
          <a:p>
            <a:pPr marL="457200" lvl="0" indent="-69850" rtl="0">
              <a:spcBef>
                <a:spcPts val="0"/>
              </a:spcBef>
              <a:buClr>
                <a:schemeClr val="dk1"/>
              </a:buClr>
              <a:buSzPct val="100000"/>
              <a:buFont typeface="Arial"/>
              <a:buNone/>
            </a:pPr>
            <a:r>
              <a:rPr lang="en">
                <a:solidFill>
                  <a:schemeClr val="dk1"/>
                </a:solidFill>
                <a:latin typeface="Calibri"/>
                <a:ea typeface="Calibri"/>
                <a:cs typeface="Calibri"/>
                <a:sym typeface="Calibri"/>
              </a:rPr>
              <a:t>Click on a School to open info ----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-will default to PTG in 10 - in SECTIONS table  (WILL TALK MORE ABOUT THIS AT THE SCHOOL LEVEL→ In course sections) </a:t>
            </a:r>
          </a:p>
          <a:p>
            <a:pPr lvl="0" rtl="0">
              <a:spcBef>
                <a:spcPts val="0"/>
              </a:spcBef>
              <a:buClr>
                <a:schemeClr val="dk1"/>
              </a:buClr>
              <a:buSzPct val="100000"/>
              <a:buFont typeface="Arial"/>
              <a:buNone/>
            </a:pPr>
            <a:r>
              <a:rPr lang="en">
                <a:solidFill>
                  <a:schemeClr val="dk1"/>
                </a:solidFill>
              </a:rPr>
              <a:t>-In PS10x - There is a New field in Sections Table called GradebookType</a:t>
            </a:r>
          </a:p>
          <a:p>
            <a:pPr marL="0" lvl="0" indent="-69850" rtl="0">
              <a:spcBef>
                <a:spcPts val="0"/>
              </a:spcBef>
              <a:buClr>
                <a:schemeClr val="dk1"/>
              </a:buClr>
              <a:buSzPct val="100000"/>
              <a:buFont typeface="Arial"/>
              <a:buNone/>
            </a:pPr>
            <a:r>
              <a:rPr lang="en">
                <a:solidFill>
                  <a:schemeClr val="dk1"/>
                </a:solidFill>
              </a:rPr>
              <a:t>-Setting this will force any NEWLY created sections to use this default gradebook type.</a:t>
            </a:r>
          </a:p>
          <a:p>
            <a:pPr marL="0" lvl="0" indent="-69850" rtl="0">
              <a:spcBef>
                <a:spcPts val="0"/>
              </a:spcBef>
              <a:buClr>
                <a:schemeClr val="dk1"/>
              </a:buClr>
              <a:buSzPct val="100000"/>
              <a:buFont typeface="Arial"/>
              <a:buNone/>
            </a:pPr>
            <a:r>
              <a:rPr lang="en">
                <a:solidFill>
                  <a:schemeClr val="dk1"/>
                </a:solidFill>
              </a:rPr>
              <a:t>-Existing sections will have to have the new field in the Sections table modified to the gradebook each section is going to use.</a:t>
            </a:r>
          </a:p>
          <a:p>
            <a:pPr marL="0" lvl="0" indent="-69850" rtl="0">
              <a:spcBef>
                <a:spcPts val="0"/>
              </a:spcBef>
              <a:buClr>
                <a:schemeClr val="dk1"/>
              </a:buClr>
              <a:buSzPct val="100000"/>
              <a:buFont typeface="Arial"/>
              <a:buNone/>
            </a:pPr>
            <a:r>
              <a:rPr lang="en">
                <a:solidFill>
                  <a:schemeClr val="dk1"/>
                </a:solidFill>
              </a:rPr>
              <a:t>-Can be done in Mass using DDA Sections Table : GradebookType</a:t>
            </a:r>
          </a:p>
          <a:p>
            <a:pPr lvl="0" rtl="0">
              <a:spcBef>
                <a:spcPts val="0"/>
              </a:spcBef>
              <a:buClr>
                <a:schemeClr val="dk1"/>
              </a:buClr>
              <a:buSzPct val="100000"/>
              <a:buFont typeface="Arial"/>
              <a:buNone/>
            </a:pPr>
            <a:r>
              <a:rPr lang="en">
                <a:solidFill>
                  <a:schemeClr val="dk1"/>
                </a:solidFill>
              </a:rPr>
              <a:t>		PTG = 1</a:t>
            </a:r>
          </a:p>
          <a:p>
            <a:pPr lvl="0" rtl="0">
              <a:spcBef>
                <a:spcPts val="0"/>
              </a:spcBef>
              <a:buClr>
                <a:schemeClr val="dk1"/>
              </a:buClr>
              <a:buSzPct val="100000"/>
              <a:buFont typeface="Arial"/>
              <a:buNone/>
            </a:pPr>
            <a:r>
              <a:rPr lang="en">
                <a:solidFill>
                  <a:schemeClr val="dk1"/>
                </a:solidFill>
              </a:rPr>
              <a:t>		PowerTeacher Pro = 2</a:t>
            </a:r>
          </a:p>
          <a:p>
            <a:pPr marL="457200" lvl="0" indent="387350" rtl="0">
              <a:spcBef>
                <a:spcPts val="0"/>
              </a:spcBef>
              <a:buClr>
                <a:schemeClr val="dk1"/>
              </a:buClr>
              <a:buSzPct val="100000"/>
              <a:buFont typeface="Arial"/>
              <a:buNone/>
            </a:pPr>
            <a:r>
              <a:rPr lang="en">
                <a:solidFill>
                  <a:schemeClr val="dk1"/>
                </a:solidFill>
              </a:rPr>
              <a:t>Submit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Before going to District and create categories --- go to School level and look  at the district categories for teachers ….</a:t>
            </a:r>
          </a:p>
          <a:p>
            <a:pPr lvl="0" rtl="0">
              <a:spcBef>
                <a:spcPts val="0"/>
              </a:spcBef>
              <a:buClr>
                <a:schemeClr val="dk1"/>
              </a:buClr>
              <a:buSzPct val="100000"/>
              <a:buFont typeface="Arial"/>
              <a:buNone/>
            </a:pPr>
            <a:r>
              <a:rPr lang="en">
                <a:solidFill>
                  <a:schemeClr val="dk1"/>
                </a:solidFill>
              </a:rPr>
              <a:t>LEA level &gt; LEA &gt; GRADING &gt; PowerTeacher Pro Settings &gt; District Categories for Teachers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Schools can view the district created categories</a:t>
            </a:r>
          </a:p>
          <a:p>
            <a:pPr lvl="0">
              <a:spcBef>
                <a:spcPts val="0"/>
              </a:spcBef>
              <a:buNone/>
            </a:pPr>
            <a:r>
              <a:rPr lang="en">
                <a:solidFill>
                  <a:schemeClr val="dk1"/>
                </a:solidFill>
              </a:rPr>
              <a:t>They can NOT change anything about these however, they can ‘uncheck’ one or more of them and not use them.</a:t>
            </a:r>
          </a:p>
          <a:p>
            <a:pPr lvl="0">
              <a:spcBef>
                <a:spcPts val="0"/>
              </a:spcBef>
              <a:buNone/>
            </a:pPr>
            <a:r>
              <a:rPr lang="en"/>
              <a:t>They can manage categories to turn them on/off</a:t>
            </a:r>
          </a:p>
          <a:p>
            <a:pPr lvl="0">
              <a:spcBef>
                <a:spcPts val="0"/>
              </a:spcBef>
              <a:buNone/>
            </a:pPr>
            <a:r>
              <a:rPr lang="en"/>
              <a:t>Go BACK to District -- PowerTeacher Pro Settings -- District Categories for Teachers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Districts can set up categories for teachers (school house)</a:t>
            </a:r>
          </a:p>
          <a:p>
            <a:pPr marL="457200" lvl="0" indent="-228600" rtl="0">
              <a:spcBef>
                <a:spcPts val="0"/>
              </a:spcBef>
              <a:buChar char="-"/>
            </a:pPr>
            <a:r>
              <a:rPr lang="en"/>
              <a:t>Change the sort order </a:t>
            </a:r>
          </a:p>
          <a:p>
            <a:pPr marL="457200" lvl="0" indent="-228600" rtl="0">
              <a:spcBef>
                <a:spcPts val="0"/>
              </a:spcBef>
              <a:buChar char="-"/>
            </a:pPr>
            <a:r>
              <a:rPr lang="en"/>
              <a:t>Show ‘inactive’ categories</a:t>
            </a:r>
          </a:p>
          <a:p>
            <a:pPr marL="457200" lvl="0" indent="-228600" rtl="0">
              <a:spcBef>
                <a:spcPts val="0"/>
              </a:spcBef>
              <a:buChar char="-"/>
            </a:pPr>
            <a:r>
              <a:rPr lang="en"/>
              <a:t>Number of schools that are using the categories                 Click add to add a category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Optional defaults can be modified by the teacher</a:t>
            </a:r>
          </a:p>
          <a:p>
            <a:pPr lvl="0">
              <a:spcBef>
                <a:spcPts val="0"/>
              </a:spcBef>
              <a:buNone/>
            </a:pPr>
            <a:r>
              <a:rPr lang="en"/>
              <a:t>	Default Score Type --- Points, %, Grade Scale, Collected Only</a:t>
            </a:r>
          </a:p>
          <a:p>
            <a:pPr lvl="0">
              <a:spcBef>
                <a:spcPts val="0"/>
              </a:spcBef>
              <a:buNone/>
            </a:pPr>
            <a:r>
              <a:rPr lang="en"/>
              <a:t>	Default Scoring - changes depending upon Score Type ----- +Weight ---- (+Extra Points if type is Points)</a:t>
            </a:r>
          </a:p>
          <a:p>
            <a:pPr lvl="0">
              <a:spcBef>
                <a:spcPts val="0"/>
              </a:spcBef>
              <a:buNone/>
            </a:pPr>
            <a:r>
              <a:rPr lang="en"/>
              <a:t>-select the schools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Districts don’t have to push out categories - District decision</a:t>
            </a:r>
          </a:p>
          <a:p>
            <a:pPr lvl="0">
              <a:spcBef>
                <a:spcPts val="0"/>
              </a:spcBef>
              <a:buNone/>
            </a:pPr>
            <a:r>
              <a:rPr lang="en"/>
              <a:t>If district deletes category, then it becomes a teacher category therefore a teacher can modify</a:t>
            </a:r>
          </a:p>
          <a:p>
            <a:pPr lvl="0">
              <a:spcBef>
                <a:spcPts val="0"/>
              </a:spcBef>
              <a:buNone/>
            </a:pPr>
            <a:r>
              <a:rPr lang="en"/>
              <a:t>If pushing out a calculation method for Categories - you have to push out categories and notify teachers</a:t>
            </a:r>
          </a:p>
          <a:p>
            <a:pPr lvl="0">
              <a:spcBef>
                <a:spcPts val="0"/>
              </a:spcBef>
              <a:buNone/>
            </a:pPr>
            <a:r>
              <a:rPr lang="en"/>
              <a:t>Problem - if district pushes out a calculation for classwork but then the teacher creates a category call daily work and uses it instead, then teacher’s category is NOT included in the calculation - that is why teacher’s must be notified if District is setting up calculation methods on categories.</a:t>
            </a:r>
          </a:p>
          <a:p>
            <a:pPr lvl="0">
              <a:spcBef>
                <a:spcPts val="0"/>
              </a:spcBef>
              <a:buNone/>
            </a:pPr>
            <a:r>
              <a:rPr lang="en"/>
              <a:t>This is a good video to watch regarding calculation methods in categories:   </a:t>
            </a:r>
            <a:r>
              <a:rPr lang="en" sz="1000" u="sng">
                <a:solidFill>
                  <a:srgbClr val="6611CC"/>
                </a:solidFill>
                <a:highlight>
                  <a:srgbClr val="FFFFFF"/>
                </a:highlight>
                <a:hlinkClick r:id="rId3"/>
              </a:rPr>
              <a:t>https://www.youtube.com/watch?v=DMx5Jnneyp0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NC has mandated formulas</a:t>
            </a:r>
          </a:p>
          <a:p>
            <a:pPr lvl="0">
              <a:spcBef>
                <a:spcPts val="0"/>
              </a:spcBef>
              <a:buNone/>
            </a:pPr>
            <a:r>
              <a:rPr lang="en"/>
              <a:t>Currently can only push out a formulas to entire school</a:t>
            </a:r>
          </a:p>
          <a:p>
            <a:pPr lvl="0">
              <a:spcBef>
                <a:spcPts val="0"/>
              </a:spcBef>
              <a:buNone/>
            </a:pPr>
            <a:r>
              <a:rPr lang="en"/>
              <a:t>	Future - can push out formula to Departments, individual courses and grades</a:t>
            </a:r>
          </a:p>
          <a:p>
            <a:pPr lvl="0">
              <a:spcBef>
                <a:spcPts val="0"/>
              </a:spcBef>
              <a:buNone/>
            </a:pPr>
            <a:r>
              <a:rPr lang="en"/>
              <a:t>NOTE: NC mandates the NC 10-Point Scale as the only scale available for high schools - as far as GPA calculations go.</a:t>
            </a:r>
          </a:p>
          <a:p>
            <a:pPr lvl="0">
              <a:spcBef>
                <a:spcPts val="0"/>
              </a:spcBef>
              <a:buNone/>
            </a:pPr>
            <a:endParaRPr/>
          </a:p>
          <a:p>
            <a:pPr lvl="0">
              <a:spcBef>
                <a:spcPts val="0"/>
              </a:spcBef>
              <a:buNone/>
            </a:pPr>
            <a:r>
              <a:rPr lang="en"/>
              <a:t>When ADDing new formula - and managing schools - if you check the box for each school a notification will come up if there is already a formula set for a school to tell you that you are overriding the current formula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adding schools you may have to override the current formula</a:t>
            </a:r>
          </a:p>
          <a:p>
            <a:pPr lvl="0">
              <a:spcBef>
                <a:spcPts val="0"/>
              </a:spcBef>
              <a:buNone/>
            </a:pPr>
            <a:r>
              <a:rPr lang="en"/>
              <a:t>-</a:t>
            </a:r>
            <a:r>
              <a:rPr lang="en" b="1"/>
              <a:t>leave the calculate overall class grades checked</a:t>
            </a:r>
          </a:p>
          <a:p>
            <a:pPr lvl="0">
              <a:spcBef>
                <a:spcPts val="0"/>
              </a:spcBef>
              <a:buClr>
                <a:schemeClr val="dk1"/>
              </a:buClr>
              <a:buSzPct val="100000"/>
              <a:buFont typeface="Arial"/>
              <a:buNone/>
            </a:pP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-can see the reporting terms in this scheduling term </a:t>
            </a:r>
          </a:p>
          <a:p>
            <a:pPr lvl="0">
              <a:spcBef>
                <a:spcPts val="0"/>
              </a:spcBef>
              <a:buNone/>
            </a:pPr>
            <a:r>
              <a:rPr lang="en">
                <a:solidFill>
                  <a:schemeClr val="dk1"/>
                </a:solidFill>
              </a:rPr>
              <a:t>-click edit to edit terms</a:t>
            </a:r>
          </a:p>
          <a:p>
            <a:pPr lvl="0">
              <a:spcBef>
                <a:spcPts val="0"/>
              </a:spcBef>
              <a:buNone/>
            </a:pPr>
            <a:endParaRPr>
              <a:solidFill>
                <a:schemeClr val="dk1"/>
              </a:solidFill>
            </a:endParaRPr>
          </a:p>
          <a:p>
            <a:pPr lvl="0">
              <a:spcBef>
                <a:spcPts val="0"/>
              </a:spcBef>
              <a:buNone/>
            </a:pPr>
            <a:r>
              <a:rPr lang="en" b="1">
                <a:solidFill>
                  <a:schemeClr val="dk1"/>
                </a:solidFill>
              </a:rPr>
              <a:t>If nothing is set up for the formula, it will default to total points</a:t>
            </a:r>
          </a:p>
          <a:p>
            <a:pPr lvl="0">
              <a:spcBef>
                <a:spcPts val="0"/>
              </a:spcBef>
              <a:buNone/>
            </a:pPr>
            <a:r>
              <a:rPr lang="en">
                <a:solidFill>
                  <a:schemeClr val="dk1"/>
                </a:solidFill>
              </a:rPr>
              <a:t>-add additional types for ex: </a:t>
            </a:r>
          </a:p>
          <a:p>
            <a:pPr lvl="0">
              <a:spcBef>
                <a:spcPts val="0"/>
              </a:spcBef>
              <a:buNone/>
            </a:pPr>
            <a:r>
              <a:rPr lang="en">
                <a:solidFill>
                  <a:schemeClr val="dk1"/>
                </a:solidFill>
              </a:rPr>
              <a:t>Can lock down by term level - ie - District can lock down final grade term to calculate S1 &amp; S2, and also not lock down quarter terms - with Categories</a:t>
            </a:r>
          </a:p>
          <a:p>
            <a:pPr lvl="0">
              <a:spcBef>
                <a:spcPts val="0"/>
              </a:spcBef>
              <a:buNone/>
            </a:pPr>
            <a:r>
              <a:rPr lang="en">
                <a:solidFill>
                  <a:schemeClr val="dk1"/>
                </a:solidFill>
              </a:rPr>
              <a:t>Teachers Can Edit Calculation - Don’t forget about the drop down options</a:t>
            </a:r>
          </a:p>
          <a:p>
            <a:pPr lvl="0">
              <a:spcBef>
                <a:spcPts val="0"/>
              </a:spcBef>
              <a:buNone/>
            </a:pPr>
            <a:endParaRPr>
              <a:solidFill>
                <a:schemeClr val="dk1"/>
              </a:solidFill>
            </a:endParaRPr>
          </a:p>
          <a:p>
            <a:pPr lvl="0">
              <a:spcBef>
                <a:spcPts val="0"/>
              </a:spcBef>
              <a:buNone/>
            </a:pPr>
            <a:r>
              <a:rPr lang="en">
                <a:solidFill>
                  <a:schemeClr val="dk1"/>
                </a:solidFill>
              </a:rPr>
              <a:t>Standards attribute can have MEAN - it is appropriate here</a:t>
            </a:r>
          </a:p>
          <a:p>
            <a:pPr lvl="0">
              <a:spcBef>
                <a:spcPts val="0"/>
              </a:spcBef>
              <a:buNone/>
            </a:pPr>
            <a:r>
              <a:rPr lang="en">
                <a:solidFill>
                  <a:schemeClr val="dk1"/>
                </a:solidFill>
              </a:rPr>
              <a:t>	New options - if you want to use them - you must go to LEA and set it at the course</a:t>
            </a:r>
          </a:p>
          <a:p>
            <a:pPr lvl="0">
              <a:spcBef>
                <a:spcPts val="0"/>
              </a:spcBef>
              <a:buNone/>
            </a:pPr>
            <a:r>
              <a:rPr lang="en">
                <a:solidFill>
                  <a:schemeClr val="dk1"/>
                </a:solidFill>
              </a:rPr>
              <a:t>		Specific Weighting</a:t>
            </a:r>
          </a:p>
          <a:p>
            <a:pPr lvl="0">
              <a:spcBef>
                <a:spcPts val="0"/>
              </a:spcBef>
              <a:buNone/>
            </a:pPr>
            <a:r>
              <a:rPr lang="en">
                <a:solidFill>
                  <a:schemeClr val="dk1"/>
                </a:solidFill>
              </a:rPr>
              <a:t>		Specific Sum</a:t>
            </a:r>
          </a:p>
          <a:p>
            <a:pPr lvl="0">
              <a:spcBef>
                <a:spcPts val="0"/>
              </a:spcBef>
              <a:buNone/>
            </a:pPr>
            <a:endParaRPr>
              <a:solidFill>
                <a:schemeClr val="dk1"/>
              </a:solidFill>
            </a:endParaRPr>
          </a:p>
          <a:p>
            <a:pPr lvl="0">
              <a:spcBef>
                <a:spcPts val="0"/>
              </a:spcBef>
              <a:buNone/>
            </a:pPr>
            <a:r>
              <a:rPr lang="en">
                <a:solidFill>
                  <a:schemeClr val="dk1"/>
                </a:solidFill>
              </a:rPr>
              <a:t>Weighting Categories - PTPRo will recalculate accordingly if a teacher does not use one of the categories set up (such as Project). (In NC some districts do mandate that all categories be used)</a:t>
            </a:r>
          </a:p>
          <a:p>
            <a:pPr lvl="0">
              <a:spcBef>
                <a:spcPts val="0"/>
              </a:spcBef>
              <a:buClr>
                <a:schemeClr val="dk1"/>
              </a:buClr>
              <a:buSzPct val="100000"/>
              <a:buFont typeface="Arial"/>
              <a:buNone/>
            </a:pPr>
            <a:r>
              <a:rPr lang="en" b="1">
                <a:solidFill>
                  <a:schemeClr val="dk1"/>
                </a:solidFill>
              </a:rPr>
              <a:t>-fill the options but DO NOT submit --- go to ‘Drop Low Scores’ tab</a:t>
            </a:r>
          </a:p>
          <a:p>
            <a:pPr lvl="0" rtl="0">
              <a:spcBef>
                <a:spcPts val="0"/>
              </a:spcBef>
              <a:buClr>
                <a:schemeClr val="dk1"/>
              </a:buClr>
              <a:buSzPct val="100000"/>
              <a:buFont typeface="Arial"/>
              <a:buNone/>
            </a:pP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Here do standards in the quarter</a:t>
            </a:r>
          </a:p>
          <a:p>
            <a:pPr lvl="0">
              <a:spcBef>
                <a:spcPts val="0"/>
              </a:spcBef>
              <a:buClr>
                <a:schemeClr val="dk1"/>
              </a:buClr>
              <a:buSzPct val="100000"/>
              <a:buFont typeface="Arial"/>
              <a:buNone/>
            </a:pPr>
            <a:r>
              <a:rPr lang="en">
                <a:solidFill>
                  <a:schemeClr val="dk1"/>
                </a:solidFill>
              </a:rPr>
              <a:t>-can set up the “drop the lowest scores” </a:t>
            </a:r>
            <a:r>
              <a:rPr lang="en" b="1">
                <a:solidFill>
                  <a:schemeClr val="dk1"/>
                </a:solidFill>
              </a:rPr>
              <a:t> </a:t>
            </a:r>
            <a:r>
              <a:rPr lang="en">
                <a:solidFill>
                  <a:schemeClr val="dk1"/>
                </a:solidFill>
              </a:rPr>
              <a:t>It is not recommended to set this up at the beginning of the term. Advise teachers this is optional to set up at the </a:t>
            </a:r>
            <a:r>
              <a:rPr lang="en" b="1">
                <a:solidFill>
                  <a:schemeClr val="dk1"/>
                </a:solidFill>
              </a:rPr>
              <a:t>end of the term, then recalculate the gradebook grades.</a:t>
            </a:r>
          </a:p>
          <a:p>
            <a:pPr lvl="0" rtl="0">
              <a:spcBef>
                <a:spcPts val="0"/>
              </a:spcBef>
              <a:buClr>
                <a:schemeClr val="dk1"/>
              </a:buClr>
              <a:buSzPct val="100000"/>
              <a:buFont typeface="Arial"/>
              <a:buNone/>
            </a:pPr>
            <a:r>
              <a:rPr lang="en">
                <a:solidFill>
                  <a:schemeClr val="dk1"/>
                </a:solidFill>
              </a:rPr>
              <a:t>-can lock if teachers do not edit “drop low scores”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-when adding schools you may have to override the current formula</a:t>
            </a:r>
          </a:p>
          <a:p>
            <a:pPr lvl="0">
              <a:spcBef>
                <a:spcPts val="0"/>
              </a:spcBef>
              <a:buNone/>
            </a:pPr>
            <a:r>
              <a:rPr lang="en"/>
              <a:t>-</a:t>
            </a:r>
            <a:r>
              <a:rPr lang="en" b="1"/>
              <a:t>leave the calculate overall class grades checked</a:t>
            </a:r>
          </a:p>
          <a:p>
            <a:pPr lvl="0">
              <a:spcBef>
                <a:spcPts val="0"/>
              </a:spcBef>
              <a:buClr>
                <a:schemeClr val="dk1"/>
              </a:buClr>
              <a:buSzPct val="100000"/>
              <a:buFont typeface="Arial"/>
              <a:buNone/>
            </a:pPr>
            <a:r>
              <a:rPr lang="en">
                <a:solidFill>
                  <a:srgbClr val="333333"/>
                </a:solidFill>
                <a:highlight>
                  <a:srgbClr val="FFFFFF"/>
                </a:highlight>
              </a:rPr>
              <a:t>-setting up Term weighting - the Term Weighting Drop Down - </a:t>
            </a:r>
            <a:r>
              <a:rPr lang="en" b="1">
                <a:solidFill>
                  <a:srgbClr val="333333"/>
                </a:solidFill>
                <a:highlight>
                  <a:srgbClr val="FFFFFF"/>
                </a:highlight>
              </a:rPr>
              <a:t>has Exact Value Earned - use that UNLESS you are an IB school then use Term Weighting Points</a:t>
            </a:r>
          </a:p>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-when adding schools you may have to override the current formula</a:t>
            </a:r>
          </a:p>
          <a:p>
            <a:pPr lvl="0" rtl="0">
              <a:spcBef>
                <a:spcPts val="0"/>
              </a:spcBef>
              <a:buNone/>
            </a:pPr>
            <a:r>
              <a:rPr lang="en"/>
              <a:t>-</a:t>
            </a:r>
            <a:r>
              <a:rPr lang="en" b="1"/>
              <a:t>leave the calculate overall class grades checked</a:t>
            </a:r>
          </a:p>
          <a:p>
            <a:pPr lvl="0" rtl="0">
              <a:spcBef>
                <a:spcPts val="0"/>
              </a:spcBef>
              <a:buNone/>
            </a:pPr>
            <a:r>
              <a:rPr lang="en">
                <a:solidFill>
                  <a:srgbClr val="333333"/>
                </a:solidFill>
                <a:highlight>
                  <a:srgbClr val="FFFFFF"/>
                </a:highlight>
              </a:rPr>
              <a:t>-setting up Term weighting - the Term Weighting Drop Down - </a:t>
            </a:r>
            <a:r>
              <a:rPr lang="en" b="1">
                <a:solidFill>
                  <a:srgbClr val="333333"/>
                </a:solidFill>
                <a:highlight>
                  <a:srgbClr val="FFFFFF"/>
                </a:highlight>
              </a:rPr>
              <a:t>has Exact Value Earned - use that UNLESS you are an IB school then use Term Weighting Points</a:t>
            </a:r>
          </a:p>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 high school name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General “preference” for grades</a:t>
            </a:r>
          </a:p>
          <a:p>
            <a:pPr lvl="0">
              <a:spcBef>
                <a:spcPts val="0"/>
              </a:spcBef>
              <a:buNone/>
            </a:pPr>
            <a:r>
              <a:rPr lang="en"/>
              <a:t>-can edit some but term by term will show which one can’t be set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solidFill>
                  <a:schemeClr val="dk1"/>
                </a:solidFill>
                <a:highlight>
                  <a:srgbClr val="FFFFFF"/>
                </a:highlight>
              </a:rPr>
              <a:t>When we go to PS10 - Standards automatically go to the new version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 on elementary School name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Should NOT have the ‘Mean’ as the default calculation at the highest level of Standard which means take the ‘average’ of the assignment standard scores (the top portion of this page) … using the average is not the concept of Standards Based Grading.</a:t>
            </a:r>
          </a:p>
          <a:p>
            <a:pPr lvl="0">
              <a:spcBef>
                <a:spcPts val="0"/>
              </a:spcBef>
              <a:buNone/>
            </a:pPr>
            <a:r>
              <a:rPr lang="en"/>
              <a:t>It’s okay however to have the ‘mean’ of the lower level standards calculate up to the higher standards (the bottom portion of this page)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Should NOT have the ‘Mean’ as the default calculation at the highest level of Standard which means take the ‘average’ of the assignment standard scores (the top portion of this page)</a:t>
            </a:r>
          </a:p>
          <a:p>
            <a:pPr lvl="0" rtl="0">
              <a:spcBef>
                <a:spcPts val="0"/>
              </a:spcBef>
              <a:buNone/>
            </a:pPr>
            <a:r>
              <a:rPr lang="en"/>
              <a:t>It’s okay however to have the ‘mean’ of the lower level standards calculate up to the higher standards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Go back to District setup → Courses → Filter Course Name by ‘NC Math 1’</a:t>
            </a:r>
          </a:p>
          <a:p>
            <a:pPr lvl="0">
              <a:spcBef>
                <a:spcPts val="0"/>
              </a:spcBef>
              <a:buNone/>
            </a:pPr>
            <a:r>
              <a:rPr lang="en"/>
              <a:t>Select a NC Math  course that has Standards attached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Can set up district standards (a lot of work)</a:t>
            </a:r>
          </a:p>
          <a:p>
            <a:pPr lvl="0">
              <a:spcBef>
                <a:spcPts val="0"/>
              </a:spcBef>
              <a:buNone/>
            </a:pPr>
            <a:r>
              <a:rPr lang="en"/>
              <a:t>-will ‘auto calculate” if a higher level is needed</a:t>
            </a:r>
          </a:p>
          <a:p>
            <a:pPr lvl="0">
              <a:spcBef>
                <a:spcPts val="0"/>
              </a:spcBef>
              <a:buNone/>
            </a:pPr>
            <a:r>
              <a:rPr lang="en"/>
              <a:t>-can edit </a:t>
            </a:r>
          </a:p>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Point out how to read the fields on the screen (i.e. the auto-calculate, the Weighting etc…), </a:t>
            </a:r>
          </a:p>
          <a:p>
            <a:pPr lvl="0" rtl="0">
              <a:spcBef>
                <a:spcPts val="0"/>
              </a:spcBef>
              <a:buNone/>
            </a:pPr>
            <a:r>
              <a:rPr lang="en"/>
              <a:t>      and why there are </a:t>
            </a:r>
            <a:r>
              <a:rPr lang="en" b="1"/>
              <a:t>not</a:t>
            </a:r>
            <a:r>
              <a:rPr lang="en"/>
              <a:t> Auto-Calc and Weighting for some standards [because they are the ‘children’ and have nothing rolled up to them … they are the ‘smallest entity standard’</a:t>
            </a:r>
          </a:p>
          <a:p>
            <a:pPr lvl="0">
              <a:spcBef>
                <a:spcPts val="0"/>
              </a:spcBef>
              <a:buClr>
                <a:schemeClr val="dk1"/>
              </a:buClr>
              <a:buSzPct val="100000"/>
              <a:buFont typeface="Arial"/>
              <a:buNone/>
            </a:pPr>
            <a:r>
              <a:rPr lang="en">
                <a:solidFill>
                  <a:schemeClr val="dk1"/>
                </a:solidFill>
              </a:rPr>
              <a:t>When editing, the scores will adjust </a:t>
            </a:r>
          </a:p>
          <a:p>
            <a:pPr lvl="0" rtl="0">
              <a:spcBef>
                <a:spcPts val="0"/>
              </a:spcBef>
              <a:buClr>
                <a:schemeClr val="dk1"/>
              </a:buClr>
              <a:buSzPct val="100000"/>
              <a:buFont typeface="Arial"/>
              <a:buNone/>
            </a:pPr>
            <a:r>
              <a:rPr lang="en">
                <a:solidFill>
                  <a:schemeClr val="dk1"/>
                </a:solidFill>
              </a:rPr>
              <a:t>-can add weights to standards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editing weights, score % will auto-adjust</a:t>
            </a:r>
          </a:p>
          <a:p>
            <a:pPr lvl="0" rtl="0">
              <a:spcBef>
                <a:spcPts val="0"/>
              </a:spcBef>
              <a:buNone/>
            </a:pPr>
            <a:r>
              <a:rPr lang="en"/>
              <a:t>Can weight sub-standards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4" name="Shape 4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Similar to PT Admin</a:t>
            </a:r>
          </a:p>
          <a:p>
            <a:pPr lvl="0">
              <a:spcBef>
                <a:spcPts val="0"/>
              </a:spcBef>
              <a:buNone/>
            </a:pPr>
            <a:r>
              <a:rPr lang="en"/>
              <a:t>School can trump District , and Teachers can trump both School and District ---- is Okay.</a:t>
            </a:r>
          </a:p>
          <a:p>
            <a:pPr lvl="0">
              <a:spcBef>
                <a:spcPts val="0"/>
              </a:spcBef>
              <a:buNone/>
            </a:pPr>
            <a:r>
              <a:rPr lang="en"/>
              <a:t>Click School name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 teacher can change this display to their preference </a:t>
            </a:r>
          </a:p>
          <a:p>
            <a:pPr lvl="0" rtl="0">
              <a:spcBef>
                <a:spcPts val="0"/>
              </a:spcBef>
              <a:buNone/>
            </a:pPr>
            <a:endParaRPr/>
          </a:p>
          <a:p>
            <a:pPr lvl="0" rtl="0">
              <a:spcBef>
                <a:spcPts val="0"/>
              </a:spcBef>
              <a:buNone/>
            </a:pPr>
            <a:r>
              <a:rPr lang="en"/>
              <a:t>Copy Settings to Other Schools - if check the box window opens to manage which schools to copy these settings to</a:t>
            </a:r>
          </a:p>
          <a:p>
            <a:pPr lvl="0">
              <a:spcBef>
                <a:spcPts val="0"/>
              </a:spcBef>
              <a:buNone/>
            </a:pPr>
            <a:r>
              <a:rPr lang="en"/>
              <a:t>	Copy Settings to Other Schools also appears in other areas of district setup (some pages have Manage button, others have Edit button)</a:t>
            </a:r>
          </a:p>
          <a:p>
            <a:pPr lvl="0" rt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Switch to School&gt;School Setup&gt;Grading: PowerTeacher Pro Settings</a:t>
            </a:r>
          </a:p>
          <a:p>
            <a:pPr lvl="0">
              <a:spcBef>
                <a:spcPts val="0"/>
              </a:spcBef>
              <a:buNone/>
            </a:pPr>
            <a:r>
              <a:rPr lang="en"/>
              <a:t>Display Settings (schools can change display settings and work with the district categories….YES my school uses this category however cannot modify name, color, description)</a:t>
            </a:r>
          </a:p>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Navigate to LEA (under Setup)&gt;Under Grading heading</a:t>
            </a:r>
          </a:p>
          <a:p>
            <a:pPr lvl="0" rtl="0">
              <a:spcBef>
                <a:spcPts val="0"/>
              </a:spcBef>
              <a:buNone/>
            </a:pPr>
            <a:r>
              <a:rPr lang="en">
                <a:solidFill>
                  <a:schemeClr val="dk1"/>
                </a:solidFill>
              </a:rPr>
              <a:t>PowerTeacher Pro Settings (will come back to later)</a:t>
            </a:r>
          </a:p>
          <a:p>
            <a:pPr lvl="0">
              <a:spcBef>
                <a:spcPts val="0"/>
              </a:spcBef>
              <a:buClr>
                <a:schemeClr val="dk1"/>
              </a:buClr>
              <a:buSzPct val="100000"/>
              <a:buFont typeface="Arial"/>
              <a:buNone/>
            </a:pPr>
            <a:r>
              <a:rPr lang="en">
                <a:solidFill>
                  <a:schemeClr val="dk1"/>
                </a:solidFill>
              </a:rPr>
              <a:t>Go to Grade Scales</a:t>
            </a:r>
          </a:p>
          <a:p>
            <a:pPr lvl="0" rtl="0">
              <a:spcBef>
                <a:spcPts val="0"/>
              </a:spcBef>
              <a:buClr>
                <a:schemeClr val="dk1"/>
              </a:buClr>
              <a:buSzPct val="110000"/>
              <a:buFont typeface="Arial"/>
              <a:buNone/>
            </a:pPr>
            <a:r>
              <a:rPr lang="en" sz="1000">
                <a:solidFill>
                  <a:srgbClr val="FF0000"/>
                </a:solidFill>
                <a:highlight>
                  <a:srgbClr val="FFFFFF"/>
                </a:highlight>
              </a:rPr>
              <a:t>can districts copy DPI's NC10-pt scale to then create numeric scale for Elem, Mid, &amp; High - so district can then create different "special Codes scales" for each level. OR is DPI pushing out the only Special codes for Districts to use?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8" name="Shape 5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-School..sections..pick section..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6" name="Shape 5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Change gradebook type</a:t>
            </a:r>
          </a:p>
          <a:p>
            <a:pPr lvl="0" rtl="0">
              <a:spcBef>
                <a:spcPts val="0"/>
              </a:spcBef>
              <a:buNone/>
            </a:pPr>
            <a:r>
              <a:rPr lang="en"/>
              <a:t>-one you go Pro, CANNOT go back to PTG</a:t>
            </a:r>
          </a:p>
          <a:p>
            <a:pPr lvl="0" rtl="0">
              <a:spcBef>
                <a:spcPts val="0"/>
              </a:spcBef>
              <a:buNone/>
            </a:pPr>
            <a:r>
              <a:rPr lang="en"/>
              <a:t>-migration can only happen once and only migrates 1 year of information - the rest stay in PTG</a:t>
            </a:r>
          </a:p>
          <a:p>
            <a:pPr lvl="0" rtl="0">
              <a:spcBef>
                <a:spcPts val="0"/>
              </a:spcBef>
              <a:buNone/>
            </a:pPr>
            <a:r>
              <a:rPr lang="en"/>
              <a:t>-must have assignments in the year</a:t>
            </a:r>
          </a:p>
          <a:p>
            <a:pPr lvl="0" rtl="0">
              <a:spcBef>
                <a:spcPts val="0"/>
              </a:spcBef>
              <a:buNone/>
            </a:pPr>
            <a:r>
              <a:rPr lang="en"/>
              <a:t>-PTP needs to be blank (teachers can only be in 1 grade book at a time)</a:t>
            </a:r>
          </a:p>
          <a:p>
            <a:pPr lvl="0" rtl="0">
              <a:spcBef>
                <a:spcPts val="0"/>
              </a:spcBef>
              <a:buNone/>
            </a:pPr>
            <a:r>
              <a:rPr lang="en"/>
              <a:t>-in DDA you can update all sections at 1 time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5" name="Shape 5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r>
              <a:rPr lang="en" sz="1000">
                <a:solidFill>
                  <a:srgbClr val="333333"/>
                </a:solidFill>
                <a:highlight>
                  <a:srgbClr val="FFFFFF"/>
                </a:highlight>
              </a:rPr>
              <a:t>District level pushes out the categories. Teachers can create a category however IF this district has pushed out categories, they should use the district categories to be included in final grade calculation. Meaning a teacher is not to use their own test category if the district has a test category.</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8" name="Shape 5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7" name="Shape 5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5" name="Shape 5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PowerSchool 10 will not have PT administrator and user will not have the ability to view GradeBook</a:t>
            </a:r>
          </a:p>
          <a:p>
            <a:pPr lvl="0">
              <a:spcBef>
                <a:spcPts val="0"/>
              </a:spcBef>
              <a:buNone/>
            </a:pPr>
            <a:endParaRPr/>
          </a:p>
          <a:p>
            <a:pPr lvl="0">
              <a:spcBef>
                <a:spcPts val="0"/>
              </a:spcBef>
              <a:buClr>
                <a:schemeClr val="dk1"/>
              </a:buClr>
              <a:buSzPct val="100000"/>
              <a:buFont typeface="Arial"/>
              <a:buNone/>
            </a:pPr>
            <a:r>
              <a:rPr lang="en">
                <a:solidFill>
                  <a:schemeClr val="dk1"/>
                </a:solidFill>
                <a:highlight>
                  <a:srgbClr val="FFFF00"/>
                </a:highlight>
              </a:rPr>
              <a:t>Standards Grade Prefs</a:t>
            </a:r>
          </a:p>
          <a:p>
            <a:pPr lvl="0">
              <a:spcBef>
                <a:spcPts val="0"/>
              </a:spcBef>
              <a:buNone/>
            </a:pPr>
            <a:r>
              <a:rPr lang="en">
                <a:solidFill>
                  <a:schemeClr val="dk1"/>
                </a:solidFill>
                <a:highlight>
                  <a:srgbClr val="FFFF00"/>
                </a:highlight>
              </a:rPr>
              <a:t>            	See what district pushed out … schools can change this   ---- This can be locked out using Page Permissions!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4" name="Shape 6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Think about the metric used at this high level …. (Mean probably isn’t the best choice) </a:t>
            </a:r>
          </a:p>
          <a:p>
            <a:pPr lvl="0" rtl="0">
              <a:spcBef>
                <a:spcPts val="0"/>
              </a:spcBef>
              <a:buNone/>
            </a:pPr>
            <a:r>
              <a:rPr lang="en"/>
              <a:t>These preferences are what was set on the district level side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3" name="Shape 6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2" name="Shape 6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GRADING&gt; -grade scales - </a:t>
            </a:r>
          </a:p>
          <a:p>
            <a:pPr lvl="0">
              <a:spcBef>
                <a:spcPts val="0"/>
              </a:spcBef>
              <a:buNone/>
            </a:pPr>
            <a:r>
              <a:rPr lang="en">
                <a:solidFill>
                  <a:schemeClr val="dk1"/>
                </a:solidFill>
              </a:rPr>
              <a:t>One big change - all previous versions had one type : Alpha Scale - problem is with that grade scale - they had extra items/codes like W withdraw, INC incomplete, WP, WF etc. The problem is that they assume a 0 (zero) grade value. When teachers assigned a 0 (zero) grade value the system was confused as to which grade/or code to assign.</a:t>
            </a:r>
          </a:p>
          <a:p>
            <a:pPr lvl="0">
              <a:spcBef>
                <a:spcPts val="0"/>
              </a:spcBef>
              <a:buNone/>
            </a:pPr>
            <a:endParaRPr>
              <a:solidFill>
                <a:schemeClr val="dk1"/>
              </a:solidFill>
            </a:endParaRPr>
          </a:p>
          <a:p>
            <a:pPr lvl="0" rtl="0">
              <a:spcBef>
                <a:spcPts val="0"/>
              </a:spcBef>
              <a:buNone/>
            </a:pPr>
            <a:r>
              <a:rPr lang="en">
                <a:solidFill>
                  <a:schemeClr val="dk1"/>
                </a:solidFill>
              </a:rPr>
              <a:t>PTPro now also has </a:t>
            </a:r>
            <a:r>
              <a:rPr lang="en" u="sng">
                <a:solidFill>
                  <a:schemeClr val="dk1"/>
                </a:solidFill>
              </a:rPr>
              <a:t>numeric</a:t>
            </a:r>
            <a:r>
              <a:rPr lang="en">
                <a:solidFill>
                  <a:schemeClr val="dk1"/>
                </a:solidFill>
              </a:rPr>
              <a:t> scale AND </a:t>
            </a:r>
            <a:r>
              <a:rPr lang="en" u="sng">
                <a:solidFill>
                  <a:schemeClr val="dk1"/>
                </a:solidFill>
              </a:rPr>
              <a:t>special codes</a:t>
            </a:r>
            <a:r>
              <a:rPr lang="en">
                <a:solidFill>
                  <a:schemeClr val="dk1"/>
                </a:solidFill>
              </a:rPr>
              <a:t> scale -  Special codes scale is to be attached to your main scale such as Numeric</a:t>
            </a:r>
          </a:p>
          <a:p>
            <a:pPr lvl="0" rtl="0">
              <a:spcBef>
                <a:spcPts val="0"/>
              </a:spcBef>
              <a:buClr>
                <a:schemeClr val="dk1"/>
              </a:buClr>
              <a:buSzPct val="100000"/>
              <a:buFont typeface="Arial"/>
              <a:buNone/>
            </a:pPr>
            <a:r>
              <a:rPr lang="en">
                <a:solidFill>
                  <a:schemeClr val="dk1"/>
                </a:solidFill>
              </a:rPr>
              <a:t>Class creates a Grade Scale for Traditional Grades</a:t>
            </a:r>
          </a:p>
          <a:p>
            <a:pPr lvl="0" rtl="0">
              <a:spcBef>
                <a:spcPts val="0"/>
              </a:spcBef>
              <a:buClr>
                <a:schemeClr val="dk1"/>
              </a:buClr>
              <a:buSzPct val="100000"/>
              <a:buFont typeface="Arial"/>
              <a:buNone/>
            </a:pPr>
            <a:r>
              <a:rPr lang="en">
                <a:solidFill>
                  <a:schemeClr val="dk1"/>
                </a:solidFill>
              </a:rPr>
              <a:t>	Does this scale use special codes? Can’t add yet because we need to still create a special codes scale (generate table for) and then come back and attach it here</a:t>
            </a:r>
          </a:p>
          <a:p>
            <a:pPr lvl="0" rtl="0">
              <a:spcBef>
                <a:spcPts val="0"/>
              </a:spcBef>
              <a:buClr>
                <a:schemeClr val="dk1"/>
              </a:buClr>
              <a:buSzPct val="100000"/>
              <a:buFont typeface="Arial"/>
              <a:buNone/>
            </a:pPr>
            <a:r>
              <a:rPr lang="en">
                <a:solidFill>
                  <a:schemeClr val="dk1"/>
                </a:solidFill>
              </a:rPr>
              <a:t>	Choose starting number of colors:  most colors is 5 (if more grade items - more than one item can have the same color)</a:t>
            </a:r>
          </a:p>
          <a:p>
            <a:pPr lvl="0" rtl="0">
              <a:spcBef>
                <a:spcPts val="0"/>
              </a:spcBef>
              <a:buNone/>
            </a:pPr>
            <a:r>
              <a:rPr lang="en">
                <a:solidFill>
                  <a:schemeClr val="dk1"/>
                </a:solidFill>
              </a:rPr>
              <a:t>-DCID number is on left  (internal ID number) for standards</a:t>
            </a:r>
          </a:p>
          <a:p>
            <a:pPr lvl="0" rtl="0">
              <a:spcBef>
                <a:spcPts val="0"/>
              </a:spcBef>
              <a:buClr>
                <a:schemeClr val="dk1"/>
              </a:buClr>
              <a:buSzPct val="100000"/>
              <a:buFont typeface="Arial"/>
              <a:buNone/>
            </a:pPr>
            <a:r>
              <a:rPr lang="en">
                <a:solidFill>
                  <a:schemeClr val="dk1"/>
                </a:solidFill>
              </a:rPr>
              <a:t>-click “New”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0" name="Shape 6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School, gradebook, PTP settings </a:t>
            </a:r>
          </a:p>
          <a:p>
            <a:pPr lvl="0">
              <a:spcBef>
                <a:spcPts val="0"/>
              </a:spcBef>
              <a:buNone/>
            </a:pPr>
            <a:r>
              <a:rPr lang="en"/>
              <a:t>Open a High School formula</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8" name="Shape 6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6" name="Shape 6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9" name="Shape 6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0" name="Shape 6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8" name="Shape 6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4" name="Shape 6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2" name="Shape 7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-now a numeric value is no longer needed to be associated with grades</a:t>
            </a:r>
          </a:p>
          <a:p>
            <a:pPr lvl="0">
              <a:spcBef>
                <a:spcPts val="0"/>
              </a:spcBef>
              <a:buNone/>
            </a:pPr>
            <a:r>
              <a:rPr lang="en"/>
              <a:t>-now you can have alpha or numeric without special codes (W, Inc, Not assessed) these will exist in special codes</a:t>
            </a:r>
          </a:p>
          <a:p>
            <a:pPr lvl="0">
              <a:spcBef>
                <a:spcPts val="0"/>
              </a:spcBef>
              <a:buNone/>
            </a:pPr>
            <a:r>
              <a:rPr lang="en"/>
              <a:t>-will have a grade scale and a special codes scale for additional marking  (Special codes only speak to PTP; PTG (Java version) will not allow this functionality) </a:t>
            </a:r>
          </a:p>
          <a:p>
            <a:pPr lvl="0">
              <a:spcBef>
                <a:spcPts val="0"/>
              </a:spcBef>
              <a:buNone/>
            </a:pPr>
            <a:r>
              <a:rPr lang="en"/>
              <a:t>- Activity - Create all 3 types of grade scales - starting with traditional alpha scale.</a:t>
            </a:r>
          </a:p>
          <a:p>
            <a:pPr lvl="0">
              <a:spcBef>
                <a:spcPts val="0"/>
              </a:spcBef>
              <a:buNone/>
            </a:pPr>
            <a:r>
              <a:rPr lang="en"/>
              <a:t>Note: the ‘Show Term Weighting and Average Final Grades (AFG)’ box -- Is a LEA decision to show or not show. (we did not check this during training)</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9" name="Shape 7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3" name="Shape 7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1" name="Shape 7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Start page&gt;Teachers Schedules&gt;Pick a teacher&gt;Click </a:t>
            </a:r>
            <a:r>
              <a:rPr lang="en"/>
              <a:t>PTPro button launch</a:t>
            </a:r>
          </a:p>
          <a:p>
            <a:pPr lvl="0">
              <a:spcBef>
                <a:spcPts val="0"/>
              </a:spcBef>
              <a:buNone/>
            </a:pPr>
            <a:r>
              <a:rPr lang="en"/>
              <a:t>-can also pull up a teacher and then click the link on the left for PTP</a:t>
            </a:r>
          </a:p>
          <a:p>
            <a:pPr lvl="0">
              <a:spcBef>
                <a:spcPts val="0"/>
              </a:spcBef>
              <a:buNone/>
            </a:pPr>
            <a:r>
              <a:rPr lang="en">
                <a:highlight>
                  <a:srgbClr val="FFFFFF"/>
                </a:highlight>
              </a:rPr>
              <a:t>Note: pop-up windows will open - they are html and not constricted to pop-up blockers</a:t>
            </a:r>
          </a:p>
          <a:p>
            <a:pPr lvl="0">
              <a:spcBef>
                <a:spcPts val="0"/>
              </a:spcBef>
              <a:buClr>
                <a:srgbClr val="000000"/>
              </a:buClr>
              <a:buSzPct val="100000"/>
              <a:buFont typeface="Arial"/>
              <a:buNone/>
            </a:pPr>
            <a:endParaRPr>
              <a:highlight>
                <a:srgbClr val="FFFFFF"/>
              </a:highlight>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6" name="Shape 7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PT Administrator (Navigation blue bar - side bar)  goes to Java gradebook …. This will not go away [for viewing old gradebook information]</a:t>
            </a:r>
          </a:p>
          <a:p>
            <a:pPr lvl="0">
              <a:spcBef>
                <a:spcPts val="0"/>
              </a:spcBef>
              <a:buClr>
                <a:schemeClr val="dk1"/>
              </a:buClr>
              <a:buSzPct val="100000"/>
              <a:buFont typeface="Arial"/>
              <a:buNone/>
            </a:pPr>
            <a:r>
              <a:rPr lang="en">
                <a:solidFill>
                  <a:schemeClr val="dk1"/>
                </a:solidFill>
              </a:rPr>
              <a:t>District, Under Grading goes to PTPro Settings</a:t>
            </a:r>
          </a:p>
          <a:p>
            <a:pPr lvl="0">
              <a:spcBef>
                <a:spcPts val="0"/>
              </a:spcBef>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4" name="Shape 7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*Final grade calculations DO NOT migrate</a:t>
            </a:r>
          </a:p>
          <a:p>
            <a:pPr lvl="0">
              <a:spcBef>
                <a:spcPts val="0"/>
              </a:spcBef>
              <a:buNone/>
            </a:pPr>
            <a:r>
              <a:rPr lang="en">
                <a:highlight>
                  <a:srgbClr val="FFFFFF"/>
                </a:highlight>
              </a:rPr>
              <a:t>Teacher will EVENTUALLY see the wrench if Admin has been in PTG. Section readiness report coming this summer.</a:t>
            </a:r>
          </a:p>
          <a:p>
            <a:pPr lvl="0">
              <a:spcBef>
                <a:spcPts val="0"/>
              </a:spcBef>
              <a:buNone/>
            </a:pPr>
            <a:endParaRPr>
              <a:highlight>
                <a:srgbClr val="FFFFFF"/>
              </a:highlight>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2" name="Shape 7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8" name="Shape 7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
                <a:solidFill>
                  <a:schemeClr val="dk1"/>
                </a:solidFill>
              </a:rPr>
              <a:t>Add description as needed</a:t>
            </a:r>
          </a:p>
          <a:p>
            <a:pPr lvl="0">
              <a:spcBef>
                <a:spcPts val="0"/>
              </a:spcBef>
              <a:buClr>
                <a:schemeClr val="dk1"/>
              </a:buClr>
              <a:buSzPct val="100000"/>
              <a:buFont typeface="Arial"/>
              <a:buNone/>
            </a:pPr>
            <a:r>
              <a:rPr lang="en">
                <a:solidFill>
                  <a:schemeClr val="dk1"/>
                </a:solidFill>
              </a:rPr>
              <a:t>-teacher gradebook values (if the item is checked, then yes the teacher can use this scale to grade)</a:t>
            </a:r>
          </a:p>
          <a:p>
            <a:pPr lvl="0">
              <a:spcBef>
                <a:spcPts val="0"/>
              </a:spcBef>
              <a:buClr>
                <a:schemeClr val="dk1"/>
              </a:buClr>
              <a:buSzPct val="100000"/>
              <a:buFont typeface="Arial"/>
              <a:buNone/>
            </a:pPr>
            <a:r>
              <a:rPr lang="en">
                <a:solidFill>
                  <a:schemeClr val="dk1"/>
                </a:solidFill>
              </a:rPr>
              <a:t>-In High School you SHOULD NOT mark with the grade value </a:t>
            </a:r>
          </a:p>
          <a:p>
            <a:pPr lvl="0">
              <a:spcBef>
                <a:spcPts val="0"/>
              </a:spcBef>
              <a:buClr>
                <a:schemeClr val="dk1"/>
              </a:buClr>
              <a:buSzPct val="100000"/>
              <a:buFont typeface="Arial"/>
              <a:buNone/>
            </a:pPr>
            <a:r>
              <a:rPr lang="en">
                <a:solidFill>
                  <a:schemeClr val="dk1"/>
                </a:solidFill>
              </a:rPr>
              <a:t>Gradebook Cutoff% &amp; Values - read VERTICALLY</a:t>
            </a:r>
          </a:p>
          <a:p>
            <a:pPr lvl="0">
              <a:spcBef>
                <a:spcPts val="0"/>
              </a:spcBef>
              <a:buClr>
                <a:schemeClr val="dk1"/>
              </a:buClr>
              <a:buSzPct val="100000"/>
              <a:buFont typeface="Arial"/>
              <a:buNone/>
            </a:pPr>
            <a:r>
              <a:rPr lang="en">
                <a:solidFill>
                  <a:schemeClr val="dk1"/>
                </a:solidFill>
              </a:rPr>
              <a:t>	Cutoff % - teachers give grades in gradebook as percentages</a:t>
            </a:r>
          </a:p>
          <a:p>
            <a:pPr lvl="0">
              <a:spcBef>
                <a:spcPts val="0"/>
              </a:spcBef>
              <a:buClr>
                <a:schemeClr val="dk1"/>
              </a:buClr>
              <a:buSzPct val="100000"/>
              <a:buFont typeface="Arial"/>
              <a:buNone/>
            </a:pPr>
            <a:r>
              <a:rPr lang="en">
                <a:solidFill>
                  <a:schemeClr val="dk1"/>
                </a:solidFill>
              </a:rPr>
              <a:t>	Values = teachers give alpha grades in gradebook A, B, F, etc - tells the system if I give a student a C calculate it as 75 (problematic for secondary schools)</a:t>
            </a:r>
          </a:p>
          <a:p>
            <a:pPr lvl="0" rtl="0">
              <a:spcBef>
                <a:spcPts val="0"/>
              </a:spcBef>
              <a:buClr>
                <a:schemeClr val="dk1"/>
              </a:buClr>
              <a:buSzPct val="100000"/>
              <a:buFont typeface="Arial"/>
              <a:buNone/>
            </a:pPr>
            <a:r>
              <a:rPr lang="en">
                <a:solidFill>
                  <a:schemeClr val="dk1"/>
                </a:solidFill>
              </a:rPr>
              <a:t>-color level is set by users -- they assist in identifying student levels quickly</a:t>
            </a:r>
          </a:p>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Click New to add Numeric grade scale (this is NEW)</a:t>
            </a:r>
          </a:p>
          <a:p>
            <a:pPr lvl="0">
              <a:spcBef>
                <a:spcPts val="0"/>
              </a:spcBef>
              <a:buNone/>
            </a:pPr>
            <a:r>
              <a:rPr lang="en"/>
              <a:t>-Name the scale</a:t>
            </a:r>
          </a:p>
          <a:p>
            <a:pPr lvl="0">
              <a:spcBef>
                <a:spcPts val="0"/>
              </a:spcBef>
              <a:buNone/>
            </a:pPr>
            <a:r>
              <a:rPr lang="en"/>
              <a:t>-Type: numeric</a:t>
            </a:r>
          </a:p>
          <a:p>
            <a:pPr lvl="0">
              <a:spcBef>
                <a:spcPts val="0"/>
              </a:spcBef>
              <a:buNone/>
            </a:pPr>
            <a:r>
              <a:rPr lang="en"/>
              <a:t>-Use: standards</a:t>
            </a:r>
          </a:p>
          <a:p>
            <a:pPr lvl="0">
              <a:spcBef>
                <a:spcPts val="0"/>
              </a:spcBef>
              <a:buNone/>
            </a:pPr>
            <a:r>
              <a:rPr lang="en"/>
              <a:t>-Description if needed/wanted</a:t>
            </a:r>
          </a:p>
          <a:p>
            <a:pPr lvl="0">
              <a:spcBef>
                <a:spcPts val="0"/>
              </a:spcBef>
              <a:buNone/>
            </a:pPr>
            <a:r>
              <a:rPr lang="en"/>
              <a:t>-Uses special codes? (have to generate table/make special codes scale first)</a:t>
            </a:r>
          </a:p>
          <a:p>
            <a:pPr lvl="0">
              <a:spcBef>
                <a:spcPts val="0"/>
              </a:spcBef>
              <a:buNone/>
            </a:pPr>
            <a:r>
              <a:rPr lang="en"/>
              <a:t>-min: 1  max: 4</a:t>
            </a:r>
          </a:p>
          <a:p>
            <a:pPr lvl="0">
              <a:spcBef>
                <a:spcPts val="0"/>
              </a:spcBef>
              <a:buNone/>
            </a:pPr>
            <a:r>
              <a:rPr lang="en"/>
              <a:t>-Include: will you be using pluses, minuses?</a:t>
            </a:r>
          </a:p>
          <a:p>
            <a:pPr lvl="0">
              <a:spcBef>
                <a:spcPts val="0"/>
              </a:spcBef>
              <a:buClr>
                <a:schemeClr val="dk1"/>
              </a:buClr>
              <a:buSzPct val="110000"/>
              <a:buFont typeface="Arial"/>
              <a:buNone/>
            </a:pPr>
            <a:r>
              <a:rPr lang="en" sz="1000">
                <a:highlight>
                  <a:srgbClr val="FFFFFF"/>
                </a:highlight>
              </a:rPr>
              <a:t>Show Term weighting - NC does not have to check - set up in District PTPro Settings (weighting)</a:t>
            </a:r>
          </a:p>
          <a:p>
            <a:pPr lvl="0">
              <a:spcBef>
                <a:spcPts val="0"/>
              </a:spcBef>
              <a:buNone/>
            </a:pPr>
            <a:r>
              <a:rPr lang="en" sz="1000">
                <a:highlight>
                  <a:srgbClr val="FFFFFF"/>
                </a:highlight>
              </a:rPr>
              <a:t>Reported Course Policy - we don't think NC uses this as we use Grade Suppression Policy set elsewhere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13" name="Shape 13" descr="HomeBase orange stripe for PPT v2.jpg"/>
          <p:cNvPicPr preferRelativeResize="0"/>
          <p:nvPr/>
        </p:nvPicPr>
        <p:blipFill rotWithShape="1">
          <a:blip r:embed="rId2">
            <a:alphaModFix/>
          </a:blip>
          <a:srcRect/>
          <a:stretch/>
        </p:blipFill>
        <p:spPr>
          <a:xfrm>
            <a:off x="0" y="0"/>
            <a:ext cx="9144000" cy="548700"/>
          </a:xfrm>
          <a:prstGeom prst="rect">
            <a:avLst/>
          </a:prstGeom>
          <a:noFill/>
          <a:ln>
            <a:noFill/>
          </a:ln>
        </p:spPr>
      </p:pic>
      <p:sp>
        <p:nvSpPr>
          <p:cNvPr id="14" name="Shape 14"/>
          <p:cNvSpPr txBox="1"/>
          <p:nvPr/>
        </p:nvSpPr>
        <p:spPr>
          <a:xfrm>
            <a:off x="337350" y="4621600"/>
            <a:ext cx="8670900" cy="384300"/>
          </a:xfrm>
          <a:prstGeom prst="rect">
            <a:avLst/>
          </a:prstGeom>
          <a:noFill/>
          <a:ln>
            <a:noFill/>
          </a:ln>
        </p:spPr>
        <p:txBody>
          <a:bodyPr lIns="91425" tIns="91425" rIns="91425" bIns="91425" anchor="t" anchorCtr="0">
            <a:noAutofit/>
          </a:bodyPr>
          <a:lstStyle/>
          <a:p>
            <a:pPr lvl="0" rtl="0">
              <a:lnSpc>
                <a:spcPct val="115000"/>
              </a:lnSpc>
              <a:spcBef>
                <a:spcPts val="0"/>
              </a:spcBef>
              <a:buClr>
                <a:srgbClr val="000000"/>
              </a:buClr>
              <a:buSzPct val="122222"/>
              <a:buFont typeface="Arial"/>
              <a:buNone/>
            </a:pPr>
            <a:r>
              <a:rPr lang="en" sz="900">
                <a:solidFill>
                  <a:srgbClr val="898989"/>
                </a:solidFill>
                <a:latin typeface="Calibri"/>
                <a:ea typeface="Calibri"/>
                <a:cs typeface="Calibri"/>
                <a:sym typeface="Calibri"/>
              </a:rPr>
              <a:t>Document Use: This curriculum is intended for LEAs to use and/or customize for re-delivery based on specific LEA needs. If modifications and additions are made to this curriculum, </a:t>
            </a:r>
            <a:br>
              <a:rPr lang="en" sz="900">
                <a:solidFill>
                  <a:srgbClr val="898989"/>
                </a:solidFill>
                <a:latin typeface="Calibri"/>
                <a:ea typeface="Calibri"/>
                <a:cs typeface="Calibri"/>
                <a:sym typeface="Calibri"/>
              </a:rPr>
            </a:br>
            <a:r>
              <a:rPr lang="en" sz="900">
                <a:solidFill>
                  <a:srgbClr val="898989"/>
                </a:solidFill>
                <a:latin typeface="Calibri"/>
                <a:ea typeface="Calibri"/>
                <a:cs typeface="Calibri"/>
                <a:sym typeface="Calibri"/>
              </a:rPr>
              <a:t>LEAs are responsible for the content. This document is the property of the NC DPI and may not be copied in whole or in part without the express written permission of the NC DPI.</a:t>
            </a:r>
          </a:p>
          <a:p>
            <a:pPr lvl="0" rtl="0">
              <a:spcBef>
                <a:spcPts val="0"/>
              </a:spcBef>
              <a:buNone/>
            </a:pPr>
            <a:endParaRPr sz="10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22" name="Shape 22" descr="HomeBase orange stripe for PPT bottom v1.jpg"/>
          <p:cNvPicPr preferRelativeResize="0"/>
          <p:nvPr/>
        </p:nvPicPr>
        <p:blipFill rotWithShape="1">
          <a:blip r:embed="rId2">
            <a:alphaModFix/>
          </a:blip>
          <a:srcRect/>
          <a:stretch/>
        </p:blipFill>
        <p:spPr>
          <a:xfrm>
            <a:off x="0" y="4820769"/>
            <a:ext cx="9144000" cy="322800"/>
          </a:xfrm>
          <a:prstGeom prst="rect">
            <a:avLst/>
          </a:prstGeom>
          <a:noFill/>
          <a:ln>
            <a:noFill/>
          </a:ln>
        </p:spPr>
      </p:pic>
      <p:sp>
        <p:nvSpPr>
          <p:cNvPr id="23" name="Shape 23"/>
          <p:cNvSpPr txBox="1"/>
          <p:nvPr/>
        </p:nvSpPr>
        <p:spPr>
          <a:xfrm>
            <a:off x="381000" y="4767262"/>
            <a:ext cx="762000" cy="2739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 sz="1200">
                <a:solidFill>
                  <a:srgbClr val="888888"/>
                </a:solidFill>
                <a:latin typeface="Calibri"/>
                <a:ea typeface="Calibri"/>
                <a:cs typeface="Calibri"/>
                <a:sym typeface="Calibri"/>
              </a:rPr>
              <a:t>‹#›</a:t>
            </a:fld>
            <a:endParaRPr lang="en" sz="1200">
              <a:solidFill>
                <a:srgbClr val="888888"/>
              </a:solidFill>
              <a:latin typeface="Calibri"/>
              <a:ea typeface="Calibri"/>
              <a:cs typeface="Calibri"/>
              <a:sym typeface="Calibri"/>
            </a:endParaRPr>
          </a:p>
        </p:txBody>
      </p:sp>
      <p:sp>
        <p:nvSpPr>
          <p:cNvPr id="24" name="Shape 24"/>
          <p:cNvSpPr/>
          <p:nvPr/>
        </p:nvSpPr>
        <p:spPr>
          <a:xfrm>
            <a:off x="304801" y="114300"/>
            <a:ext cx="45600" cy="459600"/>
          </a:xfrm>
          <a:custGeom>
            <a:avLst/>
            <a:gdLst/>
            <a:ahLst/>
            <a:cxnLst/>
            <a:rect l="0" t="0" r="0" b="0"/>
            <a:pathLst>
              <a:path w="120000" h="120000" extrusionOk="0">
                <a:moveTo>
                  <a:pt x="0" y="0"/>
                </a:moveTo>
                <a:lnTo>
                  <a:pt x="120000" y="0"/>
                </a:lnTo>
                <a:lnTo>
                  <a:pt x="120000" y="120000"/>
                </a:lnTo>
                <a:lnTo>
                  <a:pt x="0" y="120000"/>
                </a:lnTo>
                <a:close/>
              </a:path>
              <a:path w="120000" h="120000" fill="none" extrusionOk="0">
                <a:moveTo>
                  <a:pt x="-9999" y="0"/>
                </a:moveTo>
                <a:close/>
                <a:lnTo>
                  <a:pt x="-9999" y="120000"/>
                </a:lnTo>
              </a:path>
              <a:path w="120000" h="120000" fill="none" extrusionOk="0">
                <a:moveTo>
                  <a:pt x="-9999" y="22500"/>
                </a:moveTo>
                <a:lnTo>
                  <a:pt x="-856683" y="91218"/>
                </a:lnTo>
              </a:path>
            </a:pathLst>
          </a:custGeom>
          <a:solidFill>
            <a:srgbClr val="FF9900"/>
          </a:solidFill>
          <a:ln w="25400" cap="flat" cmpd="sng">
            <a:solidFill>
              <a:srgbClr val="FF99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70C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5" name="Shape 35"/>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6" name="Shape 3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9" name="Shape 3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0"/>
        <p:cNvGrpSpPr/>
        <p:nvPr/>
      </p:nvGrpSpPr>
      <p:grpSpPr>
        <a:xfrm>
          <a:off x="0" y="0"/>
          <a:ext cx="0" cy="0"/>
          <a:chOff x="0" y="0"/>
          <a:chExt cx="0" cy="0"/>
        </a:xfrm>
      </p:grpSpPr>
      <p:sp>
        <p:nvSpPr>
          <p:cNvPr id="41" name="Shape 41"/>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42" name="Shape 42"/>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NCDPI_PTP_Adm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mailto:cami.narron@dpi.nc.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doris.kitts@dpi.nc.gov" TargetMode="External"/><Relationship Id="rId5" Type="http://schemas.openxmlformats.org/officeDocument/2006/relationships/hyperlink" Target="mailto:Jacqueline.Utter@dpi.nc.gov" TargetMode="External"/><Relationship Id="rId4" Type="http://schemas.openxmlformats.org/officeDocument/2006/relationships/hyperlink" Target="mailto:Tiffany.kinney@dpi.nc.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83.png"/><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93.png"/><Relationship Id="rId4" Type="http://schemas.openxmlformats.org/officeDocument/2006/relationships/image" Target="../media/image92.png"/></Relationships>
</file>

<file path=ppt/slides/_rels/slide7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96.png"/><Relationship Id="rId4" Type="http://schemas.openxmlformats.org/officeDocument/2006/relationships/image" Target="../media/image95.png"/></Relationships>
</file>

<file path=ppt/slides/_rels/slide7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image" Target="../media/image99.png"/><Relationship Id="rId4" Type="http://schemas.openxmlformats.org/officeDocument/2006/relationships/image" Target="../media/image98.png"/></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0" y="2099675"/>
            <a:ext cx="9144000" cy="849900"/>
          </a:xfrm>
          <a:prstGeom prst="rect">
            <a:avLst/>
          </a:prstGeom>
        </p:spPr>
        <p:txBody>
          <a:bodyPr lIns="91425" tIns="91425" rIns="91425" bIns="91425" anchor="b" anchorCtr="0">
            <a:noAutofit/>
          </a:bodyPr>
          <a:lstStyle/>
          <a:p>
            <a:pPr lvl="0">
              <a:spcBef>
                <a:spcPts val="0"/>
              </a:spcBef>
              <a:buNone/>
            </a:pPr>
            <a:r>
              <a:rPr lang="en"/>
              <a:t>PowerTeacher Pro Training	</a:t>
            </a:r>
          </a:p>
        </p:txBody>
      </p:sp>
      <p:sp>
        <p:nvSpPr>
          <p:cNvPr id="60" name="Shape 60"/>
          <p:cNvSpPr txBox="1">
            <a:spLocks noGrp="1"/>
          </p:cNvSpPr>
          <p:nvPr>
            <p:ph type="subTitle" idx="1"/>
          </p:nvPr>
        </p:nvSpPr>
        <p:spPr>
          <a:xfrm>
            <a:off x="-33400" y="2911750"/>
            <a:ext cx="9144000" cy="1122000"/>
          </a:xfrm>
          <a:prstGeom prst="rect">
            <a:avLst/>
          </a:prstGeom>
        </p:spPr>
        <p:txBody>
          <a:bodyPr lIns="91425" tIns="91425" rIns="91425" bIns="91425" anchor="t" anchorCtr="0">
            <a:noAutofit/>
          </a:bodyPr>
          <a:lstStyle/>
          <a:p>
            <a:pPr lvl="0">
              <a:spcBef>
                <a:spcPts val="0"/>
              </a:spcBef>
              <a:buNone/>
            </a:pPr>
            <a:r>
              <a:rPr lang="en" sz="3600" b="1">
                <a:solidFill>
                  <a:srgbClr val="E06666"/>
                </a:solidFill>
              </a:rPr>
              <a:t>Admins</a:t>
            </a:r>
          </a:p>
          <a:p>
            <a:pPr lvl="0">
              <a:spcBef>
                <a:spcPts val="0"/>
              </a:spcBef>
              <a:buNone/>
            </a:pPr>
            <a:r>
              <a:rPr lang="en" sz="2400" b="1">
                <a:solidFill>
                  <a:srgbClr val="000000"/>
                </a:solidFill>
              </a:rPr>
              <a:t>PPT: </a:t>
            </a:r>
            <a:r>
              <a:rPr lang="en" sz="2400" b="1" u="sng">
                <a:solidFill>
                  <a:schemeClr val="hlink"/>
                </a:solidFill>
                <a:hlinkClick r:id="rId3"/>
              </a:rPr>
              <a:t>http://bit.ly/NCDPI_PTP_Admin</a:t>
            </a:r>
          </a:p>
          <a:p>
            <a:pPr lvl="0">
              <a:spcBef>
                <a:spcPts val="0"/>
              </a:spcBef>
              <a:buNone/>
            </a:pPr>
            <a:endParaRPr sz="2400" b="1">
              <a:solidFill>
                <a:srgbClr val="000000"/>
              </a:solidFill>
            </a:endParaRPr>
          </a:p>
          <a:p>
            <a:pPr lvl="0" algn="l">
              <a:spcBef>
                <a:spcPts val="0"/>
              </a:spcBef>
              <a:buNone/>
            </a:pPr>
            <a:endParaRPr sz="2400">
              <a:solidFill>
                <a:schemeClr val="dk1"/>
              </a:solidFill>
            </a:endParaRPr>
          </a:p>
          <a:p>
            <a:pPr lvl="0">
              <a:spcBef>
                <a:spcPts val="0"/>
              </a:spcBef>
              <a:buNone/>
            </a:pPr>
            <a:endParaRPr sz="3600" b="1">
              <a:solidFill>
                <a:srgbClr val="E06666"/>
              </a:solidFill>
            </a:endParaRPr>
          </a:p>
        </p:txBody>
      </p:sp>
      <p:pic>
        <p:nvPicPr>
          <p:cNvPr id="61" name="Shape 61" descr="Copy of PowerSchool letter Ps.png"/>
          <p:cNvPicPr preferRelativeResize="0"/>
          <p:nvPr/>
        </p:nvPicPr>
        <p:blipFill rotWithShape="1">
          <a:blip r:embed="rId4">
            <a:alphaModFix/>
          </a:blip>
          <a:srcRect l="21630" r="23786" b="37370"/>
          <a:stretch/>
        </p:blipFill>
        <p:spPr>
          <a:xfrm>
            <a:off x="3691149" y="622950"/>
            <a:ext cx="1694900" cy="1324324"/>
          </a:xfrm>
          <a:prstGeom prst="rect">
            <a:avLst/>
          </a:prstGeom>
          <a:noFill/>
          <a:ln>
            <a:noFill/>
          </a:ln>
        </p:spPr>
      </p:pic>
      <p:pic>
        <p:nvPicPr>
          <p:cNvPr id="62" name="Shape 62" descr="Copy of PowerSchool letter Ps.png"/>
          <p:cNvPicPr preferRelativeResize="0"/>
          <p:nvPr/>
        </p:nvPicPr>
        <p:blipFill rotWithShape="1">
          <a:blip r:embed="rId4">
            <a:alphaModFix/>
          </a:blip>
          <a:srcRect l="39758" t="62517" r="41941"/>
          <a:stretch/>
        </p:blipFill>
        <p:spPr>
          <a:xfrm>
            <a:off x="176099" y="3860775"/>
            <a:ext cx="568225" cy="792599"/>
          </a:xfrm>
          <a:prstGeom prst="rect">
            <a:avLst/>
          </a:prstGeom>
          <a:noFill/>
          <a:ln>
            <a:noFill/>
          </a:ln>
        </p:spPr>
      </p:pic>
      <p:pic>
        <p:nvPicPr>
          <p:cNvPr id="63" name="Shape 63"/>
          <p:cNvPicPr preferRelativeResize="0"/>
          <p:nvPr/>
        </p:nvPicPr>
        <p:blipFill rotWithShape="1">
          <a:blip r:embed="rId5">
            <a:alphaModFix/>
          </a:blip>
          <a:srcRect l="5140" t="4897" r="5621"/>
          <a:stretch/>
        </p:blipFill>
        <p:spPr>
          <a:xfrm>
            <a:off x="418900" y="859775"/>
            <a:ext cx="1861450" cy="896824"/>
          </a:xfrm>
          <a:prstGeom prst="rect">
            <a:avLst/>
          </a:prstGeom>
          <a:noFill/>
          <a:ln>
            <a:noFill/>
          </a:ln>
        </p:spPr>
      </p:pic>
      <p:pic>
        <p:nvPicPr>
          <p:cNvPr id="64" name="Shape 64"/>
          <p:cNvPicPr preferRelativeResize="0"/>
          <p:nvPr/>
        </p:nvPicPr>
        <p:blipFill rotWithShape="1">
          <a:blip r:embed="rId5">
            <a:alphaModFix/>
          </a:blip>
          <a:srcRect l="3919" t="9052" r="4705" b="6892"/>
          <a:stretch/>
        </p:blipFill>
        <p:spPr>
          <a:xfrm flipH="1">
            <a:off x="6884549" y="898975"/>
            <a:ext cx="1861450" cy="792599"/>
          </a:xfrm>
          <a:prstGeom prst="rect">
            <a:avLst/>
          </a:prstGeom>
          <a:noFill/>
          <a:ln>
            <a:noFill/>
          </a:ln>
        </p:spPr>
      </p:pic>
      <p:pic>
        <p:nvPicPr>
          <p:cNvPr id="65" name="Shape 65" descr="Copy of PowerSchool letter Ps.png"/>
          <p:cNvPicPr preferRelativeResize="0"/>
          <p:nvPr/>
        </p:nvPicPr>
        <p:blipFill rotWithShape="1">
          <a:blip r:embed="rId4">
            <a:alphaModFix/>
          </a:blip>
          <a:srcRect l="39758" t="62517" r="41941"/>
          <a:stretch/>
        </p:blipFill>
        <p:spPr>
          <a:xfrm>
            <a:off x="8434729" y="3860775"/>
            <a:ext cx="568225" cy="792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rotWithShape="1">
          <a:blip r:embed="rId3">
            <a:alphaModFix/>
          </a:blip>
          <a:srcRect t="3956"/>
          <a:stretch/>
        </p:blipFill>
        <p:spPr>
          <a:xfrm>
            <a:off x="1820" y="1408049"/>
            <a:ext cx="9143999" cy="2483075"/>
          </a:xfrm>
          <a:prstGeom prst="rect">
            <a:avLst/>
          </a:prstGeom>
          <a:noFill/>
          <a:ln>
            <a:noFill/>
          </a:ln>
        </p:spPr>
      </p:pic>
      <p:sp>
        <p:nvSpPr>
          <p:cNvPr id="140" name="Shape 140"/>
          <p:cNvSpPr txBox="1">
            <a:spLocks noGrp="1"/>
          </p:cNvSpPr>
          <p:nvPr>
            <p:ph type="title"/>
          </p:nvPr>
        </p:nvSpPr>
        <p:spPr>
          <a:xfrm>
            <a:off x="457575" y="109875"/>
            <a:ext cx="6035400" cy="465900"/>
          </a:xfrm>
          <a:prstGeom prst="rect">
            <a:avLst/>
          </a:prstGeom>
        </p:spPr>
        <p:txBody>
          <a:bodyPr lIns="91425" tIns="91425" rIns="91425" bIns="91425" anchor="ctr" anchorCtr="0">
            <a:noAutofit/>
          </a:bodyPr>
          <a:lstStyle/>
          <a:p>
            <a:pPr lvl="0" rtl="0">
              <a:spcBef>
                <a:spcPts val="0"/>
              </a:spcBef>
              <a:buNone/>
            </a:pPr>
            <a:r>
              <a:rPr lang="en" b="1">
                <a:solidFill>
                  <a:srgbClr val="073763"/>
                </a:solidFill>
              </a:rPr>
              <a:t>Numeric Grade Scale cont’d.</a:t>
            </a:r>
          </a:p>
        </p:txBody>
      </p:sp>
      <p:sp>
        <p:nvSpPr>
          <p:cNvPr id="141" name="Shape 141"/>
          <p:cNvSpPr/>
          <p:nvPr/>
        </p:nvSpPr>
        <p:spPr>
          <a:xfrm>
            <a:off x="5597175" y="204900"/>
            <a:ext cx="3328800" cy="1016100"/>
          </a:xfrm>
          <a:prstGeom prst="wedgeRoundRectCallout">
            <a:avLst>
              <a:gd name="adj1" fmla="val -4206"/>
              <a:gd name="adj2" fmla="val 115331"/>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solidFill>
                  <a:srgbClr val="FF0000"/>
                </a:solidFill>
              </a:rPr>
              <a:t>As long as people are still using the Java based gradebook (PTG), Conversions need to be set up (Standards)</a:t>
            </a:r>
          </a:p>
        </p:txBody>
      </p:sp>
      <p:sp>
        <p:nvSpPr>
          <p:cNvPr id="142" name="Shape 142"/>
          <p:cNvSpPr/>
          <p:nvPr/>
        </p:nvSpPr>
        <p:spPr>
          <a:xfrm>
            <a:off x="6416425" y="1884825"/>
            <a:ext cx="2561400" cy="1566000"/>
          </a:xfrm>
          <a:prstGeom prst="rect">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810875" y="3891125"/>
            <a:ext cx="3328800" cy="1016100"/>
          </a:xfrm>
          <a:prstGeom prst="wedgeRoundRectCallout">
            <a:avLst>
              <a:gd name="adj1" fmla="val 97920"/>
              <a:gd name="adj2" fmla="val -87919"/>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rgbClr val="FF0000"/>
                </a:solidFill>
              </a:rPr>
              <a:t>If using PTPro and are moving from standards to traditional grading, Conversions need to be set up.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761800" y="462599"/>
            <a:ext cx="6945774" cy="4574049"/>
          </a:xfrm>
          <a:prstGeom prst="rect">
            <a:avLst/>
          </a:prstGeom>
          <a:noFill/>
          <a:ln>
            <a:noFill/>
          </a:ln>
        </p:spPr>
      </p:pic>
      <p:sp>
        <p:nvSpPr>
          <p:cNvPr id="149" name="Shape 149"/>
          <p:cNvSpPr txBox="1">
            <a:spLocks noGrp="1"/>
          </p:cNvSpPr>
          <p:nvPr>
            <p:ph type="title"/>
          </p:nvPr>
        </p:nvSpPr>
        <p:spPr>
          <a:xfrm>
            <a:off x="457575" y="109875"/>
            <a:ext cx="6035400" cy="465900"/>
          </a:xfrm>
          <a:prstGeom prst="rect">
            <a:avLst/>
          </a:prstGeom>
        </p:spPr>
        <p:txBody>
          <a:bodyPr lIns="91425" tIns="91425" rIns="91425" bIns="91425" anchor="ctr" anchorCtr="0">
            <a:noAutofit/>
          </a:bodyPr>
          <a:lstStyle/>
          <a:p>
            <a:pPr marL="0" marR="0" lvl="0" indent="0" algn="l" rtl="0">
              <a:lnSpc>
                <a:spcPct val="100000"/>
              </a:lnSpc>
              <a:spcBef>
                <a:spcPts val="0"/>
              </a:spcBef>
              <a:spcAft>
                <a:spcPts val="0"/>
              </a:spcAft>
              <a:buNone/>
            </a:pPr>
            <a:r>
              <a:rPr lang="en" b="1">
                <a:solidFill>
                  <a:srgbClr val="073763"/>
                </a:solidFill>
              </a:rPr>
              <a:t>Create Special Codes Grade Scale</a:t>
            </a:r>
          </a:p>
        </p:txBody>
      </p:sp>
      <p:sp>
        <p:nvSpPr>
          <p:cNvPr id="150" name="Shape 150"/>
          <p:cNvSpPr/>
          <p:nvPr/>
        </p:nvSpPr>
        <p:spPr>
          <a:xfrm>
            <a:off x="850025" y="4676250"/>
            <a:ext cx="1113900" cy="3603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Shape 155"/>
          <p:cNvGrpSpPr/>
          <p:nvPr/>
        </p:nvGrpSpPr>
        <p:grpSpPr>
          <a:xfrm>
            <a:off x="380988" y="42453"/>
            <a:ext cx="7424525" cy="2526946"/>
            <a:chOff x="380988" y="194853"/>
            <a:chExt cx="7424525" cy="2526946"/>
          </a:xfrm>
        </p:grpSpPr>
        <p:pic>
          <p:nvPicPr>
            <p:cNvPr id="156" name="Shape 156"/>
            <p:cNvPicPr preferRelativeResize="0"/>
            <p:nvPr/>
          </p:nvPicPr>
          <p:blipFill rotWithShape="1">
            <a:blip r:embed="rId3">
              <a:alphaModFix/>
            </a:blip>
            <a:srcRect t="16792" r="3474" b="14132"/>
            <a:stretch/>
          </p:blipFill>
          <p:spPr>
            <a:xfrm>
              <a:off x="380988" y="194853"/>
              <a:ext cx="7424525" cy="2526946"/>
            </a:xfrm>
            <a:prstGeom prst="rect">
              <a:avLst/>
            </a:prstGeom>
            <a:noFill/>
            <a:ln w="9525" cap="flat" cmpd="sng">
              <a:solidFill>
                <a:srgbClr val="999999"/>
              </a:solidFill>
              <a:prstDash val="solid"/>
              <a:round/>
              <a:headEnd type="none" w="med" len="med"/>
              <a:tailEnd type="none" w="med" len="med"/>
            </a:ln>
          </p:spPr>
        </p:pic>
        <p:pic>
          <p:nvPicPr>
            <p:cNvPr id="157" name="Shape 157"/>
            <p:cNvPicPr preferRelativeResize="0"/>
            <p:nvPr/>
          </p:nvPicPr>
          <p:blipFill>
            <a:blip r:embed="rId4">
              <a:alphaModFix/>
            </a:blip>
            <a:stretch>
              <a:fillRect/>
            </a:stretch>
          </p:blipFill>
          <p:spPr>
            <a:xfrm>
              <a:off x="6218513" y="1386010"/>
              <a:ext cx="99463" cy="102264"/>
            </a:xfrm>
            <a:prstGeom prst="rect">
              <a:avLst/>
            </a:prstGeom>
            <a:noFill/>
            <a:ln w="9525" cap="flat" cmpd="sng">
              <a:solidFill>
                <a:srgbClr val="999999"/>
              </a:solidFill>
              <a:prstDash val="solid"/>
              <a:round/>
              <a:headEnd type="none" w="med" len="med"/>
              <a:tailEnd type="none" w="med" len="med"/>
            </a:ln>
          </p:spPr>
        </p:pic>
        <p:pic>
          <p:nvPicPr>
            <p:cNvPr id="158" name="Shape 158"/>
            <p:cNvPicPr preferRelativeResize="0"/>
            <p:nvPr/>
          </p:nvPicPr>
          <p:blipFill>
            <a:blip r:embed="rId4">
              <a:alphaModFix/>
            </a:blip>
            <a:stretch>
              <a:fillRect/>
            </a:stretch>
          </p:blipFill>
          <p:spPr>
            <a:xfrm>
              <a:off x="6221402" y="1684730"/>
              <a:ext cx="99463" cy="102264"/>
            </a:xfrm>
            <a:prstGeom prst="rect">
              <a:avLst/>
            </a:prstGeom>
            <a:noFill/>
            <a:ln w="9525" cap="flat" cmpd="sng">
              <a:solidFill>
                <a:srgbClr val="999999"/>
              </a:solidFill>
              <a:prstDash val="solid"/>
              <a:round/>
              <a:headEnd type="none" w="med" len="med"/>
              <a:tailEnd type="none" w="med" len="med"/>
            </a:ln>
          </p:spPr>
        </p:pic>
        <p:pic>
          <p:nvPicPr>
            <p:cNvPr id="159" name="Shape 159"/>
            <p:cNvPicPr preferRelativeResize="0"/>
            <p:nvPr/>
          </p:nvPicPr>
          <p:blipFill>
            <a:blip r:embed="rId4">
              <a:alphaModFix/>
            </a:blip>
            <a:stretch>
              <a:fillRect/>
            </a:stretch>
          </p:blipFill>
          <p:spPr>
            <a:xfrm>
              <a:off x="6218513" y="2155221"/>
              <a:ext cx="99463" cy="102264"/>
            </a:xfrm>
            <a:prstGeom prst="rect">
              <a:avLst/>
            </a:prstGeom>
            <a:noFill/>
            <a:ln w="9525" cap="flat" cmpd="sng">
              <a:solidFill>
                <a:srgbClr val="999999"/>
              </a:solidFill>
              <a:prstDash val="solid"/>
              <a:round/>
              <a:headEnd type="none" w="med" len="med"/>
              <a:tailEnd type="none" w="med" len="med"/>
            </a:ln>
          </p:spPr>
        </p:pic>
      </p:grpSp>
      <p:pic>
        <p:nvPicPr>
          <p:cNvPr id="160" name="Shape 160"/>
          <p:cNvPicPr preferRelativeResize="0"/>
          <p:nvPr/>
        </p:nvPicPr>
        <p:blipFill rotWithShape="1">
          <a:blip r:embed="rId5">
            <a:alphaModFix/>
          </a:blip>
          <a:srcRect t="10810" r="813" b="16340"/>
          <a:stretch/>
        </p:blipFill>
        <p:spPr>
          <a:xfrm>
            <a:off x="969721" y="2569407"/>
            <a:ext cx="7559350" cy="2298399"/>
          </a:xfrm>
          <a:prstGeom prst="rect">
            <a:avLst/>
          </a:prstGeom>
          <a:noFill/>
          <a:ln w="9525" cap="flat" cmpd="sng">
            <a:solidFill>
              <a:srgbClr val="999999"/>
            </a:solidFill>
            <a:prstDash val="solid"/>
            <a:round/>
            <a:headEnd type="none" w="med" len="med"/>
            <a:tailEnd type="none" w="med" len="med"/>
          </a:ln>
        </p:spPr>
      </p:pic>
      <p:pic>
        <p:nvPicPr>
          <p:cNvPr id="161" name="Shape 161"/>
          <p:cNvPicPr preferRelativeResize="0"/>
          <p:nvPr/>
        </p:nvPicPr>
        <p:blipFill rotWithShape="1">
          <a:blip r:embed="rId5">
            <a:alphaModFix/>
          </a:blip>
          <a:srcRect l="92580" t="89714" r="918" b="2219"/>
          <a:stretch/>
        </p:blipFill>
        <p:spPr>
          <a:xfrm>
            <a:off x="8529082" y="4595526"/>
            <a:ext cx="530075" cy="272274"/>
          </a:xfrm>
          <a:prstGeom prst="rect">
            <a:avLst/>
          </a:prstGeom>
          <a:noFill/>
          <a:ln>
            <a:noFill/>
          </a:ln>
        </p:spPr>
      </p:pic>
      <p:pic>
        <p:nvPicPr>
          <p:cNvPr id="162" name="Shape 162"/>
          <p:cNvPicPr preferRelativeResize="0"/>
          <p:nvPr/>
        </p:nvPicPr>
        <p:blipFill>
          <a:blip r:embed="rId6">
            <a:alphaModFix/>
          </a:blip>
          <a:stretch>
            <a:fillRect/>
          </a:stretch>
        </p:blipFill>
        <p:spPr>
          <a:xfrm>
            <a:off x="472117" y="112659"/>
            <a:ext cx="706321" cy="1948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07125" y="44375"/>
            <a:ext cx="8520600" cy="572700"/>
          </a:xfrm>
          <a:prstGeom prst="rect">
            <a:avLst/>
          </a:prstGeom>
        </p:spPr>
        <p:txBody>
          <a:bodyPr lIns="91425" tIns="91425" rIns="91425" bIns="91425" anchor="t" anchorCtr="0">
            <a:noAutofit/>
          </a:bodyPr>
          <a:lstStyle/>
          <a:p>
            <a:pPr lvl="0" rtl="0">
              <a:spcBef>
                <a:spcPts val="0"/>
              </a:spcBef>
              <a:buNone/>
            </a:pPr>
            <a:r>
              <a:rPr lang="en" sz="2600" b="1">
                <a:solidFill>
                  <a:srgbClr val="073763"/>
                </a:solidFill>
              </a:rPr>
              <a:t>Apply Special Codes Grade Scale to Regular Scales</a:t>
            </a:r>
          </a:p>
        </p:txBody>
      </p:sp>
      <p:pic>
        <p:nvPicPr>
          <p:cNvPr id="168" name="Shape 168"/>
          <p:cNvPicPr preferRelativeResize="0"/>
          <p:nvPr/>
        </p:nvPicPr>
        <p:blipFill>
          <a:blip r:embed="rId3">
            <a:alphaModFix/>
          </a:blip>
          <a:stretch>
            <a:fillRect/>
          </a:stretch>
        </p:blipFill>
        <p:spPr>
          <a:xfrm>
            <a:off x="407125" y="617075"/>
            <a:ext cx="7492825" cy="4424149"/>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07125" y="44375"/>
            <a:ext cx="8621100" cy="572700"/>
          </a:xfrm>
          <a:prstGeom prst="rect">
            <a:avLst/>
          </a:prstGeom>
        </p:spPr>
        <p:txBody>
          <a:bodyPr lIns="91425" tIns="91425" rIns="91425" bIns="91425" anchor="t" anchorCtr="0">
            <a:noAutofit/>
          </a:bodyPr>
          <a:lstStyle/>
          <a:p>
            <a:pPr lvl="0" rtl="0">
              <a:spcBef>
                <a:spcPts val="0"/>
              </a:spcBef>
              <a:buNone/>
            </a:pPr>
            <a:r>
              <a:rPr lang="en" sz="2600" b="1">
                <a:solidFill>
                  <a:srgbClr val="073763"/>
                </a:solidFill>
              </a:rPr>
              <a:t>Apply Special Codes Grade Scale to Regular Scales</a:t>
            </a:r>
          </a:p>
        </p:txBody>
      </p:sp>
      <p:sp>
        <p:nvSpPr>
          <p:cNvPr id="174" name="Shape 174"/>
          <p:cNvSpPr txBox="1"/>
          <p:nvPr/>
        </p:nvSpPr>
        <p:spPr>
          <a:xfrm>
            <a:off x="6905350" y="4091425"/>
            <a:ext cx="2238600" cy="819300"/>
          </a:xfrm>
          <a:prstGeom prst="rect">
            <a:avLst/>
          </a:prstGeom>
          <a:noFill/>
          <a:ln>
            <a:noFill/>
          </a:ln>
        </p:spPr>
        <p:txBody>
          <a:bodyPr lIns="91425" tIns="91425" rIns="91425" bIns="91425" anchor="t" anchorCtr="0">
            <a:noAutofit/>
          </a:bodyPr>
          <a:lstStyle/>
          <a:p>
            <a:pPr lvl="0">
              <a:spcBef>
                <a:spcPts val="0"/>
              </a:spcBef>
              <a:buNone/>
            </a:pPr>
            <a:r>
              <a:rPr lang="en"/>
              <a:t>Scroll to bottom and click </a:t>
            </a:r>
          </a:p>
        </p:txBody>
      </p:sp>
      <p:pic>
        <p:nvPicPr>
          <p:cNvPr id="175" name="Shape 175"/>
          <p:cNvPicPr preferRelativeResize="0"/>
          <p:nvPr/>
        </p:nvPicPr>
        <p:blipFill>
          <a:blip r:embed="rId3">
            <a:alphaModFix/>
          </a:blip>
          <a:stretch>
            <a:fillRect/>
          </a:stretch>
        </p:blipFill>
        <p:spPr>
          <a:xfrm>
            <a:off x="7722150" y="4453425"/>
            <a:ext cx="514350" cy="285750"/>
          </a:xfrm>
          <a:prstGeom prst="rect">
            <a:avLst/>
          </a:prstGeom>
          <a:noFill/>
          <a:ln>
            <a:noFill/>
          </a:ln>
        </p:spPr>
      </p:pic>
      <p:pic>
        <p:nvPicPr>
          <p:cNvPr id="176" name="Shape 176"/>
          <p:cNvPicPr preferRelativeResize="0"/>
          <p:nvPr/>
        </p:nvPicPr>
        <p:blipFill>
          <a:blip r:embed="rId4">
            <a:alphaModFix/>
          </a:blip>
          <a:stretch>
            <a:fillRect/>
          </a:stretch>
        </p:blipFill>
        <p:spPr>
          <a:xfrm>
            <a:off x="407125" y="617075"/>
            <a:ext cx="6498224" cy="4227001"/>
          </a:xfrm>
          <a:prstGeom prst="rect">
            <a:avLst/>
          </a:prstGeom>
          <a:noFill/>
          <a:ln w="9525" cap="flat" cmpd="sng">
            <a:solidFill>
              <a:srgbClr val="000000"/>
            </a:solidFill>
            <a:prstDash val="solid"/>
            <a:round/>
            <a:headEnd type="none" w="med" len="med"/>
            <a:tailEnd type="none" w="med" len="med"/>
          </a:ln>
        </p:spPr>
      </p:pic>
      <p:sp>
        <p:nvSpPr>
          <p:cNvPr id="177" name="Shape 177"/>
          <p:cNvSpPr/>
          <p:nvPr/>
        </p:nvSpPr>
        <p:spPr>
          <a:xfrm>
            <a:off x="6992600" y="797050"/>
            <a:ext cx="1837800" cy="1902300"/>
          </a:xfrm>
          <a:prstGeom prst="wedgeRoundRectCallout">
            <a:avLst>
              <a:gd name="adj1" fmla="val -143098"/>
              <a:gd name="adj2" fmla="val 116475"/>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rgbClr val="FF0000"/>
                </a:solidFill>
              </a:rPr>
              <a:t>Select a Special Codes Grade Scale to use along with this 10-point scale.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183" name="Shape 183"/>
          <p:cNvGrpSpPr/>
          <p:nvPr/>
        </p:nvGrpSpPr>
        <p:grpSpPr>
          <a:xfrm>
            <a:off x="21375" y="465282"/>
            <a:ext cx="9086434" cy="4367717"/>
            <a:chOff x="21375" y="465282"/>
            <a:chExt cx="9086434" cy="4367717"/>
          </a:xfrm>
        </p:grpSpPr>
        <p:sp>
          <p:nvSpPr>
            <p:cNvPr id="184" name="Shape 184"/>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E69138"/>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185" name="Shape 185"/>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CCCCCC"/>
                  </a:solidFill>
                </a:rPr>
                <a:t>School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186" name="Shape 186"/>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descr="district office2.png"/>
          <p:cNvPicPr preferRelativeResize="0"/>
          <p:nvPr/>
        </p:nvPicPr>
        <p:blipFill>
          <a:blip r:embed="rId3">
            <a:alphaModFix/>
          </a:blip>
          <a:stretch>
            <a:fillRect/>
          </a:stretch>
        </p:blipFill>
        <p:spPr>
          <a:xfrm>
            <a:off x="198449" y="606374"/>
            <a:ext cx="8769201" cy="4106249"/>
          </a:xfrm>
          <a:prstGeom prst="rect">
            <a:avLst/>
          </a:prstGeom>
          <a:noFill/>
          <a:ln>
            <a:noFill/>
          </a:ln>
        </p:spPr>
      </p:pic>
      <p:sp>
        <p:nvSpPr>
          <p:cNvPr id="192" name="Shape 192"/>
          <p:cNvSpPr txBox="1">
            <a:spLocks noGrp="1"/>
          </p:cNvSpPr>
          <p:nvPr>
            <p:ph type="title"/>
          </p:nvPr>
        </p:nvSpPr>
        <p:spPr>
          <a:xfrm>
            <a:off x="447050" y="95340"/>
            <a:ext cx="8520600" cy="465900"/>
          </a:xfrm>
          <a:prstGeom prst="rect">
            <a:avLst/>
          </a:prstGeom>
        </p:spPr>
        <p:txBody>
          <a:bodyPr lIns="91425" tIns="91425" rIns="91425" bIns="91425" anchor="ctr" anchorCtr="0">
            <a:noAutofit/>
          </a:bodyPr>
          <a:lstStyle/>
          <a:p>
            <a:pPr lvl="0" rtl="0">
              <a:spcBef>
                <a:spcPts val="0"/>
              </a:spcBef>
              <a:buNone/>
            </a:pPr>
            <a:r>
              <a:rPr lang="en" b="1">
                <a:solidFill>
                  <a:srgbClr val="073763"/>
                </a:solidFill>
              </a:rPr>
              <a:t>Setting Up PowerTeacher Pro</a:t>
            </a:r>
          </a:p>
        </p:txBody>
      </p:sp>
      <p:sp>
        <p:nvSpPr>
          <p:cNvPr id="193" name="Shape 193"/>
          <p:cNvSpPr/>
          <p:nvPr/>
        </p:nvSpPr>
        <p:spPr>
          <a:xfrm>
            <a:off x="6992250" y="58725"/>
            <a:ext cx="1711500" cy="714000"/>
          </a:xfrm>
          <a:prstGeom prst="cloudCallout">
            <a:avLst>
              <a:gd name="adj1" fmla="val -20833"/>
              <a:gd name="adj2" fmla="val 625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District means LEA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b="48405"/>
          <a:stretch/>
        </p:blipFill>
        <p:spPr>
          <a:xfrm>
            <a:off x="328600" y="99650"/>
            <a:ext cx="8839200" cy="1567399"/>
          </a:xfrm>
          <a:prstGeom prst="rect">
            <a:avLst/>
          </a:prstGeom>
          <a:noFill/>
          <a:ln>
            <a:noFill/>
          </a:ln>
        </p:spPr>
      </p:pic>
      <p:pic>
        <p:nvPicPr>
          <p:cNvPr id="199" name="Shape 199"/>
          <p:cNvPicPr preferRelativeResize="0"/>
          <p:nvPr/>
        </p:nvPicPr>
        <p:blipFill rotWithShape="1">
          <a:blip r:embed="rId4">
            <a:alphaModFix/>
          </a:blip>
          <a:srcRect t="7927"/>
          <a:stretch/>
        </p:blipFill>
        <p:spPr>
          <a:xfrm>
            <a:off x="328600" y="1771075"/>
            <a:ext cx="1779550" cy="1740874"/>
          </a:xfrm>
          <a:prstGeom prst="rect">
            <a:avLst/>
          </a:prstGeom>
          <a:noFill/>
          <a:ln>
            <a:noFill/>
          </a:ln>
        </p:spPr>
      </p:pic>
      <p:sp>
        <p:nvSpPr>
          <p:cNvPr id="200" name="Shape 200"/>
          <p:cNvSpPr/>
          <p:nvPr/>
        </p:nvSpPr>
        <p:spPr>
          <a:xfrm>
            <a:off x="354800" y="2490225"/>
            <a:ext cx="761700" cy="286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1" name="Shape 201"/>
          <p:cNvPicPr preferRelativeResize="0"/>
          <p:nvPr/>
        </p:nvPicPr>
        <p:blipFill>
          <a:blip r:embed="rId5">
            <a:alphaModFix/>
          </a:blip>
          <a:stretch>
            <a:fillRect/>
          </a:stretch>
        </p:blipFill>
        <p:spPr>
          <a:xfrm>
            <a:off x="2013425" y="1771075"/>
            <a:ext cx="6827050" cy="3200400"/>
          </a:xfrm>
          <a:prstGeom prst="rect">
            <a:avLst/>
          </a:prstGeom>
          <a:noFill/>
          <a:ln>
            <a:noFill/>
          </a:ln>
        </p:spPr>
      </p:pic>
      <p:sp>
        <p:nvSpPr>
          <p:cNvPr id="202" name="Shape 202"/>
          <p:cNvSpPr/>
          <p:nvPr/>
        </p:nvSpPr>
        <p:spPr>
          <a:xfrm>
            <a:off x="2108150" y="3602100"/>
            <a:ext cx="1978500" cy="286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3" name="Shape 203"/>
          <p:cNvSpPr/>
          <p:nvPr/>
        </p:nvSpPr>
        <p:spPr>
          <a:xfrm>
            <a:off x="301925" y="3388500"/>
            <a:ext cx="1711500" cy="714000"/>
          </a:xfrm>
          <a:prstGeom prst="cloudCallout">
            <a:avLst>
              <a:gd name="adj1" fmla="val -9308"/>
              <a:gd name="adj2" fmla="val -131289"/>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District means LEA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209" name="Shape 209"/>
          <p:cNvGrpSpPr/>
          <p:nvPr/>
        </p:nvGrpSpPr>
        <p:grpSpPr>
          <a:xfrm>
            <a:off x="21375" y="465282"/>
            <a:ext cx="9086434" cy="4367717"/>
            <a:chOff x="21375" y="465282"/>
            <a:chExt cx="9086434" cy="4367717"/>
          </a:xfrm>
        </p:grpSpPr>
        <p:sp>
          <p:nvSpPr>
            <p:cNvPr id="210" name="Shape 210"/>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E69138"/>
                  </a:solidFill>
                </a:rPr>
                <a:t>Setting PowerTeacher Pro as the Default Gradebook</a:t>
              </a:r>
            </a:p>
            <a:p>
              <a:pPr marL="0" lvl="0" indent="0" rtl="0">
                <a:lnSpc>
                  <a:spcPct val="115000"/>
                </a:lnSpc>
                <a:spcBef>
                  <a:spcPts val="0"/>
                </a:spcBef>
                <a:spcAft>
                  <a:spcPts val="6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211" name="Shape 211"/>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CCCCCC"/>
                  </a:solidFill>
                </a:rPr>
                <a:t>School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212" name="Shape 212"/>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b="48405"/>
          <a:stretch/>
        </p:blipFill>
        <p:spPr>
          <a:xfrm>
            <a:off x="328600" y="99650"/>
            <a:ext cx="8839200" cy="1567399"/>
          </a:xfrm>
          <a:prstGeom prst="rect">
            <a:avLst/>
          </a:prstGeom>
          <a:noFill/>
          <a:ln>
            <a:noFill/>
          </a:ln>
        </p:spPr>
      </p:pic>
      <p:pic>
        <p:nvPicPr>
          <p:cNvPr id="218" name="Shape 218"/>
          <p:cNvPicPr preferRelativeResize="0"/>
          <p:nvPr/>
        </p:nvPicPr>
        <p:blipFill rotWithShape="1">
          <a:blip r:embed="rId4">
            <a:alphaModFix/>
          </a:blip>
          <a:srcRect t="7927"/>
          <a:stretch/>
        </p:blipFill>
        <p:spPr>
          <a:xfrm>
            <a:off x="328600" y="1771075"/>
            <a:ext cx="1779550" cy="1740874"/>
          </a:xfrm>
          <a:prstGeom prst="rect">
            <a:avLst/>
          </a:prstGeom>
          <a:noFill/>
          <a:ln>
            <a:noFill/>
          </a:ln>
        </p:spPr>
      </p:pic>
      <p:sp>
        <p:nvSpPr>
          <p:cNvPr id="219" name="Shape 219"/>
          <p:cNvSpPr/>
          <p:nvPr/>
        </p:nvSpPr>
        <p:spPr>
          <a:xfrm>
            <a:off x="354800" y="2490225"/>
            <a:ext cx="761700" cy="286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20" name="Shape 220"/>
          <p:cNvPicPr preferRelativeResize="0"/>
          <p:nvPr/>
        </p:nvPicPr>
        <p:blipFill>
          <a:blip r:embed="rId5">
            <a:alphaModFix/>
          </a:blip>
          <a:stretch>
            <a:fillRect/>
          </a:stretch>
        </p:blipFill>
        <p:spPr>
          <a:xfrm>
            <a:off x="2013425" y="1771075"/>
            <a:ext cx="6827050" cy="3200400"/>
          </a:xfrm>
          <a:prstGeom prst="rect">
            <a:avLst/>
          </a:prstGeom>
          <a:noFill/>
          <a:ln>
            <a:noFill/>
          </a:ln>
        </p:spPr>
      </p:pic>
      <p:sp>
        <p:nvSpPr>
          <p:cNvPr id="221" name="Shape 221"/>
          <p:cNvSpPr/>
          <p:nvPr/>
        </p:nvSpPr>
        <p:spPr>
          <a:xfrm>
            <a:off x="2108150" y="3602100"/>
            <a:ext cx="1978500" cy="286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64025"/>
            <a:ext cx="51729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Welcome and Introductions</a:t>
            </a:r>
          </a:p>
        </p:txBody>
      </p:sp>
      <p:sp>
        <p:nvSpPr>
          <p:cNvPr id="71" name="Shape 71"/>
          <p:cNvSpPr txBox="1"/>
          <p:nvPr/>
        </p:nvSpPr>
        <p:spPr>
          <a:xfrm>
            <a:off x="444250" y="636725"/>
            <a:ext cx="8337600" cy="4141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2400" b="1">
                <a:latin typeface="Calibri"/>
                <a:ea typeface="Calibri"/>
                <a:cs typeface="Calibri"/>
                <a:sym typeface="Calibri"/>
              </a:rPr>
              <a:t>NCDPI - Home Base Professional Learning Team</a:t>
            </a:r>
          </a:p>
          <a:p>
            <a:pPr marL="0" marR="0" lvl="0" indent="0" algn="l" rtl="0">
              <a:lnSpc>
                <a:spcPct val="100000"/>
              </a:lnSpc>
              <a:spcBef>
                <a:spcPts val="0"/>
              </a:spcBef>
              <a:spcAft>
                <a:spcPts val="0"/>
              </a:spcAft>
              <a:buClr>
                <a:srgbClr val="000000"/>
              </a:buClr>
              <a:buFont typeface="Calibri"/>
              <a:buNone/>
            </a:pPr>
            <a:endParaRPr sz="1800" b="1">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ct val="25000"/>
              <a:buFont typeface="Calibri"/>
              <a:buNone/>
            </a:pPr>
            <a:r>
              <a:rPr lang="en" sz="2400">
                <a:solidFill>
                  <a:srgbClr val="000000"/>
                </a:solidFill>
                <a:latin typeface="Calibri"/>
                <a:ea typeface="Calibri"/>
                <a:cs typeface="Calibri"/>
                <a:sym typeface="Calibri"/>
              </a:rPr>
              <a:t>Cami Narron</a:t>
            </a:r>
            <a:r>
              <a:rPr lang="en" sz="2400">
                <a:latin typeface="Calibri"/>
                <a:ea typeface="Calibri"/>
                <a:cs typeface="Calibri"/>
                <a:sym typeface="Calibri"/>
              </a:rPr>
              <a:t>     </a:t>
            </a:r>
            <a:r>
              <a:rPr lang="en" sz="2400" u="sng">
                <a:solidFill>
                  <a:srgbClr val="0000FF"/>
                </a:solidFill>
                <a:latin typeface="Calibri"/>
                <a:ea typeface="Calibri"/>
                <a:cs typeface="Calibri"/>
                <a:sym typeface="Calibri"/>
                <a:hlinkClick r:id="rId3"/>
              </a:rPr>
              <a:t>cami.narron@dpi.nc.gov</a:t>
            </a:r>
            <a:r>
              <a:rPr lang="en" sz="2400">
                <a:latin typeface="Calibri"/>
                <a:ea typeface="Calibri"/>
                <a:cs typeface="Calibri"/>
                <a:sym typeface="Calibri"/>
              </a:rPr>
              <a:t> </a:t>
            </a:r>
          </a:p>
          <a:p>
            <a:pPr marL="0" marR="0" lvl="0" indent="0" algn="l" rtl="0">
              <a:lnSpc>
                <a:spcPct val="100000"/>
              </a:lnSpc>
              <a:spcBef>
                <a:spcPts val="0"/>
              </a:spcBef>
              <a:spcAft>
                <a:spcPts val="0"/>
              </a:spcAft>
              <a:buClr>
                <a:srgbClr val="0000FF"/>
              </a:buClr>
              <a:buFont typeface="Calibri"/>
              <a:buNone/>
            </a:pPr>
            <a:endParaRPr sz="1800">
              <a:latin typeface="Calibri"/>
              <a:ea typeface="Calibri"/>
              <a:cs typeface="Calibri"/>
              <a:sym typeface="Calibri"/>
            </a:endParaRPr>
          </a:p>
          <a:p>
            <a:pPr marL="457200" marR="0" lvl="0" indent="457200" algn="l" rtl="0">
              <a:lnSpc>
                <a:spcPct val="100000"/>
              </a:lnSpc>
              <a:spcBef>
                <a:spcPts val="0"/>
              </a:spcBef>
              <a:spcAft>
                <a:spcPts val="0"/>
              </a:spcAft>
              <a:buClr>
                <a:srgbClr val="0000FF"/>
              </a:buClr>
              <a:buSzPct val="25000"/>
              <a:buFont typeface="Calibri"/>
              <a:buNone/>
            </a:pPr>
            <a:r>
              <a:rPr lang="en" sz="2400">
                <a:latin typeface="Calibri"/>
                <a:ea typeface="Calibri"/>
                <a:cs typeface="Calibri"/>
                <a:sym typeface="Calibri"/>
              </a:rPr>
              <a:t>Tiffany Kinney   </a:t>
            </a:r>
            <a:r>
              <a:rPr lang="en" sz="2400" u="sng">
                <a:solidFill>
                  <a:srgbClr val="0000FF"/>
                </a:solidFill>
                <a:latin typeface="Calibri"/>
                <a:ea typeface="Calibri"/>
                <a:cs typeface="Calibri"/>
                <a:sym typeface="Calibri"/>
                <a:hlinkClick r:id="rId4"/>
              </a:rPr>
              <a:t>Tiffany.kinney@dpi.nc.gov</a:t>
            </a:r>
            <a:r>
              <a:rPr lang="en" sz="2400">
                <a:latin typeface="Calibri"/>
                <a:ea typeface="Calibri"/>
                <a:cs typeface="Calibri"/>
                <a:sym typeface="Calibri"/>
              </a:rPr>
              <a:t>           </a:t>
            </a:r>
          </a:p>
          <a:p>
            <a:pPr marL="0" marR="0" lvl="0" indent="0" algn="l" rtl="0">
              <a:lnSpc>
                <a:spcPct val="100000"/>
              </a:lnSpc>
              <a:spcBef>
                <a:spcPts val="0"/>
              </a:spcBef>
              <a:spcAft>
                <a:spcPts val="0"/>
              </a:spcAft>
              <a:buClr>
                <a:srgbClr val="0000FF"/>
              </a:buClr>
              <a:buFont typeface="Calibri"/>
              <a:buNone/>
            </a:pPr>
            <a:endParaRPr sz="2400">
              <a:latin typeface="Calibri"/>
              <a:ea typeface="Calibri"/>
              <a:cs typeface="Calibri"/>
              <a:sym typeface="Calibri"/>
            </a:endParaRPr>
          </a:p>
          <a:p>
            <a:pPr marL="457200" lvl="0" indent="457200" rtl="0">
              <a:spcBef>
                <a:spcPts val="0"/>
              </a:spcBef>
              <a:buClr>
                <a:srgbClr val="0000FF"/>
              </a:buClr>
              <a:buSzPct val="25000"/>
              <a:buFont typeface="Calibri"/>
              <a:buNone/>
            </a:pPr>
            <a:r>
              <a:rPr lang="en" sz="2400">
                <a:solidFill>
                  <a:schemeClr val="dk1"/>
                </a:solidFill>
                <a:latin typeface="Calibri"/>
                <a:ea typeface="Calibri"/>
                <a:cs typeface="Calibri"/>
                <a:sym typeface="Calibri"/>
              </a:rPr>
              <a:t>Jackie Utter       </a:t>
            </a:r>
            <a:r>
              <a:rPr lang="en" sz="2400" u="sng">
                <a:solidFill>
                  <a:srgbClr val="0000FF"/>
                </a:solidFill>
                <a:latin typeface="Calibri"/>
                <a:ea typeface="Calibri"/>
                <a:cs typeface="Calibri"/>
                <a:sym typeface="Calibri"/>
                <a:hlinkClick r:id="rId5"/>
              </a:rPr>
              <a:t>Jacqueline.Utter@dpi.nc.gov</a:t>
            </a:r>
            <a:r>
              <a:rPr lang="en" sz="24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Calibri"/>
              <a:buNone/>
            </a:pPr>
            <a:endParaRPr sz="1800">
              <a:solidFill>
                <a:srgbClr val="000000"/>
              </a:solidFill>
              <a:latin typeface="Calibri"/>
              <a:ea typeface="Calibri"/>
              <a:cs typeface="Calibri"/>
              <a:sym typeface="Calibri"/>
            </a:endParaRPr>
          </a:p>
          <a:p>
            <a:pPr lvl="0" rtl="0">
              <a:spcBef>
                <a:spcPts val="0"/>
              </a:spcBef>
              <a:buClr>
                <a:srgbClr val="0000FF"/>
              </a:buClr>
              <a:buFont typeface="Calibri"/>
              <a:buNone/>
            </a:pPr>
            <a:endParaRPr sz="1800">
              <a:latin typeface="Calibri"/>
              <a:ea typeface="Calibri"/>
              <a:cs typeface="Calibri"/>
              <a:sym typeface="Calibri"/>
            </a:endParaRPr>
          </a:p>
          <a:p>
            <a:pPr lvl="0" rtl="0">
              <a:spcBef>
                <a:spcPts val="0"/>
              </a:spcBef>
              <a:buClr>
                <a:srgbClr val="0000FF"/>
              </a:buClr>
              <a:buSzPct val="25000"/>
              <a:buFont typeface="Calibri"/>
              <a:buNone/>
            </a:pPr>
            <a:r>
              <a:rPr lang="en" sz="2400" b="1">
                <a:solidFill>
                  <a:srgbClr val="000000"/>
                </a:solidFill>
                <a:latin typeface="Calibri"/>
                <a:ea typeface="Calibri"/>
                <a:cs typeface="Calibri"/>
                <a:sym typeface="Calibri"/>
              </a:rPr>
              <a:t>PowerSchool/Homebase Business &amp; Function</a:t>
            </a:r>
          </a:p>
          <a:p>
            <a:pPr marL="457200" lvl="0" indent="457200" rtl="0">
              <a:spcBef>
                <a:spcPts val="0"/>
              </a:spcBef>
              <a:buClr>
                <a:srgbClr val="0000FF"/>
              </a:buClr>
              <a:buSzPct val="25000"/>
              <a:buFont typeface="Calibri"/>
              <a:buNone/>
            </a:pPr>
            <a:r>
              <a:rPr lang="en" sz="2400">
                <a:solidFill>
                  <a:schemeClr val="dk1"/>
                </a:solidFill>
                <a:latin typeface="Calibri"/>
                <a:ea typeface="Calibri"/>
                <a:cs typeface="Calibri"/>
                <a:sym typeface="Calibri"/>
              </a:rPr>
              <a:t>Doris Kitts          </a:t>
            </a:r>
            <a:r>
              <a:rPr lang="en" sz="2400" u="sng">
                <a:solidFill>
                  <a:srgbClr val="0000FF"/>
                </a:solidFill>
                <a:latin typeface="Calibri"/>
                <a:ea typeface="Calibri"/>
                <a:cs typeface="Calibri"/>
                <a:sym typeface="Calibri"/>
                <a:hlinkClick r:id="rId6"/>
              </a:rPr>
              <a:t>doris.kitts@dpi.nc.gov</a:t>
            </a:r>
          </a:p>
          <a:p>
            <a:pPr lvl="0" rtl="0">
              <a:spcBef>
                <a:spcPts val="0"/>
              </a:spcBef>
              <a:buClr>
                <a:schemeClr val="dk1"/>
              </a:buClr>
              <a:buFont typeface="Calibri"/>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18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07125" y="44375"/>
            <a:ext cx="85206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PowerTeacher Pro Settings</a:t>
            </a:r>
          </a:p>
        </p:txBody>
      </p:sp>
      <p:grpSp>
        <p:nvGrpSpPr>
          <p:cNvPr id="227" name="Shape 227"/>
          <p:cNvGrpSpPr/>
          <p:nvPr/>
        </p:nvGrpSpPr>
        <p:grpSpPr>
          <a:xfrm>
            <a:off x="288850" y="617081"/>
            <a:ext cx="6405494" cy="3626518"/>
            <a:chOff x="288850" y="757131"/>
            <a:chExt cx="6405494" cy="3626518"/>
          </a:xfrm>
        </p:grpSpPr>
        <p:pic>
          <p:nvPicPr>
            <p:cNvPr id="228" name="Shape 228"/>
            <p:cNvPicPr preferRelativeResize="0"/>
            <p:nvPr/>
          </p:nvPicPr>
          <p:blipFill rotWithShape="1">
            <a:blip r:embed="rId3">
              <a:alphaModFix/>
            </a:blip>
            <a:srcRect t="10905" r="64869"/>
            <a:stretch/>
          </p:blipFill>
          <p:spPr>
            <a:xfrm>
              <a:off x="288850" y="759875"/>
              <a:ext cx="2395900" cy="3623774"/>
            </a:xfrm>
            <a:prstGeom prst="rect">
              <a:avLst/>
            </a:prstGeom>
            <a:noFill/>
            <a:ln>
              <a:noFill/>
            </a:ln>
          </p:spPr>
        </p:pic>
        <p:pic>
          <p:nvPicPr>
            <p:cNvPr id="229" name="Shape 229"/>
            <p:cNvPicPr preferRelativeResize="0"/>
            <p:nvPr/>
          </p:nvPicPr>
          <p:blipFill rotWithShape="1">
            <a:blip r:embed="rId3">
              <a:alphaModFix/>
            </a:blip>
            <a:srcRect l="40284" t="10905"/>
            <a:stretch/>
          </p:blipFill>
          <p:spPr>
            <a:xfrm>
              <a:off x="2621768" y="757131"/>
              <a:ext cx="4072575" cy="3623774"/>
            </a:xfrm>
            <a:prstGeom prst="rect">
              <a:avLst/>
            </a:prstGeom>
            <a:noFill/>
            <a:ln>
              <a:noFill/>
            </a:ln>
          </p:spPr>
        </p:pic>
      </p:grpSp>
      <p:pic>
        <p:nvPicPr>
          <p:cNvPr id="230" name="Shape 230"/>
          <p:cNvPicPr preferRelativeResize="0"/>
          <p:nvPr/>
        </p:nvPicPr>
        <p:blipFill>
          <a:blip r:embed="rId4">
            <a:alphaModFix/>
          </a:blip>
          <a:stretch>
            <a:fillRect/>
          </a:stretch>
        </p:blipFill>
        <p:spPr>
          <a:xfrm>
            <a:off x="3835925" y="2963100"/>
            <a:ext cx="5034249" cy="1694999"/>
          </a:xfrm>
          <a:prstGeom prst="rect">
            <a:avLst/>
          </a:prstGeom>
          <a:noFill/>
          <a:ln w="9525" cap="flat" cmpd="sng">
            <a:solidFill>
              <a:srgbClr val="000000"/>
            </a:solidFill>
            <a:prstDash val="solid"/>
            <a:round/>
            <a:headEnd type="none" w="med" len="med"/>
            <a:tailEnd type="none" w="med" len="med"/>
          </a:ln>
        </p:spPr>
      </p:pic>
      <p:sp>
        <p:nvSpPr>
          <p:cNvPr id="231" name="Shape 231"/>
          <p:cNvSpPr/>
          <p:nvPr/>
        </p:nvSpPr>
        <p:spPr>
          <a:xfrm>
            <a:off x="5696100" y="121525"/>
            <a:ext cx="3447900" cy="2362200"/>
          </a:xfrm>
          <a:prstGeom prst="cloudCallout">
            <a:avLst>
              <a:gd name="adj1" fmla="val 17888"/>
              <a:gd name="adj2" fmla="val 110887"/>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1900" b="1">
                <a:solidFill>
                  <a:srgbClr val="FF0000"/>
                </a:solidFill>
              </a:rPr>
              <a:t>CAUTION!:</a:t>
            </a:r>
            <a:r>
              <a:rPr lang="en" sz="1900" b="1"/>
              <a:t> </a:t>
            </a:r>
            <a:br>
              <a:rPr lang="en" sz="1900" b="1"/>
            </a:br>
            <a:r>
              <a:rPr lang="en" sz="1900" b="1"/>
              <a:t>Set this to </a:t>
            </a:r>
            <a:r>
              <a:rPr lang="en" sz="1900" b="1">
                <a:solidFill>
                  <a:srgbClr val="FF0000"/>
                </a:solidFill>
              </a:rPr>
              <a:t>PTG </a:t>
            </a:r>
            <a:br>
              <a:rPr lang="en" sz="1900" b="1">
                <a:solidFill>
                  <a:srgbClr val="FF0000"/>
                </a:solidFill>
              </a:rPr>
            </a:br>
            <a:r>
              <a:rPr lang="en" sz="1900" b="1"/>
              <a:t>if you still have teachers in both gradebook types.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237" name="Shape 237"/>
          <p:cNvGrpSpPr/>
          <p:nvPr/>
        </p:nvGrpSpPr>
        <p:grpSpPr>
          <a:xfrm>
            <a:off x="21375" y="465282"/>
            <a:ext cx="9086434" cy="4367717"/>
            <a:chOff x="21375" y="465282"/>
            <a:chExt cx="9086434" cy="4367717"/>
          </a:xfrm>
        </p:grpSpPr>
        <p:sp>
          <p:nvSpPr>
            <p:cNvPr id="238" name="Shape 238"/>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E69138"/>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b="1">
                  <a:solidFill>
                    <a:srgbClr val="E69138"/>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239" name="Shape 239"/>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CCCCCC"/>
                  </a:solidFill>
                </a:rPr>
                <a:t>School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240" name="Shape 240"/>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t="19263"/>
          <a:stretch/>
        </p:blipFill>
        <p:spPr>
          <a:xfrm>
            <a:off x="504875" y="1275299"/>
            <a:ext cx="4852324" cy="3501350"/>
          </a:xfrm>
          <a:prstGeom prst="rect">
            <a:avLst/>
          </a:prstGeom>
          <a:noFill/>
          <a:ln w="9525" cap="flat" cmpd="sng">
            <a:solidFill>
              <a:srgbClr val="434343"/>
            </a:solidFill>
            <a:prstDash val="solid"/>
            <a:round/>
            <a:headEnd type="none" w="med" len="med"/>
            <a:tailEnd type="none" w="med" len="med"/>
          </a:ln>
        </p:spPr>
      </p:pic>
      <p:sp>
        <p:nvSpPr>
          <p:cNvPr id="246" name="Shape 246"/>
          <p:cNvSpPr txBox="1">
            <a:spLocks noGrp="1"/>
          </p:cNvSpPr>
          <p:nvPr>
            <p:ph type="title"/>
          </p:nvPr>
        </p:nvSpPr>
        <p:spPr>
          <a:xfrm>
            <a:off x="407125" y="44375"/>
            <a:ext cx="85206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School Level - Looking at District Categories</a:t>
            </a:r>
          </a:p>
        </p:txBody>
      </p:sp>
      <p:sp>
        <p:nvSpPr>
          <p:cNvPr id="247" name="Shape 247"/>
          <p:cNvSpPr txBox="1"/>
          <p:nvPr/>
        </p:nvSpPr>
        <p:spPr>
          <a:xfrm>
            <a:off x="168025" y="617075"/>
            <a:ext cx="8808600" cy="5727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a:t>
            </a:r>
            <a:r>
              <a:rPr lang="en" sz="1800">
                <a:solidFill>
                  <a:srgbClr val="073763"/>
                </a:solidFill>
              </a:rPr>
              <a:t>  School Level &gt; Setup: School &gt; Grading: PowerTeacher Pro Settings &gt; District Categories for Teachers</a:t>
            </a:r>
          </a:p>
        </p:txBody>
      </p:sp>
      <p:sp>
        <p:nvSpPr>
          <p:cNvPr id="248" name="Shape 248"/>
          <p:cNvSpPr txBox="1"/>
          <p:nvPr/>
        </p:nvSpPr>
        <p:spPr>
          <a:xfrm>
            <a:off x="5543675" y="943200"/>
            <a:ext cx="3432900" cy="25965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b="1">
                <a:solidFill>
                  <a:srgbClr val="073763"/>
                </a:solidFill>
              </a:rPr>
              <a:t>Schools can:</a:t>
            </a:r>
          </a:p>
          <a:p>
            <a:pPr marL="457200" lvl="0" indent="-342900" rtl="0">
              <a:spcBef>
                <a:spcPts val="0"/>
              </a:spcBef>
              <a:spcAft>
                <a:spcPts val="1000"/>
              </a:spcAft>
              <a:buClr>
                <a:srgbClr val="073763"/>
              </a:buClr>
              <a:buSzPct val="100000"/>
              <a:buAutoNum type="arabicPeriod"/>
            </a:pPr>
            <a:r>
              <a:rPr lang="en" sz="1800">
                <a:solidFill>
                  <a:srgbClr val="073763"/>
                </a:solidFill>
              </a:rPr>
              <a:t>View the district created categories</a:t>
            </a:r>
          </a:p>
          <a:p>
            <a:pPr marL="457200" lvl="0" indent="-342900" rtl="0">
              <a:spcBef>
                <a:spcPts val="0"/>
              </a:spcBef>
              <a:spcAft>
                <a:spcPts val="1000"/>
              </a:spcAft>
              <a:buClr>
                <a:srgbClr val="073763"/>
              </a:buClr>
              <a:buSzPct val="100000"/>
              <a:buAutoNum type="arabicPeriod"/>
            </a:pPr>
            <a:r>
              <a:rPr lang="en" sz="1800">
                <a:solidFill>
                  <a:srgbClr val="073763"/>
                </a:solidFill>
              </a:rPr>
              <a:t>Manage district categories to turn them on/off</a:t>
            </a:r>
          </a:p>
          <a:p>
            <a:pPr lvl="0" rtl="0">
              <a:spcBef>
                <a:spcPts val="0"/>
              </a:spcBef>
              <a:spcAft>
                <a:spcPts val="1000"/>
              </a:spcAft>
              <a:buNone/>
            </a:pPr>
            <a:r>
              <a:rPr lang="en" sz="1800">
                <a:solidFill>
                  <a:srgbClr val="FF0000"/>
                </a:solidFill>
              </a:rPr>
              <a:t>Schools CANNOT change properties of the district categories.</a:t>
            </a:r>
          </a:p>
        </p:txBody>
      </p:sp>
      <p:sp>
        <p:nvSpPr>
          <p:cNvPr id="249" name="Shape 249"/>
          <p:cNvSpPr txBox="1"/>
          <p:nvPr/>
        </p:nvSpPr>
        <p:spPr>
          <a:xfrm>
            <a:off x="5543675" y="3681975"/>
            <a:ext cx="3432900" cy="11514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solidFill>
                  <a:srgbClr val="073763"/>
                </a:solidFill>
              </a:rPr>
              <a:t>In PTPro, teachers see a house  next to the district created categories.</a:t>
            </a:r>
          </a:p>
        </p:txBody>
      </p:sp>
      <p:pic>
        <p:nvPicPr>
          <p:cNvPr id="250" name="Shape 250"/>
          <p:cNvPicPr preferRelativeResize="0"/>
          <p:nvPr/>
        </p:nvPicPr>
        <p:blipFill rotWithShape="1">
          <a:blip r:embed="rId4">
            <a:alphaModFix/>
          </a:blip>
          <a:srcRect l="20837" t="16198" r="22524" b="30144"/>
          <a:stretch/>
        </p:blipFill>
        <p:spPr>
          <a:xfrm>
            <a:off x="6962048" y="4301850"/>
            <a:ext cx="532550" cy="474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3">
            <a:alphaModFix/>
          </a:blip>
          <a:srcRect b="50893"/>
          <a:stretch/>
        </p:blipFill>
        <p:spPr>
          <a:xfrm>
            <a:off x="330700" y="1309725"/>
            <a:ext cx="5180974" cy="2214499"/>
          </a:xfrm>
          <a:prstGeom prst="rect">
            <a:avLst/>
          </a:prstGeom>
          <a:noFill/>
          <a:ln w="9525" cap="flat" cmpd="sng">
            <a:solidFill>
              <a:srgbClr val="000000"/>
            </a:solidFill>
            <a:prstDash val="solid"/>
            <a:round/>
            <a:headEnd type="none" w="med" len="med"/>
            <a:tailEnd type="none" w="med" len="med"/>
          </a:ln>
        </p:spPr>
      </p:pic>
      <p:sp>
        <p:nvSpPr>
          <p:cNvPr id="256" name="Shape 256"/>
          <p:cNvSpPr txBox="1">
            <a:spLocks noGrp="1"/>
          </p:cNvSpPr>
          <p:nvPr>
            <p:ph type="title"/>
          </p:nvPr>
        </p:nvSpPr>
        <p:spPr>
          <a:xfrm>
            <a:off x="407125" y="44375"/>
            <a:ext cx="8520600" cy="5727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 b="1">
                <a:solidFill>
                  <a:srgbClr val="073763"/>
                </a:solidFill>
              </a:rPr>
              <a:t>Creating District Categories for Teachers</a:t>
            </a:r>
          </a:p>
        </p:txBody>
      </p:sp>
      <p:sp>
        <p:nvSpPr>
          <p:cNvPr id="257" name="Shape 257"/>
          <p:cNvSpPr txBox="1"/>
          <p:nvPr/>
        </p:nvSpPr>
        <p:spPr>
          <a:xfrm>
            <a:off x="585000" y="693275"/>
            <a:ext cx="7720800" cy="465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a:t>
            </a:r>
            <a:r>
              <a:rPr lang="en" sz="1800">
                <a:solidFill>
                  <a:srgbClr val="073763"/>
                </a:solidFill>
              </a:rPr>
              <a:t>  District &gt; Grading: PowerTeacher Pro Settings &gt; Gradebook Setup &gt; District Categories for Teachers</a:t>
            </a:r>
          </a:p>
        </p:txBody>
      </p:sp>
      <p:pic>
        <p:nvPicPr>
          <p:cNvPr id="258" name="Shape 258"/>
          <p:cNvPicPr preferRelativeResize="0"/>
          <p:nvPr/>
        </p:nvPicPr>
        <p:blipFill>
          <a:blip r:embed="rId4">
            <a:alphaModFix/>
          </a:blip>
          <a:stretch>
            <a:fillRect/>
          </a:stretch>
        </p:blipFill>
        <p:spPr>
          <a:xfrm>
            <a:off x="3133125" y="1503325"/>
            <a:ext cx="5723149" cy="3287774"/>
          </a:xfrm>
          <a:prstGeom prst="rect">
            <a:avLst/>
          </a:prstGeom>
          <a:noFill/>
          <a:ln w="9525" cap="flat" cmpd="sng">
            <a:solidFill>
              <a:srgbClr val="000000"/>
            </a:solidFill>
            <a:prstDash val="solid"/>
            <a:round/>
            <a:headEnd type="none" w="med" len="med"/>
            <a:tailEnd type="none" w="med" len="med"/>
          </a:ln>
        </p:spPr>
      </p:pic>
      <p:sp>
        <p:nvSpPr>
          <p:cNvPr id="259" name="Shape 259"/>
          <p:cNvSpPr/>
          <p:nvPr/>
        </p:nvSpPr>
        <p:spPr>
          <a:xfrm>
            <a:off x="3297425" y="2493825"/>
            <a:ext cx="709200" cy="312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0" name="Shape 260"/>
          <p:cNvSpPr/>
          <p:nvPr/>
        </p:nvSpPr>
        <p:spPr>
          <a:xfrm>
            <a:off x="7381975" y="2097850"/>
            <a:ext cx="861600" cy="3120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1" name="Shape 261"/>
          <p:cNvSpPr/>
          <p:nvPr/>
        </p:nvSpPr>
        <p:spPr>
          <a:xfrm>
            <a:off x="7979900" y="2493825"/>
            <a:ext cx="709200" cy="359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p:nvPr/>
        </p:nvPicPr>
        <p:blipFill>
          <a:blip r:embed="rId3">
            <a:alphaModFix/>
          </a:blip>
          <a:stretch>
            <a:fillRect/>
          </a:stretch>
        </p:blipFill>
        <p:spPr>
          <a:xfrm>
            <a:off x="8494500" y="4550215"/>
            <a:ext cx="581025" cy="285750"/>
          </a:xfrm>
          <a:prstGeom prst="rect">
            <a:avLst/>
          </a:prstGeom>
          <a:noFill/>
          <a:ln>
            <a:noFill/>
          </a:ln>
        </p:spPr>
      </p:pic>
      <p:pic>
        <p:nvPicPr>
          <p:cNvPr id="267" name="Shape 267"/>
          <p:cNvPicPr preferRelativeResize="0"/>
          <p:nvPr/>
        </p:nvPicPr>
        <p:blipFill rotWithShape="1">
          <a:blip r:embed="rId4">
            <a:alphaModFix/>
          </a:blip>
          <a:srcRect r="2893"/>
          <a:stretch/>
        </p:blipFill>
        <p:spPr>
          <a:xfrm>
            <a:off x="304800" y="100550"/>
            <a:ext cx="4642500" cy="4687850"/>
          </a:xfrm>
          <a:prstGeom prst="rect">
            <a:avLst/>
          </a:prstGeom>
          <a:noFill/>
          <a:ln>
            <a:noFill/>
          </a:ln>
        </p:spPr>
      </p:pic>
      <p:pic>
        <p:nvPicPr>
          <p:cNvPr id="268" name="Shape 268"/>
          <p:cNvPicPr preferRelativeResize="0"/>
          <p:nvPr/>
        </p:nvPicPr>
        <p:blipFill rotWithShape="1">
          <a:blip r:embed="rId5">
            <a:alphaModFix/>
          </a:blip>
          <a:srcRect l="2979" r="5912"/>
          <a:stretch/>
        </p:blipFill>
        <p:spPr>
          <a:xfrm>
            <a:off x="4947299" y="338725"/>
            <a:ext cx="4128224" cy="4211500"/>
          </a:xfrm>
          <a:prstGeom prst="rect">
            <a:avLst/>
          </a:prstGeom>
          <a:noFill/>
          <a:ln>
            <a:noFill/>
          </a:ln>
        </p:spPr>
      </p:pic>
      <p:cxnSp>
        <p:nvCxnSpPr>
          <p:cNvPr id="269" name="Shape 269"/>
          <p:cNvCxnSpPr/>
          <p:nvPr/>
        </p:nvCxnSpPr>
        <p:spPr>
          <a:xfrm rot="10800000" flipH="1">
            <a:off x="2292817" y="521725"/>
            <a:ext cx="2654400" cy="23853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p:nvPr/>
        </p:nvSpPr>
        <p:spPr>
          <a:xfrm>
            <a:off x="6718550" y="2668436"/>
            <a:ext cx="2280075" cy="1718100"/>
          </a:xfrm>
          <a:prstGeom prst="flowChartProcess">
            <a:avLst/>
          </a:prstGeom>
          <a:solidFill>
            <a:srgbClr val="EFEFE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txBox="1">
            <a:spLocks noGrp="1"/>
          </p:cNvSpPr>
          <p:nvPr>
            <p:ph type="title"/>
          </p:nvPr>
        </p:nvSpPr>
        <p:spPr>
          <a:xfrm>
            <a:off x="311700" y="77173"/>
            <a:ext cx="8520600" cy="5727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 b="1">
                <a:solidFill>
                  <a:srgbClr val="073763"/>
                </a:solidFill>
              </a:rPr>
              <a:t>Calculation Method for Categories</a:t>
            </a:r>
          </a:p>
        </p:txBody>
      </p:sp>
      <p:sp>
        <p:nvSpPr>
          <p:cNvPr id="276" name="Shape 276"/>
          <p:cNvSpPr/>
          <p:nvPr/>
        </p:nvSpPr>
        <p:spPr>
          <a:xfrm>
            <a:off x="62300" y="1163524"/>
            <a:ext cx="1999050" cy="1545200"/>
          </a:xfrm>
          <a:prstGeom prst="flowChartDecision">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endParaRPr sz="1800"/>
          </a:p>
        </p:txBody>
      </p:sp>
      <p:sp>
        <p:nvSpPr>
          <p:cNvPr id="277" name="Shape 277"/>
          <p:cNvSpPr txBox="1"/>
          <p:nvPr/>
        </p:nvSpPr>
        <p:spPr>
          <a:xfrm>
            <a:off x="822200" y="2613480"/>
            <a:ext cx="507900" cy="464700"/>
          </a:xfrm>
          <a:prstGeom prst="rect">
            <a:avLst/>
          </a:prstGeom>
          <a:noFill/>
          <a:ln>
            <a:noFill/>
          </a:ln>
        </p:spPr>
        <p:txBody>
          <a:bodyPr lIns="91425" tIns="91425" rIns="91425" bIns="91425" anchor="t" anchorCtr="0">
            <a:noAutofit/>
          </a:bodyPr>
          <a:lstStyle/>
          <a:p>
            <a:pPr lvl="0">
              <a:spcBef>
                <a:spcPts val="0"/>
              </a:spcBef>
              <a:buNone/>
            </a:pPr>
            <a:r>
              <a:rPr lang="en" sz="1800"/>
              <a:t>No</a:t>
            </a:r>
          </a:p>
        </p:txBody>
      </p:sp>
      <p:sp>
        <p:nvSpPr>
          <p:cNvPr id="278" name="Shape 278"/>
          <p:cNvSpPr txBox="1"/>
          <p:nvPr/>
        </p:nvSpPr>
        <p:spPr>
          <a:xfrm>
            <a:off x="2061354" y="1703778"/>
            <a:ext cx="605100" cy="464700"/>
          </a:xfrm>
          <a:prstGeom prst="rect">
            <a:avLst/>
          </a:prstGeom>
          <a:noFill/>
          <a:ln>
            <a:noFill/>
          </a:ln>
        </p:spPr>
        <p:txBody>
          <a:bodyPr lIns="91425" tIns="91425" rIns="91425" bIns="91425" anchor="t" anchorCtr="0">
            <a:noAutofit/>
          </a:bodyPr>
          <a:lstStyle/>
          <a:p>
            <a:pPr lvl="0" rtl="0">
              <a:spcBef>
                <a:spcPts val="0"/>
              </a:spcBef>
              <a:buNone/>
            </a:pPr>
            <a:r>
              <a:rPr lang="en" sz="1800"/>
              <a:t>Yes</a:t>
            </a:r>
          </a:p>
        </p:txBody>
      </p:sp>
      <p:sp>
        <p:nvSpPr>
          <p:cNvPr id="279" name="Shape 279"/>
          <p:cNvSpPr txBox="1"/>
          <p:nvPr/>
        </p:nvSpPr>
        <p:spPr>
          <a:xfrm>
            <a:off x="352250" y="1332762"/>
            <a:ext cx="1447800" cy="1243200"/>
          </a:xfrm>
          <a:prstGeom prst="rect">
            <a:avLst/>
          </a:prstGeom>
          <a:noFill/>
          <a:ln>
            <a:noFill/>
          </a:ln>
        </p:spPr>
        <p:txBody>
          <a:bodyPr lIns="91425" tIns="91425" rIns="91425" bIns="91425" anchor="t" anchorCtr="0">
            <a:noAutofit/>
          </a:bodyPr>
          <a:lstStyle/>
          <a:p>
            <a:pPr lvl="0" algn="ctr" rtl="0">
              <a:spcBef>
                <a:spcPts val="0"/>
              </a:spcBef>
              <a:buNone/>
            </a:pPr>
            <a:r>
              <a:rPr lang="en" sz="1800"/>
              <a:t>District pushing out categories</a:t>
            </a:r>
          </a:p>
          <a:p>
            <a:pPr lvl="0" algn="ctr">
              <a:spcBef>
                <a:spcPts val="0"/>
              </a:spcBef>
              <a:buNone/>
            </a:pPr>
            <a:r>
              <a:rPr lang="en" sz="1800"/>
              <a:t>?</a:t>
            </a:r>
          </a:p>
        </p:txBody>
      </p:sp>
      <p:sp>
        <p:nvSpPr>
          <p:cNvPr id="280" name="Shape 280"/>
          <p:cNvSpPr/>
          <p:nvPr/>
        </p:nvSpPr>
        <p:spPr>
          <a:xfrm>
            <a:off x="3529675" y="1155481"/>
            <a:ext cx="2427400" cy="2043675"/>
          </a:xfrm>
          <a:prstGeom prst="flowChartDecision">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800"/>
          </a:p>
        </p:txBody>
      </p:sp>
      <p:sp>
        <p:nvSpPr>
          <p:cNvPr id="281" name="Shape 281"/>
          <p:cNvSpPr txBox="1"/>
          <p:nvPr/>
        </p:nvSpPr>
        <p:spPr>
          <a:xfrm>
            <a:off x="3759537" y="1297276"/>
            <a:ext cx="2085300" cy="1768500"/>
          </a:xfrm>
          <a:prstGeom prst="rect">
            <a:avLst/>
          </a:prstGeom>
          <a:noFill/>
          <a:ln>
            <a:noFill/>
          </a:ln>
        </p:spPr>
        <p:txBody>
          <a:bodyPr lIns="91425" tIns="91425" rIns="91425" bIns="91425" anchor="t" anchorCtr="0">
            <a:noAutofit/>
          </a:bodyPr>
          <a:lstStyle/>
          <a:p>
            <a:pPr lvl="0" algn="ctr" rtl="0">
              <a:spcBef>
                <a:spcPts val="0"/>
              </a:spcBef>
              <a:buNone/>
            </a:pPr>
            <a:r>
              <a:rPr lang="en" sz="1800"/>
              <a:t>Also</a:t>
            </a:r>
            <a:br>
              <a:rPr lang="en" sz="1800"/>
            </a:br>
            <a:r>
              <a:rPr lang="en" sz="1800"/>
              <a:t>pushing out calculation methods using the categories</a:t>
            </a:r>
          </a:p>
          <a:p>
            <a:pPr lvl="0" algn="ctr" rtl="0">
              <a:spcBef>
                <a:spcPts val="0"/>
              </a:spcBef>
              <a:buNone/>
            </a:pPr>
            <a:r>
              <a:rPr lang="en" sz="1800"/>
              <a:t>?</a:t>
            </a:r>
          </a:p>
        </p:txBody>
      </p:sp>
      <p:sp>
        <p:nvSpPr>
          <p:cNvPr id="282" name="Shape 282"/>
          <p:cNvSpPr txBox="1"/>
          <p:nvPr/>
        </p:nvSpPr>
        <p:spPr>
          <a:xfrm>
            <a:off x="6718550" y="2642673"/>
            <a:ext cx="2339400" cy="1899300"/>
          </a:xfrm>
          <a:prstGeom prst="rect">
            <a:avLst/>
          </a:prstGeom>
          <a:noFill/>
          <a:ln>
            <a:noFill/>
          </a:ln>
        </p:spPr>
        <p:txBody>
          <a:bodyPr lIns="91425" tIns="91425" rIns="91425" bIns="91425" anchor="t" anchorCtr="0">
            <a:noAutofit/>
          </a:bodyPr>
          <a:lstStyle/>
          <a:p>
            <a:pPr lvl="0" algn="ctr" rtl="0">
              <a:spcBef>
                <a:spcPts val="0"/>
              </a:spcBef>
              <a:buNone/>
            </a:pPr>
            <a:r>
              <a:rPr lang="en" sz="1800"/>
              <a:t>Notify teachers that district categories AND the calculations so they will use those categories.</a:t>
            </a:r>
          </a:p>
        </p:txBody>
      </p:sp>
      <p:sp>
        <p:nvSpPr>
          <p:cNvPr id="283" name="Shape 283"/>
          <p:cNvSpPr txBox="1"/>
          <p:nvPr/>
        </p:nvSpPr>
        <p:spPr>
          <a:xfrm>
            <a:off x="5932159" y="1958758"/>
            <a:ext cx="605100" cy="464700"/>
          </a:xfrm>
          <a:prstGeom prst="rect">
            <a:avLst/>
          </a:prstGeom>
          <a:noFill/>
          <a:ln>
            <a:noFill/>
          </a:ln>
        </p:spPr>
        <p:txBody>
          <a:bodyPr lIns="91425" tIns="91425" rIns="91425" bIns="91425" anchor="t" anchorCtr="0">
            <a:noAutofit/>
          </a:bodyPr>
          <a:lstStyle/>
          <a:p>
            <a:pPr lvl="0" rtl="0">
              <a:spcBef>
                <a:spcPts val="0"/>
              </a:spcBef>
              <a:buNone/>
            </a:pPr>
            <a:r>
              <a:rPr lang="en" sz="1800"/>
              <a:t>Yes</a:t>
            </a:r>
          </a:p>
        </p:txBody>
      </p:sp>
      <p:sp>
        <p:nvSpPr>
          <p:cNvPr id="284" name="Shape 284"/>
          <p:cNvSpPr/>
          <p:nvPr/>
        </p:nvSpPr>
        <p:spPr>
          <a:xfrm>
            <a:off x="148612" y="3804798"/>
            <a:ext cx="1836972" cy="920700"/>
          </a:xfrm>
          <a:prstGeom prst="flowChartTerminator">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txBox="1"/>
          <p:nvPr/>
        </p:nvSpPr>
        <p:spPr>
          <a:xfrm>
            <a:off x="179600" y="3734350"/>
            <a:ext cx="1793100" cy="990900"/>
          </a:xfrm>
          <a:prstGeom prst="rect">
            <a:avLst/>
          </a:prstGeom>
          <a:noFill/>
          <a:ln>
            <a:noFill/>
          </a:ln>
        </p:spPr>
        <p:txBody>
          <a:bodyPr lIns="91425" tIns="91425" rIns="91425" bIns="91425" anchor="t" anchorCtr="0">
            <a:noAutofit/>
          </a:bodyPr>
          <a:lstStyle/>
          <a:p>
            <a:pPr lvl="0" algn="ctr" rtl="0">
              <a:spcBef>
                <a:spcPts val="0"/>
              </a:spcBef>
              <a:buNone/>
            </a:pPr>
            <a:r>
              <a:rPr lang="en" sz="1800"/>
              <a:t>School will make categories.</a:t>
            </a:r>
          </a:p>
        </p:txBody>
      </p:sp>
      <p:cxnSp>
        <p:nvCxnSpPr>
          <p:cNvPr id="286" name="Shape 286"/>
          <p:cNvCxnSpPr/>
          <p:nvPr/>
        </p:nvCxnSpPr>
        <p:spPr>
          <a:xfrm flipH="1">
            <a:off x="1062294" y="3009821"/>
            <a:ext cx="9600" cy="798300"/>
          </a:xfrm>
          <a:prstGeom prst="straightConnector1">
            <a:avLst/>
          </a:prstGeom>
          <a:noFill/>
          <a:ln w="28575" cap="flat" cmpd="sng">
            <a:solidFill>
              <a:srgbClr val="FF0000"/>
            </a:solidFill>
            <a:prstDash val="solid"/>
            <a:round/>
            <a:headEnd type="none" w="lg" len="lg"/>
            <a:tailEnd type="triangle" w="lg" len="lg"/>
          </a:ln>
        </p:spPr>
      </p:cxnSp>
      <p:cxnSp>
        <p:nvCxnSpPr>
          <p:cNvPr id="287" name="Shape 287"/>
          <p:cNvCxnSpPr/>
          <p:nvPr/>
        </p:nvCxnSpPr>
        <p:spPr>
          <a:xfrm rot="10800000" flipH="1">
            <a:off x="6626250" y="2181650"/>
            <a:ext cx="1053900" cy="18900"/>
          </a:xfrm>
          <a:prstGeom prst="straightConnector1">
            <a:avLst/>
          </a:prstGeom>
          <a:noFill/>
          <a:ln w="28575" cap="flat" cmpd="sng">
            <a:solidFill>
              <a:srgbClr val="FF0000"/>
            </a:solidFill>
            <a:prstDash val="solid"/>
            <a:round/>
            <a:headEnd type="none" w="lg" len="lg"/>
            <a:tailEnd type="none" w="lg" len="lg"/>
          </a:ln>
        </p:spPr>
      </p:cxnSp>
      <p:sp>
        <p:nvSpPr>
          <p:cNvPr id="288" name="Shape 288"/>
          <p:cNvSpPr txBox="1"/>
          <p:nvPr/>
        </p:nvSpPr>
        <p:spPr>
          <a:xfrm>
            <a:off x="4537729" y="3199155"/>
            <a:ext cx="507900" cy="464699"/>
          </a:xfrm>
          <a:prstGeom prst="rect">
            <a:avLst/>
          </a:prstGeom>
          <a:noFill/>
          <a:ln>
            <a:noFill/>
          </a:ln>
        </p:spPr>
        <p:txBody>
          <a:bodyPr lIns="91425" tIns="91425" rIns="91425" bIns="91425" anchor="t" anchorCtr="0">
            <a:noAutofit/>
          </a:bodyPr>
          <a:lstStyle/>
          <a:p>
            <a:pPr lvl="0" rtl="0">
              <a:spcBef>
                <a:spcPts val="0"/>
              </a:spcBef>
              <a:buNone/>
            </a:pPr>
            <a:r>
              <a:rPr lang="en" sz="1800"/>
              <a:t>No</a:t>
            </a:r>
          </a:p>
        </p:txBody>
      </p:sp>
      <p:sp>
        <p:nvSpPr>
          <p:cNvPr id="289" name="Shape 289"/>
          <p:cNvSpPr txBox="1"/>
          <p:nvPr/>
        </p:nvSpPr>
        <p:spPr>
          <a:xfrm>
            <a:off x="3246837" y="3893295"/>
            <a:ext cx="3290400" cy="920700"/>
          </a:xfrm>
          <a:prstGeom prst="rect">
            <a:avLst/>
          </a:prstGeom>
          <a:solidFill>
            <a:srgbClr val="EFEFEF"/>
          </a:solidFill>
          <a:ln w="9525" cap="flat" cmpd="sng">
            <a:solidFill>
              <a:srgbClr val="999999"/>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t>Notify teachers that district categories are not included in calculation methods.</a:t>
            </a:r>
          </a:p>
        </p:txBody>
      </p:sp>
      <p:cxnSp>
        <p:nvCxnSpPr>
          <p:cNvPr id="290" name="Shape 290"/>
          <p:cNvCxnSpPr/>
          <p:nvPr/>
        </p:nvCxnSpPr>
        <p:spPr>
          <a:xfrm>
            <a:off x="7658007" y="2183331"/>
            <a:ext cx="0" cy="479400"/>
          </a:xfrm>
          <a:prstGeom prst="straightConnector1">
            <a:avLst/>
          </a:prstGeom>
          <a:noFill/>
          <a:ln w="28575" cap="flat" cmpd="sng">
            <a:solidFill>
              <a:srgbClr val="FF0000"/>
            </a:solidFill>
            <a:prstDash val="solid"/>
            <a:round/>
            <a:headEnd type="none" w="lg" len="lg"/>
            <a:tailEnd type="triangle" w="lg" len="lg"/>
          </a:ln>
        </p:spPr>
      </p:cxnSp>
      <p:cxnSp>
        <p:nvCxnSpPr>
          <p:cNvPr id="291" name="Shape 291"/>
          <p:cNvCxnSpPr/>
          <p:nvPr/>
        </p:nvCxnSpPr>
        <p:spPr>
          <a:xfrm>
            <a:off x="4787154" y="3569799"/>
            <a:ext cx="0" cy="285900"/>
          </a:xfrm>
          <a:prstGeom prst="straightConnector1">
            <a:avLst/>
          </a:prstGeom>
          <a:noFill/>
          <a:ln w="28575" cap="flat" cmpd="sng">
            <a:solidFill>
              <a:srgbClr val="FF0000"/>
            </a:solidFill>
            <a:prstDash val="solid"/>
            <a:round/>
            <a:headEnd type="none" w="lg" len="lg"/>
            <a:tailEnd type="triangle" w="lg" len="lg"/>
          </a:ln>
        </p:spPr>
      </p:cxnSp>
      <p:sp>
        <p:nvSpPr>
          <p:cNvPr id="292" name="Shape 292"/>
          <p:cNvSpPr txBox="1"/>
          <p:nvPr/>
        </p:nvSpPr>
        <p:spPr>
          <a:xfrm>
            <a:off x="311700" y="622625"/>
            <a:ext cx="8687100" cy="4647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900"/>
              <a:t>i.e. Q1 = (</a:t>
            </a:r>
            <a:r>
              <a:rPr lang="en" sz="1900">
                <a:solidFill>
                  <a:srgbClr val="FF0000"/>
                </a:solidFill>
              </a:rPr>
              <a:t>Tests</a:t>
            </a:r>
            <a:r>
              <a:rPr lang="en" sz="1900"/>
              <a:t> (40%) + </a:t>
            </a:r>
            <a:r>
              <a:rPr lang="en" sz="1900">
                <a:solidFill>
                  <a:srgbClr val="FF0000"/>
                </a:solidFill>
              </a:rPr>
              <a:t>Quiz</a:t>
            </a:r>
            <a:r>
              <a:rPr lang="en" sz="1900"/>
              <a:t> (20%) + </a:t>
            </a:r>
            <a:r>
              <a:rPr lang="en" sz="1900">
                <a:solidFill>
                  <a:srgbClr val="FF0000"/>
                </a:solidFill>
              </a:rPr>
              <a:t>Homework</a:t>
            </a:r>
            <a:r>
              <a:rPr lang="en" sz="1900"/>
              <a:t> (20%) + </a:t>
            </a:r>
            <a:r>
              <a:rPr lang="en" sz="1900">
                <a:solidFill>
                  <a:srgbClr val="FF0000"/>
                </a:solidFill>
              </a:rPr>
              <a:t>Classwork</a:t>
            </a:r>
            <a:r>
              <a:rPr lang="en" sz="1900"/>
              <a:t> (20%))</a:t>
            </a:r>
          </a:p>
        </p:txBody>
      </p:sp>
      <p:cxnSp>
        <p:nvCxnSpPr>
          <p:cNvPr id="293" name="Shape 293"/>
          <p:cNvCxnSpPr>
            <a:stCxn id="278" idx="3"/>
            <a:endCxn id="280" idx="1"/>
          </p:cNvCxnSpPr>
          <p:nvPr/>
        </p:nvCxnSpPr>
        <p:spPr>
          <a:xfrm>
            <a:off x="2666454" y="1936128"/>
            <a:ext cx="863100" cy="2412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299" name="Shape 299"/>
          <p:cNvGrpSpPr/>
          <p:nvPr/>
        </p:nvGrpSpPr>
        <p:grpSpPr>
          <a:xfrm>
            <a:off x="21375" y="465282"/>
            <a:ext cx="9086434" cy="4367717"/>
            <a:chOff x="21375" y="465282"/>
            <a:chExt cx="9086434" cy="4367717"/>
          </a:xfrm>
        </p:grpSpPr>
        <p:sp>
          <p:nvSpPr>
            <p:cNvPr id="300" name="Shape 300"/>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E69138"/>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b="1">
                  <a:solidFill>
                    <a:srgbClr val="E69138"/>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301" name="Shape 301"/>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CCCCCC"/>
                  </a:solidFill>
                </a:rPr>
                <a:t>School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302" name="Shape 302"/>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76525" y="23598"/>
            <a:ext cx="8520600" cy="572700"/>
          </a:xfrm>
          <a:prstGeom prst="rect">
            <a:avLst/>
          </a:prstGeom>
        </p:spPr>
        <p:txBody>
          <a:bodyPr lIns="91425" tIns="91425" rIns="91425" bIns="91425" anchor="t" anchorCtr="0">
            <a:noAutofit/>
          </a:bodyPr>
          <a:lstStyle/>
          <a:p>
            <a:pPr lvl="0" rtl="0">
              <a:spcBef>
                <a:spcPts val="0"/>
              </a:spcBef>
              <a:buNone/>
            </a:pPr>
            <a:r>
              <a:rPr lang="en" b="1">
                <a:solidFill>
                  <a:srgbClr val="073763"/>
                </a:solidFill>
              </a:rPr>
              <a:t>Traditional Grade Calculation Formulas</a:t>
            </a:r>
            <a:r>
              <a:rPr lang="en"/>
              <a:t> </a:t>
            </a:r>
          </a:p>
        </p:txBody>
      </p:sp>
      <p:pic>
        <p:nvPicPr>
          <p:cNvPr id="308" name="Shape 308"/>
          <p:cNvPicPr preferRelativeResize="0"/>
          <p:nvPr/>
        </p:nvPicPr>
        <p:blipFill>
          <a:blip r:embed="rId3">
            <a:alphaModFix/>
          </a:blip>
          <a:stretch>
            <a:fillRect/>
          </a:stretch>
        </p:blipFill>
        <p:spPr>
          <a:xfrm>
            <a:off x="126100" y="1069524"/>
            <a:ext cx="6068174" cy="2079374"/>
          </a:xfrm>
          <a:prstGeom prst="rect">
            <a:avLst/>
          </a:prstGeom>
          <a:noFill/>
          <a:ln w="9525" cap="flat" cmpd="sng">
            <a:solidFill>
              <a:srgbClr val="000000"/>
            </a:solidFill>
            <a:prstDash val="solid"/>
            <a:round/>
            <a:headEnd type="none" w="med" len="med"/>
            <a:tailEnd type="none" w="med" len="med"/>
          </a:ln>
        </p:spPr>
      </p:pic>
      <p:sp>
        <p:nvSpPr>
          <p:cNvPr id="309" name="Shape 309"/>
          <p:cNvSpPr txBox="1"/>
          <p:nvPr/>
        </p:nvSpPr>
        <p:spPr>
          <a:xfrm>
            <a:off x="895900" y="524650"/>
            <a:ext cx="7720800" cy="465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a:t>
            </a:r>
            <a:r>
              <a:rPr lang="en" sz="1800">
                <a:solidFill>
                  <a:srgbClr val="073763"/>
                </a:solidFill>
              </a:rPr>
              <a:t>: District &gt; Grading: PowerTeacher Pro Settings &gt; Gradebook Calculations: Traditional Grade Calculation Formulas</a:t>
            </a:r>
          </a:p>
        </p:txBody>
      </p:sp>
      <p:pic>
        <p:nvPicPr>
          <p:cNvPr id="310" name="Shape 310"/>
          <p:cNvPicPr preferRelativeResize="0"/>
          <p:nvPr/>
        </p:nvPicPr>
        <p:blipFill>
          <a:blip r:embed="rId4">
            <a:alphaModFix/>
          </a:blip>
          <a:stretch>
            <a:fillRect/>
          </a:stretch>
        </p:blipFill>
        <p:spPr>
          <a:xfrm>
            <a:off x="3663401" y="1590500"/>
            <a:ext cx="5314099" cy="3220674"/>
          </a:xfrm>
          <a:prstGeom prst="rect">
            <a:avLst/>
          </a:prstGeom>
          <a:noFill/>
          <a:ln w="9525" cap="flat" cmpd="sng">
            <a:solidFill>
              <a:srgbClr val="000000"/>
            </a:solidFill>
            <a:prstDash val="solid"/>
            <a:round/>
            <a:headEnd type="none" w="med" len="med"/>
            <a:tailEnd type="none" w="med" len="med"/>
          </a:ln>
        </p:spPr>
      </p:pic>
      <p:sp>
        <p:nvSpPr>
          <p:cNvPr id="311" name="Shape 311"/>
          <p:cNvSpPr txBox="1"/>
          <p:nvPr/>
        </p:nvSpPr>
        <p:spPr>
          <a:xfrm>
            <a:off x="126100" y="3320050"/>
            <a:ext cx="2127000" cy="7035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600" b="1">
                <a:solidFill>
                  <a:srgbClr val="073763"/>
                </a:solidFill>
              </a:rPr>
              <a:t>Triangle opens the filtering option</a:t>
            </a:r>
          </a:p>
        </p:txBody>
      </p:sp>
      <p:cxnSp>
        <p:nvCxnSpPr>
          <p:cNvPr id="312" name="Shape 312"/>
          <p:cNvCxnSpPr>
            <a:stCxn id="311" idx="3"/>
          </p:cNvCxnSpPr>
          <p:nvPr/>
        </p:nvCxnSpPr>
        <p:spPr>
          <a:xfrm rot="10800000" flipH="1">
            <a:off x="2253100" y="2442700"/>
            <a:ext cx="1559700" cy="12291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6111550" y="23600"/>
            <a:ext cx="2971500" cy="18078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solidFill>
                  <a:srgbClr val="0B5394"/>
                </a:solidFill>
              </a:rPr>
              <a:t>Create a Traditional Grade Calculation Formula </a:t>
            </a:r>
          </a:p>
        </p:txBody>
      </p:sp>
      <p:grpSp>
        <p:nvGrpSpPr>
          <p:cNvPr id="318" name="Shape 318"/>
          <p:cNvGrpSpPr/>
          <p:nvPr/>
        </p:nvGrpSpPr>
        <p:grpSpPr>
          <a:xfrm>
            <a:off x="220024" y="23600"/>
            <a:ext cx="5838830" cy="3815350"/>
            <a:chOff x="357044" y="23600"/>
            <a:chExt cx="5838830" cy="3815350"/>
          </a:xfrm>
        </p:grpSpPr>
        <p:pic>
          <p:nvPicPr>
            <p:cNvPr id="319" name="Shape 319"/>
            <p:cNvPicPr preferRelativeResize="0"/>
            <p:nvPr/>
          </p:nvPicPr>
          <p:blipFill rotWithShape="1">
            <a:blip r:embed="rId3">
              <a:alphaModFix/>
            </a:blip>
            <a:srcRect l="2543" t="10338" b="72309"/>
            <a:stretch/>
          </p:blipFill>
          <p:spPr>
            <a:xfrm>
              <a:off x="505824" y="23600"/>
              <a:ext cx="5690049" cy="747049"/>
            </a:xfrm>
            <a:prstGeom prst="rect">
              <a:avLst/>
            </a:prstGeom>
            <a:noFill/>
            <a:ln>
              <a:noFill/>
            </a:ln>
          </p:spPr>
        </p:pic>
        <p:pic>
          <p:nvPicPr>
            <p:cNvPr id="320" name="Shape 320"/>
            <p:cNvPicPr preferRelativeResize="0"/>
            <p:nvPr/>
          </p:nvPicPr>
          <p:blipFill rotWithShape="1">
            <a:blip r:embed="rId3">
              <a:alphaModFix/>
            </a:blip>
            <a:srcRect l="2543" t="36649" b="45998"/>
            <a:stretch/>
          </p:blipFill>
          <p:spPr>
            <a:xfrm>
              <a:off x="505824" y="770650"/>
              <a:ext cx="5690049" cy="747049"/>
            </a:xfrm>
            <a:prstGeom prst="rect">
              <a:avLst/>
            </a:prstGeom>
            <a:noFill/>
            <a:ln>
              <a:noFill/>
            </a:ln>
          </p:spPr>
        </p:pic>
        <p:pic>
          <p:nvPicPr>
            <p:cNvPr id="321" name="Shape 321"/>
            <p:cNvPicPr preferRelativeResize="0"/>
            <p:nvPr/>
          </p:nvPicPr>
          <p:blipFill>
            <a:blip r:embed="rId4">
              <a:alphaModFix/>
            </a:blip>
            <a:stretch>
              <a:fillRect/>
            </a:stretch>
          </p:blipFill>
          <p:spPr>
            <a:xfrm>
              <a:off x="357044" y="3324600"/>
              <a:ext cx="5838824" cy="514350"/>
            </a:xfrm>
            <a:prstGeom prst="rect">
              <a:avLst/>
            </a:prstGeom>
            <a:noFill/>
            <a:ln>
              <a:noFill/>
            </a:ln>
          </p:spPr>
        </p:pic>
        <p:pic>
          <p:nvPicPr>
            <p:cNvPr id="322" name="Shape 322"/>
            <p:cNvPicPr preferRelativeResize="0"/>
            <p:nvPr/>
          </p:nvPicPr>
          <p:blipFill rotWithShape="1">
            <a:blip r:embed="rId3">
              <a:alphaModFix/>
            </a:blip>
            <a:srcRect l="2543" t="56913"/>
            <a:stretch/>
          </p:blipFill>
          <p:spPr>
            <a:xfrm>
              <a:off x="505824" y="1510850"/>
              <a:ext cx="5690049" cy="1855024"/>
            </a:xfrm>
            <a:prstGeom prst="rect">
              <a:avLst/>
            </a:prstGeom>
            <a:noFill/>
            <a:ln>
              <a:noFill/>
            </a:ln>
          </p:spPr>
        </p:pic>
      </p:grpSp>
      <p:pic>
        <p:nvPicPr>
          <p:cNvPr id="323" name="Shape 323"/>
          <p:cNvPicPr preferRelativeResize="0"/>
          <p:nvPr/>
        </p:nvPicPr>
        <p:blipFill rotWithShape="1">
          <a:blip r:embed="rId5">
            <a:alphaModFix/>
          </a:blip>
          <a:srcRect r="5900" b="28073"/>
          <a:stretch/>
        </p:blipFill>
        <p:spPr>
          <a:xfrm>
            <a:off x="392574" y="3838950"/>
            <a:ext cx="5666274" cy="915675"/>
          </a:xfrm>
          <a:prstGeom prst="rect">
            <a:avLst/>
          </a:prstGeom>
          <a:noFill/>
          <a:ln w="9525" cap="flat" cmpd="sng">
            <a:solidFill>
              <a:srgbClr val="D9D9D9"/>
            </a:solidFill>
            <a:prstDash val="solid"/>
            <a:round/>
            <a:headEnd type="none" w="med" len="med"/>
            <a:tailEnd type="none" w="med" len="med"/>
          </a:ln>
        </p:spPr>
      </p:pic>
      <p:sp>
        <p:nvSpPr>
          <p:cNvPr id="324" name="Shape 324"/>
          <p:cNvSpPr txBox="1"/>
          <p:nvPr/>
        </p:nvSpPr>
        <p:spPr>
          <a:xfrm>
            <a:off x="6530250" y="2798225"/>
            <a:ext cx="2468100" cy="1978500"/>
          </a:xfrm>
          <a:prstGeom prst="rect">
            <a:avLst/>
          </a:prstGeom>
          <a:noFill/>
          <a:ln>
            <a:noFill/>
          </a:ln>
        </p:spPr>
        <p:txBody>
          <a:bodyPr lIns="91425" tIns="91425" rIns="91425" bIns="91425" anchor="t" anchorCtr="0">
            <a:noAutofit/>
          </a:bodyPr>
          <a:lstStyle/>
          <a:p>
            <a:pPr lvl="0" rtl="0">
              <a:spcBef>
                <a:spcPts val="0"/>
              </a:spcBef>
              <a:buNone/>
            </a:pPr>
            <a:r>
              <a:rPr lang="en" sz="2000">
                <a:solidFill>
                  <a:schemeClr val="dk1"/>
                </a:solidFill>
              </a:rPr>
              <a:t>You won’t see </a:t>
            </a:r>
            <a:r>
              <a:rPr lang="en" sz="2000">
                <a:solidFill>
                  <a:srgbClr val="FF0000"/>
                </a:solidFill>
              </a:rPr>
              <a:t>Terms</a:t>
            </a:r>
            <a:r>
              <a:rPr lang="en" sz="2000">
                <a:solidFill>
                  <a:schemeClr val="dk1"/>
                </a:solidFill>
              </a:rPr>
              <a:t> until you select one or more schools (by clicking the ‘</a:t>
            </a:r>
            <a:r>
              <a:rPr lang="en" sz="2000">
                <a:solidFill>
                  <a:srgbClr val="FF0000"/>
                </a:solidFill>
              </a:rPr>
              <a:t>Manage School Selection</a:t>
            </a:r>
            <a:r>
              <a:rPr lang="en" sz="2000">
                <a:solidFill>
                  <a:schemeClr val="dk1"/>
                </a:solidFill>
              </a:rPr>
              <a:t>’ button</a:t>
            </a:r>
          </a:p>
        </p:txBody>
      </p:sp>
      <p:sp>
        <p:nvSpPr>
          <p:cNvPr id="325" name="Shape 325"/>
          <p:cNvSpPr/>
          <p:nvPr/>
        </p:nvSpPr>
        <p:spPr>
          <a:xfrm>
            <a:off x="5950725" y="2100425"/>
            <a:ext cx="434400" cy="2676300"/>
          </a:xfrm>
          <a:prstGeom prst="rightBrace">
            <a:avLst>
              <a:gd name="adj1" fmla="val 8333"/>
              <a:gd name="adj2" fmla="val 50000"/>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6" name="Shape 326"/>
          <p:cNvSpPr/>
          <p:nvPr/>
        </p:nvSpPr>
        <p:spPr>
          <a:xfrm>
            <a:off x="6235850" y="1959075"/>
            <a:ext cx="2024700" cy="653700"/>
          </a:xfrm>
          <a:prstGeom prst="wedgeRoundRectCallout">
            <a:avLst>
              <a:gd name="adj1" fmla="val -158422"/>
              <a:gd name="adj2" fmla="val 89104"/>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This is not always checked after selecting the school(s)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p:cNvPicPr preferRelativeResize="0"/>
          <p:nvPr/>
        </p:nvPicPr>
        <p:blipFill>
          <a:blip r:embed="rId3">
            <a:alphaModFix/>
          </a:blip>
          <a:stretch>
            <a:fillRect/>
          </a:stretch>
        </p:blipFill>
        <p:spPr>
          <a:xfrm>
            <a:off x="19425" y="3872798"/>
            <a:ext cx="1161900" cy="740426"/>
          </a:xfrm>
          <a:prstGeom prst="rect">
            <a:avLst/>
          </a:prstGeom>
          <a:noFill/>
          <a:ln w="9525" cap="flat" cmpd="sng">
            <a:solidFill>
              <a:srgbClr val="CCCCCC"/>
            </a:solidFill>
            <a:prstDash val="solid"/>
            <a:round/>
            <a:headEnd type="none" w="med" len="med"/>
            <a:tailEnd type="none" w="med" len="med"/>
          </a:ln>
        </p:spPr>
      </p:pic>
      <p:sp>
        <p:nvSpPr>
          <p:cNvPr id="332" name="Shape 332"/>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Create a Traditional Grade Calculation Formula </a:t>
            </a:r>
          </a:p>
        </p:txBody>
      </p:sp>
      <p:pic>
        <p:nvPicPr>
          <p:cNvPr id="333" name="Shape 333"/>
          <p:cNvPicPr preferRelativeResize="0"/>
          <p:nvPr/>
        </p:nvPicPr>
        <p:blipFill rotWithShape="1">
          <a:blip r:embed="rId4">
            <a:alphaModFix/>
          </a:blip>
          <a:srcRect r="34477" b="60405"/>
          <a:stretch/>
        </p:blipFill>
        <p:spPr>
          <a:xfrm>
            <a:off x="100250" y="639425"/>
            <a:ext cx="4231274" cy="641599"/>
          </a:xfrm>
          <a:prstGeom prst="rect">
            <a:avLst/>
          </a:prstGeom>
          <a:noFill/>
          <a:ln w="9525" cap="flat" cmpd="sng">
            <a:solidFill>
              <a:srgbClr val="D9D9D9"/>
            </a:solidFill>
            <a:prstDash val="solid"/>
            <a:round/>
            <a:headEnd type="none" w="med" len="med"/>
            <a:tailEnd type="none" w="med" len="med"/>
          </a:ln>
        </p:spPr>
      </p:pic>
      <p:pic>
        <p:nvPicPr>
          <p:cNvPr id="334" name="Shape 334"/>
          <p:cNvPicPr preferRelativeResize="0"/>
          <p:nvPr/>
        </p:nvPicPr>
        <p:blipFill rotWithShape="1">
          <a:blip r:embed="rId4">
            <a:alphaModFix/>
          </a:blip>
          <a:srcRect l="54233" t="46595"/>
          <a:stretch/>
        </p:blipFill>
        <p:spPr>
          <a:xfrm>
            <a:off x="1100500" y="1310642"/>
            <a:ext cx="2955450" cy="865374"/>
          </a:xfrm>
          <a:prstGeom prst="rect">
            <a:avLst/>
          </a:prstGeom>
          <a:noFill/>
          <a:ln w="9525" cap="flat" cmpd="sng">
            <a:solidFill>
              <a:srgbClr val="D9D9D9"/>
            </a:solidFill>
            <a:prstDash val="solid"/>
            <a:round/>
            <a:headEnd type="none" w="med" len="med"/>
            <a:tailEnd type="none" w="med" len="med"/>
          </a:ln>
        </p:spPr>
      </p:pic>
      <p:pic>
        <p:nvPicPr>
          <p:cNvPr id="335" name="Shape 335"/>
          <p:cNvPicPr preferRelativeResize="0"/>
          <p:nvPr/>
        </p:nvPicPr>
        <p:blipFill rotWithShape="1">
          <a:blip r:embed="rId4">
            <a:alphaModFix/>
          </a:blip>
          <a:srcRect t="46595" r="84510"/>
          <a:stretch/>
        </p:blipFill>
        <p:spPr>
          <a:xfrm>
            <a:off x="100250" y="1310650"/>
            <a:ext cx="1000249" cy="865374"/>
          </a:xfrm>
          <a:prstGeom prst="rect">
            <a:avLst/>
          </a:prstGeom>
          <a:noFill/>
          <a:ln w="9525" cap="flat" cmpd="sng">
            <a:solidFill>
              <a:srgbClr val="D9D9D9"/>
            </a:solidFill>
            <a:prstDash val="solid"/>
            <a:round/>
            <a:headEnd type="none" w="med" len="med"/>
            <a:tailEnd type="none" w="med" len="med"/>
          </a:ln>
        </p:spPr>
      </p:pic>
      <p:pic>
        <p:nvPicPr>
          <p:cNvPr id="336" name="Shape 336"/>
          <p:cNvPicPr preferRelativeResize="0"/>
          <p:nvPr/>
        </p:nvPicPr>
        <p:blipFill>
          <a:blip r:embed="rId5">
            <a:alphaModFix/>
          </a:blip>
          <a:stretch>
            <a:fillRect/>
          </a:stretch>
        </p:blipFill>
        <p:spPr>
          <a:xfrm>
            <a:off x="4058660" y="536875"/>
            <a:ext cx="4907574" cy="2781575"/>
          </a:xfrm>
          <a:prstGeom prst="rect">
            <a:avLst/>
          </a:prstGeom>
          <a:noFill/>
          <a:ln w="9525" cap="flat" cmpd="sng">
            <a:solidFill>
              <a:srgbClr val="434343"/>
            </a:solidFill>
            <a:prstDash val="solid"/>
            <a:round/>
            <a:headEnd type="none" w="med" len="med"/>
            <a:tailEnd type="none" w="med" len="med"/>
          </a:ln>
        </p:spPr>
      </p:pic>
      <p:pic>
        <p:nvPicPr>
          <p:cNvPr id="337" name="Shape 337"/>
          <p:cNvPicPr preferRelativeResize="0"/>
          <p:nvPr/>
        </p:nvPicPr>
        <p:blipFill>
          <a:blip r:embed="rId6">
            <a:alphaModFix/>
          </a:blip>
          <a:stretch>
            <a:fillRect/>
          </a:stretch>
        </p:blipFill>
        <p:spPr>
          <a:xfrm>
            <a:off x="1100500" y="1863600"/>
            <a:ext cx="4907574" cy="3198524"/>
          </a:xfrm>
          <a:prstGeom prst="rect">
            <a:avLst/>
          </a:prstGeom>
          <a:noFill/>
          <a:ln w="9525" cap="flat" cmpd="sng">
            <a:solidFill>
              <a:srgbClr val="B7B7B7"/>
            </a:solidFill>
            <a:prstDash val="solid"/>
            <a:round/>
            <a:headEnd type="none" w="med" len="med"/>
            <a:tailEnd type="none" w="med" len="med"/>
          </a:ln>
        </p:spPr>
      </p:pic>
      <p:sp>
        <p:nvSpPr>
          <p:cNvPr id="338" name="Shape 338"/>
          <p:cNvSpPr/>
          <p:nvPr/>
        </p:nvSpPr>
        <p:spPr>
          <a:xfrm>
            <a:off x="175275" y="1310625"/>
            <a:ext cx="720600" cy="2469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9" name="Shape 339"/>
          <p:cNvSpPr/>
          <p:nvPr/>
        </p:nvSpPr>
        <p:spPr>
          <a:xfrm>
            <a:off x="4260573" y="1339450"/>
            <a:ext cx="318600" cy="2469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340" name="Shape 340"/>
          <p:cNvCxnSpPr/>
          <p:nvPr/>
        </p:nvCxnSpPr>
        <p:spPr>
          <a:xfrm rot="10800000" flipH="1">
            <a:off x="890979" y="639339"/>
            <a:ext cx="3154200" cy="770099"/>
          </a:xfrm>
          <a:prstGeom prst="curvedConnector3">
            <a:avLst>
              <a:gd name="adj1" fmla="val 50000"/>
            </a:avLst>
          </a:prstGeom>
          <a:noFill/>
          <a:ln w="19050" cap="flat" cmpd="sng">
            <a:solidFill>
              <a:srgbClr val="FF0000"/>
            </a:solidFill>
            <a:prstDash val="solid"/>
            <a:round/>
            <a:headEnd type="none" w="lg" len="lg"/>
            <a:tailEnd type="triangle" w="lg" len="lg"/>
          </a:ln>
        </p:spPr>
      </p:cxnSp>
      <p:cxnSp>
        <p:nvCxnSpPr>
          <p:cNvPr id="341" name="Shape 341"/>
          <p:cNvCxnSpPr/>
          <p:nvPr/>
        </p:nvCxnSpPr>
        <p:spPr>
          <a:xfrm flipH="1">
            <a:off x="4082850" y="1547600"/>
            <a:ext cx="4316100" cy="638100"/>
          </a:xfrm>
          <a:prstGeom prst="curvedConnector3">
            <a:avLst>
              <a:gd name="adj1" fmla="val 50000"/>
            </a:avLst>
          </a:prstGeom>
          <a:noFill/>
          <a:ln w="28575" cap="flat" cmpd="sng">
            <a:solidFill>
              <a:srgbClr val="FF0000"/>
            </a:solidFill>
            <a:prstDash val="solid"/>
            <a:round/>
            <a:headEnd type="none" w="lg" len="lg"/>
            <a:tailEnd type="triangle" w="lg" len="lg"/>
          </a:ln>
        </p:spPr>
      </p:cxnSp>
      <p:sp>
        <p:nvSpPr>
          <p:cNvPr id="342" name="Shape 342"/>
          <p:cNvSpPr txBox="1"/>
          <p:nvPr/>
        </p:nvSpPr>
        <p:spPr>
          <a:xfrm>
            <a:off x="4510228" y="1310650"/>
            <a:ext cx="2955300" cy="304500"/>
          </a:xfrm>
          <a:prstGeom prst="rect">
            <a:avLst/>
          </a:prstGeom>
          <a:noFill/>
          <a:ln>
            <a:noFill/>
          </a:ln>
        </p:spPr>
        <p:txBody>
          <a:bodyPr lIns="91425" tIns="91425" rIns="91425" bIns="91425" anchor="ctr" anchorCtr="0">
            <a:noAutofit/>
          </a:bodyPr>
          <a:lstStyle/>
          <a:p>
            <a:pPr lvl="0">
              <a:spcBef>
                <a:spcPts val="0"/>
              </a:spcBef>
              <a:buNone/>
            </a:pPr>
            <a:r>
              <a:rPr lang="en" sz="1800">
                <a:solidFill>
                  <a:srgbClr val="FF0000"/>
                </a:solidFill>
              </a:rPr>
              <a:t>Click the Pencil to the right</a:t>
            </a:r>
          </a:p>
        </p:txBody>
      </p:sp>
      <p:cxnSp>
        <p:nvCxnSpPr>
          <p:cNvPr id="343" name="Shape 343"/>
          <p:cNvCxnSpPr/>
          <p:nvPr/>
        </p:nvCxnSpPr>
        <p:spPr>
          <a:xfrm>
            <a:off x="7313903" y="1457950"/>
            <a:ext cx="1161900" cy="300"/>
          </a:xfrm>
          <a:prstGeom prst="straightConnector1">
            <a:avLst/>
          </a:prstGeom>
          <a:noFill/>
          <a:ln w="19050" cap="flat" cmpd="sng">
            <a:solidFill>
              <a:srgbClr val="FF0000"/>
            </a:solidFill>
            <a:prstDash val="solid"/>
            <a:round/>
            <a:headEnd type="none" w="lg" len="lg"/>
            <a:tailEnd type="triangle" w="lg" len="lg"/>
          </a:ln>
        </p:spPr>
      </p:cxnSp>
      <p:cxnSp>
        <p:nvCxnSpPr>
          <p:cNvPr id="344" name="Shape 344"/>
          <p:cNvCxnSpPr/>
          <p:nvPr/>
        </p:nvCxnSpPr>
        <p:spPr>
          <a:xfrm flipH="1">
            <a:off x="1063650" y="4262500"/>
            <a:ext cx="474000" cy="9900"/>
          </a:xfrm>
          <a:prstGeom prst="straightConnector1">
            <a:avLst/>
          </a:prstGeom>
          <a:noFill/>
          <a:ln w="19050" cap="flat" cmpd="sng">
            <a:solidFill>
              <a:srgbClr val="FF0000"/>
            </a:solidFill>
            <a:prstDash val="solid"/>
            <a:round/>
            <a:headEnd type="none" w="lg" len="lg"/>
            <a:tailEnd type="triangle" w="lg" len="lg"/>
          </a:ln>
        </p:spPr>
      </p:cxnSp>
      <p:sp>
        <p:nvSpPr>
          <p:cNvPr id="345" name="Shape 345"/>
          <p:cNvSpPr txBox="1"/>
          <p:nvPr/>
        </p:nvSpPr>
        <p:spPr>
          <a:xfrm>
            <a:off x="6108550" y="3443075"/>
            <a:ext cx="2873100" cy="1332900"/>
          </a:xfrm>
          <a:prstGeom prst="rect">
            <a:avLst/>
          </a:prstGeom>
          <a:noFill/>
          <a:ln>
            <a:noFill/>
          </a:ln>
        </p:spPr>
        <p:txBody>
          <a:bodyPr lIns="91425" tIns="91425" rIns="91425" bIns="91425" anchor="t" anchorCtr="0">
            <a:noAutofit/>
          </a:bodyPr>
          <a:lstStyle/>
          <a:p>
            <a:pPr lvl="0" rtl="0">
              <a:spcBef>
                <a:spcPts val="0"/>
              </a:spcBef>
              <a:buNone/>
            </a:pPr>
            <a:r>
              <a:rPr lang="en" sz="2000">
                <a:solidFill>
                  <a:srgbClr val="073763"/>
                </a:solidFill>
              </a:rPr>
              <a:t>The page changes appearance depending upon the formula chosen.</a:t>
            </a:r>
          </a:p>
        </p:txBody>
      </p:sp>
      <p:pic>
        <p:nvPicPr>
          <p:cNvPr id="346" name="Shape 346" descr="File:Lock PD.png - Wikimedia Commons"/>
          <p:cNvPicPr preferRelativeResize="0"/>
          <p:nvPr/>
        </p:nvPicPr>
        <p:blipFill>
          <a:blip r:embed="rId7">
            <a:alphaModFix/>
          </a:blip>
          <a:stretch>
            <a:fillRect/>
          </a:stretch>
        </p:blipFill>
        <p:spPr>
          <a:xfrm>
            <a:off x="259786" y="2655154"/>
            <a:ext cx="318600" cy="318600"/>
          </a:xfrm>
          <a:prstGeom prst="rect">
            <a:avLst/>
          </a:prstGeom>
          <a:noFill/>
          <a:ln>
            <a:noFill/>
          </a:ln>
        </p:spPr>
      </p:pic>
      <p:sp>
        <p:nvSpPr>
          <p:cNvPr id="347" name="Shape 347"/>
          <p:cNvSpPr/>
          <p:nvPr/>
        </p:nvSpPr>
        <p:spPr>
          <a:xfrm>
            <a:off x="261150" y="2636512"/>
            <a:ext cx="5150400" cy="363000"/>
          </a:xfrm>
          <a:prstGeom prst="rect">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48" name="Shape 348" descr="Exclamation Mark Made Of A Water Free Stock Photo - Public Domain ..."/>
          <p:cNvPicPr preferRelativeResize="0"/>
          <p:nvPr/>
        </p:nvPicPr>
        <p:blipFill rotWithShape="1">
          <a:blip r:embed="rId8">
            <a:alphaModFix/>
          </a:blip>
          <a:srcRect l="36642" r="27387"/>
          <a:stretch/>
        </p:blipFill>
        <p:spPr>
          <a:xfrm>
            <a:off x="629650" y="2655147"/>
            <a:ext cx="173179" cy="318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a:spcBef>
                <a:spcPts val="0"/>
              </a:spcBef>
              <a:buNone/>
            </a:pPr>
            <a:r>
              <a:rPr lang="en" b="1">
                <a:solidFill>
                  <a:srgbClr val="073763"/>
                </a:solidFill>
              </a:rPr>
              <a:t>AGENDA</a:t>
            </a:r>
          </a:p>
        </p:txBody>
      </p:sp>
      <p:grpSp>
        <p:nvGrpSpPr>
          <p:cNvPr id="77" name="Shape 77"/>
          <p:cNvGrpSpPr/>
          <p:nvPr/>
        </p:nvGrpSpPr>
        <p:grpSpPr>
          <a:xfrm>
            <a:off x="21375" y="465282"/>
            <a:ext cx="9086434" cy="4367717"/>
            <a:chOff x="21375" y="465282"/>
            <a:chExt cx="9086434" cy="4367717"/>
          </a:xfrm>
        </p:grpSpPr>
        <p:sp>
          <p:nvSpPr>
            <p:cNvPr id="78" name="Shape 78"/>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chemeClr val="dk1"/>
                  </a:solidFill>
                </a:rPr>
                <a:t>Creating Grade Scales</a:t>
              </a:r>
            </a:p>
            <a:p>
              <a:pPr lvl="0" rtl="0">
                <a:lnSpc>
                  <a:spcPct val="115000"/>
                </a:lnSpc>
                <a:spcBef>
                  <a:spcPts val="0"/>
                </a:spcBef>
                <a:spcAft>
                  <a:spcPts val="600"/>
                </a:spcAft>
                <a:buClr>
                  <a:schemeClr val="dk1"/>
                </a:buClr>
                <a:buSzPct val="61111"/>
                <a:buFont typeface="Arial"/>
                <a:buNone/>
              </a:pPr>
              <a:r>
                <a:rPr lang="en" sz="1800" b="1">
                  <a:solidFill>
                    <a:schemeClr val="dk1"/>
                  </a:solidFill>
                </a:rPr>
                <a:t>Setting Up PowerTeacher Pro</a:t>
              </a:r>
            </a:p>
            <a:p>
              <a:pPr marL="0" lvl="0" indent="0" rtl="0">
                <a:lnSpc>
                  <a:spcPct val="115000"/>
                </a:lnSpc>
                <a:spcBef>
                  <a:spcPts val="0"/>
                </a:spcBef>
                <a:spcAft>
                  <a:spcPts val="600"/>
                </a:spcAft>
                <a:buNone/>
              </a:pPr>
              <a:r>
                <a:rPr lang="en" sz="1800" b="1">
                  <a:solidFill>
                    <a:schemeClr val="dk1"/>
                  </a:solidFill>
                </a:rPr>
                <a:t>Setting PowerTeacher Pro as the Default Gradebook</a:t>
              </a:r>
            </a:p>
            <a:p>
              <a:pPr marL="0" lvl="0" indent="0" rtl="0">
                <a:lnSpc>
                  <a:spcPct val="115000"/>
                </a:lnSpc>
                <a:spcBef>
                  <a:spcPts val="0"/>
                </a:spcBef>
                <a:spcAft>
                  <a:spcPts val="600"/>
                </a:spcAft>
                <a:buNone/>
              </a:pPr>
              <a:r>
                <a:rPr lang="en" sz="1800" b="1">
                  <a:solidFill>
                    <a:schemeClr val="dk1"/>
                  </a:solidFill>
                </a:rPr>
                <a:t>Setting Up District Grading Preferences</a:t>
              </a:r>
            </a:p>
            <a:p>
              <a:pPr marL="457200" lvl="0" indent="-342900" rtl="0">
                <a:lnSpc>
                  <a:spcPct val="115000"/>
                </a:lnSpc>
                <a:spcBef>
                  <a:spcPts val="0"/>
                </a:spcBef>
                <a:spcAft>
                  <a:spcPts val="600"/>
                </a:spcAft>
                <a:buClr>
                  <a:schemeClr val="dk1"/>
                </a:buClr>
                <a:buSzPct val="100000"/>
                <a:buChar char="➢"/>
              </a:pPr>
              <a:r>
                <a:rPr lang="en" sz="1800">
                  <a:solidFill>
                    <a:schemeClr val="dk1"/>
                  </a:solidFill>
                </a:rPr>
                <a:t>Creating District Categories for Teachers</a:t>
              </a:r>
            </a:p>
            <a:p>
              <a:pPr marL="457200" lvl="0" indent="-342900" rtl="0">
                <a:lnSpc>
                  <a:spcPct val="115000"/>
                </a:lnSpc>
                <a:spcBef>
                  <a:spcPts val="0"/>
                </a:spcBef>
                <a:spcAft>
                  <a:spcPts val="600"/>
                </a:spcAft>
                <a:buClr>
                  <a:schemeClr val="dk1"/>
                </a:buClr>
                <a:buSzPct val="100000"/>
                <a:buChar char="➢"/>
              </a:pPr>
              <a:r>
                <a:rPr lang="en" sz="1800">
                  <a:solidFill>
                    <a:schemeClr val="dk1"/>
                  </a:solidFill>
                </a:rPr>
                <a:t>Creating Traditional Grade Calculation Formulas</a:t>
              </a:r>
            </a:p>
            <a:p>
              <a:pPr marL="457200" lvl="0" indent="-342900" rtl="0">
                <a:lnSpc>
                  <a:spcPct val="115000"/>
                </a:lnSpc>
                <a:spcBef>
                  <a:spcPts val="0"/>
                </a:spcBef>
                <a:spcAft>
                  <a:spcPts val="600"/>
                </a:spcAft>
                <a:buClr>
                  <a:schemeClr val="dk1"/>
                </a:buClr>
                <a:buSzPct val="100000"/>
                <a:buChar char="➢"/>
              </a:pPr>
              <a:r>
                <a:rPr lang="en" sz="1800">
                  <a:solidFill>
                    <a:schemeClr val="dk1"/>
                  </a:solidFill>
                </a:rPr>
                <a:t>Setting Up Traditional Grade Preferences</a:t>
              </a:r>
            </a:p>
          </p:txBody>
        </p:sp>
        <p:sp>
          <p:nvSpPr>
            <p:cNvPr id="79" name="Shape 79"/>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chemeClr val="dk1"/>
                  </a:solidFill>
                </a:rPr>
                <a:t>Setting Up District Grading Preferences</a:t>
              </a:r>
            </a:p>
            <a:p>
              <a:pPr marL="457200" lvl="0" indent="-342900" rtl="0">
                <a:lnSpc>
                  <a:spcPct val="115000"/>
                </a:lnSpc>
                <a:spcBef>
                  <a:spcPts val="0"/>
                </a:spcBef>
                <a:spcAft>
                  <a:spcPts val="600"/>
                </a:spcAft>
                <a:buClr>
                  <a:schemeClr val="dk1"/>
                </a:buClr>
                <a:buSzPct val="100000"/>
                <a:buChar char="➢"/>
              </a:pPr>
              <a:r>
                <a:rPr lang="en" sz="1800">
                  <a:solidFill>
                    <a:schemeClr val="dk1"/>
                  </a:solidFill>
                </a:rPr>
                <a:t>Configuring Standards Grade Preferences</a:t>
              </a:r>
            </a:p>
            <a:p>
              <a:pPr marL="457200" lvl="0" indent="-342900" rtl="0">
                <a:lnSpc>
                  <a:spcPct val="115000"/>
                </a:lnSpc>
                <a:spcBef>
                  <a:spcPts val="0"/>
                </a:spcBef>
                <a:spcAft>
                  <a:spcPts val="600"/>
                </a:spcAft>
                <a:buClr>
                  <a:schemeClr val="dk1"/>
                </a:buClr>
                <a:buSzPct val="100000"/>
                <a:buChar char="➢"/>
              </a:pPr>
              <a:r>
                <a:rPr lang="en" sz="1800">
                  <a:solidFill>
                    <a:schemeClr val="dk1"/>
                  </a:solidFill>
                </a:rPr>
                <a:t>Configuring Display Settings</a:t>
              </a:r>
            </a:p>
            <a:p>
              <a:pPr lvl="0" rtl="0">
                <a:lnSpc>
                  <a:spcPct val="115000"/>
                </a:lnSpc>
                <a:spcBef>
                  <a:spcPts val="0"/>
                </a:spcBef>
                <a:spcAft>
                  <a:spcPts val="600"/>
                </a:spcAft>
                <a:buNone/>
              </a:pPr>
              <a:r>
                <a:rPr lang="en" sz="1800" b="1">
                  <a:solidFill>
                    <a:schemeClr val="dk1"/>
                  </a:solidFill>
                </a:rPr>
                <a:t>School Level</a:t>
              </a:r>
            </a:p>
            <a:p>
              <a:pPr marL="457200" lvl="0" indent="-342900" rtl="0">
                <a:lnSpc>
                  <a:spcPct val="115000"/>
                </a:lnSpc>
                <a:spcBef>
                  <a:spcPts val="0"/>
                </a:spcBef>
                <a:spcAft>
                  <a:spcPts val="600"/>
                </a:spcAft>
                <a:buClr>
                  <a:schemeClr val="dk1"/>
                </a:buClr>
                <a:buSzPct val="100000"/>
                <a:buChar char="➢"/>
              </a:pPr>
              <a:r>
                <a:rPr lang="en" sz="1800">
                  <a:solidFill>
                    <a:schemeClr val="dk1"/>
                  </a:solidFill>
                </a:rPr>
                <a:t>PowerTeacher Pro Settings</a:t>
              </a:r>
            </a:p>
            <a:p>
              <a:pPr marL="914400" lvl="1" indent="-342900" rtl="0">
                <a:lnSpc>
                  <a:spcPct val="115000"/>
                </a:lnSpc>
                <a:spcBef>
                  <a:spcPts val="0"/>
                </a:spcBef>
                <a:spcAft>
                  <a:spcPts val="600"/>
                </a:spcAft>
                <a:buClr>
                  <a:schemeClr val="dk1"/>
                </a:buClr>
                <a:buSzPct val="100000"/>
                <a:buChar char="■"/>
              </a:pPr>
              <a:r>
                <a:rPr lang="en" sz="1800">
                  <a:solidFill>
                    <a:schemeClr val="dk1"/>
                  </a:solidFill>
                </a:rPr>
                <a:t>District Categories for Teachers</a:t>
              </a:r>
            </a:p>
            <a:p>
              <a:pPr marL="914400" lvl="1" indent="-342900" rtl="0">
                <a:lnSpc>
                  <a:spcPct val="115000"/>
                </a:lnSpc>
                <a:spcBef>
                  <a:spcPts val="0"/>
                </a:spcBef>
                <a:spcAft>
                  <a:spcPts val="600"/>
                </a:spcAft>
                <a:buClr>
                  <a:schemeClr val="dk1"/>
                </a:buClr>
                <a:buSzPct val="100000"/>
                <a:buChar char="■"/>
              </a:pPr>
              <a:r>
                <a:rPr lang="en" sz="1800">
                  <a:solidFill>
                    <a:schemeClr val="dk1"/>
                  </a:solidFill>
                </a:rPr>
                <a:t>Standards Grade Preferences</a:t>
              </a:r>
            </a:p>
            <a:p>
              <a:pPr marL="914400" lvl="1" indent="-342900" rtl="0">
                <a:lnSpc>
                  <a:spcPct val="115000"/>
                </a:lnSpc>
                <a:spcBef>
                  <a:spcPts val="0"/>
                </a:spcBef>
                <a:spcAft>
                  <a:spcPts val="600"/>
                </a:spcAft>
                <a:buClr>
                  <a:schemeClr val="dk1"/>
                </a:buClr>
                <a:buSzPct val="100000"/>
                <a:buChar char="■"/>
              </a:pPr>
              <a:r>
                <a:rPr lang="en" sz="1800">
                  <a:solidFill>
                    <a:schemeClr val="dk1"/>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chemeClr val="dk1"/>
                  </a:solidFill>
                </a:rPr>
                <a:t>District Level</a:t>
              </a:r>
            </a:p>
            <a:p>
              <a:pPr marL="457200" lvl="0" indent="-342900" rtl="0">
                <a:lnSpc>
                  <a:spcPct val="115000"/>
                </a:lnSpc>
                <a:spcBef>
                  <a:spcPts val="0"/>
                </a:spcBef>
                <a:spcAft>
                  <a:spcPts val="600"/>
                </a:spcAft>
                <a:buClr>
                  <a:schemeClr val="dk1"/>
                </a:buClr>
                <a:buSzPct val="100000"/>
                <a:buChar char="➢"/>
              </a:pPr>
              <a:r>
                <a:rPr lang="en" sz="1800">
                  <a:solidFill>
                    <a:schemeClr val="dk1"/>
                  </a:solidFill>
                </a:rPr>
                <a:t>Managing Next Year’s Calculations</a:t>
              </a:r>
            </a:p>
          </p:txBody>
        </p:sp>
        <p:cxnSp>
          <p:nvCxnSpPr>
            <p:cNvPr id="80" name="Shape 80"/>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Create a Traditional Grade Calculation Formula </a:t>
            </a:r>
          </a:p>
        </p:txBody>
      </p:sp>
      <p:pic>
        <p:nvPicPr>
          <p:cNvPr id="354" name="Shape 354"/>
          <p:cNvPicPr preferRelativeResize="0"/>
          <p:nvPr/>
        </p:nvPicPr>
        <p:blipFill rotWithShape="1">
          <a:blip r:embed="rId3">
            <a:alphaModFix/>
          </a:blip>
          <a:srcRect t="5926"/>
          <a:stretch/>
        </p:blipFill>
        <p:spPr>
          <a:xfrm>
            <a:off x="116700" y="684474"/>
            <a:ext cx="4907574" cy="3008899"/>
          </a:xfrm>
          <a:prstGeom prst="rect">
            <a:avLst/>
          </a:prstGeom>
          <a:noFill/>
          <a:ln w="9525" cap="flat" cmpd="sng">
            <a:solidFill>
              <a:srgbClr val="B7B7B7"/>
            </a:solidFill>
            <a:prstDash val="solid"/>
            <a:round/>
            <a:headEnd type="none" w="med" len="med"/>
            <a:tailEnd type="none" w="med" len="med"/>
          </a:ln>
        </p:spPr>
      </p:pic>
      <p:pic>
        <p:nvPicPr>
          <p:cNvPr id="355" name="Shape 355"/>
          <p:cNvPicPr preferRelativeResize="0"/>
          <p:nvPr/>
        </p:nvPicPr>
        <p:blipFill rotWithShape="1">
          <a:blip r:embed="rId4">
            <a:alphaModFix/>
          </a:blip>
          <a:srcRect b="29123"/>
          <a:stretch/>
        </p:blipFill>
        <p:spPr>
          <a:xfrm>
            <a:off x="2187775" y="876850"/>
            <a:ext cx="5686880" cy="4086361"/>
          </a:xfrm>
          <a:prstGeom prst="rect">
            <a:avLst/>
          </a:prstGeom>
          <a:noFill/>
          <a:ln>
            <a:noFill/>
          </a:ln>
        </p:spPr>
      </p:pic>
      <p:pic>
        <p:nvPicPr>
          <p:cNvPr id="356" name="Shape 356"/>
          <p:cNvPicPr preferRelativeResize="0"/>
          <p:nvPr/>
        </p:nvPicPr>
        <p:blipFill rotWithShape="1">
          <a:blip r:embed="rId4">
            <a:alphaModFix/>
          </a:blip>
          <a:srcRect l="77568" t="93436"/>
          <a:stretch/>
        </p:blipFill>
        <p:spPr>
          <a:xfrm>
            <a:off x="7810324" y="4439901"/>
            <a:ext cx="1272599" cy="377498"/>
          </a:xfrm>
          <a:prstGeom prst="rect">
            <a:avLst/>
          </a:prstGeom>
          <a:noFill/>
          <a:ln>
            <a:noFill/>
          </a:ln>
        </p:spPr>
      </p:pic>
      <p:sp>
        <p:nvSpPr>
          <p:cNvPr id="357" name="Shape 357"/>
          <p:cNvSpPr/>
          <p:nvPr/>
        </p:nvSpPr>
        <p:spPr>
          <a:xfrm>
            <a:off x="3184025" y="1328725"/>
            <a:ext cx="1176300" cy="3477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358" name="Shape 358"/>
          <p:cNvCxnSpPr>
            <a:endCxn id="357" idx="1"/>
          </p:cNvCxnSpPr>
          <p:nvPr/>
        </p:nvCxnSpPr>
        <p:spPr>
          <a:xfrm>
            <a:off x="1537325" y="1093375"/>
            <a:ext cx="1646700" cy="4092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Create a Traditional Grade Calculation Formula </a:t>
            </a:r>
          </a:p>
        </p:txBody>
      </p:sp>
      <p:pic>
        <p:nvPicPr>
          <p:cNvPr id="364" name="Shape 364"/>
          <p:cNvPicPr preferRelativeResize="0"/>
          <p:nvPr/>
        </p:nvPicPr>
        <p:blipFill rotWithShape="1">
          <a:blip r:embed="rId3">
            <a:alphaModFix/>
          </a:blip>
          <a:srcRect t="67782"/>
          <a:stretch/>
        </p:blipFill>
        <p:spPr>
          <a:xfrm>
            <a:off x="769325" y="4045274"/>
            <a:ext cx="7134250" cy="990125"/>
          </a:xfrm>
          <a:prstGeom prst="rect">
            <a:avLst/>
          </a:prstGeom>
          <a:noFill/>
          <a:ln>
            <a:noFill/>
          </a:ln>
        </p:spPr>
      </p:pic>
      <p:pic>
        <p:nvPicPr>
          <p:cNvPr id="365" name="Shape 365"/>
          <p:cNvPicPr preferRelativeResize="0"/>
          <p:nvPr/>
        </p:nvPicPr>
        <p:blipFill rotWithShape="1">
          <a:blip r:embed="rId4">
            <a:alphaModFix/>
          </a:blip>
          <a:srcRect r="34477" b="60405"/>
          <a:stretch/>
        </p:blipFill>
        <p:spPr>
          <a:xfrm>
            <a:off x="100250" y="639425"/>
            <a:ext cx="4231274" cy="641599"/>
          </a:xfrm>
          <a:prstGeom prst="rect">
            <a:avLst/>
          </a:prstGeom>
          <a:noFill/>
          <a:ln w="9525" cap="flat" cmpd="sng">
            <a:solidFill>
              <a:srgbClr val="D9D9D9"/>
            </a:solidFill>
            <a:prstDash val="solid"/>
            <a:round/>
            <a:headEnd type="none" w="med" len="med"/>
            <a:tailEnd type="none" w="med" len="med"/>
          </a:ln>
        </p:spPr>
      </p:pic>
      <p:pic>
        <p:nvPicPr>
          <p:cNvPr id="366" name="Shape 366"/>
          <p:cNvPicPr preferRelativeResize="0"/>
          <p:nvPr/>
        </p:nvPicPr>
        <p:blipFill rotWithShape="1">
          <a:blip r:embed="rId4">
            <a:alphaModFix/>
          </a:blip>
          <a:srcRect l="54233" t="46595"/>
          <a:stretch/>
        </p:blipFill>
        <p:spPr>
          <a:xfrm>
            <a:off x="1100500" y="1310642"/>
            <a:ext cx="2955450" cy="865374"/>
          </a:xfrm>
          <a:prstGeom prst="rect">
            <a:avLst/>
          </a:prstGeom>
          <a:noFill/>
          <a:ln w="9525" cap="flat" cmpd="sng">
            <a:solidFill>
              <a:srgbClr val="D9D9D9"/>
            </a:solidFill>
            <a:prstDash val="solid"/>
            <a:round/>
            <a:headEnd type="none" w="med" len="med"/>
            <a:tailEnd type="none" w="med" len="med"/>
          </a:ln>
        </p:spPr>
      </p:pic>
      <p:pic>
        <p:nvPicPr>
          <p:cNvPr id="367" name="Shape 367"/>
          <p:cNvPicPr preferRelativeResize="0"/>
          <p:nvPr/>
        </p:nvPicPr>
        <p:blipFill>
          <a:blip r:embed="rId5">
            <a:alphaModFix/>
          </a:blip>
          <a:stretch>
            <a:fillRect/>
          </a:stretch>
        </p:blipFill>
        <p:spPr>
          <a:xfrm>
            <a:off x="3957222" y="1303200"/>
            <a:ext cx="4907574" cy="2781575"/>
          </a:xfrm>
          <a:prstGeom prst="rect">
            <a:avLst/>
          </a:prstGeom>
          <a:noFill/>
          <a:ln w="9525" cap="flat" cmpd="sng">
            <a:solidFill>
              <a:srgbClr val="434343"/>
            </a:solidFill>
            <a:prstDash val="solid"/>
            <a:round/>
            <a:headEnd type="none" w="med" len="med"/>
            <a:tailEnd type="none" w="med" len="med"/>
          </a:ln>
        </p:spPr>
      </p:pic>
      <p:pic>
        <p:nvPicPr>
          <p:cNvPr id="368" name="Shape 368"/>
          <p:cNvPicPr preferRelativeResize="0"/>
          <p:nvPr/>
        </p:nvPicPr>
        <p:blipFill rotWithShape="1">
          <a:blip r:embed="rId4">
            <a:alphaModFix/>
          </a:blip>
          <a:srcRect t="46595" r="84510"/>
          <a:stretch/>
        </p:blipFill>
        <p:spPr>
          <a:xfrm>
            <a:off x="100250" y="1310650"/>
            <a:ext cx="1000249" cy="865374"/>
          </a:xfrm>
          <a:prstGeom prst="rect">
            <a:avLst/>
          </a:prstGeom>
          <a:noFill/>
          <a:ln w="9525" cap="flat" cmpd="sng">
            <a:solidFill>
              <a:srgbClr val="D9D9D9"/>
            </a:solidFill>
            <a:prstDash val="solid"/>
            <a:round/>
            <a:headEnd type="none" w="med" len="med"/>
            <a:tailEnd type="none" w="med" len="med"/>
          </a:ln>
        </p:spPr>
      </p:pic>
      <p:sp>
        <p:nvSpPr>
          <p:cNvPr id="369" name="Shape 369"/>
          <p:cNvSpPr/>
          <p:nvPr/>
        </p:nvSpPr>
        <p:spPr>
          <a:xfrm>
            <a:off x="3304800" y="2189275"/>
            <a:ext cx="602100" cy="1885500"/>
          </a:xfrm>
          <a:prstGeom prst="leftBrace">
            <a:avLst>
              <a:gd name="adj1" fmla="val 8333"/>
              <a:gd name="adj2" fmla="val 45029"/>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0" name="Shape 370"/>
          <p:cNvSpPr txBox="1"/>
          <p:nvPr/>
        </p:nvSpPr>
        <p:spPr>
          <a:xfrm>
            <a:off x="191300" y="2205650"/>
            <a:ext cx="3063299" cy="2135700"/>
          </a:xfrm>
          <a:prstGeom prst="rect">
            <a:avLst/>
          </a:prstGeom>
          <a:noFill/>
          <a:ln>
            <a:noFill/>
          </a:ln>
        </p:spPr>
        <p:txBody>
          <a:bodyPr lIns="91425" tIns="91425" rIns="91425" bIns="91425" anchor="t" anchorCtr="0">
            <a:noAutofit/>
          </a:bodyPr>
          <a:lstStyle/>
          <a:p>
            <a:pPr lvl="0">
              <a:spcBef>
                <a:spcPts val="0"/>
              </a:spcBef>
              <a:buNone/>
            </a:pPr>
            <a:r>
              <a:rPr lang="en" sz="2000">
                <a:solidFill>
                  <a:schemeClr val="dk1"/>
                </a:solidFill>
              </a:rPr>
              <a:t>Set up formulas for the reporting terms as needed for the district.</a:t>
            </a:r>
          </a:p>
          <a:p>
            <a:pPr lvl="0">
              <a:spcBef>
                <a:spcPts val="0"/>
              </a:spcBef>
              <a:buNone/>
            </a:pPr>
            <a:endParaRPr sz="2000">
              <a:solidFill>
                <a:schemeClr val="dk1"/>
              </a:solidFill>
            </a:endParaRPr>
          </a:p>
          <a:p>
            <a:pPr lvl="0" rtl="0">
              <a:spcBef>
                <a:spcPts val="0"/>
              </a:spcBef>
              <a:buNone/>
            </a:pPr>
            <a:r>
              <a:rPr lang="en" sz="2000">
                <a:solidFill>
                  <a:schemeClr val="dk1"/>
                </a:solidFill>
              </a:rPr>
              <a:t>Submit the page.</a:t>
            </a:r>
          </a:p>
        </p:txBody>
      </p:sp>
      <p:pic>
        <p:nvPicPr>
          <p:cNvPr id="371" name="Shape 371"/>
          <p:cNvPicPr preferRelativeResize="0"/>
          <p:nvPr/>
        </p:nvPicPr>
        <p:blipFill>
          <a:blip r:embed="rId6">
            <a:alphaModFix/>
          </a:blip>
          <a:stretch>
            <a:fillRect/>
          </a:stretch>
        </p:blipFill>
        <p:spPr>
          <a:xfrm>
            <a:off x="6902649" y="4749650"/>
            <a:ext cx="581025" cy="285750"/>
          </a:xfrm>
          <a:prstGeom prst="rect">
            <a:avLst/>
          </a:prstGeom>
          <a:noFill/>
          <a:ln>
            <a:noFill/>
          </a:ln>
        </p:spPr>
      </p:pic>
      <p:sp>
        <p:nvSpPr>
          <p:cNvPr id="372" name="Shape 372"/>
          <p:cNvSpPr/>
          <p:nvPr/>
        </p:nvSpPr>
        <p:spPr>
          <a:xfrm>
            <a:off x="303625" y="1589839"/>
            <a:ext cx="345600" cy="285899"/>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p:nvPr/>
        </p:nvSpPr>
        <p:spPr>
          <a:xfrm>
            <a:off x="303625" y="1860707"/>
            <a:ext cx="345600" cy="2859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4" name="Shape 374"/>
          <p:cNvSpPr/>
          <p:nvPr/>
        </p:nvSpPr>
        <p:spPr>
          <a:xfrm>
            <a:off x="303625" y="1285050"/>
            <a:ext cx="581100" cy="2859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Create a Traditional Grade Calculation Formula </a:t>
            </a:r>
          </a:p>
        </p:txBody>
      </p:sp>
      <p:pic>
        <p:nvPicPr>
          <p:cNvPr id="380" name="Shape 380"/>
          <p:cNvPicPr preferRelativeResize="0"/>
          <p:nvPr/>
        </p:nvPicPr>
        <p:blipFill>
          <a:blip r:embed="rId3">
            <a:alphaModFix/>
          </a:blip>
          <a:stretch>
            <a:fillRect/>
          </a:stretch>
        </p:blipFill>
        <p:spPr>
          <a:xfrm>
            <a:off x="7007899" y="4696250"/>
            <a:ext cx="796600" cy="391775"/>
          </a:xfrm>
          <a:prstGeom prst="rect">
            <a:avLst/>
          </a:prstGeom>
          <a:noFill/>
          <a:ln>
            <a:noFill/>
          </a:ln>
        </p:spPr>
      </p:pic>
      <p:pic>
        <p:nvPicPr>
          <p:cNvPr id="381" name="Shape 381"/>
          <p:cNvPicPr preferRelativeResize="0"/>
          <p:nvPr/>
        </p:nvPicPr>
        <p:blipFill>
          <a:blip r:embed="rId4">
            <a:alphaModFix/>
          </a:blip>
          <a:stretch>
            <a:fillRect/>
          </a:stretch>
        </p:blipFill>
        <p:spPr>
          <a:xfrm>
            <a:off x="4013050" y="609800"/>
            <a:ext cx="4993686" cy="4132974"/>
          </a:xfrm>
          <a:prstGeom prst="rect">
            <a:avLst/>
          </a:prstGeom>
          <a:noFill/>
          <a:ln w="9525" cap="flat" cmpd="sng">
            <a:solidFill>
              <a:srgbClr val="000000"/>
            </a:solidFill>
            <a:prstDash val="solid"/>
            <a:round/>
            <a:headEnd type="none" w="med" len="med"/>
            <a:tailEnd type="none" w="med" len="med"/>
          </a:ln>
        </p:spPr>
      </p:pic>
      <p:pic>
        <p:nvPicPr>
          <p:cNvPr id="382" name="Shape 382"/>
          <p:cNvPicPr preferRelativeResize="0"/>
          <p:nvPr/>
        </p:nvPicPr>
        <p:blipFill rotWithShape="1">
          <a:blip r:embed="rId5">
            <a:alphaModFix/>
          </a:blip>
          <a:srcRect r="46492"/>
          <a:stretch/>
        </p:blipFill>
        <p:spPr>
          <a:xfrm>
            <a:off x="74473" y="609799"/>
            <a:ext cx="2543324" cy="2113399"/>
          </a:xfrm>
          <a:prstGeom prst="rect">
            <a:avLst/>
          </a:prstGeom>
          <a:noFill/>
          <a:ln>
            <a:noFill/>
          </a:ln>
        </p:spPr>
      </p:pic>
      <p:pic>
        <p:nvPicPr>
          <p:cNvPr id="383" name="Shape 383"/>
          <p:cNvPicPr preferRelativeResize="0"/>
          <p:nvPr/>
        </p:nvPicPr>
        <p:blipFill rotWithShape="1">
          <a:blip r:embed="rId5">
            <a:alphaModFix/>
          </a:blip>
          <a:srcRect l="71416"/>
          <a:stretch/>
        </p:blipFill>
        <p:spPr>
          <a:xfrm>
            <a:off x="2617798" y="609799"/>
            <a:ext cx="1358674" cy="2113399"/>
          </a:xfrm>
          <a:prstGeom prst="rect">
            <a:avLst/>
          </a:prstGeom>
          <a:noFill/>
          <a:ln>
            <a:noFill/>
          </a:ln>
        </p:spPr>
      </p:pic>
      <p:sp>
        <p:nvSpPr>
          <p:cNvPr id="384" name="Shape 384"/>
          <p:cNvSpPr/>
          <p:nvPr/>
        </p:nvSpPr>
        <p:spPr>
          <a:xfrm>
            <a:off x="3405025" y="1642575"/>
            <a:ext cx="287700" cy="2277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385" name="Shape 385"/>
          <p:cNvCxnSpPr>
            <a:stCxn id="384" idx="3"/>
          </p:cNvCxnSpPr>
          <p:nvPr/>
        </p:nvCxnSpPr>
        <p:spPr>
          <a:xfrm>
            <a:off x="3692725" y="1756425"/>
            <a:ext cx="275700" cy="1980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391" name="Shape 391"/>
          <p:cNvGrpSpPr/>
          <p:nvPr/>
        </p:nvGrpSpPr>
        <p:grpSpPr>
          <a:xfrm>
            <a:off x="21375" y="465282"/>
            <a:ext cx="9086434" cy="4367717"/>
            <a:chOff x="21375" y="465282"/>
            <a:chExt cx="9086434" cy="4367717"/>
          </a:xfrm>
        </p:grpSpPr>
        <p:sp>
          <p:nvSpPr>
            <p:cNvPr id="392" name="Shape 392"/>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E69138"/>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b="1">
                  <a:solidFill>
                    <a:srgbClr val="E69138"/>
                  </a:solidFill>
                </a:rPr>
                <a:t>Setting Up Traditional Grade Preferences</a:t>
              </a:r>
            </a:p>
          </p:txBody>
        </p:sp>
        <p:sp>
          <p:nvSpPr>
            <p:cNvPr id="393" name="Shape 393"/>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CCCCCC"/>
                  </a:solidFill>
                </a:rPr>
                <a:t>School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394" name="Shape 394"/>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Setting up Traditional Grade Preferences</a:t>
            </a:r>
          </a:p>
        </p:txBody>
      </p:sp>
      <p:sp>
        <p:nvSpPr>
          <p:cNvPr id="400" name="Shape 400"/>
          <p:cNvSpPr txBox="1"/>
          <p:nvPr/>
        </p:nvSpPr>
        <p:spPr>
          <a:xfrm>
            <a:off x="412325" y="489325"/>
            <a:ext cx="8605500" cy="794400"/>
          </a:xfrm>
          <a:prstGeom prst="rect">
            <a:avLst/>
          </a:prstGeom>
          <a:noFill/>
          <a:ln>
            <a:noFill/>
          </a:ln>
        </p:spPr>
        <p:txBody>
          <a:bodyPr lIns="91425" tIns="91425" rIns="91425" bIns="91425" anchor="ctr" anchorCtr="0">
            <a:noAutofit/>
          </a:bodyPr>
          <a:lstStyle/>
          <a:p>
            <a:pPr lvl="0" rtl="0">
              <a:spcBef>
                <a:spcPts val="0"/>
              </a:spcBef>
              <a:buNone/>
            </a:pPr>
            <a:r>
              <a:rPr lang="en" sz="1800" b="1">
                <a:solidFill>
                  <a:schemeClr val="dk1"/>
                </a:solidFill>
              </a:rPr>
              <a:t>Navigate: </a:t>
            </a:r>
            <a:r>
              <a:rPr lang="en" sz="1800">
                <a:solidFill>
                  <a:schemeClr val="dk1"/>
                </a:solidFill>
              </a:rPr>
              <a:t>District &gt; Grading: PowerTeacher Pro Settings &gt; Grade Calculations: Traditional Grade Preferences</a:t>
            </a:r>
          </a:p>
        </p:txBody>
      </p:sp>
      <p:grpSp>
        <p:nvGrpSpPr>
          <p:cNvPr id="401" name="Shape 401"/>
          <p:cNvGrpSpPr/>
          <p:nvPr/>
        </p:nvGrpSpPr>
        <p:grpSpPr>
          <a:xfrm>
            <a:off x="37250" y="1443900"/>
            <a:ext cx="9069499" cy="2255699"/>
            <a:chOff x="-2426525" y="1606700"/>
            <a:chExt cx="9069499" cy="2255699"/>
          </a:xfrm>
        </p:grpSpPr>
        <p:pic>
          <p:nvPicPr>
            <p:cNvPr id="402" name="Shape 402"/>
            <p:cNvPicPr preferRelativeResize="0"/>
            <p:nvPr/>
          </p:nvPicPr>
          <p:blipFill rotWithShape="1">
            <a:blip r:embed="rId3">
              <a:alphaModFix/>
            </a:blip>
            <a:srcRect t="90136"/>
            <a:stretch/>
          </p:blipFill>
          <p:spPr>
            <a:xfrm>
              <a:off x="-2426525" y="3355050"/>
              <a:ext cx="9069499" cy="507349"/>
            </a:xfrm>
            <a:prstGeom prst="rect">
              <a:avLst/>
            </a:prstGeom>
            <a:noFill/>
            <a:ln>
              <a:noFill/>
            </a:ln>
          </p:spPr>
        </p:pic>
        <p:pic>
          <p:nvPicPr>
            <p:cNvPr id="403" name="Shape 403"/>
            <p:cNvPicPr preferRelativeResize="0"/>
            <p:nvPr/>
          </p:nvPicPr>
          <p:blipFill rotWithShape="1">
            <a:blip r:embed="rId3">
              <a:alphaModFix/>
            </a:blip>
            <a:srcRect b="66008"/>
            <a:stretch/>
          </p:blipFill>
          <p:spPr>
            <a:xfrm>
              <a:off x="-2426525" y="1606700"/>
              <a:ext cx="9069499" cy="1748349"/>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Shape 408"/>
          <p:cNvPicPr preferRelativeResize="0"/>
          <p:nvPr/>
        </p:nvPicPr>
        <p:blipFill>
          <a:blip r:embed="rId3">
            <a:alphaModFix/>
          </a:blip>
          <a:stretch>
            <a:fillRect/>
          </a:stretch>
        </p:blipFill>
        <p:spPr>
          <a:xfrm>
            <a:off x="694040" y="568979"/>
            <a:ext cx="5827649" cy="4518675"/>
          </a:xfrm>
          <a:prstGeom prst="rect">
            <a:avLst/>
          </a:prstGeom>
          <a:noFill/>
          <a:ln w="9525" cap="flat" cmpd="sng">
            <a:solidFill>
              <a:srgbClr val="999999"/>
            </a:solidFill>
            <a:prstDash val="solid"/>
            <a:round/>
            <a:headEnd type="none" w="med" len="med"/>
            <a:tailEnd type="none" w="med" len="med"/>
          </a:ln>
        </p:spPr>
      </p:pic>
      <p:sp>
        <p:nvSpPr>
          <p:cNvPr id="409" name="Shape 409"/>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Setting up Traditional Grade Preferences</a:t>
            </a:r>
          </a:p>
        </p:txBody>
      </p:sp>
      <p:pic>
        <p:nvPicPr>
          <p:cNvPr id="410" name="Shape 410"/>
          <p:cNvPicPr preferRelativeResize="0"/>
          <p:nvPr/>
        </p:nvPicPr>
        <p:blipFill>
          <a:blip r:embed="rId4">
            <a:alphaModFix/>
          </a:blip>
          <a:stretch>
            <a:fillRect/>
          </a:stretch>
        </p:blipFill>
        <p:spPr>
          <a:xfrm>
            <a:off x="6521700" y="4782975"/>
            <a:ext cx="619499" cy="3046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416" name="Shape 416"/>
          <p:cNvGrpSpPr/>
          <p:nvPr/>
        </p:nvGrpSpPr>
        <p:grpSpPr>
          <a:xfrm>
            <a:off x="21375" y="465282"/>
            <a:ext cx="9086434" cy="4367717"/>
            <a:chOff x="21375" y="465282"/>
            <a:chExt cx="9086434" cy="4367717"/>
          </a:xfrm>
        </p:grpSpPr>
        <p:sp>
          <p:nvSpPr>
            <p:cNvPr id="417" name="Shape 417"/>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418" name="Shape 418"/>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FF9900"/>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b="1">
                  <a:solidFill>
                    <a:srgbClr val="FF9900"/>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CCCCCC"/>
                  </a:solidFill>
                </a:rPr>
                <a:t>School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419" name="Shape 419"/>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12325" y="173"/>
            <a:ext cx="8670600" cy="465900"/>
          </a:xfrm>
          <a:prstGeom prst="rect">
            <a:avLst/>
          </a:prstGeom>
          <a:ln>
            <a:noFill/>
          </a:ln>
        </p:spPr>
        <p:txBody>
          <a:bodyPr lIns="91425" tIns="91425" rIns="91425" bIns="91425" anchor="ctr" anchorCtr="0">
            <a:noAutofit/>
          </a:bodyPr>
          <a:lstStyle/>
          <a:p>
            <a:pPr lvl="0" rtl="0">
              <a:spcBef>
                <a:spcPts val="0"/>
              </a:spcBef>
              <a:buNone/>
            </a:pPr>
            <a:r>
              <a:rPr lang="en" b="1">
                <a:solidFill>
                  <a:srgbClr val="073763"/>
                </a:solidFill>
              </a:rPr>
              <a:t>Configuring Standards Grade Preferences</a:t>
            </a:r>
          </a:p>
        </p:txBody>
      </p:sp>
      <p:sp>
        <p:nvSpPr>
          <p:cNvPr id="425" name="Shape 425"/>
          <p:cNvSpPr txBox="1"/>
          <p:nvPr/>
        </p:nvSpPr>
        <p:spPr>
          <a:xfrm>
            <a:off x="438700" y="524650"/>
            <a:ext cx="8303700" cy="465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a:t>
            </a:r>
            <a:r>
              <a:rPr lang="en" sz="1800">
                <a:solidFill>
                  <a:schemeClr val="dk1"/>
                </a:solidFill>
              </a:rPr>
              <a:t> District &gt; Under Grading: PowerTeacher Pro Settings &gt; Under Gradebook Calculations: Standards Grade Preferences</a:t>
            </a:r>
          </a:p>
        </p:txBody>
      </p:sp>
      <p:pic>
        <p:nvPicPr>
          <p:cNvPr id="426" name="Shape 426"/>
          <p:cNvPicPr preferRelativeResize="0"/>
          <p:nvPr/>
        </p:nvPicPr>
        <p:blipFill>
          <a:blip r:embed="rId3">
            <a:alphaModFix/>
          </a:blip>
          <a:stretch>
            <a:fillRect/>
          </a:stretch>
        </p:blipFill>
        <p:spPr>
          <a:xfrm>
            <a:off x="152400" y="1014252"/>
            <a:ext cx="8839198" cy="381872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Shape 431"/>
          <p:cNvPicPr preferRelativeResize="0"/>
          <p:nvPr/>
        </p:nvPicPr>
        <p:blipFill rotWithShape="1">
          <a:blip r:embed="rId3">
            <a:alphaModFix/>
          </a:blip>
          <a:srcRect t="3927" b="36658"/>
          <a:stretch/>
        </p:blipFill>
        <p:spPr>
          <a:xfrm>
            <a:off x="79725" y="609800"/>
            <a:ext cx="5865775" cy="3766625"/>
          </a:xfrm>
          <a:prstGeom prst="rect">
            <a:avLst/>
          </a:prstGeom>
          <a:noFill/>
          <a:ln>
            <a:noFill/>
          </a:ln>
        </p:spPr>
      </p:pic>
      <p:sp>
        <p:nvSpPr>
          <p:cNvPr id="432" name="Shape 432"/>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Configuring Standards Grade Preferences</a:t>
            </a:r>
          </a:p>
        </p:txBody>
      </p:sp>
      <p:pic>
        <p:nvPicPr>
          <p:cNvPr id="433" name="Shape 433"/>
          <p:cNvPicPr preferRelativeResize="0"/>
          <p:nvPr/>
        </p:nvPicPr>
        <p:blipFill>
          <a:blip r:embed="rId4">
            <a:alphaModFix/>
          </a:blip>
          <a:stretch>
            <a:fillRect/>
          </a:stretch>
        </p:blipFill>
        <p:spPr>
          <a:xfrm>
            <a:off x="4108178" y="962240"/>
            <a:ext cx="1934249" cy="1612124"/>
          </a:xfrm>
          <a:prstGeom prst="rect">
            <a:avLst/>
          </a:prstGeom>
          <a:noFill/>
          <a:ln>
            <a:noFill/>
          </a:ln>
        </p:spPr>
      </p:pic>
      <p:sp>
        <p:nvSpPr>
          <p:cNvPr id="434" name="Shape 434"/>
          <p:cNvSpPr/>
          <p:nvPr/>
        </p:nvSpPr>
        <p:spPr>
          <a:xfrm>
            <a:off x="3866731" y="892546"/>
            <a:ext cx="349800" cy="1730100"/>
          </a:xfrm>
          <a:prstGeom prst="leftBrace">
            <a:avLst>
              <a:gd name="adj1" fmla="val 8333"/>
              <a:gd name="adj2" fmla="val 50000"/>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5" name="Shape 435"/>
          <p:cNvSpPr txBox="1"/>
          <p:nvPr/>
        </p:nvSpPr>
        <p:spPr>
          <a:xfrm>
            <a:off x="6311500" y="609800"/>
            <a:ext cx="2832300" cy="4245300"/>
          </a:xfrm>
          <a:prstGeom prst="rect">
            <a:avLst/>
          </a:prstGeom>
          <a:noFill/>
          <a:ln>
            <a:noFill/>
          </a:ln>
        </p:spPr>
        <p:txBody>
          <a:bodyPr lIns="91425" tIns="91425" rIns="91425" bIns="91425" anchor="ctr" anchorCtr="0">
            <a:noAutofit/>
          </a:bodyPr>
          <a:lstStyle/>
          <a:p>
            <a:pPr marR="431800" lvl="0" rtl="0">
              <a:lnSpc>
                <a:spcPct val="115000"/>
              </a:lnSpc>
              <a:spcBef>
                <a:spcPts val="0"/>
              </a:spcBef>
              <a:spcAft>
                <a:spcPts val="1200"/>
              </a:spcAft>
              <a:buNone/>
            </a:pPr>
            <a:r>
              <a:rPr lang="en">
                <a:solidFill>
                  <a:srgbClr val="444444"/>
                </a:solidFill>
              </a:rPr>
              <a:t>Student learning culminated over time</a:t>
            </a:r>
          </a:p>
          <a:p>
            <a:pPr marR="431800" lvl="0" rtl="0">
              <a:lnSpc>
                <a:spcPct val="115000"/>
              </a:lnSpc>
              <a:spcBef>
                <a:spcPts val="0"/>
              </a:spcBef>
              <a:spcAft>
                <a:spcPts val="1200"/>
              </a:spcAft>
              <a:buNone/>
            </a:pPr>
            <a:r>
              <a:rPr lang="en">
                <a:solidFill>
                  <a:srgbClr val="444444"/>
                </a:solidFill>
              </a:rPr>
              <a:t>Average of the scores</a:t>
            </a:r>
          </a:p>
          <a:p>
            <a:pPr marR="431800" lvl="0" rtl="0">
              <a:lnSpc>
                <a:spcPct val="115000"/>
              </a:lnSpc>
              <a:spcBef>
                <a:spcPts val="0"/>
              </a:spcBef>
              <a:spcAft>
                <a:spcPts val="1200"/>
              </a:spcAft>
              <a:buNone/>
            </a:pPr>
            <a:r>
              <a:rPr lang="en">
                <a:solidFill>
                  <a:srgbClr val="444444"/>
                </a:solidFill>
              </a:rPr>
              <a:t>Throw out high and low scores</a:t>
            </a:r>
          </a:p>
          <a:p>
            <a:pPr marR="431800" lvl="0" rtl="0">
              <a:lnSpc>
                <a:spcPct val="115000"/>
              </a:lnSpc>
              <a:spcBef>
                <a:spcPts val="0"/>
              </a:spcBef>
              <a:spcAft>
                <a:spcPts val="1200"/>
              </a:spcAft>
              <a:buNone/>
            </a:pPr>
            <a:r>
              <a:rPr lang="en">
                <a:solidFill>
                  <a:srgbClr val="444444"/>
                </a:solidFill>
              </a:rPr>
              <a:t>Most frequently occurring score</a:t>
            </a:r>
          </a:p>
          <a:p>
            <a:pPr marR="431800" lvl="0" rtl="0">
              <a:lnSpc>
                <a:spcPct val="115000"/>
              </a:lnSpc>
              <a:spcBef>
                <a:spcPts val="0"/>
              </a:spcBef>
              <a:spcAft>
                <a:spcPts val="1200"/>
              </a:spcAft>
              <a:buNone/>
            </a:pPr>
            <a:r>
              <a:rPr lang="en">
                <a:solidFill>
                  <a:srgbClr val="444444"/>
                </a:solidFill>
              </a:rPr>
              <a:t>High-point assignments count more</a:t>
            </a:r>
          </a:p>
          <a:p>
            <a:pPr marR="431800" lvl="0" rtl="0">
              <a:lnSpc>
                <a:spcPct val="115000"/>
              </a:lnSpc>
              <a:spcBef>
                <a:spcPts val="0"/>
              </a:spcBef>
              <a:spcAft>
                <a:spcPts val="1200"/>
              </a:spcAft>
              <a:buNone/>
            </a:pPr>
            <a:r>
              <a:rPr lang="en">
                <a:solidFill>
                  <a:srgbClr val="444444"/>
                </a:solidFill>
              </a:rPr>
              <a:t>Best for performance assessments</a:t>
            </a:r>
          </a:p>
          <a:p>
            <a:pPr marR="431800" lvl="0" rtl="0">
              <a:lnSpc>
                <a:spcPct val="115000"/>
              </a:lnSpc>
              <a:spcBef>
                <a:spcPts val="0"/>
              </a:spcBef>
              <a:spcAft>
                <a:spcPts val="1200"/>
              </a:spcAft>
              <a:buNone/>
            </a:pPr>
            <a:r>
              <a:rPr lang="en">
                <a:solidFill>
                  <a:srgbClr val="444444"/>
                </a:solidFill>
              </a:rPr>
              <a:t>No default - a case-by-case method</a:t>
            </a:r>
          </a:p>
        </p:txBody>
      </p:sp>
      <p:cxnSp>
        <p:nvCxnSpPr>
          <p:cNvPr id="436" name="Shape 436"/>
          <p:cNvCxnSpPr/>
          <p:nvPr/>
        </p:nvCxnSpPr>
        <p:spPr>
          <a:xfrm rot="10800000" flipH="1">
            <a:off x="5881575" y="772725"/>
            <a:ext cx="472800" cy="265200"/>
          </a:xfrm>
          <a:prstGeom prst="straightConnector1">
            <a:avLst/>
          </a:prstGeom>
          <a:noFill/>
          <a:ln w="9525" cap="flat" cmpd="sng">
            <a:solidFill>
              <a:srgbClr val="FF0000"/>
            </a:solidFill>
            <a:prstDash val="solid"/>
            <a:round/>
            <a:headEnd type="none" w="lg" len="lg"/>
            <a:tailEnd type="triangle" w="lg" len="lg"/>
          </a:ln>
        </p:spPr>
      </p:cxnSp>
      <p:cxnSp>
        <p:nvCxnSpPr>
          <p:cNvPr id="437" name="Shape 437"/>
          <p:cNvCxnSpPr/>
          <p:nvPr/>
        </p:nvCxnSpPr>
        <p:spPr>
          <a:xfrm>
            <a:off x="4789875" y="1318025"/>
            <a:ext cx="1541400" cy="66000"/>
          </a:xfrm>
          <a:prstGeom prst="straightConnector1">
            <a:avLst/>
          </a:prstGeom>
          <a:noFill/>
          <a:ln w="9525" cap="flat" cmpd="sng">
            <a:solidFill>
              <a:srgbClr val="FF0000"/>
            </a:solidFill>
            <a:prstDash val="solid"/>
            <a:round/>
            <a:headEnd type="none" w="lg" len="lg"/>
            <a:tailEnd type="triangle" w="lg" len="lg"/>
          </a:ln>
        </p:spPr>
      </p:cxnSp>
      <p:cxnSp>
        <p:nvCxnSpPr>
          <p:cNvPr id="438" name="Shape 438"/>
          <p:cNvCxnSpPr/>
          <p:nvPr/>
        </p:nvCxnSpPr>
        <p:spPr>
          <a:xfrm>
            <a:off x="4789875" y="1564625"/>
            <a:ext cx="1530000" cy="188400"/>
          </a:xfrm>
          <a:prstGeom prst="straightConnector1">
            <a:avLst/>
          </a:prstGeom>
          <a:noFill/>
          <a:ln w="9525" cap="flat" cmpd="sng">
            <a:solidFill>
              <a:srgbClr val="FF0000"/>
            </a:solidFill>
            <a:prstDash val="solid"/>
            <a:round/>
            <a:headEnd type="none" w="lg" len="lg"/>
            <a:tailEnd type="triangle" w="lg" len="lg"/>
          </a:ln>
        </p:spPr>
      </p:cxnSp>
      <p:cxnSp>
        <p:nvCxnSpPr>
          <p:cNvPr id="439" name="Shape 439"/>
          <p:cNvCxnSpPr/>
          <p:nvPr/>
        </p:nvCxnSpPr>
        <p:spPr>
          <a:xfrm>
            <a:off x="4746225" y="1753025"/>
            <a:ext cx="1608300" cy="611100"/>
          </a:xfrm>
          <a:prstGeom prst="straightConnector1">
            <a:avLst/>
          </a:prstGeom>
          <a:noFill/>
          <a:ln w="9525" cap="flat" cmpd="sng">
            <a:solidFill>
              <a:srgbClr val="FF0000"/>
            </a:solidFill>
            <a:prstDash val="solid"/>
            <a:round/>
            <a:headEnd type="none" w="lg" len="lg"/>
            <a:tailEnd type="triangle" w="lg" len="lg"/>
          </a:ln>
        </p:spPr>
      </p:cxnSp>
      <p:cxnSp>
        <p:nvCxnSpPr>
          <p:cNvPr id="440" name="Shape 440"/>
          <p:cNvCxnSpPr/>
          <p:nvPr/>
        </p:nvCxnSpPr>
        <p:spPr>
          <a:xfrm>
            <a:off x="4878050" y="2065550"/>
            <a:ext cx="1508400" cy="891900"/>
          </a:xfrm>
          <a:prstGeom prst="straightConnector1">
            <a:avLst/>
          </a:prstGeom>
          <a:noFill/>
          <a:ln w="9525" cap="flat" cmpd="sng">
            <a:solidFill>
              <a:srgbClr val="FF0000"/>
            </a:solidFill>
            <a:prstDash val="solid"/>
            <a:round/>
            <a:headEnd type="none" w="lg" len="lg"/>
            <a:tailEnd type="triangle" w="lg" len="lg"/>
          </a:ln>
        </p:spPr>
      </p:cxnSp>
      <p:cxnSp>
        <p:nvCxnSpPr>
          <p:cNvPr id="441" name="Shape 441"/>
          <p:cNvCxnSpPr/>
          <p:nvPr/>
        </p:nvCxnSpPr>
        <p:spPr>
          <a:xfrm>
            <a:off x="4789884" y="2258871"/>
            <a:ext cx="1541400" cy="1385400"/>
          </a:xfrm>
          <a:prstGeom prst="straightConnector1">
            <a:avLst/>
          </a:prstGeom>
          <a:noFill/>
          <a:ln w="9525" cap="flat" cmpd="sng">
            <a:solidFill>
              <a:srgbClr val="FF0000"/>
            </a:solidFill>
            <a:prstDash val="solid"/>
            <a:round/>
            <a:headEnd type="none" w="lg" len="lg"/>
            <a:tailEnd type="triangle" w="lg" len="lg"/>
          </a:ln>
        </p:spPr>
      </p:cxnSp>
      <p:cxnSp>
        <p:nvCxnSpPr>
          <p:cNvPr id="442" name="Shape 442"/>
          <p:cNvCxnSpPr/>
          <p:nvPr/>
        </p:nvCxnSpPr>
        <p:spPr>
          <a:xfrm>
            <a:off x="4373175" y="2574375"/>
            <a:ext cx="1958100" cy="1750200"/>
          </a:xfrm>
          <a:prstGeom prst="straightConnector1">
            <a:avLst/>
          </a:prstGeom>
          <a:noFill/>
          <a:ln w="9525" cap="flat" cmpd="sng">
            <a:solidFill>
              <a:srgbClr val="FF0000"/>
            </a:solidFill>
            <a:prstDash val="solid"/>
            <a:round/>
            <a:headEnd type="none" w="lg" len="lg"/>
            <a:tailEnd type="triangle" w="lg" len="lg"/>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p:cNvPicPr preferRelativeResize="0"/>
          <p:nvPr/>
        </p:nvPicPr>
        <p:blipFill>
          <a:blip r:embed="rId3">
            <a:alphaModFix/>
          </a:blip>
          <a:stretch>
            <a:fillRect/>
          </a:stretch>
        </p:blipFill>
        <p:spPr>
          <a:xfrm>
            <a:off x="5284800" y="4728425"/>
            <a:ext cx="619499" cy="304674"/>
          </a:xfrm>
          <a:prstGeom prst="rect">
            <a:avLst/>
          </a:prstGeom>
          <a:noFill/>
          <a:ln>
            <a:noFill/>
          </a:ln>
        </p:spPr>
      </p:pic>
      <p:sp>
        <p:nvSpPr>
          <p:cNvPr id="448" name="Shape 448"/>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Configuring Standards Grade Preferences cont’d</a:t>
            </a:r>
          </a:p>
        </p:txBody>
      </p:sp>
      <p:pic>
        <p:nvPicPr>
          <p:cNvPr id="449" name="Shape 449"/>
          <p:cNvPicPr preferRelativeResize="0"/>
          <p:nvPr/>
        </p:nvPicPr>
        <p:blipFill>
          <a:blip r:embed="rId4">
            <a:alphaModFix/>
          </a:blip>
          <a:stretch>
            <a:fillRect/>
          </a:stretch>
        </p:blipFill>
        <p:spPr>
          <a:xfrm>
            <a:off x="218600" y="609800"/>
            <a:ext cx="6082550" cy="3988875"/>
          </a:xfrm>
          <a:prstGeom prst="rect">
            <a:avLst/>
          </a:prstGeom>
          <a:noFill/>
          <a:ln>
            <a:noFill/>
          </a:ln>
        </p:spPr>
      </p:pic>
      <p:sp>
        <p:nvSpPr>
          <p:cNvPr id="450" name="Shape 450"/>
          <p:cNvSpPr txBox="1"/>
          <p:nvPr/>
        </p:nvSpPr>
        <p:spPr>
          <a:xfrm>
            <a:off x="5904300" y="533600"/>
            <a:ext cx="3178500" cy="43398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spcAft>
                <a:spcPts val="800"/>
              </a:spcAft>
              <a:buNone/>
            </a:pPr>
            <a:r>
              <a:rPr lang="en" sz="1800">
                <a:solidFill>
                  <a:srgbClr val="444444"/>
                </a:solidFill>
                <a:highlight>
                  <a:srgbClr val="FFFFFF"/>
                </a:highlight>
              </a:rPr>
              <a:t>Select the checkbox to automatically calculate higher level standards grades from lower level standards grades. Deselect the checkbox to remove the auto-calculate feature.</a:t>
            </a:r>
          </a:p>
          <a:p>
            <a:pPr lvl="0" rtl="0">
              <a:lnSpc>
                <a:spcPct val="115000"/>
              </a:lnSpc>
              <a:spcBef>
                <a:spcPts val="0"/>
              </a:spcBef>
              <a:buNone/>
            </a:pPr>
            <a:r>
              <a:rPr lang="en" sz="1800" b="1">
                <a:solidFill>
                  <a:srgbClr val="444444"/>
                </a:solidFill>
                <a:highlight>
                  <a:srgbClr val="FFFFFF"/>
                </a:highlight>
              </a:rPr>
              <a:t>Note: </a:t>
            </a:r>
            <a:r>
              <a:rPr lang="en" sz="1800">
                <a:solidFill>
                  <a:srgbClr val="444444"/>
                </a:solidFill>
                <a:highlight>
                  <a:srgbClr val="FFFFFF"/>
                </a:highlight>
              </a:rPr>
              <a:t>When this checkbox is selected, PowerSchool determines which parent standards are auto-calculated based on the setting on the Courses page.</a:t>
            </a:r>
          </a:p>
        </p:txBody>
      </p:sp>
      <p:sp>
        <p:nvSpPr>
          <p:cNvPr id="451" name="Shape 451"/>
          <p:cNvSpPr/>
          <p:nvPr/>
        </p:nvSpPr>
        <p:spPr>
          <a:xfrm>
            <a:off x="2539600" y="1660925"/>
            <a:ext cx="407100" cy="304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452" name="Shape 452"/>
          <p:cNvCxnSpPr>
            <a:stCxn id="451" idx="3"/>
          </p:cNvCxnSpPr>
          <p:nvPr/>
        </p:nvCxnSpPr>
        <p:spPr>
          <a:xfrm rot="10800000" flipH="1">
            <a:off x="2946700" y="846425"/>
            <a:ext cx="2882700" cy="9669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86" name="Shape 86"/>
          <p:cNvGrpSpPr/>
          <p:nvPr/>
        </p:nvGrpSpPr>
        <p:grpSpPr>
          <a:xfrm>
            <a:off x="21375" y="465282"/>
            <a:ext cx="9086434" cy="4367717"/>
            <a:chOff x="21375" y="465282"/>
            <a:chExt cx="9086434" cy="4367717"/>
          </a:xfrm>
        </p:grpSpPr>
        <p:sp>
          <p:nvSpPr>
            <p:cNvPr id="87" name="Shape 87"/>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E69138"/>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88" name="Shape 88"/>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CCCCCC"/>
                  </a:solidFill>
                </a:rPr>
                <a:t>School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89" name="Shape 89"/>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District Standards as Seen at the Course Level</a:t>
            </a:r>
          </a:p>
        </p:txBody>
      </p:sp>
      <p:sp>
        <p:nvSpPr>
          <p:cNvPr id="458" name="Shape 458"/>
          <p:cNvSpPr txBox="1"/>
          <p:nvPr/>
        </p:nvSpPr>
        <p:spPr>
          <a:xfrm>
            <a:off x="168025" y="617075"/>
            <a:ext cx="8808600" cy="2847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 </a:t>
            </a:r>
            <a:r>
              <a:rPr lang="en" sz="1800">
                <a:solidFill>
                  <a:srgbClr val="073763"/>
                </a:solidFill>
              </a:rPr>
              <a:t> LEA  &gt;  Courses</a:t>
            </a:r>
          </a:p>
        </p:txBody>
      </p:sp>
      <p:sp>
        <p:nvSpPr>
          <p:cNvPr id="459" name="Shape 459"/>
          <p:cNvSpPr txBox="1"/>
          <p:nvPr/>
        </p:nvSpPr>
        <p:spPr>
          <a:xfrm>
            <a:off x="239225" y="3478303"/>
            <a:ext cx="8737500" cy="325200"/>
          </a:xfrm>
          <a:prstGeom prst="rect">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2000">
                <a:solidFill>
                  <a:schemeClr val="dk1"/>
                </a:solidFill>
              </a:rPr>
              <a:t>Search for and select a course and click ‘District - Standards’ tab</a:t>
            </a:r>
          </a:p>
        </p:txBody>
      </p:sp>
      <p:pic>
        <p:nvPicPr>
          <p:cNvPr id="460" name="Shape 460"/>
          <p:cNvPicPr preferRelativeResize="0"/>
          <p:nvPr/>
        </p:nvPicPr>
        <p:blipFill rotWithShape="1">
          <a:blip r:embed="rId3">
            <a:alphaModFix/>
          </a:blip>
          <a:srcRect r="1816" b="11308"/>
          <a:stretch/>
        </p:blipFill>
        <p:spPr>
          <a:xfrm>
            <a:off x="416525" y="901775"/>
            <a:ext cx="8230975" cy="2500324"/>
          </a:xfrm>
          <a:prstGeom prst="rect">
            <a:avLst/>
          </a:prstGeom>
          <a:noFill/>
          <a:ln w="9525" cap="flat" cmpd="sng">
            <a:solidFill>
              <a:srgbClr val="000000"/>
            </a:solidFill>
            <a:prstDash val="solid"/>
            <a:round/>
            <a:headEnd type="none" w="med" len="med"/>
            <a:tailEnd type="none" w="med" len="med"/>
          </a:ln>
        </p:spPr>
      </p:pic>
      <p:pic>
        <p:nvPicPr>
          <p:cNvPr id="461" name="Shape 461"/>
          <p:cNvPicPr preferRelativeResize="0"/>
          <p:nvPr/>
        </p:nvPicPr>
        <p:blipFill>
          <a:blip r:embed="rId4">
            <a:alphaModFix/>
          </a:blip>
          <a:stretch>
            <a:fillRect/>
          </a:stretch>
        </p:blipFill>
        <p:spPr>
          <a:xfrm>
            <a:off x="1288250" y="3879703"/>
            <a:ext cx="5829300" cy="1028700"/>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District-Standards Tab- Two Sections</a:t>
            </a:r>
          </a:p>
        </p:txBody>
      </p:sp>
      <p:sp>
        <p:nvSpPr>
          <p:cNvPr id="467" name="Shape 467"/>
          <p:cNvSpPr txBox="1"/>
          <p:nvPr/>
        </p:nvSpPr>
        <p:spPr>
          <a:xfrm>
            <a:off x="486825" y="774837"/>
            <a:ext cx="1254000" cy="325200"/>
          </a:xfrm>
          <a:prstGeom prst="rect">
            <a:avLst/>
          </a:prstGeom>
          <a:noFill/>
          <a:ln>
            <a:noFill/>
          </a:ln>
        </p:spPr>
        <p:txBody>
          <a:bodyPr lIns="91425" tIns="91425" rIns="91425" bIns="91425" anchor="ctr" anchorCtr="0">
            <a:noAutofit/>
          </a:bodyPr>
          <a:lstStyle/>
          <a:p>
            <a:pPr lvl="0" rtl="0">
              <a:spcBef>
                <a:spcPts val="0"/>
              </a:spcBef>
              <a:buNone/>
            </a:pPr>
            <a:r>
              <a:rPr lang="en" sz="2000" u="sng">
                <a:solidFill>
                  <a:schemeClr val="dk1"/>
                </a:solidFill>
              </a:rPr>
              <a:t>Section 1</a:t>
            </a:r>
          </a:p>
        </p:txBody>
      </p:sp>
      <p:pic>
        <p:nvPicPr>
          <p:cNvPr id="468" name="Shape 468"/>
          <p:cNvPicPr preferRelativeResize="0"/>
          <p:nvPr/>
        </p:nvPicPr>
        <p:blipFill>
          <a:blip r:embed="rId3">
            <a:alphaModFix/>
          </a:blip>
          <a:stretch>
            <a:fillRect/>
          </a:stretch>
        </p:blipFill>
        <p:spPr>
          <a:xfrm>
            <a:off x="571899" y="1389350"/>
            <a:ext cx="7841050" cy="31704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p:nvPr/>
        </p:nvSpPr>
        <p:spPr>
          <a:xfrm>
            <a:off x="403444" y="191875"/>
            <a:ext cx="1254000" cy="325200"/>
          </a:xfrm>
          <a:prstGeom prst="rect">
            <a:avLst/>
          </a:prstGeom>
          <a:noFill/>
          <a:ln>
            <a:noFill/>
          </a:ln>
        </p:spPr>
        <p:txBody>
          <a:bodyPr lIns="91425" tIns="91425" rIns="91425" bIns="91425" anchor="ctr" anchorCtr="0">
            <a:noAutofit/>
          </a:bodyPr>
          <a:lstStyle/>
          <a:p>
            <a:pPr lvl="0" rtl="0">
              <a:spcBef>
                <a:spcPts val="0"/>
              </a:spcBef>
              <a:buNone/>
            </a:pPr>
            <a:r>
              <a:rPr lang="en" sz="2000" u="sng">
                <a:solidFill>
                  <a:schemeClr val="dk1"/>
                </a:solidFill>
              </a:rPr>
              <a:t>Section 2</a:t>
            </a:r>
          </a:p>
        </p:txBody>
      </p:sp>
      <p:pic>
        <p:nvPicPr>
          <p:cNvPr id="474" name="Shape 474"/>
          <p:cNvPicPr preferRelativeResize="0"/>
          <p:nvPr/>
        </p:nvPicPr>
        <p:blipFill>
          <a:blip r:embed="rId3">
            <a:alphaModFix/>
          </a:blip>
          <a:stretch>
            <a:fillRect/>
          </a:stretch>
        </p:blipFill>
        <p:spPr>
          <a:xfrm>
            <a:off x="1587194" y="286000"/>
            <a:ext cx="7181754" cy="448240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Editing Weights for Sub-Standards</a:t>
            </a:r>
          </a:p>
        </p:txBody>
      </p:sp>
      <p:pic>
        <p:nvPicPr>
          <p:cNvPr id="480" name="Shape 480"/>
          <p:cNvPicPr preferRelativeResize="0"/>
          <p:nvPr/>
        </p:nvPicPr>
        <p:blipFill>
          <a:blip r:embed="rId3">
            <a:alphaModFix/>
          </a:blip>
          <a:stretch>
            <a:fillRect/>
          </a:stretch>
        </p:blipFill>
        <p:spPr>
          <a:xfrm>
            <a:off x="152400" y="762200"/>
            <a:ext cx="8677275" cy="4010025"/>
          </a:xfrm>
          <a:prstGeom prst="rect">
            <a:avLst/>
          </a:prstGeom>
          <a:noFill/>
          <a:ln>
            <a:noFill/>
          </a:ln>
        </p:spPr>
      </p:pic>
      <p:pic>
        <p:nvPicPr>
          <p:cNvPr id="481" name="Shape 481"/>
          <p:cNvPicPr preferRelativeResize="0"/>
          <p:nvPr/>
        </p:nvPicPr>
        <p:blipFill>
          <a:blip r:embed="rId4">
            <a:alphaModFix/>
          </a:blip>
          <a:stretch>
            <a:fillRect/>
          </a:stretch>
        </p:blipFill>
        <p:spPr>
          <a:xfrm>
            <a:off x="1081150" y="3128400"/>
            <a:ext cx="6534975" cy="1942574"/>
          </a:xfrm>
          <a:prstGeom prst="rect">
            <a:avLst/>
          </a:prstGeom>
          <a:noFill/>
          <a:ln w="9525" cap="flat" cmpd="sng">
            <a:solidFill>
              <a:srgbClr val="000000"/>
            </a:solidFill>
            <a:prstDash val="solid"/>
            <a:round/>
            <a:headEnd type="none" w="med" len="med"/>
            <a:tailEnd type="none" w="med" len="med"/>
          </a:ln>
        </p:spPr>
      </p:pic>
      <p:cxnSp>
        <p:nvCxnSpPr>
          <p:cNvPr id="482" name="Shape 482"/>
          <p:cNvCxnSpPr/>
          <p:nvPr/>
        </p:nvCxnSpPr>
        <p:spPr>
          <a:xfrm flipH="1">
            <a:off x="7013900" y="1792425"/>
            <a:ext cx="1224600" cy="13470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488" name="Shape 488"/>
          <p:cNvGrpSpPr/>
          <p:nvPr/>
        </p:nvGrpSpPr>
        <p:grpSpPr>
          <a:xfrm>
            <a:off x="21375" y="465282"/>
            <a:ext cx="9086434" cy="4367717"/>
            <a:chOff x="21375" y="465282"/>
            <a:chExt cx="9086434" cy="4367717"/>
          </a:xfrm>
        </p:grpSpPr>
        <p:sp>
          <p:nvSpPr>
            <p:cNvPr id="489" name="Shape 489"/>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490" name="Shape 490"/>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FF9900"/>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b="1">
                  <a:solidFill>
                    <a:srgbClr val="FF9900"/>
                  </a:solidFill>
                </a:rPr>
                <a:t>Configuring Display Settings</a:t>
              </a:r>
            </a:p>
            <a:p>
              <a:pPr lvl="0" rtl="0">
                <a:lnSpc>
                  <a:spcPct val="115000"/>
                </a:lnSpc>
                <a:spcBef>
                  <a:spcPts val="0"/>
                </a:spcBef>
                <a:spcAft>
                  <a:spcPts val="600"/>
                </a:spcAft>
                <a:buNone/>
              </a:pPr>
              <a:r>
                <a:rPr lang="en" sz="1800" b="1">
                  <a:solidFill>
                    <a:srgbClr val="CCCCCC"/>
                  </a:solidFill>
                </a:rPr>
                <a:t>School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491" name="Shape 491"/>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p:nvPr/>
        </p:nvSpPr>
        <p:spPr>
          <a:xfrm>
            <a:off x="371400" y="638025"/>
            <a:ext cx="8401200" cy="5622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a:t>
            </a:r>
            <a:r>
              <a:rPr lang="en" sz="1800">
                <a:solidFill>
                  <a:srgbClr val="073763"/>
                </a:solidFill>
              </a:rPr>
              <a:t>: District &gt; Grading: PowerTeacher Pro Settings &gt; Display Settings</a:t>
            </a:r>
          </a:p>
        </p:txBody>
      </p:sp>
      <p:pic>
        <p:nvPicPr>
          <p:cNvPr id="497" name="Shape 497"/>
          <p:cNvPicPr preferRelativeResize="0"/>
          <p:nvPr/>
        </p:nvPicPr>
        <p:blipFill rotWithShape="1">
          <a:blip r:embed="rId3">
            <a:alphaModFix/>
          </a:blip>
          <a:srcRect b="93678"/>
          <a:stretch/>
        </p:blipFill>
        <p:spPr>
          <a:xfrm>
            <a:off x="497525" y="1263575"/>
            <a:ext cx="8032899" cy="261675"/>
          </a:xfrm>
          <a:prstGeom prst="rect">
            <a:avLst/>
          </a:prstGeom>
          <a:noFill/>
          <a:ln>
            <a:noFill/>
          </a:ln>
        </p:spPr>
      </p:pic>
      <p:pic>
        <p:nvPicPr>
          <p:cNvPr id="498" name="Shape 498"/>
          <p:cNvPicPr preferRelativeResize="0"/>
          <p:nvPr/>
        </p:nvPicPr>
        <p:blipFill rotWithShape="1">
          <a:blip r:embed="rId3">
            <a:alphaModFix/>
          </a:blip>
          <a:srcRect t="25233"/>
          <a:stretch/>
        </p:blipFill>
        <p:spPr>
          <a:xfrm>
            <a:off x="497525" y="1525250"/>
            <a:ext cx="8032899" cy="3094999"/>
          </a:xfrm>
          <a:prstGeom prst="rect">
            <a:avLst/>
          </a:prstGeom>
          <a:noFill/>
          <a:ln>
            <a:noFill/>
          </a:ln>
        </p:spPr>
      </p:pic>
      <p:sp>
        <p:nvSpPr>
          <p:cNvPr id="499" name="Shape 499"/>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Configuring Display Settings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Shape 504"/>
          <p:cNvPicPr preferRelativeResize="0"/>
          <p:nvPr/>
        </p:nvPicPr>
        <p:blipFill rotWithShape="1">
          <a:blip r:embed="rId3">
            <a:alphaModFix/>
          </a:blip>
          <a:srcRect l="34499"/>
          <a:stretch/>
        </p:blipFill>
        <p:spPr>
          <a:xfrm>
            <a:off x="2549850" y="4523828"/>
            <a:ext cx="4166424" cy="325146"/>
          </a:xfrm>
          <a:prstGeom prst="rect">
            <a:avLst/>
          </a:prstGeom>
          <a:noFill/>
          <a:ln>
            <a:noFill/>
          </a:ln>
        </p:spPr>
      </p:pic>
      <p:pic>
        <p:nvPicPr>
          <p:cNvPr id="505" name="Shape 505"/>
          <p:cNvPicPr preferRelativeResize="0"/>
          <p:nvPr/>
        </p:nvPicPr>
        <p:blipFill>
          <a:blip r:embed="rId4">
            <a:alphaModFix/>
          </a:blip>
          <a:stretch>
            <a:fillRect/>
          </a:stretch>
        </p:blipFill>
        <p:spPr>
          <a:xfrm>
            <a:off x="787000" y="629950"/>
            <a:ext cx="4674320" cy="4219029"/>
          </a:xfrm>
          <a:prstGeom prst="rect">
            <a:avLst/>
          </a:prstGeom>
          <a:noFill/>
          <a:ln>
            <a:noFill/>
          </a:ln>
        </p:spPr>
      </p:pic>
      <p:pic>
        <p:nvPicPr>
          <p:cNvPr id="506" name="Shape 506"/>
          <p:cNvPicPr preferRelativeResize="0"/>
          <p:nvPr/>
        </p:nvPicPr>
        <p:blipFill>
          <a:blip r:embed="rId5">
            <a:alphaModFix/>
          </a:blip>
          <a:stretch>
            <a:fillRect/>
          </a:stretch>
        </p:blipFill>
        <p:spPr>
          <a:xfrm>
            <a:off x="6136970" y="686775"/>
            <a:ext cx="2667000" cy="533400"/>
          </a:xfrm>
          <a:prstGeom prst="rect">
            <a:avLst/>
          </a:prstGeom>
          <a:noFill/>
          <a:ln>
            <a:noFill/>
          </a:ln>
        </p:spPr>
      </p:pic>
      <p:pic>
        <p:nvPicPr>
          <p:cNvPr id="507" name="Shape 507"/>
          <p:cNvPicPr preferRelativeResize="0"/>
          <p:nvPr/>
        </p:nvPicPr>
        <p:blipFill>
          <a:blip r:embed="rId6">
            <a:alphaModFix/>
          </a:blip>
          <a:stretch>
            <a:fillRect/>
          </a:stretch>
        </p:blipFill>
        <p:spPr>
          <a:xfrm>
            <a:off x="6027320" y="3698150"/>
            <a:ext cx="1609725" cy="352425"/>
          </a:xfrm>
          <a:prstGeom prst="rect">
            <a:avLst/>
          </a:prstGeom>
          <a:noFill/>
          <a:ln>
            <a:noFill/>
          </a:ln>
        </p:spPr>
      </p:pic>
      <p:cxnSp>
        <p:nvCxnSpPr>
          <p:cNvPr id="508" name="Shape 508"/>
          <p:cNvCxnSpPr>
            <a:endCxn id="506" idx="1"/>
          </p:cNvCxnSpPr>
          <p:nvPr/>
        </p:nvCxnSpPr>
        <p:spPr>
          <a:xfrm rot="10800000" flipH="1">
            <a:off x="4820570" y="953475"/>
            <a:ext cx="1316400" cy="482700"/>
          </a:xfrm>
          <a:prstGeom prst="straightConnector1">
            <a:avLst/>
          </a:prstGeom>
          <a:noFill/>
          <a:ln w="28575" cap="flat" cmpd="sng">
            <a:solidFill>
              <a:srgbClr val="FF0000"/>
            </a:solidFill>
            <a:prstDash val="solid"/>
            <a:round/>
            <a:headEnd type="none" w="lg" len="lg"/>
            <a:tailEnd type="triangle" w="lg" len="lg"/>
          </a:ln>
        </p:spPr>
      </p:cxnSp>
      <p:cxnSp>
        <p:nvCxnSpPr>
          <p:cNvPr id="509" name="Shape 509"/>
          <p:cNvCxnSpPr>
            <a:endCxn id="507" idx="1"/>
          </p:cNvCxnSpPr>
          <p:nvPr/>
        </p:nvCxnSpPr>
        <p:spPr>
          <a:xfrm>
            <a:off x="3942920" y="3124962"/>
            <a:ext cx="2084400" cy="749400"/>
          </a:xfrm>
          <a:prstGeom prst="straightConnector1">
            <a:avLst/>
          </a:prstGeom>
          <a:noFill/>
          <a:ln w="28575" cap="flat" cmpd="sng">
            <a:solidFill>
              <a:srgbClr val="FF0000"/>
            </a:solidFill>
            <a:prstDash val="solid"/>
            <a:round/>
            <a:headEnd type="none" w="lg" len="lg"/>
            <a:tailEnd type="triangle" w="lg" len="lg"/>
          </a:ln>
        </p:spPr>
      </p:cxnSp>
      <p:sp>
        <p:nvSpPr>
          <p:cNvPr id="510" name="Shape 510"/>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Configuring Display Settings  cont’d</a:t>
            </a:r>
          </a:p>
        </p:txBody>
      </p:sp>
      <p:sp>
        <p:nvSpPr>
          <p:cNvPr id="511" name="Shape 511"/>
          <p:cNvSpPr/>
          <p:nvPr/>
        </p:nvSpPr>
        <p:spPr>
          <a:xfrm>
            <a:off x="6288825" y="1781650"/>
            <a:ext cx="2155200" cy="1343400"/>
          </a:xfrm>
          <a:prstGeom prst="cloudCallout">
            <a:avLst>
              <a:gd name="adj1" fmla="val -13005"/>
              <a:gd name="adj2" fmla="val 38718"/>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Teachers can change these display settings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Shape 516"/>
          <p:cNvPicPr preferRelativeResize="0"/>
          <p:nvPr/>
        </p:nvPicPr>
        <p:blipFill rotWithShape="1">
          <a:blip r:embed="rId3">
            <a:alphaModFix/>
          </a:blip>
          <a:srcRect l="34499"/>
          <a:stretch/>
        </p:blipFill>
        <p:spPr>
          <a:xfrm>
            <a:off x="2894975" y="4513553"/>
            <a:ext cx="4166424" cy="325146"/>
          </a:xfrm>
          <a:prstGeom prst="rect">
            <a:avLst/>
          </a:prstGeom>
          <a:noFill/>
          <a:ln>
            <a:noFill/>
          </a:ln>
        </p:spPr>
      </p:pic>
      <p:sp>
        <p:nvSpPr>
          <p:cNvPr id="517" name="Shape 517"/>
          <p:cNvSpPr txBox="1">
            <a:spLocks noGrp="1"/>
          </p:cNvSpPr>
          <p:nvPr>
            <p:ph type="title"/>
          </p:nvPr>
        </p:nvSpPr>
        <p:spPr>
          <a:xfrm>
            <a:off x="412325" y="23600"/>
            <a:ext cx="8670600" cy="586200"/>
          </a:xfrm>
          <a:prstGeom prst="rect">
            <a:avLst/>
          </a:prstGeom>
          <a:ln>
            <a:noFill/>
          </a:ln>
        </p:spPr>
        <p:txBody>
          <a:bodyPr lIns="91425" tIns="91425" rIns="91425" bIns="91425" anchor="t" anchorCtr="0">
            <a:noAutofit/>
          </a:bodyPr>
          <a:lstStyle/>
          <a:p>
            <a:pPr lvl="0" rtl="0">
              <a:spcBef>
                <a:spcPts val="0"/>
              </a:spcBef>
              <a:buNone/>
            </a:pPr>
            <a:r>
              <a:rPr lang="en" b="1">
                <a:solidFill>
                  <a:srgbClr val="073763"/>
                </a:solidFill>
              </a:rPr>
              <a:t>Configuring Display Settings  cont’d</a:t>
            </a:r>
          </a:p>
        </p:txBody>
      </p:sp>
      <p:pic>
        <p:nvPicPr>
          <p:cNvPr id="518" name="Shape 518"/>
          <p:cNvPicPr preferRelativeResize="0"/>
          <p:nvPr/>
        </p:nvPicPr>
        <p:blipFill>
          <a:blip r:embed="rId4">
            <a:alphaModFix/>
          </a:blip>
          <a:stretch>
            <a:fillRect/>
          </a:stretch>
        </p:blipFill>
        <p:spPr>
          <a:xfrm>
            <a:off x="731324" y="609800"/>
            <a:ext cx="5500334" cy="4228900"/>
          </a:xfrm>
          <a:prstGeom prst="rect">
            <a:avLst/>
          </a:prstGeom>
          <a:noFill/>
          <a:ln>
            <a:noFill/>
          </a:ln>
        </p:spPr>
      </p:pic>
      <p:sp>
        <p:nvSpPr>
          <p:cNvPr id="519" name="Shape 519"/>
          <p:cNvSpPr/>
          <p:nvPr/>
        </p:nvSpPr>
        <p:spPr>
          <a:xfrm>
            <a:off x="7061400" y="1124450"/>
            <a:ext cx="1848000" cy="1458300"/>
          </a:xfrm>
          <a:prstGeom prst="wedgeRoundRectCallout">
            <a:avLst>
              <a:gd name="adj1" fmla="val -266439"/>
              <a:gd name="adj2" fmla="val -50000"/>
              <a:gd name="adj3" fmla="val 0"/>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800"/>
              <a:t>After checking the box, the grid of schools display.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381750" y="94850"/>
            <a:ext cx="8520600" cy="572700"/>
          </a:xfrm>
          <a:prstGeom prst="rect">
            <a:avLst/>
          </a:prstGeom>
        </p:spPr>
        <p:txBody>
          <a:bodyPr lIns="91425" tIns="91425" rIns="91425" bIns="91425" anchor="t" anchorCtr="0">
            <a:noAutofit/>
          </a:bodyPr>
          <a:lstStyle/>
          <a:p>
            <a:pPr lvl="0">
              <a:spcBef>
                <a:spcPts val="0"/>
              </a:spcBef>
              <a:buNone/>
            </a:pPr>
            <a:r>
              <a:rPr lang="en"/>
              <a:t>Let’s go to School ….</a:t>
            </a:r>
          </a:p>
        </p:txBody>
      </p:sp>
      <p:pic>
        <p:nvPicPr>
          <p:cNvPr id="525" name="Shape 525" descr="Free photo Walking Little Boy Boys Girl Young Happy Laos - Max Pixel"/>
          <p:cNvPicPr preferRelativeResize="0"/>
          <p:nvPr/>
        </p:nvPicPr>
        <p:blipFill>
          <a:blip r:embed="rId3">
            <a:alphaModFix/>
          </a:blip>
          <a:stretch>
            <a:fillRect/>
          </a:stretch>
        </p:blipFill>
        <p:spPr>
          <a:xfrm>
            <a:off x="491500" y="588612"/>
            <a:ext cx="5393875" cy="3624000"/>
          </a:xfrm>
          <a:prstGeom prst="rect">
            <a:avLst/>
          </a:prstGeom>
          <a:noFill/>
          <a:ln>
            <a:noFill/>
          </a:ln>
        </p:spPr>
      </p:pic>
      <p:sp>
        <p:nvSpPr>
          <p:cNvPr id="526" name="Shape 526"/>
          <p:cNvSpPr txBox="1">
            <a:spLocks noGrp="1"/>
          </p:cNvSpPr>
          <p:nvPr>
            <p:ph type="title"/>
          </p:nvPr>
        </p:nvSpPr>
        <p:spPr>
          <a:xfrm>
            <a:off x="5787875" y="2585300"/>
            <a:ext cx="3244800" cy="2097600"/>
          </a:xfrm>
          <a:prstGeom prst="rect">
            <a:avLst/>
          </a:prstGeom>
        </p:spPr>
        <p:txBody>
          <a:bodyPr lIns="91425" tIns="91425" rIns="91425" bIns="91425" anchor="t" anchorCtr="0">
            <a:noAutofit/>
          </a:bodyPr>
          <a:lstStyle/>
          <a:p>
            <a:pPr lvl="0" rtl="0">
              <a:spcBef>
                <a:spcPts val="0"/>
              </a:spcBef>
              <a:buNone/>
            </a:pPr>
            <a:r>
              <a:rPr lang="en"/>
              <a:t>… level, and look at Sections and PowerTeacher Pro Settings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532" name="Shape 532"/>
          <p:cNvGrpSpPr/>
          <p:nvPr/>
        </p:nvGrpSpPr>
        <p:grpSpPr>
          <a:xfrm>
            <a:off x="21375" y="465282"/>
            <a:ext cx="9086434" cy="4367717"/>
            <a:chOff x="21375" y="465282"/>
            <a:chExt cx="9086434" cy="4367717"/>
          </a:xfrm>
        </p:grpSpPr>
        <p:sp>
          <p:nvSpPr>
            <p:cNvPr id="533" name="Shape 533"/>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534" name="Shape 534"/>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FF9900"/>
                  </a:solidFill>
                </a:rPr>
                <a:t>School Level</a:t>
              </a:r>
            </a:p>
            <a:p>
              <a:pPr marL="457200" lvl="0" indent="-342900" rtl="0">
                <a:lnSpc>
                  <a:spcPct val="115000"/>
                </a:lnSpc>
                <a:spcBef>
                  <a:spcPts val="0"/>
                </a:spcBef>
                <a:spcAft>
                  <a:spcPts val="600"/>
                </a:spcAft>
                <a:buClr>
                  <a:srgbClr val="CCCCCC"/>
                </a:buClr>
                <a:buSzPct val="100000"/>
                <a:buChar char="➢"/>
              </a:pPr>
              <a:r>
                <a:rPr lang="en" sz="1800" b="1">
                  <a:solidFill>
                    <a:srgbClr val="FF9900"/>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FF9900"/>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535" name="Shape 535"/>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47050" y="95340"/>
            <a:ext cx="8520600" cy="465900"/>
          </a:xfrm>
          <a:prstGeom prst="rect">
            <a:avLst/>
          </a:prstGeom>
        </p:spPr>
        <p:txBody>
          <a:bodyPr lIns="91425" tIns="91425" rIns="91425" bIns="91425" anchor="ctr" anchorCtr="0">
            <a:noAutofit/>
          </a:bodyPr>
          <a:lstStyle/>
          <a:p>
            <a:pPr lvl="0" rtl="0">
              <a:spcBef>
                <a:spcPts val="0"/>
              </a:spcBef>
              <a:buNone/>
            </a:pPr>
            <a:r>
              <a:rPr lang="en" b="1">
                <a:solidFill>
                  <a:srgbClr val="073763"/>
                </a:solidFill>
              </a:rPr>
              <a:t>Creating Grade Scales</a:t>
            </a:r>
          </a:p>
        </p:txBody>
      </p:sp>
      <p:grpSp>
        <p:nvGrpSpPr>
          <p:cNvPr id="95" name="Shape 95"/>
          <p:cNvGrpSpPr/>
          <p:nvPr/>
        </p:nvGrpSpPr>
        <p:grpSpPr>
          <a:xfrm>
            <a:off x="447055" y="1246538"/>
            <a:ext cx="8392416" cy="2981344"/>
            <a:chOff x="447050" y="865225"/>
            <a:chExt cx="7717874" cy="2351774"/>
          </a:xfrm>
        </p:grpSpPr>
        <p:pic>
          <p:nvPicPr>
            <p:cNvPr id="96" name="Shape 96"/>
            <p:cNvPicPr preferRelativeResize="0"/>
            <p:nvPr/>
          </p:nvPicPr>
          <p:blipFill rotWithShape="1">
            <a:blip r:embed="rId3">
              <a:alphaModFix/>
            </a:blip>
            <a:srcRect r="75195" b="10063"/>
            <a:stretch/>
          </p:blipFill>
          <p:spPr>
            <a:xfrm>
              <a:off x="447050" y="865225"/>
              <a:ext cx="2268125" cy="2351774"/>
            </a:xfrm>
            <a:prstGeom prst="rect">
              <a:avLst/>
            </a:prstGeom>
            <a:noFill/>
            <a:ln>
              <a:noFill/>
            </a:ln>
          </p:spPr>
        </p:pic>
        <p:pic>
          <p:nvPicPr>
            <p:cNvPr id="97" name="Shape 97"/>
            <p:cNvPicPr preferRelativeResize="0"/>
            <p:nvPr/>
          </p:nvPicPr>
          <p:blipFill rotWithShape="1">
            <a:blip r:embed="rId3">
              <a:alphaModFix/>
            </a:blip>
            <a:srcRect l="40401" b="10063"/>
            <a:stretch/>
          </p:blipFill>
          <p:spPr>
            <a:xfrm>
              <a:off x="2715174" y="865225"/>
              <a:ext cx="5449749" cy="2351774"/>
            </a:xfrm>
            <a:prstGeom prst="rect">
              <a:avLst/>
            </a:prstGeom>
            <a:noFill/>
            <a:ln>
              <a:noFill/>
            </a:ln>
          </p:spPr>
        </p:pic>
      </p:grpSp>
      <p:sp>
        <p:nvSpPr>
          <p:cNvPr id="98" name="Shape 98"/>
          <p:cNvSpPr/>
          <p:nvPr/>
        </p:nvSpPr>
        <p:spPr>
          <a:xfrm>
            <a:off x="467900" y="1062025"/>
            <a:ext cx="8392500" cy="3165900"/>
          </a:xfrm>
          <a:prstGeom prst="rect">
            <a:avLst/>
          </a:prstGeom>
          <a:noFill/>
          <a:ln w="19050" cap="flat" cmpd="sng">
            <a:solidFill>
              <a:srgbClr val="4343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544475" y="2639000"/>
            <a:ext cx="1038000" cy="2967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txBox="1"/>
          <p:nvPr/>
        </p:nvSpPr>
        <p:spPr>
          <a:xfrm>
            <a:off x="1042075" y="561250"/>
            <a:ext cx="6295500" cy="465900"/>
          </a:xfrm>
          <a:prstGeom prst="rect">
            <a:avLst/>
          </a:prstGeom>
          <a:noFill/>
          <a:ln>
            <a:noFill/>
          </a:ln>
        </p:spPr>
        <p:txBody>
          <a:bodyPr lIns="91425" tIns="91425" rIns="91425" bIns="91425" anchor="ctr" anchorCtr="0">
            <a:noAutofit/>
          </a:bodyPr>
          <a:lstStyle/>
          <a:p>
            <a:pPr lvl="0" rtl="0">
              <a:spcBef>
                <a:spcPts val="0"/>
              </a:spcBef>
              <a:buNone/>
            </a:pPr>
            <a:r>
              <a:rPr lang="en" sz="1800">
                <a:solidFill>
                  <a:schemeClr val="dk1"/>
                </a:solidFill>
              </a:rPr>
              <a:t>Navigate:  LEA &gt; Grading: Grade Scales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p:nvPr/>
        </p:nvSpPr>
        <p:spPr>
          <a:xfrm>
            <a:off x="424500" y="0"/>
            <a:ext cx="8567100" cy="11241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a:t>
            </a:r>
            <a:r>
              <a:rPr lang="en" sz="1800">
                <a:solidFill>
                  <a:srgbClr val="073763"/>
                </a:solidFill>
              </a:rPr>
              <a:t> School: Setup &gt; School &gt;  Scheduling: Sections &gt; Course &gt; Click a section to open</a:t>
            </a:r>
          </a:p>
        </p:txBody>
      </p:sp>
      <p:pic>
        <p:nvPicPr>
          <p:cNvPr id="541" name="Shape 541"/>
          <p:cNvPicPr preferRelativeResize="0"/>
          <p:nvPr/>
        </p:nvPicPr>
        <p:blipFill>
          <a:blip r:embed="rId3">
            <a:alphaModFix/>
          </a:blip>
          <a:stretch>
            <a:fillRect/>
          </a:stretch>
        </p:blipFill>
        <p:spPr>
          <a:xfrm>
            <a:off x="152400" y="1179037"/>
            <a:ext cx="8839201" cy="3622775"/>
          </a:xfrm>
          <a:prstGeom prst="rect">
            <a:avLst/>
          </a:prstGeom>
          <a:noFill/>
          <a:ln w="9525" cap="flat" cmpd="sng">
            <a:solidFill>
              <a:srgbClr val="B7B7B7"/>
            </a:solidFill>
            <a:prstDash val="solid"/>
            <a:round/>
            <a:headEnd type="none" w="med" len="med"/>
            <a:tailEnd type="none" w="med" len="med"/>
          </a:ln>
        </p:spPr>
      </p:pic>
      <p:sp>
        <p:nvSpPr>
          <p:cNvPr id="542" name="Shape 542"/>
          <p:cNvSpPr/>
          <p:nvPr/>
        </p:nvSpPr>
        <p:spPr>
          <a:xfrm>
            <a:off x="745275" y="2220450"/>
            <a:ext cx="498300" cy="1995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3" name="Shape 543"/>
          <p:cNvSpPr/>
          <p:nvPr/>
        </p:nvSpPr>
        <p:spPr>
          <a:xfrm>
            <a:off x="2861375" y="3588950"/>
            <a:ext cx="498300" cy="1995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Shape 548"/>
          <p:cNvPicPr preferRelativeResize="0"/>
          <p:nvPr/>
        </p:nvPicPr>
        <p:blipFill>
          <a:blip r:embed="rId3">
            <a:alphaModFix/>
          </a:blip>
          <a:stretch>
            <a:fillRect/>
          </a:stretch>
        </p:blipFill>
        <p:spPr>
          <a:xfrm>
            <a:off x="1525675" y="588925"/>
            <a:ext cx="4600274" cy="4342249"/>
          </a:xfrm>
          <a:prstGeom prst="rect">
            <a:avLst/>
          </a:prstGeom>
          <a:noFill/>
          <a:ln w="9525" cap="flat" cmpd="sng">
            <a:solidFill>
              <a:srgbClr val="B7B7B7"/>
            </a:solidFill>
            <a:prstDash val="solid"/>
            <a:round/>
            <a:headEnd type="none" w="med" len="med"/>
            <a:tailEnd type="none" w="med" len="med"/>
          </a:ln>
        </p:spPr>
      </p:pic>
      <p:sp>
        <p:nvSpPr>
          <p:cNvPr id="549" name="Shape 549"/>
          <p:cNvSpPr txBox="1"/>
          <p:nvPr/>
        </p:nvSpPr>
        <p:spPr>
          <a:xfrm>
            <a:off x="429949" y="0"/>
            <a:ext cx="3872100" cy="766500"/>
          </a:xfrm>
          <a:prstGeom prst="rect">
            <a:avLst/>
          </a:prstGeom>
          <a:noFill/>
          <a:ln>
            <a:noFill/>
          </a:ln>
        </p:spPr>
        <p:txBody>
          <a:bodyPr lIns="91425" tIns="91425" rIns="91425" bIns="91425" anchor="ctr" anchorCtr="0">
            <a:noAutofit/>
          </a:bodyPr>
          <a:lstStyle/>
          <a:p>
            <a:pPr lvl="0" rtl="0">
              <a:spcBef>
                <a:spcPts val="0"/>
              </a:spcBef>
              <a:buNone/>
            </a:pPr>
            <a:r>
              <a:rPr lang="en" sz="2800" b="1">
                <a:solidFill>
                  <a:srgbClr val="073763"/>
                </a:solidFill>
              </a:rPr>
              <a:t>Edit Section</a:t>
            </a:r>
          </a:p>
        </p:txBody>
      </p:sp>
      <p:pic>
        <p:nvPicPr>
          <p:cNvPr id="550" name="Shape 550"/>
          <p:cNvPicPr preferRelativeResize="0"/>
          <p:nvPr/>
        </p:nvPicPr>
        <p:blipFill>
          <a:blip r:embed="rId4">
            <a:alphaModFix/>
          </a:blip>
          <a:stretch>
            <a:fillRect/>
          </a:stretch>
        </p:blipFill>
        <p:spPr>
          <a:xfrm>
            <a:off x="7073952" y="3248500"/>
            <a:ext cx="1886399" cy="484349"/>
          </a:xfrm>
          <a:prstGeom prst="rect">
            <a:avLst/>
          </a:prstGeom>
          <a:noFill/>
          <a:ln>
            <a:noFill/>
          </a:ln>
        </p:spPr>
      </p:pic>
      <p:sp>
        <p:nvSpPr>
          <p:cNvPr id="551" name="Shape 551"/>
          <p:cNvSpPr txBox="1"/>
          <p:nvPr/>
        </p:nvSpPr>
        <p:spPr>
          <a:xfrm>
            <a:off x="4891475" y="658975"/>
            <a:ext cx="4164900" cy="23130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a:solidFill>
                  <a:schemeClr val="dk1"/>
                </a:solidFill>
              </a:rPr>
              <a:t>Change the type to ‘PowerTeacher Pro’</a:t>
            </a:r>
          </a:p>
          <a:p>
            <a:pPr lvl="0">
              <a:spcBef>
                <a:spcPts val="0"/>
              </a:spcBef>
              <a:buNone/>
            </a:pPr>
            <a:endParaRPr sz="1800">
              <a:solidFill>
                <a:schemeClr val="dk1"/>
              </a:solidFill>
            </a:endParaRPr>
          </a:p>
          <a:p>
            <a:pPr lvl="0">
              <a:spcBef>
                <a:spcPts val="0"/>
              </a:spcBef>
              <a:buNone/>
            </a:pPr>
            <a:r>
              <a:rPr lang="en" sz="1800">
                <a:solidFill>
                  <a:schemeClr val="dk1"/>
                </a:solidFill>
              </a:rPr>
              <a:t>Once you go Pro - there is no going back!</a:t>
            </a:r>
          </a:p>
          <a:p>
            <a:pPr lvl="0">
              <a:spcBef>
                <a:spcPts val="0"/>
              </a:spcBef>
              <a:buNone/>
            </a:pPr>
            <a:endParaRPr sz="1800">
              <a:solidFill>
                <a:schemeClr val="dk1"/>
              </a:solidFill>
            </a:endParaRPr>
          </a:p>
          <a:p>
            <a:pPr lvl="0">
              <a:spcBef>
                <a:spcPts val="0"/>
              </a:spcBef>
              <a:buNone/>
            </a:pPr>
            <a:r>
              <a:rPr lang="en" sz="1800">
                <a:solidFill>
                  <a:schemeClr val="dk1"/>
                </a:solidFill>
              </a:rPr>
              <a:t>Not required to have all sections in the school migrate to PTPro at one time ....</a:t>
            </a:r>
          </a:p>
          <a:p>
            <a:pPr lvl="0">
              <a:spcBef>
                <a:spcPts val="0"/>
              </a:spcBef>
              <a:buNone/>
            </a:pPr>
            <a:endParaRPr sz="1800">
              <a:solidFill>
                <a:schemeClr val="dk1"/>
              </a:solidFill>
            </a:endParaRPr>
          </a:p>
          <a:p>
            <a:pPr lvl="0" rtl="0">
              <a:spcBef>
                <a:spcPts val="0"/>
              </a:spcBef>
              <a:buNone/>
            </a:pPr>
            <a:endParaRPr sz="1800">
              <a:solidFill>
                <a:schemeClr val="dk1"/>
              </a:solidFill>
            </a:endParaRPr>
          </a:p>
        </p:txBody>
      </p:sp>
      <p:cxnSp>
        <p:nvCxnSpPr>
          <p:cNvPr id="552" name="Shape 552"/>
          <p:cNvCxnSpPr>
            <a:endCxn id="550" idx="1"/>
          </p:cNvCxnSpPr>
          <p:nvPr/>
        </p:nvCxnSpPr>
        <p:spPr>
          <a:xfrm rot="10800000" flipH="1">
            <a:off x="3822852" y="3490674"/>
            <a:ext cx="3251100" cy="12510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Shape 557"/>
          <p:cNvPicPr preferRelativeResize="0"/>
          <p:nvPr/>
        </p:nvPicPr>
        <p:blipFill>
          <a:blip r:embed="rId3">
            <a:alphaModFix/>
          </a:blip>
          <a:stretch>
            <a:fillRect/>
          </a:stretch>
        </p:blipFill>
        <p:spPr>
          <a:xfrm>
            <a:off x="338075" y="1931576"/>
            <a:ext cx="1585574" cy="1224719"/>
          </a:xfrm>
          <a:prstGeom prst="rect">
            <a:avLst/>
          </a:prstGeom>
          <a:noFill/>
          <a:ln w="9525" cap="flat" cmpd="sng">
            <a:solidFill>
              <a:srgbClr val="434343"/>
            </a:solidFill>
            <a:prstDash val="solid"/>
            <a:round/>
            <a:headEnd type="none" w="med" len="med"/>
            <a:tailEnd type="none" w="med" len="med"/>
          </a:ln>
        </p:spPr>
      </p:pic>
      <p:pic>
        <p:nvPicPr>
          <p:cNvPr id="558" name="Shape 558"/>
          <p:cNvPicPr preferRelativeResize="0"/>
          <p:nvPr/>
        </p:nvPicPr>
        <p:blipFill rotWithShape="1">
          <a:blip r:embed="rId4">
            <a:alphaModFix/>
          </a:blip>
          <a:srcRect l="2572" b="63499"/>
          <a:stretch/>
        </p:blipFill>
        <p:spPr>
          <a:xfrm>
            <a:off x="338075" y="1397075"/>
            <a:ext cx="7180791" cy="534505"/>
          </a:xfrm>
          <a:prstGeom prst="rect">
            <a:avLst/>
          </a:prstGeom>
          <a:noFill/>
          <a:ln w="9525" cap="flat" cmpd="sng">
            <a:solidFill>
              <a:srgbClr val="666666"/>
            </a:solidFill>
            <a:prstDash val="solid"/>
            <a:round/>
            <a:headEnd type="none" w="med" len="med"/>
            <a:tailEnd type="none" w="med" len="med"/>
          </a:ln>
        </p:spPr>
      </p:pic>
      <p:sp>
        <p:nvSpPr>
          <p:cNvPr id="559" name="Shape 559"/>
          <p:cNvSpPr/>
          <p:nvPr/>
        </p:nvSpPr>
        <p:spPr>
          <a:xfrm>
            <a:off x="338075" y="2337791"/>
            <a:ext cx="726899" cy="2085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0" name="Shape 560"/>
          <p:cNvSpPr txBox="1"/>
          <p:nvPr/>
        </p:nvSpPr>
        <p:spPr>
          <a:xfrm>
            <a:off x="404250" y="699725"/>
            <a:ext cx="8335500" cy="579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 </a:t>
            </a:r>
            <a:r>
              <a:rPr lang="en" sz="1800">
                <a:solidFill>
                  <a:srgbClr val="073763"/>
                </a:solidFill>
              </a:rPr>
              <a:t>Change to School level: Setup &gt; School &gt; Grading &gt; PowerTeacher Pro Settings</a:t>
            </a:r>
          </a:p>
        </p:txBody>
      </p:sp>
      <p:sp>
        <p:nvSpPr>
          <p:cNvPr id="561" name="Shape 561"/>
          <p:cNvSpPr/>
          <p:nvPr/>
        </p:nvSpPr>
        <p:spPr>
          <a:xfrm>
            <a:off x="5440459" y="1655855"/>
            <a:ext cx="2078399" cy="2643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62" name="Shape 562"/>
          <p:cNvPicPr preferRelativeResize="0"/>
          <p:nvPr/>
        </p:nvPicPr>
        <p:blipFill>
          <a:blip r:embed="rId5">
            <a:alphaModFix/>
          </a:blip>
          <a:stretch>
            <a:fillRect/>
          </a:stretch>
        </p:blipFill>
        <p:spPr>
          <a:xfrm>
            <a:off x="1558305" y="1931579"/>
            <a:ext cx="6157988" cy="2483490"/>
          </a:xfrm>
          <a:prstGeom prst="rect">
            <a:avLst/>
          </a:prstGeom>
          <a:noFill/>
          <a:ln w="9525" cap="flat" cmpd="sng">
            <a:solidFill>
              <a:srgbClr val="999999"/>
            </a:solidFill>
            <a:prstDash val="solid"/>
            <a:round/>
            <a:headEnd type="none" w="med" len="med"/>
            <a:tailEnd type="none" w="med" len="med"/>
          </a:ln>
        </p:spPr>
      </p:pic>
      <p:pic>
        <p:nvPicPr>
          <p:cNvPr id="563" name="Shape 563"/>
          <p:cNvPicPr preferRelativeResize="0"/>
          <p:nvPr/>
        </p:nvPicPr>
        <p:blipFill rotWithShape="1">
          <a:blip r:embed="rId6">
            <a:alphaModFix/>
          </a:blip>
          <a:srcRect r="19374"/>
          <a:stretch/>
        </p:blipFill>
        <p:spPr>
          <a:xfrm>
            <a:off x="3826165" y="2671435"/>
            <a:ext cx="4847410" cy="2124339"/>
          </a:xfrm>
          <a:prstGeom prst="rect">
            <a:avLst/>
          </a:prstGeom>
          <a:noFill/>
          <a:ln w="9525" cap="flat" cmpd="sng">
            <a:solidFill>
              <a:srgbClr val="B7B7B7"/>
            </a:solidFill>
            <a:prstDash val="solid"/>
            <a:round/>
            <a:headEnd type="none" w="med" len="med"/>
            <a:tailEnd type="none" w="med" len="med"/>
          </a:ln>
        </p:spPr>
      </p:pic>
      <p:sp>
        <p:nvSpPr>
          <p:cNvPr id="564" name="Shape 564"/>
          <p:cNvSpPr/>
          <p:nvPr/>
        </p:nvSpPr>
        <p:spPr>
          <a:xfrm>
            <a:off x="1558304" y="3930019"/>
            <a:ext cx="1888200" cy="2643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5" name="Shape 565"/>
          <p:cNvSpPr txBox="1"/>
          <p:nvPr/>
        </p:nvSpPr>
        <p:spPr>
          <a:xfrm>
            <a:off x="406550" y="50675"/>
            <a:ext cx="8461500" cy="531600"/>
          </a:xfrm>
          <a:prstGeom prst="rect">
            <a:avLst/>
          </a:prstGeom>
          <a:noFill/>
          <a:ln>
            <a:noFill/>
          </a:ln>
        </p:spPr>
        <p:txBody>
          <a:bodyPr lIns="91425" tIns="91425" rIns="91425" bIns="91425" anchor="ctr" anchorCtr="0">
            <a:noAutofit/>
          </a:bodyPr>
          <a:lstStyle/>
          <a:p>
            <a:pPr lvl="0" rtl="0">
              <a:spcBef>
                <a:spcPts val="0"/>
              </a:spcBef>
              <a:buNone/>
            </a:pPr>
            <a:r>
              <a:rPr lang="en" sz="2800" b="1">
                <a:solidFill>
                  <a:srgbClr val="073763"/>
                </a:solidFill>
              </a:rPr>
              <a:t>View District  Categories for Teachers </a:t>
            </a:r>
          </a:p>
        </p:txBody>
      </p:sp>
      <p:sp>
        <p:nvSpPr>
          <p:cNvPr id="566" name="Shape 566"/>
          <p:cNvSpPr/>
          <p:nvPr/>
        </p:nvSpPr>
        <p:spPr>
          <a:xfrm>
            <a:off x="3948450" y="3381042"/>
            <a:ext cx="1585500" cy="2643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p:nvPr/>
        </p:nvSpPr>
        <p:spPr>
          <a:xfrm>
            <a:off x="404250" y="699725"/>
            <a:ext cx="8335500" cy="579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 </a:t>
            </a:r>
            <a:r>
              <a:rPr lang="en" sz="1800">
                <a:solidFill>
                  <a:srgbClr val="073763"/>
                </a:solidFill>
              </a:rPr>
              <a:t>Change to School level: Setup &gt; School &gt; Grading &gt; PowerTeacher Pro Settings &gt; Gradebook Setup: District Categories for Teachers</a:t>
            </a:r>
          </a:p>
        </p:txBody>
      </p:sp>
      <p:pic>
        <p:nvPicPr>
          <p:cNvPr id="572" name="Shape 572"/>
          <p:cNvPicPr preferRelativeResize="0"/>
          <p:nvPr/>
        </p:nvPicPr>
        <p:blipFill rotWithShape="1">
          <a:blip r:embed="rId3">
            <a:alphaModFix/>
          </a:blip>
          <a:srcRect r="19374"/>
          <a:stretch/>
        </p:blipFill>
        <p:spPr>
          <a:xfrm>
            <a:off x="134116" y="1290768"/>
            <a:ext cx="4847410" cy="2124339"/>
          </a:xfrm>
          <a:prstGeom prst="rect">
            <a:avLst/>
          </a:prstGeom>
          <a:noFill/>
          <a:ln w="9525" cap="flat" cmpd="sng">
            <a:solidFill>
              <a:srgbClr val="073763"/>
            </a:solidFill>
            <a:prstDash val="solid"/>
            <a:round/>
            <a:headEnd type="none" w="med" len="med"/>
            <a:tailEnd type="none" w="med" len="med"/>
          </a:ln>
        </p:spPr>
      </p:pic>
      <p:sp>
        <p:nvSpPr>
          <p:cNvPr id="573" name="Shape 573"/>
          <p:cNvSpPr/>
          <p:nvPr/>
        </p:nvSpPr>
        <p:spPr>
          <a:xfrm>
            <a:off x="220444" y="1999112"/>
            <a:ext cx="1888200" cy="2643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4" name="Shape 574"/>
          <p:cNvSpPr txBox="1"/>
          <p:nvPr/>
        </p:nvSpPr>
        <p:spPr>
          <a:xfrm>
            <a:off x="406550" y="50675"/>
            <a:ext cx="8461500" cy="531600"/>
          </a:xfrm>
          <a:prstGeom prst="rect">
            <a:avLst/>
          </a:prstGeom>
          <a:noFill/>
          <a:ln>
            <a:noFill/>
          </a:ln>
        </p:spPr>
        <p:txBody>
          <a:bodyPr lIns="91425" tIns="91425" rIns="91425" bIns="91425" anchor="ctr" anchorCtr="0">
            <a:noAutofit/>
          </a:bodyPr>
          <a:lstStyle/>
          <a:p>
            <a:pPr lvl="0" rtl="0">
              <a:spcBef>
                <a:spcPts val="0"/>
              </a:spcBef>
              <a:buNone/>
            </a:pPr>
            <a:r>
              <a:rPr lang="en" sz="2800" b="1">
                <a:solidFill>
                  <a:srgbClr val="073763"/>
                </a:solidFill>
              </a:rPr>
              <a:t>View District  Categories for Teachers </a:t>
            </a:r>
          </a:p>
        </p:txBody>
      </p:sp>
      <p:pic>
        <p:nvPicPr>
          <p:cNvPr id="575" name="Shape 575" descr="PTPro School can View District Categories for Teachers.png"/>
          <p:cNvPicPr preferRelativeResize="0"/>
          <p:nvPr/>
        </p:nvPicPr>
        <p:blipFill>
          <a:blip r:embed="rId4">
            <a:alphaModFix/>
          </a:blip>
          <a:stretch>
            <a:fillRect/>
          </a:stretch>
        </p:blipFill>
        <p:spPr>
          <a:xfrm>
            <a:off x="2154225" y="1625425"/>
            <a:ext cx="6892174" cy="3154175"/>
          </a:xfrm>
          <a:prstGeom prst="rect">
            <a:avLst/>
          </a:prstGeom>
          <a:noFill/>
          <a:ln w="19050" cap="flat" cmpd="sng">
            <a:solidFill>
              <a:srgbClr val="073763"/>
            </a:solidFill>
            <a:prstDash val="solid"/>
            <a:round/>
            <a:headEnd type="none" w="med" len="med"/>
            <a:tailEnd type="none" w="med" len="me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581" name="Shape 581"/>
          <p:cNvGrpSpPr/>
          <p:nvPr/>
        </p:nvGrpSpPr>
        <p:grpSpPr>
          <a:xfrm>
            <a:off x="21375" y="465282"/>
            <a:ext cx="9086434" cy="4367717"/>
            <a:chOff x="21375" y="465282"/>
            <a:chExt cx="9086434" cy="4367717"/>
          </a:xfrm>
        </p:grpSpPr>
        <p:sp>
          <p:nvSpPr>
            <p:cNvPr id="582" name="Shape 582"/>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583" name="Shape 583"/>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FF9900"/>
                  </a:solidFill>
                </a:rPr>
                <a:t>School Level</a:t>
              </a:r>
            </a:p>
            <a:p>
              <a:pPr marL="457200" lvl="0" indent="-342900" rtl="0">
                <a:lnSpc>
                  <a:spcPct val="115000"/>
                </a:lnSpc>
                <a:spcBef>
                  <a:spcPts val="0"/>
                </a:spcBef>
                <a:spcAft>
                  <a:spcPts val="600"/>
                </a:spcAft>
                <a:buClr>
                  <a:srgbClr val="CCCCCC"/>
                </a:buClr>
                <a:buSzPct val="100000"/>
                <a:buChar char="➢"/>
              </a:pPr>
              <a:r>
                <a:rPr lang="en" sz="1800" b="1">
                  <a:solidFill>
                    <a:srgbClr val="FF9900"/>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FF9900"/>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584" name="Shape 584"/>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p:nvPr/>
        </p:nvSpPr>
        <p:spPr>
          <a:xfrm>
            <a:off x="404250" y="699725"/>
            <a:ext cx="8335500" cy="579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 </a:t>
            </a:r>
            <a:r>
              <a:rPr lang="en" sz="1800">
                <a:solidFill>
                  <a:srgbClr val="073763"/>
                </a:solidFill>
              </a:rPr>
              <a:t>Change to School level: Setup &gt; School &gt; Grading &gt; PowerTeacher Pro Settings &gt; Grade Calculations: Standards Grade Preferences </a:t>
            </a:r>
          </a:p>
        </p:txBody>
      </p:sp>
      <p:pic>
        <p:nvPicPr>
          <p:cNvPr id="590" name="Shape 590"/>
          <p:cNvPicPr preferRelativeResize="0"/>
          <p:nvPr/>
        </p:nvPicPr>
        <p:blipFill rotWithShape="1">
          <a:blip r:embed="rId3">
            <a:alphaModFix/>
          </a:blip>
          <a:srcRect r="19374"/>
          <a:stretch/>
        </p:blipFill>
        <p:spPr>
          <a:xfrm>
            <a:off x="1347478" y="1671271"/>
            <a:ext cx="6449024" cy="2864825"/>
          </a:xfrm>
          <a:prstGeom prst="rect">
            <a:avLst/>
          </a:prstGeom>
          <a:noFill/>
          <a:ln w="9525" cap="flat" cmpd="sng">
            <a:solidFill>
              <a:srgbClr val="073763"/>
            </a:solidFill>
            <a:prstDash val="solid"/>
            <a:round/>
            <a:headEnd type="none" w="med" len="med"/>
            <a:tailEnd type="none" w="med" len="med"/>
          </a:ln>
        </p:spPr>
      </p:pic>
      <p:sp>
        <p:nvSpPr>
          <p:cNvPr id="591" name="Shape 591"/>
          <p:cNvSpPr/>
          <p:nvPr/>
        </p:nvSpPr>
        <p:spPr>
          <a:xfrm>
            <a:off x="1499425" y="3532731"/>
            <a:ext cx="2696100" cy="2754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2" name="Shape 592"/>
          <p:cNvSpPr txBox="1"/>
          <p:nvPr/>
        </p:nvSpPr>
        <p:spPr>
          <a:xfrm>
            <a:off x="406550" y="50675"/>
            <a:ext cx="8461500" cy="531600"/>
          </a:xfrm>
          <a:prstGeom prst="rect">
            <a:avLst/>
          </a:prstGeom>
          <a:noFill/>
          <a:ln>
            <a:noFill/>
          </a:ln>
        </p:spPr>
        <p:txBody>
          <a:bodyPr lIns="91425" tIns="91425" rIns="91425" bIns="91425" anchor="ctr" anchorCtr="0">
            <a:noAutofit/>
          </a:bodyPr>
          <a:lstStyle/>
          <a:p>
            <a:pPr lvl="0" rtl="0">
              <a:spcBef>
                <a:spcPts val="0"/>
              </a:spcBef>
              <a:buNone/>
            </a:pPr>
            <a:r>
              <a:rPr lang="en" sz="2800" b="1">
                <a:solidFill>
                  <a:srgbClr val="073763"/>
                </a:solidFill>
              </a:rPr>
              <a:t>Standards Grade Preferences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Shape 597"/>
          <p:cNvPicPr preferRelativeResize="0"/>
          <p:nvPr/>
        </p:nvPicPr>
        <p:blipFill>
          <a:blip r:embed="rId3">
            <a:alphaModFix/>
          </a:blip>
          <a:stretch>
            <a:fillRect/>
          </a:stretch>
        </p:blipFill>
        <p:spPr>
          <a:xfrm>
            <a:off x="704275" y="566787"/>
            <a:ext cx="6811775" cy="4489324"/>
          </a:xfrm>
          <a:prstGeom prst="rect">
            <a:avLst/>
          </a:prstGeom>
          <a:noFill/>
          <a:ln w="9525" cap="flat" cmpd="sng">
            <a:solidFill>
              <a:srgbClr val="D9D9D9"/>
            </a:solidFill>
            <a:prstDash val="solid"/>
            <a:round/>
            <a:headEnd type="none" w="med" len="med"/>
            <a:tailEnd type="none" w="med" len="med"/>
          </a:ln>
        </p:spPr>
      </p:pic>
      <p:sp>
        <p:nvSpPr>
          <p:cNvPr id="598" name="Shape 598"/>
          <p:cNvSpPr txBox="1"/>
          <p:nvPr/>
        </p:nvSpPr>
        <p:spPr>
          <a:xfrm>
            <a:off x="5785425" y="2464049"/>
            <a:ext cx="3224400" cy="846300"/>
          </a:xfrm>
          <a:prstGeom prst="rect">
            <a:avLst/>
          </a:prstGeom>
          <a:solidFill>
            <a:srgbClr val="FFFFFF"/>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solidFill>
                  <a:srgbClr val="FF0000"/>
                </a:solidFill>
              </a:rPr>
              <a:t>School can change this!!! Set Page Permissions to ‘view only’ if you want to lock staff out of making changes to this page</a:t>
            </a:r>
          </a:p>
        </p:txBody>
      </p:sp>
      <p:cxnSp>
        <p:nvCxnSpPr>
          <p:cNvPr id="599" name="Shape 599"/>
          <p:cNvCxnSpPr/>
          <p:nvPr/>
        </p:nvCxnSpPr>
        <p:spPr>
          <a:xfrm rot="10800000">
            <a:off x="5250525" y="2803199"/>
            <a:ext cx="534900" cy="7800"/>
          </a:xfrm>
          <a:prstGeom prst="straightConnector1">
            <a:avLst/>
          </a:prstGeom>
          <a:noFill/>
          <a:ln w="19050" cap="flat" cmpd="sng">
            <a:solidFill>
              <a:srgbClr val="FF0000"/>
            </a:solidFill>
            <a:prstDash val="solid"/>
            <a:round/>
            <a:headEnd type="none" w="lg" len="lg"/>
            <a:tailEnd type="triangle" w="lg" len="lg"/>
          </a:ln>
        </p:spPr>
      </p:cxnSp>
      <p:sp>
        <p:nvSpPr>
          <p:cNvPr id="600" name="Shape 600"/>
          <p:cNvSpPr txBox="1">
            <a:spLocks noGrp="1"/>
          </p:cNvSpPr>
          <p:nvPr>
            <p:ph type="title"/>
          </p:nvPr>
        </p:nvSpPr>
        <p:spPr>
          <a:xfrm>
            <a:off x="426600" y="123150"/>
            <a:ext cx="8661900" cy="431700"/>
          </a:xfrm>
          <a:prstGeom prst="rect">
            <a:avLst/>
          </a:prstGeom>
          <a:noFill/>
        </p:spPr>
        <p:txBody>
          <a:bodyPr lIns="91425" tIns="91425" rIns="91425" bIns="91425" anchor="ctr" anchorCtr="0">
            <a:noAutofit/>
          </a:bodyPr>
          <a:lstStyle/>
          <a:p>
            <a:pPr marL="0" marR="0" lvl="0" indent="0" algn="l" rtl="0">
              <a:lnSpc>
                <a:spcPct val="100000"/>
              </a:lnSpc>
              <a:spcBef>
                <a:spcPts val="0"/>
              </a:spcBef>
              <a:spcAft>
                <a:spcPts val="0"/>
              </a:spcAft>
              <a:buNone/>
            </a:pPr>
            <a:r>
              <a:rPr lang="en" sz="2600" b="1">
                <a:solidFill>
                  <a:srgbClr val="073763"/>
                </a:solidFill>
              </a:rPr>
              <a:t>Standards Grade Preferences School Level</a:t>
            </a:r>
          </a:p>
        </p:txBody>
      </p:sp>
      <p:sp>
        <p:nvSpPr>
          <p:cNvPr id="601" name="Shape 601"/>
          <p:cNvSpPr txBox="1"/>
          <p:nvPr/>
        </p:nvSpPr>
        <p:spPr>
          <a:xfrm>
            <a:off x="7640475" y="4194500"/>
            <a:ext cx="1448100" cy="5172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solidFill>
                  <a:schemeClr val="dk1"/>
                </a:solidFill>
              </a:rPr>
              <a:t>Page 1 of 2</a:t>
            </a:r>
          </a:p>
          <a:p>
            <a:pPr lvl="0" rtl="0">
              <a:spcBef>
                <a:spcPts val="0"/>
              </a:spcBef>
              <a:buNone/>
            </a:pPr>
            <a:endParaRPr sz="1800">
              <a:solidFill>
                <a:schemeClr val="dk1"/>
              </a:solidFill>
            </a:endParaRPr>
          </a:p>
          <a:p>
            <a:pPr lvl="0" rtl="0">
              <a:spcBef>
                <a:spcPts val="0"/>
              </a:spcBef>
              <a:buNone/>
            </a:pPr>
            <a:endParaRPr sz="1800">
              <a:solidFill>
                <a:schemeClr val="dk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350975" y="123150"/>
            <a:ext cx="8737500" cy="431700"/>
          </a:xfrm>
          <a:prstGeom prst="rect">
            <a:avLst/>
          </a:prstGeom>
          <a:noFill/>
        </p:spPr>
        <p:txBody>
          <a:bodyPr lIns="91425" tIns="91425" rIns="91425" bIns="91425" anchor="ctr" anchorCtr="0">
            <a:noAutofit/>
          </a:bodyPr>
          <a:lstStyle/>
          <a:p>
            <a:pPr lvl="0" rtl="0">
              <a:spcBef>
                <a:spcPts val="0"/>
              </a:spcBef>
              <a:buNone/>
            </a:pPr>
            <a:r>
              <a:rPr lang="en" sz="2600" b="1">
                <a:solidFill>
                  <a:srgbClr val="073763"/>
                </a:solidFill>
              </a:rPr>
              <a:t>Standards Grade Preferences as seen at School Level</a:t>
            </a:r>
          </a:p>
        </p:txBody>
      </p:sp>
      <p:pic>
        <p:nvPicPr>
          <p:cNvPr id="607" name="Shape 607"/>
          <p:cNvPicPr preferRelativeResize="0"/>
          <p:nvPr/>
        </p:nvPicPr>
        <p:blipFill rotWithShape="1">
          <a:blip r:embed="rId3">
            <a:alphaModFix/>
          </a:blip>
          <a:srcRect b="41636"/>
          <a:stretch/>
        </p:blipFill>
        <p:spPr>
          <a:xfrm>
            <a:off x="232275" y="570749"/>
            <a:ext cx="7190425" cy="3134725"/>
          </a:xfrm>
          <a:prstGeom prst="rect">
            <a:avLst/>
          </a:prstGeom>
          <a:noFill/>
          <a:ln w="9525" cap="flat" cmpd="sng">
            <a:solidFill>
              <a:srgbClr val="CCCCCC"/>
            </a:solidFill>
            <a:prstDash val="solid"/>
            <a:round/>
            <a:headEnd type="none" w="med" len="med"/>
            <a:tailEnd type="none" w="med" len="med"/>
          </a:ln>
        </p:spPr>
      </p:pic>
      <p:sp>
        <p:nvSpPr>
          <p:cNvPr id="608" name="Shape 608"/>
          <p:cNvSpPr txBox="1"/>
          <p:nvPr/>
        </p:nvSpPr>
        <p:spPr>
          <a:xfrm>
            <a:off x="7514775" y="646950"/>
            <a:ext cx="1448100" cy="51720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solidFill>
                  <a:schemeClr val="dk1"/>
                </a:solidFill>
              </a:rPr>
              <a:t>Page 2 of 2</a:t>
            </a:r>
          </a:p>
          <a:p>
            <a:pPr lvl="0" rtl="0">
              <a:spcBef>
                <a:spcPts val="0"/>
              </a:spcBef>
              <a:buNone/>
            </a:pPr>
            <a:endParaRPr sz="1800">
              <a:solidFill>
                <a:schemeClr val="dk1"/>
              </a:solidFill>
            </a:endParaRPr>
          </a:p>
          <a:p>
            <a:pPr lvl="0" rtl="0">
              <a:spcBef>
                <a:spcPts val="0"/>
              </a:spcBef>
              <a:buNone/>
            </a:pPr>
            <a:endParaRPr sz="1800">
              <a:solidFill>
                <a:schemeClr val="dk1"/>
              </a:solidFill>
            </a:endParaRPr>
          </a:p>
        </p:txBody>
      </p:sp>
      <p:pic>
        <p:nvPicPr>
          <p:cNvPr id="609" name="Shape 609"/>
          <p:cNvPicPr preferRelativeResize="0"/>
          <p:nvPr/>
        </p:nvPicPr>
        <p:blipFill rotWithShape="1">
          <a:blip r:embed="rId3">
            <a:alphaModFix/>
          </a:blip>
          <a:srcRect t="59979" r="26013"/>
          <a:stretch/>
        </p:blipFill>
        <p:spPr>
          <a:xfrm>
            <a:off x="3695600" y="2665550"/>
            <a:ext cx="5392874" cy="2178899"/>
          </a:xfrm>
          <a:prstGeom prst="rect">
            <a:avLst/>
          </a:prstGeom>
          <a:noFill/>
          <a:ln w="9525" cap="flat" cmpd="sng">
            <a:solidFill>
              <a:srgbClr val="CCCCCC"/>
            </a:solidFill>
            <a:prstDash val="solid"/>
            <a:round/>
            <a:headEnd type="none" w="med" len="med"/>
            <a:tailEnd type="none" w="med" len="med"/>
          </a:ln>
        </p:spPr>
      </p:pic>
      <p:pic>
        <p:nvPicPr>
          <p:cNvPr id="610" name="Shape 610"/>
          <p:cNvPicPr preferRelativeResize="0"/>
          <p:nvPr/>
        </p:nvPicPr>
        <p:blipFill rotWithShape="1">
          <a:blip r:embed="rId3">
            <a:alphaModFix/>
          </a:blip>
          <a:srcRect l="90075" t="51625" b="41636"/>
          <a:stretch/>
        </p:blipFill>
        <p:spPr>
          <a:xfrm>
            <a:off x="2859825" y="3267375"/>
            <a:ext cx="713600" cy="361899"/>
          </a:xfrm>
          <a:prstGeom prst="rect">
            <a:avLst/>
          </a:prstGeom>
          <a:noFill/>
          <a:ln w="9525" cap="flat" cmpd="sng">
            <a:solidFill>
              <a:srgbClr val="CCCCCC"/>
            </a:solidFill>
            <a:prstDash val="solid"/>
            <a:round/>
            <a:headEnd type="none" w="med" len="med"/>
            <a:tailEnd type="none" w="med" len="me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616" name="Shape 616"/>
          <p:cNvGrpSpPr/>
          <p:nvPr/>
        </p:nvGrpSpPr>
        <p:grpSpPr>
          <a:xfrm>
            <a:off x="21375" y="465282"/>
            <a:ext cx="9086434" cy="4367717"/>
            <a:chOff x="21375" y="465282"/>
            <a:chExt cx="9086434" cy="4367717"/>
          </a:xfrm>
        </p:grpSpPr>
        <p:sp>
          <p:nvSpPr>
            <p:cNvPr id="617" name="Shape 617"/>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618" name="Shape 618"/>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FF9900"/>
                  </a:solidFill>
                </a:rPr>
                <a:t>School Level</a:t>
              </a:r>
            </a:p>
            <a:p>
              <a:pPr marL="457200" lvl="0" indent="-342900" rtl="0">
                <a:lnSpc>
                  <a:spcPct val="115000"/>
                </a:lnSpc>
                <a:spcBef>
                  <a:spcPts val="0"/>
                </a:spcBef>
                <a:spcAft>
                  <a:spcPts val="600"/>
                </a:spcAft>
                <a:buClr>
                  <a:srgbClr val="CCCCCC"/>
                </a:buClr>
                <a:buSzPct val="100000"/>
                <a:buChar char="➢"/>
              </a:pPr>
              <a:r>
                <a:rPr lang="en" sz="1800" b="1">
                  <a:solidFill>
                    <a:srgbClr val="FF9900"/>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FF9900"/>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CCCCCC"/>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Managing Next Year’s Calculations</a:t>
              </a:r>
            </a:p>
          </p:txBody>
        </p:sp>
        <p:cxnSp>
          <p:nvCxnSpPr>
            <p:cNvPr id="619" name="Shape 619"/>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p:nvPr/>
        </p:nvSpPr>
        <p:spPr>
          <a:xfrm>
            <a:off x="404250" y="699725"/>
            <a:ext cx="8335500" cy="579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 </a:t>
            </a:r>
            <a:r>
              <a:rPr lang="en" sz="1800">
                <a:solidFill>
                  <a:srgbClr val="073763"/>
                </a:solidFill>
              </a:rPr>
              <a:t>Change to School level: Setup &gt; School &gt; Grading &gt; PowerTeacher Pro Settings &gt; Grade Calculations: Traditional Grade Calculation Formulas</a:t>
            </a:r>
          </a:p>
        </p:txBody>
      </p:sp>
      <p:pic>
        <p:nvPicPr>
          <p:cNvPr id="625" name="Shape 625"/>
          <p:cNvPicPr preferRelativeResize="0"/>
          <p:nvPr/>
        </p:nvPicPr>
        <p:blipFill rotWithShape="1">
          <a:blip r:embed="rId3">
            <a:alphaModFix/>
          </a:blip>
          <a:srcRect r="19374"/>
          <a:stretch/>
        </p:blipFill>
        <p:spPr>
          <a:xfrm>
            <a:off x="1347478" y="1671271"/>
            <a:ext cx="6449024" cy="2864825"/>
          </a:xfrm>
          <a:prstGeom prst="rect">
            <a:avLst/>
          </a:prstGeom>
          <a:noFill/>
          <a:ln w="9525" cap="flat" cmpd="sng">
            <a:solidFill>
              <a:srgbClr val="073763"/>
            </a:solidFill>
            <a:prstDash val="solid"/>
            <a:round/>
            <a:headEnd type="none" w="med" len="med"/>
            <a:tailEnd type="none" w="med" len="med"/>
          </a:ln>
        </p:spPr>
      </p:pic>
      <p:sp>
        <p:nvSpPr>
          <p:cNvPr id="626" name="Shape 626"/>
          <p:cNvSpPr/>
          <p:nvPr/>
        </p:nvSpPr>
        <p:spPr>
          <a:xfrm>
            <a:off x="1527800" y="3806931"/>
            <a:ext cx="2696100" cy="2754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7" name="Shape 627"/>
          <p:cNvSpPr txBox="1"/>
          <p:nvPr/>
        </p:nvSpPr>
        <p:spPr>
          <a:xfrm>
            <a:off x="406550" y="50675"/>
            <a:ext cx="8461500" cy="531600"/>
          </a:xfrm>
          <a:prstGeom prst="rect">
            <a:avLst/>
          </a:prstGeom>
          <a:noFill/>
          <a:ln>
            <a:noFill/>
          </a:ln>
        </p:spPr>
        <p:txBody>
          <a:bodyPr lIns="91425" tIns="91425" rIns="91425" bIns="91425" anchor="ctr" anchorCtr="0">
            <a:noAutofit/>
          </a:bodyPr>
          <a:lstStyle/>
          <a:p>
            <a:pPr lvl="0" rtl="0">
              <a:spcBef>
                <a:spcPts val="0"/>
              </a:spcBef>
              <a:buNone/>
            </a:pPr>
            <a:r>
              <a:rPr lang="en" sz="2800" b="1">
                <a:solidFill>
                  <a:srgbClr val="073763"/>
                </a:solidFill>
              </a:rPr>
              <a:t>Traditional Grade Calculation Formulas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b="-2072"/>
          <a:stretch/>
        </p:blipFill>
        <p:spPr>
          <a:xfrm>
            <a:off x="1013837" y="350962"/>
            <a:ext cx="6805024" cy="4746374"/>
          </a:xfrm>
          <a:prstGeom prst="rect">
            <a:avLst/>
          </a:prstGeom>
          <a:noFill/>
          <a:ln>
            <a:noFill/>
          </a:ln>
        </p:spPr>
      </p:pic>
      <p:sp>
        <p:nvSpPr>
          <p:cNvPr id="106" name="Shape 106"/>
          <p:cNvSpPr txBox="1">
            <a:spLocks noGrp="1"/>
          </p:cNvSpPr>
          <p:nvPr>
            <p:ph type="title"/>
          </p:nvPr>
        </p:nvSpPr>
        <p:spPr>
          <a:xfrm>
            <a:off x="413025" y="110025"/>
            <a:ext cx="2461500" cy="465900"/>
          </a:xfrm>
          <a:prstGeom prst="rect">
            <a:avLst/>
          </a:prstGeom>
          <a:solidFill>
            <a:srgbClr val="FFFFFF"/>
          </a:solidFill>
        </p:spPr>
        <p:txBody>
          <a:bodyPr lIns="91425" tIns="91425" rIns="91425" bIns="91425" anchor="ctr" anchorCtr="0">
            <a:noAutofit/>
          </a:bodyPr>
          <a:lstStyle/>
          <a:p>
            <a:pPr lvl="0" rtl="0">
              <a:spcBef>
                <a:spcPts val="0"/>
              </a:spcBef>
              <a:buNone/>
            </a:pPr>
            <a:r>
              <a:rPr lang="en" b="1">
                <a:solidFill>
                  <a:srgbClr val="073763"/>
                </a:solidFill>
              </a:rPr>
              <a:t>Grade Scales</a:t>
            </a:r>
          </a:p>
        </p:txBody>
      </p:sp>
      <p:cxnSp>
        <p:nvCxnSpPr>
          <p:cNvPr id="107" name="Shape 107"/>
          <p:cNvCxnSpPr/>
          <p:nvPr/>
        </p:nvCxnSpPr>
        <p:spPr>
          <a:xfrm rot="10800000">
            <a:off x="4340150" y="1867359"/>
            <a:ext cx="0" cy="1104900"/>
          </a:xfrm>
          <a:prstGeom prst="straightConnector1">
            <a:avLst/>
          </a:prstGeom>
          <a:noFill/>
          <a:ln w="28575" cap="flat" cmpd="sng">
            <a:solidFill>
              <a:srgbClr val="FF0000"/>
            </a:solidFill>
            <a:prstDash val="solid"/>
            <a:round/>
            <a:headEnd type="none" w="lg" len="lg"/>
            <a:tailEnd type="triangle" w="lg" len="lg"/>
          </a:ln>
        </p:spPr>
      </p:cxnSp>
      <p:cxnSp>
        <p:nvCxnSpPr>
          <p:cNvPr id="108" name="Shape 108"/>
          <p:cNvCxnSpPr/>
          <p:nvPr/>
        </p:nvCxnSpPr>
        <p:spPr>
          <a:xfrm rot="10800000">
            <a:off x="5629121" y="1867359"/>
            <a:ext cx="0" cy="1104900"/>
          </a:xfrm>
          <a:prstGeom prst="straightConnector1">
            <a:avLst/>
          </a:prstGeom>
          <a:noFill/>
          <a:ln w="28575" cap="flat" cmpd="sng">
            <a:solidFill>
              <a:srgbClr val="FF0000"/>
            </a:solidFill>
            <a:prstDash val="solid"/>
            <a:round/>
            <a:headEnd type="none" w="lg" len="lg"/>
            <a:tailEnd type="triangle" w="lg" len="lg"/>
          </a:ln>
        </p:spPr>
      </p:cxnSp>
      <p:sp>
        <p:nvSpPr>
          <p:cNvPr id="109" name="Shape 109"/>
          <p:cNvSpPr/>
          <p:nvPr/>
        </p:nvSpPr>
        <p:spPr>
          <a:xfrm>
            <a:off x="7210744" y="374494"/>
            <a:ext cx="540900" cy="3606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1286150" y="2881025"/>
            <a:ext cx="441600" cy="20535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Shape 632"/>
          <p:cNvPicPr preferRelativeResize="0"/>
          <p:nvPr/>
        </p:nvPicPr>
        <p:blipFill>
          <a:blip r:embed="rId3">
            <a:alphaModFix/>
          </a:blip>
          <a:stretch>
            <a:fillRect/>
          </a:stretch>
        </p:blipFill>
        <p:spPr>
          <a:xfrm>
            <a:off x="400700" y="171950"/>
            <a:ext cx="6505575" cy="352425"/>
          </a:xfrm>
          <a:prstGeom prst="rect">
            <a:avLst/>
          </a:prstGeom>
          <a:noFill/>
          <a:ln>
            <a:noFill/>
          </a:ln>
        </p:spPr>
      </p:pic>
      <p:pic>
        <p:nvPicPr>
          <p:cNvPr id="633" name="Shape 633"/>
          <p:cNvPicPr preferRelativeResize="0"/>
          <p:nvPr/>
        </p:nvPicPr>
        <p:blipFill>
          <a:blip r:embed="rId4">
            <a:alphaModFix/>
          </a:blip>
          <a:stretch>
            <a:fillRect/>
          </a:stretch>
        </p:blipFill>
        <p:spPr>
          <a:xfrm>
            <a:off x="139724" y="612300"/>
            <a:ext cx="7024950" cy="4087249"/>
          </a:xfrm>
          <a:prstGeom prst="rect">
            <a:avLst/>
          </a:prstGeom>
          <a:noFill/>
          <a:ln w="9525" cap="flat" cmpd="sng">
            <a:solidFill>
              <a:srgbClr val="B7B7B7"/>
            </a:solidFill>
            <a:prstDash val="solid"/>
            <a:round/>
            <a:headEnd type="none" w="med" len="med"/>
            <a:tailEnd type="none" w="med" len="med"/>
          </a:ln>
        </p:spPr>
      </p:pic>
      <p:sp>
        <p:nvSpPr>
          <p:cNvPr id="634" name="Shape 634"/>
          <p:cNvSpPr txBox="1"/>
          <p:nvPr/>
        </p:nvSpPr>
        <p:spPr>
          <a:xfrm>
            <a:off x="7164675" y="381900"/>
            <a:ext cx="1887900" cy="4379700"/>
          </a:xfrm>
          <a:prstGeom prst="rect">
            <a:avLst/>
          </a:prstGeom>
          <a:noFill/>
          <a:ln>
            <a:noFill/>
          </a:ln>
        </p:spPr>
        <p:txBody>
          <a:bodyPr lIns="91425" tIns="91425" rIns="91425" bIns="91425" anchor="t" anchorCtr="0">
            <a:noAutofit/>
          </a:bodyPr>
          <a:lstStyle/>
          <a:p>
            <a:pPr lvl="0">
              <a:spcBef>
                <a:spcPts val="0"/>
              </a:spcBef>
              <a:buNone/>
            </a:pPr>
            <a:r>
              <a:rPr lang="en" sz="2000">
                <a:solidFill>
                  <a:srgbClr val="073763"/>
                </a:solidFill>
              </a:rPr>
              <a:t>View a formula created at the district level. </a:t>
            </a:r>
          </a:p>
          <a:p>
            <a:pPr lvl="0">
              <a:spcBef>
                <a:spcPts val="0"/>
              </a:spcBef>
              <a:buNone/>
            </a:pPr>
            <a:endParaRPr sz="2000">
              <a:solidFill>
                <a:srgbClr val="073763"/>
              </a:solidFill>
            </a:endParaRPr>
          </a:p>
          <a:p>
            <a:pPr lvl="0">
              <a:spcBef>
                <a:spcPts val="0"/>
              </a:spcBef>
              <a:buNone/>
            </a:pPr>
            <a:r>
              <a:rPr lang="en" sz="2000">
                <a:solidFill>
                  <a:srgbClr val="073763"/>
                </a:solidFill>
              </a:rPr>
              <a:t>What does a school see?  </a:t>
            </a:r>
          </a:p>
          <a:p>
            <a:pPr lvl="0">
              <a:spcBef>
                <a:spcPts val="0"/>
              </a:spcBef>
              <a:buNone/>
            </a:pPr>
            <a:endParaRPr sz="2000">
              <a:solidFill>
                <a:srgbClr val="073763"/>
              </a:solidFill>
            </a:endParaRPr>
          </a:p>
          <a:p>
            <a:pPr lvl="0">
              <a:spcBef>
                <a:spcPts val="0"/>
              </a:spcBef>
              <a:buNone/>
            </a:pPr>
            <a:r>
              <a:rPr lang="en" sz="2000">
                <a:solidFill>
                  <a:srgbClr val="073763"/>
                </a:solidFill>
              </a:rPr>
              <a:t>What can a school change?  </a:t>
            </a:r>
          </a:p>
          <a:p>
            <a:pPr lvl="0">
              <a:spcBef>
                <a:spcPts val="0"/>
              </a:spcBef>
              <a:buNone/>
            </a:pPr>
            <a:endParaRPr sz="2000">
              <a:solidFill>
                <a:srgbClr val="073763"/>
              </a:solidFill>
            </a:endParaRPr>
          </a:p>
          <a:p>
            <a:pPr lvl="0" rtl="0">
              <a:spcBef>
                <a:spcPts val="0"/>
              </a:spcBef>
              <a:buNone/>
            </a:pPr>
            <a:r>
              <a:rPr lang="en" sz="2000">
                <a:solidFill>
                  <a:srgbClr val="073763"/>
                </a:solidFill>
              </a:rPr>
              <a:t>What can a school NOT change?</a:t>
            </a:r>
          </a:p>
        </p:txBody>
      </p:sp>
      <p:cxnSp>
        <p:nvCxnSpPr>
          <p:cNvPr id="635" name="Shape 635"/>
          <p:cNvCxnSpPr/>
          <p:nvPr/>
        </p:nvCxnSpPr>
        <p:spPr>
          <a:xfrm flipH="1">
            <a:off x="2054975" y="972825"/>
            <a:ext cx="5036700" cy="29646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Shape 640"/>
          <p:cNvPicPr preferRelativeResize="0"/>
          <p:nvPr/>
        </p:nvPicPr>
        <p:blipFill rotWithShape="1">
          <a:blip r:embed="rId3">
            <a:alphaModFix/>
          </a:blip>
          <a:srcRect t="9348" b="9784"/>
          <a:stretch/>
        </p:blipFill>
        <p:spPr>
          <a:xfrm>
            <a:off x="4881892" y="314920"/>
            <a:ext cx="4125924" cy="4689099"/>
          </a:xfrm>
          <a:prstGeom prst="rect">
            <a:avLst/>
          </a:prstGeom>
          <a:noFill/>
          <a:ln w="9525" cap="flat" cmpd="sng">
            <a:solidFill>
              <a:srgbClr val="CCCCCC"/>
            </a:solidFill>
            <a:prstDash val="solid"/>
            <a:round/>
            <a:headEnd type="none" w="med" len="med"/>
            <a:tailEnd type="none" w="med" len="med"/>
          </a:ln>
        </p:spPr>
      </p:pic>
      <p:sp>
        <p:nvSpPr>
          <p:cNvPr id="641" name="Shape 641"/>
          <p:cNvSpPr txBox="1">
            <a:spLocks noGrp="1"/>
          </p:cNvSpPr>
          <p:nvPr>
            <p:ph type="title"/>
          </p:nvPr>
        </p:nvSpPr>
        <p:spPr>
          <a:xfrm>
            <a:off x="370175" y="88850"/>
            <a:ext cx="4914900" cy="431700"/>
          </a:xfrm>
          <a:prstGeom prst="rect">
            <a:avLst/>
          </a:prstGeom>
          <a:noFill/>
        </p:spPr>
        <p:txBody>
          <a:bodyPr lIns="91425" tIns="91425" rIns="91425" bIns="91425" anchor="ctr" anchorCtr="0">
            <a:noAutofit/>
          </a:bodyPr>
          <a:lstStyle/>
          <a:p>
            <a:pPr lvl="0" rtl="0">
              <a:spcBef>
                <a:spcPts val="0"/>
              </a:spcBef>
              <a:buNone/>
            </a:pPr>
            <a:r>
              <a:rPr lang="en" sz="2600" b="1">
                <a:solidFill>
                  <a:srgbClr val="073763"/>
                </a:solidFill>
              </a:rPr>
              <a:t>Viewing High School Formula</a:t>
            </a:r>
          </a:p>
        </p:txBody>
      </p:sp>
      <p:sp>
        <p:nvSpPr>
          <p:cNvPr id="642" name="Shape 642"/>
          <p:cNvSpPr txBox="1"/>
          <p:nvPr/>
        </p:nvSpPr>
        <p:spPr>
          <a:xfrm>
            <a:off x="2042725" y="921850"/>
            <a:ext cx="2733900" cy="3949200"/>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chemeClr val="dk1"/>
                </a:solidFill>
              </a:rPr>
              <a:t>What’s editable?</a:t>
            </a:r>
          </a:p>
          <a:p>
            <a:pPr lvl="0" algn="ctr" rtl="0">
              <a:spcBef>
                <a:spcPts val="0"/>
              </a:spcBef>
              <a:buNone/>
            </a:pPr>
            <a:endParaRPr sz="2400">
              <a:solidFill>
                <a:schemeClr val="dk1"/>
              </a:solidFill>
            </a:endParaRPr>
          </a:p>
          <a:p>
            <a:pPr marL="0" lvl="0" indent="0" algn="ctr" rtl="0">
              <a:spcBef>
                <a:spcPts val="0"/>
              </a:spcBef>
              <a:buNone/>
            </a:pPr>
            <a:r>
              <a:rPr lang="en" sz="2400">
                <a:solidFill>
                  <a:schemeClr val="dk1"/>
                </a:solidFill>
              </a:rPr>
              <a:t>Nothing! </a:t>
            </a:r>
          </a:p>
          <a:p>
            <a:pPr marL="0" lvl="0" indent="0" algn="ctr" rtl="0">
              <a:spcBef>
                <a:spcPts val="0"/>
              </a:spcBef>
              <a:buNone/>
            </a:pPr>
            <a:r>
              <a:rPr lang="en" sz="2400">
                <a:solidFill>
                  <a:schemeClr val="dk1"/>
                </a:solidFill>
              </a:rPr>
              <a:t>(if it is locked down by the district)</a:t>
            </a:r>
          </a:p>
        </p:txBody>
      </p:sp>
      <p:pic>
        <p:nvPicPr>
          <p:cNvPr id="643" name="Shape 643" descr="Free illustration: Question Mark, Question, Faq, Ask - Free Image ..."/>
          <p:cNvPicPr preferRelativeResize="0"/>
          <p:nvPr/>
        </p:nvPicPr>
        <p:blipFill>
          <a:blip r:embed="rId4">
            <a:alphaModFix/>
          </a:blip>
          <a:stretch>
            <a:fillRect/>
          </a:stretch>
        </p:blipFill>
        <p:spPr>
          <a:xfrm>
            <a:off x="4916" y="283498"/>
            <a:ext cx="2527975" cy="261889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4737750" y="123150"/>
            <a:ext cx="4350300" cy="431700"/>
          </a:xfrm>
          <a:prstGeom prst="rect">
            <a:avLst/>
          </a:prstGeom>
          <a:noFill/>
        </p:spPr>
        <p:txBody>
          <a:bodyPr lIns="91425" tIns="91425" rIns="91425" bIns="91425" anchor="ctr" anchorCtr="0">
            <a:noAutofit/>
          </a:bodyPr>
          <a:lstStyle/>
          <a:p>
            <a:pPr lvl="0" rtl="0">
              <a:spcBef>
                <a:spcPts val="0"/>
              </a:spcBef>
              <a:buNone/>
            </a:pPr>
            <a:r>
              <a:rPr lang="en" b="1">
                <a:solidFill>
                  <a:srgbClr val="073763"/>
                </a:solidFill>
              </a:rPr>
              <a:t>Editable: S1 Formula</a:t>
            </a:r>
          </a:p>
        </p:txBody>
      </p:sp>
      <p:pic>
        <p:nvPicPr>
          <p:cNvPr id="649" name="Shape 649"/>
          <p:cNvPicPr preferRelativeResize="0"/>
          <p:nvPr/>
        </p:nvPicPr>
        <p:blipFill>
          <a:blip r:embed="rId3">
            <a:alphaModFix/>
          </a:blip>
          <a:stretch>
            <a:fillRect/>
          </a:stretch>
        </p:blipFill>
        <p:spPr>
          <a:xfrm>
            <a:off x="713250" y="123150"/>
            <a:ext cx="3516375" cy="4941651"/>
          </a:xfrm>
          <a:prstGeom prst="rect">
            <a:avLst/>
          </a:prstGeom>
          <a:noFill/>
          <a:ln w="9525" cap="flat" cmpd="sng">
            <a:solidFill>
              <a:srgbClr val="CCCCCC"/>
            </a:solidFill>
            <a:prstDash val="solid"/>
            <a:round/>
            <a:headEnd type="none" w="med" len="med"/>
            <a:tailEnd type="none" w="med" len="med"/>
          </a:ln>
        </p:spPr>
      </p:pic>
      <p:pic>
        <p:nvPicPr>
          <p:cNvPr id="650" name="Shape 650"/>
          <p:cNvPicPr preferRelativeResize="0"/>
          <p:nvPr/>
        </p:nvPicPr>
        <p:blipFill>
          <a:blip r:embed="rId4">
            <a:alphaModFix/>
          </a:blip>
          <a:stretch>
            <a:fillRect/>
          </a:stretch>
        </p:blipFill>
        <p:spPr>
          <a:xfrm>
            <a:off x="1385300" y="554850"/>
            <a:ext cx="6612774" cy="3474500"/>
          </a:xfrm>
          <a:prstGeom prst="rect">
            <a:avLst/>
          </a:prstGeom>
          <a:noFill/>
          <a:ln w="19050" cap="flat" cmpd="sng">
            <a:solidFill>
              <a:schemeClr val="dk2"/>
            </a:solidFill>
            <a:prstDash val="solid"/>
            <a:round/>
            <a:headEnd type="none" w="med" len="med"/>
            <a:tailEnd type="none" w="med" len="med"/>
          </a:ln>
        </p:spPr>
      </p:pic>
      <p:cxnSp>
        <p:nvCxnSpPr>
          <p:cNvPr id="651" name="Shape 651"/>
          <p:cNvCxnSpPr/>
          <p:nvPr/>
        </p:nvCxnSpPr>
        <p:spPr>
          <a:xfrm rot="10800000" flipH="1">
            <a:off x="1010900" y="911224"/>
            <a:ext cx="588300" cy="3227100"/>
          </a:xfrm>
          <a:prstGeom prst="straightConnector1">
            <a:avLst/>
          </a:prstGeom>
          <a:noFill/>
          <a:ln w="28575" cap="flat" cmpd="sng">
            <a:solidFill>
              <a:srgbClr val="FF0000"/>
            </a:solidFill>
            <a:prstDash val="solid"/>
            <a:round/>
            <a:headEnd type="none" w="lg" len="lg"/>
            <a:tailEnd type="triangle" w="lg" len="lg"/>
          </a:ln>
        </p:spPr>
      </p:cxnSp>
      <p:grpSp>
        <p:nvGrpSpPr>
          <p:cNvPr id="652" name="Shape 652"/>
          <p:cNvGrpSpPr/>
          <p:nvPr/>
        </p:nvGrpSpPr>
        <p:grpSpPr>
          <a:xfrm>
            <a:off x="2668150" y="2844838"/>
            <a:ext cx="6419850" cy="1948504"/>
            <a:chOff x="4500150" y="1232038"/>
            <a:chExt cx="6419850" cy="1948504"/>
          </a:xfrm>
        </p:grpSpPr>
        <p:pic>
          <p:nvPicPr>
            <p:cNvPr id="653" name="Shape 653"/>
            <p:cNvPicPr preferRelativeResize="0"/>
            <p:nvPr/>
          </p:nvPicPr>
          <p:blipFill rotWithShape="1">
            <a:blip r:embed="rId5">
              <a:alphaModFix/>
            </a:blip>
            <a:srcRect b="88560"/>
            <a:stretch/>
          </p:blipFill>
          <p:spPr>
            <a:xfrm>
              <a:off x="4500150" y="1232038"/>
              <a:ext cx="6419850" cy="356300"/>
            </a:xfrm>
            <a:prstGeom prst="rect">
              <a:avLst/>
            </a:prstGeom>
            <a:noFill/>
            <a:ln w="9525" cap="flat" cmpd="sng">
              <a:solidFill>
                <a:srgbClr val="000000"/>
              </a:solidFill>
              <a:prstDash val="solid"/>
              <a:round/>
              <a:headEnd type="none" w="med" len="med"/>
              <a:tailEnd type="none" w="med" len="med"/>
            </a:ln>
          </p:spPr>
        </p:pic>
        <p:pic>
          <p:nvPicPr>
            <p:cNvPr id="654" name="Shape 654"/>
            <p:cNvPicPr preferRelativeResize="0"/>
            <p:nvPr/>
          </p:nvPicPr>
          <p:blipFill rotWithShape="1">
            <a:blip r:embed="rId5">
              <a:alphaModFix/>
            </a:blip>
            <a:srcRect t="48880"/>
            <a:stretch/>
          </p:blipFill>
          <p:spPr>
            <a:xfrm>
              <a:off x="4500150" y="1588343"/>
              <a:ext cx="6419850" cy="1592199"/>
            </a:xfrm>
            <a:prstGeom prst="rect">
              <a:avLst/>
            </a:prstGeom>
            <a:noFill/>
            <a:ln w="9525" cap="flat" cmpd="sng">
              <a:solidFill>
                <a:srgbClr val="000000"/>
              </a:solidFill>
              <a:prstDash val="solid"/>
              <a:round/>
              <a:headEnd type="none" w="med" len="med"/>
              <a:tailEnd type="none" w="med" len="med"/>
            </a:ln>
          </p:spPr>
        </p:pic>
      </p:grpSp>
      <p:sp>
        <p:nvSpPr>
          <p:cNvPr id="655" name="Shape 655"/>
          <p:cNvSpPr/>
          <p:nvPr/>
        </p:nvSpPr>
        <p:spPr>
          <a:xfrm>
            <a:off x="1664725" y="1904375"/>
            <a:ext cx="6076500" cy="3435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656" name="Shape 656"/>
          <p:cNvCxnSpPr/>
          <p:nvPr/>
        </p:nvCxnSpPr>
        <p:spPr>
          <a:xfrm flipH="1">
            <a:off x="5179000" y="2155450"/>
            <a:ext cx="2151600" cy="11391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4737750" y="123150"/>
            <a:ext cx="4350300" cy="431700"/>
          </a:xfrm>
          <a:prstGeom prst="rect">
            <a:avLst/>
          </a:prstGeom>
          <a:noFill/>
        </p:spPr>
        <p:txBody>
          <a:bodyPr lIns="91425" tIns="91425" rIns="91425" bIns="91425" anchor="ctr" anchorCtr="0">
            <a:noAutofit/>
          </a:bodyPr>
          <a:lstStyle/>
          <a:p>
            <a:pPr lvl="0" rtl="0">
              <a:spcBef>
                <a:spcPts val="0"/>
              </a:spcBef>
              <a:buNone/>
            </a:pPr>
            <a:r>
              <a:rPr lang="en" b="1">
                <a:solidFill>
                  <a:srgbClr val="073763"/>
                </a:solidFill>
              </a:rPr>
              <a:t>Uneditable: S1 Formula</a:t>
            </a:r>
          </a:p>
        </p:txBody>
      </p:sp>
      <p:pic>
        <p:nvPicPr>
          <p:cNvPr id="662" name="Shape 662"/>
          <p:cNvPicPr preferRelativeResize="0"/>
          <p:nvPr/>
        </p:nvPicPr>
        <p:blipFill>
          <a:blip r:embed="rId3">
            <a:alphaModFix/>
          </a:blip>
          <a:stretch>
            <a:fillRect/>
          </a:stretch>
        </p:blipFill>
        <p:spPr>
          <a:xfrm>
            <a:off x="713250" y="123150"/>
            <a:ext cx="3516375" cy="4941651"/>
          </a:xfrm>
          <a:prstGeom prst="rect">
            <a:avLst/>
          </a:prstGeom>
          <a:noFill/>
          <a:ln w="9525" cap="flat" cmpd="sng">
            <a:solidFill>
              <a:srgbClr val="CCCCCC"/>
            </a:solidFill>
            <a:prstDash val="solid"/>
            <a:round/>
            <a:headEnd type="none" w="med" len="med"/>
            <a:tailEnd type="none" w="med" len="med"/>
          </a:ln>
        </p:spPr>
      </p:pic>
      <p:pic>
        <p:nvPicPr>
          <p:cNvPr id="663" name="Shape 663"/>
          <p:cNvPicPr preferRelativeResize="0"/>
          <p:nvPr/>
        </p:nvPicPr>
        <p:blipFill>
          <a:blip r:embed="rId4">
            <a:alphaModFix/>
          </a:blip>
          <a:stretch>
            <a:fillRect/>
          </a:stretch>
        </p:blipFill>
        <p:spPr>
          <a:xfrm>
            <a:off x="1385300" y="554850"/>
            <a:ext cx="6612774" cy="3474500"/>
          </a:xfrm>
          <a:prstGeom prst="rect">
            <a:avLst/>
          </a:prstGeom>
          <a:noFill/>
          <a:ln w="19050" cap="flat" cmpd="sng">
            <a:solidFill>
              <a:schemeClr val="dk2"/>
            </a:solidFill>
            <a:prstDash val="solid"/>
            <a:round/>
            <a:headEnd type="none" w="med" len="med"/>
            <a:tailEnd type="none" w="med" len="med"/>
          </a:ln>
        </p:spPr>
      </p:pic>
      <p:cxnSp>
        <p:nvCxnSpPr>
          <p:cNvPr id="664" name="Shape 664"/>
          <p:cNvCxnSpPr/>
          <p:nvPr/>
        </p:nvCxnSpPr>
        <p:spPr>
          <a:xfrm rot="10800000" flipH="1">
            <a:off x="1010900" y="911224"/>
            <a:ext cx="588300" cy="3227100"/>
          </a:xfrm>
          <a:prstGeom prst="straightConnector1">
            <a:avLst/>
          </a:prstGeom>
          <a:noFill/>
          <a:ln w="28575" cap="flat" cmpd="sng">
            <a:solidFill>
              <a:srgbClr val="FF0000"/>
            </a:solidFill>
            <a:prstDash val="solid"/>
            <a:round/>
            <a:headEnd type="none" w="lg" len="lg"/>
            <a:tailEnd type="triangle" w="lg" len="lg"/>
          </a:ln>
        </p:spPr>
      </p:cxnSp>
      <p:sp>
        <p:nvSpPr>
          <p:cNvPr id="665" name="Shape 665"/>
          <p:cNvSpPr/>
          <p:nvPr/>
        </p:nvSpPr>
        <p:spPr>
          <a:xfrm>
            <a:off x="1664725" y="1904375"/>
            <a:ext cx="6076500" cy="3435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66" name="Shape 666" descr="PTPro traditiona grade calculation formula at school level locked.png"/>
          <p:cNvPicPr preferRelativeResize="0"/>
          <p:nvPr/>
        </p:nvPicPr>
        <p:blipFill>
          <a:blip r:embed="rId5">
            <a:alphaModFix/>
          </a:blip>
          <a:stretch>
            <a:fillRect/>
          </a:stretch>
        </p:blipFill>
        <p:spPr>
          <a:xfrm>
            <a:off x="3554162" y="3027425"/>
            <a:ext cx="5457825" cy="1752600"/>
          </a:xfrm>
          <a:prstGeom prst="rect">
            <a:avLst/>
          </a:prstGeom>
          <a:noFill/>
          <a:ln w="19050" cap="flat" cmpd="sng">
            <a:solidFill>
              <a:srgbClr val="073763"/>
            </a:solidFill>
            <a:prstDash val="solid"/>
            <a:round/>
            <a:headEnd type="none" w="med" len="med"/>
            <a:tailEnd type="none" w="med" len="med"/>
          </a:ln>
        </p:spPr>
      </p:pic>
      <p:cxnSp>
        <p:nvCxnSpPr>
          <p:cNvPr id="667" name="Shape 667"/>
          <p:cNvCxnSpPr/>
          <p:nvPr/>
        </p:nvCxnSpPr>
        <p:spPr>
          <a:xfrm flipH="1">
            <a:off x="4910150" y="2190175"/>
            <a:ext cx="2321100" cy="20676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p:nvPr/>
        </p:nvSpPr>
        <p:spPr>
          <a:xfrm>
            <a:off x="404250" y="699725"/>
            <a:ext cx="8335500" cy="579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 </a:t>
            </a:r>
            <a:r>
              <a:rPr lang="en" sz="1800">
                <a:solidFill>
                  <a:srgbClr val="073763"/>
                </a:solidFill>
              </a:rPr>
              <a:t>Change to School level: Setup &gt; School &gt; Grading &gt; PowerTeacher Pro Settings &gt; Grade Calculations: Traditional Grade Preferences</a:t>
            </a:r>
          </a:p>
        </p:txBody>
      </p:sp>
      <p:pic>
        <p:nvPicPr>
          <p:cNvPr id="673" name="Shape 673"/>
          <p:cNvPicPr preferRelativeResize="0"/>
          <p:nvPr/>
        </p:nvPicPr>
        <p:blipFill rotWithShape="1">
          <a:blip r:embed="rId3">
            <a:alphaModFix/>
          </a:blip>
          <a:srcRect r="19374"/>
          <a:stretch/>
        </p:blipFill>
        <p:spPr>
          <a:xfrm>
            <a:off x="1347490" y="1642896"/>
            <a:ext cx="6449024" cy="2864825"/>
          </a:xfrm>
          <a:prstGeom prst="rect">
            <a:avLst/>
          </a:prstGeom>
          <a:noFill/>
          <a:ln w="9525" cap="flat" cmpd="sng">
            <a:solidFill>
              <a:srgbClr val="073763"/>
            </a:solidFill>
            <a:prstDash val="solid"/>
            <a:round/>
            <a:headEnd type="none" w="med" len="med"/>
            <a:tailEnd type="none" w="med" len="med"/>
          </a:ln>
        </p:spPr>
      </p:pic>
      <p:sp>
        <p:nvSpPr>
          <p:cNvPr id="674" name="Shape 674"/>
          <p:cNvSpPr/>
          <p:nvPr/>
        </p:nvSpPr>
        <p:spPr>
          <a:xfrm>
            <a:off x="1499425" y="4063355"/>
            <a:ext cx="2742300" cy="3207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5" name="Shape 675"/>
          <p:cNvSpPr txBox="1"/>
          <p:nvPr/>
        </p:nvSpPr>
        <p:spPr>
          <a:xfrm>
            <a:off x="406550" y="50675"/>
            <a:ext cx="8461500" cy="531600"/>
          </a:xfrm>
          <a:prstGeom prst="rect">
            <a:avLst/>
          </a:prstGeom>
          <a:noFill/>
          <a:ln>
            <a:noFill/>
          </a:ln>
        </p:spPr>
        <p:txBody>
          <a:bodyPr lIns="91425" tIns="91425" rIns="91425" bIns="91425" anchor="ctr" anchorCtr="0">
            <a:noAutofit/>
          </a:bodyPr>
          <a:lstStyle/>
          <a:p>
            <a:pPr lvl="0" rtl="0">
              <a:spcBef>
                <a:spcPts val="0"/>
              </a:spcBef>
              <a:buNone/>
            </a:pPr>
            <a:r>
              <a:rPr lang="en" sz="2800" b="1">
                <a:solidFill>
                  <a:srgbClr val="073763"/>
                </a:solidFill>
              </a:rPr>
              <a:t>Traditional Grade Preferences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Shape 680"/>
          <p:cNvPicPr preferRelativeResize="0"/>
          <p:nvPr/>
        </p:nvPicPr>
        <p:blipFill rotWithShape="1">
          <a:blip r:embed="rId3">
            <a:alphaModFix/>
          </a:blip>
          <a:srcRect l="14732" t="16957" r="31304"/>
          <a:stretch/>
        </p:blipFill>
        <p:spPr>
          <a:xfrm>
            <a:off x="1139824" y="494500"/>
            <a:ext cx="6134325" cy="4506299"/>
          </a:xfrm>
          <a:prstGeom prst="rect">
            <a:avLst/>
          </a:prstGeom>
          <a:noFill/>
          <a:ln w="9525" cap="flat" cmpd="sng">
            <a:solidFill>
              <a:srgbClr val="000000"/>
            </a:solidFill>
            <a:prstDash val="solid"/>
            <a:round/>
            <a:headEnd type="none" w="med" len="med"/>
            <a:tailEnd type="none" w="med" len="med"/>
          </a:ln>
        </p:spPr>
      </p:pic>
      <p:pic>
        <p:nvPicPr>
          <p:cNvPr id="681" name="Shape 681"/>
          <p:cNvPicPr preferRelativeResize="0"/>
          <p:nvPr/>
        </p:nvPicPr>
        <p:blipFill rotWithShape="1">
          <a:blip r:embed="rId4">
            <a:alphaModFix/>
          </a:blip>
          <a:srcRect l="89856" t="17375"/>
          <a:stretch/>
        </p:blipFill>
        <p:spPr>
          <a:xfrm>
            <a:off x="6403425" y="4599275"/>
            <a:ext cx="802225" cy="334025"/>
          </a:xfrm>
          <a:prstGeom prst="rect">
            <a:avLst/>
          </a:prstGeom>
          <a:noFill/>
          <a:ln>
            <a:noFill/>
          </a:ln>
        </p:spPr>
      </p:pic>
      <p:sp>
        <p:nvSpPr>
          <p:cNvPr id="682" name="Shape 682"/>
          <p:cNvSpPr txBox="1"/>
          <p:nvPr/>
        </p:nvSpPr>
        <p:spPr>
          <a:xfrm>
            <a:off x="406550" y="50675"/>
            <a:ext cx="8461500" cy="531600"/>
          </a:xfrm>
          <a:prstGeom prst="rect">
            <a:avLst/>
          </a:prstGeom>
          <a:noFill/>
          <a:ln>
            <a:noFill/>
          </a:ln>
        </p:spPr>
        <p:txBody>
          <a:bodyPr lIns="91425" tIns="91425" rIns="91425" bIns="91425" anchor="ctr" anchorCtr="0">
            <a:noAutofit/>
          </a:bodyPr>
          <a:lstStyle/>
          <a:p>
            <a:pPr lvl="0" rtl="0">
              <a:spcBef>
                <a:spcPts val="0"/>
              </a:spcBef>
              <a:buNone/>
            </a:pPr>
            <a:r>
              <a:rPr lang="en" sz="2800" b="1">
                <a:solidFill>
                  <a:srgbClr val="073763"/>
                </a:solidFill>
              </a:rPr>
              <a:t>Traditional Grade Preferences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0" y="117900"/>
            <a:ext cx="9144000" cy="465900"/>
          </a:xfrm>
          <a:prstGeom prst="rect">
            <a:avLst/>
          </a:prstGeom>
        </p:spPr>
        <p:txBody>
          <a:bodyPr lIns="91425" tIns="91425" rIns="91425" bIns="91425" anchor="ctr" anchorCtr="0">
            <a:noAutofit/>
          </a:bodyPr>
          <a:lstStyle/>
          <a:p>
            <a:pPr lvl="0" algn="ctr" rtl="0">
              <a:spcBef>
                <a:spcPts val="0"/>
              </a:spcBef>
              <a:buNone/>
            </a:pPr>
            <a:r>
              <a:rPr lang="en" b="1">
                <a:solidFill>
                  <a:srgbClr val="073763"/>
                </a:solidFill>
              </a:rPr>
              <a:t>AGENDA</a:t>
            </a:r>
          </a:p>
        </p:txBody>
      </p:sp>
      <p:grpSp>
        <p:nvGrpSpPr>
          <p:cNvPr id="688" name="Shape 688"/>
          <p:cNvGrpSpPr/>
          <p:nvPr/>
        </p:nvGrpSpPr>
        <p:grpSpPr>
          <a:xfrm>
            <a:off x="21375" y="465282"/>
            <a:ext cx="9086434" cy="4367717"/>
            <a:chOff x="21375" y="465282"/>
            <a:chExt cx="9086434" cy="4367717"/>
          </a:xfrm>
        </p:grpSpPr>
        <p:sp>
          <p:nvSpPr>
            <p:cNvPr id="689" name="Shape 689"/>
            <p:cNvSpPr txBox="1"/>
            <p:nvPr/>
          </p:nvSpPr>
          <p:spPr>
            <a:xfrm>
              <a:off x="21375" y="471300"/>
              <a:ext cx="4576500" cy="4361700"/>
            </a:xfrm>
            <a:prstGeom prst="rect">
              <a:avLst/>
            </a:prstGeom>
            <a:noFill/>
            <a:ln>
              <a:noFill/>
            </a:ln>
          </p:spPr>
          <p:txBody>
            <a:bodyPr lIns="91425" tIns="91425" rIns="91425" bIns="91425" anchor="t" anchorCtr="0">
              <a:noAutofit/>
            </a:bodyPr>
            <a:lstStyle/>
            <a:p>
              <a:pPr marL="0" lvl="0" indent="0" rtl="0">
                <a:lnSpc>
                  <a:spcPct val="115000"/>
                </a:lnSpc>
                <a:spcBef>
                  <a:spcPts val="0"/>
                </a:spcBef>
                <a:spcAft>
                  <a:spcPts val="600"/>
                </a:spcAft>
                <a:buNone/>
              </a:pPr>
              <a:r>
                <a:rPr lang="en" sz="1800" b="1">
                  <a:solidFill>
                    <a:srgbClr val="CCCCCC"/>
                  </a:solidFill>
                </a:rPr>
                <a:t>Creating Grade Scales</a:t>
              </a:r>
            </a:p>
            <a:p>
              <a:pPr lvl="0" rtl="0">
                <a:lnSpc>
                  <a:spcPct val="115000"/>
                </a:lnSpc>
                <a:spcBef>
                  <a:spcPts val="0"/>
                </a:spcBef>
                <a:spcAft>
                  <a:spcPts val="600"/>
                </a:spcAft>
                <a:buNone/>
              </a:pPr>
              <a:r>
                <a:rPr lang="en" sz="1800" b="1">
                  <a:solidFill>
                    <a:srgbClr val="CCCCCC"/>
                  </a:solidFill>
                </a:rPr>
                <a:t>Setting Up PowerTeacher Pro</a:t>
              </a:r>
            </a:p>
            <a:p>
              <a:pPr marL="0" lvl="0" indent="0" rtl="0">
                <a:lnSpc>
                  <a:spcPct val="115000"/>
                </a:lnSpc>
                <a:spcBef>
                  <a:spcPts val="0"/>
                </a:spcBef>
                <a:spcAft>
                  <a:spcPts val="600"/>
                </a:spcAft>
                <a:buNone/>
              </a:pPr>
              <a:r>
                <a:rPr lang="en" sz="1800" b="1">
                  <a:solidFill>
                    <a:srgbClr val="CCCCCC"/>
                  </a:solidFill>
                </a:rPr>
                <a:t>Setting PowerTeacher Pro as the Default Gradebook</a:t>
              </a:r>
            </a:p>
            <a:p>
              <a:pPr marL="0" lvl="0" indent="0" rtl="0">
                <a:lnSpc>
                  <a:spcPct val="115000"/>
                </a:lnSpc>
                <a:spcBef>
                  <a:spcPts val="0"/>
                </a:spcBef>
                <a:spcAft>
                  <a:spcPts val="6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District Categories for Teachers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Creating Traditional Grade Calculation Formulas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Setting Up Traditional Grade Preferences</a:t>
              </a:r>
            </a:p>
          </p:txBody>
        </p:sp>
        <p:sp>
          <p:nvSpPr>
            <p:cNvPr id="690" name="Shape 690"/>
            <p:cNvSpPr txBox="1"/>
            <p:nvPr/>
          </p:nvSpPr>
          <p:spPr>
            <a:xfrm>
              <a:off x="4618609" y="465282"/>
              <a:ext cx="4489200" cy="4206900"/>
            </a:xfrm>
            <a:prstGeom prst="rect">
              <a:avLst/>
            </a:prstGeom>
            <a:noFill/>
            <a:ln>
              <a:noFill/>
            </a:ln>
          </p:spPr>
          <p:txBody>
            <a:bodyPr lIns="91425" tIns="91425" rIns="91425" bIns="91425" anchor="t" anchorCtr="0">
              <a:noAutofit/>
            </a:bodyPr>
            <a:lstStyle/>
            <a:p>
              <a:pPr marL="0" lvl="0" indent="0" rtl="0">
                <a:spcBef>
                  <a:spcPts val="0"/>
                </a:spcBef>
                <a:spcAft>
                  <a:spcPts val="1000"/>
                </a:spcAft>
                <a:buNone/>
              </a:pPr>
              <a:r>
                <a:rPr lang="en" sz="1800" b="1">
                  <a:solidFill>
                    <a:srgbClr val="CCCCCC"/>
                  </a:solidFill>
                </a:rPr>
                <a:t>Setting Up District Grading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Standards Grade Preferences</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Configuring Display Settings</a:t>
              </a:r>
            </a:p>
            <a:p>
              <a:pPr lvl="0" rtl="0">
                <a:lnSpc>
                  <a:spcPct val="115000"/>
                </a:lnSpc>
                <a:spcBef>
                  <a:spcPts val="0"/>
                </a:spcBef>
                <a:spcAft>
                  <a:spcPts val="600"/>
                </a:spcAft>
                <a:buNone/>
              </a:pPr>
              <a:r>
                <a:rPr lang="en" sz="1800" b="1">
                  <a:solidFill>
                    <a:srgbClr val="CCCCCC"/>
                  </a:solidFill>
                </a:rPr>
                <a:t>School Level</a:t>
              </a:r>
            </a:p>
            <a:p>
              <a:pPr marL="457200" lvl="0" indent="-342900" rtl="0">
                <a:lnSpc>
                  <a:spcPct val="115000"/>
                </a:lnSpc>
                <a:spcBef>
                  <a:spcPts val="0"/>
                </a:spcBef>
                <a:spcAft>
                  <a:spcPts val="600"/>
                </a:spcAft>
                <a:buClr>
                  <a:srgbClr val="CCCCCC"/>
                </a:buClr>
                <a:buSzPct val="100000"/>
                <a:buChar char="➢"/>
              </a:pPr>
              <a:r>
                <a:rPr lang="en" sz="1800">
                  <a:solidFill>
                    <a:srgbClr val="CCCCCC"/>
                  </a:solidFill>
                </a:rPr>
                <a:t>PowerTeacher Pro Settings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District Categories for Teachers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Standards Grade Preferences</a:t>
              </a:r>
            </a:p>
            <a:p>
              <a:pPr marL="914400" lvl="1" indent="-342900" rtl="0">
                <a:lnSpc>
                  <a:spcPct val="115000"/>
                </a:lnSpc>
                <a:spcBef>
                  <a:spcPts val="0"/>
                </a:spcBef>
                <a:spcAft>
                  <a:spcPts val="600"/>
                </a:spcAft>
                <a:buClr>
                  <a:srgbClr val="CCCCCC"/>
                </a:buClr>
                <a:buSzPct val="100000"/>
                <a:buChar char="■"/>
              </a:pPr>
              <a:r>
                <a:rPr lang="en" sz="1800">
                  <a:solidFill>
                    <a:srgbClr val="CCCCCC"/>
                  </a:solidFill>
                </a:rPr>
                <a:t>Traditional Grade Calcs &amp; Prefs</a:t>
              </a:r>
            </a:p>
            <a:p>
              <a:pPr lvl="0" rtl="0">
                <a:lnSpc>
                  <a:spcPct val="115000"/>
                </a:lnSpc>
                <a:spcBef>
                  <a:spcPts val="0"/>
                </a:spcBef>
                <a:spcAft>
                  <a:spcPts val="600"/>
                </a:spcAft>
                <a:buClr>
                  <a:schemeClr val="dk1"/>
                </a:buClr>
                <a:buSzPct val="61111"/>
                <a:buFont typeface="Arial"/>
                <a:buNone/>
              </a:pPr>
              <a:r>
                <a:rPr lang="en" sz="1800" b="1">
                  <a:solidFill>
                    <a:srgbClr val="FF9900"/>
                  </a:solidFill>
                </a:rPr>
                <a:t>District Level</a:t>
              </a:r>
            </a:p>
            <a:p>
              <a:pPr marL="457200" lvl="0" indent="-342900" rtl="0">
                <a:lnSpc>
                  <a:spcPct val="115000"/>
                </a:lnSpc>
                <a:spcBef>
                  <a:spcPts val="0"/>
                </a:spcBef>
                <a:spcAft>
                  <a:spcPts val="600"/>
                </a:spcAft>
                <a:buClr>
                  <a:srgbClr val="CCCCCC"/>
                </a:buClr>
                <a:buSzPct val="100000"/>
                <a:buChar char="➢"/>
              </a:pPr>
              <a:r>
                <a:rPr lang="en" sz="1800">
                  <a:solidFill>
                    <a:srgbClr val="FF9900"/>
                  </a:solidFill>
                </a:rPr>
                <a:t>Managing Next Year’s Calculations</a:t>
              </a:r>
            </a:p>
          </p:txBody>
        </p:sp>
        <p:cxnSp>
          <p:nvCxnSpPr>
            <p:cNvPr id="691" name="Shape 691"/>
            <p:cNvCxnSpPr/>
            <p:nvPr/>
          </p:nvCxnSpPr>
          <p:spPr>
            <a:xfrm>
              <a:off x="4572000" y="703150"/>
              <a:ext cx="0" cy="4056000"/>
            </a:xfrm>
            <a:prstGeom prst="straightConnector1">
              <a:avLst/>
            </a:prstGeom>
            <a:noFill/>
            <a:ln w="9525" cap="flat" cmpd="sng">
              <a:solidFill>
                <a:srgbClr val="FF0000"/>
              </a:solidFill>
              <a:prstDash val="solid"/>
              <a:round/>
              <a:headEnd type="none" w="lg" len="lg"/>
              <a:tailEnd type="none" w="lg" len="lg"/>
            </a:ln>
          </p:spPr>
        </p:cxn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367350" y="44532"/>
            <a:ext cx="5755800" cy="572700"/>
          </a:xfrm>
          <a:prstGeom prst="rect">
            <a:avLst/>
          </a:prstGeom>
        </p:spPr>
        <p:txBody>
          <a:bodyPr lIns="91425" tIns="91425" rIns="91425" bIns="91425" anchor="t" anchorCtr="0">
            <a:noAutofit/>
          </a:bodyPr>
          <a:lstStyle/>
          <a:p>
            <a:pPr lvl="0">
              <a:spcBef>
                <a:spcPts val="0"/>
              </a:spcBef>
              <a:buNone/>
            </a:pPr>
            <a:r>
              <a:rPr lang="en"/>
              <a:t>Managing Next Year’s Calculations</a:t>
            </a:r>
          </a:p>
        </p:txBody>
      </p:sp>
      <p:sp>
        <p:nvSpPr>
          <p:cNvPr id="697" name="Shape 697"/>
          <p:cNvSpPr txBox="1">
            <a:spLocks noGrp="1"/>
          </p:cNvSpPr>
          <p:nvPr>
            <p:ph type="body" idx="1"/>
          </p:nvPr>
        </p:nvSpPr>
        <p:spPr>
          <a:xfrm>
            <a:off x="982250" y="3730625"/>
            <a:ext cx="7235400" cy="833700"/>
          </a:xfrm>
          <a:prstGeom prst="rect">
            <a:avLst/>
          </a:prstGeom>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Will not have any effect on current calculations</a:t>
            </a:r>
          </a:p>
          <a:p>
            <a:pPr marL="457200" lvl="0" indent="-228600">
              <a:spcBef>
                <a:spcPts val="0"/>
              </a:spcBef>
              <a:buClr>
                <a:srgbClr val="000000"/>
              </a:buClr>
            </a:pPr>
            <a:r>
              <a:rPr lang="en">
                <a:solidFill>
                  <a:srgbClr val="000000"/>
                </a:solidFill>
              </a:rPr>
              <a:t>In a “bubble” to protect current year calculations</a:t>
            </a:r>
          </a:p>
        </p:txBody>
      </p:sp>
      <p:sp>
        <p:nvSpPr>
          <p:cNvPr id="698" name="Shape 698"/>
          <p:cNvSpPr txBox="1"/>
          <p:nvPr/>
        </p:nvSpPr>
        <p:spPr>
          <a:xfrm>
            <a:off x="404250" y="699725"/>
            <a:ext cx="8335500" cy="579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 </a:t>
            </a:r>
            <a:r>
              <a:rPr lang="en" sz="1800">
                <a:solidFill>
                  <a:srgbClr val="073763"/>
                </a:solidFill>
              </a:rPr>
              <a:t>Change to LEA level: Setup &gt; LEA &gt; PowerTeacher Pro Settings &gt; Manage Next Year Calculations</a:t>
            </a:r>
          </a:p>
        </p:txBody>
      </p:sp>
      <p:pic>
        <p:nvPicPr>
          <p:cNvPr id="699" name="Shape 699"/>
          <p:cNvPicPr preferRelativeResize="0"/>
          <p:nvPr/>
        </p:nvPicPr>
        <p:blipFill>
          <a:blip r:embed="rId3">
            <a:alphaModFix/>
          </a:blip>
          <a:stretch>
            <a:fillRect/>
          </a:stretch>
        </p:blipFill>
        <p:spPr>
          <a:xfrm>
            <a:off x="1196362" y="1362125"/>
            <a:ext cx="6238875" cy="2286000"/>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408550" y="72650"/>
            <a:ext cx="8575200" cy="572700"/>
          </a:xfrm>
          <a:prstGeom prst="rect">
            <a:avLst/>
          </a:prstGeom>
        </p:spPr>
        <p:txBody>
          <a:bodyPr lIns="91425" tIns="91425" rIns="91425" bIns="91425" anchor="t" anchorCtr="0">
            <a:noAutofit/>
          </a:bodyPr>
          <a:lstStyle/>
          <a:p>
            <a:pPr lvl="0" algn="ctr">
              <a:spcBef>
                <a:spcPts val="0"/>
              </a:spcBef>
              <a:buNone/>
            </a:pPr>
            <a:r>
              <a:rPr lang="en"/>
              <a:t>Let’s Talk …..</a:t>
            </a:r>
          </a:p>
        </p:txBody>
      </p:sp>
      <p:sp>
        <p:nvSpPr>
          <p:cNvPr id="705" name="Shape 705"/>
          <p:cNvSpPr/>
          <p:nvPr/>
        </p:nvSpPr>
        <p:spPr>
          <a:xfrm>
            <a:off x="4967450" y="2734750"/>
            <a:ext cx="3549300" cy="1559400"/>
          </a:xfrm>
          <a:prstGeom prst="notched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2400" b="1"/>
              <a:t>Migrating Data</a:t>
            </a:r>
          </a:p>
        </p:txBody>
      </p:sp>
      <p:grpSp>
        <p:nvGrpSpPr>
          <p:cNvPr id="706" name="Shape 706"/>
          <p:cNvGrpSpPr/>
          <p:nvPr/>
        </p:nvGrpSpPr>
        <p:grpSpPr>
          <a:xfrm>
            <a:off x="161562" y="797761"/>
            <a:ext cx="4304525" cy="2181363"/>
            <a:chOff x="4213675" y="1704236"/>
            <a:chExt cx="4304525" cy="2181363"/>
          </a:xfrm>
        </p:grpSpPr>
        <p:pic>
          <p:nvPicPr>
            <p:cNvPr id="707" name="Shape 707" descr="Free vector graphic: Glasses, Circle, Pink - Free Image on Pixabay ..."/>
            <p:cNvPicPr preferRelativeResize="0"/>
            <p:nvPr/>
          </p:nvPicPr>
          <p:blipFill>
            <a:blip r:embed="rId3">
              <a:alphaModFix/>
            </a:blip>
            <a:stretch>
              <a:fillRect/>
            </a:stretch>
          </p:blipFill>
          <p:spPr>
            <a:xfrm>
              <a:off x="4213675" y="1797324"/>
              <a:ext cx="4176525" cy="2088274"/>
            </a:xfrm>
            <a:prstGeom prst="rect">
              <a:avLst/>
            </a:prstGeom>
            <a:noFill/>
            <a:ln>
              <a:noFill/>
            </a:ln>
          </p:spPr>
        </p:pic>
        <p:sp>
          <p:nvSpPr>
            <p:cNvPr id="708" name="Shape 708"/>
            <p:cNvSpPr txBox="1"/>
            <p:nvPr/>
          </p:nvSpPr>
          <p:spPr>
            <a:xfrm>
              <a:off x="4538400" y="1704236"/>
              <a:ext cx="3979800" cy="1891500"/>
            </a:xfrm>
            <a:prstGeom prst="rect">
              <a:avLst/>
            </a:prstGeom>
            <a:noFill/>
            <a:ln>
              <a:noFill/>
            </a:ln>
          </p:spPr>
          <p:txBody>
            <a:bodyPr lIns="91425" tIns="91425" rIns="91425" bIns="91425" anchor="t" anchorCtr="0">
              <a:noAutofit/>
            </a:bodyPr>
            <a:lstStyle/>
            <a:p>
              <a:pPr lvl="0">
                <a:spcBef>
                  <a:spcPts val="0"/>
                </a:spcBef>
                <a:buNone/>
              </a:pPr>
              <a:r>
                <a:rPr lang="en" sz="2400"/>
                <a:t>   </a:t>
              </a:r>
              <a:r>
                <a:rPr lang="en" sz="2400" b="1"/>
                <a:t>  PowerTeacher Pro</a:t>
              </a:r>
            </a:p>
            <a:p>
              <a:pPr lvl="0">
                <a:spcBef>
                  <a:spcPts val="0"/>
                </a:spcBef>
                <a:buNone/>
              </a:pPr>
              <a:endParaRPr b="1"/>
            </a:p>
            <a:p>
              <a:pPr lvl="0">
                <a:spcBef>
                  <a:spcPts val="0"/>
                </a:spcBef>
                <a:buNone/>
              </a:pPr>
              <a:r>
                <a:rPr lang="en" sz="2400" b="1"/>
                <a:t>  VIEW</a:t>
              </a:r>
            </a:p>
            <a:p>
              <a:pPr lvl="0">
                <a:spcBef>
                  <a:spcPts val="0"/>
                </a:spcBef>
                <a:buNone/>
              </a:pPr>
              <a:r>
                <a:rPr lang="en" sz="2400" b="1"/>
                <a:t>  ONLY</a:t>
              </a:r>
              <a:r>
                <a:rPr lang="en" sz="2400"/>
                <a:t>                </a:t>
              </a:r>
            </a:p>
          </p:txBody>
        </p:sp>
        <p:sp>
          <p:nvSpPr>
            <p:cNvPr id="709" name="Shape 709"/>
            <p:cNvSpPr txBox="1"/>
            <p:nvPr/>
          </p:nvSpPr>
          <p:spPr>
            <a:xfrm>
              <a:off x="6681375" y="2438498"/>
              <a:ext cx="1604700" cy="645300"/>
            </a:xfrm>
            <a:prstGeom prst="rect">
              <a:avLst/>
            </a:prstGeom>
            <a:noFill/>
            <a:ln>
              <a:noFill/>
            </a:ln>
          </p:spPr>
          <p:txBody>
            <a:bodyPr lIns="91425" tIns="91425" rIns="91425" bIns="91425" anchor="t" anchorCtr="0">
              <a:noAutofit/>
            </a:bodyPr>
            <a:lstStyle/>
            <a:p>
              <a:pPr lvl="0" rtl="0">
                <a:spcBef>
                  <a:spcPts val="0"/>
                </a:spcBef>
                <a:buNone/>
              </a:pPr>
              <a:r>
                <a:rPr lang="en" sz="2400"/>
                <a:t>    </a:t>
              </a:r>
              <a:r>
                <a:rPr lang="en" sz="2400" b="1"/>
                <a:t>Role</a:t>
              </a:r>
              <a:r>
                <a:rPr lang="en" sz="2400"/>
                <a:t>               </a:t>
              </a:r>
            </a:p>
          </p:txBody>
        </p:sp>
      </p:grpSp>
      <p:sp>
        <p:nvSpPr>
          <p:cNvPr id="710" name="Shape 710"/>
          <p:cNvSpPr txBox="1"/>
          <p:nvPr/>
        </p:nvSpPr>
        <p:spPr>
          <a:xfrm>
            <a:off x="334998" y="2539169"/>
            <a:ext cx="4003200" cy="888600"/>
          </a:xfrm>
          <a:prstGeom prst="rect">
            <a:avLst/>
          </a:prstGeom>
          <a:noFill/>
          <a:ln>
            <a:noFill/>
          </a:ln>
        </p:spPr>
        <p:txBody>
          <a:bodyPr lIns="91425" tIns="91425" rIns="91425" bIns="91425" anchor="t" anchorCtr="0">
            <a:noAutofit/>
          </a:bodyPr>
          <a:lstStyle/>
          <a:p>
            <a:pPr lvl="0" algn="ctr" rtl="0">
              <a:spcBef>
                <a:spcPts val="0"/>
              </a:spcBef>
              <a:buNone/>
            </a:pPr>
            <a:r>
              <a:rPr lang="en" sz="2400" b="1"/>
              <a:t>And, how to launch a teacher gradebook </a:t>
            </a:r>
            <a:r>
              <a:rPr lang="en" sz="240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Shape 715" descr="Edit User Access Role_Image.png"/>
          <p:cNvPicPr preferRelativeResize="0"/>
          <p:nvPr/>
        </p:nvPicPr>
        <p:blipFill>
          <a:blip r:embed="rId3">
            <a:alphaModFix/>
          </a:blip>
          <a:stretch>
            <a:fillRect/>
          </a:stretch>
        </p:blipFill>
        <p:spPr>
          <a:xfrm>
            <a:off x="324549" y="944761"/>
            <a:ext cx="7419449" cy="3876725"/>
          </a:xfrm>
          <a:prstGeom prst="rect">
            <a:avLst/>
          </a:prstGeom>
          <a:noFill/>
          <a:ln w="9525" cap="flat" cmpd="sng">
            <a:solidFill>
              <a:srgbClr val="000000"/>
            </a:solidFill>
            <a:prstDash val="solid"/>
            <a:round/>
            <a:headEnd type="none" w="med" len="med"/>
            <a:tailEnd type="none" w="med" len="med"/>
          </a:ln>
        </p:spPr>
      </p:pic>
      <p:sp>
        <p:nvSpPr>
          <p:cNvPr id="716" name="Shape 716"/>
          <p:cNvSpPr txBox="1">
            <a:spLocks noGrp="1"/>
          </p:cNvSpPr>
          <p:nvPr>
            <p:ph type="title"/>
          </p:nvPr>
        </p:nvSpPr>
        <p:spPr>
          <a:xfrm>
            <a:off x="377125" y="120375"/>
            <a:ext cx="8694600" cy="560400"/>
          </a:xfrm>
          <a:prstGeom prst="rect">
            <a:avLst/>
          </a:prstGeom>
        </p:spPr>
        <p:txBody>
          <a:bodyPr lIns="91425" tIns="91425" rIns="91425" bIns="91425" anchor="t" anchorCtr="0">
            <a:noAutofit/>
          </a:bodyPr>
          <a:lstStyle/>
          <a:p>
            <a:pPr lvl="0" algn="ctr" rtl="0">
              <a:spcBef>
                <a:spcPts val="0"/>
              </a:spcBef>
              <a:buNone/>
            </a:pPr>
            <a:r>
              <a:rPr lang="en" sz="2600" b="1"/>
              <a:t>Create a PowerTeacher Pro READ ONLY Security Role</a:t>
            </a:r>
          </a:p>
        </p:txBody>
      </p:sp>
      <p:sp>
        <p:nvSpPr>
          <p:cNvPr id="717" name="Shape 717"/>
          <p:cNvSpPr txBox="1"/>
          <p:nvPr/>
        </p:nvSpPr>
        <p:spPr>
          <a:xfrm>
            <a:off x="200050" y="489050"/>
            <a:ext cx="8335500" cy="579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 </a:t>
            </a:r>
            <a:r>
              <a:rPr lang="en" sz="1800">
                <a:solidFill>
                  <a:srgbClr val="073763"/>
                </a:solidFill>
              </a:rPr>
              <a:t>LEA level: System &gt; Roles Administration &gt; User Access &gt; </a:t>
            </a:r>
            <a:r>
              <a:rPr lang="en" sz="1800" b="1">
                <a:solidFill>
                  <a:srgbClr val="073763"/>
                </a:solidFill>
              </a:rPr>
              <a:t>NEW</a:t>
            </a:r>
          </a:p>
        </p:txBody>
      </p:sp>
      <p:sp>
        <p:nvSpPr>
          <p:cNvPr id="718" name="Shape 718"/>
          <p:cNvSpPr txBox="1"/>
          <p:nvPr/>
        </p:nvSpPr>
        <p:spPr>
          <a:xfrm>
            <a:off x="6051025" y="3573818"/>
            <a:ext cx="3020700" cy="752100"/>
          </a:xfrm>
          <a:prstGeom prst="rect">
            <a:avLst/>
          </a:prstGeom>
          <a:noFill/>
          <a:ln w="9525"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spcAft>
                <a:spcPts val="0"/>
              </a:spcAft>
              <a:buNone/>
            </a:pPr>
            <a:r>
              <a:rPr lang="en" sz="2000">
                <a:solidFill>
                  <a:srgbClr val="073763"/>
                </a:solidFill>
              </a:rPr>
              <a:t>Don’t add to a Security Group! Leave this blank!</a:t>
            </a:r>
          </a:p>
        </p:txBody>
      </p:sp>
      <p:cxnSp>
        <p:nvCxnSpPr>
          <p:cNvPr id="719" name="Shape 719"/>
          <p:cNvCxnSpPr/>
          <p:nvPr/>
        </p:nvCxnSpPr>
        <p:spPr>
          <a:xfrm rot="10800000">
            <a:off x="5481025" y="3904725"/>
            <a:ext cx="570000" cy="81300"/>
          </a:xfrm>
          <a:prstGeom prst="straightConnector1">
            <a:avLst/>
          </a:prstGeom>
          <a:noFill/>
          <a:ln w="28575" cap="flat" cmpd="sng">
            <a:solidFill>
              <a:srgbClr val="FF0000"/>
            </a:solidFill>
            <a:prstDash val="solid"/>
            <a:round/>
            <a:headEnd type="none" w="lg" len="lg"/>
            <a:tailEnd type="triangle" w="lg" len="lg"/>
          </a:ln>
        </p:spPr>
      </p:cxnSp>
      <p:sp>
        <p:nvSpPr>
          <p:cNvPr id="720" name="Shape 720"/>
          <p:cNvSpPr txBox="1"/>
          <p:nvPr/>
        </p:nvSpPr>
        <p:spPr>
          <a:xfrm>
            <a:off x="5724925" y="1068950"/>
            <a:ext cx="3346800" cy="814500"/>
          </a:xfrm>
          <a:prstGeom prst="rect">
            <a:avLst/>
          </a:prstGeom>
          <a:noFill/>
          <a:ln>
            <a:noFill/>
          </a:ln>
        </p:spPr>
        <p:txBody>
          <a:bodyPr lIns="91425" tIns="91425" rIns="91425" bIns="91425" anchor="t" anchorCtr="0">
            <a:noAutofit/>
          </a:bodyPr>
          <a:lstStyle/>
          <a:p>
            <a:pPr marL="457200" lvl="0" indent="-355600" rtl="0">
              <a:spcBef>
                <a:spcPts val="0"/>
              </a:spcBef>
              <a:spcAft>
                <a:spcPts val="0"/>
              </a:spcAft>
              <a:buClr>
                <a:srgbClr val="073763"/>
              </a:buClr>
              <a:buSzPct val="100000"/>
              <a:buAutoNum type="arabicPeriod"/>
            </a:pPr>
            <a:r>
              <a:rPr lang="en" sz="2000">
                <a:solidFill>
                  <a:srgbClr val="073763"/>
                </a:solidFill>
              </a:rPr>
              <a:t>Enter name   “PTPro View Only Access”</a:t>
            </a:r>
          </a:p>
        </p:txBody>
      </p:sp>
      <p:cxnSp>
        <p:nvCxnSpPr>
          <p:cNvPr id="721" name="Shape 721"/>
          <p:cNvCxnSpPr/>
          <p:nvPr/>
        </p:nvCxnSpPr>
        <p:spPr>
          <a:xfrm flipH="1">
            <a:off x="5319375" y="1469575"/>
            <a:ext cx="662400" cy="517500"/>
          </a:xfrm>
          <a:prstGeom prst="straightConnector1">
            <a:avLst/>
          </a:prstGeom>
          <a:noFill/>
          <a:ln w="28575" cap="flat" cmpd="sng">
            <a:solidFill>
              <a:srgbClr val="FF0000"/>
            </a:solidFill>
            <a:prstDash val="solid"/>
            <a:round/>
            <a:headEnd type="none" w="lg" len="lg"/>
            <a:tailEnd type="triangle" w="lg" len="lg"/>
          </a:ln>
        </p:spPr>
      </p:cxnSp>
      <p:sp>
        <p:nvSpPr>
          <p:cNvPr id="722" name="Shape 722"/>
          <p:cNvSpPr/>
          <p:nvPr/>
        </p:nvSpPr>
        <p:spPr>
          <a:xfrm>
            <a:off x="486400" y="3084024"/>
            <a:ext cx="3725700" cy="651900"/>
          </a:xfrm>
          <a:prstGeom prst="rect">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3" name="Shape 723"/>
          <p:cNvSpPr txBox="1"/>
          <p:nvPr/>
        </p:nvSpPr>
        <p:spPr>
          <a:xfrm>
            <a:off x="1789425" y="2214850"/>
            <a:ext cx="2143200" cy="651900"/>
          </a:xfrm>
          <a:prstGeom prst="rect">
            <a:avLst/>
          </a:prstGeom>
          <a:noFill/>
          <a:ln>
            <a:noFill/>
          </a:ln>
        </p:spPr>
        <p:txBody>
          <a:bodyPr lIns="91425" tIns="91425" rIns="91425" bIns="91425" anchor="t" anchorCtr="0">
            <a:noAutofit/>
          </a:bodyPr>
          <a:lstStyle/>
          <a:p>
            <a:pPr marL="457200" lvl="0" indent="-355600" rtl="0">
              <a:spcBef>
                <a:spcPts val="0"/>
              </a:spcBef>
              <a:spcAft>
                <a:spcPts val="0"/>
              </a:spcAft>
              <a:buClr>
                <a:srgbClr val="073763"/>
              </a:buClr>
              <a:buSzPct val="100000"/>
              <a:buAutoNum type="arabicPeriod" startAt="2"/>
            </a:pPr>
            <a:r>
              <a:rPr lang="en" sz="2000">
                <a:solidFill>
                  <a:srgbClr val="073763"/>
                </a:solidFill>
              </a:rPr>
              <a:t>Description if desired.</a:t>
            </a:r>
          </a:p>
        </p:txBody>
      </p:sp>
      <p:sp>
        <p:nvSpPr>
          <p:cNvPr id="724" name="Shape 724"/>
          <p:cNvSpPr txBox="1"/>
          <p:nvPr/>
        </p:nvSpPr>
        <p:spPr>
          <a:xfrm>
            <a:off x="4212100" y="3140875"/>
            <a:ext cx="2756700" cy="517500"/>
          </a:xfrm>
          <a:prstGeom prst="rect">
            <a:avLst/>
          </a:prstGeom>
          <a:noFill/>
          <a:ln>
            <a:noFill/>
          </a:ln>
        </p:spPr>
        <p:txBody>
          <a:bodyPr lIns="91425" tIns="91425" rIns="91425" bIns="91425" anchor="t" anchorCtr="0">
            <a:noAutofit/>
          </a:bodyPr>
          <a:lstStyle/>
          <a:p>
            <a:pPr marL="457200" lvl="0" indent="-355600" rtl="0">
              <a:spcBef>
                <a:spcPts val="0"/>
              </a:spcBef>
              <a:spcAft>
                <a:spcPts val="0"/>
              </a:spcAft>
              <a:buClr>
                <a:srgbClr val="073763"/>
              </a:buClr>
              <a:buSzPct val="100000"/>
              <a:buAutoNum type="arabicPeriod" startAt="3"/>
            </a:pPr>
            <a:r>
              <a:rPr lang="en" sz="2000">
                <a:solidFill>
                  <a:srgbClr val="073763"/>
                </a:solidFill>
              </a:rPr>
              <a:t>Check both boxes</a:t>
            </a:r>
          </a:p>
        </p:txBody>
      </p:sp>
      <p:sp>
        <p:nvSpPr>
          <p:cNvPr id="725" name="Shape 725"/>
          <p:cNvSpPr txBox="1"/>
          <p:nvPr/>
        </p:nvSpPr>
        <p:spPr>
          <a:xfrm>
            <a:off x="6231106" y="4407471"/>
            <a:ext cx="737699" cy="414000"/>
          </a:xfrm>
          <a:prstGeom prst="rect">
            <a:avLst/>
          </a:prstGeom>
          <a:solidFill>
            <a:srgbClr val="F3F3F3"/>
          </a:solidFill>
          <a:ln>
            <a:noFill/>
          </a:ln>
        </p:spPr>
        <p:txBody>
          <a:bodyPr lIns="91425" tIns="91425" rIns="91425" bIns="91425" anchor="t" anchorCtr="0">
            <a:noAutofit/>
          </a:bodyPr>
          <a:lstStyle/>
          <a:p>
            <a:pPr marL="457200" lvl="0" indent="-355600" rtl="0">
              <a:spcBef>
                <a:spcPts val="0"/>
              </a:spcBef>
              <a:spcAft>
                <a:spcPts val="0"/>
              </a:spcAft>
              <a:buClr>
                <a:srgbClr val="073763"/>
              </a:buClr>
              <a:buSzPct val="100000"/>
              <a:buAutoNum type="arabicPeriod" startAt="4"/>
            </a:pPr>
            <a:r>
              <a:rPr lang="en" sz="2000">
                <a:solidFill>
                  <a:srgbClr val="073763"/>
                </a:solidFill>
              </a:rPr>
              <a:t> </a:t>
            </a:r>
          </a:p>
        </p:txBody>
      </p:sp>
      <p:cxnSp>
        <p:nvCxnSpPr>
          <p:cNvPr id="726" name="Shape 726"/>
          <p:cNvCxnSpPr/>
          <p:nvPr/>
        </p:nvCxnSpPr>
        <p:spPr>
          <a:xfrm rot="10800000" flipH="1">
            <a:off x="6719481" y="4612221"/>
            <a:ext cx="468300" cy="45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553905" y="220750"/>
            <a:ext cx="5635880" cy="4701975"/>
          </a:xfrm>
          <a:prstGeom prst="rect">
            <a:avLst/>
          </a:prstGeom>
          <a:noFill/>
          <a:ln>
            <a:noFill/>
          </a:ln>
        </p:spPr>
      </p:pic>
      <p:pic>
        <p:nvPicPr>
          <p:cNvPr id="116" name="Shape 116"/>
          <p:cNvPicPr preferRelativeResize="0"/>
          <p:nvPr/>
        </p:nvPicPr>
        <p:blipFill rotWithShape="1">
          <a:blip r:embed="rId4">
            <a:alphaModFix/>
          </a:blip>
          <a:srcRect l="12211" b="30579"/>
          <a:stretch/>
        </p:blipFill>
        <p:spPr>
          <a:xfrm>
            <a:off x="5017025" y="4638400"/>
            <a:ext cx="1145575" cy="284325"/>
          </a:xfrm>
          <a:prstGeom prst="rect">
            <a:avLst/>
          </a:prstGeom>
          <a:noFill/>
          <a:ln>
            <a:noFill/>
          </a:ln>
        </p:spPr>
      </p:pic>
      <p:sp>
        <p:nvSpPr>
          <p:cNvPr id="117" name="Shape 117"/>
          <p:cNvSpPr/>
          <p:nvPr/>
        </p:nvSpPr>
        <p:spPr>
          <a:xfrm>
            <a:off x="6162587" y="220750"/>
            <a:ext cx="1489800" cy="783000"/>
          </a:xfrm>
          <a:prstGeom prst="wedgeRoundRectCallout">
            <a:avLst>
              <a:gd name="adj1" fmla="val -214958"/>
              <a:gd name="adj2" fmla="val 49990"/>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solidFill>
                  <a:srgbClr val="FF0000"/>
                </a:solidFill>
              </a:rPr>
              <a:t>Alpha</a:t>
            </a:r>
          </a:p>
          <a:p>
            <a:pPr lvl="0">
              <a:spcBef>
                <a:spcPts val="0"/>
              </a:spcBef>
              <a:buNone/>
            </a:pPr>
            <a:r>
              <a:rPr lang="en">
                <a:solidFill>
                  <a:srgbClr val="FF0000"/>
                </a:solidFill>
              </a:rPr>
              <a:t>Numeric</a:t>
            </a:r>
          </a:p>
          <a:p>
            <a:pPr lvl="0">
              <a:spcBef>
                <a:spcPts val="0"/>
              </a:spcBef>
              <a:buNone/>
            </a:pPr>
            <a:r>
              <a:rPr lang="en">
                <a:solidFill>
                  <a:srgbClr val="FF0000"/>
                </a:solidFill>
              </a:rPr>
              <a:t>Special Grades</a:t>
            </a:r>
          </a:p>
        </p:txBody>
      </p:sp>
      <p:sp>
        <p:nvSpPr>
          <p:cNvPr id="118" name="Shape 118"/>
          <p:cNvSpPr/>
          <p:nvPr/>
        </p:nvSpPr>
        <p:spPr>
          <a:xfrm>
            <a:off x="6189775" y="1171950"/>
            <a:ext cx="2898300" cy="783000"/>
          </a:xfrm>
          <a:prstGeom prst="wedgeRoundRectCallout">
            <a:avLst>
              <a:gd name="adj1" fmla="val -133412"/>
              <a:gd name="adj2" fmla="val -20859"/>
              <a:gd name="adj3" fmla="val 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solidFill>
                  <a:srgbClr val="FF0000"/>
                </a:solidFill>
              </a:rPr>
              <a:t>Traditional Grade</a:t>
            </a:r>
          </a:p>
          <a:p>
            <a:pPr lvl="0">
              <a:spcBef>
                <a:spcPts val="0"/>
              </a:spcBef>
              <a:buNone/>
            </a:pPr>
            <a:r>
              <a:rPr lang="en">
                <a:solidFill>
                  <a:srgbClr val="FF0000"/>
                </a:solidFill>
              </a:rPr>
              <a:t>Standards</a:t>
            </a:r>
          </a:p>
          <a:p>
            <a:pPr lvl="0" rtl="0">
              <a:spcBef>
                <a:spcPts val="0"/>
              </a:spcBef>
              <a:buNone/>
            </a:pPr>
            <a:r>
              <a:rPr lang="en">
                <a:solidFill>
                  <a:srgbClr val="FF0000"/>
                </a:solidFill>
              </a:rPr>
              <a:t>Traditional Grade and Standards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377125" y="120375"/>
            <a:ext cx="8694600" cy="560400"/>
          </a:xfrm>
          <a:prstGeom prst="rect">
            <a:avLst/>
          </a:prstGeom>
        </p:spPr>
        <p:txBody>
          <a:bodyPr lIns="91425" tIns="91425" rIns="91425" bIns="91425" anchor="t" anchorCtr="0">
            <a:noAutofit/>
          </a:bodyPr>
          <a:lstStyle/>
          <a:p>
            <a:pPr lvl="0" algn="l" rtl="0">
              <a:spcBef>
                <a:spcPts val="0"/>
              </a:spcBef>
              <a:buNone/>
            </a:pPr>
            <a:r>
              <a:rPr lang="en" sz="2600" b="1"/>
              <a:t>Assign the View Only Role to a Single User</a:t>
            </a:r>
          </a:p>
        </p:txBody>
      </p:sp>
      <p:sp>
        <p:nvSpPr>
          <p:cNvPr id="732" name="Shape 732"/>
          <p:cNvSpPr txBox="1"/>
          <p:nvPr/>
        </p:nvSpPr>
        <p:spPr>
          <a:xfrm>
            <a:off x="404250" y="699725"/>
            <a:ext cx="8335500" cy="579900"/>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073763"/>
                </a:solidFill>
              </a:rPr>
              <a:t>Navigate: </a:t>
            </a:r>
            <a:r>
              <a:rPr lang="en" sz="1800">
                <a:solidFill>
                  <a:srgbClr val="073763"/>
                </a:solidFill>
              </a:rPr>
              <a:t>Search for and open the staff member account &gt; Security Settings Page &gt; Admin Access and Roles Tab</a:t>
            </a:r>
          </a:p>
        </p:txBody>
      </p:sp>
      <p:pic>
        <p:nvPicPr>
          <p:cNvPr id="733" name="Shape 733"/>
          <p:cNvPicPr preferRelativeResize="0"/>
          <p:nvPr/>
        </p:nvPicPr>
        <p:blipFill>
          <a:blip r:embed="rId3">
            <a:alphaModFix/>
          </a:blip>
          <a:stretch>
            <a:fillRect/>
          </a:stretch>
        </p:blipFill>
        <p:spPr>
          <a:xfrm>
            <a:off x="1212925" y="1432025"/>
            <a:ext cx="5650204" cy="3559074"/>
          </a:xfrm>
          <a:prstGeom prst="rect">
            <a:avLst/>
          </a:prstGeom>
          <a:noFill/>
          <a:ln>
            <a:noFill/>
          </a:ln>
        </p:spPr>
      </p:pic>
      <p:pic>
        <p:nvPicPr>
          <p:cNvPr id="734" name="Shape 734"/>
          <p:cNvPicPr preferRelativeResize="0"/>
          <p:nvPr/>
        </p:nvPicPr>
        <p:blipFill>
          <a:blip r:embed="rId4">
            <a:alphaModFix/>
          </a:blip>
          <a:stretch>
            <a:fillRect/>
          </a:stretch>
        </p:blipFill>
        <p:spPr>
          <a:xfrm>
            <a:off x="152400" y="1432025"/>
            <a:ext cx="1895475" cy="2400300"/>
          </a:xfrm>
          <a:prstGeom prst="rect">
            <a:avLst/>
          </a:prstGeom>
          <a:noFill/>
          <a:ln w="9525" cap="flat" cmpd="sng">
            <a:solidFill>
              <a:srgbClr val="000000"/>
            </a:solidFill>
            <a:prstDash val="solid"/>
            <a:round/>
            <a:headEnd type="none" w="med" len="med"/>
            <a:tailEnd type="none" w="med" len="med"/>
          </a:ln>
        </p:spPr>
      </p:pic>
      <p:sp>
        <p:nvSpPr>
          <p:cNvPr id="735" name="Shape 735"/>
          <p:cNvSpPr txBox="1"/>
          <p:nvPr/>
        </p:nvSpPr>
        <p:spPr>
          <a:xfrm>
            <a:off x="6863125" y="2964812"/>
            <a:ext cx="2070600" cy="493500"/>
          </a:xfrm>
          <a:prstGeom prst="rect">
            <a:avLst/>
          </a:prstGeom>
          <a:noFill/>
          <a:ln>
            <a:noFill/>
          </a:ln>
        </p:spPr>
        <p:txBody>
          <a:bodyPr lIns="91425" tIns="91425" rIns="91425" bIns="91425" anchor="ctr" anchorCtr="0">
            <a:noAutofit/>
          </a:bodyPr>
          <a:lstStyle/>
          <a:p>
            <a:pPr lvl="0" rtl="0">
              <a:spcBef>
                <a:spcPts val="0"/>
              </a:spcBef>
              <a:buNone/>
            </a:pPr>
            <a:r>
              <a:rPr lang="en" sz="1800">
                <a:solidFill>
                  <a:srgbClr val="073763"/>
                </a:solidFill>
              </a:rPr>
              <a:t>Click ‘</a:t>
            </a:r>
            <a:r>
              <a:rPr lang="en" sz="1800" b="1">
                <a:solidFill>
                  <a:srgbClr val="073763"/>
                </a:solidFill>
              </a:rPr>
              <a:t>Add</a:t>
            </a:r>
            <a:r>
              <a:rPr lang="en" sz="1800">
                <a:solidFill>
                  <a:srgbClr val="073763"/>
                </a:solidFill>
              </a:rPr>
              <a:t>’ button</a:t>
            </a:r>
          </a:p>
        </p:txBody>
      </p:sp>
      <p:cxnSp>
        <p:nvCxnSpPr>
          <p:cNvPr id="736" name="Shape 736"/>
          <p:cNvCxnSpPr>
            <a:stCxn id="735" idx="2"/>
          </p:cNvCxnSpPr>
          <p:nvPr/>
        </p:nvCxnSpPr>
        <p:spPr>
          <a:xfrm flipH="1">
            <a:off x="6776725" y="3458312"/>
            <a:ext cx="1121700" cy="4572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377125" y="13127"/>
            <a:ext cx="8694600" cy="560400"/>
          </a:xfrm>
          <a:prstGeom prst="rect">
            <a:avLst/>
          </a:prstGeom>
        </p:spPr>
        <p:txBody>
          <a:bodyPr lIns="91425" tIns="91425" rIns="91425" bIns="91425" anchor="t" anchorCtr="0">
            <a:noAutofit/>
          </a:bodyPr>
          <a:lstStyle/>
          <a:p>
            <a:pPr lvl="0" algn="l" rtl="0">
              <a:spcBef>
                <a:spcPts val="0"/>
              </a:spcBef>
              <a:buNone/>
            </a:pPr>
            <a:r>
              <a:rPr lang="en" sz="2600" b="1"/>
              <a:t>Assign the View Only Role to a Single User</a:t>
            </a:r>
          </a:p>
        </p:txBody>
      </p:sp>
      <p:sp>
        <p:nvSpPr>
          <p:cNvPr id="742" name="Shape 742"/>
          <p:cNvSpPr txBox="1"/>
          <p:nvPr/>
        </p:nvSpPr>
        <p:spPr>
          <a:xfrm>
            <a:off x="69600" y="2843175"/>
            <a:ext cx="3842400" cy="1242000"/>
          </a:xfrm>
          <a:prstGeom prst="rect">
            <a:avLst/>
          </a:prstGeom>
          <a:noFill/>
          <a:ln>
            <a:noFill/>
          </a:ln>
        </p:spPr>
        <p:txBody>
          <a:bodyPr lIns="91425" tIns="91425" rIns="91425" bIns="91425" anchor="ctr" anchorCtr="0">
            <a:noAutofit/>
          </a:bodyPr>
          <a:lstStyle/>
          <a:p>
            <a:pPr lvl="0" rtl="0">
              <a:spcBef>
                <a:spcPts val="0"/>
              </a:spcBef>
              <a:buNone/>
            </a:pPr>
            <a:r>
              <a:rPr lang="en" sz="1800">
                <a:solidFill>
                  <a:srgbClr val="073763"/>
                </a:solidFill>
              </a:rPr>
              <a:t>Select the schools the staff member should have PTPro view access for, then, Click Next button</a:t>
            </a:r>
          </a:p>
        </p:txBody>
      </p:sp>
      <p:pic>
        <p:nvPicPr>
          <p:cNvPr id="743" name="Shape 743"/>
          <p:cNvPicPr preferRelativeResize="0"/>
          <p:nvPr/>
        </p:nvPicPr>
        <p:blipFill>
          <a:blip r:embed="rId3">
            <a:alphaModFix/>
          </a:blip>
          <a:stretch>
            <a:fillRect/>
          </a:stretch>
        </p:blipFill>
        <p:spPr>
          <a:xfrm>
            <a:off x="173125" y="584800"/>
            <a:ext cx="3449050" cy="2460649"/>
          </a:xfrm>
          <a:prstGeom prst="rect">
            <a:avLst/>
          </a:prstGeom>
          <a:noFill/>
          <a:ln w="9525" cap="flat" cmpd="sng">
            <a:solidFill>
              <a:srgbClr val="000000"/>
            </a:solidFill>
            <a:prstDash val="solid"/>
            <a:round/>
            <a:headEnd type="none" w="med" len="med"/>
            <a:tailEnd type="none" w="med" len="med"/>
          </a:ln>
        </p:spPr>
      </p:pic>
      <p:pic>
        <p:nvPicPr>
          <p:cNvPr id="744" name="Shape 744"/>
          <p:cNvPicPr preferRelativeResize="0"/>
          <p:nvPr/>
        </p:nvPicPr>
        <p:blipFill>
          <a:blip r:embed="rId4">
            <a:alphaModFix/>
          </a:blip>
          <a:stretch>
            <a:fillRect/>
          </a:stretch>
        </p:blipFill>
        <p:spPr>
          <a:xfrm>
            <a:off x="4133800" y="584800"/>
            <a:ext cx="3092807" cy="2460649"/>
          </a:xfrm>
          <a:prstGeom prst="rect">
            <a:avLst/>
          </a:prstGeom>
          <a:noFill/>
          <a:ln w="9525" cap="flat" cmpd="sng">
            <a:solidFill>
              <a:srgbClr val="000000"/>
            </a:solidFill>
            <a:prstDash val="solid"/>
            <a:round/>
            <a:headEnd type="none" w="med" len="med"/>
            <a:tailEnd type="none" w="med" len="med"/>
          </a:ln>
        </p:spPr>
      </p:pic>
      <p:sp>
        <p:nvSpPr>
          <p:cNvPr id="745" name="Shape 745"/>
          <p:cNvSpPr txBox="1"/>
          <p:nvPr/>
        </p:nvSpPr>
        <p:spPr>
          <a:xfrm>
            <a:off x="4019959" y="2936322"/>
            <a:ext cx="3762600" cy="758400"/>
          </a:xfrm>
          <a:prstGeom prst="rect">
            <a:avLst/>
          </a:prstGeom>
          <a:noFill/>
          <a:ln>
            <a:noFill/>
          </a:ln>
        </p:spPr>
        <p:txBody>
          <a:bodyPr lIns="91425" tIns="91425" rIns="91425" bIns="91425" anchor="ctr" anchorCtr="0">
            <a:noAutofit/>
          </a:bodyPr>
          <a:lstStyle/>
          <a:p>
            <a:pPr lvl="0" rtl="0">
              <a:spcBef>
                <a:spcPts val="0"/>
              </a:spcBef>
              <a:buNone/>
            </a:pPr>
            <a:r>
              <a:rPr lang="en" sz="1800">
                <a:solidFill>
                  <a:srgbClr val="073763"/>
                </a:solidFill>
              </a:rPr>
              <a:t>Check the ‘PowerTeacher Pro View Only’ Role, then click OK button</a:t>
            </a:r>
          </a:p>
        </p:txBody>
      </p:sp>
      <p:pic>
        <p:nvPicPr>
          <p:cNvPr id="746" name="Shape 746"/>
          <p:cNvPicPr preferRelativeResize="0"/>
          <p:nvPr/>
        </p:nvPicPr>
        <p:blipFill>
          <a:blip r:embed="rId5">
            <a:alphaModFix/>
          </a:blip>
          <a:stretch>
            <a:fillRect/>
          </a:stretch>
        </p:blipFill>
        <p:spPr>
          <a:xfrm>
            <a:off x="2545874" y="3743424"/>
            <a:ext cx="5097455" cy="1306924"/>
          </a:xfrm>
          <a:prstGeom prst="rect">
            <a:avLst/>
          </a:prstGeom>
          <a:noFill/>
          <a:ln w="9525" cap="flat" cmpd="sng">
            <a:solidFill>
              <a:srgbClr val="000000"/>
            </a:solidFill>
            <a:prstDash val="solid"/>
            <a:round/>
            <a:headEnd type="none" w="med" len="med"/>
            <a:tailEnd type="none" w="med" len="med"/>
          </a:ln>
        </p:spPr>
      </p:pic>
      <p:sp>
        <p:nvSpPr>
          <p:cNvPr id="747" name="Shape 747"/>
          <p:cNvSpPr txBox="1"/>
          <p:nvPr/>
        </p:nvSpPr>
        <p:spPr>
          <a:xfrm>
            <a:off x="7769554" y="1666200"/>
            <a:ext cx="1341000" cy="3052800"/>
          </a:xfrm>
          <a:prstGeom prst="rect">
            <a:avLst/>
          </a:prstGeom>
          <a:no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solidFill>
                  <a:srgbClr val="073763"/>
                </a:solidFill>
              </a:rPr>
              <a:t>Brings you back to Admin Roles and Access tab - see the role. Scroll to bottom and click</a:t>
            </a:r>
          </a:p>
        </p:txBody>
      </p:sp>
      <p:pic>
        <p:nvPicPr>
          <p:cNvPr id="748" name="Shape 748"/>
          <p:cNvPicPr preferRelativeResize="0"/>
          <p:nvPr/>
        </p:nvPicPr>
        <p:blipFill rotWithShape="1">
          <a:blip r:embed="rId6">
            <a:alphaModFix/>
          </a:blip>
          <a:srcRect l="-15620" t="546649" r="15620" b="-546649"/>
          <a:stretch/>
        </p:blipFill>
        <p:spPr>
          <a:xfrm>
            <a:off x="1895475" y="2724150"/>
            <a:ext cx="5962650" cy="304800"/>
          </a:xfrm>
          <a:prstGeom prst="rect">
            <a:avLst/>
          </a:prstGeom>
          <a:noFill/>
          <a:ln>
            <a:noFill/>
          </a:ln>
        </p:spPr>
      </p:pic>
      <p:pic>
        <p:nvPicPr>
          <p:cNvPr id="749" name="Shape 749"/>
          <p:cNvPicPr preferRelativeResize="0"/>
          <p:nvPr/>
        </p:nvPicPr>
        <p:blipFill rotWithShape="1">
          <a:blip r:embed="rId6">
            <a:alphaModFix/>
          </a:blip>
          <a:srcRect l="90646" t="16812"/>
          <a:stretch/>
        </p:blipFill>
        <p:spPr>
          <a:xfrm>
            <a:off x="8043825" y="4480600"/>
            <a:ext cx="895949" cy="304800"/>
          </a:xfrm>
          <a:prstGeom prst="rect">
            <a:avLst/>
          </a:prstGeom>
          <a:noFill/>
          <a:ln>
            <a:noFill/>
          </a:ln>
        </p:spPr>
      </p:pic>
      <p:sp>
        <p:nvSpPr>
          <p:cNvPr id="750" name="Shape 750"/>
          <p:cNvSpPr/>
          <p:nvPr/>
        </p:nvSpPr>
        <p:spPr>
          <a:xfrm>
            <a:off x="8020550" y="4481150"/>
            <a:ext cx="952200" cy="304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392425" y="110575"/>
            <a:ext cx="8520600" cy="572700"/>
          </a:xfrm>
          <a:prstGeom prst="rect">
            <a:avLst/>
          </a:prstGeom>
        </p:spPr>
        <p:txBody>
          <a:bodyPr lIns="91425" tIns="91425" rIns="91425" bIns="91425" anchor="t" anchorCtr="0">
            <a:noAutofit/>
          </a:bodyPr>
          <a:lstStyle/>
          <a:p>
            <a:pPr lvl="0">
              <a:spcBef>
                <a:spcPts val="0"/>
              </a:spcBef>
              <a:buNone/>
            </a:pPr>
            <a:r>
              <a:rPr lang="en"/>
              <a:t>Administrators Viewing Teachers PTPro Gradebook</a:t>
            </a:r>
          </a:p>
        </p:txBody>
      </p:sp>
      <p:pic>
        <p:nvPicPr>
          <p:cNvPr id="756" name="Shape 756" descr="3D glasses | Matt Neale | Flickr"/>
          <p:cNvPicPr preferRelativeResize="0"/>
          <p:nvPr/>
        </p:nvPicPr>
        <p:blipFill>
          <a:blip r:embed="rId3">
            <a:alphaModFix/>
          </a:blip>
          <a:stretch>
            <a:fillRect/>
          </a:stretch>
        </p:blipFill>
        <p:spPr>
          <a:xfrm flipH="1">
            <a:off x="392425" y="927620"/>
            <a:ext cx="4912025" cy="3492150"/>
          </a:xfrm>
          <a:prstGeom prst="rect">
            <a:avLst/>
          </a:prstGeom>
          <a:noFill/>
          <a:ln>
            <a:noFill/>
          </a:ln>
        </p:spPr>
      </p:pic>
      <p:pic>
        <p:nvPicPr>
          <p:cNvPr id="757" name="Shape 757"/>
          <p:cNvPicPr preferRelativeResize="0"/>
          <p:nvPr/>
        </p:nvPicPr>
        <p:blipFill>
          <a:blip r:embed="rId4">
            <a:alphaModFix/>
          </a:blip>
          <a:stretch>
            <a:fillRect/>
          </a:stretch>
        </p:blipFill>
        <p:spPr>
          <a:xfrm>
            <a:off x="6248151" y="1149875"/>
            <a:ext cx="1419225" cy="504825"/>
          </a:xfrm>
          <a:prstGeom prst="rect">
            <a:avLst/>
          </a:prstGeom>
          <a:noFill/>
          <a:ln>
            <a:noFill/>
          </a:ln>
        </p:spPr>
      </p:pic>
      <p:pic>
        <p:nvPicPr>
          <p:cNvPr id="758" name="Shape 758"/>
          <p:cNvPicPr preferRelativeResize="0"/>
          <p:nvPr/>
        </p:nvPicPr>
        <p:blipFill>
          <a:blip r:embed="rId5">
            <a:alphaModFix/>
          </a:blip>
          <a:stretch>
            <a:fillRect/>
          </a:stretch>
        </p:blipFill>
        <p:spPr>
          <a:xfrm>
            <a:off x="6438761" y="1993187"/>
            <a:ext cx="1037999" cy="11571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Shape 763"/>
          <p:cNvPicPr preferRelativeResize="0"/>
          <p:nvPr/>
        </p:nvPicPr>
        <p:blipFill rotWithShape="1">
          <a:blip r:embed="rId3">
            <a:alphaModFix/>
          </a:blip>
          <a:srcRect b="49425"/>
          <a:stretch/>
        </p:blipFill>
        <p:spPr>
          <a:xfrm>
            <a:off x="1772550" y="1069049"/>
            <a:ext cx="7040148" cy="1960525"/>
          </a:xfrm>
          <a:prstGeom prst="rect">
            <a:avLst/>
          </a:prstGeom>
          <a:noFill/>
          <a:ln w="9525" cap="flat" cmpd="sng">
            <a:solidFill>
              <a:srgbClr val="000000"/>
            </a:solidFill>
            <a:prstDash val="solid"/>
            <a:round/>
            <a:headEnd type="none" w="med" len="med"/>
            <a:tailEnd type="none" w="med" len="med"/>
          </a:ln>
        </p:spPr>
      </p:pic>
      <p:sp>
        <p:nvSpPr>
          <p:cNvPr id="764" name="Shape 764"/>
          <p:cNvSpPr txBox="1">
            <a:spLocks noGrp="1"/>
          </p:cNvSpPr>
          <p:nvPr>
            <p:ph type="title"/>
          </p:nvPr>
        </p:nvSpPr>
        <p:spPr>
          <a:xfrm>
            <a:off x="384400" y="123150"/>
            <a:ext cx="8621400" cy="431700"/>
          </a:xfrm>
          <a:prstGeom prst="rect">
            <a:avLst/>
          </a:prstGeom>
          <a:noFill/>
        </p:spPr>
        <p:txBody>
          <a:bodyPr lIns="91425" tIns="91425" rIns="91425" bIns="91425" anchor="ctr" anchorCtr="0">
            <a:noAutofit/>
          </a:bodyPr>
          <a:lstStyle/>
          <a:p>
            <a:pPr lvl="0" rtl="0">
              <a:spcBef>
                <a:spcPts val="0"/>
              </a:spcBef>
              <a:buNone/>
            </a:pPr>
            <a:r>
              <a:rPr lang="en"/>
              <a:t>Different methods to launch PowerTeacher Pro</a:t>
            </a:r>
          </a:p>
        </p:txBody>
      </p:sp>
      <p:pic>
        <p:nvPicPr>
          <p:cNvPr id="765" name="Shape 765" descr="PTPro School Teacher Schedules.png"/>
          <p:cNvPicPr preferRelativeResize="0"/>
          <p:nvPr/>
        </p:nvPicPr>
        <p:blipFill>
          <a:blip r:embed="rId4">
            <a:alphaModFix/>
          </a:blip>
          <a:stretch>
            <a:fillRect/>
          </a:stretch>
        </p:blipFill>
        <p:spPr>
          <a:xfrm>
            <a:off x="222525" y="1286500"/>
            <a:ext cx="1228725" cy="1743075"/>
          </a:xfrm>
          <a:prstGeom prst="rect">
            <a:avLst/>
          </a:prstGeom>
          <a:noFill/>
          <a:ln w="9525" cap="flat" cmpd="sng">
            <a:solidFill>
              <a:srgbClr val="000000"/>
            </a:solidFill>
            <a:prstDash val="solid"/>
            <a:round/>
            <a:headEnd type="none" w="med" len="med"/>
            <a:tailEnd type="none" w="med" len="med"/>
          </a:ln>
        </p:spPr>
      </p:pic>
      <p:sp>
        <p:nvSpPr>
          <p:cNvPr id="766" name="Shape 766"/>
          <p:cNvSpPr txBox="1"/>
          <p:nvPr/>
        </p:nvSpPr>
        <p:spPr>
          <a:xfrm>
            <a:off x="295742" y="582306"/>
            <a:ext cx="6266399" cy="669000"/>
          </a:xfrm>
          <a:prstGeom prst="rect">
            <a:avLst/>
          </a:prstGeom>
          <a:noFill/>
          <a:ln>
            <a:noFill/>
          </a:ln>
        </p:spPr>
        <p:txBody>
          <a:bodyPr lIns="91425" tIns="91425" rIns="91425" bIns="91425" anchor="ctr" anchorCtr="0">
            <a:noAutofit/>
          </a:bodyPr>
          <a:lstStyle/>
          <a:p>
            <a:pPr lvl="0" rtl="0">
              <a:spcBef>
                <a:spcPts val="0"/>
              </a:spcBef>
              <a:buNone/>
            </a:pPr>
            <a:r>
              <a:rPr lang="en" sz="1600" b="1">
                <a:solidFill>
                  <a:schemeClr val="dk1"/>
                </a:solidFill>
              </a:rPr>
              <a:t>Navigate: </a:t>
            </a:r>
            <a:r>
              <a:rPr lang="en" sz="1600">
                <a:solidFill>
                  <a:schemeClr val="dk1"/>
                </a:solidFill>
              </a:rPr>
              <a:t>Change to School Level</a:t>
            </a:r>
            <a:r>
              <a:rPr lang="en" sz="1600" b="1">
                <a:solidFill>
                  <a:schemeClr val="dk1"/>
                </a:solidFill>
              </a:rPr>
              <a:t> &gt; </a:t>
            </a:r>
            <a:r>
              <a:rPr lang="en" sz="1600">
                <a:solidFill>
                  <a:schemeClr val="dk1"/>
                </a:solidFill>
              </a:rPr>
              <a:t>Start Page &gt; Teacher Schedules &gt; Select a Teacher&gt; Click PowerTeacher Pro to launch gradebook</a:t>
            </a:r>
          </a:p>
        </p:txBody>
      </p:sp>
      <p:cxnSp>
        <p:nvCxnSpPr>
          <p:cNvPr id="767" name="Shape 767"/>
          <p:cNvCxnSpPr/>
          <p:nvPr/>
        </p:nvCxnSpPr>
        <p:spPr>
          <a:xfrm rot="10800000" flipH="1">
            <a:off x="1451250" y="2516700"/>
            <a:ext cx="351600" cy="336300"/>
          </a:xfrm>
          <a:prstGeom prst="straightConnector1">
            <a:avLst/>
          </a:prstGeom>
          <a:noFill/>
          <a:ln w="19050" cap="flat" cmpd="sng">
            <a:solidFill>
              <a:srgbClr val="FF0000"/>
            </a:solidFill>
            <a:prstDash val="solid"/>
            <a:round/>
            <a:headEnd type="none" w="lg" len="lg"/>
            <a:tailEnd type="triangle" w="lg" len="lg"/>
          </a:ln>
        </p:spPr>
      </p:cxnSp>
      <p:sp>
        <p:nvSpPr>
          <p:cNvPr id="768" name="Shape 768"/>
          <p:cNvSpPr/>
          <p:nvPr/>
        </p:nvSpPr>
        <p:spPr>
          <a:xfrm>
            <a:off x="7696950" y="2205675"/>
            <a:ext cx="750600" cy="2289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9" name="Shape 769"/>
          <p:cNvSpPr txBox="1">
            <a:spLocks noGrp="1"/>
          </p:cNvSpPr>
          <p:nvPr>
            <p:ph type="title"/>
          </p:nvPr>
        </p:nvSpPr>
        <p:spPr>
          <a:xfrm>
            <a:off x="87675" y="3183550"/>
            <a:ext cx="524700" cy="431700"/>
          </a:xfrm>
          <a:prstGeom prst="rect">
            <a:avLst/>
          </a:prstGeom>
          <a:noFill/>
        </p:spPr>
        <p:txBody>
          <a:bodyPr lIns="91425" tIns="91425" rIns="91425" bIns="91425" anchor="ctr" anchorCtr="0">
            <a:noAutofit/>
          </a:bodyPr>
          <a:lstStyle/>
          <a:p>
            <a:pPr lvl="0" rtl="0">
              <a:spcBef>
                <a:spcPts val="0"/>
              </a:spcBef>
              <a:buNone/>
            </a:pPr>
            <a:r>
              <a:rPr lang="en"/>
              <a:t>or</a:t>
            </a:r>
          </a:p>
        </p:txBody>
      </p:sp>
      <p:sp>
        <p:nvSpPr>
          <p:cNvPr id="770" name="Shape 770"/>
          <p:cNvSpPr txBox="1"/>
          <p:nvPr/>
        </p:nvSpPr>
        <p:spPr>
          <a:xfrm>
            <a:off x="612375" y="3615250"/>
            <a:ext cx="5149200" cy="997500"/>
          </a:xfrm>
          <a:prstGeom prst="rect">
            <a:avLst/>
          </a:prstGeom>
          <a:noFill/>
          <a:ln>
            <a:noFill/>
          </a:ln>
        </p:spPr>
        <p:txBody>
          <a:bodyPr lIns="91425" tIns="91425" rIns="91425" bIns="91425" anchor="ctr" anchorCtr="0">
            <a:noAutofit/>
          </a:bodyPr>
          <a:lstStyle/>
          <a:p>
            <a:pPr lvl="0" rtl="0">
              <a:spcBef>
                <a:spcPts val="0"/>
              </a:spcBef>
              <a:buNone/>
            </a:pPr>
            <a:r>
              <a:rPr lang="en" sz="1600" b="1">
                <a:solidFill>
                  <a:schemeClr val="dk1"/>
                </a:solidFill>
              </a:rPr>
              <a:t>Navigate: </a:t>
            </a:r>
            <a:r>
              <a:rPr lang="en" sz="1600">
                <a:solidFill>
                  <a:schemeClr val="dk1"/>
                </a:solidFill>
              </a:rPr>
              <a:t>Change to School Level</a:t>
            </a:r>
            <a:r>
              <a:rPr lang="en" sz="1600" b="1">
                <a:solidFill>
                  <a:schemeClr val="dk1"/>
                </a:solidFill>
              </a:rPr>
              <a:t> &gt; </a:t>
            </a:r>
            <a:r>
              <a:rPr lang="en" sz="1600">
                <a:solidFill>
                  <a:schemeClr val="dk1"/>
                </a:solidFill>
              </a:rPr>
              <a:t>Start Page &gt; Staff tab &gt; Search for and open a staff record &gt; Under Functions - Click PowerTeacher Pro to launch gradebook</a:t>
            </a:r>
          </a:p>
        </p:txBody>
      </p:sp>
      <p:pic>
        <p:nvPicPr>
          <p:cNvPr id="771" name="Shape 771"/>
          <p:cNvPicPr preferRelativeResize="0"/>
          <p:nvPr/>
        </p:nvPicPr>
        <p:blipFill>
          <a:blip r:embed="rId5">
            <a:alphaModFix/>
          </a:blip>
          <a:stretch>
            <a:fillRect/>
          </a:stretch>
        </p:blipFill>
        <p:spPr>
          <a:xfrm>
            <a:off x="5778848" y="2853000"/>
            <a:ext cx="1689275" cy="2203374"/>
          </a:xfrm>
          <a:prstGeom prst="rect">
            <a:avLst/>
          </a:prstGeom>
          <a:noFill/>
          <a:ln w="9525" cap="flat" cmpd="sng">
            <a:solidFill>
              <a:srgbClr val="000000"/>
            </a:solidFill>
            <a:prstDash val="solid"/>
            <a:round/>
            <a:headEnd type="none" w="med" len="med"/>
            <a:tailEnd type="none" w="med" len="med"/>
          </a:ln>
        </p:spPr>
      </p:pic>
      <p:sp>
        <p:nvSpPr>
          <p:cNvPr id="772" name="Shape 772"/>
          <p:cNvSpPr/>
          <p:nvPr/>
        </p:nvSpPr>
        <p:spPr>
          <a:xfrm>
            <a:off x="5778850" y="4682725"/>
            <a:ext cx="1689300" cy="2289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773" name="Shape 773"/>
          <p:cNvCxnSpPr>
            <a:endCxn id="772" idx="1"/>
          </p:cNvCxnSpPr>
          <p:nvPr/>
        </p:nvCxnSpPr>
        <p:spPr>
          <a:xfrm>
            <a:off x="4871050" y="4282075"/>
            <a:ext cx="907800" cy="5151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pic>
        <p:nvPicPr>
          <p:cNvPr id="778" name="Shape 778"/>
          <p:cNvPicPr preferRelativeResize="0"/>
          <p:nvPr/>
        </p:nvPicPr>
        <p:blipFill rotWithShape="1">
          <a:blip r:embed="rId3">
            <a:alphaModFix/>
          </a:blip>
          <a:srcRect t="66772"/>
          <a:stretch/>
        </p:blipFill>
        <p:spPr>
          <a:xfrm>
            <a:off x="612000" y="3141125"/>
            <a:ext cx="7178975" cy="1709024"/>
          </a:xfrm>
          <a:prstGeom prst="rect">
            <a:avLst/>
          </a:prstGeom>
          <a:noFill/>
          <a:ln>
            <a:noFill/>
          </a:ln>
        </p:spPr>
      </p:pic>
      <p:pic>
        <p:nvPicPr>
          <p:cNvPr id="779" name="Shape 779"/>
          <p:cNvPicPr preferRelativeResize="0"/>
          <p:nvPr/>
        </p:nvPicPr>
        <p:blipFill rotWithShape="1">
          <a:blip r:embed="rId3">
            <a:alphaModFix/>
          </a:blip>
          <a:srcRect b="40234"/>
          <a:stretch/>
        </p:blipFill>
        <p:spPr>
          <a:xfrm>
            <a:off x="612000" y="144399"/>
            <a:ext cx="7178975" cy="3074124"/>
          </a:xfrm>
          <a:prstGeom prst="rect">
            <a:avLst/>
          </a:prstGeom>
          <a:noFill/>
          <a:ln>
            <a:noFill/>
          </a:ln>
        </p:spPr>
      </p:pic>
      <p:sp>
        <p:nvSpPr>
          <p:cNvPr id="780" name="Shape 780"/>
          <p:cNvSpPr/>
          <p:nvPr/>
        </p:nvSpPr>
        <p:spPr>
          <a:xfrm>
            <a:off x="612000" y="4168175"/>
            <a:ext cx="963900" cy="1575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1" name="Shape 781"/>
          <p:cNvSpPr/>
          <p:nvPr/>
        </p:nvSpPr>
        <p:spPr>
          <a:xfrm>
            <a:off x="2888425" y="3263487"/>
            <a:ext cx="3262200" cy="1464300"/>
          </a:xfrm>
          <a:prstGeom prst="cloudCallout">
            <a:avLst>
              <a:gd name="adj1" fmla="val -87761"/>
              <a:gd name="adj2" fmla="val 16974"/>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800"/>
              <a:t>Goes to Java-based Gradebook (PTG)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txBox="1">
            <a:spLocks noGrp="1"/>
          </p:cNvSpPr>
          <p:nvPr>
            <p:ph type="title"/>
          </p:nvPr>
        </p:nvSpPr>
        <p:spPr>
          <a:xfrm>
            <a:off x="452375" y="120375"/>
            <a:ext cx="1935900" cy="572700"/>
          </a:xfrm>
          <a:prstGeom prst="rect">
            <a:avLst/>
          </a:prstGeom>
        </p:spPr>
        <p:txBody>
          <a:bodyPr lIns="91425" tIns="91425" rIns="91425" bIns="91425" anchor="t" anchorCtr="0">
            <a:noAutofit/>
          </a:bodyPr>
          <a:lstStyle/>
          <a:p>
            <a:pPr lvl="0">
              <a:spcBef>
                <a:spcPts val="0"/>
              </a:spcBef>
              <a:buNone/>
            </a:pPr>
            <a:r>
              <a:rPr lang="en"/>
              <a:t>Migration </a:t>
            </a:r>
          </a:p>
        </p:txBody>
      </p:sp>
      <p:sp>
        <p:nvSpPr>
          <p:cNvPr id="787" name="Shape 787"/>
          <p:cNvSpPr txBox="1"/>
          <p:nvPr/>
        </p:nvSpPr>
        <p:spPr>
          <a:xfrm>
            <a:off x="0" y="693075"/>
            <a:ext cx="7703700" cy="4200900"/>
          </a:xfrm>
          <a:prstGeom prst="rect">
            <a:avLst/>
          </a:prstGeom>
          <a:noFill/>
          <a:ln>
            <a:noFill/>
          </a:ln>
        </p:spPr>
        <p:txBody>
          <a:bodyPr lIns="91425" tIns="91425" rIns="91425" bIns="91425" anchor="t" anchorCtr="0">
            <a:noAutofit/>
          </a:bodyPr>
          <a:lstStyle/>
          <a:p>
            <a:pPr marL="457200" lvl="0" indent="-355600" rtl="0">
              <a:spcBef>
                <a:spcPts val="0"/>
              </a:spcBef>
              <a:spcAft>
                <a:spcPts val="0"/>
              </a:spcAft>
              <a:buClr>
                <a:srgbClr val="073763"/>
              </a:buClr>
              <a:buSzPct val="100000"/>
              <a:buChar char="●"/>
            </a:pPr>
            <a:r>
              <a:rPr lang="en" sz="2000">
                <a:solidFill>
                  <a:srgbClr val="073763"/>
                </a:solidFill>
              </a:rPr>
              <a:t>Certain conditions need to be met in order </a:t>
            </a:r>
          </a:p>
          <a:p>
            <a:pPr lvl="0" rtl="0">
              <a:spcBef>
                <a:spcPts val="0"/>
              </a:spcBef>
              <a:spcAft>
                <a:spcPts val="1000"/>
              </a:spcAft>
              <a:buNone/>
            </a:pPr>
            <a:r>
              <a:rPr lang="en" sz="2000">
                <a:solidFill>
                  <a:srgbClr val="073763"/>
                </a:solidFill>
              </a:rPr>
              <a:t>      to successfully migrate assignment data into PTPro</a:t>
            </a:r>
          </a:p>
          <a:p>
            <a:pPr marL="914400" lvl="1" indent="-355600" rtl="0">
              <a:spcBef>
                <a:spcPts val="0"/>
              </a:spcBef>
              <a:spcAft>
                <a:spcPts val="1000"/>
              </a:spcAft>
              <a:buClr>
                <a:srgbClr val="073763"/>
              </a:buClr>
              <a:buSzPct val="100000"/>
              <a:buChar char="○"/>
            </a:pPr>
            <a:r>
              <a:rPr lang="en" sz="2000">
                <a:solidFill>
                  <a:srgbClr val="073763"/>
                </a:solidFill>
              </a:rPr>
              <a:t>The GradebookType field is set to Powerteacher Pro for  section(s) for the current year</a:t>
            </a:r>
          </a:p>
          <a:p>
            <a:pPr marL="914400" lvl="1" indent="-355600" rtl="0">
              <a:spcBef>
                <a:spcPts val="0"/>
              </a:spcBef>
              <a:spcAft>
                <a:spcPts val="1000"/>
              </a:spcAft>
              <a:buClr>
                <a:srgbClr val="073763"/>
              </a:buClr>
              <a:buSzPct val="100000"/>
              <a:buChar char="○"/>
            </a:pPr>
            <a:r>
              <a:rPr lang="en" sz="2000">
                <a:solidFill>
                  <a:srgbClr val="073763"/>
                </a:solidFill>
              </a:rPr>
              <a:t>No assignments exist in PowerTeacher Pro</a:t>
            </a:r>
          </a:p>
          <a:p>
            <a:pPr marL="914400" lvl="1" indent="-355600" rtl="0">
              <a:spcBef>
                <a:spcPts val="0"/>
              </a:spcBef>
              <a:spcAft>
                <a:spcPts val="1000"/>
              </a:spcAft>
              <a:buClr>
                <a:srgbClr val="073763"/>
              </a:buClr>
              <a:buSzPct val="100000"/>
              <a:buChar char="○"/>
            </a:pPr>
            <a:r>
              <a:rPr lang="en" sz="2000">
                <a:solidFill>
                  <a:srgbClr val="073763"/>
                </a:solidFill>
              </a:rPr>
              <a:t>At least one assignment must exist in PTG for current year</a:t>
            </a:r>
          </a:p>
          <a:p>
            <a:pPr marL="457200" lvl="0" indent="-355600" rtl="0">
              <a:spcBef>
                <a:spcPts val="0"/>
              </a:spcBef>
              <a:spcAft>
                <a:spcPts val="1000"/>
              </a:spcAft>
              <a:buClr>
                <a:srgbClr val="073763"/>
              </a:buClr>
              <a:buSzPct val="100000"/>
              <a:buChar char="●"/>
            </a:pPr>
            <a:r>
              <a:rPr lang="en" sz="2000">
                <a:solidFill>
                  <a:srgbClr val="073763"/>
                </a:solidFill>
              </a:rPr>
              <a:t>If the above conditions are met, the first time a teacher launches PTPro, a Migrate Data to PowerTeacher Pro screen appears</a:t>
            </a:r>
          </a:p>
          <a:p>
            <a:pPr marL="457200" lvl="0" indent="-355600" rtl="0">
              <a:spcBef>
                <a:spcPts val="0"/>
              </a:spcBef>
              <a:spcAft>
                <a:spcPts val="1000"/>
              </a:spcAft>
              <a:buClr>
                <a:srgbClr val="073763"/>
              </a:buClr>
              <a:buSzPct val="100000"/>
              <a:buChar char="●"/>
            </a:pPr>
            <a:r>
              <a:rPr lang="en" sz="2000">
                <a:solidFill>
                  <a:srgbClr val="073763"/>
                </a:solidFill>
              </a:rPr>
              <a:t>If a co-teacher launches PTPro before the lead teacher, all classes in which the co-teacher can edit will be migrated.</a:t>
            </a:r>
          </a:p>
        </p:txBody>
      </p:sp>
      <p:sp>
        <p:nvSpPr>
          <p:cNvPr id="788" name="Shape 788"/>
          <p:cNvSpPr/>
          <p:nvPr/>
        </p:nvSpPr>
        <p:spPr>
          <a:xfrm>
            <a:off x="7855000" y="2106275"/>
            <a:ext cx="1186800" cy="2664900"/>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800"/>
              <a:t>Power Source - KBase # 77198</a:t>
            </a:r>
          </a:p>
          <a:p>
            <a:pPr lvl="0">
              <a:spcBef>
                <a:spcPts val="0"/>
              </a:spcBef>
              <a:buNone/>
            </a:pPr>
            <a:endParaRPr sz="800"/>
          </a:p>
          <a:p>
            <a:pPr lvl="0">
              <a:spcBef>
                <a:spcPts val="0"/>
              </a:spcBef>
              <a:buNone/>
            </a:pPr>
            <a:r>
              <a:rPr lang="en" sz="1800"/>
              <a:t>PS10x PTP Data Migration Guide</a:t>
            </a:r>
          </a:p>
        </p:txBody>
      </p:sp>
      <p:sp>
        <p:nvSpPr>
          <p:cNvPr id="789" name="Shape 789"/>
          <p:cNvSpPr/>
          <p:nvPr/>
        </p:nvSpPr>
        <p:spPr>
          <a:xfrm>
            <a:off x="5469325" y="120375"/>
            <a:ext cx="3572400" cy="891900"/>
          </a:xfrm>
          <a:prstGeom prst="rect">
            <a:avLst/>
          </a:prstGeom>
          <a:solidFill>
            <a:srgbClr val="EFEFE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a:t>PowerSource &gt; Support &gt; PowerTeacher &gt; FAQ: What data migrates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p:nvPr>
        </p:nvSpPr>
        <p:spPr>
          <a:xfrm>
            <a:off x="311700" y="109807"/>
            <a:ext cx="8520600" cy="572700"/>
          </a:xfrm>
          <a:prstGeom prst="rect">
            <a:avLst/>
          </a:prstGeom>
        </p:spPr>
        <p:txBody>
          <a:bodyPr lIns="91425" tIns="91425" rIns="91425" bIns="91425" anchor="t" anchorCtr="0">
            <a:noAutofit/>
          </a:bodyPr>
          <a:lstStyle/>
          <a:p>
            <a:pPr lvl="0">
              <a:spcBef>
                <a:spcPts val="0"/>
              </a:spcBef>
              <a:buNone/>
            </a:pPr>
            <a:r>
              <a:rPr lang="en"/>
              <a:t>Migration - What Data is NOT migrated</a:t>
            </a:r>
          </a:p>
        </p:txBody>
      </p:sp>
      <p:sp>
        <p:nvSpPr>
          <p:cNvPr id="795" name="Shape 79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spcAft>
                <a:spcPts val="1000"/>
              </a:spcAft>
              <a:buClr>
                <a:schemeClr val="dk1"/>
              </a:buClr>
              <a:buSzPct val="100000"/>
              <a:buAutoNum type="arabicPeriod"/>
            </a:pPr>
            <a:r>
              <a:rPr lang="en" sz="2400">
                <a:solidFill>
                  <a:schemeClr val="dk1"/>
                </a:solidFill>
              </a:rPr>
              <a:t>Custom grade scales</a:t>
            </a:r>
          </a:p>
          <a:p>
            <a:pPr marL="457200" lvl="0" indent="-381000" rtl="0">
              <a:spcBef>
                <a:spcPts val="0"/>
              </a:spcBef>
              <a:spcAft>
                <a:spcPts val="1000"/>
              </a:spcAft>
              <a:buClr>
                <a:schemeClr val="dk1"/>
              </a:buClr>
              <a:buSzPct val="100000"/>
              <a:buAutoNum type="arabicPeriod"/>
            </a:pPr>
            <a:r>
              <a:rPr lang="en" sz="2400">
                <a:solidFill>
                  <a:schemeClr val="dk1"/>
                </a:solidFill>
              </a:rPr>
              <a:t>Score codes</a:t>
            </a:r>
          </a:p>
          <a:p>
            <a:pPr marL="457200" lvl="0" indent="-381000" rtl="0">
              <a:spcBef>
                <a:spcPts val="0"/>
              </a:spcBef>
              <a:spcAft>
                <a:spcPts val="1000"/>
              </a:spcAft>
              <a:buClr>
                <a:schemeClr val="dk1"/>
              </a:buClr>
              <a:buSzPct val="100000"/>
              <a:buAutoNum type="arabicPeriod"/>
            </a:pPr>
            <a:r>
              <a:rPr lang="en" sz="2400">
                <a:solidFill>
                  <a:schemeClr val="dk1"/>
                </a:solidFill>
              </a:rPr>
              <a:t>Calculation settings</a:t>
            </a:r>
          </a:p>
          <a:p>
            <a:pPr marL="457200" lvl="0" indent="-381000" rtl="0">
              <a:spcBef>
                <a:spcPts val="0"/>
              </a:spcBef>
              <a:spcAft>
                <a:spcPts val="1000"/>
              </a:spcAft>
              <a:buClr>
                <a:schemeClr val="dk1"/>
              </a:buClr>
              <a:buSzPct val="100000"/>
              <a:buAutoNum type="arabicPeriod"/>
            </a:pPr>
            <a:r>
              <a:rPr lang="en" sz="2400">
                <a:solidFill>
                  <a:schemeClr val="dk1"/>
                </a:solidFill>
              </a:rPr>
              <a:t>Content Links</a:t>
            </a:r>
          </a:p>
          <a:p>
            <a:pPr marL="457200" lvl="0" indent="-381000" rtl="0">
              <a:spcBef>
                <a:spcPts val="0"/>
              </a:spcBef>
              <a:spcAft>
                <a:spcPts val="1000"/>
              </a:spcAft>
              <a:buClr>
                <a:schemeClr val="dk1"/>
              </a:buClr>
              <a:buSzPct val="100000"/>
              <a:buAutoNum type="arabicPeriod"/>
            </a:pPr>
            <a:r>
              <a:rPr lang="en" sz="2400">
                <a:solidFill>
                  <a:schemeClr val="dk1"/>
                </a:solidFill>
              </a:rPr>
              <a:t>Teacher-defined student fields</a:t>
            </a:r>
          </a:p>
          <a:p>
            <a:pPr lvl="0">
              <a:spcBef>
                <a:spcPts val="0"/>
              </a:spcBef>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Shape 800"/>
          <p:cNvPicPr preferRelativeResize="0"/>
          <p:nvPr/>
        </p:nvPicPr>
        <p:blipFill rotWithShape="1">
          <a:blip r:embed="rId3">
            <a:alphaModFix/>
          </a:blip>
          <a:srcRect l="5140" t="4897" r="5621"/>
          <a:stretch/>
        </p:blipFill>
        <p:spPr>
          <a:xfrm>
            <a:off x="418900" y="859775"/>
            <a:ext cx="1861450" cy="896824"/>
          </a:xfrm>
          <a:prstGeom prst="rect">
            <a:avLst/>
          </a:prstGeom>
          <a:noFill/>
          <a:ln>
            <a:noFill/>
          </a:ln>
        </p:spPr>
      </p:pic>
      <p:pic>
        <p:nvPicPr>
          <p:cNvPr id="801" name="Shape 801"/>
          <p:cNvPicPr preferRelativeResize="0"/>
          <p:nvPr/>
        </p:nvPicPr>
        <p:blipFill rotWithShape="1">
          <a:blip r:embed="rId3">
            <a:alphaModFix/>
          </a:blip>
          <a:srcRect l="3919" t="9052" r="4705" b="6892"/>
          <a:stretch/>
        </p:blipFill>
        <p:spPr>
          <a:xfrm flipH="1">
            <a:off x="6884549" y="898975"/>
            <a:ext cx="1861450" cy="792599"/>
          </a:xfrm>
          <a:prstGeom prst="rect">
            <a:avLst/>
          </a:prstGeom>
          <a:noFill/>
          <a:ln>
            <a:noFill/>
          </a:ln>
        </p:spPr>
      </p:pic>
      <p:pic>
        <p:nvPicPr>
          <p:cNvPr id="802" name="Shape 802" descr="Free illustration: Bubbles, Thank You, Message - Free Image on ..."/>
          <p:cNvPicPr preferRelativeResize="0"/>
          <p:nvPr/>
        </p:nvPicPr>
        <p:blipFill>
          <a:blip r:embed="rId4">
            <a:alphaModFix/>
          </a:blip>
          <a:stretch>
            <a:fillRect/>
          </a:stretch>
        </p:blipFill>
        <p:spPr>
          <a:xfrm>
            <a:off x="2535699" y="991849"/>
            <a:ext cx="3569749" cy="3569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Shape 123"/>
          <p:cNvGrpSpPr/>
          <p:nvPr/>
        </p:nvGrpSpPr>
        <p:grpSpPr>
          <a:xfrm>
            <a:off x="244096" y="694192"/>
            <a:ext cx="8808203" cy="3907517"/>
            <a:chOff x="111975" y="506075"/>
            <a:chExt cx="8311194" cy="3383425"/>
          </a:xfrm>
        </p:grpSpPr>
        <p:pic>
          <p:nvPicPr>
            <p:cNvPr id="124" name="Shape 124"/>
            <p:cNvPicPr preferRelativeResize="0"/>
            <p:nvPr/>
          </p:nvPicPr>
          <p:blipFill rotWithShape="1">
            <a:blip r:embed="rId3">
              <a:alphaModFix/>
            </a:blip>
            <a:srcRect r="74342"/>
            <a:stretch/>
          </p:blipFill>
          <p:spPr>
            <a:xfrm>
              <a:off x="111975" y="506075"/>
              <a:ext cx="2267924" cy="3383425"/>
            </a:xfrm>
            <a:prstGeom prst="rect">
              <a:avLst/>
            </a:prstGeom>
            <a:noFill/>
            <a:ln>
              <a:noFill/>
            </a:ln>
          </p:spPr>
        </p:pic>
        <p:pic>
          <p:nvPicPr>
            <p:cNvPr id="125" name="Shape 125"/>
            <p:cNvPicPr preferRelativeResize="0"/>
            <p:nvPr/>
          </p:nvPicPr>
          <p:blipFill rotWithShape="1">
            <a:blip r:embed="rId3">
              <a:alphaModFix/>
            </a:blip>
            <a:srcRect l="31516"/>
            <a:stretch/>
          </p:blipFill>
          <p:spPr>
            <a:xfrm>
              <a:off x="2369795" y="506075"/>
              <a:ext cx="6053374" cy="3383425"/>
            </a:xfrm>
            <a:prstGeom prst="rect">
              <a:avLst/>
            </a:prstGeom>
            <a:noFill/>
            <a:ln>
              <a:noFill/>
            </a:ln>
          </p:spPr>
        </p:pic>
      </p:grpSp>
      <p:sp>
        <p:nvSpPr>
          <p:cNvPr id="126" name="Shape 126"/>
          <p:cNvSpPr txBox="1">
            <a:spLocks noGrp="1"/>
          </p:cNvSpPr>
          <p:nvPr>
            <p:ph type="title"/>
          </p:nvPr>
        </p:nvSpPr>
        <p:spPr>
          <a:xfrm>
            <a:off x="457575" y="109875"/>
            <a:ext cx="6035400" cy="465900"/>
          </a:xfrm>
          <a:prstGeom prst="rect">
            <a:avLst/>
          </a:prstGeom>
        </p:spPr>
        <p:txBody>
          <a:bodyPr lIns="91425" tIns="91425" rIns="91425" bIns="91425" anchor="ctr" anchorCtr="0">
            <a:noAutofit/>
          </a:bodyPr>
          <a:lstStyle/>
          <a:p>
            <a:pPr lvl="0" rtl="0">
              <a:spcBef>
                <a:spcPts val="0"/>
              </a:spcBef>
              <a:buNone/>
            </a:pPr>
            <a:r>
              <a:rPr lang="en" b="1">
                <a:solidFill>
                  <a:srgbClr val="073763"/>
                </a:solidFill>
              </a:rPr>
              <a:t>Alpha Grade Scale cont’d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rotWithShape="1">
          <a:blip r:embed="rId3">
            <a:alphaModFix/>
          </a:blip>
          <a:srcRect l="1970" t="8692"/>
          <a:stretch/>
        </p:blipFill>
        <p:spPr>
          <a:xfrm>
            <a:off x="108200" y="575775"/>
            <a:ext cx="5388175" cy="4214300"/>
          </a:xfrm>
          <a:prstGeom prst="rect">
            <a:avLst/>
          </a:prstGeom>
          <a:noFill/>
          <a:ln>
            <a:noFill/>
          </a:ln>
        </p:spPr>
      </p:pic>
      <p:sp>
        <p:nvSpPr>
          <p:cNvPr id="132" name="Shape 132"/>
          <p:cNvSpPr txBox="1">
            <a:spLocks noGrp="1"/>
          </p:cNvSpPr>
          <p:nvPr>
            <p:ph type="title"/>
          </p:nvPr>
        </p:nvSpPr>
        <p:spPr>
          <a:xfrm>
            <a:off x="457575" y="109875"/>
            <a:ext cx="6035400" cy="465900"/>
          </a:xfrm>
          <a:prstGeom prst="rect">
            <a:avLst/>
          </a:prstGeom>
        </p:spPr>
        <p:txBody>
          <a:bodyPr lIns="91425" tIns="91425" rIns="91425" bIns="91425" anchor="ctr" anchorCtr="0">
            <a:noAutofit/>
          </a:bodyPr>
          <a:lstStyle/>
          <a:p>
            <a:pPr lvl="0" rtl="0">
              <a:spcBef>
                <a:spcPts val="0"/>
              </a:spcBef>
              <a:buNone/>
            </a:pPr>
            <a:r>
              <a:rPr lang="en" b="1">
                <a:solidFill>
                  <a:srgbClr val="073763"/>
                </a:solidFill>
              </a:rPr>
              <a:t>Create Numeric Grade Scale</a:t>
            </a:r>
          </a:p>
        </p:txBody>
      </p:sp>
      <p:pic>
        <p:nvPicPr>
          <p:cNvPr id="133" name="Shape 133"/>
          <p:cNvPicPr preferRelativeResize="0"/>
          <p:nvPr/>
        </p:nvPicPr>
        <p:blipFill rotWithShape="1">
          <a:blip r:embed="rId4">
            <a:alphaModFix/>
          </a:blip>
          <a:srcRect l="2183" r="20655"/>
          <a:stretch/>
        </p:blipFill>
        <p:spPr>
          <a:xfrm>
            <a:off x="4394724" y="2208800"/>
            <a:ext cx="4632349" cy="2581275"/>
          </a:xfrm>
          <a:prstGeom prst="rect">
            <a:avLst/>
          </a:prstGeom>
          <a:noFill/>
          <a:ln>
            <a:noFill/>
          </a:ln>
        </p:spPr>
      </p:pic>
      <p:sp>
        <p:nvSpPr>
          <p:cNvPr id="134" name="Shape 134"/>
          <p:cNvSpPr/>
          <p:nvPr/>
        </p:nvSpPr>
        <p:spPr>
          <a:xfrm>
            <a:off x="4456125" y="2269125"/>
            <a:ext cx="4570800" cy="2520900"/>
          </a:xfrm>
          <a:prstGeom prst="rect">
            <a:avLst/>
          </a:prstGeom>
          <a:no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4573</Words>
  <Application>Microsoft Office PowerPoint</Application>
  <PresentationFormat>On-screen Show (16:9)</PresentationFormat>
  <Paragraphs>609</Paragraphs>
  <Slides>77</Slides>
  <Notes>77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77</vt:i4>
      </vt:variant>
    </vt:vector>
  </HeadingPairs>
  <TitlesOfParts>
    <vt:vector size="80" baseType="lpstr">
      <vt:lpstr>Arial</vt:lpstr>
      <vt:lpstr>Calibri</vt:lpstr>
      <vt:lpstr>simple-light-2</vt:lpstr>
      <vt:lpstr>PowerTeacher Pro Training </vt:lpstr>
      <vt:lpstr>Welcome and Introductions</vt:lpstr>
      <vt:lpstr>AGENDA</vt:lpstr>
      <vt:lpstr>AGENDA</vt:lpstr>
      <vt:lpstr>Creating Grade Scales</vt:lpstr>
      <vt:lpstr>Grade Scales</vt:lpstr>
      <vt:lpstr>PowerPoint Presentation</vt:lpstr>
      <vt:lpstr>Alpha Grade Scale cont’d</vt:lpstr>
      <vt:lpstr>Create Numeric Grade Scale</vt:lpstr>
      <vt:lpstr>Numeric Grade Scale cont’d.</vt:lpstr>
      <vt:lpstr>Create Special Codes Grade Scale</vt:lpstr>
      <vt:lpstr>PowerPoint Presentation</vt:lpstr>
      <vt:lpstr>Apply Special Codes Grade Scale to Regular Scales</vt:lpstr>
      <vt:lpstr>Apply Special Codes Grade Scale to Regular Scales</vt:lpstr>
      <vt:lpstr>AGENDA</vt:lpstr>
      <vt:lpstr>Setting Up PowerTeacher Pro</vt:lpstr>
      <vt:lpstr>PowerPoint Presentation</vt:lpstr>
      <vt:lpstr>AGENDA</vt:lpstr>
      <vt:lpstr>PowerPoint Presentation</vt:lpstr>
      <vt:lpstr>PowerTeacher Pro Settings</vt:lpstr>
      <vt:lpstr>AGENDA</vt:lpstr>
      <vt:lpstr>School Level - Looking at District Categories</vt:lpstr>
      <vt:lpstr>Creating District Categories for Teachers</vt:lpstr>
      <vt:lpstr>PowerPoint Presentation</vt:lpstr>
      <vt:lpstr>Calculation Method for Categories</vt:lpstr>
      <vt:lpstr>AGENDA</vt:lpstr>
      <vt:lpstr>Traditional Grade Calculation Formulas </vt:lpstr>
      <vt:lpstr>Create a Traditional Grade Calculation Formula </vt:lpstr>
      <vt:lpstr>Create a Traditional Grade Calculation Formula </vt:lpstr>
      <vt:lpstr>Create a Traditional Grade Calculation Formula </vt:lpstr>
      <vt:lpstr>Create a Traditional Grade Calculation Formula </vt:lpstr>
      <vt:lpstr>Create a Traditional Grade Calculation Formula </vt:lpstr>
      <vt:lpstr>AGENDA</vt:lpstr>
      <vt:lpstr>Setting up Traditional Grade Preferences</vt:lpstr>
      <vt:lpstr>Setting up Traditional Grade Preferences</vt:lpstr>
      <vt:lpstr>AGENDA</vt:lpstr>
      <vt:lpstr>Configuring Standards Grade Preferences</vt:lpstr>
      <vt:lpstr>Configuring Standards Grade Preferences</vt:lpstr>
      <vt:lpstr>Configuring Standards Grade Preferences cont’d</vt:lpstr>
      <vt:lpstr>District Standards as Seen at the Course Level</vt:lpstr>
      <vt:lpstr>District-Standards Tab- Two Sections</vt:lpstr>
      <vt:lpstr>PowerPoint Presentation</vt:lpstr>
      <vt:lpstr>Editing Weights for Sub-Standards</vt:lpstr>
      <vt:lpstr>AGENDA</vt:lpstr>
      <vt:lpstr>Configuring Display Settings</vt:lpstr>
      <vt:lpstr>Configuring Display Settings  cont’d</vt:lpstr>
      <vt:lpstr>Configuring Display Settings  cont’d</vt:lpstr>
      <vt:lpstr>Let’s go to School ….</vt:lpstr>
      <vt:lpstr>AGENDA</vt:lpstr>
      <vt:lpstr>PowerPoint Presentation</vt:lpstr>
      <vt:lpstr>PowerPoint Presentation</vt:lpstr>
      <vt:lpstr>PowerPoint Presentation</vt:lpstr>
      <vt:lpstr>PowerPoint Presentation</vt:lpstr>
      <vt:lpstr>AGENDA</vt:lpstr>
      <vt:lpstr>PowerPoint Presentation</vt:lpstr>
      <vt:lpstr>Standards Grade Preferences School Level</vt:lpstr>
      <vt:lpstr>Standards Grade Preferences as seen at School Level</vt:lpstr>
      <vt:lpstr>AGENDA</vt:lpstr>
      <vt:lpstr>PowerPoint Presentation</vt:lpstr>
      <vt:lpstr>PowerPoint Presentation</vt:lpstr>
      <vt:lpstr>Viewing High School Formula</vt:lpstr>
      <vt:lpstr>Editable: S1 Formula</vt:lpstr>
      <vt:lpstr>Uneditable: S1 Formula</vt:lpstr>
      <vt:lpstr>PowerPoint Presentation</vt:lpstr>
      <vt:lpstr>PowerPoint Presentation</vt:lpstr>
      <vt:lpstr>AGENDA</vt:lpstr>
      <vt:lpstr>Managing Next Year’s Calculations</vt:lpstr>
      <vt:lpstr>Let’s Talk …..</vt:lpstr>
      <vt:lpstr>Create a PowerTeacher Pro READ ONLY Security Role</vt:lpstr>
      <vt:lpstr>Assign the View Only Role to a Single User</vt:lpstr>
      <vt:lpstr>Assign the View Only Role to a Single User</vt:lpstr>
      <vt:lpstr>Administrators Viewing Teachers PTPro Gradebook</vt:lpstr>
      <vt:lpstr>Different methods to launch PowerTeacher Pro</vt:lpstr>
      <vt:lpstr>PowerPoint Presentation</vt:lpstr>
      <vt:lpstr>Migration </vt:lpstr>
      <vt:lpstr>Migration - What Data is NOT migrated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PowerTeacher Pro Training </dc:title>
  <dc:creator>ywilson</dc:creator>
  <cp:lastModifiedBy>Yolanda Wilson</cp:lastModifiedBy>
  <cp:revision>1</cp:revision>
  <dcterms:modified xsi:type="dcterms:W3CDTF">2017-06-21T14:23:16Z</dcterms:modified>
</cp:coreProperties>
</file>