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xte.powerschool.com/powerschool-webhelp/powerteacher_pro/auto_calculate_assignment_standards_scores.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xte.powerschool.com/powerschool-webhelp/powerteacher_pro/navigating_teacher_tools.htm#Term_Selector"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xte.powerschool.com/powerschool-webhelp/powerteacher_pro/navigating_teacher_tools.htm#View_Selector" TargetMode="External"/><Relationship Id="rId4" Type="http://schemas.openxmlformats.org/officeDocument/2006/relationships/hyperlink" Target="http://xte.powerschool.com/powerschool-webhelp/powerteacher_pro/summary_area.htm"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xte.powerschool.com/powerschool-webhelp/powerteacher_pro/navigating_teacher_tools.htm"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xte.powerschool.com/powerschool-webhelp/powerteacher_pro/navigating_teacher_tools.htm#Quick_Menu"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xte.powerschool.com/powerschool-webhelp/powerteacher_pro/individual_student_report.htm?rhsyns=%20#Missing_assignments"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0">
              <a:spcBef>
                <a:spcPts val="0"/>
              </a:spcBef>
              <a:buClr>
                <a:schemeClr val="dk1"/>
              </a:buClr>
              <a:buSzPct val="1000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Charms on left-hand side of the page</a:t>
            </a:r>
          </a:p>
          <a:p>
            <a:pPr lvl="0">
              <a:spcBef>
                <a:spcPts val="0"/>
              </a:spcBef>
              <a:buNone/>
            </a:pPr>
            <a:r>
              <a:rPr lang="en"/>
              <a:t>A+ grading charm- teachers spend most of their time here</a:t>
            </a:r>
          </a:p>
          <a:p>
            <a:pPr lvl="0">
              <a:spcBef>
                <a:spcPts val="0"/>
              </a:spcBef>
              <a:buNone/>
            </a:pPr>
            <a:r>
              <a:rPr lang="en"/>
              <a:t>-usually in Assignments</a:t>
            </a:r>
          </a:p>
          <a:p>
            <a:pPr lvl="0">
              <a:spcBef>
                <a:spcPts val="0"/>
              </a:spcBef>
              <a:buNone/>
            </a:pPr>
            <a:r>
              <a:rPr lang="en"/>
              <a:t>-grades for end of year reporting (can set up traditional and standard grades)</a:t>
            </a:r>
          </a:p>
          <a:p>
            <a:pPr lvl="0">
              <a:spcBef>
                <a:spcPts val="0"/>
              </a:spcBef>
              <a:buNone/>
            </a:pPr>
            <a:r>
              <a:rPr lang="en"/>
              <a:t>Student charm can choose a set of students</a:t>
            </a:r>
          </a:p>
          <a:p>
            <a:pPr lvl="0">
              <a:spcBef>
                <a:spcPts val="0"/>
              </a:spcBef>
              <a:buNone/>
            </a:pPr>
            <a:r>
              <a:rPr lang="en"/>
              <a:t>Progress charm=track class progress, standards</a:t>
            </a:r>
          </a:p>
          <a:p>
            <a:pPr lvl="0">
              <a:spcBef>
                <a:spcPts val="0"/>
              </a:spcBef>
              <a:buNone/>
            </a:pPr>
            <a:r>
              <a:rPr lang="en"/>
              <a:t>Reports</a:t>
            </a:r>
          </a:p>
          <a:p>
            <a:pPr lvl="0">
              <a:spcBef>
                <a:spcPts val="0"/>
              </a:spcBef>
              <a:buNone/>
            </a:pPr>
            <a:r>
              <a:rPr lang="en"/>
              <a:t>Settings</a:t>
            </a:r>
          </a:p>
          <a:p>
            <a:pPr lvl="0">
              <a:spcBef>
                <a:spcPts val="0"/>
              </a:spcBef>
              <a:buNone/>
            </a:pPr>
            <a:r>
              <a:rPr lang="en"/>
              <a:t>Apps-link to PTPortal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Settings Charm</a:t>
            </a:r>
          </a:p>
          <a:p>
            <a:pPr lvl="0">
              <a:spcBef>
                <a:spcPts val="0"/>
              </a:spcBef>
              <a:buNone/>
            </a:pPr>
            <a:r>
              <a:rPr lang="en"/>
              <a:t>Functions</a:t>
            </a:r>
          </a:p>
          <a:p>
            <a:pPr lvl="0">
              <a:spcBef>
                <a:spcPts val="0"/>
              </a:spcBef>
              <a:buNone/>
            </a:pPr>
            <a:r>
              <a:rPr lang="en"/>
              <a:t>Recalculate final grades: you have the option for traditional or standards AND which classes you want to recalculate</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Navigate to Settings Charm</a:t>
            </a:r>
          </a:p>
          <a:p>
            <a:pPr lvl="0">
              <a:spcBef>
                <a:spcPts val="0"/>
              </a:spcBef>
              <a:buNone/>
            </a:pPr>
            <a:r>
              <a:rPr lang="en">
                <a:solidFill>
                  <a:schemeClr val="dk1"/>
                </a:solidFill>
              </a:rPr>
              <a:t>Class Descriptions (Description of course): This is displayed for the parent and student in the public portal</a:t>
            </a:r>
          </a:p>
          <a:p>
            <a:pPr lvl="0">
              <a:spcBef>
                <a:spcPts val="0"/>
              </a:spcBef>
              <a:buNone/>
            </a:pPr>
            <a:r>
              <a:rPr lang="en"/>
              <a:t>-no character limit </a:t>
            </a:r>
          </a:p>
          <a:p>
            <a:pPr lvl="0">
              <a:spcBef>
                <a:spcPts val="0"/>
              </a:spcBef>
              <a:buNone/>
            </a:pPr>
            <a:r>
              <a:rPr lang="en"/>
              <a:t>-can add links via html code: will get click a button in the future </a:t>
            </a:r>
          </a:p>
          <a:p>
            <a:pPr lvl="0">
              <a:spcBef>
                <a:spcPts val="0"/>
              </a:spcBef>
              <a:buNone/>
            </a:pPr>
            <a:r>
              <a:rPr lang="en"/>
              <a:t>-can add in class syllabus info</a:t>
            </a:r>
          </a:p>
          <a:p>
            <a:pPr lvl="0">
              <a:spcBef>
                <a:spcPts val="0"/>
              </a:spcBef>
              <a:buNone/>
            </a:pPr>
            <a:endParaRPr/>
          </a:p>
          <a:p>
            <a:pPr lvl="0">
              <a:spcBef>
                <a:spcPts val="0"/>
              </a:spcBef>
              <a:buNone/>
            </a:pPr>
            <a:r>
              <a:rPr lang="en" b="1"/>
              <a:t>Note:</a:t>
            </a:r>
            <a:r>
              <a:rPr lang="en"/>
              <a:t> Grade Scale is a new name in PS 10, called letter grade in PS 9</a:t>
            </a:r>
          </a:p>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Display Settings-impact the display at the top (determines how they want the course to appear)</a:t>
            </a:r>
          </a:p>
          <a:p>
            <a:pPr lvl="0">
              <a:spcBef>
                <a:spcPts val="0"/>
              </a:spcBef>
              <a:buNone/>
            </a:pPr>
            <a:r>
              <a:rPr lang="en"/>
              <a:t>-will offer custom “create your own name” SOON!  </a:t>
            </a:r>
            <a:r>
              <a:rPr lang="en">
                <a:highlight>
                  <a:srgbClr val="FFFFFF"/>
                </a:highlight>
              </a:rPr>
              <a:t> It will only show in PT Pro gradebook and on reports within gradebook and NOT on report cards. This lives inside the PTG.</a:t>
            </a:r>
          </a:p>
          <a:p>
            <a:pPr lvl="0">
              <a:spcBef>
                <a:spcPts val="0"/>
              </a:spcBef>
              <a:buClr>
                <a:schemeClr val="dk1"/>
              </a:buClr>
              <a:buSzPct val="100000"/>
              <a:buFont typeface="Arial"/>
              <a:buNone/>
            </a:pPr>
            <a:r>
              <a:rPr lang="en">
                <a:solidFill>
                  <a:schemeClr val="dk1"/>
                </a:solidFill>
              </a:rPr>
              <a:t>-can choose to show or hide traditional grades</a:t>
            </a:r>
          </a:p>
          <a:p>
            <a:pPr lvl="0">
              <a:spcBef>
                <a:spcPts val="0"/>
              </a:spcBef>
              <a:buClr>
                <a:schemeClr val="dk1"/>
              </a:buClr>
              <a:buSzPct val="100000"/>
              <a:buFont typeface="Arial"/>
              <a:buNone/>
            </a:pPr>
            <a:r>
              <a:rPr lang="en">
                <a:solidFill>
                  <a:schemeClr val="dk1"/>
                </a:solidFill>
              </a:rPr>
              <a:t>-choose do you want to push standards out</a:t>
            </a:r>
          </a:p>
          <a:p>
            <a:pPr lvl="0">
              <a:spcBef>
                <a:spcPts val="0"/>
              </a:spcBef>
              <a:buClr>
                <a:schemeClr val="dk1"/>
              </a:buClr>
              <a:buSzPct val="100000"/>
              <a:buFont typeface="Arial"/>
              <a:buNone/>
            </a:pPr>
            <a:r>
              <a:rPr lang="en">
                <a:solidFill>
                  <a:schemeClr val="dk1"/>
                </a:solidFill>
              </a:rPr>
              <a:t>-if looking at both traditional and standard-you can change the option.</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Display Settings: in PTG lives in gradebook under Tools. In PTPro lives in Settings Charm.</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rgbClr val="333333"/>
                </a:solidFill>
                <a:highlight>
                  <a:srgbClr val="FFFFFF"/>
                </a:highlight>
              </a:rPr>
              <a:t>Choices under </a:t>
            </a:r>
            <a:r>
              <a:rPr lang="en" u="sng">
                <a:solidFill>
                  <a:srgbClr val="333333"/>
                </a:solidFill>
                <a:highlight>
                  <a:srgbClr val="FFFFFF"/>
                </a:highlight>
              </a:rPr>
              <a:t>Show Traditional Grade</a:t>
            </a:r>
            <a:r>
              <a:rPr lang="en">
                <a:solidFill>
                  <a:srgbClr val="333333"/>
                </a:solidFill>
                <a:highlight>
                  <a:srgbClr val="FFFFFF"/>
                </a:highlight>
              </a:rPr>
              <a:t> (grade, percent, points) show up in FINAL grades column in gradebook scoresheet.</a:t>
            </a:r>
          </a:p>
          <a:p>
            <a:pPr lvl="0">
              <a:spcBef>
                <a:spcPts val="0"/>
              </a:spcBef>
              <a:buNone/>
            </a:pPr>
            <a:endParaRPr/>
          </a:p>
          <a:p>
            <a:pPr lvl="0">
              <a:spcBef>
                <a:spcPts val="0"/>
              </a:spcBef>
              <a:buNone/>
            </a:pPr>
            <a:r>
              <a:rPr lang="en"/>
              <a:t>Professional Judgement Indicator- if the system is calculating a final grade based on the calculation we give it, and if it is significantly different than the term average </a:t>
            </a:r>
            <a:r>
              <a:rPr lang="en">
                <a:solidFill>
                  <a:srgbClr val="333333"/>
                </a:solidFill>
                <a:highlight>
                  <a:srgbClr val="FFFFFF"/>
                </a:highlight>
              </a:rPr>
              <a:t>Professional judgement allows teacher to override a standard grade results (student gets 5 out of ten - shows mastery in Math Addition and is low in Math Subtraction) what the system calculates - teacher can mark the Addition as met/exceeds an keep the lower grading on subtraction standard.</a:t>
            </a:r>
          </a:p>
          <a:p>
            <a:pPr lvl="0">
              <a:spcBef>
                <a:spcPts val="0"/>
              </a:spcBef>
              <a:buNone/>
            </a:pPr>
            <a:r>
              <a:rPr lang="en">
                <a:solidFill>
                  <a:srgbClr val="333333"/>
                </a:solidFill>
              </a:rPr>
              <a:t>To use standards District must set them up first.</a:t>
            </a:r>
          </a:p>
          <a:p>
            <a:pPr lvl="0">
              <a:spcBef>
                <a:spcPts val="0"/>
              </a:spcBef>
              <a:buNone/>
            </a:pPr>
            <a:r>
              <a:rPr lang="en">
                <a:solidFill>
                  <a:srgbClr val="333333"/>
                </a:solidFill>
              </a:rPr>
              <a:t>If using Standards - Report Cards HAVE to be created with Object Reports for PTPro.</a:t>
            </a:r>
          </a:p>
          <a:p>
            <a:pPr lvl="0">
              <a:spcBef>
                <a:spcPts val="0"/>
              </a:spcBef>
              <a:buClr>
                <a:srgbClr val="000000"/>
              </a:buClr>
              <a:buSzPct val="100000"/>
              <a:buFont typeface="Arial"/>
              <a:buNone/>
            </a:pPr>
            <a:endParaRPr/>
          </a:p>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Traditional grades calculations</a:t>
            </a:r>
          </a:p>
          <a:p>
            <a:pPr lvl="0">
              <a:spcBef>
                <a:spcPts val="0"/>
              </a:spcBef>
              <a:buNone/>
            </a:pPr>
            <a:r>
              <a:rPr lang="en"/>
              <a:t>-Can copy assignments now but NOT terms (this is coming)</a:t>
            </a:r>
          </a:p>
          <a:p>
            <a:pPr lvl="0">
              <a:spcBef>
                <a:spcPts val="0"/>
              </a:spcBef>
              <a:buNone/>
            </a:pPr>
            <a:endParaRPr/>
          </a:p>
          <a:p>
            <a:pPr lvl="0">
              <a:spcBef>
                <a:spcPts val="0"/>
              </a:spcBef>
              <a:buNone/>
            </a:pPr>
            <a:r>
              <a:rPr lang="en">
                <a:solidFill>
                  <a:srgbClr val="333333"/>
                </a:solidFill>
              </a:rPr>
              <a:t>If district pushes this down you will not see a check on Edit Calculation (it will not be editable)</a:t>
            </a:r>
          </a:p>
          <a:p>
            <a:pPr lvl="0">
              <a:spcBef>
                <a:spcPts val="0"/>
              </a:spcBef>
              <a:buNone/>
            </a:pPr>
            <a:endParaRPr>
              <a:solidFill>
                <a:srgbClr val="333333"/>
              </a:solidFill>
            </a:endParaRPr>
          </a:p>
          <a:p>
            <a:pPr marL="0" marR="76200" lvl="0" indent="-69850" rtl="0">
              <a:lnSpc>
                <a:spcPct val="115000"/>
              </a:lnSpc>
              <a:spcBef>
                <a:spcPts val="0"/>
              </a:spcBef>
              <a:buClr>
                <a:schemeClr val="dk1"/>
              </a:buClr>
              <a:buSzPct val="100000"/>
              <a:buFont typeface="Arial"/>
              <a:buNone/>
            </a:pPr>
            <a:r>
              <a:rPr lang="en">
                <a:solidFill>
                  <a:srgbClr val="333333"/>
                </a:solidFill>
              </a:rPr>
              <a:t>If district pushes out category weighting - and a teacher doesn't use one of those categories, the system will re-adjust calculation (spread out weighting evenly) between the categories the teacher did use.</a:t>
            </a:r>
          </a:p>
          <a:p>
            <a:pPr lvl="0" rtl="0">
              <a:spcBef>
                <a:spcPts val="0"/>
              </a:spcBef>
              <a:buNone/>
            </a:pPr>
            <a:endParaRPr sz="1000">
              <a:solidFill>
                <a:srgbClr val="333333"/>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Edit grades</a:t>
            </a:r>
          </a:p>
          <a:p>
            <a:pPr lvl="0">
              <a:spcBef>
                <a:spcPts val="0"/>
              </a:spcBef>
              <a:buNone/>
            </a:pPr>
            <a:r>
              <a:rPr lang="en"/>
              <a:t>-add changes with weight to impact percentages (can use decimals) </a:t>
            </a:r>
          </a:p>
          <a:p>
            <a:pPr lvl="0">
              <a:spcBef>
                <a:spcPts val="0"/>
              </a:spcBef>
              <a:buClr>
                <a:schemeClr val="dk1"/>
              </a:buClr>
              <a:buSzPct val="100000"/>
              <a:buFont typeface="Arial"/>
              <a:buNone/>
            </a:pPr>
            <a:r>
              <a:rPr lang="en"/>
              <a:t> If you have selected only Traditional Grades and chose to not show Standards grades, the standards options will still be available throughout PTPro system. </a:t>
            </a:r>
          </a:p>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Quarter view with category weighting </a:t>
            </a:r>
          </a:p>
          <a:p>
            <a:pPr lvl="0">
              <a:spcBef>
                <a:spcPts val="0"/>
              </a:spcBef>
              <a:buNone/>
            </a:pPr>
            <a:r>
              <a:rPr lang="en"/>
              <a:t>-can drop lowest score if allowed by district</a:t>
            </a:r>
          </a:p>
          <a:p>
            <a:pPr marL="0" marR="76200" lvl="0" indent="-69850" rtl="0">
              <a:lnSpc>
                <a:spcPct val="115000"/>
              </a:lnSpc>
              <a:spcBef>
                <a:spcPts val="0"/>
              </a:spcBef>
              <a:buClr>
                <a:schemeClr val="dk1"/>
              </a:buClr>
              <a:buSzPct val="100000"/>
              <a:buFont typeface="Arial"/>
              <a:buNone/>
            </a:pPr>
            <a:r>
              <a:rPr lang="en">
                <a:highlight>
                  <a:srgbClr val="FFFFFF"/>
                </a:highlight>
              </a:rPr>
              <a:t>District can lock Teachers out of setting Drop Low Scores (by choosing “None”). Districts can also choose to allow teachers to make this decision.</a:t>
            </a:r>
          </a:p>
          <a:p>
            <a:pPr marL="76200" marR="76200" lvl="0" indent="-69850" rtl="0">
              <a:lnSpc>
                <a:spcPct val="115000"/>
              </a:lnSpc>
              <a:spcBef>
                <a:spcPts val="0"/>
              </a:spcBef>
              <a:buClr>
                <a:schemeClr val="dk1"/>
              </a:buClr>
              <a:buSzPct val="110000"/>
              <a:buFont typeface="Arial"/>
              <a:buNone/>
            </a:pPr>
            <a:endParaRPr sz="1000">
              <a:solidFill>
                <a:srgbClr val="333333"/>
              </a:solidFill>
              <a:highlight>
                <a:srgbClr val="FFFFFF"/>
              </a:highlight>
            </a:endParaRPr>
          </a:p>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Standards Grade Calculation Settings</a:t>
            </a:r>
          </a:p>
          <a:p>
            <a:pPr lvl="0" rtl="0">
              <a:spcBef>
                <a:spcPts val="0"/>
              </a:spcBef>
              <a:buNone/>
            </a:pPr>
            <a:r>
              <a:rPr lang="en"/>
              <a:t>-will have a copy feature for semesters (coming soon)</a:t>
            </a:r>
          </a:p>
          <a:p>
            <a:pPr lvl="0">
              <a:spcBef>
                <a:spcPts val="0"/>
              </a:spcBef>
              <a:buNone/>
            </a:pPr>
            <a:endParaRPr/>
          </a:p>
          <a:p>
            <a:pPr lvl="0">
              <a:spcBef>
                <a:spcPts val="0"/>
              </a:spcBef>
              <a:buNone/>
            </a:pPr>
            <a:r>
              <a:rPr lang="en" b="1">
                <a:highlight>
                  <a:srgbClr val="FFFFFF"/>
                </a:highlight>
              </a:rPr>
              <a:t>Note: </a:t>
            </a:r>
            <a:r>
              <a:rPr lang="en">
                <a:highlight>
                  <a:srgbClr val="FFFFFF"/>
                </a:highlight>
              </a:rPr>
              <a:t>Default Calculation means how am I going to reach the final score.</a:t>
            </a:r>
          </a:p>
          <a:p>
            <a:pPr marL="0" marR="76200" lvl="0" indent="-69850" rtl="0">
              <a:lnSpc>
                <a:spcPct val="115000"/>
              </a:lnSpc>
              <a:spcBef>
                <a:spcPts val="0"/>
              </a:spcBef>
              <a:buClr>
                <a:schemeClr val="dk1"/>
              </a:buClr>
              <a:buSzPct val="100000"/>
              <a:buFont typeface="Arial"/>
              <a:buNone/>
            </a:pPr>
            <a:r>
              <a:rPr lang="en">
                <a:highlight>
                  <a:srgbClr val="FFFFFF"/>
                </a:highlight>
              </a:rPr>
              <a:t>If the districts chooses 'None' for the default calculation, it will force the teacher to look at the body of work and manually enter the standard grade (top level).</a:t>
            </a:r>
          </a:p>
          <a:p>
            <a:pPr marL="76200" marR="76200" lvl="0" indent="-69850" rtl="0">
              <a:lnSpc>
                <a:spcPct val="115000"/>
              </a:lnSpc>
              <a:spcBef>
                <a:spcPts val="0"/>
              </a:spcBef>
              <a:buClr>
                <a:schemeClr val="dk1"/>
              </a:buClr>
              <a:buSzPct val="100000"/>
              <a:buFont typeface="Arial"/>
              <a:buNone/>
            </a:pPr>
            <a:endParaRPr>
              <a:highlight>
                <a:srgbClr val="FFFFFF"/>
              </a:highlight>
            </a:endParaRPr>
          </a:p>
          <a:p>
            <a:pPr lvl="0" rtl="0">
              <a:spcBef>
                <a:spcPts val="0"/>
              </a:spcBef>
              <a:buNone/>
            </a:pPr>
            <a:endParaRPr sz="1000">
              <a:solidFill>
                <a:srgbClr val="333333"/>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District can choose to create Categories and push them out to the schools. </a:t>
            </a:r>
          </a:p>
          <a:p>
            <a:pPr lvl="0">
              <a:spcBef>
                <a:spcPts val="0"/>
              </a:spcBef>
              <a:buNone/>
            </a:pPr>
            <a:r>
              <a:rPr lang="en"/>
              <a:t>Districts choosing to use category weights in calculation methods, should be communicating this to teachers so they DO NOT inactivate those categories.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Can create categories for specific classes - or all classes.</a:t>
            </a:r>
          </a:p>
          <a:p>
            <a:pPr lvl="0">
              <a:spcBef>
                <a:spcPts val="0"/>
              </a:spcBef>
              <a:buNone/>
            </a:pPr>
            <a:r>
              <a:rPr lang="en"/>
              <a:t>Have participants try typing ‘Test’ --- won’t allow a category with the same name be created.</a:t>
            </a:r>
          </a:p>
          <a:p>
            <a:pPr lvl="0">
              <a:spcBef>
                <a:spcPts val="0"/>
              </a:spcBef>
              <a:buNone/>
            </a:pPr>
            <a:r>
              <a:rPr lang="en"/>
              <a:t>Choose a Color -- (8 colors to choose from)</a:t>
            </a:r>
          </a:p>
          <a:p>
            <a:pPr lvl="0">
              <a:spcBef>
                <a:spcPts val="0"/>
              </a:spcBef>
              <a:buNone/>
            </a:pPr>
            <a:r>
              <a:rPr lang="en"/>
              <a:t>Talk about Active and Inactive ---- don’t want to ‘delete’ a category - if not going to use it anymore - Inactivate it --- this will ‘hide’ it.</a:t>
            </a:r>
          </a:p>
          <a:p>
            <a:pPr lvl="0">
              <a:spcBef>
                <a:spcPts val="0"/>
              </a:spcBef>
              <a:buNone/>
            </a:pPr>
            <a:r>
              <a:rPr lang="en"/>
              <a:t>Enter a description if desired ……  </a:t>
            </a:r>
            <a:r>
              <a:rPr lang="en" b="1"/>
              <a:t>DON’T SAVE Yet </a:t>
            </a:r>
            <a:r>
              <a:rPr lang="en"/>
              <a:t>--- Go to ‘Assignment Defaults’ Tab (if you save now, you will have to go back to the A+ charm to edit it)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304800" rtl="0">
              <a:lnSpc>
                <a:spcPct val="115000"/>
              </a:lnSpc>
              <a:spcBef>
                <a:spcPts val="0"/>
              </a:spcBef>
              <a:buClr>
                <a:schemeClr val="dk1"/>
              </a:buClr>
              <a:buSzPct val="109090"/>
              <a:buAutoNum type="alphaLcPeriod"/>
            </a:pPr>
            <a:r>
              <a:rPr lang="en">
                <a:solidFill>
                  <a:schemeClr val="dk1"/>
                </a:solidFill>
              </a:rPr>
              <a:t>Assignment Defaults-how you want stuff to be scored</a:t>
            </a:r>
          </a:p>
          <a:p>
            <a:pPr marL="914400" lvl="1" indent="-304800" rtl="0">
              <a:lnSpc>
                <a:spcPct val="115000"/>
              </a:lnSpc>
              <a:spcBef>
                <a:spcPts val="0"/>
              </a:spcBef>
              <a:buClr>
                <a:schemeClr val="dk1"/>
              </a:buClr>
              <a:buSzPct val="109090"/>
              <a:buAutoNum type="alphaLcPeriod"/>
            </a:pPr>
            <a:r>
              <a:rPr lang="en">
                <a:solidFill>
                  <a:schemeClr val="dk1"/>
                </a:solidFill>
              </a:rPr>
              <a:t>Points is the default - even before you choose a score type</a:t>
            </a:r>
          </a:p>
          <a:p>
            <a:pPr marL="914400" lvl="1" indent="-304800" rtl="0">
              <a:lnSpc>
                <a:spcPct val="115000"/>
              </a:lnSpc>
              <a:spcBef>
                <a:spcPts val="0"/>
              </a:spcBef>
              <a:buClr>
                <a:schemeClr val="dk1"/>
              </a:buClr>
              <a:buSzPct val="109090"/>
              <a:buAutoNum type="alphaLcPeriod"/>
            </a:pPr>
            <a:r>
              <a:rPr lang="en">
                <a:solidFill>
                  <a:schemeClr val="dk1"/>
                </a:solidFill>
              </a:rPr>
              <a:t>Collected only for standards based grading</a:t>
            </a:r>
          </a:p>
          <a:p>
            <a:pPr marL="914400" lvl="1" indent="-304800" rtl="0">
              <a:lnSpc>
                <a:spcPct val="115000"/>
              </a:lnSpc>
              <a:spcBef>
                <a:spcPts val="0"/>
              </a:spcBef>
              <a:buClr>
                <a:schemeClr val="dk1"/>
              </a:buClr>
              <a:buSzPct val="109090"/>
              <a:buAutoNum type="alphaLcPeriod"/>
            </a:pPr>
            <a:r>
              <a:rPr lang="en">
                <a:solidFill>
                  <a:schemeClr val="dk1"/>
                </a:solidFill>
              </a:rPr>
              <a:t>Can weight grades and add bonus points</a:t>
            </a:r>
          </a:p>
          <a:p>
            <a:pPr marL="914400" lvl="1" indent="-304800" rtl="0">
              <a:lnSpc>
                <a:spcPct val="115000"/>
              </a:lnSpc>
              <a:spcBef>
                <a:spcPts val="0"/>
              </a:spcBef>
              <a:buClr>
                <a:schemeClr val="dk1"/>
              </a:buClr>
              <a:buSzPct val="109090"/>
              <a:buAutoNum type="alphaLcPeriod"/>
            </a:pPr>
            <a:r>
              <a:rPr lang="en">
                <a:solidFill>
                  <a:schemeClr val="dk1"/>
                </a:solidFill>
              </a:rPr>
              <a:t>Publishing will be done in assignment if needed</a:t>
            </a:r>
          </a:p>
          <a:p>
            <a:pPr marL="0" lvl="0" indent="0" rtl="0">
              <a:lnSpc>
                <a:spcPct val="115000"/>
              </a:lnSpc>
              <a:spcBef>
                <a:spcPts val="0"/>
              </a:spcBef>
              <a:buNone/>
            </a:pPr>
            <a:endParaRPr>
              <a:solidFill>
                <a:schemeClr val="dk1"/>
              </a:solidFill>
            </a:endParaRPr>
          </a:p>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304800" rtl="0">
              <a:lnSpc>
                <a:spcPct val="115000"/>
              </a:lnSpc>
              <a:spcBef>
                <a:spcPts val="0"/>
              </a:spcBef>
              <a:buClr>
                <a:schemeClr val="dk1"/>
              </a:buClr>
              <a:buSzPct val="100000"/>
              <a:buAutoNum type="alphaLcPeriod"/>
            </a:pPr>
            <a:r>
              <a:rPr lang="en" sz="1200">
                <a:solidFill>
                  <a:schemeClr val="dk1"/>
                </a:solidFill>
                <a:highlight>
                  <a:srgbClr val="FFFFFF"/>
                </a:highlight>
              </a:rPr>
              <a:t>Record all scores as points - example 25 out of 25, 8 out of 10, 50 out of 100</a:t>
            </a:r>
          </a:p>
          <a:p>
            <a:pPr marL="914400" lvl="1" indent="-304800" rtl="0">
              <a:lnSpc>
                <a:spcPct val="115000"/>
              </a:lnSpc>
              <a:spcBef>
                <a:spcPts val="0"/>
              </a:spcBef>
              <a:buClr>
                <a:schemeClr val="dk1"/>
              </a:buClr>
              <a:buSzPct val="109090"/>
              <a:buAutoNum type="alphaLcPeriod"/>
            </a:pPr>
            <a:r>
              <a:rPr lang="en">
                <a:solidFill>
                  <a:schemeClr val="dk1"/>
                </a:solidFill>
              </a:rPr>
              <a:t>Assignment Defaults-how you want stuff to be scored</a:t>
            </a:r>
          </a:p>
          <a:p>
            <a:pPr marL="914400" lvl="1" indent="-304800" rtl="0">
              <a:lnSpc>
                <a:spcPct val="115000"/>
              </a:lnSpc>
              <a:spcBef>
                <a:spcPts val="0"/>
              </a:spcBef>
              <a:buClr>
                <a:schemeClr val="dk1"/>
              </a:buClr>
              <a:buSzPct val="109090"/>
              <a:buAutoNum type="alphaLcPeriod"/>
            </a:pPr>
            <a:r>
              <a:rPr lang="en">
                <a:solidFill>
                  <a:schemeClr val="dk1"/>
                </a:solidFill>
              </a:rPr>
              <a:t>Points is the default - even before you choose a score type</a:t>
            </a:r>
          </a:p>
          <a:p>
            <a:pPr marL="914400" lvl="1" indent="-304800" rtl="0">
              <a:lnSpc>
                <a:spcPct val="115000"/>
              </a:lnSpc>
              <a:spcBef>
                <a:spcPts val="0"/>
              </a:spcBef>
              <a:buClr>
                <a:schemeClr val="dk1"/>
              </a:buClr>
              <a:buSzPct val="109090"/>
              <a:buAutoNum type="alphaLcPeriod"/>
            </a:pPr>
            <a:r>
              <a:rPr lang="en">
                <a:solidFill>
                  <a:schemeClr val="dk1"/>
                </a:solidFill>
              </a:rPr>
              <a:t>Collected only for standards based grading</a:t>
            </a:r>
          </a:p>
          <a:p>
            <a:pPr marL="914400" lvl="1" indent="-304800" rtl="0">
              <a:lnSpc>
                <a:spcPct val="115000"/>
              </a:lnSpc>
              <a:spcBef>
                <a:spcPts val="0"/>
              </a:spcBef>
              <a:buClr>
                <a:schemeClr val="dk1"/>
              </a:buClr>
              <a:buSzPct val="109090"/>
              <a:buAutoNum type="alphaLcPeriod"/>
            </a:pPr>
            <a:r>
              <a:rPr lang="en">
                <a:solidFill>
                  <a:schemeClr val="dk1"/>
                </a:solidFill>
              </a:rPr>
              <a:t>Can weight grades and add bonus points</a:t>
            </a:r>
          </a:p>
          <a:p>
            <a:pPr marL="914400" lvl="1" indent="-304800" rtl="0">
              <a:lnSpc>
                <a:spcPct val="115000"/>
              </a:lnSpc>
              <a:spcBef>
                <a:spcPts val="0"/>
              </a:spcBef>
              <a:buClr>
                <a:schemeClr val="dk1"/>
              </a:buClr>
              <a:buSzPct val="109090"/>
              <a:buAutoNum type="alphaLcPeriod"/>
            </a:pPr>
            <a:r>
              <a:rPr lang="en">
                <a:solidFill>
                  <a:schemeClr val="dk1"/>
                </a:solidFill>
              </a:rPr>
              <a:t>Publishing will be done in assignment if needed</a:t>
            </a:r>
          </a:p>
          <a:p>
            <a:pPr marL="457200" lvl="0" indent="0" rtl="0">
              <a:lnSpc>
                <a:spcPct val="115000"/>
              </a:lnSpc>
              <a:spcBef>
                <a:spcPts val="0"/>
              </a:spcBef>
              <a:buNone/>
            </a:pPr>
            <a:endParaRPr>
              <a:solidFill>
                <a:schemeClr val="dk1"/>
              </a:solidFill>
            </a:endParaRPr>
          </a:p>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solidFill>
                  <a:schemeClr val="dk1"/>
                </a:solidFill>
                <a:highlight>
                  <a:srgbClr val="FFFFFF"/>
                </a:highlight>
              </a:rPr>
              <a:t>Record all scores as percentage values - example 100=100%, 80= 80%, 50= 50%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rgbClr val="333333"/>
                </a:solidFill>
                <a:highlight>
                  <a:srgbClr val="FFFFFF"/>
                </a:highlight>
              </a:rPr>
              <a:t>If schools have departments that calculate differently from each other the</a:t>
            </a:r>
            <a:r>
              <a:rPr lang="en" b="1">
                <a:solidFill>
                  <a:srgbClr val="333333"/>
                </a:solidFill>
                <a:highlight>
                  <a:srgbClr val="FFFFFF"/>
                </a:highlight>
              </a:rPr>
              <a:t> District or School </a:t>
            </a:r>
            <a:r>
              <a:rPr lang="en">
                <a:solidFill>
                  <a:srgbClr val="333333"/>
                </a:solidFill>
                <a:highlight>
                  <a:srgbClr val="FFFFFF"/>
                </a:highlight>
              </a:rPr>
              <a:t>should have the teachers set up calculations (term or category weighting). </a:t>
            </a:r>
          </a:p>
          <a:p>
            <a:pPr lvl="0">
              <a:spcBef>
                <a:spcPts val="0"/>
              </a:spcBef>
              <a:buNone/>
            </a:pPr>
            <a:endParaRPr>
              <a:solidFill>
                <a:srgbClr val="333333"/>
              </a:solidFill>
              <a:highlight>
                <a:srgbClr val="FFFFFF"/>
              </a:highlight>
            </a:endParaRPr>
          </a:p>
          <a:p>
            <a:pPr lvl="0">
              <a:spcBef>
                <a:spcPts val="0"/>
              </a:spcBef>
              <a:buNone/>
            </a:pPr>
            <a:r>
              <a:rPr lang="en">
                <a:solidFill>
                  <a:srgbClr val="333333"/>
                </a:solidFill>
                <a:highlight>
                  <a:srgbClr val="FFFFFF"/>
                </a:highlight>
              </a:rPr>
              <a:t>Show Help features (The first time you navigate to the gradebook, you’ll see a welcome message that introduces some of the features.)</a:t>
            </a:r>
            <a:br>
              <a:rPr lang="en">
                <a:solidFill>
                  <a:srgbClr val="333333"/>
                </a:solidFill>
                <a:highlight>
                  <a:srgbClr val="FFFFFF"/>
                </a:highlight>
              </a:rPr>
            </a:br>
            <a:endParaRPr lang="en">
              <a:solidFill>
                <a:srgbClr val="333333"/>
              </a:solidFill>
              <a:highlight>
                <a:srgbClr val="FFFFFF"/>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solidFill>
                  <a:schemeClr val="dk1"/>
                </a:solidFill>
                <a:highlight>
                  <a:srgbClr val="FFFFFF"/>
                </a:highlight>
              </a:rPr>
              <a:t>Record all scores as values from the grade scale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304800" rtl="0">
              <a:lnSpc>
                <a:spcPct val="115000"/>
              </a:lnSpc>
              <a:spcBef>
                <a:spcPts val="0"/>
              </a:spcBef>
              <a:buClr>
                <a:schemeClr val="dk1"/>
              </a:buClr>
              <a:buSzPct val="109090"/>
              <a:buAutoNum type="alphaLcPeriod"/>
            </a:pPr>
            <a:r>
              <a:rPr lang="en">
                <a:solidFill>
                  <a:schemeClr val="dk1"/>
                </a:solidFill>
              </a:rPr>
              <a:t>Assignment Defaults-how you want stuff to be scored</a:t>
            </a:r>
          </a:p>
          <a:p>
            <a:pPr marL="914400" lvl="1" indent="-304800" rtl="0">
              <a:lnSpc>
                <a:spcPct val="115000"/>
              </a:lnSpc>
              <a:spcBef>
                <a:spcPts val="0"/>
              </a:spcBef>
              <a:buClr>
                <a:schemeClr val="dk1"/>
              </a:buClr>
              <a:buSzPct val="109090"/>
              <a:buAutoNum type="alphaLcPeriod"/>
            </a:pPr>
            <a:r>
              <a:rPr lang="en">
                <a:solidFill>
                  <a:schemeClr val="dk1"/>
                </a:solidFill>
              </a:rPr>
              <a:t>Collected only for standards based grading</a:t>
            </a:r>
          </a:p>
          <a:p>
            <a:pPr marL="914400" lvl="1" indent="-304800" rtl="0">
              <a:lnSpc>
                <a:spcPct val="115000"/>
              </a:lnSpc>
              <a:spcBef>
                <a:spcPts val="0"/>
              </a:spcBef>
              <a:buClr>
                <a:schemeClr val="dk1"/>
              </a:buClr>
              <a:buSzPct val="109090"/>
              <a:buAutoNum type="alphaLcPeriod"/>
            </a:pPr>
            <a:r>
              <a:rPr lang="en">
                <a:solidFill>
                  <a:schemeClr val="dk1"/>
                </a:solidFill>
              </a:rPr>
              <a:t>Can weight grades and add bonus points</a:t>
            </a:r>
          </a:p>
          <a:p>
            <a:pPr marL="914400" lvl="1" indent="-304800" rtl="0">
              <a:lnSpc>
                <a:spcPct val="115000"/>
              </a:lnSpc>
              <a:spcBef>
                <a:spcPts val="0"/>
              </a:spcBef>
              <a:buClr>
                <a:schemeClr val="dk1"/>
              </a:buClr>
              <a:buSzPct val="109090"/>
              <a:buAutoNum type="alphaLcPeriod"/>
            </a:pPr>
            <a:r>
              <a:rPr lang="en">
                <a:solidFill>
                  <a:schemeClr val="dk1"/>
                </a:solidFill>
              </a:rPr>
              <a:t>Publishing will be done in assignment if needed</a:t>
            </a:r>
          </a:p>
          <a:p>
            <a:pPr marL="0" lvl="0" indent="0" rtl="0">
              <a:lnSpc>
                <a:spcPct val="115000"/>
              </a:lnSpc>
              <a:spcBef>
                <a:spcPts val="0"/>
              </a:spcBef>
              <a:buNone/>
            </a:pPr>
            <a:r>
              <a:rPr lang="en">
                <a:solidFill>
                  <a:schemeClr val="dk1"/>
                </a:solidFill>
              </a:rPr>
              <a:t>DON'T SAVE YET -- go to View All Tab</a:t>
            </a:r>
          </a:p>
          <a:p>
            <a:pPr marL="0" marR="76200" lvl="0" indent="0" rtl="0">
              <a:lnSpc>
                <a:spcPct val="115000"/>
              </a:lnSpc>
              <a:spcBef>
                <a:spcPts val="0"/>
              </a:spcBef>
              <a:buNone/>
            </a:pPr>
            <a:endParaRPr>
              <a:solidFill>
                <a:schemeClr val="dk1"/>
              </a:solidFill>
            </a:endParaRPr>
          </a:p>
          <a:p>
            <a:pPr marL="0" marR="76200" lvl="0" indent="-69850" rtl="0">
              <a:lnSpc>
                <a:spcPct val="115000"/>
              </a:lnSpc>
              <a:spcBef>
                <a:spcPts val="0"/>
              </a:spcBef>
              <a:buClr>
                <a:schemeClr val="dk1"/>
              </a:buClr>
              <a:buSzPct val="100000"/>
              <a:buFont typeface="Arial"/>
              <a:buNone/>
            </a:pPr>
            <a:r>
              <a:rPr lang="en">
                <a:solidFill>
                  <a:schemeClr val="dk1"/>
                </a:solidFill>
              </a:rPr>
              <a:t>Note: </a:t>
            </a:r>
            <a:r>
              <a:rPr lang="en">
                <a:solidFill>
                  <a:schemeClr val="dk1"/>
                </a:solidFill>
                <a:highlight>
                  <a:srgbClr val="FFFFFF"/>
                </a:highlight>
              </a:rPr>
              <a:t>The Points, Grade Scale or Collected Only options can be used. Points is the default. If you choose Percent on the assignment and you are using total points to calculate, you will have to do the math.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School house-comes from district created categories </a:t>
            </a:r>
          </a:p>
          <a:p>
            <a:pPr lvl="0">
              <a:spcBef>
                <a:spcPts val="0"/>
              </a:spcBef>
              <a:buNone/>
            </a:pPr>
            <a:r>
              <a:rPr lang="en"/>
              <a:t>-if district has something , use this not your own</a:t>
            </a:r>
          </a:p>
          <a:p>
            <a:pPr lvl="0">
              <a:spcBef>
                <a:spcPts val="0"/>
              </a:spcBef>
              <a:buNone/>
            </a:pPr>
            <a:endParaRPr/>
          </a:p>
          <a:p>
            <a:pPr lvl="0">
              <a:spcBef>
                <a:spcPts val="0"/>
              </a:spcBef>
              <a:buNone/>
            </a:pPr>
            <a:r>
              <a:rPr lang="en">
                <a:highlight>
                  <a:srgbClr val="FFFFFF"/>
                </a:highlight>
              </a:rPr>
              <a:t>NOTE: If a teacher changes something on the district created category (there are a few things they can change) - a time stamp is put in the config-item table showing the teacher change to that category. Now, if the district pushes a change to that category,  that teacher would NOT get that change because they 'modified' it.</a:t>
            </a:r>
          </a:p>
          <a:p>
            <a:pPr lvl="0">
              <a:spcBef>
                <a:spcPts val="0"/>
              </a:spcBef>
              <a:buNone/>
            </a:pPr>
            <a:r>
              <a:rPr lang="en">
                <a:highlight>
                  <a:srgbClr val="FFFFFF"/>
                </a:highlight>
              </a:rPr>
              <a:t>Now click </a:t>
            </a:r>
            <a:r>
              <a:rPr lang="en" b="1">
                <a:highlight>
                  <a:srgbClr val="FFFFFF"/>
                </a:highlight>
              </a:rPr>
              <a:t>SAVE</a:t>
            </a:r>
            <a:r>
              <a:rPr lang="en">
                <a:highlight>
                  <a:srgbClr val="FFFFFF"/>
                </a:highlight>
              </a:rPr>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-school house is district set</a:t>
            </a:r>
          </a:p>
          <a:p>
            <a:pPr lvl="0">
              <a:spcBef>
                <a:spcPts val="0"/>
              </a:spcBef>
              <a:buNone/>
            </a:pPr>
            <a:r>
              <a:rPr lang="en"/>
              <a:t>-click Show inactive</a:t>
            </a:r>
          </a:p>
          <a:p>
            <a:pPr lvl="0">
              <a:spcBef>
                <a:spcPts val="0"/>
              </a:spcBef>
              <a:buNone/>
            </a:pPr>
            <a:r>
              <a:rPr lang="en"/>
              <a:t>-</a:t>
            </a:r>
            <a:r>
              <a:rPr lang="en" b="1"/>
              <a:t>can delete if nothing is attached</a:t>
            </a:r>
            <a:r>
              <a:rPr lang="en"/>
              <a:t> </a:t>
            </a:r>
          </a:p>
          <a:p>
            <a:pPr marL="0" lvl="0" indent="0" rtl="0">
              <a:lnSpc>
                <a:spcPct val="115000"/>
              </a:lnSpc>
              <a:spcBef>
                <a:spcPts val="0"/>
              </a:spcBef>
              <a:buNone/>
            </a:pPr>
            <a:r>
              <a:rPr lang="en">
                <a:solidFill>
                  <a:schemeClr val="dk1"/>
                </a:solidFill>
              </a:rPr>
              <a:t>-</a:t>
            </a:r>
            <a:r>
              <a:rPr lang="en" b="1">
                <a:solidFill>
                  <a:schemeClr val="dk1"/>
                </a:solidFill>
              </a:rPr>
              <a:t>Can’t change</a:t>
            </a:r>
            <a:r>
              <a:rPr lang="en">
                <a:solidFill>
                  <a:schemeClr val="dk1"/>
                </a:solidFill>
              </a:rPr>
              <a:t> the color, name or descriptions, but can change the options scoring settings  </a:t>
            </a:r>
          </a:p>
          <a:p>
            <a:pPr marL="0" lvl="0" indent="0" rtl="0">
              <a:lnSpc>
                <a:spcPct val="115000"/>
              </a:lnSpc>
              <a:spcBef>
                <a:spcPts val="0"/>
              </a:spcBef>
              <a:buNone/>
            </a:pPr>
            <a:r>
              <a:rPr lang="en">
                <a:solidFill>
                  <a:schemeClr val="dk1"/>
                </a:solidFill>
              </a:rPr>
              <a:t>-Co-teachers will direct them to use the lead teacher’s categories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-school house is district set</a:t>
            </a:r>
          </a:p>
          <a:p>
            <a:pPr lvl="0" rtl="0">
              <a:spcBef>
                <a:spcPts val="0"/>
              </a:spcBef>
              <a:buNone/>
            </a:pPr>
            <a:r>
              <a:rPr lang="en"/>
              <a:t>-click Show inactive</a:t>
            </a:r>
          </a:p>
          <a:p>
            <a:pPr lvl="0" rtl="0">
              <a:spcBef>
                <a:spcPts val="0"/>
              </a:spcBef>
              <a:buNone/>
            </a:pPr>
            <a:r>
              <a:rPr lang="en"/>
              <a:t>-</a:t>
            </a:r>
            <a:r>
              <a:rPr lang="en" b="1"/>
              <a:t>can delete if nothing is attached</a:t>
            </a:r>
            <a:r>
              <a:rPr lang="en"/>
              <a:t> </a:t>
            </a:r>
          </a:p>
          <a:p>
            <a:pPr marL="0" lvl="0" indent="0" rtl="0">
              <a:lnSpc>
                <a:spcPct val="115000"/>
              </a:lnSpc>
              <a:spcBef>
                <a:spcPts val="0"/>
              </a:spcBef>
              <a:buNone/>
            </a:pPr>
            <a:r>
              <a:rPr lang="en">
                <a:solidFill>
                  <a:schemeClr val="dk1"/>
                </a:solidFill>
              </a:rPr>
              <a:t>-</a:t>
            </a:r>
            <a:r>
              <a:rPr lang="en" b="1">
                <a:solidFill>
                  <a:schemeClr val="dk1"/>
                </a:solidFill>
              </a:rPr>
              <a:t>Can’t change</a:t>
            </a:r>
            <a:r>
              <a:rPr lang="en">
                <a:solidFill>
                  <a:schemeClr val="dk1"/>
                </a:solidFill>
              </a:rPr>
              <a:t> the color, name or descriptions, but can change the options scoring settings  </a:t>
            </a:r>
          </a:p>
          <a:p>
            <a:pPr marL="0" lvl="0" indent="0" rtl="0">
              <a:lnSpc>
                <a:spcPct val="115000"/>
              </a:lnSpc>
              <a:spcBef>
                <a:spcPts val="0"/>
              </a:spcBef>
              <a:buNone/>
            </a:pPr>
            <a:r>
              <a:rPr lang="en">
                <a:solidFill>
                  <a:schemeClr val="dk1"/>
                </a:solidFill>
              </a:rPr>
              <a:t>-Co-teachers will direct them to use the lead teacher’s categories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-school house is district set</a:t>
            </a:r>
          </a:p>
          <a:p>
            <a:pPr lvl="0" rtl="0">
              <a:spcBef>
                <a:spcPts val="0"/>
              </a:spcBef>
              <a:buNone/>
            </a:pPr>
            <a:r>
              <a:rPr lang="en"/>
              <a:t>-click Show inactive</a:t>
            </a:r>
          </a:p>
          <a:p>
            <a:pPr lvl="0" rtl="0">
              <a:spcBef>
                <a:spcPts val="0"/>
              </a:spcBef>
              <a:buNone/>
            </a:pPr>
            <a:r>
              <a:rPr lang="en"/>
              <a:t>-</a:t>
            </a:r>
            <a:r>
              <a:rPr lang="en" b="1"/>
              <a:t>can only delete if nothing is attached</a:t>
            </a:r>
            <a:r>
              <a:rPr lang="en"/>
              <a:t>  (but we prefer you inactivate) </a:t>
            </a:r>
          </a:p>
          <a:p>
            <a:pPr marL="0" lvl="0" indent="0" rtl="0">
              <a:lnSpc>
                <a:spcPct val="115000"/>
              </a:lnSpc>
              <a:spcBef>
                <a:spcPts val="0"/>
              </a:spcBef>
              <a:buNone/>
            </a:pPr>
            <a:r>
              <a:rPr lang="en">
                <a:solidFill>
                  <a:schemeClr val="dk1"/>
                </a:solidFill>
              </a:rPr>
              <a:t>-</a:t>
            </a:r>
            <a:r>
              <a:rPr lang="en" b="1">
                <a:solidFill>
                  <a:schemeClr val="dk1"/>
                </a:solidFill>
              </a:rPr>
              <a:t>Can’t change</a:t>
            </a:r>
            <a:r>
              <a:rPr lang="en">
                <a:solidFill>
                  <a:schemeClr val="dk1"/>
                </a:solidFill>
              </a:rPr>
              <a:t> the color, name or descriptions, but can change the options scoring settings  </a:t>
            </a:r>
          </a:p>
          <a:p>
            <a:pPr marL="0" lvl="0" indent="0" rtl="0">
              <a:lnSpc>
                <a:spcPct val="115000"/>
              </a:lnSpc>
              <a:spcBef>
                <a:spcPts val="0"/>
              </a:spcBef>
              <a:buNone/>
            </a:pPr>
            <a:r>
              <a:rPr lang="en">
                <a:solidFill>
                  <a:schemeClr val="dk1"/>
                </a:solidFill>
              </a:rPr>
              <a:t>-Co-teachers will direct them to use the lead teacher’s categories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Create&gt;Assignment</a:t>
            </a:r>
          </a:p>
          <a:p>
            <a:pPr lvl="0">
              <a:spcBef>
                <a:spcPts val="0"/>
              </a:spcBef>
              <a:buNone/>
            </a:pPr>
            <a:r>
              <a:rPr lang="en"/>
              <a:t>-can override category default on assignments</a:t>
            </a:r>
          </a:p>
          <a:p>
            <a:pPr lvl="0">
              <a:spcBef>
                <a:spcPts val="0"/>
              </a:spcBef>
              <a:buNone/>
            </a:pPr>
            <a:r>
              <a:rPr lang="en"/>
              <a:t>-choose due date (populates to today if not changed)</a:t>
            </a:r>
          </a:p>
          <a:p>
            <a:pPr lvl="0">
              <a:spcBef>
                <a:spcPts val="0"/>
              </a:spcBef>
              <a:buNone/>
            </a:pPr>
            <a:r>
              <a:rPr lang="en"/>
              <a:t>-if multiple classes, can set multiple dates using </a:t>
            </a:r>
            <a:r>
              <a:rPr lang="en" b="1">
                <a:solidFill>
                  <a:schemeClr val="dk1"/>
                </a:solidFill>
                <a:highlight>
                  <a:srgbClr val="FFFFFF"/>
                </a:highlight>
              </a:rPr>
              <a:t>+Per Class</a:t>
            </a:r>
            <a:r>
              <a:rPr lang="en">
                <a:solidFill>
                  <a:schemeClr val="dk1"/>
                </a:solidFill>
                <a:highlight>
                  <a:srgbClr val="FFFFFF"/>
                </a:highlight>
              </a:rPr>
              <a:t> button</a:t>
            </a:r>
          </a:p>
          <a:p>
            <a:pPr lvl="0">
              <a:spcBef>
                <a:spcPts val="0"/>
              </a:spcBef>
              <a:buClr>
                <a:schemeClr val="dk1"/>
              </a:buClr>
              <a:buSzPct val="100000"/>
              <a:buFont typeface="Arial"/>
              <a:buNone/>
            </a:pPr>
            <a:r>
              <a:rPr lang="en" b="1">
                <a:solidFill>
                  <a:schemeClr val="dk1"/>
                </a:solidFill>
              </a:rPr>
              <a:t>Create assignment once across all classes --- creates a shared anchor point</a:t>
            </a:r>
          </a:p>
          <a:p>
            <a:pPr lvl="0">
              <a:spcBef>
                <a:spcPts val="0"/>
              </a:spcBef>
              <a:buClr>
                <a:schemeClr val="dk1"/>
              </a:buClr>
              <a:buSzPct val="100000"/>
              <a:buFont typeface="Arial"/>
              <a:buNone/>
            </a:pPr>
            <a:r>
              <a:rPr lang="en" b="1">
                <a:solidFill>
                  <a:schemeClr val="dk1"/>
                </a:solidFill>
              </a:rPr>
              <a:t>When duplicate or copy assignments --- creates individual anchor points </a:t>
            </a:r>
          </a:p>
          <a:p>
            <a:pPr lvl="0">
              <a:spcBef>
                <a:spcPts val="0"/>
              </a:spcBef>
              <a:buClr>
                <a:schemeClr val="dk1"/>
              </a:buClr>
              <a:buSzPct val="100000"/>
              <a:buFont typeface="Arial"/>
              <a:buNone/>
            </a:pPr>
            <a:r>
              <a:rPr lang="en" b="1" i="1">
                <a:solidFill>
                  <a:schemeClr val="dk1"/>
                </a:solidFill>
              </a:rPr>
              <a:t>Caution</a:t>
            </a:r>
            <a:r>
              <a:rPr lang="en" i="1">
                <a:solidFill>
                  <a:schemeClr val="dk1"/>
                </a:solidFill>
              </a:rPr>
              <a:t> if deleting an assignment with a </a:t>
            </a:r>
            <a:r>
              <a:rPr lang="en" b="1" i="1" u="sng">
                <a:solidFill>
                  <a:schemeClr val="dk1"/>
                </a:solidFill>
              </a:rPr>
              <a:t>shared anchor point</a:t>
            </a:r>
            <a:r>
              <a:rPr lang="en" i="1">
                <a:solidFill>
                  <a:schemeClr val="dk1"/>
                </a:solidFill>
              </a:rPr>
              <a:t> - all connected assignments in all classes will be deleted whether scored or not. Advised to edit the assignment instead of deleting and deselect (uncheck) the Class that no longer needs this assignment.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7" name="Shape 5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pPr>
            <a:r>
              <a:rPr lang="en">
                <a:solidFill>
                  <a:schemeClr val="dk1"/>
                </a:solidFill>
              </a:rPr>
              <a:t>Select </a:t>
            </a:r>
            <a:r>
              <a:rPr lang="en" b="1">
                <a:solidFill>
                  <a:schemeClr val="dk1"/>
                </a:solidFill>
              </a:rPr>
              <a:t>Show Selected Standards</a:t>
            </a:r>
            <a:r>
              <a:rPr lang="en">
                <a:solidFill>
                  <a:schemeClr val="dk1"/>
                </a:solidFill>
              </a:rPr>
              <a:t>, and then check </a:t>
            </a:r>
            <a:r>
              <a:rPr lang="en" b="1">
                <a:solidFill>
                  <a:schemeClr val="dk1"/>
                </a:solidFill>
              </a:rPr>
              <a:t>Auto-Calculate Assignment Standards Scores</a:t>
            </a:r>
            <a:r>
              <a:rPr lang="en">
                <a:solidFill>
                  <a:schemeClr val="dk1"/>
                </a:solidFill>
              </a:rPr>
              <a:t> to automatically calculate standards scores from assignment scores. For more information, see </a:t>
            </a:r>
            <a:r>
              <a:rPr lang="en" u="sng">
                <a:solidFill>
                  <a:schemeClr val="hlink"/>
                </a:solidFill>
                <a:hlinkClick r:id="rId3"/>
              </a:rPr>
              <a:t>Auto-Calculate </a:t>
            </a:r>
            <a:r>
              <a:rPr lang="en" u="sng">
                <a:solidFill>
                  <a:schemeClr val="dk1"/>
                </a:solidFill>
                <a:hlinkClick r:id="rId3"/>
              </a:rPr>
              <a:t>Assignment</a:t>
            </a:r>
            <a:r>
              <a:rPr lang="en" u="sng">
                <a:solidFill>
                  <a:schemeClr val="hlink"/>
                </a:solidFill>
                <a:hlinkClick r:id="rId3"/>
              </a:rPr>
              <a:t> Standards Scores</a:t>
            </a:r>
            <a:r>
              <a:rPr lang="en">
                <a:solidFill>
                  <a:schemeClr val="dk1"/>
                </a:solidFill>
              </a:rPr>
              <a:t>.</a:t>
            </a:r>
          </a:p>
          <a:p>
            <a:pPr marL="457200" lvl="0" indent="-298450" rtl="0">
              <a:lnSpc>
                <a:spcPct val="115000"/>
              </a:lnSpc>
              <a:spcBef>
                <a:spcPts val="0"/>
              </a:spcBef>
              <a:buClr>
                <a:schemeClr val="dk1"/>
              </a:buClr>
              <a:buSzPct val="100000"/>
            </a:pPr>
            <a:r>
              <a:rPr lang="en">
                <a:solidFill>
                  <a:schemeClr val="dk1"/>
                </a:solidFill>
              </a:rPr>
              <a:t>Select</a:t>
            </a:r>
            <a:r>
              <a:rPr lang="en" b="1">
                <a:solidFill>
                  <a:schemeClr val="dk1"/>
                </a:solidFill>
              </a:rPr>
              <a:t> Add/Edit Standards</a:t>
            </a:r>
            <a:r>
              <a:rPr lang="en">
                <a:solidFill>
                  <a:schemeClr val="dk1"/>
                </a:solidFill>
              </a:rPr>
              <a:t>, and check the boxes next to the standards you want to associated to this assignment. Use the Filter field to limit the number of standards that appear. Once the standards are filtered, you can use the checkbox next to the Filter field to select those filtered standards.</a:t>
            </a:r>
          </a:p>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-can have only certain kids to get an assignment </a:t>
            </a:r>
          </a:p>
          <a:p>
            <a:pPr lvl="0">
              <a:spcBef>
                <a:spcPts val="0"/>
              </a:spcBef>
              <a:buNone/>
            </a:pPr>
            <a:r>
              <a:rPr lang="en"/>
              <a:t>-only student with checked boxes will see the assignment </a:t>
            </a:r>
          </a:p>
          <a:p>
            <a:pPr lvl="0">
              <a:spcBef>
                <a:spcPts val="0"/>
              </a:spcBef>
              <a:buNone/>
            </a:pPr>
            <a:r>
              <a:rPr lang="en"/>
              <a:t>-can set up standards too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9" name="Shape 5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Never - if the assignment does not count in the final grade (for example if you are giving a pre test, you may not want this to be used in final grading)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a:solidFill>
                  <a:schemeClr val="dk1"/>
                </a:solidFill>
              </a:rPr>
              <a:t>Select Create  and then choose Assignment.</a:t>
            </a:r>
            <a:br>
              <a:rPr lang="en" sz="1400">
                <a:solidFill>
                  <a:schemeClr val="dk1"/>
                </a:solidFill>
              </a:rPr>
            </a:br>
            <a:r>
              <a:rPr lang="en" sz="1400">
                <a:solidFill>
                  <a:schemeClr val="dk1"/>
                </a:solidFill>
              </a:rPr>
              <a:t>On the Assignment tab, select the classes for this assignment from the Select Classes menu  . Classes will default to match the class or group of classes you have selected, but can be changed as needed.</a:t>
            </a:r>
            <a:br>
              <a:rPr lang="en" sz="1400">
                <a:solidFill>
                  <a:schemeClr val="dk1"/>
                </a:solidFill>
              </a:rPr>
            </a:br>
            <a:r>
              <a:rPr lang="en" sz="1400">
                <a:solidFill>
                  <a:schemeClr val="dk1"/>
                </a:solidFill>
              </a:rPr>
              <a:t>Choose/enter assignment information.</a:t>
            </a:r>
            <a:br>
              <a:rPr lang="en" sz="1400">
                <a:solidFill>
                  <a:schemeClr val="dk1"/>
                </a:solidFill>
              </a:rPr>
            </a:br>
            <a:r>
              <a:rPr lang="en" sz="1400">
                <a:solidFill>
                  <a:schemeClr val="dk1"/>
                </a:solidFill>
              </a:rPr>
              <a:t>Use the Score Type menu to select the score type for this assignment. The fields change specific to your selection. See Score Types.</a:t>
            </a:r>
            <a:br>
              <a:rPr lang="en" sz="1400">
                <a:solidFill>
                  <a:schemeClr val="dk1"/>
                </a:solidFill>
              </a:rPr>
            </a:br>
            <a:r>
              <a:rPr lang="en" sz="1400">
                <a:solidFill>
                  <a:schemeClr val="dk1"/>
                </a:solidFill>
              </a:rPr>
              <a:t>To include the assignment in final grade calculations, verify that Count in Final Grade is selected.</a:t>
            </a:r>
            <a:br>
              <a:rPr lang="en" sz="1400">
                <a:solidFill>
                  <a:schemeClr val="dk1"/>
                </a:solidFill>
              </a:rPr>
            </a:br>
            <a:r>
              <a:rPr lang="en" sz="1400">
                <a:solidFill>
                  <a:schemeClr val="dk1"/>
                </a:solidFill>
              </a:rPr>
              <a:t>Select the calendar icon to choose a due date for the assignment. If multiple classes have been selected, use the +Per Class button to define different due dates for each class, if needed.</a:t>
            </a:r>
            <a:br>
              <a:rPr lang="en" sz="1400">
                <a:solidFill>
                  <a:schemeClr val="dk1"/>
                </a:solidFill>
              </a:rPr>
            </a:br>
            <a:r>
              <a:rPr lang="en" sz="1400">
                <a:solidFill>
                  <a:schemeClr val="dk1"/>
                </a:solidFill>
              </a:rPr>
              <a:t>Description can include detailed information about the category. This information may be shared with administrators, parents, and students. Enter the description of the assignment using plain text, HTML, or a combination of both. </a:t>
            </a:r>
            <a:br>
              <a:rPr lang="en" sz="1400">
                <a:solidFill>
                  <a:schemeClr val="dk1"/>
                </a:solidFill>
              </a:rPr>
            </a:br>
            <a:r>
              <a:rPr lang="en" sz="1400">
                <a:solidFill>
                  <a:schemeClr val="dk1"/>
                </a:solidFill>
              </a:rPr>
              <a:t>Select the Students tab to choose only specific students for which this assignment applies, if applicable. By default, the assignment will apply to all students in the selected classes.</a:t>
            </a:r>
            <a:br>
              <a:rPr lang="en" sz="1400">
                <a:solidFill>
                  <a:schemeClr val="dk1"/>
                </a:solidFill>
              </a:rPr>
            </a:br>
            <a:r>
              <a:rPr lang="en" sz="1400">
                <a:solidFill>
                  <a:schemeClr val="dk1"/>
                </a:solidFill>
              </a:rPr>
              <a:t>To apply the assignment to just a selection of students, click Add/Remove Students. Then clear the checkbox next to the Filter area and check the boxes next to the selected students’ names.</a:t>
            </a:r>
            <a:br>
              <a:rPr lang="en" sz="1400">
                <a:solidFill>
                  <a:schemeClr val="dk1"/>
                </a:solidFill>
              </a:rPr>
            </a:br>
            <a:r>
              <a:rPr lang="en" sz="1400">
                <a:solidFill>
                  <a:schemeClr val="dk1"/>
                </a:solidFill>
              </a:rPr>
              <a:t>Select the Standards tab to choose standards to apply to the assignment and whether or not they count in standards grades.</a:t>
            </a:r>
            <a:br>
              <a:rPr lang="en" sz="1400">
                <a:solidFill>
                  <a:schemeClr val="dk1"/>
                </a:solidFill>
              </a:rPr>
            </a:br>
            <a:r>
              <a:rPr lang="en" sz="1400">
                <a:solidFill>
                  <a:schemeClr val="dk1"/>
                </a:solidFill>
              </a:rPr>
              <a:t>Select Show Selected Standards, and then check Auto-Calculate Assignment Standards Scores to automatically calculate standards scores from assignment scores. For more information, see Auto-Calculate Assignment Standards Scores.</a:t>
            </a:r>
            <a:br>
              <a:rPr lang="en" sz="1400">
                <a:solidFill>
                  <a:schemeClr val="dk1"/>
                </a:solidFill>
              </a:rPr>
            </a:br>
            <a:r>
              <a:rPr lang="en" sz="1400">
                <a:solidFill>
                  <a:schemeClr val="dk1"/>
                </a:solidFill>
              </a:rPr>
              <a:t>Select Add/Edit Standards, and check the boxes next to the standards you want to associated to this assignment. Use the Filter field to limit the number of standards that appear. Once the standards are filtered, you can use the checkbox next to the Filter field to select those filtered standards.</a:t>
            </a:r>
            <a:br>
              <a:rPr lang="en" sz="1400">
                <a:solidFill>
                  <a:schemeClr val="dk1"/>
                </a:solidFill>
              </a:rPr>
            </a:br>
            <a:r>
              <a:rPr lang="en" sz="1400">
                <a:solidFill>
                  <a:schemeClr val="dk1"/>
                </a:solidFill>
              </a:rPr>
              <a:t>Select the Publish tab to set when the assignment will be shared with parents and students on the PowerSchool Student and Parent portal.</a:t>
            </a:r>
            <a:br>
              <a:rPr lang="en" sz="1400">
                <a:solidFill>
                  <a:schemeClr val="dk1"/>
                </a:solidFill>
              </a:rPr>
            </a:br>
            <a:r>
              <a:rPr lang="en" sz="1400">
                <a:solidFill>
                  <a:schemeClr val="dk1"/>
                </a:solidFill>
              </a:rPr>
              <a:t>Use the Publish Assignments menu to choose when the assignments will be published.</a:t>
            </a:r>
            <a:br>
              <a:rPr lang="en" sz="1400">
                <a:solidFill>
                  <a:schemeClr val="dk1"/>
                </a:solidFill>
              </a:rPr>
            </a:br>
            <a:r>
              <a:rPr lang="en" sz="1400">
                <a:solidFill>
                  <a:schemeClr val="dk1"/>
                </a:solidFill>
              </a:rPr>
              <a:t>Select the Publish Scores checkbox to share the assignment score.</a:t>
            </a:r>
            <a:br>
              <a:rPr lang="en" sz="1400">
                <a:solidFill>
                  <a:schemeClr val="dk1"/>
                </a:solidFill>
              </a:rPr>
            </a:br>
            <a:r>
              <a:rPr lang="en" sz="1400">
                <a:solidFill>
                  <a:schemeClr val="dk1"/>
                </a:solidFill>
              </a:rPr>
              <a:t>Select Save when finished. You can immediately begin scoring the new assignment by selecting Score Assignment at the top of the screen.</a:t>
            </a:r>
            <a:br>
              <a:rPr lang="en" sz="1400">
                <a:solidFill>
                  <a:schemeClr val="dk1"/>
                </a:solidFill>
              </a:rPr>
            </a:br>
            <a:r>
              <a:rPr lang="en" sz="1400">
                <a:solidFill>
                  <a:schemeClr val="dk1"/>
                </a:solidFill>
              </a:rPr>
              <a:t>When you save an assignment, Duplicate and Delete buttons appear on the Edit window. You can copy the assignment you just created, or delete it.</a:t>
            </a:r>
          </a:p>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Can show and hide filter</a:t>
            </a:r>
          </a:p>
          <a:p>
            <a:pPr lvl="0">
              <a:spcBef>
                <a:spcPts val="0"/>
              </a:spcBef>
              <a:buClr>
                <a:schemeClr val="dk1"/>
              </a:buClr>
              <a:buSzPct val="100000"/>
              <a:buFont typeface="Arial"/>
              <a:buNone/>
            </a:pPr>
            <a:r>
              <a:rPr lang="en">
                <a:solidFill>
                  <a:schemeClr val="dk1"/>
                </a:solidFill>
              </a:rPr>
              <a:t>-list assignments in that term</a:t>
            </a:r>
          </a:p>
          <a:p>
            <a:pPr lvl="0">
              <a:spcBef>
                <a:spcPts val="0"/>
              </a:spcBef>
              <a:buClr>
                <a:schemeClr val="dk1"/>
              </a:buClr>
              <a:buSzPct val="100000"/>
              <a:buFont typeface="Arial"/>
              <a:buNone/>
            </a:pPr>
            <a:r>
              <a:rPr lang="en">
                <a:solidFill>
                  <a:schemeClr val="dk1"/>
                </a:solidFill>
              </a:rPr>
              <a:t>-category and link to assignment </a:t>
            </a:r>
          </a:p>
          <a:p>
            <a:pPr lvl="0">
              <a:spcBef>
                <a:spcPts val="0"/>
              </a:spcBef>
              <a:buClr>
                <a:schemeClr val="dk1"/>
              </a:buClr>
              <a:buSzPct val="100000"/>
              <a:buFont typeface="Arial"/>
              <a:buNone/>
            </a:pPr>
            <a:r>
              <a:rPr lang="en">
                <a:solidFill>
                  <a:schemeClr val="dk1"/>
                </a:solidFill>
              </a:rPr>
              <a:t>-sortable columns</a:t>
            </a:r>
          </a:p>
          <a:p>
            <a:pPr lvl="0" rtl="0">
              <a:spcBef>
                <a:spcPts val="0"/>
              </a:spcBef>
              <a:buNone/>
            </a:pPr>
            <a:r>
              <a:rPr lang="en" sz="1200">
                <a:solidFill>
                  <a:schemeClr val="dk1"/>
                </a:solidFill>
              </a:rPr>
              <a:t>-Checked means all students have submitted the assignment</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23/23--23 assignments marked out of 23 students</a:t>
            </a:r>
          </a:p>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Clicked assignment</a:t>
            </a:r>
          </a:p>
          <a:p>
            <a:pPr lvl="0">
              <a:spcBef>
                <a:spcPts val="0"/>
              </a:spcBef>
              <a:buNone/>
            </a:pPr>
            <a:r>
              <a:rPr lang="en"/>
              <a:t>Can click on hyperlinked names</a:t>
            </a:r>
          </a:p>
          <a:p>
            <a:pPr lvl="0">
              <a:spcBef>
                <a:spcPts val="0"/>
              </a:spcBef>
              <a:buNone/>
            </a:pPr>
            <a:r>
              <a:rPr lang="en"/>
              <a:t>-push notification on score </a:t>
            </a:r>
          </a:p>
          <a:p>
            <a:pPr lvl="0">
              <a:spcBef>
                <a:spcPts val="0"/>
              </a:spcBef>
              <a:buNone/>
            </a:pPr>
            <a:r>
              <a:rPr lang="en"/>
              <a:t>Can be sorted</a:t>
            </a:r>
          </a:p>
          <a:p>
            <a:pPr lvl="0">
              <a:spcBef>
                <a:spcPts val="0"/>
              </a:spcBef>
              <a:buNone/>
            </a:pPr>
            <a:endParaRPr/>
          </a:p>
          <a:p>
            <a:pPr lvl="0">
              <a:spcBef>
                <a:spcPts val="0"/>
              </a:spcBef>
              <a:buNone/>
            </a:pPr>
            <a:r>
              <a:rPr lang="en"/>
              <a:t>You can select if you want the assignment score to auto-calculate the standards scores. 1. Select an assignment name on the Assignments page or the Scoresheet. 2. On the Standards tab of the Edit Assignment dialog, select the checkbox if you want the assignment score to auto-calculate to standards scores.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6" name="Shape 5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-now you can duplicate the assignment and change the name (it automatically adds a ‘1’ to the end of the duplicated assignment name)</a:t>
            </a:r>
          </a:p>
          <a:p>
            <a:pPr lvl="0">
              <a:spcBef>
                <a:spcPts val="0"/>
              </a:spcBef>
              <a:buNone/>
            </a:pPr>
            <a:r>
              <a:rPr lang="en"/>
              <a:t>-can do this across classes too</a:t>
            </a:r>
          </a:p>
          <a:p>
            <a:pPr lvl="0">
              <a:spcBef>
                <a:spcPts val="0"/>
              </a:spcBef>
              <a:buNone/>
            </a:pPr>
            <a:r>
              <a:rPr lang="en"/>
              <a:t>-be careful when deleting them </a:t>
            </a:r>
          </a:p>
          <a:p>
            <a:pPr lvl="0">
              <a:spcBef>
                <a:spcPts val="0"/>
              </a:spcBef>
              <a:buClr>
                <a:schemeClr val="dk1"/>
              </a:buClr>
              <a:buSzPct val="100000"/>
              <a:buFont typeface="Arial"/>
              <a:buNone/>
            </a:pPr>
            <a:r>
              <a:rPr lang="en"/>
              <a:t>Create assignment once across all 3 of her classes --- has a shared anchor point</a:t>
            </a:r>
          </a:p>
          <a:p>
            <a:pPr lvl="0">
              <a:spcBef>
                <a:spcPts val="0"/>
              </a:spcBef>
              <a:buNone/>
            </a:pPr>
            <a:r>
              <a:rPr lang="en"/>
              <a:t>When duplicate or copy assignments --- it creates individual anchor points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9" name="Shape 5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Copy function is found in the ‘Gear’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5" name="Shape 6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1" name="Shape 6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Grades are for End of Term</a:t>
            </a:r>
          </a:p>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0" name="Shape 6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Scoresheet</a:t>
            </a:r>
          </a:p>
          <a:p>
            <a:pPr lvl="0">
              <a:spcBef>
                <a:spcPts val="0"/>
              </a:spcBef>
              <a:buNone/>
            </a:pPr>
            <a:r>
              <a:rPr lang="en"/>
              <a:t>-Grade column for final grade</a:t>
            </a:r>
          </a:p>
          <a:p>
            <a:pPr lvl="0">
              <a:spcBef>
                <a:spcPts val="0"/>
              </a:spcBef>
              <a:buNone/>
            </a:pPr>
            <a:r>
              <a:rPr lang="en"/>
              <a:t>-Can change view to show assignments from least recent</a:t>
            </a:r>
          </a:p>
          <a:p>
            <a:pPr lvl="0">
              <a:spcBef>
                <a:spcPts val="0"/>
              </a:spcBef>
              <a:buNone/>
            </a:pPr>
            <a:r>
              <a:rPr lang="en"/>
              <a:t>-will go into assignments with a click</a:t>
            </a:r>
          </a:p>
          <a:p>
            <a:pPr lvl="0">
              <a:spcBef>
                <a:spcPts val="0"/>
              </a:spcBef>
              <a:buNone/>
            </a:pPr>
            <a:r>
              <a:rPr lang="en"/>
              <a:t>-under gear you can see most recent first </a:t>
            </a:r>
          </a:p>
          <a:p>
            <a:pPr lvl="0">
              <a:spcBef>
                <a:spcPts val="0"/>
              </a:spcBef>
              <a:buNone/>
            </a:pPr>
            <a:endParaRPr/>
          </a:p>
          <a:p>
            <a:pPr marL="457200" lvl="0" indent="-298450" rtl="0">
              <a:lnSpc>
                <a:spcPct val="115000"/>
              </a:lnSpc>
              <a:spcBef>
                <a:spcPts val="0"/>
              </a:spcBef>
              <a:buClr>
                <a:schemeClr val="dk1"/>
              </a:buClr>
              <a:buSzPct val="100000"/>
              <a:buAutoNum type="arabicPeriod"/>
            </a:pPr>
            <a:r>
              <a:rPr lang="en">
                <a:solidFill>
                  <a:schemeClr val="dk1"/>
                </a:solidFill>
              </a:rPr>
              <a:t>On the charms bar, select </a:t>
            </a:r>
            <a:r>
              <a:rPr lang="en" b="1">
                <a:solidFill>
                  <a:schemeClr val="dk1"/>
                </a:solidFill>
              </a:rPr>
              <a:t>Grading</a:t>
            </a:r>
            <a:r>
              <a:rPr lang="en">
                <a:solidFill>
                  <a:schemeClr val="dk1"/>
                </a:solidFill>
              </a:rPr>
              <a:t>, and then select </a:t>
            </a:r>
            <a:r>
              <a:rPr lang="en" b="1">
                <a:solidFill>
                  <a:schemeClr val="dk1"/>
                </a:solidFill>
              </a:rPr>
              <a:t>Scoresheet</a:t>
            </a:r>
            <a:r>
              <a:rPr lang="en">
                <a:solidFill>
                  <a:schemeClr val="dk1"/>
                </a:solidFill>
              </a:rPr>
              <a:t>.</a:t>
            </a:r>
          </a:p>
          <a:p>
            <a:pPr marL="457200" lvl="0" indent="-298450" rtl="0">
              <a:lnSpc>
                <a:spcPct val="115000"/>
              </a:lnSpc>
              <a:spcBef>
                <a:spcPts val="0"/>
              </a:spcBef>
              <a:buClr>
                <a:schemeClr val="dk1"/>
              </a:buClr>
              <a:buSzPct val="100000"/>
              <a:buAutoNum type="arabicPeriod"/>
            </a:pPr>
            <a:r>
              <a:rPr lang="en">
                <a:solidFill>
                  <a:schemeClr val="dk1"/>
                </a:solidFill>
              </a:rPr>
              <a:t>Select </a:t>
            </a:r>
            <a:r>
              <a:rPr lang="en" b="1">
                <a:solidFill>
                  <a:schemeClr val="dk1"/>
                </a:solidFill>
              </a:rPr>
              <a:t>Show Assignments from Most Recent</a:t>
            </a:r>
            <a:r>
              <a:rPr lang="en">
                <a:solidFill>
                  <a:schemeClr val="dk1"/>
                </a:solidFill>
              </a:rPr>
              <a:t> to sort assignments by date.</a:t>
            </a:r>
          </a:p>
          <a:p>
            <a:pPr marL="914400" lvl="1" indent="-298450" rtl="0">
              <a:lnSpc>
                <a:spcPct val="115000"/>
              </a:lnSpc>
              <a:spcBef>
                <a:spcPts val="0"/>
              </a:spcBef>
              <a:buClr>
                <a:schemeClr val="dk1"/>
              </a:buClr>
              <a:buSzPct val="100000"/>
            </a:pPr>
            <a:r>
              <a:rPr lang="en">
                <a:solidFill>
                  <a:schemeClr val="dk1"/>
                </a:solidFill>
              </a:rPr>
              <a:t>To view the scoresheet for a group of classes, choose the group from the Class Selector, then use the Scoresheet Quick Menu to easily switch between the classes within the group.</a:t>
            </a:r>
          </a:p>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AutoNum type="arabicPeriod"/>
            </a:pPr>
            <a:r>
              <a:rPr lang="en">
                <a:solidFill>
                  <a:schemeClr val="dk1"/>
                </a:solidFill>
              </a:rPr>
              <a:t>Locate the assignment you want to score, and enter the students’ assignment scores in the </a:t>
            </a:r>
            <a:r>
              <a:rPr lang="en" b="1">
                <a:solidFill>
                  <a:schemeClr val="dk1"/>
                </a:solidFill>
              </a:rPr>
              <a:t>Score</a:t>
            </a:r>
            <a:r>
              <a:rPr lang="en">
                <a:solidFill>
                  <a:schemeClr val="dk1"/>
                </a:solidFill>
              </a:rPr>
              <a:t> column.</a:t>
            </a:r>
          </a:p>
          <a:p>
            <a:pPr marL="457200" lvl="0" indent="-298450" rtl="0">
              <a:lnSpc>
                <a:spcPct val="115000"/>
              </a:lnSpc>
              <a:spcBef>
                <a:spcPts val="0"/>
              </a:spcBef>
              <a:buClr>
                <a:schemeClr val="dk1"/>
              </a:buClr>
              <a:buSzPct val="100000"/>
              <a:buAutoNum type="arabicPeriod"/>
            </a:pPr>
            <a:r>
              <a:rPr lang="en">
                <a:solidFill>
                  <a:schemeClr val="dk1"/>
                </a:solidFill>
              </a:rPr>
              <a:t>If standards are aligned to the assignment, enter the standards scores in the standards columns. Use the arrow keys on your keyboard or the arrows at the top of the Score Inspector to move to different score cells.</a:t>
            </a:r>
          </a:p>
          <a:p>
            <a:pPr marL="457200" lvl="0" indent="-298450" rtl="0">
              <a:lnSpc>
                <a:spcPct val="115000"/>
              </a:lnSpc>
              <a:spcBef>
                <a:spcPts val="0"/>
              </a:spcBef>
              <a:buClr>
                <a:schemeClr val="dk1"/>
              </a:buClr>
              <a:buSzPct val="100000"/>
              <a:buAutoNum type="arabicPeriod"/>
            </a:pPr>
            <a:r>
              <a:rPr lang="en">
                <a:solidFill>
                  <a:schemeClr val="dk1"/>
                </a:solidFill>
              </a:rPr>
              <a:t>To change the term, make a selection from the </a:t>
            </a:r>
            <a:r>
              <a:rPr lang="en" u="sng">
                <a:solidFill>
                  <a:schemeClr val="hlink"/>
                </a:solidFill>
                <a:hlinkClick r:id="rId3"/>
              </a:rPr>
              <a:t>Reporting Term</a:t>
            </a:r>
            <a:r>
              <a:rPr lang="en">
                <a:solidFill>
                  <a:schemeClr val="dk1"/>
                </a:solidFill>
              </a:rPr>
              <a:t> menu in the upper right portion of the page.</a:t>
            </a:r>
          </a:p>
          <a:p>
            <a:pPr marL="457200" lvl="0" indent="-298450" rtl="0">
              <a:lnSpc>
                <a:spcPct val="115000"/>
              </a:lnSpc>
              <a:spcBef>
                <a:spcPts val="0"/>
              </a:spcBef>
              <a:buClr>
                <a:schemeClr val="dk1"/>
              </a:buClr>
              <a:buSzPct val="100000"/>
              <a:buAutoNum type="arabicPeriod"/>
            </a:pPr>
            <a:r>
              <a:rPr lang="en">
                <a:solidFill>
                  <a:schemeClr val="dk1"/>
                </a:solidFill>
              </a:rPr>
              <a:t>Use the </a:t>
            </a:r>
            <a:r>
              <a:rPr lang="en" u="sng">
                <a:solidFill>
                  <a:schemeClr val="hlink"/>
                </a:solidFill>
                <a:hlinkClick r:id="rId4"/>
              </a:rPr>
              <a:t>summary area</a:t>
            </a:r>
            <a:r>
              <a:rPr lang="en">
                <a:solidFill>
                  <a:schemeClr val="dk1"/>
                </a:solidFill>
              </a:rPr>
              <a:t> to view details or make changes to an assignment.</a:t>
            </a:r>
          </a:p>
          <a:p>
            <a:pPr marL="457200" lvl="0" indent="-298450" rtl="0">
              <a:lnSpc>
                <a:spcPct val="115000"/>
              </a:lnSpc>
              <a:spcBef>
                <a:spcPts val="0"/>
              </a:spcBef>
              <a:buClr>
                <a:schemeClr val="dk1"/>
              </a:buClr>
              <a:buSzPct val="100000"/>
              <a:buAutoNum type="arabicPeriod"/>
            </a:pPr>
            <a:r>
              <a:rPr lang="en">
                <a:solidFill>
                  <a:schemeClr val="dk1"/>
                </a:solidFill>
              </a:rPr>
              <a:t>Select the assignment name in the column heading to view a single assignment on the </a:t>
            </a:r>
            <a:r>
              <a:rPr lang="en">
                <a:solidFill>
                  <a:schemeClr val="dk1"/>
                </a:solidFill>
                <a:highlight>
                  <a:srgbClr val="B2B4BF"/>
                </a:highlight>
              </a:rPr>
              <a:t>Scoresheet</a:t>
            </a:r>
            <a:r>
              <a:rPr lang="en">
                <a:solidFill>
                  <a:schemeClr val="dk1"/>
                </a:solidFill>
              </a:rPr>
              <a:t>.</a:t>
            </a:r>
          </a:p>
          <a:p>
            <a:pPr marL="457200" lvl="0" indent="-298450" rtl="0">
              <a:lnSpc>
                <a:spcPct val="115000"/>
              </a:lnSpc>
              <a:spcBef>
                <a:spcPts val="0"/>
              </a:spcBef>
              <a:buClr>
                <a:schemeClr val="dk1"/>
              </a:buClr>
              <a:buSzPct val="100000"/>
              <a:buAutoNum type="arabicPeriod"/>
            </a:pPr>
            <a:r>
              <a:rPr lang="en">
                <a:solidFill>
                  <a:schemeClr val="dk1"/>
                </a:solidFill>
              </a:rPr>
              <a:t>If you want to see more students on this page, use the </a:t>
            </a:r>
            <a:r>
              <a:rPr lang="en" u="sng">
                <a:solidFill>
                  <a:schemeClr val="hlink"/>
                </a:solidFill>
                <a:hlinkClick r:id="rId5"/>
              </a:rPr>
              <a:t>View selector</a:t>
            </a:r>
            <a:r>
              <a:rPr lang="en">
                <a:solidFill>
                  <a:schemeClr val="dk1"/>
                </a:solidFill>
              </a:rPr>
              <a:t>.</a:t>
            </a:r>
          </a:p>
          <a:p>
            <a:pPr marL="457200" lvl="0" indent="-298450" rtl="0">
              <a:lnSpc>
                <a:spcPct val="115000"/>
              </a:lnSpc>
              <a:spcBef>
                <a:spcPts val="0"/>
              </a:spcBef>
              <a:buClr>
                <a:schemeClr val="dk1"/>
              </a:buClr>
              <a:buSzPct val="100000"/>
              <a:buAutoNum type="arabicPeriod"/>
            </a:pPr>
            <a:r>
              <a:rPr lang="en">
                <a:solidFill>
                  <a:schemeClr val="dk1"/>
                </a:solidFill>
              </a:rPr>
              <a:t>Select </a:t>
            </a:r>
            <a:r>
              <a:rPr lang="en" b="1">
                <a:solidFill>
                  <a:schemeClr val="dk1"/>
                </a:solidFill>
              </a:rPr>
              <a:t>Save</a:t>
            </a:r>
            <a:r>
              <a:rPr lang="en">
                <a:solidFill>
                  <a:schemeClr val="dk1"/>
                </a:solidFill>
              </a:rPr>
              <a:t> when you are done entering scores.</a:t>
            </a:r>
          </a:p>
          <a:p>
            <a:pPr marL="457200" lvl="0" indent="-298450" rtl="0">
              <a:lnSpc>
                <a:spcPct val="115000"/>
              </a:lnSpc>
              <a:spcBef>
                <a:spcPts val="0"/>
              </a:spcBef>
              <a:buClr>
                <a:schemeClr val="dk1"/>
              </a:buClr>
              <a:buSzPct val="100000"/>
              <a:buAutoNum type="arabicPeriod"/>
            </a:pPr>
            <a:r>
              <a:rPr lang="en">
                <a:solidFill>
                  <a:srgbClr val="333333"/>
                </a:solidFill>
                <a:highlight>
                  <a:srgbClr val="FFFFFF"/>
                </a:highlight>
              </a:rPr>
              <a:t>If the letter grade is manually overwritten the percentage is NOT automatically changed ... it must be manually changed separately.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1" name="Shape 6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Will push grade to future grade if this assignment on standards</a:t>
            </a:r>
          </a:p>
          <a:p>
            <a:pPr lvl="0" rtl="0">
              <a:spcBef>
                <a:spcPts val="0"/>
              </a:spcBef>
              <a:buNone/>
            </a:pPr>
            <a:r>
              <a:rPr lang="en"/>
              <a:t>-show how ‘tag’ functionality</a:t>
            </a:r>
          </a:p>
          <a:p>
            <a:pPr lvl="0">
              <a:spcBef>
                <a:spcPts val="0"/>
              </a:spcBef>
              <a:buNone/>
            </a:pPr>
            <a:r>
              <a:rPr lang="en"/>
              <a:t>-edit assignment     -show more: get to SPECIAL Codes</a:t>
            </a:r>
          </a:p>
          <a:p>
            <a:pPr lvl="0">
              <a:spcBef>
                <a:spcPts val="0"/>
              </a:spcBef>
              <a:buNone/>
            </a:pPr>
            <a:r>
              <a:rPr lang="en"/>
              <a:t>-score indicators (missing, collected, late, etc..)    -exempt-purple slash in box</a:t>
            </a:r>
          </a:p>
          <a:p>
            <a:pPr lvl="0">
              <a:spcBef>
                <a:spcPts val="0"/>
              </a:spcBef>
              <a:buNone/>
            </a:pPr>
            <a:r>
              <a:rPr lang="en"/>
              <a:t>-if there is a grade, the grade will appear in purple if exempt        -can put in “hot keys” with letters</a:t>
            </a:r>
          </a:p>
          <a:p>
            <a:pPr lvl="0">
              <a:spcBef>
                <a:spcPts val="0"/>
              </a:spcBef>
              <a:buNone/>
            </a:pPr>
            <a:r>
              <a:rPr lang="en"/>
              <a:t>-score inspector (icon that looks like calculator)       -comment</a:t>
            </a:r>
          </a:p>
          <a:p>
            <a:pPr lvl="0">
              <a:spcBef>
                <a:spcPts val="0"/>
              </a:spcBef>
              <a:buNone/>
            </a:pPr>
            <a:r>
              <a:rPr lang="en"/>
              <a:t>** NC Traditional Report Cards pull from one term only! Remember this and train teachers which term to enter their comments in if it needs to show on the NC Traditional Report Card.</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b="1"/>
              <a:t>PowerTeacher (portal)</a:t>
            </a:r>
            <a:r>
              <a:rPr lang="en"/>
              <a:t> -- shows teacher’s classes and links to student information.</a:t>
            </a:r>
          </a:p>
          <a:p>
            <a:pPr lvl="0">
              <a:spcBef>
                <a:spcPts val="0"/>
              </a:spcBef>
              <a:buNone/>
            </a:pPr>
            <a:r>
              <a:rPr lang="en" b="1"/>
              <a:t>PowerTeacher Pro Links in the PT Portal</a:t>
            </a:r>
            <a:r>
              <a:rPr lang="en"/>
              <a:t>- opens in same page </a:t>
            </a:r>
          </a:p>
          <a:p>
            <a:pPr lvl="0" rtl="0">
              <a:spcBef>
                <a:spcPts val="0"/>
              </a:spcBef>
              <a:buNone/>
            </a:pPr>
            <a:r>
              <a:rPr lang="en"/>
              <a:t>Under each class - the PTPro link will open gradebook in that specific class</a:t>
            </a:r>
          </a:p>
          <a:p>
            <a:pPr lvl="0">
              <a:spcBef>
                <a:spcPts val="0"/>
              </a:spcBef>
              <a:buNone/>
            </a:pPr>
            <a:r>
              <a:rPr lang="en"/>
              <a:t>In blue rail - </a:t>
            </a:r>
            <a:r>
              <a:rPr lang="en">
                <a:solidFill>
                  <a:schemeClr val="dk1"/>
                </a:solidFill>
              </a:rPr>
              <a:t>the PTPro link</a:t>
            </a:r>
            <a:r>
              <a:rPr lang="en"/>
              <a:t> opens the gradebook with the first class in list</a:t>
            </a:r>
          </a:p>
          <a:p>
            <a:pPr lvl="0" rtl="0">
              <a:spcBef>
                <a:spcPts val="0"/>
              </a:spcBef>
              <a:buNone/>
            </a:pPr>
            <a:endParaRPr/>
          </a:p>
          <a:p>
            <a:pPr lvl="0">
              <a:spcBef>
                <a:spcPts val="0"/>
              </a:spcBef>
              <a:buNone/>
            </a:pPr>
            <a:r>
              <a:rPr lang="en" b="1"/>
              <a:t>NOTE:</a:t>
            </a:r>
            <a:r>
              <a:rPr lang="en"/>
              <a:t> To return to PowerTeacher Portal click the PowerSchool Icon. However, teachers can have PowerTeacher Portal and PowerTeacher Pro Gradebook open at the same time (PC- use right click and open in new tab or window)</a:t>
            </a:r>
          </a:p>
          <a:p>
            <a:pPr lvl="0">
              <a:spcBef>
                <a:spcPts val="0"/>
              </a:spcBef>
              <a:buNone/>
            </a:pPr>
            <a:r>
              <a:rPr lang="en" b="1">
                <a:solidFill>
                  <a:schemeClr val="dk1"/>
                </a:solidFill>
              </a:rPr>
              <a:t>PowerTeacher Pro Links in Gradebook under Student’s Charm - </a:t>
            </a:r>
            <a:r>
              <a:rPr lang="en">
                <a:solidFill>
                  <a:schemeClr val="dk1"/>
                </a:solidFill>
              </a:rPr>
              <a:t>opens in a new tab</a:t>
            </a:r>
          </a:p>
          <a:p>
            <a:pPr lvl="0">
              <a:spcBef>
                <a:spcPts val="0"/>
              </a:spcBef>
              <a:buClr>
                <a:schemeClr val="dk1"/>
              </a:buClr>
              <a:buSzPct val="100000"/>
              <a:buFont typeface="Arial"/>
              <a:buNone/>
            </a:pPr>
            <a:endParaRPr>
              <a:solidFill>
                <a:schemeClr val="dk1"/>
              </a:solidFill>
            </a:endParaRPr>
          </a:p>
          <a:p>
            <a:pPr lvl="0" rtl="0">
              <a:spcBef>
                <a:spcPts val="0"/>
              </a:spcBef>
              <a:buNone/>
            </a:pPr>
            <a:r>
              <a:rPr lang="en" b="1"/>
              <a:t>PowerTeacher Portal Launch Button opens PTG</a:t>
            </a:r>
            <a:r>
              <a:rPr lang="en"/>
              <a:t> (PowerTeacher Gradebook)</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5. Fill Grades, Scores, or Comments</a:t>
            </a:r>
            <a:br>
              <a:rPr lang="en"/>
            </a:br>
            <a:br>
              <a:rPr lang="en"/>
            </a:br>
            <a:r>
              <a:rPr lang="en"/>
              <a:t>Use the Fill functions to either fill grades or scores for one final grade, or one assignment, for all of the students in a class, or to fill all final grades or all assignment scores for just one student.</a:t>
            </a:r>
            <a:br>
              <a:rPr lang="en"/>
            </a:br>
            <a:br>
              <a:rPr lang="en"/>
            </a:br>
            <a:r>
              <a:rPr lang="en"/>
              <a:t>To fill students’ grades or scores vertically:</a:t>
            </a:r>
            <a:br>
              <a:rPr lang="en"/>
            </a:br>
            <a:r>
              <a:rPr lang="en"/>
              <a:t>Select the applicable grade or score cell.</a:t>
            </a:r>
            <a:br>
              <a:rPr lang="en"/>
            </a:br>
            <a:r>
              <a:rPr lang="en"/>
              <a:t>Enter the grade or score, select a score flag, or enter a comment in the Score Inspector.</a:t>
            </a:r>
            <a:br>
              <a:rPr lang="en"/>
            </a:br>
            <a:r>
              <a:rPr lang="en"/>
              <a:t>Select the Fill icon with the vertical arrows .</a:t>
            </a:r>
            <a:br>
              <a:rPr lang="en"/>
            </a:br>
            <a:r>
              <a:rPr lang="en"/>
              <a:t>If a comment exists in the selected field, a pop-up menu appears.</a:t>
            </a:r>
            <a:br>
              <a:rPr lang="en"/>
            </a:br>
            <a:r>
              <a:rPr lang="en"/>
              <a:t>For assignment scores, select Scores, Flags, and Comments to fill in all blank score fields for an assignment with the comment, score, and flags you have currently selected on the Score Inspector. For final grades, this option will be called Grades, Flags, and Comments.</a:t>
            </a:r>
            <a:br>
              <a:rPr lang="en"/>
            </a:br>
            <a:r>
              <a:rPr lang="en"/>
              <a:t>Select Comments Only to fill in all rows that do not currently have a comment. Grades or scores, and flags will not be affected. Only the comment will be filled.</a:t>
            </a:r>
            <a:br>
              <a:rPr lang="en"/>
            </a:br>
            <a:r>
              <a:rPr lang="en"/>
              <a:t>To fill students' grades or scores horizontally:</a:t>
            </a:r>
            <a:br>
              <a:rPr lang="en"/>
            </a:br>
            <a:r>
              <a:rPr lang="en"/>
              <a:t>Select the applicable grade or score cell.</a:t>
            </a:r>
            <a:br>
              <a:rPr lang="en"/>
            </a:br>
            <a:r>
              <a:rPr lang="en"/>
              <a:t>Enter the grade or score, or select the score flag, or enter a comment in the Score Inspector.</a:t>
            </a:r>
            <a:br>
              <a:rPr lang="en"/>
            </a:br>
            <a:r>
              <a:rPr lang="en"/>
              <a:t>Select the Fill icon with the horizontal arrows .</a:t>
            </a:r>
            <a:br>
              <a:rPr lang="en"/>
            </a:br>
            <a:r>
              <a:rPr lang="en"/>
              <a:t>Grades or scores, flags, and comments will be filled in cells that do not already have content. The Comments Only option is not available when filling horizontally.</a:t>
            </a:r>
            <a:br>
              <a:rPr lang="en"/>
            </a:br>
            <a:r>
              <a:rPr lang="en"/>
              <a:t>Note: Fill will modify fields that will accept the filled value. For example, if you have a 10 point POINTS assignment and a 10 point PERCENT assignment, filling 10 would score both assignments with 10, so the student would receive a 10/10 for the POINTS assignment and a 1/10 for the PERCENT assignment as it is 10% of the assignment value.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2" name="Shape 6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a:t>
            </a:r>
            <a:r>
              <a:rPr lang="en">
                <a:solidFill>
                  <a:srgbClr val="333333"/>
                </a:solidFill>
                <a:highlight>
                  <a:srgbClr val="FFFFFF"/>
                </a:highlight>
              </a:rPr>
              <a:t>little gear in lower left of Grade means a standard grade was manually overridden</a:t>
            </a:r>
          </a:p>
          <a:p>
            <a:pPr lvl="0">
              <a:spcBef>
                <a:spcPts val="0"/>
              </a:spcBef>
              <a:buNone/>
            </a:pPr>
            <a:r>
              <a:rPr lang="en"/>
              <a:t>Can access district comment bank </a:t>
            </a:r>
          </a:p>
          <a:p>
            <a:pPr lvl="0">
              <a:spcBef>
                <a:spcPts val="0"/>
              </a:spcBef>
              <a:buNone/>
            </a:pPr>
            <a:r>
              <a:rPr lang="en"/>
              <a:t>-can favorite comments</a:t>
            </a:r>
          </a:p>
          <a:p>
            <a:pPr lvl="0">
              <a:spcBef>
                <a:spcPts val="0"/>
              </a:spcBef>
              <a:buNone/>
            </a:pPr>
            <a:r>
              <a:rPr lang="en"/>
              <a:t>-special codes can be create by the district</a:t>
            </a:r>
          </a:p>
          <a:p>
            <a:pPr lvl="0">
              <a:spcBef>
                <a:spcPts val="0"/>
              </a:spcBef>
              <a:buNone/>
            </a:pPr>
            <a:endParaRPr/>
          </a:p>
          <a:p>
            <a:pPr lvl="0" rtl="0">
              <a:lnSpc>
                <a:spcPct val="115000"/>
              </a:lnSpc>
              <a:spcBef>
                <a:spcPts val="0"/>
              </a:spcBef>
              <a:buClr>
                <a:schemeClr val="dk1"/>
              </a:buClr>
              <a:buSzPct val="100000"/>
              <a:buFont typeface="Arial"/>
              <a:buNone/>
            </a:pPr>
            <a:r>
              <a:rPr lang="en">
                <a:solidFill>
                  <a:schemeClr val="dk1"/>
                </a:solidFill>
              </a:rPr>
              <a:t>To enter comments manually:</a:t>
            </a:r>
          </a:p>
          <a:p>
            <a:pPr marL="457200" lvl="0" indent="-298450" rtl="0">
              <a:lnSpc>
                <a:spcPct val="115000"/>
              </a:lnSpc>
              <a:spcBef>
                <a:spcPts val="0"/>
              </a:spcBef>
              <a:buClr>
                <a:schemeClr val="dk1"/>
              </a:buClr>
              <a:buSzPct val="100000"/>
              <a:buAutoNum type="arabicPeriod"/>
            </a:pPr>
            <a:r>
              <a:rPr lang="en">
                <a:solidFill>
                  <a:schemeClr val="dk1"/>
                </a:solidFill>
              </a:rPr>
              <a:t>Select the text field at the bottom of the Score Inspector, or select the Comment icon on the Score Inspector and select the larger text field.</a:t>
            </a:r>
          </a:p>
          <a:p>
            <a:pPr marL="457200" lvl="0" indent="-298450" rtl="0">
              <a:lnSpc>
                <a:spcPct val="115000"/>
              </a:lnSpc>
              <a:spcBef>
                <a:spcPts val="0"/>
              </a:spcBef>
              <a:buClr>
                <a:schemeClr val="dk1"/>
              </a:buClr>
              <a:buSzPct val="100000"/>
              <a:buAutoNum type="arabicPeriod"/>
            </a:pPr>
            <a:r>
              <a:rPr lang="en">
                <a:solidFill>
                  <a:schemeClr val="dk1"/>
                </a:solidFill>
              </a:rPr>
              <a:t>Enter comment text. A comment icon appears in the table for the selected field, indicating that a comment exists for that score or grade.</a:t>
            </a:r>
          </a:p>
          <a:p>
            <a:pPr lvl="0" rtl="0">
              <a:lnSpc>
                <a:spcPct val="115000"/>
              </a:lnSpc>
              <a:spcBef>
                <a:spcPts val="0"/>
              </a:spcBef>
              <a:buClr>
                <a:schemeClr val="dk1"/>
              </a:buClr>
              <a:buSzPct val="100000"/>
              <a:buFont typeface="Arial"/>
              <a:buNone/>
            </a:pPr>
            <a:r>
              <a:rPr lang="en">
                <a:solidFill>
                  <a:schemeClr val="dk1"/>
                </a:solidFill>
              </a:rPr>
              <a:t>To select comments from the Comment Bank:</a:t>
            </a:r>
          </a:p>
          <a:p>
            <a:pPr marL="457200" lvl="0" indent="-298450" rtl="0">
              <a:lnSpc>
                <a:spcPct val="115000"/>
              </a:lnSpc>
              <a:spcBef>
                <a:spcPts val="0"/>
              </a:spcBef>
              <a:buClr>
                <a:schemeClr val="dk1"/>
              </a:buClr>
              <a:buSzPct val="100000"/>
              <a:buAutoNum type="arabicPeriod"/>
            </a:pPr>
            <a:r>
              <a:rPr lang="en">
                <a:solidFill>
                  <a:schemeClr val="dk1"/>
                </a:solidFill>
              </a:rPr>
              <a:t>Select the </a:t>
            </a:r>
            <a:r>
              <a:rPr lang="en" b="1">
                <a:solidFill>
                  <a:schemeClr val="dk1"/>
                </a:solidFill>
              </a:rPr>
              <a:t>Comment</a:t>
            </a:r>
            <a:r>
              <a:rPr lang="en">
                <a:solidFill>
                  <a:schemeClr val="dk1"/>
                </a:solidFill>
              </a:rPr>
              <a:t> icon on the Score Inspector.</a:t>
            </a:r>
          </a:p>
          <a:p>
            <a:pPr marL="457200" lvl="0" indent="-298450" rtl="0">
              <a:lnSpc>
                <a:spcPct val="115000"/>
              </a:lnSpc>
              <a:spcBef>
                <a:spcPts val="0"/>
              </a:spcBef>
              <a:buClr>
                <a:schemeClr val="dk1"/>
              </a:buClr>
              <a:buSzPct val="100000"/>
              <a:buAutoNum type="arabicPeriod"/>
            </a:pPr>
            <a:r>
              <a:rPr lang="en">
                <a:solidFill>
                  <a:schemeClr val="dk1"/>
                </a:solidFill>
              </a:rPr>
              <a:t>Select the </a:t>
            </a:r>
            <a:r>
              <a:rPr lang="en" b="1">
                <a:solidFill>
                  <a:schemeClr val="dk1"/>
                </a:solidFill>
              </a:rPr>
              <a:t>Comment Bank</a:t>
            </a:r>
            <a:r>
              <a:rPr lang="en">
                <a:solidFill>
                  <a:schemeClr val="dk1"/>
                </a:solidFill>
              </a:rPr>
              <a:t> button.</a:t>
            </a:r>
          </a:p>
          <a:p>
            <a:pPr marL="457200" lvl="0" indent="-298450" rtl="0">
              <a:lnSpc>
                <a:spcPct val="115000"/>
              </a:lnSpc>
              <a:spcBef>
                <a:spcPts val="0"/>
              </a:spcBef>
              <a:buClr>
                <a:schemeClr val="dk1"/>
              </a:buClr>
              <a:buSzPct val="100000"/>
              <a:buAutoNum type="arabicPeriod"/>
            </a:pPr>
            <a:r>
              <a:rPr lang="en">
                <a:solidFill>
                  <a:schemeClr val="dk1"/>
                </a:solidFill>
              </a:rPr>
              <a:t>To limit the comments that appear in the Comment Bank, enter information in the Filter field and then select </a:t>
            </a:r>
            <a:r>
              <a:rPr lang="en" b="1">
                <a:solidFill>
                  <a:schemeClr val="dk1"/>
                </a:solidFill>
              </a:rPr>
              <a:t>Apply</a:t>
            </a:r>
            <a:r>
              <a:rPr lang="en">
                <a:solidFill>
                  <a:schemeClr val="dk1"/>
                </a:solidFill>
              </a:rPr>
              <a:t>.</a:t>
            </a:r>
          </a:p>
          <a:p>
            <a:pPr marL="457200" lvl="0" indent="-298450" rtl="0">
              <a:lnSpc>
                <a:spcPct val="115000"/>
              </a:lnSpc>
              <a:spcBef>
                <a:spcPts val="0"/>
              </a:spcBef>
              <a:buClr>
                <a:schemeClr val="dk1"/>
              </a:buClr>
              <a:buSzPct val="100000"/>
              <a:buAutoNum type="arabicPeriod"/>
            </a:pPr>
            <a:r>
              <a:rPr lang="en">
                <a:solidFill>
                  <a:schemeClr val="dk1"/>
                </a:solidFill>
              </a:rPr>
              <a:t>Select the star next to a comment in the bank to set it as one of your favorite comments. You can then sort the list to display your favorite comments at the top of the list.</a:t>
            </a:r>
          </a:p>
          <a:p>
            <a:pPr marL="457200" lvl="0" indent="-298450" rtl="0">
              <a:lnSpc>
                <a:spcPct val="115000"/>
              </a:lnSpc>
              <a:spcBef>
                <a:spcPts val="0"/>
              </a:spcBef>
              <a:buClr>
                <a:schemeClr val="dk1"/>
              </a:buClr>
              <a:buSzPct val="100000"/>
              <a:buAutoNum type="arabicPeriod"/>
            </a:pPr>
            <a:r>
              <a:rPr lang="en">
                <a:solidFill>
                  <a:schemeClr val="dk1"/>
                </a:solidFill>
              </a:rPr>
              <a:t>Select the checkbox next to one or more comments you want to add to the score.</a:t>
            </a:r>
          </a:p>
          <a:p>
            <a:pPr marL="457200" lvl="0" indent="-298450" rtl="0">
              <a:lnSpc>
                <a:spcPct val="115000"/>
              </a:lnSpc>
              <a:spcBef>
                <a:spcPts val="0"/>
              </a:spcBef>
              <a:buClr>
                <a:schemeClr val="dk1"/>
              </a:buClr>
              <a:buSzPct val="100000"/>
              <a:buAutoNum type="arabicPeriod"/>
            </a:pPr>
            <a:r>
              <a:rPr lang="en">
                <a:solidFill>
                  <a:schemeClr val="dk1"/>
                </a:solidFill>
              </a:rPr>
              <a:t>Choose if you want comments separated by a line break or a space.</a:t>
            </a:r>
          </a:p>
          <a:p>
            <a:pPr marL="457200" lvl="0" indent="-298450" rtl="0">
              <a:lnSpc>
                <a:spcPct val="115000"/>
              </a:lnSpc>
              <a:spcBef>
                <a:spcPts val="0"/>
              </a:spcBef>
              <a:buClr>
                <a:schemeClr val="dk1"/>
              </a:buClr>
              <a:buSzPct val="100000"/>
              <a:buAutoNum type="arabicPeriod"/>
            </a:pPr>
            <a:r>
              <a:rPr lang="en">
                <a:solidFill>
                  <a:schemeClr val="dk1"/>
                </a:solidFill>
              </a:rPr>
              <a:t>Select </a:t>
            </a:r>
            <a:r>
              <a:rPr lang="en" b="1">
                <a:solidFill>
                  <a:schemeClr val="dk1"/>
                </a:solidFill>
              </a:rPr>
              <a:t>Insert Comments</a:t>
            </a:r>
            <a:r>
              <a:rPr lang="en">
                <a:solidFill>
                  <a:schemeClr val="dk1"/>
                </a:solidFill>
              </a:rPr>
              <a:t>. A blue Comment icon appears in the student’s score cell. Click the icon to read the comment.</a:t>
            </a:r>
          </a:p>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3" name="Shape 6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8" name="Shape 6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 Grading&gt; Grades: Traditional</a:t>
            </a:r>
          </a:p>
          <a:p>
            <a:pPr lvl="0">
              <a:spcBef>
                <a:spcPts val="0"/>
              </a:spcBef>
              <a:buNone/>
            </a:pPr>
            <a:r>
              <a:rPr lang="en"/>
              <a:t>-score column (Q3 final grade shown)</a:t>
            </a:r>
          </a:p>
          <a:p>
            <a:pPr lvl="0">
              <a:spcBef>
                <a:spcPts val="0"/>
              </a:spcBef>
              <a:buNone/>
            </a:pPr>
            <a:r>
              <a:rPr lang="en"/>
              <a:t>-tallied information: can see absences, late, missing , incomplete</a:t>
            </a:r>
          </a:p>
          <a:p>
            <a:pPr lvl="0">
              <a:spcBef>
                <a:spcPts val="0"/>
              </a:spcBef>
              <a:buNone/>
            </a:pPr>
            <a:r>
              <a:rPr lang="en"/>
              <a:t>-does have citizenship option-not pictured here (SNU)</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Shape 6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 Grading&gt;Grades: Standards</a:t>
            </a:r>
          </a:p>
          <a:p>
            <a:pPr lvl="0">
              <a:spcBef>
                <a:spcPts val="0"/>
              </a:spcBef>
              <a:buNone/>
            </a:pPr>
            <a:r>
              <a:rPr lang="en"/>
              <a:t>-shows standards grading for any standard in that term</a:t>
            </a:r>
          </a:p>
          <a:p>
            <a:pPr lvl="0">
              <a:spcBef>
                <a:spcPts val="0"/>
              </a:spcBef>
              <a:buNone/>
            </a:pPr>
            <a:r>
              <a:rPr lang="en"/>
              <a:t>-remember to fix those “never” for grades showing if needed</a:t>
            </a:r>
          </a:p>
          <a:p>
            <a:pPr lvl="0">
              <a:spcBef>
                <a:spcPts val="0"/>
              </a:spcBef>
              <a:buNone/>
            </a:pPr>
            <a:r>
              <a:rPr lang="en"/>
              <a:t>-system will calculate based on options</a:t>
            </a:r>
          </a:p>
          <a:p>
            <a:pPr lvl="0">
              <a:spcBef>
                <a:spcPts val="0"/>
              </a:spcBef>
              <a:buNone/>
            </a:pPr>
            <a:r>
              <a:rPr lang="en"/>
              <a:t>-lightning bolt (professional judgement indicator)-make a judgement about grade (typically do this in student view)</a:t>
            </a:r>
          </a:p>
          <a:p>
            <a:pPr lvl="0">
              <a:spcBef>
                <a:spcPts val="0"/>
              </a:spcBef>
              <a:buNone/>
            </a:pPr>
            <a:endParaRPr/>
          </a:p>
          <a:p>
            <a:pPr lv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6" name="Shape 7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Review the scoresheet with participants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-tag will appear for changed grade</a:t>
            </a:r>
          </a:p>
          <a:p>
            <a:pPr lvl="0">
              <a:spcBef>
                <a:spcPts val="0"/>
              </a:spcBef>
              <a:buNone/>
            </a:pPr>
            <a:r>
              <a:rPr lang="en"/>
              <a:t>-report comments will appear on this column </a:t>
            </a:r>
          </a:p>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1" name="Shape 7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highlight>
                  <a:srgbClr val="FFFFFF"/>
                </a:highlight>
              </a:rPr>
              <a:t>circly arrow takes out override traingle on final grade calculation, returns the original calculation and leaves a pink box outline, pink box outline goes away when page is saved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7" name="Shape 7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Can navigate via top drop down</a:t>
            </a:r>
          </a:p>
          <a:p>
            <a:pPr lvl="0">
              <a:spcBef>
                <a:spcPts val="0"/>
              </a:spcBef>
              <a:buNone/>
            </a:pPr>
            <a:r>
              <a:rPr lang="en"/>
              <a:t>-live page to change info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0" name="Shape 7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Category totals -not workable, just review only </a:t>
            </a:r>
          </a:p>
          <a:p>
            <a:pPr lvl="0">
              <a:spcBef>
                <a:spcPts val="0"/>
              </a:spcBef>
              <a:buNone/>
            </a:pPr>
            <a:endParaRPr/>
          </a:p>
          <a:p>
            <a:pPr lvl="0">
              <a:spcBef>
                <a:spcPts val="0"/>
              </a:spcBef>
              <a:buNone/>
            </a:pPr>
            <a:r>
              <a:rPr lang="en" sz="1200">
                <a:solidFill>
                  <a:schemeClr val="dk1"/>
                </a:solidFill>
              </a:rPr>
              <a:t>Use this page to assess how students performed in one assignment category versus another, or to analyze the difficulty of one category type versus another. For example, if students received significantly lower scores on assignments in the Homework category than in the Test category, you might revisit the homework assignments and analyze the difficulty.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first time teachers access PTPro they will see this Welcome Message. ….. Click Close.</a:t>
            </a:r>
          </a:p>
          <a:p>
            <a:pPr lvl="0">
              <a:spcBef>
                <a:spcPts val="0"/>
              </a:spcBef>
              <a:buNone/>
            </a:pPr>
            <a:r>
              <a:rPr lang="en"/>
              <a:t>Robust Help feature -  Click on Question mark &gt; clicking </a:t>
            </a:r>
            <a:r>
              <a:rPr lang="en" b="1"/>
              <a:t>Getting Started</a:t>
            </a:r>
            <a:r>
              <a:rPr lang="en"/>
              <a:t> will show the welcome and navigation bubbles again</a:t>
            </a:r>
          </a:p>
          <a:p>
            <a:pPr lvl="0">
              <a:spcBef>
                <a:spcPts val="0"/>
              </a:spcBef>
              <a:buNone/>
            </a:pPr>
            <a:r>
              <a:rPr lang="en" b="1"/>
              <a:t>Getting Started</a:t>
            </a:r>
            <a:r>
              <a:rPr lang="en"/>
              <a:t> -- available on several pages- shows navigation bubbles</a:t>
            </a:r>
          </a:p>
          <a:p>
            <a:pPr lvl="0">
              <a:spcBef>
                <a:spcPts val="0"/>
              </a:spcBef>
              <a:buNone/>
            </a:pPr>
            <a:r>
              <a:rPr lang="en" b="1"/>
              <a:t>Tips and Tricks </a:t>
            </a:r>
            <a:r>
              <a:rPr lang="en"/>
              <a:t>-- (opens in new window) Accessibility View, Show/Hide Page Elements, Scroll Bars Invisible, Reports, Associate Assignments, Save Toner When Using Print Screen and Printing Report, Hot Keys</a:t>
            </a:r>
          </a:p>
          <a:p>
            <a:pPr lvl="0">
              <a:spcBef>
                <a:spcPts val="0"/>
              </a:spcBef>
              <a:buNone/>
            </a:pPr>
            <a:r>
              <a:rPr lang="en" b="1"/>
              <a:t>Help </a:t>
            </a:r>
            <a:r>
              <a:rPr lang="en"/>
              <a:t>- (opens in new window) Welcome, </a:t>
            </a:r>
            <a:r>
              <a:rPr lang="en">
                <a:solidFill>
                  <a:schemeClr val="dk1"/>
                </a:solidFill>
              </a:rPr>
              <a:t>Table of Contents, </a:t>
            </a:r>
            <a:r>
              <a:rPr lang="en"/>
              <a:t>Index, Search</a:t>
            </a:r>
          </a:p>
          <a:p>
            <a:pPr lvl="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9" name="Shape 7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-current term is highlighted </a:t>
            </a:r>
          </a:p>
          <a:p>
            <a:pPr lvl="0">
              <a:spcBef>
                <a:spcPts val="0"/>
              </a:spcBef>
              <a:buNone/>
            </a:pPr>
            <a:r>
              <a:rPr lang="en"/>
              <a:t>-working area</a:t>
            </a:r>
          </a:p>
          <a:p>
            <a:pPr lvl="0">
              <a:spcBef>
                <a:spcPts val="0"/>
              </a:spcBef>
              <a:buNone/>
            </a:pPr>
            <a:r>
              <a:rPr lang="en"/>
              <a:t>-can look at an old comment to build on new comment </a:t>
            </a:r>
          </a:p>
          <a:p>
            <a:pPr lvl="0">
              <a:spcBef>
                <a:spcPts val="0"/>
              </a:spcBef>
              <a:buNone/>
            </a:pPr>
            <a:endParaRPr/>
          </a:p>
          <a:p>
            <a:pPr lvl="0">
              <a:spcBef>
                <a:spcPts val="0"/>
              </a:spcBef>
              <a:buNone/>
            </a:pPr>
            <a:r>
              <a:rPr lang="en" sz="1200">
                <a:solidFill>
                  <a:schemeClr val="dk1"/>
                </a:solidFill>
              </a:rPr>
              <a:t>Use this page to work with the final grades for all reporting terms. Each column represents a reporting term. The column that corresponds to the current term is highlighted.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5" name="Shape 7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1" name="Shape 7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Colors </a:t>
            </a:r>
          </a:p>
          <a:p>
            <a:pPr lvl="0">
              <a:spcBef>
                <a:spcPts val="0"/>
              </a:spcBef>
              <a:buNone/>
            </a:pPr>
            <a:r>
              <a:rPr lang="en"/>
              <a:t>-demarkation line: those progressing vs those not</a:t>
            </a:r>
          </a:p>
          <a:p>
            <a:pPr lvl="0">
              <a:spcBef>
                <a:spcPts val="0"/>
              </a:spcBef>
              <a:buNone/>
            </a:pPr>
            <a:r>
              <a:rPr lang="en"/>
              <a:t>-red-bad, green-good. </a:t>
            </a:r>
          </a:p>
          <a:p>
            <a:pPr lvl="0">
              <a:spcBef>
                <a:spcPts val="0"/>
              </a:spcBef>
              <a:buNone/>
            </a:pPr>
            <a:r>
              <a:rPr lang="en"/>
              <a:t>-click on bar graph to see grade distribution </a:t>
            </a:r>
          </a:p>
          <a:p>
            <a:pPr lvl="0">
              <a:spcBef>
                <a:spcPts val="0"/>
              </a:spcBef>
              <a:buNone/>
            </a:pPr>
            <a:r>
              <a:rPr lang="en"/>
              <a:t>-can select sections to compare (S1, S2) </a:t>
            </a:r>
          </a:p>
          <a:p>
            <a:pPr lvl="0">
              <a:spcBef>
                <a:spcPts val="0"/>
              </a:spcBef>
              <a:buNone/>
            </a:pPr>
            <a:endParaRPr/>
          </a:p>
          <a:p>
            <a:pPr lvl="0">
              <a:spcBef>
                <a:spcPts val="0"/>
              </a:spcBef>
              <a:buNone/>
            </a:pPr>
            <a:r>
              <a:rPr lang="en"/>
              <a:t>The graph on the Traditional Grades Progress page shows the distribution of grades for the class for the selected reporting term. It also shows the aggregate totals for missing, late, or incomplete assignments.</a:t>
            </a:r>
            <a:br>
              <a:rPr lang="en"/>
            </a:br>
            <a:r>
              <a:rPr lang="en"/>
              <a:t>On the charms bar, select Progress and then choose Traditional. The class grades progress appears in a graph.</a:t>
            </a:r>
            <a:br>
              <a:rPr lang="en"/>
            </a:br>
            <a:r>
              <a:rPr lang="en"/>
              <a:t>Use the class selector to change to a different class, or to select a class group.</a:t>
            </a:r>
            <a:br>
              <a:rPr lang="en"/>
            </a:br>
            <a:r>
              <a:rPr lang="en"/>
              <a:t>Select Missing, Late, or Incomplete to view the Traditional Grades page with summary information on each category.</a:t>
            </a:r>
            <a:br>
              <a:rPr lang="en"/>
            </a:br>
            <a:r>
              <a:rPr lang="en"/>
              <a:t>Select the progress graph to view the Traditional Grades Distribution screen.</a:t>
            </a:r>
            <a:br>
              <a:rPr lang="en"/>
            </a:br>
            <a:r>
              <a:rPr lang="en"/>
              <a:t>Select and then select the Show Trend box. Deselect the Show Trend box to hide the trend column. Select the term you want to compare against. If you are working with multiple classes, you can select if you want the class grouped by student or by class on this screen.</a:t>
            </a:r>
            <a:br>
              <a:rPr lang="en"/>
            </a:br>
            <a:r>
              <a:rPr lang="en"/>
              <a:t>Select a Score Distribution chart to view the final grades and trend comparison. Arrows indicate if the grades are trending up or down against the selected comparison term.</a:t>
            </a:r>
            <a:br>
              <a:rPr lang="en"/>
            </a:br>
            <a:r>
              <a:rPr lang="en"/>
              <a:t>Select OK to close the screen.</a:t>
            </a:r>
          </a:p>
          <a:p>
            <a:pPr lvl="0">
              <a:spcBef>
                <a:spcPts val="0"/>
              </a:spcBef>
              <a:buNone/>
            </a:pPr>
            <a:endParaRPr/>
          </a:p>
          <a:p>
            <a:pPr lvl="0" rtl="0">
              <a:lnSpc>
                <a:spcPct val="115000"/>
              </a:lnSpc>
              <a:spcBef>
                <a:spcPts val="0"/>
              </a:spcBef>
              <a:spcAft>
                <a:spcPts val="300"/>
              </a:spcAft>
              <a:buClr>
                <a:schemeClr val="dk1"/>
              </a:buClr>
              <a:buSzPct val="100000"/>
              <a:buFont typeface="Arial"/>
              <a:buNone/>
            </a:pPr>
            <a:r>
              <a:rPr lang="en"/>
              <a:t>The Traditional Grades Progress screen provides a graphical view of the grade distribution across the selected class.</a:t>
            </a:r>
          </a:p>
          <a:p>
            <a:pPr lvl="0" rtl="0">
              <a:lnSpc>
                <a:spcPct val="115000"/>
              </a:lnSpc>
              <a:spcBef>
                <a:spcPts val="0"/>
              </a:spcBef>
              <a:spcAft>
                <a:spcPts val="300"/>
              </a:spcAft>
              <a:buClr>
                <a:schemeClr val="dk1"/>
              </a:buClr>
              <a:buSzPct val="100000"/>
              <a:buFont typeface="Arial"/>
              <a:buNone/>
            </a:pPr>
            <a:r>
              <a:rPr lang="en"/>
              <a:t>The column on the left lists the number of students who have earned each traditional grade in the grade scale. The colors in the graph correspond to the grade scale color levels. For example, if the grade scale defines the grades A and A- as dark green, the graph displays a dark green bar that corresponds to the number of students who have an A or A-. The black demarcation line shows where the cutoff is between passing and failing grades. The numbers in the column on the right show the total number of students who have passing grades versus the total number of students who have failing grades.</a:t>
            </a:r>
          </a:p>
          <a:p>
            <a:pPr lvl="0" rtl="0">
              <a:lnSpc>
                <a:spcPct val="115000"/>
              </a:lnSpc>
              <a:spcBef>
                <a:spcPts val="0"/>
              </a:spcBef>
              <a:spcAft>
                <a:spcPts val="300"/>
              </a:spcAft>
              <a:buClr>
                <a:schemeClr val="dk1"/>
              </a:buClr>
              <a:buSzPct val="100000"/>
              <a:buFont typeface="Arial"/>
              <a:buNone/>
            </a:pPr>
            <a:r>
              <a:rPr lang="en"/>
              <a:t>To the right of the graph, view a summary of the total number of students who have missing, late, or incomplete assignments.</a:t>
            </a:r>
          </a:p>
          <a:p>
            <a:pPr lv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2" name="Shape 7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Progress&gt;Standards Progress   (kinda looks like Schoolnet!)</a:t>
            </a:r>
          </a:p>
          <a:p>
            <a:pPr lvl="0">
              <a:spcBef>
                <a:spcPts val="0"/>
              </a:spcBef>
              <a:buNone/>
            </a:pPr>
            <a:r>
              <a:rPr lang="en"/>
              <a:t>-same as traditional with clickable box </a:t>
            </a:r>
          </a:p>
          <a:p>
            <a:pPr lvl="0">
              <a:spcBef>
                <a:spcPts val="0"/>
              </a:spcBef>
              <a:buNone/>
            </a:pPr>
            <a:r>
              <a:rPr lang="en"/>
              <a:t>-assignments tell you how many times it has been assessed </a:t>
            </a:r>
          </a:p>
          <a:p>
            <a:pPr lvl="0" rtl="0">
              <a:lnSpc>
                <a:spcPct val="115000"/>
              </a:lnSpc>
              <a:spcBef>
                <a:spcPts val="0"/>
              </a:spcBef>
              <a:spcAft>
                <a:spcPts val="300"/>
              </a:spcAft>
              <a:buClr>
                <a:schemeClr val="dk1"/>
              </a:buClr>
              <a:buSzPct val="100000"/>
              <a:buFont typeface="Arial"/>
              <a:buNone/>
            </a:pPr>
            <a:r>
              <a:rPr lang="en">
                <a:solidFill>
                  <a:schemeClr val="dk1"/>
                </a:solidFill>
              </a:rPr>
              <a:t>The graph on the Standards Progress page shows the distribution of grades for each standard aligned to the course, for the selected class and reporting term.</a:t>
            </a:r>
          </a:p>
          <a:p>
            <a:pPr lvl="0" rtl="0">
              <a:lnSpc>
                <a:spcPct val="115000"/>
              </a:lnSpc>
              <a:spcBef>
                <a:spcPts val="0"/>
              </a:spcBef>
              <a:spcAft>
                <a:spcPts val="300"/>
              </a:spcAft>
              <a:buClr>
                <a:schemeClr val="dk1"/>
              </a:buClr>
              <a:buSzPct val="100000"/>
              <a:buFont typeface="Arial"/>
              <a:buNone/>
            </a:pPr>
            <a:r>
              <a:rPr lang="en">
                <a:solidFill>
                  <a:schemeClr val="dk1"/>
                </a:solidFill>
              </a:rPr>
              <a:t>If you are working with standards, this is the primary page you can use to manage standards and student progress for your class. The page provides an overall view of the standards for the class. From the Standards Progress page, you can assess which standards you may need to focus on to assure proficiency for the students in your class.</a:t>
            </a:r>
          </a:p>
          <a:p>
            <a:pPr marL="457200" lvl="0" indent="-298450" rtl="0">
              <a:lnSpc>
                <a:spcPct val="115000"/>
              </a:lnSpc>
              <a:spcBef>
                <a:spcPts val="400"/>
              </a:spcBef>
              <a:spcAft>
                <a:spcPts val="400"/>
              </a:spcAft>
              <a:buClr>
                <a:schemeClr val="dk1"/>
              </a:buClr>
              <a:buSzPct val="91666"/>
              <a:buAutoNum type="arabicPeriod"/>
            </a:pPr>
            <a:r>
              <a:rPr lang="en" sz="1200">
                <a:solidFill>
                  <a:schemeClr val="dk1"/>
                </a:solidFill>
              </a:rPr>
              <a:t>On the charms bar, select </a:t>
            </a:r>
            <a:r>
              <a:rPr lang="en" sz="1200" b="1">
                <a:solidFill>
                  <a:schemeClr val="dk1"/>
                </a:solidFill>
              </a:rPr>
              <a:t>Progress</a:t>
            </a:r>
            <a:r>
              <a:rPr lang="en" sz="1200">
                <a:solidFill>
                  <a:schemeClr val="dk1"/>
                </a:solidFill>
              </a:rPr>
              <a:t> and then choose </a:t>
            </a:r>
            <a:r>
              <a:rPr lang="en" sz="1200" b="1">
                <a:solidFill>
                  <a:schemeClr val="dk1"/>
                </a:solidFill>
              </a:rPr>
              <a:t>Standards</a:t>
            </a:r>
            <a:r>
              <a:rPr lang="en" sz="1200">
                <a:solidFill>
                  <a:schemeClr val="dk1"/>
                </a:solidFill>
              </a:rPr>
              <a:t>. The grade distribution graph for each standard appears.</a:t>
            </a:r>
          </a:p>
          <a:p>
            <a:pPr marL="457200" lvl="0" indent="-298450" rtl="0">
              <a:lnSpc>
                <a:spcPct val="115000"/>
              </a:lnSpc>
              <a:spcBef>
                <a:spcPts val="400"/>
              </a:spcBef>
              <a:spcAft>
                <a:spcPts val="400"/>
              </a:spcAft>
              <a:buClr>
                <a:schemeClr val="dk1"/>
              </a:buClr>
              <a:buSzPct val="91666"/>
              <a:buAutoNum type="arabicPeriod"/>
            </a:pPr>
            <a:r>
              <a:rPr lang="en" sz="1200">
                <a:solidFill>
                  <a:schemeClr val="dk1"/>
                </a:solidFill>
              </a:rPr>
              <a:t>Use the </a:t>
            </a:r>
            <a:r>
              <a:rPr lang="en" sz="1200" u="sng">
                <a:solidFill>
                  <a:schemeClr val="hlink"/>
                </a:solidFill>
                <a:hlinkClick r:id="rId3"/>
              </a:rPr>
              <a:t>class selector</a:t>
            </a:r>
            <a:r>
              <a:rPr lang="en" sz="1200">
                <a:solidFill>
                  <a:schemeClr val="dk1"/>
                </a:solidFill>
              </a:rPr>
              <a:t> to change to a different class, or to select a class group.</a:t>
            </a:r>
          </a:p>
          <a:p>
            <a:pPr lv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0" name="Shape 7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-defaults to current class at the top of page</a:t>
            </a:r>
          </a:p>
          <a:p>
            <a:pPr lvl="0">
              <a:spcBef>
                <a:spcPts val="0"/>
              </a:spcBef>
              <a:buNone/>
            </a:pPr>
            <a:endParaRPr/>
          </a:p>
          <a:p>
            <a:pPr lvl="0" rtl="0">
              <a:lnSpc>
                <a:spcPct val="115000"/>
              </a:lnSpc>
              <a:spcBef>
                <a:spcPts val="0"/>
              </a:spcBef>
              <a:buClr>
                <a:schemeClr val="dk1"/>
              </a:buClr>
              <a:buSzPct val="100000"/>
              <a:buFont typeface="Arial"/>
              <a:buNone/>
            </a:pPr>
            <a:r>
              <a:rPr lang="en">
                <a:solidFill>
                  <a:schemeClr val="dk1"/>
                </a:solidFill>
              </a:rPr>
              <a:t>Analyze performance throughout the term to ensure that students are mastering the skills and standards you are teaching. Review students’ performance as you prepare to complete final grades for report cards, and then use the gradebook to prepare for and conduct parent-teacher conferences.</a:t>
            </a:r>
          </a:p>
          <a:p>
            <a:pPr lvl="0" rtl="0">
              <a:lnSpc>
                <a:spcPct val="115000"/>
              </a:lnSpc>
              <a:spcBef>
                <a:spcPts val="0"/>
              </a:spcBef>
              <a:buClr>
                <a:schemeClr val="dk1"/>
              </a:buClr>
              <a:buSzPct val="100000"/>
              <a:buFont typeface="Arial"/>
              <a:buNone/>
            </a:pPr>
            <a:r>
              <a:rPr lang="en">
                <a:solidFill>
                  <a:schemeClr val="dk1"/>
                </a:solidFill>
              </a:rPr>
              <a:t>Other pages in PowerTeacher Pro are optimized to display how an entire class is performing using the Progress pages. The individual student pages, however, provide more detailed information on an individual student. This is particularly useful for entering multiple of scores for a single student, and during parent-teacher conferences to explain why a student earned a particular grade.</a:t>
            </a:r>
          </a:p>
          <a:p>
            <a:pPr marL="457200" lvl="0" indent="-298450" rtl="0">
              <a:lnSpc>
                <a:spcPct val="115000"/>
              </a:lnSpc>
              <a:spcBef>
                <a:spcPts val="0"/>
              </a:spcBef>
              <a:buClr>
                <a:schemeClr val="dk1"/>
              </a:buClr>
              <a:buSzPct val="100000"/>
              <a:buAutoNum type="arabicPeriod"/>
            </a:pPr>
            <a:r>
              <a:rPr lang="en">
                <a:solidFill>
                  <a:schemeClr val="dk1"/>
                </a:solidFill>
              </a:rPr>
              <a:t>On the charms bar, select </a:t>
            </a:r>
            <a:r>
              <a:rPr lang="en" b="1">
                <a:solidFill>
                  <a:schemeClr val="dk1"/>
                </a:solidFill>
              </a:rPr>
              <a:t>Students</a:t>
            </a:r>
            <a:r>
              <a:rPr lang="en">
                <a:solidFill>
                  <a:schemeClr val="dk1"/>
                </a:solidFill>
              </a:rPr>
              <a:t>.</a:t>
            </a:r>
          </a:p>
          <a:p>
            <a:pPr marL="457200" lvl="0" indent="-298450" rtl="0">
              <a:lnSpc>
                <a:spcPct val="115000"/>
              </a:lnSpc>
              <a:spcBef>
                <a:spcPts val="0"/>
              </a:spcBef>
              <a:buClr>
                <a:schemeClr val="dk1"/>
              </a:buClr>
              <a:buSzPct val="100000"/>
              <a:buAutoNum type="arabicPeriod"/>
            </a:pPr>
            <a:r>
              <a:rPr lang="en">
                <a:solidFill>
                  <a:schemeClr val="dk1"/>
                </a:solidFill>
              </a:rPr>
              <a:t>Search for a student using the search field. Use the selection buttons to limit the search to a class or all classes for the teacher.</a:t>
            </a:r>
          </a:p>
          <a:p>
            <a:pPr marL="457200" lvl="0" indent="-298450" rtl="0">
              <a:lnSpc>
                <a:spcPct val="115000"/>
              </a:lnSpc>
              <a:spcBef>
                <a:spcPts val="0"/>
              </a:spcBef>
              <a:buClr>
                <a:schemeClr val="dk1"/>
              </a:buClr>
              <a:buSzPct val="100000"/>
              <a:buAutoNum type="arabicPeriod"/>
            </a:pPr>
            <a:r>
              <a:rPr lang="en">
                <a:solidFill>
                  <a:schemeClr val="dk1"/>
                </a:solidFill>
              </a:rPr>
              <a:t>Select a Student View from the menu. The details for the student highlighted in the Students list appears.</a:t>
            </a:r>
          </a:p>
          <a:p>
            <a:pPr marL="457200" lvl="0" indent="-298450" rtl="0">
              <a:lnSpc>
                <a:spcPct val="115000"/>
              </a:lnSpc>
              <a:spcBef>
                <a:spcPts val="0"/>
              </a:spcBef>
              <a:buClr>
                <a:schemeClr val="dk1"/>
              </a:buClr>
              <a:buSzPct val="91666"/>
              <a:buAutoNum type="arabicPeriod"/>
            </a:pPr>
            <a:r>
              <a:rPr lang="en" sz="1200">
                <a:solidFill>
                  <a:schemeClr val="dk1"/>
                </a:solidFill>
              </a:rPr>
              <a:t>Use the </a:t>
            </a:r>
            <a:r>
              <a:rPr lang="en" sz="1200" u="sng">
                <a:solidFill>
                  <a:schemeClr val="hlink"/>
                </a:solidFill>
                <a:hlinkClick r:id="rId3"/>
              </a:rPr>
              <a:t>Quick Menu</a:t>
            </a:r>
            <a:r>
              <a:rPr lang="en" sz="1200">
                <a:solidFill>
                  <a:schemeClr val="dk1"/>
                </a:solidFill>
              </a:rPr>
              <a:t> to navigate to other pages in the Students section of PowerTeacher Pro.</a:t>
            </a:r>
          </a:p>
          <a:p>
            <a:pPr marL="457200" lvl="0" indent="-298450" rtl="0">
              <a:lnSpc>
                <a:spcPct val="115000"/>
              </a:lnSpc>
              <a:spcBef>
                <a:spcPts val="0"/>
              </a:spcBef>
              <a:buClr>
                <a:schemeClr val="dk1"/>
              </a:buClr>
              <a:buSzPct val="100000"/>
              <a:buAutoNum type="arabicPeriod"/>
            </a:pPr>
            <a:r>
              <a:rPr lang="en">
                <a:solidFill>
                  <a:schemeClr val="dk1"/>
                </a:solidFill>
              </a:rPr>
              <a:t>To view only dropped students, select </a:t>
            </a:r>
            <a:r>
              <a:rPr lang="en" b="1">
                <a:solidFill>
                  <a:schemeClr val="dk1"/>
                </a:solidFill>
              </a:rPr>
              <a:t>Show Dropped</a:t>
            </a:r>
            <a:r>
              <a:rPr lang="en">
                <a:solidFill>
                  <a:schemeClr val="dk1"/>
                </a:solidFill>
              </a:rPr>
              <a:t>.</a:t>
            </a:r>
          </a:p>
          <a:p>
            <a:pPr marL="457200" lvl="0" indent="-298450" rtl="0">
              <a:lnSpc>
                <a:spcPct val="115000"/>
              </a:lnSpc>
              <a:spcBef>
                <a:spcPts val="0"/>
              </a:spcBef>
              <a:buClr>
                <a:schemeClr val="dk1"/>
              </a:buClr>
              <a:buSzPct val="100000"/>
              <a:buAutoNum type="arabicPeriod"/>
            </a:pPr>
            <a:r>
              <a:rPr lang="en">
                <a:solidFill>
                  <a:schemeClr val="dk1"/>
                </a:solidFill>
              </a:rPr>
              <a:t>Select a student name to view details for that student.</a:t>
            </a:r>
          </a:p>
          <a:p>
            <a:pPr lv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1" name="Shape 7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on student to go to the last page you had opened but for the specific student (assignments page) </a:t>
            </a:r>
          </a:p>
          <a:p>
            <a:pPr lvl="0">
              <a:spcBef>
                <a:spcPts val="0"/>
              </a:spcBef>
              <a:buNone/>
            </a:pPr>
            <a:r>
              <a:rPr lang="en"/>
              <a:t>-can show and hide details (attendance, grade, % points)</a:t>
            </a:r>
          </a:p>
          <a:p>
            <a:pPr lvl="0">
              <a:spcBef>
                <a:spcPts val="0"/>
              </a:spcBef>
              <a:buNone/>
            </a:pPr>
            <a:r>
              <a:rPr lang="en"/>
              <a:t>-can filter</a:t>
            </a:r>
          </a:p>
          <a:p>
            <a:pPr lvl="0">
              <a:spcBef>
                <a:spcPts val="0"/>
              </a:spcBef>
              <a:buNone/>
            </a:pPr>
            <a:r>
              <a:rPr lang="en"/>
              <a:t>-will allow you to edit</a:t>
            </a:r>
          </a:p>
          <a:p>
            <a:pPr lvl="0">
              <a:spcBef>
                <a:spcPts val="0"/>
              </a:spcBef>
              <a:buNone/>
            </a:pPr>
            <a:r>
              <a:rPr lang="en"/>
              <a:t>-only show those assignments for this student</a:t>
            </a:r>
          </a:p>
          <a:p>
            <a:pPr lvl="0">
              <a:spcBef>
                <a:spcPts val="0"/>
              </a:spcBef>
              <a:buNone/>
            </a:pPr>
            <a:r>
              <a:rPr lang="en"/>
              <a:t>-can update grades from this page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7" name="Shape 7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standards to see specifics for that student</a:t>
            </a:r>
          </a:p>
          <a:p>
            <a:pPr lvl="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7" name="Shape 8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Standards progress for students - how many assignment under Assignments list</a:t>
            </a:r>
          </a:p>
          <a:p>
            <a:pPr lvl="0">
              <a:spcBef>
                <a:spcPts val="0"/>
              </a:spcBef>
              <a:buNone/>
            </a:pPr>
            <a:r>
              <a:rPr lang="en"/>
              <a:t>-you may see the professional judgement icon again on this page</a:t>
            </a:r>
          </a:p>
          <a:p>
            <a:pPr lvl="0">
              <a:spcBef>
                <a:spcPts val="0"/>
              </a:spcBef>
              <a:buNone/>
            </a:pPr>
            <a:r>
              <a:rPr lang="en"/>
              <a:t>-check for investigation of grading issues</a:t>
            </a:r>
          </a:p>
          <a:p>
            <a:pPr lvl="0">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6" name="Shape 8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assignments to see chart to determine if that grade is appropriate</a:t>
            </a:r>
          </a:p>
          <a:p>
            <a:pPr lvl="0">
              <a:spcBef>
                <a:spcPts val="0"/>
              </a:spcBef>
              <a:buNone/>
            </a:pPr>
            <a:r>
              <a:rPr lang="en"/>
              <a:t>-change grade if needed. </a:t>
            </a:r>
          </a:p>
          <a:p>
            <a:pPr lvl="0">
              <a:spcBef>
                <a:spcPts val="0"/>
              </a:spcBef>
              <a:buNone/>
            </a:pPr>
            <a:r>
              <a:rPr lang="en"/>
              <a:t>-due dates </a:t>
            </a:r>
          </a:p>
          <a:p>
            <a:pPr lvl="0">
              <a:spcBef>
                <a:spcPts val="0"/>
              </a:spcBef>
              <a:buNone/>
            </a:pPr>
            <a:r>
              <a:rPr lang="en"/>
              <a:t>-dashed blue line means missing grade for an assessment </a:t>
            </a:r>
          </a:p>
          <a:p>
            <a:pPr lvl="0">
              <a:spcBef>
                <a:spcPts val="0"/>
              </a:spcBef>
              <a:buNone/>
            </a:pPr>
            <a:r>
              <a:rPr lang="en"/>
              <a:t>-can drill own into “show more” for data </a:t>
            </a:r>
          </a:p>
          <a:p>
            <a:pPr lvl="0">
              <a:spcBef>
                <a:spcPts val="0"/>
              </a:spcBef>
              <a:buNone/>
            </a:pPr>
            <a:r>
              <a:rPr lang="en"/>
              <a:t>-each standard has a Standard grade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5" name="Shape 8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two little icons to the left of the geer -- one line shows 1 standard, double line shows multiple standards</a:t>
            </a:r>
          </a:p>
          <a:p>
            <a:pPr lvl="0">
              <a:spcBef>
                <a:spcPts val="0"/>
              </a:spcBef>
              <a:buNone/>
            </a:pPr>
            <a:r>
              <a:rPr lang="en"/>
              <a:t>-can look at specific standards </a:t>
            </a:r>
          </a:p>
          <a:p>
            <a:pPr lvl="0">
              <a:spcBef>
                <a:spcPts val="0"/>
              </a:spcBef>
              <a:buNone/>
            </a:pPr>
            <a:r>
              <a:rPr lang="en"/>
              <a:t>-using progress options you can add more standards to the graph</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Help</a:t>
            </a:r>
            <a:r>
              <a:rPr lang="en"/>
              <a:t> - </a:t>
            </a:r>
            <a:r>
              <a:rPr lang="en">
                <a:solidFill>
                  <a:schemeClr val="dk1"/>
                </a:solidFill>
              </a:rPr>
              <a:t>There is access to generic PTPro training videos</a:t>
            </a:r>
          </a:p>
          <a:p>
            <a:pPr lvl="0">
              <a:spcBef>
                <a:spcPts val="0"/>
              </a:spcBef>
              <a:buClr>
                <a:schemeClr val="dk1"/>
              </a:buClr>
              <a:buSzPct val="100000"/>
              <a:buFont typeface="Arial"/>
              <a:buNone/>
            </a:pPr>
            <a:r>
              <a:rPr lang="en" b="1">
                <a:solidFill>
                  <a:schemeClr val="dk1"/>
                </a:solidFill>
              </a:rPr>
              <a:t>Getting Started</a:t>
            </a:r>
            <a:r>
              <a:rPr lang="en">
                <a:solidFill>
                  <a:schemeClr val="dk1"/>
                </a:solidFill>
              </a:rPr>
              <a:t> -- available on several page- shows navigation bubbles</a:t>
            </a:r>
          </a:p>
          <a:p>
            <a:pPr lvl="0">
              <a:spcBef>
                <a:spcPts val="0"/>
              </a:spcBef>
              <a:buClr>
                <a:schemeClr val="dk1"/>
              </a:buClr>
              <a:buSzPct val="100000"/>
              <a:buFont typeface="Arial"/>
              <a:buNone/>
            </a:pPr>
            <a:r>
              <a:rPr lang="en" b="1">
                <a:solidFill>
                  <a:schemeClr val="dk1"/>
                </a:solidFill>
              </a:rPr>
              <a:t>Tips and Tricks </a:t>
            </a:r>
            <a:r>
              <a:rPr lang="en">
                <a:solidFill>
                  <a:schemeClr val="dk1"/>
                </a:solidFill>
              </a:rPr>
              <a:t>-- (opens in new window) Accessibility View, Show/Hide Page Elements, Scroll Bars Invisible, Reports, Associate Assignments, Save Toner When Using Print Screen and Printing Report, Hot Keys</a:t>
            </a:r>
          </a:p>
          <a:p>
            <a:pPr lvl="0">
              <a:spcBef>
                <a:spcPts val="0"/>
              </a:spcBef>
              <a:buClr>
                <a:schemeClr val="dk1"/>
              </a:buClr>
              <a:buSzPct val="100000"/>
              <a:buFont typeface="Arial"/>
              <a:buNone/>
            </a:pPr>
            <a:r>
              <a:rPr lang="en" b="1">
                <a:solidFill>
                  <a:schemeClr val="dk1"/>
                </a:solidFill>
              </a:rPr>
              <a:t>Help </a:t>
            </a:r>
            <a:r>
              <a:rPr lang="en">
                <a:solidFill>
                  <a:schemeClr val="dk1"/>
                </a:solidFill>
              </a:rPr>
              <a:t>- (opens in new window) Welcome, Table of Contents, Index, Search</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4" name="Shape 8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 final grade</a:t>
            </a:r>
          </a:p>
          <a:p>
            <a:pPr lvl="0">
              <a:spcBef>
                <a:spcPts val="0"/>
              </a:spcBef>
              <a:buNone/>
            </a:pPr>
            <a:r>
              <a:rPr lang="en"/>
              <a:t>-colorful squares= assignment comment</a:t>
            </a:r>
          </a:p>
          <a:p>
            <a:pPr lvl="0">
              <a:spcBef>
                <a:spcPts val="0"/>
              </a:spcBef>
              <a:buNone/>
            </a:pPr>
            <a:r>
              <a:rPr lang="en"/>
              <a:t>-will show class if in multiple classes </a:t>
            </a:r>
          </a:p>
          <a:p>
            <a:pPr lvl="0">
              <a:spcBef>
                <a:spcPts val="0"/>
              </a:spcBef>
              <a:buNone/>
            </a:pPr>
            <a:r>
              <a:rPr lang="en"/>
              <a:t>Use this page to review all comments entered for a student.</a:t>
            </a:r>
            <a:br>
              <a:rPr lang="en"/>
            </a:br>
            <a:r>
              <a:rPr lang="en"/>
              <a:t>Depending on the types of comments you’ve entered for the student, the comment log may show course grade comments, standards grades comments, and assignment score comments.</a:t>
            </a:r>
            <a:br>
              <a:rPr lang="en"/>
            </a:br>
            <a:r>
              <a:rPr lang="en"/>
              <a:t>On the charms bar, select Students. Locate the specific student and then select Comment Log.</a:t>
            </a:r>
            <a:br>
              <a:rPr lang="en"/>
            </a:br>
            <a:r>
              <a:rPr lang="en"/>
              <a:t>Select Filter to access the filtering options.</a:t>
            </a:r>
            <a:br>
              <a:rPr lang="en"/>
            </a:br>
            <a:r>
              <a:rPr lang="en"/>
              <a:t>Select  to add filter settings for the assignment list. Use the pop-up menus to choose the filter options and search operators.</a:t>
            </a:r>
            <a:br>
              <a:rPr lang="en"/>
            </a:br>
            <a:r>
              <a:rPr lang="en"/>
              <a:t>Select Apply to execute the filter settings.</a:t>
            </a:r>
            <a:br>
              <a:rPr lang="en"/>
            </a:br>
            <a:r>
              <a:rPr lang="en"/>
              <a:t>Select a column heading to change the sort order of comments.</a:t>
            </a:r>
            <a:br>
              <a:rPr lang="en"/>
            </a:br>
            <a:r>
              <a:rPr lang="en"/>
              <a:t>Select a Grade/Score field to display the assignment summary information and the Score Inspector. Select the Comment icon on the Score Inspector to change the comment.</a:t>
            </a:r>
            <a:br>
              <a:rPr lang="en"/>
            </a:br>
            <a:r>
              <a:rPr lang="en"/>
              <a:t>Select Save.</a:t>
            </a:r>
          </a:p>
          <a:p>
            <a:pPr lvl="0">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5" name="Shape 8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This page shows the student demographic information as entered in PowerSchool.</a:t>
            </a:r>
          </a:p>
          <a:p>
            <a:pPr lvl="0" rtl="0">
              <a:lnSpc>
                <a:spcPct val="115000"/>
              </a:lnSpc>
              <a:spcBef>
                <a:spcPts val="0"/>
              </a:spcBef>
              <a:spcAft>
                <a:spcPts val="300"/>
              </a:spcAft>
              <a:buClr>
                <a:schemeClr val="dk1"/>
              </a:buClr>
              <a:buSzPct val="100000"/>
              <a:buFont typeface="Arial"/>
              <a:buNone/>
            </a:pPr>
            <a:r>
              <a:rPr lang="en">
                <a:solidFill>
                  <a:schemeClr val="dk1"/>
                </a:solidFill>
              </a:rPr>
              <a:t>On the charms bar, select </a:t>
            </a:r>
            <a:r>
              <a:rPr lang="en" b="1">
                <a:solidFill>
                  <a:schemeClr val="dk1"/>
                </a:solidFill>
              </a:rPr>
              <a:t>Students</a:t>
            </a:r>
            <a:r>
              <a:rPr lang="en">
                <a:solidFill>
                  <a:schemeClr val="dk1"/>
                </a:solidFill>
              </a:rPr>
              <a:t>, and then select </a:t>
            </a:r>
            <a:r>
              <a:rPr lang="en" b="1">
                <a:solidFill>
                  <a:schemeClr val="dk1"/>
                </a:solidFill>
              </a:rPr>
              <a:t>Demographics</a:t>
            </a:r>
            <a:r>
              <a:rPr lang="en">
                <a:solidFill>
                  <a:schemeClr val="dk1"/>
                </a:solidFill>
              </a:rPr>
              <a:t>.</a:t>
            </a:r>
          </a:p>
          <a:p>
            <a:pPr lvl="0" rtl="0">
              <a:lnSpc>
                <a:spcPct val="115000"/>
              </a:lnSpc>
              <a:spcBef>
                <a:spcPts val="0"/>
              </a:spcBef>
              <a:spcAft>
                <a:spcPts val="300"/>
              </a:spcAft>
              <a:buClr>
                <a:schemeClr val="dk1"/>
              </a:buClr>
              <a:buSzPct val="100000"/>
              <a:buFont typeface="Arial"/>
              <a:buNone/>
            </a:pPr>
            <a:r>
              <a:rPr lang="en">
                <a:solidFill>
                  <a:schemeClr val="dk1"/>
                </a:solidFill>
              </a:rPr>
              <a:t>Use the Quick Menu links (the arrow next to the page heading) to navigate to other pages in the Students section of PowerTeacher Pro.</a:t>
            </a:r>
          </a:p>
          <a:p>
            <a:pPr lvl="0" rtl="0">
              <a:lnSpc>
                <a:spcPct val="115000"/>
              </a:lnSpc>
              <a:spcBef>
                <a:spcPts val="0"/>
              </a:spcBef>
              <a:spcAft>
                <a:spcPts val="300"/>
              </a:spcAft>
              <a:buClr>
                <a:schemeClr val="dk1"/>
              </a:buClr>
              <a:buSzPct val="100000"/>
              <a:buFont typeface="Arial"/>
              <a:buNone/>
            </a:pPr>
            <a:endParaRPr>
              <a:solidFill>
                <a:schemeClr val="dk1"/>
              </a:solidFill>
            </a:endParaRPr>
          </a:p>
          <a:p>
            <a:pPr lvl="0" rtl="0">
              <a:lnSpc>
                <a:spcPct val="115000"/>
              </a:lnSpc>
              <a:spcBef>
                <a:spcPts val="0"/>
              </a:spcBef>
              <a:spcAft>
                <a:spcPts val="300"/>
              </a:spcAft>
              <a:buClr>
                <a:schemeClr val="dk1"/>
              </a:buClr>
              <a:buSzPct val="100000"/>
              <a:buFont typeface="Arial"/>
              <a:buNone/>
            </a:pPr>
            <a:r>
              <a:rPr lang="en">
                <a:solidFill>
                  <a:schemeClr val="dk1"/>
                </a:solidFill>
              </a:rPr>
              <a:t>Notes: Currently Teachers cannot add additional columns like they can in PTG.</a:t>
            </a:r>
          </a:p>
          <a:p>
            <a:pPr lvl="0" rtl="0">
              <a:lnSpc>
                <a:spcPct val="115000"/>
              </a:lnSpc>
              <a:spcBef>
                <a:spcPts val="0"/>
              </a:spcBef>
              <a:spcAft>
                <a:spcPts val="300"/>
              </a:spcAft>
              <a:buClr>
                <a:schemeClr val="dk1"/>
              </a:buClr>
              <a:buSzPct val="100000"/>
              <a:buFont typeface="Arial"/>
              <a:buNone/>
            </a:pPr>
            <a:r>
              <a:rPr lang="en">
                <a:solidFill>
                  <a:schemeClr val="dk1"/>
                </a:solidFill>
              </a:rPr>
              <a:t>           Student Emails do not populate to this demographics screen.</a:t>
            </a:r>
          </a:p>
          <a:p>
            <a:pPr lvl="0" rtl="0">
              <a:lnSpc>
                <a:spcPct val="115000"/>
              </a:lnSpc>
              <a:spcBef>
                <a:spcPts val="0"/>
              </a:spcBef>
              <a:spcAft>
                <a:spcPts val="300"/>
              </a:spcAft>
              <a:buClr>
                <a:schemeClr val="dk1"/>
              </a:buClr>
              <a:buSzPct val="100000"/>
              <a:buFont typeface="Arial"/>
              <a:buNone/>
            </a:pPr>
            <a:endParaRPr>
              <a:solidFill>
                <a:schemeClr val="dk1"/>
              </a:solidFill>
            </a:endParaRPr>
          </a:p>
          <a:p>
            <a:pPr lvl="0">
              <a:spcBef>
                <a:spcPts val="0"/>
              </a:spcBef>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4" name="Shape 8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Quick look up screen=parent portal screen!!</a:t>
            </a:r>
          </a:p>
          <a:p>
            <a:pPr lvl="0">
              <a:spcBef>
                <a:spcPts val="0"/>
              </a:spcBef>
              <a:buNone/>
            </a:pPr>
            <a:r>
              <a:rPr lang="en"/>
              <a:t>-Snapshot of last two weeks of attendance; blanks mean present, dots in box means that class did not meet that day (elementary does not get dots)</a:t>
            </a:r>
          </a:p>
          <a:p>
            <a:pPr lvl="0">
              <a:spcBef>
                <a:spcPts val="0"/>
              </a:spcBef>
              <a:buNone/>
            </a:pPr>
            <a:r>
              <a:rPr lang="en"/>
              <a:t>-Course</a:t>
            </a:r>
          </a:p>
          <a:p>
            <a:pPr lvl="0">
              <a:spcBef>
                <a:spcPts val="0"/>
              </a:spcBef>
              <a:buNone/>
            </a:pPr>
            <a:r>
              <a:rPr lang="en"/>
              <a:t>-Terms</a:t>
            </a:r>
          </a:p>
          <a:p>
            <a:pPr lvl="0">
              <a:spcBef>
                <a:spcPts val="0"/>
              </a:spcBef>
              <a:buNone/>
            </a:pPr>
            <a:r>
              <a:rPr lang="en"/>
              <a:t>-Attendance information</a:t>
            </a:r>
          </a:p>
          <a:p>
            <a:pPr lvl="0">
              <a:spcBef>
                <a:spcPts val="0"/>
              </a:spcBef>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4" name="Shape 8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on grade to see more info</a:t>
            </a:r>
          </a:p>
          <a:p>
            <a:pPr lvl="0">
              <a:spcBef>
                <a:spcPts val="0"/>
              </a:spcBef>
              <a:buNone/>
            </a:pPr>
            <a:r>
              <a:rPr lang="en"/>
              <a:t>-Teacher comments</a:t>
            </a:r>
          </a:p>
          <a:p>
            <a:pPr lvl="0">
              <a:spcBef>
                <a:spcPts val="0"/>
              </a:spcBef>
              <a:buNone/>
            </a:pPr>
            <a:r>
              <a:rPr lang="en"/>
              <a:t>-Section description</a:t>
            </a:r>
          </a:p>
          <a:p>
            <a:pPr lvl="0">
              <a:spcBef>
                <a:spcPts val="0"/>
              </a:spcBef>
              <a:buNone/>
            </a:pPr>
            <a:r>
              <a:rPr lang="en"/>
              <a:t>-”I” icon means you can view more info on the right</a:t>
            </a:r>
          </a:p>
          <a:p>
            <a:pPr lvl="0">
              <a:spcBef>
                <a:spcPts val="0"/>
              </a:spcBef>
              <a:buNone/>
            </a:pPr>
            <a:r>
              <a:rPr lang="en"/>
              <a:t>-”Grid” icon- you can see standards on that assignment;if you collapse the standards you can see them in more detail. (parent)</a:t>
            </a:r>
          </a:p>
          <a:p>
            <a:pPr lvl="0">
              <a:spcBef>
                <a:spcPts val="0"/>
              </a:spcBef>
              <a:buNone/>
            </a:pPr>
            <a:r>
              <a:rPr lang="en"/>
              <a:t>Comment symbol is in the view area</a:t>
            </a:r>
          </a:p>
          <a:p>
            <a:pPr lvl="0">
              <a:spcBef>
                <a:spcPts val="0"/>
              </a:spcBef>
              <a:buNone/>
            </a:pPr>
            <a:r>
              <a:rPr lang="en"/>
              <a:t>-view will give you up to 3 tabs</a:t>
            </a:r>
          </a:p>
          <a:p>
            <a:pPr lvl="0">
              <a:spcBef>
                <a:spcPts val="0"/>
              </a:spcBef>
              <a:buNone/>
            </a:pPr>
            <a:r>
              <a:rPr lang="en"/>
              <a:t>-boxes to identify what has been flagged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5" name="Shape 8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on view to see</a:t>
            </a:r>
          </a:p>
          <a:p>
            <a:pPr lvl="0">
              <a:spcBef>
                <a:spcPts val="0"/>
              </a:spcBef>
              <a:buNone/>
            </a:pPr>
            <a:r>
              <a:rPr lang="en"/>
              <a:t>-score comments</a:t>
            </a:r>
          </a:p>
          <a:p>
            <a:pPr lvl="0">
              <a:spcBef>
                <a:spcPts val="0"/>
              </a:spcBef>
              <a:buNone/>
            </a:pPr>
            <a:r>
              <a:rPr lang="en"/>
              <a:t>-assignment description</a:t>
            </a:r>
          </a:p>
          <a:p>
            <a:pPr lvl="0">
              <a:spcBef>
                <a:spcPts val="0"/>
              </a:spcBef>
              <a:buNone/>
            </a:pPr>
            <a:r>
              <a:rPr lang="en"/>
              <a:t>-category description (if applicable) -many ppl skip this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Standards quick look up</a:t>
            </a:r>
          </a:p>
          <a:p>
            <a:pPr lvl="0">
              <a:spcBef>
                <a:spcPts val="0"/>
              </a:spcBef>
              <a:buNone/>
            </a:pPr>
            <a:r>
              <a:rPr lang="en"/>
              <a:t>-carrot will drop down standards </a:t>
            </a:r>
          </a:p>
          <a:p>
            <a:pPr lvl="0">
              <a:spcBef>
                <a:spcPts val="0"/>
              </a:spcBef>
              <a:buNone/>
            </a:pPr>
            <a:r>
              <a:rPr lang="en"/>
              <a:t>-only shows what has been assessed</a:t>
            </a:r>
          </a:p>
          <a:p>
            <a:pPr lvl="0">
              <a:spcBef>
                <a:spcPts val="0"/>
              </a:spcBef>
              <a:buNone/>
            </a:pPr>
            <a:r>
              <a:rPr lang="en"/>
              <a:t>-can adjust school years</a:t>
            </a:r>
          </a:p>
          <a:p>
            <a:pPr lvl="0">
              <a:spcBef>
                <a:spcPts val="0"/>
              </a:spcBef>
              <a:buNone/>
            </a:pPr>
            <a:endParaRPr/>
          </a:p>
          <a:p>
            <a:pPr lvl="0" rtl="0">
              <a:lnSpc>
                <a:spcPct val="115000"/>
              </a:lnSpc>
              <a:spcBef>
                <a:spcPts val="0"/>
              </a:spcBef>
              <a:buClr>
                <a:schemeClr val="dk1"/>
              </a:buClr>
              <a:buSzPct val="100000"/>
              <a:buFont typeface="Arial"/>
              <a:buNone/>
            </a:pPr>
            <a:r>
              <a:rPr lang="en">
                <a:solidFill>
                  <a:schemeClr val="dk1"/>
                </a:solidFill>
              </a:rPr>
              <a:t>This page is the same page that parents, students, and administrators see in PowerSchool and shows the student’s standards grades for all classes in the selected year.</a:t>
            </a:r>
          </a:p>
          <a:p>
            <a:pPr marL="457200" lvl="0" indent="-298450" rtl="0">
              <a:lnSpc>
                <a:spcPct val="115000"/>
              </a:lnSpc>
              <a:spcBef>
                <a:spcPts val="0"/>
              </a:spcBef>
              <a:spcAft>
                <a:spcPts val="300"/>
              </a:spcAft>
              <a:buClr>
                <a:schemeClr val="dk1"/>
              </a:buClr>
              <a:buSzPct val="100000"/>
              <a:buAutoNum type="arabicPeriod"/>
            </a:pPr>
            <a:r>
              <a:rPr lang="en">
                <a:solidFill>
                  <a:schemeClr val="dk1"/>
                </a:solidFill>
              </a:rPr>
              <a:t>On the charms bar, select </a:t>
            </a:r>
            <a:r>
              <a:rPr lang="en" b="1">
                <a:solidFill>
                  <a:schemeClr val="dk1"/>
                </a:solidFill>
              </a:rPr>
              <a:t>Students</a:t>
            </a:r>
            <a:r>
              <a:rPr lang="en">
                <a:solidFill>
                  <a:schemeClr val="dk1"/>
                </a:solidFill>
              </a:rPr>
              <a:t>, and then select </a:t>
            </a:r>
            <a:r>
              <a:rPr lang="en" b="1">
                <a:solidFill>
                  <a:schemeClr val="dk1"/>
                </a:solidFill>
              </a:rPr>
              <a:t>Quick Lookup - Standards</a:t>
            </a:r>
            <a:r>
              <a:rPr lang="en">
                <a:solidFill>
                  <a:schemeClr val="dk1"/>
                </a:solidFill>
              </a:rPr>
              <a:t>.</a:t>
            </a:r>
          </a:p>
          <a:p>
            <a:pPr marL="381000" lvl="0" indent="-69850" rtl="0">
              <a:lnSpc>
                <a:spcPct val="115000"/>
              </a:lnSpc>
              <a:spcBef>
                <a:spcPts val="0"/>
              </a:spcBef>
              <a:spcAft>
                <a:spcPts val="300"/>
              </a:spcAft>
              <a:buClr>
                <a:schemeClr val="dk1"/>
              </a:buClr>
              <a:buSzPct val="100000"/>
              <a:buFont typeface="Arial"/>
              <a:buNone/>
            </a:pPr>
            <a:r>
              <a:rPr lang="en">
                <a:solidFill>
                  <a:schemeClr val="dk1"/>
                </a:solidFill>
              </a:rPr>
              <a:t>Use the Quick Menu to navigate to other pages in the Students section of PowerTeacher Pro.</a:t>
            </a:r>
          </a:p>
          <a:p>
            <a:pPr marL="381000" lvl="0" indent="-69850" rtl="0">
              <a:lnSpc>
                <a:spcPct val="115000"/>
              </a:lnSpc>
              <a:spcBef>
                <a:spcPts val="0"/>
              </a:spcBef>
              <a:spcAft>
                <a:spcPts val="300"/>
              </a:spcAft>
              <a:buClr>
                <a:schemeClr val="dk1"/>
              </a:buClr>
              <a:buSzPct val="100000"/>
              <a:buFont typeface="Arial"/>
              <a:buNone/>
            </a:pPr>
            <a:r>
              <a:rPr lang="en">
                <a:solidFill>
                  <a:schemeClr val="dk1"/>
                </a:solidFill>
              </a:rPr>
              <a:t>Select a grade to view additional details, including the standards grade rollup. In cases where the same student is being assessed on the same standard (for example, Scientific Principles) in different classes at the same time (for example, Q1), the standards grades for each individual section are retained. In addition, they are averaged together to produce a rollup score. The high score is also stored.</a:t>
            </a:r>
          </a:p>
          <a:p>
            <a:pPr marL="381000" lvl="0" indent="-69850" rtl="0">
              <a:lnSpc>
                <a:spcPct val="115000"/>
              </a:lnSpc>
              <a:spcBef>
                <a:spcPts val="0"/>
              </a:spcBef>
              <a:spcAft>
                <a:spcPts val="300"/>
              </a:spcAft>
              <a:buClr>
                <a:schemeClr val="dk1"/>
              </a:buClr>
              <a:buSzPct val="100000"/>
              <a:buFont typeface="Arial"/>
              <a:buNone/>
            </a:pPr>
            <a:endParaRPr>
              <a:solidFill>
                <a:schemeClr val="dk1"/>
              </a:solidFill>
            </a:endParaRPr>
          </a:p>
          <a:p>
            <a:pPr marL="381000" lvl="0" indent="-69850" rtl="0">
              <a:lnSpc>
                <a:spcPct val="115000"/>
              </a:lnSpc>
              <a:spcBef>
                <a:spcPts val="0"/>
              </a:spcBef>
              <a:spcAft>
                <a:spcPts val="300"/>
              </a:spcAft>
              <a:buClr>
                <a:schemeClr val="dk1"/>
              </a:buClr>
              <a:buSzPct val="91666"/>
              <a:buFont typeface="Arial"/>
              <a:buNone/>
            </a:pPr>
            <a:r>
              <a:rPr lang="en">
                <a:solidFill>
                  <a:schemeClr val="dk1"/>
                </a:solidFill>
              </a:rPr>
              <a:t>Note: to turn off viewing Standards in Parent/Student Portal - it must be turned off by an Admin in PowerSchool. </a:t>
            </a:r>
            <a:br>
              <a:rPr lang="en">
                <a:solidFill>
                  <a:schemeClr val="dk1"/>
                </a:solidFill>
              </a:rPr>
            </a:br>
            <a:r>
              <a:rPr lang="en" sz="1200" b="1">
                <a:solidFill>
                  <a:srgbClr val="4D4D4D"/>
                </a:solidFill>
                <a:highlight>
                  <a:srgbClr val="FFFFFF"/>
                </a:highlight>
              </a:rPr>
              <a:t>School &gt; Parent/Student Access &gt; Available Features tab &gt; check the box to disable Standards viewing</a:t>
            </a:r>
          </a:p>
          <a:p>
            <a:pPr lvl="0" rtl="0">
              <a:lnSpc>
                <a:spcPct val="115000"/>
              </a:lnSpc>
              <a:spcBef>
                <a:spcPts val="0"/>
              </a:spcBef>
              <a:spcAft>
                <a:spcPts val="300"/>
              </a:spcAft>
              <a:buNone/>
            </a:pPr>
            <a:endParaRPr>
              <a:solidFill>
                <a:schemeClr val="dk1"/>
              </a:solidFill>
            </a:endParaRPr>
          </a:p>
          <a:p>
            <a:pPr lvl="0">
              <a:spcBef>
                <a:spcPts val="0"/>
              </a:spcBef>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2" name="Shape 8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PT Portal link from a student’s page will drop you into that student’s back pack</a:t>
            </a:r>
          </a:p>
          <a:p>
            <a:pPr lvl="0">
              <a:spcBef>
                <a:spcPts val="0"/>
              </a:spcBef>
              <a:buNone/>
            </a:pPr>
            <a:r>
              <a:rPr lang="en"/>
              <a:t>-use select screens for more info</a:t>
            </a:r>
          </a:p>
          <a:p>
            <a:pPr lvl="0">
              <a:spcBef>
                <a:spcPts val="0"/>
              </a:spcBef>
              <a:buNone/>
            </a:pPr>
            <a:r>
              <a:rPr lang="en"/>
              <a:t>PT Portal link from the ‘Apps’ charm will drop you into the main page of PowerTeacher Porta.</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3" name="Shape 9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8" name="Shape 9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highlight>
                  <a:srgbClr val="FFFFFF"/>
                </a:highlight>
              </a:rPr>
              <a:t>Section Readiness Report is not available yet .... however, can use under A+ charm -&gt; Grading -&gt; Comment Verification --can be printed to hand in by the teacher to let office know they are done with their grades</a:t>
            </a:r>
          </a:p>
          <a:p>
            <a:pPr lvl="0">
              <a:spcBef>
                <a:spcPts val="0"/>
              </a:spcBef>
              <a:buNone/>
            </a:pPr>
            <a:endParaRPr sz="1000">
              <a:solidFill>
                <a:srgbClr val="333333"/>
              </a:solidFill>
              <a:highlight>
                <a:srgbClr val="FFFFFF"/>
              </a:highlight>
            </a:endParaRPr>
          </a:p>
          <a:p>
            <a:pPr lvl="0">
              <a:spcBef>
                <a:spcPts val="0"/>
              </a:spcBef>
              <a:buNone/>
            </a:pPr>
            <a:r>
              <a:rPr lang="en" sz="1000">
                <a:solidFill>
                  <a:srgbClr val="333333"/>
                </a:solidFill>
                <a:highlight>
                  <a:srgbClr val="FFFFFF"/>
                </a:highlight>
              </a:rPr>
              <a:t>Gradebook Preference under Students sort drop down means it will print the student’s preferred name but this functionality is not currently working as of 4/25/2017.</a:t>
            </a:r>
          </a:p>
          <a:p>
            <a:pPr lvl="0">
              <a:spcBef>
                <a:spcPts val="0"/>
              </a:spcBef>
              <a:buNone/>
            </a:pPr>
            <a:endParaRPr sz="1000">
              <a:solidFill>
                <a:srgbClr val="333333"/>
              </a:solidFill>
              <a:highlight>
                <a:srgbClr val="FFFFFF"/>
              </a:highlight>
            </a:endParaRPr>
          </a:p>
          <a:p>
            <a:pPr lvl="0">
              <a:spcBef>
                <a:spcPts val="0"/>
              </a:spcBef>
              <a:buNone/>
            </a:pPr>
            <a:endParaRPr sz="1000">
              <a:solidFill>
                <a:srgbClr val="333333"/>
              </a:solidFill>
              <a:highlight>
                <a:srgbClr val="FFFFFF"/>
              </a:highlight>
            </a:endParaRPr>
          </a:p>
          <a:p>
            <a:pPr lvl="0">
              <a:spcBef>
                <a:spcPts val="0"/>
              </a:spcBef>
              <a:buNone/>
            </a:pPr>
            <a:endParaRPr sz="1000">
              <a:solidFill>
                <a:srgbClr val="333333"/>
              </a:solidFill>
              <a:highlight>
                <a:srgbClr val="FFFFFF"/>
              </a:highlight>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Shape 9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8" name="Shape 9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Individual student report</a:t>
            </a:r>
          </a:p>
          <a:p>
            <a:pPr lvl="0">
              <a:spcBef>
                <a:spcPts val="0"/>
              </a:spcBef>
              <a:buNone/>
            </a:pPr>
            <a:r>
              <a:rPr lang="en"/>
              <a:t>-scroll down (next slide)</a:t>
            </a:r>
          </a:p>
          <a:p>
            <a:pPr lvl="0">
              <a:spcBef>
                <a:spcPts val="0"/>
              </a:spcBef>
              <a:buNone/>
            </a:pPr>
            <a:r>
              <a:rPr lang="en"/>
              <a:t>-will let you sort by number, but will print by name (number is coming)</a:t>
            </a:r>
          </a:p>
          <a:p>
            <a:pPr lvl="0">
              <a:spcBef>
                <a:spcPts val="0"/>
              </a:spcBef>
              <a:buNone/>
            </a:pPr>
            <a:endParaRPr/>
          </a:p>
          <a:p>
            <a:pPr lvl="0" rtl="0">
              <a:lnSpc>
                <a:spcPct val="115000"/>
              </a:lnSpc>
              <a:spcBef>
                <a:spcPts val="0"/>
              </a:spcBef>
              <a:buClr>
                <a:schemeClr val="dk1"/>
              </a:buClr>
              <a:buSzPct val="100000"/>
              <a:buFont typeface="Arial"/>
              <a:buNone/>
            </a:pPr>
            <a:r>
              <a:rPr lang="en">
                <a:solidFill>
                  <a:schemeClr val="dk1"/>
                </a:solidFill>
              </a:rPr>
              <a:t>This is a multi-function report you can generate that is organized by student.</a:t>
            </a:r>
          </a:p>
          <a:p>
            <a:pPr lvl="0" rtl="0">
              <a:lnSpc>
                <a:spcPct val="115000"/>
              </a:lnSpc>
              <a:spcBef>
                <a:spcPts val="0"/>
              </a:spcBef>
              <a:buClr>
                <a:schemeClr val="dk1"/>
              </a:buClr>
              <a:buSzPct val="100000"/>
              <a:buFont typeface="Arial"/>
              <a:buNone/>
            </a:pPr>
            <a:r>
              <a:rPr lang="en">
                <a:solidFill>
                  <a:schemeClr val="dk1"/>
                </a:solidFill>
              </a:rPr>
              <a:t>You can generate this report to compile the following information:</a:t>
            </a:r>
          </a:p>
          <a:p>
            <a:pPr marL="457200" lvl="0" indent="-298450" rtl="0">
              <a:lnSpc>
                <a:spcPct val="115000"/>
              </a:lnSpc>
              <a:spcBef>
                <a:spcPts val="0"/>
              </a:spcBef>
              <a:buClr>
                <a:schemeClr val="dk1"/>
              </a:buClr>
              <a:buSzPct val="100000"/>
            </a:pPr>
            <a:r>
              <a:rPr lang="en">
                <a:solidFill>
                  <a:schemeClr val="dk1"/>
                </a:solidFill>
              </a:rPr>
              <a:t>Progress reports</a:t>
            </a:r>
          </a:p>
          <a:p>
            <a:pPr marL="457200" lvl="0" indent="-298450" rtl="0">
              <a:lnSpc>
                <a:spcPct val="115000"/>
              </a:lnSpc>
              <a:spcBef>
                <a:spcPts val="0"/>
              </a:spcBef>
              <a:buClr>
                <a:schemeClr val="dk1"/>
              </a:buClr>
              <a:buSzPct val="100000"/>
            </a:pPr>
            <a:r>
              <a:rPr lang="en" u="sng">
                <a:solidFill>
                  <a:schemeClr val="hlink"/>
                </a:solidFill>
                <a:hlinkClick r:id="rId3"/>
              </a:rPr>
              <a:t>Missing and late assignments</a:t>
            </a:r>
          </a:p>
          <a:p>
            <a:pPr marL="457200" lvl="0" indent="-298450" rtl="0">
              <a:lnSpc>
                <a:spcPct val="115000"/>
              </a:lnSpc>
              <a:spcBef>
                <a:spcPts val="0"/>
              </a:spcBef>
              <a:buClr>
                <a:schemeClr val="dk1"/>
              </a:buClr>
              <a:buSzPct val="100000"/>
            </a:pPr>
            <a:r>
              <a:rPr lang="en">
                <a:solidFill>
                  <a:schemeClr val="dk1"/>
                </a:solidFill>
              </a:rPr>
              <a:t>Grades</a:t>
            </a:r>
          </a:p>
          <a:p>
            <a:pPr marL="457200" lvl="0" indent="-298450" rtl="0">
              <a:lnSpc>
                <a:spcPct val="115000"/>
              </a:lnSpc>
              <a:spcBef>
                <a:spcPts val="0"/>
              </a:spcBef>
              <a:buClr>
                <a:schemeClr val="dk1"/>
              </a:buClr>
              <a:buSzPct val="100000"/>
            </a:pPr>
            <a:r>
              <a:rPr lang="en">
                <a:solidFill>
                  <a:schemeClr val="dk1"/>
                </a:solidFill>
              </a:rPr>
              <a:t>Citizenship</a:t>
            </a:r>
          </a:p>
          <a:p>
            <a:pPr marL="457200" lvl="0" indent="-298450" rtl="0">
              <a:lnSpc>
                <a:spcPct val="115000"/>
              </a:lnSpc>
              <a:spcBef>
                <a:spcPts val="0"/>
              </a:spcBef>
              <a:buClr>
                <a:schemeClr val="dk1"/>
              </a:buClr>
              <a:buSzPct val="100000"/>
            </a:pPr>
            <a:r>
              <a:rPr lang="en">
                <a:solidFill>
                  <a:schemeClr val="dk1"/>
                </a:solidFill>
              </a:rPr>
              <a:t>Category totals</a:t>
            </a:r>
          </a:p>
          <a:p>
            <a:pPr marL="457200" lvl="0" indent="-298450" rtl="0">
              <a:lnSpc>
                <a:spcPct val="115000"/>
              </a:lnSpc>
              <a:spcBef>
                <a:spcPts val="0"/>
              </a:spcBef>
              <a:buClr>
                <a:schemeClr val="dk1"/>
              </a:buClr>
              <a:buSzPct val="100000"/>
            </a:pPr>
            <a:r>
              <a:rPr lang="en">
                <a:solidFill>
                  <a:schemeClr val="dk1"/>
                </a:solidFill>
              </a:rPr>
              <a:t>Assignment scores</a:t>
            </a:r>
          </a:p>
          <a:p>
            <a:pPr marL="457200" lvl="0" indent="-298450" rtl="0">
              <a:lnSpc>
                <a:spcPct val="115000"/>
              </a:lnSpc>
              <a:spcBef>
                <a:spcPts val="0"/>
              </a:spcBef>
              <a:buClr>
                <a:schemeClr val="dk1"/>
              </a:buClr>
              <a:buSzPct val="100000"/>
            </a:pPr>
            <a:r>
              <a:rPr lang="en">
                <a:solidFill>
                  <a:schemeClr val="dk1"/>
                </a:solidFill>
              </a:rPr>
              <a:t>Comments</a:t>
            </a:r>
          </a:p>
          <a:p>
            <a:pPr marL="457200" lvl="0" indent="-298450" rtl="0">
              <a:lnSpc>
                <a:spcPct val="115000"/>
              </a:lnSpc>
              <a:spcBef>
                <a:spcPts val="0"/>
              </a:spcBef>
              <a:buClr>
                <a:schemeClr val="dk1"/>
              </a:buClr>
              <a:buSzPct val="100000"/>
            </a:pPr>
            <a:r>
              <a:rPr lang="en">
                <a:solidFill>
                  <a:schemeClr val="dk1"/>
                </a:solidFill>
              </a:rPr>
              <a:t>Summary of student work to present a  to parents at conferences or to a principal during a review</a:t>
            </a:r>
          </a:p>
          <a:p>
            <a:pPr marL="457200" lvl="0" indent="-298450" rtl="0">
              <a:lnSpc>
                <a:spcPct val="115000"/>
              </a:lnSpc>
              <a:spcBef>
                <a:spcPts val="0"/>
              </a:spcBef>
              <a:buClr>
                <a:schemeClr val="dk1"/>
              </a:buClr>
              <a:buSzPct val="100000"/>
            </a:pPr>
            <a:r>
              <a:rPr lang="en">
                <a:solidFill>
                  <a:schemeClr val="dk1"/>
                </a:solidFill>
              </a:rPr>
              <a:t>Midterm update for students and parent</a:t>
            </a:r>
          </a:p>
          <a:p>
            <a:pPr lvl="0" rtl="0">
              <a:lnSpc>
                <a:spcPct val="115000"/>
              </a:lnSpc>
              <a:spcBef>
                <a:spcPts val="300"/>
              </a:spcBef>
              <a:spcAft>
                <a:spcPts val="600"/>
              </a:spcAft>
              <a:buClr>
                <a:schemeClr val="dk1"/>
              </a:buClr>
              <a:buSzPct val="100000"/>
              <a:buFont typeface="Arial"/>
              <a:buNone/>
            </a:pPr>
            <a:r>
              <a:rPr lang="en">
                <a:solidFill>
                  <a:schemeClr val="dk1"/>
                </a:solidFill>
              </a:rPr>
              <a:t>This report displays all sections accessible by you. However, the name of the Lead teacher for each class displays on the report.</a:t>
            </a: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Classes</a:t>
            </a:r>
            <a:r>
              <a:rPr lang="en"/>
              <a:t> - Choose from blue button, shows all terms , will show next year term when created in PowerSchool.</a:t>
            </a:r>
          </a:p>
          <a:p>
            <a:pPr lvl="0">
              <a:spcBef>
                <a:spcPts val="0"/>
              </a:spcBef>
              <a:buNone/>
            </a:pPr>
            <a:r>
              <a:rPr lang="en" b="1"/>
              <a:t>Groups</a:t>
            </a:r>
          </a:p>
          <a:p>
            <a:pPr lvl="0">
              <a:spcBef>
                <a:spcPts val="0"/>
              </a:spcBef>
              <a:buNone/>
            </a:pPr>
            <a:r>
              <a:rPr lang="en"/>
              <a:t>Right now, in PT Pro there is no ability for teachers to create their own groups.  This feature is coming in a future release.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9" name="Shape 9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Which grades do you want to show</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Shape 9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6" name="Shape 9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Select the students to print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4" name="Shape 9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Select the format of the report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2" name="Shape 9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10000"/>
              <a:buFont typeface="Arial"/>
              <a:buNone/>
            </a:pPr>
            <a:r>
              <a:rPr lang="en" sz="1000">
                <a:solidFill>
                  <a:srgbClr val="333333"/>
                </a:solidFill>
                <a:highlight>
                  <a:srgbClr val="FFFFFF"/>
                </a:highlight>
              </a:rPr>
              <a:t>Student Multi-Section Report -- districts are using this in PTG as a progress report (the PTPro Multi-Function Assignment Report is not sufficient at this point).  PTPro needs something similar to Student Multi-Section Report (with assignments).</a:t>
            </a:r>
          </a:p>
          <a:p>
            <a:pPr lvl="0" rtl="0">
              <a:spcBef>
                <a:spcPts val="0"/>
              </a:spcBef>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Shape 9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8" name="Shape 9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Run the Scoresheet report to generate a spreadsheet-style summary of student grade and assignment data. You can use this report to view final grades for all reporting terms and assignments that are within a specific date range, for all students.</a:t>
            </a:r>
          </a:p>
          <a:p>
            <a:pPr lvl="0">
              <a:spcBef>
                <a:spcPts val="0"/>
              </a:spcBef>
              <a:buClr>
                <a:schemeClr val="dk1"/>
              </a:buClr>
              <a:buSzPct val="100000"/>
              <a:buFont typeface="Arial"/>
              <a:buNone/>
            </a:pPr>
            <a:endParaRPr/>
          </a:p>
          <a:p>
            <a:pPr lvl="0">
              <a:spcBef>
                <a:spcPts val="0"/>
              </a:spcBef>
              <a:buClr>
                <a:schemeClr val="dk1"/>
              </a:buClr>
              <a:buSzPct val="100000"/>
              <a:buFont typeface="Arial"/>
              <a:buNone/>
            </a:pPr>
            <a:r>
              <a:rPr lang="en"/>
              <a:t>1. On the Criteria tab, enter a report title in the field provided.</a:t>
            </a:r>
          </a:p>
          <a:p>
            <a:pPr lvl="0">
              <a:spcBef>
                <a:spcPts val="0"/>
              </a:spcBef>
              <a:buClr>
                <a:schemeClr val="dk1"/>
              </a:buClr>
              <a:buSzPct val="100000"/>
              <a:buFont typeface="Arial"/>
              <a:buNone/>
            </a:pPr>
            <a:r>
              <a:rPr lang="en"/>
              <a:t>2. Select the classes and student field to include on the report from the provided menus.</a:t>
            </a:r>
          </a:p>
          <a:p>
            <a:pPr lvl="0">
              <a:spcBef>
                <a:spcPts val="0"/>
              </a:spcBef>
              <a:buClr>
                <a:schemeClr val="dk1"/>
              </a:buClr>
              <a:buSzPct val="100000"/>
              <a:buFont typeface="Arial"/>
              <a:buNone/>
            </a:pPr>
            <a:r>
              <a:rPr lang="en"/>
              <a:t>3. In the Sort Options section, open the Students menu and choose how you want the students sorted on the report. The Gradebook Preference option defaults to the selection you made on the Display Settings page.</a:t>
            </a:r>
          </a:p>
          <a:p>
            <a:pPr lvl="0">
              <a:spcBef>
                <a:spcPts val="0"/>
              </a:spcBef>
              <a:buClr>
                <a:schemeClr val="dk1"/>
              </a:buClr>
              <a:buSzPct val="100000"/>
              <a:buFont typeface="Arial"/>
              <a:buNone/>
            </a:pPr>
            <a:r>
              <a:rPr lang="en"/>
              <a:t>4. In the Items to Include section, choose the categories, final grades, and date range to include in the report.</a:t>
            </a:r>
          </a:p>
          <a:p>
            <a:pPr lvl="0">
              <a:spcBef>
                <a:spcPts val="0"/>
              </a:spcBef>
              <a:buClr>
                <a:schemeClr val="dk1"/>
              </a:buClr>
              <a:buSzPct val="100000"/>
              <a:buFont typeface="Arial"/>
              <a:buNone/>
            </a:pPr>
            <a:r>
              <a:rPr lang="en"/>
              <a:t>5. Select the Students tab. Select Include Dropped Students to show dropped students on the report. If you want to run the report for a subset of students, select Add/Remove Students and use the Filter field to search for specific students. Uncheck the boxes next to the students you want excluded from the report.</a:t>
            </a:r>
          </a:p>
          <a:p>
            <a:pPr lvl="0">
              <a:spcBef>
                <a:spcPts val="0"/>
              </a:spcBef>
              <a:buClr>
                <a:schemeClr val="dk1"/>
              </a:buClr>
              <a:buSzPct val="100000"/>
              <a:buFont typeface="Arial"/>
              <a:buNone/>
            </a:pPr>
            <a:r>
              <a:rPr lang="en"/>
              <a:t>6. Select the Format tab to specify how you want the report to look.</a:t>
            </a:r>
          </a:p>
          <a:p>
            <a:pPr lvl="0">
              <a:spcBef>
                <a:spcPts val="0"/>
              </a:spcBef>
              <a:buNone/>
            </a:pPr>
            <a:r>
              <a:rPr lang="en"/>
              <a:t>7. Select Run Report. When using most browsers, the file automatically downloads to the folder you have designated on your computer. When using Safari browser, the report output appears in a window. Choose File &gt; Export as PDF to download the report to your computer.</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4" name="Shape 9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-can sort by birthday</a:t>
            </a:r>
          </a:p>
          <a:p>
            <a:pPr lvl="0">
              <a:spcBef>
                <a:spcPts val="0"/>
              </a:spcBef>
              <a:buNone/>
            </a:pPr>
            <a:r>
              <a:rPr lang="en"/>
              <a:t>-change the format (TAB) to what you want (excel)</a:t>
            </a:r>
          </a:p>
          <a:p>
            <a:pPr lvl="0">
              <a:spcBef>
                <a:spcPts val="0"/>
              </a:spcBef>
              <a:buNone/>
            </a:pPr>
            <a:r>
              <a:rPr lang="en"/>
              <a:t>-can create for bus listing or any other listing </a:t>
            </a:r>
          </a:p>
          <a:p>
            <a:pPr lvl="0">
              <a:spcBef>
                <a:spcPts val="0"/>
              </a:spcBef>
              <a:buNone/>
            </a:pPr>
            <a:r>
              <a:rPr lang="en"/>
              <a:t>Note: No medical alert column --- coming later.</a:t>
            </a:r>
          </a:p>
          <a:p>
            <a:pPr lvl="0">
              <a:spcBef>
                <a:spcPts val="0"/>
              </a:spcBef>
              <a:buNone/>
            </a:pPr>
            <a:r>
              <a:rPr lang="en"/>
              <a:t>This report displays student demographic information, listed one row per student.</a:t>
            </a:r>
            <a:br>
              <a:rPr lang="en"/>
            </a:br>
            <a:r>
              <a:rPr lang="en"/>
              <a:t>You can use this report to generate a list of demographic information by class. By adding blank columns and naming them to fit your needs, you can use this report to keep track of money collected for classroom field trips, or as an emergency contact list.</a:t>
            </a:r>
            <a:br>
              <a:rPr lang="en"/>
            </a:br>
            <a:r>
              <a:rPr lang="en"/>
              <a:t>Report Tip: If you previously used the Attendance Grid report in PowerTeacher Gradebook, you can now use the Student Roster report to create a grid of students with blank columns in order to take attendance offline for a field trip, assembly, our outside activity.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b="1">
                <a:solidFill>
                  <a:schemeClr val="dk1"/>
                </a:solidFill>
              </a:rPr>
              <a:t>Term menu drop-down</a:t>
            </a:r>
          </a:p>
          <a:p>
            <a:pPr lvl="0">
              <a:spcBef>
                <a:spcPts val="0"/>
              </a:spcBef>
              <a:buClr>
                <a:schemeClr val="dk1"/>
              </a:buClr>
              <a:buSzPct val="100000"/>
              <a:buFont typeface="Arial"/>
              <a:buNone/>
            </a:pPr>
            <a:r>
              <a:rPr lang="en">
                <a:solidFill>
                  <a:schemeClr val="dk1"/>
                </a:solidFill>
              </a:rPr>
              <a:t>-can select quarters with corner drop down</a:t>
            </a:r>
          </a:p>
          <a:p>
            <a:pPr lvl="0">
              <a:spcBef>
                <a:spcPts val="0"/>
              </a:spcBef>
              <a:buClr>
                <a:schemeClr val="dk1"/>
              </a:buClr>
              <a:buSzPct val="100000"/>
              <a:buFont typeface="Arial"/>
              <a:buNone/>
            </a:pPr>
            <a:r>
              <a:rPr lang="en">
                <a:solidFill>
                  <a:schemeClr val="dk1"/>
                </a:solidFill>
              </a:rPr>
              <a:t>-teachers can work outside of their current term, a notification will pop up at the top</a:t>
            </a:r>
          </a:p>
          <a:p>
            <a:pPr lvl="0">
              <a:spcBef>
                <a:spcPts val="0"/>
              </a:spcBef>
              <a:buNone/>
            </a:pPr>
            <a:endParaRPr/>
          </a:p>
          <a:p>
            <a:pPr lvl="0">
              <a:spcBef>
                <a:spcPts val="0"/>
              </a:spcBef>
              <a:buNone/>
            </a:pPr>
            <a:r>
              <a:rPr lang="en"/>
              <a:t>Can </a:t>
            </a:r>
            <a:r>
              <a:rPr lang="en" b="1"/>
              <a:t>enable Accessibility View</a:t>
            </a:r>
          </a:p>
          <a:p>
            <a:pPr lvl="0">
              <a:spcBef>
                <a:spcPts val="0"/>
              </a:spcBef>
              <a:buNone/>
            </a:pPr>
            <a:r>
              <a:rPr lang="en"/>
              <a:t>Can change large, medium, small view</a:t>
            </a:r>
          </a:p>
          <a:p>
            <a:pPr lvl="0">
              <a:spcBef>
                <a:spcPts val="0"/>
              </a:spcBef>
              <a:buNone/>
            </a:pPr>
            <a:endParaRP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13" name="Shape 13" descr="HomeBase orange stripe for PPT v2.jpg"/>
          <p:cNvPicPr preferRelativeResize="0"/>
          <p:nvPr/>
        </p:nvPicPr>
        <p:blipFill rotWithShape="1">
          <a:blip r:embed="rId2">
            <a:alphaModFix/>
          </a:blip>
          <a:srcRect/>
          <a:stretch/>
        </p:blipFill>
        <p:spPr>
          <a:xfrm>
            <a:off x="0" y="0"/>
            <a:ext cx="9144000" cy="548700"/>
          </a:xfrm>
          <a:prstGeom prst="rect">
            <a:avLst/>
          </a:prstGeom>
          <a:noFill/>
          <a:ln>
            <a:noFill/>
          </a:ln>
        </p:spPr>
      </p:pic>
      <p:sp>
        <p:nvSpPr>
          <p:cNvPr id="14" name="Shape 14"/>
          <p:cNvSpPr txBox="1"/>
          <p:nvPr/>
        </p:nvSpPr>
        <p:spPr>
          <a:xfrm>
            <a:off x="337350" y="4621600"/>
            <a:ext cx="8670900" cy="384300"/>
          </a:xfrm>
          <a:prstGeom prst="rect">
            <a:avLst/>
          </a:prstGeom>
          <a:noFill/>
          <a:ln>
            <a:noFill/>
          </a:ln>
        </p:spPr>
        <p:txBody>
          <a:bodyPr lIns="91425" tIns="91425" rIns="91425" bIns="91425" anchor="t" anchorCtr="0">
            <a:noAutofit/>
          </a:bodyPr>
          <a:lstStyle/>
          <a:p>
            <a:pPr lvl="0" rtl="0">
              <a:lnSpc>
                <a:spcPct val="115000"/>
              </a:lnSpc>
              <a:spcBef>
                <a:spcPts val="0"/>
              </a:spcBef>
              <a:buClr>
                <a:srgbClr val="000000"/>
              </a:buClr>
              <a:buSzPct val="122222"/>
              <a:buFont typeface="Arial"/>
              <a:buNone/>
            </a:pPr>
            <a:r>
              <a:rPr lang="en" sz="900">
                <a:solidFill>
                  <a:srgbClr val="898989"/>
                </a:solidFill>
                <a:latin typeface="Calibri"/>
                <a:ea typeface="Calibri"/>
                <a:cs typeface="Calibri"/>
                <a:sym typeface="Calibri"/>
              </a:rPr>
              <a:t>Document Use: This curriculum is intended for LEAs to use and/or customize for re-delivery based on specific LEA needs. If modifications and additions are made to this curriculum, </a:t>
            </a:r>
            <a:br>
              <a:rPr lang="en" sz="900">
                <a:solidFill>
                  <a:srgbClr val="898989"/>
                </a:solidFill>
                <a:latin typeface="Calibri"/>
                <a:ea typeface="Calibri"/>
                <a:cs typeface="Calibri"/>
                <a:sym typeface="Calibri"/>
              </a:rPr>
            </a:br>
            <a:r>
              <a:rPr lang="en" sz="900">
                <a:solidFill>
                  <a:srgbClr val="898989"/>
                </a:solidFill>
                <a:latin typeface="Calibri"/>
                <a:ea typeface="Calibri"/>
                <a:cs typeface="Calibri"/>
                <a:sym typeface="Calibri"/>
              </a:rPr>
              <a:t>LEAs are responsible for the content. This document is the property of the NC DPI and may not be copied in whole or in part without the express written permission of the NC DPI.</a:t>
            </a:r>
          </a:p>
          <a:p>
            <a:pPr lvl="0" rtl="0">
              <a:spcBef>
                <a:spcPts val="0"/>
              </a:spcBef>
              <a:buNone/>
            </a:pPr>
            <a:endParaRPr sz="10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22" name="Shape 22" descr="HomeBase orange stripe for PPT bottom v1.jpg"/>
          <p:cNvPicPr preferRelativeResize="0"/>
          <p:nvPr/>
        </p:nvPicPr>
        <p:blipFill rotWithShape="1">
          <a:blip r:embed="rId2">
            <a:alphaModFix/>
          </a:blip>
          <a:srcRect/>
          <a:stretch/>
        </p:blipFill>
        <p:spPr>
          <a:xfrm>
            <a:off x="0" y="4820769"/>
            <a:ext cx="9144000" cy="322800"/>
          </a:xfrm>
          <a:prstGeom prst="rect">
            <a:avLst/>
          </a:prstGeom>
          <a:noFill/>
          <a:ln>
            <a:noFill/>
          </a:ln>
        </p:spPr>
      </p:pic>
      <p:sp>
        <p:nvSpPr>
          <p:cNvPr id="23" name="Shape 23"/>
          <p:cNvSpPr txBox="1"/>
          <p:nvPr/>
        </p:nvSpPr>
        <p:spPr>
          <a:xfrm>
            <a:off x="381000" y="4767262"/>
            <a:ext cx="762000" cy="2739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24" name="Shape 24"/>
          <p:cNvSpPr/>
          <p:nvPr/>
        </p:nvSpPr>
        <p:spPr>
          <a:xfrm>
            <a:off x="304801"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70C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5" name="Shape 35"/>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9" name="Shape 3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42" name="Shape 42"/>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bit.ly/NCDPI_PTP_Teacher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50.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93.png"/></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100.png"/><Relationship Id="rId4" Type="http://schemas.openxmlformats.org/officeDocument/2006/relationships/image" Target="../media/image99.png"/></Relationships>
</file>

<file path=ppt/slides/_rels/slide6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6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6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109.png"/><Relationship Id="rId4" Type="http://schemas.openxmlformats.org/officeDocument/2006/relationships/image" Target="../media/image108.png"/></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13.png"/></Relationships>
</file>

<file path=ppt/slides/_rels/slide7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117.png"/></Relationships>
</file>

<file path=ppt/slides/_rels/slide7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20.png"/></Relationships>
</file>

<file path=ppt/slides/_rels/slide7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22.png"/></Relationships>
</file>

<file path=ppt/slides/_rels/slide77.xml.rels><?xml version="1.0" encoding="UTF-8" standalone="yes"?>
<Relationships xmlns="http://schemas.openxmlformats.org/package/2006/relationships"><Relationship Id="rId8" Type="http://schemas.openxmlformats.org/officeDocument/2006/relationships/hyperlink" Target="#slide=id.g1d7394e249_1_32"/><Relationship Id="rId3" Type="http://schemas.openxmlformats.org/officeDocument/2006/relationships/hyperlink" Target="#slide=id.g235e58920e37064a_0"/><Relationship Id="rId7" Type="http://schemas.openxmlformats.org/officeDocument/2006/relationships/hyperlink" Target="#slide=id.g235e58920e37064a_76"/><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hyperlink" Target="#slide=id.g1d7394e249_1_52"/><Relationship Id="rId11" Type="http://schemas.openxmlformats.org/officeDocument/2006/relationships/hyperlink" Target="#slide=id.g235e58920e37064a_36"/><Relationship Id="rId5" Type="http://schemas.openxmlformats.org/officeDocument/2006/relationships/hyperlink" Target="#slide=id.g1d7394e249_1_47"/><Relationship Id="rId10" Type="http://schemas.openxmlformats.org/officeDocument/2006/relationships/hyperlink" Target="#slide=id.g235e58920e37064a_31"/><Relationship Id="rId4" Type="http://schemas.openxmlformats.org/officeDocument/2006/relationships/hyperlink" Target="#slide=id.g1d7394e249_1_40"/><Relationship Id="rId9" Type="http://schemas.openxmlformats.org/officeDocument/2006/relationships/hyperlink" Target="#slide=id.g1dd755ccb2_0_0"/></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23.jpg"/></Relationships>
</file>

<file path=ppt/slides/_rels/slide7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descr="PowerTeacher Pro in browser.png"/>
          <p:cNvPicPr preferRelativeResize="0"/>
          <p:nvPr/>
        </p:nvPicPr>
        <p:blipFill rotWithShape="1">
          <a:blip r:embed="rId3">
            <a:alphaModFix/>
          </a:blip>
          <a:srcRect l="1644" r="1634"/>
          <a:stretch/>
        </p:blipFill>
        <p:spPr>
          <a:xfrm>
            <a:off x="-6900" y="543650"/>
            <a:ext cx="9144000" cy="1058300"/>
          </a:xfrm>
          <a:prstGeom prst="rect">
            <a:avLst/>
          </a:prstGeom>
          <a:noFill/>
          <a:ln>
            <a:noFill/>
          </a:ln>
        </p:spPr>
      </p:pic>
      <p:sp>
        <p:nvSpPr>
          <p:cNvPr id="60" name="Shape 60"/>
          <p:cNvSpPr/>
          <p:nvPr/>
        </p:nvSpPr>
        <p:spPr>
          <a:xfrm>
            <a:off x="-1325" y="1601950"/>
            <a:ext cx="9144000" cy="1232100"/>
          </a:xfrm>
          <a:prstGeom prst="rect">
            <a:avLst/>
          </a:prstGeom>
          <a:solidFill>
            <a:srgbClr val="042D40"/>
          </a:solidFill>
          <a:ln>
            <a:noFill/>
          </a:ln>
        </p:spPr>
        <p:txBody>
          <a:bodyPr lIns="91425" tIns="91425" rIns="91425" bIns="91425" anchor="ctr" anchorCtr="0">
            <a:noAutofit/>
          </a:bodyPr>
          <a:lstStyle/>
          <a:p>
            <a:pPr lvl="0">
              <a:spcBef>
                <a:spcPts val="0"/>
              </a:spcBef>
              <a:buNone/>
            </a:pPr>
            <a:endParaRPr/>
          </a:p>
        </p:txBody>
      </p:sp>
      <p:sp>
        <p:nvSpPr>
          <p:cNvPr id="61" name="Shape 61"/>
          <p:cNvSpPr txBox="1">
            <a:spLocks noGrp="1"/>
          </p:cNvSpPr>
          <p:nvPr>
            <p:ph type="ctrTitle"/>
          </p:nvPr>
        </p:nvSpPr>
        <p:spPr>
          <a:xfrm>
            <a:off x="311700" y="1724950"/>
            <a:ext cx="8520600" cy="919800"/>
          </a:xfrm>
          <a:prstGeom prst="rect">
            <a:avLst/>
          </a:prstGeom>
        </p:spPr>
        <p:txBody>
          <a:bodyPr lIns="91425" tIns="91425" rIns="91425" bIns="91425" anchor="b" anchorCtr="0">
            <a:noAutofit/>
          </a:bodyPr>
          <a:lstStyle/>
          <a:p>
            <a:pPr lvl="0">
              <a:spcBef>
                <a:spcPts val="0"/>
              </a:spcBef>
              <a:buNone/>
            </a:pPr>
            <a:r>
              <a:rPr lang="en" sz="4800" b="1">
                <a:solidFill>
                  <a:srgbClr val="FFFFFF"/>
                </a:solidFill>
              </a:rPr>
              <a:t>PTP Gradebook Training	</a:t>
            </a:r>
          </a:p>
        </p:txBody>
      </p:sp>
      <p:sp>
        <p:nvSpPr>
          <p:cNvPr id="62" name="Shape 62"/>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Teachers</a:t>
            </a:r>
          </a:p>
        </p:txBody>
      </p:sp>
      <p:sp>
        <p:nvSpPr>
          <p:cNvPr id="63" name="Shape 63"/>
          <p:cNvSpPr txBox="1"/>
          <p:nvPr/>
        </p:nvSpPr>
        <p:spPr>
          <a:xfrm>
            <a:off x="369200" y="3526450"/>
            <a:ext cx="8520600" cy="919800"/>
          </a:xfrm>
          <a:prstGeom prst="rect">
            <a:avLst/>
          </a:prstGeom>
          <a:noFill/>
          <a:ln>
            <a:noFill/>
          </a:ln>
        </p:spPr>
        <p:txBody>
          <a:bodyPr lIns="91425" tIns="91425" rIns="91425" bIns="91425" anchor="ctr" anchorCtr="0">
            <a:noAutofit/>
          </a:bodyPr>
          <a:lstStyle/>
          <a:p>
            <a:pPr lvl="0" algn="ctr" rtl="0">
              <a:spcBef>
                <a:spcPts val="0"/>
              </a:spcBef>
              <a:buNone/>
            </a:pPr>
            <a:r>
              <a:rPr lang="en" sz="2400" b="1"/>
              <a:t>Slide Deck</a:t>
            </a:r>
            <a:r>
              <a:rPr lang="en" sz="1600" b="1"/>
              <a:t>: </a:t>
            </a:r>
            <a:r>
              <a:rPr lang="en" sz="2400" b="1" u="sng">
                <a:solidFill>
                  <a:schemeClr val="hlink"/>
                </a:solidFill>
                <a:hlinkClick r:id="rId4"/>
              </a:rPr>
              <a:t>http://bit.ly/NCDPI_PTP_Teachers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06650" y="115500"/>
            <a:ext cx="83307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PTPro Charms - A+ Grading</a:t>
            </a:r>
          </a:p>
        </p:txBody>
      </p:sp>
      <p:grpSp>
        <p:nvGrpSpPr>
          <p:cNvPr id="155" name="Shape 155"/>
          <p:cNvGrpSpPr/>
          <p:nvPr/>
        </p:nvGrpSpPr>
        <p:grpSpPr>
          <a:xfrm>
            <a:off x="1866850" y="607799"/>
            <a:ext cx="1044113" cy="1032900"/>
            <a:chOff x="1653141" y="607799"/>
            <a:chExt cx="1044113" cy="1032900"/>
          </a:xfrm>
        </p:grpSpPr>
        <p:sp>
          <p:nvSpPr>
            <p:cNvPr id="156" name="Shape 156"/>
            <p:cNvSpPr/>
            <p:nvPr/>
          </p:nvSpPr>
          <p:spPr>
            <a:xfrm rot="1612591">
              <a:off x="2067763" y="691688"/>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a:spcBef>
                  <a:spcPts val="0"/>
                </a:spcBef>
                <a:buNone/>
              </a:pPr>
              <a:endParaRPr/>
            </a:p>
          </p:txBody>
        </p:sp>
        <p:pic>
          <p:nvPicPr>
            <p:cNvPr id="157" name="Shape 157" descr="PTPro Charm Students.png"/>
            <p:cNvPicPr preferRelativeResize="0"/>
            <p:nvPr/>
          </p:nvPicPr>
          <p:blipFill>
            <a:blip r:embed="rId3">
              <a:alphaModFix/>
            </a:blip>
            <a:stretch>
              <a:fillRect/>
            </a:stretch>
          </p:blipFill>
          <p:spPr>
            <a:xfrm>
              <a:off x="1653141" y="993000"/>
              <a:ext cx="666750" cy="647700"/>
            </a:xfrm>
            <a:prstGeom prst="rect">
              <a:avLst/>
            </a:prstGeom>
            <a:noFill/>
            <a:ln>
              <a:noFill/>
            </a:ln>
          </p:spPr>
        </p:pic>
      </p:grpSp>
      <p:grpSp>
        <p:nvGrpSpPr>
          <p:cNvPr id="158" name="Shape 158"/>
          <p:cNvGrpSpPr/>
          <p:nvPr/>
        </p:nvGrpSpPr>
        <p:grpSpPr>
          <a:xfrm>
            <a:off x="3432533" y="607799"/>
            <a:ext cx="999772" cy="1032900"/>
            <a:chOff x="2934808" y="607799"/>
            <a:chExt cx="999772" cy="1032900"/>
          </a:xfrm>
        </p:grpSpPr>
        <p:sp>
          <p:nvSpPr>
            <p:cNvPr id="159" name="Shape 159"/>
            <p:cNvSpPr/>
            <p:nvPr/>
          </p:nvSpPr>
          <p:spPr>
            <a:xfrm rot="1612591">
              <a:off x="3305088" y="691688"/>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pic>
          <p:nvPicPr>
            <p:cNvPr id="160" name="Shape 160" descr="PTPro Charm Progress.png"/>
            <p:cNvPicPr preferRelativeResize="0"/>
            <p:nvPr/>
          </p:nvPicPr>
          <p:blipFill>
            <a:blip r:embed="rId4">
              <a:alphaModFix/>
            </a:blip>
            <a:stretch>
              <a:fillRect/>
            </a:stretch>
          </p:blipFill>
          <p:spPr>
            <a:xfrm>
              <a:off x="2934808" y="993000"/>
              <a:ext cx="666750" cy="647700"/>
            </a:xfrm>
            <a:prstGeom prst="rect">
              <a:avLst/>
            </a:prstGeom>
            <a:noFill/>
            <a:ln>
              <a:noFill/>
            </a:ln>
          </p:spPr>
        </p:pic>
      </p:grpSp>
      <p:grpSp>
        <p:nvGrpSpPr>
          <p:cNvPr id="161" name="Shape 161"/>
          <p:cNvGrpSpPr/>
          <p:nvPr/>
        </p:nvGrpSpPr>
        <p:grpSpPr>
          <a:xfrm>
            <a:off x="4953875" y="607799"/>
            <a:ext cx="1025738" cy="1032900"/>
            <a:chOff x="5498141" y="607799"/>
            <a:chExt cx="1025738" cy="1032900"/>
          </a:xfrm>
        </p:grpSpPr>
        <p:sp>
          <p:nvSpPr>
            <p:cNvPr id="162" name="Shape 162"/>
            <p:cNvSpPr/>
            <p:nvPr/>
          </p:nvSpPr>
          <p:spPr>
            <a:xfrm rot="1612591">
              <a:off x="5894388" y="691688"/>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pic>
          <p:nvPicPr>
            <p:cNvPr id="163" name="Shape 163" descr="PTPro Charm Reports.png"/>
            <p:cNvPicPr preferRelativeResize="0"/>
            <p:nvPr/>
          </p:nvPicPr>
          <p:blipFill>
            <a:blip r:embed="rId5">
              <a:alphaModFix/>
            </a:blip>
            <a:stretch>
              <a:fillRect/>
            </a:stretch>
          </p:blipFill>
          <p:spPr>
            <a:xfrm>
              <a:off x="5498141" y="993000"/>
              <a:ext cx="666750" cy="647700"/>
            </a:xfrm>
            <a:prstGeom prst="rect">
              <a:avLst/>
            </a:prstGeom>
            <a:noFill/>
            <a:ln>
              <a:noFill/>
            </a:ln>
          </p:spPr>
        </p:pic>
      </p:grpSp>
      <p:grpSp>
        <p:nvGrpSpPr>
          <p:cNvPr id="164" name="Shape 164"/>
          <p:cNvGrpSpPr/>
          <p:nvPr/>
        </p:nvGrpSpPr>
        <p:grpSpPr>
          <a:xfrm>
            <a:off x="8061475" y="607799"/>
            <a:ext cx="980230" cy="1032900"/>
            <a:chOff x="8061475" y="607799"/>
            <a:chExt cx="980230" cy="1032900"/>
          </a:xfrm>
        </p:grpSpPr>
        <p:sp>
          <p:nvSpPr>
            <p:cNvPr id="165" name="Shape 165"/>
            <p:cNvSpPr/>
            <p:nvPr/>
          </p:nvSpPr>
          <p:spPr>
            <a:xfrm rot="1612591">
              <a:off x="8412213" y="691688"/>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pic>
          <p:nvPicPr>
            <p:cNvPr id="166" name="Shape 166" descr="PTPro Charm Apps.png"/>
            <p:cNvPicPr preferRelativeResize="0"/>
            <p:nvPr/>
          </p:nvPicPr>
          <p:blipFill>
            <a:blip r:embed="rId6">
              <a:alphaModFix/>
            </a:blip>
            <a:stretch>
              <a:fillRect/>
            </a:stretch>
          </p:blipFill>
          <p:spPr>
            <a:xfrm>
              <a:off x="8061475" y="993000"/>
              <a:ext cx="657225" cy="647700"/>
            </a:xfrm>
            <a:prstGeom prst="rect">
              <a:avLst/>
            </a:prstGeom>
            <a:noFill/>
            <a:ln>
              <a:noFill/>
            </a:ln>
          </p:spPr>
        </p:pic>
      </p:grpSp>
      <p:grpSp>
        <p:nvGrpSpPr>
          <p:cNvPr id="167" name="Shape 167"/>
          <p:cNvGrpSpPr/>
          <p:nvPr/>
        </p:nvGrpSpPr>
        <p:grpSpPr>
          <a:xfrm>
            <a:off x="6501183" y="607799"/>
            <a:ext cx="1038722" cy="1032900"/>
            <a:chOff x="6779808" y="607799"/>
            <a:chExt cx="1038722" cy="1032900"/>
          </a:xfrm>
        </p:grpSpPr>
        <p:sp>
          <p:nvSpPr>
            <p:cNvPr id="168" name="Shape 168"/>
            <p:cNvSpPr/>
            <p:nvPr/>
          </p:nvSpPr>
          <p:spPr>
            <a:xfrm rot="1612591">
              <a:off x="7189038" y="691688"/>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pic>
          <p:nvPicPr>
            <p:cNvPr id="169" name="Shape 169" descr="PTPro Charm Settings.png"/>
            <p:cNvPicPr preferRelativeResize="0"/>
            <p:nvPr/>
          </p:nvPicPr>
          <p:blipFill>
            <a:blip r:embed="rId7">
              <a:alphaModFix/>
            </a:blip>
            <a:stretch>
              <a:fillRect/>
            </a:stretch>
          </p:blipFill>
          <p:spPr>
            <a:xfrm>
              <a:off x="6779808" y="993000"/>
              <a:ext cx="666750" cy="647700"/>
            </a:xfrm>
            <a:prstGeom prst="rect">
              <a:avLst/>
            </a:prstGeom>
            <a:noFill/>
            <a:ln>
              <a:noFill/>
            </a:ln>
          </p:spPr>
        </p:pic>
      </p:grpSp>
      <p:grpSp>
        <p:nvGrpSpPr>
          <p:cNvPr id="170" name="Shape 170"/>
          <p:cNvGrpSpPr/>
          <p:nvPr/>
        </p:nvGrpSpPr>
        <p:grpSpPr>
          <a:xfrm>
            <a:off x="371499" y="607799"/>
            <a:ext cx="973780" cy="1032900"/>
            <a:chOff x="371500" y="607799"/>
            <a:chExt cx="973780" cy="1032900"/>
          </a:xfrm>
        </p:grpSpPr>
        <p:sp>
          <p:nvSpPr>
            <p:cNvPr id="171" name="Shape 171"/>
            <p:cNvSpPr/>
            <p:nvPr/>
          </p:nvSpPr>
          <p:spPr>
            <a:xfrm rot="1612591">
              <a:off x="715788"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a:spcBef>
                  <a:spcPts val="0"/>
                </a:spcBef>
                <a:buNone/>
              </a:pPr>
              <a:endParaRPr/>
            </a:p>
          </p:txBody>
        </p:sp>
        <p:pic>
          <p:nvPicPr>
            <p:cNvPr id="172" name="Shape 172" descr="PTPro Charm A plus.png"/>
            <p:cNvPicPr preferRelativeResize="0"/>
            <p:nvPr/>
          </p:nvPicPr>
          <p:blipFill>
            <a:blip r:embed="rId8">
              <a:alphaModFix/>
            </a:blip>
            <a:stretch>
              <a:fillRect/>
            </a:stretch>
          </p:blipFill>
          <p:spPr>
            <a:xfrm>
              <a:off x="371500" y="993000"/>
              <a:ext cx="666750" cy="647700"/>
            </a:xfrm>
            <a:prstGeom prst="rect">
              <a:avLst/>
            </a:prstGeom>
            <a:noFill/>
            <a:ln>
              <a:noFill/>
            </a:ln>
          </p:spPr>
        </p:pic>
      </p:grpSp>
      <p:pic>
        <p:nvPicPr>
          <p:cNvPr id="173" name="Shape 173" descr="PTPro Assignments.png"/>
          <p:cNvPicPr preferRelativeResize="0"/>
          <p:nvPr/>
        </p:nvPicPr>
        <p:blipFill>
          <a:blip r:embed="rId9">
            <a:alphaModFix/>
          </a:blip>
          <a:stretch>
            <a:fillRect/>
          </a:stretch>
        </p:blipFill>
        <p:spPr>
          <a:xfrm>
            <a:off x="739399" y="1764449"/>
            <a:ext cx="1957851" cy="3197999"/>
          </a:xfrm>
          <a:prstGeom prst="rect">
            <a:avLst/>
          </a:prstGeom>
          <a:noFill/>
          <a:ln>
            <a:noFill/>
          </a:ln>
        </p:spPr>
      </p:pic>
      <p:sp>
        <p:nvSpPr>
          <p:cNvPr id="174" name="Shape 174"/>
          <p:cNvSpPr txBox="1"/>
          <p:nvPr/>
        </p:nvSpPr>
        <p:spPr>
          <a:xfrm>
            <a:off x="2745650" y="1764450"/>
            <a:ext cx="6448200" cy="32931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b="1"/>
              <a:t>A+ Grading Charm </a:t>
            </a:r>
          </a:p>
          <a:p>
            <a:pPr marL="457200" lvl="0" indent="-342900" rtl="0">
              <a:spcBef>
                <a:spcPts val="0"/>
              </a:spcBef>
              <a:buClr>
                <a:schemeClr val="dk1"/>
              </a:buClr>
              <a:buSzPct val="100000"/>
              <a:buChar char="●"/>
            </a:pPr>
            <a:r>
              <a:rPr lang="en" sz="1800">
                <a:solidFill>
                  <a:schemeClr val="dk1"/>
                </a:solidFill>
              </a:rPr>
              <a:t>Teachers spend most of their time here.</a:t>
            </a:r>
          </a:p>
          <a:p>
            <a:pPr marL="914400" lvl="1" indent="-342900" rtl="0">
              <a:spcBef>
                <a:spcPts val="0"/>
              </a:spcBef>
              <a:buClr>
                <a:schemeClr val="dk1"/>
              </a:buClr>
              <a:buSzPct val="100000"/>
              <a:buChar char="○"/>
            </a:pPr>
            <a:r>
              <a:rPr lang="en" sz="1800">
                <a:solidFill>
                  <a:schemeClr val="dk1"/>
                </a:solidFill>
              </a:rPr>
              <a:t>Usually in </a:t>
            </a:r>
            <a:r>
              <a:rPr lang="en" sz="1800" b="1">
                <a:solidFill>
                  <a:schemeClr val="dk1"/>
                </a:solidFill>
              </a:rPr>
              <a:t>Assignments</a:t>
            </a:r>
          </a:p>
          <a:p>
            <a:pPr marL="914400" lvl="1" indent="-342900" rtl="0">
              <a:spcBef>
                <a:spcPts val="0"/>
              </a:spcBef>
              <a:buClr>
                <a:schemeClr val="dk1"/>
              </a:buClr>
              <a:buSzPct val="100000"/>
              <a:buChar char="○"/>
            </a:pPr>
            <a:r>
              <a:rPr lang="en" sz="1800" b="1">
                <a:solidFill>
                  <a:schemeClr val="dk1"/>
                </a:solidFill>
              </a:rPr>
              <a:t>Grades -</a:t>
            </a:r>
            <a:r>
              <a:rPr lang="en" sz="1800">
                <a:solidFill>
                  <a:schemeClr val="dk1"/>
                </a:solidFill>
              </a:rPr>
              <a:t> for end of year reporting (can set up traditional and standard grades)</a:t>
            </a:r>
          </a:p>
          <a:p>
            <a:pPr marL="457200" lvl="0" indent="-342900" rtl="0">
              <a:spcBef>
                <a:spcPts val="0"/>
              </a:spcBef>
              <a:buSzPct val="100000"/>
              <a:buChar char="●"/>
            </a:pPr>
            <a:r>
              <a:rPr lang="en" sz="1800" b="1">
                <a:solidFill>
                  <a:schemeClr val="dk1"/>
                </a:solidFill>
              </a:rPr>
              <a:t>Students Charm </a:t>
            </a:r>
            <a:r>
              <a:rPr lang="en" sz="1800">
                <a:solidFill>
                  <a:schemeClr val="dk1"/>
                </a:solidFill>
              </a:rPr>
              <a:t> </a:t>
            </a:r>
          </a:p>
          <a:p>
            <a:pPr marL="457200" lvl="0" indent="-342900" rtl="0">
              <a:spcBef>
                <a:spcPts val="0"/>
              </a:spcBef>
              <a:buClr>
                <a:schemeClr val="dk1"/>
              </a:buClr>
              <a:buSzPct val="100000"/>
              <a:buChar char="●"/>
            </a:pPr>
            <a:r>
              <a:rPr lang="en" sz="1800" b="1">
                <a:solidFill>
                  <a:schemeClr val="dk1"/>
                </a:solidFill>
              </a:rPr>
              <a:t>Progress Charm  </a:t>
            </a:r>
            <a:r>
              <a:rPr lang="en" sz="1800">
                <a:solidFill>
                  <a:schemeClr val="dk1"/>
                </a:solidFill>
              </a:rPr>
              <a:t>- Track class progress, standards</a:t>
            </a:r>
          </a:p>
          <a:p>
            <a:pPr marL="457200" lvl="0" indent="-342900" rtl="0">
              <a:spcBef>
                <a:spcPts val="0"/>
              </a:spcBef>
              <a:buClr>
                <a:schemeClr val="dk1"/>
              </a:buClr>
              <a:buSzPct val="100000"/>
              <a:buChar char="●"/>
            </a:pPr>
            <a:r>
              <a:rPr lang="en" sz="1800" b="1">
                <a:solidFill>
                  <a:schemeClr val="dk1"/>
                </a:solidFill>
              </a:rPr>
              <a:t>Reports Charm </a:t>
            </a:r>
          </a:p>
          <a:p>
            <a:pPr marL="457200" lvl="0" indent="-342900" rtl="0">
              <a:spcBef>
                <a:spcPts val="0"/>
              </a:spcBef>
              <a:buClr>
                <a:schemeClr val="dk1"/>
              </a:buClr>
              <a:buSzPct val="100000"/>
              <a:buChar char="●"/>
            </a:pPr>
            <a:r>
              <a:rPr lang="en" sz="1800" b="1">
                <a:solidFill>
                  <a:schemeClr val="dk1"/>
                </a:solidFill>
              </a:rPr>
              <a:t>Settings Charm </a:t>
            </a:r>
          </a:p>
          <a:p>
            <a:pPr marL="457200" lvl="0" indent="-342900" rtl="0">
              <a:spcBef>
                <a:spcPts val="0"/>
              </a:spcBef>
              <a:buClr>
                <a:schemeClr val="dk1"/>
              </a:buClr>
              <a:buSzPct val="100000"/>
              <a:buChar char="●"/>
            </a:pPr>
            <a:r>
              <a:rPr lang="en" sz="1800" b="1">
                <a:solidFill>
                  <a:schemeClr val="dk1"/>
                </a:solidFill>
              </a:rPr>
              <a:t>Apps Charm  </a:t>
            </a:r>
            <a:r>
              <a:rPr lang="en" sz="1800">
                <a:solidFill>
                  <a:schemeClr val="dk1"/>
                </a:solidFill>
              </a:rPr>
              <a:t>- link to PTPortal</a:t>
            </a:r>
          </a:p>
          <a:p>
            <a:pPr marL="1371600" lvl="2" indent="-342900" rtl="0">
              <a:spcBef>
                <a:spcPts val="0"/>
              </a:spcBef>
              <a:buClr>
                <a:schemeClr val="dk1"/>
              </a:buClr>
              <a:buSzPct val="100000"/>
              <a:buChar char="■"/>
            </a:pPr>
            <a:r>
              <a:rPr lang="en" sz="1800" i="1"/>
              <a:t>More on these later...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40625" y="172800"/>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PTPro Charms - Settings &gt; Functions</a:t>
            </a:r>
          </a:p>
          <a:p>
            <a:pPr lvl="0">
              <a:spcBef>
                <a:spcPts val="0"/>
              </a:spcBef>
              <a:buNone/>
            </a:pPr>
            <a:endParaRPr/>
          </a:p>
        </p:txBody>
      </p:sp>
      <p:pic>
        <p:nvPicPr>
          <p:cNvPr id="180" name="Shape 180"/>
          <p:cNvPicPr preferRelativeResize="0"/>
          <p:nvPr/>
        </p:nvPicPr>
        <p:blipFill>
          <a:blip r:embed="rId3">
            <a:alphaModFix/>
          </a:blip>
          <a:stretch>
            <a:fillRect/>
          </a:stretch>
        </p:blipFill>
        <p:spPr>
          <a:xfrm>
            <a:off x="770175" y="804000"/>
            <a:ext cx="2426824" cy="3525499"/>
          </a:xfrm>
          <a:prstGeom prst="rect">
            <a:avLst/>
          </a:prstGeom>
          <a:noFill/>
          <a:ln>
            <a:noFill/>
          </a:ln>
        </p:spPr>
      </p:pic>
      <p:pic>
        <p:nvPicPr>
          <p:cNvPr id="181" name="Shape 181"/>
          <p:cNvPicPr preferRelativeResize="0"/>
          <p:nvPr/>
        </p:nvPicPr>
        <p:blipFill>
          <a:blip r:embed="rId4">
            <a:alphaModFix/>
          </a:blip>
          <a:stretch>
            <a:fillRect/>
          </a:stretch>
        </p:blipFill>
        <p:spPr>
          <a:xfrm>
            <a:off x="3393050" y="862974"/>
            <a:ext cx="4947449" cy="3968450"/>
          </a:xfrm>
          <a:prstGeom prst="rect">
            <a:avLst/>
          </a:prstGeom>
          <a:noFill/>
          <a:ln>
            <a:noFill/>
          </a:ln>
        </p:spPr>
      </p:pic>
      <p:sp>
        <p:nvSpPr>
          <p:cNvPr id="182" name="Shape 182"/>
          <p:cNvSpPr/>
          <p:nvPr/>
        </p:nvSpPr>
        <p:spPr>
          <a:xfrm rot="1612075">
            <a:off x="8620011" y="69843"/>
            <a:ext cx="431477" cy="512513"/>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183" name="Shape 183" descr="PTPro Charm Settings.png"/>
          <p:cNvPicPr preferRelativeResize="0"/>
          <p:nvPr/>
        </p:nvPicPr>
        <p:blipFill>
          <a:blip r:embed="rId5">
            <a:alphaModFix/>
          </a:blip>
          <a:stretch>
            <a:fillRect/>
          </a:stretch>
        </p:blipFill>
        <p:spPr>
          <a:xfrm>
            <a:off x="8279277" y="320645"/>
            <a:ext cx="555013" cy="539154"/>
          </a:xfrm>
          <a:prstGeom prst="rect">
            <a:avLst/>
          </a:prstGeom>
          <a:noFill/>
          <a:ln>
            <a:noFill/>
          </a:ln>
        </p:spPr>
      </p:pic>
      <p:sp>
        <p:nvSpPr>
          <p:cNvPr id="184" name="Shape 184"/>
          <p:cNvSpPr/>
          <p:nvPr/>
        </p:nvSpPr>
        <p:spPr>
          <a:xfrm>
            <a:off x="1568311" y="3705050"/>
            <a:ext cx="1373699" cy="266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85" name="Shape 185"/>
          <p:cNvCxnSpPr>
            <a:stCxn id="184" idx="3"/>
          </p:cNvCxnSpPr>
          <p:nvPr/>
        </p:nvCxnSpPr>
        <p:spPr>
          <a:xfrm rot="10800000" flipH="1">
            <a:off x="2942011" y="1132550"/>
            <a:ext cx="573600" cy="2705700"/>
          </a:xfrm>
          <a:prstGeom prst="straightConnector1">
            <a:avLst/>
          </a:prstGeom>
          <a:noFill/>
          <a:ln w="19050" cap="flat" cmpd="sng">
            <a:solidFill>
              <a:srgbClr val="FF0000"/>
            </a:solidFill>
            <a:prstDash val="solid"/>
            <a:round/>
            <a:headEnd type="none" w="lg" len="lg"/>
            <a:tailEnd type="triangle" w="lg" len="lg"/>
          </a:ln>
        </p:spPr>
      </p:cxnSp>
      <p:sp>
        <p:nvSpPr>
          <p:cNvPr id="186" name="Shape 186"/>
          <p:cNvSpPr txBox="1"/>
          <p:nvPr/>
        </p:nvSpPr>
        <p:spPr>
          <a:xfrm>
            <a:off x="3574500" y="3562700"/>
            <a:ext cx="4624500" cy="967500"/>
          </a:xfrm>
          <a:prstGeom prst="rect">
            <a:avLst/>
          </a:prstGeom>
          <a:noFill/>
          <a:ln>
            <a:noFill/>
          </a:ln>
        </p:spPr>
        <p:txBody>
          <a:bodyPr lIns="91425" tIns="91425" rIns="91425" bIns="91425" anchor="t" anchorCtr="0">
            <a:noAutofit/>
          </a:bodyPr>
          <a:lstStyle/>
          <a:p>
            <a:pPr lvl="0">
              <a:spcBef>
                <a:spcPts val="0"/>
              </a:spcBef>
              <a:buClr>
                <a:schemeClr val="dk1"/>
              </a:buClr>
              <a:buSzPct val="61111"/>
              <a:buFont typeface="Arial"/>
              <a:buNone/>
            </a:pPr>
            <a:r>
              <a:rPr lang="en" sz="1800">
                <a:solidFill>
                  <a:schemeClr val="dk1"/>
                </a:solidFill>
              </a:rPr>
              <a:t>Options for Traditional or Standards </a:t>
            </a:r>
            <a:br>
              <a:rPr lang="en" sz="1800">
                <a:solidFill>
                  <a:schemeClr val="dk1"/>
                </a:solidFill>
              </a:rPr>
            </a:br>
            <a:r>
              <a:rPr lang="en" sz="1800">
                <a:solidFill>
                  <a:schemeClr val="dk1"/>
                </a:solidFill>
              </a:rPr>
              <a:t>AND which classes you want to recalculate.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249250" y="888250"/>
            <a:ext cx="8266200" cy="3609600"/>
          </a:xfrm>
          <a:prstGeom prst="rect">
            <a:avLst/>
          </a:prstGeom>
          <a:noFill/>
          <a:ln>
            <a:noFill/>
          </a:ln>
        </p:spPr>
        <p:txBody>
          <a:bodyPr lIns="91425" tIns="91425" rIns="91425" bIns="91425" anchor="t" anchorCtr="0">
            <a:noAutofit/>
          </a:bodyPr>
          <a:lstStyle/>
          <a:p>
            <a:pPr marL="457200" lvl="0" indent="-342900" rtl="0">
              <a:spcBef>
                <a:spcPts val="0"/>
              </a:spcBef>
              <a:buClr>
                <a:srgbClr val="073763"/>
              </a:buClr>
              <a:buSzPct val="100000"/>
              <a:buChar char="●"/>
            </a:pPr>
            <a:r>
              <a:rPr lang="en" sz="1800" b="1">
                <a:solidFill>
                  <a:srgbClr val="073763"/>
                </a:solidFill>
              </a:rPr>
              <a:t>Using PowerTeacher Pro</a:t>
            </a:r>
            <a:r>
              <a:rPr lang="en" sz="2400" b="1">
                <a:solidFill>
                  <a:srgbClr val="FF9900"/>
                </a:solidFill>
              </a:rPr>
              <a:t>   </a:t>
            </a:r>
            <a:r>
              <a:rPr lang="en" sz="1800" b="1">
                <a:solidFill>
                  <a:srgbClr val="073763"/>
                </a:solidFill>
              </a:rPr>
              <a:t>………………………...………..……. </a:t>
            </a:r>
            <a:r>
              <a:rPr lang="en" sz="1800" b="1" u="sng">
                <a:solidFill>
                  <a:schemeClr val="accent5"/>
                </a:solidFill>
                <a:hlinkClick r:id="rId3"/>
              </a:rPr>
              <a:t>slide   2</a:t>
            </a:r>
          </a:p>
          <a:p>
            <a:pPr marL="457200" lvl="0" indent="-342900" rtl="0">
              <a:spcBef>
                <a:spcPts val="0"/>
              </a:spcBef>
              <a:buClr>
                <a:srgbClr val="073763"/>
              </a:buClr>
              <a:buSzPct val="100000"/>
              <a:buChar char="●"/>
            </a:pPr>
            <a:r>
              <a:rPr lang="en" sz="1800" b="1">
                <a:solidFill>
                  <a:srgbClr val="073763"/>
                </a:solidFill>
              </a:rPr>
              <a:t>Accessing the Gradebook 6 …………………………………..….. </a:t>
            </a:r>
            <a:r>
              <a:rPr lang="en" sz="1800" b="1" u="sng">
                <a:solidFill>
                  <a:schemeClr val="accent5"/>
                </a:solidFill>
                <a:hlinkClick r:id="rId4"/>
              </a:rPr>
              <a:t>slide   4</a:t>
            </a:r>
          </a:p>
          <a:p>
            <a:pPr lvl="0" rtl="0">
              <a:spcBef>
                <a:spcPts val="0"/>
              </a:spcBef>
              <a:buClr>
                <a:srgbClr val="000000"/>
              </a:buClr>
              <a:buSzPct val="61111"/>
              <a:buNone/>
            </a:pPr>
            <a:r>
              <a:rPr lang="en" sz="1800" b="1">
                <a:solidFill>
                  <a:srgbClr val="073763"/>
                </a:solidFill>
              </a:rPr>
              <a:t>       →  Navigating the Gradebook</a:t>
            </a:r>
          </a:p>
          <a:p>
            <a:pPr marL="457200" lvl="0" indent="-342900" rtl="0">
              <a:spcBef>
                <a:spcPts val="0"/>
              </a:spcBef>
              <a:buClr>
                <a:srgbClr val="073763"/>
              </a:buClr>
              <a:buSzPct val="75000"/>
              <a:buChar char="●"/>
            </a:pPr>
            <a:r>
              <a:rPr lang="en" sz="2400" b="1">
                <a:solidFill>
                  <a:srgbClr val="FF9900"/>
                </a:solidFill>
              </a:rPr>
              <a:t>Viewing and Adding Class Descriptions</a:t>
            </a:r>
            <a:r>
              <a:rPr lang="en" sz="1800" b="1">
                <a:solidFill>
                  <a:srgbClr val="073763"/>
                </a:solidFill>
              </a:rPr>
              <a:t> …...….. </a:t>
            </a:r>
            <a:r>
              <a:rPr lang="en" sz="1800" b="1" u="sng">
                <a:solidFill>
                  <a:schemeClr val="accent5"/>
                </a:solidFill>
                <a:hlinkClick r:id="rId5"/>
              </a:rPr>
              <a:t>slide 12</a:t>
            </a:r>
            <a:r>
              <a:rPr lang="en" sz="1800" b="1">
                <a:solidFill>
                  <a:srgbClr val="073763"/>
                </a:solidFill>
              </a:rPr>
              <a:t> </a:t>
            </a:r>
          </a:p>
          <a:p>
            <a:pPr marL="457200" lvl="0" indent="-342900" rtl="0">
              <a:spcBef>
                <a:spcPts val="0"/>
              </a:spcBef>
              <a:buClr>
                <a:srgbClr val="073763"/>
              </a:buClr>
              <a:buSzPct val="100000"/>
              <a:buChar char="●"/>
            </a:pPr>
            <a:r>
              <a:rPr lang="en" sz="1800" b="1">
                <a:solidFill>
                  <a:srgbClr val="073763"/>
                </a:solidFill>
              </a:rPr>
              <a:t>Setting Up Display Preferences ………………………………….. </a:t>
            </a:r>
            <a:r>
              <a:rPr lang="en" sz="1800" b="1" u="sng">
                <a:solidFill>
                  <a:schemeClr val="accent5"/>
                </a:solidFill>
                <a:hlinkClick r:id="rId6"/>
              </a:rPr>
              <a:t>slide 15</a:t>
            </a:r>
          </a:p>
          <a:p>
            <a:pPr marL="457200" lvl="0" indent="-342900" rtl="0">
              <a:spcBef>
                <a:spcPts val="0"/>
              </a:spcBef>
              <a:buClr>
                <a:srgbClr val="073763"/>
              </a:buClr>
              <a:buSzPct val="100000"/>
              <a:buChar char="●"/>
            </a:pPr>
            <a:r>
              <a:rPr lang="en" sz="1800" b="1">
                <a:solidFill>
                  <a:srgbClr val="073763"/>
                </a:solidFill>
              </a:rPr>
              <a:t>Setting Up Grading Preferences …………………………………. </a:t>
            </a:r>
            <a:r>
              <a:rPr lang="en" sz="1800" b="1" u="sng">
                <a:solidFill>
                  <a:schemeClr val="accent5"/>
                </a:solidFill>
                <a:hlinkClick r:id="rId7"/>
              </a:rPr>
              <a:t>slide 17</a:t>
            </a:r>
          </a:p>
          <a:p>
            <a:pPr marL="457200" lvl="0" indent="-342900" rtl="0">
              <a:lnSpc>
                <a:spcPct val="115000"/>
              </a:lnSpc>
              <a:spcBef>
                <a:spcPts val="0"/>
              </a:spcBef>
              <a:spcAft>
                <a:spcPts val="1600"/>
              </a:spcAft>
              <a:buClr>
                <a:srgbClr val="073763"/>
              </a:buClr>
              <a:buSzPct val="100000"/>
              <a:buChar char="●"/>
            </a:pPr>
            <a:r>
              <a:rPr lang="en" sz="1800" b="1">
                <a:solidFill>
                  <a:srgbClr val="073763"/>
                </a:solidFill>
              </a:rPr>
              <a:t>Working with Categories and Assignments ……………..…….. </a:t>
            </a:r>
            <a:r>
              <a:rPr lang="en" sz="1800" b="1" u="sng">
                <a:solidFill>
                  <a:schemeClr val="accent5"/>
                </a:solidFill>
                <a:hlinkClick r:id="rId8"/>
              </a:rPr>
              <a:t>slide 23</a:t>
            </a:r>
          </a:p>
          <a:p>
            <a:pPr marL="457200" lvl="0" indent="-342900" rtl="0">
              <a:spcBef>
                <a:spcPts val="0"/>
              </a:spcBef>
              <a:buClr>
                <a:srgbClr val="073763"/>
              </a:buClr>
              <a:buSzPct val="100000"/>
              <a:buChar char="●"/>
            </a:pPr>
            <a:r>
              <a:rPr lang="en" sz="1800" b="1">
                <a:solidFill>
                  <a:srgbClr val="073763"/>
                </a:solidFill>
              </a:rPr>
              <a:t>Working with Grades ………………………………………………. </a:t>
            </a:r>
            <a:r>
              <a:rPr lang="en" sz="1800" b="1" u="sng">
                <a:solidFill>
                  <a:schemeClr val="hlink"/>
                </a:solidFill>
                <a:hlinkClick r:id="rId9"/>
              </a:rPr>
              <a:t>slide 52</a:t>
            </a:r>
          </a:p>
          <a:p>
            <a:pPr marL="457200" lvl="0" indent="-342900" rtl="0">
              <a:spcBef>
                <a:spcPts val="0"/>
              </a:spcBef>
              <a:buClr>
                <a:srgbClr val="073763"/>
              </a:buClr>
              <a:buSzPct val="100000"/>
              <a:buChar char="●"/>
            </a:pPr>
            <a:r>
              <a:rPr lang="en" sz="1800" b="1">
                <a:solidFill>
                  <a:srgbClr val="073763"/>
                </a:solidFill>
              </a:rPr>
              <a:t>Analyzing Performance ………………………………………….... </a:t>
            </a:r>
            <a:r>
              <a:rPr lang="en" sz="1800" b="1" u="sng">
                <a:solidFill>
                  <a:schemeClr val="hlink"/>
                </a:solidFill>
                <a:hlinkClick r:id="rId10"/>
              </a:rPr>
              <a:t>slide 61</a:t>
            </a:r>
          </a:p>
          <a:p>
            <a:pPr marL="457200" lvl="0" indent="-342900" rtl="0">
              <a:spcBef>
                <a:spcPts val="0"/>
              </a:spcBef>
              <a:buClr>
                <a:srgbClr val="073763"/>
              </a:buClr>
              <a:buSzPct val="100000"/>
              <a:buChar char="●"/>
            </a:pPr>
            <a:r>
              <a:rPr lang="en" sz="1800" b="1">
                <a:solidFill>
                  <a:srgbClr val="073763"/>
                </a:solidFill>
              </a:rPr>
              <a:t>Running PowerTeacher Pro Reports ……………..…………….. </a:t>
            </a:r>
            <a:r>
              <a:rPr lang="en" sz="1800" b="1" u="sng">
                <a:solidFill>
                  <a:schemeClr val="hlink"/>
                </a:solidFill>
                <a:hlinkClick r:id="rId11"/>
              </a:rPr>
              <a:t>slide 77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8100" y="79500"/>
            <a:ext cx="80289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PTPro Charms - Settings &gt; Class Descriptions</a:t>
            </a:r>
          </a:p>
          <a:p>
            <a:pPr lvl="0">
              <a:spcBef>
                <a:spcPts val="0"/>
              </a:spcBef>
              <a:buNone/>
            </a:pPr>
            <a:endParaRPr/>
          </a:p>
        </p:txBody>
      </p:sp>
      <p:pic>
        <p:nvPicPr>
          <p:cNvPr id="197" name="Shape 197"/>
          <p:cNvPicPr preferRelativeResize="0"/>
          <p:nvPr/>
        </p:nvPicPr>
        <p:blipFill rotWithShape="1">
          <a:blip r:embed="rId3">
            <a:alphaModFix/>
          </a:blip>
          <a:srcRect r="34967"/>
          <a:stretch/>
        </p:blipFill>
        <p:spPr>
          <a:xfrm>
            <a:off x="2885625" y="1017725"/>
            <a:ext cx="5946675" cy="3734850"/>
          </a:xfrm>
          <a:prstGeom prst="rect">
            <a:avLst/>
          </a:prstGeom>
          <a:noFill/>
          <a:ln>
            <a:noFill/>
          </a:ln>
        </p:spPr>
      </p:pic>
      <p:pic>
        <p:nvPicPr>
          <p:cNvPr id="198" name="Shape 198"/>
          <p:cNvPicPr preferRelativeResize="0"/>
          <p:nvPr/>
        </p:nvPicPr>
        <p:blipFill>
          <a:blip r:embed="rId4">
            <a:alphaModFix/>
          </a:blip>
          <a:stretch>
            <a:fillRect/>
          </a:stretch>
        </p:blipFill>
        <p:spPr>
          <a:xfrm>
            <a:off x="152400" y="945550"/>
            <a:ext cx="2426824" cy="3525499"/>
          </a:xfrm>
          <a:prstGeom prst="rect">
            <a:avLst/>
          </a:prstGeom>
          <a:noFill/>
          <a:ln>
            <a:noFill/>
          </a:ln>
        </p:spPr>
      </p:pic>
      <p:sp>
        <p:nvSpPr>
          <p:cNvPr id="199" name="Shape 199"/>
          <p:cNvSpPr/>
          <p:nvPr/>
        </p:nvSpPr>
        <p:spPr>
          <a:xfrm>
            <a:off x="750936" y="1758525"/>
            <a:ext cx="1373700" cy="266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00" name="Shape 200"/>
          <p:cNvCxnSpPr>
            <a:stCxn id="199" idx="3"/>
          </p:cNvCxnSpPr>
          <p:nvPr/>
        </p:nvCxnSpPr>
        <p:spPr>
          <a:xfrm rot="10800000" flipH="1">
            <a:off x="2124636" y="1580925"/>
            <a:ext cx="1343700" cy="310800"/>
          </a:xfrm>
          <a:prstGeom prst="straightConnector1">
            <a:avLst/>
          </a:prstGeom>
          <a:noFill/>
          <a:ln w="19050" cap="flat" cmpd="sng">
            <a:solidFill>
              <a:srgbClr val="FF0000"/>
            </a:solidFill>
            <a:prstDash val="solid"/>
            <a:round/>
            <a:headEnd type="none" w="lg" len="lg"/>
            <a:tailEnd type="triangle" w="lg" len="lg"/>
          </a:ln>
        </p:spPr>
      </p:cxnSp>
      <p:sp>
        <p:nvSpPr>
          <p:cNvPr id="201" name="Shape 201"/>
          <p:cNvSpPr/>
          <p:nvPr/>
        </p:nvSpPr>
        <p:spPr>
          <a:xfrm rot="1612075">
            <a:off x="8620011" y="69843"/>
            <a:ext cx="431477" cy="512513"/>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202" name="Shape 202" descr="PTPro Charm Settings.png"/>
          <p:cNvPicPr preferRelativeResize="0"/>
          <p:nvPr/>
        </p:nvPicPr>
        <p:blipFill>
          <a:blip r:embed="rId5">
            <a:alphaModFix/>
          </a:blip>
          <a:stretch>
            <a:fillRect/>
          </a:stretch>
        </p:blipFill>
        <p:spPr>
          <a:xfrm>
            <a:off x="8279277" y="320645"/>
            <a:ext cx="555013" cy="539154"/>
          </a:xfrm>
          <a:prstGeom prst="rect">
            <a:avLst/>
          </a:prstGeom>
          <a:noFill/>
          <a:ln>
            <a:noFill/>
          </a:ln>
        </p:spPr>
      </p:pic>
      <p:sp>
        <p:nvSpPr>
          <p:cNvPr id="203" name="Shape 203"/>
          <p:cNvSpPr txBox="1"/>
          <p:nvPr/>
        </p:nvSpPr>
        <p:spPr>
          <a:xfrm>
            <a:off x="3525600" y="3586300"/>
            <a:ext cx="5001900" cy="1368600"/>
          </a:xfrm>
          <a:prstGeom prst="rect">
            <a:avLst/>
          </a:prstGeom>
          <a:noFill/>
          <a:ln>
            <a:noFill/>
          </a:ln>
        </p:spPr>
        <p:txBody>
          <a:bodyPr lIns="91425" tIns="91425" rIns="91425" bIns="91425" anchor="t" anchorCtr="0">
            <a:noAutofit/>
          </a:bodyPr>
          <a:lstStyle/>
          <a:p>
            <a:pPr marL="457200" lvl="0" indent="-342900">
              <a:spcBef>
                <a:spcPts val="0"/>
              </a:spcBef>
              <a:buClr>
                <a:schemeClr val="dk1"/>
              </a:buClr>
              <a:buSzPct val="100000"/>
              <a:buChar char="●"/>
            </a:pPr>
            <a:r>
              <a:rPr lang="en" sz="1800" b="1">
                <a:solidFill>
                  <a:schemeClr val="dk1"/>
                </a:solidFill>
              </a:rPr>
              <a:t>Description</a:t>
            </a:r>
            <a:r>
              <a:rPr lang="en" sz="1800">
                <a:solidFill>
                  <a:schemeClr val="dk1"/>
                </a:solidFill>
              </a:rPr>
              <a:t> shows in the </a:t>
            </a:r>
            <a:br>
              <a:rPr lang="en" sz="1800">
                <a:solidFill>
                  <a:schemeClr val="dk1"/>
                </a:solidFill>
              </a:rPr>
            </a:br>
            <a:r>
              <a:rPr lang="en" sz="1800" u="sng">
                <a:solidFill>
                  <a:schemeClr val="dk1"/>
                </a:solidFill>
              </a:rPr>
              <a:t>Parent and Student Public Portal</a:t>
            </a:r>
          </a:p>
          <a:p>
            <a:pPr marL="914400" lvl="1" indent="-228600">
              <a:spcBef>
                <a:spcPts val="0"/>
              </a:spcBef>
              <a:buClr>
                <a:schemeClr val="dk1"/>
              </a:buClr>
              <a:buChar char="○"/>
            </a:pPr>
            <a:r>
              <a:rPr lang="en">
                <a:solidFill>
                  <a:schemeClr val="dk1"/>
                </a:solidFill>
              </a:rPr>
              <a:t>no character limit </a:t>
            </a:r>
          </a:p>
          <a:p>
            <a:pPr marL="914400" lvl="1" indent="-228600" rtl="0">
              <a:spcBef>
                <a:spcPts val="0"/>
              </a:spcBef>
              <a:buClr>
                <a:schemeClr val="dk1"/>
              </a:buClr>
              <a:buChar char="○"/>
            </a:pPr>
            <a:r>
              <a:rPr lang="en">
                <a:solidFill>
                  <a:schemeClr val="dk1"/>
                </a:solidFill>
              </a:rPr>
              <a:t>can add links via html code</a:t>
            </a:r>
          </a:p>
          <a:p>
            <a:pPr marL="1371600" lvl="2" indent="-342900">
              <a:spcBef>
                <a:spcPts val="0"/>
              </a:spcBef>
              <a:buClr>
                <a:schemeClr val="dk1"/>
              </a:buClr>
              <a:buChar char="■"/>
            </a:pPr>
            <a:r>
              <a:rPr lang="en">
                <a:solidFill>
                  <a:schemeClr val="dk1"/>
                </a:solidFill>
              </a:rPr>
              <a:t>HTML button in the future</a:t>
            </a:r>
            <a:r>
              <a:rPr lang="en" sz="1800">
                <a:solidFill>
                  <a:schemeClr val="dk1"/>
                </a:solidFill>
              </a:rPr>
              <a:t> </a:t>
            </a:r>
          </a:p>
        </p:txBody>
      </p:sp>
      <p:sp>
        <p:nvSpPr>
          <p:cNvPr id="204" name="Shape 204"/>
          <p:cNvSpPr/>
          <p:nvPr/>
        </p:nvSpPr>
        <p:spPr>
          <a:xfrm>
            <a:off x="3449400" y="3275500"/>
            <a:ext cx="839400" cy="3108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311700" y="822775"/>
            <a:ext cx="6065700" cy="3746100"/>
          </a:xfrm>
          <a:prstGeom prst="rect">
            <a:avLst/>
          </a:prstGeom>
        </p:spPr>
        <p:txBody>
          <a:bodyPr lIns="91425" tIns="91425" rIns="91425" bIns="91425" anchor="t" anchorCtr="0">
            <a:noAutofit/>
          </a:bodyPr>
          <a:lstStyle/>
          <a:p>
            <a:pPr lvl="0">
              <a:spcBef>
                <a:spcPts val="0"/>
              </a:spcBef>
              <a:buNone/>
            </a:pPr>
            <a:r>
              <a:rPr lang="en" sz="3500">
                <a:solidFill>
                  <a:srgbClr val="333333"/>
                </a:solidFill>
                <a:highlight>
                  <a:srgbClr val="FFFFFF"/>
                </a:highlight>
              </a:rPr>
              <a:t>Enter a class description. </a:t>
            </a:r>
          </a:p>
          <a:p>
            <a:pPr lvl="0">
              <a:spcBef>
                <a:spcPts val="0"/>
              </a:spcBef>
              <a:buNone/>
            </a:pPr>
            <a:r>
              <a:rPr lang="en" sz="3500">
                <a:solidFill>
                  <a:srgbClr val="333333"/>
                </a:solidFill>
                <a:highlight>
                  <a:srgbClr val="FFFFFF"/>
                </a:highlight>
              </a:rPr>
              <a:t>Show how to navigate to Quick Lookup to see how it looks on the parent / student portal</a:t>
            </a:r>
          </a:p>
        </p:txBody>
      </p:sp>
      <p:sp>
        <p:nvSpPr>
          <p:cNvPr id="210" name="Shape 210"/>
          <p:cNvSpPr txBox="1">
            <a:spLocks noGrp="1"/>
          </p:cNvSpPr>
          <p:nvPr>
            <p:ph type="title"/>
          </p:nvPr>
        </p:nvSpPr>
        <p:spPr>
          <a:xfrm>
            <a:off x="318100" y="79500"/>
            <a:ext cx="8028900" cy="5631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073763"/>
                </a:solidFill>
              </a:rPr>
              <a:t>Activity</a:t>
            </a:r>
          </a:p>
          <a:p>
            <a:pPr lvl="0" rtl="0">
              <a:spcBef>
                <a:spcPts val="0"/>
              </a:spcBef>
              <a:buNone/>
            </a:pPr>
            <a:endParaRPr/>
          </a:p>
        </p:txBody>
      </p:sp>
      <p:pic>
        <p:nvPicPr>
          <p:cNvPr id="211" name="Shape 211" descr="Free illustration: Robot, Postit, Note, To Do - Free Image on ..."/>
          <p:cNvPicPr preferRelativeResize="0"/>
          <p:nvPr/>
        </p:nvPicPr>
        <p:blipFill rotWithShape="1">
          <a:blip r:embed="rId3">
            <a:alphaModFix/>
          </a:blip>
          <a:srcRect l="4798" t="3366" r="12611" b="14920"/>
          <a:stretch/>
        </p:blipFill>
        <p:spPr>
          <a:xfrm>
            <a:off x="5592850" y="0"/>
            <a:ext cx="3551150" cy="2635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311700" y="888250"/>
            <a:ext cx="8520600" cy="3655200"/>
          </a:xfrm>
          <a:prstGeom prst="rect">
            <a:avLst/>
          </a:prstGeom>
          <a:noFill/>
          <a:ln>
            <a:noFill/>
          </a:ln>
        </p:spPr>
        <p:txBody>
          <a:bodyPr lIns="91425" tIns="91425" rIns="91425" bIns="91425" anchor="t" anchorCtr="0">
            <a:noAutofit/>
          </a:bodyPr>
          <a:lstStyle/>
          <a:p>
            <a:pPr marL="457200" lvl="0" indent="-342900" rtl="0">
              <a:spcBef>
                <a:spcPts val="0"/>
              </a:spcBef>
              <a:buClr>
                <a:srgbClr val="073763"/>
              </a:buClr>
              <a:buSzPct val="100000"/>
              <a:buChar char="●"/>
            </a:pPr>
            <a:r>
              <a:rPr lang="en" sz="1800" b="1">
                <a:solidFill>
                  <a:srgbClr val="073763"/>
                </a:solidFill>
              </a:rPr>
              <a:t>Using PowerTeacher Pro</a:t>
            </a:r>
            <a:r>
              <a:rPr lang="en" sz="2400" b="1">
                <a:solidFill>
                  <a:srgbClr val="FF9900"/>
                </a:solidFill>
              </a:rPr>
              <a:t>   </a:t>
            </a:r>
            <a:r>
              <a:rPr lang="en" sz="1800" b="1">
                <a:solidFill>
                  <a:srgbClr val="073763"/>
                </a:solidFill>
              </a:rPr>
              <a:t>………………………………….……. </a:t>
            </a:r>
            <a:r>
              <a:rPr lang="en" sz="1800" b="1" u="sng">
                <a:solidFill>
                  <a:schemeClr val="accent5"/>
                </a:solidFill>
                <a:hlinkClick r:id="rId3"/>
              </a:rPr>
              <a:t>slide   2</a:t>
            </a:r>
          </a:p>
          <a:p>
            <a:pPr marL="457200" lvl="0" indent="-342900" rtl="0">
              <a:spcBef>
                <a:spcPts val="0"/>
              </a:spcBef>
              <a:buClr>
                <a:srgbClr val="073763"/>
              </a:buClr>
              <a:buSzPct val="100000"/>
              <a:buChar char="●"/>
            </a:pPr>
            <a:r>
              <a:rPr lang="en" sz="1800" b="1">
                <a:solidFill>
                  <a:srgbClr val="073763"/>
                </a:solidFill>
              </a:rPr>
              <a:t>Accessing the Gradebook 6 …………………………………..….. </a:t>
            </a:r>
            <a:r>
              <a:rPr lang="en" sz="1800" b="1" u="sng">
                <a:solidFill>
                  <a:schemeClr val="accent5"/>
                </a:solidFill>
                <a:hlinkClick r:id="rId4"/>
              </a:rPr>
              <a:t>slide   4</a:t>
            </a:r>
          </a:p>
          <a:p>
            <a:pPr lvl="0" rtl="0">
              <a:spcBef>
                <a:spcPts val="0"/>
              </a:spcBef>
              <a:buClr>
                <a:srgbClr val="000000"/>
              </a:buClr>
              <a:buSzPct val="61111"/>
              <a:buNone/>
            </a:pPr>
            <a:r>
              <a:rPr lang="en" sz="1800" b="1">
                <a:solidFill>
                  <a:srgbClr val="073763"/>
                </a:solidFill>
              </a:rPr>
              <a:t>       →  Navigating the Gradebook</a:t>
            </a:r>
          </a:p>
          <a:p>
            <a:pPr marL="457200" lvl="0" indent="-342900" rtl="0">
              <a:spcBef>
                <a:spcPts val="0"/>
              </a:spcBef>
              <a:buClr>
                <a:srgbClr val="073763"/>
              </a:buClr>
              <a:buSzPct val="100000"/>
              <a:buChar char="●"/>
            </a:pPr>
            <a:r>
              <a:rPr lang="en" sz="1800" b="1">
                <a:solidFill>
                  <a:srgbClr val="073763"/>
                </a:solidFill>
              </a:rPr>
              <a:t>Viewing and Adding Class Descriptions …………………...….. </a:t>
            </a:r>
            <a:r>
              <a:rPr lang="en" sz="1800" b="1" u="sng">
                <a:solidFill>
                  <a:schemeClr val="accent5"/>
                </a:solidFill>
                <a:hlinkClick r:id="rId5"/>
              </a:rPr>
              <a:t>slide 12</a:t>
            </a:r>
            <a:r>
              <a:rPr lang="en" sz="1800" b="1">
                <a:solidFill>
                  <a:srgbClr val="073763"/>
                </a:solidFill>
              </a:rPr>
              <a:t> </a:t>
            </a:r>
          </a:p>
          <a:p>
            <a:pPr marL="457200" lvl="0" indent="-342900" rtl="0">
              <a:spcBef>
                <a:spcPts val="0"/>
              </a:spcBef>
              <a:buClr>
                <a:srgbClr val="073763"/>
              </a:buClr>
              <a:buSzPct val="75000"/>
              <a:buChar char="●"/>
            </a:pPr>
            <a:r>
              <a:rPr lang="en" sz="2400" b="1">
                <a:solidFill>
                  <a:srgbClr val="FF9900"/>
                </a:solidFill>
              </a:rPr>
              <a:t>Setting Up Display Preferences</a:t>
            </a:r>
            <a:r>
              <a:rPr lang="en" sz="1800" b="1">
                <a:solidFill>
                  <a:srgbClr val="073763"/>
                </a:solidFill>
              </a:rPr>
              <a:t> …………………….. </a:t>
            </a:r>
            <a:r>
              <a:rPr lang="en" sz="1800" b="1" u="sng">
                <a:solidFill>
                  <a:schemeClr val="accent5"/>
                </a:solidFill>
                <a:hlinkClick r:id="rId6"/>
              </a:rPr>
              <a:t>slide 15</a:t>
            </a:r>
          </a:p>
          <a:p>
            <a:pPr marL="457200" lvl="0" indent="-342900" rtl="0">
              <a:spcBef>
                <a:spcPts val="0"/>
              </a:spcBef>
              <a:buClr>
                <a:srgbClr val="073763"/>
              </a:buClr>
              <a:buSzPct val="100000"/>
              <a:buChar char="●"/>
            </a:pPr>
            <a:r>
              <a:rPr lang="en" sz="1800" b="1">
                <a:solidFill>
                  <a:srgbClr val="073763"/>
                </a:solidFill>
              </a:rPr>
              <a:t>Setting Up Grading Preferences …………………………………. </a:t>
            </a:r>
            <a:r>
              <a:rPr lang="en" sz="1800" b="1" u="sng">
                <a:solidFill>
                  <a:schemeClr val="accent5"/>
                </a:solidFill>
                <a:hlinkClick r:id="rId7"/>
              </a:rPr>
              <a:t>slide 17</a:t>
            </a:r>
          </a:p>
          <a:p>
            <a:pPr marL="457200" lvl="0" indent="-342900" rtl="0">
              <a:lnSpc>
                <a:spcPct val="115000"/>
              </a:lnSpc>
              <a:spcBef>
                <a:spcPts val="0"/>
              </a:spcBef>
              <a:spcAft>
                <a:spcPts val="1600"/>
              </a:spcAft>
              <a:buClr>
                <a:srgbClr val="073763"/>
              </a:buClr>
              <a:buSzPct val="100000"/>
              <a:buChar char="●"/>
            </a:pPr>
            <a:r>
              <a:rPr lang="en" sz="1800" b="1">
                <a:solidFill>
                  <a:srgbClr val="073763"/>
                </a:solidFill>
              </a:rPr>
              <a:t>Working with Categories and Assignments ……………..…….. </a:t>
            </a:r>
            <a:r>
              <a:rPr lang="en" sz="1800" b="1" u="sng">
                <a:solidFill>
                  <a:schemeClr val="accent5"/>
                </a:solidFill>
                <a:hlinkClick r:id="rId8"/>
              </a:rPr>
              <a:t>slide 23</a:t>
            </a:r>
          </a:p>
          <a:p>
            <a:pPr marL="457200" lvl="0" indent="-342900" rtl="0">
              <a:spcBef>
                <a:spcPts val="0"/>
              </a:spcBef>
              <a:buClr>
                <a:srgbClr val="073763"/>
              </a:buClr>
              <a:buSzPct val="100000"/>
              <a:buChar char="●"/>
            </a:pPr>
            <a:r>
              <a:rPr lang="en" sz="1800" b="1">
                <a:solidFill>
                  <a:srgbClr val="073763"/>
                </a:solidFill>
              </a:rPr>
              <a:t>Working with Grades ………………………………………………. </a:t>
            </a:r>
            <a:r>
              <a:rPr lang="en" sz="1800" b="1" u="sng">
                <a:solidFill>
                  <a:schemeClr val="hlink"/>
                </a:solidFill>
                <a:hlinkClick r:id="rId9"/>
              </a:rPr>
              <a:t>slide 52</a:t>
            </a:r>
          </a:p>
          <a:p>
            <a:pPr marL="457200" lvl="0" indent="-342900" rtl="0">
              <a:spcBef>
                <a:spcPts val="0"/>
              </a:spcBef>
              <a:buClr>
                <a:srgbClr val="073763"/>
              </a:buClr>
              <a:buSzPct val="100000"/>
              <a:buChar char="●"/>
            </a:pPr>
            <a:r>
              <a:rPr lang="en" sz="1800" b="1">
                <a:solidFill>
                  <a:srgbClr val="073763"/>
                </a:solidFill>
              </a:rPr>
              <a:t>Analyzing Performance ………………………………………….... </a:t>
            </a:r>
            <a:r>
              <a:rPr lang="en" sz="1800" b="1" u="sng">
                <a:solidFill>
                  <a:schemeClr val="hlink"/>
                </a:solidFill>
                <a:hlinkClick r:id="rId10"/>
              </a:rPr>
              <a:t>slide 61</a:t>
            </a:r>
          </a:p>
          <a:p>
            <a:pPr marL="457200" lvl="0" indent="-342900" rtl="0">
              <a:spcBef>
                <a:spcPts val="0"/>
              </a:spcBef>
              <a:buClr>
                <a:srgbClr val="073763"/>
              </a:buClr>
              <a:buSzPct val="100000"/>
              <a:buChar char="●"/>
            </a:pPr>
            <a:r>
              <a:rPr lang="en" sz="1800" b="1">
                <a:solidFill>
                  <a:srgbClr val="073763"/>
                </a:solidFill>
              </a:rPr>
              <a:t>Running PowerTeacher Pro Reports ……………..…………….. </a:t>
            </a:r>
            <a:r>
              <a:rPr lang="en" sz="1800" b="1" u="sng">
                <a:solidFill>
                  <a:schemeClr val="hlink"/>
                </a:solidFill>
                <a:hlinkClick r:id="rId11"/>
              </a:rPr>
              <a:t>slide 77</a:t>
            </a:r>
          </a:p>
          <a:p>
            <a:pPr lvl="0" rtl="0">
              <a:spcBef>
                <a:spcPts val="0"/>
              </a:spcBef>
              <a:buNone/>
            </a:pP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Shape 221"/>
          <p:cNvPicPr preferRelativeResize="0"/>
          <p:nvPr/>
        </p:nvPicPr>
        <p:blipFill>
          <a:blip r:embed="rId3">
            <a:alphaModFix/>
          </a:blip>
          <a:stretch>
            <a:fillRect/>
          </a:stretch>
        </p:blipFill>
        <p:spPr>
          <a:xfrm>
            <a:off x="112225" y="654225"/>
            <a:ext cx="1548700" cy="2249825"/>
          </a:xfrm>
          <a:prstGeom prst="rect">
            <a:avLst/>
          </a:prstGeom>
          <a:noFill/>
          <a:ln>
            <a:noFill/>
          </a:ln>
        </p:spPr>
      </p:pic>
      <p:pic>
        <p:nvPicPr>
          <p:cNvPr id="222" name="Shape 222"/>
          <p:cNvPicPr preferRelativeResize="0"/>
          <p:nvPr/>
        </p:nvPicPr>
        <p:blipFill rotWithShape="1">
          <a:blip r:embed="rId4">
            <a:alphaModFix/>
          </a:blip>
          <a:srcRect/>
          <a:stretch/>
        </p:blipFill>
        <p:spPr>
          <a:xfrm>
            <a:off x="648000" y="1929050"/>
            <a:ext cx="6398150" cy="2957575"/>
          </a:xfrm>
          <a:prstGeom prst="rect">
            <a:avLst/>
          </a:prstGeom>
          <a:noFill/>
          <a:ln>
            <a:noFill/>
          </a:ln>
        </p:spPr>
      </p:pic>
      <p:pic>
        <p:nvPicPr>
          <p:cNvPr id="223" name="Shape 223"/>
          <p:cNvPicPr preferRelativeResize="0"/>
          <p:nvPr/>
        </p:nvPicPr>
        <p:blipFill rotWithShape="1">
          <a:blip r:embed="rId5">
            <a:alphaModFix/>
          </a:blip>
          <a:srcRect t="11696" r="29676" b="6797"/>
          <a:stretch/>
        </p:blipFill>
        <p:spPr>
          <a:xfrm>
            <a:off x="4544925" y="765250"/>
            <a:ext cx="4599076" cy="2499396"/>
          </a:xfrm>
          <a:prstGeom prst="rect">
            <a:avLst/>
          </a:prstGeom>
          <a:noFill/>
          <a:ln>
            <a:noFill/>
          </a:ln>
        </p:spPr>
      </p:pic>
      <p:pic>
        <p:nvPicPr>
          <p:cNvPr id="224" name="Shape 224"/>
          <p:cNvPicPr preferRelativeResize="0"/>
          <p:nvPr/>
        </p:nvPicPr>
        <p:blipFill rotWithShape="1">
          <a:blip r:embed="rId6">
            <a:alphaModFix/>
          </a:blip>
          <a:srcRect t="31474" r="20108" b="3695"/>
          <a:stretch/>
        </p:blipFill>
        <p:spPr>
          <a:xfrm>
            <a:off x="4544925" y="3187000"/>
            <a:ext cx="4522876" cy="1915424"/>
          </a:xfrm>
          <a:prstGeom prst="rect">
            <a:avLst/>
          </a:prstGeom>
          <a:noFill/>
          <a:ln>
            <a:noFill/>
          </a:ln>
        </p:spPr>
      </p:pic>
      <p:sp>
        <p:nvSpPr>
          <p:cNvPr id="225" name="Shape 225"/>
          <p:cNvSpPr/>
          <p:nvPr/>
        </p:nvSpPr>
        <p:spPr>
          <a:xfrm rot="1612075">
            <a:off x="8620011" y="69843"/>
            <a:ext cx="431477" cy="512513"/>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226" name="Shape 226" descr="PTPro Charm Settings.png"/>
          <p:cNvPicPr preferRelativeResize="0"/>
          <p:nvPr/>
        </p:nvPicPr>
        <p:blipFill>
          <a:blip r:embed="rId7">
            <a:alphaModFix/>
          </a:blip>
          <a:stretch>
            <a:fillRect/>
          </a:stretch>
        </p:blipFill>
        <p:spPr>
          <a:xfrm>
            <a:off x="8279277" y="320645"/>
            <a:ext cx="555013" cy="539154"/>
          </a:xfrm>
          <a:prstGeom prst="rect">
            <a:avLst/>
          </a:prstGeom>
          <a:noFill/>
          <a:ln>
            <a:noFill/>
          </a:ln>
        </p:spPr>
      </p:pic>
      <p:sp>
        <p:nvSpPr>
          <p:cNvPr id="227" name="Shape 227"/>
          <p:cNvSpPr txBox="1">
            <a:spLocks noGrp="1"/>
          </p:cNvSpPr>
          <p:nvPr>
            <p:ph type="title"/>
          </p:nvPr>
        </p:nvSpPr>
        <p:spPr>
          <a:xfrm>
            <a:off x="318100" y="79500"/>
            <a:ext cx="80289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PTPro Charms - Settings &gt; Display Settings</a:t>
            </a:r>
          </a:p>
          <a:p>
            <a:pPr lvl="0" rtl="0">
              <a:spcBef>
                <a:spcPts val="0"/>
              </a:spcBef>
              <a:buNone/>
            </a:pPr>
            <a:endParaRPr/>
          </a:p>
        </p:txBody>
      </p:sp>
      <p:sp>
        <p:nvSpPr>
          <p:cNvPr id="228" name="Shape 228"/>
          <p:cNvSpPr/>
          <p:nvPr/>
        </p:nvSpPr>
        <p:spPr>
          <a:xfrm>
            <a:off x="502737" y="1450486"/>
            <a:ext cx="876600" cy="1698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29" name="Shape 229"/>
          <p:cNvCxnSpPr>
            <a:stCxn id="228" idx="3"/>
          </p:cNvCxnSpPr>
          <p:nvPr/>
        </p:nvCxnSpPr>
        <p:spPr>
          <a:xfrm>
            <a:off x="1379337" y="1535386"/>
            <a:ext cx="174300" cy="688200"/>
          </a:xfrm>
          <a:prstGeom prst="straightConnector1">
            <a:avLst/>
          </a:prstGeom>
          <a:noFill/>
          <a:ln w="19050" cap="flat" cmpd="sng">
            <a:solidFill>
              <a:srgbClr val="FF0000"/>
            </a:solidFill>
            <a:prstDash val="solid"/>
            <a:round/>
            <a:headEnd type="none" w="lg" len="lg"/>
            <a:tailEnd type="triangle" w="lg" len="lg"/>
          </a:ln>
        </p:spPr>
      </p:cxnSp>
      <p:cxnSp>
        <p:nvCxnSpPr>
          <p:cNvPr id="230" name="Shape 230"/>
          <p:cNvCxnSpPr/>
          <p:nvPr/>
        </p:nvCxnSpPr>
        <p:spPr>
          <a:xfrm rot="-5400000">
            <a:off x="2267825" y="2076175"/>
            <a:ext cx="3884400" cy="1634100"/>
          </a:xfrm>
          <a:prstGeom prst="curvedConnector3">
            <a:avLst>
              <a:gd name="adj1" fmla="val 100690"/>
            </a:avLst>
          </a:prstGeom>
          <a:noFill/>
          <a:ln w="19050" cap="flat" cmpd="sng">
            <a:solidFill>
              <a:srgbClr val="FF0000"/>
            </a:solidFill>
            <a:prstDash val="solid"/>
            <a:round/>
            <a:headEnd type="none" w="lg" len="lg"/>
            <a:tailEnd type="triangle" w="lg" len="lg"/>
          </a:ln>
        </p:spPr>
      </p:cxnSp>
      <p:sp>
        <p:nvSpPr>
          <p:cNvPr id="231" name="Shape 231"/>
          <p:cNvSpPr txBox="1"/>
          <p:nvPr/>
        </p:nvSpPr>
        <p:spPr>
          <a:xfrm>
            <a:off x="2116325" y="2278250"/>
            <a:ext cx="1634100" cy="9912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i="1">
                <a:solidFill>
                  <a:srgbClr val="FF0000"/>
                </a:solidFill>
              </a:rPr>
              <a:t>Custom “create your own Class name” </a:t>
            </a:r>
            <a:br>
              <a:rPr lang="en" i="1">
                <a:solidFill>
                  <a:srgbClr val="FF0000"/>
                </a:solidFill>
              </a:rPr>
            </a:br>
            <a:r>
              <a:rPr lang="en" i="1">
                <a:solidFill>
                  <a:srgbClr val="FF0000"/>
                </a:solidFill>
              </a:rPr>
              <a:t>coming SOON!</a:t>
            </a:r>
          </a:p>
        </p:txBody>
      </p:sp>
      <p:sp>
        <p:nvSpPr>
          <p:cNvPr id="232" name="Shape 232"/>
          <p:cNvSpPr txBox="1"/>
          <p:nvPr/>
        </p:nvSpPr>
        <p:spPr>
          <a:xfrm>
            <a:off x="1942200" y="696525"/>
            <a:ext cx="2031300" cy="11700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b="1">
                <a:solidFill>
                  <a:schemeClr val="dk1"/>
                </a:solidFill>
              </a:rPr>
              <a:t>Determines how Teachers want the course to appear</a:t>
            </a:r>
          </a:p>
        </p:txBody>
      </p:sp>
      <p:sp>
        <p:nvSpPr>
          <p:cNvPr id="233" name="Shape 233"/>
          <p:cNvSpPr/>
          <p:nvPr/>
        </p:nvSpPr>
        <p:spPr>
          <a:xfrm>
            <a:off x="4942575" y="2625325"/>
            <a:ext cx="4125300" cy="652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311700" y="888250"/>
            <a:ext cx="8520600" cy="3674700"/>
          </a:xfrm>
          <a:prstGeom prst="rect">
            <a:avLst/>
          </a:prstGeom>
          <a:noFill/>
          <a:ln>
            <a:noFill/>
          </a:ln>
        </p:spPr>
        <p:txBody>
          <a:bodyPr lIns="91425" tIns="91425" rIns="91425" bIns="91425" anchor="t" anchorCtr="0">
            <a:noAutofit/>
          </a:bodyPr>
          <a:lstStyle/>
          <a:p>
            <a:pPr marL="457200" lvl="0" indent="-342900" rtl="0">
              <a:spcBef>
                <a:spcPts val="0"/>
              </a:spcBef>
              <a:buClr>
                <a:srgbClr val="073763"/>
              </a:buClr>
              <a:buSzPct val="100000"/>
              <a:buChar char="●"/>
            </a:pPr>
            <a:r>
              <a:rPr lang="en" sz="1800" b="1">
                <a:solidFill>
                  <a:srgbClr val="073763"/>
                </a:solidFill>
              </a:rPr>
              <a:t>Using PowerTeacher Pro</a:t>
            </a:r>
            <a:r>
              <a:rPr lang="en" sz="2400" b="1">
                <a:solidFill>
                  <a:srgbClr val="FF9900"/>
                </a:solidFill>
              </a:rPr>
              <a:t>   </a:t>
            </a:r>
            <a:r>
              <a:rPr lang="en" sz="1800" b="1">
                <a:solidFill>
                  <a:srgbClr val="073763"/>
                </a:solidFill>
              </a:rPr>
              <a:t>………………..………………..….…. </a:t>
            </a:r>
            <a:r>
              <a:rPr lang="en" sz="1800" b="1" u="sng">
                <a:solidFill>
                  <a:schemeClr val="accent5"/>
                </a:solidFill>
                <a:hlinkClick r:id="rId3"/>
              </a:rPr>
              <a:t>slide   2</a:t>
            </a:r>
          </a:p>
          <a:p>
            <a:pPr marL="457200" lvl="0" indent="-342900" rtl="0">
              <a:spcBef>
                <a:spcPts val="0"/>
              </a:spcBef>
              <a:buClr>
                <a:srgbClr val="073763"/>
              </a:buClr>
              <a:buSzPct val="100000"/>
              <a:buChar char="●"/>
            </a:pPr>
            <a:r>
              <a:rPr lang="en" sz="1800" b="1">
                <a:solidFill>
                  <a:srgbClr val="073763"/>
                </a:solidFill>
              </a:rPr>
              <a:t>Accessing the Gradebook 6 …………………………………..….. </a:t>
            </a:r>
            <a:r>
              <a:rPr lang="en" sz="1800" b="1" u="sng">
                <a:solidFill>
                  <a:schemeClr val="accent5"/>
                </a:solidFill>
                <a:hlinkClick r:id="rId4"/>
              </a:rPr>
              <a:t>slide   4</a:t>
            </a:r>
          </a:p>
          <a:p>
            <a:pPr lvl="0" rtl="0">
              <a:spcBef>
                <a:spcPts val="0"/>
              </a:spcBef>
              <a:buClr>
                <a:srgbClr val="000000"/>
              </a:buClr>
              <a:buSzPct val="61111"/>
              <a:buNone/>
            </a:pPr>
            <a:r>
              <a:rPr lang="en" sz="1800" b="1">
                <a:solidFill>
                  <a:srgbClr val="073763"/>
                </a:solidFill>
              </a:rPr>
              <a:t>       →  Navigating the Gradebook</a:t>
            </a:r>
          </a:p>
          <a:p>
            <a:pPr marL="457200" lvl="0" indent="-342900" rtl="0">
              <a:spcBef>
                <a:spcPts val="0"/>
              </a:spcBef>
              <a:buClr>
                <a:srgbClr val="073763"/>
              </a:buClr>
              <a:buSzPct val="100000"/>
              <a:buChar char="●"/>
            </a:pPr>
            <a:r>
              <a:rPr lang="en" sz="1800" b="1">
                <a:solidFill>
                  <a:srgbClr val="073763"/>
                </a:solidFill>
              </a:rPr>
              <a:t>Viewing and Adding Class Descriptions …………………...….. </a:t>
            </a:r>
            <a:r>
              <a:rPr lang="en" sz="1800" b="1" u="sng">
                <a:solidFill>
                  <a:schemeClr val="accent5"/>
                </a:solidFill>
                <a:hlinkClick r:id="rId5"/>
              </a:rPr>
              <a:t>slide 12</a:t>
            </a:r>
            <a:r>
              <a:rPr lang="en" sz="1800" b="1">
                <a:solidFill>
                  <a:srgbClr val="073763"/>
                </a:solidFill>
              </a:rPr>
              <a:t> </a:t>
            </a:r>
          </a:p>
          <a:p>
            <a:pPr marL="457200" lvl="0" indent="-342900" rtl="0">
              <a:spcBef>
                <a:spcPts val="0"/>
              </a:spcBef>
              <a:buClr>
                <a:srgbClr val="073763"/>
              </a:buClr>
              <a:buSzPct val="100000"/>
              <a:buChar char="●"/>
            </a:pPr>
            <a:r>
              <a:rPr lang="en" sz="1800" b="1">
                <a:solidFill>
                  <a:srgbClr val="073763"/>
                </a:solidFill>
              </a:rPr>
              <a:t>Setting Up Display Preferences ………………………………….. </a:t>
            </a:r>
            <a:r>
              <a:rPr lang="en" sz="1800" b="1" u="sng">
                <a:solidFill>
                  <a:schemeClr val="accent5"/>
                </a:solidFill>
                <a:hlinkClick r:id="rId6"/>
              </a:rPr>
              <a:t>slide 15</a:t>
            </a:r>
          </a:p>
          <a:p>
            <a:pPr marL="457200" lvl="0" indent="-342900" rtl="0">
              <a:spcBef>
                <a:spcPts val="0"/>
              </a:spcBef>
              <a:buClr>
                <a:srgbClr val="073763"/>
              </a:buClr>
              <a:buSzPct val="75000"/>
              <a:buChar char="●"/>
            </a:pPr>
            <a:r>
              <a:rPr lang="en" sz="2400" b="1">
                <a:solidFill>
                  <a:srgbClr val="FF9900"/>
                </a:solidFill>
              </a:rPr>
              <a:t>Setting Up Grading Preferences</a:t>
            </a:r>
            <a:r>
              <a:rPr lang="en" sz="1800" b="1">
                <a:solidFill>
                  <a:srgbClr val="073763"/>
                </a:solidFill>
              </a:rPr>
              <a:t> ……………………. </a:t>
            </a:r>
            <a:r>
              <a:rPr lang="en" sz="1800" b="1" u="sng">
                <a:solidFill>
                  <a:schemeClr val="accent5"/>
                </a:solidFill>
                <a:hlinkClick r:id="rId7"/>
              </a:rPr>
              <a:t>slide 17</a:t>
            </a:r>
          </a:p>
          <a:p>
            <a:pPr marL="457200" lvl="0" indent="-342900" rtl="0">
              <a:lnSpc>
                <a:spcPct val="115000"/>
              </a:lnSpc>
              <a:spcBef>
                <a:spcPts val="0"/>
              </a:spcBef>
              <a:spcAft>
                <a:spcPts val="1600"/>
              </a:spcAft>
              <a:buClr>
                <a:srgbClr val="073763"/>
              </a:buClr>
              <a:buSzPct val="100000"/>
              <a:buChar char="●"/>
            </a:pPr>
            <a:r>
              <a:rPr lang="en" sz="1800" b="1">
                <a:solidFill>
                  <a:srgbClr val="073763"/>
                </a:solidFill>
              </a:rPr>
              <a:t>Working with Categories and Assignments ……………..…….. </a:t>
            </a:r>
            <a:r>
              <a:rPr lang="en" sz="1800" b="1" u="sng">
                <a:solidFill>
                  <a:schemeClr val="accent5"/>
                </a:solidFill>
                <a:hlinkClick r:id="rId8"/>
              </a:rPr>
              <a:t>slide 23</a:t>
            </a:r>
          </a:p>
          <a:p>
            <a:pPr marL="457200" lvl="0" indent="-342900" rtl="0">
              <a:spcBef>
                <a:spcPts val="0"/>
              </a:spcBef>
              <a:buClr>
                <a:srgbClr val="073763"/>
              </a:buClr>
              <a:buSzPct val="100000"/>
              <a:buChar char="●"/>
            </a:pPr>
            <a:r>
              <a:rPr lang="en" sz="1800" b="1">
                <a:solidFill>
                  <a:srgbClr val="073763"/>
                </a:solidFill>
              </a:rPr>
              <a:t>Working with Grades ………………………………………………. </a:t>
            </a:r>
            <a:r>
              <a:rPr lang="en" sz="1800" b="1" u="sng">
                <a:solidFill>
                  <a:schemeClr val="hlink"/>
                </a:solidFill>
                <a:hlinkClick r:id="rId9"/>
              </a:rPr>
              <a:t>slide 52</a:t>
            </a:r>
          </a:p>
          <a:p>
            <a:pPr marL="457200" lvl="0" indent="-342900" rtl="0">
              <a:spcBef>
                <a:spcPts val="0"/>
              </a:spcBef>
              <a:buClr>
                <a:srgbClr val="073763"/>
              </a:buClr>
              <a:buSzPct val="100000"/>
              <a:buChar char="●"/>
            </a:pPr>
            <a:r>
              <a:rPr lang="en" sz="1800" b="1">
                <a:solidFill>
                  <a:srgbClr val="073763"/>
                </a:solidFill>
              </a:rPr>
              <a:t>Analyzing Performance ………………………………………….... </a:t>
            </a:r>
            <a:r>
              <a:rPr lang="en" sz="1800" b="1" u="sng">
                <a:solidFill>
                  <a:schemeClr val="hlink"/>
                </a:solidFill>
                <a:hlinkClick r:id="rId10"/>
              </a:rPr>
              <a:t>slide 61</a:t>
            </a:r>
          </a:p>
          <a:p>
            <a:pPr marL="457200" lvl="0" indent="-342900" rtl="0">
              <a:spcBef>
                <a:spcPts val="0"/>
              </a:spcBef>
              <a:buClr>
                <a:srgbClr val="073763"/>
              </a:buClr>
              <a:buSzPct val="100000"/>
              <a:buChar char="●"/>
            </a:pPr>
            <a:r>
              <a:rPr lang="en" sz="1800" b="1">
                <a:solidFill>
                  <a:srgbClr val="073763"/>
                </a:solidFill>
              </a:rPr>
              <a:t>Running PowerTeacher Pro Reports ……………..…………….. </a:t>
            </a:r>
            <a:r>
              <a:rPr lang="en" sz="1800" b="1" u="sng">
                <a:solidFill>
                  <a:schemeClr val="hlink"/>
                </a:solidFill>
                <a:hlinkClick r:id="rId11"/>
              </a:rPr>
              <a:t>slide 77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25450" y="0"/>
            <a:ext cx="85206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Teacher-Level Grading Preferences</a:t>
            </a:r>
          </a:p>
        </p:txBody>
      </p:sp>
      <p:sp>
        <p:nvSpPr>
          <p:cNvPr id="244" name="Shape 24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rgbClr val="073763"/>
              </a:buClr>
              <a:buSzPct val="100000"/>
              <a:buChar char="●"/>
            </a:pPr>
            <a:r>
              <a:rPr lang="en" sz="2400">
                <a:solidFill>
                  <a:srgbClr val="073763"/>
                </a:solidFill>
              </a:rPr>
              <a:t>Teachers may configure traditional grade calculations for each section they teach, and may have access to edit Term weights and dropped score preferences.</a:t>
            </a:r>
          </a:p>
          <a:p>
            <a:pPr lvl="0" rtl="0">
              <a:spcBef>
                <a:spcPts val="0"/>
              </a:spcBef>
              <a:buNone/>
            </a:pPr>
            <a:endParaRPr sz="2400">
              <a:solidFill>
                <a:srgbClr val="073763"/>
              </a:solidFill>
            </a:endParaRPr>
          </a:p>
          <a:p>
            <a:pPr marL="457200" lvl="0" indent="-381000" rtl="0">
              <a:spcBef>
                <a:spcPts val="0"/>
              </a:spcBef>
              <a:buClr>
                <a:srgbClr val="073763"/>
              </a:buClr>
              <a:buSzPct val="100000"/>
              <a:buChar char="●"/>
            </a:pPr>
            <a:r>
              <a:rPr lang="en" sz="2400">
                <a:solidFill>
                  <a:srgbClr val="073763"/>
                </a:solidFill>
              </a:rPr>
              <a:t>Teachers may configure standards grades calculations for each section they teach</a:t>
            </a:r>
          </a:p>
          <a:p>
            <a:pPr lvl="0" rtl="0">
              <a:spcBef>
                <a:spcPts val="0"/>
              </a:spcBef>
              <a:buNone/>
            </a:pPr>
            <a:endParaRPr sz="2400"/>
          </a:p>
        </p:txBody>
      </p:sp>
      <p:sp>
        <p:nvSpPr>
          <p:cNvPr id="245" name="Shape 245"/>
          <p:cNvSpPr/>
          <p:nvPr/>
        </p:nvSpPr>
        <p:spPr>
          <a:xfrm rot="1612075">
            <a:off x="8620011" y="69843"/>
            <a:ext cx="431477" cy="512513"/>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246" name="Shape 246" descr="PTPro Charm Settings.png"/>
          <p:cNvPicPr preferRelativeResize="0"/>
          <p:nvPr/>
        </p:nvPicPr>
        <p:blipFill>
          <a:blip r:embed="rId3">
            <a:alphaModFix/>
          </a:blip>
          <a:stretch>
            <a:fillRect/>
          </a:stretch>
        </p:blipFill>
        <p:spPr>
          <a:xfrm>
            <a:off x="8279277" y="320645"/>
            <a:ext cx="555013" cy="5391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63000" y="99250"/>
            <a:ext cx="68685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0B5394"/>
                </a:solidFill>
              </a:rPr>
              <a:t>Traditional Grade Calculation Settings</a:t>
            </a:r>
          </a:p>
        </p:txBody>
      </p:sp>
      <p:pic>
        <p:nvPicPr>
          <p:cNvPr id="252" name="Shape 252"/>
          <p:cNvPicPr preferRelativeResize="0"/>
          <p:nvPr/>
        </p:nvPicPr>
        <p:blipFill>
          <a:blip r:embed="rId3">
            <a:alphaModFix/>
          </a:blip>
          <a:stretch>
            <a:fillRect/>
          </a:stretch>
        </p:blipFill>
        <p:spPr>
          <a:xfrm>
            <a:off x="2328449" y="1477262"/>
            <a:ext cx="6052550" cy="2962850"/>
          </a:xfrm>
          <a:prstGeom prst="rect">
            <a:avLst/>
          </a:prstGeom>
          <a:noFill/>
          <a:ln>
            <a:noFill/>
          </a:ln>
        </p:spPr>
      </p:pic>
      <p:sp>
        <p:nvSpPr>
          <p:cNvPr id="253" name="Shape 253"/>
          <p:cNvSpPr txBox="1"/>
          <p:nvPr/>
        </p:nvSpPr>
        <p:spPr>
          <a:xfrm>
            <a:off x="607275" y="776575"/>
            <a:ext cx="7380300" cy="5187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8750"/>
              <a:buFont typeface="Arial"/>
              <a:buNone/>
            </a:pPr>
            <a:r>
              <a:rPr lang="en" sz="1600">
                <a:solidFill>
                  <a:srgbClr val="073763"/>
                </a:solidFill>
                <a:latin typeface="Verdana"/>
                <a:ea typeface="Verdana"/>
                <a:cs typeface="Verdana"/>
                <a:sym typeface="Verdana"/>
              </a:rPr>
              <a:t>For each class, configure traditional grade calculations for each reporting term (permission to edit required from the district or school).</a:t>
            </a:r>
          </a:p>
          <a:p>
            <a:pPr lvl="0">
              <a:spcBef>
                <a:spcPts val="0"/>
              </a:spcBef>
              <a:buNone/>
            </a:pPr>
            <a:endParaRPr/>
          </a:p>
        </p:txBody>
      </p:sp>
      <p:sp>
        <p:nvSpPr>
          <p:cNvPr id="254" name="Shape 254"/>
          <p:cNvSpPr txBox="1"/>
          <p:nvPr/>
        </p:nvSpPr>
        <p:spPr>
          <a:xfrm>
            <a:off x="1373225" y="4622100"/>
            <a:ext cx="5701500" cy="518700"/>
          </a:xfrm>
          <a:prstGeom prst="rect">
            <a:avLst/>
          </a:prstGeom>
          <a:noFill/>
          <a:ln>
            <a:noFill/>
          </a:ln>
        </p:spPr>
        <p:txBody>
          <a:bodyPr lIns="91425" tIns="91425" rIns="91425" bIns="91425" anchor="t" anchorCtr="0">
            <a:noAutofit/>
          </a:bodyPr>
          <a:lstStyle/>
          <a:p>
            <a:pPr lvl="0" algn="ctr">
              <a:spcBef>
                <a:spcPts val="0"/>
              </a:spcBef>
              <a:buNone/>
            </a:pPr>
            <a:r>
              <a:rPr lang="en" b="1">
                <a:solidFill>
                  <a:srgbClr val="073763"/>
                </a:solidFill>
              </a:rPr>
              <a:t>PowerTeacher Pro &gt; Settings &gt; Traditional Grade Calculations</a:t>
            </a:r>
          </a:p>
        </p:txBody>
      </p:sp>
      <p:sp>
        <p:nvSpPr>
          <p:cNvPr id="255" name="Shape 255"/>
          <p:cNvSpPr/>
          <p:nvPr/>
        </p:nvSpPr>
        <p:spPr>
          <a:xfrm rot="1612075">
            <a:off x="8620011" y="69843"/>
            <a:ext cx="431477" cy="512513"/>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256" name="Shape 256" descr="PTPro Charm Settings.png"/>
          <p:cNvPicPr preferRelativeResize="0"/>
          <p:nvPr/>
        </p:nvPicPr>
        <p:blipFill>
          <a:blip r:embed="rId4">
            <a:alphaModFix/>
          </a:blip>
          <a:stretch>
            <a:fillRect/>
          </a:stretch>
        </p:blipFill>
        <p:spPr>
          <a:xfrm>
            <a:off x="8279277" y="320645"/>
            <a:ext cx="555013" cy="5391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subTitle" idx="1"/>
          </p:nvPr>
        </p:nvSpPr>
        <p:spPr>
          <a:xfrm>
            <a:off x="311700" y="763150"/>
            <a:ext cx="8520600" cy="37569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 b="1">
                <a:solidFill>
                  <a:srgbClr val="073763"/>
                </a:solidFill>
              </a:rPr>
              <a:t>Agenda</a:t>
            </a:r>
          </a:p>
          <a:p>
            <a:pPr lvl="0">
              <a:spcBef>
                <a:spcPts val="0"/>
              </a:spcBef>
              <a:buNone/>
            </a:pPr>
            <a:endParaRPr sz="1800">
              <a:solidFill>
                <a:srgbClr val="073763"/>
              </a:solidFill>
            </a:endParaRPr>
          </a:p>
          <a:p>
            <a:pPr marL="457200" lvl="0" indent="-342900" algn="l" rtl="0">
              <a:spcBef>
                <a:spcPts val="0"/>
              </a:spcBef>
              <a:buClr>
                <a:srgbClr val="073763"/>
              </a:buClr>
              <a:buSzPct val="75000"/>
              <a:buChar char="●"/>
            </a:pPr>
            <a:r>
              <a:rPr lang="en" sz="2400" b="1">
                <a:solidFill>
                  <a:srgbClr val="FF9900"/>
                </a:solidFill>
              </a:rPr>
              <a:t>Using PowerTeacher Pro   </a:t>
            </a:r>
            <a:r>
              <a:rPr lang="en" sz="1800" b="1">
                <a:solidFill>
                  <a:srgbClr val="073763"/>
                </a:solidFill>
              </a:rPr>
              <a:t>………………………..……. </a:t>
            </a:r>
            <a:r>
              <a:rPr lang="en" sz="1800" b="1" u="sng">
                <a:solidFill>
                  <a:schemeClr val="hlink"/>
                </a:solidFill>
                <a:hlinkClick r:id="rId3"/>
              </a:rPr>
              <a:t>slide   2</a:t>
            </a:r>
          </a:p>
          <a:p>
            <a:pPr marL="457200" lvl="0" indent="-342900" algn="l" rtl="0">
              <a:spcBef>
                <a:spcPts val="0"/>
              </a:spcBef>
              <a:buClr>
                <a:srgbClr val="073763"/>
              </a:buClr>
              <a:buSzPct val="100000"/>
              <a:buChar char="●"/>
            </a:pPr>
            <a:r>
              <a:rPr lang="en" sz="1800" b="1">
                <a:solidFill>
                  <a:srgbClr val="073763"/>
                </a:solidFill>
              </a:rPr>
              <a:t>Accessing the Gradebook 6 …………………………………..….. </a:t>
            </a:r>
            <a:r>
              <a:rPr lang="en" sz="1800" b="1" u="sng">
                <a:solidFill>
                  <a:schemeClr val="hlink"/>
                </a:solidFill>
                <a:hlinkClick r:id="rId4"/>
              </a:rPr>
              <a:t>slide   4</a:t>
            </a:r>
          </a:p>
          <a:p>
            <a:pPr lvl="0" algn="l" rtl="0">
              <a:spcBef>
                <a:spcPts val="0"/>
              </a:spcBef>
              <a:buNone/>
            </a:pPr>
            <a:r>
              <a:rPr lang="en" sz="1800" b="1">
                <a:solidFill>
                  <a:srgbClr val="073763"/>
                </a:solidFill>
              </a:rPr>
              <a:t>       →  Navigating the Gradebook</a:t>
            </a:r>
          </a:p>
          <a:p>
            <a:pPr marL="457200" lvl="0" indent="-342900" algn="l" rtl="0">
              <a:spcBef>
                <a:spcPts val="0"/>
              </a:spcBef>
              <a:buClr>
                <a:srgbClr val="073763"/>
              </a:buClr>
              <a:buSzPct val="100000"/>
              <a:buChar char="●"/>
            </a:pPr>
            <a:r>
              <a:rPr lang="en" sz="1800" b="1">
                <a:solidFill>
                  <a:srgbClr val="073763"/>
                </a:solidFill>
              </a:rPr>
              <a:t>Viewing and Adding Class Descriptions …………………...….. </a:t>
            </a:r>
            <a:r>
              <a:rPr lang="en" sz="1800" b="1" u="sng">
                <a:solidFill>
                  <a:schemeClr val="hlink"/>
                </a:solidFill>
                <a:hlinkClick r:id="rId5"/>
              </a:rPr>
              <a:t>slide 12</a:t>
            </a:r>
            <a:r>
              <a:rPr lang="en" sz="1800" b="1">
                <a:solidFill>
                  <a:srgbClr val="073763"/>
                </a:solidFill>
              </a:rPr>
              <a:t> </a:t>
            </a:r>
          </a:p>
          <a:p>
            <a:pPr marL="457200" lvl="0" indent="-342900" algn="l" rtl="0">
              <a:spcBef>
                <a:spcPts val="0"/>
              </a:spcBef>
              <a:buClr>
                <a:srgbClr val="073763"/>
              </a:buClr>
              <a:buSzPct val="100000"/>
              <a:buChar char="●"/>
            </a:pPr>
            <a:r>
              <a:rPr lang="en" sz="1800" b="1">
                <a:solidFill>
                  <a:srgbClr val="073763"/>
                </a:solidFill>
              </a:rPr>
              <a:t>Setting Up Display Preferences ………………………………….. </a:t>
            </a:r>
            <a:r>
              <a:rPr lang="en" sz="1800" b="1" u="sng">
                <a:solidFill>
                  <a:schemeClr val="hlink"/>
                </a:solidFill>
                <a:hlinkClick r:id="rId6"/>
              </a:rPr>
              <a:t>slide 15</a:t>
            </a:r>
          </a:p>
          <a:p>
            <a:pPr marL="457200" lvl="0" indent="-342900" algn="l" rtl="0">
              <a:spcBef>
                <a:spcPts val="0"/>
              </a:spcBef>
              <a:buClr>
                <a:srgbClr val="073763"/>
              </a:buClr>
              <a:buSzPct val="100000"/>
              <a:buChar char="●"/>
            </a:pPr>
            <a:r>
              <a:rPr lang="en" sz="1800" b="1">
                <a:solidFill>
                  <a:srgbClr val="073763"/>
                </a:solidFill>
              </a:rPr>
              <a:t>Setting Up Grading Preferences …………………………………. </a:t>
            </a:r>
            <a:r>
              <a:rPr lang="en" sz="1800" b="1" u="sng">
                <a:solidFill>
                  <a:schemeClr val="hlink"/>
                </a:solidFill>
                <a:hlinkClick r:id="rId7"/>
              </a:rPr>
              <a:t>slide 17</a:t>
            </a:r>
          </a:p>
          <a:p>
            <a:pPr marL="457200" lvl="0" indent="-342900" algn="l" rtl="0">
              <a:lnSpc>
                <a:spcPct val="115000"/>
              </a:lnSpc>
              <a:spcBef>
                <a:spcPts val="0"/>
              </a:spcBef>
              <a:spcAft>
                <a:spcPts val="1600"/>
              </a:spcAft>
              <a:buClr>
                <a:srgbClr val="073763"/>
              </a:buClr>
              <a:buSzPct val="100000"/>
              <a:buChar char="●"/>
            </a:pPr>
            <a:r>
              <a:rPr lang="en" sz="1800" b="1">
                <a:solidFill>
                  <a:srgbClr val="073763"/>
                </a:solidFill>
              </a:rPr>
              <a:t>Working with Categories and Assignments ……………..…….. </a:t>
            </a:r>
            <a:r>
              <a:rPr lang="en" sz="1800" b="1" u="sng">
                <a:solidFill>
                  <a:schemeClr val="hlink"/>
                </a:solidFill>
                <a:hlinkClick r:id="rId8"/>
              </a:rPr>
              <a:t>slide 23</a:t>
            </a:r>
          </a:p>
          <a:p>
            <a:pPr marL="457200" lvl="0" indent="-342900" algn="l" rtl="0">
              <a:spcBef>
                <a:spcPts val="0"/>
              </a:spcBef>
              <a:buClr>
                <a:srgbClr val="073763"/>
              </a:buClr>
              <a:buSzPct val="100000"/>
              <a:buChar char="●"/>
            </a:pPr>
            <a:r>
              <a:rPr lang="en" sz="1800" b="1">
                <a:solidFill>
                  <a:srgbClr val="073763"/>
                </a:solidFill>
              </a:rPr>
              <a:t>Working with Grades ………………………………………………. </a:t>
            </a:r>
            <a:r>
              <a:rPr lang="en" sz="1800" b="1" u="sng">
                <a:solidFill>
                  <a:schemeClr val="hlink"/>
                </a:solidFill>
                <a:hlinkClick r:id="rId9"/>
              </a:rPr>
              <a:t>slide 52</a:t>
            </a:r>
          </a:p>
          <a:p>
            <a:pPr marL="457200" lvl="0" indent="-342900" algn="l" rtl="0">
              <a:spcBef>
                <a:spcPts val="0"/>
              </a:spcBef>
              <a:buClr>
                <a:srgbClr val="073763"/>
              </a:buClr>
              <a:buSzPct val="100000"/>
              <a:buChar char="●"/>
            </a:pPr>
            <a:r>
              <a:rPr lang="en" sz="1800" b="1">
                <a:solidFill>
                  <a:srgbClr val="073763"/>
                </a:solidFill>
              </a:rPr>
              <a:t>Analyzing Performance ………………………………………….... </a:t>
            </a:r>
            <a:r>
              <a:rPr lang="en" sz="1800" b="1" u="sng">
                <a:solidFill>
                  <a:schemeClr val="hlink"/>
                </a:solidFill>
                <a:hlinkClick r:id="rId10"/>
              </a:rPr>
              <a:t>slide 61</a:t>
            </a:r>
          </a:p>
          <a:p>
            <a:pPr marL="457200" lvl="0" indent="-342900" algn="l" rtl="0">
              <a:spcBef>
                <a:spcPts val="0"/>
              </a:spcBef>
              <a:buClr>
                <a:srgbClr val="073763"/>
              </a:buClr>
              <a:buSzPct val="100000"/>
              <a:buChar char="●"/>
            </a:pPr>
            <a:r>
              <a:rPr lang="en" sz="1800" b="1">
                <a:solidFill>
                  <a:srgbClr val="073763"/>
                </a:solidFill>
              </a:rPr>
              <a:t>Running PowerTeacher Pro Reports ……………..…………….. </a:t>
            </a:r>
            <a:r>
              <a:rPr lang="en" sz="1800" b="1" u="sng">
                <a:solidFill>
                  <a:schemeClr val="hlink"/>
                </a:solidFill>
                <a:hlinkClick r:id="rId11"/>
              </a:rPr>
              <a:t>slide 77</a:t>
            </a:r>
          </a:p>
          <a:p>
            <a:pPr lvl="0" algn="l">
              <a:spcBef>
                <a:spcPts val="0"/>
              </a:spcBef>
              <a:buNone/>
            </a:pPr>
            <a:endParaRPr sz="1800">
              <a:solidFill>
                <a:srgbClr val="07376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33000" y="53100"/>
            <a:ext cx="67308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How to Edit a Calculation </a:t>
            </a:r>
          </a:p>
        </p:txBody>
      </p:sp>
      <p:sp>
        <p:nvSpPr>
          <p:cNvPr id="262" name="Shape 262"/>
          <p:cNvSpPr txBox="1"/>
          <p:nvPr/>
        </p:nvSpPr>
        <p:spPr>
          <a:xfrm>
            <a:off x="433000" y="4631000"/>
            <a:ext cx="8079300" cy="388200"/>
          </a:xfrm>
          <a:prstGeom prst="rect">
            <a:avLst/>
          </a:prstGeom>
          <a:noFill/>
          <a:ln>
            <a:noFill/>
          </a:ln>
        </p:spPr>
        <p:txBody>
          <a:bodyPr lIns="91425" tIns="91425" rIns="91425" bIns="91425" anchor="t" anchorCtr="0">
            <a:noAutofit/>
          </a:bodyPr>
          <a:lstStyle/>
          <a:p>
            <a:pPr lvl="0">
              <a:spcBef>
                <a:spcPts val="0"/>
              </a:spcBef>
              <a:buNone/>
            </a:pPr>
            <a:r>
              <a:rPr lang="en" b="1">
                <a:solidFill>
                  <a:srgbClr val="073763"/>
                </a:solidFill>
              </a:rPr>
              <a:t>PowerTeacher Pro &gt; Settings &gt; Traditional Grade Calculations &gt; Select a Class &gt; Actions</a:t>
            </a:r>
            <a:br>
              <a:rPr lang="en" b="1">
                <a:solidFill>
                  <a:srgbClr val="073763"/>
                </a:solidFill>
              </a:rPr>
            </a:br>
            <a:endParaRPr lang="en" b="1">
              <a:solidFill>
                <a:srgbClr val="073763"/>
              </a:solidFill>
            </a:endParaRPr>
          </a:p>
        </p:txBody>
      </p:sp>
      <p:pic>
        <p:nvPicPr>
          <p:cNvPr id="263" name="Shape 263"/>
          <p:cNvPicPr preferRelativeResize="0"/>
          <p:nvPr/>
        </p:nvPicPr>
        <p:blipFill>
          <a:blip r:embed="rId3">
            <a:alphaModFix/>
          </a:blip>
          <a:stretch>
            <a:fillRect/>
          </a:stretch>
        </p:blipFill>
        <p:spPr>
          <a:xfrm>
            <a:off x="2170999" y="702000"/>
            <a:ext cx="5044600" cy="4010499"/>
          </a:xfrm>
          <a:prstGeom prst="rect">
            <a:avLst/>
          </a:prstGeom>
          <a:noFill/>
          <a:ln>
            <a:noFill/>
          </a:ln>
        </p:spPr>
      </p:pic>
      <p:sp>
        <p:nvSpPr>
          <p:cNvPr id="264" name="Shape 264"/>
          <p:cNvSpPr/>
          <p:nvPr/>
        </p:nvSpPr>
        <p:spPr>
          <a:xfrm rot="1612075">
            <a:off x="8620011" y="69843"/>
            <a:ext cx="431477" cy="512513"/>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265" name="Shape 265" descr="PTPro Charm Settings.png"/>
          <p:cNvPicPr preferRelativeResize="0"/>
          <p:nvPr/>
        </p:nvPicPr>
        <p:blipFill>
          <a:blip r:embed="rId4">
            <a:alphaModFix/>
          </a:blip>
          <a:stretch>
            <a:fillRect/>
          </a:stretch>
        </p:blipFill>
        <p:spPr>
          <a:xfrm>
            <a:off x="8279277" y="320645"/>
            <a:ext cx="555013" cy="539154"/>
          </a:xfrm>
          <a:prstGeom prst="rect">
            <a:avLst/>
          </a:prstGeom>
          <a:noFill/>
          <a:ln>
            <a:noFill/>
          </a:ln>
        </p:spPr>
      </p:pic>
      <p:sp>
        <p:nvSpPr>
          <p:cNvPr id="266" name="Shape 266"/>
          <p:cNvSpPr/>
          <p:nvPr/>
        </p:nvSpPr>
        <p:spPr>
          <a:xfrm>
            <a:off x="2285025" y="1191025"/>
            <a:ext cx="608700" cy="335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7" name="Shape 267"/>
          <p:cNvSpPr/>
          <p:nvPr/>
        </p:nvSpPr>
        <p:spPr>
          <a:xfrm>
            <a:off x="2276200" y="2973175"/>
            <a:ext cx="1446900" cy="6969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a:blip r:embed="rId3">
            <a:alphaModFix/>
          </a:blip>
          <a:stretch>
            <a:fillRect/>
          </a:stretch>
        </p:blipFill>
        <p:spPr>
          <a:xfrm>
            <a:off x="531984" y="1037675"/>
            <a:ext cx="4690914" cy="3784800"/>
          </a:xfrm>
          <a:prstGeom prst="rect">
            <a:avLst/>
          </a:prstGeom>
          <a:noFill/>
          <a:ln>
            <a:noFill/>
          </a:ln>
        </p:spPr>
      </p:pic>
      <p:pic>
        <p:nvPicPr>
          <p:cNvPr id="273" name="Shape 273"/>
          <p:cNvPicPr preferRelativeResize="0"/>
          <p:nvPr/>
        </p:nvPicPr>
        <p:blipFill>
          <a:blip r:embed="rId4">
            <a:alphaModFix/>
          </a:blip>
          <a:stretch>
            <a:fillRect/>
          </a:stretch>
        </p:blipFill>
        <p:spPr>
          <a:xfrm>
            <a:off x="5062725" y="1037675"/>
            <a:ext cx="3997949" cy="3220550"/>
          </a:xfrm>
          <a:prstGeom prst="rect">
            <a:avLst/>
          </a:prstGeom>
          <a:noFill/>
          <a:ln>
            <a:noFill/>
          </a:ln>
        </p:spPr>
      </p:pic>
      <p:sp>
        <p:nvSpPr>
          <p:cNvPr id="274" name="Shape 274"/>
          <p:cNvSpPr/>
          <p:nvPr/>
        </p:nvSpPr>
        <p:spPr>
          <a:xfrm rot="1612075">
            <a:off x="8620011" y="69843"/>
            <a:ext cx="431477" cy="512513"/>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275" name="Shape 275" descr="PTPro Charm Settings.png"/>
          <p:cNvPicPr preferRelativeResize="0"/>
          <p:nvPr/>
        </p:nvPicPr>
        <p:blipFill>
          <a:blip r:embed="rId5">
            <a:alphaModFix/>
          </a:blip>
          <a:stretch>
            <a:fillRect/>
          </a:stretch>
        </p:blipFill>
        <p:spPr>
          <a:xfrm>
            <a:off x="8279277" y="320645"/>
            <a:ext cx="555013" cy="539154"/>
          </a:xfrm>
          <a:prstGeom prst="rect">
            <a:avLst/>
          </a:prstGeom>
          <a:noFill/>
          <a:ln>
            <a:noFill/>
          </a:ln>
        </p:spPr>
      </p:pic>
      <p:sp>
        <p:nvSpPr>
          <p:cNvPr id="276" name="Shape 276"/>
          <p:cNvSpPr/>
          <p:nvPr/>
        </p:nvSpPr>
        <p:spPr>
          <a:xfrm>
            <a:off x="684978" y="1485464"/>
            <a:ext cx="521700" cy="3645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p:nvPr/>
        </p:nvSpPr>
        <p:spPr>
          <a:xfrm>
            <a:off x="5602275" y="1373300"/>
            <a:ext cx="785100" cy="388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p:nvPr/>
        </p:nvSpPr>
        <p:spPr>
          <a:xfrm>
            <a:off x="626996" y="2487459"/>
            <a:ext cx="1391400" cy="3645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txBox="1"/>
          <p:nvPr/>
        </p:nvSpPr>
        <p:spPr>
          <a:xfrm>
            <a:off x="3749550" y="3220200"/>
            <a:ext cx="3652500" cy="1076400"/>
          </a:xfrm>
          <a:prstGeom prst="rect">
            <a:avLst/>
          </a:prstGeom>
          <a:solidFill>
            <a:srgbClr val="FFFFFF"/>
          </a:solidFill>
          <a:ln w="19050" cap="flat" cmpd="sng">
            <a:solidFill>
              <a:schemeClr val="accent4"/>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t>Teachers can drop lowest score </a:t>
            </a:r>
            <a:r>
              <a:rPr lang="en" b="1"/>
              <a:t>if allowed by district</a:t>
            </a:r>
            <a:r>
              <a:rPr lang="en"/>
              <a:t>. Keep in mind Parent Portal grade views - this is best set up at the end of the term after assignment grades are in. </a:t>
            </a:r>
          </a:p>
        </p:txBody>
      </p:sp>
      <p:sp>
        <p:nvSpPr>
          <p:cNvPr id="280" name="Shape 280"/>
          <p:cNvSpPr txBox="1">
            <a:spLocks noGrp="1"/>
          </p:cNvSpPr>
          <p:nvPr>
            <p:ph type="title"/>
          </p:nvPr>
        </p:nvSpPr>
        <p:spPr>
          <a:xfrm>
            <a:off x="433000" y="53100"/>
            <a:ext cx="67308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How to Drop Low Scores from Category Assignments </a:t>
            </a:r>
          </a:p>
        </p:txBody>
      </p:sp>
      <p:sp>
        <p:nvSpPr>
          <p:cNvPr id="281" name="Shape 281"/>
          <p:cNvSpPr/>
          <p:nvPr/>
        </p:nvSpPr>
        <p:spPr>
          <a:xfrm>
            <a:off x="6916825" y="1888000"/>
            <a:ext cx="2011500" cy="185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60050" y="98850"/>
            <a:ext cx="85206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Standards Grade Calculation Settings</a:t>
            </a:r>
          </a:p>
        </p:txBody>
      </p:sp>
      <p:pic>
        <p:nvPicPr>
          <p:cNvPr id="287" name="Shape 287"/>
          <p:cNvPicPr preferRelativeResize="0"/>
          <p:nvPr/>
        </p:nvPicPr>
        <p:blipFill>
          <a:blip r:embed="rId3">
            <a:alphaModFix/>
          </a:blip>
          <a:stretch>
            <a:fillRect/>
          </a:stretch>
        </p:blipFill>
        <p:spPr>
          <a:xfrm>
            <a:off x="460048" y="1779200"/>
            <a:ext cx="5144001" cy="2422949"/>
          </a:xfrm>
          <a:prstGeom prst="rect">
            <a:avLst/>
          </a:prstGeom>
          <a:noFill/>
          <a:ln>
            <a:noFill/>
          </a:ln>
        </p:spPr>
      </p:pic>
      <p:pic>
        <p:nvPicPr>
          <p:cNvPr id="288" name="Shape 288"/>
          <p:cNvPicPr preferRelativeResize="0"/>
          <p:nvPr/>
        </p:nvPicPr>
        <p:blipFill>
          <a:blip r:embed="rId4">
            <a:alphaModFix/>
          </a:blip>
          <a:stretch>
            <a:fillRect/>
          </a:stretch>
        </p:blipFill>
        <p:spPr>
          <a:xfrm>
            <a:off x="3830149" y="3046850"/>
            <a:ext cx="4705375" cy="1564975"/>
          </a:xfrm>
          <a:prstGeom prst="rect">
            <a:avLst/>
          </a:prstGeom>
          <a:noFill/>
          <a:ln>
            <a:noFill/>
          </a:ln>
        </p:spPr>
      </p:pic>
      <p:sp>
        <p:nvSpPr>
          <p:cNvPr id="289" name="Shape 289"/>
          <p:cNvSpPr txBox="1"/>
          <p:nvPr/>
        </p:nvSpPr>
        <p:spPr>
          <a:xfrm>
            <a:off x="558875" y="777300"/>
            <a:ext cx="7245300" cy="5727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a:solidFill>
                  <a:srgbClr val="073763"/>
                </a:solidFill>
                <a:latin typeface="Verdana"/>
                <a:ea typeface="Verdana"/>
                <a:cs typeface="Verdana"/>
                <a:sym typeface="Verdana"/>
              </a:rPr>
              <a:t>For each class, configure standards grades calculations (permission to edit required from the district or school).</a:t>
            </a:r>
          </a:p>
          <a:p>
            <a:pPr lvl="0">
              <a:spcBef>
                <a:spcPts val="0"/>
              </a:spcBef>
              <a:buNone/>
            </a:pPr>
            <a:endParaRPr/>
          </a:p>
        </p:txBody>
      </p:sp>
      <p:sp>
        <p:nvSpPr>
          <p:cNvPr id="290" name="Shape 290"/>
          <p:cNvSpPr txBox="1"/>
          <p:nvPr/>
        </p:nvSpPr>
        <p:spPr>
          <a:xfrm>
            <a:off x="702000" y="4631350"/>
            <a:ext cx="7740000" cy="408000"/>
          </a:xfrm>
          <a:prstGeom prst="rect">
            <a:avLst/>
          </a:prstGeom>
          <a:noFill/>
          <a:ln>
            <a:noFill/>
          </a:ln>
        </p:spPr>
        <p:txBody>
          <a:bodyPr lIns="91425" tIns="91425" rIns="91425" bIns="91425" anchor="t" anchorCtr="0">
            <a:noAutofit/>
          </a:bodyPr>
          <a:lstStyle/>
          <a:p>
            <a:pPr lvl="0" algn="ctr">
              <a:spcBef>
                <a:spcPts val="0"/>
              </a:spcBef>
              <a:buNone/>
            </a:pPr>
            <a:r>
              <a:rPr lang="en" sz="1800" b="1">
                <a:solidFill>
                  <a:srgbClr val="073763"/>
                </a:solidFill>
              </a:rPr>
              <a:t>PowerTeacher Pro &gt; Settings &gt; Standards Grade Calculations</a:t>
            </a:r>
          </a:p>
        </p:txBody>
      </p:sp>
      <p:sp>
        <p:nvSpPr>
          <p:cNvPr id="291" name="Shape 291"/>
          <p:cNvSpPr/>
          <p:nvPr/>
        </p:nvSpPr>
        <p:spPr>
          <a:xfrm rot="1612075">
            <a:off x="8620011" y="69843"/>
            <a:ext cx="431477" cy="512513"/>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292" name="Shape 292" descr="PTPro Charm Settings.png"/>
          <p:cNvPicPr preferRelativeResize="0"/>
          <p:nvPr/>
        </p:nvPicPr>
        <p:blipFill>
          <a:blip r:embed="rId5">
            <a:alphaModFix/>
          </a:blip>
          <a:stretch>
            <a:fillRect/>
          </a:stretch>
        </p:blipFill>
        <p:spPr>
          <a:xfrm>
            <a:off x="8279277" y="320645"/>
            <a:ext cx="555013" cy="53915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393900" y="767575"/>
            <a:ext cx="8381400" cy="3980700"/>
          </a:xfrm>
          <a:prstGeom prst="rect">
            <a:avLst/>
          </a:prstGeom>
          <a:noFill/>
          <a:ln>
            <a:noFill/>
          </a:ln>
        </p:spPr>
        <p:txBody>
          <a:bodyPr lIns="91425" tIns="91425" rIns="91425" bIns="91425" anchor="t" anchorCtr="0">
            <a:noAutofit/>
          </a:bodyPr>
          <a:lstStyle/>
          <a:p>
            <a:pPr marL="457200" lvl="0" indent="-342900" rtl="0">
              <a:spcBef>
                <a:spcPts val="0"/>
              </a:spcBef>
              <a:buClr>
                <a:srgbClr val="073763"/>
              </a:buClr>
              <a:buSzPct val="100000"/>
              <a:buChar char="●"/>
            </a:pPr>
            <a:r>
              <a:rPr lang="en" sz="1800" b="1">
                <a:solidFill>
                  <a:srgbClr val="073763"/>
                </a:solidFill>
              </a:rPr>
              <a:t>Using PowerTeacher Pro</a:t>
            </a:r>
            <a:r>
              <a:rPr lang="en" sz="2400" b="1">
                <a:solidFill>
                  <a:srgbClr val="FF9900"/>
                </a:solidFill>
              </a:rPr>
              <a:t>   </a:t>
            </a:r>
            <a:r>
              <a:rPr lang="en" sz="1800" b="1">
                <a:solidFill>
                  <a:srgbClr val="073763"/>
                </a:solidFill>
              </a:rPr>
              <a:t>………………………………….……. </a:t>
            </a:r>
            <a:r>
              <a:rPr lang="en" sz="1800" b="1" u="sng">
                <a:solidFill>
                  <a:schemeClr val="accent5"/>
                </a:solidFill>
                <a:hlinkClick r:id="rId3"/>
              </a:rPr>
              <a:t>slide   2</a:t>
            </a:r>
          </a:p>
          <a:p>
            <a:pPr marL="457200" lvl="0" indent="-342900" rtl="0">
              <a:spcBef>
                <a:spcPts val="0"/>
              </a:spcBef>
              <a:buClr>
                <a:srgbClr val="073763"/>
              </a:buClr>
              <a:buSzPct val="100000"/>
              <a:buChar char="●"/>
            </a:pPr>
            <a:r>
              <a:rPr lang="en" sz="1800" b="1">
                <a:solidFill>
                  <a:srgbClr val="073763"/>
                </a:solidFill>
              </a:rPr>
              <a:t>Accessing the Gradebook 6 …………………………………..….. </a:t>
            </a:r>
            <a:r>
              <a:rPr lang="en" sz="1800" b="1" u="sng">
                <a:solidFill>
                  <a:schemeClr val="accent5"/>
                </a:solidFill>
                <a:hlinkClick r:id="rId4"/>
              </a:rPr>
              <a:t>slide   4</a:t>
            </a:r>
          </a:p>
          <a:p>
            <a:pPr lvl="0" rtl="0">
              <a:spcBef>
                <a:spcPts val="0"/>
              </a:spcBef>
              <a:buClr>
                <a:srgbClr val="000000"/>
              </a:buClr>
              <a:buSzPct val="61111"/>
              <a:buNone/>
            </a:pPr>
            <a:r>
              <a:rPr lang="en" sz="1800" b="1">
                <a:solidFill>
                  <a:srgbClr val="073763"/>
                </a:solidFill>
              </a:rPr>
              <a:t>       →  Navigating the Gradebook</a:t>
            </a:r>
          </a:p>
          <a:p>
            <a:pPr marL="457200" lvl="0" indent="-342900" rtl="0">
              <a:spcBef>
                <a:spcPts val="0"/>
              </a:spcBef>
              <a:buClr>
                <a:srgbClr val="073763"/>
              </a:buClr>
              <a:buSzPct val="100000"/>
              <a:buChar char="●"/>
            </a:pPr>
            <a:r>
              <a:rPr lang="en" sz="1800" b="1">
                <a:solidFill>
                  <a:srgbClr val="073763"/>
                </a:solidFill>
              </a:rPr>
              <a:t>Viewing and Adding Class Descriptions …………………...….. </a:t>
            </a:r>
            <a:r>
              <a:rPr lang="en" sz="1800" b="1" u="sng">
                <a:solidFill>
                  <a:schemeClr val="accent5"/>
                </a:solidFill>
                <a:hlinkClick r:id="rId5"/>
              </a:rPr>
              <a:t>slide 12</a:t>
            </a:r>
            <a:r>
              <a:rPr lang="en" sz="1800" b="1">
                <a:solidFill>
                  <a:srgbClr val="073763"/>
                </a:solidFill>
              </a:rPr>
              <a:t> </a:t>
            </a:r>
          </a:p>
          <a:p>
            <a:pPr marL="457200" lvl="0" indent="-342900" rtl="0">
              <a:spcBef>
                <a:spcPts val="0"/>
              </a:spcBef>
              <a:buClr>
                <a:srgbClr val="073763"/>
              </a:buClr>
              <a:buSzPct val="100000"/>
              <a:buChar char="●"/>
            </a:pPr>
            <a:r>
              <a:rPr lang="en" sz="1800" b="1">
                <a:solidFill>
                  <a:srgbClr val="073763"/>
                </a:solidFill>
              </a:rPr>
              <a:t>Setting Up Display Preferences ………………………………….. </a:t>
            </a:r>
            <a:r>
              <a:rPr lang="en" sz="1800" b="1" u="sng">
                <a:solidFill>
                  <a:schemeClr val="accent5"/>
                </a:solidFill>
                <a:hlinkClick r:id="rId6"/>
              </a:rPr>
              <a:t>slide 15</a:t>
            </a:r>
          </a:p>
          <a:p>
            <a:pPr marL="457200" lvl="0" indent="-342900" rtl="0">
              <a:spcBef>
                <a:spcPts val="0"/>
              </a:spcBef>
              <a:buClr>
                <a:srgbClr val="073763"/>
              </a:buClr>
              <a:buSzPct val="100000"/>
              <a:buChar char="●"/>
            </a:pPr>
            <a:r>
              <a:rPr lang="en" sz="1800" b="1">
                <a:solidFill>
                  <a:srgbClr val="073763"/>
                </a:solidFill>
              </a:rPr>
              <a:t>Setting Up Grading Preferences …………………………………. </a:t>
            </a:r>
            <a:r>
              <a:rPr lang="en" sz="1800" b="1" u="sng">
                <a:solidFill>
                  <a:schemeClr val="accent5"/>
                </a:solidFill>
                <a:hlinkClick r:id="rId7"/>
              </a:rPr>
              <a:t>slide 17</a:t>
            </a:r>
          </a:p>
          <a:p>
            <a:pPr marL="457200" lvl="0" indent="-342900" rtl="0">
              <a:lnSpc>
                <a:spcPct val="115000"/>
              </a:lnSpc>
              <a:spcBef>
                <a:spcPts val="0"/>
              </a:spcBef>
              <a:spcAft>
                <a:spcPts val="1600"/>
              </a:spcAft>
              <a:buClr>
                <a:srgbClr val="073763"/>
              </a:buClr>
              <a:buSzPct val="75000"/>
              <a:buChar char="●"/>
            </a:pPr>
            <a:r>
              <a:rPr lang="en" sz="2400" b="1">
                <a:solidFill>
                  <a:srgbClr val="FF9900"/>
                </a:solidFill>
              </a:rPr>
              <a:t>Working with Categories and Assignments</a:t>
            </a:r>
            <a:r>
              <a:rPr lang="en" sz="1800" b="1">
                <a:solidFill>
                  <a:srgbClr val="073763"/>
                </a:solidFill>
              </a:rPr>
              <a:t> ..... </a:t>
            </a:r>
            <a:r>
              <a:rPr lang="en" sz="1800" b="1" u="sng">
                <a:solidFill>
                  <a:schemeClr val="accent5"/>
                </a:solidFill>
                <a:hlinkClick r:id="rId8"/>
              </a:rPr>
              <a:t>slide 23</a:t>
            </a:r>
          </a:p>
          <a:p>
            <a:pPr marL="457200" lvl="0" indent="-342900" rtl="0">
              <a:spcBef>
                <a:spcPts val="0"/>
              </a:spcBef>
              <a:buClr>
                <a:srgbClr val="073763"/>
              </a:buClr>
              <a:buSzPct val="100000"/>
              <a:buChar char="●"/>
            </a:pPr>
            <a:r>
              <a:rPr lang="en" sz="1800" b="1">
                <a:solidFill>
                  <a:srgbClr val="073763"/>
                </a:solidFill>
              </a:rPr>
              <a:t>Working with Grades ………………………………………………. </a:t>
            </a:r>
            <a:r>
              <a:rPr lang="en" sz="1800" b="1" u="sng">
                <a:solidFill>
                  <a:schemeClr val="hlink"/>
                </a:solidFill>
                <a:hlinkClick r:id="rId9"/>
              </a:rPr>
              <a:t>slide 52</a:t>
            </a:r>
          </a:p>
          <a:p>
            <a:pPr marL="457200" lvl="0" indent="-342900" rtl="0">
              <a:spcBef>
                <a:spcPts val="0"/>
              </a:spcBef>
              <a:buClr>
                <a:srgbClr val="073763"/>
              </a:buClr>
              <a:buSzPct val="100000"/>
              <a:buChar char="●"/>
            </a:pPr>
            <a:r>
              <a:rPr lang="en" sz="1800" b="1">
                <a:solidFill>
                  <a:srgbClr val="073763"/>
                </a:solidFill>
              </a:rPr>
              <a:t>Analyzing Performance ………………………………………….... </a:t>
            </a:r>
            <a:r>
              <a:rPr lang="en" sz="1800" b="1" u="sng">
                <a:solidFill>
                  <a:schemeClr val="hlink"/>
                </a:solidFill>
                <a:hlinkClick r:id="rId10"/>
              </a:rPr>
              <a:t>slide 61</a:t>
            </a:r>
          </a:p>
          <a:p>
            <a:pPr marL="457200" lvl="0" indent="-342900" rtl="0">
              <a:spcBef>
                <a:spcPts val="0"/>
              </a:spcBef>
              <a:buClr>
                <a:srgbClr val="073763"/>
              </a:buClr>
              <a:buSzPct val="100000"/>
              <a:buChar char="●"/>
            </a:pPr>
            <a:r>
              <a:rPr lang="en" sz="1800" b="1">
                <a:solidFill>
                  <a:srgbClr val="073763"/>
                </a:solidFill>
              </a:rPr>
              <a:t>Running PowerTeacher Pro Reports ……………..…………….. </a:t>
            </a:r>
            <a:r>
              <a:rPr lang="en" sz="1800" b="1" u="sng">
                <a:solidFill>
                  <a:schemeClr val="hlink"/>
                </a:solidFill>
                <a:hlinkClick r:id="rId11"/>
              </a:rPr>
              <a:t>slide 77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93900" y="33950"/>
            <a:ext cx="75111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Creating Categories - Teachers</a:t>
            </a:r>
          </a:p>
        </p:txBody>
      </p:sp>
      <p:grpSp>
        <p:nvGrpSpPr>
          <p:cNvPr id="303" name="Shape 303"/>
          <p:cNvGrpSpPr/>
          <p:nvPr/>
        </p:nvGrpSpPr>
        <p:grpSpPr>
          <a:xfrm>
            <a:off x="546300" y="855000"/>
            <a:ext cx="7924800" cy="1685925"/>
            <a:chOff x="546300" y="855000"/>
            <a:chExt cx="7924800" cy="1685925"/>
          </a:xfrm>
        </p:grpSpPr>
        <p:pic>
          <p:nvPicPr>
            <p:cNvPr id="304" name="Shape 304"/>
            <p:cNvPicPr preferRelativeResize="0"/>
            <p:nvPr/>
          </p:nvPicPr>
          <p:blipFill>
            <a:blip r:embed="rId3">
              <a:alphaModFix/>
            </a:blip>
            <a:stretch>
              <a:fillRect/>
            </a:stretch>
          </p:blipFill>
          <p:spPr>
            <a:xfrm>
              <a:off x="546300" y="855000"/>
              <a:ext cx="7924800" cy="1685925"/>
            </a:xfrm>
            <a:prstGeom prst="rect">
              <a:avLst/>
            </a:prstGeom>
            <a:noFill/>
            <a:ln>
              <a:noFill/>
            </a:ln>
          </p:spPr>
        </p:pic>
        <p:cxnSp>
          <p:nvCxnSpPr>
            <p:cNvPr id="305" name="Shape 305"/>
            <p:cNvCxnSpPr/>
            <p:nvPr/>
          </p:nvCxnSpPr>
          <p:spPr>
            <a:xfrm rot="10800000" flipH="1">
              <a:off x="4321025" y="1099100"/>
              <a:ext cx="2415000" cy="746400"/>
            </a:xfrm>
            <a:prstGeom prst="straightConnector1">
              <a:avLst/>
            </a:prstGeom>
            <a:noFill/>
            <a:ln w="28575" cap="flat" cmpd="sng">
              <a:solidFill>
                <a:srgbClr val="FF0000"/>
              </a:solidFill>
              <a:prstDash val="solid"/>
              <a:round/>
              <a:headEnd type="none" w="lg" len="lg"/>
              <a:tailEnd type="triangle" w="lg" len="lg"/>
            </a:ln>
          </p:spPr>
        </p:cxnSp>
        <p:cxnSp>
          <p:nvCxnSpPr>
            <p:cNvPr id="306" name="Shape 306"/>
            <p:cNvCxnSpPr/>
            <p:nvPr/>
          </p:nvCxnSpPr>
          <p:spPr>
            <a:xfrm>
              <a:off x="4332000" y="1845475"/>
              <a:ext cx="1974600" cy="248400"/>
            </a:xfrm>
            <a:prstGeom prst="straightConnector1">
              <a:avLst/>
            </a:prstGeom>
            <a:noFill/>
            <a:ln w="28575" cap="flat" cmpd="sng">
              <a:solidFill>
                <a:srgbClr val="FF0000"/>
              </a:solidFill>
              <a:prstDash val="solid"/>
              <a:round/>
              <a:headEnd type="none" w="lg" len="lg"/>
              <a:tailEnd type="triangle" w="lg" len="lg"/>
            </a:ln>
          </p:spPr>
        </p:cxnSp>
      </p:grpSp>
      <p:sp>
        <p:nvSpPr>
          <p:cNvPr id="307" name="Shape 307"/>
          <p:cNvSpPr txBox="1"/>
          <p:nvPr/>
        </p:nvSpPr>
        <p:spPr>
          <a:xfrm>
            <a:off x="393900" y="2815925"/>
            <a:ext cx="8520600" cy="1376400"/>
          </a:xfrm>
          <a:prstGeom prst="rect">
            <a:avLst/>
          </a:prstGeom>
          <a:noFill/>
          <a:ln>
            <a:noFill/>
          </a:ln>
        </p:spPr>
        <p:txBody>
          <a:bodyPr lIns="91425" tIns="91425" rIns="91425" bIns="91425" anchor="t" anchorCtr="0">
            <a:noAutofit/>
          </a:bodyPr>
          <a:lstStyle/>
          <a:p>
            <a:pPr marL="457200" lvl="0" indent="-228600">
              <a:spcBef>
                <a:spcPts val="0"/>
              </a:spcBef>
              <a:spcAft>
                <a:spcPts val="1000"/>
              </a:spcAft>
              <a:buChar char="●"/>
            </a:pPr>
            <a:r>
              <a:rPr lang="en"/>
              <a:t>Teachers can create categories for assignments - </a:t>
            </a:r>
            <a:r>
              <a:rPr lang="en" b="1"/>
              <a:t>Open PTPro &gt; click the Create button</a:t>
            </a:r>
            <a:r>
              <a:rPr lang="en"/>
              <a:t>.</a:t>
            </a:r>
          </a:p>
          <a:p>
            <a:pPr marL="457200" lvl="0" indent="-228600">
              <a:spcBef>
                <a:spcPts val="0"/>
              </a:spcBef>
              <a:spcAft>
                <a:spcPts val="1000"/>
              </a:spcAft>
              <a:buChar char="●"/>
            </a:pPr>
            <a:r>
              <a:rPr lang="en"/>
              <a:t>District may set this in PowerSchool at LEA level - </a:t>
            </a:r>
            <a:br>
              <a:rPr lang="en"/>
            </a:br>
            <a:r>
              <a:rPr lang="en" b="1"/>
              <a:t>District &gt; PowerTeacher Pro Settings &gt; District Categories for Teachers</a:t>
            </a:r>
            <a:r>
              <a:rPr lang="en"/>
              <a:t>. </a:t>
            </a:r>
            <a:br>
              <a:rPr lang="en"/>
            </a:br>
            <a:r>
              <a:rPr lang="en"/>
              <a:t>Use this page to configure assignment categories in PowerTeacher Pro.  </a:t>
            </a:r>
          </a:p>
          <a:p>
            <a:pPr lvl="0">
              <a:spcBef>
                <a:spcPts val="0"/>
              </a:spcBef>
              <a:buNone/>
            </a:pPr>
            <a:endParaRPr/>
          </a:p>
        </p:txBody>
      </p:sp>
      <p:pic>
        <p:nvPicPr>
          <p:cNvPr id="308" name="Shape 308" descr="PTPro Create button.png"/>
          <p:cNvPicPr preferRelativeResize="0"/>
          <p:nvPr/>
        </p:nvPicPr>
        <p:blipFill>
          <a:blip r:embed="rId4">
            <a:alphaModFix/>
          </a:blip>
          <a:stretch>
            <a:fillRect/>
          </a:stretch>
        </p:blipFill>
        <p:spPr>
          <a:xfrm>
            <a:off x="5969600" y="158025"/>
            <a:ext cx="597467" cy="324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p:cNvPicPr preferRelativeResize="0"/>
          <p:nvPr/>
        </p:nvPicPr>
        <p:blipFill>
          <a:blip r:embed="rId3">
            <a:alphaModFix/>
          </a:blip>
          <a:stretch>
            <a:fillRect/>
          </a:stretch>
        </p:blipFill>
        <p:spPr>
          <a:xfrm>
            <a:off x="671175" y="691224"/>
            <a:ext cx="4781099" cy="4363274"/>
          </a:xfrm>
          <a:prstGeom prst="rect">
            <a:avLst/>
          </a:prstGeom>
          <a:noFill/>
          <a:ln>
            <a:noFill/>
          </a:ln>
        </p:spPr>
      </p:pic>
      <p:sp>
        <p:nvSpPr>
          <p:cNvPr id="314" name="Shape 314"/>
          <p:cNvSpPr txBox="1"/>
          <p:nvPr/>
        </p:nvSpPr>
        <p:spPr>
          <a:xfrm>
            <a:off x="6052650" y="514000"/>
            <a:ext cx="2853600" cy="1811400"/>
          </a:xfrm>
          <a:prstGeom prst="rect">
            <a:avLst/>
          </a:prstGeom>
          <a:noFill/>
          <a:ln>
            <a:noFill/>
          </a:ln>
        </p:spPr>
        <p:txBody>
          <a:bodyPr lIns="91425" tIns="91425" rIns="91425" bIns="91425" anchor="t" anchorCtr="0">
            <a:noAutofit/>
          </a:bodyPr>
          <a:lstStyle/>
          <a:p>
            <a:pPr lvl="0">
              <a:spcBef>
                <a:spcPts val="0"/>
              </a:spcBef>
              <a:buNone/>
            </a:pPr>
            <a:r>
              <a:rPr lang="en" sz="1800"/>
              <a:t>Teachers have the ability to create a Category set as available in one, some, or all of their classes by using this dropdown selection.</a:t>
            </a:r>
          </a:p>
        </p:txBody>
      </p:sp>
      <p:cxnSp>
        <p:nvCxnSpPr>
          <p:cNvPr id="315" name="Shape 315"/>
          <p:cNvCxnSpPr/>
          <p:nvPr/>
        </p:nvCxnSpPr>
        <p:spPr>
          <a:xfrm flipH="1">
            <a:off x="5130150" y="776375"/>
            <a:ext cx="975000" cy="731400"/>
          </a:xfrm>
          <a:prstGeom prst="straightConnector1">
            <a:avLst/>
          </a:prstGeom>
          <a:noFill/>
          <a:ln w="28575" cap="flat" cmpd="sng">
            <a:solidFill>
              <a:srgbClr val="FF0000"/>
            </a:solidFill>
            <a:prstDash val="solid"/>
            <a:round/>
            <a:headEnd type="none" w="lg" len="lg"/>
            <a:tailEnd type="triangle" w="lg" len="lg"/>
          </a:ln>
        </p:spPr>
      </p:cxnSp>
      <p:pic>
        <p:nvPicPr>
          <p:cNvPr id="316" name="Shape 316"/>
          <p:cNvPicPr preferRelativeResize="0"/>
          <p:nvPr/>
        </p:nvPicPr>
        <p:blipFill>
          <a:blip r:embed="rId4">
            <a:alphaModFix/>
          </a:blip>
          <a:stretch>
            <a:fillRect/>
          </a:stretch>
        </p:blipFill>
        <p:spPr>
          <a:xfrm>
            <a:off x="5779650" y="3467374"/>
            <a:ext cx="2981074" cy="713149"/>
          </a:xfrm>
          <a:prstGeom prst="rect">
            <a:avLst/>
          </a:prstGeom>
          <a:noFill/>
          <a:ln>
            <a:noFill/>
          </a:ln>
        </p:spPr>
      </p:pic>
      <p:sp>
        <p:nvSpPr>
          <p:cNvPr id="317" name="Shape 317"/>
          <p:cNvSpPr txBox="1"/>
          <p:nvPr/>
        </p:nvSpPr>
        <p:spPr>
          <a:xfrm>
            <a:off x="5728462" y="2477800"/>
            <a:ext cx="3189300" cy="1135200"/>
          </a:xfrm>
          <a:prstGeom prst="rect">
            <a:avLst/>
          </a:prstGeom>
          <a:noFill/>
          <a:ln>
            <a:noFill/>
          </a:ln>
        </p:spPr>
        <p:txBody>
          <a:bodyPr lIns="91425" tIns="91425" rIns="91425" bIns="91425" anchor="t" anchorCtr="0">
            <a:noAutofit/>
          </a:bodyPr>
          <a:lstStyle/>
          <a:p>
            <a:pPr lvl="0" rtl="0">
              <a:spcBef>
                <a:spcPts val="0"/>
              </a:spcBef>
              <a:buNone/>
            </a:pPr>
            <a:r>
              <a:rPr lang="en" sz="1800"/>
              <a:t>If a category name already exists - you’ll receive an “in use”  message</a:t>
            </a:r>
          </a:p>
        </p:txBody>
      </p:sp>
      <p:sp>
        <p:nvSpPr>
          <p:cNvPr id="318" name="Shape 318"/>
          <p:cNvSpPr txBox="1">
            <a:spLocks noGrp="1"/>
          </p:cNvSpPr>
          <p:nvPr>
            <p:ph type="title"/>
          </p:nvPr>
        </p:nvSpPr>
        <p:spPr>
          <a:xfrm>
            <a:off x="393900" y="33950"/>
            <a:ext cx="75111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Creating Categories - Category Tab</a:t>
            </a:r>
          </a:p>
        </p:txBody>
      </p:sp>
      <p:sp>
        <p:nvSpPr>
          <p:cNvPr id="319" name="Shape 319"/>
          <p:cNvSpPr/>
          <p:nvPr/>
        </p:nvSpPr>
        <p:spPr>
          <a:xfrm>
            <a:off x="5769900" y="2542500"/>
            <a:ext cx="2981100" cy="1638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0" name="Shape 320"/>
          <p:cNvSpPr/>
          <p:nvPr/>
        </p:nvSpPr>
        <p:spPr>
          <a:xfrm>
            <a:off x="5179650" y="4570800"/>
            <a:ext cx="600000" cy="572700"/>
          </a:xfrm>
          <a:prstGeom prst="mathMultiply">
            <a:avLst>
              <a:gd name="adj1" fmla="val 23520"/>
            </a:avLst>
          </a:prstGeom>
          <a:gradFill>
            <a:gsLst>
              <a:gs pos="0">
                <a:srgbClr val="F5D0D0"/>
              </a:gs>
              <a:gs pos="100000">
                <a:srgbClr val="D96868"/>
              </a:gs>
            </a:gsLst>
            <a:path path="circle">
              <a:fillToRect l="50000" t="50000" r="50000" b="50000"/>
            </a:path>
            <a:tileRect/>
          </a:gra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1" name="Shape 321"/>
          <p:cNvSpPr txBox="1"/>
          <p:nvPr/>
        </p:nvSpPr>
        <p:spPr>
          <a:xfrm>
            <a:off x="5632925" y="4410350"/>
            <a:ext cx="2553600" cy="572700"/>
          </a:xfrm>
          <a:prstGeom prst="rect">
            <a:avLst/>
          </a:prstGeom>
          <a:noFill/>
          <a:ln>
            <a:noFill/>
          </a:ln>
        </p:spPr>
        <p:txBody>
          <a:bodyPr lIns="91425" tIns="91425" rIns="91425" bIns="91425" anchor="t" anchorCtr="0">
            <a:noAutofit/>
          </a:bodyPr>
          <a:lstStyle/>
          <a:p>
            <a:pPr lvl="0">
              <a:spcBef>
                <a:spcPts val="0"/>
              </a:spcBef>
              <a:buNone/>
            </a:pPr>
            <a:r>
              <a:rPr lang="en">
                <a:solidFill>
                  <a:srgbClr val="FF0000"/>
                </a:solidFill>
              </a:rPr>
              <a:t>Don’t save yet - navigate to </a:t>
            </a:r>
            <a:r>
              <a:rPr lang="en" b="1">
                <a:solidFill>
                  <a:srgbClr val="FF0000"/>
                </a:solidFill>
              </a:rPr>
              <a:t>Assignment Defaults</a:t>
            </a:r>
            <a:r>
              <a:rPr lang="en">
                <a:solidFill>
                  <a:srgbClr val="FF0000"/>
                </a:solidFill>
              </a:rPr>
              <a:t> tab.</a:t>
            </a:r>
          </a:p>
        </p:txBody>
      </p:sp>
      <p:cxnSp>
        <p:nvCxnSpPr>
          <p:cNvPr id="322" name="Shape 322"/>
          <p:cNvCxnSpPr/>
          <p:nvPr/>
        </p:nvCxnSpPr>
        <p:spPr>
          <a:xfrm>
            <a:off x="5028800" y="2364425"/>
            <a:ext cx="750000" cy="229500"/>
          </a:xfrm>
          <a:prstGeom prst="straightConnector1">
            <a:avLst/>
          </a:prstGeom>
          <a:noFill/>
          <a:ln w="28575" cap="flat" cmpd="sng">
            <a:solidFill>
              <a:srgbClr val="FF0000"/>
            </a:solidFill>
            <a:prstDash val="solid"/>
            <a:round/>
            <a:headEnd type="none" w="lg" len="lg"/>
            <a:tailEnd type="triangle" w="lg" len="lg"/>
          </a:ln>
        </p:spPr>
      </p:cxnSp>
      <p:sp>
        <p:nvSpPr>
          <p:cNvPr id="323" name="Shape 323"/>
          <p:cNvSpPr txBox="1"/>
          <p:nvPr/>
        </p:nvSpPr>
        <p:spPr>
          <a:xfrm>
            <a:off x="2399700" y="3467375"/>
            <a:ext cx="2730300" cy="1135200"/>
          </a:xfrm>
          <a:prstGeom prst="rect">
            <a:avLst/>
          </a:prstGeom>
          <a:noFill/>
          <a:ln>
            <a:noFill/>
          </a:ln>
        </p:spPr>
        <p:txBody>
          <a:bodyPr lIns="91425" tIns="91425" rIns="91425" bIns="91425" anchor="t" anchorCtr="0">
            <a:noAutofit/>
          </a:bodyPr>
          <a:lstStyle/>
          <a:p>
            <a:pPr marL="457200" lvl="0" indent="-228600">
              <a:spcBef>
                <a:spcPts val="0"/>
              </a:spcBef>
              <a:buChar char="●"/>
            </a:pPr>
            <a:r>
              <a:rPr lang="en"/>
              <a:t>Now have the ability to “inactivate” a category - never delete a category.</a:t>
            </a:r>
          </a:p>
          <a:p>
            <a:pPr marL="457200" lvl="0" indent="-228600">
              <a:spcBef>
                <a:spcPts val="0"/>
              </a:spcBef>
              <a:buChar char="●"/>
            </a:pPr>
            <a:r>
              <a:rPr lang="en"/>
              <a:t>Enter a Description (opt.).</a:t>
            </a:r>
          </a:p>
        </p:txBody>
      </p:sp>
      <p:cxnSp>
        <p:nvCxnSpPr>
          <p:cNvPr id="324" name="Shape 324"/>
          <p:cNvCxnSpPr/>
          <p:nvPr/>
        </p:nvCxnSpPr>
        <p:spPr>
          <a:xfrm rot="10800000">
            <a:off x="4296525" y="3246525"/>
            <a:ext cx="105900" cy="3354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descr="Free illustration: Robot, Postit, Note, To Do - Free Image on ..."/>
          <p:cNvPicPr preferRelativeResize="0"/>
          <p:nvPr/>
        </p:nvPicPr>
        <p:blipFill rotWithShape="1">
          <a:blip r:embed="rId3">
            <a:alphaModFix/>
          </a:blip>
          <a:srcRect l="4798" t="3366" r="12611" b="14920"/>
          <a:stretch/>
        </p:blipFill>
        <p:spPr>
          <a:xfrm>
            <a:off x="5564300" y="35675"/>
            <a:ext cx="3551150" cy="2635174"/>
          </a:xfrm>
          <a:prstGeom prst="rect">
            <a:avLst/>
          </a:prstGeom>
          <a:noFill/>
          <a:ln>
            <a:noFill/>
          </a:ln>
        </p:spPr>
      </p:pic>
      <p:sp>
        <p:nvSpPr>
          <p:cNvPr id="330" name="Shape 330"/>
          <p:cNvSpPr txBox="1">
            <a:spLocks noGrp="1"/>
          </p:cNvSpPr>
          <p:nvPr>
            <p:ph type="body" idx="1"/>
          </p:nvPr>
        </p:nvSpPr>
        <p:spPr>
          <a:xfrm>
            <a:off x="69008" y="808133"/>
            <a:ext cx="8538000" cy="3831300"/>
          </a:xfrm>
          <a:prstGeom prst="rect">
            <a:avLst/>
          </a:prstGeom>
        </p:spPr>
        <p:txBody>
          <a:bodyPr lIns="91425" tIns="91425" rIns="91425" bIns="91425" anchor="t" anchorCtr="0">
            <a:noAutofit/>
          </a:bodyPr>
          <a:lstStyle/>
          <a:p>
            <a:pPr marL="457200" lvl="0" indent="-381000" rtl="0">
              <a:lnSpc>
                <a:spcPct val="100000"/>
              </a:lnSpc>
              <a:spcBef>
                <a:spcPts val="0"/>
              </a:spcBef>
              <a:spcAft>
                <a:spcPts val="0"/>
              </a:spcAft>
              <a:buClr>
                <a:schemeClr val="dk1"/>
              </a:buClr>
              <a:buSzPct val="100000"/>
            </a:pPr>
            <a:r>
              <a:rPr lang="en" sz="2400">
                <a:solidFill>
                  <a:schemeClr val="dk1"/>
                </a:solidFill>
              </a:rPr>
              <a:t>Have participants try typing ‘Test’ won’t</a:t>
            </a:r>
          </a:p>
          <a:p>
            <a:pPr lvl="0" indent="457200" rtl="0">
              <a:lnSpc>
                <a:spcPct val="100000"/>
              </a:lnSpc>
              <a:spcBef>
                <a:spcPts val="0"/>
              </a:spcBef>
              <a:spcAft>
                <a:spcPts val="0"/>
              </a:spcAft>
              <a:buNone/>
            </a:pPr>
            <a:r>
              <a:rPr lang="en" sz="2400">
                <a:solidFill>
                  <a:schemeClr val="dk1"/>
                </a:solidFill>
              </a:rPr>
              <a:t>allow a category with the same name</a:t>
            </a:r>
          </a:p>
          <a:p>
            <a:pPr marL="457200" lvl="0" indent="0" rtl="0">
              <a:lnSpc>
                <a:spcPct val="100000"/>
              </a:lnSpc>
              <a:spcBef>
                <a:spcPts val="0"/>
              </a:spcBef>
              <a:spcAft>
                <a:spcPts val="0"/>
              </a:spcAft>
              <a:buNone/>
            </a:pPr>
            <a:r>
              <a:rPr lang="en" sz="2400">
                <a:solidFill>
                  <a:schemeClr val="dk1"/>
                </a:solidFill>
              </a:rPr>
              <a:t>be created.</a:t>
            </a:r>
          </a:p>
          <a:p>
            <a:pPr marL="457200" lvl="0" indent="-381000" rtl="0">
              <a:lnSpc>
                <a:spcPct val="100000"/>
              </a:lnSpc>
              <a:spcBef>
                <a:spcPts val="0"/>
              </a:spcBef>
              <a:spcAft>
                <a:spcPts val="0"/>
              </a:spcAft>
              <a:buClr>
                <a:schemeClr val="dk1"/>
              </a:buClr>
              <a:buSzPct val="100000"/>
            </a:pPr>
            <a:r>
              <a:rPr lang="en" sz="2400">
                <a:solidFill>
                  <a:schemeClr val="dk1"/>
                </a:solidFill>
              </a:rPr>
              <a:t>Choose a Color (8 colors to choose from)</a:t>
            </a:r>
          </a:p>
          <a:p>
            <a:pPr marL="457200" lvl="0" indent="-381000" rtl="0">
              <a:lnSpc>
                <a:spcPct val="100000"/>
              </a:lnSpc>
              <a:spcBef>
                <a:spcPts val="0"/>
              </a:spcBef>
              <a:spcAft>
                <a:spcPts val="0"/>
              </a:spcAft>
              <a:buClr>
                <a:schemeClr val="dk1"/>
              </a:buClr>
              <a:buSzPct val="100000"/>
            </a:pPr>
            <a:r>
              <a:rPr lang="en" sz="2400">
                <a:solidFill>
                  <a:schemeClr val="dk1"/>
                </a:solidFill>
              </a:rPr>
              <a:t>Talk about Active and Inactive --- don’t want </a:t>
            </a:r>
          </a:p>
          <a:p>
            <a:pPr lvl="0" indent="457200" rtl="0">
              <a:lnSpc>
                <a:spcPct val="100000"/>
              </a:lnSpc>
              <a:spcBef>
                <a:spcPts val="0"/>
              </a:spcBef>
              <a:spcAft>
                <a:spcPts val="0"/>
              </a:spcAft>
              <a:buNone/>
            </a:pPr>
            <a:r>
              <a:rPr lang="en" sz="2400">
                <a:solidFill>
                  <a:schemeClr val="dk1"/>
                </a:solidFill>
              </a:rPr>
              <a:t>to ‘delete’ a category - if not going to use it anymore -</a:t>
            </a:r>
          </a:p>
          <a:p>
            <a:pPr lvl="0" indent="457200" rtl="0">
              <a:lnSpc>
                <a:spcPct val="100000"/>
              </a:lnSpc>
              <a:spcBef>
                <a:spcPts val="0"/>
              </a:spcBef>
              <a:spcAft>
                <a:spcPts val="0"/>
              </a:spcAft>
              <a:buNone/>
            </a:pPr>
            <a:r>
              <a:rPr lang="en" sz="2400">
                <a:solidFill>
                  <a:schemeClr val="dk1"/>
                </a:solidFill>
              </a:rPr>
              <a:t>Inactivate it --- this will ‘hide’ it.</a:t>
            </a:r>
          </a:p>
          <a:p>
            <a:pPr marL="457200" lvl="0" indent="-381000" rtl="0">
              <a:lnSpc>
                <a:spcPct val="100000"/>
              </a:lnSpc>
              <a:spcBef>
                <a:spcPts val="0"/>
              </a:spcBef>
              <a:spcAft>
                <a:spcPts val="0"/>
              </a:spcAft>
              <a:buClr>
                <a:schemeClr val="dk1"/>
              </a:buClr>
              <a:buSzPct val="100000"/>
            </a:pPr>
            <a:r>
              <a:rPr lang="en" sz="2400">
                <a:solidFill>
                  <a:schemeClr val="dk1"/>
                </a:solidFill>
              </a:rPr>
              <a:t>Ente</a:t>
            </a:r>
            <a:r>
              <a:rPr lang="en" sz="2500">
                <a:solidFill>
                  <a:schemeClr val="dk1"/>
                </a:solidFill>
              </a:rPr>
              <a:t>r a de</a:t>
            </a:r>
            <a:r>
              <a:rPr lang="en" sz="2400">
                <a:solidFill>
                  <a:schemeClr val="dk1"/>
                </a:solidFill>
              </a:rPr>
              <a:t>scription if desired ……  </a:t>
            </a:r>
            <a:r>
              <a:rPr lang="en" sz="2400" b="1">
                <a:solidFill>
                  <a:schemeClr val="dk1"/>
                </a:solidFill>
              </a:rPr>
              <a:t>DON’T SAVE Yet </a:t>
            </a:r>
            <a:r>
              <a:rPr lang="en" sz="2400">
                <a:solidFill>
                  <a:schemeClr val="dk1"/>
                </a:solidFill>
              </a:rPr>
              <a:t>--- Go to ‘Assignment Defaults’ Tab (if you save now, you will have to go back to the A+ charm to edit it) </a:t>
            </a:r>
          </a:p>
        </p:txBody>
      </p:sp>
      <p:sp>
        <p:nvSpPr>
          <p:cNvPr id="331" name="Shape 331"/>
          <p:cNvSpPr txBox="1">
            <a:spLocks noGrp="1"/>
          </p:cNvSpPr>
          <p:nvPr>
            <p:ph type="title"/>
          </p:nvPr>
        </p:nvSpPr>
        <p:spPr>
          <a:xfrm>
            <a:off x="318100" y="79500"/>
            <a:ext cx="8028900" cy="5631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073763"/>
                </a:solidFill>
              </a:rPr>
              <a:t>Activity</a:t>
            </a:r>
          </a:p>
          <a:p>
            <a:pPr lvl="0" rtl="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Shape 336"/>
          <p:cNvGrpSpPr/>
          <p:nvPr/>
        </p:nvGrpSpPr>
        <p:grpSpPr>
          <a:xfrm>
            <a:off x="425041" y="649930"/>
            <a:ext cx="5503148" cy="3670481"/>
            <a:chOff x="416200" y="105600"/>
            <a:chExt cx="5085149" cy="3274000"/>
          </a:xfrm>
        </p:grpSpPr>
        <p:pic>
          <p:nvPicPr>
            <p:cNvPr id="337" name="Shape 337"/>
            <p:cNvPicPr preferRelativeResize="0"/>
            <p:nvPr/>
          </p:nvPicPr>
          <p:blipFill rotWithShape="1">
            <a:blip r:embed="rId3">
              <a:alphaModFix/>
            </a:blip>
            <a:srcRect r="53220" b="32849"/>
            <a:stretch/>
          </p:blipFill>
          <p:spPr>
            <a:xfrm>
              <a:off x="416200" y="105600"/>
              <a:ext cx="3077824" cy="3274000"/>
            </a:xfrm>
            <a:prstGeom prst="rect">
              <a:avLst/>
            </a:prstGeom>
            <a:noFill/>
            <a:ln>
              <a:noFill/>
            </a:ln>
          </p:spPr>
        </p:pic>
        <p:pic>
          <p:nvPicPr>
            <p:cNvPr id="338" name="Shape 338"/>
            <p:cNvPicPr preferRelativeResize="0"/>
            <p:nvPr/>
          </p:nvPicPr>
          <p:blipFill rotWithShape="1">
            <a:blip r:embed="rId3">
              <a:alphaModFix/>
            </a:blip>
            <a:srcRect l="69491" b="32849"/>
            <a:stretch/>
          </p:blipFill>
          <p:spPr>
            <a:xfrm>
              <a:off x="3494024" y="105600"/>
              <a:ext cx="2007324" cy="3274000"/>
            </a:xfrm>
            <a:prstGeom prst="rect">
              <a:avLst/>
            </a:prstGeom>
            <a:noFill/>
            <a:ln>
              <a:noFill/>
            </a:ln>
          </p:spPr>
        </p:pic>
      </p:grpSp>
      <p:cxnSp>
        <p:nvCxnSpPr>
          <p:cNvPr id="339" name="Shape 339"/>
          <p:cNvCxnSpPr/>
          <p:nvPr/>
        </p:nvCxnSpPr>
        <p:spPr>
          <a:xfrm rot="10800000" flipH="1">
            <a:off x="5660275" y="1922462"/>
            <a:ext cx="794700" cy="376500"/>
          </a:xfrm>
          <a:prstGeom prst="straightConnector1">
            <a:avLst/>
          </a:prstGeom>
          <a:noFill/>
          <a:ln w="28575" cap="flat" cmpd="sng">
            <a:solidFill>
              <a:srgbClr val="FF0000"/>
            </a:solidFill>
            <a:prstDash val="solid"/>
            <a:round/>
            <a:headEnd type="triangle" w="lg" len="lg"/>
            <a:tailEnd type="none" w="lg" len="lg"/>
          </a:ln>
        </p:spPr>
      </p:cxnSp>
      <p:grpSp>
        <p:nvGrpSpPr>
          <p:cNvPr id="340" name="Shape 340"/>
          <p:cNvGrpSpPr/>
          <p:nvPr/>
        </p:nvGrpSpPr>
        <p:grpSpPr>
          <a:xfrm>
            <a:off x="6407418" y="1086749"/>
            <a:ext cx="2197506" cy="2789325"/>
            <a:chOff x="6407418" y="1086749"/>
            <a:chExt cx="2197506" cy="2789325"/>
          </a:xfrm>
        </p:grpSpPr>
        <p:pic>
          <p:nvPicPr>
            <p:cNvPr id="341" name="Shape 341"/>
            <p:cNvPicPr preferRelativeResize="0"/>
            <p:nvPr/>
          </p:nvPicPr>
          <p:blipFill rotWithShape="1">
            <a:blip r:embed="rId4">
              <a:alphaModFix/>
            </a:blip>
            <a:srcRect l="4509" t="29082" r="3264" b="54797"/>
            <a:stretch/>
          </p:blipFill>
          <p:spPr>
            <a:xfrm>
              <a:off x="6990025" y="1963700"/>
              <a:ext cx="1409950" cy="361824"/>
            </a:xfrm>
            <a:prstGeom prst="rect">
              <a:avLst/>
            </a:prstGeom>
            <a:noFill/>
            <a:ln>
              <a:noFill/>
            </a:ln>
          </p:spPr>
        </p:pic>
        <p:sp>
          <p:nvSpPr>
            <p:cNvPr id="342" name="Shape 342"/>
            <p:cNvSpPr/>
            <p:nvPr/>
          </p:nvSpPr>
          <p:spPr>
            <a:xfrm rot="1612591">
              <a:off x="6518638" y="1842551"/>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pic>
          <p:nvPicPr>
            <p:cNvPr id="343" name="Shape 343"/>
            <p:cNvPicPr preferRelativeResize="0"/>
            <p:nvPr/>
          </p:nvPicPr>
          <p:blipFill rotWithShape="1">
            <a:blip r:embed="rId4">
              <a:alphaModFix/>
            </a:blip>
            <a:srcRect l="3217" t="55711" r="2157" b="28705"/>
            <a:stretch/>
          </p:blipFill>
          <p:spPr>
            <a:xfrm>
              <a:off x="6995028" y="2630036"/>
              <a:ext cx="1446575" cy="349799"/>
            </a:xfrm>
            <a:prstGeom prst="rect">
              <a:avLst/>
            </a:prstGeom>
            <a:noFill/>
            <a:ln>
              <a:noFill/>
            </a:ln>
          </p:spPr>
        </p:pic>
        <p:pic>
          <p:nvPicPr>
            <p:cNvPr id="344" name="Shape 344"/>
            <p:cNvPicPr preferRelativeResize="0"/>
            <p:nvPr/>
          </p:nvPicPr>
          <p:blipFill rotWithShape="1">
            <a:blip r:embed="rId4">
              <a:alphaModFix/>
            </a:blip>
            <a:srcRect l="3940" t="82113" r="5684" b="1763"/>
            <a:stretch/>
          </p:blipFill>
          <p:spPr>
            <a:xfrm>
              <a:off x="6992161" y="3280672"/>
              <a:ext cx="1381750" cy="349799"/>
            </a:xfrm>
            <a:prstGeom prst="rect">
              <a:avLst/>
            </a:prstGeom>
            <a:noFill/>
            <a:ln>
              <a:noFill/>
            </a:ln>
          </p:spPr>
        </p:pic>
        <p:pic>
          <p:nvPicPr>
            <p:cNvPr id="345" name="Shape 345"/>
            <p:cNvPicPr preferRelativeResize="0"/>
            <p:nvPr/>
          </p:nvPicPr>
          <p:blipFill rotWithShape="1">
            <a:blip r:embed="rId4">
              <a:alphaModFix/>
            </a:blip>
            <a:srcRect l="3799" t="3808" r="3974" b="83629"/>
            <a:stretch/>
          </p:blipFill>
          <p:spPr>
            <a:xfrm>
              <a:off x="6990025" y="1335213"/>
              <a:ext cx="1409950" cy="281975"/>
            </a:xfrm>
            <a:prstGeom prst="rect">
              <a:avLst/>
            </a:prstGeom>
            <a:noFill/>
            <a:ln>
              <a:noFill/>
            </a:ln>
          </p:spPr>
        </p:pic>
        <p:sp>
          <p:nvSpPr>
            <p:cNvPr id="346" name="Shape 346"/>
            <p:cNvSpPr/>
            <p:nvPr/>
          </p:nvSpPr>
          <p:spPr>
            <a:xfrm rot="1612591">
              <a:off x="6518626" y="1170638"/>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347" name="Shape 347"/>
            <p:cNvSpPr/>
            <p:nvPr/>
          </p:nvSpPr>
          <p:spPr>
            <a:xfrm rot="1612591">
              <a:off x="6518626" y="2533301"/>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348" name="Shape 348"/>
            <p:cNvSpPr/>
            <p:nvPr/>
          </p:nvSpPr>
          <p:spPr>
            <a:xfrm rot="1612591">
              <a:off x="6518638" y="3176326"/>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349" name="Shape 349"/>
            <p:cNvSpPr/>
            <p:nvPr/>
          </p:nvSpPr>
          <p:spPr>
            <a:xfrm>
              <a:off x="6407425" y="1190775"/>
              <a:ext cx="2197500" cy="2685300"/>
            </a:xfrm>
            <a:prstGeom prst="bracketPair">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50" name="Shape 350"/>
          <p:cNvSpPr txBox="1">
            <a:spLocks noGrp="1"/>
          </p:cNvSpPr>
          <p:nvPr>
            <p:ph type="title"/>
          </p:nvPr>
        </p:nvSpPr>
        <p:spPr>
          <a:xfrm>
            <a:off x="393900" y="33950"/>
            <a:ext cx="84993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Creating Categories - Assignment Defaults Tab</a:t>
            </a:r>
          </a:p>
        </p:txBody>
      </p:sp>
      <p:sp>
        <p:nvSpPr>
          <p:cNvPr id="351" name="Shape 351"/>
          <p:cNvSpPr txBox="1"/>
          <p:nvPr/>
        </p:nvSpPr>
        <p:spPr>
          <a:xfrm>
            <a:off x="425050" y="4360550"/>
            <a:ext cx="8302800" cy="531000"/>
          </a:xfrm>
          <a:prstGeom prst="rect">
            <a:avLst/>
          </a:prstGeom>
          <a:noFill/>
          <a:ln>
            <a:noFill/>
          </a:ln>
        </p:spPr>
        <p:txBody>
          <a:bodyPr lIns="91425" tIns="91425" rIns="91425" bIns="91425" anchor="t" anchorCtr="0">
            <a:noAutofit/>
          </a:bodyPr>
          <a:lstStyle/>
          <a:p>
            <a:pPr lvl="0">
              <a:spcBef>
                <a:spcPts val="0"/>
              </a:spcBef>
              <a:buNone/>
            </a:pPr>
            <a:r>
              <a:rPr lang="en" sz="1800"/>
              <a:t>By Default this is set to POINTS - options under Select Score Type drop down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p:nvPr/>
        </p:nvSpPr>
        <p:spPr>
          <a:xfrm>
            <a:off x="6596750" y="562800"/>
            <a:ext cx="2197500" cy="2685300"/>
          </a:xfrm>
          <a:prstGeom prst="bracketPair">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7" name="Shape 357"/>
          <p:cNvPicPr preferRelativeResize="0"/>
          <p:nvPr/>
        </p:nvPicPr>
        <p:blipFill rotWithShape="1">
          <a:blip r:embed="rId3">
            <a:alphaModFix/>
          </a:blip>
          <a:srcRect l="4509" t="29082" r="3264" b="54797"/>
          <a:stretch/>
        </p:blipFill>
        <p:spPr>
          <a:xfrm>
            <a:off x="7179350" y="1335725"/>
            <a:ext cx="1409950" cy="361824"/>
          </a:xfrm>
          <a:prstGeom prst="rect">
            <a:avLst/>
          </a:prstGeom>
          <a:noFill/>
          <a:ln>
            <a:noFill/>
          </a:ln>
        </p:spPr>
      </p:pic>
      <p:sp>
        <p:nvSpPr>
          <p:cNvPr id="358" name="Shape 358"/>
          <p:cNvSpPr/>
          <p:nvPr/>
        </p:nvSpPr>
        <p:spPr>
          <a:xfrm rot="1612591">
            <a:off x="6707963" y="1214576"/>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pic>
        <p:nvPicPr>
          <p:cNvPr id="359" name="Shape 359"/>
          <p:cNvPicPr preferRelativeResize="0"/>
          <p:nvPr/>
        </p:nvPicPr>
        <p:blipFill rotWithShape="1">
          <a:blip r:embed="rId3">
            <a:alphaModFix/>
          </a:blip>
          <a:srcRect l="3217" t="55711" r="2157" b="28705"/>
          <a:stretch/>
        </p:blipFill>
        <p:spPr>
          <a:xfrm>
            <a:off x="7184353" y="2002061"/>
            <a:ext cx="1446575" cy="349799"/>
          </a:xfrm>
          <a:prstGeom prst="rect">
            <a:avLst/>
          </a:prstGeom>
          <a:noFill/>
          <a:ln>
            <a:noFill/>
          </a:ln>
        </p:spPr>
      </p:pic>
      <p:pic>
        <p:nvPicPr>
          <p:cNvPr id="360" name="Shape 360"/>
          <p:cNvPicPr preferRelativeResize="0"/>
          <p:nvPr/>
        </p:nvPicPr>
        <p:blipFill rotWithShape="1">
          <a:blip r:embed="rId3">
            <a:alphaModFix/>
          </a:blip>
          <a:srcRect l="3940" t="82113" r="5684" b="1763"/>
          <a:stretch/>
        </p:blipFill>
        <p:spPr>
          <a:xfrm>
            <a:off x="7181486" y="2652697"/>
            <a:ext cx="1381750" cy="349799"/>
          </a:xfrm>
          <a:prstGeom prst="rect">
            <a:avLst/>
          </a:prstGeom>
          <a:noFill/>
          <a:ln>
            <a:noFill/>
          </a:ln>
        </p:spPr>
      </p:pic>
      <p:pic>
        <p:nvPicPr>
          <p:cNvPr id="361" name="Shape 361"/>
          <p:cNvPicPr preferRelativeResize="0"/>
          <p:nvPr/>
        </p:nvPicPr>
        <p:blipFill rotWithShape="1">
          <a:blip r:embed="rId3">
            <a:alphaModFix/>
          </a:blip>
          <a:srcRect l="3799" t="3808" r="3974" b="83629"/>
          <a:stretch/>
        </p:blipFill>
        <p:spPr>
          <a:xfrm>
            <a:off x="7179350" y="707238"/>
            <a:ext cx="1409950" cy="281975"/>
          </a:xfrm>
          <a:prstGeom prst="rect">
            <a:avLst/>
          </a:prstGeom>
          <a:noFill/>
          <a:ln>
            <a:noFill/>
          </a:ln>
        </p:spPr>
      </p:pic>
      <p:sp>
        <p:nvSpPr>
          <p:cNvPr id="362" name="Shape 362"/>
          <p:cNvSpPr/>
          <p:nvPr/>
        </p:nvSpPr>
        <p:spPr>
          <a:xfrm rot="1612591">
            <a:off x="6707951" y="542663"/>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sp>
        <p:nvSpPr>
          <p:cNvPr id="363" name="Shape 363"/>
          <p:cNvSpPr/>
          <p:nvPr/>
        </p:nvSpPr>
        <p:spPr>
          <a:xfrm rot="1612591">
            <a:off x="6707951" y="1905326"/>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364" name="Shape 364"/>
          <p:cNvSpPr/>
          <p:nvPr/>
        </p:nvSpPr>
        <p:spPr>
          <a:xfrm rot="1612591">
            <a:off x="6707963" y="2548351"/>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grpSp>
        <p:nvGrpSpPr>
          <p:cNvPr id="365" name="Shape 365"/>
          <p:cNvGrpSpPr/>
          <p:nvPr/>
        </p:nvGrpSpPr>
        <p:grpSpPr>
          <a:xfrm>
            <a:off x="469179" y="661100"/>
            <a:ext cx="5512536" cy="2182540"/>
            <a:chOff x="416216" y="105600"/>
            <a:chExt cx="5777129" cy="2287299"/>
          </a:xfrm>
        </p:grpSpPr>
        <p:grpSp>
          <p:nvGrpSpPr>
            <p:cNvPr id="366" name="Shape 366"/>
            <p:cNvGrpSpPr/>
            <p:nvPr/>
          </p:nvGrpSpPr>
          <p:grpSpPr>
            <a:xfrm>
              <a:off x="416216" y="105600"/>
              <a:ext cx="5503149" cy="1558840"/>
              <a:chOff x="416208" y="105595"/>
              <a:chExt cx="5085150" cy="1536863"/>
            </a:xfrm>
          </p:grpSpPr>
          <p:pic>
            <p:nvPicPr>
              <p:cNvPr id="367" name="Shape 367"/>
              <p:cNvPicPr preferRelativeResize="0"/>
              <p:nvPr/>
            </p:nvPicPr>
            <p:blipFill rotWithShape="1">
              <a:blip r:embed="rId4">
                <a:alphaModFix/>
              </a:blip>
              <a:srcRect r="53220" b="68479"/>
              <a:stretch/>
            </p:blipFill>
            <p:spPr>
              <a:xfrm>
                <a:off x="416208" y="105597"/>
                <a:ext cx="3077827" cy="1536861"/>
              </a:xfrm>
              <a:prstGeom prst="rect">
                <a:avLst/>
              </a:prstGeom>
              <a:noFill/>
              <a:ln>
                <a:noFill/>
              </a:ln>
            </p:spPr>
          </p:pic>
          <p:pic>
            <p:nvPicPr>
              <p:cNvPr id="368" name="Shape 368"/>
              <p:cNvPicPr preferRelativeResize="0"/>
              <p:nvPr/>
            </p:nvPicPr>
            <p:blipFill rotWithShape="1">
              <a:blip r:embed="rId4">
                <a:alphaModFix/>
              </a:blip>
              <a:srcRect l="69491" b="68479"/>
              <a:stretch/>
            </p:blipFill>
            <p:spPr>
              <a:xfrm>
                <a:off x="3494035" y="105595"/>
                <a:ext cx="2007322" cy="1536861"/>
              </a:xfrm>
              <a:prstGeom prst="rect">
                <a:avLst/>
              </a:prstGeom>
              <a:noFill/>
              <a:ln>
                <a:noFill/>
              </a:ln>
            </p:spPr>
          </p:pic>
        </p:grpSp>
        <p:pic>
          <p:nvPicPr>
            <p:cNvPr id="369" name="Shape 369"/>
            <p:cNvPicPr preferRelativeResize="0"/>
            <p:nvPr/>
          </p:nvPicPr>
          <p:blipFill rotWithShape="1">
            <a:blip r:embed="rId5">
              <a:alphaModFix/>
            </a:blip>
            <a:srcRect r="53699"/>
            <a:stretch/>
          </p:blipFill>
          <p:spPr>
            <a:xfrm>
              <a:off x="450147" y="1087949"/>
              <a:ext cx="3266224" cy="1304950"/>
            </a:xfrm>
            <a:prstGeom prst="rect">
              <a:avLst/>
            </a:prstGeom>
            <a:noFill/>
            <a:ln>
              <a:noFill/>
            </a:ln>
          </p:spPr>
        </p:pic>
        <p:pic>
          <p:nvPicPr>
            <p:cNvPr id="370" name="Shape 370"/>
            <p:cNvPicPr preferRelativeResize="0"/>
            <p:nvPr/>
          </p:nvPicPr>
          <p:blipFill rotWithShape="1">
            <a:blip r:embed="rId5">
              <a:alphaModFix/>
            </a:blip>
            <a:srcRect l="57837"/>
            <a:stretch/>
          </p:blipFill>
          <p:spPr>
            <a:xfrm>
              <a:off x="3218970" y="1087949"/>
              <a:ext cx="2974375" cy="1304950"/>
            </a:xfrm>
            <a:prstGeom prst="rect">
              <a:avLst/>
            </a:prstGeom>
            <a:noFill/>
            <a:ln>
              <a:noFill/>
            </a:ln>
          </p:spPr>
        </p:pic>
      </p:grpSp>
      <p:cxnSp>
        <p:nvCxnSpPr>
          <p:cNvPr id="371" name="Shape 371"/>
          <p:cNvCxnSpPr/>
          <p:nvPr/>
        </p:nvCxnSpPr>
        <p:spPr>
          <a:xfrm rot="10800000" flipH="1">
            <a:off x="5822825" y="889675"/>
            <a:ext cx="843600" cy="1024800"/>
          </a:xfrm>
          <a:prstGeom prst="straightConnector1">
            <a:avLst/>
          </a:prstGeom>
          <a:noFill/>
          <a:ln w="28575" cap="flat" cmpd="sng">
            <a:solidFill>
              <a:srgbClr val="FF0000"/>
            </a:solidFill>
            <a:prstDash val="solid"/>
            <a:round/>
            <a:headEnd type="triangle" w="lg" len="lg"/>
            <a:tailEnd type="none" w="lg" len="lg"/>
          </a:ln>
        </p:spPr>
      </p:cxnSp>
      <p:cxnSp>
        <p:nvCxnSpPr>
          <p:cNvPr id="372" name="Shape 372"/>
          <p:cNvCxnSpPr/>
          <p:nvPr/>
        </p:nvCxnSpPr>
        <p:spPr>
          <a:xfrm>
            <a:off x="1561350" y="2683750"/>
            <a:ext cx="307500" cy="399000"/>
          </a:xfrm>
          <a:prstGeom prst="straightConnector1">
            <a:avLst/>
          </a:prstGeom>
          <a:noFill/>
          <a:ln w="28575" cap="flat" cmpd="sng">
            <a:solidFill>
              <a:srgbClr val="FF0000"/>
            </a:solidFill>
            <a:prstDash val="solid"/>
            <a:round/>
            <a:headEnd type="none" w="lg" len="lg"/>
            <a:tailEnd type="triangle" w="lg" len="lg"/>
          </a:ln>
        </p:spPr>
      </p:cxnSp>
      <p:grpSp>
        <p:nvGrpSpPr>
          <p:cNvPr id="373" name="Shape 373"/>
          <p:cNvGrpSpPr/>
          <p:nvPr/>
        </p:nvGrpSpPr>
        <p:grpSpPr>
          <a:xfrm>
            <a:off x="1455697" y="3120790"/>
            <a:ext cx="4837152" cy="1066235"/>
            <a:chOff x="118499" y="2628800"/>
            <a:chExt cx="6303300" cy="1390500"/>
          </a:xfrm>
        </p:grpSpPr>
        <p:pic>
          <p:nvPicPr>
            <p:cNvPr id="374" name="Shape 374"/>
            <p:cNvPicPr preferRelativeResize="0"/>
            <p:nvPr/>
          </p:nvPicPr>
          <p:blipFill>
            <a:blip r:embed="rId6">
              <a:alphaModFix/>
            </a:blip>
            <a:stretch>
              <a:fillRect/>
            </a:stretch>
          </p:blipFill>
          <p:spPr>
            <a:xfrm>
              <a:off x="118500" y="2647764"/>
              <a:ext cx="6249650" cy="1352550"/>
            </a:xfrm>
            <a:prstGeom prst="rect">
              <a:avLst/>
            </a:prstGeom>
            <a:noFill/>
            <a:ln>
              <a:noFill/>
            </a:ln>
          </p:spPr>
        </p:pic>
        <p:sp>
          <p:nvSpPr>
            <p:cNvPr id="375" name="Shape 375"/>
            <p:cNvSpPr/>
            <p:nvPr/>
          </p:nvSpPr>
          <p:spPr>
            <a:xfrm>
              <a:off x="118499" y="2628800"/>
              <a:ext cx="6303300" cy="13905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76" name="Shape 376"/>
          <p:cNvGrpSpPr/>
          <p:nvPr/>
        </p:nvGrpSpPr>
        <p:grpSpPr>
          <a:xfrm>
            <a:off x="6426490" y="3387782"/>
            <a:ext cx="2430801" cy="1294268"/>
            <a:chOff x="9001850" y="2732875"/>
            <a:chExt cx="2758200" cy="1733550"/>
          </a:xfrm>
        </p:grpSpPr>
        <p:pic>
          <p:nvPicPr>
            <p:cNvPr id="377" name="Shape 377"/>
            <p:cNvPicPr preferRelativeResize="0"/>
            <p:nvPr/>
          </p:nvPicPr>
          <p:blipFill rotWithShape="1">
            <a:blip r:embed="rId7">
              <a:alphaModFix/>
            </a:blip>
            <a:srcRect l="44211"/>
            <a:stretch/>
          </p:blipFill>
          <p:spPr>
            <a:xfrm>
              <a:off x="9009950" y="2732875"/>
              <a:ext cx="2741999" cy="1733550"/>
            </a:xfrm>
            <a:prstGeom prst="rect">
              <a:avLst/>
            </a:prstGeom>
            <a:noFill/>
            <a:ln>
              <a:noFill/>
            </a:ln>
          </p:spPr>
        </p:pic>
        <p:sp>
          <p:nvSpPr>
            <p:cNvPr id="378" name="Shape 378"/>
            <p:cNvSpPr/>
            <p:nvPr/>
          </p:nvSpPr>
          <p:spPr>
            <a:xfrm>
              <a:off x="9001850" y="2738200"/>
              <a:ext cx="2758200" cy="17229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cxnSp>
        <p:nvCxnSpPr>
          <p:cNvPr id="379" name="Shape 379"/>
          <p:cNvCxnSpPr>
            <a:stCxn id="380" idx="3"/>
          </p:cNvCxnSpPr>
          <p:nvPr/>
        </p:nvCxnSpPr>
        <p:spPr>
          <a:xfrm>
            <a:off x="3670050" y="3394850"/>
            <a:ext cx="2756400" cy="411600"/>
          </a:xfrm>
          <a:prstGeom prst="straightConnector1">
            <a:avLst/>
          </a:prstGeom>
          <a:noFill/>
          <a:ln w="28575" cap="flat" cmpd="sng">
            <a:solidFill>
              <a:srgbClr val="FF0000"/>
            </a:solidFill>
            <a:prstDash val="solid"/>
            <a:round/>
            <a:headEnd type="none" w="lg" len="lg"/>
            <a:tailEnd type="triangle" w="lg" len="lg"/>
          </a:ln>
        </p:spPr>
      </p:cxnSp>
      <p:sp>
        <p:nvSpPr>
          <p:cNvPr id="381" name="Shape 381"/>
          <p:cNvSpPr txBox="1">
            <a:spLocks noGrp="1"/>
          </p:cNvSpPr>
          <p:nvPr>
            <p:ph type="title"/>
          </p:nvPr>
        </p:nvSpPr>
        <p:spPr>
          <a:xfrm>
            <a:off x="393900" y="33950"/>
            <a:ext cx="84993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Assignment Defaults - Points Score Type</a:t>
            </a:r>
          </a:p>
        </p:txBody>
      </p:sp>
      <p:sp>
        <p:nvSpPr>
          <p:cNvPr id="382" name="Shape 382"/>
          <p:cNvSpPr/>
          <p:nvPr/>
        </p:nvSpPr>
        <p:spPr>
          <a:xfrm>
            <a:off x="1270425" y="2294625"/>
            <a:ext cx="1050000" cy="3891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0" name="Shape 380"/>
          <p:cNvSpPr/>
          <p:nvPr/>
        </p:nvSpPr>
        <p:spPr>
          <a:xfrm>
            <a:off x="3123150" y="3253850"/>
            <a:ext cx="546900" cy="282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txBox="1"/>
          <p:nvPr/>
        </p:nvSpPr>
        <p:spPr>
          <a:xfrm>
            <a:off x="780375" y="4303750"/>
            <a:ext cx="5512500" cy="675300"/>
          </a:xfrm>
          <a:prstGeom prst="rect">
            <a:avLst/>
          </a:prstGeom>
          <a:noFill/>
          <a:ln>
            <a:noFill/>
          </a:ln>
        </p:spPr>
        <p:txBody>
          <a:bodyPr lIns="91425" tIns="91425" rIns="91425" bIns="91425" anchor="t" anchorCtr="0">
            <a:noAutofit/>
          </a:bodyPr>
          <a:lstStyle/>
          <a:p>
            <a:pPr marL="0" lvl="0" indent="0" rtl="0">
              <a:lnSpc>
                <a:spcPct val="115000"/>
              </a:lnSpc>
              <a:spcBef>
                <a:spcPts val="0"/>
              </a:spcBef>
              <a:buNone/>
            </a:pPr>
            <a:r>
              <a:rPr lang="en" sz="1800">
                <a:solidFill>
                  <a:schemeClr val="dk1"/>
                </a:solidFill>
                <a:highlight>
                  <a:srgbClr val="FFFFFF"/>
                </a:highlight>
              </a:rPr>
              <a:t>Record all scores as points - example 25 out of 25, 8 out of 10, 50 out of 100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Shape 388"/>
          <p:cNvGrpSpPr/>
          <p:nvPr/>
        </p:nvGrpSpPr>
        <p:grpSpPr>
          <a:xfrm>
            <a:off x="6634405" y="567562"/>
            <a:ext cx="2197506" cy="2803212"/>
            <a:chOff x="6634405" y="719962"/>
            <a:chExt cx="2197506" cy="2803212"/>
          </a:xfrm>
        </p:grpSpPr>
        <p:sp>
          <p:nvSpPr>
            <p:cNvPr id="389" name="Shape 389"/>
            <p:cNvSpPr/>
            <p:nvPr/>
          </p:nvSpPr>
          <p:spPr>
            <a:xfrm>
              <a:off x="6634412" y="837875"/>
              <a:ext cx="2197500" cy="2685300"/>
            </a:xfrm>
            <a:prstGeom prst="bracketPair">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90" name="Shape 390"/>
            <p:cNvPicPr preferRelativeResize="0"/>
            <p:nvPr/>
          </p:nvPicPr>
          <p:blipFill rotWithShape="1">
            <a:blip r:embed="rId3">
              <a:alphaModFix/>
            </a:blip>
            <a:srcRect l="4509" t="29082" r="3264" b="54797"/>
            <a:stretch/>
          </p:blipFill>
          <p:spPr>
            <a:xfrm>
              <a:off x="7217012" y="1610800"/>
              <a:ext cx="1409950" cy="361824"/>
            </a:xfrm>
            <a:prstGeom prst="rect">
              <a:avLst/>
            </a:prstGeom>
            <a:noFill/>
            <a:ln>
              <a:noFill/>
            </a:ln>
          </p:spPr>
        </p:pic>
        <p:pic>
          <p:nvPicPr>
            <p:cNvPr id="391" name="Shape 391"/>
            <p:cNvPicPr preferRelativeResize="0"/>
            <p:nvPr/>
          </p:nvPicPr>
          <p:blipFill rotWithShape="1">
            <a:blip r:embed="rId3">
              <a:alphaModFix/>
            </a:blip>
            <a:srcRect l="3217" t="55711" r="2157" b="28705"/>
            <a:stretch/>
          </p:blipFill>
          <p:spPr>
            <a:xfrm>
              <a:off x="7222015" y="2277136"/>
              <a:ext cx="1446575" cy="349799"/>
            </a:xfrm>
            <a:prstGeom prst="rect">
              <a:avLst/>
            </a:prstGeom>
            <a:noFill/>
            <a:ln>
              <a:noFill/>
            </a:ln>
          </p:spPr>
        </p:pic>
        <p:pic>
          <p:nvPicPr>
            <p:cNvPr id="392" name="Shape 392"/>
            <p:cNvPicPr preferRelativeResize="0"/>
            <p:nvPr/>
          </p:nvPicPr>
          <p:blipFill rotWithShape="1">
            <a:blip r:embed="rId3">
              <a:alphaModFix/>
            </a:blip>
            <a:srcRect l="3940" t="82113" r="5684" b="1763"/>
            <a:stretch/>
          </p:blipFill>
          <p:spPr>
            <a:xfrm>
              <a:off x="7219149" y="2927772"/>
              <a:ext cx="1381750" cy="349799"/>
            </a:xfrm>
            <a:prstGeom prst="rect">
              <a:avLst/>
            </a:prstGeom>
            <a:noFill/>
            <a:ln>
              <a:noFill/>
            </a:ln>
          </p:spPr>
        </p:pic>
        <p:pic>
          <p:nvPicPr>
            <p:cNvPr id="393" name="Shape 393"/>
            <p:cNvPicPr preferRelativeResize="0"/>
            <p:nvPr/>
          </p:nvPicPr>
          <p:blipFill rotWithShape="1">
            <a:blip r:embed="rId3">
              <a:alphaModFix/>
            </a:blip>
            <a:srcRect l="3799" t="3808" r="3974" b="83629"/>
            <a:stretch/>
          </p:blipFill>
          <p:spPr>
            <a:xfrm>
              <a:off x="7217012" y="982313"/>
              <a:ext cx="1409950" cy="281975"/>
            </a:xfrm>
            <a:prstGeom prst="rect">
              <a:avLst/>
            </a:prstGeom>
            <a:noFill/>
            <a:ln>
              <a:noFill/>
            </a:ln>
          </p:spPr>
        </p:pic>
        <p:sp>
          <p:nvSpPr>
            <p:cNvPr id="394" name="Shape 394"/>
            <p:cNvSpPr/>
            <p:nvPr/>
          </p:nvSpPr>
          <p:spPr>
            <a:xfrm rot="1612591">
              <a:off x="6745613" y="150353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sp>
          <p:nvSpPr>
            <p:cNvPr id="395" name="Shape 395"/>
            <p:cNvSpPr/>
            <p:nvPr/>
          </p:nvSpPr>
          <p:spPr>
            <a:xfrm rot="1612591">
              <a:off x="6745613" y="2180401"/>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396" name="Shape 396"/>
            <p:cNvSpPr/>
            <p:nvPr/>
          </p:nvSpPr>
          <p:spPr>
            <a:xfrm rot="1612591">
              <a:off x="6745626" y="2823426"/>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397" name="Shape 397"/>
            <p:cNvSpPr/>
            <p:nvPr/>
          </p:nvSpPr>
          <p:spPr>
            <a:xfrm rot="1612591">
              <a:off x="6745626" y="803851"/>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grpSp>
      <p:sp>
        <p:nvSpPr>
          <p:cNvPr id="398" name="Shape 398"/>
          <p:cNvSpPr txBox="1">
            <a:spLocks noGrp="1"/>
          </p:cNvSpPr>
          <p:nvPr>
            <p:ph type="title"/>
          </p:nvPr>
        </p:nvSpPr>
        <p:spPr>
          <a:xfrm>
            <a:off x="393900" y="33950"/>
            <a:ext cx="84993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Assignment Defaults - Percent Score Type</a:t>
            </a:r>
          </a:p>
        </p:txBody>
      </p:sp>
      <p:pic>
        <p:nvPicPr>
          <p:cNvPr id="399" name="Shape 399" descr="PTPro Create Category - Assignment Default - Percent.png"/>
          <p:cNvPicPr preferRelativeResize="0"/>
          <p:nvPr/>
        </p:nvPicPr>
        <p:blipFill>
          <a:blip r:embed="rId4">
            <a:alphaModFix/>
          </a:blip>
          <a:stretch>
            <a:fillRect/>
          </a:stretch>
        </p:blipFill>
        <p:spPr>
          <a:xfrm>
            <a:off x="178900" y="837875"/>
            <a:ext cx="6329612" cy="2730235"/>
          </a:xfrm>
          <a:prstGeom prst="rect">
            <a:avLst/>
          </a:prstGeom>
          <a:noFill/>
          <a:ln>
            <a:noFill/>
          </a:ln>
        </p:spPr>
      </p:pic>
      <p:cxnSp>
        <p:nvCxnSpPr>
          <p:cNvPr id="400" name="Shape 400"/>
          <p:cNvCxnSpPr>
            <a:endCxn id="394" idx="3"/>
          </p:cNvCxnSpPr>
          <p:nvPr/>
        </p:nvCxnSpPr>
        <p:spPr>
          <a:xfrm rot="10800000" flipH="1">
            <a:off x="6361105" y="1679224"/>
            <a:ext cx="342899" cy="82800"/>
          </a:xfrm>
          <a:prstGeom prst="straightConnector1">
            <a:avLst/>
          </a:prstGeom>
          <a:noFill/>
          <a:ln w="28575" cap="flat" cmpd="sng">
            <a:solidFill>
              <a:srgbClr val="FF0000"/>
            </a:solidFill>
            <a:prstDash val="solid"/>
            <a:round/>
            <a:headEnd type="triangle" w="lg" len="lg"/>
            <a:tailEnd type="none" w="lg" len="lg"/>
          </a:ln>
        </p:spPr>
      </p:cxnSp>
      <p:pic>
        <p:nvPicPr>
          <p:cNvPr id="401" name="Shape 401" descr="PTPro Create Category - Assignment Default - Percent - Weight.png"/>
          <p:cNvPicPr preferRelativeResize="0"/>
          <p:nvPr/>
        </p:nvPicPr>
        <p:blipFill>
          <a:blip r:embed="rId5">
            <a:alphaModFix/>
          </a:blip>
          <a:stretch>
            <a:fillRect/>
          </a:stretch>
        </p:blipFill>
        <p:spPr>
          <a:xfrm>
            <a:off x="1452562" y="3483335"/>
            <a:ext cx="6238875" cy="1028700"/>
          </a:xfrm>
          <a:prstGeom prst="rect">
            <a:avLst/>
          </a:prstGeom>
          <a:noFill/>
          <a:ln>
            <a:noFill/>
          </a:ln>
        </p:spPr>
      </p:pic>
      <p:cxnSp>
        <p:nvCxnSpPr>
          <p:cNvPr id="402" name="Shape 402"/>
          <p:cNvCxnSpPr/>
          <p:nvPr/>
        </p:nvCxnSpPr>
        <p:spPr>
          <a:xfrm>
            <a:off x="1552750" y="2167900"/>
            <a:ext cx="1791000" cy="1247700"/>
          </a:xfrm>
          <a:prstGeom prst="straightConnector1">
            <a:avLst/>
          </a:prstGeom>
          <a:noFill/>
          <a:ln w="19050" cap="flat" cmpd="sng">
            <a:solidFill>
              <a:srgbClr val="FF0000"/>
            </a:solidFill>
            <a:prstDash val="solid"/>
            <a:round/>
            <a:headEnd type="none" w="lg" len="lg"/>
            <a:tailEnd type="triangle" w="lg" len="lg"/>
          </a:ln>
        </p:spPr>
      </p:cxnSp>
      <p:sp>
        <p:nvSpPr>
          <p:cNvPr id="403" name="Shape 403"/>
          <p:cNvSpPr/>
          <p:nvPr/>
        </p:nvSpPr>
        <p:spPr>
          <a:xfrm>
            <a:off x="1429250" y="3464825"/>
            <a:ext cx="6238800" cy="1047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4" name="Shape 404"/>
          <p:cNvSpPr/>
          <p:nvPr/>
        </p:nvSpPr>
        <p:spPr>
          <a:xfrm>
            <a:off x="891075" y="2082100"/>
            <a:ext cx="696900" cy="282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5" name="Shape 405"/>
          <p:cNvSpPr txBox="1"/>
          <p:nvPr/>
        </p:nvSpPr>
        <p:spPr>
          <a:xfrm>
            <a:off x="777875" y="4563525"/>
            <a:ext cx="7247700" cy="572700"/>
          </a:xfrm>
          <a:prstGeom prst="rect">
            <a:avLst/>
          </a:prstGeom>
          <a:noFill/>
          <a:ln>
            <a:noFill/>
          </a:ln>
        </p:spPr>
        <p:txBody>
          <a:bodyPr lIns="91425" tIns="91425" rIns="91425" bIns="91425" anchor="t" anchorCtr="0">
            <a:noAutofit/>
          </a:bodyPr>
          <a:lstStyle/>
          <a:p>
            <a:pPr lvl="0">
              <a:spcBef>
                <a:spcPts val="0"/>
              </a:spcBef>
              <a:buNone/>
            </a:pPr>
            <a:r>
              <a:rPr lang="en" sz="1800"/>
              <a:t>Record all scores as percentage values - example 100, 80, 50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descr="powerschool.png"/>
          <p:cNvPicPr preferRelativeResize="0"/>
          <p:nvPr/>
        </p:nvPicPr>
        <p:blipFill>
          <a:blip r:embed="rId3">
            <a:alphaModFix/>
          </a:blip>
          <a:stretch>
            <a:fillRect/>
          </a:stretch>
        </p:blipFill>
        <p:spPr>
          <a:xfrm>
            <a:off x="7030500" y="767150"/>
            <a:ext cx="1801800" cy="1801800"/>
          </a:xfrm>
          <a:prstGeom prst="rect">
            <a:avLst/>
          </a:prstGeom>
          <a:noFill/>
          <a:ln>
            <a:noFill/>
          </a:ln>
        </p:spPr>
      </p:pic>
      <p:sp>
        <p:nvSpPr>
          <p:cNvPr id="74" name="Shape 74"/>
          <p:cNvSpPr/>
          <p:nvPr/>
        </p:nvSpPr>
        <p:spPr>
          <a:xfrm>
            <a:off x="363800" y="767150"/>
            <a:ext cx="8468400" cy="1801800"/>
          </a:xfrm>
          <a:prstGeom prst="rect">
            <a:avLst/>
          </a:prstGeom>
          <a:noFill/>
          <a:ln w="38100" cap="flat" cmpd="sng">
            <a:solidFill>
              <a:srgbClr val="06075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title"/>
          </p:nvPr>
        </p:nvSpPr>
        <p:spPr>
          <a:xfrm>
            <a:off x="311700" y="64025"/>
            <a:ext cx="51729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Using PowerTeacher Pro</a:t>
            </a:r>
          </a:p>
        </p:txBody>
      </p:sp>
      <p:sp>
        <p:nvSpPr>
          <p:cNvPr id="76" name="Shape 76"/>
          <p:cNvSpPr txBox="1"/>
          <p:nvPr/>
        </p:nvSpPr>
        <p:spPr>
          <a:xfrm>
            <a:off x="534325" y="2720300"/>
            <a:ext cx="7712700" cy="2239800"/>
          </a:xfrm>
          <a:prstGeom prst="rect">
            <a:avLst/>
          </a:prstGeom>
          <a:noFill/>
          <a:ln>
            <a:noFill/>
          </a:ln>
        </p:spPr>
        <p:txBody>
          <a:bodyPr lIns="91425" tIns="91425" rIns="91425" bIns="91425" anchor="t" anchorCtr="0">
            <a:noAutofit/>
          </a:bodyPr>
          <a:lstStyle/>
          <a:p>
            <a:pPr marL="457200" lvl="0" indent="-342900" rtl="0">
              <a:spcBef>
                <a:spcPts val="0"/>
              </a:spcBef>
              <a:spcAft>
                <a:spcPts val="1000"/>
              </a:spcAft>
              <a:buSzPct val="100000"/>
              <a:buChar char="●"/>
            </a:pPr>
            <a:r>
              <a:rPr lang="en" sz="1800"/>
              <a:t>HTML 5 based, no more Java issues!</a:t>
            </a:r>
          </a:p>
          <a:p>
            <a:pPr marL="457200" lvl="0" indent="-342900" rtl="0">
              <a:spcBef>
                <a:spcPts val="0"/>
              </a:spcBef>
              <a:spcAft>
                <a:spcPts val="1000"/>
              </a:spcAft>
              <a:buSzPct val="100000"/>
              <a:buChar char="●"/>
            </a:pPr>
            <a:r>
              <a:rPr lang="en" sz="1800"/>
              <a:t>Adapts to any computer or tablet, including Mac, Windows, iOS, Android, Chromebooks</a:t>
            </a:r>
          </a:p>
          <a:p>
            <a:pPr marL="457200" lvl="0" indent="-342900" rtl="0">
              <a:spcBef>
                <a:spcPts val="0"/>
              </a:spcBef>
              <a:spcAft>
                <a:spcPts val="1000"/>
              </a:spcAft>
              <a:buSzPct val="100000"/>
              <a:buChar char="●"/>
            </a:pPr>
            <a:r>
              <a:rPr lang="en" sz="1800"/>
              <a:t>Access anywhere</a:t>
            </a:r>
          </a:p>
          <a:p>
            <a:pPr marL="457200" lvl="0" indent="-342900" rtl="0">
              <a:spcBef>
                <a:spcPts val="0"/>
              </a:spcBef>
              <a:spcAft>
                <a:spcPts val="1000"/>
              </a:spcAft>
              <a:buSzPct val="100000"/>
              <a:buChar char="●"/>
            </a:pPr>
            <a:r>
              <a:rPr lang="en" sz="1800"/>
              <a:t>Advanced features for both standards-based and traditional grading</a:t>
            </a:r>
          </a:p>
          <a:p>
            <a:pPr marL="457200" lvl="0" indent="-342900">
              <a:spcBef>
                <a:spcPts val="0"/>
              </a:spcBef>
              <a:spcAft>
                <a:spcPts val="1000"/>
              </a:spcAft>
              <a:buSzPct val="100000"/>
              <a:buChar char="●"/>
            </a:pPr>
            <a:r>
              <a:rPr lang="en" sz="1800"/>
              <a:t>District lock-down by SCHOOL in gradebook setup  </a:t>
            </a:r>
          </a:p>
        </p:txBody>
      </p:sp>
      <p:sp>
        <p:nvSpPr>
          <p:cNvPr id="77" name="Shape 77"/>
          <p:cNvSpPr txBox="1"/>
          <p:nvPr/>
        </p:nvSpPr>
        <p:spPr>
          <a:xfrm>
            <a:off x="311700" y="738625"/>
            <a:ext cx="6717300" cy="18018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Teachers navigate to the HTML-based gradebook directly through the teacher portal. </a:t>
            </a:r>
            <a:br>
              <a:rPr lang="en" sz="1800"/>
            </a:br>
            <a:r>
              <a:rPr lang="en" sz="1800"/>
              <a:t>There’s no need to launch a separate application to access the gradebook. </a:t>
            </a:r>
            <a:br>
              <a:rPr lang="en" sz="1800"/>
            </a:br>
            <a:r>
              <a:rPr lang="en" sz="1800"/>
              <a:t>The first time you navigate to the gradebook, you’ll see a welcome message that introduces some of the features.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p:nvPr/>
        </p:nvSpPr>
        <p:spPr>
          <a:xfrm>
            <a:off x="6444350" y="791400"/>
            <a:ext cx="2197500" cy="2685300"/>
          </a:xfrm>
          <a:prstGeom prst="bracketPair">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11" name="Shape 411"/>
          <p:cNvPicPr preferRelativeResize="0"/>
          <p:nvPr/>
        </p:nvPicPr>
        <p:blipFill rotWithShape="1">
          <a:blip r:embed="rId3">
            <a:alphaModFix/>
          </a:blip>
          <a:srcRect l="4509" t="29082" r="3264" b="54797"/>
          <a:stretch/>
        </p:blipFill>
        <p:spPr>
          <a:xfrm>
            <a:off x="7026950" y="1564325"/>
            <a:ext cx="1409950" cy="361824"/>
          </a:xfrm>
          <a:prstGeom prst="rect">
            <a:avLst/>
          </a:prstGeom>
          <a:noFill/>
          <a:ln>
            <a:noFill/>
          </a:ln>
        </p:spPr>
      </p:pic>
      <p:pic>
        <p:nvPicPr>
          <p:cNvPr id="412" name="Shape 412"/>
          <p:cNvPicPr preferRelativeResize="0"/>
          <p:nvPr/>
        </p:nvPicPr>
        <p:blipFill rotWithShape="1">
          <a:blip r:embed="rId3">
            <a:alphaModFix/>
          </a:blip>
          <a:srcRect l="3217" t="55711" r="2157" b="28705"/>
          <a:stretch/>
        </p:blipFill>
        <p:spPr>
          <a:xfrm>
            <a:off x="7031953" y="2230661"/>
            <a:ext cx="1446575" cy="349799"/>
          </a:xfrm>
          <a:prstGeom prst="rect">
            <a:avLst/>
          </a:prstGeom>
          <a:noFill/>
          <a:ln>
            <a:noFill/>
          </a:ln>
        </p:spPr>
      </p:pic>
      <p:pic>
        <p:nvPicPr>
          <p:cNvPr id="413" name="Shape 413"/>
          <p:cNvPicPr preferRelativeResize="0"/>
          <p:nvPr/>
        </p:nvPicPr>
        <p:blipFill rotWithShape="1">
          <a:blip r:embed="rId3">
            <a:alphaModFix/>
          </a:blip>
          <a:srcRect l="3940" t="82113" r="5684" b="1763"/>
          <a:stretch/>
        </p:blipFill>
        <p:spPr>
          <a:xfrm>
            <a:off x="7029086" y="2881297"/>
            <a:ext cx="1381750" cy="349799"/>
          </a:xfrm>
          <a:prstGeom prst="rect">
            <a:avLst/>
          </a:prstGeom>
          <a:noFill/>
          <a:ln>
            <a:noFill/>
          </a:ln>
        </p:spPr>
      </p:pic>
      <p:pic>
        <p:nvPicPr>
          <p:cNvPr id="414" name="Shape 414"/>
          <p:cNvPicPr preferRelativeResize="0"/>
          <p:nvPr/>
        </p:nvPicPr>
        <p:blipFill rotWithShape="1">
          <a:blip r:embed="rId3">
            <a:alphaModFix/>
          </a:blip>
          <a:srcRect l="3799" t="3808" r="3974" b="83629"/>
          <a:stretch/>
        </p:blipFill>
        <p:spPr>
          <a:xfrm>
            <a:off x="7026950" y="935838"/>
            <a:ext cx="1409950" cy="281975"/>
          </a:xfrm>
          <a:prstGeom prst="rect">
            <a:avLst/>
          </a:prstGeom>
          <a:noFill/>
          <a:ln>
            <a:noFill/>
          </a:ln>
        </p:spPr>
      </p:pic>
      <p:sp>
        <p:nvSpPr>
          <p:cNvPr id="415" name="Shape 415"/>
          <p:cNvSpPr/>
          <p:nvPr/>
        </p:nvSpPr>
        <p:spPr>
          <a:xfrm rot="1612591">
            <a:off x="6555551" y="2142863"/>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sp>
        <p:nvSpPr>
          <p:cNvPr id="416" name="Shape 416"/>
          <p:cNvSpPr/>
          <p:nvPr/>
        </p:nvSpPr>
        <p:spPr>
          <a:xfrm rot="1612591">
            <a:off x="6555551" y="1477138"/>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417" name="Shape 417"/>
          <p:cNvSpPr/>
          <p:nvPr/>
        </p:nvSpPr>
        <p:spPr>
          <a:xfrm rot="1612591">
            <a:off x="6555563" y="2776951"/>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418" name="Shape 418"/>
          <p:cNvSpPr/>
          <p:nvPr/>
        </p:nvSpPr>
        <p:spPr>
          <a:xfrm rot="1612591">
            <a:off x="6555563" y="757376"/>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grpSp>
        <p:nvGrpSpPr>
          <p:cNvPr id="419" name="Shape 419"/>
          <p:cNvGrpSpPr/>
          <p:nvPr/>
        </p:nvGrpSpPr>
        <p:grpSpPr>
          <a:xfrm>
            <a:off x="750083" y="613751"/>
            <a:ext cx="5155324" cy="2889632"/>
            <a:chOff x="416200" y="105600"/>
            <a:chExt cx="5085149" cy="3274000"/>
          </a:xfrm>
        </p:grpSpPr>
        <p:pic>
          <p:nvPicPr>
            <p:cNvPr id="420" name="Shape 420"/>
            <p:cNvPicPr preferRelativeResize="0"/>
            <p:nvPr/>
          </p:nvPicPr>
          <p:blipFill rotWithShape="1">
            <a:blip r:embed="rId4">
              <a:alphaModFix/>
            </a:blip>
            <a:srcRect r="53220" b="32849"/>
            <a:stretch/>
          </p:blipFill>
          <p:spPr>
            <a:xfrm>
              <a:off x="416200" y="105600"/>
              <a:ext cx="3077824" cy="3274000"/>
            </a:xfrm>
            <a:prstGeom prst="rect">
              <a:avLst/>
            </a:prstGeom>
            <a:noFill/>
            <a:ln>
              <a:noFill/>
            </a:ln>
          </p:spPr>
        </p:pic>
        <p:pic>
          <p:nvPicPr>
            <p:cNvPr id="421" name="Shape 421"/>
            <p:cNvPicPr preferRelativeResize="0"/>
            <p:nvPr/>
          </p:nvPicPr>
          <p:blipFill rotWithShape="1">
            <a:blip r:embed="rId4">
              <a:alphaModFix/>
            </a:blip>
            <a:srcRect l="69491" b="32849"/>
            <a:stretch/>
          </p:blipFill>
          <p:spPr>
            <a:xfrm>
              <a:off x="3494024" y="105600"/>
              <a:ext cx="2007324" cy="3274000"/>
            </a:xfrm>
            <a:prstGeom prst="rect">
              <a:avLst/>
            </a:prstGeom>
            <a:noFill/>
            <a:ln>
              <a:noFill/>
            </a:ln>
          </p:spPr>
        </p:pic>
      </p:grpSp>
      <p:cxnSp>
        <p:nvCxnSpPr>
          <p:cNvPr id="422" name="Shape 422"/>
          <p:cNvCxnSpPr/>
          <p:nvPr/>
        </p:nvCxnSpPr>
        <p:spPr>
          <a:xfrm>
            <a:off x="5874675" y="1884525"/>
            <a:ext cx="612300" cy="543300"/>
          </a:xfrm>
          <a:prstGeom prst="straightConnector1">
            <a:avLst/>
          </a:prstGeom>
          <a:noFill/>
          <a:ln w="28575" cap="flat" cmpd="sng">
            <a:solidFill>
              <a:srgbClr val="FF0000"/>
            </a:solidFill>
            <a:prstDash val="solid"/>
            <a:round/>
            <a:headEnd type="triangle" w="lg" len="lg"/>
            <a:tailEnd type="none" w="lg" len="lg"/>
          </a:ln>
        </p:spPr>
      </p:cxnSp>
      <p:pic>
        <p:nvPicPr>
          <p:cNvPr id="423" name="Shape 423"/>
          <p:cNvPicPr preferRelativeResize="0"/>
          <p:nvPr/>
        </p:nvPicPr>
        <p:blipFill>
          <a:blip r:embed="rId5">
            <a:alphaModFix/>
          </a:blip>
          <a:stretch>
            <a:fillRect/>
          </a:stretch>
        </p:blipFill>
        <p:spPr>
          <a:xfrm>
            <a:off x="4268531" y="1590511"/>
            <a:ext cx="1082227" cy="267700"/>
          </a:xfrm>
          <a:prstGeom prst="rect">
            <a:avLst/>
          </a:prstGeom>
          <a:noFill/>
          <a:ln>
            <a:noFill/>
          </a:ln>
        </p:spPr>
      </p:pic>
      <p:sp>
        <p:nvSpPr>
          <p:cNvPr id="424" name="Shape 424"/>
          <p:cNvSpPr txBox="1">
            <a:spLocks noGrp="1"/>
          </p:cNvSpPr>
          <p:nvPr>
            <p:ph type="title"/>
          </p:nvPr>
        </p:nvSpPr>
        <p:spPr>
          <a:xfrm>
            <a:off x="393900" y="33950"/>
            <a:ext cx="84993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Assignment Defaults - Grade Scale Score Type</a:t>
            </a:r>
          </a:p>
        </p:txBody>
      </p:sp>
      <p:pic>
        <p:nvPicPr>
          <p:cNvPr id="425" name="Shape 425" descr="PTPro Create Category - Assignment Default - Percent - Weight.png"/>
          <p:cNvPicPr preferRelativeResize="0"/>
          <p:nvPr/>
        </p:nvPicPr>
        <p:blipFill>
          <a:blip r:embed="rId6">
            <a:alphaModFix/>
          </a:blip>
          <a:stretch>
            <a:fillRect/>
          </a:stretch>
        </p:blipFill>
        <p:spPr>
          <a:xfrm>
            <a:off x="1765128" y="3587619"/>
            <a:ext cx="5844771" cy="963722"/>
          </a:xfrm>
          <a:prstGeom prst="rect">
            <a:avLst/>
          </a:prstGeom>
          <a:noFill/>
          <a:ln>
            <a:noFill/>
          </a:ln>
        </p:spPr>
      </p:pic>
      <p:cxnSp>
        <p:nvCxnSpPr>
          <p:cNvPr id="426" name="Shape 426"/>
          <p:cNvCxnSpPr/>
          <p:nvPr/>
        </p:nvCxnSpPr>
        <p:spPr>
          <a:xfrm>
            <a:off x="2144533" y="2355273"/>
            <a:ext cx="1677900" cy="1168800"/>
          </a:xfrm>
          <a:prstGeom prst="straightConnector1">
            <a:avLst/>
          </a:prstGeom>
          <a:noFill/>
          <a:ln w="19050" cap="flat" cmpd="sng">
            <a:solidFill>
              <a:srgbClr val="FF0000"/>
            </a:solidFill>
            <a:prstDash val="solid"/>
            <a:round/>
            <a:headEnd type="none" w="lg" len="lg"/>
            <a:tailEnd type="triangle" w="lg" len="lg"/>
          </a:ln>
        </p:spPr>
      </p:cxnSp>
      <p:sp>
        <p:nvSpPr>
          <p:cNvPr id="427" name="Shape 427"/>
          <p:cNvSpPr/>
          <p:nvPr/>
        </p:nvSpPr>
        <p:spPr>
          <a:xfrm>
            <a:off x="1743288" y="3570278"/>
            <a:ext cx="5844600" cy="981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8" name="Shape 428"/>
          <p:cNvSpPr/>
          <p:nvPr/>
        </p:nvSpPr>
        <p:spPr>
          <a:xfrm>
            <a:off x="1542643" y="2068602"/>
            <a:ext cx="747299" cy="327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9" name="Shape 429"/>
          <p:cNvSpPr txBox="1"/>
          <p:nvPr/>
        </p:nvSpPr>
        <p:spPr>
          <a:xfrm>
            <a:off x="1447575" y="4621325"/>
            <a:ext cx="6621600" cy="349800"/>
          </a:xfrm>
          <a:prstGeom prst="rect">
            <a:avLst/>
          </a:prstGeom>
          <a:noFill/>
          <a:ln>
            <a:noFill/>
          </a:ln>
        </p:spPr>
        <p:txBody>
          <a:bodyPr lIns="91425" tIns="91425" rIns="91425" bIns="91425" anchor="t" anchorCtr="0">
            <a:noAutofit/>
          </a:bodyPr>
          <a:lstStyle/>
          <a:p>
            <a:pPr lvl="0">
              <a:spcBef>
                <a:spcPts val="0"/>
              </a:spcBef>
              <a:buClr>
                <a:schemeClr val="dk1"/>
              </a:buClr>
              <a:buSzPct val="61111"/>
              <a:buFont typeface="Arial"/>
              <a:buNone/>
            </a:pPr>
            <a:r>
              <a:rPr lang="en" sz="1800">
                <a:solidFill>
                  <a:schemeClr val="dk1"/>
                </a:solidFill>
                <a:highlight>
                  <a:srgbClr val="FFFFFF"/>
                </a:highlight>
              </a:rPr>
              <a:t>This option is not generally used in North Carolina.</a:t>
            </a:r>
          </a:p>
          <a:p>
            <a:pPr lv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Shape 434"/>
          <p:cNvPicPr preferRelativeResize="0"/>
          <p:nvPr/>
        </p:nvPicPr>
        <p:blipFill rotWithShape="1">
          <a:blip r:embed="rId3">
            <a:alphaModFix/>
          </a:blip>
          <a:srcRect r="52738"/>
          <a:stretch/>
        </p:blipFill>
        <p:spPr>
          <a:xfrm>
            <a:off x="457200" y="1069300"/>
            <a:ext cx="3362700" cy="2647950"/>
          </a:xfrm>
          <a:prstGeom prst="rect">
            <a:avLst/>
          </a:prstGeom>
          <a:noFill/>
          <a:ln>
            <a:noFill/>
          </a:ln>
        </p:spPr>
      </p:pic>
      <p:sp>
        <p:nvSpPr>
          <p:cNvPr id="435" name="Shape 435"/>
          <p:cNvSpPr/>
          <p:nvPr/>
        </p:nvSpPr>
        <p:spPr>
          <a:xfrm>
            <a:off x="6368150" y="1022500"/>
            <a:ext cx="2197500" cy="2685300"/>
          </a:xfrm>
          <a:prstGeom prst="bracketPair">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36" name="Shape 436"/>
          <p:cNvPicPr preferRelativeResize="0"/>
          <p:nvPr/>
        </p:nvPicPr>
        <p:blipFill rotWithShape="1">
          <a:blip r:embed="rId4">
            <a:alphaModFix/>
          </a:blip>
          <a:srcRect l="4509" t="29082" r="3264" b="54797"/>
          <a:stretch/>
        </p:blipFill>
        <p:spPr>
          <a:xfrm>
            <a:off x="6950750" y="1795425"/>
            <a:ext cx="1409950" cy="361824"/>
          </a:xfrm>
          <a:prstGeom prst="rect">
            <a:avLst/>
          </a:prstGeom>
          <a:noFill/>
          <a:ln>
            <a:noFill/>
          </a:ln>
        </p:spPr>
      </p:pic>
      <p:pic>
        <p:nvPicPr>
          <p:cNvPr id="437" name="Shape 437"/>
          <p:cNvPicPr preferRelativeResize="0"/>
          <p:nvPr/>
        </p:nvPicPr>
        <p:blipFill rotWithShape="1">
          <a:blip r:embed="rId4">
            <a:alphaModFix/>
          </a:blip>
          <a:srcRect l="3217" t="55711" r="2157" b="28705"/>
          <a:stretch/>
        </p:blipFill>
        <p:spPr>
          <a:xfrm>
            <a:off x="6955753" y="2461761"/>
            <a:ext cx="1446575" cy="349799"/>
          </a:xfrm>
          <a:prstGeom prst="rect">
            <a:avLst/>
          </a:prstGeom>
          <a:noFill/>
          <a:ln>
            <a:noFill/>
          </a:ln>
        </p:spPr>
      </p:pic>
      <p:pic>
        <p:nvPicPr>
          <p:cNvPr id="438" name="Shape 438"/>
          <p:cNvPicPr preferRelativeResize="0"/>
          <p:nvPr/>
        </p:nvPicPr>
        <p:blipFill rotWithShape="1">
          <a:blip r:embed="rId4">
            <a:alphaModFix/>
          </a:blip>
          <a:srcRect l="3940" t="82113" r="5684" b="1763"/>
          <a:stretch/>
        </p:blipFill>
        <p:spPr>
          <a:xfrm>
            <a:off x="6952886" y="3112397"/>
            <a:ext cx="1381750" cy="349799"/>
          </a:xfrm>
          <a:prstGeom prst="rect">
            <a:avLst/>
          </a:prstGeom>
          <a:noFill/>
          <a:ln>
            <a:noFill/>
          </a:ln>
        </p:spPr>
      </p:pic>
      <p:pic>
        <p:nvPicPr>
          <p:cNvPr id="439" name="Shape 439"/>
          <p:cNvPicPr preferRelativeResize="0"/>
          <p:nvPr/>
        </p:nvPicPr>
        <p:blipFill rotWithShape="1">
          <a:blip r:embed="rId4">
            <a:alphaModFix/>
          </a:blip>
          <a:srcRect l="3799" t="3808" r="3974" b="83629"/>
          <a:stretch/>
        </p:blipFill>
        <p:spPr>
          <a:xfrm>
            <a:off x="6950750" y="1166938"/>
            <a:ext cx="1409950" cy="281975"/>
          </a:xfrm>
          <a:prstGeom prst="rect">
            <a:avLst/>
          </a:prstGeom>
          <a:noFill/>
          <a:ln>
            <a:noFill/>
          </a:ln>
        </p:spPr>
      </p:pic>
      <p:sp>
        <p:nvSpPr>
          <p:cNvPr id="440" name="Shape 440"/>
          <p:cNvSpPr/>
          <p:nvPr/>
        </p:nvSpPr>
        <p:spPr>
          <a:xfrm rot="1612591">
            <a:off x="6479351" y="3032149"/>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sp>
        <p:nvSpPr>
          <p:cNvPr id="441" name="Shape 441"/>
          <p:cNvSpPr/>
          <p:nvPr/>
        </p:nvSpPr>
        <p:spPr>
          <a:xfrm rot="1612591">
            <a:off x="6479351" y="1708238"/>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442" name="Shape 442"/>
          <p:cNvSpPr/>
          <p:nvPr/>
        </p:nvSpPr>
        <p:spPr>
          <a:xfrm rot="1612591">
            <a:off x="6479363" y="2379575"/>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sp>
        <p:nvSpPr>
          <p:cNvPr id="443" name="Shape 443"/>
          <p:cNvSpPr/>
          <p:nvPr/>
        </p:nvSpPr>
        <p:spPr>
          <a:xfrm rot="1612591">
            <a:off x="6479363" y="988476"/>
            <a:ext cx="518283" cy="615822"/>
          </a:xfrm>
          <a:prstGeom prst="star6">
            <a:avLst>
              <a:gd name="adj" fmla="val 28868"/>
              <a:gd name="hf" fmla="val 115470"/>
            </a:avLst>
          </a:prstGeom>
          <a:solidFill>
            <a:srgbClr val="FFD966"/>
          </a:solidFill>
          <a:ln>
            <a:noFill/>
          </a:ln>
        </p:spPr>
        <p:txBody>
          <a:bodyPr lIns="91425" tIns="91425" rIns="91425" bIns="91425" anchor="ctr" anchorCtr="0">
            <a:noAutofit/>
          </a:bodyPr>
          <a:lstStyle/>
          <a:p>
            <a:pPr lvl="0" rtl="0">
              <a:spcBef>
                <a:spcPts val="0"/>
              </a:spcBef>
              <a:buNone/>
            </a:pPr>
            <a:endParaRPr/>
          </a:p>
        </p:txBody>
      </p:sp>
      <p:pic>
        <p:nvPicPr>
          <p:cNvPr id="444" name="Shape 444"/>
          <p:cNvPicPr preferRelativeResize="0"/>
          <p:nvPr/>
        </p:nvPicPr>
        <p:blipFill rotWithShape="1">
          <a:blip r:embed="rId3">
            <a:alphaModFix/>
          </a:blip>
          <a:srcRect l="71116"/>
          <a:stretch/>
        </p:blipFill>
        <p:spPr>
          <a:xfrm>
            <a:off x="3819926" y="1071175"/>
            <a:ext cx="2055075" cy="2647950"/>
          </a:xfrm>
          <a:prstGeom prst="rect">
            <a:avLst/>
          </a:prstGeom>
          <a:noFill/>
          <a:ln>
            <a:noFill/>
          </a:ln>
        </p:spPr>
      </p:pic>
      <p:cxnSp>
        <p:nvCxnSpPr>
          <p:cNvPr id="445" name="Shape 445"/>
          <p:cNvCxnSpPr>
            <a:endCxn id="440" idx="3"/>
          </p:cNvCxnSpPr>
          <p:nvPr/>
        </p:nvCxnSpPr>
        <p:spPr>
          <a:xfrm>
            <a:off x="5601943" y="2527136"/>
            <a:ext cx="835800" cy="833099"/>
          </a:xfrm>
          <a:prstGeom prst="straightConnector1">
            <a:avLst/>
          </a:prstGeom>
          <a:noFill/>
          <a:ln w="28575" cap="flat" cmpd="sng">
            <a:solidFill>
              <a:srgbClr val="FF0000"/>
            </a:solidFill>
            <a:prstDash val="solid"/>
            <a:round/>
            <a:headEnd type="triangle" w="lg" len="lg"/>
            <a:tailEnd type="none" w="lg" len="lg"/>
          </a:ln>
        </p:spPr>
      </p:cxnSp>
      <p:sp>
        <p:nvSpPr>
          <p:cNvPr id="446" name="Shape 446"/>
          <p:cNvSpPr txBox="1">
            <a:spLocks noGrp="1"/>
          </p:cNvSpPr>
          <p:nvPr>
            <p:ph type="title"/>
          </p:nvPr>
        </p:nvSpPr>
        <p:spPr>
          <a:xfrm>
            <a:off x="393900" y="33950"/>
            <a:ext cx="87501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Assignment Defaults - Collected Only Score Type</a:t>
            </a:r>
          </a:p>
        </p:txBody>
      </p:sp>
      <p:sp>
        <p:nvSpPr>
          <p:cNvPr id="447" name="Shape 447"/>
          <p:cNvSpPr txBox="1"/>
          <p:nvPr/>
        </p:nvSpPr>
        <p:spPr>
          <a:xfrm>
            <a:off x="596025" y="3979025"/>
            <a:ext cx="7806300" cy="727500"/>
          </a:xfrm>
          <a:prstGeom prst="rect">
            <a:avLst/>
          </a:prstGeom>
          <a:noFill/>
          <a:ln>
            <a:noFill/>
          </a:ln>
        </p:spPr>
        <p:txBody>
          <a:bodyPr lIns="91425" tIns="91425" rIns="91425" bIns="91425" anchor="t" anchorCtr="0">
            <a:noAutofit/>
          </a:bodyPr>
          <a:lstStyle/>
          <a:p>
            <a:pPr lvl="0">
              <a:spcBef>
                <a:spcPts val="0"/>
              </a:spcBef>
              <a:buNone/>
            </a:pPr>
            <a:r>
              <a:rPr lang="en" sz="1800"/>
              <a:t>Record all scores using the collected score indicator. This type has no score value and therefore does not count toward the final grade.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Shape 452"/>
          <p:cNvPicPr preferRelativeResize="0"/>
          <p:nvPr/>
        </p:nvPicPr>
        <p:blipFill rotWithShape="1">
          <a:blip r:embed="rId3">
            <a:alphaModFix/>
          </a:blip>
          <a:srcRect r="34499" b="15038"/>
          <a:stretch/>
        </p:blipFill>
        <p:spPr>
          <a:xfrm>
            <a:off x="587925" y="685800"/>
            <a:ext cx="4087393" cy="3848879"/>
          </a:xfrm>
          <a:prstGeom prst="rect">
            <a:avLst/>
          </a:prstGeom>
          <a:noFill/>
          <a:ln>
            <a:noFill/>
          </a:ln>
        </p:spPr>
      </p:pic>
      <p:pic>
        <p:nvPicPr>
          <p:cNvPr id="453" name="Shape 453"/>
          <p:cNvPicPr preferRelativeResize="0"/>
          <p:nvPr/>
        </p:nvPicPr>
        <p:blipFill rotWithShape="1">
          <a:blip r:embed="rId3">
            <a:alphaModFix/>
          </a:blip>
          <a:srcRect l="87425" t="89615"/>
          <a:stretch/>
        </p:blipFill>
        <p:spPr>
          <a:xfrm>
            <a:off x="5055278" y="4534679"/>
            <a:ext cx="784661" cy="470445"/>
          </a:xfrm>
          <a:prstGeom prst="rect">
            <a:avLst/>
          </a:prstGeom>
          <a:noFill/>
          <a:ln>
            <a:noFill/>
          </a:ln>
        </p:spPr>
      </p:pic>
      <p:sp>
        <p:nvSpPr>
          <p:cNvPr id="454" name="Shape 454"/>
          <p:cNvSpPr/>
          <p:nvPr/>
        </p:nvSpPr>
        <p:spPr>
          <a:xfrm>
            <a:off x="2607795" y="1901656"/>
            <a:ext cx="265200" cy="300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5" name="Shape 455"/>
          <p:cNvSpPr/>
          <p:nvPr/>
        </p:nvSpPr>
        <p:spPr>
          <a:xfrm>
            <a:off x="2794568" y="1294688"/>
            <a:ext cx="664200" cy="300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6" name="Shape 456"/>
          <p:cNvSpPr txBox="1"/>
          <p:nvPr/>
        </p:nvSpPr>
        <p:spPr>
          <a:xfrm>
            <a:off x="5906300" y="726325"/>
            <a:ext cx="3237600" cy="4417200"/>
          </a:xfrm>
          <a:prstGeom prst="rect">
            <a:avLst/>
          </a:prstGeom>
          <a:noFill/>
          <a:ln>
            <a:noFill/>
          </a:ln>
        </p:spPr>
        <p:txBody>
          <a:bodyPr lIns="91425" tIns="91425" rIns="91425" bIns="91425" anchor="t" anchorCtr="0">
            <a:noAutofit/>
          </a:bodyPr>
          <a:lstStyle/>
          <a:p>
            <a:pPr lvl="0">
              <a:spcBef>
                <a:spcPts val="0"/>
              </a:spcBef>
              <a:buNone/>
            </a:pPr>
            <a:r>
              <a:rPr lang="en" sz="2000"/>
              <a:t>The </a:t>
            </a:r>
            <a:r>
              <a:rPr lang="en" sz="2000" i="1" u="sng"/>
              <a:t>School House</a:t>
            </a:r>
            <a:r>
              <a:rPr lang="en" sz="2000" u="sng"/>
              <a:t> </a:t>
            </a:r>
            <a:r>
              <a:rPr lang="en" sz="2000"/>
              <a:t>icon is an indicator that the category has been created at the district.</a:t>
            </a:r>
          </a:p>
          <a:p>
            <a:pPr lvl="0">
              <a:spcBef>
                <a:spcPts val="0"/>
              </a:spcBef>
              <a:buNone/>
            </a:pPr>
            <a:endParaRPr sz="2000"/>
          </a:p>
          <a:p>
            <a:pPr lvl="0">
              <a:spcBef>
                <a:spcPts val="0"/>
              </a:spcBef>
              <a:buNone/>
            </a:pPr>
            <a:r>
              <a:rPr lang="en" sz="2000"/>
              <a:t>If your district has pushed categories to the school, they are probably being used in grading calculations. </a:t>
            </a:r>
          </a:p>
          <a:p>
            <a:pPr lvl="0">
              <a:spcBef>
                <a:spcPts val="0"/>
              </a:spcBef>
              <a:buNone/>
            </a:pPr>
            <a:endParaRPr sz="2000"/>
          </a:p>
          <a:p>
            <a:pPr lvl="0" rtl="0">
              <a:spcBef>
                <a:spcPts val="0"/>
              </a:spcBef>
              <a:buNone/>
            </a:pPr>
            <a:r>
              <a:rPr lang="en" sz="2000"/>
              <a:t>Do not delete or inactivate a district category.</a:t>
            </a:r>
          </a:p>
        </p:txBody>
      </p:sp>
      <p:pic>
        <p:nvPicPr>
          <p:cNvPr id="457" name="Shape 457"/>
          <p:cNvPicPr preferRelativeResize="0"/>
          <p:nvPr/>
        </p:nvPicPr>
        <p:blipFill rotWithShape="1">
          <a:blip r:embed="rId3">
            <a:alphaModFix/>
          </a:blip>
          <a:srcRect l="81337" b="15038"/>
          <a:stretch/>
        </p:blipFill>
        <p:spPr>
          <a:xfrm>
            <a:off x="4675318" y="685800"/>
            <a:ext cx="1164619" cy="3848879"/>
          </a:xfrm>
          <a:prstGeom prst="rect">
            <a:avLst/>
          </a:prstGeom>
          <a:noFill/>
          <a:ln>
            <a:noFill/>
          </a:ln>
        </p:spPr>
      </p:pic>
      <p:cxnSp>
        <p:nvCxnSpPr>
          <p:cNvPr id="458" name="Shape 458"/>
          <p:cNvCxnSpPr>
            <a:endCxn id="454" idx="3"/>
          </p:cNvCxnSpPr>
          <p:nvPr/>
        </p:nvCxnSpPr>
        <p:spPr>
          <a:xfrm flipH="1">
            <a:off x="2872995" y="1071106"/>
            <a:ext cx="3746100" cy="980700"/>
          </a:xfrm>
          <a:prstGeom prst="straightConnector1">
            <a:avLst/>
          </a:prstGeom>
          <a:noFill/>
          <a:ln w="28575" cap="flat" cmpd="sng">
            <a:solidFill>
              <a:srgbClr val="FF0000"/>
            </a:solidFill>
            <a:prstDash val="solid"/>
            <a:round/>
            <a:headEnd type="none" w="lg" len="lg"/>
            <a:tailEnd type="triangle" w="lg" len="lg"/>
          </a:ln>
        </p:spPr>
      </p:cxnSp>
      <p:sp>
        <p:nvSpPr>
          <p:cNvPr id="459" name="Shape 459"/>
          <p:cNvSpPr txBox="1">
            <a:spLocks noGrp="1"/>
          </p:cNvSpPr>
          <p:nvPr>
            <p:ph type="title"/>
          </p:nvPr>
        </p:nvSpPr>
        <p:spPr>
          <a:xfrm>
            <a:off x="393900" y="33950"/>
            <a:ext cx="84993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Create Category - View All Tab</a:t>
            </a:r>
          </a:p>
        </p:txBody>
      </p:sp>
      <p:sp>
        <p:nvSpPr>
          <p:cNvPr id="460" name="Shape 460"/>
          <p:cNvSpPr/>
          <p:nvPr/>
        </p:nvSpPr>
        <p:spPr>
          <a:xfrm>
            <a:off x="5099900" y="4555050"/>
            <a:ext cx="806400" cy="470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66525" y="76075"/>
            <a:ext cx="72120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Showing Inactive Categories</a:t>
            </a:r>
          </a:p>
        </p:txBody>
      </p:sp>
      <p:pic>
        <p:nvPicPr>
          <p:cNvPr id="466" name="Shape 466"/>
          <p:cNvPicPr preferRelativeResize="0"/>
          <p:nvPr/>
        </p:nvPicPr>
        <p:blipFill rotWithShape="1">
          <a:blip r:embed="rId3">
            <a:alphaModFix/>
          </a:blip>
          <a:srcRect r="25311"/>
          <a:stretch/>
        </p:blipFill>
        <p:spPr>
          <a:xfrm>
            <a:off x="0" y="919000"/>
            <a:ext cx="2154824" cy="2279774"/>
          </a:xfrm>
          <a:prstGeom prst="rect">
            <a:avLst/>
          </a:prstGeom>
          <a:noFill/>
          <a:ln>
            <a:noFill/>
          </a:ln>
        </p:spPr>
      </p:pic>
      <p:pic>
        <p:nvPicPr>
          <p:cNvPr id="467" name="Shape 467"/>
          <p:cNvPicPr preferRelativeResize="0"/>
          <p:nvPr/>
        </p:nvPicPr>
        <p:blipFill rotWithShape="1">
          <a:blip r:embed="rId4">
            <a:alphaModFix/>
          </a:blip>
          <a:srcRect b="35852"/>
          <a:stretch/>
        </p:blipFill>
        <p:spPr>
          <a:xfrm>
            <a:off x="2196599" y="919012"/>
            <a:ext cx="6947400" cy="3129874"/>
          </a:xfrm>
          <a:prstGeom prst="rect">
            <a:avLst/>
          </a:prstGeom>
          <a:noFill/>
          <a:ln>
            <a:noFill/>
          </a:ln>
        </p:spPr>
      </p:pic>
      <p:sp>
        <p:nvSpPr>
          <p:cNvPr id="468" name="Shape 468"/>
          <p:cNvSpPr/>
          <p:nvPr/>
        </p:nvSpPr>
        <p:spPr>
          <a:xfrm>
            <a:off x="21364" y="1335628"/>
            <a:ext cx="501900" cy="459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9" name="Shape 469"/>
          <p:cNvSpPr/>
          <p:nvPr/>
        </p:nvSpPr>
        <p:spPr>
          <a:xfrm>
            <a:off x="950560" y="2620325"/>
            <a:ext cx="1182900" cy="459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70" name="Shape 470"/>
          <p:cNvPicPr preferRelativeResize="0"/>
          <p:nvPr/>
        </p:nvPicPr>
        <p:blipFill>
          <a:blip r:embed="rId5">
            <a:alphaModFix/>
          </a:blip>
          <a:stretch>
            <a:fillRect/>
          </a:stretch>
        </p:blipFill>
        <p:spPr>
          <a:xfrm>
            <a:off x="2723969" y="4059558"/>
            <a:ext cx="2495550" cy="704850"/>
          </a:xfrm>
          <a:prstGeom prst="rect">
            <a:avLst/>
          </a:prstGeom>
          <a:noFill/>
          <a:ln>
            <a:noFill/>
          </a:ln>
        </p:spPr>
      </p:pic>
      <p:grpSp>
        <p:nvGrpSpPr>
          <p:cNvPr id="471" name="Shape 471"/>
          <p:cNvGrpSpPr/>
          <p:nvPr/>
        </p:nvGrpSpPr>
        <p:grpSpPr>
          <a:xfrm>
            <a:off x="8362585" y="0"/>
            <a:ext cx="781191" cy="828662"/>
            <a:chOff x="8318000" y="0"/>
            <a:chExt cx="825958" cy="876150"/>
          </a:xfrm>
        </p:grpSpPr>
        <p:sp>
          <p:nvSpPr>
            <p:cNvPr id="472" name="Shape 472"/>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473" name="Shape 473" descr="PTPro Charm A plus.png"/>
            <p:cNvPicPr preferRelativeResize="0"/>
            <p:nvPr/>
          </p:nvPicPr>
          <p:blipFill>
            <a:blip r:embed="rId6">
              <a:alphaModFix/>
            </a:blip>
            <a:stretch>
              <a:fillRect/>
            </a:stretch>
          </p:blipFill>
          <p:spPr>
            <a:xfrm>
              <a:off x="8318000" y="326743"/>
              <a:ext cx="565564" cy="549406"/>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6700" y="77500"/>
            <a:ext cx="54060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Editing Categories</a:t>
            </a:r>
          </a:p>
        </p:txBody>
      </p:sp>
      <p:pic>
        <p:nvPicPr>
          <p:cNvPr id="479" name="Shape 479"/>
          <p:cNvPicPr preferRelativeResize="0"/>
          <p:nvPr/>
        </p:nvPicPr>
        <p:blipFill>
          <a:blip r:embed="rId3">
            <a:alphaModFix/>
          </a:blip>
          <a:stretch>
            <a:fillRect/>
          </a:stretch>
        </p:blipFill>
        <p:spPr>
          <a:xfrm>
            <a:off x="1534682" y="650200"/>
            <a:ext cx="5857514" cy="4113725"/>
          </a:xfrm>
          <a:prstGeom prst="rect">
            <a:avLst/>
          </a:prstGeom>
          <a:noFill/>
          <a:ln>
            <a:noFill/>
          </a:ln>
        </p:spPr>
      </p:pic>
      <p:sp>
        <p:nvSpPr>
          <p:cNvPr id="480" name="Shape 480"/>
          <p:cNvSpPr txBox="1"/>
          <p:nvPr/>
        </p:nvSpPr>
        <p:spPr>
          <a:xfrm>
            <a:off x="73374" y="1346625"/>
            <a:ext cx="1505100" cy="2636100"/>
          </a:xfrm>
          <a:prstGeom prst="rect">
            <a:avLst/>
          </a:prstGeom>
          <a:noFill/>
          <a:ln>
            <a:noFill/>
          </a:ln>
        </p:spPr>
        <p:txBody>
          <a:bodyPr lIns="91425" tIns="91425" rIns="91425" bIns="91425" anchor="t" anchorCtr="0">
            <a:noAutofit/>
          </a:bodyPr>
          <a:lstStyle/>
          <a:p>
            <a:pPr lvl="0" rtl="0">
              <a:spcBef>
                <a:spcPts val="0"/>
              </a:spcBef>
              <a:buNone/>
            </a:pPr>
            <a:r>
              <a:rPr lang="en" sz="2000"/>
              <a:t>Click the up or down triangles to move the categories in the order you wish to see them  </a:t>
            </a:r>
          </a:p>
        </p:txBody>
      </p:sp>
      <p:sp>
        <p:nvSpPr>
          <p:cNvPr id="481" name="Shape 481"/>
          <p:cNvSpPr txBox="1"/>
          <p:nvPr/>
        </p:nvSpPr>
        <p:spPr>
          <a:xfrm>
            <a:off x="7436275" y="650200"/>
            <a:ext cx="1707600" cy="4113600"/>
          </a:xfrm>
          <a:prstGeom prst="rect">
            <a:avLst/>
          </a:prstGeom>
          <a:noFill/>
          <a:ln>
            <a:noFill/>
          </a:ln>
        </p:spPr>
        <p:txBody>
          <a:bodyPr lIns="91425" tIns="91425" rIns="91425" bIns="91425" anchor="t" anchorCtr="0">
            <a:noAutofit/>
          </a:bodyPr>
          <a:lstStyle/>
          <a:p>
            <a:pPr lvl="0" rtl="0">
              <a:spcBef>
                <a:spcPts val="0"/>
              </a:spcBef>
              <a:buNone/>
            </a:pPr>
            <a:r>
              <a:rPr lang="en" sz="2000"/>
              <a:t>When editing a District made category - the color, name, and description can NOT be changed - but the scoring options settings can</a:t>
            </a:r>
          </a:p>
        </p:txBody>
      </p:sp>
      <p:grpSp>
        <p:nvGrpSpPr>
          <p:cNvPr id="482" name="Shape 482"/>
          <p:cNvGrpSpPr/>
          <p:nvPr/>
        </p:nvGrpSpPr>
        <p:grpSpPr>
          <a:xfrm>
            <a:off x="8452045" y="0"/>
            <a:ext cx="691657" cy="733688"/>
            <a:chOff x="8318000" y="0"/>
            <a:chExt cx="825958" cy="876150"/>
          </a:xfrm>
        </p:grpSpPr>
        <p:sp>
          <p:nvSpPr>
            <p:cNvPr id="483" name="Shape 483"/>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484" name="Shape 484" descr="PTPro Charm A plus.png"/>
            <p:cNvPicPr preferRelativeResize="0"/>
            <p:nvPr/>
          </p:nvPicPr>
          <p:blipFill>
            <a:blip r:embed="rId4">
              <a:alphaModFix/>
            </a:blip>
            <a:stretch>
              <a:fillRect/>
            </a:stretch>
          </p:blipFill>
          <p:spPr>
            <a:xfrm>
              <a:off x="8318000" y="326743"/>
              <a:ext cx="565564" cy="549406"/>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p:nvPr/>
        </p:nvSpPr>
        <p:spPr>
          <a:xfrm>
            <a:off x="628923" y="0"/>
            <a:ext cx="1111500" cy="1005600"/>
          </a:xfrm>
          <a:prstGeom prst="mathMultiply">
            <a:avLst>
              <a:gd name="adj1" fmla="val 23520"/>
            </a:avLst>
          </a:prstGeom>
          <a:solidFill>
            <a:srgbClr val="FF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0" name="Shape 490"/>
          <p:cNvSpPr txBox="1">
            <a:spLocks noGrp="1"/>
          </p:cNvSpPr>
          <p:nvPr>
            <p:ph type="title"/>
          </p:nvPr>
        </p:nvSpPr>
        <p:spPr>
          <a:xfrm>
            <a:off x="456700" y="77500"/>
            <a:ext cx="54060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Deleting Categories </a:t>
            </a:r>
          </a:p>
        </p:txBody>
      </p:sp>
      <p:sp>
        <p:nvSpPr>
          <p:cNvPr id="491" name="Shape 491"/>
          <p:cNvSpPr txBox="1"/>
          <p:nvPr/>
        </p:nvSpPr>
        <p:spPr>
          <a:xfrm>
            <a:off x="6560750" y="1172125"/>
            <a:ext cx="2583000" cy="3591600"/>
          </a:xfrm>
          <a:prstGeom prst="rect">
            <a:avLst/>
          </a:prstGeom>
          <a:noFill/>
          <a:ln>
            <a:noFill/>
          </a:ln>
        </p:spPr>
        <p:txBody>
          <a:bodyPr lIns="91425" tIns="91425" rIns="91425" bIns="91425" anchor="t" anchorCtr="0">
            <a:noAutofit/>
          </a:bodyPr>
          <a:lstStyle/>
          <a:p>
            <a:pPr lvl="0">
              <a:spcBef>
                <a:spcPts val="0"/>
              </a:spcBef>
              <a:buNone/>
            </a:pPr>
            <a:r>
              <a:rPr lang="en" sz="2000"/>
              <a:t>Click the pencil to Edit the category - Set the bullet on </a:t>
            </a:r>
            <a:r>
              <a:rPr lang="en" sz="2000" b="1"/>
              <a:t>Inactive</a:t>
            </a:r>
          </a:p>
          <a:p>
            <a:pPr lvl="0">
              <a:spcBef>
                <a:spcPts val="0"/>
              </a:spcBef>
              <a:buNone/>
            </a:pPr>
            <a:endParaRPr sz="2000" b="1"/>
          </a:p>
          <a:p>
            <a:pPr lvl="0">
              <a:spcBef>
                <a:spcPts val="0"/>
              </a:spcBef>
              <a:buNone/>
            </a:pPr>
            <a:endParaRPr sz="2000" b="1"/>
          </a:p>
          <a:p>
            <a:pPr lvl="0">
              <a:spcBef>
                <a:spcPts val="0"/>
              </a:spcBef>
              <a:buNone/>
            </a:pPr>
            <a:endParaRPr sz="2000" b="1"/>
          </a:p>
          <a:p>
            <a:pPr lvl="0">
              <a:spcBef>
                <a:spcPts val="0"/>
              </a:spcBef>
              <a:buNone/>
            </a:pPr>
            <a:endParaRPr sz="2000" b="1"/>
          </a:p>
          <a:p>
            <a:pPr lvl="0" rtl="0">
              <a:spcBef>
                <a:spcPts val="0"/>
              </a:spcBef>
              <a:buNone/>
            </a:pPr>
            <a:endParaRPr sz="2000" b="1"/>
          </a:p>
          <a:p>
            <a:pPr lvl="0" rtl="0">
              <a:spcBef>
                <a:spcPts val="0"/>
              </a:spcBef>
              <a:buNone/>
            </a:pPr>
            <a:r>
              <a:rPr lang="en" sz="2000"/>
              <a:t>- Submit</a:t>
            </a:r>
          </a:p>
        </p:txBody>
      </p:sp>
      <p:sp>
        <p:nvSpPr>
          <p:cNvPr id="492" name="Shape 492"/>
          <p:cNvSpPr txBox="1">
            <a:spLocks noGrp="1"/>
          </p:cNvSpPr>
          <p:nvPr>
            <p:ph type="title"/>
          </p:nvPr>
        </p:nvSpPr>
        <p:spPr>
          <a:xfrm>
            <a:off x="1570950" y="804550"/>
            <a:ext cx="3589200" cy="572700"/>
          </a:xfrm>
          <a:prstGeom prst="rect">
            <a:avLst/>
          </a:prstGeom>
        </p:spPr>
        <p:txBody>
          <a:bodyPr lIns="91425" tIns="91425" rIns="91425" bIns="91425" anchor="t" anchorCtr="0">
            <a:noAutofit/>
          </a:bodyPr>
          <a:lstStyle/>
          <a:p>
            <a:pPr lvl="0" rtl="0">
              <a:spcBef>
                <a:spcPts val="0"/>
              </a:spcBef>
              <a:buNone/>
            </a:pPr>
            <a:r>
              <a:rPr lang="en"/>
              <a:t>Inactivate Categories </a:t>
            </a:r>
          </a:p>
        </p:txBody>
      </p:sp>
      <p:sp>
        <p:nvSpPr>
          <p:cNvPr id="493" name="Shape 493"/>
          <p:cNvSpPr/>
          <p:nvPr/>
        </p:nvSpPr>
        <p:spPr>
          <a:xfrm rot="-10797850" flipH="1">
            <a:off x="1132243" y="758962"/>
            <a:ext cx="479700" cy="524700"/>
          </a:xfrm>
          <a:prstGeom prst="bentArrow">
            <a:avLst>
              <a:gd name="adj1" fmla="val 25000"/>
              <a:gd name="adj2" fmla="val 25000"/>
              <a:gd name="adj3" fmla="val 25000"/>
              <a:gd name="adj4" fmla="val 43750"/>
            </a:avLst>
          </a:prstGeom>
          <a:solidFill>
            <a:srgbClr val="0000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94" name="Shape 494" descr="PTPro_make Category Inactive.png"/>
          <p:cNvPicPr preferRelativeResize="0"/>
          <p:nvPr/>
        </p:nvPicPr>
        <p:blipFill>
          <a:blip r:embed="rId3">
            <a:alphaModFix/>
          </a:blip>
          <a:stretch>
            <a:fillRect/>
          </a:stretch>
        </p:blipFill>
        <p:spPr>
          <a:xfrm>
            <a:off x="1663175" y="1437375"/>
            <a:ext cx="4655399" cy="3591674"/>
          </a:xfrm>
          <a:prstGeom prst="rect">
            <a:avLst/>
          </a:prstGeom>
          <a:noFill/>
          <a:ln>
            <a:noFill/>
          </a:ln>
        </p:spPr>
      </p:pic>
      <p:sp>
        <p:nvSpPr>
          <p:cNvPr id="495" name="Shape 495"/>
          <p:cNvSpPr/>
          <p:nvPr/>
        </p:nvSpPr>
        <p:spPr>
          <a:xfrm>
            <a:off x="5315250" y="2910200"/>
            <a:ext cx="945600" cy="288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6" name="Shape 496"/>
          <p:cNvSpPr/>
          <p:nvPr/>
        </p:nvSpPr>
        <p:spPr>
          <a:xfrm>
            <a:off x="1328299" y="4504050"/>
            <a:ext cx="479700" cy="525000"/>
          </a:xfrm>
          <a:prstGeom prst="mathMultiply">
            <a:avLst>
              <a:gd name="adj1" fmla="val 23520"/>
            </a:avLst>
          </a:prstGeom>
          <a:solidFill>
            <a:srgbClr val="FF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97" name="Shape 497"/>
          <p:cNvGrpSpPr/>
          <p:nvPr/>
        </p:nvGrpSpPr>
        <p:grpSpPr>
          <a:xfrm>
            <a:off x="8362585" y="0"/>
            <a:ext cx="781191" cy="828662"/>
            <a:chOff x="8318000" y="0"/>
            <a:chExt cx="825958" cy="876150"/>
          </a:xfrm>
        </p:grpSpPr>
        <p:sp>
          <p:nvSpPr>
            <p:cNvPr id="498" name="Shape 498"/>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499" name="Shape 499" descr="PTPro Charm A plus.png"/>
            <p:cNvPicPr preferRelativeResize="0"/>
            <p:nvPr/>
          </p:nvPicPr>
          <p:blipFill>
            <a:blip r:embed="rId4">
              <a:alphaModFix/>
            </a:blip>
            <a:stretch>
              <a:fillRect/>
            </a:stretch>
          </p:blipFill>
          <p:spPr>
            <a:xfrm>
              <a:off x="8318000" y="326743"/>
              <a:ext cx="565564" cy="549406"/>
            </a:xfrm>
            <a:prstGeom prst="rect">
              <a:avLst/>
            </a:prstGeom>
            <a:noFill/>
            <a:ln>
              <a:noFill/>
            </a:ln>
          </p:spPr>
        </p:pic>
      </p:grpSp>
      <p:cxnSp>
        <p:nvCxnSpPr>
          <p:cNvPr id="500" name="Shape 500"/>
          <p:cNvCxnSpPr>
            <a:endCxn id="495" idx="3"/>
          </p:cNvCxnSpPr>
          <p:nvPr/>
        </p:nvCxnSpPr>
        <p:spPr>
          <a:xfrm flipH="1">
            <a:off x="6260850" y="2064950"/>
            <a:ext cx="382800" cy="989400"/>
          </a:xfrm>
          <a:prstGeom prst="straightConnector1">
            <a:avLst/>
          </a:prstGeom>
          <a:noFill/>
          <a:ln w="19050" cap="flat" cmpd="sng">
            <a:solidFill>
              <a:srgbClr val="FF0000"/>
            </a:solidFill>
            <a:prstDash val="solid"/>
            <a:round/>
            <a:headEnd type="none" w="lg" len="lg"/>
            <a:tailEnd type="triangle" w="lg" len="lg"/>
          </a:ln>
        </p:spPr>
      </p:cxnSp>
      <p:sp>
        <p:nvSpPr>
          <p:cNvPr id="501" name="Shape 501"/>
          <p:cNvSpPr/>
          <p:nvPr/>
        </p:nvSpPr>
        <p:spPr>
          <a:xfrm>
            <a:off x="1720175" y="1754675"/>
            <a:ext cx="630300" cy="288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16675" y="42250"/>
            <a:ext cx="44373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Create an Assignment</a:t>
            </a:r>
          </a:p>
        </p:txBody>
      </p:sp>
      <p:pic>
        <p:nvPicPr>
          <p:cNvPr id="507" name="Shape 507"/>
          <p:cNvPicPr preferRelativeResize="0"/>
          <p:nvPr/>
        </p:nvPicPr>
        <p:blipFill>
          <a:blip r:embed="rId3">
            <a:alphaModFix/>
          </a:blip>
          <a:stretch>
            <a:fillRect/>
          </a:stretch>
        </p:blipFill>
        <p:spPr>
          <a:xfrm>
            <a:off x="311687" y="1209037"/>
            <a:ext cx="2009775" cy="1838325"/>
          </a:xfrm>
          <a:prstGeom prst="rect">
            <a:avLst/>
          </a:prstGeom>
          <a:noFill/>
          <a:ln>
            <a:noFill/>
          </a:ln>
        </p:spPr>
      </p:pic>
      <p:pic>
        <p:nvPicPr>
          <p:cNvPr id="508" name="Shape 508" descr="PTPro Create button.png"/>
          <p:cNvPicPr preferRelativeResize="0"/>
          <p:nvPr/>
        </p:nvPicPr>
        <p:blipFill>
          <a:blip r:embed="rId4">
            <a:alphaModFix/>
          </a:blip>
          <a:stretch>
            <a:fillRect/>
          </a:stretch>
        </p:blipFill>
        <p:spPr>
          <a:xfrm>
            <a:off x="8197775" y="119050"/>
            <a:ext cx="771525" cy="419100"/>
          </a:xfrm>
          <a:prstGeom prst="rect">
            <a:avLst/>
          </a:prstGeom>
          <a:noFill/>
          <a:ln>
            <a:noFill/>
          </a:ln>
        </p:spPr>
      </p:pic>
      <p:sp>
        <p:nvSpPr>
          <p:cNvPr id="509" name="Shape 509"/>
          <p:cNvSpPr/>
          <p:nvPr/>
        </p:nvSpPr>
        <p:spPr>
          <a:xfrm>
            <a:off x="748375" y="1883800"/>
            <a:ext cx="1210800" cy="3921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510" name="Shape 510"/>
          <p:cNvCxnSpPr>
            <a:endCxn id="509" idx="0"/>
          </p:cNvCxnSpPr>
          <p:nvPr/>
        </p:nvCxnSpPr>
        <p:spPr>
          <a:xfrm flipH="1">
            <a:off x="1353775" y="1614700"/>
            <a:ext cx="286200" cy="269100"/>
          </a:xfrm>
          <a:prstGeom prst="straightConnector1">
            <a:avLst/>
          </a:prstGeom>
          <a:noFill/>
          <a:ln w="19050" cap="flat" cmpd="sng">
            <a:solidFill>
              <a:srgbClr val="FF0000"/>
            </a:solidFill>
            <a:prstDash val="solid"/>
            <a:round/>
            <a:headEnd type="none" w="lg" len="lg"/>
            <a:tailEnd type="triangle" w="lg" len="lg"/>
          </a:ln>
        </p:spPr>
      </p:cxnSp>
      <p:grpSp>
        <p:nvGrpSpPr>
          <p:cNvPr id="511" name="Shape 511"/>
          <p:cNvGrpSpPr/>
          <p:nvPr/>
        </p:nvGrpSpPr>
        <p:grpSpPr>
          <a:xfrm>
            <a:off x="2520229" y="614944"/>
            <a:ext cx="6543273" cy="4099516"/>
            <a:chOff x="2722100" y="710662"/>
            <a:chExt cx="6421900" cy="4003825"/>
          </a:xfrm>
        </p:grpSpPr>
        <p:pic>
          <p:nvPicPr>
            <p:cNvPr id="512" name="Shape 512"/>
            <p:cNvPicPr preferRelativeResize="0"/>
            <p:nvPr/>
          </p:nvPicPr>
          <p:blipFill rotWithShape="1">
            <a:blip r:embed="rId5">
              <a:alphaModFix/>
            </a:blip>
            <a:srcRect b="23971"/>
            <a:stretch/>
          </p:blipFill>
          <p:spPr>
            <a:xfrm>
              <a:off x="2790825" y="710662"/>
              <a:ext cx="6353175" cy="3722174"/>
            </a:xfrm>
            <a:prstGeom prst="rect">
              <a:avLst/>
            </a:prstGeom>
            <a:noFill/>
            <a:ln>
              <a:noFill/>
            </a:ln>
          </p:spPr>
        </p:pic>
        <p:pic>
          <p:nvPicPr>
            <p:cNvPr id="513" name="Shape 513"/>
            <p:cNvPicPr preferRelativeResize="0"/>
            <p:nvPr/>
          </p:nvPicPr>
          <p:blipFill rotWithShape="1">
            <a:blip r:embed="rId5">
              <a:alphaModFix/>
            </a:blip>
            <a:srcRect t="91439"/>
            <a:stretch/>
          </p:blipFill>
          <p:spPr>
            <a:xfrm>
              <a:off x="2722100" y="4295387"/>
              <a:ext cx="6353175" cy="419100"/>
            </a:xfrm>
            <a:prstGeom prst="rect">
              <a:avLst/>
            </a:prstGeom>
            <a:noFill/>
            <a:ln>
              <a:noFill/>
            </a:ln>
          </p:spPr>
        </p:pic>
      </p:grpSp>
      <p:cxnSp>
        <p:nvCxnSpPr>
          <p:cNvPr id="514" name="Shape 514"/>
          <p:cNvCxnSpPr/>
          <p:nvPr/>
        </p:nvCxnSpPr>
        <p:spPr>
          <a:xfrm flipH="1">
            <a:off x="4287075" y="1703562"/>
            <a:ext cx="3402000" cy="2307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Shape 519"/>
          <p:cNvPicPr preferRelativeResize="0"/>
          <p:nvPr/>
        </p:nvPicPr>
        <p:blipFill>
          <a:blip r:embed="rId3">
            <a:alphaModFix/>
          </a:blip>
          <a:stretch>
            <a:fillRect/>
          </a:stretch>
        </p:blipFill>
        <p:spPr>
          <a:xfrm>
            <a:off x="4111000" y="767350"/>
            <a:ext cx="4965025" cy="3977324"/>
          </a:xfrm>
          <a:prstGeom prst="rect">
            <a:avLst/>
          </a:prstGeom>
          <a:noFill/>
          <a:ln>
            <a:noFill/>
          </a:ln>
        </p:spPr>
      </p:pic>
      <p:sp>
        <p:nvSpPr>
          <p:cNvPr id="520" name="Shape 520"/>
          <p:cNvSpPr/>
          <p:nvPr/>
        </p:nvSpPr>
        <p:spPr>
          <a:xfrm>
            <a:off x="5492804" y="1209677"/>
            <a:ext cx="630300" cy="353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1" name="Shape 521"/>
          <p:cNvSpPr txBox="1">
            <a:spLocks noGrp="1"/>
          </p:cNvSpPr>
          <p:nvPr>
            <p:ph type="title"/>
          </p:nvPr>
        </p:nvSpPr>
        <p:spPr>
          <a:xfrm>
            <a:off x="416675" y="42250"/>
            <a:ext cx="717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073763"/>
                </a:solidFill>
              </a:rPr>
              <a:t>Create an Assignment - Standards Tab</a:t>
            </a:r>
          </a:p>
        </p:txBody>
      </p:sp>
      <p:sp>
        <p:nvSpPr>
          <p:cNvPr id="522" name="Shape 522"/>
          <p:cNvSpPr/>
          <p:nvPr/>
        </p:nvSpPr>
        <p:spPr>
          <a:xfrm>
            <a:off x="5659732" y="1945209"/>
            <a:ext cx="1004399" cy="302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23" name="Shape 523" descr="PTPr Create Assignement - Show Selected Standards Auto-Calculate.png"/>
          <p:cNvPicPr preferRelativeResize="0"/>
          <p:nvPr/>
        </p:nvPicPr>
        <p:blipFill>
          <a:blip r:embed="rId4">
            <a:alphaModFix/>
          </a:blip>
          <a:stretch>
            <a:fillRect/>
          </a:stretch>
        </p:blipFill>
        <p:spPr>
          <a:xfrm>
            <a:off x="64050" y="767350"/>
            <a:ext cx="4046949" cy="3977324"/>
          </a:xfrm>
          <a:prstGeom prst="rect">
            <a:avLst/>
          </a:prstGeom>
          <a:noFill/>
          <a:ln>
            <a:noFill/>
          </a:ln>
        </p:spPr>
      </p:pic>
      <p:sp>
        <p:nvSpPr>
          <p:cNvPr id="524" name="Shape 524"/>
          <p:cNvSpPr/>
          <p:nvPr/>
        </p:nvSpPr>
        <p:spPr>
          <a:xfrm>
            <a:off x="119338" y="1879783"/>
            <a:ext cx="1367100" cy="302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5" name="Shape 525"/>
          <p:cNvSpPr/>
          <p:nvPr/>
        </p:nvSpPr>
        <p:spPr>
          <a:xfrm>
            <a:off x="1380479" y="1142402"/>
            <a:ext cx="630300" cy="353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6" name="Shape 526"/>
          <p:cNvSpPr/>
          <p:nvPr/>
        </p:nvSpPr>
        <p:spPr>
          <a:xfrm>
            <a:off x="3591300" y="2059300"/>
            <a:ext cx="519900" cy="4395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Shape 531"/>
          <p:cNvPicPr preferRelativeResize="0"/>
          <p:nvPr/>
        </p:nvPicPr>
        <p:blipFill>
          <a:blip r:embed="rId3">
            <a:alphaModFix/>
          </a:blip>
          <a:stretch>
            <a:fillRect/>
          </a:stretch>
        </p:blipFill>
        <p:spPr>
          <a:xfrm>
            <a:off x="1443525" y="722675"/>
            <a:ext cx="5336349" cy="4280500"/>
          </a:xfrm>
          <a:prstGeom prst="rect">
            <a:avLst/>
          </a:prstGeom>
          <a:noFill/>
          <a:ln>
            <a:noFill/>
          </a:ln>
        </p:spPr>
      </p:pic>
      <p:sp>
        <p:nvSpPr>
          <p:cNvPr id="532" name="Shape 532"/>
          <p:cNvSpPr/>
          <p:nvPr/>
        </p:nvSpPr>
        <p:spPr>
          <a:xfrm>
            <a:off x="2287797" y="1201560"/>
            <a:ext cx="673500" cy="3777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3" name="Shape 533"/>
          <p:cNvSpPr txBox="1"/>
          <p:nvPr/>
        </p:nvSpPr>
        <p:spPr>
          <a:xfrm>
            <a:off x="6929800" y="2679550"/>
            <a:ext cx="1914300" cy="1614600"/>
          </a:xfrm>
          <a:prstGeom prst="rect">
            <a:avLst/>
          </a:prstGeom>
          <a:noFill/>
          <a:ln>
            <a:noFill/>
          </a:ln>
        </p:spPr>
        <p:txBody>
          <a:bodyPr lIns="91425" tIns="91425" rIns="91425" bIns="91425" anchor="t" anchorCtr="0">
            <a:noAutofit/>
          </a:bodyPr>
          <a:lstStyle/>
          <a:p>
            <a:pPr lvl="0">
              <a:spcBef>
                <a:spcPts val="0"/>
              </a:spcBef>
              <a:buClr>
                <a:schemeClr val="dk1"/>
              </a:buClr>
              <a:buSzPct val="61111"/>
              <a:buFont typeface="Arial"/>
              <a:buNone/>
            </a:pPr>
            <a:r>
              <a:rPr lang="en" sz="1800">
                <a:solidFill>
                  <a:schemeClr val="dk1"/>
                </a:solidFill>
              </a:rPr>
              <a:t>Only students with checked boxes will see the assignment. </a:t>
            </a:r>
          </a:p>
        </p:txBody>
      </p:sp>
      <p:sp>
        <p:nvSpPr>
          <p:cNvPr id="534" name="Shape 534"/>
          <p:cNvSpPr txBox="1">
            <a:spLocks noGrp="1"/>
          </p:cNvSpPr>
          <p:nvPr>
            <p:ph type="title"/>
          </p:nvPr>
        </p:nvSpPr>
        <p:spPr>
          <a:xfrm>
            <a:off x="416675" y="42250"/>
            <a:ext cx="717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073763"/>
                </a:solidFill>
              </a:rPr>
              <a:t>Create an Assignment - Students Tab</a:t>
            </a:r>
          </a:p>
        </p:txBody>
      </p:sp>
      <p:cxnSp>
        <p:nvCxnSpPr>
          <p:cNvPr id="535" name="Shape 535"/>
          <p:cNvCxnSpPr/>
          <p:nvPr/>
        </p:nvCxnSpPr>
        <p:spPr>
          <a:xfrm flipH="1">
            <a:off x="6499775" y="3065150"/>
            <a:ext cx="479700" cy="275700"/>
          </a:xfrm>
          <a:prstGeom prst="straightConnector1">
            <a:avLst/>
          </a:prstGeom>
          <a:noFill/>
          <a:ln w="19050" cap="flat" cmpd="sng">
            <a:solidFill>
              <a:srgbClr val="FF0000"/>
            </a:solidFill>
            <a:prstDash val="solid"/>
            <a:round/>
            <a:headEnd type="none" w="lg" len="lg"/>
            <a:tailEnd type="triangle" w="lg" len="lg"/>
          </a:ln>
        </p:spPr>
      </p:cxnSp>
      <p:sp>
        <p:nvSpPr>
          <p:cNvPr id="536" name="Shape 536"/>
          <p:cNvSpPr/>
          <p:nvPr/>
        </p:nvSpPr>
        <p:spPr>
          <a:xfrm>
            <a:off x="1322250" y="2926100"/>
            <a:ext cx="935100" cy="4677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311700" y="133650"/>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Create an Assignment - Publish Tab</a:t>
            </a:r>
          </a:p>
          <a:p>
            <a:pPr lvl="0">
              <a:spcBef>
                <a:spcPts val="0"/>
              </a:spcBef>
              <a:buNone/>
            </a:pPr>
            <a:endParaRPr/>
          </a:p>
        </p:txBody>
      </p:sp>
      <p:sp>
        <p:nvSpPr>
          <p:cNvPr id="542" name="Shape 542"/>
          <p:cNvSpPr txBox="1">
            <a:spLocks noGrp="1"/>
          </p:cNvSpPr>
          <p:nvPr>
            <p:ph type="body" idx="1"/>
          </p:nvPr>
        </p:nvSpPr>
        <p:spPr>
          <a:xfrm>
            <a:off x="311700" y="834350"/>
            <a:ext cx="3319800" cy="3997800"/>
          </a:xfrm>
          <a:prstGeom prst="rect">
            <a:avLst/>
          </a:prstGeom>
        </p:spPr>
        <p:txBody>
          <a:bodyPr lIns="91425" tIns="91425" rIns="91425" bIns="91425" anchor="t" anchorCtr="0">
            <a:noAutofit/>
          </a:bodyPr>
          <a:lstStyle/>
          <a:p>
            <a:pPr lvl="0">
              <a:spcBef>
                <a:spcPts val="0"/>
              </a:spcBef>
              <a:buNone/>
            </a:pPr>
            <a:r>
              <a:rPr lang="en">
                <a:solidFill>
                  <a:srgbClr val="000000"/>
                </a:solidFill>
              </a:rPr>
              <a:t>Select the Publish tab to set when the assignment will be shared with parents and students on the PowerSchool Student and Parent portal.</a:t>
            </a:r>
            <a:br>
              <a:rPr lang="en">
                <a:solidFill>
                  <a:srgbClr val="000000"/>
                </a:solidFill>
              </a:rPr>
            </a:br>
            <a:br>
              <a:rPr lang="en">
                <a:solidFill>
                  <a:srgbClr val="000000"/>
                </a:solidFill>
              </a:rPr>
            </a:br>
            <a:r>
              <a:rPr lang="en">
                <a:solidFill>
                  <a:srgbClr val="000000"/>
                </a:solidFill>
              </a:rPr>
              <a:t>Use the Publish Assignments menu to choose when the assignments will be published.</a:t>
            </a:r>
            <a:br>
              <a:rPr lang="en">
                <a:solidFill>
                  <a:srgbClr val="000000"/>
                </a:solidFill>
              </a:rPr>
            </a:br>
            <a:r>
              <a:rPr lang="en">
                <a:solidFill>
                  <a:srgbClr val="000000"/>
                </a:solidFill>
              </a:rPr>
              <a:t>Select the Publish Scores checkbox to share the assignment score.</a:t>
            </a:r>
          </a:p>
        </p:txBody>
      </p:sp>
      <p:pic>
        <p:nvPicPr>
          <p:cNvPr id="543" name="Shape 543"/>
          <p:cNvPicPr preferRelativeResize="0"/>
          <p:nvPr/>
        </p:nvPicPr>
        <p:blipFill>
          <a:blip r:embed="rId3">
            <a:alphaModFix/>
          </a:blip>
          <a:stretch>
            <a:fillRect/>
          </a:stretch>
        </p:blipFill>
        <p:spPr>
          <a:xfrm>
            <a:off x="3777638" y="706349"/>
            <a:ext cx="5140087" cy="412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subTitle" idx="1"/>
          </p:nvPr>
        </p:nvSpPr>
        <p:spPr>
          <a:xfrm>
            <a:off x="311700" y="763150"/>
            <a:ext cx="8520600" cy="38925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endParaRPr sz="1800">
              <a:solidFill>
                <a:srgbClr val="073763"/>
              </a:solidFill>
            </a:endParaRPr>
          </a:p>
          <a:p>
            <a:pPr marL="457200" lvl="0" indent="-342900" algn="l" rtl="0">
              <a:spcBef>
                <a:spcPts val="0"/>
              </a:spcBef>
              <a:buClr>
                <a:srgbClr val="073763"/>
              </a:buClr>
              <a:buSzPct val="100000"/>
              <a:buChar char="●"/>
            </a:pPr>
            <a:r>
              <a:rPr lang="en" sz="1800" b="1">
                <a:solidFill>
                  <a:srgbClr val="073763"/>
                </a:solidFill>
              </a:rPr>
              <a:t>Using PowerTeacher Pro</a:t>
            </a:r>
            <a:r>
              <a:rPr lang="en" sz="2400" b="1">
                <a:solidFill>
                  <a:srgbClr val="FF9900"/>
                </a:solidFill>
              </a:rPr>
              <a:t>   </a:t>
            </a:r>
            <a:r>
              <a:rPr lang="en" sz="1800" b="1">
                <a:solidFill>
                  <a:srgbClr val="073763"/>
                </a:solidFill>
              </a:rPr>
              <a:t>……………………………...…..……. </a:t>
            </a:r>
            <a:r>
              <a:rPr lang="en" sz="1800" b="1" u="sng">
                <a:solidFill>
                  <a:schemeClr val="accent5"/>
                </a:solidFill>
                <a:hlinkClick r:id="rId3"/>
              </a:rPr>
              <a:t>slide   2</a:t>
            </a:r>
          </a:p>
          <a:p>
            <a:pPr marL="457200" lvl="0" indent="-342900" algn="l" rtl="0">
              <a:spcBef>
                <a:spcPts val="0"/>
              </a:spcBef>
              <a:buClr>
                <a:srgbClr val="073763"/>
              </a:buClr>
              <a:buSzPct val="75000"/>
              <a:buChar char="●"/>
            </a:pPr>
            <a:r>
              <a:rPr lang="en" sz="2400" b="1">
                <a:solidFill>
                  <a:srgbClr val="FF9900"/>
                </a:solidFill>
              </a:rPr>
              <a:t>Accessing the Gradebook 6</a:t>
            </a:r>
            <a:r>
              <a:rPr lang="en" sz="1800" b="1">
                <a:solidFill>
                  <a:srgbClr val="073763"/>
                </a:solidFill>
              </a:rPr>
              <a:t> …………………..…..….. </a:t>
            </a:r>
            <a:r>
              <a:rPr lang="en" sz="1800" b="1" u="sng">
                <a:solidFill>
                  <a:schemeClr val="accent5"/>
                </a:solidFill>
                <a:hlinkClick r:id="rId4"/>
              </a:rPr>
              <a:t>slide   4</a:t>
            </a:r>
          </a:p>
          <a:p>
            <a:pPr lvl="0" algn="l" rtl="0">
              <a:spcBef>
                <a:spcPts val="0"/>
              </a:spcBef>
              <a:buClr>
                <a:srgbClr val="000000"/>
              </a:buClr>
              <a:buSzPct val="61111"/>
              <a:buNone/>
            </a:pPr>
            <a:r>
              <a:rPr lang="en" sz="1800" b="1">
                <a:solidFill>
                  <a:srgbClr val="073763"/>
                </a:solidFill>
              </a:rPr>
              <a:t>       →  Navigating the Gradebook</a:t>
            </a:r>
          </a:p>
          <a:p>
            <a:pPr marL="457200" lvl="0" indent="-342900" algn="l" rtl="0">
              <a:spcBef>
                <a:spcPts val="0"/>
              </a:spcBef>
              <a:buClr>
                <a:srgbClr val="073763"/>
              </a:buClr>
              <a:buSzPct val="100000"/>
              <a:buChar char="●"/>
            </a:pPr>
            <a:r>
              <a:rPr lang="en" sz="1800" b="1">
                <a:solidFill>
                  <a:srgbClr val="073763"/>
                </a:solidFill>
              </a:rPr>
              <a:t>Viewing and Adding Class Descriptions …………………...….. </a:t>
            </a:r>
            <a:r>
              <a:rPr lang="en" sz="1800" b="1" u="sng">
                <a:solidFill>
                  <a:schemeClr val="accent5"/>
                </a:solidFill>
                <a:hlinkClick r:id="rId5"/>
              </a:rPr>
              <a:t>slide 12</a:t>
            </a:r>
            <a:r>
              <a:rPr lang="en" sz="1800" b="1">
                <a:solidFill>
                  <a:srgbClr val="073763"/>
                </a:solidFill>
              </a:rPr>
              <a:t> </a:t>
            </a:r>
          </a:p>
          <a:p>
            <a:pPr marL="457200" lvl="0" indent="-342900" algn="l" rtl="0">
              <a:spcBef>
                <a:spcPts val="0"/>
              </a:spcBef>
              <a:buClr>
                <a:srgbClr val="073763"/>
              </a:buClr>
              <a:buSzPct val="100000"/>
              <a:buChar char="●"/>
            </a:pPr>
            <a:r>
              <a:rPr lang="en" sz="1800" b="1">
                <a:solidFill>
                  <a:srgbClr val="073763"/>
                </a:solidFill>
              </a:rPr>
              <a:t>Setting Up Display Preferences ………………………………….. </a:t>
            </a:r>
            <a:r>
              <a:rPr lang="en" sz="1800" b="1" u="sng">
                <a:solidFill>
                  <a:schemeClr val="accent5"/>
                </a:solidFill>
                <a:hlinkClick r:id="rId6"/>
              </a:rPr>
              <a:t>slide 15</a:t>
            </a:r>
          </a:p>
          <a:p>
            <a:pPr marL="457200" lvl="0" indent="-342900" algn="l" rtl="0">
              <a:spcBef>
                <a:spcPts val="0"/>
              </a:spcBef>
              <a:buClr>
                <a:srgbClr val="073763"/>
              </a:buClr>
              <a:buSzPct val="100000"/>
              <a:buChar char="●"/>
            </a:pPr>
            <a:r>
              <a:rPr lang="en" sz="1800" b="1">
                <a:solidFill>
                  <a:srgbClr val="073763"/>
                </a:solidFill>
              </a:rPr>
              <a:t>Setting Up Grading Preferences …………………………………. </a:t>
            </a:r>
            <a:r>
              <a:rPr lang="en" sz="1800" b="1" u="sng">
                <a:solidFill>
                  <a:schemeClr val="accent5"/>
                </a:solidFill>
                <a:hlinkClick r:id="rId7"/>
              </a:rPr>
              <a:t>slide 17</a:t>
            </a:r>
          </a:p>
          <a:p>
            <a:pPr marL="457200" lvl="0" indent="-342900" algn="l" rtl="0">
              <a:lnSpc>
                <a:spcPct val="115000"/>
              </a:lnSpc>
              <a:spcBef>
                <a:spcPts val="0"/>
              </a:spcBef>
              <a:spcAft>
                <a:spcPts val="1600"/>
              </a:spcAft>
              <a:buClr>
                <a:srgbClr val="073763"/>
              </a:buClr>
              <a:buSzPct val="100000"/>
              <a:buChar char="●"/>
            </a:pPr>
            <a:r>
              <a:rPr lang="en" sz="1800" b="1">
                <a:solidFill>
                  <a:srgbClr val="073763"/>
                </a:solidFill>
              </a:rPr>
              <a:t>Working with Categories and Assignments ……………..…….. </a:t>
            </a:r>
            <a:r>
              <a:rPr lang="en" sz="1800" b="1" u="sng">
                <a:solidFill>
                  <a:schemeClr val="accent5"/>
                </a:solidFill>
                <a:hlinkClick r:id="rId8"/>
              </a:rPr>
              <a:t>slide 23</a:t>
            </a:r>
          </a:p>
          <a:p>
            <a:pPr marL="457200" lvl="0" indent="-342900" algn="l" rtl="0">
              <a:spcBef>
                <a:spcPts val="0"/>
              </a:spcBef>
              <a:buClr>
                <a:srgbClr val="073763"/>
              </a:buClr>
              <a:buSzPct val="100000"/>
              <a:buChar char="●"/>
            </a:pPr>
            <a:r>
              <a:rPr lang="en" sz="1800" b="1">
                <a:solidFill>
                  <a:srgbClr val="073763"/>
                </a:solidFill>
              </a:rPr>
              <a:t>Working with Grades ………………………………………………. </a:t>
            </a:r>
            <a:r>
              <a:rPr lang="en" sz="1800" b="1" u="sng">
                <a:solidFill>
                  <a:schemeClr val="hlink"/>
                </a:solidFill>
                <a:hlinkClick r:id="rId9"/>
              </a:rPr>
              <a:t>slide 52</a:t>
            </a:r>
          </a:p>
          <a:p>
            <a:pPr marL="457200" lvl="0" indent="-342900" algn="l" rtl="0">
              <a:spcBef>
                <a:spcPts val="0"/>
              </a:spcBef>
              <a:buClr>
                <a:srgbClr val="073763"/>
              </a:buClr>
              <a:buSzPct val="100000"/>
              <a:buChar char="●"/>
            </a:pPr>
            <a:r>
              <a:rPr lang="en" sz="1800" b="1">
                <a:solidFill>
                  <a:srgbClr val="073763"/>
                </a:solidFill>
              </a:rPr>
              <a:t>Analyzing Performance ………………………………………….... </a:t>
            </a:r>
            <a:r>
              <a:rPr lang="en" sz="1800" b="1" u="sng">
                <a:solidFill>
                  <a:schemeClr val="hlink"/>
                </a:solidFill>
                <a:hlinkClick r:id="rId10"/>
              </a:rPr>
              <a:t>slide 61</a:t>
            </a:r>
          </a:p>
          <a:p>
            <a:pPr marL="457200" lvl="0" indent="-342900" algn="l" rtl="0">
              <a:spcBef>
                <a:spcPts val="0"/>
              </a:spcBef>
              <a:buClr>
                <a:srgbClr val="073763"/>
              </a:buClr>
              <a:buSzPct val="100000"/>
              <a:buChar char="●"/>
            </a:pPr>
            <a:r>
              <a:rPr lang="en" sz="1800" b="1">
                <a:solidFill>
                  <a:srgbClr val="073763"/>
                </a:solidFill>
              </a:rPr>
              <a:t>Running PowerTeacher Pro Reports ……………..…………….. </a:t>
            </a:r>
            <a:r>
              <a:rPr lang="en" sz="1800" b="1" u="sng">
                <a:solidFill>
                  <a:schemeClr val="hlink"/>
                </a:solidFill>
                <a:hlinkClick r:id="rId11"/>
              </a:rPr>
              <a:t>slide 77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410525" y="59725"/>
            <a:ext cx="74382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Activity - Create one or more Assignments</a:t>
            </a:r>
          </a:p>
          <a:p>
            <a:pPr lvl="0">
              <a:spcBef>
                <a:spcPts val="0"/>
              </a:spcBef>
              <a:buNone/>
            </a:pPr>
            <a:endParaRPr/>
          </a:p>
        </p:txBody>
      </p:sp>
      <p:sp>
        <p:nvSpPr>
          <p:cNvPr id="549" name="Shape 549"/>
          <p:cNvSpPr txBox="1"/>
          <p:nvPr/>
        </p:nvSpPr>
        <p:spPr>
          <a:xfrm>
            <a:off x="128225" y="521325"/>
            <a:ext cx="8802900" cy="4381800"/>
          </a:xfrm>
          <a:prstGeom prst="rect">
            <a:avLst/>
          </a:prstGeom>
          <a:noFill/>
          <a:ln>
            <a:noFill/>
          </a:ln>
        </p:spPr>
        <p:txBody>
          <a:bodyPr lIns="91425" tIns="91425" rIns="91425" bIns="91425" anchor="t" anchorCtr="0">
            <a:noAutofit/>
          </a:bodyPr>
          <a:lstStyle/>
          <a:p>
            <a:pPr marL="457200" lvl="0" indent="-323850" rtl="0">
              <a:spcBef>
                <a:spcPts val="0"/>
              </a:spcBef>
              <a:buSzPct val="100000"/>
              <a:buChar char="●"/>
            </a:pPr>
            <a:r>
              <a:rPr lang="en" sz="1500"/>
              <a:t>Select Create  and then choose Assignment.</a:t>
            </a:r>
          </a:p>
          <a:p>
            <a:pPr marL="457200" lvl="0" indent="-323850">
              <a:spcBef>
                <a:spcPts val="0"/>
              </a:spcBef>
              <a:buSzPct val="100000"/>
              <a:buChar char="●"/>
            </a:pPr>
            <a:r>
              <a:rPr lang="en" sz="1500"/>
              <a:t>Select the classes for this assignment </a:t>
            </a:r>
          </a:p>
          <a:p>
            <a:pPr marL="457200" lvl="0" indent="-323850" rtl="0">
              <a:spcBef>
                <a:spcPts val="0"/>
              </a:spcBef>
              <a:buSzPct val="100000"/>
              <a:buChar char="●"/>
            </a:pPr>
            <a:r>
              <a:rPr lang="en" sz="1500"/>
              <a:t>Choose/enter assignment information.</a:t>
            </a:r>
          </a:p>
          <a:p>
            <a:pPr marL="457200" lvl="0" indent="-323850" rtl="0">
              <a:spcBef>
                <a:spcPts val="0"/>
              </a:spcBef>
              <a:buSzPct val="100000"/>
              <a:buChar char="●"/>
            </a:pPr>
            <a:r>
              <a:rPr lang="en" sz="1500"/>
              <a:t>Select the score type for this assignment.</a:t>
            </a:r>
          </a:p>
          <a:p>
            <a:pPr marL="457200" lvl="0" indent="-323850" rtl="0">
              <a:spcBef>
                <a:spcPts val="0"/>
              </a:spcBef>
              <a:buSzPct val="100000"/>
              <a:buChar char="●"/>
            </a:pPr>
            <a:r>
              <a:rPr lang="en" sz="1500"/>
              <a:t>To include the assignment in final grade calculations, verify that Count in Final Grade is selected.</a:t>
            </a:r>
          </a:p>
          <a:p>
            <a:pPr marL="457200" lvl="0" indent="-323850" rtl="0">
              <a:spcBef>
                <a:spcPts val="0"/>
              </a:spcBef>
              <a:buSzPct val="100000"/>
              <a:buChar char="●"/>
            </a:pPr>
            <a:r>
              <a:rPr lang="en" sz="1500"/>
              <a:t>Choose a due date for the assignment. </a:t>
            </a:r>
          </a:p>
          <a:p>
            <a:pPr marL="914400" lvl="1" indent="-323850" rtl="0">
              <a:spcBef>
                <a:spcPts val="0"/>
              </a:spcBef>
              <a:buSzPct val="100000"/>
              <a:buChar char="○"/>
            </a:pPr>
            <a:r>
              <a:rPr lang="en" sz="1500"/>
              <a:t>If multiple classes have been selected, use the +Per Class button to define different due dates for each class, if needed.</a:t>
            </a:r>
          </a:p>
          <a:p>
            <a:pPr marL="457200" lvl="0" indent="-323850" rtl="0">
              <a:spcBef>
                <a:spcPts val="0"/>
              </a:spcBef>
              <a:buSzPct val="100000"/>
              <a:buChar char="●"/>
            </a:pPr>
            <a:r>
              <a:rPr lang="en" sz="1500"/>
              <a:t>Description can include detailed information about the category. </a:t>
            </a:r>
          </a:p>
          <a:p>
            <a:pPr marL="914400" lvl="1" indent="-323850" rtl="0">
              <a:spcBef>
                <a:spcPts val="0"/>
              </a:spcBef>
              <a:buSzPct val="100000"/>
              <a:buChar char="○"/>
            </a:pPr>
            <a:r>
              <a:rPr lang="en" sz="1500"/>
              <a:t>use plain text, HTML, or a combination of both. </a:t>
            </a:r>
          </a:p>
          <a:p>
            <a:pPr marL="457200" lvl="0" indent="-323850" rtl="0">
              <a:spcBef>
                <a:spcPts val="0"/>
              </a:spcBef>
              <a:buSzPct val="100000"/>
              <a:buChar char="●"/>
            </a:pPr>
            <a:r>
              <a:rPr lang="en" sz="1500"/>
              <a:t>Select the Students tab to choose only specific students for which this assignment applies, if applicable.</a:t>
            </a:r>
          </a:p>
          <a:p>
            <a:pPr marL="457200" lvl="0" indent="-323850" rtl="0">
              <a:spcBef>
                <a:spcPts val="0"/>
              </a:spcBef>
              <a:buSzPct val="100000"/>
              <a:buChar char="●"/>
            </a:pPr>
            <a:r>
              <a:rPr lang="en" sz="1500"/>
              <a:t>Select the Standards tab to choose standards to apply to the assignment and whether or not they count in standards grades.</a:t>
            </a:r>
          </a:p>
          <a:p>
            <a:pPr marL="457200" lvl="0" indent="-323850" rtl="0">
              <a:spcBef>
                <a:spcPts val="0"/>
              </a:spcBef>
              <a:buSzPct val="100000"/>
              <a:buChar char="●"/>
            </a:pPr>
            <a:r>
              <a:rPr lang="en" sz="1500"/>
              <a:t>Select the Publish tab to set when the assignment will be shared with parents and students on the PowerSchool Student and Parent portal.</a:t>
            </a:r>
          </a:p>
          <a:p>
            <a:pPr marL="457200" lvl="0" indent="-323850" rtl="0">
              <a:spcBef>
                <a:spcPts val="0"/>
              </a:spcBef>
              <a:buSzPct val="100000"/>
              <a:buChar char="●"/>
            </a:pPr>
            <a:r>
              <a:rPr lang="en" sz="1500"/>
              <a:t>Use the Publish Assignments menu to choose when the assignments will be published.</a:t>
            </a:r>
          </a:p>
          <a:p>
            <a:pPr marL="457200" lvl="0" indent="-323850" rtl="0">
              <a:spcBef>
                <a:spcPts val="0"/>
              </a:spcBef>
              <a:buSzPct val="100000"/>
              <a:buChar char="●"/>
            </a:pPr>
            <a:r>
              <a:rPr lang="en" sz="1500"/>
              <a:t>Select the Publish Scores checkbox to share the assignment score.</a:t>
            </a:r>
          </a:p>
          <a:p>
            <a:pPr marL="457200" lvl="0" indent="-323850" rtl="0">
              <a:spcBef>
                <a:spcPts val="0"/>
              </a:spcBef>
              <a:buSzPct val="100000"/>
              <a:buChar char="●"/>
            </a:pPr>
            <a:r>
              <a:rPr lang="en" sz="1500"/>
              <a:t>Select Save when finished. </a:t>
            </a:r>
          </a:p>
        </p:txBody>
      </p:sp>
      <p:pic>
        <p:nvPicPr>
          <p:cNvPr id="550" name="Shape 550" descr="PTPro Create button.png"/>
          <p:cNvPicPr preferRelativeResize="0"/>
          <p:nvPr/>
        </p:nvPicPr>
        <p:blipFill>
          <a:blip r:embed="rId3">
            <a:alphaModFix/>
          </a:blip>
          <a:stretch>
            <a:fillRect/>
          </a:stretch>
        </p:blipFill>
        <p:spPr>
          <a:xfrm>
            <a:off x="8001125" y="152400"/>
            <a:ext cx="883676" cy="4800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18850" y="110175"/>
            <a:ext cx="8520600" cy="519300"/>
          </a:xfrm>
          <a:prstGeom prst="rect">
            <a:avLst/>
          </a:prstGeom>
        </p:spPr>
        <p:txBody>
          <a:bodyPr lIns="91425" tIns="91425" rIns="91425" bIns="91425" anchor="ctr" anchorCtr="0">
            <a:noAutofit/>
          </a:bodyPr>
          <a:lstStyle/>
          <a:p>
            <a:pPr lvl="0">
              <a:spcBef>
                <a:spcPts val="0"/>
              </a:spcBef>
              <a:buNone/>
            </a:pPr>
            <a:r>
              <a:rPr lang="en" b="1">
                <a:solidFill>
                  <a:srgbClr val="073763"/>
                </a:solidFill>
              </a:rPr>
              <a:t>Working with Assignments</a:t>
            </a:r>
          </a:p>
        </p:txBody>
      </p:sp>
      <p:grpSp>
        <p:nvGrpSpPr>
          <p:cNvPr id="556" name="Shape 556"/>
          <p:cNvGrpSpPr/>
          <p:nvPr/>
        </p:nvGrpSpPr>
        <p:grpSpPr>
          <a:xfrm>
            <a:off x="8445307" y="0"/>
            <a:ext cx="698595" cy="741047"/>
            <a:chOff x="8318000" y="0"/>
            <a:chExt cx="825958" cy="876150"/>
          </a:xfrm>
        </p:grpSpPr>
        <p:sp>
          <p:nvSpPr>
            <p:cNvPr id="557" name="Shape 557"/>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558" name="Shape 558" descr="PTPro Charm A plus.png"/>
            <p:cNvPicPr preferRelativeResize="0"/>
            <p:nvPr/>
          </p:nvPicPr>
          <p:blipFill>
            <a:blip r:embed="rId3">
              <a:alphaModFix/>
            </a:blip>
            <a:stretch>
              <a:fillRect/>
            </a:stretch>
          </p:blipFill>
          <p:spPr>
            <a:xfrm>
              <a:off x="8318000" y="326743"/>
              <a:ext cx="565564" cy="549406"/>
            </a:xfrm>
            <a:prstGeom prst="rect">
              <a:avLst/>
            </a:prstGeom>
            <a:noFill/>
            <a:ln>
              <a:noFill/>
            </a:ln>
          </p:spPr>
        </p:pic>
      </p:grpSp>
      <p:pic>
        <p:nvPicPr>
          <p:cNvPr id="559" name="Shape 559"/>
          <p:cNvPicPr preferRelativeResize="0"/>
          <p:nvPr/>
        </p:nvPicPr>
        <p:blipFill>
          <a:blip r:embed="rId4">
            <a:alphaModFix/>
          </a:blip>
          <a:stretch>
            <a:fillRect/>
          </a:stretch>
        </p:blipFill>
        <p:spPr>
          <a:xfrm>
            <a:off x="1970124" y="890550"/>
            <a:ext cx="7173873" cy="3362399"/>
          </a:xfrm>
          <a:prstGeom prst="rect">
            <a:avLst/>
          </a:prstGeom>
          <a:noFill/>
          <a:ln>
            <a:noFill/>
          </a:ln>
        </p:spPr>
      </p:pic>
      <p:pic>
        <p:nvPicPr>
          <p:cNvPr id="560" name="Shape 560" descr="PTPro Assignment List.png"/>
          <p:cNvPicPr preferRelativeResize="0"/>
          <p:nvPr/>
        </p:nvPicPr>
        <p:blipFill>
          <a:blip r:embed="rId5">
            <a:alphaModFix/>
          </a:blip>
          <a:stretch>
            <a:fillRect/>
          </a:stretch>
        </p:blipFill>
        <p:spPr>
          <a:xfrm>
            <a:off x="0" y="3399374"/>
            <a:ext cx="2387400" cy="1650324"/>
          </a:xfrm>
          <a:prstGeom prst="rect">
            <a:avLst/>
          </a:prstGeom>
          <a:noFill/>
          <a:ln>
            <a:noFill/>
          </a:ln>
        </p:spPr>
      </p:pic>
      <p:sp>
        <p:nvSpPr>
          <p:cNvPr id="561" name="Shape 561"/>
          <p:cNvSpPr/>
          <p:nvPr/>
        </p:nvSpPr>
        <p:spPr>
          <a:xfrm>
            <a:off x="764092" y="3749928"/>
            <a:ext cx="1467600" cy="879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562" name="Shape 562"/>
          <p:cNvCxnSpPr>
            <a:stCxn id="561" idx="0"/>
          </p:cNvCxnSpPr>
          <p:nvPr/>
        </p:nvCxnSpPr>
        <p:spPr>
          <a:xfrm rot="10800000" flipH="1">
            <a:off x="1497892" y="1441128"/>
            <a:ext cx="921900" cy="2308800"/>
          </a:xfrm>
          <a:prstGeom prst="straightConnector1">
            <a:avLst/>
          </a:prstGeom>
          <a:noFill/>
          <a:ln w="19050" cap="flat" cmpd="sng">
            <a:solidFill>
              <a:srgbClr val="FF0000"/>
            </a:solidFill>
            <a:prstDash val="solid"/>
            <a:round/>
            <a:headEnd type="none" w="lg" len="lg"/>
            <a:tailEnd type="triangle" w="lg" len="lg"/>
          </a:ln>
        </p:spPr>
      </p:cxnSp>
      <p:sp>
        <p:nvSpPr>
          <p:cNvPr id="563" name="Shape 563"/>
          <p:cNvSpPr/>
          <p:nvPr/>
        </p:nvSpPr>
        <p:spPr>
          <a:xfrm>
            <a:off x="7728850" y="1224650"/>
            <a:ext cx="870900" cy="6645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564" name="Shape 564"/>
          <p:cNvCxnSpPr>
            <a:stCxn id="563" idx="0"/>
          </p:cNvCxnSpPr>
          <p:nvPr/>
        </p:nvCxnSpPr>
        <p:spPr>
          <a:xfrm rot="5400000">
            <a:off x="7005400" y="466850"/>
            <a:ext cx="401100" cy="1916700"/>
          </a:xfrm>
          <a:prstGeom prst="curvedConnector4">
            <a:avLst>
              <a:gd name="adj1" fmla="val -59368"/>
              <a:gd name="adj2" fmla="val 61359"/>
            </a:avLst>
          </a:prstGeom>
          <a:noFill/>
          <a:ln w="19050" cap="flat" cmpd="sng">
            <a:solidFill>
              <a:srgbClr val="FF0000"/>
            </a:solidFill>
            <a:prstDash val="solid"/>
            <a:round/>
            <a:headEnd type="none" w="lg" len="lg"/>
            <a:tailEnd type="triangle" w="lg" len="lg"/>
          </a:ln>
        </p:spPr>
      </p:cxnSp>
      <p:sp>
        <p:nvSpPr>
          <p:cNvPr id="565" name="Shape 565"/>
          <p:cNvSpPr txBox="1"/>
          <p:nvPr/>
        </p:nvSpPr>
        <p:spPr>
          <a:xfrm>
            <a:off x="0" y="826050"/>
            <a:ext cx="1970100" cy="23946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Lists assignments in chosen term</a:t>
            </a:r>
          </a:p>
          <a:p>
            <a:pPr marL="457200" lvl="0" indent="-342900">
              <a:spcBef>
                <a:spcPts val="0"/>
              </a:spcBef>
              <a:buSzPct val="100000"/>
              <a:buChar char="●"/>
            </a:pPr>
            <a:r>
              <a:rPr lang="en" sz="1800"/>
              <a:t>Shows Category and link to assignment </a:t>
            </a:r>
            <a:br>
              <a:rPr lang="en" sz="1800"/>
            </a:br>
            <a:endParaRPr lang="en" sz="1800"/>
          </a:p>
        </p:txBody>
      </p:sp>
      <p:sp>
        <p:nvSpPr>
          <p:cNvPr id="566" name="Shape 566"/>
          <p:cNvSpPr txBox="1"/>
          <p:nvPr/>
        </p:nvSpPr>
        <p:spPr>
          <a:xfrm>
            <a:off x="2565150" y="4094100"/>
            <a:ext cx="5163600" cy="955500"/>
          </a:xfrm>
          <a:prstGeom prst="rect">
            <a:avLst/>
          </a:prstGeom>
          <a:noFill/>
          <a:ln>
            <a:noFill/>
          </a:ln>
        </p:spPr>
        <p:txBody>
          <a:bodyPr lIns="91425" tIns="91425" rIns="91425" bIns="91425" anchor="t" anchorCtr="0">
            <a:noAutofit/>
          </a:bodyPr>
          <a:lstStyle/>
          <a:p>
            <a:pPr marL="457200" lvl="0" indent="-342900" rtl="0">
              <a:spcBef>
                <a:spcPts val="0"/>
              </a:spcBef>
              <a:buClr>
                <a:schemeClr val="dk1"/>
              </a:buClr>
              <a:buSzPct val="100000"/>
              <a:buChar char="●"/>
            </a:pPr>
            <a:r>
              <a:rPr lang="en" sz="1800">
                <a:solidFill>
                  <a:schemeClr val="dk1"/>
                </a:solidFill>
              </a:rPr>
              <a:t>Sort columns by clicking on the column titles</a:t>
            </a:r>
          </a:p>
          <a:p>
            <a:pPr marL="457200" lvl="0" indent="-342900" rtl="0">
              <a:spcBef>
                <a:spcPts val="0"/>
              </a:spcBef>
              <a:buClr>
                <a:schemeClr val="dk1"/>
              </a:buClr>
              <a:buSzPct val="100000"/>
              <a:buChar char="●"/>
            </a:pPr>
            <a:r>
              <a:rPr lang="en" sz="1800">
                <a:solidFill>
                  <a:schemeClr val="dk1"/>
                </a:solidFill>
              </a:rPr>
              <a:t>Checked means all students have submitted the assignment</a:t>
            </a:r>
          </a:p>
          <a:p>
            <a:pPr lvl="0">
              <a:spcBef>
                <a:spcPts val="0"/>
              </a:spcBef>
              <a:buNone/>
            </a:pPr>
            <a:endParaRPr/>
          </a:p>
        </p:txBody>
      </p:sp>
      <p:sp>
        <p:nvSpPr>
          <p:cNvPr id="567" name="Shape 567"/>
          <p:cNvSpPr/>
          <p:nvPr/>
        </p:nvSpPr>
        <p:spPr>
          <a:xfrm>
            <a:off x="6902075" y="3649375"/>
            <a:ext cx="565500" cy="2907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568" name="Shape 568"/>
          <p:cNvCxnSpPr>
            <a:stCxn id="567" idx="3"/>
            <a:endCxn id="566" idx="3"/>
          </p:cNvCxnSpPr>
          <p:nvPr/>
        </p:nvCxnSpPr>
        <p:spPr>
          <a:xfrm>
            <a:off x="7467575" y="3794725"/>
            <a:ext cx="261300" cy="777000"/>
          </a:xfrm>
          <a:prstGeom prst="curvedConnector3">
            <a:avLst>
              <a:gd name="adj1" fmla="val 191083"/>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Shape 573"/>
          <p:cNvPicPr preferRelativeResize="0"/>
          <p:nvPr/>
        </p:nvPicPr>
        <p:blipFill>
          <a:blip r:embed="rId3">
            <a:alphaModFix/>
          </a:blip>
          <a:stretch>
            <a:fillRect/>
          </a:stretch>
        </p:blipFill>
        <p:spPr>
          <a:xfrm>
            <a:off x="2869250" y="709824"/>
            <a:ext cx="6155751" cy="3723849"/>
          </a:xfrm>
          <a:prstGeom prst="rect">
            <a:avLst/>
          </a:prstGeom>
          <a:noFill/>
          <a:ln>
            <a:noFill/>
          </a:ln>
        </p:spPr>
      </p:pic>
      <p:sp>
        <p:nvSpPr>
          <p:cNvPr id="574" name="Shape 574"/>
          <p:cNvSpPr txBox="1">
            <a:spLocks noGrp="1"/>
          </p:cNvSpPr>
          <p:nvPr>
            <p:ph type="title"/>
          </p:nvPr>
        </p:nvSpPr>
        <p:spPr>
          <a:xfrm>
            <a:off x="418850" y="110175"/>
            <a:ext cx="8520600" cy="519300"/>
          </a:xfrm>
          <a:prstGeom prst="rect">
            <a:avLst/>
          </a:prstGeom>
        </p:spPr>
        <p:txBody>
          <a:bodyPr lIns="91425" tIns="91425" rIns="91425" bIns="91425" anchor="ctr" anchorCtr="0">
            <a:noAutofit/>
          </a:bodyPr>
          <a:lstStyle/>
          <a:p>
            <a:pPr lvl="0" rtl="0">
              <a:spcBef>
                <a:spcPts val="0"/>
              </a:spcBef>
              <a:buNone/>
            </a:pPr>
            <a:r>
              <a:rPr lang="en" b="1">
                <a:solidFill>
                  <a:srgbClr val="073763"/>
                </a:solidFill>
              </a:rPr>
              <a:t>Assignment List </a:t>
            </a:r>
          </a:p>
        </p:txBody>
      </p:sp>
      <p:pic>
        <p:nvPicPr>
          <p:cNvPr id="575" name="Shape 575"/>
          <p:cNvPicPr preferRelativeResize="0"/>
          <p:nvPr/>
        </p:nvPicPr>
        <p:blipFill rotWithShape="1">
          <a:blip r:embed="rId4">
            <a:alphaModFix/>
          </a:blip>
          <a:srcRect r="70510" b="44745"/>
          <a:stretch/>
        </p:blipFill>
        <p:spPr>
          <a:xfrm>
            <a:off x="330550" y="709825"/>
            <a:ext cx="2353573" cy="2066875"/>
          </a:xfrm>
          <a:prstGeom prst="rect">
            <a:avLst/>
          </a:prstGeom>
          <a:noFill/>
          <a:ln>
            <a:noFill/>
          </a:ln>
        </p:spPr>
      </p:pic>
      <p:sp>
        <p:nvSpPr>
          <p:cNvPr id="576" name="Shape 576"/>
          <p:cNvSpPr/>
          <p:nvPr/>
        </p:nvSpPr>
        <p:spPr>
          <a:xfrm>
            <a:off x="1441250" y="2472575"/>
            <a:ext cx="1242900" cy="304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577" name="Shape 577"/>
          <p:cNvCxnSpPr>
            <a:stCxn id="576" idx="3"/>
          </p:cNvCxnSpPr>
          <p:nvPr/>
        </p:nvCxnSpPr>
        <p:spPr>
          <a:xfrm rot="10800000" flipH="1">
            <a:off x="2684150" y="1295675"/>
            <a:ext cx="700800" cy="1329000"/>
          </a:xfrm>
          <a:prstGeom prst="straightConnector1">
            <a:avLst/>
          </a:prstGeom>
          <a:noFill/>
          <a:ln w="19050" cap="flat" cmpd="sng">
            <a:solidFill>
              <a:srgbClr val="FF0000"/>
            </a:solidFill>
            <a:prstDash val="solid"/>
            <a:round/>
            <a:headEnd type="none" w="lg" len="lg"/>
            <a:tailEnd type="triangle" w="lg" len="lg"/>
          </a:ln>
        </p:spPr>
      </p:cxnSp>
      <p:sp>
        <p:nvSpPr>
          <p:cNvPr id="578" name="Shape 578"/>
          <p:cNvSpPr txBox="1"/>
          <p:nvPr/>
        </p:nvSpPr>
        <p:spPr>
          <a:xfrm>
            <a:off x="0" y="2857050"/>
            <a:ext cx="3146100" cy="21420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Can click on </a:t>
            </a:r>
            <a:br>
              <a:rPr lang="en" sz="1800"/>
            </a:br>
            <a:r>
              <a:rPr lang="en" sz="1800"/>
              <a:t>hyperlinked names</a:t>
            </a:r>
          </a:p>
          <a:p>
            <a:pPr marL="457200" lvl="0" indent="-342900" rtl="0">
              <a:spcBef>
                <a:spcPts val="0"/>
              </a:spcBef>
              <a:buSzPct val="100000"/>
              <a:buChar char="●"/>
            </a:pPr>
            <a:r>
              <a:rPr lang="en" sz="1800"/>
              <a:t>Push Notification (auto-calculate) on score to or from Standards</a:t>
            </a:r>
          </a:p>
          <a:p>
            <a:pPr marL="457200" lvl="0" indent="-342900">
              <a:spcBef>
                <a:spcPts val="0"/>
              </a:spcBef>
              <a:buSzPct val="100000"/>
              <a:buChar char="●"/>
            </a:pPr>
            <a:r>
              <a:rPr lang="en" sz="1800"/>
              <a:t>Columns can be sorted</a:t>
            </a:r>
            <a:br>
              <a:rPr lang="en" sz="1800"/>
            </a:br>
            <a:endParaRPr lang="en" sz="1800"/>
          </a:p>
        </p:txBody>
      </p:sp>
      <p:sp>
        <p:nvSpPr>
          <p:cNvPr id="579" name="Shape 579"/>
          <p:cNvSpPr/>
          <p:nvPr/>
        </p:nvSpPr>
        <p:spPr>
          <a:xfrm>
            <a:off x="5248200" y="2092125"/>
            <a:ext cx="340200" cy="3042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580" name="Shape 580"/>
          <p:cNvCxnSpPr/>
          <p:nvPr/>
        </p:nvCxnSpPr>
        <p:spPr>
          <a:xfrm flipH="1">
            <a:off x="5453225" y="1922025"/>
            <a:ext cx="288000" cy="170100"/>
          </a:xfrm>
          <a:prstGeom prst="straightConnector1">
            <a:avLst/>
          </a:prstGeom>
          <a:noFill/>
          <a:ln w="19050" cap="flat" cmpd="sng">
            <a:solidFill>
              <a:srgbClr val="FF0000"/>
            </a:solidFill>
            <a:prstDash val="solid"/>
            <a:round/>
            <a:headEnd type="none" w="lg" len="lg"/>
            <a:tailEnd type="triangle" w="lg" len="lg"/>
          </a:ln>
        </p:spPr>
      </p:cxnSp>
      <p:grpSp>
        <p:nvGrpSpPr>
          <p:cNvPr id="581" name="Shape 581"/>
          <p:cNvGrpSpPr/>
          <p:nvPr/>
        </p:nvGrpSpPr>
        <p:grpSpPr>
          <a:xfrm>
            <a:off x="5741149" y="1865828"/>
            <a:ext cx="3086607" cy="2796041"/>
            <a:chOff x="5741225" y="1865850"/>
            <a:chExt cx="3198225" cy="2897152"/>
          </a:xfrm>
        </p:grpSpPr>
        <p:pic>
          <p:nvPicPr>
            <p:cNvPr id="582" name="Shape 582" descr="PTPro push notification.PNG"/>
            <p:cNvPicPr preferRelativeResize="0"/>
            <p:nvPr/>
          </p:nvPicPr>
          <p:blipFill>
            <a:blip r:embed="rId5">
              <a:alphaModFix/>
            </a:blip>
            <a:stretch>
              <a:fillRect/>
            </a:stretch>
          </p:blipFill>
          <p:spPr>
            <a:xfrm>
              <a:off x="5741225" y="1865850"/>
              <a:ext cx="3198225" cy="1261099"/>
            </a:xfrm>
            <a:prstGeom prst="rect">
              <a:avLst/>
            </a:prstGeom>
            <a:noFill/>
            <a:ln w="28575" cap="flat" cmpd="sng">
              <a:solidFill>
                <a:schemeClr val="dk2"/>
              </a:solidFill>
              <a:prstDash val="solid"/>
              <a:round/>
              <a:headEnd type="none" w="med" len="med"/>
              <a:tailEnd type="none" w="med" len="med"/>
            </a:ln>
          </p:spPr>
        </p:pic>
        <p:pic>
          <p:nvPicPr>
            <p:cNvPr id="583" name="Shape 583" descr="Push notification with standards.PNG"/>
            <p:cNvPicPr preferRelativeResize="0"/>
            <p:nvPr/>
          </p:nvPicPr>
          <p:blipFill>
            <a:blip r:embed="rId6">
              <a:alphaModFix/>
            </a:blip>
            <a:stretch>
              <a:fillRect/>
            </a:stretch>
          </p:blipFill>
          <p:spPr>
            <a:xfrm>
              <a:off x="5741225" y="3093100"/>
              <a:ext cx="3198225" cy="1669902"/>
            </a:xfrm>
            <a:prstGeom prst="rect">
              <a:avLst/>
            </a:prstGeom>
            <a:noFill/>
            <a:ln w="28575" cap="flat" cmpd="sng">
              <a:solidFill>
                <a:schemeClr val="dk2"/>
              </a:solidFill>
              <a:prstDash val="solid"/>
              <a:round/>
              <a:headEnd type="none" w="med" len="med"/>
              <a:tailEnd type="none" w="med" len="med"/>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385800" y="61675"/>
            <a:ext cx="5171700" cy="6216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Duplicate an Assignment</a:t>
            </a:r>
          </a:p>
          <a:p>
            <a:pPr lvl="0">
              <a:spcBef>
                <a:spcPts val="0"/>
              </a:spcBef>
              <a:buNone/>
            </a:pPr>
            <a:endParaRPr/>
          </a:p>
        </p:txBody>
      </p:sp>
      <p:sp>
        <p:nvSpPr>
          <p:cNvPr id="589" name="Shape 589"/>
          <p:cNvSpPr txBox="1">
            <a:spLocks noGrp="1"/>
          </p:cNvSpPr>
          <p:nvPr>
            <p:ph type="body" idx="1"/>
          </p:nvPr>
        </p:nvSpPr>
        <p:spPr>
          <a:xfrm>
            <a:off x="184175" y="1414850"/>
            <a:ext cx="4360200" cy="3153900"/>
          </a:xfrm>
          <a:prstGeom prst="rect">
            <a:avLst/>
          </a:prstGeom>
        </p:spPr>
        <p:txBody>
          <a:bodyPr lIns="91425" tIns="91425" rIns="91425" bIns="91425" anchor="t" anchorCtr="0">
            <a:noAutofit/>
          </a:bodyPr>
          <a:lstStyle/>
          <a:p>
            <a:pPr lvl="0">
              <a:spcBef>
                <a:spcPts val="0"/>
              </a:spcBef>
              <a:buNone/>
            </a:pPr>
            <a:r>
              <a:rPr lang="en"/>
              <a:t>Select the Edit icon next to the assignment name on the Assignments Lists page.</a:t>
            </a:r>
            <a:br>
              <a:rPr lang="en"/>
            </a:br>
            <a:r>
              <a:rPr lang="en"/>
              <a:t>Select Duplicate. The Assignment Name is automatically highlighted, and is appended with a number.</a:t>
            </a:r>
            <a:br>
              <a:rPr lang="en"/>
            </a:br>
            <a:r>
              <a:rPr lang="en"/>
              <a:t>Edit the assignments details and click Save. You can immediately begin scoring the new assignment by selecting Score Assignment at the top of the screen.</a:t>
            </a:r>
          </a:p>
        </p:txBody>
      </p:sp>
      <p:pic>
        <p:nvPicPr>
          <p:cNvPr id="590" name="Shape 590" descr="PTPro Create Duplicate Assignment.png"/>
          <p:cNvPicPr preferRelativeResize="0"/>
          <p:nvPr/>
        </p:nvPicPr>
        <p:blipFill>
          <a:blip r:embed="rId3">
            <a:alphaModFix/>
          </a:blip>
          <a:stretch>
            <a:fillRect/>
          </a:stretch>
        </p:blipFill>
        <p:spPr>
          <a:xfrm>
            <a:off x="4544424" y="1525075"/>
            <a:ext cx="4294775" cy="3297050"/>
          </a:xfrm>
          <a:prstGeom prst="rect">
            <a:avLst/>
          </a:prstGeom>
          <a:noFill/>
          <a:ln>
            <a:noFill/>
          </a:ln>
        </p:spPr>
      </p:pic>
      <p:sp>
        <p:nvSpPr>
          <p:cNvPr id="591" name="Shape 591"/>
          <p:cNvSpPr/>
          <p:nvPr/>
        </p:nvSpPr>
        <p:spPr>
          <a:xfrm>
            <a:off x="6860725" y="4568875"/>
            <a:ext cx="691800" cy="288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592" name="Shape 592"/>
          <p:cNvGrpSpPr/>
          <p:nvPr/>
        </p:nvGrpSpPr>
        <p:grpSpPr>
          <a:xfrm>
            <a:off x="8514424" y="-9445"/>
            <a:ext cx="652589" cy="688916"/>
            <a:chOff x="8318000" y="0"/>
            <a:chExt cx="825958" cy="876150"/>
          </a:xfrm>
        </p:grpSpPr>
        <p:sp>
          <p:nvSpPr>
            <p:cNvPr id="593" name="Shape 593"/>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594" name="Shape 594" descr="PTPro Charm A plus.png"/>
            <p:cNvPicPr preferRelativeResize="0"/>
            <p:nvPr/>
          </p:nvPicPr>
          <p:blipFill>
            <a:blip r:embed="rId4">
              <a:alphaModFix/>
            </a:blip>
            <a:stretch>
              <a:fillRect/>
            </a:stretch>
          </p:blipFill>
          <p:spPr>
            <a:xfrm>
              <a:off x="8318000" y="326743"/>
              <a:ext cx="565564" cy="549406"/>
            </a:xfrm>
            <a:prstGeom prst="rect">
              <a:avLst/>
            </a:prstGeom>
            <a:noFill/>
            <a:ln>
              <a:noFill/>
            </a:ln>
          </p:spPr>
        </p:pic>
      </p:grpSp>
      <p:pic>
        <p:nvPicPr>
          <p:cNvPr id="595" name="Shape 595" descr="PTPro Create Duplicate Assignment edit pencil link.png"/>
          <p:cNvPicPr preferRelativeResize="0"/>
          <p:nvPr/>
        </p:nvPicPr>
        <p:blipFill>
          <a:blip r:embed="rId5">
            <a:alphaModFix/>
          </a:blip>
          <a:stretch>
            <a:fillRect/>
          </a:stretch>
        </p:blipFill>
        <p:spPr>
          <a:xfrm>
            <a:off x="1420574" y="598750"/>
            <a:ext cx="7009874" cy="892300"/>
          </a:xfrm>
          <a:prstGeom prst="rect">
            <a:avLst/>
          </a:prstGeom>
          <a:noFill/>
          <a:ln>
            <a:noFill/>
          </a:ln>
        </p:spPr>
      </p:pic>
      <p:sp>
        <p:nvSpPr>
          <p:cNvPr id="596" name="Shape 596"/>
          <p:cNvSpPr/>
          <p:nvPr/>
        </p:nvSpPr>
        <p:spPr>
          <a:xfrm>
            <a:off x="7874700" y="882150"/>
            <a:ext cx="555600" cy="621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385800" y="61675"/>
            <a:ext cx="5171700" cy="6216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073763"/>
                </a:solidFill>
              </a:rPr>
              <a:t>Copying an Assignment</a:t>
            </a:r>
          </a:p>
          <a:p>
            <a:pPr lvl="0" rtl="0">
              <a:spcBef>
                <a:spcPts val="0"/>
              </a:spcBef>
              <a:buNone/>
            </a:pPr>
            <a:endParaRPr/>
          </a:p>
        </p:txBody>
      </p:sp>
      <p:pic>
        <p:nvPicPr>
          <p:cNvPr id="602" name="Shape 602"/>
          <p:cNvPicPr preferRelativeResize="0"/>
          <p:nvPr/>
        </p:nvPicPr>
        <p:blipFill>
          <a:blip r:embed="rId3">
            <a:alphaModFix/>
          </a:blip>
          <a:stretch>
            <a:fillRect/>
          </a:stretch>
        </p:blipFill>
        <p:spPr>
          <a:xfrm>
            <a:off x="498050" y="614362"/>
            <a:ext cx="7324725" cy="3914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Shape 607"/>
          <p:cNvPicPr preferRelativeResize="0"/>
          <p:nvPr/>
        </p:nvPicPr>
        <p:blipFill>
          <a:blip r:embed="rId3">
            <a:alphaModFix/>
          </a:blip>
          <a:stretch>
            <a:fillRect/>
          </a:stretch>
        </p:blipFill>
        <p:spPr>
          <a:xfrm>
            <a:off x="632440" y="3824525"/>
            <a:ext cx="1340524" cy="179599"/>
          </a:xfrm>
          <a:prstGeom prst="rect">
            <a:avLst/>
          </a:prstGeom>
          <a:noFill/>
          <a:ln>
            <a:noFill/>
          </a:ln>
        </p:spPr>
      </p:pic>
      <p:sp>
        <p:nvSpPr>
          <p:cNvPr id="608" name="Shape 608"/>
          <p:cNvSpPr txBox="1">
            <a:spLocks noGrp="1"/>
          </p:cNvSpPr>
          <p:nvPr>
            <p:ph type="title"/>
          </p:nvPr>
        </p:nvSpPr>
        <p:spPr>
          <a:xfrm>
            <a:off x="257815" y="61675"/>
            <a:ext cx="4277400" cy="6216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073763"/>
                </a:solidFill>
              </a:rPr>
              <a:t>Copying an Assignment</a:t>
            </a:r>
          </a:p>
          <a:p>
            <a:pPr lvl="0" rtl="0">
              <a:spcBef>
                <a:spcPts val="0"/>
              </a:spcBef>
              <a:buNone/>
            </a:pPr>
            <a:endParaRPr/>
          </a:p>
        </p:txBody>
      </p:sp>
      <p:sp>
        <p:nvSpPr>
          <p:cNvPr id="609" name="Shape 609"/>
          <p:cNvSpPr txBox="1">
            <a:spLocks noGrp="1"/>
          </p:cNvSpPr>
          <p:nvPr>
            <p:ph type="body" idx="1"/>
          </p:nvPr>
        </p:nvSpPr>
        <p:spPr>
          <a:xfrm>
            <a:off x="4435450" y="29125"/>
            <a:ext cx="4684200" cy="5073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800"/>
              </a:spcAft>
              <a:buNone/>
            </a:pPr>
            <a:r>
              <a:rPr lang="en">
                <a:solidFill>
                  <a:srgbClr val="000000"/>
                </a:solidFill>
              </a:rPr>
              <a:t>Select the term and class </a:t>
            </a:r>
            <a:r>
              <a:rPr lang="en">
                <a:solidFill>
                  <a:srgbClr val="000000"/>
                </a:solidFill>
                <a:highlight>
                  <a:srgbClr val="FF0000"/>
                </a:highlight>
              </a:rPr>
              <a:t>from</a:t>
            </a:r>
            <a:r>
              <a:rPr lang="en">
                <a:solidFill>
                  <a:srgbClr val="000000"/>
                </a:solidFill>
              </a:rPr>
              <a:t> where you want to copy the assignment(s).</a:t>
            </a:r>
          </a:p>
          <a:p>
            <a:pPr lvl="0">
              <a:lnSpc>
                <a:spcPct val="100000"/>
              </a:lnSpc>
              <a:spcBef>
                <a:spcPts val="0"/>
              </a:spcBef>
              <a:spcAft>
                <a:spcPts val="800"/>
              </a:spcAft>
              <a:buNone/>
            </a:pPr>
            <a:r>
              <a:rPr lang="en">
                <a:solidFill>
                  <a:srgbClr val="000000"/>
                </a:solidFill>
              </a:rPr>
              <a:t>Select the term and class(es) where you want the assignment(s) copied </a:t>
            </a:r>
            <a:r>
              <a:rPr lang="en">
                <a:solidFill>
                  <a:srgbClr val="000000"/>
                </a:solidFill>
                <a:highlight>
                  <a:srgbClr val="6AA84F"/>
                </a:highlight>
              </a:rPr>
              <a:t>to</a:t>
            </a:r>
            <a:r>
              <a:rPr lang="en">
                <a:solidFill>
                  <a:srgbClr val="000000"/>
                </a:solidFill>
              </a:rPr>
              <a:t>.</a:t>
            </a:r>
          </a:p>
          <a:p>
            <a:pPr lvl="0">
              <a:lnSpc>
                <a:spcPct val="100000"/>
              </a:lnSpc>
              <a:spcBef>
                <a:spcPts val="0"/>
              </a:spcBef>
              <a:spcAft>
                <a:spcPts val="800"/>
              </a:spcAft>
              <a:buNone/>
            </a:pPr>
            <a:r>
              <a:rPr lang="en">
                <a:solidFill>
                  <a:srgbClr val="000000"/>
                </a:solidFill>
              </a:rPr>
              <a:t>Choose how the </a:t>
            </a:r>
            <a:r>
              <a:rPr lang="en">
                <a:solidFill>
                  <a:srgbClr val="000000"/>
                </a:solidFill>
                <a:highlight>
                  <a:srgbClr val="6D9EEB"/>
                </a:highlight>
              </a:rPr>
              <a:t>due dates</a:t>
            </a:r>
            <a:r>
              <a:rPr lang="en">
                <a:solidFill>
                  <a:srgbClr val="000000"/>
                </a:solidFill>
              </a:rPr>
              <a:t> of the newly copied assignments should be created.</a:t>
            </a:r>
          </a:p>
          <a:p>
            <a:pPr lvl="0">
              <a:lnSpc>
                <a:spcPct val="100000"/>
              </a:lnSpc>
              <a:spcBef>
                <a:spcPts val="0"/>
              </a:spcBef>
              <a:spcAft>
                <a:spcPts val="0"/>
              </a:spcAft>
              <a:buNone/>
            </a:pPr>
            <a:r>
              <a:rPr lang="en">
                <a:solidFill>
                  <a:srgbClr val="000000"/>
                </a:solidFill>
              </a:rPr>
              <a:t>	</a:t>
            </a:r>
            <a:r>
              <a:rPr lang="en" u="sng">
                <a:solidFill>
                  <a:srgbClr val="000000"/>
                </a:solidFill>
              </a:rPr>
              <a:t>Exact</a:t>
            </a:r>
            <a:r>
              <a:rPr lang="en">
                <a:solidFill>
                  <a:srgbClr val="000000"/>
                </a:solidFill>
              </a:rPr>
              <a:t> - </a:t>
            </a:r>
            <a:r>
              <a:rPr lang="en" sz="1400">
                <a:solidFill>
                  <a:srgbClr val="000000"/>
                </a:solidFill>
              </a:rPr>
              <a:t>uses same date as existing assignment</a:t>
            </a:r>
          </a:p>
          <a:p>
            <a:pPr lvl="0">
              <a:lnSpc>
                <a:spcPct val="100000"/>
              </a:lnSpc>
              <a:spcBef>
                <a:spcPts val="0"/>
              </a:spcBef>
              <a:spcAft>
                <a:spcPts val="0"/>
              </a:spcAft>
              <a:buNone/>
            </a:pPr>
            <a:r>
              <a:rPr lang="en">
                <a:solidFill>
                  <a:srgbClr val="000000"/>
                </a:solidFill>
              </a:rPr>
              <a:t>	</a:t>
            </a:r>
            <a:r>
              <a:rPr lang="en" u="sng">
                <a:solidFill>
                  <a:srgbClr val="000000"/>
                </a:solidFill>
              </a:rPr>
              <a:t>Relational</a:t>
            </a:r>
            <a:r>
              <a:rPr lang="en">
                <a:solidFill>
                  <a:srgbClr val="000000"/>
                </a:solidFill>
              </a:rPr>
              <a:t> - </a:t>
            </a:r>
            <a:r>
              <a:rPr lang="en" sz="1400">
                <a:solidFill>
                  <a:srgbClr val="000000"/>
                </a:solidFill>
              </a:rPr>
              <a:t>creates a date the same number of days from the existing assignment term in the next term. (Ex: existing assignment created 10 days from beginning of the term -- system will calculate a date 10 days from the new assignment term)</a:t>
            </a:r>
          </a:p>
          <a:p>
            <a:pPr lvl="0">
              <a:lnSpc>
                <a:spcPct val="100000"/>
              </a:lnSpc>
              <a:spcBef>
                <a:spcPts val="0"/>
              </a:spcBef>
              <a:spcAft>
                <a:spcPts val="0"/>
              </a:spcAft>
              <a:buNone/>
            </a:pPr>
            <a:r>
              <a:rPr lang="en">
                <a:solidFill>
                  <a:srgbClr val="000000"/>
                </a:solidFill>
              </a:rPr>
              <a:t>	</a:t>
            </a:r>
            <a:r>
              <a:rPr lang="en" u="sng">
                <a:solidFill>
                  <a:srgbClr val="000000"/>
                </a:solidFill>
              </a:rPr>
              <a:t>Custom</a:t>
            </a:r>
            <a:r>
              <a:rPr lang="en">
                <a:solidFill>
                  <a:srgbClr val="000000"/>
                </a:solidFill>
              </a:rPr>
              <a:t> - </a:t>
            </a:r>
            <a:r>
              <a:rPr lang="en" sz="1400">
                <a:solidFill>
                  <a:srgbClr val="000000"/>
                </a:solidFill>
              </a:rPr>
              <a:t>pick a due date from the calendar icon</a:t>
            </a:r>
          </a:p>
          <a:p>
            <a:pPr lvl="0" rtl="0">
              <a:lnSpc>
                <a:spcPct val="100000"/>
              </a:lnSpc>
              <a:spcBef>
                <a:spcPts val="0"/>
              </a:spcBef>
              <a:spcAft>
                <a:spcPts val="800"/>
              </a:spcAft>
              <a:buNone/>
            </a:pPr>
            <a:endParaRPr sz="600">
              <a:solidFill>
                <a:srgbClr val="000000"/>
              </a:solidFill>
            </a:endParaRPr>
          </a:p>
          <a:p>
            <a:pPr lvl="0">
              <a:lnSpc>
                <a:spcPct val="100000"/>
              </a:lnSpc>
              <a:spcBef>
                <a:spcPts val="0"/>
              </a:spcBef>
              <a:spcAft>
                <a:spcPts val="800"/>
              </a:spcAft>
              <a:buNone/>
            </a:pPr>
            <a:r>
              <a:rPr lang="en">
                <a:solidFill>
                  <a:srgbClr val="000000"/>
                </a:solidFill>
              </a:rPr>
              <a:t>Check the boxes of one or more assignments that you want copied.</a:t>
            </a:r>
          </a:p>
          <a:p>
            <a:pPr lvl="0" rtl="0">
              <a:lnSpc>
                <a:spcPct val="100000"/>
              </a:lnSpc>
              <a:spcBef>
                <a:spcPts val="0"/>
              </a:spcBef>
              <a:spcAft>
                <a:spcPts val="800"/>
              </a:spcAft>
              <a:buNone/>
            </a:pPr>
            <a:r>
              <a:rPr lang="en">
                <a:solidFill>
                  <a:srgbClr val="000000"/>
                </a:solidFill>
              </a:rPr>
              <a:t>At bottom of screen - Click ‘</a:t>
            </a:r>
            <a:r>
              <a:rPr lang="en" b="1">
                <a:solidFill>
                  <a:srgbClr val="000000"/>
                </a:solidFill>
              </a:rPr>
              <a:t>Copy Assignments</a:t>
            </a:r>
            <a:r>
              <a:rPr lang="en">
                <a:solidFill>
                  <a:srgbClr val="000000"/>
                </a:solidFill>
              </a:rPr>
              <a:t>’ button</a:t>
            </a:r>
          </a:p>
        </p:txBody>
      </p:sp>
      <p:sp>
        <p:nvSpPr>
          <p:cNvPr id="610" name="Shape 610"/>
          <p:cNvSpPr/>
          <p:nvPr/>
        </p:nvSpPr>
        <p:spPr>
          <a:xfrm>
            <a:off x="4380625" y="2180875"/>
            <a:ext cx="225000" cy="1560600"/>
          </a:xfrm>
          <a:prstGeom prst="leftBrace">
            <a:avLst>
              <a:gd name="adj1" fmla="val 8333"/>
              <a:gd name="adj2" fmla="val 50000"/>
            </a:avLst>
          </a:prstGeom>
          <a:noFill/>
          <a:ln w="2857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11" name="Shape 611"/>
          <p:cNvPicPr preferRelativeResize="0"/>
          <p:nvPr/>
        </p:nvPicPr>
        <p:blipFill>
          <a:blip r:embed="rId4">
            <a:alphaModFix/>
          </a:blip>
          <a:stretch>
            <a:fillRect/>
          </a:stretch>
        </p:blipFill>
        <p:spPr>
          <a:xfrm>
            <a:off x="359525" y="583400"/>
            <a:ext cx="3504725" cy="3282374"/>
          </a:xfrm>
          <a:prstGeom prst="rect">
            <a:avLst/>
          </a:prstGeom>
          <a:noFill/>
          <a:ln>
            <a:noFill/>
          </a:ln>
        </p:spPr>
      </p:pic>
      <p:pic>
        <p:nvPicPr>
          <p:cNvPr id="612" name="Shape 612"/>
          <p:cNvPicPr preferRelativeResize="0"/>
          <p:nvPr/>
        </p:nvPicPr>
        <p:blipFill>
          <a:blip r:embed="rId5">
            <a:alphaModFix/>
          </a:blip>
          <a:stretch>
            <a:fillRect/>
          </a:stretch>
        </p:blipFill>
        <p:spPr>
          <a:xfrm>
            <a:off x="773749" y="3955300"/>
            <a:ext cx="2676683" cy="1114874"/>
          </a:xfrm>
          <a:prstGeom prst="rect">
            <a:avLst/>
          </a:prstGeom>
          <a:noFill/>
          <a:ln>
            <a:noFill/>
          </a:ln>
        </p:spPr>
      </p:pic>
      <p:pic>
        <p:nvPicPr>
          <p:cNvPr id="613" name="Shape 613"/>
          <p:cNvPicPr preferRelativeResize="0"/>
          <p:nvPr/>
        </p:nvPicPr>
        <p:blipFill>
          <a:blip r:embed="rId6">
            <a:alphaModFix/>
          </a:blip>
          <a:stretch>
            <a:fillRect/>
          </a:stretch>
        </p:blipFill>
        <p:spPr>
          <a:xfrm>
            <a:off x="359519" y="3865769"/>
            <a:ext cx="324100" cy="938199"/>
          </a:xfrm>
          <a:prstGeom prst="rect">
            <a:avLst/>
          </a:prstGeom>
          <a:noFill/>
          <a:ln>
            <a:noFill/>
          </a:ln>
        </p:spPr>
      </p:pic>
      <p:pic>
        <p:nvPicPr>
          <p:cNvPr id="614" name="Shape 614"/>
          <p:cNvPicPr preferRelativeResize="0"/>
          <p:nvPr/>
        </p:nvPicPr>
        <p:blipFill>
          <a:blip r:embed="rId7">
            <a:alphaModFix/>
          </a:blip>
          <a:stretch>
            <a:fillRect/>
          </a:stretch>
        </p:blipFill>
        <p:spPr>
          <a:xfrm>
            <a:off x="3008450" y="4803962"/>
            <a:ext cx="1333500" cy="257175"/>
          </a:xfrm>
          <a:prstGeom prst="rect">
            <a:avLst/>
          </a:prstGeom>
          <a:noFill/>
          <a:ln>
            <a:noFill/>
          </a:ln>
        </p:spPr>
      </p:pic>
      <p:cxnSp>
        <p:nvCxnSpPr>
          <p:cNvPr id="615" name="Shape 615"/>
          <p:cNvCxnSpPr>
            <a:endCxn id="610" idx="1"/>
          </p:cNvCxnSpPr>
          <p:nvPr/>
        </p:nvCxnSpPr>
        <p:spPr>
          <a:xfrm rot="10800000" flipH="1">
            <a:off x="3153025" y="2961175"/>
            <a:ext cx="1227600" cy="693000"/>
          </a:xfrm>
          <a:prstGeom prst="straightConnector1">
            <a:avLst/>
          </a:prstGeom>
          <a:noFill/>
          <a:ln w="19050" cap="flat" cmpd="sng">
            <a:solidFill>
              <a:srgbClr val="3C78D8"/>
            </a:solidFill>
            <a:prstDash val="solid"/>
            <a:round/>
            <a:headEnd type="none" w="lg" len="lg"/>
            <a:tailEnd type="triangle" w="lg" len="lg"/>
          </a:ln>
        </p:spPr>
      </p:cxnSp>
      <p:sp>
        <p:nvSpPr>
          <p:cNvPr id="616" name="Shape 616"/>
          <p:cNvSpPr/>
          <p:nvPr/>
        </p:nvSpPr>
        <p:spPr>
          <a:xfrm>
            <a:off x="3532075" y="1277725"/>
            <a:ext cx="324000" cy="854400"/>
          </a:xfrm>
          <a:prstGeom prst="rightBrace">
            <a:avLst>
              <a:gd name="adj1" fmla="val 8333"/>
              <a:gd name="adj2" fmla="val 50000"/>
            </a:avLst>
          </a:prstGeom>
          <a:noFill/>
          <a:ln w="28575" cap="flat" cmpd="sng">
            <a:solidFill>
              <a:srgbClr val="F4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7" name="Shape 617"/>
          <p:cNvSpPr/>
          <p:nvPr/>
        </p:nvSpPr>
        <p:spPr>
          <a:xfrm>
            <a:off x="3532075" y="2180875"/>
            <a:ext cx="324000" cy="938100"/>
          </a:xfrm>
          <a:prstGeom prst="rightBrace">
            <a:avLst>
              <a:gd name="adj1" fmla="val 8333"/>
              <a:gd name="adj2" fmla="val 50000"/>
            </a:avLst>
          </a:prstGeom>
          <a:noFill/>
          <a:ln w="28575" cap="flat" cmpd="sng">
            <a:solidFill>
              <a:srgbClr val="6AA84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18" name="Shape 618"/>
          <p:cNvCxnSpPr/>
          <p:nvPr/>
        </p:nvCxnSpPr>
        <p:spPr>
          <a:xfrm flipH="1">
            <a:off x="1139400" y="4101775"/>
            <a:ext cx="3304200" cy="675600"/>
          </a:xfrm>
          <a:prstGeom prst="straightConnector1">
            <a:avLst/>
          </a:prstGeom>
          <a:noFill/>
          <a:ln w="28575" cap="flat" cmpd="sng">
            <a:solidFill>
              <a:srgbClr val="000000"/>
            </a:solidFill>
            <a:prstDash val="solid"/>
            <a:round/>
            <a:headEnd type="none" w="lg" len="lg"/>
            <a:tailEnd type="triangle" w="lg" len="lg"/>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311700" y="121650"/>
            <a:ext cx="85206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Assignment : Scoresheet</a:t>
            </a:r>
          </a:p>
        </p:txBody>
      </p:sp>
      <p:pic>
        <p:nvPicPr>
          <p:cNvPr id="624" name="Shape 624"/>
          <p:cNvPicPr preferRelativeResize="0"/>
          <p:nvPr/>
        </p:nvPicPr>
        <p:blipFill>
          <a:blip r:embed="rId3">
            <a:alphaModFix/>
          </a:blip>
          <a:stretch>
            <a:fillRect/>
          </a:stretch>
        </p:blipFill>
        <p:spPr>
          <a:xfrm>
            <a:off x="4815725" y="229249"/>
            <a:ext cx="2956675" cy="4863725"/>
          </a:xfrm>
          <a:prstGeom prst="rect">
            <a:avLst/>
          </a:prstGeom>
          <a:noFill/>
          <a:ln>
            <a:noFill/>
          </a:ln>
        </p:spPr>
      </p:pic>
      <p:grpSp>
        <p:nvGrpSpPr>
          <p:cNvPr id="625" name="Shape 625"/>
          <p:cNvGrpSpPr/>
          <p:nvPr/>
        </p:nvGrpSpPr>
        <p:grpSpPr>
          <a:xfrm>
            <a:off x="8514424" y="-9445"/>
            <a:ext cx="652589" cy="688916"/>
            <a:chOff x="8318000" y="0"/>
            <a:chExt cx="825958" cy="876150"/>
          </a:xfrm>
        </p:grpSpPr>
        <p:sp>
          <p:nvSpPr>
            <p:cNvPr id="626" name="Shape 626"/>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627" name="Shape 627" descr="PTPro Charm A plus.png"/>
            <p:cNvPicPr preferRelativeResize="0"/>
            <p:nvPr/>
          </p:nvPicPr>
          <p:blipFill>
            <a:blip r:embed="rId4">
              <a:alphaModFix/>
            </a:blip>
            <a:stretch>
              <a:fillRect/>
            </a:stretch>
          </p:blipFill>
          <p:spPr>
            <a:xfrm>
              <a:off x="8318000" y="326743"/>
              <a:ext cx="565564" cy="549406"/>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633" name="Shape 633"/>
          <p:cNvPicPr preferRelativeResize="0"/>
          <p:nvPr/>
        </p:nvPicPr>
        <p:blipFill>
          <a:blip r:embed="rId3">
            <a:alphaModFix/>
          </a:blip>
          <a:stretch>
            <a:fillRect/>
          </a:stretch>
        </p:blipFill>
        <p:spPr>
          <a:xfrm>
            <a:off x="311699" y="669500"/>
            <a:ext cx="8832301" cy="4101649"/>
          </a:xfrm>
          <a:prstGeom prst="rect">
            <a:avLst/>
          </a:prstGeom>
          <a:noFill/>
          <a:ln>
            <a:noFill/>
          </a:ln>
        </p:spPr>
      </p:pic>
      <p:sp>
        <p:nvSpPr>
          <p:cNvPr id="634" name="Shape 634"/>
          <p:cNvSpPr txBox="1">
            <a:spLocks noGrp="1"/>
          </p:cNvSpPr>
          <p:nvPr>
            <p:ph type="title"/>
          </p:nvPr>
        </p:nvSpPr>
        <p:spPr>
          <a:xfrm>
            <a:off x="418850" y="110175"/>
            <a:ext cx="3502800" cy="519300"/>
          </a:xfrm>
          <a:prstGeom prst="rect">
            <a:avLst/>
          </a:prstGeom>
        </p:spPr>
        <p:txBody>
          <a:bodyPr lIns="91425" tIns="91425" rIns="91425" bIns="91425" anchor="ctr" anchorCtr="0">
            <a:noAutofit/>
          </a:bodyPr>
          <a:lstStyle/>
          <a:p>
            <a:pPr lvl="0" rtl="0">
              <a:spcBef>
                <a:spcPts val="0"/>
              </a:spcBef>
              <a:buNone/>
            </a:pPr>
            <a:r>
              <a:rPr lang="en" b="1">
                <a:solidFill>
                  <a:srgbClr val="073763"/>
                </a:solidFill>
              </a:rPr>
              <a:t>Score Sheet</a:t>
            </a:r>
          </a:p>
        </p:txBody>
      </p:sp>
      <p:sp>
        <p:nvSpPr>
          <p:cNvPr id="635" name="Shape 635"/>
          <p:cNvSpPr/>
          <p:nvPr/>
        </p:nvSpPr>
        <p:spPr>
          <a:xfrm>
            <a:off x="2517450" y="1468200"/>
            <a:ext cx="1046466" cy="572616"/>
          </a:xfrm>
          <a:prstGeom prst="flowChartDocument">
            <a:avLst/>
          </a:prstGeom>
          <a:solidFill>
            <a:srgbClr val="F9CB9C"/>
          </a:solidFill>
          <a:ln w="1905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Calculated final grade</a:t>
            </a:r>
          </a:p>
        </p:txBody>
      </p:sp>
      <p:grpSp>
        <p:nvGrpSpPr>
          <p:cNvPr id="636" name="Shape 636"/>
          <p:cNvGrpSpPr/>
          <p:nvPr/>
        </p:nvGrpSpPr>
        <p:grpSpPr>
          <a:xfrm>
            <a:off x="8545077" y="-9445"/>
            <a:ext cx="621781" cy="656499"/>
            <a:chOff x="8318000" y="0"/>
            <a:chExt cx="825958" cy="876150"/>
          </a:xfrm>
        </p:grpSpPr>
        <p:sp>
          <p:nvSpPr>
            <p:cNvPr id="637" name="Shape 637"/>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638" name="Shape 638" descr="PTPro Charm A plus.png"/>
            <p:cNvPicPr preferRelativeResize="0"/>
            <p:nvPr/>
          </p:nvPicPr>
          <p:blipFill>
            <a:blip r:embed="rId4">
              <a:alphaModFix/>
            </a:blip>
            <a:stretch>
              <a:fillRect/>
            </a:stretch>
          </p:blipFill>
          <p:spPr>
            <a:xfrm>
              <a:off x="8318000" y="326743"/>
              <a:ext cx="565564" cy="549406"/>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410625" y="47375"/>
            <a:ext cx="85206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Score Assignments</a:t>
            </a:r>
            <a:r>
              <a:rPr lang="en"/>
              <a:t> </a:t>
            </a:r>
          </a:p>
        </p:txBody>
      </p:sp>
      <p:pic>
        <p:nvPicPr>
          <p:cNvPr id="644" name="Shape 644"/>
          <p:cNvPicPr preferRelativeResize="0"/>
          <p:nvPr/>
        </p:nvPicPr>
        <p:blipFill>
          <a:blip r:embed="rId3">
            <a:alphaModFix/>
          </a:blip>
          <a:stretch>
            <a:fillRect/>
          </a:stretch>
        </p:blipFill>
        <p:spPr>
          <a:xfrm>
            <a:off x="152400" y="772475"/>
            <a:ext cx="8839200" cy="3712172"/>
          </a:xfrm>
          <a:prstGeom prst="rect">
            <a:avLst/>
          </a:prstGeom>
          <a:noFill/>
          <a:ln>
            <a:noFill/>
          </a:ln>
        </p:spPr>
      </p:pic>
      <p:sp>
        <p:nvSpPr>
          <p:cNvPr id="645" name="Shape 645"/>
          <p:cNvSpPr/>
          <p:nvPr/>
        </p:nvSpPr>
        <p:spPr>
          <a:xfrm>
            <a:off x="1822075" y="3925775"/>
            <a:ext cx="403200" cy="3063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6" name="Shape 646"/>
          <p:cNvSpPr txBox="1"/>
          <p:nvPr/>
        </p:nvSpPr>
        <p:spPr>
          <a:xfrm>
            <a:off x="806275" y="3554925"/>
            <a:ext cx="935100" cy="8547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t>Manual override triangle</a:t>
            </a:r>
          </a:p>
        </p:txBody>
      </p:sp>
      <p:cxnSp>
        <p:nvCxnSpPr>
          <p:cNvPr id="647" name="Shape 647"/>
          <p:cNvCxnSpPr>
            <a:stCxn id="646" idx="3"/>
          </p:cNvCxnSpPr>
          <p:nvPr/>
        </p:nvCxnSpPr>
        <p:spPr>
          <a:xfrm>
            <a:off x="1741375" y="3982275"/>
            <a:ext cx="0" cy="0"/>
          </a:xfrm>
          <a:prstGeom prst="straightConnector1">
            <a:avLst/>
          </a:prstGeom>
          <a:noFill/>
          <a:ln w="9525" cap="flat" cmpd="sng">
            <a:solidFill>
              <a:schemeClr val="dk2"/>
            </a:solidFill>
            <a:prstDash val="solid"/>
            <a:round/>
            <a:headEnd type="none" w="lg" len="lg"/>
            <a:tailEnd type="triangle" w="lg" len="lg"/>
          </a:ln>
        </p:spPr>
      </p:cxnSp>
      <p:cxnSp>
        <p:nvCxnSpPr>
          <p:cNvPr id="648" name="Shape 648"/>
          <p:cNvCxnSpPr/>
          <p:nvPr/>
        </p:nvCxnSpPr>
        <p:spPr>
          <a:xfrm>
            <a:off x="1741375" y="3667775"/>
            <a:ext cx="241800" cy="2580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387900" y="692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Assignments Flags</a:t>
            </a:r>
            <a:r>
              <a:rPr lang="en"/>
              <a:t> </a:t>
            </a:r>
          </a:p>
          <a:p>
            <a:pPr lvl="0">
              <a:spcBef>
                <a:spcPts val="0"/>
              </a:spcBef>
              <a:buNone/>
            </a:pPr>
            <a:endParaRPr/>
          </a:p>
        </p:txBody>
      </p:sp>
      <p:sp>
        <p:nvSpPr>
          <p:cNvPr id="654" name="Shape 6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655" name="Shape 655"/>
          <p:cNvPicPr preferRelativeResize="0"/>
          <p:nvPr/>
        </p:nvPicPr>
        <p:blipFill>
          <a:blip r:embed="rId3">
            <a:alphaModFix/>
          </a:blip>
          <a:stretch>
            <a:fillRect/>
          </a:stretch>
        </p:blipFill>
        <p:spPr>
          <a:xfrm>
            <a:off x="77525" y="647797"/>
            <a:ext cx="9143998" cy="4152703"/>
          </a:xfrm>
          <a:prstGeom prst="rect">
            <a:avLst/>
          </a:prstGeom>
          <a:noFill/>
          <a:ln>
            <a:noFill/>
          </a:ln>
        </p:spPr>
      </p:pic>
      <p:pic>
        <p:nvPicPr>
          <p:cNvPr id="656" name="Shape 656" descr="Flag icons in Score inspector.png"/>
          <p:cNvPicPr preferRelativeResize="0"/>
          <p:nvPr/>
        </p:nvPicPr>
        <p:blipFill>
          <a:blip r:embed="rId4">
            <a:alphaModFix/>
          </a:blip>
          <a:stretch>
            <a:fillRect/>
          </a:stretch>
        </p:blipFill>
        <p:spPr>
          <a:xfrm>
            <a:off x="3430850" y="667049"/>
            <a:ext cx="3355824" cy="4322252"/>
          </a:xfrm>
          <a:prstGeom prst="rect">
            <a:avLst/>
          </a:prstGeom>
          <a:noFill/>
          <a:ln>
            <a:noFill/>
          </a:ln>
        </p:spPr>
      </p:pic>
      <p:sp>
        <p:nvSpPr>
          <p:cNvPr id="657" name="Shape 657"/>
          <p:cNvSpPr/>
          <p:nvPr/>
        </p:nvSpPr>
        <p:spPr>
          <a:xfrm>
            <a:off x="7479075" y="3643400"/>
            <a:ext cx="1665000" cy="11571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58" name="Shape 658"/>
          <p:cNvCxnSpPr/>
          <p:nvPr/>
        </p:nvCxnSpPr>
        <p:spPr>
          <a:xfrm rot="10800000">
            <a:off x="6786675" y="3359100"/>
            <a:ext cx="692400" cy="593400"/>
          </a:xfrm>
          <a:prstGeom prst="straightConnector1">
            <a:avLst/>
          </a:prstGeom>
          <a:noFill/>
          <a:ln w="19050" cap="flat" cmpd="sng">
            <a:solidFill>
              <a:srgbClr val="FF0000"/>
            </a:solidFill>
            <a:prstDash val="solid"/>
            <a:round/>
            <a:headEnd type="none" w="lg" len="lg"/>
            <a:tailEnd type="triangle" w="lg" len="lg"/>
          </a:ln>
        </p:spPr>
      </p:cxnSp>
      <p:pic>
        <p:nvPicPr>
          <p:cNvPr id="659" name="Shape 659" descr="Flag icons in Score inspector 2.png"/>
          <p:cNvPicPr preferRelativeResize="0"/>
          <p:nvPr/>
        </p:nvPicPr>
        <p:blipFill>
          <a:blip r:embed="rId5">
            <a:alphaModFix/>
          </a:blip>
          <a:stretch>
            <a:fillRect/>
          </a:stretch>
        </p:blipFill>
        <p:spPr>
          <a:xfrm>
            <a:off x="311700" y="3643397"/>
            <a:ext cx="3119139" cy="1157100"/>
          </a:xfrm>
          <a:prstGeom prst="rect">
            <a:avLst/>
          </a:prstGeom>
          <a:noFill/>
          <a:ln>
            <a:noFill/>
          </a:ln>
        </p:spPr>
      </p:pic>
      <p:cxnSp>
        <p:nvCxnSpPr>
          <p:cNvPr id="660" name="Shape 660"/>
          <p:cNvCxnSpPr/>
          <p:nvPr/>
        </p:nvCxnSpPr>
        <p:spPr>
          <a:xfrm>
            <a:off x="3035200" y="2542850"/>
            <a:ext cx="597600" cy="14397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75200" y="64025"/>
            <a:ext cx="84570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PowerTeacher Portal to open PowerTeacher Pro</a:t>
            </a:r>
          </a:p>
        </p:txBody>
      </p:sp>
      <p:sp>
        <p:nvSpPr>
          <p:cNvPr id="88" name="Shape 88"/>
          <p:cNvSpPr txBox="1">
            <a:spLocks noGrp="1"/>
          </p:cNvSpPr>
          <p:nvPr>
            <p:ph type="body" idx="1"/>
          </p:nvPr>
        </p:nvSpPr>
        <p:spPr>
          <a:xfrm>
            <a:off x="77825" y="722325"/>
            <a:ext cx="9009300" cy="745800"/>
          </a:xfrm>
          <a:prstGeom prst="rect">
            <a:avLst/>
          </a:prstGeom>
        </p:spPr>
        <p:txBody>
          <a:bodyPr lIns="91425" tIns="91425" rIns="91425" bIns="91425" anchor="t" anchorCtr="0">
            <a:noAutofit/>
          </a:bodyPr>
          <a:lstStyle/>
          <a:p>
            <a:pPr lvl="0" rtl="0">
              <a:spcBef>
                <a:spcPts val="0"/>
              </a:spcBef>
              <a:spcAft>
                <a:spcPts val="0"/>
              </a:spcAft>
              <a:buNone/>
            </a:pPr>
            <a:r>
              <a:rPr lang="en" b="1">
                <a:solidFill>
                  <a:srgbClr val="FF9900"/>
                </a:solidFill>
              </a:rPr>
              <a:t>Navigation:</a:t>
            </a:r>
            <a:r>
              <a:rPr lang="en"/>
              <a:t> IAM login &gt; PowerTeacher icon &gt; PowerTeacher Pro Link</a:t>
            </a:r>
          </a:p>
          <a:p>
            <a:pPr lvl="0" rtl="0">
              <a:spcBef>
                <a:spcPts val="0"/>
              </a:spcBef>
              <a:spcAft>
                <a:spcPts val="0"/>
              </a:spcAft>
              <a:buNone/>
            </a:pPr>
            <a:r>
              <a:rPr lang="en"/>
              <a:t>Or URL: https://xxxxxxxx.powerschool.com/teachers &gt; Log in &gt;PowerTeacher Pro link</a:t>
            </a:r>
          </a:p>
        </p:txBody>
      </p:sp>
      <p:pic>
        <p:nvPicPr>
          <p:cNvPr id="89" name="Shape 89" descr="PowerTeacher Portal.png"/>
          <p:cNvPicPr preferRelativeResize="0"/>
          <p:nvPr/>
        </p:nvPicPr>
        <p:blipFill>
          <a:blip r:embed="rId3">
            <a:alphaModFix/>
          </a:blip>
          <a:stretch>
            <a:fillRect/>
          </a:stretch>
        </p:blipFill>
        <p:spPr>
          <a:xfrm>
            <a:off x="178199" y="1538850"/>
            <a:ext cx="2304224" cy="2367024"/>
          </a:xfrm>
          <a:prstGeom prst="rect">
            <a:avLst/>
          </a:prstGeom>
          <a:noFill/>
          <a:ln w="9525" cap="flat" cmpd="sng">
            <a:solidFill>
              <a:schemeClr val="dk1"/>
            </a:solidFill>
            <a:prstDash val="solid"/>
            <a:round/>
            <a:headEnd type="none" w="med" len="med"/>
            <a:tailEnd type="none" w="med" len="med"/>
          </a:ln>
        </p:spPr>
      </p:pic>
      <p:pic>
        <p:nvPicPr>
          <p:cNvPr id="90" name="Shape 90" descr="PTPro and PT portal open at same time.png"/>
          <p:cNvPicPr preferRelativeResize="0"/>
          <p:nvPr/>
        </p:nvPicPr>
        <p:blipFill>
          <a:blip r:embed="rId4">
            <a:alphaModFix/>
          </a:blip>
          <a:stretch>
            <a:fillRect/>
          </a:stretch>
        </p:blipFill>
        <p:spPr>
          <a:xfrm>
            <a:off x="2716450" y="1615051"/>
            <a:ext cx="6297449" cy="694075"/>
          </a:xfrm>
          <a:prstGeom prst="rect">
            <a:avLst/>
          </a:prstGeom>
          <a:noFill/>
          <a:ln>
            <a:noFill/>
          </a:ln>
        </p:spPr>
      </p:pic>
      <p:pic>
        <p:nvPicPr>
          <p:cNvPr id="91" name="Shape 91"/>
          <p:cNvPicPr preferRelativeResize="0"/>
          <p:nvPr/>
        </p:nvPicPr>
        <p:blipFill>
          <a:blip r:embed="rId5">
            <a:alphaModFix/>
          </a:blip>
          <a:stretch>
            <a:fillRect/>
          </a:stretch>
        </p:blipFill>
        <p:spPr>
          <a:xfrm>
            <a:off x="2716450" y="2069500"/>
            <a:ext cx="6297450" cy="2661649"/>
          </a:xfrm>
          <a:prstGeom prst="rect">
            <a:avLst/>
          </a:prstGeom>
          <a:noFill/>
          <a:ln>
            <a:noFill/>
          </a:ln>
        </p:spPr>
      </p:pic>
      <p:cxnSp>
        <p:nvCxnSpPr>
          <p:cNvPr id="92" name="Shape 92"/>
          <p:cNvCxnSpPr/>
          <p:nvPr/>
        </p:nvCxnSpPr>
        <p:spPr>
          <a:xfrm rot="10800000" flipH="1">
            <a:off x="930050" y="2271425"/>
            <a:ext cx="4213500" cy="96000"/>
          </a:xfrm>
          <a:prstGeom prst="straightConnector1">
            <a:avLst/>
          </a:prstGeom>
          <a:noFill/>
          <a:ln w="19050" cap="flat" cmpd="sng">
            <a:solidFill>
              <a:srgbClr val="FF0000"/>
            </a:solidFill>
            <a:prstDash val="solid"/>
            <a:round/>
            <a:headEnd type="none" w="lg" len="lg"/>
            <a:tailEnd type="triangle" w="lg" len="lg"/>
          </a:ln>
        </p:spPr>
      </p:cxnSp>
      <p:sp>
        <p:nvSpPr>
          <p:cNvPr id="93" name="Shape 93"/>
          <p:cNvSpPr/>
          <p:nvPr/>
        </p:nvSpPr>
        <p:spPr>
          <a:xfrm>
            <a:off x="3439450" y="1468150"/>
            <a:ext cx="253500" cy="2088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201450" y="1468150"/>
            <a:ext cx="253500" cy="2088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95" name="Shape 95"/>
          <p:cNvCxnSpPr/>
          <p:nvPr/>
        </p:nvCxnSpPr>
        <p:spPr>
          <a:xfrm rot="10800000" flipH="1">
            <a:off x="2393375" y="2322075"/>
            <a:ext cx="648600" cy="304800"/>
          </a:xfrm>
          <a:prstGeom prst="straightConnector1">
            <a:avLst/>
          </a:prstGeom>
          <a:noFill/>
          <a:ln w="19050" cap="flat" cmpd="sng">
            <a:solidFill>
              <a:srgbClr val="FF0000"/>
            </a:solidFill>
            <a:prstDash val="solid"/>
            <a:round/>
            <a:headEnd type="none" w="lg" len="lg"/>
            <a:tailEnd type="none" w="lg" len="lg"/>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666" name="Shape 666"/>
          <p:cNvPicPr preferRelativeResize="0"/>
          <p:nvPr/>
        </p:nvPicPr>
        <p:blipFill>
          <a:blip r:embed="rId3">
            <a:alphaModFix/>
          </a:blip>
          <a:stretch>
            <a:fillRect/>
          </a:stretch>
        </p:blipFill>
        <p:spPr>
          <a:xfrm>
            <a:off x="0" y="622946"/>
            <a:ext cx="9144001" cy="4202407"/>
          </a:xfrm>
          <a:prstGeom prst="rect">
            <a:avLst/>
          </a:prstGeom>
          <a:noFill/>
          <a:ln>
            <a:noFill/>
          </a:ln>
        </p:spPr>
      </p:pic>
      <p:sp>
        <p:nvSpPr>
          <p:cNvPr id="667" name="Shape 667"/>
          <p:cNvSpPr txBox="1">
            <a:spLocks noGrp="1"/>
          </p:cNvSpPr>
          <p:nvPr>
            <p:ph type="title"/>
          </p:nvPr>
        </p:nvSpPr>
        <p:spPr>
          <a:xfrm>
            <a:off x="387900" y="69225"/>
            <a:ext cx="60399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Fill Grades, Scores or Comments</a:t>
            </a:r>
            <a:r>
              <a:rPr lang="en"/>
              <a:t> </a:t>
            </a:r>
          </a:p>
          <a:p>
            <a:pPr lvl="0" rtl="0">
              <a:spcBef>
                <a:spcPts val="0"/>
              </a:spcBef>
              <a:buNone/>
            </a:pPr>
            <a:endParaRPr/>
          </a:p>
        </p:txBody>
      </p:sp>
      <p:pic>
        <p:nvPicPr>
          <p:cNvPr id="668" name="Shape 668" descr="PTPro ScoreSheet Fill 2.png"/>
          <p:cNvPicPr preferRelativeResize="0"/>
          <p:nvPr/>
        </p:nvPicPr>
        <p:blipFill>
          <a:blip r:embed="rId4">
            <a:alphaModFix/>
          </a:blip>
          <a:stretch>
            <a:fillRect/>
          </a:stretch>
        </p:blipFill>
        <p:spPr>
          <a:xfrm>
            <a:off x="5610225" y="2476500"/>
            <a:ext cx="2590800" cy="1143000"/>
          </a:xfrm>
          <a:prstGeom prst="rect">
            <a:avLst/>
          </a:prstGeom>
          <a:noFill/>
          <a:ln>
            <a:noFill/>
          </a:ln>
        </p:spPr>
      </p:pic>
      <p:sp>
        <p:nvSpPr>
          <p:cNvPr id="669" name="Shape 669"/>
          <p:cNvSpPr/>
          <p:nvPr/>
        </p:nvSpPr>
        <p:spPr>
          <a:xfrm>
            <a:off x="7554950" y="2513750"/>
            <a:ext cx="651000" cy="1079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99375" y="84600"/>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Scoresheet Comments and Smart Text Fill</a:t>
            </a:r>
          </a:p>
        </p:txBody>
      </p:sp>
      <p:pic>
        <p:nvPicPr>
          <p:cNvPr id="675" name="Shape 675" descr="PTPro ScoreSheet Comments.png"/>
          <p:cNvPicPr preferRelativeResize="0"/>
          <p:nvPr/>
        </p:nvPicPr>
        <p:blipFill>
          <a:blip r:embed="rId3">
            <a:alphaModFix/>
          </a:blip>
          <a:stretch>
            <a:fillRect/>
          </a:stretch>
        </p:blipFill>
        <p:spPr>
          <a:xfrm>
            <a:off x="152400" y="657300"/>
            <a:ext cx="8839198" cy="4133721"/>
          </a:xfrm>
          <a:prstGeom prst="rect">
            <a:avLst/>
          </a:prstGeom>
          <a:noFill/>
          <a:ln>
            <a:noFill/>
          </a:ln>
        </p:spPr>
      </p:pic>
      <p:sp>
        <p:nvSpPr>
          <p:cNvPr id="676" name="Shape 676"/>
          <p:cNvSpPr/>
          <p:nvPr/>
        </p:nvSpPr>
        <p:spPr>
          <a:xfrm>
            <a:off x="8561700" y="987275"/>
            <a:ext cx="457800" cy="399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7" name="Shape 677"/>
          <p:cNvSpPr/>
          <p:nvPr/>
        </p:nvSpPr>
        <p:spPr>
          <a:xfrm>
            <a:off x="7918775" y="2214700"/>
            <a:ext cx="945000" cy="331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78" name="Shape 678" descr="PTPro ScoreSheet Comments Smart Fill.png"/>
          <p:cNvPicPr preferRelativeResize="0"/>
          <p:nvPr/>
        </p:nvPicPr>
        <p:blipFill>
          <a:blip r:embed="rId4">
            <a:alphaModFix/>
          </a:blip>
          <a:stretch>
            <a:fillRect/>
          </a:stretch>
        </p:blipFill>
        <p:spPr>
          <a:xfrm>
            <a:off x="3662849" y="2623826"/>
            <a:ext cx="2223275" cy="1772975"/>
          </a:xfrm>
          <a:prstGeom prst="rect">
            <a:avLst/>
          </a:prstGeom>
          <a:noFill/>
          <a:ln>
            <a:noFill/>
          </a:ln>
        </p:spPr>
      </p:pic>
      <p:sp>
        <p:nvSpPr>
          <p:cNvPr id="679" name="Shape 679"/>
          <p:cNvSpPr/>
          <p:nvPr/>
        </p:nvSpPr>
        <p:spPr>
          <a:xfrm>
            <a:off x="2112350" y="4285950"/>
            <a:ext cx="370200" cy="3312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0" name="Shape 680"/>
          <p:cNvSpPr txBox="1"/>
          <p:nvPr/>
        </p:nvSpPr>
        <p:spPr>
          <a:xfrm>
            <a:off x="795600" y="4477825"/>
            <a:ext cx="3593700" cy="501900"/>
          </a:xfrm>
          <a:prstGeom prst="rect">
            <a:avLst/>
          </a:prstGeom>
          <a:noFill/>
          <a:ln>
            <a:noFill/>
          </a:ln>
        </p:spPr>
        <p:txBody>
          <a:bodyPr lIns="91425" tIns="91425" rIns="91425" bIns="91425" anchor="t" anchorCtr="0">
            <a:noAutofit/>
          </a:bodyPr>
          <a:lstStyle/>
          <a:p>
            <a:pPr lvl="0">
              <a:spcBef>
                <a:spcPts val="0"/>
              </a:spcBef>
              <a:buNone/>
            </a:pPr>
            <a:r>
              <a:rPr lang="en"/>
              <a:t>Gear in lower left of Grade means a standard grade was manually overridden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subTitle" idx="1"/>
          </p:nvPr>
        </p:nvSpPr>
        <p:spPr>
          <a:xfrm>
            <a:off x="311700" y="763150"/>
            <a:ext cx="8520600" cy="37569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endParaRPr sz="1800" b="1">
              <a:solidFill>
                <a:srgbClr val="073763"/>
              </a:solidFill>
            </a:endParaRPr>
          </a:p>
          <a:p>
            <a:pPr marL="457200" lvl="0" indent="-342900" algn="l" rtl="0">
              <a:spcBef>
                <a:spcPts val="0"/>
              </a:spcBef>
              <a:buClr>
                <a:srgbClr val="073763"/>
              </a:buClr>
              <a:buSzPct val="100000"/>
              <a:buChar char="●"/>
            </a:pPr>
            <a:r>
              <a:rPr lang="en" sz="1800" b="1">
                <a:solidFill>
                  <a:srgbClr val="073763"/>
                </a:solidFill>
              </a:rPr>
              <a:t>Using PowerTeacher Pro</a:t>
            </a:r>
            <a:r>
              <a:rPr lang="en" sz="2400" b="1">
                <a:solidFill>
                  <a:srgbClr val="FF9900"/>
                </a:solidFill>
              </a:rPr>
              <a:t>   </a:t>
            </a:r>
            <a:r>
              <a:rPr lang="en" sz="1800" b="1">
                <a:solidFill>
                  <a:srgbClr val="073763"/>
                </a:solidFill>
              </a:rPr>
              <a:t>…………………..……………..……. </a:t>
            </a:r>
            <a:r>
              <a:rPr lang="en" sz="1800" b="1" u="sng">
                <a:solidFill>
                  <a:schemeClr val="accent5"/>
                </a:solidFill>
                <a:hlinkClick r:id="rId3"/>
              </a:rPr>
              <a:t>slide   2</a:t>
            </a:r>
          </a:p>
          <a:p>
            <a:pPr marL="457200" lvl="0" indent="-342900" algn="l" rtl="0">
              <a:spcBef>
                <a:spcPts val="0"/>
              </a:spcBef>
              <a:buClr>
                <a:srgbClr val="073763"/>
              </a:buClr>
              <a:buSzPct val="100000"/>
              <a:buChar char="●"/>
            </a:pPr>
            <a:r>
              <a:rPr lang="en" sz="1800" b="1">
                <a:solidFill>
                  <a:srgbClr val="073763"/>
                </a:solidFill>
              </a:rPr>
              <a:t>Accessing the Gradebook 6 …………………………………..….. </a:t>
            </a:r>
            <a:r>
              <a:rPr lang="en" sz="1800" b="1" u="sng">
                <a:solidFill>
                  <a:schemeClr val="accent5"/>
                </a:solidFill>
                <a:hlinkClick r:id="rId4"/>
              </a:rPr>
              <a:t>slide   4</a:t>
            </a:r>
          </a:p>
          <a:p>
            <a:pPr lvl="0" algn="l" rtl="0">
              <a:spcBef>
                <a:spcPts val="0"/>
              </a:spcBef>
              <a:buClr>
                <a:srgbClr val="000000"/>
              </a:buClr>
              <a:buSzPct val="61111"/>
              <a:buNone/>
            </a:pPr>
            <a:r>
              <a:rPr lang="en" sz="1800" b="1">
                <a:solidFill>
                  <a:srgbClr val="073763"/>
                </a:solidFill>
              </a:rPr>
              <a:t>       →  Navigating the Gradebook</a:t>
            </a:r>
          </a:p>
          <a:p>
            <a:pPr marL="457200" lvl="0" indent="-342900" algn="l" rtl="0">
              <a:spcBef>
                <a:spcPts val="0"/>
              </a:spcBef>
              <a:buClr>
                <a:srgbClr val="073763"/>
              </a:buClr>
              <a:buSzPct val="100000"/>
              <a:buChar char="●"/>
            </a:pPr>
            <a:r>
              <a:rPr lang="en" sz="1800" b="1">
                <a:solidFill>
                  <a:srgbClr val="073763"/>
                </a:solidFill>
              </a:rPr>
              <a:t>Viewing and Adding Class Descriptions …………………...….. </a:t>
            </a:r>
            <a:r>
              <a:rPr lang="en" sz="1800" b="1" u="sng">
                <a:solidFill>
                  <a:schemeClr val="accent5"/>
                </a:solidFill>
                <a:hlinkClick r:id="rId5"/>
              </a:rPr>
              <a:t>slide 12</a:t>
            </a:r>
            <a:r>
              <a:rPr lang="en" sz="1800" b="1">
                <a:solidFill>
                  <a:srgbClr val="073763"/>
                </a:solidFill>
              </a:rPr>
              <a:t> </a:t>
            </a:r>
          </a:p>
          <a:p>
            <a:pPr marL="457200" lvl="0" indent="-342900" algn="l" rtl="0">
              <a:spcBef>
                <a:spcPts val="0"/>
              </a:spcBef>
              <a:buClr>
                <a:srgbClr val="073763"/>
              </a:buClr>
              <a:buSzPct val="100000"/>
              <a:buChar char="●"/>
            </a:pPr>
            <a:r>
              <a:rPr lang="en" sz="1800" b="1">
                <a:solidFill>
                  <a:srgbClr val="073763"/>
                </a:solidFill>
              </a:rPr>
              <a:t>Setting Up Display Preferences ………………………………….. </a:t>
            </a:r>
            <a:r>
              <a:rPr lang="en" sz="1800" b="1" u="sng">
                <a:solidFill>
                  <a:schemeClr val="accent5"/>
                </a:solidFill>
                <a:hlinkClick r:id="rId6"/>
              </a:rPr>
              <a:t>slide 15</a:t>
            </a:r>
          </a:p>
          <a:p>
            <a:pPr marL="457200" lvl="0" indent="-342900" algn="l" rtl="0">
              <a:spcBef>
                <a:spcPts val="0"/>
              </a:spcBef>
              <a:buClr>
                <a:srgbClr val="073763"/>
              </a:buClr>
              <a:buSzPct val="100000"/>
              <a:buChar char="●"/>
            </a:pPr>
            <a:r>
              <a:rPr lang="en" sz="1800" b="1">
                <a:solidFill>
                  <a:srgbClr val="073763"/>
                </a:solidFill>
              </a:rPr>
              <a:t>Setting Up Grading Preferences …………………………………. </a:t>
            </a:r>
            <a:r>
              <a:rPr lang="en" sz="1800" b="1" u="sng">
                <a:solidFill>
                  <a:schemeClr val="accent5"/>
                </a:solidFill>
                <a:hlinkClick r:id="rId7"/>
              </a:rPr>
              <a:t>slide 17</a:t>
            </a:r>
          </a:p>
          <a:p>
            <a:pPr marL="457200" lvl="0" indent="-342900" algn="l" rtl="0">
              <a:lnSpc>
                <a:spcPct val="115000"/>
              </a:lnSpc>
              <a:spcBef>
                <a:spcPts val="0"/>
              </a:spcBef>
              <a:spcAft>
                <a:spcPts val="1600"/>
              </a:spcAft>
              <a:buClr>
                <a:srgbClr val="073763"/>
              </a:buClr>
              <a:buSzPct val="100000"/>
              <a:buChar char="●"/>
            </a:pPr>
            <a:r>
              <a:rPr lang="en" sz="1800" b="1">
                <a:solidFill>
                  <a:srgbClr val="073763"/>
                </a:solidFill>
              </a:rPr>
              <a:t>Working with Categories and Assignments ……………..…….. </a:t>
            </a:r>
            <a:r>
              <a:rPr lang="en" sz="1800" b="1" u="sng">
                <a:solidFill>
                  <a:schemeClr val="accent5"/>
                </a:solidFill>
                <a:hlinkClick r:id="rId8"/>
              </a:rPr>
              <a:t>slide 23</a:t>
            </a:r>
          </a:p>
          <a:p>
            <a:pPr marL="457200" lvl="0" indent="-342900" algn="l" rtl="0">
              <a:spcBef>
                <a:spcPts val="0"/>
              </a:spcBef>
              <a:buClr>
                <a:srgbClr val="073763"/>
              </a:buClr>
              <a:buSzPct val="75000"/>
              <a:buChar char="●"/>
            </a:pPr>
            <a:r>
              <a:rPr lang="en" sz="2400" b="1">
                <a:solidFill>
                  <a:srgbClr val="FF9900"/>
                </a:solidFill>
              </a:rPr>
              <a:t>Working with Grades</a:t>
            </a:r>
            <a:r>
              <a:rPr lang="en" sz="1800" b="1">
                <a:solidFill>
                  <a:srgbClr val="073763"/>
                </a:solidFill>
              </a:rPr>
              <a:t> ……………..………………………. </a:t>
            </a:r>
            <a:r>
              <a:rPr lang="en" sz="1800" b="1" u="sng">
                <a:solidFill>
                  <a:schemeClr val="hlink"/>
                </a:solidFill>
                <a:hlinkClick r:id="rId9"/>
              </a:rPr>
              <a:t>slide 52</a:t>
            </a:r>
          </a:p>
          <a:p>
            <a:pPr marL="457200" lvl="0" indent="-342900" algn="l" rtl="0">
              <a:spcBef>
                <a:spcPts val="0"/>
              </a:spcBef>
              <a:buClr>
                <a:srgbClr val="073763"/>
              </a:buClr>
              <a:buSzPct val="100000"/>
              <a:buChar char="●"/>
            </a:pPr>
            <a:r>
              <a:rPr lang="en" sz="1800" b="1">
                <a:solidFill>
                  <a:srgbClr val="073763"/>
                </a:solidFill>
              </a:rPr>
              <a:t>Analyzing Performance ………………………………………….... </a:t>
            </a:r>
            <a:r>
              <a:rPr lang="en" sz="1800" b="1" u="sng">
                <a:solidFill>
                  <a:schemeClr val="hlink"/>
                </a:solidFill>
                <a:hlinkClick r:id="rId10"/>
              </a:rPr>
              <a:t>slide 61</a:t>
            </a:r>
          </a:p>
          <a:p>
            <a:pPr marL="457200" lvl="0" indent="-342900" algn="l" rtl="0">
              <a:spcBef>
                <a:spcPts val="0"/>
              </a:spcBef>
              <a:buClr>
                <a:srgbClr val="073763"/>
              </a:buClr>
              <a:buSzPct val="100000"/>
              <a:buChar char="●"/>
            </a:pPr>
            <a:r>
              <a:rPr lang="en" sz="1800" b="1">
                <a:solidFill>
                  <a:srgbClr val="073763"/>
                </a:solidFill>
              </a:rPr>
              <a:t>Running PowerTeacher Pro Reports ……………..…………….. </a:t>
            </a:r>
            <a:r>
              <a:rPr lang="en" sz="1800" b="1" u="sng">
                <a:solidFill>
                  <a:schemeClr val="hlink"/>
                </a:solidFill>
                <a:hlinkClick r:id="rId11"/>
              </a:rPr>
              <a:t>slide 77</a:t>
            </a:r>
          </a:p>
          <a:p>
            <a:pPr lvl="0" algn="l" rtl="0">
              <a:spcBef>
                <a:spcPts val="0"/>
              </a:spcBef>
              <a:buNone/>
            </a:pPr>
            <a:endParaRPr sz="1800">
              <a:solidFill>
                <a:srgbClr val="073763"/>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Shape 690"/>
          <p:cNvPicPr preferRelativeResize="0"/>
          <p:nvPr/>
        </p:nvPicPr>
        <p:blipFill>
          <a:blip r:embed="rId3">
            <a:alphaModFix/>
          </a:blip>
          <a:stretch>
            <a:fillRect/>
          </a:stretch>
        </p:blipFill>
        <p:spPr>
          <a:xfrm>
            <a:off x="465800" y="688225"/>
            <a:ext cx="8462873" cy="4096775"/>
          </a:xfrm>
          <a:prstGeom prst="rect">
            <a:avLst/>
          </a:prstGeom>
          <a:noFill/>
          <a:ln>
            <a:noFill/>
          </a:ln>
        </p:spPr>
      </p:pic>
      <p:sp>
        <p:nvSpPr>
          <p:cNvPr id="691" name="Shape 691"/>
          <p:cNvSpPr txBox="1">
            <a:spLocks noGrp="1"/>
          </p:cNvSpPr>
          <p:nvPr>
            <p:ph type="title"/>
          </p:nvPr>
        </p:nvSpPr>
        <p:spPr>
          <a:xfrm>
            <a:off x="488621" y="91750"/>
            <a:ext cx="60195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A+ Grading&gt; Grades: Traditional</a:t>
            </a:r>
          </a:p>
        </p:txBody>
      </p:sp>
      <p:grpSp>
        <p:nvGrpSpPr>
          <p:cNvPr id="692" name="Shape 692"/>
          <p:cNvGrpSpPr/>
          <p:nvPr/>
        </p:nvGrpSpPr>
        <p:grpSpPr>
          <a:xfrm>
            <a:off x="8600866" y="-9445"/>
            <a:ext cx="566277" cy="619087"/>
            <a:chOff x="8318000" y="0"/>
            <a:chExt cx="825958" cy="876150"/>
          </a:xfrm>
        </p:grpSpPr>
        <p:sp>
          <p:nvSpPr>
            <p:cNvPr id="693" name="Shape 693"/>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694" name="Shape 694" descr="PTPro Charm A plus.png"/>
            <p:cNvPicPr preferRelativeResize="0"/>
            <p:nvPr/>
          </p:nvPicPr>
          <p:blipFill>
            <a:blip r:embed="rId4">
              <a:alphaModFix/>
            </a:blip>
            <a:stretch>
              <a:fillRect/>
            </a:stretch>
          </p:blipFill>
          <p:spPr>
            <a:xfrm>
              <a:off x="8318000" y="326743"/>
              <a:ext cx="565564" cy="549406"/>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Shape 699"/>
          <p:cNvPicPr preferRelativeResize="0"/>
          <p:nvPr/>
        </p:nvPicPr>
        <p:blipFill>
          <a:blip r:embed="rId3">
            <a:alphaModFix/>
          </a:blip>
          <a:stretch>
            <a:fillRect/>
          </a:stretch>
        </p:blipFill>
        <p:spPr>
          <a:xfrm>
            <a:off x="717125" y="689012"/>
            <a:ext cx="7709748" cy="4343324"/>
          </a:xfrm>
          <a:prstGeom prst="rect">
            <a:avLst/>
          </a:prstGeom>
          <a:noFill/>
          <a:ln>
            <a:noFill/>
          </a:ln>
        </p:spPr>
      </p:pic>
      <p:sp>
        <p:nvSpPr>
          <p:cNvPr id="700" name="Shape 700"/>
          <p:cNvSpPr txBox="1">
            <a:spLocks noGrp="1"/>
          </p:cNvSpPr>
          <p:nvPr>
            <p:ph type="title"/>
          </p:nvPr>
        </p:nvSpPr>
        <p:spPr>
          <a:xfrm>
            <a:off x="488621" y="91750"/>
            <a:ext cx="60195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A+ Grading &gt; Grades: Standards</a:t>
            </a:r>
          </a:p>
        </p:txBody>
      </p:sp>
      <p:grpSp>
        <p:nvGrpSpPr>
          <p:cNvPr id="701" name="Shape 701"/>
          <p:cNvGrpSpPr/>
          <p:nvPr/>
        </p:nvGrpSpPr>
        <p:grpSpPr>
          <a:xfrm>
            <a:off x="8600866" y="-9445"/>
            <a:ext cx="566277" cy="619087"/>
            <a:chOff x="8318000" y="0"/>
            <a:chExt cx="825958" cy="876150"/>
          </a:xfrm>
        </p:grpSpPr>
        <p:sp>
          <p:nvSpPr>
            <p:cNvPr id="702" name="Shape 702"/>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703" name="Shape 703" descr="PTPro Charm A plus.png"/>
            <p:cNvPicPr preferRelativeResize="0"/>
            <p:nvPr/>
          </p:nvPicPr>
          <p:blipFill>
            <a:blip r:embed="rId4">
              <a:alphaModFix/>
            </a:blip>
            <a:stretch>
              <a:fillRect/>
            </a:stretch>
          </p:blipFill>
          <p:spPr>
            <a:xfrm>
              <a:off x="8318000" y="326743"/>
              <a:ext cx="565564" cy="549406"/>
            </a:xfrm>
            <a:prstGeom prst="rect">
              <a:avLst/>
            </a:prstGeom>
            <a:noFill/>
            <a:ln>
              <a:noFill/>
            </a:ln>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709" name="Shape 709"/>
          <p:cNvPicPr preferRelativeResize="0"/>
          <p:nvPr/>
        </p:nvPicPr>
        <p:blipFill>
          <a:blip r:embed="rId3">
            <a:alphaModFix/>
          </a:blip>
          <a:stretch>
            <a:fillRect/>
          </a:stretch>
        </p:blipFill>
        <p:spPr>
          <a:xfrm>
            <a:off x="311700" y="673975"/>
            <a:ext cx="8709723" cy="4155100"/>
          </a:xfrm>
          <a:prstGeom prst="rect">
            <a:avLst/>
          </a:prstGeom>
          <a:noFill/>
          <a:ln>
            <a:noFill/>
          </a:ln>
        </p:spPr>
      </p:pic>
      <p:sp>
        <p:nvSpPr>
          <p:cNvPr id="710" name="Shape 710"/>
          <p:cNvSpPr txBox="1">
            <a:spLocks noGrp="1"/>
          </p:cNvSpPr>
          <p:nvPr>
            <p:ph type="title"/>
          </p:nvPr>
        </p:nvSpPr>
        <p:spPr>
          <a:xfrm>
            <a:off x="488612" y="91750"/>
            <a:ext cx="83559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Review Flags, Tags and Icons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377775" y="81550"/>
            <a:ext cx="85206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Changed Grade Tag</a:t>
            </a:r>
          </a:p>
        </p:txBody>
      </p:sp>
      <p:pic>
        <p:nvPicPr>
          <p:cNvPr id="716" name="Shape 716"/>
          <p:cNvPicPr preferRelativeResize="0"/>
          <p:nvPr/>
        </p:nvPicPr>
        <p:blipFill>
          <a:blip r:embed="rId3">
            <a:alphaModFix/>
          </a:blip>
          <a:stretch>
            <a:fillRect/>
          </a:stretch>
        </p:blipFill>
        <p:spPr>
          <a:xfrm>
            <a:off x="502249" y="654249"/>
            <a:ext cx="8340826" cy="4096375"/>
          </a:xfrm>
          <a:prstGeom prst="rect">
            <a:avLst/>
          </a:prstGeom>
          <a:noFill/>
          <a:ln>
            <a:noFill/>
          </a:ln>
        </p:spPr>
      </p:pic>
      <p:sp>
        <p:nvSpPr>
          <p:cNvPr id="717" name="Shape 717"/>
          <p:cNvSpPr/>
          <p:nvPr/>
        </p:nvSpPr>
        <p:spPr>
          <a:xfrm>
            <a:off x="2355875" y="3748575"/>
            <a:ext cx="572700" cy="5727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8" name="Shape 718"/>
          <p:cNvSpPr/>
          <p:nvPr/>
        </p:nvSpPr>
        <p:spPr>
          <a:xfrm>
            <a:off x="7167175" y="1433875"/>
            <a:ext cx="572700" cy="5727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476275" y="113800"/>
            <a:ext cx="83559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Working with Final Grades</a:t>
            </a:r>
          </a:p>
        </p:txBody>
      </p:sp>
      <p:pic>
        <p:nvPicPr>
          <p:cNvPr id="724" name="Shape 724" descr="Circle arrow takes out a final grade override traingle and recalculates.PNG"/>
          <p:cNvPicPr preferRelativeResize="0"/>
          <p:nvPr/>
        </p:nvPicPr>
        <p:blipFill>
          <a:blip r:embed="rId3">
            <a:alphaModFix/>
          </a:blip>
          <a:stretch>
            <a:fillRect/>
          </a:stretch>
        </p:blipFill>
        <p:spPr>
          <a:xfrm>
            <a:off x="152400" y="838900"/>
            <a:ext cx="8839199" cy="296491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438050" y="91925"/>
            <a:ext cx="83943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Navigation under Quick Menu</a:t>
            </a:r>
          </a:p>
        </p:txBody>
      </p:sp>
      <p:sp>
        <p:nvSpPr>
          <p:cNvPr id="730" name="Shape 73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731" name="Shape 731"/>
          <p:cNvPicPr preferRelativeResize="0"/>
          <p:nvPr/>
        </p:nvPicPr>
        <p:blipFill>
          <a:blip r:embed="rId3">
            <a:alphaModFix/>
          </a:blip>
          <a:stretch>
            <a:fillRect/>
          </a:stretch>
        </p:blipFill>
        <p:spPr>
          <a:xfrm>
            <a:off x="150250" y="664627"/>
            <a:ext cx="6041399" cy="3291225"/>
          </a:xfrm>
          <a:prstGeom prst="rect">
            <a:avLst/>
          </a:prstGeom>
          <a:noFill/>
          <a:ln>
            <a:noFill/>
          </a:ln>
        </p:spPr>
      </p:pic>
      <p:pic>
        <p:nvPicPr>
          <p:cNvPr id="732" name="Shape 732"/>
          <p:cNvPicPr preferRelativeResize="0"/>
          <p:nvPr/>
        </p:nvPicPr>
        <p:blipFill>
          <a:blip r:embed="rId4">
            <a:alphaModFix/>
          </a:blip>
          <a:stretch>
            <a:fillRect/>
          </a:stretch>
        </p:blipFill>
        <p:spPr>
          <a:xfrm>
            <a:off x="3536904" y="1796625"/>
            <a:ext cx="5607096" cy="3291225"/>
          </a:xfrm>
          <a:prstGeom prst="rect">
            <a:avLst/>
          </a:prstGeom>
          <a:noFill/>
          <a:ln>
            <a:noFill/>
          </a:ln>
        </p:spPr>
      </p:pic>
      <p:sp>
        <p:nvSpPr>
          <p:cNvPr id="733" name="Shape 733"/>
          <p:cNvSpPr/>
          <p:nvPr/>
        </p:nvSpPr>
        <p:spPr>
          <a:xfrm>
            <a:off x="3155600" y="847775"/>
            <a:ext cx="484200" cy="4278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734" name="Shape 734"/>
          <p:cNvCxnSpPr>
            <a:stCxn id="733" idx="3"/>
          </p:cNvCxnSpPr>
          <p:nvPr/>
        </p:nvCxnSpPr>
        <p:spPr>
          <a:xfrm flipH="1">
            <a:off x="1940709" y="1212925"/>
            <a:ext cx="1285800" cy="559500"/>
          </a:xfrm>
          <a:prstGeom prst="straightConnector1">
            <a:avLst/>
          </a:prstGeom>
          <a:noFill/>
          <a:ln w="28575" cap="flat" cmpd="sng">
            <a:solidFill>
              <a:srgbClr val="FF0000"/>
            </a:solidFill>
            <a:prstDash val="solid"/>
            <a:round/>
            <a:headEnd type="none" w="lg" len="lg"/>
            <a:tailEnd type="triangle" w="lg" len="lg"/>
          </a:ln>
        </p:spPr>
      </p:cxnSp>
      <p:grpSp>
        <p:nvGrpSpPr>
          <p:cNvPr id="735" name="Shape 735"/>
          <p:cNvGrpSpPr/>
          <p:nvPr/>
        </p:nvGrpSpPr>
        <p:grpSpPr>
          <a:xfrm>
            <a:off x="8600866" y="-9445"/>
            <a:ext cx="566277" cy="619087"/>
            <a:chOff x="8318000" y="0"/>
            <a:chExt cx="825958" cy="876150"/>
          </a:xfrm>
        </p:grpSpPr>
        <p:sp>
          <p:nvSpPr>
            <p:cNvPr id="736" name="Shape 736"/>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737" name="Shape 737" descr="PTPro Charm A plus.png"/>
            <p:cNvPicPr preferRelativeResize="0"/>
            <p:nvPr/>
          </p:nvPicPr>
          <p:blipFill>
            <a:blip r:embed="rId5">
              <a:alphaModFix/>
            </a:blip>
            <a:stretch>
              <a:fillRect/>
            </a:stretch>
          </p:blipFill>
          <p:spPr>
            <a:xfrm>
              <a:off x="8318000" y="326743"/>
              <a:ext cx="565564" cy="549406"/>
            </a:xfrm>
            <a:prstGeom prst="rect">
              <a:avLst/>
            </a:prstGeom>
            <a:noFill/>
            <a:ln>
              <a:noFill/>
            </a:ln>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381050" y="67300"/>
            <a:ext cx="68418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A+ Grading &gt; Grades: Category Totals</a:t>
            </a:r>
          </a:p>
          <a:p>
            <a:pPr lvl="0">
              <a:spcBef>
                <a:spcPts val="0"/>
              </a:spcBef>
              <a:buNone/>
            </a:pPr>
            <a:endParaRPr/>
          </a:p>
        </p:txBody>
      </p:sp>
      <p:pic>
        <p:nvPicPr>
          <p:cNvPr id="743" name="Shape 743"/>
          <p:cNvPicPr preferRelativeResize="0"/>
          <p:nvPr/>
        </p:nvPicPr>
        <p:blipFill>
          <a:blip r:embed="rId3">
            <a:alphaModFix/>
          </a:blip>
          <a:stretch>
            <a:fillRect/>
          </a:stretch>
        </p:blipFill>
        <p:spPr>
          <a:xfrm>
            <a:off x="0" y="776918"/>
            <a:ext cx="8832300" cy="4100731"/>
          </a:xfrm>
          <a:prstGeom prst="rect">
            <a:avLst/>
          </a:prstGeom>
          <a:noFill/>
          <a:ln>
            <a:noFill/>
          </a:ln>
        </p:spPr>
      </p:pic>
      <p:grpSp>
        <p:nvGrpSpPr>
          <p:cNvPr id="744" name="Shape 744"/>
          <p:cNvGrpSpPr/>
          <p:nvPr/>
        </p:nvGrpSpPr>
        <p:grpSpPr>
          <a:xfrm>
            <a:off x="8600866" y="-9445"/>
            <a:ext cx="566277" cy="619087"/>
            <a:chOff x="8318000" y="0"/>
            <a:chExt cx="825958" cy="876150"/>
          </a:xfrm>
        </p:grpSpPr>
        <p:sp>
          <p:nvSpPr>
            <p:cNvPr id="745" name="Shape 745"/>
            <p:cNvSpPr/>
            <p:nvPr/>
          </p:nvSpPr>
          <p:spPr>
            <a:xfrm rot="1611742">
              <a:off x="8610095" y="71095"/>
              <a:ext cx="439527" cy="522308"/>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746" name="Shape 746" descr="PTPro Charm A plus.png"/>
            <p:cNvPicPr preferRelativeResize="0"/>
            <p:nvPr/>
          </p:nvPicPr>
          <p:blipFill>
            <a:blip r:embed="rId4">
              <a:alphaModFix/>
            </a:blip>
            <a:stretch>
              <a:fillRect/>
            </a:stretch>
          </p:blipFill>
          <p:spPr>
            <a:xfrm>
              <a:off x="8318000" y="326743"/>
              <a:ext cx="565564" cy="54940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87900" y="-12175"/>
            <a:ext cx="42765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PTPro Help </a:t>
            </a:r>
          </a:p>
        </p:txBody>
      </p:sp>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02" name="Shape 102" descr="PTPro Help-Getting started.PNG"/>
          <p:cNvPicPr preferRelativeResize="0"/>
          <p:nvPr/>
        </p:nvPicPr>
        <p:blipFill>
          <a:blip r:embed="rId3">
            <a:alphaModFix/>
          </a:blip>
          <a:stretch>
            <a:fillRect/>
          </a:stretch>
        </p:blipFill>
        <p:spPr>
          <a:xfrm>
            <a:off x="0" y="697749"/>
            <a:ext cx="9143998" cy="4064750"/>
          </a:xfrm>
          <a:prstGeom prst="rect">
            <a:avLst/>
          </a:prstGeom>
          <a:noFill/>
          <a:ln>
            <a:noFill/>
          </a:ln>
        </p:spPr>
      </p:pic>
      <p:pic>
        <p:nvPicPr>
          <p:cNvPr id="103" name="Shape 103" descr="PTPro Help-Getting started dropdown.png"/>
          <p:cNvPicPr preferRelativeResize="0"/>
          <p:nvPr/>
        </p:nvPicPr>
        <p:blipFill>
          <a:blip r:embed="rId4">
            <a:alphaModFix/>
          </a:blip>
          <a:stretch>
            <a:fillRect/>
          </a:stretch>
        </p:blipFill>
        <p:spPr>
          <a:xfrm>
            <a:off x="7579099" y="2312187"/>
            <a:ext cx="1407474" cy="1597874"/>
          </a:xfrm>
          <a:prstGeom prst="rect">
            <a:avLst/>
          </a:prstGeom>
          <a:noFill/>
          <a:ln>
            <a:noFill/>
          </a:ln>
        </p:spPr>
      </p:pic>
      <p:sp>
        <p:nvSpPr>
          <p:cNvPr id="104" name="Shape 104"/>
          <p:cNvSpPr/>
          <p:nvPr/>
        </p:nvSpPr>
        <p:spPr>
          <a:xfrm>
            <a:off x="7579100" y="2312175"/>
            <a:ext cx="1407600" cy="1597800"/>
          </a:xfrm>
          <a:prstGeom prst="rect">
            <a:avLst/>
          </a:prstGeom>
          <a:noFill/>
          <a:ln w="1905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05" name="Shape 105" descr="PTPro Help Question mark.png"/>
          <p:cNvPicPr preferRelativeResize="0"/>
          <p:nvPr/>
        </p:nvPicPr>
        <p:blipFill>
          <a:blip r:embed="rId5">
            <a:alphaModFix/>
          </a:blip>
          <a:stretch>
            <a:fillRect/>
          </a:stretch>
        </p:blipFill>
        <p:spPr>
          <a:xfrm>
            <a:off x="2592900" y="105600"/>
            <a:ext cx="544100" cy="435275"/>
          </a:xfrm>
          <a:prstGeom prst="rect">
            <a:avLst/>
          </a:prstGeom>
          <a:noFill/>
          <a:ln>
            <a:noFill/>
          </a:ln>
        </p:spPr>
      </p:pic>
      <p:sp>
        <p:nvSpPr>
          <p:cNvPr id="106" name="Shape 106"/>
          <p:cNvSpPr/>
          <p:nvPr/>
        </p:nvSpPr>
        <p:spPr>
          <a:xfrm>
            <a:off x="7990900" y="959950"/>
            <a:ext cx="901621" cy="2717781"/>
          </a:xfrm>
          <a:custGeom>
            <a:avLst/>
            <a:gdLst/>
            <a:ahLst/>
            <a:cxnLst/>
            <a:rect l="0" t="0" r="0" b="0"/>
            <a:pathLst>
              <a:path w="26896" h="116219" extrusionOk="0">
                <a:moveTo>
                  <a:pt x="0" y="0"/>
                </a:moveTo>
                <a:cubicBezTo>
                  <a:pt x="4367" y="17772"/>
                  <a:pt x="23047" y="88038"/>
                  <a:pt x="26204" y="106632"/>
                </a:cubicBezTo>
                <a:cubicBezTo>
                  <a:pt x="29360" y="125225"/>
                  <a:pt x="20149" y="110739"/>
                  <a:pt x="18939" y="111561"/>
                </a:cubicBezTo>
              </a:path>
            </a:pathLst>
          </a:custGeom>
          <a:noFill/>
          <a:ln w="19050" cap="flat" cmpd="sng">
            <a:solidFill>
              <a:srgbClr val="FF0000"/>
            </a:solidFill>
            <a:prstDash val="solid"/>
            <a:round/>
            <a:headEnd type="none" w="lg" len="lg"/>
            <a:tailEnd type="stealth" w="lg" len="lg"/>
          </a:ln>
        </p:spPr>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336537" y="121400"/>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A+ Grading &gt; Grades: Reporting Terms</a:t>
            </a:r>
          </a:p>
          <a:p>
            <a:pPr lvl="0">
              <a:spcBef>
                <a:spcPts val="0"/>
              </a:spcBef>
              <a:buNone/>
            </a:pPr>
            <a:endParaRPr/>
          </a:p>
        </p:txBody>
      </p:sp>
      <p:pic>
        <p:nvPicPr>
          <p:cNvPr id="752" name="Shape 752"/>
          <p:cNvPicPr preferRelativeResize="0"/>
          <p:nvPr/>
        </p:nvPicPr>
        <p:blipFill>
          <a:blip r:embed="rId3">
            <a:alphaModFix/>
          </a:blip>
          <a:stretch>
            <a:fillRect/>
          </a:stretch>
        </p:blipFill>
        <p:spPr>
          <a:xfrm>
            <a:off x="470699" y="649948"/>
            <a:ext cx="8520600" cy="414702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p:nvPr/>
        </p:nvSpPr>
        <p:spPr>
          <a:xfrm>
            <a:off x="741225" y="3848100"/>
            <a:ext cx="5844900" cy="4989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758" name="Shape 758"/>
          <p:cNvSpPr txBox="1">
            <a:spLocks noGrp="1"/>
          </p:cNvSpPr>
          <p:nvPr>
            <p:ph type="subTitle" idx="1"/>
          </p:nvPr>
        </p:nvSpPr>
        <p:spPr>
          <a:xfrm>
            <a:off x="314125" y="846575"/>
            <a:ext cx="8518200" cy="3567900"/>
          </a:xfrm>
          <a:prstGeom prst="rect">
            <a:avLst/>
          </a:prstGeom>
        </p:spPr>
        <p:txBody>
          <a:bodyPr lIns="91425" tIns="91425" rIns="91425" bIns="91425" anchor="t" anchorCtr="0">
            <a:noAutofit/>
          </a:bodyPr>
          <a:lstStyle/>
          <a:p>
            <a:pPr marL="457200" lvl="0" indent="-342900" algn="l" rtl="0">
              <a:spcBef>
                <a:spcPts val="0"/>
              </a:spcBef>
              <a:buClr>
                <a:srgbClr val="073763"/>
              </a:buClr>
              <a:buSzPct val="100000"/>
              <a:buChar char="●"/>
            </a:pPr>
            <a:r>
              <a:rPr lang="en" sz="1800" b="1">
                <a:solidFill>
                  <a:srgbClr val="073763"/>
                </a:solidFill>
              </a:rPr>
              <a:t>Using PowerTeacher Pro</a:t>
            </a:r>
            <a:r>
              <a:rPr lang="en" sz="2400" b="1">
                <a:solidFill>
                  <a:srgbClr val="FF9900"/>
                </a:solidFill>
              </a:rPr>
              <a:t>   </a:t>
            </a:r>
            <a:r>
              <a:rPr lang="en" sz="1800" b="1">
                <a:solidFill>
                  <a:srgbClr val="073763"/>
                </a:solidFill>
              </a:rPr>
              <a:t>………………………..…………..…. </a:t>
            </a:r>
            <a:r>
              <a:rPr lang="en" sz="1800" b="1" u="sng">
                <a:solidFill>
                  <a:schemeClr val="accent5"/>
                </a:solidFill>
                <a:hlinkClick r:id="rId3"/>
              </a:rPr>
              <a:t>slide   2</a:t>
            </a:r>
          </a:p>
          <a:p>
            <a:pPr marL="457200" lvl="0" indent="-342900" algn="l" rtl="0">
              <a:spcBef>
                <a:spcPts val="0"/>
              </a:spcBef>
              <a:buClr>
                <a:srgbClr val="073763"/>
              </a:buClr>
              <a:buSzPct val="100000"/>
              <a:buChar char="●"/>
            </a:pPr>
            <a:r>
              <a:rPr lang="en" sz="1800" b="1">
                <a:solidFill>
                  <a:srgbClr val="073763"/>
                </a:solidFill>
              </a:rPr>
              <a:t>Accessing the Gradebook 6 …………………………………..….. </a:t>
            </a:r>
            <a:r>
              <a:rPr lang="en" sz="1800" b="1" u="sng">
                <a:solidFill>
                  <a:schemeClr val="accent5"/>
                </a:solidFill>
                <a:hlinkClick r:id="rId4"/>
              </a:rPr>
              <a:t>slide   4</a:t>
            </a:r>
          </a:p>
          <a:p>
            <a:pPr lvl="0" algn="l" rtl="0">
              <a:spcBef>
                <a:spcPts val="0"/>
              </a:spcBef>
              <a:buClr>
                <a:srgbClr val="000000"/>
              </a:buClr>
              <a:buSzPct val="61111"/>
              <a:buNone/>
            </a:pPr>
            <a:r>
              <a:rPr lang="en" sz="1800" b="1">
                <a:solidFill>
                  <a:srgbClr val="073763"/>
                </a:solidFill>
              </a:rPr>
              <a:t>       →  Navigating the Gradebook</a:t>
            </a:r>
          </a:p>
          <a:p>
            <a:pPr marL="457200" lvl="0" indent="-342900" algn="l" rtl="0">
              <a:spcBef>
                <a:spcPts val="0"/>
              </a:spcBef>
              <a:buClr>
                <a:srgbClr val="073763"/>
              </a:buClr>
              <a:buSzPct val="100000"/>
              <a:buChar char="●"/>
            </a:pPr>
            <a:r>
              <a:rPr lang="en" sz="1800" b="1">
                <a:solidFill>
                  <a:srgbClr val="073763"/>
                </a:solidFill>
              </a:rPr>
              <a:t>Viewing and Adding Class Descriptions …………………...….. </a:t>
            </a:r>
            <a:r>
              <a:rPr lang="en" sz="1800" b="1" u="sng">
                <a:solidFill>
                  <a:schemeClr val="accent5"/>
                </a:solidFill>
                <a:hlinkClick r:id="rId5"/>
              </a:rPr>
              <a:t>slide 12</a:t>
            </a:r>
            <a:r>
              <a:rPr lang="en" sz="1800" b="1">
                <a:solidFill>
                  <a:srgbClr val="073763"/>
                </a:solidFill>
              </a:rPr>
              <a:t> </a:t>
            </a:r>
          </a:p>
          <a:p>
            <a:pPr marL="457200" lvl="0" indent="-342900" algn="l" rtl="0">
              <a:spcBef>
                <a:spcPts val="0"/>
              </a:spcBef>
              <a:buClr>
                <a:srgbClr val="073763"/>
              </a:buClr>
              <a:buSzPct val="100000"/>
              <a:buChar char="●"/>
            </a:pPr>
            <a:r>
              <a:rPr lang="en" sz="1800" b="1">
                <a:solidFill>
                  <a:srgbClr val="073763"/>
                </a:solidFill>
              </a:rPr>
              <a:t>Setting Up Display Preferences ………………………………….. </a:t>
            </a:r>
            <a:r>
              <a:rPr lang="en" sz="1800" b="1" u="sng">
                <a:solidFill>
                  <a:schemeClr val="accent5"/>
                </a:solidFill>
                <a:hlinkClick r:id="rId6"/>
              </a:rPr>
              <a:t>slide 15</a:t>
            </a:r>
          </a:p>
          <a:p>
            <a:pPr marL="457200" lvl="0" indent="-342900" algn="l" rtl="0">
              <a:spcBef>
                <a:spcPts val="0"/>
              </a:spcBef>
              <a:buClr>
                <a:srgbClr val="073763"/>
              </a:buClr>
              <a:buSzPct val="100000"/>
              <a:buChar char="●"/>
            </a:pPr>
            <a:r>
              <a:rPr lang="en" sz="1800" b="1">
                <a:solidFill>
                  <a:srgbClr val="073763"/>
                </a:solidFill>
              </a:rPr>
              <a:t>Setting Up Grading Preferences …………………………………. </a:t>
            </a:r>
            <a:r>
              <a:rPr lang="en" sz="1800" b="1" u="sng">
                <a:solidFill>
                  <a:schemeClr val="accent5"/>
                </a:solidFill>
                <a:hlinkClick r:id="rId7"/>
              </a:rPr>
              <a:t>slide 17</a:t>
            </a:r>
          </a:p>
          <a:p>
            <a:pPr marL="457200" lvl="0" indent="-342900" algn="l" rtl="0">
              <a:lnSpc>
                <a:spcPct val="115000"/>
              </a:lnSpc>
              <a:spcBef>
                <a:spcPts val="0"/>
              </a:spcBef>
              <a:spcAft>
                <a:spcPts val="1600"/>
              </a:spcAft>
              <a:buClr>
                <a:srgbClr val="073763"/>
              </a:buClr>
              <a:buSzPct val="100000"/>
              <a:buChar char="●"/>
            </a:pPr>
            <a:r>
              <a:rPr lang="en" sz="1800" b="1">
                <a:solidFill>
                  <a:srgbClr val="073763"/>
                </a:solidFill>
              </a:rPr>
              <a:t>Working with Categories and Assignments ……………..…….. </a:t>
            </a:r>
            <a:r>
              <a:rPr lang="en" sz="1800" b="1" u="sng">
                <a:solidFill>
                  <a:schemeClr val="accent5"/>
                </a:solidFill>
                <a:hlinkClick r:id="rId8"/>
              </a:rPr>
              <a:t>slide 23</a:t>
            </a:r>
          </a:p>
          <a:p>
            <a:pPr marL="457200" lvl="0" indent="-342900" algn="l" rtl="0">
              <a:spcBef>
                <a:spcPts val="0"/>
              </a:spcBef>
              <a:buClr>
                <a:srgbClr val="073763"/>
              </a:buClr>
              <a:buSzPct val="100000"/>
              <a:buChar char="●"/>
            </a:pPr>
            <a:r>
              <a:rPr lang="en" sz="1800" b="1">
                <a:solidFill>
                  <a:srgbClr val="073763"/>
                </a:solidFill>
              </a:rPr>
              <a:t>Working with Grades ………………………………………………. </a:t>
            </a:r>
            <a:r>
              <a:rPr lang="en" sz="1800" b="1" u="sng">
                <a:solidFill>
                  <a:schemeClr val="hlink"/>
                </a:solidFill>
                <a:hlinkClick r:id="rId9"/>
              </a:rPr>
              <a:t>slide 52</a:t>
            </a:r>
          </a:p>
          <a:p>
            <a:pPr marL="457200" lvl="0" indent="-342900" algn="l" rtl="0">
              <a:spcBef>
                <a:spcPts val="0"/>
              </a:spcBef>
              <a:buClr>
                <a:srgbClr val="073763"/>
              </a:buClr>
              <a:buSzPct val="75000"/>
              <a:buChar char="●"/>
            </a:pPr>
            <a:r>
              <a:rPr lang="en" sz="2400" b="1">
                <a:solidFill>
                  <a:srgbClr val="FF9900"/>
                </a:solidFill>
              </a:rPr>
              <a:t>Analyzing Performance </a:t>
            </a:r>
            <a:r>
              <a:rPr lang="en" sz="1800" b="1">
                <a:solidFill>
                  <a:srgbClr val="073763"/>
                </a:solidFill>
              </a:rPr>
              <a:t>………….…………………….... </a:t>
            </a:r>
            <a:r>
              <a:rPr lang="en" sz="1800" b="1" u="sng">
                <a:solidFill>
                  <a:schemeClr val="hlink"/>
                </a:solidFill>
                <a:hlinkClick r:id="rId10"/>
              </a:rPr>
              <a:t>slide 61</a:t>
            </a:r>
          </a:p>
          <a:p>
            <a:pPr marL="457200" lvl="0" indent="-342900" algn="l" rtl="0">
              <a:spcBef>
                <a:spcPts val="0"/>
              </a:spcBef>
              <a:buClr>
                <a:srgbClr val="073763"/>
              </a:buClr>
              <a:buSzPct val="100000"/>
              <a:buChar char="●"/>
            </a:pPr>
            <a:r>
              <a:rPr lang="en" sz="1800" b="1">
                <a:solidFill>
                  <a:srgbClr val="073763"/>
                </a:solidFill>
              </a:rPr>
              <a:t>Running PowerTeacher Pro Reports ……………..…………….. </a:t>
            </a:r>
            <a:r>
              <a:rPr lang="en" sz="1800" b="1" u="sng">
                <a:solidFill>
                  <a:schemeClr val="hlink"/>
                </a:solidFill>
                <a:hlinkClick r:id="rId11"/>
              </a:rPr>
              <a:t>slide 77</a:t>
            </a:r>
          </a:p>
          <a:p>
            <a:pPr lvl="0" algn="l" rtl="0">
              <a:spcBef>
                <a:spcPts val="0"/>
              </a:spcBef>
              <a:buNone/>
            </a:pPr>
            <a:endParaRPr sz="1800">
              <a:solidFill>
                <a:srgbClr val="073763"/>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415725" y="109825"/>
            <a:ext cx="69237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Progress &gt; Traditional Grades Progress</a:t>
            </a:r>
          </a:p>
          <a:p>
            <a:pPr lvl="0">
              <a:spcBef>
                <a:spcPts val="0"/>
              </a:spcBef>
              <a:buNone/>
            </a:pPr>
            <a:endParaRPr/>
          </a:p>
        </p:txBody>
      </p:sp>
      <p:pic>
        <p:nvPicPr>
          <p:cNvPr id="764" name="Shape 764"/>
          <p:cNvPicPr preferRelativeResize="0"/>
          <p:nvPr/>
        </p:nvPicPr>
        <p:blipFill>
          <a:blip r:embed="rId3">
            <a:alphaModFix/>
          </a:blip>
          <a:stretch>
            <a:fillRect/>
          </a:stretch>
        </p:blipFill>
        <p:spPr>
          <a:xfrm>
            <a:off x="0" y="727011"/>
            <a:ext cx="8312261" cy="3689475"/>
          </a:xfrm>
          <a:prstGeom prst="rect">
            <a:avLst/>
          </a:prstGeom>
          <a:noFill/>
          <a:ln>
            <a:noFill/>
          </a:ln>
        </p:spPr>
      </p:pic>
      <p:pic>
        <p:nvPicPr>
          <p:cNvPr id="765" name="Shape 765"/>
          <p:cNvPicPr preferRelativeResize="0"/>
          <p:nvPr/>
        </p:nvPicPr>
        <p:blipFill>
          <a:blip r:embed="rId4">
            <a:alphaModFix/>
          </a:blip>
          <a:stretch>
            <a:fillRect/>
          </a:stretch>
        </p:blipFill>
        <p:spPr>
          <a:xfrm>
            <a:off x="3502775" y="1012024"/>
            <a:ext cx="3302725" cy="2589274"/>
          </a:xfrm>
          <a:prstGeom prst="rect">
            <a:avLst/>
          </a:prstGeom>
          <a:noFill/>
          <a:ln>
            <a:noFill/>
          </a:ln>
        </p:spPr>
      </p:pic>
      <p:grpSp>
        <p:nvGrpSpPr>
          <p:cNvPr id="766" name="Shape 766"/>
          <p:cNvGrpSpPr/>
          <p:nvPr/>
        </p:nvGrpSpPr>
        <p:grpSpPr>
          <a:xfrm>
            <a:off x="8342721" y="33"/>
            <a:ext cx="801417" cy="827972"/>
            <a:chOff x="2934808" y="607799"/>
            <a:chExt cx="999772" cy="1032900"/>
          </a:xfrm>
        </p:grpSpPr>
        <p:sp>
          <p:nvSpPr>
            <p:cNvPr id="767" name="Shape 767"/>
            <p:cNvSpPr/>
            <p:nvPr/>
          </p:nvSpPr>
          <p:spPr>
            <a:xfrm rot="1612591">
              <a:off x="3305088"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768" name="Shape 768" descr="PTPro Charm Progress.png"/>
            <p:cNvPicPr preferRelativeResize="0"/>
            <p:nvPr/>
          </p:nvPicPr>
          <p:blipFill>
            <a:blip r:embed="rId5">
              <a:alphaModFix/>
            </a:blip>
            <a:stretch>
              <a:fillRect/>
            </a:stretch>
          </p:blipFill>
          <p:spPr>
            <a:xfrm>
              <a:off x="2934808" y="993000"/>
              <a:ext cx="666750" cy="647700"/>
            </a:xfrm>
            <a:prstGeom prst="rect">
              <a:avLst/>
            </a:prstGeom>
            <a:noFill/>
            <a:ln>
              <a:noFill/>
            </a:ln>
          </p:spPr>
        </p:pic>
      </p:grpSp>
      <p:sp>
        <p:nvSpPr>
          <p:cNvPr id="769" name="Shape 769"/>
          <p:cNvSpPr txBox="1"/>
          <p:nvPr/>
        </p:nvSpPr>
        <p:spPr>
          <a:xfrm>
            <a:off x="589275" y="3601300"/>
            <a:ext cx="8312400" cy="1371600"/>
          </a:xfrm>
          <a:prstGeom prst="rect">
            <a:avLst/>
          </a:prstGeom>
          <a:noFill/>
          <a:ln>
            <a:noFill/>
          </a:ln>
        </p:spPr>
        <p:txBody>
          <a:bodyPr lIns="91425" tIns="91425" rIns="91425" bIns="91425" anchor="t" anchorCtr="0">
            <a:noAutofit/>
          </a:bodyPr>
          <a:lstStyle/>
          <a:p>
            <a:pPr lvl="0">
              <a:spcBef>
                <a:spcPts val="0"/>
              </a:spcBef>
              <a:buNone/>
            </a:pPr>
            <a:r>
              <a:rPr lang="en"/>
              <a:t>The Traditional Grades Progress screen provides a graphical view of the grade distribution across the selected class.</a:t>
            </a:r>
            <a:br>
              <a:rPr lang="en"/>
            </a:br>
            <a:r>
              <a:rPr lang="en"/>
              <a:t>The column on the left lists the number of students who have earned each traditional grade in the grade scale. The colors in the graph correspond to the grade scale color levels. To the right of the graph, view a summary of the total number of students who have missing, late, or incomplete assignments.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xfrm>
            <a:off x="422650" y="93850"/>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Progress &gt; Standards Progress</a:t>
            </a:r>
          </a:p>
          <a:p>
            <a:pPr lvl="0">
              <a:spcBef>
                <a:spcPts val="0"/>
              </a:spcBef>
              <a:buNone/>
            </a:pPr>
            <a:endParaRPr/>
          </a:p>
        </p:txBody>
      </p:sp>
      <p:pic>
        <p:nvPicPr>
          <p:cNvPr id="775" name="Shape 775"/>
          <p:cNvPicPr preferRelativeResize="0"/>
          <p:nvPr/>
        </p:nvPicPr>
        <p:blipFill>
          <a:blip r:embed="rId3">
            <a:alphaModFix/>
          </a:blip>
          <a:stretch>
            <a:fillRect/>
          </a:stretch>
        </p:blipFill>
        <p:spPr>
          <a:xfrm>
            <a:off x="0" y="724098"/>
            <a:ext cx="7801221" cy="3695299"/>
          </a:xfrm>
          <a:prstGeom prst="rect">
            <a:avLst/>
          </a:prstGeom>
          <a:noFill/>
          <a:ln>
            <a:noFill/>
          </a:ln>
        </p:spPr>
      </p:pic>
      <p:pic>
        <p:nvPicPr>
          <p:cNvPr id="776" name="Shape 776"/>
          <p:cNvPicPr preferRelativeResize="0"/>
          <p:nvPr/>
        </p:nvPicPr>
        <p:blipFill>
          <a:blip r:embed="rId4">
            <a:alphaModFix/>
          </a:blip>
          <a:stretch>
            <a:fillRect/>
          </a:stretch>
        </p:blipFill>
        <p:spPr>
          <a:xfrm>
            <a:off x="2055450" y="2488149"/>
            <a:ext cx="3055999" cy="2448774"/>
          </a:xfrm>
          <a:prstGeom prst="rect">
            <a:avLst/>
          </a:prstGeom>
          <a:noFill/>
          <a:ln>
            <a:noFill/>
          </a:ln>
        </p:spPr>
      </p:pic>
      <p:pic>
        <p:nvPicPr>
          <p:cNvPr id="777" name="Shape 777"/>
          <p:cNvPicPr preferRelativeResize="0"/>
          <p:nvPr/>
        </p:nvPicPr>
        <p:blipFill>
          <a:blip r:embed="rId5">
            <a:alphaModFix/>
          </a:blip>
          <a:stretch>
            <a:fillRect/>
          </a:stretch>
        </p:blipFill>
        <p:spPr>
          <a:xfrm>
            <a:off x="5651100" y="3633775"/>
            <a:ext cx="3292150" cy="106017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a:spLocks noGrp="1"/>
          </p:cNvSpPr>
          <p:nvPr>
            <p:ph type="title"/>
          </p:nvPr>
        </p:nvSpPr>
        <p:spPr>
          <a:xfrm>
            <a:off x="392300" y="62475"/>
            <a:ext cx="37983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Students Charm</a:t>
            </a:r>
          </a:p>
        </p:txBody>
      </p:sp>
      <p:pic>
        <p:nvPicPr>
          <p:cNvPr id="783" name="Shape 783"/>
          <p:cNvPicPr preferRelativeResize="0"/>
          <p:nvPr/>
        </p:nvPicPr>
        <p:blipFill>
          <a:blip r:embed="rId3">
            <a:alphaModFix/>
          </a:blip>
          <a:stretch>
            <a:fillRect/>
          </a:stretch>
        </p:blipFill>
        <p:spPr>
          <a:xfrm>
            <a:off x="715171" y="711374"/>
            <a:ext cx="4717002" cy="4326099"/>
          </a:xfrm>
          <a:prstGeom prst="rect">
            <a:avLst/>
          </a:prstGeom>
          <a:noFill/>
          <a:ln>
            <a:noFill/>
          </a:ln>
        </p:spPr>
      </p:pic>
      <p:grpSp>
        <p:nvGrpSpPr>
          <p:cNvPr id="784" name="Shape 784"/>
          <p:cNvGrpSpPr/>
          <p:nvPr/>
        </p:nvGrpSpPr>
        <p:grpSpPr>
          <a:xfrm>
            <a:off x="8099875" y="0"/>
            <a:ext cx="1044113" cy="1032900"/>
            <a:chOff x="1653141" y="607799"/>
            <a:chExt cx="1044113" cy="1032900"/>
          </a:xfrm>
        </p:grpSpPr>
        <p:sp>
          <p:nvSpPr>
            <p:cNvPr id="785" name="Shape 785"/>
            <p:cNvSpPr/>
            <p:nvPr/>
          </p:nvSpPr>
          <p:spPr>
            <a:xfrm rot="1612591">
              <a:off x="2067763"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a:spcBef>
                  <a:spcPts val="0"/>
                </a:spcBef>
                <a:buNone/>
              </a:pPr>
              <a:endParaRPr/>
            </a:p>
          </p:txBody>
        </p:sp>
        <p:pic>
          <p:nvPicPr>
            <p:cNvPr id="786" name="Shape 786" descr="PTPro Charm Students.png"/>
            <p:cNvPicPr preferRelativeResize="0"/>
            <p:nvPr/>
          </p:nvPicPr>
          <p:blipFill>
            <a:blip r:embed="rId4">
              <a:alphaModFix/>
            </a:blip>
            <a:stretch>
              <a:fillRect/>
            </a:stretch>
          </p:blipFill>
          <p:spPr>
            <a:xfrm>
              <a:off x="1653141" y="993000"/>
              <a:ext cx="666750" cy="647700"/>
            </a:xfrm>
            <a:prstGeom prst="rect">
              <a:avLst/>
            </a:prstGeom>
            <a:noFill/>
            <a:ln>
              <a:noFill/>
            </a:ln>
          </p:spPr>
        </p:pic>
      </p:grpSp>
      <p:sp>
        <p:nvSpPr>
          <p:cNvPr id="787" name="Shape 787"/>
          <p:cNvSpPr txBox="1"/>
          <p:nvPr/>
        </p:nvSpPr>
        <p:spPr>
          <a:xfrm>
            <a:off x="5432175" y="1237775"/>
            <a:ext cx="3531300" cy="3273300"/>
          </a:xfrm>
          <a:prstGeom prst="rect">
            <a:avLst/>
          </a:prstGeom>
          <a:noFill/>
          <a:ln>
            <a:noFill/>
          </a:ln>
        </p:spPr>
        <p:txBody>
          <a:bodyPr lIns="91425" tIns="91425" rIns="91425" bIns="91425" anchor="t" anchorCtr="0">
            <a:noAutofit/>
          </a:bodyPr>
          <a:lstStyle/>
          <a:p>
            <a:pPr marL="457200" lvl="0" indent="-381000">
              <a:lnSpc>
                <a:spcPct val="115000"/>
              </a:lnSpc>
              <a:spcBef>
                <a:spcPts val="0"/>
              </a:spcBef>
              <a:buClr>
                <a:schemeClr val="dk1"/>
              </a:buClr>
              <a:buSzPct val="100000"/>
              <a:buChar char="●"/>
            </a:pPr>
            <a:r>
              <a:rPr lang="en" sz="2400">
                <a:solidFill>
                  <a:schemeClr val="dk1"/>
                </a:solidFill>
                <a:highlight>
                  <a:srgbClr val="FFFFFF"/>
                </a:highlight>
              </a:rPr>
              <a:t>View student progress, </a:t>
            </a:r>
          </a:p>
          <a:p>
            <a:pPr marL="457200" lvl="0" indent="-381000">
              <a:lnSpc>
                <a:spcPct val="115000"/>
              </a:lnSpc>
              <a:spcBef>
                <a:spcPts val="0"/>
              </a:spcBef>
              <a:buClr>
                <a:schemeClr val="dk1"/>
              </a:buClr>
              <a:buSzPct val="100000"/>
              <a:buChar char="●"/>
            </a:pPr>
            <a:r>
              <a:rPr lang="en" sz="2400">
                <a:solidFill>
                  <a:schemeClr val="dk1"/>
                </a:solidFill>
                <a:highlight>
                  <a:srgbClr val="FFFFFF"/>
                </a:highlight>
              </a:rPr>
              <a:t>Manage communication, </a:t>
            </a:r>
          </a:p>
          <a:p>
            <a:pPr marL="457200" lvl="0" indent="-381000">
              <a:lnSpc>
                <a:spcPct val="115000"/>
              </a:lnSpc>
              <a:spcBef>
                <a:spcPts val="0"/>
              </a:spcBef>
              <a:buClr>
                <a:schemeClr val="dk1"/>
              </a:buClr>
              <a:buSzPct val="100000"/>
              <a:buChar char="●"/>
            </a:pPr>
            <a:r>
              <a:rPr lang="en" sz="2400">
                <a:solidFill>
                  <a:schemeClr val="dk1"/>
                </a:solidFill>
                <a:highlight>
                  <a:srgbClr val="FFFFFF"/>
                </a:highlight>
              </a:rPr>
              <a:t>Work with assignments.</a:t>
            </a:r>
          </a:p>
        </p:txBody>
      </p:sp>
      <p:sp>
        <p:nvSpPr>
          <p:cNvPr id="788" name="Shape 788"/>
          <p:cNvSpPr/>
          <p:nvPr/>
        </p:nvSpPr>
        <p:spPr>
          <a:xfrm>
            <a:off x="663250" y="1516475"/>
            <a:ext cx="562500" cy="4419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394000" y="115850"/>
            <a:ext cx="85206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View a single Student’s Assignments</a:t>
            </a:r>
          </a:p>
        </p:txBody>
      </p:sp>
      <p:pic>
        <p:nvPicPr>
          <p:cNvPr id="794" name="Shape 794"/>
          <p:cNvPicPr preferRelativeResize="0"/>
          <p:nvPr/>
        </p:nvPicPr>
        <p:blipFill>
          <a:blip r:embed="rId3">
            <a:alphaModFix/>
          </a:blip>
          <a:stretch>
            <a:fillRect/>
          </a:stretch>
        </p:blipFill>
        <p:spPr>
          <a:xfrm>
            <a:off x="627462" y="856398"/>
            <a:ext cx="8053674" cy="389407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xfrm>
            <a:off x="366575" y="115850"/>
            <a:ext cx="85206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View Standards on a single Student</a:t>
            </a:r>
          </a:p>
        </p:txBody>
      </p:sp>
      <p:pic>
        <p:nvPicPr>
          <p:cNvPr id="800" name="Shape 800" descr="Assignment single student - standards.png"/>
          <p:cNvPicPr preferRelativeResize="0"/>
          <p:nvPr/>
        </p:nvPicPr>
        <p:blipFill rotWithShape="1">
          <a:blip r:embed="rId3">
            <a:alphaModFix/>
          </a:blip>
          <a:srcRect/>
          <a:stretch/>
        </p:blipFill>
        <p:spPr>
          <a:xfrm>
            <a:off x="117875" y="688550"/>
            <a:ext cx="5031501" cy="2720400"/>
          </a:xfrm>
          <a:prstGeom prst="rect">
            <a:avLst/>
          </a:prstGeom>
          <a:noFill/>
          <a:ln>
            <a:noFill/>
          </a:ln>
        </p:spPr>
      </p:pic>
      <p:pic>
        <p:nvPicPr>
          <p:cNvPr id="801" name="Shape 801"/>
          <p:cNvPicPr preferRelativeResize="0"/>
          <p:nvPr/>
        </p:nvPicPr>
        <p:blipFill rotWithShape="1">
          <a:blip r:embed="rId4">
            <a:alphaModFix/>
          </a:blip>
          <a:srcRect r="6200"/>
          <a:stretch/>
        </p:blipFill>
        <p:spPr>
          <a:xfrm>
            <a:off x="5059524" y="1600375"/>
            <a:ext cx="3955275" cy="3406950"/>
          </a:xfrm>
          <a:prstGeom prst="rect">
            <a:avLst/>
          </a:prstGeom>
          <a:noFill/>
          <a:ln>
            <a:noFill/>
          </a:ln>
        </p:spPr>
      </p:pic>
      <p:sp>
        <p:nvSpPr>
          <p:cNvPr id="802" name="Shape 802"/>
          <p:cNvSpPr/>
          <p:nvPr/>
        </p:nvSpPr>
        <p:spPr>
          <a:xfrm>
            <a:off x="4380250" y="1817850"/>
            <a:ext cx="502200" cy="4017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803" name="Shape 803"/>
          <p:cNvCxnSpPr/>
          <p:nvPr/>
        </p:nvCxnSpPr>
        <p:spPr>
          <a:xfrm>
            <a:off x="4677325" y="1968450"/>
            <a:ext cx="672900" cy="363900"/>
          </a:xfrm>
          <a:prstGeom prst="straightConnector1">
            <a:avLst/>
          </a:prstGeom>
          <a:noFill/>
          <a:ln w="19050" cap="flat" cmpd="sng">
            <a:solidFill>
              <a:srgbClr val="FF0000"/>
            </a:solidFill>
            <a:prstDash val="solid"/>
            <a:round/>
            <a:headEnd type="none" w="lg" len="lg"/>
            <a:tailEnd type="triangle" w="lg" len="lg"/>
          </a:ln>
        </p:spPr>
      </p:cxnSp>
      <p:sp>
        <p:nvSpPr>
          <p:cNvPr id="804" name="Shape 804"/>
          <p:cNvSpPr txBox="1"/>
          <p:nvPr/>
        </p:nvSpPr>
        <p:spPr>
          <a:xfrm>
            <a:off x="5197975" y="635900"/>
            <a:ext cx="3945900" cy="880800"/>
          </a:xfrm>
          <a:prstGeom prst="rect">
            <a:avLst/>
          </a:prstGeom>
          <a:noFill/>
          <a:ln>
            <a:noFill/>
          </a:ln>
        </p:spPr>
        <p:txBody>
          <a:bodyPr lIns="91425" tIns="91425" rIns="91425" bIns="91425" anchor="t" anchorCtr="0">
            <a:noAutofit/>
          </a:bodyPr>
          <a:lstStyle/>
          <a:p>
            <a:pPr lvl="0">
              <a:spcBef>
                <a:spcPts val="0"/>
              </a:spcBef>
              <a:buNone/>
            </a:pPr>
            <a:r>
              <a:rPr lang="en" b="1">
                <a:solidFill>
                  <a:srgbClr val="FF9900"/>
                </a:solidFill>
              </a:rPr>
              <a:t>Navigation: </a:t>
            </a:r>
            <a:r>
              <a:rPr lang="en">
                <a:solidFill>
                  <a:srgbClr val="06075A"/>
                </a:solidFill>
              </a:rPr>
              <a:t>Students Charm &gt; Assignments &gt; Select a student &gt; Under Standards click on a grade to open Assignment Standards Detail.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Shape 809"/>
          <p:cNvPicPr preferRelativeResize="0"/>
          <p:nvPr/>
        </p:nvPicPr>
        <p:blipFill>
          <a:blip r:embed="rId3">
            <a:alphaModFix/>
          </a:blip>
          <a:stretch>
            <a:fillRect/>
          </a:stretch>
        </p:blipFill>
        <p:spPr>
          <a:xfrm>
            <a:off x="54425" y="598525"/>
            <a:ext cx="4069100" cy="2288874"/>
          </a:xfrm>
          <a:prstGeom prst="rect">
            <a:avLst/>
          </a:prstGeom>
          <a:noFill/>
          <a:ln>
            <a:noFill/>
          </a:ln>
        </p:spPr>
      </p:pic>
      <p:sp>
        <p:nvSpPr>
          <p:cNvPr id="810" name="Shape 810"/>
          <p:cNvSpPr txBox="1">
            <a:spLocks noGrp="1"/>
          </p:cNvSpPr>
          <p:nvPr>
            <p:ph type="title"/>
          </p:nvPr>
        </p:nvSpPr>
        <p:spPr>
          <a:xfrm>
            <a:off x="393999" y="115850"/>
            <a:ext cx="61473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Students - Standards Progress</a:t>
            </a:r>
          </a:p>
        </p:txBody>
      </p:sp>
      <p:pic>
        <p:nvPicPr>
          <p:cNvPr id="811" name="Shape 811"/>
          <p:cNvPicPr preferRelativeResize="0"/>
          <p:nvPr/>
        </p:nvPicPr>
        <p:blipFill>
          <a:blip r:embed="rId4">
            <a:alphaModFix/>
          </a:blip>
          <a:stretch>
            <a:fillRect/>
          </a:stretch>
        </p:blipFill>
        <p:spPr>
          <a:xfrm>
            <a:off x="2049125" y="1417574"/>
            <a:ext cx="6939624" cy="3382950"/>
          </a:xfrm>
          <a:prstGeom prst="rect">
            <a:avLst/>
          </a:prstGeom>
          <a:noFill/>
          <a:ln>
            <a:noFill/>
          </a:ln>
        </p:spPr>
      </p:pic>
      <p:sp>
        <p:nvSpPr>
          <p:cNvPr id="812" name="Shape 812"/>
          <p:cNvSpPr/>
          <p:nvPr/>
        </p:nvSpPr>
        <p:spPr>
          <a:xfrm>
            <a:off x="745125" y="1604100"/>
            <a:ext cx="962400" cy="1761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813" name="Shape 813"/>
          <p:cNvCxnSpPr>
            <a:stCxn id="812" idx="3"/>
          </p:cNvCxnSpPr>
          <p:nvPr/>
        </p:nvCxnSpPr>
        <p:spPr>
          <a:xfrm>
            <a:off x="1707525" y="1692150"/>
            <a:ext cx="838500" cy="180900"/>
          </a:xfrm>
          <a:prstGeom prst="straightConnector1">
            <a:avLst/>
          </a:prstGeom>
          <a:noFill/>
          <a:ln w="9525" cap="flat" cmpd="sng">
            <a:solidFill>
              <a:srgbClr val="F40000"/>
            </a:solidFill>
            <a:prstDash val="solid"/>
            <a:round/>
            <a:headEnd type="none" w="lg" len="lg"/>
            <a:tailEnd type="triangle" w="lg" len="lg"/>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818" name="Shape 818"/>
          <p:cNvPicPr preferRelativeResize="0"/>
          <p:nvPr/>
        </p:nvPicPr>
        <p:blipFill>
          <a:blip r:embed="rId3">
            <a:alphaModFix/>
          </a:blip>
          <a:stretch>
            <a:fillRect/>
          </a:stretch>
        </p:blipFill>
        <p:spPr>
          <a:xfrm>
            <a:off x="691424" y="3420474"/>
            <a:ext cx="8307551" cy="1673049"/>
          </a:xfrm>
          <a:prstGeom prst="rect">
            <a:avLst/>
          </a:prstGeom>
          <a:noFill/>
          <a:ln>
            <a:noFill/>
          </a:ln>
        </p:spPr>
      </p:pic>
      <p:pic>
        <p:nvPicPr>
          <p:cNvPr id="819" name="Shape 819"/>
          <p:cNvPicPr preferRelativeResize="0"/>
          <p:nvPr/>
        </p:nvPicPr>
        <p:blipFill>
          <a:blip r:embed="rId4">
            <a:alphaModFix/>
          </a:blip>
          <a:stretch>
            <a:fillRect/>
          </a:stretch>
        </p:blipFill>
        <p:spPr>
          <a:xfrm>
            <a:off x="3562675" y="115849"/>
            <a:ext cx="5436299" cy="2822250"/>
          </a:xfrm>
          <a:prstGeom prst="rect">
            <a:avLst/>
          </a:prstGeom>
          <a:noFill/>
          <a:ln>
            <a:noFill/>
          </a:ln>
        </p:spPr>
      </p:pic>
      <p:pic>
        <p:nvPicPr>
          <p:cNvPr id="820" name="Shape 820"/>
          <p:cNvPicPr preferRelativeResize="0"/>
          <p:nvPr/>
        </p:nvPicPr>
        <p:blipFill rotWithShape="1">
          <a:blip r:embed="rId5">
            <a:alphaModFix/>
          </a:blip>
          <a:srcRect t="3623"/>
          <a:stretch/>
        </p:blipFill>
        <p:spPr>
          <a:xfrm>
            <a:off x="0" y="1088224"/>
            <a:ext cx="6833073" cy="2967050"/>
          </a:xfrm>
          <a:prstGeom prst="rect">
            <a:avLst/>
          </a:prstGeom>
          <a:noFill/>
          <a:ln w="19050" cap="flat" cmpd="sng">
            <a:solidFill>
              <a:schemeClr val="dk2"/>
            </a:solidFill>
            <a:prstDash val="solid"/>
            <a:round/>
            <a:headEnd type="none" w="med" len="med"/>
            <a:tailEnd type="none" w="med" len="med"/>
          </a:ln>
        </p:spPr>
      </p:pic>
      <p:cxnSp>
        <p:nvCxnSpPr>
          <p:cNvPr id="821" name="Shape 821"/>
          <p:cNvCxnSpPr/>
          <p:nvPr/>
        </p:nvCxnSpPr>
        <p:spPr>
          <a:xfrm flipH="1">
            <a:off x="6853925" y="2530175"/>
            <a:ext cx="1627500" cy="653400"/>
          </a:xfrm>
          <a:prstGeom prst="straightConnector1">
            <a:avLst/>
          </a:prstGeom>
          <a:noFill/>
          <a:ln w="19050" cap="flat" cmpd="sng">
            <a:solidFill>
              <a:srgbClr val="F40000"/>
            </a:solidFill>
            <a:prstDash val="solid"/>
            <a:round/>
            <a:headEnd type="none" w="lg" len="lg"/>
            <a:tailEnd type="triangle" w="lg" len="lg"/>
          </a:ln>
        </p:spPr>
      </p:cxnSp>
      <p:sp>
        <p:nvSpPr>
          <p:cNvPr id="822" name="Shape 822"/>
          <p:cNvSpPr txBox="1">
            <a:spLocks noGrp="1"/>
          </p:cNvSpPr>
          <p:nvPr>
            <p:ph type="title"/>
          </p:nvPr>
        </p:nvSpPr>
        <p:spPr>
          <a:xfrm>
            <a:off x="394000" y="115850"/>
            <a:ext cx="3906000" cy="572700"/>
          </a:xfrm>
          <a:prstGeom prst="rect">
            <a:avLst/>
          </a:prstGeom>
        </p:spPr>
        <p:txBody>
          <a:bodyPr lIns="91425" tIns="91425" rIns="91425" bIns="91425" anchor="t" anchorCtr="0">
            <a:noAutofit/>
          </a:bodyPr>
          <a:lstStyle/>
          <a:p>
            <a:pPr lvl="0">
              <a:spcBef>
                <a:spcPts val="0"/>
              </a:spcBef>
              <a:buNone/>
            </a:pPr>
            <a:r>
              <a:rPr lang="en" sz="2400" b="1">
                <a:solidFill>
                  <a:srgbClr val="073763"/>
                </a:solidFill>
              </a:rPr>
              <a:t>Students - Standards</a:t>
            </a:r>
          </a:p>
          <a:p>
            <a:pPr lvl="0" rtl="0">
              <a:spcBef>
                <a:spcPts val="0"/>
              </a:spcBef>
              <a:buNone/>
            </a:pPr>
            <a:r>
              <a:rPr lang="en" sz="2400" b="1">
                <a:solidFill>
                  <a:srgbClr val="073763"/>
                </a:solidFill>
              </a:rPr>
              <a:t> Progress Graph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Extra Extra!!</a:t>
            </a:r>
          </a:p>
        </p:txBody>
      </p:sp>
      <p:sp>
        <p:nvSpPr>
          <p:cNvPr id="828" name="Shape 82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29" name="Shape 829"/>
          <p:cNvPicPr preferRelativeResize="0"/>
          <p:nvPr/>
        </p:nvPicPr>
        <p:blipFill>
          <a:blip r:embed="rId3">
            <a:alphaModFix/>
          </a:blip>
          <a:stretch>
            <a:fillRect/>
          </a:stretch>
        </p:blipFill>
        <p:spPr>
          <a:xfrm>
            <a:off x="109362" y="1074337"/>
            <a:ext cx="2219325" cy="2219325"/>
          </a:xfrm>
          <a:prstGeom prst="rect">
            <a:avLst/>
          </a:prstGeom>
          <a:noFill/>
          <a:ln>
            <a:noFill/>
          </a:ln>
        </p:spPr>
      </p:pic>
      <p:pic>
        <p:nvPicPr>
          <p:cNvPr id="830" name="Shape 830"/>
          <p:cNvPicPr preferRelativeResize="0"/>
          <p:nvPr/>
        </p:nvPicPr>
        <p:blipFill>
          <a:blip r:embed="rId4">
            <a:alphaModFix/>
          </a:blip>
          <a:stretch>
            <a:fillRect/>
          </a:stretch>
        </p:blipFill>
        <p:spPr>
          <a:xfrm>
            <a:off x="2606359" y="0"/>
            <a:ext cx="6323430" cy="5143500"/>
          </a:xfrm>
          <a:prstGeom prst="rect">
            <a:avLst/>
          </a:prstGeom>
          <a:noFill/>
          <a:ln>
            <a:noFill/>
          </a:ln>
        </p:spPr>
      </p:pic>
      <p:sp>
        <p:nvSpPr>
          <p:cNvPr id="831" name="Shape 831"/>
          <p:cNvSpPr/>
          <p:nvPr/>
        </p:nvSpPr>
        <p:spPr>
          <a:xfrm>
            <a:off x="1903075" y="1257650"/>
            <a:ext cx="293700" cy="3045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descr="PTPro Help dropdown.png"/>
          <p:cNvPicPr preferRelativeResize="0"/>
          <p:nvPr/>
        </p:nvPicPr>
        <p:blipFill rotWithShape="1">
          <a:blip r:embed="rId3">
            <a:alphaModFix/>
          </a:blip>
          <a:srcRect l="17252" b="19080"/>
          <a:stretch/>
        </p:blipFill>
        <p:spPr>
          <a:xfrm>
            <a:off x="3509625" y="237750"/>
            <a:ext cx="5328074" cy="3206300"/>
          </a:xfrm>
          <a:prstGeom prst="rect">
            <a:avLst/>
          </a:prstGeom>
          <a:noFill/>
          <a:ln w="19050" cap="flat" cmpd="sng">
            <a:solidFill>
              <a:schemeClr val="dk2"/>
            </a:solidFill>
            <a:prstDash val="solid"/>
            <a:round/>
            <a:headEnd type="none" w="med" len="med"/>
            <a:tailEnd type="none" w="med" len="med"/>
          </a:ln>
        </p:spPr>
      </p:pic>
      <p:sp>
        <p:nvSpPr>
          <p:cNvPr id="112" name="Shape 112"/>
          <p:cNvSpPr txBox="1">
            <a:spLocks noGrp="1"/>
          </p:cNvSpPr>
          <p:nvPr>
            <p:ph type="title"/>
          </p:nvPr>
        </p:nvSpPr>
        <p:spPr>
          <a:xfrm>
            <a:off x="387900" y="-12175"/>
            <a:ext cx="42765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PTPro Help </a:t>
            </a:r>
          </a:p>
        </p:txBody>
      </p:sp>
      <p:pic>
        <p:nvPicPr>
          <p:cNvPr id="113" name="Shape 113" descr="PTPro Help Question mark.png"/>
          <p:cNvPicPr preferRelativeResize="0"/>
          <p:nvPr/>
        </p:nvPicPr>
        <p:blipFill>
          <a:blip r:embed="rId4">
            <a:alphaModFix/>
          </a:blip>
          <a:stretch>
            <a:fillRect/>
          </a:stretch>
        </p:blipFill>
        <p:spPr>
          <a:xfrm>
            <a:off x="2592900" y="105600"/>
            <a:ext cx="544100" cy="435275"/>
          </a:xfrm>
          <a:prstGeom prst="rect">
            <a:avLst/>
          </a:prstGeom>
          <a:noFill/>
          <a:ln>
            <a:noFill/>
          </a:ln>
        </p:spPr>
      </p:pic>
      <p:sp>
        <p:nvSpPr>
          <p:cNvPr id="114" name="Shape 114"/>
          <p:cNvSpPr/>
          <p:nvPr/>
        </p:nvSpPr>
        <p:spPr>
          <a:xfrm>
            <a:off x="7313250" y="917550"/>
            <a:ext cx="601800" cy="2865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5" name="Shape 115"/>
          <p:cNvPicPr preferRelativeResize="0"/>
          <p:nvPr/>
        </p:nvPicPr>
        <p:blipFill rotWithShape="1">
          <a:blip r:embed="rId5">
            <a:alphaModFix/>
          </a:blip>
          <a:srcRect b="9057"/>
          <a:stretch/>
        </p:blipFill>
        <p:spPr>
          <a:xfrm>
            <a:off x="574975" y="530099"/>
            <a:ext cx="5477438" cy="4474324"/>
          </a:xfrm>
          <a:prstGeom prst="rect">
            <a:avLst/>
          </a:prstGeom>
          <a:noFill/>
          <a:ln w="19050" cap="flat" cmpd="sng">
            <a:solidFill>
              <a:schemeClr val="dk2"/>
            </a:solidFill>
            <a:prstDash val="solid"/>
            <a:round/>
            <a:headEnd type="none" w="med" len="med"/>
            <a:tailEnd type="none" w="med" len="med"/>
          </a:ln>
        </p:spPr>
      </p:pic>
      <p:cxnSp>
        <p:nvCxnSpPr>
          <p:cNvPr id="116" name="Shape 116"/>
          <p:cNvCxnSpPr>
            <a:stCxn id="114" idx="1"/>
          </p:cNvCxnSpPr>
          <p:nvPr/>
        </p:nvCxnSpPr>
        <p:spPr>
          <a:xfrm rot="10800000">
            <a:off x="3490950" y="863100"/>
            <a:ext cx="3822300" cy="197700"/>
          </a:xfrm>
          <a:prstGeom prst="straightConnector1">
            <a:avLst/>
          </a:prstGeom>
          <a:noFill/>
          <a:ln w="19050" cap="flat" cmpd="sng">
            <a:solidFill>
              <a:srgbClr val="FF0000"/>
            </a:solidFill>
            <a:prstDash val="solid"/>
            <a:round/>
            <a:headEnd type="none" w="lg" len="lg"/>
            <a:tailEnd type="triangle" w="lg" len="lg"/>
          </a:ln>
        </p:spPr>
      </p:cxnSp>
      <p:sp>
        <p:nvSpPr>
          <p:cNvPr id="117" name="Shape 117"/>
          <p:cNvSpPr/>
          <p:nvPr/>
        </p:nvSpPr>
        <p:spPr>
          <a:xfrm>
            <a:off x="7438050" y="2833550"/>
            <a:ext cx="646800" cy="292500"/>
          </a:xfrm>
          <a:prstGeom prst="rect">
            <a:avLst/>
          </a:prstGeom>
          <a:noFill/>
          <a:ln w="28575" cap="flat" cmpd="sng">
            <a:solidFill>
              <a:srgbClr val="F4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18" name="Shape 118"/>
          <p:cNvCxnSpPr/>
          <p:nvPr/>
        </p:nvCxnSpPr>
        <p:spPr>
          <a:xfrm rot="10800000">
            <a:off x="1385850" y="2879750"/>
            <a:ext cx="6052199" cy="1515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a:spLocks noGrp="1"/>
          </p:cNvSpPr>
          <p:nvPr>
            <p:ph type="title"/>
          </p:nvPr>
        </p:nvSpPr>
        <p:spPr>
          <a:xfrm>
            <a:off x="393999" y="115850"/>
            <a:ext cx="61473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Students - Comment Log</a:t>
            </a:r>
          </a:p>
        </p:txBody>
      </p:sp>
      <p:pic>
        <p:nvPicPr>
          <p:cNvPr id="837" name="Shape 837"/>
          <p:cNvPicPr preferRelativeResize="0"/>
          <p:nvPr/>
        </p:nvPicPr>
        <p:blipFill>
          <a:blip r:embed="rId3">
            <a:alphaModFix/>
          </a:blip>
          <a:stretch>
            <a:fillRect/>
          </a:stretch>
        </p:blipFill>
        <p:spPr>
          <a:xfrm>
            <a:off x="0" y="1011743"/>
            <a:ext cx="9143998" cy="3577212"/>
          </a:xfrm>
          <a:prstGeom prst="rect">
            <a:avLst/>
          </a:prstGeom>
          <a:noFill/>
          <a:ln>
            <a:noFill/>
          </a:ln>
        </p:spPr>
      </p:pic>
      <p:pic>
        <p:nvPicPr>
          <p:cNvPr id="838" name="Shape 838" descr="PTPro Students Legend.png"/>
          <p:cNvPicPr preferRelativeResize="0"/>
          <p:nvPr/>
        </p:nvPicPr>
        <p:blipFill>
          <a:blip r:embed="rId4">
            <a:alphaModFix/>
          </a:blip>
          <a:stretch>
            <a:fillRect/>
          </a:stretch>
        </p:blipFill>
        <p:spPr>
          <a:xfrm>
            <a:off x="3193074" y="3728625"/>
            <a:ext cx="5817774" cy="1118800"/>
          </a:xfrm>
          <a:prstGeom prst="rect">
            <a:avLst/>
          </a:prstGeom>
          <a:noFill/>
          <a:ln w="9525" cap="flat" cmpd="sng">
            <a:solidFill>
              <a:srgbClr val="000000"/>
            </a:solidFill>
            <a:prstDash val="solid"/>
            <a:round/>
            <a:headEnd type="none" w="med" len="med"/>
            <a:tailEnd type="none" w="med" len="med"/>
          </a:ln>
        </p:spPr>
      </p:pic>
      <p:cxnSp>
        <p:nvCxnSpPr>
          <p:cNvPr id="839" name="Shape 839"/>
          <p:cNvCxnSpPr/>
          <p:nvPr/>
        </p:nvCxnSpPr>
        <p:spPr>
          <a:xfrm>
            <a:off x="900474" y="3918125"/>
            <a:ext cx="2292600" cy="436500"/>
          </a:xfrm>
          <a:prstGeom prst="straightConnector1">
            <a:avLst/>
          </a:prstGeom>
          <a:noFill/>
          <a:ln w="28575" cap="flat" cmpd="sng">
            <a:solidFill>
              <a:srgbClr val="FF0000"/>
            </a:solidFill>
            <a:prstDash val="solid"/>
            <a:round/>
            <a:headEnd type="none" w="lg" len="lg"/>
            <a:tailEnd type="triangle" w="lg" len="lg"/>
          </a:ln>
        </p:spPr>
      </p:cxnSp>
      <p:grpSp>
        <p:nvGrpSpPr>
          <p:cNvPr id="840" name="Shape 840"/>
          <p:cNvGrpSpPr/>
          <p:nvPr/>
        </p:nvGrpSpPr>
        <p:grpSpPr>
          <a:xfrm>
            <a:off x="8365324" y="-100966"/>
            <a:ext cx="842077" cy="956155"/>
            <a:chOff x="1653141" y="607799"/>
            <a:chExt cx="1044113" cy="1032900"/>
          </a:xfrm>
        </p:grpSpPr>
        <p:sp>
          <p:nvSpPr>
            <p:cNvPr id="841" name="Shape 841"/>
            <p:cNvSpPr/>
            <p:nvPr/>
          </p:nvSpPr>
          <p:spPr>
            <a:xfrm rot="1612591">
              <a:off x="2067763"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a:spcBef>
                  <a:spcPts val="0"/>
                </a:spcBef>
                <a:buNone/>
              </a:pPr>
              <a:endParaRPr/>
            </a:p>
          </p:txBody>
        </p:sp>
        <p:pic>
          <p:nvPicPr>
            <p:cNvPr id="842" name="Shape 842" descr="PTPro Charm Students.png"/>
            <p:cNvPicPr preferRelativeResize="0"/>
            <p:nvPr/>
          </p:nvPicPr>
          <p:blipFill>
            <a:blip r:embed="rId5">
              <a:alphaModFix/>
            </a:blip>
            <a:stretch>
              <a:fillRect/>
            </a:stretch>
          </p:blipFill>
          <p:spPr>
            <a:xfrm>
              <a:off x="1653141" y="993000"/>
              <a:ext cx="666750" cy="647700"/>
            </a:xfrm>
            <a:prstGeom prst="rect">
              <a:avLst/>
            </a:prstGeom>
            <a:noFill/>
            <a:ln>
              <a:noFill/>
            </a:ln>
          </p:spPr>
        </p:pic>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311700" y="115825"/>
            <a:ext cx="68193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Students &gt; Demographics</a:t>
            </a:r>
          </a:p>
        </p:txBody>
      </p:sp>
      <p:pic>
        <p:nvPicPr>
          <p:cNvPr id="848" name="Shape 848"/>
          <p:cNvPicPr preferRelativeResize="0"/>
          <p:nvPr/>
        </p:nvPicPr>
        <p:blipFill>
          <a:blip r:embed="rId3">
            <a:alphaModFix/>
          </a:blip>
          <a:stretch>
            <a:fillRect/>
          </a:stretch>
        </p:blipFill>
        <p:spPr>
          <a:xfrm>
            <a:off x="218225" y="688525"/>
            <a:ext cx="7982525" cy="4178300"/>
          </a:xfrm>
          <a:prstGeom prst="rect">
            <a:avLst/>
          </a:prstGeom>
          <a:noFill/>
          <a:ln>
            <a:noFill/>
          </a:ln>
        </p:spPr>
      </p:pic>
      <p:grpSp>
        <p:nvGrpSpPr>
          <p:cNvPr id="849" name="Shape 849"/>
          <p:cNvGrpSpPr/>
          <p:nvPr/>
        </p:nvGrpSpPr>
        <p:grpSpPr>
          <a:xfrm>
            <a:off x="8365324" y="-100966"/>
            <a:ext cx="842077" cy="956155"/>
            <a:chOff x="1653141" y="607799"/>
            <a:chExt cx="1044113" cy="1032900"/>
          </a:xfrm>
        </p:grpSpPr>
        <p:sp>
          <p:nvSpPr>
            <p:cNvPr id="850" name="Shape 850"/>
            <p:cNvSpPr/>
            <p:nvPr/>
          </p:nvSpPr>
          <p:spPr>
            <a:xfrm rot="1612591">
              <a:off x="2067763"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a:spcBef>
                  <a:spcPts val="0"/>
                </a:spcBef>
                <a:buNone/>
              </a:pPr>
              <a:endParaRPr/>
            </a:p>
          </p:txBody>
        </p:sp>
        <p:pic>
          <p:nvPicPr>
            <p:cNvPr id="851" name="Shape 851" descr="PTPro Charm Students.png"/>
            <p:cNvPicPr preferRelativeResize="0"/>
            <p:nvPr/>
          </p:nvPicPr>
          <p:blipFill>
            <a:blip r:embed="rId4">
              <a:alphaModFix/>
            </a:blip>
            <a:stretch>
              <a:fillRect/>
            </a:stretch>
          </p:blipFill>
          <p:spPr>
            <a:xfrm>
              <a:off x="1653141" y="993000"/>
              <a:ext cx="666750" cy="647700"/>
            </a:xfrm>
            <a:prstGeom prst="rect">
              <a:avLst/>
            </a:prstGeom>
            <a:noFill/>
            <a:ln>
              <a:noFill/>
            </a:ln>
          </p:spPr>
        </p:pic>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Shape 856"/>
          <p:cNvSpPr txBox="1">
            <a:spLocks noGrp="1"/>
          </p:cNvSpPr>
          <p:nvPr>
            <p:ph type="title"/>
          </p:nvPr>
        </p:nvSpPr>
        <p:spPr>
          <a:xfrm>
            <a:off x="410150" y="90725"/>
            <a:ext cx="6131099"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Quick Lookup - Traditional</a:t>
            </a:r>
          </a:p>
        </p:txBody>
      </p:sp>
      <p:sp>
        <p:nvSpPr>
          <p:cNvPr id="857" name="Shape 85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58" name="Shape 858"/>
          <p:cNvPicPr preferRelativeResize="0"/>
          <p:nvPr/>
        </p:nvPicPr>
        <p:blipFill>
          <a:blip r:embed="rId3">
            <a:alphaModFix/>
          </a:blip>
          <a:stretch>
            <a:fillRect/>
          </a:stretch>
        </p:blipFill>
        <p:spPr>
          <a:xfrm>
            <a:off x="492449" y="900100"/>
            <a:ext cx="8159099" cy="3921149"/>
          </a:xfrm>
          <a:prstGeom prst="rect">
            <a:avLst/>
          </a:prstGeom>
          <a:noFill/>
          <a:ln>
            <a:noFill/>
          </a:ln>
        </p:spPr>
      </p:pic>
      <p:grpSp>
        <p:nvGrpSpPr>
          <p:cNvPr id="859" name="Shape 859"/>
          <p:cNvGrpSpPr/>
          <p:nvPr/>
        </p:nvGrpSpPr>
        <p:grpSpPr>
          <a:xfrm>
            <a:off x="8365324" y="-100966"/>
            <a:ext cx="842077" cy="956155"/>
            <a:chOff x="1653141" y="607799"/>
            <a:chExt cx="1044113" cy="1032900"/>
          </a:xfrm>
        </p:grpSpPr>
        <p:sp>
          <p:nvSpPr>
            <p:cNvPr id="860" name="Shape 860"/>
            <p:cNvSpPr/>
            <p:nvPr/>
          </p:nvSpPr>
          <p:spPr>
            <a:xfrm rot="1612591">
              <a:off x="2067763"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a:spcBef>
                  <a:spcPts val="0"/>
                </a:spcBef>
                <a:buNone/>
              </a:pPr>
              <a:endParaRPr/>
            </a:p>
          </p:txBody>
        </p:sp>
        <p:pic>
          <p:nvPicPr>
            <p:cNvPr id="861" name="Shape 861" descr="PTPro Charm Students.png"/>
            <p:cNvPicPr preferRelativeResize="0"/>
            <p:nvPr/>
          </p:nvPicPr>
          <p:blipFill>
            <a:blip r:embed="rId4">
              <a:alphaModFix/>
            </a:blip>
            <a:stretch>
              <a:fillRect/>
            </a:stretch>
          </p:blipFill>
          <p:spPr>
            <a:xfrm>
              <a:off x="1653141" y="993000"/>
              <a:ext cx="666750" cy="647700"/>
            </a:xfrm>
            <a:prstGeom prst="rect">
              <a:avLst/>
            </a:prstGeom>
            <a:noFill/>
            <a:ln>
              <a:noFill/>
            </a:ln>
          </p:spPr>
        </p:pic>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867" name="Shape 8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68" name="Shape 868"/>
          <p:cNvPicPr preferRelativeResize="0"/>
          <p:nvPr/>
        </p:nvPicPr>
        <p:blipFill>
          <a:blip r:embed="rId3">
            <a:alphaModFix/>
          </a:blip>
          <a:stretch>
            <a:fillRect/>
          </a:stretch>
        </p:blipFill>
        <p:spPr>
          <a:xfrm>
            <a:off x="0" y="-45632"/>
            <a:ext cx="9143999" cy="4422765"/>
          </a:xfrm>
          <a:prstGeom prst="rect">
            <a:avLst/>
          </a:prstGeom>
          <a:noFill/>
          <a:ln>
            <a:noFill/>
          </a:ln>
        </p:spPr>
      </p:pic>
      <p:pic>
        <p:nvPicPr>
          <p:cNvPr id="869" name="Shape 869"/>
          <p:cNvPicPr preferRelativeResize="0"/>
          <p:nvPr/>
        </p:nvPicPr>
        <p:blipFill>
          <a:blip r:embed="rId4">
            <a:alphaModFix/>
          </a:blip>
          <a:stretch>
            <a:fillRect/>
          </a:stretch>
        </p:blipFill>
        <p:spPr>
          <a:xfrm>
            <a:off x="0" y="2956485"/>
            <a:ext cx="9144000" cy="2255429"/>
          </a:xfrm>
          <a:prstGeom prst="rect">
            <a:avLst/>
          </a:prstGeom>
          <a:noFill/>
          <a:ln>
            <a:noFill/>
          </a:ln>
        </p:spPr>
      </p:pic>
      <p:sp>
        <p:nvSpPr>
          <p:cNvPr id="870" name="Shape 870"/>
          <p:cNvSpPr/>
          <p:nvPr/>
        </p:nvSpPr>
        <p:spPr>
          <a:xfrm>
            <a:off x="8516300" y="2775400"/>
            <a:ext cx="521100" cy="4527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1" name="Shape 871"/>
          <p:cNvSpPr txBox="1"/>
          <p:nvPr/>
        </p:nvSpPr>
        <p:spPr>
          <a:xfrm>
            <a:off x="7624775" y="2188625"/>
            <a:ext cx="1152000" cy="452700"/>
          </a:xfrm>
          <a:prstGeom prst="rect">
            <a:avLst/>
          </a:prstGeom>
          <a:noFill/>
          <a:ln w="19050" cap="flat" cmpd="sng">
            <a:solidFill>
              <a:srgbClr val="FF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t>Score Detail</a:t>
            </a:r>
          </a:p>
        </p:txBody>
      </p:sp>
      <p:cxnSp>
        <p:nvCxnSpPr>
          <p:cNvPr id="872" name="Shape 872"/>
          <p:cNvCxnSpPr>
            <a:stCxn id="870" idx="1"/>
            <a:endCxn id="871" idx="2"/>
          </p:cNvCxnSpPr>
          <p:nvPr/>
        </p:nvCxnSpPr>
        <p:spPr>
          <a:xfrm rot="10800000">
            <a:off x="8200700" y="2641450"/>
            <a:ext cx="315600" cy="360300"/>
          </a:xfrm>
          <a:prstGeom prst="straightConnector1">
            <a:avLst/>
          </a:prstGeom>
          <a:noFill/>
          <a:ln w="19050" cap="flat" cmpd="sng">
            <a:solidFill>
              <a:srgbClr val="FF0000"/>
            </a:solidFill>
            <a:prstDash val="solid"/>
            <a:round/>
            <a:headEnd type="triangle" w="lg" len="lg"/>
            <a:tailEnd type="triangle" w="lg" len="lg"/>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Shape 877"/>
          <p:cNvSpPr txBox="1">
            <a:spLocks noGrp="1"/>
          </p:cNvSpPr>
          <p:nvPr>
            <p:ph type="title"/>
          </p:nvPr>
        </p:nvSpPr>
        <p:spPr>
          <a:xfrm>
            <a:off x="394000" y="129550"/>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Quick Lookup - Traditional &gt; View Score Detail</a:t>
            </a:r>
          </a:p>
          <a:p>
            <a:pPr lvl="0">
              <a:spcBef>
                <a:spcPts val="0"/>
              </a:spcBef>
              <a:buNone/>
            </a:pPr>
            <a:endParaRPr/>
          </a:p>
        </p:txBody>
      </p:sp>
      <p:pic>
        <p:nvPicPr>
          <p:cNvPr id="878" name="Shape 878"/>
          <p:cNvPicPr preferRelativeResize="0"/>
          <p:nvPr/>
        </p:nvPicPr>
        <p:blipFill>
          <a:blip r:embed="rId3">
            <a:alphaModFix/>
          </a:blip>
          <a:stretch>
            <a:fillRect/>
          </a:stretch>
        </p:blipFill>
        <p:spPr>
          <a:xfrm>
            <a:off x="1359615" y="702249"/>
            <a:ext cx="5387309" cy="4351550"/>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394000" y="7877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Quick Lookup - Standards</a:t>
            </a:r>
          </a:p>
          <a:p>
            <a:pPr lvl="0">
              <a:spcBef>
                <a:spcPts val="0"/>
              </a:spcBef>
              <a:buNone/>
            </a:pPr>
            <a:endParaRPr/>
          </a:p>
        </p:txBody>
      </p:sp>
      <p:sp>
        <p:nvSpPr>
          <p:cNvPr id="884" name="Shape 88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85" name="Shape 885"/>
          <p:cNvPicPr preferRelativeResize="0"/>
          <p:nvPr/>
        </p:nvPicPr>
        <p:blipFill>
          <a:blip r:embed="rId3">
            <a:alphaModFix/>
          </a:blip>
          <a:stretch>
            <a:fillRect/>
          </a:stretch>
        </p:blipFill>
        <p:spPr>
          <a:xfrm>
            <a:off x="0" y="651464"/>
            <a:ext cx="9144000" cy="4169771"/>
          </a:xfrm>
          <a:prstGeom prst="rect">
            <a:avLst/>
          </a:prstGeom>
          <a:noFill/>
          <a:ln>
            <a:noFill/>
          </a:ln>
        </p:spPr>
      </p:pic>
      <p:pic>
        <p:nvPicPr>
          <p:cNvPr id="886" name="Shape 886"/>
          <p:cNvPicPr preferRelativeResize="0"/>
          <p:nvPr/>
        </p:nvPicPr>
        <p:blipFill>
          <a:blip r:embed="rId4">
            <a:alphaModFix/>
          </a:blip>
          <a:stretch>
            <a:fillRect/>
          </a:stretch>
        </p:blipFill>
        <p:spPr>
          <a:xfrm>
            <a:off x="1291599" y="2707675"/>
            <a:ext cx="7073726" cy="2250725"/>
          </a:xfrm>
          <a:prstGeom prst="rect">
            <a:avLst/>
          </a:prstGeom>
          <a:noFill/>
          <a:ln w="19050" cap="flat" cmpd="sng">
            <a:solidFill>
              <a:srgbClr val="FF0000"/>
            </a:solidFill>
            <a:prstDash val="solid"/>
            <a:round/>
            <a:headEnd type="none" w="med" len="med"/>
            <a:tailEnd type="none" w="med" len="med"/>
          </a:ln>
        </p:spPr>
      </p:pic>
      <p:grpSp>
        <p:nvGrpSpPr>
          <p:cNvPr id="887" name="Shape 887"/>
          <p:cNvGrpSpPr/>
          <p:nvPr/>
        </p:nvGrpSpPr>
        <p:grpSpPr>
          <a:xfrm>
            <a:off x="8365324" y="-100966"/>
            <a:ext cx="842077" cy="956155"/>
            <a:chOff x="1653141" y="607799"/>
            <a:chExt cx="1044113" cy="1032900"/>
          </a:xfrm>
        </p:grpSpPr>
        <p:sp>
          <p:nvSpPr>
            <p:cNvPr id="888" name="Shape 888"/>
            <p:cNvSpPr/>
            <p:nvPr/>
          </p:nvSpPr>
          <p:spPr>
            <a:xfrm rot="1612591">
              <a:off x="2067763"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a:spcBef>
                  <a:spcPts val="0"/>
                </a:spcBef>
                <a:buNone/>
              </a:pPr>
              <a:endParaRPr/>
            </a:p>
          </p:txBody>
        </p:sp>
        <p:pic>
          <p:nvPicPr>
            <p:cNvPr id="889" name="Shape 889" descr="PTPro Charm Students.png"/>
            <p:cNvPicPr preferRelativeResize="0"/>
            <p:nvPr/>
          </p:nvPicPr>
          <p:blipFill>
            <a:blip r:embed="rId5">
              <a:alphaModFix/>
            </a:blip>
            <a:stretch>
              <a:fillRect/>
            </a:stretch>
          </p:blipFill>
          <p:spPr>
            <a:xfrm>
              <a:off x="1653141" y="993000"/>
              <a:ext cx="666750" cy="647700"/>
            </a:xfrm>
            <a:prstGeom prst="rect">
              <a:avLst/>
            </a:prstGeom>
            <a:noFill/>
            <a:ln>
              <a:noFill/>
            </a:ln>
          </p:spPr>
        </p:pic>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421450" y="96925"/>
            <a:ext cx="59004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Students &gt; PowerTeacher Portal</a:t>
            </a:r>
          </a:p>
        </p:txBody>
      </p:sp>
      <p:pic>
        <p:nvPicPr>
          <p:cNvPr id="895" name="Shape 895"/>
          <p:cNvPicPr preferRelativeResize="0"/>
          <p:nvPr/>
        </p:nvPicPr>
        <p:blipFill>
          <a:blip r:embed="rId3">
            <a:alphaModFix/>
          </a:blip>
          <a:stretch>
            <a:fillRect/>
          </a:stretch>
        </p:blipFill>
        <p:spPr>
          <a:xfrm>
            <a:off x="96700" y="669625"/>
            <a:ext cx="5100325" cy="4133875"/>
          </a:xfrm>
          <a:prstGeom prst="rect">
            <a:avLst/>
          </a:prstGeom>
          <a:noFill/>
          <a:ln>
            <a:noFill/>
          </a:ln>
        </p:spPr>
      </p:pic>
      <p:pic>
        <p:nvPicPr>
          <p:cNvPr id="896" name="Shape 896"/>
          <p:cNvPicPr preferRelativeResize="0"/>
          <p:nvPr/>
        </p:nvPicPr>
        <p:blipFill>
          <a:blip r:embed="rId4">
            <a:alphaModFix/>
          </a:blip>
          <a:stretch>
            <a:fillRect/>
          </a:stretch>
        </p:blipFill>
        <p:spPr>
          <a:xfrm>
            <a:off x="3439275" y="1390074"/>
            <a:ext cx="5586049" cy="2486349"/>
          </a:xfrm>
          <a:prstGeom prst="rect">
            <a:avLst/>
          </a:prstGeom>
          <a:noFill/>
          <a:ln w="19050" cap="flat" cmpd="sng">
            <a:solidFill>
              <a:srgbClr val="FF0000"/>
            </a:solidFill>
            <a:prstDash val="solid"/>
            <a:round/>
            <a:headEnd type="none" w="med" len="med"/>
            <a:tailEnd type="none" w="med" len="med"/>
          </a:ln>
        </p:spPr>
      </p:pic>
      <p:sp>
        <p:nvSpPr>
          <p:cNvPr id="897" name="Shape 897"/>
          <p:cNvSpPr/>
          <p:nvPr/>
        </p:nvSpPr>
        <p:spPr>
          <a:xfrm>
            <a:off x="849050" y="3968675"/>
            <a:ext cx="1892700" cy="3705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98" name="Shape 898"/>
          <p:cNvGrpSpPr/>
          <p:nvPr/>
        </p:nvGrpSpPr>
        <p:grpSpPr>
          <a:xfrm>
            <a:off x="8301924" y="8"/>
            <a:ext cx="842077" cy="956155"/>
            <a:chOff x="1653141" y="607799"/>
            <a:chExt cx="1044113" cy="1032900"/>
          </a:xfrm>
        </p:grpSpPr>
        <p:sp>
          <p:nvSpPr>
            <p:cNvPr id="899" name="Shape 899"/>
            <p:cNvSpPr/>
            <p:nvPr/>
          </p:nvSpPr>
          <p:spPr>
            <a:xfrm rot="1612591">
              <a:off x="2067763"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a:spcBef>
                  <a:spcPts val="0"/>
                </a:spcBef>
                <a:buNone/>
              </a:pPr>
              <a:endParaRPr/>
            </a:p>
          </p:txBody>
        </p:sp>
        <p:pic>
          <p:nvPicPr>
            <p:cNvPr id="900" name="Shape 900" descr="PTPro Charm Students.png"/>
            <p:cNvPicPr preferRelativeResize="0"/>
            <p:nvPr/>
          </p:nvPicPr>
          <p:blipFill>
            <a:blip r:embed="rId5">
              <a:alphaModFix/>
            </a:blip>
            <a:stretch>
              <a:fillRect/>
            </a:stretch>
          </p:blipFill>
          <p:spPr>
            <a:xfrm>
              <a:off x="1653141" y="993000"/>
              <a:ext cx="666750" cy="647700"/>
            </a:xfrm>
            <a:prstGeom prst="rect">
              <a:avLst/>
            </a:prstGeom>
            <a:noFill/>
            <a:ln>
              <a:noFill/>
            </a:ln>
          </p:spPr>
        </p:pic>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subTitle" idx="1"/>
          </p:nvPr>
        </p:nvSpPr>
        <p:spPr>
          <a:xfrm>
            <a:off x="314125" y="846575"/>
            <a:ext cx="8518200" cy="3567900"/>
          </a:xfrm>
          <a:prstGeom prst="rect">
            <a:avLst/>
          </a:prstGeom>
        </p:spPr>
        <p:txBody>
          <a:bodyPr lIns="91425" tIns="91425" rIns="91425" bIns="91425" anchor="t" anchorCtr="0">
            <a:noAutofit/>
          </a:bodyPr>
          <a:lstStyle/>
          <a:p>
            <a:pPr marL="457200" lvl="0" indent="-342900" algn="l" rtl="0">
              <a:spcBef>
                <a:spcPts val="0"/>
              </a:spcBef>
              <a:buClr>
                <a:srgbClr val="073763"/>
              </a:buClr>
              <a:buSzPct val="100000"/>
              <a:buChar char="●"/>
            </a:pPr>
            <a:r>
              <a:rPr lang="en" sz="1800" b="1">
                <a:solidFill>
                  <a:srgbClr val="073763"/>
                </a:solidFill>
              </a:rPr>
              <a:t>Using PowerTeacher Pro   …………………...……………..……. </a:t>
            </a:r>
            <a:r>
              <a:rPr lang="en" sz="1800" b="1" u="sng">
                <a:solidFill>
                  <a:schemeClr val="accent5"/>
                </a:solidFill>
                <a:hlinkClick r:id="rId3"/>
              </a:rPr>
              <a:t>slide   2</a:t>
            </a:r>
          </a:p>
          <a:p>
            <a:pPr marL="457200" lvl="0" indent="-342900" algn="l" rtl="0">
              <a:spcBef>
                <a:spcPts val="0"/>
              </a:spcBef>
              <a:buClr>
                <a:srgbClr val="073763"/>
              </a:buClr>
              <a:buSzPct val="100000"/>
              <a:buChar char="●"/>
            </a:pPr>
            <a:r>
              <a:rPr lang="en" sz="1800" b="1">
                <a:solidFill>
                  <a:srgbClr val="073763"/>
                </a:solidFill>
              </a:rPr>
              <a:t>Accessing the Gradebook 6 …………………………………..….. </a:t>
            </a:r>
            <a:r>
              <a:rPr lang="en" sz="1800" b="1" u="sng">
                <a:solidFill>
                  <a:schemeClr val="accent5"/>
                </a:solidFill>
                <a:hlinkClick r:id="rId4"/>
              </a:rPr>
              <a:t>slide   4</a:t>
            </a:r>
          </a:p>
          <a:p>
            <a:pPr lvl="0" algn="l" rtl="0">
              <a:spcBef>
                <a:spcPts val="0"/>
              </a:spcBef>
              <a:buClr>
                <a:srgbClr val="000000"/>
              </a:buClr>
              <a:buSzPct val="61111"/>
              <a:buNone/>
            </a:pPr>
            <a:r>
              <a:rPr lang="en" sz="1800" b="1">
                <a:solidFill>
                  <a:srgbClr val="073763"/>
                </a:solidFill>
              </a:rPr>
              <a:t>       →  Navigating the Gradebook</a:t>
            </a:r>
          </a:p>
          <a:p>
            <a:pPr marL="457200" lvl="0" indent="-342900" algn="l" rtl="0">
              <a:spcBef>
                <a:spcPts val="0"/>
              </a:spcBef>
              <a:buClr>
                <a:srgbClr val="073763"/>
              </a:buClr>
              <a:buSzPct val="100000"/>
              <a:buChar char="●"/>
            </a:pPr>
            <a:r>
              <a:rPr lang="en" sz="1800" b="1">
                <a:solidFill>
                  <a:srgbClr val="073763"/>
                </a:solidFill>
              </a:rPr>
              <a:t>Viewing and Adding Class Descriptions …………………...….. </a:t>
            </a:r>
            <a:r>
              <a:rPr lang="en" sz="1800" b="1" u="sng">
                <a:solidFill>
                  <a:schemeClr val="accent5"/>
                </a:solidFill>
                <a:hlinkClick r:id="rId5"/>
              </a:rPr>
              <a:t>slide 12</a:t>
            </a:r>
            <a:r>
              <a:rPr lang="en" sz="1800" b="1">
                <a:solidFill>
                  <a:srgbClr val="073763"/>
                </a:solidFill>
              </a:rPr>
              <a:t> </a:t>
            </a:r>
          </a:p>
          <a:p>
            <a:pPr marL="457200" lvl="0" indent="-342900" algn="l" rtl="0">
              <a:spcBef>
                <a:spcPts val="0"/>
              </a:spcBef>
              <a:buClr>
                <a:srgbClr val="073763"/>
              </a:buClr>
              <a:buSzPct val="100000"/>
              <a:buChar char="●"/>
            </a:pPr>
            <a:r>
              <a:rPr lang="en" sz="1800" b="1">
                <a:solidFill>
                  <a:srgbClr val="073763"/>
                </a:solidFill>
              </a:rPr>
              <a:t>Setting Up Display Preferences ………………………………….. </a:t>
            </a:r>
            <a:r>
              <a:rPr lang="en" sz="1800" b="1" u="sng">
                <a:solidFill>
                  <a:schemeClr val="accent5"/>
                </a:solidFill>
                <a:hlinkClick r:id="rId6"/>
              </a:rPr>
              <a:t>slide 15</a:t>
            </a:r>
          </a:p>
          <a:p>
            <a:pPr marL="457200" lvl="0" indent="-342900" algn="l" rtl="0">
              <a:spcBef>
                <a:spcPts val="0"/>
              </a:spcBef>
              <a:buClr>
                <a:srgbClr val="073763"/>
              </a:buClr>
              <a:buSzPct val="100000"/>
              <a:buChar char="●"/>
            </a:pPr>
            <a:r>
              <a:rPr lang="en" sz="1800" b="1">
                <a:solidFill>
                  <a:srgbClr val="073763"/>
                </a:solidFill>
              </a:rPr>
              <a:t>Setting Up Grading Preferences …………………………………. </a:t>
            </a:r>
            <a:r>
              <a:rPr lang="en" sz="1800" b="1" u="sng">
                <a:solidFill>
                  <a:schemeClr val="accent5"/>
                </a:solidFill>
                <a:hlinkClick r:id="rId7"/>
              </a:rPr>
              <a:t>slide 17</a:t>
            </a:r>
          </a:p>
          <a:p>
            <a:pPr marL="457200" lvl="0" indent="-342900" algn="l" rtl="0">
              <a:lnSpc>
                <a:spcPct val="115000"/>
              </a:lnSpc>
              <a:spcBef>
                <a:spcPts val="0"/>
              </a:spcBef>
              <a:spcAft>
                <a:spcPts val="1600"/>
              </a:spcAft>
              <a:buClr>
                <a:srgbClr val="073763"/>
              </a:buClr>
              <a:buSzPct val="100000"/>
              <a:buChar char="●"/>
            </a:pPr>
            <a:r>
              <a:rPr lang="en" sz="1800" b="1">
                <a:solidFill>
                  <a:srgbClr val="073763"/>
                </a:solidFill>
              </a:rPr>
              <a:t>Working with Categories and Assignments ……………..…….. </a:t>
            </a:r>
            <a:r>
              <a:rPr lang="en" sz="1800" b="1" u="sng">
                <a:solidFill>
                  <a:schemeClr val="accent5"/>
                </a:solidFill>
                <a:hlinkClick r:id="rId8"/>
              </a:rPr>
              <a:t>slide 23</a:t>
            </a:r>
          </a:p>
          <a:p>
            <a:pPr marL="457200" lvl="0" indent="-342900" algn="l" rtl="0">
              <a:spcBef>
                <a:spcPts val="0"/>
              </a:spcBef>
              <a:buClr>
                <a:srgbClr val="073763"/>
              </a:buClr>
              <a:buSzPct val="100000"/>
              <a:buChar char="●"/>
            </a:pPr>
            <a:r>
              <a:rPr lang="en" sz="1800" b="1">
                <a:solidFill>
                  <a:srgbClr val="073763"/>
                </a:solidFill>
              </a:rPr>
              <a:t>Working with Grades ………………………………………………. </a:t>
            </a:r>
            <a:r>
              <a:rPr lang="en" sz="1800" b="1" u="sng">
                <a:solidFill>
                  <a:schemeClr val="hlink"/>
                </a:solidFill>
                <a:hlinkClick r:id="rId9"/>
              </a:rPr>
              <a:t>slide 52</a:t>
            </a:r>
          </a:p>
          <a:p>
            <a:pPr marL="457200" lvl="0" indent="-342900" algn="l" rtl="0">
              <a:spcBef>
                <a:spcPts val="0"/>
              </a:spcBef>
              <a:buClr>
                <a:srgbClr val="073763"/>
              </a:buClr>
              <a:buSzPct val="100000"/>
              <a:buChar char="●"/>
            </a:pPr>
            <a:r>
              <a:rPr lang="en" sz="1800" b="1">
                <a:solidFill>
                  <a:srgbClr val="073763"/>
                </a:solidFill>
              </a:rPr>
              <a:t>Analyzing Performance ………………………………………….... </a:t>
            </a:r>
            <a:r>
              <a:rPr lang="en" sz="1800" b="1" u="sng">
                <a:solidFill>
                  <a:schemeClr val="hlink"/>
                </a:solidFill>
                <a:hlinkClick r:id="rId10"/>
              </a:rPr>
              <a:t>slide 61</a:t>
            </a:r>
          </a:p>
          <a:p>
            <a:pPr marL="457200" lvl="0" indent="-342900" algn="l" rtl="0">
              <a:spcBef>
                <a:spcPts val="0"/>
              </a:spcBef>
              <a:buClr>
                <a:srgbClr val="073763"/>
              </a:buClr>
              <a:buSzPct val="75000"/>
              <a:buChar char="●"/>
            </a:pPr>
            <a:r>
              <a:rPr lang="en" sz="2400" b="1">
                <a:solidFill>
                  <a:srgbClr val="FF9900"/>
                </a:solidFill>
              </a:rPr>
              <a:t>Running PowerTeacher Pro Reports</a:t>
            </a:r>
            <a:r>
              <a:rPr lang="en" sz="1800" b="1">
                <a:solidFill>
                  <a:srgbClr val="073763"/>
                </a:solidFill>
              </a:rPr>
              <a:t>.…………….. </a:t>
            </a:r>
            <a:r>
              <a:rPr lang="en" sz="1800" b="1" u="sng">
                <a:solidFill>
                  <a:schemeClr val="hlink"/>
                </a:solidFill>
                <a:hlinkClick r:id="rId11"/>
              </a:rPr>
              <a:t>slide 77</a:t>
            </a:r>
          </a:p>
          <a:p>
            <a:pPr lvl="0" algn="l" rtl="0">
              <a:spcBef>
                <a:spcPts val="0"/>
              </a:spcBef>
              <a:buNone/>
            </a:pPr>
            <a:endParaRPr sz="1800">
              <a:solidFill>
                <a:srgbClr val="073763"/>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Shape 910"/>
          <p:cNvSpPr txBox="1">
            <a:spLocks noGrp="1"/>
          </p:cNvSpPr>
          <p:nvPr>
            <p:ph type="title"/>
          </p:nvPr>
        </p:nvSpPr>
        <p:spPr>
          <a:xfrm>
            <a:off x="448850" y="129550"/>
            <a:ext cx="53517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Reports</a:t>
            </a:r>
          </a:p>
        </p:txBody>
      </p:sp>
      <p:sp>
        <p:nvSpPr>
          <p:cNvPr id="911" name="Shape 911"/>
          <p:cNvSpPr txBox="1">
            <a:spLocks noGrp="1"/>
          </p:cNvSpPr>
          <p:nvPr>
            <p:ph type="body" idx="1"/>
          </p:nvPr>
        </p:nvSpPr>
        <p:spPr>
          <a:xfrm>
            <a:off x="311700" y="718150"/>
            <a:ext cx="4611900" cy="4274100"/>
          </a:xfrm>
          <a:prstGeom prst="rect">
            <a:avLst/>
          </a:prstGeom>
        </p:spPr>
        <p:txBody>
          <a:bodyPr lIns="91425" tIns="91425" rIns="91425" bIns="91425" anchor="t" anchorCtr="0">
            <a:noAutofit/>
          </a:bodyPr>
          <a:lstStyle/>
          <a:p>
            <a:pPr lvl="0">
              <a:spcBef>
                <a:spcPts val="0"/>
              </a:spcBef>
              <a:buNone/>
            </a:pPr>
            <a:r>
              <a:rPr lang="en"/>
              <a:t>Working with Reports</a:t>
            </a:r>
          </a:p>
          <a:p>
            <a:pPr lvl="0">
              <a:spcBef>
                <a:spcPts val="0"/>
              </a:spcBef>
              <a:buNone/>
            </a:pPr>
            <a:br>
              <a:rPr lang="en"/>
            </a:br>
            <a:r>
              <a:rPr lang="en"/>
              <a:t>PowerTeacher Pro offers a selection of reports to assist you in daily classroom activities, as well as with assessing student performance. You can generate reports for all students who are enrolled in a class, for all students who are enrolled in all your classes, or for specific students.</a:t>
            </a:r>
            <a:br>
              <a:rPr lang="en"/>
            </a:br>
            <a:r>
              <a:rPr lang="en" sz="1400" b="1"/>
              <a:t>Individual Student Report</a:t>
            </a:r>
            <a:br>
              <a:rPr lang="en" sz="1400" b="1"/>
            </a:br>
            <a:r>
              <a:rPr lang="en" sz="1400" b="1"/>
              <a:t>Multi-Function Assignment Report               Scoresheet Report</a:t>
            </a:r>
            <a:br>
              <a:rPr lang="en" sz="1400" b="1"/>
            </a:br>
            <a:r>
              <a:rPr lang="en" sz="1400" b="1"/>
              <a:t>Student Roster Report</a:t>
            </a:r>
          </a:p>
        </p:txBody>
      </p:sp>
      <p:grpSp>
        <p:nvGrpSpPr>
          <p:cNvPr id="912" name="Shape 912"/>
          <p:cNvGrpSpPr/>
          <p:nvPr/>
        </p:nvGrpSpPr>
        <p:grpSpPr>
          <a:xfrm>
            <a:off x="8118250" y="0"/>
            <a:ext cx="1025738" cy="1032900"/>
            <a:chOff x="5498141" y="607799"/>
            <a:chExt cx="1025738" cy="1032900"/>
          </a:xfrm>
        </p:grpSpPr>
        <p:sp>
          <p:nvSpPr>
            <p:cNvPr id="913" name="Shape 913"/>
            <p:cNvSpPr/>
            <p:nvPr/>
          </p:nvSpPr>
          <p:spPr>
            <a:xfrm rot="1612591">
              <a:off x="5894388"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914" name="Shape 914" descr="PTPro Charm Reports.png"/>
            <p:cNvPicPr preferRelativeResize="0"/>
            <p:nvPr/>
          </p:nvPicPr>
          <p:blipFill>
            <a:blip r:embed="rId3">
              <a:alphaModFix/>
            </a:blip>
            <a:stretch>
              <a:fillRect/>
            </a:stretch>
          </p:blipFill>
          <p:spPr>
            <a:xfrm>
              <a:off x="5498141" y="993000"/>
              <a:ext cx="666750" cy="647700"/>
            </a:xfrm>
            <a:prstGeom prst="rect">
              <a:avLst/>
            </a:prstGeom>
            <a:noFill/>
            <a:ln>
              <a:noFill/>
            </a:ln>
          </p:spPr>
        </p:pic>
      </p:grpSp>
      <p:pic>
        <p:nvPicPr>
          <p:cNvPr id="915" name="Shape 915" descr="reports.jpg"/>
          <p:cNvPicPr preferRelativeResize="0"/>
          <p:nvPr/>
        </p:nvPicPr>
        <p:blipFill>
          <a:blip r:embed="rId4">
            <a:alphaModFix/>
          </a:blip>
          <a:stretch>
            <a:fillRect/>
          </a:stretch>
        </p:blipFill>
        <p:spPr>
          <a:xfrm>
            <a:off x="4970451" y="462437"/>
            <a:ext cx="3033924" cy="4094824"/>
          </a:xfrm>
          <a:prstGeom prst="rect">
            <a:avLst/>
          </a:prstGeom>
          <a:noFill/>
          <a:ln w="9525" cap="flat" cmpd="sng">
            <a:solidFill>
              <a:srgbClr val="4A86E8"/>
            </a:solidFill>
            <a:prstDash val="solid"/>
            <a:round/>
            <a:headEnd type="none" w="med" len="med"/>
            <a:tailEnd type="none" w="med" len="me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Shape 920"/>
          <p:cNvSpPr txBox="1">
            <a:spLocks noGrp="1"/>
          </p:cNvSpPr>
          <p:nvPr>
            <p:ph type="title"/>
          </p:nvPr>
        </p:nvSpPr>
        <p:spPr>
          <a:xfrm>
            <a:off x="435125" y="146225"/>
            <a:ext cx="74364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Individual Student Report Criteria Tab</a:t>
            </a:r>
          </a:p>
        </p:txBody>
      </p:sp>
      <p:sp>
        <p:nvSpPr>
          <p:cNvPr id="921" name="Shape 9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922" name="Shape 922"/>
          <p:cNvPicPr preferRelativeResize="0"/>
          <p:nvPr/>
        </p:nvPicPr>
        <p:blipFill>
          <a:blip r:embed="rId3">
            <a:alphaModFix/>
          </a:blip>
          <a:stretch>
            <a:fillRect/>
          </a:stretch>
        </p:blipFill>
        <p:spPr>
          <a:xfrm>
            <a:off x="311700" y="718926"/>
            <a:ext cx="8520600" cy="4146198"/>
          </a:xfrm>
          <a:prstGeom prst="rect">
            <a:avLst/>
          </a:prstGeom>
          <a:noFill/>
          <a:ln>
            <a:noFill/>
          </a:ln>
        </p:spPr>
      </p:pic>
      <p:grpSp>
        <p:nvGrpSpPr>
          <p:cNvPr id="923" name="Shape 923"/>
          <p:cNvGrpSpPr/>
          <p:nvPr/>
        </p:nvGrpSpPr>
        <p:grpSpPr>
          <a:xfrm>
            <a:off x="8321709" y="24"/>
            <a:ext cx="821924" cy="827766"/>
            <a:chOff x="5498141" y="607799"/>
            <a:chExt cx="1025738" cy="1032900"/>
          </a:xfrm>
        </p:grpSpPr>
        <p:sp>
          <p:nvSpPr>
            <p:cNvPr id="924" name="Shape 924"/>
            <p:cNvSpPr/>
            <p:nvPr/>
          </p:nvSpPr>
          <p:spPr>
            <a:xfrm rot="1612591">
              <a:off x="5894388" y="691688"/>
              <a:ext cx="518283" cy="615822"/>
            </a:xfrm>
            <a:prstGeom prst="star6">
              <a:avLst>
                <a:gd name="adj" fmla="val 28868"/>
                <a:gd name="hf" fmla="val 115470"/>
              </a:avLst>
            </a:prstGeom>
            <a:solidFill>
              <a:srgbClr val="FF0000"/>
            </a:solidFill>
            <a:ln>
              <a:noFill/>
            </a:ln>
          </p:spPr>
          <p:txBody>
            <a:bodyPr lIns="91425" tIns="91425" rIns="91425" bIns="91425" anchor="ctr" anchorCtr="0">
              <a:noAutofit/>
            </a:bodyPr>
            <a:lstStyle/>
            <a:p>
              <a:pPr lvl="0" rtl="0">
                <a:spcBef>
                  <a:spcPts val="0"/>
                </a:spcBef>
                <a:buNone/>
              </a:pPr>
              <a:endParaRPr/>
            </a:p>
          </p:txBody>
        </p:sp>
        <p:pic>
          <p:nvPicPr>
            <p:cNvPr id="925" name="Shape 925" descr="PTPro Charm Reports.png"/>
            <p:cNvPicPr preferRelativeResize="0"/>
            <p:nvPr/>
          </p:nvPicPr>
          <p:blipFill>
            <a:blip r:embed="rId4">
              <a:alphaModFix/>
            </a:blip>
            <a:stretch>
              <a:fillRect/>
            </a:stretch>
          </p:blipFill>
          <p:spPr>
            <a:xfrm>
              <a:off x="5498141" y="993000"/>
              <a:ext cx="666750" cy="647700"/>
            </a:xfrm>
            <a:prstGeom prst="rect">
              <a:avLst/>
            </a:prstGeom>
            <a:noFill/>
            <a:ln>
              <a:noFill/>
            </a:ln>
          </p:spPr>
        </p:pic>
      </p:grpSp>
      <p:sp>
        <p:nvSpPr>
          <p:cNvPr id="926" name="Shape 926"/>
          <p:cNvSpPr/>
          <p:nvPr/>
        </p:nvSpPr>
        <p:spPr>
          <a:xfrm>
            <a:off x="876500" y="1047150"/>
            <a:ext cx="562500" cy="315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72025" y="64025"/>
            <a:ext cx="4357500" cy="572700"/>
          </a:xfrm>
          <a:prstGeom prst="rect">
            <a:avLst/>
          </a:prstGeom>
        </p:spPr>
        <p:txBody>
          <a:bodyPr lIns="91425" tIns="91425" rIns="91425" bIns="91425" anchor="t" anchorCtr="0">
            <a:noAutofit/>
          </a:bodyPr>
          <a:lstStyle/>
          <a:p>
            <a:pPr lvl="0">
              <a:spcBef>
                <a:spcPts val="0"/>
              </a:spcBef>
              <a:buNone/>
            </a:pPr>
            <a:r>
              <a:rPr lang="en" b="1">
                <a:solidFill>
                  <a:srgbClr val="073763"/>
                </a:solidFill>
              </a:rPr>
              <a:t>Navigate Classes</a:t>
            </a:r>
          </a:p>
        </p:txBody>
      </p:sp>
      <p:pic>
        <p:nvPicPr>
          <p:cNvPr id="124" name="Shape 124"/>
          <p:cNvPicPr preferRelativeResize="0"/>
          <p:nvPr/>
        </p:nvPicPr>
        <p:blipFill>
          <a:blip r:embed="rId3">
            <a:alphaModFix/>
          </a:blip>
          <a:stretch>
            <a:fillRect/>
          </a:stretch>
        </p:blipFill>
        <p:spPr>
          <a:xfrm>
            <a:off x="200200" y="778138"/>
            <a:ext cx="8520601" cy="3273311"/>
          </a:xfrm>
          <a:prstGeom prst="rect">
            <a:avLst/>
          </a:prstGeom>
          <a:noFill/>
          <a:ln>
            <a:noFill/>
          </a:ln>
        </p:spPr>
      </p:pic>
      <p:pic>
        <p:nvPicPr>
          <p:cNvPr id="125" name="Shape 125" descr="PTPro Term Dropdown.PNG"/>
          <p:cNvPicPr preferRelativeResize="0"/>
          <p:nvPr/>
        </p:nvPicPr>
        <p:blipFill rotWithShape="1">
          <a:blip r:embed="rId4">
            <a:alphaModFix/>
          </a:blip>
          <a:srcRect r="41048"/>
          <a:stretch/>
        </p:blipFill>
        <p:spPr>
          <a:xfrm>
            <a:off x="5673699" y="328875"/>
            <a:ext cx="2359699" cy="2558599"/>
          </a:xfrm>
          <a:prstGeom prst="rect">
            <a:avLst/>
          </a:prstGeom>
          <a:noFill/>
          <a:ln>
            <a:noFill/>
          </a:ln>
        </p:spPr>
      </p:pic>
      <p:sp>
        <p:nvSpPr>
          <p:cNvPr id="126" name="Shape 126"/>
          <p:cNvSpPr/>
          <p:nvPr/>
        </p:nvSpPr>
        <p:spPr>
          <a:xfrm>
            <a:off x="3131750" y="1491475"/>
            <a:ext cx="548100" cy="233400"/>
          </a:xfrm>
          <a:prstGeom prst="rect">
            <a:avLst/>
          </a:prstGeom>
          <a:noFill/>
          <a:ln w="19050" cap="flat" cmpd="sng">
            <a:solidFill>
              <a:srgbClr val="99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25250" y="1491475"/>
            <a:ext cx="706500" cy="233400"/>
          </a:xfrm>
          <a:prstGeom prst="rect">
            <a:avLst/>
          </a:prstGeom>
          <a:noFill/>
          <a:ln w="1905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rot="5400000">
            <a:off x="3522325" y="146975"/>
            <a:ext cx="548100" cy="406800"/>
          </a:xfrm>
          <a:prstGeom prst="triangle">
            <a:avLst>
              <a:gd name="adj" fmla="val 50000"/>
            </a:avLst>
          </a:prstGeom>
          <a:solidFill>
            <a:srgbClr val="073763"/>
          </a:solidFill>
          <a:ln>
            <a:noFill/>
          </a:ln>
        </p:spPr>
        <p:txBody>
          <a:bodyPr lIns="91425" tIns="91425" rIns="91425" bIns="91425" anchor="ctr" anchorCtr="0">
            <a:noAutofit/>
          </a:bodyPr>
          <a:lstStyle/>
          <a:p>
            <a:pPr lvl="0">
              <a:spcBef>
                <a:spcPts val="0"/>
              </a:spcBef>
              <a:buNone/>
            </a:pPr>
            <a:endParaRPr/>
          </a:p>
        </p:txBody>
      </p:sp>
      <p:cxnSp>
        <p:nvCxnSpPr>
          <p:cNvPr id="129" name="Shape 129"/>
          <p:cNvCxnSpPr/>
          <p:nvPr/>
        </p:nvCxnSpPr>
        <p:spPr>
          <a:xfrm flipH="1">
            <a:off x="2685700" y="976625"/>
            <a:ext cx="830100" cy="260400"/>
          </a:xfrm>
          <a:prstGeom prst="straightConnector1">
            <a:avLst/>
          </a:prstGeom>
          <a:noFill/>
          <a:ln w="19050" cap="flat" cmpd="sng">
            <a:solidFill>
              <a:srgbClr val="FF0000"/>
            </a:solidFill>
            <a:prstDash val="solid"/>
            <a:round/>
            <a:headEnd type="none" w="lg" len="lg"/>
            <a:tailEnd type="triangle" w="lg" len="lg"/>
          </a:ln>
        </p:spPr>
      </p:cxnSp>
      <p:pic>
        <p:nvPicPr>
          <p:cNvPr id="130" name="Shape 130" descr="PTPro Classes.png"/>
          <p:cNvPicPr preferRelativeResize="0"/>
          <p:nvPr/>
        </p:nvPicPr>
        <p:blipFill>
          <a:blip r:embed="rId5">
            <a:alphaModFix/>
          </a:blip>
          <a:stretch>
            <a:fillRect/>
          </a:stretch>
        </p:blipFill>
        <p:spPr>
          <a:xfrm>
            <a:off x="667616" y="2674895"/>
            <a:ext cx="1898878" cy="2203150"/>
          </a:xfrm>
          <a:prstGeom prst="rect">
            <a:avLst/>
          </a:prstGeom>
          <a:noFill/>
          <a:ln>
            <a:noFill/>
          </a:ln>
        </p:spPr>
      </p:pic>
      <p:cxnSp>
        <p:nvCxnSpPr>
          <p:cNvPr id="131" name="Shape 131"/>
          <p:cNvCxnSpPr>
            <a:stCxn id="127" idx="1"/>
            <a:endCxn id="130" idx="0"/>
          </p:cNvCxnSpPr>
          <p:nvPr/>
        </p:nvCxnSpPr>
        <p:spPr>
          <a:xfrm flipH="1">
            <a:off x="1617050" y="1608175"/>
            <a:ext cx="808200" cy="1066800"/>
          </a:xfrm>
          <a:prstGeom prst="straightConnector1">
            <a:avLst/>
          </a:prstGeom>
          <a:noFill/>
          <a:ln w="19050" cap="flat" cmpd="sng">
            <a:solidFill>
              <a:schemeClr val="accent4"/>
            </a:solidFill>
            <a:prstDash val="solid"/>
            <a:round/>
            <a:headEnd type="none" w="lg" len="lg"/>
            <a:tailEnd type="triangle" w="lg" len="lg"/>
          </a:ln>
        </p:spPr>
      </p:cxnSp>
      <p:sp>
        <p:nvSpPr>
          <p:cNvPr id="132" name="Shape 132"/>
          <p:cNvSpPr/>
          <p:nvPr/>
        </p:nvSpPr>
        <p:spPr>
          <a:xfrm>
            <a:off x="673375" y="2693525"/>
            <a:ext cx="1899000" cy="2203200"/>
          </a:xfrm>
          <a:prstGeom prst="rect">
            <a:avLst/>
          </a:prstGeom>
          <a:noFill/>
          <a:ln w="1905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5687925" y="343850"/>
            <a:ext cx="2359800" cy="25587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34" name="Shape 134"/>
          <p:cNvCxnSpPr/>
          <p:nvPr/>
        </p:nvCxnSpPr>
        <p:spPr>
          <a:xfrm rot="10800000" flipH="1">
            <a:off x="3515800" y="802350"/>
            <a:ext cx="2430000" cy="499800"/>
          </a:xfrm>
          <a:prstGeom prst="straightConnector1">
            <a:avLst/>
          </a:prstGeom>
          <a:noFill/>
          <a:ln w="19050" cap="flat" cmpd="sng">
            <a:solidFill>
              <a:srgbClr val="FF0000"/>
            </a:solidFill>
            <a:prstDash val="solid"/>
            <a:round/>
            <a:headEnd type="none" w="lg" len="lg"/>
            <a:tailEnd type="triangle" w="lg" len="lg"/>
          </a:ln>
        </p:spPr>
      </p:cxnSp>
      <p:cxnSp>
        <p:nvCxnSpPr>
          <p:cNvPr id="135" name="Shape 135"/>
          <p:cNvCxnSpPr>
            <a:stCxn id="126" idx="3"/>
          </p:cNvCxnSpPr>
          <p:nvPr/>
        </p:nvCxnSpPr>
        <p:spPr>
          <a:xfrm flipH="1">
            <a:off x="3409850" y="1608175"/>
            <a:ext cx="270000" cy="354600"/>
          </a:xfrm>
          <a:prstGeom prst="straightConnector1">
            <a:avLst/>
          </a:prstGeom>
          <a:noFill/>
          <a:ln w="19050" cap="flat" cmpd="sng">
            <a:solidFill>
              <a:srgbClr val="9900FF"/>
            </a:solidFill>
            <a:prstDash val="solid"/>
            <a:round/>
            <a:headEnd type="none" w="lg" len="lg"/>
            <a:tailEnd type="triangle" w="lg" len="lg"/>
          </a:ln>
        </p:spPr>
      </p:cxnSp>
      <p:cxnSp>
        <p:nvCxnSpPr>
          <p:cNvPr id="136" name="Shape 136"/>
          <p:cNvCxnSpPr>
            <a:stCxn id="126" idx="3"/>
          </p:cNvCxnSpPr>
          <p:nvPr/>
        </p:nvCxnSpPr>
        <p:spPr>
          <a:xfrm flipH="1">
            <a:off x="3424250" y="1608175"/>
            <a:ext cx="255600" cy="727200"/>
          </a:xfrm>
          <a:prstGeom prst="straightConnector1">
            <a:avLst/>
          </a:prstGeom>
          <a:noFill/>
          <a:ln w="19050" cap="flat" cmpd="sng">
            <a:solidFill>
              <a:srgbClr val="9900FF"/>
            </a:solidFill>
            <a:prstDash val="solid"/>
            <a:round/>
            <a:headEnd type="none" w="lg" len="lg"/>
            <a:tailEnd type="triangle" w="lg" len="lg"/>
          </a:ln>
        </p:spPr>
      </p:cxnSp>
      <p:sp>
        <p:nvSpPr>
          <p:cNvPr id="137" name="Shape 137"/>
          <p:cNvSpPr txBox="1"/>
          <p:nvPr/>
        </p:nvSpPr>
        <p:spPr>
          <a:xfrm>
            <a:off x="2688975" y="4064400"/>
            <a:ext cx="5955600" cy="1066800"/>
          </a:xfrm>
          <a:prstGeom prst="rect">
            <a:avLst/>
          </a:prstGeom>
          <a:noFill/>
          <a:ln>
            <a:noFill/>
          </a:ln>
        </p:spPr>
        <p:txBody>
          <a:bodyPr lIns="91425" tIns="91425" rIns="91425" bIns="91425" anchor="t" anchorCtr="0">
            <a:noAutofit/>
          </a:bodyPr>
          <a:lstStyle/>
          <a:p>
            <a:pPr lvl="0">
              <a:spcBef>
                <a:spcPts val="0"/>
              </a:spcBef>
              <a:buNone/>
            </a:pPr>
            <a:r>
              <a:rPr lang="en" b="1"/>
              <a:t>Classes </a:t>
            </a:r>
            <a:r>
              <a:rPr lang="en"/>
              <a:t>- Click Blue Class Button &gt; Classes Tab &gt; pick class to view</a:t>
            </a:r>
          </a:p>
          <a:p>
            <a:pPr lvl="0">
              <a:spcBef>
                <a:spcPts val="0"/>
              </a:spcBef>
              <a:buNone/>
            </a:pPr>
            <a:r>
              <a:rPr lang="en" b="1"/>
              <a:t>Groups</a:t>
            </a:r>
            <a:r>
              <a:rPr lang="en"/>
              <a:t> - </a:t>
            </a:r>
            <a:r>
              <a:rPr lang="en">
                <a:solidFill>
                  <a:schemeClr val="dk1"/>
                </a:solidFill>
              </a:rPr>
              <a:t>Click Blue Class Button &gt; Groups Tab &gt; Pick group to view all students in that group. </a:t>
            </a:r>
            <a:r>
              <a:rPr lang="en"/>
              <a:t>Right now, in PT Pro there is no ability for teachers to create groups.  Feature is coming in a future release.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type="title"/>
          </p:nvPr>
        </p:nvSpPr>
        <p:spPr>
          <a:xfrm>
            <a:off x="448875" y="88400"/>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Individual Student Report Criteria Tab</a:t>
            </a:r>
          </a:p>
          <a:p>
            <a:pPr lvl="0">
              <a:spcBef>
                <a:spcPts val="0"/>
              </a:spcBef>
              <a:buNone/>
            </a:pPr>
            <a:endParaRPr/>
          </a:p>
        </p:txBody>
      </p:sp>
      <p:sp>
        <p:nvSpPr>
          <p:cNvPr id="932" name="Shape 93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933" name="Shape 933"/>
          <p:cNvPicPr preferRelativeResize="0"/>
          <p:nvPr/>
        </p:nvPicPr>
        <p:blipFill>
          <a:blip r:embed="rId3">
            <a:alphaModFix/>
          </a:blip>
          <a:stretch>
            <a:fillRect/>
          </a:stretch>
        </p:blipFill>
        <p:spPr>
          <a:xfrm>
            <a:off x="0" y="923820"/>
            <a:ext cx="9143998" cy="329585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Shape 938"/>
          <p:cNvSpPr txBox="1">
            <a:spLocks noGrp="1"/>
          </p:cNvSpPr>
          <p:nvPr>
            <p:ph type="title"/>
          </p:nvPr>
        </p:nvSpPr>
        <p:spPr>
          <a:xfrm>
            <a:off x="394000" y="491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Individual Student Report Students Tab</a:t>
            </a:r>
          </a:p>
          <a:p>
            <a:pPr lvl="0">
              <a:spcBef>
                <a:spcPts val="0"/>
              </a:spcBef>
              <a:buNone/>
            </a:pPr>
            <a:endParaRPr/>
          </a:p>
        </p:txBody>
      </p:sp>
      <p:sp>
        <p:nvSpPr>
          <p:cNvPr id="939" name="Shape 93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940" name="Shape 940"/>
          <p:cNvPicPr preferRelativeResize="0"/>
          <p:nvPr/>
        </p:nvPicPr>
        <p:blipFill>
          <a:blip r:embed="rId3">
            <a:alphaModFix/>
          </a:blip>
          <a:stretch>
            <a:fillRect/>
          </a:stretch>
        </p:blipFill>
        <p:spPr>
          <a:xfrm>
            <a:off x="54875" y="621834"/>
            <a:ext cx="8777426" cy="4233590"/>
          </a:xfrm>
          <a:prstGeom prst="rect">
            <a:avLst/>
          </a:prstGeom>
          <a:noFill/>
          <a:ln>
            <a:noFill/>
          </a:ln>
        </p:spPr>
      </p:pic>
      <p:sp>
        <p:nvSpPr>
          <p:cNvPr id="941" name="Shape 941"/>
          <p:cNvSpPr/>
          <p:nvPr/>
        </p:nvSpPr>
        <p:spPr>
          <a:xfrm>
            <a:off x="1095950" y="964875"/>
            <a:ext cx="562500" cy="315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Shape 946"/>
          <p:cNvSpPr txBox="1">
            <a:spLocks noGrp="1"/>
          </p:cNvSpPr>
          <p:nvPr>
            <p:ph type="title"/>
          </p:nvPr>
        </p:nvSpPr>
        <p:spPr>
          <a:xfrm>
            <a:off x="467550" y="12957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Individual Student Report Format Tab</a:t>
            </a:r>
          </a:p>
          <a:p>
            <a:pPr lvl="0">
              <a:spcBef>
                <a:spcPts val="0"/>
              </a:spcBef>
              <a:buNone/>
            </a:pPr>
            <a:endParaRPr/>
          </a:p>
        </p:txBody>
      </p:sp>
      <p:pic>
        <p:nvPicPr>
          <p:cNvPr id="947" name="Shape 947"/>
          <p:cNvPicPr preferRelativeResize="0"/>
          <p:nvPr/>
        </p:nvPicPr>
        <p:blipFill>
          <a:blip r:embed="rId3">
            <a:alphaModFix/>
          </a:blip>
          <a:stretch>
            <a:fillRect/>
          </a:stretch>
        </p:blipFill>
        <p:spPr>
          <a:xfrm>
            <a:off x="495249" y="768749"/>
            <a:ext cx="8465201" cy="4037275"/>
          </a:xfrm>
          <a:prstGeom prst="rect">
            <a:avLst/>
          </a:prstGeom>
          <a:noFill/>
          <a:ln>
            <a:noFill/>
          </a:ln>
        </p:spPr>
      </p:pic>
      <p:sp>
        <p:nvSpPr>
          <p:cNvPr id="948" name="Shape 948"/>
          <p:cNvSpPr/>
          <p:nvPr/>
        </p:nvSpPr>
        <p:spPr>
          <a:xfrm>
            <a:off x="1918900" y="1102025"/>
            <a:ext cx="562500" cy="315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9" name="Shape 949"/>
          <p:cNvSpPr/>
          <p:nvPr/>
        </p:nvSpPr>
        <p:spPr>
          <a:xfrm>
            <a:off x="7981375" y="4490425"/>
            <a:ext cx="1006800" cy="4659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title"/>
          </p:nvPr>
        </p:nvSpPr>
        <p:spPr>
          <a:xfrm>
            <a:off x="435150" y="663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073763"/>
                </a:solidFill>
              </a:rPr>
              <a:t>Student Multi-Function Assignment Report</a:t>
            </a:r>
          </a:p>
          <a:p>
            <a:pPr lvl="0" rtl="0">
              <a:spcBef>
                <a:spcPts val="0"/>
              </a:spcBef>
              <a:buNone/>
            </a:pPr>
            <a:endParaRPr/>
          </a:p>
        </p:txBody>
      </p:sp>
      <p:pic>
        <p:nvPicPr>
          <p:cNvPr id="955" name="Shape 955"/>
          <p:cNvPicPr preferRelativeResize="0"/>
          <p:nvPr/>
        </p:nvPicPr>
        <p:blipFill>
          <a:blip r:embed="rId3">
            <a:alphaModFix/>
          </a:blip>
          <a:stretch>
            <a:fillRect/>
          </a:stretch>
        </p:blipFill>
        <p:spPr>
          <a:xfrm>
            <a:off x="1020000" y="577050"/>
            <a:ext cx="6609675" cy="447599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Shape 960"/>
          <p:cNvSpPr txBox="1">
            <a:spLocks noGrp="1"/>
          </p:cNvSpPr>
          <p:nvPr>
            <p:ph type="title"/>
          </p:nvPr>
        </p:nvSpPr>
        <p:spPr>
          <a:xfrm>
            <a:off x="465250" y="130275"/>
            <a:ext cx="8520600" cy="572700"/>
          </a:xfrm>
          <a:prstGeom prst="rect">
            <a:avLst/>
          </a:prstGeom>
        </p:spPr>
        <p:txBody>
          <a:bodyPr lIns="91425" tIns="91425" rIns="91425" bIns="91425" anchor="t" anchorCtr="0">
            <a:noAutofit/>
          </a:bodyPr>
          <a:lstStyle/>
          <a:p>
            <a:pPr lvl="0">
              <a:spcBef>
                <a:spcPts val="0"/>
              </a:spcBef>
              <a:buNone/>
            </a:pPr>
            <a:r>
              <a:rPr lang="en">
                <a:solidFill>
                  <a:srgbClr val="073763"/>
                </a:solidFill>
              </a:rPr>
              <a:t>Scoresheet Report</a:t>
            </a:r>
          </a:p>
        </p:txBody>
      </p:sp>
      <p:pic>
        <p:nvPicPr>
          <p:cNvPr id="961" name="Shape 961" descr="Scoresheet report.jpg"/>
          <p:cNvPicPr preferRelativeResize="0"/>
          <p:nvPr/>
        </p:nvPicPr>
        <p:blipFill>
          <a:blip r:embed="rId3">
            <a:alphaModFix/>
          </a:blip>
          <a:stretch>
            <a:fillRect/>
          </a:stretch>
        </p:blipFill>
        <p:spPr>
          <a:xfrm>
            <a:off x="493775" y="832049"/>
            <a:ext cx="8156448" cy="3826924"/>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txBox="1">
            <a:spLocks noGrp="1"/>
          </p:cNvSpPr>
          <p:nvPr>
            <p:ph type="title"/>
          </p:nvPr>
        </p:nvSpPr>
        <p:spPr>
          <a:xfrm>
            <a:off x="435150" y="663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73763"/>
                </a:solidFill>
              </a:rPr>
              <a:t>Student Roster Report Criteria</a:t>
            </a:r>
          </a:p>
          <a:p>
            <a:pPr lvl="0">
              <a:spcBef>
                <a:spcPts val="0"/>
              </a:spcBef>
              <a:buNone/>
            </a:pPr>
            <a:endParaRPr/>
          </a:p>
        </p:txBody>
      </p:sp>
      <p:pic>
        <p:nvPicPr>
          <p:cNvPr id="967" name="Shape 967"/>
          <p:cNvPicPr preferRelativeResize="0"/>
          <p:nvPr/>
        </p:nvPicPr>
        <p:blipFill>
          <a:blip r:embed="rId3">
            <a:alphaModFix/>
          </a:blip>
          <a:stretch>
            <a:fillRect/>
          </a:stretch>
        </p:blipFill>
        <p:spPr>
          <a:xfrm>
            <a:off x="0" y="721323"/>
            <a:ext cx="9144000" cy="40849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77225" y="82950"/>
            <a:ext cx="4218300" cy="616500"/>
          </a:xfrm>
          <a:prstGeom prst="rect">
            <a:avLst/>
          </a:prstGeom>
        </p:spPr>
        <p:txBody>
          <a:bodyPr lIns="91425" tIns="91425" rIns="91425" bIns="91425" anchor="t" anchorCtr="0">
            <a:noAutofit/>
          </a:bodyPr>
          <a:lstStyle/>
          <a:p>
            <a:pPr lvl="0">
              <a:spcBef>
                <a:spcPts val="0"/>
              </a:spcBef>
              <a:buNone/>
            </a:pPr>
            <a:r>
              <a:rPr lang="en" b="1">
                <a:solidFill>
                  <a:srgbClr val="073763"/>
                </a:solidFill>
              </a:rPr>
              <a:t>PTPro Views</a:t>
            </a:r>
          </a:p>
        </p:txBody>
      </p:sp>
      <p:sp>
        <p:nvSpPr>
          <p:cNvPr id="143" name="Shape 143"/>
          <p:cNvSpPr txBox="1">
            <a:spLocks noGrp="1"/>
          </p:cNvSpPr>
          <p:nvPr>
            <p:ph type="body" idx="1"/>
          </p:nvPr>
        </p:nvSpPr>
        <p:spPr>
          <a:xfrm>
            <a:off x="82950" y="544425"/>
            <a:ext cx="5641500" cy="4326900"/>
          </a:xfrm>
          <a:prstGeom prst="rect">
            <a:avLst/>
          </a:prstGeom>
        </p:spPr>
        <p:txBody>
          <a:bodyPr lIns="91425" tIns="91425" rIns="91425" bIns="91425" anchor="t" anchorCtr="0">
            <a:noAutofit/>
          </a:bodyPr>
          <a:lstStyle/>
          <a:p>
            <a:pPr marL="457200" lvl="0" indent="-228600" rtl="0">
              <a:spcBef>
                <a:spcPts val="0"/>
              </a:spcBef>
              <a:spcAft>
                <a:spcPts val="0"/>
              </a:spcAft>
              <a:buClr>
                <a:schemeClr val="dk1"/>
              </a:buClr>
              <a:buChar char="●"/>
            </a:pPr>
            <a:r>
              <a:rPr lang="en" b="1">
                <a:solidFill>
                  <a:schemeClr val="dk1"/>
                </a:solidFill>
              </a:rPr>
              <a:t>Terms: </a:t>
            </a:r>
            <a:r>
              <a:rPr lang="en">
                <a:solidFill>
                  <a:schemeClr val="dk1"/>
                </a:solidFill>
              </a:rPr>
              <a:t>Select a reporting term to change the current reporting term that appears in PowerTeacher Pro. </a:t>
            </a:r>
            <a:br>
              <a:rPr lang="en">
                <a:solidFill>
                  <a:schemeClr val="dk1"/>
                </a:solidFill>
              </a:rPr>
            </a:br>
            <a:r>
              <a:rPr lang="en" b="1">
                <a:solidFill>
                  <a:schemeClr val="dk1"/>
                </a:solidFill>
              </a:rPr>
              <a:t>Note: </a:t>
            </a:r>
            <a:r>
              <a:rPr lang="en">
                <a:solidFill>
                  <a:schemeClr val="dk1"/>
                </a:solidFill>
              </a:rPr>
              <a:t>On the Assignments page, All appears as an additional option.</a:t>
            </a:r>
          </a:p>
          <a:p>
            <a:pPr marL="457200" lvl="0" indent="-228600" rtl="0">
              <a:spcBef>
                <a:spcPts val="0"/>
              </a:spcBef>
              <a:spcAft>
                <a:spcPts val="0"/>
              </a:spcAft>
              <a:buClr>
                <a:schemeClr val="dk1"/>
              </a:buClr>
              <a:buChar char="●"/>
            </a:pPr>
            <a:r>
              <a:rPr lang="en" b="1">
                <a:solidFill>
                  <a:schemeClr val="dk1"/>
                </a:solidFill>
              </a:rPr>
              <a:t>Term Complete</a:t>
            </a:r>
            <a:r>
              <a:rPr lang="en">
                <a:solidFill>
                  <a:schemeClr val="dk1"/>
                </a:solidFill>
              </a:rPr>
              <a:t>:</a:t>
            </a:r>
          </a:p>
          <a:p>
            <a:pPr lvl="0" rtl="0">
              <a:spcBef>
                <a:spcPts val="0"/>
              </a:spcBef>
              <a:spcAft>
                <a:spcPts val="0"/>
              </a:spcAft>
              <a:buNone/>
            </a:pPr>
            <a:endParaRPr>
              <a:solidFill>
                <a:schemeClr val="dk1"/>
              </a:solidFill>
            </a:endParaRPr>
          </a:p>
          <a:p>
            <a:pPr marL="457200" lvl="0" indent="-228600" rtl="0">
              <a:spcBef>
                <a:spcPts val="0"/>
              </a:spcBef>
              <a:spcAft>
                <a:spcPts val="0"/>
              </a:spcAft>
              <a:buClr>
                <a:schemeClr val="dk1"/>
              </a:buClr>
              <a:buChar char="●"/>
            </a:pPr>
            <a:r>
              <a:rPr lang="en" b="1">
                <a:solidFill>
                  <a:schemeClr val="dk1"/>
                </a:solidFill>
              </a:rPr>
              <a:t>Page Size:</a:t>
            </a:r>
            <a:r>
              <a:rPr lang="en">
                <a:solidFill>
                  <a:schemeClr val="dk1"/>
                </a:solidFill>
              </a:rPr>
              <a:t> To increase</a:t>
            </a:r>
            <a:br>
              <a:rPr lang="en">
                <a:solidFill>
                  <a:schemeClr val="dk1"/>
                </a:solidFill>
              </a:rPr>
            </a:br>
            <a:r>
              <a:rPr lang="en">
                <a:solidFill>
                  <a:schemeClr val="dk1"/>
                </a:solidFill>
              </a:rPr>
              <a:t>the size of certain </a:t>
            </a:r>
            <a:br>
              <a:rPr lang="en">
                <a:solidFill>
                  <a:schemeClr val="dk1"/>
                </a:solidFill>
              </a:rPr>
            </a:br>
            <a:r>
              <a:rPr lang="en">
                <a:solidFill>
                  <a:schemeClr val="dk1"/>
                </a:solidFill>
              </a:rPr>
              <a:t>pages, click teacher </a:t>
            </a:r>
            <a:br>
              <a:rPr lang="en">
                <a:solidFill>
                  <a:schemeClr val="dk1"/>
                </a:solidFill>
              </a:rPr>
            </a:br>
            <a:r>
              <a:rPr lang="en">
                <a:solidFill>
                  <a:schemeClr val="dk1"/>
                </a:solidFill>
              </a:rPr>
              <a:t>name and select </a:t>
            </a:r>
            <a:br>
              <a:rPr lang="en">
                <a:solidFill>
                  <a:schemeClr val="dk1"/>
                </a:solidFill>
              </a:rPr>
            </a:br>
            <a:r>
              <a:rPr lang="en" b="1">
                <a:solidFill>
                  <a:schemeClr val="dk1"/>
                </a:solidFill>
              </a:rPr>
              <a:t>Accessibility View</a:t>
            </a:r>
            <a:br>
              <a:rPr lang="en" b="1">
                <a:solidFill>
                  <a:schemeClr val="dk1"/>
                </a:solidFill>
              </a:rPr>
            </a:br>
            <a:r>
              <a:rPr lang="en">
                <a:solidFill>
                  <a:schemeClr val="dk1"/>
                </a:solidFill>
              </a:rPr>
              <a:t>on the navigation bar</a:t>
            </a:r>
          </a:p>
        </p:txBody>
      </p:sp>
      <p:pic>
        <p:nvPicPr>
          <p:cNvPr id="144" name="Shape 144"/>
          <p:cNvPicPr preferRelativeResize="0"/>
          <p:nvPr/>
        </p:nvPicPr>
        <p:blipFill>
          <a:blip r:embed="rId3">
            <a:alphaModFix/>
          </a:blip>
          <a:stretch>
            <a:fillRect/>
          </a:stretch>
        </p:blipFill>
        <p:spPr>
          <a:xfrm>
            <a:off x="3123349" y="2792125"/>
            <a:ext cx="2810250" cy="2181225"/>
          </a:xfrm>
          <a:prstGeom prst="rect">
            <a:avLst/>
          </a:prstGeom>
          <a:noFill/>
          <a:ln>
            <a:noFill/>
          </a:ln>
        </p:spPr>
      </p:pic>
      <p:pic>
        <p:nvPicPr>
          <p:cNvPr id="145" name="Shape 145"/>
          <p:cNvPicPr preferRelativeResize="0"/>
          <p:nvPr/>
        </p:nvPicPr>
        <p:blipFill>
          <a:blip r:embed="rId4">
            <a:alphaModFix/>
          </a:blip>
          <a:stretch>
            <a:fillRect/>
          </a:stretch>
        </p:blipFill>
        <p:spPr>
          <a:xfrm>
            <a:off x="6092212" y="277525"/>
            <a:ext cx="2905125" cy="4391025"/>
          </a:xfrm>
          <a:prstGeom prst="rect">
            <a:avLst/>
          </a:prstGeom>
          <a:noFill/>
          <a:ln>
            <a:noFill/>
          </a:ln>
        </p:spPr>
      </p:pic>
      <p:sp>
        <p:nvSpPr>
          <p:cNvPr id="146" name="Shape 146"/>
          <p:cNvSpPr/>
          <p:nvPr/>
        </p:nvSpPr>
        <p:spPr>
          <a:xfrm>
            <a:off x="8080600" y="773675"/>
            <a:ext cx="831000" cy="4155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4493575" y="2860275"/>
            <a:ext cx="1440000" cy="492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48" name="Shape 148"/>
          <p:cNvCxnSpPr/>
          <p:nvPr/>
        </p:nvCxnSpPr>
        <p:spPr>
          <a:xfrm flipH="1">
            <a:off x="4799725" y="3366925"/>
            <a:ext cx="42900" cy="171900"/>
          </a:xfrm>
          <a:prstGeom prst="straightConnector1">
            <a:avLst/>
          </a:prstGeom>
          <a:noFill/>
          <a:ln w="19050" cap="flat" cmpd="sng">
            <a:solidFill>
              <a:srgbClr val="FF0000"/>
            </a:solidFill>
            <a:prstDash val="solid"/>
            <a:round/>
            <a:headEnd type="none" w="lg" len="lg"/>
            <a:tailEnd type="triangle" w="lg" len="lg"/>
          </a:ln>
        </p:spPr>
      </p:cxnSp>
      <p:pic>
        <p:nvPicPr>
          <p:cNvPr id="149" name="Shape 149" descr="PTPro Term is  complete.png"/>
          <p:cNvPicPr preferRelativeResize="0"/>
          <p:nvPr/>
        </p:nvPicPr>
        <p:blipFill rotWithShape="1">
          <a:blip r:embed="rId5">
            <a:alphaModFix/>
          </a:blip>
          <a:srcRect r="28708"/>
          <a:stretch/>
        </p:blipFill>
        <p:spPr>
          <a:xfrm>
            <a:off x="2442774" y="2226875"/>
            <a:ext cx="4174074" cy="415499"/>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6746</Words>
  <Application>Microsoft Office PowerPoint</Application>
  <PresentationFormat>On-screen Show (16:9)</PresentationFormat>
  <Paragraphs>647</Paragraphs>
  <Slides>85</Slides>
  <Notes>85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Verdana</vt:lpstr>
      <vt:lpstr>simple-light-2</vt:lpstr>
      <vt:lpstr>PTP Gradebook Training </vt:lpstr>
      <vt:lpstr>PowerPoint Presentation</vt:lpstr>
      <vt:lpstr>Using PowerTeacher Pro</vt:lpstr>
      <vt:lpstr>PowerPoint Presentation</vt:lpstr>
      <vt:lpstr>PowerTeacher Portal to open PowerTeacher Pro</vt:lpstr>
      <vt:lpstr>PTPro Help </vt:lpstr>
      <vt:lpstr>PTPro Help </vt:lpstr>
      <vt:lpstr>Navigate Classes</vt:lpstr>
      <vt:lpstr>PTPro Views</vt:lpstr>
      <vt:lpstr>PTPro Charms - A+ Grading</vt:lpstr>
      <vt:lpstr>PTPro Charms - Settings &gt; Functions </vt:lpstr>
      <vt:lpstr>PowerPoint Presentation</vt:lpstr>
      <vt:lpstr>PTPro Charms - Settings &gt; Class Descriptions </vt:lpstr>
      <vt:lpstr>Activity </vt:lpstr>
      <vt:lpstr>PowerPoint Presentation</vt:lpstr>
      <vt:lpstr>PTPro Charms - Settings &gt; Display Settings </vt:lpstr>
      <vt:lpstr>PowerPoint Presentation</vt:lpstr>
      <vt:lpstr>Teacher-Level Grading Preferences</vt:lpstr>
      <vt:lpstr>Traditional Grade Calculation Settings</vt:lpstr>
      <vt:lpstr>How to Edit a Calculation </vt:lpstr>
      <vt:lpstr>How to Drop Low Scores from Category Assignments </vt:lpstr>
      <vt:lpstr>Standards Grade Calculation Settings</vt:lpstr>
      <vt:lpstr>PowerPoint Presentation</vt:lpstr>
      <vt:lpstr>Creating Categories - Teachers</vt:lpstr>
      <vt:lpstr>Creating Categories - Category Tab</vt:lpstr>
      <vt:lpstr>Activity </vt:lpstr>
      <vt:lpstr>Creating Categories - Assignment Defaults Tab</vt:lpstr>
      <vt:lpstr>Assignment Defaults - Points Score Type</vt:lpstr>
      <vt:lpstr>Assignment Defaults - Percent Score Type</vt:lpstr>
      <vt:lpstr>Assignment Defaults - Grade Scale Score Type</vt:lpstr>
      <vt:lpstr>Assignment Defaults - Collected Only Score Type</vt:lpstr>
      <vt:lpstr>Create Category - View All Tab</vt:lpstr>
      <vt:lpstr>Showing Inactive Categories</vt:lpstr>
      <vt:lpstr>Editing Categories</vt:lpstr>
      <vt:lpstr>Deleting Categories </vt:lpstr>
      <vt:lpstr>Create an Assignment</vt:lpstr>
      <vt:lpstr>Create an Assignment - Standards Tab</vt:lpstr>
      <vt:lpstr>Create an Assignment - Students Tab</vt:lpstr>
      <vt:lpstr>Create an Assignment - Publish Tab </vt:lpstr>
      <vt:lpstr>Activity - Create one or more Assignments </vt:lpstr>
      <vt:lpstr>Working with Assignments</vt:lpstr>
      <vt:lpstr>Assignment List </vt:lpstr>
      <vt:lpstr>Duplicate an Assignment </vt:lpstr>
      <vt:lpstr>Copying an Assignment </vt:lpstr>
      <vt:lpstr>Copying an Assignment </vt:lpstr>
      <vt:lpstr>Assignment : Scoresheet</vt:lpstr>
      <vt:lpstr>Score Sheet</vt:lpstr>
      <vt:lpstr>Score Assignments </vt:lpstr>
      <vt:lpstr>Assignments Flags  </vt:lpstr>
      <vt:lpstr>Fill Grades, Scores or Comments  </vt:lpstr>
      <vt:lpstr>Scoresheet Comments and Smart Text Fill</vt:lpstr>
      <vt:lpstr>PowerPoint Presentation</vt:lpstr>
      <vt:lpstr>A+ Grading&gt; Grades: Traditional</vt:lpstr>
      <vt:lpstr>A+ Grading &gt; Grades: Standards</vt:lpstr>
      <vt:lpstr>Review Flags, Tags and Icons</vt:lpstr>
      <vt:lpstr>Changed Grade Tag</vt:lpstr>
      <vt:lpstr>Working with Final Grades</vt:lpstr>
      <vt:lpstr>Navigation under Quick Menu</vt:lpstr>
      <vt:lpstr>A+ Grading &gt; Grades: Category Totals </vt:lpstr>
      <vt:lpstr>A+ Grading &gt; Grades: Reporting Terms </vt:lpstr>
      <vt:lpstr>PowerPoint Presentation</vt:lpstr>
      <vt:lpstr>Progress &gt; Traditional Grades Progress </vt:lpstr>
      <vt:lpstr>Progress &gt; Standards Progress </vt:lpstr>
      <vt:lpstr>Students Charm</vt:lpstr>
      <vt:lpstr>View a single Student’s Assignments</vt:lpstr>
      <vt:lpstr>View Standards on a single Student</vt:lpstr>
      <vt:lpstr>Students - Standards Progress</vt:lpstr>
      <vt:lpstr>Students - Standards  Progress Graph</vt:lpstr>
      <vt:lpstr>Extra Extra!!</vt:lpstr>
      <vt:lpstr>Students - Comment Log</vt:lpstr>
      <vt:lpstr>Students &gt; Demographics</vt:lpstr>
      <vt:lpstr>Quick Lookup - Traditional</vt:lpstr>
      <vt:lpstr>PowerPoint Presentation</vt:lpstr>
      <vt:lpstr>Quick Lookup - Traditional &gt; View Score Detail </vt:lpstr>
      <vt:lpstr>Quick Lookup - Standards </vt:lpstr>
      <vt:lpstr>Students &gt; PowerTeacher Portal</vt:lpstr>
      <vt:lpstr>PowerPoint Presentation</vt:lpstr>
      <vt:lpstr>Reports</vt:lpstr>
      <vt:lpstr>Individual Student Report Criteria Tab</vt:lpstr>
      <vt:lpstr>Individual Student Report Criteria Tab </vt:lpstr>
      <vt:lpstr>Individual Student Report Students Tab </vt:lpstr>
      <vt:lpstr>Individual Student Report Format Tab </vt:lpstr>
      <vt:lpstr>Student Multi-Function Assignment Report </vt:lpstr>
      <vt:lpstr>Scoresheet Report</vt:lpstr>
      <vt:lpstr>Student Roster Report Criteria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PTP Gradebook Training</dc:title>
  <dc:creator>ywilson</dc:creator>
  <cp:lastModifiedBy>Yolanda Wilson</cp:lastModifiedBy>
  <cp:revision>2</cp:revision>
  <dcterms:modified xsi:type="dcterms:W3CDTF">2017-06-19T16:04:17Z</dcterms:modified>
</cp:coreProperties>
</file>