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3"/>
  </p:notesMasterIdLst>
  <p:handoutMasterIdLst>
    <p:handoutMasterId r:id="rId134"/>
  </p:handoutMasterIdLst>
  <p:sldIdLst>
    <p:sldId id="256" r:id="rId2"/>
    <p:sldId id="260" r:id="rId3"/>
    <p:sldId id="257" r:id="rId4"/>
    <p:sldId id="265" r:id="rId5"/>
    <p:sldId id="280" r:id="rId6"/>
    <p:sldId id="298" r:id="rId7"/>
    <p:sldId id="299" r:id="rId8"/>
    <p:sldId id="287" r:id="rId9"/>
    <p:sldId id="259" r:id="rId10"/>
    <p:sldId id="261" r:id="rId11"/>
    <p:sldId id="264" r:id="rId12"/>
    <p:sldId id="262" r:id="rId13"/>
    <p:sldId id="266" r:id="rId14"/>
    <p:sldId id="267" r:id="rId15"/>
    <p:sldId id="269" r:id="rId16"/>
    <p:sldId id="268" r:id="rId17"/>
    <p:sldId id="271" r:id="rId18"/>
    <p:sldId id="279" r:id="rId19"/>
    <p:sldId id="272" r:id="rId20"/>
    <p:sldId id="270" r:id="rId21"/>
    <p:sldId id="273" r:id="rId22"/>
    <p:sldId id="274" r:id="rId23"/>
    <p:sldId id="276" r:id="rId24"/>
    <p:sldId id="275" r:id="rId25"/>
    <p:sldId id="277" r:id="rId26"/>
    <p:sldId id="281" r:id="rId27"/>
    <p:sldId id="283" r:id="rId28"/>
    <p:sldId id="284" r:id="rId29"/>
    <p:sldId id="285" r:id="rId30"/>
    <p:sldId id="286" r:id="rId31"/>
    <p:sldId id="290" r:id="rId32"/>
    <p:sldId id="291" r:id="rId33"/>
    <p:sldId id="295" r:id="rId34"/>
    <p:sldId id="293" r:id="rId35"/>
    <p:sldId id="296" r:id="rId36"/>
    <p:sldId id="292" r:id="rId37"/>
    <p:sldId id="307" r:id="rId38"/>
    <p:sldId id="314" r:id="rId39"/>
    <p:sldId id="315" r:id="rId40"/>
    <p:sldId id="316" r:id="rId41"/>
    <p:sldId id="308" r:id="rId42"/>
    <p:sldId id="306" r:id="rId43"/>
    <p:sldId id="322" r:id="rId44"/>
    <p:sldId id="304" r:id="rId45"/>
    <p:sldId id="323" r:id="rId46"/>
    <p:sldId id="327" r:id="rId47"/>
    <p:sldId id="331" r:id="rId48"/>
    <p:sldId id="333" r:id="rId49"/>
    <p:sldId id="338" r:id="rId50"/>
    <p:sldId id="334" r:id="rId51"/>
    <p:sldId id="335" r:id="rId52"/>
    <p:sldId id="336" r:id="rId53"/>
    <p:sldId id="337" r:id="rId54"/>
    <p:sldId id="339" r:id="rId55"/>
    <p:sldId id="340" r:id="rId56"/>
    <p:sldId id="348" r:id="rId57"/>
    <p:sldId id="357" r:id="rId58"/>
    <p:sldId id="354" r:id="rId59"/>
    <p:sldId id="355" r:id="rId60"/>
    <p:sldId id="358" r:id="rId61"/>
    <p:sldId id="359" r:id="rId62"/>
    <p:sldId id="360" r:id="rId63"/>
    <p:sldId id="362" r:id="rId64"/>
    <p:sldId id="361" r:id="rId65"/>
    <p:sldId id="363"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350" r:id="rId86"/>
    <p:sldId id="351" r:id="rId87"/>
    <p:sldId id="364" r:id="rId88"/>
    <p:sldId id="365" r:id="rId89"/>
    <p:sldId id="366" r:id="rId90"/>
    <p:sldId id="367" r:id="rId91"/>
    <p:sldId id="368" r:id="rId92"/>
    <p:sldId id="346" r:id="rId93"/>
    <p:sldId id="388" r:id="rId94"/>
    <p:sldId id="278" r:id="rId95"/>
    <p:sldId id="343" r:id="rId96"/>
    <p:sldId id="389" r:id="rId97"/>
    <p:sldId id="421" r:id="rId98"/>
    <p:sldId id="392" r:id="rId99"/>
    <p:sldId id="393" r:id="rId100"/>
    <p:sldId id="395" r:id="rId101"/>
    <p:sldId id="418" r:id="rId102"/>
    <p:sldId id="398" r:id="rId103"/>
    <p:sldId id="399" r:id="rId104"/>
    <p:sldId id="400" r:id="rId105"/>
    <p:sldId id="401" r:id="rId106"/>
    <p:sldId id="402" r:id="rId107"/>
    <p:sldId id="408" r:id="rId108"/>
    <p:sldId id="410" r:id="rId109"/>
    <p:sldId id="420" r:id="rId110"/>
    <p:sldId id="403" r:id="rId111"/>
    <p:sldId id="419" r:id="rId112"/>
    <p:sldId id="428" r:id="rId113"/>
    <p:sldId id="429" r:id="rId114"/>
    <p:sldId id="430" r:id="rId115"/>
    <p:sldId id="404" r:id="rId116"/>
    <p:sldId id="416" r:id="rId117"/>
    <p:sldId id="415" r:id="rId118"/>
    <p:sldId id="405" r:id="rId119"/>
    <p:sldId id="411" r:id="rId120"/>
    <p:sldId id="412" r:id="rId121"/>
    <p:sldId id="413" r:id="rId122"/>
    <p:sldId id="423" r:id="rId123"/>
    <p:sldId id="424" r:id="rId124"/>
    <p:sldId id="425" r:id="rId125"/>
    <p:sldId id="426" r:id="rId126"/>
    <p:sldId id="414" r:id="rId127"/>
    <p:sldId id="417" r:id="rId128"/>
    <p:sldId id="406" r:id="rId129"/>
    <p:sldId id="407" r:id="rId130"/>
    <p:sldId id="422" r:id="rId131"/>
    <p:sldId id="427" r:id="rId1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dominguez" initials="t"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52" autoAdjust="0"/>
    <p:restoredTop sz="94660"/>
  </p:normalViewPr>
  <p:slideViewPr>
    <p:cSldViewPr>
      <p:cViewPr varScale="1">
        <p:scale>
          <a:sx n="132" d="100"/>
          <a:sy n="132" d="100"/>
        </p:scale>
        <p:origin x="61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28234-F91A-4C55-A057-3547C07B82B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7C5FC3F-8003-431C-877A-A174CDA49BAB}">
      <dgm:prSet phldrT="[Text]"/>
      <dgm:spPr>
        <a:solidFill>
          <a:schemeClr val="accent3"/>
        </a:solidFill>
        <a:ln>
          <a:solidFill>
            <a:schemeClr val="accent3">
              <a:lumMod val="75000"/>
            </a:schemeClr>
          </a:solidFill>
        </a:ln>
      </dgm:spPr>
      <dgm:t>
        <a:bodyPr/>
        <a:lstStyle/>
        <a:p>
          <a:r>
            <a:rPr lang="en-US" dirty="0" smtClean="0"/>
            <a:t>Phase I:  Contact &amp; Directory</a:t>
          </a:r>
          <a:endParaRPr lang="en-US" dirty="0"/>
        </a:p>
      </dgm:t>
    </dgm:pt>
    <dgm:pt modelId="{B6CE2DCA-15CD-4C46-9001-610810471771}" type="parTrans" cxnId="{D0F253CC-3218-49DB-8746-088B08B24471}">
      <dgm:prSet/>
      <dgm:spPr/>
      <dgm:t>
        <a:bodyPr/>
        <a:lstStyle/>
        <a:p>
          <a:endParaRPr lang="en-US"/>
        </a:p>
      </dgm:t>
    </dgm:pt>
    <dgm:pt modelId="{17CA4540-03FB-4BE8-9B2A-5F8F1BEA0F32}" type="sibTrans" cxnId="{D0F253CC-3218-49DB-8746-088B08B24471}">
      <dgm:prSet/>
      <dgm:spPr/>
      <dgm:t>
        <a:bodyPr/>
        <a:lstStyle/>
        <a:p>
          <a:endParaRPr lang="en-US"/>
        </a:p>
      </dgm:t>
    </dgm:pt>
    <dgm:pt modelId="{33C99F97-E51B-4A14-B128-F46F51A0DB48}">
      <dgm:prSet phldrT="[Text]"/>
      <dgm:spPr>
        <a:ln>
          <a:solidFill>
            <a:schemeClr val="accent3">
              <a:lumMod val="75000"/>
            </a:schemeClr>
          </a:solidFill>
        </a:ln>
      </dgm:spPr>
      <dgm:t>
        <a:bodyPr/>
        <a:lstStyle/>
        <a:p>
          <a:r>
            <a:rPr lang="en-US" dirty="0" smtClean="0"/>
            <a:t>Identify a Primary Point of Contact for each school district</a:t>
          </a:r>
          <a:endParaRPr lang="en-US" dirty="0"/>
        </a:p>
      </dgm:t>
    </dgm:pt>
    <dgm:pt modelId="{B320CEAF-496B-4D56-908C-681458E5EF58}" type="parTrans" cxnId="{B64364D7-C297-4626-BBEB-59F7195FA8E1}">
      <dgm:prSet/>
      <dgm:spPr/>
      <dgm:t>
        <a:bodyPr/>
        <a:lstStyle/>
        <a:p>
          <a:endParaRPr lang="en-US"/>
        </a:p>
      </dgm:t>
    </dgm:pt>
    <dgm:pt modelId="{B060CD6D-A1AC-483F-B21C-4B940DC02EB3}" type="sibTrans" cxnId="{B64364D7-C297-4626-BBEB-59F7195FA8E1}">
      <dgm:prSet/>
      <dgm:spPr/>
      <dgm:t>
        <a:bodyPr/>
        <a:lstStyle/>
        <a:p>
          <a:endParaRPr lang="en-US"/>
        </a:p>
      </dgm:t>
    </dgm:pt>
    <dgm:pt modelId="{8938C365-D397-4AD0-8A49-936FC4A2A59A}">
      <dgm:prSet phldrT="[Text]"/>
      <dgm:spPr>
        <a:solidFill>
          <a:schemeClr val="accent6">
            <a:lumMod val="75000"/>
          </a:schemeClr>
        </a:solidFill>
        <a:ln>
          <a:solidFill>
            <a:schemeClr val="accent6">
              <a:lumMod val="50000"/>
            </a:schemeClr>
          </a:solidFill>
        </a:ln>
      </dgm:spPr>
      <dgm:t>
        <a:bodyPr/>
        <a:lstStyle/>
        <a:p>
          <a:r>
            <a:rPr lang="en-US" dirty="0" smtClean="0"/>
            <a:t>Phase II: Data Collection</a:t>
          </a:r>
          <a:endParaRPr lang="en-US" dirty="0"/>
        </a:p>
      </dgm:t>
    </dgm:pt>
    <dgm:pt modelId="{25B26847-2AA7-4503-BC6B-B9751AA8134C}" type="parTrans" cxnId="{D75D6707-784B-4888-8AEA-C054CADA07D1}">
      <dgm:prSet/>
      <dgm:spPr/>
      <dgm:t>
        <a:bodyPr/>
        <a:lstStyle/>
        <a:p>
          <a:endParaRPr lang="en-US"/>
        </a:p>
      </dgm:t>
    </dgm:pt>
    <dgm:pt modelId="{72C5C37D-CB87-425E-93AB-F52F860BC0E9}" type="sibTrans" cxnId="{D75D6707-784B-4888-8AEA-C054CADA07D1}">
      <dgm:prSet/>
      <dgm:spPr/>
      <dgm:t>
        <a:bodyPr/>
        <a:lstStyle/>
        <a:p>
          <a:endParaRPr lang="en-US"/>
        </a:p>
      </dgm:t>
    </dgm:pt>
    <dgm:pt modelId="{C72521AB-8945-4BC6-AC4D-0C76EF7624D7}">
      <dgm:prSet phldrT="[Text]"/>
      <dgm:spPr>
        <a:ln>
          <a:solidFill>
            <a:schemeClr val="tx2"/>
          </a:solidFill>
        </a:ln>
      </dgm:spPr>
      <dgm:t>
        <a:bodyPr/>
        <a:lstStyle/>
        <a:p>
          <a:r>
            <a:rPr lang="en-US" dirty="0" smtClean="0"/>
            <a:t>Phase III: Data Reporting</a:t>
          </a:r>
          <a:endParaRPr lang="en-US" dirty="0"/>
        </a:p>
      </dgm:t>
    </dgm:pt>
    <dgm:pt modelId="{5C6F5BC9-2F96-4B17-8109-E1AFA1FBDFD0}" type="parTrans" cxnId="{D488CF47-E47E-4C6F-8F01-BC60527F79C6}">
      <dgm:prSet/>
      <dgm:spPr/>
      <dgm:t>
        <a:bodyPr/>
        <a:lstStyle/>
        <a:p>
          <a:endParaRPr lang="en-US"/>
        </a:p>
      </dgm:t>
    </dgm:pt>
    <dgm:pt modelId="{E3D170E9-E0D1-459B-B152-94A3BA6DBA8F}" type="sibTrans" cxnId="{D488CF47-E47E-4C6F-8F01-BC60527F79C6}">
      <dgm:prSet/>
      <dgm:spPr/>
      <dgm:t>
        <a:bodyPr/>
        <a:lstStyle/>
        <a:p>
          <a:endParaRPr lang="en-US"/>
        </a:p>
      </dgm:t>
    </dgm:pt>
    <dgm:pt modelId="{98BFBCD7-B91E-43B1-8D6A-33E35E405191}">
      <dgm:prSet phldrT="[Text]"/>
      <dgm:spPr>
        <a:ln>
          <a:solidFill>
            <a:schemeClr val="tx2"/>
          </a:solidFill>
        </a:ln>
      </dgm:spPr>
      <dgm:t>
        <a:bodyPr/>
        <a:lstStyle/>
        <a:p>
          <a:r>
            <a:rPr lang="en-US" dirty="0" smtClean="0"/>
            <a:t>Submission System Opens</a:t>
          </a:r>
          <a:endParaRPr lang="en-US" dirty="0"/>
        </a:p>
      </dgm:t>
    </dgm:pt>
    <dgm:pt modelId="{98BC9FD0-06EB-499D-8FAC-066CE1992BA4}" type="parTrans" cxnId="{36CC5706-11D6-4771-B711-4A9CB91DF181}">
      <dgm:prSet/>
      <dgm:spPr/>
      <dgm:t>
        <a:bodyPr/>
        <a:lstStyle/>
        <a:p>
          <a:endParaRPr lang="en-US"/>
        </a:p>
      </dgm:t>
    </dgm:pt>
    <dgm:pt modelId="{242E9C27-C76F-4FC6-8F63-69E9A342825B}" type="sibTrans" cxnId="{36CC5706-11D6-4771-B711-4A9CB91DF181}">
      <dgm:prSet/>
      <dgm:spPr/>
      <dgm:t>
        <a:bodyPr/>
        <a:lstStyle/>
        <a:p>
          <a:endParaRPr lang="en-US"/>
        </a:p>
      </dgm:t>
    </dgm:pt>
    <dgm:pt modelId="{7778D224-2C48-44C1-AF27-74C3DDB276A6}">
      <dgm:prSet phldrT="[Text]"/>
      <dgm:spPr>
        <a:ln>
          <a:solidFill>
            <a:schemeClr val="accent3">
              <a:lumMod val="75000"/>
            </a:schemeClr>
          </a:solidFill>
        </a:ln>
      </dgm:spPr>
      <dgm:t>
        <a:bodyPr/>
        <a:lstStyle/>
        <a:p>
          <a:r>
            <a:rPr lang="en-US" dirty="0" smtClean="0"/>
            <a:t>Confirm the list of schools required to report CRDC data (e.g., schools serving students for at least 50% of the day).</a:t>
          </a:r>
          <a:endParaRPr lang="en-US" dirty="0"/>
        </a:p>
      </dgm:t>
    </dgm:pt>
    <dgm:pt modelId="{56F6E7CE-32A5-49BD-8F37-E22D5EECEACC}" type="parTrans" cxnId="{885F084F-E8F9-45BE-880C-82AE93D89115}">
      <dgm:prSet/>
      <dgm:spPr/>
      <dgm:t>
        <a:bodyPr/>
        <a:lstStyle/>
        <a:p>
          <a:endParaRPr lang="en-US"/>
        </a:p>
      </dgm:t>
    </dgm:pt>
    <dgm:pt modelId="{7224E05C-2773-4D9C-BF50-D099CFF753DA}" type="sibTrans" cxnId="{885F084F-E8F9-45BE-880C-82AE93D89115}">
      <dgm:prSet/>
      <dgm:spPr/>
      <dgm:t>
        <a:bodyPr/>
        <a:lstStyle/>
        <a:p>
          <a:endParaRPr lang="en-US"/>
        </a:p>
      </dgm:t>
    </dgm:pt>
    <dgm:pt modelId="{A8CD0475-3FFC-4E78-A737-8DDAE034B6CA}">
      <dgm:prSet phldrT="[Text]"/>
      <dgm:spPr>
        <a:ln>
          <a:solidFill>
            <a:schemeClr val="accent6">
              <a:lumMod val="50000"/>
            </a:schemeClr>
          </a:solidFill>
        </a:ln>
      </dgm:spPr>
      <dgm:t>
        <a:bodyPr/>
        <a:lstStyle/>
        <a:p>
          <a:r>
            <a:rPr lang="en-US" dirty="0" smtClean="0"/>
            <a:t>School districts collect CRDC data over the course of the school year. </a:t>
          </a:r>
          <a:endParaRPr lang="en-US" dirty="0"/>
        </a:p>
      </dgm:t>
    </dgm:pt>
    <dgm:pt modelId="{1B11A656-24A1-467C-94CA-9EE3921E8A5E}" type="parTrans" cxnId="{CDDBB90B-6D6C-4E47-B61C-6DBA7B150001}">
      <dgm:prSet/>
      <dgm:spPr/>
      <dgm:t>
        <a:bodyPr/>
        <a:lstStyle/>
        <a:p>
          <a:endParaRPr lang="en-US"/>
        </a:p>
      </dgm:t>
    </dgm:pt>
    <dgm:pt modelId="{22CCD338-E983-419A-B864-A59AF00E9DBF}" type="sibTrans" cxnId="{CDDBB90B-6D6C-4E47-B61C-6DBA7B150001}">
      <dgm:prSet/>
      <dgm:spPr/>
      <dgm:t>
        <a:bodyPr/>
        <a:lstStyle/>
        <a:p>
          <a:endParaRPr lang="en-US"/>
        </a:p>
      </dgm:t>
    </dgm:pt>
    <dgm:pt modelId="{5DFAF22F-DA54-4C53-8B89-D5CEB6B12462}">
      <dgm:prSet phldrT="[Text]"/>
      <dgm:spPr>
        <a:ln>
          <a:solidFill>
            <a:schemeClr val="tx2"/>
          </a:solidFill>
        </a:ln>
      </dgm:spPr>
      <dgm:t>
        <a:bodyPr/>
        <a:lstStyle/>
        <a:p>
          <a:r>
            <a:rPr lang="en-US" dirty="0" smtClean="0">
              <a:solidFill>
                <a:schemeClr val="tx1"/>
              </a:solidFill>
            </a:rPr>
            <a:t>NC will submit data and Districts can </a:t>
          </a:r>
          <a:r>
            <a:rPr lang="en-US" dirty="0" smtClean="0"/>
            <a:t>certify their CRDC data to the U.S. Department of Education</a:t>
          </a:r>
          <a:endParaRPr lang="en-US" dirty="0"/>
        </a:p>
      </dgm:t>
    </dgm:pt>
    <dgm:pt modelId="{874E00A9-DF7A-4FDB-AF09-D0916AF76E12}" type="parTrans" cxnId="{0E2E1E1B-2F97-4331-BD54-D2EA80D97A64}">
      <dgm:prSet/>
      <dgm:spPr/>
      <dgm:t>
        <a:bodyPr/>
        <a:lstStyle/>
        <a:p>
          <a:endParaRPr lang="en-US"/>
        </a:p>
      </dgm:t>
    </dgm:pt>
    <dgm:pt modelId="{4EC7D415-C7BE-47EE-90B6-8CD999CA3919}" type="sibTrans" cxnId="{0E2E1E1B-2F97-4331-BD54-D2EA80D97A64}">
      <dgm:prSet/>
      <dgm:spPr/>
      <dgm:t>
        <a:bodyPr/>
        <a:lstStyle/>
        <a:p>
          <a:endParaRPr lang="en-US"/>
        </a:p>
      </dgm:t>
    </dgm:pt>
    <dgm:pt modelId="{B52B90D2-AE63-4B85-A30D-3F3BED7748E7}" type="pres">
      <dgm:prSet presAssocID="{33B28234-F91A-4C55-A057-3547C07B82B9}" presName="linearFlow" presStyleCnt="0">
        <dgm:presLayoutVars>
          <dgm:dir/>
          <dgm:animLvl val="lvl"/>
          <dgm:resizeHandles val="exact"/>
        </dgm:presLayoutVars>
      </dgm:prSet>
      <dgm:spPr/>
      <dgm:t>
        <a:bodyPr/>
        <a:lstStyle/>
        <a:p>
          <a:endParaRPr lang="en-US"/>
        </a:p>
      </dgm:t>
    </dgm:pt>
    <dgm:pt modelId="{929E8B57-3C63-4F27-9D8D-124965369465}" type="pres">
      <dgm:prSet presAssocID="{27C5FC3F-8003-431C-877A-A174CDA49BAB}" presName="composite" presStyleCnt="0"/>
      <dgm:spPr/>
    </dgm:pt>
    <dgm:pt modelId="{959828BA-FF57-4E8F-9992-A5092B165707}" type="pres">
      <dgm:prSet presAssocID="{27C5FC3F-8003-431C-877A-A174CDA49BAB}" presName="parentText" presStyleLbl="alignNode1" presStyleIdx="0" presStyleCnt="3">
        <dgm:presLayoutVars>
          <dgm:chMax val="1"/>
          <dgm:bulletEnabled val="1"/>
        </dgm:presLayoutVars>
      </dgm:prSet>
      <dgm:spPr/>
      <dgm:t>
        <a:bodyPr/>
        <a:lstStyle/>
        <a:p>
          <a:endParaRPr lang="en-US"/>
        </a:p>
      </dgm:t>
    </dgm:pt>
    <dgm:pt modelId="{11BE1576-E1AC-42C5-B9AE-9D893F0C2662}" type="pres">
      <dgm:prSet presAssocID="{27C5FC3F-8003-431C-877A-A174CDA49BAB}" presName="descendantText" presStyleLbl="alignAcc1" presStyleIdx="0" presStyleCnt="3">
        <dgm:presLayoutVars>
          <dgm:bulletEnabled val="1"/>
        </dgm:presLayoutVars>
      </dgm:prSet>
      <dgm:spPr/>
      <dgm:t>
        <a:bodyPr/>
        <a:lstStyle/>
        <a:p>
          <a:endParaRPr lang="en-US"/>
        </a:p>
      </dgm:t>
    </dgm:pt>
    <dgm:pt modelId="{C9FFA90D-6272-4EDF-8DF6-A1A7B10B9BB6}" type="pres">
      <dgm:prSet presAssocID="{17CA4540-03FB-4BE8-9B2A-5F8F1BEA0F32}" presName="sp" presStyleCnt="0"/>
      <dgm:spPr/>
    </dgm:pt>
    <dgm:pt modelId="{45B67F88-D9CA-4375-8790-861840746BCF}" type="pres">
      <dgm:prSet presAssocID="{8938C365-D397-4AD0-8A49-936FC4A2A59A}" presName="composite" presStyleCnt="0"/>
      <dgm:spPr/>
    </dgm:pt>
    <dgm:pt modelId="{F3517933-2805-41B2-93E9-399ACD53AB5D}" type="pres">
      <dgm:prSet presAssocID="{8938C365-D397-4AD0-8A49-936FC4A2A59A}" presName="parentText" presStyleLbl="alignNode1" presStyleIdx="1" presStyleCnt="3" custLinFactNeighborX="0" custLinFactNeighborY="3797">
        <dgm:presLayoutVars>
          <dgm:chMax val="1"/>
          <dgm:bulletEnabled val="1"/>
        </dgm:presLayoutVars>
      </dgm:prSet>
      <dgm:spPr/>
      <dgm:t>
        <a:bodyPr/>
        <a:lstStyle/>
        <a:p>
          <a:endParaRPr lang="en-US"/>
        </a:p>
      </dgm:t>
    </dgm:pt>
    <dgm:pt modelId="{8FA1DC4C-FCC2-46FB-9301-FEA223EC11FA}" type="pres">
      <dgm:prSet presAssocID="{8938C365-D397-4AD0-8A49-936FC4A2A59A}" presName="descendantText" presStyleLbl="alignAcc1" presStyleIdx="1" presStyleCnt="3">
        <dgm:presLayoutVars>
          <dgm:bulletEnabled val="1"/>
        </dgm:presLayoutVars>
      </dgm:prSet>
      <dgm:spPr/>
      <dgm:t>
        <a:bodyPr/>
        <a:lstStyle/>
        <a:p>
          <a:endParaRPr lang="en-US"/>
        </a:p>
      </dgm:t>
    </dgm:pt>
    <dgm:pt modelId="{9BF4FDF2-2E0A-4C1B-ABA8-5B43F31D013B}" type="pres">
      <dgm:prSet presAssocID="{72C5C37D-CB87-425E-93AB-F52F860BC0E9}" presName="sp" presStyleCnt="0"/>
      <dgm:spPr/>
    </dgm:pt>
    <dgm:pt modelId="{4D779BC0-3D7A-4163-9742-CD32E3239A93}" type="pres">
      <dgm:prSet presAssocID="{C72521AB-8945-4BC6-AC4D-0C76EF7624D7}" presName="composite" presStyleCnt="0"/>
      <dgm:spPr/>
    </dgm:pt>
    <dgm:pt modelId="{21E6C845-0E38-403C-9151-7FE8D59CCF4B}" type="pres">
      <dgm:prSet presAssocID="{C72521AB-8945-4BC6-AC4D-0C76EF7624D7}" presName="parentText" presStyleLbl="alignNode1" presStyleIdx="2" presStyleCnt="3">
        <dgm:presLayoutVars>
          <dgm:chMax val="1"/>
          <dgm:bulletEnabled val="1"/>
        </dgm:presLayoutVars>
      </dgm:prSet>
      <dgm:spPr/>
      <dgm:t>
        <a:bodyPr/>
        <a:lstStyle/>
        <a:p>
          <a:endParaRPr lang="en-US"/>
        </a:p>
      </dgm:t>
    </dgm:pt>
    <dgm:pt modelId="{B25CAF74-0DCC-4AA1-8F8D-BBC28E7F7674}" type="pres">
      <dgm:prSet presAssocID="{C72521AB-8945-4BC6-AC4D-0C76EF7624D7}" presName="descendantText" presStyleLbl="alignAcc1" presStyleIdx="2" presStyleCnt="3" custLinFactNeighborX="-957" custLinFactNeighborY="-1359">
        <dgm:presLayoutVars>
          <dgm:bulletEnabled val="1"/>
        </dgm:presLayoutVars>
      </dgm:prSet>
      <dgm:spPr/>
      <dgm:t>
        <a:bodyPr/>
        <a:lstStyle/>
        <a:p>
          <a:endParaRPr lang="en-US"/>
        </a:p>
      </dgm:t>
    </dgm:pt>
  </dgm:ptLst>
  <dgm:cxnLst>
    <dgm:cxn modelId="{885F084F-E8F9-45BE-880C-82AE93D89115}" srcId="{27C5FC3F-8003-431C-877A-A174CDA49BAB}" destId="{7778D224-2C48-44C1-AF27-74C3DDB276A6}" srcOrd="1" destOrd="0" parTransId="{56F6E7CE-32A5-49BD-8F37-E22D5EECEACC}" sibTransId="{7224E05C-2773-4D9C-BF50-D099CFF753DA}"/>
    <dgm:cxn modelId="{36CC5706-11D6-4771-B711-4A9CB91DF181}" srcId="{C72521AB-8945-4BC6-AC4D-0C76EF7624D7}" destId="{98BFBCD7-B91E-43B1-8D6A-33E35E405191}" srcOrd="0" destOrd="0" parTransId="{98BC9FD0-06EB-499D-8FAC-066CE1992BA4}" sibTransId="{242E9C27-C76F-4FC6-8F63-69E9A342825B}"/>
    <dgm:cxn modelId="{D75D6707-784B-4888-8AEA-C054CADA07D1}" srcId="{33B28234-F91A-4C55-A057-3547C07B82B9}" destId="{8938C365-D397-4AD0-8A49-936FC4A2A59A}" srcOrd="1" destOrd="0" parTransId="{25B26847-2AA7-4503-BC6B-B9751AA8134C}" sibTransId="{72C5C37D-CB87-425E-93AB-F52F860BC0E9}"/>
    <dgm:cxn modelId="{D488CF47-E47E-4C6F-8F01-BC60527F79C6}" srcId="{33B28234-F91A-4C55-A057-3547C07B82B9}" destId="{C72521AB-8945-4BC6-AC4D-0C76EF7624D7}" srcOrd="2" destOrd="0" parTransId="{5C6F5BC9-2F96-4B17-8109-E1AFA1FBDFD0}" sibTransId="{E3D170E9-E0D1-459B-B152-94A3BA6DBA8F}"/>
    <dgm:cxn modelId="{C06C992E-CFDE-4296-914B-29DC4F915443}" type="presOf" srcId="{33C99F97-E51B-4A14-B128-F46F51A0DB48}" destId="{11BE1576-E1AC-42C5-B9AE-9D893F0C2662}" srcOrd="0" destOrd="0" presId="urn:microsoft.com/office/officeart/2005/8/layout/chevron2"/>
    <dgm:cxn modelId="{69CA2624-E45F-46B1-B37D-748D239C9F71}" type="presOf" srcId="{C72521AB-8945-4BC6-AC4D-0C76EF7624D7}" destId="{21E6C845-0E38-403C-9151-7FE8D59CCF4B}" srcOrd="0" destOrd="0" presId="urn:microsoft.com/office/officeart/2005/8/layout/chevron2"/>
    <dgm:cxn modelId="{DAA783C4-1E0A-47D9-87E8-AFD9E7FD8C9D}" type="presOf" srcId="{A8CD0475-3FFC-4E78-A737-8DDAE034B6CA}" destId="{8FA1DC4C-FCC2-46FB-9301-FEA223EC11FA}" srcOrd="0" destOrd="0" presId="urn:microsoft.com/office/officeart/2005/8/layout/chevron2"/>
    <dgm:cxn modelId="{4E8E9097-3D48-4027-928A-A5C64D9BC959}" type="presOf" srcId="{33B28234-F91A-4C55-A057-3547C07B82B9}" destId="{B52B90D2-AE63-4B85-A30D-3F3BED7748E7}" srcOrd="0" destOrd="0" presId="urn:microsoft.com/office/officeart/2005/8/layout/chevron2"/>
    <dgm:cxn modelId="{0DB21007-F705-4004-8922-5129F7C91F57}" type="presOf" srcId="{7778D224-2C48-44C1-AF27-74C3DDB276A6}" destId="{11BE1576-E1AC-42C5-B9AE-9D893F0C2662}" srcOrd="0" destOrd="1" presId="urn:microsoft.com/office/officeart/2005/8/layout/chevron2"/>
    <dgm:cxn modelId="{D098978B-B51E-4A63-99B0-88D8CB3109E4}" type="presOf" srcId="{5DFAF22F-DA54-4C53-8B89-D5CEB6B12462}" destId="{B25CAF74-0DCC-4AA1-8F8D-BBC28E7F7674}" srcOrd="0" destOrd="1" presId="urn:microsoft.com/office/officeart/2005/8/layout/chevron2"/>
    <dgm:cxn modelId="{E64CEE96-B8FB-49BA-A3B6-4100F4302FFB}" type="presOf" srcId="{27C5FC3F-8003-431C-877A-A174CDA49BAB}" destId="{959828BA-FF57-4E8F-9992-A5092B165707}" srcOrd="0" destOrd="0" presId="urn:microsoft.com/office/officeart/2005/8/layout/chevron2"/>
    <dgm:cxn modelId="{D0F253CC-3218-49DB-8746-088B08B24471}" srcId="{33B28234-F91A-4C55-A057-3547C07B82B9}" destId="{27C5FC3F-8003-431C-877A-A174CDA49BAB}" srcOrd="0" destOrd="0" parTransId="{B6CE2DCA-15CD-4C46-9001-610810471771}" sibTransId="{17CA4540-03FB-4BE8-9B2A-5F8F1BEA0F32}"/>
    <dgm:cxn modelId="{B64364D7-C297-4626-BBEB-59F7195FA8E1}" srcId="{27C5FC3F-8003-431C-877A-A174CDA49BAB}" destId="{33C99F97-E51B-4A14-B128-F46F51A0DB48}" srcOrd="0" destOrd="0" parTransId="{B320CEAF-496B-4D56-908C-681458E5EF58}" sibTransId="{B060CD6D-A1AC-483F-B21C-4B940DC02EB3}"/>
    <dgm:cxn modelId="{E0BC3ED5-3DF1-4AF7-B485-1782AD882FA1}" type="presOf" srcId="{98BFBCD7-B91E-43B1-8D6A-33E35E405191}" destId="{B25CAF74-0DCC-4AA1-8F8D-BBC28E7F7674}" srcOrd="0" destOrd="0" presId="urn:microsoft.com/office/officeart/2005/8/layout/chevron2"/>
    <dgm:cxn modelId="{CDDBB90B-6D6C-4E47-B61C-6DBA7B150001}" srcId="{8938C365-D397-4AD0-8A49-936FC4A2A59A}" destId="{A8CD0475-3FFC-4E78-A737-8DDAE034B6CA}" srcOrd="0" destOrd="0" parTransId="{1B11A656-24A1-467C-94CA-9EE3921E8A5E}" sibTransId="{22CCD338-E983-419A-B864-A59AF00E9DBF}"/>
    <dgm:cxn modelId="{0E2E1E1B-2F97-4331-BD54-D2EA80D97A64}" srcId="{C72521AB-8945-4BC6-AC4D-0C76EF7624D7}" destId="{5DFAF22F-DA54-4C53-8B89-D5CEB6B12462}" srcOrd="1" destOrd="0" parTransId="{874E00A9-DF7A-4FDB-AF09-D0916AF76E12}" sibTransId="{4EC7D415-C7BE-47EE-90B6-8CD999CA3919}"/>
    <dgm:cxn modelId="{B9A0F958-E330-4CB2-A79D-2A91DBE1AC70}" type="presOf" srcId="{8938C365-D397-4AD0-8A49-936FC4A2A59A}" destId="{F3517933-2805-41B2-93E9-399ACD53AB5D}" srcOrd="0" destOrd="0" presId="urn:microsoft.com/office/officeart/2005/8/layout/chevron2"/>
    <dgm:cxn modelId="{A94EF336-962E-4633-A084-B7188AB04F3A}" type="presParOf" srcId="{B52B90D2-AE63-4B85-A30D-3F3BED7748E7}" destId="{929E8B57-3C63-4F27-9D8D-124965369465}" srcOrd="0" destOrd="0" presId="urn:microsoft.com/office/officeart/2005/8/layout/chevron2"/>
    <dgm:cxn modelId="{4C32BDDD-BA7A-44D4-9119-A1F3B3C14368}" type="presParOf" srcId="{929E8B57-3C63-4F27-9D8D-124965369465}" destId="{959828BA-FF57-4E8F-9992-A5092B165707}" srcOrd="0" destOrd="0" presId="urn:microsoft.com/office/officeart/2005/8/layout/chevron2"/>
    <dgm:cxn modelId="{C3D4634A-A9F8-4924-B108-7A9EFEFEA2CC}" type="presParOf" srcId="{929E8B57-3C63-4F27-9D8D-124965369465}" destId="{11BE1576-E1AC-42C5-B9AE-9D893F0C2662}" srcOrd="1" destOrd="0" presId="urn:microsoft.com/office/officeart/2005/8/layout/chevron2"/>
    <dgm:cxn modelId="{EA06AC0A-C39A-444F-8963-78BDF0CAAB14}" type="presParOf" srcId="{B52B90D2-AE63-4B85-A30D-3F3BED7748E7}" destId="{C9FFA90D-6272-4EDF-8DF6-A1A7B10B9BB6}" srcOrd="1" destOrd="0" presId="urn:microsoft.com/office/officeart/2005/8/layout/chevron2"/>
    <dgm:cxn modelId="{A36AA898-E4DD-49B2-8C0C-288E048E8AEE}" type="presParOf" srcId="{B52B90D2-AE63-4B85-A30D-3F3BED7748E7}" destId="{45B67F88-D9CA-4375-8790-861840746BCF}" srcOrd="2" destOrd="0" presId="urn:microsoft.com/office/officeart/2005/8/layout/chevron2"/>
    <dgm:cxn modelId="{2D3D02AE-78B6-4185-8D91-69E59BF69997}" type="presParOf" srcId="{45B67F88-D9CA-4375-8790-861840746BCF}" destId="{F3517933-2805-41B2-93E9-399ACD53AB5D}" srcOrd="0" destOrd="0" presId="urn:microsoft.com/office/officeart/2005/8/layout/chevron2"/>
    <dgm:cxn modelId="{D9DA1D6B-C849-427F-A23A-4BDB5BD80623}" type="presParOf" srcId="{45B67F88-D9CA-4375-8790-861840746BCF}" destId="{8FA1DC4C-FCC2-46FB-9301-FEA223EC11FA}" srcOrd="1" destOrd="0" presId="urn:microsoft.com/office/officeart/2005/8/layout/chevron2"/>
    <dgm:cxn modelId="{F4B0C98C-4485-4563-9568-64BB2F316D53}" type="presParOf" srcId="{B52B90D2-AE63-4B85-A30D-3F3BED7748E7}" destId="{9BF4FDF2-2E0A-4C1B-ABA8-5B43F31D013B}" srcOrd="3" destOrd="0" presId="urn:microsoft.com/office/officeart/2005/8/layout/chevron2"/>
    <dgm:cxn modelId="{E2558270-6773-42B1-AF64-CCD66767A81F}" type="presParOf" srcId="{B52B90D2-AE63-4B85-A30D-3F3BED7748E7}" destId="{4D779BC0-3D7A-4163-9742-CD32E3239A93}" srcOrd="4" destOrd="0" presId="urn:microsoft.com/office/officeart/2005/8/layout/chevron2"/>
    <dgm:cxn modelId="{BCC3BAB8-A37C-4EE3-940E-124E5969ECDE}" type="presParOf" srcId="{4D779BC0-3D7A-4163-9742-CD32E3239A93}" destId="{21E6C845-0E38-403C-9151-7FE8D59CCF4B}" srcOrd="0" destOrd="0" presId="urn:microsoft.com/office/officeart/2005/8/layout/chevron2"/>
    <dgm:cxn modelId="{91EAC7EA-9881-4908-89FF-348300139A14}" type="presParOf" srcId="{4D779BC0-3D7A-4163-9742-CD32E3239A93}" destId="{B25CAF74-0DCC-4AA1-8F8D-BBC28E7F76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lIns="92546" tIns="46273" rIns="92546" bIns="46273" rtlCol="0"/>
          <a:lstStyle>
            <a:lvl1pPr algn="r">
              <a:defRPr sz="1200"/>
            </a:lvl1pPr>
          </a:lstStyle>
          <a:p>
            <a:fld id="{2398FA53-D772-4D4B-8EBE-D072999CEA83}" type="datetimeFigureOut">
              <a:rPr lang="en-US" smtClean="0"/>
              <a:t>6/19/2015</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546" tIns="46273" rIns="92546" bIns="46273" rtlCol="0" anchor="b"/>
          <a:lstStyle>
            <a:lvl1pPr algn="r">
              <a:defRPr sz="1200"/>
            </a:lvl1pPr>
          </a:lstStyle>
          <a:p>
            <a:fld id="{7D9C6F4E-045D-417D-B4AC-2AA8D9E07CC9}" type="slidenum">
              <a:rPr lang="en-US" smtClean="0"/>
              <a:t>‹#›</a:t>
            </a:fld>
            <a:endParaRPr lang="en-US" dirty="0"/>
          </a:p>
        </p:txBody>
      </p:sp>
    </p:spTree>
    <p:extLst>
      <p:ext uri="{BB962C8B-B14F-4D97-AF65-F5344CB8AC3E}">
        <p14:creationId xmlns:p14="http://schemas.microsoft.com/office/powerpoint/2010/main" val="161260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1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1654" y="1"/>
            <a:ext cx="3037146" cy="461725"/>
          </a:xfrm>
          <a:prstGeom prst="rect">
            <a:avLst/>
          </a:prstGeom>
        </p:spPr>
        <p:txBody>
          <a:bodyPr vert="horz" lIns="91440" tIns="45720" rIns="91440" bIns="45720" rtlCol="0"/>
          <a:lstStyle>
            <a:lvl1pPr algn="r">
              <a:defRPr sz="1200"/>
            </a:lvl1pPr>
          </a:lstStyle>
          <a:p>
            <a:fld id="{A6964656-747E-4B0D-A76C-6837A8401229}" type="datetimeFigureOut">
              <a:rPr lang="en-US" smtClean="0"/>
              <a:t>6/19/2015</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881" y="4387176"/>
            <a:ext cx="5608640" cy="41555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764"/>
            <a:ext cx="3037146" cy="46172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654" y="8772764"/>
            <a:ext cx="3037146" cy="461724"/>
          </a:xfrm>
          <a:prstGeom prst="rect">
            <a:avLst/>
          </a:prstGeom>
        </p:spPr>
        <p:txBody>
          <a:bodyPr vert="horz" lIns="91440" tIns="45720" rIns="91440" bIns="45720" rtlCol="0" anchor="b"/>
          <a:lstStyle>
            <a:lvl1pPr algn="r">
              <a:defRPr sz="1200"/>
            </a:lvl1pPr>
          </a:lstStyle>
          <a:p>
            <a:fld id="{D7A782A4-A515-4000-ACF3-DAFFAAD2AE14}" type="slidenum">
              <a:rPr lang="en-US" smtClean="0"/>
              <a:t>‹#›</a:t>
            </a:fld>
            <a:endParaRPr lang="en-US" dirty="0"/>
          </a:p>
        </p:txBody>
      </p:sp>
    </p:spTree>
    <p:extLst>
      <p:ext uri="{BB962C8B-B14F-4D97-AF65-F5344CB8AC3E}">
        <p14:creationId xmlns:p14="http://schemas.microsoft.com/office/powerpoint/2010/main" val="191011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82A4-A515-4000-ACF3-DAFFAAD2AE14}" type="slidenum">
              <a:rPr lang="en-US" smtClean="0"/>
              <a:t>1</a:t>
            </a:fld>
            <a:endParaRPr lang="en-US" dirty="0"/>
          </a:p>
        </p:txBody>
      </p:sp>
    </p:spTree>
    <p:extLst>
      <p:ext uri="{BB962C8B-B14F-4D97-AF65-F5344CB8AC3E}">
        <p14:creationId xmlns:p14="http://schemas.microsoft.com/office/powerpoint/2010/main" val="356569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 the LEA username was the LEA ID.</a:t>
            </a:r>
            <a:endParaRPr lang="en-US" dirty="0"/>
          </a:p>
        </p:txBody>
      </p:sp>
      <p:sp>
        <p:nvSpPr>
          <p:cNvPr id="4" name="Slide Number Placeholder 3"/>
          <p:cNvSpPr>
            <a:spLocks noGrp="1"/>
          </p:cNvSpPr>
          <p:nvPr>
            <p:ph type="sldNum" sz="quarter" idx="10"/>
          </p:nvPr>
        </p:nvSpPr>
        <p:spPr/>
        <p:txBody>
          <a:bodyPr/>
          <a:lstStyle/>
          <a:p>
            <a:fld id="{DF52C65C-880F-46A6-8173-D711ED99C25F}" type="slidenum">
              <a:rPr lang="en-US" smtClean="0"/>
              <a:t>68</a:t>
            </a:fld>
            <a:endParaRPr lang="en-US" dirty="0"/>
          </a:p>
        </p:txBody>
      </p:sp>
    </p:spTree>
    <p:extLst>
      <p:ext uri="{BB962C8B-B14F-4D97-AF65-F5344CB8AC3E}">
        <p14:creationId xmlns:p14="http://schemas.microsoft.com/office/powerpoint/2010/main" val="174641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SEAs providing some, but not all of the CRDC</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DF52C65C-880F-46A6-8173-D711ED99C25F}" type="slidenum">
              <a:rPr lang="en-US" smtClean="0"/>
              <a:t>75</a:t>
            </a:fld>
            <a:endParaRPr lang="en-US" dirty="0"/>
          </a:p>
        </p:txBody>
      </p:sp>
    </p:spTree>
    <p:extLst>
      <p:ext uri="{BB962C8B-B14F-4D97-AF65-F5344CB8AC3E}">
        <p14:creationId xmlns:p14="http://schemas.microsoft.com/office/powerpoint/2010/main" val="122795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782A4-A515-4000-ACF3-DAFFAAD2AE14}" type="slidenum">
              <a:rPr lang="en-US" smtClean="0"/>
              <a:t>90</a:t>
            </a:fld>
            <a:endParaRPr lang="en-US" dirty="0"/>
          </a:p>
        </p:txBody>
      </p:sp>
    </p:spTree>
    <p:extLst>
      <p:ext uri="{BB962C8B-B14F-4D97-AF65-F5344CB8AC3E}">
        <p14:creationId xmlns:p14="http://schemas.microsoft.com/office/powerpoint/2010/main" val="240829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782A4-A515-4000-ACF3-DAFFAAD2AE14}" type="slidenum">
              <a:rPr lang="en-US" smtClean="0"/>
              <a:t>106</a:t>
            </a:fld>
            <a:endParaRPr lang="en-US" dirty="0"/>
          </a:p>
        </p:txBody>
      </p:sp>
    </p:spTree>
    <p:extLst>
      <p:ext uri="{BB962C8B-B14F-4D97-AF65-F5344CB8AC3E}">
        <p14:creationId xmlns:p14="http://schemas.microsoft.com/office/powerpoint/2010/main" val="219962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782A4-A515-4000-ACF3-DAFFAAD2AE14}" type="slidenum">
              <a:rPr lang="en-US" smtClean="0"/>
              <a:t>108</a:t>
            </a:fld>
            <a:endParaRPr lang="en-US" dirty="0"/>
          </a:p>
        </p:txBody>
      </p:sp>
    </p:spTree>
    <p:extLst>
      <p:ext uri="{BB962C8B-B14F-4D97-AF65-F5344CB8AC3E}">
        <p14:creationId xmlns:p14="http://schemas.microsoft.com/office/powerpoint/2010/main" val="397131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763000" y="6416675"/>
            <a:ext cx="304800" cy="365125"/>
          </a:xfrm>
          <a:prstGeom prst="rect">
            <a:avLst/>
          </a:prstGeom>
        </p:spPr>
        <p:txBody>
          <a:bodyPr/>
          <a:lstStyle>
            <a:lvl1pPr>
              <a:defRPr sz="1000"/>
            </a:lvl1pPr>
          </a:lstStyle>
          <a:p>
            <a:fld id="{43A11CF5-059E-4486-903A-AFB8D989E436}" type="slidenum">
              <a:rPr lang="en-US" smtClean="0"/>
              <a:t>‹#›</a:t>
            </a:fld>
            <a:endParaRPr lang="en-US" dirty="0"/>
          </a:p>
        </p:txBody>
      </p:sp>
    </p:spTree>
    <p:extLst>
      <p:ext uri="{BB962C8B-B14F-4D97-AF65-F5344CB8AC3E}">
        <p14:creationId xmlns:p14="http://schemas.microsoft.com/office/powerpoint/2010/main" val="1676321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763000" y="6477000"/>
            <a:ext cx="304800" cy="320675"/>
          </a:xfrm>
          <a:prstGeom prst="rect">
            <a:avLst/>
          </a:prstGeom>
        </p:spPr>
        <p:txBody>
          <a:bodyPr/>
          <a:lstStyle>
            <a:lvl1pPr>
              <a:defRPr sz="1000"/>
            </a:lvl1pPr>
          </a:lstStyle>
          <a:p>
            <a:fld id="{43A11CF5-059E-4486-903A-AFB8D989E436}" type="slidenum">
              <a:rPr lang="en-US" smtClean="0"/>
              <a:t>‹#›</a:t>
            </a:fld>
            <a:endParaRPr lang="en-US" dirty="0"/>
          </a:p>
        </p:txBody>
      </p:sp>
    </p:spTree>
    <p:extLst>
      <p:ext uri="{BB962C8B-B14F-4D97-AF65-F5344CB8AC3E}">
        <p14:creationId xmlns:p14="http://schemas.microsoft.com/office/powerpoint/2010/main" val="517570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3183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63000" y="6416675"/>
            <a:ext cx="304800" cy="365125"/>
          </a:xfrm>
          <a:prstGeom prst="rect">
            <a:avLst/>
          </a:prstGeom>
        </p:spPr>
        <p:txBody>
          <a:bodyPr/>
          <a:lstStyle>
            <a:lvl1pPr>
              <a:defRPr sz="1000"/>
            </a:lvl1pPr>
          </a:lstStyle>
          <a:p>
            <a:fld id="{43A11CF5-059E-4486-903A-AFB8D989E436}" type="slidenum">
              <a:rPr lang="en-US" smtClean="0"/>
              <a:t>‹#›</a:t>
            </a:fld>
            <a:endParaRPr lang="en-US" dirty="0"/>
          </a:p>
        </p:txBody>
      </p:sp>
    </p:spTree>
    <p:extLst>
      <p:ext uri="{BB962C8B-B14F-4D97-AF65-F5344CB8AC3E}">
        <p14:creationId xmlns:p14="http://schemas.microsoft.com/office/powerpoint/2010/main" val="38201692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85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25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5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5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763000" y="6416675"/>
            <a:ext cx="304800" cy="365125"/>
          </a:xfrm>
          <a:prstGeom prst="rect">
            <a:avLst/>
          </a:prstGeom>
        </p:spPr>
        <p:txBody>
          <a:bodyPr/>
          <a:lstStyle>
            <a:lvl1pPr>
              <a:defRPr sz="1000"/>
            </a:lvl1pPr>
          </a:lstStyle>
          <a:p>
            <a:fld id="{43A11CF5-059E-4486-903A-AFB8D989E436}" type="slidenum">
              <a:rPr lang="en-US" smtClean="0"/>
              <a:t>‹#›</a:t>
            </a:fld>
            <a:endParaRPr lang="en-US" dirty="0"/>
          </a:p>
        </p:txBody>
      </p:sp>
    </p:spTree>
    <p:extLst>
      <p:ext uri="{BB962C8B-B14F-4D97-AF65-F5344CB8AC3E}">
        <p14:creationId xmlns:p14="http://schemas.microsoft.com/office/powerpoint/2010/main" val="15860184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706EF3D5-62B6-491D-B07B-FA109149EA81}" type="datetimeFigureOut">
              <a:rPr lang="en-US" smtClean="0"/>
              <a:t>6/19/2015</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A6C80BF-04C8-4849-8AEA-75C298DF228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0494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5" y="0"/>
            <a:ext cx="9135035" cy="97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871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rra.dominguez@dpi.n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crdc.grads360.org/#communities/pdc/documents/7734" TargetMode="External"/><Relationship Id="rId2" Type="http://schemas.openxmlformats.org/officeDocument/2006/relationships/hyperlink" Target="https://crdc.grads360.org/#communities/pdc/documents/7735"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urveys.nces.ed.gov/CRDC/"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dataentry.sanacloud.com/SchoolForm/Modules/SCH_EXPD/370472000027?fromCertification=True" TargetMode="External"/><Relationship Id="rId2" Type="http://schemas.openxmlformats.org/officeDocument/2006/relationships/hyperlink" Target="https://dataentry.sanacloud.com/SchoolForm/Modules/SCH_STAF/370472000027?fromCertification=Tru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apps.schools.nc.gov/pls/apex/f?p=125:1" TargetMode="Externa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crdc.grads360.org/#communities/pdc/documents/7728"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ailto:Homebase.incidents@its.nc.gov" TargetMode="External"/><Relationship Id="rId2" Type="http://schemas.openxmlformats.org/officeDocument/2006/relationships/hyperlink" Target="mailto:CRDC@SANAMETRIX.COM"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crdc.grads360.org/#communities/pdc/documents/7728" TargetMode="External"/><Relationship Id="rId2" Type="http://schemas.openxmlformats.org/officeDocument/2006/relationships/hyperlink" Target="http://www.nc-sis.org/Documents/school_info/OCR_v9_Final_20150313.pdf" TargetMode="External"/><Relationship Id="rId1" Type="http://schemas.openxmlformats.org/officeDocument/2006/relationships/slideLayout" Target="../slideLayouts/slideLayout2.xml"/><Relationship Id="rId6" Type="http://schemas.openxmlformats.org/officeDocument/2006/relationships/hyperlink" Target="https://crdc.grads360.org/#program" TargetMode="External"/><Relationship Id="rId5" Type="http://schemas.openxmlformats.org/officeDocument/2006/relationships/hyperlink" Target="https://crdc.grads360.org/#communities/pdc/documents/7734" TargetMode="External"/><Relationship Id="rId4" Type="http://schemas.openxmlformats.org/officeDocument/2006/relationships/hyperlink" Target="https://crdc.grads360.org/#communities/pdc/documents/773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ncpublicschools.org/data/management/ocr/archive/"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nc-sis.org/student_information.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terra.dominguez@dpi.nc.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2.ed.gov/about/offices/list/ocr/data.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ncpublicschools.org/data/management/oc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ncpublicschools.org/data/management/oc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c-sis.org/course_list.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2.ed.gov/about/offices/list/ocr/data.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crdc.grads360.org/"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mailto:CRDC@SANAMETRI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Civil Rights Data Collection (OCR / CRDC)</a:t>
            </a:r>
            <a:endParaRPr lang="en-US" dirty="0"/>
          </a:p>
        </p:txBody>
      </p:sp>
      <p:sp>
        <p:nvSpPr>
          <p:cNvPr id="3" name="Subtitle 2"/>
          <p:cNvSpPr>
            <a:spLocks noGrp="1"/>
          </p:cNvSpPr>
          <p:nvPr>
            <p:ph type="subTitle" idx="1"/>
          </p:nvPr>
        </p:nvSpPr>
        <p:spPr>
          <a:xfrm>
            <a:off x="1371600" y="3886200"/>
            <a:ext cx="6400800" cy="2438400"/>
          </a:xfrm>
        </p:spPr>
        <p:txBody>
          <a:bodyPr>
            <a:normAutofit fontScale="47500" lnSpcReduction="20000"/>
          </a:bodyPr>
          <a:lstStyle/>
          <a:p>
            <a:r>
              <a:rPr lang="en-US" sz="7600" dirty="0" smtClean="0"/>
              <a:t>State Level Submission Project Status Update</a:t>
            </a:r>
          </a:p>
          <a:p>
            <a:endParaRPr lang="en-US" dirty="0" smtClean="0"/>
          </a:p>
          <a:p>
            <a:r>
              <a:rPr lang="en-US" sz="4200" dirty="0" smtClean="0"/>
              <a:t>June 19, 2015</a:t>
            </a:r>
          </a:p>
          <a:p>
            <a:r>
              <a:rPr lang="en-US" sz="4200" dirty="0" smtClean="0"/>
              <a:t>Terra Dominguez</a:t>
            </a:r>
          </a:p>
          <a:p>
            <a:r>
              <a:rPr lang="en-US" sz="4200" dirty="0" smtClean="0"/>
              <a:t>State OCR Coordinator</a:t>
            </a:r>
          </a:p>
          <a:p>
            <a:r>
              <a:rPr lang="en-US" sz="4200" dirty="0">
                <a:hlinkClick r:id="rId3"/>
              </a:rPr>
              <a:t>t</a:t>
            </a:r>
            <a:r>
              <a:rPr lang="en-US" sz="4200" dirty="0" smtClean="0">
                <a:hlinkClick r:id="rId3"/>
              </a:rPr>
              <a:t>erra.dominguez@dpi.nc.gov</a:t>
            </a:r>
            <a:endParaRPr lang="en-US" sz="4200" dirty="0" smtClean="0"/>
          </a:p>
          <a:p>
            <a:endParaRPr lang="en-US" sz="4200" dirty="0"/>
          </a:p>
        </p:txBody>
      </p:sp>
    </p:spTree>
    <p:extLst>
      <p:ext uri="{BB962C8B-B14F-4D97-AF65-F5344CB8AC3E}">
        <p14:creationId xmlns:p14="http://schemas.microsoft.com/office/powerpoint/2010/main" val="1674153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&amp; 2 - Complete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Engagement with OCR, Pearson and SAS development/support staff</a:t>
            </a:r>
          </a:p>
          <a:p>
            <a:pPr marL="0" indent="0">
              <a:buNone/>
            </a:pPr>
            <a:endParaRPr lang="en-US" dirty="0" smtClean="0"/>
          </a:p>
          <a:p>
            <a:r>
              <a:rPr lang="en-US" dirty="0" smtClean="0"/>
              <a:t>Screen was updated in to SY 13/14 Federal Requirements in July</a:t>
            </a:r>
          </a:p>
          <a:p>
            <a:endParaRPr lang="en-US" dirty="0" smtClean="0"/>
          </a:p>
          <a:p>
            <a:r>
              <a:rPr lang="en-US" dirty="0" smtClean="0"/>
              <a:t>LEAs / Charters </a:t>
            </a:r>
            <a:r>
              <a:rPr lang="en-US" b="1" u="sng" dirty="0" smtClean="0"/>
              <a:t>should</a:t>
            </a:r>
            <a:r>
              <a:rPr lang="en-US" dirty="0" smtClean="0"/>
              <a:t> have LEA and School Level forms complete</a:t>
            </a:r>
          </a:p>
          <a:p>
            <a:pPr lvl="1"/>
            <a:r>
              <a:rPr lang="en-US" dirty="0" smtClean="0"/>
              <a:t>IMPORTANT – verify all questions have been answered.  If leading questions are blank / NULL, any subsequent question will report as ‘No’</a:t>
            </a:r>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10</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6058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Portal – Provisioning Accounts</a:t>
            </a:r>
          </a:p>
        </p:txBody>
      </p:sp>
      <p:sp>
        <p:nvSpPr>
          <p:cNvPr id="3" name="Content Placeholder 2"/>
          <p:cNvSpPr>
            <a:spLocks noGrp="1"/>
          </p:cNvSpPr>
          <p:nvPr>
            <p:ph idx="1"/>
          </p:nvPr>
        </p:nvSpPr>
        <p:spPr>
          <a:xfrm>
            <a:off x="457200" y="2332037"/>
            <a:ext cx="8229600" cy="3840163"/>
          </a:xfrm>
        </p:spPr>
        <p:txBody>
          <a:bodyPr/>
          <a:lstStyle/>
          <a:p>
            <a:r>
              <a:rPr lang="en-US" dirty="0" smtClean="0"/>
              <a:t>Do not remove </a:t>
            </a:r>
            <a:r>
              <a:rPr lang="en-US" b="1" dirty="0" smtClean="0"/>
              <a:t>Karl Pond </a:t>
            </a:r>
            <a:r>
              <a:rPr lang="en-US" dirty="0" smtClean="0"/>
              <a:t>or </a:t>
            </a:r>
            <a:r>
              <a:rPr lang="en-US" b="1" dirty="0" smtClean="0"/>
              <a:t>Terra Dominguez </a:t>
            </a:r>
            <a:r>
              <a:rPr lang="en-US" dirty="0" smtClean="0"/>
              <a:t>from your LEA or schools</a:t>
            </a:r>
          </a:p>
          <a:p>
            <a:r>
              <a:rPr lang="en-US" dirty="0" smtClean="0"/>
              <a:t>If these accounts are removed, the state cannot load your data</a:t>
            </a:r>
          </a:p>
          <a:p>
            <a:r>
              <a:rPr lang="en-US" dirty="0" smtClean="0"/>
              <a:t>The state will load the data submitted by the LEAs, the state will not modify LEA data other than stated on </a:t>
            </a:r>
            <a:r>
              <a:rPr lang="en-US" dirty="0" smtClean="0">
                <a:solidFill>
                  <a:srgbClr val="FF0000"/>
                </a:solidFill>
                <a:hlinkClick r:id="rId2" action="ppaction://hlinksldjump"/>
              </a:rPr>
              <a:t>slide 107</a:t>
            </a:r>
            <a:endParaRPr lang="en-US" dirty="0">
              <a:solidFill>
                <a:srgbClr val="FF0000"/>
              </a:solidFill>
            </a:endParaRPr>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100</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250575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Portal – Provisioning Accounts</a:t>
            </a:r>
          </a:p>
        </p:txBody>
      </p:sp>
      <p:sp>
        <p:nvSpPr>
          <p:cNvPr id="3" name="Content Placeholder 2"/>
          <p:cNvSpPr>
            <a:spLocks noGrp="1"/>
          </p:cNvSpPr>
          <p:nvPr>
            <p:ph idx="1"/>
          </p:nvPr>
        </p:nvSpPr>
        <p:spPr/>
        <p:txBody>
          <a:bodyPr>
            <a:normAutofit/>
          </a:bodyPr>
          <a:lstStyle/>
          <a:p>
            <a:r>
              <a:rPr lang="en-US" dirty="0" smtClean="0"/>
              <a:t>Once data has been loaded by the state, LEAs may remove state access as deemed appropriate</a:t>
            </a:r>
          </a:p>
          <a:p>
            <a:r>
              <a:rPr lang="en-US" dirty="0" smtClean="0"/>
              <a:t>OCR CRDC Federal Resources:</a:t>
            </a:r>
          </a:p>
          <a:p>
            <a:pPr lvl="1"/>
            <a:r>
              <a:rPr lang="en-US" dirty="0" smtClean="0"/>
              <a:t>How To Add </a:t>
            </a:r>
            <a:r>
              <a:rPr lang="en-US" dirty="0"/>
              <a:t>New Users</a:t>
            </a:r>
            <a:br>
              <a:rPr lang="en-US" dirty="0"/>
            </a:br>
            <a:r>
              <a:rPr lang="en-US" sz="2200" dirty="0">
                <a:hlinkClick r:id="rId2"/>
              </a:rPr>
              <a:t>https://crdc.grads360.org/#</a:t>
            </a:r>
            <a:r>
              <a:rPr lang="en-US" sz="2200" dirty="0" smtClean="0">
                <a:hlinkClick r:id="rId2"/>
              </a:rPr>
              <a:t>communities/pdc/documents/7735</a:t>
            </a:r>
            <a:endParaRPr lang="en-US" sz="2200" dirty="0" smtClean="0"/>
          </a:p>
          <a:p>
            <a:pPr lvl="1"/>
            <a:r>
              <a:rPr lang="en-US" dirty="0" smtClean="0"/>
              <a:t>How to Add Back SEA (state</a:t>
            </a:r>
            <a:r>
              <a:rPr lang="en-US" dirty="0"/>
              <a:t>) Permissions</a:t>
            </a:r>
            <a:br>
              <a:rPr lang="en-US" dirty="0"/>
            </a:br>
            <a:r>
              <a:rPr lang="en-US" sz="2200" dirty="0">
                <a:hlinkClick r:id="rId3"/>
              </a:rPr>
              <a:t>https://crdc.grads360.org/#</a:t>
            </a:r>
            <a:r>
              <a:rPr lang="en-US" sz="2200" dirty="0" smtClean="0">
                <a:hlinkClick r:id="rId3"/>
              </a:rPr>
              <a:t>communities/pdc/documents/7734</a:t>
            </a:r>
            <a:endParaRPr lang="en-US" sz="2200" dirty="0" smtClean="0"/>
          </a:p>
          <a:p>
            <a:pPr lvl="1"/>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101</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306654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Data Load - LEA Action Required</a:t>
            </a:r>
            <a:endParaRPr lang="en-US" dirty="0"/>
          </a:p>
        </p:txBody>
      </p:sp>
      <p:sp>
        <p:nvSpPr>
          <p:cNvPr id="3" name="Content Placeholder 2"/>
          <p:cNvSpPr>
            <a:spLocks noGrp="1"/>
          </p:cNvSpPr>
          <p:nvPr>
            <p:ph idx="1"/>
          </p:nvPr>
        </p:nvSpPr>
        <p:spPr/>
        <p:txBody>
          <a:bodyPr>
            <a:normAutofit lnSpcReduction="10000"/>
          </a:bodyPr>
          <a:lstStyle/>
          <a:p>
            <a:r>
              <a:rPr lang="en-US" b="1" dirty="0"/>
              <a:t>LEAs must add Teacher Absenteeism </a:t>
            </a:r>
            <a:r>
              <a:rPr lang="en-US" dirty="0"/>
              <a:t>to the Federal Submission Portal to complete the submission</a:t>
            </a:r>
          </a:p>
          <a:p>
            <a:r>
              <a:rPr lang="en-US" dirty="0" smtClean="0"/>
              <a:t>Teacher Absenteeism is a </a:t>
            </a:r>
            <a:r>
              <a:rPr lang="en-US" b="1" dirty="0" smtClean="0"/>
              <a:t>school level </a:t>
            </a:r>
            <a:r>
              <a:rPr lang="en-US" dirty="0" smtClean="0"/>
              <a:t>data element</a:t>
            </a:r>
          </a:p>
          <a:p>
            <a:r>
              <a:rPr lang="en-US" dirty="0"/>
              <a:t>The </a:t>
            </a:r>
            <a:r>
              <a:rPr lang="en-US" b="1" dirty="0"/>
              <a:t>NC DPI has all data elements</a:t>
            </a:r>
            <a:r>
              <a:rPr lang="en-US" dirty="0"/>
              <a:t> for the CRDC collection </a:t>
            </a:r>
            <a:r>
              <a:rPr lang="en-US" b="1" dirty="0"/>
              <a:t>with the exception of Teacher Absenteeism</a:t>
            </a:r>
          </a:p>
          <a:p>
            <a:endParaRPr lang="en-US" dirty="0" smtClean="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102</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114412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Data Load Status</a:t>
            </a:r>
            <a:endParaRPr lang="en-US" dirty="0"/>
          </a:p>
        </p:txBody>
      </p:sp>
      <p:sp>
        <p:nvSpPr>
          <p:cNvPr id="3" name="Content Placeholder 2"/>
          <p:cNvSpPr>
            <a:spLocks noGrp="1"/>
          </p:cNvSpPr>
          <p:nvPr>
            <p:ph idx="1"/>
          </p:nvPr>
        </p:nvSpPr>
        <p:spPr/>
        <p:txBody>
          <a:bodyPr/>
          <a:lstStyle/>
          <a:p>
            <a:r>
              <a:rPr lang="en-US" dirty="0" smtClean="0"/>
              <a:t>Finance and Expenditure data come from LEA Monthly Financial Report (MFR) and Annual Financial Report (AFR)</a:t>
            </a:r>
          </a:p>
          <a:p>
            <a:r>
              <a:rPr lang="en-US" dirty="0"/>
              <a:t>D</a:t>
            </a:r>
            <a:r>
              <a:rPr lang="en-US" dirty="0" smtClean="0"/>
              <a:t>ata will be loaded exactly as provided to the state</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103</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262680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Data Load Status</a:t>
            </a:r>
            <a:endParaRPr lang="en-US" dirty="0"/>
          </a:p>
        </p:txBody>
      </p:sp>
      <p:sp>
        <p:nvSpPr>
          <p:cNvPr id="3" name="Content Placeholder 2"/>
          <p:cNvSpPr>
            <a:spLocks noGrp="1"/>
          </p:cNvSpPr>
          <p:nvPr>
            <p:ph idx="1"/>
          </p:nvPr>
        </p:nvSpPr>
        <p:spPr/>
        <p:txBody>
          <a:bodyPr>
            <a:normAutofit lnSpcReduction="10000"/>
          </a:bodyPr>
          <a:lstStyle/>
          <a:p>
            <a:r>
              <a:rPr lang="en-US" dirty="0" smtClean="0"/>
              <a:t>LEA and student level data from the PowerSchool CRDC reports may be transformed for the file submission</a:t>
            </a:r>
          </a:p>
          <a:p>
            <a:pPr lvl="1"/>
            <a:r>
              <a:rPr lang="en-US" dirty="0" smtClean="0"/>
              <a:t>Examples:</a:t>
            </a:r>
          </a:p>
          <a:p>
            <a:pPr lvl="2"/>
            <a:r>
              <a:rPr lang="en-US" dirty="0" smtClean="0"/>
              <a:t>LEA Level:  number of schools on PowerSchool CRDC report may reflect Program /non-public schools.  Count will be updated to reflect federally recognized public school count</a:t>
            </a:r>
          </a:p>
          <a:p>
            <a:pPr lvl="2"/>
            <a:r>
              <a:rPr lang="en-US" dirty="0" smtClean="0"/>
              <a:t>Grade 13 will be counted as grade 12</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104</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349433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Data Load Schedule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State will begin to load data the week of May 26, 2015</a:t>
            </a:r>
          </a:p>
          <a:p>
            <a:r>
              <a:rPr lang="en-US" dirty="0" smtClean="0"/>
              <a:t>State hopes to conclude data submission June 5, 2015</a:t>
            </a:r>
          </a:p>
          <a:p>
            <a:r>
              <a:rPr lang="en-US" dirty="0" smtClean="0"/>
              <a:t>LEA OCR Coordinators will be notified as each file submission is complete</a:t>
            </a:r>
          </a:p>
          <a:p>
            <a:r>
              <a:rPr lang="en-US" dirty="0"/>
              <a:t>Data will be submitted to the Federal Submission Portal in stages</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105</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405758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Data Load Schedule - Proposed</a:t>
            </a:r>
            <a:endParaRPr lang="en-US" dirty="0"/>
          </a:p>
        </p:txBody>
      </p:sp>
      <p:sp>
        <p:nvSpPr>
          <p:cNvPr id="3" name="Content Placeholder 2"/>
          <p:cNvSpPr>
            <a:spLocks noGrp="1"/>
          </p:cNvSpPr>
          <p:nvPr>
            <p:ph idx="1"/>
          </p:nvPr>
        </p:nvSpPr>
        <p:spPr/>
        <p:txBody>
          <a:bodyPr/>
          <a:lstStyle/>
          <a:p>
            <a:r>
              <a:rPr lang="en-US" dirty="0" smtClean="0"/>
              <a:t>May 26, 2015 – Staff and Expenditure Data</a:t>
            </a:r>
          </a:p>
          <a:p>
            <a:endParaRPr lang="en-US" dirty="0"/>
          </a:p>
          <a:p>
            <a:r>
              <a:rPr lang="en-US" dirty="0" smtClean="0"/>
              <a:t>May 28, 2015 – LEA Level Part 1 and Part 2</a:t>
            </a:r>
          </a:p>
          <a:p>
            <a:endParaRPr lang="en-US" dirty="0" smtClean="0"/>
          </a:p>
          <a:p>
            <a:r>
              <a:rPr lang="en-US" dirty="0" smtClean="0"/>
              <a:t>June 1, 2015 – School Level Part 1 and Part 2</a:t>
            </a:r>
            <a:endParaRPr lang="en-US" dirty="0"/>
          </a:p>
          <a:p>
            <a:endParaRPr lang="en-US" dirty="0" smtClean="0"/>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17623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19 - Agenda</a:t>
            </a:r>
            <a:endParaRPr lang="en-US" dirty="0"/>
          </a:p>
        </p:txBody>
      </p:sp>
      <p:sp>
        <p:nvSpPr>
          <p:cNvPr id="3" name="Content Placeholder 2"/>
          <p:cNvSpPr>
            <a:spLocks noGrp="1"/>
          </p:cNvSpPr>
          <p:nvPr>
            <p:ph idx="1"/>
          </p:nvPr>
        </p:nvSpPr>
        <p:spPr/>
        <p:txBody>
          <a:bodyPr/>
          <a:lstStyle/>
          <a:p>
            <a:r>
              <a:rPr lang="en-US" dirty="0"/>
              <a:t>State Data Load </a:t>
            </a:r>
            <a:r>
              <a:rPr lang="en-US" dirty="0" smtClean="0"/>
              <a:t>Status</a:t>
            </a:r>
            <a:endParaRPr lang="en-US" dirty="0"/>
          </a:p>
          <a:p>
            <a:pPr marL="342900" lvl="1" indent="-342900">
              <a:buFont typeface="Arial" pitchFamily="34" charset="0"/>
              <a:buChar char="•"/>
            </a:pPr>
            <a:r>
              <a:rPr lang="en-US" sz="3200" dirty="0"/>
              <a:t>LEA / Charter Responsibilities</a:t>
            </a:r>
          </a:p>
          <a:p>
            <a:pPr marL="742950" lvl="2" indent="-342900"/>
            <a:r>
              <a:rPr lang="en-US" dirty="0"/>
              <a:t>Errors, Warnings and </a:t>
            </a:r>
            <a:r>
              <a:rPr lang="en-US" dirty="0" err="1" smtClean="0"/>
              <a:t>ED</a:t>
            </a:r>
            <a:r>
              <a:rPr lang="en-US" i="1" dirty="0" err="1" smtClean="0"/>
              <a:t>Facts</a:t>
            </a:r>
            <a:endParaRPr lang="en-US" i="1" dirty="0" smtClean="0"/>
          </a:p>
          <a:p>
            <a:pPr marL="742950" lvl="2" indent="-342900"/>
            <a:r>
              <a:rPr lang="en-US" dirty="0" smtClean="0"/>
              <a:t>Finance Data</a:t>
            </a:r>
          </a:p>
          <a:p>
            <a:pPr marL="742950" lvl="2" indent="-342900"/>
            <a:r>
              <a:rPr lang="en-US" dirty="0" smtClean="0"/>
              <a:t>Teacher Absenteeism Data</a:t>
            </a:r>
          </a:p>
          <a:p>
            <a:pPr marL="742950" lvl="2" indent="-342900"/>
            <a:r>
              <a:rPr lang="en-US" dirty="0" smtClean="0"/>
              <a:t>Certification</a:t>
            </a:r>
            <a:endParaRPr lang="en-US" dirty="0"/>
          </a:p>
          <a:p>
            <a:r>
              <a:rPr lang="en-US" dirty="0"/>
              <a:t>Support and Resources</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107</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7974602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Data Load Schedule - Proposed</a:t>
            </a:r>
            <a:endParaRPr lang="en-US" dirty="0"/>
          </a:p>
        </p:txBody>
      </p:sp>
      <p:sp>
        <p:nvSpPr>
          <p:cNvPr id="3" name="Content Placeholder 2"/>
          <p:cNvSpPr>
            <a:spLocks noGrp="1"/>
          </p:cNvSpPr>
          <p:nvPr>
            <p:ph idx="1"/>
          </p:nvPr>
        </p:nvSpPr>
        <p:spPr/>
        <p:txBody>
          <a:bodyPr>
            <a:normAutofit/>
          </a:bodyPr>
          <a:lstStyle/>
          <a:p>
            <a:r>
              <a:rPr lang="en-US" dirty="0" smtClean="0"/>
              <a:t>May 26, 2015 – Staff and Expenditure Data</a:t>
            </a:r>
          </a:p>
          <a:p>
            <a:pPr lvl="1"/>
            <a:r>
              <a:rPr lang="en-US" dirty="0" smtClean="0">
                <a:solidFill>
                  <a:srgbClr val="00B050"/>
                </a:solidFill>
              </a:rPr>
              <a:t>Completed May 26</a:t>
            </a:r>
            <a:endParaRPr lang="en-US" dirty="0"/>
          </a:p>
          <a:p>
            <a:r>
              <a:rPr lang="en-US" dirty="0" smtClean="0"/>
              <a:t>May 28, 2015 – LEA Level Part 1 and Part 2</a:t>
            </a:r>
          </a:p>
          <a:p>
            <a:pPr lvl="1"/>
            <a:r>
              <a:rPr lang="en-US" dirty="0" smtClean="0">
                <a:solidFill>
                  <a:srgbClr val="00B050"/>
                </a:solidFill>
              </a:rPr>
              <a:t>Completed May 28</a:t>
            </a:r>
            <a:endParaRPr lang="en-US" dirty="0" smtClean="0"/>
          </a:p>
          <a:p>
            <a:r>
              <a:rPr lang="en-US" dirty="0" smtClean="0"/>
              <a:t>Week of June 1, 2015 – School Level Part 1 and Part 2 </a:t>
            </a:r>
            <a:endParaRPr lang="en-US" dirty="0"/>
          </a:p>
          <a:p>
            <a:pPr lvl="1"/>
            <a:r>
              <a:rPr lang="en-US" dirty="0" smtClean="0"/>
              <a:t>Delayed one week, </a:t>
            </a:r>
            <a:r>
              <a:rPr lang="en-US" dirty="0" smtClean="0">
                <a:solidFill>
                  <a:srgbClr val="00B050"/>
                </a:solidFill>
              </a:rPr>
              <a:t>completed week of June 8</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108</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 updated 6/19/2015</a:t>
            </a:r>
            <a:endParaRPr lang="en-US" dirty="0"/>
          </a:p>
        </p:txBody>
      </p:sp>
    </p:spTree>
    <p:extLst>
      <p:ext uri="{BB962C8B-B14F-4D97-AF65-F5344CB8AC3E}">
        <p14:creationId xmlns:p14="http://schemas.microsoft.com/office/powerpoint/2010/main" val="6618412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PowerSchool CRDC Report Status</a:t>
            </a:r>
            <a:endParaRPr lang="en-US" dirty="0"/>
          </a:p>
        </p:txBody>
      </p:sp>
      <p:sp>
        <p:nvSpPr>
          <p:cNvPr id="3" name="Content Placeholder 2"/>
          <p:cNvSpPr>
            <a:spLocks noGrp="1"/>
          </p:cNvSpPr>
          <p:nvPr>
            <p:ph idx="1"/>
          </p:nvPr>
        </p:nvSpPr>
        <p:spPr/>
        <p:txBody>
          <a:bodyPr>
            <a:normAutofit lnSpcReduction="10000"/>
          </a:bodyPr>
          <a:lstStyle/>
          <a:p>
            <a:r>
              <a:rPr lang="en-US" dirty="0" smtClean="0"/>
              <a:t>All </a:t>
            </a:r>
            <a:r>
              <a:rPr lang="en-US" dirty="0"/>
              <a:t>LEA level </a:t>
            </a:r>
            <a:r>
              <a:rPr lang="en-US" dirty="0" smtClean="0"/>
              <a:t>PowerSchool reports </a:t>
            </a:r>
            <a:r>
              <a:rPr lang="en-US" dirty="0"/>
              <a:t>have been </a:t>
            </a:r>
            <a:r>
              <a:rPr lang="en-US" dirty="0" smtClean="0"/>
              <a:t>restored</a:t>
            </a:r>
          </a:p>
          <a:p>
            <a:endParaRPr lang="en-US" dirty="0" smtClean="0"/>
          </a:p>
          <a:p>
            <a:r>
              <a:rPr lang="en-US" dirty="0" smtClean="0"/>
              <a:t>All School level reports have been restored</a:t>
            </a:r>
          </a:p>
          <a:p>
            <a:endParaRPr lang="en-US" dirty="0" smtClean="0"/>
          </a:p>
          <a:p>
            <a:r>
              <a:rPr lang="en-US" dirty="0" smtClean="0"/>
              <a:t>Process </a:t>
            </a:r>
            <a:r>
              <a:rPr lang="en-US" dirty="0"/>
              <a:t>to be run this weekend to Archive </a:t>
            </a:r>
            <a:r>
              <a:rPr lang="en-US" dirty="0" smtClean="0"/>
              <a:t>all reports at every level</a:t>
            </a:r>
            <a:endParaRPr lang="en-US" dirty="0"/>
          </a:p>
          <a:p>
            <a:pPr marL="0" indent="0">
              <a:buNone/>
            </a:pPr>
            <a:endParaRPr lang="en-US" sz="3000" dirty="0" smtClean="0"/>
          </a:p>
          <a:p>
            <a:pPr marL="0" indent="0">
              <a:buNone/>
            </a:pP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109</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6/19/2015</a:t>
            </a:r>
            <a:endParaRPr lang="en-US" dirty="0"/>
          </a:p>
        </p:txBody>
      </p:sp>
    </p:spTree>
    <p:extLst>
      <p:ext uri="{BB962C8B-B14F-4D97-AF65-F5344CB8AC3E}">
        <p14:creationId xmlns:p14="http://schemas.microsoft.com/office/powerpoint/2010/main" val="88051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28708"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11</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62049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 Charter Responsibilities</a:t>
            </a:r>
            <a:endParaRPr lang="en-US" dirty="0"/>
          </a:p>
        </p:txBody>
      </p:sp>
      <p:sp>
        <p:nvSpPr>
          <p:cNvPr id="3" name="Content Placeholder 2"/>
          <p:cNvSpPr>
            <a:spLocks noGrp="1"/>
          </p:cNvSpPr>
          <p:nvPr>
            <p:ph idx="1"/>
          </p:nvPr>
        </p:nvSpPr>
        <p:spPr/>
        <p:txBody>
          <a:bodyPr/>
          <a:lstStyle/>
          <a:p>
            <a:r>
              <a:rPr lang="en-US" dirty="0" smtClean="0"/>
              <a:t>Create Federal Portal accounts </a:t>
            </a:r>
          </a:p>
          <a:p>
            <a:r>
              <a:rPr lang="en-US" dirty="0"/>
              <a:t>Review data submitted by the NC DPI</a:t>
            </a:r>
          </a:p>
          <a:p>
            <a:r>
              <a:rPr lang="en-US" dirty="0" smtClean="0"/>
              <a:t>Update Teacher Absenteeism</a:t>
            </a:r>
          </a:p>
          <a:p>
            <a:r>
              <a:rPr lang="en-US" dirty="0" smtClean="0"/>
              <a:t>Resolve all Errors</a:t>
            </a:r>
          </a:p>
          <a:p>
            <a:r>
              <a:rPr lang="en-US" dirty="0" smtClean="0"/>
              <a:t>Review and document Warnings</a:t>
            </a:r>
          </a:p>
          <a:p>
            <a:r>
              <a:rPr lang="en-US" dirty="0" smtClean="0"/>
              <a:t>Certify the Collection</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110</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342279528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Portal – Provisioning Accounts</a:t>
            </a:r>
            <a:endParaRPr lang="en-US" dirty="0"/>
          </a:p>
        </p:txBody>
      </p:sp>
      <p:sp>
        <p:nvSpPr>
          <p:cNvPr id="3" name="Content Placeholder 2"/>
          <p:cNvSpPr>
            <a:spLocks noGrp="1"/>
          </p:cNvSpPr>
          <p:nvPr>
            <p:ph idx="1"/>
          </p:nvPr>
        </p:nvSpPr>
        <p:spPr/>
        <p:txBody>
          <a:bodyPr>
            <a:normAutofit/>
          </a:bodyPr>
          <a:lstStyle/>
          <a:p>
            <a:r>
              <a:rPr lang="en-US" dirty="0" smtClean="0"/>
              <a:t>Provisioning accounts to the Federal </a:t>
            </a:r>
            <a:r>
              <a:rPr lang="en-US" dirty="0"/>
              <a:t>P</a:t>
            </a:r>
            <a:r>
              <a:rPr lang="en-US" dirty="0" smtClean="0"/>
              <a:t>ortal is at the discretion of the LEA. Some LEAs are:</a:t>
            </a:r>
          </a:p>
          <a:p>
            <a:pPr lvl="1"/>
            <a:r>
              <a:rPr lang="en-US" dirty="0" smtClean="0"/>
              <a:t>Provisioning accounts to all Principals</a:t>
            </a:r>
          </a:p>
          <a:p>
            <a:pPr lvl="1"/>
            <a:r>
              <a:rPr lang="en-US" dirty="0" smtClean="0"/>
              <a:t>Provisioning accounts to relevant business areas</a:t>
            </a:r>
          </a:p>
          <a:p>
            <a:pPr lvl="2"/>
            <a:r>
              <a:rPr lang="en-US" dirty="0" smtClean="0"/>
              <a:t>An example is staff in finance</a:t>
            </a:r>
          </a:p>
          <a:p>
            <a:pPr lvl="1"/>
            <a:r>
              <a:rPr lang="en-US" dirty="0" smtClean="0"/>
              <a:t>Allowing only those who certify data to access the Federal Portal</a:t>
            </a:r>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111</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36880368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Sooo</a:t>
            </a:r>
            <a:r>
              <a:rPr lang="en-US" dirty="0" smtClean="0"/>
              <a:t>……What am I Doing?</a:t>
            </a:r>
            <a:endParaRPr lang="en-US" dirty="0"/>
          </a:p>
        </p:txBody>
      </p:sp>
      <p:sp>
        <p:nvSpPr>
          <p:cNvPr id="3" name="Content Placeholder 2"/>
          <p:cNvSpPr>
            <a:spLocks noGrp="1" noChangeAspect="1"/>
          </p:cNvSpPr>
          <p:nvPr>
            <p:ph idx="1"/>
          </p:nvPr>
        </p:nvSpPr>
        <p:spPr/>
        <p:txBody>
          <a:bodyPr/>
          <a:lstStyle/>
          <a:p>
            <a:r>
              <a:rPr lang="en-US" sz="2400" dirty="0" smtClean="0"/>
              <a:t>OCR Contacts were provided user accounts to the Federal Submission Portal</a:t>
            </a:r>
          </a:p>
          <a:p>
            <a:pPr lvl="1"/>
            <a:r>
              <a:rPr lang="en-US" sz="2200" dirty="0" smtClean="0">
                <a:hlinkClick r:id="rId2"/>
              </a:rPr>
              <a:t>https</a:t>
            </a:r>
            <a:r>
              <a:rPr lang="en-US" sz="2200" dirty="0">
                <a:hlinkClick r:id="rId2"/>
              </a:rPr>
              <a:t>://surveys.nces.ed.gov/CRDC</a:t>
            </a:r>
            <a:r>
              <a:rPr lang="en-US" sz="2200" dirty="0" smtClean="0">
                <a:hlinkClick r:id="rId2"/>
              </a:rPr>
              <a:t>/</a:t>
            </a:r>
            <a:endParaRPr lang="en-US" sz="2200" dirty="0" smtClean="0"/>
          </a:p>
          <a:p>
            <a:pPr lvl="1"/>
            <a:r>
              <a:rPr lang="en-US" sz="2200" dirty="0" smtClean="0"/>
              <a:t>User name is your email address</a:t>
            </a:r>
            <a:endParaRPr lang="en-US" sz="2200" dirty="0"/>
          </a:p>
          <a:p>
            <a:pPr lvl="1"/>
            <a:r>
              <a:rPr lang="en-US" sz="2200" dirty="0" smtClean="0"/>
              <a:t>Forgot your password?</a:t>
            </a:r>
          </a:p>
          <a:p>
            <a:pPr lvl="1"/>
            <a:endParaRPr lang="en-US" sz="2200"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112</a:t>
            </a:fld>
            <a:endParaRPr lang="en-US" dirty="0"/>
          </a:p>
        </p:txBody>
      </p:sp>
      <p:pic>
        <p:nvPicPr>
          <p:cNvPr id="1026" name="Picture 2" descr="C:\Users\TDOMIN~1\AppData\Local\Temp\SNAGHTML29716a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83359"/>
            <a:ext cx="604228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26763" y="4343400"/>
            <a:ext cx="2133600" cy="1754326"/>
          </a:xfrm>
          <a:prstGeom prst="rect">
            <a:avLst/>
          </a:prstGeom>
          <a:noFill/>
          <a:ln w="28575">
            <a:solidFill>
              <a:schemeClr val="accent6">
                <a:lumMod val="75000"/>
              </a:schemeClr>
            </a:solidFill>
          </a:ln>
        </p:spPr>
        <p:txBody>
          <a:bodyPr wrap="square" rtlCol="0">
            <a:spAutoFit/>
          </a:bodyPr>
          <a:lstStyle/>
          <a:p>
            <a:r>
              <a:rPr lang="en-US" dirty="0" smtClean="0"/>
              <a:t>Click the </a:t>
            </a:r>
            <a:r>
              <a:rPr lang="en-US" b="1" dirty="0" smtClean="0"/>
              <a:t>Forgot your Password </a:t>
            </a:r>
            <a:r>
              <a:rPr lang="en-US" dirty="0" smtClean="0"/>
              <a:t>link.</a:t>
            </a:r>
          </a:p>
          <a:p>
            <a:r>
              <a:rPr lang="en-US" dirty="0" smtClean="0"/>
              <a:t>The system will ask for your user name and send you the reset password</a:t>
            </a:r>
            <a:endParaRPr lang="en-US" dirty="0"/>
          </a:p>
        </p:txBody>
      </p:sp>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27726521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CRDC Submission Portal</a:t>
            </a:r>
            <a:endParaRPr lang="en-US" dirty="0"/>
          </a:p>
        </p:txBody>
      </p:sp>
      <p:sp>
        <p:nvSpPr>
          <p:cNvPr id="3" name="Content Placeholder 2"/>
          <p:cNvSpPr>
            <a:spLocks noGrp="1"/>
          </p:cNvSpPr>
          <p:nvPr>
            <p:ph idx="1"/>
          </p:nvPr>
        </p:nvSpPr>
        <p:spPr/>
        <p:txBody>
          <a:bodyPr/>
          <a:lstStyle/>
          <a:p>
            <a:r>
              <a:rPr lang="en-US" dirty="0" smtClean="0"/>
              <a:t>First review your LEA for percentage complete, Errors and Warnings</a:t>
            </a:r>
          </a:p>
          <a:p>
            <a:r>
              <a:rPr lang="en-US" dirty="0" smtClean="0"/>
              <a:t>Use the Certification link on the landing page</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113</a:t>
            </a:fld>
            <a:endParaRPr lang="en-US" dirty="0"/>
          </a:p>
        </p:txBody>
      </p:sp>
      <p:pic>
        <p:nvPicPr>
          <p:cNvPr id="5" name="Picture 4"/>
          <p:cNvPicPr>
            <a:picLocks noChangeAspect="1"/>
          </p:cNvPicPr>
          <p:nvPr/>
        </p:nvPicPr>
        <p:blipFill>
          <a:blip r:embed="rId2"/>
          <a:stretch>
            <a:fillRect/>
          </a:stretch>
        </p:blipFill>
        <p:spPr>
          <a:xfrm>
            <a:off x="1371600" y="4648200"/>
            <a:ext cx="5371429" cy="914286"/>
          </a:xfrm>
          <a:prstGeom prst="rect">
            <a:avLst/>
          </a:prstGeom>
          <a:ln w="25400">
            <a:solidFill>
              <a:schemeClr val="accent6">
                <a:lumMod val="75000"/>
              </a:schemeClr>
            </a:solidFill>
          </a:ln>
        </p:spPr>
      </p:pic>
      <p:sp>
        <p:nvSpPr>
          <p:cNvPr id="6" name="Oval 5"/>
          <p:cNvSpPr/>
          <p:nvPr/>
        </p:nvSpPr>
        <p:spPr>
          <a:xfrm>
            <a:off x="1447800" y="4800600"/>
            <a:ext cx="1295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6152798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114</a:t>
            </a:fld>
            <a:endParaRPr lang="en-US" dirty="0"/>
          </a:p>
        </p:txBody>
      </p:sp>
      <p:pic>
        <p:nvPicPr>
          <p:cNvPr id="2050" name="Picture 2" descr="C:\Users\TDOMIN~1\AppData\Local\Temp\SNAGHTML2dd9e002.PNG"/>
          <p:cNvPicPr>
            <a:picLocks noChangeAspect="1" noChangeArrowheads="1"/>
          </p:cNvPicPr>
          <p:nvPr/>
        </p:nvPicPr>
        <p:blipFill rotWithShape="1">
          <a:blip r:embed="rId2">
            <a:extLst>
              <a:ext uri="{28A0092B-C50C-407E-A947-70E740481C1C}">
                <a14:useLocalDpi xmlns:a14="http://schemas.microsoft.com/office/drawing/2010/main" val="0"/>
              </a:ext>
            </a:extLst>
          </a:blip>
          <a:srcRect b="10409"/>
          <a:stretch/>
        </p:blipFill>
        <p:spPr bwMode="auto">
          <a:xfrm>
            <a:off x="270710" y="1075899"/>
            <a:ext cx="8602579" cy="53249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32831589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Resolution and Warnings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Errors</a:t>
            </a:r>
            <a:r>
              <a:rPr lang="en-US" dirty="0" smtClean="0"/>
              <a:t> in the Federal Portal must be resolved prior to Certification</a:t>
            </a:r>
          </a:p>
          <a:p>
            <a:pPr lvl="1"/>
            <a:r>
              <a:rPr lang="en-US" dirty="0" smtClean="0"/>
              <a:t>Example:  Some LEAs/Charters did not fill out the CRDC PowerSchool Screens.  </a:t>
            </a:r>
          </a:p>
          <a:p>
            <a:pPr lvl="2"/>
            <a:r>
              <a:rPr lang="en-US" dirty="0" smtClean="0"/>
              <a:t>This data must be added to the Federal Portal Manually</a:t>
            </a:r>
          </a:p>
          <a:p>
            <a:r>
              <a:rPr lang="en-US" b="1" dirty="0" smtClean="0"/>
              <a:t>Warnings </a:t>
            </a:r>
            <a:r>
              <a:rPr lang="en-US" dirty="0" smtClean="0"/>
              <a:t>will not halt the Certification process</a:t>
            </a:r>
          </a:p>
          <a:p>
            <a:pPr lvl="1"/>
            <a:r>
              <a:rPr lang="en-US" dirty="0" smtClean="0"/>
              <a:t>Warnings may be reviewed and updated as needed</a:t>
            </a:r>
          </a:p>
          <a:p>
            <a:pPr lvl="1"/>
            <a:r>
              <a:rPr lang="en-US" dirty="0" smtClean="0"/>
              <a:t>Some elements with Warnings will allow staff to document the discrepancy </a:t>
            </a:r>
          </a:p>
          <a:p>
            <a:pPr lvl="1"/>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115</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22369868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dirty="0" smtClean="0"/>
              <a:t>Must be resolved prior to Certification</a:t>
            </a:r>
          </a:p>
          <a:p>
            <a:r>
              <a:rPr lang="en-US" dirty="0" smtClean="0"/>
              <a:t>Error rates by district vary across state</a:t>
            </a:r>
          </a:p>
          <a:p>
            <a:r>
              <a:rPr lang="en-US" dirty="0" smtClean="0"/>
              <a:t>Errors will provide guidance and elements effected if the Error Icon is clicked</a:t>
            </a:r>
          </a:p>
          <a:p>
            <a:r>
              <a:rPr lang="en-US" dirty="0" smtClean="0"/>
              <a:t>LEAs may download the Error Resolution Report for the entire district</a:t>
            </a:r>
          </a:p>
          <a:p>
            <a:pPr marL="457200" lvl="1" indent="0">
              <a:buNone/>
            </a:pPr>
            <a:endParaRPr lang="en-US" dirty="0"/>
          </a:p>
        </p:txBody>
      </p:sp>
      <p:sp>
        <p:nvSpPr>
          <p:cNvPr id="4" name="Slide Number Placeholder 3"/>
          <p:cNvSpPr>
            <a:spLocks noGrp="1"/>
          </p:cNvSpPr>
          <p:nvPr>
            <p:ph type="sldNum" sz="quarter" idx="12"/>
          </p:nvPr>
        </p:nvSpPr>
        <p:spPr>
          <a:xfrm>
            <a:off x="8686800" y="6416675"/>
            <a:ext cx="381000" cy="365125"/>
          </a:xfrm>
        </p:spPr>
        <p:txBody>
          <a:bodyPr/>
          <a:lstStyle/>
          <a:p>
            <a:fld id="{43A11CF5-059E-4486-903A-AFB8D989E436}" type="slidenum">
              <a:rPr lang="en-US" smtClean="0"/>
              <a:t>116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pic>
        <p:nvPicPr>
          <p:cNvPr id="6" name="Picture 5"/>
          <p:cNvPicPr>
            <a:picLocks noChangeAspect="1"/>
          </p:cNvPicPr>
          <p:nvPr/>
        </p:nvPicPr>
        <p:blipFill>
          <a:blip r:embed="rId2"/>
          <a:stretch>
            <a:fillRect/>
          </a:stretch>
        </p:blipFill>
        <p:spPr>
          <a:xfrm>
            <a:off x="4231177" y="3581400"/>
            <a:ext cx="806823" cy="914400"/>
          </a:xfrm>
          <a:prstGeom prst="rect">
            <a:avLst/>
          </a:prstGeom>
          <a:ln>
            <a:solidFill>
              <a:schemeClr val="tx1"/>
            </a:solidFill>
          </a:ln>
        </p:spPr>
      </p:pic>
      <p:sp>
        <p:nvSpPr>
          <p:cNvPr id="8" name="Title 7"/>
          <p:cNvSpPr>
            <a:spLocks noGrp="1"/>
          </p:cNvSpPr>
          <p:nvPr>
            <p:ph type="title"/>
          </p:nvPr>
        </p:nvSpPr>
        <p:spPr/>
        <p:txBody>
          <a:bodyPr>
            <a:normAutofit fontScale="90000"/>
          </a:bodyPr>
          <a:lstStyle/>
          <a:p>
            <a:r>
              <a:rPr lang="en-US" dirty="0" smtClean="0"/>
              <a:t>Errors for NC</a:t>
            </a:r>
            <a:endParaRPr lang="en-US" dirty="0"/>
          </a:p>
        </p:txBody>
      </p:sp>
      <p:pic>
        <p:nvPicPr>
          <p:cNvPr id="9" name="Picture 8"/>
          <p:cNvPicPr>
            <a:picLocks noChangeAspect="1"/>
          </p:cNvPicPr>
          <p:nvPr/>
        </p:nvPicPr>
        <p:blipFill>
          <a:blip r:embed="rId3"/>
          <a:stretch>
            <a:fillRect/>
          </a:stretch>
        </p:blipFill>
        <p:spPr>
          <a:xfrm>
            <a:off x="5090233" y="1874837"/>
            <a:ext cx="2989142" cy="2743200"/>
          </a:xfrm>
          <a:prstGeom prst="rect">
            <a:avLst/>
          </a:prstGeom>
          <a:ln>
            <a:solidFill>
              <a:schemeClr val="tx1"/>
            </a:solidFill>
          </a:ln>
        </p:spPr>
      </p:pic>
      <p:pic>
        <p:nvPicPr>
          <p:cNvPr id="4100" name="Picture 4" descr="C:\Users\TDOMIN~1\AppData\Local\Temp\SNAGHTML2ded9d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884" y="3505200"/>
            <a:ext cx="289391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406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Rates for NC</a:t>
            </a:r>
            <a:endParaRPr lang="en-US" dirty="0"/>
          </a:p>
        </p:txBody>
      </p:sp>
      <p:sp>
        <p:nvSpPr>
          <p:cNvPr id="3" name="Content Placeholder 2"/>
          <p:cNvSpPr>
            <a:spLocks noGrp="1"/>
          </p:cNvSpPr>
          <p:nvPr>
            <p:ph idx="1"/>
          </p:nvPr>
        </p:nvSpPr>
        <p:spPr/>
        <p:txBody>
          <a:bodyPr>
            <a:normAutofit fontScale="85000" lnSpcReduction="10000"/>
          </a:bodyPr>
          <a:lstStyle/>
          <a:p>
            <a:r>
              <a:rPr lang="en-US" sz="2600" dirty="0" smtClean="0"/>
              <a:t>Do not require resolution prior to Certification</a:t>
            </a:r>
          </a:p>
          <a:p>
            <a:r>
              <a:rPr lang="en-US" sz="2600" dirty="0" smtClean="0"/>
              <a:t>Some warnings provide a notes field</a:t>
            </a:r>
          </a:p>
          <a:p>
            <a:r>
              <a:rPr lang="en-US" sz="2600" dirty="0" smtClean="0"/>
              <a:t>Are exceptionally high for NC school data</a:t>
            </a:r>
          </a:p>
          <a:p>
            <a:pPr lvl="1"/>
            <a:r>
              <a:rPr lang="en-US" sz="2400" dirty="0" smtClean="0"/>
              <a:t>All SY 13/14 elements, regardless of school type, were uploaded to the Federal Portal</a:t>
            </a:r>
          </a:p>
          <a:p>
            <a:pPr lvl="2"/>
            <a:r>
              <a:rPr lang="en-US" sz="2200" dirty="0" smtClean="0"/>
              <a:t>This means a 0 count was applied to an element if the school type did not collect the data.  A large % of warnings are due to 0 counts</a:t>
            </a:r>
            <a:r>
              <a:rPr lang="en-US" dirty="0" smtClean="0"/>
              <a:t>.</a:t>
            </a:r>
          </a:p>
          <a:p>
            <a:pPr lvl="2"/>
            <a:r>
              <a:rPr lang="en-US" dirty="0">
                <a:solidFill>
                  <a:srgbClr val="C00000"/>
                </a:solidFill>
              </a:rPr>
              <a:t>If you have reviewed your data and these fields should be inapplicable, then you do not need to do anything else. The fields will automatically be filled with "N/A" during </a:t>
            </a:r>
            <a:r>
              <a:rPr lang="en-US" dirty="0" smtClean="0">
                <a:solidFill>
                  <a:srgbClr val="C00000"/>
                </a:solidFill>
              </a:rPr>
              <a:t>certification</a:t>
            </a:r>
          </a:p>
          <a:p>
            <a:r>
              <a:rPr lang="en-US" sz="2600" dirty="0" smtClean="0"/>
              <a:t>Warnings are now generated based on data submitted to </a:t>
            </a:r>
            <a:r>
              <a:rPr lang="en-US" sz="2600" dirty="0" err="1" smtClean="0"/>
              <a:t>ED</a:t>
            </a:r>
            <a:r>
              <a:rPr lang="en-US" sz="2600" i="1" dirty="0" err="1" smtClean="0"/>
              <a:t>Facts</a:t>
            </a:r>
            <a:endParaRPr lang="en-US" sz="2600" i="1" dirty="0"/>
          </a:p>
        </p:txBody>
      </p:sp>
      <p:sp>
        <p:nvSpPr>
          <p:cNvPr id="4" name="Slide Number Placeholder 3"/>
          <p:cNvSpPr>
            <a:spLocks noGrp="1"/>
          </p:cNvSpPr>
          <p:nvPr>
            <p:ph type="sldNum" sz="quarter" idx="12"/>
          </p:nvPr>
        </p:nvSpPr>
        <p:spPr/>
        <p:txBody>
          <a:bodyPr/>
          <a:lstStyle/>
          <a:p>
            <a:fld id="{43A11CF5-059E-4486-903A-AFB8D989E436}" type="slidenum">
              <a:rPr lang="en-US" smtClean="0"/>
              <a:t>117</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23140975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a:t>
            </a:r>
            <a:r>
              <a:rPr lang="en-US" i="1" dirty="0" err="1" smtClean="0"/>
              <a:t>Facts</a:t>
            </a:r>
            <a:endParaRPr lang="en-US" i="1" dirty="0"/>
          </a:p>
        </p:txBody>
      </p:sp>
      <p:sp>
        <p:nvSpPr>
          <p:cNvPr id="3" name="Content Placeholder 2"/>
          <p:cNvSpPr>
            <a:spLocks noGrp="1"/>
          </p:cNvSpPr>
          <p:nvPr>
            <p:ph idx="1"/>
          </p:nvPr>
        </p:nvSpPr>
        <p:spPr/>
        <p:txBody>
          <a:bodyPr>
            <a:normAutofit fontScale="92500" lnSpcReduction="10000"/>
          </a:bodyPr>
          <a:lstStyle/>
          <a:p>
            <a:r>
              <a:rPr lang="en-US" dirty="0" err="1" smtClean="0"/>
              <a:t>ED</a:t>
            </a:r>
            <a:r>
              <a:rPr lang="en-US" i="1" dirty="0" err="1" smtClean="0"/>
              <a:t>Facts</a:t>
            </a:r>
            <a:r>
              <a:rPr lang="en-US" dirty="0" smtClean="0"/>
              <a:t> </a:t>
            </a:r>
            <a:r>
              <a:rPr lang="en-US" dirty="0"/>
              <a:t>is a tool used by the State to submit the Federal reporting</a:t>
            </a:r>
          </a:p>
          <a:p>
            <a:pPr lvl="1"/>
            <a:r>
              <a:rPr lang="en-US" dirty="0"/>
              <a:t>This year the Federal Portal will validate against previously submitted </a:t>
            </a:r>
            <a:r>
              <a:rPr lang="en-US" dirty="0" err="1" smtClean="0"/>
              <a:t>ED</a:t>
            </a:r>
            <a:r>
              <a:rPr lang="en-US" i="1" dirty="0" err="1" smtClean="0"/>
              <a:t>Facts</a:t>
            </a:r>
            <a:r>
              <a:rPr lang="en-US" dirty="0" smtClean="0"/>
              <a:t> </a:t>
            </a:r>
            <a:r>
              <a:rPr lang="en-US" dirty="0"/>
              <a:t>reports</a:t>
            </a:r>
          </a:p>
          <a:p>
            <a:pPr lvl="1"/>
            <a:r>
              <a:rPr lang="en-US" dirty="0"/>
              <a:t>In future submissions, if data has already been provided to the Federal Government, the data will be pre-populated into the Federal Submission Portal.  </a:t>
            </a:r>
          </a:p>
          <a:p>
            <a:pPr lvl="2"/>
            <a:r>
              <a:rPr lang="en-US" dirty="0"/>
              <a:t>This enhancement will continue to reduce the amount of time LEAs and Charters spend on the collection and review process prior to certification</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118</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26287618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Data</a:t>
            </a:r>
            <a:endParaRPr lang="en-US" dirty="0"/>
          </a:p>
        </p:txBody>
      </p:sp>
      <p:sp>
        <p:nvSpPr>
          <p:cNvPr id="3" name="Content Placeholder 2"/>
          <p:cNvSpPr>
            <a:spLocks noGrp="1"/>
          </p:cNvSpPr>
          <p:nvPr>
            <p:ph idx="1"/>
          </p:nvPr>
        </p:nvSpPr>
        <p:spPr/>
        <p:txBody>
          <a:bodyPr>
            <a:normAutofit fontScale="85000" lnSpcReduction="10000"/>
          </a:bodyPr>
          <a:lstStyle/>
          <a:p>
            <a:r>
              <a:rPr lang="en-US" dirty="0"/>
              <a:t>Finance and Expenditure data come from LEA Monthly Financial Report (MFR) and Annual Financial Report (AFR)</a:t>
            </a:r>
          </a:p>
          <a:p>
            <a:r>
              <a:rPr lang="en-US" dirty="0"/>
              <a:t>Data will be loaded exactly as provided to the state</a:t>
            </a:r>
          </a:p>
          <a:p>
            <a:r>
              <a:rPr lang="en-US" dirty="0" smtClean="0"/>
              <a:t>Please review  the following sections in the Federal Submission tool carefully:</a:t>
            </a:r>
          </a:p>
          <a:p>
            <a:pPr lvl="1"/>
            <a:r>
              <a:rPr lang="en-US" dirty="0">
                <a:hlinkClick r:id="rId2"/>
              </a:rPr>
              <a:t>STAF</a:t>
            </a:r>
            <a:r>
              <a:rPr lang="en-US" dirty="0"/>
              <a:t> </a:t>
            </a:r>
            <a:r>
              <a:rPr lang="en-US" dirty="0">
                <a:hlinkClick r:id="rId2"/>
              </a:rPr>
              <a:t>School &amp; School Support </a:t>
            </a:r>
            <a:r>
              <a:rPr lang="en-US" dirty="0" smtClean="0">
                <a:hlinkClick r:id="rId2"/>
              </a:rPr>
              <a:t>Staff</a:t>
            </a:r>
            <a:endParaRPr lang="en-US" dirty="0" smtClean="0"/>
          </a:p>
          <a:p>
            <a:pPr lvl="1"/>
            <a:r>
              <a:rPr lang="en-US" dirty="0">
                <a:hlinkClick r:id="rId3"/>
              </a:rPr>
              <a:t>EXPD</a:t>
            </a:r>
            <a:r>
              <a:rPr lang="en-US" dirty="0"/>
              <a:t> </a:t>
            </a:r>
            <a:r>
              <a:rPr lang="en-US" dirty="0">
                <a:hlinkClick r:id="rId3"/>
              </a:rPr>
              <a:t>School Expenditures (Personnel and Non-Personnel)</a:t>
            </a: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119</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1517834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Exclude from CRDC Report (&lt;300 schools)</a:t>
            </a:r>
          </a:p>
        </p:txBody>
      </p:sp>
      <p:sp>
        <p:nvSpPr>
          <p:cNvPr id="3" name="Content Placeholder 2"/>
          <p:cNvSpPr>
            <a:spLocks noGrp="1"/>
          </p:cNvSpPr>
          <p:nvPr>
            <p:ph idx="1"/>
          </p:nvPr>
        </p:nvSpPr>
        <p:spPr/>
        <p:txBody>
          <a:bodyPr>
            <a:normAutofit/>
          </a:bodyPr>
          <a:lstStyle/>
          <a:p>
            <a:r>
              <a:rPr lang="en-US" dirty="0" smtClean="0"/>
              <a:t>Include if:</a:t>
            </a:r>
          </a:p>
          <a:p>
            <a:pPr lvl="1"/>
            <a:r>
              <a:rPr lang="en-US" dirty="0" smtClean="0"/>
              <a:t>PK center </a:t>
            </a:r>
            <a:r>
              <a:rPr lang="en-US" dirty="0"/>
              <a:t>(location)</a:t>
            </a:r>
          </a:p>
          <a:p>
            <a:pPr lvl="1"/>
            <a:endParaRPr lang="en-US" dirty="0" smtClean="0"/>
          </a:p>
          <a:p>
            <a:pPr lvl="1"/>
            <a:r>
              <a:rPr lang="en-US" dirty="0" smtClean="0"/>
              <a:t>Private school student receiving services (location)</a:t>
            </a:r>
          </a:p>
          <a:p>
            <a:pPr lvl="1"/>
            <a:endParaRPr lang="en-US" dirty="0" smtClean="0"/>
          </a:p>
          <a:p>
            <a:pPr lvl="1"/>
            <a:r>
              <a:rPr lang="en-US" dirty="0" smtClean="0"/>
              <a:t>Student is receiving services but does not attend a public school</a:t>
            </a:r>
          </a:p>
          <a:p>
            <a:pPr lvl="1"/>
            <a:endParaRPr lang="en-US" dirty="0"/>
          </a:p>
        </p:txBody>
      </p:sp>
      <p:sp>
        <p:nvSpPr>
          <p:cNvPr id="5" name="Slide Number Placeholder 4"/>
          <p:cNvSpPr>
            <a:spLocks noGrp="1"/>
          </p:cNvSpPr>
          <p:nvPr>
            <p:ph type="sldNum" sz="quarter" idx="12"/>
          </p:nvPr>
        </p:nvSpPr>
        <p:spPr>
          <a:xfrm>
            <a:off x="8610600" y="6477000"/>
            <a:ext cx="457200" cy="320675"/>
          </a:xfrm>
        </p:spPr>
        <p:txBody>
          <a:bodyPr/>
          <a:lstStyle/>
          <a:p>
            <a:fld id="{43A11CF5-059E-4486-903A-AFB8D989E436}" type="slidenum">
              <a:rPr lang="en-US" smtClean="0"/>
              <a:t>12</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27118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Absenteeism</a:t>
            </a:r>
            <a:endParaRPr lang="en-US" dirty="0"/>
          </a:p>
        </p:txBody>
      </p:sp>
      <p:sp>
        <p:nvSpPr>
          <p:cNvPr id="3" name="Content Placeholder 2"/>
          <p:cNvSpPr>
            <a:spLocks noGrp="1"/>
          </p:cNvSpPr>
          <p:nvPr>
            <p:ph idx="1"/>
          </p:nvPr>
        </p:nvSpPr>
        <p:spPr/>
        <p:txBody>
          <a:bodyPr>
            <a:normAutofit lnSpcReduction="10000"/>
          </a:bodyPr>
          <a:lstStyle/>
          <a:p>
            <a:r>
              <a:rPr lang="en-US" dirty="0" smtClean="0"/>
              <a:t>Manual update at school level</a:t>
            </a:r>
          </a:p>
          <a:p>
            <a:pPr marL="0" indent="0" algn="ctr">
              <a:buNone/>
            </a:pPr>
            <a:r>
              <a:rPr lang="en-US" sz="2000" b="1" i="1" dirty="0"/>
              <a:t>~</a:t>
            </a:r>
            <a:r>
              <a:rPr lang="en-US" sz="2000" b="1" i="1" dirty="0" smtClean="0"/>
              <a:t>OR~</a:t>
            </a:r>
          </a:p>
          <a:p>
            <a:r>
              <a:rPr lang="en-US" dirty="0" smtClean="0"/>
              <a:t>Create a template:</a:t>
            </a:r>
            <a:endParaRPr lang="en-US" sz="1400" dirty="0" smtClean="0"/>
          </a:p>
          <a:p>
            <a:pPr marL="971550" lvl="1" indent="-514350">
              <a:buFont typeface="+mj-lt"/>
              <a:buAutoNum type="arabicPeriod"/>
            </a:pPr>
            <a:r>
              <a:rPr lang="en-US" dirty="0" smtClean="0"/>
              <a:t>Column 1</a:t>
            </a:r>
            <a:r>
              <a:rPr lang="en-US" dirty="0"/>
              <a:t>:  SCH_ID</a:t>
            </a:r>
            <a:endParaRPr lang="en-US" dirty="0" smtClean="0"/>
          </a:p>
          <a:p>
            <a:pPr lvl="2"/>
            <a:r>
              <a:rPr lang="en-US" dirty="0" smtClean="0"/>
              <a:t>Column 1 Format:  Numeric</a:t>
            </a:r>
          </a:p>
          <a:p>
            <a:pPr marL="971550" lvl="1" indent="-514350">
              <a:buFont typeface="+mj-lt"/>
              <a:buAutoNum type="arabicPeriod"/>
            </a:pPr>
            <a:r>
              <a:rPr lang="en-US" dirty="0"/>
              <a:t>Column </a:t>
            </a:r>
            <a:r>
              <a:rPr lang="en-US" dirty="0" smtClean="0"/>
              <a:t>2</a:t>
            </a:r>
            <a:r>
              <a:rPr lang="en-US" dirty="0"/>
              <a:t>:  </a:t>
            </a:r>
            <a:r>
              <a:rPr lang="en-US" dirty="0" smtClean="0"/>
              <a:t>SCH_FTETEACH_ABSENT</a:t>
            </a:r>
          </a:p>
          <a:p>
            <a:pPr lvl="2"/>
            <a:r>
              <a:rPr lang="en-US" dirty="0" smtClean="0"/>
              <a:t>Column 2 Format:  Numeric, 100</a:t>
            </a:r>
            <a:r>
              <a:rPr lang="en-US" baseline="30000" dirty="0" smtClean="0"/>
              <a:t>th</a:t>
            </a:r>
            <a:r>
              <a:rPr lang="en-US" dirty="0" smtClean="0"/>
              <a:t> decimal</a:t>
            </a:r>
          </a:p>
          <a:p>
            <a:pPr marL="971550" lvl="1" indent="-514350">
              <a:buFont typeface="+mj-lt"/>
              <a:buAutoNum type="arabicPeriod"/>
            </a:pPr>
            <a:r>
              <a:rPr lang="en-US" dirty="0"/>
              <a:t>File must be CSV</a:t>
            </a:r>
          </a:p>
          <a:p>
            <a:pPr marL="914400" lvl="2" indent="0">
              <a:buNone/>
            </a:pP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120</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
        <p:nvSpPr>
          <p:cNvPr id="7" name="TextBox 6"/>
          <p:cNvSpPr txBox="1"/>
          <p:nvPr/>
        </p:nvSpPr>
        <p:spPr>
          <a:xfrm>
            <a:off x="6324600" y="2743200"/>
            <a:ext cx="2438400" cy="1200329"/>
          </a:xfrm>
          <a:prstGeom prst="rect">
            <a:avLst/>
          </a:prstGeom>
          <a:solidFill>
            <a:schemeClr val="accent6">
              <a:lumMod val="75000"/>
            </a:schemeClr>
          </a:solidFill>
          <a:ln w="25400">
            <a:solidFill>
              <a:schemeClr val="accent6">
                <a:lumMod val="75000"/>
              </a:schemeClr>
            </a:solidFill>
          </a:ln>
          <a:effectLst>
            <a:softEdge rad="0"/>
          </a:effectLst>
        </p:spPr>
        <p:txBody>
          <a:bodyPr wrap="square" rtlCol="0">
            <a:spAutoFit/>
          </a:bodyPr>
          <a:lstStyle/>
          <a:p>
            <a:r>
              <a:rPr lang="en-US" sz="2400" dirty="0" smtClean="0">
                <a:solidFill>
                  <a:schemeClr val="bg1"/>
                </a:solidFill>
              </a:rPr>
              <a:t>Populate SCH_ID with your School’s </a:t>
            </a:r>
            <a:r>
              <a:rPr lang="en-US" sz="2400" b="1" dirty="0" smtClean="0">
                <a:solidFill>
                  <a:schemeClr val="bg1"/>
                </a:solidFill>
              </a:rPr>
              <a:t>Federal ID</a:t>
            </a:r>
            <a:endParaRPr lang="en-US" sz="2400" b="1" dirty="0">
              <a:solidFill>
                <a:schemeClr val="bg1"/>
              </a:solidFill>
            </a:endParaRPr>
          </a:p>
        </p:txBody>
      </p:sp>
      <p:cxnSp>
        <p:nvCxnSpPr>
          <p:cNvPr id="9" name="Straight Arrow Connector 8"/>
          <p:cNvCxnSpPr/>
          <p:nvPr/>
        </p:nvCxnSpPr>
        <p:spPr>
          <a:xfrm flipH="1">
            <a:off x="5334000" y="3943529"/>
            <a:ext cx="990600"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6172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IDs are in EDDIE</a:t>
            </a:r>
            <a:endParaRPr lang="en-US" dirty="0"/>
          </a:p>
        </p:txBody>
      </p:sp>
      <p:sp>
        <p:nvSpPr>
          <p:cNvPr id="3" name="Content Placeholder 2"/>
          <p:cNvSpPr>
            <a:spLocks noGrp="1"/>
          </p:cNvSpPr>
          <p:nvPr>
            <p:ph sz="half" idx="1"/>
          </p:nvPr>
        </p:nvSpPr>
        <p:spPr/>
        <p:txBody>
          <a:bodyPr/>
          <a:lstStyle/>
          <a:p>
            <a:pPr marL="457200" indent="-457200">
              <a:buFont typeface="+mj-lt"/>
              <a:buAutoNum type="arabicPeriod"/>
            </a:pPr>
            <a:r>
              <a:rPr lang="en-US" sz="2000" dirty="0">
                <a:hlinkClick r:id="rId2"/>
              </a:rPr>
              <a:t>http://apps.schools.nc.gov/pls/apex/f?p=125:1</a:t>
            </a:r>
            <a:r>
              <a:rPr lang="en-US" sz="2000" dirty="0" smtClean="0"/>
              <a:t>:</a:t>
            </a:r>
          </a:p>
          <a:p>
            <a:pPr marL="514350" indent="-514350">
              <a:buFont typeface="+mj-lt"/>
              <a:buAutoNum type="arabicPeriod"/>
            </a:pPr>
            <a:endParaRPr lang="en-US" dirty="0"/>
          </a:p>
          <a:p>
            <a:pPr marL="514350" indent="-514350">
              <a:buFont typeface="+mj-lt"/>
              <a:buAutoNum type="arabicPeriod"/>
            </a:pPr>
            <a:r>
              <a:rPr lang="en-US" sz="2000" dirty="0" smtClean="0"/>
              <a:t>Click </a:t>
            </a:r>
            <a:r>
              <a:rPr lang="en-US" sz="2000" b="1" dirty="0" smtClean="0"/>
              <a:t>Create Custom Report – School</a:t>
            </a:r>
          </a:p>
          <a:p>
            <a:pPr marL="514350" indent="-514350">
              <a:buFont typeface="+mj-lt"/>
              <a:buAutoNum type="arabicPeriod"/>
            </a:pPr>
            <a:endParaRPr lang="en-US" sz="2000" dirty="0" smtClean="0"/>
          </a:p>
          <a:p>
            <a:pPr marL="514350" indent="-514350">
              <a:buFont typeface="+mj-lt"/>
              <a:buAutoNum type="arabicPeriod"/>
            </a:pPr>
            <a:r>
              <a:rPr lang="en-US" sz="2000" dirty="0" smtClean="0"/>
              <a:t>Click </a:t>
            </a:r>
            <a:r>
              <a:rPr lang="en-US" sz="2000" b="1" dirty="0" smtClean="0"/>
              <a:t>All Schools/All Statuses/All Years</a:t>
            </a:r>
          </a:p>
          <a:p>
            <a:pPr marL="514350" indent="-514350">
              <a:buFont typeface="+mj-lt"/>
              <a:buAutoNum type="arabicPeriod"/>
            </a:pPr>
            <a:endParaRPr lang="en-US" sz="2000" dirty="0" smtClean="0"/>
          </a:p>
          <a:p>
            <a:pPr marL="514350" indent="-514350">
              <a:buFont typeface="+mj-lt"/>
              <a:buAutoNum type="arabicPeriod"/>
            </a:pPr>
            <a:r>
              <a:rPr lang="en-US" sz="2000" dirty="0" smtClean="0"/>
              <a:t>Click </a:t>
            </a:r>
            <a:r>
              <a:rPr lang="en-US" sz="2000" b="1" dirty="0" smtClean="0"/>
              <a:t>Actions</a:t>
            </a:r>
          </a:p>
          <a:p>
            <a:pPr marL="514350" indent="-514350">
              <a:buFont typeface="+mj-lt"/>
              <a:buAutoNum type="arabicPeriod"/>
            </a:pPr>
            <a:endParaRPr lang="en-US" sz="2000" dirty="0"/>
          </a:p>
          <a:p>
            <a:pPr marL="514350" indent="-514350">
              <a:buFont typeface="+mj-lt"/>
              <a:buAutoNum type="arabicPeriod"/>
            </a:pPr>
            <a:r>
              <a:rPr lang="en-US" sz="2000" dirty="0" smtClean="0"/>
              <a:t>Click </a:t>
            </a:r>
            <a:r>
              <a:rPr lang="en-US" sz="2000" b="1" dirty="0" smtClean="0"/>
              <a:t>Select Columns</a:t>
            </a:r>
            <a:endParaRPr lang="en-US" sz="2000" b="1" dirty="0"/>
          </a:p>
          <a:p>
            <a:pPr marL="514350" indent="-514350">
              <a:buFont typeface="+mj-lt"/>
              <a:buAutoNum type="arabicPeriod"/>
            </a:pPr>
            <a:endParaRPr lang="en-US" sz="2000" dirty="0" smtClean="0"/>
          </a:p>
        </p:txBody>
      </p:sp>
      <p:sp>
        <p:nvSpPr>
          <p:cNvPr id="4" name="Slide Number Placeholder 3"/>
          <p:cNvSpPr>
            <a:spLocks noGrp="1"/>
          </p:cNvSpPr>
          <p:nvPr>
            <p:ph type="sldNum" sz="quarter" idx="12"/>
          </p:nvPr>
        </p:nvSpPr>
        <p:spPr>
          <a:xfrm>
            <a:off x="8686800" y="6416675"/>
            <a:ext cx="381000" cy="365125"/>
          </a:xfrm>
        </p:spPr>
        <p:txBody>
          <a:bodyPr/>
          <a:lstStyle/>
          <a:p>
            <a:fld id="{43A11CF5-059E-4486-903A-AFB8D989E436}" type="slidenum">
              <a:rPr lang="en-US" smtClean="0"/>
              <a:t>121</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pic>
        <p:nvPicPr>
          <p:cNvPr id="1032" name="Picture 8" descr="C:\Users\TDOMIN~1\AppData\Local\Temp\SNAGHTML19d4de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73237"/>
            <a:ext cx="3617702" cy="2719388"/>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p:cNvPicPr>
            <a:picLocks noGrp="1" noChangeAspect="1"/>
          </p:cNvPicPr>
          <p:nvPr>
            <p:ph sz="half" idx="2"/>
          </p:nvPr>
        </p:nvPicPr>
        <p:blipFill>
          <a:blip r:embed="rId4"/>
          <a:stretch>
            <a:fillRect/>
          </a:stretch>
        </p:blipFill>
        <p:spPr>
          <a:xfrm>
            <a:off x="3776846" y="4492625"/>
            <a:ext cx="3368432" cy="914400"/>
          </a:xfrm>
          <a:prstGeom prst="rect">
            <a:avLst/>
          </a:prstGeom>
          <a:ln>
            <a:solidFill>
              <a:schemeClr val="tx1"/>
            </a:solidFill>
          </a:ln>
        </p:spPr>
      </p:pic>
      <p:pic>
        <p:nvPicPr>
          <p:cNvPr id="1034" name="Picture 10" descr="C:\Users\TDOMIN~1\AppData\Local\Temp\SNAGHTML19dc999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175" y="5030786"/>
            <a:ext cx="2066925" cy="15811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934200" y="5113337"/>
            <a:ext cx="1447800" cy="2936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6621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Elements in EDDIE...</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t>Highlight all elements in Display in Report</a:t>
            </a:r>
          </a:p>
          <a:p>
            <a:pPr marL="514350" indent="-514350">
              <a:buFont typeface="+mj-lt"/>
              <a:buAutoNum type="arabicPeriod"/>
            </a:pPr>
            <a:endParaRPr lang="en-US" dirty="0" smtClean="0"/>
          </a:p>
          <a:p>
            <a:pPr marL="514350" indent="-514350">
              <a:buFont typeface="+mj-lt"/>
              <a:buAutoNum type="arabicPeriod"/>
            </a:pPr>
            <a:r>
              <a:rPr lang="en-US" dirty="0" smtClean="0"/>
              <a:t>Click the Double Chevron pointing left</a:t>
            </a:r>
          </a:p>
          <a:p>
            <a:pPr marL="514350" indent="-514350">
              <a:buFont typeface="+mj-lt"/>
              <a:buAutoNum type="arabicPeriod"/>
            </a:pPr>
            <a:endParaRPr lang="en-US" dirty="0" smtClean="0"/>
          </a:p>
          <a:p>
            <a:pPr marL="514350" indent="-514350">
              <a:buFont typeface="+mj-lt"/>
              <a:buAutoNum type="arabicPeriod"/>
            </a:pPr>
            <a:r>
              <a:rPr lang="en-US" dirty="0" smtClean="0"/>
              <a:t>Double click the following elements:</a:t>
            </a:r>
          </a:p>
        </p:txBody>
      </p:sp>
      <p:pic>
        <p:nvPicPr>
          <p:cNvPr id="6" name="Content Placeholder 5"/>
          <p:cNvPicPr>
            <a:picLocks noGrp="1" noChangeAspect="1"/>
          </p:cNvPicPr>
          <p:nvPr>
            <p:ph sz="half" idx="2"/>
          </p:nvPr>
        </p:nvPicPr>
        <p:blipFill>
          <a:blip r:embed="rId2"/>
          <a:stretch>
            <a:fillRect/>
          </a:stretch>
        </p:blipFill>
        <p:spPr>
          <a:xfrm>
            <a:off x="4724400" y="1905000"/>
            <a:ext cx="4038600" cy="1525150"/>
          </a:xfrm>
          <a:prstGeom prst="rect">
            <a:avLst/>
          </a:prstGeom>
          <a:ln>
            <a:solidFill>
              <a:schemeClr val="tx1"/>
            </a:solidFill>
          </a:ln>
        </p:spPr>
      </p:pic>
      <p:sp>
        <p:nvSpPr>
          <p:cNvPr id="5" name="Slide Number Placeholder 4"/>
          <p:cNvSpPr>
            <a:spLocks noGrp="1"/>
          </p:cNvSpPr>
          <p:nvPr>
            <p:ph type="sldNum" sz="quarter" idx="12"/>
          </p:nvPr>
        </p:nvSpPr>
        <p:spPr>
          <a:xfrm>
            <a:off x="8686800" y="6416675"/>
            <a:ext cx="381000" cy="365125"/>
          </a:xfrm>
        </p:spPr>
        <p:txBody>
          <a:bodyPr/>
          <a:lstStyle/>
          <a:p>
            <a:fld id="{43A11CF5-059E-4486-903A-AFB8D989E436}" type="slidenum">
              <a:rPr lang="en-US" smtClean="0"/>
              <a:t>122</a:t>
            </a:fld>
            <a:endParaRPr lang="en-US" dirty="0"/>
          </a:p>
        </p:txBody>
      </p:sp>
      <p:pic>
        <p:nvPicPr>
          <p:cNvPr id="7" name="Picture 6"/>
          <p:cNvPicPr>
            <a:picLocks noChangeAspect="1"/>
          </p:cNvPicPr>
          <p:nvPr/>
        </p:nvPicPr>
        <p:blipFill>
          <a:blip r:embed="rId3"/>
          <a:stretch>
            <a:fillRect/>
          </a:stretch>
        </p:blipFill>
        <p:spPr>
          <a:xfrm>
            <a:off x="4724400" y="4800600"/>
            <a:ext cx="4005471" cy="1527048"/>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6248400" y="3581400"/>
            <a:ext cx="1075765" cy="1143000"/>
          </a:xfrm>
          <a:prstGeom prst="rect">
            <a:avLst/>
          </a:prstGeom>
          <a:ln>
            <a:solidFill>
              <a:schemeClr val="tx1"/>
            </a:solidFill>
          </a:ln>
        </p:spPr>
      </p:pic>
      <p:sp>
        <p:nvSpPr>
          <p:cNvPr id="10"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37274611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Elements in EDDIE...</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Elements:</a:t>
            </a:r>
          </a:p>
          <a:p>
            <a:pPr lvl="1"/>
            <a:r>
              <a:rPr lang="en-US" dirty="0" smtClean="0"/>
              <a:t>School Number</a:t>
            </a:r>
          </a:p>
          <a:p>
            <a:pPr lvl="1"/>
            <a:r>
              <a:rPr lang="en-US" dirty="0" smtClean="0"/>
              <a:t>School Year</a:t>
            </a:r>
          </a:p>
          <a:p>
            <a:pPr lvl="1"/>
            <a:r>
              <a:rPr lang="en-US" dirty="0" err="1" smtClean="0"/>
              <a:t>Sch</a:t>
            </a:r>
            <a:r>
              <a:rPr lang="en-US" dirty="0" smtClean="0"/>
              <a:t> Operational </a:t>
            </a:r>
            <a:r>
              <a:rPr lang="en-US" dirty="0" err="1" smtClean="0"/>
              <a:t>Desc</a:t>
            </a:r>
            <a:endParaRPr lang="en-US" dirty="0" smtClean="0"/>
          </a:p>
          <a:p>
            <a:pPr lvl="1"/>
            <a:r>
              <a:rPr lang="en-US" dirty="0" smtClean="0"/>
              <a:t>Opening Date</a:t>
            </a:r>
          </a:p>
          <a:p>
            <a:pPr lvl="1"/>
            <a:r>
              <a:rPr lang="en-US" dirty="0" smtClean="0"/>
              <a:t>Closing Date</a:t>
            </a:r>
          </a:p>
          <a:p>
            <a:pPr lvl="1"/>
            <a:r>
              <a:rPr lang="en-US" dirty="0" smtClean="0"/>
              <a:t>Federal School Number</a:t>
            </a:r>
          </a:p>
          <a:p>
            <a:pPr marL="514350" indent="-514350">
              <a:buFont typeface="+mj-lt"/>
              <a:buAutoNum type="arabicPeriod" startAt="4"/>
            </a:pPr>
            <a:r>
              <a:rPr lang="en-US" dirty="0" smtClean="0"/>
              <a:t>Click </a:t>
            </a:r>
            <a:r>
              <a:rPr lang="en-US" b="1" dirty="0" smtClean="0"/>
              <a:t>Apply</a:t>
            </a:r>
          </a:p>
          <a:p>
            <a:pPr marL="514350" indent="-514350">
              <a:buFont typeface="+mj-lt"/>
              <a:buAutoNum type="arabicPeriod" startAt="4"/>
            </a:pPr>
            <a:r>
              <a:rPr lang="en-US" dirty="0" smtClean="0"/>
              <a:t>Filter by School Year </a:t>
            </a:r>
            <a:r>
              <a:rPr lang="en-US" b="1" dirty="0" smtClean="0"/>
              <a:t>2014</a:t>
            </a:r>
            <a:endParaRPr lang="en-US" b="1" dirty="0"/>
          </a:p>
        </p:txBody>
      </p:sp>
      <p:pic>
        <p:nvPicPr>
          <p:cNvPr id="6" name="Content Placeholder 5"/>
          <p:cNvPicPr>
            <a:picLocks noGrp="1" noChangeAspect="1"/>
          </p:cNvPicPr>
          <p:nvPr>
            <p:ph sz="half" idx="2"/>
          </p:nvPr>
        </p:nvPicPr>
        <p:blipFill>
          <a:blip r:embed="rId2"/>
          <a:stretch>
            <a:fillRect/>
          </a:stretch>
        </p:blipFill>
        <p:spPr>
          <a:xfrm>
            <a:off x="4038600" y="1981200"/>
            <a:ext cx="4777185" cy="1920240"/>
          </a:xfrm>
          <a:prstGeom prst="rect">
            <a:avLst/>
          </a:prstGeom>
          <a:ln>
            <a:solidFill>
              <a:schemeClr val="tx1"/>
            </a:solidFill>
          </a:ln>
        </p:spPr>
      </p:pic>
      <p:sp>
        <p:nvSpPr>
          <p:cNvPr id="5" name="Slide Number Placeholder 4"/>
          <p:cNvSpPr>
            <a:spLocks noGrp="1"/>
          </p:cNvSpPr>
          <p:nvPr>
            <p:ph type="sldNum" sz="quarter" idx="12"/>
          </p:nvPr>
        </p:nvSpPr>
        <p:spPr>
          <a:xfrm>
            <a:off x="8686800" y="6416675"/>
            <a:ext cx="381000" cy="365125"/>
          </a:xfrm>
        </p:spPr>
        <p:txBody>
          <a:bodyPr/>
          <a:lstStyle/>
          <a:p>
            <a:fld id="{43A11CF5-059E-4486-903A-AFB8D989E436}" type="slidenum">
              <a:rPr lang="en-US" smtClean="0"/>
              <a:t>123</a:t>
            </a:fld>
            <a:endParaRPr lang="en-US" dirty="0"/>
          </a:p>
        </p:txBody>
      </p:sp>
      <p:pic>
        <p:nvPicPr>
          <p:cNvPr id="7" name="Picture 6"/>
          <p:cNvPicPr>
            <a:picLocks noChangeAspect="1"/>
          </p:cNvPicPr>
          <p:nvPr/>
        </p:nvPicPr>
        <p:blipFill>
          <a:blip r:embed="rId3"/>
          <a:stretch>
            <a:fillRect/>
          </a:stretch>
        </p:blipFill>
        <p:spPr>
          <a:xfrm>
            <a:off x="4591318" y="3733800"/>
            <a:ext cx="2868833" cy="2286000"/>
          </a:xfrm>
          <a:prstGeom prst="rect">
            <a:avLst/>
          </a:prstGeom>
          <a:ln>
            <a:solidFill>
              <a:schemeClr val="tx1"/>
            </a:solidFill>
          </a:ln>
        </p:spPr>
      </p:pic>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26997486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 Federal IDs from Eddie</a:t>
            </a:r>
            <a:endParaRPr lang="en-US" dirty="0"/>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dirty="0" smtClean="0"/>
              <a:t>Click </a:t>
            </a:r>
            <a:r>
              <a:rPr lang="en-US" b="1" dirty="0" smtClean="0"/>
              <a:t>Actions</a:t>
            </a:r>
          </a:p>
          <a:p>
            <a:pPr marL="514350" indent="-514350">
              <a:buFont typeface="+mj-lt"/>
              <a:buAutoNum type="arabicPeriod"/>
            </a:pPr>
            <a:endParaRPr lang="en-US" dirty="0" smtClean="0"/>
          </a:p>
          <a:p>
            <a:pPr marL="514350" indent="-514350">
              <a:buFont typeface="+mj-lt"/>
              <a:buAutoNum type="arabicPeriod"/>
            </a:pPr>
            <a:r>
              <a:rPr lang="en-US" dirty="0" smtClean="0"/>
              <a:t>Click </a:t>
            </a:r>
            <a:r>
              <a:rPr lang="en-US" b="1" dirty="0" smtClean="0"/>
              <a:t>Download</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Download as a </a:t>
            </a:r>
            <a:r>
              <a:rPr lang="en-US" b="1" dirty="0" smtClean="0"/>
              <a:t>.CSV </a:t>
            </a:r>
            <a:r>
              <a:rPr lang="en-US" dirty="0" smtClean="0"/>
              <a:t>file</a:t>
            </a:r>
          </a:p>
          <a:p>
            <a:pPr marL="0" indent="0">
              <a:buNone/>
            </a:pPr>
            <a:endParaRPr lang="en-US" dirty="0" smtClean="0"/>
          </a:p>
        </p:txBody>
      </p:sp>
      <p:pic>
        <p:nvPicPr>
          <p:cNvPr id="6" name="Content Placeholder 5"/>
          <p:cNvPicPr>
            <a:picLocks noGrp="1" noChangeAspect="1"/>
          </p:cNvPicPr>
          <p:nvPr>
            <p:ph sz="half" idx="2"/>
          </p:nvPr>
        </p:nvPicPr>
        <p:blipFill>
          <a:blip r:embed="rId2"/>
          <a:stretch>
            <a:fillRect/>
          </a:stretch>
        </p:blipFill>
        <p:spPr>
          <a:xfrm>
            <a:off x="4648200" y="2210830"/>
            <a:ext cx="4038600" cy="3853978"/>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43A11CF5-059E-4486-903A-AFB8D989E436}" type="slidenum">
              <a:rPr lang="en-US" smtClean="0"/>
              <a:t>124</a:t>
            </a:fld>
            <a:endParaRPr lang="en-US" dirty="0"/>
          </a:p>
        </p:txBody>
      </p:sp>
      <p:sp>
        <p:nvSpPr>
          <p:cNvPr id="7"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29623545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Create Federal Upload File</a:t>
            </a:r>
            <a:endParaRPr lang="en-US" dirty="0"/>
          </a:p>
        </p:txBody>
      </p:sp>
      <p:sp>
        <p:nvSpPr>
          <p:cNvPr id="3" name="Content Placeholder 2"/>
          <p:cNvSpPr>
            <a:spLocks noGrp="1"/>
          </p:cNvSpPr>
          <p:nvPr>
            <p:ph idx="1"/>
          </p:nvPr>
        </p:nvSpPr>
        <p:spPr>
          <a:xfrm>
            <a:off x="457200" y="2286000"/>
            <a:ext cx="8458200" cy="3840163"/>
          </a:xfrm>
        </p:spPr>
        <p:txBody>
          <a:bodyPr>
            <a:normAutofit fontScale="85000" lnSpcReduction="20000"/>
          </a:bodyPr>
          <a:lstStyle/>
          <a:p>
            <a:pPr marL="514350" indent="-514350">
              <a:buFont typeface="+mj-lt"/>
              <a:buAutoNum type="arabicPeriod"/>
            </a:pPr>
            <a:r>
              <a:rPr lang="en-US" dirty="0" smtClean="0"/>
              <a:t>Delete:</a:t>
            </a:r>
          </a:p>
          <a:p>
            <a:pPr marL="914400" lvl="1" indent="-514350">
              <a:buFont typeface="+mj-lt"/>
              <a:buAutoNum type="arabicPeriod"/>
            </a:pPr>
            <a:r>
              <a:rPr lang="en-US" dirty="0"/>
              <a:t>R</a:t>
            </a:r>
            <a:r>
              <a:rPr lang="en-US" dirty="0" smtClean="0"/>
              <a:t>ows </a:t>
            </a:r>
            <a:r>
              <a:rPr lang="en-US" dirty="0"/>
              <a:t>for schools not open during the SY 13/14 year</a:t>
            </a:r>
          </a:p>
          <a:p>
            <a:pPr marL="914400" lvl="1" indent="-514350">
              <a:buFont typeface="+mj-lt"/>
              <a:buAutoNum type="arabicPeriod"/>
            </a:pPr>
            <a:r>
              <a:rPr lang="en-US" dirty="0" smtClean="0"/>
              <a:t>All columns </a:t>
            </a:r>
            <a:r>
              <a:rPr lang="en-US" dirty="0"/>
              <a:t>except </a:t>
            </a:r>
            <a:r>
              <a:rPr lang="en-US" b="1" dirty="0"/>
              <a:t>Federal School </a:t>
            </a:r>
            <a:r>
              <a:rPr lang="en-US" b="1" dirty="0" smtClean="0"/>
              <a:t>Number</a:t>
            </a:r>
          </a:p>
          <a:p>
            <a:pPr marL="514350" indent="-514350">
              <a:buFont typeface="+mj-lt"/>
              <a:buAutoNum type="arabicPeriod"/>
            </a:pPr>
            <a:r>
              <a:rPr lang="en-US" dirty="0" smtClean="0"/>
              <a:t>Update Federal School Number column header to </a:t>
            </a:r>
            <a:r>
              <a:rPr lang="en-US" b="1" dirty="0" smtClean="0"/>
              <a:t>SCH_ID</a:t>
            </a:r>
          </a:p>
          <a:p>
            <a:pPr lvl="1"/>
            <a:r>
              <a:rPr lang="en-US" dirty="0" smtClean="0"/>
              <a:t>Column </a:t>
            </a:r>
            <a:r>
              <a:rPr lang="en-US" dirty="0"/>
              <a:t>1 Format:  Numeric</a:t>
            </a:r>
          </a:p>
          <a:p>
            <a:pPr marL="571500" indent="-514350">
              <a:buFont typeface="+mj-lt"/>
              <a:buAutoNum type="arabicPeriod"/>
            </a:pPr>
            <a:r>
              <a:rPr lang="en-US" dirty="0" smtClean="0"/>
              <a:t>Update the second column header to SCH_FTETEACH_ABSENT</a:t>
            </a:r>
            <a:endParaRPr lang="en-US" dirty="0"/>
          </a:p>
          <a:p>
            <a:pPr lvl="1"/>
            <a:r>
              <a:rPr lang="en-US" dirty="0"/>
              <a:t>Column 2 Format:  Numeric, 100</a:t>
            </a:r>
            <a:r>
              <a:rPr lang="en-US" baseline="30000" dirty="0"/>
              <a:t>th</a:t>
            </a:r>
            <a:r>
              <a:rPr lang="en-US" dirty="0"/>
              <a:t> decimal</a:t>
            </a:r>
          </a:p>
          <a:p>
            <a:pPr marL="571500" indent="-514350">
              <a:buFont typeface="+mj-lt"/>
              <a:buAutoNum type="arabicPeriod"/>
            </a:pPr>
            <a:r>
              <a:rPr lang="en-US" dirty="0" smtClean="0"/>
              <a:t>Save as .CSV</a:t>
            </a:r>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125</a:t>
            </a:fld>
            <a:endParaRPr lang="en-US" dirty="0"/>
          </a:p>
        </p:txBody>
      </p:sp>
      <p:sp>
        <p:nvSpPr>
          <p:cNvPr id="7"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36279667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Certification</a:t>
            </a:r>
            <a:endParaRPr lang="en-US" dirty="0"/>
          </a:p>
        </p:txBody>
      </p:sp>
      <p:sp>
        <p:nvSpPr>
          <p:cNvPr id="3" name="Content Placeholder 2"/>
          <p:cNvSpPr>
            <a:spLocks noGrp="1"/>
          </p:cNvSpPr>
          <p:nvPr>
            <p:ph idx="1"/>
          </p:nvPr>
        </p:nvSpPr>
        <p:spPr/>
        <p:txBody>
          <a:bodyPr/>
          <a:lstStyle/>
          <a:p>
            <a:r>
              <a:rPr lang="en-US" dirty="0" smtClean="0"/>
              <a:t>Must be completed by August 7, 2015</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126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199103134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Portal – Familiarize Yourself</a:t>
            </a:r>
            <a:endParaRPr lang="en-US" dirty="0"/>
          </a:p>
        </p:txBody>
      </p:sp>
      <p:sp>
        <p:nvSpPr>
          <p:cNvPr id="3" name="Content Placeholder 2"/>
          <p:cNvSpPr>
            <a:spLocks noGrp="1"/>
          </p:cNvSpPr>
          <p:nvPr>
            <p:ph idx="1"/>
          </p:nvPr>
        </p:nvSpPr>
        <p:spPr/>
        <p:txBody>
          <a:bodyPr>
            <a:normAutofit fontScale="92500" lnSpcReduction="10000"/>
          </a:bodyPr>
          <a:lstStyle/>
          <a:p>
            <a:r>
              <a:rPr lang="en-US" dirty="0"/>
              <a:t>OCR CRDC Federal Resources</a:t>
            </a:r>
            <a:r>
              <a:rPr lang="en-US" dirty="0" smtClean="0"/>
              <a:t>:</a:t>
            </a:r>
          </a:p>
          <a:p>
            <a:pPr lvl="1"/>
            <a:r>
              <a:rPr lang="en-US" dirty="0" smtClean="0"/>
              <a:t>CRDC Survey Tool </a:t>
            </a:r>
            <a:r>
              <a:rPr lang="en-US" dirty="0"/>
              <a:t>User Guide</a:t>
            </a:r>
            <a:br>
              <a:rPr lang="en-US" dirty="0"/>
            </a:br>
            <a:r>
              <a:rPr lang="en-US" sz="2000" dirty="0">
                <a:hlinkClick r:id="rId2"/>
              </a:rPr>
              <a:t>https://crdc.grads360.org/#</a:t>
            </a:r>
            <a:r>
              <a:rPr lang="en-US" sz="2000" dirty="0" smtClean="0">
                <a:hlinkClick r:id="rId2"/>
              </a:rPr>
              <a:t>communities/pdc/documents/7728</a:t>
            </a:r>
            <a:endParaRPr lang="en-US" sz="2000" dirty="0" smtClean="0"/>
          </a:p>
          <a:p>
            <a:pPr lvl="2"/>
            <a:r>
              <a:rPr lang="en-US" dirty="0" smtClean="0"/>
              <a:t>Logging In and Home Page</a:t>
            </a:r>
          </a:p>
          <a:p>
            <a:pPr lvl="2"/>
            <a:r>
              <a:rPr lang="en-US" dirty="0" smtClean="0"/>
              <a:t>Reporting Data</a:t>
            </a:r>
          </a:p>
          <a:p>
            <a:pPr lvl="2"/>
            <a:r>
              <a:rPr lang="en-US" dirty="0" smtClean="0"/>
              <a:t>Resources Page (links in the Federal System)</a:t>
            </a:r>
          </a:p>
          <a:p>
            <a:pPr lvl="2"/>
            <a:r>
              <a:rPr lang="en-US" dirty="0" smtClean="0"/>
              <a:t>Reports (includes Submission Progress, Error Resolution, User Access, Collection Metrics)</a:t>
            </a:r>
          </a:p>
          <a:p>
            <a:pPr lvl="2"/>
            <a:r>
              <a:rPr lang="en-US" dirty="0" smtClean="0"/>
              <a:t>Certification</a:t>
            </a:r>
            <a:r>
              <a:rPr lang="en-US" dirty="0"/>
              <a:t/>
            </a:r>
            <a:br>
              <a:rPr lang="en-US" dirty="0"/>
            </a:br>
            <a:endParaRPr lang="en-US" dirty="0"/>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127</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37714547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t>
            </a:r>
            <a:endParaRPr lang="en-US" dirty="0"/>
          </a:p>
        </p:txBody>
      </p:sp>
      <p:graphicFrame>
        <p:nvGraphicFramePr>
          <p:cNvPr id="5" name="Content Placeholder 4"/>
          <p:cNvGraphicFramePr>
            <a:graphicFrameLocks noGrp="1"/>
          </p:cNvGraphicFramePr>
          <p:nvPr>
            <p:ph idx="1"/>
          </p:nvPr>
        </p:nvGraphicFramePr>
        <p:xfrm>
          <a:off x="457200" y="2286000"/>
          <a:ext cx="8229600" cy="3484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Issue / Concern</a:t>
                      </a:r>
                      <a:endParaRPr lang="en-US" dirty="0"/>
                    </a:p>
                  </a:txBody>
                  <a:tcPr/>
                </a:tc>
                <a:tc>
                  <a:txBody>
                    <a:bodyPr/>
                    <a:lstStyle/>
                    <a:p>
                      <a:r>
                        <a:rPr lang="en-US" dirty="0" smtClean="0"/>
                        <a:t>Contact</a:t>
                      </a:r>
                      <a:endParaRPr lang="en-US" dirty="0"/>
                    </a:p>
                  </a:txBody>
                  <a:tcPr/>
                </a:tc>
                <a:tc>
                  <a:txBody>
                    <a:bodyPr/>
                    <a:lstStyle/>
                    <a:p>
                      <a:r>
                        <a:rPr lang="en-US" dirty="0" smtClean="0"/>
                        <a:t>Contact Info</a:t>
                      </a:r>
                      <a:endParaRPr lang="en-US" dirty="0"/>
                    </a:p>
                  </a:txBody>
                  <a:tcPr/>
                </a:tc>
              </a:tr>
              <a:tr h="1112520">
                <a:tc>
                  <a:txBody>
                    <a:bodyPr/>
                    <a:lstStyle/>
                    <a:p>
                      <a:pPr marL="285750" indent="-285750">
                        <a:buFont typeface="Arial" panose="020B0604020202020204" pitchFamily="34" charset="0"/>
                        <a:buChar char="•"/>
                      </a:pPr>
                      <a:r>
                        <a:rPr lang="en-US" dirty="0" smtClean="0"/>
                        <a:t>No access to Federal Portal</a:t>
                      </a:r>
                      <a:endParaRPr lang="en-US" dirty="0"/>
                    </a:p>
                    <a:p>
                      <a:pPr marL="285750" indent="-285750">
                        <a:buFont typeface="Arial" panose="020B0604020202020204" pitchFamily="34" charset="0"/>
                        <a:buChar char="•"/>
                      </a:pPr>
                      <a:r>
                        <a:rPr lang="en-US" dirty="0" smtClean="0"/>
                        <a:t>Incorrect</a:t>
                      </a:r>
                      <a:r>
                        <a:rPr lang="en-US" baseline="0" dirty="0" smtClean="0"/>
                        <a:t> permissions for account</a:t>
                      </a:r>
                      <a:endParaRPr lang="en-US" dirty="0"/>
                    </a:p>
                    <a:p>
                      <a:pPr marL="285750" indent="-285750">
                        <a:buFont typeface="Arial" panose="020B0604020202020204" pitchFamily="34" charset="0"/>
                        <a:buChar char="•"/>
                      </a:pPr>
                      <a:r>
                        <a:rPr lang="en-US" dirty="0" smtClean="0"/>
                        <a:t>School</a:t>
                      </a:r>
                      <a:r>
                        <a:rPr lang="en-US" baseline="0" dirty="0" smtClean="0"/>
                        <a:t> does not exist in the Federal Portal</a:t>
                      </a:r>
                      <a:endParaRPr lang="en-US" dirty="0"/>
                    </a:p>
                  </a:txBody>
                  <a:tcPr/>
                </a:tc>
                <a:tc>
                  <a:txBody>
                    <a:bodyPr/>
                    <a:lstStyle/>
                    <a:p>
                      <a:pPr algn="ctr"/>
                      <a:endParaRPr lang="en-US" dirty="0" smtClean="0"/>
                    </a:p>
                    <a:p>
                      <a:pPr algn="ctr"/>
                      <a:endParaRPr lang="en-US" dirty="0" smtClean="0"/>
                    </a:p>
                    <a:p>
                      <a:pPr algn="ctr"/>
                      <a:endParaRPr lang="en-US" dirty="0" smtClean="0"/>
                    </a:p>
                    <a:p>
                      <a:pPr algn="ctr"/>
                      <a:r>
                        <a:rPr lang="en-US" dirty="0" smtClean="0"/>
                        <a:t>CRDC Partner Support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(844) 338-2732</a:t>
                      </a:r>
                      <a:br>
                        <a:rPr lang="en-US" sz="1400" b="1" dirty="0" smtClean="0"/>
                      </a:br>
                      <a:r>
                        <a:rPr lang="en-US" sz="1400" b="1" dirty="0" smtClean="0"/>
                        <a:t>or</a:t>
                      </a:r>
                      <a:br>
                        <a:rPr lang="en-US" sz="1400" b="1" dirty="0" smtClean="0"/>
                      </a:br>
                      <a:r>
                        <a:rPr lang="en-US" sz="1400" b="1" dirty="0" smtClean="0">
                          <a:hlinkClick r:id="rId2"/>
                        </a:rPr>
                        <a:t>CRDC@SANAMETRIX.COM</a:t>
                      </a:r>
                      <a:endParaRPr lang="en-US" sz="1400" dirty="0" smtClean="0"/>
                    </a:p>
                  </a:txBody>
                  <a:tcPr/>
                </a:tc>
              </a:tr>
              <a:tr h="370840">
                <a:tc>
                  <a:txBody>
                    <a:bodyPr/>
                    <a:lstStyle/>
                    <a:p>
                      <a:endParaRPr lang="en-US"/>
                    </a:p>
                  </a:txBody>
                  <a:tcPr/>
                </a:tc>
                <a:tc>
                  <a:txBody>
                    <a:bodyPr/>
                    <a:lstStyle/>
                    <a:p>
                      <a:endParaRPr lang="en-US"/>
                    </a:p>
                  </a:txBody>
                  <a:tcPr/>
                </a:tc>
                <a:tc>
                  <a:txBody>
                    <a:bodyPr/>
                    <a:lstStyle/>
                    <a:p>
                      <a:endParaRPr lang="en-US" dirty="0"/>
                    </a:p>
                  </a:txBody>
                  <a:tcPr/>
                </a:tc>
              </a:tr>
              <a:tr h="741680">
                <a:tc>
                  <a:txBody>
                    <a:bodyPr/>
                    <a:lstStyle/>
                    <a:p>
                      <a:pPr marL="285750" indent="-285750">
                        <a:buFont typeface="Arial" panose="020B0604020202020204" pitchFamily="34" charset="0"/>
                        <a:buChar char="•"/>
                      </a:pPr>
                      <a:r>
                        <a:rPr lang="en-US" dirty="0" smtClean="0"/>
                        <a:t>Data not</a:t>
                      </a:r>
                      <a:r>
                        <a:rPr lang="en-US" baseline="0" dirty="0" smtClean="0"/>
                        <a:t> loaded for school</a:t>
                      </a:r>
                      <a:endParaRPr lang="en-US" dirty="0"/>
                    </a:p>
                    <a:p>
                      <a:pPr marL="285750" indent="-285750">
                        <a:buFont typeface="Arial" panose="020B0604020202020204" pitchFamily="34" charset="0"/>
                        <a:buChar char="•"/>
                      </a:pPr>
                      <a:r>
                        <a:rPr lang="en-US" dirty="0" smtClean="0"/>
                        <a:t>Questions about data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HBSC Support Center</a:t>
                      </a:r>
                    </a:p>
                    <a:p>
                      <a:endParaRPr lang="en-US" dirty="0"/>
                    </a:p>
                  </a:txBody>
                  <a:tcPr/>
                </a:tc>
                <a:tc>
                  <a:txBody>
                    <a:bodyPr/>
                    <a:lstStyle/>
                    <a:p>
                      <a:pPr algn="ctr"/>
                      <a:r>
                        <a:rPr lang="en-US" sz="1400" b="1" dirty="0" smtClean="0"/>
                        <a:t>(919) 807-4357</a:t>
                      </a:r>
                    </a:p>
                    <a:p>
                      <a:pPr algn="ctr"/>
                      <a:r>
                        <a:rPr lang="en-US" sz="1400" b="1" dirty="0" smtClean="0"/>
                        <a:t>or</a:t>
                      </a:r>
                    </a:p>
                    <a:p>
                      <a:pPr algn="ctr"/>
                      <a:r>
                        <a:rPr lang="en-US" sz="1400" b="1" dirty="0" smtClean="0">
                          <a:hlinkClick r:id="rId3"/>
                        </a:rPr>
                        <a:t>Homebase.incidents@its.nc.gov</a:t>
                      </a:r>
                      <a:endParaRPr lang="en-US" sz="1400" b="1" dirty="0" smtClean="0"/>
                    </a:p>
                    <a:p>
                      <a:endParaRPr lang="en-US" b="1" dirty="0" smtClean="0"/>
                    </a:p>
                  </a:txBody>
                  <a:tcPr/>
                </a:tc>
              </a:tr>
            </a:tbl>
          </a:graphicData>
        </a:graphic>
      </p:graphicFrame>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128</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105751014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5" name="Content Placeholder 4"/>
          <p:cNvGraphicFramePr>
            <a:graphicFrameLocks noGrp="1"/>
          </p:cNvGraphicFramePr>
          <p:nvPr>
            <p:ph idx="1"/>
          </p:nvPr>
        </p:nvGraphicFramePr>
        <p:xfrm>
          <a:off x="457200" y="2286000"/>
          <a:ext cx="8229600" cy="3418840"/>
        </p:xfrm>
        <a:graphic>
          <a:graphicData uri="http://schemas.openxmlformats.org/drawingml/2006/table">
            <a:tbl>
              <a:tblPr firstRow="1" bandRow="1">
                <a:tableStyleId>{5C22544A-7EE6-4342-B048-85BDC9FD1C3A}</a:tableStyleId>
              </a:tblPr>
              <a:tblGrid>
                <a:gridCol w="1600200"/>
                <a:gridCol w="3886200"/>
                <a:gridCol w="2743200"/>
              </a:tblGrid>
              <a:tr h="370840">
                <a:tc>
                  <a:txBody>
                    <a:bodyPr/>
                    <a:lstStyle/>
                    <a:p>
                      <a:r>
                        <a:rPr lang="en-US" dirty="0" smtClean="0"/>
                        <a:t>Source</a:t>
                      </a:r>
                      <a:endParaRPr lang="en-US" dirty="0"/>
                    </a:p>
                  </a:txBody>
                  <a:tcPr/>
                </a:tc>
                <a:tc>
                  <a:txBody>
                    <a:bodyPr/>
                    <a:lstStyle/>
                    <a:p>
                      <a:r>
                        <a:rPr lang="en-US" dirty="0" smtClean="0"/>
                        <a:t>Document</a:t>
                      </a:r>
                      <a:endParaRPr lang="en-US" dirty="0"/>
                    </a:p>
                  </a:txBody>
                  <a:tcPr/>
                </a:tc>
                <a:tc>
                  <a:txBody>
                    <a:bodyPr/>
                    <a:lstStyle/>
                    <a:p>
                      <a:r>
                        <a:rPr lang="en-US" dirty="0" smtClean="0"/>
                        <a:t>Link</a:t>
                      </a:r>
                      <a:endParaRPr lang="en-US" dirty="0"/>
                    </a:p>
                  </a:txBody>
                  <a:tcPr/>
                </a:tc>
              </a:tr>
              <a:tr h="370840">
                <a:tc>
                  <a:txBody>
                    <a:bodyPr/>
                    <a:lstStyle/>
                    <a:p>
                      <a:r>
                        <a:rPr lang="en-US" dirty="0" smtClean="0"/>
                        <a:t>NC DPI</a:t>
                      </a:r>
                      <a:endParaRPr lang="en-US" dirty="0"/>
                    </a:p>
                  </a:txBody>
                  <a:tcPr/>
                </a:tc>
                <a:tc>
                  <a:txBody>
                    <a:bodyPr/>
                    <a:lstStyle/>
                    <a:p>
                      <a:r>
                        <a:rPr lang="en-US" dirty="0" smtClean="0"/>
                        <a:t>Preparing PowerSchool</a:t>
                      </a:r>
                      <a:r>
                        <a:rPr lang="en-US" baseline="0" dirty="0" smtClean="0"/>
                        <a:t> for the CRDC</a:t>
                      </a:r>
                      <a:endParaRPr lang="en-US" dirty="0"/>
                    </a:p>
                  </a:txBody>
                  <a:tcPr/>
                </a:tc>
                <a:tc>
                  <a:txBody>
                    <a:bodyPr/>
                    <a:lstStyle/>
                    <a:p>
                      <a:r>
                        <a:rPr lang="en-US" sz="1400" dirty="0" smtClean="0">
                          <a:hlinkClick r:id="rId2"/>
                        </a:rPr>
                        <a:t>http://www.nc-sis.org/Documents/school_info/OCR_v9_Final_20150313.pdf</a:t>
                      </a:r>
                      <a:endParaRPr lang="en-US" sz="1400" dirty="0" smtClean="0"/>
                    </a:p>
                    <a:p>
                      <a:endParaRPr lang="en-US" dirty="0"/>
                    </a:p>
                  </a:txBody>
                  <a:tcPr/>
                </a:tc>
              </a:tr>
              <a:tr h="370840">
                <a:tc>
                  <a:txBody>
                    <a:bodyPr/>
                    <a:lstStyle/>
                    <a:p>
                      <a:r>
                        <a:rPr lang="en-US" dirty="0" smtClean="0"/>
                        <a:t>Federal OCR</a:t>
                      </a:r>
                      <a:endParaRPr lang="en-US" dirty="0"/>
                    </a:p>
                  </a:txBody>
                  <a:tcPr/>
                </a:tc>
                <a:tc>
                  <a:txBody>
                    <a:bodyPr/>
                    <a:lstStyle/>
                    <a:p>
                      <a:r>
                        <a:rPr lang="en-US" dirty="0" smtClean="0"/>
                        <a:t>CRDC Survey Tool User Guide</a:t>
                      </a:r>
                      <a:endParaRPr lang="en-US" dirty="0"/>
                    </a:p>
                  </a:txBody>
                  <a:tcPr/>
                </a:tc>
                <a:tc>
                  <a:txBody>
                    <a:bodyPr/>
                    <a:lstStyle/>
                    <a:p>
                      <a:r>
                        <a:rPr lang="en-US" sz="1400" dirty="0" smtClean="0">
                          <a:hlinkClick r:id="rId3"/>
                        </a:rPr>
                        <a:t>https://crdc.grads360.org/#communities/pdc/documents/7728</a:t>
                      </a:r>
                      <a:endParaRPr lang="en-US" sz="1400" dirty="0" smtClean="0"/>
                    </a:p>
                  </a:txBody>
                  <a:tcPr/>
                </a:tc>
              </a:tr>
              <a:tr h="370840">
                <a:tc>
                  <a:txBody>
                    <a:bodyPr/>
                    <a:lstStyle/>
                    <a:p>
                      <a:r>
                        <a:rPr lang="en-US" dirty="0" smtClean="0"/>
                        <a:t>Federal OCR</a:t>
                      </a:r>
                      <a:endParaRPr lang="en-US" dirty="0"/>
                    </a:p>
                  </a:txBody>
                  <a:tcPr/>
                </a:tc>
                <a:tc>
                  <a:txBody>
                    <a:bodyPr/>
                    <a:lstStyle/>
                    <a:p>
                      <a:r>
                        <a:rPr lang="en-US" dirty="0" smtClean="0"/>
                        <a:t>How to Add New Users</a:t>
                      </a:r>
                      <a:endParaRPr lang="en-US" dirty="0"/>
                    </a:p>
                  </a:txBody>
                  <a:tcPr/>
                </a:tc>
                <a:tc>
                  <a:txBody>
                    <a:bodyPr/>
                    <a:lstStyle/>
                    <a:p>
                      <a:r>
                        <a:rPr lang="en-US" sz="1400" dirty="0" smtClean="0">
                          <a:hlinkClick r:id="rId4"/>
                        </a:rPr>
                        <a:t>https://crdc.grads360.org/#communities/pdc/documents/7735</a:t>
                      </a:r>
                      <a:endParaRPr lang="en-US" sz="1400" dirty="0" smtClean="0"/>
                    </a:p>
                    <a:p>
                      <a:endParaRPr lang="en-US" sz="1400" dirty="0"/>
                    </a:p>
                  </a:txBody>
                  <a:tcPr/>
                </a:tc>
              </a:tr>
              <a:tr h="370840">
                <a:tc>
                  <a:txBody>
                    <a:bodyPr/>
                    <a:lstStyle/>
                    <a:p>
                      <a:r>
                        <a:rPr lang="en-US" dirty="0" smtClean="0"/>
                        <a:t>Federal</a:t>
                      </a:r>
                      <a:r>
                        <a:rPr lang="en-US" baseline="0" dirty="0" smtClean="0"/>
                        <a:t> OCR</a:t>
                      </a:r>
                      <a:endParaRPr lang="en-US" dirty="0"/>
                    </a:p>
                  </a:txBody>
                  <a:tcPr/>
                </a:tc>
                <a:tc>
                  <a:txBody>
                    <a:bodyPr/>
                    <a:lstStyle/>
                    <a:p>
                      <a:r>
                        <a:rPr lang="en-US" dirty="0" smtClean="0"/>
                        <a:t>How to Add Back SEA Permissions</a:t>
                      </a:r>
                      <a:endParaRPr lang="en-US" dirty="0"/>
                    </a:p>
                  </a:txBody>
                  <a:tcPr/>
                </a:tc>
                <a:tc>
                  <a:txBody>
                    <a:bodyPr/>
                    <a:lstStyle/>
                    <a:p>
                      <a:r>
                        <a:rPr lang="en-US" sz="1400" dirty="0" smtClean="0">
                          <a:hlinkClick r:id="rId5"/>
                        </a:rPr>
                        <a:t>https://crdc.grads360.org/#communities/pdc/documents/7734</a:t>
                      </a:r>
                      <a:endParaRPr lang="en-US" sz="1400" dirty="0" smtClean="0"/>
                    </a:p>
                    <a:p>
                      <a:endParaRPr lang="en-US" dirty="0"/>
                    </a:p>
                  </a:txBody>
                  <a:tcPr/>
                </a:tc>
              </a:tr>
            </a:tbl>
          </a:graphicData>
        </a:graphic>
      </p:graphicFrame>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129</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
        <p:nvSpPr>
          <p:cNvPr id="7" name="TextBox 6"/>
          <p:cNvSpPr txBox="1"/>
          <p:nvPr/>
        </p:nvSpPr>
        <p:spPr>
          <a:xfrm>
            <a:off x="762000" y="6000690"/>
            <a:ext cx="7848600" cy="400110"/>
          </a:xfrm>
          <a:prstGeom prst="rect">
            <a:avLst/>
          </a:prstGeom>
          <a:noFill/>
        </p:spPr>
        <p:txBody>
          <a:bodyPr wrap="square" rtlCol="0">
            <a:spAutoFit/>
          </a:bodyPr>
          <a:lstStyle/>
          <a:p>
            <a:pPr algn="ctr"/>
            <a:r>
              <a:rPr lang="en-US" sz="2000" dirty="0" smtClean="0"/>
              <a:t>For all OCR Federal resources, visit:  </a:t>
            </a:r>
            <a:r>
              <a:rPr lang="en-US" sz="2000" dirty="0" smtClean="0">
                <a:hlinkClick r:id="rId6"/>
              </a:rPr>
              <a:t>https://crdc.grads360.org/#program</a:t>
            </a:r>
            <a:endParaRPr lang="en-US" sz="2000" dirty="0" smtClean="0"/>
          </a:p>
        </p:txBody>
      </p:sp>
    </p:spTree>
    <p:extLst>
      <p:ext uri="{BB962C8B-B14F-4D97-AF65-F5344CB8AC3E}">
        <p14:creationId xmlns:p14="http://schemas.microsoft.com/office/powerpoint/2010/main" val="2776950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t>Exclude from CRDC Report (&lt;300 schools)…</a:t>
            </a:r>
          </a:p>
        </p:txBody>
      </p:sp>
      <p:sp>
        <p:nvSpPr>
          <p:cNvPr id="3" name="Content Placeholder 2"/>
          <p:cNvSpPr>
            <a:spLocks noGrp="1"/>
          </p:cNvSpPr>
          <p:nvPr>
            <p:ph idx="1"/>
          </p:nvPr>
        </p:nvSpPr>
        <p:spPr/>
        <p:txBody>
          <a:bodyPr>
            <a:normAutofit fontScale="92500" lnSpcReduction="20000"/>
          </a:bodyPr>
          <a:lstStyle/>
          <a:p>
            <a:r>
              <a:rPr lang="en-US" dirty="0" smtClean="0"/>
              <a:t>Exclude if:</a:t>
            </a:r>
          </a:p>
          <a:p>
            <a:pPr lvl="1"/>
            <a:r>
              <a:rPr lang="en-US" dirty="0"/>
              <a:t>U</a:t>
            </a:r>
            <a:r>
              <a:rPr lang="en-US" dirty="0" smtClean="0"/>
              <a:t>sed for grouping; student ADM is associated to another school </a:t>
            </a:r>
          </a:p>
          <a:p>
            <a:pPr lvl="1"/>
            <a:endParaRPr lang="en-US" dirty="0" smtClean="0"/>
          </a:p>
          <a:p>
            <a:pPr lvl="1"/>
            <a:r>
              <a:rPr lang="en-US" dirty="0"/>
              <a:t>U</a:t>
            </a:r>
            <a:r>
              <a:rPr lang="en-US" dirty="0" smtClean="0"/>
              <a:t>sed for assignment / evaluation </a:t>
            </a:r>
          </a:p>
          <a:p>
            <a:pPr lvl="1"/>
            <a:endParaRPr lang="en-US" sz="2800" dirty="0" smtClean="0"/>
          </a:p>
          <a:p>
            <a:pPr lvl="1"/>
            <a:r>
              <a:rPr lang="en-US" sz="2800" dirty="0" smtClean="0"/>
              <a:t>FTE School</a:t>
            </a:r>
          </a:p>
          <a:p>
            <a:pPr lvl="1"/>
            <a:endParaRPr lang="en-US" dirty="0" smtClean="0"/>
          </a:p>
          <a:p>
            <a:pPr lvl="1"/>
            <a:r>
              <a:rPr lang="en-US" dirty="0" smtClean="0"/>
              <a:t>Unused ‘program’ schools</a:t>
            </a:r>
            <a:endParaRPr lang="en-US" sz="2800" dirty="0"/>
          </a:p>
          <a:p>
            <a:pPr marL="0" indent="0">
              <a:buNone/>
            </a:pPr>
            <a:endParaRPr lang="en-US" dirty="0"/>
          </a:p>
        </p:txBody>
      </p:sp>
      <p:sp>
        <p:nvSpPr>
          <p:cNvPr id="5" name="Slide Number Placeholder 4"/>
          <p:cNvSpPr>
            <a:spLocks noGrp="1"/>
          </p:cNvSpPr>
          <p:nvPr>
            <p:ph type="sldNum" sz="quarter" idx="12"/>
          </p:nvPr>
        </p:nvSpPr>
        <p:spPr>
          <a:xfrm>
            <a:off x="8610600" y="6477000"/>
            <a:ext cx="457200" cy="320675"/>
          </a:xfrm>
        </p:spPr>
        <p:txBody>
          <a:bodyPr/>
          <a:lstStyle/>
          <a:p>
            <a:fld id="{43A11CF5-059E-4486-903A-AFB8D989E436}" type="slidenum">
              <a:rPr lang="en-US" smtClean="0"/>
              <a:t>13</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90454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This presentation</a:t>
            </a:r>
          </a:p>
          <a:p>
            <a:pPr lvl="1"/>
            <a:r>
              <a:rPr lang="en-US" dirty="0" smtClean="0"/>
              <a:t>Collection of each status</a:t>
            </a:r>
          </a:p>
          <a:p>
            <a:pPr lvl="1"/>
            <a:r>
              <a:rPr lang="en-US" dirty="0" smtClean="0"/>
              <a:t>Evolution of processes</a:t>
            </a:r>
          </a:p>
          <a:p>
            <a:pPr lvl="1"/>
            <a:r>
              <a:rPr lang="en-US" dirty="0" smtClean="0"/>
              <a:t>Footers identify first and last update</a:t>
            </a:r>
          </a:p>
          <a:p>
            <a:pPr lvl="2"/>
            <a:r>
              <a:rPr lang="en-US" dirty="0" smtClean="0"/>
              <a:t>Some slides re-used and moved for flow</a:t>
            </a:r>
          </a:p>
          <a:p>
            <a:r>
              <a:rPr lang="en-US" dirty="0" smtClean="0"/>
              <a:t>Communications Archive</a:t>
            </a:r>
          </a:p>
          <a:p>
            <a:pPr lvl="1"/>
            <a:r>
              <a:rPr lang="en-US" sz="2000" dirty="0">
                <a:hlinkClick r:id="rId2"/>
              </a:rPr>
              <a:t>http://www.ncpublicschools.org/data/management/ocr/archive</a:t>
            </a:r>
            <a:r>
              <a:rPr lang="en-US" sz="2000" dirty="0" smtClean="0">
                <a:hlinkClick r:id="rId2"/>
              </a:rPr>
              <a:t>/</a:t>
            </a:r>
            <a:endParaRPr lang="en-US" sz="2000" dirty="0" smtClean="0"/>
          </a:p>
          <a:p>
            <a:pPr lvl="1"/>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130</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a:t>
            </a:r>
            <a:r>
              <a:rPr lang="en-US" dirty="0"/>
              <a:t>6</a:t>
            </a:r>
            <a:r>
              <a:rPr lang="en-US" dirty="0" smtClean="0"/>
              <a:t>/19/2015</a:t>
            </a:r>
            <a:endParaRPr lang="en-US" dirty="0"/>
          </a:p>
        </p:txBody>
      </p:sp>
    </p:spTree>
    <p:extLst>
      <p:ext uri="{BB962C8B-B14F-4D97-AF65-F5344CB8AC3E}">
        <p14:creationId xmlns:p14="http://schemas.microsoft.com/office/powerpoint/2010/main" val="106958376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NC Public Schools!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415381"/>
            <a:ext cx="5029200" cy="3581400"/>
          </a:xfrm>
        </p:spPr>
      </p:pic>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131</a:t>
            </a:fld>
            <a:endParaRPr lang="en-US" dirty="0"/>
          </a:p>
        </p:txBody>
      </p:sp>
    </p:spTree>
    <p:extLst>
      <p:ext uri="{BB962C8B-B14F-4D97-AF65-F5344CB8AC3E}">
        <p14:creationId xmlns:p14="http://schemas.microsoft.com/office/powerpoint/2010/main" val="130022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Info on Program &amp; &lt;300 Schools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Each LEA is using the NC DPI Program Schools differently and has the opportunity to create schools numbered below 300 in PowerSchool for their own local use.  </a:t>
            </a:r>
          </a:p>
          <a:p>
            <a:pPr marL="0" indent="0">
              <a:buNone/>
            </a:pPr>
            <a:endParaRPr lang="en-US" dirty="0"/>
          </a:p>
          <a:p>
            <a:pPr marL="0" indent="0">
              <a:buNone/>
            </a:pPr>
            <a:r>
              <a:rPr lang="en-US" dirty="0" smtClean="0"/>
              <a:t>The NC DPI wants students receiving services included in the OCR counts.  </a:t>
            </a:r>
          </a:p>
          <a:p>
            <a:pPr marL="0" indent="0">
              <a:buNone/>
            </a:pPr>
            <a:endParaRPr lang="en-US" dirty="0" smtClean="0"/>
          </a:p>
          <a:p>
            <a:pPr marL="0" indent="0">
              <a:buNone/>
            </a:pPr>
            <a:r>
              <a:rPr lang="en-US" dirty="0" smtClean="0"/>
              <a:t>Previously this data was reported in the ‘000’ school.  The NC DPI will work with the OCR on how / where the data should be reported.  This is a pending item.</a:t>
            </a:r>
            <a:endParaRPr lang="en-US" dirty="0"/>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14</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36436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Thing On &lt;300 Schools…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Schools &lt;300 are not connected to the Education Directory &amp; Demographic Information Exchange (EDDIE)</a:t>
            </a:r>
          </a:p>
          <a:p>
            <a:pPr marL="0" indent="0">
              <a:buNone/>
            </a:pPr>
            <a:endParaRPr lang="en-US" dirty="0"/>
          </a:p>
          <a:p>
            <a:pPr marL="0" indent="0">
              <a:buNone/>
            </a:pPr>
            <a:r>
              <a:rPr lang="en-US" dirty="0" smtClean="0"/>
              <a:t>LEAs / Charters must complete the School Information screen in PowerSchool for each school created at the local level to the fullest extent possible.</a:t>
            </a:r>
          </a:p>
          <a:p>
            <a:pPr marL="0" indent="0">
              <a:buNone/>
            </a:pPr>
            <a:endParaRPr lang="en-US" dirty="0"/>
          </a:p>
          <a:p>
            <a:pPr marL="0" indent="0">
              <a:buNone/>
            </a:pPr>
            <a:r>
              <a:rPr lang="en-US" dirty="0" smtClean="0"/>
              <a:t>If you have questions, issues or concerns please contact the Support Center.</a:t>
            </a:r>
            <a:endParaRPr lang="en-US" dirty="0"/>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15</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390776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3, 4 &amp; 5 - in Progress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a:t>
            </a:r>
            <a:r>
              <a:rPr lang="en-US" baseline="30000" dirty="0" smtClean="0"/>
              <a:t>rd</a:t>
            </a:r>
            <a:r>
              <a:rPr lang="en-US" dirty="0" smtClean="0"/>
              <a:t> Party users</a:t>
            </a:r>
          </a:p>
          <a:p>
            <a:pPr lvl="1"/>
            <a:r>
              <a:rPr lang="en-US" dirty="0" smtClean="0"/>
              <a:t>Have been notified and provided import procedures and due dates</a:t>
            </a:r>
          </a:p>
          <a:p>
            <a:r>
              <a:rPr lang="en-US" dirty="0" smtClean="0"/>
              <a:t>Data loaded by the NC DPI in November:</a:t>
            </a:r>
          </a:p>
          <a:p>
            <a:pPr lvl="1"/>
            <a:r>
              <a:rPr lang="en-US" dirty="0" smtClean="0"/>
              <a:t>LEP </a:t>
            </a:r>
          </a:p>
          <a:p>
            <a:pPr lvl="1"/>
            <a:r>
              <a:rPr lang="en-US" dirty="0" smtClean="0"/>
              <a:t>SAT / ACT </a:t>
            </a:r>
          </a:p>
          <a:p>
            <a:pPr lvl="1"/>
            <a:r>
              <a:rPr lang="en-US" dirty="0" smtClean="0"/>
              <a:t>AP Exams </a:t>
            </a:r>
          </a:p>
          <a:p>
            <a:r>
              <a:rPr lang="en-US" dirty="0" smtClean="0"/>
              <a:t>Section 504 – let’s talk.. </a:t>
            </a:r>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16</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81921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504 Records in PowerSchool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Data due by LEAs October 17, 2014</a:t>
            </a:r>
          </a:p>
          <a:p>
            <a:r>
              <a:rPr lang="en-US" dirty="0" smtClean="0"/>
              <a:t>CRDC is not reporting on accommodations</a:t>
            </a:r>
          </a:p>
          <a:p>
            <a:r>
              <a:rPr lang="en-US" dirty="0"/>
              <a:t>Can be added to </a:t>
            </a:r>
            <a:r>
              <a:rPr lang="en-US" dirty="0" smtClean="0"/>
              <a:t>withdrawn/transferred and graduated </a:t>
            </a:r>
            <a:r>
              <a:rPr lang="en-US" dirty="0"/>
              <a:t>student records</a:t>
            </a:r>
          </a:p>
          <a:p>
            <a:r>
              <a:rPr lang="en-US" dirty="0" smtClean="0"/>
              <a:t>Section </a:t>
            </a:r>
            <a:r>
              <a:rPr lang="en-US" dirty="0"/>
              <a:t>504 designation is a local </a:t>
            </a:r>
            <a:r>
              <a:rPr lang="en-US" dirty="0" smtClean="0"/>
              <a:t>policy </a:t>
            </a:r>
          </a:p>
          <a:p>
            <a:pPr lvl="1"/>
            <a:r>
              <a:rPr lang="en-US" dirty="0" smtClean="0"/>
              <a:t>Records </a:t>
            </a:r>
            <a:r>
              <a:rPr lang="en-US" dirty="0"/>
              <a:t>in PowerSchool should reflect the start and end dates of the Section 504 designation/plan within your LEA</a:t>
            </a:r>
            <a:r>
              <a:rPr lang="en-US" dirty="0" smtClean="0"/>
              <a:t>.</a:t>
            </a:r>
          </a:p>
          <a:p>
            <a:pPr marL="457200" lvl="1" indent="0">
              <a:buNone/>
            </a:pPr>
            <a:endParaRPr lang="en-US" dirty="0" smtClean="0"/>
          </a:p>
        </p:txBody>
      </p:sp>
      <p:sp>
        <p:nvSpPr>
          <p:cNvPr id="5" name="Slide Number Placeholder 4"/>
          <p:cNvSpPr>
            <a:spLocks noGrp="1"/>
          </p:cNvSpPr>
          <p:nvPr>
            <p:ph type="sldNum" sz="quarter" idx="12"/>
          </p:nvPr>
        </p:nvSpPr>
        <p:spPr>
          <a:xfrm>
            <a:off x="8610600" y="6477000"/>
            <a:ext cx="457200" cy="320675"/>
          </a:xfrm>
        </p:spPr>
        <p:txBody>
          <a:bodyPr/>
          <a:lstStyle/>
          <a:p>
            <a:fld id="{43A11CF5-059E-4486-903A-AFB8D989E436}" type="slidenum">
              <a:rPr lang="en-US" smtClean="0"/>
              <a:t>17</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244317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504 Records in PowerSchool…</a:t>
            </a:r>
          </a:p>
        </p:txBody>
      </p:sp>
      <p:sp>
        <p:nvSpPr>
          <p:cNvPr id="3" name="Content Placeholder 2"/>
          <p:cNvSpPr>
            <a:spLocks noGrp="1"/>
          </p:cNvSpPr>
          <p:nvPr>
            <p:ph idx="1"/>
          </p:nvPr>
        </p:nvSpPr>
        <p:spPr/>
        <p:txBody>
          <a:bodyPr>
            <a:normAutofit/>
          </a:bodyPr>
          <a:lstStyle/>
          <a:p>
            <a:r>
              <a:rPr lang="en-US" sz="3000" dirty="0"/>
              <a:t>Section 504 designation is a local policy </a:t>
            </a:r>
          </a:p>
          <a:p>
            <a:pPr lvl="1"/>
            <a:r>
              <a:rPr lang="en-US" dirty="0"/>
              <a:t>Records in PowerSchool should reflect the start and end dates of the Section 504 designation/plan within your LEA.</a:t>
            </a:r>
          </a:p>
          <a:p>
            <a:pPr lvl="1"/>
            <a:r>
              <a:rPr lang="en-US" dirty="0" smtClean="0"/>
              <a:t>End </a:t>
            </a:r>
            <a:r>
              <a:rPr lang="en-US" dirty="0"/>
              <a:t>dates are not required </a:t>
            </a:r>
            <a:r>
              <a:rPr lang="en-US" dirty="0" smtClean="0"/>
              <a:t>unless:</a:t>
            </a:r>
            <a:endParaRPr lang="en-US" dirty="0"/>
          </a:p>
          <a:p>
            <a:pPr lvl="2"/>
            <a:r>
              <a:rPr lang="en-US" dirty="0"/>
              <a:t>Student’s plan ends</a:t>
            </a:r>
          </a:p>
          <a:p>
            <a:pPr lvl="2"/>
            <a:r>
              <a:rPr lang="en-US" dirty="0"/>
              <a:t>Student is no longer eligible for Section 504</a:t>
            </a:r>
          </a:p>
          <a:p>
            <a:endParaRPr lang="en-US" dirty="0"/>
          </a:p>
        </p:txBody>
      </p:sp>
      <p:sp>
        <p:nvSpPr>
          <p:cNvPr id="5" name="Slide Number Placeholder 4"/>
          <p:cNvSpPr>
            <a:spLocks noGrp="1"/>
          </p:cNvSpPr>
          <p:nvPr>
            <p:ph type="sldNum" sz="quarter" idx="12"/>
          </p:nvPr>
        </p:nvSpPr>
        <p:spPr>
          <a:xfrm>
            <a:off x="8610600" y="6477000"/>
            <a:ext cx="457200" cy="320675"/>
          </a:xfrm>
        </p:spPr>
        <p:txBody>
          <a:bodyPr/>
          <a:lstStyle/>
          <a:p>
            <a:fld id="{43A11CF5-059E-4486-903A-AFB8D989E436}" type="slidenum">
              <a:rPr lang="en-US" smtClean="0"/>
              <a:t>18</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384482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504 Records in PowerSchool…</a:t>
            </a:r>
            <a:endParaRPr lang="en-US" dirty="0"/>
          </a:p>
        </p:txBody>
      </p:sp>
      <p:sp>
        <p:nvSpPr>
          <p:cNvPr id="3" name="Content Placeholder 2"/>
          <p:cNvSpPr>
            <a:spLocks noGrp="1"/>
          </p:cNvSpPr>
          <p:nvPr>
            <p:ph idx="1"/>
          </p:nvPr>
        </p:nvSpPr>
        <p:spPr>
          <a:xfrm>
            <a:off x="457200" y="1981200"/>
            <a:ext cx="8229600" cy="4144963"/>
          </a:xfrm>
        </p:spPr>
        <p:txBody>
          <a:bodyPr/>
          <a:lstStyle/>
          <a:p>
            <a:r>
              <a:rPr lang="en-US" sz="2800" dirty="0" smtClean="0"/>
              <a:t>Entry Date must be on or before Oct. 1, 2013 to be included in the CRDC</a:t>
            </a:r>
          </a:p>
        </p:txBody>
      </p:sp>
      <p:graphicFrame>
        <p:nvGraphicFramePr>
          <p:cNvPr id="4" name="Table 3"/>
          <p:cNvGraphicFramePr>
            <a:graphicFrameLocks noGrp="1"/>
          </p:cNvGraphicFramePr>
          <p:nvPr>
            <p:extLst>
              <p:ext uri="{D42A27DB-BD31-4B8C-83A1-F6EECF244321}">
                <p14:modId xmlns:p14="http://schemas.microsoft.com/office/powerpoint/2010/main" val="2174145715"/>
              </p:ext>
            </p:extLst>
          </p:nvPr>
        </p:nvGraphicFramePr>
        <p:xfrm>
          <a:off x="990600" y="3124200"/>
          <a:ext cx="7162800" cy="3352800"/>
        </p:xfrm>
        <a:graphic>
          <a:graphicData uri="http://schemas.openxmlformats.org/drawingml/2006/table">
            <a:tbl>
              <a:tblPr firstRow="1" firstCol="1" bandRow="1">
                <a:tableStyleId>{5C22544A-7EE6-4342-B048-85BDC9FD1C3A}</a:tableStyleId>
              </a:tblPr>
              <a:tblGrid>
                <a:gridCol w="4828990"/>
                <a:gridCol w="2333810"/>
              </a:tblGrid>
              <a:tr h="670560">
                <a:tc>
                  <a:txBody>
                    <a:bodyPr/>
                    <a:lstStyle/>
                    <a:p>
                      <a:pPr marL="0" marR="0">
                        <a:spcBef>
                          <a:spcPts val="0"/>
                        </a:spcBef>
                        <a:spcAft>
                          <a:spcPts val="0"/>
                        </a:spcAft>
                      </a:pPr>
                      <a:r>
                        <a:rPr lang="en-US" sz="1800" dirty="0">
                          <a:effectLst/>
                        </a:rPr>
                        <a:t>Scenario (Section 504 record)</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On CRDC SY 13/14?</a:t>
                      </a:r>
                      <a:endParaRPr lang="en-US" sz="1800" dirty="0">
                        <a:effectLst/>
                        <a:latin typeface="Calibri"/>
                        <a:ea typeface="Calibri"/>
                        <a:cs typeface="Times New Roman"/>
                      </a:endParaRPr>
                    </a:p>
                  </a:txBody>
                  <a:tcPr marL="68580" marR="68580" marT="0" marB="0"/>
                </a:tc>
              </a:tr>
              <a:tr h="670560">
                <a:tc>
                  <a:txBody>
                    <a:bodyPr/>
                    <a:lstStyle/>
                    <a:p>
                      <a:pPr marL="0" marR="0">
                        <a:spcBef>
                          <a:spcPts val="0"/>
                        </a:spcBef>
                        <a:spcAft>
                          <a:spcPts val="0"/>
                        </a:spcAft>
                      </a:pPr>
                      <a:r>
                        <a:rPr lang="en-US" sz="1800" dirty="0">
                          <a:effectLst/>
                        </a:rPr>
                        <a:t>Entry Date = 9/17/07, Exit Date = null</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Yes</a:t>
                      </a:r>
                      <a:endParaRPr lang="en-US" sz="1800" dirty="0">
                        <a:effectLst/>
                        <a:latin typeface="Calibri"/>
                        <a:ea typeface="Calibri"/>
                        <a:cs typeface="Times New Roman"/>
                      </a:endParaRPr>
                    </a:p>
                  </a:txBody>
                  <a:tcPr marL="68580" marR="68580" marT="0" marB="0"/>
                </a:tc>
              </a:tr>
              <a:tr h="670560">
                <a:tc>
                  <a:txBody>
                    <a:bodyPr/>
                    <a:lstStyle/>
                    <a:p>
                      <a:pPr marL="0" marR="0">
                        <a:spcBef>
                          <a:spcPts val="0"/>
                        </a:spcBef>
                        <a:spcAft>
                          <a:spcPts val="0"/>
                        </a:spcAft>
                      </a:pPr>
                      <a:r>
                        <a:rPr lang="en-US" sz="1800" dirty="0">
                          <a:effectLst/>
                        </a:rPr>
                        <a:t>Entry Date = 10/01/13, Exit Date  = null</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Yes</a:t>
                      </a:r>
                      <a:endParaRPr lang="en-US" sz="1800" dirty="0">
                        <a:effectLst/>
                        <a:latin typeface="Calibri"/>
                        <a:ea typeface="Calibri"/>
                        <a:cs typeface="Times New Roman"/>
                      </a:endParaRPr>
                    </a:p>
                  </a:txBody>
                  <a:tcPr marL="68580" marR="68580" marT="0" marB="0"/>
                </a:tc>
              </a:tr>
              <a:tr h="670560">
                <a:tc>
                  <a:txBody>
                    <a:bodyPr/>
                    <a:lstStyle/>
                    <a:p>
                      <a:pPr marL="0" marR="0">
                        <a:spcBef>
                          <a:spcPts val="0"/>
                        </a:spcBef>
                        <a:spcAft>
                          <a:spcPts val="0"/>
                        </a:spcAft>
                      </a:pPr>
                      <a:r>
                        <a:rPr lang="en-US" sz="1800" dirty="0">
                          <a:effectLst/>
                        </a:rPr>
                        <a:t>Entry Date = 10/01/13, Exit Date = 7/14/14</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Yes</a:t>
                      </a:r>
                      <a:endParaRPr lang="en-US" sz="1800" dirty="0">
                        <a:effectLst/>
                        <a:latin typeface="Calibri"/>
                        <a:ea typeface="Calibri"/>
                        <a:cs typeface="Times New Roman"/>
                      </a:endParaRPr>
                    </a:p>
                  </a:txBody>
                  <a:tcPr marL="68580" marR="68580" marT="0" marB="0"/>
                </a:tc>
              </a:tr>
              <a:tr h="670560">
                <a:tc>
                  <a:txBody>
                    <a:bodyPr/>
                    <a:lstStyle/>
                    <a:p>
                      <a:pPr marL="0" marR="0">
                        <a:spcBef>
                          <a:spcPts val="0"/>
                        </a:spcBef>
                        <a:spcAft>
                          <a:spcPts val="0"/>
                        </a:spcAft>
                      </a:pPr>
                      <a:r>
                        <a:rPr lang="en-US" sz="1800" dirty="0">
                          <a:effectLst/>
                        </a:rPr>
                        <a:t>Entry Date = 9/17/07, Exit Date = 9/29/13</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No</a:t>
                      </a:r>
                      <a:endParaRPr lang="en-US" sz="18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317750" y="3443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a:xfrm>
            <a:off x="8686800" y="6477000"/>
            <a:ext cx="381000" cy="320675"/>
          </a:xfrm>
        </p:spPr>
        <p:txBody>
          <a:bodyPr/>
          <a:lstStyle/>
          <a:p>
            <a:fld id="{43A11CF5-059E-4486-903A-AFB8D989E436}" type="slidenum">
              <a:rPr lang="en-US" smtClean="0"/>
              <a:t>19</a:t>
            </a:fld>
            <a:endParaRPr lang="en-US" dirty="0"/>
          </a:p>
        </p:txBody>
      </p:sp>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275010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Info</a:t>
            </a:r>
            <a:endParaRPr lang="en-US" dirty="0"/>
          </a:p>
        </p:txBody>
      </p:sp>
      <p:sp>
        <p:nvSpPr>
          <p:cNvPr id="3" name="Content Placeholder 2"/>
          <p:cNvSpPr>
            <a:spLocks noGrp="1"/>
          </p:cNvSpPr>
          <p:nvPr>
            <p:ph idx="1"/>
          </p:nvPr>
        </p:nvSpPr>
        <p:spPr/>
        <p:txBody>
          <a:bodyPr/>
          <a:lstStyle/>
          <a:p>
            <a:r>
              <a:rPr lang="en-US" dirty="0" smtClean="0"/>
              <a:t>OCR – Office of Civil Rights</a:t>
            </a:r>
          </a:p>
          <a:p>
            <a:r>
              <a:rPr lang="en-US" dirty="0" smtClean="0"/>
              <a:t>CRDC – Civil Rights Data Collection</a:t>
            </a:r>
          </a:p>
          <a:p>
            <a:r>
              <a:rPr lang="en-US" dirty="0" smtClean="0"/>
              <a:t>National Data Collection</a:t>
            </a:r>
          </a:p>
          <a:p>
            <a:r>
              <a:rPr lang="en-US" dirty="0" smtClean="0"/>
              <a:t>Collected every two years</a:t>
            </a:r>
          </a:p>
          <a:p>
            <a:r>
              <a:rPr lang="en-US" dirty="0" smtClean="0"/>
              <a:t>Previous year data</a:t>
            </a:r>
            <a:endParaRPr lang="en-US" dirty="0"/>
          </a:p>
        </p:txBody>
      </p:sp>
      <p:sp>
        <p:nvSpPr>
          <p:cNvPr id="5" name="Slide Number Placeholder 4"/>
          <p:cNvSpPr>
            <a:spLocks noGrp="1"/>
          </p:cNvSpPr>
          <p:nvPr>
            <p:ph type="sldNum" sz="quarter" idx="12"/>
          </p:nvPr>
        </p:nvSpPr>
        <p:spPr/>
        <p:txBody>
          <a:bodyPr/>
          <a:lstStyle/>
          <a:p>
            <a:fld id="{43A11CF5-059E-4486-903A-AFB8D989E436}" type="slidenum">
              <a:rPr lang="en-US" smtClean="0"/>
              <a:t>2</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049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CRDC Reports in PowerSchool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Still in Development</a:t>
            </a:r>
          </a:p>
          <a:p>
            <a:r>
              <a:rPr lang="en-US" dirty="0" smtClean="0"/>
              <a:t>Must be run at the LEA level</a:t>
            </a:r>
          </a:p>
          <a:p>
            <a:pPr lvl="1"/>
            <a:r>
              <a:rPr lang="en-US" dirty="0"/>
              <a:t>R</a:t>
            </a:r>
            <a:r>
              <a:rPr lang="en-US" dirty="0" smtClean="0"/>
              <a:t>un </a:t>
            </a:r>
            <a:r>
              <a:rPr lang="en-US" dirty="0"/>
              <a:t>in SY </a:t>
            </a:r>
            <a:r>
              <a:rPr lang="en-US" dirty="0" smtClean="0"/>
              <a:t>14/15</a:t>
            </a:r>
          </a:p>
          <a:p>
            <a:r>
              <a:rPr lang="en-US" dirty="0" smtClean="0"/>
              <a:t>Do not have Exceptions</a:t>
            </a:r>
          </a:p>
          <a:p>
            <a:r>
              <a:rPr lang="en-US" dirty="0" smtClean="0"/>
              <a:t>Will not need Approval </a:t>
            </a:r>
          </a:p>
          <a:p>
            <a:r>
              <a:rPr lang="en-US" dirty="0" smtClean="0"/>
              <a:t>School level reports include detail views:</a:t>
            </a:r>
          </a:p>
          <a:p>
            <a:pPr lvl="1"/>
            <a:r>
              <a:rPr lang="en-US" dirty="0" smtClean="0"/>
              <a:t>Students</a:t>
            </a:r>
          </a:p>
          <a:p>
            <a:pPr lvl="1"/>
            <a:r>
              <a:rPr lang="en-US" dirty="0" smtClean="0"/>
              <a:t>Courses</a:t>
            </a:r>
          </a:p>
          <a:p>
            <a:r>
              <a:rPr lang="en-US" dirty="0" smtClean="0"/>
              <a:t>Submission End Date in PowerSchool is will be updated</a:t>
            </a:r>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20</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374164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CRDC Report Known Issues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6328416"/>
              </p:ext>
            </p:extLst>
          </p:nvPr>
        </p:nvGraphicFramePr>
        <p:xfrm>
          <a:off x="533400" y="1344637"/>
          <a:ext cx="8229600" cy="5132363"/>
        </p:xfrm>
        <a:graphic>
          <a:graphicData uri="http://schemas.openxmlformats.org/drawingml/2006/table">
            <a:tbl>
              <a:tblPr firstRow="1" bandRow="1">
                <a:tableStyleId>{5C22544A-7EE6-4342-B048-85BDC9FD1C3A}</a:tableStyleId>
              </a:tblPr>
              <a:tblGrid>
                <a:gridCol w="4114800"/>
                <a:gridCol w="4114800"/>
              </a:tblGrid>
              <a:tr h="347003">
                <a:tc>
                  <a:txBody>
                    <a:bodyPr/>
                    <a:lstStyle/>
                    <a:p>
                      <a:r>
                        <a:rPr lang="en-US" dirty="0" smtClean="0"/>
                        <a:t>Scenario</a:t>
                      </a:r>
                      <a:endParaRPr lang="en-US" dirty="0"/>
                    </a:p>
                  </a:txBody>
                  <a:tcPr/>
                </a:tc>
                <a:tc>
                  <a:txBody>
                    <a:bodyPr/>
                    <a:lstStyle/>
                    <a:p>
                      <a:r>
                        <a:rPr lang="en-US" dirty="0" smtClean="0"/>
                        <a:t>Action/</a:t>
                      </a:r>
                      <a:r>
                        <a:rPr lang="en-US" baseline="0" dirty="0" smtClean="0"/>
                        <a:t> Resolve</a:t>
                      </a:r>
                      <a:endParaRPr lang="en-US" dirty="0"/>
                    </a:p>
                  </a:txBody>
                  <a:tcPr/>
                </a:tc>
              </a:tr>
              <a:tr h="1463040">
                <a:tc>
                  <a:txBody>
                    <a:bodyPr/>
                    <a:lstStyle/>
                    <a:p>
                      <a:r>
                        <a:rPr lang="en-US" sz="1600" b="1" dirty="0" smtClean="0"/>
                        <a:t>In</a:t>
                      </a:r>
                      <a:r>
                        <a:rPr lang="en-US" sz="1600" b="1" baseline="0" dirty="0" smtClean="0"/>
                        <a:t>correct Grade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CRDC Reports are showing incorrect grade levels.  For example: A middle school with PK students  reports as having PK-8 and SY 13/14 EDDIE data is accurate.</a:t>
                      </a:r>
                    </a:p>
                    <a:p>
                      <a:endParaRPr lang="en-US" sz="1600" dirty="0"/>
                    </a:p>
                  </a:txBody>
                  <a:tcPr/>
                </a:tc>
                <a:tc>
                  <a:txBody>
                    <a:bodyPr/>
                    <a:lstStyle/>
                    <a:p>
                      <a:pPr marL="0" indent="0">
                        <a:buFont typeface="Arial" panose="020B0604020202020204" pitchFamily="34" charset="0"/>
                        <a:buNone/>
                      </a:pPr>
                      <a:r>
                        <a:rPr lang="en-US" sz="1600" b="1" baseline="0" dirty="0" smtClean="0"/>
                        <a:t>Resolve: November Maint Wknd</a:t>
                      </a:r>
                    </a:p>
                    <a:p>
                      <a:pPr marL="0" indent="0">
                        <a:buFont typeface="Arial" panose="020B0604020202020204" pitchFamily="34" charset="0"/>
                        <a:buNone/>
                      </a:pPr>
                      <a:endParaRPr lang="en-US" sz="1600" b="1" baseline="0" dirty="0" smtClean="0"/>
                    </a:p>
                    <a:p>
                      <a:pPr marL="0" indent="0">
                        <a:buNone/>
                      </a:pPr>
                      <a:r>
                        <a:rPr lang="en-US" sz="1600" b="1" baseline="0" dirty="0" smtClean="0"/>
                        <a:t>Action:  Contact the Support Center if </a:t>
                      </a:r>
                      <a:r>
                        <a:rPr lang="en-US" sz="1600" baseline="0" dirty="0" smtClean="0"/>
                        <a:t>your </a:t>
                      </a:r>
                      <a:r>
                        <a:rPr lang="en-US" sz="1600" u="sng" baseline="0" dirty="0" smtClean="0"/>
                        <a:t>SY 13/14 EDDIE grade levels are not </a:t>
                      </a:r>
                      <a:r>
                        <a:rPr lang="en-US" sz="1600" baseline="0" dirty="0" smtClean="0"/>
                        <a:t>accurate. </a:t>
                      </a:r>
                    </a:p>
                  </a:txBody>
                  <a:tcPr/>
                </a:tc>
              </a:tr>
              <a:tr h="670560">
                <a:tc>
                  <a:txBody>
                    <a:bodyPr/>
                    <a:lstStyle/>
                    <a:p>
                      <a:r>
                        <a:rPr lang="en-US" sz="1600" b="1" dirty="0" smtClean="0"/>
                        <a:t>IB Program Indicator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t>Reporting courses based on 4</a:t>
                      </a:r>
                      <a:r>
                        <a:rPr lang="en-US" sz="1600" b="0" baseline="30000" dirty="0" smtClean="0"/>
                        <a:t>th</a:t>
                      </a:r>
                      <a:r>
                        <a:rPr lang="en-US" sz="1600" b="0" baseline="0" dirty="0" smtClean="0"/>
                        <a:t> Character</a:t>
                      </a:r>
                    </a:p>
                    <a:p>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Resolve:  November Maint. Wknd</a:t>
                      </a:r>
                    </a:p>
                  </a:txBody>
                  <a:tcPr/>
                </a:tc>
              </a:tr>
              <a:tr h="347003">
                <a:tc>
                  <a:txBody>
                    <a:bodyPr/>
                    <a:lstStyle/>
                    <a:p>
                      <a:r>
                        <a:rPr lang="en-US" sz="1600" b="1" dirty="0" smtClean="0"/>
                        <a:t>Low</a:t>
                      </a:r>
                      <a:r>
                        <a:rPr lang="en-US" sz="1600" b="1" baseline="0" dirty="0" smtClean="0"/>
                        <a:t> / no</a:t>
                      </a:r>
                      <a:r>
                        <a:rPr lang="en-US" sz="1600" b="1" dirty="0" smtClean="0"/>
                        <a:t> course</a:t>
                      </a:r>
                      <a:r>
                        <a:rPr lang="en-US" sz="1600" b="1" baseline="0" dirty="0" smtClean="0"/>
                        <a:t> enrollment counts</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Resolved:  November Maint. Wknd</a:t>
                      </a:r>
                    </a:p>
                  </a:txBody>
                  <a:tcPr/>
                </a:tc>
              </a:tr>
              <a:tr h="1818250">
                <a:tc>
                  <a:txBody>
                    <a:bodyPr/>
                    <a:lstStyle/>
                    <a:p>
                      <a:r>
                        <a:rPr lang="en-US" sz="1600" b="1" dirty="0" smtClean="0"/>
                        <a:t>Red Dot of Death</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Action: </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600" b="0" baseline="0" dirty="0" smtClean="0"/>
                        <a:t>&lt;300 School: terms – are they missing SY 13/14?  Do you need it?  No = exclude from CRDC</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600" b="0" baseline="0" dirty="0" smtClean="0"/>
                        <a:t>New school: terms – are they missing SY 13/14?  Yes = exclude from CRDC ( they weren’t there in SY 13/14)</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endParaRPr lang="en-US" sz="1600" b="0" baseline="0" dirty="0" smtClean="0"/>
                    </a:p>
                  </a:txBody>
                  <a:tcPr/>
                </a:tc>
              </a:tr>
            </a:tbl>
          </a:graphicData>
        </a:graphic>
      </p:graphicFrame>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21</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216876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Submission Files</a:t>
            </a:r>
            <a:endParaRPr lang="en-US" dirty="0"/>
          </a:p>
        </p:txBody>
      </p:sp>
      <p:sp>
        <p:nvSpPr>
          <p:cNvPr id="3" name="Content Placeholder 2"/>
          <p:cNvSpPr>
            <a:spLocks noGrp="1"/>
          </p:cNvSpPr>
          <p:nvPr>
            <p:ph idx="1"/>
          </p:nvPr>
        </p:nvSpPr>
        <p:spPr/>
        <p:txBody>
          <a:bodyPr>
            <a:normAutofit lnSpcReduction="10000"/>
          </a:bodyPr>
          <a:lstStyle/>
          <a:p>
            <a:r>
              <a:rPr lang="en-US" dirty="0" smtClean="0"/>
              <a:t>State level files are in development in parallel with tasks 3 and 4</a:t>
            </a:r>
          </a:p>
          <a:p>
            <a:endParaRPr lang="en-US" dirty="0" smtClean="0"/>
          </a:p>
          <a:p>
            <a:r>
              <a:rPr lang="en-US" dirty="0" smtClean="0"/>
              <a:t>First iteration due Oct 17, 2014 </a:t>
            </a:r>
          </a:p>
          <a:p>
            <a:endParaRPr lang="en-US" dirty="0"/>
          </a:p>
          <a:p>
            <a:r>
              <a:rPr lang="en-US" dirty="0" smtClean="0"/>
              <a:t>Includes data from other systems as requested by the OCR</a:t>
            </a:r>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22</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22618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Data</a:t>
            </a:r>
            <a:endParaRPr lang="en-US" dirty="0"/>
          </a:p>
        </p:txBody>
      </p:sp>
      <p:pic>
        <p:nvPicPr>
          <p:cNvPr id="4" name="Picture 3"/>
          <p:cNvPicPr/>
          <p:nvPr/>
        </p:nvPicPr>
        <p:blipFill>
          <a:blip r:embed="rId2"/>
          <a:stretch>
            <a:fillRect/>
          </a:stretch>
        </p:blipFill>
        <p:spPr>
          <a:xfrm>
            <a:off x="2414337" y="2000885"/>
            <a:ext cx="4237990" cy="4552315"/>
          </a:xfrm>
          <a:prstGeom prst="rect">
            <a:avLst/>
          </a:prstGeom>
        </p:spPr>
      </p:pic>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23</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90795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6 &amp; 7</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NC DPI will participate in the federal pilot </a:t>
            </a:r>
          </a:p>
          <a:p>
            <a:endParaRPr lang="en-US" dirty="0"/>
          </a:p>
          <a:p>
            <a:r>
              <a:rPr lang="en-US" dirty="0" smtClean="0"/>
              <a:t>Pilot scheduled to begin week of Oct 20, 2014</a:t>
            </a:r>
          </a:p>
          <a:p>
            <a:pPr marL="0" indent="0">
              <a:buNone/>
            </a:pPr>
            <a:endParaRPr lang="en-US" dirty="0" smtClean="0"/>
          </a:p>
          <a:p>
            <a:r>
              <a:rPr lang="en-US" dirty="0" smtClean="0"/>
              <a:t>Once CRDC reports are complete, LEAs will be notified to run the reports and review the data</a:t>
            </a:r>
          </a:p>
          <a:p>
            <a:pPr lvl="1"/>
            <a:r>
              <a:rPr lang="en-US" dirty="0" smtClean="0"/>
              <a:t>LEAs are welcome to run the report prior </a:t>
            </a:r>
          </a:p>
          <a:p>
            <a:endParaRPr lang="en-US" dirty="0" smtClean="0"/>
          </a:p>
          <a:p>
            <a:r>
              <a:rPr lang="en-US" dirty="0" smtClean="0"/>
              <a:t>LEAs will be notified of the NC DPI federal submission date</a:t>
            </a:r>
          </a:p>
          <a:p>
            <a:endParaRPr lang="en-US" dirty="0"/>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24</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313560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8, 9 &amp; 10 - Pending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As Federal/State/Local processes becomes solidified, notifications will be sent to </a:t>
            </a:r>
            <a:r>
              <a:rPr lang="en-US" dirty="0"/>
              <a:t>OCR Coordinators and NC SIS </a:t>
            </a:r>
            <a:r>
              <a:rPr lang="en-US" dirty="0" smtClean="0"/>
              <a:t>Coordinators regarding:</a:t>
            </a:r>
          </a:p>
          <a:p>
            <a:pPr lvl="1"/>
            <a:r>
              <a:rPr lang="en-US" dirty="0" smtClean="0"/>
              <a:t>Access to Federal Tool</a:t>
            </a:r>
          </a:p>
          <a:p>
            <a:pPr lvl="1"/>
            <a:r>
              <a:rPr lang="en-US" dirty="0" smtClean="0"/>
              <a:t>Correction methods</a:t>
            </a:r>
          </a:p>
          <a:p>
            <a:pPr lvl="1"/>
            <a:r>
              <a:rPr lang="en-US" dirty="0" smtClean="0"/>
              <a:t>Approval Process</a:t>
            </a:r>
            <a:endParaRPr lang="en-US" dirty="0"/>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25</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97569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4</a:t>
            </a:r>
            <a:r>
              <a:rPr lang="en-US" baseline="30000" dirty="0" smtClean="0"/>
              <a:t>th</a:t>
            </a:r>
            <a:r>
              <a:rPr lang="en-US" dirty="0" smtClean="0"/>
              <a:t> Agenda</a:t>
            </a:r>
            <a:endParaRPr lang="en-US" dirty="0"/>
          </a:p>
        </p:txBody>
      </p:sp>
      <p:sp>
        <p:nvSpPr>
          <p:cNvPr id="3" name="Content Placeholder 2"/>
          <p:cNvSpPr>
            <a:spLocks noGrp="1"/>
          </p:cNvSpPr>
          <p:nvPr>
            <p:ph idx="1"/>
          </p:nvPr>
        </p:nvSpPr>
        <p:spPr/>
        <p:txBody>
          <a:bodyPr>
            <a:normAutofit/>
          </a:bodyPr>
          <a:lstStyle/>
          <a:p>
            <a:r>
              <a:rPr lang="en-US" dirty="0" smtClean="0"/>
              <a:t>November 4</a:t>
            </a:r>
            <a:r>
              <a:rPr lang="en-US" baseline="30000" dirty="0" smtClean="0"/>
              <a:t>th</a:t>
            </a:r>
            <a:r>
              <a:rPr lang="en-US" dirty="0" smtClean="0"/>
              <a:t> Status Updates</a:t>
            </a:r>
          </a:p>
          <a:p>
            <a:r>
              <a:rPr lang="en-US" dirty="0"/>
              <a:t>Review of Known Issues / Recent Fixes</a:t>
            </a:r>
          </a:p>
          <a:p>
            <a:r>
              <a:rPr lang="en-US" dirty="0" smtClean="0"/>
              <a:t>November 14</a:t>
            </a:r>
            <a:r>
              <a:rPr lang="en-US" baseline="30000" dirty="0" smtClean="0"/>
              <a:t>th</a:t>
            </a:r>
            <a:r>
              <a:rPr lang="en-US" dirty="0"/>
              <a:t> </a:t>
            </a:r>
            <a:r>
              <a:rPr lang="en-US" dirty="0" smtClean="0"/>
              <a:t>PowerSchool Maint. Weekend</a:t>
            </a:r>
          </a:p>
          <a:p>
            <a:r>
              <a:rPr lang="en-US" dirty="0" smtClean="0"/>
              <a:t>Reviewing CRDC PowerSchool Data</a:t>
            </a:r>
          </a:p>
          <a:p>
            <a:r>
              <a:rPr lang="en-US" dirty="0" smtClean="0"/>
              <a:t>‘What If’s and Reminders</a:t>
            </a:r>
            <a:endParaRPr lang="en-US" dirty="0"/>
          </a:p>
          <a:p>
            <a:endParaRPr lang="en-US" dirty="0" smtClean="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26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418509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November 4</a:t>
            </a:r>
            <a:r>
              <a:rPr lang="en-US" baseline="30000" dirty="0" smtClean="0"/>
              <a:t>th</a:t>
            </a:r>
            <a:r>
              <a:rPr lang="en-US" dirty="0" smtClean="0"/>
              <a:t> Status – Complete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LEAs should have completed:</a:t>
            </a:r>
          </a:p>
          <a:p>
            <a:pPr lvl="1"/>
            <a:r>
              <a:rPr lang="en-US" dirty="0" smtClean="0"/>
              <a:t> LEA and School level CRDC PowerSchool Screens</a:t>
            </a:r>
          </a:p>
          <a:p>
            <a:pPr lvl="2"/>
            <a:r>
              <a:rPr lang="en-US" dirty="0" smtClean="0"/>
              <a:t>Communication sent </a:t>
            </a:r>
            <a:r>
              <a:rPr lang="en-US" i="1" dirty="0" smtClean="0"/>
              <a:t>9/22/2014 </a:t>
            </a:r>
            <a:r>
              <a:rPr lang="en-US" dirty="0" smtClean="0"/>
              <a:t>by Terra Dominguez / NC SIS </a:t>
            </a:r>
          </a:p>
          <a:p>
            <a:pPr lvl="2"/>
            <a:endParaRPr lang="en-US" sz="2200" i="1" dirty="0" smtClean="0"/>
          </a:p>
          <a:p>
            <a:pPr lvl="1"/>
            <a:r>
              <a:rPr lang="en-US" dirty="0" smtClean="0"/>
              <a:t>SY 13/14 Section 504 records in PowerSchool</a:t>
            </a:r>
          </a:p>
          <a:p>
            <a:pPr lvl="2"/>
            <a:r>
              <a:rPr lang="en-US" dirty="0" smtClean="0"/>
              <a:t>Communication sent </a:t>
            </a:r>
            <a:r>
              <a:rPr lang="en-US" i="1" dirty="0" smtClean="0"/>
              <a:t>9/30/2014 </a:t>
            </a:r>
            <a:r>
              <a:rPr lang="en-US" dirty="0" smtClean="0"/>
              <a:t>by Terra </a:t>
            </a:r>
            <a:r>
              <a:rPr lang="en-US" dirty="0"/>
              <a:t>Dominguez / NC </a:t>
            </a:r>
            <a:r>
              <a:rPr lang="en-US" dirty="0" smtClean="0"/>
              <a:t>SIS </a:t>
            </a:r>
            <a:endParaRPr lang="en-US" sz="2200" i="1" dirty="0"/>
          </a:p>
          <a:p>
            <a:pPr lvl="2"/>
            <a:r>
              <a:rPr lang="en-US" dirty="0" smtClean="0"/>
              <a:t>QRD </a:t>
            </a:r>
            <a:r>
              <a:rPr lang="en-US" dirty="0"/>
              <a:t>located:  </a:t>
            </a:r>
            <a:r>
              <a:rPr lang="en-US" dirty="0">
                <a:hlinkClick r:id="rId2"/>
              </a:rPr>
              <a:t>http://</a:t>
            </a:r>
            <a:r>
              <a:rPr lang="en-US" dirty="0" smtClean="0">
                <a:hlinkClick r:id="rId2"/>
              </a:rPr>
              <a:t>www.nc-sis.org/student_information.html</a:t>
            </a:r>
            <a:endParaRPr lang="en-US" dirty="0" smtClean="0"/>
          </a:p>
          <a:p>
            <a:pPr marL="914400" lvl="2" indent="0">
              <a:buNone/>
            </a:pPr>
            <a:endParaRPr lang="en-US" dirty="0" smtClean="0"/>
          </a:p>
          <a:p>
            <a:pPr lvl="1"/>
            <a:r>
              <a:rPr lang="en-US" dirty="0" smtClean="0"/>
              <a:t>Updates to Incident data (Zero Tolerance)</a:t>
            </a:r>
          </a:p>
          <a:p>
            <a:pPr lvl="2"/>
            <a:r>
              <a:rPr lang="en-US" dirty="0" smtClean="0"/>
              <a:t>Communication sent by</a:t>
            </a:r>
            <a:r>
              <a:rPr lang="en-US" i="1" dirty="0"/>
              <a:t>10/6/2014</a:t>
            </a:r>
            <a:r>
              <a:rPr lang="en-US" dirty="0" smtClean="0"/>
              <a:t> by Ken Gattis / NC SIS / Terra Dominguez </a:t>
            </a:r>
            <a:endParaRPr lang="en-US" sz="2200" i="1" dirty="0" smtClean="0"/>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27</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243259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4</a:t>
            </a:r>
            <a:r>
              <a:rPr lang="en-US" baseline="30000" dirty="0" smtClean="0"/>
              <a:t>th</a:t>
            </a:r>
            <a:r>
              <a:rPr lang="en-US" dirty="0" smtClean="0"/>
              <a:t> Status – In Progress</a:t>
            </a:r>
            <a:endParaRPr lang="en-US" dirty="0"/>
          </a:p>
        </p:txBody>
      </p:sp>
      <p:sp>
        <p:nvSpPr>
          <p:cNvPr id="3" name="Content Placeholder 2"/>
          <p:cNvSpPr>
            <a:spLocks noGrp="1"/>
          </p:cNvSpPr>
          <p:nvPr>
            <p:ph idx="1"/>
          </p:nvPr>
        </p:nvSpPr>
        <p:spPr/>
        <p:txBody>
          <a:bodyPr/>
          <a:lstStyle/>
          <a:p>
            <a:r>
              <a:rPr lang="en-US" dirty="0" smtClean="0"/>
              <a:t>Limited English Proficient (LEP)</a:t>
            </a:r>
          </a:p>
          <a:p>
            <a:pPr lvl="1"/>
            <a:r>
              <a:rPr lang="en-US" dirty="0" smtClean="0"/>
              <a:t>50% complete</a:t>
            </a:r>
          </a:p>
          <a:p>
            <a:r>
              <a:rPr lang="en-US" dirty="0" smtClean="0"/>
              <a:t>SAT / ACT / AP exam scores</a:t>
            </a:r>
          </a:p>
          <a:p>
            <a:pPr lvl="1"/>
            <a:r>
              <a:rPr lang="en-US" dirty="0" smtClean="0"/>
              <a:t>25% complete</a:t>
            </a:r>
          </a:p>
          <a:p>
            <a:r>
              <a:rPr lang="en-US" dirty="0" smtClean="0"/>
              <a:t>3</a:t>
            </a:r>
            <a:r>
              <a:rPr lang="en-US" baseline="30000" dirty="0" smtClean="0"/>
              <a:t>rd</a:t>
            </a:r>
            <a:r>
              <a:rPr lang="en-US" dirty="0" smtClean="0"/>
              <a:t> party data loads (specific LEAs)</a:t>
            </a:r>
          </a:p>
          <a:p>
            <a:pPr lvl="1"/>
            <a:r>
              <a:rPr lang="en-US" dirty="0" smtClean="0"/>
              <a:t>Pending templates from DPI</a:t>
            </a:r>
            <a:endParaRPr lang="en-US" dirty="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28</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407857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4</a:t>
            </a:r>
            <a:r>
              <a:rPr lang="en-US" baseline="30000" dirty="0" smtClean="0"/>
              <a:t>th</a:t>
            </a:r>
            <a:r>
              <a:rPr lang="en-US" dirty="0" smtClean="0"/>
              <a:t> Status – In Progress</a:t>
            </a:r>
            <a:endParaRPr lang="en-US" dirty="0"/>
          </a:p>
        </p:txBody>
      </p:sp>
      <p:sp>
        <p:nvSpPr>
          <p:cNvPr id="3" name="Content Placeholder 2"/>
          <p:cNvSpPr>
            <a:spLocks noGrp="1"/>
          </p:cNvSpPr>
          <p:nvPr>
            <p:ph idx="1"/>
          </p:nvPr>
        </p:nvSpPr>
        <p:spPr/>
        <p:txBody>
          <a:bodyPr/>
          <a:lstStyle/>
          <a:p>
            <a:r>
              <a:rPr lang="en-US" sz="2800" dirty="0" smtClean="0"/>
              <a:t>State level submission file</a:t>
            </a:r>
          </a:p>
          <a:p>
            <a:pPr lvl="1"/>
            <a:r>
              <a:rPr lang="en-US" sz="2400" dirty="0" smtClean="0"/>
              <a:t>25 % complete</a:t>
            </a:r>
          </a:p>
          <a:p>
            <a:pPr lvl="1"/>
            <a:r>
              <a:rPr lang="en-US" sz="2400" dirty="0" smtClean="0"/>
              <a:t>First iteration of submission file delivered for review</a:t>
            </a:r>
          </a:p>
          <a:p>
            <a:pPr lvl="2"/>
            <a:r>
              <a:rPr lang="en-US" sz="2000" dirty="0" smtClean="0"/>
              <a:t>The NC DPI is working with current existing data for testing</a:t>
            </a:r>
          </a:p>
          <a:p>
            <a:pPr lvl="2"/>
            <a:r>
              <a:rPr lang="en-US" sz="2000" dirty="0" smtClean="0"/>
              <a:t>Testing in Federal tool - pending</a:t>
            </a:r>
          </a:p>
          <a:p>
            <a:pPr lvl="2"/>
            <a:r>
              <a:rPr lang="en-US" sz="2000" dirty="0" smtClean="0"/>
              <a:t>First ‘true submission’ date -  pending</a:t>
            </a:r>
          </a:p>
          <a:p>
            <a:r>
              <a:rPr lang="en-US" sz="2800" dirty="0" smtClean="0"/>
              <a:t>LEAs will receive notification prior to first ‘true submission’ to allow final check of PowerSchool data</a:t>
            </a:r>
            <a:endParaRPr lang="en-US" sz="2800"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29</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231735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Submission Dates</a:t>
            </a:r>
            <a:endParaRPr lang="en-US" dirty="0"/>
          </a:p>
        </p:txBody>
      </p:sp>
      <p:sp>
        <p:nvSpPr>
          <p:cNvPr id="3" name="Content Placeholder 2"/>
          <p:cNvSpPr>
            <a:spLocks noGrp="1"/>
          </p:cNvSpPr>
          <p:nvPr>
            <p:ph idx="1"/>
          </p:nvPr>
        </p:nvSpPr>
        <p:spPr/>
        <p:txBody>
          <a:bodyPr/>
          <a:lstStyle/>
          <a:p>
            <a:r>
              <a:rPr lang="en-US" dirty="0" smtClean="0"/>
              <a:t>Submission begins Feb 2015</a:t>
            </a:r>
            <a:endParaRPr lang="en-US" strike="sngStrike" dirty="0" smtClean="0"/>
          </a:p>
          <a:p>
            <a:endParaRPr lang="en-US" dirty="0"/>
          </a:p>
          <a:p>
            <a:r>
              <a:rPr lang="en-US" dirty="0" smtClean="0"/>
              <a:t>75 business days to complete submission</a:t>
            </a:r>
          </a:p>
          <a:p>
            <a:endParaRPr lang="en-US" dirty="0"/>
          </a:p>
          <a:p>
            <a:r>
              <a:rPr lang="en-US" dirty="0" smtClean="0"/>
              <a:t>We hope to be done much sooner </a:t>
            </a:r>
            <a:r>
              <a:rPr lang="en-US" dirty="0" smtClean="0">
                <a:sym typeface="Wingdings" panose="05000000000000000000" pitchFamily="2" charset="2"/>
              </a:rPr>
              <a:t> </a:t>
            </a:r>
            <a:endParaRPr lang="en-US" dirty="0"/>
          </a:p>
        </p:txBody>
      </p:sp>
      <p:sp>
        <p:nvSpPr>
          <p:cNvPr id="5" name="Slide Number Placeholder 4"/>
          <p:cNvSpPr>
            <a:spLocks noGrp="1"/>
          </p:cNvSpPr>
          <p:nvPr>
            <p:ph type="sldNum" sz="quarter" idx="12"/>
          </p:nvPr>
        </p:nvSpPr>
        <p:spPr/>
        <p:txBody>
          <a:bodyPr/>
          <a:lstStyle/>
          <a:p>
            <a:fld id="{43A11CF5-059E-4486-903A-AFB8D989E436}" type="slidenum">
              <a:rPr lang="en-US" smtClean="0"/>
              <a:t>3</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p>
          <a:p>
            <a:r>
              <a:rPr lang="en-US" dirty="0" smtClean="0"/>
              <a:t>Updated: 12/2/2014, 1/20/2015</a:t>
            </a:r>
            <a:endParaRPr lang="en-US" dirty="0"/>
          </a:p>
        </p:txBody>
      </p:sp>
    </p:spTree>
    <p:extLst>
      <p:ext uri="{BB962C8B-B14F-4D97-AF65-F5344CB8AC3E}">
        <p14:creationId xmlns:p14="http://schemas.microsoft.com/office/powerpoint/2010/main" val="296924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November 4</a:t>
            </a:r>
            <a:r>
              <a:rPr lang="en-US" baseline="30000" dirty="0" smtClean="0"/>
              <a:t>th</a:t>
            </a:r>
            <a:r>
              <a:rPr lang="en-US" dirty="0"/>
              <a:t> </a:t>
            </a:r>
            <a:r>
              <a:rPr lang="en-US" dirty="0" smtClean="0"/>
              <a:t>Status- Pending</a:t>
            </a:r>
            <a:endParaRPr lang="en-US" dirty="0"/>
          </a:p>
        </p:txBody>
      </p:sp>
      <p:sp>
        <p:nvSpPr>
          <p:cNvPr id="3" name="Content Placeholder 2"/>
          <p:cNvSpPr>
            <a:spLocks noGrp="1"/>
          </p:cNvSpPr>
          <p:nvPr>
            <p:ph idx="1"/>
          </p:nvPr>
        </p:nvSpPr>
        <p:spPr/>
        <p:txBody>
          <a:bodyPr/>
          <a:lstStyle/>
          <a:p>
            <a:r>
              <a:rPr lang="en-US" dirty="0" smtClean="0"/>
              <a:t>LEA submission validation process</a:t>
            </a:r>
          </a:p>
          <a:p>
            <a:pPr lvl="1"/>
            <a:r>
              <a:rPr lang="en-US" dirty="0" smtClean="0"/>
              <a:t>State level Federal OCR webinar Nov 5</a:t>
            </a:r>
            <a:r>
              <a:rPr lang="en-US" baseline="30000" dirty="0" smtClean="0"/>
              <a:t>th</a:t>
            </a:r>
            <a:endParaRPr lang="en-US" dirty="0" smtClean="0"/>
          </a:p>
          <a:p>
            <a:pPr lvl="2"/>
            <a:r>
              <a:rPr lang="en-US" dirty="0" smtClean="0"/>
              <a:t>Update on Federal submission window dates</a:t>
            </a:r>
          </a:p>
          <a:p>
            <a:pPr lvl="2"/>
            <a:r>
              <a:rPr lang="en-US" dirty="0" smtClean="0"/>
              <a:t>Details of pilot phase expected</a:t>
            </a:r>
          </a:p>
          <a:p>
            <a:pPr lvl="2"/>
            <a:r>
              <a:rPr lang="en-US" dirty="0" smtClean="0"/>
              <a:t>Information on Federal tool security anticipated</a:t>
            </a:r>
            <a:endParaRPr lang="en-US" dirty="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30</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165226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PowerSchool Maint. Weekend – November 14</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Most fixes will be implemented during the November 14</a:t>
            </a:r>
            <a:r>
              <a:rPr lang="en-US" sz="2400" baseline="30000" dirty="0" smtClean="0"/>
              <a:t>th</a:t>
            </a:r>
            <a:r>
              <a:rPr lang="en-US" sz="2400" dirty="0" smtClean="0"/>
              <a:t> PowerSchool Maintenance weekend.</a:t>
            </a:r>
          </a:p>
          <a:p>
            <a:pPr marL="0" indent="0">
              <a:buNone/>
            </a:pPr>
            <a:endParaRPr lang="en-US" sz="2400" dirty="0" smtClean="0"/>
          </a:p>
          <a:p>
            <a:pPr marL="0" indent="0">
              <a:buNone/>
            </a:pPr>
            <a:r>
              <a:rPr lang="en-US" sz="2400" dirty="0" smtClean="0"/>
              <a:t>OCR Coordinators should begin to examine their data carefully after these updates.</a:t>
            </a:r>
          </a:p>
          <a:p>
            <a:pPr marL="0" indent="0">
              <a:buNone/>
            </a:pPr>
            <a:endParaRPr lang="en-US" sz="2400" dirty="0" smtClean="0"/>
          </a:p>
          <a:p>
            <a:pPr marL="0" indent="0">
              <a:buNone/>
            </a:pPr>
            <a:r>
              <a:rPr lang="en-US" sz="2400" dirty="0" smtClean="0"/>
              <a:t>Please report all issues through the Home Base Support Center as soon as possible.</a:t>
            </a:r>
          </a:p>
          <a:p>
            <a:pPr marL="0" indent="0">
              <a:buNone/>
            </a:pPr>
            <a:endParaRPr lang="en-US" sz="2400" dirty="0" smtClean="0"/>
          </a:p>
          <a:p>
            <a:pPr marL="0" indent="0">
              <a:buNone/>
            </a:pPr>
            <a:r>
              <a:rPr lang="en-US" sz="2400" dirty="0" smtClean="0"/>
              <a:t>If unable to create a Remedy ticket, please contact Terra Dominguez at:  </a:t>
            </a:r>
            <a:r>
              <a:rPr lang="en-US" sz="2400" dirty="0" smtClean="0">
                <a:hlinkClick r:id="rId2"/>
              </a:rPr>
              <a:t>terra.dominguez@dpi.nc.gov</a:t>
            </a:r>
            <a:r>
              <a:rPr lang="en-US" sz="2400" dirty="0" smtClean="0"/>
              <a:t> </a:t>
            </a:r>
            <a:endParaRPr lang="en-US" sz="2400"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31</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161535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CRDC PowerSchool Data</a:t>
            </a:r>
            <a:endParaRPr lang="en-US" dirty="0"/>
          </a:p>
        </p:txBody>
      </p:sp>
      <p:sp>
        <p:nvSpPr>
          <p:cNvPr id="3" name="Content Placeholder 2"/>
          <p:cNvSpPr>
            <a:spLocks noGrp="1"/>
          </p:cNvSpPr>
          <p:nvPr>
            <p:ph idx="1"/>
          </p:nvPr>
        </p:nvSpPr>
        <p:spPr>
          <a:xfrm>
            <a:off x="457200" y="2286000"/>
            <a:ext cx="5562600" cy="3840163"/>
          </a:xfrm>
        </p:spPr>
        <p:txBody>
          <a:bodyPr>
            <a:normAutofit fontScale="92500" lnSpcReduction="20000"/>
          </a:bodyPr>
          <a:lstStyle/>
          <a:p>
            <a:r>
              <a:rPr lang="en-US" sz="2600" b="1" dirty="0" smtClean="0"/>
              <a:t>OCR Coordinators </a:t>
            </a:r>
            <a:r>
              <a:rPr lang="en-US" sz="2600" dirty="0" smtClean="0"/>
              <a:t>should have access to view all schools within the LEA/Charter</a:t>
            </a:r>
          </a:p>
          <a:p>
            <a:pPr lvl="1"/>
            <a:r>
              <a:rPr lang="en-US" sz="2200" dirty="0" smtClean="0"/>
              <a:t>CECAS, Migrant, Homeless, DPI FTE School</a:t>
            </a:r>
          </a:p>
          <a:p>
            <a:pPr lvl="1"/>
            <a:r>
              <a:rPr lang="en-US" sz="2200" dirty="0" smtClean="0"/>
              <a:t>Contact the PowerSchool Coordinator for appropriate access</a:t>
            </a:r>
          </a:p>
          <a:p>
            <a:endParaRPr lang="en-US" sz="2600" b="1" dirty="0" smtClean="0"/>
          </a:p>
          <a:p>
            <a:r>
              <a:rPr lang="en-US" sz="2600" b="1" dirty="0" smtClean="0"/>
              <a:t>LEA Level CRDC Reports </a:t>
            </a:r>
            <a:r>
              <a:rPr lang="en-US" sz="2600" dirty="0" smtClean="0"/>
              <a:t>are a collection of all schools that </a:t>
            </a:r>
            <a:r>
              <a:rPr lang="en-US" sz="2600" b="1" dirty="0" smtClean="0"/>
              <a:t>have not been Excluded</a:t>
            </a:r>
            <a:r>
              <a:rPr lang="en-US" sz="2600" dirty="0" smtClean="0"/>
              <a:t> from the CRDC reports</a:t>
            </a:r>
          </a:p>
          <a:p>
            <a:pPr lvl="1"/>
            <a:r>
              <a:rPr lang="en-US" sz="2200" dirty="0" smtClean="0"/>
              <a:t>Review slides 11-14 for information on Excluding Schools &lt;300 from the CRDC reports</a:t>
            </a:r>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32</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05050"/>
            <a:ext cx="2781300" cy="2343150"/>
          </a:xfrm>
          <a:prstGeom prst="rect">
            <a:avLst/>
          </a:prstGeom>
          <a:solidFill>
            <a:schemeClr val="tx1"/>
          </a:solidFill>
          <a:ln>
            <a:solidFill>
              <a:schemeClr val="tx1"/>
            </a:solidFill>
          </a:ln>
        </p:spPr>
      </p:pic>
    </p:spTree>
    <p:extLst>
      <p:ext uri="{BB962C8B-B14F-4D97-AF65-F5344CB8AC3E}">
        <p14:creationId xmlns:p14="http://schemas.microsoft.com/office/powerpoint/2010/main" val="86430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4648200" cy="3840163"/>
          </a:xfrm>
        </p:spPr>
        <p:txBody>
          <a:bodyPr>
            <a:normAutofit/>
          </a:bodyPr>
          <a:lstStyle/>
          <a:p>
            <a:pPr marL="0" indent="0">
              <a:buNone/>
            </a:pPr>
            <a:r>
              <a:rPr lang="en-US" sz="2800" dirty="0" smtClean="0"/>
              <a:t>PowerSchool CRDC Data Views have been formatted based on</a:t>
            </a:r>
            <a:r>
              <a:rPr lang="en-US" sz="2800" dirty="0"/>
              <a:t> </a:t>
            </a:r>
            <a:r>
              <a:rPr lang="en-US" sz="2800" dirty="0" smtClean="0"/>
              <a:t>Part </a:t>
            </a:r>
            <a:r>
              <a:rPr lang="en-US" sz="2800" dirty="0"/>
              <a:t>1 </a:t>
            </a:r>
            <a:r>
              <a:rPr lang="en-US" sz="2800" dirty="0" smtClean="0"/>
              <a:t>and </a:t>
            </a:r>
            <a:r>
              <a:rPr lang="en-US" sz="2800" dirty="0"/>
              <a:t>Part 2 of the </a:t>
            </a:r>
            <a:r>
              <a:rPr lang="en-US" sz="2800" dirty="0" smtClean="0"/>
              <a:t>Federal website’s OCR </a:t>
            </a:r>
            <a:r>
              <a:rPr lang="en-US" sz="2800" dirty="0"/>
              <a:t>/ CRDC </a:t>
            </a:r>
            <a:r>
              <a:rPr lang="en-US" sz="2800" dirty="0" smtClean="0"/>
              <a:t>documentation.</a:t>
            </a:r>
          </a:p>
          <a:p>
            <a:pPr marL="0" indent="0">
              <a:buNone/>
            </a:pPr>
            <a:endParaRPr lang="en-US" sz="2800" dirty="0" smtClean="0"/>
          </a:p>
          <a:p>
            <a:pPr marL="0" indent="0">
              <a:buNone/>
            </a:pPr>
            <a:r>
              <a:rPr lang="en-US" sz="1600" u="sng" dirty="0">
                <a:hlinkClick r:id="rId2"/>
              </a:rPr>
              <a:t>http://</a:t>
            </a:r>
            <a:r>
              <a:rPr lang="en-US" sz="1600" u="sng" dirty="0" smtClean="0">
                <a:hlinkClick r:id="rId2"/>
              </a:rPr>
              <a:t>www2.ed.gov/about/offices/list/ocr/data.html</a:t>
            </a:r>
            <a:endParaRPr lang="en-US" sz="1600" u="sng" dirty="0" smtClean="0"/>
          </a:p>
          <a:p>
            <a:pPr lvl="1"/>
            <a:r>
              <a:rPr lang="en-US" sz="1800" i="1" dirty="0"/>
              <a:t>2013-2014 LEA Form</a:t>
            </a:r>
          </a:p>
          <a:p>
            <a:pPr lvl="1"/>
            <a:r>
              <a:rPr lang="en-US" sz="1800" i="1" dirty="0"/>
              <a:t>2013-2014 School Form</a:t>
            </a:r>
          </a:p>
          <a:p>
            <a:pPr marL="0" indent="0">
              <a:buNone/>
            </a:pPr>
            <a:endParaRPr lang="en-US" sz="1400"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33</a:t>
            </a:fld>
            <a:endParaRPr lang="en-US" dirty="0"/>
          </a:p>
        </p:txBody>
      </p:sp>
      <p:sp>
        <p:nvSpPr>
          <p:cNvPr id="5" name="Title 1"/>
          <p:cNvSpPr>
            <a:spLocks noGrp="1"/>
          </p:cNvSpPr>
          <p:nvPr>
            <p:ph type="title"/>
          </p:nvPr>
        </p:nvSpPr>
        <p:spPr>
          <a:xfrm>
            <a:off x="457200" y="1066800"/>
            <a:ext cx="8534400" cy="1143000"/>
          </a:xfrm>
        </p:spPr>
        <p:txBody>
          <a:bodyPr/>
          <a:lstStyle/>
          <a:p>
            <a:r>
              <a:rPr lang="en-US" dirty="0"/>
              <a:t>Reviewing CRDC PowerSchool </a:t>
            </a:r>
            <a:r>
              <a:rPr lang="en-US" dirty="0" smtClean="0"/>
              <a:t>Data…</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337245"/>
            <a:ext cx="3200400" cy="147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394645"/>
            <a:ext cx="3200400" cy="16251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248400" y="1981200"/>
            <a:ext cx="1371600" cy="369332"/>
          </a:xfrm>
          <a:prstGeom prst="rect">
            <a:avLst/>
          </a:prstGeom>
          <a:noFill/>
        </p:spPr>
        <p:txBody>
          <a:bodyPr wrap="square" rtlCol="0">
            <a:spAutoFit/>
          </a:bodyPr>
          <a:lstStyle/>
          <a:p>
            <a:r>
              <a:rPr lang="en-US" dirty="0" smtClean="0"/>
              <a:t>LEA CRDC</a:t>
            </a:r>
            <a:endParaRPr lang="en-US" dirty="0"/>
          </a:p>
        </p:txBody>
      </p:sp>
      <p:sp>
        <p:nvSpPr>
          <p:cNvPr id="9" name="TextBox 8"/>
          <p:cNvSpPr txBox="1"/>
          <p:nvPr/>
        </p:nvSpPr>
        <p:spPr>
          <a:xfrm>
            <a:off x="6172200" y="4038600"/>
            <a:ext cx="1447800" cy="369332"/>
          </a:xfrm>
          <a:prstGeom prst="rect">
            <a:avLst/>
          </a:prstGeom>
          <a:noFill/>
        </p:spPr>
        <p:txBody>
          <a:bodyPr wrap="square" rtlCol="0">
            <a:spAutoFit/>
          </a:bodyPr>
          <a:lstStyle/>
          <a:p>
            <a:r>
              <a:rPr lang="en-US" dirty="0" smtClean="0"/>
              <a:t>School CRDC</a:t>
            </a:r>
            <a:endParaRPr lang="en-US" dirty="0"/>
          </a:p>
        </p:txBody>
      </p:sp>
      <p:sp>
        <p:nvSpPr>
          <p:cNvPr id="10"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237528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CRDC </a:t>
            </a:r>
            <a:r>
              <a:rPr lang="en-US" dirty="0"/>
              <a:t>r</a:t>
            </a:r>
            <a:r>
              <a:rPr lang="en-US" dirty="0" smtClean="0"/>
              <a:t>eports contain filters within the interface</a:t>
            </a:r>
          </a:p>
          <a:p>
            <a:pPr lvl="1"/>
            <a:r>
              <a:rPr lang="en-US" dirty="0" smtClean="0"/>
              <a:t>Filters align with Categories (columns displayed within the interface)</a:t>
            </a:r>
          </a:p>
          <a:p>
            <a:pPr lvl="1"/>
            <a:r>
              <a:rPr lang="en-US" dirty="0" smtClean="0"/>
              <a:t>Categories align with the OCR / CRDC documentation</a:t>
            </a:r>
          </a:p>
          <a:p>
            <a:pPr lvl="1"/>
            <a:endParaRPr lang="en-US" dirty="0" smtClean="0"/>
          </a:p>
          <a:p>
            <a:r>
              <a:rPr lang="en-US" dirty="0" smtClean="0"/>
              <a:t>CRDC reports can be exported to Excel</a:t>
            </a:r>
          </a:p>
          <a:p>
            <a:pPr lvl="1"/>
            <a:r>
              <a:rPr lang="en-US" dirty="0" smtClean="0"/>
              <a:t>Allows filtering from Excel for quick review</a:t>
            </a:r>
          </a:p>
          <a:p>
            <a:pPr lvl="1"/>
            <a:r>
              <a:rPr lang="en-US" dirty="0" smtClean="0"/>
              <a:t>User can navigate system to review settings, student records without losing CRDC output</a:t>
            </a:r>
            <a:endParaRPr lang="en-US" dirty="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34</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
        <p:nvSpPr>
          <p:cNvPr id="9" name="Title 1"/>
          <p:cNvSpPr>
            <a:spLocks noGrp="1"/>
          </p:cNvSpPr>
          <p:nvPr>
            <p:ph type="title"/>
          </p:nvPr>
        </p:nvSpPr>
        <p:spPr>
          <a:xfrm>
            <a:off x="457200" y="1066800"/>
            <a:ext cx="8534400" cy="1143000"/>
          </a:xfrm>
        </p:spPr>
        <p:txBody>
          <a:bodyPr/>
          <a:lstStyle/>
          <a:p>
            <a:r>
              <a:rPr lang="en-US" dirty="0"/>
              <a:t>Reviewing CRDC PowerSchool </a:t>
            </a:r>
            <a:r>
              <a:rPr lang="en-US" dirty="0" smtClean="0"/>
              <a:t>Data…</a:t>
            </a:r>
            <a:endParaRPr lang="en-US" dirty="0"/>
          </a:p>
        </p:txBody>
      </p:sp>
    </p:spTree>
    <p:extLst>
      <p:ext uri="{BB962C8B-B14F-4D97-AF65-F5344CB8AC3E}">
        <p14:creationId xmlns:p14="http://schemas.microsoft.com/office/powerpoint/2010/main" val="169983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35</a:t>
            </a:fld>
            <a:endParaRPr lang="en-US" dirty="0"/>
          </a:p>
        </p:txBody>
      </p:sp>
      <p:sp>
        <p:nvSpPr>
          <p:cNvPr id="5" name="Title 1"/>
          <p:cNvSpPr>
            <a:spLocks noGrp="1"/>
          </p:cNvSpPr>
          <p:nvPr>
            <p:ph type="title"/>
          </p:nvPr>
        </p:nvSpPr>
        <p:spPr>
          <a:xfrm>
            <a:off x="457200" y="1066800"/>
            <a:ext cx="8534400" cy="1143000"/>
          </a:xfrm>
        </p:spPr>
        <p:txBody>
          <a:bodyPr/>
          <a:lstStyle/>
          <a:p>
            <a:r>
              <a:rPr lang="en-US" dirty="0"/>
              <a:t>Reviewing CRDC PowerSchool </a:t>
            </a:r>
            <a:r>
              <a:rPr lang="en-US" dirty="0" smtClean="0"/>
              <a:t>Data…</a:t>
            </a:r>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286000"/>
            <a:ext cx="8466137"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57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534400" cy="1143000"/>
          </a:xfrm>
        </p:spPr>
        <p:txBody>
          <a:bodyPr/>
          <a:lstStyle/>
          <a:p>
            <a:r>
              <a:rPr lang="en-US" dirty="0"/>
              <a:t>Reviewing CRDC PowerSchool </a:t>
            </a:r>
            <a:r>
              <a:rPr lang="en-US" dirty="0" smtClean="0"/>
              <a:t>Data…</a:t>
            </a:r>
            <a:endParaRPr lang="en-US" dirty="0"/>
          </a:p>
        </p:txBody>
      </p:sp>
      <p:sp>
        <p:nvSpPr>
          <p:cNvPr id="3" name="Content Placeholder 2"/>
          <p:cNvSpPr>
            <a:spLocks noGrp="1"/>
          </p:cNvSpPr>
          <p:nvPr>
            <p:ph idx="1"/>
          </p:nvPr>
        </p:nvSpPr>
        <p:spPr/>
        <p:txBody>
          <a:bodyPr>
            <a:normAutofit fontScale="92500" lnSpcReduction="10000"/>
          </a:bodyPr>
          <a:lstStyle/>
          <a:p>
            <a:r>
              <a:rPr lang="en-US" sz="3000" b="1" dirty="0"/>
              <a:t>School Level Reports </a:t>
            </a:r>
            <a:r>
              <a:rPr lang="en-US" sz="3000" b="1" dirty="0" smtClean="0"/>
              <a:t>have two additional views </a:t>
            </a:r>
            <a:r>
              <a:rPr lang="en-US" sz="3000" dirty="0" smtClean="0"/>
              <a:t>that allow </a:t>
            </a:r>
            <a:r>
              <a:rPr lang="en-US" sz="3000" dirty="0"/>
              <a:t>staff to verify aggregate counts </a:t>
            </a:r>
            <a:endParaRPr lang="en-US" sz="3000" dirty="0" smtClean="0"/>
          </a:p>
          <a:p>
            <a:pPr lvl="1"/>
            <a:r>
              <a:rPr lang="en-US" sz="2600" dirty="0" smtClean="0"/>
              <a:t>Student Detail by School (Part 1 &amp; Part 2)</a:t>
            </a:r>
          </a:p>
          <a:p>
            <a:pPr lvl="2"/>
            <a:r>
              <a:rPr lang="en-US" dirty="0" smtClean="0"/>
              <a:t>List of all students enrolled as of </a:t>
            </a:r>
            <a:r>
              <a:rPr lang="en-US" b="1" dirty="0" smtClean="0"/>
              <a:t>October 1, 2013</a:t>
            </a:r>
            <a:br>
              <a:rPr lang="en-US" b="1" dirty="0" smtClean="0"/>
            </a:br>
            <a:r>
              <a:rPr lang="en-US" dirty="0" smtClean="0"/>
              <a:t>and their indicators</a:t>
            </a:r>
          </a:p>
          <a:p>
            <a:pPr lvl="1"/>
            <a:r>
              <a:rPr lang="en-US" sz="2600" dirty="0" smtClean="0"/>
              <a:t>Student Class Detail by School </a:t>
            </a:r>
            <a:br>
              <a:rPr lang="en-US" sz="2600" dirty="0" smtClean="0"/>
            </a:br>
            <a:r>
              <a:rPr lang="en-US" sz="2600" dirty="0" smtClean="0"/>
              <a:t>(Part 1 only)</a:t>
            </a:r>
          </a:p>
          <a:p>
            <a:pPr lvl="2"/>
            <a:r>
              <a:rPr lang="en-US" dirty="0" smtClean="0"/>
              <a:t>List of all classes as</a:t>
            </a:r>
            <a:br>
              <a:rPr lang="en-US" dirty="0" smtClean="0"/>
            </a:br>
            <a:r>
              <a:rPr lang="en-US" dirty="0" smtClean="0"/>
              <a:t>applicable to the CRDC as of </a:t>
            </a:r>
            <a:br>
              <a:rPr lang="en-US" dirty="0" smtClean="0"/>
            </a:br>
            <a:r>
              <a:rPr lang="en-US" b="1" dirty="0" smtClean="0"/>
              <a:t>October 1, 2013</a:t>
            </a:r>
          </a:p>
          <a:p>
            <a:pPr marL="914400" lvl="2" indent="0">
              <a:buNone/>
            </a:pPr>
            <a:endParaRPr lang="en-US" dirty="0"/>
          </a:p>
          <a:p>
            <a:endParaRPr lang="en-US" dirty="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36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47045"/>
            <a:ext cx="3200400" cy="16251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6400800" y="5867400"/>
            <a:ext cx="2286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336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December </a:t>
            </a:r>
            <a:r>
              <a:rPr lang="en-US" dirty="0" smtClean="0"/>
              <a:t>2</a:t>
            </a:r>
            <a:r>
              <a:rPr lang="en-US" baseline="30000" dirty="0" smtClean="0"/>
              <a:t>nd </a:t>
            </a:r>
            <a:r>
              <a:rPr lang="en-US" dirty="0" smtClean="0"/>
              <a:t>– Agenda</a:t>
            </a:r>
            <a:endParaRPr lang="en-US" dirty="0"/>
          </a:p>
        </p:txBody>
      </p:sp>
      <p:sp>
        <p:nvSpPr>
          <p:cNvPr id="3" name="Content Placeholder 2"/>
          <p:cNvSpPr>
            <a:spLocks noGrp="1"/>
          </p:cNvSpPr>
          <p:nvPr>
            <p:ph idx="1"/>
          </p:nvPr>
        </p:nvSpPr>
        <p:spPr/>
        <p:txBody>
          <a:bodyPr>
            <a:normAutofit/>
          </a:bodyPr>
          <a:lstStyle/>
          <a:p>
            <a:r>
              <a:rPr lang="en-US" dirty="0" smtClean="0"/>
              <a:t>Status Update</a:t>
            </a:r>
          </a:p>
          <a:p>
            <a:r>
              <a:rPr lang="en-US" dirty="0" smtClean="0"/>
              <a:t>Known Issues / Resolved Items</a:t>
            </a:r>
          </a:p>
          <a:p>
            <a:r>
              <a:rPr lang="en-US" dirty="0" smtClean="0"/>
              <a:t>PowerSchool Dec 12 Maintenance Weekend</a:t>
            </a:r>
          </a:p>
          <a:p>
            <a:r>
              <a:rPr lang="en-US" dirty="0"/>
              <a:t>NC Public Schools OCR Website</a:t>
            </a:r>
          </a:p>
          <a:p>
            <a:r>
              <a:rPr lang="en-US" dirty="0" smtClean="0"/>
              <a:t>Next Steps</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37</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endParaRPr lang="en-US" dirty="0"/>
          </a:p>
        </p:txBody>
      </p:sp>
    </p:spTree>
    <p:extLst>
      <p:ext uri="{BB962C8B-B14F-4D97-AF65-F5344CB8AC3E}">
        <p14:creationId xmlns:p14="http://schemas.microsoft.com/office/powerpoint/2010/main" val="130192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2</a:t>
            </a:r>
            <a:r>
              <a:rPr lang="en-US" baseline="30000" dirty="0" smtClean="0"/>
              <a:t>nd</a:t>
            </a:r>
            <a:r>
              <a:rPr lang="en-US" dirty="0" smtClean="0"/>
              <a:t> Status - Complete</a:t>
            </a:r>
            <a:endParaRPr lang="en-US" dirty="0"/>
          </a:p>
        </p:txBody>
      </p:sp>
      <p:sp>
        <p:nvSpPr>
          <p:cNvPr id="3" name="Content Placeholder 2"/>
          <p:cNvSpPr>
            <a:spLocks noGrp="1"/>
          </p:cNvSpPr>
          <p:nvPr>
            <p:ph idx="1"/>
          </p:nvPr>
        </p:nvSpPr>
        <p:spPr/>
        <p:txBody>
          <a:bodyPr/>
          <a:lstStyle/>
          <a:p>
            <a:r>
              <a:rPr lang="en-US" dirty="0" smtClean="0"/>
              <a:t>LEA and School Screen Data Entry </a:t>
            </a:r>
          </a:p>
          <a:p>
            <a:r>
              <a:rPr lang="en-US" dirty="0" smtClean="0"/>
              <a:t>Section 504 records for SY 13/14</a:t>
            </a:r>
          </a:p>
          <a:p>
            <a:r>
              <a:rPr lang="en-US" dirty="0" smtClean="0"/>
              <a:t>Zero Tolerance updates for SY 13/14 records</a:t>
            </a:r>
          </a:p>
          <a:p>
            <a:r>
              <a:rPr lang="en-US" dirty="0" smtClean="0"/>
              <a:t>LEP data loads </a:t>
            </a:r>
          </a:p>
          <a:p>
            <a:pPr lvl="1"/>
            <a:r>
              <a:rPr lang="en-US" dirty="0" smtClean="0"/>
              <a:t>SY 13/14 LEP data is visible on CRDC reports only</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38</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endParaRPr lang="en-US" dirty="0"/>
          </a:p>
        </p:txBody>
      </p:sp>
    </p:spTree>
    <p:extLst>
      <p:ext uri="{BB962C8B-B14F-4D97-AF65-F5344CB8AC3E}">
        <p14:creationId xmlns:p14="http://schemas.microsoft.com/office/powerpoint/2010/main" val="69687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December 2</a:t>
            </a:r>
            <a:r>
              <a:rPr lang="en-US" baseline="30000" dirty="0"/>
              <a:t>nd</a:t>
            </a:r>
            <a:r>
              <a:rPr lang="en-US" dirty="0"/>
              <a:t> Status </a:t>
            </a:r>
            <a:r>
              <a:rPr lang="en-US" dirty="0" smtClean="0"/>
              <a:t>– In Progress</a:t>
            </a:r>
            <a:endParaRPr lang="en-US" dirty="0"/>
          </a:p>
        </p:txBody>
      </p:sp>
      <p:sp>
        <p:nvSpPr>
          <p:cNvPr id="3" name="Content Placeholder 2"/>
          <p:cNvSpPr>
            <a:spLocks noGrp="1"/>
          </p:cNvSpPr>
          <p:nvPr>
            <p:ph idx="1"/>
          </p:nvPr>
        </p:nvSpPr>
        <p:spPr/>
        <p:txBody>
          <a:bodyPr/>
          <a:lstStyle/>
          <a:p>
            <a:r>
              <a:rPr lang="en-US" dirty="0" smtClean="0"/>
              <a:t>SAT, ACT and AP Exam scores</a:t>
            </a:r>
          </a:p>
          <a:p>
            <a:r>
              <a:rPr lang="en-US" dirty="0" smtClean="0"/>
              <a:t>3</a:t>
            </a:r>
            <a:r>
              <a:rPr lang="en-US" baseline="30000" dirty="0" smtClean="0"/>
              <a:t>rd</a:t>
            </a:r>
            <a:r>
              <a:rPr lang="en-US" dirty="0" smtClean="0"/>
              <a:t> Party data from select LEAs</a:t>
            </a:r>
          </a:p>
          <a:p>
            <a:r>
              <a:rPr lang="en-US" dirty="0" smtClean="0"/>
              <a:t>PowerSchool CRDC reports </a:t>
            </a:r>
          </a:p>
          <a:p>
            <a:r>
              <a:rPr lang="en-US" dirty="0" smtClean="0"/>
              <a:t>Federal Submission pilot</a:t>
            </a:r>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39</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endParaRPr lang="en-US" dirty="0"/>
          </a:p>
        </p:txBody>
      </p:sp>
    </p:spTree>
    <p:extLst>
      <p:ext uri="{BB962C8B-B14F-4D97-AF65-F5344CB8AC3E}">
        <p14:creationId xmlns:p14="http://schemas.microsoft.com/office/powerpoint/2010/main" val="189685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All communications are sent to staff designated as the ‘OCR Coordinator’.</a:t>
            </a:r>
          </a:p>
          <a:p>
            <a:pPr marL="0" indent="0">
              <a:buNone/>
            </a:pPr>
            <a:endParaRPr lang="en-US" dirty="0"/>
          </a:p>
          <a:p>
            <a:pPr marL="0" indent="0">
              <a:buNone/>
            </a:pPr>
            <a:r>
              <a:rPr lang="en-US" dirty="0" smtClean="0"/>
              <a:t>All communications are then sent via the NC SIS distribution list.</a:t>
            </a:r>
          </a:p>
          <a:p>
            <a:pPr marL="0" indent="0">
              <a:buNone/>
            </a:pPr>
            <a:endParaRPr lang="en-US" dirty="0"/>
          </a:p>
          <a:p>
            <a:pPr marL="0" indent="0">
              <a:buNone/>
            </a:pPr>
            <a:r>
              <a:rPr lang="en-US" dirty="0" smtClean="0"/>
              <a:t>Please make every effort to route OCR notifications to the appropriate staff.</a:t>
            </a:r>
            <a:endParaRPr lang="en-US" dirty="0"/>
          </a:p>
        </p:txBody>
      </p:sp>
      <p:sp>
        <p:nvSpPr>
          <p:cNvPr id="5" name="Slide Number Placeholder 4"/>
          <p:cNvSpPr>
            <a:spLocks noGrp="1"/>
          </p:cNvSpPr>
          <p:nvPr>
            <p:ph type="sldNum" sz="quarter" idx="12"/>
          </p:nvPr>
        </p:nvSpPr>
        <p:spPr/>
        <p:txBody>
          <a:bodyPr/>
          <a:lstStyle/>
          <a:p>
            <a:fld id="{43A11CF5-059E-4486-903A-AFB8D989E436}" type="slidenum">
              <a:rPr lang="en-US" smtClean="0"/>
              <a:t>4</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19663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December 2</a:t>
            </a:r>
            <a:r>
              <a:rPr lang="en-US" baseline="30000" dirty="0"/>
              <a:t>nd</a:t>
            </a:r>
            <a:r>
              <a:rPr lang="en-US" dirty="0"/>
              <a:t> </a:t>
            </a:r>
            <a:r>
              <a:rPr lang="en-US" dirty="0" smtClean="0"/>
              <a:t>Status - Pending</a:t>
            </a:r>
            <a:endParaRPr lang="en-US" dirty="0"/>
          </a:p>
        </p:txBody>
      </p:sp>
      <p:sp>
        <p:nvSpPr>
          <p:cNvPr id="3" name="Content Placeholder 2"/>
          <p:cNvSpPr>
            <a:spLocks noGrp="1"/>
          </p:cNvSpPr>
          <p:nvPr>
            <p:ph idx="1"/>
          </p:nvPr>
        </p:nvSpPr>
        <p:spPr/>
        <p:txBody>
          <a:bodyPr>
            <a:normAutofit/>
          </a:bodyPr>
          <a:lstStyle/>
          <a:p>
            <a:r>
              <a:rPr lang="en-US" dirty="0" smtClean="0"/>
              <a:t>Completion of PowerSchool CRDC reports</a:t>
            </a:r>
          </a:p>
          <a:p>
            <a:r>
              <a:rPr lang="en-US" dirty="0" smtClean="0"/>
              <a:t>Notification of collection dates from OCR</a:t>
            </a:r>
          </a:p>
          <a:p>
            <a:r>
              <a:rPr lang="en-US" dirty="0" smtClean="0"/>
              <a:t>LEA demonstration of Federal CRDC tool</a:t>
            </a:r>
          </a:p>
          <a:p>
            <a:r>
              <a:rPr lang="en-US" dirty="0" smtClean="0"/>
              <a:t>Logins and security process </a:t>
            </a:r>
          </a:p>
          <a:p>
            <a:r>
              <a:rPr lang="en-US" dirty="0" smtClean="0"/>
              <a:t>Process for reporting issues in the CRDC tool </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40</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endParaRPr lang="en-US" dirty="0"/>
          </a:p>
        </p:txBody>
      </p:sp>
    </p:spTree>
    <p:extLst>
      <p:ext uri="{BB962C8B-B14F-4D97-AF65-F5344CB8AC3E}">
        <p14:creationId xmlns:p14="http://schemas.microsoft.com/office/powerpoint/2010/main" val="308206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December 4</a:t>
            </a:r>
            <a:r>
              <a:rPr lang="en-US" baseline="30000" dirty="0" smtClean="0"/>
              <a:t>th</a:t>
            </a:r>
            <a:r>
              <a:rPr lang="en-US" dirty="0" smtClean="0"/>
              <a:t> – NC Public OCR Website </a:t>
            </a:r>
            <a:endParaRPr lang="en-US" dirty="0"/>
          </a:p>
        </p:txBody>
      </p:sp>
      <p:sp>
        <p:nvSpPr>
          <p:cNvPr id="3" name="Content Placeholder 2"/>
          <p:cNvSpPr>
            <a:spLocks noGrp="1"/>
          </p:cNvSpPr>
          <p:nvPr>
            <p:ph idx="1"/>
          </p:nvPr>
        </p:nvSpPr>
        <p:spPr/>
        <p:txBody>
          <a:bodyPr>
            <a:normAutofit/>
          </a:bodyPr>
          <a:lstStyle/>
          <a:p>
            <a:r>
              <a:rPr lang="en-US" dirty="0" smtClean="0"/>
              <a:t>Federal OCR Report Requirements Documents</a:t>
            </a:r>
          </a:p>
          <a:p>
            <a:r>
              <a:rPr lang="en-US" dirty="0" smtClean="0"/>
              <a:t>Status Webinar link, recording's, presentation</a:t>
            </a:r>
          </a:p>
          <a:p>
            <a:r>
              <a:rPr lang="en-US" dirty="0" smtClean="0"/>
              <a:t>OCR LEA / Charter Contacts</a:t>
            </a:r>
          </a:p>
          <a:p>
            <a:r>
              <a:rPr lang="en-US" dirty="0" smtClean="0"/>
              <a:t>Archived Notifications</a:t>
            </a:r>
          </a:p>
          <a:p>
            <a:pPr lvl="1"/>
            <a:endParaRPr lang="en-US" dirty="0"/>
          </a:p>
          <a:p>
            <a:pPr marL="57150" indent="0">
              <a:buNone/>
            </a:pPr>
            <a:r>
              <a:rPr lang="en-US" sz="2600" dirty="0">
                <a:hlinkClick r:id="rId2"/>
              </a:rPr>
              <a:t>http://www.ncpublicschools.org/data/management/ocr</a:t>
            </a:r>
            <a:r>
              <a:rPr lang="en-US" sz="2600" dirty="0" smtClean="0">
                <a:hlinkClick r:id="rId2"/>
              </a:rPr>
              <a:t>/</a:t>
            </a:r>
            <a:endParaRPr lang="en-US" sz="2600" dirty="0" smtClean="0"/>
          </a:p>
          <a:p>
            <a:pPr marL="57150" indent="0">
              <a:buNone/>
            </a:pPr>
            <a:endParaRPr lang="en-US" dirty="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41</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endParaRPr lang="en-US" dirty="0"/>
          </a:p>
        </p:txBody>
      </p:sp>
    </p:spTree>
    <p:extLst>
      <p:ext uri="{BB962C8B-B14F-4D97-AF65-F5344CB8AC3E}">
        <p14:creationId xmlns:p14="http://schemas.microsoft.com/office/powerpoint/2010/main" val="18637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42</a:t>
            </a:fld>
            <a:endParaRPr lang="en-US" dirty="0"/>
          </a:p>
        </p:txBody>
      </p:sp>
      <p:pic>
        <p:nvPicPr>
          <p:cNvPr id="7" name="OCR_Nav_to_NCPublic.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8600" y="990600"/>
            <a:ext cx="8655425" cy="5410200"/>
          </a:xfrm>
        </p:spPr>
      </p:pic>
    </p:spTree>
    <p:extLst>
      <p:ext uri="{BB962C8B-B14F-4D97-AF65-F5344CB8AC3E}">
        <p14:creationId xmlns:p14="http://schemas.microsoft.com/office/powerpoint/2010/main" val="218656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an OCR Contact?</a:t>
            </a:r>
            <a:endParaRPr lang="en-US" dirty="0"/>
          </a:p>
        </p:txBody>
      </p:sp>
      <p:sp>
        <p:nvSpPr>
          <p:cNvPr id="3" name="Content Placeholder 2"/>
          <p:cNvSpPr>
            <a:spLocks noGrp="1"/>
          </p:cNvSpPr>
          <p:nvPr>
            <p:ph idx="1"/>
          </p:nvPr>
        </p:nvSpPr>
        <p:spPr/>
        <p:txBody>
          <a:bodyPr>
            <a:normAutofit fontScale="92500" lnSpcReduction="10000"/>
          </a:bodyPr>
          <a:lstStyle/>
          <a:p>
            <a:r>
              <a:rPr lang="en-US" dirty="0"/>
              <a:t>OCR Contacts will be </a:t>
            </a:r>
            <a:r>
              <a:rPr lang="en-US" dirty="0" smtClean="0"/>
              <a:t>the first </a:t>
            </a:r>
            <a:r>
              <a:rPr lang="en-US" dirty="0"/>
              <a:t>staff </a:t>
            </a:r>
            <a:r>
              <a:rPr lang="en-US" dirty="0" smtClean="0"/>
              <a:t>members who </a:t>
            </a:r>
            <a:r>
              <a:rPr lang="en-US" dirty="0"/>
              <a:t>are provided access to the Federal CRDC tool</a:t>
            </a:r>
          </a:p>
          <a:p>
            <a:endParaRPr lang="en-US" dirty="0" smtClean="0"/>
          </a:p>
          <a:p>
            <a:r>
              <a:rPr lang="en-US" dirty="0" smtClean="0"/>
              <a:t>Staff member who will approve the federal submission (business owner)</a:t>
            </a:r>
          </a:p>
          <a:p>
            <a:endParaRPr lang="en-US" dirty="0"/>
          </a:p>
          <a:p>
            <a:r>
              <a:rPr lang="en-US" dirty="0" smtClean="0"/>
              <a:t>Staff member who will support collection process (technical or other staff)</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43</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endParaRPr lang="en-US" dirty="0"/>
          </a:p>
        </p:txBody>
      </p:sp>
    </p:spTree>
    <p:extLst>
      <p:ext uri="{BB962C8B-B14F-4D97-AF65-F5344CB8AC3E}">
        <p14:creationId xmlns:p14="http://schemas.microsoft.com/office/powerpoint/2010/main" val="414548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4</a:t>
            </a:r>
            <a:r>
              <a:rPr lang="en-US" baseline="30000" dirty="0" smtClean="0"/>
              <a:t>th</a:t>
            </a:r>
            <a:r>
              <a:rPr lang="en-US" dirty="0" smtClean="0"/>
              <a:t> - Next Steps - LEAs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800" dirty="0" smtClean="0"/>
              <a:t>Review LEA and Charter Contact information</a:t>
            </a:r>
          </a:p>
          <a:p>
            <a:pPr lvl="1"/>
            <a:r>
              <a:rPr lang="en-US" sz="2400" dirty="0" smtClean="0"/>
              <a:t>Provide the 10 elements requested on the website</a:t>
            </a:r>
          </a:p>
          <a:p>
            <a:pPr lvl="1"/>
            <a:r>
              <a:rPr lang="en-US" sz="2400" dirty="0" smtClean="0"/>
              <a:t>Remedy ticket – </a:t>
            </a:r>
            <a:r>
              <a:rPr lang="en-US" sz="2400" b="1" dirty="0" smtClean="0"/>
              <a:t>Subject</a:t>
            </a:r>
            <a:r>
              <a:rPr lang="en-US" sz="2400" dirty="0" smtClean="0"/>
              <a:t>: CRDC Contact List</a:t>
            </a:r>
          </a:p>
          <a:p>
            <a:pPr marL="1371600" lvl="2" indent="-457200">
              <a:buFont typeface="+mj-lt"/>
              <a:buAutoNum type="arabicPeriod"/>
            </a:pPr>
            <a:r>
              <a:rPr lang="en-US" sz="1800" dirty="0" smtClean="0"/>
              <a:t>One ticket per LEA/Charter please</a:t>
            </a:r>
          </a:p>
          <a:p>
            <a:pPr marL="1371600" lvl="2" indent="-457200">
              <a:buFont typeface="+mj-lt"/>
              <a:buAutoNum type="arabicPeriod"/>
            </a:pPr>
            <a:r>
              <a:rPr lang="en-US" sz="1800" dirty="0" smtClean="0"/>
              <a:t>Identify technical contact</a:t>
            </a:r>
          </a:p>
          <a:p>
            <a:pPr marL="1371600" lvl="2" indent="-457200">
              <a:buFont typeface="+mj-lt"/>
              <a:buAutoNum type="arabicPeriod"/>
            </a:pPr>
            <a:r>
              <a:rPr lang="en-US" sz="1800" dirty="0" smtClean="0"/>
              <a:t>Identify staff who will approve submission</a:t>
            </a:r>
          </a:p>
          <a:p>
            <a:pPr marL="0" indent="0" algn="ctr">
              <a:buNone/>
            </a:pPr>
            <a:r>
              <a:rPr lang="en-US" sz="1600" dirty="0" smtClean="0">
                <a:hlinkClick r:id="rId2"/>
              </a:rPr>
              <a:t>http</a:t>
            </a:r>
            <a:r>
              <a:rPr lang="en-US" sz="1600" dirty="0">
                <a:hlinkClick r:id="rId2"/>
              </a:rPr>
              <a:t>://www.ncpublicschools.org/data/management/ocr</a:t>
            </a:r>
            <a:r>
              <a:rPr lang="en-US" sz="1600" dirty="0" smtClean="0">
                <a:hlinkClick r:id="rId2"/>
              </a:rPr>
              <a:t>/</a:t>
            </a:r>
            <a:endParaRPr lang="en-US" sz="1600" dirty="0" smtClean="0"/>
          </a:p>
          <a:p>
            <a:pPr marL="514350" indent="-514350">
              <a:buFont typeface="+mj-lt"/>
              <a:buAutoNum type="arabicPeriod" startAt="2"/>
            </a:pPr>
            <a:r>
              <a:rPr lang="en-US" sz="2800" dirty="0" smtClean="0"/>
              <a:t>Verify </a:t>
            </a:r>
            <a:r>
              <a:rPr lang="en-US" sz="2800" dirty="0"/>
              <a:t>g</a:t>
            </a:r>
            <a:r>
              <a:rPr lang="en-US" sz="2800" dirty="0" smtClean="0"/>
              <a:t>rade levels in all schools using EDDIE</a:t>
            </a:r>
          </a:p>
          <a:p>
            <a:pPr lvl="1"/>
            <a:r>
              <a:rPr lang="en-US" sz="2400" dirty="0"/>
              <a:t>Remedy ticket – </a:t>
            </a:r>
            <a:r>
              <a:rPr lang="en-US" sz="2400" b="1" dirty="0"/>
              <a:t>Subject</a:t>
            </a:r>
            <a:r>
              <a:rPr lang="en-US" sz="2400" dirty="0"/>
              <a:t>: CRDC </a:t>
            </a:r>
            <a:r>
              <a:rPr lang="en-US" sz="2400" dirty="0" smtClean="0"/>
              <a:t>Grade Levels</a:t>
            </a:r>
          </a:p>
          <a:p>
            <a:pPr marL="1371600" lvl="2" indent="-457200">
              <a:buFont typeface="+mj-lt"/>
              <a:buAutoNum type="arabicPeriod"/>
            </a:pPr>
            <a:r>
              <a:rPr lang="en-US" sz="1800" dirty="0"/>
              <a:t>One ticket per </a:t>
            </a:r>
            <a:r>
              <a:rPr lang="en-US" sz="1800" dirty="0" smtClean="0"/>
              <a:t>LEA/Charter please</a:t>
            </a:r>
            <a:endParaRPr lang="en-US" sz="1800" dirty="0"/>
          </a:p>
          <a:p>
            <a:pPr lvl="1"/>
            <a:endParaRPr lang="en-US" sz="2400" dirty="0"/>
          </a:p>
          <a:p>
            <a:pPr lvl="1"/>
            <a:endParaRPr lang="en-US" sz="2400" dirty="0" smtClean="0"/>
          </a:p>
          <a:p>
            <a:pPr lvl="1"/>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44</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endParaRPr lang="en-US" dirty="0"/>
          </a:p>
        </p:txBody>
      </p:sp>
    </p:spTree>
    <p:extLst>
      <p:ext uri="{BB962C8B-B14F-4D97-AF65-F5344CB8AC3E}">
        <p14:creationId xmlns:p14="http://schemas.microsoft.com/office/powerpoint/2010/main" val="260506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6</a:t>
            </a:r>
            <a:r>
              <a:rPr lang="en-US" baseline="30000" dirty="0" smtClean="0"/>
              <a:t>th</a:t>
            </a:r>
            <a:r>
              <a:rPr lang="en-US" dirty="0" smtClean="0"/>
              <a:t> - Agenda</a:t>
            </a:r>
            <a:endParaRPr lang="en-US" dirty="0"/>
          </a:p>
        </p:txBody>
      </p:sp>
      <p:sp>
        <p:nvSpPr>
          <p:cNvPr id="3" name="Content Placeholder 2"/>
          <p:cNvSpPr>
            <a:spLocks noGrp="1"/>
          </p:cNvSpPr>
          <p:nvPr>
            <p:ph idx="1"/>
          </p:nvPr>
        </p:nvSpPr>
        <p:spPr/>
        <p:txBody>
          <a:bodyPr/>
          <a:lstStyle/>
          <a:p>
            <a:r>
              <a:rPr lang="en-US" dirty="0" smtClean="0"/>
              <a:t>Happy New Year!</a:t>
            </a:r>
          </a:p>
          <a:p>
            <a:r>
              <a:rPr lang="en-US" dirty="0" smtClean="0"/>
              <a:t>Status Update</a:t>
            </a:r>
          </a:p>
          <a:p>
            <a:r>
              <a:rPr lang="en-US" dirty="0" smtClean="0"/>
              <a:t>Known / Resolved Issues</a:t>
            </a:r>
          </a:p>
          <a:p>
            <a:r>
              <a:rPr lang="en-US" dirty="0" smtClean="0"/>
              <a:t>NC DPI Courses for OCR</a:t>
            </a:r>
          </a:p>
          <a:p>
            <a:r>
              <a:rPr lang="en-US" dirty="0" smtClean="0"/>
              <a:t>Adding CRDC Reports to Schools</a:t>
            </a:r>
          </a:p>
          <a:p>
            <a:r>
              <a:rPr lang="en-US" dirty="0" smtClean="0"/>
              <a:t>Next Steps</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45</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132117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6</a:t>
            </a:r>
            <a:r>
              <a:rPr lang="en-US" baseline="30000" dirty="0"/>
              <a:t>th</a:t>
            </a:r>
            <a:r>
              <a:rPr lang="en-US" dirty="0"/>
              <a:t> </a:t>
            </a:r>
            <a:r>
              <a:rPr lang="en-US" dirty="0" smtClean="0"/>
              <a:t>– Status - Complete</a:t>
            </a:r>
            <a:endParaRPr lang="en-US" dirty="0"/>
          </a:p>
        </p:txBody>
      </p:sp>
      <p:sp>
        <p:nvSpPr>
          <p:cNvPr id="3" name="Content Placeholder 2"/>
          <p:cNvSpPr>
            <a:spLocks noGrp="1"/>
          </p:cNvSpPr>
          <p:nvPr>
            <p:ph idx="1"/>
          </p:nvPr>
        </p:nvSpPr>
        <p:spPr/>
        <p:txBody>
          <a:bodyPr>
            <a:normAutofit/>
          </a:bodyPr>
          <a:lstStyle/>
          <a:p>
            <a:r>
              <a:rPr lang="en-US" sz="3000" dirty="0"/>
              <a:t>LEA and School Screen Data Entry </a:t>
            </a:r>
          </a:p>
          <a:p>
            <a:r>
              <a:rPr lang="en-US" sz="3000" dirty="0"/>
              <a:t>Section 504 records for SY 13/14</a:t>
            </a:r>
          </a:p>
          <a:p>
            <a:r>
              <a:rPr lang="en-US" sz="3000" dirty="0"/>
              <a:t>Zero Tolerance updates for SY 13/14 records</a:t>
            </a:r>
          </a:p>
          <a:p>
            <a:r>
              <a:rPr lang="en-US" sz="3000" dirty="0"/>
              <a:t>LEP data loads </a:t>
            </a:r>
          </a:p>
          <a:p>
            <a:pPr lvl="1"/>
            <a:r>
              <a:rPr lang="en-US" dirty="0"/>
              <a:t>SY 13/14 LEP data is visible on CRDC reports </a:t>
            </a:r>
            <a:r>
              <a:rPr lang="en-US" dirty="0" smtClean="0"/>
              <a:t>only</a:t>
            </a:r>
          </a:p>
          <a:p>
            <a:r>
              <a:rPr lang="en-US" sz="3000" dirty="0" smtClean="0"/>
              <a:t>SAT, ACT and AP Exam Scores</a:t>
            </a:r>
          </a:p>
          <a:p>
            <a:pPr marL="742950" lvl="2" indent="-342900"/>
            <a:r>
              <a:rPr lang="en-US" sz="2800" dirty="0"/>
              <a:t>SY 13/14 </a:t>
            </a:r>
            <a:r>
              <a:rPr lang="en-US" sz="2800" dirty="0" smtClean="0"/>
              <a:t>data </a:t>
            </a:r>
            <a:r>
              <a:rPr lang="en-US" sz="2800" dirty="0"/>
              <a:t>is visible on CRDC reports only</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46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270775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6</a:t>
            </a:r>
            <a:r>
              <a:rPr lang="en-US" baseline="30000" dirty="0" smtClean="0"/>
              <a:t>th</a:t>
            </a:r>
            <a:r>
              <a:rPr lang="en-US" dirty="0" smtClean="0"/>
              <a:t> – In Progress</a:t>
            </a:r>
            <a:endParaRPr lang="en-US" dirty="0"/>
          </a:p>
        </p:txBody>
      </p:sp>
      <p:sp>
        <p:nvSpPr>
          <p:cNvPr id="3" name="Content Placeholder 2"/>
          <p:cNvSpPr>
            <a:spLocks noGrp="1"/>
          </p:cNvSpPr>
          <p:nvPr>
            <p:ph idx="1"/>
          </p:nvPr>
        </p:nvSpPr>
        <p:spPr/>
        <p:txBody>
          <a:bodyPr/>
          <a:lstStyle/>
          <a:p>
            <a:r>
              <a:rPr lang="en-US" dirty="0" smtClean="0"/>
              <a:t>3</a:t>
            </a:r>
            <a:r>
              <a:rPr lang="en-US" baseline="30000" dirty="0" smtClean="0"/>
              <a:t>rd</a:t>
            </a:r>
            <a:r>
              <a:rPr lang="en-US" dirty="0" smtClean="0"/>
              <a:t> Party data from select LEAs</a:t>
            </a:r>
          </a:p>
          <a:p>
            <a:r>
              <a:rPr lang="en-US" dirty="0" smtClean="0"/>
              <a:t>PowerSchool CRDC Reports</a:t>
            </a:r>
          </a:p>
          <a:p>
            <a:r>
              <a:rPr lang="en-US" dirty="0" smtClean="0"/>
              <a:t>Federal Submission Pilot</a:t>
            </a:r>
          </a:p>
          <a:p>
            <a:r>
              <a:rPr lang="en-US" dirty="0" smtClean="0"/>
              <a:t>OCR Coordinators Contact List</a:t>
            </a:r>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47</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4194325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6</a:t>
            </a:r>
            <a:r>
              <a:rPr lang="en-US" baseline="30000" dirty="0" smtClean="0"/>
              <a:t>th</a:t>
            </a:r>
            <a:r>
              <a:rPr lang="en-US" dirty="0" smtClean="0"/>
              <a:t> – Status - Pending</a:t>
            </a:r>
            <a:endParaRPr lang="en-US" dirty="0"/>
          </a:p>
        </p:txBody>
      </p:sp>
      <p:sp>
        <p:nvSpPr>
          <p:cNvPr id="3" name="Content Placeholder 2"/>
          <p:cNvSpPr>
            <a:spLocks noGrp="1"/>
          </p:cNvSpPr>
          <p:nvPr>
            <p:ph idx="1"/>
          </p:nvPr>
        </p:nvSpPr>
        <p:spPr/>
        <p:txBody>
          <a:bodyPr>
            <a:normAutofit/>
          </a:bodyPr>
          <a:lstStyle/>
          <a:p>
            <a:r>
              <a:rPr lang="en-US" dirty="0" smtClean="0"/>
              <a:t>Completion of PowerSchool CRDC reports</a:t>
            </a:r>
          </a:p>
          <a:p>
            <a:r>
              <a:rPr lang="en-US" dirty="0" smtClean="0"/>
              <a:t>Notification of Collection </a:t>
            </a:r>
            <a:r>
              <a:rPr lang="en-US" dirty="0"/>
              <a:t>D</a:t>
            </a:r>
            <a:r>
              <a:rPr lang="en-US" dirty="0" smtClean="0"/>
              <a:t>ates from OCR</a:t>
            </a:r>
          </a:p>
          <a:p>
            <a:r>
              <a:rPr lang="en-US" dirty="0" smtClean="0"/>
              <a:t>Demonstration of Federal CRDC tool </a:t>
            </a:r>
          </a:p>
          <a:p>
            <a:r>
              <a:rPr lang="en-US" dirty="0" smtClean="0"/>
              <a:t>Login and Security Process</a:t>
            </a:r>
          </a:p>
          <a:p>
            <a:r>
              <a:rPr lang="en-US" dirty="0" smtClean="0"/>
              <a:t>Process for Reporting / Correcting </a:t>
            </a:r>
            <a:r>
              <a:rPr lang="en-US" dirty="0"/>
              <a:t/>
            </a:r>
            <a:br>
              <a:rPr lang="en-US" dirty="0"/>
            </a:br>
            <a:r>
              <a:rPr lang="en-US" dirty="0" smtClean="0"/>
              <a:t>Data </a:t>
            </a:r>
            <a:r>
              <a:rPr lang="en-US" dirty="0"/>
              <a:t>I</a:t>
            </a:r>
            <a:r>
              <a:rPr lang="en-US" dirty="0" smtClean="0"/>
              <a:t>ssues in Federal CRDC tool</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48</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44229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rmAutofit/>
          </a:bodyPr>
          <a:lstStyle/>
          <a:p>
            <a:r>
              <a:rPr lang="en-US" sz="4000" dirty="0" smtClean="0"/>
              <a:t>NC DPI Courses for OCR</a:t>
            </a:r>
            <a:endParaRPr lang="en-US" sz="4000"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49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33920222"/>
              </p:ext>
            </p:extLst>
          </p:nvPr>
        </p:nvGraphicFramePr>
        <p:xfrm>
          <a:off x="457200" y="1676400"/>
          <a:ext cx="8229600" cy="48006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OCR Course</a:t>
                      </a:r>
                      <a:endParaRPr lang="en-US" sz="1600" dirty="0"/>
                    </a:p>
                  </a:txBody>
                  <a:tcPr/>
                </a:tc>
                <a:tc>
                  <a:txBody>
                    <a:bodyPr/>
                    <a:lstStyle/>
                    <a:p>
                      <a:r>
                        <a:rPr lang="en-US" sz="1600" dirty="0" smtClean="0"/>
                        <a:t>NC</a:t>
                      </a:r>
                      <a:r>
                        <a:rPr lang="en-US" sz="1600" baseline="0" dirty="0" smtClean="0"/>
                        <a:t> DPI Course Code </a:t>
                      </a:r>
                    </a:p>
                    <a:p>
                      <a:r>
                        <a:rPr lang="en-US" sz="1600" baseline="0" dirty="0" smtClean="0"/>
                        <a:t>(SY 2013-14)</a:t>
                      </a:r>
                      <a:endParaRPr lang="en-US" sz="1600" dirty="0"/>
                    </a:p>
                  </a:txBody>
                  <a:tcPr/>
                </a:tc>
              </a:tr>
              <a:tr h="370840">
                <a:tc>
                  <a:txBody>
                    <a:bodyPr/>
                    <a:lstStyle/>
                    <a:p>
                      <a:r>
                        <a:rPr lang="en-US" sz="1400" dirty="0" smtClean="0"/>
                        <a:t>Algebra</a:t>
                      </a:r>
                      <a:r>
                        <a:rPr lang="en-US" sz="1400" baseline="0" dirty="0" smtClean="0"/>
                        <a:t> 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2100,</a:t>
                      </a:r>
                      <a:r>
                        <a:rPr lang="en-US" sz="1400" baseline="0" dirty="0" smtClean="0"/>
                        <a:t> 2101, 2102, 9320, 9321, 2103, 2104, 2105, 2106, 2107, 2108</a:t>
                      </a:r>
                      <a:endParaRPr lang="en-US" sz="1400" dirty="0" smtClean="0"/>
                    </a:p>
                  </a:txBody>
                  <a:tcPr/>
                </a:tc>
              </a:tr>
              <a:tr h="370840">
                <a:tc>
                  <a:txBody>
                    <a:bodyPr/>
                    <a:lstStyle/>
                    <a:p>
                      <a:r>
                        <a:rPr lang="en-US" sz="1400" dirty="0" smtClean="0"/>
                        <a:t>Geometry</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2200, IX65, 2201, 2202</a:t>
                      </a:r>
                    </a:p>
                  </a:txBody>
                  <a:tcPr/>
                </a:tc>
              </a:tr>
              <a:tr h="370840">
                <a:tc>
                  <a:txBody>
                    <a:bodyPr/>
                    <a:lstStyle/>
                    <a:p>
                      <a:r>
                        <a:rPr lang="en-US" sz="1400" dirty="0" smtClean="0"/>
                        <a:t>Algebra II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2300, 2301, 2302</a:t>
                      </a:r>
                    </a:p>
                  </a:txBody>
                  <a:tcPr/>
                </a:tc>
              </a:tr>
              <a:tr h="370840">
                <a:tc>
                  <a:txBody>
                    <a:bodyPr/>
                    <a:lstStyle/>
                    <a:p>
                      <a:r>
                        <a:rPr lang="en-US" sz="1400" dirty="0" smtClean="0"/>
                        <a:t>Advanced Math</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2400,</a:t>
                      </a:r>
                      <a:r>
                        <a:rPr lang="en-US" sz="1400" baseline="0" dirty="0" smtClean="0"/>
                        <a:t> 2401, 2402, 2403, 2404, 2405, 2407, 2500</a:t>
                      </a:r>
                      <a:endParaRPr lang="en-US" sz="1400" dirty="0" smtClean="0"/>
                    </a:p>
                  </a:txBody>
                  <a:tcPr/>
                </a:tc>
              </a:tr>
              <a:tr h="370840">
                <a:tc>
                  <a:txBody>
                    <a:bodyPr/>
                    <a:lstStyle/>
                    <a:p>
                      <a:r>
                        <a:rPr lang="en-US" sz="1400" dirty="0" smtClean="0"/>
                        <a:t>Science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3320, 3321, 3370, 9232, 9332, 9333, 3420, 3421, 3430, 3431</a:t>
                      </a:r>
                    </a:p>
                  </a:txBody>
                  <a:tcPr/>
                </a:tc>
              </a:tr>
              <a:tr h="370840">
                <a:tc>
                  <a:txBody>
                    <a:bodyPr/>
                    <a:lstStyle/>
                    <a:p>
                      <a:r>
                        <a:rPr lang="en-US" sz="1400" dirty="0" smtClean="0"/>
                        <a:t>AP Math</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Courses where first character is' 2' and fifth character is '7'</a:t>
                      </a:r>
                    </a:p>
                  </a:txBody>
                  <a:tcPr/>
                </a:tc>
              </a:tr>
              <a:tr h="370840">
                <a:tc>
                  <a:txBody>
                    <a:bodyPr/>
                    <a:lstStyle/>
                    <a:p>
                      <a:r>
                        <a:rPr lang="en-US" sz="1400" dirty="0" smtClean="0"/>
                        <a:t>AP Science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Courses where first character is' 3' and fifth character is '7'</a:t>
                      </a:r>
                    </a:p>
                  </a:txBody>
                  <a:tcPr/>
                </a:tc>
              </a:tr>
              <a:tr h="370840">
                <a:tc>
                  <a:txBody>
                    <a:bodyPr/>
                    <a:lstStyle/>
                    <a:p>
                      <a:r>
                        <a:rPr lang="en-US" sz="1400" dirty="0" smtClean="0"/>
                        <a:t>AP ‘Other’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Courses where first character is not '2' or '3' and fifth character is '7'</a:t>
                      </a:r>
                    </a:p>
                  </a:txBody>
                  <a:tcPr/>
                </a:tc>
              </a:tr>
              <a:tr h="370840">
                <a:tc>
                  <a:txBody>
                    <a:bodyPr/>
                    <a:lstStyle/>
                    <a:p>
                      <a:r>
                        <a:rPr lang="en-US" sz="1400" dirty="0" smtClean="0"/>
                        <a:t>IB Courses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 courses that begin with Alpha Char,6,7,8 and fifth character is '8' and student is in grades 9-12</a:t>
                      </a:r>
                    </a:p>
                  </a:txBody>
                  <a:tcPr/>
                </a:tc>
              </a:tr>
            </a:tbl>
          </a:graphicData>
        </a:graphic>
      </p:graphicFrame>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129485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Presentation</a:t>
            </a:r>
            <a:endParaRPr lang="en-US" dirty="0"/>
          </a:p>
        </p:txBody>
      </p:sp>
      <p:sp>
        <p:nvSpPr>
          <p:cNvPr id="3" name="Content Placeholder 2"/>
          <p:cNvSpPr>
            <a:spLocks noGrp="1"/>
          </p:cNvSpPr>
          <p:nvPr>
            <p:ph idx="1"/>
          </p:nvPr>
        </p:nvSpPr>
        <p:spPr>
          <a:xfrm>
            <a:off x="457200" y="2286000"/>
            <a:ext cx="8077200" cy="3840163"/>
          </a:xfrm>
        </p:spPr>
        <p:txBody>
          <a:bodyPr>
            <a:normAutofit fontScale="92500" lnSpcReduction="20000"/>
          </a:bodyPr>
          <a:lstStyle/>
          <a:p>
            <a:pPr marL="0" indent="0">
              <a:buNone/>
            </a:pPr>
            <a:r>
              <a:rPr lang="en-US" sz="3400" dirty="0" smtClean="0"/>
              <a:t>This presentation is a </a:t>
            </a:r>
            <a:r>
              <a:rPr lang="en-US" sz="3400" b="1" dirty="0" smtClean="0"/>
              <a:t>collection </a:t>
            </a:r>
            <a:r>
              <a:rPr lang="en-US" sz="3400" b="1" dirty="0"/>
              <a:t>of each </a:t>
            </a:r>
            <a:r>
              <a:rPr lang="en-US" sz="3400" b="1" dirty="0" smtClean="0"/>
              <a:t/>
            </a:r>
            <a:br>
              <a:rPr lang="en-US" sz="3400" b="1" dirty="0" smtClean="0"/>
            </a:br>
            <a:r>
              <a:rPr lang="en-US" sz="3400" b="1" dirty="0" smtClean="0"/>
              <a:t>status </a:t>
            </a:r>
            <a:r>
              <a:rPr lang="en-US" sz="3400" dirty="0" smtClean="0"/>
              <a:t>update.</a:t>
            </a:r>
          </a:p>
          <a:p>
            <a:pPr marL="0" indent="0">
              <a:buNone/>
            </a:pPr>
            <a:endParaRPr lang="en-US" sz="3400" dirty="0" smtClean="0"/>
          </a:p>
          <a:p>
            <a:pPr marL="0" indent="0">
              <a:buNone/>
            </a:pPr>
            <a:r>
              <a:rPr lang="en-US" sz="3400" dirty="0" smtClean="0"/>
              <a:t>The presentation </a:t>
            </a:r>
            <a:r>
              <a:rPr lang="en-US" sz="3400" dirty="0"/>
              <a:t>may be downloaded </a:t>
            </a:r>
            <a:r>
              <a:rPr lang="en-US" sz="3400" dirty="0" smtClean="0"/>
              <a:t>in </a:t>
            </a:r>
            <a:r>
              <a:rPr lang="en-US" sz="3400" dirty="0"/>
              <a:t>full </a:t>
            </a:r>
            <a:r>
              <a:rPr lang="en-US" sz="3400" dirty="0" smtClean="0"/>
              <a:t/>
            </a:r>
            <a:br>
              <a:rPr lang="en-US" sz="3400" dirty="0" smtClean="0"/>
            </a:br>
            <a:r>
              <a:rPr lang="en-US" sz="3400" dirty="0" smtClean="0"/>
              <a:t>at</a:t>
            </a:r>
            <a:r>
              <a:rPr lang="en-US" sz="3400" dirty="0"/>
              <a:t>:  </a:t>
            </a:r>
            <a:r>
              <a:rPr lang="en-US" sz="2900" dirty="0" smtClean="0">
                <a:hlinkClick r:id="rId2"/>
              </a:rPr>
              <a:t>http</a:t>
            </a:r>
            <a:r>
              <a:rPr lang="en-US" sz="2900" dirty="0">
                <a:hlinkClick r:id="rId2"/>
              </a:rPr>
              <a:t>://</a:t>
            </a:r>
            <a:r>
              <a:rPr lang="en-US" sz="2900" dirty="0" smtClean="0">
                <a:hlinkClick r:id="rId2"/>
              </a:rPr>
              <a:t>www.nc-sis.org/course_list.html</a:t>
            </a:r>
            <a:endParaRPr lang="en-US" sz="2900" dirty="0" smtClean="0"/>
          </a:p>
          <a:p>
            <a:pPr marL="0" indent="0">
              <a:buNone/>
            </a:pPr>
            <a:endParaRPr lang="en-US" dirty="0" smtClean="0"/>
          </a:p>
          <a:p>
            <a:pPr marL="0" indent="0">
              <a:buNone/>
            </a:pPr>
            <a:r>
              <a:rPr lang="en-US" dirty="0"/>
              <a:t>Slides from previous updates/webinars have been </a:t>
            </a:r>
            <a:r>
              <a:rPr lang="en-US" b="1" dirty="0" smtClean="0"/>
              <a:t>hidden</a:t>
            </a:r>
            <a:r>
              <a:rPr lang="en-US" dirty="0" smtClean="0"/>
              <a:t> </a:t>
            </a:r>
            <a:r>
              <a:rPr lang="en-US" dirty="0"/>
              <a:t>to allow attendees to focus on current information.</a:t>
            </a:r>
          </a:p>
          <a:p>
            <a:pPr marL="0" indent="0">
              <a:buNone/>
            </a:pPr>
            <a:endParaRPr lang="en-US" dirty="0" smtClean="0"/>
          </a:p>
        </p:txBody>
      </p:sp>
      <p:sp>
        <p:nvSpPr>
          <p:cNvPr id="4" name="Slide Number Placeholder 3"/>
          <p:cNvSpPr>
            <a:spLocks noGrp="1"/>
          </p:cNvSpPr>
          <p:nvPr>
            <p:ph type="sldNum" sz="quarter" idx="12"/>
          </p:nvPr>
        </p:nvSpPr>
        <p:spPr/>
        <p:txBody>
          <a:bodyPr/>
          <a:lstStyle/>
          <a:p>
            <a:fld id="{43A11CF5-059E-4486-903A-AFB8D989E436}" type="slidenum">
              <a:rPr lang="en-US" smtClean="0"/>
              <a:t>5</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3247253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CRDC Reports to Schools</a:t>
            </a:r>
            <a:endParaRPr lang="en-US" dirty="0"/>
          </a:p>
        </p:txBody>
      </p:sp>
      <p:sp>
        <p:nvSpPr>
          <p:cNvPr id="3" name="Content Placeholder 2"/>
          <p:cNvSpPr>
            <a:spLocks noGrp="1"/>
          </p:cNvSpPr>
          <p:nvPr>
            <p:ph idx="1"/>
          </p:nvPr>
        </p:nvSpPr>
        <p:spPr/>
        <p:txBody>
          <a:bodyPr>
            <a:normAutofit fontScale="92500"/>
          </a:bodyPr>
          <a:lstStyle/>
          <a:p>
            <a:r>
              <a:rPr lang="en-US" dirty="0"/>
              <a:t>Does not replace </a:t>
            </a:r>
            <a:r>
              <a:rPr lang="en-US" dirty="0" smtClean="0"/>
              <a:t>other </a:t>
            </a:r>
            <a:r>
              <a:rPr lang="en-US" dirty="0"/>
              <a:t>required report settings</a:t>
            </a:r>
          </a:p>
          <a:p>
            <a:r>
              <a:rPr lang="en-US" dirty="0" smtClean="0"/>
              <a:t>Specific </a:t>
            </a:r>
            <a:r>
              <a:rPr lang="en-US" dirty="0"/>
              <a:t>to year</a:t>
            </a:r>
          </a:p>
          <a:p>
            <a:r>
              <a:rPr lang="en-US" dirty="0" smtClean="0"/>
              <a:t>Can </a:t>
            </a:r>
            <a:r>
              <a:rPr lang="en-US" dirty="0"/>
              <a:t>be used for any report in State Dashboards</a:t>
            </a:r>
          </a:p>
          <a:p>
            <a:r>
              <a:rPr lang="en-US" dirty="0" smtClean="0"/>
              <a:t>Can be set at LEA or School level</a:t>
            </a:r>
          </a:p>
          <a:p>
            <a:r>
              <a:rPr lang="en-US" dirty="0" smtClean="0"/>
              <a:t>If a school is not set to </a:t>
            </a:r>
            <a:r>
              <a:rPr lang="en-US" b="1" dirty="0" smtClean="0"/>
              <a:t>Display</a:t>
            </a:r>
            <a:r>
              <a:rPr lang="en-US" dirty="0" smtClean="0"/>
              <a:t>, does not impact LEA reports</a:t>
            </a:r>
          </a:p>
          <a:p>
            <a:pPr marL="0" indent="0" algn="ctr">
              <a:buNone/>
            </a:pPr>
            <a:r>
              <a:rPr lang="en-US" sz="2200" b="1" dirty="0" smtClean="0"/>
              <a:t>Home </a:t>
            </a:r>
            <a:r>
              <a:rPr lang="en-US" sz="2200" b="1" dirty="0"/>
              <a:t>Base Bulletin  - 12/19/14</a:t>
            </a:r>
          </a:p>
          <a:p>
            <a:endParaRPr lang="en-US" dirty="0" smtClean="0"/>
          </a:p>
          <a:p>
            <a:pPr marL="0" indent="0">
              <a:buNone/>
            </a:pPr>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50</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282706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CRDC Reports – LEA Level</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From </a:t>
            </a:r>
            <a:r>
              <a:rPr lang="en-US" b="1" dirty="0" smtClean="0"/>
              <a:t>LEA Office</a:t>
            </a:r>
            <a:r>
              <a:rPr lang="en-US" dirty="0" smtClean="0"/>
              <a:t>, navigate to </a:t>
            </a:r>
            <a:r>
              <a:rPr lang="en-US" b="1" dirty="0" smtClean="0"/>
              <a:t>State Reports.</a:t>
            </a:r>
          </a:p>
          <a:p>
            <a:pPr marL="514350" indent="-514350">
              <a:buFont typeface="+mj-lt"/>
              <a:buAutoNum type="arabicPeriod"/>
            </a:pPr>
            <a:r>
              <a:rPr lang="en-US" dirty="0" smtClean="0"/>
              <a:t>Click the </a:t>
            </a:r>
            <a:r>
              <a:rPr lang="en-US" b="1" dirty="0" smtClean="0"/>
              <a:t>Details</a:t>
            </a:r>
            <a:r>
              <a:rPr lang="en-US" dirty="0" smtClean="0"/>
              <a:t> icon for selected report. </a:t>
            </a:r>
          </a:p>
          <a:p>
            <a:pPr marL="514350" indent="-514350">
              <a:buFont typeface="+mj-lt"/>
              <a:buAutoNum type="arabicPeriod"/>
            </a:pPr>
            <a:r>
              <a:rPr lang="en-US" dirty="0" smtClean="0"/>
              <a:t>Click </a:t>
            </a:r>
            <a:r>
              <a:rPr lang="en-US" b="1" dirty="0" smtClean="0"/>
              <a:t>Show/Hide Collection From Schools.</a:t>
            </a:r>
          </a:p>
          <a:p>
            <a:pPr marL="514350" indent="-514350">
              <a:buFont typeface="+mj-lt"/>
              <a:buAutoNum type="arabicPeriod"/>
            </a:pPr>
            <a:r>
              <a:rPr lang="en-US" dirty="0" smtClean="0"/>
              <a:t>Make the appropriate selection from the </a:t>
            </a:r>
            <a:r>
              <a:rPr lang="en-US" b="1" dirty="0" smtClean="0"/>
              <a:t>Display in Dashboard?</a:t>
            </a:r>
            <a:r>
              <a:rPr lang="en-US" dirty="0" smtClean="0"/>
              <a:t> drop-down for the applicable school(s).</a:t>
            </a:r>
          </a:p>
          <a:p>
            <a:pPr marL="514350" indent="-514350">
              <a:buFont typeface="+mj-lt"/>
              <a:buAutoNum type="arabicPeriod"/>
            </a:pPr>
            <a:r>
              <a:rPr lang="en-US" dirty="0" smtClean="0"/>
              <a:t>Click </a:t>
            </a:r>
            <a:r>
              <a:rPr lang="en-US" b="1" dirty="0" smtClean="0"/>
              <a:t>Submit.</a:t>
            </a:r>
            <a:endParaRPr lang="en-US" b="1" dirty="0"/>
          </a:p>
          <a:p>
            <a:endParaRPr lang="en-US" dirty="0" smtClean="0"/>
          </a:p>
          <a:p>
            <a:pPr marL="0" indent="0">
              <a:buNone/>
            </a:pPr>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51</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819400"/>
            <a:ext cx="5715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02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PowerSchool CRDC Report Reminders</a:t>
            </a:r>
            <a:endParaRPr lang="en-US" dirty="0"/>
          </a:p>
        </p:txBody>
      </p:sp>
      <p:sp>
        <p:nvSpPr>
          <p:cNvPr id="3" name="Content Placeholder 2"/>
          <p:cNvSpPr>
            <a:spLocks noGrp="1"/>
          </p:cNvSpPr>
          <p:nvPr>
            <p:ph idx="1"/>
          </p:nvPr>
        </p:nvSpPr>
        <p:spPr/>
        <p:txBody>
          <a:bodyPr/>
          <a:lstStyle/>
          <a:p>
            <a:r>
              <a:rPr lang="en-US" dirty="0" smtClean="0"/>
              <a:t>Run CRDC reports in the current year (Term 14-15)</a:t>
            </a:r>
          </a:p>
          <a:p>
            <a:r>
              <a:rPr lang="en-US" dirty="0" smtClean="0"/>
              <a:t>Re-run reports each time there is an update to</a:t>
            </a:r>
          </a:p>
          <a:p>
            <a:pPr lvl="1"/>
            <a:r>
              <a:rPr lang="en-US" dirty="0" smtClean="0"/>
              <a:t>Report logic</a:t>
            </a:r>
          </a:p>
          <a:p>
            <a:pPr lvl="1"/>
            <a:r>
              <a:rPr lang="en-US" dirty="0" smtClean="0"/>
              <a:t>Student data</a:t>
            </a:r>
          </a:p>
          <a:p>
            <a:pPr lvl="1"/>
            <a:r>
              <a:rPr lang="en-US" dirty="0" smtClean="0"/>
              <a:t>Course data</a:t>
            </a:r>
          </a:p>
          <a:p>
            <a:pPr lvl="1"/>
            <a:r>
              <a:rPr lang="en-US" dirty="0" smtClean="0"/>
              <a:t>CRDC screens</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solidFill>
                  <a:prstClr val="black"/>
                </a:solidFill>
              </a:rPr>
              <a:pPr/>
              <a:t>52</a:t>
            </a:fld>
            <a:endParaRPr lang="en-US" dirty="0">
              <a:solidFill>
                <a:prstClr val="black"/>
              </a:solidFill>
            </a:endParaRPr>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Originally Presented:  11/4/2014</a:t>
            </a:r>
            <a:endParaRPr lang="en-US" dirty="0">
              <a:solidFill>
                <a:prstClr val="black"/>
              </a:solidFill>
            </a:endParaRPr>
          </a:p>
        </p:txBody>
      </p:sp>
    </p:spTree>
    <p:extLst>
      <p:ext uri="{BB962C8B-B14F-4D97-AF65-F5344CB8AC3E}">
        <p14:creationId xmlns:p14="http://schemas.microsoft.com/office/powerpoint/2010/main" val="250366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PowerSchool CRDC Report – ‘What If…’</a:t>
            </a:r>
            <a:endParaRPr lang="en-US" sz="3600" dirty="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solidFill>
                  <a:prstClr val="black"/>
                </a:solidFill>
              </a:rPr>
              <a:pPr/>
              <a:t>53</a:t>
            </a:fld>
            <a:endParaRPr lang="en-US" dirty="0">
              <a:solidFill>
                <a:prstClr val="black"/>
              </a:solidFill>
            </a:endParaRPr>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Originally Presented:  11/4/2014</a:t>
            </a:r>
            <a:endParaRPr lang="en-US" dirty="0">
              <a:solidFill>
                <a:prstClr val="black"/>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088807212"/>
              </p:ext>
            </p:extLst>
          </p:nvPr>
        </p:nvGraphicFramePr>
        <p:xfrm>
          <a:off x="533400" y="1912937"/>
          <a:ext cx="8229600" cy="4572000"/>
        </p:xfrm>
        <a:graphic>
          <a:graphicData uri="http://schemas.openxmlformats.org/drawingml/2006/table">
            <a:tbl>
              <a:tblPr firstRow="1" bandRow="1">
                <a:tableStyleId>{5C22544A-7EE6-4342-B048-85BDC9FD1C3A}</a:tableStyleId>
              </a:tblPr>
              <a:tblGrid>
                <a:gridCol w="4114800"/>
                <a:gridCol w="4114800"/>
              </a:tblGrid>
              <a:tr h="295950">
                <a:tc>
                  <a:txBody>
                    <a:bodyPr/>
                    <a:lstStyle/>
                    <a:p>
                      <a:r>
                        <a:rPr lang="en-US" dirty="0" smtClean="0"/>
                        <a:t>‘What If…’</a:t>
                      </a:r>
                      <a:endParaRPr lang="en-US" dirty="0"/>
                    </a:p>
                  </a:txBody>
                  <a:tcPr/>
                </a:tc>
                <a:tc>
                  <a:txBody>
                    <a:bodyPr/>
                    <a:lstStyle/>
                    <a:p>
                      <a:r>
                        <a:rPr lang="en-US" dirty="0" smtClean="0"/>
                        <a:t>Do this</a:t>
                      </a:r>
                      <a:r>
                        <a:rPr lang="en-US" baseline="0" dirty="0" smtClean="0"/>
                        <a:t> …</a:t>
                      </a:r>
                      <a:endParaRPr lang="en-US" dirty="0"/>
                    </a:p>
                  </a:txBody>
                  <a:tcPr/>
                </a:tc>
              </a:tr>
              <a:tr h="1302703">
                <a:tc>
                  <a:txBody>
                    <a:bodyPr/>
                    <a:lstStyle/>
                    <a:p>
                      <a:r>
                        <a:rPr lang="en-US" sz="1400" dirty="0" smtClean="0"/>
                        <a:t>I want to see if my schools have completed the</a:t>
                      </a:r>
                      <a:r>
                        <a:rPr lang="en-US" sz="1400" baseline="0" dirty="0" smtClean="0"/>
                        <a:t> CRDC screens in PowerSchool?</a:t>
                      </a:r>
                      <a:endParaRPr lang="en-US" sz="1400" dirty="0"/>
                    </a:p>
                  </a:txBody>
                  <a:tcPr/>
                </a:tc>
                <a:tc>
                  <a:txBody>
                    <a:bodyPr/>
                    <a:lstStyle/>
                    <a:p>
                      <a:pPr marL="342900" indent="-342900">
                        <a:buFont typeface="Arial" panose="020B0604020202020204" pitchFamily="34" charset="0"/>
                        <a:buAutoNum type="arabicParenR"/>
                      </a:pPr>
                      <a:r>
                        <a:rPr lang="en-US" sz="1400" baseline="0" dirty="0" smtClean="0"/>
                        <a:t>Determine how many schools should be reporting</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400" baseline="0" dirty="0" smtClean="0"/>
                        <a:t>View CRDC School Detail – Part 1</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1400" baseline="0" dirty="0" smtClean="0"/>
                        <a:t>Filter or export and filter by school to peruse through the school level CRDC screen questions</a:t>
                      </a:r>
                    </a:p>
                    <a:p>
                      <a:pPr marL="342900" indent="-342900">
                        <a:buFont typeface="Arial" panose="020B0604020202020204" pitchFamily="34" charset="0"/>
                        <a:buAutoNum type="arabicParenR"/>
                      </a:pPr>
                      <a:endParaRPr lang="en-US" sz="1400" baseline="0" dirty="0" smtClean="0"/>
                    </a:p>
                  </a:txBody>
                  <a:tcPr/>
                </a:tc>
              </a:tr>
              <a:tr h="863188">
                <a:tc>
                  <a:txBody>
                    <a:bodyPr/>
                    <a:lstStyle/>
                    <a:p>
                      <a:r>
                        <a:rPr lang="en-US" sz="1400" b="0" dirty="0" smtClean="0"/>
                        <a:t>My</a:t>
                      </a:r>
                      <a:r>
                        <a:rPr lang="en-US" sz="1400" b="0" baseline="0" dirty="0" smtClean="0"/>
                        <a:t> ‘Overall Student Enrollment’ (CRDC Student Aggregations by School- Part 1) looks wrong?  I know I had ‘X’ number of students at the end of the year.</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t>Was your </a:t>
                      </a:r>
                      <a:r>
                        <a:rPr lang="en-US" sz="1400" b="1" baseline="0" dirty="0" smtClean="0"/>
                        <a:t>student enrolled as of October 1, 2013</a:t>
                      </a:r>
                      <a:r>
                        <a:rPr lang="en-US" sz="1400" b="0" baseline="0" dirty="0" smtClean="0"/>
                        <a:t>?  Students who were not enrolled on the snapshot date of October 1, 2013 will not be reported for the SY 13/14 CRDC.</a:t>
                      </a:r>
                    </a:p>
                  </a:txBody>
                  <a:tcPr/>
                </a:tc>
              </a:tr>
              <a:tr h="271288">
                <a:tc>
                  <a:txBody>
                    <a:bodyPr/>
                    <a:lstStyle/>
                    <a:p>
                      <a:r>
                        <a:rPr lang="en-US" sz="1400" b="0" dirty="0" smtClean="0">
                          <a:solidFill>
                            <a:srgbClr val="FF0000"/>
                          </a:solidFill>
                        </a:rPr>
                        <a:t>I know my</a:t>
                      </a:r>
                      <a:r>
                        <a:rPr lang="en-US" sz="1400" b="0" baseline="0" dirty="0" smtClean="0">
                          <a:solidFill>
                            <a:srgbClr val="FF0000"/>
                          </a:solidFill>
                        </a:rPr>
                        <a:t> school had more classes than what is reported on the CRDC?</a:t>
                      </a:r>
                      <a:endParaRPr lang="en-US" sz="1400" b="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FF0000"/>
                          </a:solidFill>
                        </a:rPr>
                        <a:t>Was the class in second semester?  </a:t>
                      </a:r>
                      <a:r>
                        <a:rPr lang="en-US" sz="1400" b="1" baseline="0" dirty="0" smtClean="0">
                          <a:solidFill>
                            <a:srgbClr val="FF0000"/>
                          </a:solidFill>
                        </a:rPr>
                        <a:t>Classes are counted as of October 1, 2013, unless the LEA schedules block courses</a:t>
                      </a:r>
                      <a:r>
                        <a:rPr lang="en-US" sz="1400" b="0" baseline="0" dirty="0" smtClean="0">
                          <a:solidFill>
                            <a:srgbClr val="FF0000"/>
                          </a:solidFill>
                        </a:rPr>
                        <a:t>.  Second semester classes are not reported for the SY 13/14 CRDC.</a:t>
                      </a:r>
                    </a:p>
                  </a:txBody>
                  <a:tcPr/>
                </a:tc>
              </a:tr>
              <a:tr h="840350">
                <a:tc>
                  <a:txBody>
                    <a:bodyPr/>
                    <a:lstStyle/>
                    <a:p>
                      <a:r>
                        <a:rPr lang="en-US" sz="1400" b="0" dirty="0" smtClean="0">
                          <a:solidFill>
                            <a:srgbClr val="FF0000"/>
                          </a:solidFill>
                        </a:rPr>
                        <a:t>My grade levels</a:t>
                      </a:r>
                      <a:r>
                        <a:rPr lang="en-US" sz="1400" b="0" baseline="0" dirty="0" smtClean="0">
                          <a:solidFill>
                            <a:srgbClr val="FF0000"/>
                          </a:solidFill>
                        </a:rPr>
                        <a:t> are reporting incorrectly?  I see PK through 8</a:t>
                      </a:r>
                      <a:r>
                        <a:rPr lang="en-US" sz="1400" b="0" baseline="30000" dirty="0" smtClean="0">
                          <a:solidFill>
                            <a:srgbClr val="FF0000"/>
                          </a:solidFill>
                        </a:rPr>
                        <a:t>th</a:t>
                      </a:r>
                      <a:r>
                        <a:rPr lang="en-US" sz="1400" b="0" baseline="0" dirty="0" smtClean="0">
                          <a:solidFill>
                            <a:srgbClr val="FF0000"/>
                          </a:solidFill>
                        </a:rPr>
                        <a:t> grade.  I have PK and 6-8</a:t>
                      </a:r>
                      <a:r>
                        <a:rPr lang="en-US" sz="1400" b="0" baseline="30000" dirty="0" smtClean="0">
                          <a:solidFill>
                            <a:srgbClr val="FF0000"/>
                          </a:solidFill>
                        </a:rPr>
                        <a:t>th</a:t>
                      </a:r>
                      <a:r>
                        <a:rPr lang="en-US" sz="1400" b="0" baseline="0" dirty="0" smtClean="0">
                          <a:solidFill>
                            <a:srgbClr val="FF0000"/>
                          </a:solidFill>
                        </a:rPr>
                        <a:t> grade only.</a:t>
                      </a:r>
                      <a:endParaRPr lang="en-US" sz="1400" b="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rgbClr val="FF0000"/>
                          </a:solidFill>
                        </a:rPr>
                        <a:t>Are your  SY 13/14 grade levels in EDDIE correct?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FF0000"/>
                          </a:solidFill>
                        </a:rPr>
                        <a:t>Yes</a:t>
                      </a:r>
                      <a:r>
                        <a:rPr lang="en-US" sz="1400" b="0" baseline="0" dirty="0" smtClean="0">
                          <a:solidFill>
                            <a:srgbClr val="FF0000"/>
                          </a:solidFill>
                        </a:rPr>
                        <a:t> – Hold tight for the PowerSchool Nov Maint. weekend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FF0000"/>
                          </a:solidFill>
                        </a:rPr>
                        <a:t>No</a:t>
                      </a:r>
                      <a:r>
                        <a:rPr lang="en-US" sz="1400" b="0" baseline="0" dirty="0" smtClean="0">
                          <a:solidFill>
                            <a:srgbClr val="FF0000"/>
                          </a:solidFill>
                        </a:rPr>
                        <a:t> – Submit a Support Ticket immediately</a:t>
                      </a:r>
                    </a:p>
                  </a:txBody>
                  <a:tcPr/>
                </a:tc>
              </a:tr>
            </a:tbl>
          </a:graphicData>
        </a:graphic>
      </p:graphicFrame>
    </p:spTree>
    <p:extLst>
      <p:ext uri="{BB962C8B-B14F-4D97-AF65-F5344CB8AC3E}">
        <p14:creationId xmlns:p14="http://schemas.microsoft.com/office/powerpoint/2010/main" val="292424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CRDC Reports to Schools</a:t>
            </a:r>
            <a:endParaRPr lang="en-US" dirty="0"/>
          </a:p>
        </p:txBody>
      </p:sp>
      <p:sp>
        <p:nvSpPr>
          <p:cNvPr id="3" name="Content Placeholder 2"/>
          <p:cNvSpPr>
            <a:spLocks noGrp="1"/>
          </p:cNvSpPr>
          <p:nvPr>
            <p:ph idx="1"/>
          </p:nvPr>
        </p:nvSpPr>
        <p:spPr/>
        <p:txBody>
          <a:bodyPr>
            <a:normAutofit fontScale="92500"/>
          </a:bodyPr>
          <a:lstStyle/>
          <a:p>
            <a:r>
              <a:rPr lang="en-US" dirty="0"/>
              <a:t>Does not replace </a:t>
            </a:r>
            <a:r>
              <a:rPr lang="en-US" dirty="0" smtClean="0"/>
              <a:t>other </a:t>
            </a:r>
            <a:r>
              <a:rPr lang="en-US" dirty="0"/>
              <a:t>required report settings</a:t>
            </a:r>
          </a:p>
          <a:p>
            <a:r>
              <a:rPr lang="en-US" dirty="0" smtClean="0"/>
              <a:t>Specific </a:t>
            </a:r>
            <a:r>
              <a:rPr lang="en-US" dirty="0"/>
              <a:t>to year</a:t>
            </a:r>
          </a:p>
          <a:p>
            <a:r>
              <a:rPr lang="en-US" dirty="0" smtClean="0"/>
              <a:t>Can </a:t>
            </a:r>
            <a:r>
              <a:rPr lang="en-US" dirty="0"/>
              <a:t>be used for any report in State Dashboards</a:t>
            </a:r>
          </a:p>
          <a:p>
            <a:r>
              <a:rPr lang="en-US" dirty="0" smtClean="0"/>
              <a:t>Can be set at LEA or School level</a:t>
            </a:r>
          </a:p>
          <a:p>
            <a:r>
              <a:rPr lang="en-US" dirty="0" smtClean="0"/>
              <a:t>If a school is not set to </a:t>
            </a:r>
            <a:r>
              <a:rPr lang="en-US" b="1" dirty="0" smtClean="0"/>
              <a:t>Display</a:t>
            </a:r>
            <a:r>
              <a:rPr lang="en-US" dirty="0" smtClean="0"/>
              <a:t>, does not impact LEA reports</a:t>
            </a:r>
          </a:p>
          <a:p>
            <a:pPr marL="0" indent="0" algn="ctr">
              <a:buNone/>
            </a:pPr>
            <a:r>
              <a:rPr lang="en-US" sz="2200" b="1" dirty="0" smtClean="0"/>
              <a:t>Home </a:t>
            </a:r>
            <a:r>
              <a:rPr lang="en-US" sz="2200" b="1" dirty="0"/>
              <a:t>Base Bulletin  - 12/19/14</a:t>
            </a:r>
          </a:p>
          <a:p>
            <a:endParaRPr lang="en-US" dirty="0" smtClean="0"/>
          </a:p>
          <a:p>
            <a:pPr marL="0" indent="0">
              <a:buNone/>
            </a:pPr>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54</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260894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dirty="0" smtClean="0"/>
              <a:t>Review / Verify Contacts</a:t>
            </a:r>
          </a:p>
          <a:p>
            <a:r>
              <a:rPr lang="en-US" dirty="0" smtClean="0"/>
              <a:t>January 20th  – </a:t>
            </a:r>
            <a:r>
              <a:rPr lang="en-US" dirty="0"/>
              <a:t>Demo of the Federal OCR </a:t>
            </a:r>
            <a:r>
              <a:rPr lang="en-US" dirty="0" smtClean="0"/>
              <a:t>Portal</a:t>
            </a:r>
          </a:p>
          <a:p>
            <a:r>
              <a:rPr lang="en-US" dirty="0" smtClean="0"/>
              <a:t>Please continue to report PowerSchool issues!</a:t>
            </a:r>
            <a:endParaRPr lang="en-US" dirty="0"/>
          </a:p>
          <a:p>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55</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endParaRPr lang="en-US" dirty="0"/>
          </a:p>
        </p:txBody>
      </p:sp>
    </p:spTree>
    <p:extLst>
      <p:ext uri="{BB962C8B-B14F-4D97-AF65-F5344CB8AC3E}">
        <p14:creationId xmlns:p14="http://schemas.microsoft.com/office/powerpoint/2010/main" val="260894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a:t>
            </a:r>
            <a:r>
              <a:rPr lang="en-US" baseline="30000" dirty="0" smtClean="0"/>
              <a:t>th</a:t>
            </a:r>
            <a:r>
              <a:rPr lang="en-US" dirty="0" smtClean="0"/>
              <a:t> - Agenda</a:t>
            </a:r>
            <a:endParaRPr lang="en-US" dirty="0"/>
          </a:p>
        </p:txBody>
      </p:sp>
      <p:sp>
        <p:nvSpPr>
          <p:cNvPr id="3" name="Content Placeholder 2"/>
          <p:cNvSpPr>
            <a:spLocks noGrp="1"/>
          </p:cNvSpPr>
          <p:nvPr>
            <p:ph idx="1"/>
          </p:nvPr>
        </p:nvSpPr>
        <p:spPr/>
        <p:txBody>
          <a:bodyPr>
            <a:normAutofit/>
          </a:bodyPr>
          <a:lstStyle/>
          <a:p>
            <a:r>
              <a:rPr lang="en-US" dirty="0" smtClean="0"/>
              <a:t>OCR Federal Portal Demo</a:t>
            </a:r>
          </a:p>
          <a:p>
            <a:r>
              <a:rPr lang="en-US" dirty="0" smtClean="0"/>
              <a:t>Status Update</a:t>
            </a:r>
          </a:p>
          <a:p>
            <a:r>
              <a:rPr lang="en-US" dirty="0" smtClean="0"/>
              <a:t>Known / Resolved Issues</a:t>
            </a:r>
          </a:p>
          <a:p>
            <a:r>
              <a:rPr lang="en-US" dirty="0" smtClean="0"/>
              <a:t>EC Data</a:t>
            </a:r>
          </a:p>
          <a:p>
            <a:r>
              <a:rPr lang="en-US" dirty="0" smtClean="0"/>
              <a:t>Correcting Previous Year Grade Levels </a:t>
            </a:r>
          </a:p>
          <a:p>
            <a:r>
              <a:rPr lang="en-US" dirty="0" smtClean="0"/>
              <a:t>Next Steps</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56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a:t>
            </a:r>
            <a:endParaRPr lang="en-US" dirty="0"/>
          </a:p>
        </p:txBody>
      </p:sp>
    </p:spTree>
    <p:extLst>
      <p:ext uri="{BB962C8B-B14F-4D97-AF65-F5344CB8AC3E}">
        <p14:creationId xmlns:p14="http://schemas.microsoft.com/office/powerpoint/2010/main" val="188988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2013-14 Civil Rights </a:t>
            </a:r>
            <a:r>
              <a:rPr lang="en-US"/>
              <a:t>Data </a:t>
            </a:r>
            <a:r>
              <a:rPr lang="en-US" smtClean="0"/>
              <a:t>Collection (CRDC</a:t>
            </a:r>
            <a:r>
              <a:rPr lang="en-US"/>
              <a:t>) </a:t>
            </a:r>
            <a:r>
              <a:rPr lang="en-US" smtClean="0"/>
              <a:t> </a:t>
            </a:r>
            <a:br>
              <a:rPr lang="en-US" smtClean="0"/>
            </a:br>
            <a:r>
              <a:rPr lang="en-US" smtClean="0"/>
              <a:t>Portal </a:t>
            </a:r>
            <a:r>
              <a:rPr lang="en-US" dirty="0"/>
              <a:t>Demo</a:t>
            </a:r>
          </a:p>
        </p:txBody>
      </p:sp>
      <p:sp>
        <p:nvSpPr>
          <p:cNvPr id="5" name="Text Placeholder 4"/>
          <p:cNvSpPr>
            <a:spLocks noGrp="1"/>
          </p:cNvSpPr>
          <p:nvPr>
            <p:ph type="body" idx="1"/>
          </p:nvPr>
        </p:nvSpPr>
        <p:spPr/>
        <p:txBody>
          <a:bodyPr/>
          <a:lstStyle/>
          <a:p>
            <a:pPr algn="ctr"/>
            <a:r>
              <a:rPr lang="en-US" dirty="0"/>
              <a:t>Abby Potts</a:t>
            </a:r>
            <a:br>
              <a:rPr lang="en-US" dirty="0"/>
            </a:br>
            <a:r>
              <a:rPr lang="en-US" dirty="0" smtClean="0">
                <a:solidFill>
                  <a:schemeClr val="tx1"/>
                </a:solidFill>
              </a:rPr>
              <a:t>Research Analyst</a:t>
            </a:r>
            <a:endParaRPr lang="en-US" dirty="0">
              <a:solidFill>
                <a:schemeClr val="tx1"/>
              </a:solidFill>
            </a:endParaRPr>
          </a:p>
        </p:txBody>
      </p:sp>
      <p:sp>
        <p:nvSpPr>
          <p:cNvPr id="6"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z="1000"/>
              <a:t>57</a:t>
            </a:fld>
            <a:endParaRPr lang="en-US" sz="1000" dirty="0"/>
          </a:p>
        </p:txBody>
      </p:sp>
      <p:sp>
        <p:nvSpPr>
          <p:cNvPr id="7" name="Slide Number Placeholder 4"/>
          <p:cNvSpPr txBox="1">
            <a:spLocks/>
          </p:cNvSpPr>
          <p:nvPr/>
        </p:nvSpPr>
        <p:spPr>
          <a:xfrm>
            <a:off x="-3048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249953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different this year? </a:t>
            </a:r>
            <a:endParaRPr lang="en-US" dirty="0"/>
          </a:p>
        </p:txBody>
      </p:sp>
      <p:sp>
        <p:nvSpPr>
          <p:cNvPr id="3" name="Content Placeholder 2"/>
          <p:cNvSpPr>
            <a:spLocks noGrp="1"/>
          </p:cNvSpPr>
          <p:nvPr>
            <p:ph idx="1"/>
          </p:nvPr>
        </p:nvSpPr>
        <p:spPr/>
        <p:txBody>
          <a:bodyPr>
            <a:normAutofit/>
          </a:bodyPr>
          <a:lstStyle/>
          <a:p>
            <a:r>
              <a:rPr lang="en-US" sz="2000" dirty="0" smtClean="0"/>
              <a:t>NEW opportunity for State Education Agencies (SEAs) to pre-populate CRDC forms with already collected data. </a:t>
            </a:r>
          </a:p>
          <a:p>
            <a:endParaRPr lang="en-US" sz="2000" dirty="0" smtClean="0"/>
          </a:p>
          <a:p>
            <a:r>
              <a:rPr lang="en-US" sz="2000" dirty="0" smtClean="0"/>
              <a:t>Redesign of the web tool with intuitive navigation and resources to accurately respond to questions. </a:t>
            </a:r>
          </a:p>
          <a:p>
            <a:endParaRPr lang="en-US" sz="2000" dirty="0" smtClean="0"/>
          </a:p>
          <a:p>
            <a:r>
              <a:rPr lang="en-US" sz="2000" dirty="0" smtClean="0"/>
              <a:t>Ability to grant permissions to schools, others in the district, or the state to upload or enter data.</a:t>
            </a:r>
          </a:p>
          <a:p>
            <a:pPr marL="0" indent="0">
              <a:buNone/>
            </a:pPr>
            <a:endParaRPr lang="en-US" dirty="0" smtClean="0"/>
          </a:p>
          <a:p>
            <a:r>
              <a:rPr lang="en-US" sz="2100" dirty="0"/>
              <a:t>New tools to view and respond to errors and warnings.</a:t>
            </a:r>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58</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299816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Federal Resources are Available now?</a:t>
            </a:r>
            <a:endParaRPr lang="en-US" dirty="0"/>
          </a:p>
        </p:txBody>
      </p:sp>
      <p:sp>
        <p:nvSpPr>
          <p:cNvPr id="5" name="Text Placeholder 4"/>
          <p:cNvSpPr>
            <a:spLocks noGrp="1"/>
          </p:cNvSpPr>
          <p:nvPr>
            <p:ph type="body" idx="1"/>
          </p:nvPr>
        </p:nvSpPr>
        <p:spPr/>
        <p:txBody>
          <a:bodyPr/>
          <a:lstStyle/>
          <a:p>
            <a:r>
              <a:rPr lang="en-US" dirty="0" smtClean="0"/>
              <a:t>Find survey materials, excel templates, tip sheets, and lists of data elements to prepare for the 2013-14 and 2015-16 CRDC</a:t>
            </a:r>
            <a:endParaRPr lang="en-US" dirty="0"/>
          </a:p>
        </p:txBody>
      </p:sp>
      <p:sp>
        <p:nvSpPr>
          <p:cNvPr id="6"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59</a:t>
            </a:fld>
            <a:endParaRPr lang="en-US" sz="1000" dirty="0"/>
          </a:p>
        </p:txBody>
      </p:sp>
      <p:sp>
        <p:nvSpPr>
          <p:cNvPr id="7"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229174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Presentation…</a:t>
            </a:r>
            <a:endParaRPr lang="en-US" dirty="0"/>
          </a:p>
        </p:txBody>
      </p:sp>
      <p:sp>
        <p:nvSpPr>
          <p:cNvPr id="3" name="Content Placeholder 2"/>
          <p:cNvSpPr>
            <a:spLocks noGrp="1"/>
          </p:cNvSpPr>
          <p:nvPr>
            <p:ph idx="1"/>
          </p:nvPr>
        </p:nvSpPr>
        <p:spPr>
          <a:xfrm>
            <a:off x="457200" y="2286000"/>
            <a:ext cx="4599272" cy="3840163"/>
          </a:xfrm>
        </p:spPr>
        <p:txBody>
          <a:bodyPr>
            <a:normAutofit fontScale="70000" lnSpcReduction="20000"/>
          </a:bodyPr>
          <a:lstStyle/>
          <a:p>
            <a:pPr marL="0" indent="0">
              <a:buNone/>
            </a:pPr>
            <a:r>
              <a:rPr lang="en-US" sz="3400" dirty="0" smtClean="0"/>
              <a:t>Slides </a:t>
            </a:r>
            <a:r>
              <a:rPr lang="en-US" sz="3400" dirty="0"/>
              <a:t>that are hidden </a:t>
            </a:r>
            <a:r>
              <a:rPr lang="en-US" sz="3400" u="sng" dirty="0"/>
              <a:t>will print</a:t>
            </a:r>
            <a:r>
              <a:rPr lang="en-US" sz="3400" dirty="0"/>
              <a:t> </a:t>
            </a:r>
            <a:r>
              <a:rPr lang="en-US" sz="3400" dirty="0" smtClean="0"/>
              <a:t>if your print settings are not updated.  </a:t>
            </a:r>
          </a:p>
          <a:p>
            <a:endParaRPr lang="en-US" dirty="0" smtClean="0"/>
          </a:p>
          <a:p>
            <a:pPr marL="0" indent="0">
              <a:buNone/>
            </a:pPr>
            <a:r>
              <a:rPr lang="en-US" sz="3400" dirty="0" smtClean="0"/>
              <a:t>If you are using this presentation to follow along with the Status update, the following is recommend:</a:t>
            </a:r>
          </a:p>
          <a:p>
            <a:pPr marL="971550" lvl="1" indent="-514350">
              <a:buFont typeface="+mj-lt"/>
              <a:buAutoNum type="arabicPeriod"/>
            </a:pPr>
            <a:r>
              <a:rPr lang="en-US" dirty="0" smtClean="0"/>
              <a:t>Click </a:t>
            </a:r>
            <a:r>
              <a:rPr lang="en-US" b="1" dirty="0" smtClean="0"/>
              <a:t>File</a:t>
            </a:r>
          </a:p>
          <a:p>
            <a:pPr marL="971550" lvl="1" indent="-514350">
              <a:buFont typeface="+mj-lt"/>
              <a:buAutoNum type="arabicPeriod"/>
            </a:pPr>
            <a:r>
              <a:rPr lang="en-US" dirty="0" smtClean="0"/>
              <a:t>Click </a:t>
            </a:r>
            <a:r>
              <a:rPr lang="en-US" b="1" dirty="0" smtClean="0"/>
              <a:t>Print</a:t>
            </a:r>
          </a:p>
          <a:p>
            <a:pPr marL="971550" lvl="1" indent="-514350">
              <a:buFont typeface="+mj-lt"/>
              <a:buAutoNum type="arabicPeriod"/>
            </a:pPr>
            <a:r>
              <a:rPr lang="en-US" dirty="0" smtClean="0"/>
              <a:t>From </a:t>
            </a:r>
            <a:r>
              <a:rPr lang="en-US" b="1" dirty="0" smtClean="0"/>
              <a:t>Settings</a:t>
            </a:r>
            <a:r>
              <a:rPr lang="en-US" dirty="0" smtClean="0"/>
              <a:t>, click the </a:t>
            </a:r>
            <a:r>
              <a:rPr lang="en-US" b="1" dirty="0" smtClean="0"/>
              <a:t>Print All Slides</a:t>
            </a:r>
            <a:r>
              <a:rPr lang="en-US" dirty="0" smtClean="0"/>
              <a:t> drop-down</a:t>
            </a:r>
          </a:p>
          <a:p>
            <a:pPr marL="971550" lvl="1" indent="-514350">
              <a:buFont typeface="+mj-lt"/>
              <a:buAutoNum type="arabicPeriod"/>
            </a:pPr>
            <a:r>
              <a:rPr lang="en-US" dirty="0" smtClean="0"/>
              <a:t>Uncheck </a:t>
            </a:r>
            <a:r>
              <a:rPr lang="en-US" b="1" dirty="0" smtClean="0"/>
              <a:t>Print Hidden Slides</a:t>
            </a:r>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6</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472" y="2057400"/>
            <a:ext cx="3782728"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127046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a:t>
            </a:r>
            <a:r>
              <a:rPr lang="en-US" dirty="0"/>
              <a:t>. ED documentation is located:  </a:t>
            </a:r>
            <a:r>
              <a:rPr lang="en-US" u="sng" dirty="0">
                <a:hlinkClick r:id="rId2"/>
              </a:rPr>
              <a:t>http://www2.ed.gov/about/offices/list/ocr/data.html</a:t>
            </a:r>
            <a:r>
              <a:rPr lang="en-US" dirty="0"/>
              <a:t>.  </a:t>
            </a:r>
            <a:r>
              <a:rPr lang="en-US" dirty="0" smtClean="0"/>
              <a:t/>
            </a:r>
            <a:br>
              <a:rPr lang="en-US" dirty="0" smtClean="0"/>
            </a:br>
            <a:r>
              <a:rPr lang="en-US" sz="3000" dirty="0" smtClean="0"/>
              <a:t>Download </a:t>
            </a:r>
            <a:r>
              <a:rPr lang="en-US" sz="3000" dirty="0"/>
              <a:t>the “</a:t>
            </a:r>
            <a:r>
              <a:rPr lang="en-US" sz="3000" i="1" dirty="0"/>
              <a:t>2013-14 Table Layouts with Definitions</a:t>
            </a:r>
            <a:r>
              <a:rPr lang="en-US" sz="3000" dirty="0"/>
              <a:t>”</a:t>
            </a:r>
          </a:p>
          <a:p>
            <a:pPr lvl="2"/>
            <a:r>
              <a:rPr lang="en-US" sz="2000" dirty="0"/>
              <a:t>2013-2014 LEA Form</a:t>
            </a:r>
          </a:p>
          <a:p>
            <a:pPr lvl="2"/>
            <a:r>
              <a:rPr lang="en-US" sz="2000" dirty="0"/>
              <a:t>2013-2014 School Form</a:t>
            </a:r>
          </a:p>
          <a:p>
            <a:pPr lvl="3"/>
            <a:r>
              <a:rPr lang="en-US" sz="1600" dirty="0"/>
              <a:t>Full set of CRDC school-level questions for all schools and justice facilities, including high schools, and school with the highest grade no higher than 8 that offer Algebra I or Geometry</a:t>
            </a:r>
          </a:p>
          <a:p>
            <a:pPr lvl="2"/>
            <a:r>
              <a:rPr lang="en-US" sz="2000" dirty="0"/>
              <a:t>2013-2014 Elementary School Form</a:t>
            </a:r>
          </a:p>
          <a:p>
            <a:pPr lvl="3"/>
            <a:r>
              <a:rPr lang="en-US" sz="1600" dirty="0"/>
              <a:t>Only for schools with the highest grade not greater than 6</a:t>
            </a:r>
          </a:p>
          <a:p>
            <a:pPr lvl="2"/>
            <a:r>
              <a:rPr lang="en-US" sz="2000" dirty="0"/>
              <a:t>2013-2014 Elementary/Middle School Form</a:t>
            </a:r>
          </a:p>
          <a:p>
            <a:pPr lvl="3"/>
            <a:r>
              <a:rPr lang="en-US" sz="1600" dirty="0"/>
              <a:t>Only for schools with the highest grade not greater than 8 that do not offer Algebra I or </a:t>
            </a:r>
            <a:r>
              <a:rPr lang="en-US" sz="1600" dirty="0" smtClean="0"/>
              <a:t>Geometry</a:t>
            </a:r>
          </a:p>
          <a:p>
            <a:r>
              <a:rPr lang="en-US" dirty="0" smtClean="0"/>
              <a:t>CRDC.GRADS360.org  </a:t>
            </a:r>
          </a:p>
          <a:p>
            <a:pPr lvl="3"/>
            <a:endParaRPr lang="en-US" sz="1600" dirty="0" smtClean="0"/>
          </a:p>
          <a:p>
            <a:endParaRPr lang="en-US" dirty="0"/>
          </a:p>
        </p:txBody>
      </p:sp>
      <p:sp>
        <p:nvSpPr>
          <p:cNvPr id="5" name="Slide Number Placeholder 4"/>
          <p:cNvSpPr>
            <a:spLocks noGrp="1"/>
          </p:cNvSpPr>
          <p:nvPr>
            <p:ph type="sldNum" sz="quarter" idx="12"/>
          </p:nvPr>
        </p:nvSpPr>
        <p:spPr/>
        <p:txBody>
          <a:bodyPr/>
          <a:lstStyle/>
          <a:p>
            <a:fld id="{43A11CF5-059E-4486-903A-AFB8D989E436}" type="slidenum">
              <a:rPr lang="en-US" smtClean="0"/>
              <a:t>60</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p>
          <a:p>
            <a:r>
              <a:rPr lang="en-US" dirty="0" smtClean="0"/>
              <a:t>Updated 1/20/15</a:t>
            </a:r>
            <a:endParaRPr lang="en-US" dirty="0"/>
          </a:p>
        </p:txBody>
      </p:sp>
      <p:pic>
        <p:nvPicPr>
          <p:cNvPr id="7" name="Picture 2" descr="C:\Users\tdominguez\AppData\Local\Microsoft\Windows\Temporary Internet Files\Content.IE5\J1VD1HHH\MC9004400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486400"/>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11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31" t="7129" r="10781" b="16963"/>
          <a:stretch/>
        </p:blipFill>
        <p:spPr bwMode="auto">
          <a:xfrm>
            <a:off x="609600" y="990600"/>
            <a:ext cx="6477000" cy="547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438400" y="2371130"/>
            <a:ext cx="4114800" cy="136267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53200" y="1447800"/>
            <a:ext cx="2590800" cy="923330"/>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Learn </a:t>
            </a:r>
            <a:r>
              <a:rPr lang="en-US" dirty="0" smtClean="0">
                <a:solidFill>
                  <a:schemeClr val="accent6">
                    <a:lumMod val="75000"/>
                  </a:schemeClr>
                </a:solidFill>
              </a:rPr>
              <a:t>about the CRDC including background information, FAQs, etc. </a:t>
            </a:r>
            <a:endParaRPr lang="en-US" dirty="0">
              <a:solidFill>
                <a:schemeClr val="accent6">
                  <a:lumMod val="75000"/>
                </a:schemeClr>
              </a:solidFill>
            </a:endParaRPr>
          </a:p>
        </p:txBody>
      </p:sp>
      <p:cxnSp>
        <p:nvCxnSpPr>
          <p:cNvPr id="9" name="Straight Arrow Connector 8"/>
          <p:cNvCxnSpPr>
            <a:stCxn id="10" idx="1"/>
          </p:cNvCxnSpPr>
          <p:nvPr/>
        </p:nvCxnSpPr>
        <p:spPr>
          <a:xfrm flipH="1">
            <a:off x="6330950" y="2977466"/>
            <a:ext cx="387350" cy="22293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18300" y="2654300"/>
            <a:ext cx="2133600"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Opening </a:t>
            </a:r>
            <a:r>
              <a:rPr lang="en-US" dirty="0" smtClean="0">
                <a:solidFill>
                  <a:schemeClr val="accent6">
                    <a:lumMod val="75000"/>
                  </a:schemeClr>
                </a:solidFill>
              </a:rPr>
              <a:t>and due date information.</a:t>
            </a:r>
            <a:endParaRPr lang="en-US" dirty="0">
              <a:solidFill>
                <a:schemeClr val="accent6">
                  <a:lumMod val="75000"/>
                </a:schemeClr>
              </a:solidFill>
            </a:endParaRPr>
          </a:p>
        </p:txBody>
      </p:sp>
      <p:cxnSp>
        <p:nvCxnSpPr>
          <p:cNvPr id="11" name="Straight Arrow Connector 10"/>
          <p:cNvCxnSpPr>
            <a:stCxn id="12" idx="1"/>
          </p:cNvCxnSpPr>
          <p:nvPr/>
        </p:nvCxnSpPr>
        <p:spPr>
          <a:xfrm flipH="1">
            <a:off x="5753098" y="3902165"/>
            <a:ext cx="1320802" cy="90441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73900" y="3578999"/>
            <a:ext cx="1778000"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New users starter kit. </a:t>
            </a:r>
            <a:endParaRPr lang="en-US" dirty="0">
              <a:solidFill>
                <a:schemeClr val="accent6">
                  <a:lumMod val="75000"/>
                </a:schemeClr>
              </a:solidFill>
            </a:endParaRPr>
          </a:p>
        </p:txBody>
      </p:sp>
      <p:cxnSp>
        <p:nvCxnSpPr>
          <p:cNvPr id="17" name="Straight Arrow Connector 16"/>
          <p:cNvCxnSpPr>
            <a:stCxn id="18" idx="1"/>
          </p:cNvCxnSpPr>
          <p:nvPr/>
        </p:nvCxnSpPr>
        <p:spPr>
          <a:xfrm flipH="1">
            <a:off x="6413499" y="5439960"/>
            <a:ext cx="920751" cy="62741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34250" y="4839795"/>
            <a:ext cx="1352550" cy="1200329"/>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Recently </a:t>
            </a:r>
            <a:r>
              <a:rPr lang="en-US" dirty="0" smtClean="0">
                <a:solidFill>
                  <a:schemeClr val="accent6">
                    <a:lumMod val="75000"/>
                  </a:schemeClr>
                </a:solidFill>
              </a:rPr>
              <a:t>posted or updated documents</a:t>
            </a:r>
            <a:endParaRPr lang="en-US" dirty="0">
              <a:solidFill>
                <a:schemeClr val="accent6">
                  <a:lumMod val="75000"/>
                </a:schemeClr>
              </a:solidFill>
            </a:endParaRPr>
          </a:p>
        </p:txBody>
      </p:sp>
      <p:sp>
        <p:nvSpPr>
          <p:cNvPr id="13"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61</a:t>
            </a:fld>
            <a:endParaRPr lang="en-US" sz="1000" dirty="0"/>
          </a:p>
        </p:txBody>
      </p:sp>
      <p:sp>
        <p:nvSpPr>
          <p:cNvPr id="14"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344925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63" t="14095" r="24642" b="11429"/>
          <a:stretch/>
        </p:blipFill>
        <p:spPr bwMode="auto">
          <a:xfrm>
            <a:off x="1143000" y="990600"/>
            <a:ext cx="6705600" cy="549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2247898" y="4724400"/>
            <a:ext cx="723902" cy="2286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2798" y="4716626"/>
            <a:ext cx="2743202"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Select </a:t>
            </a:r>
            <a:r>
              <a:rPr lang="en-US" dirty="0" smtClean="0">
                <a:solidFill>
                  <a:schemeClr val="accent6">
                    <a:lumMod val="75000"/>
                  </a:schemeClr>
                </a:solidFill>
              </a:rPr>
              <a:t>view all to access excel templates</a:t>
            </a:r>
            <a:endParaRPr lang="en-US" dirty="0">
              <a:solidFill>
                <a:schemeClr val="accent6">
                  <a:lumMod val="75000"/>
                </a:schemeClr>
              </a:solidFill>
            </a:endParaRPr>
          </a:p>
        </p:txBody>
      </p:sp>
      <p:cxnSp>
        <p:nvCxnSpPr>
          <p:cNvPr id="10" name="Straight Arrow Connector 9"/>
          <p:cNvCxnSpPr>
            <a:stCxn id="11" idx="1"/>
          </p:cNvCxnSpPr>
          <p:nvPr/>
        </p:nvCxnSpPr>
        <p:spPr>
          <a:xfrm flipH="1" flipV="1">
            <a:off x="1676400" y="6368144"/>
            <a:ext cx="457200" cy="22859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6412076"/>
            <a:ext cx="2743202" cy="369332"/>
          </a:xfrm>
          <a:prstGeom prst="rect">
            <a:avLst/>
          </a:prstGeom>
          <a:solidFill>
            <a:schemeClr val="bg1"/>
          </a:solidFill>
          <a:ln w="38100">
            <a:solidFill>
              <a:schemeClr val="accent6">
                <a:lumMod val="75000"/>
              </a:schemeClr>
            </a:solidFill>
          </a:ln>
        </p:spPr>
        <p:txBody>
          <a:bodyPr wrap="square" rtlCol="0">
            <a:spAutoFit/>
          </a:bodyPr>
          <a:lstStyle/>
          <a:p>
            <a:r>
              <a:rPr lang="en-US" dirty="0" smtClean="0">
                <a:solidFill>
                  <a:schemeClr val="accent6">
                    <a:lumMod val="75000"/>
                  </a:schemeClr>
                </a:solidFill>
              </a:rPr>
              <a:t>School expenditure tips</a:t>
            </a:r>
            <a:endParaRPr lang="en-US" dirty="0">
              <a:solidFill>
                <a:schemeClr val="accent6">
                  <a:lumMod val="75000"/>
                </a:schemeClr>
              </a:solidFill>
            </a:endParaRPr>
          </a:p>
        </p:txBody>
      </p:sp>
      <p:cxnSp>
        <p:nvCxnSpPr>
          <p:cNvPr id="13" name="Straight Arrow Connector 12"/>
          <p:cNvCxnSpPr>
            <a:stCxn id="14" idx="1"/>
          </p:cNvCxnSpPr>
          <p:nvPr/>
        </p:nvCxnSpPr>
        <p:spPr>
          <a:xfrm>
            <a:off x="6705600" y="4849976"/>
            <a:ext cx="457200" cy="6477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05600" y="4665310"/>
            <a:ext cx="1524000" cy="369332"/>
          </a:xfrm>
          <a:prstGeom prst="rect">
            <a:avLst/>
          </a:prstGeom>
          <a:solidFill>
            <a:schemeClr val="bg1"/>
          </a:solidFill>
          <a:ln w="38100">
            <a:solidFill>
              <a:schemeClr val="accent6">
                <a:lumMod val="75000"/>
              </a:schemeClr>
            </a:solidFill>
          </a:ln>
        </p:spPr>
        <p:txBody>
          <a:bodyPr wrap="square" rtlCol="0">
            <a:spAutoFit/>
          </a:bodyPr>
          <a:lstStyle/>
          <a:p>
            <a:r>
              <a:rPr lang="en-US" dirty="0" smtClean="0">
                <a:solidFill>
                  <a:schemeClr val="accent6">
                    <a:lumMod val="75000"/>
                  </a:schemeClr>
                </a:solidFill>
              </a:rPr>
              <a:t>Vendor letter</a:t>
            </a:r>
            <a:endParaRPr lang="en-US" dirty="0">
              <a:solidFill>
                <a:schemeClr val="accent6">
                  <a:lumMod val="75000"/>
                </a:schemeClr>
              </a:solidFill>
            </a:endParaRPr>
          </a:p>
        </p:txBody>
      </p:sp>
      <p:sp>
        <p:nvSpPr>
          <p:cNvPr id="15"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62</a:t>
            </a:fld>
            <a:endParaRPr lang="en-US" sz="1000" dirty="0"/>
          </a:p>
        </p:txBody>
      </p:sp>
      <p:sp>
        <p:nvSpPr>
          <p:cNvPr id="16"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18724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2013-14 CRDC Schedule</a:t>
            </a:r>
            <a:endParaRPr lang="en-US" dirty="0"/>
          </a:p>
        </p:txBody>
      </p:sp>
      <p:sp>
        <p:nvSpPr>
          <p:cNvPr id="5" name="Text Placeholder 4"/>
          <p:cNvSpPr>
            <a:spLocks noGrp="1"/>
          </p:cNvSpPr>
          <p:nvPr>
            <p:ph type="body" idx="1"/>
          </p:nvPr>
        </p:nvSpPr>
        <p:spPr/>
        <p:txBody>
          <a:bodyPr/>
          <a:lstStyle/>
          <a:p>
            <a:r>
              <a:rPr lang="en-US" dirty="0" smtClean="0"/>
              <a:t>Timeline &amp; What to Expect for the Upcoming Data Submissions</a:t>
            </a:r>
            <a:endParaRPr lang="en-US" dirty="0"/>
          </a:p>
        </p:txBody>
      </p:sp>
      <p:sp>
        <p:nvSpPr>
          <p:cNvPr id="6"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63</a:t>
            </a:fld>
            <a:endParaRPr lang="en-US" sz="1000" dirty="0"/>
          </a:p>
        </p:txBody>
      </p:sp>
      <p:sp>
        <p:nvSpPr>
          <p:cNvPr id="7"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420864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smtClean="0"/>
              <a:t>What should you expect for this CRDC?</a:t>
            </a:r>
            <a:endParaRPr lang="en-US" dirty="0"/>
          </a:p>
        </p:txBody>
      </p:sp>
      <p:graphicFrame>
        <p:nvGraphicFramePr>
          <p:cNvPr id="4" name="Diagram 3"/>
          <p:cNvGraphicFramePr/>
          <p:nvPr>
            <p:extLst>
              <p:ext uri="{D42A27DB-BD31-4B8C-83A1-F6EECF244321}">
                <p14:modId xmlns:p14="http://schemas.microsoft.com/office/powerpoint/2010/main" val="2542591958"/>
              </p:ext>
            </p:extLst>
          </p:nvPr>
        </p:nvGraphicFramePr>
        <p:xfrm>
          <a:off x="457200" y="1524000"/>
          <a:ext cx="8001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64</a:t>
            </a:fld>
            <a:endParaRPr lang="en-US" sz="1000" dirty="0"/>
          </a:p>
        </p:txBody>
      </p:sp>
      <p:sp>
        <p:nvSpPr>
          <p:cNvPr id="6"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350943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Frequently Asked Questions</a:t>
            </a:r>
            <a:endParaRPr lang="en-US" dirty="0"/>
          </a:p>
        </p:txBody>
      </p:sp>
      <p:sp>
        <p:nvSpPr>
          <p:cNvPr id="5" name="Content Placeholder 4"/>
          <p:cNvSpPr>
            <a:spLocks noGrp="1"/>
          </p:cNvSpPr>
          <p:nvPr>
            <p:ph idx="1"/>
          </p:nvPr>
        </p:nvSpPr>
        <p:spPr/>
        <p:txBody>
          <a:bodyPr>
            <a:normAutofit fontScale="70000" lnSpcReduction="20000"/>
          </a:bodyPr>
          <a:lstStyle/>
          <a:p>
            <a:r>
              <a:rPr lang="en-US" b="1" dirty="0" smtClean="0"/>
              <a:t>When will the new system open for school districts to submit data? </a:t>
            </a:r>
          </a:p>
          <a:p>
            <a:pPr lvl="1"/>
            <a:r>
              <a:rPr lang="en-US" dirty="0" smtClean="0"/>
              <a:t>The new CRDC system will open in </a:t>
            </a:r>
            <a:r>
              <a:rPr lang="en-US" b="1" dirty="0" smtClean="0"/>
              <a:t>February 2015</a:t>
            </a:r>
            <a:r>
              <a:rPr lang="en-US" dirty="0" smtClean="0"/>
              <a:t>.  </a:t>
            </a:r>
          </a:p>
          <a:p>
            <a:r>
              <a:rPr lang="en-US" b="1" dirty="0" smtClean="0"/>
              <a:t>What is the due date for the 2013-14 CRDC? </a:t>
            </a:r>
          </a:p>
          <a:p>
            <a:pPr lvl="1"/>
            <a:r>
              <a:rPr lang="en-US" dirty="0" smtClean="0"/>
              <a:t>LEAs will have at least 75 days to complete their data submissions after the system opens.  Any delay in the opening date will also push back the due date for the CRDC.</a:t>
            </a:r>
          </a:p>
          <a:p>
            <a:r>
              <a:rPr lang="en-US" b="1" dirty="0" smtClean="0"/>
              <a:t>Why is the opening delayed?</a:t>
            </a:r>
          </a:p>
          <a:p>
            <a:pPr lvl="1"/>
            <a:r>
              <a:rPr lang="en-US" dirty="0" smtClean="0"/>
              <a:t>OCR and NCES needed additional time to test the system to ensure it works as intended for all types of school districts.  Additionally, some school districts participating in a pilot of the new tool provided excellent ideas on ways to improve the system.  We are working to incoporate those ideas to improve the experience for all LEAs.  </a:t>
            </a:r>
            <a:endParaRPr lang="en-US" dirty="0"/>
          </a:p>
        </p:txBody>
      </p:sp>
      <p:sp>
        <p:nvSpPr>
          <p:cNvPr id="6"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65</a:t>
            </a:fld>
            <a:endParaRPr lang="en-US" sz="1000" dirty="0"/>
          </a:p>
        </p:txBody>
      </p:sp>
      <p:sp>
        <p:nvSpPr>
          <p:cNvPr id="7"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149290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Usernames will be delivered?</a:t>
            </a:r>
            <a:endParaRPr lang="en-US" dirty="0"/>
          </a:p>
        </p:txBody>
      </p:sp>
      <p:sp>
        <p:nvSpPr>
          <p:cNvPr id="3" name="Content Placeholder 2"/>
          <p:cNvSpPr>
            <a:spLocks noGrp="1"/>
          </p:cNvSpPr>
          <p:nvPr>
            <p:ph idx="1"/>
          </p:nvPr>
        </p:nvSpPr>
        <p:spPr/>
        <p:txBody>
          <a:bodyPr>
            <a:normAutofit fontScale="77500" lnSpcReduction="20000"/>
          </a:bodyPr>
          <a:lstStyle/>
          <a:p>
            <a:pPr marL="457200" lvl="0" indent="-457200">
              <a:buClr>
                <a:schemeClr val="accent3">
                  <a:lumMod val="50000"/>
                </a:schemeClr>
              </a:buClr>
              <a:buSzPct val="112000"/>
              <a:buFont typeface="+mj-lt"/>
              <a:buAutoNum type="arabicPeriod"/>
            </a:pPr>
            <a:r>
              <a:rPr lang="en-US" dirty="0"/>
              <a:t>Look for an email notification from the CRDC system asking you to confirm your email address.  </a:t>
            </a:r>
            <a:r>
              <a:rPr lang="en-US" b="1" i="1" dirty="0" smtClean="0"/>
              <a:t>(Check spam filters)</a:t>
            </a:r>
          </a:p>
          <a:p>
            <a:pPr marL="457200" lvl="0" indent="-457200">
              <a:buClr>
                <a:schemeClr val="accent3">
                  <a:lumMod val="50000"/>
                </a:schemeClr>
              </a:buClr>
              <a:buSzPct val="112000"/>
              <a:buFont typeface="+mj-lt"/>
              <a:buAutoNum type="arabicPeriod"/>
            </a:pPr>
            <a:endParaRPr lang="en-US" b="1" i="1" dirty="0"/>
          </a:p>
          <a:p>
            <a:pPr marL="457200" lvl="0" indent="-457200">
              <a:buClr>
                <a:schemeClr val="accent3">
                  <a:lumMod val="50000"/>
                </a:schemeClr>
              </a:buClr>
              <a:buSzPct val="112000"/>
              <a:buFont typeface="+mj-lt"/>
              <a:buAutoNum type="arabicPeriod"/>
            </a:pPr>
            <a:r>
              <a:rPr lang="en-US" dirty="0"/>
              <a:t>Click on the link to confirm your email address.  You then will be prompted to create a password.  </a:t>
            </a:r>
            <a:endParaRPr lang="en-US" dirty="0" smtClean="0"/>
          </a:p>
          <a:p>
            <a:pPr marL="457200" lvl="0" indent="-457200">
              <a:buClr>
                <a:schemeClr val="accent3">
                  <a:lumMod val="50000"/>
                </a:schemeClr>
              </a:buClr>
              <a:buSzPct val="112000"/>
              <a:buFont typeface="+mj-lt"/>
              <a:buAutoNum type="arabicPeriod"/>
            </a:pPr>
            <a:endParaRPr lang="en-US" dirty="0"/>
          </a:p>
          <a:p>
            <a:pPr marL="457200" lvl="0" indent="-457200">
              <a:buClr>
                <a:schemeClr val="accent3">
                  <a:lumMod val="50000"/>
                </a:schemeClr>
              </a:buClr>
              <a:buSzPct val="112000"/>
              <a:buFont typeface="+mj-lt"/>
              <a:buAutoNum type="arabicPeriod"/>
            </a:pPr>
            <a:r>
              <a:rPr lang="en-US" dirty="0"/>
              <a:t>Following verification of your account you will have immediate access to the CRDC system, and a confirmation email will be sent to you.  Use your email and password for ongoing access to the system.</a:t>
            </a:r>
          </a:p>
          <a:p>
            <a:pPr>
              <a:buClr>
                <a:schemeClr val="accent3">
                  <a:lumMod val="50000"/>
                </a:schemeClr>
              </a:buClr>
              <a:buSzPct val="90000"/>
            </a:pPr>
            <a:endParaRPr lang="en-US" dirty="0"/>
          </a:p>
        </p:txBody>
      </p:sp>
      <p:sp>
        <p:nvSpPr>
          <p:cNvPr id="4"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66</a:t>
            </a:fld>
            <a:endParaRPr lang="en-US" sz="1000" dirty="0"/>
          </a:p>
        </p:txBody>
      </p:sp>
      <p:sp>
        <p:nvSpPr>
          <p:cNvPr id="5"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232661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new Federal tool look like?</a:t>
            </a:r>
            <a:endParaRPr lang="en-US" dirty="0"/>
          </a:p>
        </p:txBody>
      </p:sp>
      <p:sp>
        <p:nvSpPr>
          <p:cNvPr id="3" name="Text Placeholder 2"/>
          <p:cNvSpPr>
            <a:spLocks noGrp="1"/>
          </p:cNvSpPr>
          <p:nvPr>
            <p:ph type="body" idx="1"/>
          </p:nvPr>
        </p:nvSpPr>
        <p:spPr/>
        <p:txBody>
          <a:bodyPr/>
          <a:lstStyle/>
          <a:p>
            <a:r>
              <a:rPr lang="en-US" dirty="0" smtClean="0"/>
              <a:t>2013-14 CRDC Submission System</a:t>
            </a:r>
            <a:endParaRPr lang="en-US" dirty="0"/>
          </a:p>
        </p:txBody>
      </p:sp>
      <p:sp>
        <p:nvSpPr>
          <p:cNvPr id="4"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67</a:t>
            </a:fld>
            <a:endParaRPr lang="en-US" sz="1000" dirty="0"/>
          </a:p>
        </p:txBody>
      </p:sp>
      <p:sp>
        <p:nvSpPr>
          <p:cNvPr id="5"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193744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Home Screen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33" t="13046" r="35352" b="33983"/>
          <a:stretch/>
        </p:blipFill>
        <p:spPr bwMode="auto">
          <a:xfrm>
            <a:off x="14756" y="1982390"/>
            <a:ext cx="9140130" cy="493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3200400" y="2724030"/>
            <a:ext cx="685798" cy="3810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943599" y="2905720"/>
            <a:ext cx="685800" cy="29468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198" y="1982390"/>
            <a:ext cx="4114802" cy="923330"/>
          </a:xfrm>
          <a:prstGeom prst="rect">
            <a:avLst/>
          </a:prstGeom>
          <a:no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New</a:t>
            </a:r>
            <a:r>
              <a:rPr lang="en-US" i="1" dirty="0" smtClean="0">
                <a:solidFill>
                  <a:schemeClr val="accent6">
                    <a:lumMod val="75000"/>
                  </a:schemeClr>
                </a:solidFill>
              </a:rPr>
              <a:t> </a:t>
            </a:r>
            <a:r>
              <a:rPr lang="en-US" dirty="0" smtClean="0">
                <a:solidFill>
                  <a:schemeClr val="accent6">
                    <a:lumMod val="75000"/>
                  </a:schemeClr>
                </a:solidFill>
              </a:rPr>
              <a:t>unique username &amp; password for each users. </a:t>
            </a:r>
            <a:r>
              <a:rPr lang="en-US" b="1" i="1" dirty="0" smtClean="0">
                <a:solidFill>
                  <a:schemeClr val="accent6">
                    <a:lumMod val="75000"/>
                  </a:schemeClr>
                </a:solidFill>
              </a:rPr>
              <a:t>Not</a:t>
            </a:r>
            <a:r>
              <a:rPr lang="en-US" dirty="0" smtClean="0">
                <a:solidFill>
                  <a:schemeClr val="accent6">
                    <a:lumMod val="75000"/>
                  </a:schemeClr>
                </a:solidFill>
              </a:rPr>
              <a:t> the same as AWS username and password</a:t>
            </a:r>
            <a:endParaRPr lang="en-US" dirty="0">
              <a:solidFill>
                <a:schemeClr val="accent6">
                  <a:lumMod val="75000"/>
                </a:schemeClr>
              </a:solidFill>
            </a:endParaRPr>
          </a:p>
        </p:txBody>
      </p:sp>
      <p:sp>
        <p:nvSpPr>
          <p:cNvPr id="12" name="Oval 11"/>
          <p:cNvSpPr/>
          <p:nvPr/>
        </p:nvSpPr>
        <p:spPr>
          <a:xfrm>
            <a:off x="4876800" y="3200400"/>
            <a:ext cx="1143000" cy="2286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68</a:t>
            </a:fld>
            <a:endParaRPr lang="en-US" sz="1000" dirty="0"/>
          </a:p>
        </p:txBody>
      </p:sp>
      <p:sp>
        <p:nvSpPr>
          <p:cNvPr id="11"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
        <p:nvSpPr>
          <p:cNvPr id="13" name="Rectangle 12"/>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74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9"/>
          <p:cNvSpPr/>
          <p:nvPr/>
        </p:nvSpPr>
        <p:spPr>
          <a:xfrm>
            <a:off x="0" y="0"/>
            <a:ext cx="9144000" cy="947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680" b="24794"/>
          <a:stretch/>
        </p:blipFill>
        <p:spPr bwMode="auto">
          <a:xfrm>
            <a:off x="1152287" y="1030119"/>
            <a:ext cx="7532540" cy="553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47800" y="304800"/>
            <a:ext cx="2594457" cy="646331"/>
          </a:xfrm>
          <a:prstGeom prst="rect">
            <a:avLst/>
          </a:prstGeom>
          <a:solidFill>
            <a:schemeClr val="bg1"/>
          </a:solidFill>
          <a:ln w="38100">
            <a:solidFill>
              <a:schemeClr val="accent6">
                <a:lumMod val="75000"/>
              </a:schemeClr>
            </a:solidFill>
          </a:ln>
        </p:spPr>
        <p:txBody>
          <a:bodyPr wrap="square" rtlCol="0">
            <a:spAutoFit/>
          </a:bodyPr>
          <a:lstStyle/>
          <a:p>
            <a:r>
              <a:rPr lang="en-US" b="1" dirty="0" smtClean="0">
                <a:solidFill>
                  <a:schemeClr val="accent6">
                    <a:lumMod val="75000"/>
                  </a:schemeClr>
                </a:solidFill>
              </a:rPr>
              <a:t>Comprehensive </a:t>
            </a:r>
            <a:r>
              <a:rPr lang="en-US" dirty="0" smtClean="0">
                <a:solidFill>
                  <a:schemeClr val="accent6">
                    <a:lumMod val="75000"/>
                  </a:schemeClr>
                </a:solidFill>
              </a:rPr>
              <a:t>collection of all resources</a:t>
            </a:r>
            <a:endParaRPr lang="en-US" dirty="0">
              <a:solidFill>
                <a:schemeClr val="accent6">
                  <a:lumMod val="75000"/>
                </a:schemeClr>
              </a:solidFill>
            </a:endParaRPr>
          </a:p>
        </p:txBody>
      </p:sp>
      <p:sp>
        <p:nvSpPr>
          <p:cNvPr id="10" name="TextBox 9"/>
          <p:cNvSpPr txBox="1"/>
          <p:nvPr/>
        </p:nvSpPr>
        <p:spPr>
          <a:xfrm>
            <a:off x="6947225" y="344269"/>
            <a:ext cx="2120575" cy="646331"/>
          </a:xfrm>
          <a:prstGeom prst="rect">
            <a:avLst/>
          </a:prstGeom>
          <a:solidFill>
            <a:schemeClr val="bg1"/>
          </a:solidFill>
          <a:ln w="38100">
            <a:solidFill>
              <a:schemeClr val="accent6">
                <a:lumMod val="75000"/>
              </a:schemeClr>
            </a:solidFill>
          </a:ln>
        </p:spPr>
        <p:txBody>
          <a:bodyPr wrap="square" rtlCol="0">
            <a:spAutoFit/>
          </a:bodyPr>
          <a:lstStyle/>
          <a:p>
            <a:r>
              <a:rPr lang="en-US" b="1" dirty="0" smtClean="0">
                <a:solidFill>
                  <a:schemeClr val="accent6">
                    <a:lumMod val="75000"/>
                  </a:schemeClr>
                </a:solidFill>
              </a:rPr>
              <a:t>Add new users </a:t>
            </a:r>
            <a:r>
              <a:rPr lang="en-US" dirty="0" smtClean="0">
                <a:solidFill>
                  <a:schemeClr val="accent6">
                    <a:lumMod val="75000"/>
                  </a:schemeClr>
                </a:solidFill>
              </a:rPr>
              <a:t>&amp; manage permissions</a:t>
            </a:r>
            <a:endParaRPr lang="en-US" dirty="0">
              <a:solidFill>
                <a:schemeClr val="accent6">
                  <a:lumMod val="75000"/>
                </a:schemeClr>
              </a:solidFill>
            </a:endParaRPr>
          </a:p>
        </p:txBody>
      </p:sp>
      <p:sp>
        <p:nvSpPr>
          <p:cNvPr id="11" name="TextBox 10"/>
          <p:cNvSpPr txBox="1"/>
          <p:nvPr/>
        </p:nvSpPr>
        <p:spPr>
          <a:xfrm>
            <a:off x="4352975" y="316663"/>
            <a:ext cx="2276425" cy="369332"/>
          </a:xfrm>
          <a:prstGeom prst="rect">
            <a:avLst/>
          </a:prstGeom>
          <a:solidFill>
            <a:schemeClr val="bg1"/>
          </a:solidFill>
          <a:ln w="38100">
            <a:solidFill>
              <a:schemeClr val="accent6">
                <a:lumMod val="75000"/>
              </a:schemeClr>
            </a:solidFill>
          </a:ln>
        </p:spPr>
        <p:txBody>
          <a:bodyPr wrap="square" rtlCol="0">
            <a:spAutoFit/>
          </a:bodyPr>
          <a:lstStyle/>
          <a:p>
            <a:r>
              <a:rPr lang="en-US" dirty="0" smtClean="0">
                <a:solidFill>
                  <a:schemeClr val="accent6">
                    <a:lumMod val="75000"/>
                  </a:schemeClr>
                </a:solidFill>
              </a:rPr>
              <a:t>Error &amp; data </a:t>
            </a:r>
            <a:r>
              <a:rPr lang="en-US" b="1" dirty="0" smtClean="0">
                <a:solidFill>
                  <a:schemeClr val="accent6">
                    <a:lumMod val="75000"/>
                  </a:schemeClr>
                </a:solidFill>
              </a:rPr>
              <a:t>reports</a:t>
            </a:r>
            <a:endParaRPr lang="en-US" dirty="0">
              <a:solidFill>
                <a:schemeClr val="accent6">
                  <a:lumMod val="75000"/>
                </a:schemeClr>
              </a:solidFill>
            </a:endParaRPr>
          </a:p>
        </p:txBody>
      </p:sp>
      <p:cxnSp>
        <p:nvCxnSpPr>
          <p:cNvPr id="12" name="Straight Arrow Connector 11"/>
          <p:cNvCxnSpPr/>
          <p:nvPr/>
        </p:nvCxnSpPr>
        <p:spPr>
          <a:xfrm>
            <a:off x="4042257" y="947401"/>
            <a:ext cx="1825143" cy="24772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flipH="1">
            <a:off x="7501756" y="990600"/>
            <a:ext cx="505757" cy="2223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19800" y="683014"/>
            <a:ext cx="609600" cy="41878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 y="2209800"/>
            <a:ext cx="1371600" cy="1754326"/>
          </a:xfrm>
          <a:prstGeom prst="rect">
            <a:avLst/>
          </a:prstGeom>
          <a:solidFill>
            <a:schemeClr val="bg1"/>
          </a:solidFill>
          <a:ln w="38100">
            <a:solidFill>
              <a:schemeClr val="accent6">
                <a:lumMod val="75000"/>
              </a:schemeClr>
            </a:solidFill>
          </a:ln>
        </p:spPr>
        <p:txBody>
          <a:bodyPr wrap="square" rtlCol="0">
            <a:spAutoFit/>
          </a:bodyPr>
          <a:lstStyle/>
          <a:p>
            <a:r>
              <a:rPr lang="en-US" b="1" dirty="0" smtClean="0">
                <a:solidFill>
                  <a:schemeClr val="accent6">
                    <a:lumMod val="75000"/>
                  </a:schemeClr>
                </a:solidFill>
              </a:rPr>
              <a:t>Viewable </a:t>
            </a:r>
            <a:r>
              <a:rPr lang="en-US" dirty="0" smtClean="0">
                <a:solidFill>
                  <a:schemeClr val="accent6">
                    <a:lumMod val="75000"/>
                  </a:schemeClr>
                </a:solidFill>
              </a:rPr>
              <a:t>for ED, SEA, and some charter schools</a:t>
            </a:r>
            <a:endParaRPr lang="en-US" dirty="0">
              <a:solidFill>
                <a:schemeClr val="accent6">
                  <a:lumMod val="75000"/>
                </a:schemeClr>
              </a:solidFill>
            </a:endParaRPr>
          </a:p>
        </p:txBody>
      </p:sp>
      <p:cxnSp>
        <p:nvCxnSpPr>
          <p:cNvPr id="28" name="Straight Arrow Connector 27"/>
          <p:cNvCxnSpPr>
            <a:stCxn id="21" idx="2"/>
          </p:cNvCxnSpPr>
          <p:nvPr/>
        </p:nvCxnSpPr>
        <p:spPr>
          <a:xfrm>
            <a:off x="838200" y="3964126"/>
            <a:ext cx="838200" cy="37629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97126" y="3276600"/>
            <a:ext cx="3162301" cy="923330"/>
          </a:xfrm>
          <a:prstGeom prst="rect">
            <a:avLst/>
          </a:prstGeom>
          <a:solidFill>
            <a:schemeClr val="bg1"/>
          </a:solidFill>
          <a:ln w="38100">
            <a:solidFill>
              <a:schemeClr val="accent6">
                <a:lumMod val="75000"/>
              </a:schemeClr>
            </a:solidFill>
          </a:ln>
        </p:spPr>
        <p:txBody>
          <a:bodyPr wrap="square" rtlCol="0">
            <a:spAutoFit/>
          </a:bodyPr>
          <a:lstStyle/>
          <a:p>
            <a:r>
              <a:rPr lang="en-US" b="1" dirty="0" smtClean="0">
                <a:solidFill>
                  <a:schemeClr val="accent6">
                    <a:lumMod val="75000"/>
                  </a:schemeClr>
                </a:solidFill>
              </a:rPr>
              <a:t>Updates </a:t>
            </a:r>
            <a:r>
              <a:rPr lang="en-US" dirty="0" smtClean="0">
                <a:solidFill>
                  <a:schemeClr val="accent6">
                    <a:lumMod val="75000"/>
                  </a:schemeClr>
                </a:solidFill>
              </a:rPr>
              <a:t>and messages posted at the top of the screen.  </a:t>
            </a:r>
            <a:endParaRPr lang="en-US" dirty="0">
              <a:solidFill>
                <a:schemeClr val="accent6">
                  <a:lumMod val="75000"/>
                </a:schemeClr>
              </a:solidFill>
            </a:endParaRPr>
          </a:p>
        </p:txBody>
      </p:sp>
      <p:cxnSp>
        <p:nvCxnSpPr>
          <p:cNvPr id="32" name="Straight Arrow Connector 31"/>
          <p:cNvCxnSpPr/>
          <p:nvPr/>
        </p:nvCxnSpPr>
        <p:spPr>
          <a:xfrm flipH="1" flipV="1">
            <a:off x="4392226" y="3011931"/>
            <a:ext cx="1104901" cy="61323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15200" y="4495800"/>
            <a:ext cx="1578746" cy="646331"/>
          </a:xfrm>
          <a:prstGeom prst="rect">
            <a:avLst/>
          </a:prstGeom>
          <a:solidFill>
            <a:schemeClr val="bg1"/>
          </a:solidFill>
          <a:ln w="38100">
            <a:solidFill>
              <a:schemeClr val="accent6">
                <a:lumMod val="75000"/>
              </a:schemeClr>
            </a:solidFill>
          </a:ln>
        </p:spPr>
        <p:txBody>
          <a:bodyPr wrap="square" rtlCol="0">
            <a:spAutoFit/>
          </a:bodyPr>
          <a:lstStyle/>
          <a:p>
            <a:r>
              <a:rPr lang="en-US" b="1" dirty="0" smtClean="0">
                <a:solidFill>
                  <a:schemeClr val="accent6">
                    <a:lumMod val="75000"/>
                  </a:schemeClr>
                </a:solidFill>
              </a:rPr>
              <a:t>Select </a:t>
            </a:r>
            <a:r>
              <a:rPr lang="en-US" dirty="0" smtClean="0">
                <a:solidFill>
                  <a:schemeClr val="accent6">
                    <a:lumMod val="75000"/>
                  </a:schemeClr>
                </a:solidFill>
              </a:rPr>
              <a:t>csv file for upload</a:t>
            </a:r>
            <a:endParaRPr lang="en-US" dirty="0">
              <a:solidFill>
                <a:schemeClr val="accent6">
                  <a:lumMod val="75000"/>
                </a:schemeClr>
              </a:solidFill>
            </a:endParaRPr>
          </a:p>
        </p:txBody>
      </p:sp>
      <p:cxnSp>
        <p:nvCxnSpPr>
          <p:cNvPr id="37" name="Straight Arrow Connector 36"/>
          <p:cNvCxnSpPr/>
          <p:nvPr/>
        </p:nvCxnSpPr>
        <p:spPr>
          <a:xfrm flipH="1">
            <a:off x="6585382" y="4818966"/>
            <a:ext cx="69412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2400" y="4800600"/>
            <a:ext cx="1322773" cy="646331"/>
          </a:xfrm>
          <a:prstGeom prst="rect">
            <a:avLst/>
          </a:prstGeom>
          <a:solidFill>
            <a:schemeClr val="bg1"/>
          </a:solidFill>
          <a:ln w="38100">
            <a:solidFill>
              <a:schemeClr val="accent6">
                <a:lumMod val="75000"/>
              </a:schemeClr>
            </a:solidFill>
          </a:ln>
        </p:spPr>
        <p:txBody>
          <a:bodyPr wrap="square" rtlCol="0">
            <a:spAutoFit/>
          </a:bodyPr>
          <a:lstStyle/>
          <a:p>
            <a:r>
              <a:rPr lang="en-US" b="1" dirty="0">
                <a:solidFill>
                  <a:schemeClr val="accent6">
                    <a:lumMod val="75000"/>
                  </a:schemeClr>
                </a:solidFill>
              </a:rPr>
              <a:t>R</a:t>
            </a:r>
            <a:r>
              <a:rPr lang="en-US" b="1" dirty="0" smtClean="0">
                <a:solidFill>
                  <a:schemeClr val="accent6">
                    <a:lumMod val="75000"/>
                  </a:schemeClr>
                </a:solidFill>
              </a:rPr>
              <a:t>eview</a:t>
            </a:r>
            <a:r>
              <a:rPr lang="en-US" dirty="0" smtClean="0">
                <a:solidFill>
                  <a:schemeClr val="accent6">
                    <a:lumMod val="75000"/>
                  </a:schemeClr>
                </a:solidFill>
              </a:rPr>
              <a:t>  tables</a:t>
            </a:r>
            <a:endParaRPr lang="en-US" dirty="0">
              <a:solidFill>
                <a:schemeClr val="accent6">
                  <a:lumMod val="75000"/>
                </a:schemeClr>
              </a:solidFill>
            </a:endParaRPr>
          </a:p>
        </p:txBody>
      </p:sp>
      <p:cxnSp>
        <p:nvCxnSpPr>
          <p:cNvPr id="27" name="Straight Arrow Connector 26"/>
          <p:cNvCxnSpPr/>
          <p:nvPr/>
        </p:nvCxnSpPr>
        <p:spPr>
          <a:xfrm>
            <a:off x="1443524" y="5380248"/>
            <a:ext cx="609600" cy="1557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69</a:t>
            </a:fld>
            <a:endParaRPr lang="en-US" sz="1000" dirty="0"/>
          </a:p>
        </p:txBody>
      </p:sp>
      <p:sp>
        <p:nvSpPr>
          <p:cNvPr id="35"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335841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4267200" cy="3840163"/>
          </a:xfrm>
        </p:spPr>
        <p:txBody>
          <a:bodyPr>
            <a:normAutofit lnSpcReduction="10000"/>
          </a:bodyPr>
          <a:lstStyle/>
          <a:p>
            <a:pPr marL="0" indent="0">
              <a:buNone/>
            </a:pPr>
            <a:r>
              <a:rPr lang="en-US" sz="3000" dirty="0"/>
              <a:t>To use hidden slides for re-delivery </a:t>
            </a:r>
            <a:r>
              <a:rPr lang="en-US" sz="3000" dirty="0" smtClean="0"/>
              <a:t>:</a:t>
            </a:r>
          </a:p>
          <a:p>
            <a:pPr marL="971550" lvl="1" indent="-514350">
              <a:buFont typeface="+mj-lt"/>
              <a:buAutoNum type="arabicPeriod"/>
            </a:pPr>
            <a:r>
              <a:rPr lang="en-US" sz="2400" dirty="0" smtClean="0"/>
              <a:t> </a:t>
            </a:r>
            <a:r>
              <a:rPr lang="en-US" sz="2400" b="1" dirty="0" smtClean="0"/>
              <a:t>Download</a:t>
            </a:r>
            <a:r>
              <a:rPr lang="en-US" sz="2400" dirty="0" smtClean="0"/>
              <a:t> and </a:t>
            </a:r>
            <a:r>
              <a:rPr lang="en-US" sz="2400" b="1" dirty="0" smtClean="0"/>
              <a:t>open</a:t>
            </a:r>
            <a:r>
              <a:rPr lang="en-US" sz="2400" dirty="0" smtClean="0"/>
              <a:t> the original </a:t>
            </a:r>
            <a:r>
              <a:rPr lang="en-US" sz="2400" dirty="0"/>
              <a:t>PowerPoint </a:t>
            </a:r>
            <a:r>
              <a:rPr lang="en-US" sz="2400" dirty="0" smtClean="0"/>
              <a:t>file</a:t>
            </a:r>
          </a:p>
          <a:p>
            <a:pPr marL="971550" lvl="1" indent="-514350">
              <a:buFont typeface="+mj-lt"/>
              <a:buAutoNum type="arabicPeriod"/>
            </a:pPr>
            <a:endParaRPr lang="en-US" sz="2400" dirty="0" smtClean="0"/>
          </a:p>
          <a:p>
            <a:pPr marL="971550" lvl="1" indent="-514350">
              <a:buFont typeface="+mj-lt"/>
              <a:buAutoNum type="arabicPeriod"/>
            </a:pPr>
            <a:r>
              <a:rPr lang="en-US" sz="2400" dirty="0" smtClean="0"/>
              <a:t>From the left pane, </a:t>
            </a:r>
            <a:r>
              <a:rPr lang="en-US" sz="2400" b="1" dirty="0" smtClean="0"/>
              <a:t>right </a:t>
            </a:r>
            <a:r>
              <a:rPr lang="en-US" sz="2400" b="1" dirty="0"/>
              <a:t>click </a:t>
            </a:r>
            <a:r>
              <a:rPr lang="en-US" sz="2400" b="1" dirty="0" smtClean="0"/>
              <a:t>slide</a:t>
            </a:r>
          </a:p>
          <a:p>
            <a:pPr marL="971550" lvl="1" indent="-514350">
              <a:buFont typeface="+mj-lt"/>
              <a:buAutoNum type="arabicPeriod"/>
            </a:pPr>
            <a:endParaRPr lang="en-US" sz="2400" b="1" dirty="0" smtClean="0"/>
          </a:p>
          <a:p>
            <a:pPr marL="971550" lvl="1" indent="-514350">
              <a:buFont typeface="+mj-lt"/>
              <a:buAutoNum type="arabicPeriod"/>
            </a:pPr>
            <a:r>
              <a:rPr lang="en-US" sz="2400" dirty="0"/>
              <a:t>C</a:t>
            </a:r>
            <a:r>
              <a:rPr lang="en-US" sz="2400" dirty="0" smtClean="0"/>
              <a:t>lick </a:t>
            </a:r>
            <a:r>
              <a:rPr lang="en-US" sz="2400" dirty="0"/>
              <a:t>‘</a:t>
            </a:r>
            <a:r>
              <a:rPr lang="en-US" sz="2400" b="1" dirty="0"/>
              <a:t>Hide Slide</a:t>
            </a:r>
            <a:r>
              <a:rPr lang="en-US" sz="2400" dirty="0" smtClean="0"/>
              <a:t>’</a:t>
            </a:r>
            <a:endParaRPr lang="en-US" sz="2400" dirty="0"/>
          </a:p>
          <a:p>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7</a:t>
            </a:fld>
            <a:endParaRPr lang="en-US" dirty="0"/>
          </a:p>
        </p:txBody>
      </p:sp>
      <p:sp>
        <p:nvSpPr>
          <p:cNvPr id="5" name="Title 1"/>
          <p:cNvSpPr>
            <a:spLocks noGrp="1"/>
          </p:cNvSpPr>
          <p:nvPr>
            <p:ph type="title"/>
          </p:nvPr>
        </p:nvSpPr>
        <p:spPr>
          <a:xfrm>
            <a:off x="457200" y="1066800"/>
            <a:ext cx="8229600" cy="1143000"/>
          </a:xfrm>
        </p:spPr>
        <p:txBody>
          <a:bodyPr/>
          <a:lstStyle/>
          <a:p>
            <a:r>
              <a:rPr lang="en-US" dirty="0" smtClean="0"/>
              <a:t>About this Presentation…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05050"/>
            <a:ext cx="2943225" cy="3714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endParaRPr lang="en-US" dirty="0"/>
          </a:p>
        </p:txBody>
      </p:sp>
    </p:spTree>
    <p:extLst>
      <p:ext uri="{BB962C8B-B14F-4D97-AF65-F5344CB8AC3E}">
        <p14:creationId xmlns:p14="http://schemas.microsoft.com/office/powerpoint/2010/main" val="370404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New for 2013-14</a:t>
            </a:r>
            <a:endParaRPr lang="en-US" dirty="0"/>
          </a:p>
        </p:txBody>
      </p:sp>
      <p:sp>
        <p:nvSpPr>
          <p:cNvPr id="3" name="Content Placeholder 2"/>
          <p:cNvSpPr>
            <a:spLocks noGrp="1"/>
          </p:cNvSpPr>
          <p:nvPr>
            <p:ph idx="1"/>
          </p:nvPr>
        </p:nvSpPr>
        <p:spPr/>
        <p:txBody>
          <a:bodyPr>
            <a:noAutofit/>
          </a:bodyPr>
          <a:lstStyle/>
          <a:p>
            <a:r>
              <a:rPr lang="en-US" sz="2400" dirty="0" smtClean="0"/>
              <a:t>Allow access to certain sets of questions on the CRDC to offices or school staff.</a:t>
            </a:r>
          </a:p>
          <a:p>
            <a:r>
              <a:rPr lang="en-US" sz="2400" dirty="0" smtClean="0"/>
              <a:t>Designed for mid-sized to larger school districts</a:t>
            </a:r>
          </a:p>
          <a:p>
            <a:r>
              <a:rPr lang="en-US" sz="2400" dirty="0" smtClean="0"/>
              <a:t>Examples Cases</a:t>
            </a:r>
          </a:p>
          <a:p>
            <a:pPr lvl="1"/>
            <a:r>
              <a:rPr lang="en-US" sz="2200" dirty="0" smtClean="0"/>
              <a:t>Enable or Disable SEA access to CRDC forms</a:t>
            </a:r>
          </a:p>
          <a:p>
            <a:pPr lvl="1"/>
            <a:r>
              <a:rPr lang="en-US" sz="2200" dirty="0" smtClean="0"/>
              <a:t>Provide the high school athletics director access  to the interscholastic athletics data entry tables</a:t>
            </a:r>
          </a:p>
          <a:p>
            <a:pPr lvl="1"/>
            <a:r>
              <a:rPr lang="en-US" sz="2200" dirty="0" smtClean="0"/>
              <a:t>Human Resource Office will be able to upload flat files with FTE counts directly into the system to pre-populate forms. </a:t>
            </a:r>
          </a:p>
          <a:p>
            <a:pPr lvl="1"/>
            <a:r>
              <a:rPr lang="en-US" sz="2200" dirty="0" smtClean="0"/>
              <a:t>Pre-populate forms with data provided by SEAs</a:t>
            </a:r>
            <a:endParaRPr lang="en-US" sz="2200" dirty="0"/>
          </a:p>
        </p:txBody>
      </p:sp>
      <p:sp>
        <p:nvSpPr>
          <p:cNvPr id="4"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70</a:t>
            </a:fld>
            <a:endParaRPr lang="en-US" sz="1000" dirty="0"/>
          </a:p>
        </p:txBody>
      </p:sp>
      <p:sp>
        <p:nvSpPr>
          <p:cNvPr id="5"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112125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81000"/>
            <a:ext cx="8229600" cy="1143000"/>
          </a:xfrm>
        </p:spPr>
        <p:txBody>
          <a:bodyPr/>
          <a:lstStyle/>
          <a:p>
            <a:r>
              <a:rPr lang="en-US" dirty="0" smtClean="0"/>
              <a:t>ADMIN</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1" t="23496" r="9694" b="18275"/>
          <a:stretch/>
        </p:blipFill>
        <p:spPr bwMode="auto">
          <a:xfrm>
            <a:off x="381000" y="1524000"/>
            <a:ext cx="7258051"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46647" y="2646997"/>
            <a:ext cx="1228725" cy="1200329"/>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Step #1: Add </a:t>
            </a:r>
            <a:r>
              <a:rPr lang="en-US" dirty="0" smtClean="0">
                <a:solidFill>
                  <a:schemeClr val="accent6">
                    <a:lumMod val="75000"/>
                  </a:schemeClr>
                </a:solidFill>
              </a:rPr>
              <a:t>new users to the CRDC</a:t>
            </a:r>
            <a:endParaRPr lang="en-US" dirty="0">
              <a:solidFill>
                <a:schemeClr val="accent6">
                  <a:lumMod val="75000"/>
                </a:schemeClr>
              </a:solidFill>
            </a:endParaRPr>
          </a:p>
        </p:txBody>
      </p:sp>
      <p:cxnSp>
        <p:nvCxnSpPr>
          <p:cNvPr id="6" name="Straight Arrow Connector 5"/>
          <p:cNvCxnSpPr>
            <a:stCxn id="5" idx="1"/>
          </p:cNvCxnSpPr>
          <p:nvPr/>
        </p:nvCxnSpPr>
        <p:spPr>
          <a:xfrm flipH="1">
            <a:off x="5715001" y="3247162"/>
            <a:ext cx="1831646" cy="258039"/>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58050" y="5029200"/>
            <a:ext cx="1657350" cy="1477328"/>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Step #2: Grant </a:t>
            </a:r>
            <a:r>
              <a:rPr lang="en-US" dirty="0" smtClean="0">
                <a:solidFill>
                  <a:schemeClr val="accent6">
                    <a:lumMod val="75000"/>
                  </a:schemeClr>
                </a:solidFill>
              </a:rPr>
              <a:t>school-level or LEA-level permissions</a:t>
            </a:r>
            <a:endParaRPr lang="en-US" dirty="0">
              <a:solidFill>
                <a:schemeClr val="accent6">
                  <a:lumMod val="75000"/>
                </a:schemeClr>
              </a:solidFill>
            </a:endParaRPr>
          </a:p>
        </p:txBody>
      </p:sp>
      <p:cxnSp>
        <p:nvCxnSpPr>
          <p:cNvPr id="9" name="Straight Arrow Connector 8"/>
          <p:cNvCxnSpPr>
            <a:stCxn id="8" idx="1"/>
          </p:cNvCxnSpPr>
          <p:nvPr/>
        </p:nvCxnSpPr>
        <p:spPr>
          <a:xfrm flipH="1">
            <a:off x="5562600" y="5767864"/>
            <a:ext cx="1695450" cy="995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86400" y="5334001"/>
            <a:ext cx="1771650" cy="4338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71</a:t>
            </a:fld>
            <a:endParaRPr lang="en-US" sz="1000" dirty="0"/>
          </a:p>
        </p:txBody>
      </p:sp>
      <p:sp>
        <p:nvSpPr>
          <p:cNvPr id="11"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170525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8849" b="25716"/>
          <a:stretch/>
        </p:blipFill>
        <p:spPr bwMode="auto">
          <a:xfrm>
            <a:off x="118838" y="1523998"/>
            <a:ext cx="8821633" cy="487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en-US" dirty="0" smtClean="0"/>
              <a:t>ADMIN</a:t>
            </a:r>
            <a:endParaRPr lang="en-US" dirty="0"/>
          </a:p>
        </p:txBody>
      </p:sp>
      <p:sp>
        <p:nvSpPr>
          <p:cNvPr id="6" name="TextBox 5"/>
          <p:cNvSpPr txBox="1"/>
          <p:nvPr/>
        </p:nvSpPr>
        <p:spPr>
          <a:xfrm>
            <a:off x="5373523" y="4166928"/>
            <a:ext cx="1828800" cy="369332"/>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Add </a:t>
            </a:r>
            <a:r>
              <a:rPr lang="en-US" dirty="0" smtClean="0">
                <a:solidFill>
                  <a:schemeClr val="accent6">
                    <a:lumMod val="75000"/>
                  </a:schemeClr>
                </a:solidFill>
              </a:rPr>
              <a:t>new users</a:t>
            </a:r>
            <a:endParaRPr lang="en-US" dirty="0">
              <a:solidFill>
                <a:schemeClr val="accent6">
                  <a:lumMod val="75000"/>
                </a:schemeClr>
              </a:solidFill>
            </a:endParaRPr>
          </a:p>
        </p:txBody>
      </p:sp>
      <p:cxnSp>
        <p:nvCxnSpPr>
          <p:cNvPr id="7" name="Straight Arrow Connector 6"/>
          <p:cNvCxnSpPr/>
          <p:nvPr/>
        </p:nvCxnSpPr>
        <p:spPr>
          <a:xfrm flipV="1">
            <a:off x="6096000" y="3657600"/>
            <a:ext cx="1106323" cy="509329"/>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59667" y="5867400"/>
            <a:ext cx="2955133"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Manage </a:t>
            </a:r>
            <a:r>
              <a:rPr lang="en-US" dirty="0" smtClean="0">
                <a:solidFill>
                  <a:schemeClr val="accent6">
                    <a:lumMod val="75000"/>
                  </a:schemeClr>
                </a:solidFill>
              </a:rPr>
              <a:t>access to CRDC modules &amp; schools</a:t>
            </a:r>
            <a:endParaRPr lang="en-US" dirty="0">
              <a:solidFill>
                <a:schemeClr val="accent6">
                  <a:lumMod val="75000"/>
                </a:schemeClr>
              </a:solidFill>
            </a:endParaRPr>
          </a:p>
        </p:txBody>
      </p:sp>
      <p:cxnSp>
        <p:nvCxnSpPr>
          <p:cNvPr id="10" name="Straight Arrow Connector 9"/>
          <p:cNvCxnSpPr/>
          <p:nvPr/>
        </p:nvCxnSpPr>
        <p:spPr>
          <a:xfrm flipH="1" flipV="1">
            <a:off x="762000" y="5791200"/>
            <a:ext cx="414336" cy="53957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99046" y="4532530"/>
            <a:ext cx="1228725"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Remove </a:t>
            </a:r>
            <a:r>
              <a:rPr lang="en-US" dirty="0" smtClean="0">
                <a:solidFill>
                  <a:schemeClr val="accent6">
                    <a:lumMod val="75000"/>
                  </a:schemeClr>
                </a:solidFill>
              </a:rPr>
              <a:t>users</a:t>
            </a:r>
            <a:endParaRPr lang="en-US" dirty="0">
              <a:solidFill>
                <a:schemeClr val="accent6">
                  <a:lumMod val="75000"/>
                </a:schemeClr>
              </a:solidFill>
            </a:endParaRPr>
          </a:p>
        </p:txBody>
      </p:sp>
      <p:cxnSp>
        <p:nvCxnSpPr>
          <p:cNvPr id="18" name="Straight Arrow Connector 17"/>
          <p:cNvCxnSpPr>
            <a:stCxn id="17" idx="1"/>
          </p:cNvCxnSpPr>
          <p:nvPr/>
        </p:nvCxnSpPr>
        <p:spPr>
          <a:xfrm flipH="1">
            <a:off x="6705600" y="4855696"/>
            <a:ext cx="993446" cy="47830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61543" y="5858470"/>
            <a:ext cx="4166228"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NC LEAs </a:t>
            </a:r>
            <a:r>
              <a:rPr lang="en-US" dirty="0" smtClean="0">
                <a:solidFill>
                  <a:schemeClr val="accent6">
                    <a:lumMod val="75000"/>
                  </a:schemeClr>
                </a:solidFill>
              </a:rPr>
              <a:t>will see NCDPI already has access to the CRDC site to pre-populate data</a:t>
            </a:r>
            <a:endParaRPr lang="en-US" dirty="0">
              <a:solidFill>
                <a:schemeClr val="accent6">
                  <a:lumMod val="75000"/>
                </a:schemeClr>
              </a:solidFill>
            </a:endParaRPr>
          </a:p>
        </p:txBody>
      </p:sp>
      <p:cxnSp>
        <p:nvCxnSpPr>
          <p:cNvPr id="23" name="Straight Arrow Connector 22"/>
          <p:cNvCxnSpPr/>
          <p:nvPr/>
        </p:nvCxnSpPr>
        <p:spPr>
          <a:xfrm flipH="1" flipV="1">
            <a:off x="4467458" y="5867401"/>
            <a:ext cx="294084" cy="25674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72</a:t>
            </a:fld>
            <a:endParaRPr lang="en-US" sz="1000" dirty="0"/>
          </a:p>
        </p:txBody>
      </p:sp>
      <p:sp>
        <p:nvSpPr>
          <p:cNvPr id="15"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86094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6" t="8407" r="5758" b="30089"/>
          <a:stretch/>
        </p:blipFill>
        <p:spPr bwMode="auto">
          <a:xfrm>
            <a:off x="76200" y="1410276"/>
            <a:ext cx="8966200" cy="514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en-US" dirty="0" smtClean="0"/>
              <a:t>ADMIN</a:t>
            </a:r>
            <a:endParaRPr lang="en-US" dirty="0"/>
          </a:p>
        </p:txBody>
      </p:sp>
      <p:sp>
        <p:nvSpPr>
          <p:cNvPr id="5" name="TextBox 4"/>
          <p:cNvSpPr txBox="1"/>
          <p:nvPr/>
        </p:nvSpPr>
        <p:spPr>
          <a:xfrm>
            <a:off x="685800" y="5348585"/>
            <a:ext cx="6629400" cy="369332"/>
          </a:xfrm>
          <a:prstGeom prst="rect">
            <a:avLst/>
          </a:prstGeom>
          <a:solidFill>
            <a:schemeClr val="bg1"/>
          </a:solidFill>
          <a:ln w="38100">
            <a:solidFill>
              <a:schemeClr val="accent6">
                <a:lumMod val="75000"/>
              </a:schemeClr>
            </a:solidFill>
          </a:ln>
        </p:spPr>
        <p:txBody>
          <a:bodyPr wrap="square" rtlCol="0">
            <a:spAutoFit/>
          </a:bodyPr>
          <a:lstStyle/>
          <a:p>
            <a:r>
              <a:rPr lang="en-US" dirty="0" smtClean="0">
                <a:solidFill>
                  <a:schemeClr val="accent6">
                    <a:lumMod val="75000"/>
                  </a:schemeClr>
                </a:solidFill>
              </a:rPr>
              <a:t>Manage permissions by school and/or by CRDC module</a:t>
            </a:r>
            <a:endParaRPr lang="en-US" dirty="0">
              <a:solidFill>
                <a:schemeClr val="accent6">
                  <a:lumMod val="75000"/>
                </a:schemeClr>
              </a:solidFill>
            </a:endParaRPr>
          </a:p>
        </p:txBody>
      </p:sp>
      <p:cxnSp>
        <p:nvCxnSpPr>
          <p:cNvPr id="6" name="Straight Arrow Connector 5"/>
          <p:cNvCxnSpPr/>
          <p:nvPr/>
        </p:nvCxnSpPr>
        <p:spPr>
          <a:xfrm flipV="1">
            <a:off x="850525" y="5119985"/>
            <a:ext cx="368675" cy="2286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73</a:t>
            </a:fld>
            <a:endParaRPr lang="en-US" sz="1000" dirty="0"/>
          </a:p>
        </p:txBody>
      </p:sp>
      <p:sp>
        <p:nvSpPr>
          <p:cNvPr id="8"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250256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Web Screens</a:t>
            </a:r>
            <a:endParaRPr lang="en-US" dirty="0"/>
          </a:p>
        </p:txBody>
      </p:sp>
      <p:sp>
        <p:nvSpPr>
          <p:cNvPr id="5" name="Text Placeholder 4"/>
          <p:cNvSpPr>
            <a:spLocks noGrp="1"/>
          </p:cNvSpPr>
          <p:nvPr>
            <p:ph type="body" idx="1"/>
          </p:nvPr>
        </p:nvSpPr>
        <p:spPr/>
        <p:txBody>
          <a:bodyPr/>
          <a:lstStyle/>
          <a:p>
            <a:r>
              <a:rPr lang="en-US" dirty="0" smtClean="0"/>
              <a:t>Data entry screens, error reports, and onscreen tips</a:t>
            </a:r>
            <a:endParaRPr lang="en-US" dirty="0"/>
          </a:p>
        </p:txBody>
      </p:sp>
      <p:sp>
        <p:nvSpPr>
          <p:cNvPr id="6"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74</a:t>
            </a:fld>
            <a:endParaRPr lang="en-US" sz="1000" dirty="0"/>
          </a:p>
        </p:txBody>
      </p:sp>
      <p:sp>
        <p:nvSpPr>
          <p:cNvPr id="7"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233516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3" t="9896" r="2500" b="15304"/>
          <a:stretch/>
        </p:blipFill>
        <p:spPr bwMode="auto">
          <a:xfrm>
            <a:off x="228600" y="1447800"/>
            <a:ext cx="8915400" cy="5301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04800"/>
            <a:ext cx="8229600" cy="1143000"/>
          </a:xfrm>
        </p:spPr>
        <p:txBody>
          <a:bodyPr/>
          <a:lstStyle/>
          <a:p>
            <a:r>
              <a:rPr lang="en-US" dirty="0" smtClean="0"/>
              <a:t>School Screens</a:t>
            </a:r>
            <a:endParaRPr lang="en-US" dirty="0"/>
          </a:p>
        </p:txBody>
      </p:sp>
      <p:cxnSp>
        <p:nvCxnSpPr>
          <p:cNvPr id="5" name="Straight Arrow Connector 4"/>
          <p:cNvCxnSpPr/>
          <p:nvPr/>
        </p:nvCxnSpPr>
        <p:spPr>
          <a:xfrm flipH="1" flipV="1">
            <a:off x="2743200" y="6248401"/>
            <a:ext cx="685800" cy="304799"/>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9000" y="5867400"/>
            <a:ext cx="2389574" cy="923330"/>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New </a:t>
            </a:r>
            <a:r>
              <a:rPr lang="en-US" dirty="0" smtClean="0">
                <a:solidFill>
                  <a:schemeClr val="accent6">
                    <a:lumMod val="75000"/>
                  </a:schemeClr>
                </a:solidFill>
              </a:rPr>
              <a:t>ability to navigate by school or by question. </a:t>
            </a:r>
            <a:endParaRPr lang="en-US" dirty="0">
              <a:solidFill>
                <a:schemeClr val="accent6">
                  <a:lumMod val="75000"/>
                </a:schemeClr>
              </a:solidFill>
            </a:endParaRPr>
          </a:p>
        </p:txBody>
      </p:sp>
      <p:cxnSp>
        <p:nvCxnSpPr>
          <p:cNvPr id="8" name="Straight Arrow Connector 7"/>
          <p:cNvCxnSpPr/>
          <p:nvPr/>
        </p:nvCxnSpPr>
        <p:spPr>
          <a:xfrm flipV="1">
            <a:off x="5818574" y="6248402"/>
            <a:ext cx="810826" cy="38099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943600" y="3724820"/>
            <a:ext cx="685801" cy="3738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29400" y="3661988"/>
            <a:ext cx="2389574"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Set sort order </a:t>
            </a:r>
            <a:r>
              <a:rPr lang="en-US" i="1" dirty="0" smtClean="0">
                <a:solidFill>
                  <a:schemeClr val="accent6">
                    <a:lumMod val="75000"/>
                  </a:schemeClr>
                </a:solidFill>
              </a:rPr>
              <a:t>for schools.  </a:t>
            </a:r>
            <a:endParaRPr lang="en-US" dirty="0">
              <a:solidFill>
                <a:schemeClr val="accent6">
                  <a:lumMod val="75000"/>
                </a:schemeClr>
              </a:solidFill>
            </a:endParaRPr>
          </a:p>
        </p:txBody>
      </p:sp>
      <p:cxnSp>
        <p:nvCxnSpPr>
          <p:cNvPr id="16" name="Straight Arrow Connector 15"/>
          <p:cNvCxnSpPr/>
          <p:nvPr/>
        </p:nvCxnSpPr>
        <p:spPr>
          <a:xfrm>
            <a:off x="7010400" y="2475131"/>
            <a:ext cx="228600" cy="634169"/>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3200" y="1828800"/>
            <a:ext cx="2389574" cy="646331"/>
          </a:xfrm>
          <a:prstGeom prst="rect">
            <a:avLst/>
          </a:prstGeom>
          <a:solidFill>
            <a:schemeClr val="bg1"/>
          </a:solidFill>
          <a:ln w="38100">
            <a:solidFill>
              <a:schemeClr val="accent6">
                <a:lumMod val="75000"/>
              </a:schemeClr>
            </a:solidFill>
          </a:ln>
        </p:spPr>
        <p:txBody>
          <a:bodyPr wrap="square" rtlCol="0">
            <a:spAutoFit/>
          </a:bodyPr>
          <a:lstStyle/>
          <a:p>
            <a:r>
              <a:rPr lang="en-US" b="1" dirty="0" smtClean="0">
                <a:solidFill>
                  <a:schemeClr val="accent6">
                    <a:lumMod val="75000"/>
                  </a:schemeClr>
                </a:solidFill>
              </a:rPr>
              <a:t>Hide</a:t>
            </a:r>
            <a:r>
              <a:rPr lang="en-US" dirty="0" smtClean="0">
                <a:solidFill>
                  <a:schemeClr val="accent6">
                    <a:lumMod val="75000"/>
                  </a:schemeClr>
                </a:solidFill>
              </a:rPr>
              <a:t> optional questions</a:t>
            </a:r>
            <a:endParaRPr lang="en-US" dirty="0">
              <a:solidFill>
                <a:schemeClr val="accent6">
                  <a:lumMod val="75000"/>
                </a:schemeClr>
              </a:solidFill>
            </a:endParaRPr>
          </a:p>
        </p:txBody>
      </p:sp>
      <p:sp>
        <p:nvSpPr>
          <p:cNvPr id="11"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75</a:t>
            </a:fld>
            <a:endParaRPr lang="en-US" sz="1000" dirty="0"/>
          </a:p>
        </p:txBody>
      </p:sp>
      <p:sp>
        <p:nvSpPr>
          <p:cNvPr id="12"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329996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9" t="7723" r="3251" b="11864"/>
          <a:stretch/>
        </p:blipFill>
        <p:spPr bwMode="auto">
          <a:xfrm>
            <a:off x="304800" y="1329809"/>
            <a:ext cx="8494734" cy="513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24600" y="2967581"/>
            <a:ext cx="2743201"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View  </a:t>
            </a:r>
            <a:r>
              <a:rPr lang="en-US" dirty="0" smtClean="0">
                <a:solidFill>
                  <a:schemeClr val="accent6">
                    <a:lumMod val="75000"/>
                  </a:schemeClr>
                </a:solidFill>
              </a:rPr>
              <a:t>errors and warnings in submission.  </a:t>
            </a:r>
            <a:endParaRPr lang="en-US" dirty="0">
              <a:solidFill>
                <a:schemeClr val="accent6">
                  <a:lumMod val="75000"/>
                </a:schemeClr>
              </a:solidFill>
            </a:endParaRPr>
          </a:p>
        </p:txBody>
      </p:sp>
      <p:cxnSp>
        <p:nvCxnSpPr>
          <p:cNvPr id="6" name="Straight Arrow Connector 5"/>
          <p:cNvCxnSpPr/>
          <p:nvPr/>
        </p:nvCxnSpPr>
        <p:spPr>
          <a:xfrm flipV="1">
            <a:off x="6858000" y="2514601"/>
            <a:ext cx="304800" cy="45298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51599" y="4648200"/>
            <a:ext cx="2489201" cy="1754326"/>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Status </a:t>
            </a:r>
            <a:r>
              <a:rPr lang="en-US" dirty="0" smtClean="0">
                <a:solidFill>
                  <a:schemeClr val="accent6">
                    <a:lumMod val="75000"/>
                  </a:schemeClr>
                </a:solidFill>
              </a:rPr>
              <a:t>of data entry: Date last modified and  percent complete. </a:t>
            </a:r>
            <a:r>
              <a:rPr lang="en-US" i="1" dirty="0" smtClean="0">
                <a:solidFill>
                  <a:schemeClr val="accent6">
                    <a:lumMod val="75000"/>
                  </a:schemeClr>
                </a:solidFill>
              </a:rPr>
              <a:t>Indication of whether the NC DPI has uploaded data.</a:t>
            </a:r>
            <a:endParaRPr lang="en-US" i="1" dirty="0">
              <a:solidFill>
                <a:schemeClr val="accent6">
                  <a:lumMod val="75000"/>
                </a:schemeClr>
              </a:solidFill>
            </a:endParaRPr>
          </a:p>
        </p:txBody>
      </p:sp>
      <p:cxnSp>
        <p:nvCxnSpPr>
          <p:cNvPr id="9" name="Straight Arrow Connector 8"/>
          <p:cNvCxnSpPr/>
          <p:nvPr/>
        </p:nvCxnSpPr>
        <p:spPr>
          <a:xfrm flipH="1" flipV="1">
            <a:off x="5562601" y="3900270"/>
            <a:ext cx="888998" cy="97653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421" y="3849469"/>
            <a:ext cx="1219200" cy="923330"/>
          </a:xfrm>
          <a:prstGeom prst="rect">
            <a:avLst/>
          </a:prstGeom>
          <a:solidFill>
            <a:schemeClr val="bg1"/>
          </a:solidFill>
          <a:ln w="38100">
            <a:solidFill>
              <a:schemeClr val="accent6">
                <a:lumMod val="75000"/>
              </a:schemeClr>
            </a:solidFill>
          </a:ln>
        </p:spPr>
        <p:txBody>
          <a:bodyPr wrap="square" rtlCol="0">
            <a:spAutoFit/>
          </a:bodyPr>
          <a:lstStyle/>
          <a:p>
            <a:r>
              <a:rPr lang="en-US" b="1" dirty="0" smtClean="0">
                <a:solidFill>
                  <a:schemeClr val="accent6">
                    <a:lumMod val="75000"/>
                  </a:schemeClr>
                </a:solidFill>
              </a:rPr>
              <a:t>Navigate</a:t>
            </a:r>
            <a:r>
              <a:rPr lang="en-US" dirty="0" smtClean="0">
                <a:solidFill>
                  <a:schemeClr val="accent6">
                    <a:lumMod val="75000"/>
                  </a:schemeClr>
                </a:solidFill>
              </a:rPr>
              <a:t> by “data modules”</a:t>
            </a:r>
            <a:endParaRPr lang="en-US" dirty="0">
              <a:solidFill>
                <a:schemeClr val="accent6">
                  <a:lumMod val="75000"/>
                </a:schemeClr>
              </a:solidFill>
            </a:endParaRPr>
          </a:p>
        </p:txBody>
      </p:sp>
      <p:cxnSp>
        <p:nvCxnSpPr>
          <p:cNvPr id="14" name="Straight Arrow Connector 13"/>
          <p:cNvCxnSpPr>
            <a:stCxn id="13" idx="3"/>
          </p:cNvCxnSpPr>
          <p:nvPr/>
        </p:nvCxnSpPr>
        <p:spPr>
          <a:xfrm>
            <a:off x="1297621" y="4311134"/>
            <a:ext cx="226378" cy="26086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553202" y="4093904"/>
            <a:ext cx="609598" cy="55429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3"/>
          <p:cNvSpPr>
            <a:spLocks noGrp="1"/>
          </p:cNvSpPr>
          <p:nvPr>
            <p:ph type="sldNum" sz="quarter" idx="12"/>
          </p:nvPr>
        </p:nvSpPr>
        <p:spPr>
          <a:xfrm>
            <a:off x="8686800" y="6553200"/>
            <a:ext cx="457200" cy="320675"/>
          </a:xfrm>
        </p:spPr>
        <p:txBody>
          <a:bodyPr/>
          <a:lstStyle/>
          <a:p>
            <a:fld id="{43A11CF5-059E-4486-903A-AFB8D989E436}" type="slidenum">
              <a:rPr lang="en-US" sz="1000"/>
              <a:t>76</a:t>
            </a:fld>
            <a:endParaRPr lang="en-US" sz="1000" dirty="0"/>
          </a:p>
        </p:txBody>
      </p:sp>
      <p:sp>
        <p:nvSpPr>
          <p:cNvPr id="17"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
        <p:nvSpPr>
          <p:cNvPr id="18" name="Rectangle 17"/>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381000"/>
            <a:ext cx="8229600" cy="1143000"/>
          </a:xfrm>
        </p:spPr>
        <p:txBody>
          <a:bodyPr/>
          <a:lstStyle/>
          <a:p>
            <a:r>
              <a:rPr lang="en-US" dirty="0" smtClean="0"/>
              <a:t>School Status Page</a:t>
            </a:r>
            <a:endParaRPr lang="en-US" dirty="0"/>
          </a:p>
        </p:txBody>
      </p:sp>
    </p:spTree>
    <p:extLst>
      <p:ext uri="{BB962C8B-B14F-4D97-AF65-F5344CB8AC3E}">
        <p14:creationId xmlns:p14="http://schemas.microsoft.com/office/powerpoint/2010/main" val="219190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Landing Page</a:t>
            </a:r>
            <a:endParaRPr lang="en-US" dirty="0"/>
          </a:p>
        </p:txBody>
      </p:sp>
      <p:cxnSp>
        <p:nvCxnSpPr>
          <p:cNvPr id="7" name="Straight Arrow Connector 6"/>
          <p:cNvCxnSpPr>
            <a:stCxn id="6" idx="1"/>
          </p:cNvCxnSpPr>
          <p:nvPr/>
        </p:nvCxnSpPr>
        <p:spPr>
          <a:xfrm flipH="1">
            <a:off x="6076950" y="3170065"/>
            <a:ext cx="650996" cy="18328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00500" y="5377469"/>
            <a:ext cx="4152900" cy="923330"/>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CRDC </a:t>
            </a:r>
            <a:r>
              <a:rPr lang="en-US" dirty="0" smtClean="0">
                <a:solidFill>
                  <a:schemeClr val="accent6">
                    <a:lumMod val="75000"/>
                  </a:schemeClr>
                </a:solidFill>
              </a:rPr>
              <a:t>questions or tables.  Information in parenthesis links back to the OCR survey form. </a:t>
            </a:r>
            <a:endParaRPr lang="en-US" dirty="0">
              <a:solidFill>
                <a:schemeClr val="accent6">
                  <a:lumMod val="75000"/>
                </a:schemeClr>
              </a:solidFill>
            </a:endParaRPr>
          </a:p>
        </p:txBody>
      </p:sp>
      <p:cxnSp>
        <p:nvCxnSpPr>
          <p:cNvPr id="11" name="Straight Arrow Connector 10"/>
          <p:cNvCxnSpPr/>
          <p:nvPr/>
        </p:nvCxnSpPr>
        <p:spPr>
          <a:xfrm flipH="1" flipV="1">
            <a:off x="3187700" y="5377469"/>
            <a:ext cx="838200" cy="51416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77</a:t>
            </a:fld>
            <a:endParaRPr lang="en-US" sz="1000" dirty="0"/>
          </a:p>
        </p:txBody>
      </p:sp>
      <p:sp>
        <p:nvSpPr>
          <p:cNvPr id="9"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
        <p:nvSpPr>
          <p:cNvPr id="12" name="Rectangle 11"/>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93" t="9143" r="6007" b="22272"/>
          <a:stretch/>
        </p:blipFill>
        <p:spPr bwMode="auto">
          <a:xfrm>
            <a:off x="152400" y="914400"/>
            <a:ext cx="8636000" cy="540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27946" y="2846899"/>
            <a:ext cx="2362201"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General instructions. </a:t>
            </a:r>
            <a:endParaRPr lang="en-US" dirty="0">
              <a:solidFill>
                <a:schemeClr val="accent6">
                  <a:lumMod val="75000"/>
                </a:schemeClr>
              </a:solidFill>
            </a:endParaRPr>
          </a:p>
        </p:txBody>
      </p:sp>
    </p:spTree>
    <p:extLst>
      <p:ext uri="{BB962C8B-B14F-4D97-AF65-F5344CB8AC3E}">
        <p14:creationId xmlns:p14="http://schemas.microsoft.com/office/powerpoint/2010/main" val="347567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1" t="19271" r="3392" b="8554"/>
          <a:stretch/>
        </p:blipFill>
        <p:spPr bwMode="auto">
          <a:xfrm>
            <a:off x="335664" y="1066800"/>
            <a:ext cx="85543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34762" y="228600"/>
            <a:ext cx="8352038" cy="1066800"/>
          </a:xfrm>
        </p:spPr>
        <p:txBody>
          <a:bodyPr/>
          <a:lstStyle/>
          <a:p>
            <a:r>
              <a:rPr lang="en-US" dirty="0" smtClean="0"/>
              <a:t>Data Screen</a:t>
            </a:r>
            <a:endParaRPr lang="en-US" dirty="0"/>
          </a:p>
        </p:txBody>
      </p:sp>
      <p:sp>
        <p:nvSpPr>
          <p:cNvPr id="9" name="TextBox 8"/>
          <p:cNvSpPr txBox="1"/>
          <p:nvPr/>
        </p:nvSpPr>
        <p:spPr>
          <a:xfrm>
            <a:off x="6529526" y="516235"/>
            <a:ext cx="2514600" cy="923330"/>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Switch </a:t>
            </a:r>
            <a:r>
              <a:rPr lang="en-US" dirty="0" smtClean="0">
                <a:solidFill>
                  <a:schemeClr val="accent6">
                    <a:lumMod val="75000"/>
                  </a:schemeClr>
                </a:solidFill>
              </a:rPr>
              <a:t>between school mode and table mode navigation.</a:t>
            </a:r>
            <a:endParaRPr lang="en-US" dirty="0">
              <a:solidFill>
                <a:schemeClr val="accent6">
                  <a:lumMod val="75000"/>
                </a:schemeClr>
              </a:solidFill>
            </a:endParaRPr>
          </a:p>
        </p:txBody>
      </p:sp>
      <p:cxnSp>
        <p:nvCxnSpPr>
          <p:cNvPr id="10" name="Straight Arrow Connector 9"/>
          <p:cNvCxnSpPr/>
          <p:nvPr/>
        </p:nvCxnSpPr>
        <p:spPr>
          <a:xfrm flipH="1">
            <a:off x="7200900" y="1439565"/>
            <a:ext cx="381000" cy="44827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05100" y="2271990"/>
            <a:ext cx="2514600"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Review </a:t>
            </a:r>
            <a:r>
              <a:rPr lang="en-US" dirty="0" smtClean="0">
                <a:solidFill>
                  <a:schemeClr val="accent6">
                    <a:lumMod val="75000"/>
                  </a:schemeClr>
                </a:solidFill>
              </a:rPr>
              <a:t>errors and warnings for this table.</a:t>
            </a:r>
            <a:endParaRPr lang="en-US" dirty="0">
              <a:solidFill>
                <a:schemeClr val="accent6">
                  <a:lumMod val="75000"/>
                </a:schemeClr>
              </a:solidFill>
            </a:endParaRPr>
          </a:p>
        </p:txBody>
      </p:sp>
      <p:cxnSp>
        <p:nvCxnSpPr>
          <p:cNvPr id="12" name="Straight Arrow Connector 11"/>
          <p:cNvCxnSpPr/>
          <p:nvPr/>
        </p:nvCxnSpPr>
        <p:spPr>
          <a:xfrm flipV="1">
            <a:off x="4267200" y="2138065"/>
            <a:ext cx="345632" cy="1339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473693"/>
            <a:ext cx="2514600" cy="923330"/>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Expandable </a:t>
            </a:r>
            <a:r>
              <a:rPr lang="en-US" i="1" dirty="0" smtClean="0">
                <a:solidFill>
                  <a:schemeClr val="accent6">
                    <a:lumMod val="75000"/>
                  </a:schemeClr>
                </a:solidFill>
              </a:rPr>
              <a:t>Q&amp;A’s specific to this question.</a:t>
            </a:r>
            <a:endParaRPr lang="en-US" dirty="0">
              <a:solidFill>
                <a:schemeClr val="accent6">
                  <a:lumMod val="75000"/>
                </a:schemeClr>
              </a:solidFill>
            </a:endParaRPr>
          </a:p>
        </p:txBody>
      </p:sp>
      <p:cxnSp>
        <p:nvCxnSpPr>
          <p:cNvPr id="16" name="Straight Arrow Connector 15"/>
          <p:cNvCxnSpPr/>
          <p:nvPr/>
        </p:nvCxnSpPr>
        <p:spPr>
          <a:xfrm flipH="1" flipV="1">
            <a:off x="8153400" y="5257800"/>
            <a:ext cx="609600" cy="21589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5664" y="2512997"/>
            <a:ext cx="1866900" cy="369332"/>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“Data request”</a:t>
            </a:r>
            <a:endParaRPr lang="en-US" dirty="0">
              <a:solidFill>
                <a:schemeClr val="accent6">
                  <a:lumMod val="75000"/>
                </a:schemeClr>
              </a:solidFill>
            </a:endParaRPr>
          </a:p>
        </p:txBody>
      </p:sp>
      <p:cxnSp>
        <p:nvCxnSpPr>
          <p:cNvPr id="20" name="Straight Arrow Connector 19"/>
          <p:cNvCxnSpPr/>
          <p:nvPr/>
        </p:nvCxnSpPr>
        <p:spPr>
          <a:xfrm>
            <a:off x="444500" y="2882329"/>
            <a:ext cx="457200" cy="87351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43487" y="5678269"/>
            <a:ext cx="3426411" cy="646331"/>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Auto-totals </a:t>
            </a:r>
            <a:r>
              <a:rPr lang="en-US" dirty="0" smtClean="0">
                <a:solidFill>
                  <a:schemeClr val="accent6">
                    <a:lumMod val="75000"/>
                  </a:schemeClr>
                </a:solidFill>
              </a:rPr>
              <a:t>by race, gender, and grand total. </a:t>
            </a:r>
            <a:endParaRPr lang="en-US" dirty="0">
              <a:solidFill>
                <a:schemeClr val="accent6">
                  <a:lumMod val="75000"/>
                </a:schemeClr>
              </a:solidFill>
            </a:endParaRPr>
          </a:p>
        </p:txBody>
      </p:sp>
      <p:cxnSp>
        <p:nvCxnSpPr>
          <p:cNvPr id="26" name="Straight Arrow Connector 25"/>
          <p:cNvCxnSpPr/>
          <p:nvPr/>
        </p:nvCxnSpPr>
        <p:spPr>
          <a:xfrm flipH="1" flipV="1">
            <a:off x="3276600" y="5486400"/>
            <a:ext cx="228600" cy="19298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78</a:t>
            </a:fld>
            <a:endParaRPr lang="en-US" sz="1000" dirty="0"/>
          </a:p>
        </p:txBody>
      </p:sp>
      <p:sp>
        <p:nvSpPr>
          <p:cNvPr id="18"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134188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On-screen Warnings &amp; Errors</a:t>
            </a:r>
            <a:endParaRPr lang="en-US"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53" t="11301" r="37857" b="24329"/>
          <a:stretch/>
        </p:blipFill>
        <p:spPr bwMode="auto">
          <a:xfrm>
            <a:off x="457200" y="990600"/>
            <a:ext cx="7467600" cy="53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3663950"/>
            <a:ext cx="2057400" cy="1200329"/>
          </a:xfrm>
          <a:prstGeom prst="rect">
            <a:avLst/>
          </a:prstGeom>
          <a:solidFill>
            <a:schemeClr val="bg1"/>
          </a:solidFill>
          <a:ln w="38100">
            <a:solidFill>
              <a:schemeClr val="accent6">
                <a:lumMod val="75000"/>
              </a:schemeClr>
            </a:solidFill>
          </a:ln>
        </p:spPr>
        <p:txBody>
          <a:bodyPr wrap="square" rtlCol="0">
            <a:spAutoFit/>
          </a:bodyPr>
          <a:lstStyle/>
          <a:p>
            <a:r>
              <a:rPr lang="en-US" b="1" i="1" dirty="0" smtClean="0">
                <a:solidFill>
                  <a:schemeClr val="accent6">
                    <a:lumMod val="75000"/>
                  </a:schemeClr>
                </a:solidFill>
              </a:rPr>
              <a:t>Warnings and errors</a:t>
            </a:r>
            <a:r>
              <a:rPr lang="en-US" dirty="0" smtClean="0">
                <a:solidFill>
                  <a:schemeClr val="accent6">
                    <a:lumMod val="75000"/>
                  </a:schemeClr>
                </a:solidFill>
              </a:rPr>
              <a:t> will appear on the data entry screens. </a:t>
            </a:r>
            <a:endParaRPr lang="en-US" dirty="0">
              <a:solidFill>
                <a:schemeClr val="accent6">
                  <a:lumMod val="75000"/>
                </a:schemeClr>
              </a:solidFill>
            </a:endParaRPr>
          </a:p>
        </p:txBody>
      </p:sp>
      <p:cxnSp>
        <p:nvCxnSpPr>
          <p:cNvPr id="7" name="Straight Arrow Connector 6"/>
          <p:cNvCxnSpPr>
            <a:stCxn id="6" idx="2"/>
          </p:cNvCxnSpPr>
          <p:nvPr/>
        </p:nvCxnSpPr>
        <p:spPr>
          <a:xfrm>
            <a:off x="1028700" y="4864279"/>
            <a:ext cx="952500" cy="92692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65900" y="838200"/>
            <a:ext cx="2438400" cy="5078313"/>
          </a:xfrm>
          <a:prstGeom prst="rect">
            <a:avLst/>
          </a:prstGeom>
          <a:solidFill>
            <a:schemeClr val="bg1"/>
          </a:solidFill>
          <a:ln w="38100">
            <a:solidFill>
              <a:schemeClr val="accent6">
                <a:lumMod val="75000"/>
              </a:schemeClr>
            </a:solidFill>
          </a:ln>
        </p:spPr>
        <p:txBody>
          <a:bodyPr wrap="square" rtlCol="0">
            <a:spAutoFit/>
          </a:bodyPr>
          <a:lstStyle/>
          <a:p>
            <a:r>
              <a:rPr lang="en-US" dirty="0" smtClean="0">
                <a:solidFill>
                  <a:schemeClr val="accent6">
                    <a:lumMod val="75000"/>
                  </a:schemeClr>
                </a:solidFill>
              </a:rPr>
              <a:t>Some errors can be resolved by a comment – triggering when plausible, but rare, scenarios occur.  </a:t>
            </a:r>
          </a:p>
          <a:p>
            <a:endParaRPr lang="en-US" dirty="0">
              <a:solidFill>
                <a:schemeClr val="accent6">
                  <a:lumMod val="75000"/>
                </a:schemeClr>
              </a:solidFill>
            </a:endParaRPr>
          </a:p>
          <a:p>
            <a:r>
              <a:rPr lang="en-US" dirty="0" smtClean="0">
                <a:solidFill>
                  <a:schemeClr val="accent6">
                    <a:lumMod val="75000"/>
                  </a:schemeClr>
                </a:solidFill>
              </a:rPr>
              <a:t>For example, in an LEA with high student mobility, a fall enrollment count of 1 American Indian student is reported but  14 American Indian students chronically absent over the year. To resolve the error, select a reason code.  </a:t>
            </a:r>
            <a:endParaRPr lang="en-US" dirty="0">
              <a:solidFill>
                <a:schemeClr val="accent6">
                  <a:lumMod val="75000"/>
                </a:schemeClr>
              </a:solidFill>
            </a:endParaRPr>
          </a:p>
        </p:txBody>
      </p:sp>
      <p:cxnSp>
        <p:nvCxnSpPr>
          <p:cNvPr id="12" name="Straight Arrow Connector 11"/>
          <p:cNvCxnSpPr/>
          <p:nvPr/>
        </p:nvCxnSpPr>
        <p:spPr>
          <a:xfrm flipH="1">
            <a:off x="4572000" y="4038600"/>
            <a:ext cx="1993900" cy="9525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21350" y="4038600"/>
            <a:ext cx="844550" cy="9525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79</a:t>
            </a:fld>
            <a:endParaRPr lang="en-US" sz="1000" dirty="0"/>
          </a:p>
        </p:txBody>
      </p:sp>
      <p:sp>
        <p:nvSpPr>
          <p:cNvPr id="13"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305784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Updates to Formatting</a:t>
            </a:r>
            <a:endParaRPr lang="en-US" dirty="0"/>
          </a:p>
        </p:txBody>
      </p:sp>
      <p:sp>
        <p:nvSpPr>
          <p:cNvPr id="3" name="Content Placeholder 2"/>
          <p:cNvSpPr>
            <a:spLocks noGrp="1"/>
          </p:cNvSpPr>
          <p:nvPr>
            <p:ph sz="half" idx="1"/>
          </p:nvPr>
        </p:nvSpPr>
        <p:spPr>
          <a:xfrm>
            <a:off x="419100" y="1643454"/>
            <a:ext cx="4038600" cy="4525963"/>
          </a:xfrm>
        </p:spPr>
        <p:txBody>
          <a:bodyPr>
            <a:normAutofit/>
          </a:bodyPr>
          <a:lstStyle/>
          <a:p>
            <a:pPr marL="0" indent="0">
              <a:buNone/>
            </a:pPr>
            <a:r>
              <a:rPr lang="en-US" sz="3000" dirty="0" smtClean="0"/>
              <a:t>November 4:</a:t>
            </a:r>
          </a:p>
          <a:p>
            <a:pPr lvl="1"/>
            <a:r>
              <a:rPr lang="en-US" dirty="0" smtClean="0"/>
              <a:t>Page numbers</a:t>
            </a:r>
          </a:p>
          <a:p>
            <a:pPr lvl="2"/>
            <a:r>
              <a:rPr lang="en-US" dirty="0" smtClean="0"/>
              <a:t>Page numbers do not update if a slide is hidden</a:t>
            </a:r>
          </a:p>
          <a:p>
            <a:pPr lvl="1"/>
            <a:endParaRPr lang="en-US" dirty="0" smtClean="0"/>
          </a:p>
          <a:p>
            <a:pPr lvl="1"/>
            <a:r>
              <a:rPr lang="en-US" dirty="0" smtClean="0"/>
              <a:t>‘Originally Presented’ date</a:t>
            </a:r>
          </a:p>
          <a:p>
            <a:pPr lvl="1"/>
            <a:endParaRPr lang="en-US" dirty="0" smtClean="0"/>
          </a:p>
          <a:p>
            <a:pPr lvl="1"/>
            <a:r>
              <a:rPr lang="en-US" dirty="0" smtClean="0"/>
              <a:t>Latest ‘Known Issues’ stamped with </a:t>
            </a:r>
          </a:p>
        </p:txBody>
      </p:sp>
      <p:sp>
        <p:nvSpPr>
          <p:cNvPr id="7" name="Content Placeholder 6"/>
          <p:cNvSpPr>
            <a:spLocks noGrp="1"/>
          </p:cNvSpPr>
          <p:nvPr>
            <p:ph sz="half" idx="2"/>
          </p:nvPr>
        </p:nvSpPr>
        <p:spPr>
          <a:xfrm>
            <a:off x="4572000" y="1629599"/>
            <a:ext cx="4038600" cy="4525963"/>
          </a:xfrm>
        </p:spPr>
        <p:txBody>
          <a:bodyPr>
            <a:normAutofit/>
          </a:bodyPr>
          <a:lstStyle/>
          <a:p>
            <a:pPr marL="0" indent="0">
              <a:buNone/>
            </a:pPr>
            <a:r>
              <a:rPr lang="en-US" dirty="0" smtClean="0"/>
              <a:t>December 2: </a:t>
            </a:r>
          </a:p>
          <a:p>
            <a:pPr lvl="1"/>
            <a:r>
              <a:rPr lang="en-US" dirty="0" smtClean="0"/>
              <a:t>Slides may be re-ordered </a:t>
            </a:r>
            <a:endParaRPr lang="en-US" dirty="0"/>
          </a:p>
          <a:p>
            <a:pPr lvl="1"/>
            <a:endParaRPr lang="en-US" dirty="0" smtClean="0"/>
          </a:p>
          <a:p>
            <a:pPr lvl="1"/>
            <a:r>
              <a:rPr lang="en-US" dirty="0" smtClean="0"/>
              <a:t>‘Updated’ date added to original date of slide</a:t>
            </a:r>
          </a:p>
          <a:p>
            <a:pPr lvl="1"/>
            <a:endParaRPr lang="en-US" dirty="0"/>
          </a:p>
          <a:p>
            <a:pPr lvl="1"/>
            <a:r>
              <a:rPr lang="en-US" dirty="0" smtClean="0"/>
              <a:t>‘Known Issues’ that are resolved stamped with </a:t>
            </a: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8</a:t>
            </a:fld>
            <a:endParaRPr lang="en-US" dirty="0"/>
          </a:p>
        </p:txBody>
      </p:sp>
      <p:pic>
        <p:nvPicPr>
          <p:cNvPr id="6" name="Picture 2" descr="C:\Users\tdominguez\AppData\Local\Microsoft\Windows\Temporary Internet Files\Content.IE5\J1VD1HHH\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6314" y="5387068"/>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p>
          <a:p>
            <a:r>
              <a:rPr lang="en-US" dirty="0" smtClean="0"/>
              <a:t>Updated: 12/2/2014</a:t>
            </a:r>
            <a:endParaRPr lang="en-US" dirty="0"/>
          </a:p>
        </p:txBody>
      </p:sp>
      <p:pic>
        <p:nvPicPr>
          <p:cNvPr id="9"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4724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8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reports</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Downloadable Excel Files of Entered or Uploaded Data</a:t>
            </a:r>
          </a:p>
          <a:p>
            <a:endParaRPr lang="en-US" dirty="0"/>
          </a:p>
        </p:txBody>
      </p:sp>
      <p:sp>
        <p:nvSpPr>
          <p:cNvPr id="6"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80</a:t>
            </a:fld>
            <a:endParaRPr lang="en-US" sz="1000" dirty="0"/>
          </a:p>
        </p:txBody>
      </p:sp>
      <p:sp>
        <p:nvSpPr>
          <p:cNvPr id="7"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289528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35" t="22047" r="25523" b="7855"/>
          <a:stretch/>
        </p:blipFill>
        <p:spPr bwMode="auto">
          <a:xfrm>
            <a:off x="536473" y="609600"/>
            <a:ext cx="7010400" cy="5356147"/>
          </a:xfrm>
          <a:prstGeom prst="rect">
            <a:avLst/>
          </a:prstGeom>
          <a:solidFill>
            <a:schemeClr val="bg1"/>
          </a:solidFill>
          <a:ln>
            <a:noFill/>
          </a:ln>
          <a:extLst/>
        </p:spPr>
      </p:pic>
      <p:sp>
        <p:nvSpPr>
          <p:cNvPr id="6" name="TextBox 5"/>
          <p:cNvSpPr txBox="1"/>
          <p:nvPr/>
        </p:nvSpPr>
        <p:spPr>
          <a:xfrm>
            <a:off x="6248400" y="1242705"/>
            <a:ext cx="2438400" cy="1200329"/>
          </a:xfrm>
          <a:prstGeom prst="rect">
            <a:avLst/>
          </a:prstGeom>
          <a:solidFill>
            <a:schemeClr val="bg1"/>
          </a:solidFill>
          <a:ln w="38100">
            <a:solidFill>
              <a:schemeClr val="accent6">
                <a:lumMod val="75000"/>
              </a:schemeClr>
            </a:solidFill>
          </a:ln>
        </p:spPr>
        <p:txBody>
          <a:bodyPr wrap="square" rtlCol="0">
            <a:spAutoFit/>
          </a:bodyPr>
          <a:lstStyle/>
          <a:p>
            <a:r>
              <a:rPr lang="en-US" dirty="0" smtClean="0">
                <a:solidFill>
                  <a:schemeClr val="accent6">
                    <a:lumMod val="75000"/>
                  </a:schemeClr>
                </a:solidFill>
              </a:rPr>
              <a:t>Download a file of all data entered into the system (can also be re-uploaded).</a:t>
            </a:r>
            <a:endParaRPr lang="en-US" dirty="0">
              <a:solidFill>
                <a:schemeClr val="accent6">
                  <a:lumMod val="75000"/>
                </a:schemeClr>
              </a:solidFill>
            </a:endParaRPr>
          </a:p>
        </p:txBody>
      </p:sp>
      <p:cxnSp>
        <p:nvCxnSpPr>
          <p:cNvPr id="7" name="Straight Arrow Connector 6"/>
          <p:cNvCxnSpPr/>
          <p:nvPr/>
        </p:nvCxnSpPr>
        <p:spPr>
          <a:xfrm flipH="1">
            <a:off x="5550275" y="1752601"/>
            <a:ext cx="698125" cy="8382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10162" y="3581401"/>
            <a:ext cx="2438400" cy="2031325"/>
          </a:xfrm>
          <a:prstGeom prst="rect">
            <a:avLst/>
          </a:prstGeom>
          <a:solidFill>
            <a:schemeClr val="bg1"/>
          </a:solidFill>
          <a:ln w="38100">
            <a:solidFill>
              <a:schemeClr val="accent6">
                <a:lumMod val="75000"/>
              </a:schemeClr>
            </a:solidFill>
          </a:ln>
        </p:spPr>
        <p:txBody>
          <a:bodyPr wrap="square" rtlCol="0">
            <a:spAutoFit/>
          </a:bodyPr>
          <a:lstStyle/>
          <a:p>
            <a:r>
              <a:rPr lang="en-US" dirty="0" smtClean="0">
                <a:solidFill>
                  <a:schemeClr val="accent6">
                    <a:lumMod val="75000"/>
                  </a:schemeClr>
                </a:solidFill>
              </a:rPr>
              <a:t>Error report with list of warnings/errors.  LEAs can provide comments, make changes to data, and  re-upload the file to make corrections. </a:t>
            </a:r>
            <a:endParaRPr lang="en-US" dirty="0">
              <a:solidFill>
                <a:schemeClr val="accent6">
                  <a:lumMod val="75000"/>
                </a:schemeClr>
              </a:solidFill>
            </a:endParaRPr>
          </a:p>
        </p:txBody>
      </p:sp>
      <p:cxnSp>
        <p:nvCxnSpPr>
          <p:cNvPr id="10" name="Straight Arrow Connector 9"/>
          <p:cNvCxnSpPr/>
          <p:nvPr/>
        </p:nvCxnSpPr>
        <p:spPr>
          <a:xfrm flipH="1">
            <a:off x="5912037" y="4091297"/>
            <a:ext cx="698125" cy="8382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81</a:t>
            </a:fld>
            <a:endParaRPr lang="en-US" sz="1000" dirty="0"/>
          </a:p>
        </p:txBody>
      </p:sp>
      <p:sp>
        <p:nvSpPr>
          <p:cNvPr id="12"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76903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Tip Sheets, FAQs, etc.</a:t>
            </a:r>
          </a:p>
          <a:p>
            <a:endParaRPr lang="en-US" dirty="0"/>
          </a:p>
        </p:txBody>
      </p:sp>
      <p:sp>
        <p:nvSpPr>
          <p:cNvPr id="6"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82</a:t>
            </a:fld>
            <a:endParaRPr lang="en-US" sz="1000" dirty="0"/>
          </a:p>
        </p:txBody>
      </p:sp>
      <p:sp>
        <p:nvSpPr>
          <p:cNvPr id="7"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162116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0"/>
            <a:ext cx="9144000" cy="977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Resources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48" t="12042" r="18572" b="8191"/>
          <a:stretch/>
        </p:blipFill>
        <p:spPr bwMode="auto">
          <a:xfrm>
            <a:off x="1192827" y="914399"/>
            <a:ext cx="7296150" cy="53983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a:xfrm>
            <a:off x="8686800" y="6477000"/>
            <a:ext cx="457200" cy="320675"/>
          </a:xfrm>
        </p:spPr>
        <p:txBody>
          <a:bodyPr/>
          <a:lstStyle/>
          <a:p>
            <a:fld id="{43A11CF5-059E-4486-903A-AFB8D989E436}" type="slidenum">
              <a:rPr lang="en-US" sz="1000"/>
              <a:t>83</a:t>
            </a:fld>
            <a:endParaRPr lang="en-US" sz="1000" dirty="0"/>
          </a:p>
        </p:txBody>
      </p:sp>
      <p:sp>
        <p:nvSpPr>
          <p:cNvPr id="5" name="Slide Number Placeholder 4"/>
          <p:cNvSpPr txBox="1">
            <a:spLocks/>
          </p:cNvSpPr>
          <p:nvPr/>
        </p:nvSpPr>
        <p:spPr>
          <a:xfrm>
            <a:off x="45720" y="6469062"/>
            <a:ext cx="246888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 compliments of the OCR</a:t>
            </a:r>
            <a:endParaRPr lang="en-US" dirty="0"/>
          </a:p>
        </p:txBody>
      </p:sp>
    </p:spTree>
    <p:extLst>
      <p:ext uri="{BB962C8B-B14F-4D97-AF65-F5344CB8AC3E}">
        <p14:creationId xmlns:p14="http://schemas.microsoft.com/office/powerpoint/2010/main" val="86874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a:t>
            </a:r>
            <a:r>
              <a:rPr lang="en-US" dirty="0" smtClean="0"/>
              <a:t>20</a:t>
            </a:r>
            <a:r>
              <a:rPr lang="en-US" baseline="30000" dirty="0" smtClean="0"/>
              <a:t>th</a:t>
            </a:r>
            <a:r>
              <a:rPr lang="en-US" dirty="0" smtClean="0"/>
              <a:t> – Status - Complete</a:t>
            </a:r>
            <a:endParaRPr lang="en-US" dirty="0"/>
          </a:p>
        </p:txBody>
      </p:sp>
      <p:sp>
        <p:nvSpPr>
          <p:cNvPr id="3" name="Content Placeholder 2"/>
          <p:cNvSpPr>
            <a:spLocks noGrp="1"/>
          </p:cNvSpPr>
          <p:nvPr>
            <p:ph idx="1"/>
          </p:nvPr>
        </p:nvSpPr>
        <p:spPr/>
        <p:txBody>
          <a:bodyPr>
            <a:normAutofit/>
          </a:bodyPr>
          <a:lstStyle/>
          <a:p>
            <a:r>
              <a:rPr lang="en-US" sz="3000" dirty="0"/>
              <a:t>LEA and School Screen Data Entry </a:t>
            </a:r>
          </a:p>
          <a:p>
            <a:r>
              <a:rPr lang="en-US" sz="3000" dirty="0"/>
              <a:t>Section 504 records for SY 13/14</a:t>
            </a:r>
          </a:p>
          <a:p>
            <a:r>
              <a:rPr lang="en-US" sz="3000" dirty="0"/>
              <a:t>Zero Tolerance updates for SY 13/14 records</a:t>
            </a:r>
          </a:p>
          <a:p>
            <a:r>
              <a:rPr lang="en-US" sz="3000" dirty="0"/>
              <a:t>LEP data loads </a:t>
            </a:r>
          </a:p>
          <a:p>
            <a:pPr lvl="1"/>
            <a:r>
              <a:rPr lang="en-US" dirty="0"/>
              <a:t>SY 13/14 LEP data is visible on CRDC reports </a:t>
            </a:r>
            <a:r>
              <a:rPr lang="en-US" dirty="0" smtClean="0"/>
              <a:t>only</a:t>
            </a:r>
          </a:p>
          <a:p>
            <a:r>
              <a:rPr lang="en-US" sz="3000" dirty="0" smtClean="0"/>
              <a:t>SAT, ACT and AP Exam Scores</a:t>
            </a:r>
          </a:p>
          <a:p>
            <a:pPr marL="742950" lvl="2" indent="-342900"/>
            <a:r>
              <a:rPr lang="en-US" sz="2800" dirty="0"/>
              <a:t>SY 13/14 </a:t>
            </a:r>
            <a:r>
              <a:rPr lang="en-US" sz="2800" dirty="0" smtClean="0"/>
              <a:t>data </a:t>
            </a:r>
            <a:r>
              <a:rPr lang="en-US" sz="2800" dirty="0"/>
              <a:t>is visible on CRDC reports only</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84</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a:t>
            </a:r>
            <a:endParaRPr lang="en-US" dirty="0"/>
          </a:p>
        </p:txBody>
      </p:sp>
    </p:spTree>
    <p:extLst>
      <p:ext uri="{BB962C8B-B14F-4D97-AF65-F5344CB8AC3E}">
        <p14:creationId xmlns:p14="http://schemas.microsoft.com/office/powerpoint/2010/main" val="280303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a:t>
            </a:r>
            <a:r>
              <a:rPr lang="en-US" baseline="30000" dirty="0" smtClean="0"/>
              <a:t>th</a:t>
            </a:r>
            <a:r>
              <a:rPr lang="en-US" dirty="0" smtClean="0"/>
              <a:t> – In Progress</a:t>
            </a:r>
            <a:endParaRPr lang="en-US" dirty="0"/>
          </a:p>
        </p:txBody>
      </p:sp>
      <p:sp>
        <p:nvSpPr>
          <p:cNvPr id="3" name="Content Placeholder 2"/>
          <p:cNvSpPr>
            <a:spLocks noGrp="1"/>
          </p:cNvSpPr>
          <p:nvPr>
            <p:ph idx="1"/>
          </p:nvPr>
        </p:nvSpPr>
        <p:spPr/>
        <p:txBody>
          <a:bodyPr>
            <a:normAutofit lnSpcReduction="10000"/>
          </a:bodyPr>
          <a:lstStyle/>
          <a:p>
            <a:r>
              <a:rPr lang="en-US" dirty="0" smtClean="0"/>
              <a:t>3</a:t>
            </a:r>
            <a:r>
              <a:rPr lang="en-US" baseline="30000" dirty="0" smtClean="0"/>
              <a:t>rd</a:t>
            </a:r>
            <a:r>
              <a:rPr lang="en-US" dirty="0" smtClean="0"/>
              <a:t> Party data from select LEAs</a:t>
            </a:r>
          </a:p>
          <a:p>
            <a:r>
              <a:rPr lang="en-US" dirty="0" smtClean="0"/>
              <a:t>PowerSchool CRDC Reports</a:t>
            </a:r>
          </a:p>
          <a:p>
            <a:r>
              <a:rPr lang="en-US" dirty="0" smtClean="0"/>
              <a:t>OCR Coordinators Contact List </a:t>
            </a:r>
          </a:p>
          <a:p>
            <a:r>
              <a:rPr lang="en-US" dirty="0" smtClean="0"/>
              <a:t>EC Data Verification and Upload</a:t>
            </a:r>
          </a:p>
          <a:p>
            <a:r>
              <a:rPr lang="en-US" dirty="0" smtClean="0"/>
              <a:t>Grade Level Correction Enhancement</a:t>
            </a:r>
          </a:p>
          <a:p>
            <a:r>
              <a:rPr lang="en-US" dirty="0" smtClean="0"/>
              <a:t> </a:t>
            </a:r>
            <a:r>
              <a:rPr lang="en-US" b="1" dirty="0" smtClean="0"/>
              <a:t>LEA</a:t>
            </a:r>
            <a:r>
              <a:rPr lang="en-US" dirty="0" smtClean="0"/>
              <a:t> </a:t>
            </a:r>
            <a:r>
              <a:rPr lang="en-US" b="1" dirty="0" smtClean="0"/>
              <a:t>Action Needed</a:t>
            </a:r>
            <a:r>
              <a:rPr lang="en-US" dirty="0" smtClean="0"/>
              <a:t>:  Exclude Graduated Schools</a:t>
            </a:r>
          </a:p>
          <a:p>
            <a:endParaRPr lang="en-US" dirty="0" smtClean="0"/>
          </a:p>
          <a:p>
            <a:pPr lvl="1"/>
            <a:endParaRPr lang="en-US" dirty="0" smtClean="0"/>
          </a:p>
        </p:txBody>
      </p:sp>
      <p:sp>
        <p:nvSpPr>
          <p:cNvPr id="4" name="Slide Number Placeholder 3"/>
          <p:cNvSpPr>
            <a:spLocks noGrp="1"/>
          </p:cNvSpPr>
          <p:nvPr>
            <p:ph type="sldNum" sz="quarter" idx="12"/>
          </p:nvPr>
        </p:nvSpPr>
        <p:spPr>
          <a:xfrm>
            <a:off x="8610600" y="6477000"/>
            <a:ext cx="457200" cy="320675"/>
          </a:xfrm>
        </p:spPr>
        <p:txBody>
          <a:bodyPr/>
          <a:lstStyle/>
          <a:p>
            <a:fld id="{43A11CF5-059E-4486-903A-AFB8D989E436}" type="slidenum">
              <a:rPr lang="en-US" smtClean="0"/>
              <a:t>85</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a:t>
            </a:r>
            <a:endParaRPr lang="en-US" dirty="0"/>
          </a:p>
        </p:txBody>
      </p:sp>
      <p:pic>
        <p:nvPicPr>
          <p:cNvPr id="6" name="Picture 2" descr="C:\Users\tdominguez\AppData\Local\Microsoft\Windows\Temporary Internet Files\Content.IE5\J1VD1HHH\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890" y="4132613"/>
            <a:ext cx="571286" cy="404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dominguez\AppData\Local\Microsoft\Windows\Temporary Internet Files\Content.IE5\J1VD1HHH\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701206"/>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6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20</a:t>
            </a:r>
            <a:r>
              <a:rPr lang="en-US" baseline="30000" dirty="0" smtClean="0"/>
              <a:t>th</a:t>
            </a:r>
            <a:r>
              <a:rPr lang="en-US" dirty="0" smtClean="0"/>
              <a:t> – Status - Pending</a:t>
            </a:r>
            <a:endParaRPr lang="en-US" dirty="0"/>
          </a:p>
        </p:txBody>
      </p:sp>
      <p:sp>
        <p:nvSpPr>
          <p:cNvPr id="3" name="Content Placeholder 2"/>
          <p:cNvSpPr>
            <a:spLocks noGrp="1"/>
          </p:cNvSpPr>
          <p:nvPr>
            <p:ph idx="1"/>
          </p:nvPr>
        </p:nvSpPr>
        <p:spPr/>
        <p:txBody>
          <a:bodyPr>
            <a:normAutofit/>
          </a:bodyPr>
          <a:lstStyle/>
          <a:p>
            <a:r>
              <a:rPr lang="en-US" dirty="0" smtClean="0"/>
              <a:t>Completion of PowerSchool CRDC reports -February PowerSchool </a:t>
            </a:r>
            <a:r>
              <a:rPr lang="en-US" dirty="0"/>
              <a:t>m</a:t>
            </a:r>
            <a:r>
              <a:rPr lang="en-US" dirty="0" smtClean="0"/>
              <a:t>aintenance </a:t>
            </a:r>
            <a:r>
              <a:rPr lang="en-US" dirty="0"/>
              <a:t>w</a:t>
            </a:r>
            <a:r>
              <a:rPr lang="en-US" dirty="0" smtClean="0"/>
              <a:t>eekend</a:t>
            </a:r>
          </a:p>
          <a:p>
            <a:r>
              <a:rPr lang="en-US" dirty="0" smtClean="0"/>
              <a:t>Notification of Collection </a:t>
            </a:r>
            <a:r>
              <a:rPr lang="en-US" dirty="0"/>
              <a:t>D</a:t>
            </a:r>
            <a:r>
              <a:rPr lang="en-US" dirty="0" smtClean="0"/>
              <a:t>ates from OCR</a:t>
            </a:r>
          </a:p>
          <a:p>
            <a:r>
              <a:rPr lang="en-US" dirty="0" smtClean="0"/>
              <a:t>Federal Portal Access</a:t>
            </a:r>
          </a:p>
          <a:p>
            <a:r>
              <a:rPr lang="en-US" dirty="0" smtClean="0"/>
              <a:t>Process for Reporting / Correcting </a:t>
            </a:r>
            <a:r>
              <a:rPr lang="en-US" dirty="0"/>
              <a:t/>
            </a:r>
            <a:br>
              <a:rPr lang="en-US" dirty="0"/>
            </a:br>
            <a:r>
              <a:rPr lang="en-US" dirty="0" smtClean="0"/>
              <a:t>Data for the CRDC</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86</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a:t>
            </a:r>
            <a:endParaRPr lang="en-US" dirty="0"/>
          </a:p>
        </p:txBody>
      </p:sp>
    </p:spTree>
    <p:extLst>
      <p:ext uri="{BB962C8B-B14F-4D97-AF65-F5344CB8AC3E}">
        <p14:creationId xmlns:p14="http://schemas.microsoft.com/office/powerpoint/2010/main" val="389515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January 6</a:t>
            </a:r>
            <a:r>
              <a:rPr lang="en-US" baseline="30000" dirty="0" smtClean="0"/>
              <a:t>nd</a:t>
            </a:r>
            <a:r>
              <a:rPr lang="en-US" dirty="0" smtClean="0"/>
              <a:t> Known Issues Update</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87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3969164"/>
              </p:ext>
            </p:extLst>
          </p:nvPr>
        </p:nvGraphicFramePr>
        <p:xfrm>
          <a:off x="457200" y="2286000"/>
          <a:ext cx="8229600" cy="3332479"/>
        </p:xfrm>
        <a:graphic>
          <a:graphicData uri="http://schemas.openxmlformats.org/drawingml/2006/table">
            <a:tbl>
              <a:tblPr firstRow="1" bandRow="1">
                <a:tableStyleId>{5C22544A-7EE6-4342-B048-85BDC9FD1C3A}</a:tableStyleId>
              </a:tblPr>
              <a:tblGrid>
                <a:gridCol w="4114800"/>
                <a:gridCol w="4114800"/>
              </a:tblGrid>
              <a:tr h="348341">
                <a:tc>
                  <a:txBody>
                    <a:bodyPr/>
                    <a:lstStyle/>
                    <a:p>
                      <a:r>
                        <a:rPr lang="en-US" dirty="0" smtClean="0"/>
                        <a:t>Scenario</a:t>
                      </a:r>
                      <a:endParaRPr lang="en-US" dirty="0"/>
                    </a:p>
                  </a:txBody>
                  <a:tcPr/>
                </a:tc>
                <a:tc>
                  <a:txBody>
                    <a:bodyPr/>
                    <a:lstStyle/>
                    <a:p>
                      <a:r>
                        <a:rPr lang="en-US" dirty="0" smtClean="0"/>
                        <a:t>Resolve / Action</a:t>
                      </a:r>
                      <a:endParaRPr lang="en-US" dirty="0"/>
                    </a:p>
                  </a:txBody>
                  <a:tcPr/>
                </a:tc>
              </a:tr>
              <a:tr h="701040">
                <a:tc>
                  <a:txBody>
                    <a:bodyPr/>
                    <a:lstStyle/>
                    <a:p>
                      <a:r>
                        <a:rPr lang="en-US" sz="1400" b="1" dirty="0" smtClean="0"/>
                        <a:t>EC Data – </a:t>
                      </a:r>
                      <a:r>
                        <a:rPr lang="en-US" sz="1400" b="0" dirty="0" smtClean="0"/>
                        <a:t>reports</a:t>
                      </a:r>
                      <a:r>
                        <a:rPr lang="en-US" sz="1400" b="0" baseline="0" dirty="0" smtClean="0"/>
                        <a:t> are currently picking up any student with indicator, in any year.</a:t>
                      </a:r>
                      <a:endParaRPr lang="en-US" sz="1400" b="1"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Pending:  February Maint. Wknd</a:t>
                      </a:r>
                    </a:p>
                  </a:txBody>
                  <a:tcPr/>
                </a:tc>
              </a:tr>
              <a:tr h="589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Retentions</a:t>
                      </a:r>
                      <a:r>
                        <a:rPr lang="en-US" sz="1400" b="1" baseline="0" dirty="0" smtClean="0"/>
                        <a:t>  (1) – </a:t>
                      </a:r>
                      <a:r>
                        <a:rPr lang="en-US" sz="1400" b="0" baseline="0" dirty="0" smtClean="0"/>
                        <a:t>indicator reports incorrectly</a:t>
                      </a:r>
                      <a:endParaRPr lang="en-US" sz="1400" b="1"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Pending:  February Maint. Wknd</a:t>
                      </a:r>
                      <a:br>
                        <a:rPr lang="en-US" sz="1400" b="1" baseline="0" dirty="0" smtClean="0"/>
                      </a:br>
                      <a:r>
                        <a:rPr lang="en-US" sz="1400" b="1" baseline="0" dirty="0" smtClean="0"/>
                        <a:t>Issue – bug – 4</a:t>
                      </a:r>
                      <a:r>
                        <a:rPr lang="en-US" sz="1400" b="1" baseline="30000" dirty="0" smtClean="0"/>
                        <a:t>th</a:t>
                      </a:r>
                      <a:r>
                        <a:rPr lang="en-US" sz="1400" b="1" baseline="0" dirty="0" smtClean="0"/>
                        <a:t> grade indicator only</a:t>
                      </a:r>
                    </a:p>
                    <a:p>
                      <a:endParaRPr lang="en-US" sz="1400" dirty="0"/>
                    </a:p>
                  </a:txBody>
                  <a:tcPr/>
                </a:tc>
              </a:tr>
              <a:tr h="589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Retentions</a:t>
                      </a:r>
                      <a:r>
                        <a:rPr lang="en-US" sz="1400" b="1" baseline="0" dirty="0" smtClean="0"/>
                        <a:t>  (2) – </a:t>
                      </a:r>
                      <a:r>
                        <a:rPr lang="en-US" sz="1400" b="0" baseline="0" dirty="0" smtClean="0"/>
                        <a:t>counts appear incorrect</a:t>
                      </a:r>
                      <a:endParaRPr lang="en-US" sz="14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rgbClr val="FF0000"/>
                          </a:solidFill>
                        </a:rPr>
                        <a:t>Resolved:   requires more research – appears </a:t>
                      </a:r>
                      <a:br>
                        <a:rPr lang="en-US" sz="1400" b="1" baseline="0" dirty="0" smtClean="0">
                          <a:solidFill>
                            <a:srgbClr val="FF0000"/>
                          </a:solidFill>
                        </a:rPr>
                      </a:br>
                      <a:r>
                        <a:rPr lang="en-US" sz="1400" b="1" baseline="0" dirty="0" smtClean="0">
                          <a:solidFill>
                            <a:srgbClr val="FF0000"/>
                          </a:solidFill>
                        </a:rPr>
                        <a:t>to be a non issue – please report NOW if you suspect your retentions are incorrect.</a:t>
                      </a:r>
                    </a:p>
                    <a:p>
                      <a:endParaRPr lang="en-US" sz="1400" dirty="0"/>
                    </a:p>
                  </a:txBody>
                  <a:tcPr/>
                </a:tc>
              </a:tr>
              <a:tr h="589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AIG – </a:t>
                      </a:r>
                      <a:r>
                        <a:rPr lang="en-US" sz="1400" b="0" baseline="0" dirty="0" smtClean="0"/>
                        <a:t>Services reported at wrong school</a:t>
                      </a:r>
                      <a:endParaRPr lang="en-US" sz="14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Resolved:  Process issue, report functioning as designed</a:t>
                      </a:r>
                    </a:p>
                  </a:txBody>
                  <a:tcPr/>
                </a:tc>
              </a:tr>
            </a:tbl>
          </a:graphicData>
        </a:graphic>
      </p:graphicFrame>
      <p:pic>
        <p:nvPicPr>
          <p:cNvPr id="9" name="Picture 2" descr="C:\Users\tdominguez\AppData\Local\Microsoft\Windows\Temporary Internet Files\Content.IE5\J1VD1HHH\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895600"/>
            <a:ext cx="571286" cy="40413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1/6/2015,</a:t>
            </a:r>
          </a:p>
          <a:p>
            <a:r>
              <a:rPr lang="en-US" dirty="0"/>
              <a:t>Updated </a:t>
            </a:r>
            <a:r>
              <a:rPr lang="en-US" dirty="0" smtClean="0"/>
              <a:t>1//20/2015</a:t>
            </a:r>
            <a:endParaRPr lang="en-US" dirty="0"/>
          </a:p>
          <a:p>
            <a:endParaRPr lang="en-US" dirty="0"/>
          </a:p>
        </p:txBody>
      </p:sp>
      <p:pic>
        <p:nvPicPr>
          <p:cNvPr id="11" name="Picture 2" descr="C:\Users\tdominguez\AppData\Local\Microsoft\Windows\Temporary Internet Files\Content.IE5\J1VD1HHH\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514" y="3482068"/>
            <a:ext cx="571286" cy="4041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105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4648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228600" y="4122738"/>
            <a:ext cx="8610600" cy="830262"/>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29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December 2</a:t>
            </a:r>
            <a:r>
              <a:rPr lang="en-US" baseline="30000" dirty="0"/>
              <a:t>nd</a:t>
            </a:r>
            <a:r>
              <a:rPr lang="en-US" dirty="0"/>
              <a:t> </a:t>
            </a:r>
            <a:r>
              <a:rPr lang="en-US" dirty="0" smtClean="0"/>
              <a:t>Known Issues Update</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88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2156640"/>
              </p:ext>
            </p:extLst>
          </p:nvPr>
        </p:nvGraphicFramePr>
        <p:xfrm>
          <a:off x="457200" y="2286000"/>
          <a:ext cx="8229600" cy="2834637"/>
        </p:xfrm>
        <a:graphic>
          <a:graphicData uri="http://schemas.openxmlformats.org/drawingml/2006/table">
            <a:tbl>
              <a:tblPr firstRow="1" bandRow="1">
                <a:tableStyleId>{5C22544A-7EE6-4342-B048-85BDC9FD1C3A}</a:tableStyleId>
              </a:tblPr>
              <a:tblGrid>
                <a:gridCol w="4114800"/>
                <a:gridCol w="4114800"/>
              </a:tblGrid>
              <a:tr h="348341">
                <a:tc>
                  <a:txBody>
                    <a:bodyPr/>
                    <a:lstStyle/>
                    <a:p>
                      <a:r>
                        <a:rPr lang="en-US" dirty="0" smtClean="0"/>
                        <a:t>Scenario</a:t>
                      </a:r>
                      <a:endParaRPr lang="en-US" dirty="0"/>
                    </a:p>
                  </a:txBody>
                  <a:tcPr/>
                </a:tc>
                <a:tc>
                  <a:txBody>
                    <a:bodyPr/>
                    <a:lstStyle/>
                    <a:p>
                      <a:r>
                        <a:rPr lang="en-US" dirty="0" smtClean="0"/>
                        <a:t>Resolve / Action</a:t>
                      </a:r>
                      <a:endParaRPr lang="en-US" dirty="0"/>
                    </a:p>
                  </a:txBody>
                  <a:tcPr/>
                </a:tc>
              </a:tr>
              <a:tr h="701040">
                <a:tc>
                  <a:txBody>
                    <a:bodyPr/>
                    <a:lstStyle/>
                    <a:p>
                      <a:r>
                        <a:rPr lang="en-US" sz="1400" b="1" dirty="0" smtClean="0"/>
                        <a:t>Block Courses are</a:t>
                      </a:r>
                      <a:r>
                        <a:rPr lang="en-US" sz="1400" b="1" baseline="0" dirty="0" smtClean="0"/>
                        <a:t> not counted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Pending:  </a:t>
                      </a:r>
                      <a:r>
                        <a:rPr lang="en-US" sz="1400" b="1" strike="sngStrike" baseline="0" dirty="0" smtClean="0"/>
                        <a:t>December </a:t>
                      </a:r>
                      <a:r>
                        <a:rPr lang="en-US" sz="1400" b="1" strike="noStrike" baseline="0" dirty="0" smtClean="0"/>
                        <a:t> February </a:t>
                      </a:r>
                      <a:r>
                        <a:rPr lang="en-US" sz="1400" b="1" baseline="0" dirty="0" smtClean="0"/>
                        <a:t>Maint. Wknd</a:t>
                      </a:r>
                    </a:p>
                  </a:txBody>
                  <a:tcPr/>
                </a:tc>
              </a:tr>
              <a:tr h="589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Grade 13 is</a:t>
                      </a:r>
                      <a:r>
                        <a:rPr lang="en-US" sz="1400" b="1" baseline="0" dirty="0" smtClean="0"/>
                        <a:t> not included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Resolved </a:t>
                      </a:r>
                      <a:r>
                        <a:rPr lang="en-US" sz="1100" b="1" dirty="0" smtClean="0"/>
                        <a:t>:</a:t>
                      </a:r>
                      <a:r>
                        <a:rPr lang="en-US" sz="1400" b="1" baseline="0" dirty="0" smtClean="0"/>
                        <a:t>  December Maint. Wknd</a:t>
                      </a:r>
                    </a:p>
                    <a:p>
                      <a:endParaRPr lang="en-US" sz="1400" dirty="0"/>
                    </a:p>
                  </a:txBody>
                  <a:tcPr/>
                </a:tc>
              </a:tr>
              <a:tr h="589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Justice Facility Hours appear randomly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Resolved</a:t>
                      </a:r>
                      <a:r>
                        <a:rPr lang="en-US" sz="1400" b="1" dirty="0" smtClean="0"/>
                        <a:t> </a:t>
                      </a:r>
                      <a:r>
                        <a:rPr lang="en-US" sz="1400" b="1" baseline="0" dirty="0" smtClean="0"/>
                        <a:t>:  December Maint. Wknd</a:t>
                      </a:r>
                    </a:p>
                    <a:p>
                      <a:endParaRPr lang="en-US" sz="1400" dirty="0"/>
                    </a:p>
                  </a:txBody>
                  <a:tcPr/>
                </a:tc>
              </a:tr>
              <a:tr h="589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AP Special Courses indicator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Resolved</a:t>
                      </a:r>
                      <a:r>
                        <a:rPr lang="en-US" sz="1400" b="1" dirty="0" smtClean="0"/>
                        <a:t> </a:t>
                      </a:r>
                      <a:r>
                        <a:rPr lang="en-US" sz="1400" b="1" baseline="0" dirty="0" smtClean="0"/>
                        <a:t>:  December Maint. Wknd</a:t>
                      </a:r>
                    </a:p>
                  </a:txBody>
                  <a:tcPr/>
                </a:tc>
              </a:tr>
            </a:tbl>
          </a:graphicData>
        </a:graphic>
      </p:graphicFrame>
      <p:sp>
        <p:nvSpPr>
          <p:cNvPr id="10"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12/2/2014,</a:t>
            </a:r>
          </a:p>
          <a:p>
            <a:r>
              <a:rPr lang="en-US" dirty="0" smtClean="0"/>
              <a:t>Updated 1/6/2015, 1/20/2015</a:t>
            </a:r>
            <a:endParaRPr lang="en-US" dirty="0"/>
          </a:p>
        </p:txBody>
      </p:sp>
      <p:pic>
        <p:nvPicPr>
          <p:cNvPr id="14"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3429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4038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4648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228600" y="2590800"/>
            <a:ext cx="8610600" cy="677862"/>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887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November 4</a:t>
            </a:r>
            <a:r>
              <a:rPr lang="en-US" baseline="30000" dirty="0" smtClean="0"/>
              <a:t>th</a:t>
            </a:r>
            <a:r>
              <a:rPr lang="en-US" dirty="0" smtClean="0"/>
              <a:t> Known Issues Update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3786501"/>
              </p:ext>
            </p:extLst>
          </p:nvPr>
        </p:nvGraphicFramePr>
        <p:xfrm>
          <a:off x="457200" y="2001521"/>
          <a:ext cx="8229600" cy="4305658"/>
        </p:xfrm>
        <a:graphic>
          <a:graphicData uri="http://schemas.openxmlformats.org/drawingml/2006/table">
            <a:tbl>
              <a:tblPr firstRow="1" bandRow="1">
                <a:tableStyleId>{5C22544A-7EE6-4342-B048-85BDC9FD1C3A}</a:tableStyleId>
              </a:tblPr>
              <a:tblGrid>
                <a:gridCol w="4114800"/>
                <a:gridCol w="4114800"/>
              </a:tblGrid>
              <a:tr h="348341">
                <a:tc>
                  <a:txBody>
                    <a:bodyPr/>
                    <a:lstStyle/>
                    <a:p>
                      <a:r>
                        <a:rPr lang="en-US" dirty="0" smtClean="0"/>
                        <a:t>Scenario</a:t>
                      </a:r>
                      <a:endParaRPr lang="en-US" dirty="0"/>
                    </a:p>
                  </a:txBody>
                  <a:tcPr/>
                </a:tc>
                <a:tc>
                  <a:txBody>
                    <a:bodyPr/>
                    <a:lstStyle/>
                    <a:p>
                      <a:r>
                        <a:rPr lang="en-US" dirty="0" smtClean="0"/>
                        <a:t>Resolve / Action</a:t>
                      </a:r>
                      <a:endParaRPr lang="en-US" dirty="0"/>
                    </a:p>
                  </a:txBody>
                  <a:tcPr/>
                </a:tc>
              </a:tr>
              <a:tr h="1290319">
                <a:tc>
                  <a:txBody>
                    <a:bodyPr/>
                    <a:lstStyle/>
                    <a:p>
                      <a:r>
                        <a:rPr lang="en-US" sz="1400" b="1" dirty="0" smtClean="0"/>
                        <a:t>School</a:t>
                      </a:r>
                      <a:r>
                        <a:rPr lang="en-US" sz="1400" b="1" baseline="0" dirty="0" smtClean="0"/>
                        <a:t> Level – Section 504 - ability to update data outside of user’s school</a:t>
                      </a:r>
                    </a:p>
                    <a:p>
                      <a:r>
                        <a:rPr lang="en-US" sz="1200" b="0" dirty="0" smtClean="0"/>
                        <a:t>School users had the </a:t>
                      </a:r>
                      <a:r>
                        <a:rPr lang="en-US" sz="1200" b="0" baseline="0" dirty="0" smtClean="0"/>
                        <a:t>ability to update records of students who had transferred if accessing from the Special Program Enrollment View screen.</a:t>
                      </a:r>
                      <a:endParaRPr lang="en-US" sz="1200" b="0" dirty="0" smtClean="0"/>
                    </a:p>
                  </a:txBody>
                  <a:tcPr/>
                </a:tc>
                <a:tc>
                  <a:txBody>
                    <a:bodyPr/>
                    <a:lstStyle/>
                    <a:p>
                      <a:r>
                        <a:rPr lang="en-US" sz="1800" b="1" baseline="0" dirty="0" smtClean="0"/>
                        <a:t>Resolved</a:t>
                      </a:r>
                      <a:r>
                        <a:rPr lang="en-US" sz="1400" b="1" baseline="0" dirty="0" smtClean="0"/>
                        <a:t> </a:t>
                      </a:r>
                      <a:r>
                        <a:rPr lang="en-US" sz="1400" b="0" baseline="0" dirty="0" smtClean="0"/>
                        <a:t>as of October 24</a:t>
                      </a:r>
                      <a:r>
                        <a:rPr lang="en-US" sz="1400" b="0" baseline="30000" dirty="0" smtClean="0"/>
                        <a:t>th</a:t>
                      </a:r>
                      <a:r>
                        <a:rPr lang="en-US" sz="1400" b="0" baseline="0" dirty="0" smtClean="0"/>
                        <a:t> </a:t>
                      </a:r>
                    </a:p>
                    <a:p>
                      <a:r>
                        <a:rPr lang="en-US" sz="1200" b="0" baseline="0" dirty="0" smtClean="0"/>
                        <a:t>School users still have the ability to create a list of Section 504 students and LEA Coordinators still have access to the Special Program Enrollment View screen.</a:t>
                      </a:r>
                    </a:p>
                    <a:p>
                      <a:r>
                        <a:rPr lang="en-US" sz="1200" b="0" baseline="0" dirty="0" smtClean="0"/>
                        <a:t>Communicated via NC SIS 10/29/2014</a:t>
                      </a:r>
                    </a:p>
                  </a:txBody>
                  <a:tcPr/>
                </a:tc>
              </a:tr>
              <a:tr h="589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LEA</a:t>
                      </a:r>
                      <a:r>
                        <a:rPr lang="en-US" sz="1400" b="1" baseline="0" dirty="0" smtClean="0"/>
                        <a:t> Level -  CRDC School Detail – Part 1 reports </a:t>
                      </a:r>
                      <a:br>
                        <a:rPr lang="en-US" sz="1400" b="1" baseline="0" dirty="0" smtClean="0"/>
                      </a:br>
                      <a:r>
                        <a:rPr lang="en-US" sz="1400" b="1" baseline="0" dirty="0" smtClean="0"/>
                        <a:t>all data as ‘No’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Resolved</a:t>
                      </a:r>
                      <a:r>
                        <a:rPr lang="en-US" sz="1400" b="1" dirty="0" smtClean="0"/>
                        <a:t> </a:t>
                      </a:r>
                      <a:r>
                        <a:rPr lang="en-US" sz="1400" b="0" dirty="0" smtClean="0"/>
                        <a:t>as of November</a:t>
                      </a:r>
                      <a:r>
                        <a:rPr lang="en-US" sz="1400" b="0" baseline="0" dirty="0" smtClean="0"/>
                        <a:t> 3</a:t>
                      </a:r>
                      <a:r>
                        <a:rPr lang="en-US" sz="1400" b="0" baseline="30000" dirty="0" smtClean="0"/>
                        <a:t>rd</a:t>
                      </a:r>
                      <a:endParaRPr lang="en-US" sz="1400" b="0" baseline="0" dirty="0" smtClean="0"/>
                    </a:p>
                    <a:p>
                      <a:endParaRPr lang="en-US" sz="1400" dirty="0"/>
                    </a:p>
                  </a:txBody>
                  <a:tcPr/>
                </a:tc>
              </a:tr>
              <a:tr h="551540">
                <a:tc>
                  <a:txBody>
                    <a:bodyPr/>
                    <a:lstStyle/>
                    <a:p>
                      <a:r>
                        <a:rPr lang="en-US" sz="1400" b="1" baseline="0" dirty="0" smtClean="0"/>
                        <a:t>Submission End Date for CRDC Reports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Resolved</a:t>
                      </a:r>
                      <a:r>
                        <a:rPr lang="en-US" sz="1400" b="1" baseline="0" dirty="0" smtClean="0"/>
                        <a:t>:  </a:t>
                      </a:r>
                      <a:r>
                        <a:rPr lang="en-US" sz="1400" b="0" baseline="0" dirty="0" smtClean="0"/>
                        <a:t>November Maint. Wknd</a:t>
                      </a:r>
                    </a:p>
                    <a:p>
                      <a:r>
                        <a:rPr lang="en-US" sz="1200" b="0" dirty="0" smtClean="0"/>
                        <a:t>Update</a:t>
                      </a:r>
                      <a:r>
                        <a:rPr lang="en-US" sz="1200" b="0" baseline="0" dirty="0" smtClean="0"/>
                        <a:t> to November 30</a:t>
                      </a:r>
                      <a:r>
                        <a:rPr lang="en-US" sz="1200" b="0" baseline="30000" dirty="0" smtClean="0"/>
                        <a:t>th</a:t>
                      </a:r>
                      <a:r>
                        <a:rPr lang="en-US" sz="1200" b="0" baseline="0" dirty="0" smtClean="0"/>
                        <a:t>  (may be re-evaluated)</a:t>
                      </a:r>
                      <a:endParaRPr lang="en-US" sz="1200" b="0" dirty="0"/>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Section 504 data</a:t>
                      </a:r>
                      <a:r>
                        <a:rPr lang="en-US" sz="1400" b="1" baseline="0" dirty="0" smtClean="0"/>
                        <a:t> is not reporting</a:t>
                      </a:r>
                      <a:endParaRPr lang="en-US" sz="14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Resolved</a:t>
                      </a:r>
                      <a:r>
                        <a:rPr lang="en-US" sz="1400" b="1" baseline="0" dirty="0" smtClean="0"/>
                        <a:t>:  </a:t>
                      </a:r>
                      <a:r>
                        <a:rPr lang="en-US" sz="1400" b="0" baseline="0" dirty="0" smtClean="0"/>
                        <a:t>November Maint. Wknd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Logic to be updated with ‘contains 504’ statement</a:t>
                      </a:r>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Approval</a:t>
                      </a:r>
                      <a:r>
                        <a:rPr lang="en-US" sz="1400" b="1" baseline="0" dirty="0" smtClean="0"/>
                        <a:t> Button for CRDC Reports</a:t>
                      </a:r>
                      <a:endParaRPr lang="en-US" sz="14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Resolved</a:t>
                      </a:r>
                      <a:r>
                        <a:rPr lang="en-US" sz="1400" b="1" baseline="0" dirty="0" smtClean="0"/>
                        <a:t>:  </a:t>
                      </a:r>
                      <a:r>
                        <a:rPr lang="en-US" sz="1400" b="0" baseline="0" dirty="0" smtClean="0"/>
                        <a:t>November Maint. Wknd</a:t>
                      </a:r>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Unable to see Dashboard</a:t>
                      </a:r>
                      <a:r>
                        <a:rPr lang="en-US" sz="1400" b="1" baseline="0" dirty="0" smtClean="0"/>
                        <a:t> in ‘Non-State Reporting’ schools</a:t>
                      </a:r>
                      <a:endParaRPr lang="en-US" sz="14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Resolved:  </a:t>
                      </a:r>
                      <a:r>
                        <a:rPr lang="en-US" sz="1400" b="0" kern="1200" baseline="0" dirty="0" smtClean="0">
                          <a:solidFill>
                            <a:schemeClr val="dk1"/>
                          </a:solidFill>
                          <a:latin typeface="+mn-lt"/>
                          <a:ea typeface="+mn-ea"/>
                          <a:cs typeface="+mn-cs"/>
                        </a:rPr>
                        <a:t>December Maint. Wknd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mn-cs"/>
                        </a:rPr>
                        <a:t>12/19/2014 Home Base Bulletin</a:t>
                      </a:r>
                    </a:p>
                  </a:txBody>
                  <a:tcPr/>
                </a:tc>
              </a:tr>
            </a:tbl>
          </a:graphicData>
        </a:graphic>
      </p:graphicFrame>
      <p:sp>
        <p:nvSpPr>
          <p:cNvPr id="6" name="Slide Number Placeholder 5"/>
          <p:cNvSpPr>
            <a:spLocks noGrp="1"/>
          </p:cNvSpPr>
          <p:nvPr>
            <p:ph type="sldNum" sz="quarter" idx="12"/>
          </p:nvPr>
        </p:nvSpPr>
        <p:spPr>
          <a:xfrm>
            <a:off x="8686800" y="6477000"/>
            <a:ext cx="381000" cy="320675"/>
          </a:xfrm>
        </p:spPr>
        <p:txBody>
          <a:bodyPr/>
          <a:lstStyle/>
          <a:p>
            <a:fld id="{43A11CF5-059E-4486-903A-AFB8D989E436}" type="slidenum">
              <a:rPr lang="en-US" smtClean="0"/>
              <a:t>89</a:t>
            </a:fld>
            <a:endParaRPr lang="en-US" dirty="0"/>
          </a:p>
        </p:txBody>
      </p:sp>
      <p:sp>
        <p:nvSpPr>
          <p:cNvPr id="7"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11/4/2014</a:t>
            </a:r>
          </a:p>
          <a:p>
            <a:r>
              <a:rPr lang="en-US" dirty="0"/>
              <a:t>Updated </a:t>
            </a:r>
            <a:r>
              <a:rPr lang="en-US" dirty="0" smtClean="0"/>
              <a:t>12/2/2014, 1/6/2015</a:t>
            </a:r>
            <a:endParaRPr lang="en-US" dirty="0"/>
          </a:p>
          <a:p>
            <a:endParaRPr lang="en-US" dirty="0"/>
          </a:p>
        </p:txBody>
      </p:sp>
      <p:pic>
        <p:nvPicPr>
          <p:cNvPr id="13"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3124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3733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4343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4953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5334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dominguez\AppData\Local\Microsoft\Windows\Temporary Internet Files\Content.IE5\VB059DA5\MC900442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5791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Tasks</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b="1" dirty="0" smtClean="0"/>
              <a:t>Evaluate</a:t>
            </a:r>
            <a:r>
              <a:rPr lang="en-US" dirty="0" smtClean="0"/>
              <a:t> SY 13/14 requirements for CRDC</a:t>
            </a:r>
          </a:p>
          <a:p>
            <a:pPr marL="514350" indent="-514350">
              <a:buFont typeface="+mj-lt"/>
              <a:buAutoNum type="arabicPeriod"/>
            </a:pPr>
            <a:r>
              <a:rPr lang="en-US" b="1" dirty="0" smtClean="0"/>
              <a:t>Build</a:t>
            </a:r>
            <a:r>
              <a:rPr lang="en-US" dirty="0" smtClean="0"/>
              <a:t> CRDC specific screens</a:t>
            </a:r>
          </a:p>
          <a:p>
            <a:pPr marL="514350" indent="-514350">
              <a:buFont typeface="+mj-lt"/>
              <a:buAutoNum type="arabicPeriod"/>
            </a:pPr>
            <a:r>
              <a:rPr lang="en-US" b="1" dirty="0" smtClean="0"/>
              <a:t>Load</a:t>
            </a:r>
            <a:r>
              <a:rPr lang="en-US" dirty="0" smtClean="0"/>
              <a:t> all student data into PowerSchool</a:t>
            </a:r>
          </a:p>
          <a:p>
            <a:pPr marL="514350" indent="-514350">
              <a:buFont typeface="+mj-lt"/>
              <a:buAutoNum type="arabicPeriod"/>
            </a:pPr>
            <a:r>
              <a:rPr lang="en-US" b="1" dirty="0" smtClean="0"/>
              <a:t>Develop</a:t>
            </a:r>
            <a:r>
              <a:rPr lang="en-US" dirty="0" smtClean="0"/>
              <a:t> PowerSchool CRDC report logic</a:t>
            </a:r>
          </a:p>
          <a:p>
            <a:pPr marL="514350" indent="-514350">
              <a:buFont typeface="+mj-lt"/>
              <a:buAutoNum type="arabicPeriod"/>
            </a:pPr>
            <a:r>
              <a:rPr lang="en-US" b="1" dirty="0" smtClean="0"/>
              <a:t>Create</a:t>
            </a:r>
            <a:r>
              <a:rPr lang="en-US" dirty="0" smtClean="0"/>
              <a:t> state level submission files (inclusive of all data requested)</a:t>
            </a:r>
          </a:p>
          <a:p>
            <a:pPr marL="514350" indent="-514350">
              <a:buFont typeface="+mj-lt"/>
              <a:buAutoNum type="arabicPeriod"/>
            </a:pPr>
            <a:r>
              <a:rPr lang="en-US" b="1" dirty="0" smtClean="0"/>
              <a:t>Participate</a:t>
            </a:r>
            <a:r>
              <a:rPr lang="en-US" dirty="0" smtClean="0"/>
              <a:t> in Federal pilot project</a:t>
            </a:r>
          </a:p>
          <a:p>
            <a:pPr marL="514350" indent="-514350">
              <a:buFont typeface="+mj-lt"/>
              <a:buAutoNum type="arabicPeriod"/>
            </a:pPr>
            <a:r>
              <a:rPr lang="en-US" b="1" dirty="0" smtClean="0"/>
              <a:t>Submit</a:t>
            </a:r>
            <a:r>
              <a:rPr lang="en-US" dirty="0" smtClean="0"/>
              <a:t> data to the OCR</a:t>
            </a:r>
          </a:p>
          <a:p>
            <a:pPr marL="514350" indent="-514350">
              <a:buFont typeface="+mj-lt"/>
              <a:buAutoNum type="arabicPeriod"/>
            </a:pPr>
            <a:r>
              <a:rPr lang="en-US" b="1" dirty="0" smtClean="0"/>
              <a:t>Review</a:t>
            </a:r>
            <a:r>
              <a:rPr lang="en-US" dirty="0" smtClean="0"/>
              <a:t> data in Federal tool </a:t>
            </a:r>
            <a:r>
              <a:rPr lang="en-US" sz="2600" dirty="0" smtClean="0"/>
              <a:t>(LEA level task)</a:t>
            </a:r>
          </a:p>
          <a:p>
            <a:pPr marL="514350" indent="-514350">
              <a:buFont typeface="+mj-lt"/>
              <a:buAutoNum type="arabicPeriod"/>
            </a:pPr>
            <a:r>
              <a:rPr lang="en-US" b="1" dirty="0"/>
              <a:t>C</a:t>
            </a:r>
            <a:r>
              <a:rPr lang="en-US" b="1" dirty="0" smtClean="0"/>
              <a:t>orrect</a:t>
            </a:r>
            <a:r>
              <a:rPr lang="en-US" dirty="0" smtClean="0"/>
              <a:t> any erroneous data </a:t>
            </a:r>
            <a:r>
              <a:rPr lang="en-US" sz="2600" dirty="0" smtClean="0"/>
              <a:t>(Collaborative task)</a:t>
            </a:r>
          </a:p>
          <a:p>
            <a:pPr marL="914400" lvl="1" indent="-514350">
              <a:buFont typeface="+mj-lt"/>
              <a:buAutoNum type="arabicPeriod"/>
            </a:pPr>
            <a:r>
              <a:rPr lang="en-US" dirty="0" smtClean="0"/>
              <a:t>Re-submit (if needed)</a:t>
            </a:r>
          </a:p>
          <a:p>
            <a:pPr marL="514350" indent="-514350">
              <a:buFont typeface="+mj-lt"/>
              <a:buAutoNum type="arabicPeriod"/>
            </a:pPr>
            <a:r>
              <a:rPr lang="en-US" b="1" dirty="0" smtClean="0"/>
              <a:t>Approve</a:t>
            </a:r>
            <a:r>
              <a:rPr lang="en-US" dirty="0" smtClean="0"/>
              <a:t> Federal Submission </a:t>
            </a:r>
            <a:r>
              <a:rPr lang="en-US" sz="2600" dirty="0" smtClean="0"/>
              <a:t>(LEA level task)</a:t>
            </a:r>
            <a:endParaRPr lang="en-US" sz="2600" dirty="0"/>
          </a:p>
        </p:txBody>
      </p:sp>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9</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a:t>
            </a:r>
            <a:endParaRPr lang="en-US" dirty="0"/>
          </a:p>
        </p:txBody>
      </p:sp>
    </p:spTree>
    <p:extLst>
      <p:ext uri="{BB962C8B-B14F-4D97-AF65-F5344CB8AC3E}">
        <p14:creationId xmlns:p14="http://schemas.microsoft.com/office/powerpoint/2010/main" val="22653327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CRDC Report Known Issues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9238738"/>
              </p:ext>
            </p:extLst>
          </p:nvPr>
        </p:nvGraphicFramePr>
        <p:xfrm>
          <a:off x="533400" y="1344637"/>
          <a:ext cx="8229600" cy="4957690"/>
        </p:xfrm>
        <a:graphic>
          <a:graphicData uri="http://schemas.openxmlformats.org/drawingml/2006/table">
            <a:tbl>
              <a:tblPr firstRow="1" bandRow="1">
                <a:tableStyleId>{5C22544A-7EE6-4342-B048-85BDC9FD1C3A}</a:tableStyleId>
              </a:tblPr>
              <a:tblGrid>
                <a:gridCol w="4114800"/>
                <a:gridCol w="4114800"/>
              </a:tblGrid>
              <a:tr h="347003">
                <a:tc>
                  <a:txBody>
                    <a:bodyPr/>
                    <a:lstStyle/>
                    <a:p>
                      <a:r>
                        <a:rPr lang="en-US" dirty="0" smtClean="0"/>
                        <a:t>Scenario</a:t>
                      </a:r>
                      <a:endParaRPr lang="en-US" dirty="0"/>
                    </a:p>
                  </a:txBody>
                  <a:tcPr/>
                </a:tc>
                <a:tc>
                  <a:txBody>
                    <a:bodyPr/>
                    <a:lstStyle/>
                    <a:p>
                      <a:r>
                        <a:rPr lang="en-US" dirty="0" smtClean="0"/>
                        <a:t>Action/</a:t>
                      </a:r>
                      <a:r>
                        <a:rPr lang="en-US" baseline="0" dirty="0" smtClean="0"/>
                        <a:t> Resolve</a:t>
                      </a:r>
                      <a:endParaRPr lang="en-US" dirty="0"/>
                    </a:p>
                  </a:txBody>
                  <a:tcPr/>
                </a:tc>
              </a:tr>
              <a:tr h="1463040">
                <a:tc>
                  <a:txBody>
                    <a:bodyPr/>
                    <a:lstStyle/>
                    <a:p>
                      <a:r>
                        <a:rPr lang="en-US" sz="1600" b="1" dirty="0" smtClean="0"/>
                        <a:t>In</a:t>
                      </a:r>
                      <a:r>
                        <a:rPr lang="en-US" sz="1600" b="1" baseline="0" dirty="0" smtClean="0"/>
                        <a:t>correct Grade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CRDC Reports are showing incorrect grade levels.  For example: A middle school with PK students  reports as having PK-8 and SY 13/14 EDDIE data is accurate.</a:t>
                      </a:r>
                    </a:p>
                    <a:p>
                      <a:endParaRPr lang="en-US" sz="1600" dirty="0"/>
                    </a:p>
                  </a:txBody>
                  <a:tcPr/>
                </a:tc>
                <a:tc>
                  <a:txBody>
                    <a:bodyPr/>
                    <a:lstStyle/>
                    <a:p>
                      <a:pPr marL="0" indent="0">
                        <a:buFont typeface="Arial" panose="020B0604020202020204" pitchFamily="34" charset="0"/>
                        <a:buNone/>
                      </a:pPr>
                      <a:r>
                        <a:rPr lang="en-US" sz="1800" b="1" baseline="0" dirty="0" smtClean="0"/>
                        <a:t>Resolved</a:t>
                      </a:r>
                      <a:r>
                        <a:rPr lang="en-US" sz="1600" b="1" baseline="0" dirty="0" smtClean="0"/>
                        <a:t>: </a:t>
                      </a:r>
                      <a:r>
                        <a:rPr lang="en-US" sz="1600" b="0" baseline="0" dirty="0" smtClean="0"/>
                        <a:t>November Maint Wknd</a:t>
                      </a:r>
                    </a:p>
                    <a:p>
                      <a:pPr marL="0" indent="0">
                        <a:buNone/>
                      </a:pPr>
                      <a:r>
                        <a:rPr lang="en-US" sz="1600" b="1" strike="sngStrike" baseline="0" dirty="0" smtClean="0">
                          <a:solidFill>
                            <a:srgbClr val="FF0000"/>
                          </a:solidFill>
                        </a:rPr>
                        <a:t>Contact the Support Center if </a:t>
                      </a:r>
                      <a:r>
                        <a:rPr lang="en-US" sz="1600" strike="sngStrike" baseline="0" dirty="0" smtClean="0"/>
                        <a:t>your </a:t>
                      </a:r>
                      <a:r>
                        <a:rPr lang="en-US" sz="1600" u="sng" strike="sngStrike" baseline="0" dirty="0" smtClean="0"/>
                        <a:t>SY 13/14 EDDIE grade levels are not </a:t>
                      </a:r>
                      <a:r>
                        <a:rPr lang="en-US" sz="1600" strike="sngStrike" baseline="0" dirty="0" smtClean="0"/>
                        <a:t>accurate. </a:t>
                      </a:r>
                    </a:p>
                    <a:p>
                      <a:pPr marL="0" indent="0">
                        <a:buNone/>
                      </a:pPr>
                      <a:endParaRPr lang="en-US" sz="1600" strike="sngStrike" baseline="0" dirty="0" smtClean="0"/>
                    </a:p>
                    <a:p>
                      <a:pPr marL="0" indent="0">
                        <a:buNone/>
                      </a:pPr>
                      <a:r>
                        <a:rPr lang="en-US" sz="1600" b="1" strike="noStrike" baseline="0" dirty="0" smtClean="0">
                          <a:solidFill>
                            <a:srgbClr val="FF0000"/>
                          </a:solidFill>
                        </a:rPr>
                        <a:t>Enhancement in February that will allow </a:t>
                      </a:r>
                      <a:br>
                        <a:rPr lang="en-US" sz="1600" b="1" strike="noStrike" baseline="0" dirty="0" smtClean="0">
                          <a:solidFill>
                            <a:srgbClr val="FF0000"/>
                          </a:solidFill>
                        </a:rPr>
                      </a:br>
                      <a:r>
                        <a:rPr lang="en-US" sz="1600" b="1" strike="noStrike" baseline="0" dirty="0" smtClean="0">
                          <a:solidFill>
                            <a:srgbClr val="FF0000"/>
                          </a:solidFill>
                        </a:rPr>
                        <a:t>LEAs to make corrections.</a:t>
                      </a:r>
                    </a:p>
                  </a:txBody>
                  <a:tcPr/>
                </a:tc>
              </a:tr>
              <a:tr h="670560">
                <a:tc>
                  <a:txBody>
                    <a:bodyPr/>
                    <a:lstStyle/>
                    <a:p>
                      <a:r>
                        <a:rPr lang="en-US" sz="1600" b="1" dirty="0" smtClean="0"/>
                        <a:t>IB Program Indicator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t>Reporting courses based on 4</a:t>
                      </a:r>
                      <a:r>
                        <a:rPr lang="en-US" sz="1600" b="0" baseline="30000" dirty="0" smtClean="0"/>
                        <a:t>th</a:t>
                      </a:r>
                      <a:r>
                        <a:rPr lang="en-US" sz="1600" b="0" baseline="0" dirty="0" smtClean="0"/>
                        <a:t> Character</a:t>
                      </a:r>
                    </a:p>
                    <a:p>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Resolved</a:t>
                      </a:r>
                      <a:r>
                        <a:rPr lang="en-US" sz="1600" b="1" baseline="0" dirty="0" smtClean="0"/>
                        <a:t>:  </a:t>
                      </a:r>
                      <a:r>
                        <a:rPr lang="en-US" sz="1600" b="0" baseline="0" dirty="0" smtClean="0"/>
                        <a:t>November Maint Wknd</a:t>
                      </a:r>
                    </a:p>
                  </a:txBody>
                  <a:tcPr/>
                </a:tc>
              </a:tr>
              <a:tr h="347003">
                <a:tc>
                  <a:txBody>
                    <a:bodyPr/>
                    <a:lstStyle/>
                    <a:p>
                      <a:r>
                        <a:rPr lang="en-US" sz="1600" b="1" dirty="0" smtClean="0"/>
                        <a:t>Low</a:t>
                      </a:r>
                      <a:r>
                        <a:rPr lang="en-US" sz="1600" b="1" baseline="0" dirty="0" smtClean="0"/>
                        <a:t> / no</a:t>
                      </a:r>
                      <a:r>
                        <a:rPr lang="en-US" sz="1600" b="1" dirty="0" smtClean="0"/>
                        <a:t> course</a:t>
                      </a:r>
                      <a:r>
                        <a:rPr lang="en-US" sz="1600" b="1" baseline="0" dirty="0" smtClean="0"/>
                        <a:t> enrollment counts</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t>Resolved</a:t>
                      </a:r>
                      <a:r>
                        <a:rPr lang="en-US" sz="1600" b="1" baseline="0" dirty="0" smtClean="0"/>
                        <a:t>:  </a:t>
                      </a:r>
                      <a:r>
                        <a:rPr lang="en-US" sz="1600" b="0" baseline="0" dirty="0" smtClean="0"/>
                        <a:t>November Maint Wknd</a:t>
                      </a:r>
                    </a:p>
                  </a:txBody>
                  <a:tcPr/>
                </a:tc>
              </a:tr>
              <a:tr h="1818250">
                <a:tc>
                  <a:txBody>
                    <a:bodyPr/>
                    <a:lstStyle/>
                    <a:p>
                      <a:r>
                        <a:rPr lang="en-US" sz="1600" b="1" dirty="0" smtClean="0"/>
                        <a:t>Red Dot of Death</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FF0000"/>
                          </a:solidFill>
                        </a:rPr>
                        <a:t>Action: </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600" b="0" baseline="0" dirty="0" smtClean="0"/>
                        <a:t>&lt;300 School: terms – are they missing SY 13/14?  Do you need it?  No = exclude from CRDC</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600" b="0" baseline="0" dirty="0" smtClean="0"/>
                        <a:t>New school: terms – are they missing SY 13/14?  Yes = exclude from CRDC ( they weren’t there in SY 13/14)</a:t>
                      </a:r>
                    </a:p>
                  </a:txBody>
                  <a:tcPr/>
                </a:tc>
              </a:tr>
            </a:tbl>
          </a:graphicData>
        </a:graphic>
      </p:graphicFrame>
      <p:sp>
        <p:nvSpPr>
          <p:cNvPr id="5" name="Slide Number Placeholder 4"/>
          <p:cNvSpPr>
            <a:spLocks noGrp="1"/>
          </p:cNvSpPr>
          <p:nvPr>
            <p:ph type="sldNum" sz="quarter" idx="12"/>
          </p:nvPr>
        </p:nvSpPr>
        <p:spPr>
          <a:xfrm>
            <a:off x="8686800" y="6477000"/>
            <a:ext cx="381000" cy="320675"/>
          </a:xfrm>
        </p:spPr>
        <p:txBody>
          <a:bodyPr/>
          <a:lstStyle/>
          <a:p>
            <a:fld id="{43A11CF5-059E-4486-903A-AFB8D989E436}" type="slidenum">
              <a:rPr lang="en-US" smtClean="0"/>
              <a:t>90</a:t>
            </a:fld>
            <a:endParaRPr lang="en-US" dirty="0"/>
          </a:p>
        </p:txBody>
      </p:sp>
      <p:pic>
        <p:nvPicPr>
          <p:cNvPr id="12"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4114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481" y="3577442"/>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1752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 Updated 12/2/2014. 1/20/2015</a:t>
            </a:r>
            <a:endParaRPr lang="en-US" dirty="0"/>
          </a:p>
        </p:txBody>
      </p:sp>
      <p:sp>
        <p:nvSpPr>
          <p:cNvPr id="9" name="Rounded Rectangle 8"/>
          <p:cNvSpPr/>
          <p:nvPr/>
        </p:nvSpPr>
        <p:spPr>
          <a:xfrm>
            <a:off x="301831" y="1676400"/>
            <a:ext cx="8610600" cy="1623332"/>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Users\tdominguez\AppData\Local\Microsoft\Windows\Temporary Internet Files\Content.IE5\J1VD1HHH\MC90044003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714" y="2895600"/>
            <a:ext cx="571286" cy="4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73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 EC Data Load</a:t>
            </a:r>
            <a:endParaRPr lang="en-US" dirty="0"/>
          </a:p>
        </p:txBody>
      </p:sp>
      <p:sp>
        <p:nvSpPr>
          <p:cNvPr id="3" name="Content Placeholder 2"/>
          <p:cNvSpPr>
            <a:spLocks noGrp="1"/>
          </p:cNvSpPr>
          <p:nvPr>
            <p:ph idx="1"/>
          </p:nvPr>
        </p:nvSpPr>
        <p:spPr/>
        <p:txBody>
          <a:bodyPr/>
          <a:lstStyle/>
          <a:p>
            <a:r>
              <a:rPr lang="en-US" dirty="0"/>
              <a:t>EC Data from PS will not consistently report SY 13/14 student EC records</a:t>
            </a:r>
          </a:p>
          <a:p>
            <a:pPr lvl="1"/>
            <a:r>
              <a:rPr lang="en-US" dirty="0" smtClean="0"/>
              <a:t>EC Data from PS is based on a student’s current EC information  (CECAS, 3</a:t>
            </a:r>
            <a:r>
              <a:rPr lang="en-US" baseline="30000" dirty="0" smtClean="0"/>
              <a:t>rd</a:t>
            </a:r>
            <a:r>
              <a:rPr lang="en-US" dirty="0" smtClean="0"/>
              <a:t> Party)</a:t>
            </a:r>
          </a:p>
          <a:p>
            <a:r>
              <a:rPr lang="en-US" dirty="0" smtClean="0"/>
              <a:t>DPI will load EC data using the December 2013 Head Count</a:t>
            </a:r>
            <a:r>
              <a:rPr lang="en-US" dirty="0"/>
              <a:t>(SY 13/14)</a:t>
            </a:r>
            <a:endParaRPr lang="en-US" dirty="0" smtClean="0"/>
          </a:p>
          <a:p>
            <a:r>
              <a:rPr lang="en-US" dirty="0" smtClean="0"/>
              <a:t>Data will only be visible from the CRDC reports</a:t>
            </a: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91</a:t>
            </a:fld>
            <a:endParaRPr lang="en-US" dirty="0"/>
          </a:p>
        </p:txBody>
      </p:sp>
      <p:sp>
        <p:nvSpPr>
          <p:cNvPr id="5" name="Slide Number Placeholder 3"/>
          <p:cNvSpPr txBox="1">
            <a:spLocks/>
          </p:cNvSpPr>
          <p:nvPr/>
        </p:nvSpPr>
        <p:spPr>
          <a:xfrm>
            <a:off x="8686800" y="6477000"/>
            <a:ext cx="3810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A11CF5-059E-4486-903A-AFB8D989E436}" type="slidenum">
              <a:rPr lang="en-US" smtClean="0"/>
              <a:pPr/>
              <a:t>91</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a:t>
            </a:r>
            <a:endParaRPr lang="en-US" dirty="0"/>
          </a:p>
        </p:txBody>
      </p:sp>
    </p:spTree>
    <p:extLst>
      <p:ext uri="{BB962C8B-B14F-4D97-AF65-F5344CB8AC3E}">
        <p14:creationId xmlns:p14="http://schemas.microsoft.com/office/powerpoint/2010/main" val="174926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3"/>
            <a:ext cx="8229600" cy="731837"/>
          </a:xfrm>
        </p:spPr>
        <p:txBody>
          <a:bodyPr>
            <a:noAutofit/>
          </a:bodyPr>
          <a:lstStyle/>
          <a:p>
            <a:r>
              <a:rPr lang="en-US" sz="3900" dirty="0" smtClean="0"/>
              <a:t>Previous Year Grade Level </a:t>
            </a:r>
            <a:r>
              <a:rPr lang="en-US" sz="3900" dirty="0"/>
              <a:t>Correction PowerSchool Screen</a:t>
            </a:r>
          </a:p>
        </p:txBody>
      </p:sp>
      <p:sp>
        <p:nvSpPr>
          <p:cNvPr id="3" name="Content Placeholder 2"/>
          <p:cNvSpPr>
            <a:spLocks noGrp="1"/>
          </p:cNvSpPr>
          <p:nvPr>
            <p:ph sz="half" idx="1"/>
          </p:nvPr>
        </p:nvSpPr>
        <p:spPr>
          <a:xfrm>
            <a:off x="457200" y="3914775"/>
            <a:ext cx="4038600" cy="2486025"/>
          </a:xfrm>
        </p:spPr>
        <p:txBody>
          <a:bodyPr>
            <a:noAutofit/>
          </a:bodyPr>
          <a:lstStyle/>
          <a:p>
            <a:r>
              <a:rPr lang="en-US" sz="2000" b="1" u="sng" dirty="0" smtClean="0"/>
              <a:t>Previous year</a:t>
            </a:r>
            <a:r>
              <a:rPr lang="en-US" sz="2000" b="1" i="1" dirty="0" smtClean="0"/>
              <a:t> </a:t>
            </a:r>
            <a:r>
              <a:rPr lang="en-US" sz="2000" dirty="0" smtClean="0"/>
              <a:t>grade level feed from EDDIE has been stopped in PS Production</a:t>
            </a:r>
          </a:p>
          <a:p>
            <a:r>
              <a:rPr lang="en-US" sz="2000" dirty="0"/>
              <a:t>Update access for LEA Level </a:t>
            </a:r>
            <a:r>
              <a:rPr lang="en-US" sz="2000" dirty="0" smtClean="0"/>
              <a:t>staff </a:t>
            </a:r>
            <a:endParaRPr lang="en-US" sz="2000" dirty="0"/>
          </a:p>
          <a:p>
            <a:r>
              <a:rPr lang="en-US" sz="2000" dirty="0" smtClean="0"/>
              <a:t>Read </a:t>
            </a:r>
            <a:r>
              <a:rPr lang="en-US" sz="2000" dirty="0"/>
              <a:t>Only after CRDC is </a:t>
            </a:r>
            <a:r>
              <a:rPr lang="en-US" sz="2000" dirty="0" smtClean="0"/>
              <a:t>complete</a:t>
            </a:r>
            <a:endParaRPr lang="en-US" sz="2000" dirty="0"/>
          </a:p>
        </p:txBody>
      </p:sp>
      <p:sp>
        <p:nvSpPr>
          <p:cNvPr id="5" name="Content Placeholder 4"/>
          <p:cNvSpPr>
            <a:spLocks noGrp="1"/>
          </p:cNvSpPr>
          <p:nvPr>
            <p:ph sz="half" idx="2"/>
          </p:nvPr>
        </p:nvSpPr>
        <p:spPr>
          <a:xfrm>
            <a:off x="4648200" y="3914775"/>
            <a:ext cx="4038600" cy="2486025"/>
          </a:xfrm>
        </p:spPr>
        <p:txBody>
          <a:bodyPr>
            <a:normAutofit/>
          </a:bodyPr>
          <a:lstStyle/>
          <a:p>
            <a:pPr marL="514350" indent="-514350">
              <a:buFont typeface="+mj-lt"/>
              <a:buAutoNum type="arabicPeriod"/>
            </a:pPr>
            <a:r>
              <a:rPr lang="en-US" sz="2000" dirty="0" smtClean="0"/>
              <a:t>Locate </a:t>
            </a:r>
            <a:r>
              <a:rPr lang="en-US" sz="2000" b="1" dirty="0" smtClean="0"/>
              <a:t>Year ID 2300</a:t>
            </a:r>
          </a:p>
          <a:p>
            <a:pPr marL="514350" indent="-514350">
              <a:buFont typeface="+mj-lt"/>
              <a:buAutoNum type="arabicPeriod"/>
            </a:pPr>
            <a:r>
              <a:rPr lang="en-US" sz="2000" dirty="0" smtClean="0"/>
              <a:t>Using EDDIE codes, type grade levels, separate grade levels with a colon ( </a:t>
            </a:r>
            <a:r>
              <a:rPr lang="en-US" sz="2600" b="1" dirty="0" smtClean="0"/>
              <a:t>: </a:t>
            </a:r>
            <a:r>
              <a:rPr lang="en-US" sz="2000" dirty="0" smtClean="0"/>
              <a:t>)</a:t>
            </a:r>
          </a:p>
          <a:p>
            <a:pPr marL="514350" indent="-514350">
              <a:buFont typeface="+mj-lt"/>
              <a:buAutoNum type="arabicPeriod"/>
            </a:pPr>
            <a:r>
              <a:rPr lang="en-US" sz="2000" dirty="0" smtClean="0"/>
              <a:t>Click </a:t>
            </a:r>
            <a:r>
              <a:rPr lang="en-US" sz="2000" b="1" dirty="0" smtClean="0"/>
              <a:t>Submit</a:t>
            </a:r>
          </a:p>
          <a:p>
            <a:pPr marL="800100" lvl="2" indent="0">
              <a:buNone/>
            </a:pPr>
            <a:r>
              <a:rPr lang="en-US" b="1" dirty="0" smtClean="0"/>
              <a:t>Example:  </a:t>
            </a:r>
            <a:r>
              <a:rPr lang="en-US" dirty="0"/>
              <a:t>KG:06:07:08</a:t>
            </a:r>
          </a:p>
          <a:p>
            <a:pPr marL="0" indent="0">
              <a:buNone/>
            </a:pPr>
            <a:endParaRPr lang="en-US" sz="2000" b="1" dirty="0" smtClean="0"/>
          </a:p>
          <a:p>
            <a:pPr marL="514350" indent="-514350">
              <a:buFont typeface="+mj-lt"/>
              <a:buAutoNum type="arabicPeriod"/>
            </a:pPr>
            <a:endParaRPr lang="en-US" dirty="0"/>
          </a:p>
        </p:txBody>
      </p:sp>
      <p:pic>
        <p:nvPicPr>
          <p:cNvPr id="1026" name="Picture 2"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105025"/>
            <a:ext cx="9001125" cy="1628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8686800" y="6477000"/>
            <a:ext cx="3810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A11CF5-059E-4486-903A-AFB8D989E436}" type="slidenum">
              <a:rPr lang="en-US" smtClean="0"/>
              <a:pPr/>
              <a:t>92</a:t>
            </a:fld>
            <a:endParaRPr lang="en-US" dirty="0"/>
          </a:p>
        </p:txBody>
      </p:sp>
      <p:sp>
        <p:nvSpPr>
          <p:cNvPr id="8"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1/20/2015</a:t>
            </a:r>
            <a:endParaRPr lang="en-US" dirty="0"/>
          </a:p>
        </p:txBody>
      </p:sp>
    </p:spTree>
    <p:extLst>
      <p:ext uri="{BB962C8B-B14F-4D97-AF65-F5344CB8AC3E}">
        <p14:creationId xmlns:p14="http://schemas.microsoft.com/office/powerpoint/2010/main" val="190530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Steps</a:t>
            </a:r>
            <a:endParaRPr lang="en-US" dirty="0"/>
          </a:p>
        </p:txBody>
      </p:sp>
      <p:sp>
        <p:nvSpPr>
          <p:cNvPr id="7" name="Content Placeholder 6"/>
          <p:cNvSpPr>
            <a:spLocks noGrp="1"/>
          </p:cNvSpPr>
          <p:nvPr>
            <p:ph idx="1"/>
          </p:nvPr>
        </p:nvSpPr>
        <p:spPr/>
        <p:txBody>
          <a:bodyPr/>
          <a:lstStyle/>
          <a:p>
            <a:r>
              <a:rPr lang="en-US" dirty="0" smtClean="0"/>
              <a:t>Review Contact List sent 1/20/2015</a:t>
            </a:r>
          </a:p>
          <a:p>
            <a:r>
              <a:rPr lang="en-US" dirty="0" smtClean="0"/>
              <a:t>Exclude the PowerSchool Graduated School from CRDC</a:t>
            </a:r>
          </a:p>
          <a:p>
            <a:r>
              <a:rPr lang="en-US" b="1" dirty="0" smtClean="0"/>
              <a:t>All LEAs and Charters should run the CRDC reports (at the LEA level) the week of Monday, February 9, 2015</a:t>
            </a:r>
            <a:endParaRPr lang="en-US" b="1" dirty="0"/>
          </a:p>
        </p:txBody>
      </p:sp>
      <p:sp>
        <p:nvSpPr>
          <p:cNvPr id="5" name="Slide Number Placeholder 4"/>
          <p:cNvSpPr>
            <a:spLocks noGrp="1"/>
          </p:cNvSpPr>
          <p:nvPr>
            <p:ph type="sldNum" sz="quarter" idx="12"/>
          </p:nvPr>
        </p:nvSpPr>
        <p:spPr/>
        <p:txBody>
          <a:bodyPr/>
          <a:lstStyle/>
          <a:p>
            <a:fld id="{43A11CF5-059E-4486-903A-AFB8D989E436}" type="slidenum">
              <a:rPr lang="en-US" smtClean="0"/>
              <a:t>93</a:t>
            </a:fld>
            <a:endParaRPr lang="en-US" dirty="0"/>
          </a:p>
        </p:txBody>
      </p:sp>
    </p:spTree>
    <p:extLst>
      <p:ext uri="{BB962C8B-B14F-4D97-AF65-F5344CB8AC3E}">
        <p14:creationId xmlns:p14="http://schemas.microsoft.com/office/powerpoint/2010/main" val="415184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OCR / CRDC Status Webinars</a:t>
            </a:r>
            <a:endParaRPr lang="en-US" dirty="0"/>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ü"/>
            </a:pPr>
            <a:r>
              <a:rPr lang="en-US" dirty="0" smtClean="0"/>
              <a:t>October 21</a:t>
            </a:r>
          </a:p>
          <a:p>
            <a:pPr lvl="1"/>
            <a:r>
              <a:rPr lang="en-US" i="1" dirty="0" smtClean="0"/>
              <a:t>1pm-2:30</a:t>
            </a:r>
          </a:p>
          <a:p>
            <a:pPr>
              <a:buFont typeface="Wingdings" panose="05000000000000000000" pitchFamily="2" charset="2"/>
              <a:buChar char="ü"/>
            </a:pPr>
            <a:r>
              <a:rPr lang="en-US" dirty="0" smtClean="0"/>
              <a:t>November 4</a:t>
            </a:r>
          </a:p>
          <a:p>
            <a:pPr lvl="1"/>
            <a:r>
              <a:rPr lang="en-US" i="1" dirty="0"/>
              <a:t>1pm-2:30</a:t>
            </a:r>
          </a:p>
          <a:p>
            <a:r>
              <a:rPr lang="en-US" strike="sngStrike" dirty="0" smtClean="0"/>
              <a:t>November 18</a:t>
            </a:r>
          </a:p>
          <a:p>
            <a:pPr lvl="1"/>
            <a:r>
              <a:rPr lang="en-US" i="1" strike="sngStrike" dirty="0" smtClean="0"/>
              <a:t>1pm-2:30</a:t>
            </a:r>
          </a:p>
          <a:p>
            <a:pPr>
              <a:buFont typeface="Wingdings" panose="05000000000000000000" pitchFamily="2" charset="2"/>
              <a:buChar char="ü"/>
            </a:pPr>
            <a:r>
              <a:rPr lang="en-US" dirty="0"/>
              <a:t>December 2, 2014 </a:t>
            </a:r>
            <a:endParaRPr lang="en-US" dirty="0" smtClean="0"/>
          </a:p>
          <a:p>
            <a:pPr lvl="1"/>
            <a:r>
              <a:rPr lang="en-US" dirty="0" smtClean="0"/>
              <a:t>1pm-2:30 </a:t>
            </a:r>
            <a:endParaRPr lang="en-US" dirty="0"/>
          </a:p>
          <a:p>
            <a:endParaRPr lang="en-US" i="1" dirty="0"/>
          </a:p>
          <a:p>
            <a:endParaRPr lang="en-US" dirty="0" smtClean="0">
              <a:solidFill>
                <a:srgbClr val="FF0000"/>
              </a:solidFill>
            </a:endParaRPr>
          </a:p>
          <a:p>
            <a:pPr marL="0" indent="0">
              <a:buNone/>
            </a:pPr>
            <a:endParaRPr lang="en-US" dirty="0">
              <a:solidFill>
                <a:srgbClr val="FF0000"/>
              </a:solidFill>
            </a:endParaRPr>
          </a:p>
        </p:txBody>
      </p:sp>
      <p:sp>
        <p:nvSpPr>
          <p:cNvPr id="4" name="Content Placeholder 3"/>
          <p:cNvSpPr>
            <a:spLocks noGrp="1"/>
          </p:cNvSpPr>
          <p:nvPr>
            <p:ph sz="half" idx="2"/>
          </p:nvPr>
        </p:nvSpPr>
        <p:spPr/>
        <p:txBody>
          <a:bodyPr>
            <a:normAutofit/>
          </a:bodyPr>
          <a:lstStyle/>
          <a:p>
            <a:r>
              <a:rPr lang="en-US" strike="sngStrike" dirty="0"/>
              <a:t>December 16, 2014 </a:t>
            </a:r>
          </a:p>
          <a:p>
            <a:pPr lvl="1"/>
            <a:r>
              <a:rPr lang="en-US" i="1" strike="sngStrike" dirty="0"/>
              <a:t>1pm - 2:30 </a:t>
            </a:r>
          </a:p>
          <a:p>
            <a:pPr>
              <a:buFont typeface="Wingdings" panose="05000000000000000000" pitchFamily="2" charset="2"/>
              <a:buChar char="ü"/>
            </a:pPr>
            <a:r>
              <a:rPr lang="en-US" dirty="0"/>
              <a:t>January 6, 2015 – </a:t>
            </a:r>
          </a:p>
          <a:p>
            <a:pPr lvl="1"/>
            <a:r>
              <a:rPr lang="en-US" i="1" dirty="0"/>
              <a:t>1pm-2:30 </a:t>
            </a:r>
          </a:p>
          <a:p>
            <a:pPr>
              <a:buFont typeface="Wingdings" panose="05000000000000000000" pitchFamily="2" charset="2"/>
              <a:buChar char="ü"/>
            </a:pPr>
            <a:r>
              <a:rPr lang="en-US" dirty="0"/>
              <a:t>January 20, 2015 – </a:t>
            </a:r>
          </a:p>
          <a:p>
            <a:pPr lvl="1"/>
            <a:r>
              <a:rPr lang="en-US" i="1" dirty="0"/>
              <a:t>1pm-2:30 </a:t>
            </a:r>
          </a:p>
          <a:p>
            <a:pPr marL="0" indent="0">
              <a:buNone/>
            </a:pPr>
            <a:endParaRPr lang="en-US" dirty="0"/>
          </a:p>
        </p:txBody>
      </p:sp>
      <p:sp>
        <p:nvSpPr>
          <p:cNvPr id="5" name="Slide Number Placeholder 4"/>
          <p:cNvSpPr>
            <a:spLocks noGrp="1"/>
          </p:cNvSpPr>
          <p:nvPr>
            <p:ph type="sldNum" sz="quarter" idx="12"/>
          </p:nvPr>
        </p:nvSpPr>
        <p:spPr>
          <a:xfrm>
            <a:off x="8610600" y="6416675"/>
            <a:ext cx="457200" cy="365125"/>
          </a:xfrm>
        </p:spPr>
        <p:txBody>
          <a:bodyPr/>
          <a:lstStyle/>
          <a:p>
            <a:fld id="{43A11CF5-059E-4486-903A-AFB8D989E436}" type="slidenum">
              <a:rPr lang="en-US" smtClean="0"/>
              <a:t>94</a:t>
            </a:fld>
            <a:endParaRPr lang="en-US" dirty="0"/>
          </a:p>
        </p:txBody>
      </p:sp>
      <p:sp>
        <p:nvSpPr>
          <p:cNvPr id="6"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10/21/2014, Updated 12/2/2014, 1/5/2015</a:t>
            </a:r>
            <a:endParaRPr lang="en-US" dirty="0"/>
          </a:p>
        </p:txBody>
      </p:sp>
      <p:sp>
        <p:nvSpPr>
          <p:cNvPr id="7" name="TextBox 6"/>
          <p:cNvSpPr txBox="1"/>
          <p:nvPr/>
        </p:nvSpPr>
        <p:spPr>
          <a:xfrm>
            <a:off x="990600" y="5867400"/>
            <a:ext cx="7467600" cy="923330"/>
          </a:xfrm>
          <a:prstGeom prst="rect">
            <a:avLst/>
          </a:prstGeom>
          <a:noFill/>
        </p:spPr>
        <p:txBody>
          <a:bodyPr wrap="square" rtlCol="0">
            <a:spAutoFit/>
          </a:bodyPr>
          <a:lstStyle/>
          <a:p>
            <a:pPr algn="ctr"/>
            <a:r>
              <a:rPr lang="en-US" dirty="0" smtClean="0"/>
              <a:t>OCR Status Updates will resume in March</a:t>
            </a:r>
          </a:p>
          <a:p>
            <a:pPr algn="ctr"/>
            <a:r>
              <a:rPr lang="en-US" dirty="0" smtClean="0"/>
              <a:t>New registration link pending</a:t>
            </a:r>
            <a:endParaRPr lang="en-US" dirty="0"/>
          </a:p>
          <a:p>
            <a:endParaRPr lang="en-US" dirty="0"/>
          </a:p>
        </p:txBody>
      </p:sp>
    </p:spTree>
    <p:extLst>
      <p:ext uri="{BB962C8B-B14F-4D97-AF65-F5344CB8AC3E}">
        <p14:creationId xmlns:p14="http://schemas.microsoft.com/office/powerpoint/2010/main" val="419060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OCR Symposium Sessions</a:t>
            </a:r>
            <a:endParaRPr lang="en-US" dirty="0"/>
          </a:p>
        </p:txBody>
      </p:sp>
      <p:sp>
        <p:nvSpPr>
          <p:cNvPr id="3" name="Content Placeholder 2"/>
          <p:cNvSpPr>
            <a:spLocks noGrp="1"/>
          </p:cNvSpPr>
          <p:nvPr>
            <p:ph idx="1"/>
          </p:nvPr>
        </p:nvSpPr>
        <p:spPr/>
        <p:txBody>
          <a:bodyPr>
            <a:normAutofit lnSpcReduction="10000"/>
          </a:bodyPr>
          <a:lstStyle/>
          <a:p>
            <a:r>
              <a:rPr lang="en-US" dirty="0" smtClean="0"/>
              <a:t>Symposium  (Subject to Change)</a:t>
            </a:r>
          </a:p>
          <a:p>
            <a:pPr lvl="1"/>
            <a:r>
              <a:rPr lang="en-US" dirty="0" smtClean="0"/>
              <a:t>Monday, February 23, 2015</a:t>
            </a:r>
          </a:p>
          <a:p>
            <a:pPr lvl="1"/>
            <a:r>
              <a:rPr lang="en-US" dirty="0" smtClean="0"/>
              <a:t>Tuesday, February 24, 2015</a:t>
            </a:r>
          </a:p>
          <a:p>
            <a:pPr lvl="1"/>
            <a:endParaRPr lang="en-US" dirty="0"/>
          </a:p>
          <a:p>
            <a:pPr lvl="1"/>
            <a:endParaRPr lang="en-US" dirty="0" smtClean="0"/>
          </a:p>
          <a:p>
            <a:pPr lvl="1"/>
            <a:endParaRPr lang="en-US" dirty="0"/>
          </a:p>
          <a:p>
            <a:pPr marL="457200" lvl="1" indent="0" algn="ctr">
              <a:buNone/>
            </a:pPr>
            <a:r>
              <a:rPr lang="en-US" b="1" i="1" dirty="0" smtClean="0"/>
              <a:t>Looking forward to seeing you at the Home Base Symposium!</a:t>
            </a:r>
          </a:p>
          <a:p>
            <a:pPr marL="457200" lvl="1" indent="0">
              <a:buNone/>
            </a:pPr>
            <a:endParaRPr lang="en-US" dirty="0"/>
          </a:p>
        </p:txBody>
      </p:sp>
      <p:sp>
        <p:nvSpPr>
          <p:cNvPr id="5" name="Slide Number Placeholder 4"/>
          <p:cNvSpPr>
            <a:spLocks noGrp="1"/>
          </p:cNvSpPr>
          <p:nvPr>
            <p:ph type="sldNum" sz="quarter" idx="12"/>
          </p:nvPr>
        </p:nvSpPr>
        <p:spPr>
          <a:xfrm>
            <a:off x="8610600" y="6477000"/>
            <a:ext cx="457200" cy="320675"/>
          </a:xfrm>
        </p:spPr>
        <p:txBody>
          <a:bodyPr/>
          <a:lstStyle/>
          <a:p>
            <a:fld id="{43A11CF5-059E-4486-903A-AFB8D989E436}" type="slidenum">
              <a:rPr lang="en-US" smtClean="0"/>
              <a:t>95</a:t>
            </a:fld>
            <a:endParaRPr lang="en-US" dirty="0"/>
          </a:p>
        </p:txBody>
      </p:sp>
    </p:spTree>
    <p:extLst>
      <p:ext uri="{BB962C8B-B14F-4D97-AF65-F5344CB8AC3E}">
        <p14:creationId xmlns:p14="http://schemas.microsoft.com/office/powerpoint/2010/main" val="304570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15</a:t>
            </a:r>
            <a:r>
              <a:rPr lang="en-US" baseline="30000" dirty="0" smtClean="0"/>
              <a:t>th</a:t>
            </a:r>
            <a:r>
              <a:rPr lang="en-US" dirty="0" smtClean="0"/>
              <a:t> - Agenda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PowerSchool CRDC Report Status</a:t>
            </a:r>
          </a:p>
          <a:p>
            <a:r>
              <a:rPr lang="en-US" dirty="0"/>
              <a:t>Federal Submission Portal </a:t>
            </a:r>
          </a:p>
          <a:p>
            <a:pPr lvl="1"/>
            <a:r>
              <a:rPr lang="en-US" dirty="0"/>
              <a:t>Submission Window</a:t>
            </a:r>
          </a:p>
          <a:p>
            <a:pPr lvl="1"/>
            <a:r>
              <a:rPr lang="en-US" dirty="0"/>
              <a:t>Access</a:t>
            </a:r>
          </a:p>
          <a:p>
            <a:pPr lvl="1"/>
            <a:r>
              <a:rPr lang="en-US" dirty="0"/>
              <a:t>Provisioning Accounts</a:t>
            </a:r>
          </a:p>
          <a:p>
            <a:pPr lvl="1"/>
            <a:r>
              <a:rPr lang="en-US" dirty="0"/>
              <a:t>Familiarize Yourself with the Tool – Resources</a:t>
            </a:r>
          </a:p>
          <a:p>
            <a:r>
              <a:rPr lang="en-US" dirty="0" smtClean="0"/>
              <a:t>State Data Load Status and Load Schedule</a:t>
            </a:r>
            <a:endParaRPr lang="en-US" dirty="0"/>
          </a:p>
          <a:p>
            <a:pPr marL="342900" lvl="1" indent="-342900">
              <a:buFont typeface="Arial" pitchFamily="34" charset="0"/>
              <a:buChar char="•"/>
            </a:pPr>
            <a:r>
              <a:rPr lang="en-US" sz="3200" dirty="0"/>
              <a:t>LEA / Charter </a:t>
            </a:r>
            <a:r>
              <a:rPr lang="en-US" sz="3200" dirty="0" smtClean="0"/>
              <a:t>Responsibilities</a:t>
            </a:r>
          </a:p>
          <a:p>
            <a:pPr marL="342900" lvl="1" indent="-342900">
              <a:buFont typeface="Arial" pitchFamily="34" charset="0"/>
              <a:buChar char="•"/>
            </a:pPr>
            <a:r>
              <a:rPr lang="en-US" sz="3200" dirty="0" smtClean="0"/>
              <a:t>Errors, Warnings and </a:t>
            </a:r>
            <a:r>
              <a:rPr lang="en-US" sz="3200" dirty="0" err="1" smtClean="0"/>
              <a:t>ED</a:t>
            </a:r>
            <a:r>
              <a:rPr lang="en-US" sz="3200" i="1" dirty="0" err="1" smtClean="0"/>
              <a:t>Facts</a:t>
            </a:r>
            <a:endParaRPr lang="en-US" sz="3200" i="1" dirty="0"/>
          </a:p>
          <a:p>
            <a:r>
              <a:rPr lang="en-US" dirty="0" smtClean="0"/>
              <a:t>Support and Resources</a:t>
            </a:r>
          </a:p>
          <a:p>
            <a:pPr lvl="1"/>
            <a:endParaRPr lang="en-US" dirty="0" smtClean="0"/>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96</a:t>
            </a:fld>
            <a:endParaRPr lang="en-US" dirty="0"/>
          </a:p>
        </p:txBody>
      </p:sp>
    </p:spTree>
    <p:extLst>
      <p:ext uri="{BB962C8B-B14F-4D97-AF65-F5344CB8AC3E}">
        <p14:creationId xmlns:p14="http://schemas.microsoft.com/office/powerpoint/2010/main" val="281738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PowerSchool CRDC Report Status</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100% of PowerSchool CRDC LEA level reports were run by all LEAs and charter schools</a:t>
            </a:r>
          </a:p>
          <a:p>
            <a:r>
              <a:rPr lang="en-US" sz="3000" dirty="0" smtClean="0"/>
              <a:t>99.1% were re-run during the week of April 13, 2015</a:t>
            </a:r>
          </a:p>
          <a:p>
            <a:pPr lvl="1"/>
            <a:r>
              <a:rPr lang="en-US" sz="2600" dirty="0" smtClean="0"/>
              <a:t>Why was this important?  Final updates to report logic were made the weekend prior, requiring the need to re-run for the latest changes</a:t>
            </a:r>
          </a:p>
          <a:p>
            <a:r>
              <a:rPr lang="en-US" sz="3000" dirty="0" smtClean="0"/>
              <a:t>P</a:t>
            </a:r>
            <a:r>
              <a:rPr lang="en-US" sz="2800" dirty="0" smtClean="0"/>
              <a:t>owerSchool Report Views were lost during the first week of May</a:t>
            </a:r>
          </a:p>
          <a:p>
            <a:r>
              <a:rPr lang="en-US" sz="2800" b="1" dirty="0" smtClean="0"/>
              <a:t>All </a:t>
            </a:r>
            <a:r>
              <a:rPr lang="en-US" sz="2800" b="1" dirty="0"/>
              <a:t>LEA level </a:t>
            </a:r>
            <a:r>
              <a:rPr lang="en-US" sz="2800" b="1" dirty="0" smtClean="0"/>
              <a:t>PowerSchool reports </a:t>
            </a:r>
            <a:r>
              <a:rPr lang="en-US" sz="2800" b="1" dirty="0"/>
              <a:t>have been </a:t>
            </a:r>
            <a:r>
              <a:rPr lang="en-US" sz="2800" b="1" dirty="0" smtClean="0"/>
              <a:t>restored</a:t>
            </a:r>
            <a:endParaRPr lang="en-US" sz="2800" b="1" dirty="0"/>
          </a:p>
          <a:p>
            <a:endParaRPr lang="en-US" sz="3000" dirty="0" smtClean="0"/>
          </a:p>
          <a:p>
            <a:pPr marL="0" indent="0">
              <a:buNone/>
            </a:pP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97</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415325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Portal – Submission Window</a:t>
            </a:r>
            <a:endParaRPr lang="en-US" dirty="0"/>
          </a:p>
        </p:txBody>
      </p:sp>
      <p:sp>
        <p:nvSpPr>
          <p:cNvPr id="3" name="Content Placeholder 2"/>
          <p:cNvSpPr>
            <a:spLocks noGrp="1"/>
          </p:cNvSpPr>
          <p:nvPr>
            <p:ph idx="1"/>
          </p:nvPr>
        </p:nvSpPr>
        <p:spPr/>
        <p:txBody>
          <a:bodyPr>
            <a:normAutofit lnSpcReduction="10000"/>
          </a:bodyPr>
          <a:lstStyle/>
          <a:p>
            <a:r>
              <a:rPr lang="en-US" dirty="0" smtClean="0"/>
              <a:t>The OCR due </a:t>
            </a:r>
            <a:r>
              <a:rPr lang="en-US" dirty="0"/>
              <a:t>d</a:t>
            </a:r>
            <a:r>
              <a:rPr lang="en-US" dirty="0" smtClean="0"/>
              <a:t>ate has not been determined</a:t>
            </a:r>
          </a:p>
          <a:p>
            <a:r>
              <a:rPr lang="en-US" dirty="0" smtClean="0"/>
              <a:t>Due date will be posted in the NOTIFICATIONS BOX on the Submission Tool</a:t>
            </a:r>
          </a:p>
          <a:p>
            <a:r>
              <a:rPr lang="en-US" dirty="0" smtClean="0"/>
              <a:t>Due date will also be posted on Grads 360</a:t>
            </a:r>
          </a:p>
          <a:p>
            <a:r>
              <a:rPr lang="en-US" dirty="0" smtClean="0"/>
              <a:t>Grads 360 link for CRDC:  </a:t>
            </a:r>
            <a:r>
              <a:rPr lang="en-US" sz="2200" dirty="0" smtClean="0">
                <a:hlinkClick r:id="rId2"/>
              </a:rPr>
              <a:t>https</a:t>
            </a:r>
            <a:r>
              <a:rPr lang="en-US" sz="2200" dirty="0">
                <a:hlinkClick r:id="rId2"/>
              </a:rPr>
              <a:t>://</a:t>
            </a:r>
            <a:r>
              <a:rPr lang="en-US" sz="2200" dirty="0" smtClean="0">
                <a:hlinkClick r:id="rId2"/>
              </a:rPr>
              <a:t>crdc.grads360.org</a:t>
            </a:r>
            <a:endParaRPr lang="en-US" sz="2200" dirty="0" smtClean="0"/>
          </a:p>
          <a:p>
            <a:r>
              <a:rPr lang="en-US" dirty="0" smtClean="0"/>
              <a:t>The NC DPI will send notification to OCR Coordinators</a:t>
            </a:r>
          </a:p>
          <a:p>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98</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9467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Portal - Accounts</a:t>
            </a:r>
            <a:endParaRPr lang="en-US" dirty="0"/>
          </a:p>
        </p:txBody>
      </p:sp>
      <p:sp>
        <p:nvSpPr>
          <p:cNvPr id="3" name="Content Placeholder 2"/>
          <p:cNvSpPr>
            <a:spLocks noGrp="1"/>
          </p:cNvSpPr>
          <p:nvPr>
            <p:ph idx="1"/>
          </p:nvPr>
        </p:nvSpPr>
        <p:spPr/>
        <p:txBody>
          <a:bodyPr>
            <a:normAutofit fontScale="92500"/>
          </a:bodyPr>
          <a:lstStyle/>
          <a:p>
            <a:r>
              <a:rPr lang="en-US" dirty="0" smtClean="0"/>
              <a:t>The OCR sent accounts to LEA staff April 16, 2015</a:t>
            </a:r>
          </a:p>
          <a:p>
            <a:r>
              <a:rPr lang="en-US" dirty="0" smtClean="0"/>
              <a:t>Check your SPAM and Junk mail</a:t>
            </a:r>
          </a:p>
          <a:p>
            <a:r>
              <a:rPr lang="en-US" dirty="0" smtClean="0"/>
              <a:t>If you did not receive an account, contact CRDC Partner Support at:  </a:t>
            </a:r>
          </a:p>
          <a:p>
            <a:pPr marL="0" indent="0" algn="ctr">
              <a:buNone/>
            </a:pPr>
            <a:r>
              <a:rPr lang="en-US" b="1" dirty="0" smtClean="0"/>
              <a:t>(</a:t>
            </a:r>
            <a:r>
              <a:rPr lang="en-US" b="1" dirty="0"/>
              <a:t>844) 338-2732</a:t>
            </a:r>
            <a:br>
              <a:rPr lang="en-US" b="1" dirty="0"/>
            </a:br>
            <a:r>
              <a:rPr lang="en-US" b="1" dirty="0"/>
              <a:t>or</a:t>
            </a:r>
            <a:br>
              <a:rPr lang="en-US" b="1" dirty="0"/>
            </a:br>
            <a:r>
              <a:rPr lang="en-US" b="1" dirty="0">
                <a:hlinkClick r:id="rId2"/>
              </a:rPr>
              <a:t>CRDC@SANAMETRIX.COM</a:t>
            </a:r>
            <a:endParaRPr lang="en-US" dirty="0"/>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99</a:t>
            </a:fld>
            <a:endParaRPr lang="en-US" dirty="0"/>
          </a:p>
        </p:txBody>
      </p:sp>
      <p:sp>
        <p:nvSpPr>
          <p:cNvPr id="5" name="Slide Number Placeholder 4"/>
          <p:cNvSpPr txBox="1">
            <a:spLocks/>
          </p:cNvSpPr>
          <p:nvPr/>
        </p:nvSpPr>
        <p:spPr>
          <a:xfrm>
            <a:off x="381000" y="6469062"/>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Originally Presented: 5/15/2015</a:t>
            </a:r>
            <a:endParaRPr lang="en-US" dirty="0"/>
          </a:p>
        </p:txBody>
      </p:sp>
    </p:spTree>
    <p:extLst>
      <p:ext uri="{BB962C8B-B14F-4D97-AF65-F5344CB8AC3E}">
        <p14:creationId xmlns:p14="http://schemas.microsoft.com/office/powerpoint/2010/main" val="313619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S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20130725_PS_ppt_template</Template>
  <TotalTime>39668</TotalTime>
  <Words>6795</Words>
  <Application>Microsoft Office PowerPoint</Application>
  <PresentationFormat>On-screen Show (4:3)</PresentationFormat>
  <Paragraphs>1170</Paragraphs>
  <Slides>131</Slides>
  <Notes>6</Notes>
  <HiddenSlides>103</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131</vt:i4>
      </vt:variant>
    </vt:vector>
  </HeadingPairs>
  <TitlesOfParts>
    <vt:vector size="136" baseType="lpstr">
      <vt:lpstr>Arial</vt:lpstr>
      <vt:lpstr>Calibri</vt:lpstr>
      <vt:lpstr>Times New Roman</vt:lpstr>
      <vt:lpstr>Wingdings</vt:lpstr>
      <vt:lpstr>PS_ppt_template</vt:lpstr>
      <vt:lpstr>Office Of Civil Rights Data Collection (OCR / CRDC)</vt:lpstr>
      <vt:lpstr>High Level Info</vt:lpstr>
      <vt:lpstr>Federal Submission Dates</vt:lpstr>
      <vt:lpstr>Communications</vt:lpstr>
      <vt:lpstr>About this Presentation</vt:lpstr>
      <vt:lpstr>About this Presentation…</vt:lpstr>
      <vt:lpstr>About this Presentation…</vt:lpstr>
      <vt:lpstr>Updates to Formatting</vt:lpstr>
      <vt:lpstr>Project Tasks</vt:lpstr>
      <vt:lpstr>Task 1 &amp; 2 - Complete</vt:lpstr>
      <vt:lpstr>Example</vt:lpstr>
      <vt:lpstr>Exclude from CRDC Report (&lt;300 schools)</vt:lpstr>
      <vt:lpstr>Exclude from CRDC Report (&lt;300 schools)…</vt:lpstr>
      <vt:lpstr>More Info on Program &amp; &lt;300 Schools</vt:lpstr>
      <vt:lpstr>One More Thing On &lt;300 Schools…</vt:lpstr>
      <vt:lpstr>Tasks 3, 4 &amp; 5 - in Progress</vt:lpstr>
      <vt:lpstr>Section 504 Records in PowerSchool</vt:lpstr>
      <vt:lpstr>Section 504 Records in PowerSchool…</vt:lpstr>
      <vt:lpstr>Section 504 Records in PowerSchool…</vt:lpstr>
      <vt:lpstr>CRDC Reports in PowerSchool</vt:lpstr>
      <vt:lpstr>CRDC Report Known Issues</vt:lpstr>
      <vt:lpstr>State Submission Files</vt:lpstr>
      <vt:lpstr>The ‘Other’ Data</vt:lpstr>
      <vt:lpstr>Tasks 6 &amp; 7</vt:lpstr>
      <vt:lpstr>Tasks 8, 9 &amp; 10 - Pending </vt:lpstr>
      <vt:lpstr>November 4th Agenda</vt:lpstr>
      <vt:lpstr>November 4th Status – Complete</vt:lpstr>
      <vt:lpstr>November 4th Status – In Progress</vt:lpstr>
      <vt:lpstr>November 4th Status – In Progress</vt:lpstr>
      <vt:lpstr>November 4th Status- Pending</vt:lpstr>
      <vt:lpstr>PowerSchool Maint. Weekend – November 14th </vt:lpstr>
      <vt:lpstr>Reviewing CRDC PowerSchool Data</vt:lpstr>
      <vt:lpstr>Reviewing CRDC PowerSchool Data…</vt:lpstr>
      <vt:lpstr>Reviewing CRDC PowerSchool Data…</vt:lpstr>
      <vt:lpstr>Reviewing CRDC PowerSchool Data…</vt:lpstr>
      <vt:lpstr>Reviewing CRDC PowerSchool Data…</vt:lpstr>
      <vt:lpstr>December 2nd – Agenda</vt:lpstr>
      <vt:lpstr>December 2nd Status - Complete</vt:lpstr>
      <vt:lpstr>December 2nd Status – In Progress</vt:lpstr>
      <vt:lpstr>December 2nd Status - Pending</vt:lpstr>
      <vt:lpstr>December 4th – NC Public OCR Website </vt:lpstr>
      <vt:lpstr>PowerPoint Presentation</vt:lpstr>
      <vt:lpstr>Who Should be an OCR Contact?</vt:lpstr>
      <vt:lpstr>December 4th - Next Steps - LEAs</vt:lpstr>
      <vt:lpstr>January 6th - Agenda</vt:lpstr>
      <vt:lpstr>January 6th – Status - Complete</vt:lpstr>
      <vt:lpstr>January 6th – In Progress</vt:lpstr>
      <vt:lpstr>January 6th – Status - Pending</vt:lpstr>
      <vt:lpstr>NC DPI Courses for OCR</vt:lpstr>
      <vt:lpstr>Adding CRDC Reports to Schools</vt:lpstr>
      <vt:lpstr>Adding CRDC Reports – LEA Level</vt:lpstr>
      <vt:lpstr>PowerSchool CRDC Report Reminders</vt:lpstr>
      <vt:lpstr>PowerSchool CRDC Report – ‘What If…’</vt:lpstr>
      <vt:lpstr>Adding CRDC Reports to Schools</vt:lpstr>
      <vt:lpstr>Next Steps</vt:lpstr>
      <vt:lpstr>January 20th - Agenda</vt:lpstr>
      <vt:lpstr>2013-14 Civil Rights Data Collection (CRDC)   Portal Demo</vt:lpstr>
      <vt:lpstr>What is different this year? </vt:lpstr>
      <vt:lpstr>What Federal Resources are Available now?</vt:lpstr>
      <vt:lpstr>Resources</vt:lpstr>
      <vt:lpstr>PowerPoint Presentation</vt:lpstr>
      <vt:lpstr>PowerPoint Presentation</vt:lpstr>
      <vt:lpstr>2013-14 CRDC Schedule</vt:lpstr>
      <vt:lpstr>What should you expect for this CRDC?</vt:lpstr>
      <vt:lpstr>Frequently Asked Questions</vt:lpstr>
      <vt:lpstr>How Usernames will be delivered?</vt:lpstr>
      <vt:lpstr>What does the new Federal tool look like?</vt:lpstr>
      <vt:lpstr>Home Screen</vt:lpstr>
      <vt:lpstr>PowerPoint Presentation</vt:lpstr>
      <vt:lpstr>ADMIN: New for 2013-14</vt:lpstr>
      <vt:lpstr>ADMIN</vt:lpstr>
      <vt:lpstr>ADMIN</vt:lpstr>
      <vt:lpstr>ADMIN</vt:lpstr>
      <vt:lpstr>Data Web Screens</vt:lpstr>
      <vt:lpstr>School Screens</vt:lpstr>
      <vt:lpstr>School Status Page</vt:lpstr>
      <vt:lpstr>Module Landing Page</vt:lpstr>
      <vt:lpstr>Data Screen</vt:lpstr>
      <vt:lpstr>On-screen Warnings &amp; Errors</vt:lpstr>
      <vt:lpstr>Data reports</vt:lpstr>
      <vt:lpstr>PowerPoint Presentation</vt:lpstr>
      <vt:lpstr>Additional Resources</vt:lpstr>
      <vt:lpstr>Resources</vt:lpstr>
      <vt:lpstr>January 20th – Status - Complete</vt:lpstr>
      <vt:lpstr>January 20th – In Progress</vt:lpstr>
      <vt:lpstr>January 20th – Status - Pending</vt:lpstr>
      <vt:lpstr>January 6nd Known Issues Update</vt:lpstr>
      <vt:lpstr>December 2nd Known Issues Update</vt:lpstr>
      <vt:lpstr>November 4th Known Issues Update</vt:lpstr>
      <vt:lpstr>CRDC Report Known Issues</vt:lpstr>
      <vt:lpstr>Update - EC Data Load</vt:lpstr>
      <vt:lpstr>Previous Year Grade Level Correction PowerSchool Screen</vt:lpstr>
      <vt:lpstr>Next Steps</vt:lpstr>
      <vt:lpstr>OCR / CRDC Status Webinars</vt:lpstr>
      <vt:lpstr>OCR Symposium Sessions</vt:lpstr>
      <vt:lpstr>March 15th - Agenda</vt:lpstr>
      <vt:lpstr>PowerSchool CRDC Report Status</vt:lpstr>
      <vt:lpstr>Federal Portal – Submission Window</vt:lpstr>
      <vt:lpstr>Federal Portal - Accounts</vt:lpstr>
      <vt:lpstr>Federal Portal – Provisioning Accounts</vt:lpstr>
      <vt:lpstr>Federal Portal – Provisioning Accounts</vt:lpstr>
      <vt:lpstr>State Data Load - LEA Action Required</vt:lpstr>
      <vt:lpstr>State Data Load Status</vt:lpstr>
      <vt:lpstr>State Data Load Status</vt:lpstr>
      <vt:lpstr>State Data Load Schedule</vt:lpstr>
      <vt:lpstr>State Data Load Schedule - Proposed</vt:lpstr>
      <vt:lpstr>June 19 - Agenda</vt:lpstr>
      <vt:lpstr>State Data Load Schedule - Proposed</vt:lpstr>
      <vt:lpstr>PowerSchool CRDC Report Status</vt:lpstr>
      <vt:lpstr>LEA / Charter Responsibilities</vt:lpstr>
      <vt:lpstr>Federal Portal – Provisioning Accounts</vt:lpstr>
      <vt:lpstr>Sooo……What am I Doing?</vt:lpstr>
      <vt:lpstr>CRDC Submission Portal</vt:lpstr>
      <vt:lpstr>PowerPoint Presentation</vt:lpstr>
      <vt:lpstr>Error Resolution and Warnings</vt:lpstr>
      <vt:lpstr>Errors for NC</vt:lpstr>
      <vt:lpstr>Warning Rates for NC</vt:lpstr>
      <vt:lpstr>EDFacts</vt:lpstr>
      <vt:lpstr>Finance Data</vt:lpstr>
      <vt:lpstr>Teacher Absenteeism</vt:lpstr>
      <vt:lpstr>Federal IDs are in EDDIE</vt:lpstr>
      <vt:lpstr>Selecting Elements in EDDIE...</vt:lpstr>
      <vt:lpstr>Select Elements in EDDIE...</vt:lpstr>
      <vt:lpstr>Download Federal IDs from Eddie</vt:lpstr>
      <vt:lpstr>Create Federal Upload File</vt:lpstr>
      <vt:lpstr> Certification</vt:lpstr>
      <vt:lpstr>Federal Portal – Familiarize Yourself</vt:lpstr>
      <vt:lpstr>Support </vt:lpstr>
      <vt:lpstr>Resources</vt:lpstr>
      <vt:lpstr>Resources</vt:lpstr>
      <vt:lpstr>Thank You NC Public Schools!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Civil Rights Data Collection (OCR / CRDC)</dc:title>
  <dc:creator>tdominguez</dc:creator>
  <cp:lastModifiedBy>Yolanda Wilson</cp:lastModifiedBy>
  <cp:revision>249</cp:revision>
  <cp:lastPrinted>2015-01-16T15:05:11Z</cp:lastPrinted>
  <dcterms:created xsi:type="dcterms:W3CDTF">2014-10-15T18:34:38Z</dcterms:created>
  <dcterms:modified xsi:type="dcterms:W3CDTF">2015-06-19T15:34:40Z</dcterms:modified>
</cp:coreProperties>
</file>