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6" r:id="rId1"/>
    <p:sldMasterId id="2147483667" r:id="rId2"/>
    <p:sldMasterId id="2147483668" r:id="rId3"/>
  </p:sldMasterIdLst>
  <p:notesMasterIdLst>
    <p:notesMasterId r:id="rId34"/>
  </p:notesMasterIdLst>
  <p:sldIdLst>
    <p:sldId id="295" r:id="rId4"/>
    <p:sldId id="258" r:id="rId5"/>
    <p:sldId id="294" r:id="rId6"/>
    <p:sldId id="296" r:id="rId7"/>
    <p:sldId id="297" r:id="rId8"/>
    <p:sldId id="308" r:id="rId9"/>
    <p:sldId id="257" r:id="rId10"/>
    <p:sldId id="301" r:id="rId11"/>
    <p:sldId id="300" r:id="rId12"/>
    <p:sldId id="304" r:id="rId13"/>
    <p:sldId id="302" r:id="rId14"/>
    <p:sldId id="307" r:id="rId15"/>
    <p:sldId id="269" r:id="rId16"/>
    <p:sldId id="267" r:id="rId17"/>
    <p:sldId id="268" r:id="rId18"/>
    <p:sldId id="292" r:id="rId19"/>
    <p:sldId id="303" r:id="rId20"/>
    <p:sldId id="271" r:id="rId21"/>
    <p:sldId id="277" r:id="rId22"/>
    <p:sldId id="278" r:id="rId23"/>
    <p:sldId id="279" r:id="rId24"/>
    <p:sldId id="281" r:id="rId25"/>
    <p:sldId id="283" r:id="rId26"/>
    <p:sldId id="305" r:id="rId27"/>
    <p:sldId id="284" r:id="rId28"/>
    <p:sldId id="285" r:id="rId29"/>
    <p:sldId id="306" r:id="rId30"/>
    <p:sldId id="288" r:id="rId31"/>
    <p:sldId id="290" r:id="rId32"/>
    <p:sldId id="291" r:id="rId33"/>
  </p:sldIdLst>
  <p:sldSz cx="9144000" cy="6858000" type="screen4x3"/>
  <p:notesSz cx="6858000" cy="9144000"/>
  <p:embeddedFontLst>
    <p:embeddedFont>
      <p:font typeface="Verdana" panose="020B0604030504040204" pitchFamily="34" charset="0"/>
      <p:regular r:id="rId35"/>
      <p:bold r:id="rId36"/>
      <p:italic r:id="rId37"/>
      <p:boldItalic r:id="rId38"/>
    </p:embeddedFont>
    <p:embeddedFont>
      <p:font typeface="Wingdings 2" panose="05020102010507070707" pitchFamily="18" charset="2"/>
      <p:regular r:id="rId39"/>
    </p:embeddedFont>
    <p:embeddedFont>
      <p:font typeface="Helvetica" panose="020B0604020202020204" pitchFamily="34" charset="0"/>
      <p:regular r:id="rId40"/>
      <p:bold r:id="rId41"/>
      <p:italic r:id="rId42"/>
      <p:boldItalic r:id="rId43"/>
    </p:embeddedFont>
    <p:embeddedFont>
      <p:font typeface="Segoe Script" panose="030B0504020000000003" pitchFamily="66" charset="0"/>
      <p:regular r:id="rId44"/>
      <p:bold r:id="rId45"/>
    </p:embeddedFont>
    <p:embeddedFont>
      <p:font typeface="Calibri" panose="020F0502020204030204" pitchFamily="34" charset="0"/>
      <p:regular r:id="rId46"/>
      <p:bold r:id="rId47"/>
      <p:italic r:id="rId48"/>
      <p:boldItalic r:id="rId49"/>
    </p:embeddedFont>
    <p:embeddedFont>
      <p:font typeface="ＭＳ Ｐゴシック" panose="020B0600070205080204" pitchFamily="34" charset="-128"/>
      <p:regular r:id="rId5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9D99C-0E5E-4969-AC61-21C7CA07310C}">
  <a:tblStyle styleId="{C1A9D99C-0E5E-4969-AC61-21C7CA07310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85174" autoAdjust="0"/>
  </p:normalViewPr>
  <p:slideViewPr>
    <p:cSldViewPr snapToGrid="0">
      <p:cViewPr varScale="1">
        <p:scale>
          <a:sx n="72" d="100"/>
          <a:sy n="72" d="100"/>
        </p:scale>
        <p:origin x="8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27BCB-5618-4639-A34C-BB08B8D02E08}" type="doc">
      <dgm:prSet loTypeId="urn:microsoft.com/office/officeart/2005/8/layout/cycle6" loCatId="relationship" qsTypeId="urn:microsoft.com/office/officeart/2005/8/quickstyle/3d1" qsCatId="3D" csTypeId="urn:microsoft.com/office/officeart/2005/8/colors/accent1_2" csCatId="accent1" phldr="1"/>
      <dgm:spPr/>
      <dgm:t>
        <a:bodyPr/>
        <a:lstStyle/>
        <a:p>
          <a:endParaRPr lang="en-US"/>
        </a:p>
      </dgm:t>
    </dgm:pt>
    <dgm:pt modelId="{3530CD87-CBD1-4FAF-B448-8636839E2FF4}">
      <dgm:prSet custT="1"/>
      <dgm:spPr>
        <a:solidFill>
          <a:schemeClr val="bg1"/>
        </a:solidFill>
        <a:ln>
          <a:solidFill>
            <a:schemeClr val="tx1"/>
          </a:solidFill>
        </a:ln>
      </dgm:spPr>
      <dgm:t>
        <a:bodyPr/>
        <a:lstStyle/>
        <a:p>
          <a:pPr rtl="0"/>
          <a:r>
            <a:rPr lang="en-US" sz="1400" dirty="0">
              <a:solidFill>
                <a:schemeClr val="tx1"/>
              </a:solidFill>
            </a:rPr>
            <a:t>Serve as members of learning communities</a:t>
          </a:r>
        </a:p>
      </dgm:t>
    </dgm:pt>
    <dgm:pt modelId="{D12E71D9-30C7-4C42-B9FB-38728FE7FEFF}" type="parTrans" cxnId="{5C83F85F-D748-45BE-9200-09ECD48974A8}">
      <dgm:prSet/>
      <dgm:spPr/>
      <dgm:t>
        <a:bodyPr/>
        <a:lstStyle/>
        <a:p>
          <a:endParaRPr lang="en-US"/>
        </a:p>
      </dgm:t>
    </dgm:pt>
    <dgm:pt modelId="{663F1DFD-EC9E-4018-B64A-6270CB35898B}" type="sibTrans" cxnId="{5C83F85F-D748-45BE-9200-09ECD48974A8}">
      <dgm:prSet/>
      <dgm:spPr>
        <a:ln w="38100"/>
      </dgm:spPr>
      <dgm:t>
        <a:bodyPr/>
        <a:lstStyle/>
        <a:p>
          <a:endParaRPr lang="en-US" sz="1400" dirty="0"/>
        </a:p>
      </dgm:t>
    </dgm:pt>
    <dgm:pt modelId="{3F1FC271-FA69-49B1-8CAA-057AFCE8B87A}">
      <dgm:prSet custT="1"/>
      <dgm:spPr>
        <a:solidFill>
          <a:schemeClr val="bg1"/>
        </a:solidFill>
        <a:ln>
          <a:solidFill>
            <a:schemeClr val="tx1"/>
          </a:solidFill>
        </a:ln>
      </dgm:spPr>
      <dgm:t>
        <a:bodyPr/>
        <a:lstStyle/>
        <a:p>
          <a:pPr algn="ctr"/>
          <a:r>
            <a:rPr lang="en-US" sz="1400" dirty="0">
              <a:solidFill>
                <a:schemeClr val="tx1"/>
              </a:solidFill>
            </a:rPr>
            <a:t>Committed to students and their learning</a:t>
          </a:r>
        </a:p>
      </dgm:t>
    </dgm:pt>
    <dgm:pt modelId="{80CB92EF-1FF5-4D26-9913-2D5E6F43F51F}" type="parTrans" cxnId="{B0BD49BB-1FF2-4397-9595-3164E1D7057E}">
      <dgm:prSet/>
      <dgm:spPr/>
      <dgm:t>
        <a:bodyPr/>
        <a:lstStyle/>
        <a:p>
          <a:endParaRPr lang="en-US"/>
        </a:p>
      </dgm:t>
    </dgm:pt>
    <dgm:pt modelId="{652A2FA1-5938-4CB6-9D9D-79B171ED1EB1}" type="sibTrans" cxnId="{B0BD49BB-1FF2-4397-9595-3164E1D7057E}">
      <dgm:prSet/>
      <dgm:spPr>
        <a:ln w="38100"/>
      </dgm:spPr>
      <dgm:t>
        <a:bodyPr/>
        <a:lstStyle/>
        <a:p>
          <a:endParaRPr lang="en-US" sz="1400" dirty="0"/>
        </a:p>
      </dgm:t>
    </dgm:pt>
    <dgm:pt modelId="{7679EF93-432D-4CD6-B30F-203C2CFB3534}">
      <dgm:prSet custT="1"/>
      <dgm:spPr>
        <a:solidFill>
          <a:schemeClr val="bg1"/>
        </a:solidFill>
        <a:ln>
          <a:solidFill>
            <a:schemeClr val="tx1"/>
          </a:solidFill>
        </a:ln>
      </dgm:spPr>
      <dgm:t>
        <a:bodyPr/>
        <a:lstStyle/>
        <a:p>
          <a:pPr algn="l" rtl="0"/>
          <a:endParaRPr lang="en-US" sz="1400" dirty="0"/>
        </a:p>
      </dgm:t>
    </dgm:pt>
    <dgm:pt modelId="{91A319B9-219D-4E58-9C61-AABBBD48BF01}" type="parTrans" cxnId="{1FE6787E-397E-467A-9F57-0E9ACB88DECA}">
      <dgm:prSet/>
      <dgm:spPr/>
      <dgm:t>
        <a:bodyPr/>
        <a:lstStyle/>
        <a:p>
          <a:endParaRPr lang="en-US"/>
        </a:p>
      </dgm:t>
    </dgm:pt>
    <dgm:pt modelId="{BD607AC3-9DED-4889-B13C-5C7CE6C4FD33}" type="sibTrans" cxnId="{1FE6787E-397E-467A-9F57-0E9ACB88DECA}">
      <dgm:prSet/>
      <dgm:spPr/>
      <dgm:t>
        <a:bodyPr/>
        <a:lstStyle/>
        <a:p>
          <a:endParaRPr lang="en-US"/>
        </a:p>
      </dgm:t>
    </dgm:pt>
    <dgm:pt modelId="{FFC16F9F-3866-4927-AC37-E8744C946923}">
      <dgm:prSet custT="1"/>
      <dgm:spPr>
        <a:solidFill>
          <a:schemeClr val="bg1"/>
        </a:solidFill>
        <a:ln>
          <a:solidFill>
            <a:schemeClr val="tx1"/>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Responsible for managing and monitoring student learning</a:t>
          </a:r>
        </a:p>
        <a:p>
          <a:pPr defTabSz="355600">
            <a:lnSpc>
              <a:spcPct val="90000"/>
            </a:lnSpc>
            <a:spcBef>
              <a:spcPct val="0"/>
            </a:spcBef>
            <a:spcAft>
              <a:spcPct val="35000"/>
            </a:spcAft>
          </a:pPr>
          <a:endParaRPr lang="en-US" sz="1400" dirty="0"/>
        </a:p>
      </dgm:t>
    </dgm:pt>
    <dgm:pt modelId="{1C604C9C-4F00-4D32-B738-11E2E40E2667}" type="parTrans" cxnId="{DD5C26B4-88E1-4C80-9290-D795B45EB3C9}">
      <dgm:prSet/>
      <dgm:spPr/>
      <dgm:t>
        <a:bodyPr/>
        <a:lstStyle/>
        <a:p>
          <a:endParaRPr lang="en-US"/>
        </a:p>
      </dgm:t>
    </dgm:pt>
    <dgm:pt modelId="{E9D7A64D-4A24-4A5D-8F94-41CCC17377DC}" type="sibTrans" cxnId="{DD5C26B4-88E1-4C80-9290-D795B45EB3C9}">
      <dgm:prSet/>
      <dgm:spPr>
        <a:ln w="38100"/>
      </dgm:spPr>
      <dgm:t>
        <a:bodyPr/>
        <a:lstStyle/>
        <a:p>
          <a:endParaRPr lang="en-US" sz="1400" dirty="0"/>
        </a:p>
      </dgm:t>
    </dgm:pt>
    <dgm:pt modelId="{588CF560-01D6-4D82-9202-B5E792A98D8A}">
      <dgm:prSet custT="1"/>
      <dgm:spPr>
        <a:solidFill>
          <a:schemeClr val="bg1"/>
        </a:solidFill>
        <a:ln>
          <a:solidFill>
            <a:schemeClr val="tx1"/>
          </a:solidFill>
        </a:ln>
      </dgm:spPr>
      <dgm:t>
        <a:bodyPr/>
        <a:lstStyle/>
        <a:p>
          <a:r>
            <a:rPr lang="en-US" sz="1400" dirty="0">
              <a:solidFill>
                <a:schemeClr val="tx1"/>
              </a:solidFill>
            </a:rPr>
            <a:t>Think systematically about their practice and learn from experience</a:t>
          </a:r>
        </a:p>
      </dgm:t>
    </dgm:pt>
    <dgm:pt modelId="{8C7A6DEF-27A2-45FA-9892-35D482745739}" type="parTrans" cxnId="{9225B430-4A99-4BAC-8B85-A2AD19E52F10}">
      <dgm:prSet/>
      <dgm:spPr/>
      <dgm:t>
        <a:bodyPr/>
        <a:lstStyle/>
        <a:p>
          <a:endParaRPr lang="en-US"/>
        </a:p>
      </dgm:t>
    </dgm:pt>
    <dgm:pt modelId="{F3453034-69C7-4B59-A37A-E0980DC4404D}" type="sibTrans" cxnId="{9225B430-4A99-4BAC-8B85-A2AD19E52F10}">
      <dgm:prSet/>
      <dgm:spPr>
        <a:ln w="38100"/>
      </dgm:spPr>
      <dgm:t>
        <a:bodyPr/>
        <a:lstStyle/>
        <a:p>
          <a:endParaRPr lang="en-US" sz="1400" dirty="0"/>
        </a:p>
      </dgm:t>
    </dgm:pt>
    <dgm:pt modelId="{1385A9B4-6677-4AC0-8386-05B8D80A701A}">
      <dgm:prSet custT="1"/>
      <dgm:spPr>
        <a:solidFill>
          <a:schemeClr val="bg1"/>
        </a:solidFill>
        <a:ln>
          <a:solidFill>
            <a:schemeClr val="tx1"/>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Know the subjects and how to teach them to students</a:t>
          </a:r>
        </a:p>
        <a:p>
          <a:pPr defTabSz="355600">
            <a:lnSpc>
              <a:spcPct val="90000"/>
            </a:lnSpc>
            <a:spcBef>
              <a:spcPct val="0"/>
            </a:spcBef>
            <a:spcAft>
              <a:spcPct val="35000"/>
            </a:spcAft>
          </a:pPr>
          <a:endParaRPr lang="en-US" sz="1400" dirty="0"/>
        </a:p>
      </dgm:t>
    </dgm:pt>
    <dgm:pt modelId="{8FE6F803-6CEB-4082-8310-68DA7A63C301}" type="parTrans" cxnId="{60B395E9-0A45-4CFC-8726-03119B686882}">
      <dgm:prSet/>
      <dgm:spPr/>
      <dgm:t>
        <a:bodyPr/>
        <a:lstStyle/>
        <a:p>
          <a:endParaRPr lang="en-US"/>
        </a:p>
      </dgm:t>
    </dgm:pt>
    <dgm:pt modelId="{2712ED0A-1A97-4BD8-802D-65419530930C}" type="sibTrans" cxnId="{60B395E9-0A45-4CFC-8726-03119B686882}">
      <dgm:prSet/>
      <dgm:spPr>
        <a:ln w="38100"/>
      </dgm:spPr>
      <dgm:t>
        <a:bodyPr/>
        <a:lstStyle/>
        <a:p>
          <a:endParaRPr lang="en-US" sz="1400" dirty="0">
            <a:ln w="38100">
              <a:solidFill>
                <a:schemeClr val="tx1"/>
              </a:solidFill>
            </a:ln>
          </a:endParaRPr>
        </a:p>
      </dgm:t>
    </dgm:pt>
    <dgm:pt modelId="{A3AA3FB2-F2EF-4CB5-BACD-8E2F8BB1561B}" type="pres">
      <dgm:prSet presAssocID="{96127BCB-5618-4639-A34C-BB08B8D02E08}" presName="cycle" presStyleCnt="0">
        <dgm:presLayoutVars>
          <dgm:dir/>
          <dgm:resizeHandles val="exact"/>
        </dgm:presLayoutVars>
      </dgm:prSet>
      <dgm:spPr/>
    </dgm:pt>
    <dgm:pt modelId="{B7AC6543-BFAD-483F-992B-DE5FC27C5318}" type="pres">
      <dgm:prSet presAssocID="{3F1FC271-FA69-49B1-8CAA-057AFCE8B87A}" presName="node" presStyleLbl="node1" presStyleIdx="0" presStyleCnt="5" custScaleY="78555">
        <dgm:presLayoutVars>
          <dgm:bulletEnabled val="1"/>
        </dgm:presLayoutVars>
      </dgm:prSet>
      <dgm:spPr/>
    </dgm:pt>
    <dgm:pt modelId="{C15618C8-7E2A-4F5D-B9FC-9610F98B77A0}" type="pres">
      <dgm:prSet presAssocID="{3F1FC271-FA69-49B1-8CAA-057AFCE8B87A}" presName="spNode" presStyleCnt="0"/>
      <dgm:spPr/>
    </dgm:pt>
    <dgm:pt modelId="{C863CBEC-E2A7-4BF1-A758-4C86C36C1BC7}" type="pres">
      <dgm:prSet presAssocID="{652A2FA1-5938-4CB6-9D9D-79B171ED1EB1}" presName="sibTrans" presStyleLbl="sibTrans1D1" presStyleIdx="0" presStyleCnt="5"/>
      <dgm:spPr/>
    </dgm:pt>
    <dgm:pt modelId="{0B223E4B-28D7-4847-9A20-5D8C2F899F17}" type="pres">
      <dgm:prSet presAssocID="{3530CD87-CBD1-4FAF-B448-8636839E2FF4}" presName="node" presStyleLbl="node1" presStyleIdx="1" presStyleCnt="5" custScaleY="83856" custRadScaleRad="105530" custRadScaleInc="65233">
        <dgm:presLayoutVars>
          <dgm:bulletEnabled val="1"/>
        </dgm:presLayoutVars>
      </dgm:prSet>
      <dgm:spPr/>
    </dgm:pt>
    <dgm:pt modelId="{C96DAEF2-59D7-43FC-B13F-ADD7FD723514}" type="pres">
      <dgm:prSet presAssocID="{3530CD87-CBD1-4FAF-B448-8636839E2FF4}" presName="spNode" presStyleCnt="0"/>
      <dgm:spPr/>
    </dgm:pt>
    <dgm:pt modelId="{B9894B6B-CCDB-41C4-B23A-EF70A7E6DB8A}" type="pres">
      <dgm:prSet presAssocID="{663F1DFD-EC9E-4018-B64A-6270CB35898B}" presName="sibTrans" presStyleLbl="sibTrans1D1" presStyleIdx="1" presStyleCnt="5"/>
      <dgm:spPr/>
    </dgm:pt>
    <dgm:pt modelId="{0B2BDEEC-65F5-454D-B226-E2DA04228CC3}" type="pres">
      <dgm:prSet presAssocID="{FFC16F9F-3866-4927-AC37-E8744C946923}" presName="node" presStyleLbl="node1" presStyleIdx="2" presStyleCnt="5" custScaleY="102837" custRadScaleRad="105988" custRadScaleInc="-18108">
        <dgm:presLayoutVars>
          <dgm:bulletEnabled val="1"/>
        </dgm:presLayoutVars>
      </dgm:prSet>
      <dgm:spPr/>
    </dgm:pt>
    <dgm:pt modelId="{6D8E395F-FB8D-4686-B962-1A72B610DF8A}" type="pres">
      <dgm:prSet presAssocID="{FFC16F9F-3866-4927-AC37-E8744C946923}" presName="spNode" presStyleCnt="0"/>
      <dgm:spPr/>
    </dgm:pt>
    <dgm:pt modelId="{4AC63E8D-A068-434F-AA4F-5A8B0F7698C6}" type="pres">
      <dgm:prSet presAssocID="{E9D7A64D-4A24-4A5D-8F94-41CCC17377DC}" presName="sibTrans" presStyleLbl="sibTrans1D1" presStyleIdx="2" presStyleCnt="5"/>
      <dgm:spPr/>
    </dgm:pt>
    <dgm:pt modelId="{6E51F8F7-BC9A-472E-95E6-75DB9C4FE519}" type="pres">
      <dgm:prSet presAssocID="{588CF560-01D6-4D82-9202-B5E792A98D8A}" presName="node" presStyleLbl="node1" presStyleIdx="3" presStyleCnt="5" custScaleY="102837" custRadScaleRad="108202" custRadScaleInc="23782">
        <dgm:presLayoutVars>
          <dgm:bulletEnabled val="1"/>
        </dgm:presLayoutVars>
      </dgm:prSet>
      <dgm:spPr/>
    </dgm:pt>
    <dgm:pt modelId="{9D160880-2158-4F28-802C-3DF06E299307}" type="pres">
      <dgm:prSet presAssocID="{588CF560-01D6-4D82-9202-B5E792A98D8A}" presName="spNode" presStyleCnt="0"/>
      <dgm:spPr/>
    </dgm:pt>
    <dgm:pt modelId="{3C297B6E-0357-44FF-9F90-7E1D87E38B31}" type="pres">
      <dgm:prSet presAssocID="{F3453034-69C7-4B59-A37A-E0980DC4404D}" presName="sibTrans" presStyleLbl="sibTrans1D1" presStyleIdx="3" presStyleCnt="5"/>
      <dgm:spPr/>
    </dgm:pt>
    <dgm:pt modelId="{1EC0C642-D43E-4AA6-9DC3-AAD3ACD04ABF}" type="pres">
      <dgm:prSet presAssocID="{1385A9B4-6677-4AC0-8386-05B8D80A701A}" presName="node" presStyleLbl="node1" presStyleIdx="4" presStyleCnt="5" custScaleY="90117" custRadScaleRad="112891" custRadScaleInc="-47887">
        <dgm:presLayoutVars>
          <dgm:bulletEnabled val="1"/>
        </dgm:presLayoutVars>
      </dgm:prSet>
      <dgm:spPr/>
    </dgm:pt>
    <dgm:pt modelId="{F82A4C97-D32D-4755-98FC-321E9380DC78}" type="pres">
      <dgm:prSet presAssocID="{1385A9B4-6677-4AC0-8386-05B8D80A701A}" presName="spNode" presStyleCnt="0"/>
      <dgm:spPr/>
    </dgm:pt>
    <dgm:pt modelId="{3C5A162F-6C38-4279-AD5C-9EB27AA6BF97}" type="pres">
      <dgm:prSet presAssocID="{2712ED0A-1A97-4BD8-802D-65419530930C}" presName="sibTrans" presStyleLbl="sibTrans1D1" presStyleIdx="4" presStyleCnt="5"/>
      <dgm:spPr/>
    </dgm:pt>
  </dgm:ptLst>
  <dgm:cxnLst>
    <dgm:cxn modelId="{D4496A14-CC75-47A6-809C-8431967B8B04}" type="presOf" srcId="{663F1DFD-EC9E-4018-B64A-6270CB35898B}" destId="{B9894B6B-CCDB-41C4-B23A-EF70A7E6DB8A}" srcOrd="0" destOrd="0" presId="urn:microsoft.com/office/officeart/2005/8/layout/cycle6"/>
    <dgm:cxn modelId="{9225B430-4A99-4BAC-8B85-A2AD19E52F10}" srcId="{96127BCB-5618-4639-A34C-BB08B8D02E08}" destId="{588CF560-01D6-4D82-9202-B5E792A98D8A}" srcOrd="3" destOrd="0" parTransId="{8C7A6DEF-27A2-45FA-9892-35D482745739}" sibTransId="{F3453034-69C7-4B59-A37A-E0980DC4404D}"/>
    <dgm:cxn modelId="{6E3CEB5E-A76B-4DFE-A0F8-BC7FDABB4F9C}" type="presOf" srcId="{588CF560-01D6-4D82-9202-B5E792A98D8A}" destId="{6E51F8F7-BC9A-472E-95E6-75DB9C4FE519}" srcOrd="0" destOrd="0" presId="urn:microsoft.com/office/officeart/2005/8/layout/cycle6"/>
    <dgm:cxn modelId="{5C83F85F-D748-45BE-9200-09ECD48974A8}" srcId="{96127BCB-5618-4639-A34C-BB08B8D02E08}" destId="{3530CD87-CBD1-4FAF-B448-8636839E2FF4}" srcOrd="1" destOrd="0" parTransId="{D12E71D9-30C7-4C42-B9FB-38728FE7FEFF}" sibTransId="{663F1DFD-EC9E-4018-B64A-6270CB35898B}"/>
    <dgm:cxn modelId="{7F655F66-BC26-4E4E-A490-9F9E0F1CF6BC}" type="presOf" srcId="{E9D7A64D-4A24-4A5D-8F94-41CCC17377DC}" destId="{4AC63E8D-A068-434F-AA4F-5A8B0F7698C6}" srcOrd="0" destOrd="0" presId="urn:microsoft.com/office/officeart/2005/8/layout/cycle6"/>
    <dgm:cxn modelId="{7221377A-B8F3-4068-8E05-125F79E9EBBD}" type="presOf" srcId="{3530CD87-CBD1-4FAF-B448-8636839E2FF4}" destId="{0B223E4B-28D7-4847-9A20-5D8C2F899F17}" srcOrd="0" destOrd="0" presId="urn:microsoft.com/office/officeart/2005/8/layout/cycle6"/>
    <dgm:cxn modelId="{1FE6787E-397E-467A-9F57-0E9ACB88DECA}" srcId="{3F1FC271-FA69-49B1-8CAA-057AFCE8B87A}" destId="{7679EF93-432D-4CD6-B30F-203C2CFB3534}" srcOrd="0" destOrd="0" parTransId="{91A319B9-219D-4E58-9C61-AABBBD48BF01}" sibTransId="{BD607AC3-9DED-4889-B13C-5C7CE6C4FD33}"/>
    <dgm:cxn modelId="{4B774A89-82E6-4C69-AEDA-0929C8663D7F}" type="presOf" srcId="{96127BCB-5618-4639-A34C-BB08B8D02E08}" destId="{A3AA3FB2-F2EF-4CB5-BACD-8E2F8BB1561B}" srcOrd="0" destOrd="0" presId="urn:microsoft.com/office/officeart/2005/8/layout/cycle6"/>
    <dgm:cxn modelId="{9025D58D-4C73-4941-97CA-45C9D5500FAB}" type="presOf" srcId="{2712ED0A-1A97-4BD8-802D-65419530930C}" destId="{3C5A162F-6C38-4279-AD5C-9EB27AA6BF97}" srcOrd="0" destOrd="0" presId="urn:microsoft.com/office/officeart/2005/8/layout/cycle6"/>
    <dgm:cxn modelId="{483E9C9C-DF43-46D4-B3C9-9D581574A416}" type="presOf" srcId="{FFC16F9F-3866-4927-AC37-E8744C946923}" destId="{0B2BDEEC-65F5-454D-B226-E2DA04228CC3}" srcOrd="0" destOrd="0" presId="urn:microsoft.com/office/officeart/2005/8/layout/cycle6"/>
    <dgm:cxn modelId="{A89F63A4-F5A0-45E1-97E3-A624D200C922}" type="presOf" srcId="{7679EF93-432D-4CD6-B30F-203C2CFB3534}" destId="{B7AC6543-BFAD-483F-992B-DE5FC27C5318}" srcOrd="0" destOrd="1" presId="urn:microsoft.com/office/officeart/2005/8/layout/cycle6"/>
    <dgm:cxn modelId="{DD5C26B4-88E1-4C80-9290-D795B45EB3C9}" srcId="{96127BCB-5618-4639-A34C-BB08B8D02E08}" destId="{FFC16F9F-3866-4927-AC37-E8744C946923}" srcOrd="2" destOrd="0" parTransId="{1C604C9C-4F00-4D32-B738-11E2E40E2667}" sibTransId="{E9D7A64D-4A24-4A5D-8F94-41CCC17377DC}"/>
    <dgm:cxn modelId="{B0BD49BB-1FF2-4397-9595-3164E1D7057E}" srcId="{96127BCB-5618-4639-A34C-BB08B8D02E08}" destId="{3F1FC271-FA69-49B1-8CAA-057AFCE8B87A}" srcOrd="0" destOrd="0" parTransId="{80CB92EF-1FF5-4D26-9913-2D5E6F43F51F}" sibTransId="{652A2FA1-5938-4CB6-9D9D-79B171ED1EB1}"/>
    <dgm:cxn modelId="{B46893BE-0CAD-4066-ADDD-D19D856320C7}" type="presOf" srcId="{3F1FC271-FA69-49B1-8CAA-057AFCE8B87A}" destId="{B7AC6543-BFAD-483F-992B-DE5FC27C5318}" srcOrd="0" destOrd="0" presId="urn:microsoft.com/office/officeart/2005/8/layout/cycle6"/>
    <dgm:cxn modelId="{34D6BAC8-02FD-4B46-8FB8-36B602264DEC}" type="presOf" srcId="{1385A9B4-6677-4AC0-8386-05B8D80A701A}" destId="{1EC0C642-D43E-4AA6-9DC3-AAD3ACD04ABF}" srcOrd="0" destOrd="0" presId="urn:microsoft.com/office/officeart/2005/8/layout/cycle6"/>
    <dgm:cxn modelId="{FBE0A4D8-07A7-457E-BDA7-90244F93C02B}" type="presOf" srcId="{652A2FA1-5938-4CB6-9D9D-79B171ED1EB1}" destId="{C863CBEC-E2A7-4BF1-A758-4C86C36C1BC7}" srcOrd="0" destOrd="0" presId="urn:microsoft.com/office/officeart/2005/8/layout/cycle6"/>
    <dgm:cxn modelId="{CF5E5AE3-1F9D-49C6-901B-9318D74BCF3D}" type="presOf" srcId="{F3453034-69C7-4B59-A37A-E0980DC4404D}" destId="{3C297B6E-0357-44FF-9F90-7E1D87E38B31}" srcOrd="0" destOrd="0" presId="urn:microsoft.com/office/officeart/2005/8/layout/cycle6"/>
    <dgm:cxn modelId="{60B395E9-0A45-4CFC-8726-03119B686882}" srcId="{96127BCB-5618-4639-A34C-BB08B8D02E08}" destId="{1385A9B4-6677-4AC0-8386-05B8D80A701A}" srcOrd="4" destOrd="0" parTransId="{8FE6F803-6CEB-4082-8310-68DA7A63C301}" sibTransId="{2712ED0A-1A97-4BD8-802D-65419530930C}"/>
    <dgm:cxn modelId="{659867CB-4504-43ED-950C-5322CD51284D}" type="presParOf" srcId="{A3AA3FB2-F2EF-4CB5-BACD-8E2F8BB1561B}" destId="{B7AC6543-BFAD-483F-992B-DE5FC27C5318}" srcOrd="0" destOrd="0" presId="urn:microsoft.com/office/officeart/2005/8/layout/cycle6"/>
    <dgm:cxn modelId="{305824EC-B9A3-445D-8B26-D0896B372FDE}" type="presParOf" srcId="{A3AA3FB2-F2EF-4CB5-BACD-8E2F8BB1561B}" destId="{C15618C8-7E2A-4F5D-B9FC-9610F98B77A0}" srcOrd="1" destOrd="0" presId="urn:microsoft.com/office/officeart/2005/8/layout/cycle6"/>
    <dgm:cxn modelId="{EB449534-F30A-441F-8AC9-C3CD41BC6AD8}" type="presParOf" srcId="{A3AA3FB2-F2EF-4CB5-BACD-8E2F8BB1561B}" destId="{C863CBEC-E2A7-4BF1-A758-4C86C36C1BC7}" srcOrd="2" destOrd="0" presId="urn:microsoft.com/office/officeart/2005/8/layout/cycle6"/>
    <dgm:cxn modelId="{EB2CF743-096C-4761-A0A7-F204C407E797}" type="presParOf" srcId="{A3AA3FB2-F2EF-4CB5-BACD-8E2F8BB1561B}" destId="{0B223E4B-28D7-4847-9A20-5D8C2F899F17}" srcOrd="3" destOrd="0" presId="urn:microsoft.com/office/officeart/2005/8/layout/cycle6"/>
    <dgm:cxn modelId="{A09757A0-A016-428F-B27B-4CB96F6A886B}" type="presParOf" srcId="{A3AA3FB2-F2EF-4CB5-BACD-8E2F8BB1561B}" destId="{C96DAEF2-59D7-43FC-B13F-ADD7FD723514}" srcOrd="4" destOrd="0" presId="urn:microsoft.com/office/officeart/2005/8/layout/cycle6"/>
    <dgm:cxn modelId="{433CC58A-089F-4801-BA4B-65A62591D4A2}" type="presParOf" srcId="{A3AA3FB2-F2EF-4CB5-BACD-8E2F8BB1561B}" destId="{B9894B6B-CCDB-41C4-B23A-EF70A7E6DB8A}" srcOrd="5" destOrd="0" presId="urn:microsoft.com/office/officeart/2005/8/layout/cycle6"/>
    <dgm:cxn modelId="{E04C3E06-8BB1-4681-86B8-755FD4AB471A}" type="presParOf" srcId="{A3AA3FB2-F2EF-4CB5-BACD-8E2F8BB1561B}" destId="{0B2BDEEC-65F5-454D-B226-E2DA04228CC3}" srcOrd="6" destOrd="0" presId="urn:microsoft.com/office/officeart/2005/8/layout/cycle6"/>
    <dgm:cxn modelId="{ED8AFBF4-0DED-4DE5-82E4-34E2ABA23DFB}" type="presParOf" srcId="{A3AA3FB2-F2EF-4CB5-BACD-8E2F8BB1561B}" destId="{6D8E395F-FB8D-4686-B962-1A72B610DF8A}" srcOrd="7" destOrd="0" presId="urn:microsoft.com/office/officeart/2005/8/layout/cycle6"/>
    <dgm:cxn modelId="{C43C6484-A853-440B-B674-EB5E87F0F707}" type="presParOf" srcId="{A3AA3FB2-F2EF-4CB5-BACD-8E2F8BB1561B}" destId="{4AC63E8D-A068-434F-AA4F-5A8B0F7698C6}" srcOrd="8" destOrd="0" presId="urn:microsoft.com/office/officeart/2005/8/layout/cycle6"/>
    <dgm:cxn modelId="{FB8D123A-3B0C-4377-8A87-F6CFEF17D3AF}" type="presParOf" srcId="{A3AA3FB2-F2EF-4CB5-BACD-8E2F8BB1561B}" destId="{6E51F8F7-BC9A-472E-95E6-75DB9C4FE519}" srcOrd="9" destOrd="0" presId="urn:microsoft.com/office/officeart/2005/8/layout/cycle6"/>
    <dgm:cxn modelId="{CEAA4136-6B49-4419-9C87-BD024DFCD98F}" type="presParOf" srcId="{A3AA3FB2-F2EF-4CB5-BACD-8E2F8BB1561B}" destId="{9D160880-2158-4F28-802C-3DF06E299307}" srcOrd="10" destOrd="0" presId="urn:microsoft.com/office/officeart/2005/8/layout/cycle6"/>
    <dgm:cxn modelId="{0B92125E-ADE3-4D34-929F-8049B297A389}" type="presParOf" srcId="{A3AA3FB2-F2EF-4CB5-BACD-8E2F8BB1561B}" destId="{3C297B6E-0357-44FF-9F90-7E1D87E38B31}" srcOrd="11" destOrd="0" presId="urn:microsoft.com/office/officeart/2005/8/layout/cycle6"/>
    <dgm:cxn modelId="{CEDF2D55-D394-40A1-9A3B-70A73A76E3A9}" type="presParOf" srcId="{A3AA3FB2-F2EF-4CB5-BACD-8E2F8BB1561B}" destId="{1EC0C642-D43E-4AA6-9DC3-AAD3ACD04ABF}" srcOrd="12" destOrd="0" presId="urn:microsoft.com/office/officeart/2005/8/layout/cycle6"/>
    <dgm:cxn modelId="{5DF600A8-2365-42A1-94BE-F2626C89E778}" type="presParOf" srcId="{A3AA3FB2-F2EF-4CB5-BACD-8E2F8BB1561B}" destId="{F82A4C97-D32D-4755-98FC-321E9380DC78}" srcOrd="13" destOrd="0" presId="urn:microsoft.com/office/officeart/2005/8/layout/cycle6"/>
    <dgm:cxn modelId="{6E69ABB4-177E-4CD0-AB94-30C8F66B05C7}" type="presParOf" srcId="{A3AA3FB2-F2EF-4CB5-BACD-8E2F8BB1561B}" destId="{3C5A162F-6C38-4279-AD5C-9EB27AA6BF97}"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C6543-BFAD-483F-992B-DE5FC27C5318}">
      <dsp:nvSpPr>
        <dsp:cNvPr id="0" name=""/>
        <dsp:cNvSpPr/>
      </dsp:nvSpPr>
      <dsp:spPr>
        <a:xfrm>
          <a:off x="3238797" y="62094"/>
          <a:ext cx="1752004" cy="894586"/>
        </a:xfrm>
        <a:prstGeom prst="roundRect">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Committed to students and their learning</a:t>
          </a:r>
        </a:p>
        <a:p>
          <a:pPr marL="114300" lvl="1" indent="-114300" algn="l" defTabSz="622300" rtl="0">
            <a:lnSpc>
              <a:spcPct val="90000"/>
            </a:lnSpc>
            <a:spcBef>
              <a:spcPct val="0"/>
            </a:spcBef>
            <a:spcAft>
              <a:spcPct val="15000"/>
            </a:spcAft>
            <a:buChar char="•"/>
          </a:pPr>
          <a:endParaRPr lang="en-US" sz="1400" kern="1200" dirty="0"/>
        </a:p>
      </dsp:txBody>
      <dsp:txXfrm>
        <a:off x="3282467" y="105764"/>
        <a:ext cx="1664664" cy="807246"/>
      </dsp:txXfrm>
    </dsp:sp>
    <dsp:sp modelId="{C863CBEC-E2A7-4BF1-A758-4C86C36C1BC7}">
      <dsp:nvSpPr>
        <dsp:cNvPr id="0" name=""/>
        <dsp:cNvSpPr/>
      </dsp:nvSpPr>
      <dsp:spPr>
        <a:xfrm>
          <a:off x="1983565" y="564100"/>
          <a:ext cx="4552277" cy="4552277"/>
        </a:xfrm>
        <a:custGeom>
          <a:avLst/>
          <a:gdLst/>
          <a:ahLst/>
          <a:cxnLst/>
          <a:rect l="0" t="0" r="0" b="0"/>
          <a:pathLst>
            <a:path>
              <a:moveTo>
                <a:pt x="3027173" y="127475"/>
              </a:moveTo>
              <a:arcTo wR="2276138" hR="2276138" stAng="17355981" swAng="3247389"/>
            </a:path>
          </a:pathLst>
        </a:custGeom>
        <a:noFill/>
        <a:ln w="38100" cap="flat" cmpd="sng" algn="ctr">
          <a:solidFill>
            <a:scrgbClr r="0" g="0" b="0">
              <a:shade val="95000"/>
              <a:satMod val="105000"/>
            </a:scrgb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B223E4B-28D7-4847-9A20-5D8C2F899F17}">
      <dsp:nvSpPr>
        <dsp:cNvPr id="0" name=""/>
        <dsp:cNvSpPr/>
      </dsp:nvSpPr>
      <dsp:spPr>
        <a:xfrm>
          <a:off x="5638796" y="2209805"/>
          <a:ext cx="1752004" cy="954954"/>
        </a:xfrm>
        <a:prstGeom prst="roundRect">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1"/>
              </a:solidFill>
            </a:rPr>
            <a:t>Serve as members of learning communities</a:t>
          </a:r>
        </a:p>
      </dsp:txBody>
      <dsp:txXfrm>
        <a:off x="5685413" y="2256422"/>
        <a:ext cx="1658770" cy="861720"/>
      </dsp:txXfrm>
    </dsp:sp>
    <dsp:sp modelId="{B9894B6B-CCDB-41C4-B23A-EF70A7E6DB8A}">
      <dsp:nvSpPr>
        <dsp:cNvPr id="0" name=""/>
        <dsp:cNvSpPr/>
      </dsp:nvSpPr>
      <dsp:spPr>
        <a:xfrm>
          <a:off x="1955480" y="579603"/>
          <a:ext cx="4552277" cy="4552277"/>
        </a:xfrm>
        <a:custGeom>
          <a:avLst/>
          <a:gdLst/>
          <a:ahLst/>
          <a:cxnLst/>
          <a:rect l="0" t="0" r="0" b="0"/>
          <a:pathLst>
            <a:path>
              <a:moveTo>
                <a:pt x="4529925" y="2594342"/>
              </a:moveTo>
              <a:arcTo wR="2276138" hR="2276138" stAng="482175" swAng="1382468"/>
            </a:path>
          </a:pathLst>
        </a:custGeom>
        <a:noFill/>
        <a:ln w="38100" cap="flat" cmpd="sng" algn="ctr">
          <a:solidFill>
            <a:scrgbClr r="0" g="0" b="0">
              <a:shade val="95000"/>
              <a:satMod val="105000"/>
            </a:scrgb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B2BDEEC-65F5-454D-B226-E2DA04228CC3}">
      <dsp:nvSpPr>
        <dsp:cNvPr id="0" name=""/>
        <dsp:cNvSpPr/>
      </dsp:nvSpPr>
      <dsp:spPr>
        <a:xfrm>
          <a:off x="4800609" y="4038606"/>
          <a:ext cx="1752004" cy="1171110"/>
        </a:xfrm>
        <a:prstGeom prst="roundRect">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rPr>
            <a:t>Responsible for managing and monitoring student learning</a:t>
          </a:r>
        </a:p>
        <a:p>
          <a:pPr lvl="0" algn="ctr" defTabSz="355600">
            <a:lnSpc>
              <a:spcPct val="90000"/>
            </a:lnSpc>
            <a:spcBef>
              <a:spcPct val="0"/>
            </a:spcBef>
            <a:spcAft>
              <a:spcPct val="35000"/>
            </a:spcAft>
            <a:buNone/>
          </a:pPr>
          <a:endParaRPr lang="en-US" sz="1400" kern="1200" dirty="0"/>
        </a:p>
      </dsp:txBody>
      <dsp:txXfrm>
        <a:off x="4857778" y="4095775"/>
        <a:ext cx="1637666" cy="1056772"/>
      </dsp:txXfrm>
    </dsp:sp>
    <dsp:sp modelId="{4AC63E8D-A068-434F-AA4F-5A8B0F7698C6}">
      <dsp:nvSpPr>
        <dsp:cNvPr id="0" name=""/>
        <dsp:cNvSpPr/>
      </dsp:nvSpPr>
      <dsp:spPr>
        <a:xfrm>
          <a:off x="1757239" y="679353"/>
          <a:ext cx="4552277" cy="4552277"/>
        </a:xfrm>
        <a:custGeom>
          <a:avLst/>
          <a:gdLst/>
          <a:ahLst/>
          <a:cxnLst/>
          <a:rect l="0" t="0" r="0" b="0"/>
          <a:pathLst>
            <a:path>
              <a:moveTo>
                <a:pt x="3029715" y="4423912"/>
              </a:moveTo>
              <a:arcTo wR="2276138" hR="2276138" stAng="4239952" swAng="2182978"/>
            </a:path>
          </a:pathLst>
        </a:custGeom>
        <a:noFill/>
        <a:ln w="38100" cap="flat" cmpd="sng" algn="ctr">
          <a:solidFill>
            <a:scrgbClr r="0" g="0" b="0">
              <a:shade val="95000"/>
              <a:satMod val="105000"/>
            </a:scrgb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E51F8F7-BC9A-472E-95E6-75DB9C4FE519}">
      <dsp:nvSpPr>
        <dsp:cNvPr id="0" name=""/>
        <dsp:cNvSpPr/>
      </dsp:nvSpPr>
      <dsp:spPr>
        <a:xfrm>
          <a:off x="1600203" y="4038592"/>
          <a:ext cx="1752004" cy="1171110"/>
        </a:xfrm>
        <a:prstGeom prst="roundRect">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Think systematically about their practice and learn from experience</a:t>
          </a:r>
        </a:p>
      </dsp:txBody>
      <dsp:txXfrm>
        <a:off x="1657372" y="4095761"/>
        <a:ext cx="1637666" cy="1056772"/>
      </dsp:txXfrm>
    </dsp:sp>
    <dsp:sp modelId="{3C297B6E-0357-44FF-9F90-7E1D87E38B31}">
      <dsp:nvSpPr>
        <dsp:cNvPr id="0" name=""/>
        <dsp:cNvSpPr/>
      </dsp:nvSpPr>
      <dsp:spPr>
        <a:xfrm>
          <a:off x="1527806" y="381513"/>
          <a:ext cx="4552277" cy="4552277"/>
        </a:xfrm>
        <a:custGeom>
          <a:avLst/>
          <a:gdLst/>
          <a:ahLst/>
          <a:cxnLst/>
          <a:rect l="0" t="0" r="0" b="0"/>
          <a:pathLst>
            <a:path>
              <a:moveTo>
                <a:pt x="459991" y="3648151"/>
              </a:moveTo>
              <a:arcTo wR="2276138" hR="2276138" stAng="8575841" swAng="1676805"/>
            </a:path>
          </a:pathLst>
        </a:custGeom>
        <a:noFill/>
        <a:ln w="38100" cap="flat" cmpd="sng" algn="ctr">
          <a:solidFill>
            <a:scrgbClr r="0" g="0" b="0">
              <a:shade val="95000"/>
              <a:satMod val="105000"/>
            </a:scrgb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EC0C642-D43E-4AA6-9DC3-AAD3ACD04ABF}">
      <dsp:nvSpPr>
        <dsp:cNvPr id="0" name=""/>
        <dsp:cNvSpPr/>
      </dsp:nvSpPr>
      <dsp:spPr>
        <a:xfrm>
          <a:off x="685795" y="1981199"/>
          <a:ext cx="1752004" cy="1026255"/>
        </a:xfrm>
        <a:prstGeom prst="roundRect">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rPr>
            <a:t>Know the subjects and how to teach them to students</a:t>
          </a:r>
        </a:p>
        <a:p>
          <a:pPr lvl="0" algn="ctr" defTabSz="355600">
            <a:lnSpc>
              <a:spcPct val="90000"/>
            </a:lnSpc>
            <a:spcBef>
              <a:spcPct val="0"/>
            </a:spcBef>
            <a:spcAft>
              <a:spcPct val="35000"/>
            </a:spcAft>
            <a:buNone/>
          </a:pPr>
          <a:endParaRPr lang="en-US" sz="1400" kern="1200" dirty="0"/>
        </a:p>
      </dsp:txBody>
      <dsp:txXfrm>
        <a:off x="735893" y="2031297"/>
        <a:ext cx="1651808" cy="926059"/>
      </dsp:txXfrm>
    </dsp:sp>
    <dsp:sp modelId="{3C5A162F-6C38-4279-AD5C-9EB27AA6BF97}">
      <dsp:nvSpPr>
        <dsp:cNvPr id="0" name=""/>
        <dsp:cNvSpPr/>
      </dsp:nvSpPr>
      <dsp:spPr>
        <a:xfrm>
          <a:off x="1480140" y="625105"/>
          <a:ext cx="4552277" cy="4552277"/>
        </a:xfrm>
        <a:custGeom>
          <a:avLst/>
          <a:gdLst/>
          <a:ahLst/>
          <a:cxnLst/>
          <a:rect l="0" t="0" r="0" b="0"/>
          <a:pathLst>
            <a:path>
              <a:moveTo>
                <a:pt x="202530" y="1337546"/>
              </a:moveTo>
              <a:arcTo wR="2276138" hR="2276138" stAng="12261196" swAng="3119648"/>
            </a:path>
          </a:pathLst>
        </a:custGeom>
        <a:noFill/>
        <a:ln w="38100" cap="flat" cmpd="sng" algn="ctr">
          <a:solidFill>
            <a:scrgbClr r="0" g="0" b="0">
              <a:shade val="95000"/>
              <a:satMod val="105000"/>
            </a:scrgb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70293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reevectormaps.com/?ref=at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9CBD9AC-5AEB-4BCA-A7AF-BB4FAB74F1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58FBBB-E461-4226-B8E5-A1D897C710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
        <p:nvSpPr>
          <p:cNvPr id="16387" name="Rectangle 2">
            <a:extLst>
              <a:ext uri="{FF2B5EF4-FFF2-40B4-BE49-F238E27FC236}">
                <a16:creationId xmlns:a16="http://schemas.microsoft.com/office/drawing/2014/main" id="{33E2E184-B967-44E0-A102-61E0B045671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69E2ED1-B0F5-4F5D-B834-FDE9A4699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756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9CBD9AC-5AEB-4BCA-A7AF-BB4FAB74F1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58FBBB-E461-4226-B8E5-A1D897C710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
        <p:nvSpPr>
          <p:cNvPr id="16387" name="Rectangle 2">
            <a:extLst>
              <a:ext uri="{FF2B5EF4-FFF2-40B4-BE49-F238E27FC236}">
                <a16:creationId xmlns:a16="http://schemas.microsoft.com/office/drawing/2014/main" id="{33E2E184-B967-44E0-A102-61E0B045671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69E2ED1-B0F5-4F5D-B834-FDE9A4699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0847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9CBD9AC-5AEB-4BCA-A7AF-BB4FAB74F1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58FBBB-E461-4226-B8E5-A1D897C710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
        <p:nvSpPr>
          <p:cNvPr id="16387" name="Rectangle 2">
            <a:extLst>
              <a:ext uri="{FF2B5EF4-FFF2-40B4-BE49-F238E27FC236}">
                <a16:creationId xmlns:a16="http://schemas.microsoft.com/office/drawing/2014/main" id="{33E2E184-B967-44E0-A102-61E0B045671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69E2ED1-B0F5-4F5D-B834-FDE9A4699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3792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The</a:t>
            </a:r>
            <a:r>
              <a:rPr lang="en-US" baseline="0" dirty="0"/>
              <a:t> details of the loan are: If you borrow the money ($1900) to pay for certification, from the time you apply for the loan, you have a years’ grace period before you start to repay the loan. After that year, your payments kick in and the 3.0 interest starts.  You have 3 years to repay this loan and it will only cost $116.00 in interest over the life of the loan.  So this is a pretty good loan and of course the Legislators take a look at this and how the program is working each year.</a:t>
            </a:r>
            <a:endParaRPr dirty="0"/>
          </a:p>
        </p:txBody>
      </p:sp>
      <p:sp>
        <p:nvSpPr>
          <p:cNvPr id="168" name="Shape 16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dirty="0"/>
          </a:p>
        </p:txBody>
      </p:sp>
    </p:spTree>
    <p:extLst>
      <p:ext uri="{BB962C8B-B14F-4D97-AF65-F5344CB8AC3E}">
        <p14:creationId xmlns:p14="http://schemas.microsoft.com/office/powerpoint/2010/main" val="34074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In order to qualify for the loan, you must be paid entirely from state funds;</a:t>
            </a:r>
            <a:r>
              <a:rPr lang="en-US" baseline="0" dirty="0"/>
              <a:t> you must </a:t>
            </a:r>
            <a:r>
              <a:rPr lang="en-US" dirty="0"/>
              <a:t>have three full years of teaching in the North Carolina Public Schools;</a:t>
            </a:r>
            <a:r>
              <a:rPr lang="en-US" baseline="0" dirty="0"/>
              <a:t> you must </a:t>
            </a:r>
            <a:r>
              <a:rPr lang="en-US" dirty="0"/>
              <a:t>have a valid Standard Professional II NC license; and</a:t>
            </a:r>
          </a:p>
          <a:p>
            <a:pPr>
              <a:spcBef>
                <a:spcPts val="0"/>
              </a:spcBef>
              <a:buNone/>
            </a:pPr>
            <a:r>
              <a:rPr lang="en-US" dirty="0"/>
              <a:t>be engaged in direct classroom instruction, library/media or school counseling work 70% of the time over the course of the academic year in this setting.</a:t>
            </a:r>
          </a:p>
        </p:txBody>
      </p:sp>
      <p:sp>
        <p:nvSpPr>
          <p:cNvPr id="154" name="Shape 15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dirty="0"/>
          </a:p>
        </p:txBody>
      </p:sp>
    </p:spTree>
    <p:extLst>
      <p:ext uri="{BB962C8B-B14F-4D97-AF65-F5344CB8AC3E}">
        <p14:creationId xmlns:p14="http://schemas.microsoft.com/office/powerpoint/2010/main" val="2793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b="1" u="sng" dirty="0">
                <a:solidFill>
                  <a:schemeClr val="hlink"/>
                </a:solidFill>
                <a:hlinkClick r:id="rId3"/>
              </a:rPr>
              <a:t>Read the slide</a:t>
            </a: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565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15</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52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0CE7A06-0514-44BD-A5A5-DF2A756339B9}"/>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FC0813E9-3D6C-48B0-9DB1-1507D8AD41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21F51007-F594-4E9D-877B-2BB8359E2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B32B8F-77B5-4C4F-8A9B-0474D0D251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Tree>
    <p:extLst>
      <p:ext uri="{BB962C8B-B14F-4D97-AF65-F5344CB8AC3E}">
        <p14:creationId xmlns:p14="http://schemas.microsoft.com/office/powerpoint/2010/main" val="136859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So let’s talk a bit about the components.</a:t>
            </a:r>
          </a:p>
        </p:txBody>
      </p:sp>
      <p:sp>
        <p:nvSpPr>
          <p:cNvPr id="192" name="Shape 19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dirty="0"/>
          </a:p>
        </p:txBody>
      </p:sp>
    </p:spTree>
    <p:extLst>
      <p:ext uri="{BB962C8B-B14F-4D97-AF65-F5344CB8AC3E}">
        <p14:creationId xmlns:p14="http://schemas.microsoft.com/office/powerpoint/2010/main" val="3039830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Font typeface="Arial"/>
              <a:buNone/>
            </a:pPr>
            <a:r>
              <a:rPr lang="en-US" dirty="0">
                <a:solidFill>
                  <a:schemeClr val="dk1"/>
                </a:solidFill>
              </a:rPr>
              <a:t>Component 1: Content Knowledge is a computer-based assessment that asks you to demonstrate knowledge of and pedagogical practices for teaching in</a:t>
            </a:r>
            <a:r>
              <a:rPr lang="en-US" baseline="0" dirty="0">
                <a:solidFill>
                  <a:schemeClr val="dk1"/>
                </a:solidFill>
              </a:rPr>
              <a:t> a</a:t>
            </a:r>
            <a:r>
              <a:rPr lang="en-US" dirty="0">
                <a:solidFill>
                  <a:schemeClr val="dk1"/>
                </a:solidFill>
              </a:rPr>
              <a:t> content area. You must demonstrate knowledge of developmentally appropriate content, which is necessary for teaching across the full age range and ability level of a</a:t>
            </a:r>
            <a:r>
              <a:rPr lang="en-US" baseline="0" dirty="0">
                <a:solidFill>
                  <a:schemeClr val="dk1"/>
                </a:solidFill>
              </a:rPr>
              <a:t> teachers’</a:t>
            </a:r>
            <a:r>
              <a:rPr lang="en-US" dirty="0">
                <a:solidFill>
                  <a:schemeClr val="dk1"/>
                </a:solidFill>
              </a:rPr>
              <a:t> chosen certificate area. This is assessed through the completion of three constructed response exercises and approximately 45 selected response items. You will have up to 30 minutes to complete each of the three constructed response exercises. The time allotted for the selected response section varies by certificate area, but will be no fewer 60 minutes. </a:t>
            </a: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504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Component 2: Differentiation in Instruction requires that candidates gather and analyze information about individual students' strengths and needs and use that information to design and implement instruction to advance student learning and achievement.</a:t>
            </a:r>
            <a:r>
              <a:rPr lang="en-US" baseline="0" dirty="0"/>
              <a:t>  </a:t>
            </a:r>
            <a:r>
              <a:rPr lang="en-US" dirty="0"/>
              <a:t>This classroom-based portfolio entry is primarily comprised of samples of student work and an accompanying written commentary. A teacher will submit selected work samples that demonstrate the students’ growth over time and a written commentary that analyzes their instructional choices.</a:t>
            </a:r>
            <a:endParaRPr dirty="0"/>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50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It helps to build a pipeline to accomplished teaching from being a pre-service teacher and inevitably Board Certification.</a:t>
            </a:r>
            <a:r>
              <a:rPr lang="en-US" baseline="0" dirty="0"/>
              <a:t> We hope that this will r</a:t>
            </a:r>
            <a:r>
              <a:rPr lang="en-US" dirty="0"/>
              <a:t>aise teaching standards by investing in Board Certification.</a:t>
            </a:r>
            <a:r>
              <a:rPr lang="en-US" baseline="0" dirty="0"/>
              <a:t>  This process enable </a:t>
            </a:r>
            <a:r>
              <a:rPr lang="en-US" dirty="0"/>
              <a:t>Board-certified teachers</a:t>
            </a:r>
            <a:r>
              <a:rPr lang="en-US" baseline="0" dirty="0"/>
              <a:t> to become Teacher Leaders and School leaders.</a:t>
            </a:r>
            <a:endParaRPr lang="en-US" dirty="0"/>
          </a:p>
        </p:txBody>
      </p:sp>
      <p:sp>
        <p:nvSpPr>
          <p:cNvPr id="82" name="Shape 8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dirty="0"/>
          </a:p>
        </p:txBody>
      </p:sp>
    </p:spTree>
    <p:extLst>
      <p:ext uri="{BB962C8B-B14F-4D97-AF65-F5344CB8AC3E}">
        <p14:creationId xmlns:p14="http://schemas.microsoft.com/office/powerpoint/2010/main" val="2328635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Component 3 is a classroom-based portfolio entry that requires video recordings of interactions between the teacher and their students. Two written commentaries, in which the</a:t>
            </a:r>
            <a:r>
              <a:rPr lang="en-US" baseline="0" dirty="0"/>
              <a:t> teacher</a:t>
            </a:r>
            <a:r>
              <a:rPr lang="en-US" dirty="0"/>
              <a:t> describe, analyze and reflect on their teaching and interactions will also be submitted. Both the videos and the written commentaries should demonstrate how they engage students and impact their learning.</a:t>
            </a:r>
            <a:endParaRPr dirty="0"/>
          </a:p>
        </p:txBody>
      </p:sp>
      <p:sp>
        <p:nvSpPr>
          <p:cNvPr id="258" name="Shape 25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dirty="0"/>
          </a:p>
        </p:txBody>
      </p:sp>
    </p:spTree>
    <p:extLst>
      <p:ext uri="{BB962C8B-B14F-4D97-AF65-F5344CB8AC3E}">
        <p14:creationId xmlns:p14="http://schemas.microsoft.com/office/powerpoint/2010/main" val="144435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a:t>This portfolio entry requires you to gather information from a variety of sources about a class of students with whom you work and demonstrate your knowledge of assessments and assessment practices to effectively plan for and positively impact these students’ learning. The portfolio will also require you to provide evidence of your collaboration with families, the community, and colleagues and your contributions to learning communities to advance students’ growth.  More information coming soon on this Component.</a:t>
            </a:r>
            <a:endParaRPr dirty="0"/>
          </a:p>
        </p:txBody>
      </p:sp>
      <p:sp>
        <p:nvSpPr>
          <p:cNvPr id="272" name="Shape 27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21</a:t>
            </a:fld>
            <a:endParaRPr lang="en-US" dirty="0"/>
          </a:p>
        </p:txBody>
      </p:sp>
    </p:spTree>
    <p:extLst>
      <p:ext uri="{BB962C8B-B14F-4D97-AF65-F5344CB8AC3E}">
        <p14:creationId xmlns:p14="http://schemas.microsoft.com/office/powerpoint/2010/main" val="381688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360"/>
              </a:spcBef>
              <a:spcAft>
                <a:spcPts val="0"/>
              </a:spcAft>
              <a:buNone/>
            </a:pPr>
            <a:r>
              <a:rPr lang="en-US" sz="1200" b="0" i="0" u="none" strike="noStrike" cap="none" baseline="0" dirty="0">
                <a:solidFill>
                  <a:schemeClr val="dk1"/>
                </a:solidFill>
                <a:latin typeface="Calibri"/>
                <a:ea typeface="Calibri"/>
                <a:cs typeface="Calibri"/>
                <a:sym typeface="Calibri"/>
              </a:rPr>
              <a:t>National Board Certification is a standards-based assessment. Your score reflects the degree to which assessors were able to locate clear, consistent, and convincing evidence that you have met the National Board Standards specific to your certificate field. Teachers can find scoring rubrics in the component instructions. </a:t>
            </a:r>
          </a:p>
          <a:p>
            <a:pPr marL="0" marR="0" lvl="0" indent="0" algn="l" rtl="0">
              <a:spcBef>
                <a:spcPts val="360"/>
              </a:spcBef>
              <a:spcAft>
                <a:spcPts val="0"/>
              </a:spcAft>
              <a:buNone/>
            </a:pPr>
            <a:endParaRPr lang="en-US" sz="1200" b="0" i="0" u="none" strike="noStrike" cap="none" baseline="0" dirty="0">
              <a:solidFill>
                <a:schemeClr val="dk1"/>
              </a:solidFill>
              <a:latin typeface="Calibri"/>
              <a:ea typeface="Calibri"/>
              <a:cs typeface="Calibri"/>
              <a:sym typeface="Calibri"/>
            </a:endParaRPr>
          </a:p>
        </p:txBody>
      </p:sp>
      <p:sp>
        <p:nvSpPr>
          <p:cNvPr id="287" name="Shape 2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155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9CBD9AC-5AEB-4BCA-A7AF-BB4FAB74F1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58FBBB-E461-4226-B8E5-A1D897C710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
        <p:nvSpPr>
          <p:cNvPr id="16387" name="Rectangle 2">
            <a:extLst>
              <a:ext uri="{FF2B5EF4-FFF2-40B4-BE49-F238E27FC236}">
                <a16:creationId xmlns:a16="http://schemas.microsoft.com/office/drawing/2014/main" id="{33E2E184-B967-44E0-A102-61E0B045671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69E2ED1-B0F5-4F5D-B834-FDE9A4699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996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r>
              <a:rPr lang="en-US" dirty="0"/>
              <a:t>Read Slide………</a:t>
            </a:r>
          </a:p>
          <a:p>
            <a:pPr marL="0" marR="0" lvl="0" indent="0" algn="l" rtl="0">
              <a:spcBef>
                <a:spcPts val="0"/>
              </a:spcBef>
              <a:buFont typeface="Arial"/>
              <a:buNone/>
            </a:pPr>
            <a:endParaRPr lang="en-US" dirty="0"/>
          </a:p>
          <a:p>
            <a:pPr marL="0" marR="0" lvl="0" indent="0" algn="l" rtl="0">
              <a:spcBef>
                <a:spcPts val="0"/>
              </a:spcBef>
              <a:buFont typeface="Arial"/>
              <a:buNone/>
            </a:pPr>
            <a:r>
              <a:rPr lang="en-US" dirty="0"/>
              <a:t>I would wait until all scores are in before I attempted a retake because </a:t>
            </a:r>
            <a:r>
              <a:rPr lang="en-US" baseline="0" dirty="0"/>
              <a:t> 1 </a:t>
            </a:r>
            <a:r>
              <a:rPr lang="en-US" dirty="0"/>
              <a:t>component might make up for the</a:t>
            </a:r>
            <a:r>
              <a:rPr lang="en-US" baseline="0" dirty="0"/>
              <a:t> </a:t>
            </a:r>
            <a:r>
              <a:rPr lang="en-US" dirty="0"/>
              <a:t>one that you have</a:t>
            </a:r>
            <a:r>
              <a:rPr lang="en-US" baseline="0" dirty="0"/>
              <a:t> the lowest score in.</a:t>
            </a:r>
            <a:endParaRPr dirty="0"/>
          </a:p>
        </p:txBody>
      </p:sp>
      <p:sp>
        <p:nvSpPr>
          <p:cNvPr id="335" name="Shape 335"/>
          <p:cNvSpPr txBox="1"/>
          <p:nvPr/>
        </p:nvSpPr>
        <p:spPr>
          <a:xfrm>
            <a:off x="3885008" y="868468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t>24</a:t>
            </a:fld>
            <a:endParaRPr lang="en-US"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48572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b="1" i="0" u="none" strike="noStrike" baseline="0" dirty="0">
                <a:solidFill>
                  <a:srgbClr val="000000"/>
                </a:solidFill>
                <a:latin typeface="Verdana" panose="020B0604030504040204" pitchFamily="34" charset="0"/>
              </a:rPr>
              <a:t>Recent change:</a:t>
            </a:r>
          </a:p>
          <a:p>
            <a:pPr>
              <a:spcBef>
                <a:spcPts val="0"/>
              </a:spcBef>
              <a:buNone/>
            </a:pPr>
            <a:r>
              <a:rPr lang="en-US" dirty="0"/>
              <a:t>The National Board also recently revised its policy for maintenance of certification, and will require Board-certified teachers to demonstrate their knowledge and skills every five years. This new policy is aligned with the movement of 40 state licensure systems to a five-year renewal period, but also reflects efforts to make certification more affordable and efficient for all teachers, so that that it can become the norm in the profession. Once its introduced in 2021, the National Board will no longer extend certificates through the current 10-year renewal process. This change will take effect for current candidates who certify in 2017 and later. Beginning in 2021, as existing 10-year certificates expire, NBCTs will extend their certificate at five-year intervals through the new MOC process.</a:t>
            </a:r>
          </a:p>
          <a:p>
            <a:pPr>
              <a:spcBef>
                <a:spcPts val="0"/>
              </a:spcBef>
              <a:buNone/>
            </a:pPr>
            <a:endParaRPr lang="en-US" dirty="0"/>
          </a:p>
          <a:p>
            <a:pPr>
              <a:spcBef>
                <a:spcPts val="0"/>
              </a:spcBef>
              <a:buNone/>
            </a:pPr>
            <a:r>
              <a:rPr lang="en-US" dirty="0"/>
              <a:t>Development of the maintenance of certification has not yet started, but the aim is to keep it similar in price and process to completion of a single component of the certification process every five years. This is in contrast to the current renewal process, which requires a “Profile of Professional Growth,” with three interrelated components and a reflection. </a:t>
            </a:r>
          </a:p>
          <a:p>
            <a:pPr>
              <a:spcBef>
                <a:spcPts val="0"/>
              </a:spcBef>
              <a:buNone/>
            </a:pPr>
            <a:endParaRPr lang="en-US" dirty="0"/>
          </a:p>
          <a:p>
            <a:pPr>
              <a:spcBef>
                <a:spcPts val="0"/>
              </a:spcBef>
              <a:buNone/>
            </a:pPr>
            <a:r>
              <a:rPr lang="en-US" dirty="0"/>
              <a:t>Every five years</a:t>
            </a:r>
          </a:p>
          <a:p>
            <a:pPr>
              <a:spcBef>
                <a:spcPts val="0"/>
              </a:spcBef>
              <a:buNone/>
            </a:pPr>
            <a:endParaRPr lang="en-US" dirty="0"/>
          </a:p>
        </p:txBody>
      </p:sp>
      <p:sp>
        <p:nvSpPr>
          <p:cNvPr id="343" name="Shape 34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dirty="0"/>
          </a:p>
        </p:txBody>
      </p:sp>
    </p:spTree>
    <p:extLst>
      <p:ext uri="{BB962C8B-B14F-4D97-AF65-F5344CB8AC3E}">
        <p14:creationId xmlns:p14="http://schemas.microsoft.com/office/powerpoint/2010/main" val="822683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9CBD9AC-5AEB-4BCA-A7AF-BB4FAB74F1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58FBBB-E461-4226-B8E5-A1D897C710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
        <p:nvSpPr>
          <p:cNvPr id="16387" name="Rectangle 2">
            <a:extLst>
              <a:ext uri="{FF2B5EF4-FFF2-40B4-BE49-F238E27FC236}">
                <a16:creationId xmlns:a16="http://schemas.microsoft.com/office/drawing/2014/main" id="{33E2E184-B967-44E0-A102-61E0B045671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69E2ED1-B0F5-4F5D-B834-FDE9A4699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5818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66" name="Shape 36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dirty="0"/>
          </a:p>
        </p:txBody>
      </p:sp>
    </p:spTree>
    <p:extLst>
      <p:ext uri="{BB962C8B-B14F-4D97-AF65-F5344CB8AC3E}">
        <p14:creationId xmlns:p14="http://schemas.microsoft.com/office/powerpoint/2010/main" val="2343250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9253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87" name="Shape 38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dirty="0"/>
          </a:p>
        </p:txBody>
      </p:sp>
    </p:spTree>
    <p:extLst>
      <p:ext uri="{BB962C8B-B14F-4D97-AF65-F5344CB8AC3E}">
        <p14:creationId xmlns:p14="http://schemas.microsoft.com/office/powerpoint/2010/main" val="139213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0CE7A06-0514-44BD-A5A5-DF2A756339B9}"/>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FC0813E9-3D6C-48B0-9DB1-1507D8AD41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21F51007-F594-4E9D-877B-2BB8359E2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B32B8F-77B5-4C4F-8A9B-0474D0D251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50908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64D0303-99EC-4603-B79C-0075811178DD}"/>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05586CC3-6248-418D-953D-2832A19B1F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5 core propositions are infused in each certificate area. They are recursive in the standards. They are in embedded in the prompts for the portfolio and assessment center exercises.</a:t>
            </a:r>
          </a:p>
          <a:p>
            <a:r>
              <a:rPr lang="en-US" altLang="en-US">
                <a:latin typeface="Arial" panose="020B0604020202020204" pitchFamily="34" charset="0"/>
              </a:rPr>
              <a:t>The learning for teachers begins as they begin to “see” their practice, their teaching behaviors and the choices they make for students through these “lens”.  </a:t>
            </a:r>
          </a:p>
          <a:p>
            <a:endParaRPr lang="en-US" altLang="en-US">
              <a:latin typeface="Arial" panose="020B0604020202020204" pitchFamily="34" charset="0"/>
            </a:endParaRPr>
          </a:p>
          <a:p>
            <a:r>
              <a:rPr lang="en-US" altLang="en-US">
                <a:latin typeface="Arial" panose="020B0604020202020204" pitchFamily="34" charset="0"/>
              </a:rPr>
              <a:t>That’s why there isn’t one “template” for what an accomplished teacher is and why candidates must bring their best work to this process.</a:t>
            </a:r>
          </a:p>
          <a:p>
            <a:endParaRPr lang="en-US" altLang="en-US">
              <a:latin typeface="Arial" panose="020B0604020202020204" pitchFamily="34" charset="0"/>
            </a:endParaRPr>
          </a:p>
          <a:p>
            <a:r>
              <a:rPr lang="en-US" altLang="en-US">
                <a:latin typeface="Arial" panose="020B0604020202020204" pitchFamily="34" charset="0"/>
              </a:rPr>
              <a:t>Candidates should access the NBPTS Five Core Propositions document on the NBPTS website.</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695D7C8B-C4ED-4A3C-B699-61F5E47485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B72EDB-A9C4-467A-A294-F88B4E2473F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10689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0CE7A06-0514-44BD-A5A5-DF2A756339B9}"/>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FC0813E9-3D6C-48B0-9DB1-1507D8AD41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21F51007-F594-4E9D-877B-2BB8359E2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B32B8F-77B5-4C4F-8A9B-0474D0D251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Tree>
    <p:extLst>
      <p:ext uri="{BB962C8B-B14F-4D97-AF65-F5344CB8AC3E}">
        <p14:creationId xmlns:p14="http://schemas.microsoft.com/office/powerpoint/2010/main" val="186111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73" name="Shape 7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dirty="0"/>
          </a:p>
        </p:txBody>
      </p:sp>
    </p:spTree>
    <p:extLst>
      <p:ext uri="{BB962C8B-B14F-4D97-AF65-F5344CB8AC3E}">
        <p14:creationId xmlns:p14="http://schemas.microsoft.com/office/powerpoint/2010/main" val="425678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9CBD9AC-5AEB-4BCA-A7AF-BB4FAB74F1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58FBBB-E461-4226-B8E5-A1D897C710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
        <p:nvSpPr>
          <p:cNvPr id="16387" name="Rectangle 2">
            <a:extLst>
              <a:ext uri="{FF2B5EF4-FFF2-40B4-BE49-F238E27FC236}">
                <a16:creationId xmlns:a16="http://schemas.microsoft.com/office/drawing/2014/main" id="{33E2E184-B967-44E0-A102-61E0B045671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69E2ED1-B0F5-4F5D-B834-FDE9A4699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3116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9CBD9AC-5AEB-4BCA-A7AF-BB4FAB74F1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58FBBB-E461-4226-B8E5-A1D897C710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
        <p:nvSpPr>
          <p:cNvPr id="16387" name="Rectangle 2">
            <a:extLst>
              <a:ext uri="{FF2B5EF4-FFF2-40B4-BE49-F238E27FC236}">
                <a16:creationId xmlns:a16="http://schemas.microsoft.com/office/drawing/2014/main" id="{33E2E184-B967-44E0-A102-61E0B045671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69E2ED1-B0F5-4F5D-B834-FDE9A4699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372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0CE7A06-0514-44BD-A5A5-DF2A756339B9}"/>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FC0813E9-3D6C-48B0-9DB1-1507D8AD41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21F51007-F594-4E9D-877B-2BB8359E2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B32B8F-77B5-4C4F-8A9B-0474D0D251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Arial"/>
                <a:sym typeface="Arial"/>
                <a:rtl val="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Tree>
    <p:extLst>
      <p:ext uri="{BB962C8B-B14F-4D97-AF65-F5344CB8AC3E}">
        <p14:creationId xmlns:p14="http://schemas.microsoft.com/office/powerpoint/2010/main" val="27019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808037" y="1600200"/>
            <a:ext cx="7527925" cy="4278312"/>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1" name="Shape 21"/>
          <p:cNvSpPr txBox="1">
            <a:spLocks noGrp="1"/>
          </p:cNvSpPr>
          <p:nvPr>
            <p:ph type="title"/>
          </p:nvPr>
        </p:nvSpPr>
        <p:spPr>
          <a:xfrm>
            <a:off x="808037" y="379412"/>
            <a:ext cx="7527925"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rot="5400000">
            <a:off x="2432861" y="-24599"/>
            <a:ext cx="4278300" cy="7527899"/>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00" name="Shape 300"/>
          <p:cNvSpPr txBox="1">
            <a:spLocks noGrp="1"/>
          </p:cNvSpPr>
          <p:nvPr>
            <p:ph type="title"/>
          </p:nvPr>
        </p:nvSpPr>
        <p:spPr>
          <a:xfrm>
            <a:off x="808181" y="378786"/>
            <a:ext cx="7527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1" name="Shape 30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4" name="Shape 304"/>
          <p:cNvSpPr>
            <a:spLocks noGrp="1"/>
          </p:cNvSpPr>
          <p:nvPr>
            <p:ph type="pic" idx="2"/>
          </p:nvPr>
        </p:nvSpPr>
        <p:spPr>
          <a:xfrm>
            <a:off x="1792288" y="612775"/>
            <a:ext cx="5486399" cy="4114800"/>
          </a:xfrm>
          <a:prstGeom prst="rect">
            <a:avLst/>
          </a:prstGeom>
          <a:noFill/>
          <a:ln>
            <a:noFill/>
          </a:ln>
        </p:spPr>
      </p:sp>
      <p:sp>
        <p:nvSpPr>
          <p:cNvPr id="305" name="Shape 305"/>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06" name="Shape 30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355600"/>
            <a:ext cx="3008399" cy="10794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9" name="Shape 309"/>
          <p:cNvSpPr txBox="1">
            <a:spLocks noGrp="1"/>
          </p:cNvSpPr>
          <p:nvPr>
            <p:ph type="body" idx="1"/>
          </p:nvPr>
        </p:nvSpPr>
        <p:spPr>
          <a:xfrm>
            <a:off x="3575050" y="355600"/>
            <a:ext cx="5111699" cy="57704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0" name="Shape 310"/>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11" name="Shape 31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808181" y="378786"/>
            <a:ext cx="7527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14" name="Shape 31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808181" y="378786"/>
            <a:ext cx="7527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17" name="Shape 31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mparison">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20" name="Shape 320"/>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1" name="Shape 321"/>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22" name="Shape 322"/>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3" name="Shape 323"/>
          <p:cNvSpPr txBox="1">
            <a:spLocks noGrp="1"/>
          </p:cNvSpPr>
          <p:nvPr>
            <p:ph type="title"/>
          </p:nvPr>
        </p:nvSpPr>
        <p:spPr>
          <a:xfrm>
            <a:off x="808181" y="378786"/>
            <a:ext cx="7527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24" name="Shape 32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808037" y="1600200"/>
            <a:ext cx="7527899" cy="42783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27" name="Shape 327"/>
          <p:cNvSpPr txBox="1">
            <a:spLocks noGrp="1"/>
          </p:cNvSpPr>
          <p:nvPr>
            <p:ph type="title"/>
          </p:nvPr>
        </p:nvSpPr>
        <p:spPr>
          <a:xfrm>
            <a:off x="808037" y="379412"/>
            <a:ext cx="7527899"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28" name="Shape 32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BluebackPPTCover1">
            <a:extLst>
              <a:ext uri="{FF2B5EF4-FFF2-40B4-BE49-F238E27FC236}">
                <a16:creationId xmlns:a16="http://schemas.microsoft.com/office/drawing/2014/main" id="{52583EE2-1F15-4F4C-A9DE-960DA2E994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lgn="ctr">
              <a:defRPr sz="40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 name="Slide Number Placeholder 4">
            <a:extLst>
              <a:ext uri="{FF2B5EF4-FFF2-40B4-BE49-F238E27FC236}">
                <a16:creationId xmlns:a16="http://schemas.microsoft.com/office/drawing/2014/main" id="{C16B4DF3-E2C1-48FD-B808-70DF0D9C3141}"/>
              </a:ext>
            </a:extLst>
          </p:cNvPr>
          <p:cNvSpPr>
            <a:spLocks noGrp="1" noChangeArrowheads="1"/>
          </p:cNvSpPr>
          <p:nvPr>
            <p:ph type="sldNum" sz="quarter" idx="10"/>
          </p:nvPr>
        </p:nvSpPr>
        <p:spPr/>
        <p:txBody>
          <a:bodyPr/>
          <a:lstStyle>
            <a:lvl1pPr>
              <a:defRPr smtClean="0"/>
            </a:lvl1pPr>
          </a:lstStyle>
          <a:p>
            <a:pPr>
              <a:defRPr/>
            </a:pPr>
            <a:fld id="{6F8218A4-83E8-494E-9C3A-6F10E790023B}" type="slidenum">
              <a:rPr lang="en-US" altLang="en-US"/>
              <a:pPr>
                <a:defRPr/>
              </a:pPr>
              <a:t>‹#›</a:t>
            </a:fld>
            <a:endParaRPr lang="en-US" altLang="en-US"/>
          </a:p>
        </p:txBody>
      </p:sp>
    </p:spTree>
    <p:extLst>
      <p:ext uri="{BB962C8B-B14F-4D97-AF65-F5344CB8AC3E}">
        <p14:creationId xmlns:p14="http://schemas.microsoft.com/office/powerpoint/2010/main" val="3272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A71B341-571D-43AB-B2F4-ED405C845A86}"/>
              </a:ext>
            </a:extLst>
          </p:cNvPr>
          <p:cNvSpPr>
            <a:spLocks noGrp="1"/>
          </p:cNvSpPr>
          <p:nvPr>
            <p:ph type="sldNum" sz="quarter" idx="10"/>
          </p:nvPr>
        </p:nvSpPr>
        <p:spPr/>
        <p:txBody>
          <a:bodyPr/>
          <a:lstStyle>
            <a:lvl1pPr>
              <a:defRPr smtClean="0"/>
            </a:lvl1pPr>
          </a:lstStyle>
          <a:p>
            <a:pPr>
              <a:defRPr/>
            </a:pPr>
            <a:fld id="{9B9FC0FD-51D8-48ED-9E33-7611B4DEDC0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78081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A996747-3EB2-4D34-B438-F000BFCD5D2A}"/>
              </a:ext>
            </a:extLst>
          </p:cNvPr>
          <p:cNvSpPr>
            <a:spLocks noGrp="1"/>
          </p:cNvSpPr>
          <p:nvPr>
            <p:ph type="sldNum" sz="quarter" idx="10"/>
          </p:nvPr>
        </p:nvSpPr>
        <p:spPr/>
        <p:txBody>
          <a:bodyPr/>
          <a:lstStyle>
            <a:lvl1pPr>
              <a:defRPr smtClean="0"/>
            </a:lvl1pPr>
          </a:lstStyle>
          <a:p>
            <a:pPr>
              <a:defRPr/>
            </a:pPr>
            <a:fld id="{6850D17D-15D9-4B94-B0D6-79A33F9DC3EA}"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51569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08181" y="378786"/>
            <a:ext cx="7527636"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4237B25-B0BB-4958-BCA9-D3DC9EEFD8AD}"/>
              </a:ext>
            </a:extLst>
          </p:cNvPr>
          <p:cNvSpPr>
            <a:spLocks noGrp="1"/>
          </p:cNvSpPr>
          <p:nvPr>
            <p:ph type="sldNum" sz="quarter" idx="10"/>
          </p:nvPr>
        </p:nvSpPr>
        <p:spPr/>
        <p:txBody>
          <a:bodyPr/>
          <a:lstStyle>
            <a:lvl1pPr>
              <a:defRPr smtClean="0"/>
            </a:lvl1pPr>
          </a:lstStyle>
          <a:p>
            <a:pPr>
              <a:defRPr/>
            </a:pPr>
            <a:fld id="{93AFACEA-653B-46E5-BF41-C1F28B9BA9D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05925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BE7B8A2-29CF-428D-AB3F-0A71CD28B2C6}"/>
              </a:ext>
            </a:extLst>
          </p:cNvPr>
          <p:cNvSpPr>
            <a:spLocks noGrp="1"/>
          </p:cNvSpPr>
          <p:nvPr>
            <p:ph type="sldNum" sz="quarter" idx="10"/>
          </p:nvPr>
        </p:nvSpPr>
        <p:spPr/>
        <p:txBody>
          <a:bodyPr/>
          <a:lstStyle>
            <a:lvl1pPr>
              <a:defRPr smtClean="0"/>
            </a:lvl1pPr>
          </a:lstStyle>
          <a:p>
            <a:pPr>
              <a:defRPr/>
            </a:pPr>
            <a:fld id="{13D2E935-D118-4811-A1AA-80DC07C2325B}"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931556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D7C1491-75CF-4CBB-898B-8CD19AA05DF7}"/>
              </a:ext>
            </a:extLst>
          </p:cNvPr>
          <p:cNvSpPr>
            <a:spLocks noGrp="1"/>
          </p:cNvSpPr>
          <p:nvPr>
            <p:ph type="sldNum" sz="quarter" idx="10"/>
          </p:nvPr>
        </p:nvSpPr>
        <p:spPr/>
        <p:txBody>
          <a:bodyPr/>
          <a:lstStyle>
            <a:lvl1pPr>
              <a:defRPr smtClean="0"/>
            </a:lvl1pPr>
          </a:lstStyle>
          <a:p>
            <a:pPr>
              <a:defRPr/>
            </a:pPr>
            <a:fld id="{6C7946C9-303E-4886-BB97-896B44C7C106}"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982086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15265C-0D83-4AB1-8F0F-F9A2F033597B}"/>
              </a:ext>
            </a:extLst>
          </p:cNvPr>
          <p:cNvSpPr>
            <a:spLocks noGrp="1"/>
          </p:cNvSpPr>
          <p:nvPr>
            <p:ph type="sldNum" sz="quarter" idx="10"/>
          </p:nvPr>
        </p:nvSpPr>
        <p:spPr/>
        <p:txBody>
          <a:bodyPr/>
          <a:lstStyle>
            <a:lvl1pPr>
              <a:defRPr smtClean="0"/>
            </a:lvl1pPr>
          </a:lstStyle>
          <a:p>
            <a:pPr>
              <a:defRPr/>
            </a:pPr>
            <a:fld id="{914D0CCE-42E9-41AE-8148-EB049F93551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668277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845FA47-B161-4BD8-85C9-CC557B7BBCB7}"/>
              </a:ext>
            </a:extLst>
          </p:cNvPr>
          <p:cNvSpPr>
            <a:spLocks noGrp="1"/>
          </p:cNvSpPr>
          <p:nvPr>
            <p:ph type="sldNum" sz="quarter" idx="10"/>
          </p:nvPr>
        </p:nvSpPr>
        <p:spPr/>
        <p:txBody>
          <a:bodyPr/>
          <a:lstStyle>
            <a:lvl1pPr>
              <a:defRPr smtClean="0"/>
            </a:lvl1pPr>
          </a:lstStyle>
          <a:p>
            <a:pPr>
              <a:defRPr/>
            </a:pPr>
            <a:fld id="{15A1F0EA-DF2B-4F2F-9CF1-4EC2852FC088}"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05889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5A28E47-5A80-43CD-BE44-117B53BDDF60}"/>
              </a:ext>
            </a:extLst>
          </p:cNvPr>
          <p:cNvSpPr>
            <a:spLocks noGrp="1"/>
          </p:cNvSpPr>
          <p:nvPr>
            <p:ph type="sldNum" sz="quarter" idx="10"/>
          </p:nvPr>
        </p:nvSpPr>
        <p:spPr/>
        <p:txBody>
          <a:bodyPr/>
          <a:lstStyle>
            <a:lvl1pPr>
              <a:defRPr smtClean="0"/>
            </a:lvl1pPr>
          </a:lstStyle>
          <a:p>
            <a:pPr>
              <a:defRPr/>
            </a:pPr>
            <a:fld id="{283EEB6F-A9B0-49C1-9FDE-D094C9771C06}"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728648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6208BB8-373E-4395-B56B-2BC33D9D2871}"/>
              </a:ext>
            </a:extLst>
          </p:cNvPr>
          <p:cNvSpPr>
            <a:spLocks noGrp="1"/>
          </p:cNvSpPr>
          <p:nvPr>
            <p:ph type="sldNum" sz="quarter" idx="10"/>
          </p:nvPr>
        </p:nvSpPr>
        <p:spPr/>
        <p:txBody>
          <a:bodyPr/>
          <a:lstStyle>
            <a:lvl1pPr>
              <a:defRPr smtClean="0"/>
            </a:lvl1pPr>
          </a:lstStyle>
          <a:p>
            <a:pPr>
              <a:defRPr/>
            </a:pPr>
            <a:fld id="{B218CBA5-76FF-4F20-9A99-CC9DE3F4B79E}"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884935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2A0AF0E-CAB0-47ED-B61F-9A0E125280EB}"/>
              </a:ext>
            </a:extLst>
          </p:cNvPr>
          <p:cNvSpPr>
            <a:spLocks noGrp="1"/>
          </p:cNvSpPr>
          <p:nvPr>
            <p:ph type="sldNum" sz="quarter" idx="10"/>
          </p:nvPr>
        </p:nvSpPr>
        <p:spPr/>
        <p:txBody>
          <a:bodyPr/>
          <a:lstStyle>
            <a:lvl1pPr>
              <a:defRPr smtClean="0"/>
            </a:lvl1pPr>
          </a:lstStyle>
          <a:p>
            <a:pPr>
              <a:defRPr/>
            </a:pPr>
            <a:fld id="{F7D6E5A3-9F13-40E0-A791-E0BA0B8734D9}"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59453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title"/>
          </p:nvPr>
        </p:nvSpPr>
        <p:spPr>
          <a:xfrm>
            <a:off x="808181" y="378786"/>
            <a:ext cx="7527636"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p:nvPr/>
        </p:nvSpPr>
        <p:spPr>
          <a:xfrm>
            <a:off x="808037" y="379412"/>
            <a:ext cx="7527925"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baseline="0" dirty="0">
                <a:solidFill>
                  <a:schemeClr val="dk1"/>
                </a:solidFill>
                <a:latin typeface="Arial"/>
                <a:ea typeface="Arial"/>
                <a:cs typeface="Arial"/>
                <a:sym typeface="Arial"/>
              </a:rPr>
              <a:t>Click to edit Master title style</a:t>
            </a:r>
          </a:p>
        </p:txBody>
      </p:sp>
      <p:sp>
        <p:nvSpPr>
          <p:cNvPr id="40" name="Shape 4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08181" y="378786"/>
            <a:ext cx="7527636"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355600"/>
            <a:ext cx="3008313" cy="10794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3575050" y="355600"/>
            <a:ext cx="5111750" cy="57705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a:spLocks noGrp="1"/>
          </p:cNvSpPr>
          <p:nvPr>
            <p:ph type="pic" idx="2"/>
          </p:nvPr>
        </p:nvSpPr>
        <p:spPr>
          <a:xfrm>
            <a:off x="1792288" y="612775"/>
            <a:ext cx="5486399" cy="4114800"/>
          </a:xfrm>
          <a:prstGeom prst="rect">
            <a:avLst/>
          </a:prstGeom>
          <a:noFill/>
          <a:ln>
            <a:noFill/>
          </a:ln>
        </p:spPr>
      </p:sp>
      <p:sp>
        <p:nvSpPr>
          <p:cNvPr id="54" name="Shape 5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rot="5400000">
            <a:off x="2432844" y="-24606"/>
            <a:ext cx="4278312" cy="7527925"/>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58" name="Shape 58"/>
          <p:cNvSpPr txBox="1">
            <a:spLocks noGrp="1"/>
          </p:cNvSpPr>
          <p:nvPr>
            <p:ph type="title"/>
          </p:nvPr>
        </p:nvSpPr>
        <p:spPr>
          <a:xfrm>
            <a:off x="808181" y="378786"/>
            <a:ext cx="7527636"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Shape 294"/>
        <p:cNvGrpSpPr/>
        <p:nvPr/>
      </p:nvGrpSpPr>
      <p:grpSpPr>
        <a:xfrm>
          <a:off x="0" y="0"/>
          <a:ext cx="0" cy="0"/>
          <a:chOff x="0" y="0"/>
          <a:chExt cx="0" cy="0"/>
        </a:xfrm>
      </p:grpSpPr>
      <p:sp>
        <p:nvSpPr>
          <p:cNvPr id="295" name="Shape 295"/>
          <p:cNvSpPr txBox="1">
            <a:spLocks noGrp="1"/>
          </p:cNvSpPr>
          <p:nvPr>
            <p:ph type="subTitle" idx="1"/>
          </p:nvPr>
        </p:nvSpPr>
        <p:spPr>
          <a:xfrm>
            <a:off x="808181" y="5460998"/>
            <a:ext cx="5345100" cy="1089299"/>
          </a:xfrm>
          <a:prstGeom prst="rect">
            <a:avLst/>
          </a:prstGeom>
          <a:noFill/>
          <a:ln>
            <a:noFill/>
          </a:ln>
        </p:spPr>
        <p:txBody>
          <a:bodyPr lIns="91425" tIns="91425" rIns="91425" bIns="91425" anchor="t" anchorCtr="0"/>
          <a:lstStyle>
            <a:lvl1pPr marL="0" marR="0" indent="0" algn="l" rtl="0">
              <a:spcBef>
                <a:spcPts val="400"/>
              </a:spcBef>
              <a:spcAft>
                <a:spcPts val="0"/>
              </a:spcAft>
              <a:buClr>
                <a:srgbClr val="888888"/>
              </a:buClr>
              <a:buFont typeface="Arial"/>
              <a:buNone/>
              <a:defRPr/>
            </a:lvl1pPr>
            <a:lvl2pPr marL="457200" marR="0" indent="0" algn="ctr" rtl="0">
              <a:spcBef>
                <a:spcPts val="48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96" name="Shape 296"/>
          <p:cNvSpPr txBox="1">
            <a:spLocks noGrp="1"/>
          </p:cNvSpPr>
          <p:nvPr>
            <p:ph type="title"/>
          </p:nvPr>
        </p:nvSpPr>
        <p:spPr>
          <a:xfrm>
            <a:off x="808181" y="658091"/>
            <a:ext cx="7527600" cy="48029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97" name="Shape 29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808037" y="1600200"/>
            <a:ext cx="7527925" cy="4278312"/>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Arial"/>
              <a:buChar char="•"/>
              <a:defRPr/>
            </a:lvl1pPr>
            <a:lvl2pPr marL="742950" marR="0" indent="-133350" algn="l" rtl="0">
              <a:spcBef>
                <a:spcPts val="48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0" name="Shape 1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pic>
        <p:nvPicPr>
          <p:cNvPr id="11" name="Shape 11"/>
          <p:cNvPicPr preferRelativeResize="0"/>
          <p:nvPr/>
        </p:nvPicPr>
        <p:blipFill rotWithShape="1">
          <a:blip r:embed="rId10">
            <a:alphaModFix/>
          </a:blip>
          <a:srcRect/>
          <a:stretch/>
        </p:blipFill>
        <p:spPr>
          <a:xfrm>
            <a:off x="0" y="-22225"/>
            <a:ext cx="9144000" cy="381000"/>
          </a:xfrm>
          <a:prstGeom prst="rect">
            <a:avLst/>
          </a:prstGeom>
          <a:noFill/>
          <a:ln>
            <a:noFill/>
          </a:ln>
        </p:spPr>
      </p:pic>
      <p:sp>
        <p:nvSpPr>
          <p:cNvPr id="12" name="Shape 12"/>
          <p:cNvSpPr txBox="1">
            <a:spLocks noGrp="1"/>
          </p:cNvSpPr>
          <p:nvPr>
            <p:ph type="title"/>
          </p:nvPr>
        </p:nvSpPr>
        <p:spPr>
          <a:xfrm>
            <a:off x="808037" y="379412"/>
            <a:ext cx="7527925"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pic>
        <p:nvPicPr>
          <p:cNvPr id="13" name="Shape 13"/>
          <p:cNvPicPr preferRelativeResize="0"/>
          <p:nvPr/>
        </p:nvPicPr>
        <p:blipFill rotWithShape="1">
          <a:blip r:embed="rId11">
            <a:alphaModFix/>
          </a:blip>
          <a:srcRect/>
          <a:stretch/>
        </p:blipFill>
        <p:spPr>
          <a:xfrm>
            <a:off x="6259512" y="6021939"/>
            <a:ext cx="2654299" cy="501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808037" y="1600200"/>
            <a:ext cx="7527899" cy="42783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Arial"/>
              <a:buChar char="•"/>
              <a:defRPr/>
            </a:lvl1pPr>
            <a:lvl2pPr marL="742950" marR="0" indent="-133350" algn="l" rtl="0">
              <a:spcBef>
                <a:spcPts val="48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290" name="Shape 29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pic>
        <p:nvPicPr>
          <p:cNvPr id="291" name="Shape 291"/>
          <p:cNvPicPr preferRelativeResize="0"/>
          <p:nvPr/>
        </p:nvPicPr>
        <p:blipFill rotWithShape="1">
          <a:blip r:embed="rId10">
            <a:alphaModFix/>
          </a:blip>
          <a:srcRect/>
          <a:stretch/>
        </p:blipFill>
        <p:spPr>
          <a:xfrm>
            <a:off x="0" y="-22225"/>
            <a:ext cx="9144000" cy="381000"/>
          </a:xfrm>
          <a:prstGeom prst="rect">
            <a:avLst/>
          </a:prstGeom>
          <a:noFill/>
          <a:ln>
            <a:noFill/>
          </a:ln>
        </p:spPr>
      </p:pic>
      <p:sp>
        <p:nvSpPr>
          <p:cNvPr id="292" name="Shape 292"/>
          <p:cNvSpPr txBox="1">
            <a:spLocks noGrp="1"/>
          </p:cNvSpPr>
          <p:nvPr>
            <p:ph type="title"/>
          </p:nvPr>
        </p:nvSpPr>
        <p:spPr>
          <a:xfrm>
            <a:off x="808037" y="379412"/>
            <a:ext cx="7527899"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pic>
        <p:nvPicPr>
          <p:cNvPr id="293" name="Shape 293"/>
          <p:cNvPicPr preferRelativeResize="0"/>
          <p:nvPr/>
        </p:nvPicPr>
        <p:blipFill rotWithShape="1">
          <a:blip r:embed="rId11">
            <a:alphaModFix/>
          </a:blip>
          <a:srcRect/>
          <a:stretch/>
        </p:blipFill>
        <p:spPr>
          <a:xfrm>
            <a:off x="6259512" y="6021387"/>
            <a:ext cx="2654400" cy="501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luebackPPTCover3">
            <a:extLst>
              <a:ext uri="{FF2B5EF4-FFF2-40B4-BE49-F238E27FC236}">
                <a16:creationId xmlns:a16="http://schemas.microsoft.com/office/drawing/2014/main" id="{A7685644-156C-445D-B8B0-940314F8626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1D41135-1D1F-4127-8F5D-816304E49602}"/>
              </a:ext>
            </a:extLst>
          </p:cNvPr>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622F75F6-C1C4-45B5-8B93-00AC2A8F3725}"/>
              </a:ext>
            </a:extLst>
          </p:cNvPr>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2C7EFAF4-29F6-42A9-BE7F-6AFCC87D57C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folHlink"/>
                </a:solidFill>
              </a:defRPr>
            </a:lvl1pPr>
          </a:lstStyle>
          <a:p>
            <a:pPr>
              <a:defRPr/>
            </a:pPr>
            <a:fld id="{F160155B-05AB-4E6E-BD18-40365EFAAB27}" type="slidenum">
              <a:rPr lang="en-US" altLang="en-US"/>
              <a:pPr>
                <a:defRPr/>
              </a:pPr>
              <a:t>‹#›</a:t>
            </a:fld>
            <a:endParaRPr lang="en-US" altLang="en-US"/>
          </a:p>
        </p:txBody>
      </p:sp>
    </p:spTree>
    <p:extLst>
      <p:ext uri="{BB962C8B-B14F-4D97-AF65-F5344CB8AC3E}">
        <p14:creationId xmlns:p14="http://schemas.microsoft.com/office/powerpoint/2010/main" val="31435854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rial" charset="0"/>
          <a:ea typeface="ヒラギノ角ゴ Pro W3" pitchFamily="1" charset="-128"/>
        </a:defRPr>
      </a:lvl2pPr>
      <a:lvl3pPr algn="l" rtl="0" eaLnBrk="0" fontAlgn="base" hangingPunct="0">
        <a:spcBef>
          <a:spcPct val="0"/>
        </a:spcBef>
        <a:spcAft>
          <a:spcPct val="0"/>
        </a:spcAft>
        <a:defRPr sz="3800" b="1">
          <a:solidFill>
            <a:schemeClr val="bg1"/>
          </a:solidFill>
          <a:latin typeface="Arial" charset="0"/>
          <a:ea typeface="ヒラギノ角ゴ Pro W3" pitchFamily="1" charset="-128"/>
        </a:defRPr>
      </a:lvl3pPr>
      <a:lvl4pPr algn="l" rtl="0" eaLnBrk="0" fontAlgn="base" hangingPunct="0">
        <a:spcBef>
          <a:spcPct val="0"/>
        </a:spcBef>
        <a:spcAft>
          <a:spcPct val="0"/>
        </a:spcAft>
        <a:defRPr sz="3800" b="1">
          <a:solidFill>
            <a:schemeClr val="bg1"/>
          </a:solidFill>
          <a:latin typeface="Arial" charset="0"/>
          <a:ea typeface="ヒラギノ角ゴ Pro W3" pitchFamily="1" charset="-128"/>
        </a:defRPr>
      </a:lvl4pPr>
      <a:lvl5pPr algn="l" rtl="0" eaLnBrk="0" fontAlgn="base" hangingPunct="0">
        <a:spcBef>
          <a:spcPct val="0"/>
        </a:spcBef>
        <a:spcAft>
          <a:spcPct val="0"/>
        </a:spcAft>
        <a:defRPr sz="3800" b="1">
          <a:solidFill>
            <a:schemeClr val="bg1"/>
          </a:solidFill>
          <a:latin typeface="Arial" charset="0"/>
          <a:ea typeface="ヒラギノ角ゴ Pro W3" pitchFamily="1" charset="-128"/>
        </a:defRPr>
      </a:lvl5pPr>
      <a:lvl6pPr marL="457200" algn="l" rtl="0" fontAlgn="base">
        <a:spcBef>
          <a:spcPct val="0"/>
        </a:spcBef>
        <a:spcAft>
          <a:spcPct val="0"/>
        </a:spcAft>
        <a:defRPr sz="3800" b="1">
          <a:solidFill>
            <a:schemeClr val="bg1"/>
          </a:solidFill>
          <a:latin typeface="Arial" charset="0"/>
          <a:ea typeface="ヒラギノ角ゴ Pro W3" pitchFamily="1" charset="-128"/>
        </a:defRPr>
      </a:lvl6pPr>
      <a:lvl7pPr marL="914400" algn="l" rtl="0" fontAlgn="base">
        <a:spcBef>
          <a:spcPct val="0"/>
        </a:spcBef>
        <a:spcAft>
          <a:spcPct val="0"/>
        </a:spcAft>
        <a:defRPr sz="3800" b="1">
          <a:solidFill>
            <a:schemeClr val="bg1"/>
          </a:solidFill>
          <a:latin typeface="Arial" charset="0"/>
          <a:ea typeface="ヒラギノ角ゴ Pro W3" pitchFamily="1" charset="-128"/>
        </a:defRPr>
      </a:lvl7pPr>
      <a:lvl8pPr marL="1371600" algn="l" rtl="0" fontAlgn="base">
        <a:spcBef>
          <a:spcPct val="0"/>
        </a:spcBef>
        <a:spcAft>
          <a:spcPct val="0"/>
        </a:spcAft>
        <a:defRPr sz="3800" b="1">
          <a:solidFill>
            <a:schemeClr val="bg1"/>
          </a:solidFill>
          <a:latin typeface="Arial" charset="0"/>
          <a:ea typeface="ヒラギノ角ゴ Pro W3" pitchFamily="1" charset="-128"/>
        </a:defRPr>
      </a:lvl8pPr>
      <a:lvl9pPr marL="1828800" algn="l" rtl="0" fontAlgn="base">
        <a:spcBef>
          <a:spcPct val="0"/>
        </a:spcBef>
        <a:spcAft>
          <a:spcPct val="0"/>
        </a:spcAft>
        <a:defRPr sz="3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boardcertifiedteachers.org/first-time-candidate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bit.ly/SustainProfess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mailto:sonja.brown@dpi.nc.go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gmckeithan@wcpss.net" TargetMode="External"/><Relationship Id="rId5" Type="http://schemas.openxmlformats.org/officeDocument/2006/relationships/hyperlink" Target="mailto:lewiss@uncw.edu%3cmailto:lewiss@uncw.edu" TargetMode="External"/><Relationship Id="rId4" Type="http://schemas.openxmlformats.org/officeDocument/2006/relationships/hyperlink" Target="mailto:Angela.farthing@ncae.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bpts.org/national-board-certification/candidate-center/first-time-and-returning-candidate-resource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www.boardcertifiedteacher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F68FFC-7EFD-41B0-B143-8DCD88D72344}"/>
              </a:ext>
            </a:extLst>
          </p:cNvPr>
          <p:cNvSpPr>
            <a:spLocks noGrp="1" noChangeArrowheads="1"/>
          </p:cNvSpPr>
          <p:nvPr>
            <p:ph type="ctrTitle"/>
          </p:nvPr>
        </p:nvSpPr>
        <p:spPr>
          <a:xfrm>
            <a:off x="762000" y="1600200"/>
            <a:ext cx="7772400" cy="2133600"/>
          </a:xfrm>
          <a:ln>
            <a:solidFill>
              <a:schemeClr val="accent2">
                <a:lumMod val="50000"/>
              </a:schemeClr>
            </a:solidFill>
          </a:ln>
        </p:spPr>
        <p:txBody>
          <a:bodyPr/>
          <a:lstStyle/>
          <a:p>
            <a:pPr eaLnBrk="1" hangingPunct="1">
              <a:defRPr/>
            </a:pPr>
            <a:r>
              <a:rPr lang="en-US" altLang="en-US" dirty="0">
                <a:solidFill>
                  <a:schemeClr val="tx1"/>
                </a:solidFill>
              </a:rPr>
              <a:t>National Board Certification</a:t>
            </a:r>
            <a:br>
              <a:rPr lang="en-US" altLang="en-US" dirty="0">
                <a:solidFill>
                  <a:schemeClr val="tx1"/>
                </a:solidFill>
              </a:rPr>
            </a:br>
            <a:r>
              <a:rPr lang="en-US" altLang="en-US" sz="3200" i="1" dirty="0">
                <a:solidFill>
                  <a:schemeClr val="tx1"/>
                </a:solidFill>
              </a:rPr>
              <a:t>A Distinction That Matters</a:t>
            </a:r>
            <a:endParaRPr lang="en-US" dirty="0"/>
          </a:p>
        </p:txBody>
      </p:sp>
      <p:sp>
        <p:nvSpPr>
          <p:cNvPr id="4" name="Rectangle 3">
            <a:extLst>
              <a:ext uri="{FF2B5EF4-FFF2-40B4-BE49-F238E27FC236}">
                <a16:creationId xmlns:a16="http://schemas.microsoft.com/office/drawing/2014/main" id="{1BFB0CC7-4E77-444B-8639-C1F642E25394}"/>
              </a:ext>
            </a:extLst>
          </p:cNvPr>
          <p:cNvSpPr>
            <a:spLocks noGrp="1" noChangeArrowheads="1"/>
          </p:cNvSpPr>
          <p:nvPr>
            <p:ph type="subTitle" idx="1"/>
          </p:nvPr>
        </p:nvSpPr>
        <p:spPr>
          <a:xfrm>
            <a:off x="990600" y="4533900"/>
            <a:ext cx="6858000" cy="184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nSpc>
                <a:spcPct val="90000"/>
              </a:lnSpc>
              <a:defRPr/>
            </a:pPr>
            <a:r>
              <a:rPr lang="en-US" altLang="en-US" sz="2000" b="1" i="1" dirty="0">
                <a:solidFill>
                  <a:schemeClr val="tx1"/>
                </a:solidFill>
              </a:rPr>
              <a:t> </a:t>
            </a:r>
            <a:r>
              <a:rPr lang="en-US" altLang="en-US" sz="2000" b="1" i="1" dirty="0">
                <a:solidFill>
                  <a:schemeClr val="bg1"/>
                </a:solidFill>
              </a:rPr>
              <a:t>Dr. Sonja Brown, Program Director</a:t>
            </a:r>
          </a:p>
          <a:p>
            <a:pPr>
              <a:lnSpc>
                <a:spcPct val="90000"/>
              </a:lnSpc>
              <a:defRPr/>
            </a:pPr>
            <a:r>
              <a:rPr lang="en-US" altLang="en-US" sz="2000" b="1" i="1" dirty="0">
                <a:solidFill>
                  <a:schemeClr val="bg1"/>
                </a:solidFill>
              </a:rPr>
              <a:t>National Board Certification Program </a:t>
            </a:r>
          </a:p>
          <a:p>
            <a:pPr>
              <a:lnSpc>
                <a:spcPct val="90000"/>
              </a:lnSpc>
              <a:defRPr/>
            </a:pPr>
            <a:r>
              <a:rPr lang="en-US" altLang="en-US" sz="2000" b="1" i="1" dirty="0">
                <a:solidFill>
                  <a:schemeClr val="bg1"/>
                </a:solidFill>
              </a:rPr>
              <a:t>North Carolina Department of Public Instruction</a:t>
            </a:r>
          </a:p>
          <a:p>
            <a:pPr>
              <a:lnSpc>
                <a:spcPct val="90000"/>
              </a:lnSpc>
              <a:defRPr/>
            </a:pPr>
            <a:r>
              <a:rPr lang="en-US" altLang="en-US" sz="2000" b="1" i="1" dirty="0">
                <a:solidFill>
                  <a:schemeClr val="bg1"/>
                </a:solidFill>
              </a:rPr>
              <a:t>2018 - 2019</a:t>
            </a:r>
          </a:p>
        </p:txBody>
      </p:sp>
    </p:spTree>
    <p:extLst>
      <p:ext uri="{BB962C8B-B14F-4D97-AF65-F5344CB8AC3E}">
        <p14:creationId xmlns:p14="http://schemas.microsoft.com/office/powerpoint/2010/main" val="126617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DE797C9-7C1C-46EC-A3FE-98F08ADD727F}"/>
              </a:ext>
            </a:extLst>
          </p:cNvPr>
          <p:cNvSpPr>
            <a:spLocks noGrp="1"/>
          </p:cNvSpPr>
          <p:nvPr>
            <p:ph type="title"/>
          </p:nvPr>
        </p:nvSpPr>
        <p:spPr>
          <a:xfrm>
            <a:off x="304800" y="304800"/>
            <a:ext cx="8382000" cy="1143000"/>
          </a:xfrm>
          <a:ln>
            <a:solidFill>
              <a:schemeClr val="accent2">
                <a:lumMod val="50000"/>
              </a:schemeClr>
            </a:solidFill>
          </a:ln>
        </p:spPr>
        <p:txBody>
          <a:bodyPr/>
          <a:lstStyle/>
          <a:p>
            <a:pPr algn="ctr" eaLnBrk="1" hangingPunct="1">
              <a:defRPr/>
            </a:pPr>
            <a:r>
              <a:rPr lang="en-US" altLang="en-US" sz="3600" dirty="0">
                <a:solidFill>
                  <a:schemeClr val="tx1"/>
                </a:solidFill>
                <a:latin typeface="Arial" panose="020B0604020202020204" pitchFamily="34" charset="0"/>
                <a:ea typeface="ＭＳ Ｐゴシック" charset="-128"/>
                <a:cs typeface="Arial" panose="020B0604020202020204" pitchFamily="34" charset="0"/>
              </a:rPr>
              <a:t>Fields of Certification</a:t>
            </a:r>
            <a:endParaRPr lang="en-US" sz="3600" dirty="0">
              <a:solidFill>
                <a:schemeClr val="tx1"/>
              </a:solidFill>
            </a:endParaRPr>
          </a:p>
        </p:txBody>
      </p:sp>
      <p:sp>
        <p:nvSpPr>
          <p:cNvPr id="24579" name="Content Placeholder 2">
            <a:extLst>
              <a:ext uri="{FF2B5EF4-FFF2-40B4-BE49-F238E27FC236}">
                <a16:creationId xmlns:a16="http://schemas.microsoft.com/office/drawing/2014/main" id="{580789FD-A6D4-4763-B961-1C820EF19E4E}"/>
              </a:ext>
            </a:extLst>
          </p:cNvPr>
          <p:cNvSpPr>
            <a:spLocks noGrp="1"/>
          </p:cNvSpPr>
          <p:nvPr>
            <p:ph idx="1"/>
          </p:nvPr>
        </p:nvSpPr>
        <p:spPr>
          <a:xfrm>
            <a:off x="304800" y="1578279"/>
            <a:ext cx="8153400" cy="3984321"/>
          </a:xfrm>
        </p:spPr>
        <p:txBody>
          <a:bodyPr/>
          <a:lstStyle/>
          <a:p>
            <a:pPr marL="352425" lvl="0" indent="-352425">
              <a:buClr>
                <a:srgbClr val="60CA8E"/>
              </a:buClr>
              <a:buFont typeface="Arial Unicode MS" panose="020B0604020202020204" pitchFamily="34" charset="-128"/>
              <a:buChar char="•"/>
            </a:pPr>
            <a:r>
              <a:rPr kumimoji="0" lang="en-US" altLang="en-US" sz="2600" b="0" i="0" u="none" strike="noStrike" kern="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rPr>
              <a:t>NB has 25 certificate areas based on the developmental level of teacher’s students and the teacher’s subject area(s).</a:t>
            </a:r>
          </a:p>
          <a:p>
            <a:pPr marL="0" lvl="0" indent="0">
              <a:buClr>
                <a:srgbClr val="60CA8E"/>
              </a:buClr>
              <a:buNone/>
            </a:pPr>
            <a:r>
              <a:rPr kumimoji="0" lang="en-US" altLang="en-US" sz="2600" b="0" i="0" u="none" strike="noStrike" kern="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rPr>
              <a:t> </a:t>
            </a:r>
          </a:p>
          <a:p>
            <a:pPr marL="352425" lvl="0" indent="-352425">
              <a:buClr>
                <a:srgbClr val="60CA8E"/>
              </a:buClr>
              <a:buFont typeface="Arial Unicode MS" panose="020B0604020202020204" pitchFamily="34" charset="-128"/>
              <a:buChar char="•"/>
            </a:pPr>
            <a:r>
              <a:rPr kumimoji="0" lang="en-US" altLang="en-US" sz="2600" b="0" i="0" u="none" strike="noStrike" kern="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rPr>
              <a:t>In determining your certification area, be certain to take into consideration the ages of your students.</a:t>
            </a:r>
          </a:p>
          <a:p>
            <a:pPr marL="0" lvl="0" indent="0">
              <a:buClr>
                <a:srgbClr val="60CA8E"/>
              </a:buClr>
              <a:buNone/>
            </a:pPr>
            <a:endParaRPr kumimoji="0" lang="en-US" altLang="en-US" sz="2600" b="0" i="0" u="none" strike="noStrike" kern="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endParaRPr>
          </a:p>
          <a:p>
            <a:pPr marL="352425" lvl="0" indent="-352425">
              <a:buClr>
                <a:srgbClr val="60CA8E"/>
              </a:buClr>
              <a:buFont typeface="Arial Unicode MS" panose="020B0604020202020204" pitchFamily="34" charset="-128"/>
              <a:buChar char="•"/>
            </a:pPr>
            <a:r>
              <a:rPr kumimoji="0" lang="en-US" altLang="en-US" sz="2600" b="0" i="0" u="none" strike="noStrike" kern="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rPr>
              <a:t>List of certificates and links to the standards available at </a:t>
            </a:r>
            <a:r>
              <a:rPr kumimoji="0" lang="en-US" altLang="en-US" sz="2600" b="0" i="0" u="none" strike="noStrike" kern="0" cap="none" spc="0" normalizeH="0" baseline="0" noProof="0" dirty="0">
                <a:ln>
                  <a:noFill/>
                </a:ln>
                <a:solidFill>
                  <a:srgbClr val="00B050"/>
                </a:solidFill>
                <a:effectLst/>
                <a:uLnTx/>
                <a:uFillTx/>
                <a:latin typeface="Arial" panose="020B0604020202020204" pitchFamily="34" charset="0"/>
                <a:ea typeface="ＭＳ Ｐゴシック" charset="-128"/>
                <a:cs typeface="Arial" panose="020B0604020202020204" pitchFamily="34" charset="0"/>
                <a:hlinkClick r:id="rId3"/>
              </a:rPr>
              <a:t>http://boardcertifiedteachers.org/first-time-candidates</a:t>
            </a:r>
            <a:endParaRPr kumimoji="0" lang="en-US" altLang="en-US" sz="2600" b="0" i="0" u="none" strike="noStrike" kern="0" cap="none" spc="0" normalizeH="0" baseline="0" noProof="0" dirty="0">
              <a:ln>
                <a:noFill/>
              </a:ln>
              <a:solidFill>
                <a:srgbClr val="00B050"/>
              </a:solidFill>
              <a:effectLst/>
              <a:uLnTx/>
              <a:uFillTx/>
              <a:latin typeface="Arial" panose="020B0604020202020204" pitchFamily="34" charset="0"/>
              <a:ea typeface="ＭＳ Ｐゴシック" charset="-128"/>
              <a:cs typeface="Arial" panose="020B0604020202020204" pitchFamily="34" charset="0"/>
            </a:endParaRPr>
          </a:p>
          <a:p>
            <a:pPr eaLnBrk="1" hangingPunct="1">
              <a:buFontTx/>
              <a:buNone/>
            </a:pPr>
            <a:endParaRPr lang="en-US" altLang="en-US" sz="2000" dirty="0">
              <a:solidFill>
                <a:schemeClr val="tx1"/>
              </a:solidFill>
            </a:endParaRPr>
          </a:p>
        </p:txBody>
      </p:sp>
    </p:spTree>
    <p:extLst>
      <p:ext uri="{BB962C8B-B14F-4D97-AF65-F5344CB8AC3E}">
        <p14:creationId xmlns:p14="http://schemas.microsoft.com/office/powerpoint/2010/main" val="142473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F68FFC-7EFD-41B0-B143-8DCD88D72344}"/>
              </a:ext>
            </a:extLst>
          </p:cNvPr>
          <p:cNvSpPr>
            <a:spLocks noGrp="1" noChangeArrowheads="1"/>
          </p:cNvSpPr>
          <p:nvPr>
            <p:ph type="ctrTitle"/>
          </p:nvPr>
        </p:nvSpPr>
        <p:spPr>
          <a:xfrm>
            <a:off x="762000" y="1600200"/>
            <a:ext cx="7772400" cy="1380995"/>
          </a:xfrm>
          <a:ln>
            <a:solidFill>
              <a:schemeClr val="accent2">
                <a:lumMod val="50000"/>
              </a:schemeClr>
            </a:solidFill>
          </a:ln>
        </p:spPr>
        <p:txBody>
          <a:bodyPr/>
          <a:lstStyle/>
          <a:p>
            <a:pPr eaLnBrk="1" hangingPunct="1">
              <a:defRPr/>
            </a:pPr>
            <a:r>
              <a:rPr lang="en-US" dirty="0">
                <a:solidFill>
                  <a:srgbClr val="000000"/>
                </a:solidFill>
                <a:cs typeface="Arial"/>
                <a:sym typeface="Arial"/>
                <a:rtl val="0"/>
              </a:rPr>
              <a:t>NB Candidacy Eligibility Requirements </a:t>
            </a:r>
            <a:endParaRPr lang="en-US" dirty="0">
              <a:solidFill>
                <a:schemeClr val="tx1"/>
              </a:solidFill>
            </a:endParaRPr>
          </a:p>
        </p:txBody>
      </p:sp>
      <p:sp>
        <p:nvSpPr>
          <p:cNvPr id="4" name="Rectangle 3">
            <a:extLst>
              <a:ext uri="{FF2B5EF4-FFF2-40B4-BE49-F238E27FC236}">
                <a16:creationId xmlns:a16="http://schemas.microsoft.com/office/drawing/2014/main" id="{1BFB0CC7-4E77-444B-8639-C1F642E25394}"/>
              </a:ext>
            </a:extLst>
          </p:cNvPr>
          <p:cNvSpPr>
            <a:spLocks noGrp="1" noChangeArrowheads="1"/>
          </p:cNvSpPr>
          <p:nvPr>
            <p:ph type="subTitle" idx="1"/>
          </p:nvPr>
        </p:nvSpPr>
        <p:spPr>
          <a:xfrm>
            <a:off x="990600" y="3306871"/>
            <a:ext cx="6858000" cy="27827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lvl="0" algn="l" eaLnBrk="1" fontAlgn="auto" hangingPunct="1">
              <a:lnSpc>
                <a:spcPct val="150000"/>
              </a:lnSpc>
              <a:spcBef>
                <a:spcPts val="0"/>
              </a:spcBef>
              <a:spcAft>
                <a:spcPts val="0"/>
              </a:spcAft>
              <a:buClr>
                <a:srgbClr val="000000"/>
              </a:buClr>
            </a:pPr>
            <a:r>
              <a:rPr lang="en-US" sz="2400" b="1" dirty="0">
                <a:solidFill>
                  <a:srgbClr val="000000"/>
                </a:solidFill>
                <a:cs typeface="Arial"/>
                <a:sym typeface="Arial"/>
                <a:rtl val="0"/>
              </a:rPr>
              <a:t>An eligible candidate must have...</a:t>
            </a:r>
          </a:p>
          <a:p>
            <a:pPr lvl="0" algn="l" eaLnBrk="1" fontAlgn="auto" hangingPunct="1">
              <a:lnSpc>
                <a:spcPct val="150000"/>
              </a:lnSpc>
              <a:spcBef>
                <a:spcPts val="0"/>
              </a:spcBef>
              <a:spcAft>
                <a:spcPts val="0"/>
              </a:spcAft>
              <a:buClr>
                <a:srgbClr val="000000"/>
              </a:buClr>
            </a:pPr>
            <a:endParaRPr lang="en-US" sz="2400" b="1" dirty="0">
              <a:solidFill>
                <a:srgbClr val="000000"/>
              </a:solidFill>
              <a:cs typeface="Arial"/>
              <a:sym typeface="Arial"/>
              <a:rtl val="0"/>
            </a:endParaRPr>
          </a:p>
          <a:p>
            <a:pPr marL="571500" lvl="0" indent="-342900" algn="l" eaLnBrk="1" fontAlgn="auto" hangingPunct="1">
              <a:lnSpc>
                <a:spcPct val="150000"/>
              </a:lnSpc>
              <a:spcBef>
                <a:spcPts val="0"/>
              </a:spcBef>
              <a:spcAft>
                <a:spcPts val="0"/>
              </a:spcAft>
              <a:buClr>
                <a:srgbClr val="000000"/>
              </a:buClr>
              <a:buSzPct val="100000"/>
              <a:buFont typeface="Arial"/>
              <a:buChar char="•"/>
            </a:pPr>
            <a:r>
              <a:rPr lang="en-US" sz="2400" dirty="0">
                <a:solidFill>
                  <a:srgbClr val="000000"/>
                </a:solidFill>
                <a:cs typeface="Arial"/>
                <a:sym typeface="Arial"/>
                <a:rtl val="0"/>
              </a:rPr>
              <a:t>a bachelor’s degree </a:t>
            </a:r>
          </a:p>
          <a:p>
            <a:pPr marL="571500" lvl="0" indent="-342900" algn="l" eaLnBrk="1" fontAlgn="auto" hangingPunct="1">
              <a:lnSpc>
                <a:spcPct val="150000"/>
              </a:lnSpc>
              <a:spcBef>
                <a:spcPts val="0"/>
              </a:spcBef>
              <a:spcAft>
                <a:spcPts val="0"/>
              </a:spcAft>
              <a:buClr>
                <a:srgbClr val="000000"/>
              </a:buClr>
              <a:buSzPct val="100000"/>
              <a:buFont typeface="Arial"/>
              <a:buChar char="•"/>
            </a:pPr>
            <a:r>
              <a:rPr lang="en-US" sz="2400" dirty="0">
                <a:solidFill>
                  <a:srgbClr val="000000"/>
                </a:solidFill>
                <a:cs typeface="Arial"/>
                <a:sym typeface="Arial"/>
                <a:rtl val="0"/>
              </a:rPr>
              <a:t>completed three full years of teaching </a:t>
            </a:r>
          </a:p>
          <a:p>
            <a:pPr marL="571500" lvl="0" indent="-342900" algn="l" eaLnBrk="1" fontAlgn="auto" hangingPunct="1">
              <a:lnSpc>
                <a:spcPct val="150000"/>
              </a:lnSpc>
              <a:spcBef>
                <a:spcPts val="0"/>
              </a:spcBef>
              <a:spcAft>
                <a:spcPts val="0"/>
              </a:spcAft>
              <a:buClr>
                <a:srgbClr val="000000"/>
              </a:buClr>
              <a:buSzPct val="100000"/>
              <a:buFont typeface="Arial"/>
              <a:buChar char="•"/>
            </a:pPr>
            <a:r>
              <a:rPr lang="en-US" sz="2400" dirty="0">
                <a:solidFill>
                  <a:srgbClr val="000000"/>
                </a:solidFill>
                <a:cs typeface="Arial"/>
                <a:sym typeface="Arial"/>
                <a:rtl val="0"/>
              </a:rPr>
              <a:t>a valid teaching license</a:t>
            </a:r>
          </a:p>
          <a:p>
            <a:pPr>
              <a:lnSpc>
                <a:spcPct val="90000"/>
              </a:lnSpc>
              <a:defRPr/>
            </a:pPr>
            <a:endParaRPr lang="en-US" altLang="en-US" sz="2000" b="1" i="1" dirty="0">
              <a:solidFill>
                <a:schemeClr val="bg1"/>
              </a:solidFill>
            </a:endParaRPr>
          </a:p>
        </p:txBody>
      </p:sp>
    </p:spTree>
    <p:extLst>
      <p:ext uri="{BB962C8B-B14F-4D97-AF65-F5344CB8AC3E}">
        <p14:creationId xmlns:p14="http://schemas.microsoft.com/office/powerpoint/2010/main" val="163560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F68FFC-7EFD-41B0-B143-8DCD88D72344}"/>
              </a:ext>
            </a:extLst>
          </p:cNvPr>
          <p:cNvSpPr>
            <a:spLocks noGrp="1" noChangeArrowheads="1"/>
          </p:cNvSpPr>
          <p:nvPr>
            <p:ph type="ctrTitle"/>
          </p:nvPr>
        </p:nvSpPr>
        <p:spPr>
          <a:xfrm>
            <a:off x="762000" y="1600200"/>
            <a:ext cx="7772400" cy="1308100"/>
          </a:xfrm>
          <a:ln>
            <a:solidFill>
              <a:schemeClr val="accent2">
                <a:lumMod val="50000"/>
              </a:schemeClr>
            </a:solidFill>
          </a:ln>
        </p:spPr>
        <p:txBody>
          <a:bodyPr/>
          <a:lstStyle/>
          <a:p>
            <a:pPr eaLnBrk="1" hangingPunct="1">
              <a:defRPr/>
            </a:pPr>
            <a:r>
              <a:rPr lang="en-US" dirty="0">
                <a:solidFill>
                  <a:srgbClr val="000000"/>
                </a:solidFill>
                <a:ea typeface="Arial"/>
                <a:cs typeface="Arial"/>
                <a:sym typeface="Arial"/>
                <a:rtl val="0"/>
              </a:rPr>
              <a:t>Affordability</a:t>
            </a:r>
            <a:endParaRPr lang="en-US" dirty="0"/>
          </a:p>
        </p:txBody>
      </p:sp>
      <p:sp>
        <p:nvSpPr>
          <p:cNvPr id="4" name="Rectangle 3">
            <a:extLst>
              <a:ext uri="{FF2B5EF4-FFF2-40B4-BE49-F238E27FC236}">
                <a16:creationId xmlns:a16="http://schemas.microsoft.com/office/drawing/2014/main" id="{1BFB0CC7-4E77-444B-8639-C1F642E25394}"/>
              </a:ext>
            </a:extLst>
          </p:cNvPr>
          <p:cNvSpPr>
            <a:spLocks noGrp="1" noChangeArrowheads="1"/>
          </p:cNvSpPr>
          <p:nvPr>
            <p:ph type="subTitle" idx="1"/>
          </p:nvPr>
        </p:nvSpPr>
        <p:spPr>
          <a:xfrm>
            <a:off x="990600" y="3048000"/>
            <a:ext cx="6858000" cy="3041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lvl="0" algn="l" eaLnBrk="1" fontAlgn="auto" hangingPunct="1">
              <a:spcBef>
                <a:spcPts val="0"/>
              </a:spcBef>
              <a:spcAft>
                <a:spcPts val="0"/>
              </a:spcAft>
              <a:buClr>
                <a:srgbClr val="000000"/>
              </a:buClr>
              <a:buSzPct val="25000"/>
            </a:pPr>
            <a:r>
              <a:rPr lang="en-US" altLang="en-US" sz="2000" b="1" i="1" dirty="0">
                <a:solidFill>
                  <a:schemeClr val="tx1"/>
                </a:solidFill>
              </a:rPr>
              <a:t> </a:t>
            </a:r>
            <a:r>
              <a:rPr lang="en-US" sz="2600" dirty="0">
                <a:solidFill>
                  <a:srgbClr val="000000"/>
                </a:solidFill>
                <a:ea typeface="Arial"/>
                <a:cs typeface="Arial"/>
                <a:sym typeface="Arial"/>
                <a:rtl val="0"/>
              </a:rPr>
              <a:t>The total cost of certification is $1,900, with each of the four components costing $475. </a:t>
            </a:r>
          </a:p>
          <a:p>
            <a:pPr lvl="0" eaLnBrk="1" fontAlgn="auto" hangingPunct="1">
              <a:spcBef>
                <a:spcPts val="1040"/>
              </a:spcBef>
              <a:spcAft>
                <a:spcPts val="0"/>
              </a:spcAft>
              <a:buClr>
                <a:srgbClr val="000000"/>
              </a:buClr>
            </a:pPr>
            <a:endParaRPr lang="en-US" sz="2600" b="1" u="sng" dirty="0">
              <a:solidFill>
                <a:srgbClr val="000000"/>
              </a:solidFill>
              <a:ea typeface="Arial"/>
              <a:cs typeface="Arial"/>
              <a:sym typeface="Arial"/>
              <a:rtl val="0"/>
            </a:endParaRPr>
          </a:p>
          <a:p>
            <a:pPr lvl="0" eaLnBrk="1" fontAlgn="auto" hangingPunct="1">
              <a:spcBef>
                <a:spcPts val="1040"/>
              </a:spcBef>
              <a:spcAft>
                <a:spcPts val="0"/>
              </a:spcAft>
              <a:buClr>
                <a:srgbClr val="000000"/>
              </a:buClr>
              <a:buSzPct val="25000"/>
            </a:pPr>
            <a:r>
              <a:rPr lang="en-US" sz="2600" b="1" u="sng" dirty="0">
                <a:solidFill>
                  <a:schemeClr val="tx1"/>
                </a:solidFill>
                <a:ea typeface="Arial"/>
                <a:cs typeface="Arial"/>
                <a:sym typeface="Arial"/>
                <a:rtl val="0"/>
              </a:rPr>
              <a:t>Important price points</a:t>
            </a:r>
          </a:p>
          <a:p>
            <a:pPr lvl="0" eaLnBrk="1" fontAlgn="auto" hangingPunct="1">
              <a:spcBef>
                <a:spcPts val="1040"/>
              </a:spcBef>
              <a:spcAft>
                <a:spcPts val="0"/>
              </a:spcAft>
              <a:buClr>
                <a:srgbClr val="000000"/>
              </a:buClr>
              <a:buSzPct val="25000"/>
            </a:pPr>
            <a:r>
              <a:rPr lang="en-US" sz="2600" b="1" dirty="0">
                <a:solidFill>
                  <a:srgbClr val="000000"/>
                </a:solidFill>
                <a:ea typeface="Arial"/>
                <a:cs typeface="Arial"/>
                <a:sym typeface="Arial"/>
                <a:rtl val="0"/>
              </a:rPr>
              <a:t>$475 for each component</a:t>
            </a:r>
          </a:p>
          <a:p>
            <a:pPr lvl="0" eaLnBrk="1" fontAlgn="auto" hangingPunct="1">
              <a:spcBef>
                <a:spcPts val="1040"/>
              </a:spcBef>
              <a:spcAft>
                <a:spcPts val="0"/>
              </a:spcAft>
              <a:buClr>
                <a:srgbClr val="000000"/>
              </a:buClr>
              <a:buSzPct val="25000"/>
            </a:pPr>
            <a:r>
              <a:rPr lang="en-US" sz="2600" b="1" dirty="0">
                <a:solidFill>
                  <a:srgbClr val="000000"/>
                </a:solidFill>
                <a:ea typeface="Arial"/>
                <a:cs typeface="Arial"/>
                <a:sym typeface="Arial"/>
                <a:rtl val="0"/>
              </a:rPr>
              <a:t>$75 annual registration fee</a:t>
            </a:r>
          </a:p>
        </p:txBody>
      </p:sp>
    </p:spTree>
    <p:extLst>
      <p:ext uri="{BB962C8B-B14F-4D97-AF65-F5344CB8AC3E}">
        <p14:creationId xmlns:p14="http://schemas.microsoft.com/office/powerpoint/2010/main" val="225384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08050" y="428899"/>
            <a:ext cx="7527899" cy="976799"/>
          </a:xfrm>
          <a:prstGeom prst="rect">
            <a:avLst/>
          </a:prstGeom>
        </p:spPr>
        <p:txBody>
          <a:bodyPr lIns="91425" tIns="91425" rIns="91425" bIns="91425" anchor="ctr" anchorCtr="0">
            <a:noAutofit/>
          </a:bodyPr>
          <a:lstStyle/>
          <a:p>
            <a:pPr>
              <a:spcBef>
                <a:spcPts val="0"/>
              </a:spcBef>
              <a:buNone/>
            </a:pPr>
            <a:r>
              <a:rPr lang="en-US" sz="4000" dirty="0"/>
              <a:t>NC Loan Details</a:t>
            </a:r>
          </a:p>
        </p:txBody>
      </p:sp>
      <p:pic>
        <p:nvPicPr>
          <p:cNvPr id="163" name="Shape 163"/>
          <p:cNvPicPr preferRelativeResize="0"/>
          <p:nvPr/>
        </p:nvPicPr>
        <p:blipFill>
          <a:blip r:embed="rId3">
            <a:alphaModFix/>
          </a:blip>
          <a:stretch>
            <a:fillRect/>
          </a:stretch>
        </p:blipFill>
        <p:spPr>
          <a:xfrm>
            <a:off x="0" y="1562125"/>
            <a:ext cx="9103824" cy="5295874"/>
          </a:xfrm>
          <a:prstGeom prst="rect">
            <a:avLst/>
          </a:prstGeom>
          <a:noFill/>
          <a:ln>
            <a:noFill/>
          </a:ln>
        </p:spPr>
      </p:pic>
      <p:pic>
        <p:nvPicPr>
          <p:cNvPr id="164" name="Shape 164"/>
          <p:cNvPicPr preferRelativeResize="0"/>
          <p:nvPr/>
        </p:nvPicPr>
        <p:blipFill>
          <a:blip r:embed="rId4">
            <a:alphaModFix/>
          </a:blip>
          <a:stretch>
            <a:fillRect/>
          </a:stretch>
        </p:blipFill>
        <p:spPr>
          <a:xfrm>
            <a:off x="6619762" y="536575"/>
            <a:ext cx="1609725" cy="7048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808037" y="1600200"/>
            <a:ext cx="7527899" cy="4278300"/>
          </a:xfrm>
          <a:prstGeom prst="rect">
            <a:avLst/>
          </a:prstGeom>
        </p:spPr>
        <p:txBody>
          <a:bodyPr lIns="91425" tIns="91425" rIns="91425" bIns="91425" anchor="t" anchorCtr="0">
            <a:noAutofit/>
          </a:bodyPr>
          <a:lstStyle/>
          <a:p>
            <a:pPr marL="0" indent="0" rtl="0">
              <a:lnSpc>
                <a:spcPct val="150000"/>
              </a:lnSpc>
              <a:spcBef>
                <a:spcPts val="0"/>
              </a:spcBef>
              <a:buNone/>
            </a:pPr>
            <a:r>
              <a:rPr lang="en-US" sz="2400" b="1" dirty="0">
                <a:solidFill>
                  <a:schemeClr val="dk1"/>
                </a:solidFill>
              </a:rPr>
              <a:t>A teacher must…</a:t>
            </a:r>
          </a:p>
          <a:p>
            <a:pPr marL="457200" lvl="0" indent="-228600" rtl="0">
              <a:lnSpc>
                <a:spcPct val="115000"/>
              </a:lnSpc>
              <a:spcBef>
                <a:spcPts val="0"/>
              </a:spcBef>
              <a:buClr>
                <a:schemeClr val="dk1"/>
              </a:buClr>
              <a:buSzPct val="100000"/>
            </a:pPr>
            <a:r>
              <a:rPr lang="en-US" sz="2400" dirty="0">
                <a:solidFill>
                  <a:schemeClr val="dk1"/>
                </a:solidFill>
              </a:rPr>
              <a:t>be paid from state funds;</a:t>
            </a:r>
          </a:p>
          <a:p>
            <a:pPr marL="457200" lvl="0" indent="-228600" rtl="0">
              <a:lnSpc>
                <a:spcPct val="115000"/>
              </a:lnSpc>
              <a:spcBef>
                <a:spcPts val="0"/>
              </a:spcBef>
              <a:buClr>
                <a:schemeClr val="dk1"/>
              </a:buClr>
              <a:buSzPct val="100000"/>
            </a:pPr>
            <a:r>
              <a:rPr lang="en-US" sz="2400" dirty="0">
                <a:solidFill>
                  <a:schemeClr val="dk1"/>
                </a:solidFill>
              </a:rPr>
              <a:t>three full years of teaching in the North Carolina Public Schools;</a:t>
            </a:r>
          </a:p>
          <a:p>
            <a:pPr marL="457200" lvl="0" indent="-228600" rtl="0">
              <a:lnSpc>
                <a:spcPct val="115000"/>
              </a:lnSpc>
              <a:spcBef>
                <a:spcPts val="0"/>
              </a:spcBef>
              <a:buClr>
                <a:schemeClr val="dk1"/>
              </a:buClr>
              <a:buSzPct val="100000"/>
            </a:pPr>
            <a:r>
              <a:rPr lang="en-US" sz="2400" dirty="0">
                <a:solidFill>
                  <a:schemeClr val="dk1"/>
                </a:solidFill>
              </a:rPr>
              <a:t>Standard Professional II NC license; and</a:t>
            </a:r>
          </a:p>
          <a:p>
            <a:pPr marL="457200" lvl="0" indent="-228600" rtl="0">
              <a:lnSpc>
                <a:spcPct val="115000"/>
              </a:lnSpc>
              <a:spcBef>
                <a:spcPts val="0"/>
              </a:spcBef>
              <a:buClr>
                <a:schemeClr val="dk1"/>
              </a:buClr>
              <a:buSzPct val="100000"/>
            </a:pPr>
            <a:r>
              <a:rPr lang="en-US" sz="2400" dirty="0">
                <a:solidFill>
                  <a:schemeClr val="dk1"/>
                </a:solidFill>
              </a:rPr>
              <a:t>be engaged in direct classroom instruction, library/media or school counseling work 70% of the time over the course of the academic year.</a:t>
            </a:r>
          </a:p>
          <a:p>
            <a:pPr>
              <a:spcBef>
                <a:spcPts val="0"/>
              </a:spcBef>
              <a:buNone/>
            </a:pPr>
            <a:endParaRPr dirty="0"/>
          </a:p>
        </p:txBody>
      </p:sp>
      <p:sp>
        <p:nvSpPr>
          <p:cNvPr id="150" name="Shape 150"/>
          <p:cNvSpPr txBox="1">
            <a:spLocks noGrp="1"/>
          </p:cNvSpPr>
          <p:nvPr>
            <p:ph type="title"/>
          </p:nvPr>
        </p:nvSpPr>
        <p:spPr>
          <a:xfrm>
            <a:off x="808037" y="379412"/>
            <a:ext cx="7527899" cy="1143000"/>
          </a:xfrm>
          <a:prstGeom prst="rect">
            <a:avLst/>
          </a:prstGeom>
        </p:spPr>
        <p:txBody>
          <a:bodyPr lIns="91425" tIns="91425" rIns="91425" bIns="91425" anchor="ctr" anchorCtr="0">
            <a:noAutofit/>
          </a:bodyPr>
          <a:lstStyle/>
          <a:p>
            <a:pPr rtl="0">
              <a:spcBef>
                <a:spcPts val="0"/>
              </a:spcBef>
              <a:buNone/>
            </a:pPr>
            <a:r>
              <a:rPr lang="en-US" sz="4000" dirty="0"/>
              <a:t>North Carolina</a:t>
            </a:r>
          </a:p>
          <a:p>
            <a:pPr>
              <a:spcBef>
                <a:spcPts val="0"/>
              </a:spcBef>
              <a:buNone/>
            </a:pPr>
            <a:r>
              <a:rPr lang="en-US" sz="4000" b="1" dirty="0"/>
              <a:t>Loan Eligibility Requirements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47275" y="1805750"/>
            <a:ext cx="7663800" cy="4356899"/>
          </a:xfrm>
          <a:prstGeom prst="rect">
            <a:avLst/>
          </a:prstGeom>
          <a:noFill/>
          <a:ln>
            <a:noFill/>
          </a:ln>
        </p:spPr>
        <p:txBody>
          <a:bodyPr lIns="91425" tIns="45700" rIns="91425" bIns="45700" anchor="t" anchorCtr="0">
            <a:noAutofit/>
          </a:bodyPr>
          <a:lstStyle/>
          <a:p>
            <a:pPr marL="0" lvl="0" indent="0" rtl="0">
              <a:lnSpc>
                <a:spcPct val="150000"/>
              </a:lnSpc>
              <a:spcBef>
                <a:spcPts val="600"/>
              </a:spcBef>
              <a:buNone/>
            </a:pPr>
            <a:r>
              <a:rPr lang="en-US" sz="2400" b="1" dirty="0"/>
              <a:t>North Carolina… </a:t>
            </a:r>
          </a:p>
          <a:p>
            <a:pPr marL="457200" lvl="0" indent="-228600" rtl="0">
              <a:lnSpc>
                <a:spcPct val="150000"/>
              </a:lnSpc>
              <a:spcBef>
                <a:spcPts val="600"/>
              </a:spcBef>
              <a:buClr>
                <a:srgbClr val="000000"/>
              </a:buClr>
              <a:buSzPct val="100000"/>
            </a:pPr>
            <a:r>
              <a:rPr lang="en-US" sz="2400" dirty="0"/>
              <a:t>lends the $1,900 assessment fee;</a:t>
            </a:r>
          </a:p>
          <a:p>
            <a:pPr marL="457200" lvl="0" indent="-228600" rtl="0">
              <a:lnSpc>
                <a:spcPct val="150000"/>
              </a:lnSpc>
              <a:spcBef>
                <a:spcPts val="600"/>
              </a:spcBef>
              <a:buClr>
                <a:srgbClr val="000000"/>
              </a:buClr>
              <a:buSzPct val="100000"/>
            </a:pPr>
            <a:r>
              <a:rPr lang="en-US" sz="2400" dirty="0"/>
              <a:t>provides up to three days of paid professional leave for new candidates only;</a:t>
            </a:r>
          </a:p>
          <a:p>
            <a:pPr marL="457200" lvl="0" indent="-228600" rtl="0">
              <a:lnSpc>
                <a:spcPct val="150000"/>
              </a:lnSpc>
              <a:spcBef>
                <a:spcPts val="600"/>
              </a:spcBef>
              <a:buClr>
                <a:srgbClr val="000000"/>
              </a:buClr>
              <a:buSzPct val="100000"/>
            </a:pPr>
            <a:r>
              <a:rPr lang="en-US" sz="2400" dirty="0"/>
              <a:t>provides 8.0 CEUs for completion of the process; and</a:t>
            </a:r>
          </a:p>
          <a:p>
            <a:pPr marL="457200" lvl="0" indent="-228600" rtl="0">
              <a:lnSpc>
                <a:spcPct val="150000"/>
              </a:lnSpc>
              <a:spcBef>
                <a:spcPts val="600"/>
              </a:spcBef>
              <a:buClr>
                <a:srgbClr val="000000"/>
              </a:buClr>
              <a:buSzPct val="100000"/>
            </a:pPr>
            <a:r>
              <a:rPr lang="en-US" sz="2400" dirty="0"/>
              <a:t>pays salary differential of 12% of base salary.</a:t>
            </a:r>
          </a:p>
          <a:p>
            <a:pPr marL="0" marR="0" lvl="0" indent="0" algn="l" rtl="0">
              <a:spcBef>
                <a:spcPts val="1080"/>
              </a:spcBef>
              <a:spcAft>
                <a:spcPts val="600"/>
              </a:spcAft>
              <a:buNone/>
            </a:pPr>
            <a:endParaRPr sz="2600" dirty="0">
              <a:solidFill>
                <a:schemeClr val="dk1"/>
              </a:solidFill>
            </a:endParaRPr>
          </a:p>
        </p:txBody>
      </p:sp>
      <p:sp>
        <p:nvSpPr>
          <p:cNvPr id="157" name="Shape 157"/>
          <p:cNvSpPr txBox="1">
            <a:spLocks noGrp="1"/>
          </p:cNvSpPr>
          <p:nvPr>
            <p:ph type="title"/>
          </p:nvPr>
        </p:nvSpPr>
        <p:spPr>
          <a:xfrm>
            <a:off x="174575" y="510375"/>
            <a:ext cx="8809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a:solidFill>
                  <a:schemeClr val="dk1"/>
                </a:solidFill>
              </a:rPr>
              <a:t>How does NC Support Board Certification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08037" y="1522412"/>
            <a:ext cx="7527925" cy="4356099"/>
          </a:xfrm>
        </p:spPr>
        <p:txBody>
          <a:bodyPr/>
          <a:lstStyle/>
          <a:p>
            <a:pPr marL="152400" indent="0">
              <a:buNone/>
            </a:pPr>
            <a:r>
              <a:rPr lang="en-US" sz="1600" b="1" dirty="0">
                <a:latin typeface="Verdana" panose="020B0604030504040204" pitchFamily="34" charset="0"/>
              </a:rPr>
              <a:t>Refunds </a:t>
            </a:r>
            <a:endParaRPr lang="en-US" sz="1600" dirty="0">
              <a:latin typeface="Verdana" panose="020B0604030504040204" pitchFamily="34" charset="0"/>
            </a:endParaRPr>
          </a:p>
          <a:p>
            <a:r>
              <a:rPr lang="en-US" sz="1600" dirty="0">
                <a:latin typeface="Verdana" panose="020B0604030504040204" pitchFamily="34" charset="0"/>
              </a:rPr>
              <a:t>If you withdraw prior to the withdrawal deadline, you will be eligible for a fee refund, less the nonrefundable and nontransferable $75 registration fee and any service fees. Refund processing time is 4-6 weeks. </a:t>
            </a:r>
          </a:p>
          <a:p>
            <a:r>
              <a:rPr lang="en-US" sz="1600" dirty="0">
                <a:latin typeface="Verdana" panose="020B0604030504040204" pitchFamily="34" charset="0"/>
              </a:rPr>
              <a:t>You are NOT eligible for a refund if the withdrawal deadline has passed. </a:t>
            </a:r>
          </a:p>
          <a:p>
            <a:endParaRPr lang="en-US" sz="1600" dirty="0">
              <a:latin typeface="Verdana" panose="020B0604030504040204" pitchFamily="34" charset="0"/>
            </a:endParaRPr>
          </a:p>
          <a:p>
            <a:endParaRPr lang="en-US" sz="1600" dirty="0">
              <a:latin typeface="Verdana" panose="020B0604030504040204" pitchFamily="34" charset="0"/>
            </a:endParaRPr>
          </a:p>
          <a:p>
            <a:pPr marL="152400" indent="0">
              <a:buNone/>
            </a:pPr>
            <a:r>
              <a:rPr lang="en-US" sz="1600" b="1" dirty="0">
                <a:latin typeface="Verdana" panose="020B0604030504040204" pitchFamily="34" charset="0"/>
              </a:rPr>
              <a:t>Reinstatements </a:t>
            </a:r>
            <a:endParaRPr lang="en-US" sz="1600" dirty="0">
              <a:latin typeface="Verdana" panose="020B0604030504040204" pitchFamily="34" charset="0"/>
            </a:endParaRPr>
          </a:p>
          <a:p>
            <a:r>
              <a:rPr lang="en-US" sz="1600" dirty="0">
                <a:latin typeface="Verdana" panose="020B0604030504040204" pitchFamily="34" charset="0"/>
              </a:rPr>
              <a:t>If you have withdrawn your entire registration and wish to be reinstated before the withdrawal deadline, please contact our Customer Support team at 1-800-22TEACH. </a:t>
            </a:r>
            <a:endParaRPr lang="en-US" sz="1600" dirty="0"/>
          </a:p>
        </p:txBody>
      </p:sp>
      <p:sp>
        <p:nvSpPr>
          <p:cNvPr id="3" name="Title 2"/>
          <p:cNvSpPr>
            <a:spLocks noGrp="1"/>
          </p:cNvSpPr>
          <p:nvPr>
            <p:ph type="title"/>
          </p:nvPr>
        </p:nvSpPr>
        <p:spPr/>
        <p:txBody>
          <a:bodyPr/>
          <a:lstStyle/>
          <a:p>
            <a:r>
              <a:rPr lang="en-US" sz="1800" b="1" dirty="0"/>
              <a:t>REFUNDS and REINSTATEMENTS</a:t>
            </a:r>
          </a:p>
        </p:txBody>
      </p:sp>
    </p:spTree>
    <p:extLst>
      <p:ext uri="{BB962C8B-B14F-4D97-AF65-F5344CB8AC3E}">
        <p14:creationId xmlns:p14="http://schemas.microsoft.com/office/powerpoint/2010/main" val="118677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DE797C9-7C1C-46EC-A3FE-98F08ADD727F}"/>
              </a:ext>
            </a:extLst>
          </p:cNvPr>
          <p:cNvSpPr>
            <a:spLocks noGrp="1"/>
          </p:cNvSpPr>
          <p:nvPr>
            <p:ph type="title"/>
          </p:nvPr>
        </p:nvSpPr>
        <p:spPr>
          <a:xfrm>
            <a:off x="304800" y="304800"/>
            <a:ext cx="8382000" cy="1143000"/>
          </a:xfrm>
          <a:ln>
            <a:solidFill>
              <a:schemeClr val="accent2">
                <a:lumMod val="50000"/>
              </a:schemeClr>
            </a:solidFill>
          </a:ln>
        </p:spPr>
        <p:txBody>
          <a:bodyPr/>
          <a:lstStyle/>
          <a:p>
            <a:pPr algn="ctr" eaLnBrk="1" hangingPunct="1">
              <a:defRPr/>
            </a:pPr>
            <a:r>
              <a:rPr lang="en-US" sz="4000" dirty="0">
                <a:solidFill>
                  <a:srgbClr val="000000"/>
                </a:solidFill>
                <a:ea typeface="Arial"/>
                <a:cs typeface="Arial"/>
                <a:sym typeface="Arial"/>
                <a:rtl val="0"/>
              </a:rPr>
              <a:t>Registration and </a:t>
            </a:r>
            <a:r>
              <a:rPr lang="en-US" sz="4000" dirty="0">
                <a:solidFill>
                  <a:srgbClr val="000000"/>
                </a:solidFill>
                <a:cs typeface="Arial"/>
                <a:sym typeface="Arial"/>
                <a:rtl val="0"/>
              </a:rPr>
              <a:t>Deadlines</a:t>
            </a:r>
            <a:endParaRPr lang="en-US" sz="3600" dirty="0">
              <a:solidFill>
                <a:schemeClr val="accent2"/>
              </a:solidFill>
            </a:endParaRPr>
          </a:p>
        </p:txBody>
      </p:sp>
      <p:sp>
        <p:nvSpPr>
          <p:cNvPr id="24579" name="Content Placeholder 2">
            <a:extLst>
              <a:ext uri="{FF2B5EF4-FFF2-40B4-BE49-F238E27FC236}">
                <a16:creationId xmlns:a16="http://schemas.microsoft.com/office/drawing/2014/main" id="{580789FD-A6D4-4763-B961-1C820EF19E4E}"/>
              </a:ext>
            </a:extLst>
          </p:cNvPr>
          <p:cNvSpPr>
            <a:spLocks noGrp="1"/>
          </p:cNvSpPr>
          <p:nvPr>
            <p:ph idx="1"/>
          </p:nvPr>
        </p:nvSpPr>
        <p:spPr>
          <a:xfrm>
            <a:off x="304800" y="1741118"/>
            <a:ext cx="8153400" cy="3821482"/>
          </a:xfrm>
        </p:spPr>
        <p:txBody>
          <a:bodyPr/>
          <a:lstStyle/>
          <a:p>
            <a:pPr marL="352425" lvl="0" indent="-352425">
              <a:buClr>
                <a:srgbClr val="60CA8E"/>
              </a:buClr>
              <a:buFont typeface="Arial Unicode MS" panose="020B0604020202020204" pitchFamily="34" charset="-128"/>
              <a:buChar char="•"/>
              <a:defRPr/>
            </a:pP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Registration Window—April 1</a:t>
            </a:r>
            <a:r>
              <a:rPr lang="en-US" altLang="en-US" sz="2400" baseline="30000" dirty="0">
                <a:solidFill>
                  <a:schemeClr val="tx1"/>
                </a:solidFill>
                <a:latin typeface="Arial" panose="020B0604020202020204" pitchFamily="34" charset="0"/>
                <a:ea typeface="ＭＳ Ｐゴシック" charset="-128"/>
                <a:cs typeface="Arial" panose="020B0604020202020204" pitchFamily="34" charset="0"/>
                <a:sym typeface="Arial"/>
                <a:rtl val="0"/>
              </a:rPr>
              <a:t>st</a:t>
            </a: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 – February </a:t>
            </a:r>
          </a:p>
          <a:p>
            <a:pPr marL="352425" lvl="0" indent="-352425">
              <a:buClr>
                <a:srgbClr val="60CA8E"/>
              </a:buClr>
              <a:buFont typeface="Arial Unicode MS" panose="020B0604020202020204" pitchFamily="34" charset="-128"/>
              <a:buChar char="•"/>
              <a:defRPr/>
            </a:pP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Fee Payment Deadline—February</a:t>
            </a:r>
          </a:p>
          <a:p>
            <a:pPr marL="352425" lvl="0" indent="-352425">
              <a:buClr>
                <a:srgbClr val="60CA8E"/>
              </a:buClr>
              <a:buFont typeface="Arial Unicode MS" panose="020B0604020202020204" pitchFamily="34" charset="-128"/>
              <a:buChar char="•"/>
              <a:defRPr/>
            </a:pP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Change of Certificate, Specialty Area, or Component Selection—February</a:t>
            </a:r>
          </a:p>
          <a:p>
            <a:pPr marL="352425" lvl="0" indent="-352425">
              <a:buClr>
                <a:srgbClr val="60CA8E"/>
              </a:buClr>
              <a:buFont typeface="Arial Unicode MS" panose="020B0604020202020204" pitchFamily="34" charset="-128"/>
              <a:buChar char="•"/>
              <a:defRPr/>
            </a:pP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Withdrawal Deadline—February</a:t>
            </a:r>
          </a:p>
          <a:p>
            <a:pPr marL="352425" lvl="0" indent="-352425">
              <a:buClr>
                <a:srgbClr val="60CA8E"/>
              </a:buClr>
              <a:buFont typeface="Arial Unicode MS" panose="020B0604020202020204" pitchFamily="34" charset="-128"/>
              <a:buChar char="•"/>
              <a:defRPr/>
            </a:pPr>
            <a:r>
              <a:rPr lang="en-US" altLang="en-US" sz="2400" dirty="0" err="1">
                <a:solidFill>
                  <a:schemeClr val="tx1"/>
                </a:solidFill>
                <a:latin typeface="Arial" panose="020B0604020202020204" pitchFamily="34" charset="0"/>
                <a:ea typeface="ＭＳ Ｐゴシック" charset="-128"/>
                <a:cs typeface="Arial" panose="020B0604020202020204" pitchFamily="34" charset="0"/>
                <a:sym typeface="Arial"/>
                <a:rtl val="0"/>
              </a:rPr>
              <a:t>ePortfolio</a:t>
            </a: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 Submission Window—April-May</a:t>
            </a:r>
          </a:p>
          <a:p>
            <a:pPr marL="352425" lvl="0" indent="-352425">
              <a:buClr>
                <a:srgbClr val="60CA8E"/>
              </a:buClr>
              <a:buFont typeface="Arial Unicode MS" panose="020B0604020202020204" pitchFamily="34" charset="-128"/>
              <a:buChar char="•"/>
              <a:defRPr/>
            </a:pP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Component 1 Content Knowledge Testing Window —March-June 15</a:t>
            </a:r>
            <a:r>
              <a:rPr lang="en-US" altLang="en-US" sz="2400" baseline="30000" dirty="0">
                <a:solidFill>
                  <a:schemeClr val="tx1"/>
                </a:solidFill>
                <a:latin typeface="Arial" panose="020B0604020202020204" pitchFamily="34" charset="0"/>
                <a:ea typeface="ＭＳ Ｐゴシック" charset="-128"/>
                <a:cs typeface="Arial" panose="020B0604020202020204" pitchFamily="34" charset="0"/>
                <a:sym typeface="Arial"/>
                <a:rtl val="0"/>
              </a:rPr>
              <a:t>th</a:t>
            </a: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 </a:t>
            </a:r>
          </a:p>
          <a:p>
            <a:pPr marL="352425" lvl="0" indent="-352425">
              <a:buClr>
                <a:srgbClr val="60CA8E"/>
              </a:buClr>
              <a:buFont typeface="Arial Unicode MS" panose="020B0604020202020204" pitchFamily="34" charset="-128"/>
              <a:buChar char="•"/>
              <a:defRPr/>
            </a:pPr>
            <a:r>
              <a:rPr lang="en-US" altLang="en-US" sz="2400" dirty="0">
                <a:solidFill>
                  <a:schemeClr val="tx1"/>
                </a:solidFill>
                <a:latin typeface="Arial" panose="020B0604020202020204" pitchFamily="34" charset="0"/>
                <a:ea typeface="ＭＳ Ｐゴシック" charset="-128"/>
                <a:cs typeface="Arial" panose="020B0604020202020204" pitchFamily="34" charset="0"/>
                <a:sym typeface="Arial"/>
                <a:rtl val="0"/>
              </a:rPr>
              <a:t>Score Release – On or before December 31</a:t>
            </a:r>
          </a:p>
          <a:p>
            <a:pPr eaLnBrk="1" hangingPunct="1">
              <a:buFontTx/>
              <a:buNone/>
            </a:pPr>
            <a:endParaRPr lang="en-US" altLang="en-US" sz="2000" dirty="0">
              <a:solidFill>
                <a:schemeClr val="tx1"/>
              </a:solidFill>
            </a:endParaRPr>
          </a:p>
        </p:txBody>
      </p:sp>
    </p:spTree>
    <p:extLst>
      <p:ext uri="{BB962C8B-B14F-4D97-AF65-F5344CB8AC3E}">
        <p14:creationId xmlns:p14="http://schemas.microsoft.com/office/powerpoint/2010/main" val="257362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587150" y="6511300"/>
            <a:ext cx="7369799" cy="859799"/>
          </a:xfrm>
          <a:prstGeom prst="rect">
            <a:avLst/>
          </a:prstGeom>
          <a:noFill/>
          <a:ln>
            <a:noFill/>
          </a:ln>
        </p:spPr>
        <p:txBody>
          <a:bodyPr lIns="91425" tIns="91425" rIns="91425" bIns="91425" anchor="t" anchorCtr="0">
            <a:noAutofit/>
          </a:bodyPr>
          <a:lstStyle/>
          <a:p>
            <a:pPr>
              <a:spcBef>
                <a:spcPts val="0"/>
              </a:spcBef>
              <a:buNone/>
            </a:pPr>
            <a:endParaRPr dirty="0"/>
          </a:p>
        </p:txBody>
      </p:sp>
      <p:pic>
        <p:nvPicPr>
          <p:cNvPr id="188" name="Shape 188"/>
          <p:cNvPicPr preferRelativeResize="0"/>
          <p:nvPr/>
        </p:nvPicPr>
        <p:blipFill>
          <a:blip r:embed="rId3">
            <a:alphaModFix/>
          </a:blip>
          <a:stretch>
            <a:fillRect/>
          </a:stretch>
        </p:blipFill>
        <p:spPr>
          <a:xfrm>
            <a:off x="587150" y="715618"/>
            <a:ext cx="2241363" cy="3140765"/>
          </a:xfrm>
          <a:prstGeom prst="rect">
            <a:avLst/>
          </a:prstGeom>
          <a:noFill/>
          <a:ln>
            <a:noFill/>
          </a:ln>
        </p:spPr>
      </p:pic>
      <p:sp>
        <p:nvSpPr>
          <p:cNvPr id="2" name="TextBox 1"/>
          <p:cNvSpPr txBox="1"/>
          <p:nvPr/>
        </p:nvSpPr>
        <p:spPr>
          <a:xfrm>
            <a:off x="3803375" y="1802296"/>
            <a:ext cx="4021052" cy="646331"/>
          </a:xfrm>
          <a:prstGeom prst="rect">
            <a:avLst/>
          </a:prstGeom>
          <a:noFill/>
        </p:spPr>
        <p:txBody>
          <a:bodyPr wrap="square" rtlCol="0">
            <a:spAutoFit/>
          </a:bodyPr>
          <a:lstStyle/>
          <a:p>
            <a:r>
              <a:rPr lang="en-US" sz="3600" dirty="0"/>
              <a:t>The Components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808044" y="1990425"/>
            <a:ext cx="3991500" cy="4382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baseline="0" dirty="0">
                <a:solidFill>
                  <a:schemeClr val="dk1"/>
                </a:solidFill>
                <a:latin typeface="Arial"/>
                <a:ea typeface="Arial"/>
                <a:cs typeface="Arial"/>
                <a:sym typeface="Arial"/>
              </a:rPr>
              <a:t>A computer-based assessment to demonstrate knowledge of and pedagogical practices for their certificate area. </a:t>
            </a:r>
          </a:p>
          <a:p>
            <a:pPr marL="342900" marR="0" lvl="0" indent="-355600" algn="l" rtl="0">
              <a:spcBef>
                <a:spcPts val="1040"/>
              </a:spcBef>
              <a:spcAft>
                <a:spcPts val="0"/>
              </a:spcAft>
              <a:buClr>
                <a:schemeClr val="accent1"/>
              </a:buClr>
              <a:buSzPct val="100000"/>
              <a:buFont typeface="Arial"/>
              <a:buChar char="•"/>
            </a:pPr>
            <a:r>
              <a:rPr lang="en-US" sz="2400" b="1" i="0" u="none" strike="noStrike" cap="none" baseline="0" dirty="0">
                <a:solidFill>
                  <a:schemeClr val="accent1"/>
                </a:solidFill>
                <a:latin typeface="Arial"/>
                <a:ea typeface="Arial"/>
                <a:cs typeface="Arial"/>
                <a:sym typeface="Arial"/>
              </a:rPr>
              <a:t>3 constructed response exercises</a:t>
            </a:r>
          </a:p>
          <a:p>
            <a:pPr marL="342900" marR="0" lvl="0" indent="-355600" algn="l" rtl="0">
              <a:spcBef>
                <a:spcPts val="1040"/>
              </a:spcBef>
              <a:spcAft>
                <a:spcPts val="0"/>
              </a:spcAft>
              <a:buClr>
                <a:schemeClr val="accent1"/>
              </a:buClr>
              <a:buSzPct val="100000"/>
              <a:buFont typeface="Arial"/>
              <a:buChar char="•"/>
            </a:pPr>
            <a:r>
              <a:rPr lang="en-US" sz="2400" b="1" i="0" u="none" strike="noStrike" cap="none" baseline="0" dirty="0">
                <a:solidFill>
                  <a:schemeClr val="accent1"/>
                </a:solidFill>
                <a:latin typeface="Arial"/>
                <a:ea typeface="Arial"/>
                <a:cs typeface="Arial"/>
                <a:sym typeface="Arial"/>
              </a:rPr>
              <a:t>Approximately 45 selected response items</a:t>
            </a:r>
          </a:p>
          <a:p>
            <a:pPr marL="0" marR="0" lvl="0" indent="0" algn="ctr" rtl="0">
              <a:spcBef>
                <a:spcPts val="1040"/>
              </a:spcBef>
              <a:spcAft>
                <a:spcPts val="0"/>
              </a:spcAft>
              <a:buClr>
                <a:schemeClr val="dk1"/>
              </a:buClr>
              <a:buFont typeface="Arial"/>
              <a:buNone/>
            </a:pPr>
            <a:endParaRPr sz="2200" b="1" i="0" u="none" strike="noStrike" cap="none" baseline="0" dirty="0">
              <a:solidFill>
                <a:schemeClr val="dk1"/>
              </a:solidFill>
              <a:latin typeface="Arial"/>
              <a:ea typeface="Arial"/>
              <a:cs typeface="Arial"/>
              <a:sym typeface="Arial"/>
            </a:endParaRPr>
          </a:p>
          <a:p>
            <a:pPr marL="0" marR="0" lvl="0" indent="0" algn="l" rtl="0">
              <a:spcBef>
                <a:spcPts val="1040"/>
              </a:spcBef>
              <a:spcAft>
                <a:spcPts val="0"/>
              </a:spcAft>
              <a:buClr>
                <a:schemeClr val="dk1"/>
              </a:buClr>
              <a:buFont typeface="Arial"/>
              <a:buNone/>
            </a:pPr>
            <a:endParaRPr sz="2200" b="0" i="0" u="none" strike="noStrike" cap="none" baseline="0" dirty="0">
              <a:solidFill>
                <a:schemeClr val="dk1"/>
              </a:solidFill>
              <a:latin typeface="Arial"/>
              <a:ea typeface="Arial"/>
              <a:cs typeface="Arial"/>
              <a:sym typeface="Arial"/>
            </a:endParaRPr>
          </a:p>
        </p:txBody>
      </p:sp>
      <p:sp>
        <p:nvSpPr>
          <p:cNvPr id="241" name="Shape 241"/>
          <p:cNvSpPr txBox="1">
            <a:spLocks noGrp="1"/>
          </p:cNvSpPr>
          <p:nvPr>
            <p:ph type="title"/>
          </p:nvPr>
        </p:nvSpPr>
        <p:spPr>
          <a:xfrm>
            <a:off x="808037" y="379412"/>
            <a:ext cx="7527925"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br>
              <a:rPr lang="en-US" sz="3600" b="0" i="0" u="none" strike="noStrike" cap="none" baseline="0" dirty="0">
                <a:solidFill>
                  <a:schemeClr val="dk1"/>
                </a:solidFill>
                <a:latin typeface="Arial"/>
                <a:ea typeface="Arial"/>
                <a:cs typeface="Arial"/>
                <a:sym typeface="Arial"/>
              </a:rPr>
            </a:br>
            <a:r>
              <a:rPr lang="en-US" sz="4000" b="0" i="0" u="none" strike="noStrike" cap="none" baseline="0" dirty="0">
                <a:solidFill>
                  <a:schemeClr val="dk1"/>
                </a:solidFill>
                <a:latin typeface="Arial"/>
                <a:ea typeface="Arial"/>
                <a:cs typeface="Arial"/>
                <a:sym typeface="Arial"/>
              </a:rPr>
              <a:t>Component 1</a:t>
            </a:r>
          </a:p>
          <a:p>
            <a:pPr marL="0" marR="0" lvl="0" indent="0" algn="ctr" rtl="0">
              <a:spcBef>
                <a:spcPts val="0"/>
              </a:spcBef>
              <a:spcAft>
                <a:spcPts val="0"/>
              </a:spcAft>
              <a:buSzPct val="25000"/>
              <a:buNone/>
            </a:pPr>
            <a:r>
              <a:rPr lang="en-US" sz="3000" b="0" i="0" u="none" strike="noStrike" cap="none" baseline="0" dirty="0">
                <a:solidFill>
                  <a:schemeClr val="dk1"/>
                </a:solidFill>
                <a:latin typeface="Arial"/>
                <a:ea typeface="Arial"/>
                <a:cs typeface="Arial"/>
                <a:sym typeface="Arial"/>
              </a:rPr>
              <a:t> </a:t>
            </a:r>
            <a:r>
              <a:rPr lang="en-US" sz="3000" b="1" i="0" u="none" strike="noStrike" cap="none" baseline="0" dirty="0">
                <a:solidFill>
                  <a:schemeClr val="dk1"/>
                </a:solidFill>
                <a:latin typeface="Arial"/>
                <a:ea typeface="Arial"/>
                <a:cs typeface="Arial"/>
                <a:sym typeface="Arial"/>
              </a:rPr>
              <a:t>Content Knowledge</a:t>
            </a:r>
          </a:p>
        </p:txBody>
      </p:sp>
      <p:pic>
        <p:nvPicPr>
          <p:cNvPr id="242" name="Shape 242"/>
          <p:cNvPicPr preferRelativeResize="0"/>
          <p:nvPr/>
        </p:nvPicPr>
        <p:blipFill rotWithShape="1">
          <a:blip r:embed="rId3">
            <a:alphaModFix/>
          </a:blip>
          <a:srcRect/>
          <a:stretch/>
        </p:blipFill>
        <p:spPr>
          <a:xfrm>
            <a:off x="5045448" y="2529900"/>
            <a:ext cx="4627500" cy="21149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512700" y="1704325"/>
            <a:ext cx="8367899" cy="4278300"/>
          </a:xfrm>
          <a:prstGeom prst="rect">
            <a:avLst/>
          </a:prstGeom>
          <a:ln w="9525" cap="flat" cmpd="sng">
            <a:solidFill>
              <a:srgbClr val="7FFFCC"/>
            </a:solidFill>
            <a:prstDash val="solid"/>
            <a:round/>
            <a:headEnd type="none" w="med" len="med"/>
            <a:tailEnd type="none" w="med" len="med"/>
          </a:ln>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marL="0" indent="0" rtl="0">
              <a:lnSpc>
                <a:spcPct val="115000"/>
              </a:lnSpc>
              <a:spcBef>
                <a:spcPts val="0"/>
              </a:spcBef>
              <a:buNone/>
            </a:pPr>
            <a:endParaRPr dirty="0"/>
          </a:p>
          <a:p>
            <a:pPr>
              <a:spcBef>
                <a:spcPts val="0"/>
              </a:spcBef>
              <a:buNone/>
            </a:pPr>
            <a:endParaRPr dirty="0"/>
          </a:p>
        </p:txBody>
      </p:sp>
      <p:sp>
        <p:nvSpPr>
          <p:cNvPr id="76" name="Shape 76"/>
          <p:cNvSpPr txBox="1">
            <a:spLocks noGrp="1"/>
          </p:cNvSpPr>
          <p:nvPr>
            <p:ph type="title"/>
          </p:nvPr>
        </p:nvSpPr>
        <p:spPr>
          <a:xfrm>
            <a:off x="-424350" y="456625"/>
            <a:ext cx="9992699" cy="1247699"/>
          </a:xfrm>
          <a:prstGeom prst="rect">
            <a:avLst/>
          </a:prstGeom>
        </p:spPr>
        <p:txBody>
          <a:bodyPr lIns="91425" tIns="91425" rIns="91425" bIns="91425" anchor="ctr" anchorCtr="0">
            <a:noAutofit/>
          </a:bodyPr>
          <a:lstStyle/>
          <a:p>
            <a:pPr rtl="0">
              <a:spcBef>
                <a:spcPts val="0"/>
              </a:spcBef>
              <a:buNone/>
            </a:pPr>
            <a:r>
              <a:rPr lang="en-US" sz="4000" dirty="0"/>
              <a:t>Board Certification:</a:t>
            </a:r>
          </a:p>
          <a:p>
            <a:pPr>
              <a:spcBef>
                <a:spcPts val="0"/>
              </a:spcBef>
              <a:buNone/>
            </a:pPr>
            <a:r>
              <a:rPr lang="en-US" sz="4000" b="1" dirty="0"/>
              <a:t>A Vehicle for Transforming Teaching</a:t>
            </a:r>
          </a:p>
        </p:txBody>
      </p:sp>
      <p:sp>
        <p:nvSpPr>
          <p:cNvPr id="77" name="Shape 77"/>
          <p:cNvSpPr txBox="1"/>
          <p:nvPr/>
        </p:nvSpPr>
        <p:spPr>
          <a:xfrm>
            <a:off x="512700" y="5982625"/>
            <a:ext cx="9427800" cy="1099800"/>
          </a:xfrm>
          <a:prstGeom prst="rect">
            <a:avLst/>
          </a:prstGeom>
          <a:noFill/>
          <a:ln>
            <a:noFill/>
          </a:ln>
        </p:spPr>
        <p:txBody>
          <a:bodyPr lIns="91425" tIns="91425" rIns="91425" bIns="91425" anchor="t" anchorCtr="0">
            <a:noAutofit/>
          </a:bodyPr>
          <a:lstStyle/>
          <a:p>
            <a:pPr rtl="0">
              <a:spcBef>
                <a:spcPts val="0"/>
              </a:spcBef>
              <a:buNone/>
            </a:pPr>
            <a:r>
              <a:rPr lang="en-US" sz="1800" dirty="0"/>
              <a:t>Ron Thorpe’s article:</a:t>
            </a:r>
            <a:r>
              <a:rPr lang="en-US" sz="1800" u="sng" dirty="0">
                <a:solidFill>
                  <a:schemeClr val="hlink"/>
                </a:solidFill>
                <a:hlinkClick r:id="rId3"/>
              </a:rPr>
              <a:t> Sustaining the Profession</a:t>
            </a:r>
            <a:r>
              <a:rPr lang="en-US" sz="1800" dirty="0"/>
              <a:t> </a:t>
            </a:r>
          </a:p>
          <a:p>
            <a:pPr>
              <a:spcBef>
                <a:spcPts val="0"/>
              </a:spcBef>
              <a:buNone/>
            </a:pPr>
            <a:r>
              <a:rPr lang="en-US" sz="1800" u="sng" dirty="0">
                <a:solidFill>
                  <a:schemeClr val="hlink"/>
                </a:solidFill>
                <a:hlinkClick r:id="rId3"/>
              </a:rPr>
              <a:t>http://bit.ly/SustainProfession</a:t>
            </a:r>
            <a:r>
              <a:rPr lang="en-US" sz="1800" dirty="0"/>
              <a:t> </a:t>
            </a:r>
          </a:p>
        </p:txBody>
      </p:sp>
      <p:pic>
        <p:nvPicPr>
          <p:cNvPr id="78" name="Shape 78"/>
          <p:cNvPicPr preferRelativeResize="0"/>
          <p:nvPr/>
        </p:nvPicPr>
        <p:blipFill>
          <a:blip r:embed="rId4">
            <a:alphaModFix/>
          </a:blip>
          <a:stretch>
            <a:fillRect/>
          </a:stretch>
        </p:blipFill>
        <p:spPr>
          <a:xfrm>
            <a:off x="1405889" y="2385390"/>
            <a:ext cx="6206491" cy="2822713"/>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231354" y="379412"/>
            <a:ext cx="8372818"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br>
              <a:rPr lang="en-US" sz="3600" b="0" i="0" u="none" strike="noStrike" cap="none" baseline="0" dirty="0">
                <a:solidFill>
                  <a:schemeClr val="dk1"/>
                </a:solidFill>
                <a:latin typeface="Arial"/>
                <a:ea typeface="Arial"/>
                <a:cs typeface="Arial"/>
                <a:sym typeface="Arial"/>
              </a:rPr>
            </a:br>
            <a:r>
              <a:rPr lang="en-US" sz="4000" b="0" i="0" u="none" strike="noStrike" cap="none" baseline="0" dirty="0">
                <a:solidFill>
                  <a:schemeClr val="dk1"/>
                </a:solidFill>
                <a:latin typeface="Arial"/>
                <a:ea typeface="Arial"/>
                <a:cs typeface="Arial"/>
                <a:sym typeface="Arial"/>
              </a:rPr>
              <a:t>Component 2</a:t>
            </a:r>
          </a:p>
          <a:p>
            <a:pPr marL="0" marR="0" lvl="0" indent="0" algn="ctr" rtl="0">
              <a:spcBef>
                <a:spcPts val="0"/>
              </a:spcBef>
              <a:spcAft>
                <a:spcPts val="0"/>
              </a:spcAft>
              <a:buSzPct val="25000"/>
              <a:buNone/>
            </a:pPr>
            <a:r>
              <a:rPr lang="en-US" sz="3000" b="1" i="0" u="none" strike="noStrike" cap="none" baseline="0" dirty="0">
                <a:solidFill>
                  <a:schemeClr val="dk1"/>
                </a:solidFill>
                <a:latin typeface="Arial"/>
                <a:ea typeface="Arial"/>
                <a:cs typeface="Arial"/>
                <a:sym typeface="Arial"/>
              </a:rPr>
              <a:t>Differentiation in Instruction</a:t>
            </a:r>
          </a:p>
        </p:txBody>
      </p:sp>
      <p:sp>
        <p:nvSpPr>
          <p:cNvPr id="248" name="Shape 248"/>
          <p:cNvSpPr txBox="1">
            <a:spLocks noGrp="1"/>
          </p:cNvSpPr>
          <p:nvPr>
            <p:ph type="body" idx="1"/>
          </p:nvPr>
        </p:nvSpPr>
        <p:spPr>
          <a:xfrm>
            <a:off x="385650" y="1878700"/>
            <a:ext cx="8372699" cy="4278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Overview</a:t>
            </a:r>
          </a:p>
          <a:p>
            <a:pPr marL="0" marR="0" lvl="0" indent="0" algn="l" rtl="0">
              <a:spcBef>
                <a:spcPts val="0"/>
              </a:spcBef>
              <a:spcAft>
                <a:spcPts val="0"/>
              </a:spcAft>
              <a:buClr>
                <a:schemeClr val="dk1"/>
              </a:buClr>
              <a:buSzPct val="25000"/>
              <a:buFont typeface="Arial"/>
              <a:buNone/>
            </a:pPr>
            <a:endParaRPr lang="en-US" sz="2400" b="1" i="0" u="none" strike="noStrike" cap="none" baseline="0" dirty="0">
              <a:solidFill>
                <a:schemeClr val="dk1"/>
              </a:solidFill>
              <a:latin typeface="Arial"/>
              <a:ea typeface="Arial"/>
              <a:cs typeface="Arial"/>
              <a:sym typeface="Arial"/>
            </a:endParaRPr>
          </a:p>
          <a:p>
            <a:pPr marL="342900" marR="0" lvl="0" indent="-355600" algn="l" rtl="0">
              <a:spcBef>
                <a:spcPts val="120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Candidates will submit</a:t>
            </a:r>
            <a:r>
              <a:rPr lang="en-US" sz="2400" dirty="0">
                <a:solidFill>
                  <a:schemeClr val="dk1"/>
                </a:solidFill>
              </a:rPr>
              <a:t>…</a:t>
            </a:r>
          </a:p>
          <a:p>
            <a:pPr marR="0" lvl="1" algn="l" rtl="0">
              <a:spcBef>
                <a:spcPts val="1200"/>
              </a:spcBef>
              <a:spcAft>
                <a:spcPts val="0"/>
              </a:spcAft>
              <a:buClr>
                <a:schemeClr val="dk1"/>
              </a:buClr>
              <a:buSzPct val="100000"/>
              <a:buFont typeface="Arial"/>
            </a:pPr>
            <a:r>
              <a:rPr lang="en-US" sz="2400" b="0" i="0" u="none" strike="noStrike" cap="none" baseline="0" dirty="0">
                <a:solidFill>
                  <a:schemeClr val="dk1"/>
                </a:solidFill>
                <a:latin typeface="Arial"/>
                <a:ea typeface="Arial"/>
                <a:cs typeface="Arial"/>
                <a:sym typeface="Arial"/>
              </a:rPr>
              <a:t>  student work samples</a:t>
            </a:r>
            <a:r>
              <a:rPr lang="en-US" sz="2400" dirty="0">
                <a:solidFill>
                  <a:schemeClr val="dk1"/>
                </a:solidFill>
              </a:rPr>
              <a:t>;</a:t>
            </a:r>
          </a:p>
          <a:p>
            <a:pPr marR="0" lvl="1" algn="l" rtl="0">
              <a:spcBef>
                <a:spcPts val="1200"/>
              </a:spcBef>
              <a:spcAft>
                <a:spcPts val="0"/>
              </a:spcAft>
              <a:buClr>
                <a:schemeClr val="dk1"/>
              </a:buClr>
              <a:buSzPct val="100000"/>
              <a:buFont typeface="Arial"/>
            </a:pPr>
            <a:r>
              <a:rPr lang="en-US" sz="2400" b="0" i="0" u="none" strike="noStrike" cap="none" baseline="0" dirty="0">
                <a:solidFill>
                  <a:schemeClr val="dk1"/>
                </a:solidFill>
                <a:latin typeface="Arial"/>
                <a:ea typeface="Arial"/>
                <a:cs typeface="Arial"/>
                <a:sym typeface="Arial"/>
              </a:rPr>
              <a:t> instructional materials</a:t>
            </a:r>
            <a:r>
              <a:rPr lang="en-US" sz="2400" dirty="0">
                <a:solidFill>
                  <a:schemeClr val="dk1"/>
                </a:solidFill>
              </a:rPr>
              <a:t>;</a:t>
            </a:r>
            <a:r>
              <a:rPr lang="en-US" sz="2400" b="0" i="0" u="none" strike="noStrike" cap="none" baseline="0" dirty="0">
                <a:solidFill>
                  <a:schemeClr val="dk1"/>
                </a:solidFill>
                <a:latin typeface="Arial"/>
                <a:ea typeface="Arial"/>
                <a:cs typeface="Arial"/>
                <a:sym typeface="Arial"/>
              </a:rPr>
              <a:t> and other </a:t>
            </a:r>
          </a:p>
          <a:p>
            <a:pPr marR="0" lvl="1" algn="l" rtl="0">
              <a:spcBef>
                <a:spcPts val="1200"/>
              </a:spcBef>
              <a:spcAft>
                <a:spcPts val="0"/>
              </a:spcAft>
              <a:buClr>
                <a:schemeClr val="dk1"/>
              </a:buClr>
              <a:buSzPct val="100000"/>
              <a:buFont typeface="Arial"/>
            </a:pPr>
            <a:r>
              <a:rPr lang="en-US" sz="2400" b="0" i="0" u="none" strike="noStrike" cap="none" baseline="0" dirty="0">
                <a:solidFill>
                  <a:schemeClr val="dk1"/>
                </a:solidFill>
                <a:latin typeface="Arial"/>
                <a:ea typeface="Arial"/>
                <a:cs typeface="Arial"/>
                <a:sym typeface="Arial"/>
              </a:rPr>
              <a:t> evidence using the same criteria. </a:t>
            </a:r>
          </a:p>
          <a:p>
            <a:pPr marL="0" marR="0" lvl="0" indent="0" algn="l" rtl="0">
              <a:spcBef>
                <a:spcPts val="1200"/>
              </a:spcBef>
              <a:spcAft>
                <a:spcPts val="0"/>
              </a:spcAft>
              <a:buNone/>
            </a:pPr>
            <a:endParaRPr dirty="0"/>
          </a:p>
          <a:p>
            <a:pPr marL="0" marR="0" lvl="0" indent="0" algn="l" rtl="0">
              <a:spcBef>
                <a:spcPts val="1200"/>
              </a:spcBef>
              <a:spcAft>
                <a:spcPts val="0"/>
              </a:spcAft>
              <a:buClr>
                <a:schemeClr val="dk1"/>
              </a:buClr>
              <a:buFont typeface="Arial"/>
              <a:buNone/>
            </a:pPr>
            <a:endParaRPr sz="2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2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2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459200" y="1592494"/>
            <a:ext cx="8406000" cy="4509505"/>
          </a:xfrm>
          <a:prstGeom prst="rect">
            <a:avLst/>
          </a:prstGeom>
        </p:spPr>
        <p:txBody>
          <a:bodyPr lIns="91425" tIns="91425" rIns="91425" bIns="91425" anchor="t" anchorCtr="0">
            <a:noAutofit/>
          </a:bodyPr>
          <a:lstStyle/>
          <a:p>
            <a:pPr marL="0" lvl="0" indent="0" algn="ctr" rtl="0">
              <a:lnSpc>
                <a:spcPct val="115000"/>
              </a:lnSpc>
              <a:spcBef>
                <a:spcPts val="0"/>
              </a:spcBef>
              <a:buNone/>
            </a:pPr>
            <a:r>
              <a:rPr lang="en-US" sz="2400" b="1" dirty="0"/>
              <a:t>Overview</a:t>
            </a:r>
          </a:p>
          <a:p>
            <a:pPr marL="0" lvl="0" indent="0" rtl="0">
              <a:lnSpc>
                <a:spcPct val="115000"/>
              </a:lnSpc>
              <a:spcBef>
                <a:spcPts val="0"/>
              </a:spcBef>
              <a:buNone/>
            </a:pPr>
            <a:endParaRPr lang="en-US" sz="2400" b="1" dirty="0"/>
          </a:p>
          <a:p>
            <a:pPr marL="457200" lvl="0" indent="-228600" rtl="0">
              <a:lnSpc>
                <a:spcPct val="115000"/>
              </a:lnSpc>
              <a:spcBef>
                <a:spcPts val="0"/>
              </a:spcBef>
              <a:buSzPct val="100000"/>
            </a:pPr>
            <a:r>
              <a:rPr lang="en-US" sz="1800" dirty="0"/>
              <a:t>C</a:t>
            </a:r>
            <a:r>
              <a:rPr lang="en-US" sz="1800" dirty="0">
                <a:solidFill>
                  <a:schemeClr val="dk1"/>
                </a:solidFill>
              </a:rPr>
              <a:t>aptures details about your instructional planning and requires:</a:t>
            </a:r>
          </a:p>
          <a:p>
            <a:pPr marL="914400" lvl="1" indent="-228600" rtl="0">
              <a:lnSpc>
                <a:spcPct val="115000"/>
              </a:lnSpc>
              <a:spcBef>
                <a:spcPts val="0"/>
              </a:spcBef>
              <a:buSzPct val="100000"/>
            </a:pPr>
            <a:r>
              <a:rPr lang="en-US" sz="1800" dirty="0">
                <a:solidFill>
                  <a:schemeClr val="dk1"/>
                </a:solidFill>
              </a:rPr>
              <a:t>direct evidence of your practice from two video recordings;</a:t>
            </a:r>
          </a:p>
          <a:p>
            <a:pPr marL="914400" lvl="1" indent="-228600" rtl="0">
              <a:lnSpc>
                <a:spcPct val="115000"/>
              </a:lnSpc>
              <a:spcBef>
                <a:spcPts val="0"/>
              </a:spcBef>
              <a:buSzPct val="100000"/>
            </a:pPr>
            <a:r>
              <a:rPr lang="en-US" sz="1800" dirty="0">
                <a:solidFill>
                  <a:schemeClr val="dk1"/>
                </a:solidFill>
              </a:rPr>
              <a:t>instructional materials; and an</a:t>
            </a:r>
          </a:p>
          <a:p>
            <a:pPr marL="914400" lvl="1" indent="-228600" rtl="0">
              <a:lnSpc>
                <a:spcPct val="115000"/>
              </a:lnSpc>
              <a:spcBef>
                <a:spcPts val="0"/>
              </a:spcBef>
              <a:buSzPct val="100000"/>
            </a:pPr>
            <a:r>
              <a:rPr lang="en-US" sz="1800" dirty="0">
                <a:solidFill>
                  <a:schemeClr val="dk1"/>
                </a:solidFill>
              </a:rPr>
              <a:t>analysis of and reflection of  your teaching as displayed in two video recordings.</a:t>
            </a:r>
          </a:p>
          <a:p>
            <a:pPr marL="685800" lvl="1" indent="0" rtl="0">
              <a:lnSpc>
                <a:spcPct val="115000"/>
              </a:lnSpc>
              <a:spcBef>
                <a:spcPts val="0"/>
              </a:spcBef>
              <a:buSzPct val="100000"/>
              <a:buNone/>
            </a:pPr>
            <a:endParaRPr lang="en-US" sz="1800" dirty="0">
              <a:solidFill>
                <a:schemeClr val="dk1"/>
              </a:solidFill>
            </a:endParaRPr>
          </a:p>
          <a:p>
            <a:pPr marL="457200" lvl="0" indent="-228600">
              <a:lnSpc>
                <a:spcPct val="115000"/>
              </a:lnSpc>
              <a:spcBef>
                <a:spcPts val="0"/>
              </a:spcBef>
              <a:buClr>
                <a:srgbClr val="000000"/>
              </a:buClr>
              <a:buSzPct val="100000"/>
            </a:pPr>
            <a:r>
              <a:rPr lang="en-US" sz="1800" dirty="0"/>
              <a:t>Evaluates evidence of your practice and analysis as it relates to instruction, student engagement, and the learning environment. </a:t>
            </a:r>
          </a:p>
          <a:p>
            <a:pPr marL="228600" lvl="0" indent="0">
              <a:lnSpc>
                <a:spcPct val="115000"/>
              </a:lnSpc>
              <a:spcBef>
                <a:spcPts val="0"/>
              </a:spcBef>
              <a:buClr>
                <a:srgbClr val="000000"/>
              </a:buClr>
              <a:buSzPct val="100000"/>
              <a:buNone/>
            </a:pPr>
            <a:endParaRPr lang="en-US" sz="1800" dirty="0"/>
          </a:p>
          <a:p>
            <a:pPr marL="457200" lvl="0" indent="-228600">
              <a:lnSpc>
                <a:spcPct val="115000"/>
              </a:lnSpc>
              <a:spcBef>
                <a:spcPts val="0"/>
              </a:spcBef>
              <a:buClr>
                <a:srgbClr val="000000"/>
              </a:buClr>
              <a:buSzPct val="100000"/>
            </a:pPr>
            <a:r>
              <a:rPr lang="en-US" sz="1800" dirty="0"/>
              <a:t>Aligned with the Five Core Propositions and the certificate area Standards.</a:t>
            </a:r>
          </a:p>
          <a:p>
            <a:pPr marL="914400" lvl="1" indent="-228600" rtl="0">
              <a:lnSpc>
                <a:spcPct val="115000"/>
              </a:lnSpc>
              <a:spcBef>
                <a:spcPts val="0"/>
              </a:spcBef>
              <a:buSzPct val="100000"/>
            </a:pPr>
            <a:endParaRPr lang="en-US" sz="2400" dirty="0">
              <a:solidFill>
                <a:schemeClr val="dk1"/>
              </a:solidFill>
            </a:endParaRPr>
          </a:p>
          <a:p>
            <a:pPr marL="0" lvl="0" indent="0" rtl="0">
              <a:lnSpc>
                <a:spcPct val="115000"/>
              </a:lnSpc>
              <a:spcBef>
                <a:spcPts val="0"/>
              </a:spcBef>
              <a:buNone/>
            </a:pPr>
            <a:endParaRPr sz="2400" dirty="0">
              <a:solidFill>
                <a:schemeClr val="dk1"/>
              </a:solidFill>
            </a:endParaRPr>
          </a:p>
          <a:p>
            <a:pPr lvl="0">
              <a:spcBef>
                <a:spcPts val="0"/>
              </a:spcBef>
              <a:buClr>
                <a:schemeClr val="dk1"/>
              </a:buClr>
              <a:buFont typeface="Arial"/>
              <a:buNone/>
            </a:pPr>
            <a:endParaRPr dirty="0">
              <a:solidFill>
                <a:schemeClr val="dk1"/>
              </a:solidFill>
            </a:endParaRPr>
          </a:p>
        </p:txBody>
      </p:sp>
      <p:sp>
        <p:nvSpPr>
          <p:cNvPr id="254" name="Shape 254"/>
          <p:cNvSpPr txBox="1">
            <a:spLocks noGrp="1"/>
          </p:cNvSpPr>
          <p:nvPr>
            <p:ph type="title"/>
          </p:nvPr>
        </p:nvSpPr>
        <p:spPr>
          <a:xfrm>
            <a:off x="170549" y="673700"/>
            <a:ext cx="8802899" cy="1143000"/>
          </a:xfrm>
          <a:prstGeom prst="rect">
            <a:avLst/>
          </a:prstGeom>
        </p:spPr>
        <p:txBody>
          <a:bodyPr lIns="91425" tIns="91425" rIns="91425" bIns="91425" anchor="ctr" anchorCtr="0">
            <a:noAutofit/>
          </a:bodyPr>
          <a:lstStyle/>
          <a:p>
            <a:pPr rtl="0">
              <a:spcBef>
                <a:spcPts val="0"/>
              </a:spcBef>
              <a:buNone/>
            </a:pPr>
            <a:r>
              <a:rPr lang="en-US" sz="4000" dirty="0"/>
              <a:t>Component 3</a:t>
            </a:r>
          </a:p>
          <a:p>
            <a:pPr rtl="0">
              <a:spcBef>
                <a:spcPts val="0"/>
              </a:spcBef>
              <a:buNone/>
            </a:pPr>
            <a:r>
              <a:rPr lang="en-US" sz="3000" b="1" dirty="0"/>
              <a:t>Teaching Practice and Learning Environment</a:t>
            </a:r>
          </a:p>
          <a:p>
            <a:pPr algn="l" rtl="0">
              <a:spcBef>
                <a:spcPts val="0"/>
              </a:spcBef>
              <a:buNone/>
            </a:pPr>
            <a:endParaRPr dirty="0"/>
          </a:p>
          <a:p>
            <a:pPr algn="l">
              <a:spcBef>
                <a:spcPts val="0"/>
              </a:spcBef>
              <a:buNone/>
            </a:pPr>
            <a:endParaRPr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254475" y="1716065"/>
            <a:ext cx="8738699" cy="4271375"/>
          </a:xfrm>
          <a:prstGeom prst="rect">
            <a:avLst/>
          </a:prstGeom>
        </p:spPr>
        <p:txBody>
          <a:bodyPr lIns="91425" tIns="91425" rIns="91425" bIns="91425" anchor="t" anchorCtr="0">
            <a:noAutofit/>
          </a:bodyPr>
          <a:lstStyle/>
          <a:p>
            <a:pPr>
              <a:lnSpc>
                <a:spcPct val="115000"/>
              </a:lnSpc>
              <a:spcBef>
                <a:spcPts val="0"/>
              </a:spcBef>
            </a:pPr>
            <a:r>
              <a:rPr lang="en-US" altLang="en-US" sz="2400" dirty="0">
                <a:solidFill>
                  <a:schemeClr val="tx1"/>
                </a:solidFill>
                <a:latin typeface="Arial" panose="020B0604020202020204" pitchFamily="34" charset="0"/>
                <a:ea typeface="ＭＳ Ｐゴシック" charset="-128"/>
                <a:cs typeface="Arial" panose="020B0604020202020204" pitchFamily="34" charset="0"/>
              </a:rPr>
              <a:t>Completion of classroom-based portfolio entry that require the creation of a profile on a group of students, formative (including student self-assessments) and summative assessments, and participation in a learning community</a:t>
            </a:r>
          </a:p>
          <a:p>
            <a:pPr marL="352425" lvl="0" indent="-352425" eaLnBrk="0" fontAlgn="base" hangingPunct="0">
              <a:spcBef>
                <a:spcPct val="20000"/>
              </a:spcBef>
              <a:spcAft>
                <a:spcPct val="0"/>
              </a:spcAft>
              <a:buClr>
                <a:srgbClr val="60CA8E"/>
              </a:buClr>
              <a:buFont typeface="Arial Unicode MS" panose="020B0604020202020204" pitchFamily="34" charset="-128"/>
              <a:buChar char="•"/>
            </a:pPr>
            <a:endParaRPr lang="en-US" altLang="en-US" sz="2400" dirty="0">
              <a:solidFill>
                <a:schemeClr val="tx1"/>
              </a:solidFill>
              <a:latin typeface="Arial" panose="020B0604020202020204" pitchFamily="34" charset="0"/>
              <a:ea typeface="ＭＳ Ｐゴシック" charset="-128"/>
              <a:cs typeface="Arial" panose="020B0604020202020204" pitchFamily="34" charset="0"/>
            </a:endParaRPr>
          </a:p>
          <a:p>
            <a:pPr indent="-342900" eaLnBrk="0" fontAlgn="base" hangingPunct="0">
              <a:spcBef>
                <a:spcPct val="20000"/>
              </a:spcBef>
              <a:spcAft>
                <a:spcPct val="0"/>
              </a:spcAft>
              <a:buClr>
                <a:srgbClr val="60CA8E"/>
              </a:buClr>
            </a:pPr>
            <a:r>
              <a:rPr lang="en-US" altLang="en-US" sz="2400" dirty="0">
                <a:solidFill>
                  <a:schemeClr val="tx1"/>
                </a:solidFill>
                <a:latin typeface="Arial" panose="020B0604020202020204" pitchFamily="34" charset="0"/>
                <a:ea typeface="ＭＳ Ｐゴシック" charset="-128"/>
                <a:cs typeface="Arial" panose="020B0604020202020204" pitchFamily="34" charset="0"/>
              </a:rPr>
              <a:t>Candidates also complete a written commentary</a:t>
            </a:r>
          </a:p>
          <a:p>
            <a:pPr marL="352425" lvl="0" indent="-352425" eaLnBrk="0" fontAlgn="base" hangingPunct="0">
              <a:spcBef>
                <a:spcPct val="20000"/>
              </a:spcBef>
              <a:spcAft>
                <a:spcPct val="0"/>
              </a:spcAft>
              <a:buClr>
                <a:srgbClr val="60CA8E"/>
              </a:buClr>
              <a:buFont typeface="Arial Unicode MS" panose="020B0604020202020204" pitchFamily="34" charset="-128"/>
              <a:buChar char="•"/>
            </a:pPr>
            <a:endParaRPr lang="en-US" altLang="en-US" sz="2400" dirty="0">
              <a:solidFill>
                <a:schemeClr val="tx1"/>
              </a:solidFill>
              <a:latin typeface="Arial" panose="020B0604020202020204" pitchFamily="34" charset="0"/>
              <a:ea typeface="ＭＳ Ｐゴシック" charset="-128"/>
              <a:cs typeface="Arial" panose="020B0604020202020204" pitchFamily="34" charset="0"/>
            </a:endParaRPr>
          </a:p>
          <a:p>
            <a:pPr marL="352425" lvl="0" indent="-352425" eaLnBrk="0" fontAlgn="base" hangingPunct="0">
              <a:spcBef>
                <a:spcPct val="20000"/>
              </a:spcBef>
              <a:spcAft>
                <a:spcPct val="0"/>
              </a:spcAft>
              <a:buClr>
                <a:srgbClr val="60CA8E"/>
              </a:buClr>
              <a:buFont typeface="Arial Unicode MS" panose="020B0604020202020204" pitchFamily="34" charset="-128"/>
              <a:buChar char="•"/>
            </a:pPr>
            <a:r>
              <a:rPr lang="en-US" altLang="en-US" sz="2400" dirty="0">
                <a:solidFill>
                  <a:schemeClr val="tx1"/>
                </a:solidFill>
                <a:latin typeface="Arial" panose="020B0604020202020204" pitchFamily="34" charset="0"/>
                <a:ea typeface="ＭＳ Ｐゴシック" charset="-128"/>
                <a:cs typeface="Arial" panose="020B0604020202020204" pitchFamily="34" charset="0"/>
              </a:rPr>
              <a:t>Candidates evaluated on knowledge of students, planning, instruction, assessment, partnerships, reflection, and professionalism </a:t>
            </a:r>
          </a:p>
          <a:p>
            <a:pPr marL="457200" lvl="0" indent="-228600" rtl="0">
              <a:lnSpc>
                <a:spcPct val="150000"/>
              </a:lnSpc>
              <a:spcBef>
                <a:spcPts val="0"/>
              </a:spcBef>
              <a:buSzPct val="100000"/>
            </a:pPr>
            <a:endParaRPr lang="en-US" sz="2400" dirty="0"/>
          </a:p>
        </p:txBody>
      </p:sp>
      <p:sp>
        <p:nvSpPr>
          <p:cNvPr id="268" name="Shape 268"/>
          <p:cNvSpPr txBox="1">
            <a:spLocks noGrp="1"/>
          </p:cNvSpPr>
          <p:nvPr>
            <p:ph type="title"/>
          </p:nvPr>
        </p:nvSpPr>
        <p:spPr>
          <a:xfrm>
            <a:off x="808037" y="457187"/>
            <a:ext cx="7527899" cy="1143000"/>
          </a:xfrm>
          <a:prstGeom prst="rect">
            <a:avLst/>
          </a:prstGeom>
        </p:spPr>
        <p:txBody>
          <a:bodyPr lIns="91425" tIns="91425" rIns="91425" bIns="91425" anchor="ctr" anchorCtr="0">
            <a:noAutofit/>
          </a:bodyPr>
          <a:lstStyle/>
          <a:p>
            <a:pPr rtl="0">
              <a:spcBef>
                <a:spcPts val="0"/>
              </a:spcBef>
              <a:buNone/>
            </a:pPr>
            <a:r>
              <a:rPr lang="en-US" sz="4000" dirty="0"/>
              <a:t>Component 4</a:t>
            </a:r>
          </a:p>
          <a:p>
            <a:pPr lvl="0" rtl="0">
              <a:spcBef>
                <a:spcPts val="0"/>
              </a:spcBef>
              <a:buNone/>
            </a:pPr>
            <a:r>
              <a:rPr lang="en-US" sz="3000" b="1" dirty="0"/>
              <a:t>Effective and Reflective Practitioner</a:t>
            </a:r>
          </a:p>
          <a:p>
            <a:pPr lvl="0" rtl="0">
              <a:spcBef>
                <a:spcPts val="0"/>
              </a:spcBef>
              <a:buNone/>
            </a:pPr>
            <a:endParaRPr dirty="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08050" y="379422"/>
            <a:ext cx="7527899" cy="869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a:solidFill>
                  <a:schemeClr val="dk1"/>
                </a:solidFill>
              </a:rPr>
              <a:t>Scoring</a:t>
            </a:r>
          </a:p>
        </p:txBody>
      </p:sp>
      <p:sp>
        <p:nvSpPr>
          <p:cNvPr id="283" name="Shape 283"/>
          <p:cNvSpPr txBox="1">
            <a:spLocks noGrp="1"/>
          </p:cNvSpPr>
          <p:nvPr>
            <p:ph type="body" idx="1"/>
          </p:nvPr>
        </p:nvSpPr>
        <p:spPr>
          <a:xfrm>
            <a:off x="316225" y="1152395"/>
            <a:ext cx="8707800" cy="5110619"/>
          </a:xfrm>
          <a:prstGeom prst="rect">
            <a:avLst/>
          </a:prstGeom>
          <a:noFill/>
          <a:ln>
            <a:noFill/>
          </a:ln>
        </p:spPr>
        <p:txBody>
          <a:bodyPr lIns="91425" tIns="45700" rIns="91425" bIns="45700" anchor="t" anchorCtr="0">
            <a:noAutofit/>
          </a:bodyPr>
          <a:lstStyle/>
          <a:p>
            <a:pPr marL="342900" marR="0" lvl="0" indent="-355600" algn="l" rtl="0">
              <a:spcBef>
                <a:spcPts val="0"/>
              </a:spcBef>
              <a:spcAft>
                <a:spcPts val="0"/>
              </a:spcAft>
              <a:buClr>
                <a:schemeClr val="dk1"/>
              </a:buClr>
              <a:buSzPct val="100000"/>
              <a:buFont typeface="Arial"/>
              <a:buChar char="•"/>
            </a:pPr>
            <a:endParaRPr lang="en-US" sz="2600" b="1" i="0" u="none" strike="noStrike" cap="none" baseline="0" dirty="0">
              <a:solidFill>
                <a:schemeClr val="dk1"/>
              </a:solidFill>
              <a:latin typeface="Arial"/>
              <a:ea typeface="Arial"/>
              <a:cs typeface="Arial"/>
              <a:sym typeface="Arial"/>
            </a:endParaRPr>
          </a:p>
          <a:p>
            <a:pPr marL="457200" indent="-457200">
              <a:spcBef>
                <a:spcPts val="0"/>
              </a:spcBef>
              <a:buSzPct val="100000"/>
            </a:pPr>
            <a:r>
              <a:rPr lang="en-US" sz="2600" b="1" i="0" u="none" strike="noStrike" cap="none" baseline="0" dirty="0">
                <a:solidFill>
                  <a:schemeClr val="dk1"/>
                </a:solidFill>
                <a:latin typeface="Arial"/>
                <a:ea typeface="Arial"/>
                <a:cs typeface="Arial"/>
                <a:sym typeface="Arial"/>
              </a:rPr>
              <a:t>Assessment Center (Component 1) – 40% </a:t>
            </a:r>
            <a:endParaRPr sz="2600" b="0" i="0" u="none" strike="noStrike" cap="none" baseline="0" dirty="0">
              <a:solidFill>
                <a:schemeClr val="dk1"/>
              </a:solidFill>
              <a:latin typeface="Arial"/>
              <a:ea typeface="Arial"/>
              <a:cs typeface="Arial"/>
              <a:sym typeface="Arial"/>
            </a:endParaRPr>
          </a:p>
          <a:p>
            <a:pPr marL="342900" marR="0" lvl="0" indent="-355600" algn="l" rtl="0">
              <a:spcBef>
                <a:spcPts val="480"/>
              </a:spcBef>
              <a:spcAft>
                <a:spcPts val="0"/>
              </a:spcAft>
              <a:buClr>
                <a:schemeClr val="dk1"/>
              </a:buClr>
              <a:buSzPct val="100000"/>
              <a:buFont typeface="Arial"/>
              <a:buChar char="•"/>
            </a:pPr>
            <a:r>
              <a:rPr lang="en-US" sz="2600" b="1" i="0" u="none" strike="noStrike" cap="none" baseline="0" dirty="0" err="1">
                <a:solidFill>
                  <a:schemeClr val="dk1"/>
                </a:solidFill>
                <a:latin typeface="Arial"/>
                <a:ea typeface="Arial"/>
                <a:cs typeface="Arial"/>
                <a:sym typeface="Arial"/>
              </a:rPr>
              <a:t>ePortfolio</a:t>
            </a:r>
            <a:r>
              <a:rPr lang="en-US" sz="2600" b="1" i="0" u="none" strike="noStrike" cap="none" baseline="0" dirty="0">
                <a:solidFill>
                  <a:schemeClr val="dk1"/>
                </a:solidFill>
                <a:latin typeface="Arial"/>
                <a:ea typeface="Arial"/>
                <a:cs typeface="Arial"/>
                <a:sym typeface="Arial"/>
              </a:rPr>
              <a:t> (Components 2, 3, and 4) – 60%</a:t>
            </a:r>
          </a:p>
          <a:p>
            <a:pPr marL="742950" marR="0" lvl="2" indent="-355600" algn="l" rtl="0">
              <a:spcBef>
                <a:spcPts val="46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Differentiation in Instruction (C2) – 25%</a:t>
            </a:r>
          </a:p>
          <a:p>
            <a:pPr marL="742950" marR="0" lvl="2" indent="-355600" algn="l" rtl="0">
              <a:spcBef>
                <a:spcPts val="46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Teaching Practice and Learning Environment (C3) – 50%</a:t>
            </a:r>
          </a:p>
          <a:p>
            <a:pPr marL="742950" marR="0" lvl="2" indent="-355600" algn="l" rtl="0">
              <a:spcBef>
                <a:spcPts val="46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Reflective and Effective Practitioner (C4) – 25% </a:t>
            </a:r>
          </a:p>
          <a:p>
            <a:pPr marL="742950" marR="0" lvl="1" indent="-133350" algn="l" rtl="0">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352425" lvl="0" indent="-352425" eaLnBrk="0" fontAlgn="base" hangingPunct="0">
              <a:spcBef>
                <a:spcPct val="20000"/>
              </a:spcBef>
              <a:spcAft>
                <a:spcPct val="0"/>
              </a:spcAft>
              <a:buClr>
                <a:srgbClr val="60CA8E"/>
              </a:buClr>
              <a:buFont typeface="Arial Unicode MS" panose="020B0604020202020204" pitchFamily="34" charset="-128"/>
              <a:buChar char="•"/>
            </a:pPr>
            <a:r>
              <a:rPr lang="en-US" altLang="en-US" sz="2400" dirty="0">
                <a:solidFill>
                  <a:schemeClr val="tx1"/>
                </a:solidFill>
                <a:latin typeface="Arial" panose="020B0604020202020204" pitchFamily="34" charset="0"/>
                <a:ea typeface="ＭＳ Ｐゴシック" charset="-128"/>
                <a:cs typeface="Arial" panose="020B0604020202020204" pitchFamily="34" charset="0"/>
              </a:rPr>
              <a:t>Performance based, standards specific, and peer reviewed</a:t>
            </a:r>
          </a:p>
          <a:p>
            <a:pPr marL="352425" lvl="0" indent="-352425" eaLnBrk="0" fontAlgn="base" hangingPunct="0">
              <a:spcBef>
                <a:spcPct val="20000"/>
              </a:spcBef>
              <a:spcAft>
                <a:spcPct val="0"/>
              </a:spcAft>
              <a:buClr>
                <a:srgbClr val="60CA8E"/>
              </a:buClr>
              <a:buFont typeface="Arial Unicode MS" panose="020B0604020202020204" pitchFamily="34" charset="-128"/>
              <a:buChar char="•"/>
            </a:pPr>
            <a:r>
              <a:rPr lang="en-US" altLang="en-US" sz="2400" dirty="0">
                <a:solidFill>
                  <a:schemeClr val="tx1"/>
                </a:solidFill>
                <a:latin typeface="Arial" panose="020B0604020202020204" pitchFamily="34" charset="0"/>
                <a:ea typeface="ＭＳ Ｐゴシック" charset="-128"/>
                <a:cs typeface="Arial" panose="020B0604020202020204" pitchFamily="34" charset="0"/>
              </a:rPr>
              <a:t>Evidence must be clear, consistent, convincing</a:t>
            </a:r>
          </a:p>
          <a:p>
            <a:pPr marL="352425" lvl="0" indent="-352425" eaLnBrk="0" fontAlgn="base" hangingPunct="0">
              <a:spcBef>
                <a:spcPct val="20000"/>
              </a:spcBef>
              <a:spcAft>
                <a:spcPct val="0"/>
              </a:spcAft>
              <a:buClr>
                <a:srgbClr val="60CA8E"/>
              </a:buClr>
              <a:buFont typeface="Arial Unicode MS" panose="020B0604020202020204" pitchFamily="34" charset="-128"/>
              <a:buChar char="•"/>
            </a:pPr>
            <a:r>
              <a:rPr lang="en-US" altLang="en-US" sz="2400" dirty="0">
                <a:solidFill>
                  <a:schemeClr val="tx1"/>
                </a:solidFill>
                <a:latin typeface="Arial" panose="020B0604020202020204" pitchFamily="34" charset="0"/>
                <a:ea typeface="ＭＳ Ｐゴシック" charset="-128"/>
                <a:cs typeface="Arial" panose="020B0604020202020204" pitchFamily="34" charset="0"/>
              </a:rPr>
              <a:t>Separate scores for each component attempted</a:t>
            </a:r>
          </a:p>
          <a:p>
            <a:pPr marL="352425" lvl="0" indent="-352425" eaLnBrk="0" fontAlgn="base" hangingPunct="0">
              <a:spcBef>
                <a:spcPct val="20000"/>
              </a:spcBef>
              <a:spcAft>
                <a:spcPct val="0"/>
              </a:spcAft>
              <a:buClr>
                <a:srgbClr val="60CA8E"/>
              </a:buClr>
              <a:buFont typeface="Arial Unicode MS" panose="020B0604020202020204" pitchFamily="34" charset="-128"/>
              <a:buChar char="•"/>
            </a:pPr>
            <a:r>
              <a:rPr lang="en-US" altLang="en-US" sz="2400" dirty="0">
                <a:solidFill>
                  <a:schemeClr val="tx1"/>
                </a:solidFill>
                <a:latin typeface="Arial" panose="020B0604020202020204" pitchFamily="34" charset="0"/>
                <a:ea typeface="ＭＳ Ｐゴシック" charset="-128"/>
                <a:cs typeface="Arial" panose="020B0604020202020204" pitchFamily="34" charset="0"/>
              </a:rPr>
              <a:t>Information to assist you in making decisions on whether or not to retake, if necessary</a:t>
            </a:r>
          </a:p>
          <a:p>
            <a:pPr marL="0" marR="0" lvl="0" indent="0" algn="l" rtl="0">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F68FFC-7EFD-41B0-B143-8DCD88D72344}"/>
              </a:ext>
            </a:extLst>
          </p:cNvPr>
          <p:cNvSpPr>
            <a:spLocks noGrp="1" noChangeArrowheads="1"/>
          </p:cNvSpPr>
          <p:nvPr>
            <p:ph type="ctrTitle"/>
          </p:nvPr>
        </p:nvSpPr>
        <p:spPr>
          <a:xfrm>
            <a:off x="762000" y="1600200"/>
            <a:ext cx="7772400" cy="1016000"/>
          </a:xfrm>
          <a:ln>
            <a:solidFill>
              <a:schemeClr val="accent2">
                <a:lumMod val="50000"/>
              </a:schemeClr>
            </a:solidFill>
          </a:ln>
        </p:spPr>
        <p:txBody>
          <a:bodyPr/>
          <a:lstStyle/>
          <a:p>
            <a:pPr eaLnBrk="1" hangingPunct="1">
              <a:defRPr/>
            </a:pPr>
            <a:r>
              <a:rPr lang="en-US" altLang="en-US" dirty="0">
                <a:solidFill>
                  <a:schemeClr val="tx1"/>
                </a:solidFill>
              </a:rPr>
              <a:t>Scoring</a:t>
            </a:r>
            <a:endParaRPr lang="en-US" dirty="0"/>
          </a:p>
        </p:txBody>
      </p:sp>
      <p:sp>
        <p:nvSpPr>
          <p:cNvPr id="4" name="Rectangle 3">
            <a:extLst>
              <a:ext uri="{FF2B5EF4-FFF2-40B4-BE49-F238E27FC236}">
                <a16:creationId xmlns:a16="http://schemas.microsoft.com/office/drawing/2014/main" id="{1BFB0CC7-4E77-444B-8639-C1F642E25394}"/>
              </a:ext>
            </a:extLst>
          </p:cNvPr>
          <p:cNvSpPr>
            <a:spLocks noGrp="1" noChangeArrowheads="1"/>
          </p:cNvSpPr>
          <p:nvPr>
            <p:ph type="subTitle" idx="1"/>
          </p:nvPr>
        </p:nvSpPr>
        <p:spPr>
          <a:xfrm>
            <a:off x="990600" y="2743200"/>
            <a:ext cx="6858000" cy="3708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marL="352425" lvl="0" indent="-352425" algn="l">
              <a:buClr>
                <a:srgbClr val="60CA8E"/>
              </a:buClr>
              <a:buFont typeface="Arial Unicode MS" panose="020B0604020202020204" pitchFamily="34" charset="-128"/>
              <a:buChar char="•"/>
            </a:pPr>
            <a:r>
              <a:rPr lang="en-US" altLang="en-US" sz="2000" b="1" i="1" dirty="0">
                <a:solidFill>
                  <a:schemeClr val="tx1"/>
                </a:solidFill>
              </a:rPr>
              <a:t> </a:t>
            </a:r>
            <a:r>
              <a:rPr lang="en-US" altLang="en-US" sz="1800" dirty="0">
                <a:solidFill>
                  <a:schemeClr val="tx1"/>
                </a:solidFill>
                <a:latin typeface="Arial" panose="020B0604020202020204" pitchFamily="34" charset="0"/>
                <a:ea typeface="ＭＳ Ｐゴシック" charset="-128"/>
                <a:cs typeface="Arial" panose="020B0604020202020204" pitchFamily="34" charset="0"/>
              </a:rPr>
              <a:t>SRIs are machine scored: 1 point for each correct answer, 0 points for each incorrect answer</a:t>
            </a:r>
          </a:p>
          <a:p>
            <a:pPr lvl="0" algn="l">
              <a:buClr>
                <a:srgbClr val="60CA8E"/>
              </a:buClr>
            </a:pPr>
            <a:endParaRPr lang="en-US" altLang="en-US" sz="1800" dirty="0">
              <a:solidFill>
                <a:schemeClr val="tx1"/>
              </a:solidFill>
              <a:latin typeface="Arial" panose="020B0604020202020204" pitchFamily="34" charset="0"/>
              <a:ea typeface="ＭＳ Ｐゴシック" charset="-128"/>
              <a:cs typeface="Arial" panose="020B0604020202020204" pitchFamily="34" charset="0"/>
            </a:endParaRPr>
          </a:p>
          <a:p>
            <a:pPr marL="352425" lvl="0" indent="-352425" algn="l">
              <a:buClr>
                <a:srgbClr val="60CA8E"/>
              </a:buClr>
              <a:buFont typeface="Arial Unicode MS" panose="020B0604020202020204" pitchFamily="34" charset="-128"/>
              <a:buChar char="•"/>
            </a:pPr>
            <a:r>
              <a:rPr lang="en-US" altLang="en-US" sz="1800" dirty="0">
                <a:solidFill>
                  <a:schemeClr val="tx1"/>
                </a:solidFill>
                <a:latin typeface="Arial" panose="020B0604020202020204" pitchFamily="34" charset="0"/>
                <a:ea typeface="ＭＳ Ｐゴシック" charset="-128"/>
                <a:cs typeface="Arial" panose="020B0604020202020204" pitchFamily="34" charset="0"/>
              </a:rPr>
              <a:t>SRI total score converted to a score between 0 and 4.25</a:t>
            </a:r>
          </a:p>
          <a:p>
            <a:pPr lvl="0" algn="l">
              <a:buClr>
                <a:srgbClr val="60CA8E"/>
              </a:buClr>
            </a:pPr>
            <a:endParaRPr lang="en-US" altLang="en-US" sz="1800" dirty="0">
              <a:solidFill>
                <a:schemeClr val="tx1"/>
              </a:solidFill>
              <a:latin typeface="Arial" panose="020B0604020202020204" pitchFamily="34" charset="0"/>
              <a:ea typeface="ＭＳ Ｐゴシック" charset="-128"/>
              <a:cs typeface="Arial" panose="020B0604020202020204" pitchFamily="34" charset="0"/>
            </a:endParaRPr>
          </a:p>
          <a:p>
            <a:pPr marL="352425" lvl="0" indent="-352425" algn="l">
              <a:buClr>
                <a:srgbClr val="60CA8E"/>
              </a:buClr>
              <a:buFont typeface="Arial Unicode MS" panose="020B0604020202020204" pitchFamily="34" charset="-128"/>
              <a:buChar char="•"/>
            </a:pPr>
            <a:r>
              <a:rPr lang="en-US" altLang="en-US" sz="1800" dirty="0">
                <a:solidFill>
                  <a:schemeClr val="tx1"/>
                </a:solidFill>
                <a:latin typeface="Arial" panose="020B0604020202020204" pitchFamily="34" charset="0"/>
                <a:ea typeface="ＭＳ Ｐゴシック" charset="-128"/>
                <a:cs typeface="Arial" panose="020B0604020202020204" pitchFamily="34" charset="0"/>
              </a:rPr>
              <a:t>Constructed response items and all portfolio components scored on a 12 point scale (Levels 1-4, +/- variations at each level)</a:t>
            </a:r>
          </a:p>
          <a:p>
            <a:pPr lvl="0" algn="l">
              <a:buClr>
                <a:srgbClr val="60CA8E"/>
              </a:buClr>
            </a:pPr>
            <a:endParaRPr lang="en-US" altLang="en-US" sz="1800" dirty="0">
              <a:solidFill>
                <a:schemeClr val="tx1"/>
              </a:solidFill>
              <a:latin typeface="Arial" panose="020B0604020202020204" pitchFamily="34" charset="0"/>
              <a:ea typeface="ＭＳ Ｐゴシック" charset="-128"/>
              <a:cs typeface="Arial" panose="020B0604020202020204" pitchFamily="34" charset="0"/>
            </a:endParaRPr>
          </a:p>
          <a:p>
            <a:pPr marL="352425" lvl="0" indent="-352425" algn="l">
              <a:buClr>
                <a:srgbClr val="60CA8E"/>
              </a:buClr>
              <a:buFont typeface="Arial Unicode MS" panose="020B0604020202020204" pitchFamily="34" charset="-128"/>
              <a:buChar char="•"/>
            </a:pPr>
            <a:r>
              <a:rPr lang="en-US" altLang="en-US" sz="1800" dirty="0">
                <a:solidFill>
                  <a:schemeClr val="tx1"/>
                </a:solidFill>
                <a:latin typeface="Arial" panose="020B0604020202020204" pitchFamily="34" charset="0"/>
                <a:ea typeface="ＭＳ Ｐゴシック" charset="-128"/>
                <a:cs typeface="Arial" panose="020B0604020202020204" pitchFamily="34" charset="0"/>
              </a:rPr>
              <a:t>4.25 (4+) – highest score; 0.75 (1-) – lowest score for any scorable item; Not-Scorable = 0</a:t>
            </a:r>
          </a:p>
        </p:txBody>
      </p:sp>
    </p:spTree>
    <p:extLst>
      <p:ext uri="{BB962C8B-B14F-4D97-AF65-F5344CB8AC3E}">
        <p14:creationId xmlns:p14="http://schemas.microsoft.com/office/powerpoint/2010/main" val="172004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596765" y="1491102"/>
            <a:ext cx="7739283" cy="4391297"/>
          </a:xfrm>
          <a:prstGeom prst="rect">
            <a:avLst/>
          </a:prstGeom>
          <a:noFill/>
          <a:ln>
            <a:noFill/>
          </a:ln>
        </p:spPr>
        <p:txBody>
          <a:bodyPr lIns="91425" tIns="45700" rIns="91425" bIns="45700" anchor="t" anchorCtr="0">
            <a:noAutofit/>
          </a:bodyPr>
          <a:lstStyle/>
          <a:p>
            <a:r>
              <a:rPr lang="en-US" b="1" dirty="0">
                <a:latin typeface="Verdana" panose="020B0604030504040204" pitchFamily="34" charset="0"/>
              </a:rPr>
              <a:t>You must attempt each of the four components within the first three years of candidacy. </a:t>
            </a:r>
          </a:p>
          <a:p>
            <a:endParaRPr lang="en-US" dirty="0">
              <a:latin typeface="Verdana" panose="020B0604030504040204" pitchFamily="34" charset="0"/>
            </a:endParaRPr>
          </a:p>
          <a:p>
            <a:r>
              <a:rPr lang="en-US" dirty="0">
                <a:latin typeface="Wingdings 2" panose="05020102010507070707" pitchFamily="18" charset="2"/>
              </a:rPr>
              <a:t> </a:t>
            </a:r>
            <a:r>
              <a:rPr lang="en-US" dirty="0">
                <a:latin typeface="Verdana" panose="020B0604030504040204" pitchFamily="34" charset="0"/>
              </a:rPr>
              <a:t>There is no minimum or maximum score requirement to retake a component. However, once you achieve National Board Certification, retake attempts are no longer available. </a:t>
            </a:r>
          </a:p>
          <a:p>
            <a:endParaRPr lang="en-US" dirty="0">
              <a:latin typeface="Verdana" panose="020B0604030504040204" pitchFamily="34" charset="0"/>
            </a:endParaRPr>
          </a:p>
          <a:p>
            <a:r>
              <a:rPr lang="en-US" dirty="0">
                <a:latin typeface="Wingdings 2" panose="05020102010507070707" pitchFamily="18" charset="2"/>
              </a:rPr>
              <a:t> </a:t>
            </a:r>
            <a:r>
              <a:rPr lang="en-US" dirty="0">
                <a:latin typeface="Verdana" panose="020B0604030504040204" pitchFamily="34" charset="0"/>
              </a:rPr>
              <a:t>You have up to two retake attempts for each component and you can retake at any time during the five-year window; retake years do not have to be concurrent or consecutive. </a:t>
            </a:r>
          </a:p>
          <a:p>
            <a:endParaRPr lang="en-US" dirty="0">
              <a:latin typeface="Verdana" panose="020B0604030504040204" pitchFamily="34" charset="0"/>
            </a:endParaRPr>
          </a:p>
          <a:p>
            <a:r>
              <a:rPr lang="en-US" dirty="0">
                <a:latin typeface="Wingdings 2" panose="05020102010507070707" pitchFamily="18" charset="2"/>
              </a:rPr>
              <a:t> </a:t>
            </a:r>
            <a:r>
              <a:rPr lang="en-US" dirty="0">
                <a:latin typeface="Verdana" panose="020B0604030504040204" pitchFamily="34" charset="0"/>
              </a:rPr>
              <a:t>You can have a year when you take no components; however, it does not extend your five year window. </a:t>
            </a:r>
          </a:p>
          <a:p>
            <a:endParaRPr lang="en-US" dirty="0">
              <a:latin typeface="Verdana" panose="020B0604030504040204" pitchFamily="34" charset="0"/>
            </a:endParaRPr>
          </a:p>
          <a:p>
            <a:r>
              <a:rPr lang="en-US" dirty="0">
                <a:latin typeface="Verdana" panose="020B0604030504040204" pitchFamily="34" charset="0"/>
              </a:rPr>
              <a:t>The highest score received for an individual component will always be used for total score calculation. </a:t>
            </a:r>
          </a:p>
          <a:p>
            <a:endParaRPr sz="2000" b="1" i="0" u="none" strike="noStrike" cap="none" baseline="0" dirty="0">
              <a:solidFill>
                <a:schemeClr val="dk1"/>
              </a:solidFill>
              <a:sym typeface="Arial"/>
            </a:endParaRPr>
          </a:p>
          <a:p>
            <a:pPr marL="0" marR="0" lvl="0" indent="0" algn="l" rtl="0">
              <a:lnSpc>
                <a:spcPct val="100000"/>
              </a:lnSpc>
              <a:spcBef>
                <a:spcPts val="160"/>
              </a:spcBef>
              <a:spcAft>
                <a:spcPts val="0"/>
              </a:spcAft>
              <a:buNone/>
            </a:pPr>
            <a:endParaRPr sz="800" b="0" i="0" u="none" strike="noStrike" cap="none" baseline="0" dirty="0">
              <a:solidFill>
                <a:schemeClr val="dk1"/>
              </a:solidFill>
              <a:latin typeface="Arial"/>
              <a:ea typeface="Arial"/>
              <a:cs typeface="Arial"/>
              <a:sym typeface="Arial"/>
            </a:endParaRPr>
          </a:p>
        </p:txBody>
      </p:sp>
      <p:sp>
        <p:nvSpPr>
          <p:cNvPr id="331" name="Shape 331"/>
          <p:cNvSpPr txBox="1">
            <a:spLocks noGrp="1"/>
          </p:cNvSpPr>
          <p:nvPr>
            <p:ph type="title"/>
          </p:nvPr>
        </p:nvSpPr>
        <p:spPr>
          <a:xfrm>
            <a:off x="330150" y="670003"/>
            <a:ext cx="8483699" cy="821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u="none" strike="noStrike" cap="none" baseline="0" dirty="0">
                <a:solidFill>
                  <a:schemeClr val="dk1"/>
                </a:solidFill>
                <a:latin typeface="Arial"/>
                <a:ea typeface="Arial"/>
                <a:cs typeface="Arial"/>
                <a:sym typeface="Arial"/>
              </a:rPr>
              <a:t> Retake Policy</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886225" y="498004"/>
            <a:ext cx="7527600" cy="693599"/>
          </a:xfrm>
          <a:prstGeom prst="rect">
            <a:avLst/>
          </a:prstGeom>
        </p:spPr>
        <p:txBody>
          <a:bodyPr lIns="91425" tIns="91425" rIns="91425" bIns="91425" anchor="ctr" anchorCtr="0">
            <a:noAutofit/>
          </a:bodyPr>
          <a:lstStyle/>
          <a:p>
            <a:pPr>
              <a:spcBef>
                <a:spcPts val="0"/>
              </a:spcBef>
              <a:buNone/>
            </a:pPr>
            <a:r>
              <a:rPr lang="en-US" sz="4000" b="1" dirty="0"/>
              <a:t>Renewal</a:t>
            </a:r>
          </a:p>
        </p:txBody>
      </p:sp>
      <p:sp>
        <p:nvSpPr>
          <p:cNvPr id="338" name="Shape 338"/>
          <p:cNvSpPr txBox="1"/>
          <p:nvPr/>
        </p:nvSpPr>
        <p:spPr>
          <a:xfrm>
            <a:off x="113016" y="809104"/>
            <a:ext cx="8856323" cy="5485896"/>
          </a:xfrm>
          <a:prstGeom prst="rect">
            <a:avLst/>
          </a:prstGeom>
          <a:noFill/>
          <a:ln>
            <a:noFill/>
          </a:ln>
        </p:spPr>
        <p:txBody>
          <a:bodyPr lIns="91425" tIns="91425" rIns="91425" bIns="91425" anchor="t" anchorCtr="0">
            <a:noAutofit/>
          </a:bodyPr>
          <a:lstStyle/>
          <a:p>
            <a:pPr marL="76200" lvl="0" rtl="0">
              <a:spcBef>
                <a:spcPts val="0"/>
              </a:spcBef>
              <a:buClr>
                <a:srgbClr val="3B3B3B"/>
              </a:buClr>
              <a:buSzPct val="100000"/>
            </a:pPr>
            <a:endParaRPr lang="en-US" sz="2400" dirty="0">
              <a:solidFill>
                <a:srgbClr val="3B3B3B"/>
              </a:solidFill>
            </a:endParaRPr>
          </a:p>
          <a:p>
            <a:pPr marL="76200" lvl="0" rtl="0">
              <a:spcBef>
                <a:spcPts val="0"/>
              </a:spcBef>
              <a:buClr>
                <a:srgbClr val="3B3B3B"/>
              </a:buClr>
              <a:buSzPct val="100000"/>
            </a:pPr>
            <a:endParaRPr lang="en-US" sz="2400" dirty="0">
              <a:solidFill>
                <a:srgbClr val="3B3B3B"/>
              </a:solidFill>
            </a:endParaRPr>
          </a:p>
          <a:p>
            <a:pPr marL="457200" lvl="0" indent="-381000">
              <a:buClr>
                <a:srgbClr val="3B3B3B"/>
              </a:buClr>
              <a:buSzPct val="100000"/>
              <a:buChar char="●"/>
            </a:pPr>
            <a:r>
              <a:rPr lang="en-US" sz="1600" dirty="0">
                <a:latin typeface="Verdana" panose="020B0604030504040204" pitchFamily="34" charset="0"/>
                <a:ea typeface="Verdana" panose="020B0604030504040204" pitchFamily="34" charset="0"/>
                <a:cs typeface="Verdana" panose="020B0604030504040204" pitchFamily="34" charset="0"/>
              </a:rPr>
              <a:t>As an NBCT, you must complete the Certification Renewal process before your certification expiration date and may only renew certification in your original certificate area. You are offered two opportunities to apply for certification renewal, with the first application window opening late in the eighth year of your current certification and the second opening late in the ninth year.</a:t>
            </a:r>
          </a:p>
          <a:p>
            <a:pPr marL="76200" lvl="0">
              <a:buClr>
                <a:srgbClr val="3B3B3B"/>
              </a:buClr>
              <a:buSzPct val="100000"/>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457200" lvl="0" indent="-381000">
              <a:buClr>
                <a:srgbClr val="3B3B3B"/>
              </a:buClr>
              <a:buSzPct val="100000"/>
              <a:buChar char="●"/>
            </a:pPr>
            <a:r>
              <a:rPr lang="en-US" sz="1600" dirty="0">
                <a:latin typeface="Verdana" panose="020B0604030504040204" pitchFamily="34" charset="0"/>
                <a:ea typeface="Verdana" panose="020B0604030504040204" pitchFamily="34" charset="0"/>
                <a:cs typeface="Verdana" panose="020B0604030504040204" pitchFamily="34" charset="0"/>
              </a:rPr>
              <a:t>Renewal fee is $1250</a:t>
            </a:r>
          </a:p>
          <a:p>
            <a:pPr marL="457200" lvl="0" indent="-381000">
              <a:buClr>
                <a:srgbClr val="3B3B3B"/>
              </a:buClr>
              <a:buSzPct val="100000"/>
              <a:buChar char="●"/>
            </a:pP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457200" lvl="0" indent="-381000">
              <a:buClr>
                <a:srgbClr val="3B3B3B"/>
              </a:buClr>
              <a:buSzPct val="100000"/>
              <a:buChar char="●"/>
            </a:pPr>
            <a:r>
              <a:rPr lang="en-US" sz="1600" kern="1200" dirty="0">
                <a:latin typeface="Verdana" panose="020B0604030504040204" pitchFamily="34" charset="0"/>
                <a:ea typeface="Verdana" panose="020B0604030504040204" pitchFamily="34" charset="0"/>
                <a:cs typeface="Verdana" panose="020B0604030504040204" pitchFamily="34" charset="0"/>
              </a:rPr>
              <a:t>Recent change: </a:t>
            </a:r>
            <a:r>
              <a:rPr lang="en-US" sz="1600" kern="1200" dirty="0">
                <a:solidFill>
                  <a:srgbClr val="0000FF"/>
                </a:solidFill>
                <a:latin typeface="Verdana" panose="020B0604030504040204" pitchFamily="34" charset="0"/>
                <a:ea typeface="Verdana" panose="020B0604030504040204" pitchFamily="34" charset="0"/>
                <a:cs typeface="Verdana" panose="020B0604030504040204" pitchFamily="34" charset="0"/>
              </a:rPr>
              <a:t>www.boardcertifiedteachers.org/maintenance-of-certification</a:t>
            </a:r>
            <a:r>
              <a:rPr lang="en-US" sz="1600" kern="1200" dirty="0">
                <a:latin typeface="Verdana" panose="020B0604030504040204" pitchFamily="34" charset="0"/>
                <a:ea typeface="Verdana" panose="020B0604030504040204" pitchFamily="34" charset="0"/>
                <a:cs typeface="Verdana" panose="020B0604030504040204" pitchFamily="34" charset="0"/>
              </a:rPr>
              <a:t>. </a:t>
            </a:r>
          </a:p>
          <a:p>
            <a:pPr lvl="0" rtl="0">
              <a:spcBef>
                <a:spcPts val="0"/>
              </a:spcBef>
              <a:buNone/>
            </a:pPr>
            <a:endParaRPr sz="1600" dirty="0">
              <a:solidFill>
                <a:srgbClr val="3B3B3B"/>
              </a:solidFill>
              <a:latin typeface="Verdana" panose="020B0604030504040204" pitchFamily="34" charset="0"/>
              <a:ea typeface="Verdana" panose="020B0604030504040204" pitchFamily="34" charset="0"/>
              <a:cs typeface="Verdana" panose="020B0604030504040204" pitchFamily="34" charset="0"/>
            </a:endParaRPr>
          </a:p>
          <a:p>
            <a:pPr marL="457200" lvl="0" indent="-381000" rtl="0">
              <a:spcBef>
                <a:spcPts val="0"/>
              </a:spcBef>
              <a:buClr>
                <a:srgbClr val="3B3B3B"/>
              </a:buClr>
              <a:buSzPct val="100000"/>
              <a:buChar char="●"/>
            </a:pPr>
            <a:r>
              <a:rPr lang="en-US" sz="1600" dirty="0">
                <a:solidFill>
                  <a:srgbClr val="3B3B3B"/>
                </a:solidFill>
                <a:latin typeface="Verdana" panose="020B0604030504040204" pitchFamily="34" charset="0"/>
                <a:ea typeface="Verdana" panose="020B0604030504040204" pitchFamily="34" charset="0"/>
                <a:cs typeface="Verdana" panose="020B0604030504040204" pitchFamily="34" charset="0"/>
              </a:rPr>
              <a:t>This new policy is aligned with the movement of 40 state licensure systems to a five-year renewal period, but also reflects the National Board’s effort to make certification more affordable and efficient for all teachers, so that that it can become the norm in the profession. </a:t>
            </a:r>
          </a:p>
          <a:p>
            <a:pPr lvl="0" rtl="0">
              <a:spcBef>
                <a:spcPts val="0"/>
              </a:spcBef>
              <a:buNone/>
            </a:pPr>
            <a:endParaRPr sz="2400" dirty="0">
              <a:solidFill>
                <a:srgbClr val="3B3B3B"/>
              </a:solidFill>
            </a:endParaRPr>
          </a:p>
        </p:txBody>
      </p:sp>
      <p:sp>
        <p:nvSpPr>
          <p:cNvPr id="339" name="Shape 339"/>
          <p:cNvSpPr txBox="1"/>
          <p:nvPr/>
        </p:nvSpPr>
        <p:spPr>
          <a:xfrm>
            <a:off x="3240775" y="222600"/>
            <a:ext cx="3000000" cy="311099"/>
          </a:xfrm>
          <a:prstGeom prst="rect">
            <a:avLst/>
          </a:prstGeom>
          <a:noFill/>
          <a:ln>
            <a:noFill/>
          </a:ln>
        </p:spPr>
        <p:txBody>
          <a:bodyPr lIns="91425" tIns="91425" rIns="91425" bIns="91425" anchor="ctr" anchorCtr="0">
            <a:noAutofit/>
          </a:bodyPr>
          <a:lstStyle/>
          <a:p>
            <a:pPr marL="0" lvl="0" indent="0" algn="l" rtl="0">
              <a:spcBef>
                <a:spcPts val="0"/>
              </a:spcBef>
              <a:buNone/>
            </a:pPr>
            <a:endParaRPr sz="3600" dirty="0">
              <a:solidFill>
                <a:schemeClr val="dk1"/>
              </a:solidFill>
            </a:endParaRPr>
          </a:p>
          <a:p>
            <a:pPr marL="342900" lvl="0" algn="ctr" rtl="0">
              <a:spcBef>
                <a:spcPts val="0"/>
              </a:spcBef>
              <a:buNone/>
            </a:pPr>
            <a:endParaRPr dirty="0"/>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F68FFC-7EFD-41B0-B143-8DCD88D72344}"/>
              </a:ext>
            </a:extLst>
          </p:cNvPr>
          <p:cNvSpPr>
            <a:spLocks noGrp="1" noChangeArrowheads="1"/>
          </p:cNvSpPr>
          <p:nvPr>
            <p:ph type="ctrTitle"/>
          </p:nvPr>
        </p:nvSpPr>
        <p:spPr>
          <a:xfrm>
            <a:off x="762000" y="1600200"/>
            <a:ext cx="7772400" cy="1016000"/>
          </a:xfrm>
          <a:ln>
            <a:solidFill>
              <a:schemeClr val="accent2">
                <a:lumMod val="50000"/>
              </a:schemeClr>
            </a:solidFill>
          </a:ln>
        </p:spPr>
        <p:txBody>
          <a:bodyPr/>
          <a:lstStyle/>
          <a:p>
            <a:pPr eaLnBrk="1" hangingPunct="1">
              <a:defRPr/>
            </a:pPr>
            <a:r>
              <a:rPr lang="en-US" altLang="en-US" sz="2400" dirty="0">
                <a:solidFill>
                  <a:schemeClr val="tx1"/>
                </a:solidFill>
              </a:rPr>
              <a:t>Your responsibilities as a candidate</a:t>
            </a:r>
            <a:endParaRPr lang="en-US" sz="2400" dirty="0"/>
          </a:p>
        </p:txBody>
      </p:sp>
      <p:sp>
        <p:nvSpPr>
          <p:cNvPr id="4" name="Rectangle 3">
            <a:extLst>
              <a:ext uri="{FF2B5EF4-FFF2-40B4-BE49-F238E27FC236}">
                <a16:creationId xmlns:a16="http://schemas.microsoft.com/office/drawing/2014/main" id="{1BFB0CC7-4E77-444B-8639-C1F642E25394}"/>
              </a:ext>
            </a:extLst>
          </p:cNvPr>
          <p:cNvSpPr>
            <a:spLocks noGrp="1" noChangeArrowheads="1"/>
          </p:cNvSpPr>
          <p:nvPr>
            <p:ph type="subTitle" idx="1"/>
          </p:nvPr>
        </p:nvSpPr>
        <p:spPr>
          <a:xfrm>
            <a:off x="990600" y="2844800"/>
            <a:ext cx="6858000" cy="3606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marL="352425" lvl="0" indent="-352425" algn="l" eaLnBrk="1" hangingPunct="1">
              <a:buClr>
                <a:srgbClr val="60CA8E"/>
              </a:buClr>
              <a:buFont typeface="Arial Unicode MS" panose="020B0604020202020204" pitchFamily="34" charset="-128"/>
              <a:buChar char="•"/>
            </a:pPr>
            <a:r>
              <a:rPr lang="en-US" altLang="en-US" sz="2000" b="1" i="1" dirty="0">
                <a:solidFill>
                  <a:schemeClr val="tx1"/>
                </a:solidFill>
              </a:rPr>
              <a:t> </a:t>
            </a:r>
            <a:r>
              <a:rPr lang="en-US" altLang="en-US" sz="2000" dirty="0">
                <a:solidFill>
                  <a:schemeClr val="tx1"/>
                </a:solidFill>
                <a:latin typeface="Arial" panose="020B0604020202020204" pitchFamily="34" charset="0"/>
                <a:ea typeface="ＭＳ Ｐゴシック" charset="-128"/>
                <a:cs typeface="Arial" panose="020B0604020202020204" pitchFamily="34" charset="0"/>
              </a:rPr>
              <a:t>Stay in contact with your NB District Coordinator in order to learn about candidate support efforts.</a:t>
            </a:r>
          </a:p>
          <a:p>
            <a:pPr marL="352425" lvl="0" indent="-352425" algn="l" eaLnBrk="1" hangingPunct="1">
              <a:buClr>
                <a:srgbClr val="60CA8E"/>
              </a:buClr>
              <a:buFont typeface="Arial Unicode MS" panose="020B0604020202020204" pitchFamily="34" charset="-128"/>
              <a:buChar char="•"/>
            </a:pPr>
            <a:r>
              <a:rPr lang="en-US" altLang="en-US" sz="2000" dirty="0">
                <a:solidFill>
                  <a:schemeClr val="tx1"/>
                </a:solidFill>
                <a:latin typeface="Arial" panose="020B0604020202020204" pitchFamily="34" charset="0"/>
                <a:ea typeface="ＭＳ Ｐゴシック" charset="-128"/>
                <a:cs typeface="Arial" panose="020B0604020202020204" pitchFamily="34" charset="0"/>
              </a:rPr>
              <a:t>Meet all established deadlines for paperwork and submit pieces in a timely fashion in order to choose the best window of opportunity for yourself.</a:t>
            </a:r>
          </a:p>
          <a:p>
            <a:pPr marL="352425" lvl="0" indent="-352425" algn="l" eaLnBrk="1" hangingPunct="1">
              <a:buClr>
                <a:srgbClr val="60CA8E"/>
              </a:buClr>
              <a:buFont typeface="Arial Unicode MS" panose="020B0604020202020204" pitchFamily="34" charset="-128"/>
              <a:buChar char="•"/>
            </a:pPr>
            <a:r>
              <a:rPr lang="en-US" altLang="en-US" sz="2000" dirty="0">
                <a:solidFill>
                  <a:schemeClr val="tx1"/>
                </a:solidFill>
                <a:latin typeface="Arial" panose="020B0604020202020204" pitchFamily="34" charset="0"/>
                <a:ea typeface="ＭＳ Ｐゴシック" charset="-128"/>
                <a:cs typeface="Arial" panose="020B0604020202020204" pitchFamily="34" charset="0"/>
              </a:rPr>
              <a:t>Visit the NBPTS and NC-DPI websites regularly to stay updated on new developments and information regarding the process.</a:t>
            </a:r>
          </a:p>
          <a:p>
            <a:pPr marL="352425" lvl="0" indent="-352425" algn="l" eaLnBrk="1" hangingPunct="1">
              <a:buClr>
                <a:srgbClr val="60CA8E"/>
              </a:buClr>
              <a:buFont typeface="Arial Unicode MS" panose="020B0604020202020204" pitchFamily="34" charset="-128"/>
              <a:buChar char="•"/>
            </a:pPr>
            <a:r>
              <a:rPr lang="en-US" altLang="en-US" sz="2000" dirty="0">
                <a:solidFill>
                  <a:schemeClr val="tx1"/>
                </a:solidFill>
                <a:latin typeface="Arial" panose="020B0604020202020204" pitchFamily="34" charset="0"/>
                <a:ea typeface="ＭＳ Ｐゴシック" charset="-128"/>
                <a:cs typeface="Arial" panose="020B0604020202020204" pitchFamily="34" charset="0"/>
              </a:rPr>
              <a:t>Keep your contact information updated with NBPTS.</a:t>
            </a:r>
          </a:p>
        </p:txBody>
      </p:sp>
    </p:spTree>
    <p:extLst>
      <p:ext uri="{BB962C8B-B14F-4D97-AF65-F5344CB8AC3E}">
        <p14:creationId xmlns:p14="http://schemas.microsoft.com/office/powerpoint/2010/main" val="1582180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381000" y="1143000"/>
            <a:ext cx="8496299" cy="5308600"/>
          </a:xfrm>
          <a:prstGeom prst="rect">
            <a:avLst/>
          </a:prstGeom>
        </p:spPr>
        <p:txBody>
          <a:bodyPr lIns="91425" tIns="91425" rIns="91425" bIns="91425" anchor="t" anchorCtr="0">
            <a:noAutofit/>
          </a:bodyPr>
          <a:lstStyle/>
          <a:p>
            <a:pPr marL="0" lvl="0" indent="0" algn="l" rtl="0">
              <a:lnSpc>
                <a:spcPct val="115000"/>
              </a:lnSpc>
              <a:spcBef>
                <a:spcPts val="600"/>
              </a:spcBef>
              <a:buNone/>
            </a:pPr>
            <a:r>
              <a:rPr lang="en-US" sz="1600" b="1" dirty="0">
                <a:solidFill>
                  <a:schemeClr val="dk1"/>
                </a:solidFill>
              </a:rPr>
              <a:t>North Carolina National Board Director</a:t>
            </a:r>
          </a:p>
          <a:p>
            <a:pPr marL="0" lvl="0" indent="0" algn="l" rtl="0">
              <a:lnSpc>
                <a:spcPct val="115000"/>
              </a:lnSpc>
              <a:spcBef>
                <a:spcPts val="600"/>
              </a:spcBef>
              <a:buNone/>
            </a:pPr>
            <a:r>
              <a:rPr lang="en-US" sz="1600" dirty="0">
                <a:solidFill>
                  <a:schemeClr val="dk1"/>
                </a:solidFill>
              </a:rPr>
              <a:t>Dr. Sonja Brown, (E) </a:t>
            </a:r>
            <a:r>
              <a:rPr lang="en-US" sz="1600" dirty="0">
                <a:solidFill>
                  <a:schemeClr val="dk1"/>
                </a:solidFill>
                <a:hlinkClick r:id="rId3"/>
              </a:rPr>
              <a:t>sonja.brown@dpi.nc.gov</a:t>
            </a:r>
            <a:r>
              <a:rPr lang="en-US" sz="1600" dirty="0">
                <a:solidFill>
                  <a:schemeClr val="dk1"/>
                </a:solidFill>
              </a:rPr>
              <a:t>  919-807-3358 (office), 919-807-3362 (fax)</a:t>
            </a:r>
          </a:p>
          <a:p>
            <a:pPr marL="0" lvl="0" indent="0">
              <a:spcBef>
                <a:spcPts val="0"/>
              </a:spcBef>
              <a:buClr>
                <a:srgbClr val="000000"/>
              </a:buClr>
              <a:buNone/>
            </a:pPr>
            <a:endParaRPr lang="en-US" b="1" dirty="0"/>
          </a:p>
          <a:p>
            <a:pPr marL="0" lvl="0" indent="0">
              <a:spcBef>
                <a:spcPts val="0"/>
              </a:spcBef>
              <a:buClr>
                <a:srgbClr val="000000"/>
              </a:buClr>
              <a:buNone/>
            </a:pPr>
            <a:r>
              <a:rPr lang="en-US" b="1" dirty="0"/>
              <a:t>North Carolina Association of Educators (NCAE)</a:t>
            </a:r>
          </a:p>
          <a:p>
            <a:pPr marL="0" lvl="0" indent="0">
              <a:lnSpc>
                <a:spcPct val="115000"/>
              </a:lnSpc>
              <a:spcBef>
                <a:spcPts val="0"/>
              </a:spcBef>
              <a:buClr>
                <a:srgbClr val="000000"/>
              </a:buClr>
              <a:buSzPct val="55000"/>
              <a:buNone/>
            </a:pPr>
            <a:r>
              <a:rPr lang="en-US" dirty="0"/>
              <a:t>Angela Farthing, NCAE Center </a:t>
            </a:r>
          </a:p>
          <a:p>
            <a:pPr marL="0" lvl="0" indent="0">
              <a:lnSpc>
                <a:spcPct val="115000"/>
              </a:lnSpc>
              <a:spcBef>
                <a:spcPts val="0"/>
              </a:spcBef>
              <a:buClr>
                <a:srgbClr val="000000"/>
              </a:buClr>
              <a:buSzPct val="55000"/>
              <a:buNone/>
            </a:pPr>
            <a:r>
              <a:rPr lang="en-US" dirty="0"/>
              <a:t>P.O. Box 27347, Raleigh, NC  27611</a:t>
            </a:r>
          </a:p>
          <a:p>
            <a:pPr marL="0" lvl="0" indent="0">
              <a:lnSpc>
                <a:spcPct val="115000"/>
              </a:lnSpc>
              <a:spcBef>
                <a:spcPts val="0"/>
              </a:spcBef>
              <a:buClr>
                <a:srgbClr val="000000"/>
              </a:buClr>
              <a:buSzPct val="55000"/>
              <a:buNone/>
            </a:pPr>
            <a:r>
              <a:rPr lang="en-US" dirty="0"/>
              <a:t>700 S. Salisbury St., Raleigh, N. C. 27611</a:t>
            </a:r>
          </a:p>
          <a:p>
            <a:pPr marL="0" lvl="0" indent="0">
              <a:lnSpc>
                <a:spcPct val="115000"/>
              </a:lnSpc>
              <a:spcBef>
                <a:spcPts val="0"/>
              </a:spcBef>
              <a:buClr>
                <a:srgbClr val="000000"/>
              </a:buClr>
              <a:buSzPct val="55000"/>
              <a:buNone/>
            </a:pPr>
            <a:r>
              <a:rPr lang="en-US" dirty="0"/>
              <a:t>800/662-7924 x227</a:t>
            </a:r>
          </a:p>
          <a:p>
            <a:pPr marL="0" lvl="0" indent="0">
              <a:lnSpc>
                <a:spcPct val="115000"/>
              </a:lnSpc>
              <a:spcBef>
                <a:spcPts val="0"/>
              </a:spcBef>
              <a:buClr>
                <a:srgbClr val="000000"/>
              </a:buClr>
              <a:buSzPct val="55000"/>
              <a:buNone/>
            </a:pPr>
            <a:r>
              <a:rPr lang="en-US" dirty="0">
                <a:hlinkClick r:id="rId4"/>
              </a:rPr>
              <a:t>Angela.farthing@ncae.org</a:t>
            </a:r>
            <a:r>
              <a:rPr lang="en-US" dirty="0"/>
              <a:t> </a:t>
            </a:r>
          </a:p>
          <a:p>
            <a:pPr marL="0" lvl="0" indent="0">
              <a:spcBef>
                <a:spcPts val="0"/>
              </a:spcBef>
              <a:buClr>
                <a:srgbClr val="000000"/>
              </a:buClr>
              <a:buNone/>
            </a:pPr>
            <a:endParaRPr lang="en-US" dirty="0"/>
          </a:p>
          <a:p>
            <a:pPr marL="0" lvl="0" indent="0">
              <a:spcBef>
                <a:spcPts val="0"/>
              </a:spcBef>
              <a:buClr>
                <a:srgbClr val="000000"/>
              </a:buClr>
              <a:buNone/>
            </a:pPr>
            <a:r>
              <a:rPr lang="en-US" b="1" dirty="0">
                <a:ea typeface="Calibri" panose="020F0502020204030204" pitchFamily="34" charset="0"/>
                <a:cs typeface="Arial" panose="020B0604020202020204" pitchFamily="34" charset="0"/>
              </a:rPr>
              <a:t>University of North Carolina Wilmington</a:t>
            </a:r>
          </a:p>
          <a:p>
            <a:pPr marL="0" lvl="0" indent="0">
              <a:spcBef>
                <a:spcPts val="0"/>
              </a:spcBef>
              <a:buClr>
                <a:srgbClr val="000000"/>
              </a:buClr>
              <a:buNone/>
            </a:pPr>
            <a:r>
              <a:rPr lang="en-US" dirty="0" err="1">
                <a:ea typeface="Calibri" panose="020F0502020204030204" pitchFamily="34" charset="0"/>
                <a:cs typeface="Arial" panose="020B0604020202020204" pitchFamily="34" charset="0"/>
              </a:rPr>
              <a:t>Somer</a:t>
            </a:r>
            <a:r>
              <a:rPr lang="en-US" dirty="0">
                <a:ea typeface="Calibri" panose="020F0502020204030204" pitchFamily="34" charset="0"/>
                <a:cs typeface="Arial" panose="020B0604020202020204" pitchFamily="34" charset="0"/>
              </a:rPr>
              <a:t> Lewis, MA NBCT</a:t>
            </a:r>
          </a:p>
          <a:p>
            <a:pPr marL="0" lvl="0" indent="0">
              <a:spcBef>
                <a:spcPts val="0"/>
              </a:spcBef>
              <a:buClr>
                <a:srgbClr val="000000"/>
              </a:buClr>
              <a:buNone/>
            </a:pPr>
            <a:r>
              <a:rPr lang="en-US" dirty="0">
                <a:ea typeface="Calibri" panose="020F0502020204030204" pitchFamily="34" charset="0"/>
                <a:cs typeface="Arial" panose="020B0604020202020204" pitchFamily="34" charset="0"/>
              </a:rPr>
              <a:t>PDS Director</a:t>
            </a:r>
          </a:p>
          <a:p>
            <a:pPr marL="0" lvl="0" indent="0">
              <a:spcBef>
                <a:spcPts val="0"/>
              </a:spcBef>
              <a:buClr>
                <a:srgbClr val="000000"/>
              </a:buClr>
              <a:buNone/>
            </a:pPr>
            <a:r>
              <a:rPr lang="en-US" dirty="0">
                <a:ea typeface="Calibri" panose="020F0502020204030204" pitchFamily="34" charset="0"/>
                <a:cs typeface="Arial" panose="020B0604020202020204" pitchFamily="34" charset="0"/>
              </a:rPr>
              <a:t>Watson College of Education- Rm 160</a:t>
            </a:r>
          </a:p>
          <a:p>
            <a:pPr marL="0" lvl="0" indent="0">
              <a:spcBef>
                <a:spcPts val="0"/>
              </a:spcBef>
              <a:buClr>
                <a:srgbClr val="000000"/>
              </a:buClr>
              <a:buNone/>
            </a:pPr>
            <a:r>
              <a:rPr lang="en-US" dirty="0">
                <a:ea typeface="Calibri" panose="020F0502020204030204" pitchFamily="34" charset="0"/>
                <a:cs typeface="Arial" panose="020B0604020202020204" pitchFamily="34" charset="0"/>
              </a:rPr>
              <a:t>910-962-7244</a:t>
            </a:r>
          </a:p>
          <a:p>
            <a:pPr marL="0" lvl="0" indent="0">
              <a:spcBef>
                <a:spcPts val="0"/>
              </a:spcBef>
              <a:buClr>
                <a:srgbClr val="000000"/>
              </a:buClr>
              <a:buNone/>
            </a:pPr>
            <a:r>
              <a:rPr lang="en-US" u="sng" dirty="0">
                <a:solidFill>
                  <a:srgbClr val="0563C1"/>
                </a:solidFill>
                <a:ea typeface="Calibri" panose="020F0502020204030204" pitchFamily="34" charset="0"/>
                <a:cs typeface="Arial" panose="020B0604020202020204" pitchFamily="34" charset="0"/>
                <a:hlinkClick r:id="rId5"/>
              </a:rPr>
              <a:t>lewiss@uncw.edu&lt;mailto:lewiss@uncw.edu</a:t>
            </a:r>
            <a:endParaRPr lang="en-US" u="sng" dirty="0">
              <a:solidFill>
                <a:srgbClr val="0563C1"/>
              </a:solidFill>
              <a:ea typeface="Calibri" panose="020F0502020204030204" pitchFamily="34" charset="0"/>
              <a:cs typeface="Arial" panose="020B0604020202020204" pitchFamily="34" charset="0"/>
            </a:endParaRPr>
          </a:p>
          <a:p>
            <a:pPr marL="0" lvl="0" indent="0">
              <a:spcBef>
                <a:spcPts val="0"/>
              </a:spcBef>
              <a:buClr>
                <a:srgbClr val="000000"/>
              </a:buClr>
              <a:buNone/>
            </a:pPr>
            <a:endParaRPr lang="en-US"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Clr>
                <a:srgbClr val="000000"/>
              </a:buClr>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Clr>
                <a:srgbClr val="000000"/>
              </a:buClr>
              <a:buNone/>
            </a:pPr>
            <a:r>
              <a:rPr lang="en-US" b="1" dirty="0">
                <a:ea typeface="Calibri" panose="020F0502020204030204" pitchFamily="34" charset="0"/>
                <a:cs typeface="Times New Roman" panose="02020603050405020304" pitchFamily="18" charset="0"/>
              </a:rPr>
              <a:t>The Professional Educators of North Carolina  (PENC)</a:t>
            </a:r>
          </a:p>
          <a:p>
            <a:pPr marL="0" lvl="0" indent="0">
              <a:spcBef>
                <a:spcPts val="0"/>
              </a:spcBef>
              <a:buClr>
                <a:srgbClr val="000000"/>
              </a:buClr>
              <a:buNone/>
            </a:pPr>
            <a:r>
              <a:rPr lang="en-US" dirty="0" err="1">
                <a:ea typeface="Calibri" panose="020F0502020204030204" pitchFamily="34" charset="0"/>
                <a:cs typeface="Times New Roman" panose="02020603050405020304" pitchFamily="18" charset="0"/>
              </a:rPr>
              <a:t>Glennda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McKeithan</a:t>
            </a:r>
            <a:endParaRPr lang="en-US" dirty="0">
              <a:ea typeface="Calibri" panose="020F0502020204030204" pitchFamily="34" charset="0"/>
              <a:cs typeface="Times New Roman" panose="02020603050405020304" pitchFamily="18" charset="0"/>
            </a:endParaRPr>
          </a:p>
          <a:p>
            <a:pPr marL="0" lvl="0" indent="0">
              <a:spcBef>
                <a:spcPts val="0"/>
              </a:spcBef>
              <a:buClr>
                <a:srgbClr val="000000"/>
              </a:buClr>
              <a:buNone/>
            </a:pPr>
            <a:r>
              <a:rPr lang="en-US" dirty="0">
                <a:ea typeface="Calibri" panose="020F0502020204030204" pitchFamily="34" charset="0"/>
                <a:cs typeface="Times New Roman" panose="02020603050405020304" pitchFamily="18" charset="0"/>
              </a:rPr>
              <a:t>800-542-8844/919-799-9299</a:t>
            </a:r>
          </a:p>
          <a:p>
            <a:pPr marL="0" lvl="0" indent="0">
              <a:spcBef>
                <a:spcPts val="0"/>
              </a:spcBef>
              <a:buClr>
                <a:srgbClr val="000000"/>
              </a:buClr>
              <a:buNone/>
            </a:pPr>
            <a:r>
              <a:rPr lang="en-US" dirty="0">
                <a:ea typeface="Calibri" panose="020F0502020204030204" pitchFamily="34" charset="0"/>
                <a:cs typeface="Times New Roman" panose="02020603050405020304" pitchFamily="18" charset="0"/>
              </a:rPr>
              <a:t>Email: </a:t>
            </a:r>
            <a:r>
              <a:rPr lang="en-US" u="sng" dirty="0">
                <a:solidFill>
                  <a:srgbClr val="0563C1"/>
                </a:solidFill>
                <a:ea typeface="Calibri" panose="020F0502020204030204" pitchFamily="34" charset="0"/>
                <a:cs typeface="Times New Roman" panose="02020603050405020304" pitchFamily="18" charset="0"/>
                <a:hlinkClick r:id="rId6"/>
              </a:rPr>
              <a:t>gmckeithan@wcpss.net</a:t>
            </a:r>
            <a:endParaRPr lang="en-US" dirty="0">
              <a:ea typeface="Calibri" panose="020F0502020204030204" pitchFamily="34" charset="0"/>
              <a:cs typeface="Times New Roman" panose="02020603050405020304" pitchFamily="18" charset="0"/>
            </a:endParaRPr>
          </a:p>
          <a:p>
            <a:pPr marL="0" lvl="0" indent="0" algn="l" rtl="0">
              <a:lnSpc>
                <a:spcPct val="115000"/>
              </a:lnSpc>
              <a:spcBef>
                <a:spcPts val="600"/>
              </a:spcBef>
              <a:buNone/>
            </a:pPr>
            <a:endParaRPr sz="2000" dirty="0">
              <a:solidFill>
                <a:schemeClr val="dk1"/>
              </a:solidFill>
            </a:endParaRPr>
          </a:p>
          <a:p>
            <a:pPr marL="0" lvl="0" indent="0" algn="ctr" rtl="0">
              <a:lnSpc>
                <a:spcPct val="115000"/>
              </a:lnSpc>
              <a:spcBef>
                <a:spcPts val="600"/>
              </a:spcBef>
              <a:buClr>
                <a:schemeClr val="dk1"/>
              </a:buClr>
              <a:buFont typeface="Arial"/>
              <a:buNone/>
            </a:pPr>
            <a:endParaRPr sz="2400" dirty="0">
              <a:solidFill>
                <a:schemeClr val="dk1"/>
              </a:solidFill>
            </a:endParaRPr>
          </a:p>
          <a:p>
            <a:pPr>
              <a:spcBef>
                <a:spcPts val="0"/>
              </a:spcBef>
              <a:buNone/>
            </a:pPr>
            <a:endParaRPr sz="2400" dirty="0"/>
          </a:p>
        </p:txBody>
      </p:sp>
      <p:sp>
        <p:nvSpPr>
          <p:cNvPr id="362" name="Shape 362"/>
          <p:cNvSpPr txBox="1">
            <a:spLocks noGrp="1"/>
          </p:cNvSpPr>
          <p:nvPr>
            <p:ph type="title"/>
          </p:nvPr>
        </p:nvSpPr>
        <p:spPr>
          <a:xfrm>
            <a:off x="808037" y="379412"/>
            <a:ext cx="7527899" cy="763588"/>
          </a:xfrm>
          <a:prstGeom prst="rect">
            <a:avLst/>
          </a:prstGeom>
        </p:spPr>
        <p:txBody>
          <a:bodyPr lIns="91425" tIns="91425" rIns="91425" bIns="91425" anchor="ctr" anchorCtr="0">
            <a:noAutofit/>
          </a:bodyPr>
          <a:lstStyle/>
          <a:p>
            <a:pPr>
              <a:spcBef>
                <a:spcPts val="0"/>
              </a:spcBef>
              <a:buNone/>
            </a:pPr>
            <a:r>
              <a:rPr lang="en-US" sz="2400" b="1" dirty="0"/>
              <a:t>North Carolina National Board Contacts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Shape 376"/>
          <p:cNvSpPr txBox="1">
            <a:spLocks noGrp="1"/>
          </p:cNvSpPr>
          <p:nvPr>
            <p:ph type="body" idx="2"/>
          </p:nvPr>
        </p:nvSpPr>
        <p:spPr>
          <a:xfrm>
            <a:off x="4521200" y="1447800"/>
            <a:ext cx="4330904" cy="4229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Arial"/>
                <a:ea typeface="Arial"/>
                <a:cs typeface="Arial"/>
                <a:sym typeface="Arial"/>
              </a:rPr>
              <a:t>Application for certification</a:t>
            </a:r>
          </a:p>
          <a:p>
            <a:pPr marL="342900" marR="0" lvl="0" indent="-342900" algn="l" rtl="0">
              <a:spcBef>
                <a:spcPts val="1760"/>
              </a:spcBef>
              <a:spcAft>
                <a:spcPts val="0"/>
              </a:spcAft>
              <a:buClr>
                <a:schemeClr val="dk1"/>
              </a:buClr>
              <a:buSzPct val="100000"/>
              <a:buFont typeface="Arial"/>
              <a:buChar char="•"/>
            </a:pPr>
            <a:r>
              <a:rPr lang="en-US" sz="1600" b="0" i="0" u="none" strike="noStrike" cap="none" baseline="0" dirty="0">
                <a:solidFill>
                  <a:schemeClr val="dk1"/>
                </a:solidFill>
                <a:latin typeface="Arial"/>
                <a:ea typeface="Arial"/>
                <a:cs typeface="Arial"/>
                <a:sym typeface="Arial"/>
              </a:rPr>
              <a:t>State-specific information</a:t>
            </a:r>
          </a:p>
          <a:p>
            <a:pPr marL="342900" marR="0" lvl="0" indent="-342900" algn="l" rtl="0">
              <a:spcBef>
                <a:spcPts val="1760"/>
              </a:spcBef>
              <a:spcAft>
                <a:spcPts val="0"/>
              </a:spcAft>
              <a:buClr>
                <a:schemeClr val="dk1"/>
              </a:buClr>
              <a:buSzPct val="100000"/>
              <a:buFont typeface="Arial"/>
              <a:buChar char="•"/>
            </a:pPr>
            <a:r>
              <a:rPr lang="en-US" sz="1600" b="0" i="0" u="none" strike="noStrike" cap="none" baseline="0" dirty="0">
                <a:solidFill>
                  <a:schemeClr val="dk1"/>
                </a:solidFill>
                <a:latin typeface="Arial"/>
                <a:ea typeface="Arial"/>
                <a:cs typeface="Arial"/>
                <a:sym typeface="Arial"/>
              </a:rPr>
              <a:t>Resources for…</a:t>
            </a:r>
          </a:p>
          <a:p>
            <a:pPr marL="742950" marR="0" lvl="1" indent="-285750" algn="l" rtl="0">
              <a:spcBef>
                <a:spcPts val="480"/>
              </a:spcBef>
              <a:spcAft>
                <a:spcPts val="0"/>
              </a:spcAft>
              <a:buClr>
                <a:schemeClr val="dk1"/>
              </a:buClr>
              <a:buSzPct val="100000"/>
              <a:buFont typeface="Arial"/>
              <a:buChar char="–"/>
            </a:pPr>
            <a:r>
              <a:rPr lang="en-US" sz="1600" b="0" i="0" u="none" strike="noStrike" cap="none" baseline="0" dirty="0">
                <a:solidFill>
                  <a:schemeClr val="dk1"/>
                </a:solidFill>
                <a:latin typeface="Arial"/>
                <a:ea typeface="Arial"/>
                <a:cs typeface="Arial"/>
                <a:sym typeface="Arial"/>
              </a:rPr>
              <a:t>candidates</a:t>
            </a:r>
          </a:p>
          <a:p>
            <a:pPr marL="742950" marR="0" lvl="1" indent="-285750" algn="l" rtl="0">
              <a:spcBef>
                <a:spcPts val="480"/>
              </a:spcBef>
              <a:spcAft>
                <a:spcPts val="0"/>
              </a:spcAft>
              <a:buClr>
                <a:schemeClr val="dk1"/>
              </a:buClr>
              <a:buSzPct val="100000"/>
              <a:buFont typeface="Arial"/>
              <a:buChar char="–"/>
            </a:pPr>
            <a:r>
              <a:rPr lang="en-US" sz="1600" b="0" i="0" u="none" strike="noStrike" cap="none" baseline="0" dirty="0">
                <a:solidFill>
                  <a:schemeClr val="dk1"/>
                </a:solidFill>
                <a:latin typeface="Arial"/>
                <a:ea typeface="Arial"/>
                <a:cs typeface="Arial"/>
                <a:sym typeface="Arial"/>
              </a:rPr>
              <a:t>support providers</a:t>
            </a:r>
          </a:p>
          <a:p>
            <a:pPr marL="742950" marR="0" lvl="1" indent="-285750" algn="l" rtl="0">
              <a:spcBef>
                <a:spcPts val="480"/>
              </a:spcBef>
              <a:spcAft>
                <a:spcPts val="0"/>
              </a:spcAft>
              <a:buClr>
                <a:schemeClr val="dk1"/>
              </a:buClr>
              <a:buSzPct val="100000"/>
              <a:buFont typeface="Arial"/>
              <a:buChar char="–"/>
            </a:pPr>
            <a:endParaRPr lang="en-US" sz="1600" b="0" i="0" u="none" strike="noStrike" cap="none" baseline="0" dirty="0">
              <a:solidFill>
                <a:schemeClr val="dk1"/>
              </a:solidFill>
              <a:latin typeface="Arial"/>
              <a:ea typeface="Arial"/>
              <a:cs typeface="Arial"/>
              <a:sym typeface="Arial"/>
            </a:endParaRPr>
          </a:p>
          <a:p>
            <a:pPr marL="352425" lvl="0" indent="-352425" eaLnBrk="0" fontAlgn="base" hangingPunct="0">
              <a:spcBef>
                <a:spcPct val="20000"/>
              </a:spcBef>
              <a:spcAft>
                <a:spcPct val="0"/>
              </a:spcAft>
              <a:buClr>
                <a:srgbClr val="60CA8E"/>
              </a:buClr>
              <a:buFont typeface="Arial Unicode MS" panose="020B0604020202020204" pitchFamily="34" charset="-128"/>
              <a:buChar char="•"/>
            </a:pPr>
            <a:r>
              <a:rPr lang="en-US" altLang="en-US" sz="1600" dirty="0">
                <a:solidFill>
                  <a:schemeClr val="tx1"/>
                </a:solidFill>
                <a:latin typeface="Arial" panose="020B0604020202020204" pitchFamily="34" charset="0"/>
                <a:ea typeface="ＭＳ Ｐゴシック" charset="-128"/>
                <a:cs typeface="Arial" panose="020B0604020202020204" pitchFamily="34" charset="0"/>
              </a:rPr>
              <a:t>NB Customer Support 1-800-22TEACH (83224)</a:t>
            </a:r>
          </a:p>
          <a:p>
            <a:pPr marL="352425" lvl="0" indent="-352425" eaLnBrk="0" fontAlgn="base" hangingPunct="0">
              <a:spcBef>
                <a:spcPct val="20000"/>
              </a:spcBef>
              <a:spcAft>
                <a:spcPct val="0"/>
              </a:spcAft>
              <a:buClr>
                <a:srgbClr val="60CA8E"/>
              </a:buClr>
              <a:buFont typeface="Arial Unicode MS" panose="020B0604020202020204" pitchFamily="34" charset="-128"/>
              <a:buChar char="•"/>
            </a:pPr>
            <a:endParaRPr lang="en-US" altLang="en-US" sz="1800" dirty="0">
              <a:solidFill>
                <a:schemeClr val="tx1"/>
              </a:solidFill>
              <a:latin typeface="Arial" panose="020B0604020202020204" pitchFamily="34" charset="0"/>
              <a:ea typeface="ＭＳ Ｐゴシック" charset="-128"/>
              <a:cs typeface="Arial" panose="020B0604020202020204" pitchFamily="34" charset="0"/>
            </a:endParaRPr>
          </a:p>
          <a:p>
            <a:pPr marL="352425" lvl="0" indent="-352425" eaLnBrk="0" fontAlgn="base" hangingPunct="0">
              <a:spcBef>
                <a:spcPct val="20000"/>
              </a:spcBef>
              <a:spcAft>
                <a:spcPct val="0"/>
              </a:spcAft>
              <a:buClr>
                <a:srgbClr val="60CA8E"/>
              </a:buClr>
              <a:buFont typeface="Arial Unicode MS" panose="020B0604020202020204" pitchFamily="34" charset="-128"/>
              <a:buChar char="•"/>
            </a:pPr>
            <a:r>
              <a:rPr lang="en-US" altLang="en-US" sz="1600" dirty="0">
                <a:solidFill>
                  <a:srgbClr val="004A97"/>
                </a:solidFill>
                <a:latin typeface="Arial" panose="020B0604020202020204" pitchFamily="34" charset="0"/>
                <a:ea typeface="ＭＳ Ｐゴシック" charset="-128"/>
                <a:cs typeface="Arial" panose="020B0604020202020204" pitchFamily="34" charset="0"/>
                <a:hlinkClick r:id="rId3"/>
              </a:rPr>
              <a:t>http://www.nbpts.org/national-board-certification/candidate-center/first-time-and-returning-candidate-resources/</a:t>
            </a:r>
            <a:r>
              <a:rPr lang="en-US" altLang="en-US" sz="1600" dirty="0">
                <a:solidFill>
                  <a:srgbClr val="004A97"/>
                </a:solidFill>
                <a:latin typeface="Arial" panose="020B0604020202020204" pitchFamily="34" charset="0"/>
                <a:ea typeface="ＭＳ Ｐゴシック" charset="-128"/>
                <a:cs typeface="Arial" panose="020B0604020202020204" pitchFamily="34" charset="0"/>
              </a:rPr>
              <a:t>; Review all documents on this site before registering!</a:t>
            </a:r>
          </a:p>
          <a:p>
            <a:pPr marL="0" marR="0" lvl="0" indent="0" algn="l" rtl="0">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p:txBody>
      </p:sp>
      <p:sp>
        <p:nvSpPr>
          <p:cNvPr id="377" name="Shape 377"/>
          <p:cNvSpPr txBox="1">
            <a:spLocks noGrp="1"/>
          </p:cNvSpPr>
          <p:nvPr>
            <p:ph type="title"/>
          </p:nvPr>
        </p:nvSpPr>
        <p:spPr>
          <a:xfrm>
            <a:off x="808206" y="536135"/>
            <a:ext cx="7527600" cy="78466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br>
              <a:rPr lang="en-US" sz="3600" b="0" i="0" u="none" strike="noStrike" cap="none" baseline="0" dirty="0">
                <a:solidFill>
                  <a:schemeClr val="dk1"/>
                </a:solidFill>
                <a:latin typeface="Arial"/>
                <a:ea typeface="Arial"/>
                <a:cs typeface="Arial"/>
                <a:sym typeface="Arial"/>
              </a:rPr>
            </a:br>
            <a:r>
              <a:rPr lang="en-US" sz="2800" b="0" i="0" u="none" strike="noStrike" cap="none" baseline="0" dirty="0">
                <a:solidFill>
                  <a:schemeClr val="dk1"/>
                </a:solidFill>
                <a:sym typeface="Arial"/>
              </a:rPr>
              <a:t>National Board for Professional Teaching </a:t>
            </a:r>
            <a:r>
              <a:rPr lang="en-US" sz="2800" dirty="0">
                <a:solidFill>
                  <a:schemeClr val="dk1"/>
                </a:solidFill>
              </a:rPr>
              <a:t>S</a:t>
            </a:r>
            <a:r>
              <a:rPr lang="en-US" sz="2800" b="0" i="0" u="none" strike="noStrike" cap="none" baseline="0" dirty="0">
                <a:solidFill>
                  <a:schemeClr val="dk1"/>
                </a:solidFill>
                <a:sym typeface="Arial"/>
              </a:rPr>
              <a:t>tandards Resources </a:t>
            </a:r>
            <a:r>
              <a:rPr lang="en-US" sz="2400" b="0" i="0" u="sng" strike="noStrike" cap="none" baseline="0" dirty="0">
                <a:solidFill>
                  <a:schemeClr val="hlink"/>
                </a:solidFill>
                <a:latin typeface="Arial"/>
                <a:ea typeface="Arial"/>
                <a:cs typeface="Arial"/>
                <a:sym typeface="Arial"/>
                <a:hlinkClick r:id="rId4"/>
              </a:rPr>
              <a:t>www.</a:t>
            </a:r>
            <a:r>
              <a:rPr lang="en-US" sz="2400" u="sng" dirty="0">
                <a:solidFill>
                  <a:schemeClr val="hlink"/>
                </a:solidFill>
                <a:hlinkClick r:id="rId4"/>
              </a:rPr>
              <a:t>nbpts</a:t>
            </a:r>
            <a:r>
              <a:rPr lang="en-US" sz="2400" b="0" i="0" u="sng" strike="noStrike" cap="none" baseline="0" dirty="0">
                <a:solidFill>
                  <a:schemeClr val="hlink"/>
                </a:solidFill>
                <a:latin typeface="Arial"/>
                <a:ea typeface="Arial"/>
                <a:cs typeface="Arial"/>
                <a:sym typeface="Arial"/>
                <a:hlinkClick r:id="rId4"/>
              </a:rPr>
              <a:t>.org</a:t>
            </a:r>
          </a:p>
          <a:p>
            <a:pPr marL="0" marR="0" lvl="0" indent="0" algn="ctr" rtl="0">
              <a:spcBef>
                <a:spcPts val="0"/>
              </a:spcBef>
              <a:spcAft>
                <a:spcPts val="0"/>
              </a:spcAft>
              <a:buNone/>
            </a:pPr>
            <a:endParaRPr sz="3600" dirty="0">
              <a:solidFill>
                <a:schemeClr val="dk1"/>
              </a:solidFill>
            </a:endParaRPr>
          </a:p>
        </p:txBody>
      </p:sp>
      <p:pic>
        <p:nvPicPr>
          <p:cNvPr id="4" name="Picture 3">
            <a:extLst>
              <a:ext uri="{FF2B5EF4-FFF2-40B4-BE49-F238E27FC236}">
                <a16:creationId xmlns:a16="http://schemas.microsoft.com/office/drawing/2014/main" id="{E6E32CFC-1ED7-456B-94C4-AC969794DD54}"/>
              </a:ext>
            </a:extLst>
          </p:cNvPr>
          <p:cNvPicPr>
            <a:picLocks noChangeAspect="1"/>
          </p:cNvPicPr>
          <p:nvPr/>
        </p:nvPicPr>
        <p:blipFill>
          <a:blip r:embed="rId5"/>
          <a:stretch>
            <a:fillRect/>
          </a:stretch>
        </p:blipFill>
        <p:spPr>
          <a:xfrm>
            <a:off x="457200" y="1637705"/>
            <a:ext cx="4038599" cy="3924083"/>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39DBE46-53C1-4C72-B147-7885F4077806}"/>
              </a:ext>
            </a:extLst>
          </p:cNvPr>
          <p:cNvSpPr>
            <a:spLocks noGrp="1"/>
          </p:cNvSpPr>
          <p:nvPr>
            <p:ph type="title"/>
          </p:nvPr>
        </p:nvSpPr>
        <p:spPr/>
        <p:txBody>
          <a:bodyPr/>
          <a:lstStyle/>
          <a:p>
            <a:r>
              <a:rPr lang="en-US" altLang="en-US" sz="3200"/>
              <a:t>Essential questions answered in this presentation</a:t>
            </a:r>
          </a:p>
        </p:txBody>
      </p:sp>
      <p:sp>
        <p:nvSpPr>
          <p:cNvPr id="23555" name="Content Placeholder 2">
            <a:extLst>
              <a:ext uri="{FF2B5EF4-FFF2-40B4-BE49-F238E27FC236}">
                <a16:creationId xmlns:a16="http://schemas.microsoft.com/office/drawing/2014/main" id="{6414DE6E-553F-49E5-B929-E725679054AC}"/>
              </a:ext>
            </a:extLst>
          </p:cNvPr>
          <p:cNvSpPr>
            <a:spLocks noGrp="1"/>
          </p:cNvSpPr>
          <p:nvPr>
            <p:ph idx="1"/>
          </p:nvPr>
        </p:nvSpPr>
        <p:spPr>
          <a:xfrm>
            <a:off x="685800" y="1905000"/>
            <a:ext cx="7772400" cy="4191000"/>
          </a:xfrm>
        </p:spPr>
        <p:txBody>
          <a:bodyPr/>
          <a:lstStyle/>
          <a:p>
            <a:r>
              <a:rPr lang="en-US" altLang="en-US" sz="2400"/>
              <a:t>What is National Board Certification?</a:t>
            </a:r>
          </a:p>
          <a:p>
            <a:r>
              <a:rPr lang="en-US" altLang="en-US" sz="2400"/>
              <a:t>What is accomplished teaching as defined by NBPTS?</a:t>
            </a:r>
          </a:p>
          <a:p>
            <a:r>
              <a:rPr lang="en-US" altLang="en-US" sz="2400"/>
              <a:t>What are details pertaining to eligibility, certificate areas, fees, registration, component instructions, and scoring?</a:t>
            </a:r>
          </a:p>
          <a:p>
            <a:r>
              <a:rPr lang="en-US" altLang="en-US" sz="2400"/>
              <a:t>What does the initial certification process involve?</a:t>
            </a:r>
          </a:p>
          <a:p>
            <a:r>
              <a:rPr lang="en-US" altLang="en-US" sz="2400"/>
              <a:t>How can I find assistance to achieve certification?</a:t>
            </a:r>
          </a:p>
          <a:p>
            <a:endParaRPr lang="en-US" altLang="en-US"/>
          </a:p>
        </p:txBody>
      </p:sp>
    </p:spTree>
    <p:extLst>
      <p:ext uri="{BB962C8B-B14F-4D97-AF65-F5344CB8AC3E}">
        <p14:creationId xmlns:p14="http://schemas.microsoft.com/office/powerpoint/2010/main" val="412748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808050" y="446750"/>
            <a:ext cx="7527899" cy="4881600"/>
          </a:xfrm>
          <a:prstGeom prst="rect">
            <a:avLst/>
          </a:prstGeom>
        </p:spPr>
        <p:txBody>
          <a:bodyPr lIns="91425" tIns="91425" rIns="91425" bIns="91425" anchor="t" anchorCtr="0">
            <a:noAutofit/>
          </a:bodyPr>
          <a:lstStyle/>
          <a:p>
            <a:pPr algn="ctr">
              <a:spcBef>
                <a:spcPts val="0"/>
              </a:spcBef>
              <a:buNone/>
            </a:pPr>
            <a:r>
              <a:rPr lang="en-US" sz="4000" dirty="0"/>
              <a:t>Questions</a:t>
            </a:r>
          </a:p>
        </p:txBody>
      </p:sp>
      <p:pic>
        <p:nvPicPr>
          <p:cNvPr id="383" name="Shape 383"/>
          <p:cNvPicPr preferRelativeResize="0"/>
          <p:nvPr/>
        </p:nvPicPr>
        <p:blipFill>
          <a:blip r:embed="rId3">
            <a:alphaModFix/>
          </a:blip>
          <a:stretch>
            <a:fillRect/>
          </a:stretch>
        </p:blipFill>
        <p:spPr>
          <a:xfrm>
            <a:off x="2283850" y="1450075"/>
            <a:ext cx="4713474" cy="44361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DE797C9-7C1C-46EC-A3FE-98F08ADD727F}"/>
              </a:ext>
            </a:extLst>
          </p:cNvPr>
          <p:cNvSpPr>
            <a:spLocks noGrp="1"/>
          </p:cNvSpPr>
          <p:nvPr>
            <p:ph type="title"/>
          </p:nvPr>
        </p:nvSpPr>
        <p:spPr>
          <a:xfrm>
            <a:off x="304800" y="304800"/>
            <a:ext cx="8382000" cy="1143000"/>
          </a:xfrm>
          <a:ln>
            <a:solidFill>
              <a:schemeClr val="accent2">
                <a:lumMod val="50000"/>
              </a:schemeClr>
            </a:solidFill>
          </a:ln>
        </p:spPr>
        <p:txBody>
          <a:bodyPr/>
          <a:lstStyle/>
          <a:p>
            <a:pPr algn="ctr" eaLnBrk="1" hangingPunct="1">
              <a:defRPr/>
            </a:pPr>
            <a:r>
              <a:rPr lang="en-US" sz="3600" dirty="0">
                <a:solidFill>
                  <a:schemeClr val="accent2"/>
                </a:solidFill>
              </a:rPr>
              <a:t>What is National Board Certification?</a:t>
            </a:r>
          </a:p>
        </p:txBody>
      </p:sp>
      <p:sp>
        <p:nvSpPr>
          <p:cNvPr id="24579" name="Content Placeholder 2">
            <a:extLst>
              <a:ext uri="{FF2B5EF4-FFF2-40B4-BE49-F238E27FC236}">
                <a16:creationId xmlns:a16="http://schemas.microsoft.com/office/drawing/2014/main" id="{580789FD-A6D4-4763-B961-1C820EF19E4E}"/>
              </a:ext>
            </a:extLst>
          </p:cNvPr>
          <p:cNvSpPr>
            <a:spLocks noGrp="1"/>
          </p:cNvSpPr>
          <p:nvPr>
            <p:ph idx="1"/>
          </p:nvPr>
        </p:nvSpPr>
        <p:spPr>
          <a:xfrm>
            <a:off x="304800" y="1524000"/>
            <a:ext cx="8153400" cy="4038600"/>
          </a:xfrm>
        </p:spPr>
        <p:txBody>
          <a:bodyPr/>
          <a:lstStyle/>
          <a:p>
            <a:pPr eaLnBrk="1" hangingPunct="1"/>
            <a:r>
              <a:rPr lang="en-US" altLang="en-US" sz="2000"/>
              <a:t>Since 1987 NBPTS has established the profession’s standards of accomplished teaching and created a system to determine if teachers meet those rigorous standards.</a:t>
            </a:r>
          </a:p>
          <a:p>
            <a:pPr eaLnBrk="1" hangingPunct="1"/>
            <a:endParaRPr lang="en-US" altLang="en-US" sz="2000"/>
          </a:p>
          <a:p>
            <a:pPr eaLnBrk="1" hangingPunct="1"/>
            <a:r>
              <a:rPr lang="en-US" altLang="en-US" sz="2000"/>
              <a:t>NB certification is a voluntary, performance-based, reflective, peer-review process that recognizes the complex nature of teaching and ongoing improvement.</a:t>
            </a:r>
          </a:p>
          <a:p>
            <a:pPr eaLnBrk="1" hangingPunct="1"/>
            <a:endParaRPr lang="en-US" altLang="en-US" sz="2000"/>
          </a:p>
          <a:p>
            <a:pPr eaLnBrk="1" hangingPunct="1"/>
            <a:r>
              <a:rPr lang="en-US" altLang="en-US" sz="2000"/>
              <a:t>NBPTS is an independent, nonprofit organization led primarily by classroom teachers.</a:t>
            </a:r>
          </a:p>
          <a:p>
            <a:pPr eaLnBrk="1" hangingPunct="1"/>
            <a:endParaRPr lang="en-US" altLang="en-US" sz="2000"/>
          </a:p>
          <a:p>
            <a:pPr eaLnBrk="1" hangingPunct="1"/>
            <a:r>
              <a:rPr lang="en-US" altLang="en-US" sz="2000"/>
              <a:t>More than 110,000 teachers in all fifty states have achieved NB certification.</a:t>
            </a:r>
          </a:p>
          <a:p>
            <a:pPr eaLnBrk="1" hangingPunct="1">
              <a:buFontTx/>
              <a:buNone/>
            </a:pPr>
            <a:endParaRPr lang="en-US" altLang="en-US" sz="2000"/>
          </a:p>
        </p:txBody>
      </p:sp>
    </p:spTree>
    <p:extLst>
      <p:ext uri="{BB962C8B-B14F-4D97-AF65-F5344CB8AC3E}">
        <p14:creationId xmlns:p14="http://schemas.microsoft.com/office/powerpoint/2010/main" val="285060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A1C113-F66D-4F94-916B-32444243E21D}"/>
              </a:ext>
            </a:extLst>
          </p:cNvPr>
          <p:cNvSpPr>
            <a:spLocks noGrp="1"/>
          </p:cNvSpPr>
          <p:nvPr>
            <p:ph type="title"/>
          </p:nvPr>
        </p:nvSpPr>
        <p:spPr>
          <a:xfrm>
            <a:off x="457200" y="152400"/>
            <a:ext cx="8229600" cy="1143000"/>
          </a:xfrm>
          <a:ln w="50800">
            <a:solidFill>
              <a:schemeClr val="tx1"/>
            </a:solidFill>
          </a:ln>
        </p:spPr>
        <p:txBody>
          <a:bodyPr rtlCol="0">
            <a:normAutofit fontScale="90000"/>
          </a:bodyPr>
          <a:lstStyle/>
          <a:p>
            <a:pPr algn="ctr" fontAlgn="auto">
              <a:spcAft>
                <a:spcPts val="0"/>
              </a:spcAft>
              <a:defRPr/>
            </a:pPr>
            <a:r>
              <a:rPr lang="en-US" dirty="0">
                <a:solidFill>
                  <a:schemeClr val="tx1"/>
                </a:solidFill>
              </a:rPr>
              <a:t>NBPTS Five Core Propositions and </a:t>
            </a:r>
            <a:br>
              <a:rPr lang="en-US" dirty="0">
                <a:solidFill>
                  <a:schemeClr val="tx1"/>
                </a:solidFill>
              </a:rPr>
            </a:br>
            <a:r>
              <a:rPr lang="en-US" dirty="0">
                <a:solidFill>
                  <a:schemeClr val="tx1"/>
                </a:solidFill>
              </a:rPr>
              <a:t>NCTEP Five Teaching Standards</a:t>
            </a:r>
          </a:p>
        </p:txBody>
      </p:sp>
      <p:graphicFrame>
        <p:nvGraphicFramePr>
          <p:cNvPr id="10" name="Content Placeholder 9">
            <a:extLst>
              <a:ext uri="{FF2B5EF4-FFF2-40B4-BE49-F238E27FC236}">
                <a16:creationId xmlns:a16="http://schemas.microsoft.com/office/drawing/2014/main" id="{B315CFCF-FD81-49C0-819B-0926CDAA121F}"/>
              </a:ext>
            </a:extLst>
          </p:cNvPr>
          <p:cNvGraphicFramePr>
            <a:graphicFrameLocks noGrp="1"/>
          </p:cNvGraphicFramePr>
          <p:nvPr>
            <p:ph idx="1"/>
          </p:nvPr>
        </p:nvGraphicFramePr>
        <p:xfrm>
          <a:off x="457200" y="13716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TextBox 10">
            <a:extLst>
              <a:ext uri="{FF2B5EF4-FFF2-40B4-BE49-F238E27FC236}">
                <a16:creationId xmlns:a16="http://schemas.microsoft.com/office/drawing/2014/main" id="{615F4114-68D2-447E-A811-28F4B0653916}"/>
              </a:ext>
            </a:extLst>
          </p:cNvPr>
          <p:cNvSpPr txBox="1">
            <a:spLocks noChangeArrowheads="1"/>
          </p:cNvSpPr>
          <p:nvPr/>
        </p:nvSpPr>
        <p:spPr bwMode="auto">
          <a:xfrm>
            <a:off x="6629400" y="167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bg1"/>
                </a:solidFill>
                <a:latin typeface="Arial" panose="020B0604020202020204" pitchFamily="34" charset="0"/>
                <a:ea typeface="ヒラギノ角ゴ Pro W3" pitchFamily="1" charset="-128"/>
              </a:defRPr>
            </a:lvl1pPr>
            <a:lvl2pPr marL="742950" indent="-285750">
              <a:spcBef>
                <a:spcPct val="20000"/>
              </a:spcBef>
              <a:buChar char="–"/>
              <a:defRPr sz="2800">
                <a:solidFill>
                  <a:schemeClr val="bg1"/>
                </a:solidFill>
                <a:latin typeface="Arial" panose="020B0604020202020204" pitchFamily="34" charset="0"/>
                <a:ea typeface="ヒラギノ角ゴ Pro W3" pitchFamily="1" charset="-128"/>
              </a:defRPr>
            </a:lvl2pPr>
            <a:lvl3pPr marL="1143000" indent="-228600">
              <a:spcBef>
                <a:spcPct val="20000"/>
              </a:spcBef>
              <a:buChar char="•"/>
              <a:defRPr sz="2400">
                <a:solidFill>
                  <a:schemeClr val="bg1"/>
                </a:solidFill>
                <a:latin typeface="Arial" panose="020B0604020202020204" pitchFamily="34" charset="0"/>
                <a:ea typeface="ヒラギノ角ゴ Pro W3" pitchFamily="1" charset="-128"/>
              </a:defRPr>
            </a:lvl3pPr>
            <a:lvl4pPr marL="1600200" indent="-228600">
              <a:spcBef>
                <a:spcPct val="20000"/>
              </a:spcBef>
              <a:buChar char="–"/>
              <a:defRPr sz="2000">
                <a:solidFill>
                  <a:schemeClr val="bg1"/>
                </a:solidFill>
                <a:latin typeface="Arial" panose="020B0604020202020204" pitchFamily="34" charset="0"/>
                <a:ea typeface="ヒラギノ角ゴ Pro W3" pitchFamily="1" charset="-128"/>
              </a:defRPr>
            </a:lvl4pPr>
            <a:lvl5pPr marL="2057400" indent="-228600">
              <a:spcBef>
                <a:spcPct val="20000"/>
              </a:spcBef>
              <a:buChar char="»"/>
              <a:defRPr sz="2000">
                <a:solidFill>
                  <a:schemeClr val="bg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 charset="-128"/>
              <a:cs typeface="+mn-cs"/>
            </a:endParaRPr>
          </a:p>
        </p:txBody>
      </p:sp>
      <p:sp>
        <p:nvSpPr>
          <p:cNvPr id="28677" name="TextBox 11">
            <a:extLst>
              <a:ext uri="{FF2B5EF4-FFF2-40B4-BE49-F238E27FC236}">
                <a16:creationId xmlns:a16="http://schemas.microsoft.com/office/drawing/2014/main" id="{B59B1120-A2AE-46B2-8578-216C15C831F7}"/>
              </a:ext>
            </a:extLst>
          </p:cNvPr>
          <p:cNvSpPr txBox="1">
            <a:spLocks noChangeArrowheads="1"/>
          </p:cNvSpPr>
          <p:nvPr/>
        </p:nvSpPr>
        <p:spPr bwMode="auto">
          <a:xfrm>
            <a:off x="7543800" y="4648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bg1"/>
                </a:solidFill>
                <a:latin typeface="Arial" panose="020B0604020202020204" pitchFamily="34" charset="0"/>
                <a:ea typeface="ヒラギノ角ゴ Pro W3" pitchFamily="1" charset="-128"/>
              </a:defRPr>
            </a:lvl1pPr>
            <a:lvl2pPr marL="742950" indent="-285750">
              <a:spcBef>
                <a:spcPct val="20000"/>
              </a:spcBef>
              <a:buChar char="–"/>
              <a:defRPr sz="2800">
                <a:solidFill>
                  <a:schemeClr val="bg1"/>
                </a:solidFill>
                <a:latin typeface="Arial" panose="020B0604020202020204" pitchFamily="34" charset="0"/>
                <a:ea typeface="ヒラギノ角ゴ Pro W3" pitchFamily="1" charset="-128"/>
              </a:defRPr>
            </a:lvl2pPr>
            <a:lvl3pPr marL="1143000" indent="-228600">
              <a:spcBef>
                <a:spcPct val="20000"/>
              </a:spcBef>
              <a:buChar char="•"/>
              <a:defRPr sz="2400">
                <a:solidFill>
                  <a:schemeClr val="bg1"/>
                </a:solidFill>
                <a:latin typeface="Arial" panose="020B0604020202020204" pitchFamily="34" charset="0"/>
                <a:ea typeface="ヒラギノ角ゴ Pro W3" pitchFamily="1" charset="-128"/>
              </a:defRPr>
            </a:lvl3pPr>
            <a:lvl4pPr marL="1600200" indent="-228600">
              <a:spcBef>
                <a:spcPct val="20000"/>
              </a:spcBef>
              <a:buChar char="–"/>
              <a:defRPr sz="2000">
                <a:solidFill>
                  <a:schemeClr val="bg1"/>
                </a:solidFill>
                <a:latin typeface="Arial" panose="020B0604020202020204" pitchFamily="34" charset="0"/>
                <a:ea typeface="ヒラギノ角ゴ Pro W3" pitchFamily="1" charset="-128"/>
              </a:defRPr>
            </a:lvl4pPr>
            <a:lvl5pPr marL="2057400" indent="-228600">
              <a:spcBef>
                <a:spcPct val="20000"/>
              </a:spcBef>
              <a:buChar char="»"/>
              <a:defRPr sz="2000">
                <a:solidFill>
                  <a:schemeClr val="bg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 charset="-128"/>
              <a:cs typeface="+mn-cs"/>
            </a:endParaRPr>
          </a:p>
        </p:txBody>
      </p:sp>
      <p:sp>
        <p:nvSpPr>
          <p:cNvPr id="28678" name="TextBox 12">
            <a:extLst>
              <a:ext uri="{FF2B5EF4-FFF2-40B4-BE49-F238E27FC236}">
                <a16:creationId xmlns:a16="http://schemas.microsoft.com/office/drawing/2014/main" id="{4A3DB8E9-73BB-4047-9FB3-0274A7FB85F1}"/>
              </a:ext>
            </a:extLst>
          </p:cNvPr>
          <p:cNvSpPr txBox="1">
            <a:spLocks noChangeArrowheads="1"/>
          </p:cNvSpPr>
          <p:nvPr/>
        </p:nvSpPr>
        <p:spPr bwMode="auto">
          <a:xfrm>
            <a:off x="7086600" y="6019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bg1"/>
                </a:solidFill>
                <a:latin typeface="Arial" panose="020B0604020202020204" pitchFamily="34" charset="0"/>
                <a:ea typeface="ヒラギノ角ゴ Pro W3" pitchFamily="1" charset="-128"/>
              </a:defRPr>
            </a:lvl1pPr>
            <a:lvl2pPr marL="742950" indent="-285750">
              <a:spcBef>
                <a:spcPct val="20000"/>
              </a:spcBef>
              <a:buChar char="–"/>
              <a:defRPr sz="2800">
                <a:solidFill>
                  <a:schemeClr val="bg1"/>
                </a:solidFill>
                <a:latin typeface="Arial" panose="020B0604020202020204" pitchFamily="34" charset="0"/>
                <a:ea typeface="ヒラギノ角ゴ Pro W3" pitchFamily="1" charset="-128"/>
              </a:defRPr>
            </a:lvl2pPr>
            <a:lvl3pPr marL="1143000" indent="-228600">
              <a:spcBef>
                <a:spcPct val="20000"/>
              </a:spcBef>
              <a:buChar char="•"/>
              <a:defRPr sz="2400">
                <a:solidFill>
                  <a:schemeClr val="bg1"/>
                </a:solidFill>
                <a:latin typeface="Arial" panose="020B0604020202020204" pitchFamily="34" charset="0"/>
                <a:ea typeface="ヒラギノ角ゴ Pro W3" pitchFamily="1" charset="-128"/>
              </a:defRPr>
            </a:lvl3pPr>
            <a:lvl4pPr marL="1600200" indent="-228600">
              <a:spcBef>
                <a:spcPct val="20000"/>
              </a:spcBef>
              <a:buChar char="–"/>
              <a:defRPr sz="2000">
                <a:solidFill>
                  <a:schemeClr val="bg1"/>
                </a:solidFill>
                <a:latin typeface="Arial" panose="020B0604020202020204" pitchFamily="34" charset="0"/>
                <a:ea typeface="ヒラギノ角ゴ Pro W3" pitchFamily="1" charset="-128"/>
              </a:defRPr>
            </a:lvl4pPr>
            <a:lvl5pPr marL="2057400" indent="-228600">
              <a:spcBef>
                <a:spcPct val="20000"/>
              </a:spcBef>
              <a:buChar char="»"/>
              <a:defRPr sz="2000">
                <a:solidFill>
                  <a:schemeClr val="bg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 charset="-128"/>
              <a:cs typeface="+mn-cs"/>
            </a:endParaRPr>
          </a:p>
        </p:txBody>
      </p:sp>
      <p:sp>
        <p:nvSpPr>
          <p:cNvPr id="14" name="TextBox 13">
            <a:extLst>
              <a:ext uri="{FF2B5EF4-FFF2-40B4-BE49-F238E27FC236}">
                <a16:creationId xmlns:a16="http://schemas.microsoft.com/office/drawing/2014/main" id="{6988EB2F-0952-4F36-B1AC-737BDFB3E503}"/>
              </a:ext>
            </a:extLst>
          </p:cNvPr>
          <p:cNvSpPr txBox="1"/>
          <p:nvPr/>
        </p:nvSpPr>
        <p:spPr>
          <a:xfrm>
            <a:off x="152400" y="5486400"/>
            <a:ext cx="1676400" cy="738664"/>
          </a:xfrm>
          <a:prstGeom prst="rect">
            <a:avLst/>
          </a:prstGeom>
          <a:solidFill>
            <a:schemeClr val="tx1"/>
          </a:solidFill>
          <a:ln w="28575">
            <a:solidFill>
              <a:schemeClr val="tx1"/>
            </a:solidFill>
            <a:prstDash val="sysDash"/>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Standard 5: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Teachers Reflect on their Practice</a:t>
            </a:r>
          </a:p>
        </p:txBody>
      </p:sp>
      <p:sp>
        <p:nvSpPr>
          <p:cNvPr id="16" name="TextBox 15">
            <a:extLst>
              <a:ext uri="{FF2B5EF4-FFF2-40B4-BE49-F238E27FC236}">
                <a16:creationId xmlns:a16="http://schemas.microsoft.com/office/drawing/2014/main" id="{F99B80A0-14AA-4E83-88D2-2C31080932DE}"/>
              </a:ext>
            </a:extLst>
          </p:cNvPr>
          <p:cNvSpPr txBox="1"/>
          <p:nvPr/>
        </p:nvSpPr>
        <p:spPr>
          <a:xfrm>
            <a:off x="6781800" y="2286000"/>
            <a:ext cx="1981200" cy="738664"/>
          </a:xfrm>
          <a:prstGeom prst="rect">
            <a:avLst/>
          </a:prstGeom>
          <a:solidFill>
            <a:schemeClr val="tx1"/>
          </a:solidFill>
          <a:ln w="28575">
            <a:solidFill>
              <a:schemeClr val="tx1"/>
            </a:solidFill>
            <a:prstDash val="sysDash"/>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Standard 1: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Teachers Demonstrate Leadership</a:t>
            </a:r>
          </a:p>
        </p:txBody>
      </p:sp>
      <p:sp>
        <p:nvSpPr>
          <p:cNvPr id="17" name="TextBox 16">
            <a:extLst>
              <a:ext uri="{FF2B5EF4-FFF2-40B4-BE49-F238E27FC236}">
                <a16:creationId xmlns:a16="http://schemas.microsoft.com/office/drawing/2014/main" id="{DC4F8C7B-665A-4775-A056-6AADD35A5191}"/>
              </a:ext>
            </a:extLst>
          </p:cNvPr>
          <p:cNvSpPr txBox="1"/>
          <p:nvPr/>
        </p:nvSpPr>
        <p:spPr>
          <a:xfrm>
            <a:off x="3276600" y="2667000"/>
            <a:ext cx="2514599" cy="1169551"/>
          </a:xfrm>
          <a:prstGeom prst="rect">
            <a:avLst/>
          </a:prstGeom>
          <a:solidFill>
            <a:schemeClr val="tx1"/>
          </a:solidFill>
          <a:ln w="28575">
            <a:solidFill>
              <a:schemeClr val="tx1"/>
            </a:solidFill>
            <a:prstDash val="sysDash"/>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Standard 2: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Teachers establish a Respectful Environment for a diverse population of students </a:t>
            </a:r>
          </a:p>
        </p:txBody>
      </p:sp>
      <p:sp>
        <p:nvSpPr>
          <p:cNvPr id="18" name="TextBox 17">
            <a:extLst>
              <a:ext uri="{FF2B5EF4-FFF2-40B4-BE49-F238E27FC236}">
                <a16:creationId xmlns:a16="http://schemas.microsoft.com/office/drawing/2014/main" id="{ACEF5168-3575-4B4D-8348-E4376AA7D65A}"/>
              </a:ext>
            </a:extLst>
          </p:cNvPr>
          <p:cNvSpPr txBox="1"/>
          <p:nvPr/>
        </p:nvSpPr>
        <p:spPr>
          <a:xfrm>
            <a:off x="304800" y="2209800"/>
            <a:ext cx="1676400" cy="738664"/>
          </a:xfrm>
          <a:prstGeom prst="rect">
            <a:avLst/>
          </a:prstGeom>
          <a:solidFill>
            <a:schemeClr val="tx1"/>
          </a:solidFill>
          <a:ln w="28575">
            <a:solidFill>
              <a:schemeClr val="tx1"/>
            </a:solidFill>
            <a:prstDash val="sysDash"/>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Standard 3: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Teachers know the Content they teach</a:t>
            </a:r>
          </a:p>
        </p:txBody>
      </p:sp>
      <p:sp>
        <p:nvSpPr>
          <p:cNvPr id="19" name="TextBox 18">
            <a:extLst>
              <a:ext uri="{FF2B5EF4-FFF2-40B4-BE49-F238E27FC236}">
                <a16:creationId xmlns:a16="http://schemas.microsoft.com/office/drawing/2014/main" id="{7E40ABB4-BC9E-44C7-9BB9-C01B011836B2}"/>
              </a:ext>
            </a:extLst>
          </p:cNvPr>
          <p:cNvSpPr txBox="1"/>
          <p:nvPr/>
        </p:nvSpPr>
        <p:spPr>
          <a:xfrm>
            <a:off x="7239000" y="5486400"/>
            <a:ext cx="1752600" cy="738664"/>
          </a:xfrm>
          <a:prstGeom prst="rect">
            <a:avLst/>
          </a:prstGeom>
          <a:solidFill>
            <a:schemeClr val="tx1"/>
          </a:solidFill>
          <a:ln w="28575">
            <a:solidFill>
              <a:schemeClr val="tx1"/>
            </a:solidFill>
            <a:prstDash val="sysDash"/>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Standard 4: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glow rad="101600">
                    <a:srgbClr val="BBE0E3">
                      <a:satMod val="175000"/>
                      <a:alpha val="40000"/>
                    </a:srgbClr>
                  </a:glow>
                </a:effectLst>
                <a:uLnTx/>
                <a:uFillTx/>
                <a:latin typeface="Arial"/>
                <a:ea typeface="ヒラギノ角ゴ Pro W3" pitchFamily="1" charset="-128"/>
                <a:cs typeface="+mn-cs"/>
              </a:rPr>
              <a:t>Teachers Facilitate Learning</a:t>
            </a:r>
          </a:p>
        </p:txBody>
      </p:sp>
      <p:sp>
        <p:nvSpPr>
          <p:cNvPr id="21" name="Up Arrow 20">
            <a:extLst>
              <a:ext uri="{FF2B5EF4-FFF2-40B4-BE49-F238E27FC236}">
                <a16:creationId xmlns:a16="http://schemas.microsoft.com/office/drawing/2014/main" id="{D6CABE79-9A44-44B5-A140-0621E610E702}"/>
              </a:ext>
            </a:extLst>
          </p:cNvPr>
          <p:cNvSpPr/>
          <p:nvPr/>
        </p:nvSpPr>
        <p:spPr>
          <a:xfrm>
            <a:off x="4343400" y="2362200"/>
            <a:ext cx="381000"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cs typeface="+mn-cs"/>
            </a:endParaRPr>
          </a:p>
        </p:txBody>
      </p:sp>
      <p:sp>
        <p:nvSpPr>
          <p:cNvPr id="22" name="Curved Left Arrow 21">
            <a:extLst>
              <a:ext uri="{FF2B5EF4-FFF2-40B4-BE49-F238E27FC236}">
                <a16:creationId xmlns:a16="http://schemas.microsoft.com/office/drawing/2014/main" id="{3942CEEA-DA2F-4F2D-8917-429B17C3B1E3}"/>
              </a:ext>
            </a:extLst>
          </p:cNvPr>
          <p:cNvSpPr/>
          <p:nvPr/>
        </p:nvSpPr>
        <p:spPr>
          <a:xfrm rot="2991432">
            <a:off x="8168481" y="3234532"/>
            <a:ext cx="592137" cy="10795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cs typeface="+mn-cs"/>
            </a:endParaRPr>
          </a:p>
        </p:txBody>
      </p:sp>
      <p:sp>
        <p:nvSpPr>
          <p:cNvPr id="23" name="Curved Left Arrow 22">
            <a:extLst>
              <a:ext uri="{FF2B5EF4-FFF2-40B4-BE49-F238E27FC236}">
                <a16:creationId xmlns:a16="http://schemas.microsoft.com/office/drawing/2014/main" id="{6F7770F6-86FF-45AA-B59D-856345B17568}"/>
              </a:ext>
            </a:extLst>
          </p:cNvPr>
          <p:cNvSpPr/>
          <p:nvPr/>
        </p:nvSpPr>
        <p:spPr>
          <a:xfrm rot="8133534" flipV="1">
            <a:off x="231775" y="3200400"/>
            <a:ext cx="590550" cy="10795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cs typeface="+mn-cs"/>
            </a:endParaRPr>
          </a:p>
        </p:txBody>
      </p:sp>
      <p:sp>
        <p:nvSpPr>
          <p:cNvPr id="24" name="Right Arrow 23">
            <a:extLst>
              <a:ext uri="{FF2B5EF4-FFF2-40B4-BE49-F238E27FC236}">
                <a16:creationId xmlns:a16="http://schemas.microsoft.com/office/drawing/2014/main" id="{79AA2118-2CCD-4AD5-AF12-148BD5922F7C}"/>
              </a:ext>
            </a:extLst>
          </p:cNvPr>
          <p:cNvSpPr/>
          <p:nvPr/>
        </p:nvSpPr>
        <p:spPr>
          <a:xfrm>
            <a:off x="1676400" y="5867400"/>
            <a:ext cx="444500" cy="4079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cs typeface="+mn-cs"/>
            </a:endParaRPr>
          </a:p>
        </p:txBody>
      </p:sp>
      <p:sp>
        <p:nvSpPr>
          <p:cNvPr id="25" name="Left Arrow 24">
            <a:extLst>
              <a:ext uri="{FF2B5EF4-FFF2-40B4-BE49-F238E27FC236}">
                <a16:creationId xmlns:a16="http://schemas.microsoft.com/office/drawing/2014/main" id="{F5DD1A90-6DF7-45E1-B3EF-640F80AFDB0C}"/>
              </a:ext>
            </a:extLst>
          </p:cNvPr>
          <p:cNvSpPr/>
          <p:nvPr/>
        </p:nvSpPr>
        <p:spPr>
          <a:xfrm>
            <a:off x="6934200" y="5867400"/>
            <a:ext cx="457200" cy="4079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a:cs typeface="+mn-cs"/>
            </a:endParaRPr>
          </a:p>
        </p:txBody>
      </p:sp>
      <p:sp>
        <p:nvSpPr>
          <p:cNvPr id="28689" name="TextBox 26">
            <a:extLst>
              <a:ext uri="{FF2B5EF4-FFF2-40B4-BE49-F238E27FC236}">
                <a16:creationId xmlns:a16="http://schemas.microsoft.com/office/drawing/2014/main" id="{1ABDE377-E514-4D94-BA6E-A8ED67FC3E53}"/>
              </a:ext>
            </a:extLst>
          </p:cNvPr>
          <p:cNvSpPr txBox="1">
            <a:spLocks noChangeArrowheads="1"/>
          </p:cNvSpPr>
          <p:nvPr/>
        </p:nvSpPr>
        <p:spPr bwMode="auto">
          <a:xfrm>
            <a:off x="3200400" y="4038600"/>
            <a:ext cx="2870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bg1"/>
                </a:solidFill>
                <a:latin typeface="Arial" panose="020B0604020202020204" pitchFamily="34" charset="0"/>
                <a:ea typeface="ヒラギノ角ゴ Pro W3" pitchFamily="1" charset="-128"/>
              </a:defRPr>
            </a:lvl1pPr>
            <a:lvl2pPr marL="742950" indent="-285750">
              <a:spcBef>
                <a:spcPct val="20000"/>
              </a:spcBef>
              <a:buChar char="–"/>
              <a:defRPr sz="2800">
                <a:solidFill>
                  <a:schemeClr val="bg1"/>
                </a:solidFill>
                <a:latin typeface="Arial" panose="020B0604020202020204" pitchFamily="34" charset="0"/>
                <a:ea typeface="ヒラギノ角ゴ Pro W3" pitchFamily="1" charset="-128"/>
              </a:defRPr>
            </a:lvl2pPr>
            <a:lvl3pPr marL="1143000" indent="-228600">
              <a:spcBef>
                <a:spcPct val="20000"/>
              </a:spcBef>
              <a:buChar char="•"/>
              <a:defRPr sz="2400">
                <a:solidFill>
                  <a:schemeClr val="bg1"/>
                </a:solidFill>
                <a:latin typeface="Arial" panose="020B0604020202020204" pitchFamily="34" charset="0"/>
                <a:ea typeface="ヒラギノ角ゴ Pro W3" pitchFamily="1" charset="-128"/>
              </a:defRPr>
            </a:lvl3pPr>
            <a:lvl4pPr marL="1600200" indent="-228600">
              <a:spcBef>
                <a:spcPct val="20000"/>
              </a:spcBef>
              <a:buChar char="–"/>
              <a:defRPr sz="2000">
                <a:solidFill>
                  <a:schemeClr val="bg1"/>
                </a:solidFill>
                <a:latin typeface="Arial" panose="020B0604020202020204" pitchFamily="34" charset="0"/>
                <a:ea typeface="ヒラギノ角ゴ Pro W3" pitchFamily="1" charset="-128"/>
              </a:defRPr>
            </a:lvl4pPr>
            <a:lvl5pPr marL="2057400" indent="-228600">
              <a:spcBef>
                <a:spcPct val="20000"/>
              </a:spcBef>
              <a:buChar char="»"/>
              <a:defRPr sz="2000">
                <a:solidFill>
                  <a:schemeClr val="bg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egoe Script" panose="030B0504020000000003" pitchFamily="66" charset="0"/>
                <a:ea typeface="ヒラギノ角ゴ Pro W3" pitchFamily="1" charset="-128"/>
                <a:cs typeface="+mn-cs"/>
              </a:rPr>
              <a:t>~Interconnected Themes~</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400" b="1" i="0" u="none" strike="noStrike" kern="1200" cap="none" spc="0" normalizeH="0" baseline="0" noProof="0">
                <a:ln>
                  <a:noFill/>
                </a:ln>
                <a:solidFill>
                  <a:srgbClr val="000000"/>
                </a:solidFill>
                <a:effectLst/>
                <a:uLnTx/>
                <a:uFillTx/>
                <a:latin typeface="Segoe Script" panose="030B0504020000000003" pitchFamily="66" charset="0"/>
                <a:ea typeface="ヒラギノ角ゴ Pro W3" pitchFamily="1" charset="-128"/>
                <a:cs typeface="+mn-cs"/>
              </a:rPr>
              <a:t>21</a:t>
            </a:r>
            <a:r>
              <a:rPr kumimoji="0" lang="en-US" altLang="en-US" sz="1400" b="1" i="0" u="none" strike="noStrike" kern="1200" cap="none" spc="0" normalizeH="0" baseline="30000" noProof="0">
                <a:ln>
                  <a:noFill/>
                </a:ln>
                <a:solidFill>
                  <a:srgbClr val="000000"/>
                </a:solidFill>
                <a:effectLst/>
                <a:uLnTx/>
                <a:uFillTx/>
                <a:latin typeface="Segoe Script" panose="030B0504020000000003" pitchFamily="66" charset="0"/>
                <a:ea typeface="ヒラギノ角ゴ Pro W3" pitchFamily="1" charset="-128"/>
                <a:cs typeface="+mn-cs"/>
              </a:rPr>
              <a:t>st</a:t>
            </a:r>
            <a:r>
              <a:rPr kumimoji="0" lang="en-US" altLang="en-US" sz="1400" b="1" i="0" u="none" strike="noStrike" kern="1200" cap="none" spc="0" normalizeH="0" baseline="0" noProof="0">
                <a:ln>
                  <a:noFill/>
                </a:ln>
                <a:solidFill>
                  <a:srgbClr val="000000"/>
                </a:solidFill>
                <a:effectLst/>
                <a:uLnTx/>
                <a:uFillTx/>
                <a:latin typeface="Segoe Script" panose="030B0504020000000003" pitchFamily="66" charset="0"/>
                <a:ea typeface="ヒラギノ角ゴ Pro W3" pitchFamily="1" charset="-128"/>
                <a:cs typeface="+mn-cs"/>
              </a:rPr>
              <a:t> Century Skills/Knowledge</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400" b="1" i="0" u="none" strike="noStrike" kern="1200" cap="none" spc="0" normalizeH="0" baseline="0" noProof="0">
                <a:ln>
                  <a:noFill/>
                </a:ln>
                <a:solidFill>
                  <a:srgbClr val="000000"/>
                </a:solidFill>
                <a:effectLst/>
                <a:uLnTx/>
                <a:uFillTx/>
                <a:latin typeface="Segoe Script" panose="030B0504020000000003" pitchFamily="66" charset="0"/>
                <a:ea typeface="ヒラギノ角ゴ Pro W3" pitchFamily="1" charset="-128"/>
                <a:cs typeface="+mn-cs"/>
              </a:rPr>
              <a:t>Collaboration</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400" b="1" i="0" u="none" strike="noStrike" kern="1200" cap="none" spc="0" normalizeH="0" baseline="0" noProof="0">
                <a:ln>
                  <a:noFill/>
                </a:ln>
                <a:solidFill>
                  <a:srgbClr val="000000"/>
                </a:solidFill>
                <a:effectLst/>
                <a:uLnTx/>
                <a:uFillTx/>
                <a:latin typeface="Segoe Script" panose="030B0504020000000003" pitchFamily="66" charset="0"/>
                <a:ea typeface="ヒラギノ角ゴ Pro W3" pitchFamily="1" charset="-128"/>
                <a:cs typeface="+mn-cs"/>
              </a:rPr>
              <a:t>Effective Communication</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400" b="1" i="0" u="none" strike="noStrike" kern="1200" cap="none" spc="0" normalizeH="0" baseline="0" noProof="0">
                <a:ln>
                  <a:noFill/>
                </a:ln>
                <a:solidFill>
                  <a:srgbClr val="000000"/>
                </a:solidFill>
                <a:effectLst/>
                <a:uLnTx/>
                <a:uFillTx/>
                <a:latin typeface="Segoe Script" panose="030B0504020000000003" pitchFamily="66" charset="0"/>
                <a:ea typeface="ヒラギノ角ゴ Pro W3" pitchFamily="1" charset="-128"/>
                <a:cs typeface="+mn-cs"/>
              </a:rPr>
              <a:t>Ongoing Assessment</a:t>
            </a:r>
          </a:p>
        </p:txBody>
      </p:sp>
    </p:spTree>
    <p:extLst>
      <p:ext uri="{BB962C8B-B14F-4D97-AF65-F5344CB8AC3E}">
        <p14:creationId xmlns:p14="http://schemas.microsoft.com/office/powerpoint/2010/main" val="117684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DE797C9-7C1C-46EC-A3FE-98F08ADD727F}"/>
              </a:ext>
            </a:extLst>
          </p:cNvPr>
          <p:cNvSpPr>
            <a:spLocks noGrp="1"/>
          </p:cNvSpPr>
          <p:nvPr>
            <p:ph type="title"/>
          </p:nvPr>
        </p:nvSpPr>
        <p:spPr>
          <a:xfrm>
            <a:off x="304800" y="304800"/>
            <a:ext cx="8382000" cy="1143000"/>
          </a:xfrm>
          <a:ln>
            <a:solidFill>
              <a:schemeClr val="accent2">
                <a:lumMod val="50000"/>
              </a:schemeClr>
            </a:solidFill>
          </a:ln>
        </p:spPr>
        <p:txBody>
          <a:bodyPr/>
          <a:lstStyle/>
          <a:p>
            <a:pPr algn="ctr" eaLnBrk="1" hangingPunct="1">
              <a:defRPr/>
            </a:pPr>
            <a:r>
              <a:rPr lang="en-US" sz="3600" dirty="0">
                <a:solidFill>
                  <a:schemeClr val="tx1"/>
                </a:solidFill>
              </a:rPr>
              <a:t>What is accomplished teaching and what does it look like?</a:t>
            </a:r>
          </a:p>
        </p:txBody>
      </p:sp>
      <p:grpSp>
        <p:nvGrpSpPr>
          <p:cNvPr id="6" name="Group 4">
            <a:extLst>
              <a:ext uri="{FF2B5EF4-FFF2-40B4-BE49-F238E27FC236}">
                <a16:creationId xmlns:a16="http://schemas.microsoft.com/office/drawing/2014/main" id="{95383864-5239-43E5-8714-24B7704ED3F7}"/>
              </a:ext>
            </a:extLst>
          </p:cNvPr>
          <p:cNvGrpSpPr>
            <a:grpSpLocks/>
          </p:cNvGrpSpPr>
          <p:nvPr/>
        </p:nvGrpSpPr>
        <p:grpSpPr bwMode="auto">
          <a:xfrm>
            <a:off x="393701" y="2286722"/>
            <a:ext cx="4761664" cy="2818677"/>
            <a:chOff x="432" y="1703"/>
            <a:chExt cx="2502" cy="1513"/>
          </a:xfrm>
        </p:grpSpPr>
        <p:sp>
          <p:nvSpPr>
            <p:cNvPr id="7" name="Oval 5">
              <a:extLst>
                <a:ext uri="{FF2B5EF4-FFF2-40B4-BE49-F238E27FC236}">
                  <a16:creationId xmlns:a16="http://schemas.microsoft.com/office/drawing/2014/main" id="{25862542-B385-4FC1-83B1-A882DC3434B7}"/>
                </a:ext>
              </a:extLst>
            </p:cNvPr>
            <p:cNvSpPr>
              <a:spLocks noChangeArrowheads="1"/>
            </p:cNvSpPr>
            <p:nvPr/>
          </p:nvSpPr>
          <p:spPr bwMode="auto">
            <a:xfrm>
              <a:off x="1440" y="1703"/>
              <a:ext cx="1494" cy="1513"/>
            </a:xfrm>
            <a:prstGeom prst="ellipse">
              <a:avLst/>
            </a:prstGeom>
            <a:solidFill>
              <a:srgbClr val="FFFF00">
                <a:alpha val="49019"/>
              </a:srgbClr>
            </a:solidFill>
            <a:ln w="9525">
              <a:solidFill>
                <a:srgbClr val="000000"/>
              </a:solidFill>
              <a:round/>
              <a:headEnd/>
              <a:tailEnd/>
            </a:ln>
          </p:spPr>
          <p:txBody>
            <a:bodyPr/>
            <a:lstStyle/>
            <a:p>
              <a:endParaRPr lang="en-US" altLang="en-US" sz="1800" kern="1200" dirty="0">
                <a:latin typeface="Verdana"/>
                <a:ea typeface="+mn-ea"/>
                <a:cs typeface="+mn-cs"/>
              </a:endParaRPr>
            </a:p>
          </p:txBody>
        </p:sp>
        <p:sp>
          <p:nvSpPr>
            <p:cNvPr id="8" name="Text Box 6">
              <a:extLst>
                <a:ext uri="{FF2B5EF4-FFF2-40B4-BE49-F238E27FC236}">
                  <a16:creationId xmlns:a16="http://schemas.microsoft.com/office/drawing/2014/main" id="{8BE1075E-3F63-4C87-80FD-136B8B0650FD}"/>
                </a:ext>
              </a:extLst>
            </p:cNvPr>
            <p:cNvSpPr txBox="1">
              <a:spLocks noChangeArrowheads="1"/>
            </p:cNvSpPr>
            <p:nvPr/>
          </p:nvSpPr>
          <p:spPr bwMode="auto">
            <a:xfrm>
              <a:off x="432" y="2208"/>
              <a:ext cx="1008" cy="347"/>
            </a:xfrm>
            <a:prstGeom prst="rect">
              <a:avLst/>
            </a:prstGeom>
            <a:noFill/>
            <a:ln w="9525">
              <a:noFill/>
              <a:miter lim="800000"/>
              <a:headEnd/>
              <a:tailEnd/>
            </a:ln>
          </p:spPr>
          <p:txBody>
            <a:bodyPr>
              <a:spAutoFit/>
            </a:bodyPr>
            <a:lstStyle/>
            <a:p>
              <a:pPr algn="r">
                <a:lnSpc>
                  <a:spcPct val="75000"/>
                </a:lnSpc>
                <a:spcBef>
                  <a:spcPct val="50000"/>
                </a:spcBef>
              </a:pPr>
              <a:r>
                <a:rPr lang="en-US" altLang="en-US" sz="2400" kern="1200" dirty="0">
                  <a:solidFill>
                    <a:schemeClr val="tx1"/>
                  </a:solidFill>
                  <a:latin typeface="Helvetica" charset="0"/>
                  <a:ea typeface="+mn-ea"/>
                  <a:cs typeface="+mn-cs"/>
                </a:rPr>
                <a:t>What Teachers Do</a:t>
              </a:r>
            </a:p>
          </p:txBody>
        </p:sp>
      </p:grpSp>
      <p:grpSp>
        <p:nvGrpSpPr>
          <p:cNvPr id="9" name="Group 7">
            <a:extLst>
              <a:ext uri="{FF2B5EF4-FFF2-40B4-BE49-F238E27FC236}">
                <a16:creationId xmlns:a16="http://schemas.microsoft.com/office/drawing/2014/main" id="{8CC4C308-54D8-42B3-8B6B-ACC3B58A494F}"/>
              </a:ext>
            </a:extLst>
          </p:cNvPr>
          <p:cNvGrpSpPr>
            <a:grpSpLocks/>
          </p:cNvGrpSpPr>
          <p:nvPr/>
        </p:nvGrpSpPr>
        <p:grpSpPr bwMode="auto">
          <a:xfrm>
            <a:off x="3683001" y="2333297"/>
            <a:ext cx="4825999" cy="2772103"/>
            <a:chOff x="2352" y="1728"/>
            <a:chExt cx="2736" cy="1488"/>
          </a:xfrm>
        </p:grpSpPr>
        <p:sp>
          <p:nvSpPr>
            <p:cNvPr id="10" name="Oval 8">
              <a:extLst>
                <a:ext uri="{FF2B5EF4-FFF2-40B4-BE49-F238E27FC236}">
                  <a16:creationId xmlns:a16="http://schemas.microsoft.com/office/drawing/2014/main" id="{5892EBD0-601E-499C-93A1-377CFB7C3168}"/>
                </a:ext>
              </a:extLst>
            </p:cNvPr>
            <p:cNvSpPr>
              <a:spLocks noChangeArrowheads="1"/>
            </p:cNvSpPr>
            <p:nvPr/>
          </p:nvSpPr>
          <p:spPr bwMode="auto">
            <a:xfrm>
              <a:off x="2352" y="1728"/>
              <a:ext cx="1598" cy="1488"/>
            </a:xfrm>
            <a:prstGeom prst="ellipse">
              <a:avLst/>
            </a:prstGeom>
            <a:solidFill>
              <a:srgbClr val="A3B2C1">
                <a:alpha val="49019"/>
              </a:srgbClr>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sysClr val="windowText" lastClr="000000"/>
                </a:solidFill>
                <a:effectLst/>
                <a:uLnTx/>
                <a:uFillTx/>
                <a:latin typeface="Times New Roman" pitchFamily="18" charset="0"/>
                <a:ea typeface="+mn-ea"/>
                <a:cs typeface="+mn-cs"/>
              </a:endParaRPr>
            </a:p>
          </p:txBody>
        </p:sp>
        <p:sp>
          <p:nvSpPr>
            <p:cNvPr id="11" name="Text Box 9">
              <a:extLst>
                <a:ext uri="{FF2B5EF4-FFF2-40B4-BE49-F238E27FC236}">
                  <a16:creationId xmlns:a16="http://schemas.microsoft.com/office/drawing/2014/main" id="{10C3D6DD-EA58-4F6B-9023-17C6CB119886}"/>
                </a:ext>
              </a:extLst>
            </p:cNvPr>
            <p:cNvSpPr txBox="1">
              <a:spLocks noChangeArrowheads="1"/>
            </p:cNvSpPr>
            <p:nvPr/>
          </p:nvSpPr>
          <p:spPr bwMode="auto">
            <a:xfrm>
              <a:off x="4080" y="2208"/>
              <a:ext cx="1008" cy="496"/>
            </a:xfrm>
            <a:prstGeom prst="rect">
              <a:avLst/>
            </a:prstGeom>
            <a:noFill/>
            <a:ln w="9525">
              <a:noFill/>
              <a:miter lim="800000"/>
              <a:headEnd/>
              <a:tailEnd/>
            </a:ln>
          </p:spPr>
          <p:txBody>
            <a:bodyPr>
              <a:spAutoFit/>
            </a:bodyPr>
            <a:lstStyle/>
            <a:p>
              <a:pPr marL="0" marR="0" lvl="0" indent="0" defTabSz="914400" eaLnBrk="1" fontAlgn="auto" latinLnBrk="0" hangingPunct="1">
                <a:lnSpc>
                  <a:spcPct val="75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Helvetica" charset="0"/>
                  <a:ea typeface="+mn-ea"/>
                  <a:cs typeface="+mn-cs"/>
                </a:rPr>
                <a:t>What Students Do</a:t>
              </a:r>
            </a:p>
          </p:txBody>
        </p:sp>
      </p:grpSp>
      <p:pic>
        <p:nvPicPr>
          <p:cNvPr id="5" name="Picture 4">
            <a:extLst>
              <a:ext uri="{FF2B5EF4-FFF2-40B4-BE49-F238E27FC236}">
                <a16:creationId xmlns:a16="http://schemas.microsoft.com/office/drawing/2014/main" id="{1FAA791C-280A-4283-8F24-9B8FFCC95D1F}"/>
              </a:ext>
            </a:extLst>
          </p:cNvPr>
          <p:cNvPicPr>
            <a:picLocks noChangeAspect="1"/>
          </p:cNvPicPr>
          <p:nvPr/>
        </p:nvPicPr>
        <p:blipFill>
          <a:blip r:embed="rId3"/>
          <a:stretch>
            <a:fillRect/>
          </a:stretch>
        </p:blipFill>
        <p:spPr>
          <a:xfrm>
            <a:off x="2953371" y="5376578"/>
            <a:ext cx="3237257" cy="567743"/>
          </a:xfrm>
          <a:prstGeom prst="rect">
            <a:avLst/>
          </a:prstGeom>
        </p:spPr>
      </p:pic>
    </p:spTree>
    <p:extLst>
      <p:ext uri="{BB962C8B-B14F-4D97-AF65-F5344CB8AC3E}">
        <p14:creationId xmlns:p14="http://schemas.microsoft.com/office/powerpoint/2010/main" val="34326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516025" y="1600200"/>
            <a:ext cx="8135999" cy="4417799"/>
          </a:xfrm>
          <a:prstGeom prst="rect">
            <a:avLst/>
          </a:prstGeom>
        </p:spPr>
        <p:txBody>
          <a:bodyPr lIns="91425" tIns="91425" rIns="91425" bIns="91425" anchor="t" anchorCtr="0">
            <a:noAutofit/>
          </a:bodyPr>
          <a:lstStyle/>
          <a:p>
            <a:pPr marL="228600" lvl="0" indent="0">
              <a:lnSpc>
                <a:spcPct val="150000"/>
              </a:lnSpc>
              <a:spcBef>
                <a:spcPts val="0"/>
              </a:spcBef>
              <a:buSzPct val="100000"/>
              <a:buNone/>
            </a:pPr>
            <a:r>
              <a:rPr lang="en-US" altLang="en-US" sz="2100" dirty="0">
                <a:latin typeface="Arial" panose="020B0604020202020204" pitchFamily="34" charset="0"/>
                <a:ea typeface="ＭＳ Ｐゴシック" charset="-128"/>
                <a:cs typeface="Arial" panose="020B0604020202020204" pitchFamily="34" charset="0"/>
              </a:rPr>
              <a:t> </a:t>
            </a:r>
            <a:endParaRPr lang="en-US" sz="2800" dirty="0"/>
          </a:p>
        </p:txBody>
      </p:sp>
      <p:sp>
        <p:nvSpPr>
          <p:cNvPr id="69" name="Shape 69"/>
          <p:cNvSpPr txBox="1">
            <a:spLocks noGrp="1"/>
          </p:cNvSpPr>
          <p:nvPr>
            <p:ph type="title"/>
          </p:nvPr>
        </p:nvSpPr>
        <p:spPr>
          <a:xfrm>
            <a:off x="584300" y="379425"/>
            <a:ext cx="7751699" cy="1143000"/>
          </a:xfrm>
          <a:prstGeom prst="rect">
            <a:avLst/>
          </a:prstGeom>
        </p:spPr>
        <p:txBody>
          <a:bodyPr lIns="91425" tIns="91425" rIns="91425" bIns="91425" anchor="ctr" anchorCtr="0">
            <a:noAutofit/>
          </a:bodyPr>
          <a:lstStyle/>
          <a:p>
            <a:pPr>
              <a:spcBef>
                <a:spcPts val="0"/>
              </a:spcBef>
              <a:buNone/>
            </a:pPr>
            <a:r>
              <a:rPr lang="en-US" sz="3600" dirty="0"/>
              <a:t>Candidates Must Demonstrate Clear Connections Between</a:t>
            </a:r>
          </a:p>
        </p:txBody>
      </p:sp>
      <p:grpSp>
        <p:nvGrpSpPr>
          <p:cNvPr id="5" name="Group 4">
            <a:extLst>
              <a:ext uri="{FF2B5EF4-FFF2-40B4-BE49-F238E27FC236}">
                <a16:creationId xmlns:a16="http://schemas.microsoft.com/office/drawing/2014/main" id="{A862ADDC-074A-4DE5-B7D8-F31C27566A79}"/>
              </a:ext>
            </a:extLst>
          </p:cNvPr>
          <p:cNvGrpSpPr>
            <a:grpSpLocks/>
          </p:cNvGrpSpPr>
          <p:nvPr/>
        </p:nvGrpSpPr>
        <p:grpSpPr bwMode="auto">
          <a:xfrm rot="-2448096">
            <a:off x="3134736" y="2831235"/>
            <a:ext cx="2388999" cy="2596628"/>
            <a:chOff x="1824" y="633"/>
            <a:chExt cx="2834" cy="2849"/>
          </a:xfrm>
        </p:grpSpPr>
        <p:sp>
          <p:nvSpPr>
            <p:cNvPr id="6" name="Puzzle3">
              <a:extLst>
                <a:ext uri="{FF2B5EF4-FFF2-40B4-BE49-F238E27FC236}">
                  <a16:creationId xmlns:a16="http://schemas.microsoft.com/office/drawing/2014/main" id="{1A44F4D1-937A-440D-A48C-D6830999263A}"/>
                </a:ext>
              </a:extLst>
            </p:cNvPr>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sz="1800" kern="1200" dirty="0">
                <a:latin typeface="Verdana"/>
                <a:ea typeface="+mn-ea"/>
                <a:cs typeface="+mn-cs"/>
              </a:endParaRPr>
            </a:p>
          </p:txBody>
        </p:sp>
        <p:sp>
          <p:nvSpPr>
            <p:cNvPr id="7" name="Puzzle2">
              <a:extLst>
                <a:ext uri="{FF2B5EF4-FFF2-40B4-BE49-F238E27FC236}">
                  <a16:creationId xmlns:a16="http://schemas.microsoft.com/office/drawing/2014/main" id="{226F2FE4-1BDA-48FD-8952-89BC0D227625}"/>
                </a:ext>
              </a:extLst>
            </p:cNvPr>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sz="1800" kern="1200" dirty="0">
                <a:latin typeface="Verdana"/>
                <a:ea typeface="+mn-ea"/>
                <a:cs typeface="+mn-cs"/>
              </a:endParaRPr>
            </a:p>
          </p:txBody>
        </p:sp>
        <p:sp>
          <p:nvSpPr>
            <p:cNvPr id="8" name="Puzzle4">
              <a:extLst>
                <a:ext uri="{FF2B5EF4-FFF2-40B4-BE49-F238E27FC236}">
                  <a16:creationId xmlns:a16="http://schemas.microsoft.com/office/drawing/2014/main" id="{5C4E3BF4-D28A-4275-93E0-8773A0F1DB87}"/>
                </a:ext>
              </a:extLst>
            </p:cNvPr>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sz="1800" kern="1200" dirty="0">
                <a:latin typeface="Verdana"/>
                <a:ea typeface="+mn-ea"/>
                <a:cs typeface="+mn-cs"/>
              </a:endParaRPr>
            </a:p>
          </p:txBody>
        </p:sp>
        <p:sp>
          <p:nvSpPr>
            <p:cNvPr id="9" name="Puzzle1">
              <a:extLst>
                <a:ext uri="{FF2B5EF4-FFF2-40B4-BE49-F238E27FC236}">
                  <a16:creationId xmlns:a16="http://schemas.microsoft.com/office/drawing/2014/main" id="{D9746E74-AABF-4AD7-95A9-5EDBF169D182}"/>
                </a:ext>
              </a:extLst>
            </p:cNvPr>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sz="1800" kern="1200" dirty="0">
                <a:latin typeface="Verdana"/>
                <a:ea typeface="+mn-ea"/>
                <a:cs typeface="+mn-cs"/>
              </a:endParaRPr>
            </a:p>
          </p:txBody>
        </p:sp>
      </p:grpSp>
      <p:sp>
        <p:nvSpPr>
          <p:cNvPr id="3" name="Rectangle 2">
            <a:extLst>
              <a:ext uri="{FF2B5EF4-FFF2-40B4-BE49-F238E27FC236}">
                <a16:creationId xmlns:a16="http://schemas.microsoft.com/office/drawing/2014/main" id="{7805FC6E-730A-4F30-AB77-7D63BAEA41C8}"/>
              </a:ext>
            </a:extLst>
          </p:cNvPr>
          <p:cNvSpPr/>
          <p:nvPr/>
        </p:nvSpPr>
        <p:spPr>
          <a:xfrm>
            <a:off x="3326681" y="2220689"/>
            <a:ext cx="2450938" cy="415498"/>
          </a:xfrm>
          <a:prstGeom prst="rect">
            <a:avLst/>
          </a:prstGeom>
        </p:spPr>
        <p:txBody>
          <a:bodyPr wrap="square">
            <a:spAutoFit/>
          </a:bodyPr>
          <a:lstStyle/>
          <a:p>
            <a:pPr marL="352425" lvl="0" indent="-352425" fontAlgn="base">
              <a:spcBef>
                <a:spcPct val="20000"/>
              </a:spcBef>
              <a:spcAft>
                <a:spcPct val="0"/>
              </a:spcAft>
              <a:buClr>
                <a:srgbClr val="60CA8E"/>
              </a:buClr>
            </a:pPr>
            <a:r>
              <a:rPr lang="en-US" altLang="en-US" sz="2100" dirty="0">
                <a:solidFill>
                  <a:srgbClr val="004A97"/>
                </a:solidFill>
                <a:latin typeface="Arial" panose="020B0604020202020204" pitchFamily="34" charset="0"/>
                <a:ea typeface="ＭＳ Ｐゴシック" charset="-128"/>
                <a:cs typeface="Arial" panose="020B0604020202020204" pitchFamily="34" charset="0"/>
              </a:rPr>
              <a:t>Instructional Goals</a:t>
            </a:r>
          </a:p>
        </p:txBody>
      </p:sp>
      <p:sp>
        <p:nvSpPr>
          <p:cNvPr id="4" name="Rectangle 3">
            <a:extLst>
              <a:ext uri="{FF2B5EF4-FFF2-40B4-BE49-F238E27FC236}">
                <a16:creationId xmlns:a16="http://schemas.microsoft.com/office/drawing/2014/main" id="{47F6BC6D-FACC-4C14-B3E5-3EF167A89A01}"/>
              </a:ext>
            </a:extLst>
          </p:cNvPr>
          <p:cNvSpPr/>
          <p:nvPr/>
        </p:nvSpPr>
        <p:spPr>
          <a:xfrm>
            <a:off x="584300" y="3313683"/>
            <a:ext cx="2296553" cy="4154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100" b="0" i="0" u="none" strike="noStrike" kern="0" cap="none" spc="0" normalizeH="0" baseline="0" noProof="0" dirty="0">
                <a:ln>
                  <a:noFill/>
                </a:ln>
                <a:solidFill>
                  <a:srgbClr val="004A97"/>
                </a:solidFill>
                <a:effectLst/>
                <a:uLnTx/>
                <a:uFillTx/>
                <a:latin typeface="Arial" panose="020B0604020202020204" pitchFamily="34" charset="0"/>
                <a:ea typeface="ＭＳ Ｐゴシック" charset="-128"/>
                <a:cs typeface="Arial" panose="020B0604020202020204" pitchFamily="34" charset="0"/>
              </a:rPr>
              <a:t>Assessment</a:t>
            </a:r>
            <a:r>
              <a:rPr kumimoji="0" lang="en-US" altLang="en-US" sz="21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charset="-128"/>
                <a:cs typeface="Arial" panose="020B0604020202020204" pitchFamily="34" charset="0"/>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Rectangle 9">
            <a:extLst>
              <a:ext uri="{FF2B5EF4-FFF2-40B4-BE49-F238E27FC236}">
                <a16:creationId xmlns:a16="http://schemas.microsoft.com/office/drawing/2014/main" id="{BA646B67-D329-4E59-8156-C65E18503B55}"/>
              </a:ext>
            </a:extLst>
          </p:cNvPr>
          <p:cNvSpPr/>
          <p:nvPr/>
        </p:nvSpPr>
        <p:spPr>
          <a:xfrm>
            <a:off x="5777618" y="3454399"/>
            <a:ext cx="2451981" cy="415498"/>
          </a:xfrm>
          <a:prstGeom prst="rect">
            <a:avLst/>
          </a:prstGeom>
        </p:spPr>
        <p:txBody>
          <a:bodyPr wrap="square">
            <a:spAutoFit/>
          </a:bodyPr>
          <a:lstStyle/>
          <a:p>
            <a:pPr marL="352425" lvl="0" indent="-352425" fontAlgn="base">
              <a:spcBef>
                <a:spcPct val="20000"/>
              </a:spcBef>
              <a:spcAft>
                <a:spcPct val="0"/>
              </a:spcAft>
              <a:buClr>
                <a:srgbClr val="60CA8E"/>
              </a:buClr>
            </a:pPr>
            <a:r>
              <a:rPr lang="en-US" altLang="en-US" sz="2100" dirty="0">
                <a:solidFill>
                  <a:srgbClr val="004A97"/>
                </a:solidFill>
                <a:latin typeface="Arial" panose="020B0604020202020204" pitchFamily="34" charset="0"/>
                <a:ea typeface="ＭＳ Ｐゴシック" charset="-128"/>
                <a:cs typeface="Arial" panose="020B0604020202020204" pitchFamily="34" charset="0"/>
              </a:rPr>
              <a:t>Student Learning</a:t>
            </a:r>
          </a:p>
        </p:txBody>
      </p:sp>
      <p:sp>
        <p:nvSpPr>
          <p:cNvPr id="11" name="Rectangle 10">
            <a:extLst>
              <a:ext uri="{FF2B5EF4-FFF2-40B4-BE49-F238E27FC236}">
                <a16:creationId xmlns:a16="http://schemas.microsoft.com/office/drawing/2014/main" id="{0E2610F8-24CE-4153-B108-12A75FB33AFA}"/>
              </a:ext>
            </a:extLst>
          </p:cNvPr>
          <p:cNvSpPr/>
          <p:nvPr/>
        </p:nvSpPr>
        <p:spPr>
          <a:xfrm>
            <a:off x="3224362" y="5622911"/>
            <a:ext cx="2305439" cy="41549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100" b="0" i="0" u="none" strike="noStrike" kern="0" cap="none" spc="0" normalizeH="0" baseline="0" noProof="0" dirty="0">
                <a:ln>
                  <a:noFill/>
                </a:ln>
                <a:solidFill>
                  <a:srgbClr val="004A97"/>
                </a:solidFill>
                <a:effectLst/>
                <a:uLnTx/>
                <a:uFillTx/>
                <a:latin typeface="Arial" panose="020B0604020202020204" pitchFamily="34" charset="0"/>
                <a:ea typeface="ＭＳ Ｐゴシック" charset="-128"/>
                <a:cs typeface="Arial" panose="020B0604020202020204" pitchFamily="34" charset="0"/>
              </a:rPr>
              <a:t>Planned Activities</a:t>
            </a: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5EBF72-C69B-46E5-A5BF-52FAA5B8AC1A}"/>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49CC71F5-FA54-4825-BFB7-A10E7E9A488B}"/>
              </a:ext>
            </a:extLst>
          </p:cNvPr>
          <p:cNvSpPr>
            <a:spLocks noGrp="1"/>
          </p:cNvSpPr>
          <p:nvPr>
            <p:ph type="subTitle" idx="1"/>
          </p:nvPr>
        </p:nvSpPr>
        <p:spPr/>
        <p:txBody>
          <a:bodyPr/>
          <a:lstStyle/>
          <a:p>
            <a:endParaRPr lang="en-US"/>
          </a:p>
        </p:txBody>
      </p:sp>
      <p:pic>
        <p:nvPicPr>
          <p:cNvPr id="9" name="Picture 2" descr="Architecture3">
            <a:extLst>
              <a:ext uri="{FF2B5EF4-FFF2-40B4-BE49-F238E27FC236}">
                <a16:creationId xmlns:a16="http://schemas.microsoft.com/office/drawing/2014/main" id="{2A18DA37-8456-4692-A72B-530594016BFA}"/>
              </a:ext>
            </a:extLst>
          </p:cNvPr>
          <p:cNvPicPr>
            <a:picLocks noChangeAspect="1" noChangeArrowheads="1"/>
          </p:cNvPicPr>
          <p:nvPr/>
        </p:nvPicPr>
        <p:blipFill>
          <a:blip r:embed="rId3" cstate="print"/>
          <a:srcRect t="7312" b="5051"/>
          <a:stretch>
            <a:fillRect/>
          </a:stretch>
        </p:blipFill>
        <p:spPr bwMode="auto">
          <a:xfrm>
            <a:off x="137786" y="1453019"/>
            <a:ext cx="8868428" cy="52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12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F68FFC-7EFD-41B0-B143-8DCD88D72344}"/>
              </a:ext>
            </a:extLst>
          </p:cNvPr>
          <p:cNvSpPr>
            <a:spLocks noGrp="1" noChangeArrowheads="1"/>
          </p:cNvSpPr>
          <p:nvPr>
            <p:ph type="ctrTitle"/>
          </p:nvPr>
        </p:nvSpPr>
        <p:spPr>
          <a:xfrm>
            <a:off x="762000" y="1600200"/>
            <a:ext cx="7772400" cy="1380995"/>
          </a:xfrm>
          <a:ln>
            <a:solidFill>
              <a:schemeClr val="accent2">
                <a:lumMod val="50000"/>
              </a:schemeClr>
            </a:solidFill>
          </a:ln>
        </p:spPr>
        <p:txBody>
          <a:bodyPr/>
          <a:lstStyle/>
          <a:p>
            <a:pPr eaLnBrk="1" hangingPunct="1">
              <a:defRPr/>
            </a:pPr>
            <a:r>
              <a:rPr lang="en-US" altLang="en-US" sz="3600" dirty="0">
                <a:solidFill>
                  <a:schemeClr val="tx1"/>
                </a:solidFill>
                <a:latin typeface="Arial" panose="020B0604020202020204" pitchFamily="34" charset="0"/>
                <a:ea typeface="ＭＳ Ｐゴシック" charset="-128"/>
                <a:cs typeface="Arial" panose="020B0604020202020204" pitchFamily="34" charset="0"/>
              </a:rPr>
              <a:t>NBPTS  Values Accomplished Teaching</a:t>
            </a:r>
            <a:endParaRPr lang="en-US" dirty="0">
              <a:solidFill>
                <a:schemeClr val="tx1"/>
              </a:solidFill>
            </a:endParaRPr>
          </a:p>
        </p:txBody>
      </p:sp>
      <p:sp>
        <p:nvSpPr>
          <p:cNvPr id="15363" name="TextBox 4">
            <a:extLst>
              <a:ext uri="{FF2B5EF4-FFF2-40B4-BE49-F238E27FC236}">
                <a16:creationId xmlns:a16="http://schemas.microsoft.com/office/drawing/2014/main" id="{B285D2B7-F016-4E5F-AAAB-D9EFBAB5FF03}"/>
              </a:ext>
            </a:extLst>
          </p:cNvPr>
          <p:cNvSpPr txBox="1">
            <a:spLocks noChangeArrowheads="1"/>
          </p:cNvSpPr>
          <p:nvPr/>
        </p:nvSpPr>
        <p:spPr bwMode="auto">
          <a:xfrm>
            <a:off x="7086600" y="5943600"/>
            <a:ext cx="1117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bg1"/>
                </a:solidFill>
                <a:latin typeface="Arial" panose="020B0604020202020204" pitchFamily="34" charset="0"/>
                <a:ea typeface="ヒラギノ角ゴ Pro W3" pitchFamily="1" charset="-128"/>
              </a:defRPr>
            </a:lvl1pPr>
            <a:lvl2pPr marL="742950" indent="-285750">
              <a:spcBef>
                <a:spcPct val="20000"/>
              </a:spcBef>
              <a:buChar char="–"/>
              <a:defRPr sz="2800">
                <a:solidFill>
                  <a:schemeClr val="bg1"/>
                </a:solidFill>
                <a:latin typeface="Arial" panose="020B0604020202020204" pitchFamily="34" charset="0"/>
                <a:ea typeface="ヒラギノ角ゴ Pro W3" pitchFamily="1" charset="-128"/>
              </a:defRPr>
            </a:lvl2pPr>
            <a:lvl3pPr marL="1143000" indent="-228600">
              <a:spcBef>
                <a:spcPct val="20000"/>
              </a:spcBef>
              <a:buChar char="•"/>
              <a:defRPr sz="2400">
                <a:solidFill>
                  <a:schemeClr val="bg1"/>
                </a:solidFill>
                <a:latin typeface="Arial" panose="020B0604020202020204" pitchFamily="34" charset="0"/>
                <a:ea typeface="ヒラギノ角ゴ Pro W3" pitchFamily="1" charset="-128"/>
              </a:defRPr>
            </a:lvl3pPr>
            <a:lvl4pPr marL="1600200" indent="-228600">
              <a:spcBef>
                <a:spcPct val="20000"/>
              </a:spcBef>
              <a:buChar char="–"/>
              <a:defRPr sz="2000">
                <a:solidFill>
                  <a:schemeClr val="bg1"/>
                </a:solidFill>
                <a:latin typeface="Arial" panose="020B0604020202020204" pitchFamily="34" charset="0"/>
                <a:ea typeface="ヒラギノ角ゴ Pro W3" pitchFamily="1" charset="-128"/>
              </a:defRPr>
            </a:lvl4pPr>
            <a:lvl5pPr marL="2057400" indent="-228600">
              <a:spcBef>
                <a:spcPct val="20000"/>
              </a:spcBef>
              <a:buChar char="»"/>
              <a:defRPr sz="2000">
                <a:solidFill>
                  <a:schemeClr val="bg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rPr>
              <a:t>www.nbpts.org</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a:sym typeface="Arial"/>
              <a:rtl val="0"/>
            </a:endParaRPr>
          </a:p>
        </p:txBody>
      </p:sp>
      <p:sp>
        <p:nvSpPr>
          <p:cNvPr id="4" name="Rectangle 3">
            <a:extLst>
              <a:ext uri="{FF2B5EF4-FFF2-40B4-BE49-F238E27FC236}">
                <a16:creationId xmlns:a16="http://schemas.microsoft.com/office/drawing/2014/main" id="{1BFB0CC7-4E77-444B-8639-C1F642E25394}"/>
              </a:ext>
            </a:extLst>
          </p:cNvPr>
          <p:cNvSpPr>
            <a:spLocks noGrp="1" noChangeArrowheads="1"/>
          </p:cNvSpPr>
          <p:nvPr>
            <p:ph type="subTitle" idx="1"/>
          </p:nvPr>
        </p:nvSpPr>
        <p:spPr>
          <a:xfrm>
            <a:off x="990600" y="3306871"/>
            <a:ext cx="6858000" cy="27827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nSpc>
                <a:spcPct val="90000"/>
              </a:lnSpc>
              <a:defRPr/>
            </a:pPr>
            <a:r>
              <a:rPr lang="en-US" altLang="en-US" sz="2000" b="1" i="1" dirty="0">
                <a:solidFill>
                  <a:schemeClr val="tx1"/>
                </a:solidFill>
              </a:rPr>
              <a:t>Accomplished teaching is defined by the NBPTS Standards, not by NBCTs or by candidate support providers.</a:t>
            </a:r>
          </a:p>
          <a:p>
            <a:pPr>
              <a:lnSpc>
                <a:spcPct val="90000"/>
              </a:lnSpc>
              <a:defRPr/>
            </a:pPr>
            <a:endParaRPr lang="en-US" altLang="en-US" sz="2000" b="1" i="1" dirty="0">
              <a:solidFill>
                <a:schemeClr val="tx1"/>
              </a:solidFill>
            </a:endParaRPr>
          </a:p>
          <a:p>
            <a:pPr>
              <a:lnSpc>
                <a:spcPct val="90000"/>
              </a:lnSpc>
              <a:defRPr/>
            </a:pPr>
            <a:endParaRPr lang="en-US" altLang="en-US" sz="2000" b="1" i="1" dirty="0">
              <a:solidFill>
                <a:schemeClr val="tx1"/>
              </a:solidFill>
            </a:endParaRPr>
          </a:p>
          <a:p>
            <a:pPr>
              <a:lnSpc>
                <a:spcPct val="90000"/>
              </a:lnSpc>
              <a:defRPr/>
            </a:pPr>
            <a:r>
              <a:rPr lang="en-US" altLang="en-US" sz="2000" b="1" i="1" dirty="0">
                <a:solidFill>
                  <a:schemeClr val="tx1"/>
                </a:solidFill>
              </a:rPr>
              <a:t>Student learning is at the heart of the certification process.  Components should demonstrate and reflect the candidate’s impact on student learning.</a:t>
            </a:r>
          </a:p>
          <a:p>
            <a:pPr>
              <a:lnSpc>
                <a:spcPct val="90000"/>
              </a:lnSpc>
              <a:defRPr/>
            </a:pPr>
            <a:endParaRPr lang="en-US" altLang="en-US" sz="2000" b="1" i="1" dirty="0">
              <a:solidFill>
                <a:schemeClr val="bg1"/>
              </a:solidFill>
            </a:endParaRPr>
          </a:p>
        </p:txBody>
      </p:sp>
    </p:spTree>
    <p:extLst>
      <p:ext uri="{BB962C8B-B14F-4D97-AF65-F5344CB8AC3E}">
        <p14:creationId xmlns:p14="http://schemas.microsoft.com/office/powerpoint/2010/main" val="1537505033"/>
      </p:ext>
    </p:extLst>
  </p:cSld>
  <p:clrMapOvr>
    <a:masterClrMapping/>
  </p:clrMapOvr>
</p:sld>
</file>

<file path=ppt/theme/theme1.xml><?xml version="1.0" encoding="utf-8"?>
<a:theme xmlns:a="http://schemas.openxmlformats.org/drawingml/2006/main" name="NB1790-PPTSlideMaster_1.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B1790-PPTSlideMaster_1.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Custom 16">
      <a:dk1>
        <a:srgbClr val="000000"/>
      </a:dk1>
      <a:lt1>
        <a:srgbClr val="FFFFFF"/>
      </a:lt1>
      <a:dk2>
        <a:srgbClr val="000000"/>
      </a:dk2>
      <a:lt2>
        <a:srgbClr val="808080"/>
      </a:lt2>
      <a:accent1>
        <a:srgbClr val="BBE0E3"/>
      </a:accent1>
      <a:accent2>
        <a:srgbClr val="2D2D8A"/>
      </a:accent2>
      <a:accent3>
        <a:srgbClr val="FFFFFF"/>
      </a:accent3>
      <a:accent4>
        <a:srgbClr val="000000"/>
      </a:accent4>
      <a:accent5>
        <a:srgbClr val="DAEDEF"/>
      </a:accent5>
      <a:accent6>
        <a:srgbClr val="2D2D8A"/>
      </a:accent6>
      <a:hlink>
        <a:srgbClr val="FFFFFF"/>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2576</Words>
  <Application>Microsoft Office PowerPoint</Application>
  <PresentationFormat>On-screen Show (4:3)</PresentationFormat>
  <Paragraphs>282</Paragraphs>
  <Slides>30</Slides>
  <Notes>29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Verdana</vt:lpstr>
      <vt:lpstr>Wingdings 2</vt:lpstr>
      <vt:lpstr>ヒラギノ角ゴ Pro W3</vt:lpstr>
      <vt:lpstr>Helvetica</vt:lpstr>
      <vt:lpstr>Arial</vt:lpstr>
      <vt:lpstr>Segoe Script</vt:lpstr>
      <vt:lpstr>Calibri</vt:lpstr>
      <vt:lpstr>Wingdings</vt:lpstr>
      <vt:lpstr>Arial Unicode MS</vt:lpstr>
      <vt:lpstr>Times New Roman</vt:lpstr>
      <vt:lpstr>ＭＳ Ｐゴシック</vt:lpstr>
      <vt:lpstr>NB1790-PPTSlideMaster_1.1</vt:lpstr>
      <vt:lpstr>NB1790-PPTSlideMaster_1.1</vt:lpstr>
      <vt:lpstr>Blank Presentation</vt:lpstr>
      <vt:lpstr>National Board Certification A Distinction That Matters</vt:lpstr>
      <vt:lpstr>Board Certification: A Vehicle for Transforming Teaching</vt:lpstr>
      <vt:lpstr>Essential questions answered in this presentation</vt:lpstr>
      <vt:lpstr>What is National Board Certification?</vt:lpstr>
      <vt:lpstr>NBPTS Five Core Propositions and  NCTEP Five Teaching Standards</vt:lpstr>
      <vt:lpstr>What is accomplished teaching and what does it look like?</vt:lpstr>
      <vt:lpstr>Candidates Must Demonstrate Clear Connections Between</vt:lpstr>
      <vt:lpstr>PowerPoint Presentation</vt:lpstr>
      <vt:lpstr>NBPTS  Values Accomplished Teaching</vt:lpstr>
      <vt:lpstr>Fields of Certification</vt:lpstr>
      <vt:lpstr>NB Candidacy Eligibility Requirements </vt:lpstr>
      <vt:lpstr>Affordability</vt:lpstr>
      <vt:lpstr>NC Loan Details</vt:lpstr>
      <vt:lpstr>North Carolina Loan Eligibility Requirements</vt:lpstr>
      <vt:lpstr>How does NC Support Board Certification ?</vt:lpstr>
      <vt:lpstr>REFUNDS and REINSTATEMENTS</vt:lpstr>
      <vt:lpstr>Registration and Deadlines</vt:lpstr>
      <vt:lpstr>PowerPoint Presentation</vt:lpstr>
      <vt:lpstr> Component 1  Content Knowledge</vt:lpstr>
      <vt:lpstr> Component 2 Differentiation in Instruction</vt:lpstr>
      <vt:lpstr>Component 3 Teaching Practice and Learning Environment  </vt:lpstr>
      <vt:lpstr>Component 4 Effective and Reflective Practitioner </vt:lpstr>
      <vt:lpstr>Scoring</vt:lpstr>
      <vt:lpstr>Scoring</vt:lpstr>
      <vt:lpstr> Retake Policy</vt:lpstr>
      <vt:lpstr>Renewal</vt:lpstr>
      <vt:lpstr>Your responsibilities as a candidate</vt:lpstr>
      <vt:lpstr>North Carolina National Board Contacts</vt:lpstr>
      <vt:lpstr> National Board for Professional Teaching Standards Resources www.nbpts.org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Board Certification A Distinction that Matters</dc:title>
  <dc:creator>Elizabeth Edwards</dc:creator>
  <cp:lastModifiedBy>Sonja Brown</cp:lastModifiedBy>
  <cp:revision>61</cp:revision>
  <dcterms:modified xsi:type="dcterms:W3CDTF">2018-08-14T15:55:28Z</dcterms:modified>
</cp:coreProperties>
</file>