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CC99FF"/>
    <a:srgbClr val="28C1E0"/>
    <a:srgbClr val="AF3809"/>
    <a:srgbClr val="DC2C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C0C75-890E-4891-A393-B0759A3BE204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1C5FE-27E3-4118-8C9F-F6BEA49FC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00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B3BC2-39E2-4BA2-821C-753F93CB57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F9EE81-2E24-4771-BA93-CFAB8E4846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E2DDC-C869-40A4-A445-072AA3808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ADC6E-D7E6-4941-99D3-DF5C2962A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3E34A-6D4A-4514-9A21-81B75895E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276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E5CF0-1FD5-4424-93A8-DDC283FAC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DE1A20-4962-4B32-A504-ECABF9453C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A0D0D-5A84-4CD2-9DBF-4ADEF3C8D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EE9B7-A1D7-42C5-95F5-E95111813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6D1B6-285C-4565-907A-FCB6524AF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00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678BFA-46C7-433F-B7CB-0C4E34702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CED27-6674-485F-8DB0-19D839A8B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DAD45-D61B-4F74-AC97-112E9680D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59070-2254-4ACC-B202-E52139197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5A420-092B-4EAC-BC2F-C090BDB17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4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E497D-DF7D-4929-862D-1F54B8751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79FBF-E79B-4F93-AFA8-D0891B793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A4F28-8231-43A3-91D9-E42584E90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97B4F-2125-4A9D-95F4-97178EB5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3D275-97A7-4E36-A365-0A2F1344B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4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2D940-409E-4DA0-AE11-0ED2542E7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3EC3FA-483D-4053-9872-406AAACD3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192CF-D21F-425F-A534-3A3C4BC2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8C5C3-D002-4604-AD8C-199FF61D4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73E8B-6175-4364-9CDE-B1DBB894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52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20234-AAFF-4297-96D3-285CCCA09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1E762-DC24-4390-A677-A075C725B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C3942A-2CDF-4CC4-9233-BB48450B1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C2FC70-B830-4FDF-94D2-0152470CB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A61864-1B3F-476F-9B44-E3CB33DE1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88C47D-E7AD-4F5B-8D0B-B80C665A5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62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24FFF-0D76-4087-A7F3-216EBF51E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D52E9-FDC0-4061-9124-602F224CE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24D89C-9336-4851-B24C-393A7FBCB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C5EC67-053B-4374-B5DD-ED8D8C2AF8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40469D-8DBB-4FD5-917B-9AF65BF48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DDCC0D-2DBF-4D8B-8C52-C3326679F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3A30F1-251F-4146-AB06-EF611EF79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0C4736-3C4D-44EC-8B5C-EB0D51975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85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814F3-C014-402E-A970-EA601A66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779FCD-C342-432F-9FC9-70C67BBC5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116327-097D-4987-8175-6F8E3F903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B13E8-6304-4EA9-9DE2-AA3F691C3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60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00A95-FE3F-487F-A297-A913C0E9C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0857F9-FD61-474F-9BE4-1A161E6C8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55B1FA-2826-4616-BBAE-42BCCBA44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4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96BAB-CBFA-413D-ADD2-05B17A5A5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C3285-BD1C-434D-A227-FDBA36A3D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8F980-202D-46C3-837C-D7F30D8FA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2CAC0-6BE1-4C8B-B4E3-F906A6E92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50125-841D-4CE0-A537-23D5A0307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1C2C4-B666-40EF-A5C4-04AED5305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29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6FD6D-C0D5-4F9C-81A9-159F83F8B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CF61AD-E44D-4B90-B95C-2977A1FD83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C5B91-3483-440C-837E-1C59A3514A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A9CDCC-9C0B-41F4-97F9-70F58A846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007B-5687-4B5C-9232-0C13F4C135C1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A6774-4BF5-42B3-927F-BD1E1A26F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83D04-D7F4-4A3F-9EAB-8E606DA69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39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747B2D-D345-46FE-8C5A-85808A293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E081C-F18B-4540-B93B-7BAF1FB5D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409F9-9D30-48A1-8A83-51CF40613A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5007B-5687-4B5C-9232-0C13F4C135C1}" type="datetimeFigureOut">
              <a:rPr lang="en-US" smtClean="0"/>
              <a:t>7/18/2018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3B7D3-C5DA-4EBE-9B5F-1A706060EE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FF022-2366-4F76-831C-B5C9B9084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43D34-6B79-4F22-83C6-E410B564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48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5F724-403C-4B2A-96BE-7B66EAD50F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Consolas" panose="020B0609020204030204" pitchFamily="49" charset="0"/>
              </a:rPr>
              <a:t>School Culture at Raleigh Charter </a:t>
            </a:r>
            <a:br>
              <a:rPr lang="en-US" b="1" dirty="0">
                <a:latin typeface="Consolas" panose="020B0609020204030204" pitchFamily="49" charset="0"/>
              </a:rPr>
            </a:br>
            <a:r>
              <a:rPr lang="en-US" b="1" dirty="0">
                <a:latin typeface="Consolas" panose="020B0609020204030204" pitchFamily="49" charset="0"/>
              </a:rPr>
              <a:t>High School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6AE4DC-38CE-4162-BB4C-8A0D08372D0F}"/>
              </a:ext>
            </a:extLst>
          </p:cNvPr>
          <p:cNvSpPr txBox="1"/>
          <p:nvPr/>
        </p:nvSpPr>
        <p:spPr>
          <a:xfrm>
            <a:off x="8062545" y="5638925"/>
            <a:ext cx="3401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Lisa Huddleston, Principal</a:t>
            </a:r>
          </a:p>
          <a:p>
            <a:r>
              <a:rPr lang="en-US" dirty="0"/>
              <a:t>lhuddleston@raleighcharterhs.org</a:t>
            </a:r>
          </a:p>
        </p:txBody>
      </p:sp>
    </p:spTree>
    <p:extLst>
      <p:ext uri="{BB962C8B-B14F-4D97-AF65-F5344CB8AC3E}">
        <p14:creationId xmlns:p14="http://schemas.microsoft.com/office/powerpoint/2010/main" val="1949839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793FF-B90C-48B8-BE46-7B3A31463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nsolas" panose="020B0609020204030204" pitchFamily="49" charset="0"/>
              </a:rPr>
              <a:t>What is school culture?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EB1224-D2E2-4C85-A44C-E308D7B683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170" y="1823665"/>
            <a:ext cx="5808784" cy="435098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1CB556-B36F-458C-BE73-438DDEFFCEB5}"/>
              </a:ext>
            </a:extLst>
          </p:cNvPr>
          <p:cNvSpPr txBox="1"/>
          <p:nvPr/>
        </p:nvSpPr>
        <p:spPr>
          <a:xfrm>
            <a:off x="8370279" y="6178535"/>
            <a:ext cx="2602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http://hugohd.com/editor/?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E758AB-1D72-4C42-8E01-CDE1534E636C}"/>
              </a:ext>
            </a:extLst>
          </p:cNvPr>
          <p:cNvSpPr txBox="1"/>
          <p:nvPr/>
        </p:nvSpPr>
        <p:spPr>
          <a:xfrm>
            <a:off x="687267" y="1728211"/>
            <a:ext cx="40635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Framework that makes everything else work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Assumptions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Beliefs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Expectations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Norms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Rituals</a:t>
            </a:r>
          </a:p>
        </p:txBody>
      </p:sp>
    </p:spTree>
    <p:extLst>
      <p:ext uri="{BB962C8B-B14F-4D97-AF65-F5344CB8AC3E}">
        <p14:creationId xmlns:p14="http://schemas.microsoft.com/office/powerpoint/2010/main" val="2783594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F31BB-5C92-4FD3-9932-D894BCB67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nsolas" panose="020B0609020204030204" pitchFamily="49" charset="0"/>
              </a:rPr>
              <a:t>How do we use our mission?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E6564D-252F-491B-88EF-3F1525C9B86D}"/>
              </a:ext>
            </a:extLst>
          </p:cNvPr>
          <p:cNvSpPr txBox="1"/>
          <p:nvPr/>
        </p:nvSpPr>
        <p:spPr>
          <a:xfrm>
            <a:off x="650636" y="6290777"/>
            <a:ext cx="69722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http://eagleblufflighthouse.doorcountyhistoricalsociety.org/fresnel-lens-light-across-the-water/</a:t>
            </a:r>
          </a:p>
        </p:txBody>
      </p:sp>
      <p:pic>
        <p:nvPicPr>
          <p:cNvPr id="6" name="Picture 2" descr="fresnel lens closeup">
            <a:extLst>
              <a:ext uri="{FF2B5EF4-FFF2-40B4-BE49-F238E27FC236}">
                <a16:creationId xmlns:a16="http://schemas.microsoft.com/office/drawing/2014/main" id="{8C541F05-0263-4D48-9ADB-1F838E9B0A5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20" y="1394130"/>
            <a:ext cx="3613634" cy="4881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58324D5-06D0-4E2B-A37F-4361635AA46D}"/>
              </a:ext>
            </a:extLst>
          </p:cNvPr>
          <p:cNvSpPr txBox="1"/>
          <p:nvPr/>
        </p:nvSpPr>
        <p:spPr>
          <a:xfrm>
            <a:off x="5284179" y="1600193"/>
            <a:ext cx="57501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Lens through which we view everything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Defining our mission and sticking to it is the heart of creating culture.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Students can learn and will learn because of what we do together.</a:t>
            </a:r>
          </a:p>
        </p:txBody>
      </p:sp>
    </p:spTree>
    <p:extLst>
      <p:ext uri="{BB962C8B-B14F-4D97-AF65-F5344CB8AC3E}">
        <p14:creationId xmlns:p14="http://schemas.microsoft.com/office/powerpoint/2010/main" val="4046645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DAC6E-5E01-415F-8D81-EDAA861D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254" y="329957"/>
            <a:ext cx="10981592" cy="1325563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onsolas" panose="020B0609020204030204" pitchFamily="49" charset="0"/>
              </a:rPr>
              <a:t>How do we ensure that all stakeholders are moving in the right direction?</a:t>
            </a:r>
          </a:p>
        </p:txBody>
      </p:sp>
      <p:pic>
        <p:nvPicPr>
          <p:cNvPr id="1026" name="Picture 2" descr=" ( Kaiser Mushing ) ">
            <a:extLst>
              <a:ext uri="{FF2B5EF4-FFF2-40B4-BE49-F238E27FC236}">
                <a16:creationId xmlns:a16="http://schemas.microsoft.com/office/drawing/2014/main" id="{E6CF2FD1-0239-428C-8CF5-8039427A14D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167" y="1951892"/>
            <a:ext cx="6783841" cy="4246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76F2AAA-D383-4060-BCC4-F5C1495D256D}"/>
              </a:ext>
            </a:extLst>
          </p:cNvPr>
          <p:cNvSpPr txBox="1"/>
          <p:nvPr/>
        </p:nvSpPr>
        <p:spPr>
          <a:xfrm>
            <a:off x="8493370" y="6237898"/>
            <a:ext cx="3274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https://www.sleddoginfo.com/resources/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D0B458-F78C-4A67-91E2-B311370CEA60}"/>
              </a:ext>
            </a:extLst>
          </p:cNvPr>
          <p:cNvSpPr txBox="1"/>
          <p:nvPr/>
        </p:nvSpPr>
        <p:spPr>
          <a:xfrm>
            <a:off x="423990" y="1600210"/>
            <a:ext cx="447332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Lead dogs set pace and direction, but actual hard work of pulling the sled falls to dogs farther back in the team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Teachers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Support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Parents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Alumni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Community members</a:t>
            </a:r>
          </a:p>
        </p:txBody>
      </p:sp>
    </p:spTree>
    <p:extLst>
      <p:ext uri="{BB962C8B-B14F-4D97-AF65-F5344CB8AC3E}">
        <p14:creationId xmlns:p14="http://schemas.microsoft.com/office/powerpoint/2010/main" val="2061068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20681-C37A-48DB-A0FF-5B02C71A0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04" y="365125"/>
            <a:ext cx="10515600" cy="1325563"/>
          </a:xfrm>
        </p:spPr>
        <p:txBody>
          <a:bodyPr/>
          <a:lstStyle/>
          <a:p>
            <a:r>
              <a:rPr lang="en-US" b="1" dirty="0">
                <a:latin typeface="Consolas" panose="020B0609020204030204" pitchFamily="49" charset="0"/>
              </a:rPr>
              <a:t>How do we share our mission and plans with all stakeholders?</a:t>
            </a:r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655DDD95-63E2-4BCD-9779-16D5B702AA0A}"/>
              </a:ext>
            </a:extLst>
          </p:cNvPr>
          <p:cNvSpPr/>
          <p:nvPr/>
        </p:nvSpPr>
        <p:spPr>
          <a:xfrm>
            <a:off x="477623" y="2239980"/>
            <a:ext cx="7139354" cy="3159613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0335A1E5-4452-40F6-A2F9-C9BF4E5E24BD}"/>
              </a:ext>
            </a:extLst>
          </p:cNvPr>
          <p:cNvSpPr/>
          <p:nvPr/>
        </p:nvSpPr>
        <p:spPr>
          <a:xfrm>
            <a:off x="867152" y="3716625"/>
            <a:ext cx="978408" cy="194838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235A3866-9BCA-4855-950B-9BC39D6399AD}"/>
              </a:ext>
            </a:extLst>
          </p:cNvPr>
          <p:cNvSpPr/>
          <p:nvPr/>
        </p:nvSpPr>
        <p:spPr>
          <a:xfrm>
            <a:off x="3649155" y="3705265"/>
            <a:ext cx="978408" cy="484632"/>
          </a:xfrm>
          <a:prstGeom prst="rightArrow">
            <a:avLst/>
          </a:prstGeom>
          <a:solidFill>
            <a:srgbClr val="DC2C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E9E33A3-5ED9-4B0E-9E38-A4828857FB57}"/>
              </a:ext>
            </a:extLst>
          </p:cNvPr>
          <p:cNvSpPr/>
          <p:nvPr/>
        </p:nvSpPr>
        <p:spPr>
          <a:xfrm>
            <a:off x="5020404" y="3534508"/>
            <a:ext cx="978408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5A31244-F45D-4CF7-B3A6-57F804A7C9EC}"/>
              </a:ext>
            </a:extLst>
          </p:cNvPr>
          <p:cNvSpPr/>
          <p:nvPr/>
        </p:nvSpPr>
        <p:spPr>
          <a:xfrm>
            <a:off x="5929629" y="4174209"/>
            <a:ext cx="951109" cy="21033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17AB600-8491-4676-8CC4-7E64BF29E866}"/>
              </a:ext>
            </a:extLst>
          </p:cNvPr>
          <p:cNvSpPr/>
          <p:nvPr/>
        </p:nvSpPr>
        <p:spPr>
          <a:xfrm>
            <a:off x="2227995" y="4077935"/>
            <a:ext cx="1280132" cy="484632"/>
          </a:xfrm>
          <a:prstGeom prst="rightArrow">
            <a:avLst/>
          </a:prstGeom>
          <a:solidFill>
            <a:srgbClr val="28C1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E664A3EC-2B66-4638-A935-7CA5E62C31B7}"/>
              </a:ext>
            </a:extLst>
          </p:cNvPr>
          <p:cNvSpPr/>
          <p:nvPr/>
        </p:nvSpPr>
        <p:spPr>
          <a:xfrm>
            <a:off x="1861737" y="3260359"/>
            <a:ext cx="1282037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CCC84AE1-C5CC-4AA6-A4D9-DA5B144B60DA}"/>
              </a:ext>
            </a:extLst>
          </p:cNvPr>
          <p:cNvSpPr/>
          <p:nvPr/>
        </p:nvSpPr>
        <p:spPr>
          <a:xfrm>
            <a:off x="4660624" y="3940174"/>
            <a:ext cx="978408" cy="484632"/>
          </a:xfrm>
          <a:prstGeom prst="rightArrow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266301CD-9080-427F-89CD-8338E8F58BDE}"/>
              </a:ext>
            </a:extLst>
          </p:cNvPr>
          <p:cNvSpPr/>
          <p:nvPr/>
        </p:nvSpPr>
        <p:spPr>
          <a:xfrm>
            <a:off x="6286496" y="359605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9620C094-01FC-4D47-8D5C-B42DA4540F35}"/>
              </a:ext>
            </a:extLst>
          </p:cNvPr>
          <p:cNvSpPr/>
          <p:nvPr/>
        </p:nvSpPr>
        <p:spPr>
          <a:xfrm>
            <a:off x="5847115" y="3142195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9CBB746D-14C8-4B54-8464-39C479F0F76C}"/>
              </a:ext>
            </a:extLst>
          </p:cNvPr>
          <p:cNvSpPr/>
          <p:nvPr/>
        </p:nvSpPr>
        <p:spPr>
          <a:xfrm>
            <a:off x="1186957" y="4063453"/>
            <a:ext cx="674779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EBED61BA-37E9-492C-B969-86B591AFE714}"/>
              </a:ext>
            </a:extLst>
          </p:cNvPr>
          <p:cNvSpPr/>
          <p:nvPr/>
        </p:nvSpPr>
        <p:spPr>
          <a:xfrm>
            <a:off x="4078922" y="3172438"/>
            <a:ext cx="1222836" cy="353115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2B974E77-A489-4336-AC14-442E9F12A5EE}"/>
              </a:ext>
            </a:extLst>
          </p:cNvPr>
          <p:cNvSpPr/>
          <p:nvPr/>
        </p:nvSpPr>
        <p:spPr>
          <a:xfrm>
            <a:off x="1511042" y="3147643"/>
            <a:ext cx="1084677" cy="92847"/>
          </a:xfrm>
          <a:prstGeom prst="rightArrow">
            <a:avLst/>
          </a:prstGeom>
          <a:solidFill>
            <a:srgbClr val="DC2C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C31BA7EA-E250-4468-8523-45886EB5A532}"/>
              </a:ext>
            </a:extLst>
          </p:cNvPr>
          <p:cNvSpPr/>
          <p:nvPr/>
        </p:nvSpPr>
        <p:spPr>
          <a:xfrm>
            <a:off x="3188175" y="3428999"/>
            <a:ext cx="603063" cy="2516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E425BF88-3D52-4CF5-B3D4-77DB353F7AB7}"/>
              </a:ext>
            </a:extLst>
          </p:cNvPr>
          <p:cNvSpPr/>
          <p:nvPr/>
        </p:nvSpPr>
        <p:spPr>
          <a:xfrm>
            <a:off x="2446982" y="3709612"/>
            <a:ext cx="914489" cy="3095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9BDB0F6D-9D2B-467A-B505-A533BC56CADA}"/>
              </a:ext>
            </a:extLst>
          </p:cNvPr>
          <p:cNvSpPr/>
          <p:nvPr/>
        </p:nvSpPr>
        <p:spPr>
          <a:xfrm>
            <a:off x="6134873" y="2864383"/>
            <a:ext cx="513324" cy="226314"/>
          </a:xfrm>
          <a:prstGeom prst="rightArrow">
            <a:avLst/>
          </a:prstGeom>
          <a:solidFill>
            <a:srgbClr val="28C1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6459A3E5-AED8-4217-B651-EC426DA8EB34}"/>
              </a:ext>
            </a:extLst>
          </p:cNvPr>
          <p:cNvSpPr/>
          <p:nvPr/>
        </p:nvSpPr>
        <p:spPr>
          <a:xfrm>
            <a:off x="4370026" y="4324959"/>
            <a:ext cx="513324" cy="24357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9F4D71F9-8FB1-4365-90D5-C8C1678864A0}"/>
              </a:ext>
            </a:extLst>
          </p:cNvPr>
          <p:cNvSpPr/>
          <p:nvPr/>
        </p:nvSpPr>
        <p:spPr>
          <a:xfrm>
            <a:off x="662891" y="3290126"/>
            <a:ext cx="914489" cy="309528"/>
          </a:xfrm>
          <a:prstGeom prst="rightArrow">
            <a:avLst/>
          </a:prstGeom>
          <a:solidFill>
            <a:srgbClr val="99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076B88C5-5C80-4BE8-AA52-2204B0798EB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740505" y="1825625"/>
            <a:ext cx="3968309" cy="4244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Communicate very deliberately about why we do what we do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Focus on growth for everyone in the community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Have a plan for communicating with each unique group</a:t>
            </a:r>
          </a:p>
        </p:txBody>
      </p:sp>
    </p:spTree>
    <p:extLst>
      <p:ext uri="{BB962C8B-B14F-4D97-AF65-F5344CB8AC3E}">
        <p14:creationId xmlns:p14="http://schemas.microsoft.com/office/powerpoint/2010/main" val="3594166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20681-C37A-48DB-A0FF-5B02C71A0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261" y="365125"/>
            <a:ext cx="10515600" cy="1325563"/>
          </a:xfrm>
        </p:spPr>
        <p:txBody>
          <a:bodyPr/>
          <a:lstStyle/>
          <a:p>
            <a:r>
              <a:rPr lang="en-US" b="1" dirty="0">
                <a:latin typeface="Consolas" panose="020B0609020204030204" pitchFamily="49" charset="0"/>
              </a:rPr>
              <a:t>What do we do when things don’t go according to plan?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655DDD95-63E2-4BCD-9779-16D5B702AA0A}"/>
              </a:ext>
            </a:extLst>
          </p:cNvPr>
          <p:cNvSpPr/>
          <p:nvPr/>
        </p:nvSpPr>
        <p:spPr>
          <a:xfrm>
            <a:off x="416071" y="2239980"/>
            <a:ext cx="7139354" cy="3159613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0335A1E5-4452-40F6-A2F9-C9BF4E5E24BD}"/>
              </a:ext>
            </a:extLst>
          </p:cNvPr>
          <p:cNvSpPr/>
          <p:nvPr/>
        </p:nvSpPr>
        <p:spPr>
          <a:xfrm>
            <a:off x="773132" y="3824302"/>
            <a:ext cx="978408" cy="194838"/>
          </a:xfrm>
          <a:prstGeom prst="rightArrow">
            <a:avLst/>
          </a:prstGeom>
          <a:solidFill>
            <a:srgbClr val="28C1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235A3866-9BCA-4855-950B-9BC39D6399AD}"/>
              </a:ext>
            </a:extLst>
          </p:cNvPr>
          <p:cNvSpPr/>
          <p:nvPr/>
        </p:nvSpPr>
        <p:spPr>
          <a:xfrm>
            <a:off x="3561227" y="3705265"/>
            <a:ext cx="978408" cy="484632"/>
          </a:xfrm>
          <a:prstGeom prst="rightArrow">
            <a:avLst/>
          </a:prstGeom>
          <a:solidFill>
            <a:srgbClr val="DC2C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E9E33A3-5ED9-4B0E-9E38-A4828857FB57}"/>
              </a:ext>
            </a:extLst>
          </p:cNvPr>
          <p:cNvSpPr/>
          <p:nvPr/>
        </p:nvSpPr>
        <p:spPr>
          <a:xfrm>
            <a:off x="4932476" y="3534508"/>
            <a:ext cx="978408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5A31244-F45D-4CF7-B3A6-57F804A7C9EC}"/>
              </a:ext>
            </a:extLst>
          </p:cNvPr>
          <p:cNvSpPr/>
          <p:nvPr/>
        </p:nvSpPr>
        <p:spPr>
          <a:xfrm rot="9089404">
            <a:off x="5699869" y="4573423"/>
            <a:ext cx="951109" cy="210338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17AB600-8491-4676-8CC4-7E64BF29E866}"/>
              </a:ext>
            </a:extLst>
          </p:cNvPr>
          <p:cNvSpPr/>
          <p:nvPr/>
        </p:nvSpPr>
        <p:spPr>
          <a:xfrm>
            <a:off x="2140067" y="4077935"/>
            <a:ext cx="1280132" cy="484632"/>
          </a:xfrm>
          <a:prstGeom prst="rightArrow">
            <a:avLst/>
          </a:prstGeom>
          <a:solidFill>
            <a:srgbClr val="28C1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E664A3EC-2B66-4638-A935-7CA5E62C31B7}"/>
              </a:ext>
            </a:extLst>
          </p:cNvPr>
          <p:cNvSpPr/>
          <p:nvPr/>
        </p:nvSpPr>
        <p:spPr>
          <a:xfrm>
            <a:off x="1773809" y="3260359"/>
            <a:ext cx="1282037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CCC84AE1-C5CC-4AA6-A4D9-DA5B144B60DA}"/>
              </a:ext>
            </a:extLst>
          </p:cNvPr>
          <p:cNvSpPr/>
          <p:nvPr/>
        </p:nvSpPr>
        <p:spPr>
          <a:xfrm>
            <a:off x="4572696" y="3940174"/>
            <a:ext cx="978408" cy="484632"/>
          </a:xfrm>
          <a:prstGeom prst="rightArrow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266301CD-9080-427F-89CD-8338E8F58BDE}"/>
              </a:ext>
            </a:extLst>
          </p:cNvPr>
          <p:cNvSpPr/>
          <p:nvPr/>
        </p:nvSpPr>
        <p:spPr>
          <a:xfrm>
            <a:off x="6198568" y="359605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9620C094-01FC-4D47-8D5C-B42DA4540F35}"/>
              </a:ext>
            </a:extLst>
          </p:cNvPr>
          <p:cNvSpPr/>
          <p:nvPr/>
        </p:nvSpPr>
        <p:spPr>
          <a:xfrm>
            <a:off x="5759187" y="3142195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9CBB746D-14C8-4B54-8464-39C479F0F76C}"/>
              </a:ext>
            </a:extLst>
          </p:cNvPr>
          <p:cNvSpPr/>
          <p:nvPr/>
        </p:nvSpPr>
        <p:spPr>
          <a:xfrm>
            <a:off x="1099029" y="4063453"/>
            <a:ext cx="674779" cy="48463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EBED61BA-37E9-492C-B969-86B591AFE714}"/>
              </a:ext>
            </a:extLst>
          </p:cNvPr>
          <p:cNvSpPr/>
          <p:nvPr/>
        </p:nvSpPr>
        <p:spPr>
          <a:xfrm>
            <a:off x="3990994" y="3172438"/>
            <a:ext cx="1222836" cy="353115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2B974E77-A489-4336-AC14-442E9F12A5EE}"/>
              </a:ext>
            </a:extLst>
          </p:cNvPr>
          <p:cNvSpPr/>
          <p:nvPr/>
        </p:nvSpPr>
        <p:spPr>
          <a:xfrm>
            <a:off x="1423114" y="3147643"/>
            <a:ext cx="1084677" cy="92847"/>
          </a:xfrm>
          <a:prstGeom prst="rightArrow">
            <a:avLst/>
          </a:prstGeom>
          <a:solidFill>
            <a:srgbClr val="DC2C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C31BA7EA-E250-4468-8523-45886EB5A532}"/>
              </a:ext>
            </a:extLst>
          </p:cNvPr>
          <p:cNvSpPr/>
          <p:nvPr/>
        </p:nvSpPr>
        <p:spPr>
          <a:xfrm rot="19250350">
            <a:off x="3294016" y="3223148"/>
            <a:ext cx="603063" cy="251691"/>
          </a:xfrm>
          <a:prstGeom prst="rightArrow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E425BF88-3D52-4CF5-B3D4-77DB353F7AB7}"/>
              </a:ext>
            </a:extLst>
          </p:cNvPr>
          <p:cNvSpPr/>
          <p:nvPr/>
        </p:nvSpPr>
        <p:spPr>
          <a:xfrm>
            <a:off x="2359054" y="3709612"/>
            <a:ext cx="914489" cy="3095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9BDB0F6D-9D2B-467A-B505-A533BC56CADA}"/>
              </a:ext>
            </a:extLst>
          </p:cNvPr>
          <p:cNvSpPr/>
          <p:nvPr/>
        </p:nvSpPr>
        <p:spPr>
          <a:xfrm>
            <a:off x="6046945" y="2864383"/>
            <a:ext cx="513324" cy="226314"/>
          </a:xfrm>
          <a:prstGeom prst="rightArrow">
            <a:avLst/>
          </a:prstGeom>
          <a:solidFill>
            <a:srgbClr val="28C1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6459A3E5-AED8-4217-B651-EC426DA8EB34}"/>
              </a:ext>
            </a:extLst>
          </p:cNvPr>
          <p:cNvSpPr/>
          <p:nvPr/>
        </p:nvSpPr>
        <p:spPr>
          <a:xfrm>
            <a:off x="4282098" y="4324959"/>
            <a:ext cx="513324" cy="24357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9F4D71F9-8FB1-4365-90D5-C8C1678864A0}"/>
              </a:ext>
            </a:extLst>
          </p:cNvPr>
          <p:cNvSpPr/>
          <p:nvPr/>
        </p:nvSpPr>
        <p:spPr>
          <a:xfrm rot="2286516">
            <a:off x="454765" y="3286166"/>
            <a:ext cx="883586" cy="313571"/>
          </a:xfrm>
          <a:prstGeom prst="rightArrow">
            <a:avLst/>
          </a:prstGeom>
          <a:solidFill>
            <a:srgbClr val="99FF66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D83054-6BF4-430E-B3BE-2BAE938D7602}"/>
              </a:ext>
            </a:extLst>
          </p:cNvPr>
          <p:cNvSpPr txBox="1"/>
          <p:nvPr/>
        </p:nvSpPr>
        <p:spPr>
          <a:xfrm>
            <a:off x="7761251" y="1626586"/>
            <a:ext cx="405178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Conflict is inevitable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Assume positive intent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Separate facts from stories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Patiently</a:t>
            </a:r>
            <a:r>
              <a:rPr lang="en-US" sz="2800" dirty="0"/>
              <a:t> align it all with our 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Focus on progress and growth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Be kind in standing firm when necessary</a:t>
            </a:r>
          </a:p>
        </p:txBody>
      </p:sp>
    </p:spTree>
    <p:extLst>
      <p:ext uri="{BB962C8B-B14F-4D97-AF65-F5344CB8AC3E}">
        <p14:creationId xmlns:p14="http://schemas.microsoft.com/office/powerpoint/2010/main" val="548524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</TotalTime>
  <Words>235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Consolas</vt:lpstr>
      <vt:lpstr>Office Theme</vt:lpstr>
      <vt:lpstr>School Culture at Raleigh Charter  High School</vt:lpstr>
      <vt:lpstr>What is school culture?</vt:lpstr>
      <vt:lpstr>How do we use our mission?</vt:lpstr>
      <vt:lpstr>How do we ensure that all stakeholders are moving in the right direction?</vt:lpstr>
      <vt:lpstr>How do we share our mission and plans with all stakeholders?</vt:lpstr>
      <vt:lpstr>What do we do when things don’t go according to plan?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</dc:creator>
  <cp:lastModifiedBy>Lisa</cp:lastModifiedBy>
  <cp:revision>41</cp:revision>
  <dcterms:created xsi:type="dcterms:W3CDTF">2018-07-02T01:05:52Z</dcterms:created>
  <dcterms:modified xsi:type="dcterms:W3CDTF">2018-07-18T10:13:30Z</dcterms:modified>
</cp:coreProperties>
</file>