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Roboto"/>
      <p:regular r:id="rId13"/>
      <p:bold r:id="rId14"/>
      <p:italic r:id="rId15"/>
      <p:boldItalic r:id="rId16"/>
    </p:embeddedFont>
    <p:embeddedFont>
      <p:font typeface="Roboto Slab"/>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3a04f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Google Shape;61;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Introduce yourself: 15th year of teaching, range of states, districts, grades, curriculums, etc. Launch Lead teacher.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6f73a04f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Google Shape;124;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6f73a04f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Google Shape;67;gc6f73a0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Let them know that the curriculum is vertically aligned K-12 and that there is specific training involved. Centered around project based learning.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73a04f_0_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Google Shape;76;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Standards alignment is already done for you and is provided on the pltw website. There are over 24 modules to choose from, where everything is laid out for you and the students.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6f73a04f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Google Shape;83;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Each module K-5 is designed around the APB model. Let’s take a look at a module in K-2 and then in 3-5. Our technology teacher will be starting her first modules this year.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6f73a04f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Google Shape;90;gc6f73a0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Let them know that there are possible exit tasks/assessments available through matrix and that there is a summative assessment that PLTW provides for each module.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6f73a04f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Google Shape;97;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Explain to the group that this is the Activity 2 in the module and that the students have already heard the introduction story and read about the real world problem that they will face at the end of the module. (design and build a paintbrush.)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6f73a04f_0_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Google Shape;104;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they ask if this is good, turn the question around, What do you think? K learning algorithms by playing Animal Maze.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6f73a04f_0_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Google Shape;111;gc6f73a04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6f73a04f_0_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c6f73a04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Explain that while PLTW is the main curriculum, there are times where I develop other STEM activities relating to the classroom or even holiday events.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carrie.hoke@pinelakeprep.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hyperlink" Target="http://d73zn91ezxyns.cloudfront.net/faq/PLTW_Implementation_Guide.pdf?mtime=20160822150123" TargetMode="External"/><Relationship Id="rId4" Type="http://schemas.openxmlformats.org/officeDocument/2006/relationships/hyperlink" Target="https://www.pltw.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STEM K-5</a:t>
            </a:r>
            <a:endParaRPr/>
          </a:p>
        </p:txBody>
      </p:sp>
      <p:sp>
        <p:nvSpPr>
          <p:cNvPr id="64" name="Google Shape;64;p13"/>
          <p:cNvSpPr txBox="1">
            <a:spLocks noGrp="1"/>
          </p:cNvSpPr>
          <p:nvPr>
            <p:ph type="subTitle" idx="1"/>
          </p:nvPr>
        </p:nvSpPr>
        <p:spPr>
          <a:xfrm>
            <a:off x="1680300" y="3049450"/>
            <a:ext cx="5783400" cy="13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Curriculum and Strategies</a:t>
            </a:r>
            <a:endParaRPr/>
          </a:p>
          <a:p>
            <a:pPr marL="0" lvl="0" indent="0">
              <a:spcBef>
                <a:spcPts val="0"/>
              </a:spcBef>
              <a:spcAft>
                <a:spcPts val="0"/>
              </a:spcAft>
              <a:buNone/>
            </a:pPr>
            <a:r>
              <a:rPr lang="en" sz="1800"/>
              <a:t>Carrie Hoke - LS STEM </a:t>
            </a:r>
            <a:endParaRPr sz="1800"/>
          </a:p>
          <a:p>
            <a:pPr marL="0" lvl="0" indent="0">
              <a:spcBef>
                <a:spcPts val="0"/>
              </a:spcBef>
              <a:spcAft>
                <a:spcPts val="0"/>
              </a:spcAft>
              <a:buNone/>
            </a:pPr>
            <a:r>
              <a:rPr lang="en" sz="1800"/>
              <a:t>Pine Lake Preparatory </a:t>
            </a:r>
            <a:endParaRPr sz="1800"/>
          </a:p>
          <a:p>
            <a:pPr marL="0" lvl="0" indent="0">
              <a:spcBef>
                <a:spcPts val="0"/>
              </a:spcBef>
              <a:spcAft>
                <a:spcPts val="0"/>
              </a:spcAft>
              <a:buNone/>
            </a:pPr>
            <a:r>
              <a:rPr lang="en" sz="1800"/>
              <a:t>OCS West Regional Huddle 2018</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a:t>Thanks!</a:t>
            </a:r>
            <a:endParaRPr sz="3000"/>
          </a:p>
        </p:txBody>
      </p:sp>
      <p:sp>
        <p:nvSpPr>
          <p:cNvPr id="127" name="Google Shape;127;p22"/>
          <p:cNvSpPr txBox="1">
            <a:spLocks noGrp="1"/>
          </p:cNvSpPr>
          <p:nvPr>
            <p:ph type="body" idx="1"/>
          </p:nvPr>
        </p:nvSpPr>
        <p:spPr>
          <a:xfrm>
            <a:off x="387900" y="1594025"/>
            <a:ext cx="2808000" cy="3322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t>Contact me:</a:t>
            </a:r>
            <a:endParaRPr sz="1400"/>
          </a:p>
          <a:p>
            <a:pPr marL="0" lvl="0" indent="0">
              <a:spcBef>
                <a:spcPts val="1600"/>
              </a:spcBef>
              <a:spcAft>
                <a:spcPts val="0"/>
              </a:spcAft>
              <a:buNone/>
            </a:pPr>
            <a:r>
              <a:rPr lang="en" sz="1400"/>
              <a:t>Carrie Hoke</a:t>
            </a:r>
            <a:endParaRPr sz="1400"/>
          </a:p>
          <a:p>
            <a:pPr marL="0" lvl="0" indent="0">
              <a:spcBef>
                <a:spcPts val="0"/>
              </a:spcBef>
              <a:spcAft>
                <a:spcPts val="0"/>
              </a:spcAft>
              <a:buNone/>
            </a:pPr>
            <a:r>
              <a:rPr lang="en" sz="1400"/>
              <a:t>104 Yellow Wood Cir</a:t>
            </a:r>
            <a:endParaRPr sz="1400"/>
          </a:p>
          <a:p>
            <a:pPr marL="0" lvl="0" indent="0">
              <a:spcBef>
                <a:spcPts val="0"/>
              </a:spcBef>
              <a:spcAft>
                <a:spcPts val="0"/>
              </a:spcAft>
              <a:buNone/>
            </a:pPr>
            <a:r>
              <a:rPr lang="en" sz="1400"/>
              <a:t>Mooresville, NC 28115</a:t>
            </a:r>
            <a:endParaRPr sz="1400"/>
          </a:p>
          <a:p>
            <a:pPr marL="0" lvl="0" indent="0" rtl="0">
              <a:spcBef>
                <a:spcPts val="1600"/>
              </a:spcBef>
              <a:spcAft>
                <a:spcPts val="0"/>
              </a:spcAft>
              <a:buNone/>
            </a:pPr>
            <a:r>
              <a:rPr lang="en" sz="1400" u="sng">
                <a:solidFill>
                  <a:schemeClr val="hlink"/>
                </a:solidFill>
                <a:hlinkClick r:id="rId3"/>
              </a:rPr>
              <a:t>carrie.hoke@pinelakeprep.org</a:t>
            </a:r>
            <a:endParaRPr sz="1400"/>
          </a:p>
          <a:p>
            <a:pPr marL="0" lvl="0" indent="0" rtl="0">
              <a:spcBef>
                <a:spcPts val="0"/>
              </a:spcBef>
              <a:spcAft>
                <a:spcPts val="0"/>
              </a:spcAft>
              <a:buNone/>
            </a:pPr>
            <a:endParaRPr sz="1400"/>
          </a:p>
          <a:p>
            <a:pPr marL="0" lvl="0" indent="0" rtl="0">
              <a:spcBef>
                <a:spcPts val="0"/>
              </a:spcBef>
              <a:spcAft>
                <a:spcPts val="0"/>
              </a:spcAft>
              <a:buNone/>
            </a:pPr>
            <a:r>
              <a:rPr lang="en" sz="1400"/>
              <a:t>Twitter: @PLPLSSTEM </a:t>
            </a:r>
            <a:endParaRPr sz="1400"/>
          </a:p>
          <a:p>
            <a:pPr marL="0" lvl="0" indent="0" rtl="0">
              <a:spcBef>
                <a:spcPts val="0"/>
              </a:spcBef>
              <a:spcAft>
                <a:spcPts val="0"/>
              </a:spcAft>
              <a:buNone/>
            </a:pPr>
            <a:endParaRPr sz="1400"/>
          </a:p>
          <a:p>
            <a:pPr marL="0" lvl="0" indent="0" rtl="0">
              <a:spcBef>
                <a:spcPts val="0"/>
              </a:spcBef>
              <a:spcAft>
                <a:spcPts val="0"/>
              </a:spcAft>
              <a:buNone/>
            </a:pPr>
            <a:r>
              <a:rPr lang="en" sz="1400" u="sng">
                <a:solidFill>
                  <a:schemeClr val="hlink"/>
                </a:solidFill>
                <a:hlinkClick r:id="rId4"/>
              </a:rPr>
              <a:t>https://www.pltw.org/</a:t>
            </a:r>
            <a:endParaRPr sz="1400"/>
          </a:p>
          <a:p>
            <a:pPr marL="0" lvl="0" indent="0">
              <a:spcBef>
                <a:spcPts val="0"/>
              </a:spcBef>
              <a:spcAft>
                <a:spcPts val="0"/>
              </a:spcAft>
              <a:buNone/>
            </a:pPr>
            <a:endParaRPr sz="1400"/>
          </a:p>
          <a:p>
            <a:pPr marL="0" lvl="0" indent="0">
              <a:spcBef>
                <a:spcPts val="0"/>
              </a:spcBef>
              <a:spcAft>
                <a:spcPts val="0"/>
              </a:spcAft>
              <a:buNone/>
            </a:pPr>
            <a:r>
              <a:rPr lang="en" sz="1400" u="sng">
                <a:solidFill>
                  <a:schemeClr val="hlink"/>
                </a:solidFill>
                <a:hlinkClick r:id="rId5"/>
              </a:rPr>
              <a:t>PLTW Implementation Guide</a:t>
            </a:r>
            <a:endParaRPr sz="1400"/>
          </a:p>
          <a:p>
            <a:pPr marL="0" lvl="0" indent="0">
              <a:spcBef>
                <a:spcPts val="0"/>
              </a:spcBef>
              <a:spcAft>
                <a:spcPts val="0"/>
              </a:spcAft>
              <a:buNone/>
            </a:pPr>
            <a:endParaRPr sz="1400"/>
          </a:p>
          <a:p>
            <a:pPr marL="0" lvl="0" indent="0">
              <a:spcBef>
                <a:spcPts val="0"/>
              </a:spcBef>
              <a:spcAft>
                <a:spcPts val="0"/>
              </a:spcAft>
              <a:buNone/>
            </a:pPr>
            <a:r>
              <a:rPr lang="en" sz="1400"/>
              <a:t> </a:t>
            </a:r>
            <a:endParaRPr sz="1400"/>
          </a:p>
        </p:txBody>
      </p:sp>
      <p:pic>
        <p:nvPicPr>
          <p:cNvPr id="128" name="Google Shape;128;p22"/>
          <p:cNvPicPr preferRelativeResize="0"/>
          <p:nvPr/>
        </p:nvPicPr>
        <p:blipFill>
          <a:blip r:embed="rId6">
            <a:alphaModFix/>
          </a:blip>
          <a:stretch>
            <a:fillRect/>
          </a:stretch>
        </p:blipFill>
        <p:spPr>
          <a:xfrm>
            <a:off x="4000500" y="0"/>
            <a:ext cx="51435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60950" y="1747400"/>
            <a:ext cx="8222100" cy="907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Curriculum</a:t>
            </a:r>
            <a:endParaRPr/>
          </a:p>
        </p:txBody>
      </p:sp>
      <p:pic>
        <p:nvPicPr>
          <p:cNvPr id="70" name="Google Shape;70;p14"/>
          <p:cNvPicPr preferRelativeResize="0"/>
          <p:nvPr/>
        </p:nvPicPr>
        <p:blipFill>
          <a:blip r:embed="rId3">
            <a:alphaModFix/>
          </a:blip>
          <a:stretch>
            <a:fillRect/>
          </a:stretch>
        </p:blipFill>
        <p:spPr>
          <a:xfrm>
            <a:off x="175075" y="2870175"/>
            <a:ext cx="2166250" cy="2166250"/>
          </a:xfrm>
          <a:prstGeom prst="rect">
            <a:avLst/>
          </a:prstGeom>
          <a:noFill/>
          <a:ln>
            <a:noFill/>
          </a:ln>
        </p:spPr>
      </p:pic>
      <p:pic>
        <p:nvPicPr>
          <p:cNvPr id="71" name="Google Shape;71;p14"/>
          <p:cNvPicPr preferRelativeResize="0"/>
          <p:nvPr/>
        </p:nvPicPr>
        <p:blipFill>
          <a:blip r:embed="rId4">
            <a:alphaModFix/>
          </a:blip>
          <a:stretch>
            <a:fillRect/>
          </a:stretch>
        </p:blipFill>
        <p:spPr>
          <a:xfrm>
            <a:off x="175075" y="173825"/>
            <a:ext cx="2166249" cy="2166249"/>
          </a:xfrm>
          <a:prstGeom prst="rect">
            <a:avLst/>
          </a:prstGeom>
          <a:noFill/>
          <a:ln>
            <a:noFill/>
          </a:ln>
        </p:spPr>
      </p:pic>
      <p:pic>
        <p:nvPicPr>
          <p:cNvPr id="72" name="Google Shape;72;p14"/>
          <p:cNvPicPr preferRelativeResize="0"/>
          <p:nvPr/>
        </p:nvPicPr>
        <p:blipFill>
          <a:blip r:embed="rId5">
            <a:alphaModFix/>
          </a:blip>
          <a:stretch>
            <a:fillRect/>
          </a:stretch>
        </p:blipFill>
        <p:spPr>
          <a:xfrm>
            <a:off x="6772349" y="2870175"/>
            <a:ext cx="2166249" cy="2166249"/>
          </a:xfrm>
          <a:prstGeom prst="rect">
            <a:avLst/>
          </a:prstGeom>
          <a:noFill/>
          <a:ln>
            <a:noFill/>
          </a:ln>
        </p:spPr>
      </p:pic>
      <p:pic>
        <p:nvPicPr>
          <p:cNvPr id="73" name="Google Shape;73;p14"/>
          <p:cNvPicPr preferRelativeResize="0"/>
          <p:nvPr/>
        </p:nvPicPr>
        <p:blipFill>
          <a:blip r:embed="rId6">
            <a:alphaModFix/>
          </a:blip>
          <a:stretch>
            <a:fillRect/>
          </a:stretch>
        </p:blipFill>
        <p:spPr>
          <a:xfrm>
            <a:off x="6772350" y="173825"/>
            <a:ext cx="2166249" cy="21662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Project Lead the Way </a:t>
            </a:r>
            <a:endParaRPr/>
          </a:p>
        </p:txBody>
      </p:sp>
      <p:sp>
        <p:nvSpPr>
          <p:cNvPr id="79" name="Google Shape;79;p15"/>
          <p:cNvSpPr txBox="1">
            <a:spLocks noGrp="1"/>
          </p:cNvSpPr>
          <p:nvPr>
            <p:ph type="body" idx="1"/>
          </p:nvPr>
        </p:nvSpPr>
        <p:spPr>
          <a:xfrm>
            <a:off x="387900" y="1529450"/>
            <a:ext cx="6511800" cy="30393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Founded in 1997 by Richard Blais, PLTW is an American non-profit organization that develops STEM curricula for grades K-12. </a:t>
            </a:r>
            <a:endParaRPr/>
          </a:p>
          <a:p>
            <a:pPr marL="457200" lvl="0" indent="-342900" rtl="0">
              <a:spcBef>
                <a:spcPts val="0"/>
              </a:spcBef>
              <a:spcAft>
                <a:spcPts val="0"/>
              </a:spcAft>
              <a:buSzPts val="1800"/>
              <a:buChar char="★"/>
            </a:pPr>
            <a:r>
              <a:rPr lang="en"/>
              <a:t>K-5 STEM currently uses PLTW Launch which is designed to build a strong foundation for middle school and upper school. </a:t>
            </a:r>
            <a:endParaRPr/>
          </a:p>
          <a:p>
            <a:pPr marL="457200" lvl="0" indent="-342900">
              <a:spcBef>
                <a:spcPts val="0"/>
              </a:spcBef>
              <a:spcAft>
                <a:spcPts val="0"/>
              </a:spcAft>
              <a:buSzPts val="1800"/>
              <a:buChar char="★"/>
            </a:pPr>
            <a:r>
              <a:rPr lang="en"/>
              <a:t>All students participate in STEM every 10 days for 90 minutes to complete 2 PLTW Launch modules. </a:t>
            </a:r>
            <a:endParaRPr/>
          </a:p>
          <a:p>
            <a:pPr marL="0" lvl="0" indent="0">
              <a:spcBef>
                <a:spcPts val="1600"/>
              </a:spcBef>
              <a:spcAft>
                <a:spcPts val="1600"/>
              </a:spcAft>
              <a:buNone/>
            </a:pPr>
            <a:endParaRPr/>
          </a:p>
        </p:txBody>
      </p:sp>
      <p:pic>
        <p:nvPicPr>
          <p:cNvPr id="80" name="Google Shape;80;p15"/>
          <p:cNvPicPr preferRelativeResize="0"/>
          <p:nvPr/>
        </p:nvPicPr>
        <p:blipFill>
          <a:blip r:embed="rId3">
            <a:alphaModFix/>
          </a:blip>
          <a:stretch>
            <a:fillRect/>
          </a:stretch>
        </p:blipFill>
        <p:spPr>
          <a:xfrm>
            <a:off x="7056647" y="181275"/>
            <a:ext cx="1899050" cy="337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APB Model </a:t>
            </a:r>
            <a:endParaRPr/>
          </a:p>
        </p:txBody>
      </p:sp>
      <p:sp>
        <p:nvSpPr>
          <p:cNvPr id="86" name="Google Shape;86;p16"/>
          <p:cNvSpPr txBox="1">
            <a:spLocks noGrp="1"/>
          </p:cNvSpPr>
          <p:nvPr>
            <p:ph type="body" idx="1"/>
          </p:nvPr>
        </p:nvSpPr>
        <p:spPr>
          <a:xfrm>
            <a:off x="387900" y="1410525"/>
            <a:ext cx="5231400" cy="351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 - Activities </a:t>
            </a:r>
            <a:endParaRPr/>
          </a:p>
          <a:p>
            <a:pPr marL="457200" lvl="0" indent="-317500" rtl="0">
              <a:spcBef>
                <a:spcPts val="1600"/>
              </a:spcBef>
              <a:spcAft>
                <a:spcPts val="0"/>
              </a:spcAft>
              <a:buSzPts val="1400"/>
              <a:buChar char="★"/>
            </a:pPr>
            <a:r>
              <a:rPr lang="en"/>
              <a:t>3 activities that begin with a real world problem in a grade level appropriate story</a:t>
            </a:r>
            <a:endParaRPr/>
          </a:p>
          <a:p>
            <a:pPr marL="457200" lvl="0" indent="-317500">
              <a:spcBef>
                <a:spcPts val="0"/>
              </a:spcBef>
              <a:spcAft>
                <a:spcPts val="0"/>
              </a:spcAft>
              <a:buSzPts val="1400"/>
              <a:buChar char="★"/>
            </a:pPr>
            <a:r>
              <a:rPr lang="en"/>
              <a:t>Each hands on activity builds on prior knowledge and skill</a:t>
            </a:r>
            <a:endParaRPr/>
          </a:p>
          <a:p>
            <a:pPr marL="0" lvl="0" indent="0">
              <a:spcBef>
                <a:spcPts val="1600"/>
              </a:spcBef>
              <a:spcAft>
                <a:spcPts val="0"/>
              </a:spcAft>
              <a:buNone/>
            </a:pPr>
            <a:r>
              <a:rPr lang="en"/>
              <a:t>P - Project Based </a:t>
            </a:r>
            <a:endParaRPr/>
          </a:p>
          <a:p>
            <a:pPr marL="457200" lvl="0" indent="-317500">
              <a:spcBef>
                <a:spcPts val="1600"/>
              </a:spcBef>
              <a:spcAft>
                <a:spcPts val="0"/>
              </a:spcAft>
              <a:buSzPts val="1400"/>
              <a:buChar char="★"/>
            </a:pPr>
            <a:r>
              <a:rPr lang="en"/>
              <a:t>A relatable activity to the final problem that provides connectivity </a:t>
            </a:r>
            <a:endParaRPr/>
          </a:p>
          <a:p>
            <a:pPr marL="0" lvl="0" indent="0">
              <a:spcBef>
                <a:spcPts val="1600"/>
              </a:spcBef>
              <a:spcAft>
                <a:spcPts val="0"/>
              </a:spcAft>
              <a:buNone/>
            </a:pPr>
            <a:r>
              <a:rPr lang="en"/>
              <a:t>B - Problem Based </a:t>
            </a:r>
            <a:endParaRPr/>
          </a:p>
          <a:p>
            <a:pPr marL="457200" lvl="0" indent="-317500">
              <a:spcBef>
                <a:spcPts val="1600"/>
              </a:spcBef>
              <a:spcAft>
                <a:spcPts val="0"/>
              </a:spcAft>
              <a:buSzPts val="1400"/>
              <a:buChar char="★"/>
            </a:pPr>
            <a:r>
              <a:rPr lang="en"/>
              <a:t>Transfer of knowledge to solve the real world problem using the Engineering Design Process</a:t>
            </a:r>
            <a:endParaRPr/>
          </a:p>
          <a:p>
            <a:pPr marL="0" lvl="0" indent="0">
              <a:spcBef>
                <a:spcPts val="1600"/>
              </a:spcBef>
              <a:spcAft>
                <a:spcPts val="1600"/>
              </a:spcAft>
              <a:buNone/>
            </a:pPr>
            <a:endParaRPr/>
          </a:p>
        </p:txBody>
      </p:sp>
      <p:pic>
        <p:nvPicPr>
          <p:cNvPr id="87" name="Google Shape;87;p16"/>
          <p:cNvPicPr preferRelativeResize="0"/>
          <p:nvPr/>
        </p:nvPicPr>
        <p:blipFill>
          <a:blip r:embed="rId3">
            <a:alphaModFix/>
          </a:blip>
          <a:stretch>
            <a:fillRect/>
          </a:stretch>
        </p:blipFill>
        <p:spPr>
          <a:xfrm>
            <a:off x="5870013" y="2291000"/>
            <a:ext cx="2886075" cy="158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99225" y="340350"/>
            <a:ext cx="58545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Engineering Design Process  </a:t>
            </a:r>
            <a:endParaRPr/>
          </a:p>
        </p:txBody>
      </p:sp>
      <p:sp>
        <p:nvSpPr>
          <p:cNvPr id="93" name="Google Shape;93;p17"/>
          <p:cNvSpPr txBox="1">
            <a:spLocks noGrp="1"/>
          </p:cNvSpPr>
          <p:nvPr>
            <p:ph type="body" idx="1"/>
          </p:nvPr>
        </p:nvSpPr>
        <p:spPr>
          <a:xfrm>
            <a:off x="489875" y="1509050"/>
            <a:ext cx="3747300" cy="35274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Char char="★"/>
            </a:pPr>
            <a:r>
              <a:rPr lang="en"/>
              <a:t>Ask: What is the problem? Identify what you are trying to solve and write it down.</a:t>
            </a:r>
            <a:endParaRPr/>
          </a:p>
          <a:p>
            <a:pPr marL="457200" lvl="0" indent="-304800" rtl="0">
              <a:spcBef>
                <a:spcPts val="0"/>
              </a:spcBef>
              <a:spcAft>
                <a:spcPts val="0"/>
              </a:spcAft>
              <a:buSzPts val="1200"/>
              <a:buChar char="★"/>
            </a:pPr>
            <a:r>
              <a:rPr lang="en"/>
              <a:t>Explore: There is not just one right answer. Create a number of possible solutions. Draw, sketch, write, etc. Talk with others and be open minded.</a:t>
            </a:r>
            <a:endParaRPr/>
          </a:p>
          <a:p>
            <a:pPr marL="457200" lvl="0" indent="-304800" rtl="0">
              <a:spcBef>
                <a:spcPts val="0"/>
              </a:spcBef>
              <a:spcAft>
                <a:spcPts val="0"/>
              </a:spcAft>
              <a:buSzPts val="1200"/>
              <a:buChar char="★"/>
            </a:pPr>
            <a:r>
              <a:rPr lang="en"/>
              <a:t>Model: Choose the best possible solution that solves the problem. It may not be the one you designed and that’s ok. If you can’t decide, use a decision matrix.</a:t>
            </a:r>
            <a:endParaRPr/>
          </a:p>
          <a:p>
            <a:pPr marL="457200" lvl="0" indent="-304800" rtl="0">
              <a:spcBef>
                <a:spcPts val="0"/>
              </a:spcBef>
              <a:spcAft>
                <a:spcPts val="0"/>
              </a:spcAft>
              <a:buSzPts val="1200"/>
              <a:buChar char="★"/>
            </a:pPr>
            <a:r>
              <a:rPr lang="en"/>
              <a:t>Evaluate: Test your model. Chances are it might not work the first time and you will have to review your notes and make adjustments.</a:t>
            </a:r>
            <a:endParaRPr/>
          </a:p>
          <a:p>
            <a:pPr marL="457200" lvl="0" indent="-304800">
              <a:spcBef>
                <a:spcPts val="0"/>
              </a:spcBef>
              <a:spcAft>
                <a:spcPts val="0"/>
              </a:spcAft>
              <a:buSzPts val="1200"/>
              <a:buChar char="★"/>
            </a:pPr>
            <a:r>
              <a:rPr lang="en"/>
              <a:t>Explain: Reflect! What did YOU like? What could you have been better? What would you change if you could? </a:t>
            </a:r>
            <a:endParaRPr/>
          </a:p>
        </p:txBody>
      </p:sp>
      <p:pic>
        <p:nvPicPr>
          <p:cNvPr id="94" name="Google Shape;94;p17"/>
          <p:cNvPicPr preferRelativeResize="0"/>
          <p:nvPr/>
        </p:nvPicPr>
        <p:blipFill>
          <a:blip r:embed="rId3">
            <a:alphaModFix/>
          </a:blip>
          <a:stretch>
            <a:fillRect/>
          </a:stretch>
        </p:blipFill>
        <p:spPr>
          <a:xfrm>
            <a:off x="4572000" y="1418400"/>
            <a:ext cx="4409249" cy="3527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331550"/>
            <a:ext cx="6667200" cy="189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t>Jack &amp; the Beanstalk</a:t>
            </a:r>
            <a:endParaRPr sz="6000"/>
          </a:p>
        </p:txBody>
      </p:sp>
      <p:sp>
        <p:nvSpPr>
          <p:cNvPr id="100" name="Google Shape;100;p18"/>
          <p:cNvSpPr txBox="1">
            <a:spLocks noGrp="1"/>
          </p:cNvSpPr>
          <p:nvPr>
            <p:ph type="body" idx="1"/>
          </p:nvPr>
        </p:nvSpPr>
        <p:spPr>
          <a:xfrm>
            <a:off x="399225" y="2919450"/>
            <a:ext cx="6579600" cy="202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Kindergarten module: Structure and Function </a:t>
            </a:r>
            <a:endParaRPr/>
          </a:p>
          <a:p>
            <a:pPr marL="0" lvl="0" indent="0">
              <a:spcBef>
                <a:spcPts val="1600"/>
              </a:spcBef>
              <a:spcAft>
                <a:spcPts val="0"/>
              </a:spcAft>
              <a:buNone/>
            </a:pPr>
            <a:r>
              <a:rPr lang="en"/>
              <a:t>Let’s take a closer look! </a:t>
            </a:r>
            <a:endParaRPr/>
          </a:p>
          <a:p>
            <a:pPr marL="0" lvl="0" indent="0">
              <a:spcBef>
                <a:spcPts val="1600"/>
              </a:spcBef>
              <a:spcAft>
                <a:spcPts val="0"/>
              </a:spcAft>
              <a:buNone/>
            </a:pPr>
            <a:r>
              <a:rPr lang="en"/>
              <a:t>Now you try! 10 minutes and 10 pipe cleaners. </a:t>
            </a:r>
            <a:endParaRPr/>
          </a:p>
          <a:p>
            <a:pPr marL="0" lvl="0" indent="0">
              <a:spcBef>
                <a:spcPts val="1600"/>
              </a:spcBef>
              <a:spcAft>
                <a:spcPts val="0"/>
              </a:spcAft>
              <a:buNone/>
            </a:pPr>
            <a:r>
              <a:rPr lang="en"/>
              <a:t>Criteria and Constraints </a:t>
            </a: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pic>
        <p:nvPicPr>
          <p:cNvPr id="101" name="Google Shape;101;p18"/>
          <p:cNvPicPr preferRelativeResize="0"/>
          <p:nvPr/>
        </p:nvPicPr>
        <p:blipFill>
          <a:blip r:embed="rId3">
            <a:alphaModFix/>
          </a:blip>
          <a:stretch>
            <a:fillRect/>
          </a:stretch>
        </p:blipFill>
        <p:spPr>
          <a:xfrm>
            <a:off x="6435050" y="608000"/>
            <a:ext cx="2209224" cy="3927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265500" y="200775"/>
            <a:ext cx="4045200" cy="1506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STEM Strategies that Work</a:t>
            </a:r>
            <a:endParaRPr/>
          </a:p>
        </p:txBody>
      </p:sp>
      <p:sp>
        <p:nvSpPr>
          <p:cNvPr id="107" name="Google Shape;107;p19"/>
          <p:cNvSpPr txBox="1">
            <a:spLocks noGrp="1"/>
          </p:cNvSpPr>
          <p:nvPr>
            <p:ph type="subTitle" idx="1"/>
          </p:nvPr>
        </p:nvSpPr>
        <p:spPr>
          <a:xfrm>
            <a:off x="265500" y="1851324"/>
            <a:ext cx="4045200" cy="3005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a:t>Transfer control of the learning process to the students. </a:t>
            </a:r>
            <a:endParaRPr/>
          </a:p>
          <a:p>
            <a:pPr marL="457200" lvl="0" indent="-361950" algn="l" rtl="0">
              <a:spcBef>
                <a:spcPts val="0"/>
              </a:spcBef>
              <a:spcAft>
                <a:spcPts val="0"/>
              </a:spcAft>
              <a:buSzPts val="2100"/>
              <a:buChar char="★"/>
            </a:pPr>
            <a:r>
              <a:rPr lang="en"/>
              <a:t>Let them fail and then fail again.</a:t>
            </a:r>
            <a:endParaRPr/>
          </a:p>
          <a:p>
            <a:pPr marL="457200" lvl="0" indent="-361950" algn="l" rtl="0">
              <a:spcBef>
                <a:spcPts val="0"/>
              </a:spcBef>
              <a:spcAft>
                <a:spcPts val="0"/>
              </a:spcAft>
              <a:buSzPts val="2100"/>
              <a:buChar char="★"/>
            </a:pPr>
            <a:r>
              <a:rPr lang="en"/>
              <a:t>Don’t be afraid of a mess.</a:t>
            </a:r>
            <a:endParaRPr/>
          </a:p>
          <a:p>
            <a:pPr marL="457200" lvl="0" indent="-361950" algn="l" rtl="0">
              <a:spcBef>
                <a:spcPts val="0"/>
              </a:spcBef>
              <a:spcAft>
                <a:spcPts val="0"/>
              </a:spcAft>
              <a:buSzPts val="2100"/>
              <a:buChar char="★"/>
            </a:pPr>
            <a:r>
              <a:rPr lang="en"/>
              <a:t>Keep it open ended. </a:t>
            </a:r>
            <a:endParaRPr/>
          </a:p>
          <a:p>
            <a:pPr marL="457200" lvl="0" indent="-361950" algn="l" rtl="0">
              <a:spcBef>
                <a:spcPts val="0"/>
              </a:spcBef>
              <a:spcAft>
                <a:spcPts val="0"/>
              </a:spcAft>
              <a:buSzPts val="2100"/>
              <a:buChar char="★"/>
            </a:pPr>
            <a:r>
              <a:rPr lang="en"/>
              <a:t>It’s ok to not know the answer...yet.</a:t>
            </a:r>
            <a:endParaRPr/>
          </a:p>
        </p:txBody>
      </p:sp>
      <p:pic>
        <p:nvPicPr>
          <p:cNvPr id="108" name="Google Shape;108;p19"/>
          <p:cNvPicPr preferRelativeResize="0"/>
          <p:nvPr/>
        </p:nvPicPr>
        <p:blipFill>
          <a:blip r:embed="rId3">
            <a:alphaModFix/>
          </a:blip>
          <a:stretch>
            <a:fillRect/>
          </a:stretch>
        </p:blipFill>
        <p:spPr>
          <a:xfrm>
            <a:off x="4572000" y="328225"/>
            <a:ext cx="4528502" cy="4528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idx="4294967295"/>
          </p:nvPr>
        </p:nvSpPr>
        <p:spPr>
          <a:xfrm>
            <a:off x="773700" y="1663450"/>
            <a:ext cx="7596600" cy="761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solidFill>
                  <a:schemeClr val="lt2"/>
                </a:solidFill>
              </a:rPr>
              <a:t>“Everything is hard if you’re not good at it, but you practice.”</a:t>
            </a:r>
            <a:endParaRPr>
              <a:solidFill>
                <a:schemeClr val="lt2"/>
              </a:solidFill>
            </a:endParaRPr>
          </a:p>
        </p:txBody>
      </p:sp>
      <p:cxnSp>
        <p:nvCxnSpPr>
          <p:cNvPr id="114" name="Google Shape;114;p20"/>
          <p:cNvCxnSpPr/>
          <p:nvPr/>
        </p:nvCxnSpPr>
        <p:spPr>
          <a:xfrm>
            <a:off x="4295550" y="2693400"/>
            <a:ext cx="552900" cy="0"/>
          </a:xfrm>
          <a:prstGeom prst="straightConnector1">
            <a:avLst/>
          </a:prstGeom>
          <a:noFill/>
          <a:ln w="28575" cap="flat" cmpd="sng">
            <a:solidFill>
              <a:schemeClr val="dk1"/>
            </a:solidFill>
            <a:prstDash val="solid"/>
            <a:round/>
            <a:headEnd type="none" w="sm" len="sm"/>
            <a:tailEnd type="none" w="sm" len="sm"/>
          </a:ln>
        </p:spPr>
      </p:cxnSp>
      <p:sp>
        <p:nvSpPr>
          <p:cNvPr id="115" name="Google Shape;115;p20"/>
          <p:cNvSpPr txBox="1">
            <a:spLocks noGrp="1"/>
          </p:cNvSpPr>
          <p:nvPr>
            <p:ph type="body" idx="4294967295"/>
          </p:nvPr>
        </p:nvSpPr>
        <p:spPr>
          <a:xfrm>
            <a:off x="773700" y="2961650"/>
            <a:ext cx="7596600" cy="518400"/>
          </a:xfrm>
          <a:prstGeom prst="rect">
            <a:avLst/>
          </a:prstGeom>
        </p:spPr>
        <p:txBody>
          <a:bodyPr spcFirstLastPara="1" wrap="square" lIns="91425" tIns="91425" rIns="91425" bIns="91425" anchor="t" anchorCtr="0">
            <a:noAutofit/>
          </a:bodyPr>
          <a:lstStyle/>
          <a:p>
            <a:pPr marL="0" lvl="0" indent="0" algn="ctr">
              <a:lnSpc>
                <a:spcPct val="100000"/>
              </a:lnSpc>
              <a:spcBef>
                <a:spcPts val="0"/>
              </a:spcBef>
              <a:spcAft>
                <a:spcPts val="0"/>
              </a:spcAft>
              <a:buNone/>
            </a:pPr>
            <a:r>
              <a:rPr lang="en"/>
              <a:t>- Vince Bertram, President and CEO of PLTW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90250" y="526350"/>
            <a:ext cx="6363900" cy="4090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Anything you do in the classroom can be connected, created, and evaluated</a:t>
            </a:r>
            <a:r>
              <a:rPr lang="en" sz="4800"/>
              <a:t>. </a:t>
            </a:r>
            <a:r>
              <a:rPr lang="en"/>
              <a:t>It doesn’t have to be separated. </a:t>
            </a:r>
            <a:endParaRPr sz="4800"/>
          </a:p>
        </p:txBody>
      </p:sp>
      <p:pic>
        <p:nvPicPr>
          <p:cNvPr id="121" name="Google Shape;121;p21"/>
          <p:cNvPicPr preferRelativeResize="0"/>
          <p:nvPr/>
        </p:nvPicPr>
        <p:blipFill>
          <a:blip r:embed="rId3">
            <a:alphaModFix/>
          </a:blip>
          <a:stretch>
            <a:fillRect/>
          </a:stretch>
        </p:blipFill>
        <p:spPr>
          <a:xfrm>
            <a:off x="6598700" y="2571750"/>
            <a:ext cx="2419401" cy="2419401"/>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693</Words>
  <Application>Microsoft Office PowerPoint</Application>
  <PresentationFormat>On-screen Show (16:9)</PresentationFormat>
  <Paragraphs>61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Roboto</vt:lpstr>
      <vt:lpstr>Roboto Slab</vt:lpstr>
      <vt:lpstr>Arial</vt:lpstr>
      <vt:lpstr>Marina</vt:lpstr>
      <vt:lpstr>STEM K-5</vt:lpstr>
      <vt:lpstr>Curriculum</vt:lpstr>
      <vt:lpstr>Project Lead the Way </vt:lpstr>
      <vt:lpstr>The APB Model </vt:lpstr>
      <vt:lpstr>The Engineering Design Process  </vt:lpstr>
      <vt:lpstr>Jack &amp; the Beanstalk</vt:lpstr>
      <vt:lpstr>STEM Strategies that Work</vt:lpstr>
      <vt:lpstr>“Everything is hard if you’re not good at it, but you practice.”</vt:lpstr>
      <vt:lpstr>Anything you do in the classroom can be connected, created, and evaluated. It doesn’t have to be separated.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K-5</dc:title>
  <dc:creator>Jay Whalen</dc:creator>
  <cp:lastModifiedBy>Jay Whalen</cp:lastModifiedBy>
  <cp:revision>1</cp:revision>
  <dcterms:modified xsi:type="dcterms:W3CDTF">2018-07-30T15:21:01Z</dcterms:modified>
</cp:coreProperties>
</file>