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6858000" cy="9144000"/>
  <p:embeddedFontLst>
    <p:embeddedFont>
      <p:font typeface="Roboto"/>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3" d="100"/>
          <a:sy n="143" d="100"/>
        </p:scale>
        <p:origin x="684" y="11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c6f73a04f_0_0: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 name="Google Shape;65;gc6f73a04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c6f73a04f_0_46: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2" name="Google Shape;122;gc6f73a04f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c6f73a04f_0_5: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Google Shape;71;gc6f73a04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c6f73a04f_0_9: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Google Shape;76;gc6f73a04f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Give 5th grade example of robots in the real world.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c6f73a04f_0_14: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2" name="Google Shape;82;gc6f73a04f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c6f73a04f_0_20: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Google Shape;89;gc6f73a04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c6f73a04f_0_25: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6" name="Google Shape;96;gc6f73a04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c6f73a04f_0_30: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3" name="Google Shape;103;gc6f73a04f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c6f73a04f_0_36: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0" name="Google Shape;110;gc6f73a04f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6f73a04f_0_42:notes"/>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6" name="Google Shape;116;gc6f73a04f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Google Shape;11;p2"/>
          <p:cNvSpPr/>
          <p:nvPr/>
        </p:nvSpPr>
        <p:spPr>
          <a:xfrm flipH="1">
            <a:off x="8246400" y="4245875"/>
            <a:ext cx="897600" cy="897600"/>
          </a:xfrm>
          <a:prstGeom prst="round1Rect">
            <a:avLst>
              <a:gd name="adj" fmla="val 16667"/>
            </a:avLst>
          </a:prstGeom>
          <a:solidFill>
            <a:schemeClr val="lt1">
              <a:alpha val="68080"/>
            </a:scheme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Google Shape;12;p2"/>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13" name="Google Shape;13;p2"/>
          <p:cNvSpPr txBox="1">
            <a:spLocks noGrp="1"/>
          </p:cNvSpPr>
          <p:nvPr>
            <p:ph type="subTitle" idx="1"/>
          </p:nvPr>
        </p:nvSpPr>
        <p:spPr>
          <a:xfrm>
            <a:off x="390525" y="2789130"/>
            <a:ext cx="8222100" cy="4329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4"/>
        </a:solidFill>
        <a:effectLst/>
      </p:bgPr>
    </p:bg>
    <p:spTree>
      <p:nvGrpSpPr>
        <p:cNvPr id="1" name="Shape 57"/>
        <p:cNvGrpSpPr/>
        <p:nvPr/>
      </p:nvGrpSpPr>
      <p:grpSpPr>
        <a:xfrm>
          <a:off x="0" y="0"/>
          <a:ext cx="0" cy="0"/>
          <a:chOff x="0" y="0"/>
          <a:chExt cx="0" cy="0"/>
        </a:xfrm>
      </p:grpSpPr>
      <p:sp>
        <p:nvSpPr>
          <p:cNvPr id="58" name="Google Shape;58;p11"/>
          <p:cNvSpPr txBox="1">
            <a:spLocks noGrp="1"/>
          </p:cNvSpPr>
          <p:nvPr>
            <p:ph type="title" hasCustomPrompt="1"/>
          </p:nvPr>
        </p:nvSpPr>
        <p:spPr>
          <a:xfrm>
            <a:off x="475500" y="1258525"/>
            <a:ext cx="8222100" cy="1963500"/>
          </a:xfrm>
          <a:prstGeom prst="rect">
            <a:avLst/>
          </a:prstGeom>
        </p:spPr>
        <p:txBody>
          <a:bodyPr spcFirstLastPara="1" wrap="square" lIns="91425" tIns="91425" rIns="91425" bIns="91425" anchor="b" anchorCtr="0"/>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a:spLocks noGrp="1"/>
          </p:cNvSpPr>
          <p:nvPr>
            <p:ph type="body" idx="1"/>
          </p:nvPr>
        </p:nvSpPr>
        <p:spPr>
          <a:xfrm>
            <a:off x="475500" y="3304625"/>
            <a:ext cx="82221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60" name="Google Shape;60;p1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accent4"/>
        </a:solidFill>
        <a:effectLst/>
      </p:bgPr>
    </p:bg>
    <p:spTree>
      <p:nvGrpSpPr>
        <p:cNvPr id="1" name="Shape 61"/>
        <p:cNvGrpSpPr/>
        <p:nvPr/>
      </p:nvGrpSpPr>
      <p:grpSpPr>
        <a:xfrm>
          <a:off x="0" y="0"/>
          <a:ext cx="0" cy="0"/>
          <a:chOff x="0" y="0"/>
          <a:chExt cx="0" cy="0"/>
        </a:xfrm>
      </p:grpSpPr>
      <p:sp>
        <p:nvSpPr>
          <p:cNvPr id="62" name="Google Shape;62;p12"/>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7" name="Google Shape;17;p3"/>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 name="Google Shape;21;p4"/>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2" name="Google Shape;22;p4"/>
          <p:cNvSpPr txBox="1">
            <a:spLocks noGrp="1"/>
          </p:cNvSpPr>
          <p:nvPr>
            <p:ph type="body" idx="1"/>
          </p:nvPr>
        </p:nvSpPr>
        <p:spPr>
          <a:xfrm>
            <a:off x="471900" y="1919075"/>
            <a:ext cx="8222100" cy="2710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7" name="Google Shape;27;p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8" name="Google Shape;28;p5"/>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9" name="Google Shape;29;p5"/>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0" name="Google Shape;30;p5"/>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6"/>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4" name="Google Shape;34;p6"/>
          <p:cNvSpPr txBox="1">
            <a:spLocks noGrp="1"/>
          </p:cNvSpPr>
          <p:nvPr>
            <p:ph type="title"/>
          </p:nvPr>
        </p:nvSpPr>
        <p:spPr>
          <a:xfrm>
            <a:off x="98250" y="16350"/>
            <a:ext cx="8826600" cy="602700"/>
          </a:xfrm>
          <a:prstGeom prst="rect">
            <a:avLst/>
          </a:prstGeom>
        </p:spPr>
        <p:txBody>
          <a:bodyPr spcFirstLastPara="1" wrap="square" lIns="91425" tIns="91425" rIns="91425" bIns="91425" anchor="ctr" anchorCtr="0"/>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a:endParaRPr/>
          </a:p>
        </p:txBody>
      </p:sp>
      <p:sp>
        <p:nvSpPr>
          <p:cNvPr id="35" name="Google Shape;35;p6"/>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9" name="Google Shape;39;p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lstStyle>
            <a:lvl1pPr marL="457200" lvl="0" indent="-304800">
              <a:spcBef>
                <a:spcPts val="0"/>
              </a:spcBef>
              <a:spcAft>
                <a:spcPts val="0"/>
              </a:spcAft>
              <a:buClr>
                <a:schemeClr val="lt1"/>
              </a:buClr>
              <a:buSzPts val="1200"/>
              <a:buChar char="●"/>
              <a:defRPr sz="1200">
                <a:solidFill>
                  <a:schemeClr val="lt1"/>
                </a:solidFill>
              </a:defRPr>
            </a:lvl1pPr>
            <a:lvl2pPr marL="914400" lvl="1" indent="-304800">
              <a:spcBef>
                <a:spcPts val="1600"/>
              </a:spcBef>
              <a:spcAft>
                <a:spcPts val="0"/>
              </a:spcAft>
              <a:buClr>
                <a:schemeClr val="lt1"/>
              </a:buClr>
              <a:buSzPts val="1200"/>
              <a:buChar char="○"/>
              <a:defRPr sz="1200">
                <a:solidFill>
                  <a:schemeClr val="lt1"/>
                </a:solidFill>
              </a:defRPr>
            </a:lvl2pPr>
            <a:lvl3pPr marL="1371600" lvl="2" indent="-304800">
              <a:spcBef>
                <a:spcPts val="1600"/>
              </a:spcBef>
              <a:spcAft>
                <a:spcPts val="0"/>
              </a:spcAft>
              <a:buClr>
                <a:schemeClr val="lt1"/>
              </a:buClr>
              <a:buSzPts val="1200"/>
              <a:buChar char="■"/>
              <a:defRPr sz="1200">
                <a:solidFill>
                  <a:schemeClr val="lt1"/>
                </a:solidFill>
              </a:defRPr>
            </a:lvl3pPr>
            <a:lvl4pPr marL="1828800" lvl="3" indent="-304800">
              <a:spcBef>
                <a:spcPts val="1600"/>
              </a:spcBef>
              <a:spcAft>
                <a:spcPts val="0"/>
              </a:spcAft>
              <a:buClr>
                <a:schemeClr val="lt1"/>
              </a:buClr>
              <a:buSzPts val="1200"/>
              <a:buChar char="●"/>
              <a:defRPr sz="1200">
                <a:solidFill>
                  <a:schemeClr val="lt1"/>
                </a:solidFill>
              </a:defRPr>
            </a:lvl4pPr>
            <a:lvl5pPr marL="2286000" lvl="4" indent="-304800">
              <a:spcBef>
                <a:spcPts val="1600"/>
              </a:spcBef>
              <a:spcAft>
                <a:spcPts val="0"/>
              </a:spcAft>
              <a:buClr>
                <a:schemeClr val="lt1"/>
              </a:buClr>
              <a:buSzPts val="1200"/>
              <a:buChar char="○"/>
              <a:defRPr sz="1200">
                <a:solidFill>
                  <a:schemeClr val="lt1"/>
                </a:solidFill>
              </a:defRPr>
            </a:lvl5pPr>
            <a:lvl6pPr marL="2743200" lvl="5" indent="-304800">
              <a:spcBef>
                <a:spcPts val="1600"/>
              </a:spcBef>
              <a:spcAft>
                <a:spcPts val="0"/>
              </a:spcAft>
              <a:buClr>
                <a:schemeClr val="lt1"/>
              </a:buClr>
              <a:buSzPts val="1200"/>
              <a:buChar char="■"/>
              <a:defRPr sz="1200">
                <a:solidFill>
                  <a:schemeClr val="lt1"/>
                </a:solidFill>
              </a:defRPr>
            </a:lvl6pPr>
            <a:lvl7pPr marL="3200400" lvl="6" indent="-304800">
              <a:spcBef>
                <a:spcPts val="1600"/>
              </a:spcBef>
              <a:spcAft>
                <a:spcPts val="0"/>
              </a:spcAft>
              <a:buClr>
                <a:schemeClr val="lt1"/>
              </a:buClr>
              <a:buSzPts val="1200"/>
              <a:buChar char="●"/>
              <a:defRPr sz="1200">
                <a:solidFill>
                  <a:schemeClr val="lt1"/>
                </a:solidFill>
              </a:defRPr>
            </a:lvl7pPr>
            <a:lvl8pPr marL="3657600" lvl="7" indent="-304800">
              <a:spcBef>
                <a:spcPts val="1600"/>
              </a:spcBef>
              <a:spcAft>
                <a:spcPts val="0"/>
              </a:spcAft>
              <a:buClr>
                <a:schemeClr val="lt1"/>
              </a:buClr>
              <a:buSzPts val="1200"/>
              <a:buChar char="○"/>
              <a:defRPr sz="1200">
                <a:solidFill>
                  <a:schemeClr val="lt1"/>
                </a:solidFill>
              </a:defRPr>
            </a:lvl8pPr>
            <a:lvl9pPr marL="4114800" lvl="8" indent="-304800">
              <a:spcBef>
                <a:spcPts val="1600"/>
              </a:spcBef>
              <a:spcAft>
                <a:spcPts val="1600"/>
              </a:spcAft>
              <a:buClr>
                <a:schemeClr val="lt1"/>
              </a:buClr>
              <a:buSzPts val="1200"/>
              <a:buChar char="■"/>
              <a:defRPr sz="1200">
                <a:solidFill>
                  <a:schemeClr val="lt1"/>
                </a:solidFill>
              </a:defRPr>
            </a:lvl9pPr>
          </a:lstStyle>
          <a:p>
            <a:endParaRPr/>
          </a:p>
        </p:txBody>
      </p:sp>
      <p:sp>
        <p:nvSpPr>
          <p:cNvPr id="41" name="Google Shape;41;p7"/>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488250"/>
            <a:ext cx="6227100" cy="4090800"/>
          </a:xfrm>
          <a:prstGeom prst="rect">
            <a:avLst/>
          </a:prstGeom>
        </p:spPr>
        <p:txBody>
          <a:bodyPr spcFirstLastPara="1" wrap="square" lIns="91425" tIns="91425" rIns="91425" bIns="91425" anchor="ctr" anchorCtr="0"/>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a:endParaRPr/>
          </a:p>
        </p:txBody>
      </p:sp>
      <p:sp>
        <p:nvSpPr>
          <p:cNvPr id="44" name="Google Shape;44;p8"/>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48" name="Google Shape;48;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a:endParaRPr/>
          </a:p>
        </p:txBody>
      </p:sp>
      <p:sp>
        <p:nvSpPr>
          <p:cNvPr id="49" name="Google Shape;49;p9"/>
          <p:cNvSpPr txBox="1">
            <a:spLocks noGrp="1"/>
          </p:cNvSpPr>
          <p:nvPr>
            <p:ph type="subTitle" idx="1"/>
          </p:nvPr>
        </p:nvSpPr>
        <p:spPr>
          <a:xfrm>
            <a:off x="265500" y="2779467"/>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4" name="Google Shape;54;p10"/>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55" name="Google Shape;55;p10"/>
          <p:cNvSpPr txBox="1">
            <a:spLocks noGrp="1"/>
          </p:cNvSpPr>
          <p:nvPr>
            <p:ph type="body" idx="1"/>
          </p:nvPr>
        </p:nvSpPr>
        <p:spPr>
          <a:xfrm>
            <a:off x="57150" y="4696825"/>
            <a:ext cx="8382000" cy="4467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1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marL="914400" lvl="1"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marL="1371600" lvl="2"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marL="1828800" lvl="3"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marL="2286000" lvl="4"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marL="2743200" lvl="5"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marL="3200400" lvl="6"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marL="3657600" lvl="7" indent="-3175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marL="4114800" lvl="8" indent="-3175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carrie.hoke@pinelakeprep.org"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vqY5wrSiWe0" TargetMode="External"/><Relationship Id="rId2" Type="http://schemas.openxmlformats.org/officeDocument/2006/relationships/notesSlide" Target="../notesSlides/notesSlide8.xml"/><Relationship Id="rId1" Type="http://schemas.openxmlformats.org/officeDocument/2006/relationships/slideLayout" Target="../slideLayouts/slideLayout11.xml"/><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3" Type="http://schemas.openxmlformats.org/officeDocument/2006/relationships/hyperlink" Target="https://www.edutopia.org/blog/project-based-learning-getting-started-basics-andrew-miller"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hyperlink" Target="https://www.iste.org/explore/articleDetail?articleid=337&amp;category=ISTE-blog&amp;article=" TargetMode="External"/><Relationship Id="rId5" Type="http://schemas.openxmlformats.org/officeDocument/2006/relationships/hyperlink" Target="https://www.bie.org/project_search" TargetMode="External"/><Relationship Id="rId4" Type="http://schemas.openxmlformats.org/officeDocument/2006/relationships/hyperlink" Target="http://www.bie.org/object/offsite/pbl_online_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3"/>
          <p:cNvSpPr txBox="1">
            <a:spLocks noGrp="1"/>
          </p:cNvSpPr>
          <p:nvPr>
            <p:ph type="ctrTitle"/>
          </p:nvPr>
        </p:nvSpPr>
        <p:spPr>
          <a:xfrm>
            <a:off x="390525" y="1819275"/>
            <a:ext cx="8222100" cy="9336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Project Based Learning</a:t>
            </a:r>
            <a:endParaRPr/>
          </a:p>
        </p:txBody>
      </p:sp>
      <p:sp>
        <p:nvSpPr>
          <p:cNvPr id="68" name="Google Shape;68;p13"/>
          <p:cNvSpPr txBox="1">
            <a:spLocks noGrp="1"/>
          </p:cNvSpPr>
          <p:nvPr>
            <p:ph type="subTitle" idx="1"/>
          </p:nvPr>
        </p:nvSpPr>
        <p:spPr>
          <a:xfrm>
            <a:off x="390525" y="2789114"/>
            <a:ext cx="8222100" cy="13461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2400"/>
              <a:t>Carrie Hoke - LS STEM</a:t>
            </a:r>
            <a:endParaRPr sz="2400"/>
          </a:p>
          <a:p>
            <a:pPr marL="0" lvl="0" indent="0">
              <a:spcBef>
                <a:spcPts val="0"/>
              </a:spcBef>
              <a:spcAft>
                <a:spcPts val="0"/>
              </a:spcAft>
              <a:buNone/>
            </a:pPr>
            <a:r>
              <a:rPr lang="en" sz="2400"/>
              <a:t>Pine Lake Preparatory </a:t>
            </a:r>
            <a:endParaRPr sz="2400"/>
          </a:p>
          <a:p>
            <a:pPr marL="0" lvl="0" indent="0">
              <a:spcBef>
                <a:spcPts val="0"/>
              </a:spcBef>
              <a:spcAft>
                <a:spcPts val="0"/>
              </a:spcAft>
              <a:buNone/>
            </a:pPr>
            <a:r>
              <a:rPr lang="en" sz="2400"/>
              <a:t>OCS West Regional Huddle 2018 </a:t>
            </a:r>
            <a:endParaRPr sz="2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2"/>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sz="3000"/>
              <a:t>Thanks!</a:t>
            </a:r>
            <a:endParaRPr sz="3000"/>
          </a:p>
        </p:txBody>
      </p:sp>
      <p:sp>
        <p:nvSpPr>
          <p:cNvPr id="125" name="Google Shape;125;p22"/>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sz="1400"/>
              <a:t>Contact me:</a:t>
            </a:r>
            <a:endParaRPr sz="1400"/>
          </a:p>
          <a:p>
            <a:pPr marL="0" lvl="0" indent="0" rtl="0">
              <a:spcBef>
                <a:spcPts val="1600"/>
              </a:spcBef>
              <a:spcAft>
                <a:spcPts val="0"/>
              </a:spcAft>
              <a:buNone/>
            </a:pPr>
            <a:r>
              <a:rPr lang="en" sz="1400"/>
              <a:t>Carrie Hoke</a:t>
            </a:r>
            <a:endParaRPr sz="1400"/>
          </a:p>
          <a:p>
            <a:pPr marL="0" lvl="0" indent="0" rtl="0">
              <a:spcBef>
                <a:spcPts val="0"/>
              </a:spcBef>
              <a:spcAft>
                <a:spcPts val="0"/>
              </a:spcAft>
              <a:buNone/>
            </a:pPr>
            <a:r>
              <a:rPr lang="en" sz="1400"/>
              <a:t>104 Yellow Wood Cir</a:t>
            </a:r>
            <a:endParaRPr sz="1400"/>
          </a:p>
          <a:p>
            <a:pPr marL="0" lvl="0" indent="0">
              <a:spcBef>
                <a:spcPts val="0"/>
              </a:spcBef>
              <a:spcAft>
                <a:spcPts val="0"/>
              </a:spcAft>
              <a:buNone/>
            </a:pPr>
            <a:r>
              <a:rPr lang="en" sz="1400"/>
              <a:t>Mooresville, NC 28115</a:t>
            </a:r>
            <a:endParaRPr sz="1400"/>
          </a:p>
          <a:p>
            <a:pPr marL="0" lvl="0" indent="0">
              <a:spcBef>
                <a:spcPts val="1600"/>
              </a:spcBef>
              <a:spcAft>
                <a:spcPts val="0"/>
              </a:spcAft>
              <a:buNone/>
            </a:pPr>
            <a:r>
              <a:rPr lang="en" sz="1400" u="sng">
                <a:solidFill>
                  <a:srgbClr val="FFFFFF"/>
                </a:solidFill>
                <a:hlinkClick r:id="rId3"/>
              </a:rPr>
              <a:t>carrie.hoke@pinelakeprep.org</a:t>
            </a:r>
            <a:endParaRPr sz="1400"/>
          </a:p>
          <a:p>
            <a:pPr marL="0" lvl="0" indent="0" rtl="0">
              <a:spcBef>
                <a:spcPts val="1600"/>
              </a:spcBef>
              <a:spcAft>
                <a:spcPts val="0"/>
              </a:spcAft>
              <a:buNone/>
            </a:pPr>
            <a:r>
              <a:rPr lang="en" sz="1400"/>
              <a:t>Twitter: @PLPLSSTEM </a:t>
            </a:r>
            <a:endParaRPr sz="1400"/>
          </a:p>
          <a:p>
            <a:pPr marL="0" lvl="0" indent="0">
              <a:spcBef>
                <a:spcPts val="1600"/>
              </a:spcBef>
              <a:spcAft>
                <a:spcPts val="0"/>
              </a:spcAft>
              <a:buNone/>
            </a:pPr>
            <a:endParaRPr sz="1400"/>
          </a:p>
          <a:p>
            <a:pPr marL="0" lvl="0" indent="0">
              <a:spcBef>
                <a:spcPts val="0"/>
              </a:spcBef>
              <a:spcAft>
                <a:spcPts val="0"/>
              </a:spcAft>
              <a:buNone/>
            </a:pPr>
            <a:endParaRPr sz="1400"/>
          </a:p>
          <a:p>
            <a:pPr marL="0" lvl="0" indent="0">
              <a:spcBef>
                <a:spcPts val="0"/>
              </a:spcBef>
              <a:spcAft>
                <a:spcPts val="0"/>
              </a:spcAft>
              <a:buNone/>
            </a:pPr>
            <a:r>
              <a:rPr lang="en" sz="1400"/>
              <a:t> </a:t>
            </a:r>
            <a:endParaRPr sz="1400"/>
          </a:p>
        </p:txBody>
      </p:sp>
      <p:pic>
        <p:nvPicPr>
          <p:cNvPr id="126" name="Google Shape;126;p22"/>
          <p:cNvPicPr preferRelativeResize="0"/>
          <p:nvPr/>
        </p:nvPicPr>
        <p:blipFill>
          <a:blip r:embed="rId4">
            <a:alphaModFix/>
          </a:blip>
          <a:stretch>
            <a:fillRect/>
          </a:stretch>
        </p:blipFill>
        <p:spPr>
          <a:xfrm>
            <a:off x="3900228" y="152400"/>
            <a:ext cx="4838700" cy="48387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460950" y="2065350"/>
            <a:ext cx="8222100" cy="10128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a:t>What is PBL?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5"/>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Introduction to PBLs</a:t>
            </a:r>
            <a:endParaRPr/>
          </a:p>
        </p:txBody>
      </p:sp>
      <p:sp>
        <p:nvSpPr>
          <p:cNvPr id="79" name="Google Shape;79;p15"/>
          <p:cNvSpPr txBox="1">
            <a:spLocks noGrp="1"/>
          </p:cNvSpPr>
          <p:nvPr>
            <p:ph type="body" idx="1"/>
          </p:nvPr>
        </p:nvSpPr>
        <p:spPr>
          <a:xfrm>
            <a:off x="471900" y="1733375"/>
            <a:ext cx="8222100" cy="33306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a:t>Project based learning, or PBL, is an opportunity for students to work on a particular project that involves a real world problem, over an extended period of time, that integrates several subject areas. </a:t>
            </a:r>
            <a:endParaRPr/>
          </a:p>
          <a:p>
            <a:pPr marL="457200" lvl="0" indent="-342900" rtl="0">
              <a:spcBef>
                <a:spcPts val="0"/>
              </a:spcBef>
              <a:spcAft>
                <a:spcPts val="0"/>
              </a:spcAft>
              <a:buSzPts val="1800"/>
              <a:buChar char="●"/>
            </a:pPr>
            <a:r>
              <a:rPr lang="en"/>
              <a:t>LS STEM meets with each grade K-5 every 10 days for 90 minutes and completes 2 PBLs each year. </a:t>
            </a:r>
            <a:endParaRPr/>
          </a:p>
          <a:p>
            <a:pPr marL="457200" lvl="0" indent="-342900" rtl="0">
              <a:spcBef>
                <a:spcPts val="0"/>
              </a:spcBef>
              <a:spcAft>
                <a:spcPts val="0"/>
              </a:spcAft>
              <a:buSzPts val="1800"/>
              <a:buChar char="●"/>
            </a:pPr>
            <a:r>
              <a:rPr lang="en"/>
              <a:t>PBLs are nothing new! Confucius and Aristotle were early proponents of learning by doing. Socrates modeled how to learn through questioning, inquiry, and critical thinking. John Dewey initially promoted the idea of “learning by doing” in My Pedagogical Creed in 1897. </a:t>
            </a:r>
            <a:endParaRPr/>
          </a:p>
          <a:p>
            <a:pPr marL="457200" lvl="0" indent="0" rtl="0">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PBL Looks Like			PBL Sounds Like</a:t>
            </a:r>
            <a:endParaRPr/>
          </a:p>
        </p:txBody>
      </p:sp>
      <p:sp>
        <p:nvSpPr>
          <p:cNvPr id="85" name="Google Shape;85;p16"/>
          <p:cNvSpPr txBox="1">
            <a:spLocks noGrp="1"/>
          </p:cNvSpPr>
          <p:nvPr>
            <p:ph type="body" idx="1"/>
          </p:nvPr>
        </p:nvSpPr>
        <p:spPr>
          <a:xfrm>
            <a:off x="471900" y="1919075"/>
            <a:ext cx="3999900" cy="27102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sz="1800"/>
              <a:t>Interdisciplinary team working together</a:t>
            </a:r>
            <a:endParaRPr sz="1800"/>
          </a:p>
          <a:p>
            <a:pPr marL="457200" lvl="0" indent="-342900" rtl="0">
              <a:spcBef>
                <a:spcPts val="0"/>
              </a:spcBef>
              <a:spcAft>
                <a:spcPts val="0"/>
              </a:spcAft>
              <a:buSzPts val="1800"/>
              <a:buChar char="●"/>
            </a:pPr>
            <a:r>
              <a:rPr lang="en" sz="1800"/>
              <a:t>Engaging in real world problems</a:t>
            </a:r>
            <a:endParaRPr sz="1800"/>
          </a:p>
          <a:p>
            <a:pPr marL="457200" lvl="0" indent="-342900" rtl="0">
              <a:spcBef>
                <a:spcPts val="0"/>
              </a:spcBef>
              <a:spcAft>
                <a:spcPts val="0"/>
              </a:spcAft>
              <a:buSzPts val="1800"/>
              <a:buChar char="●"/>
            </a:pPr>
            <a:r>
              <a:rPr lang="en" sz="1800"/>
              <a:t>Relevant, hands on activities </a:t>
            </a:r>
            <a:endParaRPr sz="1800"/>
          </a:p>
          <a:p>
            <a:pPr marL="457200" lvl="0" indent="-342900" rtl="0">
              <a:spcBef>
                <a:spcPts val="0"/>
              </a:spcBef>
              <a:spcAft>
                <a:spcPts val="0"/>
              </a:spcAft>
              <a:buSzPts val="1800"/>
              <a:buChar char="●"/>
            </a:pPr>
            <a:r>
              <a:rPr lang="en" sz="1800"/>
              <a:t>Active, student-directed learning</a:t>
            </a:r>
            <a:endParaRPr sz="1800"/>
          </a:p>
          <a:p>
            <a:pPr marL="457200" lvl="0" indent="-342900">
              <a:spcBef>
                <a:spcPts val="0"/>
              </a:spcBef>
              <a:spcAft>
                <a:spcPts val="0"/>
              </a:spcAft>
              <a:buSzPts val="1800"/>
              <a:buChar char="●"/>
            </a:pPr>
            <a:r>
              <a:rPr lang="en" sz="1800"/>
              <a:t>Messy</a:t>
            </a:r>
            <a:endParaRPr sz="1800"/>
          </a:p>
        </p:txBody>
      </p:sp>
      <p:sp>
        <p:nvSpPr>
          <p:cNvPr id="86" name="Google Shape;86;p16"/>
          <p:cNvSpPr txBox="1">
            <a:spLocks noGrp="1"/>
          </p:cNvSpPr>
          <p:nvPr>
            <p:ph type="body" idx="2"/>
          </p:nvPr>
        </p:nvSpPr>
        <p:spPr>
          <a:xfrm>
            <a:off x="4694250" y="1919075"/>
            <a:ext cx="3999900" cy="2710200"/>
          </a:xfrm>
          <a:prstGeom prst="rect">
            <a:avLst/>
          </a:prstGeom>
        </p:spPr>
        <p:txBody>
          <a:bodyPr spcFirstLastPara="1" wrap="square" lIns="91425" tIns="91425" rIns="91425" bIns="91425" anchor="t" anchorCtr="0">
            <a:noAutofit/>
          </a:bodyPr>
          <a:lstStyle/>
          <a:p>
            <a:pPr marL="457200" lvl="0" indent="-342900" rtl="0">
              <a:spcBef>
                <a:spcPts val="0"/>
              </a:spcBef>
              <a:spcAft>
                <a:spcPts val="0"/>
              </a:spcAft>
              <a:buSzPts val="1800"/>
              <a:buChar char="●"/>
            </a:pPr>
            <a:r>
              <a:rPr lang="en" sz="1800"/>
              <a:t>Team discussions </a:t>
            </a:r>
            <a:endParaRPr sz="1800"/>
          </a:p>
          <a:p>
            <a:pPr marL="457200" lvl="0" indent="-342900" rtl="0">
              <a:spcBef>
                <a:spcPts val="0"/>
              </a:spcBef>
              <a:spcAft>
                <a:spcPts val="0"/>
              </a:spcAft>
              <a:buSzPts val="1800"/>
              <a:buChar char="●"/>
            </a:pPr>
            <a:r>
              <a:rPr lang="en" sz="1800"/>
              <a:t>Brainstorming </a:t>
            </a:r>
            <a:endParaRPr sz="1800"/>
          </a:p>
          <a:p>
            <a:pPr marL="457200" lvl="0" indent="-342900" rtl="0">
              <a:spcBef>
                <a:spcPts val="0"/>
              </a:spcBef>
              <a:spcAft>
                <a:spcPts val="0"/>
              </a:spcAft>
              <a:buSzPts val="1800"/>
              <a:buChar char="●"/>
            </a:pPr>
            <a:r>
              <a:rPr lang="en" sz="1800"/>
              <a:t>Questioning </a:t>
            </a:r>
            <a:endParaRPr sz="1800"/>
          </a:p>
          <a:p>
            <a:pPr marL="457200" lvl="0" indent="-342900">
              <a:spcBef>
                <a:spcPts val="0"/>
              </a:spcBef>
              <a:spcAft>
                <a:spcPts val="0"/>
              </a:spcAft>
              <a:buSzPts val="1800"/>
              <a:buChar char="●"/>
            </a:pPr>
            <a:r>
              <a:rPr lang="en" sz="1800"/>
              <a:t>Collaborating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7"/>
          <p:cNvSpPr txBox="1">
            <a:spLocks noGrp="1"/>
          </p:cNvSpPr>
          <p:nvPr>
            <p:ph type="title"/>
          </p:nvPr>
        </p:nvSpPr>
        <p:spPr>
          <a:xfrm>
            <a:off x="226078" y="357800"/>
            <a:ext cx="2808000" cy="9534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Getting Started </a:t>
            </a:r>
            <a:endParaRPr/>
          </a:p>
        </p:txBody>
      </p:sp>
      <p:sp>
        <p:nvSpPr>
          <p:cNvPr id="92" name="Google Shape;92;p17"/>
          <p:cNvSpPr txBox="1">
            <a:spLocks noGrp="1"/>
          </p:cNvSpPr>
          <p:nvPr>
            <p:ph type="body" idx="1"/>
          </p:nvPr>
        </p:nvSpPr>
        <p:spPr>
          <a:xfrm>
            <a:off x="226075" y="1465800"/>
            <a:ext cx="2808000" cy="3163500"/>
          </a:xfrm>
          <a:prstGeom prst="rect">
            <a:avLst/>
          </a:prstGeom>
        </p:spPr>
        <p:txBody>
          <a:bodyPr spcFirstLastPara="1" wrap="square" lIns="91425" tIns="91425" rIns="91425" bIns="91425" anchor="t" anchorCtr="0">
            <a:noAutofit/>
          </a:bodyPr>
          <a:lstStyle/>
          <a:p>
            <a:pPr marL="457200" lvl="0" indent="-330200" rtl="0">
              <a:spcBef>
                <a:spcPts val="0"/>
              </a:spcBef>
              <a:spcAft>
                <a:spcPts val="0"/>
              </a:spcAft>
              <a:buSzPts val="1600"/>
              <a:buChar char="●"/>
            </a:pPr>
            <a:r>
              <a:rPr lang="en" sz="1600"/>
              <a:t>Planning is key!</a:t>
            </a:r>
            <a:endParaRPr sz="1600"/>
          </a:p>
          <a:p>
            <a:pPr marL="457200" lvl="0" indent="-330200" rtl="0">
              <a:spcBef>
                <a:spcPts val="0"/>
              </a:spcBef>
              <a:spcAft>
                <a:spcPts val="0"/>
              </a:spcAft>
              <a:buSzPts val="1600"/>
              <a:buChar char="●"/>
            </a:pPr>
            <a:r>
              <a:rPr lang="en" sz="1600"/>
              <a:t>If this is your first PBL, start out small. </a:t>
            </a:r>
            <a:endParaRPr sz="1600"/>
          </a:p>
          <a:p>
            <a:pPr marL="457200" lvl="0" indent="-330200">
              <a:spcBef>
                <a:spcPts val="0"/>
              </a:spcBef>
              <a:spcAft>
                <a:spcPts val="0"/>
              </a:spcAft>
              <a:buSzPts val="1600"/>
              <a:buChar char="●"/>
            </a:pPr>
            <a:r>
              <a:rPr lang="en" sz="1600"/>
              <a:t>There are a ton of resources out there; don’t recreate the wheel unless you absolutely have to.</a:t>
            </a:r>
            <a:endParaRPr sz="1600"/>
          </a:p>
        </p:txBody>
      </p:sp>
      <p:sp>
        <p:nvSpPr>
          <p:cNvPr id="93" name="Google Shape;93;p17"/>
          <p:cNvSpPr txBox="1"/>
          <p:nvPr/>
        </p:nvSpPr>
        <p:spPr>
          <a:xfrm>
            <a:off x="3716000" y="521150"/>
            <a:ext cx="5120700" cy="4214400"/>
          </a:xfrm>
          <a:prstGeom prst="rect">
            <a:avLst/>
          </a:prstGeom>
          <a:noFill/>
          <a:ln>
            <a:noFill/>
          </a:ln>
        </p:spPr>
        <p:txBody>
          <a:bodyPr spcFirstLastPara="1" wrap="square" lIns="91425" tIns="91425" rIns="91425" bIns="91425" anchor="t" anchorCtr="0">
            <a:noAutofit/>
          </a:bodyPr>
          <a:lstStyle/>
          <a:p>
            <a:pPr marL="457200" lvl="0" indent="-317500" rtl="0">
              <a:spcBef>
                <a:spcPts val="0"/>
              </a:spcBef>
              <a:spcAft>
                <a:spcPts val="0"/>
              </a:spcAft>
              <a:buSzPts val="1400"/>
              <a:buAutoNum type="arabicPeriod"/>
            </a:pPr>
            <a:r>
              <a:rPr lang="en" b="1"/>
              <a:t>Establish learning outcomes: </a:t>
            </a:r>
            <a:r>
              <a:rPr lang="en"/>
              <a:t>What do you want your students to learn? What is the take away?</a:t>
            </a:r>
            <a:endParaRPr/>
          </a:p>
          <a:p>
            <a:pPr marL="457200" lvl="0" indent="-317500" rtl="0">
              <a:spcBef>
                <a:spcPts val="0"/>
              </a:spcBef>
              <a:spcAft>
                <a:spcPts val="0"/>
              </a:spcAft>
              <a:buSzPts val="1400"/>
              <a:buAutoNum type="arabicPeriod"/>
            </a:pPr>
            <a:r>
              <a:rPr lang="en" b="1"/>
              <a:t>What is your real world problem: </a:t>
            </a:r>
            <a:r>
              <a:rPr lang="en"/>
              <a:t>Write an essential, open ended question for your students to solve.</a:t>
            </a:r>
            <a:endParaRPr/>
          </a:p>
          <a:p>
            <a:pPr marL="457200" lvl="0" indent="-317500" rtl="0">
              <a:spcBef>
                <a:spcPts val="0"/>
              </a:spcBef>
              <a:spcAft>
                <a:spcPts val="0"/>
              </a:spcAft>
              <a:buSzPts val="1400"/>
              <a:buAutoNum type="arabicPeriod"/>
            </a:pPr>
            <a:r>
              <a:rPr lang="en" b="1"/>
              <a:t>Develop an authentic task: </a:t>
            </a:r>
            <a:r>
              <a:rPr lang="en"/>
              <a:t>Allow students to be creative and apply information learned to solve the problem.</a:t>
            </a:r>
            <a:endParaRPr/>
          </a:p>
          <a:p>
            <a:pPr marL="457200" lvl="0" indent="-317500" rtl="0">
              <a:spcBef>
                <a:spcPts val="0"/>
              </a:spcBef>
              <a:spcAft>
                <a:spcPts val="0"/>
              </a:spcAft>
              <a:buSzPts val="1400"/>
              <a:buAutoNum type="arabicPeriod"/>
            </a:pPr>
            <a:r>
              <a:rPr lang="en" b="1"/>
              <a:t>Develop an assessment or exit task:</a:t>
            </a:r>
            <a:r>
              <a:rPr lang="en"/>
              <a:t> This could be a rubric, a presentation, a summative, etc. It could be all of the above throughout the process. </a:t>
            </a:r>
            <a:endParaRPr/>
          </a:p>
          <a:p>
            <a:pPr marL="457200" lvl="0" indent="-317500" rtl="0">
              <a:spcBef>
                <a:spcPts val="0"/>
              </a:spcBef>
              <a:spcAft>
                <a:spcPts val="0"/>
              </a:spcAft>
              <a:buSzPts val="1400"/>
              <a:buAutoNum type="arabicPeriod"/>
            </a:pPr>
            <a:r>
              <a:rPr lang="en" b="1"/>
              <a:t>Allow students to present: </a:t>
            </a:r>
            <a:r>
              <a:rPr lang="en"/>
              <a:t>Present as a team. Allow students to develop their own roles, but everyone must participate.</a:t>
            </a:r>
            <a:endParaRPr/>
          </a:p>
          <a:p>
            <a:pPr marL="457200" lvl="0" indent="-317500">
              <a:spcBef>
                <a:spcPts val="0"/>
              </a:spcBef>
              <a:spcAft>
                <a:spcPts val="0"/>
              </a:spcAft>
              <a:buSzPts val="1400"/>
              <a:buAutoNum type="arabicPeriod"/>
            </a:pPr>
            <a:r>
              <a:rPr lang="en" b="1"/>
              <a:t>Allow students to evaluate, reflect, and edit as needed:</a:t>
            </a:r>
            <a:r>
              <a:rPr lang="en"/>
              <a:t> Ask: What went well? What didn’t? What would you change if you had the time and materials? This is a great opportunity for journaling.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311700" y="331525"/>
            <a:ext cx="8520600" cy="9939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sz="6500"/>
              <a:t>PBL Activity</a:t>
            </a:r>
            <a:endParaRPr sz="6500"/>
          </a:p>
        </p:txBody>
      </p:sp>
      <p:sp>
        <p:nvSpPr>
          <p:cNvPr id="99" name="Google Shape;99;p18"/>
          <p:cNvSpPr txBox="1"/>
          <p:nvPr/>
        </p:nvSpPr>
        <p:spPr>
          <a:xfrm>
            <a:off x="691075" y="1688075"/>
            <a:ext cx="3704700" cy="30816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Criteria:</a:t>
            </a:r>
            <a:endParaRPr/>
          </a:p>
          <a:p>
            <a:pPr marL="0" lvl="0" indent="0">
              <a:spcBef>
                <a:spcPts val="0"/>
              </a:spcBef>
              <a:spcAft>
                <a:spcPts val="0"/>
              </a:spcAft>
              <a:buNone/>
            </a:pPr>
            <a:endParaRPr/>
          </a:p>
          <a:p>
            <a:pPr marL="457200" lvl="0" indent="-317500" rtl="0">
              <a:spcBef>
                <a:spcPts val="0"/>
              </a:spcBef>
              <a:spcAft>
                <a:spcPts val="0"/>
              </a:spcAft>
              <a:buSzPts val="1400"/>
              <a:buChar char="●"/>
            </a:pPr>
            <a:r>
              <a:rPr lang="en"/>
              <a:t>Your team must build a tower out of index cards.</a:t>
            </a:r>
            <a:endParaRPr/>
          </a:p>
          <a:p>
            <a:pPr marL="457200" lvl="0" indent="-317500" rtl="0">
              <a:spcBef>
                <a:spcPts val="0"/>
              </a:spcBef>
              <a:spcAft>
                <a:spcPts val="0"/>
              </a:spcAft>
              <a:buSzPts val="1400"/>
              <a:buChar char="●"/>
            </a:pPr>
            <a:r>
              <a:rPr lang="en"/>
              <a:t>The </a:t>
            </a:r>
            <a:r>
              <a:rPr lang="en" u="sng"/>
              <a:t>structure</a:t>
            </a:r>
            <a:r>
              <a:rPr lang="en"/>
              <a:t> must be at least 6 inches tall. (You may use a ruler.)</a:t>
            </a:r>
            <a:endParaRPr/>
          </a:p>
          <a:p>
            <a:pPr marL="457200" lvl="0" indent="-317500" rtl="0">
              <a:spcBef>
                <a:spcPts val="0"/>
              </a:spcBef>
              <a:spcAft>
                <a:spcPts val="0"/>
              </a:spcAft>
              <a:buSzPts val="1400"/>
              <a:buChar char="●"/>
            </a:pPr>
            <a:r>
              <a:rPr lang="en"/>
              <a:t>The </a:t>
            </a:r>
            <a:r>
              <a:rPr lang="en" u="sng"/>
              <a:t>function</a:t>
            </a:r>
            <a:r>
              <a:rPr lang="en"/>
              <a:t> of your tower is to hold a certain amount of weight on top without it falling down.</a:t>
            </a:r>
            <a:endParaRPr/>
          </a:p>
          <a:p>
            <a:pPr marL="457200" lvl="0" indent="-317500" rtl="0">
              <a:spcBef>
                <a:spcPts val="0"/>
              </a:spcBef>
              <a:spcAft>
                <a:spcPts val="0"/>
              </a:spcAft>
              <a:buSzPts val="1400"/>
              <a:buChar char="●"/>
            </a:pPr>
            <a:r>
              <a:rPr lang="en"/>
              <a:t>If your tower falls down, you may use the allotted time to reflect and rebuild. </a:t>
            </a:r>
            <a:endParaRPr/>
          </a:p>
          <a:p>
            <a:pPr marL="457200" lvl="0" indent="-317500">
              <a:spcBef>
                <a:spcPts val="0"/>
              </a:spcBef>
              <a:spcAft>
                <a:spcPts val="0"/>
              </a:spcAft>
              <a:buSzPts val="1400"/>
              <a:buChar char="●"/>
            </a:pPr>
            <a:r>
              <a:rPr lang="en"/>
              <a:t>You may test your tower at any time during the 10 minutes or after as many times as needed. </a:t>
            </a:r>
            <a:endParaRPr/>
          </a:p>
        </p:txBody>
      </p:sp>
      <p:sp>
        <p:nvSpPr>
          <p:cNvPr id="100" name="Google Shape;100;p18"/>
          <p:cNvSpPr txBox="1"/>
          <p:nvPr/>
        </p:nvSpPr>
        <p:spPr>
          <a:xfrm>
            <a:off x="4701650" y="1699400"/>
            <a:ext cx="3636600" cy="31041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a:t>Constraints:</a:t>
            </a:r>
            <a:endParaRPr/>
          </a:p>
          <a:p>
            <a:pPr marL="0" lvl="0" indent="0">
              <a:spcBef>
                <a:spcPts val="0"/>
              </a:spcBef>
              <a:spcAft>
                <a:spcPts val="0"/>
              </a:spcAft>
              <a:buNone/>
            </a:pPr>
            <a:endParaRPr/>
          </a:p>
          <a:p>
            <a:pPr marL="457200" lvl="0" indent="-317500" rtl="0">
              <a:spcBef>
                <a:spcPts val="0"/>
              </a:spcBef>
              <a:spcAft>
                <a:spcPts val="0"/>
              </a:spcAft>
              <a:buSzPts val="1400"/>
              <a:buChar char="●"/>
            </a:pPr>
            <a:r>
              <a:rPr lang="en"/>
              <a:t>Your team has a time limit: 10 minutes to brainstorm, sketch, and build a tower.</a:t>
            </a:r>
            <a:endParaRPr/>
          </a:p>
          <a:p>
            <a:pPr marL="457200" lvl="0" indent="-317500" rtl="0">
              <a:spcBef>
                <a:spcPts val="0"/>
              </a:spcBef>
              <a:spcAft>
                <a:spcPts val="0"/>
              </a:spcAft>
              <a:buSzPts val="1400"/>
              <a:buChar char="●"/>
            </a:pPr>
            <a:r>
              <a:rPr lang="en"/>
              <a:t>Your team may only use the following materials: 20 index cards</a:t>
            </a:r>
            <a:endParaRPr/>
          </a:p>
          <a:p>
            <a:pPr marL="457200" lvl="0" indent="-317500" rtl="0">
              <a:spcBef>
                <a:spcPts val="0"/>
              </a:spcBef>
              <a:spcAft>
                <a:spcPts val="0"/>
              </a:spcAft>
              <a:buSzPts val="1400"/>
              <a:buChar char="●"/>
            </a:pPr>
            <a:r>
              <a:rPr lang="en"/>
              <a:t>No other material may be used: NO TAPE OR GLUE</a:t>
            </a:r>
            <a:endParaRPr/>
          </a:p>
          <a:p>
            <a:pPr marL="457200" lvl="0" indent="-317500">
              <a:spcBef>
                <a:spcPts val="0"/>
              </a:spcBef>
              <a:spcAft>
                <a:spcPts val="0"/>
              </a:spcAft>
              <a:buSzPts val="1400"/>
              <a:buChar char="●"/>
            </a:pPr>
            <a:r>
              <a:rPr lang="en"/>
              <a:t>All team members must be included in the process.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265500" y="508100"/>
            <a:ext cx="4045200" cy="14823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Let’s reflect!</a:t>
            </a:r>
            <a:endParaRPr/>
          </a:p>
        </p:txBody>
      </p:sp>
      <p:sp>
        <p:nvSpPr>
          <p:cNvPr id="106" name="Google Shape;106;p19"/>
          <p:cNvSpPr txBox="1">
            <a:spLocks noGrp="1"/>
          </p:cNvSpPr>
          <p:nvPr>
            <p:ph type="subTitle" idx="1"/>
          </p:nvPr>
        </p:nvSpPr>
        <p:spPr>
          <a:xfrm>
            <a:off x="265500" y="2043073"/>
            <a:ext cx="4045200" cy="29481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SzPts val="2100"/>
              <a:buAutoNum type="arabicPeriod"/>
            </a:pPr>
            <a:r>
              <a:rPr lang="en"/>
              <a:t>What did you learn? </a:t>
            </a:r>
            <a:endParaRPr/>
          </a:p>
          <a:p>
            <a:pPr marL="457200" lvl="0" indent="-361950" algn="l" rtl="0">
              <a:spcBef>
                <a:spcPts val="0"/>
              </a:spcBef>
              <a:spcAft>
                <a:spcPts val="0"/>
              </a:spcAft>
              <a:buSzPts val="2100"/>
              <a:buAutoNum type="arabicPeriod"/>
            </a:pPr>
            <a:r>
              <a:rPr lang="en"/>
              <a:t>What subjects/standards did we cover?</a:t>
            </a:r>
            <a:endParaRPr/>
          </a:p>
          <a:p>
            <a:pPr marL="457200" lvl="0" indent="-361950" algn="l" rtl="0">
              <a:spcBef>
                <a:spcPts val="0"/>
              </a:spcBef>
              <a:spcAft>
                <a:spcPts val="0"/>
              </a:spcAft>
              <a:buSzPts val="2100"/>
              <a:buAutoNum type="arabicPeriod"/>
            </a:pPr>
            <a:r>
              <a:rPr lang="en"/>
              <a:t>How did you work as a team?</a:t>
            </a:r>
            <a:endParaRPr/>
          </a:p>
          <a:p>
            <a:pPr marL="457200" lvl="0" indent="-361950" algn="l" rtl="0">
              <a:spcBef>
                <a:spcPts val="0"/>
              </a:spcBef>
              <a:spcAft>
                <a:spcPts val="0"/>
              </a:spcAft>
              <a:buSzPts val="2100"/>
              <a:buAutoNum type="arabicPeriod"/>
            </a:pPr>
            <a:r>
              <a:rPr lang="en"/>
              <a:t>How could we differentiate?</a:t>
            </a:r>
            <a:endParaRPr/>
          </a:p>
          <a:p>
            <a:pPr marL="457200" lvl="0" indent="-361950" algn="l">
              <a:spcBef>
                <a:spcPts val="0"/>
              </a:spcBef>
              <a:spcAft>
                <a:spcPts val="0"/>
              </a:spcAft>
              <a:buSzPts val="2100"/>
              <a:buAutoNum type="arabicPeriod"/>
            </a:pPr>
            <a:r>
              <a:rPr lang="en"/>
              <a:t>How could we build this into a longer project?</a:t>
            </a:r>
            <a:endParaRPr/>
          </a:p>
        </p:txBody>
      </p:sp>
      <p:pic>
        <p:nvPicPr>
          <p:cNvPr id="107" name="Google Shape;107;p19"/>
          <p:cNvPicPr preferRelativeResize="0"/>
          <p:nvPr/>
        </p:nvPicPr>
        <p:blipFill>
          <a:blip r:embed="rId3">
            <a:alphaModFix/>
          </a:blip>
          <a:stretch>
            <a:fillRect/>
          </a:stretch>
        </p:blipFill>
        <p:spPr>
          <a:xfrm>
            <a:off x="5052225" y="152400"/>
            <a:ext cx="3629027" cy="4838702"/>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0"/>
          <p:cNvSpPr txBox="1"/>
          <p:nvPr/>
        </p:nvSpPr>
        <p:spPr>
          <a:xfrm>
            <a:off x="861025" y="430525"/>
            <a:ext cx="7556700" cy="9516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 sz="3600"/>
              <a:t>From Worms to Wall Street </a:t>
            </a:r>
            <a:endParaRPr sz="3600"/>
          </a:p>
        </p:txBody>
      </p:sp>
      <p:pic>
        <p:nvPicPr>
          <p:cNvPr id="113" name="Google Shape;113;p20" descr="Newsome Park Elementary students work on a variety of research projects based on their interests.&#10;&#10;This video was produced by Edutopia. Learn more at http://www.edutopia.org" title="Elementary Projects from Worms to Wall Street">
            <a:hlinkClick r:id="rId3"/>
          </p:cNvPr>
          <p:cNvPicPr preferRelativeResize="0"/>
          <p:nvPr/>
        </p:nvPicPr>
        <p:blipFill>
          <a:blip r:embed="rId4">
            <a:alphaModFix/>
          </a:blip>
          <a:stretch>
            <a:fillRect/>
          </a:stretch>
        </p:blipFill>
        <p:spPr>
          <a:xfrm>
            <a:off x="2286000" y="1455225"/>
            <a:ext cx="4572000" cy="34290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1"/>
          <p:cNvSpPr txBox="1">
            <a:spLocks noGrp="1"/>
          </p:cNvSpPr>
          <p:nvPr>
            <p:ph type="title"/>
          </p:nvPr>
        </p:nvSpPr>
        <p:spPr>
          <a:xfrm>
            <a:off x="490250" y="488250"/>
            <a:ext cx="6227100" cy="150570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sz="4800"/>
              <a:t>PBL Resources: </a:t>
            </a:r>
            <a:endParaRPr sz="4800"/>
          </a:p>
        </p:txBody>
      </p:sp>
      <p:sp>
        <p:nvSpPr>
          <p:cNvPr id="119" name="Google Shape;119;p21"/>
          <p:cNvSpPr txBox="1"/>
          <p:nvPr/>
        </p:nvSpPr>
        <p:spPr>
          <a:xfrm>
            <a:off x="611775" y="1937300"/>
            <a:ext cx="7930500" cy="2254500"/>
          </a:xfrm>
          <a:prstGeom prst="rect">
            <a:avLst/>
          </a:prstGeom>
          <a:noFill/>
          <a:ln>
            <a:noFill/>
          </a:ln>
        </p:spPr>
        <p:txBody>
          <a:bodyPr spcFirstLastPara="1" wrap="square" lIns="91425" tIns="91425" rIns="91425" bIns="91425" anchor="t" anchorCtr="0">
            <a:noAutofit/>
          </a:bodyPr>
          <a:lstStyle/>
          <a:p>
            <a:pPr marL="0" lvl="0" indent="0">
              <a:spcBef>
                <a:spcPts val="0"/>
              </a:spcBef>
              <a:spcAft>
                <a:spcPts val="0"/>
              </a:spcAft>
              <a:buNone/>
            </a:pPr>
            <a:r>
              <a:rPr lang="en" u="sng">
                <a:solidFill>
                  <a:srgbClr val="FFFFFF"/>
                </a:solidFill>
                <a:hlinkClick r:id="rId3"/>
              </a:rPr>
              <a:t>Getting started with PBLs</a:t>
            </a:r>
            <a:endParaRPr>
              <a:solidFill>
                <a:srgbClr val="FFFFFF"/>
              </a:solidFill>
            </a:endParaRPr>
          </a:p>
          <a:p>
            <a:pPr marL="0" lvl="0" indent="0">
              <a:spcBef>
                <a:spcPts val="0"/>
              </a:spcBef>
              <a:spcAft>
                <a:spcPts val="0"/>
              </a:spcAft>
              <a:buNone/>
            </a:pPr>
            <a:endParaRPr>
              <a:solidFill>
                <a:srgbClr val="FFFFFF"/>
              </a:solidFill>
            </a:endParaRPr>
          </a:p>
          <a:p>
            <a:pPr marL="0" lvl="0" indent="0">
              <a:spcBef>
                <a:spcPts val="0"/>
              </a:spcBef>
              <a:spcAft>
                <a:spcPts val="0"/>
              </a:spcAft>
              <a:buNone/>
            </a:pPr>
            <a:r>
              <a:rPr lang="en" u="sng">
                <a:solidFill>
                  <a:srgbClr val="FFFFFF"/>
                </a:solidFill>
                <a:hlinkClick r:id="rId4"/>
              </a:rPr>
              <a:t>The Buck Institute of Education </a:t>
            </a:r>
            <a:r>
              <a:rPr lang="en">
                <a:solidFill>
                  <a:srgbClr val="FFFFFF"/>
                </a:solidFill>
              </a:rPr>
              <a:t> </a:t>
            </a:r>
            <a:endParaRPr>
              <a:solidFill>
                <a:srgbClr val="FFFFFF"/>
              </a:solidFill>
            </a:endParaRPr>
          </a:p>
          <a:p>
            <a:pPr marL="0" lvl="0" indent="0">
              <a:spcBef>
                <a:spcPts val="0"/>
              </a:spcBef>
              <a:spcAft>
                <a:spcPts val="0"/>
              </a:spcAft>
              <a:buNone/>
            </a:pPr>
            <a:endParaRPr>
              <a:solidFill>
                <a:srgbClr val="FFFFFF"/>
              </a:solidFill>
            </a:endParaRPr>
          </a:p>
          <a:p>
            <a:pPr marL="0" lvl="0" indent="0">
              <a:spcBef>
                <a:spcPts val="0"/>
              </a:spcBef>
              <a:spcAft>
                <a:spcPts val="0"/>
              </a:spcAft>
              <a:buNone/>
            </a:pPr>
            <a:r>
              <a:rPr lang="en" u="sng">
                <a:solidFill>
                  <a:srgbClr val="FFFFFF"/>
                </a:solidFill>
                <a:hlinkClick r:id="rId5"/>
              </a:rPr>
              <a:t>BIE Project Search </a:t>
            </a:r>
            <a:endParaRPr>
              <a:solidFill>
                <a:srgbClr val="FFFFFF"/>
              </a:solidFill>
            </a:endParaRPr>
          </a:p>
          <a:p>
            <a:pPr marL="0" lvl="0" indent="0">
              <a:spcBef>
                <a:spcPts val="0"/>
              </a:spcBef>
              <a:spcAft>
                <a:spcPts val="0"/>
              </a:spcAft>
              <a:buNone/>
            </a:pPr>
            <a:endParaRPr>
              <a:solidFill>
                <a:srgbClr val="FFFFFF"/>
              </a:solidFill>
            </a:endParaRPr>
          </a:p>
          <a:p>
            <a:pPr marL="0" lvl="0" indent="0">
              <a:spcBef>
                <a:spcPts val="0"/>
              </a:spcBef>
              <a:spcAft>
                <a:spcPts val="0"/>
              </a:spcAft>
              <a:buNone/>
            </a:pPr>
            <a:r>
              <a:rPr lang="en" u="sng">
                <a:solidFill>
                  <a:srgbClr val="FFFFFF"/>
                </a:solidFill>
                <a:hlinkClick r:id="rId6"/>
              </a:rPr>
              <a:t>ISTE PBL Resources</a:t>
            </a:r>
            <a:endParaRPr>
              <a:solidFill>
                <a:srgbClr val="FFFFFF"/>
              </a:solidFill>
            </a:endParaRPr>
          </a:p>
          <a:p>
            <a:pPr marL="0" lvl="0" indent="0">
              <a:spcBef>
                <a:spcPts val="0"/>
              </a:spcBef>
              <a:spcAft>
                <a:spcPts val="0"/>
              </a:spcAft>
              <a:buNone/>
            </a:pPr>
            <a:endParaRPr>
              <a:solidFill>
                <a:srgbClr val="FFFFFF"/>
              </a:solidFill>
            </a:endParaRPr>
          </a:p>
          <a:p>
            <a:pPr marL="0" lvl="0" indent="0">
              <a:spcBef>
                <a:spcPts val="0"/>
              </a:spcBef>
              <a:spcAft>
                <a:spcPts val="0"/>
              </a:spcAft>
              <a:buNone/>
            </a:pPr>
            <a:endParaRPr>
              <a:solidFill>
                <a:srgbClr val="FFFFFF"/>
              </a:solidFill>
            </a:endParaRPr>
          </a:p>
          <a:p>
            <a:pPr marL="0" lvl="0" indent="0">
              <a:spcBef>
                <a:spcPts val="0"/>
              </a:spcBef>
              <a:spcAft>
                <a:spcPts val="0"/>
              </a:spcAft>
              <a:buNone/>
            </a:pPr>
            <a:endParaRPr/>
          </a:p>
          <a:p>
            <a:pPr marL="0" lvl="0" indent="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590</Words>
  <Application>Microsoft Office PowerPoint</Application>
  <PresentationFormat>On-screen Show (16:9)</PresentationFormat>
  <Paragraphs>71</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Roboto</vt:lpstr>
      <vt:lpstr>Arial</vt:lpstr>
      <vt:lpstr>Material</vt:lpstr>
      <vt:lpstr>Project Based Learning</vt:lpstr>
      <vt:lpstr>What is PBL? </vt:lpstr>
      <vt:lpstr>Introduction to PBLs</vt:lpstr>
      <vt:lpstr>PBL Looks Like   PBL Sounds Like</vt:lpstr>
      <vt:lpstr>Getting Started </vt:lpstr>
      <vt:lpstr>PBL Activity</vt:lpstr>
      <vt:lpstr>Let’s reflect!</vt:lpstr>
      <vt:lpstr>PowerPoint Presentation</vt:lpstr>
      <vt:lpstr>PBL Resources: </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Based Learning</dc:title>
  <dc:creator>Jay Whalen</dc:creator>
  <cp:lastModifiedBy>Jay Whalen</cp:lastModifiedBy>
  <cp:revision>1</cp:revision>
  <dcterms:modified xsi:type="dcterms:W3CDTF">2018-07-30T15:20:09Z</dcterms:modified>
</cp:coreProperties>
</file>