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Cutive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Rockwell" panose="02060603020205020403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7BVOERB69jdeKpA4kR4XXh9aFvGmcFM/view?usp=shari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includes each school leadership team using a problem-solving cycle to examine school-wide data.  Does your school have a problem-solving cycle that each team uses to examine data?  1-3 debrief.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utive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utive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12</a:t>
            </a:fld>
            <a:endParaRPr sz="120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Role as Coordinator (School demographics)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a Leadership Team and shared vision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Look at alignment to work that they have already done (using what we already have including teaming structures)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Focus on the Core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Solving  an action planning (next step - Defining Core)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Lessons Learned (Communication planning and getting buy-in from leadership, PD and coaching)</a:t>
            </a:r>
            <a:endParaRPr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d9c4fc3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d9c4fc3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3d9c4fc3c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Team, Problem Solving teams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supports implementation by communicating a vision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Selection Criteria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that allows staff to plan and implement instruction and interventions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PLC MEETINGS and teams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 1-3 with a partner.  Debrief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11701" y="390467"/>
            <a:ext cx="8520599" cy="106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11701" y="1638234"/>
            <a:ext cx="8520599" cy="445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rickfade@pinelakeprep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MTSS_Main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9634" y="305976"/>
            <a:ext cx="4285917" cy="3123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-5525" y="3630551"/>
            <a:ext cx="9155100" cy="29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MTSS across the State:</a:t>
            </a:r>
            <a:endParaRPr sz="4800" b="1" i="0" u="none" strike="noStrike" cap="non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Leveraging the Power of MTSS in your School</a:t>
            </a:r>
            <a:endParaRPr sz="3200" b="1" i="0" u="none" strike="noStrike" cap="non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Presenters: </a:t>
            </a:r>
            <a:endParaRPr sz="20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Karmen Mills, IABS Consultant - NC DPI</a:t>
            </a:r>
            <a:endParaRPr sz="20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karmen.mills@dpi.nc.gov</a:t>
            </a:r>
            <a:endParaRPr sz="20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Kimberlee Strickfaden, MTSS Coordinator - Pine Lake Prep </a:t>
            </a:r>
            <a:endParaRPr sz="20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kimberlee.strickfaden@pinelakeprep.org</a:t>
            </a:r>
            <a:r>
              <a:rPr lang="en-US" sz="20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74521"/>
          </a:xfrm>
          <a:prstGeom prst="rect">
            <a:avLst/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Systems - Communication and Collaboration</a:t>
            </a:r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0" y="2085926"/>
            <a:ext cx="4701300" cy="371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swald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 way communication with all stakeholders</a:t>
            </a:r>
            <a:endParaRPr/>
          </a:p>
          <a:p>
            <a:pPr marL="457200" marR="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swald"/>
              <a:buNone/>
            </a:pPr>
            <a:endParaRPr sz="26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swald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the infrastructure to communicate and work with families and other community supports</a:t>
            </a: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1579" y="2358190"/>
            <a:ext cx="4604084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62526"/>
          </a:xfrm>
          <a:prstGeom prst="rect">
            <a:avLst/>
          </a:prstGeom>
          <a:gradFill>
            <a:gsLst>
              <a:gs pos="0">
                <a:srgbClr val="AF94D2"/>
              </a:gs>
              <a:gs pos="50000">
                <a:srgbClr val="CCBEE1"/>
              </a:gs>
              <a:gs pos="100000">
                <a:srgbClr val="E6E0E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– Data Based Problem Solving </a:t>
            </a:r>
            <a:endParaRPr sz="33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3" name="Google Shape;173;p24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-56643" y="962526"/>
            <a:ext cx="9200643" cy="604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24"/>
          <p:cNvGrpSpPr/>
          <p:nvPr/>
        </p:nvGrpSpPr>
        <p:grpSpPr>
          <a:xfrm>
            <a:off x="377118" y="1052660"/>
            <a:ext cx="5503846" cy="508896"/>
            <a:chOff x="3525854" y="3811012"/>
            <a:chExt cx="5503846" cy="678528"/>
          </a:xfrm>
        </p:grpSpPr>
        <p:sp>
          <p:nvSpPr>
            <p:cNvPr id="176" name="Google Shape;176;p24"/>
            <p:cNvSpPr/>
            <p:nvPr/>
          </p:nvSpPr>
          <p:spPr>
            <a:xfrm>
              <a:off x="3815572" y="3967428"/>
              <a:ext cx="52141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7030A0"/>
                  </a:solidFill>
                  <a:latin typeface="Oswald"/>
                  <a:ea typeface="Oswald"/>
                  <a:cs typeface="Oswald"/>
                  <a:sym typeface="Oswald"/>
                </a:rPr>
                <a:t>Identify the problem</a:t>
              </a:r>
              <a:endParaRPr sz="2400" b="0" i="0" u="none" strike="noStrike" cap="none">
                <a:solidFill>
                  <a:srgbClr val="7030A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177" name="Google Shape;177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25854" y="3811012"/>
              <a:ext cx="712031" cy="6785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8" name="Google Shape;178;p24"/>
          <p:cNvGrpSpPr/>
          <p:nvPr/>
        </p:nvGrpSpPr>
        <p:grpSpPr>
          <a:xfrm>
            <a:off x="4883618" y="1754150"/>
            <a:ext cx="5503846" cy="508896"/>
            <a:chOff x="3525854" y="3811012"/>
            <a:chExt cx="5503846" cy="678528"/>
          </a:xfrm>
        </p:grpSpPr>
        <p:sp>
          <p:nvSpPr>
            <p:cNvPr id="179" name="Google Shape;179;p24"/>
            <p:cNvSpPr/>
            <p:nvPr/>
          </p:nvSpPr>
          <p:spPr>
            <a:xfrm>
              <a:off x="3815572" y="3967428"/>
              <a:ext cx="52141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7030A0"/>
                  </a:solidFill>
                  <a:latin typeface="Oswald"/>
                  <a:ea typeface="Oswald"/>
                  <a:cs typeface="Oswald"/>
                  <a:sym typeface="Oswald"/>
                </a:rPr>
                <a:t>Evaluate the plan</a:t>
              </a:r>
              <a:endParaRPr sz="2400" b="0" i="0" u="none" strike="noStrike" cap="none">
                <a:solidFill>
                  <a:srgbClr val="7030A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180" name="Google Shape;180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25854" y="3811012"/>
              <a:ext cx="712031" cy="6785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1" name="Google Shape;181;p24"/>
          <p:cNvGrpSpPr/>
          <p:nvPr/>
        </p:nvGrpSpPr>
        <p:grpSpPr>
          <a:xfrm>
            <a:off x="4171587" y="1049898"/>
            <a:ext cx="5503846" cy="508896"/>
            <a:chOff x="3525854" y="3811012"/>
            <a:chExt cx="5503846" cy="678528"/>
          </a:xfrm>
        </p:grpSpPr>
        <p:sp>
          <p:nvSpPr>
            <p:cNvPr id="182" name="Google Shape;182;p24"/>
            <p:cNvSpPr/>
            <p:nvPr/>
          </p:nvSpPr>
          <p:spPr>
            <a:xfrm>
              <a:off x="3815572" y="3967428"/>
              <a:ext cx="52141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7030A0"/>
                  </a:solidFill>
                  <a:latin typeface="Oswald"/>
                  <a:ea typeface="Oswald"/>
                  <a:cs typeface="Oswald"/>
                  <a:sym typeface="Oswald"/>
                </a:rPr>
                <a:t>Analyze the problem</a:t>
              </a:r>
              <a:endParaRPr sz="2400" b="0" i="0" u="none" strike="noStrike" cap="none">
                <a:solidFill>
                  <a:srgbClr val="7030A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183" name="Google Shape;183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25854" y="3811012"/>
              <a:ext cx="712031" cy="6785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4" name="Google Shape;184;p24"/>
          <p:cNvGrpSpPr/>
          <p:nvPr/>
        </p:nvGrpSpPr>
        <p:grpSpPr>
          <a:xfrm>
            <a:off x="1245876" y="1754150"/>
            <a:ext cx="5718828" cy="508896"/>
            <a:chOff x="3525854" y="3811012"/>
            <a:chExt cx="5503846" cy="678528"/>
          </a:xfrm>
        </p:grpSpPr>
        <p:sp>
          <p:nvSpPr>
            <p:cNvPr id="185" name="Google Shape;185;p24"/>
            <p:cNvSpPr/>
            <p:nvPr/>
          </p:nvSpPr>
          <p:spPr>
            <a:xfrm>
              <a:off x="3815572" y="3967428"/>
              <a:ext cx="52141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7030A0"/>
                  </a:solidFill>
                  <a:latin typeface="Oswald"/>
                  <a:ea typeface="Oswald"/>
                  <a:cs typeface="Oswald"/>
                  <a:sym typeface="Oswald"/>
                </a:rPr>
                <a:t>Plan Implementation </a:t>
              </a:r>
              <a:endParaRPr sz="2400" b="0" i="0" u="none" strike="noStrike" cap="none">
                <a:solidFill>
                  <a:srgbClr val="7030A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186" name="Google Shape;186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25854" y="3811012"/>
              <a:ext cx="712031" cy="6785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2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4453217" y="32443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/>
          <p:nvPr/>
        </p:nvSpPr>
        <p:spPr>
          <a:xfrm>
            <a:off x="159819" y="3782467"/>
            <a:ext cx="3393161" cy="2313519"/>
          </a:xfrm>
          <a:prstGeom prst="ellipse">
            <a:avLst/>
          </a:prstGeom>
          <a:gradFill>
            <a:gsLst>
              <a:gs pos="0">
                <a:srgbClr val="AF94D2"/>
              </a:gs>
              <a:gs pos="50000">
                <a:srgbClr val="CCBEE1"/>
              </a:gs>
              <a:gs pos="100000">
                <a:srgbClr val="E6E0EF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-1" y="1198492"/>
            <a:ext cx="9143999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Universal</a:t>
            </a:r>
            <a:r>
              <a:rPr lang="en-US" sz="7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72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Screening</a:t>
            </a:r>
            <a:endParaRPr sz="18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0" y="2527574"/>
            <a:ext cx="9144000" cy="1069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</a:t>
            </a:r>
            <a:r>
              <a:rPr lang="en-US" sz="8000" b="1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8000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Core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333372" y="3895755"/>
            <a:ext cx="2859007" cy="176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Allows for problem solving: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3726672" y="3715510"/>
            <a:ext cx="4572000" cy="173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336699"/>
                </a:solidFill>
                <a:latin typeface="Oswald"/>
                <a:ea typeface="Oswald"/>
                <a:cs typeface="Oswald"/>
                <a:sym typeface="Oswald"/>
              </a:rPr>
              <a:t>whole school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336699"/>
                </a:solidFill>
                <a:latin typeface="Oswald"/>
                <a:ea typeface="Oswald"/>
                <a:cs typeface="Oswald"/>
                <a:sym typeface="Oswald"/>
              </a:rPr>
              <a:t>sub-group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336699"/>
                </a:solidFill>
                <a:latin typeface="Oswald"/>
                <a:ea typeface="Oswald"/>
                <a:cs typeface="Oswald"/>
                <a:sym typeface="Oswald"/>
              </a:rPr>
              <a:t>grade level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2980" y="3872909"/>
            <a:ext cx="534021" cy="5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6930" y="4596555"/>
            <a:ext cx="534021" cy="5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6930" y="5320201"/>
            <a:ext cx="534021" cy="5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129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Practices: Three Tiered Instruction and Intervention </a:t>
            </a:r>
            <a:endParaRPr sz="4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00" y="1609125"/>
            <a:ext cx="5745251" cy="427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5817600" y="4071700"/>
            <a:ext cx="3122100" cy="232170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Instruction </a:t>
            </a:r>
            <a:endParaRPr sz="3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Curriculum </a:t>
            </a:r>
            <a:endParaRPr sz="3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Environment 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>
            <a:spLocks noGrp="1"/>
          </p:cNvSpPr>
          <p:nvPr>
            <p:ph type="title"/>
          </p:nvPr>
        </p:nvSpPr>
        <p:spPr>
          <a:xfrm>
            <a:off x="-312225" y="5741675"/>
            <a:ext cx="91440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Implementation Journey </a:t>
            </a:r>
            <a:r>
              <a:rPr lang="en-US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Pine</a:t>
            </a:r>
            <a:r>
              <a:rPr lang="en-US"/>
              <a:t> L</a:t>
            </a:r>
            <a:r>
              <a:rPr lang="en-US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ake Pre</a:t>
            </a:r>
            <a:r>
              <a:rPr lang="en-US"/>
              <a:t>p 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7"/>
          <p:cNvSpPr txBox="1">
            <a:spLocks noGrp="1"/>
          </p:cNvSpPr>
          <p:nvPr>
            <p:ph type="body" idx="1"/>
          </p:nvPr>
        </p:nvSpPr>
        <p:spPr>
          <a:xfrm>
            <a:off x="311701" y="1638234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2832825" y="5741675"/>
            <a:ext cx="28539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</a:rPr>
              <a:t>Role as Coordinator</a:t>
            </a:r>
            <a:r>
              <a:rPr lang="en-US" sz="2000"/>
              <a:t> </a:t>
            </a:r>
            <a:endParaRPr sz="2000"/>
          </a:p>
        </p:txBody>
      </p:sp>
      <p:sp>
        <p:nvSpPr>
          <p:cNvPr id="216" name="Google Shape;216;p27"/>
          <p:cNvSpPr txBox="1"/>
          <p:nvPr/>
        </p:nvSpPr>
        <p:spPr>
          <a:xfrm>
            <a:off x="311700" y="2417250"/>
            <a:ext cx="2783400" cy="122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206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</a:rPr>
              <a:t>I</a:t>
            </a:r>
            <a:r>
              <a:rPr lang="en-US" sz="2000" b="1">
                <a:solidFill>
                  <a:srgbClr val="274E13"/>
                </a:solidFill>
              </a:rPr>
              <a:t>deas for Alignment </a:t>
            </a:r>
            <a:endParaRPr sz="2000">
              <a:solidFill>
                <a:srgbClr val="274E13"/>
              </a:solidFill>
            </a:endParaRPr>
          </a:p>
        </p:txBody>
      </p:sp>
      <p:pic>
        <p:nvPicPr>
          <p:cNvPr id="217" name="Google Shape;217;p27"/>
          <p:cNvPicPr preferRelativeResize="0"/>
          <p:nvPr/>
        </p:nvPicPr>
        <p:blipFill rotWithShape="1">
          <a:blip r:embed="rId3">
            <a:alphaModFix/>
          </a:blip>
          <a:srcRect t="9297"/>
          <a:stretch/>
        </p:blipFill>
        <p:spPr>
          <a:xfrm>
            <a:off x="-156112" y="1318125"/>
            <a:ext cx="9456225" cy="55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/>
        </p:nvSpPr>
        <p:spPr>
          <a:xfrm>
            <a:off x="0" y="2751138"/>
            <a:ext cx="20682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9900"/>
                </a:solidFill>
              </a:rPr>
              <a:t>Creating a</a:t>
            </a:r>
            <a:endParaRPr sz="2000" b="1">
              <a:solidFill>
                <a:srgbClr val="FF99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9900"/>
                </a:solidFill>
              </a:rPr>
              <a:t>Leadership Team </a:t>
            </a:r>
            <a:r>
              <a:rPr lang="en-US" sz="2000" b="1">
                <a:solidFill>
                  <a:srgbClr val="002060"/>
                </a:solidFill>
              </a:rPr>
              <a:t> </a:t>
            </a:r>
            <a:endParaRPr sz="2000"/>
          </a:p>
        </p:txBody>
      </p:sp>
      <p:sp>
        <p:nvSpPr>
          <p:cNvPr id="219" name="Google Shape;219;p27"/>
          <p:cNvSpPr txBox="1"/>
          <p:nvPr/>
        </p:nvSpPr>
        <p:spPr>
          <a:xfrm>
            <a:off x="7139375" y="4274925"/>
            <a:ext cx="24426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980000"/>
                </a:solidFill>
              </a:rPr>
              <a:t>Role as MTSS Coordinator </a:t>
            </a:r>
            <a:endParaRPr sz="2000"/>
          </a:p>
        </p:txBody>
      </p:sp>
      <p:sp>
        <p:nvSpPr>
          <p:cNvPr id="220" name="Google Shape;220;p27"/>
          <p:cNvSpPr txBox="1"/>
          <p:nvPr/>
        </p:nvSpPr>
        <p:spPr>
          <a:xfrm>
            <a:off x="6224400" y="2417250"/>
            <a:ext cx="24426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00"/>
                </a:solidFill>
              </a:rPr>
              <a:t>Recognizing Alignment </a:t>
            </a:r>
            <a:endParaRPr sz="2000">
              <a:solidFill>
                <a:srgbClr val="FFFF00"/>
              </a:solidFill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764625" y="1863450"/>
            <a:ext cx="20682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FF00"/>
                </a:solidFill>
              </a:rPr>
              <a:t>Focus on Core</a:t>
            </a:r>
            <a:r>
              <a:rPr lang="en-US" sz="2000" b="1">
                <a:solidFill>
                  <a:srgbClr val="980000"/>
                </a:solidFill>
              </a:rPr>
              <a:t> </a:t>
            </a:r>
            <a:endParaRPr sz="2000"/>
          </a:p>
        </p:txBody>
      </p:sp>
      <p:sp>
        <p:nvSpPr>
          <p:cNvPr id="222" name="Google Shape;222;p27"/>
          <p:cNvSpPr txBox="1"/>
          <p:nvPr/>
        </p:nvSpPr>
        <p:spPr>
          <a:xfrm>
            <a:off x="4821350" y="1318125"/>
            <a:ext cx="34245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B0F0"/>
                </a:solidFill>
              </a:rPr>
              <a:t>Problem Solving and Action Planning</a:t>
            </a:r>
            <a:r>
              <a:rPr lang="en-US" sz="2000" b="1">
                <a:solidFill>
                  <a:srgbClr val="45818E"/>
                </a:solidFill>
              </a:rPr>
              <a:t> </a:t>
            </a:r>
            <a:endParaRPr sz="2000">
              <a:solidFill>
                <a:srgbClr val="45818E"/>
              </a:solidFill>
            </a:endParaRPr>
          </a:p>
        </p:txBody>
      </p:sp>
      <p:pic>
        <p:nvPicPr>
          <p:cNvPr id="223" name="Google Shape;22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2203" y="-1"/>
            <a:ext cx="1415133" cy="122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 txBox="1"/>
          <p:nvPr/>
        </p:nvSpPr>
        <p:spPr>
          <a:xfrm>
            <a:off x="1210100" y="147125"/>
            <a:ext cx="23421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</a:rPr>
              <a:t>Lessons Learned </a:t>
            </a:r>
            <a:endParaRPr sz="2000">
              <a:solidFill>
                <a:srgbClr val="002060"/>
              </a:solidFill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107050" y="5059050"/>
            <a:ext cx="3949200" cy="14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ckwell"/>
                <a:ea typeface="Rockwell"/>
                <a:cs typeface="Rockwell"/>
                <a:sym typeface="Rockwell"/>
              </a:rPr>
              <a:t>Implementation Journey at </a:t>
            </a:r>
            <a:endParaRPr sz="3000" b="1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ckwell"/>
                <a:ea typeface="Rockwell"/>
                <a:cs typeface="Rockwell"/>
                <a:sym typeface="Rockwell"/>
              </a:rPr>
              <a:t>Pine Lake Prep</a:t>
            </a:r>
            <a:r>
              <a:rPr lang="en-US" sz="3000" b="1">
                <a:solidFill>
                  <a:srgbClr val="67421F"/>
                </a:solidFill>
              </a:rPr>
              <a:t> </a:t>
            </a:r>
            <a:endParaRPr sz="3000" b="1">
              <a:solidFill>
                <a:srgbClr val="67421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311701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 Support </a:t>
            </a:r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body" idx="1"/>
          </p:nvPr>
        </p:nvSpPr>
        <p:spPr>
          <a:xfrm>
            <a:off x="311701" y="1638234"/>
            <a:ext cx="85206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8250" y="-12"/>
            <a:ext cx="4343400" cy="477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 rotWithShape="1">
          <a:blip r:embed="rId4">
            <a:alphaModFix/>
          </a:blip>
          <a:srcRect l="8248"/>
          <a:stretch/>
        </p:blipFill>
        <p:spPr>
          <a:xfrm>
            <a:off x="-103175" y="1984375"/>
            <a:ext cx="5119325" cy="46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1442223" y="454958"/>
            <a:ext cx="379437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MTSS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1243294" y="1595999"/>
            <a:ext cx="605920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definition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4957229" y="5535587"/>
            <a:ext cx="3878035" cy="132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 Improvement</a:t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1442223" y="2839005"/>
            <a:ext cx="4935718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NC MTSS is a multi-tiered </a:t>
            </a:r>
            <a:r>
              <a:rPr lang="en-US" sz="2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framework</a:t>
            </a:r>
            <a:r>
              <a:rPr lang="en-US" sz="2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which promotes </a:t>
            </a:r>
            <a:r>
              <a:rPr lang="en-US" sz="2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 improvement </a:t>
            </a:r>
            <a:r>
              <a:rPr lang="en-US" sz="2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through engaging, research-based </a:t>
            </a:r>
            <a:r>
              <a:rPr lang="en-US" sz="2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academic</a:t>
            </a:r>
            <a:r>
              <a:rPr lang="en-US" sz="2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en-US" sz="2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behavioral</a:t>
            </a:r>
            <a:r>
              <a:rPr lang="en-US" sz="2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practices. NC MTSS employs a </a:t>
            </a:r>
            <a:r>
              <a:rPr lang="en-US" sz="2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systems approach </a:t>
            </a:r>
            <a:r>
              <a:rPr lang="en-US" sz="2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</a:t>
            </a:r>
            <a:r>
              <a:rPr lang="en-US" sz="2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data-driven problem-solving</a:t>
            </a:r>
            <a:r>
              <a:rPr lang="en-US" sz="2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maximize growth for </a:t>
            </a:r>
            <a:r>
              <a:rPr lang="en-US" sz="2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</a:t>
            </a:r>
            <a:r>
              <a:rPr lang="en-US" sz="2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4" name="Google Shape;104;p15"/>
          <p:cNvGrpSpPr/>
          <p:nvPr/>
        </p:nvGrpSpPr>
        <p:grpSpPr>
          <a:xfrm>
            <a:off x="6571136" y="2024618"/>
            <a:ext cx="2264128" cy="2019330"/>
            <a:chOff x="6571136" y="2024618"/>
            <a:chExt cx="2264128" cy="2019330"/>
          </a:xfrm>
        </p:grpSpPr>
        <p:sp>
          <p:nvSpPr>
            <p:cNvPr id="105" name="Google Shape;105;p15"/>
            <p:cNvSpPr txBox="1"/>
            <p:nvPr/>
          </p:nvSpPr>
          <p:spPr>
            <a:xfrm>
              <a:off x="7534870" y="2024618"/>
              <a:ext cx="13003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our words</a:t>
              </a:r>
              <a:endParaRPr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06" name="Google Shape;106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7973400">
              <a:off x="6664028" y="2528199"/>
              <a:ext cx="1778000" cy="1028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15"/>
          <p:cNvSpPr/>
          <p:nvPr/>
        </p:nvSpPr>
        <p:spPr>
          <a:xfrm>
            <a:off x="445321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70202"/>
            <a:ext cx="9145189" cy="5686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63014" cy="469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27838">
            <a:off x="4780548" y="4413226"/>
            <a:ext cx="3943351" cy="2424889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9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122" name="Google Shape;122;p17" descr="https://lh4.googleusercontent.com/lwQ5bwgdg2I-Jv-Nuqy2BBFloAiw-o3BcWSwM-efvebTJisjvAtN3Y-1_tMTK477z-zmZQMjIktkd8d7_sXrZgu3lhYXkxp9TvpYZbMNnnoyZhP477VNBl9Ouz-zUZpCP5G0Ka3NMF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40228">
            <a:off x="4414589" y="4027464"/>
            <a:ext cx="133350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0" y="0"/>
            <a:ext cx="940339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8650" y="976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Helvetica Neue"/>
              <a:buNone/>
            </a:pPr>
            <a:br>
              <a:rPr lang="en-US" sz="297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97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297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1737" y="1027906"/>
            <a:ext cx="4520526" cy="456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/>
          <p:nvPr/>
        </p:nvSpPr>
        <p:spPr>
          <a:xfrm rot="1304855">
            <a:off x="5828981" y="2165664"/>
            <a:ext cx="1909583" cy="891303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4331367" y="5157708"/>
            <a:ext cx="320843" cy="6186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19"/>
          <p:cNvSpPr/>
          <p:nvPr/>
        </p:nvSpPr>
        <p:spPr>
          <a:xfrm rot="-9550743">
            <a:off x="1193011" y="2933365"/>
            <a:ext cx="1909583" cy="891303"/>
          </a:xfrm>
          <a:prstGeom prst="curvedDownArrow">
            <a:avLst>
              <a:gd name="adj1" fmla="val 25000"/>
              <a:gd name="adj2" fmla="val 50000"/>
              <a:gd name="adj3" fmla="val 46372"/>
            </a:avLst>
          </a:prstGeom>
          <a:solidFill>
            <a:srgbClr val="00B0F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203705" y="672541"/>
            <a:ext cx="253297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infrastructure &amp; supports needed to enable the accurate and durable implementation of innovations </a:t>
            </a:r>
            <a:r>
              <a:rPr lang="en-US" sz="180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sz="180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6652565" y="3309593"/>
            <a:ext cx="228773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 used to identify status, need for change, and effects of innovations/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Interventions.</a:t>
            </a:r>
            <a:endParaRPr sz="20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2459228" y="5776407"/>
            <a:ext cx="3705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Evidenced based</a:t>
            </a:r>
            <a:r>
              <a:rPr lang="en-US" sz="2000" strike="sngStrike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innovations that support students</a:t>
            </a:r>
            <a:endParaRPr sz="200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0999"/>
          </a:xfrm>
          <a:prstGeom prst="rect">
            <a:avLst/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</a:pPr>
            <a:r>
              <a:rPr lang="en-US" sz="4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Systems - Leadership</a:t>
            </a:r>
            <a:endParaRPr sz="45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545432" y="1272401"/>
            <a:ext cx="8286866" cy="460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empowering culture</a:t>
            </a:r>
            <a:endParaRPr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Effective teams</a:t>
            </a:r>
            <a:endParaRPr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Ongoing staff support </a:t>
            </a:r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 amt="20000"/>
          </a:blip>
          <a:srcRect r="11143"/>
          <a:stretch/>
        </p:blipFill>
        <p:spPr>
          <a:xfrm>
            <a:off x="-1" y="833083"/>
            <a:ext cx="9144001" cy="605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600"/>
            <a:ext cx="9143999" cy="659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/>
          <p:nvPr/>
        </p:nvSpPr>
        <p:spPr>
          <a:xfrm>
            <a:off x="3914274" y="2165684"/>
            <a:ext cx="1925053" cy="994611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MTSS Coordinator 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0" y="-59094"/>
            <a:ext cx="9144000" cy="1182041"/>
          </a:xfrm>
          <a:prstGeom prst="rect">
            <a:avLst/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Systems - Building the Capacity/Infrastructure for Implementation</a:t>
            </a:r>
            <a:endParaRPr sz="36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215875" y="1948525"/>
            <a:ext cx="72015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Ongoing Professional development and coaching </a:t>
            </a:r>
            <a:endParaRPr/>
          </a:p>
          <a:p>
            <a:pPr marL="45720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endParaRPr sz="3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Strategic scheduling and planning</a:t>
            </a:r>
            <a:endParaRPr/>
          </a:p>
          <a:p>
            <a:pPr marL="45720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endParaRPr sz="3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Processes and procedures for data-based problem solving</a:t>
            </a:r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 amt="20000"/>
          </a:blip>
          <a:srcRect r="11143"/>
          <a:stretch/>
        </p:blipFill>
        <p:spPr>
          <a:xfrm>
            <a:off x="0" y="1139000"/>
            <a:ext cx="9144000" cy="57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On-screen Show (4:3)</PresentationFormat>
  <Paragraphs>86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Cutive</vt:lpstr>
      <vt:lpstr>Calibri</vt:lpstr>
      <vt:lpstr>Oswald</vt:lpstr>
      <vt:lpstr>Helvetica Neue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Systems - Leadership </vt:lpstr>
      <vt:lpstr>PowerPoint Presentation</vt:lpstr>
      <vt:lpstr>Systems - Building the Capacity/Infrastructure for Implementation</vt:lpstr>
      <vt:lpstr>Systems - Communication and Collaboration</vt:lpstr>
      <vt:lpstr>Data – Data Based Problem Solving </vt:lpstr>
      <vt:lpstr>PowerPoint Presentation</vt:lpstr>
      <vt:lpstr>PowerPoint Presentation</vt:lpstr>
      <vt:lpstr>Implementation Journey at Pine Lake Prep </vt:lpstr>
      <vt:lpstr>State Support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Whalen</dc:creator>
  <cp:lastModifiedBy>Jay Whalen</cp:lastModifiedBy>
  <cp:revision>1</cp:revision>
  <dcterms:modified xsi:type="dcterms:W3CDTF">2018-07-23T14:55:30Z</dcterms:modified>
</cp:coreProperties>
</file>