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people.com/resource/wellness_articles.asp?id=185&amp;page=2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25b8c1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e25b8c1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25b8c1b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25b8c1b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25b8c1b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e25b8c1b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25b8c1b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25b8c1b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25b8c1b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25b8c1b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25b8c1b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25b8c1b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25b8c1b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e25b8c1b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matter how organized you are, how good your systems are, or how friendly your work and living environments are, stress can find a way to poke its ugly head in from time to time.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25b8c1b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e25b8c1b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25b8c1b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e25b8c1b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e25b8c1b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e25b8c1b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Candy Land, Chutes &amp; Ladders, Connect Four, or even Twister are always good for a smile.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e25b8c1b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e25b8c1b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e25b8c1b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e25b8c1b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25b8c1b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e25b8c1b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a break from the office? Does your house feel like an insane asylum? Slip out the door and let your feet take you somewhere.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e25b8c1b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e25b8c1b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you have to use your diaphragm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The part of the involuntary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nervous system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that serves to slow the heart rate, increase intestinal and glandular activity, and relax the sphincter muscles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25b8c1b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e25b8c1b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all have someone whose voice alone perks us 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them a buzz, even for a few minutes.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likely put a smile on your face and calm you down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e25b8c1b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e25b8c1b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best medicine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says researcher Dr. Lee Berk of Loma Linda University in California.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"By seeking out positive experiences that make us laugh, we can do a lot with our physiology to stay well."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isn't always possible to plop down on the couch and watch your favorite comedy, you can stick a few of your favorite stand up routines on your iPod and sneak them in when you're feeling stressed.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e25b8c1b6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e25b8c1b6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Swiss scientists call the "chocolate cure".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25b8c1b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e25b8c1b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Now’s the time. Not only will you take your mind off things, but you’ll be spending time eagerly anticipating a great getaway or meal later. It’s a win-win situation.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e25b8c1b6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e25b8c1b6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e25b8c1b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e25b8c1b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e25b8c1b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e25b8c1b6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Add a few drops to your bath, or dap a few drops directly on your body then get into the tub, for near-instant stress relief, relieve tension headache pain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e25b8c1b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e25b8c1b6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Gives your body a kick, which in turn will give your mind a kick too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you have the ultimate soothing atmosphere. A rubber ducky is optional.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e25b8c1b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e25b8c1b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e25b8c1b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e25b8c1b6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some pent up frustrations? There’s no better way to get rid of them than by exercising.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You’ll be too busy working up a sweat to worry about what’s stressing you out. Picture the stress leaving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your body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your pores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e25b8c1b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e25b8c1b6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"It's clear that a mother's voice can have the same effect as a hug, even if she's not there," says Dr Leslie Seltzer of the University of Wisconsin-Madison.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e25b8c1b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e25b8c1b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e25b8c1b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e25b8c1b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e25b8c1b6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e25b8c1b6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e25b8c1b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e25b8c1b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25b8c1b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e25b8c1b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25b8c1b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25b8c1b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25b8c1b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25b8c1b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25b8c1b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e25b8c1b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25b8c1b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e25b8c1b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READYppt_title_2.jpg"/>
          <p:cNvPicPr preferRelativeResize="0"/>
          <p:nvPr/>
        </p:nvPicPr>
        <p:blipFill rotWithShape="1">
          <a:blip r:embed="rId2">
            <a:alphaModFix/>
          </a:blip>
          <a:srcRect t="70493"/>
          <a:stretch/>
        </p:blipFill>
        <p:spPr>
          <a:xfrm>
            <a:off x="0" y="3625453"/>
            <a:ext cx="9144000" cy="15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 descr="READYppt_title_2.jpg"/>
          <p:cNvPicPr preferRelativeResize="0"/>
          <p:nvPr/>
        </p:nvPicPr>
        <p:blipFill rotWithShape="1">
          <a:blip r:embed="rId2">
            <a:alphaModFix/>
          </a:blip>
          <a:srcRect r="75461" b="65926"/>
          <a:stretch/>
        </p:blipFill>
        <p:spPr>
          <a:xfrm>
            <a:off x="0" y="0"/>
            <a:ext cx="22431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2438400" y="2000250"/>
            <a:ext cx="55626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286000" y="628650"/>
            <a:ext cx="6400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1920"/>
              </a:spcBef>
              <a:spcAft>
                <a:spcPts val="0"/>
              </a:spcAft>
              <a:buSzPts val="1400"/>
              <a:buFont typeface="Arial"/>
              <a:buNone/>
              <a:defRPr sz="4400" b="1"/>
            </a:lvl1pPr>
            <a:lvl2pPr marL="914400" lvl="1" indent="-317500" rtl="0">
              <a:spcBef>
                <a:spcPts val="1680"/>
              </a:spcBef>
              <a:spcAft>
                <a:spcPts val="0"/>
              </a:spcAft>
              <a:buSzPts val="1400"/>
              <a:buChar char="–"/>
              <a:defRPr sz="2800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spcBef>
                <a:spcPts val="1440"/>
              </a:spcBef>
              <a:spcAft>
                <a:spcPts val="0"/>
              </a:spcAft>
              <a:buSzPts val="1400"/>
              <a:buChar char="•"/>
              <a:defRPr sz="2400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spcBef>
                <a:spcPts val="12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6355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1">
                <a:solidFill>
                  <a:srgbClr val="63554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 b="1">
                <a:solidFill>
                  <a:srgbClr val="63554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b="1">
                <a:solidFill>
                  <a:srgbClr val="63554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1">
                <a:solidFill>
                  <a:srgbClr val="63554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rgbClr val="1739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rgbClr val="1739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rgbClr val="1739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rgbClr val="17396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63554C"/>
                </a:solidFill>
              </a:defRPr>
            </a:lvl1pPr>
            <a:lvl2pPr marL="914400" lvl="1" indent="-317500" rtl="0">
              <a:spcBef>
                <a:spcPts val="1680"/>
              </a:spcBef>
              <a:spcAft>
                <a:spcPts val="0"/>
              </a:spcAft>
              <a:buSzPts val="1400"/>
              <a:buChar char="–"/>
              <a:defRPr>
                <a:solidFill>
                  <a:srgbClr val="63554C"/>
                </a:solidFill>
              </a:defRPr>
            </a:lvl2pPr>
            <a:lvl3pPr marL="1371600" lvl="2" indent="-317500" rtl="0">
              <a:spcBef>
                <a:spcPts val="144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63554C"/>
                </a:solidFill>
              </a:defRPr>
            </a:lvl3pPr>
            <a:lvl4pPr marL="1828800" lvl="3" indent="-317500" rtl="0">
              <a:spcBef>
                <a:spcPts val="1200"/>
              </a:spcBef>
              <a:spcAft>
                <a:spcPts val="0"/>
              </a:spcAft>
              <a:buSzPts val="1400"/>
              <a:buChar char="–"/>
              <a:defRPr>
                <a:solidFill>
                  <a:srgbClr val="63554C"/>
                </a:solidFill>
              </a:defRPr>
            </a:lvl4pPr>
            <a:lvl5pPr marL="2286000" lvl="4" indent="-317500" rtl="0">
              <a:spcBef>
                <a:spcPts val="1200"/>
              </a:spcBef>
              <a:spcAft>
                <a:spcPts val="0"/>
              </a:spcAft>
              <a:buSzPts val="1400"/>
              <a:buChar char="»"/>
              <a:defRPr>
                <a:solidFill>
                  <a:srgbClr val="63554C"/>
                </a:solidFill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READYppt_sl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1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1920"/>
              </a:spcBef>
              <a:spcAft>
                <a:spcPts val="0"/>
              </a:spcAft>
              <a:buClr>
                <a:srgbClr val="63554C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1680"/>
              </a:spcBef>
              <a:spcAft>
                <a:spcPts val="0"/>
              </a:spcAft>
              <a:buClr>
                <a:srgbClr val="63554C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1440"/>
              </a:spcBef>
              <a:spcAft>
                <a:spcPts val="0"/>
              </a:spcAft>
              <a:buClr>
                <a:srgbClr val="63554C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200"/>
              </a:spcBef>
              <a:spcAft>
                <a:spcPts val="0"/>
              </a:spcAft>
              <a:buClr>
                <a:srgbClr val="63554C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200"/>
              </a:spcBef>
              <a:spcAft>
                <a:spcPts val="0"/>
              </a:spcAft>
              <a:buClr>
                <a:srgbClr val="63554C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rgbClr val="6355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rgbClr val="173962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rgbClr val="173962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rgbClr val="173962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rgbClr val="173962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rgbClr val="1739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eV7FYeWy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Y6YrKamq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04800" y="1169288"/>
            <a:ext cx="8534400" cy="16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b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0">
                <a:solidFill>
                  <a:schemeClr val="dk1"/>
                </a:solidFill>
              </a:rPr>
              <a:t>KISS</a:t>
            </a:r>
            <a:endParaRPr sz="4400" b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u="sng">
                <a:solidFill>
                  <a:schemeClr val="dk1"/>
                </a:solidFill>
              </a:rPr>
              <a:t>K</a:t>
            </a:r>
            <a:r>
              <a:rPr lang="en" sz="4400" b="0">
                <a:solidFill>
                  <a:schemeClr val="dk1"/>
                </a:solidFill>
              </a:rPr>
              <a:t>eep </a:t>
            </a:r>
            <a:r>
              <a:rPr lang="en" sz="4400" b="0" u="sng">
                <a:solidFill>
                  <a:schemeClr val="dk1"/>
                </a:solidFill>
              </a:rPr>
              <a:t>I</a:t>
            </a:r>
            <a:r>
              <a:rPr lang="en" sz="4400" b="0">
                <a:solidFill>
                  <a:schemeClr val="dk1"/>
                </a:solidFill>
              </a:rPr>
              <a:t>t </a:t>
            </a:r>
            <a:r>
              <a:rPr lang="en" sz="4400" b="0" u="sng">
                <a:solidFill>
                  <a:schemeClr val="dk1"/>
                </a:solidFill>
              </a:rPr>
              <a:t>S</a:t>
            </a:r>
            <a:r>
              <a:rPr lang="en" sz="4400" b="0">
                <a:solidFill>
                  <a:schemeClr val="dk1"/>
                </a:solidFill>
              </a:rPr>
              <a:t>imply </a:t>
            </a:r>
            <a:r>
              <a:rPr lang="en" sz="4400" b="0" u="sng">
                <a:solidFill>
                  <a:schemeClr val="dk1"/>
                </a:solidFill>
              </a:rPr>
              <a:t>S</a:t>
            </a:r>
            <a:r>
              <a:rPr lang="en" sz="4400" b="0">
                <a:solidFill>
                  <a:schemeClr val="dk1"/>
                </a:solidFill>
              </a:rPr>
              <a:t>imple</a:t>
            </a:r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550" y="45169"/>
            <a:ext cx="2128838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660900" y="2696794"/>
            <a:ext cx="78222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666666"/>
                </a:solidFill>
              </a:rPr>
              <a:t>Dr. Karol McNeil-Horton</a:t>
            </a:r>
            <a:endParaRPr sz="3000"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71247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745495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2550"/>
            <a:ext cx="7233600" cy="42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l="1950" r="-1950"/>
          <a:stretch/>
        </p:blipFill>
        <p:spPr>
          <a:xfrm>
            <a:off x="495150" y="867025"/>
            <a:ext cx="6851276" cy="39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Good, The Bad, and The Ugly</a:t>
            </a:r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4800" b="1"/>
              <a:t>Chit </a:t>
            </a:r>
            <a:endParaRPr sz="4800" b="1"/>
          </a:p>
          <a:p>
            <a:pPr marL="8001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4800" b="1"/>
              <a:t>Chat </a:t>
            </a:r>
            <a:endParaRPr sz="4800" b="1"/>
          </a:p>
          <a:p>
            <a:pPr marL="12573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4800" b="1"/>
              <a:t>Time</a:t>
            </a:r>
            <a:endParaRPr sz="4800" b="1"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000" y="1415888"/>
            <a:ext cx="3398975" cy="209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5425" y="120300"/>
            <a:ext cx="1242850" cy="10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Reality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/>
              <a:t>Stress Happens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600" y="1914347"/>
            <a:ext cx="4243388" cy="277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b="1"/>
              <a:t>Reflection</a:t>
            </a:r>
            <a:endParaRPr b="1"/>
          </a:p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637" y="1754213"/>
            <a:ext cx="3595553" cy="269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do?</a:t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738" y="1383244"/>
            <a:ext cx="3373894" cy="26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Games</a:t>
            </a: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/>
              <a:t>Remember these?</a:t>
            </a: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029" y="2774250"/>
            <a:ext cx="2641760" cy="175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950" y="3569025"/>
            <a:ext cx="3657475" cy="10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074" y="1988831"/>
            <a:ext cx="1489237" cy="148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0850" y="1306819"/>
            <a:ext cx="1985650" cy="13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 Writing</a:t>
            </a:r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Feelings need to be expressed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Convenient at the moment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Focus only on self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Relief</a:t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713" y="2693184"/>
            <a:ext cx="1507331" cy="187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Purpose</a:t>
            </a:r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088" y="2318981"/>
            <a:ext cx="2239363" cy="225301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04800" y="907669"/>
            <a:ext cx="7510500" cy="4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Create opportunities for Unity in the Community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Provide stress reducing activities</a:t>
            </a:r>
            <a:endParaRPr/>
          </a:p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Walk</a:t>
            </a: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Chance to regroup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Removes you from situation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Exercise</a:t>
            </a:r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200" y="2696184"/>
            <a:ext cx="2500313" cy="177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Blow up a Balloon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Deep breathes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Slow breathing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Activate our parasympathetic nervous system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/>
              <a:t>reduces our heart rate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/>
              <a:t>relaxes our muscles</a:t>
            </a:r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700" y="2958775"/>
            <a:ext cx="1778775" cy="19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a Friend</a:t>
            </a:r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Make you laugh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 good ear</a:t>
            </a:r>
            <a:endParaRPr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025" y="1296994"/>
            <a:ext cx="19716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50" y="2926819"/>
            <a:ext cx="23431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Laugh</a:t>
            </a:r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Reduces the stress hormones cortisol, adrenaline and dopac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Changes the mood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Those who laugh often have lower stress levels (WEBMD, 2011)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https://www.youtube.com/watch?v=i8eV7FYeWys</a:t>
            </a:r>
            <a:endParaRPr sz="30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875" y="1877550"/>
            <a:ext cx="1203825" cy="11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Eat Chocolate</a:t>
            </a:r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304800" y="966525"/>
            <a:ext cx="8534400" cy="3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/>
              <a:t>Clinical trial in Lausanne</a:t>
            </a:r>
            <a:endParaRPr/>
          </a:p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eat 40 grams of dark chocolate daily for 2 weeks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antioxidants and other ingredients improve metabolism and healthy gut bacteria</a:t>
            </a:r>
            <a:endParaRPr/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525" y="3989500"/>
            <a:ext cx="3380350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Something Fun</a:t>
            </a:r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Take a trip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Go to dinner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Visit a museum or theme park</a:t>
            </a:r>
            <a:endParaRPr/>
          </a:p>
        </p:txBody>
      </p:sp>
      <p:pic>
        <p:nvPicPr>
          <p:cNvPr id="262" name="Google Shape;2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6700" y="2188987"/>
            <a:ext cx="1794375" cy="230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xfrm>
            <a:off x="2676500" y="228600"/>
            <a:ext cx="61626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Chew Gum</a:t>
            </a:r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304800" y="745750"/>
            <a:ext cx="8534400" cy="3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1800" b="1"/>
              <a:t>Melbourne’s Swinburne University and the Wrigley Science Institute in Chicago</a:t>
            </a:r>
            <a:endParaRPr sz="1800" b="1"/>
          </a:p>
          <a:p>
            <a:pPr marL="914400" lvl="1" indent="-342900" rtl="0">
              <a:spcBef>
                <a:spcPts val="168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Can help relieve mild to moderate stress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Make you more alert and help you multitask</a:t>
            </a:r>
            <a:endParaRPr sz="1800"/>
          </a:p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1800" b="1"/>
              <a:t>Another study found</a:t>
            </a:r>
            <a:endParaRPr sz="1800" b="1"/>
          </a:p>
          <a:p>
            <a:pPr marL="914400" lvl="0" indent="-342900" rtl="0">
              <a:spcBef>
                <a:spcPts val="192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anxiety levels dropped by 17 percent in mildly stressed people</a:t>
            </a:r>
            <a:endParaRPr sz="1800"/>
          </a:p>
          <a:p>
            <a:pPr marL="9144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alertness levels we also found to be 19 percent higher than non-chewers</a:t>
            </a:r>
            <a:endParaRPr sz="1800"/>
          </a:p>
          <a:p>
            <a:pPr marL="9144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67 percent more effective when asked to multi-task</a:t>
            </a:r>
            <a:endParaRPr sz="1800"/>
          </a:p>
        </p:txBody>
      </p: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3" y="0"/>
            <a:ext cx="1873032" cy="11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Medicine in the Music</a:t>
            </a:r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1"/>
          </p:nvPr>
        </p:nvSpPr>
        <p:spPr>
          <a:xfrm>
            <a:off x="304800" y="988275"/>
            <a:ext cx="8534400" cy="3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3554C"/>
                </a:solidFill>
                <a:highlight>
                  <a:srgbClr val="FFFFFF"/>
                </a:highlight>
              </a:rPr>
              <a:t>"One good thing about music, is when it hits you, you feel no pain."</a:t>
            </a:r>
            <a:endParaRPr sz="1800" i="1">
              <a:solidFill>
                <a:srgbClr val="63554C"/>
              </a:solidFill>
              <a:highlight>
                <a:srgbClr val="FFFFFF"/>
              </a:highlight>
            </a:endParaRPr>
          </a:p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3554C"/>
                </a:solidFill>
                <a:highlight>
                  <a:srgbClr val="FFFFFF"/>
                </a:highlight>
              </a:rPr>
              <a:t>										                          Bob Marley</a:t>
            </a:r>
            <a:endParaRPr sz="1800" i="1">
              <a:solidFill>
                <a:srgbClr val="63554C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3554C"/>
                </a:solidFill>
                <a:highlight>
                  <a:srgbClr val="FFFFFF"/>
                </a:highlight>
              </a:rPr>
              <a:t>Reduces stress in both healthy folks and those with health issues</a:t>
            </a:r>
            <a:endParaRPr sz="3000">
              <a:solidFill>
                <a:srgbClr val="63554C"/>
              </a:solidFill>
              <a:highlight>
                <a:srgbClr val="FFFFFF"/>
              </a:highlight>
            </a:endParaRPr>
          </a:p>
          <a:p>
            <a:pPr marL="457200" lvl="0" indent="-381000" rtl="0">
              <a:spcBef>
                <a:spcPts val="1920"/>
              </a:spcBef>
              <a:spcAft>
                <a:spcPts val="0"/>
              </a:spcAft>
              <a:buClr>
                <a:srgbClr val="63554C"/>
              </a:buClr>
              <a:buSzPts val="2400"/>
              <a:buChar char="•"/>
            </a:pPr>
            <a:r>
              <a:rPr lang="en" sz="2400">
                <a:solidFill>
                  <a:srgbClr val="63554C"/>
                </a:solidFill>
                <a:highlight>
                  <a:srgbClr val="FFFFFF"/>
                </a:highlight>
              </a:rPr>
              <a:t>Decreases blood pressure</a:t>
            </a:r>
            <a:endParaRPr sz="2400">
              <a:solidFill>
                <a:srgbClr val="63554C"/>
              </a:solidFill>
              <a:highlight>
                <a:srgbClr val="FFFFFF"/>
              </a:highlight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ts val="2400"/>
              <a:buChar char="•"/>
            </a:pPr>
            <a:r>
              <a:rPr lang="en" sz="2400">
                <a:solidFill>
                  <a:srgbClr val="63554C"/>
                </a:solidFill>
                <a:highlight>
                  <a:srgbClr val="FFFFFF"/>
                </a:highlight>
              </a:rPr>
              <a:t>Slows down heart rate</a:t>
            </a:r>
            <a:endParaRPr sz="2400">
              <a:solidFill>
                <a:srgbClr val="63554C"/>
              </a:solidFill>
              <a:highlight>
                <a:srgbClr val="FFFFFF"/>
              </a:highlight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ts val="2400"/>
              <a:buChar char="•"/>
            </a:pPr>
            <a:r>
              <a:rPr lang="en" sz="2400">
                <a:solidFill>
                  <a:srgbClr val="63554C"/>
                </a:solidFill>
                <a:highlight>
                  <a:srgbClr val="FFFFFF"/>
                </a:highlight>
              </a:rPr>
              <a:t>Reduces anxiety levels, especially in heart patients</a:t>
            </a:r>
            <a:endParaRPr sz="2400">
              <a:solidFill>
                <a:srgbClr val="63554C"/>
              </a:solidFill>
              <a:highlight>
                <a:srgbClr val="FFFFFF"/>
              </a:highlight>
            </a:endParaRPr>
          </a:p>
        </p:txBody>
      </p:sp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575" y="2859956"/>
            <a:ext cx="2790825" cy="10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Peppermint Power</a:t>
            </a:r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3554C"/>
                </a:solidFill>
                <a:highlight>
                  <a:srgbClr val="FFFFFF"/>
                </a:highlight>
              </a:rPr>
              <a:t>Cooling and energizing. </a:t>
            </a:r>
            <a:endParaRPr sz="3000">
              <a:solidFill>
                <a:srgbClr val="63554C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63554C"/>
                </a:solidFill>
                <a:highlight>
                  <a:srgbClr val="FFFFFF"/>
                </a:highlight>
              </a:rPr>
              <a:t>Stress-relieving aroma.</a:t>
            </a:r>
            <a:endParaRPr sz="3000">
              <a:solidFill>
                <a:srgbClr val="63554C"/>
              </a:solidFill>
              <a:highlight>
                <a:srgbClr val="FFFFFF"/>
              </a:highlight>
            </a:endParaRPr>
          </a:p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>
              <a:solidFill>
                <a:srgbClr val="63554C"/>
              </a:solidFill>
            </a:endParaRPr>
          </a:p>
        </p:txBody>
      </p:sp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175" y="1582369"/>
            <a:ext cx="1978762" cy="197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825" y="2611800"/>
            <a:ext cx="2598675" cy="17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Hot Bath</a:t>
            </a:r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Slow body and mind down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Add bubbles and a few candles</a:t>
            </a:r>
            <a:endParaRPr/>
          </a:p>
        </p:txBody>
      </p:sp>
      <p:pic>
        <p:nvPicPr>
          <p:cNvPr id="295" name="Google Shape;29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650" y="2761519"/>
            <a:ext cx="1828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0300"/>
            <a:ext cx="8392775" cy="48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0" y="120299"/>
            <a:ext cx="1082075" cy="9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up a Sweat</a:t>
            </a:r>
            <a:endParaRPr/>
          </a:p>
        </p:txBody>
      </p:sp>
      <p:sp>
        <p:nvSpPr>
          <p:cNvPr id="302" name="Google Shape;302;p45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/>
              <a:t>Exercise</a:t>
            </a:r>
            <a:endParaRPr/>
          </a:p>
          <a:p>
            <a:pPr marL="457200" lvl="0" indent="-317500" rtl="0">
              <a:spcBef>
                <a:spcPts val="192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Aerobics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Playing outside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Cycling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Jumping rope</a:t>
            </a:r>
            <a:endParaRPr/>
          </a:p>
        </p:txBody>
      </p:sp>
      <p:pic>
        <p:nvPicPr>
          <p:cNvPr id="303" name="Google Shape;30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625" y="2025947"/>
            <a:ext cx="2043113" cy="232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>
            <a:spLocks noGrp="1"/>
          </p:cNvSpPr>
          <p:nvPr>
            <p:ph type="title"/>
          </p:nvPr>
        </p:nvSpPr>
        <p:spPr>
          <a:xfrm>
            <a:off x="2469250" y="228600"/>
            <a:ext cx="63699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Mom</a:t>
            </a:r>
            <a:endParaRPr/>
          </a:p>
        </p:txBody>
      </p:sp>
      <p:pic>
        <p:nvPicPr>
          <p:cNvPr id="310" name="Google Shape;31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63010">
            <a:off x="266071" y="46732"/>
            <a:ext cx="1961180" cy="16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6"/>
          <p:cNvSpPr txBox="1">
            <a:spLocks noGrp="1"/>
          </p:cNvSpPr>
          <p:nvPr>
            <p:ph type="body" idx="1"/>
          </p:nvPr>
        </p:nvSpPr>
        <p:spPr>
          <a:xfrm>
            <a:off x="304800" y="1412700"/>
            <a:ext cx="8534400" cy="31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3000"/>
              <a:t>A voice is as good as a hug for stress release</a:t>
            </a:r>
            <a:endParaRPr sz="3000"/>
          </a:p>
          <a:p>
            <a:pPr marL="914400" lvl="0" indent="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2400"/>
              <a:t>A study in the US showed that when young girls were suddenly put in a stressful situation, the sound of their mom’s voice reduced stress hormone levels and boosted levels of the comforting hormone oxytocin</a:t>
            </a:r>
            <a:endParaRPr sz="2400"/>
          </a:p>
        </p:txBody>
      </p:sp>
      <p:pic>
        <p:nvPicPr>
          <p:cNvPr id="312" name="Google Shape;31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>
            <a:spLocks noGrp="1"/>
          </p:cNvSpPr>
          <p:nvPr>
            <p:ph type="title"/>
          </p:nvPr>
        </p:nvSpPr>
        <p:spPr>
          <a:xfrm>
            <a:off x="1993325" y="228600"/>
            <a:ext cx="68460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Do It Too!</a:t>
            </a:r>
            <a:endParaRPr/>
          </a:p>
        </p:txBody>
      </p:sp>
      <p:sp>
        <p:nvSpPr>
          <p:cNvPr id="318" name="Google Shape;318;p47"/>
          <p:cNvSpPr txBox="1">
            <a:spLocks noGrp="1"/>
          </p:cNvSpPr>
          <p:nvPr>
            <p:ph type="body" idx="1"/>
          </p:nvPr>
        </p:nvSpPr>
        <p:spPr>
          <a:xfrm>
            <a:off x="304800" y="796275"/>
            <a:ext cx="8534400" cy="3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2400"/>
              <a:t>Select one of these or a different activity to share that helps you release stress.</a:t>
            </a:r>
            <a:endParaRPr sz="2400"/>
          </a:p>
          <a:p>
            <a:pPr marL="457200" lvl="0" indent="-381000" rtl="0">
              <a:spcBef>
                <a:spcPts val="192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Play board game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Comedy on the computer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Write in journal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Call and talk to a friend or mom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Go for a walk around the building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be sure to grab a pedometer</a:t>
            </a:r>
            <a:endParaRPr sz="2400"/>
          </a:p>
        </p:txBody>
      </p:sp>
      <p:pic>
        <p:nvPicPr>
          <p:cNvPr id="319" name="Google Shape;3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25" y="228591"/>
            <a:ext cx="1085850" cy="66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963" y="153591"/>
            <a:ext cx="650081" cy="8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9525" y="2099850"/>
            <a:ext cx="1339975" cy="10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57142">
            <a:off x="7072532" y="3103443"/>
            <a:ext cx="1013658" cy="105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Interventions</a:t>
            </a:r>
            <a:endParaRPr/>
          </a:p>
        </p:txBody>
      </p:sp>
      <p:sp>
        <p:nvSpPr>
          <p:cNvPr id="329" name="Google Shape;329;p48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https://www.youtube.com/watch?v=xKY6YrKamqM</a:t>
            </a:r>
            <a:r>
              <a:rPr lang="en"/>
              <a:t> </a:t>
            </a:r>
            <a:endParaRPr/>
          </a:p>
        </p:txBody>
      </p:sp>
      <p:pic>
        <p:nvPicPr>
          <p:cNvPr id="330" name="Google Shape;33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9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336" name="Google Shape;336;p49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294700" cy="3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/>
              <a:t>Dr. Karol McNeil-Horton</a:t>
            </a:r>
            <a:endParaRPr/>
          </a:p>
          <a:p>
            <a:pPr marL="0" lvl="0" indent="0" rtl="0">
              <a:spcBef>
                <a:spcPts val="1920"/>
              </a:spcBef>
              <a:spcAft>
                <a:spcPts val="0"/>
              </a:spcAft>
              <a:buNone/>
            </a:pPr>
            <a:r>
              <a:rPr lang="en" sz="2400"/>
              <a:t>SW Regional Education Facilitator</a:t>
            </a:r>
            <a:endParaRPr sz="2400"/>
          </a:p>
          <a:p>
            <a:pPr marL="2286000" lvl="0" indent="-381000" rtl="0">
              <a:spcBef>
                <a:spcPts val="192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karol.vaughn@cms.k12.nc.us</a:t>
            </a:r>
            <a:endParaRPr sz="2400"/>
          </a:p>
          <a:p>
            <a:pPr marL="22860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http://regedfac.ncdpi.wikispaces.net/home</a:t>
            </a:r>
            <a:endParaRPr sz="2400"/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75" y="2635400"/>
            <a:ext cx="2506075" cy="19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04800" y="195788"/>
            <a:ext cx="85344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850" y="0"/>
            <a:ext cx="13571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40863"/>
            <a:ext cx="7482049" cy="475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8534400" cy="465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7526125" cy="464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7478674" cy="466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7478674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19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745495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503" y="120291"/>
            <a:ext cx="1082079" cy="101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On-screen Show (16:9)</PresentationFormat>
  <Paragraphs>114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Simple Light</vt:lpstr>
      <vt:lpstr>Blank Presentation</vt:lpstr>
      <vt:lpstr> KISS Keep It Simply Simple</vt:lpstr>
      <vt:lpstr> 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Good, The Bad, and The Ugly</vt:lpstr>
      <vt:lpstr>Reality</vt:lpstr>
      <vt:lpstr>          </vt:lpstr>
      <vt:lpstr>What can you do?</vt:lpstr>
      <vt:lpstr>Board Games</vt:lpstr>
      <vt:lpstr>Journal Writing</vt:lpstr>
      <vt:lpstr>Take a Walk</vt:lpstr>
      <vt:lpstr>Blow up a Balloon</vt:lpstr>
      <vt:lpstr>Call a Friend</vt:lpstr>
      <vt:lpstr>Laugh</vt:lpstr>
      <vt:lpstr>Eat Chocolate</vt:lpstr>
      <vt:lpstr>Plan Something Fun</vt:lpstr>
      <vt:lpstr>Chew Gum</vt:lpstr>
      <vt:lpstr>Medicine in the Music</vt:lpstr>
      <vt:lpstr>Peppermint Power</vt:lpstr>
      <vt:lpstr>Take a Hot Bath</vt:lpstr>
      <vt:lpstr>Work up a Sweat</vt:lpstr>
      <vt:lpstr>Phone Mom</vt:lpstr>
      <vt:lpstr>You Can Do It Too!</vt:lpstr>
      <vt:lpstr>Interventions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KISS Keep It Simply Simple</dc:title>
  <dc:creator>Jay Whalen</dc:creator>
  <cp:lastModifiedBy>Jay Whalen</cp:lastModifiedBy>
  <cp:revision>1</cp:revision>
  <dcterms:modified xsi:type="dcterms:W3CDTF">2018-07-18T16:04:28Z</dcterms:modified>
</cp:coreProperties>
</file>