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Source Sans Pr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SourceSansPro-bold.fntdata"/><Relationship Id="rId16" Type="http://schemas.openxmlformats.org/officeDocument/2006/relationships/font" Target="fonts/SourceSansPro-regular.fntdata"/><Relationship Id="rId5" Type="http://schemas.openxmlformats.org/officeDocument/2006/relationships/slide" Target="slides/slide1.xml"/><Relationship Id="rId19" Type="http://schemas.openxmlformats.org/officeDocument/2006/relationships/font" Target="fonts/SourceSansPro-boldItalic.fntdata"/><Relationship Id="rId6" Type="http://schemas.openxmlformats.org/officeDocument/2006/relationships/slide" Target="slides/slide2.xml"/><Relationship Id="rId18" Type="http://schemas.openxmlformats.org/officeDocument/2006/relationships/font" Target="fonts/SourceSansPro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ececbb6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ececbb6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cecbb66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ececbb66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ececbb66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ececbb66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ececbb66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ececbb66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dbecb9c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dbecb9c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dbecb9c2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dbecb9c2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Summary of Central Park School for Children’s </a:t>
            </a:r>
            <a:endParaRPr b="1" sz="30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Economic Diversity </a:t>
            </a:r>
            <a:endParaRPr b="1" sz="30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Application and Admissions Policy: </a:t>
            </a:r>
            <a:endParaRPr sz="300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2013 -Present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127950"/>
            <a:ext cx="8520600" cy="4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Why?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7430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❖"/>
            </a:pPr>
            <a:r>
              <a:rPr lang="en" sz="2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NC Charter Law:  Increased Education Opportunity </a:t>
            </a:r>
            <a:r>
              <a:rPr lang="en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“with special emphasis on expanded learning experiences (and outcomes) for students who are identified as at risk of academic failure” in this case economically disadvantaged students.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❖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NC Charter Law: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Must</a:t>
            </a:r>
            <a:r>
              <a:rPr lang="en">
                <a:solidFill>
                  <a:srgbClr val="674EA7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“make efforts” to reflect the local school districts’ racial and ethnic composition.</a:t>
            </a:r>
            <a:endParaRPr>
              <a:solidFill>
                <a:srgbClr val="674EA7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674EA7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❖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Research: 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➢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Closing the educational opportunity gap now closes the economic earning gap later.  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➢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Intentionally diverse Schools with focused supports and structures have better outcomes for all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How?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Year 1       2013-14  - 15%</a:t>
            </a:r>
            <a:r>
              <a:rPr b="1"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of enrolled students qualifying for </a:t>
            </a: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School Lunch Program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Year 2       2014-15  - 25% </a:t>
            </a:r>
            <a:r>
              <a:rPr b="1"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of enrolled students qualifying for </a:t>
            </a: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School Lunch Program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Year 3       2015-16  - 30% </a:t>
            </a:r>
            <a:r>
              <a:rPr b="1"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of enrolled students qualifying for </a:t>
            </a: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School Lunch Program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Year 4       2016-17  - 40% </a:t>
            </a:r>
            <a:r>
              <a:rPr b="1" lang="en" sz="17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of enrolled students qualifying for </a:t>
            </a: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School Lunch Program 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166325"/>
            <a:ext cx="8520600" cy="5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Outcomes: 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754925"/>
            <a:ext cx="8520600" cy="381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#1 Demographics:  Increased Socio-Economic Diversity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Gradual increase of students who qualify for the National Lunch Program</a:t>
            </a:r>
            <a:endParaRPr>
              <a:solidFill>
                <a:srgbClr val="000000"/>
              </a:solidFill>
            </a:endParaRPr>
          </a:p>
          <a:p>
            <a:pPr indent="-381000" lvl="0" marL="457200" rtl="0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2012-13, 6%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2013-14  8%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2014-15  12%</a:t>
            </a: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2015-16  18%</a:t>
            </a: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</a:t>
            </a:r>
            <a:endParaRPr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2016-17  24%</a:t>
            </a:r>
            <a:endParaRPr b="1"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2017-18  27%</a:t>
            </a:r>
            <a:endParaRPr b="1"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</a:pPr>
            <a:r>
              <a:rPr b="1" lang="en" sz="24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2018-19  31%</a:t>
            </a:r>
            <a:endParaRPr b="1" sz="2400">
              <a:solidFill>
                <a:srgbClr val="000000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166325"/>
            <a:ext cx="8520600" cy="10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Equity of Opportunity </a:t>
            </a:r>
            <a:r>
              <a:rPr lang="en"/>
              <a:t>-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How are we providing more Educational Opportunity </a:t>
            </a:r>
            <a:endParaRPr sz="1800" u="sng"/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/>
              <a:t> students who need it the most?</a:t>
            </a:r>
            <a:endParaRPr b="1" sz="1800" u="sng"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676125"/>
            <a:ext cx="8520600" cy="32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the three years of implementation we have provided more educational opportunities: 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Access: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1" lang="en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Transportation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service to students who would be unable to attend CPSC if not provided.  Up from 4 students in 2012 to 60 in 2018-19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Needs: </a:t>
            </a:r>
            <a:r>
              <a:rPr b="1" lang="en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Nutrition</a:t>
            </a: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services have provided free and reduced lunches and milk for all eligible students.  Up from 25 in 2009 to over 200 in 2018-19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Extended Learning: </a:t>
            </a:r>
            <a:r>
              <a:rPr b="1" lang="en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AfterSchool and Camp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Scholarships over~$30,000 in 2014 to over $80, 000 in 2018-19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Children Thriving - Strategic Plans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b="1" lang="en">
                <a:solidFill>
                  <a:srgbClr val="000000"/>
                </a:solidFill>
              </a:rPr>
              <a:t>5 Year Strategic Plan</a:t>
            </a:r>
            <a:r>
              <a:rPr lang="en">
                <a:solidFill>
                  <a:srgbClr val="000000"/>
                </a:solidFill>
              </a:rPr>
              <a:t> - Board of Trustees lead effort to reform and create more just, equitable school wide structures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b="1" lang="en">
                <a:solidFill>
                  <a:srgbClr val="000000"/>
                </a:solidFill>
              </a:rPr>
              <a:t>Racial Justice and Equity Training</a:t>
            </a:r>
            <a:r>
              <a:rPr lang="en">
                <a:solidFill>
                  <a:srgbClr val="000000"/>
                </a:solidFill>
              </a:rPr>
              <a:t>: Staff, Parents, and Board Training with Racial Equity Institute training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b="1" lang="en">
                <a:solidFill>
                  <a:srgbClr val="000000"/>
                </a:solidFill>
              </a:rPr>
              <a:t>Cultural Competence </a:t>
            </a:r>
            <a:r>
              <a:rPr lang="en">
                <a:solidFill>
                  <a:srgbClr val="000000"/>
                </a:solidFill>
              </a:rPr>
              <a:t>- Training and PLC work with Community Partners and Staff Leaders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b="1" lang="en">
                <a:solidFill>
                  <a:srgbClr val="000000"/>
                </a:solidFill>
              </a:rPr>
              <a:t>Restorative Practices</a:t>
            </a:r>
            <a:r>
              <a:rPr lang="en">
                <a:solidFill>
                  <a:srgbClr val="000000"/>
                </a:solidFill>
              </a:rPr>
              <a:t> - Improved relationships and Engagement the goal of student discipline and management systems</a:t>
            </a:r>
            <a:endParaRPr>
              <a:solidFill>
                <a:srgbClr val="000000"/>
              </a:solidFill>
            </a:endParaRPr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b="1" lang="en">
                <a:solidFill>
                  <a:srgbClr val="000000"/>
                </a:solidFill>
              </a:rPr>
              <a:t>Equity Team -</a:t>
            </a:r>
            <a:r>
              <a:rPr lang="en">
                <a:solidFill>
                  <a:srgbClr val="000000"/>
                </a:solidFill>
              </a:rPr>
              <a:t> Parent &amp; Staff team focused on calling up school to improved and more equitable practices and culture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89575"/>
            <a:ext cx="8520600" cy="65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 &amp; Discussion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652525"/>
            <a:ext cx="8520600" cy="391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lang="en">
                <a:solidFill>
                  <a:srgbClr val="000000"/>
                </a:solidFill>
              </a:rPr>
              <a:t>Investigating Walk Zone option just for students who qualify for Economic Integration Priority </a:t>
            </a:r>
            <a:endParaRPr>
              <a:solidFill>
                <a:srgbClr val="000000"/>
              </a:solidFill>
            </a:endParaRPr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lang="en">
                <a:solidFill>
                  <a:srgbClr val="000000"/>
                </a:solidFill>
              </a:rPr>
              <a:t>Revising Mission, Vision and Values to focus on our commitments and beliefs for All Children Thriving </a:t>
            </a:r>
            <a:endParaRPr>
              <a:solidFill>
                <a:srgbClr val="000000"/>
              </a:solidFill>
            </a:endParaRPr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lang="en">
                <a:solidFill>
                  <a:srgbClr val="000000"/>
                </a:solidFill>
              </a:rPr>
              <a:t>New Equity focused Teacher Evaluation System from the University of Southern California</a:t>
            </a:r>
            <a:endParaRPr>
              <a:solidFill>
                <a:srgbClr val="000000"/>
              </a:solidFill>
            </a:endParaRPr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❖"/>
            </a:pPr>
            <a:r>
              <a:rPr lang="en">
                <a:solidFill>
                  <a:srgbClr val="000000"/>
                </a:solidFill>
              </a:rPr>
              <a:t>Increased Mental Health supports</a:t>
            </a:r>
            <a:endParaRPr>
              <a:solidFill>
                <a:srgbClr val="000000"/>
              </a:solidFill>
            </a:endParaRPr>
          </a:p>
          <a:p>
            <a:pPr indent="0" lvl="0" marL="45720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