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88" r:id="rId2"/>
    <p:sldId id="289" r:id="rId3"/>
    <p:sldId id="290" r:id="rId4"/>
    <p:sldId id="291" r:id="rId5"/>
    <p:sldId id="292" r:id="rId6"/>
    <p:sldId id="293" r:id="rId7"/>
    <p:sldId id="294" r:id="rId8"/>
    <p:sldId id="329" r:id="rId9"/>
    <p:sldId id="330" r:id="rId10"/>
    <p:sldId id="306" r:id="rId11"/>
    <p:sldId id="354" r:id="rId12"/>
    <p:sldId id="309" r:id="rId13"/>
    <p:sldId id="310" r:id="rId14"/>
    <p:sldId id="307" r:id="rId15"/>
    <p:sldId id="345" r:id="rId16"/>
    <p:sldId id="315" r:id="rId17"/>
    <p:sldId id="346" r:id="rId18"/>
    <p:sldId id="316" r:id="rId19"/>
    <p:sldId id="314" r:id="rId20"/>
    <p:sldId id="317" r:id="rId21"/>
    <p:sldId id="347" r:id="rId22"/>
    <p:sldId id="281" r:id="rId23"/>
    <p:sldId id="296" r:id="rId24"/>
    <p:sldId id="265" r:id="rId25"/>
    <p:sldId id="274" r:id="rId26"/>
    <p:sldId id="271" r:id="rId27"/>
    <p:sldId id="355" r:id="rId28"/>
    <p:sldId id="278" r:id="rId29"/>
    <p:sldId id="298" r:id="rId30"/>
    <p:sldId id="276" r:id="rId31"/>
    <p:sldId id="356" r:id="rId32"/>
    <p:sldId id="350" r:id="rId33"/>
    <p:sldId id="283" r:id="rId34"/>
    <p:sldId id="352" r:id="rId35"/>
    <p:sldId id="353" r:id="rId36"/>
    <p:sldId id="325" r:id="rId37"/>
    <p:sldId id="287" r:id="rId3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Belcastro" initials="RB" lastIdx="1" clrIdx="0"/>
  <p:cmAuthor id="1" name="Rebecca Belcastro"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68997"/>
  </p:normalViewPr>
  <p:slideViewPr>
    <p:cSldViewPr snapToGrid="0" snapToObjects="1">
      <p:cViewPr varScale="1">
        <p:scale>
          <a:sx n="67" d="100"/>
          <a:sy n="67" d="100"/>
        </p:scale>
        <p:origin x="2524" y="58"/>
      </p:cViewPr>
      <p:guideLst/>
    </p:cSldViewPr>
  </p:slideViewPr>
  <p:notesTextViewPr>
    <p:cViewPr>
      <p:scale>
        <a:sx n="1" d="1"/>
        <a:sy n="1" d="1"/>
      </p:scale>
      <p:origin x="0" y="0"/>
    </p:cViewPr>
  </p:notesTextViewPr>
  <p:sorterViewPr>
    <p:cViewPr>
      <p:scale>
        <a:sx n="65" d="100"/>
        <a:sy n="65" d="100"/>
      </p:scale>
      <p:origin x="0" y="0"/>
    </p:cViewPr>
  </p:sorterViewPr>
  <p:notesViewPr>
    <p:cSldViewPr snapToGrid="0" snapToObjects="1">
      <p:cViewPr varScale="1">
        <p:scale>
          <a:sx n="86" d="100"/>
          <a:sy n="86" d="100"/>
        </p:scale>
        <p:origin x="3400"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xfrm>
            <a:off x="1143000" y="685800"/>
            <a:ext cx="4572000" cy="3429000"/>
          </a:xfrm>
          <a:prstGeom prst="rect">
            <a:avLst/>
          </a:prstGeom>
        </p:spPr>
        <p:txBody>
          <a:bodyPr/>
          <a:lstStyle/>
          <a:p>
            <a:endParaRPr/>
          </a:p>
        </p:txBody>
      </p:sp>
      <p:sp>
        <p:nvSpPr>
          <p:cNvPr id="115" name="Shape 11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rgbClr val="7030A0"/>
                </a:solidFill>
              </a:rPr>
              <a:t>Good Morning! Thank you for joining me this morning. I am Rebecca Belcastro the K-3 Literacy Consultant for the Piedmont Triad Region and I currently support Charter Schools. Today we are going to explore Read to Achieve as part of the Excellent Public Schools Act. Charters have the choice to participate in many of the components while some are required. I will share with you the legislation and options for charter schools. I am new in this roll and still maneuvering the Read to Achieve Charter law. </a:t>
            </a:r>
          </a:p>
        </p:txBody>
      </p:sp>
      <p:sp>
        <p:nvSpPr>
          <p:cNvPr id="4" name="Slide Number Placeholder 3"/>
          <p:cNvSpPr>
            <a:spLocks noGrp="1"/>
          </p:cNvSpPr>
          <p:nvPr>
            <p:ph type="sldNum" sz="quarter" idx="10"/>
          </p:nvPr>
        </p:nvSpPr>
        <p:spPr/>
        <p:txBody>
          <a:bodyPr/>
          <a:lstStyle/>
          <a:p>
            <a:fld id="{354DCC7E-B15C-F240-A591-2DC3538E3E52}" type="slidenum">
              <a:rPr lang="en-US" smtClean="0"/>
              <a:t>1</a:t>
            </a:fld>
            <a:endParaRPr lang="en-US"/>
          </a:p>
        </p:txBody>
      </p:sp>
    </p:spTree>
    <p:extLst>
      <p:ext uri="{BB962C8B-B14F-4D97-AF65-F5344CB8AC3E}">
        <p14:creationId xmlns:p14="http://schemas.microsoft.com/office/powerpoint/2010/main" val="4047415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Shape 8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dirty="0"/>
              <a:t> </a:t>
            </a:r>
            <a:endParaRPr lang="en-US" b="0" i="0" u="none" strike="noStrike" cap="none" dirty="0">
              <a:effectLst/>
              <a:latin typeface="Calibri"/>
              <a:ea typeface="Calibri"/>
              <a:cs typeface="Calibri"/>
              <a:sym typeface="Calibri"/>
            </a:endParaRPr>
          </a:p>
          <a:p>
            <a:r>
              <a:rPr lang="en-US" b="0" i="0" u="none" strike="noStrike" cap="none" dirty="0">
                <a:effectLst/>
                <a:latin typeface="Calibri"/>
                <a:ea typeface="Calibri"/>
                <a:cs typeface="Calibri"/>
                <a:sym typeface="Calibri"/>
              </a:rPr>
              <a:t>This year, we are using a different book set for Text, Reading, and Comprehension or the TRC portion of the assessment.  The new book set supports the complexity of texts and cross-curricular texts that students will need to be able to read and comprehend in Grades K-5.  It offers a balance of literary and informational texts, the use of academic vocabulary through informational text and the integration of language process and disciplinary content through a wide range of genres. </a:t>
            </a:r>
            <a:r>
              <a:rPr lang="en-US" dirty="0"/>
              <a:t> </a:t>
            </a:r>
            <a:endParaRPr lang="en-US" b="0" i="0" u="none" strike="noStrike" cap="none" dirty="0">
              <a:latin typeface="Calibri"/>
              <a:ea typeface="Calibri"/>
              <a:cs typeface="Calibri"/>
            </a:endParaRPr>
          </a:p>
          <a:p>
            <a:r>
              <a:rPr lang="en-US" b="0" i="0" u="none" strike="noStrike" cap="none" dirty="0">
                <a:effectLst/>
                <a:latin typeface="Calibri"/>
                <a:ea typeface="Calibri"/>
                <a:cs typeface="Calibri"/>
                <a:sym typeface="Calibri"/>
              </a:rPr>
              <a:t>The book set is considered secure testing </a:t>
            </a:r>
            <a:r>
              <a:rPr lang="en-US" dirty="0"/>
              <a:t>material </a:t>
            </a:r>
            <a:r>
              <a:rPr lang="en-US" b="0" i="0" u="none" strike="noStrike" cap="none" dirty="0">
                <a:effectLst/>
                <a:latin typeface="Calibri"/>
                <a:ea typeface="Calibri"/>
                <a:cs typeface="Calibri"/>
                <a:sym typeface="Calibri"/>
              </a:rPr>
              <a:t>and should be kept in a secure location within the school or teacher’s classroom. </a:t>
            </a:r>
            <a:r>
              <a:rPr lang="en-US" dirty="0"/>
              <a:t>  </a:t>
            </a:r>
            <a:endParaRPr dirty="0"/>
          </a:p>
        </p:txBody>
      </p:sp>
      <p:sp>
        <p:nvSpPr>
          <p:cNvPr id="86" name="Shape 8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8596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access </a:t>
            </a:r>
            <a:r>
              <a:rPr lang="en-US" dirty="0" err="1"/>
              <a:t>mCLASS:Reading</a:t>
            </a:r>
            <a:r>
              <a:rPr lang="en-US" dirty="0"/>
              <a:t> 3D, enter through NC </a:t>
            </a:r>
            <a:r>
              <a:rPr lang="en-US" dirty="0" err="1"/>
              <a:t>EdCloud</a:t>
            </a:r>
            <a:r>
              <a:rPr lang="en-US" dirty="0"/>
              <a:t> using your UID number.  Click on the Amplify Assessment tab to select students to assess. Click Amplify Reports to see all student results, access literacy supports, and the Home Connect letter. Never use </a:t>
            </a:r>
            <a:r>
              <a:rPr lang="en-US" dirty="0" err="1"/>
              <a:t>www.mclasshome.com</a:t>
            </a:r>
            <a:r>
              <a:rPr lang="en-US" dirty="0"/>
              <a:t>. Many schools had old created shortcuts to </a:t>
            </a:r>
            <a:r>
              <a:rPr lang="en-US" dirty="0" err="1"/>
              <a:t>mclasshome.com</a:t>
            </a:r>
            <a:r>
              <a:rPr lang="en-US" dirty="0"/>
              <a:t>, please make sure these have been deleted.</a:t>
            </a:r>
          </a:p>
        </p:txBody>
      </p:sp>
    </p:spTree>
    <p:extLst>
      <p:ext uri="{BB962C8B-B14F-4D97-AF65-F5344CB8AC3E}">
        <p14:creationId xmlns:p14="http://schemas.microsoft.com/office/powerpoint/2010/main" val="684172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The dimensions of text complexity for the Atlas Book Set have many Qualitative Features and Quantitative Measures.  The White Paper that includes the specifics of the Atlas Book Set Development can be found on the Amplify website.</a:t>
            </a:r>
            <a:endParaRPr dirty="0"/>
          </a:p>
        </p:txBody>
      </p:sp>
      <p:sp>
        <p:nvSpPr>
          <p:cNvPr id="121" name="Shape 121"/>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81991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dirty="0"/>
              <a:t>Here are the Text and Performance Levels for Amplify Atlas by Grade and Time of Year. Notice the asterisk at EOY of Grade 3. In North Carolina, to meet the rigor of the EOG there is a requirement of a Lexile level of 725. In order to meet these requirements students in North Carolina must read a Level Q or above to meet these requirements.</a:t>
            </a:r>
            <a:endParaRPr dirty="0"/>
          </a:p>
        </p:txBody>
      </p:sp>
      <p:sp>
        <p:nvSpPr>
          <p:cNvPr id="115" name="Shape 115"/>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448163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Shape 14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b="0" i="0" u="none" strike="noStrike" cap="none" dirty="0">
                <a:effectLst/>
                <a:latin typeface="Calibri"/>
                <a:ea typeface="Calibri"/>
                <a:cs typeface="Calibri"/>
                <a:sym typeface="Calibri"/>
              </a:rPr>
              <a:t>Written Comprehension </a:t>
            </a:r>
            <a:r>
              <a:rPr lang="en-US" dirty="0"/>
              <a:t>becomes </a:t>
            </a:r>
            <a:r>
              <a:rPr lang="en-US" b="0" i="0" u="none" strike="noStrike" cap="none" dirty="0">
                <a:effectLst/>
                <a:latin typeface="Calibri"/>
                <a:ea typeface="Calibri"/>
                <a:cs typeface="Calibri"/>
                <a:sym typeface="Calibri"/>
              </a:rPr>
              <a:t>optional</a:t>
            </a:r>
            <a:r>
              <a:rPr lang="en-US" dirty="0"/>
              <a:t> this year</a:t>
            </a:r>
            <a:r>
              <a:rPr lang="en-US" b="0" i="0" u="none" strike="noStrike" cap="none" dirty="0">
                <a:effectLst/>
                <a:latin typeface="Calibri"/>
                <a:ea typeface="Calibri"/>
                <a:cs typeface="Calibri"/>
                <a:sym typeface="Calibri"/>
              </a:rPr>
              <a:t>.  Charters may choose to administer the written comprehension tasks to determine next steps for instruction.  Prompts for each of the books are located on the training and support tab online under </a:t>
            </a:r>
            <a:r>
              <a:rPr lang="en-US" b="0" i="0" u="none" strike="noStrike" cap="none" dirty="0" err="1">
                <a:effectLst/>
                <a:latin typeface="Calibri"/>
                <a:ea typeface="Calibri"/>
                <a:cs typeface="Calibri"/>
                <a:sym typeface="Calibri"/>
              </a:rPr>
              <a:t>mClass:Reading</a:t>
            </a:r>
            <a:r>
              <a:rPr lang="en-US" b="0" i="0" u="none" strike="noStrike" cap="none" dirty="0">
                <a:effectLst/>
                <a:latin typeface="Calibri"/>
                <a:ea typeface="Calibri"/>
                <a:cs typeface="Calibri"/>
                <a:sym typeface="Calibri"/>
              </a:rPr>
              <a:t> 3D reports page on NC </a:t>
            </a:r>
            <a:r>
              <a:rPr lang="en-US" b="0" i="0" u="none" strike="noStrike" cap="none" dirty="0" err="1">
                <a:effectLst/>
                <a:latin typeface="Calibri"/>
                <a:ea typeface="Calibri"/>
                <a:cs typeface="Calibri"/>
                <a:sym typeface="Calibri"/>
              </a:rPr>
              <a:t>EdCloud</a:t>
            </a:r>
            <a:r>
              <a:rPr lang="en-US" b="0" i="0" u="none" strike="noStrike" cap="none" dirty="0">
                <a:effectLst/>
                <a:latin typeface="Calibri"/>
                <a:ea typeface="Calibri"/>
                <a:cs typeface="Calibri"/>
                <a:sym typeface="Calibri"/>
              </a:rPr>
              <a:t>.  If a charter decides to use the written comprehension tasks and the teacher inputs the score into the program, it does not factor into the student’s reported reading level.  </a:t>
            </a:r>
            <a:r>
              <a:rPr lang="en-US" dirty="0"/>
              <a:t>Written comprehension is scored the same as in the past by taking the lower of the two scores.  As before, written comprehension is used to determine next steps for instruction.  </a:t>
            </a:r>
            <a:endParaRPr lang="en-US" b="0" i="0" u="none" strike="noStrike" cap="none" dirty="0">
              <a:effectLst/>
              <a:latin typeface="Calibri"/>
              <a:ea typeface="Calibri"/>
              <a:cs typeface="Calibri"/>
              <a:sym typeface="Calibri"/>
            </a:endParaRPr>
          </a:p>
        </p:txBody>
      </p:sp>
      <p:sp>
        <p:nvSpPr>
          <p:cNvPr id="143" name="Shape 14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9629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This chart shows the assessment options now available for </a:t>
            </a:r>
            <a:r>
              <a:rPr lang="en-US" dirty="0" err="1"/>
              <a:t>mClass:Reading</a:t>
            </a:r>
            <a:r>
              <a:rPr lang="en-US" dirty="0"/>
              <a:t> 3D.  We will take a look at each grade level in detail in the following slides.  </a:t>
            </a:r>
            <a:endParaRPr dirty="0"/>
          </a:p>
        </p:txBody>
      </p:sp>
      <p:sp>
        <p:nvSpPr>
          <p:cNvPr id="189" name="Shape 189"/>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683614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Shape 19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r>
              <a:rPr lang="en-US" dirty="0"/>
              <a:t>Grade</a:t>
            </a:r>
            <a:r>
              <a:rPr lang="en-US" b="0" i="0" u="none" strike="noStrike" cap="none" dirty="0">
                <a:latin typeface="Calibri"/>
                <a:ea typeface="Calibri"/>
                <a:cs typeface="Calibri"/>
                <a:sym typeface="Calibri"/>
              </a:rPr>
              <a:t> level administration requirements</a:t>
            </a:r>
            <a:r>
              <a:rPr lang="en-US" dirty="0"/>
              <a:t> are as follows</a:t>
            </a:r>
            <a:r>
              <a:rPr lang="en-US" b="0" i="0" u="none" strike="noStrike" cap="none" dirty="0">
                <a:latin typeface="Calibri"/>
                <a:ea typeface="Calibri"/>
                <a:cs typeface="Calibri"/>
                <a:sym typeface="Calibri"/>
              </a:rPr>
              <a:t>.</a:t>
            </a:r>
            <a:r>
              <a:rPr lang="en-US" dirty="0"/>
              <a:t> </a:t>
            </a:r>
            <a:r>
              <a:rPr lang="en-US" b="0" i="0" u="none" strike="noStrike" cap="none" dirty="0">
                <a:latin typeface="Calibri"/>
                <a:ea typeface="Calibri"/>
                <a:cs typeface="Calibri"/>
                <a:sym typeface="Calibri"/>
              </a:rPr>
              <a:t> Kindergarten and First Grade require observational administration of the assessment at each benchmark window.</a:t>
            </a:r>
            <a:r>
              <a:rPr lang="en-US" dirty="0"/>
              <a:t> </a:t>
            </a:r>
            <a:r>
              <a:rPr lang="en-US" b="0" i="0" u="none" strike="noStrike" cap="none" dirty="0">
                <a:latin typeface="Calibri"/>
                <a:ea typeface="Calibri"/>
                <a:cs typeface="Calibri"/>
                <a:sym typeface="Calibri"/>
              </a:rPr>
              <a:t> DIBELS and TRC are not offered online by Amplify due to assessment </a:t>
            </a:r>
            <a:r>
              <a:rPr lang="en-US" dirty="0"/>
              <a:t>tasks </a:t>
            </a:r>
            <a:r>
              <a:rPr lang="en-US" b="0" i="0" u="none" strike="noStrike" cap="none" dirty="0">
                <a:latin typeface="Calibri"/>
                <a:ea typeface="Calibri"/>
                <a:cs typeface="Calibri"/>
                <a:sym typeface="Calibri"/>
              </a:rPr>
              <a:t>and observation of early reading behaviors.</a:t>
            </a:r>
            <a:r>
              <a:rPr lang="en-US" dirty="0"/>
              <a:t> </a:t>
            </a:r>
            <a:r>
              <a:rPr lang="en-US" b="0" i="0" u="none" strike="noStrike" cap="none" dirty="0">
                <a:latin typeface="Calibri"/>
                <a:ea typeface="Calibri"/>
                <a:cs typeface="Calibri"/>
                <a:sym typeface="Calibri"/>
              </a:rPr>
              <a:t> Word recognition is still completed using the iPad and does not require any other materials.</a:t>
            </a:r>
            <a:r>
              <a:rPr lang="en-US" dirty="0"/>
              <a:t>  An alternate assessor is required for EOY administration only.</a:t>
            </a:r>
            <a:endParaRPr dirty="0"/>
          </a:p>
        </p:txBody>
      </p:sp>
      <p:sp>
        <p:nvSpPr>
          <p:cNvPr id="196" name="Shape 19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3673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dirty="0"/>
              <a:t>In second grade, at the BOY assessment period, DIBELS is offered as an observational assessment only.  TRC can be administered observationally or online at BOY.  At MOY and EOY, students may be assessed online or observationally.  Best practice for students that are deficient in foundational skills at benchmark periods would be to administer the assessment observationally so that the teacher can listen to the student read and record reading behaviors and errors.  Please follow district guidelines as to whether a student is benchmarked observationally or online.  An alternate assessor is required for EOY observational administration only.</a:t>
            </a: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1567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dirty="0"/>
              <a:t>Students in Grade 3, may be assessed observationally or online at all three benchmark periods for both DIBELS and TRC.  Students at MOY and EOY should be assessed by an alternate assessor if using the observational administration option as a pathway for proficiency.  </a:t>
            </a:r>
            <a:endParaRPr dirty="0"/>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1566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dirty="0"/>
              <a:t>Some things to consider when thinking about online assessments:</a:t>
            </a:r>
          </a:p>
          <a:p>
            <a:pPr marL="0" indent="0"/>
            <a:endParaRPr lang="en-US" dirty="0"/>
          </a:p>
          <a:p>
            <a:pPr marL="0" indent="0"/>
            <a:r>
              <a:rPr lang="en-US" dirty="0"/>
              <a:t>Will your Charter have a school-wide policy </a:t>
            </a:r>
            <a:r>
              <a:rPr lang="en-US" b="1" dirty="0"/>
              <a:t>or </a:t>
            </a:r>
            <a:r>
              <a:rPr lang="en-US" dirty="0"/>
              <a:t>district guidance with teacher choice </a:t>
            </a:r>
            <a:r>
              <a:rPr lang="en-US" b="1" dirty="0"/>
              <a:t>o</a:t>
            </a:r>
            <a:r>
              <a:rPr lang="en-US" dirty="0"/>
              <a:t>r will teachers make the decision based on their instruction and observational progress monitoring?  Can the student focus attention on the computer screen during assessment period?</a:t>
            </a:r>
            <a:endParaRPr dirty="0"/>
          </a:p>
          <a:p>
            <a:pPr marL="0" lvl="0" indent="0" rtl="0">
              <a:spcBef>
                <a:spcPts val="0"/>
              </a:spcBef>
              <a:spcAft>
                <a:spcPts val="0"/>
              </a:spcAft>
              <a:buNone/>
            </a:pPr>
            <a:endParaRPr dirty="0"/>
          </a:p>
          <a:p>
            <a:pPr marL="0" indent="0"/>
            <a:r>
              <a:rPr lang="en-US" dirty="0"/>
              <a:t>Best practice suggests students who do not demonstrate embedded foundational reading skills in and outside of text for DIBELS and/or TRC should be assessed observationally.   Additional guidance can be found in the implementation documents on the Amplify website and on the Read to Achieve LiveBinder.</a:t>
            </a:r>
          </a:p>
          <a:p>
            <a:pPr marL="0" indent="0"/>
            <a:endParaRPr lang="en-US" dirty="0"/>
          </a:p>
          <a:p>
            <a:pPr marL="0" lvl="0" indent="0">
              <a:spcBef>
                <a:spcPts val="0"/>
              </a:spcBef>
              <a:spcAft>
                <a:spcPts val="0"/>
              </a:spcAft>
              <a:buNone/>
            </a:pPr>
            <a:r>
              <a:rPr lang="en-US" dirty="0"/>
              <a:t>If a student does have proficient skills, it is strongly suggested an adult monitor the student or group of students taking the assessment to troubleshoot any technical or user errors. However the teacher cannot provide support with the assessment.</a:t>
            </a:r>
          </a:p>
          <a:p>
            <a:pPr marL="0" indent="0"/>
            <a:r>
              <a:rPr lang="en-US" dirty="0"/>
              <a:t> </a:t>
            </a:r>
          </a:p>
          <a:p>
            <a:pPr marL="0" indent="0"/>
            <a:r>
              <a:rPr lang="en-US" dirty="0"/>
              <a:t>Another consideration is to make sure that all students will have access to headphones?  </a:t>
            </a:r>
            <a:endParaRPr dirty="0"/>
          </a:p>
        </p:txBody>
      </p:sp>
      <p:sp>
        <p:nvSpPr>
          <p:cNvPr id="182" name="Shape 182"/>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903436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720</a:t>
            </a:r>
            <a:r>
              <a:rPr lang="en-US" baseline="0" dirty="0"/>
              <a:t> – For a student entering Kindergarten in North Carolina, that is a pretty important number.  This number represents the days of literacy instruction that a kindergarten student has until the end of third grade.  When you think about all of that time in number of days, it doesn’t seem like much.  Factor in teacher absences, student sickness, early dismissals, etc. and precious instructional time is lost. So remember, 720.  How can we make the most of those 720 days for our youngest learners in North Carolina?</a:t>
            </a:r>
          </a:p>
          <a:p>
            <a:endParaRPr lang="en-US" dirty="0"/>
          </a:p>
        </p:txBody>
      </p:sp>
      <p:sp>
        <p:nvSpPr>
          <p:cNvPr id="4" name="Slide Number Placeholder 3"/>
          <p:cNvSpPr>
            <a:spLocks noGrp="1"/>
          </p:cNvSpPr>
          <p:nvPr>
            <p:ph type="sldNum" sz="quarter" idx="10"/>
          </p:nvPr>
        </p:nvSpPr>
        <p:spPr/>
        <p:txBody>
          <a:bodyPr/>
          <a:lstStyle/>
          <a:p>
            <a:fld id="{354DCC7E-B15C-F240-A591-2DC3538E3E52}" type="slidenum">
              <a:rPr lang="en-US" smtClean="0"/>
              <a:t>2</a:t>
            </a:fld>
            <a:endParaRPr lang="en-US"/>
          </a:p>
        </p:txBody>
      </p:sp>
    </p:spTree>
    <p:extLst>
      <p:ext uri="{BB962C8B-B14F-4D97-AF65-F5344CB8AC3E}">
        <p14:creationId xmlns:p14="http://schemas.microsoft.com/office/powerpoint/2010/main" val="293181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Shape 21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r>
              <a:rPr lang="en-US" b="0" i="0" u="none" strike="noStrike" cap="none" dirty="0">
                <a:latin typeface="Calibri"/>
                <a:ea typeface="Calibri"/>
                <a:cs typeface="Calibri"/>
                <a:sym typeface="Calibri"/>
              </a:rPr>
              <a:t>TRC will continue to be used to measure growth for teachers in grades K-2.</a:t>
            </a:r>
            <a:r>
              <a:rPr lang="en-US" dirty="0"/>
              <a:t> </a:t>
            </a:r>
            <a:r>
              <a:rPr lang="en-US" b="0" i="0" u="none" strike="noStrike" cap="none" dirty="0">
                <a:latin typeface="Calibri"/>
                <a:ea typeface="Calibri"/>
                <a:cs typeface="Calibri"/>
                <a:sym typeface="Calibri"/>
              </a:rPr>
              <a:t> The rigor of the texts as well as the oral comprehension questions will continue to provide guidance for the teacher’s instructional practice in the classroom.</a:t>
            </a:r>
          </a:p>
          <a:p>
            <a:pPr marL="0" indent="0"/>
            <a:r>
              <a:rPr lang="en-US" dirty="0"/>
              <a:t>  </a:t>
            </a:r>
            <a:endParaRPr dirty="0"/>
          </a:p>
          <a:p>
            <a:pPr marL="0" indent="0"/>
            <a:r>
              <a:rPr lang="en-US" b="0" i="0" u="none" strike="noStrike" cap="none" dirty="0">
                <a:latin typeface="Calibri"/>
                <a:ea typeface="Calibri"/>
                <a:cs typeface="Calibri"/>
                <a:sym typeface="Calibri"/>
              </a:rPr>
              <a:t>If a district requires that teachers complete the written comprehension part of the TRC assessment, the </a:t>
            </a:r>
            <a:r>
              <a:rPr lang="en-US" dirty="0"/>
              <a:t>written score </a:t>
            </a:r>
            <a:r>
              <a:rPr lang="en-US" b="0" i="0" u="none" strike="noStrike" cap="none" dirty="0">
                <a:latin typeface="Calibri"/>
                <a:ea typeface="Calibri"/>
                <a:cs typeface="Calibri"/>
                <a:sym typeface="Calibri"/>
              </a:rPr>
              <a:t>is no longer considered in the student’s reading and comprehension level, so it will not be a part of the teacher’s growth score.</a:t>
            </a:r>
            <a:r>
              <a:rPr lang="en-US" dirty="0"/>
              <a:t>  </a:t>
            </a:r>
            <a:r>
              <a:rPr lang="en-US" b="0" i="0" u="none" strike="noStrike" cap="none" dirty="0">
                <a:latin typeface="Calibri"/>
                <a:ea typeface="Calibri"/>
                <a:cs typeface="Calibri"/>
                <a:sym typeface="Calibri"/>
              </a:rPr>
              <a:t> As in the past, the written comprehension prompts should be used to guide instruction for the teacher, based on the student’s level of comprehension.</a:t>
            </a:r>
            <a:r>
              <a:rPr lang="en-US" dirty="0"/>
              <a:t> </a:t>
            </a:r>
            <a:endParaRPr lang="en-US" b="0" i="0" u="none" strike="noStrike" cap="none" dirty="0">
              <a:latin typeface="Calibri"/>
              <a:ea typeface="Calibri"/>
              <a:cs typeface="Calibri"/>
            </a:endParaRPr>
          </a:p>
          <a:p>
            <a:pPr marL="0" indent="0"/>
            <a:r>
              <a:rPr lang="en-US" dirty="0"/>
              <a:t> </a:t>
            </a:r>
            <a:endParaRPr dirty="0"/>
          </a:p>
          <a:p>
            <a:pPr marL="0" indent="0"/>
            <a:r>
              <a:rPr lang="en-US" b="0" i="0" u="none" strike="noStrike" cap="none" dirty="0">
                <a:latin typeface="Calibri"/>
                <a:ea typeface="Calibri"/>
                <a:cs typeface="Calibri"/>
                <a:sym typeface="Calibri"/>
              </a:rPr>
              <a:t>TRC can be administered online beginning at BOY 2</a:t>
            </a:r>
            <a:r>
              <a:rPr lang="en-US" b="0" i="0" u="none" strike="noStrike" cap="none" baseline="30000" dirty="0">
                <a:latin typeface="Calibri"/>
                <a:ea typeface="Calibri"/>
                <a:cs typeface="Calibri"/>
                <a:sym typeface="Calibri"/>
              </a:rPr>
              <a:t>nd</a:t>
            </a:r>
            <a:r>
              <a:rPr lang="en-US" b="0" i="0" u="none" strike="noStrike" cap="none" dirty="0">
                <a:latin typeface="Calibri"/>
                <a:ea typeface="Calibri"/>
                <a:cs typeface="Calibri"/>
                <a:sym typeface="Calibri"/>
              </a:rPr>
              <a:t> grade.</a:t>
            </a:r>
            <a:r>
              <a:rPr lang="en-US" dirty="0"/>
              <a:t> </a:t>
            </a:r>
            <a:r>
              <a:rPr lang="en-US" b="0" i="0" u="none" strike="noStrike" cap="none" dirty="0">
                <a:latin typeface="Calibri"/>
                <a:ea typeface="Calibri"/>
                <a:cs typeface="Calibri"/>
                <a:sym typeface="Calibri"/>
              </a:rPr>
              <a:t> An important thing to remember is that if a 2</a:t>
            </a:r>
            <a:r>
              <a:rPr lang="en-US" b="0" i="0" u="none" strike="noStrike" cap="none" baseline="30000" dirty="0">
                <a:latin typeface="Calibri"/>
                <a:ea typeface="Calibri"/>
                <a:cs typeface="Calibri"/>
                <a:sym typeface="Calibri"/>
              </a:rPr>
              <a:t>nd</a:t>
            </a:r>
            <a:r>
              <a:rPr lang="en-US" b="0" i="0" u="none" strike="noStrike" cap="none" dirty="0">
                <a:latin typeface="Calibri"/>
                <a:ea typeface="Calibri"/>
                <a:cs typeface="Calibri"/>
                <a:sym typeface="Calibri"/>
              </a:rPr>
              <a:t> grade student is assessed at BOY online, the student shall be assessed online at the EOY benchmark window.</a:t>
            </a:r>
            <a:r>
              <a:rPr lang="en-US" dirty="0"/>
              <a:t> </a:t>
            </a:r>
            <a:r>
              <a:rPr lang="en-US" b="0" i="0" u="none" strike="noStrike" cap="none" dirty="0">
                <a:latin typeface="Calibri"/>
                <a:ea typeface="Calibri"/>
                <a:cs typeface="Calibri"/>
                <a:sym typeface="Calibri"/>
              </a:rPr>
              <a:t> If the teacher administers the TRC assessment observationally</a:t>
            </a:r>
            <a:r>
              <a:rPr lang="en-US" dirty="0"/>
              <a:t> at BOY</a:t>
            </a:r>
            <a:r>
              <a:rPr lang="en-US" b="0" i="0" u="none" strike="noStrike" cap="none" dirty="0">
                <a:latin typeface="Calibri"/>
                <a:ea typeface="Calibri"/>
                <a:cs typeface="Calibri"/>
                <a:sym typeface="Calibri"/>
              </a:rPr>
              <a:t>, then it must be completed observationally for EOY</a:t>
            </a:r>
            <a:r>
              <a:rPr lang="en-US" dirty="0"/>
              <a:t> using an alternate assessor</a:t>
            </a:r>
            <a:r>
              <a:rPr lang="en-US" b="0" i="0" u="none" strike="noStrike" cap="none" dirty="0">
                <a:latin typeface="Calibri"/>
                <a:ea typeface="Calibri"/>
                <a:cs typeface="Calibri"/>
                <a:sym typeface="Calibri"/>
              </a:rPr>
              <a:t>.</a:t>
            </a:r>
            <a:r>
              <a:rPr lang="en-US" dirty="0"/>
              <a:t> </a:t>
            </a:r>
            <a:r>
              <a:rPr lang="en-US" b="0" i="0" u="none" strike="noStrike" cap="none" dirty="0">
                <a:latin typeface="Calibri"/>
                <a:ea typeface="Calibri"/>
                <a:cs typeface="Calibri"/>
                <a:sym typeface="Calibri"/>
              </a:rPr>
              <a:t> The observational assessment is measuring accurate and fluent reading, comprehension, vocabulary, and language skills.</a:t>
            </a:r>
            <a:r>
              <a:rPr lang="en-US" dirty="0"/>
              <a:t> </a:t>
            </a:r>
            <a:r>
              <a:rPr lang="en-US" b="0" i="0" u="none" strike="noStrike" cap="none" dirty="0">
                <a:latin typeface="Calibri"/>
                <a:ea typeface="Calibri"/>
                <a:cs typeface="Calibri"/>
                <a:sym typeface="Calibri"/>
              </a:rPr>
              <a:t> The online assessment is measuring silent reading fluency and the comprehension threshold set in the online system.</a:t>
            </a:r>
            <a:endParaRPr lang="en-US" b="0" i="0" u="none" strike="noStrike" cap="none" dirty="0">
              <a:latin typeface="Calibri"/>
              <a:ea typeface="Calibri"/>
              <a:cs typeface="Calibri"/>
            </a:endParaRPr>
          </a:p>
          <a:p>
            <a:pPr marL="0" indent="0"/>
            <a:r>
              <a:rPr lang="en-US" b="0" i="0" u="none" strike="noStrike" cap="none" dirty="0">
                <a:latin typeface="Calibri"/>
                <a:ea typeface="Calibri"/>
                <a:cs typeface="Calibri"/>
                <a:sym typeface="Calibri"/>
              </a:rPr>
              <a:t>DIBELS is NOT a part of the teacher’s EVAAS growth score.</a:t>
            </a:r>
            <a:r>
              <a:rPr lang="en-US" dirty="0"/>
              <a:t>  </a:t>
            </a:r>
            <a:endParaRPr dirty="0"/>
          </a:p>
        </p:txBody>
      </p:sp>
      <p:sp>
        <p:nvSpPr>
          <p:cNvPr id="215" name="Shape 21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5648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use the Rigby Ultra books for progress monitoring although you will need to use the Add Book feature.  There are also many other options for using the old benchmark book sets. You can use them for small group reading instruction or they can be used in classroom libraries.   Please remember that Amplify uses a different leveling system from Rigby Ultra.  Take this into consideration when using the books to guide instruction.  </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3271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noRot="1" noChangeAspect="1"/>
          </p:cNvSpPr>
          <p:nvPr>
            <p:ph type="sldImg"/>
          </p:nvPr>
        </p:nvSpPr>
        <p:spPr>
          <a:prstGeom prst="rect">
            <a:avLst/>
          </a:prstGeom>
        </p:spPr>
        <p:txBody>
          <a:bodyPr/>
          <a:lstStyle/>
          <a:p>
            <a:endParaRPr/>
          </a:p>
        </p:txBody>
      </p:sp>
      <p:sp>
        <p:nvSpPr>
          <p:cNvPr id="250" name="Shape 250"/>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endParaRPr lang="en-US" dirty="0"/>
          </a:p>
          <a:p>
            <a:r>
              <a:rPr lang="en-US" dirty="0"/>
              <a:t>Charters that use Reading 3D were delivered iPads to use for Reading 3D assessments.  The allotments were based on a ratio of 1 to 20 students.  This ratio was based on the year end Average Daily Membership of the 2017-18 school year.  If you have been using Reading 3D in previous school years, there are many uses for the older iPads that you have.  These can be used for literacy stations or as research tools for students. </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Read</a:t>
            </a:r>
            <a:r>
              <a:rPr lang="en-US" baseline="0" dirty="0"/>
              <a:t> to Achieve legislation, students may be exempt from mandatory retention in third grade if they qualify for a good cause exemption.  Students that qualify for a good cause exemption are still eligible to participate in reading camps and should receive instructional supports, services, and reading interventions appropriate for their age and reading level.</a:t>
            </a:r>
          </a:p>
          <a:p>
            <a:r>
              <a:rPr lang="en-US" baseline="0" dirty="0"/>
              <a:t>Let’s talk about each Good Cause Exemption.</a:t>
            </a:r>
            <a:endParaRPr lang="en-US" dirty="0"/>
          </a:p>
          <a:p>
            <a:r>
              <a:rPr lang="en-US" baseline="0" dirty="0"/>
              <a:t>Students with less than two school years of instruction in an ELL program qualify for the Limited English Proficient good cause.</a:t>
            </a:r>
            <a:r>
              <a:rPr lang="en-US" dirty="0"/>
              <a:t> </a:t>
            </a:r>
            <a:r>
              <a:rPr lang="en-US" baseline="0" dirty="0"/>
              <a:t> </a:t>
            </a:r>
            <a:r>
              <a:rPr lang="en-US" baseline="0" dirty="0">
                <a:solidFill>
                  <a:srgbClr val="3366FF"/>
                </a:solidFill>
              </a:rPr>
              <a:t>Services for these students would include EL services and intensive support. Visuals are helpful for English Learners and should be included in all parts of the literacy block.</a:t>
            </a:r>
            <a:r>
              <a:rPr lang="en-US" dirty="0">
                <a:solidFill>
                  <a:srgbClr val="3366FF"/>
                </a:solidFill>
              </a:rPr>
              <a:t> </a:t>
            </a:r>
            <a:r>
              <a:rPr lang="en-US" baseline="0" dirty="0">
                <a:solidFill>
                  <a:srgbClr val="3366FF"/>
                </a:solidFill>
              </a:rPr>
              <a:t> For the </a:t>
            </a:r>
            <a:r>
              <a:rPr lang="en-US" dirty="0">
                <a:solidFill>
                  <a:srgbClr val="3366FF"/>
                </a:solidFill>
              </a:rPr>
              <a:t>18/19 </a:t>
            </a:r>
            <a:r>
              <a:rPr lang="en-US" baseline="0" dirty="0">
                <a:solidFill>
                  <a:srgbClr val="3366FF"/>
                </a:solidFill>
              </a:rPr>
              <a:t>school year, EL students identified on or after July 1, </a:t>
            </a:r>
            <a:r>
              <a:rPr lang="en-US" dirty="0">
                <a:solidFill>
                  <a:srgbClr val="3366FF"/>
                </a:solidFill>
              </a:rPr>
              <a:t>2017</a:t>
            </a:r>
            <a:r>
              <a:rPr lang="en-US" baseline="0" dirty="0">
                <a:solidFill>
                  <a:srgbClr val="3366FF"/>
                </a:solidFill>
              </a:rPr>
              <a:t> for ESL instruction qualify for a Good Cause Exemption.</a:t>
            </a:r>
            <a:r>
              <a:rPr lang="en-US" dirty="0">
                <a:solidFill>
                  <a:srgbClr val="3366FF"/>
                </a:solidFill>
              </a:rPr>
              <a:t>  </a:t>
            </a:r>
            <a:endParaRPr lang="en-US" baseline="0" dirty="0">
              <a:solidFill>
                <a:srgbClr val="3366FF"/>
              </a:solidFill>
            </a:endParaRPr>
          </a:p>
          <a:p>
            <a:r>
              <a:rPr lang="en-US" baseline="0" dirty="0">
                <a:solidFill>
                  <a:srgbClr val="3366FF"/>
                </a:solidFill>
              </a:rPr>
              <a:t>Students that with disabilities whose Individual Education Plan indicates the use of the NCEXTEND 1 or have at least a two school year delay in education performance or receive intensive reading interventions for at least two school years.  Further information about this good cause exemption is available on the Read to Achieve </a:t>
            </a:r>
            <a:r>
              <a:rPr lang="en-US" baseline="0" dirty="0" err="1">
                <a:solidFill>
                  <a:srgbClr val="3366FF"/>
                </a:solidFill>
              </a:rPr>
              <a:t>LiveBinder</a:t>
            </a:r>
            <a:r>
              <a:rPr lang="en-US" baseline="0" dirty="0">
                <a:solidFill>
                  <a:srgbClr val="3366FF"/>
                </a:solidFill>
              </a:rPr>
              <a:t> or you can speak with your district’s Exceptional Children’s director.  It is important to remember that a child DOES NOT qualify for a Good Cause Exemption just because they are identified as an EC student.  Another important point is that a child must have the IEP in place before the end of third grade with one of the qualifiers (two years of intensive reading interventions or a two year delay in educational performance) to even be considered for a Good Cause Exemption.</a:t>
            </a:r>
            <a:endParaRPr lang="en-US" sz="1100" dirty="0"/>
          </a:p>
          <a:p>
            <a:r>
              <a:rPr lang="en-US" baseline="0" dirty="0"/>
              <a:t>Alternative assessments is another good cause exemption.</a:t>
            </a:r>
            <a:r>
              <a:rPr lang="en-US" dirty="0"/>
              <a:t> </a:t>
            </a:r>
            <a:r>
              <a:rPr lang="en-US" baseline="0" dirty="0"/>
              <a:t> It gives the LEAs the flexibility to give their local alternatives at each benchmark period and before the 10 day period at the end of the year. If the student has not passed an alternative assessment before the EOGs and they do not pass the EOG, then the DPI </a:t>
            </a:r>
            <a:r>
              <a:rPr lang="en-US" baseline="0" dirty="0" err="1"/>
              <a:t>RtA</a:t>
            </a:r>
            <a:r>
              <a:rPr lang="en-US" baseline="0" dirty="0"/>
              <a:t> Alternative test can be given after the administration of the EOG in the last 10 days because of the standardized method of administering this test. EOG retests can also be given during this 10 day window.</a:t>
            </a:r>
            <a:r>
              <a:rPr lang="en-US" dirty="0"/>
              <a:t> </a:t>
            </a:r>
            <a:r>
              <a:rPr lang="en-US" baseline="0" dirty="0"/>
              <a:t> Alternative assessments must be approved by the State Board of Education.</a:t>
            </a:r>
            <a:r>
              <a:rPr lang="en-US" dirty="0"/>
              <a:t> </a:t>
            </a:r>
            <a:r>
              <a:rPr lang="en-US" baseline="0" dirty="0"/>
              <a:t> Examples of alternative assessments are </a:t>
            </a:r>
            <a:r>
              <a:rPr lang="en-US" baseline="0" dirty="0" err="1"/>
              <a:t>mClass:Reading</a:t>
            </a:r>
            <a:r>
              <a:rPr lang="en-US" baseline="0" dirty="0"/>
              <a:t> 3D Level P, provided by the state, CASE 21, MAP, and other assessments that are approved for use.</a:t>
            </a:r>
            <a:r>
              <a:rPr lang="en-US" dirty="0"/>
              <a:t> </a:t>
            </a:r>
            <a:r>
              <a:rPr lang="en-US" baseline="0" dirty="0"/>
              <a:t> The list of the approved assessments can be found on the </a:t>
            </a:r>
            <a:r>
              <a:rPr lang="en-US" baseline="0" dirty="0" err="1"/>
              <a:t>RtA</a:t>
            </a:r>
            <a:r>
              <a:rPr lang="en-US" baseline="0" dirty="0"/>
              <a:t> </a:t>
            </a:r>
            <a:r>
              <a:rPr lang="en-US" baseline="0" dirty="0" err="1"/>
              <a:t>LiveBinder</a:t>
            </a:r>
            <a:r>
              <a:rPr lang="en-US" baseline="0" dirty="0"/>
              <a:t>.</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Students may also qualify for a good cause exemption by completing a reading portfolio.  The State Board of Education provides a student reading portfolio where students must pass each standard by reading passages and answering 5 comprehension questions related to the standard.  Use of the portfolio is optional for districts.  We will talk more about this good cause exemption a little later.</a:t>
            </a:r>
          </a:p>
          <a:p>
            <a:endParaRPr lang="en-US" baseline="0" dirty="0"/>
          </a:p>
          <a:p>
            <a:r>
              <a:rPr lang="en-US" baseline="0" dirty="0"/>
              <a:t>Students that have received reading intervention and have previously been retained more than once in kindergarten, first, second, or third grades may receive a good cause exemption.  </a:t>
            </a:r>
          </a:p>
          <a:p>
            <a:endParaRPr lang="en-US" baseline="0" dirty="0"/>
          </a:p>
          <a:p>
            <a:r>
              <a:rPr lang="en-US" baseline="0" dirty="0"/>
              <a:t>Remember, even if a student has a good cause exemption, rigorous instruction and interventions should be in place for these students.  This part of the Read to Achieve legislation ensures that all students are served and are continuously working toward proficiency. Even though Lizzie does not qualify for a good cause exemption, there are many ways that Lizzie can show proficiency of third grade standards.   </a:t>
            </a:r>
          </a:p>
          <a:p>
            <a:endParaRPr lang="en-US" dirty="0"/>
          </a:p>
        </p:txBody>
      </p:sp>
      <p:sp>
        <p:nvSpPr>
          <p:cNvPr id="4" name="Slide Number Placeholder 3"/>
          <p:cNvSpPr>
            <a:spLocks noGrp="1"/>
          </p:cNvSpPr>
          <p:nvPr>
            <p:ph type="sldNum" sz="quarter" idx="10"/>
          </p:nvPr>
        </p:nvSpPr>
        <p:spPr/>
        <p:txBody>
          <a:bodyPr/>
          <a:lstStyle/>
          <a:p>
            <a:fld id="{354DCC7E-B15C-F240-A591-2DC3538E3E52}" type="slidenum">
              <a:rPr lang="en-US" smtClean="0"/>
              <a:t>23</a:t>
            </a:fld>
            <a:endParaRPr lang="en-US"/>
          </a:p>
        </p:txBody>
      </p:sp>
    </p:spTree>
    <p:extLst>
      <p:ext uri="{BB962C8B-B14F-4D97-AF65-F5344CB8AC3E}">
        <p14:creationId xmlns:p14="http://schemas.microsoft.com/office/powerpoint/2010/main" val="2123669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third grade, Lizzie has the opportunity to show proficiency in many ways.  If she makes a Level 3, 4, or 5 on the Beginning of Grade test given in early September, the EOG at the end of the year, the EOG retest, or the Read to Achieve Alternative test, then Lizzie has shown proficiency and moves on to a regular 4</a:t>
            </a:r>
            <a:r>
              <a:rPr lang="en-US" baseline="30000" dirty="0"/>
              <a:t>th</a:t>
            </a:r>
            <a:r>
              <a:rPr lang="en-US" baseline="0" dirty="0"/>
              <a:t> grade classroom.  It is a district decision along with parent input as to whether a student retakes the EOG retest and Read to Achieve Alternative test but students should be given the opportunity. One or both of those assessments can be given within the last 10 days of schools.  Consider the best interests of the student when making decisions around end of year testing.  </a:t>
            </a:r>
          </a:p>
          <a:p>
            <a:endParaRPr lang="en-US" baseline="0" dirty="0"/>
          </a:p>
          <a:p>
            <a:r>
              <a:rPr lang="en-US" baseline="0" dirty="0"/>
              <a:t>The NCDPI also provides all districts with </a:t>
            </a:r>
            <a:r>
              <a:rPr lang="en-US" baseline="0" dirty="0" err="1"/>
              <a:t>mClass:Reading</a:t>
            </a:r>
            <a:r>
              <a:rPr lang="en-US" baseline="0" dirty="0"/>
              <a:t> 3D, which includes an alternative assessment.  A student that reaches a Level P and is able to show their thinking by answering correctly 5 oral comprehension questions and 2 written comprehension questions are considered proficient in meeting third grade proficiency.  </a:t>
            </a:r>
          </a:p>
          <a:p>
            <a:endParaRPr lang="en-US" baseline="0" dirty="0"/>
          </a:p>
          <a:p>
            <a:r>
              <a:rPr lang="en-US" baseline="0" dirty="0"/>
              <a:t>Many districts use various alternative assessments that must be approved by the State Board of Education.  Many of these assessments are purchased by the district and must go through a linking study before being approved.  This list is updated after each linking study is completed and is shared by email with each LEAs testing coordinator and Read to Achieve central office contacts.</a:t>
            </a:r>
          </a:p>
          <a:p>
            <a:endParaRPr lang="en-US" baseline="0" dirty="0"/>
          </a:p>
          <a:p>
            <a:r>
              <a:rPr lang="en-US" baseline="0" dirty="0"/>
              <a:t>Lizzie can also show proficiency through a reading portfolio.  Let’s talk a little more about the portfolio.</a:t>
            </a:r>
            <a:endParaRPr lang="en-US" dirty="0"/>
          </a:p>
        </p:txBody>
      </p:sp>
      <p:sp>
        <p:nvSpPr>
          <p:cNvPr id="4" name="Slide Number Placeholder 3"/>
          <p:cNvSpPr>
            <a:spLocks noGrp="1"/>
          </p:cNvSpPr>
          <p:nvPr>
            <p:ph type="sldNum" sz="quarter" idx="10"/>
          </p:nvPr>
        </p:nvSpPr>
        <p:spPr/>
        <p:txBody>
          <a:bodyPr/>
          <a:lstStyle/>
          <a:p>
            <a:fld id="{354DCC7E-B15C-F240-A591-2DC3538E3E52}" type="slidenum">
              <a:rPr lang="en-US" smtClean="0"/>
              <a:t>24</a:t>
            </a:fld>
            <a:endParaRPr lang="en-US"/>
          </a:p>
        </p:txBody>
      </p:sp>
    </p:spTree>
    <p:extLst>
      <p:ext uri="{BB962C8B-B14F-4D97-AF65-F5344CB8AC3E}">
        <p14:creationId xmlns:p14="http://schemas.microsoft.com/office/powerpoint/2010/main" val="3336433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portfolio</a:t>
            </a:r>
            <a:r>
              <a:rPr lang="en-US" baseline="0" dirty="0"/>
              <a:t> passages are COMPLETED throughout the year.</a:t>
            </a:r>
            <a:r>
              <a:rPr lang="en-US" dirty="0"/>
              <a:t> </a:t>
            </a:r>
            <a:r>
              <a:rPr lang="en-US" baseline="0" dirty="0"/>
              <a:t> Instructional passages are included in the Portfolio Box. There are </a:t>
            </a:r>
            <a:r>
              <a:rPr lang="en-US" dirty="0"/>
              <a:t>five </a:t>
            </a:r>
            <a:r>
              <a:rPr lang="en-US" baseline="0" dirty="0"/>
              <a:t>instructional passages for each of the 12 standards assessed.</a:t>
            </a:r>
            <a:r>
              <a:rPr lang="en-US" dirty="0"/>
              <a:t> </a:t>
            </a:r>
            <a:r>
              <a:rPr lang="en-US" baseline="0" dirty="0"/>
              <a:t> These instructional passages may be used for all students, even those that are not working on a reading portfolio for proficiency.</a:t>
            </a:r>
            <a:r>
              <a:rPr lang="en-US" dirty="0"/>
              <a:t> </a:t>
            </a:r>
            <a:r>
              <a:rPr lang="en-US" baseline="0" dirty="0"/>
              <a:t> Instructional passages are clearly marked.</a:t>
            </a:r>
            <a:r>
              <a:rPr lang="en-US" dirty="0"/>
              <a:t> </a:t>
            </a:r>
            <a:r>
              <a:rPr lang="en-US" baseline="0" dirty="0"/>
              <a:t> They may not be used by a student to show proficiency.</a:t>
            </a:r>
            <a:r>
              <a:rPr lang="en-US" dirty="0"/>
              <a:t> </a:t>
            </a:r>
            <a:r>
              <a:rPr lang="en-US" baseline="0" dirty="0"/>
              <a:t> If your district or school decides not to use the portfolio for children to show proficiency, teachers may not use the regular passages for instruction.</a:t>
            </a:r>
            <a:r>
              <a:rPr lang="en-US" dirty="0"/>
              <a:t> </a:t>
            </a:r>
            <a:r>
              <a:rPr lang="en-US" baseline="0" dirty="0"/>
              <a:t> They may only use passages marked as instructional.</a:t>
            </a:r>
            <a:r>
              <a:rPr lang="en-US" dirty="0"/>
              <a:t> </a:t>
            </a:r>
            <a:r>
              <a:rPr lang="en-US" baseline="0" dirty="0"/>
              <a:t> Sometimes students move to another district and the district may be using the passages for students to show proficiency.</a:t>
            </a:r>
            <a:r>
              <a:rPr lang="en-US" dirty="0"/>
              <a:t> </a:t>
            </a:r>
            <a:r>
              <a:rPr lang="en-US" baseline="0" dirty="0"/>
              <a:t> The passages can be administered during regular classroom instruction.</a:t>
            </a:r>
            <a:r>
              <a:rPr lang="en-US" dirty="0"/>
              <a:t> </a:t>
            </a:r>
            <a:r>
              <a:rPr lang="en-US" baseline="0" dirty="0"/>
              <a:t> A teacher may give the passages to her reading group or she may give it to students as a literacy station activity. The passages are not meant to be given as a test, in a testing situation, nor should instruction stop.</a:t>
            </a:r>
            <a:r>
              <a:rPr lang="en-US" dirty="0"/>
              <a:t> </a:t>
            </a:r>
            <a:r>
              <a:rPr lang="en-US" baseline="0" dirty="0"/>
              <a:t> We recommend that only two passages be given per week and this is only after instruction has taken place.</a:t>
            </a:r>
            <a:r>
              <a:rPr lang="en-US" dirty="0"/>
              <a:t>  </a:t>
            </a:r>
            <a:endParaRPr lang="en-US" baseline="0" dirty="0"/>
          </a:p>
          <a:p>
            <a:endParaRPr lang="en-US" baseline="0" dirty="0"/>
          </a:p>
          <a:p>
            <a:r>
              <a:rPr lang="en-US" baseline="0" dirty="0"/>
              <a:t>In order for a student to show proficiency using the portfolio passages, a student must demonstrate mastery of each standard.  To do this, the student is required to complete a minimum of three passages per standard with a combined score of 70% mastery.  So if Lizzie reads and answers questions on 3 portfolio passages from the same standard and she scores 11 out of 15, Lizzie has demonstrated mastery of that particular standard.  Since there are 21 passages for each standard, Lizzie has multiple opportunities to show proficiency within a standard.  </a:t>
            </a:r>
          </a:p>
          <a:p>
            <a:r>
              <a:rPr lang="en-US" baseline="0" dirty="0"/>
              <a:t>There are some passages that can show mastery of two standards.  So if Lizzie reads one of these particular passages and passes it by making 70% or higher, she has completed one of the passages required for proficiency in two of the standards.  </a:t>
            </a:r>
          </a:p>
          <a:p>
            <a:endParaRPr lang="en-US" baseline="0" dirty="0"/>
          </a:p>
          <a:p>
            <a:r>
              <a:rPr lang="en-US" baseline="0" dirty="0"/>
              <a:t>All portfolio passages are secure testing materials.  They should not be used outside of the classroom setting or sent home for parents to sign or view.  Parents may ONLY view the passages during a parent conference.  The passages should be kept in a secure location out of reach of students and school personnel that should not have access to them.  Some districts require that a testing code of ethics is signed to ensure that teachers understand the securing of these passages.</a:t>
            </a:r>
          </a:p>
          <a:p>
            <a:endParaRPr lang="en-US" baseline="0" dirty="0"/>
          </a:p>
          <a:p>
            <a:r>
              <a:rPr lang="en-US" baseline="0" dirty="0"/>
              <a:t>Many times, we hear about children that are anxious about the passages.  The passages are not a test.  The passages are simply a way for the student to show proficiency over time, one standard at a time. The Read to Achieve portfolio passages are optional.  They are not required.  </a:t>
            </a:r>
          </a:p>
          <a:p>
            <a:endParaRPr lang="en-US" baseline="0" dirty="0"/>
          </a:p>
          <a:p>
            <a:r>
              <a:rPr lang="en-US" baseline="0" dirty="0"/>
              <a:t>We also hear, “Well she is a </a:t>
            </a:r>
            <a:r>
              <a:rPr lang="en-US" baseline="0" dirty="0" err="1"/>
              <a:t>RtA</a:t>
            </a:r>
            <a:r>
              <a:rPr lang="en-US" baseline="0" dirty="0"/>
              <a:t> kid, because she is doing the passages.” or we hear “</a:t>
            </a:r>
            <a:r>
              <a:rPr lang="en-US" baseline="0" dirty="0" err="1"/>
              <a:t>RtA</a:t>
            </a:r>
            <a:r>
              <a:rPr lang="en-US" baseline="0" dirty="0"/>
              <a:t> passages.”</a:t>
            </a:r>
            <a:r>
              <a:rPr lang="en-US" dirty="0"/>
              <a:t> </a:t>
            </a:r>
            <a:r>
              <a:rPr lang="en-US" baseline="0" dirty="0"/>
              <a:t> Remember, we want all of our students to read to achieve and be successful, not just students that are reading and comprehending below grade level.</a:t>
            </a:r>
            <a:r>
              <a:rPr lang="en-US" dirty="0"/>
              <a:t>  </a:t>
            </a:r>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1" dirty="0"/>
          </a:p>
        </p:txBody>
      </p:sp>
      <p:sp>
        <p:nvSpPr>
          <p:cNvPr id="4" name="Slide Number Placeholder 3"/>
          <p:cNvSpPr>
            <a:spLocks noGrp="1"/>
          </p:cNvSpPr>
          <p:nvPr>
            <p:ph type="sldNum" sz="quarter" idx="10"/>
          </p:nvPr>
        </p:nvSpPr>
        <p:spPr/>
        <p:txBody>
          <a:bodyPr/>
          <a:lstStyle/>
          <a:p>
            <a:fld id="{8CCE2BB1-82BC-477A-931D-961EEF3F1CA4}" type="slidenum">
              <a:rPr lang="en-US" smtClean="0"/>
              <a:t>25</a:t>
            </a:fld>
            <a:endParaRPr lang="en-US"/>
          </a:p>
        </p:txBody>
      </p:sp>
    </p:spTree>
    <p:extLst>
      <p:ext uri="{BB962C8B-B14F-4D97-AF65-F5344CB8AC3E}">
        <p14:creationId xmlns:p14="http://schemas.microsoft.com/office/powerpoint/2010/main" val="387348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the portfolio is to provide the opportunity for struggling</a:t>
            </a:r>
            <a:r>
              <a:rPr lang="en-US" baseline="0" dirty="0"/>
              <a:t> readers to show proficiency over time.  Teachers provide instruction on the focus standard and the student works on passages designed to show proficiency of that particular standard.  </a:t>
            </a:r>
          </a:p>
          <a:p>
            <a:r>
              <a:rPr lang="en-US" baseline="0" dirty="0"/>
              <a:t>Let’s take a look at the legislation about portfolios</a:t>
            </a:r>
            <a:endParaRPr lang="en-US" dirty="0"/>
          </a:p>
        </p:txBody>
      </p:sp>
      <p:sp>
        <p:nvSpPr>
          <p:cNvPr id="4" name="Slide Number Placeholder 3"/>
          <p:cNvSpPr>
            <a:spLocks noGrp="1"/>
          </p:cNvSpPr>
          <p:nvPr>
            <p:ph type="sldNum" sz="quarter" idx="10"/>
          </p:nvPr>
        </p:nvSpPr>
        <p:spPr/>
        <p:txBody>
          <a:bodyPr/>
          <a:lstStyle/>
          <a:p>
            <a:fld id="{354DCC7E-B15C-F240-A591-2DC3538E3E52}" type="slidenum">
              <a:rPr lang="en-US" smtClean="0"/>
              <a:t>26</a:t>
            </a:fld>
            <a:endParaRPr lang="en-US"/>
          </a:p>
        </p:txBody>
      </p:sp>
    </p:spTree>
    <p:extLst>
      <p:ext uri="{BB962C8B-B14F-4D97-AF65-F5344CB8AC3E}">
        <p14:creationId xmlns:p14="http://schemas.microsoft.com/office/powerpoint/2010/main" val="2086938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effectLst/>
                <a:latin typeface="+mj-lt"/>
                <a:ea typeface="+mj-ea"/>
                <a:cs typeface="+mj-cs"/>
                <a:sym typeface="Arial"/>
              </a:rPr>
              <a:t>The Charter law reads: Students in the third grade shall be retained if the student fails to demonstrate reading proficiency by reading at or above the third grade level as demonstrated by the results of the State-approved standardized test of reading comprehension administered to third grade students. The charter school shall provide reading interventions to retained students to remediate reading deficiency, </a:t>
            </a:r>
            <a:r>
              <a:rPr lang="en-US" sz="1400" b="1" dirty="0">
                <a:effectLst/>
                <a:latin typeface="+mj-lt"/>
                <a:ea typeface="+mj-ea"/>
                <a:cs typeface="+mj-cs"/>
                <a:sym typeface="Arial"/>
              </a:rPr>
              <a:t>which may </a:t>
            </a:r>
            <a:r>
              <a:rPr lang="en-US" sz="1400" dirty="0">
                <a:effectLst/>
                <a:latin typeface="+mj-lt"/>
                <a:ea typeface="+mj-ea"/>
                <a:cs typeface="+mj-cs"/>
                <a:sym typeface="Arial"/>
              </a:rPr>
              <a:t>include 90 minutes of daily, uninterrupted, evidence-based reading instruction, accelerated reading classes, transition classes containing third and fourth grade students, and summer reading camps. We will go talk about what the accelerated and transition classes are all about in just a few slides.</a:t>
            </a:r>
          </a:p>
          <a:p>
            <a:endParaRPr lang="en-US" dirty="0"/>
          </a:p>
        </p:txBody>
      </p:sp>
    </p:spTree>
    <p:extLst>
      <p:ext uri="{BB962C8B-B14F-4D97-AF65-F5344CB8AC3E}">
        <p14:creationId xmlns:p14="http://schemas.microsoft.com/office/powerpoint/2010/main" val="441170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aseline="0" dirty="0"/>
              <a:t>Reading camps and placement in the coming year are a part of the component, Successful Reading Development for Retained Students process.</a:t>
            </a:r>
            <a:r>
              <a:rPr lang="en-US" dirty="0"/>
              <a:t> </a:t>
            </a:r>
            <a:r>
              <a:rPr lang="en-US" baseline="0" dirty="0"/>
              <a:t> Although It is her parents’ decision as to whether or not she attends, instruction tailored to meet her needs based on the data from the formative, diagnostic reading assessment.</a:t>
            </a:r>
            <a:r>
              <a:rPr lang="en-US" dirty="0"/>
              <a:t> </a:t>
            </a:r>
            <a:r>
              <a:rPr lang="en-US" baseline="0" dirty="0"/>
              <a:t> If the charter opted to use the portfolio passages, that she has worked on throughout the year, the portfolio passages will follow her to reading camp, so she can continue to work on proficiency using the passages. Since the passages are secure passages, she can only work on the passages in the camp.</a:t>
            </a:r>
            <a:r>
              <a:rPr lang="en-US" dirty="0"/>
              <a:t> </a:t>
            </a:r>
            <a:r>
              <a:rPr lang="en-US" baseline="0" dirty="0"/>
              <a:t> Reading camp is an opportunity for Lizzie to work in a smaller group of students OVER at least 3 weeks with a total of 72 hours of reading instruction as required by the Read to Achieve legislation.</a:t>
            </a:r>
            <a:r>
              <a:rPr lang="en-US" dirty="0"/>
              <a:t> </a:t>
            </a:r>
            <a:r>
              <a:rPr lang="en-US" baseline="0" dirty="0"/>
              <a:t> It should be noted, that even though a student has a good cause exemption, they should still be invited to attend reading camp.</a:t>
            </a:r>
            <a:r>
              <a:rPr lang="en-US" dirty="0">
                <a:cs typeface="Calibri"/>
              </a:rPr>
              <a:t> </a:t>
            </a:r>
            <a:endParaRPr lang="en-US" dirty="0"/>
          </a:p>
        </p:txBody>
      </p:sp>
      <p:sp>
        <p:nvSpPr>
          <p:cNvPr id="4" name="Slide Number Placeholder 3"/>
          <p:cNvSpPr>
            <a:spLocks noGrp="1"/>
          </p:cNvSpPr>
          <p:nvPr>
            <p:ph type="sldNum" sz="quarter" idx="10"/>
          </p:nvPr>
        </p:nvSpPr>
        <p:spPr/>
        <p:txBody>
          <a:bodyPr/>
          <a:lstStyle/>
          <a:p>
            <a:fld id="{354DCC7E-B15C-F240-A591-2DC3538E3E52}" type="slidenum">
              <a:rPr lang="en-US" smtClean="0"/>
              <a:t>28</a:t>
            </a:fld>
            <a:endParaRPr lang="en-US"/>
          </a:p>
        </p:txBody>
      </p:sp>
    </p:spTree>
    <p:extLst>
      <p:ext uri="{BB962C8B-B14F-4D97-AF65-F5344CB8AC3E}">
        <p14:creationId xmlns:p14="http://schemas.microsoft.com/office/powerpoint/2010/main" val="3191998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the end of reading camp and Lizzie still has not shown proficiency.  She has worked on her portfolio</a:t>
            </a:r>
            <a:r>
              <a:rPr lang="en-US" baseline="0" dirty="0"/>
              <a:t> passages and was not successful in completing the portfolio.  She was able to read to her teachers and demonstrate understanding at a Level P, but could not reach a Level q.  She also took the Read to Achieve test and did not show proficiency.  What about Lizzie’s placement for the upcoming school year?  What is the best placement for Lizzie?  What will best meet her needs?  </a:t>
            </a:r>
            <a:endParaRPr lang="en-US" dirty="0"/>
          </a:p>
        </p:txBody>
      </p:sp>
      <p:sp>
        <p:nvSpPr>
          <p:cNvPr id="4" name="Slide Number Placeholder 3"/>
          <p:cNvSpPr>
            <a:spLocks noGrp="1"/>
          </p:cNvSpPr>
          <p:nvPr>
            <p:ph type="sldNum" sz="quarter" idx="10"/>
          </p:nvPr>
        </p:nvSpPr>
        <p:spPr/>
        <p:txBody>
          <a:bodyPr/>
          <a:lstStyle/>
          <a:p>
            <a:fld id="{354DCC7E-B15C-F240-A591-2DC3538E3E52}" type="slidenum">
              <a:rPr lang="en-US" smtClean="0"/>
              <a:t>29</a:t>
            </a:fld>
            <a:endParaRPr lang="en-US"/>
          </a:p>
        </p:txBody>
      </p:sp>
    </p:spTree>
    <p:extLst>
      <p:ext uri="{BB962C8B-B14F-4D97-AF65-F5344CB8AC3E}">
        <p14:creationId xmlns:p14="http://schemas.microsoft.com/office/powerpoint/2010/main" val="2060496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This</a:t>
            </a:r>
            <a:r>
              <a:rPr lang="en-US" baseline="0" dirty="0"/>
              <a:t> is a class of Read to Achieve kids.  These children are a heterogeneous mix of students that are working on literacy skills.  They are reading and comprehending at all levels.  Many times, we hear that a teacher has 8 Read to Achieve kids or Susie is a Read to Achieve kid.  In reality, don</a:t>
            </a:r>
            <a:r>
              <a:rPr lang="fr-FR" baseline="0" dirty="0"/>
              <a:t>’</a:t>
            </a:r>
            <a:r>
              <a:rPr lang="en-US" baseline="0" dirty="0"/>
              <a:t>t we want ALL students to Read to Achieve?  We want all students reading, writing, and comprehending complex texts so they can be career and college ready by the end of 12</a:t>
            </a:r>
            <a:r>
              <a:rPr lang="en-US" baseline="30000" dirty="0"/>
              <a:t>th</a:t>
            </a:r>
            <a:r>
              <a:rPr lang="en-US" baseline="0" dirty="0"/>
              <a:t> grade.  All students should be called Read to Achieve kids.</a:t>
            </a:r>
          </a:p>
        </p:txBody>
      </p:sp>
      <p:sp>
        <p:nvSpPr>
          <p:cNvPr id="4" name="Slide Number Placeholder 3"/>
          <p:cNvSpPr>
            <a:spLocks noGrp="1"/>
          </p:cNvSpPr>
          <p:nvPr>
            <p:ph type="sldNum" sz="quarter" idx="10"/>
          </p:nvPr>
        </p:nvSpPr>
        <p:spPr/>
        <p:txBody>
          <a:bodyPr/>
          <a:lstStyle/>
          <a:p>
            <a:fld id="{354DCC7E-B15C-F240-A591-2DC3538E3E52}" type="slidenum">
              <a:rPr lang="en-US" smtClean="0"/>
              <a:t>3</a:t>
            </a:fld>
            <a:endParaRPr lang="en-US"/>
          </a:p>
        </p:txBody>
      </p:sp>
    </p:spTree>
    <p:extLst>
      <p:ext uri="{BB962C8B-B14F-4D97-AF65-F5344CB8AC3E}">
        <p14:creationId xmlns:p14="http://schemas.microsoft.com/office/powerpoint/2010/main" val="3357294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r>
              <a:rPr lang="en-US" baseline="0" dirty="0"/>
              <a:t> the end of summer, the principal and teachers familiar with the students should decide on the placement of students for the following year and discuss this with the superintendent. At the end of third grade, the director of the charter has the right to grade and classify students.  There are 3 choices for placement for those students </a:t>
            </a:r>
            <a:r>
              <a:rPr lang="en-US" b="1" baseline="0" dirty="0"/>
              <a:t>not proficient in reading at the end of reading camp.  Lizzie could be placed in one of three classes.   </a:t>
            </a:r>
          </a:p>
          <a:p>
            <a:pPr marL="228580" indent="-228580">
              <a:buAutoNum type="arabicPeriod"/>
            </a:pPr>
            <a:r>
              <a:rPr lang="en-US" b="0" baseline="0" dirty="0"/>
              <a:t>She could be retained in 3</a:t>
            </a:r>
            <a:r>
              <a:rPr lang="en-US" b="0" baseline="30000" dirty="0"/>
              <a:t>rd</a:t>
            </a:r>
            <a:r>
              <a:rPr lang="en-US" b="0" baseline="0" dirty="0"/>
              <a:t> grade and placed in an accelerated reading class – these children are being taught third grade standards and curriculum and are pulled out for 90 minutes of uninterrupted  intensive reading instruction by a reading specialist. </a:t>
            </a:r>
          </a:p>
          <a:p>
            <a:pPr marL="228580" indent="-228580">
              <a:buAutoNum type="arabicPeriod"/>
            </a:pPr>
            <a:r>
              <a:rPr lang="en-US" b="0" baseline="0" dirty="0"/>
              <a:t>Another possible placement for Lizzie is the 3/4 Transition Class, these students are being taught 4</a:t>
            </a:r>
            <a:r>
              <a:rPr lang="en-US" b="0" baseline="30000" dirty="0"/>
              <a:t>th</a:t>
            </a:r>
            <a:r>
              <a:rPr lang="en-US" b="0" baseline="0" dirty="0"/>
              <a:t> grade standards and curriculum and have a 90 minute uninterrupted ELA block </a:t>
            </a:r>
            <a:r>
              <a:rPr lang="en-US" b="1" baseline="0" dirty="0"/>
              <a:t>within the class</a:t>
            </a:r>
            <a:r>
              <a:rPr lang="en-US" b="0" baseline="0" dirty="0"/>
              <a:t> taught by a teacher who has demonstrated student outcomes in reading proficiency. Lizzie would have a retained reading label and would receive whole group instruction on grade level standard, but would also work with other students with similar needs on standards that Lizzie is working on below grade level. A transitional third and fourth class is designed to produce learning gains sufficient to meet fourth grade performance while continuing to remediate areas of reading deficiency.</a:t>
            </a:r>
          </a:p>
          <a:p>
            <a:pPr marL="228580" indent="-228580">
              <a:buAutoNum type="arabicPeriod"/>
            </a:pPr>
            <a:r>
              <a:rPr lang="en-US" b="0" baseline="0" dirty="0"/>
              <a:t>A 4</a:t>
            </a:r>
            <a:r>
              <a:rPr lang="en-US" b="0" baseline="30000" dirty="0"/>
              <a:t>th</a:t>
            </a:r>
            <a:r>
              <a:rPr lang="en-US" b="0" baseline="0" dirty="0"/>
              <a:t> grade Accelerated reading class is also an option for Lizzie.  Students are taught 4</a:t>
            </a:r>
            <a:r>
              <a:rPr lang="en-US" b="0" baseline="30000" dirty="0"/>
              <a:t>th</a:t>
            </a:r>
            <a:r>
              <a:rPr lang="en-US" b="0" baseline="0" dirty="0"/>
              <a:t> grade standards and curriculum.  It is a pull out model where students receive 90 minutes of uninterrupted intensive reading instruction outside of the classroom.  This requires a lot of collaboration and coordination between the regular classroom teacher and the reading teacher. This class is designed so that students can show two year growth during the course of one year of instruction.</a:t>
            </a:r>
          </a:p>
          <a:p>
            <a:pPr marL="228580" indent="-228580">
              <a:buAutoNum type="arabicPeriod"/>
            </a:pPr>
            <a:r>
              <a:rPr lang="en-US" b="0" baseline="0" dirty="0"/>
              <a:t>Also, a principal can decide to retain a child not based solely on the reading law or reading performance.  Principals and teachers familiar with the student can make a decision to retain a child for reasons other than reading.  These children would not necessarily have to be in an accelerated reading class unless they are non-proficient in reading from the year before.</a:t>
            </a:r>
          </a:p>
          <a:p>
            <a:pPr marL="228580" marR="0" indent="-228580" algn="l" defTabSz="457200" rtl="0" eaLnBrk="1" fontAlgn="auto" latinLnBrk="0" hangingPunct="1">
              <a:lnSpc>
                <a:spcPct val="100000"/>
              </a:lnSpc>
              <a:spcBef>
                <a:spcPts val="0"/>
              </a:spcBef>
              <a:spcAft>
                <a:spcPts val="0"/>
              </a:spcAft>
              <a:buClrTx/>
              <a:buSzTx/>
              <a:buFontTx/>
              <a:buAutoNum type="arabicPeriod"/>
              <a:tabLst/>
              <a:defRPr/>
            </a:pPr>
            <a:r>
              <a:rPr lang="en-US" b="0" baseline="0" dirty="0"/>
              <a:t>No matter the placement for Lizzie, based on the legislation, she should be provided with a selected teacher based on demonstrated outcomes in reading proficiency.</a:t>
            </a:r>
          </a:p>
          <a:p>
            <a:pPr marL="0" indent="0">
              <a:buNone/>
            </a:pPr>
            <a:endParaRPr lang="en-US" b="0" baseline="0" dirty="0"/>
          </a:p>
          <a:p>
            <a:r>
              <a:rPr lang="en-US" b="0" baseline="0" dirty="0"/>
              <a:t>The decision for placement should not just be based on one score or reading camp attendance.  It should be a comprehensive look at the student from their previous year in third grade – formative, diagnostic results, benchmarks, summative assessments, report card grades, classroom work, classroom observations and reading camp performance (if applicable)</a:t>
            </a:r>
          </a:p>
          <a:p>
            <a:r>
              <a:rPr lang="en-US" b="0" baseline="0" dirty="0"/>
              <a:t>Reading camp attendance or taking any alternative test does NOT determine retention.  Placement must be decided by principal and teachers most familiar with each child and signed off by the superintendent.</a:t>
            </a:r>
          </a:p>
        </p:txBody>
      </p:sp>
      <p:sp>
        <p:nvSpPr>
          <p:cNvPr id="4" name="Slide Number Placeholder 3"/>
          <p:cNvSpPr>
            <a:spLocks noGrp="1"/>
          </p:cNvSpPr>
          <p:nvPr>
            <p:ph type="sldNum" sz="quarter" idx="10"/>
          </p:nvPr>
        </p:nvSpPr>
        <p:spPr/>
        <p:txBody>
          <a:bodyPr/>
          <a:lstStyle/>
          <a:p>
            <a:fld id="{8CCE2BB1-82BC-477A-931D-961EEF3F1CA4}" type="slidenum">
              <a:rPr lang="en-US" smtClean="0"/>
              <a:t>30</a:t>
            </a:fld>
            <a:endParaRPr lang="en-US"/>
          </a:p>
        </p:txBody>
      </p:sp>
    </p:spTree>
    <p:extLst>
      <p:ext uri="{BB962C8B-B14F-4D97-AF65-F5344CB8AC3E}">
        <p14:creationId xmlns:p14="http://schemas.microsoft.com/office/powerpoint/2010/main" val="1912568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effectLst/>
                <a:latin typeface="+mj-lt"/>
                <a:ea typeface="+mj-ea"/>
                <a:cs typeface="+mj-cs"/>
                <a:sym typeface="Arial"/>
              </a:rPr>
              <a:t>The charter school shall provide notice to parents and guardians when a student is not reading at grade level. The notice shall state that if the student's reading deficiency is not remediated by the end of third grade, the student shall be retained unless he or she is exempt from mandatory retention for good cause. Notice shall also be provided to parents and guardians of any student who is to be retained under this subsection of the reason the student is not eligible for a good cause exemption, as well as a description of proposed reading interventions that will be provided to the student to remediate identified areas of reading deficiency. </a:t>
            </a:r>
          </a:p>
          <a:p>
            <a:endParaRPr lang="en-US" dirty="0"/>
          </a:p>
        </p:txBody>
      </p:sp>
    </p:spTree>
    <p:extLst>
      <p:ext uri="{BB962C8B-B14F-4D97-AF65-F5344CB8AC3E}">
        <p14:creationId xmlns:p14="http://schemas.microsoft.com/office/powerpoint/2010/main" val="8386136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noRot="1" noChangeAspect="1"/>
          </p:cNvSpPr>
          <p:nvPr>
            <p:ph type="sldImg"/>
          </p:nvPr>
        </p:nvSpPr>
        <p:spPr>
          <a:prstGeom prst="rect">
            <a:avLst/>
          </a:prstGeom>
        </p:spPr>
        <p:txBody>
          <a:bodyPr/>
          <a:lstStyle/>
          <a:p>
            <a:endParaRPr/>
          </a:p>
        </p:txBody>
      </p:sp>
      <p:sp>
        <p:nvSpPr>
          <p:cNvPr id="260" name="Shape 260"/>
          <p:cNvSpPr>
            <a:spLocks noGrp="1"/>
          </p:cNvSpPr>
          <p:nvPr>
            <p:ph type="body" sz="quarter" idx="1"/>
          </p:nvPr>
        </p:nvSpPr>
        <p:spPr>
          <a:prstGeom prst="rect">
            <a:avLst/>
          </a:prstGeom>
        </p:spPr>
        <p:txBody>
          <a:bodyPr/>
          <a:lstStyle/>
          <a:p>
            <a:r>
              <a:rPr lang="en-US" sz="1400" dirty="0">
                <a:effectLst/>
                <a:latin typeface="+mj-lt"/>
                <a:ea typeface="+mj-ea"/>
                <a:cs typeface="+mj-cs"/>
                <a:sym typeface="Arial"/>
              </a:rPr>
              <a:t>The charter school shall annually publish on the charter school's Web site and report in writing to the State Board of Education by September 1 of each year the following information on the prior school year: </a:t>
            </a:r>
          </a:p>
          <a:p>
            <a:r>
              <a:rPr lang="en-US" sz="1400" dirty="0">
                <a:effectLst/>
                <a:latin typeface="+mj-lt"/>
                <a:ea typeface="+mj-ea"/>
                <a:cs typeface="+mj-cs"/>
                <a:sym typeface="Arial"/>
              </a:rPr>
              <a:t>a. The number and percentage of third grade students demonstrating and not demonstrating reading proficiency on the State-approved standardized test of reading comprehension administered to third grade students. </a:t>
            </a:r>
          </a:p>
          <a:p>
            <a:r>
              <a:rPr lang="en-US" sz="1400" dirty="0">
                <a:effectLst/>
                <a:latin typeface="+mj-lt"/>
                <a:ea typeface="+mj-ea"/>
                <a:cs typeface="+mj-cs"/>
                <a:sym typeface="Arial"/>
              </a:rPr>
              <a:t>b. The number and percentage of third grade students not demonstrating reading proficiency and who do not return to the charter school for the following school year. </a:t>
            </a:r>
          </a:p>
          <a:p>
            <a:pPr marL="228600">
              <a:defRPr sz="1200">
                <a:latin typeface="Calibri"/>
                <a:ea typeface="Calibri"/>
                <a:cs typeface="Calibri"/>
                <a:sym typeface="Calibri"/>
              </a:defRPr>
            </a:pPr>
            <a:endParaRPr dirty="0"/>
          </a:p>
        </p:txBody>
      </p:sp>
    </p:spTree>
    <p:extLst>
      <p:ext uri="{BB962C8B-B14F-4D97-AF65-F5344CB8AC3E}">
        <p14:creationId xmlns:p14="http://schemas.microsoft.com/office/powerpoint/2010/main" val="1268847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effectLst/>
                <a:latin typeface="+mj-lt"/>
                <a:ea typeface="+mj-ea"/>
                <a:cs typeface="+mj-cs"/>
                <a:sym typeface="Arial"/>
              </a:rPr>
              <a:t>c. The number and percentage of third grade students who take and pass the an alternative assessment of reading comprehension and the name of each alternative assessment used for this purpose with the number of students who passed it. </a:t>
            </a:r>
          </a:p>
          <a:p>
            <a:r>
              <a:rPr lang="en-US" sz="1400" dirty="0">
                <a:effectLst/>
                <a:latin typeface="+mj-lt"/>
                <a:ea typeface="+mj-ea"/>
                <a:cs typeface="+mj-cs"/>
                <a:sym typeface="Arial"/>
              </a:rPr>
              <a:t>d. The number and percentage of third grade students retained for not demonstrating reading proficiency. </a:t>
            </a:r>
          </a:p>
          <a:p>
            <a:r>
              <a:rPr lang="en-US" sz="1400" dirty="0">
                <a:effectLst/>
                <a:latin typeface="+mj-lt"/>
                <a:ea typeface="+mj-ea"/>
                <a:cs typeface="+mj-cs"/>
                <a:sym typeface="Arial"/>
              </a:rPr>
              <a:t>e. The number and percentage of third grade students exempt from mandatory third grade retention by category of exemption as listed in subdivision (2) of this subsection." </a:t>
            </a:r>
          </a:p>
          <a:p>
            <a:endParaRPr lang="en-US" dirty="0"/>
          </a:p>
        </p:txBody>
      </p:sp>
    </p:spTree>
    <p:extLst>
      <p:ext uri="{BB962C8B-B14F-4D97-AF65-F5344CB8AC3E}">
        <p14:creationId xmlns:p14="http://schemas.microsoft.com/office/powerpoint/2010/main" val="3633577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visit the Read to Achieve LiveBinder for Read to Achieve information and resources.</a:t>
            </a:r>
          </a:p>
        </p:txBody>
      </p:sp>
    </p:spTree>
    <p:extLst>
      <p:ext uri="{BB962C8B-B14F-4D97-AF65-F5344CB8AC3E}">
        <p14:creationId xmlns:p14="http://schemas.microsoft.com/office/powerpoint/2010/main" val="775371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dirty="0">
                <a:effectLst/>
                <a:latin typeface="+mj-lt"/>
                <a:ea typeface="+mj-ea"/>
                <a:cs typeface="+mj-cs"/>
                <a:sym typeface="Arial"/>
              </a:rPr>
              <a:t>We know professional development is one of the ways for us to grow as educators. </a:t>
            </a:r>
            <a:r>
              <a:rPr lang="en-US" sz="1400" b="0" i="0" dirty="0" err="1">
                <a:effectLst/>
                <a:latin typeface="+mj-lt"/>
                <a:ea typeface="+mj-ea"/>
                <a:cs typeface="+mj-cs"/>
                <a:sym typeface="Arial"/>
              </a:rPr>
              <a:t>NCState</a:t>
            </a:r>
            <a:r>
              <a:rPr lang="en-US" sz="1400" b="0" i="0" dirty="0">
                <a:effectLst/>
                <a:latin typeface="+mj-lt"/>
                <a:ea typeface="+mj-ea"/>
                <a:cs typeface="+mj-cs"/>
                <a:sym typeface="Arial"/>
              </a:rPr>
              <a:t> offers a free MOOC-Ed course called Teaching Foundational Reading Skills.  Also, the K-3 Literacy division has developed a 10 hour self-paced course titles Running Records: Activate and Inform Your Reading Instruction. Teachers can go into their </a:t>
            </a:r>
            <a:r>
              <a:rPr lang="en-US" sz="1400" b="0" i="0" dirty="0" err="1">
                <a:effectLst/>
                <a:latin typeface="+mj-lt"/>
                <a:ea typeface="+mj-ea"/>
                <a:cs typeface="+mj-cs"/>
                <a:sym typeface="Arial"/>
              </a:rPr>
              <a:t>NCEdcloud</a:t>
            </a:r>
            <a:r>
              <a:rPr lang="en-US" sz="1400" b="0" i="0" dirty="0">
                <a:effectLst/>
                <a:latin typeface="+mj-lt"/>
                <a:ea typeface="+mj-ea"/>
                <a:cs typeface="+mj-cs"/>
                <a:sym typeface="Arial"/>
              </a:rPr>
              <a:t> and select True North Logic (TNL). They can search Running Records: Activate and Inform Your Reading Instruction. </a:t>
            </a:r>
            <a:endParaRPr lang="en-US" dirty="0">
              <a:cs typeface="Calibri"/>
            </a:endParaRPr>
          </a:p>
        </p:txBody>
      </p:sp>
      <p:sp>
        <p:nvSpPr>
          <p:cNvPr id="4" name="Slide Number Placeholder 3"/>
          <p:cNvSpPr>
            <a:spLocks noGrp="1"/>
          </p:cNvSpPr>
          <p:nvPr>
            <p:ph type="sldNum" sz="quarter" idx="10"/>
          </p:nvPr>
        </p:nvSpPr>
        <p:spPr/>
        <p:txBody>
          <a:bodyPr/>
          <a:lstStyle/>
          <a:p>
            <a:fld id="{354DCC7E-B15C-F240-A591-2DC3538E3E52}" type="slidenum">
              <a:rPr lang="en-US" smtClean="0"/>
              <a:t>36</a:t>
            </a:fld>
            <a:endParaRPr lang="en-US"/>
          </a:p>
        </p:txBody>
      </p:sp>
    </p:spTree>
    <p:extLst>
      <p:ext uri="{BB962C8B-B14F-4D97-AF65-F5344CB8AC3E}">
        <p14:creationId xmlns:p14="http://schemas.microsoft.com/office/powerpoint/2010/main" val="20621715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noRot="1" noChangeAspect="1"/>
          </p:cNvSpPr>
          <p:nvPr>
            <p:ph type="sldImg"/>
          </p:nvPr>
        </p:nvSpPr>
        <p:spPr>
          <a:prstGeom prst="rect">
            <a:avLst/>
          </a:prstGeom>
        </p:spPr>
        <p:txBody>
          <a:bodyPr/>
          <a:lstStyle/>
          <a:p>
            <a:endParaRPr/>
          </a:p>
        </p:txBody>
      </p:sp>
      <p:sp>
        <p:nvSpPr>
          <p:cNvPr id="280" name="Shape 280"/>
          <p:cNvSpPr>
            <a:spLocks noGrp="1"/>
          </p:cNvSpPr>
          <p:nvPr>
            <p:ph type="body" sz="quarter" idx="1"/>
          </p:nvPr>
        </p:nvSpPr>
        <p:spPr>
          <a:prstGeom prst="rect">
            <a:avLst/>
          </a:prstGeom>
        </p:spPr>
        <p:txBody>
          <a:bodyPr/>
          <a:lstStyle>
            <a:lvl1pPr marL="228600">
              <a:defRPr sz="1200">
                <a:latin typeface="Calibri"/>
                <a:ea typeface="Calibri"/>
                <a:cs typeface="Calibri"/>
                <a:sym typeface="Calibri"/>
              </a:defRPr>
            </a:lvl1pPr>
          </a:lstStyle>
          <a:p>
            <a:r>
              <a:t>Thank you for your questions.  We will respond with a recorded webinar in the near future including further supporting documents.   For any additional questions, please send those to your regional consultant to be included in the webinar.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defRPr/>
            </a:pPr>
            <a:r>
              <a:rPr lang="en-US" sz="1100" dirty="0">
                <a:latin typeface="Arial" pitchFamily="34" charset="0"/>
              </a:rPr>
              <a:t>The</a:t>
            </a:r>
            <a:r>
              <a:rPr lang="en-US" sz="1100" baseline="0" dirty="0">
                <a:latin typeface="Arial" pitchFamily="34" charset="0"/>
              </a:rPr>
              <a:t> state goal is to ensure that every student read at or above grade level by the end of third grade and continue to progress in reading proficiency so that he or she can read, comprehend, integrate, and apply complex texts needed for secondary education and career success.  As you can see, the goal of the state encompasses all grade levels, K-12.  </a:t>
            </a:r>
          </a:p>
          <a:p>
            <a:pPr>
              <a:defRPr/>
            </a:pPr>
            <a:endParaRPr lang="en-US" sz="1100" baseline="0" dirty="0">
              <a:latin typeface="Arial" pitchFamily="34" charset="0"/>
            </a:endParaRPr>
          </a:p>
          <a:p>
            <a:pPr>
              <a:defRPr/>
            </a:pPr>
            <a:r>
              <a:rPr lang="en-US" sz="1100" baseline="0" dirty="0">
                <a:latin typeface="Arial" pitchFamily="34" charset="0"/>
              </a:rPr>
              <a:t>Let’s look at the purpose of Read to Achieve.  The General Assembly created this law, so that students with difficulty in reading development are identified as early as possible and these students receive appropriate instruction and support services to address their weaknesses.  Parents play a huge part in student achievement and part of the legislation is that parents are continuously informed of their child’s needs and progress.</a:t>
            </a:r>
            <a:endParaRPr lang="en-US" sz="1100" dirty="0">
              <a:latin typeface="Arial" pitchFamily="34" charset="0"/>
            </a:endParaRPr>
          </a:p>
        </p:txBody>
      </p:sp>
      <p:sp>
        <p:nvSpPr>
          <p:cNvPr id="268292"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defRPr/>
            </a:pPr>
            <a:fld id="{36867C2E-6B07-41E7-B8C1-A0DD9C398256}" type="slidenum">
              <a:rPr lang="en-US" sz="1200" smtClean="0">
                <a:solidFill>
                  <a:prstClr val="black"/>
                </a:solidFill>
              </a:rPr>
              <a:pPr>
                <a:defRPr/>
              </a:pPr>
              <a:t>4</a:t>
            </a:fld>
            <a:endParaRPr lang="en-US" sz="1200">
              <a:solidFill>
                <a:prstClr val="black"/>
              </a:solidFill>
            </a:endParaRPr>
          </a:p>
        </p:txBody>
      </p:sp>
    </p:spTree>
    <p:extLst>
      <p:ext uri="{BB962C8B-B14F-4D97-AF65-F5344CB8AC3E}">
        <p14:creationId xmlns:p14="http://schemas.microsoft.com/office/powerpoint/2010/main" val="2474109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t>
            </a:r>
            <a:r>
              <a:rPr lang="en-US" baseline="0" dirty="0"/>
              <a:t>are 7 components in the Read to Achieve legislation that was passed by the General Assembly in 2012.</a:t>
            </a:r>
            <a:r>
              <a:rPr lang="en-US" dirty="0"/>
              <a:t> </a:t>
            </a:r>
            <a:r>
              <a:rPr lang="en-US" baseline="0" dirty="0"/>
              <a:t> The K-3 Literacy Division is responsible for the implementation of 6 of the 7 components.</a:t>
            </a:r>
            <a:r>
              <a:rPr lang="en-US" dirty="0"/>
              <a:t> </a:t>
            </a:r>
            <a:r>
              <a:rPr lang="en-US" baseline="0" dirty="0"/>
              <a:t> Those 6 components, which we will go over in detail this afternoon, were implemented beginning with the 2013-14 school year.</a:t>
            </a:r>
            <a:r>
              <a:rPr lang="en-US" dirty="0"/>
              <a:t> </a:t>
            </a:r>
            <a:r>
              <a:rPr lang="en-US" baseline="0" dirty="0"/>
              <a:t> There was much work to be done quickly for the children of North Carolina.</a:t>
            </a:r>
          </a:p>
          <a:p>
            <a:endParaRPr lang="en-US" baseline="0" dirty="0"/>
          </a:p>
          <a:p>
            <a:r>
              <a:rPr lang="en-US" baseline="0" dirty="0"/>
              <a:t>The one component that the K-3 Literacy Division is not responsible for is the Kindergarten Entry Assessment.  This component has been developed by the Office of Early Learning.  </a:t>
            </a:r>
            <a:endParaRPr lang="en-US" dirty="0"/>
          </a:p>
          <a:p>
            <a:endParaRPr lang="en-US" dirty="0"/>
          </a:p>
        </p:txBody>
      </p:sp>
      <p:sp>
        <p:nvSpPr>
          <p:cNvPr id="4" name="Slide Number Placeholder 3"/>
          <p:cNvSpPr>
            <a:spLocks noGrp="1"/>
          </p:cNvSpPr>
          <p:nvPr>
            <p:ph type="sldNum" sz="quarter" idx="10"/>
          </p:nvPr>
        </p:nvSpPr>
        <p:spPr/>
        <p:txBody>
          <a:bodyPr/>
          <a:lstStyle/>
          <a:p>
            <a:fld id="{354DCC7E-B15C-F240-A591-2DC3538E3E52}" type="slidenum">
              <a:rPr lang="en-US" smtClean="0"/>
              <a:t>5</a:t>
            </a:fld>
            <a:endParaRPr lang="en-US"/>
          </a:p>
        </p:txBody>
      </p:sp>
    </p:spTree>
    <p:extLst>
      <p:ext uri="{BB962C8B-B14F-4D97-AF65-F5344CB8AC3E}">
        <p14:creationId xmlns:p14="http://schemas.microsoft.com/office/powerpoint/2010/main" val="3191289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The first component, The North Carolina Comprehensive Reading Plan, is a blueprint that articulates the state’s literacy goals for grades K-12 and </a:t>
            </a:r>
            <a:r>
              <a:rPr lang="en-US" baseline="0"/>
              <a:t>was </a:t>
            </a:r>
            <a:r>
              <a:rPr lang="en-US"/>
              <a:t>approved </a:t>
            </a:r>
            <a:r>
              <a:rPr lang="en-US" baseline="0"/>
              <a:t>by the </a:t>
            </a:r>
            <a:r>
              <a:rPr lang="en-US"/>
              <a:t>NC State Board of Education </a:t>
            </a:r>
            <a:r>
              <a:rPr lang="en-US" baseline="0"/>
              <a:t>in </a:t>
            </a:r>
            <a:r>
              <a:rPr lang="en-US"/>
              <a:t>2013</a:t>
            </a:r>
            <a:r>
              <a:rPr lang="en-US" baseline="0"/>
              <a:t>.</a:t>
            </a:r>
            <a:r>
              <a:rPr lang="en-US"/>
              <a:t> </a:t>
            </a:r>
            <a:r>
              <a:rPr lang="en-US" baseline="0"/>
              <a:t> The </a:t>
            </a:r>
            <a:r>
              <a:rPr lang="en-US"/>
              <a:t>reading plan was developed based on a comprehensive needs assessment from all tiers of stakeholders including superintendents, central office administrators, teachers, parents, representatives of institutes </a:t>
            </a:r>
            <a:r>
              <a:rPr lang="en-US" baseline="0"/>
              <a:t>of </a:t>
            </a:r>
            <a:r>
              <a:rPr lang="en-US"/>
              <a:t>higher education, and community members in all </a:t>
            </a:r>
            <a:r>
              <a:rPr lang="en-US" baseline="0"/>
              <a:t>of the </a:t>
            </a:r>
            <a:r>
              <a:rPr lang="en-US"/>
              <a:t>state board regions</a:t>
            </a:r>
            <a:r>
              <a:rPr lang="en-US" baseline="0"/>
              <a:t>.</a:t>
            </a:r>
            <a:r>
              <a:rPr lang="en-US"/>
              <a:t>  Stakeholders were asked to address this essential question, “From your perspective</a:t>
            </a:r>
            <a:r>
              <a:rPr lang="en-US" baseline="0"/>
              <a:t>, </a:t>
            </a:r>
            <a:r>
              <a:rPr lang="en-US"/>
              <a:t>what could NCDPI do to improve reading proficiency across the state </a:t>
            </a:r>
            <a:r>
              <a:rPr lang="en-US" baseline="0"/>
              <a:t>in </a:t>
            </a:r>
            <a:r>
              <a:rPr lang="en-US"/>
              <a:t>standards, leadership, professional development, assessment, instruction, and partnerships and communication?”  This information was gathered, prioritized, categorized</a:t>
            </a:r>
            <a:r>
              <a:rPr lang="en-US" baseline="0"/>
              <a:t>, </a:t>
            </a:r>
            <a:r>
              <a:rPr lang="en-US"/>
              <a:t>drafted and shared with stakeholders for input.  Adjustments and corrections </a:t>
            </a:r>
            <a:r>
              <a:rPr lang="en-US" baseline="0"/>
              <a:t>were </a:t>
            </a:r>
            <a:r>
              <a:rPr lang="en-US"/>
              <a:t>made based on feedback and sent back once again for additional input and clarifications to </a:t>
            </a:r>
            <a:r>
              <a:rPr lang="en-US" baseline="0"/>
              <a:t>the </a:t>
            </a:r>
            <a:r>
              <a:rPr lang="en-US"/>
              <a:t>plan</a:t>
            </a:r>
            <a:r>
              <a:rPr lang="en-US" baseline="0"/>
              <a:t>.</a:t>
            </a:r>
            <a:r>
              <a:rPr lang="en-US"/>
              <a:t>  The plan shares actions that the NCDPI has implemented and continues to </a:t>
            </a:r>
            <a:r>
              <a:rPr lang="en-US" baseline="0"/>
              <a:t>work </a:t>
            </a:r>
            <a:r>
              <a:rPr lang="en-US"/>
              <a:t>towards </a:t>
            </a:r>
            <a:r>
              <a:rPr lang="en-US" baseline="0"/>
              <a:t>to </a:t>
            </a:r>
            <a:r>
              <a:rPr lang="en-US"/>
              <a:t>promote reading proficiency across the state.  As a result of the newly aligned literacy vision between all stakeholders, suggested actions were developed for each of the six key component areas </a:t>
            </a:r>
            <a:r>
              <a:rPr lang="en-US" baseline="0"/>
              <a:t>for the </a:t>
            </a:r>
            <a:r>
              <a:rPr lang="en-US"/>
              <a:t>LEA, school administrator, and the classroom teachers</a:t>
            </a:r>
            <a:r>
              <a:rPr lang="en-US" baseline="0"/>
              <a:t>.</a:t>
            </a:r>
            <a:endParaRPr lang="en-US"/>
          </a:p>
          <a:p>
            <a:pPr>
              <a:defRPr/>
            </a:pPr>
            <a:r>
              <a:rPr lang="en-US"/>
              <a:t>The reading plan has various appendices </a:t>
            </a:r>
            <a:r>
              <a:rPr lang="en-US" baseline="0"/>
              <a:t>that </a:t>
            </a:r>
            <a:r>
              <a:rPr lang="en-US"/>
              <a:t>focus on best practice in literacy instruction and student-centered, literacy-learning environments during whole group lessons, small group instruction, differentiated literacy stations, and other areas of literacy instruction.  Appendices include questions for principals to ask teachers about literacy instruction as well as suggestions for a framework </a:t>
            </a:r>
            <a:r>
              <a:rPr lang="en-US" baseline="0"/>
              <a:t>for </a:t>
            </a:r>
            <a:r>
              <a:rPr lang="en-US"/>
              <a:t>the 90 minute block</a:t>
            </a:r>
            <a:r>
              <a:rPr lang="en-US" baseline="0"/>
              <a:t>.</a:t>
            </a:r>
            <a:r>
              <a:rPr lang="en-US"/>
              <a:t>  </a:t>
            </a:r>
            <a:endParaRPr lang="en-US">
              <a:cs typeface="Calibri"/>
            </a:endParaRPr>
          </a:p>
          <a:p>
            <a:pPr>
              <a:defRPr/>
            </a:pPr>
            <a:endParaRPr lang="en-US"/>
          </a:p>
          <a:p>
            <a:endParaRPr lang="en-US">
              <a:cs typeface="Calibri"/>
            </a:endParaRPr>
          </a:p>
        </p:txBody>
      </p:sp>
      <p:sp>
        <p:nvSpPr>
          <p:cNvPr id="4" name="Slide Number Placeholder 3"/>
          <p:cNvSpPr>
            <a:spLocks noGrp="1"/>
          </p:cNvSpPr>
          <p:nvPr>
            <p:ph type="sldNum" sz="quarter" idx="10"/>
          </p:nvPr>
        </p:nvSpPr>
        <p:spPr/>
        <p:txBody>
          <a:bodyPr/>
          <a:lstStyle/>
          <a:p>
            <a:fld id="{128E8C2C-D04B-4EA2-8EB1-2521D425149F}" type="slidenum">
              <a:rPr lang="en-US" smtClean="0"/>
              <a:pPr/>
              <a:t>6</a:t>
            </a:fld>
            <a:endParaRPr lang="en-US"/>
          </a:p>
        </p:txBody>
      </p:sp>
    </p:spTree>
    <p:extLst>
      <p:ext uri="{BB962C8B-B14F-4D97-AF65-F5344CB8AC3E}">
        <p14:creationId xmlns:p14="http://schemas.microsoft.com/office/powerpoint/2010/main" val="2739601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part of the Read to Achieve legislation, a list of research-based strategies has been developed to provide teachers a resource</a:t>
            </a:r>
            <a:r>
              <a:rPr lang="en-US" baseline="0"/>
              <a:t> for instruction.  The legislation requires the citing of research for each strategy.  These strategies include, but are not limited to, the work of </a:t>
            </a:r>
            <a:r>
              <a:rPr lang="en-US" baseline="0" err="1"/>
              <a:t>Marzano</a:t>
            </a:r>
            <a:r>
              <a:rPr lang="en-US" baseline="0"/>
              <a:t>, the National Institute of Child Health and Human Development, </a:t>
            </a:r>
            <a:r>
              <a:rPr lang="en-US" baseline="0" err="1"/>
              <a:t>Rasinski</a:t>
            </a:r>
            <a:r>
              <a:rPr lang="en-US" baseline="0"/>
              <a:t>, Fisher, Frey, and Clay.  The list includes strategies for each of the Basic Early Literacy Skills (phonological/phonemic awareness, alphabetic principle/phonics, fluency, vocabulary, and comprehension) as identified by the National Reading Panel in 2000.  Additionally a list of strategies has also been developed for middle and high school teachers that include integration of reading comprehension in the content areas, as well as strategies for teaching vocabulary and fluency.  These strategies continue to be shared with administrators and teachers through face-to-face professional development, webinars, data analysis sessions, the Read to Achieve LiveBinder and the NCDPI K-3 Literacy Division’s website.  The strategies are a valuable resource when reflecting on progress monitoring and benchmarking data during professional learning communities facilitated by NCDPI literacy consultants, as well as when reviewing data to determine student strengths, weaknesses, and for planning next steps in instruction.  </a:t>
            </a:r>
          </a:p>
          <a:p>
            <a:r>
              <a:rPr lang="en-US" baseline="0"/>
              <a:t>The Comprehensive Reading Plan, appendices, and the research-based Literacy strategies encompass all grade levels from kindergarten through high school, supporting all teachers of language arts and all students in the state, no matter the advantages or disadvantages students may have.  </a:t>
            </a:r>
            <a:endParaRPr lang="en-US"/>
          </a:p>
        </p:txBody>
      </p:sp>
      <p:sp>
        <p:nvSpPr>
          <p:cNvPr id="4" name="Slide Number Placeholder 3"/>
          <p:cNvSpPr>
            <a:spLocks noGrp="1"/>
          </p:cNvSpPr>
          <p:nvPr>
            <p:ph type="sldNum" sz="quarter" idx="10"/>
          </p:nvPr>
        </p:nvSpPr>
        <p:spPr/>
        <p:txBody>
          <a:bodyPr/>
          <a:lstStyle/>
          <a:p>
            <a:fld id="{354DCC7E-B15C-F240-A591-2DC3538E3E52}" type="slidenum">
              <a:rPr lang="en-US" smtClean="0"/>
              <a:t>7</a:t>
            </a:fld>
            <a:endParaRPr lang="en-US"/>
          </a:p>
        </p:txBody>
      </p:sp>
    </p:spTree>
    <p:extLst>
      <p:ext uri="{BB962C8B-B14F-4D97-AF65-F5344CB8AC3E}">
        <p14:creationId xmlns:p14="http://schemas.microsoft.com/office/powerpoint/2010/main" val="4029246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component of the legislation provides teachers with a formative, diagnostic reading assessment to monitor reading development and inform instruction.  The assessment provides information about a student’s strengths and weaknesses in their reading development.  The current assessment system, </a:t>
            </a:r>
            <a:r>
              <a:rPr lang="en-US" dirty="0" err="1">
                <a:cs typeface="Calibri"/>
              </a:rPr>
              <a:t>mCLASS:Reading</a:t>
            </a:r>
            <a:r>
              <a:rPr lang="en-US" dirty="0">
                <a:cs typeface="Calibri"/>
              </a:rPr>
              <a:t> 3D provides instructional strategies and activities to help meet the needs of students.</a:t>
            </a:r>
          </a:p>
        </p:txBody>
      </p:sp>
      <p:sp>
        <p:nvSpPr>
          <p:cNvPr id="4" name="Slide Number Placeholder 3"/>
          <p:cNvSpPr>
            <a:spLocks noGrp="1"/>
          </p:cNvSpPr>
          <p:nvPr>
            <p:ph type="sldNum" sz="quarter" idx="10"/>
          </p:nvPr>
        </p:nvSpPr>
        <p:spPr/>
        <p:txBody>
          <a:bodyPr/>
          <a:lstStyle/>
          <a:p>
            <a:fld id="{354DCC7E-B15C-F240-A591-2DC3538E3E52}" type="slidenum">
              <a:rPr lang="en-US" smtClean="0"/>
              <a:t>8</a:t>
            </a:fld>
            <a:endParaRPr lang="en-US"/>
          </a:p>
        </p:txBody>
      </p:sp>
    </p:spTree>
    <p:extLst>
      <p:ext uri="{BB962C8B-B14F-4D97-AF65-F5344CB8AC3E}">
        <p14:creationId xmlns:p14="http://schemas.microsoft.com/office/powerpoint/2010/main" val="897816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Shape 7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buClr>
                <a:schemeClr val="dk1"/>
              </a:buClr>
              <a:buSzPts val="1200"/>
            </a:pPr>
            <a:r>
              <a:rPr lang="en-US" dirty="0"/>
              <a:t>These</a:t>
            </a:r>
            <a:r>
              <a:rPr lang="en-US" b="0" i="0" u="none" strike="noStrike" cap="none" dirty="0">
                <a:latin typeface="Calibri"/>
                <a:ea typeface="Calibri"/>
                <a:cs typeface="Calibri"/>
                <a:sym typeface="Calibri"/>
              </a:rPr>
              <a:t> are the default dates for </a:t>
            </a:r>
            <a:r>
              <a:rPr lang="en-US" dirty="0"/>
              <a:t>the 2018-2019 </a:t>
            </a:r>
            <a:r>
              <a:rPr lang="en-US" b="0" i="0" u="none" strike="noStrike" cap="none" dirty="0">
                <a:latin typeface="Calibri"/>
                <a:ea typeface="Calibri"/>
                <a:cs typeface="Calibri"/>
                <a:sym typeface="Calibri"/>
              </a:rPr>
              <a:t>school year. The default dates are set so that there is a baseline at the beginning of the year and effective instruction may take place prior to each subsequent benchmark window.</a:t>
            </a:r>
            <a:r>
              <a:rPr lang="en-US" dirty="0"/>
              <a:t>  Due to technical issues and the weather this year’s BOY has been extended until October 8</a:t>
            </a:r>
            <a:r>
              <a:rPr lang="en-US" baseline="30000" dirty="0"/>
              <a:t>th</a:t>
            </a:r>
            <a:r>
              <a:rPr lang="en-US" dirty="0"/>
              <a:t>. Some of you will need an extension passed this date. If you have not already emailed me about this, you can email me with the end date you need for your window and the reason for additional extension. </a:t>
            </a:r>
            <a:endParaRPr lang="en-US" b="1" dirty="0"/>
          </a:p>
          <a:p>
            <a:pPr marL="0" indent="0"/>
            <a:r>
              <a:rPr lang="en-US" b="0" i="0" u="none" strike="noStrike" cap="none" dirty="0">
                <a:latin typeface="Calibri"/>
                <a:ea typeface="Calibri"/>
                <a:cs typeface="Calibri"/>
                <a:sym typeface="Calibri"/>
              </a:rPr>
              <a:t>At other times of the year, there may need to be a change in dates due to weather or other circumstances with your district calendar.</a:t>
            </a:r>
            <a:r>
              <a:rPr lang="en-US" dirty="0"/>
              <a:t> </a:t>
            </a:r>
            <a:r>
              <a:rPr lang="en-US" b="0" i="0" u="none" strike="noStrike" cap="none" dirty="0">
                <a:latin typeface="Calibri"/>
                <a:ea typeface="Calibri"/>
                <a:cs typeface="Calibri"/>
                <a:sym typeface="Calibri"/>
              </a:rPr>
              <a:t> The process for requesting a benchmark window change is to email your me your request.</a:t>
            </a:r>
            <a:r>
              <a:rPr lang="en-US" dirty="0"/>
              <a:t> </a:t>
            </a:r>
            <a:r>
              <a:rPr lang="en-US" b="0" i="0" u="none" strike="noStrike" cap="none" dirty="0">
                <a:latin typeface="Calibri"/>
                <a:ea typeface="Calibri"/>
                <a:cs typeface="Calibri"/>
                <a:sym typeface="Calibri"/>
              </a:rPr>
              <a:t> Please include in the request the day you would like the window to open and the day you would like the assessment window to close.</a:t>
            </a:r>
            <a:r>
              <a:rPr lang="en-US" dirty="0"/>
              <a:t> </a:t>
            </a:r>
            <a:r>
              <a:rPr lang="en-US" b="0" i="0" u="none" strike="noStrike" cap="none" dirty="0">
                <a:latin typeface="Calibri"/>
                <a:ea typeface="Calibri"/>
                <a:cs typeface="Calibri"/>
                <a:sym typeface="Calibri"/>
              </a:rPr>
              <a:t> Extensions are handled the same way.</a:t>
            </a:r>
            <a:r>
              <a:rPr lang="en-US" dirty="0"/>
              <a:t> </a:t>
            </a:r>
            <a:r>
              <a:rPr lang="en-US" b="0" i="0" u="none" strike="noStrike" cap="none" dirty="0">
                <a:latin typeface="Calibri"/>
                <a:ea typeface="Calibri"/>
                <a:cs typeface="Calibri"/>
                <a:sym typeface="Calibri"/>
              </a:rPr>
              <a:t> Include the date that you would like your assessment window to close.</a:t>
            </a:r>
            <a:r>
              <a:rPr lang="en-US" dirty="0"/>
              <a:t> </a:t>
            </a:r>
            <a:r>
              <a:rPr lang="en-US" b="0" i="0" u="none" strike="noStrike" cap="none" dirty="0">
                <a:latin typeface="Calibri"/>
                <a:ea typeface="Calibri"/>
                <a:cs typeface="Calibri"/>
                <a:sym typeface="Calibri"/>
              </a:rPr>
              <a:t> We will respond with an email to let you know if this change has been accepted.</a:t>
            </a:r>
            <a:r>
              <a:rPr lang="en-US" dirty="0"/>
              <a:t>  We know that weather related issues will cause lots of requests for extensions.</a:t>
            </a:r>
            <a:endParaRPr dirty="0"/>
          </a:p>
        </p:txBody>
      </p:sp>
      <p:sp>
        <p:nvSpPr>
          <p:cNvPr id="79" name="Shape 7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5582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4" name="Body Level One…"/>
          <p:cNvSpPr txBox="1">
            <a:spLocks noGrp="1"/>
          </p:cNvSpPr>
          <p:nvPr>
            <p:ph type="body" sz="quarter" idx="1"/>
          </p:nvPr>
        </p:nvSpPr>
        <p:spPr>
          <a:xfrm>
            <a:off x="1371600" y="3886200"/>
            <a:ext cx="6400800" cy="1752600"/>
          </a:xfrm>
          <a:prstGeom prst="rect">
            <a:avLst/>
          </a:prstGeom>
        </p:spPr>
        <p:txBody>
          <a:bodyPr/>
          <a:lstStyle>
            <a:lvl1pPr marL="431800" indent="-406400" algn="ctr">
              <a:buClrTx/>
              <a:buSzTx/>
              <a:buFontTx/>
              <a:buNone/>
              <a:defRPr>
                <a:solidFill>
                  <a:srgbClr val="888888"/>
                </a:solidFill>
              </a:defRPr>
            </a:lvl1pPr>
            <a:lvl2pPr marL="431800" indent="76200" algn="ctr">
              <a:buClrTx/>
              <a:buSzTx/>
              <a:buFontTx/>
              <a:buNone/>
              <a:defRPr>
                <a:solidFill>
                  <a:srgbClr val="888888"/>
                </a:solidFill>
              </a:defRPr>
            </a:lvl2pPr>
            <a:lvl3pPr marL="431800" indent="558800" algn="ctr">
              <a:buClrTx/>
              <a:buSzTx/>
              <a:buFontTx/>
              <a:buNone/>
              <a:defRPr>
                <a:solidFill>
                  <a:srgbClr val="888888"/>
                </a:solidFill>
              </a:defRPr>
            </a:lvl3pPr>
            <a:lvl4pPr marL="431800" indent="1041400" algn="ctr">
              <a:buClrTx/>
              <a:buSzTx/>
              <a:buFontTx/>
              <a:buNone/>
              <a:defRPr>
                <a:solidFill>
                  <a:srgbClr val="888888"/>
                </a:solidFill>
              </a:defRPr>
            </a:lvl4pPr>
            <a:lvl5pPr marL="431800" indent="1498600" algn="ctr">
              <a:buClrTx/>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_TITLE_AND_VERTICAL_TEXT">
    <p:spTree>
      <p:nvGrpSpPr>
        <p:cNvPr id="1" name=""/>
        <p:cNvGrpSpPr/>
        <p:nvPr/>
      </p:nvGrpSpPr>
      <p:grpSpPr>
        <a:xfrm>
          <a:off x="0" y="0"/>
          <a:ext cx="0" cy="0"/>
          <a:chOff x="0" y="0"/>
          <a:chExt cx="0" cy="0"/>
        </a:xfrm>
      </p:grpSpPr>
      <p:sp>
        <p:nvSpPr>
          <p:cNvPr id="106" name="Title Text"/>
          <p:cNvSpPr txBox="1">
            <a:spLocks noGrp="1"/>
          </p:cNvSpPr>
          <p:nvPr>
            <p:ph type="title"/>
          </p:nvPr>
        </p:nvSpPr>
        <p:spPr>
          <a:xfrm rot="5400000">
            <a:off x="4732337" y="2171700"/>
            <a:ext cx="5851526" cy="2057400"/>
          </a:xfrm>
          <a:prstGeom prst="rect">
            <a:avLst/>
          </a:prstGeom>
        </p:spPr>
        <p:txBody>
          <a:bodyPr/>
          <a:lstStyle/>
          <a:p>
            <a:r>
              <a:t>Title Text</a:t>
            </a:r>
          </a:p>
        </p:txBody>
      </p:sp>
      <p:sp>
        <p:nvSpPr>
          <p:cNvPr id="107" name="Body Level One…"/>
          <p:cNvSpPr txBox="1">
            <a:spLocks noGrp="1"/>
          </p:cNvSpPr>
          <p:nvPr>
            <p:ph type="body" idx="1"/>
          </p:nvPr>
        </p:nvSpPr>
        <p:spPr>
          <a:xfrm rot="5400000">
            <a:off x="541337" y="190501"/>
            <a:ext cx="5851526" cy="60198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FDDC269-4C8E-0049-B0BB-FA33FE29493A}" type="datetimeFigureOut">
              <a:rPr lang="en-US" smtClean="0"/>
              <a:t>11/6/2018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F6EB83B-1DA5-EF46-8FE4-F1C8A14072B7}" type="slidenum">
              <a:rPr lang="en-US" smtClean="0"/>
              <a:t>‹#›</a:t>
            </a:fld>
            <a:endParaRPr lang="en-US"/>
          </a:p>
        </p:txBody>
      </p:sp>
    </p:spTree>
    <p:extLst>
      <p:ext uri="{BB962C8B-B14F-4D97-AF65-F5344CB8AC3E}">
        <p14:creationId xmlns:p14="http://schemas.microsoft.com/office/powerpoint/2010/main" val="1618162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9411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a:xfrm>
            <a:off x="6225468" y="6368277"/>
            <a:ext cx="2133600" cy="365125"/>
          </a:xfrm>
          <a:prstGeom prst="rect">
            <a:avLst/>
          </a:prstGeom>
        </p:spPr>
        <p:txBody>
          <a:bodyPr/>
          <a:lstStyle/>
          <a:p>
            <a:fld id="{CADBEFF6-AA7D-45AD-84B8-529088F05170}" type="slidenum">
              <a:rPr lang="en-US" smtClean="0">
                <a:solidFill>
                  <a:prstClr val="black"/>
                </a:solidFill>
              </a:rPr>
              <a:pPr/>
              <a:t>‹#›</a:t>
            </a:fld>
            <a:endParaRPr lang="en-US">
              <a:solidFill>
                <a:prstClr val="black"/>
              </a:solidFill>
            </a:endParaRPr>
          </a:p>
        </p:txBody>
      </p:sp>
      <p:sp>
        <p:nvSpPr>
          <p:cNvPr id="9" name="Text Placeholder 8"/>
          <p:cNvSpPr>
            <a:spLocks noGrp="1"/>
          </p:cNvSpPr>
          <p:nvPr>
            <p:ph type="body" sz="quarter" idx="16"/>
          </p:nvPr>
        </p:nvSpPr>
        <p:spPr>
          <a:xfrm>
            <a:off x="457200" y="1708150"/>
            <a:ext cx="8293100" cy="4273911"/>
          </a:xfrm>
        </p:spPr>
        <p:txBody>
          <a:bodyPr/>
          <a:lstStyle>
            <a:lvl4pPr marL="228600" indent="-228600">
              <a:defRPr/>
            </a:lvl4pPr>
            <a:lvl5pPr marL="515938" indent="-228600">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5663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4054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031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WO_OBJECTS">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sz="half" idx="1"/>
          </p:nvPr>
        </p:nvSpPr>
        <p:spPr>
          <a:xfrm>
            <a:off x="457200" y="1600200"/>
            <a:ext cx="4038600" cy="4525963"/>
          </a:xfrm>
          <a:prstGeom prst="rect">
            <a:avLst/>
          </a:prstGeom>
        </p:spPr>
        <p:txBody>
          <a:bodyPr/>
          <a:lstStyle>
            <a:lvl1pPr indent="-406400">
              <a:spcBef>
                <a:spcPts val="500"/>
              </a:spcBef>
              <a:buSzPts val="2800"/>
              <a:defRPr sz="2800"/>
            </a:lvl1pPr>
            <a:lvl2pPr marL="977900" indent="-444500">
              <a:spcBef>
                <a:spcPts val="500"/>
              </a:spcBef>
              <a:buSzPts val="2800"/>
              <a:defRPr sz="2800"/>
            </a:lvl2pPr>
            <a:lvl3pPr marL="1513839" indent="-497839">
              <a:spcBef>
                <a:spcPts val="500"/>
              </a:spcBef>
              <a:buSzPts val="2800"/>
              <a:defRPr sz="2800"/>
            </a:lvl3pPr>
            <a:lvl4pPr marL="2019300" indent="-533400">
              <a:spcBef>
                <a:spcPts val="500"/>
              </a:spcBef>
              <a:buSzPts val="2800"/>
              <a:defRPr sz="2800"/>
            </a:lvl4pPr>
            <a:lvl5pPr marL="2476500" indent="-533400">
              <a:spcBef>
                <a:spcPts val="500"/>
              </a:spcBef>
              <a:buSzPts val="2800"/>
              <a:defRPr sz="2800"/>
            </a:lvl5pPr>
          </a:lstStyle>
          <a:p>
            <a:r>
              <a:t>Body Level One</a:t>
            </a:r>
          </a:p>
          <a:p>
            <a:pPr lvl="1"/>
            <a:r>
              <a:t>Body Level Two</a:t>
            </a:r>
          </a:p>
          <a:p>
            <a:pPr lvl="2"/>
            <a:r>
              <a:t>Body Level Three</a:t>
            </a:r>
          </a:p>
          <a:p>
            <a:pPr lvl="3"/>
            <a:r>
              <a:t>Body Level Four</a:t>
            </a:r>
          </a:p>
          <a:p>
            <a:pPr lvl="4"/>
            <a:r>
              <a:t>Body Level Five</a:t>
            </a:r>
          </a:p>
        </p:txBody>
      </p:sp>
      <p:sp>
        <p:nvSpPr>
          <p:cNvPr id="24" name="Shape 20"/>
          <p:cNvSpPr txBox="1">
            <a:spLocks noGrp="1"/>
          </p:cNvSpPr>
          <p:nvPr>
            <p:ph type="body" sz="half" idx="13"/>
          </p:nvPr>
        </p:nvSpPr>
        <p:spPr>
          <a:xfrm>
            <a:off x="4648200" y="1600200"/>
            <a:ext cx="4038600" cy="4525963"/>
          </a:xfrm>
          <a:prstGeom prst="rect">
            <a:avLst/>
          </a:prstGeom>
        </p:spPr>
        <p:txBody>
          <a:bodyPr/>
          <a:lstStyle/>
          <a:p>
            <a:pPr indent="-406400">
              <a:spcBef>
                <a:spcPts val="500"/>
              </a:spcBef>
              <a:buSzPts val="2800"/>
              <a:defRPr sz="2800"/>
            </a:pPr>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32" name="Title Text"/>
          <p:cNvSpPr txBox="1">
            <a:spLocks noGrp="1"/>
          </p:cNvSpPr>
          <p:nvPr>
            <p:ph type="title"/>
          </p:nvPr>
        </p:nvSpPr>
        <p:spPr>
          <a:prstGeom prst="rect">
            <a:avLst/>
          </a:prstGeom>
        </p:spPr>
        <p:txBody>
          <a:bodyPr/>
          <a:lstStyle/>
          <a:p>
            <a:r>
              <a:t>Title Text</a:t>
            </a:r>
          </a:p>
        </p:txBody>
      </p:sp>
      <p:sp>
        <p:nvSpPr>
          <p:cNvPr id="3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41" name="Title Text"/>
          <p:cNvSpPr txBox="1">
            <a:spLocks noGrp="1"/>
          </p:cNvSpPr>
          <p:nvPr>
            <p:ph type="title"/>
          </p:nvPr>
        </p:nvSpPr>
        <p:spPr>
          <a:xfrm>
            <a:off x="722312" y="4406900"/>
            <a:ext cx="7772401" cy="1362075"/>
          </a:xfrm>
          <a:prstGeom prst="rect">
            <a:avLst/>
          </a:prstGeom>
        </p:spPr>
        <p:txBody>
          <a:bodyPr anchor="t"/>
          <a:lstStyle>
            <a:lvl1pPr algn="l">
              <a:defRPr sz="4000" b="1"/>
            </a:lvl1pPr>
          </a:lstStyle>
          <a:p>
            <a:r>
              <a:t>Title Text</a:t>
            </a:r>
          </a:p>
        </p:txBody>
      </p:sp>
      <p:sp>
        <p:nvSpPr>
          <p:cNvPr id="42" name="Body Level One…"/>
          <p:cNvSpPr txBox="1">
            <a:spLocks noGrp="1"/>
          </p:cNvSpPr>
          <p:nvPr>
            <p:ph type="body" sz="quarter" idx="1"/>
          </p:nvPr>
        </p:nvSpPr>
        <p:spPr>
          <a:xfrm>
            <a:off x="722312" y="2906713"/>
            <a:ext cx="7772401" cy="1500188"/>
          </a:xfrm>
          <a:prstGeom prst="rect">
            <a:avLst/>
          </a:prstGeom>
        </p:spPr>
        <p:txBody>
          <a:bodyPr anchor="b"/>
          <a:lstStyle>
            <a:lvl1pPr marL="228600" indent="0">
              <a:spcBef>
                <a:spcPts val="400"/>
              </a:spcBef>
              <a:buClrTx/>
              <a:buSzTx/>
              <a:buFontTx/>
              <a:buNone/>
              <a:defRPr sz="2000">
                <a:solidFill>
                  <a:srgbClr val="888888"/>
                </a:solidFill>
              </a:defRPr>
            </a:lvl1pPr>
            <a:lvl2pPr marL="228600" indent="457200">
              <a:spcBef>
                <a:spcPts val="400"/>
              </a:spcBef>
              <a:buClrTx/>
              <a:buSzTx/>
              <a:buFontTx/>
              <a:buNone/>
              <a:defRPr sz="2000">
                <a:solidFill>
                  <a:srgbClr val="888888"/>
                </a:solidFill>
              </a:defRPr>
            </a:lvl2pPr>
            <a:lvl3pPr marL="228600" indent="914400">
              <a:spcBef>
                <a:spcPts val="400"/>
              </a:spcBef>
              <a:buClrTx/>
              <a:buSzTx/>
              <a:buFontTx/>
              <a:buNone/>
              <a:defRPr sz="2000">
                <a:solidFill>
                  <a:srgbClr val="888888"/>
                </a:solidFill>
              </a:defRPr>
            </a:lvl3pPr>
            <a:lvl4pPr marL="228600" indent="1371600">
              <a:spcBef>
                <a:spcPts val="400"/>
              </a:spcBef>
              <a:buClrTx/>
              <a:buSzTx/>
              <a:buFontTx/>
              <a:buNone/>
              <a:defRPr sz="2000">
                <a:solidFill>
                  <a:srgbClr val="888888"/>
                </a:solidFill>
              </a:defRPr>
            </a:lvl4pPr>
            <a:lvl5pPr marL="228600" indent="1828800">
              <a:spcBef>
                <a:spcPts val="400"/>
              </a:spcBef>
              <a:buClrTx/>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_OBJECTS_WITH_TEXT">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Body Level One…"/>
          <p:cNvSpPr txBox="1">
            <a:spLocks noGrp="1"/>
          </p:cNvSpPr>
          <p:nvPr>
            <p:ph type="body" sz="quarter" idx="1"/>
          </p:nvPr>
        </p:nvSpPr>
        <p:spPr>
          <a:xfrm>
            <a:off x="457200" y="1535112"/>
            <a:ext cx="4040188" cy="639763"/>
          </a:xfrm>
          <a:prstGeom prst="rect">
            <a:avLst/>
          </a:prstGeom>
        </p:spPr>
        <p:txBody>
          <a:bodyPr anchor="b"/>
          <a:lstStyle>
            <a:lvl1pPr marL="228600" indent="0">
              <a:spcBef>
                <a:spcPts val="400"/>
              </a:spcBef>
              <a:buClrTx/>
              <a:buSzTx/>
              <a:buFontTx/>
              <a:buNone/>
              <a:defRPr sz="2400" b="1"/>
            </a:lvl1pPr>
            <a:lvl2pPr marL="228600" indent="457200">
              <a:spcBef>
                <a:spcPts val="400"/>
              </a:spcBef>
              <a:buClrTx/>
              <a:buSzTx/>
              <a:buFontTx/>
              <a:buNone/>
              <a:defRPr sz="2400" b="1"/>
            </a:lvl2pPr>
            <a:lvl3pPr marL="228600" indent="914400">
              <a:spcBef>
                <a:spcPts val="400"/>
              </a:spcBef>
              <a:buClrTx/>
              <a:buSzTx/>
              <a:buFontTx/>
              <a:buNone/>
              <a:defRPr sz="2400" b="1"/>
            </a:lvl3pPr>
            <a:lvl4pPr marL="228600" indent="1371600">
              <a:spcBef>
                <a:spcPts val="400"/>
              </a:spcBef>
              <a:buClrTx/>
              <a:buSzTx/>
              <a:buFontTx/>
              <a:buNone/>
              <a:defRPr sz="2400" b="1"/>
            </a:lvl4pPr>
            <a:lvl5pPr marL="228600" indent="1828800">
              <a:spcBef>
                <a:spcPts val="400"/>
              </a:spcBef>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2" name="Shape 30"/>
          <p:cNvSpPr txBox="1">
            <a:spLocks noGrp="1"/>
          </p:cNvSpPr>
          <p:nvPr>
            <p:ph type="body" sz="half" idx="13"/>
          </p:nvPr>
        </p:nvSpPr>
        <p:spPr>
          <a:xfrm>
            <a:off x="457200" y="2174875"/>
            <a:ext cx="4040188" cy="3951288"/>
          </a:xfrm>
          <a:prstGeom prst="rect">
            <a:avLst/>
          </a:prstGeom>
        </p:spPr>
        <p:txBody>
          <a:bodyPr/>
          <a:lstStyle/>
          <a:p>
            <a:pPr indent="-381000">
              <a:spcBef>
                <a:spcPts val="400"/>
              </a:spcBef>
              <a:buSzPts val="2400"/>
              <a:defRPr sz="2400"/>
            </a:pPr>
            <a:endParaRPr/>
          </a:p>
        </p:txBody>
      </p:sp>
      <p:sp>
        <p:nvSpPr>
          <p:cNvPr id="53" name="Shape 31"/>
          <p:cNvSpPr txBox="1">
            <a:spLocks noGrp="1"/>
          </p:cNvSpPr>
          <p:nvPr>
            <p:ph type="body" sz="quarter" idx="14"/>
          </p:nvPr>
        </p:nvSpPr>
        <p:spPr>
          <a:xfrm>
            <a:off x="4645025" y="1535112"/>
            <a:ext cx="4041775" cy="639763"/>
          </a:xfrm>
          <a:prstGeom prst="rect">
            <a:avLst/>
          </a:prstGeom>
        </p:spPr>
        <p:txBody>
          <a:bodyPr anchor="b"/>
          <a:lstStyle/>
          <a:p>
            <a:pPr marL="228600" indent="0">
              <a:spcBef>
                <a:spcPts val="400"/>
              </a:spcBef>
              <a:buClrTx/>
              <a:buSzTx/>
              <a:buFontTx/>
              <a:buNone/>
              <a:defRPr sz="2400" b="1"/>
            </a:pPr>
            <a:endParaRPr/>
          </a:p>
        </p:txBody>
      </p:sp>
      <p:sp>
        <p:nvSpPr>
          <p:cNvPr id="54" name="Shape 32"/>
          <p:cNvSpPr txBox="1">
            <a:spLocks noGrp="1"/>
          </p:cNvSpPr>
          <p:nvPr>
            <p:ph type="body" sz="half" idx="15"/>
          </p:nvPr>
        </p:nvSpPr>
        <p:spPr>
          <a:xfrm>
            <a:off x="4645025" y="2174875"/>
            <a:ext cx="4041775" cy="3951288"/>
          </a:xfrm>
          <a:prstGeom prst="rect">
            <a:avLst/>
          </a:prstGeom>
        </p:spPr>
        <p:txBody>
          <a:bodyPr/>
          <a:lstStyle/>
          <a:p>
            <a:pPr indent="-381000">
              <a:spcBef>
                <a:spcPts val="400"/>
              </a:spcBef>
              <a:buSzPts val="2400"/>
              <a:defRPr sz="2400"/>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xfrm>
            <a:off x="6553200" y="6356350"/>
            <a:ext cx="335826" cy="370800"/>
          </a:xfrm>
          <a:prstGeom prst="rect">
            <a:avLst/>
          </a:prstGeom>
        </p:spPr>
        <p:txBody>
          <a:bodyPr lIns="45699" tIns="45699" rIns="45699" bIns="45699" anchor="t"/>
          <a:lstStyle>
            <a:lvl1pPr algn="l">
              <a:defRPr sz="1800">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OBJECT_WITH_CAPTION_TEXT">
    <p:spTree>
      <p:nvGrpSpPr>
        <p:cNvPr id="1" name=""/>
        <p:cNvGrpSpPr/>
        <p:nvPr/>
      </p:nvGrpSpPr>
      <p:grpSpPr>
        <a:xfrm>
          <a:off x="0" y="0"/>
          <a:ext cx="0" cy="0"/>
          <a:chOff x="0" y="0"/>
          <a:chExt cx="0" cy="0"/>
        </a:xfrm>
      </p:grpSpPr>
      <p:sp>
        <p:nvSpPr>
          <p:cNvPr id="77"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8"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9" name="Shape 45"/>
          <p:cNvSpPr txBox="1">
            <a:spLocks noGrp="1"/>
          </p:cNvSpPr>
          <p:nvPr>
            <p:ph type="body" sz="half" idx="13"/>
          </p:nvPr>
        </p:nvSpPr>
        <p:spPr>
          <a:xfrm>
            <a:off x="457199" y="1435100"/>
            <a:ext cx="3008315" cy="4691063"/>
          </a:xfrm>
          <a:prstGeom prst="rect">
            <a:avLst/>
          </a:prstGeom>
        </p:spPr>
        <p:txBody>
          <a:bodyPr/>
          <a:lstStyle/>
          <a:p>
            <a:pPr marL="228600" indent="0">
              <a:spcBef>
                <a:spcPts val="200"/>
              </a:spcBef>
              <a:buClrTx/>
              <a:buSzTx/>
              <a:buFontTx/>
              <a:buNone/>
              <a:defRPr sz="1400"/>
            </a:pPr>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_WITH_CAPTION_TEXT">
    <p:spTree>
      <p:nvGrpSpPr>
        <p:cNvPr id="1" name=""/>
        <p:cNvGrpSpPr/>
        <p:nvPr/>
      </p:nvGrpSpPr>
      <p:grpSpPr>
        <a:xfrm>
          <a:off x="0" y="0"/>
          <a:ext cx="0" cy="0"/>
          <a:chOff x="0" y="0"/>
          <a:chExt cx="0" cy="0"/>
        </a:xfrm>
      </p:grpSpPr>
      <p:sp>
        <p:nvSpPr>
          <p:cNvPr id="87"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8" name="Shape 48"/>
          <p:cNvSpPr>
            <a:spLocks noGrp="1"/>
          </p:cNvSpPr>
          <p:nvPr>
            <p:ph type="pic" sz="half" idx="13"/>
          </p:nvPr>
        </p:nvSpPr>
        <p:spPr>
          <a:xfrm>
            <a:off x="1792288" y="612775"/>
            <a:ext cx="5486401" cy="4114800"/>
          </a:xfrm>
          <a:prstGeom prst="rect">
            <a:avLst/>
          </a:prstGeom>
        </p:spPr>
        <p:txBody>
          <a:bodyPr lIns="91439" tIns="45719" rIns="91439" bIns="45719">
            <a:noAutofit/>
          </a:bodyPr>
          <a:lstStyle/>
          <a:p>
            <a:endParaRPr/>
          </a:p>
        </p:txBody>
      </p:sp>
      <p:sp>
        <p:nvSpPr>
          <p:cNvPr id="89" name="Body Level One…"/>
          <p:cNvSpPr txBox="1">
            <a:spLocks noGrp="1"/>
          </p:cNvSpPr>
          <p:nvPr>
            <p:ph type="body" sz="quarter" idx="1"/>
          </p:nvPr>
        </p:nvSpPr>
        <p:spPr>
          <a:xfrm>
            <a:off x="1792288" y="5367337"/>
            <a:ext cx="5486401" cy="804863"/>
          </a:xfrm>
          <a:prstGeom prst="rect">
            <a:avLst/>
          </a:prstGeom>
        </p:spPr>
        <p:txBody>
          <a:bodyPr/>
          <a:lstStyle>
            <a:lvl1pPr marL="228600" indent="0">
              <a:spcBef>
                <a:spcPts val="200"/>
              </a:spcBef>
              <a:buClrTx/>
              <a:buSzTx/>
              <a:buFontTx/>
              <a:buNone/>
              <a:defRPr sz="1400"/>
            </a:lvl1pPr>
            <a:lvl2pPr marL="228600" indent="457200">
              <a:spcBef>
                <a:spcPts val="200"/>
              </a:spcBef>
              <a:buClrTx/>
              <a:buSzTx/>
              <a:buFontTx/>
              <a:buNone/>
              <a:defRPr sz="1400"/>
            </a:lvl2pPr>
            <a:lvl3pPr marL="228600" indent="914400">
              <a:spcBef>
                <a:spcPts val="200"/>
              </a:spcBef>
              <a:buClrTx/>
              <a:buSzTx/>
              <a:buFontTx/>
              <a:buNone/>
              <a:defRPr sz="1400"/>
            </a:lvl3pPr>
            <a:lvl4pPr marL="228600" indent="1371600">
              <a:spcBef>
                <a:spcPts val="200"/>
              </a:spcBef>
              <a:buClrTx/>
              <a:buSzTx/>
              <a:buFontTx/>
              <a:buNone/>
              <a:defRPr sz="1400"/>
            </a:lvl4pPr>
            <a:lvl5pPr marL="228600" indent="1828800">
              <a:spcBef>
                <a:spcPts val="200"/>
              </a:spcBef>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_TEXT">
    <p:spTree>
      <p:nvGrpSpPr>
        <p:cNvPr id="1" name=""/>
        <p:cNvGrpSpPr/>
        <p:nvPr/>
      </p:nvGrpSpPr>
      <p:grpSpPr>
        <a:xfrm>
          <a:off x="0" y="0"/>
          <a:ext cx="0" cy="0"/>
          <a:chOff x="0" y="0"/>
          <a:chExt cx="0" cy="0"/>
        </a:xfrm>
      </p:grpSpPr>
      <p:sp>
        <p:nvSpPr>
          <p:cNvPr id="97" name="Title Text"/>
          <p:cNvSpPr txBox="1">
            <a:spLocks noGrp="1"/>
          </p:cNvSpPr>
          <p:nvPr>
            <p:ph type="title"/>
          </p:nvPr>
        </p:nvSpPr>
        <p:spPr>
          <a:prstGeom prst="rect">
            <a:avLst/>
          </a:prstGeom>
        </p:spPr>
        <p:txBody>
          <a:bodyPr/>
          <a:lstStyle/>
          <a:p>
            <a:r>
              <a:t>Title Text</a:t>
            </a:r>
          </a:p>
        </p:txBody>
      </p:sp>
      <p:sp>
        <p:nvSpPr>
          <p:cNvPr id="98" name="Body Level One…"/>
          <p:cNvSpPr txBox="1">
            <a:spLocks noGrp="1"/>
          </p:cNvSpPr>
          <p:nvPr>
            <p:ph type="body" idx="1"/>
          </p:nvPr>
        </p:nvSpPr>
        <p:spPr>
          <a:xfrm rot="5400000">
            <a:off x="2309017" y="-251619"/>
            <a:ext cx="4525964" cy="82296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Shape 12" descr="Shape 12"/>
          <p:cNvPicPr>
            <a:picLocks noChangeAspect="1"/>
          </p:cNvPicPr>
          <p:nvPr/>
        </p:nvPicPr>
        <p:blipFill>
          <a:blip r:embed="rId17">
            <a:extLst/>
          </a:blip>
          <a:stretch>
            <a:fillRect/>
          </a:stretch>
        </p:blipFill>
        <p:spPr>
          <a:xfrm>
            <a:off x="7874000" y="100309"/>
            <a:ext cx="970879" cy="636862"/>
          </a:xfrm>
          <a:prstGeom prst="rect">
            <a:avLst/>
          </a:prstGeom>
          <a:ln w="12700">
            <a:miter lim="400000"/>
          </a:ln>
        </p:spPr>
      </p:pic>
      <p:pic>
        <p:nvPicPr>
          <p:cNvPr id="3" name="Shape 13" descr="Shape 13"/>
          <p:cNvPicPr>
            <a:picLocks noChangeAspect="1"/>
          </p:cNvPicPr>
          <p:nvPr/>
        </p:nvPicPr>
        <p:blipFill>
          <a:blip r:embed="rId18">
            <a:extLst/>
          </a:blip>
          <a:stretch>
            <a:fillRect/>
          </a:stretch>
        </p:blipFill>
        <p:spPr>
          <a:xfrm>
            <a:off x="3396872" y="6407270"/>
            <a:ext cx="2040342" cy="450731"/>
          </a:xfrm>
          <a:prstGeom prst="rect">
            <a:avLst/>
          </a:prstGeom>
          <a:ln w="12700">
            <a:miter lim="400000"/>
          </a:ln>
        </p:spPr>
      </p:pic>
      <p:sp>
        <p:nvSpPr>
          <p:cNvPr id="4"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normAutofit/>
          </a:bodyPr>
          <a:lstStyle/>
          <a:p>
            <a:r>
              <a:t>Title Text</a:t>
            </a:r>
          </a:p>
        </p:txBody>
      </p:sp>
      <p:sp>
        <p:nvSpPr>
          <p:cNvPr id="5"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457200" marR="0" indent="-431800" algn="l" defTabSz="914400" rtl="0" latinLnBrk="0">
        <a:lnSpc>
          <a:spcPct val="100000"/>
        </a:lnSpc>
        <a:spcBef>
          <a:spcPts val="600"/>
        </a:spcBef>
        <a:spcAft>
          <a:spcPts val="0"/>
        </a:spcAft>
        <a:buClr>
          <a:srgbClr val="000000"/>
        </a:buClr>
        <a:buSzPts val="32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972457" marR="0" indent="-464457" algn="l" defTabSz="914400" rtl="0" latinLnBrk="0">
        <a:lnSpc>
          <a:spcPct val="100000"/>
        </a:lnSpc>
        <a:spcBef>
          <a:spcPts val="600"/>
        </a:spcBef>
        <a:spcAft>
          <a:spcPts val="0"/>
        </a:spcAft>
        <a:buClr>
          <a:srgbClr val="000000"/>
        </a:buClr>
        <a:buSzPts val="32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498600" marR="0" indent="-508000" algn="l" defTabSz="914400" rtl="0" latinLnBrk="0">
        <a:lnSpc>
          <a:spcPct val="100000"/>
        </a:lnSpc>
        <a:spcBef>
          <a:spcPts val="600"/>
        </a:spcBef>
        <a:spcAft>
          <a:spcPts val="0"/>
        </a:spcAft>
        <a:buClr>
          <a:srgbClr val="000000"/>
        </a:buClr>
        <a:buSzPts val="32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2042160" marR="0" indent="-568960" algn="l" defTabSz="914400" rtl="0" latinLnBrk="0">
        <a:lnSpc>
          <a:spcPct val="100000"/>
        </a:lnSpc>
        <a:spcBef>
          <a:spcPts val="600"/>
        </a:spcBef>
        <a:spcAft>
          <a:spcPts val="0"/>
        </a:spcAft>
        <a:buClr>
          <a:srgbClr val="000000"/>
        </a:buClr>
        <a:buSzPts val="32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499360" marR="0" indent="-568960" algn="l" defTabSz="914400" rtl="0" latinLnBrk="0">
        <a:lnSpc>
          <a:spcPct val="100000"/>
        </a:lnSpc>
        <a:spcBef>
          <a:spcPts val="600"/>
        </a:spcBef>
        <a:spcAft>
          <a:spcPts val="0"/>
        </a:spcAft>
        <a:buClr>
          <a:srgbClr val="000000"/>
        </a:buClr>
        <a:buSzPts val="32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956560" marR="0" indent="-568960" algn="l" defTabSz="914400" rtl="0" latinLnBrk="0">
        <a:lnSpc>
          <a:spcPct val="100000"/>
        </a:lnSpc>
        <a:spcBef>
          <a:spcPts val="600"/>
        </a:spcBef>
        <a:spcAft>
          <a:spcPts val="0"/>
        </a:spcAft>
        <a:buClr>
          <a:srgbClr val="000000"/>
        </a:buClr>
        <a:buSzPts val="32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413759" marR="0" indent="-568959" algn="l" defTabSz="914400" rtl="0" latinLnBrk="0">
        <a:lnSpc>
          <a:spcPct val="100000"/>
        </a:lnSpc>
        <a:spcBef>
          <a:spcPts val="600"/>
        </a:spcBef>
        <a:spcAft>
          <a:spcPts val="0"/>
        </a:spcAft>
        <a:buClr>
          <a:srgbClr val="000000"/>
        </a:buClr>
        <a:buSzPts val="32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870959" marR="0" indent="-568959" algn="l" defTabSz="914400" rtl="0" latinLnBrk="0">
        <a:lnSpc>
          <a:spcPct val="100000"/>
        </a:lnSpc>
        <a:spcBef>
          <a:spcPts val="600"/>
        </a:spcBef>
        <a:spcAft>
          <a:spcPts val="0"/>
        </a:spcAft>
        <a:buClr>
          <a:srgbClr val="000000"/>
        </a:buClr>
        <a:buSzPts val="32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328159" marR="0" indent="-568959" algn="l" defTabSz="914400" rtl="0" latinLnBrk="0">
        <a:lnSpc>
          <a:spcPct val="100000"/>
        </a:lnSpc>
        <a:spcBef>
          <a:spcPts val="600"/>
        </a:spcBef>
        <a:spcAft>
          <a:spcPts val="0"/>
        </a:spcAft>
        <a:buClr>
          <a:srgbClr val="000000"/>
        </a:buClr>
        <a:buSzPts val="32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place.fi.ncsu.edu/"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www.livebinders.com/play/play/850102"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7514" y="1656698"/>
            <a:ext cx="8245910" cy="2140525"/>
          </a:xfrm>
        </p:spPr>
        <p:txBody>
          <a:bodyPr>
            <a:normAutofit/>
          </a:bodyPr>
          <a:lstStyle/>
          <a:p>
            <a:r>
              <a:rPr lang="en-US">
                <a:latin typeface="Chalkboard"/>
                <a:cs typeface="Chalkboard"/>
              </a:rPr>
              <a:t>Read to Achieve:</a:t>
            </a:r>
            <a:br>
              <a:rPr lang="en-US">
                <a:latin typeface="Chalkboard"/>
                <a:cs typeface="Chalkboard"/>
              </a:rPr>
            </a:br>
            <a:r>
              <a:rPr lang="en-US">
                <a:latin typeface="Chalkboard"/>
                <a:cs typeface="Chalkboard"/>
              </a:rPr>
              <a:t>Understanding the Legislation</a:t>
            </a:r>
          </a:p>
        </p:txBody>
      </p:sp>
      <p:sp>
        <p:nvSpPr>
          <p:cNvPr id="3" name="Subtitle 2"/>
          <p:cNvSpPr>
            <a:spLocks noGrp="1"/>
          </p:cNvSpPr>
          <p:nvPr>
            <p:ph type="subTitle" idx="1"/>
          </p:nvPr>
        </p:nvSpPr>
        <p:spPr>
          <a:xfrm>
            <a:off x="1371600" y="4496570"/>
            <a:ext cx="6400800" cy="1142229"/>
          </a:xfrm>
        </p:spPr>
        <p:txBody>
          <a:bodyPr>
            <a:normAutofit/>
          </a:bodyPr>
          <a:lstStyle/>
          <a:p>
            <a:r>
              <a:rPr lang="en-US" sz="2000">
                <a:latin typeface="Chalkboard"/>
                <a:cs typeface="Chalkboard"/>
              </a:rPr>
              <a:t>North Carolina Department of Public Instruction</a:t>
            </a:r>
          </a:p>
          <a:p>
            <a:r>
              <a:rPr lang="en-US" sz="2000">
                <a:latin typeface="Chalkboard"/>
                <a:cs typeface="Chalkboard"/>
              </a:rPr>
              <a:t>K-3 Literacy Division</a:t>
            </a:r>
          </a:p>
        </p:txBody>
      </p:sp>
      <p:pic>
        <p:nvPicPr>
          <p:cNvPr id="5" name="Picture 4"/>
          <p:cNvPicPr>
            <a:picLocks noChangeAspect="1"/>
          </p:cNvPicPr>
          <p:nvPr/>
        </p:nvPicPr>
        <p:blipFill>
          <a:blip r:embed="rId3"/>
          <a:stretch>
            <a:fillRect/>
          </a:stretch>
        </p:blipFill>
        <p:spPr>
          <a:xfrm>
            <a:off x="417514" y="535427"/>
            <a:ext cx="8245910" cy="5734249"/>
          </a:xfrm>
          <a:prstGeom prst="rect">
            <a:avLst/>
          </a:prstGeom>
        </p:spPr>
      </p:pic>
    </p:spTree>
    <p:extLst>
      <p:ext uri="{BB962C8B-B14F-4D97-AF65-F5344CB8AC3E}">
        <p14:creationId xmlns:p14="http://schemas.microsoft.com/office/powerpoint/2010/main" val="28178237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dirty="0">
                <a:solidFill>
                  <a:schemeClr val="dk1"/>
                </a:solidFill>
                <a:latin typeface="Calibri"/>
                <a:ea typeface="Calibri"/>
                <a:cs typeface="Calibri"/>
                <a:sym typeface="Calibri"/>
              </a:rPr>
              <a:t>Reading 3D Updates</a:t>
            </a:r>
            <a:endParaRPr dirty="0"/>
          </a:p>
        </p:txBody>
      </p:sp>
      <p:sp>
        <p:nvSpPr>
          <p:cNvPr id="89" name="Shape 89"/>
          <p:cNvSpPr txBox="1">
            <a:spLocks noGrp="1"/>
          </p:cNvSpPr>
          <p:nvPr>
            <p:ph type="body" idx="1"/>
          </p:nvPr>
        </p:nvSpPr>
        <p:spPr>
          <a:xfrm>
            <a:off x="457200" y="1600200"/>
            <a:ext cx="8229600" cy="4800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Early Literacy Diagnostic</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Atlas Book Sets </a:t>
            </a:r>
          </a:p>
          <a:p>
            <a:pPr marL="1200150" lvl="2" indent="-285750">
              <a:spcBef>
                <a:spcPts val="560"/>
              </a:spcBef>
              <a:buSzPts val="2800"/>
              <a:buFont typeface="Arial"/>
              <a:buChar char="–"/>
            </a:pPr>
            <a:r>
              <a:rPr lang="en-US" dirty="0"/>
              <a:t>New TRC Benchmark Books</a:t>
            </a:r>
            <a:endParaRPr dirty="0"/>
          </a:p>
          <a:p>
            <a:pPr marL="1143000" marR="0" lvl="2" indent="-22860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3 books per level till upper levels, A – Z</a:t>
            </a:r>
            <a:endParaRPr dirty="0"/>
          </a:p>
          <a:p>
            <a:pPr marL="1143000" marR="0" lvl="2" indent="-22860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Allocated 1:20 per ADM</a:t>
            </a:r>
            <a:endParaRPr dirty="0"/>
          </a:p>
          <a:p>
            <a:pPr marL="1143000" marR="0" lvl="2" indent="-22860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Secure </a:t>
            </a:r>
            <a:r>
              <a:rPr lang="en-US" sz="2400" dirty="0">
                <a:solidFill>
                  <a:schemeClr val="dk1"/>
                </a:solidFill>
              </a:rPr>
              <a:t>Assessment</a:t>
            </a:r>
            <a:r>
              <a:rPr lang="en-US" sz="2400" b="0" i="0" u="none" strike="noStrike" cap="none" dirty="0">
                <a:solidFill>
                  <a:schemeClr val="dk1"/>
                </a:solidFill>
                <a:latin typeface="Calibri"/>
                <a:ea typeface="Calibri"/>
                <a:cs typeface="Calibri"/>
                <a:sym typeface="Calibri"/>
              </a:rPr>
              <a:t> Materials </a:t>
            </a:r>
            <a:endParaRPr dirty="0"/>
          </a:p>
          <a:p>
            <a:pPr marL="1143000" marR="0" lvl="2" indent="-76200" algn="l" rtl="0">
              <a:spcBef>
                <a:spcPts val="48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4648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B33ABB-2C27-3A4E-8C69-333B9D2FF7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4691"/>
            <a:ext cx="9144000" cy="4597316"/>
          </a:xfrm>
          <a:prstGeom prst="rect">
            <a:avLst/>
          </a:prstGeom>
        </p:spPr>
      </p:pic>
      <p:sp>
        <p:nvSpPr>
          <p:cNvPr id="5" name="TextBox 4">
            <a:extLst>
              <a:ext uri="{FF2B5EF4-FFF2-40B4-BE49-F238E27FC236}">
                <a16:creationId xmlns:a16="http://schemas.microsoft.com/office/drawing/2014/main" id="{BE22658D-934E-9544-A58A-AA03D23EB2EB}"/>
              </a:ext>
            </a:extLst>
          </p:cNvPr>
          <p:cNvSpPr txBox="1"/>
          <p:nvPr/>
        </p:nvSpPr>
        <p:spPr>
          <a:xfrm>
            <a:off x="1666569" y="5672007"/>
            <a:ext cx="648195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Arial"/>
              </a:rPr>
              <a:t>DO NOT USE </a:t>
            </a:r>
            <a:r>
              <a:rPr kumimoji="0" lang="en-US" sz="2800" b="1" i="0" u="none" strike="noStrike" cap="none" spc="0" normalizeH="0" baseline="0" dirty="0" err="1">
                <a:ln>
                  <a:noFill/>
                </a:ln>
                <a:solidFill>
                  <a:srgbClr val="000000"/>
                </a:solidFill>
                <a:effectLst/>
                <a:uFillTx/>
                <a:latin typeface="Calibri" panose="020F0502020204030204" pitchFamily="34" charset="0"/>
                <a:cs typeface="Calibri" panose="020F0502020204030204" pitchFamily="34" charset="0"/>
                <a:sym typeface="Arial"/>
              </a:rPr>
              <a:t>www.mclasshome.com</a:t>
            </a:r>
            <a:endParaRPr kumimoji="0" lang="en-US" sz="28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58730637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4" name="Shape 124"/>
          <p:cNvPicPr preferRelativeResize="0"/>
          <p:nvPr/>
        </p:nvPicPr>
        <p:blipFill>
          <a:blip r:embed="rId3">
            <a:alphaModFix/>
          </a:blip>
          <a:stretch>
            <a:fillRect/>
          </a:stretch>
        </p:blipFill>
        <p:spPr>
          <a:xfrm>
            <a:off x="152400" y="1059675"/>
            <a:ext cx="8839201" cy="5049155"/>
          </a:xfrm>
          <a:prstGeom prst="rect">
            <a:avLst/>
          </a:prstGeom>
          <a:noFill/>
          <a:ln>
            <a:noFill/>
          </a:ln>
        </p:spPr>
      </p:pic>
    </p:spTree>
    <p:extLst>
      <p:ext uri="{BB962C8B-B14F-4D97-AF65-F5344CB8AC3E}">
        <p14:creationId xmlns:p14="http://schemas.microsoft.com/office/powerpoint/2010/main" val="2263653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 name="Picture 2">
            <a:extLst>
              <a:ext uri="{FF2B5EF4-FFF2-40B4-BE49-F238E27FC236}">
                <a16:creationId xmlns:a16="http://schemas.microsoft.com/office/drawing/2014/main" id="{334FF3CB-5C4C-094B-BCD6-45AE932DF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34" y="847439"/>
            <a:ext cx="8550234" cy="5573953"/>
          </a:xfrm>
          <a:prstGeom prst="rect">
            <a:avLst/>
          </a:prstGeom>
        </p:spPr>
      </p:pic>
    </p:spTree>
    <p:extLst>
      <p:ext uri="{BB962C8B-B14F-4D97-AF65-F5344CB8AC3E}">
        <p14:creationId xmlns:p14="http://schemas.microsoft.com/office/powerpoint/2010/main" val="4195479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Written Comprehension</a:t>
            </a:r>
            <a:endParaRPr/>
          </a:p>
        </p:txBody>
      </p:sp>
      <p:sp>
        <p:nvSpPr>
          <p:cNvPr id="146" name="Shape 1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Optional</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Prompts are online in the Training and Support tab </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District may decide to utilize for instruction</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Does not count in reading level</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Scored same as in the past (see Reading 3D FAQs)</a:t>
            </a:r>
            <a:endParaRPr dirty="0"/>
          </a:p>
        </p:txBody>
      </p:sp>
    </p:spTree>
    <p:extLst>
      <p:ext uri="{BB962C8B-B14F-4D97-AF65-F5344CB8AC3E}">
        <p14:creationId xmlns:p14="http://schemas.microsoft.com/office/powerpoint/2010/main" val="4197362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6" name="Picture 5">
            <a:extLst>
              <a:ext uri="{FF2B5EF4-FFF2-40B4-BE49-F238E27FC236}">
                <a16:creationId xmlns:a16="http://schemas.microsoft.com/office/drawing/2014/main" id="{C60EA347-F9AE-BC4E-8D99-78C1E4DF5BF4}"/>
              </a:ext>
            </a:extLst>
          </p:cNvPr>
          <p:cNvPicPr>
            <a:picLocks noChangeAspect="1"/>
          </p:cNvPicPr>
          <p:nvPr/>
        </p:nvPicPr>
        <p:blipFill>
          <a:blip r:embed="rId3"/>
          <a:stretch>
            <a:fillRect/>
          </a:stretch>
        </p:blipFill>
        <p:spPr>
          <a:xfrm>
            <a:off x="182446" y="780585"/>
            <a:ext cx="8504354" cy="6077414"/>
          </a:xfrm>
          <a:prstGeom prst="rect">
            <a:avLst/>
          </a:prstGeom>
        </p:spPr>
      </p:pic>
    </p:spTree>
    <p:extLst>
      <p:ext uri="{BB962C8B-B14F-4D97-AF65-F5344CB8AC3E}">
        <p14:creationId xmlns:p14="http://schemas.microsoft.com/office/powerpoint/2010/main" val="3954908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85313" y="73355"/>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Kindergarten and First Grade</a:t>
            </a:r>
            <a:endParaRPr/>
          </a:p>
        </p:txBody>
      </p:sp>
      <p:sp>
        <p:nvSpPr>
          <p:cNvPr id="199" name="Shape 199"/>
          <p:cNvSpPr txBox="1">
            <a:spLocks noGrp="1"/>
          </p:cNvSpPr>
          <p:nvPr>
            <p:ph type="body" idx="1"/>
          </p:nvPr>
        </p:nvSpPr>
        <p:spPr>
          <a:xfrm>
            <a:off x="457200" y="132703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a:t>Observational</a:t>
            </a:r>
            <a:r>
              <a:rPr lang="en-US" sz="3200" b="0" i="0" u="none" strike="noStrike" cap="none">
                <a:solidFill>
                  <a:schemeClr val="dk1"/>
                </a:solidFill>
                <a:latin typeface="Calibri"/>
                <a:ea typeface="Calibri"/>
                <a:cs typeface="Calibri"/>
                <a:sym typeface="Calibri"/>
              </a:rPr>
              <a:t> administration</a:t>
            </a:r>
            <a:endParaRPr/>
          </a:p>
          <a:p>
            <a:pPr marL="742950" lvl="1" indent="-285750"/>
            <a:r>
              <a:rPr lang="en-US" sz="2800" b="0" i="0" u="none" strike="noStrike" cap="none">
                <a:solidFill>
                  <a:schemeClr val="dk1"/>
                </a:solidFill>
                <a:latin typeface="Calibri"/>
                <a:ea typeface="Calibri"/>
                <a:cs typeface="Calibri"/>
                <a:sym typeface="Calibri"/>
              </a:rPr>
              <a:t>BOY, MOY, EOY</a:t>
            </a:r>
            <a:endParaRPr lang="en-US"/>
          </a:p>
          <a:p>
            <a:pPr marL="342900" indent="-342900"/>
            <a:r>
              <a:rPr lang="en-US" sz="3200" b="0" i="0" u="none" strike="noStrike" cap="none">
                <a:solidFill>
                  <a:schemeClr val="dk1"/>
                </a:solidFill>
                <a:latin typeface="Calibri"/>
                <a:ea typeface="Calibri"/>
                <a:cs typeface="Calibri"/>
                <a:sym typeface="Calibri"/>
              </a:rPr>
              <a:t>DIBELS and TRC is not</a:t>
            </a:r>
            <a:r>
              <a:rPr lang="en-US" sz="3200" b="0" i="0" u="none" strike="noStrike" cap="none">
                <a:solidFill>
                  <a:srgbClr val="FF0000"/>
                </a:solidFill>
                <a:latin typeface="Calibri"/>
                <a:ea typeface="Calibri"/>
                <a:cs typeface="Calibri"/>
                <a:sym typeface="Calibri"/>
              </a:rPr>
              <a:t> </a:t>
            </a:r>
            <a:r>
              <a:rPr lang="en-US" sz="3200" b="0" i="0" u="none" strike="noStrike" cap="none">
                <a:solidFill>
                  <a:srgbClr val="000000"/>
                </a:solidFill>
                <a:latin typeface="Calibri"/>
                <a:ea typeface="Calibri"/>
                <a:cs typeface="Calibri"/>
                <a:sym typeface="Calibri"/>
              </a:rPr>
              <a:t>offered </a:t>
            </a:r>
            <a:r>
              <a:rPr lang="en-US">
                <a:solidFill>
                  <a:srgbClr val="000000"/>
                </a:solidFill>
              </a:rPr>
              <a:t>as an </a:t>
            </a:r>
            <a:r>
              <a:rPr lang="en-US"/>
              <a:t>online </a:t>
            </a:r>
            <a:r>
              <a:rPr lang="en-US" sz="3200" b="0" i="0" u="none" strike="noStrike" cap="none">
                <a:solidFill>
                  <a:schemeClr val="dk1"/>
                </a:solidFill>
                <a:latin typeface="Calibri"/>
                <a:ea typeface="Calibri"/>
                <a:cs typeface="Calibri"/>
                <a:sym typeface="Calibri"/>
              </a:rPr>
              <a:t>administration for grades K and 1 due to assessment tasks and observation of early reading behaviors</a:t>
            </a:r>
            <a:r>
              <a:rPr lang="en-US"/>
              <a:t> </a:t>
            </a:r>
            <a:endParaRPr lang="en-US" sz="3200" b="0" i="0" u="none" strike="noStrike" cap="none">
              <a:solidFill>
                <a:schemeClr val="dk1"/>
              </a:solidFill>
              <a:latin typeface="Calibri"/>
              <a:ea typeface="Calibri"/>
              <a:cs typeface="Calibri"/>
            </a:endParaRPr>
          </a:p>
          <a:p>
            <a:pPr marL="342900" indent="-342900">
              <a:spcBef>
                <a:spcPts val="600"/>
              </a:spcBef>
            </a:pPr>
            <a:r>
              <a:rPr lang="en-US"/>
              <a:t>An alternate assessor is required for EOY administration</a:t>
            </a:r>
          </a:p>
          <a:p>
            <a:pPr marL="342900" indent="-342900">
              <a:spcBef>
                <a:spcPts val="600"/>
              </a:spcBef>
            </a:pPr>
            <a:r>
              <a:rPr lang="en-US" b="1"/>
              <a:t>This remains unchanged for K and 1st teachers</a:t>
            </a:r>
          </a:p>
        </p:txBody>
      </p:sp>
    </p:spTree>
    <p:extLst>
      <p:ext uri="{BB962C8B-B14F-4D97-AF65-F5344CB8AC3E}">
        <p14:creationId xmlns:p14="http://schemas.microsoft.com/office/powerpoint/2010/main" val="458331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Second Grade</a:t>
            </a:r>
            <a:endParaRPr/>
          </a:p>
        </p:txBody>
      </p:sp>
      <p:sp>
        <p:nvSpPr>
          <p:cNvPr id="205" name="Shape 205"/>
          <p:cNvSpPr txBox="1">
            <a:spLocks noGrp="1"/>
          </p:cNvSpPr>
          <p:nvPr>
            <p:ph type="body" idx="1"/>
          </p:nvPr>
        </p:nvSpPr>
        <p:spPr>
          <a:xfrm>
            <a:off x="457200" y="1417650"/>
            <a:ext cx="8229600" cy="4835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BOY</a:t>
            </a:r>
            <a:endParaRPr/>
          </a:p>
          <a:p>
            <a:pPr marL="742950" marR="0" lvl="1" indent="-285750" algn="l" rtl="0">
              <a:lnSpc>
                <a:spcPct val="8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DIBELS – </a:t>
            </a:r>
            <a:r>
              <a:rPr lang="en-US" sz="2590"/>
              <a:t>Observational</a:t>
            </a:r>
            <a:endParaRPr/>
          </a:p>
          <a:p>
            <a:pPr marL="742950" marR="0" lvl="1" indent="-285750" algn="l" rtl="0">
              <a:lnSpc>
                <a:spcPct val="8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TRC – </a:t>
            </a:r>
            <a:r>
              <a:rPr lang="en-US" sz="2590"/>
              <a:t>Observational</a:t>
            </a:r>
            <a:r>
              <a:rPr lang="en-US" sz="2590" b="0" i="0" u="none" strike="noStrike" cap="none">
                <a:solidFill>
                  <a:schemeClr val="dk1"/>
                </a:solidFill>
                <a:latin typeface="Calibri"/>
                <a:ea typeface="Calibri"/>
                <a:cs typeface="Calibri"/>
                <a:sym typeface="Calibri"/>
              </a:rPr>
              <a:t> OR Online</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MOY</a:t>
            </a:r>
            <a:endParaRPr/>
          </a:p>
          <a:p>
            <a:pPr marL="742950" marR="0" lvl="1" indent="-285750" algn="l" rtl="0">
              <a:lnSpc>
                <a:spcPct val="8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DIBELS – </a:t>
            </a:r>
            <a:r>
              <a:rPr lang="en-US" sz="2590"/>
              <a:t>Observational</a:t>
            </a:r>
            <a:r>
              <a:rPr lang="en-US" sz="2590" b="0" i="0" u="none" strike="noStrike" cap="none">
                <a:solidFill>
                  <a:schemeClr val="dk1"/>
                </a:solidFill>
                <a:latin typeface="Calibri"/>
                <a:ea typeface="Calibri"/>
                <a:cs typeface="Calibri"/>
                <a:sym typeface="Calibri"/>
              </a:rPr>
              <a:t> OR Online</a:t>
            </a:r>
            <a:endParaRPr/>
          </a:p>
          <a:p>
            <a:pPr marL="742950" marR="0" lvl="1" indent="-285750" algn="l" rtl="0">
              <a:lnSpc>
                <a:spcPct val="8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TRC – </a:t>
            </a:r>
            <a:r>
              <a:rPr lang="en-US" sz="2590"/>
              <a:t>Observational </a:t>
            </a:r>
            <a:r>
              <a:rPr lang="en-US" sz="2590" b="0" i="0" u="none" strike="noStrike" cap="none">
                <a:solidFill>
                  <a:schemeClr val="dk1"/>
                </a:solidFill>
                <a:latin typeface="Calibri"/>
                <a:ea typeface="Calibri"/>
                <a:cs typeface="Calibri"/>
                <a:sym typeface="Calibri"/>
              </a:rPr>
              <a:t>OR Online</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EOY</a:t>
            </a:r>
            <a:endParaRPr/>
          </a:p>
          <a:p>
            <a:pPr marL="742950" lvl="1" indent="-285750">
              <a:lnSpc>
                <a:spcPct val="80000"/>
              </a:lnSpc>
              <a:spcBef>
                <a:spcPts val="500"/>
              </a:spcBef>
              <a:buSzPts val="2590"/>
            </a:pPr>
            <a:r>
              <a:rPr lang="en-US" sz="2950"/>
              <a:t>DIBELS – Observational OR Online</a:t>
            </a:r>
          </a:p>
          <a:p>
            <a:pPr marL="742950" lvl="1" indent="-285750">
              <a:lnSpc>
                <a:spcPct val="80000"/>
              </a:lnSpc>
              <a:spcBef>
                <a:spcPts val="500"/>
              </a:spcBef>
              <a:buSzPts val="2590"/>
            </a:pPr>
            <a:r>
              <a:rPr lang="en-US" sz="2950"/>
              <a:t>TRC – Observational OR Online</a:t>
            </a:r>
            <a:endParaRPr lang="en-US"/>
          </a:p>
          <a:p>
            <a:pPr marL="342900" indent="-342900">
              <a:lnSpc>
                <a:spcPct val="80000"/>
              </a:lnSpc>
              <a:spcBef>
                <a:spcPts val="500"/>
              </a:spcBef>
              <a:buSzPts val="2590"/>
            </a:pPr>
            <a:r>
              <a:rPr lang="en-US" sz="2950"/>
              <a:t>An alternate assessor is required for EOY observational administration</a:t>
            </a:r>
          </a:p>
        </p:txBody>
      </p:sp>
    </p:spTree>
    <p:extLst>
      <p:ext uri="{BB962C8B-B14F-4D97-AF65-F5344CB8AC3E}">
        <p14:creationId xmlns:p14="http://schemas.microsoft.com/office/powerpoint/2010/main" val="942381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Third Grade</a:t>
            </a:r>
            <a:endParaRPr/>
          </a:p>
        </p:txBody>
      </p:sp>
      <p:sp>
        <p:nvSpPr>
          <p:cNvPr id="211" name="Shape 2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BOY, MOY, EOY</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DIBELS – </a:t>
            </a:r>
            <a:r>
              <a:rPr lang="en-US"/>
              <a:t>Observational</a:t>
            </a:r>
            <a:r>
              <a:rPr lang="en-US" sz="2800" b="0" i="0" u="none" strike="noStrike" cap="none">
                <a:solidFill>
                  <a:schemeClr val="dk1"/>
                </a:solidFill>
                <a:latin typeface="Calibri"/>
                <a:ea typeface="Calibri"/>
                <a:cs typeface="Calibri"/>
                <a:sym typeface="Calibri"/>
              </a:rPr>
              <a:t> OR Online</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TRC – </a:t>
            </a:r>
            <a:r>
              <a:rPr lang="en-US"/>
              <a:t>Observational</a:t>
            </a:r>
            <a:r>
              <a:rPr lang="en-US" sz="2800" b="0" i="0" u="none" strike="noStrike" cap="none">
                <a:solidFill>
                  <a:schemeClr val="dk1"/>
                </a:solidFill>
                <a:latin typeface="Calibri"/>
                <a:ea typeface="Calibri"/>
                <a:cs typeface="Calibri"/>
                <a:sym typeface="Calibri"/>
              </a:rPr>
              <a:t> OR Online</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If using the observational administration at MOY or EOY, an alternate assessor must be used</a:t>
            </a:r>
            <a:endParaRPr/>
          </a:p>
        </p:txBody>
      </p:sp>
    </p:spTree>
    <p:extLst>
      <p:ext uri="{BB962C8B-B14F-4D97-AF65-F5344CB8AC3E}">
        <p14:creationId xmlns:p14="http://schemas.microsoft.com/office/powerpoint/2010/main" val="4058380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Online Assessment Considerations</a:t>
            </a:r>
            <a:endParaRPr/>
          </a:p>
        </p:txBody>
      </p:sp>
      <p:sp>
        <p:nvSpPr>
          <p:cNvPr id="185" name="Shape 185"/>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457200" lvl="0" indent="-431800" rtl="0">
              <a:spcBef>
                <a:spcPts val="640"/>
              </a:spcBef>
              <a:spcAft>
                <a:spcPts val="0"/>
              </a:spcAft>
              <a:buSzPts val="3200"/>
              <a:buChar char="•"/>
            </a:pPr>
            <a:r>
              <a:rPr lang="en-US" dirty="0"/>
              <a:t>How will your Charter determine who should be assessed online versus observational?</a:t>
            </a:r>
            <a:endParaRPr dirty="0"/>
          </a:p>
          <a:p>
            <a:pPr marL="457200" lvl="0" indent="-431800" rtl="0">
              <a:spcBef>
                <a:spcPts val="0"/>
              </a:spcBef>
              <a:spcAft>
                <a:spcPts val="0"/>
              </a:spcAft>
              <a:buSzPts val="3200"/>
              <a:buChar char="•"/>
            </a:pPr>
            <a:r>
              <a:rPr lang="en-US" dirty="0"/>
              <a:t>What does the student history tell you about their grasp of foundational reading skills and comprehension?</a:t>
            </a:r>
            <a:endParaRPr dirty="0"/>
          </a:p>
          <a:p>
            <a:pPr marL="457200" lvl="0" indent="-431800" rtl="0">
              <a:spcBef>
                <a:spcPts val="0"/>
              </a:spcBef>
              <a:spcAft>
                <a:spcPts val="0"/>
              </a:spcAft>
              <a:buSzPts val="3200"/>
              <a:buChar char="•"/>
            </a:pPr>
            <a:r>
              <a:rPr lang="en-US" dirty="0"/>
              <a:t>Does the student have proficient computer skills?</a:t>
            </a:r>
            <a:endParaRPr dirty="0"/>
          </a:p>
          <a:p>
            <a:pPr marL="457200" lvl="0" indent="-431800" rtl="0">
              <a:spcBef>
                <a:spcPts val="0"/>
              </a:spcBef>
              <a:spcAft>
                <a:spcPts val="0"/>
              </a:spcAft>
              <a:buSzPts val="3200"/>
              <a:buChar char="•"/>
            </a:pPr>
            <a:r>
              <a:rPr lang="en-US" dirty="0"/>
              <a:t>Will all students have access to headphones?</a:t>
            </a:r>
            <a:endParaRPr dirty="0"/>
          </a:p>
          <a:p>
            <a:pPr marL="457200" lvl="0" indent="0">
              <a:spcBef>
                <a:spcPts val="640"/>
              </a:spcBef>
              <a:spcAft>
                <a:spcPts val="0"/>
              </a:spcAft>
              <a:buNone/>
            </a:pPr>
            <a:endParaRPr dirty="0"/>
          </a:p>
        </p:txBody>
      </p:sp>
    </p:spTree>
    <p:extLst>
      <p:ext uri="{BB962C8B-B14F-4D97-AF65-F5344CB8AC3E}">
        <p14:creationId xmlns:p14="http://schemas.microsoft.com/office/powerpoint/2010/main" val="3638852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59244"/>
          </a:xfrm>
        </p:spPr>
        <p:txBody>
          <a:bodyPr>
            <a:normAutofit fontScale="90000"/>
          </a:bodyPr>
          <a:lstStyle/>
          <a:p>
            <a:r>
              <a:rPr lang="en-US" sz="41500"/>
              <a:t>720</a:t>
            </a:r>
            <a:endParaRPr lang="en-US" sz="20000"/>
          </a:p>
        </p:txBody>
      </p:sp>
    </p:spTree>
    <p:extLst>
      <p:ext uri="{BB962C8B-B14F-4D97-AF65-F5344CB8AC3E}">
        <p14:creationId xmlns:p14="http://schemas.microsoft.com/office/powerpoint/2010/main" val="1604167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EVAAS</a:t>
            </a:r>
            <a:endParaRPr/>
          </a:p>
        </p:txBody>
      </p:sp>
      <p:sp>
        <p:nvSpPr>
          <p:cNvPr id="218" name="Shape 2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960"/>
              <a:buFont typeface="Arial"/>
              <a:buChar char="•"/>
            </a:pPr>
            <a:r>
              <a:rPr lang="en-US" sz="2960" b="0" i="0" u="none" strike="noStrike" cap="none" dirty="0">
                <a:solidFill>
                  <a:schemeClr val="dk1"/>
                </a:solidFill>
                <a:latin typeface="Calibri"/>
                <a:ea typeface="Calibri"/>
                <a:cs typeface="Calibri"/>
                <a:sym typeface="Calibri"/>
              </a:rPr>
              <a:t>TRC will be used to measure growth for teachers in K-2</a:t>
            </a:r>
            <a:endParaRPr dirty="0"/>
          </a:p>
          <a:p>
            <a:pPr marL="342900" marR="0" lvl="0" indent="-342900" algn="l" rtl="0">
              <a:spcBef>
                <a:spcPts val="592"/>
              </a:spcBef>
              <a:spcAft>
                <a:spcPts val="0"/>
              </a:spcAft>
              <a:buClr>
                <a:schemeClr val="dk1"/>
              </a:buClr>
              <a:buSzPts val="2960"/>
              <a:buFont typeface="Arial"/>
              <a:buChar char="•"/>
            </a:pPr>
            <a:r>
              <a:rPr lang="en-US" sz="2960" b="0" i="0" u="none" strike="noStrike" cap="none" dirty="0">
                <a:solidFill>
                  <a:schemeClr val="dk1"/>
                </a:solidFill>
                <a:latin typeface="Calibri"/>
                <a:ea typeface="Calibri"/>
                <a:cs typeface="Calibri"/>
                <a:sym typeface="Calibri"/>
              </a:rPr>
              <a:t>Written comprehension is no longer considered in the student’s reading and comprehension level</a:t>
            </a:r>
            <a:endParaRPr dirty="0"/>
          </a:p>
          <a:p>
            <a:pPr marL="342900" marR="0" lvl="0" indent="-342900" algn="l" rtl="0">
              <a:spcBef>
                <a:spcPts val="592"/>
              </a:spcBef>
              <a:spcAft>
                <a:spcPts val="0"/>
              </a:spcAft>
              <a:buClr>
                <a:schemeClr val="dk1"/>
              </a:buClr>
              <a:buSzPts val="2960"/>
              <a:buFont typeface="Arial"/>
              <a:buChar char="•"/>
            </a:pPr>
            <a:r>
              <a:rPr lang="en-US" sz="2960" b="0" i="0" u="none" strike="noStrike" cap="none" dirty="0">
                <a:solidFill>
                  <a:schemeClr val="dk1"/>
                </a:solidFill>
                <a:latin typeface="Calibri"/>
                <a:ea typeface="Calibri"/>
                <a:cs typeface="Calibri"/>
                <a:sym typeface="Calibri"/>
              </a:rPr>
              <a:t>2</a:t>
            </a:r>
            <a:r>
              <a:rPr lang="en-US" sz="2960" b="0" i="0" u="none" strike="noStrike" cap="none" baseline="30000" dirty="0">
                <a:solidFill>
                  <a:schemeClr val="dk1"/>
                </a:solidFill>
                <a:latin typeface="Calibri"/>
                <a:ea typeface="Calibri"/>
                <a:cs typeface="Calibri"/>
                <a:sym typeface="Calibri"/>
              </a:rPr>
              <a:t>nd</a:t>
            </a:r>
            <a:r>
              <a:rPr lang="en-US" sz="2960" b="0" i="0" u="none" strike="noStrike" cap="none" dirty="0">
                <a:solidFill>
                  <a:schemeClr val="dk1"/>
                </a:solidFill>
                <a:latin typeface="Calibri"/>
                <a:ea typeface="Calibri"/>
                <a:cs typeface="Calibri"/>
                <a:sym typeface="Calibri"/>
              </a:rPr>
              <a:t> grade only </a:t>
            </a:r>
            <a:endParaRPr dirty="0"/>
          </a:p>
          <a:p>
            <a:pPr marL="742950" marR="0" lvl="1" indent="-285750" algn="l" rtl="0">
              <a:spcBef>
                <a:spcPts val="518"/>
              </a:spcBef>
              <a:spcAft>
                <a:spcPts val="0"/>
              </a:spcAft>
              <a:buClr>
                <a:schemeClr val="dk1"/>
              </a:buClr>
              <a:buSzPts val="2590"/>
              <a:buFont typeface="Arial"/>
              <a:buChar char="–"/>
            </a:pPr>
            <a:r>
              <a:rPr lang="en-US" sz="2590" b="0" i="0" u="none" strike="noStrike" cap="none" dirty="0">
                <a:solidFill>
                  <a:schemeClr val="dk1"/>
                </a:solidFill>
                <a:latin typeface="Calibri"/>
                <a:ea typeface="Calibri"/>
                <a:cs typeface="Calibri"/>
                <a:sym typeface="Calibri"/>
              </a:rPr>
              <a:t>If BOY is completed online, then EOY shall be completed online as well</a:t>
            </a:r>
            <a:endParaRPr dirty="0"/>
          </a:p>
          <a:p>
            <a:pPr marL="742950" marR="0" lvl="1" indent="-285750" algn="l" rtl="0">
              <a:spcBef>
                <a:spcPts val="518"/>
              </a:spcBef>
              <a:spcAft>
                <a:spcPts val="0"/>
              </a:spcAft>
              <a:buClr>
                <a:schemeClr val="dk1"/>
              </a:buClr>
              <a:buSzPts val="2590"/>
              <a:buFont typeface="Arial"/>
              <a:buChar char="–"/>
            </a:pPr>
            <a:r>
              <a:rPr lang="en-US" sz="2590" b="0" i="0" u="none" strike="noStrike" cap="none" dirty="0">
                <a:solidFill>
                  <a:schemeClr val="dk1"/>
                </a:solidFill>
                <a:latin typeface="Calibri"/>
                <a:ea typeface="Calibri"/>
                <a:cs typeface="Calibri"/>
                <a:sym typeface="Calibri"/>
              </a:rPr>
              <a:t>Same applies to </a:t>
            </a:r>
            <a:r>
              <a:rPr lang="en-US" sz="2590" dirty="0"/>
              <a:t>observational</a:t>
            </a:r>
            <a:r>
              <a:rPr lang="en-US" sz="2590" b="0" i="0" u="none" strike="noStrike" cap="none" dirty="0">
                <a:solidFill>
                  <a:schemeClr val="dk1"/>
                </a:solidFill>
                <a:latin typeface="Calibri"/>
                <a:ea typeface="Calibri"/>
                <a:cs typeface="Calibri"/>
                <a:sym typeface="Calibri"/>
              </a:rPr>
              <a:t> as well for BOY and EOY</a:t>
            </a:r>
            <a:endParaRPr dirty="0"/>
          </a:p>
          <a:p>
            <a:pPr marL="342900" marR="0" lvl="0" indent="-154940" algn="l" rtl="0">
              <a:spcBef>
                <a:spcPts val="592"/>
              </a:spcBef>
              <a:spcAft>
                <a:spcPts val="0"/>
              </a:spcAft>
              <a:buClr>
                <a:schemeClr val="dk1"/>
              </a:buClr>
              <a:buSzPts val="2960"/>
              <a:buFont typeface="Arial"/>
              <a:buNone/>
            </a:pPr>
            <a:endParaRPr sz="296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6079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3E0CF-AF6E-334A-A6E9-5B2C3A104F95}"/>
              </a:ext>
            </a:extLst>
          </p:cNvPr>
          <p:cNvSpPr>
            <a:spLocks noGrp="1"/>
          </p:cNvSpPr>
          <p:nvPr>
            <p:ph type="title"/>
          </p:nvPr>
        </p:nvSpPr>
        <p:spPr/>
        <p:txBody>
          <a:bodyPr/>
          <a:lstStyle/>
          <a:p>
            <a:r>
              <a:rPr lang="en-US"/>
              <a:t>Rigby Ultra Benchmark Kits</a:t>
            </a:r>
          </a:p>
        </p:txBody>
      </p:sp>
      <p:sp>
        <p:nvSpPr>
          <p:cNvPr id="3" name="Text Placeholder 2">
            <a:extLst>
              <a:ext uri="{FF2B5EF4-FFF2-40B4-BE49-F238E27FC236}">
                <a16:creationId xmlns:a16="http://schemas.microsoft.com/office/drawing/2014/main" id="{0B22CDA4-9485-6249-9155-42CE28BB6458}"/>
              </a:ext>
            </a:extLst>
          </p:cNvPr>
          <p:cNvSpPr>
            <a:spLocks noGrp="1"/>
          </p:cNvSpPr>
          <p:nvPr>
            <p:ph type="body" idx="1"/>
          </p:nvPr>
        </p:nvSpPr>
        <p:spPr/>
        <p:txBody>
          <a:bodyPr>
            <a:normAutofit/>
          </a:bodyPr>
          <a:lstStyle/>
          <a:p>
            <a:r>
              <a:rPr lang="en-US" dirty="0"/>
              <a:t>Use for monitoring student progress (Add Book)</a:t>
            </a:r>
          </a:p>
          <a:p>
            <a:r>
              <a:rPr lang="en-US" dirty="0"/>
              <a:t>Put together for small group reading instruction book sets (be aware of different leveling system with Atlas) </a:t>
            </a:r>
          </a:p>
          <a:p>
            <a:r>
              <a:rPr lang="en-US" dirty="0"/>
              <a:t>Placed in classroom libraries for independent reading</a:t>
            </a:r>
          </a:p>
          <a:p>
            <a:r>
              <a:rPr lang="en-US" dirty="0"/>
              <a:t>Used in literacy stations </a:t>
            </a:r>
          </a:p>
        </p:txBody>
      </p:sp>
    </p:spTree>
    <p:extLst>
      <p:ext uri="{BB962C8B-B14F-4D97-AF65-F5344CB8AC3E}">
        <p14:creationId xmlns:p14="http://schemas.microsoft.com/office/powerpoint/2010/main" val="273943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38"/>
          <p:cNvSpPr txBox="1">
            <a:spLocks noGrp="1"/>
          </p:cNvSpPr>
          <p:nvPr>
            <p:ph type="title"/>
          </p:nvPr>
        </p:nvSpPr>
        <p:spPr>
          <a:prstGeom prst="rect">
            <a:avLst/>
          </a:prstGeom>
        </p:spPr>
        <p:txBody>
          <a:bodyPr/>
          <a:lstStyle/>
          <a:p>
            <a:r>
              <a:t>iPads</a:t>
            </a:r>
          </a:p>
        </p:txBody>
      </p:sp>
      <p:sp>
        <p:nvSpPr>
          <p:cNvPr id="248" name="Shape 239"/>
          <p:cNvSpPr txBox="1">
            <a:spLocks noGrp="1"/>
          </p:cNvSpPr>
          <p:nvPr>
            <p:ph type="body" idx="1"/>
          </p:nvPr>
        </p:nvSpPr>
        <p:spPr>
          <a:xfrm>
            <a:off x="457200" y="1600200"/>
            <a:ext cx="8229600" cy="4525963"/>
          </a:xfrm>
          <a:prstGeom prst="rect">
            <a:avLst/>
          </a:prstGeom>
        </p:spPr>
        <p:txBody>
          <a:bodyPr/>
          <a:lstStyle/>
          <a:p>
            <a:pPr marL="342900" indent="-342900">
              <a:spcBef>
                <a:spcPts val="0"/>
              </a:spcBef>
            </a:pPr>
            <a:r>
              <a:rPr dirty="0"/>
              <a:t>Used for K – 3 teachers to administer assessments </a:t>
            </a:r>
          </a:p>
          <a:p>
            <a:pPr marL="342900" indent="-342900"/>
            <a:r>
              <a:rPr dirty="0"/>
              <a:t>Uses for older iPads</a:t>
            </a:r>
          </a:p>
          <a:p>
            <a:pPr marL="742950" lvl="1" indent="-285750">
              <a:spcBef>
                <a:spcPts val="500"/>
              </a:spcBef>
              <a:buSzPts val="2800"/>
              <a:defRPr sz="2800"/>
            </a:pPr>
            <a:r>
              <a:rPr dirty="0"/>
              <a:t>Literacy stations </a:t>
            </a:r>
          </a:p>
          <a:p>
            <a:pPr marL="742950" lvl="1" indent="-285750">
              <a:spcBef>
                <a:spcPts val="500"/>
              </a:spcBef>
              <a:buSzPts val="2800"/>
              <a:defRPr sz="2800"/>
            </a:pPr>
            <a:r>
              <a:rPr dirty="0"/>
              <a:t>1:1 initiatives</a:t>
            </a:r>
          </a:p>
          <a:p>
            <a:pPr marL="742950" lvl="1" indent="-285750">
              <a:spcBef>
                <a:spcPts val="500"/>
              </a:spcBef>
              <a:buSzPts val="2800"/>
              <a:defRPr sz="2800"/>
            </a:pPr>
            <a:r>
              <a:rPr dirty="0"/>
              <a:t>Research tools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989934" y="2116744"/>
            <a:ext cx="2892918" cy="27696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345192" y="2998254"/>
            <a:ext cx="2140765" cy="954107"/>
          </a:xfrm>
          <a:prstGeom prst="rect">
            <a:avLst/>
          </a:prstGeom>
          <a:noFill/>
        </p:spPr>
        <p:txBody>
          <a:bodyPr wrap="square" rtlCol="0">
            <a:spAutoFit/>
          </a:bodyPr>
          <a:lstStyle/>
          <a:p>
            <a:pPr algn="ctr"/>
            <a:r>
              <a:rPr lang="en-US" sz="2800">
                <a:latin typeface="Chalkboard"/>
                <a:cs typeface="Chalkboard"/>
              </a:rPr>
              <a:t>Good Cause Exemptions</a:t>
            </a:r>
          </a:p>
        </p:txBody>
      </p:sp>
      <p:sp>
        <p:nvSpPr>
          <p:cNvPr id="6" name="Oval 5"/>
          <p:cNvSpPr/>
          <p:nvPr/>
        </p:nvSpPr>
        <p:spPr>
          <a:xfrm>
            <a:off x="6218006" y="2119279"/>
            <a:ext cx="2028571" cy="206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 name="Oval 16"/>
          <p:cNvSpPr/>
          <p:nvPr/>
        </p:nvSpPr>
        <p:spPr>
          <a:xfrm>
            <a:off x="1316621" y="4452896"/>
            <a:ext cx="2028571" cy="206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1975648" y="126389"/>
            <a:ext cx="2028571" cy="206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868566" y="126389"/>
            <a:ext cx="2028571" cy="206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28665" y="2281814"/>
            <a:ext cx="2028571" cy="206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829068" y="2616838"/>
            <a:ext cx="1693415" cy="1200328"/>
          </a:xfrm>
          <a:prstGeom prst="rect">
            <a:avLst/>
          </a:prstGeom>
          <a:noFill/>
        </p:spPr>
        <p:txBody>
          <a:bodyPr wrap="square" rtlCol="0">
            <a:spAutoFit/>
          </a:bodyPr>
          <a:lstStyle/>
          <a:p>
            <a:pPr algn="ctr"/>
            <a:r>
              <a:rPr lang="en-US" sz="2400">
                <a:latin typeface="Chalkboard"/>
                <a:cs typeface="Chalkboard"/>
              </a:rPr>
              <a:t>Children with Disabilities</a:t>
            </a:r>
          </a:p>
        </p:txBody>
      </p:sp>
      <p:sp>
        <p:nvSpPr>
          <p:cNvPr id="24" name="TextBox 23"/>
          <p:cNvSpPr txBox="1"/>
          <p:nvPr/>
        </p:nvSpPr>
        <p:spPr>
          <a:xfrm>
            <a:off x="2046209" y="752080"/>
            <a:ext cx="1887450" cy="830997"/>
          </a:xfrm>
          <a:prstGeom prst="rect">
            <a:avLst/>
          </a:prstGeom>
          <a:noFill/>
        </p:spPr>
        <p:txBody>
          <a:bodyPr wrap="square" rtlCol="0">
            <a:spAutoFit/>
          </a:bodyPr>
          <a:lstStyle/>
          <a:p>
            <a:pPr algn="ctr"/>
            <a:r>
              <a:rPr lang="en-US" sz="2400">
                <a:latin typeface="Chalkboard"/>
                <a:cs typeface="Chalkboard"/>
              </a:rPr>
              <a:t>Alternative Assessment</a:t>
            </a:r>
          </a:p>
        </p:txBody>
      </p:sp>
      <p:sp>
        <p:nvSpPr>
          <p:cNvPr id="25" name="TextBox 24"/>
          <p:cNvSpPr txBox="1"/>
          <p:nvPr/>
        </p:nvSpPr>
        <p:spPr>
          <a:xfrm>
            <a:off x="5221363" y="558027"/>
            <a:ext cx="1393539" cy="1200328"/>
          </a:xfrm>
          <a:prstGeom prst="rect">
            <a:avLst/>
          </a:prstGeom>
          <a:noFill/>
        </p:spPr>
        <p:txBody>
          <a:bodyPr wrap="square" rtlCol="0">
            <a:spAutoFit/>
          </a:bodyPr>
          <a:lstStyle/>
          <a:p>
            <a:pPr algn="ctr"/>
            <a:r>
              <a:rPr lang="en-US" sz="2400">
                <a:latin typeface="Chalkboard"/>
                <a:cs typeface="Chalkboard"/>
              </a:rPr>
              <a:t>Student Reading Portfolio</a:t>
            </a:r>
          </a:p>
        </p:txBody>
      </p:sp>
      <p:sp>
        <p:nvSpPr>
          <p:cNvPr id="27" name="TextBox 26"/>
          <p:cNvSpPr txBox="1"/>
          <p:nvPr/>
        </p:nvSpPr>
        <p:spPr>
          <a:xfrm>
            <a:off x="6218006" y="2410784"/>
            <a:ext cx="2028571" cy="1200328"/>
          </a:xfrm>
          <a:prstGeom prst="rect">
            <a:avLst/>
          </a:prstGeom>
          <a:noFill/>
        </p:spPr>
        <p:txBody>
          <a:bodyPr wrap="square" rtlCol="0">
            <a:spAutoFit/>
          </a:bodyPr>
          <a:lstStyle/>
          <a:p>
            <a:pPr algn="ctr"/>
            <a:r>
              <a:rPr lang="en-US" sz="2400">
                <a:latin typeface="Chalkboard"/>
                <a:cs typeface="Chalkboard"/>
              </a:rPr>
              <a:t>Multiple Retention/Interventions</a:t>
            </a:r>
          </a:p>
        </p:txBody>
      </p:sp>
      <p:pic>
        <p:nvPicPr>
          <p:cNvPr id="28" name="Picture 27"/>
          <p:cNvPicPr>
            <a:picLocks noChangeAspect="1"/>
          </p:cNvPicPr>
          <p:nvPr/>
        </p:nvPicPr>
        <p:blipFill>
          <a:blip r:embed="rId3"/>
          <a:stretch>
            <a:fillRect/>
          </a:stretch>
        </p:blipFill>
        <p:spPr>
          <a:xfrm>
            <a:off x="4577718" y="4280472"/>
            <a:ext cx="4016858" cy="2577528"/>
          </a:xfrm>
          <a:prstGeom prst="rect">
            <a:avLst/>
          </a:prstGeom>
        </p:spPr>
      </p:pic>
      <p:sp>
        <p:nvSpPr>
          <p:cNvPr id="29" name="TextBox 28"/>
          <p:cNvSpPr txBox="1"/>
          <p:nvPr/>
        </p:nvSpPr>
        <p:spPr>
          <a:xfrm>
            <a:off x="1548283" y="5063011"/>
            <a:ext cx="1635263" cy="830997"/>
          </a:xfrm>
          <a:prstGeom prst="rect">
            <a:avLst/>
          </a:prstGeom>
          <a:noFill/>
        </p:spPr>
        <p:txBody>
          <a:bodyPr wrap="square" rtlCol="0">
            <a:spAutoFit/>
          </a:bodyPr>
          <a:lstStyle/>
          <a:p>
            <a:pPr algn="ctr"/>
            <a:r>
              <a:rPr lang="en-US" sz="2400">
                <a:latin typeface="Chalkboard"/>
                <a:cs typeface="Chalkboard"/>
              </a:rPr>
              <a:t>English Learners</a:t>
            </a:r>
          </a:p>
        </p:txBody>
      </p:sp>
    </p:spTree>
    <p:extLst>
      <p:ext uri="{BB962C8B-B14F-4D97-AF65-F5344CB8AC3E}">
        <p14:creationId xmlns:p14="http://schemas.microsoft.com/office/powerpoint/2010/main" val="130831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7" grpId="0" animBg="1"/>
      <p:bldP spid="18" grpId="0" animBg="1"/>
      <p:bldP spid="19" grpId="0" animBg="1"/>
      <p:bldP spid="20" grpId="0" animBg="1"/>
      <p:bldP spid="22" grpId="0"/>
      <p:bldP spid="24" grpId="0"/>
      <p:bldP spid="25" grpId="0"/>
      <p:bldP spid="27"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54" y="70798"/>
            <a:ext cx="8229600" cy="1143000"/>
          </a:xfrm>
        </p:spPr>
        <p:txBody>
          <a:bodyPr/>
          <a:lstStyle/>
          <a:p>
            <a:r>
              <a:rPr lang="en-US" dirty="0">
                <a:latin typeface="Calibri" panose="020F0502020204030204" pitchFamily="34" charset="0"/>
                <a:cs typeface="Calibri" panose="020F0502020204030204" pitchFamily="34" charset="0"/>
              </a:rPr>
              <a:t>Ways to Show Proficiency</a:t>
            </a:r>
          </a:p>
        </p:txBody>
      </p:sp>
      <p:sp>
        <p:nvSpPr>
          <p:cNvPr id="3" name="Content Placeholder 2"/>
          <p:cNvSpPr>
            <a:spLocks noGrp="1"/>
          </p:cNvSpPr>
          <p:nvPr>
            <p:ph idx="1"/>
          </p:nvPr>
        </p:nvSpPr>
        <p:spPr>
          <a:xfrm>
            <a:off x="347454" y="1369550"/>
            <a:ext cx="8796546" cy="4525963"/>
          </a:xfrm>
        </p:spPr>
        <p:txBody>
          <a:bodyPr vert="horz" lIns="91440" tIns="45720" rIns="91440" bIns="45720" rtlCol="0" anchor="t">
            <a:noAutofit/>
          </a:bodyPr>
          <a:lstStyle/>
          <a:p>
            <a:pPr>
              <a:buFont typeface="Wingdings" pitchFamily="2" charset="2"/>
              <a:buChar char="§"/>
            </a:pPr>
            <a:r>
              <a:rPr lang="en-US" dirty="0">
                <a:latin typeface="Calibri" panose="020F0502020204030204" pitchFamily="34" charset="0"/>
                <a:cs typeface="Calibri" panose="020F0502020204030204" pitchFamily="34" charset="0"/>
              </a:rPr>
              <a:t>BOG (Beginning of Grade test)</a:t>
            </a:r>
          </a:p>
          <a:p>
            <a:pPr>
              <a:buFont typeface="Wingdings" pitchFamily="2" charset="2"/>
              <a:buChar char="§"/>
            </a:pPr>
            <a:r>
              <a:rPr lang="en-US" dirty="0">
                <a:latin typeface="Calibri" panose="020F0502020204030204" pitchFamily="34" charset="0"/>
                <a:cs typeface="Calibri" panose="020F0502020204030204" pitchFamily="34" charset="0"/>
              </a:rPr>
              <a:t>EOG  (End of Grade test)</a:t>
            </a:r>
          </a:p>
          <a:p>
            <a:pPr>
              <a:buFont typeface="Wingdings" pitchFamily="2" charset="2"/>
              <a:buChar char="§"/>
            </a:pPr>
            <a:r>
              <a:rPr lang="en-US" dirty="0">
                <a:latin typeface="Calibri" panose="020F0502020204030204" pitchFamily="34" charset="0"/>
                <a:cs typeface="Calibri" panose="020F0502020204030204" pitchFamily="34" charset="0"/>
              </a:rPr>
              <a:t>EOG retest</a:t>
            </a:r>
          </a:p>
          <a:p>
            <a:pPr>
              <a:buFont typeface="Wingdings" pitchFamily="2" charset="2"/>
              <a:buChar char="§"/>
            </a:pPr>
            <a:r>
              <a:rPr lang="en-US" dirty="0">
                <a:latin typeface="Calibri" panose="020F0502020204030204" pitchFamily="34" charset="0"/>
                <a:cs typeface="Calibri" panose="020F0502020204030204" pitchFamily="34" charset="0"/>
              </a:rPr>
              <a:t>RtA Alternative Test</a:t>
            </a:r>
          </a:p>
          <a:p>
            <a:pPr>
              <a:buFont typeface="Wingdings" pitchFamily="2" charset="2"/>
              <a:buChar char="§"/>
            </a:pPr>
            <a:r>
              <a:rPr lang="en-US" dirty="0">
                <a:latin typeface="Calibri" panose="020F0502020204030204" pitchFamily="34" charset="0"/>
                <a:cs typeface="Calibri" panose="020F0502020204030204" pitchFamily="34" charset="0"/>
              </a:rPr>
              <a:t>Reading 3D at Level Q (with oral comprehension task)</a:t>
            </a:r>
          </a:p>
          <a:p>
            <a:pPr>
              <a:buFont typeface="Wingdings" pitchFamily="2" charset="2"/>
              <a:buChar char="§"/>
            </a:pPr>
            <a:r>
              <a:rPr lang="en-US" dirty="0">
                <a:latin typeface="Calibri" panose="020F0502020204030204" pitchFamily="34" charset="0"/>
                <a:cs typeface="Calibri" panose="020F0502020204030204" pitchFamily="34" charset="0"/>
              </a:rPr>
              <a:t>Alternative Assessment- Reported to SBE</a:t>
            </a:r>
          </a:p>
          <a:p>
            <a:pPr>
              <a:buFont typeface="Wingdings" pitchFamily="2" charset="2"/>
              <a:buChar char="§"/>
            </a:pPr>
            <a:r>
              <a:rPr lang="en-US" dirty="0">
                <a:latin typeface="Calibri" panose="020F0502020204030204" pitchFamily="34" charset="0"/>
                <a:cs typeface="Calibri" panose="020F0502020204030204" pitchFamily="34" charset="0"/>
              </a:rPr>
              <a:t>Completed Portfolio </a:t>
            </a:r>
          </a:p>
          <a:p>
            <a:endParaRPr lang="en-US" dirty="0">
              <a:latin typeface="Chalkboard"/>
              <a:cs typeface="Chalkboard"/>
            </a:endParaRPr>
          </a:p>
        </p:txBody>
      </p:sp>
    </p:spTree>
    <p:extLst>
      <p:ext uri="{BB962C8B-B14F-4D97-AF65-F5344CB8AC3E}">
        <p14:creationId xmlns:p14="http://schemas.microsoft.com/office/powerpoint/2010/main" val="391415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Content Placeholder 3"/>
          <p:cNvSpPr>
            <a:spLocks noGrp="1"/>
          </p:cNvSpPr>
          <p:nvPr>
            <p:ph sz="half" idx="4294967295"/>
          </p:nvPr>
        </p:nvSpPr>
        <p:spPr>
          <a:xfrm>
            <a:off x="761996" y="1887008"/>
            <a:ext cx="7789335" cy="3951288"/>
          </a:xfrm>
          <a:prstGeom prst="rect">
            <a:avLst/>
          </a:prstGeom>
        </p:spPr>
        <p:txBody>
          <a:bodyPr vert="horz" lIns="91440" tIns="45720" rIns="91440" bIns="45720" rtlCol="0" anchor="t">
            <a:normAutofit/>
          </a:bodyPr>
          <a:lstStyle/>
          <a:p>
            <a:pPr>
              <a:buFont typeface="Wingdings" panose="05000000000000000000" pitchFamily="2" charset="2"/>
              <a:buChar char="§"/>
            </a:pPr>
            <a:r>
              <a:rPr lang="en-US" sz="3600" dirty="0">
                <a:latin typeface="Calibri" panose="020F0502020204030204" pitchFamily="34" charset="0"/>
                <a:cs typeface="Calibri" panose="020F0502020204030204" pitchFamily="34" charset="0"/>
              </a:rPr>
              <a:t>Developed throughout the year</a:t>
            </a:r>
            <a:endParaRPr lang="en-US" sz="24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3600" dirty="0">
                <a:latin typeface="Calibri" panose="020F0502020204030204" pitchFamily="34" charset="0"/>
                <a:cs typeface="Calibri" panose="020F0502020204030204" pitchFamily="34" charset="0"/>
              </a:rPr>
              <a:t>Scoring the passages</a:t>
            </a:r>
          </a:p>
          <a:p>
            <a:pPr>
              <a:buFont typeface="Wingdings" panose="05000000000000000000" pitchFamily="2" charset="2"/>
              <a:buChar char="§"/>
            </a:pPr>
            <a:r>
              <a:rPr lang="en-US" sz="3600" dirty="0">
                <a:latin typeface="Calibri" panose="020F0502020204030204" pitchFamily="34" charset="0"/>
                <a:cs typeface="Calibri" panose="020F0502020204030204" pitchFamily="34" charset="0"/>
              </a:rPr>
              <a:t>Completed in school during instructional time</a:t>
            </a:r>
          </a:p>
          <a:p>
            <a:pPr>
              <a:buFont typeface="Wingdings" panose="05000000000000000000" pitchFamily="2" charset="2"/>
              <a:buChar char="§"/>
            </a:pPr>
            <a:r>
              <a:rPr lang="en-US" sz="3600" dirty="0">
                <a:latin typeface="Calibri" panose="020F0502020204030204" pitchFamily="34" charset="0"/>
                <a:cs typeface="Calibri" panose="020F0502020204030204" pitchFamily="34" charset="0"/>
              </a:rPr>
              <a:t>Securing testing materials</a:t>
            </a:r>
            <a:endParaRPr lang="en-US" sz="24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lstStyle/>
          <a:p>
            <a:r>
              <a:rPr lang="en-US" dirty="0">
                <a:latin typeface="Calibri" panose="020F0502020204030204" pitchFamily="34" charset="0"/>
                <a:cs typeface="Calibri" panose="020F0502020204030204" pitchFamily="34" charset="0"/>
              </a:rPr>
              <a:t>Portfolios</a:t>
            </a:r>
          </a:p>
        </p:txBody>
      </p:sp>
    </p:spTree>
    <p:extLst>
      <p:ext uri="{BB962C8B-B14F-4D97-AF65-F5344CB8AC3E}">
        <p14:creationId xmlns:p14="http://schemas.microsoft.com/office/powerpoint/2010/main" val="2006581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457200" y="1327153"/>
            <a:ext cx="8293100" cy="4273911"/>
          </a:xfrm>
        </p:spPr>
        <p:txBody>
          <a:bodyPr>
            <a:normAutofit/>
          </a:bodyPr>
          <a:lstStyle/>
          <a:p>
            <a:pPr marL="0" indent="0" algn="ctr">
              <a:buNone/>
            </a:pPr>
            <a:endParaRPr lang="en-US" sz="4000" dirty="0"/>
          </a:p>
          <a:p>
            <a:pPr marL="0" indent="0" algn="ctr">
              <a:buNone/>
            </a:pPr>
            <a:r>
              <a:rPr lang="en-US" sz="4400" dirty="0">
                <a:latin typeface="Calibri" panose="020F0502020204030204" pitchFamily="34" charset="0"/>
                <a:cs typeface="Calibri" panose="020F0502020204030204" pitchFamily="34" charset="0"/>
              </a:rPr>
              <a:t>To give struggling readers the opportunity to show proficiency in reading standards </a:t>
            </a:r>
          </a:p>
          <a:p>
            <a:pPr marL="0" indent="0" algn="ctr">
              <a:buNone/>
            </a:pPr>
            <a:r>
              <a:rPr lang="en-US" sz="4400" b="1" dirty="0">
                <a:latin typeface="Calibri" panose="020F0502020204030204" pitchFamily="34" charset="0"/>
                <a:cs typeface="Calibri" panose="020F0502020204030204" pitchFamily="34" charset="0"/>
              </a:rPr>
              <a:t>OVER TIME</a:t>
            </a:r>
          </a:p>
        </p:txBody>
      </p:sp>
      <p:sp>
        <p:nvSpPr>
          <p:cNvPr id="4" name="Title 3"/>
          <p:cNvSpPr>
            <a:spLocks noGrp="1"/>
          </p:cNvSpPr>
          <p:nvPr>
            <p:ph type="title"/>
          </p:nvPr>
        </p:nvSpPr>
        <p:spPr/>
        <p:txBody>
          <a:bodyPr/>
          <a:lstStyle/>
          <a:p>
            <a:r>
              <a:rPr lang="en-US" dirty="0">
                <a:latin typeface="Calibri" panose="020F0502020204030204" pitchFamily="34" charset="0"/>
                <a:cs typeface="Calibri" panose="020F0502020204030204" pitchFamily="34" charset="0"/>
              </a:rPr>
              <a:t>Portfolio Purpose</a:t>
            </a:r>
          </a:p>
        </p:txBody>
      </p:sp>
    </p:spTree>
    <p:extLst>
      <p:ext uri="{BB962C8B-B14F-4D97-AF65-F5344CB8AC3E}">
        <p14:creationId xmlns:p14="http://schemas.microsoft.com/office/powerpoint/2010/main" val="197430629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D65F-3E04-7040-8F3D-3498CEC4FFF6}"/>
              </a:ext>
            </a:extLst>
          </p:cNvPr>
          <p:cNvSpPr>
            <a:spLocks noGrp="1"/>
          </p:cNvSpPr>
          <p:nvPr>
            <p:ph type="title"/>
          </p:nvPr>
        </p:nvSpPr>
        <p:spPr/>
        <p:txBody>
          <a:bodyPr>
            <a:normAutofit fontScale="90000"/>
          </a:bodyPr>
          <a:lstStyle/>
          <a:p>
            <a:r>
              <a:rPr lang="en-US" dirty="0"/>
              <a:t>Reading Interventions </a:t>
            </a:r>
            <a:br>
              <a:rPr lang="en-US" dirty="0"/>
            </a:br>
            <a:r>
              <a:rPr lang="en-US" dirty="0"/>
              <a:t>Charter Students</a:t>
            </a:r>
          </a:p>
        </p:txBody>
      </p:sp>
      <p:sp>
        <p:nvSpPr>
          <p:cNvPr id="3" name="Text Placeholder 2">
            <a:extLst>
              <a:ext uri="{FF2B5EF4-FFF2-40B4-BE49-F238E27FC236}">
                <a16:creationId xmlns:a16="http://schemas.microsoft.com/office/drawing/2014/main" id="{98C55F6A-2231-5A48-95AB-9B14244DFA62}"/>
              </a:ext>
            </a:extLst>
          </p:cNvPr>
          <p:cNvSpPr>
            <a:spLocks noGrp="1"/>
          </p:cNvSpPr>
          <p:nvPr>
            <p:ph type="body" idx="1"/>
          </p:nvPr>
        </p:nvSpPr>
        <p:spPr/>
        <p:txBody>
          <a:bodyPr/>
          <a:lstStyle/>
          <a:p>
            <a:r>
              <a:rPr lang="en-US" dirty="0"/>
              <a:t>90 minutes of uninterrupted instruction</a:t>
            </a:r>
          </a:p>
          <a:p>
            <a:r>
              <a:rPr lang="en-US" dirty="0"/>
              <a:t>Evidence-based reading instruction</a:t>
            </a:r>
          </a:p>
          <a:p>
            <a:r>
              <a:rPr lang="en-US" dirty="0"/>
              <a:t>Accelerated reading classes</a:t>
            </a:r>
          </a:p>
          <a:p>
            <a:r>
              <a:rPr lang="en-US" dirty="0"/>
              <a:t>Transition classes</a:t>
            </a:r>
          </a:p>
          <a:p>
            <a:r>
              <a:rPr lang="en-US" dirty="0"/>
              <a:t>Summer reading camps</a:t>
            </a:r>
          </a:p>
        </p:txBody>
      </p:sp>
    </p:spTree>
    <p:extLst>
      <p:ext uri="{BB962C8B-B14F-4D97-AF65-F5344CB8AC3E}">
        <p14:creationId xmlns:p14="http://schemas.microsoft.com/office/powerpoint/2010/main" val="62544890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15" y="457199"/>
            <a:ext cx="8229600" cy="1143001"/>
          </a:xfrm>
        </p:spPr>
        <p:txBody>
          <a:bodyPr/>
          <a:lstStyle/>
          <a:p>
            <a:r>
              <a:rPr lang="en-US" dirty="0">
                <a:latin typeface="Calibri" panose="020F0502020204030204" pitchFamily="34" charset="0"/>
                <a:cs typeface="Calibri" panose="020F0502020204030204" pitchFamily="34" charset="0"/>
              </a:rPr>
              <a:t>Reading Camps - Charter Option</a:t>
            </a:r>
          </a:p>
        </p:txBody>
      </p:sp>
      <p:sp>
        <p:nvSpPr>
          <p:cNvPr id="3" name="Content Placeholder 2"/>
          <p:cNvSpPr>
            <a:spLocks noGrp="1"/>
          </p:cNvSpPr>
          <p:nvPr>
            <p:ph sz="half" idx="1"/>
          </p:nvPr>
        </p:nvSpPr>
        <p:spPr>
          <a:xfrm>
            <a:off x="230815" y="1600200"/>
            <a:ext cx="4966906" cy="4525963"/>
          </a:xfrm>
        </p:spPr>
        <p:txBody>
          <a:bodyPr>
            <a:normAutofit/>
          </a:bodyPr>
          <a:lstStyle/>
          <a:p>
            <a:r>
              <a:rPr lang="en-US" sz="3200" dirty="0">
                <a:latin typeface="Calibri" panose="020F0502020204030204" pitchFamily="34" charset="0"/>
                <a:cs typeface="Calibri" panose="020F0502020204030204" pitchFamily="34" charset="0"/>
              </a:rPr>
              <a:t>Encouraged, not required</a:t>
            </a:r>
          </a:p>
          <a:p>
            <a:r>
              <a:rPr lang="en-US" sz="3200" dirty="0">
                <a:latin typeface="Calibri" panose="020F0502020204030204" pitchFamily="34" charset="0"/>
                <a:cs typeface="Calibri" panose="020F0502020204030204" pitchFamily="34" charset="0"/>
              </a:rPr>
              <a:t>Provide opportunity to demonstrate reading proficiency</a:t>
            </a:r>
          </a:p>
          <a:p>
            <a:r>
              <a:rPr lang="en-US" sz="3200" dirty="0">
                <a:latin typeface="Calibri" panose="020F0502020204030204" pitchFamily="34" charset="0"/>
                <a:cs typeface="Calibri" panose="020F0502020204030204" pitchFamily="34" charset="0"/>
              </a:rPr>
              <a:t>Complete portfolios in reading camp</a:t>
            </a:r>
          </a:p>
          <a:p>
            <a:r>
              <a:rPr lang="en-US" sz="3200" dirty="0">
                <a:latin typeface="Calibri" panose="020F0502020204030204" pitchFamily="34" charset="0"/>
                <a:cs typeface="Calibri" panose="020F0502020204030204" pitchFamily="34" charset="0"/>
              </a:rPr>
              <a:t>Include 1</a:t>
            </a:r>
            <a:r>
              <a:rPr lang="en-US" sz="3200" baseline="30000" dirty="0">
                <a:latin typeface="Calibri" panose="020F0502020204030204" pitchFamily="34" charset="0"/>
                <a:cs typeface="Calibri" panose="020F0502020204030204" pitchFamily="34" charset="0"/>
              </a:rPr>
              <a:t>st</a:t>
            </a:r>
            <a:r>
              <a:rPr lang="en-US" sz="3200" dirty="0">
                <a:latin typeface="Calibri" panose="020F0502020204030204" pitchFamily="34" charset="0"/>
                <a:cs typeface="Calibri" panose="020F0502020204030204" pitchFamily="34" charset="0"/>
              </a:rPr>
              <a:t> and 2</a:t>
            </a:r>
            <a:r>
              <a:rPr lang="en-US" sz="3200" baseline="30000" dirty="0">
                <a:latin typeface="Calibri" panose="020F0502020204030204" pitchFamily="34" charset="0"/>
                <a:cs typeface="Calibri" panose="020F0502020204030204" pitchFamily="34" charset="0"/>
              </a:rPr>
              <a:t>nd</a:t>
            </a:r>
            <a:r>
              <a:rPr lang="en-US" sz="3200" dirty="0">
                <a:latin typeface="Calibri" panose="020F0502020204030204" pitchFamily="34" charset="0"/>
                <a:cs typeface="Calibri" panose="020F0502020204030204" pitchFamily="34" charset="0"/>
              </a:rPr>
              <a:t> graders to work on deficits in skills</a:t>
            </a:r>
          </a:p>
          <a:p>
            <a:endParaRPr lang="en-US" dirty="0"/>
          </a:p>
          <a:p>
            <a:endParaRPr lang="en-US" dirty="0"/>
          </a:p>
        </p:txBody>
      </p:sp>
      <p:pic>
        <p:nvPicPr>
          <p:cNvPr id="5" name="Picture 4"/>
          <p:cNvPicPr>
            <a:picLocks noChangeAspect="1"/>
          </p:cNvPicPr>
          <p:nvPr/>
        </p:nvPicPr>
        <p:blipFill>
          <a:blip r:embed="rId3"/>
          <a:stretch>
            <a:fillRect/>
          </a:stretch>
        </p:blipFill>
        <p:spPr>
          <a:xfrm>
            <a:off x="5536933" y="1600200"/>
            <a:ext cx="3262694" cy="4521997"/>
          </a:xfrm>
          <a:prstGeom prst="rect">
            <a:avLst/>
          </a:prstGeom>
        </p:spPr>
      </p:pic>
    </p:spTree>
    <p:extLst>
      <p:ext uri="{BB962C8B-B14F-4D97-AF65-F5344CB8AC3E}">
        <p14:creationId xmlns:p14="http://schemas.microsoft.com/office/powerpoint/2010/main" val="2712967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The End of Reading Camp</a:t>
            </a:r>
          </a:p>
        </p:txBody>
      </p:sp>
      <p:sp>
        <p:nvSpPr>
          <p:cNvPr id="3" name="Content Placeholder 2"/>
          <p:cNvSpPr>
            <a:spLocks noGrp="1"/>
          </p:cNvSpPr>
          <p:nvPr>
            <p:ph idx="1"/>
          </p:nvPr>
        </p:nvSpPr>
        <p:spPr/>
        <p:txBody>
          <a:bodyPr/>
          <a:lstStyle/>
          <a:p>
            <a:r>
              <a:rPr lang="en-US" dirty="0">
                <a:latin typeface="Calibri" panose="020F0502020204030204" pitchFamily="34" charset="0"/>
                <a:cs typeface="Calibri" panose="020F0502020204030204" pitchFamily="34" charset="0"/>
              </a:rPr>
              <a:t>Portfolio Passages</a:t>
            </a:r>
          </a:p>
          <a:p>
            <a:r>
              <a:rPr lang="en-US" dirty="0">
                <a:latin typeface="Calibri" panose="020F0502020204030204" pitchFamily="34" charset="0"/>
                <a:cs typeface="Calibri" panose="020F0502020204030204" pitchFamily="34" charset="0"/>
              </a:rPr>
              <a:t>Alternative Assessment</a:t>
            </a:r>
          </a:p>
          <a:p>
            <a:r>
              <a:rPr lang="en-US" dirty="0">
                <a:latin typeface="Calibri" panose="020F0502020204030204" pitchFamily="34" charset="0"/>
                <a:cs typeface="Calibri" panose="020F0502020204030204" pitchFamily="34" charset="0"/>
              </a:rPr>
              <a:t>Read to Achieve test</a:t>
            </a:r>
          </a:p>
        </p:txBody>
      </p:sp>
    </p:spTree>
    <p:extLst>
      <p:ext uri="{BB962C8B-B14F-4D97-AF65-F5344CB8AC3E}">
        <p14:creationId xmlns:p14="http://schemas.microsoft.com/office/powerpoint/2010/main" val="402899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Read to Achieve</a:t>
            </a:r>
          </a:p>
        </p:txBody>
      </p:sp>
      <p:pic>
        <p:nvPicPr>
          <p:cNvPr id="4" name="Picture 3"/>
          <p:cNvPicPr>
            <a:picLocks noChangeAspect="1"/>
          </p:cNvPicPr>
          <p:nvPr/>
        </p:nvPicPr>
        <p:blipFill>
          <a:blip r:embed="rId3"/>
          <a:stretch>
            <a:fillRect/>
          </a:stretch>
        </p:blipFill>
        <p:spPr>
          <a:xfrm>
            <a:off x="2449488" y="1288038"/>
            <a:ext cx="4447650" cy="5190084"/>
          </a:xfrm>
          <a:prstGeom prst="rect">
            <a:avLst/>
          </a:prstGeom>
        </p:spPr>
      </p:pic>
    </p:spTree>
    <p:extLst>
      <p:ext uri="{BB962C8B-B14F-4D97-AF65-F5344CB8AC3E}">
        <p14:creationId xmlns:p14="http://schemas.microsoft.com/office/powerpoint/2010/main" val="3212231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94279" y="572431"/>
            <a:ext cx="7064802" cy="804982"/>
          </a:xfrm>
        </p:spPr>
        <p:txBody>
          <a:bodyPr>
            <a:normAutofit fontScale="90000"/>
          </a:bodyPr>
          <a:lstStyle/>
          <a:p>
            <a:r>
              <a:rPr lang="en-US" dirty="0">
                <a:latin typeface="Calibri" panose="020F0502020204030204" pitchFamily="34" charset="0"/>
                <a:cs typeface="Calibri" panose="020F0502020204030204" pitchFamily="34" charset="0"/>
              </a:rPr>
              <a:t>Retained Student Placement Charter Option</a:t>
            </a:r>
          </a:p>
        </p:txBody>
      </p:sp>
      <p:sp>
        <p:nvSpPr>
          <p:cNvPr id="16388" name="Content Placeholder 3"/>
          <p:cNvSpPr>
            <a:spLocks noGrp="1"/>
          </p:cNvSpPr>
          <p:nvPr>
            <p:ph sz="half" idx="4294967295"/>
          </p:nvPr>
        </p:nvSpPr>
        <p:spPr>
          <a:xfrm>
            <a:off x="553977" y="1901069"/>
            <a:ext cx="8051403" cy="4313463"/>
          </a:xfrm>
          <a:prstGeom prst="rect">
            <a:avLst/>
          </a:prstGeom>
        </p:spPr>
        <p:txBody>
          <a:bodyPr>
            <a:normAutofit fontScale="92500" lnSpcReduction="20000"/>
          </a:bodyPr>
          <a:lstStyle/>
          <a:p>
            <a:pPr>
              <a:buFont typeface="Wingdings" panose="05000000000000000000" pitchFamily="2" charset="2"/>
              <a:buChar char="§"/>
            </a:pPr>
            <a:r>
              <a:rPr lang="en-US" b="1" dirty="0">
                <a:latin typeface="Calibri" panose="020F0502020204030204" pitchFamily="34" charset="0"/>
                <a:cs typeface="Calibri" panose="020F0502020204030204" pitchFamily="34" charset="0"/>
              </a:rPr>
              <a:t>Retained</a:t>
            </a:r>
            <a:r>
              <a:rPr lang="en-US" dirty="0">
                <a:latin typeface="Calibri" panose="020F0502020204030204" pitchFamily="34" charset="0"/>
                <a:cs typeface="Calibri" panose="020F0502020204030204" pitchFamily="34" charset="0"/>
              </a:rPr>
              <a:t> in </a:t>
            </a:r>
            <a:r>
              <a:rPr lang="en-US" b="1" dirty="0">
                <a:latin typeface="Calibri" panose="020F0502020204030204" pitchFamily="34" charset="0"/>
                <a:cs typeface="Calibri" panose="020F0502020204030204" pitchFamily="34" charset="0"/>
              </a:rPr>
              <a:t>3</a:t>
            </a:r>
            <a:r>
              <a:rPr lang="en-US" b="1" baseline="30000" dirty="0">
                <a:latin typeface="Calibri" panose="020F0502020204030204" pitchFamily="34" charset="0"/>
                <a:cs typeface="Calibri" panose="020F0502020204030204" pitchFamily="34" charset="0"/>
              </a:rPr>
              <a:t>rd</a:t>
            </a:r>
            <a:r>
              <a:rPr lang="en-US" b="1" dirty="0">
                <a:latin typeface="Calibri" panose="020F0502020204030204" pitchFamily="34" charset="0"/>
                <a:cs typeface="Calibri" panose="020F0502020204030204" pitchFamily="34" charset="0"/>
              </a:rPr>
              <a:t> Accelerated Reading Class </a:t>
            </a:r>
            <a:r>
              <a:rPr lang="en-US" dirty="0">
                <a:latin typeface="Calibri" panose="020F0502020204030204" pitchFamily="34" charset="0"/>
                <a:cs typeface="Calibri" panose="020F0502020204030204" pitchFamily="34" charset="0"/>
              </a:rPr>
              <a:t>– third grade standards and curriculum, third grade EOG </a:t>
            </a:r>
          </a:p>
          <a:p>
            <a:pPr>
              <a:buFont typeface="Wingdings" panose="05000000000000000000" pitchFamily="2" charset="2"/>
              <a:buChar char="§"/>
            </a:pPr>
            <a:endParaRPr lang="en-US" sz="10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dirty="0">
                <a:latin typeface="Calibri" panose="020F0502020204030204" pitchFamily="34" charset="0"/>
                <a:cs typeface="Calibri" panose="020F0502020204030204" pitchFamily="34" charset="0"/>
              </a:rPr>
              <a:t>Placed in </a:t>
            </a:r>
            <a:r>
              <a:rPr lang="en-US" b="1" dirty="0">
                <a:latin typeface="Calibri" panose="020F0502020204030204" pitchFamily="34" charset="0"/>
                <a:cs typeface="Calibri" panose="020F0502020204030204" pitchFamily="34" charset="0"/>
              </a:rPr>
              <a:t>3/4 Transition Class with Retained Reading label</a:t>
            </a:r>
            <a:r>
              <a:rPr lang="en-US" dirty="0">
                <a:latin typeface="Calibri" panose="020F0502020204030204" pitchFamily="34" charset="0"/>
                <a:cs typeface="Calibri" panose="020F0502020204030204" pitchFamily="34" charset="0"/>
              </a:rPr>
              <a:t> – fourth grade standards and curriculum, fourth grade EOG</a:t>
            </a:r>
          </a:p>
          <a:p>
            <a:pPr>
              <a:buFont typeface="Wingdings" panose="05000000000000000000" pitchFamily="2" charset="2"/>
              <a:buChar char="§"/>
            </a:pPr>
            <a:endParaRPr lang="en-US" sz="10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dirty="0">
                <a:latin typeface="Calibri" panose="020F0502020204030204" pitchFamily="34" charset="0"/>
                <a:cs typeface="Calibri" panose="020F0502020204030204" pitchFamily="34" charset="0"/>
              </a:rPr>
              <a:t>Placed in </a:t>
            </a:r>
            <a:r>
              <a:rPr lang="en-US" b="1" dirty="0">
                <a:latin typeface="Calibri" panose="020F0502020204030204" pitchFamily="34" charset="0"/>
                <a:cs typeface="Calibri" panose="020F0502020204030204" pitchFamily="34" charset="0"/>
              </a:rPr>
              <a:t>4</a:t>
            </a:r>
            <a:r>
              <a:rPr lang="en-US" b="1" baseline="30000" dirty="0">
                <a:latin typeface="Calibri" panose="020F0502020204030204" pitchFamily="34" charset="0"/>
                <a:cs typeface="Calibri" panose="020F0502020204030204" pitchFamily="34" charset="0"/>
              </a:rPr>
              <a:t>th</a:t>
            </a:r>
            <a:r>
              <a:rPr lang="en-US" b="1" dirty="0">
                <a:latin typeface="Calibri" panose="020F0502020204030204" pitchFamily="34" charset="0"/>
                <a:cs typeface="Calibri" panose="020F0502020204030204" pitchFamily="34" charset="0"/>
              </a:rPr>
              <a:t> Grade Accelerated Reading Class with Retained Reading label </a:t>
            </a:r>
            <a:r>
              <a:rPr lang="en-US" dirty="0">
                <a:latin typeface="Calibri" panose="020F0502020204030204" pitchFamily="34" charset="0"/>
                <a:cs typeface="Calibri" panose="020F0502020204030204" pitchFamily="34" charset="0"/>
              </a:rPr>
              <a:t>– fourth grade standards and curriculum, fourth grade EOG </a:t>
            </a:r>
          </a:p>
          <a:p>
            <a:pPr marL="800100" lvl="1" indent="-342900">
              <a:buFont typeface="Wingdings" panose="05000000000000000000" pitchFamily="2" charset="2"/>
              <a:buChar char="§"/>
            </a:pPr>
            <a:endParaRPr lang="en-US" dirty="0"/>
          </a:p>
          <a:p>
            <a:pPr marL="800100" lvl="1"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47870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F88A09-82A2-F841-895D-1898EDC1EDAE}"/>
              </a:ext>
            </a:extLst>
          </p:cNvPr>
          <p:cNvSpPr>
            <a:spLocks noGrp="1"/>
          </p:cNvSpPr>
          <p:nvPr>
            <p:ph type="title"/>
          </p:nvPr>
        </p:nvSpPr>
        <p:spPr/>
        <p:txBody>
          <a:bodyPr/>
          <a:lstStyle/>
          <a:p>
            <a:r>
              <a:rPr lang="en-US" dirty="0"/>
              <a:t>Grade 4 (EOY) Not Proficient</a:t>
            </a:r>
          </a:p>
        </p:txBody>
      </p:sp>
      <p:pic>
        <p:nvPicPr>
          <p:cNvPr id="10" name="Picture 9">
            <a:extLst>
              <a:ext uri="{FF2B5EF4-FFF2-40B4-BE49-F238E27FC236}">
                <a16:creationId xmlns:a16="http://schemas.microsoft.com/office/drawing/2014/main" id="{914B868A-335A-0843-AB45-27CE4E6DF5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887" y="1568449"/>
            <a:ext cx="7931445" cy="4486319"/>
          </a:xfrm>
          <a:prstGeom prst="rect">
            <a:avLst/>
          </a:prstGeom>
        </p:spPr>
      </p:pic>
    </p:spTree>
    <p:extLst>
      <p:ext uri="{BB962C8B-B14F-4D97-AF65-F5344CB8AC3E}">
        <p14:creationId xmlns:p14="http://schemas.microsoft.com/office/powerpoint/2010/main" val="314138993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3FE3A-2DCB-3944-84AF-50A11A27CB1D}"/>
              </a:ext>
            </a:extLst>
          </p:cNvPr>
          <p:cNvSpPr>
            <a:spLocks noGrp="1"/>
          </p:cNvSpPr>
          <p:nvPr>
            <p:ph type="title"/>
          </p:nvPr>
        </p:nvSpPr>
        <p:spPr>
          <a:xfrm>
            <a:off x="457200" y="200896"/>
            <a:ext cx="8229600" cy="1143001"/>
          </a:xfrm>
        </p:spPr>
        <p:txBody>
          <a:bodyPr/>
          <a:lstStyle/>
          <a:p>
            <a:r>
              <a:rPr lang="en-US" dirty="0"/>
              <a:t>Notification to Parents- Required</a:t>
            </a:r>
          </a:p>
        </p:txBody>
      </p:sp>
      <p:sp>
        <p:nvSpPr>
          <p:cNvPr id="3" name="Content Placeholder 2">
            <a:extLst>
              <a:ext uri="{FF2B5EF4-FFF2-40B4-BE49-F238E27FC236}">
                <a16:creationId xmlns:a16="http://schemas.microsoft.com/office/drawing/2014/main" id="{123510E2-5EB9-F04E-A997-D293344896BB}"/>
              </a:ext>
            </a:extLst>
          </p:cNvPr>
          <p:cNvSpPr>
            <a:spLocks noGrp="1"/>
          </p:cNvSpPr>
          <p:nvPr>
            <p:ph idx="1"/>
          </p:nvPr>
        </p:nvSpPr>
        <p:spPr/>
        <p:txBody>
          <a:bodyPr/>
          <a:lstStyle/>
          <a:p>
            <a:r>
              <a:rPr lang="en-US" dirty="0"/>
              <a:t>Notification of not reading at grade level and possible retention or exemption for good cause</a:t>
            </a:r>
          </a:p>
          <a:p>
            <a:r>
              <a:rPr lang="en-US" dirty="0"/>
              <a:t>Notice of retention and reason the student is not eligible for a good cause exemption</a:t>
            </a:r>
          </a:p>
          <a:p>
            <a:pPr lvl="1"/>
            <a:r>
              <a:rPr lang="en-US" dirty="0"/>
              <a:t>Description of proposed reading interventions</a:t>
            </a:r>
          </a:p>
        </p:txBody>
      </p:sp>
    </p:spTree>
    <p:extLst>
      <p:ext uri="{BB962C8B-B14F-4D97-AF65-F5344CB8AC3E}">
        <p14:creationId xmlns:p14="http://schemas.microsoft.com/office/powerpoint/2010/main" val="1437540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Title 1"/>
          <p:cNvSpPr txBox="1">
            <a:spLocks noGrp="1"/>
          </p:cNvSpPr>
          <p:nvPr>
            <p:ph type="title"/>
          </p:nvPr>
        </p:nvSpPr>
        <p:spPr>
          <a:prstGeom prst="rect">
            <a:avLst/>
          </a:prstGeom>
        </p:spPr>
        <p:txBody>
          <a:bodyPr/>
          <a:lstStyle/>
          <a:p>
            <a:r>
              <a:rPr lang="en-US" dirty="0"/>
              <a:t>Reporting Requirements</a:t>
            </a:r>
            <a:endParaRPr dirty="0"/>
          </a:p>
        </p:txBody>
      </p:sp>
      <p:sp>
        <p:nvSpPr>
          <p:cNvPr id="258" name="Text Placeholder 2"/>
          <p:cNvSpPr txBox="1">
            <a:spLocks noGrp="1"/>
          </p:cNvSpPr>
          <p:nvPr>
            <p:ph type="body" idx="1"/>
          </p:nvPr>
        </p:nvSpPr>
        <p:spPr>
          <a:xfrm>
            <a:off x="457200" y="1278153"/>
            <a:ext cx="8229600" cy="4525963"/>
          </a:xfrm>
          <a:prstGeom prst="rect">
            <a:avLst/>
          </a:prstGeom>
        </p:spPr>
        <p:txBody>
          <a:bodyPr>
            <a:normAutofit/>
          </a:bodyPr>
          <a:lstStyle/>
          <a:p>
            <a:pPr marL="480821" indent="-457200" defTabSz="850391">
              <a:spcBef>
                <a:spcPts val="500"/>
              </a:spcBef>
              <a:buSzPts val="2900"/>
              <a:defRPr sz="2976"/>
            </a:pPr>
            <a:r>
              <a:rPr lang="en-US" sz="2800" dirty="0">
                <a:sym typeface="Arial"/>
              </a:rPr>
              <a:t>The number and percentage of third grade students demonstrating and not demonstrating reading proficiency on the State-approved standardized test of reading comprehension administered to third grade students.</a:t>
            </a:r>
          </a:p>
          <a:p>
            <a:pPr marL="480821" indent="-457200" defTabSz="850391">
              <a:spcBef>
                <a:spcPts val="500"/>
              </a:spcBef>
              <a:buSzPts val="2900"/>
              <a:defRPr sz="2976"/>
            </a:pPr>
            <a:r>
              <a:rPr lang="en-US" sz="2800" dirty="0">
                <a:sym typeface="Arial"/>
              </a:rPr>
              <a:t>The number and percentage of third grade students not demonstrating reading proficiency and who do not return to the charter school for the following school year. </a:t>
            </a:r>
          </a:p>
          <a:p>
            <a:pPr marL="23621" indent="0" defTabSz="850391">
              <a:spcBef>
                <a:spcPts val="500"/>
              </a:spcBef>
              <a:buSzPts val="2900"/>
              <a:buNone/>
              <a:defRPr sz="2976"/>
            </a:pPr>
            <a:endParaRPr lang="en-US" sz="2800" dirty="0">
              <a:sym typeface="Arial"/>
            </a:endParaRPr>
          </a:p>
          <a:p>
            <a:pPr marL="480821" indent="-457200" defTabSz="850391">
              <a:spcBef>
                <a:spcPts val="500"/>
              </a:spcBef>
              <a:buSzPts val="2900"/>
              <a:defRPr sz="2976"/>
            </a:pPr>
            <a:endParaRPr lang="en-US" sz="2800" dirty="0">
              <a:sym typeface="Arial"/>
            </a:endParaRPr>
          </a:p>
        </p:txBody>
      </p:sp>
    </p:spTree>
    <p:extLst>
      <p:ext uri="{BB962C8B-B14F-4D97-AF65-F5344CB8AC3E}">
        <p14:creationId xmlns:p14="http://schemas.microsoft.com/office/powerpoint/2010/main" val="340288511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9D62A-0E54-944F-875D-22114732F31D}"/>
              </a:ext>
            </a:extLst>
          </p:cNvPr>
          <p:cNvSpPr>
            <a:spLocks noGrp="1"/>
          </p:cNvSpPr>
          <p:nvPr>
            <p:ph type="title"/>
          </p:nvPr>
        </p:nvSpPr>
        <p:spPr/>
        <p:txBody>
          <a:bodyPr/>
          <a:lstStyle/>
          <a:p>
            <a:r>
              <a:rPr lang="en-US" dirty="0"/>
              <a:t>Reporting Requirements</a:t>
            </a:r>
          </a:p>
        </p:txBody>
      </p:sp>
      <p:sp>
        <p:nvSpPr>
          <p:cNvPr id="3" name="Text Placeholder 2">
            <a:extLst>
              <a:ext uri="{FF2B5EF4-FFF2-40B4-BE49-F238E27FC236}">
                <a16:creationId xmlns:a16="http://schemas.microsoft.com/office/drawing/2014/main" id="{7BEA3F41-B42C-CA4B-A447-580B93B02145}"/>
              </a:ext>
            </a:extLst>
          </p:cNvPr>
          <p:cNvSpPr>
            <a:spLocks noGrp="1"/>
          </p:cNvSpPr>
          <p:nvPr>
            <p:ph type="body" idx="1"/>
          </p:nvPr>
        </p:nvSpPr>
        <p:spPr/>
        <p:txBody>
          <a:bodyPr>
            <a:normAutofit fontScale="92500" lnSpcReduction="10000"/>
          </a:bodyPr>
          <a:lstStyle/>
          <a:p>
            <a:r>
              <a:rPr lang="en-US" sz="2800" dirty="0">
                <a:highlight>
                  <a:srgbClr val="FFFF00"/>
                </a:highlight>
                <a:sym typeface="Arial"/>
              </a:rPr>
              <a:t>The number and percentage of third grade students who take and pass the an alternative assessment of reading co</a:t>
            </a:r>
            <a:r>
              <a:rPr lang="en-US" sz="3000" dirty="0">
                <a:highlight>
                  <a:srgbClr val="FFFF00"/>
                </a:highlight>
                <a:sym typeface="Arial"/>
              </a:rPr>
              <a:t>mprehension and the name of each alternative assessment used for this purpose with the number of students who passed it. </a:t>
            </a:r>
          </a:p>
          <a:p>
            <a:r>
              <a:rPr lang="en-US" sz="3000" dirty="0">
                <a:sym typeface="Arial"/>
              </a:rPr>
              <a:t>The number and percentage of third grade students retained for not demonstrating reading proficiency.</a:t>
            </a:r>
            <a:r>
              <a:rPr lang="en-US" sz="3000" dirty="0">
                <a:highlight>
                  <a:srgbClr val="FFFF00"/>
                </a:highlight>
                <a:sym typeface="Arial"/>
              </a:rPr>
              <a:t> </a:t>
            </a:r>
          </a:p>
          <a:p>
            <a:r>
              <a:rPr lang="en-US" sz="3000" dirty="0">
                <a:sym typeface="Arial"/>
              </a:rPr>
              <a:t>The number and percentage of third grade students exempt from mandatory third grade retention by category of exemption as listed in subdivision (2) of this subsection.</a:t>
            </a:r>
          </a:p>
          <a:p>
            <a:endParaRPr lang="en-US" dirty="0"/>
          </a:p>
        </p:txBody>
      </p:sp>
    </p:spTree>
    <p:extLst>
      <p:ext uri="{BB962C8B-B14F-4D97-AF65-F5344CB8AC3E}">
        <p14:creationId xmlns:p14="http://schemas.microsoft.com/office/powerpoint/2010/main" val="383126688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25533-7F92-C448-8386-84998C731117}"/>
              </a:ext>
            </a:extLst>
          </p:cNvPr>
          <p:cNvSpPr>
            <a:spLocks noGrp="1"/>
          </p:cNvSpPr>
          <p:nvPr>
            <p:ph type="title"/>
          </p:nvPr>
        </p:nvSpPr>
        <p:spPr/>
        <p:txBody>
          <a:bodyPr/>
          <a:lstStyle/>
          <a:p>
            <a:r>
              <a:rPr lang="en-US" dirty="0"/>
              <a:t>Read to Achieve- LiveBinder</a:t>
            </a:r>
          </a:p>
        </p:txBody>
      </p:sp>
      <p:pic>
        <p:nvPicPr>
          <p:cNvPr id="5" name="Picture 4">
            <a:extLst>
              <a:ext uri="{FF2B5EF4-FFF2-40B4-BE49-F238E27FC236}">
                <a16:creationId xmlns:a16="http://schemas.microsoft.com/office/drawing/2014/main" id="{618D5942-2C2A-0840-9EE3-2B00A527B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06" y="1189032"/>
            <a:ext cx="8347587" cy="4483636"/>
          </a:xfrm>
          <a:prstGeom prst="rect">
            <a:avLst/>
          </a:prstGeom>
        </p:spPr>
      </p:pic>
      <p:sp>
        <p:nvSpPr>
          <p:cNvPr id="3" name="TextBox 2">
            <a:extLst>
              <a:ext uri="{FF2B5EF4-FFF2-40B4-BE49-F238E27FC236}">
                <a16:creationId xmlns:a16="http://schemas.microsoft.com/office/drawing/2014/main" id="{DA255C23-ED75-1043-8401-26F4DADCA7B3}"/>
              </a:ext>
            </a:extLst>
          </p:cNvPr>
          <p:cNvSpPr txBox="1"/>
          <p:nvPr/>
        </p:nvSpPr>
        <p:spPr>
          <a:xfrm>
            <a:off x="1253067" y="5791201"/>
            <a:ext cx="719042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2800" dirty="0"/>
              <a:t>http://</a:t>
            </a:r>
            <a:r>
              <a:rPr lang="en-US" sz="2800" dirty="0" err="1"/>
              <a:t>www.livebinders.com</a:t>
            </a:r>
            <a:r>
              <a:rPr lang="en-US" sz="2800" dirty="0"/>
              <a:t>/play/play/850102</a:t>
            </a:r>
            <a:endParaRPr kumimoji="0" lang="en-US" sz="28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365236169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4372-3B01-4FCA-A47C-C7C50C1DEFD8}"/>
              </a:ext>
            </a:extLst>
          </p:cNvPr>
          <p:cNvSpPr>
            <a:spLocks noGrp="1"/>
          </p:cNvSpPr>
          <p:nvPr>
            <p:ph type="title"/>
          </p:nvPr>
        </p:nvSpPr>
        <p:spPr/>
        <p:txBody>
          <a:bodyPr/>
          <a:lstStyle/>
          <a:p>
            <a:r>
              <a:rPr lang="en-US" dirty="0"/>
              <a:t>Professional Development</a:t>
            </a:r>
          </a:p>
        </p:txBody>
      </p:sp>
      <p:sp>
        <p:nvSpPr>
          <p:cNvPr id="3" name="Content Placeholder 2">
            <a:extLst>
              <a:ext uri="{FF2B5EF4-FFF2-40B4-BE49-F238E27FC236}">
                <a16:creationId xmlns:a16="http://schemas.microsoft.com/office/drawing/2014/main" id="{EE69B3C3-ABD9-4A29-B7DF-CA82E08DEEC7}"/>
              </a:ext>
            </a:extLst>
          </p:cNvPr>
          <p:cNvSpPr>
            <a:spLocks noGrp="1"/>
          </p:cNvSpPr>
          <p:nvPr>
            <p:ph idx="1"/>
          </p:nvPr>
        </p:nvSpPr>
        <p:spPr>
          <a:xfrm>
            <a:off x="342182" y="1312653"/>
            <a:ext cx="8531523" cy="4813510"/>
          </a:xfrm>
        </p:spPr>
        <p:txBody>
          <a:bodyPr vert="horz" lIns="91440" tIns="45720" rIns="91440" bIns="45720" rtlCol="0" anchor="t">
            <a:normAutofit/>
          </a:bodyPr>
          <a:lstStyle/>
          <a:p>
            <a:r>
              <a:rPr lang="en-US" dirty="0">
                <a:cs typeface="Calibri"/>
              </a:rPr>
              <a:t>MOOC-Ed @ The Friday Institute</a:t>
            </a:r>
          </a:p>
          <a:p>
            <a:pPr marL="457200" lvl="1" indent="0"/>
            <a:r>
              <a:rPr lang="en-US" dirty="0">
                <a:cs typeface="Calibri"/>
              </a:rPr>
              <a:t>Teaching Foundational Reading Skills</a:t>
            </a:r>
          </a:p>
          <a:p>
            <a:pPr marL="914400" lvl="1" indent="-457200"/>
            <a:r>
              <a:rPr lang="en-US" dirty="0">
                <a:cs typeface="Calibri"/>
                <a:hlinkClick r:id="rId3"/>
              </a:rPr>
              <a:t>https://place.fi.ncsu.edu/</a:t>
            </a:r>
            <a:r>
              <a:rPr lang="en-US" dirty="0">
                <a:cs typeface="Calibri"/>
              </a:rPr>
              <a:t> </a:t>
            </a:r>
            <a:endParaRPr lang="en-US" dirty="0"/>
          </a:p>
          <a:p>
            <a:pPr marL="399143" indent="-457200"/>
            <a:r>
              <a:rPr lang="en-US" dirty="0">
                <a:cs typeface="Calibri"/>
              </a:rPr>
              <a:t>Running Rec</a:t>
            </a:r>
            <a:r>
              <a:rPr lang="en-US" dirty="0"/>
              <a:t>ords: Activate and Inform Your Reading Instruction (10 Hours)</a:t>
            </a:r>
          </a:p>
          <a:p>
            <a:pPr marL="914400" lvl="1" indent="-457200"/>
            <a:r>
              <a:rPr lang="en-US" dirty="0" err="1">
                <a:cs typeface="Calibri"/>
              </a:rPr>
              <a:t>NCEDCloud</a:t>
            </a:r>
            <a:endParaRPr lang="en-US" dirty="0">
              <a:cs typeface="Calibri"/>
            </a:endParaRPr>
          </a:p>
          <a:p>
            <a:pPr marL="914400" lvl="1" indent="-457200"/>
            <a:r>
              <a:rPr lang="en-US" dirty="0"/>
              <a:t>True North Logic (TNL)</a:t>
            </a:r>
            <a:endParaRPr lang="en-US" dirty="0">
              <a:cs typeface="Calibri"/>
            </a:endParaRPr>
          </a:p>
          <a:p>
            <a:pPr indent="-457200"/>
            <a:endParaRPr lang="en-US" dirty="0">
              <a:cs typeface="Calibri"/>
            </a:endParaRPr>
          </a:p>
          <a:p>
            <a:pPr lvl="1"/>
            <a:endParaRPr lang="en-US" dirty="0">
              <a:cs typeface="Calibri"/>
            </a:endParaRPr>
          </a:p>
          <a:p>
            <a:pPr lvl="1"/>
            <a:endParaRPr lang="en-US" dirty="0">
              <a:cs typeface="Calibri"/>
            </a:endParaRPr>
          </a:p>
        </p:txBody>
      </p:sp>
    </p:spTree>
    <p:extLst>
      <p:ext uri="{BB962C8B-B14F-4D97-AF65-F5344CB8AC3E}">
        <p14:creationId xmlns:p14="http://schemas.microsoft.com/office/powerpoint/2010/main" val="2554159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Rectangle 3"/>
          <p:cNvSpPr/>
          <p:nvPr/>
        </p:nvSpPr>
        <p:spPr>
          <a:xfrm>
            <a:off x="-1" y="1446027"/>
            <a:ext cx="1509825" cy="340244"/>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3" name="Picture 2">
            <a:extLst>
              <a:ext uri="{FF2B5EF4-FFF2-40B4-BE49-F238E27FC236}">
                <a16:creationId xmlns:a16="http://schemas.microsoft.com/office/drawing/2014/main" id="{712000F5-1536-D64E-8C73-6A0D02C962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880" y="769329"/>
            <a:ext cx="8680862" cy="5694398"/>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Content Placeholder 3" descr="R3D-EPSA.JPG"/>
          <p:cNvPicPr>
            <a:picLocks noGrp="1" noChangeAspect="1"/>
          </p:cNvPicPr>
          <p:nvPr>
            <p:ph idx="1"/>
          </p:nvPr>
        </p:nvPicPr>
        <p:blipFill>
          <a:blip r:embed="rId3">
            <a:clrChange>
              <a:clrFrom>
                <a:srgbClr val="FFF7E3"/>
              </a:clrFrom>
              <a:clrTo>
                <a:srgbClr val="FFF7E3">
                  <a:alpha val="0"/>
                </a:srgbClr>
              </a:clrTo>
            </a:clrChange>
            <a:extLst>
              <a:ext uri="{28A0092B-C50C-407E-A947-70E740481C1C}">
                <a14:useLocalDpi xmlns:a14="http://schemas.microsoft.com/office/drawing/2010/main" val="0"/>
              </a:ext>
            </a:extLst>
          </a:blip>
          <a:srcRect/>
          <a:stretch>
            <a:fillRect/>
          </a:stretch>
        </p:blipFill>
        <p:spPr>
          <a:xfrm>
            <a:off x="315288" y="713138"/>
            <a:ext cx="8543499" cy="5513695"/>
          </a:xfrm>
        </p:spPr>
      </p:pic>
      <p:sp>
        <p:nvSpPr>
          <p:cNvPr id="2" name="Oval 1"/>
          <p:cNvSpPr>
            <a:spLocks noChangeArrowheads="1"/>
          </p:cNvSpPr>
          <p:nvPr/>
        </p:nvSpPr>
        <p:spPr bwMode="auto">
          <a:xfrm>
            <a:off x="272955" y="2268985"/>
            <a:ext cx="8707271" cy="1815151"/>
          </a:xfrm>
          <a:prstGeom prst="ellipse">
            <a:avLst/>
          </a:prstGeom>
          <a:noFill/>
          <a:ln w="38100" algn="ctr">
            <a:solidFill>
              <a:srgbClr val="2E863F"/>
            </a:solidFill>
            <a:round/>
            <a:headEnd/>
            <a:tailEnd/>
          </a:ln>
          <a:extLst>
            <a:ext uri="{909E8E84-426E-40dd-AFC4-6F175D3DCCD1}">
              <a14:hiddenFill xmlns="" xmlns:a14="http://schemas.microsoft.com/office/drawing/2010/main">
                <a:solidFill>
                  <a:srgbClr val="FFFFFF"/>
                </a:solidFill>
              </a14:hiddenFill>
            </a:ext>
          </a:extLst>
        </p:spPr>
        <p:txBody>
          <a:bodyPr/>
          <a:lstStyle/>
          <a:p>
            <a:pPr defTabSz="914400" eaLnBrk="0" hangingPunct="0"/>
            <a:endParaRPr lang="en-US" sz="2400">
              <a:solidFill>
                <a:srgbClr val="000000"/>
              </a:solidFill>
            </a:endParaRPr>
          </a:p>
        </p:txBody>
      </p:sp>
      <p:sp>
        <p:nvSpPr>
          <p:cNvPr id="3" name="Rectangle 2"/>
          <p:cNvSpPr/>
          <p:nvPr/>
        </p:nvSpPr>
        <p:spPr>
          <a:xfrm>
            <a:off x="272954" y="3895367"/>
            <a:ext cx="8543500" cy="2430245"/>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326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The 7 Components</a:t>
            </a:r>
          </a:p>
        </p:txBody>
      </p:sp>
      <p:sp>
        <p:nvSpPr>
          <p:cNvPr id="3" name="Content Placeholder 2"/>
          <p:cNvSpPr>
            <a:spLocks noGrp="1"/>
          </p:cNvSpPr>
          <p:nvPr>
            <p:ph idx="1"/>
          </p:nvPr>
        </p:nvSpPr>
        <p:spPr>
          <a:xfrm>
            <a:off x="457200" y="1600200"/>
            <a:ext cx="8229600" cy="4765075"/>
          </a:xfrm>
        </p:spPr>
        <p:txBody>
          <a:bodyPr>
            <a:normAutofit lnSpcReduction="10000"/>
          </a:bodyPr>
          <a:lstStyle/>
          <a:p>
            <a:r>
              <a:rPr lang="en-US" dirty="0">
                <a:latin typeface="Calibri" panose="020F0502020204030204" pitchFamily="34" charset="0"/>
                <a:cs typeface="Calibri" panose="020F0502020204030204" pitchFamily="34" charset="0"/>
              </a:rPr>
              <a:t>Comprehensive Reading Plan</a:t>
            </a:r>
          </a:p>
          <a:p>
            <a:r>
              <a:rPr lang="en-US" dirty="0">
                <a:latin typeface="Calibri" panose="020F0502020204030204" pitchFamily="34" charset="0"/>
                <a:cs typeface="Calibri" panose="020F0502020204030204" pitchFamily="34" charset="0"/>
              </a:rPr>
              <a:t>Kindergarten Entry Assessment</a:t>
            </a:r>
          </a:p>
          <a:p>
            <a:r>
              <a:rPr lang="en-US" dirty="0">
                <a:latin typeface="Calibri" panose="020F0502020204030204" pitchFamily="34" charset="0"/>
                <a:cs typeface="Calibri" panose="020F0502020204030204" pitchFamily="34" charset="0"/>
              </a:rPr>
              <a:t>Facilitating Early Grade Reading Proficiency</a:t>
            </a:r>
          </a:p>
          <a:p>
            <a:r>
              <a:rPr lang="en-US" dirty="0">
                <a:latin typeface="Calibri" panose="020F0502020204030204" pitchFamily="34" charset="0"/>
                <a:cs typeface="Calibri" panose="020F0502020204030204" pitchFamily="34" charset="0"/>
              </a:rPr>
              <a:t>Elimination of Social Promotion</a:t>
            </a:r>
          </a:p>
          <a:p>
            <a:r>
              <a:rPr lang="en-US" dirty="0">
                <a:latin typeface="Calibri" panose="020F0502020204030204" pitchFamily="34" charset="0"/>
                <a:cs typeface="Calibri" panose="020F0502020204030204" pitchFamily="34" charset="0"/>
              </a:rPr>
              <a:t>Successful Reading Development for Retained Students</a:t>
            </a:r>
          </a:p>
          <a:p>
            <a:r>
              <a:rPr lang="en-US" dirty="0">
                <a:latin typeface="Calibri" panose="020F0502020204030204" pitchFamily="34" charset="0"/>
                <a:cs typeface="Calibri" panose="020F0502020204030204" pitchFamily="34" charset="0"/>
              </a:rPr>
              <a:t>Notification Requirements to Parents and Guardians</a:t>
            </a:r>
          </a:p>
          <a:p>
            <a:r>
              <a:rPr lang="en-US" dirty="0">
                <a:latin typeface="Calibri" panose="020F0502020204030204" pitchFamily="34" charset="0"/>
                <a:cs typeface="Calibri" panose="020F0502020204030204" pitchFamily="34" charset="0"/>
              </a:rPr>
              <a:t>Accountability Measures</a:t>
            </a:r>
          </a:p>
          <a:p>
            <a:endParaRPr lang="en-US" dirty="0"/>
          </a:p>
        </p:txBody>
      </p:sp>
    </p:spTree>
    <p:extLst>
      <p:ext uri="{BB962C8B-B14F-4D97-AF65-F5344CB8AC3E}">
        <p14:creationId xmlns:p14="http://schemas.microsoft.com/office/powerpoint/2010/main" val="4117683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585"/>
            <a:ext cx="8229600" cy="1823560"/>
          </a:xfrm>
        </p:spPr>
        <p:txBody>
          <a:bodyPr>
            <a:normAutofit/>
          </a:bodyPr>
          <a:lstStyle/>
          <a:p>
            <a:r>
              <a:rPr lang="en-US" dirty="0">
                <a:latin typeface="Calibri" panose="020F0502020204030204" pitchFamily="34" charset="0"/>
                <a:cs typeface="Calibri" panose="020F0502020204030204" pitchFamily="34" charset="0"/>
              </a:rPr>
              <a:t>North Carolina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Comprehensive Reading Plan</a:t>
            </a:r>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047" t="1812" r="2047"/>
          <a:stretch/>
        </p:blipFill>
        <p:spPr bwMode="auto">
          <a:xfrm>
            <a:off x="1447800" y="2386213"/>
            <a:ext cx="6324600" cy="2971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38400" y="5515306"/>
            <a:ext cx="4267200" cy="369332"/>
          </a:xfrm>
          <a:prstGeom prst="rect">
            <a:avLst/>
          </a:prstGeom>
          <a:noFill/>
        </p:spPr>
        <p:txBody>
          <a:bodyPr wrap="square" rtlCol="0">
            <a:spAutoFit/>
          </a:bodyPr>
          <a:lstStyle/>
          <a:p>
            <a:pPr algn="ctr"/>
            <a:r>
              <a:rPr lang="en-US" dirty="0">
                <a:hlinkClick r:id="rId4"/>
              </a:rPr>
              <a:t>NC Comprehensive Reading Plan</a:t>
            </a:r>
            <a:endParaRPr lang="en-US" dirty="0"/>
          </a:p>
        </p:txBody>
      </p:sp>
    </p:spTree>
    <p:extLst>
      <p:ext uri="{BB962C8B-B14F-4D97-AF65-F5344CB8AC3E}">
        <p14:creationId xmlns:p14="http://schemas.microsoft.com/office/powerpoint/2010/main" val="1198897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Reading Plan Strategies</a:t>
            </a:r>
          </a:p>
        </p:txBody>
      </p:sp>
      <p:grpSp>
        <p:nvGrpSpPr>
          <p:cNvPr id="3" name="Group 3"/>
          <p:cNvGrpSpPr>
            <a:grpSpLocks/>
          </p:cNvGrpSpPr>
          <p:nvPr/>
        </p:nvGrpSpPr>
        <p:grpSpPr bwMode="auto">
          <a:xfrm>
            <a:off x="566636" y="1419939"/>
            <a:ext cx="7905825" cy="4839348"/>
            <a:chOff x="0" y="0"/>
            <a:chExt cx="7907655" cy="4452867"/>
          </a:xfrm>
        </p:grpSpPr>
        <p:grpSp>
          <p:nvGrpSpPr>
            <p:cNvPr id="4" name="Group 4"/>
            <p:cNvGrpSpPr>
              <a:grpSpLocks/>
            </p:cNvGrpSpPr>
            <p:nvPr/>
          </p:nvGrpSpPr>
          <p:grpSpPr bwMode="auto">
            <a:xfrm>
              <a:off x="0" y="0"/>
              <a:ext cx="7907655" cy="4452867"/>
              <a:chOff x="0" y="0"/>
              <a:chExt cx="7907655" cy="4452867"/>
            </a:xfrm>
          </p:grpSpPr>
          <p:sp>
            <p:nvSpPr>
              <p:cNvPr id="11" name="Rectangle 10"/>
              <p:cNvSpPr/>
              <p:nvPr/>
            </p:nvSpPr>
            <p:spPr>
              <a:xfrm>
                <a:off x="0" y="3562294"/>
                <a:ext cx="7907655" cy="89057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defTabSz="914400" eaLnBrk="0" hangingPunct="0">
                  <a:defRPr/>
                </a:pPr>
                <a:endParaRPr lang="en-US" sz="2400">
                  <a:solidFill>
                    <a:srgbClr val="000000"/>
                  </a:solidFill>
                </a:endParaRPr>
              </a:p>
            </p:txBody>
          </p:sp>
          <p:sp>
            <p:nvSpPr>
              <p:cNvPr id="12" name="Rectangle 11"/>
              <p:cNvSpPr/>
              <p:nvPr/>
            </p:nvSpPr>
            <p:spPr>
              <a:xfrm>
                <a:off x="511093" y="2671720"/>
                <a:ext cx="6887056" cy="890574"/>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defTabSz="914400" eaLnBrk="0" hangingPunct="0">
                  <a:defRPr/>
                </a:pPr>
                <a:endParaRPr lang="en-US" sz="2400">
                  <a:solidFill>
                    <a:srgbClr val="000000"/>
                  </a:solidFill>
                </a:endParaRPr>
              </a:p>
            </p:txBody>
          </p:sp>
          <p:sp>
            <p:nvSpPr>
              <p:cNvPr id="13" name="Rectangle 12"/>
              <p:cNvSpPr/>
              <p:nvPr/>
            </p:nvSpPr>
            <p:spPr>
              <a:xfrm>
                <a:off x="1020598" y="1781147"/>
                <a:ext cx="5866458" cy="89057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defTabSz="914400" eaLnBrk="0" hangingPunct="0">
                  <a:defRPr/>
                </a:pPr>
                <a:endParaRPr lang="en-US" sz="2400">
                  <a:solidFill>
                    <a:srgbClr val="000000"/>
                  </a:solidFill>
                </a:endParaRPr>
              </a:p>
            </p:txBody>
          </p:sp>
          <p:sp>
            <p:nvSpPr>
              <p:cNvPr id="14" name="Rectangle 13"/>
              <p:cNvSpPr/>
              <p:nvPr/>
            </p:nvSpPr>
            <p:spPr>
              <a:xfrm>
                <a:off x="1531691" y="890573"/>
                <a:ext cx="4845860" cy="890574"/>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defTabSz="914400" eaLnBrk="0" hangingPunct="0">
                  <a:defRPr/>
                </a:pPr>
                <a:endParaRPr lang="en-US" sz="2400">
                  <a:solidFill>
                    <a:srgbClr val="000000"/>
                  </a:solidFill>
                </a:endParaRPr>
              </a:p>
            </p:txBody>
          </p:sp>
          <p:sp>
            <p:nvSpPr>
              <p:cNvPr id="15" name="Rectangle 14"/>
              <p:cNvSpPr/>
              <p:nvPr/>
            </p:nvSpPr>
            <p:spPr>
              <a:xfrm>
                <a:off x="2042784" y="0"/>
                <a:ext cx="3823674" cy="89057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defTabSz="914400" eaLnBrk="0" hangingPunct="0">
                  <a:defRPr/>
                </a:pPr>
                <a:endParaRPr lang="en-US" sz="2400">
                  <a:solidFill>
                    <a:srgbClr val="000000"/>
                  </a:solidFill>
                </a:endParaRPr>
              </a:p>
            </p:txBody>
          </p:sp>
        </p:grpSp>
        <p:grpSp>
          <p:nvGrpSpPr>
            <p:cNvPr id="5" name="Group 5"/>
            <p:cNvGrpSpPr>
              <a:grpSpLocks/>
            </p:cNvGrpSpPr>
            <p:nvPr/>
          </p:nvGrpSpPr>
          <p:grpSpPr bwMode="auto">
            <a:xfrm>
              <a:off x="1896757" y="178130"/>
              <a:ext cx="4287494" cy="4221229"/>
              <a:chOff x="-181425" y="0"/>
              <a:chExt cx="4287494" cy="4221229"/>
            </a:xfrm>
          </p:grpSpPr>
          <p:sp>
            <p:nvSpPr>
              <p:cNvPr id="6" name="Text Box 2"/>
              <p:cNvSpPr txBox="1">
                <a:spLocks noChangeArrowheads="1"/>
              </p:cNvSpPr>
              <p:nvPr/>
            </p:nvSpPr>
            <p:spPr bwMode="auto">
              <a:xfrm>
                <a:off x="-181425" y="3562597"/>
                <a:ext cx="4287494" cy="658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0" hangingPunct="0">
                  <a:lnSpc>
                    <a:spcPct val="115000"/>
                  </a:lnSpc>
                </a:pPr>
                <a:r>
                  <a:rPr lang="en-US" sz="3200" b="1">
                    <a:solidFill>
                      <a:srgbClr val="000000"/>
                    </a:solidFill>
                    <a:latin typeface="Calibri" pitchFamily="34" charset="0"/>
                  </a:rPr>
                  <a:t>Phonemic Awareness</a:t>
                </a:r>
                <a:endParaRPr lang="en-US" sz="1200" b="1">
                  <a:solidFill>
                    <a:srgbClr val="000000"/>
                  </a:solidFill>
                  <a:latin typeface="Calibri" pitchFamily="34" charset="0"/>
                </a:endParaRPr>
              </a:p>
            </p:txBody>
          </p:sp>
          <p:sp>
            <p:nvSpPr>
              <p:cNvPr id="7" name="Text Box 2"/>
              <p:cNvSpPr txBox="1">
                <a:spLocks noChangeArrowheads="1"/>
              </p:cNvSpPr>
              <p:nvPr/>
            </p:nvSpPr>
            <p:spPr bwMode="auto">
              <a:xfrm>
                <a:off x="11875" y="2671948"/>
                <a:ext cx="3728852" cy="625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0" hangingPunct="0">
                  <a:lnSpc>
                    <a:spcPct val="115000"/>
                  </a:lnSpc>
                </a:pPr>
                <a:r>
                  <a:rPr lang="en-US" sz="3200" b="1">
                    <a:solidFill>
                      <a:srgbClr val="000000"/>
                    </a:solidFill>
                    <a:latin typeface="Calibri" pitchFamily="34" charset="0"/>
                  </a:rPr>
                  <a:t>Phonics </a:t>
                </a:r>
                <a:endParaRPr lang="en-US" sz="1200" b="1">
                  <a:solidFill>
                    <a:srgbClr val="000000"/>
                  </a:solidFill>
                  <a:latin typeface="Calibri" pitchFamily="34" charset="0"/>
                </a:endParaRPr>
              </a:p>
            </p:txBody>
          </p:sp>
          <p:sp>
            <p:nvSpPr>
              <p:cNvPr id="8" name="Text Box 2"/>
              <p:cNvSpPr txBox="1">
                <a:spLocks noChangeArrowheads="1"/>
              </p:cNvSpPr>
              <p:nvPr/>
            </p:nvSpPr>
            <p:spPr bwMode="auto">
              <a:xfrm>
                <a:off x="-181425" y="1793174"/>
                <a:ext cx="4161277" cy="658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0" hangingPunct="0">
                  <a:lnSpc>
                    <a:spcPct val="115000"/>
                  </a:lnSpc>
                </a:pPr>
                <a:r>
                  <a:rPr lang="en-US" sz="3200" b="1">
                    <a:solidFill>
                      <a:srgbClr val="000000"/>
                    </a:solidFill>
                    <a:latin typeface="Calibri" pitchFamily="34" charset="0"/>
                  </a:rPr>
                  <a:t>Fluency and Accuracy</a:t>
                </a:r>
                <a:endParaRPr lang="en-US" sz="1200" b="1">
                  <a:solidFill>
                    <a:srgbClr val="000000"/>
                  </a:solidFill>
                  <a:latin typeface="Calibri" pitchFamily="34" charset="0"/>
                </a:endParaRPr>
              </a:p>
            </p:txBody>
          </p:sp>
          <p:sp>
            <p:nvSpPr>
              <p:cNvPr id="9" name="Text Box 2"/>
              <p:cNvSpPr txBox="1">
                <a:spLocks noChangeArrowheads="1"/>
              </p:cNvSpPr>
              <p:nvPr/>
            </p:nvSpPr>
            <p:spPr bwMode="auto">
              <a:xfrm>
                <a:off x="71252" y="0"/>
                <a:ext cx="3645725" cy="625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0" hangingPunct="0">
                  <a:lnSpc>
                    <a:spcPct val="115000"/>
                  </a:lnSpc>
                </a:pPr>
                <a:r>
                  <a:rPr lang="en-US" sz="3200" b="1">
                    <a:solidFill>
                      <a:srgbClr val="000000"/>
                    </a:solidFill>
                    <a:latin typeface="Calibri" pitchFamily="34" charset="0"/>
                  </a:rPr>
                  <a:t>Comprehension</a:t>
                </a:r>
                <a:endParaRPr lang="en-US" sz="1200" b="1">
                  <a:solidFill>
                    <a:srgbClr val="000000"/>
                  </a:solidFill>
                  <a:latin typeface="Calibri" pitchFamily="34" charset="0"/>
                </a:endParaRPr>
              </a:p>
            </p:txBody>
          </p:sp>
          <p:sp>
            <p:nvSpPr>
              <p:cNvPr id="10" name="Text Box 2"/>
              <p:cNvSpPr txBox="1">
                <a:spLocks noChangeArrowheads="1"/>
              </p:cNvSpPr>
              <p:nvPr/>
            </p:nvSpPr>
            <p:spPr bwMode="auto">
              <a:xfrm>
                <a:off x="0" y="890649"/>
                <a:ext cx="3740727" cy="625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0" hangingPunct="0">
                  <a:lnSpc>
                    <a:spcPct val="115000"/>
                  </a:lnSpc>
                </a:pPr>
                <a:r>
                  <a:rPr lang="en-US" sz="3200" b="1">
                    <a:solidFill>
                      <a:srgbClr val="000000"/>
                    </a:solidFill>
                    <a:latin typeface="Calibri" pitchFamily="34" charset="0"/>
                  </a:rPr>
                  <a:t>Vocabulary</a:t>
                </a:r>
                <a:endParaRPr lang="en-US" sz="1200" b="1">
                  <a:solidFill>
                    <a:srgbClr val="000000"/>
                  </a:solidFill>
                  <a:latin typeface="Calibri" pitchFamily="34" charset="0"/>
                </a:endParaRPr>
              </a:p>
            </p:txBody>
          </p:sp>
        </p:grpSp>
      </p:grpSp>
    </p:spTree>
    <p:extLst>
      <p:ext uri="{BB962C8B-B14F-4D97-AF65-F5344CB8AC3E}">
        <p14:creationId xmlns:p14="http://schemas.microsoft.com/office/powerpoint/2010/main" val="153201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Facilitating </a:t>
            </a:r>
            <a:r>
              <a:rPr lang="en-US"/>
              <a:t>Early Grade </a:t>
            </a:r>
            <a:br>
              <a:rPr lang="en-US"/>
            </a:br>
            <a:r>
              <a:rPr lang="en-US"/>
              <a:t>Reading </a:t>
            </a:r>
            <a:r>
              <a:rPr lang="en-US" dirty="0"/>
              <a:t>Proficiency</a:t>
            </a:r>
          </a:p>
        </p:txBody>
      </p:sp>
      <p:pic>
        <p:nvPicPr>
          <p:cNvPr id="4" name="Picture 3"/>
          <p:cNvPicPr>
            <a:picLocks noChangeAspect="1"/>
          </p:cNvPicPr>
          <p:nvPr/>
        </p:nvPicPr>
        <p:blipFill>
          <a:blip r:embed="rId3"/>
          <a:stretch>
            <a:fillRect/>
          </a:stretch>
        </p:blipFill>
        <p:spPr>
          <a:xfrm>
            <a:off x="1165560" y="1632083"/>
            <a:ext cx="6715023" cy="4873105"/>
          </a:xfrm>
          <a:prstGeom prst="rect">
            <a:avLst/>
          </a:prstGeom>
        </p:spPr>
      </p:pic>
    </p:spTree>
    <p:extLst>
      <p:ext uri="{BB962C8B-B14F-4D97-AF65-F5344CB8AC3E}">
        <p14:creationId xmlns:p14="http://schemas.microsoft.com/office/powerpoint/2010/main" val="2114321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dirty="0">
                <a:solidFill>
                  <a:schemeClr val="dk1"/>
                </a:solidFill>
                <a:latin typeface="Calibri"/>
                <a:ea typeface="Calibri"/>
                <a:cs typeface="Calibri"/>
                <a:sym typeface="Calibri"/>
              </a:rPr>
              <a:t>Reading 3D Update</a:t>
            </a:r>
            <a:endParaRPr dirty="0"/>
          </a:p>
        </p:txBody>
      </p:sp>
      <p:sp>
        <p:nvSpPr>
          <p:cNvPr id="82" name="Shape 82"/>
          <p:cNvSpPr txBox="1">
            <a:spLocks noGrp="1"/>
          </p:cNvSpPr>
          <p:nvPr>
            <p:ph type="body" idx="1"/>
          </p:nvPr>
        </p:nvSpPr>
        <p:spPr>
          <a:xfrm>
            <a:off x="118753" y="1098755"/>
            <a:ext cx="8858992" cy="4583472"/>
          </a:xfrm>
          <a:prstGeom prst="rect">
            <a:avLst/>
          </a:prstGeom>
          <a:noFill/>
          <a:ln>
            <a:noFill/>
          </a:ln>
        </p:spPr>
        <p:txBody>
          <a:bodyPr spcFirstLastPara="1" wrap="square" lIns="91425" tIns="45700" rIns="91425" bIns="45700" anchor="t" anchorCtr="0">
            <a:noAutofit/>
          </a:bodyPr>
          <a:lstStyle/>
          <a:p>
            <a:pPr marL="342900" indent="-342900">
              <a:spcBef>
                <a:spcPts val="0"/>
              </a:spcBef>
            </a:pPr>
            <a:r>
              <a:rPr lang="en-US" sz="3200" b="0" i="0" u="none" strike="noStrike" cap="none" dirty="0">
                <a:solidFill>
                  <a:schemeClr val="dk1"/>
                </a:solidFill>
                <a:latin typeface="Calibri"/>
                <a:ea typeface="Calibri"/>
                <a:cs typeface="Calibri"/>
                <a:sym typeface="Calibri"/>
              </a:rPr>
              <a:t>Default </a:t>
            </a:r>
            <a:r>
              <a:rPr lang="en-US" dirty="0"/>
              <a:t>Benchmark Window Dates </a:t>
            </a:r>
          </a:p>
          <a:p>
            <a:pPr lvl="1">
              <a:spcBef>
                <a:spcPts val="560"/>
              </a:spcBef>
              <a:buClr>
                <a:schemeClr val="dk1"/>
              </a:buClr>
              <a:buSzPts val="2800"/>
            </a:pPr>
            <a:r>
              <a:rPr lang="en-US" dirty="0">
                <a:solidFill>
                  <a:schemeClr val="dk1"/>
                </a:solidFill>
                <a:latin typeface="Calibri"/>
                <a:cs typeface="Calibri"/>
              </a:rPr>
              <a:t>September 4 – 24 *October </a:t>
            </a:r>
            <a:r>
              <a:rPr lang="en-US" dirty="0">
                <a:solidFill>
                  <a:schemeClr val="dk1"/>
                </a:solidFill>
              </a:rPr>
              <a:t>8</a:t>
            </a:r>
            <a:endParaRPr lang="en-US" dirty="0">
              <a:solidFill>
                <a:schemeClr val="dk1"/>
              </a:solidFill>
              <a:latin typeface="Calibri"/>
              <a:cs typeface="Calibri"/>
            </a:endParaRPr>
          </a:p>
          <a:p>
            <a:pPr lvl="1">
              <a:spcBef>
                <a:spcPts val="560"/>
              </a:spcBef>
              <a:buClr>
                <a:schemeClr val="dk1"/>
              </a:buClr>
              <a:buSzPts val="2800"/>
            </a:pPr>
            <a:r>
              <a:rPr lang="en-US" dirty="0">
                <a:solidFill>
                  <a:schemeClr val="dk1"/>
                </a:solidFill>
                <a:latin typeface="Calibri"/>
                <a:cs typeface="Calibri"/>
              </a:rPr>
              <a:t>January 3 – 25</a:t>
            </a:r>
          </a:p>
          <a:p>
            <a:pPr lvl="1">
              <a:spcBef>
                <a:spcPts val="560"/>
              </a:spcBef>
              <a:buClr>
                <a:schemeClr val="dk1"/>
              </a:buClr>
              <a:buSzPts val="2800"/>
            </a:pPr>
            <a:r>
              <a:rPr lang="en-US" dirty="0">
                <a:solidFill>
                  <a:schemeClr val="dk1"/>
                </a:solidFill>
                <a:latin typeface="Calibri"/>
                <a:cs typeface="Calibri"/>
              </a:rPr>
              <a:t>May 6 – 24</a:t>
            </a:r>
            <a:endParaRPr lang="en-US" dirty="0"/>
          </a:p>
          <a:p>
            <a:pPr>
              <a:spcBef>
                <a:spcPts val="0"/>
              </a:spcBef>
              <a:buClr>
                <a:schemeClr val="dk1"/>
              </a:buClr>
              <a:buSzPts val="2800"/>
            </a:pPr>
            <a:r>
              <a:rPr lang="en-US" dirty="0">
                <a:solidFill>
                  <a:schemeClr val="dk1"/>
                </a:solidFill>
                <a:latin typeface="Calibri"/>
                <a:ea typeface="Calibri"/>
                <a:cs typeface="Calibri"/>
              </a:rPr>
              <a:t>Determining the Benchmark Dates</a:t>
            </a:r>
            <a:endParaRPr lang="en-US" dirty="0">
              <a:solidFill>
                <a:schemeClr val="dk1"/>
              </a:solidFill>
              <a:latin typeface="Calibri"/>
              <a:ea typeface="Calibri"/>
              <a:cs typeface="Calibri"/>
              <a:sym typeface="Calibri"/>
            </a:endParaRPr>
          </a:p>
          <a:p>
            <a:pPr lvl="1">
              <a:spcBef>
                <a:spcPts val="560"/>
              </a:spcBef>
              <a:buClr>
                <a:schemeClr val="dk1"/>
              </a:buClr>
              <a:buSzPts val="2800"/>
            </a:pPr>
            <a:r>
              <a:rPr lang="en-US" dirty="0">
                <a:cs typeface="Calibri"/>
              </a:rPr>
              <a:t>BOY: between days 1-25 of the school year</a:t>
            </a:r>
          </a:p>
          <a:p>
            <a:pPr lvl="1">
              <a:spcBef>
                <a:spcPts val="560"/>
              </a:spcBef>
              <a:buClr>
                <a:schemeClr val="dk1"/>
              </a:buClr>
              <a:buSzPts val="2800"/>
            </a:pPr>
            <a:r>
              <a:rPr lang="en-US" dirty="0">
                <a:cs typeface="Calibri"/>
              </a:rPr>
              <a:t>MOY: between days 80-105 of the school year</a:t>
            </a:r>
          </a:p>
          <a:p>
            <a:pPr lvl="1">
              <a:spcBef>
                <a:spcPts val="560"/>
              </a:spcBef>
              <a:buClr>
                <a:schemeClr val="dk1"/>
              </a:buClr>
              <a:buSzPts val="2800"/>
            </a:pPr>
            <a:r>
              <a:rPr lang="en-US" dirty="0">
                <a:cs typeface="Calibri"/>
              </a:rPr>
              <a:t>EOY: between days 150-180 of the school year</a:t>
            </a:r>
          </a:p>
        </p:txBody>
      </p:sp>
    </p:spTree>
    <p:extLst>
      <p:ext uri="{BB962C8B-B14F-4D97-AF65-F5344CB8AC3E}">
        <p14:creationId xmlns:p14="http://schemas.microsoft.com/office/powerpoint/2010/main" val="1260557831"/>
      </p:ext>
    </p:extLst>
  </p:cSld>
  <p:clrMapOvr>
    <a:masterClrMapping/>
  </p:clrMapOvr>
</p:sld>
</file>

<file path=ppt/theme/theme1.xml><?xml version="1.0" encoding="utf-8"?>
<a:theme xmlns:a="http://schemas.openxmlformats.org/drawingml/2006/main" name="PPT Template and Logo">
  <a:themeElements>
    <a:clrScheme name="PPT Template and Logo">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PPT Template and Logo">
      <a:majorFont>
        <a:latin typeface="Arial"/>
        <a:ea typeface="Arial"/>
        <a:cs typeface="Arial"/>
      </a:majorFont>
      <a:minorFont>
        <a:latin typeface="Helvetica"/>
        <a:ea typeface="Helvetica"/>
        <a:cs typeface="Helvetica"/>
      </a:minorFont>
    </a:fontScheme>
    <a:fmtScheme name="PPT Template and Log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PT Template and Logo">
  <a:themeElements>
    <a:clrScheme name="PPT Template and Logo">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PPT Template and Logo">
      <a:majorFont>
        <a:latin typeface="Arial"/>
        <a:ea typeface="Arial"/>
        <a:cs typeface="Arial"/>
      </a:majorFont>
      <a:minorFont>
        <a:latin typeface="Helvetica"/>
        <a:ea typeface="Helvetica"/>
        <a:cs typeface="Helvetica"/>
      </a:minorFont>
    </a:fontScheme>
    <a:fmtScheme name="PPT Template and Log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2234</TotalTime>
  <Words>3548</Words>
  <Application>Microsoft Office PowerPoint</Application>
  <PresentationFormat>On-screen Show (4:3)</PresentationFormat>
  <Paragraphs>283</Paragraphs>
  <Slides>37</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MS PGothic</vt:lpstr>
      <vt:lpstr>Arial</vt:lpstr>
      <vt:lpstr>Calibri</vt:lpstr>
      <vt:lpstr>Chalkboard</vt:lpstr>
      <vt:lpstr>Helvetica</vt:lpstr>
      <vt:lpstr>Wingdings</vt:lpstr>
      <vt:lpstr>PPT Template and Logo</vt:lpstr>
      <vt:lpstr>Read to Achieve: Understanding the Legislation</vt:lpstr>
      <vt:lpstr>720</vt:lpstr>
      <vt:lpstr>Read to Achieve</vt:lpstr>
      <vt:lpstr>PowerPoint Presentation</vt:lpstr>
      <vt:lpstr>The 7 Components</vt:lpstr>
      <vt:lpstr>North Carolina  Comprehensive Reading Plan</vt:lpstr>
      <vt:lpstr>Reading Plan Strategies</vt:lpstr>
      <vt:lpstr>Facilitating Early Grade  Reading Proficiency</vt:lpstr>
      <vt:lpstr>Reading 3D Update</vt:lpstr>
      <vt:lpstr>Reading 3D Updates</vt:lpstr>
      <vt:lpstr>PowerPoint Presentation</vt:lpstr>
      <vt:lpstr>PowerPoint Presentation</vt:lpstr>
      <vt:lpstr>PowerPoint Presentation</vt:lpstr>
      <vt:lpstr>Written Comprehension</vt:lpstr>
      <vt:lpstr>PowerPoint Presentation</vt:lpstr>
      <vt:lpstr>Kindergarten and First Grade</vt:lpstr>
      <vt:lpstr>Second Grade</vt:lpstr>
      <vt:lpstr>Third Grade</vt:lpstr>
      <vt:lpstr>Online Assessment Considerations</vt:lpstr>
      <vt:lpstr>EVAAS</vt:lpstr>
      <vt:lpstr>Rigby Ultra Benchmark Kits</vt:lpstr>
      <vt:lpstr>iPads</vt:lpstr>
      <vt:lpstr>PowerPoint Presentation</vt:lpstr>
      <vt:lpstr>Ways to Show Proficiency</vt:lpstr>
      <vt:lpstr>Portfolios</vt:lpstr>
      <vt:lpstr>Portfolio Purpose</vt:lpstr>
      <vt:lpstr>Reading Interventions  Charter Students</vt:lpstr>
      <vt:lpstr>Reading Camps - Charter Option</vt:lpstr>
      <vt:lpstr>The End of Reading Camp</vt:lpstr>
      <vt:lpstr>Retained Student Placement Charter Option</vt:lpstr>
      <vt:lpstr>Grade 4 (EOY) Not Proficient</vt:lpstr>
      <vt:lpstr>Notification to Parents- Required</vt:lpstr>
      <vt:lpstr>Reporting Requirements</vt:lpstr>
      <vt:lpstr>Reporting Requirements</vt:lpstr>
      <vt:lpstr>Read to Achieve- LiveBinder</vt:lpstr>
      <vt:lpstr>Professional Development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to Achieve: Understanding the Legislation</dc:title>
  <dc:creator>Patricia Nnadi-Purvis</dc:creator>
  <cp:lastModifiedBy>Patricia Nnadi-Purvis</cp:lastModifiedBy>
  <cp:revision>41</cp:revision>
  <cp:lastPrinted>2018-09-27T12:52:03Z</cp:lastPrinted>
  <dcterms:modified xsi:type="dcterms:W3CDTF">2018-11-06T19:28:29Z</dcterms:modified>
</cp:coreProperties>
</file>