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717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417912bbc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417912bbc0_0_24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417912bbc0_0_2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417912bbc0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417912bbc0_0_36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417912bbc0_0_3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417912bbc0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417912bbc0_0_66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g417912bbc0_0_6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417912bbc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417912bbc0_0_30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417912bbc0_0_30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417912bb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417912bbc0_0_0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417912bbc0_0_0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417912bbc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417912bbc0_0_6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417912bbc0_0_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3ea0e1c4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43ea0e1c4f_0_6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➢"/>
            </a:pPr>
            <a:r>
              <a:rPr lang="en-US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(Use examples of folders and Mentors goes down first thing in morning - check in with their homeroom teacher, then head to their mentee’s class with their folder. Do the activity assigned. Each activity takes about 5 minutes</a:t>
            </a:r>
            <a:endParaRPr/>
          </a:p>
        </p:txBody>
      </p:sp>
      <p:sp>
        <p:nvSpPr>
          <p:cNvPr id="179" name="Google Shape;179;g43ea0e1c4f_0_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417912bbc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417912bbc0_0_1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g417912bbc0_0_12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44f086617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44f0866173_1_0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44f0866173_1_0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417912bbc0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417912bbc0_0_18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417912bbc0_0_18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" name="Google Shape;30;p2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2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1" name="Google Shape;41;p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9" name="Google Shape;99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8" name="Google Shape;108;p1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3" name="Google Shape;123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9" name="Google Shape;129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0" name="Google Shape;130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5" name="Google Shape;135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6" name="Google Shape;136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0" name="Google Shape;140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1" name="Google Shape;141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2" name="Google Shape;52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20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20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1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8" name="Google Shape;78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9" name="Google Shape;79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5" name="Google Shape;85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6" name="Google Shape;86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0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0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720"/>
              <a:buFont typeface="Noto Sans Symbols"/>
              <a:buNone/>
              <a:defRPr sz="9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2" name="Google Shape;92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3" name="Google Shape;93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2;p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" name="Google Shape;13;p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7" name="Google Shape;17;p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8" name="Google Shape;18;p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9" name="Google Shape;19;p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▶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▶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▶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▶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IT5YF0hrgJwBABmu0yXe-pL3WAZhr72s/view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 txBox="1">
            <a:spLocks noGrp="1"/>
          </p:cNvSpPr>
          <p:nvPr>
            <p:ph type="ctrTitle"/>
          </p:nvPr>
        </p:nvSpPr>
        <p:spPr>
          <a:xfrm>
            <a:off x="-304800" y="2244027"/>
            <a:ext cx="1030224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60"/>
              <a:buFont typeface="Trebuchet MS"/>
              <a:buNone/>
            </a:pPr>
            <a:r>
              <a:rPr lang="en-US" sz="486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Brevard Academy </a:t>
            </a:r>
            <a:br>
              <a:rPr lang="en-US" sz="486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4770"/>
              <a:t>Peer Mentoring Program</a:t>
            </a:r>
            <a:endParaRPr sz="477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1"/>
          </p:nvPr>
        </p:nvSpPr>
        <p:spPr>
          <a:xfrm>
            <a:off x="768096" y="463162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20"/>
              <a:buFont typeface="Noto Sans Symbols"/>
              <a:buNone/>
            </a:pPr>
            <a:r>
              <a:rPr lang="en-US" sz="44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2018-2019</a:t>
            </a:r>
            <a:endParaRPr sz="4400" b="0" i="0" u="none" strike="noStrike" cap="non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>
            <a:spLocks noGrp="1"/>
          </p:cNvSpPr>
          <p:nvPr>
            <p:ph type="title"/>
          </p:nvPr>
        </p:nvSpPr>
        <p:spPr>
          <a:xfrm>
            <a:off x="677325" y="154975"/>
            <a:ext cx="8596800" cy="106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Now What? </a:t>
            </a:r>
            <a:endParaRPr/>
          </a:p>
        </p:txBody>
      </p:sp>
      <p:sp>
        <p:nvSpPr>
          <p:cNvPr id="210" name="Google Shape;210;p27"/>
          <p:cNvSpPr txBox="1">
            <a:spLocks noGrp="1"/>
          </p:cNvSpPr>
          <p:nvPr>
            <p:ph type="body" idx="1"/>
          </p:nvPr>
        </p:nvSpPr>
        <p:spPr>
          <a:xfrm>
            <a:off x="677325" y="813650"/>
            <a:ext cx="8837400" cy="5928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Trebuchet MS"/>
              <a:buChar char="➢"/>
            </a:pPr>
            <a:r>
              <a:rPr lang="en-US" sz="2800" b="1"/>
              <a:t>How can you get started? </a:t>
            </a:r>
            <a:endParaRPr sz="28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800" b="1"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Trebuchet MS"/>
              <a:buChar char="➢"/>
            </a:pPr>
            <a:r>
              <a:rPr lang="en-US" sz="2800" b="1"/>
              <a:t>Some questions to consider…..</a:t>
            </a:r>
            <a:endParaRPr sz="28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800" b="1"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Trebuchet MS"/>
              <a:buChar char="➢"/>
            </a:pPr>
            <a:r>
              <a:rPr lang="en-US" sz="2800" b="1"/>
              <a:t>Who would you get on board at your school to start this program? </a:t>
            </a:r>
            <a:endParaRPr sz="28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800" b="1"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Trebuchet MS"/>
              <a:buChar char="➢"/>
            </a:pPr>
            <a:r>
              <a:rPr lang="en-US" sz="2800" b="1"/>
              <a:t>How would you identify the mentors/ mentees? </a:t>
            </a:r>
            <a:endParaRPr sz="28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800" b="1"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Trebuchet MS"/>
              <a:buChar char="➢"/>
            </a:pPr>
            <a:r>
              <a:rPr lang="en-US" sz="2800" b="1"/>
              <a:t>Who would organize the folders/ topics/ discussions? </a:t>
            </a:r>
            <a:endParaRPr sz="28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Font typeface="Arial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Build a timeline of start date. Start small and build from there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Feedback/ Questions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8"/>
          <p:cNvSpPr txBox="1">
            <a:spLocks noGrp="1"/>
          </p:cNvSpPr>
          <p:nvPr>
            <p:ph type="body" idx="1"/>
          </p:nvPr>
        </p:nvSpPr>
        <p:spPr>
          <a:xfrm>
            <a:off x="323025" y="1551000"/>
            <a:ext cx="9442200" cy="497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marR="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600"/>
              <a:buChar char="➢"/>
            </a:pPr>
            <a:r>
              <a:rPr lang="en-US" sz="3600" b="1"/>
              <a:t>What questions do you have about the program? </a:t>
            </a:r>
            <a:endParaRPr sz="3600" b="1"/>
          </a:p>
          <a:p>
            <a:pPr marL="4572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3600" b="1"/>
          </a:p>
          <a:p>
            <a:pPr marL="457200" marR="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600"/>
              <a:buChar char="➢"/>
            </a:pPr>
            <a:r>
              <a:rPr lang="en-US" sz="3600" b="1"/>
              <a:t>Any feedback or ideas on ways to improve what we are doing?</a:t>
            </a:r>
            <a:endParaRPr sz="3600" b="1"/>
          </a:p>
          <a:p>
            <a:pPr marL="4572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36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6000" b="1"/>
              <a:t>How can you get started?</a:t>
            </a:r>
            <a:endParaRPr sz="6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body" idx="1"/>
          </p:nvPr>
        </p:nvSpPr>
        <p:spPr>
          <a:xfrm>
            <a:off x="631000" y="1776300"/>
            <a:ext cx="8821800" cy="3305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just" rtl="0">
              <a:spcBef>
                <a:spcPts val="1000"/>
              </a:spcBef>
              <a:spcAft>
                <a:spcPts val="0"/>
              </a:spcAft>
              <a:buSzPts val="2800"/>
              <a:buChar char="➢"/>
            </a:pPr>
            <a:r>
              <a:rPr lang="en-US" sz="2800"/>
              <a:t>Inspire leadership</a:t>
            </a:r>
            <a:endParaRPr sz="2800"/>
          </a:p>
          <a:p>
            <a:pPr marL="45720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2800"/>
          </a:p>
          <a:p>
            <a:pPr marL="457200" lvl="0" indent="-406400" algn="just" rtl="0">
              <a:spcBef>
                <a:spcPts val="1000"/>
              </a:spcBef>
              <a:spcAft>
                <a:spcPts val="0"/>
              </a:spcAft>
              <a:buSzPts val="2800"/>
              <a:buChar char="➢"/>
            </a:pPr>
            <a:r>
              <a:rPr lang="en-US" sz="2800"/>
              <a:t>Decrease student apathy</a:t>
            </a:r>
            <a:endParaRPr sz="2800"/>
          </a:p>
          <a:p>
            <a:pPr marL="45720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2800"/>
          </a:p>
          <a:p>
            <a:pPr marL="457200" lvl="0" indent="-406400" algn="just" rtl="0">
              <a:spcBef>
                <a:spcPts val="1000"/>
              </a:spcBef>
              <a:spcAft>
                <a:spcPts val="0"/>
              </a:spcAft>
              <a:buSzPts val="2800"/>
              <a:buChar char="➢"/>
            </a:pPr>
            <a:r>
              <a:rPr lang="en-US" sz="2800"/>
              <a:t>Build relationships across grade levels - between middle school and elementary school students </a:t>
            </a:r>
            <a:endParaRPr sz="2800"/>
          </a:p>
          <a:p>
            <a:pPr marL="45720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2800"/>
          </a:p>
          <a:p>
            <a:pPr marL="457200" lvl="0" indent="-406400" algn="just" rtl="0">
              <a:spcBef>
                <a:spcPts val="1000"/>
              </a:spcBef>
              <a:spcAft>
                <a:spcPts val="0"/>
              </a:spcAft>
              <a:buSzPts val="2800"/>
              <a:buChar char="➢"/>
            </a:pPr>
            <a:r>
              <a:rPr lang="en-US" sz="2800"/>
              <a:t>Not enough adults to partner with all needs in the building for mentors</a:t>
            </a:r>
            <a:endParaRPr sz="280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155" name="Google Shape;155;p19"/>
          <p:cNvSpPr txBox="1"/>
          <p:nvPr/>
        </p:nvSpPr>
        <p:spPr>
          <a:xfrm>
            <a:off x="783400" y="683100"/>
            <a:ext cx="7677900" cy="10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Development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it about?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0"/>
          <p:cNvSpPr txBox="1">
            <a:spLocks noGrp="1"/>
          </p:cNvSpPr>
          <p:nvPr>
            <p:ph type="body" idx="1"/>
          </p:nvPr>
        </p:nvSpPr>
        <p:spPr>
          <a:xfrm>
            <a:off x="397575" y="1474800"/>
            <a:ext cx="10361700" cy="474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Font typeface="Trebuchet MS"/>
              <a:buChar char="➢"/>
            </a:pPr>
            <a:r>
              <a:rPr lang="en-US" sz="2400" b="1"/>
              <a:t>Building healthy relationships across grade levels</a:t>
            </a:r>
            <a:endParaRPr sz="24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Font typeface="Trebuchet MS"/>
              <a:buChar char="➢"/>
            </a:pPr>
            <a:r>
              <a:rPr lang="en-US" sz="2400" b="1"/>
              <a:t>Mentors sharing their own personal successes and tools they have used to better themselves</a:t>
            </a:r>
            <a:endParaRPr sz="24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Font typeface="Trebuchet MS"/>
              <a:buChar char="➢"/>
            </a:pPr>
            <a:r>
              <a:rPr lang="en-US" sz="2400" b="1"/>
              <a:t>Building leadership skills in students</a:t>
            </a:r>
            <a:endParaRPr sz="24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Font typeface="Trebuchet MS"/>
              <a:buChar char="➢"/>
            </a:pPr>
            <a:r>
              <a:rPr lang="en-US" sz="2400" b="1"/>
              <a:t>Building skills in younger students to build resilience and self-regulate </a:t>
            </a:r>
            <a:endParaRPr sz="24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Font typeface="Trebuchet MS"/>
              <a:buChar char="➢"/>
            </a:pPr>
            <a:r>
              <a:rPr lang="en-US" sz="2400" b="1"/>
              <a:t>Goal-setting with students </a:t>
            </a:r>
            <a:endParaRPr sz="24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Who are our mentors?</a:t>
            </a:r>
            <a:endParaRPr sz="36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8" name="Google Shape;168;p21"/>
          <p:cNvSpPr txBox="1">
            <a:spLocks noGrp="1"/>
          </p:cNvSpPr>
          <p:nvPr>
            <p:ph type="body" idx="1"/>
          </p:nvPr>
        </p:nvSpPr>
        <p:spPr>
          <a:xfrm>
            <a:off x="677325" y="1130799"/>
            <a:ext cx="8596800" cy="55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10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➢"/>
            </a:pPr>
            <a:r>
              <a:rPr lang="en-US" sz="2400" b="1"/>
              <a:t>7th and 8th graders who </a:t>
            </a:r>
            <a:r>
              <a:rPr lang="en-US" sz="2400" b="1" i="1"/>
              <a:t>choose</a:t>
            </a:r>
            <a:r>
              <a:rPr lang="en-US" sz="2400" b="1"/>
              <a:t> to be a part of the program</a:t>
            </a:r>
            <a:endParaRPr sz="2400" b="1"/>
          </a:p>
          <a:p>
            <a:pPr marL="45720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marR="0" lvl="0" indent="-3810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➢"/>
            </a:pPr>
            <a:r>
              <a:rPr lang="en-US" sz="2400" b="1"/>
              <a:t>Currently, we have 35 7th-and 8th-graders who are mentoring one or two of the 50 K-5th mentees</a:t>
            </a:r>
            <a:endParaRPr sz="2400" b="1"/>
          </a:p>
          <a:p>
            <a:pPr marL="45720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914400" marR="0" lvl="1" indent="-3810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lang="en-US" sz="2400" b="1"/>
              <a:t>If mentors have more than one partner, they are assigned to two in the same grade level. </a:t>
            </a:r>
            <a:endParaRPr sz="2400" b="1"/>
          </a:p>
          <a:p>
            <a:pPr marL="45720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914400" marR="0" lvl="1" indent="-3810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lang="en-US" sz="2400" b="1"/>
              <a:t>Mentors represent school leaders. </a:t>
            </a:r>
            <a:endParaRPr sz="2400" b="1"/>
          </a:p>
          <a:p>
            <a:pPr marL="1371600" marR="0" lvl="2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 sz="2400" b="1"/>
              <a:t>They can lose this opportunity if they receive office referrals and are not following basic rules of school.</a:t>
            </a:r>
            <a:endParaRPr sz="2400" b="1"/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  <a:p>
            <a:pPr marL="34290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recruit our mentors?</a:t>
            </a:r>
            <a:endParaRPr/>
          </a:p>
        </p:txBody>
      </p:sp>
      <p:sp>
        <p:nvSpPr>
          <p:cNvPr id="175" name="Google Shape;175;p22"/>
          <p:cNvSpPr txBox="1">
            <a:spLocks noGrp="1"/>
          </p:cNvSpPr>
          <p:nvPr>
            <p:ph type="body" idx="1"/>
          </p:nvPr>
        </p:nvSpPr>
        <p:spPr>
          <a:xfrm>
            <a:off x="677325" y="1038650"/>
            <a:ext cx="8596800" cy="529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 i="1" u="sng"/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➢"/>
            </a:pPr>
            <a:r>
              <a:rPr lang="en-US" sz="2400" b="1"/>
              <a:t>We meet with 7th- and 8th- graders to present the opportunity </a:t>
            </a:r>
            <a:endParaRPr sz="2400" b="1"/>
          </a:p>
          <a:p>
            <a:pPr marL="4572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○"/>
            </a:pPr>
            <a:r>
              <a:rPr lang="en-US" sz="2400" b="1"/>
              <a:t>At  this time, the program is explained to the students to inspire interest.</a:t>
            </a:r>
            <a:endParaRPr sz="2400" b="1"/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 b="1"/>
              <a:t>It is promoted as positive leadership role in the school community.</a:t>
            </a:r>
            <a:endParaRPr sz="2400" b="1"/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 b="1"/>
              <a:t>Success stories are shared from past mentoring experiences which generates curiosity.</a:t>
            </a:r>
            <a:endParaRPr sz="2400" b="1"/>
          </a:p>
          <a:p>
            <a:pPr marL="9144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➢"/>
            </a:pPr>
            <a:r>
              <a:rPr lang="en-US" sz="2400" b="1"/>
              <a:t>Next, names of younger students who might benefit from a mentor are recommended by the staff.</a:t>
            </a:r>
            <a:endParaRPr sz="2400" b="1"/>
          </a:p>
          <a:p>
            <a:pPr marL="4572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does the program work?</a:t>
            </a:r>
            <a:endParaRPr/>
          </a:p>
        </p:txBody>
      </p:sp>
      <p:sp>
        <p:nvSpPr>
          <p:cNvPr id="182" name="Google Shape;182;p23"/>
          <p:cNvSpPr txBox="1">
            <a:spLocks noGrp="1"/>
          </p:cNvSpPr>
          <p:nvPr>
            <p:ph type="body" idx="1"/>
          </p:nvPr>
        </p:nvSpPr>
        <p:spPr>
          <a:xfrm>
            <a:off x="677325" y="1436200"/>
            <a:ext cx="8596800" cy="516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Student names are collected, and mentors and mentees are partnered (NO easy task!)</a:t>
            </a:r>
            <a:endParaRPr sz="2000" b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The idea is to match students by</a:t>
            </a:r>
            <a:endParaRPr sz="2000" b="1"/>
          </a:p>
          <a:p>
            <a:pPr marL="1371600" lvl="2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en-US" sz="2000" b="1"/>
              <a:t>Goals</a:t>
            </a:r>
            <a:endParaRPr sz="2000" b="1"/>
          </a:p>
          <a:p>
            <a:pPr marL="1371600" lvl="2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en-US" sz="2000" b="1"/>
              <a:t>Personality</a:t>
            </a:r>
            <a:endParaRPr sz="2000" b="1"/>
          </a:p>
          <a:p>
            <a:pPr marL="1371600" lvl="2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en-US" sz="2000" b="1"/>
              <a:t>Interests</a:t>
            </a:r>
            <a:endParaRPr sz="2000" b="1"/>
          </a:p>
          <a:p>
            <a:pPr marL="1371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Folders are created and provided to the mentor and contain pertinent information for the mentors.</a:t>
            </a:r>
            <a:endParaRPr sz="2000" b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 Ideas of what to cover and discuss with the mentee</a:t>
            </a:r>
            <a:endParaRPr sz="2000" b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 Tools and techniques to use with that particular student</a:t>
            </a:r>
            <a:endParaRPr sz="2000" b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Goal setting sheets for the day</a:t>
            </a:r>
            <a:endParaRPr sz="2000" b="1"/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Folders provide 5 minute focused check-in opportunities.</a:t>
            </a:r>
            <a:endParaRPr sz="2000" b="1"/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Energy! </a:t>
            </a:r>
            <a:endParaRPr/>
          </a:p>
        </p:txBody>
      </p:sp>
      <p:sp>
        <p:nvSpPr>
          <p:cNvPr id="189" name="Google Shape;189;p24"/>
          <p:cNvSpPr txBox="1">
            <a:spLocks noGrp="1"/>
          </p:cNvSpPr>
          <p:nvPr>
            <p:ph type="body" idx="1"/>
          </p:nvPr>
        </p:nvSpPr>
        <p:spPr>
          <a:xfrm>
            <a:off x="677325" y="1212575"/>
            <a:ext cx="8596800" cy="53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We started this program last school year in January, and it has grown tremendously!</a:t>
            </a:r>
            <a:endParaRPr sz="2000" b="1"/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914400" lvl="1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BA had 20 partnerships last year</a:t>
            </a:r>
            <a:endParaRPr sz="2000" b="1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-US" sz="2000" b="1"/>
              <a:t>This year we have 50 younger students partnered with a mentor</a:t>
            </a:r>
            <a:endParaRPr sz="20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The older students have come in excited to share their experiences and in “giving” to the younger kids, their own cup is being filled and making a difference to their behavior throughout the day! </a:t>
            </a:r>
            <a:endParaRPr sz="2000" b="1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b="1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2000" b="1"/>
              <a:t>The younger students are so happy to see their mentor each day, and it has made a tremendous difference to the start of their day and their motivation to learn and be a good citizen at BA. </a:t>
            </a:r>
            <a:endParaRPr sz="20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Testimonials</a:t>
            </a:r>
            <a:endParaRPr/>
          </a:p>
        </p:txBody>
      </p:sp>
      <p:pic>
        <p:nvPicPr>
          <p:cNvPr id="196" name="Google Shape;196;p25" title="Pier Menotring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41243" y="1389076"/>
            <a:ext cx="6668975" cy="5001725"/>
          </a:xfrm>
          <a:prstGeom prst="rect">
            <a:avLst/>
          </a:prstGeom>
          <a:noFill/>
          <a:ln w="1143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/>
        </p:nvSpPr>
        <p:spPr>
          <a:xfrm>
            <a:off x="347875" y="598900"/>
            <a:ext cx="9243300" cy="48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ts val="2400"/>
              <a:buFont typeface="Trebuchet MS"/>
              <a:buChar char="➢"/>
            </a:pPr>
            <a:r>
              <a:rPr lang="en-US" sz="2400" b="1">
                <a:latin typeface="Trebuchet MS"/>
                <a:ea typeface="Trebuchet MS"/>
                <a:cs typeface="Trebuchet MS"/>
                <a:sym typeface="Trebuchet MS"/>
              </a:rPr>
              <a:t>6th-grade current Safety Patrollers (learning to be leaders)</a:t>
            </a: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ts val="2400"/>
              <a:buFont typeface="Trebuchet MS"/>
              <a:buChar char="➢"/>
            </a:pPr>
            <a:r>
              <a:rPr lang="en-US" sz="2400" b="1">
                <a:latin typeface="Trebuchet MS"/>
                <a:ea typeface="Trebuchet MS"/>
                <a:cs typeface="Trebuchet MS"/>
                <a:sym typeface="Trebuchet MS"/>
              </a:rPr>
              <a:t>6th-grade will train 5th-graders in safety patrol during the last quarter of the school year</a:t>
            </a: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ts val="2400"/>
              <a:buFont typeface="Trebuchet MS"/>
              <a:buChar char="➢"/>
            </a:pPr>
            <a:r>
              <a:rPr lang="en-US" sz="2400" b="1">
                <a:latin typeface="Trebuchet MS"/>
                <a:ea typeface="Trebuchet MS"/>
                <a:cs typeface="Trebuchet MS"/>
                <a:sym typeface="Trebuchet MS"/>
              </a:rPr>
              <a:t>6th-graders will shadow current 7th- and 8th-graders last quarter to learn mentoring program</a:t>
            </a: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ts val="2400"/>
              <a:buFont typeface="Trebuchet MS"/>
              <a:buChar char="➢"/>
            </a:pPr>
            <a:r>
              <a:rPr lang="en-US" sz="2400" b="1">
                <a:latin typeface="Trebuchet MS"/>
                <a:ea typeface="Trebuchet MS"/>
                <a:cs typeface="Trebuchet MS"/>
                <a:sym typeface="Trebuchet MS"/>
              </a:rPr>
              <a:t>6th-grade will partner with either 3rd-or 4th-grade to provide some academic support to learn how to lead younger students </a:t>
            </a: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ts val="2400"/>
              <a:buFont typeface="Trebuchet MS"/>
              <a:buChar char="➢"/>
            </a:pPr>
            <a:r>
              <a:rPr lang="en-US" sz="2400" b="1">
                <a:latin typeface="Trebuchet MS"/>
                <a:ea typeface="Trebuchet MS"/>
                <a:cs typeface="Trebuchet MS"/>
                <a:sym typeface="Trebuchet MS"/>
              </a:rPr>
              <a:t>Summer B.A. Leadership Camp to include Peer Mentor, Peer Mediation, Safety Patrol, and Classroom Helper training.</a:t>
            </a:r>
            <a:endParaRPr sz="2400"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26"/>
          <p:cNvSpPr txBox="1"/>
          <p:nvPr/>
        </p:nvSpPr>
        <p:spPr>
          <a:xfrm>
            <a:off x="124275" y="243500"/>
            <a:ext cx="9243300" cy="11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Future of the Program -Leadership at BA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</Words>
  <Application>Microsoft Office PowerPoint</Application>
  <PresentationFormat>Widescreen</PresentationFormat>
  <Paragraphs>103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Trebuchet MS</vt:lpstr>
      <vt:lpstr>Facet</vt:lpstr>
      <vt:lpstr>Brevard Academy  Peer Mentoring Program</vt:lpstr>
      <vt:lpstr>PowerPoint Presentation</vt:lpstr>
      <vt:lpstr>What is it about? </vt:lpstr>
      <vt:lpstr>Who are our mentors?</vt:lpstr>
      <vt:lpstr>How do we recruit our mentors?</vt:lpstr>
      <vt:lpstr>How does the program work?</vt:lpstr>
      <vt:lpstr>Energy! </vt:lpstr>
      <vt:lpstr>Testimonials</vt:lpstr>
      <vt:lpstr>PowerPoint Presentation</vt:lpstr>
      <vt:lpstr>Now What? </vt:lpstr>
      <vt:lpstr>Feedback/ Questions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Brevard Academy  Peer Mentoring Program</dc:title>
  <dc:creator>Jay Whalen</dc:creator>
  <cp:lastModifiedBy>Patricia Nnadi-Purvis</cp:lastModifiedBy>
  <cp:revision>1</cp:revision>
  <dcterms:modified xsi:type="dcterms:W3CDTF">2018-11-06T19:50:28Z</dcterms:modified>
</cp:coreProperties>
</file>