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42"/>
  </p:notesMasterIdLst>
  <p:handoutMasterIdLst>
    <p:handoutMasterId r:id="rId43"/>
  </p:handoutMasterIdLst>
  <p:sldIdLst>
    <p:sldId id="267" r:id="rId2"/>
    <p:sldId id="290" r:id="rId3"/>
    <p:sldId id="266" r:id="rId4"/>
    <p:sldId id="276" r:id="rId5"/>
    <p:sldId id="277" r:id="rId6"/>
    <p:sldId id="275" r:id="rId7"/>
    <p:sldId id="268" r:id="rId8"/>
    <p:sldId id="269" r:id="rId9"/>
    <p:sldId id="270" r:id="rId10"/>
    <p:sldId id="271" r:id="rId11"/>
    <p:sldId id="273" r:id="rId12"/>
    <p:sldId id="274" r:id="rId13"/>
    <p:sldId id="278" r:id="rId14"/>
    <p:sldId id="279" r:id="rId15"/>
    <p:sldId id="280" r:id="rId16"/>
    <p:sldId id="281" r:id="rId17"/>
    <p:sldId id="272" r:id="rId18"/>
    <p:sldId id="257" r:id="rId19"/>
    <p:sldId id="282" r:id="rId20"/>
    <p:sldId id="283" r:id="rId21"/>
    <p:sldId id="284" r:id="rId22"/>
    <p:sldId id="285" r:id="rId23"/>
    <p:sldId id="286" r:id="rId24"/>
    <p:sldId id="287" r:id="rId25"/>
    <p:sldId id="302" r:id="rId26"/>
    <p:sldId id="288" r:id="rId27"/>
    <p:sldId id="289" r:id="rId28"/>
    <p:sldId id="304" r:id="rId29"/>
    <p:sldId id="291" r:id="rId30"/>
    <p:sldId id="303" r:id="rId31"/>
    <p:sldId id="293" r:id="rId32"/>
    <p:sldId id="294" r:id="rId33"/>
    <p:sldId id="292" r:id="rId34"/>
    <p:sldId id="295" r:id="rId35"/>
    <p:sldId id="299" r:id="rId36"/>
    <p:sldId id="296" r:id="rId37"/>
    <p:sldId id="297" r:id="rId38"/>
    <p:sldId id="300" r:id="rId39"/>
    <p:sldId id="301" r:id="rId40"/>
    <p:sldId id="306" r:id="rId41"/>
  </p:sldIdLst>
  <p:sldSz cx="9144000" cy="6858000" type="screen4x3"/>
  <p:notesSz cx="7023100" cy="9309100"/>
  <p:defaultTextStyle>
    <a:defPPr>
      <a:defRPr lang="en-US"/>
    </a:defPPr>
    <a:lvl1pPr algn="l" rtl="0" eaLnBrk="0" fontAlgn="base" hangingPunct="0">
      <a:spcBef>
        <a:spcPct val="0"/>
      </a:spcBef>
      <a:spcAft>
        <a:spcPct val="0"/>
      </a:spcAft>
      <a:defRPr sz="2400" kern="1200">
        <a:solidFill>
          <a:schemeClr val="tx1"/>
        </a:solidFill>
        <a:latin typeface="Arial" panose="020B0604020202020204" pitchFamily="34" charset="0"/>
        <a:ea typeface="ヒラギノ角ゴ Pro W3" pitchFamily="1" charset="-128"/>
        <a:cs typeface="+mn-cs"/>
      </a:defRPr>
    </a:lvl1pPr>
    <a:lvl2pPr marL="457200" algn="l" rtl="0" eaLnBrk="0" fontAlgn="base" hangingPunct="0">
      <a:spcBef>
        <a:spcPct val="0"/>
      </a:spcBef>
      <a:spcAft>
        <a:spcPct val="0"/>
      </a:spcAft>
      <a:defRPr sz="2400" kern="1200">
        <a:solidFill>
          <a:schemeClr val="tx1"/>
        </a:solidFill>
        <a:latin typeface="Arial" panose="020B0604020202020204" pitchFamily="34" charset="0"/>
        <a:ea typeface="ヒラギノ角ゴ Pro W3" pitchFamily="1" charset="-128"/>
        <a:cs typeface="+mn-cs"/>
      </a:defRPr>
    </a:lvl2pPr>
    <a:lvl3pPr marL="914400" algn="l" rtl="0" eaLnBrk="0" fontAlgn="base" hangingPunct="0">
      <a:spcBef>
        <a:spcPct val="0"/>
      </a:spcBef>
      <a:spcAft>
        <a:spcPct val="0"/>
      </a:spcAft>
      <a:defRPr sz="2400" kern="1200">
        <a:solidFill>
          <a:schemeClr val="tx1"/>
        </a:solidFill>
        <a:latin typeface="Arial" panose="020B0604020202020204" pitchFamily="34" charset="0"/>
        <a:ea typeface="ヒラギノ角ゴ Pro W3" pitchFamily="1" charset="-128"/>
        <a:cs typeface="+mn-cs"/>
      </a:defRPr>
    </a:lvl3pPr>
    <a:lvl4pPr marL="1371600" algn="l" rtl="0" eaLnBrk="0" fontAlgn="base" hangingPunct="0">
      <a:spcBef>
        <a:spcPct val="0"/>
      </a:spcBef>
      <a:spcAft>
        <a:spcPct val="0"/>
      </a:spcAft>
      <a:defRPr sz="2400" kern="1200">
        <a:solidFill>
          <a:schemeClr val="tx1"/>
        </a:solidFill>
        <a:latin typeface="Arial" panose="020B0604020202020204" pitchFamily="34" charset="0"/>
        <a:ea typeface="ヒラギノ角ゴ Pro W3" pitchFamily="1" charset="-128"/>
        <a:cs typeface="+mn-cs"/>
      </a:defRPr>
    </a:lvl4pPr>
    <a:lvl5pPr marL="1828800" algn="l" rtl="0" eaLnBrk="0" fontAlgn="base" hangingPunct="0">
      <a:spcBef>
        <a:spcPct val="0"/>
      </a:spcBef>
      <a:spcAft>
        <a:spcPct val="0"/>
      </a:spcAft>
      <a:defRPr sz="2400" kern="1200">
        <a:solidFill>
          <a:schemeClr val="tx1"/>
        </a:solidFill>
        <a:latin typeface="Arial" panose="020B0604020202020204" pitchFamily="34" charset="0"/>
        <a:ea typeface="ヒラギノ角ゴ Pro W3" pitchFamily="1" charset="-128"/>
        <a:cs typeface="+mn-cs"/>
      </a:defRPr>
    </a:lvl5pPr>
    <a:lvl6pPr marL="2286000" algn="l" defTabSz="914400" rtl="0" eaLnBrk="1" latinLnBrk="0" hangingPunct="1">
      <a:defRPr sz="2400" kern="1200">
        <a:solidFill>
          <a:schemeClr val="tx1"/>
        </a:solidFill>
        <a:latin typeface="Arial" panose="020B0604020202020204" pitchFamily="34" charset="0"/>
        <a:ea typeface="ヒラギノ角ゴ Pro W3" pitchFamily="1" charset="-128"/>
        <a:cs typeface="+mn-cs"/>
      </a:defRPr>
    </a:lvl6pPr>
    <a:lvl7pPr marL="2743200" algn="l" defTabSz="914400" rtl="0" eaLnBrk="1" latinLnBrk="0" hangingPunct="1">
      <a:defRPr sz="2400" kern="1200">
        <a:solidFill>
          <a:schemeClr val="tx1"/>
        </a:solidFill>
        <a:latin typeface="Arial" panose="020B0604020202020204" pitchFamily="34" charset="0"/>
        <a:ea typeface="ヒラギノ角ゴ Pro W3" pitchFamily="1" charset="-128"/>
        <a:cs typeface="+mn-cs"/>
      </a:defRPr>
    </a:lvl7pPr>
    <a:lvl8pPr marL="3200400" algn="l" defTabSz="914400" rtl="0" eaLnBrk="1" latinLnBrk="0" hangingPunct="1">
      <a:defRPr sz="2400" kern="1200">
        <a:solidFill>
          <a:schemeClr val="tx1"/>
        </a:solidFill>
        <a:latin typeface="Arial" panose="020B0604020202020204" pitchFamily="34" charset="0"/>
        <a:ea typeface="ヒラギノ角ゴ Pro W3" pitchFamily="1" charset="-128"/>
        <a:cs typeface="+mn-cs"/>
      </a:defRPr>
    </a:lvl8pPr>
    <a:lvl9pPr marL="3657600" algn="l" defTabSz="914400" rtl="0" eaLnBrk="1" latinLnBrk="0" hangingPunct="1">
      <a:defRPr sz="2400" kern="1200">
        <a:solidFill>
          <a:schemeClr val="tx1"/>
        </a:solidFill>
        <a:latin typeface="Arial" panose="020B0604020202020204" pitchFamily="34" charset="0"/>
        <a:ea typeface="ヒラギノ角ゴ Pro W3" pitchFamily="1"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F1353"/>
    <a:srgbClr val="A2BC36"/>
    <a:srgbClr val="0D4376"/>
    <a:srgbClr val="6185AB"/>
    <a:srgbClr val="B4C12C"/>
    <a:srgbClr val="580035"/>
    <a:srgbClr val="AFC12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985" autoAdjust="0"/>
    <p:restoredTop sz="90929"/>
  </p:normalViewPr>
  <p:slideViewPr>
    <p:cSldViewPr>
      <p:cViewPr varScale="1">
        <p:scale>
          <a:sx n="86" d="100"/>
          <a:sy n="86" d="100"/>
        </p:scale>
        <p:origin x="1644" y="89"/>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handoutMaster" Target="handoutMasters/handoutMaster1.xml"/><Relationship Id="rId48" Type="http://schemas.microsoft.com/office/2015/10/relationships/revisionInfo" Target="revisionInfo.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s>
</file>

<file path=ppt/diagrams/colors1.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A64BD91-710D-4718-8D93-429DBADEBDE1}" type="doc">
      <dgm:prSet loTypeId="urn:microsoft.com/office/officeart/2005/8/layout/chevron2" loCatId="list" qsTypeId="urn:microsoft.com/office/officeart/2005/8/quickstyle/simple1" qsCatId="simple" csTypeId="urn:microsoft.com/office/officeart/2005/8/colors/accent2_3" csCatId="accent2" phldr="1"/>
      <dgm:spPr/>
      <dgm:t>
        <a:bodyPr/>
        <a:lstStyle/>
        <a:p>
          <a:endParaRPr lang="en-US"/>
        </a:p>
      </dgm:t>
    </dgm:pt>
    <dgm:pt modelId="{6EA31B35-BD92-41F2-9613-5E1F4E658490}">
      <dgm:prSet phldrT="[Text]" custT="1"/>
      <dgm:spPr/>
      <dgm:t>
        <a:bodyPr/>
        <a:lstStyle/>
        <a:p>
          <a:r>
            <a:rPr lang="en-US" sz="2800" dirty="0">
              <a:latin typeface="Calibri" panose="020F0502020204030204" pitchFamily="34" charset="0"/>
              <a:cs typeface="Calibri" panose="020F0502020204030204" pitchFamily="34" charset="0"/>
            </a:rPr>
            <a:t>Goal 2</a:t>
          </a:r>
        </a:p>
      </dgm:t>
    </dgm:pt>
    <dgm:pt modelId="{6FDF28AF-BE18-4B61-ADE9-B87FA2F4F6E7}" type="parTrans" cxnId="{58D610F0-5837-4DC6-9EA1-8D960B81FEBF}">
      <dgm:prSet/>
      <dgm:spPr/>
      <dgm:t>
        <a:bodyPr/>
        <a:lstStyle/>
        <a:p>
          <a:endParaRPr lang="en-US"/>
        </a:p>
      </dgm:t>
    </dgm:pt>
    <dgm:pt modelId="{3F21C486-37F3-47B3-ADA5-02B659C8ED1B}" type="sibTrans" cxnId="{58D610F0-5837-4DC6-9EA1-8D960B81FEBF}">
      <dgm:prSet/>
      <dgm:spPr/>
      <dgm:t>
        <a:bodyPr/>
        <a:lstStyle/>
        <a:p>
          <a:endParaRPr lang="en-US"/>
        </a:p>
      </dgm:t>
    </dgm:pt>
    <dgm:pt modelId="{B5E760FD-3420-47D5-979A-1E2985140971}">
      <dgm:prSet phldrT="[Text]" custT="1"/>
      <dgm:spPr/>
      <dgm:t>
        <a:bodyPr/>
        <a:lstStyle/>
        <a:p>
          <a:pPr>
            <a:buNone/>
          </a:pPr>
          <a:r>
            <a:rPr lang="en-US" sz="2800" dirty="0">
              <a:latin typeface="Calibri" panose="020F0502020204030204" pitchFamily="34" charset="0"/>
              <a:cs typeface="Calibri" panose="020F0502020204030204" pitchFamily="34" charset="0"/>
            </a:rPr>
            <a:t>Every student has a personalized education</a:t>
          </a:r>
        </a:p>
      </dgm:t>
    </dgm:pt>
    <dgm:pt modelId="{9F215A64-D8A4-4D99-B44F-E2168CFD1DE3}" type="parTrans" cxnId="{AFAFD81D-507C-4AFC-BC34-100FC29DA631}">
      <dgm:prSet/>
      <dgm:spPr/>
      <dgm:t>
        <a:bodyPr/>
        <a:lstStyle/>
        <a:p>
          <a:endParaRPr lang="en-US"/>
        </a:p>
      </dgm:t>
    </dgm:pt>
    <dgm:pt modelId="{97458CF6-3AE6-45CE-89FD-B4F05093F522}" type="sibTrans" cxnId="{AFAFD81D-507C-4AFC-BC34-100FC29DA631}">
      <dgm:prSet/>
      <dgm:spPr/>
      <dgm:t>
        <a:bodyPr/>
        <a:lstStyle/>
        <a:p>
          <a:endParaRPr lang="en-US"/>
        </a:p>
      </dgm:t>
    </dgm:pt>
    <dgm:pt modelId="{E546E93C-72CA-4A8E-AAFD-EB64EC04355A}">
      <dgm:prSet phldrT="[Text]" custT="1"/>
      <dgm:spPr/>
      <dgm:t>
        <a:bodyPr anchor="t"/>
        <a:lstStyle/>
        <a:p>
          <a:r>
            <a:rPr lang="en-US" sz="2400" dirty="0">
              <a:latin typeface="Calibri" panose="020F0502020204030204" pitchFamily="34" charset="0"/>
              <a:cs typeface="Calibri" panose="020F0502020204030204" pitchFamily="34" charset="0"/>
            </a:rPr>
            <a:t>Objective 2.4</a:t>
          </a:r>
        </a:p>
      </dgm:t>
    </dgm:pt>
    <dgm:pt modelId="{15FF14EE-904B-46AD-8284-6F90CC02788F}" type="parTrans" cxnId="{57016AEA-4A84-4697-AFEC-A8796187009F}">
      <dgm:prSet/>
      <dgm:spPr/>
      <dgm:t>
        <a:bodyPr/>
        <a:lstStyle/>
        <a:p>
          <a:endParaRPr lang="en-US"/>
        </a:p>
      </dgm:t>
    </dgm:pt>
    <dgm:pt modelId="{1FE2C0D9-B375-40A2-8840-3EC45E582FE5}" type="sibTrans" cxnId="{57016AEA-4A84-4697-AFEC-A8796187009F}">
      <dgm:prSet/>
      <dgm:spPr/>
      <dgm:t>
        <a:bodyPr/>
        <a:lstStyle/>
        <a:p>
          <a:endParaRPr lang="en-US"/>
        </a:p>
      </dgm:t>
    </dgm:pt>
    <dgm:pt modelId="{76D1238B-D9B3-4A48-A349-90A6160C6458}">
      <dgm:prSet phldrT="[Text]" custT="1"/>
      <dgm:spPr/>
      <dgm:t>
        <a:bodyPr/>
        <a:lstStyle/>
        <a:p>
          <a:pPr>
            <a:buNone/>
          </a:pPr>
          <a:r>
            <a:rPr lang="en-US" sz="2600" dirty="0">
              <a:latin typeface="Calibri" panose="020F0502020204030204" pitchFamily="34" charset="0"/>
              <a:cs typeface="Calibri" panose="020F0502020204030204" pitchFamily="34" charset="0"/>
            </a:rPr>
            <a:t>Increase the number of charter schools meeting academic, operational, and financial goals</a:t>
          </a:r>
        </a:p>
      </dgm:t>
    </dgm:pt>
    <dgm:pt modelId="{D23DE687-FE5A-4D97-882F-CA0FC9D5F461}" type="parTrans" cxnId="{9C107291-B603-4F4C-A586-6E0EB5D36A16}">
      <dgm:prSet/>
      <dgm:spPr/>
      <dgm:t>
        <a:bodyPr/>
        <a:lstStyle/>
        <a:p>
          <a:endParaRPr lang="en-US"/>
        </a:p>
      </dgm:t>
    </dgm:pt>
    <dgm:pt modelId="{E62EB775-9F99-4E1B-8331-7F69E5EF4C65}" type="sibTrans" cxnId="{9C107291-B603-4F4C-A586-6E0EB5D36A16}">
      <dgm:prSet/>
      <dgm:spPr/>
      <dgm:t>
        <a:bodyPr/>
        <a:lstStyle/>
        <a:p>
          <a:endParaRPr lang="en-US"/>
        </a:p>
      </dgm:t>
    </dgm:pt>
    <dgm:pt modelId="{1D586133-BC19-4574-B0FD-B9ABFC5CEF85}">
      <dgm:prSet phldrT="[Text]" custT="1"/>
      <dgm:spPr/>
      <dgm:t>
        <a:bodyPr anchor="t"/>
        <a:lstStyle/>
        <a:p>
          <a:r>
            <a:rPr lang="en-US" sz="2400" dirty="0">
              <a:latin typeface="Calibri" panose="020F0502020204030204" pitchFamily="34" charset="0"/>
              <a:cs typeface="Calibri" panose="020F0502020204030204" pitchFamily="34" charset="0"/>
            </a:rPr>
            <a:t>Measure 2.4.3</a:t>
          </a:r>
        </a:p>
      </dgm:t>
    </dgm:pt>
    <dgm:pt modelId="{E10BC461-22B8-4C1D-AB9D-DD2233EC0E2E}" type="parTrans" cxnId="{EAC6B2EE-6FC3-42A0-85C4-140D031F6816}">
      <dgm:prSet/>
      <dgm:spPr/>
      <dgm:t>
        <a:bodyPr/>
        <a:lstStyle/>
        <a:p>
          <a:endParaRPr lang="en-US"/>
        </a:p>
      </dgm:t>
    </dgm:pt>
    <dgm:pt modelId="{31B77848-5405-4963-B817-701D4838A90C}" type="sibTrans" cxnId="{EAC6B2EE-6FC3-42A0-85C4-140D031F6816}">
      <dgm:prSet/>
      <dgm:spPr/>
      <dgm:t>
        <a:bodyPr/>
        <a:lstStyle/>
        <a:p>
          <a:endParaRPr lang="en-US"/>
        </a:p>
      </dgm:t>
    </dgm:pt>
    <dgm:pt modelId="{43D12644-AAF7-4169-9BC3-360BF68FDA2C}">
      <dgm:prSet phldrT="[Text]" custT="1"/>
      <dgm:spPr/>
      <dgm:t>
        <a:bodyPr/>
        <a:lstStyle/>
        <a:p>
          <a:pPr>
            <a:buNone/>
          </a:pPr>
          <a:r>
            <a:rPr lang="en-US" sz="2200" dirty="0"/>
            <a:t>Percentage of charter schools meeting or exceeding all financial and operational goals as measured by the Office of Charter Schools’ performance framework</a:t>
          </a:r>
        </a:p>
      </dgm:t>
    </dgm:pt>
    <dgm:pt modelId="{E647D730-14DA-493F-854C-636647438985}" type="parTrans" cxnId="{AA0491AD-4EA2-4AD6-9F91-EE1AC4B98A17}">
      <dgm:prSet/>
      <dgm:spPr/>
      <dgm:t>
        <a:bodyPr/>
        <a:lstStyle/>
        <a:p>
          <a:endParaRPr lang="en-US"/>
        </a:p>
      </dgm:t>
    </dgm:pt>
    <dgm:pt modelId="{295BE507-0932-41CB-9CBC-E90C78FF322C}" type="sibTrans" cxnId="{AA0491AD-4EA2-4AD6-9F91-EE1AC4B98A17}">
      <dgm:prSet/>
      <dgm:spPr/>
      <dgm:t>
        <a:bodyPr/>
        <a:lstStyle/>
        <a:p>
          <a:endParaRPr lang="en-US"/>
        </a:p>
      </dgm:t>
    </dgm:pt>
    <dgm:pt modelId="{AD12CEDE-F48B-43D0-A4A8-A6FABCFFA8D3}" type="pres">
      <dgm:prSet presAssocID="{2A64BD91-710D-4718-8D93-429DBADEBDE1}" presName="linearFlow" presStyleCnt="0">
        <dgm:presLayoutVars>
          <dgm:dir/>
          <dgm:animLvl val="lvl"/>
          <dgm:resizeHandles val="exact"/>
        </dgm:presLayoutVars>
      </dgm:prSet>
      <dgm:spPr/>
    </dgm:pt>
    <dgm:pt modelId="{53285123-0C4C-4DE2-883A-53EA78B431C2}" type="pres">
      <dgm:prSet presAssocID="{6EA31B35-BD92-41F2-9613-5E1F4E658490}" presName="composite" presStyleCnt="0"/>
      <dgm:spPr/>
    </dgm:pt>
    <dgm:pt modelId="{B28F4A3D-C6AC-42D7-BFD8-04704DC93B18}" type="pres">
      <dgm:prSet presAssocID="{6EA31B35-BD92-41F2-9613-5E1F4E658490}" presName="parentText" presStyleLbl="alignNode1" presStyleIdx="0" presStyleCnt="3" custScaleX="112183" custLinFactNeighborX="-36265" custLinFactNeighborY="208">
        <dgm:presLayoutVars>
          <dgm:chMax val="1"/>
          <dgm:bulletEnabled val="1"/>
        </dgm:presLayoutVars>
      </dgm:prSet>
      <dgm:spPr/>
    </dgm:pt>
    <dgm:pt modelId="{E22D9A15-EFC8-4AC8-BF38-567A2696984C}" type="pres">
      <dgm:prSet presAssocID="{6EA31B35-BD92-41F2-9613-5E1F4E658490}" presName="descendantText" presStyleLbl="alignAcc1" presStyleIdx="0" presStyleCnt="3" custScaleX="97453" custScaleY="100864" custLinFactNeighborY="-7930">
        <dgm:presLayoutVars>
          <dgm:bulletEnabled val="1"/>
        </dgm:presLayoutVars>
      </dgm:prSet>
      <dgm:spPr/>
    </dgm:pt>
    <dgm:pt modelId="{FEC304E5-DC05-4C05-B89D-061E27C9D24C}" type="pres">
      <dgm:prSet presAssocID="{3F21C486-37F3-47B3-ADA5-02B659C8ED1B}" presName="sp" presStyleCnt="0"/>
      <dgm:spPr/>
    </dgm:pt>
    <dgm:pt modelId="{FDBA2CC6-1CF5-462D-A99F-CE9EB5EB3E8F}" type="pres">
      <dgm:prSet presAssocID="{E546E93C-72CA-4A8E-AAFD-EB64EC04355A}" presName="composite" presStyleCnt="0"/>
      <dgm:spPr/>
    </dgm:pt>
    <dgm:pt modelId="{25BE3AB3-0848-4149-8D19-1FC596C233E1}" type="pres">
      <dgm:prSet presAssocID="{E546E93C-72CA-4A8E-AAFD-EB64EC04355A}" presName="parentText" presStyleLbl="alignNode1" presStyleIdx="1" presStyleCnt="3" custScaleX="117802">
        <dgm:presLayoutVars>
          <dgm:chMax val="1"/>
          <dgm:bulletEnabled val="1"/>
        </dgm:presLayoutVars>
      </dgm:prSet>
      <dgm:spPr/>
    </dgm:pt>
    <dgm:pt modelId="{E6343FBD-1734-412C-9F67-CCE2949E806A}" type="pres">
      <dgm:prSet presAssocID="{E546E93C-72CA-4A8E-AAFD-EB64EC04355A}" presName="descendantText" presStyleLbl="alignAcc1" presStyleIdx="1" presStyleCnt="3" custScaleX="98285" custScaleY="102800">
        <dgm:presLayoutVars>
          <dgm:bulletEnabled val="1"/>
        </dgm:presLayoutVars>
      </dgm:prSet>
      <dgm:spPr/>
    </dgm:pt>
    <dgm:pt modelId="{CC194C9D-3FC5-4C50-907E-95253EAD87DF}" type="pres">
      <dgm:prSet presAssocID="{1FE2C0D9-B375-40A2-8840-3EC45E582FE5}" presName="sp" presStyleCnt="0"/>
      <dgm:spPr/>
    </dgm:pt>
    <dgm:pt modelId="{25353B4D-EEF2-4A01-8531-75626C01293A}" type="pres">
      <dgm:prSet presAssocID="{1D586133-BC19-4574-B0FD-B9ABFC5CEF85}" presName="composite" presStyleCnt="0"/>
      <dgm:spPr/>
    </dgm:pt>
    <dgm:pt modelId="{738E2A2D-0279-4C05-A4C1-BB9930EF9E1D}" type="pres">
      <dgm:prSet presAssocID="{1D586133-BC19-4574-B0FD-B9ABFC5CEF85}" presName="parentText" presStyleLbl="alignNode1" presStyleIdx="2" presStyleCnt="3" custScaleX="112729">
        <dgm:presLayoutVars>
          <dgm:chMax val="1"/>
          <dgm:bulletEnabled val="1"/>
        </dgm:presLayoutVars>
      </dgm:prSet>
      <dgm:spPr/>
    </dgm:pt>
    <dgm:pt modelId="{34BF4860-E860-41A5-A995-036C925D055F}" type="pres">
      <dgm:prSet presAssocID="{1D586133-BC19-4574-B0FD-B9ABFC5CEF85}" presName="descendantText" presStyleLbl="alignAcc1" presStyleIdx="2" presStyleCnt="3">
        <dgm:presLayoutVars>
          <dgm:bulletEnabled val="1"/>
        </dgm:presLayoutVars>
      </dgm:prSet>
      <dgm:spPr/>
    </dgm:pt>
  </dgm:ptLst>
  <dgm:cxnLst>
    <dgm:cxn modelId="{AFAFD81D-507C-4AFC-BC34-100FC29DA631}" srcId="{6EA31B35-BD92-41F2-9613-5E1F4E658490}" destId="{B5E760FD-3420-47D5-979A-1E2985140971}" srcOrd="0" destOrd="0" parTransId="{9F215A64-D8A4-4D99-B44F-E2168CFD1DE3}" sibTransId="{97458CF6-3AE6-45CE-89FD-B4F05093F522}"/>
    <dgm:cxn modelId="{19324D23-FFF4-41DE-8251-024B4701FB52}" type="presOf" srcId="{1D586133-BC19-4574-B0FD-B9ABFC5CEF85}" destId="{738E2A2D-0279-4C05-A4C1-BB9930EF9E1D}" srcOrd="0" destOrd="0" presId="urn:microsoft.com/office/officeart/2005/8/layout/chevron2"/>
    <dgm:cxn modelId="{CAC3D332-6081-4A4B-A967-4F805BC34CA4}" type="presOf" srcId="{E546E93C-72CA-4A8E-AAFD-EB64EC04355A}" destId="{25BE3AB3-0848-4149-8D19-1FC596C233E1}" srcOrd="0" destOrd="0" presId="urn:microsoft.com/office/officeart/2005/8/layout/chevron2"/>
    <dgm:cxn modelId="{53113F3B-9ACB-4879-8902-9DBE1766CDD0}" type="presOf" srcId="{6EA31B35-BD92-41F2-9613-5E1F4E658490}" destId="{B28F4A3D-C6AC-42D7-BFD8-04704DC93B18}" srcOrd="0" destOrd="0" presId="urn:microsoft.com/office/officeart/2005/8/layout/chevron2"/>
    <dgm:cxn modelId="{9C107291-B603-4F4C-A586-6E0EB5D36A16}" srcId="{E546E93C-72CA-4A8E-AAFD-EB64EC04355A}" destId="{76D1238B-D9B3-4A48-A349-90A6160C6458}" srcOrd="0" destOrd="0" parTransId="{D23DE687-FE5A-4D97-882F-CA0FC9D5F461}" sibTransId="{E62EB775-9F99-4E1B-8331-7F69E5EF4C65}"/>
    <dgm:cxn modelId="{77049BA5-F413-4AD1-831E-0038A68711A7}" type="presOf" srcId="{2A64BD91-710D-4718-8D93-429DBADEBDE1}" destId="{AD12CEDE-F48B-43D0-A4A8-A6FABCFFA8D3}" srcOrd="0" destOrd="0" presId="urn:microsoft.com/office/officeart/2005/8/layout/chevron2"/>
    <dgm:cxn modelId="{AA0491AD-4EA2-4AD6-9F91-EE1AC4B98A17}" srcId="{1D586133-BC19-4574-B0FD-B9ABFC5CEF85}" destId="{43D12644-AAF7-4169-9BC3-360BF68FDA2C}" srcOrd="0" destOrd="0" parTransId="{E647D730-14DA-493F-854C-636647438985}" sibTransId="{295BE507-0932-41CB-9CBC-E90C78FF322C}"/>
    <dgm:cxn modelId="{D55F42D7-5B7E-458C-A62B-30108A71550A}" type="presOf" srcId="{76D1238B-D9B3-4A48-A349-90A6160C6458}" destId="{E6343FBD-1734-412C-9F67-CCE2949E806A}" srcOrd="0" destOrd="0" presId="urn:microsoft.com/office/officeart/2005/8/layout/chevron2"/>
    <dgm:cxn modelId="{57016AEA-4A84-4697-AFEC-A8796187009F}" srcId="{2A64BD91-710D-4718-8D93-429DBADEBDE1}" destId="{E546E93C-72CA-4A8E-AAFD-EB64EC04355A}" srcOrd="1" destOrd="0" parTransId="{15FF14EE-904B-46AD-8284-6F90CC02788F}" sibTransId="{1FE2C0D9-B375-40A2-8840-3EC45E582FE5}"/>
    <dgm:cxn modelId="{EAC6B2EE-6FC3-42A0-85C4-140D031F6816}" srcId="{2A64BD91-710D-4718-8D93-429DBADEBDE1}" destId="{1D586133-BC19-4574-B0FD-B9ABFC5CEF85}" srcOrd="2" destOrd="0" parTransId="{E10BC461-22B8-4C1D-AB9D-DD2233EC0E2E}" sibTransId="{31B77848-5405-4963-B817-701D4838A90C}"/>
    <dgm:cxn modelId="{58D610F0-5837-4DC6-9EA1-8D960B81FEBF}" srcId="{2A64BD91-710D-4718-8D93-429DBADEBDE1}" destId="{6EA31B35-BD92-41F2-9613-5E1F4E658490}" srcOrd="0" destOrd="0" parTransId="{6FDF28AF-BE18-4B61-ADE9-B87FA2F4F6E7}" sibTransId="{3F21C486-37F3-47B3-ADA5-02B659C8ED1B}"/>
    <dgm:cxn modelId="{A99BC0F2-0A27-419E-84A9-3218A1D50704}" type="presOf" srcId="{43D12644-AAF7-4169-9BC3-360BF68FDA2C}" destId="{34BF4860-E860-41A5-A995-036C925D055F}" srcOrd="0" destOrd="0" presId="urn:microsoft.com/office/officeart/2005/8/layout/chevron2"/>
    <dgm:cxn modelId="{3E3EB2FD-D504-424F-B5C8-EB337C86A7F0}" type="presOf" srcId="{B5E760FD-3420-47D5-979A-1E2985140971}" destId="{E22D9A15-EFC8-4AC8-BF38-567A2696984C}" srcOrd="0" destOrd="0" presId="urn:microsoft.com/office/officeart/2005/8/layout/chevron2"/>
    <dgm:cxn modelId="{E1DCD629-F3C7-46A0-B5B8-FC5CD2FD2BE2}" type="presParOf" srcId="{AD12CEDE-F48B-43D0-A4A8-A6FABCFFA8D3}" destId="{53285123-0C4C-4DE2-883A-53EA78B431C2}" srcOrd="0" destOrd="0" presId="urn:microsoft.com/office/officeart/2005/8/layout/chevron2"/>
    <dgm:cxn modelId="{DE48AF99-6D49-4CDB-A84C-E90A23D092EE}" type="presParOf" srcId="{53285123-0C4C-4DE2-883A-53EA78B431C2}" destId="{B28F4A3D-C6AC-42D7-BFD8-04704DC93B18}" srcOrd="0" destOrd="0" presId="urn:microsoft.com/office/officeart/2005/8/layout/chevron2"/>
    <dgm:cxn modelId="{710643FB-63AF-43A2-9DEC-7C619C51D398}" type="presParOf" srcId="{53285123-0C4C-4DE2-883A-53EA78B431C2}" destId="{E22D9A15-EFC8-4AC8-BF38-567A2696984C}" srcOrd="1" destOrd="0" presId="urn:microsoft.com/office/officeart/2005/8/layout/chevron2"/>
    <dgm:cxn modelId="{41278B8F-6752-4074-B4C4-DF4DD1138F8F}" type="presParOf" srcId="{AD12CEDE-F48B-43D0-A4A8-A6FABCFFA8D3}" destId="{FEC304E5-DC05-4C05-B89D-061E27C9D24C}" srcOrd="1" destOrd="0" presId="urn:microsoft.com/office/officeart/2005/8/layout/chevron2"/>
    <dgm:cxn modelId="{D220BEAA-C70C-4FC9-AFC1-E4F2A2383A04}" type="presParOf" srcId="{AD12CEDE-F48B-43D0-A4A8-A6FABCFFA8D3}" destId="{FDBA2CC6-1CF5-462D-A99F-CE9EB5EB3E8F}" srcOrd="2" destOrd="0" presId="urn:microsoft.com/office/officeart/2005/8/layout/chevron2"/>
    <dgm:cxn modelId="{46753946-9E6B-4C1E-B329-0E99703B2039}" type="presParOf" srcId="{FDBA2CC6-1CF5-462D-A99F-CE9EB5EB3E8F}" destId="{25BE3AB3-0848-4149-8D19-1FC596C233E1}" srcOrd="0" destOrd="0" presId="urn:microsoft.com/office/officeart/2005/8/layout/chevron2"/>
    <dgm:cxn modelId="{1A8DB415-82D7-40CC-BB9A-ADC1E5F2C209}" type="presParOf" srcId="{FDBA2CC6-1CF5-462D-A99F-CE9EB5EB3E8F}" destId="{E6343FBD-1734-412C-9F67-CCE2949E806A}" srcOrd="1" destOrd="0" presId="urn:microsoft.com/office/officeart/2005/8/layout/chevron2"/>
    <dgm:cxn modelId="{A01F8A57-8AC1-4685-862A-A9C37EBA9A2B}" type="presParOf" srcId="{AD12CEDE-F48B-43D0-A4A8-A6FABCFFA8D3}" destId="{CC194C9D-3FC5-4C50-907E-95253EAD87DF}" srcOrd="3" destOrd="0" presId="urn:microsoft.com/office/officeart/2005/8/layout/chevron2"/>
    <dgm:cxn modelId="{87BC8499-217F-4E18-8AE2-81146D28B143}" type="presParOf" srcId="{AD12CEDE-F48B-43D0-A4A8-A6FABCFFA8D3}" destId="{25353B4D-EEF2-4A01-8531-75626C01293A}" srcOrd="4" destOrd="0" presId="urn:microsoft.com/office/officeart/2005/8/layout/chevron2"/>
    <dgm:cxn modelId="{26370E22-A074-449A-8B24-729B3563E022}" type="presParOf" srcId="{25353B4D-EEF2-4A01-8531-75626C01293A}" destId="{738E2A2D-0279-4C05-A4C1-BB9930EF9E1D}" srcOrd="0" destOrd="0" presId="urn:microsoft.com/office/officeart/2005/8/layout/chevron2"/>
    <dgm:cxn modelId="{820AA851-8794-4A17-A4B5-3AEA057FEC66}" type="presParOf" srcId="{25353B4D-EEF2-4A01-8531-75626C01293A}" destId="{34BF4860-E860-41A5-A995-036C925D055F}"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28F4A3D-C6AC-42D7-BFD8-04704DC93B18}">
      <dsp:nvSpPr>
        <dsp:cNvPr id="0" name=""/>
        <dsp:cNvSpPr/>
      </dsp:nvSpPr>
      <dsp:spPr>
        <a:xfrm rot="5400000">
          <a:off x="-196913" y="172639"/>
          <a:ext cx="1518980" cy="1192826"/>
        </a:xfrm>
        <a:prstGeom prst="chevron">
          <a:avLst/>
        </a:prstGeom>
        <a:solidFill>
          <a:schemeClr val="accent2">
            <a:shade val="80000"/>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en-US" sz="2800" kern="1200" dirty="0">
              <a:latin typeface="Calibri" panose="020F0502020204030204" pitchFamily="34" charset="0"/>
              <a:cs typeface="Calibri" panose="020F0502020204030204" pitchFamily="34" charset="0"/>
            </a:rPr>
            <a:t>Goal 2</a:t>
          </a:r>
        </a:p>
      </dsp:txBody>
      <dsp:txXfrm rot="-5400000">
        <a:off x="-33836" y="605975"/>
        <a:ext cx="1192826" cy="326154"/>
      </dsp:txXfrm>
    </dsp:sp>
    <dsp:sp modelId="{E22D9A15-EFC8-4AC8-BF38-567A2696984C}">
      <dsp:nvSpPr>
        <dsp:cNvPr id="0" name=""/>
        <dsp:cNvSpPr/>
      </dsp:nvSpPr>
      <dsp:spPr>
        <a:xfrm rot="5400000">
          <a:off x="4141081" y="-2956568"/>
          <a:ext cx="996391" cy="6909528"/>
        </a:xfrm>
        <a:prstGeom prst="round2SameRect">
          <a:avLst/>
        </a:prstGeom>
        <a:solidFill>
          <a:schemeClr val="lt1">
            <a:alpha val="90000"/>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9136" tIns="17780" rIns="17780" bIns="17780" numCol="1" spcCol="1270" anchor="ctr" anchorCtr="0">
          <a:noAutofit/>
        </a:bodyPr>
        <a:lstStyle/>
        <a:p>
          <a:pPr marL="285750" lvl="1" indent="-285750" algn="l" defTabSz="1244600">
            <a:lnSpc>
              <a:spcPct val="90000"/>
            </a:lnSpc>
            <a:spcBef>
              <a:spcPct val="0"/>
            </a:spcBef>
            <a:spcAft>
              <a:spcPct val="15000"/>
            </a:spcAft>
            <a:buNone/>
          </a:pPr>
          <a:r>
            <a:rPr lang="en-US" sz="2800" kern="1200" dirty="0">
              <a:latin typeface="Calibri" panose="020F0502020204030204" pitchFamily="34" charset="0"/>
              <a:cs typeface="Calibri" panose="020F0502020204030204" pitchFamily="34" charset="0"/>
            </a:rPr>
            <a:t>Every student has a personalized education</a:t>
          </a:r>
        </a:p>
      </dsp:txBody>
      <dsp:txXfrm rot="-5400000">
        <a:off x="1184513" y="48640"/>
        <a:ext cx="6860888" cy="899111"/>
      </dsp:txXfrm>
    </dsp:sp>
    <dsp:sp modelId="{25BE3AB3-0848-4149-8D19-1FC596C233E1}">
      <dsp:nvSpPr>
        <dsp:cNvPr id="0" name=""/>
        <dsp:cNvSpPr/>
      </dsp:nvSpPr>
      <dsp:spPr>
        <a:xfrm rot="5400000">
          <a:off x="-167040" y="1478258"/>
          <a:ext cx="1518980" cy="1252572"/>
        </a:xfrm>
        <a:prstGeom prst="chevron">
          <a:avLst/>
        </a:prstGeom>
        <a:solidFill>
          <a:schemeClr val="accent2">
            <a:shade val="80000"/>
            <a:hueOff val="0"/>
            <a:satOff val="-14010"/>
            <a:lumOff val="15876"/>
            <a:alphaOff val="0"/>
          </a:schemeClr>
        </a:solidFill>
        <a:ln w="25400" cap="flat" cmpd="sng" algn="ctr">
          <a:solidFill>
            <a:schemeClr val="accent2">
              <a:shade val="80000"/>
              <a:hueOff val="0"/>
              <a:satOff val="-14010"/>
              <a:lumOff val="15876"/>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t" anchorCtr="0">
          <a:noAutofit/>
        </a:bodyPr>
        <a:lstStyle/>
        <a:p>
          <a:pPr marL="0" lvl="0" indent="0" algn="ctr" defTabSz="1066800">
            <a:lnSpc>
              <a:spcPct val="90000"/>
            </a:lnSpc>
            <a:spcBef>
              <a:spcPct val="0"/>
            </a:spcBef>
            <a:spcAft>
              <a:spcPct val="35000"/>
            </a:spcAft>
            <a:buNone/>
          </a:pPr>
          <a:r>
            <a:rPr lang="en-US" sz="2400" kern="1200" dirty="0">
              <a:latin typeface="Calibri" panose="020F0502020204030204" pitchFamily="34" charset="0"/>
              <a:cs typeface="Calibri" panose="020F0502020204030204" pitchFamily="34" charset="0"/>
            </a:rPr>
            <a:t>Objective 2.4</a:t>
          </a:r>
        </a:p>
      </dsp:txBody>
      <dsp:txXfrm rot="-5400000">
        <a:off x="-33836" y="1971340"/>
        <a:ext cx="1252572" cy="266408"/>
      </dsp:txXfrm>
    </dsp:sp>
    <dsp:sp modelId="{E6343FBD-1734-412C-9F67-CCE2949E806A}">
      <dsp:nvSpPr>
        <dsp:cNvPr id="0" name=""/>
        <dsp:cNvSpPr/>
      </dsp:nvSpPr>
      <dsp:spPr>
        <a:xfrm rot="5400000">
          <a:off x="4161658" y="-1645535"/>
          <a:ext cx="1014982" cy="6968518"/>
        </a:xfrm>
        <a:prstGeom prst="round2SameRect">
          <a:avLst/>
        </a:prstGeom>
        <a:solidFill>
          <a:schemeClr val="lt1">
            <a:alpha val="90000"/>
            <a:hueOff val="0"/>
            <a:satOff val="0"/>
            <a:lumOff val="0"/>
            <a:alphaOff val="0"/>
          </a:schemeClr>
        </a:solidFill>
        <a:ln w="25400" cap="flat" cmpd="sng" algn="ctr">
          <a:solidFill>
            <a:schemeClr val="accent2">
              <a:shade val="80000"/>
              <a:hueOff val="0"/>
              <a:satOff val="-14010"/>
              <a:lumOff val="15876"/>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84912" tIns="16510" rIns="16510" bIns="16510" numCol="1" spcCol="1270" anchor="ctr" anchorCtr="0">
          <a:noAutofit/>
        </a:bodyPr>
        <a:lstStyle/>
        <a:p>
          <a:pPr marL="228600" lvl="1" indent="-228600" algn="l" defTabSz="1155700">
            <a:lnSpc>
              <a:spcPct val="90000"/>
            </a:lnSpc>
            <a:spcBef>
              <a:spcPct val="0"/>
            </a:spcBef>
            <a:spcAft>
              <a:spcPct val="15000"/>
            </a:spcAft>
            <a:buNone/>
          </a:pPr>
          <a:r>
            <a:rPr lang="en-US" sz="2600" kern="1200" dirty="0">
              <a:latin typeface="Calibri" panose="020F0502020204030204" pitchFamily="34" charset="0"/>
              <a:cs typeface="Calibri" panose="020F0502020204030204" pitchFamily="34" charset="0"/>
            </a:rPr>
            <a:t>Increase the number of charter schools meeting academic, operational, and financial goals</a:t>
          </a:r>
        </a:p>
      </dsp:txBody>
      <dsp:txXfrm rot="-5400000">
        <a:off x="1184891" y="1380779"/>
        <a:ext cx="6918971" cy="915888"/>
      </dsp:txXfrm>
    </dsp:sp>
    <dsp:sp modelId="{738E2A2D-0279-4C05-A4C1-BB9930EF9E1D}">
      <dsp:nvSpPr>
        <dsp:cNvPr id="0" name=""/>
        <dsp:cNvSpPr/>
      </dsp:nvSpPr>
      <dsp:spPr>
        <a:xfrm rot="5400000">
          <a:off x="-194010" y="2830058"/>
          <a:ext cx="1518980" cy="1198632"/>
        </a:xfrm>
        <a:prstGeom prst="chevron">
          <a:avLst/>
        </a:prstGeom>
        <a:solidFill>
          <a:schemeClr val="accent2">
            <a:shade val="80000"/>
            <a:hueOff val="0"/>
            <a:satOff val="-28019"/>
            <a:lumOff val="31752"/>
            <a:alphaOff val="0"/>
          </a:schemeClr>
        </a:solidFill>
        <a:ln w="25400" cap="flat" cmpd="sng" algn="ctr">
          <a:solidFill>
            <a:schemeClr val="accent2">
              <a:shade val="80000"/>
              <a:hueOff val="0"/>
              <a:satOff val="-28019"/>
              <a:lumOff val="31752"/>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t" anchorCtr="0">
          <a:noAutofit/>
        </a:bodyPr>
        <a:lstStyle/>
        <a:p>
          <a:pPr marL="0" lvl="0" indent="0" algn="ctr" defTabSz="1066800">
            <a:lnSpc>
              <a:spcPct val="90000"/>
            </a:lnSpc>
            <a:spcBef>
              <a:spcPct val="0"/>
            </a:spcBef>
            <a:spcAft>
              <a:spcPct val="35000"/>
            </a:spcAft>
            <a:buNone/>
          </a:pPr>
          <a:r>
            <a:rPr lang="en-US" sz="2400" kern="1200" dirty="0">
              <a:latin typeface="Calibri" panose="020F0502020204030204" pitchFamily="34" charset="0"/>
              <a:cs typeface="Calibri" panose="020F0502020204030204" pitchFamily="34" charset="0"/>
            </a:rPr>
            <a:t>Measure 2.4.3</a:t>
          </a:r>
        </a:p>
      </dsp:txBody>
      <dsp:txXfrm rot="-5400000">
        <a:off x="-33836" y="3269200"/>
        <a:ext cx="1198632" cy="320348"/>
      </dsp:txXfrm>
    </dsp:sp>
    <dsp:sp modelId="{34BF4860-E860-41A5-A995-036C925D055F}">
      <dsp:nvSpPr>
        <dsp:cNvPr id="0" name=""/>
        <dsp:cNvSpPr/>
      </dsp:nvSpPr>
      <dsp:spPr>
        <a:xfrm rot="5400000">
          <a:off x="4148510" y="-381503"/>
          <a:ext cx="987337" cy="7090113"/>
        </a:xfrm>
        <a:prstGeom prst="round2SameRect">
          <a:avLst/>
        </a:prstGeom>
        <a:solidFill>
          <a:schemeClr val="lt1">
            <a:alpha val="90000"/>
            <a:hueOff val="0"/>
            <a:satOff val="0"/>
            <a:lumOff val="0"/>
            <a:alphaOff val="0"/>
          </a:schemeClr>
        </a:solidFill>
        <a:ln w="25400" cap="flat" cmpd="sng" algn="ctr">
          <a:solidFill>
            <a:schemeClr val="accent2">
              <a:shade val="80000"/>
              <a:hueOff val="0"/>
              <a:satOff val="-28019"/>
              <a:lumOff val="31752"/>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6464" tIns="13970" rIns="13970" bIns="13970" numCol="1" spcCol="1270" anchor="ctr" anchorCtr="0">
          <a:noAutofit/>
        </a:bodyPr>
        <a:lstStyle/>
        <a:p>
          <a:pPr marL="228600" lvl="1" indent="-228600" algn="l" defTabSz="977900">
            <a:lnSpc>
              <a:spcPct val="90000"/>
            </a:lnSpc>
            <a:spcBef>
              <a:spcPct val="0"/>
            </a:spcBef>
            <a:spcAft>
              <a:spcPct val="15000"/>
            </a:spcAft>
            <a:buNone/>
          </a:pPr>
          <a:r>
            <a:rPr lang="en-US" sz="2200" kern="1200" dirty="0"/>
            <a:t>Percentage of charter schools meeting or exceeding all financial and operational goals as measured by the Office of Charter Schools’ performance framework</a:t>
          </a:r>
        </a:p>
      </dsp:txBody>
      <dsp:txXfrm rot="-5400000">
        <a:off x="1097122" y="2718083"/>
        <a:ext cx="7041915" cy="890941"/>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0356D10-0E3A-4FEE-A16B-2C298D63C595}"/>
              </a:ext>
            </a:extLst>
          </p:cNvPr>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a:extLst>
              <a:ext uri="{FF2B5EF4-FFF2-40B4-BE49-F238E27FC236}">
                <a16:creationId xmlns:a16="http://schemas.microsoft.com/office/drawing/2014/main" id="{082CA010-FB78-4682-94C5-C0396F68FA80}"/>
              </a:ext>
            </a:extLst>
          </p:cNvPr>
          <p:cNvSpPr>
            <a:spLocks noGrp="1"/>
          </p:cNvSpPr>
          <p:nvPr>
            <p:ph type="dt" sz="quarter" idx="1"/>
          </p:nvPr>
        </p:nvSpPr>
        <p:spPr>
          <a:xfrm>
            <a:off x="3978132" y="0"/>
            <a:ext cx="3043343" cy="467072"/>
          </a:xfrm>
          <a:prstGeom prst="rect">
            <a:avLst/>
          </a:prstGeom>
        </p:spPr>
        <p:txBody>
          <a:bodyPr vert="horz" lIns="93324" tIns="46662" rIns="93324" bIns="46662" rtlCol="0"/>
          <a:lstStyle>
            <a:lvl1pPr algn="r">
              <a:defRPr sz="1200"/>
            </a:lvl1pPr>
          </a:lstStyle>
          <a:p>
            <a:fld id="{E9B2CD7C-A4C6-42DF-A868-3EB0FE9DB6CE}" type="datetimeFigureOut">
              <a:rPr lang="en-US" smtClean="0"/>
              <a:t>7/18/2018</a:t>
            </a:fld>
            <a:endParaRPr lang="en-US"/>
          </a:p>
        </p:txBody>
      </p:sp>
      <p:sp>
        <p:nvSpPr>
          <p:cNvPr id="4" name="Footer Placeholder 3">
            <a:extLst>
              <a:ext uri="{FF2B5EF4-FFF2-40B4-BE49-F238E27FC236}">
                <a16:creationId xmlns:a16="http://schemas.microsoft.com/office/drawing/2014/main" id="{821A637E-EBC5-487D-8961-8EEBDEBAAA4B}"/>
              </a:ext>
            </a:extLst>
          </p:cNvPr>
          <p:cNvSpPr>
            <a:spLocks noGrp="1"/>
          </p:cNvSpPr>
          <p:nvPr>
            <p:ph type="ftr" sz="quarter" idx="2"/>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43C524AA-4FD2-4746-A323-899C5DF0AA71}"/>
              </a:ext>
            </a:extLst>
          </p:cNvPr>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E8D8ECC5-4CD9-48C3-9682-12553E91F85C}" type="slidenum">
              <a:rPr lang="en-US" smtClean="0"/>
              <a:t>‹#›</a:t>
            </a:fld>
            <a:endParaRPr lang="en-US"/>
          </a:p>
        </p:txBody>
      </p:sp>
    </p:spTree>
    <p:extLst>
      <p:ext uri="{BB962C8B-B14F-4D97-AF65-F5344CB8AC3E}">
        <p14:creationId xmlns:p14="http://schemas.microsoft.com/office/powerpoint/2010/main" val="379140187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87BCF3C2-1657-434E-9172-C686F9A6F4A5}"/>
              </a:ext>
            </a:extLst>
          </p:cNvPr>
          <p:cNvSpPr>
            <a:spLocks noGrp="1" noChangeArrowheads="1"/>
          </p:cNvSpPr>
          <p:nvPr>
            <p:ph type="hdr" sz="quarter"/>
          </p:nvPr>
        </p:nvSpPr>
        <p:spPr bwMode="auto">
          <a:xfrm>
            <a:off x="0" y="0"/>
            <a:ext cx="3043343" cy="46545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3324" tIns="46662" rIns="93324" bIns="46662" numCol="1" anchor="t" anchorCtr="0" compatLnSpc="1">
            <a:prstTxWarp prst="textNoShape">
              <a:avLst/>
            </a:prstTxWarp>
          </a:bodyPr>
          <a:lstStyle>
            <a:lvl1pPr>
              <a:defRPr sz="1200" smtClean="0">
                <a:latin typeface="Arial" charset="0"/>
              </a:defRPr>
            </a:lvl1pPr>
          </a:lstStyle>
          <a:p>
            <a:pPr>
              <a:defRPr/>
            </a:pPr>
            <a:endParaRPr lang="en-US" altLang="en-US"/>
          </a:p>
        </p:txBody>
      </p:sp>
      <p:sp>
        <p:nvSpPr>
          <p:cNvPr id="5123" name="Rectangle 3">
            <a:extLst>
              <a:ext uri="{FF2B5EF4-FFF2-40B4-BE49-F238E27FC236}">
                <a16:creationId xmlns:a16="http://schemas.microsoft.com/office/drawing/2014/main" id="{443A8A31-1AF4-4D7C-B824-AD2255C7ED24}"/>
              </a:ext>
            </a:extLst>
          </p:cNvPr>
          <p:cNvSpPr>
            <a:spLocks noGrp="1" noChangeArrowheads="1"/>
          </p:cNvSpPr>
          <p:nvPr>
            <p:ph type="dt" idx="1"/>
          </p:nvPr>
        </p:nvSpPr>
        <p:spPr bwMode="auto">
          <a:xfrm>
            <a:off x="3979757" y="0"/>
            <a:ext cx="3043343" cy="46545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3324" tIns="46662" rIns="93324" bIns="46662" numCol="1" anchor="t" anchorCtr="0" compatLnSpc="1">
            <a:prstTxWarp prst="textNoShape">
              <a:avLst/>
            </a:prstTxWarp>
          </a:bodyPr>
          <a:lstStyle>
            <a:lvl1pPr algn="r">
              <a:defRPr sz="1200" smtClean="0">
                <a:latin typeface="Arial" charset="0"/>
              </a:defRPr>
            </a:lvl1pPr>
          </a:lstStyle>
          <a:p>
            <a:pPr>
              <a:defRPr/>
            </a:pPr>
            <a:endParaRPr lang="en-US" altLang="en-US"/>
          </a:p>
        </p:txBody>
      </p:sp>
      <p:sp>
        <p:nvSpPr>
          <p:cNvPr id="5124" name="Rectangle 4">
            <a:extLst>
              <a:ext uri="{FF2B5EF4-FFF2-40B4-BE49-F238E27FC236}">
                <a16:creationId xmlns:a16="http://schemas.microsoft.com/office/drawing/2014/main" id="{BB732C9E-175E-4A4D-A754-642AE54BCA73}"/>
              </a:ext>
            </a:extLst>
          </p:cNvPr>
          <p:cNvSpPr>
            <a:spLocks noGrp="1" noRot="1" noChangeAspect="1" noChangeArrowheads="1" noTextEdit="1"/>
          </p:cNvSpPr>
          <p:nvPr>
            <p:ph type="sldImg" idx="2"/>
          </p:nvPr>
        </p:nvSpPr>
        <p:spPr bwMode="auto">
          <a:xfrm>
            <a:off x="1184275" y="698500"/>
            <a:ext cx="4654550" cy="3490913"/>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125" name="Rectangle 5">
            <a:extLst>
              <a:ext uri="{FF2B5EF4-FFF2-40B4-BE49-F238E27FC236}">
                <a16:creationId xmlns:a16="http://schemas.microsoft.com/office/drawing/2014/main" id="{38F3D6CE-BE91-4242-B2F6-CD914070D8CB}"/>
              </a:ext>
            </a:extLst>
          </p:cNvPr>
          <p:cNvSpPr>
            <a:spLocks noGrp="1" noChangeArrowheads="1"/>
          </p:cNvSpPr>
          <p:nvPr>
            <p:ph type="body" sz="quarter" idx="3"/>
          </p:nvPr>
        </p:nvSpPr>
        <p:spPr bwMode="auto">
          <a:xfrm>
            <a:off x="936414" y="4421823"/>
            <a:ext cx="5150273" cy="418909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3324" tIns="46662" rIns="93324" bIns="46662" numCol="1" anchor="t" anchorCtr="0" compatLnSpc="1">
            <a:prstTxWarp prst="textNoShape">
              <a:avLst/>
            </a:prstTxWarp>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5126" name="Rectangle 6">
            <a:extLst>
              <a:ext uri="{FF2B5EF4-FFF2-40B4-BE49-F238E27FC236}">
                <a16:creationId xmlns:a16="http://schemas.microsoft.com/office/drawing/2014/main" id="{590CB406-5534-4EB3-94EA-1E54EBDD1A3F}"/>
              </a:ext>
            </a:extLst>
          </p:cNvPr>
          <p:cNvSpPr>
            <a:spLocks noGrp="1" noChangeArrowheads="1"/>
          </p:cNvSpPr>
          <p:nvPr>
            <p:ph type="ftr" sz="quarter" idx="4"/>
          </p:nvPr>
        </p:nvSpPr>
        <p:spPr bwMode="auto">
          <a:xfrm>
            <a:off x="0" y="8843645"/>
            <a:ext cx="3043343" cy="46545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3324" tIns="46662" rIns="93324" bIns="46662" numCol="1" anchor="b" anchorCtr="0" compatLnSpc="1">
            <a:prstTxWarp prst="textNoShape">
              <a:avLst/>
            </a:prstTxWarp>
          </a:bodyPr>
          <a:lstStyle>
            <a:lvl1pPr>
              <a:defRPr sz="1200" smtClean="0">
                <a:latin typeface="Arial" charset="0"/>
              </a:defRPr>
            </a:lvl1pPr>
          </a:lstStyle>
          <a:p>
            <a:pPr>
              <a:defRPr/>
            </a:pPr>
            <a:endParaRPr lang="en-US" altLang="en-US"/>
          </a:p>
        </p:txBody>
      </p:sp>
      <p:sp>
        <p:nvSpPr>
          <p:cNvPr id="5127" name="Rectangle 7">
            <a:extLst>
              <a:ext uri="{FF2B5EF4-FFF2-40B4-BE49-F238E27FC236}">
                <a16:creationId xmlns:a16="http://schemas.microsoft.com/office/drawing/2014/main" id="{9AA97C3C-7043-4F04-B6C1-31F229AC044A}"/>
              </a:ext>
            </a:extLst>
          </p:cNvPr>
          <p:cNvSpPr>
            <a:spLocks noGrp="1" noChangeArrowheads="1"/>
          </p:cNvSpPr>
          <p:nvPr>
            <p:ph type="sldNum" sz="quarter" idx="5"/>
          </p:nvPr>
        </p:nvSpPr>
        <p:spPr bwMode="auto">
          <a:xfrm>
            <a:off x="3979757" y="8843645"/>
            <a:ext cx="3043343" cy="46545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3324" tIns="46662" rIns="93324" bIns="46662" numCol="1" anchor="b" anchorCtr="0" compatLnSpc="1">
            <a:prstTxWarp prst="textNoShape">
              <a:avLst/>
            </a:prstTxWarp>
          </a:bodyPr>
          <a:lstStyle>
            <a:lvl1pPr algn="r">
              <a:defRPr sz="1200"/>
            </a:lvl1pPr>
          </a:lstStyle>
          <a:p>
            <a:fld id="{66A7352A-5CAE-4CC3-9818-828C51526C9C}"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ヒラギノ角ゴ Pro W3" pitchFamily="1" charset="-128"/>
        <a:cs typeface="+mn-cs"/>
      </a:defRPr>
    </a:lvl1pPr>
    <a:lvl2pPr marL="457200" algn="l" rtl="0" eaLnBrk="0" fontAlgn="base" hangingPunct="0">
      <a:spcBef>
        <a:spcPct val="30000"/>
      </a:spcBef>
      <a:spcAft>
        <a:spcPct val="0"/>
      </a:spcAft>
      <a:defRPr sz="1200" kern="1200">
        <a:solidFill>
          <a:schemeClr val="tx1"/>
        </a:solidFill>
        <a:latin typeface="Arial" charset="0"/>
        <a:ea typeface="ヒラギノ角ゴ Pro W3" pitchFamily="1"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ヒラギノ角ゴ Pro W3" pitchFamily="1"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ヒラギノ角ゴ Pro W3" pitchFamily="1"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ヒラギノ角ゴ Pro W3" pitchFamily="1"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SESSION law 2018-5</a:t>
            </a:r>
          </a:p>
        </p:txBody>
      </p:sp>
      <p:sp>
        <p:nvSpPr>
          <p:cNvPr id="4" name="Slide Number Placeholder 3"/>
          <p:cNvSpPr>
            <a:spLocks noGrp="1"/>
          </p:cNvSpPr>
          <p:nvPr>
            <p:ph type="sldNum" sz="quarter" idx="10"/>
          </p:nvPr>
        </p:nvSpPr>
        <p:spPr/>
        <p:txBody>
          <a:bodyPr/>
          <a:lstStyle/>
          <a:p>
            <a:fld id="{66A7352A-5CAE-4CC3-9818-828C51526C9C}" type="slidenum">
              <a:rPr lang="en-US" altLang="en-US" smtClean="0"/>
              <a:pPr/>
              <a:t>19</a:t>
            </a:fld>
            <a:endParaRPr lang="en-US" altLang="en-US"/>
          </a:p>
        </p:txBody>
      </p:sp>
    </p:spTree>
    <p:extLst>
      <p:ext uri="{BB962C8B-B14F-4D97-AF65-F5344CB8AC3E}">
        <p14:creationId xmlns:p14="http://schemas.microsoft.com/office/powerpoint/2010/main" val="411534039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McKinney-Vento Homeless Assistance Act and the education rights of children and youth in homeless situations, based on the</a:t>
            </a:r>
          </a:p>
          <a:p>
            <a:r>
              <a:rPr lang="en-US" dirty="0"/>
              <a:t>amendments made by the Every Student Succeeds Act of 2015, which took effect on October 1,</a:t>
            </a:r>
          </a:p>
          <a:p>
            <a:r>
              <a:rPr lang="en-US" dirty="0"/>
              <a:t>2016.1</a:t>
            </a:r>
          </a:p>
        </p:txBody>
      </p:sp>
      <p:sp>
        <p:nvSpPr>
          <p:cNvPr id="4" name="Slide Number Placeholder 3"/>
          <p:cNvSpPr>
            <a:spLocks noGrp="1"/>
          </p:cNvSpPr>
          <p:nvPr>
            <p:ph type="sldNum" sz="quarter" idx="10"/>
          </p:nvPr>
        </p:nvSpPr>
        <p:spPr/>
        <p:txBody>
          <a:bodyPr/>
          <a:lstStyle/>
          <a:p>
            <a:fld id="{66A7352A-5CAE-4CC3-9818-828C51526C9C}" type="slidenum">
              <a:rPr lang="en-US" altLang="en-US" smtClean="0"/>
              <a:pPr/>
              <a:t>36</a:t>
            </a:fld>
            <a:endParaRPr lang="en-US" altLang="en-US"/>
          </a:p>
        </p:txBody>
      </p:sp>
    </p:spTree>
    <p:extLst>
      <p:ext uri="{BB962C8B-B14F-4D97-AF65-F5344CB8AC3E}">
        <p14:creationId xmlns:p14="http://schemas.microsoft.com/office/powerpoint/2010/main" val="7708227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Schools should consider developing a policy addressing how this will be used, what training will take place, and how to promote awareness. </a:t>
            </a:r>
          </a:p>
        </p:txBody>
      </p:sp>
      <p:sp>
        <p:nvSpPr>
          <p:cNvPr id="4" name="Slide Number Placeholder 3"/>
          <p:cNvSpPr>
            <a:spLocks noGrp="1"/>
          </p:cNvSpPr>
          <p:nvPr>
            <p:ph type="sldNum" sz="quarter" idx="10"/>
          </p:nvPr>
        </p:nvSpPr>
        <p:spPr/>
        <p:txBody>
          <a:bodyPr/>
          <a:lstStyle/>
          <a:p>
            <a:fld id="{66A7352A-5CAE-4CC3-9818-828C51526C9C}" type="slidenum">
              <a:rPr lang="en-US" altLang="en-US" smtClean="0"/>
              <a:pPr/>
              <a:t>20</a:t>
            </a:fld>
            <a:endParaRPr lang="en-US" altLang="en-US"/>
          </a:p>
        </p:txBody>
      </p:sp>
    </p:spTree>
    <p:extLst>
      <p:ext uri="{BB962C8B-B14F-4D97-AF65-F5344CB8AC3E}">
        <p14:creationId xmlns:p14="http://schemas.microsoft.com/office/powerpoint/2010/main" val="24186571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-Advanced International Certificate of Education</a:t>
            </a:r>
            <a:r>
              <a:rPr lang="en-US" dirty="0"/>
              <a:t> (</a:t>
            </a:r>
            <a:r>
              <a:rPr lang="en-US" b="1" dirty="0"/>
              <a:t>AICE</a:t>
            </a:r>
            <a:r>
              <a:rPr lang="en-US" dirty="0"/>
              <a:t>) </a:t>
            </a:r>
          </a:p>
          <a:p>
            <a:r>
              <a:rPr lang="en-US" dirty="0"/>
              <a:t>-provides funding to reward the performance of teachers who teach students earning approved industry certifications or credentials (Career/technical courses)</a:t>
            </a:r>
          </a:p>
        </p:txBody>
      </p:sp>
      <p:sp>
        <p:nvSpPr>
          <p:cNvPr id="4" name="Slide Number Placeholder 3"/>
          <p:cNvSpPr>
            <a:spLocks noGrp="1"/>
          </p:cNvSpPr>
          <p:nvPr>
            <p:ph type="sldNum" sz="quarter" idx="10"/>
          </p:nvPr>
        </p:nvSpPr>
        <p:spPr/>
        <p:txBody>
          <a:bodyPr/>
          <a:lstStyle/>
          <a:p>
            <a:fld id="{66A7352A-5CAE-4CC3-9818-828C51526C9C}" type="slidenum">
              <a:rPr lang="en-US" altLang="en-US" smtClean="0"/>
              <a:pPr/>
              <a:t>21</a:t>
            </a:fld>
            <a:endParaRPr lang="en-US" altLang="en-US"/>
          </a:p>
        </p:txBody>
      </p:sp>
    </p:spTree>
    <p:extLst>
      <p:ext uri="{BB962C8B-B14F-4D97-AF65-F5344CB8AC3E}">
        <p14:creationId xmlns:p14="http://schemas.microsoft.com/office/powerpoint/2010/main" val="39321535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in addition to the requirements already in law: </a:t>
            </a:r>
          </a:p>
          <a:p>
            <a:r>
              <a:rPr lang="en-US" dirty="0"/>
              <a:t>Charter school shall annually publish on website and written report to SBE By Sept the following year’s data:</a:t>
            </a:r>
          </a:p>
          <a:p>
            <a:pPr lvl="0"/>
            <a:r>
              <a:rPr lang="en-US" dirty="0"/>
              <a:t>Number &amp; percentage of 3</a:t>
            </a:r>
            <a:r>
              <a:rPr lang="en-US" baseline="30000" dirty="0"/>
              <a:t>rd</a:t>
            </a:r>
            <a:r>
              <a:rPr lang="en-US" dirty="0"/>
              <a:t> graders demonstrating and not demonstrating reading proficiency </a:t>
            </a:r>
          </a:p>
          <a:p>
            <a:pPr lvl="0"/>
            <a:r>
              <a:rPr lang="en-US" dirty="0"/>
              <a:t>Number &amp; percentage of 3</a:t>
            </a:r>
            <a:r>
              <a:rPr lang="en-US" baseline="30000" dirty="0"/>
              <a:t>rd</a:t>
            </a:r>
            <a:r>
              <a:rPr lang="en-US" dirty="0"/>
              <a:t> graders no demonstrating reading proficiency and do not return to the charter school the following school year</a:t>
            </a:r>
          </a:p>
          <a:p>
            <a:pPr lvl="0"/>
            <a:r>
              <a:rPr lang="en-US" dirty="0"/>
              <a:t>Number &amp; percentage of third grade students retained for not demonstrating reading proficiency</a:t>
            </a:r>
          </a:p>
          <a:p>
            <a:pPr lvl="0"/>
            <a:r>
              <a:rPr lang="en-US" dirty="0"/>
              <a:t>Number &amp; percentage of 3</a:t>
            </a:r>
            <a:r>
              <a:rPr lang="en-US" baseline="30000" dirty="0"/>
              <a:t>rd</a:t>
            </a:r>
            <a:r>
              <a:rPr lang="en-US" dirty="0"/>
              <a:t> grade students exempt from mandatory retention </a:t>
            </a:r>
          </a:p>
          <a:p>
            <a:endParaRPr lang="en-US" dirty="0"/>
          </a:p>
        </p:txBody>
      </p:sp>
      <p:sp>
        <p:nvSpPr>
          <p:cNvPr id="4" name="Slide Number Placeholder 3"/>
          <p:cNvSpPr>
            <a:spLocks noGrp="1"/>
          </p:cNvSpPr>
          <p:nvPr>
            <p:ph type="sldNum" sz="quarter" idx="10"/>
          </p:nvPr>
        </p:nvSpPr>
        <p:spPr/>
        <p:txBody>
          <a:bodyPr/>
          <a:lstStyle/>
          <a:p>
            <a:fld id="{66A7352A-5CAE-4CC3-9818-828C51526C9C}" type="slidenum">
              <a:rPr lang="en-US" altLang="en-US" smtClean="0"/>
              <a:pPr/>
              <a:t>23</a:t>
            </a:fld>
            <a:endParaRPr lang="en-US" altLang="en-US"/>
          </a:p>
        </p:txBody>
      </p:sp>
    </p:spTree>
    <p:extLst>
      <p:ext uri="{BB962C8B-B14F-4D97-AF65-F5344CB8AC3E}">
        <p14:creationId xmlns:p14="http://schemas.microsoft.com/office/powerpoint/2010/main" val="15793610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6A7352A-5CAE-4CC3-9818-828C51526C9C}" type="slidenum">
              <a:rPr lang="en-US" altLang="en-US" smtClean="0"/>
              <a:pPr/>
              <a:t>28</a:t>
            </a:fld>
            <a:endParaRPr lang="en-US" altLang="en-US"/>
          </a:p>
        </p:txBody>
      </p:sp>
    </p:spTree>
    <p:extLst>
      <p:ext uri="{BB962C8B-B14F-4D97-AF65-F5344CB8AC3E}">
        <p14:creationId xmlns:p14="http://schemas.microsoft.com/office/powerpoint/2010/main" val="14336250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 2018-32</a:t>
            </a:r>
          </a:p>
        </p:txBody>
      </p:sp>
      <p:sp>
        <p:nvSpPr>
          <p:cNvPr id="4" name="Slide Number Placeholder 3"/>
          <p:cNvSpPr>
            <a:spLocks noGrp="1"/>
          </p:cNvSpPr>
          <p:nvPr>
            <p:ph type="sldNum" sz="quarter" idx="10"/>
          </p:nvPr>
        </p:nvSpPr>
        <p:spPr/>
        <p:txBody>
          <a:bodyPr/>
          <a:lstStyle/>
          <a:p>
            <a:fld id="{66A7352A-5CAE-4CC3-9818-828C51526C9C}" type="slidenum">
              <a:rPr lang="en-US" altLang="en-US" smtClean="0"/>
              <a:pPr/>
              <a:t>30</a:t>
            </a:fld>
            <a:endParaRPr lang="en-US" altLang="en-US"/>
          </a:p>
        </p:txBody>
      </p:sp>
    </p:spTree>
    <p:extLst>
      <p:ext uri="{BB962C8B-B14F-4D97-AF65-F5344CB8AC3E}">
        <p14:creationId xmlns:p14="http://schemas.microsoft.com/office/powerpoint/2010/main" val="40866958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Siblings include half siblings, stepsiblings, and children residing in a family foster home. </a:t>
            </a:r>
          </a:p>
          <a:p>
            <a:r>
              <a:rPr lang="en-US" dirty="0"/>
              <a:t>MAY give priority enrollment to these categories. </a:t>
            </a:r>
          </a:p>
          <a:p>
            <a:endParaRPr lang="en-US" dirty="0"/>
          </a:p>
        </p:txBody>
      </p:sp>
      <p:sp>
        <p:nvSpPr>
          <p:cNvPr id="4" name="Slide Number Placeholder 3"/>
          <p:cNvSpPr>
            <a:spLocks noGrp="1"/>
          </p:cNvSpPr>
          <p:nvPr>
            <p:ph type="sldNum" sz="quarter" idx="10"/>
          </p:nvPr>
        </p:nvSpPr>
        <p:spPr/>
        <p:txBody>
          <a:bodyPr/>
          <a:lstStyle/>
          <a:p>
            <a:fld id="{66A7352A-5CAE-4CC3-9818-828C51526C9C}" type="slidenum">
              <a:rPr lang="en-US" altLang="en-US" smtClean="0"/>
              <a:pPr/>
              <a:t>31</a:t>
            </a:fld>
            <a:endParaRPr lang="en-US" altLang="en-US"/>
          </a:p>
        </p:txBody>
      </p:sp>
    </p:spTree>
    <p:extLst>
      <p:ext uri="{BB962C8B-B14F-4D97-AF65-F5344CB8AC3E}">
        <p14:creationId xmlns:p14="http://schemas.microsoft.com/office/powerpoint/2010/main" val="78250121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applies to all public schools </a:t>
            </a:r>
          </a:p>
        </p:txBody>
      </p:sp>
      <p:sp>
        <p:nvSpPr>
          <p:cNvPr id="4" name="Slide Number Placeholder 3"/>
          <p:cNvSpPr>
            <a:spLocks noGrp="1"/>
          </p:cNvSpPr>
          <p:nvPr>
            <p:ph type="sldNum" sz="quarter" idx="10"/>
          </p:nvPr>
        </p:nvSpPr>
        <p:spPr/>
        <p:txBody>
          <a:bodyPr/>
          <a:lstStyle/>
          <a:p>
            <a:fld id="{66A7352A-5CAE-4CC3-9818-828C51526C9C}" type="slidenum">
              <a:rPr lang="en-US" altLang="en-US" smtClean="0"/>
              <a:pPr/>
              <a:t>33</a:t>
            </a:fld>
            <a:endParaRPr lang="en-US" altLang="en-US"/>
          </a:p>
        </p:txBody>
      </p:sp>
    </p:spTree>
    <p:extLst>
      <p:ext uri="{BB962C8B-B14F-4D97-AF65-F5344CB8AC3E}">
        <p14:creationId xmlns:p14="http://schemas.microsoft.com/office/powerpoint/2010/main" val="410209033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applies to all public schools </a:t>
            </a:r>
          </a:p>
        </p:txBody>
      </p:sp>
      <p:sp>
        <p:nvSpPr>
          <p:cNvPr id="4" name="Slide Number Placeholder 3"/>
          <p:cNvSpPr>
            <a:spLocks noGrp="1"/>
          </p:cNvSpPr>
          <p:nvPr>
            <p:ph type="sldNum" sz="quarter" idx="10"/>
          </p:nvPr>
        </p:nvSpPr>
        <p:spPr/>
        <p:txBody>
          <a:bodyPr/>
          <a:lstStyle/>
          <a:p>
            <a:fld id="{66A7352A-5CAE-4CC3-9818-828C51526C9C}" type="slidenum">
              <a:rPr lang="en-US" altLang="en-US" smtClean="0"/>
              <a:pPr/>
              <a:t>34</a:t>
            </a:fld>
            <a:endParaRPr lang="en-US" altLang="en-US"/>
          </a:p>
        </p:txBody>
      </p:sp>
    </p:spTree>
    <p:extLst>
      <p:ext uri="{BB962C8B-B14F-4D97-AF65-F5344CB8AC3E}">
        <p14:creationId xmlns:p14="http://schemas.microsoft.com/office/powerpoint/2010/main" val="105061863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11" descr="WhitebackPPTCover3">
            <a:extLst>
              <a:ext uri="{FF2B5EF4-FFF2-40B4-BE49-F238E27FC236}">
                <a16:creationId xmlns:a16="http://schemas.microsoft.com/office/drawing/2014/main" id="{1BCE0375-FB53-4502-B83D-117C7D9358FA}"/>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4763"/>
            <a:ext cx="9144000" cy="6865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18" name="Rectangle 2"/>
          <p:cNvSpPr>
            <a:spLocks noGrp="1" noChangeArrowheads="1"/>
          </p:cNvSpPr>
          <p:nvPr>
            <p:ph type="ctrTitle"/>
          </p:nvPr>
        </p:nvSpPr>
        <p:spPr>
          <a:xfrm>
            <a:off x="685800" y="2286000"/>
            <a:ext cx="7772400" cy="1143000"/>
          </a:xfrm>
        </p:spPr>
        <p:txBody>
          <a:bodyPr/>
          <a:lstStyle>
            <a:lvl1pPr algn="ctr">
              <a:defRPr sz="4000"/>
            </a:lvl1pPr>
          </a:lstStyle>
          <a:p>
            <a:pPr lvl="0"/>
            <a:r>
              <a:rPr lang="en-US" altLang="en-US" noProof="0"/>
              <a:t>Click to edit Master title style</a:t>
            </a:r>
          </a:p>
        </p:txBody>
      </p:sp>
      <p:sp>
        <p:nvSpPr>
          <p:cNvPr id="9219" name="Rectangle 3"/>
          <p:cNvSpPr>
            <a:spLocks noGrp="1" noChangeArrowheads="1"/>
          </p:cNvSpPr>
          <p:nvPr>
            <p:ph type="subTitle" idx="1"/>
          </p:nvPr>
        </p:nvSpPr>
        <p:spPr>
          <a:xfrm>
            <a:off x="1371600" y="3886200"/>
            <a:ext cx="6400800" cy="1752600"/>
          </a:xfrm>
        </p:spPr>
        <p:txBody>
          <a:bodyPr/>
          <a:lstStyle>
            <a:lvl1pPr marL="0" indent="0" algn="ctr">
              <a:buFontTx/>
              <a:buNone/>
              <a:defRPr sz="2800"/>
            </a:lvl1pPr>
          </a:lstStyle>
          <a:p>
            <a:pPr lvl="0"/>
            <a:r>
              <a:rPr lang="en-US" altLang="en-US" noProof="0"/>
              <a:t>Click to edit Master subtitle style</a:t>
            </a:r>
          </a:p>
        </p:txBody>
      </p:sp>
      <p:sp>
        <p:nvSpPr>
          <p:cNvPr id="5" name="Slide Number Placeholder 4">
            <a:extLst>
              <a:ext uri="{FF2B5EF4-FFF2-40B4-BE49-F238E27FC236}">
                <a16:creationId xmlns:a16="http://schemas.microsoft.com/office/drawing/2014/main" id="{11D0490B-F7EB-4072-9D54-B63CAEFD0E58}"/>
              </a:ext>
            </a:extLst>
          </p:cNvPr>
          <p:cNvSpPr>
            <a:spLocks noGrp="1" noChangeArrowheads="1"/>
          </p:cNvSpPr>
          <p:nvPr>
            <p:ph type="sldNum" sz="quarter" idx="10"/>
          </p:nvPr>
        </p:nvSpPr>
        <p:spPr/>
        <p:txBody>
          <a:bodyPr/>
          <a:lstStyle>
            <a:lvl1pPr>
              <a:defRPr/>
            </a:lvl1pPr>
          </a:lstStyle>
          <a:p>
            <a:fld id="{9FF4FA5F-31E2-45B7-A9D4-FA40DED5B475}" type="slidenum">
              <a:rPr lang="en-US" altLang="en-US"/>
              <a:pPr/>
              <a:t>‹#›</a:t>
            </a:fld>
            <a:endParaRPr lang="en-US" altLang="en-US"/>
          </a:p>
        </p:txBody>
      </p:sp>
    </p:spTree>
    <p:extLst>
      <p:ext uri="{BB962C8B-B14F-4D97-AF65-F5344CB8AC3E}">
        <p14:creationId xmlns:p14="http://schemas.microsoft.com/office/powerpoint/2010/main" val="41194711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a:extLst>
              <a:ext uri="{FF2B5EF4-FFF2-40B4-BE49-F238E27FC236}">
                <a16:creationId xmlns:a16="http://schemas.microsoft.com/office/drawing/2014/main" id="{FAE1FD08-6016-47AA-ACBB-5258FCEEB573}"/>
              </a:ext>
            </a:extLst>
          </p:cNvPr>
          <p:cNvSpPr>
            <a:spLocks noGrp="1" noChangeArrowheads="1"/>
          </p:cNvSpPr>
          <p:nvPr>
            <p:ph type="sldNum" sz="quarter" idx="10"/>
          </p:nvPr>
        </p:nvSpPr>
        <p:spPr>
          <a:ln/>
        </p:spPr>
        <p:txBody>
          <a:bodyPr/>
          <a:lstStyle>
            <a:lvl1pPr>
              <a:defRPr/>
            </a:lvl1pPr>
          </a:lstStyle>
          <a:p>
            <a:fld id="{62B7D99A-67AB-4A3A-9A75-9F033351C56F}" type="slidenum">
              <a:rPr lang="en-US" altLang="en-US"/>
              <a:pPr/>
              <a:t>‹#›</a:t>
            </a:fld>
            <a:endParaRPr lang="en-US" altLang="en-US">
              <a:solidFill>
                <a:schemeClr val="tx1"/>
              </a:solidFill>
            </a:endParaRPr>
          </a:p>
        </p:txBody>
      </p:sp>
    </p:spTree>
    <p:extLst>
      <p:ext uri="{BB962C8B-B14F-4D97-AF65-F5344CB8AC3E}">
        <p14:creationId xmlns:p14="http://schemas.microsoft.com/office/powerpoint/2010/main" val="37282334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304800"/>
            <a:ext cx="1943100" cy="5791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304800"/>
            <a:ext cx="5676900" cy="57912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a:extLst>
              <a:ext uri="{FF2B5EF4-FFF2-40B4-BE49-F238E27FC236}">
                <a16:creationId xmlns:a16="http://schemas.microsoft.com/office/drawing/2014/main" id="{61007F7F-A68B-4A98-B5AD-07B720829941}"/>
              </a:ext>
            </a:extLst>
          </p:cNvPr>
          <p:cNvSpPr>
            <a:spLocks noGrp="1" noChangeArrowheads="1"/>
          </p:cNvSpPr>
          <p:nvPr>
            <p:ph type="sldNum" sz="quarter" idx="10"/>
          </p:nvPr>
        </p:nvSpPr>
        <p:spPr>
          <a:ln/>
        </p:spPr>
        <p:txBody>
          <a:bodyPr/>
          <a:lstStyle>
            <a:lvl1pPr>
              <a:defRPr/>
            </a:lvl1pPr>
          </a:lstStyle>
          <a:p>
            <a:fld id="{739D336D-E765-48D0-BCC4-B7DB6B5C758C}" type="slidenum">
              <a:rPr lang="en-US" altLang="en-US"/>
              <a:pPr/>
              <a:t>‹#›</a:t>
            </a:fld>
            <a:endParaRPr lang="en-US" altLang="en-US">
              <a:solidFill>
                <a:schemeClr val="tx1"/>
              </a:solidFill>
            </a:endParaRPr>
          </a:p>
        </p:txBody>
      </p:sp>
    </p:spTree>
    <p:extLst>
      <p:ext uri="{BB962C8B-B14F-4D97-AF65-F5344CB8AC3E}">
        <p14:creationId xmlns:p14="http://schemas.microsoft.com/office/powerpoint/2010/main" val="8032411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a:extLst>
              <a:ext uri="{FF2B5EF4-FFF2-40B4-BE49-F238E27FC236}">
                <a16:creationId xmlns:a16="http://schemas.microsoft.com/office/drawing/2014/main" id="{BE9CBAF3-702E-40D0-9EBA-958FF589BD0F}"/>
              </a:ext>
            </a:extLst>
          </p:cNvPr>
          <p:cNvSpPr>
            <a:spLocks noGrp="1" noChangeArrowheads="1"/>
          </p:cNvSpPr>
          <p:nvPr>
            <p:ph type="sldNum" sz="quarter" idx="10"/>
          </p:nvPr>
        </p:nvSpPr>
        <p:spPr>
          <a:ln/>
        </p:spPr>
        <p:txBody>
          <a:bodyPr/>
          <a:lstStyle>
            <a:lvl1pPr>
              <a:defRPr/>
            </a:lvl1pPr>
          </a:lstStyle>
          <a:p>
            <a:fld id="{CB712E08-38DA-4E26-A021-44C728661E70}" type="slidenum">
              <a:rPr lang="en-US" altLang="en-US"/>
              <a:pPr/>
              <a:t>‹#›</a:t>
            </a:fld>
            <a:endParaRPr lang="en-US" altLang="en-US">
              <a:solidFill>
                <a:schemeClr val="tx1"/>
              </a:solidFill>
            </a:endParaRPr>
          </a:p>
        </p:txBody>
      </p:sp>
    </p:spTree>
    <p:extLst>
      <p:ext uri="{BB962C8B-B14F-4D97-AF65-F5344CB8AC3E}">
        <p14:creationId xmlns:p14="http://schemas.microsoft.com/office/powerpoint/2010/main" val="22605317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Edit Master text styles</a:t>
            </a:r>
          </a:p>
        </p:txBody>
      </p:sp>
      <p:sp>
        <p:nvSpPr>
          <p:cNvPr id="4" name="Rectangle 6">
            <a:extLst>
              <a:ext uri="{FF2B5EF4-FFF2-40B4-BE49-F238E27FC236}">
                <a16:creationId xmlns:a16="http://schemas.microsoft.com/office/drawing/2014/main" id="{655D697A-9FC8-4A17-A0CB-0E17643F6DBB}"/>
              </a:ext>
            </a:extLst>
          </p:cNvPr>
          <p:cNvSpPr>
            <a:spLocks noGrp="1" noChangeArrowheads="1"/>
          </p:cNvSpPr>
          <p:nvPr>
            <p:ph type="sldNum" sz="quarter" idx="10"/>
          </p:nvPr>
        </p:nvSpPr>
        <p:spPr>
          <a:ln/>
        </p:spPr>
        <p:txBody>
          <a:bodyPr/>
          <a:lstStyle>
            <a:lvl1pPr>
              <a:defRPr/>
            </a:lvl1pPr>
          </a:lstStyle>
          <a:p>
            <a:fld id="{BECDDACC-FCF7-4E4B-B8FB-937A7D29CB91}" type="slidenum">
              <a:rPr lang="en-US" altLang="en-US"/>
              <a:pPr/>
              <a:t>‹#›</a:t>
            </a:fld>
            <a:endParaRPr lang="en-US" altLang="en-US">
              <a:solidFill>
                <a:schemeClr val="tx1"/>
              </a:solidFill>
            </a:endParaRPr>
          </a:p>
        </p:txBody>
      </p:sp>
    </p:spTree>
    <p:extLst>
      <p:ext uri="{BB962C8B-B14F-4D97-AF65-F5344CB8AC3E}">
        <p14:creationId xmlns:p14="http://schemas.microsoft.com/office/powerpoint/2010/main" val="41151677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600200"/>
            <a:ext cx="38100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38100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
            <a:extLst>
              <a:ext uri="{FF2B5EF4-FFF2-40B4-BE49-F238E27FC236}">
                <a16:creationId xmlns:a16="http://schemas.microsoft.com/office/drawing/2014/main" id="{84F83D04-E483-40B6-B15B-CF7DA26BA765}"/>
              </a:ext>
            </a:extLst>
          </p:cNvPr>
          <p:cNvSpPr>
            <a:spLocks noGrp="1" noChangeArrowheads="1"/>
          </p:cNvSpPr>
          <p:nvPr>
            <p:ph type="sldNum" sz="quarter" idx="10"/>
          </p:nvPr>
        </p:nvSpPr>
        <p:spPr>
          <a:ln/>
        </p:spPr>
        <p:txBody>
          <a:bodyPr/>
          <a:lstStyle>
            <a:lvl1pPr>
              <a:defRPr/>
            </a:lvl1pPr>
          </a:lstStyle>
          <a:p>
            <a:fld id="{2A9B72B7-4A30-4BAE-A291-7D9EE05212B6}" type="slidenum">
              <a:rPr lang="en-US" altLang="en-US"/>
              <a:pPr/>
              <a:t>‹#›</a:t>
            </a:fld>
            <a:endParaRPr lang="en-US" altLang="en-US">
              <a:solidFill>
                <a:schemeClr val="tx1"/>
              </a:solidFill>
            </a:endParaRPr>
          </a:p>
        </p:txBody>
      </p:sp>
    </p:spTree>
    <p:extLst>
      <p:ext uri="{BB962C8B-B14F-4D97-AF65-F5344CB8AC3E}">
        <p14:creationId xmlns:p14="http://schemas.microsoft.com/office/powerpoint/2010/main" val="17505264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a:extLst>
              <a:ext uri="{FF2B5EF4-FFF2-40B4-BE49-F238E27FC236}">
                <a16:creationId xmlns:a16="http://schemas.microsoft.com/office/drawing/2014/main" id="{945A756A-97B6-4E1C-911E-F19B5CA8815B}"/>
              </a:ext>
            </a:extLst>
          </p:cNvPr>
          <p:cNvSpPr>
            <a:spLocks noGrp="1" noChangeArrowheads="1"/>
          </p:cNvSpPr>
          <p:nvPr>
            <p:ph type="sldNum" sz="quarter" idx="10"/>
          </p:nvPr>
        </p:nvSpPr>
        <p:spPr>
          <a:ln/>
        </p:spPr>
        <p:txBody>
          <a:bodyPr/>
          <a:lstStyle>
            <a:lvl1pPr>
              <a:defRPr/>
            </a:lvl1pPr>
          </a:lstStyle>
          <a:p>
            <a:fld id="{3064D06E-AA83-4E00-BC6B-A0A934B1C400}" type="slidenum">
              <a:rPr lang="en-US" altLang="en-US"/>
              <a:pPr/>
              <a:t>‹#›</a:t>
            </a:fld>
            <a:endParaRPr lang="en-US" altLang="en-US">
              <a:solidFill>
                <a:schemeClr val="tx1"/>
              </a:solidFill>
            </a:endParaRPr>
          </a:p>
        </p:txBody>
      </p:sp>
    </p:spTree>
    <p:extLst>
      <p:ext uri="{BB962C8B-B14F-4D97-AF65-F5344CB8AC3E}">
        <p14:creationId xmlns:p14="http://schemas.microsoft.com/office/powerpoint/2010/main" val="514828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6">
            <a:extLst>
              <a:ext uri="{FF2B5EF4-FFF2-40B4-BE49-F238E27FC236}">
                <a16:creationId xmlns:a16="http://schemas.microsoft.com/office/drawing/2014/main" id="{37300B9C-F80C-4A21-AAD5-AAC597DF9602}"/>
              </a:ext>
            </a:extLst>
          </p:cNvPr>
          <p:cNvSpPr>
            <a:spLocks noGrp="1" noChangeArrowheads="1"/>
          </p:cNvSpPr>
          <p:nvPr>
            <p:ph type="sldNum" sz="quarter" idx="10"/>
          </p:nvPr>
        </p:nvSpPr>
        <p:spPr>
          <a:ln/>
        </p:spPr>
        <p:txBody>
          <a:bodyPr/>
          <a:lstStyle>
            <a:lvl1pPr>
              <a:defRPr/>
            </a:lvl1pPr>
          </a:lstStyle>
          <a:p>
            <a:fld id="{34D5BAFA-810F-4ED1-9E84-9E93814E4ED1}" type="slidenum">
              <a:rPr lang="en-US" altLang="en-US"/>
              <a:pPr/>
              <a:t>‹#›</a:t>
            </a:fld>
            <a:endParaRPr lang="en-US" altLang="en-US">
              <a:solidFill>
                <a:schemeClr val="tx1"/>
              </a:solidFill>
            </a:endParaRPr>
          </a:p>
        </p:txBody>
      </p:sp>
    </p:spTree>
    <p:extLst>
      <p:ext uri="{BB962C8B-B14F-4D97-AF65-F5344CB8AC3E}">
        <p14:creationId xmlns:p14="http://schemas.microsoft.com/office/powerpoint/2010/main" val="2395703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a:extLst>
              <a:ext uri="{FF2B5EF4-FFF2-40B4-BE49-F238E27FC236}">
                <a16:creationId xmlns:a16="http://schemas.microsoft.com/office/drawing/2014/main" id="{EC64809D-4217-46CE-A96B-EF87620D058F}"/>
              </a:ext>
            </a:extLst>
          </p:cNvPr>
          <p:cNvSpPr>
            <a:spLocks noGrp="1" noChangeArrowheads="1"/>
          </p:cNvSpPr>
          <p:nvPr>
            <p:ph type="sldNum" sz="quarter" idx="10"/>
          </p:nvPr>
        </p:nvSpPr>
        <p:spPr>
          <a:ln/>
        </p:spPr>
        <p:txBody>
          <a:bodyPr/>
          <a:lstStyle>
            <a:lvl1pPr>
              <a:defRPr/>
            </a:lvl1pPr>
          </a:lstStyle>
          <a:p>
            <a:fld id="{9E191976-E956-4542-9DA3-F3A2F1726328}" type="slidenum">
              <a:rPr lang="en-US" altLang="en-US"/>
              <a:pPr/>
              <a:t>‹#›</a:t>
            </a:fld>
            <a:endParaRPr lang="en-US" altLang="en-US">
              <a:solidFill>
                <a:schemeClr val="tx1"/>
              </a:solidFill>
            </a:endParaRPr>
          </a:p>
        </p:txBody>
      </p:sp>
    </p:spTree>
    <p:extLst>
      <p:ext uri="{BB962C8B-B14F-4D97-AF65-F5344CB8AC3E}">
        <p14:creationId xmlns:p14="http://schemas.microsoft.com/office/powerpoint/2010/main" val="13506004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Rectangle 6">
            <a:extLst>
              <a:ext uri="{FF2B5EF4-FFF2-40B4-BE49-F238E27FC236}">
                <a16:creationId xmlns:a16="http://schemas.microsoft.com/office/drawing/2014/main" id="{8F5905D9-E0A1-4C62-920F-00ED53DE2D5F}"/>
              </a:ext>
            </a:extLst>
          </p:cNvPr>
          <p:cNvSpPr>
            <a:spLocks noGrp="1" noChangeArrowheads="1"/>
          </p:cNvSpPr>
          <p:nvPr>
            <p:ph type="sldNum" sz="quarter" idx="10"/>
          </p:nvPr>
        </p:nvSpPr>
        <p:spPr>
          <a:ln/>
        </p:spPr>
        <p:txBody>
          <a:bodyPr/>
          <a:lstStyle>
            <a:lvl1pPr>
              <a:defRPr/>
            </a:lvl1pPr>
          </a:lstStyle>
          <a:p>
            <a:fld id="{56332FFE-F30D-405C-A2D1-1644AE40531E}" type="slidenum">
              <a:rPr lang="en-US" altLang="en-US"/>
              <a:pPr/>
              <a:t>‹#›</a:t>
            </a:fld>
            <a:endParaRPr lang="en-US" altLang="en-US">
              <a:solidFill>
                <a:schemeClr val="tx1"/>
              </a:solidFill>
            </a:endParaRPr>
          </a:p>
        </p:txBody>
      </p:sp>
    </p:spTree>
    <p:extLst>
      <p:ext uri="{BB962C8B-B14F-4D97-AF65-F5344CB8AC3E}">
        <p14:creationId xmlns:p14="http://schemas.microsoft.com/office/powerpoint/2010/main" val="28678676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Rectangle 6">
            <a:extLst>
              <a:ext uri="{FF2B5EF4-FFF2-40B4-BE49-F238E27FC236}">
                <a16:creationId xmlns:a16="http://schemas.microsoft.com/office/drawing/2014/main" id="{9358B42E-BA9E-4DB3-93A2-A1647545E44D}"/>
              </a:ext>
            </a:extLst>
          </p:cNvPr>
          <p:cNvSpPr>
            <a:spLocks noGrp="1" noChangeArrowheads="1"/>
          </p:cNvSpPr>
          <p:nvPr>
            <p:ph type="sldNum" sz="quarter" idx="10"/>
          </p:nvPr>
        </p:nvSpPr>
        <p:spPr>
          <a:ln/>
        </p:spPr>
        <p:txBody>
          <a:bodyPr/>
          <a:lstStyle>
            <a:lvl1pPr>
              <a:defRPr/>
            </a:lvl1pPr>
          </a:lstStyle>
          <a:p>
            <a:fld id="{28D12761-5FFA-4856-86B3-9584266BFE6D}" type="slidenum">
              <a:rPr lang="en-US" altLang="en-US"/>
              <a:pPr/>
              <a:t>‹#›</a:t>
            </a:fld>
            <a:endParaRPr lang="en-US" altLang="en-US">
              <a:solidFill>
                <a:schemeClr val="tx1"/>
              </a:solidFill>
            </a:endParaRPr>
          </a:p>
        </p:txBody>
      </p:sp>
    </p:spTree>
    <p:extLst>
      <p:ext uri="{BB962C8B-B14F-4D97-AF65-F5344CB8AC3E}">
        <p14:creationId xmlns:p14="http://schemas.microsoft.com/office/powerpoint/2010/main" val="19593889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0" descr="WhitebackPPTCover3_3">
            <a:extLst>
              <a:ext uri="{FF2B5EF4-FFF2-40B4-BE49-F238E27FC236}">
                <a16:creationId xmlns:a16="http://schemas.microsoft.com/office/drawing/2014/main" id="{AB989A62-C09E-41EA-9A95-17AA0337137C}"/>
              </a:ext>
            </a:extLst>
          </p:cNvP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0" y="1588"/>
            <a:ext cx="9144000" cy="6853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2">
            <a:extLst>
              <a:ext uri="{FF2B5EF4-FFF2-40B4-BE49-F238E27FC236}">
                <a16:creationId xmlns:a16="http://schemas.microsoft.com/office/drawing/2014/main" id="{972E1ABB-1BF3-49EB-8396-A891B3297BDE}"/>
              </a:ext>
            </a:extLst>
          </p:cNvPr>
          <p:cNvSpPr>
            <a:spLocks noGrp="1" noChangeArrowheads="1"/>
          </p:cNvSpPr>
          <p:nvPr>
            <p:ph type="title"/>
          </p:nvPr>
        </p:nvSpPr>
        <p:spPr bwMode="auto">
          <a:xfrm>
            <a:off x="685800" y="304800"/>
            <a:ext cx="7772400" cy="990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8" name="Rectangle 3">
            <a:extLst>
              <a:ext uri="{FF2B5EF4-FFF2-40B4-BE49-F238E27FC236}">
                <a16:creationId xmlns:a16="http://schemas.microsoft.com/office/drawing/2014/main" id="{39556649-6B11-4A83-A3CA-F513C35E8BC0}"/>
              </a:ext>
            </a:extLst>
          </p:cNvPr>
          <p:cNvSpPr>
            <a:spLocks noGrp="1" noChangeArrowheads="1"/>
          </p:cNvSpPr>
          <p:nvPr>
            <p:ph type="body" idx="1"/>
          </p:nvPr>
        </p:nvSpPr>
        <p:spPr bwMode="auto">
          <a:xfrm>
            <a:off x="685800" y="1600200"/>
            <a:ext cx="7772400" cy="4495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30" name="Rectangle 6">
            <a:extLst>
              <a:ext uri="{FF2B5EF4-FFF2-40B4-BE49-F238E27FC236}">
                <a16:creationId xmlns:a16="http://schemas.microsoft.com/office/drawing/2014/main" id="{4EBCA228-AD64-4FEB-BF86-4B943124CC94}"/>
              </a:ext>
            </a:extLst>
          </p:cNvPr>
          <p:cNvSpPr>
            <a:spLocks noGrp="1" noChangeArrowheads="1"/>
          </p:cNvSpPr>
          <p:nvPr>
            <p:ph type="sldNum" sz="quarter" idx="4"/>
          </p:nvPr>
        </p:nvSpPr>
        <p:spPr bwMode="auto">
          <a:xfrm>
            <a:off x="6553200" y="6248400"/>
            <a:ext cx="19050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r">
              <a:defRPr sz="1400">
                <a:solidFill>
                  <a:schemeClr val="folHlink"/>
                </a:solidFill>
              </a:defRPr>
            </a:lvl1pPr>
          </a:lstStyle>
          <a:p>
            <a:fld id="{8A904E48-2A33-49C0-BD11-12FF5F992F89}" type="slidenum">
              <a:rPr lang="en-US" altLang="en-US"/>
              <a:pPr/>
              <a:t>‹#›</a:t>
            </a:fld>
            <a:endParaRPr lang="en-US" altLang="en-US">
              <a:solidFill>
                <a:schemeClr val="tx1"/>
              </a:solidFill>
            </a:endParaRPr>
          </a:p>
        </p:txBody>
      </p:sp>
    </p:spTree>
  </p:cSld>
  <p:clrMap bg1="lt1" tx1="dk1" bg2="lt2" tx2="dk2" accent1="accent1" accent2="accent2" accent3="accent3" accent4="accent4" accent5="accent5" accent6="accent6" hlink="hlink" folHlink="folHlink"/>
  <p:sldLayoutIdLst>
    <p:sldLayoutId id="2147483671"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Lst>
  <p:txStyles>
    <p:titleStyle>
      <a:lvl1pPr algn="l" rtl="0" eaLnBrk="1" fontAlgn="base" hangingPunct="1">
        <a:spcBef>
          <a:spcPct val="0"/>
        </a:spcBef>
        <a:spcAft>
          <a:spcPct val="0"/>
        </a:spcAft>
        <a:defRPr sz="3800" b="1">
          <a:solidFill>
            <a:srgbClr val="A2BC36"/>
          </a:solidFill>
          <a:latin typeface="+mj-lt"/>
          <a:ea typeface="+mj-ea"/>
          <a:cs typeface="+mj-cs"/>
        </a:defRPr>
      </a:lvl1pPr>
      <a:lvl2pPr algn="l" rtl="0" eaLnBrk="1" fontAlgn="base" hangingPunct="1">
        <a:spcBef>
          <a:spcPct val="0"/>
        </a:spcBef>
        <a:spcAft>
          <a:spcPct val="0"/>
        </a:spcAft>
        <a:defRPr sz="3800" b="1">
          <a:solidFill>
            <a:srgbClr val="A2BC36"/>
          </a:solidFill>
          <a:latin typeface="Arial" charset="0"/>
          <a:ea typeface="ヒラギノ角ゴ Pro W3" pitchFamily="1" charset="-128"/>
        </a:defRPr>
      </a:lvl2pPr>
      <a:lvl3pPr algn="l" rtl="0" eaLnBrk="1" fontAlgn="base" hangingPunct="1">
        <a:spcBef>
          <a:spcPct val="0"/>
        </a:spcBef>
        <a:spcAft>
          <a:spcPct val="0"/>
        </a:spcAft>
        <a:defRPr sz="3800" b="1">
          <a:solidFill>
            <a:srgbClr val="A2BC36"/>
          </a:solidFill>
          <a:latin typeface="Arial" charset="0"/>
          <a:ea typeface="ヒラギノ角ゴ Pro W3" pitchFamily="1" charset="-128"/>
        </a:defRPr>
      </a:lvl3pPr>
      <a:lvl4pPr algn="l" rtl="0" eaLnBrk="1" fontAlgn="base" hangingPunct="1">
        <a:spcBef>
          <a:spcPct val="0"/>
        </a:spcBef>
        <a:spcAft>
          <a:spcPct val="0"/>
        </a:spcAft>
        <a:defRPr sz="3800" b="1">
          <a:solidFill>
            <a:srgbClr val="A2BC36"/>
          </a:solidFill>
          <a:latin typeface="Arial" charset="0"/>
          <a:ea typeface="ヒラギノ角ゴ Pro W3" pitchFamily="1" charset="-128"/>
        </a:defRPr>
      </a:lvl4pPr>
      <a:lvl5pPr algn="l" rtl="0" eaLnBrk="1" fontAlgn="base" hangingPunct="1">
        <a:spcBef>
          <a:spcPct val="0"/>
        </a:spcBef>
        <a:spcAft>
          <a:spcPct val="0"/>
        </a:spcAft>
        <a:defRPr sz="3800" b="1">
          <a:solidFill>
            <a:srgbClr val="A2BC36"/>
          </a:solidFill>
          <a:latin typeface="Arial" charset="0"/>
          <a:ea typeface="ヒラギノ角ゴ Pro W3" pitchFamily="1" charset="-128"/>
        </a:defRPr>
      </a:lvl5pPr>
      <a:lvl6pPr marL="457200" algn="l" rtl="0" eaLnBrk="1" fontAlgn="base" hangingPunct="1">
        <a:spcBef>
          <a:spcPct val="0"/>
        </a:spcBef>
        <a:spcAft>
          <a:spcPct val="0"/>
        </a:spcAft>
        <a:defRPr sz="3800" b="1">
          <a:solidFill>
            <a:srgbClr val="A2BC36"/>
          </a:solidFill>
          <a:latin typeface="Arial" charset="0"/>
          <a:ea typeface="ヒラギノ角ゴ Pro W3" pitchFamily="1" charset="-128"/>
        </a:defRPr>
      </a:lvl6pPr>
      <a:lvl7pPr marL="914400" algn="l" rtl="0" eaLnBrk="1" fontAlgn="base" hangingPunct="1">
        <a:spcBef>
          <a:spcPct val="0"/>
        </a:spcBef>
        <a:spcAft>
          <a:spcPct val="0"/>
        </a:spcAft>
        <a:defRPr sz="3800" b="1">
          <a:solidFill>
            <a:srgbClr val="A2BC36"/>
          </a:solidFill>
          <a:latin typeface="Arial" charset="0"/>
          <a:ea typeface="ヒラギノ角ゴ Pro W3" pitchFamily="1" charset="-128"/>
        </a:defRPr>
      </a:lvl7pPr>
      <a:lvl8pPr marL="1371600" algn="l" rtl="0" eaLnBrk="1" fontAlgn="base" hangingPunct="1">
        <a:spcBef>
          <a:spcPct val="0"/>
        </a:spcBef>
        <a:spcAft>
          <a:spcPct val="0"/>
        </a:spcAft>
        <a:defRPr sz="3800" b="1">
          <a:solidFill>
            <a:srgbClr val="A2BC36"/>
          </a:solidFill>
          <a:latin typeface="Arial" charset="0"/>
          <a:ea typeface="ヒラギノ角ゴ Pro W3" pitchFamily="1" charset="-128"/>
        </a:defRPr>
      </a:lvl8pPr>
      <a:lvl9pPr marL="1828800" algn="l" rtl="0" eaLnBrk="1" fontAlgn="base" hangingPunct="1">
        <a:spcBef>
          <a:spcPct val="0"/>
        </a:spcBef>
        <a:spcAft>
          <a:spcPct val="0"/>
        </a:spcAft>
        <a:defRPr sz="3800" b="1">
          <a:solidFill>
            <a:srgbClr val="A2BC36"/>
          </a:solidFill>
          <a:latin typeface="Arial" charset="0"/>
          <a:ea typeface="ヒラギノ角ゴ Pro W3" pitchFamily="1" charset="-128"/>
        </a:defRPr>
      </a:lvl9pPr>
    </p:titleStyle>
    <p:bodyStyle>
      <a:lvl1pPr marL="342900" indent="-342900" algn="l" rtl="0" eaLnBrk="1" fontAlgn="base" hangingPunct="1">
        <a:spcBef>
          <a:spcPct val="20000"/>
        </a:spcBef>
        <a:spcAft>
          <a:spcPct val="0"/>
        </a:spcAft>
        <a:buChar char="•"/>
        <a:defRPr sz="3000">
          <a:solidFill>
            <a:srgbClr val="0D4376"/>
          </a:solidFill>
          <a:latin typeface="+mn-lt"/>
          <a:ea typeface="+mn-ea"/>
          <a:cs typeface="+mn-cs"/>
        </a:defRPr>
      </a:lvl1pPr>
      <a:lvl2pPr marL="742950" indent="-285750" algn="l" rtl="0" eaLnBrk="1" fontAlgn="base" hangingPunct="1">
        <a:spcBef>
          <a:spcPct val="20000"/>
        </a:spcBef>
        <a:spcAft>
          <a:spcPct val="0"/>
        </a:spcAft>
        <a:buChar char="–"/>
        <a:defRPr sz="2800">
          <a:solidFill>
            <a:srgbClr val="0D4376"/>
          </a:solidFill>
          <a:latin typeface="+mn-lt"/>
          <a:ea typeface="+mn-ea"/>
        </a:defRPr>
      </a:lvl2pPr>
      <a:lvl3pPr marL="1143000" indent="-228600" algn="l" rtl="0" eaLnBrk="1" fontAlgn="base" hangingPunct="1">
        <a:spcBef>
          <a:spcPct val="20000"/>
        </a:spcBef>
        <a:spcAft>
          <a:spcPct val="0"/>
        </a:spcAft>
        <a:buChar char="•"/>
        <a:defRPr sz="2400">
          <a:solidFill>
            <a:srgbClr val="0D4376"/>
          </a:solidFill>
          <a:latin typeface="+mn-lt"/>
          <a:ea typeface="+mn-ea"/>
        </a:defRPr>
      </a:lvl3pPr>
      <a:lvl4pPr marL="1600200" indent="-228600" algn="l" rtl="0" eaLnBrk="1" fontAlgn="base" hangingPunct="1">
        <a:spcBef>
          <a:spcPct val="20000"/>
        </a:spcBef>
        <a:spcAft>
          <a:spcPct val="0"/>
        </a:spcAft>
        <a:buChar char="–"/>
        <a:defRPr sz="2000">
          <a:solidFill>
            <a:srgbClr val="0D4376"/>
          </a:solidFill>
          <a:latin typeface="+mn-lt"/>
          <a:ea typeface="+mn-ea"/>
        </a:defRPr>
      </a:lvl4pPr>
      <a:lvl5pPr marL="2057400" indent="-228600" algn="l" rtl="0" eaLnBrk="1" fontAlgn="base" hangingPunct="1">
        <a:spcBef>
          <a:spcPct val="20000"/>
        </a:spcBef>
        <a:spcAft>
          <a:spcPct val="0"/>
        </a:spcAft>
        <a:buChar char="»"/>
        <a:defRPr sz="2000">
          <a:solidFill>
            <a:srgbClr val="0D4376"/>
          </a:solidFill>
          <a:latin typeface="+mn-lt"/>
          <a:ea typeface="+mn-ea"/>
        </a:defRPr>
      </a:lvl5pPr>
      <a:lvl6pPr marL="2514600" indent="-228600" algn="l" rtl="0" eaLnBrk="1" fontAlgn="base" hangingPunct="1">
        <a:spcBef>
          <a:spcPct val="20000"/>
        </a:spcBef>
        <a:spcAft>
          <a:spcPct val="0"/>
        </a:spcAft>
        <a:buChar char="»"/>
        <a:defRPr sz="2000">
          <a:solidFill>
            <a:srgbClr val="0D4376"/>
          </a:solidFill>
          <a:latin typeface="+mn-lt"/>
          <a:ea typeface="+mn-ea"/>
        </a:defRPr>
      </a:lvl6pPr>
      <a:lvl7pPr marL="2971800" indent="-228600" algn="l" rtl="0" eaLnBrk="1" fontAlgn="base" hangingPunct="1">
        <a:spcBef>
          <a:spcPct val="20000"/>
        </a:spcBef>
        <a:spcAft>
          <a:spcPct val="0"/>
        </a:spcAft>
        <a:buChar char="»"/>
        <a:defRPr sz="2000">
          <a:solidFill>
            <a:srgbClr val="0D4376"/>
          </a:solidFill>
          <a:latin typeface="+mn-lt"/>
          <a:ea typeface="+mn-ea"/>
        </a:defRPr>
      </a:lvl7pPr>
      <a:lvl8pPr marL="3429000" indent="-228600" algn="l" rtl="0" eaLnBrk="1" fontAlgn="base" hangingPunct="1">
        <a:spcBef>
          <a:spcPct val="20000"/>
        </a:spcBef>
        <a:spcAft>
          <a:spcPct val="0"/>
        </a:spcAft>
        <a:buChar char="»"/>
        <a:defRPr sz="2000">
          <a:solidFill>
            <a:srgbClr val="0D4376"/>
          </a:solidFill>
          <a:latin typeface="+mn-lt"/>
          <a:ea typeface="+mn-ea"/>
        </a:defRPr>
      </a:lvl8pPr>
      <a:lvl9pPr marL="3886200" indent="-228600" algn="l" rtl="0" eaLnBrk="1" fontAlgn="base" hangingPunct="1">
        <a:spcBef>
          <a:spcPct val="20000"/>
        </a:spcBef>
        <a:spcAft>
          <a:spcPct val="0"/>
        </a:spcAft>
        <a:buChar char="»"/>
        <a:defRPr sz="2000">
          <a:solidFill>
            <a:srgbClr val="0D4376"/>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mailto:Shaunda.cooper@dpi.nc.gov"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mailto:Ashley.Baquero@dpi.nc.gov"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mailto:Ashley.Baquero@dpi.nc.gov"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7.xml.rels><?xml version="1.0" encoding="UTF-8" standalone="yes"?>
<Relationships xmlns="http://schemas.openxmlformats.org/package/2006/relationships"><Relationship Id="rId2" Type="http://schemas.openxmlformats.org/officeDocument/2006/relationships/hyperlink" Target="mailto:Stephenie.clark@dpi.nc.gov"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www.ncpublicschools.org/docs/cfss/spkup-nc/cfss-guidelines-anonymous-tools.pdf"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hyperlink" Target="http://www.ncpublicschools.org/cfss/spkup-nc/" TargetMode="Externa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hyperlink" Target="https://www2.ed.gov/policy/elsec/leg/esea02/pg116.html" TargetMode="External"/><Relationship Id="rId2" Type="http://schemas.openxmlformats.org/officeDocument/2006/relationships/hyperlink" Target="https://nche.ed.gov/legis/mv.php" TargetMode="Externa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hyperlink" Target="mailto:Jay.whalen@dpi.nc.gov"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mailto:Danielle.allen@dpi.nc.gov"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mailto:Kebbler.Williams@dpi.nc.gov"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B4DA9E-E6C4-4AED-9213-0039A1BBB280}"/>
              </a:ext>
            </a:extLst>
          </p:cNvPr>
          <p:cNvSpPr>
            <a:spLocks noGrp="1"/>
          </p:cNvSpPr>
          <p:nvPr>
            <p:ph type="ctrTitle"/>
          </p:nvPr>
        </p:nvSpPr>
        <p:spPr>
          <a:xfrm>
            <a:off x="762000" y="1752600"/>
            <a:ext cx="7772400" cy="1143000"/>
          </a:xfrm>
        </p:spPr>
        <p:txBody>
          <a:bodyPr/>
          <a:lstStyle/>
          <a:p>
            <a:r>
              <a:rPr lang="en-US" dirty="0"/>
              <a:t>The Office of Charter Schools: </a:t>
            </a:r>
            <a:br>
              <a:rPr lang="en-US" dirty="0"/>
            </a:br>
            <a:r>
              <a:rPr lang="en-US" dirty="0"/>
              <a:t>Past, Present, and Future</a:t>
            </a:r>
          </a:p>
        </p:txBody>
      </p:sp>
      <p:sp>
        <p:nvSpPr>
          <p:cNvPr id="4" name="Rectangle 3">
            <a:extLst>
              <a:ext uri="{FF2B5EF4-FFF2-40B4-BE49-F238E27FC236}">
                <a16:creationId xmlns:a16="http://schemas.microsoft.com/office/drawing/2014/main" id="{99694952-1304-4D64-8DB5-9F0F41126E86}"/>
              </a:ext>
            </a:extLst>
          </p:cNvPr>
          <p:cNvSpPr>
            <a:spLocks noGrp="1" noChangeArrowheads="1"/>
          </p:cNvSpPr>
          <p:nvPr>
            <p:ph type="subTitle" idx="1"/>
          </p:nvPr>
        </p:nvSpPr>
        <p:spPr>
          <a:xfrm>
            <a:off x="1295400" y="3657600"/>
            <a:ext cx="6400800" cy="1752600"/>
          </a:xfrm>
        </p:spPr>
        <p:txBody>
          <a:bodyPr/>
          <a:lstStyle/>
          <a:p>
            <a:pPr eaLnBrk="1" hangingPunct="1"/>
            <a:r>
              <a:rPr lang="en-US" altLang="en-US" dirty="0"/>
              <a:t>Dave Machado</a:t>
            </a:r>
          </a:p>
          <a:p>
            <a:pPr eaLnBrk="1" hangingPunct="1"/>
            <a:r>
              <a:rPr lang="en-US" altLang="en-US" dirty="0"/>
              <a:t>Director, Office of Charter Schools</a:t>
            </a:r>
          </a:p>
          <a:p>
            <a:pPr eaLnBrk="1" hangingPunct="1"/>
            <a:r>
              <a:rPr lang="en-US" altLang="en-US" dirty="0"/>
              <a:t>Ashley Baquero</a:t>
            </a:r>
          </a:p>
          <a:p>
            <a:pPr eaLnBrk="1" hangingPunct="1"/>
            <a:r>
              <a:rPr lang="en-US" altLang="en-US" dirty="0"/>
              <a:t>Consultant, Office of Charter Schools </a:t>
            </a:r>
          </a:p>
        </p:txBody>
      </p:sp>
    </p:spTree>
    <p:extLst>
      <p:ext uri="{BB962C8B-B14F-4D97-AF65-F5344CB8AC3E}">
        <p14:creationId xmlns:p14="http://schemas.microsoft.com/office/powerpoint/2010/main" val="7689263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4F0A05-18C8-440A-BBEB-A5CFFAAF370B}"/>
              </a:ext>
            </a:extLst>
          </p:cNvPr>
          <p:cNvSpPr>
            <a:spLocks noGrp="1"/>
          </p:cNvSpPr>
          <p:nvPr>
            <p:ph type="title"/>
          </p:nvPr>
        </p:nvSpPr>
        <p:spPr/>
        <p:txBody>
          <a:bodyPr/>
          <a:lstStyle/>
          <a:p>
            <a:r>
              <a:rPr lang="en-US" dirty="0"/>
              <a:t>Renewals </a:t>
            </a:r>
          </a:p>
        </p:txBody>
      </p:sp>
      <p:sp>
        <p:nvSpPr>
          <p:cNvPr id="3" name="Content Placeholder 2">
            <a:extLst>
              <a:ext uri="{FF2B5EF4-FFF2-40B4-BE49-F238E27FC236}">
                <a16:creationId xmlns:a16="http://schemas.microsoft.com/office/drawing/2014/main" id="{BEE6E8AB-B199-480B-967C-C797E23E606E}"/>
              </a:ext>
            </a:extLst>
          </p:cNvPr>
          <p:cNvSpPr>
            <a:spLocks noGrp="1"/>
          </p:cNvSpPr>
          <p:nvPr>
            <p:ph idx="1"/>
          </p:nvPr>
        </p:nvSpPr>
        <p:spPr>
          <a:xfrm>
            <a:off x="533400" y="1219200"/>
            <a:ext cx="7924800" cy="4876800"/>
          </a:xfrm>
        </p:spPr>
        <p:txBody>
          <a:bodyPr/>
          <a:lstStyle/>
          <a:p>
            <a:r>
              <a:rPr lang="en-US" dirty="0"/>
              <a:t>Provide the charter schools, CSAB, SBE, General Assembly, and public with specific and relevant information regarding charter school performance in academics, operations, and finances. </a:t>
            </a:r>
          </a:p>
          <a:p>
            <a:r>
              <a:rPr lang="en-US" dirty="0"/>
              <a:t>Lead consultant – Shaunda Cooper </a:t>
            </a:r>
          </a:p>
          <a:p>
            <a:r>
              <a:rPr lang="en-US" dirty="0">
                <a:hlinkClick r:id="rId2"/>
              </a:rPr>
              <a:t>Shaunda.cooper@dpi.nc.gov</a:t>
            </a:r>
            <a:endParaRPr lang="en-US" dirty="0"/>
          </a:p>
        </p:txBody>
      </p:sp>
    </p:spTree>
    <p:extLst>
      <p:ext uri="{BB962C8B-B14F-4D97-AF65-F5344CB8AC3E}">
        <p14:creationId xmlns:p14="http://schemas.microsoft.com/office/powerpoint/2010/main" val="31012990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11BC91-974B-441D-8063-518CE73CBCAD}"/>
              </a:ext>
            </a:extLst>
          </p:cNvPr>
          <p:cNvSpPr>
            <a:spLocks noGrp="1"/>
          </p:cNvSpPr>
          <p:nvPr>
            <p:ph type="title"/>
          </p:nvPr>
        </p:nvSpPr>
        <p:spPr/>
        <p:txBody>
          <a:bodyPr/>
          <a:lstStyle/>
          <a:p>
            <a:r>
              <a:rPr lang="en-US" dirty="0"/>
              <a:t>Risk Assessment/Site Visits </a:t>
            </a:r>
          </a:p>
        </p:txBody>
      </p:sp>
      <p:sp>
        <p:nvSpPr>
          <p:cNvPr id="3" name="Content Placeholder 2">
            <a:extLst>
              <a:ext uri="{FF2B5EF4-FFF2-40B4-BE49-F238E27FC236}">
                <a16:creationId xmlns:a16="http://schemas.microsoft.com/office/drawing/2014/main" id="{203B5B00-3A78-47E7-9DC6-6FE1A7E61793}"/>
              </a:ext>
            </a:extLst>
          </p:cNvPr>
          <p:cNvSpPr>
            <a:spLocks noGrp="1"/>
          </p:cNvSpPr>
          <p:nvPr>
            <p:ph idx="1"/>
          </p:nvPr>
        </p:nvSpPr>
        <p:spPr>
          <a:xfrm>
            <a:off x="457200" y="1295400"/>
            <a:ext cx="8229600" cy="4800600"/>
          </a:xfrm>
        </p:spPr>
        <p:txBody>
          <a:bodyPr/>
          <a:lstStyle/>
          <a:p>
            <a:r>
              <a:rPr lang="en-US" dirty="0"/>
              <a:t>Goal: decrease the number of low-performing and continually low-performing charter schools. </a:t>
            </a:r>
          </a:p>
          <a:p>
            <a:r>
              <a:rPr lang="en-US" dirty="0"/>
              <a:t>Assist schools with compliance. </a:t>
            </a:r>
          </a:p>
          <a:p>
            <a:r>
              <a:rPr lang="en-US" dirty="0"/>
              <a:t>Handles grievances received by OCS. </a:t>
            </a:r>
          </a:p>
          <a:p>
            <a:r>
              <a:rPr lang="en-US" dirty="0"/>
              <a:t>Lead Consultant – Ashley Baquero </a:t>
            </a:r>
          </a:p>
          <a:p>
            <a:r>
              <a:rPr lang="en-US" dirty="0">
                <a:hlinkClick r:id="rId2"/>
              </a:rPr>
              <a:t>Ashley.Baquero@dpi.nc.gov</a:t>
            </a:r>
            <a:r>
              <a:rPr lang="en-US" dirty="0"/>
              <a:t> </a:t>
            </a:r>
          </a:p>
        </p:txBody>
      </p:sp>
    </p:spTree>
    <p:extLst>
      <p:ext uri="{BB962C8B-B14F-4D97-AF65-F5344CB8AC3E}">
        <p14:creationId xmlns:p14="http://schemas.microsoft.com/office/powerpoint/2010/main" val="19325625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6B2605-B23D-4719-A312-DBE27C220B92}"/>
              </a:ext>
            </a:extLst>
          </p:cNvPr>
          <p:cNvSpPr>
            <a:spLocks noGrp="1"/>
          </p:cNvSpPr>
          <p:nvPr>
            <p:ph type="title"/>
          </p:nvPr>
        </p:nvSpPr>
        <p:spPr/>
        <p:txBody>
          <a:bodyPr/>
          <a:lstStyle/>
          <a:p>
            <a:r>
              <a:rPr lang="en-US" dirty="0"/>
              <a:t>SBE/CSAB/Amendments </a:t>
            </a:r>
          </a:p>
        </p:txBody>
      </p:sp>
      <p:sp>
        <p:nvSpPr>
          <p:cNvPr id="4" name="Content Placeholder 2">
            <a:extLst>
              <a:ext uri="{FF2B5EF4-FFF2-40B4-BE49-F238E27FC236}">
                <a16:creationId xmlns:a16="http://schemas.microsoft.com/office/drawing/2014/main" id="{0FABA767-0D1D-4C55-A2A4-509915B7E716}"/>
              </a:ext>
            </a:extLst>
          </p:cNvPr>
          <p:cNvSpPr>
            <a:spLocks noGrp="1"/>
          </p:cNvSpPr>
          <p:nvPr>
            <p:ph idx="1"/>
          </p:nvPr>
        </p:nvSpPr>
        <p:spPr/>
        <p:txBody>
          <a:bodyPr/>
          <a:lstStyle/>
          <a:p>
            <a:r>
              <a:rPr lang="en-US" dirty="0"/>
              <a:t>Initial point of contact for SBE/CSAB. Manage all aspects of CSAB meetings and relevant SBE agenda items. </a:t>
            </a:r>
          </a:p>
          <a:p>
            <a:r>
              <a:rPr lang="en-US" dirty="0"/>
              <a:t>Assist schools with amendments to their charter applications. </a:t>
            </a:r>
          </a:p>
          <a:p>
            <a:r>
              <a:rPr lang="en-US" dirty="0"/>
              <a:t>Lead Consultant – Ashley Baquero </a:t>
            </a:r>
          </a:p>
          <a:p>
            <a:r>
              <a:rPr lang="en-US" dirty="0">
                <a:hlinkClick r:id="rId2"/>
              </a:rPr>
              <a:t>Ashley.Baquero@dpi.nc.gov</a:t>
            </a:r>
            <a:r>
              <a:rPr lang="en-US" dirty="0"/>
              <a:t> </a:t>
            </a:r>
          </a:p>
        </p:txBody>
      </p:sp>
    </p:spTree>
    <p:extLst>
      <p:ext uri="{BB962C8B-B14F-4D97-AF65-F5344CB8AC3E}">
        <p14:creationId xmlns:p14="http://schemas.microsoft.com/office/powerpoint/2010/main" val="33473650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a:extLst>
              <a:ext uri="{FF2B5EF4-FFF2-40B4-BE49-F238E27FC236}">
                <a16:creationId xmlns:a16="http://schemas.microsoft.com/office/drawing/2014/main" id="{2AB810E2-ACE8-4771-941C-940E0BD2A3F9}"/>
              </a:ext>
            </a:extLst>
          </p:cNvPr>
          <p:cNvSpPr txBox="1">
            <a:spLocks noChangeArrowheads="1"/>
          </p:cNvSpPr>
          <p:nvPr/>
        </p:nvSpPr>
        <p:spPr bwMode="auto">
          <a:xfrm>
            <a:off x="304800" y="1828800"/>
            <a:ext cx="8534400" cy="2819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rgbClr val="A2BC36"/>
                </a:solidFill>
                <a:latin typeface="+mj-lt"/>
                <a:ea typeface="+mj-ea"/>
                <a:cs typeface="+mj-cs"/>
              </a:defRPr>
            </a:lvl1pPr>
            <a:lvl2pPr algn="l" rtl="0" eaLnBrk="1" fontAlgn="base" hangingPunct="1">
              <a:spcBef>
                <a:spcPct val="0"/>
              </a:spcBef>
              <a:spcAft>
                <a:spcPct val="0"/>
              </a:spcAft>
              <a:defRPr sz="3800" b="1">
                <a:solidFill>
                  <a:srgbClr val="A2BC36"/>
                </a:solidFill>
                <a:latin typeface="Arial" charset="0"/>
                <a:ea typeface="ヒラギノ角ゴ Pro W3" pitchFamily="1" charset="-128"/>
              </a:defRPr>
            </a:lvl2pPr>
            <a:lvl3pPr algn="l" rtl="0" eaLnBrk="1" fontAlgn="base" hangingPunct="1">
              <a:spcBef>
                <a:spcPct val="0"/>
              </a:spcBef>
              <a:spcAft>
                <a:spcPct val="0"/>
              </a:spcAft>
              <a:defRPr sz="3800" b="1">
                <a:solidFill>
                  <a:srgbClr val="A2BC36"/>
                </a:solidFill>
                <a:latin typeface="Arial" charset="0"/>
                <a:ea typeface="ヒラギノ角ゴ Pro W3" pitchFamily="1" charset="-128"/>
              </a:defRPr>
            </a:lvl3pPr>
            <a:lvl4pPr algn="l" rtl="0" eaLnBrk="1" fontAlgn="base" hangingPunct="1">
              <a:spcBef>
                <a:spcPct val="0"/>
              </a:spcBef>
              <a:spcAft>
                <a:spcPct val="0"/>
              </a:spcAft>
              <a:defRPr sz="3800" b="1">
                <a:solidFill>
                  <a:srgbClr val="A2BC36"/>
                </a:solidFill>
                <a:latin typeface="Arial" charset="0"/>
                <a:ea typeface="ヒラギノ角ゴ Pro W3" pitchFamily="1" charset="-128"/>
              </a:defRPr>
            </a:lvl4pPr>
            <a:lvl5pPr algn="l" rtl="0" eaLnBrk="1" fontAlgn="base" hangingPunct="1">
              <a:spcBef>
                <a:spcPct val="0"/>
              </a:spcBef>
              <a:spcAft>
                <a:spcPct val="0"/>
              </a:spcAft>
              <a:defRPr sz="3800" b="1">
                <a:solidFill>
                  <a:srgbClr val="A2BC36"/>
                </a:solidFill>
                <a:latin typeface="Arial" charset="0"/>
                <a:ea typeface="ヒラギノ角ゴ Pro W3" pitchFamily="1" charset="-128"/>
              </a:defRPr>
            </a:lvl5pPr>
            <a:lvl6pPr marL="457200" algn="l" rtl="0" eaLnBrk="1" fontAlgn="base" hangingPunct="1">
              <a:spcBef>
                <a:spcPct val="0"/>
              </a:spcBef>
              <a:spcAft>
                <a:spcPct val="0"/>
              </a:spcAft>
              <a:defRPr sz="3800" b="1">
                <a:solidFill>
                  <a:srgbClr val="A2BC36"/>
                </a:solidFill>
                <a:latin typeface="Arial" charset="0"/>
                <a:ea typeface="ヒラギノ角ゴ Pro W3" pitchFamily="1" charset="-128"/>
              </a:defRPr>
            </a:lvl6pPr>
            <a:lvl7pPr marL="914400" algn="l" rtl="0" eaLnBrk="1" fontAlgn="base" hangingPunct="1">
              <a:spcBef>
                <a:spcPct val="0"/>
              </a:spcBef>
              <a:spcAft>
                <a:spcPct val="0"/>
              </a:spcAft>
              <a:defRPr sz="3800" b="1">
                <a:solidFill>
                  <a:srgbClr val="A2BC36"/>
                </a:solidFill>
                <a:latin typeface="Arial" charset="0"/>
                <a:ea typeface="ヒラギノ角ゴ Pro W3" pitchFamily="1" charset="-128"/>
              </a:defRPr>
            </a:lvl7pPr>
            <a:lvl8pPr marL="1371600" algn="l" rtl="0" eaLnBrk="1" fontAlgn="base" hangingPunct="1">
              <a:spcBef>
                <a:spcPct val="0"/>
              </a:spcBef>
              <a:spcAft>
                <a:spcPct val="0"/>
              </a:spcAft>
              <a:defRPr sz="3800" b="1">
                <a:solidFill>
                  <a:srgbClr val="A2BC36"/>
                </a:solidFill>
                <a:latin typeface="Arial" charset="0"/>
                <a:ea typeface="ヒラギノ角ゴ Pro W3" pitchFamily="1" charset="-128"/>
              </a:defRPr>
            </a:lvl8pPr>
            <a:lvl9pPr marL="1828800" algn="l" rtl="0" eaLnBrk="1" fontAlgn="base" hangingPunct="1">
              <a:spcBef>
                <a:spcPct val="0"/>
              </a:spcBef>
              <a:spcAft>
                <a:spcPct val="0"/>
              </a:spcAft>
              <a:defRPr sz="3800" b="1">
                <a:solidFill>
                  <a:srgbClr val="A2BC36"/>
                </a:solidFill>
                <a:latin typeface="Arial" charset="0"/>
                <a:ea typeface="ヒラギノ角ゴ Pro W3" pitchFamily="1" charset="-128"/>
              </a:defRPr>
            </a:lvl9pPr>
          </a:lstStyle>
          <a:p>
            <a:r>
              <a:rPr lang="en-US" altLang="en-US" sz="4800" kern="0" dirty="0">
                <a:solidFill>
                  <a:srgbClr val="7F1353"/>
                </a:solidFill>
                <a:latin typeface="Calibri" panose="020F0502020204030204" pitchFamily="34" charset="0"/>
                <a:cs typeface="Calibri" panose="020F0502020204030204" pitchFamily="34" charset="0"/>
              </a:rPr>
              <a:t>Understanding NC Performance Framework for Charter Schools</a:t>
            </a:r>
          </a:p>
        </p:txBody>
      </p:sp>
    </p:spTree>
    <p:extLst>
      <p:ext uri="{BB962C8B-B14F-4D97-AF65-F5344CB8AC3E}">
        <p14:creationId xmlns:p14="http://schemas.microsoft.com/office/powerpoint/2010/main" val="2577483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CB4C12-5F84-486A-B5C6-6FB3CDC1EBF2}"/>
              </a:ext>
            </a:extLst>
          </p:cNvPr>
          <p:cNvSpPr>
            <a:spLocks noGrp="1"/>
          </p:cNvSpPr>
          <p:nvPr>
            <p:ph type="title"/>
          </p:nvPr>
        </p:nvSpPr>
        <p:spPr>
          <a:xfrm>
            <a:off x="304800" y="304800"/>
            <a:ext cx="8610600" cy="681038"/>
          </a:xfrm>
        </p:spPr>
        <p:txBody>
          <a:bodyPr/>
          <a:lstStyle/>
          <a:p>
            <a:pPr algn="ctr">
              <a:defRPr/>
            </a:pPr>
            <a:r>
              <a:rPr lang="en-US" sz="3900" dirty="0">
                <a:solidFill>
                  <a:schemeClr val="accent5">
                    <a:lumMod val="50000"/>
                  </a:schemeClr>
                </a:solidFill>
                <a:latin typeface="Calibri" panose="020F0502020204030204" pitchFamily="34" charset="0"/>
                <a:cs typeface="Calibri" panose="020F0502020204030204" pitchFamily="34" charset="0"/>
              </a:rPr>
              <a:t>Purpose of the Performance Framework</a:t>
            </a:r>
          </a:p>
        </p:txBody>
      </p:sp>
      <p:graphicFrame>
        <p:nvGraphicFramePr>
          <p:cNvPr id="4" name="Diagram 3">
            <a:extLst>
              <a:ext uri="{FF2B5EF4-FFF2-40B4-BE49-F238E27FC236}">
                <a16:creationId xmlns:a16="http://schemas.microsoft.com/office/drawing/2014/main" id="{27BDCDB6-C046-4E34-89D1-9713C5E84108}"/>
              </a:ext>
            </a:extLst>
          </p:cNvPr>
          <p:cNvGraphicFramePr/>
          <p:nvPr/>
        </p:nvGraphicFramePr>
        <p:xfrm>
          <a:off x="609600" y="1905000"/>
          <a:ext cx="8153400" cy="4191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148" name="TextBox 4">
            <a:extLst>
              <a:ext uri="{FF2B5EF4-FFF2-40B4-BE49-F238E27FC236}">
                <a16:creationId xmlns:a16="http://schemas.microsoft.com/office/drawing/2014/main" id="{F9F5BEAA-50EF-4575-ADDE-862A43C55E51}"/>
              </a:ext>
            </a:extLst>
          </p:cNvPr>
          <p:cNvSpPr txBox="1">
            <a:spLocks noChangeArrowheads="1"/>
          </p:cNvSpPr>
          <p:nvPr/>
        </p:nvSpPr>
        <p:spPr bwMode="auto">
          <a:xfrm>
            <a:off x="1173163" y="1214438"/>
            <a:ext cx="6797675"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000">
                <a:solidFill>
                  <a:srgbClr val="0D4376"/>
                </a:solidFill>
                <a:latin typeface="Arial" panose="020B0604020202020204" pitchFamily="34" charset="0"/>
                <a:ea typeface="ヒラギノ角ゴ Pro W3" pitchFamily="1" charset="-128"/>
              </a:defRPr>
            </a:lvl1pPr>
            <a:lvl2pPr marL="742950" indent="-285750">
              <a:spcBef>
                <a:spcPct val="20000"/>
              </a:spcBef>
              <a:buChar char="–"/>
              <a:defRPr sz="2800">
                <a:solidFill>
                  <a:srgbClr val="0D4376"/>
                </a:solidFill>
                <a:latin typeface="Arial" panose="020B0604020202020204" pitchFamily="34" charset="0"/>
                <a:ea typeface="ヒラギノ角ゴ Pro W3" pitchFamily="1" charset="-128"/>
              </a:defRPr>
            </a:lvl2pPr>
            <a:lvl3pPr marL="1143000" indent="-228600">
              <a:spcBef>
                <a:spcPct val="20000"/>
              </a:spcBef>
              <a:buChar char="•"/>
              <a:defRPr sz="2400">
                <a:solidFill>
                  <a:srgbClr val="0D4376"/>
                </a:solidFill>
                <a:latin typeface="Arial" panose="020B0604020202020204" pitchFamily="34" charset="0"/>
                <a:ea typeface="ヒラギノ角ゴ Pro W3" pitchFamily="1" charset="-128"/>
              </a:defRPr>
            </a:lvl3pPr>
            <a:lvl4pPr marL="1600200" indent="-228600">
              <a:spcBef>
                <a:spcPct val="20000"/>
              </a:spcBef>
              <a:buChar char="–"/>
              <a:defRPr sz="2000">
                <a:solidFill>
                  <a:srgbClr val="0D4376"/>
                </a:solidFill>
                <a:latin typeface="Arial" panose="020B0604020202020204" pitchFamily="34" charset="0"/>
                <a:ea typeface="ヒラギノ角ゴ Pro W3" pitchFamily="1" charset="-128"/>
              </a:defRPr>
            </a:lvl4pPr>
            <a:lvl5pPr marL="2057400" indent="-228600">
              <a:spcBef>
                <a:spcPct val="20000"/>
              </a:spcBef>
              <a:buChar char="»"/>
              <a:defRPr sz="2000">
                <a:solidFill>
                  <a:srgbClr val="0D4376"/>
                </a:solidFill>
                <a:latin typeface="Arial" panose="020B0604020202020204" pitchFamily="34" charset="0"/>
                <a:ea typeface="ヒラギノ角ゴ Pro W3" pitchFamily="1" charset="-128"/>
              </a:defRPr>
            </a:lvl5pPr>
            <a:lvl6pPr marL="2514600" indent="-228600" eaLnBrk="0" fontAlgn="base" hangingPunct="0">
              <a:spcBef>
                <a:spcPct val="20000"/>
              </a:spcBef>
              <a:spcAft>
                <a:spcPct val="0"/>
              </a:spcAft>
              <a:buChar char="»"/>
              <a:defRPr sz="2000">
                <a:solidFill>
                  <a:srgbClr val="0D4376"/>
                </a:solidFill>
                <a:latin typeface="Arial" panose="020B0604020202020204" pitchFamily="34" charset="0"/>
                <a:ea typeface="ヒラギノ角ゴ Pro W3" pitchFamily="1" charset="-128"/>
              </a:defRPr>
            </a:lvl6pPr>
            <a:lvl7pPr marL="2971800" indent="-228600" eaLnBrk="0" fontAlgn="base" hangingPunct="0">
              <a:spcBef>
                <a:spcPct val="20000"/>
              </a:spcBef>
              <a:spcAft>
                <a:spcPct val="0"/>
              </a:spcAft>
              <a:buChar char="»"/>
              <a:defRPr sz="2000">
                <a:solidFill>
                  <a:srgbClr val="0D4376"/>
                </a:solidFill>
                <a:latin typeface="Arial" panose="020B0604020202020204" pitchFamily="34" charset="0"/>
                <a:ea typeface="ヒラギノ角ゴ Pro W3" pitchFamily="1" charset="-128"/>
              </a:defRPr>
            </a:lvl7pPr>
            <a:lvl8pPr marL="3429000" indent="-228600" eaLnBrk="0" fontAlgn="base" hangingPunct="0">
              <a:spcBef>
                <a:spcPct val="20000"/>
              </a:spcBef>
              <a:spcAft>
                <a:spcPct val="0"/>
              </a:spcAft>
              <a:buChar char="»"/>
              <a:defRPr sz="2000">
                <a:solidFill>
                  <a:srgbClr val="0D4376"/>
                </a:solidFill>
                <a:latin typeface="Arial" panose="020B0604020202020204" pitchFamily="34" charset="0"/>
                <a:ea typeface="ヒラギノ角ゴ Pro W3" pitchFamily="1" charset="-128"/>
              </a:defRPr>
            </a:lvl8pPr>
            <a:lvl9pPr marL="3886200" indent="-228600" eaLnBrk="0" fontAlgn="base" hangingPunct="0">
              <a:spcBef>
                <a:spcPct val="20000"/>
              </a:spcBef>
              <a:spcAft>
                <a:spcPct val="0"/>
              </a:spcAft>
              <a:buChar char="»"/>
              <a:defRPr sz="2000">
                <a:solidFill>
                  <a:srgbClr val="0D4376"/>
                </a:solidFill>
                <a:latin typeface="Arial" panose="020B0604020202020204" pitchFamily="34" charset="0"/>
                <a:ea typeface="ヒラギノ角ゴ Pro W3" pitchFamily="1" charset="-128"/>
              </a:defRPr>
            </a:lvl9pPr>
          </a:lstStyle>
          <a:p>
            <a:pPr algn="ctr">
              <a:spcBef>
                <a:spcPct val="0"/>
              </a:spcBef>
              <a:buFontTx/>
              <a:buNone/>
            </a:pPr>
            <a:r>
              <a:rPr lang="en-US" altLang="en-US" sz="3200" b="1">
                <a:latin typeface="Calibri" panose="020F0502020204030204" pitchFamily="34" charset="0"/>
                <a:cs typeface="Calibri" panose="020F0502020204030204" pitchFamily="34" charset="0"/>
              </a:rPr>
              <a:t>State Board of Education Strategic Plan</a:t>
            </a:r>
          </a:p>
        </p:txBody>
      </p:sp>
      <p:sp>
        <p:nvSpPr>
          <p:cNvPr id="6149" name="Slide Number Placeholder 2">
            <a:extLst>
              <a:ext uri="{FF2B5EF4-FFF2-40B4-BE49-F238E27FC236}">
                <a16:creationId xmlns:a16="http://schemas.microsoft.com/office/drawing/2014/main" id="{670AF071-EFDF-4FCC-84BC-B4CD710BB481}"/>
              </a:ext>
            </a:extLst>
          </p:cNvPr>
          <p:cNvSpPr>
            <a:spLocks noGrp="1"/>
          </p:cNvSpPr>
          <p:nvPr>
            <p:ph type="sldNum" sz="quarter" idx="10"/>
          </p:nvPr>
        </p:nvSpPr>
        <p:spPr>
          <a:noFill/>
        </p:spPr>
        <p:txBody>
          <a:bodyPr/>
          <a:lstStyle>
            <a:lvl1pPr>
              <a:spcBef>
                <a:spcPct val="20000"/>
              </a:spcBef>
              <a:buChar char="•"/>
              <a:defRPr sz="3000">
                <a:solidFill>
                  <a:srgbClr val="0D4376"/>
                </a:solidFill>
                <a:latin typeface="Arial" panose="020B0604020202020204" pitchFamily="34" charset="0"/>
                <a:ea typeface="ヒラギノ角ゴ Pro W3" pitchFamily="1" charset="-128"/>
              </a:defRPr>
            </a:lvl1pPr>
            <a:lvl2pPr marL="742950" indent="-285750">
              <a:spcBef>
                <a:spcPct val="20000"/>
              </a:spcBef>
              <a:buChar char="–"/>
              <a:defRPr sz="2800">
                <a:solidFill>
                  <a:srgbClr val="0D4376"/>
                </a:solidFill>
                <a:latin typeface="Arial" panose="020B0604020202020204" pitchFamily="34" charset="0"/>
                <a:ea typeface="ヒラギノ角ゴ Pro W3" pitchFamily="1" charset="-128"/>
              </a:defRPr>
            </a:lvl2pPr>
            <a:lvl3pPr marL="1143000" indent="-228600">
              <a:spcBef>
                <a:spcPct val="20000"/>
              </a:spcBef>
              <a:buChar char="•"/>
              <a:defRPr sz="2400">
                <a:solidFill>
                  <a:srgbClr val="0D4376"/>
                </a:solidFill>
                <a:latin typeface="Arial" panose="020B0604020202020204" pitchFamily="34" charset="0"/>
                <a:ea typeface="ヒラギノ角ゴ Pro W3" pitchFamily="1" charset="-128"/>
              </a:defRPr>
            </a:lvl3pPr>
            <a:lvl4pPr marL="1600200" indent="-228600">
              <a:spcBef>
                <a:spcPct val="20000"/>
              </a:spcBef>
              <a:buChar char="–"/>
              <a:defRPr sz="2000">
                <a:solidFill>
                  <a:srgbClr val="0D4376"/>
                </a:solidFill>
                <a:latin typeface="Arial" panose="020B0604020202020204" pitchFamily="34" charset="0"/>
                <a:ea typeface="ヒラギノ角ゴ Pro W3" pitchFamily="1" charset="-128"/>
              </a:defRPr>
            </a:lvl4pPr>
            <a:lvl5pPr marL="2057400" indent="-228600">
              <a:spcBef>
                <a:spcPct val="20000"/>
              </a:spcBef>
              <a:buChar char="»"/>
              <a:defRPr sz="2000">
                <a:solidFill>
                  <a:srgbClr val="0D4376"/>
                </a:solidFill>
                <a:latin typeface="Arial" panose="020B0604020202020204" pitchFamily="34" charset="0"/>
                <a:ea typeface="ヒラギノ角ゴ Pro W3" pitchFamily="1" charset="-128"/>
              </a:defRPr>
            </a:lvl5pPr>
            <a:lvl6pPr marL="2514600" indent="-228600" eaLnBrk="0" fontAlgn="base" hangingPunct="0">
              <a:spcBef>
                <a:spcPct val="20000"/>
              </a:spcBef>
              <a:spcAft>
                <a:spcPct val="0"/>
              </a:spcAft>
              <a:buChar char="»"/>
              <a:defRPr sz="2000">
                <a:solidFill>
                  <a:srgbClr val="0D4376"/>
                </a:solidFill>
                <a:latin typeface="Arial" panose="020B0604020202020204" pitchFamily="34" charset="0"/>
                <a:ea typeface="ヒラギノ角ゴ Pro W3" pitchFamily="1" charset="-128"/>
              </a:defRPr>
            </a:lvl6pPr>
            <a:lvl7pPr marL="2971800" indent="-228600" eaLnBrk="0" fontAlgn="base" hangingPunct="0">
              <a:spcBef>
                <a:spcPct val="20000"/>
              </a:spcBef>
              <a:spcAft>
                <a:spcPct val="0"/>
              </a:spcAft>
              <a:buChar char="»"/>
              <a:defRPr sz="2000">
                <a:solidFill>
                  <a:srgbClr val="0D4376"/>
                </a:solidFill>
                <a:latin typeface="Arial" panose="020B0604020202020204" pitchFamily="34" charset="0"/>
                <a:ea typeface="ヒラギノ角ゴ Pro W3" pitchFamily="1" charset="-128"/>
              </a:defRPr>
            </a:lvl7pPr>
            <a:lvl8pPr marL="3429000" indent="-228600" eaLnBrk="0" fontAlgn="base" hangingPunct="0">
              <a:spcBef>
                <a:spcPct val="20000"/>
              </a:spcBef>
              <a:spcAft>
                <a:spcPct val="0"/>
              </a:spcAft>
              <a:buChar char="»"/>
              <a:defRPr sz="2000">
                <a:solidFill>
                  <a:srgbClr val="0D4376"/>
                </a:solidFill>
                <a:latin typeface="Arial" panose="020B0604020202020204" pitchFamily="34" charset="0"/>
                <a:ea typeface="ヒラギノ角ゴ Pro W3" pitchFamily="1" charset="-128"/>
              </a:defRPr>
            </a:lvl8pPr>
            <a:lvl9pPr marL="3886200" indent="-228600" eaLnBrk="0" fontAlgn="base" hangingPunct="0">
              <a:spcBef>
                <a:spcPct val="20000"/>
              </a:spcBef>
              <a:spcAft>
                <a:spcPct val="0"/>
              </a:spcAft>
              <a:buChar char="»"/>
              <a:defRPr sz="2000">
                <a:solidFill>
                  <a:srgbClr val="0D4376"/>
                </a:solidFill>
                <a:latin typeface="Arial" panose="020B0604020202020204" pitchFamily="34" charset="0"/>
                <a:ea typeface="ヒラギノ角ゴ Pro W3" pitchFamily="1" charset="-128"/>
              </a:defRPr>
            </a:lvl9pPr>
          </a:lstStyle>
          <a:p>
            <a:pPr>
              <a:spcBef>
                <a:spcPct val="0"/>
              </a:spcBef>
              <a:buFontTx/>
              <a:buNone/>
            </a:pPr>
            <a:fld id="{92A2F144-2E7D-47B4-842F-06DA85E0D108}" type="slidenum">
              <a:rPr lang="en-US" altLang="en-US" sz="1400" smtClean="0">
                <a:solidFill>
                  <a:schemeClr val="folHlink"/>
                </a:solidFill>
              </a:rPr>
              <a:pPr>
                <a:spcBef>
                  <a:spcPct val="0"/>
                </a:spcBef>
                <a:buFontTx/>
                <a:buNone/>
              </a:pPr>
              <a:t>14</a:t>
            </a:fld>
            <a:endParaRPr lang="en-US" altLang="en-US" sz="1400">
              <a:solidFill>
                <a:schemeClr val="tx1"/>
              </a:solidFill>
            </a:endParaRPr>
          </a:p>
        </p:txBody>
      </p:sp>
    </p:spTree>
    <p:extLst>
      <p:ext uri="{BB962C8B-B14F-4D97-AF65-F5344CB8AC3E}">
        <p14:creationId xmlns:p14="http://schemas.microsoft.com/office/powerpoint/2010/main" val="16415711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FE91AD-CFC3-49B0-92C4-3C47C01DFE81}"/>
              </a:ext>
            </a:extLst>
          </p:cNvPr>
          <p:cNvSpPr>
            <a:spLocks noGrp="1"/>
          </p:cNvSpPr>
          <p:nvPr>
            <p:ph type="title"/>
          </p:nvPr>
        </p:nvSpPr>
        <p:spPr>
          <a:xfrm>
            <a:off x="304800" y="457200"/>
            <a:ext cx="8610600" cy="685800"/>
          </a:xfrm>
        </p:spPr>
        <p:txBody>
          <a:bodyPr/>
          <a:lstStyle/>
          <a:p>
            <a:pPr algn="ctr">
              <a:defRPr/>
            </a:pPr>
            <a:r>
              <a:rPr lang="en-US" sz="4000" dirty="0">
                <a:solidFill>
                  <a:schemeClr val="accent5">
                    <a:lumMod val="50000"/>
                  </a:schemeClr>
                </a:solidFill>
                <a:latin typeface="Calibri" panose="020F0502020204030204" pitchFamily="34" charset="0"/>
                <a:cs typeface="Calibri" panose="020F0502020204030204" pitchFamily="34" charset="0"/>
              </a:rPr>
              <a:t>What is the Performance Framework?</a:t>
            </a:r>
          </a:p>
        </p:txBody>
      </p:sp>
      <p:sp>
        <p:nvSpPr>
          <p:cNvPr id="3" name="Content Placeholder 2">
            <a:extLst>
              <a:ext uri="{FF2B5EF4-FFF2-40B4-BE49-F238E27FC236}">
                <a16:creationId xmlns:a16="http://schemas.microsoft.com/office/drawing/2014/main" id="{9A13F115-AFD6-4094-96F2-DAF3FCBA08CF}"/>
              </a:ext>
            </a:extLst>
          </p:cNvPr>
          <p:cNvSpPr>
            <a:spLocks noGrp="1"/>
          </p:cNvSpPr>
          <p:nvPr>
            <p:ph idx="1"/>
          </p:nvPr>
        </p:nvSpPr>
        <p:spPr>
          <a:xfrm>
            <a:off x="304800" y="1219200"/>
            <a:ext cx="8458200" cy="4648200"/>
          </a:xfrm>
        </p:spPr>
        <p:txBody>
          <a:bodyPr/>
          <a:lstStyle/>
          <a:p>
            <a:pPr>
              <a:defRPr/>
            </a:pPr>
            <a:r>
              <a:rPr lang="en-US" sz="3200" b="1" u="sng" dirty="0">
                <a:latin typeface="Calibri" panose="020F0502020204030204" pitchFamily="34" charset="0"/>
                <a:cs typeface="Calibri" panose="020F0502020204030204" pitchFamily="34" charset="0"/>
              </a:rPr>
              <a:t>Standard tool</a:t>
            </a:r>
            <a:r>
              <a:rPr lang="en-US" sz="3200" b="1" dirty="0">
                <a:latin typeface="Calibri" panose="020F0502020204030204" pitchFamily="34" charset="0"/>
                <a:cs typeface="Calibri" panose="020F0502020204030204" pitchFamily="34" charset="0"/>
              </a:rPr>
              <a:t> </a:t>
            </a:r>
            <a:r>
              <a:rPr lang="en-US" sz="3200" dirty="0">
                <a:latin typeface="Calibri" panose="020F0502020204030204" pitchFamily="34" charset="0"/>
                <a:cs typeface="Calibri" panose="020F0502020204030204" pitchFamily="34" charset="0"/>
              </a:rPr>
              <a:t>for reporting progress toward achieving goals in State Board of Education’s (SBE) strategic plan </a:t>
            </a:r>
          </a:p>
          <a:p>
            <a:pPr marL="0" indent="0">
              <a:buFontTx/>
              <a:buNone/>
              <a:defRPr/>
            </a:pPr>
            <a:endParaRPr lang="en-US" sz="1500" dirty="0">
              <a:latin typeface="Calibri" panose="020F0502020204030204" pitchFamily="34" charset="0"/>
              <a:cs typeface="Calibri" panose="020F0502020204030204" pitchFamily="34" charset="0"/>
            </a:endParaRPr>
          </a:p>
          <a:p>
            <a:pPr>
              <a:defRPr/>
            </a:pPr>
            <a:r>
              <a:rPr lang="en-US" sz="3200" b="1" u="sng" dirty="0">
                <a:latin typeface="Calibri" panose="020F0502020204030204" pitchFamily="34" charset="0"/>
                <a:cs typeface="Calibri" panose="020F0502020204030204" pitchFamily="34" charset="0"/>
              </a:rPr>
              <a:t>Consolidated view</a:t>
            </a:r>
            <a:r>
              <a:rPr lang="en-US" sz="3200" b="1" dirty="0">
                <a:latin typeface="Calibri" panose="020F0502020204030204" pitchFamily="34" charset="0"/>
                <a:cs typeface="Calibri" panose="020F0502020204030204" pitchFamily="34" charset="0"/>
              </a:rPr>
              <a:t> </a:t>
            </a:r>
            <a:r>
              <a:rPr lang="en-US" sz="3200" dirty="0">
                <a:latin typeface="Calibri" panose="020F0502020204030204" pitchFamily="34" charset="0"/>
                <a:cs typeface="Calibri" panose="020F0502020204030204" pitchFamily="34" charset="0"/>
              </a:rPr>
              <a:t>of charter school performance</a:t>
            </a:r>
          </a:p>
          <a:p>
            <a:pPr marL="0" indent="0">
              <a:buFontTx/>
              <a:buNone/>
              <a:defRPr/>
            </a:pPr>
            <a:endParaRPr lang="en-US" sz="1500" dirty="0">
              <a:latin typeface="Calibri" panose="020F0502020204030204" pitchFamily="34" charset="0"/>
              <a:cs typeface="Calibri" panose="020F0502020204030204" pitchFamily="34" charset="0"/>
            </a:endParaRPr>
          </a:p>
          <a:p>
            <a:pPr>
              <a:defRPr/>
            </a:pPr>
            <a:r>
              <a:rPr lang="en-US" sz="3200" dirty="0">
                <a:latin typeface="Calibri" panose="020F0502020204030204" pitchFamily="34" charset="0"/>
                <a:cs typeface="Calibri" panose="020F0502020204030204" pitchFamily="34" charset="0"/>
              </a:rPr>
              <a:t>Measures are </a:t>
            </a:r>
            <a:r>
              <a:rPr lang="en-US" sz="3200" b="1" u="sng" dirty="0">
                <a:latin typeface="Calibri" panose="020F0502020204030204" pitchFamily="34" charset="0"/>
                <a:cs typeface="Calibri" panose="020F0502020204030204" pitchFamily="34" charset="0"/>
              </a:rPr>
              <a:t>governed by</a:t>
            </a:r>
            <a:r>
              <a:rPr lang="en-US" sz="3200" b="1" dirty="0">
                <a:latin typeface="Calibri" panose="020F0502020204030204" pitchFamily="34" charset="0"/>
                <a:cs typeface="Calibri" panose="020F0502020204030204" pitchFamily="34" charset="0"/>
              </a:rPr>
              <a:t> </a:t>
            </a:r>
            <a:r>
              <a:rPr lang="en-US" sz="3200" dirty="0">
                <a:latin typeface="Calibri" panose="020F0502020204030204" pitchFamily="34" charset="0"/>
                <a:cs typeface="Calibri" panose="020F0502020204030204" pitchFamily="34" charset="0"/>
              </a:rPr>
              <a:t>SBE policy, the charter agreement, and general statute</a:t>
            </a:r>
          </a:p>
          <a:p>
            <a:pPr marL="0" indent="0">
              <a:buFontTx/>
              <a:buNone/>
              <a:defRPr/>
            </a:pPr>
            <a:endParaRPr lang="en-US" sz="1000" dirty="0">
              <a:latin typeface="Calibri" panose="020F0502020204030204" pitchFamily="34" charset="0"/>
              <a:cs typeface="Calibri" panose="020F0502020204030204" pitchFamily="34" charset="0"/>
            </a:endParaRPr>
          </a:p>
          <a:p>
            <a:pPr marL="0" indent="0">
              <a:buFontTx/>
              <a:buNone/>
              <a:defRPr/>
            </a:pPr>
            <a:endParaRPr lang="en-US" sz="1000" dirty="0">
              <a:latin typeface="Calibri" panose="020F0502020204030204" pitchFamily="34" charset="0"/>
              <a:cs typeface="Calibri" panose="020F0502020204030204" pitchFamily="34" charset="0"/>
            </a:endParaRPr>
          </a:p>
        </p:txBody>
      </p:sp>
      <p:sp>
        <p:nvSpPr>
          <p:cNvPr id="7172" name="Slide Number Placeholder 3">
            <a:extLst>
              <a:ext uri="{FF2B5EF4-FFF2-40B4-BE49-F238E27FC236}">
                <a16:creationId xmlns:a16="http://schemas.microsoft.com/office/drawing/2014/main" id="{5D875E49-A41D-455B-A174-93F8A87DF123}"/>
              </a:ext>
            </a:extLst>
          </p:cNvPr>
          <p:cNvSpPr>
            <a:spLocks noGrp="1"/>
          </p:cNvSpPr>
          <p:nvPr>
            <p:ph type="sldNum" sz="quarter" idx="10"/>
          </p:nvPr>
        </p:nvSpPr>
        <p:spPr>
          <a:noFill/>
        </p:spPr>
        <p:txBody>
          <a:bodyPr/>
          <a:lstStyle>
            <a:lvl1pPr>
              <a:spcBef>
                <a:spcPct val="20000"/>
              </a:spcBef>
              <a:buChar char="•"/>
              <a:defRPr sz="3000">
                <a:solidFill>
                  <a:srgbClr val="0D4376"/>
                </a:solidFill>
                <a:latin typeface="Arial" panose="020B0604020202020204" pitchFamily="34" charset="0"/>
                <a:ea typeface="ヒラギノ角ゴ Pro W3" pitchFamily="1" charset="-128"/>
              </a:defRPr>
            </a:lvl1pPr>
            <a:lvl2pPr marL="742950" indent="-285750">
              <a:spcBef>
                <a:spcPct val="20000"/>
              </a:spcBef>
              <a:buChar char="–"/>
              <a:defRPr sz="2800">
                <a:solidFill>
                  <a:srgbClr val="0D4376"/>
                </a:solidFill>
                <a:latin typeface="Arial" panose="020B0604020202020204" pitchFamily="34" charset="0"/>
                <a:ea typeface="ヒラギノ角ゴ Pro W3" pitchFamily="1" charset="-128"/>
              </a:defRPr>
            </a:lvl2pPr>
            <a:lvl3pPr marL="1143000" indent="-228600">
              <a:spcBef>
                <a:spcPct val="20000"/>
              </a:spcBef>
              <a:buChar char="•"/>
              <a:defRPr sz="2400">
                <a:solidFill>
                  <a:srgbClr val="0D4376"/>
                </a:solidFill>
                <a:latin typeface="Arial" panose="020B0604020202020204" pitchFamily="34" charset="0"/>
                <a:ea typeface="ヒラギノ角ゴ Pro W3" pitchFamily="1" charset="-128"/>
              </a:defRPr>
            </a:lvl3pPr>
            <a:lvl4pPr marL="1600200" indent="-228600">
              <a:spcBef>
                <a:spcPct val="20000"/>
              </a:spcBef>
              <a:buChar char="–"/>
              <a:defRPr sz="2000">
                <a:solidFill>
                  <a:srgbClr val="0D4376"/>
                </a:solidFill>
                <a:latin typeface="Arial" panose="020B0604020202020204" pitchFamily="34" charset="0"/>
                <a:ea typeface="ヒラギノ角ゴ Pro W3" pitchFamily="1" charset="-128"/>
              </a:defRPr>
            </a:lvl4pPr>
            <a:lvl5pPr marL="2057400" indent="-228600">
              <a:spcBef>
                <a:spcPct val="20000"/>
              </a:spcBef>
              <a:buChar char="»"/>
              <a:defRPr sz="2000">
                <a:solidFill>
                  <a:srgbClr val="0D4376"/>
                </a:solidFill>
                <a:latin typeface="Arial" panose="020B0604020202020204" pitchFamily="34" charset="0"/>
                <a:ea typeface="ヒラギノ角ゴ Pro W3" pitchFamily="1" charset="-128"/>
              </a:defRPr>
            </a:lvl5pPr>
            <a:lvl6pPr marL="2514600" indent="-228600" eaLnBrk="0" fontAlgn="base" hangingPunct="0">
              <a:spcBef>
                <a:spcPct val="20000"/>
              </a:spcBef>
              <a:spcAft>
                <a:spcPct val="0"/>
              </a:spcAft>
              <a:buChar char="»"/>
              <a:defRPr sz="2000">
                <a:solidFill>
                  <a:srgbClr val="0D4376"/>
                </a:solidFill>
                <a:latin typeface="Arial" panose="020B0604020202020204" pitchFamily="34" charset="0"/>
                <a:ea typeface="ヒラギノ角ゴ Pro W3" pitchFamily="1" charset="-128"/>
              </a:defRPr>
            </a:lvl6pPr>
            <a:lvl7pPr marL="2971800" indent="-228600" eaLnBrk="0" fontAlgn="base" hangingPunct="0">
              <a:spcBef>
                <a:spcPct val="20000"/>
              </a:spcBef>
              <a:spcAft>
                <a:spcPct val="0"/>
              </a:spcAft>
              <a:buChar char="»"/>
              <a:defRPr sz="2000">
                <a:solidFill>
                  <a:srgbClr val="0D4376"/>
                </a:solidFill>
                <a:latin typeface="Arial" panose="020B0604020202020204" pitchFamily="34" charset="0"/>
                <a:ea typeface="ヒラギノ角ゴ Pro W3" pitchFamily="1" charset="-128"/>
              </a:defRPr>
            </a:lvl7pPr>
            <a:lvl8pPr marL="3429000" indent="-228600" eaLnBrk="0" fontAlgn="base" hangingPunct="0">
              <a:spcBef>
                <a:spcPct val="20000"/>
              </a:spcBef>
              <a:spcAft>
                <a:spcPct val="0"/>
              </a:spcAft>
              <a:buChar char="»"/>
              <a:defRPr sz="2000">
                <a:solidFill>
                  <a:srgbClr val="0D4376"/>
                </a:solidFill>
                <a:latin typeface="Arial" panose="020B0604020202020204" pitchFamily="34" charset="0"/>
                <a:ea typeface="ヒラギノ角ゴ Pro W3" pitchFamily="1" charset="-128"/>
              </a:defRPr>
            </a:lvl8pPr>
            <a:lvl9pPr marL="3886200" indent="-228600" eaLnBrk="0" fontAlgn="base" hangingPunct="0">
              <a:spcBef>
                <a:spcPct val="20000"/>
              </a:spcBef>
              <a:spcAft>
                <a:spcPct val="0"/>
              </a:spcAft>
              <a:buChar char="»"/>
              <a:defRPr sz="2000">
                <a:solidFill>
                  <a:srgbClr val="0D4376"/>
                </a:solidFill>
                <a:latin typeface="Arial" panose="020B0604020202020204" pitchFamily="34" charset="0"/>
                <a:ea typeface="ヒラギノ角ゴ Pro W3" pitchFamily="1" charset="-128"/>
              </a:defRPr>
            </a:lvl9pPr>
          </a:lstStyle>
          <a:p>
            <a:pPr>
              <a:spcBef>
                <a:spcPct val="0"/>
              </a:spcBef>
              <a:buFontTx/>
              <a:buNone/>
            </a:pPr>
            <a:fld id="{559B9D79-15E0-4607-83E6-1C2C4ED66DBC}" type="slidenum">
              <a:rPr lang="en-US" altLang="en-US" sz="1400" smtClean="0">
                <a:solidFill>
                  <a:schemeClr val="folHlink"/>
                </a:solidFill>
              </a:rPr>
              <a:pPr>
                <a:spcBef>
                  <a:spcPct val="0"/>
                </a:spcBef>
                <a:buFontTx/>
                <a:buNone/>
              </a:pPr>
              <a:t>15</a:t>
            </a:fld>
            <a:endParaRPr lang="en-US" altLang="en-US" sz="1400">
              <a:solidFill>
                <a:schemeClr val="tx1"/>
              </a:solidFill>
            </a:endParaRPr>
          </a:p>
        </p:txBody>
      </p:sp>
    </p:spTree>
    <p:extLst>
      <p:ext uri="{BB962C8B-B14F-4D97-AF65-F5344CB8AC3E}">
        <p14:creationId xmlns:p14="http://schemas.microsoft.com/office/powerpoint/2010/main" val="301319050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FE91AD-CFC3-49B0-92C4-3C47C01DFE81}"/>
              </a:ext>
            </a:extLst>
          </p:cNvPr>
          <p:cNvSpPr>
            <a:spLocks noGrp="1"/>
          </p:cNvSpPr>
          <p:nvPr>
            <p:ph type="title"/>
          </p:nvPr>
        </p:nvSpPr>
        <p:spPr>
          <a:xfrm>
            <a:off x="685800" y="533400"/>
            <a:ext cx="7924800" cy="685800"/>
          </a:xfrm>
        </p:spPr>
        <p:txBody>
          <a:bodyPr/>
          <a:lstStyle/>
          <a:p>
            <a:pPr algn="ctr">
              <a:defRPr/>
            </a:pPr>
            <a:r>
              <a:rPr lang="en-US" sz="4000" dirty="0">
                <a:solidFill>
                  <a:schemeClr val="accent5">
                    <a:lumMod val="50000"/>
                  </a:schemeClr>
                </a:solidFill>
                <a:latin typeface="Calibri" panose="020F0502020204030204" pitchFamily="34" charset="0"/>
                <a:cs typeface="Calibri" panose="020F0502020204030204" pitchFamily="34" charset="0"/>
              </a:rPr>
              <a:t>Rationale Behind the Framework</a:t>
            </a:r>
          </a:p>
        </p:txBody>
      </p:sp>
      <p:sp>
        <p:nvSpPr>
          <p:cNvPr id="3" name="Content Placeholder 2">
            <a:extLst>
              <a:ext uri="{FF2B5EF4-FFF2-40B4-BE49-F238E27FC236}">
                <a16:creationId xmlns:a16="http://schemas.microsoft.com/office/drawing/2014/main" id="{710F7C06-AEB7-4F74-9F46-251F99648174}"/>
              </a:ext>
            </a:extLst>
          </p:cNvPr>
          <p:cNvSpPr>
            <a:spLocks noGrp="1" noChangeArrowheads="1"/>
          </p:cNvSpPr>
          <p:nvPr>
            <p:ph idx="1"/>
          </p:nvPr>
        </p:nvSpPr>
        <p:spPr>
          <a:xfrm>
            <a:off x="457200" y="1600200"/>
            <a:ext cx="8305800" cy="4267200"/>
          </a:xfrm>
        </p:spPr>
        <p:txBody>
          <a:bodyPr/>
          <a:lstStyle/>
          <a:p>
            <a:pPr marL="457200" indent="-457200">
              <a:buFontTx/>
              <a:buAutoNum type="arabicPeriod"/>
            </a:pPr>
            <a:r>
              <a:rPr lang="en-US" altLang="en-US" sz="3200" dirty="0">
                <a:solidFill>
                  <a:srgbClr val="262673"/>
                </a:solidFill>
                <a:latin typeface="Calibri" panose="020F0502020204030204" pitchFamily="34" charset="0"/>
                <a:cs typeface="Calibri" panose="020F0502020204030204" pitchFamily="34" charset="0"/>
              </a:rPr>
              <a:t>Clear and consistent annual measure of charter school performance</a:t>
            </a:r>
          </a:p>
          <a:p>
            <a:pPr marL="457200" indent="-457200">
              <a:buFontTx/>
              <a:buNone/>
            </a:pPr>
            <a:endParaRPr lang="en-US" altLang="en-US" sz="3200" dirty="0">
              <a:solidFill>
                <a:srgbClr val="262673"/>
              </a:solidFill>
              <a:latin typeface="Calibri" panose="020F0502020204030204" pitchFamily="34" charset="0"/>
              <a:cs typeface="Calibri" panose="020F0502020204030204" pitchFamily="34" charset="0"/>
            </a:endParaRPr>
          </a:p>
          <a:p>
            <a:pPr marL="457200" indent="-457200">
              <a:buFontTx/>
              <a:buAutoNum type="arabicPeriod" startAt="2"/>
            </a:pPr>
            <a:r>
              <a:rPr lang="en-US" altLang="en-US" sz="3200" dirty="0">
                <a:solidFill>
                  <a:srgbClr val="262673"/>
                </a:solidFill>
                <a:latin typeface="Calibri" panose="020F0502020204030204" pitchFamily="34" charset="0"/>
                <a:cs typeface="Calibri" panose="020F0502020204030204" pitchFamily="34" charset="0"/>
              </a:rPr>
              <a:t>Provide feedback and transparency</a:t>
            </a:r>
          </a:p>
          <a:p>
            <a:pPr marL="457200" indent="-457200">
              <a:buFontTx/>
              <a:buNone/>
            </a:pPr>
            <a:endParaRPr lang="en-US" altLang="en-US" sz="3200" dirty="0">
              <a:solidFill>
                <a:srgbClr val="262673"/>
              </a:solidFill>
              <a:latin typeface="Calibri" panose="020F0502020204030204" pitchFamily="34" charset="0"/>
              <a:cs typeface="Calibri" panose="020F0502020204030204" pitchFamily="34" charset="0"/>
            </a:endParaRPr>
          </a:p>
          <a:p>
            <a:pPr marL="457200" indent="-457200">
              <a:buFontTx/>
              <a:buAutoNum type="arabicPeriod" startAt="3"/>
            </a:pPr>
            <a:r>
              <a:rPr lang="en-US" altLang="en-US" sz="3200" dirty="0">
                <a:solidFill>
                  <a:srgbClr val="262673"/>
                </a:solidFill>
                <a:latin typeface="Calibri" panose="020F0502020204030204" pitchFamily="34" charset="0"/>
                <a:cs typeface="Calibri" panose="020F0502020204030204" pitchFamily="34" charset="0"/>
              </a:rPr>
              <a:t>Outline performance trends over time</a:t>
            </a:r>
          </a:p>
        </p:txBody>
      </p:sp>
      <p:pic>
        <p:nvPicPr>
          <p:cNvPr id="5" name="Graphic 4" descr="Upward trend">
            <a:extLst>
              <a:ext uri="{FF2B5EF4-FFF2-40B4-BE49-F238E27FC236}">
                <a16:creationId xmlns:a16="http://schemas.microsoft.com/office/drawing/2014/main" id="{3AD90248-372A-4499-81D3-EBE5A35F84B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67600" y="4354606"/>
            <a:ext cx="8382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Graphic 6" descr="Checklist">
            <a:extLst>
              <a:ext uri="{FF2B5EF4-FFF2-40B4-BE49-F238E27FC236}">
                <a16:creationId xmlns:a16="http://schemas.microsoft.com/office/drawing/2014/main" id="{28F4DD35-7603-4922-BCFF-DABAA4112F1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8000" y="3124200"/>
            <a:ext cx="876300" cy="87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Graphic 8" descr="Bullseye">
            <a:extLst>
              <a:ext uri="{FF2B5EF4-FFF2-40B4-BE49-F238E27FC236}">
                <a16:creationId xmlns:a16="http://schemas.microsoft.com/office/drawing/2014/main" id="{60254094-4D6A-48B5-8DEC-C48353765EF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867400" y="2133600"/>
            <a:ext cx="7620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199" name="Slide Number Placeholder 3">
            <a:extLst>
              <a:ext uri="{FF2B5EF4-FFF2-40B4-BE49-F238E27FC236}">
                <a16:creationId xmlns:a16="http://schemas.microsoft.com/office/drawing/2014/main" id="{B93B2C36-299C-49E3-B380-C8603598393D}"/>
              </a:ext>
            </a:extLst>
          </p:cNvPr>
          <p:cNvSpPr>
            <a:spLocks noGrp="1"/>
          </p:cNvSpPr>
          <p:nvPr>
            <p:ph type="sldNum" sz="quarter" idx="10"/>
          </p:nvPr>
        </p:nvSpPr>
        <p:spPr>
          <a:noFill/>
        </p:spPr>
        <p:txBody>
          <a:bodyPr/>
          <a:lstStyle>
            <a:lvl1pPr>
              <a:spcBef>
                <a:spcPct val="20000"/>
              </a:spcBef>
              <a:buChar char="•"/>
              <a:defRPr sz="3000">
                <a:solidFill>
                  <a:srgbClr val="0D4376"/>
                </a:solidFill>
                <a:latin typeface="Arial" panose="020B0604020202020204" pitchFamily="34" charset="0"/>
                <a:ea typeface="ヒラギノ角ゴ Pro W3" pitchFamily="1" charset="-128"/>
              </a:defRPr>
            </a:lvl1pPr>
            <a:lvl2pPr marL="742950" indent="-285750">
              <a:spcBef>
                <a:spcPct val="20000"/>
              </a:spcBef>
              <a:buChar char="–"/>
              <a:defRPr sz="2800">
                <a:solidFill>
                  <a:srgbClr val="0D4376"/>
                </a:solidFill>
                <a:latin typeface="Arial" panose="020B0604020202020204" pitchFamily="34" charset="0"/>
                <a:ea typeface="ヒラギノ角ゴ Pro W3" pitchFamily="1" charset="-128"/>
              </a:defRPr>
            </a:lvl2pPr>
            <a:lvl3pPr marL="1143000" indent="-228600">
              <a:spcBef>
                <a:spcPct val="20000"/>
              </a:spcBef>
              <a:buChar char="•"/>
              <a:defRPr sz="2400">
                <a:solidFill>
                  <a:srgbClr val="0D4376"/>
                </a:solidFill>
                <a:latin typeface="Arial" panose="020B0604020202020204" pitchFamily="34" charset="0"/>
                <a:ea typeface="ヒラギノ角ゴ Pro W3" pitchFamily="1" charset="-128"/>
              </a:defRPr>
            </a:lvl3pPr>
            <a:lvl4pPr marL="1600200" indent="-228600">
              <a:spcBef>
                <a:spcPct val="20000"/>
              </a:spcBef>
              <a:buChar char="–"/>
              <a:defRPr sz="2000">
                <a:solidFill>
                  <a:srgbClr val="0D4376"/>
                </a:solidFill>
                <a:latin typeface="Arial" panose="020B0604020202020204" pitchFamily="34" charset="0"/>
                <a:ea typeface="ヒラギノ角ゴ Pro W3" pitchFamily="1" charset="-128"/>
              </a:defRPr>
            </a:lvl4pPr>
            <a:lvl5pPr marL="2057400" indent="-228600">
              <a:spcBef>
                <a:spcPct val="20000"/>
              </a:spcBef>
              <a:buChar char="»"/>
              <a:defRPr sz="2000">
                <a:solidFill>
                  <a:srgbClr val="0D4376"/>
                </a:solidFill>
                <a:latin typeface="Arial" panose="020B0604020202020204" pitchFamily="34" charset="0"/>
                <a:ea typeface="ヒラギノ角ゴ Pro W3" pitchFamily="1" charset="-128"/>
              </a:defRPr>
            </a:lvl5pPr>
            <a:lvl6pPr marL="2514600" indent="-228600" eaLnBrk="0" fontAlgn="base" hangingPunct="0">
              <a:spcBef>
                <a:spcPct val="20000"/>
              </a:spcBef>
              <a:spcAft>
                <a:spcPct val="0"/>
              </a:spcAft>
              <a:buChar char="»"/>
              <a:defRPr sz="2000">
                <a:solidFill>
                  <a:srgbClr val="0D4376"/>
                </a:solidFill>
                <a:latin typeface="Arial" panose="020B0604020202020204" pitchFamily="34" charset="0"/>
                <a:ea typeface="ヒラギノ角ゴ Pro W3" pitchFamily="1" charset="-128"/>
              </a:defRPr>
            </a:lvl6pPr>
            <a:lvl7pPr marL="2971800" indent="-228600" eaLnBrk="0" fontAlgn="base" hangingPunct="0">
              <a:spcBef>
                <a:spcPct val="20000"/>
              </a:spcBef>
              <a:spcAft>
                <a:spcPct val="0"/>
              </a:spcAft>
              <a:buChar char="»"/>
              <a:defRPr sz="2000">
                <a:solidFill>
                  <a:srgbClr val="0D4376"/>
                </a:solidFill>
                <a:latin typeface="Arial" panose="020B0604020202020204" pitchFamily="34" charset="0"/>
                <a:ea typeface="ヒラギノ角ゴ Pro W3" pitchFamily="1" charset="-128"/>
              </a:defRPr>
            </a:lvl7pPr>
            <a:lvl8pPr marL="3429000" indent="-228600" eaLnBrk="0" fontAlgn="base" hangingPunct="0">
              <a:spcBef>
                <a:spcPct val="20000"/>
              </a:spcBef>
              <a:spcAft>
                <a:spcPct val="0"/>
              </a:spcAft>
              <a:buChar char="»"/>
              <a:defRPr sz="2000">
                <a:solidFill>
                  <a:srgbClr val="0D4376"/>
                </a:solidFill>
                <a:latin typeface="Arial" panose="020B0604020202020204" pitchFamily="34" charset="0"/>
                <a:ea typeface="ヒラギノ角ゴ Pro W3" pitchFamily="1" charset="-128"/>
              </a:defRPr>
            </a:lvl8pPr>
            <a:lvl9pPr marL="3886200" indent="-228600" eaLnBrk="0" fontAlgn="base" hangingPunct="0">
              <a:spcBef>
                <a:spcPct val="20000"/>
              </a:spcBef>
              <a:spcAft>
                <a:spcPct val="0"/>
              </a:spcAft>
              <a:buChar char="»"/>
              <a:defRPr sz="2000">
                <a:solidFill>
                  <a:srgbClr val="0D4376"/>
                </a:solidFill>
                <a:latin typeface="Arial" panose="020B0604020202020204" pitchFamily="34" charset="0"/>
                <a:ea typeface="ヒラギノ角ゴ Pro W3" pitchFamily="1" charset="-128"/>
              </a:defRPr>
            </a:lvl9pPr>
          </a:lstStyle>
          <a:p>
            <a:pPr>
              <a:spcBef>
                <a:spcPct val="0"/>
              </a:spcBef>
              <a:buFontTx/>
              <a:buNone/>
            </a:pPr>
            <a:fld id="{33973A96-1D54-41F9-B3C1-38868E6858AB}" type="slidenum">
              <a:rPr lang="en-US" altLang="en-US" sz="1400" smtClean="0">
                <a:solidFill>
                  <a:schemeClr val="folHlink"/>
                </a:solidFill>
              </a:rPr>
              <a:pPr>
                <a:spcBef>
                  <a:spcPct val="0"/>
                </a:spcBef>
                <a:buFontTx/>
                <a:buNone/>
              </a:pPr>
              <a:t>16</a:t>
            </a:fld>
            <a:endParaRPr lang="en-US" altLang="en-US" sz="1400">
              <a:solidFill>
                <a:schemeClr val="tx1"/>
              </a:solidFill>
            </a:endParaRPr>
          </a:p>
        </p:txBody>
      </p:sp>
    </p:spTree>
    <p:extLst>
      <p:ext uri="{BB962C8B-B14F-4D97-AF65-F5344CB8AC3E}">
        <p14:creationId xmlns:p14="http://schemas.microsoft.com/office/powerpoint/2010/main" val="103548288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7624C0-29E5-46D0-972F-C547F6240B3B}"/>
              </a:ext>
            </a:extLst>
          </p:cNvPr>
          <p:cNvSpPr>
            <a:spLocks noGrp="1"/>
          </p:cNvSpPr>
          <p:nvPr>
            <p:ph type="title"/>
          </p:nvPr>
        </p:nvSpPr>
        <p:spPr/>
        <p:txBody>
          <a:bodyPr/>
          <a:lstStyle/>
          <a:p>
            <a:r>
              <a:rPr lang="en-US" dirty="0"/>
              <a:t>Performance Framework </a:t>
            </a:r>
          </a:p>
        </p:txBody>
      </p:sp>
      <p:sp>
        <p:nvSpPr>
          <p:cNvPr id="3" name="Content Placeholder 2">
            <a:extLst>
              <a:ext uri="{FF2B5EF4-FFF2-40B4-BE49-F238E27FC236}">
                <a16:creationId xmlns:a16="http://schemas.microsoft.com/office/drawing/2014/main" id="{0F802892-37B3-4610-9373-494375DA1D51}"/>
              </a:ext>
            </a:extLst>
          </p:cNvPr>
          <p:cNvSpPr>
            <a:spLocks noGrp="1"/>
          </p:cNvSpPr>
          <p:nvPr>
            <p:ph idx="1"/>
          </p:nvPr>
        </p:nvSpPr>
        <p:spPr/>
        <p:txBody>
          <a:bodyPr/>
          <a:lstStyle/>
          <a:p>
            <a:r>
              <a:rPr lang="en-US" dirty="0"/>
              <a:t>Lead consultant – Stephenie Clark </a:t>
            </a:r>
          </a:p>
          <a:p>
            <a:r>
              <a:rPr lang="en-US" dirty="0">
                <a:solidFill>
                  <a:schemeClr val="accent1">
                    <a:lumMod val="75000"/>
                  </a:schemeClr>
                </a:solidFill>
                <a:hlinkClick r:id="rId2"/>
              </a:rPr>
              <a:t>Stephenie.clark@dpi.nc.gov</a:t>
            </a:r>
            <a:endParaRPr lang="en-US" dirty="0">
              <a:solidFill>
                <a:schemeClr val="accent1">
                  <a:lumMod val="75000"/>
                </a:schemeClr>
              </a:solidFill>
            </a:endParaRPr>
          </a:p>
        </p:txBody>
      </p:sp>
    </p:spTree>
    <p:extLst>
      <p:ext uri="{BB962C8B-B14F-4D97-AF65-F5344CB8AC3E}">
        <p14:creationId xmlns:p14="http://schemas.microsoft.com/office/powerpoint/2010/main" val="12989947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46F1E6A1-D3A5-4205-AE58-FAC5693BC86E}"/>
              </a:ext>
            </a:extLst>
          </p:cNvPr>
          <p:cNvSpPr>
            <a:spLocks noGrp="1" noChangeArrowheads="1"/>
          </p:cNvSpPr>
          <p:nvPr>
            <p:ph type="ctrTitle"/>
          </p:nvPr>
        </p:nvSpPr>
        <p:spPr>
          <a:xfrm>
            <a:off x="685800" y="1905000"/>
            <a:ext cx="7772400" cy="1981200"/>
          </a:xfrm>
        </p:spPr>
        <p:txBody>
          <a:bodyPr/>
          <a:lstStyle/>
          <a:p>
            <a:pPr eaLnBrk="1" hangingPunct="1"/>
            <a:r>
              <a:rPr lang="en-US" altLang="en-US" dirty="0"/>
              <a:t>Legislative Updates</a:t>
            </a:r>
            <a:br>
              <a:rPr lang="en-US" altLang="en-US" dirty="0"/>
            </a:br>
            <a:r>
              <a:rPr lang="en-US" altLang="en-US" dirty="0"/>
              <a:t>2018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4B751B62-532C-451E-B770-40607AF57080}"/>
              </a:ext>
            </a:extLst>
          </p:cNvPr>
          <p:cNvSpPr>
            <a:spLocks noGrp="1" noChangeArrowheads="1"/>
          </p:cNvSpPr>
          <p:nvPr>
            <p:ph type="title"/>
          </p:nvPr>
        </p:nvSpPr>
        <p:spPr/>
        <p:txBody>
          <a:bodyPr/>
          <a:lstStyle/>
          <a:p>
            <a:pPr eaLnBrk="1" hangingPunct="1"/>
            <a:r>
              <a:rPr lang="en-US" altLang="en-US" dirty="0"/>
              <a:t>SL 2018-5: Appropriations </a:t>
            </a:r>
          </a:p>
        </p:txBody>
      </p:sp>
      <p:sp>
        <p:nvSpPr>
          <p:cNvPr id="4099" name="Rectangle 3">
            <a:extLst>
              <a:ext uri="{FF2B5EF4-FFF2-40B4-BE49-F238E27FC236}">
                <a16:creationId xmlns:a16="http://schemas.microsoft.com/office/drawing/2014/main" id="{BA79FC8F-BD95-4087-B98D-CBB9B0FFBFE2}"/>
              </a:ext>
            </a:extLst>
          </p:cNvPr>
          <p:cNvSpPr>
            <a:spLocks noGrp="1" noChangeArrowheads="1"/>
          </p:cNvSpPr>
          <p:nvPr>
            <p:ph type="body" idx="1"/>
          </p:nvPr>
        </p:nvSpPr>
        <p:spPr>
          <a:xfrm>
            <a:off x="609600" y="1447800"/>
            <a:ext cx="8229600" cy="4495800"/>
          </a:xfrm>
        </p:spPr>
        <p:txBody>
          <a:bodyPr/>
          <a:lstStyle/>
          <a:p>
            <a:pPr marL="0" indent="0" eaLnBrk="1" hangingPunct="1">
              <a:buNone/>
            </a:pPr>
            <a:r>
              <a:rPr lang="en-US" altLang="en-US" b="1" dirty="0"/>
              <a:t>Children of military personnel can enroll remotely in charter schools</a:t>
            </a:r>
          </a:p>
          <a:p>
            <a:r>
              <a:rPr lang="en-US" altLang="en-US" sz="2400" dirty="0"/>
              <a:t>If a child’s parent or guardian is on active military duty and provides an official copy of military orders transferring them to a NC base or reservation, that child is lottery eligible and can enroll in a charter school </a:t>
            </a:r>
            <a:r>
              <a:rPr lang="en-US" altLang="en-US" sz="2400" u="sng" dirty="0"/>
              <a:t>even if they are not currently a NC resident</a:t>
            </a:r>
            <a:r>
              <a:rPr lang="en-US" altLang="en-US" sz="2400" dirty="0"/>
              <a:t>. </a:t>
            </a:r>
          </a:p>
          <a:p>
            <a:r>
              <a:rPr lang="en-US" altLang="en-US" sz="2400" dirty="0"/>
              <a:t>A proof of residence must be submitted prior to the child commencing attendance at a charter school. </a:t>
            </a:r>
          </a:p>
        </p:txBody>
      </p:sp>
      <p:sp>
        <p:nvSpPr>
          <p:cNvPr id="2" name="AutoShape 2" descr="Image result for flag">
            <a:extLst>
              <a:ext uri="{FF2B5EF4-FFF2-40B4-BE49-F238E27FC236}">
                <a16:creationId xmlns:a16="http://schemas.microsoft.com/office/drawing/2014/main" id="{31D79DDA-9C72-4D63-A76E-D85F5F54F755}"/>
              </a:ext>
            </a:extLst>
          </p:cNvPr>
          <p:cNvSpPr>
            <a:spLocks noChangeAspect="1" noChangeArrowheads="1"/>
          </p:cNvSpPr>
          <p:nvPr/>
        </p:nvSpPr>
        <p:spPr bwMode="auto">
          <a:xfrm>
            <a:off x="2971800" y="3276600"/>
            <a:ext cx="1752600" cy="17526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20993330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92C44B-B77A-453E-B744-9817EACA0DF4}"/>
              </a:ext>
            </a:extLst>
          </p:cNvPr>
          <p:cNvSpPr>
            <a:spLocks noGrp="1"/>
          </p:cNvSpPr>
          <p:nvPr>
            <p:ph type="title"/>
          </p:nvPr>
        </p:nvSpPr>
        <p:spPr>
          <a:xfrm>
            <a:off x="228600" y="304800"/>
            <a:ext cx="8534400" cy="990600"/>
          </a:xfrm>
        </p:spPr>
        <p:txBody>
          <a:bodyPr/>
          <a:lstStyle/>
          <a:p>
            <a:r>
              <a:rPr lang="en-US" dirty="0"/>
              <a:t>Six Legislative Purposes of a Charter School </a:t>
            </a:r>
          </a:p>
        </p:txBody>
      </p:sp>
      <p:sp>
        <p:nvSpPr>
          <p:cNvPr id="3" name="Content Placeholder 2">
            <a:extLst>
              <a:ext uri="{FF2B5EF4-FFF2-40B4-BE49-F238E27FC236}">
                <a16:creationId xmlns:a16="http://schemas.microsoft.com/office/drawing/2014/main" id="{B5C74FB7-F652-4353-8ECB-B0E752B4496C}"/>
              </a:ext>
            </a:extLst>
          </p:cNvPr>
          <p:cNvSpPr>
            <a:spLocks noGrp="1"/>
          </p:cNvSpPr>
          <p:nvPr>
            <p:ph idx="1"/>
          </p:nvPr>
        </p:nvSpPr>
        <p:spPr>
          <a:xfrm>
            <a:off x="228600" y="1447800"/>
            <a:ext cx="8610600" cy="4648200"/>
          </a:xfrm>
        </p:spPr>
        <p:txBody>
          <a:bodyPr/>
          <a:lstStyle/>
          <a:p>
            <a:pPr marL="0" indent="0">
              <a:buNone/>
            </a:pPr>
            <a:r>
              <a:rPr lang="en-US" sz="1600" dirty="0"/>
              <a:t>1. Create new professional opportunities for teachers, including the opportunities to be responsible for the learning program at the school site.</a:t>
            </a:r>
          </a:p>
          <a:p>
            <a:pPr marL="0" indent="0">
              <a:buNone/>
            </a:pPr>
            <a:r>
              <a:rPr lang="en-US" sz="1600" dirty="0"/>
              <a:t> </a:t>
            </a:r>
          </a:p>
          <a:p>
            <a:pPr marL="0" indent="0">
              <a:buNone/>
            </a:pPr>
            <a:r>
              <a:rPr lang="en-US" sz="1600" dirty="0"/>
              <a:t>2. Hold schools accountable for meeting measurable student achievement results.</a:t>
            </a:r>
          </a:p>
          <a:p>
            <a:pPr marL="0" indent="0">
              <a:buNone/>
            </a:pPr>
            <a:endParaRPr lang="en-US" sz="1600" dirty="0"/>
          </a:p>
          <a:p>
            <a:pPr marL="0" indent="0">
              <a:buNone/>
            </a:pPr>
            <a:r>
              <a:rPr lang="en-US" sz="1600" dirty="0"/>
              <a:t>3. Provide parents and students with expanded choices in the types of educational opportunities that are available within the public school system.</a:t>
            </a:r>
          </a:p>
          <a:p>
            <a:pPr marL="0" indent="0">
              <a:buNone/>
            </a:pPr>
            <a:r>
              <a:rPr lang="en-US" sz="1600" dirty="0"/>
              <a:t> </a:t>
            </a:r>
          </a:p>
          <a:p>
            <a:pPr marL="0" indent="0">
              <a:buNone/>
            </a:pPr>
            <a:r>
              <a:rPr lang="en-US" sz="1600" dirty="0"/>
              <a:t>4. Improve student learning.</a:t>
            </a:r>
          </a:p>
          <a:p>
            <a:pPr marL="0" indent="0">
              <a:buNone/>
            </a:pPr>
            <a:endParaRPr lang="en-US" sz="1600" dirty="0"/>
          </a:p>
          <a:p>
            <a:pPr marL="0" indent="0">
              <a:buNone/>
            </a:pPr>
            <a:r>
              <a:rPr lang="en-US" sz="1600" dirty="0"/>
              <a:t>5.Increase learning opportunities for all students, with a special emphasis on at-risk or gifted</a:t>
            </a:r>
          </a:p>
          <a:p>
            <a:pPr marL="0" indent="0">
              <a:buNone/>
            </a:pPr>
            <a:r>
              <a:rPr lang="en-US" sz="1600" dirty="0"/>
              <a:t>students.</a:t>
            </a:r>
          </a:p>
          <a:p>
            <a:pPr marL="0" indent="0">
              <a:buNone/>
            </a:pPr>
            <a:r>
              <a:rPr lang="en-US" sz="1600" dirty="0"/>
              <a:t> </a:t>
            </a:r>
          </a:p>
          <a:p>
            <a:pPr marL="0" indent="0">
              <a:buNone/>
            </a:pPr>
            <a:r>
              <a:rPr lang="en-US" sz="1600" dirty="0"/>
              <a:t>6. Encourage the use of different and innovative teaching methods.</a:t>
            </a:r>
          </a:p>
          <a:p>
            <a:pPr marL="0" indent="0">
              <a:buNone/>
            </a:pPr>
            <a:endParaRPr lang="en-US" sz="1200" dirty="0"/>
          </a:p>
        </p:txBody>
      </p:sp>
    </p:spTree>
    <p:extLst>
      <p:ext uri="{BB962C8B-B14F-4D97-AF65-F5344CB8AC3E}">
        <p14:creationId xmlns:p14="http://schemas.microsoft.com/office/powerpoint/2010/main" val="7004564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A97582-B7EE-4FBF-81F3-9B03CD9F7409}"/>
              </a:ext>
            </a:extLst>
          </p:cNvPr>
          <p:cNvSpPr>
            <a:spLocks noGrp="1"/>
          </p:cNvSpPr>
          <p:nvPr>
            <p:ph type="title"/>
          </p:nvPr>
        </p:nvSpPr>
        <p:spPr>
          <a:xfrm>
            <a:off x="381000" y="76200"/>
            <a:ext cx="7772400" cy="990600"/>
          </a:xfrm>
        </p:spPr>
        <p:txBody>
          <a:bodyPr/>
          <a:lstStyle/>
          <a:p>
            <a:r>
              <a:rPr lang="en-US" altLang="en-US" dirty="0"/>
              <a:t>SL 2018-5: Appropriations </a:t>
            </a:r>
            <a:endParaRPr lang="en-US" dirty="0"/>
          </a:p>
        </p:txBody>
      </p:sp>
      <p:sp>
        <p:nvSpPr>
          <p:cNvPr id="4" name="Rectangle 3">
            <a:extLst>
              <a:ext uri="{FF2B5EF4-FFF2-40B4-BE49-F238E27FC236}">
                <a16:creationId xmlns:a16="http://schemas.microsoft.com/office/drawing/2014/main" id="{C49BA828-0A89-4FD8-AE3C-9E94D6C6F243}"/>
              </a:ext>
            </a:extLst>
          </p:cNvPr>
          <p:cNvSpPr txBox="1">
            <a:spLocks noChangeArrowheads="1"/>
          </p:cNvSpPr>
          <p:nvPr/>
        </p:nvSpPr>
        <p:spPr bwMode="auto">
          <a:xfrm>
            <a:off x="152400" y="1001068"/>
            <a:ext cx="8763000" cy="4495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3000">
                <a:solidFill>
                  <a:srgbClr val="0D4376"/>
                </a:solidFill>
                <a:latin typeface="+mn-lt"/>
                <a:ea typeface="+mn-ea"/>
                <a:cs typeface="+mn-cs"/>
              </a:defRPr>
            </a:lvl1pPr>
            <a:lvl2pPr marL="742950" indent="-285750" algn="l" rtl="0" eaLnBrk="1" fontAlgn="base" hangingPunct="1">
              <a:spcBef>
                <a:spcPct val="20000"/>
              </a:spcBef>
              <a:spcAft>
                <a:spcPct val="0"/>
              </a:spcAft>
              <a:buChar char="–"/>
              <a:defRPr sz="2800">
                <a:solidFill>
                  <a:srgbClr val="0D4376"/>
                </a:solidFill>
                <a:latin typeface="+mn-lt"/>
                <a:ea typeface="+mn-ea"/>
              </a:defRPr>
            </a:lvl2pPr>
            <a:lvl3pPr marL="1143000" indent="-228600" algn="l" rtl="0" eaLnBrk="1" fontAlgn="base" hangingPunct="1">
              <a:spcBef>
                <a:spcPct val="20000"/>
              </a:spcBef>
              <a:spcAft>
                <a:spcPct val="0"/>
              </a:spcAft>
              <a:buChar char="•"/>
              <a:defRPr sz="2400">
                <a:solidFill>
                  <a:srgbClr val="0D4376"/>
                </a:solidFill>
                <a:latin typeface="+mn-lt"/>
                <a:ea typeface="+mn-ea"/>
              </a:defRPr>
            </a:lvl3pPr>
            <a:lvl4pPr marL="1600200" indent="-228600" algn="l" rtl="0" eaLnBrk="1" fontAlgn="base" hangingPunct="1">
              <a:spcBef>
                <a:spcPct val="20000"/>
              </a:spcBef>
              <a:spcAft>
                <a:spcPct val="0"/>
              </a:spcAft>
              <a:buChar char="–"/>
              <a:defRPr sz="2000">
                <a:solidFill>
                  <a:srgbClr val="0D4376"/>
                </a:solidFill>
                <a:latin typeface="+mn-lt"/>
                <a:ea typeface="+mn-ea"/>
              </a:defRPr>
            </a:lvl4pPr>
            <a:lvl5pPr marL="2057400" indent="-228600" algn="l" rtl="0" eaLnBrk="1" fontAlgn="base" hangingPunct="1">
              <a:spcBef>
                <a:spcPct val="20000"/>
              </a:spcBef>
              <a:spcAft>
                <a:spcPct val="0"/>
              </a:spcAft>
              <a:buChar char="»"/>
              <a:defRPr sz="2000">
                <a:solidFill>
                  <a:srgbClr val="0D4376"/>
                </a:solidFill>
                <a:latin typeface="+mn-lt"/>
                <a:ea typeface="+mn-ea"/>
              </a:defRPr>
            </a:lvl5pPr>
            <a:lvl6pPr marL="2514600" indent="-228600" algn="l" rtl="0" eaLnBrk="1" fontAlgn="base" hangingPunct="1">
              <a:spcBef>
                <a:spcPct val="20000"/>
              </a:spcBef>
              <a:spcAft>
                <a:spcPct val="0"/>
              </a:spcAft>
              <a:buChar char="»"/>
              <a:defRPr sz="2000">
                <a:solidFill>
                  <a:srgbClr val="0D4376"/>
                </a:solidFill>
                <a:latin typeface="+mn-lt"/>
                <a:ea typeface="+mn-ea"/>
              </a:defRPr>
            </a:lvl6pPr>
            <a:lvl7pPr marL="2971800" indent="-228600" algn="l" rtl="0" eaLnBrk="1" fontAlgn="base" hangingPunct="1">
              <a:spcBef>
                <a:spcPct val="20000"/>
              </a:spcBef>
              <a:spcAft>
                <a:spcPct val="0"/>
              </a:spcAft>
              <a:buChar char="»"/>
              <a:defRPr sz="2000">
                <a:solidFill>
                  <a:srgbClr val="0D4376"/>
                </a:solidFill>
                <a:latin typeface="+mn-lt"/>
                <a:ea typeface="+mn-ea"/>
              </a:defRPr>
            </a:lvl7pPr>
            <a:lvl8pPr marL="3429000" indent="-228600" algn="l" rtl="0" eaLnBrk="1" fontAlgn="base" hangingPunct="1">
              <a:spcBef>
                <a:spcPct val="20000"/>
              </a:spcBef>
              <a:spcAft>
                <a:spcPct val="0"/>
              </a:spcAft>
              <a:buChar char="»"/>
              <a:defRPr sz="2000">
                <a:solidFill>
                  <a:srgbClr val="0D4376"/>
                </a:solidFill>
                <a:latin typeface="+mn-lt"/>
                <a:ea typeface="+mn-ea"/>
              </a:defRPr>
            </a:lvl8pPr>
            <a:lvl9pPr marL="3886200" indent="-228600" algn="l" rtl="0" eaLnBrk="1" fontAlgn="base" hangingPunct="1">
              <a:spcBef>
                <a:spcPct val="20000"/>
              </a:spcBef>
              <a:spcAft>
                <a:spcPct val="0"/>
              </a:spcAft>
              <a:buChar char="»"/>
              <a:defRPr sz="2000">
                <a:solidFill>
                  <a:srgbClr val="0D4376"/>
                </a:solidFill>
                <a:latin typeface="+mn-lt"/>
                <a:ea typeface="+mn-ea"/>
              </a:defRPr>
            </a:lvl9pPr>
          </a:lstStyle>
          <a:p>
            <a:pPr marL="0" indent="0">
              <a:buFontTx/>
              <a:buNone/>
            </a:pPr>
            <a:r>
              <a:rPr lang="en-US" altLang="en-US" b="1" kern="0" dirty="0"/>
              <a:t>Charter Schools must develop an anonymous tip line </a:t>
            </a:r>
          </a:p>
          <a:p>
            <a:r>
              <a:rPr lang="en-US" altLang="en-US" sz="2400" kern="0" dirty="0"/>
              <a:t>Charter Schools serving grades 6 &amp; higher must establish an </a:t>
            </a:r>
            <a:r>
              <a:rPr lang="en-US" altLang="en-US" sz="2400" kern="0" dirty="0">
                <a:hlinkClick r:id="rId3"/>
              </a:rPr>
              <a:t>anonymous tip line </a:t>
            </a:r>
            <a:r>
              <a:rPr lang="en-US" altLang="en-US" sz="2400" kern="0" dirty="0"/>
              <a:t>or use the one developed by the state. </a:t>
            </a:r>
          </a:p>
          <a:p>
            <a:r>
              <a:rPr lang="en-US" sz="2400" dirty="0"/>
              <a:t>Charter schools will need to work with DPI and the </a:t>
            </a:r>
            <a:r>
              <a:rPr lang="en-US" sz="2400" dirty="0">
                <a:hlinkClick r:id="rId4"/>
              </a:rPr>
              <a:t>Center for Safer Schools </a:t>
            </a:r>
            <a:r>
              <a:rPr lang="en-US" sz="2400" dirty="0"/>
              <a:t>to ensure employees receive adequate training on the use of the already-developed DPI tip line application, </a:t>
            </a:r>
            <a:r>
              <a:rPr lang="en-US" sz="2400" dirty="0">
                <a:hlinkClick r:id="rId4"/>
              </a:rPr>
              <a:t>SPK UP NC</a:t>
            </a:r>
            <a:r>
              <a:rPr lang="en-US" sz="2400" dirty="0"/>
              <a:t>. </a:t>
            </a:r>
          </a:p>
          <a:p>
            <a:r>
              <a:rPr lang="en-US" sz="2400" dirty="0"/>
              <a:t>Schools must provide training on the use of the application to students and promote awareness of the application in school. </a:t>
            </a:r>
            <a:endParaRPr lang="en-US" altLang="en-US" sz="2400" kern="0" dirty="0"/>
          </a:p>
        </p:txBody>
      </p:sp>
    </p:spTree>
    <p:extLst>
      <p:ext uri="{BB962C8B-B14F-4D97-AF65-F5344CB8AC3E}">
        <p14:creationId xmlns:p14="http://schemas.microsoft.com/office/powerpoint/2010/main" val="176701085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B722ED-C011-4E91-A969-3F43D05B3F08}"/>
              </a:ext>
            </a:extLst>
          </p:cNvPr>
          <p:cNvSpPr>
            <a:spLocks noGrp="1"/>
          </p:cNvSpPr>
          <p:nvPr>
            <p:ph type="title"/>
          </p:nvPr>
        </p:nvSpPr>
        <p:spPr>
          <a:xfrm>
            <a:off x="381000" y="152400"/>
            <a:ext cx="7772400" cy="990600"/>
          </a:xfrm>
        </p:spPr>
        <p:txBody>
          <a:bodyPr/>
          <a:lstStyle/>
          <a:p>
            <a:r>
              <a:rPr lang="en-US" altLang="en-US" dirty="0"/>
              <a:t>SL 2018-5: Appropriations </a:t>
            </a:r>
            <a:endParaRPr lang="en-US" dirty="0"/>
          </a:p>
        </p:txBody>
      </p:sp>
      <p:sp>
        <p:nvSpPr>
          <p:cNvPr id="4" name="Rectangle 3">
            <a:extLst>
              <a:ext uri="{FF2B5EF4-FFF2-40B4-BE49-F238E27FC236}">
                <a16:creationId xmlns:a16="http://schemas.microsoft.com/office/drawing/2014/main" id="{A23D99B4-2E60-42ED-8C39-51F66A8E6604}"/>
              </a:ext>
            </a:extLst>
          </p:cNvPr>
          <p:cNvSpPr txBox="1">
            <a:spLocks noChangeArrowheads="1"/>
          </p:cNvSpPr>
          <p:nvPr/>
        </p:nvSpPr>
        <p:spPr bwMode="auto">
          <a:xfrm>
            <a:off x="228600" y="990600"/>
            <a:ext cx="8610600" cy="472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3000">
                <a:solidFill>
                  <a:srgbClr val="0D4376"/>
                </a:solidFill>
                <a:latin typeface="+mn-lt"/>
                <a:ea typeface="+mn-ea"/>
                <a:cs typeface="+mn-cs"/>
              </a:defRPr>
            </a:lvl1pPr>
            <a:lvl2pPr marL="742950" indent="-285750" algn="l" rtl="0" eaLnBrk="1" fontAlgn="base" hangingPunct="1">
              <a:spcBef>
                <a:spcPct val="20000"/>
              </a:spcBef>
              <a:spcAft>
                <a:spcPct val="0"/>
              </a:spcAft>
              <a:buChar char="–"/>
              <a:defRPr sz="2800">
                <a:solidFill>
                  <a:srgbClr val="0D4376"/>
                </a:solidFill>
                <a:latin typeface="+mn-lt"/>
                <a:ea typeface="+mn-ea"/>
              </a:defRPr>
            </a:lvl2pPr>
            <a:lvl3pPr marL="1143000" indent="-228600" algn="l" rtl="0" eaLnBrk="1" fontAlgn="base" hangingPunct="1">
              <a:spcBef>
                <a:spcPct val="20000"/>
              </a:spcBef>
              <a:spcAft>
                <a:spcPct val="0"/>
              </a:spcAft>
              <a:buChar char="•"/>
              <a:defRPr sz="2400">
                <a:solidFill>
                  <a:srgbClr val="0D4376"/>
                </a:solidFill>
                <a:latin typeface="+mn-lt"/>
                <a:ea typeface="+mn-ea"/>
              </a:defRPr>
            </a:lvl3pPr>
            <a:lvl4pPr marL="1600200" indent="-228600" algn="l" rtl="0" eaLnBrk="1" fontAlgn="base" hangingPunct="1">
              <a:spcBef>
                <a:spcPct val="20000"/>
              </a:spcBef>
              <a:spcAft>
                <a:spcPct val="0"/>
              </a:spcAft>
              <a:buChar char="–"/>
              <a:defRPr sz="2000">
                <a:solidFill>
                  <a:srgbClr val="0D4376"/>
                </a:solidFill>
                <a:latin typeface="+mn-lt"/>
                <a:ea typeface="+mn-ea"/>
              </a:defRPr>
            </a:lvl4pPr>
            <a:lvl5pPr marL="2057400" indent="-228600" algn="l" rtl="0" eaLnBrk="1" fontAlgn="base" hangingPunct="1">
              <a:spcBef>
                <a:spcPct val="20000"/>
              </a:spcBef>
              <a:spcAft>
                <a:spcPct val="0"/>
              </a:spcAft>
              <a:buChar char="»"/>
              <a:defRPr sz="2000">
                <a:solidFill>
                  <a:srgbClr val="0D4376"/>
                </a:solidFill>
                <a:latin typeface="+mn-lt"/>
                <a:ea typeface="+mn-ea"/>
              </a:defRPr>
            </a:lvl5pPr>
            <a:lvl6pPr marL="2514600" indent="-228600" algn="l" rtl="0" eaLnBrk="1" fontAlgn="base" hangingPunct="1">
              <a:spcBef>
                <a:spcPct val="20000"/>
              </a:spcBef>
              <a:spcAft>
                <a:spcPct val="0"/>
              </a:spcAft>
              <a:buChar char="»"/>
              <a:defRPr sz="2000">
                <a:solidFill>
                  <a:srgbClr val="0D4376"/>
                </a:solidFill>
                <a:latin typeface="+mn-lt"/>
                <a:ea typeface="+mn-ea"/>
              </a:defRPr>
            </a:lvl6pPr>
            <a:lvl7pPr marL="2971800" indent="-228600" algn="l" rtl="0" eaLnBrk="1" fontAlgn="base" hangingPunct="1">
              <a:spcBef>
                <a:spcPct val="20000"/>
              </a:spcBef>
              <a:spcAft>
                <a:spcPct val="0"/>
              </a:spcAft>
              <a:buChar char="»"/>
              <a:defRPr sz="2000">
                <a:solidFill>
                  <a:srgbClr val="0D4376"/>
                </a:solidFill>
                <a:latin typeface="+mn-lt"/>
                <a:ea typeface="+mn-ea"/>
              </a:defRPr>
            </a:lvl7pPr>
            <a:lvl8pPr marL="3429000" indent="-228600" algn="l" rtl="0" eaLnBrk="1" fontAlgn="base" hangingPunct="1">
              <a:spcBef>
                <a:spcPct val="20000"/>
              </a:spcBef>
              <a:spcAft>
                <a:spcPct val="0"/>
              </a:spcAft>
              <a:buChar char="»"/>
              <a:defRPr sz="2000">
                <a:solidFill>
                  <a:srgbClr val="0D4376"/>
                </a:solidFill>
                <a:latin typeface="+mn-lt"/>
                <a:ea typeface="+mn-ea"/>
              </a:defRPr>
            </a:lvl8pPr>
            <a:lvl9pPr marL="3886200" indent="-228600" algn="l" rtl="0" eaLnBrk="1" fontAlgn="base" hangingPunct="1">
              <a:spcBef>
                <a:spcPct val="20000"/>
              </a:spcBef>
              <a:spcAft>
                <a:spcPct val="0"/>
              </a:spcAft>
              <a:buChar char="»"/>
              <a:defRPr sz="2000">
                <a:solidFill>
                  <a:srgbClr val="0D4376"/>
                </a:solidFill>
                <a:latin typeface="+mn-lt"/>
                <a:ea typeface="+mn-ea"/>
              </a:defRPr>
            </a:lvl9pPr>
          </a:lstStyle>
          <a:p>
            <a:pPr marL="0" indent="0">
              <a:buFontTx/>
              <a:buNone/>
            </a:pPr>
            <a:r>
              <a:rPr lang="en-US" altLang="en-US" b="1" kern="0" dirty="0"/>
              <a:t>Charter School Teacher Bonus Retention Requirements</a:t>
            </a:r>
          </a:p>
          <a:p>
            <a:r>
              <a:rPr lang="en-US" sz="2400" dirty="0"/>
              <a:t>AP, IB, and AICE bonuses can only be awarded to qualifying teachers who remain teaching in the same charter school at least from the school year the data is collected until January 1 of the corresponding school year that the bonus is paid. </a:t>
            </a:r>
          </a:p>
          <a:p>
            <a:r>
              <a:rPr lang="en-US" sz="2400" dirty="0"/>
              <a:t>This stipulation applies to the 4</a:t>
            </a:r>
            <a:r>
              <a:rPr lang="en-US" sz="2400" baseline="30000" dirty="0"/>
              <a:t>th</a:t>
            </a:r>
            <a:r>
              <a:rPr lang="en-US" sz="2400" dirty="0"/>
              <a:t>-8</a:t>
            </a:r>
            <a:r>
              <a:rPr lang="en-US" sz="2400" baseline="30000" dirty="0"/>
              <a:t>th</a:t>
            </a:r>
            <a:r>
              <a:rPr lang="en-US" sz="2400" dirty="0"/>
              <a:t> Math &amp; Science Bonus, the 3</a:t>
            </a:r>
            <a:r>
              <a:rPr lang="en-US" sz="2400" baseline="30000" dirty="0"/>
              <a:t>rd</a:t>
            </a:r>
            <a:r>
              <a:rPr lang="en-US" sz="2400" dirty="0"/>
              <a:t> Grade Read to Achieve Bonus, the 4</a:t>
            </a:r>
            <a:r>
              <a:rPr lang="en-US" sz="2400" baseline="30000" dirty="0"/>
              <a:t>th</a:t>
            </a:r>
            <a:r>
              <a:rPr lang="en-US" sz="2400" dirty="0"/>
              <a:t> -5</a:t>
            </a:r>
            <a:r>
              <a:rPr lang="en-US" sz="2400" baseline="30000" dirty="0"/>
              <a:t>th</a:t>
            </a:r>
            <a:r>
              <a:rPr lang="en-US" sz="2400" dirty="0"/>
              <a:t> Grade Reading Bonus, and the Industry Certifications and Credentials Bonus. </a:t>
            </a:r>
          </a:p>
        </p:txBody>
      </p:sp>
    </p:spTree>
    <p:extLst>
      <p:ext uri="{BB962C8B-B14F-4D97-AF65-F5344CB8AC3E}">
        <p14:creationId xmlns:p14="http://schemas.microsoft.com/office/powerpoint/2010/main" val="264499736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CDDDBF-D19B-4CE5-9910-39095444D23C}"/>
              </a:ext>
            </a:extLst>
          </p:cNvPr>
          <p:cNvSpPr>
            <a:spLocks noGrp="1"/>
          </p:cNvSpPr>
          <p:nvPr>
            <p:ph type="title"/>
          </p:nvPr>
        </p:nvSpPr>
        <p:spPr>
          <a:xfrm>
            <a:off x="304800" y="152400"/>
            <a:ext cx="7772400" cy="990600"/>
          </a:xfrm>
        </p:spPr>
        <p:txBody>
          <a:bodyPr/>
          <a:lstStyle/>
          <a:p>
            <a:r>
              <a:rPr lang="en-US" altLang="en-US" dirty="0"/>
              <a:t>SL 2018-5: Appropriations </a:t>
            </a:r>
            <a:endParaRPr lang="en-US" dirty="0"/>
          </a:p>
        </p:txBody>
      </p:sp>
      <p:sp>
        <p:nvSpPr>
          <p:cNvPr id="4" name="Rectangle 3">
            <a:extLst>
              <a:ext uri="{FF2B5EF4-FFF2-40B4-BE49-F238E27FC236}">
                <a16:creationId xmlns:a16="http://schemas.microsoft.com/office/drawing/2014/main" id="{681F8707-D5E5-4D14-93B7-563D30F66905}"/>
              </a:ext>
            </a:extLst>
          </p:cNvPr>
          <p:cNvSpPr txBox="1">
            <a:spLocks noChangeArrowheads="1"/>
          </p:cNvSpPr>
          <p:nvPr/>
        </p:nvSpPr>
        <p:spPr bwMode="auto">
          <a:xfrm>
            <a:off x="304800" y="990600"/>
            <a:ext cx="8534400" cy="4800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3000">
                <a:solidFill>
                  <a:srgbClr val="0D4376"/>
                </a:solidFill>
                <a:latin typeface="+mn-lt"/>
                <a:ea typeface="+mn-ea"/>
                <a:cs typeface="+mn-cs"/>
              </a:defRPr>
            </a:lvl1pPr>
            <a:lvl2pPr marL="742950" indent="-285750" algn="l" rtl="0" eaLnBrk="1" fontAlgn="base" hangingPunct="1">
              <a:spcBef>
                <a:spcPct val="20000"/>
              </a:spcBef>
              <a:spcAft>
                <a:spcPct val="0"/>
              </a:spcAft>
              <a:buChar char="–"/>
              <a:defRPr sz="2800">
                <a:solidFill>
                  <a:srgbClr val="0D4376"/>
                </a:solidFill>
                <a:latin typeface="+mn-lt"/>
                <a:ea typeface="+mn-ea"/>
              </a:defRPr>
            </a:lvl2pPr>
            <a:lvl3pPr marL="1143000" indent="-228600" algn="l" rtl="0" eaLnBrk="1" fontAlgn="base" hangingPunct="1">
              <a:spcBef>
                <a:spcPct val="20000"/>
              </a:spcBef>
              <a:spcAft>
                <a:spcPct val="0"/>
              </a:spcAft>
              <a:buChar char="•"/>
              <a:defRPr sz="2400">
                <a:solidFill>
                  <a:srgbClr val="0D4376"/>
                </a:solidFill>
                <a:latin typeface="+mn-lt"/>
                <a:ea typeface="+mn-ea"/>
              </a:defRPr>
            </a:lvl3pPr>
            <a:lvl4pPr marL="1600200" indent="-228600" algn="l" rtl="0" eaLnBrk="1" fontAlgn="base" hangingPunct="1">
              <a:spcBef>
                <a:spcPct val="20000"/>
              </a:spcBef>
              <a:spcAft>
                <a:spcPct val="0"/>
              </a:spcAft>
              <a:buChar char="–"/>
              <a:defRPr sz="2000">
                <a:solidFill>
                  <a:srgbClr val="0D4376"/>
                </a:solidFill>
                <a:latin typeface="+mn-lt"/>
                <a:ea typeface="+mn-ea"/>
              </a:defRPr>
            </a:lvl4pPr>
            <a:lvl5pPr marL="2057400" indent="-228600" algn="l" rtl="0" eaLnBrk="1" fontAlgn="base" hangingPunct="1">
              <a:spcBef>
                <a:spcPct val="20000"/>
              </a:spcBef>
              <a:spcAft>
                <a:spcPct val="0"/>
              </a:spcAft>
              <a:buChar char="»"/>
              <a:defRPr sz="2000">
                <a:solidFill>
                  <a:srgbClr val="0D4376"/>
                </a:solidFill>
                <a:latin typeface="+mn-lt"/>
                <a:ea typeface="+mn-ea"/>
              </a:defRPr>
            </a:lvl5pPr>
            <a:lvl6pPr marL="2514600" indent="-228600" algn="l" rtl="0" eaLnBrk="1" fontAlgn="base" hangingPunct="1">
              <a:spcBef>
                <a:spcPct val="20000"/>
              </a:spcBef>
              <a:spcAft>
                <a:spcPct val="0"/>
              </a:spcAft>
              <a:buChar char="»"/>
              <a:defRPr sz="2000">
                <a:solidFill>
                  <a:srgbClr val="0D4376"/>
                </a:solidFill>
                <a:latin typeface="+mn-lt"/>
                <a:ea typeface="+mn-ea"/>
              </a:defRPr>
            </a:lvl6pPr>
            <a:lvl7pPr marL="2971800" indent="-228600" algn="l" rtl="0" eaLnBrk="1" fontAlgn="base" hangingPunct="1">
              <a:spcBef>
                <a:spcPct val="20000"/>
              </a:spcBef>
              <a:spcAft>
                <a:spcPct val="0"/>
              </a:spcAft>
              <a:buChar char="»"/>
              <a:defRPr sz="2000">
                <a:solidFill>
                  <a:srgbClr val="0D4376"/>
                </a:solidFill>
                <a:latin typeface="+mn-lt"/>
                <a:ea typeface="+mn-ea"/>
              </a:defRPr>
            </a:lvl7pPr>
            <a:lvl8pPr marL="3429000" indent="-228600" algn="l" rtl="0" eaLnBrk="1" fontAlgn="base" hangingPunct="1">
              <a:spcBef>
                <a:spcPct val="20000"/>
              </a:spcBef>
              <a:spcAft>
                <a:spcPct val="0"/>
              </a:spcAft>
              <a:buChar char="»"/>
              <a:defRPr sz="2000">
                <a:solidFill>
                  <a:srgbClr val="0D4376"/>
                </a:solidFill>
                <a:latin typeface="+mn-lt"/>
                <a:ea typeface="+mn-ea"/>
              </a:defRPr>
            </a:lvl8pPr>
            <a:lvl9pPr marL="3886200" indent="-228600" algn="l" rtl="0" eaLnBrk="1" fontAlgn="base" hangingPunct="1">
              <a:spcBef>
                <a:spcPct val="20000"/>
              </a:spcBef>
              <a:spcAft>
                <a:spcPct val="0"/>
              </a:spcAft>
              <a:buChar char="»"/>
              <a:defRPr sz="2000">
                <a:solidFill>
                  <a:srgbClr val="0D4376"/>
                </a:solidFill>
                <a:latin typeface="+mn-lt"/>
                <a:ea typeface="+mn-ea"/>
              </a:defRPr>
            </a:lvl9pPr>
          </a:lstStyle>
          <a:p>
            <a:pPr marL="0" indent="0">
              <a:buFontTx/>
              <a:buNone/>
            </a:pPr>
            <a:r>
              <a:rPr lang="en-US" altLang="en-US" b="1" kern="0" dirty="0"/>
              <a:t>Charter Schools May Request and Receive Funds from Municipalities </a:t>
            </a:r>
          </a:p>
          <a:p>
            <a:pPr lvl="0"/>
            <a:r>
              <a:rPr lang="en-US" sz="2400" dirty="0"/>
              <a:t>Municipalities are authorized, but not required, to appropriate property tax revenues or other unrestricted revenues to fund public education, so long as it benefits residents of the municipality. </a:t>
            </a:r>
          </a:p>
          <a:p>
            <a:pPr lvl="0"/>
            <a:r>
              <a:rPr lang="en-US" sz="2400" dirty="0"/>
              <a:t>Charter schools are eligible to request and receive these municipal funds if the charter school serves residents of that municipality. </a:t>
            </a:r>
          </a:p>
        </p:txBody>
      </p:sp>
    </p:spTree>
    <p:extLst>
      <p:ext uri="{BB962C8B-B14F-4D97-AF65-F5344CB8AC3E}">
        <p14:creationId xmlns:p14="http://schemas.microsoft.com/office/powerpoint/2010/main" val="120547020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406794-FFCD-4049-A293-86CDEE522AC8}"/>
              </a:ext>
            </a:extLst>
          </p:cNvPr>
          <p:cNvSpPr>
            <a:spLocks noGrp="1"/>
          </p:cNvSpPr>
          <p:nvPr>
            <p:ph type="title"/>
          </p:nvPr>
        </p:nvSpPr>
        <p:spPr>
          <a:xfrm>
            <a:off x="152400" y="152400"/>
            <a:ext cx="7772400" cy="990600"/>
          </a:xfrm>
        </p:spPr>
        <p:txBody>
          <a:bodyPr/>
          <a:lstStyle/>
          <a:p>
            <a:r>
              <a:rPr lang="en-US" altLang="en-US" dirty="0"/>
              <a:t>SL 2018-5: Appropriations </a:t>
            </a:r>
            <a:endParaRPr lang="en-US" dirty="0"/>
          </a:p>
        </p:txBody>
      </p:sp>
      <p:sp>
        <p:nvSpPr>
          <p:cNvPr id="4" name="Rectangle 3">
            <a:extLst>
              <a:ext uri="{FF2B5EF4-FFF2-40B4-BE49-F238E27FC236}">
                <a16:creationId xmlns:a16="http://schemas.microsoft.com/office/drawing/2014/main" id="{CF61AC6A-2B3F-4BCD-87A7-30DBBAF3C28A}"/>
              </a:ext>
            </a:extLst>
          </p:cNvPr>
          <p:cNvSpPr txBox="1">
            <a:spLocks noChangeArrowheads="1"/>
          </p:cNvSpPr>
          <p:nvPr/>
        </p:nvSpPr>
        <p:spPr bwMode="auto">
          <a:xfrm>
            <a:off x="228600" y="990600"/>
            <a:ext cx="8610600" cy="4800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3000">
                <a:solidFill>
                  <a:srgbClr val="0D4376"/>
                </a:solidFill>
                <a:latin typeface="+mn-lt"/>
                <a:ea typeface="+mn-ea"/>
                <a:cs typeface="+mn-cs"/>
              </a:defRPr>
            </a:lvl1pPr>
            <a:lvl2pPr marL="742950" indent="-285750" algn="l" rtl="0" eaLnBrk="1" fontAlgn="base" hangingPunct="1">
              <a:spcBef>
                <a:spcPct val="20000"/>
              </a:spcBef>
              <a:spcAft>
                <a:spcPct val="0"/>
              </a:spcAft>
              <a:buChar char="–"/>
              <a:defRPr sz="2800">
                <a:solidFill>
                  <a:srgbClr val="0D4376"/>
                </a:solidFill>
                <a:latin typeface="+mn-lt"/>
                <a:ea typeface="+mn-ea"/>
              </a:defRPr>
            </a:lvl2pPr>
            <a:lvl3pPr marL="1143000" indent="-228600" algn="l" rtl="0" eaLnBrk="1" fontAlgn="base" hangingPunct="1">
              <a:spcBef>
                <a:spcPct val="20000"/>
              </a:spcBef>
              <a:spcAft>
                <a:spcPct val="0"/>
              </a:spcAft>
              <a:buChar char="•"/>
              <a:defRPr sz="2400">
                <a:solidFill>
                  <a:srgbClr val="0D4376"/>
                </a:solidFill>
                <a:latin typeface="+mn-lt"/>
                <a:ea typeface="+mn-ea"/>
              </a:defRPr>
            </a:lvl3pPr>
            <a:lvl4pPr marL="1600200" indent="-228600" algn="l" rtl="0" eaLnBrk="1" fontAlgn="base" hangingPunct="1">
              <a:spcBef>
                <a:spcPct val="20000"/>
              </a:spcBef>
              <a:spcAft>
                <a:spcPct val="0"/>
              </a:spcAft>
              <a:buChar char="–"/>
              <a:defRPr sz="2000">
                <a:solidFill>
                  <a:srgbClr val="0D4376"/>
                </a:solidFill>
                <a:latin typeface="+mn-lt"/>
                <a:ea typeface="+mn-ea"/>
              </a:defRPr>
            </a:lvl4pPr>
            <a:lvl5pPr marL="2057400" indent="-228600" algn="l" rtl="0" eaLnBrk="1" fontAlgn="base" hangingPunct="1">
              <a:spcBef>
                <a:spcPct val="20000"/>
              </a:spcBef>
              <a:spcAft>
                <a:spcPct val="0"/>
              </a:spcAft>
              <a:buChar char="»"/>
              <a:defRPr sz="2000">
                <a:solidFill>
                  <a:srgbClr val="0D4376"/>
                </a:solidFill>
                <a:latin typeface="+mn-lt"/>
                <a:ea typeface="+mn-ea"/>
              </a:defRPr>
            </a:lvl5pPr>
            <a:lvl6pPr marL="2514600" indent="-228600" algn="l" rtl="0" eaLnBrk="1" fontAlgn="base" hangingPunct="1">
              <a:spcBef>
                <a:spcPct val="20000"/>
              </a:spcBef>
              <a:spcAft>
                <a:spcPct val="0"/>
              </a:spcAft>
              <a:buChar char="»"/>
              <a:defRPr sz="2000">
                <a:solidFill>
                  <a:srgbClr val="0D4376"/>
                </a:solidFill>
                <a:latin typeface="+mn-lt"/>
                <a:ea typeface="+mn-ea"/>
              </a:defRPr>
            </a:lvl6pPr>
            <a:lvl7pPr marL="2971800" indent="-228600" algn="l" rtl="0" eaLnBrk="1" fontAlgn="base" hangingPunct="1">
              <a:spcBef>
                <a:spcPct val="20000"/>
              </a:spcBef>
              <a:spcAft>
                <a:spcPct val="0"/>
              </a:spcAft>
              <a:buChar char="»"/>
              <a:defRPr sz="2000">
                <a:solidFill>
                  <a:srgbClr val="0D4376"/>
                </a:solidFill>
                <a:latin typeface="+mn-lt"/>
                <a:ea typeface="+mn-ea"/>
              </a:defRPr>
            </a:lvl7pPr>
            <a:lvl8pPr marL="3429000" indent="-228600" algn="l" rtl="0" eaLnBrk="1" fontAlgn="base" hangingPunct="1">
              <a:spcBef>
                <a:spcPct val="20000"/>
              </a:spcBef>
              <a:spcAft>
                <a:spcPct val="0"/>
              </a:spcAft>
              <a:buChar char="»"/>
              <a:defRPr sz="2000">
                <a:solidFill>
                  <a:srgbClr val="0D4376"/>
                </a:solidFill>
                <a:latin typeface="+mn-lt"/>
                <a:ea typeface="+mn-ea"/>
              </a:defRPr>
            </a:lvl8pPr>
            <a:lvl9pPr marL="3886200" indent="-228600" algn="l" rtl="0" eaLnBrk="1" fontAlgn="base" hangingPunct="1">
              <a:spcBef>
                <a:spcPct val="20000"/>
              </a:spcBef>
              <a:spcAft>
                <a:spcPct val="0"/>
              </a:spcAft>
              <a:buChar char="»"/>
              <a:defRPr sz="2000">
                <a:solidFill>
                  <a:srgbClr val="0D4376"/>
                </a:solidFill>
                <a:latin typeface="+mn-lt"/>
                <a:ea typeface="+mn-ea"/>
              </a:defRPr>
            </a:lvl9pPr>
          </a:lstStyle>
          <a:p>
            <a:pPr marL="0" indent="0">
              <a:buFontTx/>
              <a:buNone/>
            </a:pPr>
            <a:r>
              <a:rPr lang="en-US" altLang="en-US" b="1" kern="0" dirty="0"/>
              <a:t>Charter School Reporting Requirement Changes </a:t>
            </a:r>
          </a:p>
          <a:p>
            <a:pPr lvl="0"/>
            <a:r>
              <a:rPr lang="en-US" sz="2400" dirty="0"/>
              <a:t>Charter schools are required to publish the name of each alternative assessment used to evaluate reading comprehension along with the number of students who took and passed it. </a:t>
            </a:r>
          </a:p>
          <a:p>
            <a:pPr lvl="0"/>
            <a:r>
              <a:rPr lang="en-US" sz="2400" dirty="0"/>
              <a:t>This includes the reporting of data from the 2017-18 School Year. </a:t>
            </a:r>
          </a:p>
        </p:txBody>
      </p:sp>
    </p:spTree>
    <p:extLst>
      <p:ext uri="{BB962C8B-B14F-4D97-AF65-F5344CB8AC3E}">
        <p14:creationId xmlns:p14="http://schemas.microsoft.com/office/powerpoint/2010/main" val="295768802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25CF43-6C58-44D8-BA18-973B6BADBDCC}"/>
              </a:ext>
            </a:extLst>
          </p:cNvPr>
          <p:cNvSpPr>
            <a:spLocks noGrp="1"/>
          </p:cNvSpPr>
          <p:nvPr>
            <p:ph type="title"/>
          </p:nvPr>
        </p:nvSpPr>
        <p:spPr>
          <a:xfrm>
            <a:off x="228600" y="152400"/>
            <a:ext cx="7772400" cy="990600"/>
          </a:xfrm>
        </p:spPr>
        <p:txBody>
          <a:bodyPr/>
          <a:lstStyle/>
          <a:p>
            <a:r>
              <a:rPr lang="en-US" altLang="en-US" dirty="0"/>
              <a:t>SL 2018-5: Appropriations </a:t>
            </a:r>
            <a:endParaRPr lang="en-US" dirty="0"/>
          </a:p>
        </p:txBody>
      </p:sp>
      <p:sp>
        <p:nvSpPr>
          <p:cNvPr id="4" name="Rectangle 3">
            <a:extLst>
              <a:ext uri="{FF2B5EF4-FFF2-40B4-BE49-F238E27FC236}">
                <a16:creationId xmlns:a16="http://schemas.microsoft.com/office/drawing/2014/main" id="{CF3C9180-AAE7-49DF-9812-AC80376BF853}"/>
              </a:ext>
            </a:extLst>
          </p:cNvPr>
          <p:cNvSpPr txBox="1">
            <a:spLocks noChangeArrowheads="1"/>
          </p:cNvSpPr>
          <p:nvPr/>
        </p:nvSpPr>
        <p:spPr bwMode="auto">
          <a:xfrm>
            <a:off x="228600" y="1143000"/>
            <a:ext cx="8610600" cy="4648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3000">
                <a:solidFill>
                  <a:srgbClr val="0D4376"/>
                </a:solidFill>
                <a:latin typeface="+mn-lt"/>
                <a:ea typeface="+mn-ea"/>
                <a:cs typeface="+mn-cs"/>
              </a:defRPr>
            </a:lvl1pPr>
            <a:lvl2pPr marL="742950" indent="-285750" algn="l" rtl="0" eaLnBrk="1" fontAlgn="base" hangingPunct="1">
              <a:spcBef>
                <a:spcPct val="20000"/>
              </a:spcBef>
              <a:spcAft>
                <a:spcPct val="0"/>
              </a:spcAft>
              <a:buChar char="–"/>
              <a:defRPr sz="2800">
                <a:solidFill>
                  <a:srgbClr val="0D4376"/>
                </a:solidFill>
                <a:latin typeface="+mn-lt"/>
                <a:ea typeface="+mn-ea"/>
              </a:defRPr>
            </a:lvl2pPr>
            <a:lvl3pPr marL="1143000" indent="-228600" algn="l" rtl="0" eaLnBrk="1" fontAlgn="base" hangingPunct="1">
              <a:spcBef>
                <a:spcPct val="20000"/>
              </a:spcBef>
              <a:spcAft>
                <a:spcPct val="0"/>
              </a:spcAft>
              <a:buChar char="•"/>
              <a:defRPr sz="2400">
                <a:solidFill>
                  <a:srgbClr val="0D4376"/>
                </a:solidFill>
                <a:latin typeface="+mn-lt"/>
                <a:ea typeface="+mn-ea"/>
              </a:defRPr>
            </a:lvl3pPr>
            <a:lvl4pPr marL="1600200" indent="-228600" algn="l" rtl="0" eaLnBrk="1" fontAlgn="base" hangingPunct="1">
              <a:spcBef>
                <a:spcPct val="20000"/>
              </a:spcBef>
              <a:spcAft>
                <a:spcPct val="0"/>
              </a:spcAft>
              <a:buChar char="–"/>
              <a:defRPr sz="2000">
                <a:solidFill>
                  <a:srgbClr val="0D4376"/>
                </a:solidFill>
                <a:latin typeface="+mn-lt"/>
                <a:ea typeface="+mn-ea"/>
              </a:defRPr>
            </a:lvl4pPr>
            <a:lvl5pPr marL="2057400" indent="-228600" algn="l" rtl="0" eaLnBrk="1" fontAlgn="base" hangingPunct="1">
              <a:spcBef>
                <a:spcPct val="20000"/>
              </a:spcBef>
              <a:spcAft>
                <a:spcPct val="0"/>
              </a:spcAft>
              <a:buChar char="»"/>
              <a:defRPr sz="2000">
                <a:solidFill>
                  <a:srgbClr val="0D4376"/>
                </a:solidFill>
                <a:latin typeface="+mn-lt"/>
                <a:ea typeface="+mn-ea"/>
              </a:defRPr>
            </a:lvl5pPr>
            <a:lvl6pPr marL="2514600" indent="-228600" algn="l" rtl="0" eaLnBrk="1" fontAlgn="base" hangingPunct="1">
              <a:spcBef>
                <a:spcPct val="20000"/>
              </a:spcBef>
              <a:spcAft>
                <a:spcPct val="0"/>
              </a:spcAft>
              <a:buChar char="»"/>
              <a:defRPr sz="2000">
                <a:solidFill>
                  <a:srgbClr val="0D4376"/>
                </a:solidFill>
                <a:latin typeface="+mn-lt"/>
                <a:ea typeface="+mn-ea"/>
              </a:defRPr>
            </a:lvl6pPr>
            <a:lvl7pPr marL="2971800" indent="-228600" algn="l" rtl="0" eaLnBrk="1" fontAlgn="base" hangingPunct="1">
              <a:spcBef>
                <a:spcPct val="20000"/>
              </a:spcBef>
              <a:spcAft>
                <a:spcPct val="0"/>
              </a:spcAft>
              <a:buChar char="»"/>
              <a:defRPr sz="2000">
                <a:solidFill>
                  <a:srgbClr val="0D4376"/>
                </a:solidFill>
                <a:latin typeface="+mn-lt"/>
                <a:ea typeface="+mn-ea"/>
              </a:defRPr>
            </a:lvl7pPr>
            <a:lvl8pPr marL="3429000" indent="-228600" algn="l" rtl="0" eaLnBrk="1" fontAlgn="base" hangingPunct="1">
              <a:spcBef>
                <a:spcPct val="20000"/>
              </a:spcBef>
              <a:spcAft>
                <a:spcPct val="0"/>
              </a:spcAft>
              <a:buChar char="»"/>
              <a:defRPr sz="2000">
                <a:solidFill>
                  <a:srgbClr val="0D4376"/>
                </a:solidFill>
                <a:latin typeface="+mn-lt"/>
                <a:ea typeface="+mn-ea"/>
              </a:defRPr>
            </a:lvl8pPr>
            <a:lvl9pPr marL="3886200" indent="-228600" algn="l" rtl="0" eaLnBrk="1" fontAlgn="base" hangingPunct="1">
              <a:spcBef>
                <a:spcPct val="20000"/>
              </a:spcBef>
              <a:spcAft>
                <a:spcPct val="0"/>
              </a:spcAft>
              <a:buChar char="»"/>
              <a:defRPr sz="2000">
                <a:solidFill>
                  <a:srgbClr val="0D4376"/>
                </a:solidFill>
                <a:latin typeface="+mn-lt"/>
                <a:ea typeface="+mn-ea"/>
              </a:defRPr>
            </a:lvl9pPr>
          </a:lstStyle>
          <a:p>
            <a:pPr marL="0" indent="0">
              <a:buFontTx/>
              <a:buNone/>
            </a:pPr>
            <a:r>
              <a:rPr lang="en-US" altLang="en-US" b="1" kern="0" dirty="0"/>
              <a:t>Charter Schools are Eligible for the School Safety Grants Program</a:t>
            </a:r>
            <a:endParaRPr lang="en-US" altLang="en-US" sz="2800" b="1" kern="0" dirty="0"/>
          </a:p>
          <a:p>
            <a:r>
              <a:rPr lang="en-US" altLang="en-US" sz="2400" kern="0" dirty="0"/>
              <a:t>Student Resource Officer Training Funding (elementary/middle schools only)</a:t>
            </a:r>
          </a:p>
          <a:p>
            <a:r>
              <a:rPr lang="en-US" altLang="en-US" sz="2400" kern="0" dirty="0"/>
              <a:t>Mental Health Support Personnel Employment Grant</a:t>
            </a:r>
          </a:p>
          <a:p>
            <a:pPr marL="0" indent="0">
              <a:buNone/>
            </a:pPr>
            <a:endParaRPr lang="en-US" altLang="en-US" sz="2400" kern="0" dirty="0"/>
          </a:p>
          <a:p>
            <a:pPr marL="0" indent="0">
              <a:buNone/>
            </a:pPr>
            <a:endParaRPr lang="en-US" altLang="en-US" sz="2400" kern="0" dirty="0"/>
          </a:p>
          <a:p>
            <a:pPr marL="0" indent="0">
              <a:buNone/>
            </a:pPr>
            <a:endParaRPr lang="en-US" altLang="en-US" sz="2400" kern="0" dirty="0"/>
          </a:p>
          <a:p>
            <a:pPr marL="0" indent="0">
              <a:buNone/>
            </a:pPr>
            <a:r>
              <a:rPr lang="en-US" altLang="en-US" sz="2400" kern="0" dirty="0"/>
              <a:t>Further information for grant application specifics will be available from the Superintendent’s Office by Aug. 1, 2018. </a:t>
            </a:r>
          </a:p>
        </p:txBody>
      </p:sp>
    </p:spTree>
    <p:extLst>
      <p:ext uri="{BB962C8B-B14F-4D97-AF65-F5344CB8AC3E}">
        <p14:creationId xmlns:p14="http://schemas.microsoft.com/office/powerpoint/2010/main" val="201782696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9E7790-6AF7-421F-99B5-16072CDB812B}"/>
              </a:ext>
            </a:extLst>
          </p:cNvPr>
          <p:cNvSpPr>
            <a:spLocks noGrp="1"/>
          </p:cNvSpPr>
          <p:nvPr>
            <p:ph type="title"/>
          </p:nvPr>
        </p:nvSpPr>
        <p:spPr>
          <a:xfrm>
            <a:off x="381000" y="228600"/>
            <a:ext cx="7772400" cy="990600"/>
          </a:xfrm>
        </p:spPr>
        <p:txBody>
          <a:bodyPr/>
          <a:lstStyle/>
          <a:p>
            <a:r>
              <a:rPr lang="en-US" altLang="en-US" dirty="0"/>
              <a:t>SL 2018-5: Appropriations </a:t>
            </a:r>
            <a:endParaRPr lang="en-US" dirty="0"/>
          </a:p>
        </p:txBody>
      </p:sp>
      <p:sp>
        <p:nvSpPr>
          <p:cNvPr id="3" name="Content Placeholder 2">
            <a:extLst>
              <a:ext uri="{FF2B5EF4-FFF2-40B4-BE49-F238E27FC236}">
                <a16:creationId xmlns:a16="http://schemas.microsoft.com/office/drawing/2014/main" id="{7A1F21D0-01C0-47F0-ACB8-F58117D9D5A6}"/>
              </a:ext>
            </a:extLst>
          </p:cNvPr>
          <p:cNvSpPr>
            <a:spLocks noGrp="1"/>
          </p:cNvSpPr>
          <p:nvPr>
            <p:ph idx="1"/>
          </p:nvPr>
        </p:nvSpPr>
        <p:spPr>
          <a:xfrm>
            <a:off x="228600" y="1143000"/>
            <a:ext cx="8686800" cy="4953000"/>
          </a:xfrm>
        </p:spPr>
        <p:txBody>
          <a:bodyPr/>
          <a:lstStyle/>
          <a:p>
            <a:pPr marL="0" indent="0">
              <a:buNone/>
            </a:pPr>
            <a:r>
              <a:rPr lang="en-US" b="1" dirty="0"/>
              <a:t>Limitation on City requirements for street improvements </a:t>
            </a:r>
          </a:p>
          <a:p>
            <a:r>
              <a:rPr lang="en-US" sz="2800" dirty="0"/>
              <a:t>A city may not condition the approval of any zoning, rezoning, or permit request on the waiver or reduction of any provisions in GS 160A-307.1 which states a city may only require street improvements related to schools that are required for safe entry/exit to the city street system. </a:t>
            </a:r>
          </a:p>
          <a:p>
            <a:r>
              <a:rPr lang="en-US" sz="2800" dirty="0"/>
              <a:t>Zoning requests from a school cannot be denied on the basis of the service of a road facility abutting or proximately located to a school. </a:t>
            </a:r>
          </a:p>
        </p:txBody>
      </p:sp>
    </p:spTree>
    <p:extLst>
      <p:ext uri="{BB962C8B-B14F-4D97-AF65-F5344CB8AC3E}">
        <p14:creationId xmlns:p14="http://schemas.microsoft.com/office/powerpoint/2010/main" val="87152065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7A3556-1A18-4486-9085-6F994E88EA1A}"/>
              </a:ext>
            </a:extLst>
          </p:cNvPr>
          <p:cNvSpPr>
            <a:spLocks noGrp="1"/>
          </p:cNvSpPr>
          <p:nvPr>
            <p:ph type="title"/>
          </p:nvPr>
        </p:nvSpPr>
        <p:spPr>
          <a:xfrm>
            <a:off x="228600" y="152400"/>
            <a:ext cx="8915400" cy="990600"/>
          </a:xfrm>
        </p:spPr>
        <p:txBody>
          <a:bodyPr/>
          <a:lstStyle/>
          <a:p>
            <a:r>
              <a:rPr lang="en-US" sz="3600" dirty="0"/>
              <a:t>SL 2018-3: Municipal Charter Schools</a:t>
            </a:r>
          </a:p>
        </p:txBody>
      </p:sp>
      <p:sp>
        <p:nvSpPr>
          <p:cNvPr id="4" name="Rectangle 3">
            <a:extLst>
              <a:ext uri="{FF2B5EF4-FFF2-40B4-BE49-F238E27FC236}">
                <a16:creationId xmlns:a16="http://schemas.microsoft.com/office/drawing/2014/main" id="{B67229DC-C9E2-43BA-B3D9-A40E7F1BDC4A}"/>
              </a:ext>
            </a:extLst>
          </p:cNvPr>
          <p:cNvSpPr txBox="1">
            <a:spLocks noChangeArrowheads="1"/>
          </p:cNvSpPr>
          <p:nvPr/>
        </p:nvSpPr>
        <p:spPr bwMode="auto">
          <a:xfrm>
            <a:off x="533400" y="1143000"/>
            <a:ext cx="8153400" cy="4495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3000">
                <a:solidFill>
                  <a:srgbClr val="0D4376"/>
                </a:solidFill>
                <a:latin typeface="+mn-lt"/>
                <a:ea typeface="+mn-ea"/>
                <a:cs typeface="+mn-cs"/>
              </a:defRPr>
            </a:lvl1pPr>
            <a:lvl2pPr marL="742950" indent="-285750" algn="l" rtl="0" eaLnBrk="1" fontAlgn="base" hangingPunct="1">
              <a:spcBef>
                <a:spcPct val="20000"/>
              </a:spcBef>
              <a:spcAft>
                <a:spcPct val="0"/>
              </a:spcAft>
              <a:buChar char="–"/>
              <a:defRPr sz="2800">
                <a:solidFill>
                  <a:srgbClr val="0D4376"/>
                </a:solidFill>
                <a:latin typeface="+mn-lt"/>
                <a:ea typeface="+mn-ea"/>
              </a:defRPr>
            </a:lvl2pPr>
            <a:lvl3pPr marL="1143000" indent="-228600" algn="l" rtl="0" eaLnBrk="1" fontAlgn="base" hangingPunct="1">
              <a:spcBef>
                <a:spcPct val="20000"/>
              </a:spcBef>
              <a:spcAft>
                <a:spcPct val="0"/>
              </a:spcAft>
              <a:buChar char="•"/>
              <a:defRPr sz="2400">
                <a:solidFill>
                  <a:srgbClr val="0D4376"/>
                </a:solidFill>
                <a:latin typeface="+mn-lt"/>
                <a:ea typeface="+mn-ea"/>
              </a:defRPr>
            </a:lvl3pPr>
            <a:lvl4pPr marL="1600200" indent="-228600" algn="l" rtl="0" eaLnBrk="1" fontAlgn="base" hangingPunct="1">
              <a:spcBef>
                <a:spcPct val="20000"/>
              </a:spcBef>
              <a:spcAft>
                <a:spcPct val="0"/>
              </a:spcAft>
              <a:buChar char="–"/>
              <a:defRPr sz="2000">
                <a:solidFill>
                  <a:srgbClr val="0D4376"/>
                </a:solidFill>
                <a:latin typeface="+mn-lt"/>
                <a:ea typeface="+mn-ea"/>
              </a:defRPr>
            </a:lvl4pPr>
            <a:lvl5pPr marL="2057400" indent="-228600" algn="l" rtl="0" eaLnBrk="1" fontAlgn="base" hangingPunct="1">
              <a:spcBef>
                <a:spcPct val="20000"/>
              </a:spcBef>
              <a:spcAft>
                <a:spcPct val="0"/>
              </a:spcAft>
              <a:buChar char="»"/>
              <a:defRPr sz="2000">
                <a:solidFill>
                  <a:srgbClr val="0D4376"/>
                </a:solidFill>
                <a:latin typeface="+mn-lt"/>
                <a:ea typeface="+mn-ea"/>
              </a:defRPr>
            </a:lvl5pPr>
            <a:lvl6pPr marL="2514600" indent="-228600" algn="l" rtl="0" eaLnBrk="1" fontAlgn="base" hangingPunct="1">
              <a:spcBef>
                <a:spcPct val="20000"/>
              </a:spcBef>
              <a:spcAft>
                <a:spcPct val="0"/>
              </a:spcAft>
              <a:buChar char="»"/>
              <a:defRPr sz="2000">
                <a:solidFill>
                  <a:srgbClr val="0D4376"/>
                </a:solidFill>
                <a:latin typeface="+mn-lt"/>
                <a:ea typeface="+mn-ea"/>
              </a:defRPr>
            </a:lvl6pPr>
            <a:lvl7pPr marL="2971800" indent="-228600" algn="l" rtl="0" eaLnBrk="1" fontAlgn="base" hangingPunct="1">
              <a:spcBef>
                <a:spcPct val="20000"/>
              </a:spcBef>
              <a:spcAft>
                <a:spcPct val="0"/>
              </a:spcAft>
              <a:buChar char="»"/>
              <a:defRPr sz="2000">
                <a:solidFill>
                  <a:srgbClr val="0D4376"/>
                </a:solidFill>
                <a:latin typeface="+mn-lt"/>
                <a:ea typeface="+mn-ea"/>
              </a:defRPr>
            </a:lvl7pPr>
            <a:lvl8pPr marL="3429000" indent="-228600" algn="l" rtl="0" eaLnBrk="1" fontAlgn="base" hangingPunct="1">
              <a:spcBef>
                <a:spcPct val="20000"/>
              </a:spcBef>
              <a:spcAft>
                <a:spcPct val="0"/>
              </a:spcAft>
              <a:buChar char="»"/>
              <a:defRPr sz="2000">
                <a:solidFill>
                  <a:srgbClr val="0D4376"/>
                </a:solidFill>
                <a:latin typeface="+mn-lt"/>
                <a:ea typeface="+mn-ea"/>
              </a:defRPr>
            </a:lvl8pPr>
            <a:lvl9pPr marL="3886200" indent="-228600" algn="l" rtl="0" eaLnBrk="1" fontAlgn="base" hangingPunct="1">
              <a:spcBef>
                <a:spcPct val="20000"/>
              </a:spcBef>
              <a:spcAft>
                <a:spcPct val="0"/>
              </a:spcAft>
              <a:buChar char="»"/>
              <a:defRPr sz="2000">
                <a:solidFill>
                  <a:srgbClr val="0D4376"/>
                </a:solidFill>
                <a:latin typeface="+mn-lt"/>
                <a:ea typeface="+mn-ea"/>
              </a:defRPr>
            </a:lvl9pPr>
          </a:lstStyle>
          <a:p>
            <a:pPr marL="0" indent="0">
              <a:buFontTx/>
              <a:buNone/>
            </a:pPr>
            <a:r>
              <a:rPr lang="en-US" altLang="en-US" kern="0" dirty="0"/>
              <a:t>Permit Certain Municipalities to Operate Charter Schools</a:t>
            </a:r>
          </a:p>
          <a:p>
            <a:pPr lvl="0"/>
            <a:r>
              <a:rPr lang="en-US" sz="2400" dirty="0"/>
              <a:t>Authorizes the municipalities of Matthews, Mint Hill, Huntersville, and Cornelius to operate town charter schools. Municipal charter schools will submit applications and be evaluated in the same application process as all other charter school applicants. </a:t>
            </a:r>
          </a:p>
          <a:p>
            <a:pPr lvl="0"/>
            <a:r>
              <a:rPr lang="en-US" sz="2400" dirty="0"/>
              <a:t>Charters will be issued to the city council or a board of directors appointed by the city council.</a:t>
            </a:r>
          </a:p>
          <a:p>
            <a:pPr lvl="0"/>
            <a:r>
              <a:rPr lang="en-US" sz="2400" dirty="0"/>
              <a:t>Municipal charter schools will be able to give enrollment preference to residents of their municipality</a:t>
            </a:r>
            <a:r>
              <a:rPr lang="en-US" dirty="0"/>
              <a:t>. </a:t>
            </a:r>
          </a:p>
          <a:p>
            <a:pPr marL="0" indent="0">
              <a:buNone/>
            </a:pPr>
            <a:endParaRPr lang="en-US" altLang="en-US" sz="2400" kern="0" dirty="0"/>
          </a:p>
        </p:txBody>
      </p:sp>
    </p:spTree>
    <p:extLst>
      <p:ext uri="{BB962C8B-B14F-4D97-AF65-F5344CB8AC3E}">
        <p14:creationId xmlns:p14="http://schemas.microsoft.com/office/powerpoint/2010/main" val="187441761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6217B9-65CB-4DA5-A344-0E48E3438402}"/>
              </a:ext>
            </a:extLst>
          </p:cNvPr>
          <p:cNvSpPr>
            <a:spLocks noGrp="1"/>
          </p:cNvSpPr>
          <p:nvPr>
            <p:ph type="title"/>
          </p:nvPr>
        </p:nvSpPr>
        <p:spPr>
          <a:xfrm>
            <a:off x="381000" y="228600"/>
            <a:ext cx="8305800" cy="990600"/>
          </a:xfrm>
        </p:spPr>
        <p:txBody>
          <a:bodyPr/>
          <a:lstStyle/>
          <a:p>
            <a:r>
              <a:rPr lang="en-US" sz="3200" dirty="0"/>
              <a:t>SL 2018-72: Protect Educational Property </a:t>
            </a:r>
          </a:p>
        </p:txBody>
      </p:sp>
      <p:sp>
        <p:nvSpPr>
          <p:cNvPr id="4" name="Rectangle 3">
            <a:extLst>
              <a:ext uri="{FF2B5EF4-FFF2-40B4-BE49-F238E27FC236}">
                <a16:creationId xmlns:a16="http://schemas.microsoft.com/office/drawing/2014/main" id="{08A48EB0-F02E-4CBA-9BB7-6D5F4BA3D17C}"/>
              </a:ext>
            </a:extLst>
          </p:cNvPr>
          <p:cNvSpPr txBox="1">
            <a:spLocks noChangeArrowheads="1"/>
          </p:cNvSpPr>
          <p:nvPr/>
        </p:nvSpPr>
        <p:spPr bwMode="auto">
          <a:xfrm>
            <a:off x="533400" y="1219200"/>
            <a:ext cx="8153400" cy="4495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3000">
                <a:solidFill>
                  <a:srgbClr val="0D4376"/>
                </a:solidFill>
                <a:latin typeface="+mn-lt"/>
                <a:ea typeface="+mn-ea"/>
                <a:cs typeface="+mn-cs"/>
              </a:defRPr>
            </a:lvl1pPr>
            <a:lvl2pPr marL="742950" indent="-285750" algn="l" rtl="0" eaLnBrk="1" fontAlgn="base" hangingPunct="1">
              <a:spcBef>
                <a:spcPct val="20000"/>
              </a:spcBef>
              <a:spcAft>
                <a:spcPct val="0"/>
              </a:spcAft>
              <a:buChar char="–"/>
              <a:defRPr sz="2800">
                <a:solidFill>
                  <a:srgbClr val="0D4376"/>
                </a:solidFill>
                <a:latin typeface="+mn-lt"/>
                <a:ea typeface="+mn-ea"/>
              </a:defRPr>
            </a:lvl2pPr>
            <a:lvl3pPr marL="1143000" indent="-228600" algn="l" rtl="0" eaLnBrk="1" fontAlgn="base" hangingPunct="1">
              <a:spcBef>
                <a:spcPct val="20000"/>
              </a:spcBef>
              <a:spcAft>
                <a:spcPct val="0"/>
              </a:spcAft>
              <a:buChar char="•"/>
              <a:defRPr sz="2400">
                <a:solidFill>
                  <a:srgbClr val="0D4376"/>
                </a:solidFill>
                <a:latin typeface="+mn-lt"/>
                <a:ea typeface="+mn-ea"/>
              </a:defRPr>
            </a:lvl3pPr>
            <a:lvl4pPr marL="1600200" indent="-228600" algn="l" rtl="0" eaLnBrk="1" fontAlgn="base" hangingPunct="1">
              <a:spcBef>
                <a:spcPct val="20000"/>
              </a:spcBef>
              <a:spcAft>
                <a:spcPct val="0"/>
              </a:spcAft>
              <a:buChar char="–"/>
              <a:defRPr sz="2000">
                <a:solidFill>
                  <a:srgbClr val="0D4376"/>
                </a:solidFill>
                <a:latin typeface="+mn-lt"/>
                <a:ea typeface="+mn-ea"/>
              </a:defRPr>
            </a:lvl4pPr>
            <a:lvl5pPr marL="2057400" indent="-228600" algn="l" rtl="0" eaLnBrk="1" fontAlgn="base" hangingPunct="1">
              <a:spcBef>
                <a:spcPct val="20000"/>
              </a:spcBef>
              <a:spcAft>
                <a:spcPct val="0"/>
              </a:spcAft>
              <a:buChar char="»"/>
              <a:defRPr sz="2000">
                <a:solidFill>
                  <a:srgbClr val="0D4376"/>
                </a:solidFill>
                <a:latin typeface="+mn-lt"/>
                <a:ea typeface="+mn-ea"/>
              </a:defRPr>
            </a:lvl5pPr>
            <a:lvl6pPr marL="2514600" indent="-228600" algn="l" rtl="0" eaLnBrk="1" fontAlgn="base" hangingPunct="1">
              <a:spcBef>
                <a:spcPct val="20000"/>
              </a:spcBef>
              <a:spcAft>
                <a:spcPct val="0"/>
              </a:spcAft>
              <a:buChar char="»"/>
              <a:defRPr sz="2000">
                <a:solidFill>
                  <a:srgbClr val="0D4376"/>
                </a:solidFill>
                <a:latin typeface="+mn-lt"/>
                <a:ea typeface="+mn-ea"/>
              </a:defRPr>
            </a:lvl6pPr>
            <a:lvl7pPr marL="2971800" indent="-228600" algn="l" rtl="0" eaLnBrk="1" fontAlgn="base" hangingPunct="1">
              <a:spcBef>
                <a:spcPct val="20000"/>
              </a:spcBef>
              <a:spcAft>
                <a:spcPct val="0"/>
              </a:spcAft>
              <a:buChar char="»"/>
              <a:defRPr sz="2000">
                <a:solidFill>
                  <a:srgbClr val="0D4376"/>
                </a:solidFill>
                <a:latin typeface="+mn-lt"/>
                <a:ea typeface="+mn-ea"/>
              </a:defRPr>
            </a:lvl7pPr>
            <a:lvl8pPr marL="3429000" indent="-228600" algn="l" rtl="0" eaLnBrk="1" fontAlgn="base" hangingPunct="1">
              <a:spcBef>
                <a:spcPct val="20000"/>
              </a:spcBef>
              <a:spcAft>
                <a:spcPct val="0"/>
              </a:spcAft>
              <a:buChar char="»"/>
              <a:defRPr sz="2000">
                <a:solidFill>
                  <a:srgbClr val="0D4376"/>
                </a:solidFill>
                <a:latin typeface="+mn-lt"/>
                <a:ea typeface="+mn-ea"/>
              </a:defRPr>
            </a:lvl8pPr>
            <a:lvl9pPr marL="3886200" indent="-228600" algn="l" rtl="0" eaLnBrk="1" fontAlgn="base" hangingPunct="1">
              <a:spcBef>
                <a:spcPct val="20000"/>
              </a:spcBef>
              <a:spcAft>
                <a:spcPct val="0"/>
              </a:spcAft>
              <a:buChar char="»"/>
              <a:defRPr sz="2000">
                <a:solidFill>
                  <a:srgbClr val="0D4376"/>
                </a:solidFill>
                <a:latin typeface="+mn-lt"/>
                <a:ea typeface="+mn-ea"/>
              </a:defRPr>
            </a:lvl9pPr>
          </a:lstStyle>
          <a:p>
            <a:pPr marL="0" indent="0">
              <a:buFontTx/>
              <a:buNone/>
            </a:pPr>
            <a:r>
              <a:rPr lang="en-US" altLang="en-US" kern="0" dirty="0"/>
              <a:t>Penalty for Mass Violence Threat Increased </a:t>
            </a:r>
          </a:p>
          <a:p>
            <a:r>
              <a:rPr lang="en-US" sz="2400" dirty="0"/>
              <a:t>If a charter school experiences a threat of mass violence on school property during school or during an extracurricular activity sponsored by the school, the perpetrator of that threat is guilty of a Class H Felony. </a:t>
            </a:r>
          </a:p>
          <a:p>
            <a:endParaRPr lang="en-US" altLang="en-US" sz="2400" kern="0" dirty="0"/>
          </a:p>
        </p:txBody>
      </p:sp>
    </p:spTree>
    <p:extLst>
      <p:ext uri="{BB962C8B-B14F-4D97-AF65-F5344CB8AC3E}">
        <p14:creationId xmlns:p14="http://schemas.microsoft.com/office/powerpoint/2010/main" val="384548365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DE4AB9-2453-4C0E-B26C-D62B9F2037A1}"/>
              </a:ext>
            </a:extLst>
          </p:cNvPr>
          <p:cNvSpPr>
            <a:spLocks noGrp="1"/>
          </p:cNvSpPr>
          <p:nvPr>
            <p:ph type="title"/>
          </p:nvPr>
        </p:nvSpPr>
        <p:spPr/>
        <p:txBody>
          <a:bodyPr/>
          <a:lstStyle/>
          <a:p>
            <a:r>
              <a:rPr lang="en-US" dirty="0"/>
              <a:t>SL 2018-72: Retirement System</a:t>
            </a:r>
          </a:p>
        </p:txBody>
      </p:sp>
      <p:sp>
        <p:nvSpPr>
          <p:cNvPr id="3" name="Content Placeholder 2">
            <a:extLst>
              <a:ext uri="{FF2B5EF4-FFF2-40B4-BE49-F238E27FC236}">
                <a16:creationId xmlns:a16="http://schemas.microsoft.com/office/drawing/2014/main" id="{3B90A281-D3BC-4B0A-BDD3-B20025B7A107}"/>
              </a:ext>
            </a:extLst>
          </p:cNvPr>
          <p:cNvSpPr>
            <a:spLocks noGrp="1"/>
          </p:cNvSpPr>
          <p:nvPr>
            <p:ph idx="1"/>
          </p:nvPr>
        </p:nvSpPr>
        <p:spPr>
          <a:xfrm>
            <a:off x="685800" y="1295400"/>
            <a:ext cx="7772400" cy="4800600"/>
          </a:xfrm>
        </p:spPr>
        <p:txBody>
          <a:bodyPr/>
          <a:lstStyle/>
          <a:p>
            <a:r>
              <a:rPr lang="en-US" dirty="0"/>
              <a:t>Board of directors of a charter school may end participation in the Retirement System using the process outlined in this law. </a:t>
            </a:r>
          </a:p>
          <a:p>
            <a:r>
              <a:rPr lang="en-US" dirty="0"/>
              <a:t>Charter schools now have two years after the SBE approves the charter to make a decision about optional participation in the Retirement System. </a:t>
            </a:r>
          </a:p>
          <a:p>
            <a:endParaRPr lang="en-US" dirty="0"/>
          </a:p>
          <a:p>
            <a:endParaRPr lang="en-US" dirty="0"/>
          </a:p>
        </p:txBody>
      </p:sp>
    </p:spTree>
    <p:extLst>
      <p:ext uri="{BB962C8B-B14F-4D97-AF65-F5344CB8AC3E}">
        <p14:creationId xmlns:p14="http://schemas.microsoft.com/office/powerpoint/2010/main" val="147050039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54E9B2-CD13-4873-AA01-427B09A32EA0}"/>
              </a:ext>
            </a:extLst>
          </p:cNvPr>
          <p:cNvSpPr>
            <a:spLocks noGrp="1"/>
          </p:cNvSpPr>
          <p:nvPr>
            <p:ph type="ctrTitle"/>
          </p:nvPr>
        </p:nvSpPr>
        <p:spPr>
          <a:xfrm>
            <a:off x="685800" y="1676400"/>
            <a:ext cx="7772400" cy="1752600"/>
          </a:xfrm>
        </p:spPr>
        <p:txBody>
          <a:bodyPr/>
          <a:lstStyle/>
          <a:p>
            <a:r>
              <a:rPr lang="en-US" sz="6600" dirty="0"/>
              <a:t>Did you know? </a:t>
            </a:r>
          </a:p>
        </p:txBody>
      </p:sp>
    </p:spTree>
    <p:extLst>
      <p:ext uri="{BB962C8B-B14F-4D97-AF65-F5344CB8AC3E}">
        <p14:creationId xmlns:p14="http://schemas.microsoft.com/office/powerpoint/2010/main" val="25153267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284A4E-E6CD-4047-821C-645E04E65650}"/>
              </a:ext>
            </a:extLst>
          </p:cNvPr>
          <p:cNvSpPr>
            <a:spLocks noGrp="1"/>
          </p:cNvSpPr>
          <p:nvPr>
            <p:ph type="title"/>
          </p:nvPr>
        </p:nvSpPr>
        <p:spPr/>
        <p:txBody>
          <a:bodyPr/>
          <a:lstStyle/>
          <a:p>
            <a:r>
              <a:rPr lang="en-US" dirty="0"/>
              <a:t>Mission </a:t>
            </a:r>
          </a:p>
        </p:txBody>
      </p:sp>
      <p:sp>
        <p:nvSpPr>
          <p:cNvPr id="3" name="Content Placeholder 2">
            <a:extLst>
              <a:ext uri="{FF2B5EF4-FFF2-40B4-BE49-F238E27FC236}">
                <a16:creationId xmlns:a16="http://schemas.microsoft.com/office/drawing/2014/main" id="{BE12E5B1-D1E7-41C8-82F6-681568F6F928}"/>
              </a:ext>
            </a:extLst>
          </p:cNvPr>
          <p:cNvSpPr>
            <a:spLocks noGrp="1"/>
          </p:cNvSpPr>
          <p:nvPr>
            <p:ph idx="1"/>
          </p:nvPr>
        </p:nvSpPr>
        <p:spPr>
          <a:xfrm>
            <a:off x="457200" y="1219200"/>
            <a:ext cx="7924800" cy="4495800"/>
          </a:xfrm>
        </p:spPr>
        <p:txBody>
          <a:bodyPr/>
          <a:lstStyle/>
          <a:p>
            <a:r>
              <a:rPr lang="en-US" dirty="0"/>
              <a:t>In conjunction with the SBE and CSAB, the Office of Charter Schools works to ensure the existence of high quality public charter schools by providing guidance and monitoring oversight to charter school non-profit board of directors and charter schools through a rigorous approval process, effective oversight, and meaningful collaboration. </a:t>
            </a:r>
          </a:p>
        </p:txBody>
      </p:sp>
    </p:spTree>
    <p:extLst>
      <p:ext uri="{BB962C8B-B14F-4D97-AF65-F5344CB8AC3E}">
        <p14:creationId xmlns:p14="http://schemas.microsoft.com/office/powerpoint/2010/main" val="44400189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9171CF-E8C5-4CEA-9217-1D7169B806C1}"/>
              </a:ext>
            </a:extLst>
          </p:cNvPr>
          <p:cNvSpPr>
            <a:spLocks noGrp="1"/>
          </p:cNvSpPr>
          <p:nvPr>
            <p:ph type="title"/>
          </p:nvPr>
        </p:nvSpPr>
        <p:spPr>
          <a:xfrm>
            <a:off x="648929" y="152400"/>
            <a:ext cx="7772400" cy="990600"/>
          </a:xfrm>
        </p:spPr>
        <p:txBody>
          <a:bodyPr/>
          <a:lstStyle/>
          <a:p>
            <a:r>
              <a:rPr lang="en-US" dirty="0"/>
              <a:t>Advanced Mathematics </a:t>
            </a:r>
          </a:p>
        </p:txBody>
      </p:sp>
      <p:sp>
        <p:nvSpPr>
          <p:cNvPr id="3" name="Content Placeholder 2">
            <a:extLst>
              <a:ext uri="{FF2B5EF4-FFF2-40B4-BE49-F238E27FC236}">
                <a16:creationId xmlns:a16="http://schemas.microsoft.com/office/drawing/2014/main" id="{AF4AE817-42AD-4E49-A3D8-FA53F1DEC88B}"/>
              </a:ext>
            </a:extLst>
          </p:cNvPr>
          <p:cNvSpPr>
            <a:spLocks noGrp="1"/>
          </p:cNvSpPr>
          <p:nvPr>
            <p:ph idx="1"/>
          </p:nvPr>
        </p:nvSpPr>
        <p:spPr>
          <a:xfrm>
            <a:off x="685800" y="1143000"/>
            <a:ext cx="7772400" cy="4953000"/>
          </a:xfrm>
        </p:spPr>
        <p:txBody>
          <a:bodyPr/>
          <a:lstStyle/>
          <a:p>
            <a:r>
              <a:rPr lang="en-US" dirty="0"/>
              <a:t>Charter schools DO NOT have to comply with the statute requiring advanced mathematics courses. </a:t>
            </a:r>
          </a:p>
        </p:txBody>
      </p:sp>
    </p:spTree>
    <p:extLst>
      <p:ext uri="{BB962C8B-B14F-4D97-AF65-F5344CB8AC3E}">
        <p14:creationId xmlns:p14="http://schemas.microsoft.com/office/powerpoint/2010/main" val="7050464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a:extLst>
              <a:ext uri="{FF2B5EF4-FFF2-40B4-BE49-F238E27FC236}">
                <a16:creationId xmlns:a16="http://schemas.microsoft.com/office/drawing/2014/main" id="{D8888907-1B07-45C2-BAF0-628FED808BE6}"/>
              </a:ext>
            </a:extLst>
          </p:cNvPr>
          <p:cNvSpPr>
            <a:spLocks noGrp="1" noChangeArrowheads="1"/>
          </p:cNvSpPr>
          <p:nvPr>
            <p:ph type="title"/>
          </p:nvPr>
        </p:nvSpPr>
        <p:spPr>
          <a:xfrm>
            <a:off x="228600" y="304800"/>
            <a:ext cx="8915400" cy="762000"/>
          </a:xfrm>
        </p:spPr>
        <p:txBody>
          <a:bodyPr/>
          <a:lstStyle/>
          <a:p>
            <a:r>
              <a:rPr lang="en-US" altLang="en-US" dirty="0"/>
              <a:t>Enrollment Priority G.S. 115C-218.45</a:t>
            </a:r>
          </a:p>
        </p:txBody>
      </p:sp>
      <p:sp>
        <p:nvSpPr>
          <p:cNvPr id="3" name="Content Placeholder 2">
            <a:extLst>
              <a:ext uri="{FF2B5EF4-FFF2-40B4-BE49-F238E27FC236}">
                <a16:creationId xmlns:a16="http://schemas.microsoft.com/office/drawing/2014/main" id="{7AD53BEE-C15C-4C65-AF68-060ECA2D0814}"/>
              </a:ext>
            </a:extLst>
          </p:cNvPr>
          <p:cNvSpPr>
            <a:spLocks noGrp="1"/>
          </p:cNvSpPr>
          <p:nvPr>
            <p:ph idx="1"/>
          </p:nvPr>
        </p:nvSpPr>
        <p:spPr>
          <a:xfrm>
            <a:off x="304800" y="1219200"/>
            <a:ext cx="8458200" cy="4800600"/>
          </a:xfrm>
        </p:spPr>
        <p:txBody>
          <a:bodyPr>
            <a:normAutofit fontScale="40000" lnSpcReduction="20000"/>
          </a:bodyPr>
          <a:lstStyle/>
          <a:p>
            <a:pPr>
              <a:defRPr/>
            </a:pPr>
            <a:r>
              <a:rPr lang="en-US" sz="5600" dirty="0">
                <a:solidFill>
                  <a:schemeClr val="accent6">
                    <a:lumMod val="75000"/>
                  </a:schemeClr>
                </a:solidFill>
              </a:rPr>
              <a:t>Siblings of currently enrolled students who were admitted to the charter school </a:t>
            </a:r>
            <a:r>
              <a:rPr lang="en-US" sz="5600" u="sng" dirty="0">
                <a:solidFill>
                  <a:schemeClr val="accent6">
                    <a:lumMod val="75000"/>
                  </a:schemeClr>
                </a:solidFill>
              </a:rPr>
              <a:t>in the previous year.</a:t>
            </a:r>
          </a:p>
          <a:p>
            <a:pPr marL="0" indent="0">
              <a:buFontTx/>
              <a:buNone/>
              <a:defRPr/>
            </a:pPr>
            <a:endParaRPr lang="en-US" sz="5600" dirty="0">
              <a:solidFill>
                <a:schemeClr val="accent6">
                  <a:lumMod val="75000"/>
                </a:schemeClr>
              </a:solidFill>
            </a:endParaRPr>
          </a:p>
          <a:p>
            <a:pPr>
              <a:defRPr/>
            </a:pPr>
            <a:r>
              <a:rPr lang="en-US" sz="5600" dirty="0">
                <a:solidFill>
                  <a:schemeClr val="accent6">
                    <a:lumMod val="75000"/>
                  </a:schemeClr>
                </a:solidFill>
              </a:rPr>
              <a:t>Siblings of students who completed the highest grade level offered by that school and who were enrolled in at least four grade levels offered by that school or, if less than four years are offered, in the maximum of grades offered by the charter school. </a:t>
            </a:r>
          </a:p>
          <a:p>
            <a:pPr>
              <a:defRPr/>
            </a:pPr>
            <a:endParaRPr lang="en-US" sz="5600" dirty="0">
              <a:solidFill>
                <a:schemeClr val="accent6">
                  <a:lumMod val="75000"/>
                </a:schemeClr>
              </a:solidFill>
            </a:endParaRPr>
          </a:p>
          <a:p>
            <a:pPr>
              <a:defRPr/>
            </a:pPr>
            <a:r>
              <a:rPr lang="en-US" sz="5600" dirty="0">
                <a:solidFill>
                  <a:schemeClr val="accent6">
                    <a:lumMod val="75000"/>
                  </a:schemeClr>
                </a:solidFill>
              </a:rPr>
              <a:t>A student who was enrolled in a preschool program operated by the charter school the previous year and funded though NC Pre-K Program.</a:t>
            </a:r>
          </a:p>
          <a:p>
            <a:pPr marL="0" indent="0">
              <a:buNone/>
              <a:defRPr/>
            </a:pPr>
            <a:endParaRPr lang="en-US" sz="5600" dirty="0">
              <a:solidFill>
                <a:schemeClr val="accent6">
                  <a:lumMod val="75000"/>
                </a:schemeClr>
              </a:solidFill>
            </a:endParaRPr>
          </a:p>
          <a:p>
            <a:pPr>
              <a:defRPr/>
            </a:pPr>
            <a:r>
              <a:rPr lang="en-US" sz="5600" dirty="0">
                <a:solidFill>
                  <a:schemeClr val="accent6">
                    <a:lumMod val="75000"/>
                  </a:schemeClr>
                </a:solidFill>
              </a:rPr>
              <a:t>Limited to no more than 15% of the school’s total enrollment, unless granted a waiver by the SBE, the following: (a) children of full time employees (b) children of school board members.</a:t>
            </a:r>
          </a:p>
          <a:p>
            <a:pPr>
              <a:defRPr/>
            </a:pPr>
            <a:endParaRPr lang="en-US" sz="5600" dirty="0">
              <a:solidFill>
                <a:schemeClr val="accent6">
                  <a:lumMod val="75000"/>
                </a:schemeClr>
              </a:solidFill>
            </a:endParaRPr>
          </a:p>
          <a:p>
            <a:pPr marL="0" indent="0">
              <a:buFontTx/>
              <a:buNone/>
              <a:defRPr/>
            </a:pPr>
            <a:endParaRPr lang="en-US" sz="5600" dirty="0">
              <a:solidFill>
                <a:schemeClr val="accent6">
                  <a:lumMod val="75000"/>
                </a:schemeClr>
              </a:solidFill>
            </a:endParaRPr>
          </a:p>
          <a:p>
            <a:pPr>
              <a:defRPr/>
            </a:pPr>
            <a:endParaRPr lang="en-US" dirty="0">
              <a:solidFill>
                <a:schemeClr val="accent6">
                  <a:lumMod val="75000"/>
                </a:schemeClr>
              </a:solidFill>
            </a:endParaRPr>
          </a:p>
        </p:txBody>
      </p:sp>
    </p:spTree>
    <p:extLst>
      <p:ext uri="{BB962C8B-B14F-4D97-AF65-F5344CB8AC3E}">
        <p14:creationId xmlns:p14="http://schemas.microsoft.com/office/powerpoint/2010/main" val="275719049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a:extLst>
              <a:ext uri="{FF2B5EF4-FFF2-40B4-BE49-F238E27FC236}">
                <a16:creationId xmlns:a16="http://schemas.microsoft.com/office/drawing/2014/main" id="{D8888907-1B07-45C2-BAF0-628FED808BE6}"/>
              </a:ext>
            </a:extLst>
          </p:cNvPr>
          <p:cNvSpPr>
            <a:spLocks noGrp="1" noChangeArrowheads="1"/>
          </p:cNvSpPr>
          <p:nvPr>
            <p:ph type="title"/>
          </p:nvPr>
        </p:nvSpPr>
        <p:spPr>
          <a:xfrm>
            <a:off x="228600" y="304800"/>
            <a:ext cx="8915400" cy="762000"/>
          </a:xfrm>
        </p:spPr>
        <p:txBody>
          <a:bodyPr/>
          <a:lstStyle/>
          <a:p>
            <a:r>
              <a:rPr lang="en-US" altLang="en-US" dirty="0"/>
              <a:t>Enrollment Priority G.S. 115C-218.45</a:t>
            </a:r>
          </a:p>
        </p:txBody>
      </p:sp>
      <p:sp>
        <p:nvSpPr>
          <p:cNvPr id="3" name="Content Placeholder 2">
            <a:extLst>
              <a:ext uri="{FF2B5EF4-FFF2-40B4-BE49-F238E27FC236}">
                <a16:creationId xmlns:a16="http://schemas.microsoft.com/office/drawing/2014/main" id="{7AD53BEE-C15C-4C65-AF68-060ECA2D0814}"/>
              </a:ext>
            </a:extLst>
          </p:cNvPr>
          <p:cNvSpPr>
            <a:spLocks noGrp="1"/>
          </p:cNvSpPr>
          <p:nvPr>
            <p:ph idx="1"/>
          </p:nvPr>
        </p:nvSpPr>
        <p:spPr>
          <a:xfrm>
            <a:off x="228600" y="1219200"/>
            <a:ext cx="8458200" cy="4191000"/>
          </a:xfrm>
        </p:spPr>
        <p:txBody>
          <a:bodyPr>
            <a:normAutofit fontScale="32500" lnSpcReduction="20000"/>
          </a:bodyPr>
          <a:lstStyle/>
          <a:p>
            <a:pPr>
              <a:defRPr/>
            </a:pPr>
            <a:r>
              <a:rPr lang="en-US" sz="5600" dirty="0">
                <a:solidFill>
                  <a:schemeClr val="accent6">
                    <a:lumMod val="75000"/>
                  </a:schemeClr>
                </a:solidFill>
              </a:rPr>
              <a:t>A student who was enrolled in the charter school within the previous two years but left the school (</a:t>
            </a:r>
            <a:r>
              <a:rPr lang="en-US" sz="5600" dirty="0" err="1">
                <a:solidFill>
                  <a:schemeClr val="accent6">
                    <a:lumMod val="75000"/>
                  </a:schemeClr>
                </a:solidFill>
              </a:rPr>
              <a:t>i</a:t>
            </a:r>
            <a:r>
              <a:rPr lang="en-US" sz="5600" dirty="0">
                <a:solidFill>
                  <a:schemeClr val="accent6">
                    <a:lumMod val="75000"/>
                  </a:schemeClr>
                </a:solidFill>
              </a:rPr>
              <a:t>) to participate in an academic study abroad or a competitive admissions residential program or (ii) because of the vocational opportunities of the student’s parents.</a:t>
            </a:r>
          </a:p>
          <a:p>
            <a:pPr marL="0" indent="0">
              <a:buFontTx/>
              <a:buNone/>
              <a:defRPr/>
            </a:pPr>
            <a:endParaRPr lang="en-US" sz="5600" dirty="0">
              <a:solidFill>
                <a:schemeClr val="accent6">
                  <a:lumMod val="75000"/>
                </a:schemeClr>
              </a:solidFill>
            </a:endParaRPr>
          </a:p>
          <a:p>
            <a:pPr>
              <a:defRPr/>
            </a:pPr>
            <a:r>
              <a:rPr lang="en-US" sz="5600" dirty="0">
                <a:solidFill>
                  <a:schemeClr val="accent6">
                    <a:lumMod val="75000"/>
                  </a:schemeClr>
                </a:solidFill>
              </a:rPr>
              <a:t>A student who was enrolled in another charter school in the state in the previous school year that does not offer the student’s next grade level. </a:t>
            </a:r>
          </a:p>
          <a:p>
            <a:pPr marL="0" indent="0">
              <a:buFontTx/>
              <a:buNone/>
              <a:defRPr/>
            </a:pPr>
            <a:endParaRPr lang="en-US" sz="5600" dirty="0">
              <a:solidFill>
                <a:schemeClr val="accent6">
                  <a:lumMod val="75000"/>
                </a:schemeClr>
              </a:solidFill>
            </a:endParaRPr>
          </a:p>
          <a:p>
            <a:pPr>
              <a:defRPr/>
            </a:pPr>
            <a:r>
              <a:rPr lang="en-US" sz="5600" dirty="0">
                <a:solidFill>
                  <a:schemeClr val="accent6">
                    <a:lumMod val="75000"/>
                  </a:schemeClr>
                </a:solidFill>
              </a:rPr>
              <a:t>A student who was enrolled in another charter school in the state in the previous year that does not offer the student’s next grade level and both of the charter schools have an enrollment articulation agreement to accept students or are governed by the same board of directors. </a:t>
            </a:r>
          </a:p>
          <a:p>
            <a:pPr marL="0" indent="0">
              <a:buNone/>
              <a:defRPr/>
            </a:pPr>
            <a:endParaRPr lang="en-US" sz="5600" dirty="0">
              <a:solidFill>
                <a:schemeClr val="accent6">
                  <a:lumMod val="75000"/>
                </a:schemeClr>
              </a:solidFill>
            </a:endParaRPr>
          </a:p>
          <a:p>
            <a:pPr>
              <a:defRPr/>
            </a:pPr>
            <a:r>
              <a:rPr lang="en-US" sz="5600" dirty="0">
                <a:solidFill>
                  <a:schemeClr val="accent6">
                    <a:lumMod val="75000"/>
                  </a:schemeClr>
                </a:solidFill>
              </a:rPr>
              <a:t>A student who was enrolled in another charter school in the state in the previous school year. </a:t>
            </a:r>
          </a:p>
          <a:p>
            <a:pPr>
              <a:defRPr/>
            </a:pPr>
            <a:endParaRPr lang="en-US" dirty="0">
              <a:solidFill>
                <a:schemeClr val="accent6">
                  <a:lumMod val="75000"/>
                </a:schemeClr>
              </a:solidFill>
            </a:endParaRPr>
          </a:p>
        </p:txBody>
      </p:sp>
    </p:spTree>
    <p:extLst>
      <p:ext uri="{BB962C8B-B14F-4D97-AF65-F5344CB8AC3E}">
        <p14:creationId xmlns:p14="http://schemas.microsoft.com/office/powerpoint/2010/main" val="401548332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C69704-94F5-4670-99D0-8ED862069613}"/>
              </a:ext>
            </a:extLst>
          </p:cNvPr>
          <p:cNvSpPr>
            <a:spLocks noGrp="1"/>
          </p:cNvSpPr>
          <p:nvPr>
            <p:ph type="title"/>
          </p:nvPr>
        </p:nvSpPr>
        <p:spPr/>
        <p:txBody>
          <a:bodyPr/>
          <a:lstStyle/>
          <a:p>
            <a:r>
              <a:rPr lang="en-US" dirty="0"/>
              <a:t>G.S. 115C-81.75 Cursive Writing </a:t>
            </a:r>
          </a:p>
        </p:txBody>
      </p:sp>
      <p:sp>
        <p:nvSpPr>
          <p:cNvPr id="3" name="Content Placeholder 2">
            <a:extLst>
              <a:ext uri="{FF2B5EF4-FFF2-40B4-BE49-F238E27FC236}">
                <a16:creationId xmlns:a16="http://schemas.microsoft.com/office/drawing/2014/main" id="{49B2941B-A6E4-4417-ADF5-73B7F472D710}"/>
              </a:ext>
            </a:extLst>
          </p:cNvPr>
          <p:cNvSpPr>
            <a:spLocks noGrp="1"/>
          </p:cNvSpPr>
          <p:nvPr>
            <p:ph idx="1"/>
          </p:nvPr>
        </p:nvSpPr>
        <p:spPr>
          <a:xfrm>
            <a:off x="671052" y="1295400"/>
            <a:ext cx="7772400" cy="4495800"/>
          </a:xfrm>
        </p:spPr>
        <p:txBody>
          <a:bodyPr/>
          <a:lstStyle/>
          <a:p>
            <a:r>
              <a:rPr lang="en-US" dirty="0"/>
              <a:t>The standard course of study shall include instruction in cursive writing so that students create readable documents through legible cursive writing by the end of fifth grade. </a:t>
            </a:r>
          </a:p>
        </p:txBody>
      </p:sp>
    </p:spTree>
    <p:extLst>
      <p:ext uri="{BB962C8B-B14F-4D97-AF65-F5344CB8AC3E}">
        <p14:creationId xmlns:p14="http://schemas.microsoft.com/office/powerpoint/2010/main" val="345609648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3B746F-4E06-4389-A850-8623472F27A4}"/>
              </a:ext>
            </a:extLst>
          </p:cNvPr>
          <p:cNvSpPr>
            <a:spLocks noGrp="1"/>
          </p:cNvSpPr>
          <p:nvPr>
            <p:ph type="title"/>
          </p:nvPr>
        </p:nvSpPr>
        <p:spPr>
          <a:xfrm>
            <a:off x="228600" y="304800"/>
            <a:ext cx="8686800" cy="990600"/>
          </a:xfrm>
        </p:spPr>
        <p:txBody>
          <a:bodyPr/>
          <a:lstStyle/>
          <a:p>
            <a:r>
              <a:rPr lang="en-US" dirty="0"/>
              <a:t>G.S. 115C-81.80	Multiplication Tables </a:t>
            </a:r>
          </a:p>
        </p:txBody>
      </p:sp>
      <p:sp>
        <p:nvSpPr>
          <p:cNvPr id="3" name="Content Placeholder 2">
            <a:extLst>
              <a:ext uri="{FF2B5EF4-FFF2-40B4-BE49-F238E27FC236}">
                <a16:creationId xmlns:a16="http://schemas.microsoft.com/office/drawing/2014/main" id="{BEACFC7A-3467-49CA-8C67-A39C6D288C5A}"/>
              </a:ext>
            </a:extLst>
          </p:cNvPr>
          <p:cNvSpPr>
            <a:spLocks noGrp="1"/>
          </p:cNvSpPr>
          <p:nvPr>
            <p:ph idx="1"/>
          </p:nvPr>
        </p:nvSpPr>
        <p:spPr>
          <a:xfrm>
            <a:off x="609600" y="1333500"/>
            <a:ext cx="7772400" cy="4495800"/>
          </a:xfrm>
        </p:spPr>
        <p:txBody>
          <a:bodyPr/>
          <a:lstStyle/>
          <a:p>
            <a:r>
              <a:rPr lang="en-US" dirty="0"/>
              <a:t>The standard course of study shall include the memorization of multiplication tables to demonstrate competence in efficiently multiplying numbers. </a:t>
            </a:r>
          </a:p>
        </p:txBody>
      </p:sp>
    </p:spTree>
    <p:extLst>
      <p:ext uri="{BB962C8B-B14F-4D97-AF65-F5344CB8AC3E}">
        <p14:creationId xmlns:p14="http://schemas.microsoft.com/office/powerpoint/2010/main" val="381543776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754A74-0D47-476F-A183-90DE9962A0C9}"/>
              </a:ext>
            </a:extLst>
          </p:cNvPr>
          <p:cNvSpPr>
            <a:spLocks noGrp="1"/>
          </p:cNvSpPr>
          <p:nvPr>
            <p:ph type="title"/>
          </p:nvPr>
        </p:nvSpPr>
        <p:spPr/>
        <p:txBody>
          <a:bodyPr/>
          <a:lstStyle/>
          <a:p>
            <a:r>
              <a:rPr lang="en-US" dirty="0"/>
              <a:t>Enrollment Application </a:t>
            </a:r>
            <a:r>
              <a:rPr lang="en-US" dirty="0">
                <a:solidFill>
                  <a:srgbClr val="FF0000"/>
                </a:solidFill>
              </a:rPr>
              <a:t>DON’Ts</a:t>
            </a:r>
          </a:p>
        </p:txBody>
      </p:sp>
      <p:sp>
        <p:nvSpPr>
          <p:cNvPr id="3" name="Content Placeholder 2">
            <a:extLst>
              <a:ext uri="{FF2B5EF4-FFF2-40B4-BE49-F238E27FC236}">
                <a16:creationId xmlns:a16="http://schemas.microsoft.com/office/drawing/2014/main" id="{F75C4E89-04B3-407D-A0B1-17AB040EB1F7}"/>
              </a:ext>
            </a:extLst>
          </p:cNvPr>
          <p:cNvSpPr>
            <a:spLocks noGrp="1"/>
          </p:cNvSpPr>
          <p:nvPr>
            <p:ph idx="1"/>
          </p:nvPr>
        </p:nvSpPr>
        <p:spPr/>
        <p:txBody>
          <a:bodyPr/>
          <a:lstStyle/>
          <a:p>
            <a:r>
              <a:rPr lang="en-US" dirty="0"/>
              <a:t>Ask, What is your current school? </a:t>
            </a:r>
          </a:p>
          <a:p>
            <a:r>
              <a:rPr lang="en-US" dirty="0"/>
              <a:t>Ask, Male or female? </a:t>
            </a:r>
          </a:p>
          <a:p>
            <a:r>
              <a:rPr lang="en-US" dirty="0"/>
              <a:t>Ask, How did you hear about us?</a:t>
            </a:r>
          </a:p>
          <a:p>
            <a:r>
              <a:rPr lang="en-US" dirty="0">
                <a:solidFill>
                  <a:srgbClr val="FF0000"/>
                </a:solidFill>
              </a:rPr>
              <a:t>Bottom Line - You don’t want unnecessary information on your enrollment application that could be considered discriminatory.  </a:t>
            </a:r>
          </a:p>
        </p:txBody>
      </p:sp>
    </p:spTree>
    <p:extLst>
      <p:ext uri="{BB962C8B-B14F-4D97-AF65-F5344CB8AC3E}">
        <p14:creationId xmlns:p14="http://schemas.microsoft.com/office/powerpoint/2010/main" val="354176979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4C2C6B-AA8C-431E-8C06-E1D8490DFBC5}"/>
              </a:ext>
            </a:extLst>
          </p:cNvPr>
          <p:cNvSpPr>
            <a:spLocks noGrp="1"/>
          </p:cNvSpPr>
          <p:nvPr>
            <p:ph type="title"/>
          </p:nvPr>
        </p:nvSpPr>
        <p:spPr>
          <a:xfrm>
            <a:off x="152400" y="304800"/>
            <a:ext cx="8839200" cy="990600"/>
          </a:xfrm>
        </p:spPr>
        <p:txBody>
          <a:bodyPr/>
          <a:lstStyle/>
          <a:p>
            <a:r>
              <a:rPr lang="en-US" dirty="0"/>
              <a:t>McKinney-Vento Homeless Assistance Act</a:t>
            </a:r>
          </a:p>
        </p:txBody>
      </p:sp>
      <p:sp>
        <p:nvSpPr>
          <p:cNvPr id="3" name="Content Placeholder 2">
            <a:extLst>
              <a:ext uri="{FF2B5EF4-FFF2-40B4-BE49-F238E27FC236}">
                <a16:creationId xmlns:a16="http://schemas.microsoft.com/office/drawing/2014/main" id="{22188021-0667-4A34-8E2C-E2D8FA0F05C8}"/>
              </a:ext>
            </a:extLst>
          </p:cNvPr>
          <p:cNvSpPr>
            <a:spLocks noGrp="1"/>
          </p:cNvSpPr>
          <p:nvPr>
            <p:ph idx="1"/>
          </p:nvPr>
        </p:nvSpPr>
        <p:spPr>
          <a:xfrm>
            <a:off x="381000" y="1600200"/>
            <a:ext cx="8077200" cy="4495800"/>
          </a:xfrm>
        </p:spPr>
        <p:txBody>
          <a:bodyPr/>
          <a:lstStyle/>
          <a:p>
            <a:r>
              <a:rPr lang="en-US" sz="1600" dirty="0"/>
              <a:t>Every LEA must designate a liaison for children and youth experiencing homelessness who is able to carry out their duties under the law. The McKinney-Vento Act requires liaisons to ensure that “homeless children and youths are identified by school personnel through outreach and coordination with other entities and agencies.” The purpose of identification is to provide support and offer appropriate services to the family, child and/or youth. </a:t>
            </a:r>
          </a:p>
          <a:p>
            <a:pPr marL="0" indent="0">
              <a:buNone/>
            </a:pPr>
            <a:endParaRPr lang="en-US" sz="1600" dirty="0"/>
          </a:p>
          <a:p>
            <a:r>
              <a:rPr lang="en-US" sz="1600" dirty="0"/>
              <a:t>Schools must ensure that families and youth are aware of the Act, who it covers, and what it provides.</a:t>
            </a:r>
          </a:p>
          <a:p>
            <a:pPr marL="0" indent="0">
              <a:buNone/>
            </a:pPr>
            <a:endParaRPr lang="en-US" sz="1600" dirty="0"/>
          </a:p>
          <a:p>
            <a:r>
              <a:rPr lang="en-US" sz="1600" dirty="0"/>
              <a:t>If a student enrolls in a school under school choice, and subsequently becomes homeless, then that school becomes the school of origin. As such, the child or youth has the right to remain in that school if it is in their best interest, and transportation is required, regardless of other transportation services offered by the school. In addition, the student will be eligible for all other McKinney-Vento services. The mode and details of transportation cannot present a barrier to the child’s attendance in school. </a:t>
            </a:r>
          </a:p>
        </p:txBody>
      </p:sp>
    </p:spTree>
    <p:extLst>
      <p:ext uri="{BB962C8B-B14F-4D97-AF65-F5344CB8AC3E}">
        <p14:creationId xmlns:p14="http://schemas.microsoft.com/office/powerpoint/2010/main" val="353999069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7CA294-E631-4A22-A682-25222CEA8B7D}"/>
              </a:ext>
            </a:extLst>
          </p:cNvPr>
          <p:cNvSpPr>
            <a:spLocks noGrp="1"/>
          </p:cNvSpPr>
          <p:nvPr>
            <p:ph type="title"/>
          </p:nvPr>
        </p:nvSpPr>
        <p:spPr/>
        <p:txBody>
          <a:bodyPr/>
          <a:lstStyle/>
          <a:p>
            <a:r>
              <a:rPr lang="en-US" dirty="0"/>
              <a:t>McKinney-Vento Homeless Assistance Act Resources </a:t>
            </a:r>
          </a:p>
        </p:txBody>
      </p:sp>
      <p:sp>
        <p:nvSpPr>
          <p:cNvPr id="3" name="Content Placeholder 2">
            <a:extLst>
              <a:ext uri="{FF2B5EF4-FFF2-40B4-BE49-F238E27FC236}">
                <a16:creationId xmlns:a16="http://schemas.microsoft.com/office/drawing/2014/main" id="{3CA20DA4-83B1-45C0-84A1-F5B47539225E}"/>
              </a:ext>
            </a:extLst>
          </p:cNvPr>
          <p:cNvSpPr>
            <a:spLocks noGrp="1"/>
          </p:cNvSpPr>
          <p:nvPr>
            <p:ph idx="1"/>
          </p:nvPr>
        </p:nvSpPr>
        <p:spPr/>
        <p:txBody>
          <a:bodyPr/>
          <a:lstStyle/>
          <a:p>
            <a:r>
              <a:rPr lang="en-US" dirty="0">
                <a:hlinkClick r:id="rId2"/>
              </a:rPr>
              <a:t>https://nche.ed.gov/legis/mv.php</a:t>
            </a:r>
            <a:endParaRPr lang="en-US" dirty="0"/>
          </a:p>
          <a:p>
            <a:r>
              <a:rPr lang="en-US" dirty="0">
                <a:hlinkClick r:id="rId3"/>
              </a:rPr>
              <a:t>https://www2.ed.gov/policy/elsec/leg/esea02/pg116.html</a:t>
            </a:r>
            <a:endParaRPr lang="en-US" dirty="0"/>
          </a:p>
          <a:p>
            <a:endParaRPr lang="en-US" dirty="0"/>
          </a:p>
        </p:txBody>
      </p:sp>
    </p:spTree>
    <p:extLst>
      <p:ext uri="{BB962C8B-B14F-4D97-AF65-F5344CB8AC3E}">
        <p14:creationId xmlns:p14="http://schemas.microsoft.com/office/powerpoint/2010/main" val="299013875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51C96C-277B-45FF-B8D2-3D36FB90ADB9}"/>
              </a:ext>
            </a:extLst>
          </p:cNvPr>
          <p:cNvSpPr>
            <a:spLocks noGrp="1"/>
          </p:cNvSpPr>
          <p:nvPr>
            <p:ph type="title"/>
          </p:nvPr>
        </p:nvSpPr>
        <p:spPr>
          <a:xfrm>
            <a:off x="228600" y="103187"/>
            <a:ext cx="7772400" cy="990600"/>
          </a:xfrm>
        </p:spPr>
        <p:txBody>
          <a:bodyPr/>
          <a:lstStyle/>
          <a:p>
            <a:r>
              <a:rPr lang="en-US" dirty="0"/>
              <a:t>Transportation and IEPs</a:t>
            </a:r>
          </a:p>
        </p:txBody>
      </p:sp>
      <p:sp>
        <p:nvSpPr>
          <p:cNvPr id="3" name="Content Placeholder 2">
            <a:extLst>
              <a:ext uri="{FF2B5EF4-FFF2-40B4-BE49-F238E27FC236}">
                <a16:creationId xmlns:a16="http://schemas.microsoft.com/office/drawing/2014/main" id="{25F1CF49-4558-4161-A32C-90A9615978CC}"/>
              </a:ext>
            </a:extLst>
          </p:cNvPr>
          <p:cNvSpPr>
            <a:spLocks noGrp="1"/>
          </p:cNvSpPr>
          <p:nvPr>
            <p:ph idx="1"/>
          </p:nvPr>
        </p:nvSpPr>
        <p:spPr>
          <a:xfrm>
            <a:off x="76200" y="914400"/>
            <a:ext cx="6781800" cy="4800600"/>
          </a:xfrm>
        </p:spPr>
        <p:txBody>
          <a:bodyPr/>
          <a:lstStyle/>
          <a:p>
            <a:r>
              <a:rPr lang="en-US" sz="2000" dirty="0"/>
              <a:t>As with other related services, a public agency must provide transportation as a related service if it is required to assist the child with a disability to benefit from special education.</a:t>
            </a:r>
          </a:p>
          <a:p>
            <a:pPr marL="0" indent="0">
              <a:buNone/>
            </a:pPr>
            <a:endParaRPr lang="en-US" sz="2000" dirty="0"/>
          </a:p>
          <a:p>
            <a:r>
              <a:rPr lang="en-US" sz="2000" dirty="0"/>
              <a:t>“Related services” means transportation and such developmental, corrective, and other supportive services as are required to assist a child with a disability to benefit from special education.</a:t>
            </a:r>
          </a:p>
          <a:p>
            <a:pPr marL="0" indent="0">
              <a:buNone/>
            </a:pPr>
            <a:endParaRPr lang="en-US" sz="2000" dirty="0"/>
          </a:p>
          <a:p>
            <a:r>
              <a:rPr lang="en-US" sz="2000" dirty="0"/>
              <a:t>The term transportation includes: ✓ Travel to and from school and between schools; ✓ Travel in and around school buildings; and ✓ Specialized equipment (such as special or adapted buses, lifts, and ramps), if required to provide special transportation to a child with a disability.</a:t>
            </a:r>
          </a:p>
        </p:txBody>
      </p:sp>
    </p:spTree>
    <p:extLst>
      <p:ext uri="{BB962C8B-B14F-4D97-AF65-F5344CB8AC3E}">
        <p14:creationId xmlns:p14="http://schemas.microsoft.com/office/powerpoint/2010/main" val="262834349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A3A308-C246-40DB-BE0E-AE6863711B00}"/>
              </a:ext>
            </a:extLst>
          </p:cNvPr>
          <p:cNvSpPr>
            <a:spLocks noGrp="1"/>
          </p:cNvSpPr>
          <p:nvPr>
            <p:ph type="title"/>
          </p:nvPr>
        </p:nvSpPr>
        <p:spPr>
          <a:xfrm>
            <a:off x="1066800" y="76200"/>
            <a:ext cx="7772400" cy="990600"/>
          </a:xfrm>
        </p:spPr>
        <p:txBody>
          <a:bodyPr/>
          <a:lstStyle/>
          <a:p>
            <a:r>
              <a:rPr lang="en-US" dirty="0"/>
              <a:t>English Language Learners </a:t>
            </a:r>
          </a:p>
        </p:txBody>
      </p:sp>
      <p:sp>
        <p:nvSpPr>
          <p:cNvPr id="3" name="Content Placeholder 2">
            <a:extLst>
              <a:ext uri="{FF2B5EF4-FFF2-40B4-BE49-F238E27FC236}">
                <a16:creationId xmlns:a16="http://schemas.microsoft.com/office/drawing/2014/main" id="{33D83E30-D467-47CF-A077-381FD0C92FA6}"/>
              </a:ext>
            </a:extLst>
          </p:cNvPr>
          <p:cNvSpPr>
            <a:spLocks noGrp="1"/>
          </p:cNvSpPr>
          <p:nvPr>
            <p:ph idx="1"/>
          </p:nvPr>
        </p:nvSpPr>
        <p:spPr>
          <a:xfrm>
            <a:off x="533400" y="990600"/>
            <a:ext cx="7924800" cy="4648200"/>
          </a:xfrm>
        </p:spPr>
        <p:txBody>
          <a:bodyPr/>
          <a:lstStyle/>
          <a:p>
            <a:r>
              <a:rPr lang="en-US" sz="1800" dirty="0"/>
              <a:t>School districts must have procedures in place to accurately and timely identify potential EL students. Most school districts use a home language survey at the time of enrollment to gather information about a student’s language background and identify students whose primary or home language is other than English. </a:t>
            </a:r>
          </a:p>
          <a:p>
            <a:pPr marL="0" indent="0">
              <a:buNone/>
            </a:pPr>
            <a:endParaRPr lang="en-US" sz="1800" dirty="0"/>
          </a:p>
          <a:p>
            <a:r>
              <a:rPr lang="en-US" sz="1800" dirty="0"/>
              <a:t>EL students are entitled to appropriate language assistance services to become proficient in English and to participate equally in the standard instructional program within a reasonable period of time. </a:t>
            </a:r>
          </a:p>
          <a:p>
            <a:pPr marL="0" indent="0">
              <a:buNone/>
            </a:pPr>
            <a:endParaRPr lang="en-US" sz="1800" dirty="0"/>
          </a:p>
          <a:p>
            <a:r>
              <a:rPr lang="en-US" sz="1800" dirty="0"/>
              <a:t>School districts must have qualified EL teachers, staff, and administrators to effectively implement their EL program, and must provide supplemental training when necessary. </a:t>
            </a:r>
          </a:p>
          <a:p>
            <a:pPr marL="0" indent="0">
              <a:buNone/>
            </a:pPr>
            <a:endParaRPr lang="en-US" sz="1800" dirty="0"/>
          </a:p>
          <a:p>
            <a:r>
              <a:rPr lang="en-US" sz="1800" dirty="0"/>
              <a:t>EL students with disabilities must be provided both the language assistance and disability-related services to which they are entitled under Federal law. </a:t>
            </a:r>
          </a:p>
        </p:txBody>
      </p:sp>
    </p:spTree>
    <p:extLst>
      <p:ext uri="{BB962C8B-B14F-4D97-AF65-F5344CB8AC3E}">
        <p14:creationId xmlns:p14="http://schemas.microsoft.com/office/powerpoint/2010/main" val="14063107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95AA4F-475B-48B6-90A0-A32F2A3F6D1D}"/>
              </a:ext>
            </a:extLst>
          </p:cNvPr>
          <p:cNvSpPr>
            <a:spLocks noGrp="1"/>
          </p:cNvSpPr>
          <p:nvPr>
            <p:ph type="title"/>
          </p:nvPr>
        </p:nvSpPr>
        <p:spPr/>
        <p:txBody>
          <a:bodyPr/>
          <a:lstStyle/>
          <a:p>
            <a:r>
              <a:rPr lang="en-US" dirty="0"/>
              <a:t>Our Core Values</a:t>
            </a:r>
          </a:p>
        </p:txBody>
      </p:sp>
      <p:sp>
        <p:nvSpPr>
          <p:cNvPr id="3" name="Content Placeholder 2">
            <a:extLst>
              <a:ext uri="{FF2B5EF4-FFF2-40B4-BE49-F238E27FC236}">
                <a16:creationId xmlns:a16="http://schemas.microsoft.com/office/drawing/2014/main" id="{46762193-6277-4E15-BD20-A4FAB73F3BCB}"/>
              </a:ext>
            </a:extLst>
          </p:cNvPr>
          <p:cNvSpPr>
            <a:spLocks noGrp="1"/>
          </p:cNvSpPr>
          <p:nvPr>
            <p:ph idx="1"/>
          </p:nvPr>
        </p:nvSpPr>
        <p:spPr/>
        <p:txBody>
          <a:bodyPr/>
          <a:lstStyle/>
          <a:p>
            <a:r>
              <a:rPr lang="en-US" dirty="0"/>
              <a:t>Service </a:t>
            </a:r>
          </a:p>
          <a:p>
            <a:r>
              <a:rPr lang="en-US" dirty="0"/>
              <a:t>Teamwork</a:t>
            </a:r>
          </a:p>
          <a:p>
            <a:r>
              <a:rPr lang="en-US" dirty="0"/>
              <a:t>Accountability</a:t>
            </a:r>
          </a:p>
          <a:p>
            <a:r>
              <a:rPr lang="en-US" dirty="0"/>
              <a:t>Reliability</a:t>
            </a:r>
          </a:p>
          <a:p>
            <a:r>
              <a:rPr lang="en-US" dirty="0"/>
              <a:t>Accuracy </a:t>
            </a:r>
          </a:p>
        </p:txBody>
      </p:sp>
    </p:spTree>
    <p:extLst>
      <p:ext uri="{BB962C8B-B14F-4D97-AF65-F5344CB8AC3E}">
        <p14:creationId xmlns:p14="http://schemas.microsoft.com/office/powerpoint/2010/main" val="137467013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D39754-3BEE-4CEA-A35F-DAB381B78E8A}"/>
              </a:ext>
            </a:extLst>
          </p:cNvPr>
          <p:cNvSpPr>
            <a:spLocks noGrp="1"/>
          </p:cNvSpPr>
          <p:nvPr>
            <p:ph type="ctrTitle"/>
          </p:nvPr>
        </p:nvSpPr>
        <p:spPr/>
        <p:txBody>
          <a:bodyPr/>
          <a:lstStyle/>
          <a:p>
            <a:r>
              <a:rPr lang="en-US" dirty="0"/>
              <a:t>Q &amp; A </a:t>
            </a:r>
          </a:p>
        </p:txBody>
      </p:sp>
      <p:sp>
        <p:nvSpPr>
          <p:cNvPr id="3" name="Subtitle 2">
            <a:extLst>
              <a:ext uri="{FF2B5EF4-FFF2-40B4-BE49-F238E27FC236}">
                <a16:creationId xmlns:a16="http://schemas.microsoft.com/office/drawing/2014/main" id="{F87996B2-2ADF-43B9-94F2-0E5FD5417D3E}"/>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1168495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CE04F2-C1F8-4F3B-A8D8-FA4396F1ED77}"/>
              </a:ext>
            </a:extLst>
          </p:cNvPr>
          <p:cNvSpPr>
            <a:spLocks noGrp="1"/>
          </p:cNvSpPr>
          <p:nvPr>
            <p:ph type="title"/>
          </p:nvPr>
        </p:nvSpPr>
        <p:spPr/>
        <p:txBody>
          <a:bodyPr/>
          <a:lstStyle/>
          <a:p>
            <a:r>
              <a:rPr lang="en-US" dirty="0"/>
              <a:t>Our Team </a:t>
            </a:r>
          </a:p>
        </p:txBody>
      </p:sp>
      <p:sp>
        <p:nvSpPr>
          <p:cNvPr id="3" name="Content Placeholder 2">
            <a:extLst>
              <a:ext uri="{FF2B5EF4-FFF2-40B4-BE49-F238E27FC236}">
                <a16:creationId xmlns:a16="http://schemas.microsoft.com/office/drawing/2014/main" id="{2FE5426E-D4F1-4040-BABF-821F168AB2CE}"/>
              </a:ext>
            </a:extLst>
          </p:cNvPr>
          <p:cNvSpPr>
            <a:spLocks noGrp="1"/>
          </p:cNvSpPr>
          <p:nvPr>
            <p:ph idx="1"/>
          </p:nvPr>
        </p:nvSpPr>
        <p:spPr>
          <a:xfrm>
            <a:off x="533400" y="1219200"/>
            <a:ext cx="7924800" cy="4876800"/>
          </a:xfrm>
        </p:spPr>
        <p:txBody>
          <a:bodyPr/>
          <a:lstStyle/>
          <a:p>
            <a:r>
              <a:rPr lang="en-US" dirty="0"/>
              <a:t>Dave Machado, Director</a:t>
            </a:r>
          </a:p>
          <a:p>
            <a:r>
              <a:rPr lang="en-US" dirty="0"/>
              <a:t>Patricia Nnadi-Purvis, Program Assistant </a:t>
            </a:r>
          </a:p>
          <a:p>
            <a:r>
              <a:rPr lang="en-US" dirty="0"/>
              <a:t>Six Consultants </a:t>
            </a:r>
          </a:p>
          <a:p>
            <a:endParaRPr lang="en-US" dirty="0"/>
          </a:p>
          <a:p>
            <a:pPr marL="0" indent="0">
              <a:buNone/>
            </a:pPr>
            <a:endParaRPr lang="en-US" dirty="0"/>
          </a:p>
          <a:p>
            <a:endParaRPr lang="en-US" dirty="0"/>
          </a:p>
          <a:p>
            <a:r>
              <a:rPr lang="en-US" dirty="0">
                <a:solidFill>
                  <a:srgbClr val="7F1353"/>
                </a:solidFill>
              </a:rPr>
              <a:t>As of 2018-2019 School Year … 185 Charter Schools operating in North Carolina </a:t>
            </a:r>
          </a:p>
        </p:txBody>
      </p:sp>
      <p:graphicFrame>
        <p:nvGraphicFramePr>
          <p:cNvPr id="4" name="Table 3">
            <a:extLst>
              <a:ext uri="{FF2B5EF4-FFF2-40B4-BE49-F238E27FC236}">
                <a16:creationId xmlns:a16="http://schemas.microsoft.com/office/drawing/2014/main" id="{D6C6EA93-4EF8-4F60-B9AD-09F160CDC62D}"/>
              </a:ext>
            </a:extLst>
          </p:cNvPr>
          <p:cNvGraphicFramePr>
            <a:graphicFrameLocks noGrp="1"/>
          </p:cNvGraphicFramePr>
          <p:nvPr>
            <p:extLst>
              <p:ext uri="{D42A27DB-BD31-4B8C-83A1-F6EECF244321}">
                <p14:modId xmlns:p14="http://schemas.microsoft.com/office/powerpoint/2010/main" val="1070262350"/>
              </p:ext>
            </p:extLst>
          </p:nvPr>
        </p:nvGraphicFramePr>
        <p:xfrm>
          <a:off x="685800" y="2971800"/>
          <a:ext cx="7467600" cy="1371600"/>
        </p:xfrm>
        <a:graphic>
          <a:graphicData uri="http://schemas.openxmlformats.org/drawingml/2006/table">
            <a:tbl>
              <a:tblPr firstRow="1" bandRow="1">
                <a:tableStyleId>{8A107856-5554-42FB-B03E-39F5DBC370BA}</a:tableStyleId>
              </a:tblPr>
              <a:tblGrid>
                <a:gridCol w="2489200">
                  <a:extLst>
                    <a:ext uri="{9D8B030D-6E8A-4147-A177-3AD203B41FA5}">
                      <a16:colId xmlns:a16="http://schemas.microsoft.com/office/drawing/2014/main" val="2394427951"/>
                    </a:ext>
                  </a:extLst>
                </a:gridCol>
                <a:gridCol w="2489200">
                  <a:extLst>
                    <a:ext uri="{9D8B030D-6E8A-4147-A177-3AD203B41FA5}">
                      <a16:colId xmlns:a16="http://schemas.microsoft.com/office/drawing/2014/main" val="2941235111"/>
                    </a:ext>
                  </a:extLst>
                </a:gridCol>
                <a:gridCol w="2489200">
                  <a:extLst>
                    <a:ext uri="{9D8B030D-6E8A-4147-A177-3AD203B41FA5}">
                      <a16:colId xmlns:a16="http://schemas.microsoft.com/office/drawing/2014/main" val="3833979996"/>
                    </a:ext>
                  </a:extLst>
                </a:gridCol>
              </a:tblGrid>
              <a:tr h="685800">
                <a:tc>
                  <a:txBody>
                    <a:bodyPr/>
                    <a:lstStyle/>
                    <a:p>
                      <a:pPr algn="ctr"/>
                      <a:r>
                        <a:rPr lang="en-US" sz="2000" b="1" dirty="0"/>
                        <a:t>Kebbler Williams</a:t>
                      </a:r>
                      <a:endParaRPr lang="en-US" sz="2000" b="1" dirty="0">
                        <a:solidFill>
                          <a:schemeClr val="accent3"/>
                        </a:solidFill>
                      </a:endParaRPr>
                    </a:p>
                  </a:txBody>
                  <a:tcPr/>
                </a:tc>
                <a:tc>
                  <a:txBody>
                    <a:bodyPr/>
                    <a:lstStyle/>
                    <a:p>
                      <a:pPr algn="ctr"/>
                      <a:r>
                        <a:rPr lang="en-US" sz="2000" b="1" dirty="0"/>
                        <a:t>Shaunda Cooper</a:t>
                      </a:r>
                      <a:endParaRPr lang="en-US" sz="2000" b="1" dirty="0">
                        <a:solidFill>
                          <a:schemeClr val="accent3"/>
                        </a:solidFill>
                      </a:endParaRPr>
                    </a:p>
                  </a:txBody>
                  <a:tcPr/>
                </a:tc>
                <a:tc>
                  <a:txBody>
                    <a:bodyPr/>
                    <a:lstStyle/>
                    <a:p>
                      <a:pPr algn="ctr"/>
                      <a:r>
                        <a:rPr lang="en-US" sz="2000" b="1" dirty="0"/>
                        <a:t>Stephenie Clark</a:t>
                      </a:r>
                      <a:endParaRPr lang="en-US" sz="2000" b="1" dirty="0">
                        <a:solidFill>
                          <a:schemeClr val="accent3"/>
                        </a:solidFill>
                      </a:endParaRPr>
                    </a:p>
                  </a:txBody>
                  <a:tcPr/>
                </a:tc>
                <a:extLst>
                  <a:ext uri="{0D108BD9-81ED-4DB2-BD59-A6C34878D82A}">
                    <a16:rowId xmlns:a16="http://schemas.microsoft.com/office/drawing/2014/main" val="172445881"/>
                  </a:ext>
                </a:extLst>
              </a:tr>
              <a:tr h="685800">
                <a:tc>
                  <a:txBody>
                    <a:bodyPr/>
                    <a:lstStyle/>
                    <a:p>
                      <a:pPr algn="ctr"/>
                      <a:r>
                        <a:rPr lang="en-US" sz="2000" b="1" dirty="0"/>
                        <a:t>Ashley Baquero</a:t>
                      </a:r>
                      <a:endParaRPr lang="en-US" sz="2000" b="1" dirty="0">
                        <a:solidFill>
                          <a:schemeClr val="accent3"/>
                        </a:solidFill>
                      </a:endParaRPr>
                    </a:p>
                  </a:txBody>
                  <a:tcPr/>
                </a:tc>
                <a:tc>
                  <a:txBody>
                    <a:bodyPr/>
                    <a:lstStyle/>
                    <a:p>
                      <a:pPr algn="ctr"/>
                      <a:r>
                        <a:rPr lang="en-US" sz="2000" b="1" dirty="0"/>
                        <a:t>Danielle Allen</a:t>
                      </a:r>
                      <a:endParaRPr lang="en-US" sz="2000" b="1" dirty="0">
                        <a:solidFill>
                          <a:schemeClr val="accent3"/>
                        </a:solidFill>
                      </a:endParaRPr>
                    </a:p>
                  </a:txBody>
                  <a:tcPr/>
                </a:tc>
                <a:tc>
                  <a:txBody>
                    <a:bodyPr/>
                    <a:lstStyle/>
                    <a:p>
                      <a:pPr algn="ctr"/>
                      <a:r>
                        <a:rPr lang="en-US" sz="2000" b="1" dirty="0"/>
                        <a:t>Jay Whalen </a:t>
                      </a:r>
                      <a:endParaRPr lang="en-US" sz="2000" b="1" dirty="0">
                        <a:solidFill>
                          <a:schemeClr val="accent3"/>
                        </a:solidFill>
                      </a:endParaRPr>
                    </a:p>
                  </a:txBody>
                  <a:tcPr/>
                </a:tc>
                <a:extLst>
                  <a:ext uri="{0D108BD9-81ED-4DB2-BD59-A6C34878D82A}">
                    <a16:rowId xmlns:a16="http://schemas.microsoft.com/office/drawing/2014/main" val="3066015012"/>
                  </a:ext>
                </a:extLst>
              </a:tr>
            </a:tbl>
          </a:graphicData>
        </a:graphic>
      </p:graphicFrame>
    </p:spTree>
    <p:extLst>
      <p:ext uri="{BB962C8B-B14F-4D97-AF65-F5344CB8AC3E}">
        <p14:creationId xmlns:p14="http://schemas.microsoft.com/office/powerpoint/2010/main" val="18772244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5AF7A8-9609-438D-B70B-D64E60C44A85}"/>
              </a:ext>
            </a:extLst>
          </p:cNvPr>
          <p:cNvSpPr>
            <a:spLocks noGrp="1"/>
          </p:cNvSpPr>
          <p:nvPr>
            <p:ph type="title"/>
          </p:nvPr>
        </p:nvSpPr>
        <p:spPr>
          <a:xfrm>
            <a:off x="690937" y="1540903"/>
            <a:ext cx="7772400" cy="1362075"/>
          </a:xfrm>
        </p:spPr>
        <p:txBody>
          <a:bodyPr/>
          <a:lstStyle/>
          <a:p>
            <a:r>
              <a:rPr lang="en-US" dirty="0"/>
              <a:t>OCS Work FLOWS…</a:t>
            </a:r>
          </a:p>
        </p:txBody>
      </p:sp>
      <p:sp>
        <p:nvSpPr>
          <p:cNvPr id="3" name="Text Placeholder 2">
            <a:extLst>
              <a:ext uri="{FF2B5EF4-FFF2-40B4-BE49-F238E27FC236}">
                <a16:creationId xmlns:a16="http://schemas.microsoft.com/office/drawing/2014/main" id="{FCAF7F73-282B-4BC2-9877-B1AEB74ED132}"/>
              </a:ext>
            </a:extLst>
          </p:cNvPr>
          <p:cNvSpPr>
            <a:spLocks noGrp="1"/>
          </p:cNvSpPr>
          <p:nvPr>
            <p:ph type="body" idx="1"/>
          </p:nvPr>
        </p:nvSpPr>
        <p:spPr>
          <a:xfrm>
            <a:off x="690937" y="2235387"/>
            <a:ext cx="8113713" cy="977900"/>
          </a:xfrm>
        </p:spPr>
        <p:txBody>
          <a:bodyPr/>
          <a:lstStyle/>
          <a:p>
            <a:r>
              <a:rPr lang="en-US" sz="3600" dirty="0"/>
              <a:t>How we organize to meet our mission </a:t>
            </a:r>
          </a:p>
        </p:txBody>
      </p:sp>
    </p:spTree>
    <p:extLst>
      <p:ext uri="{BB962C8B-B14F-4D97-AF65-F5344CB8AC3E}">
        <p14:creationId xmlns:p14="http://schemas.microsoft.com/office/powerpoint/2010/main" val="9855881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4CC887-301E-47DD-8024-8D3AE91FA5CC}"/>
              </a:ext>
            </a:extLst>
          </p:cNvPr>
          <p:cNvSpPr>
            <a:spLocks noGrp="1"/>
          </p:cNvSpPr>
          <p:nvPr>
            <p:ph type="title"/>
          </p:nvPr>
        </p:nvSpPr>
        <p:spPr/>
        <p:txBody>
          <a:bodyPr/>
          <a:lstStyle/>
          <a:p>
            <a:r>
              <a:rPr lang="en-US" dirty="0"/>
              <a:t>Professional Development </a:t>
            </a:r>
          </a:p>
        </p:txBody>
      </p:sp>
      <p:sp>
        <p:nvSpPr>
          <p:cNvPr id="3" name="Content Placeholder 2">
            <a:extLst>
              <a:ext uri="{FF2B5EF4-FFF2-40B4-BE49-F238E27FC236}">
                <a16:creationId xmlns:a16="http://schemas.microsoft.com/office/drawing/2014/main" id="{B566AF3B-1DCB-437C-821D-489CD62BF264}"/>
              </a:ext>
            </a:extLst>
          </p:cNvPr>
          <p:cNvSpPr>
            <a:spLocks noGrp="1"/>
          </p:cNvSpPr>
          <p:nvPr>
            <p:ph idx="1"/>
          </p:nvPr>
        </p:nvSpPr>
        <p:spPr>
          <a:xfrm>
            <a:off x="685800" y="1219200"/>
            <a:ext cx="7772400" cy="4876800"/>
          </a:xfrm>
        </p:spPr>
        <p:txBody>
          <a:bodyPr/>
          <a:lstStyle/>
          <a:p>
            <a:r>
              <a:rPr lang="en-US" dirty="0"/>
              <a:t>Host regional “Huddles” throughout state and Leadership Institute in the fall. </a:t>
            </a:r>
          </a:p>
          <a:p>
            <a:r>
              <a:rPr lang="en-US" dirty="0"/>
              <a:t>Currently working on annual schedule of monthly webinars and creating OPL (online professional learning) trainings. </a:t>
            </a:r>
          </a:p>
          <a:p>
            <a:r>
              <a:rPr lang="en-US" dirty="0"/>
              <a:t>Survey sent out to charters seeking input as to PD opportunities of interest. </a:t>
            </a:r>
          </a:p>
          <a:p>
            <a:r>
              <a:rPr lang="en-US" dirty="0"/>
              <a:t>Lead consultant: Jay Whalen </a:t>
            </a:r>
          </a:p>
          <a:p>
            <a:r>
              <a:rPr lang="en-US" dirty="0">
                <a:hlinkClick r:id="rId2"/>
              </a:rPr>
              <a:t>Jay.whalen@dpi.nc.gov</a:t>
            </a:r>
            <a:r>
              <a:rPr lang="en-US" dirty="0"/>
              <a:t> </a:t>
            </a:r>
          </a:p>
          <a:p>
            <a:endParaRPr lang="en-US" dirty="0"/>
          </a:p>
        </p:txBody>
      </p:sp>
    </p:spTree>
    <p:extLst>
      <p:ext uri="{BB962C8B-B14F-4D97-AF65-F5344CB8AC3E}">
        <p14:creationId xmlns:p14="http://schemas.microsoft.com/office/powerpoint/2010/main" val="33656885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D19EDF-58F7-440F-9952-C5A8129740BE}"/>
              </a:ext>
            </a:extLst>
          </p:cNvPr>
          <p:cNvSpPr>
            <a:spLocks noGrp="1"/>
          </p:cNvSpPr>
          <p:nvPr>
            <p:ph type="title"/>
          </p:nvPr>
        </p:nvSpPr>
        <p:spPr/>
        <p:txBody>
          <a:bodyPr/>
          <a:lstStyle/>
          <a:p>
            <a:r>
              <a:rPr lang="en-US" dirty="0"/>
              <a:t>Applications </a:t>
            </a:r>
          </a:p>
        </p:txBody>
      </p:sp>
      <p:sp>
        <p:nvSpPr>
          <p:cNvPr id="3" name="Content Placeholder 2">
            <a:extLst>
              <a:ext uri="{FF2B5EF4-FFF2-40B4-BE49-F238E27FC236}">
                <a16:creationId xmlns:a16="http://schemas.microsoft.com/office/drawing/2014/main" id="{EA972649-13AC-45E7-B9AE-242128BAD0AF}"/>
              </a:ext>
            </a:extLst>
          </p:cNvPr>
          <p:cNvSpPr>
            <a:spLocks noGrp="1"/>
          </p:cNvSpPr>
          <p:nvPr>
            <p:ph idx="1"/>
          </p:nvPr>
        </p:nvSpPr>
        <p:spPr>
          <a:xfrm>
            <a:off x="685800" y="1371600"/>
            <a:ext cx="7772400" cy="4724400"/>
          </a:xfrm>
        </p:spPr>
        <p:txBody>
          <a:bodyPr/>
          <a:lstStyle/>
          <a:p>
            <a:r>
              <a:rPr lang="en-US" dirty="0"/>
              <a:t>Guides all aspects of charter application process. </a:t>
            </a:r>
          </a:p>
          <a:p>
            <a:r>
              <a:rPr lang="en-US" dirty="0"/>
              <a:t>Supports CSAB during the application process. </a:t>
            </a:r>
          </a:p>
          <a:p>
            <a:r>
              <a:rPr lang="en-US" dirty="0"/>
              <a:t>Lead consultant: Dr. Danielle Allen </a:t>
            </a:r>
          </a:p>
          <a:p>
            <a:r>
              <a:rPr lang="en-US" dirty="0">
                <a:hlinkClick r:id="rId2"/>
              </a:rPr>
              <a:t>Danielle.allen@dpi.nc.gov</a:t>
            </a:r>
            <a:r>
              <a:rPr lang="en-US" dirty="0"/>
              <a:t> </a:t>
            </a:r>
          </a:p>
          <a:p>
            <a:endParaRPr lang="en-US" dirty="0"/>
          </a:p>
        </p:txBody>
      </p:sp>
    </p:spTree>
    <p:extLst>
      <p:ext uri="{BB962C8B-B14F-4D97-AF65-F5344CB8AC3E}">
        <p14:creationId xmlns:p14="http://schemas.microsoft.com/office/powerpoint/2010/main" val="17611640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838616-72F4-47AF-8478-CE450459ABA4}"/>
              </a:ext>
            </a:extLst>
          </p:cNvPr>
          <p:cNvSpPr>
            <a:spLocks noGrp="1"/>
          </p:cNvSpPr>
          <p:nvPr>
            <p:ph type="title"/>
          </p:nvPr>
        </p:nvSpPr>
        <p:spPr/>
        <p:txBody>
          <a:bodyPr/>
          <a:lstStyle/>
          <a:p>
            <a:r>
              <a:rPr lang="en-US" dirty="0"/>
              <a:t>Planning Year/Ready to Open </a:t>
            </a:r>
          </a:p>
        </p:txBody>
      </p:sp>
      <p:sp>
        <p:nvSpPr>
          <p:cNvPr id="3" name="Content Placeholder 2">
            <a:extLst>
              <a:ext uri="{FF2B5EF4-FFF2-40B4-BE49-F238E27FC236}">
                <a16:creationId xmlns:a16="http://schemas.microsoft.com/office/drawing/2014/main" id="{D88D53AC-141C-4E88-954D-E515D52CEE08}"/>
              </a:ext>
            </a:extLst>
          </p:cNvPr>
          <p:cNvSpPr>
            <a:spLocks noGrp="1"/>
          </p:cNvSpPr>
          <p:nvPr>
            <p:ph idx="1"/>
          </p:nvPr>
        </p:nvSpPr>
        <p:spPr/>
        <p:txBody>
          <a:bodyPr/>
          <a:lstStyle/>
          <a:p>
            <a:r>
              <a:rPr lang="en-US" dirty="0"/>
              <a:t>Facilitates the mandatory planning year, including the Ready to Open process. </a:t>
            </a:r>
          </a:p>
          <a:p>
            <a:r>
              <a:rPr lang="en-US" dirty="0"/>
              <a:t>Helps to ensure schools are ready to open and operate successfully. </a:t>
            </a:r>
          </a:p>
          <a:p>
            <a:r>
              <a:rPr lang="en-US" dirty="0"/>
              <a:t>Lead Consultant – Dr. Kebbler Williams </a:t>
            </a:r>
          </a:p>
          <a:p>
            <a:r>
              <a:rPr lang="en-US" dirty="0">
                <a:hlinkClick r:id="rId2"/>
              </a:rPr>
              <a:t>Kebbler.Williams@dpi.nc.gov</a:t>
            </a:r>
            <a:r>
              <a:rPr lang="en-US" dirty="0"/>
              <a:t> </a:t>
            </a:r>
          </a:p>
        </p:txBody>
      </p:sp>
    </p:spTree>
    <p:extLst>
      <p:ext uri="{BB962C8B-B14F-4D97-AF65-F5344CB8AC3E}">
        <p14:creationId xmlns:p14="http://schemas.microsoft.com/office/powerpoint/2010/main" val="1366384785"/>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ヒラギノ角ゴ Pro W3"/>
        <a:cs typeface=""/>
      </a:majorFont>
      <a:minorFont>
        <a:latin typeface="Arial"/>
        <a:ea typeface="ヒラギノ角ゴ Pro W3"/>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Arial" charset="0"/>
            <a:ea typeface="ヒラギノ角ゴ Pro W3" pitchFamily="1"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Arial" charset="0"/>
            <a:ea typeface="ヒラギノ角ゴ Pro W3" pitchFamily="1"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whitedkblue-template</Template>
  <TotalTime>667</TotalTime>
  <Words>2414</Words>
  <Application>Microsoft Office PowerPoint</Application>
  <PresentationFormat>On-screen Show (4:3)</PresentationFormat>
  <Paragraphs>226</Paragraphs>
  <Slides>40</Slides>
  <Notes>10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40</vt:i4>
      </vt:variant>
    </vt:vector>
  </HeadingPairs>
  <TitlesOfParts>
    <vt:vector size="44" baseType="lpstr">
      <vt:lpstr>Arial</vt:lpstr>
      <vt:lpstr>Calibri</vt:lpstr>
      <vt:lpstr>ヒラギノ角ゴ Pro W3</vt:lpstr>
      <vt:lpstr>Blank Presentation</vt:lpstr>
      <vt:lpstr>The Office of Charter Schools:  Past, Present, and Future</vt:lpstr>
      <vt:lpstr>Six Legislative Purposes of a Charter School </vt:lpstr>
      <vt:lpstr>Mission </vt:lpstr>
      <vt:lpstr>Our Core Values</vt:lpstr>
      <vt:lpstr>Our Team </vt:lpstr>
      <vt:lpstr>OCS Work FLOWS…</vt:lpstr>
      <vt:lpstr>Professional Development </vt:lpstr>
      <vt:lpstr>Applications </vt:lpstr>
      <vt:lpstr>Planning Year/Ready to Open </vt:lpstr>
      <vt:lpstr>Renewals </vt:lpstr>
      <vt:lpstr>Risk Assessment/Site Visits </vt:lpstr>
      <vt:lpstr>SBE/CSAB/Amendments </vt:lpstr>
      <vt:lpstr>PowerPoint Presentation</vt:lpstr>
      <vt:lpstr>Purpose of the Performance Framework</vt:lpstr>
      <vt:lpstr>What is the Performance Framework?</vt:lpstr>
      <vt:lpstr>Rationale Behind the Framework</vt:lpstr>
      <vt:lpstr>Performance Framework </vt:lpstr>
      <vt:lpstr>Legislative Updates 2018</vt:lpstr>
      <vt:lpstr>SL 2018-5: Appropriations </vt:lpstr>
      <vt:lpstr>SL 2018-5: Appropriations </vt:lpstr>
      <vt:lpstr>SL 2018-5: Appropriations </vt:lpstr>
      <vt:lpstr>SL 2018-5: Appropriations </vt:lpstr>
      <vt:lpstr>SL 2018-5: Appropriations </vt:lpstr>
      <vt:lpstr>SL 2018-5: Appropriations </vt:lpstr>
      <vt:lpstr>SL 2018-5: Appropriations </vt:lpstr>
      <vt:lpstr>SL 2018-3: Municipal Charter Schools</vt:lpstr>
      <vt:lpstr>SL 2018-72: Protect Educational Property </vt:lpstr>
      <vt:lpstr>SL 2018-72: Retirement System</vt:lpstr>
      <vt:lpstr>Did you know? </vt:lpstr>
      <vt:lpstr>Advanced Mathematics </vt:lpstr>
      <vt:lpstr>Enrollment Priority G.S. 115C-218.45</vt:lpstr>
      <vt:lpstr>Enrollment Priority G.S. 115C-218.45</vt:lpstr>
      <vt:lpstr>G.S. 115C-81.75 Cursive Writing </vt:lpstr>
      <vt:lpstr>G.S. 115C-81.80 Multiplication Tables </vt:lpstr>
      <vt:lpstr>Enrollment Application DON’Ts</vt:lpstr>
      <vt:lpstr>McKinney-Vento Homeless Assistance Act</vt:lpstr>
      <vt:lpstr>McKinney-Vento Homeless Assistance Act Resources </vt:lpstr>
      <vt:lpstr>Transportation and IEPs</vt:lpstr>
      <vt:lpstr>English Language Learners </vt:lpstr>
      <vt:lpstr>Q &amp; A </vt:lpstr>
    </vt:vector>
  </TitlesOfParts>
  <Company>Shauna Queen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Legislative Updates, 2018</dc:title>
  <dc:creator>Diane Martin</dc:creator>
  <cp:lastModifiedBy>Patricia Nnadi-Purvis</cp:lastModifiedBy>
  <cp:revision>54</cp:revision>
  <cp:lastPrinted>2018-07-13T18:42:44Z</cp:lastPrinted>
  <dcterms:created xsi:type="dcterms:W3CDTF">2018-06-27T18:10:35Z</dcterms:created>
  <dcterms:modified xsi:type="dcterms:W3CDTF">2018-07-18T18:06:08Z</dcterms:modified>
</cp:coreProperties>
</file>