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97" r:id="rId2"/>
    <p:sldId id="379" r:id="rId3"/>
    <p:sldId id="400" r:id="rId4"/>
    <p:sldId id="380" r:id="rId5"/>
    <p:sldId id="403" r:id="rId6"/>
    <p:sldId id="404" r:id="rId7"/>
    <p:sldId id="388" r:id="rId8"/>
    <p:sldId id="387" r:id="rId9"/>
    <p:sldId id="389" r:id="rId10"/>
    <p:sldId id="390" r:id="rId11"/>
    <p:sldId id="392" r:id="rId12"/>
    <p:sldId id="382" r:id="rId13"/>
    <p:sldId id="310" r:id="rId14"/>
    <p:sldId id="405" r:id="rId15"/>
    <p:sldId id="340" r:id="rId16"/>
    <p:sldId id="341" r:id="rId17"/>
    <p:sldId id="384" r:id="rId18"/>
    <p:sldId id="709" r:id="rId19"/>
    <p:sldId id="710" r:id="rId20"/>
    <p:sldId id="391" r:id="rId21"/>
    <p:sldId id="385" r:id="rId22"/>
    <p:sldId id="347" r:id="rId23"/>
    <p:sldId id="346" r:id="rId24"/>
    <p:sldId id="356" r:id="rId25"/>
    <p:sldId id="351" r:id="rId26"/>
    <p:sldId id="309" r:id="rId27"/>
    <p:sldId id="348" r:id="rId28"/>
    <p:sldId id="352" r:id="rId29"/>
    <p:sldId id="401" r:id="rId30"/>
    <p:sldId id="701" r:id="rId31"/>
    <p:sldId id="702" r:id="rId32"/>
    <p:sldId id="402" r:id="rId33"/>
    <p:sldId id="707" r:id="rId34"/>
    <p:sldId id="708" r:id="rId35"/>
    <p:sldId id="399" r:id="rId36"/>
    <p:sldId id="338" r:id="rId37"/>
    <p:sldId id="306" r:id="rId38"/>
    <p:sldId id="307" r:id="rId39"/>
    <p:sldId id="308" r:id="rId40"/>
    <p:sldId id="359" r:id="rId41"/>
    <p:sldId id="360" r:id="rId42"/>
    <p:sldId id="361" r:id="rId43"/>
    <p:sldId id="362" r:id="rId44"/>
    <p:sldId id="365" r:id="rId45"/>
    <p:sldId id="374" r:id="rId46"/>
    <p:sldId id="375" r:id="rId47"/>
    <p:sldId id="367" r:id="rId48"/>
    <p:sldId id="368" r:id="rId49"/>
    <p:sldId id="376" r:id="rId50"/>
    <p:sldId id="369" r:id="rId51"/>
    <p:sldId id="377" r:id="rId52"/>
    <p:sldId id="372" r:id="rId53"/>
    <p:sldId id="317" r:id="rId54"/>
    <p:sldId id="358" r:id="rId55"/>
    <p:sldId id="409" r:id="rId56"/>
    <p:sldId id="410" r:id="rId57"/>
    <p:sldId id="700" r:id="rId58"/>
    <p:sldId id="323" r:id="rId59"/>
    <p:sldId id="324" r:id="rId6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Thrift" initials="BT" lastIdx="17" clrIdx="0">
    <p:extLst>
      <p:ext uri="{19B8F6BF-5375-455C-9EA6-DF929625EA0E}">
        <p15:presenceInfo xmlns:p15="http://schemas.microsoft.com/office/powerpoint/2012/main" userId="Beth Thrift" providerId="None"/>
      </p:ext>
    </p:extLst>
  </p:cmAuthor>
  <p:cmAuthor id="2" name="Patricia S Lentz" initials="PSL" lastIdx="34" clrIdx="1">
    <p:extLst>
      <p:ext uri="{19B8F6BF-5375-455C-9EA6-DF929625EA0E}">
        <p15:presenceInfo xmlns:p15="http://schemas.microsoft.com/office/powerpoint/2012/main" userId="Patricia S Len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F8FFF"/>
    <a:srgbClr val="9BDA46"/>
    <a:srgbClr val="CC3300"/>
    <a:srgbClr val="990033"/>
    <a:srgbClr val="6666FF"/>
    <a:srgbClr val="4557DB"/>
    <a:srgbClr val="6BA42C"/>
    <a:srgbClr val="FF99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136" autoAdjust="0"/>
    <p:restoredTop sz="68545" autoAdjust="0"/>
  </p:normalViewPr>
  <p:slideViewPr>
    <p:cSldViewPr snapToGrid="0">
      <p:cViewPr varScale="1">
        <p:scale>
          <a:sx n="66" d="100"/>
          <a:sy n="66" d="100"/>
        </p:scale>
        <p:origin x="796" y="63"/>
      </p:cViewPr>
      <p:guideLst/>
    </p:cSldViewPr>
  </p:slideViewPr>
  <p:notesTextViewPr>
    <p:cViewPr>
      <p:scale>
        <a:sx n="3" d="2"/>
        <a:sy n="3" d="2"/>
      </p:scale>
      <p:origin x="0" y="0"/>
    </p:cViewPr>
  </p:notesTextViewPr>
  <p:sorterViewPr>
    <p:cViewPr varScale="1">
      <p:scale>
        <a:sx n="100" d="100"/>
        <a:sy n="100" d="100"/>
      </p:scale>
      <p:origin x="0" y="-5448"/>
    </p:cViewPr>
  </p:sorterViewPr>
  <p:notesViewPr>
    <p:cSldViewPr snapToGrid="0">
      <p:cViewPr varScale="1">
        <p:scale>
          <a:sx n="94" d="100"/>
          <a:sy n="94" d="100"/>
        </p:scale>
        <p:origin x="354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0"/>
            <c:invertIfNegative val="0"/>
            <c:bubble3D val="0"/>
            <c:spPr>
              <a:solidFill>
                <a:srgbClr val="009999"/>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1-F1B6-478F-B4D1-EC97A5F77ED8}"/>
              </c:ext>
            </c:extLst>
          </c:dPt>
          <c:dPt>
            <c:idx val="1"/>
            <c:invertIfNegative val="0"/>
            <c:bubble3D val="0"/>
            <c:spPr>
              <a:solidFill>
                <a:srgbClr val="0066CC"/>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3-F1B6-478F-B4D1-EC97A5F77ED8}"/>
              </c:ext>
            </c:extLst>
          </c:dPt>
          <c:dPt>
            <c:idx val="2"/>
            <c:invertIfNegative val="0"/>
            <c:bubble3D val="0"/>
            <c:spPr>
              <a:solidFill>
                <a:srgbClr val="669900"/>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5-F1B6-478F-B4D1-EC97A5F77ED8}"/>
              </c:ext>
            </c:extLst>
          </c:dPt>
          <c:dPt>
            <c:idx val="3"/>
            <c:invertIfNegative val="0"/>
            <c:bubble3D val="0"/>
            <c:spPr>
              <a:solidFill>
                <a:srgbClr val="800080"/>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7-F1B6-478F-B4D1-EC97A5F77ED8}"/>
              </c:ext>
            </c:extLst>
          </c:dPt>
          <c:dPt>
            <c:idx val="4"/>
            <c:invertIfNegative val="0"/>
            <c:bubble3D val="0"/>
            <c:spPr>
              <a:solidFill>
                <a:schemeClr val="accent2">
                  <a:lumMod val="75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9-F1B6-478F-B4D1-EC97A5F77ED8}"/>
              </c:ext>
            </c:extLst>
          </c:dPt>
          <c:dLbls>
            <c:dLbl>
              <c:idx val="0"/>
              <c:layout>
                <c:manualLayout>
                  <c:x val="1.6231884057971015E-2"/>
                  <c:y val="-3.0112919496284359E-2"/>
                </c:manualLayout>
              </c:layout>
              <c:tx>
                <c:rich>
                  <a:bodyPr/>
                  <a:lstStyle/>
                  <a:p>
                    <a:fld id="{5BF630B4-7648-40DE-8B3A-365EF99F0436}"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B6-478F-B4D1-EC97A5F77ED8}"/>
                </c:ext>
              </c:extLst>
            </c:dLbl>
            <c:dLbl>
              <c:idx val="1"/>
              <c:layout>
                <c:manualLayout>
                  <c:x val="9.2753623188405378E-3"/>
                  <c:y val="-3.0112919496284359E-2"/>
                </c:manualLayout>
              </c:layout>
              <c:tx>
                <c:rich>
                  <a:bodyPr/>
                  <a:lstStyle/>
                  <a:p>
                    <a:fld id="{8D3527D7-830F-40BB-B084-4D98E45227D7}"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1B6-478F-B4D1-EC97A5F77ED8}"/>
                </c:ext>
              </c:extLst>
            </c:dLbl>
            <c:dLbl>
              <c:idx val="2"/>
              <c:layout>
                <c:manualLayout>
                  <c:x val="1.1594202898550725E-2"/>
                  <c:y val="-2.34211596082212E-2"/>
                </c:manualLayout>
              </c:layout>
              <c:tx>
                <c:rich>
                  <a:bodyPr/>
                  <a:lstStyle/>
                  <a:p>
                    <a:fld id="{6BB0F0F0-7068-433C-BF70-E775A4469EF5}"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1B6-478F-B4D1-EC97A5F77ED8}"/>
                </c:ext>
              </c:extLst>
            </c:dLbl>
            <c:dLbl>
              <c:idx val="3"/>
              <c:layout>
                <c:manualLayout>
                  <c:x val="6.9566045060678568E-3"/>
                  <c:y val="-3.8563732266600162E-2"/>
                </c:manualLayout>
              </c:layout>
              <c:tx>
                <c:rich>
                  <a:bodyPr/>
                  <a:lstStyle/>
                  <a:p>
                    <a:fld id="{318F6D25-7E6F-40AF-B3EA-7EA0A9834A60}"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1B6-478F-B4D1-EC97A5F77ED8}"/>
                </c:ext>
              </c:extLst>
            </c:dLbl>
            <c:dLbl>
              <c:idx val="4"/>
              <c:layout>
                <c:manualLayout>
                  <c:x val="1.391304347826087E-2"/>
                  <c:y val="-2.0075279664189604E-2"/>
                </c:manualLayout>
              </c:layout>
              <c:tx>
                <c:rich>
                  <a:bodyPr/>
                  <a:lstStyle/>
                  <a:p>
                    <a:fld id="{D876D9A5-AA8F-4996-A2DC-F32A7CB6BF26}"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1B6-478F-B4D1-EC97A5F77E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Sheet1!$G$5:$G$9</c:f>
              <c:strCache>
                <c:ptCount val="5"/>
                <c:pt idx="0">
                  <c:v>SY 2016-2017</c:v>
                </c:pt>
                <c:pt idx="1">
                  <c:v>SY 2015-2016</c:v>
                </c:pt>
                <c:pt idx="2">
                  <c:v>SY 2014-2015</c:v>
                </c:pt>
                <c:pt idx="3">
                  <c:v>SY 2013-2014</c:v>
                </c:pt>
                <c:pt idx="4">
                  <c:v>SY 2012-2013</c:v>
                </c:pt>
              </c:strCache>
            </c:strRef>
          </c:cat>
          <c:val>
            <c:numRef>
              <c:f>Sheet1!$H$5:$H$9</c:f>
              <c:numCache>
                <c:formatCode>#,##0</c:formatCode>
                <c:ptCount val="5"/>
                <c:pt idx="0">
                  <c:v>29545</c:v>
                </c:pt>
                <c:pt idx="1">
                  <c:v>26339</c:v>
                </c:pt>
                <c:pt idx="2">
                  <c:v>26613</c:v>
                </c:pt>
                <c:pt idx="3">
                  <c:v>24492</c:v>
                </c:pt>
                <c:pt idx="4">
                  <c:v>27050</c:v>
                </c:pt>
              </c:numCache>
            </c:numRef>
          </c:val>
          <c:extLst>
            <c:ext xmlns:c16="http://schemas.microsoft.com/office/drawing/2014/chart" uri="{C3380CC4-5D6E-409C-BE32-E72D297353CC}">
              <c16:uniqueId val="{0000000A-F1B6-478F-B4D1-EC97A5F77ED8}"/>
            </c:ext>
          </c:extLst>
        </c:ser>
        <c:dLbls>
          <c:showLegendKey val="0"/>
          <c:showVal val="0"/>
          <c:showCatName val="0"/>
          <c:showSerName val="0"/>
          <c:showPercent val="0"/>
          <c:showBubbleSize val="0"/>
        </c:dLbls>
        <c:gapWidth val="65"/>
        <c:shape val="box"/>
        <c:axId val="387358584"/>
        <c:axId val="387359240"/>
        <c:axId val="0"/>
      </c:bar3DChart>
      <c:catAx>
        <c:axId val="3873585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ln>
                  <a:solidFill>
                    <a:schemeClr val="tx1">
                      <a:alpha val="45000"/>
                    </a:schemeClr>
                  </a:solidFill>
                </a:ln>
                <a:solidFill>
                  <a:schemeClr val="tx1">
                    <a:lumMod val="85000"/>
                    <a:lumOff val="15000"/>
                  </a:schemeClr>
                </a:solidFill>
                <a:latin typeface="+mn-lt"/>
                <a:ea typeface="+mn-ea"/>
                <a:cs typeface="+mn-cs"/>
              </a:defRPr>
            </a:pPr>
            <a:endParaRPr lang="en-US"/>
          </a:p>
        </c:txPr>
        <c:crossAx val="387359240"/>
        <c:crosses val="autoZero"/>
        <c:auto val="1"/>
        <c:lblAlgn val="ctr"/>
        <c:lblOffset val="100"/>
        <c:noMultiLvlLbl val="0"/>
      </c:catAx>
      <c:valAx>
        <c:axId val="387359240"/>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ln>
                  <a:solidFill>
                    <a:schemeClr val="tx1">
                      <a:alpha val="35000"/>
                    </a:schemeClr>
                  </a:solidFill>
                </a:ln>
                <a:solidFill>
                  <a:schemeClr val="tx1">
                    <a:lumMod val="85000"/>
                    <a:lumOff val="15000"/>
                  </a:schemeClr>
                </a:solidFill>
                <a:latin typeface="+mn-lt"/>
                <a:ea typeface="+mn-ea"/>
                <a:cs typeface="+mn-cs"/>
              </a:defRPr>
            </a:pPr>
            <a:endParaRPr lang="en-US"/>
          </a:p>
        </c:txPr>
        <c:crossAx val="387358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2"/>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744-4F4F-A2D7-8297E81A278B}"/>
              </c:ext>
            </c:extLst>
          </c:dPt>
          <c:dPt>
            <c:idx val="1"/>
            <c:bubble3D val="0"/>
            <c:spPr>
              <a:solidFill>
                <a:srgbClr val="CC33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744-4F4F-A2D7-8297E81A278B}"/>
              </c:ext>
            </c:extLst>
          </c:dPt>
          <c:dPt>
            <c:idx val="2"/>
            <c:bubble3D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744-4F4F-A2D7-8297E81A278B}"/>
              </c:ext>
            </c:extLst>
          </c:dPt>
          <c:dPt>
            <c:idx val="3"/>
            <c:bubble3D val="0"/>
            <c:spPr>
              <a:solidFill>
                <a:srgbClr val="99009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744-4F4F-A2D7-8297E81A278B}"/>
              </c:ext>
            </c:extLst>
          </c:dPt>
          <c:dPt>
            <c:idx val="4"/>
            <c:bubble3D val="0"/>
            <c:spPr>
              <a:solidFill>
                <a:srgbClr val="00808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2744-4F4F-A2D7-8297E81A278B}"/>
              </c:ext>
            </c:extLst>
          </c:dPt>
          <c:dPt>
            <c:idx val="5"/>
            <c:bubble3D val="0"/>
            <c:spPr>
              <a:solidFill>
                <a:schemeClr val="accent2">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2744-4F4F-A2D7-8297E81A278B}"/>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2744-4F4F-A2D7-8297E81A278B}"/>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2744-4F4F-A2D7-8297E81A278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44-4F4F-A2D7-8297E81A278B}"/>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44-4F4F-A2D7-8297E81A278B}"/>
                </c:ext>
              </c:extLst>
            </c:dLbl>
            <c:dLbl>
              <c:idx val="2"/>
              <c:layout>
                <c:manualLayout>
                  <c:x val="-2.1299834323154344E-2"/>
                  <c:y val="-6.7533353277143021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0CE3BF63-A65E-43D9-9651-3A17ECCC813B}" type="CATEGORYNAME">
                      <a:rPr lang="en-US">
                        <a:solidFill>
                          <a:schemeClr val="accent6">
                            <a:lumMod val="75000"/>
                          </a:schemeClr>
                        </a:solidFill>
                      </a:rPr>
                      <a:pPr>
                        <a:defRPr>
                          <a:solidFill>
                            <a:schemeClr val="accent1"/>
                          </a:solidFill>
                        </a:defRPr>
                      </a:pPr>
                      <a:t>[CATEGORY NAME]</a:t>
                    </a:fld>
                    <a:endParaRPr lang="en-US" baseline="0" dirty="0">
                      <a:solidFill>
                        <a:schemeClr val="accent6">
                          <a:lumMod val="75000"/>
                        </a:schemeClr>
                      </a:solidFill>
                    </a:endParaRPr>
                  </a:p>
                  <a:p>
                    <a:pPr>
                      <a:defRPr>
                        <a:solidFill>
                          <a:schemeClr val="accent1"/>
                        </a:solidFill>
                      </a:defRPr>
                    </a:pPr>
                    <a:fld id="{5E097E15-BA96-44CF-9D73-86383C55DA2C}" type="VALUE">
                      <a:rPr lang="en-US">
                        <a:solidFill>
                          <a:schemeClr val="accent6">
                            <a:lumMod val="75000"/>
                          </a:schemeClr>
                        </a:solidFill>
                      </a:rPr>
                      <a:pPr>
                        <a:defRPr>
                          <a:solidFill>
                            <a:schemeClr val="accent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2744-4F4F-A2D7-8297E81A278B}"/>
                </c:ext>
              </c:extLst>
            </c:dLbl>
            <c:dLbl>
              <c:idx val="3"/>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1806C6A4-D16F-4BAE-8FB0-D10AC99CD2EC}" type="CATEGORYNAME">
                      <a:rPr lang="en-US">
                        <a:solidFill>
                          <a:srgbClr val="7030A0"/>
                        </a:solidFill>
                      </a:rPr>
                      <a:pPr>
                        <a:defRPr>
                          <a:solidFill>
                            <a:schemeClr val="accent1"/>
                          </a:solidFill>
                        </a:defRPr>
                      </a:pPr>
                      <a:t>[CATEGORY NAME]</a:t>
                    </a:fld>
                    <a:r>
                      <a:rPr lang="en-US" baseline="0">
                        <a:solidFill>
                          <a:srgbClr val="7030A0"/>
                        </a:solidFill>
                      </a:rPr>
                      <a:t>
</a:t>
                    </a:r>
                    <a:fld id="{BFE692F8-9EDF-4E60-B9E7-F3A2194148F6}" type="VALUE">
                      <a:rPr lang="en-US" baseline="0">
                        <a:solidFill>
                          <a:srgbClr val="7030A0"/>
                        </a:solidFill>
                      </a:rPr>
                      <a:pPr>
                        <a:defRPr>
                          <a:solidFill>
                            <a:schemeClr val="accent1"/>
                          </a:solidFill>
                        </a:defRPr>
                      </a:pPr>
                      <a:t>[VALUE]</a:t>
                    </a:fld>
                    <a:endParaRPr lang="en-US" baseline="0">
                      <a:solidFill>
                        <a:srgbClr val="7030A0"/>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744-4F4F-A2D7-8297E81A278B}"/>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4FC8EE3D-41CE-4A93-AF17-E501AEF4C629}" type="CATEGORYNAME">
                      <a:rPr lang="en-US">
                        <a:solidFill>
                          <a:schemeClr val="accent6">
                            <a:lumMod val="75000"/>
                          </a:schemeClr>
                        </a:solidFill>
                      </a:rPr>
                      <a:pPr>
                        <a:defRPr>
                          <a:solidFill>
                            <a:schemeClr val="accent1"/>
                          </a:solidFill>
                        </a:defRPr>
                      </a:pPr>
                      <a:t>[CATEGORY NAME]</a:t>
                    </a:fld>
                    <a:r>
                      <a:rPr lang="en-US" baseline="0" dirty="0">
                        <a:solidFill>
                          <a:schemeClr val="accent6">
                            <a:lumMod val="75000"/>
                          </a:schemeClr>
                        </a:solidFill>
                      </a:rPr>
                      <a:t>
</a:t>
                    </a:r>
                    <a:fld id="{82113677-DCEA-4FE3-BE8D-B05E6A7EE595}" type="VALUE">
                      <a:rPr lang="en-US" baseline="0">
                        <a:solidFill>
                          <a:schemeClr val="accent6">
                            <a:lumMod val="75000"/>
                          </a:schemeClr>
                        </a:solidFill>
                      </a:rPr>
                      <a:pPr>
                        <a:defRPr>
                          <a:solidFill>
                            <a:schemeClr val="accent1"/>
                          </a:solidFill>
                        </a:defRPr>
                      </a:pPr>
                      <a:t>[VALUE]</a:t>
                    </a:fld>
                    <a:endParaRPr lang="en-US" baseline="0" dirty="0">
                      <a:solidFill>
                        <a:schemeClr val="accent6">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744-4F4F-A2D7-8297E81A278B}"/>
                </c:ext>
              </c:extLst>
            </c:dLbl>
            <c:dLbl>
              <c:idx val="5"/>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A6B15F9B-2107-4B98-818D-218988C7F8AF}" type="CATEGORYNAME">
                      <a:rPr lang="en-US">
                        <a:solidFill>
                          <a:schemeClr val="accent2">
                            <a:lumMod val="75000"/>
                          </a:schemeClr>
                        </a:solidFill>
                      </a:rPr>
                      <a:pPr>
                        <a:defRPr>
                          <a:solidFill>
                            <a:schemeClr val="accent1"/>
                          </a:solidFill>
                        </a:defRPr>
                      </a:pPr>
                      <a:t>[CATEGORY NAME]</a:t>
                    </a:fld>
                    <a:r>
                      <a:rPr lang="en-US" baseline="0" dirty="0">
                        <a:solidFill>
                          <a:schemeClr val="accent2">
                            <a:lumMod val="75000"/>
                          </a:schemeClr>
                        </a:solidFill>
                      </a:rPr>
                      <a:t>
</a:t>
                    </a:r>
                    <a:fld id="{9205DF16-589B-48F7-834D-227F43BDA4B8}" type="VALUE">
                      <a:rPr lang="en-US" baseline="0">
                        <a:solidFill>
                          <a:schemeClr val="accent2">
                            <a:lumMod val="75000"/>
                          </a:schemeClr>
                        </a:solidFill>
                      </a:rPr>
                      <a:pPr>
                        <a:defRPr>
                          <a:solidFill>
                            <a:schemeClr val="accent1"/>
                          </a:solidFill>
                        </a:defRPr>
                      </a:pPr>
                      <a:t>[VALUE]</a:t>
                    </a:fld>
                    <a:endParaRPr lang="en-US" baseline="0" dirty="0">
                      <a:solidFill>
                        <a:schemeClr val="accent2">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744-4F4F-A2D7-8297E81A278B}"/>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44-4F4F-A2D7-8297E81A278B}"/>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744-4F4F-A2D7-8297E81A278B}"/>
                </c:ext>
              </c:extLst>
            </c:dLbl>
            <c:spPr>
              <a:noFill/>
              <a:ln>
                <a:noFill/>
              </a:ln>
              <a:effectLst/>
            </c:sp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Sheet1!$G$38:$G$45</c:f>
              <c:strCache>
                <c:ptCount val="8"/>
                <c:pt idx="0">
                  <c:v>Northeast</c:v>
                </c:pt>
                <c:pt idx="1">
                  <c:v>Southeast</c:v>
                </c:pt>
                <c:pt idx="2">
                  <c:v>North Central</c:v>
                </c:pt>
                <c:pt idx="3">
                  <c:v>Sandhills</c:v>
                </c:pt>
                <c:pt idx="4">
                  <c:v>Piedmont-Triad</c:v>
                </c:pt>
                <c:pt idx="5">
                  <c:v>Southwest</c:v>
                </c:pt>
                <c:pt idx="6">
                  <c:v>Northwest</c:v>
                </c:pt>
                <c:pt idx="7">
                  <c:v>Western</c:v>
                </c:pt>
              </c:strCache>
            </c:strRef>
          </c:cat>
          <c:val>
            <c:numRef>
              <c:f>Sheet1!$H$38:$H$45</c:f>
              <c:numCache>
                <c:formatCode>0.00%</c:formatCode>
                <c:ptCount val="8"/>
                <c:pt idx="0">
                  <c:v>4.0300000000000002E-2</c:v>
                </c:pt>
                <c:pt idx="1">
                  <c:v>7.8700000000000006E-2</c:v>
                </c:pt>
                <c:pt idx="2">
                  <c:v>0.25480000000000003</c:v>
                </c:pt>
                <c:pt idx="3">
                  <c:v>7.2999999999999995E-2</c:v>
                </c:pt>
                <c:pt idx="4">
                  <c:v>0.1837</c:v>
                </c:pt>
                <c:pt idx="5">
                  <c:v>0.2346</c:v>
                </c:pt>
                <c:pt idx="6">
                  <c:v>6.4000000000000001E-2</c:v>
                </c:pt>
                <c:pt idx="7">
                  <c:v>6.9500000000000006E-2</c:v>
                </c:pt>
              </c:numCache>
            </c:numRef>
          </c:val>
          <c:extLst>
            <c:ext xmlns:c16="http://schemas.microsoft.com/office/drawing/2014/chart" uri="{C3380CC4-5D6E-409C-BE32-E72D297353CC}">
              <c16:uniqueId val="{00000010-2744-4F4F-A2D7-8297E81A278B}"/>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04032-9E7E-471E-A4D9-3762EE4D916A}" type="doc">
      <dgm:prSet loTypeId="urn:microsoft.com/office/officeart/2005/8/layout/default" loCatId="list" qsTypeId="urn:microsoft.com/office/officeart/2005/8/quickstyle/simple3" qsCatId="simple" csTypeId="urn:microsoft.com/office/officeart/2005/8/colors/accent5_2" csCatId="accent5" phldr="1"/>
      <dgm:spPr/>
      <dgm:t>
        <a:bodyPr/>
        <a:lstStyle/>
        <a:p>
          <a:endParaRPr lang="en-US"/>
        </a:p>
      </dgm:t>
    </dgm:pt>
    <dgm:pt modelId="{E4B13203-D2E0-420E-86D8-20EA2FC72FAC}">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dirty="0"/>
            <a:t>Poor health, fatigue, hunger</a:t>
          </a:r>
        </a:p>
      </dgm:t>
    </dgm:pt>
    <dgm:pt modelId="{CCEE9865-8871-40BB-8410-E999688AD6EB}" type="parTrans" cxnId="{0F9210B9-65C6-4560-9B28-2B1AB3B016EC}">
      <dgm:prSet/>
      <dgm:spPr/>
      <dgm:t>
        <a:bodyPr/>
        <a:lstStyle/>
        <a:p>
          <a:endParaRPr lang="en-US"/>
        </a:p>
      </dgm:t>
    </dgm:pt>
    <dgm:pt modelId="{C300A245-8F94-45C9-8D27-67574031C4DA}" type="sibTrans" cxnId="{0F9210B9-65C6-4560-9B28-2B1AB3B016EC}">
      <dgm:prSet/>
      <dgm:spPr/>
      <dgm:t>
        <a:bodyPr/>
        <a:lstStyle/>
        <a:p>
          <a:endParaRPr lang="en-US"/>
        </a:p>
      </dgm:t>
    </dgm:pt>
    <dgm:pt modelId="{DECE6339-E20B-4C09-AD6F-C6FB5F9C9A1A}">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dirty="0"/>
            <a:t>Emotional trauma, depression, anxiety</a:t>
          </a:r>
        </a:p>
      </dgm:t>
    </dgm:pt>
    <dgm:pt modelId="{ED38FB2A-04D0-44B8-B33F-6451EDE4CBF9}" type="parTrans" cxnId="{6219CAA5-28D6-4126-9F7F-C6C028EB7E8D}">
      <dgm:prSet/>
      <dgm:spPr/>
      <dgm:t>
        <a:bodyPr/>
        <a:lstStyle/>
        <a:p>
          <a:endParaRPr lang="en-US"/>
        </a:p>
      </dgm:t>
    </dgm:pt>
    <dgm:pt modelId="{CD252D91-3B6A-4995-8E73-23E1C4B714AF}" type="sibTrans" cxnId="{6219CAA5-28D6-4126-9F7F-C6C028EB7E8D}">
      <dgm:prSet/>
      <dgm:spPr/>
      <dgm:t>
        <a:bodyPr/>
        <a:lstStyle/>
        <a:p>
          <a:endParaRPr lang="en-US"/>
        </a:p>
      </dgm:t>
    </dgm:pt>
    <dgm:pt modelId="{E0F4DEBE-30AD-4502-BDA5-59A2F77E3E8C}">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dirty="0"/>
            <a:t>Stereotypes and lack of awareness</a:t>
          </a:r>
        </a:p>
      </dgm:t>
    </dgm:pt>
    <dgm:pt modelId="{B49B956B-6FFA-4067-A566-3AFFCBA52778}" type="parTrans" cxnId="{E3505B99-68F0-4CD1-8A00-DE1BEDD4EDA5}">
      <dgm:prSet/>
      <dgm:spPr/>
      <dgm:t>
        <a:bodyPr/>
        <a:lstStyle/>
        <a:p>
          <a:endParaRPr lang="en-US"/>
        </a:p>
      </dgm:t>
    </dgm:pt>
    <dgm:pt modelId="{620933BF-429A-4C50-A1BA-08371500D9E1}" type="sibTrans" cxnId="{E3505B99-68F0-4CD1-8A00-DE1BEDD4EDA5}">
      <dgm:prSet/>
      <dgm:spPr/>
      <dgm:t>
        <a:bodyPr/>
        <a:lstStyle/>
        <a:p>
          <a:endParaRPr lang="en-US"/>
        </a:p>
      </dgm:t>
    </dgm:pt>
    <dgm:pt modelId="{45CBFE14-CA15-4CAE-9BE6-FC7DE29040FB}">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dirty="0"/>
            <a:t>Under-identifications</a:t>
          </a:r>
        </a:p>
      </dgm:t>
    </dgm:pt>
    <dgm:pt modelId="{8D41EB0B-B3F9-4BB8-9627-5EAD141006F7}" type="parTrans" cxnId="{306A3235-5FD0-4412-8B0A-64260502045B}">
      <dgm:prSet/>
      <dgm:spPr/>
      <dgm:t>
        <a:bodyPr/>
        <a:lstStyle/>
        <a:p>
          <a:endParaRPr lang="en-US"/>
        </a:p>
      </dgm:t>
    </dgm:pt>
    <dgm:pt modelId="{7DD28CCA-35EC-4EBA-8DC0-E8135CFF14DA}" type="sibTrans" cxnId="{306A3235-5FD0-4412-8B0A-64260502045B}">
      <dgm:prSet/>
      <dgm:spPr/>
      <dgm:t>
        <a:bodyPr/>
        <a:lstStyle/>
        <a:p>
          <a:endParaRPr lang="en-US"/>
        </a:p>
      </dgm:t>
    </dgm:pt>
    <dgm:pt modelId="{67806BA5-9117-407F-913D-05698F8553AA}">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dirty="0"/>
            <a:t>High mobility resulting in lack of school stability and educational continuity</a:t>
          </a:r>
        </a:p>
      </dgm:t>
    </dgm:pt>
    <dgm:pt modelId="{8B77825D-3B0C-43C3-BDE2-4630C2E81C06}" type="parTrans" cxnId="{EF8841F7-D3A1-4E1F-9075-C85CF22EF9E4}">
      <dgm:prSet/>
      <dgm:spPr/>
      <dgm:t>
        <a:bodyPr/>
        <a:lstStyle/>
        <a:p>
          <a:endParaRPr lang="en-US"/>
        </a:p>
      </dgm:t>
    </dgm:pt>
    <dgm:pt modelId="{85985105-3A5C-42E1-B961-65A45B6DB8B0}" type="sibTrans" cxnId="{EF8841F7-D3A1-4E1F-9075-C85CF22EF9E4}">
      <dgm:prSet/>
      <dgm:spPr/>
      <dgm:t>
        <a:bodyPr/>
        <a:lstStyle/>
        <a:p>
          <a:endParaRPr lang="en-US"/>
        </a:p>
      </dgm:t>
    </dgm:pt>
    <dgm:pt modelId="{03C59F44-020D-4337-9B95-6C5AC07B0603}">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dirty="0"/>
            <a:t>Enrollment requirements (school records, health records, proof of residence, guardianship)</a:t>
          </a:r>
        </a:p>
      </dgm:t>
    </dgm:pt>
    <dgm:pt modelId="{56860C51-9E38-4C25-A060-C3FD549C3E13}" type="parTrans" cxnId="{A0FCC934-5695-4EC4-BAF6-94B19B14FF28}">
      <dgm:prSet/>
      <dgm:spPr/>
      <dgm:t>
        <a:bodyPr/>
        <a:lstStyle/>
        <a:p>
          <a:endParaRPr lang="en-US"/>
        </a:p>
      </dgm:t>
    </dgm:pt>
    <dgm:pt modelId="{5D15294F-5C98-47FB-9685-A4BEB840242C}" type="sibTrans" cxnId="{A0FCC934-5695-4EC4-BAF6-94B19B14FF28}">
      <dgm:prSet/>
      <dgm:spPr/>
      <dgm:t>
        <a:bodyPr/>
        <a:lstStyle/>
        <a:p>
          <a:endParaRPr lang="en-US"/>
        </a:p>
      </dgm:t>
    </dgm:pt>
    <dgm:pt modelId="{F6E65261-9407-4EE3-A135-3A8180645D7C}">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dirty="0"/>
            <a:t>Lack of transportation</a:t>
          </a:r>
        </a:p>
      </dgm:t>
    </dgm:pt>
    <dgm:pt modelId="{CD6D3C1F-8289-4C6F-BEE7-3D9E16686606}" type="parTrans" cxnId="{187B25B2-4ABF-4023-82C5-7302EC8F571F}">
      <dgm:prSet/>
      <dgm:spPr/>
      <dgm:t>
        <a:bodyPr/>
        <a:lstStyle/>
        <a:p>
          <a:endParaRPr lang="en-US"/>
        </a:p>
      </dgm:t>
    </dgm:pt>
    <dgm:pt modelId="{25EDEBA8-CA79-4705-8256-0389307832FE}" type="sibTrans" cxnId="{187B25B2-4ABF-4023-82C5-7302EC8F571F}">
      <dgm:prSet/>
      <dgm:spPr/>
      <dgm:t>
        <a:bodyPr/>
        <a:lstStyle/>
        <a:p>
          <a:endParaRPr lang="en-US"/>
        </a:p>
      </dgm:t>
    </dgm:pt>
    <dgm:pt modelId="{08D33F1F-8E88-405B-BDA1-4CEA3D77CE5B}">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dirty="0"/>
            <a:t>Lack of school supplies, clothing, etc.</a:t>
          </a:r>
        </a:p>
      </dgm:t>
    </dgm:pt>
    <dgm:pt modelId="{FFDBBC2A-61C9-4935-BDD2-4F223C08E814}" type="parTrans" cxnId="{277A1278-39D6-42C0-9E13-64F0893C5741}">
      <dgm:prSet/>
      <dgm:spPr/>
      <dgm:t>
        <a:bodyPr/>
        <a:lstStyle/>
        <a:p>
          <a:endParaRPr lang="en-US"/>
        </a:p>
      </dgm:t>
    </dgm:pt>
    <dgm:pt modelId="{1C8923E5-E725-4781-B961-8E3BF409DB30}" type="sibTrans" cxnId="{277A1278-39D6-42C0-9E13-64F0893C5741}">
      <dgm:prSet/>
      <dgm:spPr/>
      <dgm:t>
        <a:bodyPr/>
        <a:lstStyle/>
        <a:p>
          <a:endParaRPr lang="en-US"/>
        </a:p>
      </dgm:t>
    </dgm:pt>
    <dgm:pt modelId="{97AECF84-FCDD-4E44-B3E9-87246FF29573}" type="pres">
      <dgm:prSet presAssocID="{CF804032-9E7E-471E-A4D9-3762EE4D916A}" presName="diagram" presStyleCnt="0">
        <dgm:presLayoutVars>
          <dgm:dir/>
          <dgm:resizeHandles val="exact"/>
        </dgm:presLayoutVars>
      </dgm:prSet>
      <dgm:spPr/>
    </dgm:pt>
    <dgm:pt modelId="{18475B74-F043-4F6A-A409-86D2E5A6898D}" type="pres">
      <dgm:prSet presAssocID="{E4B13203-D2E0-420E-86D8-20EA2FC72FAC}" presName="node" presStyleLbl="node1" presStyleIdx="0" presStyleCnt="8">
        <dgm:presLayoutVars>
          <dgm:bulletEnabled val="1"/>
        </dgm:presLayoutVars>
      </dgm:prSet>
      <dgm:spPr/>
    </dgm:pt>
    <dgm:pt modelId="{644D7FAB-C5B8-47CD-93F7-D2376C65A8C4}" type="pres">
      <dgm:prSet presAssocID="{C300A245-8F94-45C9-8D27-67574031C4DA}" presName="sibTrans" presStyleCnt="0"/>
      <dgm:spPr/>
    </dgm:pt>
    <dgm:pt modelId="{3A2B4698-FF1C-4BC2-ADE7-504E399E1213}" type="pres">
      <dgm:prSet presAssocID="{DECE6339-E20B-4C09-AD6F-C6FB5F9C9A1A}" presName="node" presStyleLbl="node1" presStyleIdx="1" presStyleCnt="8">
        <dgm:presLayoutVars>
          <dgm:bulletEnabled val="1"/>
        </dgm:presLayoutVars>
      </dgm:prSet>
      <dgm:spPr/>
    </dgm:pt>
    <dgm:pt modelId="{61135BE7-57FE-451F-883D-E2BA69A1D01C}" type="pres">
      <dgm:prSet presAssocID="{CD252D91-3B6A-4995-8E73-23E1C4B714AF}" presName="sibTrans" presStyleCnt="0"/>
      <dgm:spPr/>
    </dgm:pt>
    <dgm:pt modelId="{F3C9D4F6-BC0D-4F04-8B8D-D90B0F717343}" type="pres">
      <dgm:prSet presAssocID="{E0F4DEBE-30AD-4502-BDA5-59A2F77E3E8C}" presName="node" presStyleLbl="node1" presStyleIdx="2" presStyleCnt="8">
        <dgm:presLayoutVars>
          <dgm:bulletEnabled val="1"/>
        </dgm:presLayoutVars>
      </dgm:prSet>
      <dgm:spPr/>
    </dgm:pt>
    <dgm:pt modelId="{93123F73-844B-4302-9377-E4462BCF21A2}" type="pres">
      <dgm:prSet presAssocID="{620933BF-429A-4C50-A1BA-08371500D9E1}" presName="sibTrans" presStyleCnt="0"/>
      <dgm:spPr/>
    </dgm:pt>
    <dgm:pt modelId="{DBA6F81C-2FEA-4AA9-A37C-D942651D8E66}" type="pres">
      <dgm:prSet presAssocID="{45CBFE14-CA15-4CAE-9BE6-FC7DE29040FB}" presName="node" presStyleLbl="node1" presStyleIdx="3" presStyleCnt="8">
        <dgm:presLayoutVars>
          <dgm:bulletEnabled val="1"/>
        </dgm:presLayoutVars>
      </dgm:prSet>
      <dgm:spPr/>
    </dgm:pt>
    <dgm:pt modelId="{73C4DA93-181B-4F3F-A039-AEE149A7848C}" type="pres">
      <dgm:prSet presAssocID="{7DD28CCA-35EC-4EBA-8DC0-E8135CFF14DA}" presName="sibTrans" presStyleCnt="0"/>
      <dgm:spPr/>
    </dgm:pt>
    <dgm:pt modelId="{DEAA2F46-E8A6-4A98-9D7D-708371B5C327}" type="pres">
      <dgm:prSet presAssocID="{67806BA5-9117-407F-913D-05698F8553AA}" presName="node" presStyleLbl="node1" presStyleIdx="4" presStyleCnt="8">
        <dgm:presLayoutVars>
          <dgm:bulletEnabled val="1"/>
        </dgm:presLayoutVars>
      </dgm:prSet>
      <dgm:spPr/>
    </dgm:pt>
    <dgm:pt modelId="{8F065AA0-0BFC-4534-A30B-CA5EB795F87F}" type="pres">
      <dgm:prSet presAssocID="{85985105-3A5C-42E1-B961-65A45B6DB8B0}" presName="sibTrans" presStyleCnt="0"/>
      <dgm:spPr/>
    </dgm:pt>
    <dgm:pt modelId="{D25DB866-466F-4C41-8669-38A04008508F}" type="pres">
      <dgm:prSet presAssocID="{03C59F44-020D-4337-9B95-6C5AC07B0603}" presName="node" presStyleLbl="node1" presStyleIdx="5" presStyleCnt="8">
        <dgm:presLayoutVars>
          <dgm:bulletEnabled val="1"/>
        </dgm:presLayoutVars>
      </dgm:prSet>
      <dgm:spPr/>
    </dgm:pt>
    <dgm:pt modelId="{6A5AD048-DADB-4FDA-8C6B-E7E9782FAC0B}" type="pres">
      <dgm:prSet presAssocID="{5D15294F-5C98-47FB-9685-A4BEB840242C}" presName="sibTrans" presStyleCnt="0"/>
      <dgm:spPr/>
    </dgm:pt>
    <dgm:pt modelId="{FC00DB67-74E5-42D0-BF80-4F78D6CC479F}" type="pres">
      <dgm:prSet presAssocID="{F6E65261-9407-4EE3-A135-3A8180645D7C}" presName="node" presStyleLbl="node1" presStyleIdx="6" presStyleCnt="8">
        <dgm:presLayoutVars>
          <dgm:bulletEnabled val="1"/>
        </dgm:presLayoutVars>
      </dgm:prSet>
      <dgm:spPr/>
    </dgm:pt>
    <dgm:pt modelId="{3C4AA8E6-8937-47D2-95D1-BC9747F23E03}" type="pres">
      <dgm:prSet presAssocID="{25EDEBA8-CA79-4705-8256-0389307832FE}" presName="sibTrans" presStyleCnt="0"/>
      <dgm:spPr/>
    </dgm:pt>
    <dgm:pt modelId="{282FFCDF-1756-425A-A0AA-F055CE2D28F0}" type="pres">
      <dgm:prSet presAssocID="{08D33F1F-8E88-405B-BDA1-4CEA3D77CE5B}" presName="node" presStyleLbl="node1" presStyleIdx="7" presStyleCnt="8">
        <dgm:presLayoutVars>
          <dgm:bulletEnabled val="1"/>
        </dgm:presLayoutVars>
      </dgm:prSet>
      <dgm:spPr/>
    </dgm:pt>
  </dgm:ptLst>
  <dgm:cxnLst>
    <dgm:cxn modelId="{442F8103-F493-4E33-A41D-E0A638F8F7BC}" type="presOf" srcId="{08D33F1F-8E88-405B-BDA1-4CEA3D77CE5B}" destId="{282FFCDF-1756-425A-A0AA-F055CE2D28F0}" srcOrd="0" destOrd="0" presId="urn:microsoft.com/office/officeart/2005/8/layout/default"/>
    <dgm:cxn modelId="{E8AA9B09-D93D-439E-8F95-FE907A9886F7}" type="presOf" srcId="{E0F4DEBE-30AD-4502-BDA5-59A2F77E3E8C}" destId="{F3C9D4F6-BC0D-4F04-8B8D-D90B0F717343}" srcOrd="0" destOrd="0" presId="urn:microsoft.com/office/officeart/2005/8/layout/default"/>
    <dgm:cxn modelId="{C024532F-3360-49EE-B285-71CC8C9F7102}" type="presOf" srcId="{03C59F44-020D-4337-9B95-6C5AC07B0603}" destId="{D25DB866-466F-4C41-8669-38A04008508F}" srcOrd="0" destOrd="0" presId="urn:microsoft.com/office/officeart/2005/8/layout/default"/>
    <dgm:cxn modelId="{A0FCC934-5695-4EC4-BAF6-94B19B14FF28}" srcId="{CF804032-9E7E-471E-A4D9-3762EE4D916A}" destId="{03C59F44-020D-4337-9B95-6C5AC07B0603}" srcOrd="5" destOrd="0" parTransId="{56860C51-9E38-4C25-A060-C3FD549C3E13}" sibTransId="{5D15294F-5C98-47FB-9685-A4BEB840242C}"/>
    <dgm:cxn modelId="{306A3235-5FD0-4412-8B0A-64260502045B}" srcId="{CF804032-9E7E-471E-A4D9-3762EE4D916A}" destId="{45CBFE14-CA15-4CAE-9BE6-FC7DE29040FB}" srcOrd="3" destOrd="0" parTransId="{8D41EB0B-B3F9-4BB8-9627-5EAD141006F7}" sibTransId="{7DD28CCA-35EC-4EBA-8DC0-E8135CFF14DA}"/>
    <dgm:cxn modelId="{4641583F-DDA1-4687-8308-EB97BC743D8A}" type="presOf" srcId="{67806BA5-9117-407F-913D-05698F8553AA}" destId="{DEAA2F46-E8A6-4A98-9D7D-708371B5C327}" srcOrd="0" destOrd="0" presId="urn:microsoft.com/office/officeart/2005/8/layout/default"/>
    <dgm:cxn modelId="{D42FD375-CD35-487A-9FC2-137A9E9D38D9}" type="presOf" srcId="{E4B13203-D2E0-420E-86D8-20EA2FC72FAC}" destId="{18475B74-F043-4F6A-A409-86D2E5A6898D}" srcOrd="0" destOrd="0" presId="urn:microsoft.com/office/officeart/2005/8/layout/default"/>
    <dgm:cxn modelId="{277A1278-39D6-42C0-9E13-64F0893C5741}" srcId="{CF804032-9E7E-471E-A4D9-3762EE4D916A}" destId="{08D33F1F-8E88-405B-BDA1-4CEA3D77CE5B}" srcOrd="7" destOrd="0" parTransId="{FFDBBC2A-61C9-4935-BDD2-4F223C08E814}" sibTransId="{1C8923E5-E725-4781-B961-8E3BF409DB30}"/>
    <dgm:cxn modelId="{E3505B99-68F0-4CD1-8A00-DE1BEDD4EDA5}" srcId="{CF804032-9E7E-471E-A4D9-3762EE4D916A}" destId="{E0F4DEBE-30AD-4502-BDA5-59A2F77E3E8C}" srcOrd="2" destOrd="0" parTransId="{B49B956B-6FFA-4067-A566-3AFFCBA52778}" sibTransId="{620933BF-429A-4C50-A1BA-08371500D9E1}"/>
    <dgm:cxn modelId="{6219CAA5-28D6-4126-9F7F-C6C028EB7E8D}" srcId="{CF804032-9E7E-471E-A4D9-3762EE4D916A}" destId="{DECE6339-E20B-4C09-AD6F-C6FB5F9C9A1A}" srcOrd="1" destOrd="0" parTransId="{ED38FB2A-04D0-44B8-B33F-6451EDE4CBF9}" sibTransId="{CD252D91-3B6A-4995-8E73-23E1C4B714AF}"/>
    <dgm:cxn modelId="{6CFBD6A7-9D90-4719-95D2-8C550A1B6636}" type="presOf" srcId="{CF804032-9E7E-471E-A4D9-3762EE4D916A}" destId="{97AECF84-FCDD-4E44-B3E9-87246FF29573}" srcOrd="0" destOrd="0" presId="urn:microsoft.com/office/officeart/2005/8/layout/default"/>
    <dgm:cxn modelId="{187B25B2-4ABF-4023-82C5-7302EC8F571F}" srcId="{CF804032-9E7E-471E-A4D9-3762EE4D916A}" destId="{F6E65261-9407-4EE3-A135-3A8180645D7C}" srcOrd="6" destOrd="0" parTransId="{CD6D3C1F-8289-4C6F-BEE7-3D9E16686606}" sibTransId="{25EDEBA8-CA79-4705-8256-0389307832FE}"/>
    <dgm:cxn modelId="{83834FB8-7E1C-47E7-BD19-C554CEB22EBA}" type="presOf" srcId="{DECE6339-E20B-4C09-AD6F-C6FB5F9C9A1A}" destId="{3A2B4698-FF1C-4BC2-ADE7-504E399E1213}" srcOrd="0" destOrd="0" presId="urn:microsoft.com/office/officeart/2005/8/layout/default"/>
    <dgm:cxn modelId="{0F9210B9-65C6-4560-9B28-2B1AB3B016EC}" srcId="{CF804032-9E7E-471E-A4D9-3762EE4D916A}" destId="{E4B13203-D2E0-420E-86D8-20EA2FC72FAC}" srcOrd="0" destOrd="0" parTransId="{CCEE9865-8871-40BB-8410-E999688AD6EB}" sibTransId="{C300A245-8F94-45C9-8D27-67574031C4DA}"/>
    <dgm:cxn modelId="{6AB474E1-0AE6-452C-8147-36D1787C66E4}" type="presOf" srcId="{45CBFE14-CA15-4CAE-9BE6-FC7DE29040FB}" destId="{DBA6F81C-2FEA-4AA9-A37C-D942651D8E66}" srcOrd="0" destOrd="0" presId="urn:microsoft.com/office/officeart/2005/8/layout/default"/>
    <dgm:cxn modelId="{747E3DE8-428A-4CFA-9247-524C4BCBE9CF}" type="presOf" srcId="{F6E65261-9407-4EE3-A135-3A8180645D7C}" destId="{FC00DB67-74E5-42D0-BF80-4F78D6CC479F}" srcOrd="0" destOrd="0" presId="urn:microsoft.com/office/officeart/2005/8/layout/default"/>
    <dgm:cxn modelId="{EF8841F7-D3A1-4E1F-9075-C85CF22EF9E4}" srcId="{CF804032-9E7E-471E-A4D9-3762EE4D916A}" destId="{67806BA5-9117-407F-913D-05698F8553AA}" srcOrd="4" destOrd="0" parTransId="{8B77825D-3B0C-43C3-BDE2-4630C2E81C06}" sibTransId="{85985105-3A5C-42E1-B961-65A45B6DB8B0}"/>
    <dgm:cxn modelId="{BC26FE68-EC0A-47C0-832E-8FBF945BDA68}" type="presParOf" srcId="{97AECF84-FCDD-4E44-B3E9-87246FF29573}" destId="{18475B74-F043-4F6A-A409-86D2E5A6898D}" srcOrd="0" destOrd="0" presId="urn:microsoft.com/office/officeart/2005/8/layout/default"/>
    <dgm:cxn modelId="{1360FC76-AFB8-4D53-A90D-167D369AE9E0}" type="presParOf" srcId="{97AECF84-FCDD-4E44-B3E9-87246FF29573}" destId="{644D7FAB-C5B8-47CD-93F7-D2376C65A8C4}" srcOrd="1" destOrd="0" presId="urn:microsoft.com/office/officeart/2005/8/layout/default"/>
    <dgm:cxn modelId="{532F190A-056E-476D-A1A2-33C6917462E5}" type="presParOf" srcId="{97AECF84-FCDD-4E44-B3E9-87246FF29573}" destId="{3A2B4698-FF1C-4BC2-ADE7-504E399E1213}" srcOrd="2" destOrd="0" presId="urn:microsoft.com/office/officeart/2005/8/layout/default"/>
    <dgm:cxn modelId="{1CF14603-B6E2-44A3-A16D-490149C26AB3}" type="presParOf" srcId="{97AECF84-FCDD-4E44-B3E9-87246FF29573}" destId="{61135BE7-57FE-451F-883D-E2BA69A1D01C}" srcOrd="3" destOrd="0" presId="urn:microsoft.com/office/officeart/2005/8/layout/default"/>
    <dgm:cxn modelId="{90F27812-98A4-49BE-B898-6D452BC02300}" type="presParOf" srcId="{97AECF84-FCDD-4E44-B3E9-87246FF29573}" destId="{F3C9D4F6-BC0D-4F04-8B8D-D90B0F717343}" srcOrd="4" destOrd="0" presId="urn:microsoft.com/office/officeart/2005/8/layout/default"/>
    <dgm:cxn modelId="{91DD58E7-A44F-4DA4-8BC2-2BF117572600}" type="presParOf" srcId="{97AECF84-FCDD-4E44-B3E9-87246FF29573}" destId="{93123F73-844B-4302-9377-E4462BCF21A2}" srcOrd="5" destOrd="0" presId="urn:microsoft.com/office/officeart/2005/8/layout/default"/>
    <dgm:cxn modelId="{54258CDE-C45D-4978-BA70-D69B88D7836D}" type="presParOf" srcId="{97AECF84-FCDD-4E44-B3E9-87246FF29573}" destId="{DBA6F81C-2FEA-4AA9-A37C-D942651D8E66}" srcOrd="6" destOrd="0" presId="urn:microsoft.com/office/officeart/2005/8/layout/default"/>
    <dgm:cxn modelId="{6D4F6744-77CB-4A70-8276-1D5898994163}" type="presParOf" srcId="{97AECF84-FCDD-4E44-B3E9-87246FF29573}" destId="{73C4DA93-181B-4F3F-A039-AEE149A7848C}" srcOrd="7" destOrd="0" presId="urn:microsoft.com/office/officeart/2005/8/layout/default"/>
    <dgm:cxn modelId="{0B76B430-D345-48FA-964B-510A3A45BCA5}" type="presParOf" srcId="{97AECF84-FCDD-4E44-B3E9-87246FF29573}" destId="{DEAA2F46-E8A6-4A98-9D7D-708371B5C327}" srcOrd="8" destOrd="0" presId="urn:microsoft.com/office/officeart/2005/8/layout/default"/>
    <dgm:cxn modelId="{02038D5E-894C-48C0-BA2C-0EACC3F6AC72}" type="presParOf" srcId="{97AECF84-FCDD-4E44-B3E9-87246FF29573}" destId="{8F065AA0-0BFC-4534-A30B-CA5EB795F87F}" srcOrd="9" destOrd="0" presId="urn:microsoft.com/office/officeart/2005/8/layout/default"/>
    <dgm:cxn modelId="{A38D13C8-F396-4D24-B95E-E39F4A279ADA}" type="presParOf" srcId="{97AECF84-FCDD-4E44-B3E9-87246FF29573}" destId="{D25DB866-466F-4C41-8669-38A04008508F}" srcOrd="10" destOrd="0" presId="urn:microsoft.com/office/officeart/2005/8/layout/default"/>
    <dgm:cxn modelId="{19BDA81F-8606-459E-A028-CFE45E1847C3}" type="presParOf" srcId="{97AECF84-FCDD-4E44-B3E9-87246FF29573}" destId="{6A5AD048-DADB-4FDA-8C6B-E7E9782FAC0B}" srcOrd="11" destOrd="0" presId="urn:microsoft.com/office/officeart/2005/8/layout/default"/>
    <dgm:cxn modelId="{0B048B69-7ED0-4FE0-83E2-58F2258F669E}" type="presParOf" srcId="{97AECF84-FCDD-4E44-B3E9-87246FF29573}" destId="{FC00DB67-74E5-42D0-BF80-4F78D6CC479F}" srcOrd="12" destOrd="0" presId="urn:microsoft.com/office/officeart/2005/8/layout/default"/>
    <dgm:cxn modelId="{1DAD9C6D-D7BD-4AC0-A89D-D4E7180C7E42}" type="presParOf" srcId="{97AECF84-FCDD-4E44-B3E9-87246FF29573}" destId="{3C4AA8E6-8937-47D2-95D1-BC9747F23E03}" srcOrd="13" destOrd="0" presId="urn:microsoft.com/office/officeart/2005/8/layout/default"/>
    <dgm:cxn modelId="{C21129CC-82E2-4C29-856D-FEE2B470898E}" type="presParOf" srcId="{97AECF84-FCDD-4E44-B3E9-87246FF29573}" destId="{282FFCDF-1756-425A-A0AA-F055CE2D28F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04032-9E7E-471E-A4D9-3762EE4D916A}" type="doc">
      <dgm:prSet loTypeId="urn:microsoft.com/office/officeart/2005/8/layout/default" loCatId="list" qsTypeId="urn:microsoft.com/office/officeart/2005/8/quickstyle/simple3" qsCatId="simple" csTypeId="urn:microsoft.com/office/officeart/2005/8/colors/accent5_2" csCatId="accent5" phldr="1"/>
      <dgm:spPr/>
      <dgm:t>
        <a:bodyPr/>
        <a:lstStyle/>
        <a:p>
          <a:endParaRPr lang="en-US"/>
        </a:p>
      </dgm:t>
    </dgm:pt>
    <dgm:pt modelId="{E4B13203-D2E0-420E-86D8-20EA2FC72FAC}">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nchor="t" anchorCtr="0"/>
        <a:lstStyle/>
        <a:p>
          <a:pPr algn="ctr">
            <a:spcAft>
              <a:spcPts val="0"/>
            </a:spcAft>
          </a:pPr>
          <a:r>
            <a:rPr lang="en-US" sz="2400" b="1" dirty="0"/>
            <a:t>FIXED</a:t>
          </a:r>
        </a:p>
        <a:p>
          <a:pPr algn="ctr">
            <a:spcAft>
              <a:spcPts val="0"/>
            </a:spcAft>
          </a:pPr>
          <a:endParaRPr lang="en-US" sz="2400" b="1" dirty="0"/>
        </a:p>
        <a:p>
          <a:pPr algn="ctr">
            <a:spcAft>
              <a:spcPct val="35000"/>
            </a:spcAft>
          </a:pPr>
          <a:r>
            <a:rPr lang="en-US" sz="2400" dirty="0"/>
            <a:t>A residence that is stationary, permanent and not subject to change.</a:t>
          </a:r>
        </a:p>
      </dgm:t>
    </dgm:pt>
    <dgm:pt modelId="{CCEE9865-8871-40BB-8410-E999688AD6EB}" type="parTrans" cxnId="{0F9210B9-65C6-4560-9B28-2B1AB3B016EC}">
      <dgm:prSet/>
      <dgm:spPr/>
      <dgm:t>
        <a:bodyPr/>
        <a:lstStyle/>
        <a:p>
          <a:endParaRPr lang="en-US"/>
        </a:p>
      </dgm:t>
    </dgm:pt>
    <dgm:pt modelId="{C300A245-8F94-45C9-8D27-67574031C4DA}" type="sibTrans" cxnId="{0F9210B9-65C6-4560-9B28-2B1AB3B016EC}">
      <dgm:prSet/>
      <dgm:spPr/>
      <dgm:t>
        <a:bodyPr/>
        <a:lstStyle/>
        <a:p>
          <a:endParaRPr lang="en-US"/>
        </a:p>
      </dgm:t>
    </dgm:pt>
    <dgm:pt modelId="{DECE6339-E20B-4C09-AD6F-C6FB5F9C9A1A}">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nchor="t" anchorCtr="0"/>
        <a:lstStyle/>
        <a:p>
          <a:pPr algn="ctr">
            <a:spcAft>
              <a:spcPts val="0"/>
            </a:spcAft>
          </a:pPr>
          <a:r>
            <a:rPr lang="en-US" sz="2400" b="1" dirty="0"/>
            <a:t>REGULAR</a:t>
          </a:r>
        </a:p>
        <a:p>
          <a:pPr algn="ctr">
            <a:spcAft>
              <a:spcPts val="0"/>
            </a:spcAft>
          </a:pPr>
          <a:endParaRPr lang="en-US" sz="2400" b="1" dirty="0"/>
        </a:p>
        <a:p>
          <a:pPr algn="ctr">
            <a:spcAft>
              <a:spcPts val="0"/>
            </a:spcAft>
          </a:pPr>
          <a:r>
            <a:rPr lang="en-US" sz="2400" dirty="0"/>
            <a:t>A residence that is used on a regular basis (i.e. nightly).</a:t>
          </a:r>
        </a:p>
      </dgm:t>
    </dgm:pt>
    <dgm:pt modelId="{ED38FB2A-04D0-44B8-B33F-6451EDE4CBF9}" type="parTrans" cxnId="{6219CAA5-28D6-4126-9F7F-C6C028EB7E8D}">
      <dgm:prSet/>
      <dgm:spPr/>
      <dgm:t>
        <a:bodyPr/>
        <a:lstStyle/>
        <a:p>
          <a:endParaRPr lang="en-US"/>
        </a:p>
      </dgm:t>
    </dgm:pt>
    <dgm:pt modelId="{CD252D91-3B6A-4995-8E73-23E1C4B714AF}" type="sibTrans" cxnId="{6219CAA5-28D6-4126-9F7F-C6C028EB7E8D}">
      <dgm:prSet/>
      <dgm:spPr/>
      <dgm:t>
        <a:bodyPr/>
        <a:lstStyle/>
        <a:p>
          <a:endParaRPr lang="en-US"/>
        </a:p>
      </dgm:t>
    </dgm:pt>
    <dgm:pt modelId="{E0F4DEBE-30AD-4502-BDA5-59A2F77E3E8C}">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gm:spPr>
      <dgm:t>
        <a:bodyPr spcFirstLastPara="0" vert="horz" wrap="square" lIns="106680" tIns="106680" rIns="106680" bIns="106680" numCol="1" spcCol="1270" anchor="t" anchorCtr="0"/>
        <a:lstStyle/>
        <a:p>
          <a:pPr marL="0" lvl="0" algn="ctr" defTabSz="1244600">
            <a:lnSpc>
              <a:spcPct val="90000"/>
            </a:lnSpc>
            <a:spcBef>
              <a:spcPct val="0"/>
            </a:spcBef>
            <a:spcAft>
              <a:spcPts val="0"/>
            </a:spcAft>
            <a:buNone/>
          </a:pPr>
          <a:r>
            <a:rPr lang="en-US" sz="2400" b="1" kern="1200" cap="all" baseline="0" dirty="0">
              <a:solidFill>
                <a:prstClr val="black"/>
              </a:solidFill>
              <a:latin typeface="Calibri" panose="020F0502020204030204"/>
              <a:ea typeface="+mn-ea"/>
              <a:cs typeface="+mn-cs"/>
            </a:rPr>
            <a:t>Adequate</a:t>
          </a:r>
        </a:p>
        <a:p>
          <a:pPr marL="0" lvl="0" algn="ctr" defTabSz="1244600">
            <a:lnSpc>
              <a:spcPct val="90000"/>
            </a:lnSpc>
            <a:spcBef>
              <a:spcPct val="0"/>
            </a:spcBef>
            <a:spcAft>
              <a:spcPts val="0"/>
            </a:spcAft>
            <a:buNone/>
          </a:pPr>
          <a:endParaRPr lang="en-US" sz="2400" b="1" kern="1200" cap="all" baseline="0" dirty="0">
            <a:solidFill>
              <a:prstClr val="black"/>
            </a:solidFill>
            <a:latin typeface="Calibri" panose="020F0502020204030204"/>
            <a:ea typeface="+mn-ea"/>
            <a:cs typeface="+mn-cs"/>
          </a:endParaRPr>
        </a:p>
        <a:p>
          <a:pPr marL="0" lvl="0" algn="ctr" defTabSz="1244600">
            <a:lnSpc>
              <a:spcPct val="90000"/>
            </a:lnSpc>
            <a:spcBef>
              <a:spcPct val="0"/>
            </a:spcBef>
            <a:spcAft>
              <a:spcPts val="0"/>
            </a:spcAft>
            <a:buNone/>
          </a:pPr>
          <a:r>
            <a:rPr lang="en-US" sz="2400" b="0" kern="1200" dirty="0">
              <a:solidFill>
                <a:prstClr val="black"/>
              </a:solidFill>
              <a:latin typeface="Calibri" panose="020F0502020204030204"/>
              <a:ea typeface="+mn-ea"/>
              <a:cs typeface="+mn-cs"/>
            </a:rPr>
            <a:t>A residence that </a:t>
          </a:r>
          <a:r>
            <a:rPr lang="en-US" sz="2400" kern="1200" dirty="0"/>
            <a:t>is sufficient for meeting both the physical and psychological needs typically met in home environments.</a:t>
          </a:r>
        </a:p>
      </dgm:t>
    </dgm:pt>
    <dgm:pt modelId="{B49B956B-6FFA-4067-A566-3AFFCBA52778}" type="parTrans" cxnId="{E3505B99-68F0-4CD1-8A00-DE1BEDD4EDA5}">
      <dgm:prSet/>
      <dgm:spPr/>
      <dgm:t>
        <a:bodyPr/>
        <a:lstStyle/>
        <a:p>
          <a:endParaRPr lang="en-US"/>
        </a:p>
      </dgm:t>
    </dgm:pt>
    <dgm:pt modelId="{620933BF-429A-4C50-A1BA-08371500D9E1}" type="sibTrans" cxnId="{E3505B99-68F0-4CD1-8A00-DE1BEDD4EDA5}">
      <dgm:prSet/>
      <dgm:spPr/>
      <dgm:t>
        <a:bodyPr/>
        <a:lstStyle/>
        <a:p>
          <a:endParaRPr lang="en-US"/>
        </a:p>
      </dgm:t>
    </dgm:pt>
    <dgm:pt modelId="{97AECF84-FCDD-4E44-B3E9-87246FF29573}" type="pres">
      <dgm:prSet presAssocID="{CF804032-9E7E-471E-A4D9-3762EE4D916A}" presName="diagram" presStyleCnt="0">
        <dgm:presLayoutVars>
          <dgm:dir/>
          <dgm:resizeHandles val="exact"/>
        </dgm:presLayoutVars>
      </dgm:prSet>
      <dgm:spPr/>
    </dgm:pt>
    <dgm:pt modelId="{18475B74-F043-4F6A-A409-86D2E5A6898D}" type="pres">
      <dgm:prSet presAssocID="{E4B13203-D2E0-420E-86D8-20EA2FC72FAC}" presName="node" presStyleLbl="node1" presStyleIdx="0" presStyleCnt="3" custScaleX="119541" custScaleY="197504" custLinFactNeighborY="-634">
        <dgm:presLayoutVars>
          <dgm:bulletEnabled val="1"/>
        </dgm:presLayoutVars>
      </dgm:prSet>
      <dgm:spPr/>
    </dgm:pt>
    <dgm:pt modelId="{644D7FAB-C5B8-47CD-93F7-D2376C65A8C4}" type="pres">
      <dgm:prSet presAssocID="{C300A245-8F94-45C9-8D27-67574031C4DA}" presName="sibTrans" presStyleCnt="0"/>
      <dgm:spPr/>
    </dgm:pt>
    <dgm:pt modelId="{3A2B4698-FF1C-4BC2-ADE7-504E399E1213}" type="pres">
      <dgm:prSet presAssocID="{DECE6339-E20B-4C09-AD6F-C6FB5F9C9A1A}" presName="node" presStyleLbl="node1" presStyleIdx="1" presStyleCnt="3" custScaleX="136093" custScaleY="199436">
        <dgm:presLayoutVars>
          <dgm:bulletEnabled val="1"/>
        </dgm:presLayoutVars>
      </dgm:prSet>
      <dgm:spPr/>
    </dgm:pt>
    <dgm:pt modelId="{61135BE7-57FE-451F-883D-E2BA69A1D01C}" type="pres">
      <dgm:prSet presAssocID="{CD252D91-3B6A-4995-8E73-23E1C4B714AF}" presName="sibTrans" presStyleCnt="0"/>
      <dgm:spPr/>
    </dgm:pt>
    <dgm:pt modelId="{F3C9D4F6-BC0D-4F04-8B8D-D90B0F717343}" type="pres">
      <dgm:prSet presAssocID="{E0F4DEBE-30AD-4502-BDA5-59A2F77E3E8C}" presName="node" presStyleLbl="node1" presStyleIdx="2" presStyleCnt="3" custScaleX="142509" custScaleY="198470">
        <dgm:presLayoutVars>
          <dgm:bulletEnabled val="1"/>
        </dgm:presLayoutVars>
      </dgm:prSet>
      <dgm:spPr>
        <a:xfrm>
          <a:off x="6923927" y="7433"/>
          <a:ext cx="3567147" cy="2980745"/>
        </a:xfrm>
        <a:prstGeom prst="rect">
          <a:avLst/>
        </a:prstGeom>
      </dgm:spPr>
    </dgm:pt>
  </dgm:ptLst>
  <dgm:cxnLst>
    <dgm:cxn modelId="{E8AA9B09-D93D-439E-8F95-FE907A9886F7}" type="presOf" srcId="{E0F4DEBE-30AD-4502-BDA5-59A2F77E3E8C}" destId="{F3C9D4F6-BC0D-4F04-8B8D-D90B0F717343}" srcOrd="0" destOrd="0" presId="urn:microsoft.com/office/officeart/2005/8/layout/default"/>
    <dgm:cxn modelId="{D42FD375-CD35-487A-9FC2-137A9E9D38D9}" type="presOf" srcId="{E4B13203-D2E0-420E-86D8-20EA2FC72FAC}" destId="{18475B74-F043-4F6A-A409-86D2E5A6898D}" srcOrd="0" destOrd="0" presId="urn:microsoft.com/office/officeart/2005/8/layout/default"/>
    <dgm:cxn modelId="{E3505B99-68F0-4CD1-8A00-DE1BEDD4EDA5}" srcId="{CF804032-9E7E-471E-A4D9-3762EE4D916A}" destId="{E0F4DEBE-30AD-4502-BDA5-59A2F77E3E8C}" srcOrd="2" destOrd="0" parTransId="{B49B956B-6FFA-4067-A566-3AFFCBA52778}" sibTransId="{620933BF-429A-4C50-A1BA-08371500D9E1}"/>
    <dgm:cxn modelId="{6219CAA5-28D6-4126-9F7F-C6C028EB7E8D}" srcId="{CF804032-9E7E-471E-A4D9-3762EE4D916A}" destId="{DECE6339-E20B-4C09-AD6F-C6FB5F9C9A1A}" srcOrd="1" destOrd="0" parTransId="{ED38FB2A-04D0-44B8-B33F-6451EDE4CBF9}" sibTransId="{CD252D91-3B6A-4995-8E73-23E1C4B714AF}"/>
    <dgm:cxn modelId="{6CFBD6A7-9D90-4719-95D2-8C550A1B6636}" type="presOf" srcId="{CF804032-9E7E-471E-A4D9-3762EE4D916A}" destId="{97AECF84-FCDD-4E44-B3E9-87246FF29573}" srcOrd="0" destOrd="0" presId="urn:microsoft.com/office/officeart/2005/8/layout/default"/>
    <dgm:cxn modelId="{83834FB8-7E1C-47E7-BD19-C554CEB22EBA}" type="presOf" srcId="{DECE6339-E20B-4C09-AD6F-C6FB5F9C9A1A}" destId="{3A2B4698-FF1C-4BC2-ADE7-504E399E1213}" srcOrd="0" destOrd="0" presId="urn:microsoft.com/office/officeart/2005/8/layout/default"/>
    <dgm:cxn modelId="{0F9210B9-65C6-4560-9B28-2B1AB3B016EC}" srcId="{CF804032-9E7E-471E-A4D9-3762EE4D916A}" destId="{E4B13203-D2E0-420E-86D8-20EA2FC72FAC}" srcOrd="0" destOrd="0" parTransId="{CCEE9865-8871-40BB-8410-E999688AD6EB}" sibTransId="{C300A245-8F94-45C9-8D27-67574031C4DA}"/>
    <dgm:cxn modelId="{BC26FE68-EC0A-47C0-832E-8FBF945BDA68}" type="presParOf" srcId="{97AECF84-FCDD-4E44-B3E9-87246FF29573}" destId="{18475B74-F043-4F6A-A409-86D2E5A6898D}" srcOrd="0" destOrd="0" presId="urn:microsoft.com/office/officeart/2005/8/layout/default"/>
    <dgm:cxn modelId="{1360FC76-AFB8-4D53-A90D-167D369AE9E0}" type="presParOf" srcId="{97AECF84-FCDD-4E44-B3E9-87246FF29573}" destId="{644D7FAB-C5B8-47CD-93F7-D2376C65A8C4}" srcOrd="1" destOrd="0" presId="urn:microsoft.com/office/officeart/2005/8/layout/default"/>
    <dgm:cxn modelId="{532F190A-056E-476D-A1A2-33C6917462E5}" type="presParOf" srcId="{97AECF84-FCDD-4E44-B3E9-87246FF29573}" destId="{3A2B4698-FF1C-4BC2-ADE7-504E399E1213}" srcOrd="2" destOrd="0" presId="urn:microsoft.com/office/officeart/2005/8/layout/default"/>
    <dgm:cxn modelId="{1CF14603-B6E2-44A3-A16D-490149C26AB3}" type="presParOf" srcId="{97AECF84-FCDD-4E44-B3E9-87246FF29573}" destId="{61135BE7-57FE-451F-883D-E2BA69A1D01C}" srcOrd="3" destOrd="0" presId="urn:microsoft.com/office/officeart/2005/8/layout/default"/>
    <dgm:cxn modelId="{90F27812-98A4-49BE-B898-6D452BC02300}" type="presParOf" srcId="{97AECF84-FCDD-4E44-B3E9-87246FF29573}" destId="{F3C9D4F6-BC0D-4F04-8B8D-D90B0F71734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804032-9E7E-471E-A4D9-3762EE4D916A}" type="doc">
      <dgm:prSet loTypeId="urn:microsoft.com/office/officeart/2005/8/layout/default" loCatId="list" qsTypeId="urn:microsoft.com/office/officeart/2005/8/quickstyle/simple3" qsCatId="simple" csTypeId="urn:microsoft.com/office/officeart/2005/8/colors/accent5_2" csCatId="accent5" phldr="1"/>
      <dgm:spPr/>
      <dgm:t>
        <a:bodyPr/>
        <a:lstStyle/>
        <a:p>
          <a:endParaRPr lang="en-US"/>
        </a:p>
      </dgm:t>
    </dgm:pt>
    <dgm:pt modelId="{E4B13203-D2E0-420E-86D8-20EA2FC72FAC}">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gm:spPr>
      <dgm:t>
        <a:bodyPr spcFirstLastPara="0" vert="horz" wrap="square" lIns="106680" tIns="106680" rIns="106680" bIns="106680" numCol="1" spcCol="1270" anchor="t" anchorCtr="0"/>
        <a:lstStyle/>
        <a:p>
          <a:pPr marL="0" lvl="0" algn="ctr" defTabSz="1244600">
            <a:lnSpc>
              <a:spcPct val="90000"/>
            </a:lnSpc>
            <a:spcBef>
              <a:spcPct val="0"/>
            </a:spcBef>
            <a:spcAft>
              <a:spcPts val="0"/>
            </a:spcAft>
            <a:buNone/>
          </a:pPr>
          <a:r>
            <a:rPr lang="en-US" sz="2400" b="0" kern="1200" dirty="0">
              <a:solidFill>
                <a:prstClr val="black"/>
              </a:solidFill>
              <a:latin typeface="Calibri" panose="020F0502020204030204"/>
              <a:ea typeface="+mn-ea"/>
              <a:cs typeface="+mn-cs"/>
            </a:rPr>
            <a:t>No lower age limit.</a:t>
          </a:r>
        </a:p>
      </dgm:t>
    </dgm:pt>
    <dgm:pt modelId="{CCEE9865-8871-40BB-8410-E999688AD6EB}" type="parTrans" cxnId="{0F9210B9-65C6-4560-9B28-2B1AB3B016EC}">
      <dgm:prSet/>
      <dgm:spPr/>
      <dgm:t>
        <a:bodyPr/>
        <a:lstStyle/>
        <a:p>
          <a:endParaRPr lang="en-US"/>
        </a:p>
      </dgm:t>
    </dgm:pt>
    <dgm:pt modelId="{C300A245-8F94-45C9-8D27-67574031C4DA}" type="sibTrans" cxnId="{0F9210B9-65C6-4560-9B28-2B1AB3B016EC}">
      <dgm:prSet/>
      <dgm:spPr/>
      <dgm:t>
        <a:bodyPr/>
        <a:lstStyle/>
        <a:p>
          <a:endParaRPr lang="en-US"/>
        </a:p>
      </dgm:t>
    </dgm:pt>
    <dgm:pt modelId="{DECE6339-E20B-4C09-AD6F-C6FB5F9C9A1A}">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gm:spPr>
      <dgm:t>
        <a:bodyPr spcFirstLastPara="0" vert="horz" wrap="square" lIns="106680" tIns="106680" rIns="106680" bIns="106680" numCol="1" spcCol="1270" anchor="t" anchorCtr="0"/>
        <a:lstStyle/>
        <a:p>
          <a:pPr algn="ctr">
            <a:spcAft>
              <a:spcPts val="0"/>
            </a:spcAft>
          </a:pPr>
          <a:r>
            <a:rPr lang="en-US" sz="2400" b="0" dirty="0"/>
            <a:t>Upper age limit is school age defined by the state.  </a:t>
          </a:r>
        </a:p>
        <a:p>
          <a:pPr algn="ctr">
            <a:spcAft>
              <a:spcPts val="0"/>
            </a:spcAft>
          </a:pPr>
          <a:r>
            <a:rPr lang="en-US" sz="1800" b="0" i="1" dirty="0"/>
            <a:t>NC upper limit is 21.</a:t>
          </a:r>
          <a:endParaRPr lang="en-US" sz="1800" i="1" dirty="0"/>
        </a:p>
      </dgm:t>
    </dgm:pt>
    <dgm:pt modelId="{ED38FB2A-04D0-44B8-B33F-6451EDE4CBF9}" type="parTrans" cxnId="{6219CAA5-28D6-4126-9F7F-C6C028EB7E8D}">
      <dgm:prSet/>
      <dgm:spPr/>
      <dgm:t>
        <a:bodyPr/>
        <a:lstStyle/>
        <a:p>
          <a:endParaRPr lang="en-US"/>
        </a:p>
      </dgm:t>
    </dgm:pt>
    <dgm:pt modelId="{CD252D91-3B6A-4995-8E73-23E1C4B714AF}" type="sibTrans" cxnId="{6219CAA5-28D6-4126-9F7F-C6C028EB7E8D}">
      <dgm:prSet/>
      <dgm:spPr/>
      <dgm:t>
        <a:bodyPr/>
        <a:lstStyle/>
        <a:p>
          <a:endParaRPr lang="en-US"/>
        </a:p>
      </dgm:t>
    </dgm:pt>
    <dgm:pt modelId="{E0F4DEBE-30AD-4502-BDA5-59A2F77E3E8C}">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gm:spPr>
      <dgm:t>
        <a:bodyPr spcFirstLastPara="0" vert="horz" wrap="square" lIns="106680" tIns="106680" rIns="106680" bIns="106680" numCol="1" spcCol="1270" anchor="t" anchorCtr="0"/>
        <a:lstStyle/>
        <a:p>
          <a:pPr marL="0" lvl="0" algn="ctr" defTabSz="1244600">
            <a:lnSpc>
              <a:spcPct val="90000"/>
            </a:lnSpc>
            <a:spcBef>
              <a:spcPct val="0"/>
            </a:spcBef>
            <a:spcAft>
              <a:spcPts val="0"/>
            </a:spcAft>
            <a:buNone/>
          </a:pPr>
          <a:r>
            <a:rPr lang="en-US" sz="2400" b="0" kern="1200" dirty="0"/>
            <a:t>No citizenship </a:t>
          </a:r>
          <a:r>
            <a:rPr lang="en-US" sz="2400" b="0" kern="1200" dirty="0">
              <a:solidFill>
                <a:prstClr val="black"/>
              </a:solidFill>
              <a:latin typeface="Calibri" panose="020F0502020204030204"/>
              <a:ea typeface="+mn-ea"/>
              <a:cs typeface="+mn-cs"/>
            </a:rPr>
            <a:t>requirement</a:t>
          </a:r>
          <a:r>
            <a:rPr lang="en-US" sz="2400" b="0" kern="1200" dirty="0"/>
            <a:t> </a:t>
          </a:r>
        </a:p>
        <a:p>
          <a:pPr marL="0" lvl="0" algn="ctr" defTabSz="1244600">
            <a:lnSpc>
              <a:spcPct val="90000"/>
            </a:lnSpc>
            <a:spcBef>
              <a:spcPct val="0"/>
            </a:spcBef>
            <a:spcAft>
              <a:spcPts val="0"/>
            </a:spcAft>
            <a:buNone/>
          </a:pPr>
          <a:r>
            <a:rPr lang="en-US" sz="2400" b="0" kern="1200" dirty="0"/>
            <a:t>(</a:t>
          </a:r>
          <a:r>
            <a:rPr lang="en-US" sz="2400" b="0" kern="1200" dirty="0" err="1"/>
            <a:t>Plyler</a:t>
          </a:r>
          <a:r>
            <a:rPr lang="en-US" sz="2400" b="0" kern="1200" dirty="0"/>
            <a:t> vs. Doe).</a:t>
          </a:r>
        </a:p>
      </dgm:t>
    </dgm:pt>
    <dgm:pt modelId="{B49B956B-6FFA-4067-A566-3AFFCBA52778}" type="parTrans" cxnId="{E3505B99-68F0-4CD1-8A00-DE1BEDD4EDA5}">
      <dgm:prSet/>
      <dgm:spPr/>
      <dgm:t>
        <a:bodyPr/>
        <a:lstStyle/>
        <a:p>
          <a:endParaRPr lang="en-US"/>
        </a:p>
      </dgm:t>
    </dgm:pt>
    <dgm:pt modelId="{620933BF-429A-4C50-A1BA-08371500D9E1}" type="sibTrans" cxnId="{E3505B99-68F0-4CD1-8A00-DE1BEDD4EDA5}">
      <dgm:prSet/>
      <dgm:spPr/>
      <dgm:t>
        <a:bodyPr/>
        <a:lstStyle/>
        <a:p>
          <a:endParaRPr lang="en-US"/>
        </a:p>
      </dgm:t>
    </dgm:pt>
    <dgm:pt modelId="{97AECF84-FCDD-4E44-B3E9-87246FF29573}" type="pres">
      <dgm:prSet presAssocID="{CF804032-9E7E-471E-A4D9-3762EE4D916A}" presName="diagram" presStyleCnt="0">
        <dgm:presLayoutVars>
          <dgm:dir/>
          <dgm:resizeHandles val="exact"/>
        </dgm:presLayoutVars>
      </dgm:prSet>
      <dgm:spPr/>
    </dgm:pt>
    <dgm:pt modelId="{18475B74-F043-4F6A-A409-86D2E5A6898D}" type="pres">
      <dgm:prSet presAssocID="{E4B13203-D2E0-420E-86D8-20EA2FC72FAC}" presName="node" presStyleLbl="node1" presStyleIdx="0" presStyleCnt="3" custScaleX="135927" custScaleY="197504" custLinFactNeighborY="-634">
        <dgm:presLayoutVars>
          <dgm:bulletEnabled val="1"/>
        </dgm:presLayoutVars>
      </dgm:prSet>
      <dgm:spPr>
        <a:xfrm>
          <a:off x="1049974" y="4812"/>
          <a:ext cx="2456702" cy="2141775"/>
        </a:xfrm>
        <a:prstGeom prst="rect">
          <a:avLst/>
        </a:prstGeom>
      </dgm:spPr>
    </dgm:pt>
    <dgm:pt modelId="{644D7FAB-C5B8-47CD-93F7-D2376C65A8C4}" type="pres">
      <dgm:prSet presAssocID="{C300A245-8F94-45C9-8D27-67574031C4DA}" presName="sibTrans" presStyleCnt="0"/>
      <dgm:spPr/>
    </dgm:pt>
    <dgm:pt modelId="{3A2B4698-FF1C-4BC2-ADE7-504E399E1213}" type="pres">
      <dgm:prSet presAssocID="{DECE6339-E20B-4C09-AD6F-C6FB5F9C9A1A}" presName="node" presStyleLbl="node1" presStyleIdx="1" presStyleCnt="3" custScaleX="151571" custScaleY="199436">
        <dgm:presLayoutVars>
          <dgm:bulletEnabled val="1"/>
        </dgm:presLayoutVars>
      </dgm:prSet>
      <dgm:spPr>
        <a:xfrm>
          <a:off x="3687413" y="1212"/>
          <a:ext cx="2739446" cy="2162726"/>
        </a:xfrm>
        <a:prstGeom prst="rect">
          <a:avLst/>
        </a:prstGeom>
      </dgm:spPr>
    </dgm:pt>
    <dgm:pt modelId="{61135BE7-57FE-451F-883D-E2BA69A1D01C}" type="pres">
      <dgm:prSet presAssocID="{CD252D91-3B6A-4995-8E73-23E1C4B714AF}" presName="sibTrans" presStyleCnt="0"/>
      <dgm:spPr/>
    </dgm:pt>
    <dgm:pt modelId="{F3C9D4F6-BC0D-4F04-8B8D-D90B0F717343}" type="pres">
      <dgm:prSet presAssocID="{E0F4DEBE-30AD-4502-BDA5-59A2F77E3E8C}" presName="node" presStyleLbl="node1" presStyleIdx="2" presStyleCnt="3" custScaleX="158132" custScaleY="198470">
        <dgm:presLayoutVars>
          <dgm:bulletEnabled val="1"/>
        </dgm:presLayoutVars>
      </dgm:prSet>
      <dgm:spPr>
        <a:xfrm>
          <a:off x="6607597" y="6450"/>
          <a:ext cx="2858028" cy="2152250"/>
        </a:xfrm>
        <a:prstGeom prst="rect">
          <a:avLst/>
        </a:prstGeom>
      </dgm:spPr>
    </dgm:pt>
  </dgm:ptLst>
  <dgm:cxnLst>
    <dgm:cxn modelId="{E8AA9B09-D93D-439E-8F95-FE907A9886F7}" type="presOf" srcId="{E0F4DEBE-30AD-4502-BDA5-59A2F77E3E8C}" destId="{F3C9D4F6-BC0D-4F04-8B8D-D90B0F717343}" srcOrd="0" destOrd="0" presId="urn:microsoft.com/office/officeart/2005/8/layout/default"/>
    <dgm:cxn modelId="{D42FD375-CD35-487A-9FC2-137A9E9D38D9}" type="presOf" srcId="{E4B13203-D2E0-420E-86D8-20EA2FC72FAC}" destId="{18475B74-F043-4F6A-A409-86D2E5A6898D}" srcOrd="0" destOrd="0" presId="urn:microsoft.com/office/officeart/2005/8/layout/default"/>
    <dgm:cxn modelId="{E3505B99-68F0-4CD1-8A00-DE1BEDD4EDA5}" srcId="{CF804032-9E7E-471E-A4D9-3762EE4D916A}" destId="{E0F4DEBE-30AD-4502-BDA5-59A2F77E3E8C}" srcOrd="2" destOrd="0" parTransId="{B49B956B-6FFA-4067-A566-3AFFCBA52778}" sibTransId="{620933BF-429A-4C50-A1BA-08371500D9E1}"/>
    <dgm:cxn modelId="{6219CAA5-28D6-4126-9F7F-C6C028EB7E8D}" srcId="{CF804032-9E7E-471E-A4D9-3762EE4D916A}" destId="{DECE6339-E20B-4C09-AD6F-C6FB5F9C9A1A}" srcOrd="1" destOrd="0" parTransId="{ED38FB2A-04D0-44B8-B33F-6451EDE4CBF9}" sibTransId="{CD252D91-3B6A-4995-8E73-23E1C4B714AF}"/>
    <dgm:cxn modelId="{6CFBD6A7-9D90-4719-95D2-8C550A1B6636}" type="presOf" srcId="{CF804032-9E7E-471E-A4D9-3762EE4D916A}" destId="{97AECF84-FCDD-4E44-B3E9-87246FF29573}" srcOrd="0" destOrd="0" presId="urn:microsoft.com/office/officeart/2005/8/layout/default"/>
    <dgm:cxn modelId="{83834FB8-7E1C-47E7-BD19-C554CEB22EBA}" type="presOf" srcId="{DECE6339-E20B-4C09-AD6F-C6FB5F9C9A1A}" destId="{3A2B4698-FF1C-4BC2-ADE7-504E399E1213}" srcOrd="0" destOrd="0" presId="urn:microsoft.com/office/officeart/2005/8/layout/default"/>
    <dgm:cxn modelId="{0F9210B9-65C6-4560-9B28-2B1AB3B016EC}" srcId="{CF804032-9E7E-471E-A4D9-3762EE4D916A}" destId="{E4B13203-D2E0-420E-86D8-20EA2FC72FAC}" srcOrd="0" destOrd="0" parTransId="{CCEE9865-8871-40BB-8410-E999688AD6EB}" sibTransId="{C300A245-8F94-45C9-8D27-67574031C4DA}"/>
    <dgm:cxn modelId="{BC26FE68-EC0A-47C0-832E-8FBF945BDA68}" type="presParOf" srcId="{97AECF84-FCDD-4E44-B3E9-87246FF29573}" destId="{18475B74-F043-4F6A-A409-86D2E5A6898D}" srcOrd="0" destOrd="0" presId="urn:microsoft.com/office/officeart/2005/8/layout/default"/>
    <dgm:cxn modelId="{1360FC76-AFB8-4D53-A90D-167D369AE9E0}" type="presParOf" srcId="{97AECF84-FCDD-4E44-B3E9-87246FF29573}" destId="{644D7FAB-C5B8-47CD-93F7-D2376C65A8C4}" srcOrd="1" destOrd="0" presId="urn:microsoft.com/office/officeart/2005/8/layout/default"/>
    <dgm:cxn modelId="{532F190A-056E-476D-A1A2-33C6917462E5}" type="presParOf" srcId="{97AECF84-FCDD-4E44-B3E9-87246FF29573}" destId="{3A2B4698-FF1C-4BC2-ADE7-504E399E1213}" srcOrd="2" destOrd="0" presId="urn:microsoft.com/office/officeart/2005/8/layout/default"/>
    <dgm:cxn modelId="{1CF14603-B6E2-44A3-A16D-490149C26AB3}" type="presParOf" srcId="{97AECF84-FCDD-4E44-B3E9-87246FF29573}" destId="{61135BE7-57FE-451F-883D-E2BA69A1D01C}" srcOrd="3" destOrd="0" presId="urn:microsoft.com/office/officeart/2005/8/layout/default"/>
    <dgm:cxn modelId="{90F27812-98A4-49BE-B898-6D452BC02300}" type="presParOf" srcId="{97AECF84-FCDD-4E44-B3E9-87246FF29573}" destId="{F3C9D4F6-BC0D-4F04-8B8D-D90B0F71734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75B74-F043-4F6A-A409-86D2E5A6898D}">
      <dsp:nvSpPr>
        <dsp:cNvPr id="0" name=""/>
        <dsp:cNvSpPr/>
      </dsp:nvSpPr>
      <dsp:spPr>
        <a:xfrm>
          <a:off x="3200" y="785456"/>
          <a:ext cx="2538726" cy="152323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Poor health, fatigue, hunger</a:t>
          </a:r>
        </a:p>
      </dsp:txBody>
      <dsp:txXfrm>
        <a:off x="3200" y="785456"/>
        <a:ext cx="2538726" cy="1523235"/>
      </dsp:txXfrm>
    </dsp:sp>
    <dsp:sp modelId="{3A2B4698-FF1C-4BC2-ADE7-504E399E1213}">
      <dsp:nvSpPr>
        <dsp:cNvPr id="0" name=""/>
        <dsp:cNvSpPr/>
      </dsp:nvSpPr>
      <dsp:spPr>
        <a:xfrm>
          <a:off x="2795798" y="785456"/>
          <a:ext cx="2538726" cy="152323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Emotional trauma, depression, anxiety</a:t>
          </a:r>
        </a:p>
      </dsp:txBody>
      <dsp:txXfrm>
        <a:off x="2795798" y="785456"/>
        <a:ext cx="2538726" cy="1523235"/>
      </dsp:txXfrm>
    </dsp:sp>
    <dsp:sp modelId="{F3C9D4F6-BC0D-4F04-8B8D-D90B0F717343}">
      <dsp:nvSpPr>
        <dsp:cNvPr id="0" name=""/>
        <dsp:cNvSpPr/>
      </dsp:nvSpPr>
      <dsp:spPr>
        <a:xfrm>
          <a:off x="5588397" y="785456"/>
          <a:ext cx="2538726" cy="152323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Stereotypes and lack of awareness</a:t>
          </a:r>
        </a:p>
      </dsp:txBody>
      <dsp:txXfrm>
        <a:off x="5588397" y="785456"/>
        <a:ext cx="2538726" cy="1523235"/>
      </dsp:txXfrm>
    </dsp:sp>
    <dsp:sp modelId="{DBA6F81C-2FEA-4AA9-A37C-D942651D8E66}">
      <dsp:nvSpPr>
        <dsp:cNvPr id="0" name=""/>
        <dsp:cNvSpPr/>
      </dsp:nvSpPr>
      <dsp:spPr>
        <a:xfrm>
          <a:off x="8380996" y="785456"/>
          <a:ext cx="2538726" cy="152323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Under-identifications</a:t>
          </a:r>
        </a:p>
      </dsp:txBody>
      <dsp:txXfrm>
        <a:off x="8380996" y="785456"/>
        <a:ext cx="2538726" cy="1523235"/>
      </dsp:txXfrm>
    </dsp:sp>
    <dsp:sp modelId="{DEAA2F46-E8A6-4A98-9D7D-708371B5C327}">
      <dsp:nvSpPr>
        <dsp:cNvPr id="0" name=""/>
        <dsp:cNvSpPr/>
      </dsp:nvSpPr>
      <dsp:spPr>
        <a:xfrm>
          <a:off x="3200" y="2562565"/>
          <a:ext cx="2538726" cy="152323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High mobility resulting in lack of school stability and educational continuity</a:t>
          </a:r>
        </a:p>
      </dsp:txBody>
      <dsp:txXfrm>
        <a:off x="3200" y="2562565"/>
        <a:ext cx="2538726" cy="1523235"/>
      </dsp:txXfrm>
    </dsp:sp>
    <dsp:sp modelId="{D25DB866-466F-4C41-8669-38A04008508F}">
      <dsp:nvSpPr>
        <dsp:cNvPr id="0" name=""/>
        <dsp:cNvSpPr/>
      </dsp:nvSpPr>
      <dsp:spPr>
        <a:xfrm>
          <a:off x="2795798" y="2562565"/>
          <a:ext cx="2538726" cy="152323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Enrollment requirements (school records, health records, proof of residence, guardianship)</a:t>
          </a:r>
        </a:p>
      </dsp:txBody>
      <dsp:txXfrm>
        <a:off x="2795798" y="2562565"/>
        <a:ext cx="2538726" cy="1523235"/>
      </dsp:txXfrm>
    </dsp:sp>
    <dsp:sp modelId="{FC00DB67-74E5-42D0-BF80-4F78D6CC479F}">
      <dsp:nvSpPr>
        <dsp:cNvPr id="0" name=""/>
        <dsp:cNvSpPr/>
      </dsp:nvSpPr>
      <dsp:spPr>
        <a:xfrm>
          <a:off x="5588397" y="2562565"/>
          <a:ext cx="2538726" cy="152323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Lack of transportation</a:t>
          </a:r>
        </a:p>
      </dsp:txBody>
      <dsp:txXfrm>
        <a:off x="5588397" y="2562565"/>
        <a:ext cx="2538726" cy="1523235"/>
      </dsp:txXfrm>
    </dsp:sp>
    <dsp:sp modelId="{282FFCDF-1756-425A-A0AA-F055CE2D28F0}">
      <dsp:nvSpPr>
        <dsp:cNvPr id="0" name=""/>
        <dsp:cNvSpPr/>
      </dsp:nvSpPr>
      <dsp:spPr>
        <a:xfrm>
          <a:off x="8380996" y="2562565"/>
          <a:ext cx="2538726" cy="152323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Lack of school supplies, clothing, etc.</a:t>
          </a:r>
        </a:p>
      </dsp:txBody>
      <dsp:txXfrm>
        <a:off x="8380996" y="2562565"/>
        <a:ext cx="2538726" cy="1523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75B74-F043-4F6A-A409-86D2E5A6898D}">
      <dsp:nvSpPr>
        <dsp:cNvPr id="0" name=""/>
        <dsp:cNvSpPr/>
      </dsp:nvSpPr>
      <dsp:spPr>
        <a:xfrm>
          <a:off x="24524" y="5166"/>
          <a:ext cx="2992234" cy="2966237"/>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ts val="0"/>
            </a:spcAft>
            <a:buNone/>
          </a:pPr>
          <a:r>
            <a:rPr lang="en-US" sz="2400" b="1" kern="1200" dirty="0"/>
            <a:t>FIXED</a:t>
          </a:r>
        </a:p>
        <a:p>
          <a:pPr marL="0" lvl="0" indent="0" algn="ctr" defTabSz="1066800">
            <a:lnSpc>
              <a:spcPct val="90000"/>
            </a:lnSpc>
            <a:spcBef>
              <a:spcPct val="0"/>
            </a:spcBef>
            <a:spcAft>
              <a:spcPts val="0"/>
            </a:spcAft>
            <a:buNone/>
          </a:pPr>
          <a:endParaRPr lang="en-US" sz="2400" b="1" kern="1200" dirty="0"/>
        </a:p>
        <a:p>
          <a:pPr marL="0" lvl="0" indent="0" algn="ctr" defTabSz="1066800">
            <a:lnSpc>
              <a:spcPct val="90000"/>
            </a:lnSpc>
            <a:spcBef>
              <a:spcPct val="0"/>
            </a:spcBef>
            <a:spcAft>
              <a:spcPct val="35000"/>
            </a:spcAft>
            <a:buNone/>
          </a:pPr>
          <a:r>
            <a:rPr lang="en-US" sz="2400" kern="1200" dirty="0"/>
            <a:t>A residence that is stationary, permanent and not subject to change.</a:t>
          </a:r>
        </a:p>
      </dsp:txBody>
      <dsp:txXfrm>
        <a:off x="24524" y="5166"/>
        <a:ext cx="2992234" cy="2966237"/>
      </dsp:txXfrm>
    </dsp:sp>
    <dsp:sp modelId="{3A2B4698-FF1C-4BC2-ADE7-504E399E1213}">
      <dsp:nvSpPr>
        <dsp:cNvPr id="0" name=""/>
        <dsp:cNvSpPr/>
      </dsp:nvSpPr>
      <dsp:spPr>
        <a:xfrm>
          <a:off x="3267069" y="179"/>
          <a:ext cx="3406548" cy="299525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ts val="0"/>
            </a:spcAft>
            <a:buNone/>
          </a:pPr>
          <a:r>
            <a:rPr lang="en-US" sz="2400" b="1" kern="1200" dirty="0"/>
            <a:t>REGULAR</a:t>
          </a:r>
        </a:p>
        <a:p>
          <a:pPr marL="0" lvl="0" indent="0" algn="ctr" defTabSz="1066800">
            <a:lnSpc>
              <a:spcPct val="90000"/>
            </a:lnSpc>
            <a:spcBef>
              <a:spcPct val="0"/>
            </a:spcBef>
            <a:spcAft>
              <a:spcPts val="0"/>
            </a:spcAft>
            <a:buNone/>
          </a:pPr>
          <a:endParaRPr lang="en-US" sz="2400" b="1" kern="1200" dirty="0"/>
        </a:p>
        <a:p>
          <a:pPr marL="0" lvl="0" indent="0" algn="ctr" defTabSz="1066800">
            <a:lnSpc>
              <a:spcPct val="90000"/>
            </a:lnSpc>
            <a:spcBef>
              <a:spcPct val="0"/>
            </a:spcBef>
            <a:spcAft>
              <a:spcPts val="0"/>
            </a:spcAft>
            <a:buNone/>
          </a:pPr>
          <a:r>
            <a:rPr lang="en-US" sz="2400" kern="1200" dirty="0"/>
            <a:t>A residence that is used on a regular basis (i.e. nightly).</a:t>
          </a:r>
        </a:p>
      </dsp:txBody>
      <dsp:txXfrm>
        <a:off x="3267069" y="179"/>
        <a:ext cx="3406548" cy="2995253"/>
      </dsp:txXfrm>
    </dsp:sp>
    <dsp:sp modelId="{F3C9D4F6-BC0D-4F04-8B8D-D90B0F717343}">
      <dsp:nvSpPr>
        <dsp:cNvPr id="0" name=""/>
        <dsp:cNvSpPr/>
      </dsp:nvSpPr>
      <dsp:spPr>
        <a:xfrm>
          <a:off x="6923927" y="7433"/>
          <a:ext cx="3567147" cy="298074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ts val="0"/>
            </a:spcAft>
            <a:buNone/>
          </a:pPr>
          <a:r>
            <a:rPr lang="en-US" sz="2400" b="1" kern="1200" cap="all" baseline="0" dirty="0">
              <a:solidFill>
                <a:prstClr val="black"/>
              </a:solidFill>
              <a:latin typeface="Calibri" panose="020F0502020204030204"/>
              <a:ea typeface="+mn-ea"/>
              <a:cs typeface="+mn-cs"/>
            </a:rPr>
            <a:t>Adequate</a:t>
          </a:r>
        </a:p>
        <a:p>
          <a:pPr marL="0" lvl="0" indent="0" algn="ctr" defTabSz="1244600">
            <a:lnSpc>
              <a:spcPct val="90000"/>
            </a:lnSpc>
            <a:spcBef>
              <a:spcPct val="0"/>
            </a:spcBef>
            <a:spcAft>
              <a:spcPts val="0"/>
            </a:spcAft>
            <a:buNone/>
          </a:pPr>
          <a:endParaRPr lang="en-US" sz="2400" b="1" kern="1200" cap="all" baseline="0" dirty="0">
            <a:solidFill>
              <a:prstClr val="black"/>
            </a:solidFill>
            <a:latin typeface="Calibri" panose="020F0502020204030204"/>
            <a:ea typeface="+mn-ea"/>
            <a:cs typeface="+mn-cs"/>
          </a:endParaRPr>
        </a:p>
        <a:p>
          <a:pPr marL="0" lvl="0" indent="0" algn="ctr" defTabSz="1244600">
            <a:lnSpc>
              <a:spcPct val="90000"/>
            </a:lnSpc>
            <a:spcBef>
              <a:spcPct val="0"/>
            </a:spcBef>
            <a:spcAft>
              <a:spcPts val="0"/>
            </a:spcAft>
            <a:buNone/>
          </a:pPr>
          <a:r>
            <a:rPr lang="en-US" sz="2400" b="0" kern="1200" dirty="0">
              <a:solidFill>
                <a:prstClr val="black"/>
              </a:solidFill>
              <a:latin typeface="Calibri" panose="020F0502020204030204"/>
              <a:ea typeface="+mn-ea"/>
              <a:cs typeface="+mn-cs"/>
            </a:rPr>
            <a:t>A residence that </a:t>
          </a:r>
          <a:r>
            <a:rPr lang="en-US" sz="2400" kern="1200" dirty="0"/>
            <a:t>is sufficient for meeting both the physical and psychological needs typically met in home environments.</a:t>
          </a:r>
        </a:p>
      </dsp:txBody>
      <dsp:txXfrm>
        <a:off x="6923927" y="7433"/>
        <a:ext cx="3567147" cy="2980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75B74-F043-4F6A-A409-86D2E5A6898D}">
      <dsp:nvSpPr>
        <dsp:cNvPr id="0" name=""/>
        <dsp:cNvSpPr/>
      </dsp:nvSpPr>
      <dsp:spPr>
        <a:xfrm>
          <a:off x="1301009" y="4843"/>
          <a:ext cx="2310137" cy="201399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ts val="0"/>
            </a:spcAft>
            <a:buNone/>
          </a:pPr>
          <a:r>
            <a:rPr lang="en-US" sz="2400" b="0" kern="1200" dirty="0">
              <a:solidFill>
                <a:prstClr val="black"/>
              </a:solidFill>
              <a:latin typeface="Calibri" panose="020F0502020204030204"/>
              <a:ea typeface="+mn-ea"/>
              <a:cs typeface="+mn-cs"/>
            </a:rPr>
            <a:t>No lower age limit.</a:t>
          </a:r>
        </a:p>
      </dsp:txBody>
      <dsp:txXfrm>
        <a:off x="1301009" y="4843"/>
        <a:ext cx="2310137" cy="2013998"/>
      </dsp:txXfrm>
    </dsp:sp>
    <dsp:sp modelId="{3A2B4698-FF1C-4BC2-ADE7-504E399E1213}">
      <dsp:nvSpPr>
        <dsp:cNvPr id="0" name=""/>
        <dsp:cNvSpPr/>
      </dsp:nvSpPr>
      <dsp:spPr>
        <a:xfrm>
          <a:off x="3781101" y="1458"/>
          <a:ext cx="2576013" cy="20337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ctr" defTabSz="1066800">
            <a:lnSpc>
              <a:spcPct val="90000"/>
            </a:lnSpc>
            <a:spcBef>
              <a:spcPct val="0"/>
            </a:spcBef>
            <a:spcAft>
              <a:spcPts val="0"/>
            </a:spcAft>
            <a:buNone/>
          </a:pPr>
          <a:r>
            <a:rPr lang="en-US" sz="2400" b="0" kern="1200" dirty="0"/>
            <a:t>Upper age limit is school age defined by the state.  </a:t>
          </a:r>
        </a:p>
        <a:p>
          <a:pPr marL="0" lvl="0" indent="0" algn="ctr" defTabSz="1066800">
            <a:lnSpc>
              <a:spcPct val="90000"/>
            </a:lnSpc>
            <a:spcBef>
              <a:spcPct val="0"/>
            </a:spcBef>
            <a:spcAft>
              <a:spcPts val="0"/>
            </a:spcAft>
            <a:buNone/>
          </a:pPr>
          <a:r>
            <a:rPr lang="en-US" sz="1800" b="0" i="1" kern="1200" dirty="0"/>
            <a:t>NC upper limit is 21.</a:t>
          </a:r>
          <a:endParaRPr lang="en-US" sz="1800" i="1" kern="1200" dirty="0"/>
        </a:p>
      </dsp:txBody>
      <dsp:txXfrm>
        <a:off x="3781101" y="1458"/>
        <a:ext cx="2576013" cy="2033700"/>
      </dsp:txXfrm>
    </dsp:sp>
    <dsp:sp modelId="{F3C9D4F6-BC0D-4F04-8B8D-D90B0F717343}">
      <dsp:nvSpPr>
        <dsp:cNvPr id="0" name=""/>
        <dsp:cNvSpPr/>
      </dsp:nvSpPr>
      <dsp:spPr>
        <a:xfrm>
          <a:off x="6527069" y="6383"/>
          <a:ext cx="2687520" cy="202384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ts val="0"/>
            </a:spcAft>
            <a:buNone/>
          </a:pPr>
          <a:r>
            <a:rPr lang="en-US" sz="2400" b="0" kern="1200" dirty="0"/>
            <a:t>No citizenship </a:t>
          </a:r>
          <a:r>
            <a:rPr lang="en-US" sz="2400" b="0" kern="1200" dirty="0">
              <a:solidFill>
                <a:prstClr val="black"/>
              </a:solidFill>
              <a:latin typeface="Calibri" panose="020F0502020204030204"/>
              <a:ea typeface="+mn-ea"/>
              <a:cs typeface="+mn-cs"/>
            </a:rPr>
            <a:t>requirement</a:t>
          </a:r>
          <a:r>
            <a:rPr lang="en-US" sz="2400" b="0" kern="1200" dirty="0"/>
            <a:t> </a:t>
          </a:r>
        </a:p>
        <a:p>
          <a:pPr marL="0" lvl="0" indent="0" algn="ctr" defTabSz="1244600">
            <a:lnSpc>
              <a:spcPct val="90000"/>
            </a:lnSpc>
            <a:spcBef>
              <a:spcPct val="0"/>
            </a:spcBef>
            <a:spcAft>
              <a:spcPts val="0"/>
            </a:spcAft>
            <a:buNone/>
          </a:pPr>
          <a:r>
            <a:rPr lang="en-US" sz="2400" b="0" kern="1200" dirty="0"/>
            <a:t>(</a:t>
          </a:r>
          <a:r>
            <a:rPr lang="en-US" sz="2400" b="0" kern="1200" dirty="0" err="1"/>
            <a:t>Plyler</a:t>
          </a:r>
          <a:r>
            <a:rPr lang="en-US" sz="2400" b="0" kern="1200" dirty="0"/>
            <a:t> vs. Doe).</a:t>
          </a:r>
        </a:p>
      </dsp:txBody>
      <dsp:txXfrm>
        <a:off x="6527069" y="6383"/>
        <a:ext cx="2687520" cy="20238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r>
              <a:rPr lang="en-US"/>
              <a:t>2018 Charter School Leadership Institute</a:t>
            </a:r>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r>
              <a:rPr lang="en-US"/>
              <a:t>10/18/18</a:t>
            </a:r>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C5217A56-9FFD-4627-9E91-66FC2B39D09E}" type="slidenum">
              <a:rPr lang="en-US" smtClean="0"/>
              <a:t>‹#›</a:t>
            </a:fld>
            <a:endParaRPr lang="en-US"/>
          </a:p>
        </p:txBody>
      </p:sp>
    </p:spTree>
    <p:extLst>
      <p:ext uri="{BB962C8B-B14F-4D97-AF65-F5344CB8AC3E}">
        <p14:creationId xmlns:p14="http://schemas.microsoft.com/office/powerpoint/2010/main" val="297748436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r>
              <a:rPr lang="en-US"/>
              <a:t>2018 Charter School Leadership Institute</a:t>
            </a:r>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r>
              <a:rPr lang="en-US"/>
              <a:t>10/18/18</a:t>
            </a:r>
            <a:endParaRPr lang="en-US" dirty="0"/>
          </a:p>
        </p:txBody>
      </p:sp>
      <p:sp>
        <p:nvSpPr>
          <p:cNvPr id="4" name="Slide Image Placeholder 3"/>
          <p:cNvSpPr>
            <a:spLocks noGrp="1" noRot="1" noChangeAspect="1"/>
          </p:cNvSpPr>
          <p:nvPr>
            <p:ph type="sldImg" idx="2"/>
          </p:nvPr>
        </p:nvSpPr>
        <p:spPr>
          <a:xfrm>
            <a:off x="664868" y="618636"/>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382772" y="3848986"/>
            <a:ext cx="6429154" cy="5224130"/>
          </a:xfrm>
          <a:prstGeom prst="rect">
            <a:avLst/>
          </a:prstGeom>
        </p:spPr>
        <p:txBody>
          <a:bodyPr vert="horz" lIns="93936" tIns="46968" rIns="93936" bIns="4696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073116"/>
            <a:ext cx="3066733" cy="289960"/>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9073116"/>
            <a:ext cx="3066733" cy="289960"/>
          </a:xfrm>
          <a:prstGeom prst="rect">
            <a:avLst/>
          </a:prstGeom>
        </p:spPr>
        <p:txBody>
          <a:bodyPr vert="horz" lIns="93936" tIns="46968" rIns="93936" bIns="46968" rtlCol="0" anchor="b"/>
          <a:lstStyle>
            <a:lvl1pPr algn="r">
              <a:defRPr sz="1200"/>
            </a:lvl1pPr>
          </a:lstStyle>
          <a:p>
            <a:fld id="{E6C88AA1-3196-4585-AE8A-651C56981F14}" type="slidenum">
              <a:rPr lang="en-US" smtClean="0"/>
              <a:t>‹#›</a:t>
            </a:fld>
            <a:endParaRPr lang="en-US" dirty="0"/>
          </a:p>
        </p:txBody>
      </p:sp>
    </p:spTree>
    <p:extLst>
      <p:ext uri="{BB962C8B-B14F-4D97-AF65-F5344CB8AC3E}">
        <p14:creationId xmlns:p14="http://schemas.microsoft.com/office/powerpoint/2010/main" val="96485125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625EA8-14CC-4145-A264-4DAF5C4F2565}" type="slidenum">
              <a:rPr lang="en-US" smtClean="0"/>
              <a:pPr/>
              <a:t>1</a:t>
            </a:fld>
            <a:endParaRPr lang="en-US" dirty="0"/>
          </a:p>
        </p:txBody>
      </p:sp>
      <p:sp>
        <p:nvSpPr>
          <p:cNvPr id="5" name="Date Placeholder 4">
            <a:extLst>
              <a:ext uri="{FF2B5EF4-FFF2-40B4-BE49-F238E27FC236}">
                <a16:creationId xmlns:a16="http://schemas.microsoft.com/office/drawing/2014/main" id="{015321BB-5719-42A8-923A-238DBF1A1BB1}"/>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5F862E85-DFF2-481C-A964-A32137FBACBB}"/>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44545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2018 Charter School Leadership Institute</a:t>
            </a:r>
            <a:endParaRPr lang="en-US" dirty="0"/>
          </a:p>
        </p:txBody>
      </p:sp>
      <p:sp>
        <p:nvSpPr>
          <p:cNvPr id="5" name="Date Placeholder 4"/>
          <p:cNvSpPr>
            <a:spLocks noGrp="1"/>
          </p:cNvSpPr>
          <p:nvPr>
            <p:ph type="dt" idx="11"/>
          </p:nvPr>
        </p:nvSpPr>
        <p:spPr/>
        <p:txBody>
          <a:bodyPr/>
          <a:lstStyle/>
          <a:p>
            <a:r>
              <a:rPr lang="en-US"/>
              <a:t>10/18/18</a:t>
            </a:r>
            <a:endParaRPr lang="en-US" dirty="0"/>
          </a:p>
        </p:txBody>
      </p:sp>
      <p:sp>
        <p:nvSpPr>
          <p:cNvPr id="6" name="Slide Number Placeholder 5"/>
          <p:cNvSpPr>
            <a:spLocks noGrp="1"/>
          </p:cNvSpPr>
          <p:nvPr>
            <p:ph type="sldNum" sz="quarter" idx="12"/>
          </p:nvPr>
        </p:nvSpPr>
        <p:spPr/>
        <p:txBody>
          <a:bodyPr/>
          <a:lstStyle/>
          <a:p>
            <a:fld id="{E6C88AA1-3196-4585-AE8A-651C56981F14}" type="slidenum">
              <a:rPr lang="en-US" smtClean="0"/>
              <a:t>11</a:t>
            </a:fld>
            <a:endParaRPr lang="en-US" dirty="0"/>
          </a:p>
        </p:txBody>
      </p:sp>
    </p:spTree>
    <p:extLst>
      <p:ext uri="{BB962C8B-B14F-4D97-AF65-F5344CB8AC3E}">
        <p14:creationId xmlns:p14="http://schemas.microsoft.com/office/powerpoint/2010/main" val="285478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12</a:t>
            </a:fld>
            <a:endParaRPr lang="en-US" dirty="0"/>
          </a:p>
        </p:txBody>
      </p:sp>
      <p:sp>
        <p:nvSpPr>
          <p:cNvPr id="5" name="Date Placeholder 4">
            <a:extLst>
              <a:ext uri="{FF2B5EF4-FFF2-40B4-BE49-F238E27FC236}">
                <a16:creationId xmlns:a16="http://schemas.microsoft.com/office/drawing/2014/main" id="{7353CDFF-7C09-4192-BACF-BCD6A9E93F24}"/>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AEE9BBA0-A712-45F1-B25B-624CD000715E}"/>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333474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13</a:t>
            </a:fld>
            <a:endParaRPr lang="en-US" dirty="0"/>
          </a:p>
        </p:txBody>
      </p:sp>
      <p:sp>
        <p:nvSpPr>
          <p:cNvPr id="5" name="Date Placeholder 4">
            <a:extLst>
              <a:ext uri="{FF2B5EF4-FFF2-40B4-BE49-F238E27FC236}">
                <a16:creationId xmlns:a16="http://schemas.microsoft.com/office/drawing/2014/main" id="{11BC6FA3-791E-4CF9-AFD4-D3F6F0021737}"/>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F184E25F-85C7-4720-85C8-60E3B4EC471E}"/>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257902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rPr>
              <a:t>Every LEA must designate a McKinney-Vento liaison </a:t>
            </a:r>
            <a:r>
              <a:rPr lang="en-US" dirty="0">
                <a:solidFill>
                  <a:srgbClr val="C40000"/>
                </a:solidFill>
                <a:latin typeface="Calibri" panose="020F0502020204030204" pitchFamily="34" charset="0"/>
              </a:rPr>
              <a:t>able to carry out his/her legal duties</a:t>
            </a:r>
            <a:r>
              <a:rPr lang="en-US" dirty="0">
                <a:solidFill>
                  <a:schemeClr val="tx1"/>
                </a:solidFill>
                <a:latin typeface="Calibri" panose="020F0502020204030204" pitchFamily="34" charset="0"/>
              </a:rPr>
              <a:t>.	</a:t>
            </a:r>
            <a:r>
              <a:rPr lang="en-US" sz="900" i="1" dirty="0">
                <a:solidFill>
                  <a:schemeClr val="tx1"/>
                </a:solidFill>
                <a:latin typeface="Calibri" panose="020F0502020204030204" pitchFamily="34" charset="0"/>
              </a:rPr>
              <a:t>11432(g)(6)</a:t>
            </a:r>
          </a:p>
          <a:p>
            <a:endParaRPr lang="en-US" dirty="0"/>
          </a:p>
        </p:txBody>
      </p:sp>
      <p:sp>
        <p:nvSpPr>
          <p:cNvPr id="4" name="Header Placeholder 3"/>
          <p:cNvSpPr>
            <a:spLocks noGrp="1"/>
          </p:cNvSpPr>
          <p:nvPr>
            <p:ph type="hdr" sz="quarter"/>
          </p:nvPr>
        </p:nvSpPr>
        <p:spPr/>
        <p:txBody>
          <a:bodyPr/>
          <a:lstStyle/>
          <a:p>
            <a:r>
              <a:rPr lang="en-US"/>
              <a:t>2018 Charter School Leadership Institute</a:t>
            </a:r>
            <a:endParaRPr lang="en-US" dirty="0"/>
          </a:p>
        </p:txBody>
      </p:sp>
      <p:sp>
        <p:nvSpPr>
          <p:cNvPr id="5" name="Date Placeholder 4"/>
          <p:cNvSpPr>
            <a:spLocks noGrp="1"/>
          </p:cNvSpPr>
          <p:nvPr>
            <p:ph type="dt" idx="1"/>
          </p:nvPr>
        </p:nvSpPr>
        <p:spPr/>
        <p:txBody>
          <a:bodyPr/>
          <a:lstStyle/>
          <a:p>
            <a:r>
              <a:rPr lang="en-US"/>
              <a:t>10/18/18</a:t>
            </a:r>
            <a:endParaRPr lang="en-US" dirty="0"/>
          </a:p>
        </p:txBody>
      </p:sp>
      <p:sp>
        <p:nvSpPr>
          <p:cNvPr id="6" name="Slide Number Placeholder 5"/>
          <p:cNvSpPr>
            <a:spLocks noGrp="1"/>
          </p:cNvSpPr>
          <p:nvPr>
            <p:ph type="sldNum" sz="quarter" idx="5"/>
          </p:nvPr>
        </p:nvSpPr>
        <p:spPr/>
        <p:txBody>
          <a:bodyPr/>
          <a:lstStyle/>
          <a:p>
            <a:fld id="{E6C88AA1-3196-4585-AE8A-651C56981F14}" type="slidenum">
              <a:rPr lang="en-US" smtClean="0"/>
              <a:t>14</a:t>
            </a:fld>
            <a:endParaRPr lang="en-US" dirty="0"/>
          </a:p>
        </p:txBody>
      </p:sp>
    </p:spTree>
    <p:extLst>
      <p:ext uri="{BB962C8B-B14F-4D97-AF65-F5344CB8AC3E}">
        <p14:creationId xmlns:p14="http://schemas.microsoft.com/office/powerpoint/2010/main" val="827670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15</a:t>
            </a:fld>
            <a:endParaRPr lang="en-US" dirty="0"/>
          </a:p>
        </p:txBody>
      </p:sp>
      <p:sp>
        <p:nvSpPr>
          <p:cNvPr id="5" name="Date Placeholder 4">
            <a:extLst>
              <a:ext uri="{FF2B5EF4-FFF2-40B4-BE49-F238E27FC236}">
                <a16:creationId xmlns:a16="http://schemas.microsoft.com/office/drawing/2014/main" id="{3787ED9D-CAD7-42D6-9A4B-A17522EC423D}"/>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55D4CB7F-598B-4E4B-81FA-3086DE5CA999}"/>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2006143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16</a:t>
            </a:fld>
            <a:endParaRPr lang="en-US" dirty="0"/>
          </a:p>
        </p:txBody>
      </p:sp>
      <p:sp>
        <p:nvSpPr>
          <p:cNvPr id="5" name="Date Placeholder 4">
            <a:extLst>
              <a:ext uri="{FF2B5EF4-FFF2-40B4-BE49-F238E27FC236}">
                <a16:creationId xmlns:a16="http://schemas.microsoft.com/office/drawing/2014/main" id="{ED94FA91-E120-4044-B42B-C2B19E896448}"/>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9C7E3E25-C976-4F53-86C4-CD0BAED93EF6}"/>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409628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pPr marL="0" indent="0">
              <a:buNone/>
            </a:pPr>
            <a:r>
              <a:rPr lang="en-US" b="1" dirty="0">
                <a:latin typeface="+mn-lt"/>
              </a:rPr>
              <a:t>Step 1:  Get the facts.</a:t>
            </a:r>
          </a:p>
          <a:p>
            <a:pPr marL="0" indent="0">
              <a:buNone/>
            </a:pPr>
            <a:r>
              <a:rPr lang="en-US" b="1" dirty="0">
                <a:latin typeface="+mn-lt"/>
              </a:rPr>
              <a:t>Step 2:  Analyze the facts.</a:t>
            </a:r>
          </a:p>
          <a:p>
            <a:pPr marL="971550" lvl="1" indent="-514350">
              <a:buFont typeface="+mj-lt"/>
              <a:buAutoNum type="arabicPeriod"/>
            </a:pPr>
            <a:r>
              <a:rPr lang="en-US" dirty="0">
                <a:latin typeface="+mn-lt"/>
              </a:rPr>
              <a:t>Does the living situation fit into one of the specific examples of homelessness listed in the law?</a:t>
            </a:r>
          </a:p>
          <a:p>
            <a:pPr marL="971550" lvl="1" indent="-514350">
              <a:buFont typeface="+mj-lt"/>
              <a:buAutoNum type="arabicPeriod"/>
            </a:pPr>
            <a:r>
              <a:rPr lang="en-US" dirty="0">
                <a:latin typeface="+mn-lt"/>
              </a:rPr>
              <a:t>Does the living situation fit another type of situation that is not fixed, regular and adequate?</a:t>
            </a:r>
          </a:p>
          <a:p>
            <a:pPr marL="0" indent="0">
              <a:buNone/>
            </a:pPr>
            <a:r>
              <a:rPr lang="en-US" b="1" dirty="0">
                <a:latin typeface="+mn-lt"/>
              </a:rPr>
              <a:t>Step 3: District liaison makes eligibility decision.</a:t>
            </a:r>
          </a:p>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17</a:t>
            </a:fld>
            <a:endParaRPr lang="en-US" dirty="0"/>
          </a:p>
        </p:txBody>
      </p:sp>
      <p:sp>
        <p:nvSpPr>
          <p:cNvPr id="5" name="Date Placeholder 4">
            <a:extLst>
              <a:ext uri="{FF2B5EF4-FFF2-40B4-BE49-F238E27FC236}">
                <a16:creationId xmlns:a16="http://schemas.microsoft.com/office/drawing/2014/main" id="{8FDD6C57-627F-437C-A3EE-3EE815ED947C}"/>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97FDBC06-3461-426D-A569-2A3A2741E8B0}"/>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1375619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6C88AA1-3196-4585-AE8A-651C56981F14}" type="slidenum">
              <a:rPr lang="en-US" smtClean="0"/>
              <a:t>21</a:t>
            </a:fld>
            <a:endParaRPr lang="en-US" dirty="0"/>
          </a:p>
        </p:txBody>
      </p:sp>
      <p:sp>
        <p:nvSpPr>
          <p:cNvPr id="5" name="Date Placeholder 4">
            <a:extLst>
              <a:ext uri="{FF2B5EF4-FFF2-40B4-BE49-F238E27FC236}">
                <a16:creationId xmlns:a16="http://schemas.microsoft.com/office/drawing/2014/main" id="{8090A693-7E6E-4556-94D9-E40357FA0361}"/>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1515A8D3-4412-4949-96BA-0BA4F623F31C}"/>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1176317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22</a:t>
            </a:fld>
            <a:endParaRPr lang="en-US" dirty="0"/>
          </a:p>
        </p:txBody>
      </p:sp>
      <p:sp>
        <p:nvSpPr>
          <p:cNvPr id="5" name="Date Placeholder 4">
            <a:extLst>
              <a:ext uri="{FF2B5EF4-FFF2-40B4-BE49-F238E27FC236}">
                <a16:creationId xmlns:a16="http://schemas.microsoft.com/office/drawing/2014/main" id="{AF60ECEF-539A-4CEA-A329-883E1A5B99E8}"/>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00A3DF81-2945-4D8E-A5B6-CF51135C99FB}"/>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67224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23</a:t>
            </a:fld>
            <a:endParaRPr lang="en-US" dirty="0"/>
          </a:p>
        </p:txBody>
      </p:sp>
      <p:sp>
        <p:nvSpPr>
          <p:cNvPr id="5" name="Date Placeholder 4">
            <a:extLst>
              <a:ext uri="{FF2B5EF4-FFF2-40B4-BE49-F238E27FC236}">
                <a16:creationId xmlns:a16="http://schemas.microsoft.com/office/drawing/2014/main" id="{89EE950E-35F5-4F87-9EC0-8F67C62CF061}"/>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3CBFD4C9-4270-433B-9674-E655BA0B64F6}"/>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374165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2</a:t>
            </a:fld>
            <a:endParaRPr lang="en-US" dirty="0"/>
          </a:p>
        </p:txBody>
      </p:sp>
      <p:sp>
        <p:nvSpPr>
          <p:cNvPr id="5" name="Date Placeholder 4">
            <a:extLst>
              <a:ext uri="{FF2B5EF4-FFF2-40B4-BE49-F238E27FC236}">
                <a16:creationId xmlns:a16="http://schemas.microsoft.com/office/drawing/2014/main" id="{F696D79B-913C-4F5C-A805-8EF265C3CDD5}"/>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C33C7A58-F716-4768-92B8-A21684798FA7}"/>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438904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FBEAAF0-86B2-894D-8F47-83DAB0756698}" type="slidenum">
              <a:rPr lang="en-US" sz="1200"/>
              <a:pPr/>
              <a:t>24</a:t>
            </a:fld>
            <a:endParaRPr lang="en-US" sz="1200" dirty="0"/>
          </a:p>
        </p:txBody>
      </p:sp>
      <p:sp>
        <p:nvSpPr>
          <p:cNvPr id="125955" name="Rectangle 2"/>
          <p:cNvSpPr>
            <a:spLocks noGrp="1" noRot="1" noChangeAspect="1" noChangeArrowheads="1" noTextEdit="1"/>
          </p:cNvSpPr>
          <p:nvPr>
            <p:ph type="sldImg"/>
          </p:nvPr>
        </p:nvSpPr>
        <p:spPr>
          <a:xfrm>
            <a:off x="665163" y="619125"/>
            <a:ext cx="5619750" cy="3160713"/>
          </a:xfrm>
          <a:ln/>
        </p:spPr>
      </p:sp>
      <p:sp>
        <p:nvSpPr>
          <p:cNvPr id="191491" name="Rectangle 3"/>
          <p:cNvSpPr>
            <a:spLocks noGrp="1" noChangeArrowheads="1"/>
          </p:cNvSpPr>
          <p:nvPr>
            <p:ph type="body" idx="1"/>
          </p:nvPr>
        </p:nvSpPr>
        <p:spPr/>
        <p:txBody>
          <a:bodyPr/>
          <a:lstStyle/>
          <a:p>
            <a:r>
              <a:rPr lang="en-US" u="sng" dirty="0">
                <a:solidFill>
                  <a:schemeClr val="tx1"/>
                </a:solidFill>
                <a:latin typeface="+mn-lt"/>
              </a:rPr>
              <a:t>Preschool Enrollment Strategies</a:t>
            </a:r>
            <a:r>
              <a:rPr lang="en-US" dirty="0">
                <a:solidFill>
                  <a:schemeClr val="tx1"/>
                </a:solidFill>
                <a:latin typeface="+mn-lt"/>
              </a:rPr>
              <a:t>:</a:t>
            </a:r>
          </a:p>
          <a:p>
            <a:endParaRPr lang="en-US" dirty="0">
              <a:solidFill>
                <a:schemeClr val="tx1"/>
              </a:solidFill>
              <a:latin typeface="+mn-lt"/>
            </a:endParaRPr>
          </a:p>
          <a:p>
            <a:pPr marL="171450" indent="-171450">
              <a:buFont typeface="Arial" panose="020B0604020202020204" pitchFamily="34" charset="0"/>
              <a:buChar char="•"/>
            </a:pPr>
            <a:r>
              <a:rPr lang="en-US" dirty="0">
                <a:solidFill>
                  <a:schemeClr val="tx1"/>
                </a:solidFill>
                <a:latin typeface="+mn-lt"/>
              </a:rPr>
              <a:t>Facilitate enrollment: include homelessness in needs assessments and priorities; put McKinney-Vento families at the top of waiting lists; provide enrollment forms on-site at shelters and motels.</a:t>
            </a:r>
          </a:p>
          <a:p>
            <a:pPr marL="171450" indent="-171450">
              <a:buFont typeface="Arial" panose="020B0604020202020204" pitchFamily="34" charset="0"/>
              <a:buChar char="•"/>
            </a:pPr>
            <a:r>
              <a:rPr lang="en-US" dirty="0">
                <a:solidFill>
                  <a:schemeClr val="tx1"/>
                </a:solidFill>
                <a:latin typeface="+mn-lt"/>
              </a:rPr>
              <a:t>Expedite records by working together: joint release forms; share records within a family.</a:t>
            </a:r>
          </a:p>
          <a:p>
            <a:pPr marL="171450" indent="-171450">
              <a:buFont typeface="Arial" panose="020B0604020202020204" pitchFamily="34" charset="0"/>
              <a:buChar char="•"/>
            </a:pPr>
            <a:r>
              <a:rPr lang="en-US" dirty="0">
                <a:solidFill>
                  <a:schemeClr val="tx1"/>
                </a:solidFill>
                <a:latin typeface="+mn-lt"/>
              </a:rPr>
              <a:t>Develop joint/streamlined procedures and forms: joint intake forms; provide uninterrupted services as children move.</a:t>
            </a:r>
          </a:p>
          <a:p>
            <a:pPr marL="171450" indent="-171450">
              <a:buFont typeface="Arial" panose="020B0604020202020204" pitchFamily="34" charset="0"/>
              <a:buChar char="•"/>
            </a:pPr>
            <a:r>
              <a:rPr lang="en-US" dirty="0">
                <a:solidFill>
                  <a:schemeClr val="tx1"/>
                </a:solidFill>
                <a:latin typeface="+mn-lt"/>
              </a:rPr>
              <a:t>Work with families and providers to meet school of origin and comparable transportation requirements appropriately for young children</a:t>
            </a:r>
            <a:r>
              <a:rPr lang="en-US" altLang="ja-JP" dirty="0">
                <a:solidFill>
                  <a:schemeClr val="tx1"/>
                </a:solidFill>
                <a:latin typeface="+mn-lt"/>
              </a:rPr>
              <a:t>.</a:t>
            </a:r>
          </a:p>
          <a:p>
            <a:pPr marL="171450" indent="-171450">
              <a:buFont typeface="Arial" panose="020B0604020202020204" pitchFamily="34" charset="0"/>
              <a:buChar char="•"/>
            </a:pPr>
            <a:r>
              <a:rPr lang="en-US" dirty="0">
                <a:solidFill>
                  <a:schemeClr val="tx1"/>
                </a:solidFill>
                <a:latin typeface="+mn-lt"/>
              </a:rPr>
              <a:t>Cross-train preschool, school, and service providers.</a:t>
            </a:r>
          </a:p>
          <a:p>
            <a:pPr eaLnBrk="1" hangingPunct="1">
              <a:defRPr/>
            </a:pPr>
            <a:endParaRPr lang="en-US" dirty="0">
              <a:ea typeface="ＭＳ Ｐゴシック" charset="0"/>
              <a:cs typeface="+mn-cs"/>
            </a:endParaRPr>
          </a:p>
        </p:txBody>
      </p:sp>
      <p:sp>
        <p:nvSpPr>
          <p:cNvPr id="2" name="Date Placeholder 1">
            <a:extLst>
              <a:ext uri="{FF2B5EF4-FFF2-40B4-BE49-F238E27FC236}">
                <a16:creationId xmlns:a16="http://schemas.microsoft.com/office/drawing/2014/main" id="{A6355747-3529-41E8-8A57-8EC52D58E0E0}"/>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CEE799D6-61F9-47B2-BDE9-C491D5FC8728}"/>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4133654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665163" y="619125"/>
            <a:ext cx="5619750" cy="3160713"/>
          </a:xfrm>
          <a:ln/>
        </p:spPr>
      </p:sp>
      <p:sp>
        <p:nvSpPr>
          <p:cNvPr id="61443"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3CD1B240-36A0-493A-B7A6-E198FB551891}"/>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749544E7-7E9C-4252-92A4-5BCE638778C4}"/>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2664959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r>
              <a:rPr lang="en-US" baseline="0" dirty="0"/>
              <a:t>J10-12 provides further detail in Non-Regulatory Guidance (March 2017).</a:t>
            </a:r>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26</a:t>
            </a:fld>
            <a:endParaRPr lang="en-US" dirty="0"/>
          </a:p>
        </p:txBody>
      </p:sp>
      <p:sp>
        <p:nvSpPr>
          <p:cNvPr id="5" name="Date Placeholder 4">
            <a:extLst>
              <a:ext uri="{FF2B5EF4-FFF2-40B4-BE49-F238E27FC236}">
                <a16:creationId xmlns:a16="http://schemas.microsoft.com/office/drawing/2014/main" id="{93643158-562A-4098-B173-5A24392602AA}"/>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D3F21814-9766-457A-8776-BA3FCB9CD3A3}"/>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349105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27</a:t>
            </a:fld>
            <a:endParaRPr lang="en-US" dirty="0"/>
          </a:p>
        </p:txBody>
      </p:sp>
      <p:sp>
        <p:nvSpPr>
          <p:cNvPr id="5" name="Date Placeholder 4">
            <a:extLst>
              <a:ext uri="{FF2B5EF4-FFF2-40B4-BE49-F238E27FC236}">
                <a16:creationId xmlns:a16="http://schemas.microsoft.com/office/drawing/2014/main" id="{04E270B4-F0CB-4939-B175-2458F48F93C9}"/>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E9A8C203-3100-4733-B1BA-2A50DDCE3CC0}"/>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898974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665163" y="619125"/>
            <a:ext cx="5619750" cy="3160713"/>
          </a:xfrm>
          <a:ln/>
        </p:spPr>
      </p:sp>
      <p:sp>
        <p:nvSpPr>
          <p:cNvPr id="6349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B2AC5BF0-0F4C-4EFB-845B-BAB9B7157735}"/>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9B59993C-575F-4599-A71A-3780F676742C}"/>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1015659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2018 Charter School Leadership Institute</a:t>
            </a:r>
            <a:endParaRPr lang="en-US" dirty="0"/>
          </a:p>
        </p:txBody>
      </p:sp>
      <p:sp>
        <p:nvSpPr>
          <p:cNvPr id="5" name="Date Placeholder 4"/>
          <p:cNvSpPr>
            <a:spLocks noGrp="1"/>
          </p:cNvSpPr>
          <p:nvPr>
            <p:ph type="dt" idx="11"/>
          </p:nvPr>
        </p:nvSpPr>
        <p:spPr/>
        <p:txBody>
          <a:bodyPr/>
          <a:lstStyle/>
          <a:p>
            <a:r>
              <a:rPr lang="en-US"/>
              <a:t>10/18/18</a:t>
            </a:r>
            <a:endParaRPr lang="en-US" dirty="0"/>
          </a:p>
        </p:txBody>
      </p:sp>
      <p:sp>
        <p:nvSpPr>
          <p:cNvPr id="6" name="Slide Number Placeholder 5"/>
          <p:cNvSpPr>
            <a:spLocks noGrp="1"/>
          </p:cNvSpPr>
          <p:nvPr>
            <p:ph type="sldNum" sz="quarter" idx="12"/>
          </p:nvPr>
        </p:nvSpPr>
        <p:spPr/>
        <p:txBody>
          <a:bodyPr/>
          <a:lstStyle/>
          <a:p>
            <a:fld id="{E6C88AA1-3196-4585-AE8A-651C56981F14}" type="slidenum">
              <a:rPr lang="en-US" smtClean="0"/>
              <a:t>29</a:t>
            </a:fld>
            <a:endParaRPr lang="en-US" dirty="0"/>
          </a:p>
        </p:txBody>
      </p:sp>
    </p:spTree>
    <p:extLst>
      <p:ext uri="{BB962C8B-B14F-4D97-AF65-F5344CB8AC3E}">
        <p14:creationId xmlns:p14="http://schemas.microsoft.com/office/powerpoint/2010/main" val="2010004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35</a:t>
            </a:fld>
            <a:endParaRPr lang="en-US" dirty="0"/>
          </a:p>
        </p:txBody>
      </p:sp>
      <p:sp>
        <p:nvSpPr>
          <p:cNvPr id="5" name="Date Placeholder 4">
            <a:extLst>
              <a:ext uri="{FF2B5EF4-FFF2-40B4-BE49-F238E27FC236}">
                <a16:creationId xmlns:a16="http://schemas.microsoft.com/office/drawing/2014/main" id="{C991075A-F86E-4066-BB1C-5A158ADB93A6}"/>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7E908139-44D5-495D-927D-F813D985A4F0}"/>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2150700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36</a:t>
            </a:fld>
            <a:endParaRPr lang="en-US" dirty="0"/>
          </a:p>
        </p:txBody>
      </p:sp>
      <p:sp>
        <p:nvSpPr>
          <p:cNvPr id="5" name="Date Placeholder 4">
            <a:extLst>
              <a:ext uri="{FF2B5EF4-FFF2-40B4-BE49-F238E27FC236}">
                <a16:creationId xmlns:a16="http://schemas.microsoft.com/office/drawing/2014/main" id="{8E18F7B0-A560-4F93-A341-7D8309664DE1}"/>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A69A04E1-9408-4AC7-8963-28A898CF7BBD}"/>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171292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37</a:t>
            </a:fld>
            <a:endParaRPr lang="en-US" dirty="0"/>
          </a:p>
        </p:txBody>
      </p:sp>
      <p:sp>
        <p:nvSpPr>
          <p:cNvPr id="5" name="Date Placeholder 4">
            <a:extLst>
              <a:ext uri="{FF2B5EF4-FFF2-40B4-BE49-F238E27FC236}">
                <a16:creationId xmlns:a16="http://schemas.microsoft.com/office/drawing/2014/main" id="{67DBCDA9-4089-407D-A053-EA6754AEBA0E}"/>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6E2F6C96-BBC8-449D-B4A4-B0A48897A3E8}"/>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25822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endParaRPr lang="en-US" dirty="0">
              <a:solidFill>
                <a:schemeClr val="tx1"/>
              </a:solidFill>
              <a:latin typeface="+mn-lt"/>
            </a:endParaRPr>
          </a:p>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38</a:t>
            </a:fld>
            <a:endParaRPr lang="en-US" dirty="0"/>
          </a:p>
        </p:txBody>
      </p:sp>
      <p:sp>
        <p:nvSpPr>
          <p:cNvPr id="5" name="Date Placeholder 4">
            <a:extLst>
              <a:ext uri="{FF2B5EF4-FFF2-40B4-BE49-F238E27FC236}">
                <a16:creationId xmlns:a16="http://schemas.microsoft.com/office/drawing/2014/main" id="{4C908028-5CCF-46EE-B21E-DA393F2FEEDD}"/>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A63C7822-7B6E-40FC-B7CC-00F126D0CBAE}"/>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140229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2018 Charter School Leadership Institute</a:t>
            </a:r>
            <a:endParaRPr lang="en-US" dirty="0"/>
          </a:p>
        </p:txBody>
      </p:sp>
      <p:sp>
        <p:nvSpPr>
          <p:cNvPr id="5" name="Date Placeholder 4"/>
          <p:cNvSpPr>
            <a:spLocks noGrp="1"/>
          </p:cNvSpPr>
          <p:nvPr>
            <p:ph type="dt" idx="1"/>
          </p:nvPr>
        </p:nvSpPr>
        <p:spPr/>
        <p:txBody>
          <a:bodyPr/>
          <a:lstStyle/>
          <a:p>
            <a:r>
              <a:rPr lang="en-US"/>
              <a:t>10/18/18</a:t>
            </a:r>
            <a:endParaRPr lang="en-US" dirty="0"/>
          </a:p>
        </p:txBody>
      </p:sp>
      <p:sp>
        <p:nvSpPr>
          <p:cNvPr id="6" name="Slide Number Placeholder 5"/>
          <p:cNvSpPr>
            <a:spLocks noGrp="1"/>
          </p:cNvSpPr>
          <p:nvPr>
            <p:ph type="sldNum" sz="quarter" idx="5"/>
          </p:nvPr>
        </p:nvSpPr>
        <p:spPr/>
        <p:txBody>
          <a:bodyPr/>
          <a:lstStyle/>
          <a:p>
            <a:fld id="{E6C88AA1-3196-4585-AE8A-651C56981F14}" type="slidenum">
              <a:rPr lang="en-US" smtClean="0"/>
              <a:t>3</a:t>
            </a:fld>
            <a:endParaRPr lang="en-US" dirty="0"/>
          </a:p>
        </p:txBody>
      </p:sp>
    </p:spTree>
    <p:extLst>
      <p:ext uri="{BB962C8B-B14F-4D97-AF65-F5344CB8AC3E}">
        <p14:creationId xmlns:p14="http://schemas.microsoft.com/office/powerpoint/2010/main" val="2719536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39</a:t>
            </a:fld>
            <a:endParaRPr lang="en-US" dirty="0"/>
          </a:p>
        </p:txBody>
      </p:sp>
      <p:sp>
        <p:nvSpPr>
          <p:cNvPr id="5" name="Date Placeholder 4">
            <a:extLst>
              <a:ext uri="{FF2B5EF4-FFF2-40B4-BE49-F238E27FC236}">
                <a16:creationId xmlns:a16="http://schemas.microsoft.com/office/drawing/2014/main" id="{02F67A58-C9EE-400E-820C-10F8878BC554}"/>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5F1A6AD0-48BF-404C-9E0A-D7B6CA87C68E}"/>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2324729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40</a:t>
            </a:fld>
            <a:endParaRPr lang="en-US" dirty="0"/>
          </a:p>
        </p:txBody>
      </p:sp>
      <p:sp>
        <p:nvSpPr>
          <p:cNvPr id="5" name="Date Placeholder 4">
            <a:extLst>
              <a:ext uri="{FF2B5EF4-FFF2-40B4-BE49-F238E27FC236}">
                <a16:creationId xmlns:a16="http://schemas.microsoft.com/office/drawing/2014/main" id="{904D9280-7476-461D-904C-F8557CF88771}"/>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7C37A340-3E36-4700-906A-9F534D606F63}"/>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3362949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41</a:t>
            </a:fld>
            <a:endParaRPr lang="en-US" dirty="0"/>
          </a:p>
        </p:txBody>
      </p:sp>
      <p:sp>
        <p:nvSpPr>
          <p:cNvPr id="5" name="Date Placeholder 4">
            <a:extLst>
              <a:ext uri="{FF2B5EF4-FFF2-40B4-BE49-F238E27FC236}">
                <a16:creationId xmlns:a16="http://schemas.microsoft.com/office/drawing/2014/main" id="{21B31483-0B49-4602-A305-00CA9FF217D1}"/>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20CCD42B-44F6-4A54-A0AA-A67DED58BD45}"/>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3457721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665163" y="619125"/>
            <a:ext cx="5619750" cy="3160713"/>
          </a:xfrm>
          <a:ln/>
        </p:spPr>
      </p:sp>
      <p:sp>
        <p:nvSpPr>
          <p:cNvPr id="11366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2595A16B-8014-468B-AC10-877C2E2B2506}"/>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264D8EC7-142B-4AF1-B39E-1458CCB5E43B}"/>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1640884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665163" y="619125"/>
            <a:ext cx="5619750" cy="3160713"/>
          </a:xfrm>
          <a:ln/>
        </p:spPr>
      </p:sp>
      <p:sp>
        <p:nvSpPr>
          <p:cNvPr id="11366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99CCE3DA-BBEE-4CE4-A196-3A24E6533ECF}"/>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00D53C2C-50AA-47C5-A3C8-91123E41170E}"/>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4175263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665163" y="619125"/>
            <a:ext cx="5619750" cy="3160713"/>
          </a:xfrm>
          <a:ln/>
        </p:spPr>
      </p:sp>
      <p:sp>
        <p:nvSpPr>
          <p:cNvPr id="10957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DE036357-5565-40D8-A170-C2E291B26B63}"/>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C81835C3-B524-4758-80C0-0AEB24584EC7}"/>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180494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665163" y="619125"/>
            <a:ext cx="5619750" cy="3160713"/>
          </a:xfrm>
          <a:ln/>
        </p:spPr>
      </p:sp>
      <p:sp>
        <p:nvSpPr>
          <p:cNvPr id="10957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36D12299-F8EC-466E-A93D-C2F2008C9E9A}"/>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A3E3DA69-05E0-46D0-AB9B-348E5FDD2844}"/>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2406151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665163" y="619125"/>
            <a:ext cx="5619750" cy="3160713"/>
          </a:xfrm>
          <a:ln/>
        </p:spPr>
      </p:sp>
      <p:sp>
        <p:nvSpPr>
          <p:cNvPr id="10957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0E8BD017-B75B-43E6-BB37-9DAE7D795C2B}"/>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391E7B04-AC05-433F-8129-701A1D6CFCD9}"/>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3167648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65163" y="619125"/>
            <a:ext cx="5619750" cy="3160713"/>
          </a:xfrm>
          <a:ln/>
        </p:spPr>
      </p:sp>
      <p:sp>
        <p:nvSpPr>
          <p:cNvPr id="7782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15ED5456-6A19-4343-BEC5-A68769752858}"/>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18CBAE80-206E-4351-AD56-DA22288C31C7}"/>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3881447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65163" y="619125"/>
            <a:ext cx="5619750" cy="3160713"/>
          </a:xfrm>
          <a:ln/>
        </p:spPr>
      </p:sp>
      <p:sp>
        <p:nvSpPr>
          <p:cNvPr id="7782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36FC341E-B35A-4E58-8830-7708E7089A28}"/>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691EC8D9-200E-47A4-B16E-74B5491164E1}"/>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37144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4</a:t>
            </a:fld>
            <a:endParaRPr lang="en-US" dirty="0"/>
          </a:p>
        </p:txBody>
      </p:sp>
      <p:sp>
        <p:nvSpPr>
          <p:cNvPr id="5" name="Date Placeholder 4">
            <a:extLst>
              <a:ext uri="{FF2B5EF4-FFF2-40B4-BE49-F238E27FC236}">
                <a16:creationId xmlns:a16="http://schemas.microsoft.com/office/drawing/2014/main" id="{597A7447-40D4-4A58-86F3-4D06824D56C1}"/>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45523B51-986F-4699-AF9F-8618C8A29A64}"/>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2379231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665163" y="619125"/>
            <a:ext cx="5619750" cy="3160713"/>
          </a:xfrm>
          <a:ln/>
        </p:spPr>
      </p:sp>
      <p:sp>
        <p:nvSpPr>
          <p:cNvPr id="7987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0AD55045-1ACF-4D3C-9C06-0854804801CF}"/>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AD1F125C-2028-4A14-BFA4-9AD4ED5C38A3}"/>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2974598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665163" y="619125"/>
            <a:ext cx="5619750" cy="3160713"/>
          </a:xfrm>
          <a:ln/>
        </p:spPr>
      </p:sp>
      <p:sp>
        <p:nvSpPr>
          <p:cNvPr id="7987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This transportation is for “excess transportation cost.”</a:t>
            </a:r>
          </a:p>
        </p:txBody>
      </p:sp>
      <p:sp>
        <p:nvSpPr>
          <p:cNvPr id="2" name="Date Placeholder 1">
            <a:extLst>
              <a:ext uri="{FF2B5EF4-FFF2-40B4-BE49-F238E27FC236}">
                <a16:creationId xmlns:a16="http://schemas.microsoft.com/office/drawing/2014/main" id="{348AB416-30C7-48C7-8587-4D33EA72AD80}"/>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91B64395-04D9-40C7-9E49-22F8FB8CC807}"/>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2000274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665163" y="619125"/>
            <a:ext cx="5619750" cy="3160713"/>
          </a:xfrm>
          <a:ln/>
        </p:spPr>
      </p:sp>
      <p:sp>
        <p:nvSpPr>
          <p:cNvPr id="7987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CEBF7E8E-855A-44CA-867A-85120A140D08}"/>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E5E992F0-CA9B-4F4E-A815-586CB64BCC40}"/>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1282898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r>
              <a:rPr lang="en-US" dirty="0"/>
              <a:t>The prohibition here relates to the basic cost of transportation to/from school.</a:t>
            </a:r>
          </a:p>
        </p:txBody>
      </p:sp>
      <p:sp>
        <p:nvSpPr>
          <p:cNvPr id="4" name="Slide Number Placeholder 3"/>
          <p:cNvSpPr>
            <a:spLocks noGrp="1"/>
          </p:cNvSpPr>
          <p:nvPr>
            <p:ph type="sldNum" sz="quarter" idx="10"/>
          </p:nvPr>
        </p:nvSpPr>
        <p:spPr/>
        <p:txBody>
          <a:bodyPr/>
          <a:lstStyle/>
          <a:p>
            <a:fld id="{C61BECB0-86D4-CB4A-BBFC-E98EB6876B95}" type="slidenum">
              <a:rPr lang="en-US" smtClean="0"/>
              <a:pPr/>
              <a:t>52</a:t>
            </a:fld>
            <a:endParaRPr lang="en-US" dirty="0"/>
          </a:p>
        </p:txBody>
      </p:sp>
      <p:sp>
        <p:nvSpPr>
          <p:cNvPr id="5" name="Date Placeholder 4">
            <a:extLst>
              <a:ext uri="{FF2B5EF4-FFF2-40B4-BE49-F238E27FC236}">
                <a16:creationId xmlns:a16="http://schemas.microsoft.com/office/drawing/2014/main" id="{36B4A000-0BCB-4D3A-873A-7541FCA47900}"/>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ECAD3298-14FD-4CF3-BB02-B4BE5A2FF105}"/>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10319069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53</a:t>
            </a:fld>
            <a:endParaRPr lang="en-US" dirty="0"/>
          </a:p>
        </p:txBody>
      </p:sp>
      <p:sp>
        <p:nvSpPr>
          <p:cNvPr id="5" name="Date Placeholder 4">
            <a:extLst>
              <a:ext uri="{FF2B5EF4-FFF2-40B4-BE49-F238E27FC236}">
                <a16:creationId xmlns:a16="http://schemas.microsoft.com/office/drawing/2014/main" id="{19EFF1B0-8DF3-47A6-847D-51382380448E}"/>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A00F2E93-5B20-42B6-9DAE-E81426AC4B3B}"/>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1444278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1A7717C-C017-F444-A59B-AC86F50DDE11}" type="slidenum">
              <a:rPr lang="en-US" sz="1200"/>
              <a:pPr/>
              <a:t>54</a:t>
            </a:fld>
            <a:endParaRPr lang="en-US" sz="1200" dirty="0"/>
          </a:p>
        </p:txBody>
      </p:sp>
      <p:sp>
        <p:nvSpPr>
          <p:cNvPr id="102403" name="Rectangle 2"/>
          <p:cNvSpPr>
            <a:spLocks noGrp="1" noRot="1" noChangeAspect="1" noChangeArrowheads="1" noTextEdit="1"/>
          </p:cNvSpPr>
          <p:nvPr>
            <p:ph type="sldImg"/>
          </p:nvPr>
        </p:nvSpPr>
        <p:spPr>
          <a:xfrm>
            <a:off x="665163" y="619125"/>
            <a:ext cx="5619750" cy="3160713"/>
          </a:xfrm>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
        <p:nvSpPr>
          <p:cNvPr id="2" name="Date Placeholder 1">
            <a:extLst>
              <a:ext uri="{FF2B5EF4-FFF2-40B4-BE49-F238E27FC236}">
                <a16:creationId xmlns:a16="http://schemas.microsoft.com/office/drawing/2014/main" id="{66FDA75D-8145-4942-B441-B5A84BAD5103}"/>
              </a:ext>
            </a:extLst>
          </p:cNvPr>
          <p:cNvSpPr>
            <a:spLocks noGrp="1"/>
          </p:cNvSpPr>
          <p:nvPr>
            <p:ph type="dt" idx="10"/>
          </p:nvPr>
        </p:nvSpPr>
        <p:spPr/>
        <p:txBody>
          <a:bodyPr/>
          <a:lstStyle/>
          <a:p>
            <a:r>
              <a:rPr lang="en-US"/>
              <a:t>10/18/18</a:t>
            </a:r>
            <a:endParaRPr lang="en-US" dirty="0"/>
          </a:p>
        </p:txBody>
      </p:sp>
      <p:sp>
        <p:nvSpPr>
          <p:cNvPr id="3" name="Header Placeholder 2">
            <a:extLst>
              <a:ext uri="{FF2B5EF4-FFF2-40B4-BE49-F238E27FC236}">
                <a16:creationId xmlns:a16="http://schemas.microsoft.com/office/drawing/2014/main" id="{E5C9A701-3039-4DD4-B542-462B084017E0}"/>
              </a:ext>
            </a:extLst>
          </p:cNvPr>
          <p:cNvSpPr>
            <a:spLocks noGrp="1"/>
          </p:cNvSpPr>
          <p:nvPr>
            <p:ph type="hdr" sz="quarter" idx="11"/>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2347869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8C9C61-404F-4E89-8B68-D0CD47F65E81}" type="slidenum">
              <a:rPr lang="en-US" smtClean="0"/>
              <a:t>57</a:t>
            </a:fld>
            <a:endParaRPr lang="en-US"/>
          </a:p>
        </p:txBody>
      </p:sp>
    </p:spTree>
    <p:extLst>
      <p:ext uri="{BB962C8B-B14F-4D97-AF65-F5344CB8AC3E}">
        <p14:creationId xmlns:p14="http://schemas.microsoft.com/office/powerpoint/2010/main" val="3290499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58</a:t>
            </a:fld>
            <a:endParaRPr lang="en-US" dirty="0"/>
          </a:p>
        </p:txBody>
      </p:sp>
      <p:sp>
        <p:nvSpPr>
          <p:cNvPr id="5" name="Date Placeholder 4">
            <a:extLst>
              <a:ext uri="{FF2B5EF4-FFF2-40B4-BE49-F238E27FC236}">
                <a16:creationId xmlns:a16="http://schemas.microsoft.com/office/drawing/2014/main" id="{6E3D7484-8EC6-4991-934A-172233976ABF}"/>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51B424BA-9B3C-49F9-A243-6662E995F5B8}"/>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819145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59</a:t>
            </a:fld>
            <a:endParaRPr lang="en-US" dirty="0"/>
          </a:p>
        </p:txBody>
      </p:sp>
      <p:sp>
        <p:nvSpPr>
          <p:cNvPr id="5" name="Date Placeholder 4">
            <a:extLst>
              <a:ext uri="{FF2B5EF4-FFF2-40B4-BE49-F238E27FC236}">
                <a16:creationId xmlns:a16="http://schemas.microsoft.com/office/drawing/2014/main" id="{69610EFF-C435-4EA2-BBF9-705191846DF2}"/>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F63C39CB-B06C-4C5F-98B1-E3C164946517}"/>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375225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5</a:t>
            </a:fld>
            <a:endParaRPr lang="en-US" dirty="0"/>
          </a:p>
        </p:txBody>
      </p:sp>
      <p:sp>
        <p:nvSpPr>
          <p:cNvPr id="5" name="Date Placeholder 4">
            <a:extLst>
              <a:ext uri="{FF2B5EF4-FFF2-40B4-BE49-F238E27FC236}">
                <a16:creationId xmlns:a16="http://schemas.microsoft.com/office/drawing/2014/main" id="{597A7447-40D4-4A58-86F3-4D06824D56C1}"/>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45523B51-986F-4699-AF9F-8618C8A29A64}"/>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198181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88AA1-3196-4585-AE8A-651C56981F14}" type="slidenum">
              <a:rPr lang="en-US" smtClean="0"/>
              <a:t>6</a:t>
            </a:fld>
            <a:endParaRPr lang="en-US" dirty="0"/>
          </a:p>
        </p:txBody>
      </p:sp>
      <p:sp>
        <p:nvSpPr>
          <p:cNvPr id="5" name="Date Placeholder 4">
            <a:extLst>
              <a:ext uri="{FF2B5EF4-FFF2-40B4-BE49-F238E27FC236}">
                <a16:creationId xmlns:a16="http://schemas.microsoft.com/office/drawing/2014/main" id="{597A7447-40D4-4A58-86F3-4D06824D56C1}"/>
              </a:ext>
            </a:extLst>
          </p:cNvPr>
          <p:cNvSpPr>
            <a:spLocks noGrp="1"/>
          </p:cNvSpPr>
          <p:nvPr>
            <p:ph type="dt" idx="11"/>
          </p:nvPr>
        </p:nvSpPr>
        <p:spPr/>
        <p:txBody>
          <a:bodyPr/>
          <a:lstStyle/>
          <a:p>
            <a:r>
              <a:rPr lang="en-US"/>
              <a:t>10/18/18</a:t>
            </a:r>
            <a:endParaRPr lang="en-US" dirty="0"/>
          </a:p>
        </p:txBody>
      </p:sp>
      <p:sp>
        <p:nvSpPr>
          <p:cNvPr id="6" name="Header Placeholder 5">
            <a:extLst>
              <a:ext uri="{FF2B5EF4-FFF2-40B4-BE49-F238E27FC236}">
                <a16:creationId xmlns:a16="http://schemas.microsoft.com/office/drawing/2014/main" id="{45523B51-986F-4699-AF9F-8618C8A29A64}"/>
              </a:ext>
            </a:extLst>
          </p:cNvPr>
          <p:cNvSpPr>
            <a:spLocks noGrp="1"/>
          </p:cNvSpPr>
          <p:nvPr>
            <p:ph type="hdr" sz="quarter" idx="12"/>
          </p:nvPr>
        </p:nvSpPr>
        <p:spPr/>
        <p:txBody>
          <a:bodyPr/>
          <a:lstStyle/>
          <a:p>
            <a:r>
              <a:rPr lang="en-US"/>
              <a:t>2018 Charter School Leadership Institute</a:t>
            </a:r>
            <a:endParaRPr lang="en-US" dirty="0"/>
          </a:p>
        </p:txBody>
      </p:sp>
    </p:spTree>
    <p:extLst>
      <p:ext uri="{BB962C8B-B14F-4D97-AF65-F5344CB8AC3E}">
        <p14:creationId xmlns:p14="http://schemas.microsoft.com/office/powerpoint/2010/main" val="74211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2018 Charter School Leadership Institute</a:t>
            </a:r>
            <a:endParaRPr lang="en-US" dirty="0"/>
          </a:p>
        </p:txBody>
      </p:sp>
      <p:sp>
        <p:nvSpPr>
          <p:cNvPr id="5" name="Date Placeholder 4"/>
          <p:cNvSpPr>
            <a:spLocks noGrp="1"/>
          </p:cNvSpPr>
          <p:nvPr>
            <p:ph type="dt" idx="11"/>
          </p:nvPr>
        </p:nvSpPr>
        <p:spPr/>
        <p:txBody>
          <a:bodyPr/>
          <a:lstStyle/>
          <a:p>
            <a:r>
              <a:rPr lang="en-US"/>
              <a:t>10/18/18</a:t>
            </a:r>
            <a:endParaRPr lang="en-US" dirty="0"/>
          </a:p>
        </p:txBody>
      </p:sp>
      <p:sp>
        <p:nvSpPr>
          <p:cNvPr id="6" name="Slide Number Placeholder 5"/>
          <p:cNvSpPr>
            <a:spLocks noGrp="1"/>
          </p:cNvSpPr>
          <p:nvPr>
            <p:ph type="sldNum" sz="quarter" idx="12"/>
          </p:nvPr>
        </p:nvSpPr>
        <p:spPr/>
        <p:txBody>
          <a:bodyPr/>
          <a:lstStyle/>
          <a:p>
            <a:fld id="{E6C88AA1-3196-4585-AE8A-651C56981F14}" type="slidenum">
              <a:rPr lang="en-US" smtClean="0"/>
              <a:t>8</a:t>
            </a:fld>
            <a:endParaRPr lang="en-US" dirty="0"/>
          </a:p>
        </p:txBody>
      </p:sp>
    </p:spTree>
    <p:extLst>
      <p:ext uri="{BB962C8B-B14F-4D97-AF65-F5344CB8AC3E}">
        <p14:creationId xmlns:p14="http://schemas.microsoft.com/office/powerpoint/2010/main" val="157068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2018 Charter School Leadership Institute</a:t>
            </a:r>
            <a:endParaRPr lang="en-US" dirty="0"/>
          </a:p>
        </p:txBody>
      </p:sp>
      <p:sp>
        <p:nvSpPr>
          <p:cNvPr id="5" name="Date Placeholder 4"/>
          <p:cNvSpPr>
            <a:spLocks noGrp="1"/>
          </p:cNvSpPr>
          <p:nvPr>
            <p:ph type="dt" idx="11"/>
          </p:nvPr>
        </p:nvSpPr>
        <p:spPr/>
        <p:txBody>
          <a:bodyPr/>
          <a:lstStyle/>
          <a:p>
            <a:r>
              <a:rPr lang="en-US"/>
              <a:t>10/18/18</a:t>
            </a:r>
            <a:endParaRPr lang="en-US" dirty="0"/>
          </a:p>
        </p:txBody>
      </p:sp>
      <p:sp>
        <p:nvSpPr>
          <p:cNvPr id="6" name="Slide Number Placeholder 5"/>
          <p:cNvSpPr>
            <a:spLocks noGrp="1"/>
          </p:cNvSpPr>
          <p:nvPr>
            <p:ph type="sldNum" sz="quarter" idx="12"/>
          </p:nvPr>
        </p:nvSpPr>
        <p:spPr/>
        <p:txBody>
          <a:bodyPr/>
          <a:lstStyle/>
          <a:p>
            <a:fld id="{E6C88AA1-3196-4585-AE8A-651C56981F14}" type="slidenum">
              <a:rPr lang="en-US" smtClean="0"/>
              <a:t>9</a:t>
            </a:fld>
            <a:endParaRPr lang="en-US" dirty="0"/>
          </a:p>
        </p:txBody>
      </p:sp>
    </p:spTree>
    <p:extLst>
      <p:ext uri="{BB962C8B-B14F-4D97-AF65-F5344CB8AC3E}">
        <p14:creationId xmlns:p14="http://schemas.microsoft.com/office/powerpoint/2010/main" val="124453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19125"/>
            <a:ext cx="5619750" cy="3160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2018 Charter School Leadership Institute</a:t>
            </a:r>
            <a:endParaRPr lang="en-US" dirty="0"/>
          </a:p>
        </p:txBody>
      </p:sp>
      <p:sp>
        <p:nvSpPr>
          <p:cNvPr id="5" name="Date Placeholder 4"/>
          <p:cNvSpPr>
            <a:spLocks noGrp="1"/>
          </p:cNvSpPr>
          <p:nvPr>
            <p:ph type="dt" idx="1"/>
          </p:nvPr>
        </p:nvSpPr>
        <p:spPr/>
        <p:txBody>
          <a:bodyPr/>
          <a:lstStyle/>
          <a:p>
            <a:r>
              <a:rPr lang="en-US"/>
              <a:t>10/18/18</a:t>
            </a:r>
            <a:endParaRPr lang="en-US" dirty="0"/>
          </a:p>
        </p:txBody>
      </p:sp>
      <p:sp>
        <p:nvSpPr>
          <p:cNvPr id="6" name="Slide Number Placeholder 5"/>
          <p:cNvSpPr>
            <a:spLocks noGrp="1"/>
          </p:cNvSpPr>
          <p:nvPr>
            <p:ph type="sldNum" sz="quarter" idx="5"/>
          </p:nvPr>
        </p:nvSpPr>
        <p:spPr/>
        <p:txBody>
          <a:bodyPr/>
          <a:lstStyle/>
          <a:p>
            <a:fld id="{E6C88AA1-3196-4585-AE8A-651C56981F14}" type="slidenum">
              <a:rPr lang="en-US" smtClean="0"/>
              <a:t>10</a:t>
            </a:fld>
            <a:endParaRPr lang="en-US" dirty="0"/>
          </a:p>
        </p:txBody>
      </p:sp>
    </p:spTree>
    <p:extLst>
      <p:ext uri="{BB962C8B-B14F-4D97-AF65-F5344CB8AC3E}">
        <p14:creationId xmlns:p14="http://schemas.microsoft.com/office/powerpoint/2010/main" val="279873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4490532-8EBE-4AD4-8E1A-4BCA62B3181E}"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9ED16-63D0-40BE-86BB-10EDE1400469}" type="slidenum">
              <a:rPr lang="en-US" smtClean="0"/>
              <a:t>‹#›</a:t>
            </a:fld>
            <a:endParaRPr lang="en-US" dirty="0"/>
          </a:p>
        </p:txBody>
      </p:sp>
    </p:spTree>
    <p:extLst>
      <p:ext uri="{BB962C8B-B14F-4D97-AF65-F5344CB8AC3E}">
        <p14:creationId xmlns:p14="http://schemas.microsoft.com/office/powerpoint/2010/main" val="14492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490532-8EBE-4AD4-8E1A-4BCA62B3181E}"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9ED16-63D0-40BE-86BB-10EDE1400469}" type="slidenum">
              <a:rPr lang="en-US" smtClean="0"/>
              <a:t>‹#›</a:t>
            </a:fld>
            <a:endParaRPr lang="en-US" dirty="0"/>
          </a:p>
        </p:txBody>
      </p:sp>
    </p:spTree>
    <p:extLst>
      <p:ext uri="{BB962C8B-B14F-4D97-AF65-F5344CB8AC3E}">
        <p14:creationId xmlns:p14="http://schemas.microsoft.com/office/powerpoint/2010/main" val="359882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490532-8EBE-4AD4-8E1A-4BCA62B3181E}"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9ED16-63D0-40BE-86BB-10EDE1400469}" type="slidenum">
              <a:rPr lang="en-US" smtClean="0"/>
              <a:t>‹#›</a:t>
            </a:fld>
            <a:endParaRPr lang="en-US" dirty="0"/>
          </a:p>
        </p:txBody>
      </p:sp>
    </p:spTree>
    <p:extLst>
      <p:ext uri="{BB962C8B-B14F-4D97-AF65-F5344CB8AC3E}">
        <p14:creationId xmlns:p14="http://schemas.microsoft.com/office/powerpoint/2010/main" val="151736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tx2">
                    <a:lumMod val="75000"/>
                  </a:schemeClr>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44490532-8EBE-4AD4-8E1A-4BCA62B3181E}" type="datetimeFigureOut">
              <a:rPr lang="en-US" smtClean="0"/>
              <a:pPr/>
              <a:t>11/6/2018</a:t>
            </a:fld>
            <a:endParaRPr lang="en-US" dirty="0"/>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7B69ED16-63D0-40BE-86BB-10EDE1400469}" type="slidenum">
              <a:rPr lang="en-US" smtClean="0"/>
              <a:pPr/>
              <a:t>‹#›</a:t>
            </a:fld>
            <a:endParaRPr lang="en-US" dirty="0"/>
          </a:p>
        </p:txBody>
      </p:sp>
    </p:spTree>
    <p:extLst>
      <p:ext uri="{BB962C8B-B14F-4D97-AF65-F5344CB8AC3E}">
        <p14:creationId xmlns:p14="http://schemas.microsoft.com/office/powerpoint/2010/main" val="409664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a:latin typeface="Arial Rounded MT Bold" panose="020F07040305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1">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44490532-8EBE-4AD4-8E1A-4BCA62B3181E}" type="datetimeFigureOut">
              <a:rPr lang="en-US" smtClean="0"/>
              <a:pPr/>
              <a:t>11/6/2018</a:t>
            </a:fld>
            <a:endParaRPr lang="en-US" dirty="0"/>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7B69ED16-63D0-40BE-86BB-10EDE1400469}" type="slidenum">
              <a:rPr lang="en-US" smtClean="0"/>
              <a:pPr/>
              <a:t>‹#›</a:t>
            </a:fld>
            <a:endParaRPr lang="en-US" dirty="0"/>
          </a:p>
        </p:txBody>
      </p:sp>
    </p:spTree>
    <p:extLst>
      <p:ext uri="{BB962C8B-B14F-4D97-AF65-F5344CB8AC3E}">
        <p14:creationId xmlns:p14="http://schemas.microsoft.com/office/powerpoint/2010/main" val="381377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44490532-8EBE-4AD4-8E1A-4BCA62B3181E}" type="datetimeFigureOut">
              <a:rPr lang="en-US" smtClean="0"/>
              <a:pPr/>
              <a:t>11/6/2018</a:t>
            </a:fld>
            <a:endParaRPr lang="en-US" dirty="0"/>
          </a:p>
        </p:txBody>
      </p:sp>
      <p:sp>
        <p:nvSpPr>
          <p:cNvPr id="6" name="Footer Placeholder 5"/>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7B69ED16-63D0-40BE-86BB-10EDE1400469}" type="slidenum">
              <a:rPr lang="en-US" smtClean="0"/>
              <a:pPr/>
              <a:t>‹#›</a:t>
            </a:fld>
            <a:endParaRPr lang="en-US" dirty="0"/>
          </a:p>
        </p:txBody>
      </p:sp>
    </p:spTree>
    <p:extLst>
      <p:ext uri="{BB962C8B-B14F-4D97-AF65-F5344CB8AC3E}">
        <p14:creationId xmlns:p14="http://schemas.microsoft.com/office/powerpoint/2010/main" val="392682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490532-8EBE-4AD4-8E1A-4BCA62B3181E}" type="datetimeFigureOut">
              <a:rPr lang="en-US" smtClean="0"/>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69ED16-63D0-40BE-86BB-10EDE1400469}" type="slidenum">
              <a:rPr lang="en-US" smtClean="0"/>
              <a:t>‹#›</a:t>
            </a:fld>
            <a:endParaRPr lang="en-US" dirty="0"/>
          </a:p>
        </p:txBody>
      </p:sp>
    </p:spTree>
    <p:extLst>
      <p:ext uri="{BB962C8B-B14F-4D97-AF65-F5344CB8AC3E}">
        <p14:creationId xmlns:p14="http://schemas.microsoft.com/office/powerpoint/2010/main" val="171560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490532-8EBE-4AD4-8E1A-4BCA62B3181E}" type="datetimeFigureOut">
              <a:rPr lang="en-US" smtClean="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69ED16-63D0-40BE-86BB-10EDE1400469}" type="slidenum">
              <a:rPr lang="en-US" smtClean="0"/>
              <a:t>‹#›</a:t>
            </a:fld>
            <a:endParaRPr lang="en-US" dirty="0"/>
          </a:p>
        </p:txBody>
      </p:sp>
    </p:spTree>
    <p:extLst>
      <p:ext uri="{BB962C8B-B14F-4D97-AF65-F5344CB8AC3E}">
        <p14:creationId xmlns:p14="http://schemas.microsoft.com/office/powerpoint/2010/main" val="151246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90532-8EBE-4AD4-8E1A-4BCA62B3181E}" type="datetimeFigureOut">
              <a:rPr lang="en-US" smtClean="0"/>
              <a:t>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69ED16-63D0-40BE-86BB-10EDE1400469}" type="slidenum">
              <a:rPr lang="en-US" smtClean="0"/>
              <a:t>‹#›</a:t>
            </a:fld>
            <a:endParaRPr lang="en-US" dirty="0"/>
          </a:p>
        </p:txBody>
      </p:sp>
    </p:spTree>
    <p:extLst>
      <p:ext uri="{BB962C8B-B14F-4D97-AF65-F5344CB8AC3E}">
        <p14:creationId xmlns:p14="http://schemas.microsoft.com/office/powerpoint/2010/main" val="83881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490532-8EBE-4AD4-8E1A-4BCA62B3181E}" type="datetimeFigureOut">
              <a:rPr lang="en-US" smtClean="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9ED16-63D0-40BE-86BB-10EDE1400469}" type="slidenum">
              <a:rPr lang="en-US" smtClean="0"/>
              <a:t>‹#›</a:t>
            </a:fld>
            <a:endParaRPr lang="en-US" dirty="0"/>
          </a:p>
        </p:txBody>
      </p:sp>
    </p:spTree>
    <p:extLst>
      <p:ext uri="{BB962C8B-B14F-4D97-AF65-F5344CB8AC3E}">
        <p14:creationId xmlns:p14="http://schemas.microsoft.com/office/powerpoint/2010/main" val="304213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490532-8EBE-4AD4-8E1A-4BCA62B3181E}" type="datetimeFigureOut">
              <a:rPr lang="en-US" smtClean="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9ED16-63D0-40BE-86BB-10EDE1400469}" type="slidenum">
              <a:rPr lang="en-US" smtClean="0"/>
              <a:t>‹#›</a:t>
            </a:fld>
            <a:endParaRPr lang="en-US" dirty="0"/>
          </a:p>
        </p:txBody>
      </p:sp>
    </p:spTree>
    <p:extLst>
      <p:ext uri="{BB962C8B-B14F-4D97-AF65-F5344CB8AC3E}">
        <p14:creationId xmlns:p14="http://schemas.microsoft.com/office/powerpoint/2010/main" val="95976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FEA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90532-8EBE-4AD4-8E1A-4BCA62B3181E}" type="datetimeFigureOut">
              <a:rPr lang="en-US" smtClean="0"/>
              <a:t>11/6/2018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9ED16-63D0-40BE-86BB-10EDE1400469}" type="slidenum">
              <a:rPr lang="en-US" smtClean="0"/>
              <a:t>‹#›</a:t>
            </a:fld>
            <a:endParaRPr lang="en-US" dirty="0"/>
          </a:p>
        </p:txBody>
      </p:sp>
    </p:spTree>
    <p:extLst>
      <p:ext uri="{BB962C8B-B14F-4D97-AF65-F5344CB8AC3E}">
        <p14:creationId xmlns:p14="http://schemas.microsoft.com/office/powerpoint/2010/main" val="4082231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2.ed.gov/policy/elsec/leg/essa/index.html?utm_content=&amp;amp;utm_medium=email&amp;amp;utm_name=&amp;amp;utm_source=govdelivery&amp;amp;utm_ter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nche.ed.gov/downloads/briefs/nutrition.pdf" TargetMode="External"/><Relationship Id="rId4" Type="http://schemas.openxmlformats.org/officeDocument/2006/relationships/hyperlink" Target="http://www.focolare.org/usa/en/professional-life/law-ethic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che.ed.gov/downloads/briefs/new-liaison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2013.igem.org/Team:UGent/Surve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2013.igem.org/Team:UGent/Surve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che.ed.gov/downloads/briefs/det_elig.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nche.ed.gov/downloads/briefs/transportation.pdf" TargetMode="External"/><Relationship Id="rId2" Type="http://schemas.openxmlformats.org/officeDocument/2006/relationships/hyperlink" Target="https://nche.ed.gov/downloads/briefs/charter.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reets.mn/2015/03/03/whos-to-pay-for-the-transport-costs-of-school-choice/"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2013.igem.org/Team:UGent/Surve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2013.igem.org/Team:UGent/Surve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blog.reyjunco.com/academic-advising-social-media-and-student-engagement/comment-page-1"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gothamschools.org/2008/09/16/progress-reports-due-out-today-get-ready-to-read-them-carefully/" TargetMode="External"/><Relationship Id="rId4" Type="http://schemas.openxmlformats.org/officeDocument/2006/relationships/image" Target="../media/image11.jpg"/></Relationships>
</file>

<file path=ppt/slides/_rels/slide43.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hyperlink" Target="http://www.naehcy.org/educational-resources/essa" TargetMode="External"/><Relationship Id="rId7" Type="http://schemas.openxmlformats.org/officeDocument/2006/relationships/hyperlink" Target="http://culturaalternativa1.blogspot.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s://creativecommons.org/licenses/by-nc-nd/3.0/" TargetMode="External"/><Relationship Id="rId4" Type="http://schemas.openxmlformats.org/officeDocument/2006/relationships/hyperlink" Target="http://the-perfect-line.blogspot.com/2010/05/graduation-day.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ift.tt/1aGJesU" TargetMode="External"/><Relationship Id="rId4" Type="http://schemas.openxmlformats.org/officeDocument/2006/relationships/image" Target="../media/image13.jpg"/></Relationships>
</file>

<file path=ppt/slides/_rels/slide46.xml.rels><?xml version="1.0" encoding="UTF-8" standalone="yes"?>
<Relationships xmlns="http://schemas.openxmlformats.org/package/2006/relationships"><Relationship Id="rId3" Type="http://schemas.openxmlformats.org/officeDocument/2006/relationships/hyperlink" Target="http://www.naehcy.org/educational-resources/higher-e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naehcy.org/educational-resources/essa"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2.ed.gov/policy/elsec/leg/essa/index.html?utm_content=&amp;amp;utm_medium=email&amp;amp;utm_name=&amp;amp;utm_source=govdelivery&amp;amp;utm_term"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aehcy.org/educational-resources/essa"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hepnc.uncg.edu/data-collection/"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hepnc.uncg.edu/regional-compliance-forums/"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mailto:pwall@serve.org" TargetMode="External"/><Relationship Id="rId3" Type="http://schemas.openxmlformats.org/officeDocument/2006/relationships/hyperlink" Target="mailto:lphillip@serve.org" TargetMode="External"/><Relationship Id="rId7" Type="http://schemas.openxmlformats.org/officeDocument/2006/relationships/hyperlink" Target="mailto:plentz@serve.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ncpublicschools.org/program-monitoring/homeless/" TargetMode="External"/><Relationship Id="rId4" Type="http://schemas.openxmlformats.org/officeDocument/2006/relationships/hyperlink" Target="https://hepnc.uncg.edu/"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nche.ed.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www2.ed.gov/policy/elsec/leg/essa/160240ehcyguidance072716updated0317.pdf" TargetMode="External"/><Relationship Id="rId4" Type="http://schemas.openxmlformats.org/officeDocument/2006/relationships/hyperlink" Target="https://www2.ed.gov/policy/elsec/leg/essa/index.html?utm_content=&amp;amp;utm_medium=email&amp;amp;utm_name=&amp;amp;utm_source=govdelivery&amp;amp;utm_ter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che.ed.gov/pr/briefs.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a:extLst>
              <a:ext uri="{FF2B5EF4-FFF2-40B4-BE49-F238E27FC236}">
                <a16:creationId xmlns:a16="http://schemas.microsoft.com/office/drawing/2014/main" id="{BFAD5C1F-ADBB-48FB-BEE9-47B54E544FA3}"/>
              </a:ext>
            </a:extLst>
          </p:cNvPr>
          <p:cNvSpPr/>
          <p:nvPr/>
        </p:nvSpPr>
        <p:spPr>
          <a:xfrm rot="11965600">
            <a:off x="-3268384" y="156759"/>
            <a:ext cx="10124863" cy="7279460"/>
          </a:xfrm>
          <a:prstGeom prst="chord">
            <a:avLst>
              <a:gd name="adj1" fmla="val 2696897"/>
              <a:gd name="adj2" fmla="val 16756022"/>
            </a:avLst>
          </a:prstGeom>
          <a:solidFill>
            <a:schemeClr val="bg1">
              <a:lumMod val="95000"/>
            </a:schemeClr>
          </a:solidFill>
          <a:ln w="349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178" y="1653534"/>
            <a:ext cx="6128986" cy="3720832"/>
          </a:xfrm>
        </p:spPr>
        <p:txBody>
          <a:bodyPr>
            <a:normAutofit/>
          </a:bodyPr>
          <a:lstStyle/>
          <a:p>
            <a:pPr algn="ctr"/>
            <a:br>
              <a:rPr lang="en-US" sz="1600" dirty="0"/>
            </a:br>
            <a:r>
              <a:rPr lang="en-US" sz="4600" b="1" dirty="0">
                <a:solidFill>
                  <a:schemeClr val="tx1"/>
                </a:solidFill>
                <a:latin typeface="Arial Narrow" panose="020B0606020202030204" pitchFamily="34" charset="0"/>
              </a:rPr>
              <a:t>The McKinney-Vento Act and </a:t>
            </a:r>
            <a:br>
              <a:rPr lang="en-US" sz="4600" b="1" dirty="0">
                <a:solidFill>
                  <a:schemeClr val="tx1"/>
                </a:solidFill>
                <a:latin typeface="Arial Narrow" panose="020B0606020202030204" pitchFamily="34" charset="0"/>
              </a:rPr>
            </a:br>
            <a:r>
              <a:rPr lang="en-US" sz="4600" b="1" dirty="0">
                <a:solidFill>
                  <a:schemeClr val="tx1"/>
                </a:solidFill>
                <a:latin typeface="Arial Narrow" panose="020B0606020202030204" pitchFamily="34" charset="0"/>
              </a:rPr>
              <a:t>Compliance Requirements</a:t>
            </a:r>
            <a:endParaRPr lang="en-US" sz="1600" dirty="0">
              <a:solidFill>
                <a:schemeClr val="tx1"/>
              </a:solidFill>
            </a:endParaRPr>
          </a:p>
        </p:txBody>
      </p:sp>
      <p:sp>
        <p:nvSpPr>
          <p:cNvPr id="9" name="Content Placeholder 2">
            <a:extLst>
              <a:ext uri="{FF2B5EF4-FFF2-40B4-BE49-F238E27FC236}">
                <a16:creationId xmlns:a16="http://schemas.microsoft.com/office/drawing/2014/main" id="{3D613EE2-2140-4D16-8DB6-A218530552FD}"/>
              </a:ext>
            </a:extLst>
          </p:cNvPr>
          <p:cNvSpPr txBox="1">
            <a:spLocks/>
          </p:cNvSpPr>
          <p:nvPr/>
        </p:nvSpPr>
        <p:spPr>
          <a:xfrm>
            <a:off x="6344356" y="1267328"/>
            <a:ext cx="6276622" cy="4281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 indent="0" algn="ctr">
              <a:buFont typeface="Arial" panose="020B0604020202020204" pitchFamily="34" charset="0"/>
              <a:buNone/>
            </a:pPr>
            <a:endParaRPr lang="en-US" sz="2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288" indent="0" algn="ctr">
              <a:lnSpc>
                <a:spcPct val="120000"/>
              </a:lnSpc>
              <a:spcBef>
                <a:spcPts val="0"/>
              </a:spcBef>
              <a:buFont typeface="Arial" panose="020B0604020202020204" pitchFamily="34" charset="0"/>
              <a:buNone/>
            </a:pPr>
            <a:r>
              <a:rPr lang="en-US" sz="5000" b="1" dirty="0">
                <a:solidFill>
                  <a:schemeClr val="tx2">
                    <a:lumMod val="75000"/>
                  </a:schemeClr>
                </a:solidFill>
                <a:latin typeface="Arial Narrow" panose="020B0606020202030204" pitchFamily="34" charset="0"/>
                <a:ea typeface="Tahoma" panose="020B0604030504040204" pitchFamily="34" charset="0"/>
                <a:cs typeface="Tahoma" panose="020B0604030504040204" pitchFamily="34" charset="0"/>
              </a:rPr>
              <a:t>2018 Charter School Leadership Institute</a:t>
            </a:r>
          </a:p>
          <a:p>
            <a:pPr marL="18288" indent="0" algn="ctr">
              <a:buFont typeface="Arial" panose="020B0604020202020204" pitchFamily="34" charset="0"/>
              <a:buNone/>
            </a:pPr>
            <a:endParaRPr lang="en-US" b="1" dirty="0">
              <a:solidFill>
                <a:schemeClr val="tx2">
                  <a:lumMod val="75000"/>
                </a:schemeClr>
              </a:solidFill>
              <a:latin typeface="Arial Narrow" panose="020B0606020202030204" pitchFamily="34" charset="0"/>
              <a:ea typeface="Tahoma" panose="020B0604030504040204" pitchFamily="34" charset="0"/>
              <a:cs typeface="Tahoma" panose="020B0604030504040204" pitchFamily="34" charset="0"/>
            </a:endParaRPr>
          </a:p>
          <a:p>
            <a:pPr marL="18288" indent="0" algn="ctr">
              <a:buNone/>
            </a:pPr>
            <a:r>
              <a:rPr lang="en-US" sz="3200" b="1" dirty="0">
                <a:solidFill>
                  <a:schemeClr val="tx2">
                    <a:lumMod val="75000"/>
                  </a:schemeClr>
                </a:solidFill>
                <a:latin typeface="Arial Narrow" panose="020B0606020202030204" pitchFamily="34" charset="0"/>
                <a:ea typeface="Tahoma" panose="020B0604030504040204" pitchFamily="34" charset="0"/>
                <a:cs typeface="Tahoma" panose="020B0604030504040204" pitchFamily="34" charset="0"/>
              </a:rPr>
              <a:t>October 18, 2018</a:t>
            </a:r>
          </a:p>
          <a:p>
            <a:pPr marL="18288" indent="0" algn="ctr">
              <a:buFont typeface="Arial" panose="020B0604020202020204" pitchFamily="34" charset="0"/>
              <a:buNone/>
            </a:pPr>
            <a:r>
              <a:rPr lang="en-US"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p>
          <a:p>
            <a:pPr marL="18288" indent="0">
              <a:buFont typeface="Arial" panose="020B0604020202020204" pitchFamily="34" charset="0"/>
              <a:buNone/>
            </a:pPr>
            <a:endParaRPr lang="en-US" sz="2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18288" indent="0">
              <a:buFont typeface="Arial" panose="020B0604020202020204" pitchFamily="34" charset="0"/>
              <a:buNone/>
            </a:pPr>
            <a:endParaRPr lang="en-US" sz="2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DD89792E-796A-443E-AFF5-DCA86547294B}"/>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75722" y="6237056"/>
            <a:ext cx="2949678" cy="457200"/>
          </a:xfrm>
          <a:prstGeom prst="rect">
            <a:avLst/>
          </a:prstGeom>
        </p:spPr>
      </p:pic>
      <p:sp>
        <p:nvSpPr>
          <p:cNvPr id="3" name="TextBox 2">
            <a:extLst>
              <a:ext uri="{FF2B5EF4-FFF2-40B4-BE49-F238E27FC236}">
                <a16:creationId xmlns:a16="http://schemas.microsoft.com/office/drawing/2014/main" id="{84428753-FAB2-4B81-8ADA-BFB72A2B9F75}"/>
              </a:ext>
            </a:extLst>
          </p:cNvPr>
          <p:cNvSpPr txBox="1"/>
          <p:nvPr/>
        </p:nvSpPr>
        <p:spPr>
          <a:xfrm>
            <a:off x="6177725" y="5644586"/>
            <a:ext cx="6014275" cy="1184940"/>
          </a:xfrm>
          <a:prstGeom prst="rect">
            <a:avLst/>
          </a:prstGeom>
          <a:noFill/>
        </p:spPr>
        <p:txBody>
          <a:bodyPr wrap="none" rtlCol="0">
            <a:spAutoFit/>
          </a:bodyPr>
          <a:lstStyle/>
          <a:p>
            <a:pPr marL="18288" indent="0" algn="r">
              <a:buFont typeface="Arial" panose="020B0604020202020204" pitchFamily="34" charset="0"/>
              <a:buNone/>
            </a:pPr>
            <a:r>
              <a:rPr lang="en-US" sz="17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Patricia Lentz, Program Specialist  </a:t>
            </a:r>
          </a:p>
          <a:p>
            <a:pPr marL="18288" indent="0" algn="r">
              <a:buFont typeface="Arial" panose="020B0604020202020204" pitchFamily="34" charset="0"/>
              <a:buNone/>
            </a:pPr>
            <a:r>
              <a:rPr lang="en-US" sz="1700"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NC Homeless Education Program located at the SERVE Center at UNCG</a:t>
            </a:r>
          </a:p>
          <a:p>
            <a:pPr marL="18288" indent="0" algn="r">
              <a:buFont typeface="Arial" panose="020B0604020202020204" pitchFamily="34" charset="0"/>
              <a:buNone/>
            </a:pPr>
            <a:r>
              <a:rPr lang="en-US" sz="1700"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Federal Program Monitoring and Support Services Division</a:t>
            </a:r>
          </a:p>
          <a:p>
            <a:pPr marL="18288" indent="0" algn="r">
              <a:buFont typeface="Arial" panose="020B0604020202020204" pitchFamily="34" charset="0"/>
              <a:buNone/>
            </a:pPr>
            <a:r>
              <a:rPr lang="en-US" sz="1700"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North Carolina Department of Public Instruction </a:t>
            </a:r>
          </a:p>
        </p:txBody>
      </p:sp>
    </p:spTree>
    <p:extLst>
      <p:ext uri="{BB962C8B-B14F-4D97-AF65-F5344CB8AC3E}">
        <p14:creationId xmlns:p14="http://schemas.microsoft.com/office/powerpoint/2010/main" val="388485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F303-A132-4FE5-9859-02AF3BC60C4C}"/>
              </a:ext>
            </a:extLst>
          </p:cNvPr>
          <p:cNvSpPr>
            <a:spLocks noGrp="1"/>
          </p:cNvSpPr>
          <p:nvPr>
            <p:ph type="title"/>
          </p:nvPr>
        </p:nvSpPr>
        <p:spPr/>
        <p:txBody>
          <a:bodyPr/>
          <a:lstStyle/>
          <a:p>
            <a:pPr algn="ctr"/>
            <a:r>
              <a:rPr lang="en-US" dirty="0"/>
              <a:t>NC McKinney-Vento Student Counts</a:t>
            </a:r>
          </a:p>
        </p:txBody>
      </p:sp>
      <p:graphicFrame>
        <p:nvGraphicFramePr>
          <p:cNvPr id="4" name="Content Placeholder 3">
            <a:extLst>
              <a:ext uri="{FF2B5EF4-FFF2-40B4-BE49-F238E27FC236}">
                <a16:creationId xmlns:a16="http://schemas.microsoft.com/office/drawing/2014/main" id="{86454104-C91D-422C-825A-9D097D905C49}"/>
              </a:ext>
            </a:extLst>
          </p:cNvPr>
          <p:cNvGraphicFramePr>
            <a:graphicFrameLocks noGrp="1"/>
          </p:cNvGraphicFramePr>
          <p:nvPr>
            <p:ph idx="1"/>
            <p:extLst>
              <p:ext uri="{D42A27DB-BD31-4B8C-83A1-F6EECF244321}">
                <p14:modId xmlns:p14="http://schemas.microsoft.com/office/powerpoint/2010/main" val="2315725297"/>
              </p:ext>
            </p:extLst>
          </p:nvPr>
        </p:nvGraphicFramePr>
        <p:xfrm>
          <a:off x="717430" y="1690688"/>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809573-5016-403C-BF72-8BF4324B27F4}"/>
              </a:ext>
            </a:extLst>
          </p:cNvPr>
          <p:cNvSpPr txBox="1"/>
          <p:nvPr/>
        </p:nvSpPr>
        <p:spPr>
          <a:xfrm>
            <a:off x="5218674" y="6127078"/>
            <a:ext cx="2369712" cy="369332"/>
          </a:xfrm>
          <a:prstGeom prst="rect">
            <a:avLst/>
          </a:prstGeom>
          <a:noFill/>
        </p:spPr>
        <p:txBody>
          <a:bodyPr wrap="square" rtlCol="0">
            <a:spAutoFit/>
          </a:bodyPr>
          <a:lstStyle/>
          <a:p>
            <a:r>
              <a:rPr lang="en-US" b="1" dirty="0"/>
              <a:t>Unduplicated Counts</a:t>
            </a:r>
          </a:p>
        </p:txBody>
      </p:sp>
    </p:spTree>
    <p:extLst>
      <p:ext uri="{BB962C8B-B14F-4D97-AF65-F5344CB8AC3E}">
        <p14:creationId xmlns:p14="http://schemas.microsoft.com/office/powerpoint/2010/main" val="290915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562A-DBE7-4390-8D21-28D91CD21373}"/>
              </a:ext>
            </a:extLst>
          </p:cNvPr>
          <p:cNvSpPr>
            <a:spLocks noGrp="1"/>
          </p:cNvSpPr>
          <p:nvPr>
            <p:ph type="title"/>
          </p:nvPr>
        </p:nvSpPr>
        <p:spPr/>
        <p:txBody>
          <a:bodyPr/>
          <a:lstStyle/>
          <a:p>
            <a:pPr algn="ctr"/>
            <a:r>
              <a:rPr lang="en-US" dirty="0"/>
              <a:t>NC Prosperity Zones – 2016 - 2017SY</a:t>
            </a:r>
          </a:p>
        </p:txBody>
      </p:sp>
      <p:sp>
        <p:nvSpPr>
          <p:cNvPr id="6" name="Content Placeholder 5">
            <a:extLst>
              <a:ext uri="{FF2B5EF4-FFF2-40B4-BE49-F238E27FC236}">
                <a16:creationId xmlns:a16="http://schemas.microsoft.com/office/drawing/2014/main" id="{C9296476-EEB7-45DD-AED2-6B49D9D99489}"/>
              </a:ext>
            </a:extLst>
          </p:cNvPr>
          <p:cNvSpPr>
            <a:spLocks noGrp="1"/>
          </p:cNvSpPr>
          <p:nvPr>
            <p:ph idx="1"/>
          </p:nvPr>
        </p:nvSpPr>
        <p:spPr>
          <a:xfrm>
            <a:off x="5055241" y="6197918"/>
            <a:ext cx="2081517" cy="589914"/>
          </a:xfrm>
        </p:spPr>
        <p:txBody>
          <a:bodyPr>
            <a:normAutofit/>
          </a:bodyPr>
          <a:lstStyle/>
          <a:p>
            <a:pPr marL="0" indent="0">
              <a:buNone/>
            </a:pPr>
            <a:r>
              <a:rPr lang="en-US" sz="1400" b="1" dirty="0"/>
              <a:t>Duplicated Counts</a:t>
            </a:r>
          </a:p>
        </p:txBody>
      </p:sp>
      <p:graphicFrame>
        <p:nvGraphicFramePr>
          <p:cNvPr id="7" name="Content Placeholder 3">
            <a:extLst>
              <a:ext uri="{FF2B5EF4-FFF2-40B4-BE49-F238E27FC236}">
                <a16:creationId xmlns:a16="http://schemas.microsoft.com/office/drawing/2014/main" id="{F746434F-078C-4619-BCF3-AB0AB720F75C}"/>
              </a:ext>
            </a:extLst>
          </p:cNvPr>
          <p:cNvGraphicFramePr>
            <a:graphicFrameLocks/>
          </p:cNvGraphicFramePr>
          <p:nvPr>
            <p:extLst>
              <p:ext uri="{D42A27DB-BD31-4B8C-83A1-F6EECF244321}">
                <p14:modId xmlns:p14="http://schemas.microsoft.com/office/powerpoint/2010/main" val="3506007622"/>
              </p:ext>
            </p:extLst>
          </p:nvPr>
        </p:nvGraphicFramePr>
        <p:xfrm>
          <a:off x="838200" y="1599382"/>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516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McKinney-Vento Act:  Main Themes</a:t>
            </a:r>
          </a:p>
        </p:txBody>
      </p:sp>
      <p:sp>
        <p:nvSpPr>
          <p:cNvPr id="3" name="Content Placeholder 2"/>
          <p:cNvSpPr>
            <a:spLocks noGrp="1"/>
          </p:cNvSpPr>
          <p:nvPr>
            <p:ph idx="1"/>
          </p:nvPr>
        </p:nvSpPr>
        <p:spPr>
          <a:xfrm>
            <a:off x="838199" y="1552670"/>
            <a:ext cx="4945035" cy="4351338"/>
          </a:xfrm>
        </p:spPr>
        <p:txBody>
          <a:bodyPr>
            <a:normAutofit/>
          </a:bodyPr>
          <a:lstStyle/>
          <a:p>
            <a:pPr>
              <a:lnSpc>
                <a:spcPct val="110000"/>
              </a:lnSpc>
              <a:spcBef>
                <a:spcPts val="0"/>
              </a:spcBef>
            </a:pPr>
            <a:r>
              <a:rPr lang="en-US" dirty="0">
                <a:latin typeface="+mn-lt"/>
              </a:rPr>
              <a:t>School access</a:t>
            </a:r>
          </a:p>
          <a:p>
            <a:pPr>
              <a:lnSpc>
                <a:spcPct val="110000"/>
              </a:lnSpc>
              <a:spcBef>
                <a:spcPts val="0"/>
              </a:spcBef>
            </a:pPr>
            <a:endParaRPr lang="en-US" sz="900" dirty="0">
              <a:latin typeface="+mn-lt"/>
            </a:endParaRPr>
          </a:p>
          <a:p>
            <a:pPr>
              <a:lnSpc>
                <a:spcPct val="110000"/>
              </a:lnSpc>
              <a:spcBef>
                <a:spcPts val="0"/>
              </a:spcBef>
            </a:pPr>
            <a:r>
              <a:rPr lang="en-US" dirty="0">
                <a:latin typeface="+mn-lt"/>
              </a:rPr>
              <a:t>School stability</a:t>
            </a:r>
          </a:p>
          <a:p>
            <a:pPr>
              <a:lnSpc>
                <a:spcPct val="110000"/>
              </a:lnSpc>
              <a:spcBef>
                <a:spcPts val="0"/>
              </a:spcBef>
            </a:pPr>
            <a:endParaRPr lang="en-US" sz="900" dirty="0">
              <a:latin typeface="+mn-lt"/>
            </a:endParaRPr>
          </a:p>
          <a:p>
            <a:pPr>
              <a:lnSpc>
                <a:spcPct val="110000"/>
              </a:lnSpc>
              <a:spcBef>
                <a:spcPts val="0"/>
              </a:spcBef>
            </a:pPr>
            <a:r>
              <a:rPr lang="en-US" dirty="0">
                <a:latin typeface="+mn-lt"/>
              </a:rPr>
              <a:t>Support for academic success, including academic accrual</a:t>
            </a:r>
          </a:p>
          <a:p>
            <a:pPr>
              <a:lnSpc>
                <a:spcPct val="110000"/>
              </a:lnSpc>
              <a:spcBef>
                <a:spcPts val="0"/>
              </a:spcBef>
            </a:pPr>
            <a:endParaRPr lang="en-US" sz="900" dirty="0">
              <a:latin typeface="+mn-lt"/>
            </a:endParaRPr>
          </a:p>
          <a:p>
            <a:pPr>
              <a:lnSpc>
                <a:spcPct val="110000"/>
              </a:lnSpc>
              <a:spcBef>
                <a:spcPts val="0"/>
              </a:spcBef>
            </a:pPr>
            <a:r>
              <a:rPr lang="en-US" dirty="0">
                <a:latin typeface="+mn-lt"/>
              </a:rPr>
              <a:t>Child-centered, best interest decision making</a:t>
            </a:r>
          </a:p>
          <a:p>
            <a:pPr>
              <a:lnSpc>
                <a:spcPct val="110000"/>
              </a:lnSpc>
              <a:spcBef>
                <a:spcPts val="0"/>
              </a:spcBef>
            </a:pPr>
            <a:endParaRPr lang="en-US" sz="900" dirty="0">
              <a:latin typeface="+mn-lt"/>
            </a:endParaRPr>
          </a:p>
          <a:p>
            <a:pPr marL="0" indent="0">
              <a:buNone/>
            </a:pPr>
            <a:endParaRPr lang="en-US" dirty="0"/>
          </a:p>
        </p:txBody>
      </p:sp>
      <p:sp>
        <p:nvSpPr>
          <p:cNvPr id="4" name="TextBox 3"/>
          <p:cNvSpPr txBox="1"/>
          <p:nvPr/>
        </p:nvSpPr>
        <p:spPr>
          <a:xfrm>
            <a:off x="914398" y="5576798"/>
            <a:ext cx="9901451" cy="2031325"/>
          </a:xfrm>
          <a:prstGeom prst="rect">
            <a:avLst/>
          </a:prstGeom>
          <a:noFill/>
        </p:spPr>
        <p:txBody>
          <a:bodyPr wrap="square" rtlCol="0">
            <a:spAutoFit/>
          </a:bodyPr>
          <a:lstStyle/>
          <a:p>
            <a:r>
              <a:rPr lang="en-US" b="1" dirty="0"/>
              <a:t>Resource: </a:t>
            </a:r>
          </a:p>
          <a:p>
            <a:r>
              <a:rPr lang="en-US" dirty="0"/>
              <a:t>US Dept of Education’s  “Every Student Succeeds Act (ESSA)” web page is located at </a:t>
            </a:r>
            <a:r>
              <a:rPr lang="en-US" dirty="0">
                <a:hlinkClick r:id="rId3"/>
              </a:rPr>
              <a:t>https://www2.ed.gov/policy/elsec/leg/essa/index.html?utm_content=&amp;amp;utm_medium=email&amp;amp;utm_name=&amp;amp;utm_source=govdelivery&amp;amp;utm_term</a:t>
            </a:r>
            <a:r>
              <a:rPr lang="en-US" dirty="0"/>
              <a:t>.</a:t>
            </a:r>
          </a:p>
          <a:p>
            <a:endParaRPr lang="en-US" dirty="0"/>
          </a:p>
          <a:p>
            <a:endParaRPr lang="en-US" dirty="0"/>
          </a:p>
          <a:p>
            <a:r>
              <a:rPr lang="en-US" dirty="0"/>
              <a:t>. </a:t>
            </a:r>
          </a:p>
        </p:txBody>
      </p:sp>
      <p:sp>
        <p:nvSpPr>
          <p:cNvPr id="5" name="Content Placeholder 2"/>
          <p:cNvSpPr txBox="1">
            <a:spLocks/>
          </p:cNvSpPr>
          <p:nvPr/>
        </p:nvSpPr>
        <p:spPr>
          <a:xfrm>
            <a:off x="6244988" y="1609536"/>
            <a:ext cx="46470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latin typeface="+mn-lt"/>
              </a:rPr>
              <a:t>Role of the local homeless liaison</a:t>
            </a:r>
          </a:p>
          <a:p>
            <a:pPr>
              <a:lnSpc>
                <a:spcPct val="100000"/>
              </a:lnSpc>
              <a:spcBef>
                <a:spcPts val="0"/>
              </a:spcBef>
            </a:pPr>
            <a:endParaRPr lang="en-US" sz="900" dirty="0">
              <a:latin typeface="+mn-lt"/>
            </a:endParaRPr>
          </a:p>
          <a:p>
            <a:pPr>
              <a:lnSpc>
                <a:spcPct val="100000"/>
              </a:lnSpc>
              <a:spcBef>
                <a:spcPts val="0"/>
              </a:spcBef>
            </a:pPr>
            <a:r>
              <a:rPr lang="en-US" dirty="0">
                <a:latin typeface="+mn-lt"/>
              </a:rPr>
              <a:t>Subgrant requirements</a:t>
            </a:r>
          </a:p>
          <a:p>
            <a:pPr>
              <a:lnSpc>
                <a:spcPct val="100000"/>
              </a:lnSpc>
              <a:spcBef>
                <a:spcPts val="0"/>
              </a:spcBef>
            </a:pPr>
            <a:endParaRPr lang="en-US" sz="900" dirty="0">
              <a:latin typeface="+mn-lt"/>
            </a:endParaRPr>
          </a:p>
          <a:p>
            <a:pPr>
              <a:lnSpc>
                <a:spcPct val="100000"/>
              </a:lnSpc>
              <a:spcBef>
                <a:spcPts val="0"/>
              </a:spcBef>
            </a:pPr>
            <a:r>
              <a:rPr lang="en-US" dirty="0">
                <a:latin typeface="+mn-lt"/>
              </a:rPr>
              <a:t>Transportation</a:t>
            </a:r>
          </a:p>
          <a:p>
            <a:pPr>
              <a:lnSpc>
                <a:spcPct val="100000"/>
              </a:lnSpc>
              <a:spcBef>
                <a:spcPts val="0"/>
              </a:spcBef>
            </a:pPr>
            <a:endParaRPr lang="en-US" sz="900" dirty="0">
              <a:latin typeface="+mn-lt"/>
            </a:endParaRPr>
          </a:p>
          <a:p>
            <a:pPr>
              <a:lnSpc>
                <a:spcPct val="100000"/>
              </a:lnSpc>
              <a:spcBef>
                <a:spcPts val="0"/>
              </a:spcBef>
            </a:pPr>
            <a:r>
              <a:rPr lang="en-US" dirty="0">
                <a:latin typeface="+mn-lt"/>
              </a:rPr>
              <a:t>Preschool</a:t>
            </a:r>
          </a:p>
          <a:p>
            <a:pPr>
              <a:lnSpc>
                <a:spcPct val="100000"/>
              </a:lnSpc>
              <a:spcBef>
                <a:spcPts val="0"/>
              </a:spcBef>
            </a:pPr>
            <a:endParaRPr lang="en-US" sz="900" dirty="0">
              <a:latin typeface="+mn-lt"/>
            </a:endParaRPr>
          </a:p>
          <a:p>
            <a:pPr>
              <a:lnSpc>
                <a:spcPct val="100000"/>
              </a:lnSpc>
              <a:spcBef>
                <a:spcPts val="0"/>
              </a:spcBef>
            </a:pPr>
            <a:r>
              <a:rPr lang="en-US" dirty="0">
                <a:latin typeface="+mn-lt"/>
              </a:rPr>
              <a:t>Higher Education</a:t>
            </a:r>
          </a:p>
        </p:txBody>
      </p:sp>
    </p:spTree>
    <p:extLst>
      <p:ext uri="{BB962C8B-B14F-4D97-AF65-F5344CB8AC3E}">
        <p14:creationId xmlns:p14="http://schemas.microsoft.com/office/powerpoint/2010/main" val="408173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solidFill>
              </a:rPr>
              <a:t>Enrollment Rights of </a:t>
            </a:r>
            <a:br>
              <a:rPr lang="en-US" dirty="0">
                <a:solidFill>
                  <a:schemeClr val="tx1"/>
                </a:solidFill>
              </a:rPr>
            </a:br>
            <a:r>
              <a:rPr lang="en-US" dirty="0">
                <a:solidFill>
                  <a:schemeClr val="tx1"/>
                </a:solidFill>
              </a:rPr>
              <a:t>Homeless Children and Youth</a:t>
            </a:r>
          </a:p>
        </p:txBody>
      </p:sp>
      <p:sp>
        <p:nvSpPr>
          <p:cNvPr id="3" name="Content Placeholder 2"/>
          <p:cNvSpPr>
            <a:spLocks noGrp="1"/>
          </p:cNvSpPr>
          <p:nvPr>
            <p:ph idx="1"/>
          </p:nvPr>
        </p:nvSpPr>
        <p:spPr>
          <a:xfrm>
            <a:off x="838200" y="1825625"/>
            <a:ext cx="10515600" cy="4667250"/>
          </a:xfrm>
        </p:spPr>
        <p:txBody>
          <a:bodyPr>
            <a:normAutofit/>
          </a:bodyPr>
          <a:lstStyle/>
          <a:p>
            <a:endParaRPr lang="en-US" dirty="0">
              <a:latin typeface="+mn-lt"/>
            </a:endParaRPr>
          </a:p>
          <a:p>
            <a:r>
              <a:rPr lang="en-US" dirty="0">
                <a:latin typeface="+mn-lt"/>
              </a:rPr>
              <a:t>Receive a free, appropriate public education</a:t>
            </a:r>
          </a:p>
          <a:p>
            <a:r>
              <a:rPr lang="en-US" dirty="0">
                <a:latin typeface="+mn-lt"/>
              </a:rPr>
              <a:t>Immediate enrollment </a:t>
            </a:r>
          </a:p>
          <a:p>
            <a:r>
              <a:rPr lang="en-US" dirty="0">
                <a:latin typeface="+mn-lt"/>
              </a:rPr>
              <a:t>Remain in the school of origin, if in the student’s best interest</a:t>
            </a:r>
          </a:p>
          <a:p>
            <a:r>
              <a:rPr lang="en-US" dirty="0">
                <a:latin typeface="+mn-lt"/>
              </a:rPr>
              <a:t>Receive transportation assistance, when requested</a:t>
            </a:r>
          </a:p>
          <a:p>
            <a:r>
              <a:rPr lang="en-US" dirty="0">
                <a:latin typeface="+mn-lt"/>
              </a:rPr>
              <a:t>Receive appropriate educational services comparable to other students</a:t>
            </a:r>
          </a:p>
          <a:p>
            <a:r>
              <a:rPr lang="en-US" dirty="0">
                <a:latin typeface="+mn-lt"/>
              </a:rPr>
              <a:t>Receive free school meals</a:t>
            </a:r>
          </a:p>
        </p:txBody>
      </p:sp>
      <p:pic>
        <p:nvPicPr>
          <p:cNvPr id="4" name="Picture 3">
            <a:extLst>
              <a:ext uri="{FF2B5EF4-FFF2-40B4-BE49-F238E27FC236}">
                <a16:creationId xmlns:a16="http://schemas.microsoft.com/office/drawing/2014/main" id="{44231451-8AD3-4BC7-9D40-9C02527AF331}"/>
              </a:ext>
            </a:extLst>
          </p:cNvPr>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418059">
            <a:off x="10379034" y="172108"/>
            <a:ext cx="1416504" cy="16881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softEdge rad="31750"/>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extBox 4">
            <a:extLst>
              <a:ext uri="{FF2B5EF4-FFF2-40B4-BE49-F238E27FC236}">
                <a16:creationId xmlns:a16="http://schemas.microsoft.com/office/drawing/2014/main" id="{0A0980F6-4837-46A2-9897-9A14BEF766DE}"/>
              </a:ext>
            </a:extLst>
          </p:cNvPr>
          <p:cNvSpPr txBox="1"/>
          <p:nvPr/>
        </p:nvSpPr>
        <p:spPr>
          <a:xfrm>
            <a:off x="1382678" y="5934670"/>
            <a:ext cx="9553433" cy="369332"/>
          </a:xfrm>
          <a:prstGeom prst="rect">
            <a:avLst/>
          </a:prstGeom>
          <a:noFill/>
        </p:spPr>
        <p:txBody>
          <a:bodyPr wrap="square" rtlCol="0">
            <a:spAutoFit/>
          </a:bodyPr>
          <a:lstStyle/>
          <a:p>
            <a:r>
              <a:rPr lang="en-US" b="1" dirty="0"/>
              <a:t>Resource on Free School Meals:  </a:t>
            </a:r>
            <a:r>
              <a:rPr lang="en-US" dirty="0">
                <a:solidFill>
                  <a:srgbClr val="2A2D6C"/>
                </a:solidFill>
                <a:hlinkClick r:id="rId5"/>
              </a:rPr>
              <a:t>https://nche.ed.gov/downloads/briefs/nutrition.pdf</a:t>
            </a:r>
            <a:endParaRPr lang="en-US" dirty="0">
              <a:solidFill>
                <a:srgbClr val="2A2D6C"/>
              </a:solidFill>
            </a:endParaRPr>
          </a:p>
        </p:txBody>
      </p:sp>
    </p:spTree>
    <p:extLst>
      <p:ext uri="{BB962C8B-B14F-4D97-AF65-F5344CB8AC3E}">
        <p14:creationId xmlns:p14="http://schemas.microsoft.com/office/powerpoint/2010/main" val="31726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3C38-7E6C-41FE-BBEF-3B22A7D45B88}"/>
              </a:ext>
            </a:extLst>
          </p:cNvPr>
          <p:cNvSpPr>
            <a:spLocks noGrp="1"/>
          </p:cNvSpPr>
          <p:nvPr>
            <p:ph type="title"/>
          </p:nvPr>
        </p:nvSpPr>
        <p:spPr/>
        <p:txBody>
          <a:bodyPr/>
          <a:lstStyle/>
          <a:p>
            <a:pPr algn="ctr"/>
            <a:r>
              <a:rPr lang="en-US" dirty="0"/>
              <a:t>Homeless Liaison Responsibilities </a:t>
            </a:r>
          </a:p>
        </p:txBody>
      </p:sp>
      <p:sp>
        <p:nvSpPr>
          <p:cNvPr id="4" name="TextBox 3">
            <a:extLst>
              <a:ext uri="{FF2B5EF4-FFF2-40B4-BE49-F238E27FC236}">
                <a16:creationId xmlns:a16="http://schemas.microsoft.com/office/drawing/2014/main" id="{0762BB66-F79B-4231-9986-1C4868E92F6E}"/>
              </a:ext>
            </a:extLst>
          </p:cNvPr>
          <p:cNvSpPr txBox="1"/>
          <p:nvPr/>
        </p:nvSpPr>
        <p:spPr>
          <a:xfrm>
            <a:off x="1382678" y="5934670"/>
            <a:ext cx="9553433" cy="923330"/>
          </a:xfrm>
          <a:prstGeom prst="rect">
            <a:avLst/>
          </a:prstGeom>
          <a:noFill/>
        </p:spPr>
        <p:txBody>
          <a:bodyPr wrap="square" rtlCol="0">
            <a:spAutoFit/>
          </a:bodyPr>
          <a:lstStyle/>
          <a:p>
            <a:r>
              <a:rPr lang="en-US" b="1" dirty="0"/>
              <a:t>Resource:  </a:t>
            </a:r>
            <a:r>
              <a:rPr lang="en-US" dirty="0"/>
              <a:t>NCHE brief titled, </a:t>
            </a:r>
            <a:r>
              <a:rPr lang="en-US" i="1" dirty="0"/>
              <a:t>“Local Homeless Education Liaisons:  Important Information for New Liaisons,” </a:t>
            </a:r>
            <a:r>
              <a:rPr lang="en-US" dirty="0"/>
              <a:t>Feb. 2015, located at  </a:t>
            </a:r>
            <a:r>
              <a:rPr lang="en-US" dirty="0">
                <a:hlinkClick r:id="rId3"/>
              </a:rPr>
              <a:t>https://nche.ed.gov/downloads/briefs/new-liaisons.pdf</a:t>
            </a:r>
            <a:r>
              <a:rPr lang="en-US" dirty="0"/>
              <a:t>.</a:t>
            </a:r>
          </a:p>
          <a:p>
            <a:endParaRPr lang="en-US" dirty="0"/>
          </a:p>
        </p:txBody>
      </p:sp>
      <p:sp>
        <p:nvSpPr>
          <p:cNvPr id="5" name="Content Placeholder 2">
            <a:extLst>
              <a:ext uri="{FF2B5EF4-FFF2-40B4-BE49-F238E27FC236}">
                <a16:creationId xmlns:a16="http://schemas.microsoft.com/office/drawing/2014/main" id="{129D2CFC-0250-4A41-9CEB-7A5ABC5E4FA7}"/>
              </a:ext>
            </a:extLst>
          </p:cNvPr>
          <p:cNvSpPr>
            <a:spLocks noGrp="1"/>
          </p:cNvSpPr>
          <p:nvPr>
            <p:ph idx="1"/>
          </p:nvPr>
        </p:nvSpPr>
        <p:spPr>
          <a:xfrm>
            <a:off x="1255889" y="1891313"/>
            <a:ext cx="4433712" cy="3757133"/>
          </a:xfrm>
        </p:spPr>
        <p:txBody>
          <a:bodyPr>
            <a:normAutofit/>
          </a:bodyPr>
          <a:lstStyle/>
          <a:p>
            <a:r>
              <a:rPr lang="en-US" dirty="0">
                <a:solidFill>
                  <a:schemeClr val="tx1"/>
                </a:solidFill>
                <a:latin typeface="+mn-lt"/>
                <a:ea typeface="+mn-ea"/>
                <a:cs typeface="+mn-cs"/>
              </a:rPr>
              <a:t>Identification</a:t>
            </a:r>
          </a:p>
          <a:p>
            <a:r>
              <a:rPr lang="en-US" dirty="0">
                <a:solidFill>
                  <a:schemeClr val="tx1"/>
                </a:solidFill>
                <a:latin typeface="+mn-lt"/>
                <a:ea typeface="+mn-ea"/>
                <a:cs typeface="+mn-cs"/>
              </a:rPr>
              <a:t>Enrollment</a:t>
            </a:r>
          </a:p>
          <a:p>
            <a:r>
              <a:rPr lang="en-US" dirty="0">
                <a:solidFill>
                  <a:schemeClr val="tx1"/>
                </a:solidFill>
                <a:latin typeface="+mn-lt"/>
                <a:ea typeface="+mn-ea"/>
                <a:cs typeface="+mn-cs"/>
              </a:rPr>
              <a:t>Access to Services</a:t>
            </a:r>
          </a:p>
          <a:p>
            <a:r>
              <a:rPr lang="en-US" dirty="0">
                <a:solidFill>
                  <a:schemeClr val="tx1"/>
                </a:solidFill>
                <a:latin typeface="+mn-lt"/>
                <a:ea typeface="+mn-ea"/>
                <a:cs typeface="+mn-cs"/>
              </a:rPr>
              <a:t>Referrals</a:t>
            </a:r>
          </a:p>
          <a:p>
            <a:r>
              <a:rPr lang="en-US" dirty="0">
                <a:solidFill>
                  <a:schemeClr val="tx1"/>
                </a:solidFill>
                <a:latin typeface="+mn-lt"/>
                <a:ea typeface="+mn-ea"/>
                <a:cs typeface="+mn-cs"/>
              </a:rPr>
              <a:t>Parental Information</a:t>
            </a:r>
          </a:p>
          <a:p>
            <a:r>
              <a:rPr lang="en-US" dirty="0">
                <a:solidFill>
                  <a:schemeClr val="tx1"/>
                </a:solidFill>
                <a:latin typeface="+mn-lt"/>
                <a:ea typeface="+mn-ea"/>
                <a:cs typeface="+mn-cs"/>
              </a:rPr>
              <a:t>Public Notice</a:t>
            </a:r>
          </a:p>
        </p:txBody>
      </p:sp>
      <p:sp>
        <p:nvSpPr>
          <p:cNvPr id="6" name="Content Placeholder 2">
            <a:extLst>
              <a:ext uri="{FF2B5EF4-FFF2-40B4-BE49-F238E27FC236}">
                <a16:creationId xmlns:a16="http://schemas.microsoft.com/office/drawing/2014/main" id="{FB5AA610-9420-4F63-974C-310089E0833D}"/>
              </a:ext>
            </a:extLst>
          </p:cNvPr>
          <p:cNvSpPr txBox="1">
            <a:spLocks/>
          </p:cNvSpPr>
          <p:nvPr/>
        </p:nvSpPr>
        <p:spPr>
          <a:xfrm>
            <a:off x="6321777" y="1891313"/>
            <a:ext cx="5257800" cy="3671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Disputes</a:t>
            </a:r>
          </a:p>
          <a:p>
            <a:r>
              <a:rPr lang="en-US" dirty="0"/>
              <a:t>Transportation Services</a:t>
            </a:r>
          </a:p>
          <a:p>
            <a:r>
              <a:rPr lang="en-US" dirty="0"/>
              <a:t>Professional Development</a:t>
            </a:r>
          </a:p>
          <a:p>
            <a:r>
              <a:rPr lang="en-US" dirty="0"/>
              <a:t>Unaccompanied Homeless Youth</a:t>
            </a:r>
          </a:p>
          <a:p>
            <a:r>
              <a:rPr lang="en-US" dirty="0"/>
              <a:t>Collaboration</a:t>
            </a:r>
          </a:p>
        </p:txBody>
      </p:sp>
    </p:spTree>
    <p:extLst>
      <p:ext uri="{BB962C8B-B14F-4D97-AF65-F5344CB8AC3E}">
        <p14:creationId xmlns:p14="http://schemas.microsoft.com/office/powerpoint/2010/main" val="336227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Local McKinney-Vento Liaisons</a:t>
            </a:r>
          </a:p>
        </p:txBody>
      </p:sp>
      <p:sp>
        <p:nvSpPr>
          <p:cNvPr id="3" name="Content Placeholder 2"/>
          <p:cNvSpPr>
            <a:spLocks noGrp="1"/>
          </p:cNvSpPr>
          <p:nvPr>
            <p:ph idx="1"/>
          </p:nvPr>
        </p:nvSpPr>
        <p:spPr>
          <a:xfrm>
            <a:off x="838200" y="1825625"/>
            <a:ext cx="10515600" cy="4351338"/>
          </a:xfrm>
        </p:spPr>
        <p:txBody>
          <a:bodyPr>
            <a:normAutofit lnSpcReduction="10000"/>
          </a:bodyPr>
          <a:lstStyle/>
          <a:p>
            <a:pPr>
              <a:lnSpc>
                <a:spcPct val="80000"/>
              </a:lnSpc>
              <a:spcAft>
                <a:spcPts val="600"/>
              </a:spcAft>
            </a:pPr>
            <a:r>
              <a:rPr lang="en-US" dirty="0">
                <a:solidFill>
                  <a:schemeClr val="tx1"/>
                </a:solidFill>
                <a:latin typeface="Calibri" panose="020F0502020204030204" pitchFamily="34" charset="0"/>
              </a:rPr>
              <a:t>Every LEA must designate a McKinney-Vento liaison </a:t>
            </a:r>
            <a:r>
              <a:rPr lang="en-US" dirty="0">
                <a:solidFill>
                  <a:srgbClr val="C40000"/>
                </a:solidFill>
                <a:latin typeface="Calibri" panose="020F0502020204030204" pitchFamily="34" charset="0"/>
              </a:rPr>
              <a:t>able to carry out his/her legal duties</a:t>
            </a:r>
            <a:r>
              <a:rPr lang="en-US" dirty="0">
                <a:solidFill>
                  <a:schemeClr val="tx1"/>
                </a:solidFill>
                <a:latin typeface="Calibri" panose="020F0502020204030204" pitchFamily="34" charset="0"/>
              </a:rPr>
              <a:t>.	</a:t>
            </a:r>
            <a:r>
              <a:rPr lang="en-US" sz="2400" i="1" dirty="0">
                <a:solidFill>
                  <a:schemeClr val="tx1"/>
                </a:solidFill>
                <a:latin typeface="Calibri" panose="020F0502020204030204" pitchFamily="34" charset="0"/>
              </a:rPr>
              <a:t>11432(g)(6)</a:t>
            </a:r>
          </a:p>
          <a:p>
            <a:pPr>
              <a:lnSpc>
                <a:spcPct val="80000"/>
              </a:lnSpc>
              <a:spcAft>
                <a:spcPts val="600"/>
              </a:spcAft>
            </a:pPr>
            <a:r>
              <a:rPr lang="en-US" dirty="0">
                <a:solidFill>
                  <a:schemeClr val="tx1"/>
                </a:solidFill>
                <a:latin typeface="Calibri" panose="020F0502020204030204" pitchFamily="34" charset="0"/>
              </a:rPr>
              <a:t>Liaisons must ensure that—</a:t>
            </a:r>
          </a:p>
          <a:p>
            <a:pPr lvl="1">
              <a:lnSpc>
                <a:spcPct val="80000"/>
              </a:lnSpc>
              <a:spcAft>
                <a:spcPts val="600"/>
              </a:spcAft>
            </a:pPr>
            <a:r>
              <a:rPr lang="en-US" sz="2800" dirty="0">
                <a:solidFill>
                  <a:schemeClr val="tx1"/>
                </a:solidFill>
                <a:latin typeface="Calibri" panose="020F0502020204030204" pitchFamily="34" charset="0"/>
                <a:ea typeface="Calibri" charset="0"/>
                <a:cs typeface="Calibri" charset="0"/>
              </a:rPr>
              <a:t>McKinney-Vento students enroll in and have full and equal opportunity to succeed in school.</a:t>
            </a:r>
          </a:p>
          <a:p>
            <a:pPr lvl="1">
              <a:lnSpc>
                <a:spcPct val="80000"/>
              </a:lnSpc>
              <a:spcAft>
                <a:spcPts val="600"/>
              </a:spcAft>
            </a:pPr>
            <a:r>
              <a:rPr lang="en-US" sz="2800" dirty="0">
                <a:solidFill>
                  <a:schemeClr val="tx1"/>
                </a:solidFill>
                <a:latin typeface="Calibri" panose="020F0502020204030204" pitchFamily="34" charset="0"/>
                <a:ea typeface="Calibri" charset="0"/>
                <a:cs typeface="Calibri" charset="0"/>
              </a:rPr>
              <a:t>Children and youth in homeless situations are identified by school personnel through </a:t>
            </a:r>
            <a:r>
              <a:rPr lang="en-US" sz="2800" dirty="0">
                <a:solidFill>
                  <a:srgbClr val="C40000"/>
                </a:solidFill>
                <a:latin typeface="Calibri" panose="020F0502020204030204" pitchFamily="34" charset="0"/>
                <a:ea typeface="Calibri" charset="0"/>
                <a:cs typeface="Calibri" charset="0"/>
              </a:rPr>
              <a:t>outreach </a:t>
            </a:r>
            <a:r>
              <a:rPr lang="en-US" sz="2800" dirty="0">
                <a:solidFill>
                  <a:schemeClr val="tx1"/>
                </a:solidFill>
                <a:latin typeface="Calibri" panose="020F0502020204030204" pitchFamily="34" charset="0"/>
                <a:ea typeface="Calibri" charset="0"/>
                <a:cs typeface="Calibri" charset="0"/>
              </a:rPr>
              <a:t>and coordination with other entities and agencies.</a:t>
            </a:r>
          </a:p>
          <a:p>
            <a:pPr lvl="1">
              <a:lnSpc>
                <a:spcPct val="80000"/>
              </a:lnSpc>
              <a:spcAft>
                <a:spcPts val="600"/>
              </a:spcAft>
            </a:pPr>
            <a:r>
              <a:rPr lang="en-US" sz="2800" dirty="0">
                <a:solidFill>
                  <a:srgbClr val="C40000"/>
                </a:solidFill>
                <a:latin typeface="Calibri" panose="020F0502020204030204" pitchFamily="34" charset="0"/>
              </a:rPr>
              <a:t>Public notice of MV rights is disseminated in locations frequented by parents, guardians, and unaccompanied youth, in a manner and form understandable to them.</a:t>
            </a:r>
            <a:endParaRPr lang="en-US" sz="2800" dirty="0">
              <a:solidFill>
                <a:srgbClr val="C40000"/>
              </a:solidFill>
              <a:latin typeface="Calibri" panose="020F0502020204030204" pitchFamily="34" charset="0"/>
              <a:ea typeface="Calibri" charset="0"/>
              <a:cs typeface="Calibri" charset="0"/>
            </a:endParaRPr>
          </a:p>
          <a:p>
            <a:endParaRPr lang="en-US" dirty="0"/>
          </a:p>
        </p:txBody>
      </p:sp>
      <p:sp>
        <p:nvSpPr>
          <p:cNvPr id="4" name="TextBox 3"/>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56972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McKinney-Vento Liaisons (cont.)</a:t>
            </a:r>
          </a:p>
        </p:txBody>
      </p:sp>
      <p:sp>
        <p:nvSpPr>
          <p:cNvPr id="3" name="Content Placeholder 2"/>
          <p:cNvSpPr>
            <a:spLocks noGrp="1"/>
          </p:cNvSpPr>
          <p:nvPr>
            <p:ph idx="1"/>
          </p:nvPr>
        </p:nvSpPr>
        <p:spPr/>
        <p:txBody>
          <a:bodyPr/>
          <a:lstStyle/>
          <a:p>
            <a:pPr>
              <a:lnSpc>
                <a:spcPct val="80000"/>
              </a:lnSpc>
              <a:spcAft>
                <a:spcPts val="600"/>
              </a:spcAft>
            </a:pPr>
            <a:r>
              <a:rPr lang="en-US" dirty="0">
                <a:solidFill>
                  <a:schemeClr val="tx1"/>
                </a:solidFill>
                <a:latin typeface="Calibri" panose="020F0502020204030204" pitchFamily="34" charset="0"/>
              </a:rPr>
              <a:t>Liaisons must ensure that (cont.)—</a:t>
            </a:r>
          </a:p>
          <a:p>
            <a:pPr lvl="1">
              <a:lnSpc>
                <a:spcPct val="80000"/>
              </a:lnSpc>
              <a:spcAft>
                <a:spcPts val="600"/>
              </a:spcAft>
            </a:pPr>
            <a:r>
              <a:rPr lang="en-US" sz="2800" dirty="0">
                <a:solidFill>
                  <a:srgbClr val="C40000"/>
                </a:solidFill>
                <a:latin typeface="Calibri" panose="020F0502020204030204" pitchFamily="34" charset="0"/>
              </a:rPr>
              <a:t>School personnel providing McKinney-Vento services receive professional development and other support.</a:t>
            </a:r>
          </a:p>
          <a:p>
            <a:pPr lvl="1">
              <a:lnSpc>
                <a:spcPct val="80000"/>
              </a:lnSpc>
              <a:spcAft>
                <a:spcPts val="600"/>
              </a:spcAft>
            </a:pPr>
            <a:r>
              <a:rPr lang="en-US" sz="2800" dirty="0">
                <a:solidFill>
                  <a:schemeClr val="tx1"/>
                </a:solidFill>
                <a:latin typeface="Calibri" panose="020F0502020204030204" pitchFamily="34" charset="0"/>
                <a:ea typeface="Calibri" charset="0"/>
                <a:cs typeface="Calibri" charset="0"/>
              </a:rPr>
              <a:t>Children, youth and families </a:t>
            </a:r>
            <a:r>
              <a:rPr lang="en-US" sz="2800" dirty="0">
                <a:solidFill>
                  <a:srgbClr val="C40000"/>
                </a:solidFill>
                <a:latin typeface="Calibri" panose="020F0502020204030204" pitchFamily="34" charset="0"/>
                <a:ea typeface="Calibri" charset="0"/>
                <a:cs typeface="Calibri" charset="0"/>
              </a:rPr>
              <a:t>have access to and</a:t>
            </a:r>
            <a:r>
              <a:rPr lang="en-US" sz="2800" dirty="0">
                <a:solidFill>
                  <a:srgbClr val="FF2D2D"/>
                </a:solidFill>
                <a:latin typeface="Calibri" panose="020F0502020204030204" pitchFamily="34" charset="0"/>
                <a:ea typeface="Calibri" charset="0"/>
                <a:cs typeface="Calibri" charset="0"/>
              </a:rPr>
              <a:t> </a:t>
            </a:r>
            <a:r>
              <a:rPr lang="en-US" sz="2800" dirty="0">
                <a:solidFill>
                  <a:schemeClr val="tx1"/>
                </a:solidFill>
                <a:latin typeface="Calibri" panose="020F0502020204030204" pitchFamily="34" charset="0"/>
                <a:ea typeface="Calibri" charset="0"/>
                <a:cs typeface="Calibri" charset="0"/>
              </a:rPr>
              <a:t>receive educational services for which they are eligible, including Head Start</a:t>
            </a:r>
            <a:r>
              <a:rPr lang="en-US" sz="2800" dirty="0">
                <a:solidFill>
                  <a:srgbClr val="2A2D6C"/>
                </a:solidFill>
                <a:latin typeface="Calibri" panose="020F0502020204030204" pitchFamily="34" charset="0"/>
                <a:ea typeface="Calibri" charset="0"/>
                <a:cs typeface="Calibri" charset="0"/>
              </a:rPr>
              <a:t>, </a:t>
            </a:r>
            <a:r>
              <a:rPr lang="en-US" sz="2800" dirty="0">
                <a:solidFill>
                  <a:srgbClr val="C40000"/>
                </a:solidFill>
                <a:latin typeface="Calibri" panose="020F0502020204030204" pitchFamily="34" charset="0"/>
                <a:ea typeface="Calibri" charset="0"/>
                <a:cs typeface="Calibri" charset="0"/>
              </a:rPr>
              <a:t>early intervention (IDEA Part C) </a:t>
            </a:r>
            <a:r>
              <a:rPr lang="en-US" sz="2800" dirty="0">
                <a:solidFill>
                  <a:schemeClr val="tx1"/>
                </a:solidFill>
                <a:latin typeface="Calibri" panose="020F0502020204030204" pitchFamily="34" charset="0"/>
                <a:ea typeface="Calibri" charset="0"/>
                <a:cs typeface="Calibri" charset="0"/>
              </a:rPr>
              <a:t>and other preschool programs.</a:t>
            </a:r>
          </a:p>
          <a:p>
            <a:pPr lvl="1">
              <a:lnSpc>
                <a:spcPct val="80000"/>
              </a:lnSpc>
              <a:spcAft>
                <a:spcPts val="600"/>
              </a:spcAft>
            </a:pPr>
            <a:r>
              <a:rPr lang="en-US" sz="2800" dirty="0">
                <a:solidFill>
                  <a:schemeClr val="tx1"/>
                </a:solidFill>
                <a:latin typeface="Calibri" panose="020F0502020204030204" pitchFamily="34" charset="0"/>
                <a:ea typeface="Calibri" charset="0"/>
                <a:cs typeface="Calibri" charset="0"/>
              </a:rPr>
              <a:t>Children, youth and families receive referrals to health care, dental, mental health,</a:t>
            </a:r>
            <a:r>
              <a:rPr lang="en-US" sz="2800" dirty="0">
                <a:solidFill>
                  <a:srgbClr val="2A2D6C"/>
                </a:solidFill>
                <a:latin typeface="Calibri" panose="020F0502020204030204" pitchFamily="34" charset="0"/>
                <a:ea typeface="Calibri" charset="0"/>
                <a:cs typeface="Calibri" charset="0"/>
              </a:rPr>
              <a:t> </a:t>
            </a:r>
            <a:r>
              <a:rPr lang="en-US" sz="2800" dirty="0">
                <a:solidFill>
                  <a:srgbClr val="C40000"/>
                </a:solidFill>
                <a:latin typeface="Calibri" panose="020F0502020204030204" pitchFamily="34" charset="0"/>
                <a:ea typeface="Calibri" charset="0"/>
                <a:cs typeface="Calibri" charset="0"/>
              </a:rPr>
              <a:t>substance abuse, housing </a:t>
            </a:r>
            <a:r>
              <a:rPr lang="en-US" sz="2800" dirty="0">
                <a:solidFill>
                  <a:schemeClr val="tx1"/>
                </a:solidFill>
                <a:latin typeface="Calibri" panose="020F0502020204030204" pitchFamily="34" charset="0"/>
                <a:ea typeface="Calibri" charset="0"/>
                <a:cs typeface="Calibri" charset="0"/>
              </a:rPr>
              <a:t>and other services.</a:t>
            </a:r>
          </a:p>
          <a:p>
            <a:endParaRPr lang="en-US" dirty="0"/>
          </a:p>
        </p:txBody>
      </p:sp>
      <p:sp>
        <p:nvSpPr>
          <p:cNvPr id="4" name="TextBox 3"/>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296532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 of Homelessness</a:t>
            </a:r>
          </a:p>
        </p:txBody>
      </p:sp>
      <p:sp useBgFill="1">
        <p:nvSpPr>
          <p:cNvPr id="6" name="TextBox 5">
            <a:extLst>
              <a:ext uri="{FF2B5EF4-FFF2-40B4-BE49-F238E27FC236}">
                <a16:creationId xmlns:a16="http://schemas.microsoft.com/office/drawing/2014/main" id="{58DCFA81-58FE-41D6-B544-5F65C5034750}"/>
              </a:ext>
            </a:extLst>
          </p:cNvPr>
          <p:cNvSpPr txBox="1"/>
          <p:nvPr/>
        </p:nvSpPr>
        <p:spPr>
          <a:xfrm>
            <a:off x="703592" y="1225354"/>
            <a:ext cx="10515600" cy="9306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buNone/>
            </a:pPr>
            <a:r>
              <a:rPr lang="en-US" sz="2400" b="1" dirty="0"/>
              <a:t>Individuals who lack a fixed, regular and adequate nighttime residence.</a:t>
            </a:r>
            <a:endParaRPr lang="en-US" sz="2400" b="1" kern="1200" dirty="0"/>
          </a:p>
        </p:txBody>
      </p:sp>
      <p:graphicFrame>
        <p:nvGraphicFramePr>
          <p:cNvPr id="7" name="Content Placeholder 2">
            <a:extLst>
              <a:ext uri="{FF2B5EF4-FFF2-40B4-BE49-F238E27FC236}">
                <a16:creationId xmlns:a16="http://schemas.microsoft.com/office/drawing/2014/main" id="{C2F10BA0-3174-4920-BC73-67A7B1FD5DD5}"/>
              </a:ext>
            </a:extLst>
          </p:cNvPr>
          <p:cNvGraphicFramePr>
            <a:graphicFrameLocks noGrp="1"/>
          </p:cNvGraphicFramePr>
          <p:nvPr>
            <p:ph idx="1"/>
            <p:extLst>
              <p:ext uri="{D42A27DB-BD31-4B8C-83A1-F6EECF244321}">
                <p14:modId xmlns:p14="http://schemas.microsoft.com/office/powerpoint/2010/main" val="2316692710"/>
              </p:ext>
            </p:extLst>
          </p:nvPr>
        </p:nvGraphicFramePr>
        <p:xfrm>
          <a:off x="838200" y="2156022"/>
          <a:ext cx="10515600" cy="299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useBgFill="1">
        <p:nvSpPr>
          <p:cNvPr id="8" name="TextBox 7">
            <a:extLst>
              <a:ext uri="{FF2B5EF4-FFF2-40B4-BE49-F238E27FC236}">
                <a16:creationId xmlns:a16="http://schemas.microsoft.com/office/drawing/2014/main" id="{7123446C-7953-4A0B-9162-6436C830AE1F}"/>
              </a:ext>
            </a:extLst>
          </p:cNvPr>
          <p:cNvSpPr txBox="1"/>
          <p:nvPr/>
        </p:nvSpPr>
        <p:spPr>
          <a:xfrm>
            <a:off x="600076" y="5627690"/>
            <a:ext cx="10515600" cy="9306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2200" b="1" kern="1200" dirty="0"/>
              <a:t>Can the student go to the SAME PLACE (fixed) EVERY NIGHT (regular) to sleep in a SAFE AND SUFFICIENT SPACE (</a:t>
            </a:r>
            <a:r>
              <a:rPr lang="en-US" sz="2200" b="1" dirty="0"/>
              <a:t>adequate)?</a:t>
            </a:r>
          </a:p>
          <a:p>
            <a:pPr marL="0" lvl="0" indent="0" algn="ctr" defTabSz="1600200">
              <a:lnSpc>
                <a:spcPct val="90000"/>
              </a:lnSpc>
              <a:spcBef>
                <a:spcPct val="0"/>
              </a:spcBef>
              <a:spcAft>
                <a:spcPct val="35000"/>
              </a:spcAft>
              <a:buNone/>
            </a:pPr>
            <a:r>
              <a:rPr lang="en-US" sz="2200" i="1" kern="1200" dirty="0"/>
              <a:t>If the living situation does not meet all 3 components, then the situation is considered homeless.  Decisions are case-by-case.</a:t>
            </a:r>
          </a:p>
        </p:txBody>
      </p:sp>
    </p:spTree>
    <p:extLst>
      <p:ext uri="{BB962C8B-B14F-4D97-AF65-F5344CB8AC3E}">
        <p14:creationId xmlns:p14="http://schemas.microsoft.com/office/powerpoint/2010/main" val="222450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58C2-FF4D-457B-ABD3-D07807EECA0A}"/>
              </a:ext>
            </a:extLst>
          </p:cNvPr>
          <p:cNvSpPr>
            <a:spLocks noGrp="1"/>
          </p:cNvSpPr>
          <p:nvPr>
            <p:ph type="title"/>
          </p:nvPr>
        </p:nvSpPr>
        <p:spPr>
          <a:xfrm>
            <a:off x="655319" y="365125"/>
            <a:ext cx="5683487" cy="1692794"/>
          </a:xfrm>
        </p:spPr>
        <p:txBody>
          <a:bodyPr>
            <a:normAutofit/>
          </a:bodyPr>
          <a:lstStyle/>
          <a:p>
            <a:r>
              <a:rPr lang="en-US" dirty="0"/>
              <a:t>Test Your Knowledge!</a:t>
            </a:r>
          </a:p>
        </p:txBody>
      </p:sp>
      <p:pic>
        <p:nvPicPr>
          <p:cNvPr id="6" name="Picture 5">
            <a:extLst>
              <a:ext uri="{FF2B5EF4-FFF2-40B4-BE49-F238E27FC236}">
                <a16:creationId xmlns:a16="http://schemas.microsoft.com/office/drawing/2014/main" id="{2CB290FA-8016-41EF-902F-C53F2C476AB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285" r="15674"/>
          <a:stretch/>
        </p:blipFill>
        <p:spPr>
          <a:xfrm>
            <a:off x="7801880" y="1212497"/>
            <a:ext cx="3414760" cy="370946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cxnSp>
        <p:nvCxnSpPr>
          <p:cNvPr id="5" name="Straight Connector 4">
            <a:extLst>
              <a:ext uri="{FF2B5EF4-FFF2-40B4-BE49-F238E27FC236}">
                <a16:creationId xmlns:a16="http://schemas.microsoft.com/office/drawing/2014/main" id="{9811FFEC-D3E4-408A-9342-90315425DB16}"/>
              </a:ext>
            </a:extLst>
          </p:cNvPr>
          <p:cNvCxnSpPr/>
          <p:nvPr/>
        </p:nvCxnSpPr>
        <p:spPr>
          <a:xfrm>
            <a:off x="975360" y="1950720"/>
            <a:ext cx="4291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16B71BE-13EF-41FE-AB73-6BCA0E2E821A}"/>
              </a:ext>
            </a:extLst>
          </p:cNvPr>
          <p:cNvSpPr>
            <a:spLocks noGrp="1"/>
          </p:cNvSpPr>
          <p:nvPr>
            <p:ph idx="1"/>
          </p:nvPr>
        </p:nvSpPr>
        <p:spPr>
          <a:xfrm>
            <a:off x="247650" y="2209800"/>
            <a:ext cx="6559550" cy="4508500"/>
          </a:xfrm>
        </p:spPr>
        <p:txBody>
          <a:bodyPr>
            <a:normAutofit/>
          </a:bodyPr>
          <a:lstStyle/>
          <a:p>
            <a:pPr marL="0" indent="0">
              <a:buNone/>
            </a:pPr>
            <a:r>
              <a:rPr lang="en-US" sz="2600" b="1" dirty="0">
                <a:latin typeface="+mn-lt"/>
              </a:rPr>
              <a:t>Which types of nighttime residency are most frequently identified in any given school year?</a:t>
            </a:r>
          </a:p>
          <a:p>
            <a:pPr marL="0" indent="0">
              <a:buNone/>
            </a:pPr>
            <a:endParaRPr lang="en-US" sz="2600" dirty="0">
              <a:latin typeface="+mn-lt"/>
            </a:endParaRPr>
          </a:p>
          <a:p>
            <a:pPr marL="971550" lvl="1" indent="-514350">
              <a:buFont typeface="+mj-lt"/>
              <a:buAutoNum type="alphaLcPeriod"/>
            </a:pPr>
            <a:r>
              <a:rPr lang="en-US" sz="2600" dirty="0">
                <a:latin typeface="+mn-lt"/>
              </a:rPr>
              <a:t>Living in cars and living in parks</a:t>
            </a:r>
          </a:p>
          <a:p>
            <a:pPr marL="971550" lvl="1" indent="-514350">
              <a:buFont typeface="+mj-lt"/>
              <a:buAutoNum type="alphaLcPeriod"/>
            </a:pPr>
            <a:r>
              <a:rPr lang="en-US" sz="2600" dirty="0">
                <a:latin typeface="+mn-lt"/>
              </a:rPr>
              <a:t>Living under bridges and living in abandoned buildings</a:t>
            </a:r>
          </a:p>
          <a:p>
            <a:pPr marL="971550" lvl="1" indent="-514350">
              <a:buFont typeface="+mj-lt"/>
              <a:buAutoNum type="alphaLcPeriod"/>
            </a:pPr>
            <a:r>
              <a:rPr lang="en-US" sz="2600" dirty="0">
                <a:latin typeface="+mn-lt"/>
              </a:rPr>
              <a:t>Sharing a home due to loss of housing and sharing a home due to economic hardship</a:t>
            </a:r>
          </a:p>
        </p:txBody>
      </p:sp>
    </p:spTree>
    <p:extLst>
      <p:ext uri="{BB962C8B-B14F-4D97-AF65-F5344CB8AC3E}">
        <p14:creationId xmlns:p14="http://schemas.microsoft.com/office/powerpoint/2010/main" val="429632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58C2-FF4D-457B-ABD3-D07807EECA0A}"/>
              </a:ext>
            </a:extLst>
          </p:cNvPr>
          <p:cNvSpPr>
            <a:spLocks noGrp="1"/>
          </p:cNvSpPr>
          <p:nvPr>
            <p:ph type="title"/>
          </p:nvPr>
        </p:nvSpPr>
        <p:spPr>
          <a:xfrm>
            <a:off x="655319" y="365125"/>
            <a:ext cx="5683487" cy="1692794"/>
          </a:xfrm>
        </p:spPr>
        <p:txBody>
          <a:bodyPr>
            <a:normAutofit/>
          </a:bodyPr>
          <a:lstStyle/>
          <a:p>
            <a:r>
              <a:rPr lang="en-US" dirty="0"/>
              <a:t>Test Your Knowledge!</a:t>
            </a:r>
          </a:p>
        </p:txBody>
      </p:sp>
      <p:cxnSp>
        <p:nvCxnSpPr>
          <p:cNvPr id="5" name="Straight Connector 4">
            <a:extLst>
              <a:ext uri="{FF2B5EF4-FFF2-40B4-BE49-F238E27FC236}">
                <a16:creationId xmlns:a16="http://schemas.microsoft.com/office/drawing/2014/main" id="{9811FFEC-D3E4-408A-9342-90315425DB16}"/>
              </a:ext>
            </a:extLst>
          </p:cNvPr>
          <p:cNvCxnSpPr/>
          <p:nvPr/>
        </p:nvCxnSpPr>
        <p:spPr>
          <a:xfrm>
            <a:off x="975360" y="1950720"/>
            <a:ext cx="4291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16B71BE-13EF-41FE-AB73-6BCA0E2E821A}"/>
              </a:ext>
            </a:extLst>
          </p:cNvPr>
          <p:cNvSpPr>
            <a:spLocks noGrp="1"/>
          </p:cNvSpPr>
          <p:nvPr>
            <p:ph idx="1"/>
          </p:nvPr>
        </p:nvSpPr>
        <p:spPr>
          <a:xfrm>
            <a:off x="247650" y="2209800"/>
            <a:ext cx="6525683" cy="4508500"/>
          </a:xfrm>
        </p:spPr>
        <p:txBody>
          <a:bodyPr>
            <a:normAutofit/>
          </a:bodyPr>
          <a:lstStyle/>
          <a:p>
            <a:pPr marL="0" indent="0">
              <a:buNone/>
            </a:pPr>
            <a:r>
              <a:rPr lang="en-US" sz="2600" b="1" dirty="0">
                <a:latin typeface="+mn-lt"/>
              </a:rPr>
              <a:t>Which types of nighttime residency are most frequently identified in any given school year?</a:t>
            </a:r>
          </a:p>
          <a:p>
            <a:pPr marL="0" indent="0">
              <a:buNone/>
            </a:pPr>
            <a:endParaRPr lang="en-US" sz="2600" dirty="0">
              <a:latin typeface="+mn-lt"/>
            </a:endParaRPr>
          </a:p>
          <a:p>
            <a:pPr marL="971550" lvl="1" indent="-514350">
              <a:buFont typeface="+mj-lt"/>
              <a:buAutoNum type="alphaLcPeriod"/>
            </a:pPr>
            <a:r>
              <a:rPr lang="en-US" sz="2600" dirty="0">
                <a:latin typeface="+mn-lt"/>
              </a:rPr>
              <a:t>Living in cars and living in parks</a:t>
            </a:r>
          </a:p>
          <a:p>
            <a:pPr marL="971550" lvl="1" indent="-514350">
              <a:buFont typeface="+mj-lt"/>
              <a:buAutoNum type="alphaLcPeriod"/>
            </a:pPr>
            <a:r>
              <a:rPr lang="en-US" sz="2600" dirty="0">
                <a:latin typeface="+mn-lt"/>
              </a:rPr>
              <a:t>Living under bridges and living in abandoned buildings</a:t>
            </a:r>
          </a:p>
          <a:p>
            <a:pPr marL="971550" lvl="1" indent="-514350">
              <a:buFont typeface="+mj-lt"/>
              <a:buAutoNum type="alphaLcPeriod"/>
            </a:pPr>
            <a:r>
              <a:rPr lang="en-US" sz="2600" dirty="0">
                <a:solidFill>
                  <a:schemeClr val="accent2">
                    <a:lumMod val="75000"/>
                  </a:schemeClr>
                </a:solidFill>
                <a:latin typeface="+mn-lt"/>
              </a:rPr>
              <a:t>Sharing a home due to loss of housing and sharing a home due to economic hardship</a:t>
            </a:r>
          </a:p>
        </p:txBody>
      </p:sp>
      <p:pic>
        <p:nvPicPr>
          <p:cNvPr id="9" name="Picture 8">
            <a:extLst>
              <a:ext uri="{FF2B5EF4-FFF2-40B4-BE49-F238E27FC236}">
                <a16:creationId xmlns:a16="http://schemas.microsoft.com/office/drawing/2014/main" id="{41110446-F396-435E-A68A-09A8EDD2EC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285" r="15674"/>
          <a:stretch/>
        </p:blipFill>
        <p:spPr>
          <a:xfrm>
            <a:off x="7801880" y="1212497"/>
            <a:ext cx="3414760" cy="370946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99319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NC Homeless Education Program (NCHEP)</a:t>
            </a:r>
          </a:p>
        </p:txBody>
      </p:sp>
      <p:sp>
        <p:nvSpPr>
          <p:cNvPr id="3" name="Content Placeholder 2"/>
          <p:cNvSpPr>
            <a:spLocks noGrp="1"/>
          </p:cNvSpPr>
          <p:nvPr>
            <p:ph idx="1"/>
          </p:nvPr>
        </p:nvSpPr>
        <p:spPr>
          <a:xfrm>
            <a:off x="838200" y="1444978"/>
            <a:ext cx="10515600" cy="5302663"/>
          </a:xfrm>
        </p:spPr>
        <p:txBody>
          <a:bodyPr>
            <a:normAutofit fontScale="70000" lnSpcReduction="20000"/>
          </a:bodyPr>
          <a:lstStyle/>
          <a:p>
            <a:pPr marL="0" indent="0" algn="ctr">
              <a:buNone/>
            </a:pPr>
            <a:endParaRPr lang="en-US" dirty="0"/>
          </a:p>
          <a:p>
            <a:r>
              <a:rPr lang="en-US" sz="3700" dirty="0">
                <a:solidFill>
                  <a:schemeClr val="tx1"/>
                </a:solidFill>
                <a:latin typeface="+mn-lt"/>
              </a:rPr>
              <a:t>NCHEP ensures that all children and youth experiencing homelessness have access to the public education to which they are entitled to under the federal McKinney-Vento Act.</a:t>
            </a:r>
          </a:p>
          <a:p>
            <a:endParaRPr lang="en-US" sz="3700" dirty="0">
              <a:solidFill>
                <a:schemeClr val="tx1"/>
              </a:solidFill>
              <a:latin typeface="+mn-lt"/>
            </a:endParaRPr>
          </a:p>
          <a:p>
            <a:r>
              <a:rPr lang="en-US" sz="3700" dirty="0">
                <a:solidFill>
                  <a:schemeClr val="tx1"/>
                </a:solidFill>
                <a:latin typeface="+mn-lt"/>
              </a:rPr>
              <a:t>NCHEP ensures that North Carolina's state policies are in compliance with federal law.</a:t>
            </a:r>
          </a:p>
          <a:p>
            <a:endParaRPr lang="en-US" sz="3700" dirty="0">
              <a:solidFill>
                <a:schemeClr val="tx1"/>
              </a:solidFill>
              <a:latin typeface="+mn-lt"/>
            </a:endParaRPr>
          </a:p>
          <a:p>
            <a:r>
              <a:rPr lang="en-US" sz="3700" dirty="0">
                <a:solidFill>
                  <a:schemeClr val="tx1"/>
                </a:solidFill>
                <a:latin typeface="+mn-lt"/>
              </a:rPr>
              <a:t>NCHEP oversees all programmatic aspects of the state homeless education program while DPI oversees the fiscal components of the program. </a:t>
            </a:r>
          </a:p>
          <a:p>
            <a:endParaRPr lang="en-US" sz="3700" dirty="0">
              <a:solidFill>
                <a:schemeClr val="tx1"/>
              </a:solidFill>
              <a:latin typeface="+mn-lt"/>
            </a:endParaRPr>
          </a:p>
          <a:p>
            <a:r>
              <a:rPr lang="en-US" sz="3700" dirty="0">
                <a:solidFill>
                  <a:schemeClr val="tx1"/>
                </a:solidFill>
                <a:latin typeface="+mn-lt"/>
              </a:rPr>
              <a:t>NCHEP reports to NCDPI.</a:t>
            </a:r>
          </a:p>
          <a:p>
            <a:endParaRPr lang="en-US" sz="3700" dirty="0">
              <a:solidFill>
                <a:schemeClr val="tx1"/>
              </a:solidFill>
              <a:latin typeface="+mn-lt"/>
            </a:endParaRPr>
          </a:p>
          <a:p>
            <a:r>
              <a:rPr lang="en-US" sz="3700" dirty="0">
                <a:solidFill>
                  <a:schemeClr val="tx1"/>
                </a:solidFill>
                <a:latin typeface="+mn-lt"/>
              </a:rPr>
              <a:t>NCHEP is part of the Federal Program and Monitoring Support Division. </a:t>
            </a:r>
          </a:p>
          <a:p>
            <a:pPr marL="0" indent="0">
              <a:buNone/>
            </a:pPr>
            <a:endParaRPr lang="en-US" dirty="0"/>
          </a:p>
        </p:txBody>
      </p:sp>
    </p:spTree>
    <p:extLst>
      <p:ext uri="{BB962C8B-B14F-4D97-AF65-F5344CB8AC3E}">
        <p14:creationId xmlns:p14="http://schemas.microsoft.com/office/powerpoint/2010/main" val="316066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C9E2-850A-4B0C-826F-39F2349614FA}"/>
              </a:ext>
            </a:extLst>
          </p:cNvPr>
          <p:cNvSpPr>
            <a:spLocks noGrp="1"/>
          </p:cNvSpPr>
          <p:nvPr>
            <p:ph type="title"/>
          </p:nvPr>
        </p:nvSpPr>
        <p:spPr/>
        <p:txBody>
          <a:bodyPr>
            <a:normAutofit fontScale="90000"/>
          </a:bodyPr>
          <a:lstStyle/>
          <a:p>
            <a:r>
              <a:rPr lang="en-US" dirty="0"/>
              <a:t>Primary Nighttime Residency – 2016 - 2017SY</a:t>
            </a:r>
          </a:p>
        </p:txBody>
      </p:sp>
      <p:pic>
        <p:nvPicPr>
          <p:cNvPr id="5" name="Content Placeholder 4">
            <a:extLst>
              <a:ext uri="{FF2B5EF4-FFF2-40B4-BE49-F238E27FC236}">
                <a16:creationId xmlns:a16="http://schemas.microsoft.com/office/drawing/2014/main" id="{16270AE0-4F4D-4BE6-8DC3-0647E7B8491D}"/>
              </a:ext>
            </a:extLst>
          </p:cNvPr>
          <p:cNvPicPr>
            <a:picLocks noGrp="1" noChangeAspect="1"/>
          </p:cNvPicPr>
          <p:nvPr>
            <p:ph idx="1"/>
          </p:nvPr>
        </p:nvPicPr>
        <p:blipFill>
          <a:blip r:embed="rId2"/>
          <a:stretch>
            <a:fillRect/>
          </a:stretch>
        </p:blipFill>
        <p:spPr>
          <a:xfrm>
            <a:off x="851300" y="1825625"/>
            <a:ext cx="10489399" cy="4351338"/>
          </a:xfrm>
          <a:prstGeom prst="rect">
            <a:avLst/>
          </a:prstGeom>
        </p:spPr>
      </p:pic>
    </p:spTree>
    <p:extLst>
      <p:ext uri="{BB962C8B-B14F-4D97-AF65-F5344CB8AC3E}">
        <p14:creationId xmlns:p14="http://schemas.microsoft.com/office/powerpoint/2010/main" val="75604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 continued…</a:t>
            </a:r>
          </a:p>
        </p:txBody>
      </p:sp>
      <p:sp>
        <p:nvSpPr>
          <p:cNvPr id="3" name="Content Placeholder 2"/>
          <p:cNvSpPr>
            <a:spLocks noGrp="1"/>
          </p:cNvSpPr>
          <p:nvPr>
            <p:ph idx="1"/>
          </p:nvPr>
        </p:nvSpPr>
        <p:spPr>
          <a:xfrm>
            <a:off x="838200" y="1825624"/>
            <a:ext cx="4996218" cy="4698005"/>
          </a:xfrm>
        </p:spPr>
        <p:txBody>
          <a:bodyPr>
            <a:normAutofit/>
          </a:bodyPr>
          <a:lstStyle/>
          <a:p>
            <a:r>
              <a:rPr lang="en-US" sz="2600" dirty="0">
                <a:latin typeface="+mn-lt"/>
              </a:rPr>
              <a:t>Sharing a home due to loss of housing</a:t>
            </a:r>
          </a:p>
          <a:p>
            <a:r>
              <a:rPr lang="en-US" sz="2600" dirty="0">
                <a:latin typeface="+mn-lt"/>
              </a:rPr>
              <a:t>Sharing a home due to economic hardship</a:t>
            </a:r>
          </a:p>
          <a:p>
            <a:r>
              <a:rPr lang="en-US" sz="2600" dirty="0">
                <a:latin typeface="+mn-lt"/>
              </a:rPr>
              <a:t>Living in motels / hotels</a:t>
            </a:r>
          </a:p>
          <a:p>
            <a:r>
              <a:rPr lang="en-US" sz="2600" dirty="0">
                <a:latin typeface="+mn-lt"/>
              </a:rPr>
              <a:t>Living in trailer parks</a:t>
            </a:r>
          </a:p>
          <a:p>
            <a:r>
              <a:rPr lang="en-US" sz="2600" dirty="0">
                <a:latin typeface="+mn-lt"/>
              </a:rPr>
              <a:t>Living in a shelter</a:t>
            </a:r>
          </a:p>
          <a:p>
            <a:r>
              <a:rPr lang="en-US" sz="2600" dirty="0">
                <a:latin typeface="+mn-lt"/>
              </a:rPr>
              <a:t>Abandoned in hospitals</a:t>
            </a:r>
          </a:p>
          <a:p>
            <a:r>
              <a:rPr lang="en-US" sz="2600" dirty="0">
                <a:latin typeface="+mn-lt"/>
              </a:rPr>
              <a:t>Living in cars</a:t>
            </a:r>
          </a:p>
          <a:p>
            <a:r>
              <a:rPr lang="en-US" sz="2600" dirty="0">
                <a:latin typeface="+mn-lt"/>
              </a:rPr>
              <a:t>Living in parks</a:t>
            </a:r>
          </a:p>
        </p:txBody>
      </p:sp>
      <p:sp>
        <p:nvSpPr>
          <p:cNvPr id="4" name="Content Placeholder 2"/>
          <p:cNvSpPr txBox="1">
            <a:spLocks/>
          </p:cNvSpPr>
          <p:nvPr/>
        </p:nvSpPr>
        <p:spPr>
          <a:xfrm>
            <a:off x="6127845" y="1825624"/>
            <a:ext cx="5106537" cy="4807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mn-lt"/>
              </a:rPr>
              <a:t>Living in camp grounds</a:t>
            </a:r>
          </a:p>
          <a:p>
            <a:r>
              <a:rPr lang="en-US" sz="2600" dirty="0">
                <a:latin typeface="+mn-lt"/>
              </a:rPr>
              <a:t>Living in abandoned buildings</a:t>
            </a:r>
          </a:p>
          <a:p>
            <a:r>
              <a:rPr lang="en-US" sz="2600" dirty="0">
                <a:latin typeface="+mn-lt"/>
              </a:rPr>
              <a:t>Living under bridges</a:t>
            </a:r>
          </a:p>
          <a:p>
            <a:r>
              <a:rPr lang="en-US" sz="2600" dirty="0">
                <a:latin typeface="+mn-lt"/>
              </a:rPr>
              <a:t>Living at bus / train stations</a:t>
            </a:r>
          </a:p>
          <a:p>
            <a:r>
              <a:rPr lang="en-US" sz="2600" dirty="0">
                <a:latin typeface="+mn-lt"/>
              </a:rPr>
              <a:t>Migratory children</a:t>
            </a:r>
          </a:p>
          <a:p>
            <a:r>
              <a:rPr lang="en-US" sz="2600" dirty="0">
                <a:latin typeface="+mn-lt"/>
              </a:rPr>
              <a:t>Unaccompanied homeless youth</a:t>
            </a:r>
          </a:p>
          <a:p>
            <a:r>
              <a:rPr lang="en-US" sz="2600" dirty="0">
                <a:latin typeface="+mn-lt"/>
              </a:rPr>
              <a:t>Human trafficking</a:t>
            </a:r>
          </a:p>
          <a:p>
            <a:r>
              <a:rPr lang="en-US" sz="2600" dirty="0">
                <a:latin typeface="+mn-lt"/>
              </a:rPr>
              <a:t>Other</a:t>
            </a:r>
          </a:p>
          <a:p>
            <a:endParaRPr lang="en-US" dirty="0"/>
          </a:p>
        </p:txBody>
      </p:sp>
      <p:sp>
        <p:nvSpPr>
          <p:cNvPr id="5" name="TextBox 4">
            <a:extLst>
              <a:ext uri="{FF2B5EF4-FFF2-40B4-BE49-F238E27FC236}">
                <a16:creationId xmlns:a16="http://schemas.microsoft.com/office/drawing/2014/main" id="{9B255764-18B6-4B6D-9B44-4ABDD1B4AF3F}"/>
              </a:ext>
            </a:extLst>
          </p:cNvPr>
          <p:cNvSpPr txBox="1"/>
          <p:nvPr/>
        </p:nvSpPr>
        <p:spPr>
          <a:xfrm>
            <a:off x="1655986" y="6335399"/>
            <a:ext cx="8816340" cy="646331"/>
          </a:xfrm>
          <a:prstGeom prst="rect">
            <a:avLst/>
          </a:prstGeom>
          <a:noFill/>
        </p:spPr>
        <p:txBody>
          <a:bodyPr wrap="square" rtlCol="0">
            <a:spAutoFit/>
          </a:bodyPr>
          <a:lstStyle/>
          <a:p>
            <a:r>
              <a:rPr lang="en-US" dirty="0"/>
              <a:t>NCHE </a:t>
            </a:r>
            <a:r>
              <a:rPr lang="en-US" i="1" dirty="0"/>
              <a:t>Determining Eligibility </a:t>
            </a:r>
            <a:r>
              <a:rPr lang="en-US" dirty="0"/>
              <a:t>brief:  </a:t>
            </a:r>
            <a:r>
              <a:rPr lang="en-US" altLang="ja-JP" dirty="0">
                <a:hlinkClick r:id="rId3"/>
              </a:rPr>
              <a:t>https://nche.ed.gov/downloads/briefs/det_elig.pdf</a:t>
            </a:r>
            <a:r>
              <a:rPr lang="en-US" altLang="ja-JP" dirty="0"/>
              <a:t> </a:t>
            </a:r>
            <a:r>
              <a:rPr lang="en-US" dirty="0"/>
              <a:t>   </a:t>
            </a:r>
          </a:p>
          <a:p>
            <a:endParaRPr lang="en-US" dirty="0"/>
          </a:p>
        </p:txBody>
      </p:sp>
    </p:spTree>
    <p:extLst>
      <p:ext uri="{BB962C8B-B14F-4D97-AF65-F5344CB8AC3E}">
        <p14:creationId xmlns:p14="http://schemas.microsoft.com/office/powerpoint/2010/main" val="128016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2476967" y="362635"/>
            <a:ext cx="6695257" cy="914400"/>
          </a:xfrm>
        </p:spPr>
        <p:txBody>
          <a:bodyPr>
            <a:normAutofit/>
          </a:bodyPr>
          <a:lstStyle/>
          <a:p>
            <a:pPr algn="ctr">
              <a:defRPr/>
            </a:pPr>
            <a:r>
              <a:rPr dirty="0"/>
              <a:t>School </a:t>
            </a:r>
            <a:r>
              <a:rPr lang="en-US" dirty="0"/>
              <a:t>Stability</a:t>
            </a:r>
            <a:endParaRPr dirty="0"/>
          </a:p>
        </p:txBody>
      </p:sp>
      <p:sp>
        <p:nvSpPr>
          <p:cNvPr id="48131" name="Rectangle 3"/>
          <p:cNvSpPr>
            <a:spLocks noGrp="1" noChangeArrowheads="1"/>
          </p:cNvSpPr>
          <p:nvPr>
            <p:ph idx="1"/>
          </p:nvPr>
        </p:nvSpPr>
        <p:spPr>
          <a:xfrm>
            <a:off x="777240" y="1600200"/>
            <a:ext cx="10843260" cy="5029200"/>
          </a:xfrm>
        </p:spPr>
        <p:txBody>
          <a:bodyPr>
            <a:normAutofit/>
          </a:bodyPr>
          <a:lstStyle/>
          <a:p>
            <a:pPr>
              <a:buNone/>
            </a:pPr>
            <a:r>
              <a:rPr lang="en-US" dirty="0">
                <a:solidFill>
                  <a:schemeClr val="tx1"/>
                </a:solidFill>
                <a:latin typeface="+mn-lt"/>
              </a:rPr>
              <a:t>In determining best interest, the LEA shall:</a:t>
            </a:r>
          </a:p>
          <a:p>
            <a:r>
              <a:rPr lang="en-US" dirty="0">
                <a:solidFill>
                  <a:srgbClr val="C40000"/>
                </a:solidFill>
                <a:latin typeface="+mn-lt"/>
              </a:rPr>
              <a:t>Presume </a:t>
            </a:r>
            <a:r>
              <a:rPr lang="en-US" dirty="0">
                <a:solidFill>
                  <a:schemeClr val="tx1"/>
                </a:solidFill>
                <a:latin typeface="+mn-lt"/>
              </a:rPr>
              <a:t>that keeping the student in the school of origin is in the student’s best interest.</a:t>
            </a:r>
          </a:p>
          <a:p>
            <a:pPr lvl="1"/>
            <a:r>
              <a:rPr lang="en-US" dirty="0">
                <a:solidFill>
                  <a:schemeClr val="tx1"/>
                </a:solidFill>
                <a:latin typeface="+mn-lt"/>
                <a:ea typeface="Calibri" charset="0"/>
                <a:cs typeface="Calibri" charset="0"/>
              </a:rPr>
              <a:t>Unless contrary to the request of the </a:t>
            </a:r>
            <a:r>
              <a:rPr lang="en-US" altLang="ja-JP" dirty="0">
                <a:solidFill>
                  <a:schemeClr val="tx1"/>
                </a:solidFill>
                <a:latin typeface="+mn-lt"/>
                <a:ea typeface="Calibri" charset="0"/>
                <a:cs typeface="Calibri" charset="0"/>
              </a:rPr>
              <a:t>parent, guardian</a:t>
            </a:r>
            <a:r>
              <a:rPr lang="en-US" altLang="ja-JP" dirty="0">
                <a:solidFill>
                  <a:schemeClr val="tx2">
                    <a:lumMod val="75000"/>
                  </a:schemeClr>
                </a:solidFill>
                <a:latin typeface="+mn-lt"/>
                <a:ea typeface="Calibri" charset="0"/>
                <a:cs typeface="Calibri" charset="0"/>
              </a:rPr>
              <a:t>, </a:t>
            </a:r>
            <a:r>
              <a:rPr lang="en-US" altLang="ja-JP" dirty="0">
                <a:solidFill>
                  <a:srgbClr val="C40000"/>
                </a:solidFill>
                <a:latin typeface="+mn-lt"/>
                <a:ea typeface="Calibri" charset="0"/>
                <a:cs typeface="Calibri" charset="0"/>
              </a:rPr>
              <a:t>or unaccompanied youth</a:t>
            </a:r>
            <a:r>
              <a:rPr lang="en-US" dirty="0">
                <a:solidFill>
                  <a:schemeClr val="tx2">
                    <a:lumMod val="75000"/>
                  </a:schemeClr>
                </a:solidFill>
                <a:latin typeface="+mn-lt"/>
                <a:ea typeface="Calibri" charset="0"/>
                <a:cs typeface="Calibri" charset="0"/>
              </a:rPr>
              <a:t>.</a:t>
            </a:r>
          </a:p>
          <a:p>
            <a:r>
              <a:rPr lang="en-US" dirty="0">
                <a:solidFill>
                  <a:srgbClr val="C40000"/>
                </a:solidFill>
                <a:latin typeface="+mn-lt"/>
              </a:rPr>
              <a:t>Consider student-centered factors, including the impact of mobility on achievement, education, health, and safety.</a:t>
            </a:r>
          </a:p>
          <a:p>
            <a:r>
              <a:rPr lang="en-US" dirty="0">
                <a:solidFill>
                  <a:srgbClr val="C40000"/>
                </a:solidFill>
                <a:latin typeface="+mn-lt"/>
              </a:rPr>
              <a:t>Give priority to the parent’s/guardian’s request.</a:t>
            </a:r>
          </a:p>
          <a:p>
            <a:r>
              <a:rPr lang="en-US" dirty="0">
                <a:solidFill>
                  <a:srgbClr val="C40000"/>
                </a:solidFill>
                <a:latin typeface="+mn-lt"/>
              </a:rPr>
              <a:t>Give priority to the youth’s request (in the case of an unaccompanied youth).	</a:t>
            </a:r>
            <a:r>
              <a:rPr lang="en-US" sz="1800" i="1" dirty="0">
                <a:solidFill>
                  <a:schemeClr val="tx1"/>
                </a:solidFill>
                <a:latin typeface="+mn-lt"/>
              </a:rPr>
              <a:t>11432(g)(3)(B)(i)-(ii)</a:t>
            </a:r>
          </a:p>
          <a:p>
            <a:pPr lvl="1">
              <a:spcAft>
                <a:spcPts val="1200"/>
              </a:spcAft>
            </a:pPr>
            <a:endParaRPr lang="en-US" sz="1800" dirty="0">
              <a:solidFill>
                <a:srgbClr val="660066"/>
              </a:solidFill>
              <a:ea typeface="Calibri" charset="0"/>
              <a:cs typeface="Calibri" charset="0"/>
            </a:endParaRPr>
          </a:p>
          <a:p>
            <a:pPr>
              <a:spcAft>
                <a:spcPts val="600"/>
              </a:spcAft>
            </a:pPr>
            <a:endParaRPr lang="en-US" dirty="0"/>
          </a:p>
        </p:txBody>
      </p:sp>
      <p:sp>
        <p:nvSpPr>
          <p:cNvPr id="5" name="TextBox 4"/>
          <p:cNvSpPr txBox="1"/>
          <p:nvPr/>
        </p:nvSpPr>
        <p:spPr>
          <a:xfrm>
            <a:off x="1577340" y="6398309"/>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1120191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2239900" y="631319"/>
            <a:ext cx="7251515" cy="851694"/>
          </a:xfrm>
        </p:spPr>
        <p:txBody>
          <a:bodyPr>
            <a:normAutofit/>
          </a:bodyPr>
          <a:lstStyle/>
          <a:p>
            <a:pPr algn="ctr">
              <a:defRPr/>
            </a:pPr>
            <a:r>
              <a:rPr dirty="0"/>
              <a:t>School </a:t>
            </a:r>
            <a:r>
              <a:rPr lang="en-US" dirty="0"/>
              <a:t>Stability continued…</a:t>
            </a:r>
            <a:endParaRPr dirty="0"/>
          </a:p>
        </p:txBody>
      </p:sp>
      <p:sp>
        <p:nvSpPr>
          <p:cNvPr id="47107" name="Rectangle 3"/>
          <p:cNvSpPr>
            <a:spLocks noGrp="1" noChangeArrowheads="1"/>
          </p:cNvSpPr>
          <p:nvPr>
            <p:ph idx="1"/>
          </p:nvPr>
        </p:nvSpPr>
        <p:spPr>
          <a:xfrm>
            <a:off x="746760" y="1981200"/>
            <a:ext cx="10401300" cy="4572000"/>
          </a:xfrm>
        </p:spPr>
        <p:txBody>
          <a:bodyPr>
            <a:normAutofit/>
          </a:bodyPr>
          <a:lstStyle/>
          <a:p>
            <a:r>
              <a:rPr lang="en-US" dirty="0">
                <a:solidFill>
                  <a:schemeClr val="tx1"/>
                </a:solidFill>
                <a:latin typeface="Calibri" charset="0"/>
                <a:ea typeface="Calibri" charset="0"/>
                <a:cs typeface="Calibri" charset="0"/>
              </a:rPr>
              <a:t>Applies when students lose housing during the year or during the summer.	</a:t>
            </a:r>
            <a:r>
              <a:rPr lang="en-US" sz="2400" i="1" dirty="0">
                <a:solidFill>
                  <a:schemeClr val="tx1"/>
                </a:solidFill>
                <a:latin typeface="Calibri" charset="0"/>
                <a:ea typeface="Calibri" charset="0"/>
                <a:cs typeface="Calibri" charset="0"/>
              </a:rPr>
              <a:t>11432(g)(3)(A)(i)(I)</a:t>
            </a:r>
          </a:p>
          <a:p>
            <a:r>
              <a:rPr lang="en-US" dirty="0">
                <a:solidFill>
                  <a:schemeClr val="tx1"/>
                </a:solidFill>
                <a:latin typeface="Calibri" charset="0"/>
                <a:ea typeface="Calibri" charset="0"/>
                <a:cs typeface="Calibri" charset="0"/>
              </a:rPr>
              <a:t>School of origin:</a:t>
            </a:r>
          </a:p>
          <a:p>
            <a:pPr lvl="1"/>
            <a:r>
              <a:rPr lang="en-US" sz="2600" dirty="0">
                <a:solidFill>
                  <a:schemeClr val="tx1"/>
                </a:solidFill>
                <a:latin typeface="Calibri" charset="0"/>
                <a:ea typeface="Calibri" charset="0"/>
                <a:cs typeface="Calibri" charset="0"/>
              </a:rPr>
              <a:t>School attended when permanently housed or school in which last enrolled,</a:t>
            </a:r>
            <a:r>
              <a:rPr lang="en-US" sz="2600" dirty="0">
                <a:solidFill>
                  <a:srgbClr val="1F2251"/>
                </a:solidFill>
                <a:latin typeface="Calibri" charset="0"/>
                <a:ea typeface="Calibri" charset="0"/>
                <a:cs typeface="Calibri" charset="0"/>
              </a:rPr>
              <a:t> </a:t>
            </a:r>
            <a:r>
              <a:rPr lang="en-US" sz="2600" dirty="0">
                <a:solidFill>
                  <a:srgbClr val="C40000"/>
                </a:solidFill>
                <a:latin typeface="Calibri" charset="0"/>
                <a:ea typeface="Calibri" charset="0"/>
                <a:cs typeface="Calibri" charset="0"/>
              </a:rPr>
              <a:t>including a preschool.</a:t>
            </a:r>
          </a:p>
          <a:p>
            <a:pPr lvl="1"/>
            <a:r>
              <a:rPr lang="en-US" sz="2600" dirty="0">
                <a:solidFill>
                  <a:srgbClr val="C40000"/>
                </a:solidFill>
                <a:latin typeface="Calibri" charset="0"/>
                <a:ea typeface="Calibri" charset="0"/>
                <a:cs typeface="Calibri" charset="0"/>
              </a:rPr>
              <a:t>The designated receiving school at the next grade level for feeder school patterns, when the student completes the final grade level served by the school of origin.</a:t>
            </a:r>
            <a:r>
              <a:rPr lang="en-US" sz="2600" dirty="0">
                <a:solidFill>
                  <a:srgbClr val="1F2251"/>
                </a:solidFill>
                <a:latin typeface="Calibri" charset="0"/>
                <a:ea typeface="Calibri" charset="0"/>
                <a:cs typeface="Calibri" charset="0"/>
              </a:rPr>
              <a:t>	</a:t>
            </a:r>
            <a:r>
              <a:rPr lang="en-US" i="1" dirty="0">
                <a:solidFill>
                  <a:schemeClr val="tx1"/>
                </a:solidFill>
                <a:latin typeface="Calibri" charset="0"/>
                <a:ea typeface="Calibri" charset="0"/>
                <a:cs typeface="Calibri" charset="0"/>
              </a:rPr>
              <a:t>11432(g)(3)(I)</a:t>
            </a:r>
          </a:p>
        </p:txBody>
      </p:sp>
      <p:sp>
        <p:nvSpPr>
          <p:cNvPr id="5" name="TextBox 4"/>
          <p:cNvSpPr txBox="1"/>
          <p:nvPr/>
        </p:nvSpPr>
        <p:spPr>
          <a:xfrm>
            <a:off x="1371600" y="6211669"/>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2577943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60600" y="414867"/>
            <a:ext cx="7239000" cy="1066800"/>
          </a:xfrm>
        </p:spPr>
        <p:txBody>
          <a:bodyPr vert="horz" wrap="square" lIns="91440" tIns="45720" rIns="91440" bIns="45720" numCol="1" rtlCol="0" anchor="ctr" compatLnSpc="1">
            <a:prstTxWarp prst="textNoShape">
              <a:avLst/>
            </a:prstTxWarp>
            <a:normAutofit/>
          </a:bodyPr>
          <a:lstStyle/>
          <a:p>
            <a:pPr algn="ctr" eaLnBrk="1" hangingPunct="1">
              <a:defRPr/>
            </a:pPr>
            <a:r>
              <a:rPr lang="en-US" dirty="0"/>
              <a:t>Enrollment in </a:t>
            </a:r>
            <a:r>
              <a:rPr dirty="0"/>
              <a:t>Preschool</a:t>
            </a:r>
          </a:p>
        </p:txBody>
      </p:sp>
      <p:sp>
        <p:nvSpPr>
          <p:cNvPr id="124931" name="Rectangle 3"/>
          <p:cNvSpPr>
            <a:spLocks noGrp="1" noChangeArrowheads="1"/>
          </p:cNvSpPr>
          <p:nvPr>
            <p:ph idx="1"/>
          </p:nvPr>
        </p:nvSpPr>
        <p:spPr>
          <a:xfrm>
            <a:off x="762000" y="1828800"/>
            <a:ext cx="10469880" cy="4419600"/>
          </a:xfrm>
        </p:spPr>
        <p:txBody>
          <a:bodyPr>
            <a:normAutofit/>
          </a:bodyPr>
          <a:lstStyle/>
          <a:p>
            <a:pPr eaLnBrk="1" hangingPunct="1">
              <a:lnSpc>
                <a:spcPct val="90000"/>
              </a:lnSpc>
            </a:pPr>
            <a:r>
              <a:rPr lang="en-US" dirty="0">
                <a:solidFill>
                  <a:schemeClr val="tx1"/>
                </a:solidFill>
                <a:latin typeface="+mn-lt"/>
              </a:rPr>
              <a:t>State McKinney-Vento plans must describe procedures that ensure that homeless children have access to public preschool programs administered by the SEA or LEAs. 	</a:t>
            </a:r>
            <a:r>
              <a:rPr lang="en-US" sz="1800" i="1" dirty="0">
                <a:solidFill>
                  <a:schemeClr val="tx1"/>
                </a:solidFill>
                <a:latin typeface="+mn-lt"/>
              </a:rPr>
              <a:t>11432(g)(1)(F)(</a:t>
            </a:r>
            <a:r>
              <a:rPr lang="en-US" sz="1800" i="1" dirty="0" err="1">
                <a:solidFill>
                  <a:schemeClr val="tx1"/>
                </a:solidFill>
                <a:latin typeface="+mn-lt"/>
              </a:rPr>
              <a:t>i</a:t>
            </a:r>
            <a:r>
              <a:rPr lang="en-US" sz="1800" i="1" dirty="0">
                <a:solidFill>
                  <a:schemeClr val="tx1"/>
                </a:solidFill>
                <a:latin typeface="+mn-lt"/>
              </a:rPr>
              <a:t>)</a:t>
            </a:r>
          </a:p>
          <a:p>
            <a:pPr eaLnBrk="1" hangingPunct="1">
              <a:lnSpc>
                <a:spcPct val="90000"/>
              </a:lnSpc>
            </a:pPr>
            <a:endParaRPr lang="en-US" sz="2400" i="1" dirty="0">
              <a:solidFill>
                <a:schemeClr val="tx1"/>
              </a:solidFill>
              <a:latin typeface="+mn-lt"/>
            </a:endParaRPr>
          </a:p>
          <a:p>
            <a:pPr eaLnBrk="1" hangingPunct="1">
              <a:lnSpc>
                <a:spcPct val="90000"/>
              </a:lnSpc>
            </a:pPr>
            <a:r>
              <a:rPr lang="en-US" dirty="0">
                <a:solidFill>
                  <a:srgbClr val="C40000"/>
                </a:solidFill>
                <a:latin typeface="+mn-lt"/>
              </a:rPr>
              <a:t>Preschools are included in the school of origin definition. </a:t>
            </a:r>
            <a:r>
              <a:rPr lang="en-US" sz="1800" i="1" dirty="0">
                <a:solidFill>
                  <a:schemeClr val="tx1"/>
                </a:solidFill>
                <a:latin typeface="+mn-lt"/>
                <a:ea typeface="Calibri" charset="0"/>
                <a:cs typeface="Calibri" charset="0"/>
              </a:rPr>
              <a:t>11432(g)(3)(I)</a:t>
            </a:r>
          </a:p>
          <a:p>
            <a:pPr eaLnBrk="1" hangingPunct="1">
              <a:lnSpc>
                <a:spcPct val="90000"/>
              </a:lnSpc>
            </a:pPr>
            <a:endParaRPr lang="en-US" sz="2400" i="1" dirty="0">
              <a:solidFill>
                <a:schemeClr val="tx1"/>
              </a:solidFill>
              <a:latin typeface="+mn-lt"/>
            </a:endParaRPr>
          </a:p>
          <a:p>
            <a:pPr eaLnBrk="1" hangingPunct="1">
              <a:lnSpc>
                <a:spcPct val="90000"/>
              </a:lnSpc>
            </a:pPr>
            <a:r>
              <a:rPr lang="en-US" dirty="0">
                <a:solidFill>
                  <a:schemeClr val="tx1"/>
                </a:solidFill>
                <a:latin typeface="+mn-lt"/>
              </a:rPr>
              <a:t>Liaisons must ensure access to Head Start, </a:t>
            </a:r>
            <a:r>
              <a:rPr lang="en-US" dirty="0">
                <a:solidFill>
                  <a:srgbClr val="C40000"/>
                </a:solidFill>
                <a:latin typeface="+mn-lt"/>
              </a:rPr>
              <a:t>early intervention (IDEA Part C)</a:t>
            </a:r>
            <a:r>
              <a:rPr lang="en-US" dirty="0">
                <a:solidFill>
                  <a:srgbClr val="2A2D6C"/>
                </a:solidFill>
                <a:latin typeface="+mn-lt"/>
              </a:rPr>
              <a:t>, </a:t>
            </a:r>
            <a:r>
              <a:rPr lang="en-US" dirty="0">
                <a:solidFill>
                  <a:schemeClr val="tx1"/>
                </a:solidFill>
                <a:latin typeface="+mn-lt"/>
              </a:rPr>
              <a:t>and other preschool programs administered by the LEA.  </a:t>
            </a:r>
            <a:r>
              <a:rPr lang="en-US" sz="1800" i="1" dirty="0">
                <a:solidFill>
                  <a:schemeClr val="tx1"/>
                </a:solidFill>
                <a:latin typeface="+mn-lt"/>
                <a:ea typeface="Calibri" charset="0"/>
                <a:cs typeface="Calibri" charset="0"/>
              </a:rPr>
              <a:t>11432(g)(6)(A)(iii)</a:t>
            </a:r>
            <a:endParaRPr lang="en-US" sz="1800" i="1" dirty="0">
              <a:solidFill>
                <a:schemeClr val="tx1"/>
              </a:solidFill>
              <a:latin typeface="+mn-lt"/>
            </a:endParaRPr>
          </a:p>
        </p:txBody>
      </p:sp>
      <p:sp>
        <p:nvSpPr>
          <p:cNvPr id="5" name="TextBox 4"/>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602123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797769" y="113748"/>
            <a:ext cx="7971071" cy="1320800"/>
          </a:xfrm>
        </p:spPr>
        <p:txBody>
          <a:bodyPr>
            <a:noAutofit/>
          </a:bodyPr>
          <a:lstStyle/>
          <a:p>
            <a:pPr algn="ctr" eaLnBrk="1" hangingPunct="1">
              <a:defRPr/>
            </a:pPr>
            <a:r>
              <a:rPr dirty="0">
                <a:ea typeface="+mj-lt"/>
              </a:rPr>
              <a:t>School </a:t>
            </a:r>
            <a:r>
              <a:rPr lang="en-US" dirty="0">
                <a:ea typeface="+mj-lt"/>
              </a:rPr>
              <a:t>Stability continued…</a:t>
            </a:r>
            <a:endParaRPr dirty="0">
              <a:ea typeface="+mj-lt"/>
            </a:endParaRPr>
          </a:p>
        </p:txBody>
      </p:sp>
      <p:sp>
        <p:nvSpPr>
          <p:cNvPr id="60419" name="Rectangle 3"/>
          <p:cNvSpPr>
            <a:spLocks noGrp="1" noChangeArrowheads="1"/>
          </p:cNvSpPr>
          <p:nvPr>
            <p:ph idx="1"/>
          </p:nvPr>
        </p:nvSpPr>
        <p:spPr>
          <a:xfrm>
            <a:off x="845820" y="1143000"/>
            <a:ext cx="10607040" cy="5410200"/>
          </a:xfrm>
        </p:spPr>
        <p:txBody>
          <a:bodyPr>
            <a:normAutofit fontScale="92500"/>
          </a:bodyPr>
          <a:lstStyle/>
          <a:p>
            <a:pPr indent="0">
              <a:spcAft>
                <a:spcPts val="1200"/>
              </a:spcAft>
              <a:buNone/>
            </a:pPr>
            <a:r>
              <a:rPr lang="en-US" dirty="0">
                <a:solidFill>
                  <a:schemeClr val="tx1"/>
                </a:solidFill>
                <a:latin typeface="+mn-lt"/>
              </a:rPr>
              <a:t>When remaining in the school of origin is not in the student’s best interest or what the parent, guardian or youth requests:	</a:t>
            </a:r>
            <a:r>
              <a:rPr lang="en-US" sz="1900" i="1" dirty="0">
                <a:solidFill>
                  <a:schemeClr val="tx1"/>
                </a:solidFill>
                <a:latin typeface="+mn-lt"/>
              </a:rPr>
              <a:t>11432(g)(3)(C)(i)</a:t>
            </a:r>
          </a:p>
          <a:p>
            <a:pPr lvl="1">
              <a:spcAft>
                <a:spcPts val="1200"/>
              </a:spcAft>
            </a:pPr>
            <a:r>
              <a:rPr lang="en-US" dirty="0">
                <a:solidFill>
                  <a:schemeClr val="tx1"/>
                </a:solidFill>
                <a:latin typeface="+mn-lt"/>
              </a:rPr>
              <a:t>McKinney-Vento students are entitled to immediate enrollment in any public school that students living in the same attendance area are eligible to attend; even if:</a:t>
            </a:r>
          </a:p>
          <a:p>
            <a:pPr lvl="2"/>
            <a:r>
              <a:rPr lang="en-US" sz="2400" dirty="0">
                <a:solidFill>
                  <a:schemeClr val="tx1"/>
                </a:solidFill>
                <a:latin typeface="+mn-lt"/>
              </a:rPr>
              <a:t>Students do not have required documents, such as school records, </a:t>
            </a:r>
            <a:r>
              <a:rPr lang="en-US" sz="2400" dirty="0">
                <a:solidFill>
                  <a:srgbClr val="C40000"/>
                </a:solidFill>
                <a:latin typeface="+mn-lt"/>
              </a:rPr>
              <a:t>records of immunization and other required health records</a:t>
            </a:r>
            <a:r>
              <a:rPr lang="en-US" sz="2400" dirty="0">
                <a:solidFill>
                  <a:srgbClr val="1F2251"/>
                </a:solidFill>
                <a:latin typeface="+mn-lt"/>
              </a:rPr>
              <a:t>, </a:t>
            </a:r>
            <a:r>
              <a:rPr lang="en-US" sz="2400" dirty="0">
                <a:solidFill>
                  <a:schemeClr val="tx1"/>
                </a:solidFill>
                <a:latin typeface="+mn-lt"/>
              </a:rPr>
              <a:t>proof of residency, guardianship, or other documents; or</a:t>
            </a:r>
          </a:p>
          <a:p>
            <a:pPr lvl="2"/>
            <a:r>
              <a:rPr lang="en-US" sz="2400" dirty="0">
                <a:solidFill>
                  <a:srgbClr val="C40000"/>
                </a:solidFill>
                <a:latin typeface="+mn-lt"/>
              </a:rPr>
              <a:t>Students have missed application or enrollment deadlines during any period of homelessness</a:t>
            </a:r>
            <a:r>
              <a:rPr lang="en-US" sz="2400" dirty="0">
                <a:solidFill>
                  <a:srgbClr val="1F2251"/>
                </a:solidFill>
                <a:latin typeface="+mn-lt"/>
              </a:rPr>
              <a:t>.</a:t>
            </a:r>
          </a:p>
          <a:p>
            <a:pPr lvl="1"/>
            <a:r>
              <a:rPr lang="en-US" dirty="0">
                <a:solidFill>
                  <a:schemeClr val="tx1"/>
                </a:solidFill>
                <a:latin typeface="+mn-lt"/>
              </a:rPr>
              <a:t>The terms </a:t>
            </a:r>
            <a:r>
              <a:rPr lang="ja-JP" altLang="en-US" dirty="0">
                <a:solidFill>
                  <a:schemeClr val="tx1"/>
                </a:solidFill>
                <a:latin typeface="+mn-lt"/>
              </a:rPr>
              <a:t>“</a:t>
            </a:r>
            <a:r>
              <a:rPr lang="en-US" altLang="ja-JP" dirty="0">
                <a:solidFill>
                  <a:schemeClr val="tx1"/>
                </a:solidFill>
                <a:latin typeface="+mn-lt"/>
              </a:rPr>
              <a:t>enroll</a:t>
            </a:r>
            <a:r>
              <a:rPr lang="ja-JP" altLang="en-US" dirty="0">
                <a:solidFill>
                  <a:schemeClr val="tx1"/>
                </a:solidFill>
                <a:latin typeface="+mn-lt"/>
              </a:rPr>
              <a:t>”</a:t>
            </a:r>
            <a:r>
              <a:rPr lang="en-US" altLang="ja-JP" dirty="0">
                <a:solidFill>
                  <a:schemeClr val="tx1"/>
                </a:solidFill>
                <a:latin typeface="+mn-lt"/>
              </a:rPr>
              <a:t> and </a:t>
            </a:r>
            <a:r>
              <a:rPr lang="ja-JP" altLang="en-US" dirty="0">
                <a:solidFill>
                  <a:schemeClr val="tx1"/>
                </a:solidFill>
                <a:latin typeface="+mn-lt"/>
              </a:rPr>
              <a:t>“</a:t>
            </a:r>
            <a:r>
              <a:rPr lang="en-US" altLang="ja-JP" dirty="0">
                <a:solidFill>
                  <a:schemeClr val="tx1"/>
                </a:solidFill>
                <a:latin typeface="+mn-lt"/>
              </a:rPr>
              <a:t>enrollment</a:t>
            </a:r>
            <a:r>
              <a:rPr lang="ja-JP" altLang="en-US" dirty="0">
                <a:solidFill>
                  <a:schemeClr val="tx1"/>
                </a:solidFill>
                <a:latin typeface="+mn-lt"/>
              </a:rPr>
              <a:t>”</a:t>
            </a:r>
            <a:r>
              <a:rPr lang="en-US" altLang="ja-JP" dirty="0">
                <a:solidFill>
                  <a:schemeClr val="tx1"/>
                </a:solidFill>
                <a:latin typeface="+mn-lt"/>
              </a:rPr>
              <a:t> include attending classes and participating fully in school activities. 	</a:t>
            </a:r>
            <a:r>
              <a:rPr lang="en-US" altLang="ja-JP" sz="1900" i="1" dirty="0">
                <a:solidFill>
                  <a:schemeClr val="tx1"/>
                </a:solidFill>
                <a:latin typeface="+mn-lt"/>
              </a:rPr>
              <a:t>11434a(1)</a:t>
            </a:r>
          </a:p>
          <a:p>
            <a:pPr lvl="1"/>
            <a:r>
              <a:rPr lang="en-US" dirty="0">
                <a:solidFill>
                  <a:schemeClr val="tx1"/>
                </a:solidFill>
                <a:latin typeface="+mn-lt"/>
              </a:rPr>
              <a:t>SEAs and LEAs must develop, review, and revise policies to remove barriers to the </a:t>
            </a:r>
            <a:r>
              <a:rPr lang="en-US" dirty="0">
                <a:solidFill>
                  <a:srgbClr val="C40000"/>
                </a:solidFill>
                <a:latin typeface="+mn-lt"/>
              </a:rPr>
              <a:t>identification</a:t>
            </a:r>
            <a:r>
              <a:rPr lang="en-US" dirty="0">
                <a:solidFill>
                  <a:srgbClr val="1F2251"/>
                </a:solidFill>
                <a:latin typeface="+mn-lt"/>
              </a:rPr>
              <a:t>, </a:t>
            </a:r>
            <a:r>
              <a:rPr lang="en-US" dirty="0">
                <a:solidFill>
                  <a:schemeClr val="tx1"/>
                </a:solidFill>
                <a:latin typeface="+mn-lt"/>
              </a:rPr>
              <a:t>enrollment and retention of children and youth in homeless situations,</a:t>
            </a:r>
            <a:r>
              <a:rPr lang="en-US" dirty="0">
                <a:solidFill>
                  <a:srgbClr val="1F2251"/>
                </a:solidFill>
                <a:latin typeface="+mn-lt"/>
              </a:rPr>
              <a:t> </a:t>
            </a:r>
            <a:r>
              <a:rPr lang="en-US" dirty="0">
                <a:solidFill>
                  <a:srgbClr val="C40000"/>
                </a:solidFill>
                <a:latin typeface="+mn-lt"/>
              </a:rPr>
              <a:t>including barriers due to outstanding fees or fines, or absences</a:t>
            </a:r>
            <a:r>
              <a:rPr lang="en-US" dirty="0">
                <a:solidFill>
                  <a:srgbClr val="1F2251"/>
                </a:solidFill>
                <a:latin typeface="+mn-lt"/>
              </a:rPr>
              <a:t>.</a:t>
            </a:r>
            <a:r>
              <a:rPr lang="en-US" dirty="0">
                <a:solidFill>
                  <a:srgbClr val="2A2D6C"/>
                </a:solidFill>
                <a:latin typeface="+mn-lt"/>
              </a:rPr>
              <a:t> 	</a:t>
            </a:r>
            <a:r>
              <a:rPr lang="en-US" sz="1900" i="1" dirty="0">
                <a:solidFill>
                  <a:schemeClr val="tx1"/>
                </a:solidFill>
                <a:latin typeface="+mn-lt"/>
              </a:rPr>
              <a:t>11432(g)(1)(I)</a:t>
            </a:r>
          </a:p>
        </p:txBody>
      </p:sp>
      <p:sp>
        <p:nvSpPr>
          <p:cNvPr id="5" name="TextBox 4"/>
          <p:cNvSpPr txBox="1"/>
          <p:nvPr/>
        </p:nvSpPr>
        <p:spPr>
          <a:xfrm>
            <a:off x="1375134" y="631417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2852756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Participation in Extra-Curricular Activities</a:t>
            </a:r>
          </a:p>
        </p:txBody>
      </p:sp>
      <p:sp>
        <p:nvSpPr>
          <p:cNvPr id="3" name="Content Placeholder 2"/>
          <p:cNvSpPr>
            <a:spLocks noGrp="1"/>
          </p:cNvSpPr>
          <p:nvPr>
            <p:ph idx="1"/>
          </p:nvPr>
        </p:nvSpPr>
        <p:spPr>
          <a:xfrm>
            <a:off x="838200" y="1825625"/>
            <a:ext cx="10515600" cy="4667250"/>
          </a:xfrm>
        </p:spPr>
        <p:txBody>
          <a:bodyPr>
            <a:normAutofit lnSpcReduction="10000"/>
          </a:bodyPr>
          <a:lstStyle/>
          <a:p>
            <a:r>
              <a:rPr lang="en-US" b="1" dirty="0">
                <a:latin typeface="+mn-lt"/>
              </a:rPr>
              <a:t>Enrollment:  </a:t>
            </a:r>
            <a:r>
              <a:rPr lang="en-US" dirty="0">
                <a:latin typeface="+mn-lt"/>
              </a:rPr>
              <a:t>“attending classes and participating fully in school activities.”</a:t>
            </a:r>
          </a:p>
          <a:p>
            <a:pPr lvl="1"/>
            <a:r>
              <a:rPr lang="en-US" dirty="0">
                <a:latin typeface="+mn-lt"/>
              </a:rPr>
              <a:t>Includes extra-curricular activities offered through the school.</a:t>
            </a:r>
          </a:p>
          <a:p>
            <a:r>
              <a:rPr lang="en-US" dirty="0">
                <a:latin typeface="+mn-lt"/>
              </a:rPr>
              <a:t>Program fees and deadlines can be waived</a:t>
            </a:r>
          </a:p>
          <a:p>
            <a:pPr lvl="1"/>
            <a:r>
              <a:rPr lang="en-US" dirty="0">
                <a:latin typeface="+mn-lt"/>
              </a:rPr>
              <a:t>Districts should look at other funding or community support to pay for these items.</a:t>
            </a:r>
          </a:p>
          <a:p>
            <a:r>
              <a:rPr lang="en-US" dirty="0">
                <a:latin typeface="+mn-lt"/>
              </a:rPr>
              <a:t>McKinney-Vento subgrant and/or Title I, Part A set-aside funds can be used to assist with program fees; however, these funds cannot be used for uniforms or other supplies needed for participation.</a:t>
            </a:r>
          </a:p>
          <a:p>
            <a:r>
              <a:rPr lang="en-US" dirty="0">
                <a:latin typeface="+mn-lt"/>
              </a:rPr>
              <a:t>To the extent that lack of transportation is a barrier, it would be required to provide the student access to or from extra-curricular activities.</a:t>
            </a:r>
          </a:p>
          <a:p>
            <a:endParaRPr lang="en-US" dirty="0"/>
          </a:p>
        </p:txBody>
      </p:sp>
    </p:spTree>
    <p:extLst>
      <p:ext uri="{BB962C8B-B14F-4D97-AF65-F5344CB8AC3E}">
        <p14:creationId xmlns:p14="http://schemas.microsoft.com/office/powerpoint/2010/main" val="1996833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1991545" y="381000"/>
            <a:ext cx="8236188" cy="838200"/>
          </a:xfrm>
        </p:spPr>
        <p:txBody>
          <a:bodyPr>
            <a:normAutofit/>
          </a:bodyPr>
          <a:lstStyle/>
          <a:p>
            <a:pPr algn="ctr" eaLnBrk="1" hangingPunct="1">
              <a:defRPr/>
            </a:pPr>
            <a:r>
              <a:rPr lang="en-US" dirty="0"/>
              <a:t>School Stability continued…</a:t>
            </a:r>
            <a:endParaRPr dirty="0"/>
          </a:p>
        </p:txBody>
      </p:sp>
      <p:sp>
        <p:nvSpPr>
          <p:cNvPr id="68611" name="Rectangle 3"/>
          <p:cNvSpPr>
            <a:spLocks noGrp="1" noChangeArrowheads="1"/>
          </p:cNvSpPr>
          <p:nvPr>
            <p:ph idx="1"/>
          </p:nvPr>
        </p:nvSpPr>
        <p:spPr>
          <a:xfrm>
            <a:off x="769620" y="1752600"/>
            <a:ext cx="10584180" cy="4876800"/>
          </a:xfrm>
        </p:spPr>
        <p:txBody>
          <a:bodyPr/>
          <a:lstStyle/>
          <a:p>
            <a:pPr>
              <a:spcAft>
                <a:spcPts val="600"/>
              </a:spcAft>
              <a:buNone/>
            </a:pPr>
            <a:r>
              <a:rPr lang="en-US" dirty="0">
                <a:solidFill>
                  <a:schemeClr val="tx2">
                    <a:lumMod val="75000"/>
                  </a:schemeClr>
                </a:solidFill>
                <a:latin typeface="Calibri" panose="020F0502020204030204" pitchFamily="34" charset="0"/>
              </a:rPr>
              <a:t>	</a:t>
            </a:r>
            <a:r>
              <a:rPr lang="en-US" dirty="0">
                <a:solidFill>
                  <a:schemeClr val="tx1"/>
                </a:solidFill>
                <a:latin typeface="Calibri" panose="020F0502020204030204" pitchFamily="34" charset="0"/>
              </a:rPr>
              <a:t>If the LEA determines that it is not in the student’s best interest to attend the school of origin or the school requested by the parent, guardian or youth, </a:t>
            </a:r>
            <a:r>
              <a:rPr lang="en-US" altLang="ja-JP" dirty="0">
                <a:solidFill>
                  <a:schemeClr val="tx1"/>
                </a:solidFill>
                <a:latin typeface="Calibri" panose="020F0502020204030204" pitchFamily="34" charset="0"/>
              </a:rPr>
              <a:t>the LEA must provide </a:t>
            </a:r>
            <a:r>
              <a:rPr lang="en-US" dirty="0">
                <a:solidFill>
                  <a:schemeClr val="tx1"/>
                </a:solidFill>
                <a:latin typeface="Calibri" panose="020F0502020204030204" pitchFamily="34" charset="0"/>
              </a:rPr>
              <a:t>a written explanation </a:t>
            </a:r>
            <a:r>
              <a:rPr lang="en-US" dirty="0">
                <a:solidFill>
                  <a:srgbClr val="C40000"/>
                </a:solidFill>
                <a:latin typeface="Calibri" panose="020F0502020204030204" pitchFamily="34" charset="0"/>
              </a:rPr>
              <a:t>of the reasons for its determination, in a manner and form understandable to such parent, guardian, or unaccompanied youth, </a:t>
            </a:r>
            <a:r>
              <a:rPr lang="en-US" dirty="0">
                <a:solidFill>
                  <a:schemeClr val="tx1"/>
                </a:solidFill>
                <a:latin typeface="Calibri" panose="020F0502020204030204" pitchFamily="34" charset="0"/>
              </a:rPr>
              <a:t>including information regarding the right to appeal.		</a:t>
            </a:r>
            <a:r>
              <a:rPr lang="en-US" sz="1800" i="1" dirty="0">
                <a:solidFill>
                  <a:schemeClr val="tx1"/>
                </a:solidFill>
                <a:latin typeface="Calibri" panose="020F0502020204030204" pitchFamily="34" charset="0"/>
              </a:rPr>
              <a:t>11432(g)(3)(B)(iii)</a:t>
            </a:r>
          </a:p>
          <a:p>
            <a:pPr>
              <a:spcAft>
                <a:spcPts val="600"/>
              </a:spcAft>
            </a:pPr>
            <a:endParaRPr lang="en-US" dirty="0">
              <a:solidFill>
                <a:schemeClr val="tx1"/>
              </a:solidFill>
              <a:latin typeface="Calibri" charset="0"/>
            </a:endParaRPr>
          </a:p>
          <a:p>
            <a:pPr>
              <a:spcAft>
                <a:spcPts val="600"/>
              </a:spcAft>
            </a:pPr>
            <a:endParaRPr lang="en-US" sz="3000" dirty="0">
              <a:latin typeface="Calibri" charset="0"/>
            </a:endParaRPr>
          </a:p>
        </p:txBody>
      </p:sp>
      <p:sp>
        <p:nvSpPr>
          <p:cNvPr id="5" name="TextBox 4"/>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3312282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Autofit/>
          </a:bodyPr>
          <a:lstStyle/>
          <a:p>
            <a:pPr algn="ctr" eaLnBrk="1" hangingPunct="1">
              <a:defRPr/>
            </a:pPr>
            <a:r>
              <a:rPr lang="en-US" dirty="0"/>
              <a:t>School </a:t>
            </a:r>
            <a:r>
              <a:rPr dirty="0"/>
              <a:t>Enrollment</a:t>
            </a:r>
          </a:p>
        </p:txBody>
      </p:sp>
      <p:sp>
        <p:nvSpPr>
          <p:cNvPr id="62467" name="Rectangle 3"/>
          <p:cNvSpPr>
            <a:spLocks noGrp="1" noChangeArrowheads="1"/>
          </p:cNvSpPr>
          <p:nvPr>
            <p:ph idx="1"/>
          </p:nvPr>
        </p:nvSpPr>
        <p:spPr>
          <a:xfrm>
            <a:off x="838200" y="1524000"/>
            <a:ext cx="10622280" cy="4953000"/>
          </a:xfrm>
        </p:spPr>
        <p:txBody>
          <a:bodyPr>
            <a:normAutofit/>
          </a:bodyPr>
          <a:lstStyle/>
          <a:p>
            <a:pPr eaLnBrk="1" hangingPunct="1"/>
            <a:r>
              <a:rPr lang="en-US" dirty="0">
                <a:solidFill>
                  <a:schemeClr val="tx2">
                    <a:lumMod val="75000"/>
                  </a:schemeClr>
                </a:solidFill>
                <a:latin typeface="+mn-lt"/>
              </a:rPr>
              <a:t>If a student does not have immunizations, or immunization or other health records or screenings, the liaison must immediately assist in obtaining them; the student must be enrolled in the interim.  </a:t>
            </a:r>
            <a:r>
              <a:rPr lang="en-US" sz="1800" i="1" dirty="0">
                <a:solidFill>
                  <a:schemeClr val="tx2">
                    <a:lumMod val="75000"/>
                  </a:schemeClr>
                </a:solidFill>
                <a:latin typeface="+mn-lt"/>
              </a:rPr>
              <a:t>11432(g)(3)(C)(iii)</a:t>
            </a:r>
          </a:p>
          <a:p>
            <a:pPr eaLnBrk="1" hangingPunct="1"/>
            <a:endParaRPr lang="en-US" sz="2400" i="1" dirty="0">
              <a:solidFill>
                <a:schemeClr val="tx2">
                  <a:lumMod val="75000"/>
                </a:schemeClr>
              </a:solidFill>
              <a:latin typeface="+mn-lt"/>
            </a:endParaRPr>
          </a:p>
          <a:p>
            <a:pPr eaLnBrk="1" hangingPunct="1"/>
            <a:r>
              <a:rPr lang="en-US" dirty="0">
                <a:solidFill>
                  <a:schemeClr val="tx2">
                    <a:lumMod val="75000"/>
                  </a:schemeClr>
                </a:solidFill>
                <a:latin typeface="+mn-lt"/>
              </a:rPr>
              <a:t>Enrolling schools must obtain school records from the previous school, and students must be enrolled in school while records are obtained.  </a:t>
            </a:r>
            <a:r>
              <a:rPr lang="en-US" sz="1800" i="1" dirty="0">
                <a:solidFill>
                  <a:schemeClr val="tx2">
                    <a:lumMod val="75000"/>
                  </a:schemeClr>
                </a:solidFill>
                <a:latin typeface="+mn-lt"/>
              </a:rPr>
              <a:t>11432(g)(3)(C)(ii)</a:t>
            </a:r>
          </a:p>
          <a:p>
            <a:pPr eaLnBrk="1" hangingPunct="1"/>
            <a:endParaRPr lang="en-US" sz="2400" i="1" dirty="0">
              <a:solidFill>
                <a:schemeClr val="tx2">
                  <a:lumMod val="75000"/>
                </a:schemeClr>
              </a:solidFill>
              <a:latin typeface="+mn-lt"/>
            </a:endParaRPr>
          </a:p>
          <a:p>
            <a:pPr eaLnBrk="1" hangingPunct="1"/>
            <a:r>
              <a:rPr lang="en-US" dirty="0">
                <a:solidFill>
                  <a:schemeClr val="tx2">
                    <a:lumMod val="75000"/>
                  </a:schemeClr>
                </a:solidFill>
                <a:latin typeface="+mn-lt"/>
              </a:rPr>
              <a:t>Schools must maintain McKinney-Vento students’ records so they are available quickly.  </a:t>
            </a:r>
            <a:r>
              <a:rPr lang="en-US" sz="1800" i="1" dirty="0">
                <a:solidFill>
                  <a:schemeClr val="tx2">
                    <a:lumMod val="75000"/>
                  </a:schemeClr>
                </a:solidFill>
                <a:latin typeface="+mn-lt"/>
              </a:rPr>
              <a:t>11432(g)(3)(D) </a:t>
            </a:r>
          </a:p>
        </p:txBody>
      </p:sp>
      <p:sp>
        <p:nvSpPr>
          <p:cNvPr id="5" name="TextBox 4"/>
          <p:cNvSpPr txBox="1"/>
          <p:nvPr/>
        </p:nvSpPr>
        <p:spPr>
          <a:xfrm>
            <a:off x="1501140" y="627607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9255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3E4C-C276-4D68-8468-5057DD7815F4}"/>
              </a:ext>
            </a:extLst>
          </p:cNvPr>
          <p:cNvSpPr>
            <a:spLocks noGrp="1"/>
          </p:cNvSpPr>
          <p:nvPr>
            <p:ph type="title"/>
          </p:nvPr>
        </p:nvSpPr>
        <p:spPr/>
        <p:txBody>
          <a:bodyPr/>
          <a:lstStyle/>
          <a:p>
            <a:pPr algn="ctr"/>
            <a:r>
              <a:rPr lang="en-US" dirty="0"/>
              <a:t>Key Provisions of Transportation</a:t>
            </a:r>
          </a:p>
        </p:txBody>
      </p:sp>
      <p:sp>
        <p:nvSpPr>
          <p:cNvPr id="3" name="Content Placeholder 2">
            <a:extLst>
              <a:ext uri="{FF2B5EF4-FFF2-40B4-BE49-F238E27FC236}">
                <a16:creationId xmlns:a16="http://schemas.microsoft.com/office/drawing/2014/main" id="{DB7DD540-E97B-4B15-A1E2-8D633A683DA1}"/>
              </a:ext>
            </a:extLst>
          </p:cNvPr>
          <p:cNvSpPr>
            <a:spLocks noGrp="1"/>
          </p:cNvSpPr>
          <p:nvPr>
            <p:ph idx="1"/>
          </p:nvPr>
        </p:nvSpPr>
        <p:spPr>
          <a:xfrm>
            <a:off x="643467" y="1535289"/>
            <a:ext cx="10973277" cy="4957586"/>
          </a:xfrm>
        </p:spPr>
        <p:txBody>
          <a:bodyPr>
            <a:noAutofit/>
          </a:bodyPr>
          <a:lstStyle/>
          <a:p>
            <a:pPr marL="698500" indent="-514350">
              <a:spcAft>
                <a:spcPts val="600"/>
              </a:spcAft>
              <a:buFont typeface="+mj-lt"/>
              <a:buAutoNum type="arabicPeriod"/>
            </a:pPr>
            <a:r>
              <a:rPr lang="en-US" sz="2400" dirty="0">
                <a:solidFill>
                  <a:schemeClr val="tx1"/>
                </a:solidFill>
                <a:latin typeface="+mn-lt"/>
              </a:rPr>
              <a:t>LEAs must provide transportation to and from the school of origin,</a:t>
            </a:r>
            <a:r>
              <a:rPr lang="en-US" sz="2400" dirty="0">
                <a:solidFill>
                  <a:srgbClr val="2A2D6C"/>
                </a:solidFill>
                <a:latin typeface="+mn-lt"/>
              </a:rPr>
              <a:t> </a:t>
            </a:r>
            <a:r>
              <a:rPr lang="en-US" sz="2400" dirty="0">
                <a:solidFill>
                  <a:srgbClr val="C40000"/>
                </a:solidFill>
                <a:latin typeface="+mn-lt"/>
              </a:rPr>
              <a:t>including until the end of the year when the student obtains permanent housing</a:t>
            </a:r>
            <a:r>
              <a:rPr lang="en-US" sz="2400" dirty="0">
                <a:solidFill>
                  <a:schemeClr val="tx1"/>
                </a:solidFill>
                <a:latin typeface="+mn-lt"/>
              </a:rPr>
              <a:t>, at a parent</a:t>
            </a:r>
            <a:r>
              <a:rPr lang="es-ES_tradnl" sz="2400" dirty="0">
                <a:solidFill>
                  <a:schemeClr val="tx1"/>
                </a:solidFill>
                <a:latin typeface="+mn-lt"/>
              </a:rPr>
              <a:t>’</a:t>
            </a:r>
            <a:r>
              <a:rPr lang="en-US" altLang="ja-JP" sz="2400" dirty="0">
                <a:solidFill>
                  <a:schemeClr val="tx1"/>
                </a:solidFill>
                <a:latin typeface="+mn-lt"/>
              </a:rPr>
              <a:t>s or guardian</a:t>
            </a:r>
            <a:r>
              <a:rPr lang="es-ES_tradnl" altLang="ja-JP" sz="2400" dirty="0">
                <a:solidFill>
                  <a:schemeClr val="tx1"/>
                </a:solidFill>
                <a:latin typeface="+mn-lt"/>
              </a:rPr>
              <a:t>’</a:t>
            </a:r>
            <a:r>
              <a:rPr lang="en-US" altLang="ja-JP" sz="2400" dirty="0">
                <a:solidFill>
                  <a:schemeClr val="tx1"/>
                </a:solidFill>
                <a:latin typeface="+mn-lt"/>
              </a:rPr>
              <a:t>s request (or at the liaison’s request for unaccompanied youth).</a:t>
            </a:r>
          </a:p>
          <a:p>
            <a:pPr lvl="2">
              <a:spcAft>
                <a:spcPts val="600"/>
              </a:spcAft>
            </a:pPr>
            <a:r>
              <a:rPr lang="en-US" sz="2400" dirty="0">
                <a:solidFill>
                  <a:schemeClr val="tx1"/>
                </a:solidFill>
                <a:latin typeface="+mn-lt"/>
                <a:ea typeface="Calibri" charset="0"/>
                <a:cs typeface="Calibri" charset="0"/>
              </a:rPr>
              <a:t>If staying in the same LEA, that LEA must provide or arrange transportation to the school of origin.</a:t>
            </a:r>
          </a:p>
          <a:p>
            <a:pPr lvl="2">
              <a:spcAft>
                <a:spcPts val="600"/>
              </a:spcAft>
            </a:pPr>
            <a:r>
              <a:rPr lang="en-US" sz="2400" dirty="0">
                <a:solidFill>
                  <a:schemeClr val="tx1"/>
                </a:solidFill>
                <a:latin typeface="+mn-lt"/>
                <a:ea typeface="Calibri" charset="0"/>
                <a:cs typeface="Calibri" charset="0"/>
              </a:rPr>
              <a:t>If crossing LEA lines, both LEAs must determine how to divide the responsibility and share the cost, or they must share the cost equally.</a:t>
            </a:r>
            <a:r>
              <a:rPr lang="en-US" sz="2200" dirty="0">
                <a:solidFill>
                  <a:schemeClr val="tx1"/>
                </a:solidFill>
                <a:latin typeface="+mn-lt"/>
                <a:ea typeface="Calibri" charset="0"/>
                <a:cs typeface="Calibri" charset="0"/>
              </a:rPr>
              <a:t>    </a:t>
            </a:r>
            <a:r>
              <a:rPr lang="en-US" sz="1600" i="1" dirty="0">
                <a:solidFill>
                  <a:schemeClr val="tx1"/>
                </a:solidFill>
                <a:latin typeface="+mn-lt"/>
                <a:ea typeface="Calibri" charset="0"/>
                <a:cs typeface="Calibri" charset="0"/>
              </a:rPr>
              <a:t>11432(g)(1)(J)(iii)</a:t>
            </a:r>
            <a:endParaRPr lang="en-US" sz="2400" i="1" dirty="0">
              <a:solidFill>
                <a:schemeClr val="tx1"/>
              </a:solidFill>
              <a:latin typeface="+mn-lt"/>
              <a:ea typeface="Calibri" charset="0"/>
              <a:cs typeface="Calibri" charset="0"/>
            </a:endParaRPr>
          </a:p>
          <a:p>
            <a:pPr marL="698500" indent="-514350">
              <a:spcAft>
                <a:spcPts val="1200"/>
              </a:spcAft>
              <a:buFont typeface="+mj-lt"/>
              <a:buAutoNum type="arabicPeriod"/>
            </a:pPr>
            <a:r>
              <a:rPr lang="en-US" sz="2400" dirty="0">
                <a:solidFill>
                  <a:schemeClr val="tx1"/>
                </a:solidFill>
                <a:latin typeface="+mn-lt"/>
              </a:rPr>
              <a:t>LEAs also must provide students in homeless situations with transportation services comparable to those provided to other students.</a:t>
            </a:r>
            <a:r>
              <a:rPr lang="en-US" sz="2200" dirty="0">
                <a:solidFill>
                  <a:schemeClr val="tx1"/>
                </a:solidFill>
                <a:latin typeface="+mn-lt"/>
              </a:rPr>
              <a:t>	</a:t>
            </a:r>
            <a:r>
              <a:rPr lang="en-US" sz="1600" i="1" dirty="0">
                <a:solidFill>
                  <a:schemeClr val="tx1"/>
                </a:solidFill>
                <a:latin typeface="+mn-lt"/>
              </a:rPr>
              <a:t>11432(g)(4)(A)</a:t>
            </a:r>
            <a:endParaRPr lang="en-US" sz="2400" i="1" dirty="0">
              <a:solidFill>
                <a:schemeClr val="tx1"/>
              </a:solidFill>
              <a:latin typeface="+mn-lt"/>
            </a:endParaRPr>
          </a:p>
          <a:p>
            <a:pPr marL="698500" indent="-514350">
              <a:spcAft>
                <a:spcPts val="1200"/>
              </a:spcAft>
              <a:buFont typeface="+mj-lt"/>
              <a:buAutoNum type="arabicPeriod"/>
            </a:pPr>
            <a:r>
              <a:rPr lang="en-US" sz="2400" dirty="0">
                <a:solidFill>
                  <a:schemeClr val="tx1"/>
                </a:solidFill>
                <a:latin typeface="+mn-lt"/>
              </a:rPr>
              <a:t>LEAs must eliminate barriers to the</a:t>
            </a:r>
            <a:r>
              <a:rPr lang="en-US" sz="2400" dirty="0">
                <a:solidFill>
                  <a:srgbClr val="2A2D6C"/>
                </a:solidFill>
                <a:latin typeface="+mn-lt"/>
              </a:rPr>
              <a:t> </a:t>
            </a:r>
            <a:r>
              <a:rPr lang="en-US" sz="2400" dirty="0">
                <a:solidFill>
                  <a:srgbClr val="C40000"/>
                </a:solidFill>
                <a:latin typeface="+mn-lt"/>
              </a:rPr>
              <a:t>identification</a:t>
            </a:r>
            <a:r>
              <a:rPr lang="en-US" sz="2400" dirty="0">
                <a:solidFill>
                  <a:schemeClr val="tx1"/>
                </a:solidFill>
                <a:latin typeface="+mn-lt"/>
              </a:rPr>
              <a:t>, enrollment and retention of students experiencing homelessness (including transportation barriers). </a:t>
            </a:r>
            <a:r>
              <a:rPr lang="en-US" sz="1600" i="1" dirty="0">
                <a:solidFill>
                  <a:schemeClr val="tx1"/>
                </a:solidFill>
                <a:latin typeface="+mn-lt"/>
              </a:rPr>
              <a:t>11432(g)(1)(I)</a:t>
            </a:r>
          </a:p>
        </p:txBody>
      </p:sp>
    </p:spTree>
    <p:extLst>
      <p:ext uri="{BB962C8B-B14F-4D97-AF65-F5344CB8AC3E}">
        <p14:creationId xmlns:p14="http://schemas.microsoft.com/office/powerpoint/2010/main" val="221987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F3DE-7345-44C8-AACF-744ABFD6A69A}"/>
              </a:ext>
            </a:extLst>
          </p:cNvPr>
          <p:cNvSpPr>
            <a:spLocks noGrp="1"/>
          </p:cNvSpPr>
          <p:nvPr>
            <p:ph type="title"/>
          </p:nvPr>
        </p:nvSpPr>
        <p:spPr/>
        <p:txBody>
          <a:bodyPr/>
          <a:lstStyle/>
          <a:p>
            <a:pPr algn="ctr"/>
            <a:r>
              <a:rPr lang="en-US" dirty="0"/>
              <a:t>NCHEP Main Responsibilities</a:t>
            </a:r>
          </a:p>
        </p:txBody>
      </p:sp>
      <p:sp>
        <p:nvSpPr>
          <p:cNvPr id="3" name="Content Placeholder 2">
            <a:extLst>
              <a:ext uri="{FF2B5EF4-FFF2-40B4-BE49-F238E27FC236}">
                <a16:creationId xmlns:a16="http://schemas.microsoft.com/office/drawing/2014/main" id="{D8C5FF4D-4F92-4EF1-A61E-4BA3EB0989BE}"/>
              </a:ext>
            </a:extLst>
          </p:cNvPr>
          <p:cNvSpPr>
            <a:spLocks noGrp="1"/>
          </p:cNvSpPr>
          <p:nvPr>
            <p:ph idx="1"/>
          </p:nvPr>
        </p:nvSpPr>
        <p:spPr>
          <a:xfrm>
            <a:off x="838200" y="1825625"/>
            <a:ext cx="10515600" cy="4858510"/>
          </a:xfrm>
        </p:spPr>
        <p:txBody>
          <a:bodyPr>
            <a:normAutofit fontScale="85000" lnSpcReduction="20000"/>
          </a:bodyPr>
          <a:lstStyle/>
          <a:p>
            <a:pPr lvl="1"/>
            <a:r>
              <a:rPr lang="en-US" sz="3100" dirty="0">
                <a:latin typeface="+mn-lt"/>
              </a:rPr>
              <a:t>Provide technical assistance to LEAs and charter schools on homeless education</a:t>
            </a:r>
          </a:p>
          <a:p>
            <a:pPr lvl="1"/>
            <a:endParaRPr lang="en-US" sz="3100" dirty="0">
              <a:latin typeface="+mn-lt"/>
            </a:endParaRPr>
          </a:p>
          <a:p>
            <a:pPr lvl="1"/>
            <a:r>
              <a:rPr lang="en-US" sz="3100" dirty="0">
                <a:latin typeface="+mn-lt"/>
              </a:rPr>
              <a:t>Monitor all LEA and charter school homeless education programs for compliance with the McKinney-Vento Act</a:t>
            </a:r>
          </a:p>
          <a:p>
            <a:pPr lvl="1"/>
            <a:endParaRPr lang="en-US" sz="3100" dirty="0">
              <a:latin typeface="+mn-lt"/>
            </a:endParaRPr>
          </a:p>
          <a:p>
            <a:pPr lvl="1"/>
            <a:r>
              <a:rPr lang="en-US" sz="3100" dirty="0">
                <a:latin typeface="+mn-lt"/>
              </a:rPr>
              <a:t>Host compliance meetings and trainings for homeless liaisons and other school personnel</a:t>
            </a:r>
          </a:p>
          <a:p>
            <a:pPr lvl="1"/>
            <a:endParaRPr lang="en-US" sz="3100" dirty="0">
              <a:latin typeface="+mn-lt"/>
            </a:endParaRPr>
          </a:p>
          <a:p>
            <a:pPr lvl="1"/>
            <a:r>
              <a:rPr lang="en-US" sz="3100" dirty="0">
                <a:latin typeface="+mn-lt"/>
              </a:rPr>
              <a:t>Handle disputes on enrollment and services provided to homeless students</a:t>
            </a:r>
          </a:p>
          <a:p>
            <a:pPr lvl="1"/>
            <a:endParaRPr lang="en-US" sz="3100" dirty="0">
              <a:latin typeface="+mn-lt"/>
            </a:endParaRPr>
          </a:p>
          <a:p>
            <a:pPr lvl="1"/>
            <a:r>
              <a:rPr lang="en-US" sz="3100" dirty="0">
                <a:latin typeface="+mn-lt"/>
              </a:rPr>
              <a:t>Collaborate on activities for compliance with the Regional Title I Administrators</a:t>
            </a:r>
          </a:p>
          <a:p>
            <a:endParaRPr lang="en-US" dirty="0"/>
          </a:p>
        </p:txBody>
      </p:sp>
    </p:spTree>
    <p:extLst>
      <p:ext uri="{BB962C8B-B14F-4D97-AF65-F5344CB8AC3E}">
        <p14:creationId xmlns:p14="http://schemas.microsoft.com/office/powerpoint/2010/main" val="1131095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F1DF-F5C6-4139-B545-A371FE98D2AC}"/>
              </a:ext>
            </a:extLst>
          </p:cNvPr>
          <p:cNvSpPr>
            <a:spLocks noGrp="1"/>
          </p:cNvSpPr>
          <p:nvPr>
            <p:ph type="title"/>
          </p:nvPr>
        </p:nvSpPr>
        <p:spPr/>
        <p:txBody>
          <a:bodyPr/>
          <a:lstStyle/>
          <a:p>
            <a:pPr algn="ctr"/>
            <a:r>
              <a:rPr lang="en-US" dirty="0"/>
              <a:t>Transportation Considerations</a:t>
            </a:r>
          </a:p>
        </p:txBody>
      </p:sp>
      <p:sp>
        <p:nvSpPr>
          <p:cNvPr id="4" name="Content Placeholder 2">
            <a:extLst>
              <a:ext uri="{FF2B5EF4-FFF2-40B4-BE49-F238E27FC236}">
                <a16:creationId xmlns:a16="http://schemas.microsoft.com/office/drawing/2014/main" id="{677B9BF9-2F13-45A6-B22E-A9D91894D3D5}"/>
              </a:ext>
            </a:extLst>
          </p:cNvPr>
          <p:cNvSpPr>
            <a:spLocks noGrp="1"/>
          </p:cNvSpPr>
          <p:nvPr>
            <p:ph idx="1"/>
          </p:nvPr>
        </p:nvSpPr>
        <p:spPr>
          <a:xfrm>
            <a:off x="838200" y="1825625"/>
            <a:ext cx="10515600" cy="4351338"/>
          </a:xfrm>
        </p:spPr>
        <p:txBody>
          <a:bodyPr>
            <a:normAutofit lnSpcReduction="10000"/>
          </a:bodyPr>
          <a:lstStyle/>
          <a:p>
            <a:r>
              <a:rPr lang="en-US" dirty="0">
                <a:latin typeface="+mn-lt"/>
              </a:rPr>
              <a:t>Districts can consider other safe transportation options beyond the school bus – be creative!</a:t>
            </a:r>
          </a:p>
          <a:p>
            <a:endParaRPr lang="en-US" dirty="0">
              <a:latin typeface="+mn-lt"/>
            </a:endParaRPr>
          </a:p>
          <a:p>
            <a:r>
              <a:rPr lang="en-US" dirty="0">
                <a:latin typeface="+mn-lt"/>
              </a:rPr>
              <a:t>School district determines the mode of transportation.</a:t>
            </a:r>
          </a:p>
          <a:p>
            <a:endParaRPr lang="en-US" dirty="0">
              <a:latin typeface="+mn-lt"/>
            </a:endParaRPr>
          </a:p>
          <a:p>
            <a:r>
              <a:rPr lang="en-US" dirty="0">
                <a:latin typeface="+mn-lt"/>
              </a:rPr>
              <a:t>The excess cost of transportation can be paid for with McKinney-Vento subgrant funds and Title I set aside funds for homeless students.</a:t>
            </a:r>
          </a:p>
          <a:p>
            <a:pPr lvl="1"/>
            <a:r>
              <a:rPr lang="en-US" dirty="0">
                <a:latin typeface="+mn-lt"/>
              </a:rPr>
              <a:t>Excess cost means the additional cost of transporting a homeless student to his/her school of origin over what is spent on a nonhomeless student.</a:t>
            </a:r>
            <a:endParaRPr lang="en-US" dirty="0">
              <a:highlight>
                <a:srgbClr val="FFFF00"/>
              </a:highlight>
              <a:latin typeface="+mn-lt"/>
            </a:endParaRPr>
          </a:p>
        </p:txBody>
      </p:sp>
    </p:spTree>
    <p:extLst>
      <p:ext uri="{BB962C8B-B14F-4D97-AF65-F5344CB8AC3E}">
        <p14:creationId xmlns:p14="http://schemas.microsoft.com/office/powerpoint/2010/main" val="3601280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F1DF-F5C6-4139-B545-A371FE98D2AC}"/>
              </a:ext>
            </a:extLst>
          </p:cNvPr>
          <p:cNvSpPr>
            <a:spLocks noGrp="1"/>
          </p:cNvSpPr>
          <p:nvPr>
            <p:ph type="title"/>
          </p:nvPr>
        </p:nvSpPr>
        <p:spPr/>
        <p:txBody>
          <a:bodyPr>
            <a:noAutofit/>
          </a:bodyPr>
          <a:lstStyle/>
          <a:p>
            <a:pPr algn="ctr"/>
            <a:r>
              <a:rPr lang="en-US" dirty="0"/>
              <a:t>Charter School</a:t>
            </a:r>
            <a:br>
              <a:rPr lang="en-US" dirty="0"/>
            </a:br>
            <a:r>
              <a:rPr lang="en-US" dirty="0"/>
              <a:t>Transportation Considerations</a:t>
            </a:r>
          </a:p>
        </p:txBody>
      </p:sp>
      <p:sp>
        <p:nvSpPr>
          <p:cNvPr id="5" name="Content Placeholder 4">
            <a:extLst>
              <a:ext uri="{FF2B5EF4-FFF2-40B4-BE49-F238E27FC236}">
                <a16:creationId xmlns:a16="http://schemas.microsoft.com/office/drawing/2014/main" id="{E0086AE2-B2F4-4268-B28C-39F9124275F8}"/>
              </a:ext>
            </a:extLst>
          </p:cNvPr>
          <p:cNvSpPr>
            <a:spLocks noGrp="1"/>
          </p:cNvSpPr>
          <p:nvPr>
            <p:ph idx="1"/>
          </p:nvPr>
        </p:nvSpPr>
        <p:spPr>
          <a:xfrm>
            <a:off x="838200" y="2067063"/>
            <a:ext cx="10515600" cy="4351338"/>
          </a:xfrm>
        </p:spPr>
        <p:txBody>
          <a:bodyPr/>
          <a:lstStyle/>
          <a:p>
            <a:r>
              <a:rPr lang="en-US" dirty="0">
                <a:latin typeface="+mn-lt"/>
              </a:rPr>
              <a:t>If a student is eligible for identification </a:t>
            </a:r>
            <a:r>
              <a:rPr lang="en-US" u="sng" dirty="0">
                <a:latin typeface="+mn-lt"/>
              </a:rPr>
              <a:t>at the time of enrollment</a:t>
            </a:r>
            <a:r>
              <a:rPr lang="en-US" dirty="0">
                <a:latin typeface="+mn-lt"/>
              </a:rPr>
              <a:t>, there is no obligation to provide transportation by the charter school.</a:t>
            </a:r>
          </a:p>
          <a:p>
            <a:endParaRPr lang="en-US" sz="800" dirty="0">
              <a:latin typeface="+mn-lt"/>
            </a:endParaRPr>
          </a:p>
          <a:p>
            <a:r>
              <a:rPr lang="en-US" dirty="0">
                <a:latin typeface="+mn-lt"/>
              </a:rPr>
              <a:t>If a student is eligible for identification </a:t>
            </a:r>
            <a:r>
              <a:rPr lang="en-US" u="sng" dirty="0">
                <a:latin typeface="+mn-lt"/>
              </a:rPr>
              <a:t>after enrolling and attending</a:t>
            </a:r>
            <a:r>
              <a:rPr lang="en-US" dirty="0">
                <a:latin typeface="+mn-lt"/>
              </a:rPr>
              <a:t>, there is an obligation to provide transportation, even if the charter school does not typically provide transportation to other non-McKinney-Vento students.</a:t>
            </a:r>
          </a:p>
        </p:txBody>
      </p:sp>
      <p:sp>
        <p:nvSpPr>
          <p:cNvPr id="6" name="TextBox 5">
            <a:extLst>
              <a:ext uri="{FF2B5EF4-FFF2-40B4-BE49-F238E27FC236}">
                <a16:creationId xmlns:a16="http://schemas.microsoft.com/office/drawing/2014/main" id="{2510BFD0-FF6C-4701-AD3C-5C2403E97D95}"/>
              </a:ext>
            </a:extLst>
          </p:cNvPr>
          <p:cNvSpPr txBox="1"/>
          <p:nvPr/>
        </p:nvSpPr>
        <p:spPr>
          <a:xfrm>
            <a:off x="1540723" y="5103674"/>
            <a:ext cx="9553433" cy="1754326"/>
          </a:xfrm>
          <a:prstGeom prst="rect">
            <a:avLst/>
          </a:prstGeom>
          <a:noFill/>
        </p:spPr>
        <p:txBody>
          <a:bodyPr wrap="square" rtlCol="0">
            <a:spAutoFit/>
          </a:bodyPr>
          <a:lstStyle/>
          <a:p>
            <a:r>
              <a:rPr lang="en-US" b="1" dirty="0"/>
              <a:t>Resource:  </a:t>
            </a:r>
            <a:r>
              <a:rPr lang="en-US" dirty="0"/>
              <a:t>NCHE briefs titled:</a:t>
            </a:r>
          </a:p>
          <a:p>
            <a:pPr marL="285750" indent="-285750">
              <a:buFont typeface="Arial" panose="020B0604020202020204" pitchFamily="34" charset="0"/>
              <a:buChar char="•"/>
            </a:pPr>
            <a:r>
              <a:rPr lang="en-US" dirty="0"/>
              <a:t>Serving Homeless Children and Youth in Charter Schools, 2013, located at </a:t>
            </a:r>
            <a:r>
              <a:rPr lang="en-US" dirty="0">
                <a:hlinkClick r:id="rId2"/>
              </a:rPr>
              <a:t>https://nche.ed.gov/downloads/briefs/charter.pdf</a:t>
            </a:r>
            <a:r>
              <a:rPr lang="en-US" dirty="0"/>
              <a:t>.</a:t>
            </a:r>
          </a:p>
          <a:p>
            <a:pPr marL="285750" indent="-285750">
              <a:buFont typeface="Arial" panose="020B0604020202020204" pitchFamily="34" charset="0"/>
              <a:buChar char="•"/>
            </a:pPr>
            <a:r>
              <a:rPr lang="en-US" dirty="0"/>
              <a:t>Transporting Children and Youth Experiencing Homelessness, Updated August 2017 located at  </a:t>
            </a:r>
            <a:r>
              <a:rPr lang="en-US" dirty="0">
                <a:hlinkClick r:id="rId3"/>
              </a:rPr>
              <a:t>https://nche.ed.gov/downloads/briefs/transportation.pdf</a:t>
            </a:r>
            <a:r>
              <a:rPr lang="en-US" dirty="0"/>
              <a:t>.</a:t>
            </a:r>
          </a:p>
          <a:p>
            <a:endParaRPr lang="en-US" dirty="0"/>
          </a:p>
        </p:txBody>
      </p:sp>
    </p:spTree>
    <p:extLst>
      <p:ext uri="{BB962C8B-B14F-4D97-AF65-F5344CB8AC3E}">
        <p14:creationId xmlns:p14="http://schemas.microsoft.com/office/powerpoint/2010/main" val="425187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3E4C-C276-4D68-8468-5057DD7815F4}"/>
              </a:ext>
            </a:extLst>
          </p:cNvPr>
          <p:cNvSpPr>
            <a:spLocks noGrp="1"/>
          </p:cNvSpPr>
          <p:nvPr>
            <p:ph type="title"/>
          </p:nvPr>
        </p:nvSpPr>
        <p:spPr/>
        <p:txBody>
          <a:bodyPr/>
          <a:lstStyle/>
          <a:p>
            <a:pPr algn="ctr"/>
            <a:r>
              <a:rPr lang="en-US" dirty="0"/>
              <a:t>Transportation Strategies</a:t>
            </a:r>
          </a:p>
        </p:txBody>
      </p:sp>
      <p:sp>
        <p:nvSpPr>
          <p:cNvPr id="3" name="Content Placeholder 2">
            <a:extLst>
              <a:ext uri="{FF2B5EF4-FFF2-40B4-BE49-F238E27FC236}">
                <a16:creationId xmlns:a16="http://schemas.microsoft.com/office/drawing/2014/main" id="{DB7DD540-E97B-4B15-A1E2-8D633A683DA1}"/>
              </a:ext>
            </a:extLst>
          </p:cNvPr>
          <p:cNvSpPr>
            <a:spLocks noGrp="1"/>
          </p:cNvSpPr>
          <p:nvPr>
            <p:ph idx="1"/>
          </p:nvPr>
        </p:nvSpPr>
        <p:spPr/>
        <p:txBody>
          <a:bodyPr>
            <a:normAutofit lnSpcReduction="10000"/>
          </a:bodyPr>
          <a:lstStyle/>
          <a:p>
            <a:r>
              <a:rPr lang="en-US" dirty="0">
                <a:solidFill>
                  <a:schemeClr val="tx1"/>
                </a:solidFill>
                <a:latin typeface="+mn-lt"/>
              </a:rPr>
              <a:t>Develop close ties among local liaisons, school staff, pupil transportation staff, and shelter workers</a:t>
            </a:r>
          </a:p>
          <a:p>
            <a:r>
              <a:rPr lang="en-US" dirty="0">
                <a:solidFill>
                  <a:schemeClr val="tx1"/>
                </a:solidFill>
                <a:latin typeface="+mn-lt"/>
              </a:rPr>
              <a:t>Use school buses (including special education, magnet school and other buses)</a:t>
            </a:r>
          </a:p>
          <a:p>
            <a:r>
              <a:rPr lang="en-US" dirty="0">
                <a:solidFill>
                  <a:schemeClr val="tx1"/>
                </a:solidFill>
                <a:latin typeface="+mn-lt"/>
              </a:rPr>
              <a:t>Develop formal or informal agreements with school districts where homeless children cross district lines</a:t>
            </a:r>
          </a:p>
          <a:p>
            <a:r>
              <a:rPr lang="en-US" dirty="0">
                <a:solidFill>
                  <a:schemeClr val="tx1"/>
                </a:solidFill>
                <a:latin typeface="+mn-lt"/>
              </a:rPr>
              <a:t>Use public transit where feasible</a:t>
            </a:r>
          </a:p>
          <a:p>
            <a:r>
              <a:rPr lang="en-US" dirty="0">
                <a:solidFill>
                  <a:schemeClr val="tx1"/>
                </a:solidFill>
                <a:latin typeface="+mn-lt"/>
              </a:rPr>
              <a:t>Use approved carpools, van or taxi services</a:t>
            </a:r>
          </a:p>
          <a:p>
            <a:r>
              <a:rPr lang="en-US" dirty="0">
                <a:solidFill>
                  <a:schemeClr val="tx1"/>
                </a:solidFill>
                <a:latin typeface="+mn-lt"/>
              </a:rPr>
              <a:t>Reimburse parents and youth for gas</a:t>
            </a:r>
          </a:p>
          <a:p>
            <a:r>
              <a:rPr lang="en-US" dirty="0">
                <a:solidFill>
                  <a:schemeClr val="tx1"/>
                </a:solidFill>
                <a:latin typeface="+mn-lt"/>
              </a:rPr>
              <a:t>Pursue inter-agency solutions</a:t>
            </a:r>
          </a:p>
          <a:p>
            <a:endParaRPr lang="en-US" dirty="0"/>
          </a:p>
        </p:txBody>
      </p:sp>
      <p:pic>
        <p:nvPicPr>
          <p:cNvPr id="5" name="Picture 4" descr="A yellow school bus parked in a parking lot&#10;&#10;Description generated with very high confidence">
            <a:extLst>
              <a:ext uri="{FF2B5EF4-FFF2-40B4-BE49-F238E27FC236}">
                <a16:creationId xmlns:a16="http://schemas.microsoft.com/office/drawing/2014/main" id="{46B615C4-AC2F-45F6-8577-EB66F50441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84721" y="4204765"/>
            <a:ext cx="3933043" cy="2403526"/>
          </a:xfrm>
          <a:prstGeom prst="rect">
            <a:avLst/>
          </a:prstGeom>
          <a:effectLst>
            <a:softEdge rad="31750"/>
          </a:effectLst>
        </p:spPr>
      </p:pic>
    </p:spTree>
    <p:extLst>
      <p:ext uri="{BB962C8B-B14F-4D97-AF65-F5344CB8AC3E}">
        <p14:creationId xmlns:p14="http://schemas.microsoft.com/office/powerpoint/2010/main" val="4057549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58C2-FF4D-457B-ABD3-D07807EECA0A}"/>
              </a:ext>
            </a:extLst>
          </p:cNvPr>
          <p:cNvSpPr>
            <a:spLocks noGrp="1"/>
          </p:cNvSpPr>
          <p:nvPr>
            <p:ph type="title"/>
          </p:nvPr>
        </p:nvSpPr>
        <p:spPr>
          <a:xfrm>
            <a:off x="655319" y="365125"/>
            <a:ext cx="5683487" cy="1692794"/>
          </a:xfrm>
        </p:spPr>
        <p:txBody>
          <a:bodyPr>
            <a:normAutofit/>
          </a:bodyPr>
          <a:lstStyle/>
          <a:p>
            <a:r>
              <a:rPr lang="en-US" dirty="0"/>
              <a:t>Test Your Knowledge!</a:t>
            </a:r>
          </a:p>
        </p:txBody>
      </p:sp>
      <p:sp>
        <p:nvSpPr>
          <p:cNvPr id="4" name="Content Placeholder 2">
            <a:extLst>
              <a:ext uri="{FF2B5EF4-FFF2-40B4-BE49-F238E27FC236}">
                <a16:creationId xmlns:a16="http://schemas.microsoft.com/office/drawing/2014/main" id="{19BA60BB-C3E2-4D81-8E06-EAC8CAA417C4}"/>
              </a:ext>
            </a:extLst>
          </p:cNvPr>
          <p:cNvSpPr>
            <a:spLocks noGrp="1"/>
          </p:cNvSpPr>
          <p:nvPr>
            <p:ph idx="1"/>
          </p:nvPr>
        </p:nvSpPr>
        <p:spPr>
          <a:xfrm>
            <a:off x="247973" y="2209273"/>
            <a:ext cx="6384475" cy="4508519"/>
          </a:xfrm>
        </p:spPr>
        <p:txBody>
          <a:bodyPr>
            <a:normAutofit fontScale="85000" lnSpcReduction="10000"/>
          </a:bodyPr>
          <a:lstStyle/>
          <a:p>
            <a:pPr marL="0" indent="0">
              <a:buNone/>
            </a:pPr>
            <a:r>
              <a:rPr lang="en-US" dirty="0">
                <a:latin typeface="+mn-lt"/>
              </a:rPr>
              <a:t>Your homeless liaison has just determined that Richard Thompson is McKinney-Vento eligible after learning that he is doubled up with friends after his house was destroyed by fire last night.  There was not enough room for Richard to stay with his family with other family friends.  It is late April and the liaison has also determined that remaining in his school of origin (your charter school) is in his best interest.</a:t>
            </a:r>
          </a:p>
          <a:p>
            <a:pPr marL="0" indent="0">
              <a:buNone/>
            </a:pPr>
            <a:endParaRPr lang="en-US" sz="1200" dirty="0">
              <a:latin typeface="+mn-lt"/>
            </a:endParaRPr>
          </a:p>
          <a:p>
            <a:pPr marL="0" indent="0">
              <a:buNone/>
            </a:pPr>
            <a:r>
              <a:rPr lang="en-US" dirty="0">
                <a:latin typeface="+mn-lt"/>
              </a:rPr>
              <a:t>The conversation has now turned to discussion of transportation to get Richard to/from school on a daily basis.  If Richard requests transportation, is the school obligated to provide it?</a:t>
            </a:r>
          </a:p>
          <a:p>
            <a:pPr marL="0" indent="0">
              <a:buNone/>
            </a:pPr>
            <a:endParaRPr lang="en-US" sz="2600" dirty="0">
              <a:latin typeface="+mn-lt"/>
            </a:endParaRPr>
          </a:p>
        </p:txBody>
      </p:sp>
      <p:cxnSp>
        <p:nvCxnSpPr>
          <p:cNvPr id="5" name="Straight Connector 4">
            <a:extLst>
              <a:ext uri="{FF2B5EF4-FFF2-40B4-BE49-F238E27FC236}">
                <a16:creationId xmlns:a16="http://schemas.microsoft.com/office/drawing/2014/main" id="{9811FFEC-D3E4-408A-9342-90315425DB16}"/>
              </a:ext>
            </a:extLst>
          </p:cNvPr>
          <p:cNvCxnSpPr/>
          <p:nvPr/>
        </p:nvCxnSpPr>
        <p:spPr>
          <a:xfrm>
            <a:off x="975360" y="1950720"/>
            <a:ext cx="4291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51E8CBE-AAF1-43E3-B637-652190BF533A}"/>
              </a:ext>
            </a:extLst>
          </p:cNvPr>
          <p:cNvSpPr txBox="1"/>
          <p:nvPr/>
        </p:nvSpPr>
        <p:spPr>
          <a:xfrm>
            <a:off x="8392126" y="6059964"/>
            <a:ext cx="2861090" cy="492443"/>
          </a:xfrm>
          <a:prstGeom prst="rect">
            <a:avLst/>
          </a:prstGeom>
          <a:noFill/>
        </p:spPr>
        <p:txBody>
          <a:bodyPr wrap="square" rtlCol="0">
            <a:spAutoFit/>
          </a:bodyPr>
          <a:lstStyle/>
          <a:p>
            <a:r>
              <a:rPr lang="en-US" sz="2600" b="1" dirty="0"/>
              <a:t> </a:t>
            </a:r>
            <a:r>
              <a:rPr lang="en-US" sz="2600" b="1" dirty="0">
                <a:sym typeface="Wingdings" panose="05000000000000000000" pitchFamily="2" charset="2"/>
              </a:rPr>
              <a:t></a:t>
            </a:r>
            <a:r>
              <a:rPr lang="en-US" sz="2600" b="1" dirty="0"/>
              <a:t>  Yes           </a:t>
            </a:r>
            <a:r>
              <a:rPr lang="en-US" sz="2600" b="1" dirty="0">
                <a:sym typeface="Wingdings" panose="05000000000000000000" pitchFamily="2" charset="2"/>
              </a:rPr>
              <a:t></a:t>
            </a:r>
            <a:r>
              <a:rPr lang="en-US" sz="2600" b="1" dirty="0"/>
              <a:t>  No</a:t>
            </a:r>
            <a:endParaRPr lang="en-US" sz="2600" dirty="0"/>
          </a:p>
        </p:txBody>
      </p:sp>
      <p:pic>
        <p:nvPicPr>
          <p:cNvPr id="11" name="Picture 10">
            <a:extLst>
              <a:ext uri="{FF2B5EF4-FFF2-40B4-BE49-F238E27FC236}">
                <a16:creationId xmlns:a16="http://schemas.microsoft.com/office/drawing/2014/main" id="{C84E14D2-10EB-4E6B-8597-04B8012AD3C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285" r="15674"/>
          <a:stretch/>
        </p:blipFill>
        <p:spPr>
          <a:xfrm>
            <a:off x="7801880" y="1212497"/>
            <a:ext cx="3414760" cy="370946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29776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58C2-FF4D-457B-ABD3-D07807EECA0A}"/>
              </a:ext>
            </a:extLst>
          </p:cNvPr>
          <p:cNvSpPr>
            <a:spLocks noGrp="1"/>
          </p:cNvSpPr>
          <p:nvPr>
            <p:ph type="title"/>
          </p:nvPr>
        </p:nvSpPr>
        <p:spPr>
          <a:xfrm>
            <a:off x="655319" y="365125"/>
            <a:ext cx="5683487" cy="1692794"/>
          </a:xfrm>
        </p:spPr>
        <p:txBody>
          <a:bodyPr>
            <a:normAutofit/>
          </a:bodyPr>
          <a:lstStyle/>
          <a:p>
            <a:r>
              <a:rPr lang="en-US" dirty="0"/>
              <a:t>Test Your Knowledge!</a:t>
            </a:r>
          </a:p>
        </p:txBody>
      </p:sp>
      <p:sp>
        <p:nvSpPr>
          <p:cNvPr id="4" name="Content Placeholder 2">
            <a:extLst>
              <a:ext uri="{FF2B5EF4-FFF2-40B4-BE49-F238E27FC236}">
                <a16:creationId xmlns:a16="http://schemas.microsoft.com/office/drawing/2014/main" id="{19BA60BB-C3E2-4D81-8E06-EAC8CAA417C4}"/>
              </a:ext>
            </a:extLst>
          </p:cNvPr>
          <p:cNvSpPr>
            <a:spLocks noGrp="1"/>
          </p:cNvSpPr>
          <p:nvPr>
            <p:ph idx="1"/>
          </p:nvPr>
        </p:nvSpPr>
        <p:spPr>
          <a:xfrm>
            <a:off x="247973" y="2209273"/>
            <a:ext cx="6384475" cy="4508519"/>
          </a:xfrm>
        </p:spPr>
        <p:txBody>
          <a:bodyPr>
            <a:normAutofit fontScale="92500" lnSpcReduction="10000"/>
          </a:bodyPr>
          <a:lstStyle/>
          <a:p>
            <a:pPr marL="0" indent="0">
              <a:buNone/>
            </a:pPr>
            <a:r>
              <a:rPr lang="en-US" sz="2600" dirty="0">
                <a:latin typeface="+mn-lt"/>
              </a:rPr>
              <a:t>Your homeless liaison has just determined that Richard Thompson is McKinney-Vento eligible after learning that he is doubled up with friends after his house was destroyed by fire last night.  There was not enough room for Richard to stay with his family with other family friends.  It is late April and the liaison has also determined that remaining in his school of origin (your charter school) is in his best interest.</a:t>
            </a:r>
          </a:p>
          <a:p>
            <a:pPr marL="0" indent="0">
              <a:buNone/>
            </a:pPr>
            <a:endParaRPr lang="en-US" sz="1100" dirty="0">
              <a:latin typeface="+mn-lt"/>
            </a:endParaRPr>
          </a:p>
          <a:p>
            <a:pPr marL="0" indent="0">
              <a:buNone/>
            </a:pPr>
            <a:r>
              <a:rPr lang="en-US" sz="2600" dirty="0">
                <a:latin typeface="+mn-lt"/>
              </a:rPr>
              <a:t>The conversation has now turned to discussion of transportation to get Richard to/from school on a daily basis.  If Richard requests transportation, is the school obligated to provide it?</a:t>
            </a:r>
          </a:p>
          <a:p>
            <a:pPr marL="0" indent="0">
              <a:buNone/>
            </a:pPr>
            <a:endParaRPr lang="en-US" sz="2600" dirty="0">
              <a:latin typeface="+mn-lt"/>
            </a:endParaRPr>
          </a:p>
        </p:txBody>
      </p:sp>
      <p:cxnSp>
        <p:nvCxnSpPr>
          <p:cNvPr id="5" name="Straight Connector 4">
            <a:extLst>
              <a:ext uri="{FF2B5EF4-FFF2-40B4-BE49-F238E27FC236}">
                <a16:creationId xmlns:a16="http://schemas.microsoft.com/office/drawing/2014/main" id="{9811FFEC-D3E4-408A-9342-90315425DB16}"/>
              </a:ext>
            </a:extLst>
          </p:cNvPr>
          <p:cNvCxnSpPr/>
          <p:nvPr/>
        </p:nvCxnSpPr>
        <p:spPr>
          <a:xfrm>
            <a:off x="975360" y="1950720"/>
            <a:ext cx="4291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51E8CBE-AAF1-43E3-B637-652190BF533A}"/>
              </a:ext>
            </a:extLst>
          </p:cNvPr>
          <p:cNvSpPr txBox="1"/>
          <p:nvPr/>
        </p:nvSpPr>
        <p:spPr>
          <a:xfrm>
            <a:off x="8392126" y="6059964"/>
            <a:ext cx="2861090" cy="492443"/>
          </a:xfrm>
          <a:prstGeom prst="rect">
            <a:avLst/>
          </a:prstGeom>
          <a:noFill/>
        </p:spPr>
        <p:txBody>
          <a:bodyPr wrap="square" rtlCol="0">
            <a:spAutoFit/>
          </a:bodyPr>
          <a:lstStyle/>
          <a:p>
            <a:r>
              <a:rPr lang="en-US" b="1" dirty="0">
                <a:solidFill>
                  <a:schemeClr val="accent2">
                    <a:lumMod val="75000"/>
                  </a:schemeClr>
                </a:solidFill>
              </a:rPr>
              <a:t> </a:t>
            </a:r>
            <a:r>
              <a:rPr lang="en-US" sz="2600" b="1" dirty="0">
                <a:solidFill>
                  <a:schemeClr val="accent2">
                    <a:lumMod val="75000"/>
                  </a:schemeClr>
                </a:solidFill>
                <a:sym typeface="Wingdings" panose="05000000000000000000" pitchFamily="2" charset="2"/>
              </a:rPr>
              <a:t></a:t>
            </a:r>
            <a:r>
              <a:rPr lang="en-US" sz="2600" b="1" dirty="0">
                <a:solidFill>
                  <a:schemeClr val="accent2">
                    <a:lumMod val="75000"/>
                  </a:schemeClr>
                </a:solidFill>
              </a:rPr>
              <a:t>  Yes            </a:t>
            </a:r>
            <a:r>
              <a:rPr lang="en-US" sz="2600" b="1" dirty="0">
                <a:sym typeface="Wingdings" panose="05000000000000000000" pitchFamily="2" charset="2"/>
              </a:rPr>
              <a:t></a:t>
            </a:r>
            <a:r>
              <a:rPr lang="en-US" sz="2600" b="1" dirty="0"/>
              <a:t>  No</a:t>
            </a:r>
            <a:endParaRPr lang="en-US" sz="2600" dirty="0"/>
          </a:p>
        </p:txBody>
      </p:sp>
      <p:sp>
        <p:nvSpPr>
          <p:cNvPr id="7" name="TextBox 6">
            <a:extLst>
              <a:ext uri="{FF2B5EF4-FFF2-40B4-BE49-F238E27FC236}">
                <a16:creationId xmlns:a16="http://schemas.microsoft.com/office/drawing/2014/main" id="{4F5072FA-E8E1-42CC-B1F5-079B843BEB9C}"/>
              </a:ext>
            </a:extLst>
          </p:cNvPr>
          <p:cNvSpPr txBox="1"/>
          <p:nvPr/>
        </p:nvSpPr>
        <p:spPr>
          <a:xfrm>
            <a:off x="8422970" y="5967630"/>
            <a:ext cx="1004712" cy="646331"/>
          </a:xfrm>
          <a:prstGeom prst="rect">
            <a:avLst/>
          </a:prstGeom>
          <a:noFill/>
        </p:spPr>
        <p:txBody>
          <a:bodyPr wrap="square" rtlCol="0">
            <a:spAutoFit/>
          </a:bodyPr>
          <a:lstStyle/>
          <a:p>
            <a:r>
              <a:rPr lang="en-US" sz="3600" dirty="0">
                <a:solidFill>
                  <a:schemeClr val="accent2">
                    <a:lumMod val="75000"/>
                  </a:schemeClr>
                </a:solidFill>
                <a:sym typeface="Wingdings" panose="05000000000000000000" pitchFamily="2" charset="2"/>
              </a:rPr>
              <a:t></a:t>
            </a:r>
            <a:endParaRPr lang="en-US" sz="3600" dirty="0">
              <a:solidFill>
                <a:schemeClr val="accent2">
                  <a:lumMod val="75000"/>
                </a:schemeClr>
              </a:solidFill>
            </a:endParaRPr>
          </a:p>
        </p:txBody>
      </p:sp>
      <p:pic>
        <p:nvPicPr>
          <p:cNvPr id="10" name="Picture 9">
            <a:extLst>
              <a:ext uri="{FF2B5EF4-FFF2-40B4-BE49-F238E27FC236}">
                <a16:creationId xmlns:a16="http://schemas.microsoft.com/office/drawing/2014/main" id="{BBA4F4E0-0430-4340-B88B-A2B953AA446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285" r="15674"/>
          <a:stretch/>
        </p:blipFill>
        <p:spPr>
          <a:xfrm>
            <a:off x="7801880" y="1212497"/>
            <a:ext cx="3414760" cy="370946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86904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16A0A7-FF35-4E92-BEC7-DAFFF38C915F}"/>
              </a:ext>
            </a:extLst>
          </p:cNvPr>
          <p:cNvSpPr>
            <a:spLocks noGrp="1"/>
          </p:cNvSpPr>
          <p:nvPr>
            <p:ph type="title"/>
          </p:nvPr>
        </p:nvSpPr>
        <p:spPr>
          <a:xfrm>
            <a:off x="838200" y="40099"/>
            <a:ext cx="10515600" cy="1325563"/>
          </a:xfrm>
        </p:spPr>
        <p:txBody>
          <a:bodyPr>
            <a:normAutofit/>
          </a:bodyPr>
          <a:lstStyle/>
          <a:p>
            <a:pPr algn="ctr"/>
            <a:r>
              <a:rPr lang="en-US" dirty="0">
                <a:solidFill>
                  <a:schemeClr val="tx1"/>
                </a:solidFill>
              </a:rPr>
              <a:t>Unaccompanied Homeless Youth (UHY)</a:t>
            </a:r>
          </a:p>
        </p:txBody>
      </p:sp>
      <p:graphicFrame>
        <p:nvGraphicFramePr>
          <p:cNvPr id="5" name="Content Placeholder 2">
            <a:extLst>
              <a:ext uri="{FF2B5EF4-FFF2-40B4-BE49-F238E27FC236}">
                <a16:creationId xmlns:a16="http://schemas.microsoft.com/office/drawing/2014/main" id="{530D1BBB-E9ED-40C4-92A5-AC3722AF88C7}"/>
              </a:ext>
            </a:extLst>
          </p:cNvPr>
          <p:cNvGraphicFramePr>
            <a:graphicFrameLocks noGrp="1"/>
          </p:cNvGraphicFramePr>
          <p:nvPr>
            <p:ph idx="1"/>
            <p:extLst>
              <p:ext uri="{D42A27DB-BD31-4B8C-83A1-F6EECF244321}">
                <p14:modId xmlns:p14="http://schemas.microsoft.com/office/powerpoint/2010/main" val="772696052"/>
              </p:ext>
            </p:extLst>
          </p:nvPr>
        </p:nvGraphicFramePr>
        <p:xfrm>
          <a:off x="949129" y="3230518"/>
          <a:ext cx="10515600" cy="2036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E30863D-4501-4582-9704-3CDDEA4A38F6}"/>
              </a:ext>
            </a:extLst>
          </p:cNvPr>
          <p:cNvSpPr txBox="1"/>
          <p:nvPr/>
        </p:nvSpPr>
        <p:spPr>
          <a:xfrm>
            <a:off x="565253" y="1187532"/>
            <a:ext cx="11061493" cy="830997"/>
          </a:xfrm>
          <a:prstGeom prst="rect">
            <a:avLst/>
          </a:prstGeom>
          <a:noFill/>
        </p:spPr>
        <p:txBody>
          <a:bodyPr wrap="square" rtlCol="0">
            <a:spAutoFit/>
          </a:bodyPr>
          <a:lstStyle/>
          <a:p>
            <a:pPr algn="ctr"/>
            <a:r>
              <a:rPr lang="en-US" sz="2400" dirty="0">
                <a:ea typeface="Verdana" panose="020B0604030504040204" pitchFamily="34" charset="0"/>
              </a:rPr>
              <a:t>An </a:t>
            </a:r>
            <a:r>
              <a:rPr lang="en-US" sz="2400" u="sng" dirty="0">
                <a:ea typeface="Verdana" panose="020B0604030504040204" pitchFamily="34" charset="0"/>
              </a:rPr>
              <a:t>unaccompanied youth</a:t>
            </a:r>
            <a:r>
              <a:rPr lang="en-US" sz="2400" dirty="0">
                <a:ea typeface="Verdana" panose="020B0604030504040204" pitchFamily="34" charset="0"/>
              </a:rPr>
              <a:t> is any student not living in the physical custody of a parent or legal guardian.</a:t>
            </a:r>
          </a:p>
        </p:txBody>
      </p:sp>
      <p:sp>
        <p:nvSpPr>
          <p:cNvPr id="12" name="TextBox 11">
            <a:extLst>
              <a:ext uri="{FF2B5EF4-FFF2-40B4-BE49-F238E27FC236}">
                <a16:creationId xmlns:a16="http://schemas.microsoft.com/office/drawing/2014/main" id="{66C0F7F9-3489-42FA-B629-330D205203EE}"/>
              </a:ext>
            </a:extLst>
          </p:cNvPr>
          <p:cNvSpPr txBox="1"/>
          <p:nvPr/>
        </p:nvSpPr>
        <p:spPr>
          <a:xfrm>
            <a:off x="648381" y="1976614"/>
            <a:ext cx="11117096" cy="1323439"/>
          </a:xfrm>
          <a:prstGeom prst="rect">
            <a:avLst/>
          </a:prstGeom>
          <a:noFill/>
        </p:spPr>
        <p:txBody>
          <a:bodyPr wrap="square" rtlCol="0">
            <a:spAutoFit/>
          </a:bodyPr>
          <a:lstStyle/>
          <a:p>
            <a:pPr algn="ctr"/>
            <a:r>
              <a:rPr lang="en-US" sz="2400" dirty="0">
                <a:ea typeface="Verdana" panose="020B0604030504040204" pitchFamily="34" charset="0"/>
              </a:rPr>
              <a:t>An </a:t>
            </a:r>
            <a:r>
              <a:rPr lang="en-US" sz="2400" u="sng" dirty="0">
                <a:ea typeface="Verdana" panose="020B0604030504040204" pitchFamily="34" charset="0"/>
              </a:rPr>
              <a:t>unaccompanied homeless youth</a:t>
            </a:r>
            <a:r>
              <a:rPr lang="en-US" sz="2400" dirty="0">
                <a:ea typeface="Verdana" panose="020B0604030504040204" pitchFamily="34" charset="0"/>
              </a:rPr>
              <a:t> meets eligibility for McKinney-Vento based on whether the living situation is fixed, regular and adequate.</a:t>
            </a:r>
          </a:p>
          <a:p>
            <a:pPr algn="ctr"/>
            <a:endParaRPr lang="en-US" sz="800" dirty="0">
              <a:latin typeface="Verdana" panose="020B0604030504040204" pitchFamily="34" charset="0"/>
              <a:ea typeface="Verdana" panose="020B0604030504040204" pitchFamily="34" charset="0"/>
            </a:endParaRPr>
          </a:p>
          <a:p>
            <a:pPr algn="ctr"/>
            <a:r>
              <a:rPr lang="en-US" sz="2400" b="1" dirty="0">
                <a:ea typeface="Verdana" panose="020B0604030504040204" pitchFamily="34" charset="0"/>
              </a:rPr>
              <a:t>Unaccompanied + Homeless = Unaccompanied Homeless Youth </a:t>
            </a:r>
          </a:p>
        </p:txBody>
      </p:sp>
      <p:sp>
        <p:nvSpPr>
          <p:cNvPr id="7" name="TextBox 6">
            <a:extLst>
              <a:ext uri="{FF2B5EF4-FFF2-40B4-BE49-F238E27FC236}">
                <a16:creationId xmlns:a16="http://schemas.microsoft.com/office/drawing/2014/main" id="{5BD99CB7-78A4-4B8A-8565-1DA100F6ECCA}"/>
              </a:ext>
            </a:extLst>
          </p:cNvPr>
          <p:cNvSpPr txBox="1"/>
          <p:nvPr/>
        </p:nvSpPr>
        <p:spPr>
          <a:xfrm>
            <a:off x="949129" y="5286776"/>
            <a:ext cx="11061493" cy="1446550"/>
          </a:xfrm>
          <a:prstGeom prst="rect">
            <a:avLst/>
          </a:prstGeom>
          <a:noFill/>
        </p:spPr>
        <p:txBody>
          <a:bodyPr wrap="square" rtlCol="0">
            <a:spAutoFit/>
          </a:bodyPr>
          <a:lstStyle/>
          <a:p>
            <a:pPr>
              <a:defRPr/>
            </a:pPr>
            <a:r>
              <a:rPr lang="en-US" sz="2200" dirty="0">
                <a:ea typeface="Verdana" panose="020B0604030504040204" pitchFamily="34" charset="0"/>
              </a:rPr>
              <a:t>School districts cannot:</a:t>
            </a:r>
          </a:p>
          <a:p>
            <a:pPr lvl="1">
              <a:buFont typeface="Wingdings" pitchFamily="2" charset="2"/>
              <a:buChar char="ü"/>
              <a:defRPr/>
            </a:pPr>
            <a:r>
              <a:rPr lang="en-US" sz="2200" dirty="0">
                <a:ea typeface="Verdana" panose="020B0604030504040204" pitchFamily="34" charset="0"/>
              </a:rPr>
              <a:t>require a caregiver to obtain legal guardianship</a:t>
            </a:r>
          </a:p>
          <a:p>
            <a:pPr lvl="1">
              <a:buFont typeface="Wingdings" pitchFamily="2" charset="2"/>
              <a:buChar char="ü"/>
              <a:defRPr/>
            </a:pPr>
            <a:r>
              <a:rPr lang="en-US" sz="2200" dirty="0">
                <a:ea typeface="Verdana" panose="020B0604030504040204" pitchFamily="34" charset="0"/>
              </a:rPr>
              <a:t>Discontinue enrollment due to lack of responsible adult or inability to produce guardianship or other paperwork</a:t>
            </a:r>
          </a:p>
        </p:txBody>
      </p:sp>
    </p:spTree>
    <p:extLst>
      <p:ext uri="{BB962C8B-B14F-4D97-AF65-F5344CB8AC3E}">
        <p14:creationId xmlns:p14="http://schemas.microsoft.com/office/powerpoint/2010/main" val="3492301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Unaccompanied Homeless Youth in NC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62497"/>
              </p:ext>
            </p:extLst>
          </p:nvPr>
        </p:nvGraphicFramePr>
        <p:xfrm>
          <a:off x="5653825" y="2297559"/>
          <a:ext cx="5937161" cy="3065204"/>
        </p:xfrm>
        <a:graphic>
          <a:graphicData uri="http://schemas.openxmlformats.org/drawingml/2006/table">
            <a:tbl>
              <a:tblPr firstRow="1" bandRow="1">
                <a:tableStyleId>{5C22544A-7EE6-4342-B048-85BDC9FD1C3A}</a:tableStyleId>
              </a:tblPr>
              <a:tblGrid>
                <a:gridCol w="3008900">
                  <a:extLst>
                    <a:ext uri="{9D8B030D-6E8A-4147-A177-3AD203B41FA5}">
                      <a16:colId xmlns:a16="http://schemas.microsoft.com/office/drawing/2014/main" val="4254634599"/>
                    </a:ext>
                  </a:extLst>
                </a:gridCol>
                <a:gridCol w="2928261">
                  <a:extLst>
                    <a:ext uri="{9D8B030D-6E8A-4147-A177-3AD203B41FA5}">
                      <a16:colId xmlns:a16="http://schemas.microsoft.com/office/drawing/2014/main" val="1716967533"/>
                    </a:ext>
                  </a:extLst>
                </a:gridCol>
              </a:tblGrid>
              <a:tr h="610726">
                <a:tc>
                  <a:txBody>
                    <a:bodyPr/>
                    <a:lstStyle/>
                    <a:p>
                      <a:pPr algn="ctr"/>
                      <a:r>
                        <a:rPr lang="en-US" sz="2600" dirty="0"/>
                        <a:t>School Year</a:t>
                      </a:r>
                    </a:p>
                  </a:txBody>
                  <a:tcPr/>
                </a:tc>
                <a:tc>
                  <a:txBody>
                    <a:bodyPr/>
                    <a:lstStyle/>
                    <a:p>
                      <a:pPr algn="ctr"/>
                      <a:r>
                        <a:rPr lang="en-US" sz="2600" dirty="0"/>
                        <a:t>Student Count</a:t>
                      </a:r>
                    </a:p>
                  </a:txBody>
                  <a:tcPr/>
                </a:tc>
                <a:extLst>
                  <a:ext uri="{0D108BD9-81ED-4DB2-BD59-A6C34878D82A}">
                    <a16:rowId xmlns:a16="http://schemas.microsoft.com/office/drawing/2014/main" val="2452469044"/>
                  </a:ext>
                </a:extLst>
              </a:tr>
              <a:tr h="500471">
                <a:tc>
                  <a:txBody>
                    <a:bodyPr/>
                    <a:lstStyle/>
                    <a:p>
                      <a:pPr algn="ctr"/>
                      <a:r>
                        <a:rPr lang="en-US" sz="2600" dirty="0"/>
                        <a:t>2012-13</a:t>
                      </a:r>
                      <a:r>
                        <a:rPr lang="en-US" sz="2600" baseline="0" dirty="0"/>
                        <a:t>SY</a:t>
                      </a:r>
                      <a:endParaRPr lang="en-US" sz="2600" dirty="0"/>
                    </a:p>
                  </a:txBody>
                  <a:tcPr/>
                </a:tc>
                <a:tc>
                  <a:txBody>
                    <a:bodyPr/>
                    <a:lstStyle/>
                    <a:p>
                      <a:pPr algn="ctr"/>
                      <a:r>
                        <a:rPr lang="en-US" sz="2600" dirty="0"/>
                        <a:t>2677</a:t>
                      </a:r>
                    </a:p>
                  </a:txBody>
                  <a:tcPr/>
                </a:tc>
                <a:extLst>
                  <a:ext uri="{0D108BD9-81ED-4DB2-BD59-A6C34878D82A}">
                    <a16:rowId xmlns:a16="http://schemas.microsoft.com/office/drawing/2014/main" val="2093541434"/>
                  </a:ext>
                </a:extLst>
              </a:tr>
              <a:tr h="478045">
                <a:tc>
                  <a:txBody>
                    <a:bodyPr/>
                    <a:lstStyle/>
                    <a:p>
                      <a:pPr algn="ctr"/>
                      <a:r>
                        <a:rPr lang="en-US" sz="2600" dirty="0"/>
                        <a:t>2013-14</a:t>
                      </a:r>
                      <a:r>
                        <a:rPr lang="en-US" sz="2600" baseline="0" dirty="0"/>
                        <a:t>SY</a:t>
                      </a:r>
                      <a:endParaRPr lang="en-US" sz="2600" dirty="0"/>
                    </a:p>
                  </a:txBody>
                  <a:tcPr/>
                </a:tc>
                <a:tc>
                  <a:txBody>
                    <a:bodyPr/>
                    <a:lstStyle/>
                    <a:p>
                      <a:pPr algn="ctr"/>
                      <a:r>
                        <a:rPr lang="en-US" sz="2600" dirty="0"/>
                        <a:t>2355</a:t>
                      </a:r>
                    </a:p>
                  </a:txBody>
                  <a:tcPr/>
                </a:tc>
                <a:extLst>
                  <a:ext uri="{0D108BD9-81ED-4DB2-BD59-A6C34878D82A}">
                    <a16:rowId xmlns:a16="http://schemas.microsoft.com/office/drawing/2014/main" val="2782981421"/>
                  </a:ext>
                </a:extLst>
              </a:tr>
              <a:tr h="478044">
                <a:tc>
                  <a:txBody>
                    <a:bodyPr/>
                    <a:lstStyle/>
                    <a:p>
                      <a:pPr algn="ctr"/>
                      <a:r>
                        <a:rPr lang="en-US" sz="2600" dirty="0"/>
                        <a:t>2014-15SY</a:t>
                      </a:r>
                    </a:p>
                  </a:txBody>
                  <a:tcPr/>
                </a:tc>
                <a:tc>
                  <a:txBody>
                    <a:bodyPr/>
                    <a:lstStyle/>
                    <a:p>
                      <a:pPr algn="ctr"/>
                      <a:r>
                        <a:rPr lang="en-US" sz="2600" dirty="0"/>
                        <a:t>2610</a:t>
                      </a:r>
                    </a:p>
                  </a:txBody>
                  <a:tcPr/>
                </a:tc>
                <a:extLst>
                  <a:ext uri="{0D108BD9-81ED-4DB2-BD59-A6C34878D82A}">
                    <a16:rowId xmlns:a16="http://schemas.microsoft.com/office/drawing/2014/main" val="1060039955"/>
                  </a:ext>
                </a:extLst>
              </a:tr>
              <a:tr h="465125">
                <a:tc>
                  <a:txBody>
                    <a:bodyPr/>
                    <a:lstStyle/>
                    <a:p>
                      <a:pPr algn="ctr"/>
                      <a:r>
                        <a:rPr lang="en-US" sz="2600" dirty="0"/>
                        <a:t>2015-16SY</a:t>
                      </a:r>
                    </a:p>
                  </a:txBody>
                  <a:tcPr/>
                </a:tc>
                <a:tc>
                  <a:txBody>
                    <a:bodyPr/>
                    <a:lstStyle/>
                    <a:p>
                      <a:pPr algn="ctr"/>
                      <a:r>
                        <a:rPr lang="en-US" sz="2600" dirty="0"/>
                        <a:t>2454</a:t>
                      </a:r>
                    </a:p>
                  </a:txBody>
                  <a:tcPr/>
                </a:tc>
                <a:extLst>
                  <a:ext uri="{0D108BD9-81ED-4DB2-BD59-A6C34878D82A}">
                    <a16:rowId xmlns:a16="http://schemas.microsoft.com/office/drawing/2014/main" val="469284576"/>
                  </a:ext>
                </a:extLst>
              </a:tr>
              <a:tr h="490967">
                <a:tc>
                  <a:txBody>
                    <a:bodyPr/>
                    <a:lstStyle/>
                    <a:p>
                      <a:pPr algn="ctr"/>
                      <a:r>
                        <a:rPr lang="en-US" sz="2600" dirty="0"/>
                        <a:t>2016-17SY</a:t>
                      </a:r>
                    </a:p>
                  </a:txBody>
                  <a:tcPr/>
                </a:tc>
                <a:tc>
                  <a:txBody>
                    <a:bodyPr/>
                    <a:lstStyle/>
                    <a:p>
                      <a:pPr algn="ctr"/>
                      <a:r>
                        <a:rPr lang="en-US" sz="2600" dirty="0"/>
                        <a:t>2650</a:t>
                      </a:r>
                    </a:p>
                  </a:txBody>
                  <a:tcPr/>
                </a:tc>
                <a:extLst>
                  <a:ext uri="{0D108BD9-81ED-4DB2-BD59-A6C34878D82A}">
                    <a16:rowId xmlns:a16="http://schemas.microsoft.com/office/drawing/2014/main" val="2501353586"/>
                  </a:ext>
                </a:extLst>
              </a:tr>
            </a:tbl>
          </a:graphicData>
        </a:graphic>
      </p:graphicFrame>
      <p:pic>
        <p:nvPicPr>
          <p:cNvPr id="5" name="Picture 4" descr="A group of people sitting at a table using a computer&#10;&#10;Description generated with very high confidence">
            <a:extLst>
              <a:ext uri="{FF2B5EF4-FFF2-40B4-BE49-F238E27FC236}">
                <a16:creationId xmlns:a16="http://schemas.microsoft.com/office/drawing/2014/main" id="{E38EF02F-4F6A-43E9-8730-FAE8B4BACD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4545" y="2097643"/>
            <a:ext cx="5206754" cy="3465036"/>
          </a:xfrm>
          <a:prstGeom prst="rect">
            <a:avLst/>
          </a:prstGeom>
        </p:spPr>
      </p:pic>
    </p:spTree>
    <p:extLst>
      <p:ext uri="{BB962C8B-B14F-4D97-AF65-F5344CB8AC3E}">
        <p14:creationId xmlns:p14="http://schemas.microsoft.com/office/powerpoint/2010/main" val="3986490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Unaccompanied Homeless Youth….</a:t>
            </a:r>
            <a:br>
              <a:rPr lang="en-US" dirty="0"/>
            </a:br>
            <a:r>
              <a:rPr lang="en-US" dirty="0"/>
              <a:t>“On Their Own”</a:t>
            </a:r>
          </a:p>
        </p:txBody>
      </p:sp>
      <p:sp>
        <p:nvSpPr>
          <p:cNvPr id="3" name="Content Placeholder 2"/>
          <p:cNvSpPr>
            <a:spLocks noGrp="1"/>
          </p:cNvSpPr>
          <p:nvPr>
            <p:ph idx="1"/>
          </p:nvPr>
        </p:nvSpPr>
        <p:spPr/>
        <p:txBody>
          <a:bodyPr>
            <a:normAutofit lnSpcReduction="10000"/>
          </a:bodyPr>
          <a:lstStyle/>
          <a:p>
            <a:r>
              <a:rPr lang="en-US" dirty="0">
                <a:latin typeface="+mn-lt"/>
              </a:rPr>
              <a:t>Family conflict or crisis</a:t>
            </a:r>
          </a:p>
          <a:p>
            <a:r>
              <a:rPr lang="en-US" dirty="0">
                <a:latin typeface="+mn-lt"/>
              </a:rPr>
              <a:t>Parental incarceration, substance abuse, illness, death, etc.</a:t>
            </a:r>
          </a:p>
          <a:p>
            <a:r>
              <a:rPr lang="en-US" dirty="0">
                <a:latin typeface="+mn-lt"/>
              </a:rPr>
              <a:t>Foster care issues:  aging out of the foster care system; running away from a foster care placement</a:t>
            </a:r>
          </a:p>
          <a:p>
            <a:r>
              <a:rPr lang="en-US" dirty="0">
                <a:latin typeface="+mn-lt"/>
              </a:rPr>
              <a:t>Family homelessness</a:t>
            </a:r>
          </a:p>
          <a:p>
            <a:r>
              <a:rPr lang="en-US" dirty="0">
                <a:latin typeface="+mn-lt"/>
              </a:rPr>
              <a:t>Being asked to leave the home</a:t>
            </a:r>
          </a:p>
          <a:p>
            <a:r>
              <a:rPr lang="en-US" dirty="0">
                <a:latin typeface="+mn-lt"/>
              </a:rPr>
              <a:t>Choosing to leave home on their own</a:t>
            </a:r>
          </a:p>
          <a:p>
            <a:r>
              <a:rPr lang="en-US" dirty="0">
                <a:latin typeface="+mn-lt"/>
              </a:rPr>
              <a:t>Abandoned by family</a:t>
            </a:r>
          </a:p>
          <a:p>
            <a:r>
              <a:rPr lang="en-US" dirty="0">
                <a:latin typeface="+mn-lt"/>
              </a:rPr>
              <a:t>Other</a:t>
            </a:r>
          </a:p>
        </p:txBody>
      </p:sp>
    </p:spTree>
    <p:extLst>
      <p:ext uri="{BB962C8B-B14F-4D97-AF65-F5344CB8AC3E}">
        <p14:creationId xmlns:p14="http://schemas.microsoft.com/office/powerpoint/2010/main" val="1731733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Unaccompanied Homeless Youth…</a:t>
            </a:r>
          </a:p>
        </p:txBody>
      </p:sp>
      <p:sp>
        <p:nvSpPr>
          <p:cNvPr id="3" name="Content Placeholder 2"/>
          <p:cNvSpPr>
            <a:spLocks noGrp="1"/>
          </p:cNvSpPr>
          <p:nvPr>
            <p:ph idx="1"/>
          </p:nvPr>
        </p:nvSpPr>
        <p:spPr>
          <a:xfrm>
            <a:off x="981502" y="2543578"/>
            <a:ext cx="5003042" cy="3420494"/>
          </a:xfrm>
        </p:spPr>
        <p:txBody>
          <a:bodyPr>
            <a:normAutofit/>
          </a:bodyPr>
          <a:lstStyle/>
          <a:p>
            <a:r>
              <a:rPr lang="en-US" dirty="0">
                <a:latin typeface="+mn-lt"/>
              </a:rPr>
              <a:t>Unaccompanied homeless youth do not need a parent/guardian to enroll or have access to services.</a:t>
            </a:r>
          </a:p>
          <a:p>
            <a:r>
              <a:rPr lang="en-US" dirty="0">
                <a:latin typeface="+mn-lt"/>
              </a:rPr>
              <a:t>Local homeless liaisons must support the student in making decisions and understanding his/her rights.</a:t>
            </a:r>
          </a:p>
        </p:txBody>
      </p:sp>
      <p:sp>
        <p:nvSpPr>
          <p:cNvPr id="4" name="Content Placeholder 2"/>
          <p:cNvSpPr txBox="1">
            <a:spLocks/>
          </p:cNvSpPr>
          <p:nvPr/>
        </p:nvSpPr>
        <p:spPr>
          <a:xfrm>
            <a:off x="6429232" y="2543578"/>
            <a:ext cx="5266899" cy="3625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mn-lt"/>
              </a:rPr>
              <a:t>Assist in enrolling in school.</a:t>
            </a:r>
          </a:p>
          <a:p>
            <a:r>
              <a:rPr lang="en-US" sz="2600" dirty="0">
                <a:latin typeface="+mn-lt"/>
              </a:rPr>
              <a:t>Assist in obtaining school/ medical records.</a:t>
            </a:r>
          </a:p>
          <a:p>
            <a:r>
              <a:rPr lang="en-US" sz="2600" dirty="0">
                <a:latin typeface="+mn-lt"/>
              </a:rPr>
              <a:t>Inform unaccompanied homeless youth of services they are eligible for under the McKinney-Vento Act.</a:t>
            </a:r>
          </a:p>
        </p:txBody>
      </p:sp>
      <p:sp>
        <p:nvSpPr>
          <p:cNvPr id="5" name="Rectangle: Rounded Corners 4"/>
          <p:cNvSpPr/>
          <p:nvPr/>
        </p:nvSpPr>
        <p:spPr>
          <a:xfrm>
            <a:off x="1173707" y="1555845"/>
            <a:ext cx="4326341" cy="82568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Special Provisions …</a:t>
            </a:r>
          </a:p>
        </p:txBody>
      </p:sp>
      <p:sp>
        <p:nvSpPr>
          <p:cNvPr id="6" name="Rectangle: Rounded Corners 5"/>
          <p:cNvSpPr/>
          <p:nvPr/>
        </p:nvSpPr>
        <p:spPr>
          <a:xfrm>
            <a:off x="6498608" y="1554163"/>
            <a:ext cx="4326341" cy="82568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Homeless liaison will …</a:t>
            </a:r>
          </a:p>
        </p:txBody>
      </p:sp>
    </p:spTree>
    <p:extLst>
      <p:ext uri="{BB962C8B-B14F-4D97-AF65-F5344CB8AC3E}">
        <p14:creationId xmlns:p14="http://schemas.microsoft.com/office/powerpoint/2010/main" val="1613328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Unaccompanied Homeless Youth…</a:t>
            </a:r>
            <a:br>
              <a:rPr lang="en-US" dirty="0"/>
            </a:br>
            <a:r>
              <a:rPr lang="en-US" dirty="0"/>
              <a:t>Enrollment Strategies</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mn-lt"/>
              </a:rPr>
              <a:t>Three common methods for enrolling unaccompanied homeless youth:</a:t>
            </a:r>
          </a:p>
          <a:p>
            <a:pPr lvl="1"/>
            <a:r>
              <a:rPr lang="en-US" dirty="0">
                <a:latin typeface="+mn-lt"/>
              </a:rPr>
              <a:t>Self enrollment</a:t>
            </a:r>
          </a:p>
          <a:p>
            <a:pPr lvl="1"/>
            <a:r>
              <a:rPr lang="en-US" dirty="0">
                <a:latin typeface="+mn-lt"/>
              </a:rPr>
              <a:t>Caregiver enrolls </a:t>
            </a:r>
          </a:p>
          <a:p>
            <a:pPr lvl="1"/>
            <a:r>
              <a:rPr lang="en-US" dirty="0">
                <a:latin typeface="+mn-lt"/>
              </a:rPr>
              <a:t>Homeless liaison enrolls</a:t>
            </a:r>
          </a:p>
          <a:p>
            <a:pPr marL="0" indent="0">
              <a:buNone/>
            </a:pPr>
            <a:r>
              <a:rPr lang="en-US" dirty="0">
                <a:latin typeface="+mn-lt"/>
              </a:rPr>
              <a:t>School districts cannot:</a:t>
            </a:r>
          </a:p>
          <a:p>
            <a:pPr lvl="1"/>
            <a:r>
              <a:rPr lang="en-US" dirty="0">
                <a:latin typeface="+mn-lt"/>
              </a:rPr>
              <a:t>Require a caregiver to obtain legal guardianship.</a:t>
            </a:r>
          </a:p>
          <a:p>
            <a:pPr lvl="1"/>
            <a:r>
              <a:rPr lang="en-US" dirty="0">
                <a:latin typeface="+mn-lt"/>
              </a:rPr>
              <a:t>Discontinue enrollment due to lack of responsible adult or inability to produce guardianship or other paperwork.</a:t>
            </a:r>
          </a:p>
          <a:p>
            <a:endParaRPr lang="en-US" dirty="0">
              <a:latin typeface="+mn-lt"/>
            </a:endParaRPr>
          </a:p>
          <a:p>
            <a:pPr marL="0" indent="0" algn="ctr">
              <a:buNone/>
            </a:pPr>
            <a:r>
              <a:rPr lang="en-US" sz="2400" b="1" dirty="0">
                <a:latin typeface="+mn-lt"/>
              </a:rPr>
              <a:t>These methods also apply for unaccompanied homeless youth who wish to participate in extra-curricular activities.</a:t>
            </a:r>
          </a:p>
        </p:txBody>
      </p:sp>
    </p:spTree>
    <p:extLst>
      <p:ext uri="{BB962C8B-B14F-4D97-AF65-F5344CB8AC3E}">
        <p14:creationId xmlns:p14="http://schemas.microsoft.com/office/powerpoint/2010/main" val="305312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Federal Law</a:t>
            </a:r>
          </a:p>
        </p:txBody>
      </p:sp>
      <p:sp>
        <p:nvSpPr>
          <p:cNvPr id="3" name="Content Placeholder 2"/>
          <p:cNvSpPr>
            <a:spLocks noGrp="1"/>
          </p:cNvSpPr>
          <p:nvPr>
            <p:ph idx="1"/>
          </p:nvPr>
        </p:nvSpPr>
        <p:spPr>
          <a:xfrm>
            <a:off x="838200" y="1825625"/>
            <a:ext cx="10515600" cy="2372888"/>
          </a:xfrm>
        </p:spPr>
        <p:txBody>
          <a:bodyPr/>
          <a:lstStyle/>
          <a:p>
            <a:pPr marL="0" indent="0" algn="ctr">
              <a:buNone/>
            </a:pPr>
            <a:r>
              <a:rPr lang="en-US" sz="2600" dirty="0">
                <a:latin typeface="+mn-lt"/>
              </a:rPr>
              <a:t>The McKinney-Vento Act is a federal law designed to increase the school enrollment, attendance, and success of children and youth who lack a fixed, regular and adequate nighttime residence.</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08BA0929-F594-45AE-AC33-5DEF818A2A0B}"/>
              </a:ext>
            </a:extLst>
          </p:cNvPr>
          <p:cNvPicPr>
            <a:picLocks noChangeAspect="1"/>
          </p:cNvPicPr>
          <p:nvPr/>
        </p:nvPicPr>
        <p:blipFill rotWithShape="1">
          <a:blip r:embed="rId3"/>
          <a:srcRect/>
          <a:stretch/>
        </p:blipFill>
        <p:spPr>
          <a:xfrm>
            <a:off x="4229488" y="3630560"/>
            <a:ext cx="3733023" cy="3143436"/>
          </a:xfrm>
          <a:prstGeom prst="ellipse">
            <a:avLst/>
          </a:prstGeom>
          <a:ln>
            <a:noFill/>
          </a:ln>
          <a:effectLst>
            <a:softEdge rad="112500"/>
          </a:effectLst>
        </p:spPr>
      </p:pic>
    </p:spTree>
    <p:extLst>
      <p:ext uri="{BB962C8B-B14F-4D97-AF65-F5344CB8AC3E}">
        <p14:creationId xmlns:p14="http://schemas.microsoft.com/office/powerpoint/2010/main" val="1837367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722489" y="304800"/>
            <a:ext cx="10631311" cy="762000"/>
          </a:xfrm>
        </p:spPr>
        <p:txBody>
          <a:bodyPr>
            <a:noAutofit/>
          </a:bodyPr>
          <a:lstStyle/>
          <a:p>
            <a:pPr algn="ctr" eaLnBrk="1" hangingPunct="1">
              <a:defRPr/>
            </a:pPr>
            <a:r>
              <a:rPr lang="en-US" dirty="0"/>
              <a:t>What If We Don’t Agree? </a:t>
            </a:r>
            <a:br>
              <a:rPr lang="en-US" dirty="0"/>
            </a:br>
            <a:r>
              <a:rPr lang="en-US" dirty="0"/>
              <a:t> </a:t>
            </a:r>
            <a:r>
              <a:rPr dirty="0"/>
              <a:t>Dispute Resolution</a:t>
            </a:r>
          </a:p>
        </p:txBody>
      </p:sp>
      <p:sp>
        <p:nvSpPr>
          <p:cNvPr id="69635" name="Rectangle 3"/>
          <p:cNvSpPr>
            <a:spLocks noGrp="1" noChangeArrowheads="1"/>
          </p:cNvSpPr>
          <p:nvPr>
            <p:ph idx="1"/>
          </p:nvPr>
        </p:nvSpPr>
        <p:spPr>
          <a:xfrm>
            <a:off x="902970" y="1429894"/>
            <a:ext cx="10363199" cy="4926456"/>
          </a:xfrm>
        </p:spPr>
        <p:txBody>
          <a:bodyPr>
            <a:normAutofit fontScale="92500"/>
          </a:bodyPr>
          <a:lstStyle/>
          <a:p>
            <a:pPr>
              <a:buNone/>
            </a:pPr>
            <a:r>
              <a:rPr lang="en-US" dirty="0">
                <a:solidFill>
                  <a:schemeClr val="tx2">
                    <a:lumMod val="75000"/>
                  </a:schemeClr>
                </a:solidFill>
                <a:latin typeface="+mn-lt"/>
              </a:rPr>
              <a:t>If a dispute arises over </a:t>
            </a:r>
            <a:r>
              <a:rPr lang="en-US" dirty="0">
                <a:solidFill>
                  <a:srgbClr val="C40000"/>
                </a:solidFill>
                <a:latin typeface="+mn-lt"/>
              </a:rPr>
              <a:t>eligibility</a:t>
            </a:r>
            <a:r>
              <a:rPr lang="en-US" dirty="0">
                <a:solidFill>
                  <a:schemeClr val="tx2">
                    <a:lumMod val="75000"/>
                  </a:schemeClr>
                </a:solidFill>
                <a:latin typeface="+mn-lt"/>
              </a:rPr>
              <a:t>, school selection or enrollment in a school:</a:t>
            </a:r>
          </a:p>
          <a:p>
            <a:r>
              <a:rPr lang="en-US" dirty="0">
                <a:solidFill>
                  <a:schemeClr val="tx2">
                    <a:lumMod val="75000"/>
                  </a:schemeClr>
                </a:solidFill>
                <a:latin typeface="+mn-lt"/>
              </a:rPr>
              <a:t>The student shall be immediately enrolled in the school in which enrollment is sought, pending resolution of the dispute </a:t>
            </a:r>
            <a:r>
              <a:rPr lang="en-US" dirty="0">
                <a:solidFill>
                  <a:srgbClr val="C40000"/>
                </a:solidFill>
                <a:latin typeface="+mn-lt"/>
              </a:rPr>
              <a:t>(including all available appeals)</a:t>
            </a:r>
            <a:r>
              <a:rPr lang="en-US" dirty="0">
                <a:solidFill>
                  <a:schemeClr val="tx2">
                    <a:lumMod val="75000"/>
                  </a:schemeClr>
                </a:solidFill>
                <a:latin typeface="+mn-lt"/>
              </a:rPr>
              <a:t>.</a:t>
            </a:r>
          </a:p>
          <a:p>
            <a:r>
              <a:rPr lang="en-US" dirty="0">
                <a:solidFill>
                  <a:schemeClr val="tx2">
                    <a:lumMod val="75000"/>
                  </a:schemeClr>
                </a:solidFill>
                <a:latin typeface="+mn-lt"/>
              </a:rPr>
              <a:t>The parent, guardian or unaccompanied youth must be provided a written explanation of </a:t>
            </a:r>
            <a:r>
              <a:rPr lang="en-US" altLang="ja-JP" dirty="0">
                <a:solidFill>
                  <a:schemeClr val="tx2">
                    <a:lumMod val="75000"/>
                  </a:schemeClr>
                </a:solidFill>
                <a:latin typeface="+mn-lt"/>
              </a:rPr>
              <a:t>decisions </a:t>
            </a:r>
            <a:r>
              <a:rPr lang="en-US" altLang="ja-JP" dirty="0">
                <a:solidFill>
                  <a:srgbClr val="C40000"/>
                </a:solidFill>
                <a:latin typeface="+mn-lt"/>
              </a:rPr>
              <a:t>made by the school, LEA or SEA</a:t>
            </a:r>
            <a:r>
              <a:rPr lang="en-US" altLang="ja-JP" dirty="0">
                <a:solidFill>
                  <a:schemeClr val="tx2">
                    <a:lumMod val="75000"/>
                  </a:schemeClr>
                </a:solidFill>
                <a:latin typeface="+mn-lt"/>
              </a:rPr>
              <a:t>, and how to appeal them.</a:t>
            </a:r>
          </a:p>
          <a:p>
            <a:r>
              <a:rPr lang="en-US" dirty="0">
                <a:solidFill>
                  <a:schemeClr val="tx2">
                    <a:lumMod val="75000"/>
                  </a:schemeClr>
                </a:solidFill>
                <a:latin typeface="+mn-lt"/>
              </a:rPr>
              <a:t>The parent, guardian or youth must be referred to the liaison, who must carry out the dispute resolution process as expeditiously as possible.</a:t>
            </a:r>
          </a:p>
          <a:p>
            <a:r>
              <a:rPr lang="en-US" dirty="0">
                <a:solidFill>
                  <a:schemeClr val="tx2">
                    <a:lumMod val="75000"/>
                  </a:schemeClr>
                </a:solidFill>
                <a:latin typeface="+mn-lt"/>
              </a:rPr>
              <a:t>The liaison shall ensure unaccompanied youth are immediately enrolled pending resolution of the dispute.</a:t>
            </a:r>
            <a:r>
              <a:rPr lang="en-US" sz="3000" dirty="0">
                <a:solidFill>
                  <a:schemeClr val="tx2">
                    <a:lumMod val="75000"/>
                  </a:schemeClr>
                </a:solidFill>
                <a:latin typeface="+mn-lt"/>
              </a:rPr>
              <a:t>	</a:t>
            </a:r>
            <a:r>
              <a:rPr lang="en-US" sz="1900" i="1" dirty="0">
                <a:solidFill>
                  <a:schemeClr val="tx2">
                    <a:lumMod val="75000"/>
                  </a:schemeClr>
                </a:solidFill>
                <a:latin typeface="+mn-lt"/>
              </a:rPr>
              <a:t>11432(g)(3)(E) </a:t>
            </a:r>
          </a:p>
          <a:p>
            <a:pPr>
              <a:spcAft>
                <a:spcPts val="600"/>
              </a:spcAft>
            </a:pPr>
            <a:endParaRPr lang="en-US" dirty="0">
              <a:latin typeface="Calibri" charset="0"/>
            </a:endParaRPr>
          </a:p>
          <a:p>
            <a:pPr>
              <a:spcAft>
                <a:spcPts val="600"/>
              </a:spcAft>
            </a:pPr>
            <a:endParaRPr lang="en-US" sz="3000" dirty="0">
              <a:latin typeface="Calibri" charset="0"/>
            </a:endParaRPr>
          </a:p>
        </p:txBody>
      </p:sp>
      <p:sp>
        <p:nvSpPr>
          <p:cNvPr id="5" name="TextBox 4"/>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299577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1991544" y="304800"/>
            <a:ext cx="7937315" cy="762000"/>
          </a:xfrm>
        </p:spPr>
        <p:txBody>
          <a:bodyPr>
            <a:normAutofit/>
          </a:bodyPr>
          <a:lstStyle/>
          <a:p>
            <a:pPr algn="ctr" eaLnBrk="1" hangingPunct="1">
              <a:defRPr/>
            </a:pPr>
            <a:r>
              <a:rPr lang="en-US" dirty="0"/>
              <a:t>Avoiding Disputes</a:t>
            </a:r>
            <a:endParaRPr dirty="0"/>
          </a:p>
        </p:txBody>
      </p:sp>
      <p:sp>
        <p:nvSpPr>
          <p:cNvPr id="69635" name="Rectangle 3"/>
          <p:cNvSpPr>
            <a:spLocks noGrp="1" noChangeArrowheads="1"/>
          </p:cNvSpPr>
          <p:nvPr>
            <p:ph idx="1"/>
          </p:nvPr>
        </p:nvSpPr>
        <p:spPr>
          <a:xfrm>
            <a:off x="708660" y="1431235"/>
            <a:ext cx="10294620" cy="5410200"/>
          </a:xfrm>
        </p:spPr>
        <p:txBody>
          <a:bodyPr>
            <a:normAutofit/>
          </a:bodyPr>
          <a:lstStyle/>
          <a:p>
            <a:pPr>
              <a:spcAft>
                <a:spcPts val="600"/>
              </a:spcAft>
            </a:pPr>
            <a:r>
              <a:rPr lang="en-US" dirty="0">
                <a:solidFill>
                  <a:schemeClr val="tx1"/>
                </a:solidFill>
                <a:latin typeface="+mn-lt"/>
              </a:rPr>
              <a:t>Designate and train appropriate liaisons and school-based contacts. </a:t>
            </a:r>
            <a:r>
              <a:rPr lang="en-US" sz="1800" i="1" dirty="0">
                <a:solidFill>
                  <a:schemeClr val="tx1"/>
                </a:solidFill>
                <a:latin typeface="+mn-lt"/>
              </a:rPr>
              <a:t>11432(g)(1)(J)(ii), (iv); 11432(g)(6)(A)(ix)</a:t>
            </a:r>
          </a:p>
          <a:p>
            <a:pPr>
              <a:spcAft>
                <a:spcPts val="600"/>
              </a:spcAft>
            </a:pPr>
            <a:r>
              <a:rPr lang="en-US" dirty="0">
                <a:solidFill>
                  <a:schemeClr val="tx1"/>
                </a:solidFill>
                <a:latin typeface="+mn-lt"/>
              </a:rPr>
              <a:t>Rectify concerns raised during monitoring.</a:t>
            </a:r>
          </a:p>
          <a:p>
            <a:pPr lvl="1">
              <a:spcAft>
                <a:spcPts val="600"/>
              </a:spcAft>
            </a:pPr>
            <a:r>
              <a:rPr lang="en-US" dirty="0">
                <a:solidFill>
                  <a:schemeClr val="tx1"/>
                </a:solidFill>
                <a:latin typeface="+mn-lt"/>
              </a:rPr>
              <a:t>States are now required to monitor LEAs.</a:t>
            </a:r>
            <a:r>
              <a:rPr lang="en-US" sz="2800" dirty="0">
                <a:solidFill>
                  <a:schemeClr val="tx1"/>
                </a:solidFill>
                <a:latin typeface="+mn-lt"/>
              </a:rPr>
              <a:t> </a:t>
            </a:r>
            <a:r>
              <a:rPr lang="en-US" sz="1800" i="1" dirty="0">
                <a:solidFill>
                  <a:schemeClr val="tx1"/>
                </a:solidFill>
                <a:latin typeface="+mn-lt"/>
              </a:rPr>
              <a:t>11432(f)(5)</a:t>
            </a:r>
          </a:p>
          <a:p>
            <a:pPr>
              <a:spcAft>
                <a:spcPts val="600"/>
              </a:spcAft>
            </a:pPr>
            <a:r>
              <a:rPr lang="en-US" dirty="0">
                <a:solidFill>
                  <a:schemeClr val="tx1"/>
                </a:solidFill>
                <a:latin typeface="+mn-lt"/>
              </a:rPr>
              <a:t>Develop and implement good local policies on identification, enrollment, retention; barriers due to fees, fines, and absences; credit accrual; full participation in academic and extra-curricular activities; enrollment of unaccompanied youth; school stability; transportation; privacy; inter-district collaboration.</a:t>
            </a:r>
          </a:p>
          <a:p>
            <a:pPr>
              <a:spcAft>
                <a:spcPts val="600"/>
              </a:spcAft>
            </a:pPr>
            <a:endParaRPr lang="en-US" dirty="0">
              <a:solidFill>
                <a:schemeClr val="tx1"/>
              </a:solidFill>
            </a:endParaRPr>
          </a:p>
          <a:p>
            <a:pPr>
              <a:spcAft>
                <a:spcPts val="600"/>
              </a:spcAft>
            </a:pPr>
            <a:endParaRPr lang="en-US" dirty="0">
              <a:solidFill>
                <a:schemeClr val="tx1"/>
              </a:solidFill>
            </a:endParaRPr>
          </a:p>
          <a:p>
            <a:pPr>
              <a:spcAft>
                <a:spcPts val="600"/>
              </a:spcAft>
            </a:pPr>
            <a:endParaRPr lang="en-US" sz="3000" dirty="0">
              <a:latin typeface="Calibri" charset="0"/>
            </a:endParaRPr>
          </a:p>
        </p:txBody>
      </p:sp>
      <p:sp>
        <p:nvSpPr>
          <p:cNvPr id="5" name="TextBox 4"/>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4000992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11480" y="304800"/>
            <a:ext cx="10789920" cy="1066800"/>
          </a:xfrm>
        </p:spPr>
        <p:txBody>
          <a:bodyPr>
            <a:noAutofit/>
          </a:bodyPr>
          <a:lstStyle/>
          <a:p>
            <a:pPr algn="ctr" eaLnBrk="1" hangingPunct="1">
              <a:defRPr/>
            </a:pPr>
            <a:r>
              <a:rPr lang="en-US" dirty="0"/>
              <a:t>Support for Academic Success:</a:t>
            </a:r>
            <a:br>
              <a:rPr lang="en-US" dirty="0"/>
            </a:br>
            <a:r>
              <a:rPr lang="en-US" dirty="0"/>
              <a:t>Participation and Credit Accrual</a:t>
            </a:r>
            <a:endParaRPr dirty="0"/>
          </a:p>
        </p:txBody>
      </p:sp>
      <p:sp>
        <p:nvSpPr>
          <p:cNvPr id="112643" name="Rectangle 3"/>
          <p:cNvSpPr>
            <a:spLocks noGrp="1" noChangeArrowheads="1"/>
          </p:cNvSpPr>
          <p:nvPr>
            <p:ph idx="1"/>
          </p:nvPr>
        </p:nvSpPr>
        <p:spPr>
          <a:xfrm>
            <a:off x="769620" y="2057400"/>
            <a:ext cx="10355580" cy="4572000"/>
          </a:xfrm>
        </p:spPr>
        <p:txBody>
          <a:bodyPr>
            <a:normAutofit lnSpcReduction="10000"/>
          </a:bodyPr>
          <a:lstStyle/>
          <a:p>
            <a:pPr>
              <a:spcAft>
                <a:spcPts val="600"/>
              </a:spcAft>
            </a:pPr>
            <a:r>
              <a:rPr lang="en-US" dirty="0">
                <a:solidFill>
                  <a:srgbClr val="C40000"/>
                </a:solidFill>
                <a:latin typeface="+mn-lt"/>
              </a:rPr>
              <a:t>States must have procedures to eliminate barriers to academic and extracurricular activities, including magnet school, summer school, career and technical education, advanced placement, online learning, and charter school programs. </a:t>
            </a:r>
            <a:r>
              <a:rPr lang="en-US" sz="1800" i="1" dirty="0">
                <a:solidFill>
                  <a:schemeClr val="tx1"/>
                </a:solidFill>
                <a:latin typeface="+mn-lt"/>
              </a:rPr>
              <a:t>11432(g)(1)(F)(iii)</a:t>
            </a:r>
          </a:p>
          <a:p>
            <a:pPr>
              <a:spcAft>
                <a:spcPts val="600"/>
              </a:spcAft>
            </a:pPr>
            <a:r>
              <a:rPr lang="en-US" dirty="0">
                <a:solidFill>
                  <a:srgbClr val="C40000"/>
                </a:solidFill>
                <a:latin typeface="+mn-lt"/>
              </a:rPr>
              <a:t>States must have procedures to identify and remove barriers that prevent youth from receiving appropriate credit for full or partial coursework satisfactorily completed while attending a prior school, in accordance with State, local, and school policies. </a:t>
            </a:r>
            <a:r>
              <a:rPr lang="en-US" sz="1800" i="1" dirty="0">
                <a:solidFill>
                  <a:schemeClr val="tx1"/>
                </a:solidFill>
                <a:latin typeface="+mn-lt"/>
              </a:rPr>
              <a:t>11432(g)(1)(F)(ii)</a:t>
            </a:r>
          </a:p>
          <a:p>
            <a:pPr marL="342900" lvl="1" indent="-342900">
              <a:spcAft>
                <a:spcPts val="600"/>
              </a:spcAft>
            </a:pPr>
            <a:r>
              <a:rPr lang="en-US" sz="2800" dirty="0">
                <a:solidFill>
                  <a:srgbClr val="C40000"/>
                </a:solidFill>
                <a:latin typeface="+mn-lt"/>
              </a:rPr>
              <a:t>Liaisons must implement those procedures. </a:t>
            </a:r>
            <a:r>
              <a:rPr lang="en-US" sz="1800" i="1" dirty="0">
                <a:solidFill>
                  <a:schemeClr val="tx1"/>
                </a:solidFill>
                <a:latin typeface="+mn-lt"/>
              </a:rPr>
              <a:t>11432(g)(6)(A)(x)</a:t>
            </a:r>
          </a:p>
          <a:p>
            <a:pPr>
              <a:spcAft>
                <a:spcPts val="600"/>
              </a:spcAft>
            </a:pPr>
            <a:endParaRPr lang="en-US" sz="1800" dirty="0">
              <a:solidFill>
                <a:srgbClr val="C40000"/>
              </a:solidFill>
              <a:latin typeface="Calibri" panose="020F0502020204030204" pitchFamily="34" charset="0"/>
            </a:endParaRPr>
          </a:p>
          <a:p>
            <a:pPr lvl="1">
              <a:buNone/>
            </a:pPr>
            <a:r>
              <a:rPr lang="en-US" sz="1800" dirty="0">
                <a:solidFill>
                  <a:srgbClr val="1F2251"/>
                </a:solidFill>
                <a:latin typeface="Calibri" panose="020F0502020204030204" pitchFamily="34" charset="0"/>
              </a:rPr>
              <a:t>							</a:t>
            </a:r>
            <a:endParaRPr lang="en-US" sz="1800" dirty="0">
              <a:solidFill>
                <a:schemeClr val="tx1"/>
              </a:solidFill>
              <a:latin typeface="Calibri" panose="020F0502020204030204" pitchFamily="34" charset="0"/>
            </a:endParaRPr>
          </a:p>
        </p:txBody>
      </p:sp>
      <p:sp>
        <p:nvSpPr>
          <p:cNvPr id="5" name="TextBox 4"/>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pic>
        <p:nvPicPr>
          <p:cNvPr id="7" name="Picture 6" descr="A drawing of a face&#10;&#10;Description generated with high confidence">
            <a:extLst>
              <a:ext uri="{FF2B5EF4-FFF2-40B4-BE49-F238E27FC236}">
                <a16:creationId xmlns:a16="http://schemas.microsoft.com/office/drawing/2014/main" id="{37EA4E64-0433-43C9-9A94-84098C6C939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61133" y="163700"/>
            <a:ext cx="1994647" cy="16455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549819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72440" y="243840"/>
            <a:ext cx="10546080" cy="1066800"/>
          </a:xfrm>
        </p:spPr>
        <p:txBody>
          <a:bodyPr>
            <a:noAutofit/>
          </a:bodyPr>
          <a:lstStyle/>
          <a:p>
            <a:pPr algn="ctr" eaLnBrk="1" hangingPunct="1">
              <a:defRPr/>
            </a:pPr>
            <a:r>
              <a:rPr lang="en-US" dirty="0"/>
              <a:t>Support for Academic Success:</a:t>
            </a:r>
            <a:br>
              <a:rPr lang="en-US" dirty="0"/>
            </a:br>
            <a:r>
              <a:rPr lang="en-US" dirty="0"/>
              <a:t>Coordination with Other Laws/Programs</a:t>
            </a:r>
            <a:endParaRPr dirty="0"/>
          </a:p>
        </p:txBody>
      </p:sp>
      <p:sp>
        <p:nvSpPr>
          <p:cNvPr id="112643" name="Rectangle 3"/>
          <p:cNvSpPr>
            <a:spLocks noGrp="1" noChangeArrowheads="1"/>
          </p:cNvSpPr>
          <p:nvPr>
            <p:ph idx="1"/>
          </p:nvPr>
        </p:nvSpPr>
        <p:spPr>
          <a:xfrm>
            <a:off x="845820" y="1828800"/>
            <a:ext cx="10264140" cy="4800600"/>
          </a:xfrm>
        </p:spPr>
        <p:txBody>
          <a:bodyPr>
            <a:normAutofit/>
          </a:bodyPr>
          <a:lstStyle/>
          <a:p>
            <a:pPr>
              <a:spcAft>
                <a:spcPts val="600"/>
              </a:spcAft>
            </a:pPr>
            <a:r>
              <a:rPr lang="en-US" dirty="0">
                <a:solidFill>
                  <a:srgbClr val="C40000"/>
                </a:solidFill>
                <a:latin typeface="+mn-lt"/>
              </a:rPr>
              <a:t>LEAs must coordinate McKinney-Vento and special education services within the LEA, and with other involved LEAs.  </a:t>
            </a:r>
            <a:r>
              <a:rPr lang="en-US" sz="1800" i="1" dirty="0">
                <a:solidFill>
                  <a:schemeClr val="tx1"/>
                </a:solidFill>
                <a:latin typeface="+mn-lt"/>
              </a:rPr>
              <a:t>11432(g)(5)(D)</a:t>
            </a:r>
          </a:p>
          <a:p>
            <a:pPr>
              <a:spcAft>
                <a:spcPts val="600"/>
              </a:spcAft>
            </a:pPr>
            <a:r>
              <a:rPr lang="en-US" dirty="0">
                <a:solidFill>
                  <a:srgbClr val="C40000"/>
                </a:solidFill>
                <a:latin typeface="+mn-lt"/>
              </a:rPr>
              <a:t>Information about a McKinney-Vento student’s living situation is a student education record subject to FERPA. </a:t>
            </a:r>
            <a:r>
              <a:rPr lang="en-US" sz="1800" i="1" dirty="0">
                <a:solidFill>
                  <a:schemeClr val="tx1"/>
                </a:solidFill>
                <a:latin typeface="+mn-lt"/>
              </a:rPr>
              <a:t>11432(g)(3)(G)</a:t>
            </a:r>
          </a:p>
          <a:p>
            <a:pPr>
              <a:spcAft>
                <a:spcPts val="600"/>
              </a:spcAft>
            </a:pPr>
            <a:r>
              <a:rPr lang="en-US" dirty="0">
                <a:solidFill>
                  <a:srgbClr val="C40000"/>
                </a:solidFill>
                <a:latin typeface="+mn-lt"/>
              </a:rPr>
              <a:t>Local liaisons are authorized to affirm that students meet the Department of Housing and Urban Development (HUD) definition of homelessness, to qualify them for HUD homeless assistance programs. </a:t>
            </a:r>
            <a:r>
              <a:rPr lang="en-US" dirty="0">
                <a:solidFill>
                  <a:schemeClr val="tx1"/>
                </a:solidFill>
                <a:latin typeface="+mn-lt"/>
              </a:rPr>
              <a:t>	</a:t>
            </a:r>
            <a:r>
              <a:rPr lang="en-US" sz="1800" i="1" dirty="0">
                <a:solidFill>
                  <a:schemeClr val="tx1"/>
                </a:solidFill>
                <a:latin typeface="+mn-lt"/>
              </a:rPr>
              <a:t>11432(g)(6)(D)</a:t>
            </a:r>
          </a:p>
        </p:txBody>
      </p:sp>
      <p:sp>
        <p:nvSpPr>
          <p:cNvPr id="5" name="TextBox 4"/>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3823966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9022080" cy="1371600"/>
          </a:xfrm>
        </p:spPr>
        <p:txBody>
          <a:bodyPr>
            <a:noAutofit/>
          </a:bodyPr>
          <a:lstStyle/>
          <a:p>
            <a:pPr algn="ctr" eaLnBrk="1" hangingPunct="1">
              <a:defRPr/>
            </a:pPr>
            <a:r>
              <a:rPr lang="en-US" dirty="0">
                <a:latin typeface="+mn-lt"/>
                <a:ea typeface="+mj-lt"/>
              </a:rPr>
              <a:t>Support for Academic Success:</a:t>
            </a:r>
            <a:br>
              <a:rPr lang="en-US" dirty="0">
                <a:latin typeface="+mn-lt"/>
                <a:ea typeface="+mj-lt"/>
              </a:rPr>
            </a:br>
            <a:r>
              <a:rPr lang="en-US" dirty="0">
                <a:latin typeface="+mn-lt"/>
                <a:ea typeface="+mj-lt"/>
              </a:rPr>
              <a:t>Access to Higher Education</a:t>
            </a:r>
            <a:endParaRPr dirty="0">
              <a:latin typeface="+mn-lt"/>
              <a:ea typeface="+mj-lt"/>
            </a:endParaRPr>
          </a:p>
        </p:txBody>
      </p:sp>
      <p:sp>
        <p:nvSpPr>
          <p:cNvPr id="108547" name="Content Placeholder 2"/>
          <p:cNvSpPr>
            <a:spLocks noGrp="1"/>
          </p:cNvSpPr>
          <p:nvPr>
            <p:ph idx="1"/>
          </p:nvPr>
        </p:nvSpPr>
        <p:spPr>
          <a:xfrm>
            <a:off x="731520" y="1905000"/>
            <a:ext cx="10622280" cy="4419600"/>
          </a:xfrm>
        </p:spPr>
        <p:txBody>
          <a:bodyPr>
            <a:normAutofit/>
          </a:bodyPr>
          <a:lstStyle/>
          <a:p>
            <a:pPr>
              <a:spcAft>
                <a:spcPts val="1200"/>
              </a:spcAft>
            </a:pPr>
            <a:r>
              <a:rPr lang="en-US" dirty="0">
                <a:solidFill>
                  <a:srgbClr val="C40000"/>
                </a:solidFill>
                <a:latin typeface="+mn-lt"/>
              </a:rPr>
              <a:t>All McKinney-Vento youth must be able to receive assistance from counselors to advise such youths, and prepare and improve the readiness of such youths for college. </a:t>
            </a:r>
            <a:r>
              <a:rPr lang="en-US" sz="1800" i="1" dirty="0">
                <a:solidFill>
                  <a:schemeClr val="tx2">
                    <a:lumMod val="75000"/>
                  </a:schemeClr>
                </a:solidFill>
                <a:latin typeface="+mn-lt"/>
              </a:rPr>
              <a:t>11432(g)(1)(K)</a:t>
            </a:r>
          </a:p>
          <a:p>
            <a:pPr>
              <a:spcAft>
                <a:spcPts val="1200"/>
              </a:spcAft>
            </a:pPr>
            <a:r>
              <a:rPr lang="en-US" dirty="0">
                <a:solidFill>
                  <a:srgbClr val="C40000"/>
                </a:solidFill>
                <a:latin typeface="+mn-lt"/>
              </a:rPr>
              <a:t>Liaisons must ensure unaccompanied youth are informed of their status as independent students and may obtain assistance from the liaison to receive verification of that status.</a:t>
            </a:r>
            <a:r>
              <a:rPr lang="en-US" dirty="0">
                <a:solidFill>
                  <a:srgbClr val="FF2D2D"/>
                </a:solidFill>
                <a:latin typeface="+mn-lt"/>
              </a:rPr>
              <a:t> </a:t>
            </a:r>
            <a:r>
              <a:rPr lang="en-US" sz="1800" i="1" dirty="0">
                <a:solidFill>
                  <a:schemeClr val="tx1"/>
                </a:solidFill>
                <a:latin typeface="+mn-lt"/>
              </a:rPr>
              <a:t>11432(g)(6)(A)(x)(III)</a:t>
            </a:r>
          </a:p>
          <a:p>
            <a:pPr marL="0" indent="0" eaLnBrk="1" hangingPunct="1">
              <a:lnSpc>
                <a:spcPct val="90000"/>
              </a:lnSpc>
              <a:buNone/>
            </a:pPr>
            <a:endParaRPr lang="en-US" sz="2800" dirty="0">
              <a:solidFill>
                <a:schemeClr val="tx1"/>
              </a:solidFill>
              <a:latin typeface="+mn-lt"/>
              <a:ea typeface="Calibri" charset="0"/>
              <a:cs typeface="Calibri" charset="0"/>
            </a:endParaRPr>
          </a:p>
        </p:txBody>
      </p:sp>
      <p:sp>
        <p:nvSpPr>
          <p:cNvPr id="5" name="TextBox 4"/>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
        <p:nvSpPr>
          <p:cNvPr id="12" name="TextBox 11">
            <a:extLst>
              <a:ext uri="{FF2B5EF4-FFF2-40B4-BE49-F238E27FC236}">
                <a16:creationId xmlns:a16="http://schemas.microsoft.com/office/drawing/2014/main" id="{9BD53004-D3F0-4A73-AFA2-B467EB1D3AD0}"/>
              </a:ext>
            </a:extLst>
          </p:cNvPr>
          <p:cNvSpPr txBox="1"/>
          <p:nvPr/>
        </p:nvSpPr>
        <p:spPr>
          <a:xfrm>
            <a:off x="3629025" y="5905500"/>
            <a:ext cx="4933950" cy="230832"/>
          </a:xfrm>
          <a:prstGeom prst="rect">
            <a:avLst/>
          </a:prstGeom>
          <a:noFill/>
        </p:spPr>
        <p:txBody>
          <a:bodyPr wrap="square" rtlCol="0">
            <a:spAutoFit/>
          </a:bodyPr>
          <a:lstStyle/>
          <a:p>
            <a:r>
              <a:rPr lang="en-US" sz="900">
                <a:hlinkClick r:id="rId4" tooltip="http://the-perfect-line.blogspot.com/2010/05/graduation-day.html"/>
              </a:rPr>
              <a:t>This Photo</a:t>
            </a:r>
            <a:r>
              <a:rPr lang="en-US" sz="900"/>
              <a:t> by Unknown Author is licensed under </a:t>
            </a:r>
            <a:r>
              <a:rPr lang="en-US" sz="900">
                <a:hlinkClick r:id="rId5" tooltip="https://creativecommons.org/licenses/by-nc-nd/3.0/"/>
              </a:rPr>
              <a:t>CC BY-NC-ND</a:t>
            </a:r>
            <a:endParaRPr lang="en-US" sz="900"/>
          </a:p>
        </p:txBody>
      </p:sp>
      <p:pic>
        <p:nvPicPr>
          <p:cNvPr id="14" name="Picture 13">
            <a:extLst>
              <a:ext uri="{FF2B5EF4-FFF2-40B4-BE49-F238E27FC236}">
                <a16:creationId xmlns:a16="http://schemas.microsoft.com/office/drawing/2014/main" id="{D900433D-606F-47ED-A623-6774F196AA3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33121" y="246538"/>
            <a:ext cx="2192583" cy="146172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5" name="TextBox 14">
            <a:extLst>
              <a:ext uri="{FF2B5EF4-FFF2-40B4-BE49-F238E27FC236}">
                <a16:creationId xmlns:a16="http://schemas.microsoft.com/office/drawing/2014/main" id="{72EBF20A-3337-46B2-9356-98FE1587021B}"/>
              </a:ext>
            </a:extLst>
          </p:cNvPr>
          <p:cNvSpPr txBox="1"/>
          <p:nvPr/>
        </p:nvSpPr>
        <p:spPr>
          <a:xfrm>
            <a:off x="8256494" y="7020034"/>
            <a:ext cx="2983006" cy="230832"/>
          </a:xfrm>
          <a:prstGeom prst="rect">
            <a:avLst/>
          </a:prstGeom>
          <a:noFill/>
        </p:spPr>
        <p:txBody>
          <a:bodyPr wrap="square" rtlCol="0">
            <a:spAutoFit/>
          </a:bodyPr>
          <a:lstStyle/>
          <a:p>
            <a:r>
              <a:rPr lang="en-US" sz="900">
                <a:hlinkClick r:id="rId7" tooltip="http://culturaalternativa1.blogspot.com"/>
              </a:rPr>
              <a:t>This Photo</a:t>
            </a:r>
            <a:r>
              <a:rPr lang="en-US" sz="900"/>
              <a:t> by Unknown Author is licensed under </a:t>
            </a:r>
            <a:r>
              <a:rPr lang="en-US" sz="900">
                <a:hlinkClick r:id="rId8" tooltip="https://creativecommons.org/licenses/by-nd/3.0/"/>
              </a:rPr>
              <a:t>CC BY-ND</a:t>
            </a:r>
            <a:endParaRPr lang="en-US" sz="900"/>
          </a:p>
        </p:txBody>
      </p:sp>
    </p:spTree>
    <p:extLst>
      <p:ext uri="{BB962C8B-B14F-4D97-AF65-F5344CB8AC3E}">
        <p14:creationId xmlns:p14="http://schemas.microsoft.com/office/powerpoint/2010/main" val="3821135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9022080" cy="1371600"/>
          </a:xfrm>
        </p:spPr>
        <p:txBody>
          <a:bodyPr>
            <a:noAutofit/>
          </a:bodyPr>
          <a:lstStyle/>
          <a:p>
            <a:pPr algn="ctr" eaLnBrk="1" hangingPunct="1">
              <a:defRPr/>
            </a:pPr>
            <a:r>
              <a:rPr dirty="0">
                <a:ea typeface="+mj-lt"/>
              </a:rPr>
              <a:t>Higher Education</a:t>
            </a:r>
            <a:r>
              <a:rPr lang="en-US" dirty="0">
                <a:ea typeface="+mj-lt"/>
              </a:rPr>
              <a:t>: The FAFSA</a:t>
            </a:r>
            <a:endParaRPr dirty="0">
              <a:ea typeface="+mj-lt"/>
            </a:endParaRPr>
          </a:p>
        </p:txBody>
      </p:sp>
      <p:sp>
        <p:nvSpPr>
          <p:cNvPr id="108547" name="Content Placeholder 2"/>
          <p:cNvSpPr>
            <a:spLocks noGrp="1"/>
          </p:cNvSpPr>
          <p:nvPr>
            <p:ph idx="1"/>
          </p:nvPr>
        </p:nvSpPr>
        <p:spPr>
          <a:xfrm>
            <a:off x="731520" y="1905000"/>
            <a:ext cx="10622280" cy="4419600"/>
          </a:xfrm>
        </p:spPr>
        <p:txBody>
          <a:bodyPr>
            <a:normAutofit/>
          </a:bodyPr>
          <a:lstStyle/>
          <a:p>
            <a:pPr eaLnBrk="1" hangingPunct="1">
              <a:lnSpc>
                <a:spcPct val="90000"/>
              </a:lnSpc>
            </a:pPr>
            <a:r>
              <a:rPr lang="en-US" dirty="0">
                <a:solidFill>
                  <a:schemeClr val="tx1"/>
                </a:solidFill>
                <a:latin typeface="+mn-lt"/>
              </a:rPr>
              <a:t>Youth who meet the definition of </a:t>
            </a:r>
            <a:r>
              <a:rPr lang="ja-JP" altLang="en-US" dirty="0">
                <a:solidFill>
                  <a:schemeClr val="tx1"/>
                </a:solidFill>
                <a:latin typeface="+mn-lt"/>
              </a:rPr>
              <a:t>“</a:t>
            </a:r>
            <a:r>
              <a:rPr lang="en-US" altLang="ja-JP" dirty="0">
                <a:solidFill>
                  <a:schemeClr val="tx1"/>
                </a:solidFill>
                <a:latin typeface="+mn-lt"/>
              </a:rPr>
              <a:t>independent student</a:t>
            </a:r>
            <a:r>
              <a:rPr lang="ja-JP" altLang="en-US" dirty="0">
                <a:solidFill>
                  <a:schemeClr val="tx1"/>
                </a:solidFill>
                <a:latin typeface="+mn-lt"/>
              </a:rPr>
              <a:t>”</a:t>
            </a:r>
            <a:r>
              <a:rPr lang="en-US" altLang="ja-JP" dirty="0">
                <a:solidFill>
                  <a:schemeClr val="tx1"/>
                </a:solidFill>
                <a:latin typeface="+mn-lt"/>
              </a:rPr>
              <a:t> can complete the FAFSA without parental income information or signature.</a:t>
            </a:r>
          </a:p>
          <a:p>
            <a:pPr eaLnBrk="1" hangingPunct="1">
              <a:lnSpc>
                <a:spcPct val="90000"/>
              </a:lnSpc>
            </a:pPr>
            <a:r>
              <a:rPr lang="en-US" dirty="0">
                <a:solidFill>
                  <a:schemeClr val="tx1"/>
                </a:solidFill>
                <a:latin typeface="+mn-lt"/>
              </a:rPr>
              <a:t>Unaccompanied youth are automatically considered independent students.</a:t>
            </a:r>
          </a:p>
          <a:p>
            <a:pPr lvl="1" eaLnBrk="1" hangingPunct="1">
              <a:lnSpc>
                <a:spcPct val="90000"/>
              </a:lnSpc>
            </a:pPr>
            <a:r>
              <a:rPr lang="en-US" sz="2800" dirty="0">
                <a:solidFill>
                  <a:schemeClr val="tx1"/>
                </a:solidFill>
                <a:latin typeface="+mn-lt"/>
                <a:ea typeface="Calibri" charset="0"/>
                <a:cs typeface="Calibri" charset="0"/>
              </a:rPr>
              <a:t>Must be determined to be unaccompanied and homeless after July 1 of the prior year.</a:t>
            </a:r>
          </a:p>
          <a:p>
            <a:pPr eaLnBrk="1" hangingPunct="1">
              <a:lnSpc>
                <a:spcPct val="90000"/>
              </a:lnSpc>
            </a:pPr>
            <a:r>
              <a:rPr lang="en-US" dirty="0">
                <a:solidFill>
                  <a:schemeClr val="tx1"/>
                </a:solidFill>
                <a:latin typeface="+mn-lt"/>
              </a:rPr>
              <a:t>Youth who are unaccompanied, at risk of homelessness, and self-supporting are also automatically considered independent students.</a:t>
            </a:r>
          </a:p>
          <a:p>
            <a:pPr lvl="1" eaLnBrk="1" hangingPunct="1">
              <a:lnSpc>
                <a:spcPct val="90000"/>
              </a:lnSpc>
            </a:pPr>
            <a:r>
              <a:rPr lang="en-US" sz="2800" dirty="0">
                <a:solidFill>
                  <a:schemeClr val="tx1"/>
                </a:solidFill>
                <a:latin typeface="+mn-lt"/>
                <a:ea typeface="Calibri" charset="0"/>
                <a:cs typeface="Calibri" charset="0"/>
              </a:rPr>
              <a:t>Must be determined as such during the school year in which the application is submitted.</a:t>
            </a:r>
          </a:p>
        </p:txBody>
      </p:sp>
      <p:sp>
        <p:nvSpPr>
          <p:cNvPr id="5" name="TextBox 4"/>
          <p:cNvSpPr txBox="1"/>
          <p:nvPr/>
        </p:nvSpPr>
        <p:spPr>
          <a:xfrm>
            <a:off x="1295400" y="6250404"/>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pic>
        <p:nvPicPr>
          <p:cNvPr id="6" name="Picture 5">
            <a:extLst>
              <a:ext uri="{FF2B5EF4-FFF2-40B4-BE49-F238E27FC236}">
                <a16:creationId xmlns:a16="http://schemas.microsoft.com/office/drawing/2014/main" id="{3AB62B8A-EACB-43C5-8F03-85F6DCE2D290}"/>
              </a:ext>
            </a:extLst>
          </p:cNvPr>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317480" y="87087"/>
            <a:ext cx="1555823" cy="19606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415283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9022080" cy="1371600"/>
          </a:xfrm>
        </p:spPr>
        <p:txBody>
          <a:bodyPr>
            <a:noAutofit/>
          </a:bodyPr>
          <a:lstStyle/>
          <a:p>
            <a:pPr algn="ctr" eaLnBrk="1" hangingPunct="1">
              <a:defRPr/>
            </a:pPr>
            <a:r>
              <a:rPr lang="en-US" dirty="0">
                <a:ea typeface="+mj-lt"/>
              </a:rPr>
              <a:t>The FAFSA continued…</a:t>
            </a:r>
            <a:endParaRPr dirty="0">
              <a:ea typeface="+mj-lt"/>
            </a:endParaRPr>
          </a:p>
        </p:txBody>
      </p:sp>
      <p:sp>
        <p:nvSpPr>
          <p:cNvPr id="108547" name="Content Placeholder 2"/>
          <p:cNvSpPr>
            <a:spLocks noGrp="1"/>
          </p:cNvSpPr>
          <p:nvPr>
            <p:ph idx="1"/>
          </p:nvPr>
        </p:nvSpPr>
        <p:spPr>
          <a:xfrm>
            <a:off x="731520" y="1905000"/>
            <a:ext cx="10622280" cy="4419600"/>
          </a:xfrm>
        </p:spPr>
        <p:txBody>
          <a:bodyPr>
            <a:normAutofit lnSpcReduction="10000"/>
          </a:bodyPr>
          <a:lstStyle/>
          <a:p>
            <a:r>
              <a:rPr lang="en-US" dirty="0">
                <a:solidFill>
                  <a:schemeClr val="tx1"/>
                </a:solidFill>
                <a:latin typeface="+mn-lt"/>
              </a:rPr>
              <a:t>Determination must be made by:</a:t>
            </a:r>
          </a:p>
          <a:p>
            <a:pPr lvl="1"/>
            <a:r>
              <a:rPr lang="en-US" sz="2800" dirty="0">
                <a:latin typeface="+mn-lt"/>
                <a:ea typeface="Calibri" charset="0"/>
                <a:cs typeface="Calibri" charset="0"/>
              </a:rPr>
              <a:t>a McKinney-Vento Act school district liaison,</a:t>
            </a:r>
          </a:p>
          <a:p>
            <a:pPr lvl="1"/>
            <a:r>
              <a:rPr lang="en-US" sz="2800" dirty="0">
                <a:latin typeface="+mn-lt"/>
                <a:ea typeface="Calibri" charset="0"/>
                <a:cs typeface="Calibri" charset="0"/>
              </a:rPr>
              <a:t>a HUD homeless assistance program director or their designee,</a:t>
            </a:r>
          </a:p>
          <a:p>
            <a:pPr lvl="1"/>
            <a:r>
              <a:rPr lang="en-US" sz="2800" dirty="0">
                <a:latin typeface="+mn-lt"/>
                <a:ea typeface="Calibri" charset="0"/>
                <a:cs typeface="Calibri" charset="0"/>
              </a:rPr>
              <a:t>a Runaway and Homeless Youth Act program director or their designee, or</a:t>
            </a:r>
          </a:p>
          <a:p>
            <a:pPr lvl="1"/>
            <a:r>
              <a:rPr lang="en-US" sz="2800" dirty="0">
                <a:latin typeface="+mn-lt"/>
                <a:ea typeface="Calibri" charset="0"/>
                <a:cs typeface="Calibri" charset="0"/>
              </a:rPr>
              <a:t>a financial aid administrator.</a:t>
            </a:r>
          </a:p>
          <a:p>
            <a:r>
              <a:rPr lang="en-US" dirty="0">
                <a:solidFill>
                  <a:schemeClr val="tx1"/>
                </a:solidFill>
                <a:latin typeface="+mn-lt"/>
              </a:rPr>
              <a:t>Youth who have been in foster care at any time after age 13 are also automatically independent.</a:t>
            </a:r>
          </a:p>
          <a:p>
            <a:r>
              <a:rPr lang="en-US" dirty="0">
                <a:solidFill>
                  <a:schemeClr val="tx1"/>
                </a:solidFill>
                <a:latin typeface="+mn-lt"/>
              </a:rPr>
              <a:t>More info and sample letters are available at: </a:t>
            </a:r>
            <a:r>
              <a:rPr lang="en-US" dirty="0">
                <a:solidFill>
                  <a:srgbClr val="2A2D6C"/>
                </a:solidFill>
                <a:latin typeface="+mn-lt"/>
                <a:hlinkClick r:id="rId3"/>
              </a:rPr>
              <a:t>http://www.naehcy.org/educational-resources/higher-ed</a:t>
            </a:r>
            <a:r>
              <a:rPr lang="en-US" dirty="0">
                <a:solidFill>
                  <a:srgbClr val="2A2D6C"/>
                </a:solidFill>
                <a:latin typeface="+mn-lt"/>
              </a:rPr>
              <a:t> </a:t>
            </a:r>
          </a:p>
          <a:p>
            <a:pPr marL="0" indent="0" eaLnBrk="1" hangingPunct="1">
              <a:lnSpc>
                <a:spcPct val="90000"/>
              </a:lnSpc>
              <a:buNone/>
            </a:pPr>
            <a:endParaRPr lang="en-US" sz="2800" dirty="0">
              <a:solidFill>
                <a:schemeClr val="tx1"/>
              </a:solidFill>
              <a:latin typeface="+mn-lt"/>
              <a:ea typeface="Calibri" charset="0"/>
              <a:cs typeface="Calibri" charset="0"/>
            </a:endParaRPr>
          </a:p>
        </p:txBody>
      </p:sp>
      <p:sp>
        <p:nvSpPr>
          <p:cNvPr id="5" name="TextBox 4"/>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4"/>
              </a:rPr>
              <a:t>http://www.naehcy.org/educational-resources/essa</a:t>
            </a:r>
            <a:endParaRPr lang="en-US" dirty="0"/>
          </a:p>
          <a:p>
            <a:endParaRPr lang="en-US" dirty="0"/>
          </a:p>
        </p:txBody>
      </p:sp>
    </p:spTree>
    <p:extLst>
      <p:ext uri="{BB962C8B-B14F-4D97-AF65-F5344CB8AC3E}">
        <p14:creationId xmlns:p14="http://schemas.microsoft.com/office/powerpoint/2010/main" val="2059098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089660" y="152400"/>
            <a:ext cx="9555480" cy="914400"/>
          </a:xfrm>
        </p:spPr>
        <p:txBody>
          <a:bodyPr>
            <a:noAutofit/>
          </a:bodyPr>
          <a:lstStyle/>
          <a:p>
            <a:pPr algn="ctr" eaLnBrk="1" hangingPunct="1">
              <a:defRPr/>
            </a:pPr>
            <a:r>
              <a:rPr lang="en-US" dirty="0"/>
              <a:t>Support for Success: </a:t>
            </a:r>
            <a:r>
              <a:rPr dirty="0"/>
              <a:t>Title I</a:t>
            </a:r>
            <a:r>
              <a:rPr lang="en-US" dirty="0"/>
              <a:t>A</a:t>
            </a:r>
            <a:endParaRPr dirty="0"/>
          </a:p>
        </p:txBody>
      </p:sp>
      <p:sp>
        <p:nvSpPr>
          <p:cNvPr id="76803" name="Rectangle 3"/>
          <p:cNvSpPr>
            <a:spLocks noGrp="1" noChangeArrowheads="1"/>
          </p:cNvSpPr>
          <p:nvPr>
            <p:ph idx="1"/>
          </p:nvPr>
        </p:nvSpPr>
        <p:spPr>
          <a:xfrm>
            <a:off x="762000" y="1295400"/>
            <a:ext cx="10591800" cy="5334000"/>
          </a:xfrm>
        </p:spPr>
        <p:txBody>
          <a:bodyPr>
            <a:normAutofit/>
          </a:bodyPr>
          <a:lstStyle/>
          <a:p>
            <a:pPr eaLnBrk="1" hangingPunct="1"/>
            <a:r>
              <a:rPr lang="en-US" dirty="0">
                <a:solidFill>
                  <a:schemeClr val="tx1"/>
                </a:solidFill>
                <a:latin typeface="+mn-lt"/>
              </a:rPr>
              <a:t>McKinney-Vento students attending </a:t>
            </a:r>
            <a:r>
              <a:rPr lang="en-US" u="sng" dirty="0">
                <a:solidFill>
                  <a:schemeClr val="tx1"/>
                </a:solidFill>
                <a:latin typeface="+mn-lt"/>
              </a:rPr>
              <a:t>any</a:t>
            </a:r>
            <a:r>
              <a:rPr lang="en-US" dirty="0">
                <a:solidFill>
                  <a:schemeClr val="tx1"/>
                </a:solidFill>
                <a:latin typeface="+mn-lt"/>
              </a:rPr>
              <a:t> school in the LEA are automatically eligible for Title IA services.  </a:t>
            </a:r>
            <a:r>
              <a:rPr lang="en-US" sz="1800" i="1" dirty="0">
                <a:solidFill>
                  <a:schemeClr val="tx1"/>
                </a:solidFill>
                <a:latin typeface="+mn-lt"/>
              </a:rPr>
              <a:t>20 USC 6315(c)(2)(E)</a:t>
            </a:r>
          </a:p>
          <a:p>
            <a:pPr eaLnBrk="1" hangingPunct="1"/>
            <a:r>
              <a:rPr lang="en-US" dirty="0">
                <a:solidFill>
                  <a:srgbClr val="C40000"/>
                </a:solidFill>
                <a:latin typeface="+mn-lt"/>
              </a:rPr>
              <a:t>State report cards must disaggregate achievement and high school graduation data for McKinney-Vento students.</a:t>
            </a:r>
            <a:r>
              <a:rPr lang="en-US" dirty="0">
                <a:solidFill>
                  <a:srgbClr val="800000"/>
                </a:solidFill>
                <a:latin typeface="+mn-lt"/>
              </a:rPr>
              <a:t> </a:t>
            </a:r>
            <a:r>
              <a:rPr lang="en-US" sz="1800" i="1" dirty="0">
                <a:solidFill>
                  <a:schemeClr val="tx1"/>
                </a:solidFill>
                <a:latin typeface="+mn-lt"/>
              </a:rPr>
              <a:t>20 USC 6311(h)(1)(C)</a:t>
            </a:r>
          </a:p>
          <a:p>
            <a:pPr eaLnBrk="1" hangingPunct="1"/>
            <a:r>
              <a:rPr lang="en-US" dirty="0">
                <a:solidFill>
                  <a:schemeClr val="tx1"/>
                </a:solidFill>
                <a:latin typeface="+mn-lt"/>
              </a:rPr>
              <a:t>Local plans must:  </a:t>
            </a:r>
            <a:r>
              <a:rPr lang="en-US" sz="1800" i="1" dirty="0">
                <a:solidFill>
                  <a:schemeClr val="tx1"/>
                </a:solidFill>
                <a:latin typeface="+mn-lt"/>
              </a:rPr>
              <a:t>20 USC 6312(a)(1); (b)(6)</a:t>
            </a:r>
          </a:p>
          <a:p>
            <a:pPr lvl="1" eaLnBrk="1" hangingPunct="1"/>
            <a:r>
              <a:rPr lang="en-US" sz="2800" dirty="0">
                <a:solidFill>
                  <a:srgbClr val="C40000"/>
                </a:solidFill>
                <a:latin typeface="+mn-lt"/>
              </a:rPr>
              <a:t>Include timely and meaningful consultation with McKinney-Vento liaisons.</a:t>
            </a:r>
          </a:p>
          <a:p>
            <a:pPr lvl="1" eaLnBrk="1" hangingPunct="1"/>
            <a:r>
              <a:rPr lang="en-US" sz="2800" dirty="0">
                <a:solidFill>
                  <a:schemeClr val="tx1"/>
                </a:solidFill>
                <a:latin typeface="+mn-lt"/>
              </a:rPr>
              <a:t>Be coordinated with McKinney-Vento programs.</a:t>
            </a:r>
          </a:p>
          <a:p>
            <a:pPr lvl="1" eaLnBrk="1" hangingPunct="1"/>
            <a:r>
              <a:rPr lang="en-US" sz="2800" dirty="0">
                <a:solidFill>
                  <a:schemeClr val="tx1"/>
                </a:solidFill>
                <a:latin typeface="+mn-lt"/>
              </a:rPr>
              <a:t>Describe the services provided to McKinney-Vento students, including with reserved funds, </a:t>
            </a:r>
            <a:r>
              <a:rPr lang="en-US" sz="2800" dirty="0">
                <a:solidFill>
                  <a:srgbClr val="C40000"/>
                </a:solidFill>
                <a:latin typeface="+mn-lt"/>
              </a:rPr>
              <a:t>to support their enrollment, attendance and success.</a:t>
            </a:r>
          </a:p>
        </p:txBody>
      </p:sp>
      <p:sp>
        <p:nvSpPr>
          <p:cNvPr id="5" name="TextBox 4"/>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136818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99160" y="152400"/>
            <a:ext cx="10050780" cy="990600"/>
          </a:xfrm>
        </p:spPr>
        <p:txBody>
          <a:bodyPr>
            <a:noAutofit/>
          </a:bodyPr>
          <a:lstStyle/>
          <a:p>
            <a:pPr algn="ctr" eaLnBrk="1" hangingPunct="1">
              <a:defRPr/>
            </a:pPr>
            <a:r>
              <a:rPr dirty="0"/>
              <a:t>Title I</a:t>
            </a:r>
            <a:r>
              <a:rPr lang="en-US" dirty="0"/>
              <a:t>A: Reservation of Funds</a:t>
            </a:r>
            <a:endParaRPr dirty="0"/>
          </a:p>
        </p:txBody>
      </p:sp>
      <p:sp>
        <p:nvSpPr>
          <p:cNvPr id="76803" name="Rectangle 3"/>
          <p:cNvSpPr>
            <a:spLocks noGrp="1" noChangeArrowheads="1"/>
          </p:cNvSpPr>
          <p:nvPr>
            <p:ph idx="1"/>
          </p:nvPr>
        </p:nvSpPr>
        <p:spPr>
          <a:xfrm>
            <a:off x="525780" y="1371600"/>
            <a:ext cx="10828020" cy="5257800"/>
          </a:xfrm>
        </p:spPr>
        <p:txBody>
          <a:bodyPr>
            <a:normAutofit/>
          </a:bodyPr>
          <a:lstStyle/>
          <a:p>
            <a:pPr eaLnBrk="1" hangingPunct="1"/>
            <a:r>
              <a:rPr lang="en-US" u="sng" dirty="0">
                <a:solidFill>
                  <a:srgbClr val="C40000"/>
                </a:solidFill>
                <a:latin typeface="+mn-lt"/>
              </a:rPr>
              <a:t>All</a:t>
            </a:r>
            <a:r>
              <a:rPr lang="en-US" dirty="0">
                <a:solidFill>
                  <a:srgbClr val="C40000"/>
                </a:solidFill>
                <a:latin typeface="+mn-lt"/>
              </a:rPr>
              <a:t> LEAs that receive Title IA funds </a:t>
            </a:r>
            <a:r>
              <a:rPr lang="en-US" dirty="0">
                <a:solidFill>
                  <a:schemeClr val="tx1"/>
                </a:solidFill>
                <a:latin typeface="+mn-lt"/>
              </a:rPr>
              <a:t>must reserve (set aside) the funds necessary to provide homeless children services comparable to services provided in Title IA schools.  </a:t>
            </a:r>
            <a:r>
              <a:rPr lang="en-US" sz="1800" i="1" dirty="0">
                <a:solidFill>
                  <a:schemeClr val="tx1"/>
                </a:solidFill>
                <a:latin typeface="+mn-lt"/>
              </a:rPr>
              <a:t>20 USC 6313(c)(3)</a:t>
            </a:r>
          </a:p>
          <a:p>
            <a:pPr lvl="1" eaLnBrk="1" hangingPunct="1"/>
            <a:r>
              <a:rPr lang="en-US" sz="2800" dirty="0">
                <a:solidFill>
                  <a:srgbClr val="C40000"/>
                </a:solidFill>
                <a:latin typeface="+mn-lt"/>
                <a:ea typeface="Calibri" charset="0"/>
                <a:cs typeface="Calibri" charset="0"/>
              </a:rPr>
              <a:t>Amount must be based on the total LEA allocation prior to expenditures or transfers.</a:t>
            </a:r>
          </a:p>
          <a:p>
            <a:pPr lvl="1" eaLnBrk="1" hangingPunct="1"/>
            <a:r>
              <a:rPr lang="en-US" sz="2800" dirty="0">
                <a:solidFill>
                  <a:srgbClr val="C40000"/>
                </a:solidFill>
                <a:latin typeface="+mn-lt"/>
                <a:ea typeface="Calibri" charset="0"/>
                <a:cs typeface="Calibri" charset="0"/>
              </a:rPr>
              <a:t>Amount may be determined based on a needs assessment </a:t>
            </a:r>
            <a:r>
              <a:rPr lang="en-US" sz="2800" i="1" dirty="0">
                <a:solidFill>
                  <a:srgbClr val="C40000"/>
                </a:solidFill>
                <a:latin typeface="+mn-lt"/>
                <a:ea typeface="Calibri" charset="0"/>
                <a:cs typeface="Calibri" charset="0"/>
              </a:rPr>
              <a:t>and should involve the liaison</a:t>
            </a:r>
            <a:r>
              <a:rPr lang="en-US" sz="2800" dirty="0">
                <a:solidFill>
                  <a:srgbClr val="C40000"/>
                </a:solidFill>
                <a:latin typeface="+mn-lt"/>
                <a:ea typeface="Calibri" charset="0"/>
                <a:cs typeface="Calibri" charset="0"/>
              </a:rPr>
              <a:t>.</a:t>
            </a:r>
          </a:p>
          <a:p>
            <a:pPr lvl="1" eaLnBrk="1" hangingPunct="1"/>
            <a:r>
              <a:rPr lang="en-US" sz="2800" dirty="0">
                <a:solidFill>
                  <a:schemeClr val="tx1"/>
                </a:solidFill>
                <a:latin typeface="+mn-lt"/>
              </a:rPr>
              <a:t>Amount must be sufficient to provide comparable services to homeless students, regardless of other services provided with reserved funds.</a:t>
            </a:r>
            <a:endParaRPr lang="en-US" sz="2800" dirty="0">
              <a:solidFill>
                <a:schemeClr val="tx1"/>
              </a:solidFill>
              <a:latin typeface="+mn-lt"/>
              <a:ea typeface="Calibri" charset="0"/>
              <a:cs typeface="Calibri" charset="0"/>
            </a:endParaRPr>
          </a:p>
        </p:txBody>
      </p:sp>
      <p:sp>
        <p:nvSpPr>
          <p:cNvPr id="5" name="TextBox 4"/>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125285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876300" y="304800"/>
            <a:ext cx="10408920" cy="990600"/>
          </a:xfrm>
        </p:spPr>
        <p:txBody>
          <a:bodyPr>
            <a:normAutofit/>
          </a:bodyPr>
          <a:lstStyle/>
          <a:p>
            <a:pPr algn="ctr" eaLnBrk="1" hangingPunct="1">
              <a:defRPr/>
            </a:pPr>
            <a:r>
              <a:rPr dirty="0"/>
              <a:t>Title IA </a:t>
            </a:r>
            <a:r>
              <a:rPr lang="en-US" dirty="0"/>
              <a:t>Reservation continued…</a:t>
            </a:r>
            <a:endParaRPr dirty="0"/>
          </a:p>
        </p:txBody>
      </p:sp>
      <p:sp>
        <p:nvSpPr>
          <p:cNvPr id="78851" name="Rectangle 3"/>
          <p:cNvSpPr>
            <a:spLocks noGrp="1" noChangeArrowheads="1"/>
          </p:cNvSpPr>
          <p:nvPr>
            <p:ph idx="1"/>
          </p:nvPr>
        </p:nvSpPr>
        <p:spPr>
          <a:xfrm>
            <a:off x="640080" y="1600200"/>
            <a:ext cx="10645140" cy="4876800"/>
          </a:xfrm>
        </p:spPr>
        <p:txBody>
          <a:bodyPr>
            <a:normAutofit/>
          </a:bodyPr>
          <a:lstStyle/>
          <a:p>
            <a:pPr marL="0" indent="-273050">
              <a:buClr>
                <a:schemeClr val="accent1"/>
              </a:buClr>
              <a:buSzPct val="80000"/>
              <a:buFont typeface="Wingdings 2" charset="0"/>
              <a:buChar char=""/>
            </a:pPr>
            <a:endParaRPr lang="en-US" sz="2200" dirty="0">
              <a:solidFill>
                <a:srgbClr val="2A2D6C"/>
              </a:solidFill>
              <a:ea typeface="Calibri" charset="0"/>
              <a:cs typeface="Calibri" charset="0"/>
            </a:endParaRPr>
          </a:p>
          <a:p>
            <a:pPr marL="0" indent="0">
              <a:buNone/>
            </a:pPr>
            <a:endParaRPr lang="en-US" dirty="0">
              <a:solidFill>
                <a:schemeClr val="tx2">
                  <a:lumMod val="75000"/>
                </a:schemeClr>
              </a:solidFill>
            </a:endParaRPr>
          </a:p>
        </p:txBody>
      </p:sp>
      <p:sp>
        <p:nvSpPr>
          <p:cNvPr id="3" name="Rectangle 2"/>
          <p:cNvSpPr/>
          <p:nvPr/>
        </p:nvSpPr>
        <p:spPr>
          <a:xfrm>
            <a:off x="876300" y="1443841"/>
            <a:ext cx="10134600" cy="2831544"/>
          </a:xfrm>
          <a:prstGeom prst="rect">
            <a:avLst/>
          </a:prstGeom>
        </p:spPr>
        <p:txBody>
          <a:bodyPr wrap="square">
            <a:spAutoFit/>
          </a:bodyPr>
          <a:lstStyle/>
          <a:p>
            <a:pPr marL="457200" indent="-457200">
              <a:spcAft>
                <a:spcPts val="600"/>
              </a:spcAft>
              <a:buFont typeface="Arial" panose="020B0604020202020204" pitchFamily="34" charset="0"/>
              <a:buChar char="•"/>
            </a:pPr>
            <a:r>
              <a:rPr lang="en-US" sz="2800" dirty="0"/>
              <a:t>USED’s guiding principles for using Title IA funds</a:t>
            </a:r>
          </a:p>
          <a:p>
            <a:pPr marL="914400" lvl="1" indent="-457200">
              <a:spcAft>
                <a:spcPts val="600"/>
              </a:spcAft>
              <a:buFont typeface="Arial" panose="020B0604020202020204" pitchFamily="34" charset="0"/>
              <a:buChar char="•"/>
            </a:pPr>
            <a:r>
              <a:rPr lang="en-US" sz="2800" dirty="0">
                <a:ea typeface="Calibri" charset="0"/>
                <a:cs typeface="Calibri" charset="0"/>
              </a:rPr>
              <a:t>Services must be reasonable and necessary to enable homeless students to take advantage of educational opportunities.</a:t>
            </a:r>
          </a:p>
          <a:p>
            <a:pPr marL="914400" lvl="1" indent="-457200">
              <a:spcAft>
                <a:spcPts val="600"/>
              </a:spcAft>
              <a:buFont typeface="Arial" panose="020B0604020202020204" pitchFamily="34" charset="0"/>
              <a:buChar char="•"/>
            </a:pPr>
            <a:r>
              <a:rPr lang="en-US" sz="2800" dirty="0">
                <a:ea typeface="Calibri" charset="0"/>
                <a:cs typeface="Calibri" charset="0"/>
              </a:rPr>
              <a:t>Funds must be used as a last resort when services are not reasonably available from another public or private source.</a:t>
            </a:r>
          </a:p>
        </p:txBody>
      </p:sp>
      <p:sp>
        <p:nvSpPr>
          <p:cNvPr id="7" name="TextBox 6"/>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226441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Federal Law</a:t>
            </a:r>
          </a:p>
        </p:txBody>
      </p:sp>
      <p:pic>
        <p:nvPicPr>
          <p:cNvPr id="5" name="Picture 4">
            <a:extLst>
              <a:ext uri="{FF2B5EF4-FFF2-40B4-BE49-F238E27FC236}">
                <a16:creationId xmlns:a16="http://schemas.microsoft.com/office/drawing/2014/main" id="{08BA0929-F594-45AE-AC33-5DEF818A2A0B}"/>
              </a:ext>
            </a:extLst>
          </p:cNvPr>
          <p:cNvPicPr>
            <a:picLocks noChangeAspect="1"/>
          </p:cNvPicPr>
          <p:nvPr/>
        </p:nvPicPr>
        <p:blipFill rotWithShape="1">
          <a:blip r:embed="rId3"/>
          <a:srcRect/>
          <a:stretch/>
        </p:blipFill>
        <p:spPr>
          <a:xfrm>
            <a:off x="10164776" y="459235"/>
            <a:ext cx="1622672" cy="1366390"/>
          </a:xfrm>
          <a:prstGeom prst="ellipse">
            <a:avLst/>
          </a:prstGeom>
          <a:ln>
            <a:noFill/>
          </a:ln>
          <a:effectLst>
            <a:softEdge rad="112500"/>
          </a:effectLst>
        </p:spPr>
      </p:pic>
      <p:sp>
        <p:nvSpPr>
          <p:cNvPr id="6" name="Content Placeholder 5">
            <a:extLst>
              <a:ext uri="{FF2B5EF4-FFF2-40B4-BE49-F238E27FC236}">
                <a16:creationId xmlns:a16="http://schemas.microsoft.com/office/drawing/2014/main" id="{11E86AB9-BB94-4DE0-B74C-95ED0A50C614}"/>
              </a:ext>
            </a:extLst>
          </p:cNvPr>
          <p:cNvSpPr>
            <a:spLocks noGrp="1"/>
          </p:cNvSpPr>
          <p:nvPr>
            <p:ph idx="1"/>
          </p:nvPr>
        </p:nvSpPr>
        <p:spPr>
          <a:xfrm>
            <a:off x="838200" y="1680942"/>
            <a:ext cx="10515600" cy="4351338"/>
          </a:xfrm>
        </p:spPr>
        <p:txBody>
          <a:bodyPr>
            <a:normAutofit/>
          </a:bodyPr>
          <a:lstStyle/>
          <a:p>
            <a:r>
              <a:rPr lang="en-US" sz="2600" dirty="0">
                <a:latin typeface="+mn-lt"/>
              </a:rPr>
              <a:t>States, districts and charter schools must develop, review and revise policies to remove barriers to the school enrollment and retention of homeless children and youth.</a:t>
            </a:r>
          </a:p>
          <a:p>
            <a:r>
              <a:rPr lang="en-US" sz="2600" dirty="0">
                <a:latin typeface="+mn-lt"/>
              </a:rPr>
              <a:t>McKinney-Vento defines enrollment as attending classes and participating fully in school activities.</a:t>
            </a:r>
          </a:p>
          <a:p>
            <a:r>
              <a:rPr lang="en-US" sz="2600" dirty="0">
                <a:latin typeface="+mn-lt"/>
              </a:rPr>
              <a:t>McKinney-Vento Act supersedes state or local law or practice when there is a conflict (U.S. Constitution, Article VI).</a:t>
            </a:r>
          </a:p>
          <a:p>
            <a:r>
              <a:rPr lang="en-US" sz="2600" dirty="0">
                <a:latin typeface="+mn-lt"/>
              </a:rPr>
              <a:t>McKinney-Vento Act was reauthorized through ESSA (Every Student Succeeds Act) on December 10, 2015.</a:t>
            </a:r>
          </a:p>
          <a:p>
            <a:endParaRPr lang="en-US" sz="2600" dirty="0">
              <a:latin typeface="+mn-lt"/>
            </a:endParaRPr>
          </a:p>
        </p:txBody>
      </p:sp>
      <p:sp>
        <p:nvSpPr>
          <p:cNvPr id="7" name="TextBox 6">
            <a:extLst>
              <a:ext uri="{FF2B5EF4-FFF2-40B4-BE49-F238E27FC236}">
                <a16:creationId xmlns:a16="http://schemas.microsoft.com/office/drawing/2014/main" id="{5F55F7FD-9342-40FC-BD57-00E75A7BD888}"/>
              </a:ext>
            </a:extLst>
          </p:cNvPr>
          <p:cNvSpPr txBox="1"/>
          <p:nvPr/>
        </p:nvSpPr>
        <p:spPr>
          <a:xfrm>
            <a:off x="914398" y="5576798"/>
            <a:ext cx="9901451" cy="1200329"/>
          </a:xfrm>
          <a:prstGeom prst="rect">
            <a:avLst/>
          </a:prstGeom>
          <a:noFill/>
        </p:spPr>
        <p:txBody>
          <a:bodyPr wrap="square" rtlCol="0">
            <a:spAutoFit/>
          </a:bodyPr>
          <a:lstStyle/>
          <a:p>
            <a:r>
              <a:rPr lang="en-US" b="1" dirty="0"/>
              <a:t>Resource: </a:t>
            </a:r>
          </a:p>
          <a:p>
            <a:r>
              <a:rPr lang="en-US" dirty="0"/>
              <a:t>US Dept of Education’s  “Every Student Succeeds Act (ESSA)” web page is located at </a:t>
            </a:r>
            <a:r>
              <a:rPr lang="en-US" dirty="0">
                <a:hlinkClick r:id="rId4"/>
              </a:rPr>
              <a:t>https://www2.ed.gov/policy/elsec/leg/essa/index.html?utm_content=&amp;amp;utm_medium=email&amp;amp;utm_name=&amp;amp;utm_source=govdelivery&amp;amp;utm_term</a:t>
            </a:r>
            <a:r>
              <a:rPr lang="en-US" dirty="0"/>
              <a:t>.</a:t>
            </a:r>
          </a:p>
        </p:txBody>
      </p:sp>
    </p:spTree>
    <p:extLst>
      <p:ext uri="{BB962C8B-B14F-4D97-AF65-F5344CB8AC3E}">
        <p14:creationId xmlns:p14="http://schemas.microsoft.com/office/powerpoint/2010/main" val="292756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095022" y="304800"/>
            <a:ext cx="10035822" cy="990600"/>
          </a:xfrm>
        </p:spPr>
        <p:txBody>
          <a:bodyPr>
            <a:normAutofit/>
          </a:bodyPr>
          <a:lstStyle/>
          <a:p>
            <a:pPr algn="ctr" eaLnBrk="1" hangingPunct="1">
              <a:defRPr/>
            </a:pPr>
            <a:r>
              <a:rPr dirty="0"/>
              <a:t>Title IA </a:t>
            </a:r>
            <a:r>
              <a:rPr lang="en-US" dirty="0"/>
              <a:t>Reservation continued…</a:t>
            </a:r>
            <a:endParaRPr dirty="0"/>
          </a:p>
        </p:txBody>
      </p:sp>
      <p:sp>
        <p:nvSpPr>
          <p:cNvPr id="78851" name="Rectangle 3"/>
          <p:cNvSpPr>
            <a:spLocks noGrp="1" noChangeArrowheads="1"/>
          </p:cNvSpPr>
          <p:nvPr>
            <p:ph idx="1"/>
          </p:nvPr>
        </p:nvSpPr>
        <p:spPr>
          <a:xfrm>
            <a:off x="640080" y="1600200"/>
            <a:ext cx="10645140" cy="4876800"/>
          </a:xfrm>
        </p:spPr>
        <p:txBody>
          <a:bodyPr>
            <a:normAutofit/>
          </a:bodyPr>
          <a:lstStyle/>
          <a:p>
            <a:pPr>
              <a:spcAft>
                <a:spcPts val="600"/>
              </a:spcAft>
            </a:pPr>
            <a:r>
              <a:rPr lang="en-US" dirty="0">
                <a:solidFill>
                  <a:schemeClr val="tx1"/>
                </a:solidFill>
                <a:latin typeface="+mn-lt"/>
              </a:rPr>
              <a:t>Funds may be used:	</a:t>
            </a:r>
            <a:r>
              <a:rPr lang="en-US" sz="1800" i="1" dirty="0">
                <a:solidFill>
                  <a:schemeClr val="tx1"/>
                </a:solidFill>
                <a:latin typeface="+mn-lt"/>
              </a:rPr>
              <a:t>20 USC 6313(c)(3)</a:t>
            </a:r>
          </a:p>
          <a:p>
            <a:pPr lvl="1">
              <a:spcAft>
                <a:spcPts val="600"/>
              </a:spcAft>
            </a:pPr>
            <a:r>
              <a:rPr lang="en-US" sz="2800" dirty="0">
                <a:solidFill>
                  <a:schemeClr val="tx1"/>
                </a:solidFill>
                <a:latin typeface="+mn-lt"/>
              </a:rPr>
              <a:t>For homeless children </a:t>
            </a:r>
            <a:r>
              <a:rPr lang="en-US" sz="2800" dirty="0">
                <a:solidFill>
                  <a:schemeClr val="tx1"/>
                </a:solidFill>
                <a:latin typeface="+mn-lt"/>
                <a:ea typeface="Calibri" charset="0"/>
                <a:cs typeface="Calibri" charset="0"/>
              </a:rPr>
              <a:t>and youth attending </a:t>
            </a:r>
            <a:r>
              <a:rPr lang="en-US" sz="2800" u="sng" dirty="0">
                <a:solidFill>
                  <a:schemeClr val="tx1"/>
                </a:solidFill>
                <a:latin typeface="+mn-lt"/>
                <a:ea typeface="Calibri" charset="0"/>
                <a:cs typeface="Calibri" charset="0"/>
              </a:rPr>
              <a:t>any </a:t>
            </a:r>
            <a:r>
              <a:rPr lang="en-US" sz="2800" dirty="0">
                <a:solidFill>
                  <a:schemeClr val="tx1"/>
                </a:solidFill>
                <a:latin typeface="+mn-lt"/>
                <a:ea typeface="Calibri" charset="0"/>
                <a:cs typeface="Calibri" charset="0"/>
              </a:rPr>
              <a:t>school in the LEA.</a:t>
            </a:r>
          </a:p>
          <a:p>
            <a:pPr lvl="1">
              <a:spcAft>
                <a:spcPts val="600"/>
              </a:spcAft>
            </a:pPr>
            <a:r>
              <a:rPr lang="en-US" sz="2800" dirty="0">
                <a:solidFill>
                  <a:schemeClr val="tx1"/>
                </a:solidFill>
                <a:latin typeface="+mn-lt"/>
                <a:ea typeface="Calibri" charset="0"/>
                <a:cs typeface="Calibri" charset="0"/>
              </a:rPr>
              <a:t>For services not ordinarily provided to othe</a:t>
            </a:r>
            <a:r>
              <a:rPr lang="en-US" sz="2800" dirty="0">
                <a:solidFill>
                  <a:srgbClr val="C40000"/>
                </a:solidFill>
                <a:latin typeface="+mn-lt"/>
                <a:ea typeface="Calibri" charset="0"/>
                <a:cs typeface="Calibri" charset="0"/>
              </a:rPr>
              <a:t>r students.</a:t>
            </a:r>
          </a:p>
          <a:p>
            <a:pPr lvl="1">
              <a:spcAft>
                <a:spcPts val="600"/>
              </a:spcAft>
            </a:pPr>
            <a:r>
              <a:rPr lang="en-US" sz="2800" dirty="0">
                <a:solidFill>
                  <a:srgbClr val="C40000"/>
                </a:solidFill>
                <a:latin typeface="+mn-lt"/>
                <a:ea typeface="Calibri" charset="0"/>
                <a:cs typeface="Calibri" charset="0"/>
              </a:rPr>
              <a:t>To fund the McKinney-Vento liaison.</a:t>
            </a:r>
          </a:p>
          <a:p>
            <a:pPr lvl="1">
              <a:spcAft>
                <a:spcPts val="600"/>
              </a:spcAft>
            </a:pPr>
            <a:r>
              <a:rPr lang="en-US" sz="2800" dirty="0">
                <a:solidFill>
                  <a:srgbClr val="C40000"/>
                </a:solidFill>
                <a:latin typeface="+mn-lt"/>
                <a:ea typeface="Calibri" charset="0"/>
                <a:cs typeface="Calibri" charset="0"/>
              </a:rPr>
              <a:t>To provide transportation to the school of origin.</a:t>
            </a:r>
            <a:endParaRPr lang="en-US" sz="2800" dirty="0">
              <a:solidFill>
                <a:schemeClr val="tx1"/>
              </a:solidFill>
              <a:latin typeface="+mn-lt"/>
              <a:ea typeface="Calibri" charset="0"/>
              <a:cs typeface="Calibri" charset="0"/>
            </a:endParaRPr>
          </a:p>
          <a:p>
            <a:pPr lvl="1">
              <a:spcAft>
                <a:spcPts val="600"/>
              </a:spcAft>
            </a:pPr>
            <a:r>
              <a:rPr lang="en-US" sz="2800" dirty="0">
                <a:solidFill>
                  <a:schemeClr val="tx1"/>
                </a:solidFill>
                <a:latin typeface="+mn-lt"/>
                <a:ea typeface="Calibri" charset="0"/>
                <a:cs typeface="Calibri" charset="0"/>
              </a:rPr>
              <a:t>For </a:t>
            </a:r>
            <a:r>
              <a:rPr lang="en-US" sz="2800" dirty="0">
                <a:solidFill>
                  <a:schemeClr val="tx1"/>
                </a:solidFill>
                <a:latin typeface="+mn-lt"/>
              </a:rPr>
              <a:t>educationally related support services, including preK.</a:t>
            </a:r>
          </a:p>
          <a:p>
            <a:pPr marL="457200" lvl="1" indent="-273050">
              <a:buClr>
                <a:schemeClr val="accent1"/>
              </a:buClr>
              <a:buSzPct val="80000"/>
              <a:buFont typeface="Wingdings 2" charset="0"/>
              <a:buChar char=""/>
            </a:pPr>
            <a:endParaRPr lang="en-US" sz="1800" dirty="0">
              <a:solidFill>
                <a:srgbClr val="2A2D6C"/>
              </a:solidFill>
              <a:ea typeface="Calibri" charset="0"/>
              <a:cs typeface="Calibri" charset="0"/>
            </a:endParaRPr>
          </a:p>
          <a:p>
            <a:pPr marL="0" indent="0">
              <a:buNone/>
            </a:pPr>
            <a:endParaRPr lang="en-US" dirty="0">
              <a:solidFill>
                <a:schemeClr val="tx2">
                  <a:lumMod val="75000"/>
                </a:schemeClr>
              </a:solidFill>
            </a:endParaRPr>
          </a:p>
        </p:txBody>
      </p:sp>
      <p:sp>
        <p:nvSpPr>
          <p:cNvPr id="5" name="TextBox 4"/>
          <p:cNvSpPr txBox="1"/>
          <p:nvPr/>
        </p:nvSpPr>
        <p:spPr>
          <a:xfrm>
            <a:off x="1676400" y="617696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2501116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082039" y="304800"/>
            <a:ext cx="10060093" cy="990600"/>
          </a:xfrm>
        </p:spPr>
        <p:txBody>
          <a:bodyPr>
            <a:normAutofit/>
          </a:bodyPr>
          <a:lstStyle/>
          <a:p>
            <a:pPr algn="ctr" eaLnBrk="1" hangingPunct="1">
              <a:defRPr/>
            </a:pPr>
            <a:r>
              <a:rPr dirty="0"/>
              <a:t>Title IA </a:t>
            </a:r>
            <a:r>
              <a:rPr lang="en-US" dirty="0"/>
              <a:t>Reservation continued…</a:t>
            </a:r>
            <a:endParaRPr dirty="0"/>
          </a:p>
        </p:txBody>
      </p:sp>
      <p:sp>
        <p:nvSpPr>
          <p:cNvPr id="78851" name="Rectangle 3"/>
          <p:cNvSpPr>
            <a:spLocks noGrp="1" noChangeArrowheads="1"/>
          </p:cNvSpPr>
          <p:nvPr>
            <p:ph idx="1"/>
          </p:nvPr>
        </p:nvSpPr>
        <p:spPr>
          <a:xfrm>
            <a:off x="640080" y="1600200"/>
            <a:ext cx="10645140" cy="4876800"/>
          </a:xfrm>
        </p:spPr>
        <p:txBody>
          <a:bodyPr>
            <a:normAutofit/>
          </a:bodyPr>
          <a:lstStyle/>
          <a:p>
            <a:pPr marL="0" indent="-273050">
              <a:buClr>
                <a:schemeClr val="accent1"/>
              </a:buClr>
              <a:buSzPct val="80000"/>
              <a:buFont typeface="Wingdings 2" charset="0"/>
              <a:buChar char=""/>
            </a:pPr>
            <a:endParaRPr lang="en-US" sz="2200" dirty="0">
              <a:solidFill>
                <a:srgbClr val="2A2D6C"/>
              </a:solidFill>
              <a:ea typeface="Calibri" charset="0"/>
              <a:cs typeface="Calibri" charset="0"/>
            </a:endParaRPr>
          </a:p>
          <a:p>
            <a:pPr marL="0" indent="0">
              <a:buNone/>
            </a:pPr>
            <a:endParaRPr lang="en-US" dirty="0">
              <a:solidFill>
                <a:schemeClr val="tx2">
                  <a:lumMod val="75000"/>
                </a:schemeClr>
              </a:solidFill>
            </a:endParaRPr>
          </a:p>
        </p:txBody>
      </p:sp>
      <p:sp>
        <p:nvSpPr>
          <p:cNvPr id="8" name="Rectangle 3"/>
          <p:cNvSpPr txBox="1">
            <a:spLocks noChangeArrowheads="1"/>
          </p:cNvSpPr>
          <p:nvPr/>
        </p:nvSpPr>
        <p:spPr>
          <a:xfrm>
            <a:off x="967740" y="1447800"/>
            <a:ext cx="10683240" cy="5029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USED Examples of Uses of Title IA funds:</a:t>
            </a:r>
          </a:p>
          <a:p>
            <a:pPr lvl="1">
              <a:lnSpc>
                <a:spcPct val="80000"/>
              </a:lnSpc>
              <a:spcAft>
                <a:spcPts val="600"/>
              </a:spcAft>
            </a:pPr>
            <a:r>
              <a:rPr lang="en-US" sz="2800" dirty="0">
                <a:ea typeface="Calibri" charset="0"/>
                <a:cs typeface="Calibri" charset="0"/>
              </a:rPr>
              <a:t>Clothing, particularly if necessary for </a:t>
            </a:r>
            <a:r>
              <a:rPr lang="en-US" altLang="ja-JP" sz="2800" dirty="0">
                <a:ea typeface="ＭＳ Ｐゴシック" charset="0"/>
                <a:cs typeface="ＭＳ Ｐゴシック" charset="0"/>
              </a:rPr>
              <a:t>dress code or </a:t>
            </a:r>
            <a:r>
              <a:rPr lang="en-US" sz="2800" dirty="0">
                <a:ea typeface="Calibri" charset="0"/>
                <a:cs typeface="Calibri" charset="0"/>
              </a:rPr>
              <a:t>physical education classes.</a:t>
            </a:r>
          </a:p>
          <a:p>
            <a:pPr lvl="1">
              <a:lnSpc>
                <a:spcPct val="80000"/>
              </a:lnSpc>
            </a:pPr>
            <a:r>
              <a:rPr lang="en-US" sz="2800" dirty="0">
                <a:ea typeface="Calibri" charset="0"/>
                <a:cs typeface="Calibri" charset="0"/>
              </a:rPr>
              <a:t>Fees to participate in the general ed program.</a:t>
            </a:r>
          </a:p>
          <a:p>
            <a:pPr lvl="1">
              <a:lnSpc>
                <a:spcPct val="80000"/>
              </a:lnSpc>
            </a:pPr>
            <a:r>
              <a:rPr lang="en-US" sz="2800" dirty="0">
                <a:ea typeface="Calibri" charset="0"/>
                <a:cs typeface="Calibri" charset="0"/>
              </a:rPr>
              <a:t>School supplies</a:t>
            </a:r>
          </a:p>
          <a:p>
            <a:pPr lvl="1">
              <a:lnSpc>
                <a:spcPct val="80000"/>
              </a:lnSpc>
            </a:pPr>
            <a:r>
              <a:rPr lang="en-US" sz="2800" dirty="0">
                <a:ea typeface="Calibri" charset="0"/>
                <a:cs typeface="Calibri" charset="0"/>
              </a:rPr>
              <a:t>Birth certificates necessary to enroll in school</a:t>
            </a:r>
          </a:p>
          <a:p>
            <a:pPr lvl="1">
              <a:lnSpc>
                <a:spcPct val="80000"/>
              </a:lnSpc>
            </a:pPr>
            <a:r>
              <a:rPr lang="en-US" sz="2800" dirty="0">
                <a:ea typeface="Calibri" charset="0"/>
                <a:cs typeface="Calibri" charset="0"/>
              </a:rPr>
              <a:t>Food (in connection with educational programming)</a:t>
            </a:r>
          </a:p>
          <a:p>
            <a:pPr lvl="1">
              <a:lnSpc>
                <a:spcPct val="80000"/>
              </a:lnSpc>
            </a:pPr>
            <a:r>
              <a:rPr lang="en-US" sz="2800" dirty="0">
                <a:ea typeface="Calibri" charset="0"/>
                <a:cs typeface="Calibri" charset="0"/>
              </a:rPr>
              <a:t>Medical and dental services, immunizations, glasses, hearing aids</a:t>
            </a:r>
          </a:p>
          <a:p>
            <a:pPr lvl="1"/>
            <a:r>
              <a:rPr lang="en-US" sz="2800" dirty="0">
                <a:ea typeface="Calibri" charset="0"/>
                <a:cs typeface="Calibri" charset="0"/>
              </a:rPr>
              <a:t>Counseling services </a:t>
            </a:r>
          </a:p>
          <a:p>
            <a:pPr lvl="1"/>
            <a:r>
              <a:rPr lang="en-US" sz="2800" dirty="0">
                <a:ea typeface="Calibri" charset="0"/>
                <a:cs typeface="Calibri" charset="0"/>
              </a:rPr>
              <a:t>Outreach services </a:t>
            </a:r>
          </a:p>
          <a:p>
            <a:pPr lvl="1"/>
            <a:r>
              <a:rPr lang="en-US" sz="2800" dirty="0">
                <a:ea typeface="Calibri" charset="0"/>
                <a:cs typeface="Calibri" charset="0"/>
              </a:rPr>
              <a:t>Extended learning time; Tutoring services</a:t>
            </a:r>
          </a:p>
          <a:p>
            <a:pPr lvl="1"/>
            <a:r>
              <a:rPr lang="en-US" sz="2800" dirty="0">
                <a:ea typeface="Calibri" charset="0"/>
                <a:cs typeface="Calibri" charset="0"/>
              </a:rPr>
              <a:t>Fees for AP, IB, GED testing</a:t>
            </a:r>
          </a:p>
        </p:txBody>
      </p:sp>
      <p:sp>
        <p:nvSpPr>
          <p:cNvPr id="9" name="TextBox 8"/>
          <p:cNvSpPr txBox="1"/>
          <p:nvPr/>
        </p:nvSpPr>
        <p:spPr>
          <a:xfrm>
            <a:off x="1082040" y="6276072"/>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3070861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Homeless Set Aside Funds…</a:t>
            </a:r>
            <a:br>
              <a:rPr lang="en-US" dirty="0"/>
            </a:br>
            <a:r>
              <a:rPr lang="en-US" i="1" dirty="0"/>
              <a:t>Prohibited Uses</a:t>
            </a:r>
            <a:endParaRPr lang="en-US" dirty="0"/>
          </a:p>
        </p:txBody>
      </p:sp>
      <p:sp>
        <p:nvSpPr>
          <p:cNvPr id="3" name="Content Placeholder 2"/>
          <p:cNvSpPr>
            <a:spLocks noGrp="1"/>
          </p:cNvSpPr>
          <p:nvPr>
            <p:ph idx="1"/>
          </p:nvPr>
        </p:nvSpPr>
        <p:spPr/>
        <p:txBody>
          <a:bodyPr>
            <a:noAutofit/>
          </a:bodyPr>
          <a:lstStyle/>
          <a:p>
            <a:pPr marL="514350" lvl="1" indent="-342900">
              <a:lnSpc>
                <a:spcPct val="80000"/>
              </a:lnSpc>
              <a:buClr>
                <a:schemeClr val="tx1"/>
              </a:buClr>
            </a:pPr>
            <a:r>
              <a:rPr lang="en-US" sz="2800" dirty="0">
                <a:solidFill>
                  <a:schemeClr val="tx1"/>
                </a:solidFill>
                <a:latin typeface="+mn-lt"/>
              </a:rPr>
              <a:t>Transportation to/from the school of origin </a:t>
            </a:r>
          </a:p>
          <a:p>
            <a:pPr marL="514350" lvl="1" indent="-342900">
              <a:lnSpc>
                <a:spcPct val="80000"/>
              </a:lnSpc>
              <a:buClr>
                <a:schemeClr val="tx1"/>
              </a:buClr>
            </a:pPr>
            <a:endParaRPr lang="en-US" sz="2800" dirty="0">
              <a:solidFill>
                <a:schemeClr val="tx1"/>
              </a:solidFill>
              <a:latin typeface="+mn-lt"/>
            </a:endParaRPr>
          </a:p>
          <a:p>
            <a:pPr marL="514350" lvl="1" indent="-342900">
              <a:lnSpc>
                <a:spcPct val="80000"/>
              </a:lnSpc>
              <a:buClr>
                <a:schemeClr val="tx1"/>
              </a:buClr>
            </a:pPr>
            <a:r>
              <a:rPr lang="en-US" sz="2800" dirty="0">
                <a:solidFill>
                  <a:schemeClr val="tx1"/>
                </a:solidFill>
                <a:latin typeface="+mn-lt"/>
              </a:rPr>
              <a:t>Rent</a:t>
            </a:r>
          </a:p>
          <a:p>
            <a:pPr marL="514350" lvl="1" indent="-342900">
              <a:lnSpc>
                <a:spcPct val="80000"/>
              </a:lnSpc>
              <a:buClr>
                <a:schemeClr val="tx1"/>
              </a:buClr>
            </a:pPr>
            <a:endParaRPr lang="en-US" sz="2800" dirty="0">
              <a:solidFill>
                <a:schemeClr val="tx1"/>
              </a:solidFill>
              <a:latin typeface="+mn-lt"/>
            </a:endParaRPr>
          </a:p>
          <a:p>
            <a:pPr marL="514350" lvl="1" indent="-342900">
              <a:lnSpc>
                <a:spcPct val="80000"/>
              </a:lnSpc>
              <a:buClr>
                <a:schemeClr val="tx1"/>
              </a:buClr>
            </a:pPr>
            <a:r>
              <a:rPr lang="en-US" sz="2800" dirty="0">
                <a:solidFill>
                  <a:schemeClr val="tx1"/>
                </a:solidFill>
                <a:latin typeface="+mn-lt"/>
              </a:rPr>
              <a:t>Utilities</a:t>
            </a:r>
          </a:p>
          <a:p>
            <a:pPr marL="514350" lvl="1" indent="-342900">
              <a:lnSpc>
                <a:spcPct val="80000"/>
              </a:lnSpc>
              <a:buClr>
                <a:schemeClr val="tx1"/>
              </a:buClr>
            </a:pPr>
            <a:endParaRPr lang="en-US" sz="2800" dirty="0">
              <a:solidFill>
                <a:schemeClr val="tx1"/>
              </a:solidFill>
              <a:latin typeface="+mn-lt"/>
            </a:endParaRPr>
          </a:p>
          <a:p>
            <a:pPr marL="514350" lvl="1" indent="-342900">
              <a:lnSpc>
                <a:spcPct val="80000"/>
              </a:lnSpc>
              <a:buClr>
                <a:schemeClr val="tx1"/>
              </a:buClr>
            </a:pPr>
            <a:r>
              <a:rPr lang="en-US" sz="2800" dirty="0">
                <a:solidFill>
                  <a:schemeClr val="tx1"/>
                </a:solidFill>
                <a:latin typeface="+mn-lt"/>
              </a:rPr>
              <a:t>Clothing for parents</a:t>
            </a:r>
          </a:p>
          <a:p>
            <a:pPr marL="514350" lvl="1" indent="-342900">
              <a:lnSpc>
                <a:spcPct val="80000"/>
              </a:lnSpc>
              <a:buClr>
                <a:schemeClr val="tx1"/>
              </a:buClr>
            </a:pPr>
            <a:endParaRPr lang="en-US" sz="2800" dirty="0">
              <a:solidFill>
                <a:schemeClr val="tx1"/>
              </a:solidFill>
              <a:latin typeface="+mn-lt"/>
            </a:endParaRPr>
          </a:p>
          <a:p>
            <a:pPr marL="514350" lvl="1" indent="-342900">
              <a:lnSpc>
                <a:spcPct val="80000"/>
              </a:lnSpc>
              <a:buClr>
                <a:schemeClr val="tx1"/>
              </a:buClr>
            </a:pPr>
            <a:r>
              <a:rPr lang="en-US" sz="2800" dirty="0">
                <a:solidFill>
                  <a:schemeClr val="tx1"/>
                </a:solidFill>
                <a:latin typeface="+mn-lt"/>
              </a:rPr>
              <a:t>Class rings, yearbooks, or other school year memorabilia </a:t>
            </a:r>
          </a:p>
          <a:p>
            <a:pPr marL="514350" lvl="1" indent="-342900">
              <a:lnSpc>
                <a:spcPct val="80000"/>
              </a:lnSpc>
              <a:buClr>
                <a:schemeClr val="tx1"/>
              </a:buClr>
            </a:pPr>
            <a:endParaRPr lang="en-US" sz="2800" dirty="0">
              <a:solidFill>
                <a:schemeClr val="tx1"/>
              </a:solidFill>
              <a:latin typeface="+mn-lt"/>
            </a:endParaRPr>
          </a:p>
          <a:p>
            <a:pPr marL="514350" lvl="1" indent="-342900">
              <a:lnSpc>
                <a:spcPct val="80000"/>
              </a:lnSpc>
              <a:buClr>
                <a:schemeClr val="tx1"/>
              </a:buClr>
            </a:pPr>
            <a:r>
              <a:rPr lang="en-US" sz="2800" dirty="0">
                <a:solidFill>
                  <a:schemeClr val="tx1"/>
                </a:solidFill>
                <a:latin typeface="+mn-lt"/>
              </a:rPr>
              <a:t>Other</a:t>
            </a:r>
          </a:p>
          <a:p>
            <a:endParaRPr lang="en-US" dirty="0"/>
          </a:p>
        </p:txBody>
      </p:sp>
      <p:sp>
        <p:nvSpPr>
          <p:cNvPr id="5" name="TextBox 4"/>
          <p:cNvSpPr txBox="1"/>
          <p:nvPr/>
        </p:nvSpPr>
        <p:spPr>
          <a:xfrm>
            <a:off x="1051560" y="6398309"/>
            <a:ext cx="8816340" cy="646331"/>
          </a:xfrm>
          <a:prstGeom prst="rect">
            <a:avLst/>
          </a:prstGeom>
          <a:noFill/>
        </p:spPr>
        <p:txBody>
          <a:bodyPr wrap="square" rtlCol="0">
            <a:spAutoFit/>
          </a:bodyPr>
          <a:lstStyle/>
          <a:p>
            <a:r>
              <a:rPr lang="en-US" dirty="0"/>
              <a:t>NAEHCY ESSA resources:  </a:t>
            </a:r>
            <a:r>
              <a:rPr lang="en-US" dirty="0">
                <a:hlinkClick r:id="rId3"/>
              </a:rPr>
              <a:t>http://www.naehcy.org/educational-resources/essa</a:t>
            </a:r>
            <a:endParaRPr lang="en-US" dirty="0"/>
          </a:p>
          <a:p>
            <a:endParaRPr lang="en-US" dirty="0"/>
          </a:p>
        </p:txBody>
      </p:sp>
    </p:spTree>
    <p:extLst>
      <p:ext uri="{BB962C8B-B14F-4D97-AF65-F5344CB8AC3E}">
        <p14:creationId xmlns:p14="http://schemas.microsoft.com/office/powerpoint/2010/main" val="3491461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Disciplinary Issues</a:t>
            </a:r>
          </a:p>
        </p:txBody>
      </p:sp>
      <p:sp>
        <p:nvSpPr>
          <p:cNvPr id="3" name="Content Placeholder 2"/>
          <p:cNvSpPr>
            <a:spLocks noGrp="1"/>
          </p:cNvSpPr>
          <p:nvPr>
            <p:ph idx="1"/>
          </p:nvPr>
        </p:nvSpPr>
        <p:spPr/>
        <p:txBody>
          <a:bodyPr/>
          <a:lstStyle/>
          <a:p>
            <a:r>
              <a:rPr lang="en-US" dirty="0">
                <a:latin typeface="+mn-lt"/>
              </a:rPr>
              <a:t>Disciplinary action should not be taken against a student for </a:t>
            </a:r>
            <a:r>
              <a:rPr lang="en-US" u="sng" dirty="0">
                <a:latin typeface="+mn-lt"/>
              </a:rPr>
              <a:t>issues related to homelessness</a:t>
            </a:r>
            <a:r>
              <a:rPr lang="en-US" dirty="0">
                <a:latin typeface="+mn-lt"/>
              </a:rPr>
              <a:t>, rather strategies to support the student should be implemented.</a:t>
            </a:r>
          </a:p>
          <a:p>
            <a:endParaRPr lang="en-US" dirty="0">
              <a:latin typeface="+mn-lt"/>
            </a:endParaRPr>
          </a:p>
          <a:p>
            <a:r>
              <a:rPr lang="en-US" dirty="0">
                <a:latin typeface="+mn-lt"/>
              </a:rPr>
              <a:t>For disciplinary issues not related to homelessness, typical disciplinary policies of the LEA, charter school or lab school would apply.</a:t>
            </a:r>
          </a:p>
        </p:txBody>
      </p:sp>
    </p:spTree>
    <p:extLst>
      <p:ext uri="{BB962C8B-B14F-4D97-AF65-F5344CB8AC3E}">
        <p14:creationId xmlns:p14="http://schemas.microsoft.com/office/powerpoint/2010/main" val="1499242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981200" y="152400"/>
            <a:ext cx="7795260" cy="914400"/>
          </a:xfrm>
        </p:spPr>
        <p:txBody>
          <a:bodyPr>
            <a:normAutofit/>
          </a:bodyPr>
          <a:lstStyle/>
          <a:p>
            <a:pPr marL="349250" indent="-349250" algn="ctr">
              <a:defRPr/>
            </a:pPr>
            <a:r>
              <a:rPr dirty="0">
                <a:ea typeface="+mj-lt"/>
              </a:rPr>
              <a:t>Liability</a:t>
            </a:r>
            <a:r>
              <a:rPr lang="en-US" dirty="0">
                <a:ea typeface="+mj-lt"/>
              </a:rPr>
              <a:t> and Reporting</a:t>
            </a:r>
            <a:endParaRPr dirty="0">
              <a:ea typeface="+mj-lt"/>
            </a:endParaRPr>
          </a:p>
        </p:txBody>
      </p:sp>
      <p:sp>
        <p:nvSpPr>
          <p:cNvPr id="241667" name="Rectangle 3"/>
          <p:cNvSpPr>
            <a:spLocks noGrp="1" noChangeArrowheads="1"/>
          </p:cNvSpPr>
          <p:nvPr>
            <p:ph idx="1"/>
          </p:nvPr>
        </p:nvSpPr>
        <p:spPr>
          <a:xfrm>
            <a:off x="769620" y="1371600"/>
            <a:ext cx="10675620" cy="5257800"/>
          </a:xfrm>
        </p:spPr>
        <p:txBody>
          <a:bodyPr>
            <a:normAutofit/>
          </a:bodyPr>
          <a:lstStyle/>
          <a:p>
            <a:pPr eaLnBrk="1" hangingPunct="1">
              <a:lnSpc>
                <a:spcPct val="90000"/>
              </a:lnSpc>
            </a:pPr>
            <a:r>
              <a:rPr lang="en-US" dirty="0">
                <a:solidFill>
                  <a:schemeClr val="tx1"/>
                </a:solidFill>
                <a:latin typeface="+mn-lt"/>
              </a:rPr>
              <a:t>Following federal law and providing appropriate services are evidence of reasonable care and can help shield the school from liability.</a:t>
            </a:r>
          </a:p>
          <a:p>
            <a:pPr lvl="2"/>
            <a:r>
              <a:rPr lang="en-US" sz="2400" dirty="0">
                <a:solidFill>
                  <a:schemeClr val="tx1"/>
                </a:solidFill>
                <a:latin typeface="+mn-lt"/>
              </a:rPr>
              <a:t>Violating federal law and denying services are evidence of negligence.</a:t>
            </a:r>
          </a:p>
          <a:p>
            <a:pPr eaLnBrk="1" hangingPunct="1">
              <a:lnSpc>
                <a:spcPct val="90000"/>
              </a:lnSpc>
            </a:pPr>
            <a:r>
              <a:rPr lang="en-US" dirty="0">
                <a:solidFill>
                  <a:schemeClr val="tx1"/>
                </a:solidFill>
                <a:latin typeface="+mn-lt"/>
              </a:rPr>
              <a:t>MV requires eliminating barriers to enrollment and retention in school.</a:t>
            </a:r>
          </a:p>
          <a:p>
            <a:pPr lvl="2"/>
            <a:r>
              <a:rPr lang="en-US" sz="2400" dirty="0">
                <a:solidFill>
                  <a:schemeClr val="tx1"/>
                </a:solidFill>
                <a:latin typeface="+mn-lt"/>
                <a:ea typeface="ＭＳ Ｐゴシック" charset="0"/>
                <a:cs typeface="ＭＳ Ｐゴシック" charset="0"/>
              </a:rPr>
              <a:t>Schools must enroll youth immediately. School is the safest and best place for youth.</a:t>
            </a:r>
          </a:p>
          <a:p>
            <a:pPr eaLnBrk="1" hangingPunct="1">
              <a:lnSpc>
                <a:spcPct val="90000"/>
              </a:lnSpc>
            </a:pPr>
            <a:r>
              <a:rPr lang="en-US" dirty="0">
                <a:solidFill>
                  <a:schemeClr val="tx1"/>
                </a:solidFill>
                <a:latin typeface="+mn-lt"/>
              </a:rPr>
              <a:t>Educators are mandated to report suspected abuse and/or neglect on a case-by-case basis.</a:t>
            </a:r>
          </a:p>
          <a:p>
            <a:pPr lvl="2"/>
            <a:r>
              <a:rPr lang="en-US" sz="2400" dirty="0">
                <a:solidFill>
                  <a:schemeClr val="tx1"/>
                </a:solidFill>
                <a:latin typeface="+mn-lt"/>
              </a:rPr>
              <a:t>Homelessness alone is not abuse/neglect.</a:t>
            </a:r>
          </a:p>
          <a:p>
            <a:pPr lvl="2"/>
            <a:r>
              <a:rPr lang="en-US" sz="2400" dirty="0">
                <a:solidFill>
                  <a:schemeClr val="tx1"/>
                </a:solidFill>
                <a:latin typeface="+mn-lt"/>
                <a:ea typeface="ＭＳ Ｐゴシック" charset="0"/>
                <a:cs typeface="ＭＳ Ｐゴシック" charset="0"/>
              </a:rPr>
              <a:t>Talk with the young person.</a:t>
            </a:r>
          </a:p>
          <a:p>
            <a:pPr marL="676275" lvl="1" indent="0">
              <a:buNone/>
            </a:pPr>
            <a:endParaRPr lang="en-US" dirty="0">
              <a:solidFill>
                <a:schemeClr val="tx1"/>
              </a:solidFill>
              <a:latin typeface="+mn-lt"/>
              <a:ea typeface="ＭＳ Ｐゴシック" charset="0"/>
              <a:cs typeface="ＭＳ Ｐゴシック" charset="0"/>
            </a:endParaRPr>
          </a:p>
        </p:txBody>
      </p:sp>
    </p:spTree>
    <p:extLst>
      <p:ext uri="{BB962C8B-B14F-4D97-AF65-F5344CB8AC3E}">
        <p14:creationId xmlns:p14="http://schemas.microsoft.com/office/powerpoint/2010/main" val="1079771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 calcmode="lin" valueType="num">
                                      <p:cBhvr additive="base">
                                        <p:cTn id="7" dur="500" fill="hold"/>
                                        <p:tgtEl>
                                          <p:spTgt spid="241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16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anim calcmode="lin" valueType="num">
                                      <p:cBhvr additive="base">
                                        <p:cTn id="11" dur="500" fill="hold"/>
                                        <p:tgtEl>
                                          <p:spTgt spid="2416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16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1667">
                                            <p:txEl>
                                              <p:pRg st="2" end="2"/>
                                            </p:txEl>
                                          </p:spTgt>
                                        </p:tgtEl>
                                        <p:attrNameLst>
                                          <p:attrName>style.visibility</p:attrName>
                                        </p:attrNameLst>
                                      </p:cBhvr>
                                      <p:to>
                                        <p:strVal val="visible"/>
                                      </p:to>
                                    </p:set>
                                    <p:anim calcmode="lin" valueType="num">
                                      <p:cBhvr additive="base">
                                        <p:cTn id="15" dur="500" fill="hold"/>
                                        <p:tgtEl>
                                          <p:spTgt spid="2416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166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1667">
                                            <p:txEl>
                                              <p:pRg st="3" end="3"/>
                                            </p:txEl>
                                          </p:spTgt>
                                        </p:tgtEl>
                                        <p:attrNameLst>
                                          <p:attrName>style.visibility</p:attrName>
                                        </p:attrNameLst>
                                      </p:cBhvr>
                                      <p:to>
                                        <p:strVal val="visible"/>
                                      </p:to>
                                    </p:set>
                                    <p:anim calcmode="lin" valueType="num">
                                      <p:cBhvr additive="base">
                                        <p:cTn id="19" dur="500" fill="hold"/>
                                        <p:tgtEl>
                                          <p:spTgt spid="2416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166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1667">
                                            <p:txEl>
                                              <p:pRg st="4" end="4"/>
                                            </p:txEl>
                                          </p:spTgt>
                                        </p:tgtEl>
                                        <p:attrNameLst>
                                          <p:attrName>style.visibility</p:attrName>
                                        </p:attrNameLst>
                                      </p:cBhvr>
                                      <p:to>
                                        <p:strVal val="visible"/>
                                      </p:to>
                                    </p:set>
                                    <p:anim calcmode="lin" valueType="num">
                                      <p:cBhvr additive="base">
                                        <p:cTn id="23" dur="500" fill="hold"/>
                                        <p:tgtEl>
                                          <p:spTgt spid="2416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166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1667">
                                            <p:txEl>
                                              <p:pRg st="5" end="5"/>
                                            </p:txEl>
                                          </p:spTgt>
                                        </p:tgtEl>
                                        <p:attrNameLst>
                                          <p:attrName>style.visibility</p:attrName>
                                        </p:attrNameLst>
                                      </p:cBhvr>
                                      <p:to>
                                        <p:strVal val="visible"/>
                                      </p:to>
                                    </p:set>
                                    <p:anim calcmode="lin" valueType="num">
                                      <p:cBhvr additive="base">
                                        <p:cTn id="27" dur="500" fill="hold"/>
                                        <p:tgtEl>
                                          <p:spTgt spid="24166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166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1667">
                                            <p:txEl>
                                              <p:pRg st="6" end="6"/>
                                            </p:txEl>
                                          </p:spTgt>
                                        </p:tgtEl>
                                        <p:attrNameLst>
                                          <p:attrName>style.visibility</p:attrName>
                                        </p:attrNameLst>
                                      </p:cBhvr>
                                      <p:to>
                                        <p:strVal val="visible"/>
                                      </p:to>
                                    </p:set>
                                    <p:anim calcmode="lin" valueType="num">
                                      <p:cBhvr additive="base">
                                        <p:cTn id="31" dur="500" fill="hold"/>
                                        <p:tgtEl>
                                          <p:spTgt spid="24166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16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4D6A-C968-48B1-8F76-C2310E0DEDC1}"/>
              </a:ext>
            </a:extLst>
          </p:cNvPr>
          <p:cNvSpPr>
            <a:spLocks noGrp="1"/>
          </p:cNvSpPr>
          <p:nvPr>
            <p:ph type="title"/>
          </p:nvPr>
        </p:nvSpPr>
        <p:spPr/>
        <p:txBody>
          <a:bodyPr/>
          <a:lstStyle/>
          <a:p>
            <a:pPr algn="ctr"/>
            <a:r>
              <a:rPr lang="en-US" dirty="0"/>
              <a:t>Annual Data Collection</a:t>
            </a:r>
          </a:p>
        </p:txBody>
      </p:sp>
      <p:pic>
        <p:nvPicPr>
          <p:cNvPr id="4" name="Content Placeholder 3">
            <a:extLst>
              <a:ext uri="{FF2B5EF4-FFF2-40B4-BE49-F238E27FC236}">
                <a16:creationId xmlns:a16="http://schemas.microsoft.com/office/drawing/2014/main" id="{12E5BE3C-77B6-41C5-A221-58A09B08D609}"/>
              </a:ext>
            </a:extLst>
          </p:cNvPr>
          <p:cNvPicPr>
            <a:picLocks noGrp="1" noChangeAspect="1"/>
          </p:cNvPicPr>
          <p:nvPr>
            <p:ph idx="1"/>
          </p:nvPr>
        </p:nvPicPr>
        <p:blipFill>
          <a:blip r:embed="rId2"/>
          <a:stretch>
            <a:fillRect/>
          </a:stretch>
        </p:blipFill>
        <p:spPr>
          <a:xfrm>
            <a:off x="262589" y="1618968"/>
            <a:ext cx="6317081" cy="417783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7930E94-6635-419C-86C5-A9DEE1E30839}"/>
              </a:ext>
            </a:extLst>
          </p:cNvPr>
          <p:cNvSpPr txBox="1"/>
          <p:nvPr/>
        </p:nvSpPr>
        <p:spPr>
          <a:xfrm>
            <a:off x="1452573" y="6047559"/>
            <a:ext cx="9060872" cy="646331"/>
          </a:xfrm>
          <a:prstGeom prst="rect">
            <a:avLst/>
          </a:prstGeom>
          <a:noFill/>
        </p:spPr>
        <p:txBody>
          <a:bodyPr wrap="square" rtlCol="0">
            <a:spAutoFit/>
          </a:bodyPr>
          <a:lstStyle/>
          <a:p>
            <a:pPr algn="ctr"/>
            <a:r>
              <a:rPr lang="en-US" dirty="0"/>
              <a:t>NCHEP Data Collection Web Page:   </a:t>
            </a:r>
            <a:r>
              <a:rPr lang="en-US" dirty="0">
                <a:hlinkClick r:id="rId3"/>
              </a:rPr>
              <a:t>https://hepnc.uncg.edu/data-collection/</a:t>
            </a:r>
            <a:endParaRPr lang="en-US" dirty="0"/>
          </a:p>
          <a:p>
            <a:pPr algn="ctr"/>
            <a:r>
              <a:rPr lang="en-US" dirty="0"/>
              <a:t>  </a:t>
            </a:r>
          </a:p>
        </p:txBody>
      </p:sp>
      <p:pic>
        <p:nvPicPr>
          <p:cNvPr id="6" name="Picture 5">
            <a:extLst>
              <a:ext uri="{FF2B5EF4-FFF2-40B4-BE49-F238E27FC236}">
                <a16:creationId xmlns:a16="http://schemas.microsoft.com/office/drawing/2014/main" id="{C8B2DCBE-A1F0-439D-BBCD-AE4C38D2399D}"/>
              </a:ext>
            </a:extLst>
          </p:cNvPr>
          <p:cNvPicPr>
            <a:picLocks noChangeAspect="1"/>
          </p:cNvPicPr>
          <p:nvPr/>
        </p:nvPicPr>
        <p:blipFill>
          <a:blip r:embed="rId4"/>
          <a:stretch>
            <a:fillRect/>
          </a:stretch>
        </p:blipFill>
        <p:spPr>
          <a:xfrm>
            <a:off x="6994413" y="2031930"/>
            <a:ext cx="4934997" cy="312789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8AB737C-B212-42A1-8C34-F7B138526445}"/>
              </a:ext>
            </a:extLst>
          </p:cNvPr>
          <p:cNvSpPr txBox="1"/>
          <p:nvPr/>
        </p:nvSpPr>
        <p:spPr>
          <a:xfrm>
            <a:off x="7507111" y="4289778"/>
            <a:ext cx="4007556" cy="400110"/>
          </a:xfrm>
          <a:prstGeom prst="rect">
            <a:avLst/>
          </a:prstGeom>
          <a:noFill/>
        </p:spPr>
        <p:txBody>
          <a:bodyPr wrap="square" rtlCol="0">
            <a:spAutoFit/>
          </a:bodyPr>
          <a:lstStyle/>
          <a:p>
            <a:pPr algn="ctr"/>
            <a:r>
              <a:rPr lang="en-US" sz="2000" b="1" dirty="0">
                <a:solidFill>
                  <a:schemeClr val="accent2">
                    <a:lumMod val="75000"/>
                  </a:schemeClr>
                </a:solidFill>
              </a:rPr>
              <a:t>June 15th</a:t>
            </a:r>
          </a:p>
        </p:txBody>
      </p:sp>
    </p:spTree>
    <p:extLst>
      <p:ext uri="{BB962C8B-B14F-4D97-AF65-F5344CB8AC3E}">
        <p14:creationId xmlns:p14="http://schemas.microsoft.com/office/powerpoint/2010/main" val="257804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4D6A-C968-48B1-8F76-C2310E0DEDC1}"/>
              </a:ext>
            </a:extLst>
          </p:cNvPr>
          <p:cNvSpPr>
            <a:spLocks noGrp="1"/>
          </p:cNvSpPr>
          <p:nvPr>
            <p:ph type="title"/>
          </p:nvPr>
        </p:nvSpPr>
        <p:spPr/>
        <p:txBody>
          <a:bodyPr/>
          <a:lstStyle/>
          <a:p>
            <a:pPr algn="ctr"/>
            <a:r>
              <a:rPr lang="en-US" dirty="0"/>
              <a:t>Regional Compliance Forums</a:t>
            </a:r>
          </a:p>
        </p:txBody>
      </p:sp>
      <p:pic>
        <p:nvPicPr>
          <p:cNvPr id="4" name="Content Placeholder 3">
            <a:extLst>
              <a:ext uri="{FF2B5EF4-FFF2-40B4-BE49-F238E27FC236}">
                <a16:creationId xmlns:a16="http://schemas.microsoft.com/office/drawing/2014/main" id="{CC350187-2F99-487F-9D7B-A32EABABF763}"/>
              </a:ext>
            </a:extLst>
          </p:cNvPr>
          <p:cNvPicPr>
            <a:picLocks noGrp="1" noChangeAspect="1"/>
          </p:cNvPicPr>
          <p:nvPr>
            <p:ph idx="1"/>
          </p:nvPr>
        </p:nvPicPr>
        <p:blipFill>
          <a:blip r:embed="rId2"/>
          <a:stretch>
            <a:fillRect/>
          </a:stretch>
        </p:blipFill>
        <p:spPr>
          <a:xfrm>
            <a:off x="199504" y="1756115"/>
            <a:ext cx="5845175" cy="388863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DA1C349-AB60-4E49-BEA2-9C1A7E4C997A}"/>
              </a:ext>
            </a:extLst>
          </p:cNvPr>
          <p:cNvPicPr>
            <a:picLocks noChangeAspect="1"/>
          </p:cNvPicPr>
          <p:nvPr/>
        </p:nvPicPr>
        <p:blipFill>
          <a:blip r:embed="rId3"/>
          <a:stretch>
            <a:fillRect/>
          </a:stretch>
        </p:blipFill>
        <p:spPr>
          <a:xfrm>
            <a:off x="6147323" y="1903671"/>
            <a:ext cx="5686940" cy="359352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833D26C-6F33-4D72-B58D-C7D264C6F389}"/>
              </a:ext>
            </a:extLst>
          </p:cNvPr>
          <p:cNvSpPr txBox="1"/>
          <p:nvPr/>
        </p:nvSpPr>
        <p:spPr>
          <a:xfrm>
            <a:off x="372014" y="6062749"/>
            <a:ext cx="11345332" cy="646331"/>
          </a:xfrm>
          <a:prstGeom prst="rect">
            <a:avLst/>
          </a:prstGeom>
          <a:noFill/>
        </p:spPr>
        <p:txBody>
          <a:bodyPr wrap="square" rtlCol="0">
            <a:spAutoFit/>
          </a:bodyPr>
          <a:lstStyle/>
          <a:p>
            <a:pPr algn="ctr"/>
            <a:r>
              <a:rPr lang="en-US" dirty="0"/>
              <a:t>NCHEP Regional Compliance Forum Web Page:   </a:t>
            </a:r>
            <a:r>
              <a:rPr lang="en-US" dirty="0">
                <a:hlinkClick r:id="rId4"/>
              </a:rPr>
              <a:t>https://hepnc.uncg.edu/regional-compliance-forums/</a:t>
            </a:r>
            <a:endParaRPr lang="en-US" dirty="0"/>
          </a:p>
          <a:p>
            <a:pPr algn="ctr"/>
            <a:r>
              <a:rPr lang="en-US" dirty="0"/>
              <a:t>  </a:t>
            </a:r>
          </a:p>
        </p:txBody>
      </p:sp>
    </p:spTree>
    <p:extLst>
      <p:ext uri="{BB962C8B-B14F-4D97-AF65-F5344CB8AC3E}">
        <p14:creationId xmlns:p14="http://schemas.microsoft.com/office/powerpoint/2010/main" val="299391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10A5-24F1-4672-9B94-080461858E26}"/>
              </a:ext>
            </a:extLst>
          </p:cNvPr>
          <p:cNvSpPr>
            <a:spLocks noGrp="1"/>
          </p:cNvSpPr>
          <p:nvPr>
            <p:ph type="title"/>
          </p:nvPr>
        </p:nvSpPr>
        <p:spPr>
          <a:xfrm>
            <a:off x="838200" y="235015"/>
            <a:ext cx="10515600" cy="1325563"/>
          </a:xfrm>
        </p:spPr>
        <p:txBody>
          <a:bodyPr>
            <a:normAutofit fontScale="90000"/>
          </a:bodyPr>
          <a:lstStyle/>
          <a:p>
            <a:pPr algn="ctr"/>
            <a:r>
              <a:rPr lang="en-US" b="1" dirty="0"/>
              <a:t>NC Homeless Education Program Service Map</a:t>
            </a:r>
          </a:p>
        </p:txBody>
      </p:sp>
      <p:sp>
        <p:nvSpPr>
          <p:cNvPr id="3" name="Content Placeholder 2">
            <a:extLst>
              <a:ext uri="{FF2B5EF4-FFF2-40B4-BE49-F238E27FC236}">
                <a16:creationId xmlns:a16="http://schemas.microsoft.com/office/drawing/2014/main" id="{5A5ECA87-B32A-4E8A-8B5F-C23AA05ECE76}"/>
              </a:ext>
            </a:extLst>
          </p:cNvPr>
          <p:cNvSpPr>
            <a:spLocks noGrp="1"/>
          </p:cNvSpPr>
          <p:nvPr>
            <p:ph idx="1"/>
          </p:nvPr>
        </p:nvSpPr>
        <p:spPr>
          <a:xfrm>
            <a:off x="838200" y="1545069"/>
            <a:ext cx="10515600" cy="1801445"/>
          </a:xfrm>
        </p:spPr>
        <p:txBody>
          <a:bodyPr>
            <a:normAutofit fontScale="85000" lnSpcReduction="20000"/>
          </a:bodyPr>
          <a:lstStyle/>
          <a:p>
            <a:pPr marL="457200" lvl="1" indent="0" algn="ctr">
              <a:buNone/>
            </a:pPr>
            <a:r>
              <a:rPr lang="en-US" sz="2600" b="1" dirty="0">
                <a:latin typeface="+mn-lt"/>
              </a:rPr>
              <a:t>Lisa Phillips, State Coordinator </a:t>
            </a:r>
            <a:r>
              <a:rPr lang="en-US" sz="2600" dirty="0">
                <a:latin typeface="+mn-lt"/>
              </a:rPr>
              <a:t>– </a:t>
            </a:r>
            <a:r>
              <a:rPr lang="en-US" sz="2600" dirty="0">
                <a:latin typeface="+mn-lt"/>
                <a:hlinkClick r:id="rId3"/>
              </a:rPr>
              <a:t>lphillip@serve.org</a:t>
            </a:r>
            <a:endParaRPr lang="en-US" sz="2600" dirty="0">
              <a:latin typeface="+mn-lt"/>
            </a:endParaRPr>
          </a:p>
          <a:p>
            <a:pPr marL="457200" lvl="1" indent="0" algn="ctr">
              <a:buNone/>
            </a:pPr>
            <a:r>
              <a:rPr lang="en-US" sz="2600" dirty="0">
                <a:latin typeface="+mn-lt"/>
              </a:rPr>
              <a:t>NC  Department of Public Instruction</a:t>
            </a:r>
          </a:p>
          <a:p>
            <a:pPr marL="457200" lvl="1" indent="0" algn="ctr">
              <a:buNone/>
            </a:pPr>
            <a:r>
              <a:rPr lang="en-US" sz="2600" dirty="0">
                <a:latin typeface="+mn-lt"/>
              </a:rPr>
              <a:t>Office of the Deputy State Superintendent of Innovation</a:t>
            </a:r>
          </a:p>
          <a:p>
            <a:pPr marL="457200" lvl="1" indent="0" algn="ctr">
              <a:buNone/>
            </a:pPr>
            <a:r>
              <a:rPr lang="en-US" sz="2600" dirty="0">
                <a:latin typeface="+mn-lt"/>
              </a:rPr>
              <a:t>Federal Program Monitoring and Support Division</a:t>
            </a:r>
          </a:p>
          <a:p>
            <a:pPr marL="457200" lvl="1" indent="0" algn="ctr">
              <a:buNone/>
            </a:pPr>
            <a:r>
              <a:rPr lang="en-US" sz="2600" dirty="0">
                <a:latin typeface="+mn-lt"/>
              </a:rPr>
              <a:t>Website:  </a:t>
            </a:r>
            <a:r>
              <a:rPr lang="en-US" sz="2600" dirty="0">
                <a:latin typeface="+mn-lt"/>
                <a:hlinkClick r:id="rId4"/>
              </a:rPr>
              <a:t>https://hepnc.uncg.edu/</a:t>
            </a:r>
            <a:r>
              <a:rPr lang="en-US" sz="2600" dirty="0">
                <a:latin typeface="+mn-lt"/>
              </a:rPr>
              <a:t> or </a:t>
            </a:r>
            <a:r>
              <a:rPr lang="en-US" sz="2600" dirty="0">
                <a:latin typeface="+mn-lt"/>
                <a:hlinkClick r:id="rId5"/>
              </a:rPr>
              <a:t>http://www.ncpublicschools.org/program-monitoring/homeless/</a:t>
            </a:r>
            <a:endParaRPr lang="en-US" sz="2600" dirty="0">
              <a:latin typeface="+mn-lt"/>
            </a:endParaRPr>
          </a:p>
          <a:p>
            <a:pPr marL="457200" lvl="1" indent="0" algn="ctr">
              <a:buNone/>
            </a:pPr>
            <a:endParaRPr lang="en-US" sz="2600" dirty="0"/>
          </a:p>
          <a:p>
            <a:pPr marL="0" indent="0" algn="ctr">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46E97C7-269A-402B-919A-D44317686482}"/>
              </a:ext>
            </a:extLst>
          </p:cNvPr>
          <p:cNvPicPr>
            <a:picLocks noChangeAspect="1"/>
          </p:cNvPicPr>
          <p:nvPr/>
        </p:nvPicPr>
        <p:blipFill>
          <a:blip r:embed="rId6"/>
          <a:stretch>
            <a:fillRect/>
          </a:stretch>
        </p:blipFill>
        <p:spPr>
          <a:xfrm>
            <a:off x="2869282" y="3624656"/>
            <a:ext cx="6453435" cy="299832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D179D814-7D19-4E33-8BCC-81E3B2C4C5BB}"/>
              </a:ext>
            </a:extLst>
          </p:cNvPr>
          <p:cNvSpPr txBox="1"/>
          <p:nvPr/>
        </p:nvSpPr>
        <p:spPr>
          <a:xfrm>
            <a:off x="396355" y="3796645"/>
            <a:ext cx="2187284" cy="2462213"/>
          </a:xfrm>
          <a:prstGeom prst="rect">
            <a:avLst/>
          </a:prstGeom>
          <a:noFill/>
        </p:spPr>
        <p:txBody>
          <a:bodyPr wrap="square" rtlCol="0">
            <a:spAutoFit/>
          </a:bodyPr>
          <a:lstStyle/>
          <a:p>
            <a:pPr algn="ctr"/>
            <a:r>
              <a:rPr lang="en-US" sz="2200" b="1" dirty="0">
                <a:solidFill>
                  <a:schemeClr val="tx1">
                    <a:lumMod val="85000"/>
                    <a:lumOff val="15000"/>
                  </a:schemeClr>
                </a:solidFill>
              </a:rPr>
              <a:t>Patricia Lentz</a:t>
            </a:r>
          </a:p>
          <a:p>
            <a:pPr algn="ctr"/>
            <a:r>
              <a:rPr lang="en-US" sz="2200" dirty="0">
                <a:hlinkClick r:id="rId7"/>
              </a:rPr>
              <a:t>plentz@serve.org</a:t>
            </a:r>
            <a:endParaRPr lang="en-US" sz="2200" dirty="0"/>
          </a:p>
          <a:p>
            <a:pPr algn="ctr"/>
            <a:endParaRPr lang="en-US" sz="2200" dirty="0"/>
          </a:p>
          <a:p>
            <a:pPr algn="ctr"/>
            <a:r>
              <a:rPr lang="en-US" sz="2200" dirty="0">
                <a:solidFill>
                  <a:schemeClr val="tx1">
                    <a:lumMod val="85000"/>
                    <a:lumOff val="15000"/>
                  </a:schemeClr>
                </a:solidFill>
              </a:rPr>
              <a:t>Piedmont-Triad</a:t>
            </a:r>
          </a:p>
          <a:p>
            <a:pPr algn="ctr"/>
            <a:r>
              <a:rPr lang="en-US" sz="2200" dirty="0">
                <a:solidFill>
                  <a:schemeClr val="tx1">
                    <a:lumMod val="85000"/>
                    <a:lumOff val="15000"/>
                  </a:schemeClr>
                </a:solidFill>
              </a:rPr>
              <a:t>Northwest</a:t>
            </a:r>
          </a:p>
          <a:p>
            <a:pPr algn="ctr"/>
            <a:r>
              <a:rPr lang="en-US" sz="2200" dirty="0">
                <a:solidFill>
                  <a:schemeClr val="tx1">
                    <a:lumMod val="85000"/>
                    <a:lumOff val="15000"/>
                  </a:schemeClr>
                </a:solidFill>
              </a:rPr>
              <a:t>Southwest</a:t>
            </a:r>
          </a:p>
          <a:p>
            <a:pPr algn="ctr"/>
            <a:r>
              <a:rPr lang="en-US" sz="2200" dirty="0">
                <a:solidFill>
                  <a:schemeClr val="tx1">
                    <a:lumMod val="85000"/>
                    <a:lumOff val="15000"/>
                  </a:schemeClr>
                </a:solidFill>
              </a:rPr>
              <a:t>Western</a:t>
            </a:r>
          </a:p>
        </p:txBody>
      </p:sp>
      <p:sp>
        <p:nvSpPr>
          <p:cNvPr id="6" name="TextBox 5">
            <a:extLst>
              <a:ext uri="{FF2B5EF4-FFF2-40B4-BE49-F238E27FC236}">
                <a16:creationId xmlns:a16="http://schemas.microsoft.com/office/drawing/2014/main" id="{0DEC7CEF-A375-42A6-9226-E513BFF44EF8}"/>
              </a:ext>
            </a:extLst>
          </p:cNvPr>
          <p:cNvSpPr txBox="1"/>
          <p:nvPr/>
        </p:nvSpPr>
        <p:spPr>
          <a:xfrm>
            <a:off x="9608360" y="3796645"/>
            <a:ext cx="2100988" cy="2462213"/>
          </a:xfrm>
          <a:prstGeom prst="rect">
            <a:avLst/>
          </a:prstGeom>
          <a:noFill/>
        </p:spPr>
        <p:txBody>
          <a:bodyPr wrap="square" rtlCol="0">
            <a:spAutoFit/>
          </a:bodyPr>
          <a:lstStyle/>
          <a:p>
            <a:pPr algn="ctr"/>
            <a:r>
              <a:rPr lang="en-US" sz="2200" b="1" dirty="0">
                <a:solidFill>
                  <a:schemeClr val="tx1">
                    <a:lumMod val="85000"/>
                    <a:lumOff val="15000"/>
                  </a:schemeClr>
                </a:solidFill>
              </a:rPr>
              <a:t>Paullett Wall</a:t>
            </a:r>
          </a:p>
          <a:p>
            <a:pPr algn="ctr"/>
            <a:r>
              <a:rPr lang="en-US" sz="2200" dirty="0">
                <a:hlinkClick r:id="rId8"/>
              </a:rPr>
              <a:t>pwall@serve.org</a:t>
            </a:r>
            <a:r>
              <a:rPr lang="en-US" sz="2200" dirty="0"/>
              <a:t> </a:t>
            </a:r>
          </a:p>
          <a:p>
            <a:pPr algn="ctr"/>
            <a:endParaRPr lang="en-US" sz="2200" dirty="0"/>
          </a:p>
          <a:p>
            <a:pPr algn="ctr"/>
            <a:r>
              <a:rPr lang="en-US" sz="2200" dirty="0">
                <a:solidFill>
                  <a:schemeClr val="tx1">
                    <a:lumMod val="85000"/>
                    <a:lumOff val="15000"/>
                  </a:schemeClr>
                </a:solidFill>
              </a:rPr>
              <a:t>Northeast</a:t>
            </a:r>
          </a:p>
          <a:p>
            <a:pPr algn="ctr"/>
            <a:r>
              <a:rPr lang="en-US" sz="2200" dirty="0">
                <a:solidFill>
                  <a:schemeClr val="tx1">
                    <a:lumMod val="85000"/>
                    <a:lumOff val="15000"/>
                  </a:schemeClr>
                </a:solidFill>
              </a:rPr>
              <a:t>Southeast</a:t>
            </a:r>
          </a:p>
          <a:p>
            <a:pPr algn="ctr"/>
            <a:r>
              <a:rPr lang="en-US" sz="2200" dirty="0">
                <a:solidFill>
                  <a:schemeClr val="tx1">
                    <a:lumMod val="85000"/>
                    <a:lumOff val="15000"/>
                  </a:schemeClr>
                </a:solidFill>
              </a:rPr>
              <a:t>North Central</a:t>
            </a:r>
          </a:p>
          <a:p>
            <a:pPr algn="ctr"/>
            <a:r>
              <a:rPr lang="en-US" sz="2200" dirty="0">
                <a:solidFill>
                  <a:schemeClr val="tx1">
                    <a:lumMod val="85000"/>
                    <a:lumOff val="15000"/>
                  </a:schemeClr>
                </a:solidFill>
              </a:rPr>
              <a:t>Sandhills</a:t>
            </a:r>
          </a:p>
        </p:txBody>
      </p:sp>
    </p:spTree>
    <p:extLst>
      <p:ext uri="{BB962C8B-B14F-4D97-AF65-F5344CB8AC3E}">
        <p14:creationId xmlns:p14="http://schemas.microsoft.com/office/powerpoint/2010/main" val="3988862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365125"/>
            <a:ext cx="11514666" cy="1325563"/>
          </a:xfrm>
        </p:spPr>
        <p:txBody>
          <a:bodyPr>
            <a:normAutofit/>
          </a:bodyPr>
          <a:lstStyle/>
          <a:p>
            <a:pPr algn="ctr"/>
            <a:r>
              <a:rPr lang="en-US" dirty="0"/>
              <a:t>Additional Technical Assistance and Resources</a:t>
            </a:r>
          </a:p>
        </p:txBody>
      </p:sp>
      <p:sp>
        <p:nvSpPr>
          <p:cNvPr id="3" name="Content Placeholder 2"/>
          <p:cNvSpPr>
            <a:spLocks noGrp="1"/>
          </p:cNvSpPr>
          <p:nvPr>
            <p:ph idx="1"/>
          </p:nvPr>
        </p:nvSpPr>
        <p:spPr>
          <a:xfrm>
            <a:off x="838200" y="1540590"/>
            <a:ext cx="10515600" cy="2038509"/>
          </a:xfrm>
        </p:spPr>
        <p:txBody>
          <a:bodyPr>
            <a:normAutofit/>
          </a:bodyPr>
          <a:lstStyle/>
          <a:p>
            <a:pPr marL="0" indent="0" algn="ctr">
              <a:buNone/>
            </a:pPr>
            <a:r>
              <a:rPr lang="en-US" b="1" dirty="0">
                <a:latin typeface="+mn-lt"/>
              </a:rPr>
              <a:t>National Center for Homeless Education</a:t>
            </a:r>
          </a:p>
          <a:p>
            <a:pPr marL="0" indent="0" algn="ctr">
              <a:buNone/>
            </a:pPr>
            <a:r>
              <a:rPr lang="en-US" sz="2000" i="1" dirty="0">
                <a:latin typeface="+mn-lt"/>
              </a:rPr>
              <a:t>U.S. Department of Education’s Technical Assistance Center for the </a:t>
            </a:r>
          </a:p>
          <a:p>
            <a:pPr marL="0" indent="0" algn="ctr">
              <a:buNone/>
            </a:pPr>
            <a:r>
              <a:rPr lang="en-US" sz="2000" i="1" dirty="0">
                <a:latin typeface="+mn-lt"/>
              </a:rPr>
              <a:t>Education of Homeless Children and Youth </a:t>
            </a:r>
          </a:p>
          <a:p>
            <a:pPr marL="0" indent="0" algn="ctr">
              <a:buNone/>
            </a:pPr>
            <a:r>
              <a:rPr lang="en-US" sz="2000" i="1" dirty="0">
                <a:latin typeface="+mn-lt"/>
                <a:hlinkClick r:id="rId3"/>
              </a:rPr>
              <a:t>www.nche.ed.gov</a:t>
            </a:r>
            <a:endParaRPr lang="en-US" sz="2000" i="1" dirty="0">
              <a:latin typeface="+mn-lt"/>
            </a:endParaRPr>
          </a:p>
          <a:p>
            <a:pPr marL="0" indent="0">
              <a:buNone/>
            </a:pPr>
            <a:endParaRPr lang="en-US" dirty="0"/>
          </a:p>
        </p:txBody>
      </p:sp>
      <p:sp>
        <p:nvSpPr>
          <p:cNvPr id="4" name="Content Placeholder 2">
            <a:extLst>
              <a:ext uri="{FF2B5EF4-FFF2-40B4-BE49-F238E27FC236}">
                <a16:creationId xmlns:a16="http://schemas.microsoft.com/office/drawing/2014/main" id="{5EC3F987-C137-4ABC-AB13-3C17AFE3D9F4}"/>
              </a:ext>
            </a:extLst>
          </p:cNvPr>
          <p:cNvSpPr txBox="1">
            <a:spLocks/>
          </p:cNvSpPr>
          <p:nvPr/>
        </p:nvSpPr>
        <p:spPr>
          <a:xfrm>
            <a:off x="711201" y="3583255"/>
            <a:ext cx="10747022" cy="274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atin typeface="+mn-lt"/>
              </a:rPr>
              <a:t>US Dept. of Education’s ESSA Web Page</a:t>
            </a:r>
          </a:p>
          <a:p>
            <a:pPr lvl="1"/>
            <a:r>
              <a:rPr lang="en-US" sz="2200" dirty="0">
                <a:latin typeface="+mn-lt"/>
                <a:hlinkClick r:id="rId4"/>
              </a:rPr>
              <a:t>https://www2.ed.gov/policy/elsec/leg/essa/index.html?utm_content=&amp;amp;utm_medium=email&amp;amp;utm_name=&amp;amp;utm_source=govdelivery&amp;amp;utm_term</a:t>
            </a:r>
            <a:endParaRPr lang="en-US" sz="2200" dirty="0">
              <a:latin typeface="+mn-lt"/>
            </a:endParaRPr>
          </a:p>
          <a:p>
            <a:r>
              <a:rPr lang="en-US" sz="3000" dirty="0">
                <a:latin typeface="+mn-lt"/>
              </a:rPr>
              <a:t>US Dept. of Education’s Non-Regulatory Guidance Document</a:t>
            </a:r>
          </a:p>
          <a:p>
            <a:pPr lvl="1"/>
            <a:r>
              <a:rPr lang="en-US" sz="2200" dirty="0">
                <a:latin typeface="+mn-lt"/>
                <a:hlinkClick r:id="rId5"/>
              </a:rPr>
              <a:t>https://www2.ed.gov/policy/elsec/leg/essa/160240ehcyguidance072716updated0317.pdf</a:t>
            </a:r>
            <a:endParaRPr lang="en-US" sz="2200" dirty="0">
              <a:latin typeface="+mn-lt"/>
            </a:endParaRPr>
          </a:p>
          <a:p>
            <a:pPr lvl="1"/>
            <a:endParaRPr lang="en-US" dirty="0"/>
          </a:p>
        </p:txBody>
      </p:sp>
    </p:spTree>
    <p:extLst>
      <p:ext uri="{BB962C8B-B14F-4D97-AF65-F5344CB8AC3E}">
        <p14:creationId xmlns:p14="http://schemas.microsoft.com/office/powerpoint/2010/main" val="3628094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4" name="Shape 611"/>
          <p:cNvPicPr preferRelativeResize="0">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606084" y="1948699"/>
            <a:ext cx="4652411" cy="4544176"/>
          </a:xfrm>
        </p:spPr>
      </p:pic>
    </p:spTree>
    <p:extLst>
      <p:ext uri="{BB962C8B-B14F-4D97-AF65-F5344CB8AC3E}">
        <p14:creationId xmlns:p14="http://schemas.microsoft.com/office/powerpoint/2010/main" val="382266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National Center for Homeless Education (NCHE)</a:t>
            </a:r>
            <a:br>
              <a:rPr lang="en-US" dirty="0"/>
            </a:br>
            <a:r>
              <a:rPr lang="en-US" dirty="0"/>
              <a:t>Resource for Charter Schools</a:t>
            </a:r>
          </a:p>
        </p:txBody>
      </p:sp>
      <p:sp>
        <p:nvSpPr>
          <p:cNvPr id="6" name="Content Placeholder 5">
            <a:extLst>
              <a:ext uri="{FF2B5EF4-FFF2-40B4-BE49-F238E27FC236}">
                <a16:creationId xmlns:a16="http://schemas.microsoft.com/office/drawing/2014/main" id="{11E86AB9-BB94-4DE0-B74C-95ED0A50C614}"/>
              </a:ext>
            </a:extLst>
          </p:cNvPr>
          <p:cNvSpPr>
            <a:spLocks noGrp="1"/>
          </p:cNvSpPr>
          <p:nvPr>
            <p:ph idx="1"/>
          </p:nvPr>
        </p:nvSpPr>
        <p:spPr>
          <a:xfrm>
            <a:off x="5839560" y="1825623"/>
            <a:ext cx="5835666" cy="4794617"/>
          </a:xfrm>
        </p:spPr>
        <p:txBody>
          <a:bodyPr>
            <a:normAutofit fontScale="92500" lnSpcReduction="10000"/>
          </a:bodyPr>
          <a:lstStyle/>
          <a:p>
            <a:pPr marL="0" indent="0">
              <a:buNone/>
            </a:pPr>
            <a:r>
              <a:rPr lang="en-US" b="1" dirty="0">
                <a:latin typeface="+mn-lt"/>
              </a:rPr>
              <a:t>NCHE Briefs Web Page:</a:t>
            </a:r>
          </a:p>
          <a:p>
            <a:pPr marL="0" indent="0">
              <a:buNone/>
            </a:pPr>
            <a:r>
              <a:rPr lang="en-US" dirty="0">
                <a:latin typeface="+mn-lt"/>
                <a:hlinkClick r:id="rId3"/>
              </a:rPr>
              <a:t>https://nche.ed.gov/pr/briefs.php</a:t>
            </a:r>
            <a:endParaRPr lang="en-US" dirty="0">
              <a:latin typeface="+mn-lt"/>
            </a:endParaRPr>
          </a:p>
          <a:p>
            <a:pPr marL="0" indent="0">
              <a:buNone/>
            </a:pPr>
            <a:endParaRPr lang="en-US" sz="1100" dirty="0">
              <a:latin typeface="+mn-lt"/>
            </a:endParaRPr>
          </a:p>
          <a:p>
            <a:r>
              <a:rPr lang="en-US" dirty="0">
                <a:latin typeface="+mn-lt"/>
              </a:rPr>
              <a:t>Serving Homeless Children and Youth in Charter Schools</a:t>
            </a:r>
          </a:p>
          <a:p>
            <a:r>
              <a:rPr lang="en-US" dirty="0">
                <a:latin typeface="+mn-lt"/>
              </a:rPr>
              <a:t>Determining Eligibility for McKinney-Vento Rights and Services – Updated August 2017</a:t>
            </a:r>
          </a:p>
          <a:p>
            <a:r>
              <a:rPr lang="en-US" dirty="0">
                <a:latin typeface="+mn-lt"/>
              </a:rPr>
              <a:t>Guiding the Discussion on School Selection</a:t>
            </a:r>
          </a:p>
          <a:p>
            <a:r>
              <a:rPr lang="en-US" dirty="0">
                <a:latin typeface="+mn-lt"/>
              </a:rPr>
              <a:t>Transporting Children and Youth Experiencing Homelessness – Updated August 2017</a:t>
            </a:r>
          </a:p>
        </p:txBody>
      </p:sp>
      <p:pic>
        <p:nvPicPr>
          <p:cNvPr id="3" name="Picture 2">
            <a:extLst>
              <a:ext uri="{FF2B5EF4-FFF2-40B4-BE49-F238E27FC236}">
                <a16:creationId xmlns:a16="http://schemas.microsoft.com/office/drawing/2014/main" id="{920CECB1-3728-4EE4-9096-944F0B9EBB30}"/>
              </a:ext>
            </a:extLst>
          </p:cNvPr>
          <p:cNvPicPr>
            <a:picLocks noChangeAspect="1"/>
          </p:cNvPicPr>
          <p:nvPr/>
        </p:nvPicPr>
        <p:blipFill>
          <a:blip r:embed="rId4"/>
          <a:stretch>
            <a:fillRect/>
          </a:stretch>
        </p:blipFill>
        <p:spPr>
          <a:xfrm>
            <a:off x="1390864" y="1690688"/>
            <a:ext cx="3896031" cy="4929553"/>
          </a:xfrm>
          <a:prstGeom prst="rect">
            <a:avLst/>
          </a:prstGeom>
        </p:spPr>
      </p:pic>
    </p:spTree>
    <p:extLst>
      <p:ext uri="{BB962C8B-B14F-4D97-AF65-F5344CB8AC3E}">
        <p14:creationId xmlns:p14="http://schemas.microsoft.com/office/powerpoint/2010/main" val="108700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EA66-886C-452A-A0DA-E58B8DE8FC6D}"/>
              </a:ext>
            </a:extLst>
          </p:cNvPr>
          <p:cNvSpPr>
            <a:spLocks noGrp="1"/>
          </p:cNvSpPr>
          <p:nvPr>
            <p:ph type="title"/>
          </p:nvPr>
        </p:nvSpPr>
        <p:spPr>
          <a:xfrm>
            <a:off x="1240699" y="228281"/>
            <a:ext cx="6942513" cy="1325563"/>
          </a:xfrm>
        </p:spPr>
        <p:txBody>
          <a:bodyPr/>
          <a:lstStyle/>
          <a:p>
            <a:pPr algn="ctr"/>
            <a:r>
              <a:rPr lang="en-US" dirty="0"/>
              <a:t>Causes of Homelessness	</a:t>
            </a:r>
          </a:p>
        </p:txBody>
      </p:sp>
      <p:sp>
        <p:nvSpPr>
          <p:cNvPr id="3" name="Content Placeholder 2">
            <a:extLst>
              <a:ext uri="{FF2B5EF4-FFF2-40B4-BE49-F238E27FC236}">
                <a16:creationId xmlns:a16="http://schemas.microsoft.com/office/drawing/2014/main" id="{FA480725-B16E-478F-A9E5-65947EB4583F}"/>
              </a:ext>
            </a:extLst>
          </p:cNvPr>
          <p:cNvSpPr>
            <a:spLocks noGrp="1"/>
          </p:cNvSpPr>
          <p:nvPr>
            <p:ph idx="1"/>
          </p:nvPr>
        </p:nvSpPr>
        <p:spPr/>
        <p:txBody>
          <a:bodyPr>
            <a:normAutofit/>
          </a:bodyPr>
          <a:lstStyle/>
          <a:p>
            <a:r>
              <a:rPr lang="en-US" dirty="0">
                <a:latin typeface="+mn-lt"/>
              </a:rPr>
              <a:t>Lack of affordable housing</a:t>
            </a:r>
          </a:p>
          <a:p>
            <a:r>
              <a:rPr lang="en-US" dirty="0">
                <a:latin typeface="+mn-lt"/>
              </a:rPr>
              <a:t>Poverty</a:t>
            </a:r>
          </a:p>
          <a:p>
            <a:pPr lvl="1"/>
            <a:r>
              <a:rPr lang="en-US" dirty="0">
                <a:latin typeface="+mn-lt"/>
              </a:rPr>
              <a:t>Increase in low vs. middle wage employment</a:t>
            </a:r>
          </a:p>
          <a:p>
            <a:r>
              <a:rPr lang="en-US" dirty="0">
                <a:latin typeface="+mn-lt"/>
              </a:rPr>
              <a:t>Health problems</a:t>
            </a:r>
          </a:p>
          <a:p>
            <a:pPr lvl="1"/>
            <a:r>
              <a:rPr lang="en-US" dirty="0">
                <a:latin typeface="+mn-lt"/>
              </a:rPr>
              <a:t>Lack of health insurance</a:t>
            </a:r>
          </a:p>
          <a:p>
            <a:pPr lvl="1"/>
            <a:r>
              <a:rPr lang="en-US" dirty="0">
                <a:latin typeface="+mn-lt"/>
              </a:rPr>
              <a:t>Addiction disorders, mental health</a:t>
            </a:r>
          </a:p>
          <a:p>
            <a:r>
              <a:rPr lang="en-US" dirty="0">
                <a:latin typeface="+mn-lt"/>
              </a:rPr>
              <a:t>Domestic violence</a:t>
            </a:r>
          </a:p>
          <a:p>
            <a:r>
              <a:rPr lang="en-US" dirty="0">
                <a:latin typeface="+mn-lt"/>
              </a:rPr>
              <a:t>Natural and other disasters</a:t>
            </a:r>
          </a:p>
          <a:p>
            <a:r>
              <a:rPr lang="en-US" dirty="0">
                <a:latin typeface="+mn-lt"/>
              </a:rPr>
              <a:t>Abuse/neglect/family dysfunction (unaccompanied homeless youth)</a:t>
            </a:r>
          </a:p>
        </p:txBody>
      </p:sp>
      <p:pic>
        <p:nvPicPr>
          <p:cNvPr id="4" name="Picture 3">
            <a:extLst>
              <a:ext uri="{FF2B5EF4-FFF2-40B4-BE49-F238E27FC236}">
                <a16:creationId xmlns:a16="http://schemas.microsoft.com/office/drawing/2014/main" id="{562DB1AB-C759-4A57-8A44-8149DCD408CB}"/>
              </a:ext>
            </a:extLst>
          </p:cNvPr>
          <p:cNvPicPr>
            <a:picLocks noChangeAspect="1"/>
          </p:cNvPicPr>
          <p:nvPr/>
        </p:nvPicPr>
        <p:blipFill>
          <a:blip r:embed="rId2"/>
          <a:stretch>
            <a:fillRect/>
          </a:stretch>
        </p:blipFill>
        <p:spPr>
          <a:xfrm>
            <a:off x="8585711" y="-43500"/>
            <a:ext cx="3439512" cy="3183516"/>
          </a:xfrm>
          <a:prstGeom prst="ellipse">
            <a:avLst/>
          </a:prstGeom>
          <a:ln>
            <a:noFill/>
          </a:ln>
          <a:effectLst>
            <a:softEdge rad="112500"/>
          </a:effectLst>
        </p:spPr>
      </p:pic>
    </p:spTree>
    <p:extLst>
      <p:ext uri="{BB962C8B-B14F-4D97-AF65-F5344CB8AC3E}">
        <p14:creationId xmlns:p14="http://schemas.microsoft.com/office/powerpoint/2010/main" val="291681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B6AB-5CEF-456C-BD88-0C5146605D7F}"/>
              </a:ext>
            </a:extLst>
          </p:cNvPr>
          <p:cNvSpPr>
            <a:spLocks noGrp="1"/>
          </p:cNvSpPr>
          <p:nvPr>
            <p:ph type="title"/>
          </p:nvPr>
        </p:nvSpPr>
        <p:spPr>
          <a:xfrm>
            <a:off x="2381956" y="366339"/>
            <a:ext cx="7223658" cy="1325563"/>
          </a:xfrm>
        </p:spPr>
        <p:txBody>
          <a:bodyPr>
            <a:noAutofit/>
          </a:bodyPr>
          <a:lstStyle/>
          <a:p>
            <a:pPr algn="ctr"/>
            <a:r>
              <a:rPr lang="en-US" dirty="0"/>
              <a:t>Impacts of Homelessness on </a:t>
            </a:r>
            <a:br>
              <a:rPr lang="en-US" dirty="0"/>
            </a:br>
            <a:r>
              <a:rPr lang="en-US" dirty="0"/>
              <a:t>Children and Youth</a:t>
            </a:r>
          </a:p>
        </p:txBody>
      </p:sp>
      <p:sp>
        <p:nvSpPr>
          <p:cNvPr id="3" name="Content Placeholder 2">
            <a:extLst>
              <a:ext uri="{FF2B5EF4-FFF2-40B4-BE49-F238E27FC236}">
                <a16:creationId xmlns:a16="http://schemas.microsoft.com/office/drawing/2014/main" id="{019B5E17-DB99-47B2-90C8-586987EFD9AA}"/>
              </a:ext>
            </a:extLst>
          </p:cNvPr>
          <p:cNvSpPr>
            <a:spLocks noGrp="1"/>
          </p:cNvSpPr>
          <p:nvPr>
            <p:ph idx="1"/>
          </p:nvPr>
        </p:nvSpPr>
        <p:spPr/>
        <p:txBody>
          <a:bodyPr/>
          <a:lstStyle/>
          <a:p>
            <a:r>
              <a:rPr lang="en-US" dirty="0">
                <a:latin typeface="+mn-lt"/>
              </a:rPr>
              <a:t>There is higher incidence of acute and chronic illnesses, depression and anxiety.</a:t>
            </a:r>
          </a:p>
          <a:p>
            <a:r>
              <a:rPr lang="en-US" dirty="0">
                <a:latin typeface="+mn-lt"/>
              </a:rPr>
              <a:t>Homelessness in early childhood is associated with poor classroom engagement and poor social skills in early elementary school.</a:t>
            </a:r>
          </a:p>
          <a:p>
            <a:r>
              <a:rPr lang="en-US" dirty="0">
                <a:latin typeface="+mn-lt"/>
              </a:rPr>
              <a:t>The achievement gaps between homeless and low-income elementary students tend to persist, and may even worsen, over time.</a:t>
            </a:r>
          </a:p>
          <a:p>
            <a:r>
              <a:rPr lang="en-US" dirty="0">
                <a:latin typeface="+mn-lt"/>
              </a:rPr>
              <a:t>A youth who experiences homelessness is 87% more likely to drop out of school.</a:t>
            </a:r>
          </a:p>
        </p:txBody>
      </p:sp>
      <p:pic>
        <p:nvPicPr>
          <p:cNvPr id="4" name="Picture 3">
            <a:extLst>
              <a:ext uri="{FF2B5EF4-FFF2-40B4-BE49-F238E27FC236}">
                <a16:creationId xmlns:a16="http://schemas.microsoft.com/office/drawing/2014/main" id="{37033CCB-A38C-40C2-AA95-22993CE3B999}"/>
              </a:ext>
            </a:extLst>
          </p:cNvPr>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10455215" y="232616"/>
            <a:ext cx="1406106" cy="1593009"/>
          </a:xfrm>
          <a:prstGeom prst="rect">
            <a:avLst/>
          </a:prstGeom>
        </p:spPr>
      </p:pic>
    </p:spTree>
    <p:extLst>
      <p:ext uri="{BB962C8B-B14F-4D97-AF65-F5344CB8AC3E}">
        <p14:creationId xmlns:p14="http://schemas.microsoft.com/office/powerpoint/2010/main" val="278804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CAF6-836C-4E1E-B8DA-1C2984C03EC7}"/>
              </a:ext>
            </a:extLst>
          </p:cNvPr>
          <p:cNvSpPr>
            <a:spLocks noGrp="1"/>
          </p:cNvSpPr>
          <p:nvPr>
            <p:ph type="title"/>
          </p:nvPr>
        </p:nvSpPr>
        <p:spPr>
          <a:xfrm>
            <a:off x="1207910" y="315249"/>
            <a:ext cx="9505245" cy="1325563"/>
          </a:xfrm>
        </p:spPr>
        <p:txBody>
          <a:bodyPr>
            <a:noAutofit/>
          </a:bodyPr>
          <a:lstStyle/>
          <a:p>
            <a:pPr algn="ctr"/>
            <a:r>
              <a:rPr lang="en-US" dirty="0"/>
              <a:t>Barriers to Education for </a:t>
            </a:r>
            <a:br>
              <a:rPr lang="en-US" dirty="0"/>
            </a:br>
            <a:r>
              <a:rPr lang="en-US" dirty="0"/>
              <a:t>Homeless Children and Youth</a:t>
            </a:r>
          </a:p>
        </p:txBody>
      </p:sp>
      <p:graphicFrame>
        <p:nvGraphicFramePr>
          <p:cNvPr id="4" name="Content Placeholder 2">
            <a:extLst>
              <a:ext uri="{FF2B5EF4-FFF2-40B4-BE49-F238E27FC236}">
                <a16:creationId xmlns:a16="http://schemas.microsoft.com/office/drawing/2014/main" id="{C0526A9D-94D6-4AF5-AAC8-B84A72B48E68}"/>
              </a:ext>
            </a:extLst>
          </p:cNvPr>
          <p:cNvGraphicFramePr>
            <a:graphicFrameLocks noGrp="1"/>
          </p:cNvGraphicFramePr>
          <p:nvPr>
            <p:ph idx="1"/>
            <p:extLst>
              <p:ext uri="{D42A27DB-BD31-4B8C-83A1-F6EECF244321}">
                <p14:modId xmlns:p14="http://schemas.microsoft.com/office/powerpoint/2010/main" val="4274744964"/>
              </p:ext>
            </p:extLst>
          </p:nvPr>
        </p:nvGraphicFramePr>
        <p:xfrm>
          <a:off x="634538" y="1463041"/>
          <a:ext cx="10922923" cy="4871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967955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7030A0"/>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4660</TotalTime>
  <Words>4924</Words>
  <Application>Microsoft Office PowerPoint</Application>
  <PresentationFormat>Widescreen</PresentationFormat>
  <Paragraphs>623</Paragraphs>
  <Slides>59</Slides>
  <Notes>48</Notes>
  <HiddenSlides>7</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ＭＳ Ｐゴシック</vt:lpstr>
      <vt:lpstr>游ゴシック</vt:lpstr>
      <vt:lpstr>Arial</vt:lpstr>
      <vt:lpstr>Arial Narrow</vt:lpstr>
      <vt:lpstr>Arial Rounded MT Bold</vt:lpstr>
      <vt:lpstr>Calibri</vt:lpstr>
      <vt:lpstr>Calibri Light</vt:lpstr>
      <vt:lpstr>Tahoma</vt:lpstr>
      <vt:lpstr>Verdana</vt:lpstr>
      <vt:lpstr>Wingdings</vt:lpstr>
      <vt:lpstr>Wingdings 2</vt:lpstr>
      <vt:lpstr>Office Theme</vt:lpstr>
      <vt:lpstr> The McKinney-Vento Act and  Compliance Requirements</vt:lpstr>
      <vt:lpstr>NC Homeless Education Program (NCHEP)</vt:lpstr>
      <vt:lpstr>NCHEP Main Responsibilities</vt:lpstr>
      <vt:lpstr>Federal Law</vt:lpstr>
      <vt:lpstr>Federal Law</vt:lpstr>
      <vt:lpstr>National Center for Homeless Education (NCHE) Resource for Charter Schools</vt:lpstr>
      <vt:lpstr>Causes of Homelessness </vt:lpstr>
      <vt:lpstr>Impacts of Homelessness on  Children and Youth</vt:lpstr>
      <vt:lpstr>Barriers to Education for  Homeless Children and Youth</vt:lpstr>
      <vt:lpstr>NC McKinney-Vento Student Counts</vt:lpstr>
      <vt:lpstr>NC Prosperity Zones – 2016 - 2017SY</vt:lpstr>
      <vt:lpstr>McKinney-Vento Act:  Main Themes</vt:lpstr>
      <vt:lpstr>Enrollment Rights of  Homeless Children and Youth</vt:lpstr>
      <vt:lpstr>Homeless Liaison Responsibilities </vt:lpstr>
      <vt:lpstr>Local McKinney-Vento Liaisons</vt:lpstr>
      <vt:lpstr>McKinney-Vento Liaisons (cont.)</vt:lpstr>
      <vt:lpstr>Definition of Homelessness</vt:lpstr>
      <vt:lpstr>Test Your Knowledge!</vt:lpstr>
      <vt:lpstr>Test Your Knowledge!</vt:lpstr>
      <vt:lpstr>Primary Nighttime Residency – 2016 - 2017SY</vt:lpstr>
      <vt:lpstr>Definition continued…</vt:lpstr>
      <vt:lpstr>School Stability</vt:lpstr>
      <vt:lpstr>School Stability continued…</vt:lpstr>
      <vt:lpstr>Enrollment in Preschool</vt:lpstr>
      <vt:lpstr>School Stability continued…</vt:lpstr>
      <vt:lpstr>Participation in Extra-Curricular Activities</vt:lpstr>
      <vt:lpstr>School Stability continued…</vt:lpstr>
      <vt:lpstr>School Enrollment</vt:lpstr>
      <vt:lpstr>Key Provisions of Transportation</vt:lpstr>
      <vt:lpstr>Transportation Considerations</vt:lpstr>
      <vt:lpstr>Charter School Transportation Considerations</vt:lpstr>
      <vt:lpstr>Transportation Strategies</vt:lpstr>
      <vt:lpstr>Test Your Knowledge!</vt:lpstr>
      <vt:lpstr>Test Your Knowledge!</vt:lpstr>
      <vt:lpstr>Unaccompanied Homeless Youth (UHY)</vt:lpstr>
      <vt:lpstr>Unaccompanied Homeless Youth in NC</vt:lpstr>
      <vt:lpstr>Unaccompanied Homeless Youth…. “On Their Own”</vt:lpstr>
      <vt:lpstr>Unaccompanied Homeless Youth…</vt:lpstr>
      <vt:lpstr>Unaccompanied Homeless Youth… Enrollment Strategies</vt:lpstr>
      <vt:lpstr>What If We Don’t Agree?   Dispute Resolution</vt:lpstr>
      <vt:lpstr>Avoiding Disputes</vt:lpstr>
      <vt:lpstr>Support for Academic Success: Participation and Credit Accrual</vt:lpstr>
      <vt:lpstr>Support for Academic Success: Coordination with Other Laws/Programs</vt:lpstr>
      <vt:lpstr>Support for Academic Success: Access to Higher Education</vt:lpstr>
      <vt:lpstr>Higher Education: The FAFSA</vt:lpstr>
      <vt:lpstr>The FAFSA continued…</vt:lpstr>
      <vt:lpstr>Support for Success: Title IA</vt:lpstr>
      <vt:lpstr>Title IA: Reservation of Funds</vt:lpstr>
      <vt:lpstr>Title IA Reservation continued…</vt:lpstr>
      <vt:lpstr>Title IA Reservation continued…</vt:lpstr>
      <vt:lpstr>Title IA Reservation continued…</vt:lpstr>
      <vt:lpstr>Homeless Set Aside Funds… Prohibited Uses</vt:lpstr>
      <vt:lpstr>Disciplinary Issues</vt:lpstr>
      <vt:lpstr>Liability and Reporting</vt:lpstr>
      <vt:lpstr>Annual Data Collection</vt:lpstr>
      <vt:lpstr>Regional Compliance Forums</vt:lpstr>
      <vt:lpstr>NC Homeless Education Program Service Map</vt:lpstr>
      <vt:lpstr>Additional Technical Assistance and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Thrift</dc:creator>
  <cp:lastModifiedBy>Patricia Nnadi-Purvis</cp:lastModifiedBy>
  <cp:revision>423</cp:revision>
  <cp:lastPrinted>2018-10-15T16:50:07Z</cp:lastPrinted>
  <dcterms:created xsi:type="dcterms:W3CDTF">2017-02-07T20:37:35Z</dcterms:created>
  <dcterms:modified xsi:type="dcterms:W3CDTF">2018-11-06T19:19:08Z</dcterms:modified>
</cp:coreProperties>
</file>