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301" r:id="rId3"/>
    <p:sldId id="303" r:id="rId4"/>
    <p:sldId id="286" r:id="rId5"/>
    <p:sldId id="287" r:id="rId6"/>
    <p:sldId id="302" r:id="rId7"/>
    <p:sldId id="260" r:id="rId8"/>
    <p:sldId id="261" r:id="rId9"/>
    <p:sldId id="262" r:id="rId10"/>
    <p:sldId id="263" r:id="rId11"/>
    <p:sldId id="264" r:id="rId12"/>
    <p:sldId id="293" r:id="rId13"/>
    <p:sldId id="294" r:id="rId14"/>
    <p:sldId id="295" r:id="rId15"/>
    <p:sldId id="268" r:id="rId16"/>
    <p:sldId id="300" r:id="rId17"/>
    <p:sldId id="297" r:id="rId18"/>
    <p:sldId id="298" r:id="rId19"/>
    <p:sldId id="27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3991"/>
    <a:srgbClr val="2A3899"/>
    <a:srgbClr val="0562C1"/>
    <a:srgbClr val="2D1EEA"/>
    <a:srgbClr val="000000"/>
    <a:srgbClr val="0F22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94B78A-B742-48BA-8EE0-D089AF4C1325}" v="7" dt="2023-09-06T19:11:11.5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35" autoAdjust="0"/>
    <p:restoredTop sz="96601" autoAdjust="0"/>
  </p:normalViewPr>
  <p:slideViewPr>
    <p:cSldViewPr snapToGrid="0">
      <p:cViewPr varScale="1">
        <p:scale>
          <a:sx n="82" d="100"/>
          <a:sy n="82" d="100"/>
        </p:scale>
        <p:origin x="715" y="5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CA46F-92EE-9037-051E-6DFCA6FF36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504BEEB-A712-ACFE-D010-89E0388BB0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F1940C-CDC6-02DB-54AD-AD1E24288241}"/>
              </a:ext>
            </a:extLst>
          </p:cNvPr>
          <p:cNvSpPr>
            <a:spLocks noGrp="1"/>
          </p:cNvSpPr>
          <p:nvPr>
            <p:ph type="dt" sz="half" idx="10"/>
          </p:nvPr>
        </p:nvSpPr>
        <p:spPr/>
        <p:txBody>
          <a:bodyPr/>
          <a:lstStyle/>
          <a:p>
            <a:fld id="{EC235520-FE23-4925-AE5A-3BE39D523F95}" type="datetimeFigureOut">
              <a:rPr lang="en-US" smtClean="0"/>
              <a:t>9/7/2023</a:t>
            </a:fld>
            <a:endParaRPr lang="en-US"/>
          </a:p>
        </p:txBody>
      </p:sp>
      <p:sp>
        <p:nvSpPr>
          <p:cNvPr id="5" name="Footer Placeholder 4">
            <a:extLst>
              <a:ext uri="{FF2B5EF4-FFF2-40B4-BE49-F238E27FC236}">
                <a16:creationId xmlns:a16="http://schemas.microsoft.com/office/drawing/2014/main" id="{DA9661EC-B18F-63E3-74AC-0BC5DF3C10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92F3C9-FE44-9363-BDDF-3A04758212B2}"/>
              </a:ext>
            </a:extLst>
          </p:cNvPr>
          <p:cNvSpPr>
            <a:spLocks noGrp="1"/>
          </p:cNvSpPr>
          <p:nvPr>
            <p:ph type="sldNum" sz="quarter" idx="12"/>
          </p:nvPr>
        </p:nvSpPr>
        <p:spPr/>
        <p:txBody>
          <a:bodyPr/>
          <a:lstStyle/>
          <a:p>
            <a:fld id="{1741C65B-4982-4F49-9E0C-F8035E6F4098}" type="slidenum">
              <a:rPr lang="en-US" smtClean="0"/>
              <a:t>‹#›</a:t>
            </a:fld>
            <a:endParaRPr lang="en-US"/>
          </a:p>
        </p:txBody>
      </p:sp>
    </p:spTree>
    <p:extLst>
      <p:ext uri="{BB962C8B-B14F-4D97-AF65-F5344CB8AC3E}">
        <p14:creationId xmlns:p14="http://schemas.microsoft.com/office/powerpoint/2010/main" val="3955319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B0E6F-86E9-F4A0-3FAF-68AFEF03F4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0FA640-5F7C-F184-A651-66F0973DE9D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995125-E04F-D6B3-643F-51EECA39E64B}"/>
              </a:ext>
            </a:extLst>
          </p:cNvPr>
          <p:cNvSpPr>
            <a:spLocks noGrp="1"/>
          </p:cNvSpPr>
          <p:nvPr>
            <p:ph type="dt" sz="half" idx="10"/>
          </p:nvPr>
        </p:nvSpPr>
        <p:spPr/>
        <p:txBody>
          <a:bodyPr/>
          <a:lstStyle/>
          <a:p>
            <a:fld id="{EC235520-FE23-4925-AE5A-3BE39D523F95}" type="datetimeFigureOut">
              <a:rPr lang="en-US" smtClean="0"/>
              <a:t>9/7/2023</a:t>
            </a:fld>
            <a:endParaRPr lang="en-US"/>
          </a:p>
        </p:txBody>
      </p:sp>
      <p:sp>
        <p:nvSpPr>
          <p:cNvPr id="5" name="Footer Placeholder 4">
            <a:extLst>
              <a:ext uri="{FF2B5EF4-FFF2-40B4-BE49-F238E27FC236}">
                <a16:creationId xmlns:a16="http://schemas.microsoft.com/office/drawing/2014/main" id="{8F64982E-D08F-B52F-4E7F-619E5DC343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7A5474-743B-B8AE-B481-0B81563D9901}"/>
              </a:ext>
            </a:extLst>
          </p:cNvPr>
          <p:cNvSpPr>
            <a:spLocks noGrp="1"/>
          </p:cNvSpPr>
          <p:nvPr>
            <p:ph type="sldNum" sz="quarter" idx="12"/>
          </p:nvPr>
        </p:nvSpPr>
        <p:spPr/>
        <p:txBody>
          <a:bodyPr/>
          <a:lstStyle/>
          <a:p>
            <a:fld id="{1741C65B-4982-4F49-9E0C-F8035E6F4098}" type="slidenum">
              <a:rPr lang="en-US" smtClean="0"/>
              <a:t>‹#›</a:t>
            </a:fld>
            <a:endParaRPr lang="en-US"/>
          </a:p>
        </p:txBody>
      </p:sp>
    </p:spTree>
    <p:extLst>
      <p:ext uri="{BB962C8B-B14F-4D97-AF65-F5344CB8AC3E}">
        <p14:creationId xmlns:p14="http://schemas.microsoft.com/office/powerpoint/2010/main" val="1299772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82F505-F46E-F82F-022F-5364E0AF96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C4BBCD-7D71-CC7D-D1AF-69BECB244F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AA9CB5-B7BB-C6FB-FCAD-2EB908A34A7B}"/>
              </a:ext>
            </a:extLst>
          </p:cNvPr>
          <p:cNvSpPr>
            <a:spLocks noGrp="1"/>
          </p:cNvSpPr>
          <p:nvPr>
            <p:ph type="dt" sz="half" idx="10"/>
          </p:nvPr>
        </p:nvSpPr>
        <p:spPr/>
        <p:txBody>
          <a:bodyPr/>
          <a:lstStyle/>
          <a:p>
            <a:fld id="{EC235520-FE23-4925-AE5A-3BE39D523F95}" type="datetimeFigureOut">
              <a:rPr lang="en-US" smtClean="0"/>
              <a:t>9/7/2023</a:t>
            </a:fld>
            <a:endParaRPr lang="en-US"/>
          </a:p>
        </p:txBody>
      </p:sp>
      <p:sp>
        <p:nvSpPr>
          <p:cNvPr id="5" name="Footer Placeholder 4">
            <a:extLst>
              <a:ext uri="{FF2B5EF4-FFF2-40B4-BE49-F238E27FC236}">
                <a16:creationId xmlns:a16="http://schemas.microsoft.com/office/drawing/2014/main" id="{1603818F-84DC-6F62-B6FD-C0363E4594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C458AD-1DE2-D0C8-B9C1-DB9285D97064}"/>
              </a:ext>
            </a:extLst>
          </p:cNvPr>
          <p:cNvSpPr>
            <a:spLocks noGrp="1"/>
          </p:cNvSpPr>
          <p:nvPr>
            <p:ph type="sldNum" sz="quarter" idx="12"/>
          </p:nvPr>
        </p:nvSpPr>
        <p:spPr/>
        <p:txBody>
          <a:bodyPr/>
          <a:lstStyle/>
          <a:p>
            <a:fld id="{1741C65B-4982-4F49-9E0C-F8035E6F4098}" type="slidenum">
              <a:rPr lang="en-US" smtClean="0"/>
              <a:t>‹#›</a:t>
            </a:fld>
            <a:endParaRPr lang="en-US"/>
          </a:p>
        </p:txBody>
      </p:sp>
    </p:spTree>
    <p:extLst>
      <p:ext uri="{BB962C8B-B14F-4D97-AF65-F5344CB8AC3E}">
        <p14:creationId xmlns:p14="http://schemas.microsoft.com/office/powerpoint/2010/main" val="888281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94831" y="2638890"/>
            <a:ext cx="9054253" cy="553998"/>
          </a:xfrm>
          <a:prstGeom prst="rect">
            <a:avLst/>
          </a:prstGeom>
        </p:spPr>
        <p:txBody>
          <a:bodyPr wrap="square" lIns="0" tIns="0" rIns="0" bIns="0">
            <a:spAutoFit/>
          </a:bodyPr>
          <a:lstStyle>
            <a:lvl1pPr>
              <a:defRPr sz="4000" b="0" i="0">
                <a:solidFill>
                  <a:srgbClr val="2A3890"/>
                </a:solidFill>
                <a:latin typeface="Gill Sans MT"/>
                <a:cs typeface="Gill Sans MT"/>
              </a:defRPr>
            </a:lvl1pPr>
          </a:lstStyle>
          <a:p>
            <a:endParaRPr/>
          </a:p>
        </p:txBody>
      </p:sp>
      <p:sp>
        <p:nvSpPr>
          <p:cNvPr id="3" name="Holder 3"/>
          <p:cNvSpPr>
            <a:spLocks noGrp="1"/>
          </p:cNvSpPr>
          <p:nvPr>
            <p:ph type="subTitle" idx="4"/>
          </p:nvPr>
        </p:nvSpPr>
        <p:spPr>
          <a:xfrm>
            <a:off x="1828800" y="3840481"/>
            <a:ext cx="8534400" cy="313997"/>
          </a:xfrm>
          <a:prstGeom prst="rect">
            <a:avLst/>
          </a:prstGeom>
        </p:spPr>
        <p:txBody>
          <a:bodyPr wrap="square" lIns="0" tIns="0" rIns="0" bIns="0">
            <a:spAutoFit/>
          </a:bodyPr>
          <a:lstStyle>
            <a:lvl1pPr>
              <a:defRPr sz="2267" b="0" i="0">
                <a:solidFill>
                  <a:srgbClr val="434343"/>
                </a:solidFill>
                <a:latin typeface="Gill Sans MT"/>
                <a:cs typeface="Gill Sans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5221256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cSld name="1_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095987" y="-232"/>
            <a:ext cx="6096000" cy="6858000"/>
          </a:xfrm>
          <a:custGeom>
            <a:avLst/>
            <a:gdLst/>
            <a:ahLst/>
            <a:cxnLst/>
            <a:rect l="l" t="t" r="r" b="b"/>
            <a:pathLst>
              <a:path w="4572000" h="5143500">
                <a:moveTo>
                  <a:pt x="4571990" y="5143489"/>
                </a:moveTo>
                <a:lnTo>
                  <a:pt x="0" y="5143489"/>
                </a:lnTo>
                <a:lnTo>
                  <a:pt x="0" y="0"/>
                </a:lnTo>
                <a:lnTo>
                  <a:pt x="4571990" y="0"/>
                </a:lnTo>
                <a:lnTo>
                  <a:pt x="4571990" y="5143489"/>
                </a:lnTo>
                <a:close/>
              </a:path>
            </a:pathLst>
          </a:custGeom>
          <a:solidFill>
            <a:srgbClr val="2A3990"/>
          </a:solidFill>
        </p:spPr>
        <p:txBody>
          <a:bodyPr wrap="square" lIns="0" tIns="0" rIns="0" bIns="0" rtlCol="0"/>
          <a:lstStyle/>
          <a:p>
            <a:endParaRPr sz="2400"/>
          </a:p>
        </p:txBody>
      </p:sp>
      <p:sp>
        <p:nvSpPr>
          <p:cNvPr id="17" name="bg object 17"/>
          <p:cNvSpPr/>
          <p:nvPr/>
        </p:nvSpPr>
        <p:spPr>
          <a:xfrm>
            <a:off x="6706219" y="5993987"/>
            <a:ext cx="624840" cy="0"/>
          </a:xfrm>
          <a:custGeom>
            <a:avLst/>
            <a:gdLst/>
            <a:ahLst/>
            <a:cxnLst/>
            <a:rect l="l" t="t" r="r" b="b"/>
            <a:pathLst>
              <a:path w="468629">
                <a:moveTo>
                  <a:pt x="0" y="0"/>
                </a:moveTo>
                <a:lnTo>
                  <a:pt x="468299" y="0"/>
                </a:lnTo>
              </a:path>
            </a:pathLst>
          </a:custGeom>
          <a:ln w="19049">
            <a:solidFill>
              <a:srgbClr val="FFFFFF"/>
            </a:solidFill>
          </a:ln>
        </p:spPr>
        <p:txBody>
          <a:bodyPr wrap="square" lIns="0" tIns="0" rIns="0" bIns="0" rtlCol="0"/>
          <a:lstStyle/>
          <a:p>
            <a:endParaRPr sz="2400"/>
          </a:p>
        </p:txBody>
      </p:sp>
      <p:sp>
        <p:nvSpPr>
          <p:cNvPr id="2" name="Holder 2"/>
          <p:cNvSpPr>
            <a:spLocks noGrp="1"/>
          </p:cNvSpPr>
          <p:nvPr>
            <p:ph type="title"/>
          </p:nvPr>
        </p:nvSpPr>
        <p:spPr/>
        <p:txBody>
          <a:bodyPr lIns="0" tIns="0" rIns="0" bIns="0"/>
          <a:lstStyle>
            <a:lvl1pPr>
              <a:defRPr sz="4000" b="0" i="0">
                <a:solidFill>
                  <a:srgbClr val="2A3890"/>
                </a:solidFill>
                <a:latin typeface="Gill Sans MT"/>
                <a:cs typeface="Gill Sans MT"/>
              </a:defRPr>
            </a:lvl1pPr>
          </a:lstStyle>
          <a:p>
            <a:endParaRPr/>
          </a:p>
        </p:txBody>
      </p:sp>
      <p:sp>
        <p:nvSpPr>
          <p:cNvPr id="3" name="Holder 3"/>
          <p:cNvSpPr>
            <a:spLocks noGrp="1"/>
          </p:cNvSpPr>
          <p:nvPr>
            <p:ph sz="half" idx="2"/>
          </p:nvPr>
        </p:nvSpPr>
        <p:spPr>
          <a:xfrm>
            <a:off x="142952" y="1714076"/>
            <a:ext cx="3905673" cy="295402"/>
          </a:xfrm>
          <a:prstGeom prst="rect">
            <a:avLst/>
          </a:prstGeom>
        </p:spPr>
        <p:txBody>
          <a:bodyPr wrap="square" lIns="0" tIns="0" rIns="0" bIns="0">
            <a:spAutoFit/>
          </a:bodyPr>
          <a:lstStyle>
            <a:lvl1pPr>
              <a:defRPr sz="2133" b="0" i="0">
                <a:solidFill>
                  <a:srgbClr val="0562C1"/>
                </a:solidFill>
                <a:latin typeface="Arial"/>
                <a:cs typeface="Arial"/>
              </a:defRPr>
            </a:lvl1pPr>
          </a:lstStyle>
          <a:p>
            <a:endParaRPr/>
          </a:p>
        </p:txBody>
      </p:sp>
      <p:sp>
        <p:nvSpPr>
          <p:cNvPr id="4" name="Holder 4"/>
          <p:cNvSpPr>
            <a:spLocks noGrp="1"/>
          </p:cNvSpPr>
          <p:nvPr>
            <p:ph sz="half" idx="3"/>
          </p:nvPr>
        </p:nvSpPr>
        <p:spPr>
          <a:xfrm>
            <a:off x="6467757" y="1164684"/>
            <a:ext cx="4612639" cy="775597"/>
          </a:xfrm>
          <a:prstGeom prst="rect">
            <a:avLst/>
          </a:prstGeom>
        </p:spPr>
        <p:txBody>
          <a:bodyPr wrap="square" lIns="0" tIns="0" rIns="0" bIns="0">
            <a:spAutoFit/>
          </a:bodyPr>
          <a:lstStyle>
            <a:lvl1pPr>
              <a:defRPr sz="5600" b="0" i="0">
                <a:solidFill>
                  <a:schemeClr val="bg1"/>
                </a:solidFill>
                <a:latin typeface="Gill Sans MT"/>
                <a:cs typeface="Gill Sans MT"/>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099749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73938-B996-9BC2-59E7-76B8BD4A85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67F043-717C-E43E-AE9F-A1781E03D5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1FEDE0-F66F-E971-F420-4491524C3D6E}"/>
              </a:ext>
            </a:extLst>
          </p:cNvPr>
          <p:cNvSpPr>
            <a:spLocks noGrp="1"/>
          </p:cNvSpPr>
          <p:nvPr>
            <p:ph type="dt" sz="half" idx="10"/>
          </p:nvPr>
        </p:nvSpPr>
        <p:spPr/>
        <p:txBody>
          <a:bodyPr/>
          <a:lstStyle/>
          <a:p>
            <a:fld id="{EC235520-FE23-4925-AE5A-3BE39D523F95}" type="datetimeFigureOut">
              <a:rPr lang="en-US" smtClean="0"/>
              <a:t>9/7/2023</a:t>
            </a:fld>
            <a:endParaRPr lang="en-US"/>
          </a:p>
        </p:txBody>
      </p:sp>
      <p:sp>
        <p:nvSpPr>
          <p:cNvPr id="5" name="Footer Placeholder 4">
            <a:extLst>
              <a:ext uri="{FF2B5EF4-FFF2-40B4-BE49-F238E27FC236}">
                <a16:creationId xmlns:a16="http://schemas.microsoft.com/office/drawing/2014/main" id="{BC3F16C5-A213-67B4-9F95-FBAB834C47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043D1C-F939-57D7-8F12-991412BBFD26}"/>
              </a:ext>
            </a:extLst>
          </p:cNvPr>
          <p:cNvSpPr>
            <a:spLocks noGrp="1"/>
          </p:cNvSpPr>
          <p:nvPr>
            <p:ph type="sldNum" sz="quarter" idx="12"/>
          </p:nvPr>
        </p:nvSpPr>
        <p:spPr/>
        <p:txBody>
          <a:bodyPr/>
          <a:lstStyle/>
          <a:p>
            <a:fld id="{1741C65B-4982-4F49-9E0C-F8035E6F4098}" type="slidenum">
              <a:rPr lang="en-US" smtClean="0"/>
              <a:t>‹#›</a:t>
            </a:fld>
            <a:endParaRPr lang="en-US"/>
          </a:p>
        </p:txBody>
      </p:sp>
    </p:spTree>
    <p:extLst>
      <p:ext uri="{BB962C8B-B14F-4D97-AF65-F5344CB8AC3E}">
        <p14:creationId xmlns:p14="http://schemas.microsoft.com/office/powerpoint/2010/main" val="149742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6C594-3AAD-1F7B-7369-29AD8456007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9D125E-A2FC-7A5C-5118-B2A11BC9B2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1312FC-088D-C2DC-8C7A-AB107C83D50B}"/>
              </a:ext>
            </a:extLst>
          </p:cNvPr>
          <p:cNvSpPr>
            <a:spLocks noGrp="1"/>
          </p:cNvSpPr>
          <p:nvPr>
            <p:ph type="dt" sz="half" idx="10"/>
          </p:nvPr>
        </p:nvSpPr>
        <p:spPr/>
        <p:txBody>
          <a:bodyPr/>
          <a:lstStyle/>
          <a:p>
            <a:fld id="{EC235520-FE23-4925-AE5A-3BE39D523F95}" type="datetimeFigureOut">
              <a:rPr lang="en-US" smtClean="0"/>
              <a:t>9/7/2023</a:t>
            </a:fld>
            <a:endParaRPr lang="en-US"/>
          </a:p>
        </p:txBody>
      </p:sp>
      <p:sp>
        <p:nvSpPr>
          <p:cNvPr id="5" name="Footer Placeholder 4">
            <a:extLst>
              <a:ext uri="{FF2B5EF4-FFF2-40B4-BE49-F238E27FC236}">
                <a16:creationId xmlns:a16="http://schemas.microsoft.com/office/drawing/2014/main" id="{A0CDF02E-3A93-8ECA-B03C-8103932D74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90CD44-9374-FB0F-13C8-95C6B236212F}"/>
              </a:ext>
            </a:extLst>
          </p:cNvPr>
          <p:cNvSpPr>
            <a:spLocks noGrp="1"/>
          </p:cNvSpPr>
          <p:nvPr>
            <p:ph type="sldNum" sz="quarter" idx="12"/>
          </p:nvPr>
        </p:nvSpPr>
        <p:spPr/>
        <p:txBody>
          <a:bodyPr/>
          <a:lstStyle/>
          <a:p>
            <a:fld id="{1741C65B-4982-4F49-9E0C-F8035E6F4098}" type="slidenum">
              <a:rPr lang="en-US" smtClean="0"/>
              <a:t>‹#›</a:t>
            </a:fld>
            <a:endParaRPr lang="en-US"/>
          </a:p>
        </p:txBody>
      </p:sp>
    </p:spTree>
    <p:extLst>
      <p:ext uri="{BB962C8B-B14F-4D97-AF65-F5344CB8AC3E}">
        <p14:creationId xmlns:p14="http://schemas.microsoft.com/office/powerpoint/2010/main" val="4103431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C19AE-1ADB-1813-E026-DB3690D363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7D98A5-1453-07D5-B409-C3292ED5CE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C64334-B5AD-F4E8-5033-4B774F77376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C5D8D77-08F8-57F8-5EC8-5D181EF611F7}"/>
              </a:ext>
            </a:extLst>
          </p:cNvPr>
          <p:cNvSpPr>
            <a:spLocks noGrp="1"/>
          </p:cNvSpPr>
          <p:nvPr>
            <p:ph type="dt" sz="half" idx="10"/>
          </p:nvPr>
        </p:nvSpPr>
        <p:spPr/>
        <p:txBody>
          <a:bodyPr/>
          <a:lstStyle/>
          <a:p>
            <a:fld id="{EC235520-FE23-4925-AE5A-3BE39D523F95}" type="datetimeFigureOut">
              <a:rPr lang="en-US" smtClean="0"/>
              <a:t>9/7/2023</a:t>
            </a:fld>
            <a:endParaRPr lang="en-US"/>
          </a:p>
        </p:txBody>
      </p:sp>
      <p:sp>
        <p:nvSpPr>
          <p:cNvPr id="6" name="Footer Placeholder 5">
            <a:extLst>
              <a:ext uri="{FF2B5EF4-FFF2-40B4-BE49-F238E27FC236}">
                <a16:creationId xmlns:a16="http://schemas.microsoft.com/office/drawing/2014/main" id="{5D1BF579-F1CE-5A3C-79EE-9B5021A36E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835989-86D0-9802-83CC-A6C2445E8429}"/>
              </a:ext>
            </a:extLst>
          </p:cNvPr>
          <p:cNvSpPr>
            <a:spLocks noGrp="1"/>
          </p:cNvSpPr>
          <p:nvPr>
            <p:ph type="sldNum" sz="quarter" idx="12"/>
          </p:nvPr>
        </p:nvSpPr>
        <p:spPr/>
        <p:txBody>
          <a:bodyPr/>
          <a:lstStyle/>
          <a:p>
            <a:fld id="{1741C65B-4982-4F49-9E0C-F8035E6F4098}" type="slidenum">
              <a:rPr lang="en-US" smtClean="0"/>
              <a:t>‹#›</a:t>
            </a:fld>
            <a:endParaRPr lang="en-US"/>
          </a:p>
        </p:txBody>
      </p:sp>
    </p:spTree>
    <p:extLst>
      <p:ext uri="{BB962C8B-B14F-4D97-AF65-F5344CB8AC3E}">
        <p14:creationId xmlns:p14="http://schemas.microsoft.com/office/powerpoint/2010/main" val="405110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4DD03-3067-3291-1CC7-D9A0DEE28FA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419F09-0354-A7F6-0E00-80406BFB56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0C86C3-2004-D7C3-BAFE-04A2FDADF50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2EB63C3-241E-ED7D-A886-9F10323C20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08FC5EA-81FB-25D4-235A-270565C92F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7C1CE0-C5FF-A4AF-1CC1-082D1D15AE04}"/>
              </a:ext>
            </a:extLst>
          </p:cNvPr>
          <p:cNvSpPr>
            <a:spLocks noGrp="1"/>
          </p:cNvSpPr>
          <p:nvPr>
            <p:ph type="dt" sz="half" idx="10"/>
          </p:nvPr>
        </p:nvSpPr>
        <p:spPr/>
        <p:txBody>
          <a:bodyPr/>
          <a:lstStyle/>
          <a:p>
            <a:fld id="{EC235520-FE23-4925-AE5A-3BE39D523F95}" type="datetimeFigureOut">
              <a:rPr lang="en-US" smtClean="0"/>
              <a:t>9/7/2023</a:t>
            </a:fld>
            <a:endParaRPr lang="en-US"/>
          </a:p>
        </p:txBody>
      </p:sp>
      <p:sp>
        <p:nvSpPr>
          <p:cNvPr id="8" name="Footer Placeholder 7">
            <a:extLst>
              <a:ext uri="{FF2B5EF4-FFF2-40B4-BE49-F238E27FC236}">
                <a16:creationId xmlns:a16="http://schemas.microsoft.com/office/drawing/2014/main" id="{F0F84C99-2686-943A-A84B-D36905BB15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4C6D1E-5DEE-C368-E553-86016616277C}"/>
              </a:ext>
            </a:extLst>
          </p:cNvPr>
          <p:cNvSpPr>
            <a:spLocks noGrp="1"/>
          </p:cNvSpPr>
          <p:nvPr>
            <p:ph type="sldNum" sz="quarter" idx="12"/>
          </p:nvPr>
        </p:nvSpPr>
        <p:spPr/>
        <p:txBody>
          <a:bodyPr/>
          <a:lstStyle/>
          <a:p>
            <a:fld id="{1741C65B-4982-4F49-9E0C-F8035E6F4098}" type="slidenum">
              <a:rPr lang="en-US" smtClean="0"/>
              <a:t>‹#›</a:t>
            </a:fld>
            <a:endParaRPr lang="en-US"/>
          </a:p>
        </p:txBody>
      </p:sp>
    </p:spTree>
    <p:extLst>
      <p:ext uri="{BB962C8B-B14F-4D97-AF65-F5344CB8AC3E}">
        <p14:creationId xmlns:p14="http://schemas.microsoft.com/office/powerpoint/2010/main" val="1780083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32BD5-FF76-93FF-D930-9D3EE43F55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A5B8C0-2E8E-AEEE-7879-159C0507B712}"/>
              </a:ext>
            </a:extLst>
          </p:cNvPr>
          <p:cNvSpPr>
            <a:spLocks noGrp="1"/>
          </p:cNvSpPr>
          <p:nvPr>
            <p:ph type="dt" sz="half" idx="10"/>
          </p:nvPr>
        </p:nvSpPr>
        <p:spPr/>
        <p:txBody>
          <a:bodyPr/>
          <a:lstStyle/>
          <a:p>
            <a:fld id="{EC235520-FE23-4925-AE5A-3BE39D523F95}" type="datetimeFigureOut">
              <a:rPr lang="en-US" smtClean="0"/>
              <a:t>9/7/2023</a:t>
            </a:fld>
            <a:endParaRPr lang="en-US"/>
          </a:p>
        </p:txBody>
      </p:sp>
      <p:sp>
        <p:nvSpPr>
          <p:cNvPr id="4" name="Footer Placeholder 3">
            <a:extLst>
              <a:ext uri="{FF2B5EF4-FFF2-40B4-BE49-F238E27FC236}">
                <a16:creationId xmlns:a16="http://schemas.microsoft.com/office/drawing/2014/main" id="{31547F9A-0A2D-7134-A7BC-727710A2E53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A96C93E-3E1C-814F-148D-C2065172A6BD}"/>
              </a:ext>
            </a:extLst>
          </p:cNvPr>
          <p:cNvSpPr>
            <a:spLocks noGrp="1"/>
          </p:cNvSpPr>
          <p:nvPr>
            <p:ph type="sldNum" sz="quarter" idx="12"/>
          </p:nvPr>
        </p:nvSpPr>
        <p:spPr/>
        <p:txBody>
          <a:bodyPr/>
          <a:lstStyle/>
          <a:p>
            <a:fld id="{1741C65B-4982-4F49-9E0C-F8035E6F4098}" type="slidenum">
              <a:rPr lang="en-US" smtClean="0"/>
              <a:t>‹#›</a:t>
            </a:fld>
            <a:endParaRPr lang="en-US"/>
          </a:p>
        </p:txBody>
      </p:sp>
    </p:spTree>
    <p:extLst>
      <p:ext uri="{BB962C8B-B14F-4D97-AF65-F5344CB8AC3E}">
        <p14:creationId xmlns:p14="http://schemas.microsoft.com/office/powerpoint/2010/main" val="3559787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FD6880-CA4A-DA2A-703B-BB9EF460CAED}"/>
              </a:ext>
            </a:extLst>
          </p:cNvPr>
          <p:cNvSpPr>
            <a:spLocks noGrp="1"/>
          </p:cNvSpPr>
          <p:nvPr>
            <p:ph type="dt" sz="half" idx="10"/>
          </p:nvPr>
        </p:nvSpPr>
        <p:spPr/>
        <p:txBody>
          <a:bodyPr/>
          <a:lstStyle/>
          <a:p>
            <a:fld id="{EC235520-FE23-4925-AE5A-3BE39D523F95}" type="datetimeFigureOut">
              <a:rPr lang="en-US" smtClean="0"/>
              <a:t>9/7/2023</a:t>
            </a:fld>
            <a:endParaRPr lang="en-US"/>
          </a:p>
        </p:txBody>
      </p:sp>
      <p:sp>
        <p:nvSpPr>
          <p:cNvPr id="3" name="Footer Placeholder 2">
            <a:extLst>
              <a:ext uri="{FF2B5EF4-FFF2-40B4-BE49-F238E27FC236}">
                <a16:creationId xmlns:a16="http://schemas.microsoft.com/office/drawing/2014/main" id="{D8A84039-57D6-1D2B-EBA3-001D5ABAA0B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36D589B-2F9B-0512-AA1A-679600D81126}"/>
              </a:ext>
            </a:extLst>
          </p:cNvPr>
          <p:cNvSpPr>
            <a:spLocks noGrp="1"/>
          </p:cNvSpPr>
          <p:nvPr>
            <p:ph type="sldNum" sz="quarter" idx="12"/>
          </p:nvPr>
        </p:nvSpPr>
        <p:spPr/>
        <p:txBody>
          <a:bodyPr/>
          <a:lstStyle/>
          <a:p>
            <a:fld id="{1741C65B-4982-4F49-9E0C-F8035E6F4098}" type="slidenum">
              <a:rPr lang="en-US" smtClean="0"/>
              <a:t>‹#›</a:t>
            </a:fld>
            <a:endParaRPr lang="en-US"/>
          </a:p>
        </p:txBody>
      </p:sp>
    </p:spTree>
    <p:extLst>
      <p:ext uri="{BB962C8B-B14F-4D97-AF65-F5344CB8AC3E}">
        <p14:creationId xmlns:p14="http://schemas.microsoft.com/office/powerpoint/2010/main" val="289843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7ABCF-FD2C-8CB1-A400-63B24960EB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8D385A-2386-C219-59AE-6B01EB632C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7BE302-E735-5475-752A-2EC27B48D9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1F1756-6961-EF65-F4BF-ED34AC0EF888}"/>
              </a:ext>
            </a:extLst>
          </p:cNvPr>
          <p:cNvSpPr>
            <a:spLocks noGrp="1"/>
          </p:cNvSpPr>
          <p:nvPr>
            <p:ph type="dt" sz="half" idx="10"/>
          </p:nvPr>
        </p:nvSpPr>
        <p:spPr/>
        <p:txBody>
          <a:bodyPr/>
          <a:lstStyle/>
          <a:p>
            <a:fld id="{EC235520-FE23-4925-AE5A-3BE39D523F95}" type="datetimeFigureOut">
              <a:rPr lang="en-US" smtClean="0"/>
              <a:t>9/7/2023</a:t>
            </a:fld>
            <a:endParaRPr lang="en-US"/>
          </a:p>
        </p:txBody>
      </p:sp>
      <p:sp>
        <p:nvSpPr>
          <p:cNvPr id="6" name="Footer Placeholder 5">
            <a:extLst>
              <a:ext uri="{FF2B5EF4-FFF2-40B4-BE49-F238E27FC236}">
                <a16:creationId xmlns:a16="http://schemas.microsoft.com/office/drawing/2014/main" id="{691CC260-5BDB-42F0-0843-993561DC68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8E27E0-FCC0-A65E-A9DD-FC73C4817443}"/>
              </a:ext>
            </a:extLst>
          </p:cNvPr>
          <p:cNvSpPr>
            <a:spLocks noGrp="1"/>
          </p:cNvSpPr>
          <p:nvPr>
            <p:ph type="sldNum" sz="quarter" idx="12"/>
          </p:nvPr>
        </p:nvSpPr>
        <p:spPr/>
        <p:txBody>
          <a:bodyPr/>
          <a:lstStyle/>
          <a:p>
            <a:fld id="{1741C65B-4982-4F49-9E0C-F8035E6F4098}" type="slidenum">
              <a:rPr lang="en-US" smtClean="0"/>
              <a:t>‹#›</a:t>
            </a:fld>
            <a:endParaRPr lang="en-US"/>
          </a:p>
        </p:txBody>
      </p:sp>
    </p:spTree>
    <p:extLst>
      <p:ext uri="{BB962C8B-B14F-4D97-AF65-F5344CB8AC3E}">
        <p14:creationId xmlns:p14="http://schemas.microsoft.com/office/powerpoint/2010/main" val="1586521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F3D95-780D-A240-FDDD-9C833BA4EE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7BB8F81-BB0E-F87A-7C90-8567BC284E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7010416-0137-921D-1AC9-6DECE1D8F1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AF2F35-F6F9-C663-8F49-79BCDB081D11}"/>
              </a:ext>
            </a:extLst>
          </p:cNvPr>
          <p:cNvSpPr>
            <a:spLocks noGrp="1"/>
          </p:cNvSpPr>
          <p:nvPr>
            <p:ph type="dt" sz="half" idx="10"/>
          </p:nvPr>
        </p:nvSpPr>
        <p:spPr/>
        <p:txBody>
          <a:bodyPr/>
          <a:lstStyle/>
          <a:p>
            <a:fld id="{EC235520-FE23-4925-AE5A-3BE39D523F95}" type="datetimeFigureOut">
              <a:rPr lang="en-US" smtClean="0"/>
              <a:t>9/7/2023</a:t>
            </a:fld>
            <a:endParaRPr lang="en-US"/>
          </a:p>
        </p:txBody>
      </p:sp>
      <p:sp>
        <p:nvSpPr>
          <p:cNvPr id="6" name="Footer Placeholder 5">
            <a:extLst>
              <a:ext uri="{FF2B5EF4-FFF2-40B4-BE49-F238E27FC236}">
                <a16:creationId xmlns:a16="http://schemas.microsoft.com/office/drawing/2014/main" id="{BEBA17E5-B7B7-A875-B128-089AFD72D0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718736-3EFE-07DE-C147-3EE66FC02290}"/>
              </a:ext>
            </a:extLst>
          </p:cNvPr>
          <p:cNvSpPr>
            <a:spLocks noGrp="1"/>
          </p:cNvSpPr>
          <p:nvPr>
            <p:ph type="sldNum" sz="quarter" idx="12"/>
          </p:nvPr>
        </p:nvSpPr>
        <p:spPr/>
        <p:txBody>
          <a:bodyPr/>
          <a:lstStyle/>
          <a:p>
            <a:fld id="{1741C65B-4982-4F49-9E0C-F8035E6F4098}" type="slidenum">
              <a:rPr lang="en-US" smtClean="0"/>
              <a:t>‹#›</a:t>
            </a:fld>
            <a:endParaRPr lang="en-US"/>
          </a:p>
        </p:txBody>
      </p:sp>
    </p:spTree>
    <p:extLst>
      <p:ext uri="{BB962C8B-B14F-4D97-AF65-F5344CB8AC3E}">
        <p14:creationId xmlns:p14="http://schemas.microsoft.com/office/powerpoint/2010/main" val="1686386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0689D3-3FB8-1DD4-469B-52787D43E3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97D0FC-3CE7-6B2A-C5F5-A8CC76CF2F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33EA7A-3B0C-17FF-D567-5F1AC4F0D4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235520-FE23-4925-AE5A-3BE39D523F95}" type="datetimeFigureOut">
              <a:rPr lang="en-US" smtClean="0"/>
              <a:t>9/7/2023</a:t>
            </a:fld>
            <a:endParaRPr lang="en-US"/>
          </a:p>
        </p:txBody>
      </p:sp>
      <p:sp>
        <p:nvSpPr>
          <p:cNvPr id="5" name="Footer Placeholder 4">
            <a:extLst>
              <a:ext uri="{FF2B5EF4-FFF2-40B4-BE49-F238E27FC236}">
                <a16:creationId xmlns:a16="http://schemas.microsoft.com/office/drawing/2014/main" id="{344A39AF-D961-618D-D57C-B8CCA61D19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C8C5606-BF5B-2697-15F6-43B8D7956F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41C65B-4982-4F49-9E0C-F8035E6F4098}" type="slidenum">
              <a:rPr lang="en-US" smtClean="0"/>
              <a:t>‹#›</a:t>
            </a:fld>
            <a:endParaRPr lang="en-US"/>
          </a:p>
        </p:txBody>
      </p:sp>
    </p:spTree>
    <p:extLst>
      <p:ext uri="{BB962C8B-B14F-4D97-AF65-F5344CB8AC3E}">
        <p14:creationId xmlns:p14="http://schemas.microsoft.com/office/powerpoint/2010/main" val="1765821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www.dpi.nc.gov/documents/fbs/&#64257;nance/cash/ach-bank-acc"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hyperlink" Target="mailto:Jessica.Vaughan@dpi.nc.gov"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s://www.dpi.nc.gov/documents/fbs/finance/cash/ach-bank-account-authorization-form/open" TargetMode="External"/><Relationship Id="rId2" Type="http://schemas.openxmlformats.org/officeDocument/2006/relationships/hyperlink" Target="https://content.govdelivery.com/attachments/NCSBE/2023/05/05/file_attachments/2489759/cash-update-05-05-23.pdf"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ww.nctreasurer.com/media/1562/download?attachmen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mailto:CBS.help@nctreasurer.com"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1CB9EAE-BFCD-CB0C-8C1A-A9EB613CFCF5}"/>
              </a:ext>
            </a:extLst>
          </p:cNvPr>
          <p:cNvSpPr txBox="1"/>
          <p:nvPr/>
        </p:nvSpPr>
        <p:spPr>
          <a:xfrm>
            <a:off x="2144512" y="1838002"/>
            <a:ext cx="8401050" cy="2123658"/>
          </a:xfrm>
          <a:prstGeom prst="rect">
            <a:avLst/>
          </a:prstGeom>
          <a:noFill/>
        </p:spPr>
        <p:txBody>
          <a:bodyPr wrap="square" rtlCol="0">
            <a:spAutoFit/>
          </a:bodyPr>
          <a:lstStyle/>
          <a:p>
            <a:r>
              <a:rPr lang="en-US" sz="6600" dirty="0">
                <a:solidFill>
                  <a:srgbClr val="2A3991"/>
                </a:solidFill>
              </a:rPr>
              <a:t>BUDs/Adjustments and Local Bank Transactions</a:t>
            </a:r>
            <a:endParaRPr lang="en-US" sz="6600" dirty="0">
              <a:solidFill>
                <a:srgbClr val="0F22D7"/>
              </a:solidFill>
            </a:endParaRPr>
          </a:p>
        </p:txBody>
      </p:sp>
    </p:spTree>
    <p:extLst>
      <p:ext uri="{BB962C8B-B14F-4D97-AF65-F5344CB8AC3E}">
        <p14:creationId xmlns:p14="http://schemas.microsoft.com/office/powerpoint/2010/main" val="829750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492492" y="0"/>
            <a:ext cx="6449768" cy="6749128"/>
          </a:xfrm>
          <a:prstGeom prst="rect">
            <a:avLst/>
          </a:prstGeom>
        </p:spPr>
      </p:pic>
      <p:sp>
        <p:nvSpPr>
          <p:cNvPr id="3" name="Rectangle 2">
            <a:extLst>
              <a:ext uri="{FF2B5EF4-FFF2-40B4-BE49-F238E27FC236}">
                <a16:creationId xmlns:a16="http://schemas.microsoft.com/office/drawing/2014/main" id="{5A6D0AED-43C0-312A-2BBA-352E3F123206}"/>
              </a:ext>
            </a:extLst>
          </p:cNvPr>
          <p:cNvSpPr/>
          <p:nvPr/>
        </p:nvSpPr>
        <p:spPr>
          <a:xfrm>
            <a:off x="6096000" y="2272683"/>
            <a:ext cx="899604" cy="27520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156860" y="63233"/>
            <a:ext cx="5824053" cy="6696793"/>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52900" y="203201"/>
            <a:ext cx="11836400" cy="5224780"/>
            <a:chOff x="114675" y="152400"/>
            <a:chExt cx="8877300" cy="3918585"/>
          </a:xfrm>
        </p:grpSpPr>
        <p:pic>
          <p:nvPicPr>
            <p:cNvPr id="3" name="object 3"/>
            <p:cNvPicPr/>
            <p:nvPr/>
          </p:nvPicPr>
          <p:blipFill>
            <a:blip r:embed="rId2" cstate="print"/>
            <a:stretch>
              <a:fillRect/>
            </a:stretch>
          </p:blipFill>
          <p:spPr>
            <a:xfrm>
              <a:off x="114675" y="165312"/>
              <a:ext cx="2476499" cy="2200274"/>
            </a:xfrm>
            <a:prstGeom prst="rect">
              <a:avLst/>
            </a:prstGeom>
          </p:spPr>
        </p:pic>
        <p:pic>
          <p:nvPicPr>
            <p:cNvPr id="4" name="object 4"/>
            <p:cNvPicPr/>
            <p:nvPr/>
          </p:nvPicPr>
          <p:blipFill>
            <a:blip r:embed="rId3" cstate="print"/>
            <a:stretch>
              <a:fillRect/>
            </a:stretch>
          </p:blipFill>
          <p:spPr>
            <a:xfrm>
              <a:off x="2591175" y="152400"/>
              <a:ext cx="6400424" cy="3918476"/>
            </a:xfrm>
            <a:prstGeom prst="rect">
              <a:avLst/>
            </a:prstGeom>
          </p:spPr>
        </p:pic>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887916" y="1275200"/>
            <a:ext cx="10416165" cy="353316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825234" y="1385067"/>
            <a:ext cx="10667999" cy="3682999"/>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21340" y="764659"/>
            <a:ext cx="9137061" cy="509541"/>
          </a:xfrm>
          <a:prstGeom prst="rect">
            <a:avLst/>
          </a:prstGeom>
        </p:spPr>
        <p:txBody>
          <a:bodyPr vert="horz" wrap="square" lIns="0" tIns="16933" rIns="0" bIns="0" rtlCol="0" anchor="ctr">
            <a:spAutoFit/>
          </a:bodyPr>
          <a:lstStyle/>
          <a:p>
            <a:pPr marL="16933" marR="6773">
              <a:lnSpc>
                <a:spcPct val="100000"/>
              </a:lnSpc>
              <a:spcBef>
                <a:spcPts val="133"/>
              </a:spcBef>
            </a:pPr>
            <a:r>
              <a:rPr sz="3200" b="1" spc="113" dirty="0">
                <a:solidFill>
                  <a:srgbClr val="2A3899"/>
                </a:solidFill>
              </a:rPr>
              <a:t>Transfer</a:t>
            </a:r>
            <a:r>
              <a:rPr sz="3200" b="1" spc="-67" dirty="0">
                <a:solidFill>
                  <a:srgbClr val="2A3899"/>
                </a:solidFill>
              </a:rPr>
              <a:t> </a:t>
            </a:r>
            <a:r>
              <a:rPr sz="3200" b="1" spc="140" dirty="0">
                <a:solidFill>
                  <a:srgbClr val="2A3899"/>
                </a:solidFill>
              </a:rPr>
              <a:t>from</a:t>
            </a:r>
            <a:r>
              <a:rPr sz="3200" b="1" spc="-67" dirty="0">
                <a:solidFill>
                  <a:srgbClr val="2A3899"/>
                </a:solidFill>
              </a:rPr>
              <a:t> </a:t>
            </a:r>
            <a:r>
              <a:rPr sz="3200" b="1" spc="213" dirty="0">
                <a:solidFill>
                  <a:srgbClr val="2A3899"/>
                </a:solidFill>
              </a:rPr>
              <a:t>Local</a:t>
            </a:r>
            <a:r>
              <a:rPr sz="3200" b="1" spc="-67" dirty="0">
                <a:solidFill>
                  <a:srgbClr val="2A3899"/>
                </a:solidFill>
              </a:rPr>
              <a:t> </a:t>
            </a:r>
            <a:r>
              <a:rPr sz="3200" b="1" spc="127" dirty="0">
                <a:solidFill>
                  <a:srgbClr val="2A3899"/>
                </a:solidFill>
              </a:rPr>
              <a:t>Account</a:t>
            </a:r>
            <a:r>
              <a:rPr sz="3200" b="1" spc="-67" dirty="0">
                <a:solidFill>
                  <a:srgbClr val="2A3899"/>
                </a:solidFill>
              </a:rPr>
              <a:t> </a:t>
            </a:r>
            <a:r>
              <a:rPr sz="3200" b="1" dirty="0">
                <a:solidFill>
                  <a:srgbClr val="2A3899"/>
                </a:solidFill>
              </a:rPr>
              <a:t>into</a:t>
            </a:r>
            <a:r>
              <a:rPr sz="3200" b="1" spc="-67" dirty="0">
                <a:solidFill>
                  <a:srgbClr val="2A3899"/>
                </a:solidFill>
              </a:rPr>
              <a:t> </a:t>
            </a:r>
            <a:r>
              <a:rPr sz="3200" b="1" spc="127" dirty="0">
                <a:solidFill>
                  <a:srgbClr val="2A3899"/>
                </a:solidFill>
              </a:rPr>
              <a:t>LEA</a:t>
            </a:r>
            <a:r>
              <a:rPr sz="3200" b="1" spc="-60" dirty="0">
                <a:solidFill>
                  <a:srgbClr val="2A3899"/>
                </a:solidFill>
              </a:rPr>
              <a:t> </a:t>
            </a:r>
            <a:r>
              <a:rPr sz="3200" b="1" spc="-33" dirty="0">
                <a:solidFill>
                  <a:srgbClr val="2A3899"/>
                </a:solidFill>
              </a:rPr>
              <a:t>CORE </a:t>
            </a:r>
            <a:r>
              <a:rPr sz="3200" b="1" spc="113" dirty="0">
                <a:solidFill>
                  <a:srgbClr val="2A3899"/>
                </a:solidFill>
              </a:rPr>
              <a:t>Account</a:t>
            </a:r>
          </a:p>
        </p:txBody>
      </p:sp>
      <p:sp>
        <p:nvSpPr>
          <p:cNvPr id="3" name="object 3"/>
          <p:cNvSpPr txBox="1">
            <a:spLocks noGrp="1"/>
          </p:cNvSpPr>
          <p:nvPr>
            <p:ph type="body" idx="1"/>
          </p:nvPr>
        </p:nvSpPr>
        <p:spPr>
          <a:xfrm>
            <a:off x="229833" y="2336513"/>
            <a:ext cx="11160217" cy="1948589"/>
          </a:xfrm>
          <a:prstGeom prst="rect">
            <a:avLst/>
          </a:prstGeom>
        </p:spPr>
        <p:txBody>
          <a:bodyPr vert="horz" wrap="square" lIns="0" tIns="16933" rIns="0" bIns="0" rtlCol="0">
            <a:spAutoFit/>
          </a:bodyPr>
          <a:lstStyle/>
          <a:p>
            <a:pPr marL="16933">
              <a:lnSpc>
                <a:spcPct val="100000"/>
              </a:lnSpc>
              <a:spcBef>
                <a:spcPts val="133"/>
              </a:spcBef>
            </a:pPr>
            <a:r>
              <a:rPr dirty="0"/>
              <a:t>Complete</a:t>
            </a:r>
            <a:r>
              <a:rPr spc="167" dirty="0"/>
              <a:t> </a:t>
            </a:r>
            <a:r>
              <a:rPr spc="-100" dirty="0"/>
              <a:t>ACH</a:t>
            </a:r>
            <a:r>
              <a:rPr spc="173" dirty="0"/>
              <a:t> </a:t>
            </a:r>
            <a:r>
              <a:rPr spc="140" dirty="0"/>
              <a:t>Bank</a:t>
            </a:r>
            <a:r>
              <a:rPr spc="173" dirty="0"/>
              <a:t> </a:t>
            </a:r>
            <a:r>
              <a:rPr spc="67" dirty="0"/>
              <a:t>Account</a:t>
            </a:r>
            <a:r>
              <a:rPr spc="173" dirty="0"/>
              <a:t> </a:t>
            </a:r>
            <a:r>
              <a:rPr dirty="0"/>
              <a:t>Authorization</a:t>
            </a:r>
            <a:r>
              <a:rPr spc="173" dirty="0"/>
              <a:t> </a:t>
            </a:r>
            <a:r>
              <a:rPr spc="-27" dirty="0"/>
              <a:t>Form</a:t>
            </a:r>
          </a:p>
          <a:p>
            <a:pPr>
              <a:lnSpc>
                <a:spcPct val="100000"/>
              </a:lnSpc>
              <a:spcBef>
                <a:spcPts val="33"/>
              </a:spcBef>
            </a:pPr>
            <a:endParaRPr sz="2667" dirty="0"/>
          </a:p>
          <a:p>
            <a:pPr marL="16933" marR="6773">
              <a:lnSpc>
                <a:spcPct val="114999"/>
              </a:lnSpc>
            </a:pPr>
            <a:r>
              <a:rPr u="heavy" spc="133" dirty="0">
                <a:solidFill>
                  <a:srgbClr val="0562C1"/>
                </a:solidFill>
                <a:uFill>
                  <a:solidFill>
                    <a:srgbClr val="F06292"/>
                  </a:solidFill>
                </a:uFill>
              </a:rPr>
              <a:t>https:/</a:t>
            </a:r>
            <a:r>
              <a:rPr u="heavy" spc="133" dirty="0">
                <a:solidFill>
                  <a:srgbClr val="0562C1"/>
                </a:solidFill>
                <a:uFill>
                  <a:solidFill>
                    <a:srgbClr val="F06292"/>
                  </a:solidFill>
                </a:uFill>
                <a:hlinkClick r:id="rId2">
                  <a:extLst>
                    <a:ext uri="{A12FA001-AC4F-418D-AE19-62706E023703}">
                      <ahyp:hlinkClr xmlns:ahyp="http://schemas.microsoft.com/office/drawing/2018/hyperlinkcolor" val="tx"/>
                    </a:ext>
                  </a:extLst>
                </a:hlinkClick>
              </a:rPr>
              <a:t>/ww</a:t>
            </a:r>
            <a:r>
              <a:rPr u="heavy" spc="133" dirty="0">
                <a:solidFill>
                  <a:srgbClr val="0562C1"/>
                </a:solidFill>
                <a:uFill>
                  <a:solidFill>
                    <a:srgbClr val="F06292"/>
                  </a:solidFill>
                </a:uFill>
              </a:rPr>
              <a:t>w</a:t>
            </a:r>
            <a:r>
              <a:rPr u="heavy" spc="133" dirty="0">
                <a:solidFill>
                  <a:srgbClr val="0563C1"/>
                </a:solidFill>
                <a:uFill>
                  <a:solidFill>
                    <a:srgbClr val="F06292"/>
                  </a:solidFill>
                </a:uFill>
                <a:hlinkClick r:id="rId2">
                  <a:extLst>
                    <a:ext uri="{A12FA001-AC4F-418D-AE19-62706E023703}">
                      <ahyp:hlinkClr xmlns:ahyp="http://schemas.microsoft.com/office/drawing/2018/hyperlinkcolor" val="tx"/>
                    </a:ext>
                  </a:extLst>
                </a:hlinkClick>
              </a:rPr>
              <a:t>.dpi.nc.gov/documents/fbs/ﬁnance/cash/ach-</a:t>
            </a:r>
            <a:r>
              <a:rPr u="heavy" spc="160" dirty="0">
                <a:solidFill>
                  <a:srgbClr val="0563C1"/>
                </a:solidFill>
                <a:uFill>
                  <a:solidFill>
                    <a:srgbClr val="F06292"/>
                  </a:solidFill>
                </a:uFill>
                <a:hlinkClick r:id="rId2">
                  <a:extLst>
                    <a:ext uri="{A12FA001-AC4F-418D-AE19-62706E023703}">
                      <ahyp:hlinkClr xmlns:ahyp="http://schemas.microsoft.com/office/drawing/2018/hyperlinkcolor" val="tx"/>
                    </a:ext>
                  </a:extLst>
                </a:hlinkClick>
              </a:rPr>
              <a:t>bank-</a:t>
            </a:r>
            <a:r>
              <a:rPr u="heavy" spc="127" dirty="0">
                <a:solidFill>
                  <a:srgbClr val="0562C1"/>
                </a:solidFill>
                <a:uFill>
                  <a:solidFill>
                    <a:srgbClr val="F06292"/>
                  </a:solidFill>
                </a:uFill>
                <a:hlinkClick r:id="rId2">
                  <a:extLst>
                    <a:ext uri="{A12FA001-AC4F-418D-AE19-62706E023703}">
                      <ahyp:hlinkClr xmlns:ahyp="http://schemas.microsoft.com/office/drawing/2018/hyperlinkcolor" val="tx"/>
                    </a:ext>
                  </a:extLst>
                </a:hlinkClick>
              </a:rPr>
              <a:t>acc</a:t>
            </a:r>
            <a:r>
              <a:rPr u="heavy" dirty="0">
                <a:solidFill>
                  <a:srgbClr val="0562C1"/>
                </a:solidFill>
                <a:uFill>
                  <a:solidFill>
                    <a:srgbClr val="F06292"/>
                  </a:solidFill>
                </a:uFill>
              </a:rPr>
              <a:t>ount-authorization-</a:t>
            </a:r>
            <a:r>
              <a:rPr u="heavy" spc="-27" dirty="0">
                <a:solidFill>
                  <a:srgbClr val="0562C1"/>
                </a:solidFill>
                <a:uFill>
                  <a:solidFill>
                    <a:srgbClr val="F06292"/>
                  </a:solidFill>
                </a:uFill>
              </a:rPr>
              <a:t>form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12801" y="2164419"/>
            <a:ext cx="3360420" cy="971142"/>
          </a:xfrm>
          <a:prstGeom prst="rect">
            <a:avLst/>
          </a:prstGeom>
        </p:spPr>
        <p:txBody>
          <a:bodyPr vert="horz" wrap="square" lIns="0" tIns="16933" rIns="0" bIns="0" rtlCol="0">
            <a:spAutoFit/>
          </a:bodyPr>
          <a:lstStyle/>
          <a:p>
            <a:pPr marL="16933">
              <a:spcBef>
                <a:spcPts val="133"/>
              </a:spcBef>
            </a:pPr>
            <a:r>
              <a:rPr sz="2400" dirty="0">
                <a:latin typeface="Arial"/>
                <a:cs typeface="Arial"/>
              </a:rPr>
              <a:t>Help</a:t>
            </a:r>
            <a:r>
              <a:rPr sz="2400" spc="-27" dirty="0">
                <a:latin typeface="Arial"/>
                <a:cs typeface="Arial"/>
              </a:rPr>
              <a:t> Desk</a:t>
            </a:r>
            <a:endParaRPr sz="2400">
              <a:latin typeface="Arial"/>
              <a:cs typeface="Arial"/>
            </a:endParaRPr>
          </a:p>
          <a:p>
            <a:pPr marL="16933">
              <a:spcBef>
                <a:spcPts val="2040"/>
              </a:spcBef>
            </a:pPr>
            <a:r>
              <a:rPr sz="2133" dirty="0">
                <a:latin typeface="Arial"/>
                <a:cs typeface="Arial"/>
              </a:rPr>
              <a:t>Division</a:t>
            </a:r>
            <a:r>
              <a:rPr sz="2133" spc="-40" dirty="0">
                <a:latin typeface="Arial"/>
                <a:cs typeface="Arial"/>
              </a:rPr>
              <a:t> </a:t>
            </a:r>
            <a:r>
              <a:rPr sz="2133" dirty="0">
                <a:latin typeface="Arial"/>
                <a:cs typeface="Arial"/>
              </a:rPr>
              <a:t>of</a:t>
            </a:r>
            <a:r>
              <a:rPr sz="2133" spc="-33" dirty="0">
                <a:latin typeface="Arial"/>
                <a:cs typeface="Arial"/>
              </a:rPr>
              <a:t> </a:t>
            </a:r>
            <a:r>
              <a:rPr sz="2133" dirty="0">
                <a:latin typeface="Arial"/>
                <a:cs typeface="Arial"/>
              </a:rPr>
              <a:t>School</a:t>
            </a:r>
            <a:r>
              <a:rPr sz="2133" spc="-33" dirty="0">
                <a:latin typeface="Arial"/>
                <a:cs typeface="Arial"/>
              </a:rPr>
              <a:t> </a:t>
            </a:r>
            <a:r>
              <a:rPr sz="2133" spc="-13" dirty="0">
                <a:latin typeface="Arial"/>
                <a:cs typeface="Arial"/>
              </a:rPr>
              <a:t>Business</a:t>
            </a:r>
            <a:endParaRPr sz="2133">
              <a:latin typeface="Arial"/>
              <a:cs typeface="Arial"/>
            </a:endParaRPr>
          </a:p>
        </p:txBody>
      </p:sp>
      <p:sp>
        <p:nvSpPr>
          <p:cNvPr id="3" name="object 3"/>
          <p:cNvSpPr txBox="1"/>
          <p:nvPr/>
        </p:nvSpPr>
        <p:spPr>
          <a:xfrm>
            <a:off x="712800" y="3368039"/>
            <a:ext cx="2326640" cy="304421"/>
          </a:xfrm>
          <a:prstGeom prst="rect">
            <a:avLst/>
          </a:prstGeom>
        </p:spPr>
        <p:txBody>
          <a:bodyPr vert="horz" wrap="square" lIns="0" tIns="16933" rIns="0" bIns="0" rtlCol="0">
            <a:spAutoFit/>
          </a:bodyPr>
          <a:lstStyle/>
          <a:p>
            <a:pPr marL="16933">
              <a:spcBef>
                <a:spcPts val="133"/>
              </a:spcBef>
            </a:pPr>
            <a:r>
              <a:rPr sz="1867" dirty="0">
                <a:latin typeface="Arial"/>
                <a:cs typeface="Arial"/>
              </a:rPr>
              <a:t>Phone:</a:t>
            </a:r>
            <a:r>
              <a:rPr sz="1867" spc="20" dirty="0">
                <a:latin typeface="Arial"/>
                <a:cs typeface="Arial"/>
              </a:rPr>
              <a:t> </a:t>
            </a:r>
            <a:r>
              <a:rPr lang="en-US" sz="1867" i="1" spc="-13" dirty="0">
                <a:latin typeface="Arial"/>
                <a:cs typeface="Arial"/>
              </a:rPr>
              <a:t>919-716-1840</a:t>
            </a:r>
            <a:endParaRPr sz="1867" dirty="0">
              <a:latin typeface="Arial"/>
              <a:cs typeface="Arial"/>
            </a:endParaRPr>
          </a:p>
        </p:txBody>
      </p:sp>
      <p:sp>
        <p:nvSpPr>
          <p:cNvPr id="4" name="object 4"/>
          <p:cNvSpPr txBox="1">
            <a:spLocks noGrp="1"/>
          </p:cNvSpPr>
          <p:nvPr>
            <p:ph type="title"/>
          </p:nvPr>
        </p:nvSpPr>
        <p:spPr>
          <a:xfrm>
            <a:off x="6467701" y="1150834"/>
            <a:ext cx="4612639" cy="3604000"/>
          </a:xfrm>
          <a:prstGeom prst="rect">
            <a:avLst/>
          </a:prstGeom>
        </p:spPr>
        <p:txBody>
          <a:bodyPr vert="horz" wrap="square" lIns="0" tIns="0" rIns="0" bIns="0" rtlCol="0" anchor="ctr">
            <a:spAutoFit/>
          </a:bodyPr>
          <a:lstStyle/>
          <a:p>
            <a:pPr marL="16933" marR="6773">
              <a:lnSpc>
                <a:spcPts val="7053"/>
              </a:lnSpc>
            </a:pPr>
            <a:r>
              <a:rPr sz="5600" spc="-33" dirty="0">
                <a:solidFill>
                  <a:srgbClr val="FFFFFF"/>
                </a:solidFill>
              </a:rPr>
              <a:t>North</a:t>
            </a:r>
            <a:r>
              <a:rPr sz="5600" spc="-353" dirty="0">
                <a:solidFill>
                  <a:srgbClr val="FFFFFF"/>
                </a:solidFill>
              </a:rPr>
              <a:t> </a:t>
            </a:r>
            <a:r>
              <a:rPr sz="5600" spc="133" dirty="0">
                <a:solidFill>
                  <a:srgbClr val="FFFFFF"/>
                </a:solidFill>
              </a:rPr>
              <a:t>Carolina </a:t>
            </a:r>
            <a:r>
              <a:rPr sz="5600" spc="152" dirty="0">
                <a:solidFill>
                  <a:srgbClr val="FFFFFF"/>
                </a:solidFill>
              </a:rPr>
              <a:t>Department</a:t>
            </a:r>
            <a:r>
              <a:rPr sz="5600" spc="-133" dirty="0">
                <a:solidFill>
                  <a:srgbClr val="FFFFFF"/>
                </a:solidFill>
              </a:rPr>
              <a:t> </a:t>
            </a:r>
            <a:r>
              <a:rPr sz="5600" spc="272" dirty="0">
                <a:solidFill>
                  <a:srgbClr val="FFFFFF"/>
                </a:solidFill>
              </a:rPr>
              <a:t>of </a:t>
            </a:r>
            <a:r>
              <a:rPr sz="5600" spc="313" dirty="0">
                <a:solidFill>
                  <a:srgbClr val="FFFFFF"/>
                </a:solidFill>
              </a:rPr>
              <a:t>Public </a:t>
            </a:r>
            <a:r>
              <a:rPr sz="5600" spc="152" dirty="0">
                <a:solidFill>
                  <a:srgbClr val="FFFFFF"/>
                </a:solidFill>
              </a:rPr>
              <a:t>Instruction</a:t>
            </a:r>
            <a:endParaRPr sz="5600" dirty="0"/>
          </a:p>
        </p:txBody>
      </p:sp>
      <p:grpSp>
        <p:nvGrpSpPr>
          <p:cNvPr id="5" name="object 2">
            <a:extLst>
              <a:ext uri="{FF2B5EF4-FFF2-40B4-BE49-F238E27FC236}">
                <a16:creationId xmlns:a16="http://schemas.microsoft.com/office/drawing/2014/main" id="{9638C991-0EEB-BDAB-6C18-7E79750195E7}"/>
              </a:ext>
            </a:extLst>
          </p:cNvPr>
          <p:cNvGrpSpPr/>
          <p:nvPr/>
        </p:nvGrpSpPr>
        <p:grpSpPr>
          <a:xfrm>
            <a:off x="5805996" y="0"/>
            <a:ext cx="6386004" cy="6858000"/>
            <a:chOff x="4571990" y="-174"/>
            <a:chExt cx="4572000" cy="5143500"/>
          </a:xfrm>
        </p:grpSpPr>
        <p:sp>
          <p:nvSpPr>
            <p:cNvPr id="6" name="object 3">
              <a:extLst>
                <a:ext uri="{FF2B5EF4-FFF2-40B4-BE49-F238E27FC236}">
                  <a16:creationId xmlns:a16="http://schemas.microsoft.com/office/drawing/2014/main" id="{A7E97B1E-E5C1-0BE2-3AFA-19BFDC32418C}"/>
                </a:ext>
              </a:extLst>
            </p:cNvPr>
            <p:cNvSpPr/>
            <p:nvPr/>
          </p:nvSpPr>
          <p:spPr>
            <a:xfrm>
              <a:off x="4571990" y="-174"/>
              <a:ext cx="4572000" cy="5143500"/>
            </a:xfrm>
            <a:custGeom>
              <a:avLst/>
              <a:gdLst/>
              <a:ahLst/>
              <a:cxnLst/>
              <a:rect l="l" t="t" r="r" b="b"/>
              <a:pathLst>
                <a:path w="4572000" h="5143500">
                  <a:moveTo>
                    <a:pt x="4571990" y="5143489"/>
                  </a:moveTo>
                  <a:lnTo>
                    <a:pt x="0" y="5143489"/>
                  </a:lnTo>
                  <a:lnTo>
                    <a:pt x="0" y="0"/>
                  </a:lnTo>
                  <a:lnTo>
                    <a:pt x="4571990" y="0"/>
                  </a:lnTo>
                  <a:lnTo>
                    <a:pt x="4571990" y="5143489"/>
                  </a:lnTo>
                  <a:close/>
                </a:path>
              </a:pathLst>
            </a:custGeom>
            <a:solidFill>
              <a:srgbClr val="2A3990"/>
            </a:solidFill>
          </p:spPr>
          <p:txBody>
            <a:bodyPr wrap="square" lIns="0" tIns="0" rIns="0" bIns="0" rtlCol="0"/>
            <a:lstStyle/>
            <a:p>
              <a:endParaRPr/>
            </a:p>
          </p:txBody>
        </p:sp>
        <p:sp>
          <p:nvSpPr>
            <p:cNvPr id="7" name="object 4">
              <a:extLst>
                <a:ext uri="{FF2B5EF4-FFF2-40B4-BE49-F238E27FC236}">
                  <a16:creationId xmlns:a16="http://schemas.microsoft.com/office/drawing/2014/main" id="{174808D1-2420-BB21-D81D-053B94401FF5}"/>
                </a:ext>
              </a:extLst>
            </p:cNvPr>
            <p:cNvSpPr/>
            <p:nvPr/>
          </p:nvSpPr>
          <p:spPr>
            <a:xfrm>
              <a:off x="5029664" y="4495490"/>
              <a:ext cx="468630" cy="0"/>
            </a:xfrm>
            <a:custGeom>
              <a:avLst/>
              <a:gdLst/>
              <a:ahLst/>
              <a:cxnLst/>
              <a:rect l="l" t="t" r="r" b="b"/>
              <a:pathLst>
                <a:path w="468629">
                  <a:moveTo>
                    <a:pt x="0" y="0"/>
                  </a:moveTo>
                  <a:lnTo>
                    <a:pt x="468299" y="0"/>
                  </a:lnTo>
                </a:path>
              </a:pathLst>
            </a:custGeom>
            <a:ln w="19049">
              <a:solidFill>
                <a:srgbClr val="FFFFFF"/>
              </a:solidFill>
            </a:ln>
          </p:spPr>
          <p:txBody>
            <a:bodyPr wrap="square" lIns="0" tIns="0" rIns="0" bIns="0" rtlCol="0"/>
            <a:lstStyle/>
            <a:p>
              <a:endParaRPr/>
            </a:p>
          </p:txBody>
        </p:sp>
      </p:grpSp>
      <p:sp>
        <p:nvSpPr>
          <p:cNvPr id="8" name="object 4">
            <a:extLst>
              <a:ext uri="{FF2B5EF4-FFF2-40B4-BE49-F238E27FC236}">
                <a16:creationId xmlns:a16="http://schemas.microsoft.com/office/drawing/2014/main" id="{6E316468-E3E8-C63C-9DFA-AF3EA8264AAC}"/>
              </a:ext>
            </a:extLst>
          </p:cNvPr>
          <p:cNvSpPr txBox="1">
            <a:spLocks/>
          </p:cNvSpPr>
          <p:nvPr/>
        </p:nvSpPr>
        <p:spPr>
          <a:xfrm>
            <a:off x="7365155" y="1323254"/>
            <a:ext cx="4114044" cy="3431580"/>
          </a:xfrm>
          <a:prstGeom prst="rect">
            <a:avLst/>
          </a:prstGeom>
        </p:spPr>
        <p:txBody>
          <a:bodyPr vert="horz" wrap="square" lIns="0" tIns="0" rIns="0" bIns="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2700" marR="5080">
              <a:lnSpc>
                <a:spcPts val="5290"/>
              </a:lnSpc>
            </a:pPr>
            <a:r>
              <a:rPr lang="en-US" sz="6000" spc="-25" dirty="0">
                <a:solidFill>
                  <a:srgbClr val="FFFFFF"/>
                </a:solidFill>
              </a:rPr>
              <a:t>North</a:t>
            </a:r>
            <a:r>
              <a:rPr lang="en-US" sz="6000" spc="-265" dirty="0">
                <a:solidFill>
                  <a:srgbClr val="FFFFFF"/>
                </a:solidFill>
              </a:rPr>
              <a:t> </a:t>
            </a:r>
            <a:r>
              <a:rPr lang="en-US" sz="6000" spc="100" dirty="0">
                <a:solidFill>
                  <a:srgbClr val="FFFFFF"/>
                </a:solidFill>
              </a:rPr>
              <a:t>Carolina </a:t>
            </a:r>
            <a:r>
              <a:rPr lang="en-US" sz="6000" spc="114" dirty="0">
                <a:solidFill>
                  <a:srgbClr val="FFFFFF"/>
                </a:solidFill>
              </a:rPr>
              <a:t>Department</a:t>
            </a:r>
            <a:r>
              <a:rPr lang="en-US" sz="6000" spc="-100" dirty="0">
                <a:solidFill>
                  <a:srgbClr val="FFFFFF"/>
                </a:solidFill>
              </a:rPr>
              <a:t> </a:t>
            </a:r>
            <a:r>
              <a:rPr lang="en-US" sz="6000" spc="204" dirty="0">
                <a:solidFill>
                  <a:srgbClr val="FFFFFF"/>
                </a:solidFill>
              </a:rPr>
              <a:t>of </a:t>
            </a:r>
            <a:r>
              <a:rPr lang="en-US" sz="6000" spc="235" dirty="0">
                <a:solidFill>
                  <a:srgbClr val="FFFFFF"/>
                </a:solidFill>
              </a:rPr>
              <a:t>Public </a:t>
            </a:r>
            <a:r>
              <a:rPr lang="en-US" sz="6000" spc="114" dirty="0">
                <a:solidFill>
                  <a:srgbClr val="FFFFFF"/>
                </a:solidFill>
              </a:rPr>
              <a:t>Instruction</a:t>
            </a:r>
            <a:endParaRPr lang="en-US" sz="6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55083" y="552182"/>
            <a:ext cx="9881833" cy="1281612"/>
          </a:xfrm>
          <a:prstGeom prst="rect">
            <a:avLst/>
          </a:prstGeom>
        </p:spPr>
        <p:txBody>
          <a:bodyPr vert="horz" wrap="square" lIns="0" tIns="164253" rIns="0" bIns="0" rtlCol="0" anchor="ctr">
            <a:spAutoFit/>
          </a:bodyPr>
          <a:lstStyle/>
          <a:p>
            <a:pPr marL="16933">
              <a:lnSpc>
                <a:spcPct val="100000"/>
              </a:lnSpc>
              <a:spcBef>
                <a:spcPts val="1293"/>
              </a:spcBef>
            </a:pPr>
            <a:r>
              <a:rPr b="1" spc="113" dirty="0">
                <a:solidFill>
                  <a:srgbClr val="2A3991"/>
                </a:solidFill>
              </a:rPr>
              <a:t>Transfer</a:t>
            </a:r>
            <a:r>
              <a:rPr b="1" spc="-113" dirty="0">
                <a:solidFill>
                  <a:srgbClr val="2A3991"/>
                </a:solidFill>
              </a:rPr>
              <a:t> </a:t>
            </a:r>
            <a:r>
              <a:rPr b="1" spc="140" dirty="0">
                <a:solidFill>
                  <a:srgbClr val="2A3991"/>
                </a:solidFill>
              </a:rPr>
              <a:t>from</a:t>
            </a:r>
            <a:r>
              <a:rPr b="1" spc="-107" dirty="0">
                <a:solidFill>
                  <a:srgbClr val="2A3991"/>
                </a:solidFill>
              </a:rPr>
              <a:t> </a:t>
            </a:r>
            <a:r>
              <a:rPr b="1" spc="213" dirty="0">
                <a:solidFill>
                  <a:srgbClr val="2A3991"/>
                </a:solidFill>
              </a:rPr>
              <a:t>Local</a:t>
            </a:r>
            <a:r>
              <a:rPr b="1" spc="-107" dirty="0">
                <a:solidFill>
                  <a:srgbClr val="2A3991"/>
                </a:solidFill>
              </a:rPr>
              <a:t> </a:t>
            </a:r>
            <a:r>
              <a:rPr b="1" spc="127" dirty="0">
                <a:solidFill>
                  <a:srgbClr val="2A3991"/>
                </a:solidFill>
              </a:rPr>
              <a:t>Account</a:t>
            </a:r>
            <a:r>
              <a:rPr b="1" spc="-107" dirty="0">
                <a:solidFill>
                  <a:srgbClr val="2A3991"/>
                </a:solidFill>
              </a:rPr>
              <a:t> </a:t>
            </a:r>
            <a:r>
              <a:rPr b="1" dirty="0">
                <a:solidFill>
                  <a:srgbClr val="2A3991"/>
                </a:solidFill>
              </a:rPr>
              <a:t>to</a:t>
            </a:r>
            <a:r>
              <a:rPr b="1" spc="-107" dirty="0">
                <a:solidFill>
                  <a:srgbClr val="2A3991"/>
                </a:solidFill>
              </a:rPr>
              <a:t> </a:t>
            </a:r>
            <a:r>
              <a:rPr b="1" spc="-27" dirty="0">
                <a:solidFill>
                  <a:srgbClr val="2A3991"/>
                </a:solidFill>
              </a:rPr>
              <a:t>CORE</a:t>
            </a:r>
          </a:p>
          <a:p>
            <a:pPr marL="164248">
              <a:lnSpc>
                <a:spcPct val="100000"/>
              </a:lnSpc>
              <a:spcBef>
                <a:spcPts val="653"/>
              </a:spcBef>
            </a:pPr>
            <a:r>
              <a:rPr sz="2267" spc="73" dirty="0">
                <a:solidFill>
                  <a:srgbClr val="434343"/>
                </a:solidFill>
              </a:rPr>
              <a:t>Use</a:t>
            </a:r>
            <a:r>
              <a:rPr sz="2267" spc="-60" dirty="0">
                <a:solidFill>
                  <a:srgbClr val="434343"/>
                </a:solidFill>
              </a:rPr>
              <a:t> </a:t>
            </a:r>
            <a:r>
              <a:rPr sz="2267" spc="120" dirty="0">
                <a:solidFill>
                  <a:srgbClr val="434343"/>
                </a:solidFill>
              </a:rPr>
              <a:t>Cash</a:t>
            </a:r>
            <a:r>
              <a:rPr sz="2267" spc="-60" dirty="0">
                <a:solidFill>
                  <a:srgbClr val="434343"/>
                </a:solidFill>
              </a:rPr>
              <a:t> </a:t>
            </a:r>
            <a:r>
              <a:rPr sz="2267" spc="152" dirty="0">
                <a:solidFill>
                  <a:srgbClr val="434343"/>
                </a:solidFill>
              </a:rPr>
              <a:t>Management</a:t>
            </a:r>
            <a:r>
              <a:rPr sz="2267" spc="-53" dirty="0">
                <a:solidFill>
                  <a:srgbClr val="434343"/>
                </a:solidFill>
              </a:rPr>
              <a:t> </a:t>
            </a:r>
            <a:r>
              <a:rPr sz="2267" spc="152" dirty="0">
                <a:solidFill>
                  <a:srgbClr val="434343"/>
                </a:solidFill>
              </a:rPr>
              <a:t>System</a:t>
            </a:r>
            <a:r>
              <a:rPr sz="2267" spc="-60" dirty="0">
                <a:solidFill>
                  <a:srgbClr val="434343"/>
                </a:solidFill>
              </a:rPr>
              <a:t> </a:t>
            </a:r>
            <a:r>
              <a:rPr sz="2267" dirty="0">
                <a:solidFill>
                  <a:srgbClr val="434343"/>
                </a:solidFill>
              </a:rPr>
              <a:t>to</a:t>
            </a:r>
            <a:r>
              <a:rPr sz="2267" spc="-60" dirty="0">
                <a:solidFill>
                  <a:srgbClr val="434343"/>
                </a:solidFill>
              </a:rPr>
              <a:t> </a:t>
            </a:r>
            <a:r>
              <a:rPr sz="2267" spc="140" dirty="0">
                <a:solidFill>
                  <a:srgbClr val="434343"/>
                </a:solidFill>
              </a:rPr>
              <a:t>Process</a:t>
            </a:r>
            <a:r>
              <a:rPr sz="2267" spc="-107" dirty="0">
                <a:solidFill>
                  <a:srgbClr val="434343"/>
                </a:solidFill>
              </a:rPr>
              <a:t> </a:t>
            </a:r>
            <a:r>
              <a:rPr sz="2267" spc="60" dirty="0">
                <a:solidFill>
                  <a:srgbClr val="434343"/>
                </a:solidFill>
              </a:rPr>
              <a:t>Transfer</a:t>
            </a:r>
            <a:r>
              <a:rPr sz="2267" spc="-53" dirty="0">
                <a:solidFill>
                  <a:srgbClr val="434343"/>
                </a:solidFill>
              </a:rPr>
              <a:t> </a:t>
            </a:r>
            <a:r>
              <a:rPr sz="2267" spc="-113" dirty="0">
                <a:solidFill>
                  <a:srgbClr val="434343"/>
                </a:solidFill>
              </a:rPr>
              <a:t>-</a:t>
            </a:r>
            <a:r>
              <a:rPr sz="2267" spc="-60" dirty="0">
                <a:solidFill>
                  <a:srgbClr val="434343"/>
                </a:solidFill>
              </a:rPr>
              <a:t> </a:t>
            </a:r>
            <a:r>
              <a:rPr sz="2267" spc="-33" dirty="0">
                <a:solidFill>
                  <a:srgbClr val="434343"/>
                </a:solidFill>
              </a:rPr>
              <a:t>UL</a:t>
            </a:r>
            <a:endParaRPr sz="2267" dirty="0"/>
          </a:p>
        </p:txBody>
      </p:sp>
      <p:pic>
        <p:nvPicPr>
          <p:cNvPr id="3" name="object 3"/>
          <p:cNvPicPr/>
          <p:nvPr/>
        </p:nvPicPr>
        <p:blipFill>
          <a:blip r:embed="rId2" cstate="print"/>
          <a:stretch>
            <a:fillRect/>
          </a:stretch>
        </p:blipFill>
        <p:spPr>
          <a:xfrm>
            <a:off x="789771" y="1446234"/>
            <a:ext cx="9718400" cy="51727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38503" y="288379"/>
            <a:ext cx="8450580" cy="632651"/>
          </a:xfrm>
          <a:prstGeom prst="rect">
            <a:avLst/>
          </a:prstGeom>
        </p:spPr>
        <p:txBody>
          <a:bodyPr vert="horz" wrap="square" lIns="0" tIns="16933" rIns="0" bIns="0" rtlCol="0">
            <a:spAutoFit/>
          </a:bodyPr>
          <a:lstStyle/>
          <a:p>
            <a:pPr marL="16933">
              <a:spcBef>
                <a:spcPts val="133"/>
              </a:spcBef>
            </a:pPr>
            <a:r>
              <a:rPr sz="4000" spc="113" dirty="0">
                <a:solidFill>
                  <a:srgbClr val="2A3890"/>
                </a:solidFill>
                <a:latin typeface="Gill Sans MT"/>
                <a:cs typeface="Gill Sans MT"/>
              </a:rPr>
              <a:t>Transfer</a:t>
            </a:r>
            <a:r>
              <a:rPr sz="4000" spc="-113" dirty="0">
                <a:solidFill>
                  <a:srgbClr val="2A3890"/>
                </a:solidFill>
                <a:latin typeface="Gill Sans MT"/>
                <a:cs typeface="Gill Sans MT"/>
              </a:rPr>
              <a:t> </a:t>
            </a:r>
            <a:r>
              <a:rPr sz="4000" spc="140" dirty="0">
                <a:solidFill>
                  <a:srgbClr val="2A3890"/>
                </a:solidFill>
                <a:latin typeface="Gill Sans MT"/>
                <a:cs typeface="Gill Sans MT"/>
              </a:rPr>
              <a:t>from</a:t>
            </a:r>
            <a:r>
              <a:rPr sz="4000" spc="-107" dirty="0">
                <a:solidFill>
                  <a:srgbClr val="2A3890"/>
                </a:solidFill>
                <a:latin typeface="Gill Sans MT"/>
                <a:cs typeface="Gill Sans MT"/>
              </a:rPr>
              <a:t> </a:t>
            </a:r>
            <a:r>
              <a:rPr sz="4000" spc="213" dirty="0">
                <a:solidFill>
                  <a:srgbClr val="2A3890"/>
                </a:solidFill>
                <a:latin typeface="Gill Sans MT"/>
                <a:cs typeface="Gill Sans MT"/>
              </a:rPr>
              <a:t>Local</a:t>
            </a:r>
            <a:r>
              <a:rPr sz="4000" spc="-107" dirty="0">
                <a:solidFill>
                  <a:srgbClr val="2A3890"/>
                </a:solidFill>
                <a:latin typeface="Gill Sans MT"/>
                <a:cs typeface="Gill Sans MT"/>
              </a:rPr>
              <a:t> </a:t>
            </a:r>
            <a:r>
              <a:rPr sz="4000" spc="127" dirty="0">
                <a:solidFill>
                  <a:srgbClr val="2A3890"/>
                </a:solidFill>
                <a:latin typeface="Gill Sans MT"/>
                <a:cs typeface="Gill Sans MT"/>
              </a:rPr>
              <a:t>Account</a:t>
            </a:r>
            <a:r>
              <a:rPr sz="4000" spc="-107" dirty="0">
                <a:solidFill>
                  <a:srgbClr val="2A3890"/>
                </a:solidFill>
                <a:latin typeface="Gill Sans MT"/>
                <a:cs typeface="Gill Sans MT"/>
              </a:rPr>
              <a:t> </a:t>
            </a:r>
            <a:r>
              <a:rPr sz="4000" dirty="0">
                <a:solidFill>
                  <a:srgbClr val="2A3890"/>
                </a:solidFill>
                <a:latin typeface="Gill Sans MT"/>
                <a:cs typeface="Gill Sans MT"/>
              </a:rPr>
              <a:t>to</a:t>
            </a:r>
            <a:r>
              <a:rPr sz="4000" spc="-107" dirty="0">
                <a:solidFill>
                  <a:srgbClr val="2A3890"/>
                </a:solidFill>
                <a:latin typeface="Gill Sans MT"/>
                <a:cs typeface="Gill Sans MT"/>
              </a:rPr>
              <a:t> </a:t>
            </a:r>
            <a:r>
              <a:rPr sz="4000" spc="-27" dirty="0">
                <a:solidFill>
                  <a:srgbClr val="2A3890"/>
                </a:solidFill>
                <a:latin typeface="Gill Sans MT"/>
                <a:cs typeface="Gill Sans MT"/>
              </a:rPr>
              <a:t>CORE</a:t>
            </a:r>
            <a:endParaRPr sz="4000" dirty="0">
              <a:latin typeface="Gill Sans MT"/>
              <a:cs typeface="Gill Sans MT"/>
            </a:endParaRPr>
          </a:p>
        </p:txBody>
      </p:sp>
      <p:sp>
        <p:nvSpPr>
          <p:cNvPr id="3" name="object 3"/>
          <p:cNvSpPr txBox="1"/>
          <p:nvPr/>
        </p:nvSpPr>
        <p:spPr>
          <a:xfrm>
            <a:off x="97367" y="1107586"/>
            <a:ext cx="7160260" cy="365976"/>
          </a:xfrm>
          <a:prstGeom prst="rect">
            <a:avLst/>
          </a:prstGeom>
        </p:spPr>
        <p:txBody>
          <a:bodyPr vert="horz" wrap="square" lIns="0" tIns="16933" rIns="0" bIns="0" rtlCol="0">
            <a:spAutoFit/>
          </a:bodyPr>
          <a:lstStyle/>
          <a:p>
            <a:pPr marL="16933">
              <a:spcBef>
                <a:spcPts val="133"/>
              </a:spcBef>
            </a:pPr>
            <a:r>
              <a:rPr sz="2267" spc="73" dirty="0">
                <a:solidFill>
                  <a:srgbClr val="434343"/>
                </a:solidFill>
                <a:latin typeface="Gill Sans MT"/>
                <a:cs typeface="Gill Sans MT"/>
              </a:rPr>
              <a:t>Use</a:t>
            </a:r>
            <a:r>
              <a:rPr sz="2267" spc="-60" dirty="0">
                <a:solidFill>
                  <a:srgbClr val="434343"/>
                </a:solidFill>
                <a:latin typeface="Gill Sans MT"/>
                <a:cs typeface="Gill Sans MT"/>
              </a:rPr>
              <a:t> </a:t>
            </a:r>
            <a:r>
              <a:rPr sz="2267" spc="120" dirty="0">
                <a:solidFill>
                  <a:srgbClr val="434343"/>
                </a:solidFill>
                <a:latin typeface="Gill Sans MT"/>
                <a:cs typeface="Gill Sans MT"/>
              </a:rPr>
              <a:t>Cash</a:t>
            </a:r>
            <a:r>
              <a:rPr sz="2267" spc="-60" dirty="0">
                <a:solidFill>
                  <a:srgbClr val="434343"/>
                </a:solidFill>
                <a:latin typeface="Gill Sans MT"/>
                <a:cs typeface="Gill Sans MT"/>
              </a:rPr>
              <a:t> </a:t>
            </a:r>
            <a:r>
              <a:rPr sz="2267" spc="152" dirty="0">
                <a:solidFill>
                  <a:srgbClr val="434343"/>
                </a:solidFill>
                <a:latin typeface="Gill Sans MT"/>
                <a:cs typeface="Gill Sans MT"/>
              </a:rPr>
              <a:t>Management</a:t>
            </a:r>
            <a:r>
              <a:rPr sz="2267" spc="-53" dirty="0">
                <a:solidFill>
                  <a:srgbClr val="434343"/>
                </a:solidFill>
                <a:latin typeface="Gill Sans MT"/>
                <a:cs typeface="Gill Sans MT"/>
              </a:rPr>
              <a:t> </a:t>
            </a:r>
            <a:r>
              <a:rPr sz="2267" spc="152" dirty="0">
                <a:solidFill>
                  <a:srgbClr val="434343"/>
                </a:solidFill>
                <a:latin typeface="Gill Sans MT"/>
                <a:cs typeface="Gill Sans MT"/>
              </a:rPr>
              <a:t>System</a:t>
            </a:r>
            <a:r>
              <a:rPr sz="2267" spc="-60" dirty="0">
                <a:solidFill>
                  <a:srgbClr val="434343"/>
                </a:solidFill>
                <a:latin typeface="Gill Sans MT"/>
                <a:cs typeface="Gill Sans MT"/>
              </a:rPr>
              <a:t> </a:t>
            </a:r>
            <a:r>
              <a:rPr sz="2267" dirty="0">
                <a:solidFill>
                  <a:srgbClr val="434343"/>
                </a:solidFill>
                <a:latin typeface="Gill Sans MT"/>
                <a:cs typeface="Gill Sans MT"/>
              </a:rPr>
              <a:t>to</a:t>
            </a:r>
            <a:r>
              <a:rPr sz="2267" spc="-60" dirty="0">
                <a:solidFill>
                  <a:srgbClr val="434343"/>
                </a:solidFill>
                <a:latin typeface="Gill Sans MT"/>
                <a:cs typeface="Gill Sans MT"/>
              </a:rPr>
              <a:t> </a:t>
            </a:r>
            <a:r>
              <a:rPr sz="2267" spc="140" dirty="0">
                <a:solidFill>
                  <a:srgbClr val="434343"/>
                </a:solidFill>
                <a:latin typeface="Gill Sans MT"/>
                <a:cs typeface="Gill Sans MT"/>
              </a:rPr>
              <a:t>Process</a:t>
            </a:r>
            <a:r>
              <a:rPr sz="2267" spc="-107" dirty="0">
                <a:solidFill>
                  <a:srgbClr val="434343"/>
                </a:solidFill>
                <a:latin typeface="Gill Sans MT"/>
                <a:cs typeface="Gill Sans MT"/>
              </a:rPr>
              <a:t> </a:t>
            </a:r>
            <a:r>
              <a:rPr sz="2267" spc="60" dirty="0">
                <a:solidFill>
                  <a:srgbClr val="434343"/>
                </a:solidFill>
                <a:latin typeface="Gill Sans MT"/>
                <a:cs typeface="Gill Sans MT"/>
              </a:rPr>
              <a:t>Transfer</a:t>
            </a:r>
            <a:r>
              <a:rPr sz="2267" spc="-53" dirty="0">
                <a:solidFill>
                  <a:srgbClr val="434343"/>
                </a:solidFill>
                <a:latin typeface="Gill Sans MT"/>
                <a:cs typeface="Gill Sans MT"/>
              </a:rPr>
              <a:t> </a:t>
            </a:r>
            <a:r>
              <a:rPr sz="2267" spc="-113" dirty="0">
                <a:solidFill>
                  <a:srgbClr val="434343"/>
                </a:solidFill>
                <a:latin typeface="Gill Sans MT"/>
                <a:cs typeface="Gill Sans MT"/>
              </a:rPr>
              <a:t>-</a:t>
            </a:r>
            <a:r>
              <a:rPr sz="2267" spc="-60" dirty="0">
                <a:solidFill>
                  <a:srgbClr val="434343"/>
                </a:solidFill>
                <a:latin typeface="Gill Sans MT"/>
                <a:cs typeface="Gill Sans MT"/>
              </a:rPr>
              <a:t> </a:t>
            </a:r>
            <a:r>
              <a:rPr sz="2267" spc="-33" dirty="0">
                <a:solidFill>
                  <a:srgbClr val="434343"/>
                </a:solidFill>
                <a:latin typeface="Gill Sans MT"/>
                <a:cs typeface="Gill Sans MT"/>
              </a:rPr>
              <a:t>UL</a:t>
            </a:r>
            <a:endParaRPr sz="2267">
              <a:latin typeface="Gill Sans MT"/>
              <a:cs typeface="Gill Sans MT"/>
            </a:endParaRPr>
          </a:p>
        </p:txBody>
      </p:sp>
      <p:pic>
        <p:nvPicPr>
          <p:cNvPr id="4" name="object 4"/>
          <p:cNvPicPr/>
          <p:nvPr/>
        </p:nvPicPr>
        <p:blipFill>
          <a:blip r:embed="rId2" cstate="print"/>
          <a:stretch>
            <a:fillRect/>
          </a:stretch>
        </p:blipFill>
        <p:spPr>
          <a:xfrm>
            <a:off x="593899" y="1619149"/>
            <a:ext cx="10058399" cy="4787899"/>
          </a:xfrm>
          <a:prstGeom prst="rect">
            <a:avLst/>
          </a:prstGeom>
        </p:spPr>
      </p:pic>
      <p:sp>
        <p:nvSpPr>
          <p:cNvPr id="7" name="Rectangle 6">
            <a:extLst>
              <a:ext uri="{FF2B5EF4-FFF2-40B4-BE49-F238E27FC236}">
                <a16:creationId xmlns:a16="http://schemas.microsoft.com/office/drawing/2014/main" id="{C05A1982-D76A-B78B-04D5-1301D016AD08}"/>
              </a:ext>
            </a:extLst>
          </p:cNvPr>
          <p:cNvSpPr/>
          <p:nvPr/>
        </p:nvSpPr>
        <p:spPr>
          <a:xfrm>
            <a:off x="1970843" y="1985125"/>
            <a:ext cx="346229" cy="28755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00B37BB4-F5E1-CF20-EF59-92BB946B3AB5}"/>
              </a:ext>
            </a:extLst>
          </p:cNvPr>
          <p:cNvSpPr txBox="1"/>
          <p:nvPr/>
        </p:nvSpPr>
        <p:spPr>
          <a:xfrm>
            <a:off x="1873188" y="1939082"/>
            <a:ext cx="541538" cy="369332"/>
          </a:xfrm>
          <a:prstGeom prst="rect">
            <a:avLst/>
          </a:prstGeom>
          <a:noFill/>
        </p:spPr>
        <p:txBody>
          <a:bodyPr wrap="square" rtlCol="0">
            <a:spAutoFit/>
          </a:bodyPr>
          <a:lstStyle/>
          <a:p>
            <a:r>
              <a:rPr lang="en-US" dirty="0"/>
              <a:t>999</a:t>
            </a:r>
          </a:p>
        </p:txBody>
      </p:sp>
      <p:sp>
        <p:nvSpPr>
          <p:cNvPr id="8" name="Rectangle 7">
            <a:extLst>
              <a:ext uri="{FF2B5EF4-FFF2-40B4-BE49-F238E27FC236}">
                <a16:creationId xmlns:a16="http://schemas.microsoft.com/office/drawing/2014/main" id="{2768F628-61B8-104C-0EF6-9296A6803625}"/>
              </a:ext>
            </a:extLst>
          </p:cNvPr>
          <p:cNvSpPr/>
          <p:nvPr/>
        </p:nvSpPr>
        <p:spPr>
          <a:xfrm>
            <a:off x="4083728" y="2040092"/>
            <a:ext cx="2369006" cy="31606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0B0E4FAB-A0A3-170E-1FD2-4B92A360EE12}"/>
              </a:ext>
            </a:extLst>
          </p:cNvPr>
          <p:cNvSpPr txBox="1"/>
          <p:nvPr/>
        </p:nvSpPr>
        <p:spPr>
          <a:xfrm>
            <a:off x="4074851" y="1979722"/>
            <a:ext cx="2021149" cy="369332"/>
          </a:xfrm>
          <a:prstGeom prst="rect">
            <a:avLst/>
          </a:prstGeom>
          <a:noFill/>
        </p:spPr>
        <p:txBody>
          <a:bodyPr wrap="square" rtlCol="0">
            <a:spAutoFit/>
          </a:bodyPr>
          <a:lstStyle/>
          <a:p>
            <a:r>
              <a:rPr lang="en-US" dirty="0"/>
              <a:t>LEA NAME COUNTY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2952" y="1070664"/>
            <a:ext cx="2097193" cy="345330"/>
          </a:xfrm>
          <a:prstGeom prst="rect">
            <a:avLst/>
          </a:prstGeom>
        </p:spPr>
        <p:txBody>
          <a:bodyPr vert="horz" wrap="square" lIns="0" tIns="16933" rIns="0" bIns="0" rtlCol="0" anchor="ctr">
            <a:spAutoFit/>
          </a:bodyPr>
          <a:lstStyle/>
          <a:p>
            <a:pPr marL="16933">
              <a:lnSpc>
                <a:spcPct val="100000"/>
              </a:lnSpc>
              <a:spcBef>
                <a:spcPts val="133"/>
              </a:spcBef>
            </a:pPr>
            <a:r>
              <a:rPr sz="2133" dirty="0">
                <a:solidFill>
                  <a:srgbClr val="0562C1"/>
                </a:solidFill>
                <a:latin typeface="Arial"/>
                <a:cs typeface="Arial"/>
              </a:rPr>
              <a:t>Jessica</a:t>
            </a:r>
            <a:r>
              <a:rPr sz="2133" spc="-40" dirty="0">
                <a:solidFill>
                  <a:srgbClr val="0562C1"/>
                </a:solidFill>
                <a:latin typeface="Arial"/>
                <a:cs typeface="Arial"/>
              </a:rPr>
              <a:t> </a:t>
            </a:r>
            <a:r>
              <a:rPr sz="2133" spc="-13" dirty="0">
                <a:solidFill>
                  <a:srgbClr val="0562C1"/>
                </a:solidFill>
                <a:latin typeface="Arial"/>
                <a:cs typeface="Arial"/>
              </a:rPr>
              <a:t>Vaughan</a:t>
            </a:r>
            <a:endParaRPr sz="2133">
              <a:latin typeface="Arial"/>
              <a:cs typeface="Arial"/>
            </a:endParaRPr>
          </a:p>
        </p:txBody>
      </p:sp>
      <p:sp>
        <p:nvSpPr>
          <p:cNvPr id="3" name="object 3"/>
          <p:cNvSpPr txBox="1">
            <a:spLocks noGrp="1"/>
          </p:cNvSpPr>
          <p:nvPr>
            <p:ph sz="half" idx="2"/>
          </p:nvPr>
        </p:nvSpPr>
        <p:spPr>
          <a:xfrm>
            <a:off x="190603" y="2285435"/>
            <a:ext cx="5207564" cy="3920859"/>
          </a:xfrm>
          <a:prstGeom prst="rect">
            <a:avLst/>
          </a:prstGeom>
        </p:spPr>
        <p:txBody>
          <a:bodyPr vert="horz" wrap="square" lIns="0" tIns="16933" rIns="0" bIns="0" rtlCol="0">
            <a:spAutoFit/>
          </a:bodyPr>
          <a:lstStyle/>
          <a:p>
            <a:pPr marL="16933">
              <a:lnSpc>
                <a:spcPct val="100000"/>
              </a:lnSpc>
              <a:spcBef>
                <a:spcPts val="133"/>
              </a:spcBef>
            </a:pPr>
            <a:r>
              <a:rPr dirty="0"/>
              <a:t>Cash</a:t>
            </a:r>
            <a:r>
              <a:rPr spc="-7" dirty="0"/>
              <a:t> </a:t>
            </a:r>
            <a:r>
              <a:rPr dirty="0"/>
              <a:t>Management</a:t>
            </a:r>
            <a:r>
              <a:rPr spc="-7" dirty="0"/>
              <a:t> </a:t>
            </a:r>
            <a:r>
              <a:rPr dirty="0"/>
              <a:t>Accountant</a:t>
            </a:r>
            <a:r>
              <a:rPr spc="-7" dirty="0"/>
              <a:t> </a:t>
            </a:r>
            <a:r>
              <a:rPr spc="-67" dirty="0"/>
              <a:t>I</a:t>
            </a:r>
          </a:p>
          <a:p>
            <a:pPr marL="16933" marR="324264">
              <a:lnSpc>
                <a:spcPct val="200000"/>
              </a:lnSpc>
            </a:pPr>
            <a:r>
              <a:rPr dirty="0"/>
              <a:t>NC</a:t>
            </a:r>
            <a:r>
              <a:rPr spc="-7" dirty="0"/>
              <a:t> </a:t>
            </a:r>
            <a:r>
              <a:rPr dirty="0"/>
              <a:t>Dept. of Public </a:t>
            </a:r>
            <a:r>
              <a:rPr spc="-13" dirty="0"/>
              <a:t>Instruction </a:t>
            </a:r>
            <a:r>
              <a:rPr dirty="0"/>
              <a:t>6336</a:t>
            </a:r>
            <a:r>
              <a:rPr spc="-20" dirty="0"/>
              <a:t> </a:t>
            </a:r>
            <a:r>
              <a:rPr spc="-33" dirty="0"/>
              <a:t>MSC</a:t>
            </a:r>
          </a:p>
          <a:p>
            <a:pPr>
              <a:lnSpc>
                <a:spcPct val="100000"/>
              </a:lnSpc>
              <a:spcBef>
                <a:spcPts val="27"/>
              </a:spcBef>
            </a:pPr>
            <a:endParaRPr sz="2200"/>
          </a:p>
          <a:p>
            <a:pPr marL="16933">
              <a:lnSpc>
                <a:spcPct val="100000"/>
              </a:lnSpc>
            </a:pPr>
            <a:r>
              <a:rPr dirty="0"/>
              <a:t>Raleigh,</a:t>
            </a:r>
            <a:r>
              <a:rPr spc="7" dirty="0"/>
              <a:t> </a:t>
            </a:r>
            <a:r>
              <a:rPr dirty="0"/>
              <a:t>NC</a:t>
            </a:r>
            <a:r>
              <a:rPr spc="612" dirty="0"/>
              <a:t> </a:t>
            </a:r>
            <a:r>
              <a:rPr spc="-13" dirty="0"/>
              <a:t>27699-</a:t>
            </a:r>
            <a:r>
              <a:rPr spc="-27" dirty="0"/>
              <a:t>6336</a:t>
            </a:r>
          </a:p>
          <a:p>
            <a:pPr marL="16933" marR="303946">
              <a:lnSpc>
                <a:spcPct val="200000"/>
              </a:lnSpc>
            </a:pPr>
            <a:r>
              <a:rPr dirty="0"/>
              <a:t>Telephone:</a:t>
            </a:r>
            <a:r>
              <a:rPr spc="53" dirty="0"/>
              <a:t> </a:t>
            </a:r>
            <a:r>
              <a:rPr spc="-13" dirty="0"/>
              <a:t>984-236-</a:t>
            </a:r>
            <a:r>
              <a:rPr spc="-27" dirty="0"/>
              <a:t>2429 </a:t>
            </a:r>
            <a:r>
              <a:rPr spc="-13" dirty="0">
                <a:hlinkClick r:id="rId2"/>
              </a:rPr>
              <a:t>Jessica.Vaughan@dpi.nc.gov</a:t>
            </a:r>
          </a:p>
        </p:txBody>
      </p:sp>
      <p:sp>
        <p:nvSpPr>
          <p:cNvPr id="4" name="object 4"/>
          <p:cNvSpPr txBox="1">
            <a:spLocks noGrp="1"/>
          </p:cNvSpPr>
          <p:nvPr>
            <p:ph sz="half" idx="3"/>
          </p:nvPr>
        </p:nvSpPr>
        <p:spPr>
          <a:xfrm>
            <a:off x="6262218" y="1415994"/>
            <a:ext cx="5607228" cy="2675156"/>
          </a:xfrm>
          <a:prstGeom prst="rect">
            <a:avLst/>
          </a:prstGeom>
        </p:spPr>
        <p:txBody>
          <a:bodyPr vert="horz" wrap="square" lIns="0" tIns="0" rIns="0" bIns="0" rtlCol="0">
            <a:spAutoFit/>
          </a:bodyPr>
          <a:lstStyle/>
          <a:p>
            <a:pPr marL="16933" marR="6773">
              <a:lnSpc>
                <a:spcPts val="7053"/>
              </a:lnSpc>
            </a:pPr>
            <a:r>
              <a:rPr spc="-33" dirty="0"/>
              <a:t>North</a:t>
            </a:r>
            <a:r>
              <a:rPr spc="-353" dirty="0"/>
              <a:t> </a:t>
            </a:r>
            <a:r>
              <a:rPr spc="133" dirty="0"/>
              <a:t>Carolina </a:t>
            </a:r>
            <a:r>
              <a:rPr spc="152" dirty="0"/>
              <a:t>Department</a:t>
            </a:r>
            <a:r>
              <a:rPr spc="-133" dirty="0"/>
              <a:t> </a:t>
            </a:r>
            <a:r>
              <a:rPr spc="272" dirty="0"/>
              <a:t>of </a:t>
            </a:r>
            <a:r>
              <a:rPr spc="313" dirty="0"/>
              <a:t>Public </a:t>
            </a:r>
            <a:r>
              <a:rPr spc="152" dirty="0"/>
              <a:t>Instruction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77F599E-503B-9A10-1B53-A3986C17590E}"/>
              </a:ext>
            </a:extLst>
          </p:cNvPr>
          <p:cNvSpPr txBox="1"/>
          <p:nvPr/>
        </p:nvSpPr>
        <p:spPr>
          <a:xfrm>
            <a:off x="1447800" y="1691640"/>
            <a:ext cx="9006840" cy="5078313"/>
          </a:xfrm>
          <a:prstGeom prst="rect">
            <a:avLst/>
          </a:prstGeom>
          <a:noFill/>
        </p:spPr>
        <p:txBody>
          <a:bodyPr wrap="square" rtlCol="0">
            <a:spAutoFit/>
          </a:bodyPr>
          <a:lstStyle/>
          <a:p>
            <a:r>
              <a:rPr lang="en-US" dirty="0"/>
              <a:t>Due to the State’s implementation of  North Carolina Financial System (NCFS), DPI is modifying several  of our cash processes for the PSUs.  The following document outlines the changes to Cash, BUD processing.</a:t>
            </a:r>
          </a:p>
          <a:p>
            <a:endParaRPr lang="en-US" dirty="0"/>
          </a:p>
          <a:p>
            <a:r>
              <a:rPr lang="en-US" dirty="0"/>
              <a:t>DPI Modernization – UPDATE CASH PROCESSING IMPACTS</a:t>
            </a:r>
          </a:p>
          <a:p>
            <a:endParaRPr lang="en-US" dirty="0"/>
          </a:p>
          <a:p>
            <a:r>
              <a:rPr lang="en-US" dirty="0">
                <a:hlinkClick r:id="rId2"/>
              </a:rPr>
              <a:t>cash-update-05-05-23.pdf (govdelivery.com)</a:t>
            </a:r>
            <a:endParaRPr lang="en-US" dirty="0"/>
          </a:p>
          <a:p>
            <a:endParaRPr lang="en-US" dirty="0"/>
          </a:p>
          <a:p>
            <a:r>
              <a:rPr lang="en-US" dirty="0"/>
              <a:t>Each LEA must provide DPI with Local Bank information.  Please use the link below to set up the ACH Bank Account Authorization to allow the LEAs to move funds from your LOCAL bank to the State Treasurer State Account.</a:t>
            </a:r>
          </a:p>
          <a:p>
            <a:endParaRPr lang="en-US" dirty="0"/>
          </a:p>
          <a:p>
            <a:r>
              <a:rPr lang="en-US" dirty="0">
                <a:hlinkClick r:id="rId3"/>
              </a:rPr>
              <a:t>https://www.dpi.nc.gov/documents/fbs/finance/cash/ach-bank-account-authorization-form/open</a:t>
            </a:r>
            <a:endParaRPr lang="en-US" dirty="0"/>
          </a:p>
          <a:p>
            <a:endParaRPr lang="en-US" dirty="0"/>
          </a:p>
          <a:p>
            <a:endParaRPr lang="en-US" dirty="0"/>
          </a:p>
          <a:p>
            <a:endParaRPr lang="en-US" dirty="0"/>
          </a:p>
          <a:p>
            <a:endParaRPr lang="en-US" dirty="0"/>
          </a:p>
        </p:txBody>
      </p:sp>
      <p:sp>
        <p:nvSpPr>
          <p:cNvPr id="3" name="TextBox 2">
            <a:extLst>
              <a:ext uri="{FF2B5EF4-FFF2-40B4-BE49-F238E27FC236}">
                <a16:creationId xmlns:a16="http://schemas.microsoft.com/office/drawing/2014/main" id="{832A5084-1B18-C4FF-4482-3026571ABACB}"/>
              </a:ext>
            </a:extLst>
          </p:cNvPr>
          <p:cNvSpPr txBox="1"/>
          <p:nvPr/>
        </p:nvSpPr>
        <p:spPr>
          <a:xfrm>
            <a:off x="1447800" y="640080"/>
            <a:ext cx="8542020" cy="584775"/>
          </a:xfrm>
          <a:prstGeom prst="rect">
            <a:avLst/>
          </a:prstGeom>
          <a:noFill/>
        </p:spPr>
        <p:txBody>
          <a:bodyPr wrap="square" rtlCol="0">
            <a:spAutoFit/>
          </a:bodyPr>
          <a:lstStyle/>
          <a:p>
            <a:pPr algn="ctr"/>
            <a:r>
              <a:rPr lang="en-US" sz="3200" dirty="0">
                <a:solidFill>
                  <a:srgbClr val="2A3991"/>
                </a:solidFill>
                <a:latin typeface="Roboto-Regular"/>
              </a:rPr>
              <a:t>DPI Resources for UPDATING CASH PROCESSING</a:t>
            </a:r>
          </a:p>
        </p:txBody>
      </p:sp>
    </p:spTree>
    <p:extLst>
      <p:ext uri="{BB962C8B-B14F-4D97-AF65-F5344CB8AC3E}">
        <p14:creationId xmlns:p14="http://schemas.microsoft.com/office/powerpoint/2010/main" val="1663818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C2F337F-5AC8-29C8-4EE0-E342E583F92B}"/>
              </a:ext>
            </a:extLst>
          </p:cNvPr>
          <p:cNvPicPr>
            <a:picLocks noChangeAspect="1"/>
          </p:cNvPicPr>
          <p:nvPr/>
        </p:nvPicPr>
        <p:blipFill>
          <a:blip r:embed="rId2"/>
          <a:stretch>
            <a:fillRect/>
          </a:stretch>
        </p:blipFill>
        <p:spPr>
          <a:xfrm>
            <a:off x="3084467" y="1088572"/>
            <a:ext cx="6574972" cy="5769428"/>
          </a:xfrm>
          <a:prstGeom prst="rect">
            <a:avLst/>
          </a:prstGeom>
        </p:spPr>
      </p:pic>
      <p:sp>
        <p:nvSpPr>
          <p:cNvPr id="3" name="TextBox 2">
            <a:extLst>
              <a:ext uri="{FF2B5EF4-FFF2-40B4-BE49-F238E27FC236}">
                <a16:creationId xmlns:a16="http://schemas.microsoft.com/office/drawing/2014/main" id="{8482C190-1A38-4947-35D3-DCF3E6B933C1}"/>
              </a:ext>
            </a:extLst>
          </p:cNvPr>
          <p:cNvSpPr txBox="1"/>
          <p:nvPr/>
        </p:nvSpPr>
        <p:spPr>
          <a:xfrm>
            <a:off x="2100943" y="503797"/>
            <a:ext cx="8542020" cy="584775"/>
          </a:xfrm>
          <a:prstGeom prst="rect">
            <a:avLst/>
          </a:prstGeom>
          <a:noFill/>
        </p:spPr>
        <p:txBody>
          <a:bodyPr wrap="square" rtlCol="0">
            <a:spAutoFit/>
          </a:bodyPr>
          <a:lstStyle/>
          <a:p>
            <a:pPr algn="ctr"/>
            <a:r>
              <a:rPr lang="en-US" sz="3200" dirty="0">
                <a:solidFill>
                  <a:srgbClr val="2A3991"/>
                </a:solidFill>
                <a:latin typeface="Roboto-Regular"/>
              </a:rPr>
              <a:t>ACH Authorization Form</a:t>
            </a:r>
          </a:p>
        </p:txBody>
      </p:sp>
    </p:spTree>
    <p:extLst>
      <p:ext uri="{BB962C8B-B14F-4D97-AF65-F5344CB8AC3E}">
        <p14:creationId xmlns:p14="http://schemas.microsoft.com/office/powerpoint/2010/main" val="2009849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0D22038-843C-0839-CC55-79AD9A5600BB}"/>
              </a:ext>
            </a:extLst>
          </p:cNvPr>
          <p:cNvSpPr txBox="1"/>
          <p:nvPr/>
        </p:nvSpPr>
        <p:spPr>
          <a:xfrm>
            <a:off x="1606858" y="612558"/>
            <a:ext cx="9729927" cy="5201424"/>
          </a:xfrm>
          <a:prstGeom prst="rect">
            <a:avLst/>
          </a:prstGeom>
          <a:noFill/>
        </p:spPr>
        <p:txBody>
          <a:bodyPr wrap="square">
            <a:spAutoFit/>
          </a:bodyPr>
          <a:lstStyle/>
          <a:p>
            <a:pPr algn="l"/>
            <a:r>
              <a:rPr lang="en-US" sz="3000" b="0" i="0" u="none" strike="noStrike" baseline="0" dirty="0">
                <a:solidFill>
                  <a:srgbClr val="2A3991"/>
                </a:solidFill>
                <a:latin typeface="Roboto-Regular"/>
              </a:rPr>
              <a:t>Determine Transfer Needed</a:t>
            </a:r>
          </a:p>
          <a:p>
            <a:pPr algn="l"/>
            <a:endParaRPr lang="en-US" sz="3200" b="0" i="0" u="none" strike="noStrike" baseline="0" dirty="0">
              <a:latin typeface="Roboto-Regular"/>
            </a:endParaRPr>
          </a:p>
          <a:p>
            <a:pPr algn="l"/>
            <a:r>
              <a:rPr lang="en-US" sz="1800" b="0" i="0" u="none" strike="noStrike" baseline="0" dirty="0">
                <a:latin typeface="Roboto-Regular"/>
              </a:rPr>
              <a:t>Are all checks written out of your local bank account, state disbursing account, or combination?</a:t>
            </a:r>
          </a:p>
          <a:p>
            <a:pPr algn="l"/>
            <a:endParaRPr lang="en-US" sz="1800" b="0" i="0" u="none" strike="noStrike" baseline="0" dirty="0">
              <a:latin typeface="Roboto-Regular"/>
            </a:endParaRPr>
          </a:p>
          <a:p>
            <a:pPr algn="l"/>
            <a:r>
              <a:rPr lang="en-US" sz="1800" b="0" i="0" u="none" strike="noStrike" baseline="0" dirty="0">
                <a:latin typeface="ArialMT"/>
              </a:rPr>
              <a:t>● </a:t>
            </a:r>
            <a:r>
              <a:rPr lang="en-US" sz="1800" b="0" i="0" u="none" strike="noStrike" baseline="0" dirty="0">
                <a:latin typeface="Roboto-Regular"/>
              </a:rPr>
              <a:t>Generate a report showing all expenses written from State and</a:t>
            </a:r>
          </a:p>
          <a:p>
            <a:pPr algn="l"/>
            <a:r>
              <a:rPr lang="en-US" sz="1800" b="0" i="0" u="none" strike="noStrike" baseline="0" dirty="0">
                <a:latin typeface="Roboto-Regular"/>
              </a:rPr>
              <a:t>Federal Codes</a:t>
            </a:r>
          </a:p>
          <a:p>
            <a:pPr lvl="1"/>
            <a:r>
              <a:rPr lang="en-US" b="0" i="0" u="none" strike="noStrike" baseline="0" dirty="0">
                <a:latin typeface="ArialMT"/>
              </a:rPr>
              <a:t>○ </a:t>
            </a:r>
            <a:r>
              <a:rPr lang="en-US" b="0" i="0" u="none" strike="noStrike" baseline="0" dirty="0">
                <a:latin typeface="Roboto-Regular"/>
              </a:rPr>
              <a:t>Checks</a:t>
            </a:r>
          </a:p>
          <a:p>
            <a:pPr lvl="1"/>
            <a:r>
              <a:rPr lang="en-US" b="0" i="0" u="none" strike="noStrike" baseline="0" dirty="0">
                <a:latin typeface="ArialMT"/>
              </a:rPr>
              <a:t>○ </a:t>
            </a:r>
            <a:r>
              <a:rPr lang="en-US" b="0" i="0" u="none" strike="noStrike" baseline="0" dirty="0">
                <a:latin typeface="Roboto-Regular"/>
              </a:rPr>
              <a:t>ACH</a:t>
            </a:r>
          </a:p>
          <a:p>
            <a:pPr lvl="1"/>
            <a:r>
              <a:rPr lang="en-US" b="0" i="0" u="none" strike="noStrike" baseline="0" dirty="0">
                <a:latin typeface="ArialMT"/>
              </a:rPr>
              <a:t>○ </a:t>
            </a:r>
            <a:r>
              <a:rPr lang="en-US" b="0" i="0" u="none" strike="noStrike" baseline="0" dirty="0">
                <a:latin typeface="Roboto-Regular"/>
              </a:rPr>
              <a:t>BUDS</a:t>
            </a:r>
          </a:p>
          <a:p>
            <a:pPr lvl="1"/>
            <a:endParaRPr lang="en-US" b="0" i="0" u="none" strike="noStrike" baseline="0" dirty="0">
              <a:latin typeface="Roboto-Regular"/>
            </a:endParaRPr>
          </a:p>
          <a:p>
            <a:pPr algn="l"/>
            <a:r>
              <a:rPr lang="en-US" sz="1800" b="0" i="0" u="none" strike="noStrike" baseline="0" dirty="0">
                <a:latin typeface="ArialMT"/>
              </a:rPr>
              <a:t>● </a:t>
            </a:r>
            <a:r>
              <a:rPr lang="en-US" sz="1800" b="0" i="0" u="none" strike="noStrike" baseline="0" dirty="0">
                <a:latin typeface="Roboto-Regular"/>
              </a:rPr>
              <a:t>Confirm the Cash that was requested (ordered) in Cash Mgt</a:t>
            </a:r>
          </a:p>
          <a:p>
            <a:pPr algn="l"/>
            <a:r>
              <a:rPr lang="en-US" sz="1800" b="0" i="0" u="none" strike="noStrike" baseline="0" dirty="0">
                <a:latin typeface="Roboto-Regular"/>
              </a:rPr>
              <a:t>System is actually in CORE bank account</a:t>
            </a:r>
          </a:p>
          <a:p>
            <a:pPr algn="l"/>
            <a:endParaRPr lang="en-US" sz="1800" b="0" i="0" u="none" strike="noStrike" baseline="0" dirty="0">
              <a:latin typeface="Roboto-Regular"/>
            </a:endParaRPr>
          </a:p>
          <a:p>
            <a:pPr algn="l"/>
            <a:r>
              <a:rPr lang="en-US" sz="1800" b="0" i="0" u="none" strike="noStrike" baseline="0" dirty="0">
                <a:latin typeface="ArialMT"/>
              </a:rPr>
              <a:t>● </a:t>
            </a:r>
            <a:r>
              <a:rPr lang="en-US" sz="1800" b="0" i="0" u="none" strike="noStrike" baseline="0" dirty="0">
                <a:latin typeface="Roboto-Regular"/>
              </a:rPr>
              <a:t>Transfer Amount from CORE into your Local Account</a:t>
            </a:r>
          </a:p>
          <a:p>
            <a:pPr algn="l"/>
            <a:endParaRPr lang="en-US" sz="1800" b="0" i="0" u="none" strike="noStrike" baseline="0" dirty="0">
              <a:latin typeface="Roboto-Regular"/>
            </a:endParaRPr>
          </a:p>
          <a:p>
            <a:r>
              <a:rPr lang="en-US" sz="1800" b="0" i="0" u="none" strike="noStrike" baseline="0" dirty="0">
                <a:latin typeface="ArialMT"/>
              </a:rPr>
              <a:t>● </a:t>
            </a:r>
            <a:r>
              <a:rPr lang="en-US" sz="1800" b="0" i="0" u="none" strike="noStrike" baseline="0" dirty="0">
                <a:latin typeface="Roboto-Regular"/>
              </a:rPr>
              <a:t>Transfer Amount from your Local Account into the CORE bank account</a:t>
            </a:r>
          </a:p>
          <a:p>
            <a:pPr algn="l"/>
            <a:endParaRPr lang="en-US" dirty="0"/>
          </a:p>
        </p:txBody>
      </p:sp>
    </p:spTree>
    <p:extLst>
      <p:ext uri="{BB962C8B-B14F-4D97-AF65-F5344CB8AC3E}">
        <p14:creationId xmlns:p14="http://schemas.microsoft.com/office/powerpoint/2010/main" val="1118961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2139C8-54E2-CE5A-6E32-3FF3C87F18EA}"/>
              </a:ext>
            </a:extLst>
          </p:cNvPr>
          <p:cNvSpPr txBox="1"/>
          <p:nvPr/>
        </p:nvSpPr>
        <p:spPr>
          <a:xfrm>
            <a:off x="2148396" y="577049"/>
            <a:ext cx="9783193" cy="3416320"/>
          </a:xfrm>
          <a:prstGeom prst="rect">
            <a:avLst/>
          </a:prstGeom>
          <a:noFill/>
        </p:spPr>
        <p:txBody>
          <a:bodyPr wrap="square">
            <a:spAutoFit/>
          </a:bodyPr>
          <a:lstStyle/>
          <a:p>
            <a:pPr algn="l"/>
            <a:r>
              <a:rPr lang="en-US" sz="3000" b="0" i="0" u="none" strike="noStrike" baseline="0" dirty="0">
                <a:solidFill>
                  <a:srgbClr val="2A3991"/>
                </a:solidFill>
                <a:latin typeface="Roboto-Regular"/>
              </a:rPr>
              <a:t>Wire funds from LEA CORE account into Local</a:t>
            </a:r>
          </a:p>
          <a:p>
            <a:pPr algn="l"/>
            <a:r>
              <a:rPr lang="en-US" sz="3000" b="0" i="0" u="none" strike="noStrike" baseline="0" dirty="0">
                <a:solidFill>
                  <a:srgbClr val="2A3991"/>
                </a:solidFill>
                <a:latin typeface="Roboto-Regular"/>
              </a:rPr>
              <a:t>Bank Account</a:t>
            </a:r>
          </a:p>
          <a:p>
            <a:pPr algn="l"/>
            <a:endParaRPr lang="en-US" sz="3000" b="0" i="0" u="none" strike="noStrike" baseline="0" dirty="0">
              <a:solidFill>
                <a:srgbClr val="2A3991"/>
              </a:solidFill>
              <a:latin typeface="Roboto-Regular"/>
            </a:endParaRPr>
          </a:p>
          <a:p>
            <a:pPr algn="l"/>
            <a:r>
              <a:rPr lang="en-US" sz="1800" b="0" i="0" u="none" strike="noStrike" baseline="0" dirty="0">
                <a:solidFill>
                  <a:srgbClr val="434343"/>
                </a:solidFill>
                <a:latin typeface="Roboto-Regular"/>
              </a:rPr>
              <a:t>Complete form to set up Wire Template with CORE</a:t>
            </a:r>
          </a:p>
          <a:p>
            <a:pPr algn="l"/>
            <a:r>
              <a:rPr lang="en-US" sz="1800" b="0" i="0" u="none" strike="noStrike" baseline="0" dirty="0">
                <a:solidFill>
                  <a:srgbClr val="1155CD"/>
                </a:solidFill>
                <a:latin typeface="ArialMT"/>
                <a:hlinkClick r:id="rId2"/>
              </a:rPr>
              <a:t>https://www.nctreasurer.com/media/1562/download?attachment</a:t>
            </a:r>
            <a:endParaRPr lang="en-US" sz="1800" b="0" i="0" u="none" strike="noStrike" baseline="0" dirty="0">
              <a:solidFill>
                <a:srgbClr val="1155CD"/>
              </a:solidFill>
              <a:latin typeface="ArialMT"/>
            </a:endParaRPr>
          </a:p>
          <a:p>
            <a:pPr algn="l"/>
            <a:endParaRPr lang="en-US" dirty="0">
              <a:solidFill>
                <a:srgbClr val="1155CD"/>
              </a:solidFill>
              <a:latin typeface="ArialMT"/>
            </a:endParaRPr>
          </a:p>
          <a:p>
            <a:pPr algn="l"/>
            <a:endParaRPr lang="en-US" sz="1800" b="0" i="0" u="none" strike="noStrike" baseline="0" dirty="0">
              <a:solidFill>
                <a:srgbClr val="1155CD"/>
              </a:solidFill>
              <a:latin typeface="ArialMT"/>
            </a:endParaRPr>
          </a:p>
          <a:p>
            <a:pPr algn="l"/>
            <a:r>
              <a:rPr lang="en-US" sz="1800" b="0" i="0" u="none" strike="noStrike" baseline="0" dirty="0">
                <a:solidFill>
                  <a:srgbClr val="222222"/>
                </a:solidFill>
                <a:latin typeface="ArialMT"/>
              </a:rPr>
              <a:t>Manuals</a:t>
            </a:r>
          </a:p>
          <a:p>
            <a:pPr algn="l"/>
            <a:r>
              <a:rPr lang="en-US" sz="1800" b="0" i="0" u="none" strike="noStrike" baseline="0" dirty="0">
                <a:solidFill>
                  <a:srgbClr val="1155CD"/>
                </a:solidFill>
                <a:latin typeface="ArialMT"/>
              </a:rPr>
              <a:t>https://www.nctreasurer.com/divisions/financial-operations/banki</a:t>
            </a:r>
          </a:p>
          <a:p>
            <a:pPr algn="l"/>
            <a:r>
              <a:rPr lang="en-US" sz="1800" b="0" i="0" u="none" strike="noStrike" baseline="0" dirty="0">
                <a:solidFill>
                  <a:srgbClr val="1155CD"/>
                </a:solidFill>
                <a:latin typeface="ArialMT"/>
              </a:rPr>
              <a:t>ng/guidelines-manuals-and-handbooks</a:t>
            </a:r>
            <a:endParaRPr lang="en-US" dirty="0"/>
          </a:p>
        </p:txBody>
      </p:sp>
    </p:spTree>
    <p:extLst>
      <p:ext uri="{BB962C8B-B14F-4D97-AF65-F5344CB8AC3E}">
        <p14:creationId xmlns:p14="http://schemas.microsoft.com/office/powerpoint/2010/main" val="2316686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11A6F5A-5D28-B9D5-3659-D2511C69E06F}"/>
              </a:ext>
            </a:extLst>
          </p:cNvPr>
          <p:cNvPicPr>
            <a:picLocks noChangeAspect="1"/>
          </p:cNvPicPr>
          <p:nvPr/>
        </p:nvPicPr>
        <p:blipFill>
          <a:blip r:embed="rId2"/>
          <a:stretch>
            <a:fillRect/>
          </a:stretch>
        </p:blipFill>
        <p:spPr>
          <a:xfrm>
            <a:off x="3032760" y="502920"/>
            <a:ext cx="4559112" cy="5852160"/>
          </a:xfrm>
          <a:prstGeom prst="rect">
            <a:avLst/>
          </a:prstGeom>
        </p:spPr>
      </p:pic>
    </p:spTree>
    <p:extLst>
      <p:ext uri="{BB962C8B-B14F-4D97-AF65-F5344CB8AC3E}">
        <p14:creationId xmlns:p14="http://schemas.microsoft.com/office/powerpoint/2010/main" val="1650641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6095987" y="-232"/>
            <a:ext cx="6096000" cy="6858000"/>
            <a:chOff x="4571990" y="-174"/>
            <a:chExt cx="4572000" cy="5143500"/>
          </a:xfrm>
        </p:grpSpPr>
        <p:sp>
          <p:nvSpPr>
            <p:cNvPr id="3" name="object 3"/>
            <p:cNvSpPr/>
            <p:nvPr/>
          </p:nvSpPr>
          <p:spPr>
            <a:xfrm>
              <a:off x="4571990" y="-174"/>
              <a:ext cx="4572000" cy="5143500"/>
            </a:xfrm>
            <a:custGeom>
              <a:avLst/>
              <a:gdLst/>
              <a:ahLst/>
              <a:cxnLst/>
              <a:rect l="l" t="t" r="r" b="b"/>
              <a:pathLst>
                <a:path w="4572000" h="5143500">
                  <a:moveTo>
                    <a:pt x="4571990" y="5143489"/>
                  </a:moveTo>
                  <a:lnTo>
                    <a:pt x="0" y="5143489"/>
                  </a:lnTo>
                  <a:lnTo>
                    <a:pt x="0" y="0"/>
                  </a:lnTo>
                  <a:lnTo>
                    <a:pt x="4571990" y="0"/>
                  </a:lnTo>
                  <a:lnTo>
                    <a:pt x="4571990" y="5143489"/>
                  </a:lnTo>
                  <a:close/>
                </a:path>
              </a:pathLst>
            </a:custGeom>
            <a:solidFill>
              <a:srgbClr val="2A3990"/>
            </a:solidFill>
          </p:spPr>
          <p:txBody>
            <a:bodyPr wrap="square" lIns="0" tIns="0" rIns="0" bIns="0" rtlCol="0"/>
            <a:lstStyle/>
            <a:p>
              <a:endParaRPr sz="2400"/>
            </a:p>
          </p:txBody>
        </p:sp>
        <p:sp>
          <p:nvSpPr>
            <p:cNvPr id="4" name="object 4"/>
            <p:cNvSpPr/>
            <p:nvPr/>
          </p:nvSpPr>
          <p:spPr>
            <a:xfrm>
              <a:off x="5029664" y="4495490"/>
              <a:ext cx="468630" cy="0"/>
            </a:xfrm>
            <a:custGeom>
              <a:avLst/>
              <a:gdLst/>
              <a:ahLst/>
              <a:cxnLst/>
              <a:rect l="l" t="t" r="r" b="b"/>
              <a:pathLst>
                <a:path w="468629">
                  <a:moveTo>
                    <a:pt x="0" y="0"/>
                  </a:moveTo>
                  <a:lnTo>
                    <a:pt x="468299" y="0"/>
                  </a:lnTo>
                </a:path>
              </a:pathLst>
            </a:custGeom>
            <a:ln w="19049">
              <a:solidFill>
                <a:srgbClr val="FFFFFF"/>
              </a:solidFill>
            </a:ln>
          </p:spPr>
          <p:txBody>
            <a:bodyPr wrap="square" lIns="0" tIns="0" rIns="0" bIns="0" rtlCol="0"/>
            <a:lstStyle/>
            <a:p>
              <a:endParaRPr sz="2400"/>
            </a:p>
          </p:txBody>
        </p:sp>
      </p:grpSp>
      <p:sp>
        <p:nvSpPr>
          <p:cNvPr id="5" name="object 5"/>
          <p:cNvSpPr txBox="1"/>
          <p:nvPr/>
        </p:nvSpPr>
        <p:spPr>
          <a:xfrm>
            <a:off x="712799" y="2593164"/>
            <a:ext cx="4714239" cy="1638055"/>
          </a:xfrm>
          <a:prstGeom prst="rect">
            <a:avLst/>
          </a:prstGeom>
        </p:spPr>
        <p:txBody>
          <a:bodyPr vert="horz" wrap="square" lIns="0" tIns="16933" rIns="0" bIns="0" rtlCol="0">
            <a:spAutoFit/>
          </a:bodyPr>
          <a:lstStyle/>
          <a:p>
            <a:pPr marL="16933">
              <a:spcBef>
                <a:spcPts val="133"/>
              </a:spcBef>
            </a:pPr>
            <a:r>
              <a:rPr sz="2400" spc="-87" dirty="0">
                <a:solidFill>
                  <a:srgbClr val="212121"/>
                </a:solidFill>
                <a:latin typeface="Gill Sans MT"/>
                <a:cs typeface="Gill Sans MT"/>
              </a:rPr>
              <a:t>CORE</a:t>
            </a:r>
            <a:r>
              <a:rPr sz="2400" spc="13" dirty="0">
                <a:solidFill>
                  <a:srgbClr val="212121"/>
                </a:solidFill>
                <a:latin typeface="Gill Sans MT"/>
                <a:cs typeface="Gill Sans MT"/>
              </a:rPr>
              <a:t> </a:t>
            </a:r>
            <a:r>
              <a:rPr sz="2400" spc="140" dirty="0">
                <a:solidFill>
                  <a:srgbClr val="212121"/>
                </a:solidFill>
                <a:latin typeface="Gill Sans MT"/>
                <a:cs typeface="Gill Sans MT"/>
              </a:rPr>
              <a:t>Banking</a:t>
            </a:r>
            <a:r>
              <a:rPr sz="2400" spc="13" dirty="0">
                <a:solidFill>
                  <a:srgbClr val="212121"/>
                </a:solidFill>
                <a:latin typeface="Gill Sans MT"/>
                <a:cs typeface="Gill Sans MT"/>
              </a:rPr>
              <a:t> </a:t>
            </a:r>
            <a:r>
              <a:rPr sz="2400" dirty="0">
                <a:solidFill>
                  <a:srgbClr val="212121"/>
                </a:solidFill>
                <a:latin typeface="Gill Sans MT"/>
                <a:cs typeface="Gill Sans MT"/>
              </a:rPr>
              <a:t>(CB$)</a:t>
            </a:r>
            <a:r>
              <a:rPr sz="2400" spc="20" dirty="0">
                <a:solidFill>
                  <a:srgbClr val="212121"/>
                </a:solidFill>
                <a:latin typeface="Gill Sans MT"/>
                <a:cs typeface="Gill Sans MT"/>
              </a:rPr>
              <a:t> </a:t>
            </a:r>
            <a:r>
              <a:rPr sz="2400" dirty="0">
                <a:solidFill>
                  <a:srgbClr val="212121"/>
                </a:solidFill>
                <a:latin typeface="Gill Sans MT"/>
                <a:cs typeface="Gill Sans MT"/>
              </a:rPr>
              <a:t>Help</a:t>
            </a:r>
            <a:r>
              <a:rPr sz="2400" spc="13" dirty="0">
                <a:solidFill>
                  <a:srgbClr val="212121"/>
                </a:solidFill>
                <a:latin typeface="Gill Sans MT"/>
                <a:cs typeface="Gill Sans MT"/>
              </a:rPr>
              <a:t> </a:t>
            </a:r>
            <a:r>
              <a:rPr sz="2400" spc="-27" dirty="0">
                <a:solidFill>
                  <a:srgbClr val="212121"/>
                </a:solidFill>
                <a:latin typeface="Gill Sans MT"/>
                <a:cs typeface="Gill Sans MT"/>
              </a:rPr>
              <a:t>Desk</a:t>
            </a:r>
            <a:endParaRPr sz="2400" dirty="0">
              <a:latin typeface="Gill Sans MT"/>
              <a:cs typeface="Gill Sans MT"/>
            </a:endParaRPr>
          </a:p>
          <a:p>
            <a:pPr marL="16933">
              <a:spcBef>
                <a:spcPts val="2027"/>
              </a:spcBef>
            </a:pPr>
            <a:r>
              <a:rPr sz="2400" spc="113" dirty="0">
                <a:solidFill>
                  <a:srgbClr val="212121"/>
                </a:solidFill>
                <a:latin typeface="Gill Sans MT"/>
                <a:cs typeface="Gill Sans MT"/>
              </a:rPr>
              <a:t>Phone:</a:t>
            </a:r>
            <a:r>
              <a:rPr sz="2400" spc="567" dirty="0">
                <a:solidFill>
                  <a:srgbClr val="212121"/>
                </a:solidFill>
                <a:latin typeface="Gill Sans MT"/>
                <a:cs typeface="Gill Sans MT"/>
              </a:rPr>
              <a:t> </a:t>
            </a:r>
            <a:r>
              <a:rPr sz="2400" spc="87" dirty="0">
                <a:solidFill>
                  <a:srgbClr val="212121"/>
                </a:solidFill>
                <a:latin typeface="Gill Sans MT"/>
                <a:cs typeface="Gill Sans MT"/>
              </a:rPr>
              <a:t>919-814-</a:t>
            </a:r>
            <a:r>
              <a:rPr sz="2400" spc="73" dirty="0">
                <a:solidFill>
                  <a:srgbClr val="212121"/>
                </a:solidFill>
                <a:latin typeface="Gill Sans MT"/>
                <a:cs typeface="Gill Sans MT"/>
              </a:rPr>
              <a:t>3916</a:t>
            </a:r>
            <a:endParaRPr sz="2400" dirty="0">
              <a:latin typeface="Gill Sans MT"/>
              <a:cs typeface="Gill Sans MT"/>
            </a:endParaRPr>
          </a:p>
          <a:p>
            <a:pPr marL="16933">
              <a:spcBef>
                <a:spcPts val="2033"/>
              </a:spcBef>
            </a:pPr>
            <a:r>
              <a:rPr sz="2400" spc="133" dirty="0">
                <a:solidFill>
                  <a:srgbClr val="212121"/>
                </a:solidFill>
                <a:latin typeface="Gill Sans MT"/>
                <a:cs typeface="Gill Sans MT"/>
              </a:rPr>
              <a:t>Email:</a:t>
            </a:r>
            <a:r>
              <a:rPr sz="2400" spc="527" dirty="0">
                <a:solidFill>
                  <a:srgbClr val="212121"/>
                </a:solidFill>
                <a:latin typeface="Gill Sans MT"/>
                <a:cs typeface="Gill Sans MT"/>
              </a:rPr>
              <a:t> </a:t>
            </a:r>
            <a:r>
              <a:rPr sz="2400" spc="53" dirty="0">
                <a:solidFill>
                  <a:srgbClr val="212121"/>
                </a:solidFill>
                <a:latin typeface="Gill Sans MT"/>
                <a:cs typeface="Gill Sans MT"/>
                <a:hlinkClick r:id="rId2"/>
              </a:rPr>
              <a:t>CBS.help@nctreasurer.com</a:t>
            </a:r>
            <a:endParaRPr sz="2400" dirty="0">
              <a:latin typeface="Gill Sans MT"/>
              <a:cs typeface="Gill Sans MT"/>
            </a:endParaRPr>
          </a:p>
        </p:txBody>
      </p:sp>
      <p:sp>
        <p:nvSpPr>
          <p:cNvPr id="6" name="object 6"/>
          <p:cNvSpPr txBox="1">
            <a:spLocks noGrp="1"/>
          </p:cNvSpPr>
          <p:nvPr>
            <p:ph type="title"/>
          </p:nvPr>
        </p:nvSpPr>
        <p:spPr>
          <a:xfrm>
            <a:off x="6467687" y="1379950"/>
            <a:ext cx="4848013" cy="2932064"/>
          </a:xfrm>
          <a:prstGeom prst="rect">
            <a:avLst/>
          </a:prstGeom>
        </p:spPr>
        <p:txBody>
          <a:bodyPr vert="horz" wrap="square" lIns="0" tIns="16933" rIns="0" bIns="0" rtlCol="0" anchor="ctr">
            <a:spAutoFit/>
          </a:bodyPr>
          <a:lstStyle/>
          <a:p>
            <a:pPr marL="16933" marR="6773" algn="just">
              <a:lnSpc>
                <a:spcPct val="114999"/>
              </a:lnSpc>
              <a:spcBef>
                <a:spcPts val="133"/>
              </a:spcBef>
            </a:pPr>
            <a:r>
              <a:rPr sz="5600" spc="-33" dirty="0">
                <a:solidFill>
                  <a:srgbClr val="FFFFFF"/>
                </a:solidFill>
              </a:rPr>
              <a:t>North</a:t>
            </a:r>
            <a:r>
              <a:rPr sz="5600" spc="-353" dirty="0">
                <a:solidFill>
                  <a:srgbClr val="FFFFFF"/>
                </a:solidFill>
              </a:rPr>
              <a:t> </a:t>
            </a:r>
            <a:r>
              <a:rPr sz="5600" spc="133" dirty="0">
                <a:solidFill>
                  <a:srgbClr val="FFFFFF"/>
                </a:solidFill>
              </a:rPr>
              <a:t>Carolina </a:t>
            </a:r>
            <a:r>
              <a:rPr sz="5600" spc="152" dirty="0">
                <a:solidFill>
                  <a:srgbClr val="FFFFFF"/>
                </a:solidFill>
              </a:rPr>
              <a:t>Department</a:t>
            </a:r>
            <a:r>
              <a:rPr sz="5600" spc="-133" dirty="0">
                <a:solidFill>
                  <a:srgbClr val="FFFFFF"/>
                </a:solidFill>
              </a:rPr>
              <a:t> </a:t>
            </a:r>
            <a:r>
              <a:rPr sz="5600" spc="272" dirty="0">
                <a:solidFill>
                  <a:srgbClr val="FFFFFF"/>
                </a:solidFill>
              </a:rPr>
              <a:t>of </a:t>
            </a:r>
            <a:r>
              <a:rPr sz="5600" spc="305" dirty="0">
                <a:solidFill>
                  <a:srgbClr val="FFFFFF"/>
                </a:solidFill>
              </a:rPr>
              <a:t>State</a:t>
            </a:r>
            <a:r>
              <a:rPr sz="5600" spc="-260" dirty="0">
                <a:solidFill>
                  <a:srgbClr val="FFFFFF"/>
                </a:solidFill>
              </a:rPr>
              <a:t> </a:t>
            </a:r>
            <a:r>
              <a:rPr sz="5600" spc="73" dirty="0">
                <a:solidFill>
                  <a:srgbClr val="FFFFFF"/>
                </a:solidFill>
              </a:rPr>
              <a:t>Treasurer</a:t>
            </a:r>
            <a:endParaRPr sz="5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90341" y="165445"/>
            <a:ext cx="9411317" cy="1181497"/>
          </a:xfrm>
          <a:prstGeom prst="rect">
            <a:avLst/>
          </a:prstGeom>
        </p:spPr>
        <p:txBody>
          <a:bodyPr vert="horz" wrap="square" lIns="0" tIns="499511" rIns="0" bIns="0" rtlCol="0" anchor="ctr">
            <a:spAutoFit/>
          </a:bodyPr>
          <a:lstStyle/>
          <a:p>
            <a:pPr marL="358978">
              <a:lnSpc>
                <a:spcPct val="100000"/>
              </a:lnSpc>
              <a:spcBef>
                <a:spcPts val="133"/>
              </a:spcBef>
            </a:pPr>
            <a:r>
              <a:rPr b="1" spc="113" dirty="0">
                <a:solidFill>
                  <a:srgbClr val="2A3990"/>
                </a:solidFill>
              </a:rPr>
              <a:t>Transfer</a:t>
            </a:r>
            <a:r>
              <a:rPr b="1" spc="-120" dirty="0">
                <a:solidFill>
                  <a:srgbClr val="2A3990"/>
                </a:solidFill>
              </a:rPr>
              <a:t> </a:t>
            </a:r>
            <a:r>
              <a:rPr b="1" spc="140" dirty="0">
                <a:solidFill>
                  <a:srgbClr val="2A3990"/>
                </a:solidFill>
              </a:rPr>
              <a:t>from</a:t>
            </a:r>
            <a:r>
              <a:rPr b="1" spc="-113" dirty="0">
                <a:solidFill>
                  <a:srgbClr val="2A3990"/>
                </a:solidFill>
              </a:rPr>
              <a:t> </a:t>
            </a:r>
            <a:r>
              <a:rPr b="1" spc="-133" dirty="0">
                <a:solidFill>
                  <a:srgbClr val="2A3990"/>
                </a:solidFill>
              </a:rPr>
              <a:t>CORE</a:t>
            </a:r>
            <a:r>
              <a:rPr b="1" spc="-120" dirty="0">
                <a:solidFill>
                  <a:srgbClr val="2A3990"/>
                </a:solidFill>
              </a:rPr>
              <a:t> </a:t>
            </a:r>
            <a:r>
              <a:rPr b="1" dirty="0">
                <a:solidFill>
                  <a:srgbClr val="2A3990"/>
                </a:solidFill>
              </a:rPr>
              <a:t>to</a:t>
            </a:r>
            <a:r>
              <a:rPr b="1" spc="-120" dirty="0">
                <a:solidFill>
                  <a:srgbClr val="2A3990"/>
                </a:solidFill>
              </a:rPr>
              <a:t> </a:t>
            </a:r>
            <a:r>
              <a:rPr b="1" spc="213" dirty="0">
                <a:solidFill>
                  <a:srgbClr val="2A3990"/>
                </a:solidFill>
              </a:rPr>
              <a:t>Local</a:t>
            </a:r>
            <a:r>
              <a:rPr b="1" spc="-113" dirty="0">
                <a:solidFill>
                  <a:srgbClr val="2A3990"/>
                </a:solidFill>
              </a:rPr>
              <a:t> </a:t>
            </a:r>
            <a:r>
              <a:rPr b="1" spc="113" dirty="0">
                <a:solidFill>
                  <a:srgbClr val="2A3990"/>
                </a:solidFill>
              </a:rPr>
              <a:t>Account</a:t>
            </a:r>
          </a:p>
        </p:txBody>
      </p:sp>
      <p:pic>
        <p:nvPicPr>
          <p:cNvPr id="3" name="object 3"/>
          <p:cNvPicPr/>
          <p:nvPr/>
        </p:nvPicPr>
        <p:blipFill>
          <a:blip r:embed="rId2" cstate="print"/>
          <a:stretch>
            <a:fillRect/>
          </a:stretch>
        </p:blipFill>
        <p:spPr>
          <a:xfrm>
            <a:off x="3199277" y="1578994"/>
            <a:ext cx="4467517" cy="491271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755263" y="479238"/>
            <a:ext cx="8681448" cy="5058623"/>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2693</TotalTime>
  <Words>417</Words>
  <Application>Microsoft Office PowerPoint</Application>
  <PresentationFormat>Widescreen</PresentationFormat>
  <Paragraphs>67</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ArialMT</vt:lpstr>
      <vt:lpstr>Calibri</vt:lpstr>
      <vt:lpstr>Calibri Light</vt:lpstr>
      <vt:lpstr>Gill Sans MT</vt:lpstr>
      <vt:lpstr>Roboto-Regular</vt:lpstr>
      <vt:lpstr>Office Theme</vt:lpstr>
      <vt:lpstr>PowerPoint Presentation</vt:lpstr>
      <vt:lpstr>PowerPoint Presentation</vt:lpstr>
      <vt:lpstr>PowerPoint Presentation</vt:lpstr>
      <vt:lpstr>PowerPoint Presentation</vt:lpstr>
      <vt:lpstr>PowerPoint Presentation</vt:lpstr>
      <vt:lpstr>PowerPoint Presentation</vt:lpstr>
      <vt:lpstr>North Carolina Department of State Treasurer</vt:lpstr>
      <vt:lpstr>Transfer from CORE to Local Account</vt:lpstr>
      <vt:lpstr>PowerPoint Presentation</vt:lpstr>
      <vt:lpstr>PowerPoint Presentation</vt:lpstr>
      <vt:lpstr>PowerPoint Presentation</vt:lpstr>
      <vt:lpstr>PowerPoint Presentation</vt:lpstr>
      <vt:lpstr>PowerPoint Presentation</vt:lpstr>
      <vt:lpstr>PowerPoint Presentation</vt:lpstr>
      <vt:lpstr>Transfer from Local Account into LEA CORE Account</vt:lpstr>
      <vt:lpstr>North Carolina Department of Public Instruction</vt:lpstr>
      <vt:lpstr>Transfer from Local Account to CORE Use Cash Management System to Process Transfer - UL</vt:lpstr>
      <vt:lpstr>PowerPoint Presentation</vt:lpstr>
      <vt:lpstr>Jessica Vaughan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Gwendolyn Tucker</dc:creator>
  <cp:lastModifiedBy>Evelyn Gallegos</cp:lastModifiedBy>
  <cp:revision>16</cp:revision>
  <cp:lastPrinted>2023-08-23T14:37:26Z</cp:lastPrinted>
  <dcterms:created xsi:type="dcterms:W3CDTF">2023-07-16T22:50:12Z</dcterms:created>
  <dcterms:modified xsi:type="dcterms:W3CDTF">2023-09-07T04:14:06Z</dcterms:modified>
</cp:coreProperties>
</file>