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5"/>
  </p:notesMasterIdLst>
  <p:handoutMasterIdLst>
    <p:handoutMasterId r:id="rId26"/>
  </p:handoutMasterIdLst>
  <p:sldIdLst>
    <p:sldId id="257" r:id="rId2"/>
    <p:sldId id="258" r:id="rId3"/>
    <p:sldId id="260" r:id="rId4"/>
    <p:sldId id="261" r:id="rId5"/>
    <p:sldId id="280" r:id="rId6"/>
    <p:sldId id="277"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8" r:id="rId22"/>
    <p:sldId id="279" r:id="rId23"/>
    <p:sldId id="259" r:id="rId24"/>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12C"/>
    <a:srgbClr val="6185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90929"/>
  </p:normalViewPr>
  <p:slideViewPr>
    <p:cSldViewPr>
      <p:cViewPr varScale="1">
        <p:scale>
          <a:sx n="104" d="100"/>
          <a:sy n="104" d="100"/>
        </p:scale>
        <p:origin x="2124" y="10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AD4834A-48BD-4CC6-A388-D6FA2389183A}"/>
              </a:ext>
            </a:extLst>
          </p:cNvPr>
          <p:cNvSpPr>
            <a:spLocks noGrp="1"/>
          </p:cNvSpPr>
          <p:nvPr>
            <p:ph type="hdr" sz="quarter"/>
          </p:nvPr>
        </p:nvSpPr>
        <p:spPr>
          <a:xfrm>
            <a:off x="0" y="0"/>
            <a:ext cx="3043238" cy="46672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1AA39AE1-1994-41EA-A922-F6335D10CC9E}"/>
              </a:ext>
            </a:extLst>
          </p:cNvPr>
          <p:cNvSpPr>
            <a:spLocks noGrp="1"/>
          </p:cNvSpPr>
          <p:nvPr>
            <p:ph type="dt" sz="quarter" idx="1"/>
          </p:nvPr>
        </p:nvSpPr>
        <p:spPr>
          <a:xfrm>
            <a:off x="3978275" y="0"/>
            <a:ext cx="3043238" cy="466725"/>
          </a:xfrm>
          <a:prstGeom prst="rect">
            <a:avLst/>
          </a:prstGeom>
        </p:spPr>
        <p:txBody>
          <a:bodyPr vert="horz" lIns="93324" tIns="46662" rIns="93324" bIns="46662" rtlCol="0"/>
          <a:lstStyle>
            <a:lvl1pPr algn="r">
              <a:defRPr sz="1200"/>
            </a:lvl1pPr>
          </a:lstStyle>
          <a:p>
            <a:pPr>
              <a:defRPr/>
            </a:pPr>
            <a:fld id="{7CFC5AE6-7A81-49BA-AAB7-DA94690D7728}" type="datetimeFigureOut">
              <a:rPr lang="en-US"/>
              <a:pPr>
                <a:defRPr/>
              </a:pPr>
              <a:t>7/27/2018</a:t>
            </a:fld>
            <a:endParaRPr lang="en-US"/>
          </a:p>
        </p:txBody>
      </p:sp>
      <p:sp>
        <p:nvSpPr>
          <p:cNvPr id="4" name="Footer Placeholder 3">
            <a:extLst>
              <a:ext uri="{FF2B5EF4-FFF2-40B4-BE49-F238E27FC236}">
                <a16:creationId xmlns:a16="http://schemas.microsoft.com/office/drawing/2014/main" id="{09406360-06BC-4E62-B5C4-7ECA25874370}"/>
              </a:ext>
            </a:extLst>
          </p:cNvPr>
          <p:cNvSpPr>
            <a:spLocks noGrp="1"/>
          </p:cNvSpPr>
          <p:nvPr>
            <p:ph type="ftr" sz="quarter" idx="2"/>
          </p:nvPr>
        </p:nvSpPr>
        <p:spPr>
          <a:xfrm>
            <a:off x="0" y="8842375"/>
            <a:ext cx="3043238" cy="466725"/>
          </a:xfrm>
          <a:prstGeom prst="rect">
            <a:avLst/>
          </a:prstGeom>
        </p:spPr>
        <p:txBody>
          <a:bodyPr vert="horz" lIns="93324" tIns="46662" rIns="93324" bIns="46662"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A8254EE8-2415-44CF-9DC2-B1876ED61C8C}"/>
              </a:ext>
            </a:extLst>
          </p:cNvPr>
          <p:cNvSpPr>
            <a:spLocks noGrp="1"/>
          </p:cNvSpPr>
          <p:nvPr>
            <p:ph type="sldNum" sz="quarter" idx="3"/>
          </p:nvPr>
        </p:nvSpPr>
        <p:spPr>
          <a:xfrm>
            <a:off x="3978275" y="8842375"/>
            <a:ext cx="3043238" cy="466725"/>
          </a:xfrm>
          <a:prstGeom prst="rect">
            <a:avLst/>
          </a:prstGeom>
        </p:spPr>
        <p:txBody>
          <a:bodyPr vert="horz" lIns="93324" tIns="46662" rIns="93324" bIns="46662" rtlCol="0" anchor="b"/>
          <a:lstStyle>
            <a:lvl1pPr algn="r">
              <a:defRPr sz="1200"/>
            </a:lvl1pPr>
          </a:lstStyle>
          <a:p>
            <a:pPr>
              <a:defRPr/>
            </a:pPr>
            <a:fld id="{C2AEEDBF-245B-42D4-9D74-DBD94945518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997B18A-6420-4E91-B5B2-E47EF849B3D0}"/>
              </a:ext>
            </a:extLst>
          </p:cNvPr>
          <p:cNvSpPr>
            <a:spLocks noGrp="1" noChangeArrowheads="1"/>
          </p:cNvSpPr>
          <p:nvPr>
            <p:ph type="hdr" sz="quarter"/>
          </p:nvPr>
        </p:nvSpPr>
        <p:spPr bwMode="auto">
          <a:xfrm>
            <a:off x="0" y="0"/>
            <a:ext cx="3043238" cy="465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t" anchorCtr="0" compatLnSpc="1">
            <a:prstTxWarp prst="textNoShape">
              <a:avLst/>
            </a:prstTxWarp>
          </a:bodyPr>
          <a:lstStyle>
            <a:lvl1pPr>
              <a:defRPr sz="1200">
                <a:latin typeface="Arial" charset="0"/>
              </a:defRPr>
            </a:lvl1pPr>
          </a:lstStyle>
          <a:p>
            <a:pPr>
              <a:defRPr/>
            </a:pPr>
            <a:endParaRPr lang="en-US" altLang="en-US"/>
          </a:p>
        </p:txBody>
      </p:sp>
      <p:sp>
        <p:nvSpPr>
          <p:cNvPr id="5123" name="Rectangle 3">
            <a:extLst>
              <a:ext uri="{FF2B5EF4-FFF2-40B4-BE49-F238E27FC236}">
                <a16:creationId xmlns:a16="http://schemas.microsoft.com/office/drawing/2014/main" id="{5D337AAB-90F0-46F5-8C01-B4D169B09D9C}"/>
              </a:ext>
            </a:extLst>
          </p:cNvPr>
          <p:cNvSpPr>
            <a:spLocks noGrp="1" noChangeArrowheads="1"/>
          </p:cNvSpPr>
          <p:nvPr>
            <p:ph type="dt" idx="1"/>
          </p:nvPr>
        </p:nvSpPr>
        <p:spPr bwMode="auto">
          <a:xfrm>
            <a:off x="3979863" y="0"/>
            <a:ext cx="3043237" cy="4651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t" anchorCtr="0" compatLnSpc="1">
            <a:prstTxWarp prst="textNoShape">
              <a:avLst/>
            </a:prstTxWarp>
          </a:bodyPr>
          <a:lstStyle>
            <a:lvl1pPr algn="r">
              <a:defRPr sz="1200">
                <a:latin typeface="Arial" charset="0"/>
              </a:defRPr>
            </a:lvl1pPr>
          </a:lstStyle>
          <a:p>
            <a:pPr>
              <a:defRPr/>
            </a:pPr>
            <a:endParaRPr lang="en-US" altLang="en-US"/>
          </a:p>
        </p:txBody>
      </p:sp>
      <p:sp>
        <p:nvSpPr>
          <p:cNvPr id="3076" name="Rectangle 4">
            <a:extLst>
              <a:ext uri="{FF2B5EF4-FFF2-40B4-BE49-F238E27FC236}">
                <a16:creationId xmlns:a16="http://schemas.microsoft.com/office/drawing/2014/main" id="{83449A3F-7982-41CE-94FB-8A93B9416509}"/>
              </a:ext>
            </a:extLst>
          </p:cNvPr>
          <p:cNvSpPr>
            <a:spLocks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37A8B557-F4CB-4261-8AD1-CFC127C2B0B4}"/>
              </a:ext>
            </a:extLst>
          </p:cNvPr>
          <p:cNvSpPr>
            <a:spLocks noGrp="1" noChangeArrowheads="1"/>
          </p:cNvSpPr>
          <p:nvPr>
            <p:ph type="body" sz="quarter" idx="3"/>
          </p:nvPr>
        </p:nvSpPr>
        <p:spPr bwMode="auto">
          <a:xfrm>
            <a:off x="936625" y="4421188"/>
            <a:ext cx="5149850" cy="4189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a:extLst>
              <a:ext uri="{FF2B5EF4-FFF2-40B4-BE49-F238E27FC236}">
                <a16:creationId xmlns:a16="http://schemas.microsoft.com/office/drawing/2014/main" id="{AC032F28-526D-40B1-B268-C9FB150314AF}"/>
              </a:ext>
            </a:extLst>
          </p:cNvPr>
          <p:cNvSpPr>
            <a:spLocks noGrp="1" noChangeArrowheads="1"/>
          </p:cNvSpPr>
          <p:nvPr>
            <p:ph type="ftr" sz="quarter" idx="4"/>
          </p:nvPr>
        </p:nvSpPr>
        <p:spPr bwMode="auto">
          <a:xfrm>
            <a:off x="0" y="8843963"/>
            <a:ext cx="3043238" cy="465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b" anchorCtr="0" compatLnSpc="1">
            <a:prstTxWarp prst="textNoShape">
              <a:avLst/>
            </a:prstTxWarp>
          </a:bodyPr>
          <a:lstStyle>
            <a:lvl1pPr>
              <a:defRPr sz="1200">
                <a:latin typeface="Arial" charset="0"/>
              </a:defRPr>
            </a:lvl1pPr>
          </a:lstStyle>
          <a:p>
            <a:pPr>
              <a:defRPr/>
            </a:pPr>
            <a:endParaRPr lang="en-US" altLang="en-US"/>
          </a:p>
        </p:txBody>
      </p:sp>
      <p:sp>
        <p:nvSpPr>
          <p:cNvPr id="5127" name="Rectangle 7">
            <a:extLst>
              <a:ext uri="{FF2B5EF4-FFF2-40B4-BE49-F238E27FC236}">
                <a16:creationId xmlns:a16="http://schemas.microsoft.com/office/drawing/2014/main" id="{2F09EA68-6D9A-43B4-99F0-5A6005791AD2}"/>
              </a:ext>
            </a:extLst>
          </p:cNvPr>
          <p:cNvSpPr>
            <a:spLocks noGrp="1" noChangeArrowheads="1"/>
          </p:cNvSpPr>
          <p:nvPr>
            <p:ph type="sldNum" sz="quarter" idx="5"/>
          </p:nvPr>
        </p:nvSpPr>
        <p:spPr bwMode="auto">
          <a:xfrm>
            <a:off x="3979863" y="8843963"/>
            <a:ext cx="3043237" cy="465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324" tIns="46662" rIns="93324" bIns="46662" numCol="1" anchor="b" anchorCtr="0" compatLnSpc="1">
            <a:prstTxWarp prst="textNoShape">
              <a:avLst/>
            </a:prstTxWarp>
          </a:bodyPr>
          <a:lstStyle>
            <a:lvl1pPr algn="r">
              <a:defRPr sz="1200"/>
            </a:lvl1pPr>
          </a:lstStyle>
          <a:p>
            <a:pPr>
              <a:defRPr/>
            </a:pPr>
            <a:fld id="{92506108-075C-4C37-88D2-01AAD840D6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6F2DD29-2214-44E8-9D8D-F4ABF00DA5D0}"/>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ヒラギノ角ゴ Pro W3" pitchFamily="1" charset="-128"/>
              </a:defRPr>
            </a:lvl1pPr>
            <a:lvl2pPr marL="757238" indent="-290513">
              <a:defRPr sz="2400">
                <a:solidFill>
                  <a:schemeClr val="tx1"/>
                </a:solidFill>
                <a:latin typeface="Arial" panose="020B0604020202020204" pitchFamily="34" charset="0"/>
                <a:ea typeface="ヒラギノ角ゴ Pro W3" pitchFamily="1" charset="-128"/>
              </a:defRPr>
            </a:lvl2pPr>
            <a:lvl3pPr marL="1165225" indent="-231775">
              <a:defRPr sz="2400">
                <a:solidFill>
                  <a:schemeClr val="tx1"/>
                </a:solidFill>
                <a:latin typeface="Arial" panose="020B0604020202020204" pitchFamily="34" charset="0"/>
                <a:ea typeface="ヒラギノ角ゴ Pro W3" pitchFamily="1" charset="-128"/>
              </a:defRPr>
            </a:lvl3pPr>
            <a:lvl4pPr marL="1631950" indent="-231775">
              <a:defRPr sz="2400">
                <a:solidFill>
                  <a:schemeClr val="tx1"/>
                </a:solidFill>
                <a:latin typeface="Arial" panose="020B0604020202020204" pitchFamily="34" charset="0"/>
                <a:ea typeface="ヒラギノ角ゴ Pro W3" pitchFamily="1" charset="-128"/>
              </a:defRPr>
            </a:lvl4pPr>
            <a:lvl5pPr marL="2098675" indent="-231775">
              <a:defRPr sz="2400">
                <a:solidFill>
                  <a:schemeClr val="tx1"/>
                </a:solidFill>
                <a:latin typeface="Arial" panose="020B0604020202020204" pitchFamily="34" charset="0"/>
                <a:ea typeface="ヒラギノ角ゴ Pro W3" pitchFamily="1" charset="-128"/>
              </a:defRPr>
            </a:lvl5pPr>
            <a:lvl6pPr marL="2555875" indent="-231775" eaLnBrk="0" fontAlgn="base" hangingPunct="0">
              <a:spcBef>
                <a:spcPct val="0"/>
              </a:spcBef>
              <a:spcAft>
                <a:spcPct val="0"/>
              </a:spcAft>
              <a:defRPr sz="2400">
                <a:solidFill>
                  <a:schemeClr val="tx1"/>
                </a:solidFill>
                <a:latin typeface="Arial" panose="020B0604020202020204" pitchFamily="34" charset="0"/>
                <a:ea typeface="ヒラギノ角ゴ Pro W3" pitchFamily="1" charset="-128"/>
              </a:defRPr>
            </a:lvl6pPr>
            <a:lvl7pPr marL="3013075" indent="-231775" eaLnBrk="0" fontAlgn="base" hangingPunct="0">
              <a:spcBef>
                <a:spcPct val="0"/>
              </a:spcBef>
              <a:spcAft>
                <a:spcPct val="0"/>
              </a:spcAft>
              <a:defRPr sz="2400">
                <a:solidFill>
                  <a:schemeClr val="tx1"/>
                </a:solidFill>
                <a:latin typeface="Arial" panose="020B0604020202020204" pitchFamily="34" charset="0"/>
                <a:ea typeface="ヒラギノ角ゴ Pro W3" pitchFamily="1" charset="-128"/>
              </a:defRPr>
            </a:lvl7pPr>
            <a:lvl8pPr marL="3470275" indent="-231775" eaLnBrk="0" fontAlgn="base" hangingPunct="0">
              <a:spcBef>
                <a:spcPct val="0"/>
              </a:spcBef>
              <a:spcAft>
                <a:spcPct val="0"/>
              </a:spcAft>
              <a:defRPr sz="2400">
                <a:solidFill>
                  <a:schemeClr val="tx1"/>
                </a:solidFill>
                <a:latin typeface="Arial" panose="020B0604020202020204" pitchFamily="34" charset="0"/>
                <a:ea typeface="ヒラギノ角ゴ Pro W3" pitchFamily="1" charset="-128"/>
              </a:defRPr>
            </a:lvl8pPr>
            <a:lvl9pPr marL="3927475" indent="-231775" eaLnBrk="0" fontAlgn="base" hangingPunct="0">
              <a:spcBef>
                <a:spcPct val="0"/>
              </a:spcBef>
              <a:spcAft>
                <a:spcPct val="0"/>
              </a:spcAft>
              <a:defRPr sz="2400">
                <a:solidFill>
                  <a:schemeClr val="tx1"/>
                </a:solidFill>
                <a:latin typeface="Arial" panose="020B0604020202020204" pitchFamily="34" charset="0"/>
                <a:ea typeface="ヒラギノ角ゴ Pro W3" pitchFamily="1" charset="-128"/>
              </a:defRPr>
            </a:lvl9pPr>
          </a:lstStyle>
          <a:p>
            <a:fld id="{BAB80683-E5CC-4BCF-ABBF-E8E82DEA8D52}" type="slidenum">
              <a:rPr lang="en-US" altLang="en-US" sz="1200" smtClean="0"/>
              <a:pPr/>
              <a:t>1</a:t>
            </a:fld>
            <a:endParaRPr lang="en-US" altLang="en-US" sz="1200"/>
          </a:p>
        </p:txBody>
      </p:sp>
      <p:sp>
        <p:nvSpPr>
          <p:cNvPr id="6147" name="Rectangle 2">
            <a:extLst>
              <a:ext uri="{FF2B5EF4-FFF2-40B4-BE49-F238E27FC236}">
                <a16:creationId xmlns:a16="http://schemas.microsoft.com/office/drawing/2014/main" id="{F276680F-2649-486F-87D3-3470E1D0C2FE}"/>
              </a:ext>
            </a:extLst>
          </p:cNvPr>
          <p:cNvSpPr>
            <a:spLocks noChangeArrowheads="1" noTextEdit="1"/>
          </p:cNvSpPr>
          <p:nvPr>
            <p:ph type="sldImg"/>
          </p:nvPr>
        </p:nvSpPr>
        <p:spPr>
          <a:ln/>
        </p:spPr>
      </p:sp>
      <p:sp>
        <p:nvSpPr>
          <p:cNvPr id="6148" name="Rectangle 3">
            <a:extLst>
              <a:ext uri="{FF2B5EF4-FFF2-40B4-BE49-F238E27FC236}">
                <a16:creationId xmlns:a16="http://schemas.microsoft.com/office/drawing/2014/main" id="{E7574EF7-A407-4D1C-820A-F29D48F64DB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WhitebackPPTCover4">
            <a:extLst>
              <a:ext uri="{FF2B5EF4-FFF2-40B4-BE49-F238E27FC236}">
                <a16:creationId xmlns:a16="http://schemas.microsoft.com/office/drawing/2014/main" id="{3334E0C4-B491-447B-A25E-63E694BDEE5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8" name="Rectangle 2"/>
          <p:cNvSpPr>
            <a:spLocks noGrp="1" noChangeArrowheads="1"/>
          </p:cNvSpPr>
          <p:nvPr>
            <p:ph type="ctrTitle"/>
          </p:nvPr>
        </p:nvSpPr>
        <p:spPr>
          <a:xfrm>
            <a:off x="685800" y="2286000"/>
            <a:ext cx="7772400" cy="1143000"/>
          </a:xfrm>
        </p:spPr>
        <p:txBody>
          <a:bodyPr/>
          <a:lstStyle>
            <a:lvl1pPr algn="ctr">
              <a:defRPr sz="4000"/>
            </a:lvl1pPr>
          </a:lstStyle>
          <a:p>
            <a:pPr lvl="0"/>
            <a:r>
              <a:rPr lang="en-US" altLang="en-US" noProof="0"/>
              <a:t>Click to edit Master title style</a:t>
            </a:r>
          </a:p>
        </p:txBody>
      </p:sp>
      <p:sp>
        <p:nvSpPr>
          <p:cNvPr id="9219" name="Rectangle 3"/>
          <p:cNvSpPr>
            <a:spLocks noGrp="1" noChangeArrowheads="1"/>
          </p:cNvSpPr>
          <p:nvPr>
            <p:ph type="subTitle" idx="1"/>
          </p:nvPr>
        </p:nvSpPr>
        <p:spPr>
          <a:xfrm>
            <a:off x="1371600" y="3886200"/>
            <a:ext cx="6400800" cy="1752600"/>
          </a:xfrm>
        </p:spPr>
        <p:txBody>
          <a:bodyPr/>
          <a:lstStyle>
            <a:lvl1pPr marL="0" indent="0" algn="ctr">
              <a:buFontTx/>
              <a:buNone/>
              <a:defRPr sz="2800"/>
            </a:lvl1pPr>
          </a:lstStyle>
          <a:p>
            <a:pPr lvl="0"/>
            <a:r>
              <a:rPr lang="en-US" altLang="en-US" noProof="0"/>
              <a:t>Click to edit Master subtitle style</a:t>
            </a:r>
          </a:p>
        </p:txBody>
      </p:sp>
      <p:sp>
        <p:nvSpPr>
          <p:cNvPr id="5" name="Slide Number Placeholder 4">
            <a:extLst>
              <a:ext uri="{FF2B5EF4-FFF2-40B4-BE49-F238E27FC236}">
                <a16:creationId xmlns:a16="http://schemas.microsoft.com/office/drawing/2014/main" id="{502BCD77-8E28-448B-B88B-C79667D465FE}"/>
              </a:ext>
            </a:extLst>
          </p:cNvPr>
          <p:cNvSpPr>
            <a:spLocks noGrp="1" noChangeArrowheads="1"/>
          </p:cNvSpPr>
          <p:nvPr>
            <p:ph type="sldNum" sz="quarter" idx="10"/>
          </p:nvPr>
        </p:nvSpPr>
        <p:spPr/>
        <p:txBody>
          <a:bodyPr/>
          <a:lstStyle>
            <a:lvl1pPr>
              <a:defRPr/>
            </a:lvl1pPr>
          </a:lstStyle>
          <a:p>
            <a:pPr>
              <a:defRPr/>
            </a:pPr>
            <a:fld id="{FD5F4259-D6BE-47A9-9643-64E415CC33E1}" type="slidenum">
              <a:rPr lang="en-US" altLang="en-US"/>
              <a:pPr>
                <a:defRPr/>
              </a:pPr>
              <a:t>‹#›</a:t>
            </a:fld>
            <a:endParaRPr lang="en-US" altLang="en-US"/>
          </a:p>
        </p:txBody>
      </p:sp>
    </p:spTree>
    <p:extLst>
      <p:ext uri="{BB962C8B-B14F-4D97-AF65-F5344CB8AC3E}">
        <p14:creationId xmlns:p14="http://schemas.microsoft.com/office/powerpoint/2010/main" val="1952089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FBDEA2B6-499F-4ED4-BB68-41269775A9B0}"/>
              </a:ext>
            </a:extLst>
          </p:cNvPr>
          <p:cNvSpPr>
            <a:spLocks noGrp="1" noChangeArrowheads="1"/>
          </p:cNvSpPr>
          <p:nvPr>
            <p:ph type="sldNum" sz="quarter" idx="10"/>
          </p:nvPr>
        </p:nvSpPr>
        <p:spPr>
          <a:ln/>
        </p:spPr>
        <p:txBody>
          <a:bodyPr/>
          <a:lstStyle>
            <a:lvl1pPr>
              <a:defRPr/>
            </a:lvl1pPr>
          </a:lstStyle>
          <a:p>
            <a:pPr>
              <a:defRPr/>
            </a:pPr>
            <a:fld id="{8A8DEE82-FE96-4DFA-99EE-141896AB0ACB}"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197650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4A689520-4BC6-45DB-8495-36A390F62418}"/>
              </a:ext>
            </a:extLst>
          </p:cNvPr>
          <p:cNvSpPr>
            <a:spLocks noGrp="1" noChangeArrowheads="1"/>
          </p:cNvSpPr>
          <p:nvPr>
            <p:ph type="sldNum" sz="quarter" idx="10"/>
          </p:nvPr>
        </p:nvSpPr>
        <p:spPr>
          <a:ln/>
        </p:spPr>
        <p:txBody>
          <a:bodyPr/>
          <a:lstStyle>
            <a:lvl1pPr>
              <a:defRPr/>
            </a:lvl1pPr>
          </a:lstStyle>
          <a:p>
            <a:pPr>
              <a:defRPr/>
            </a:pPr>
            <a:fld id="{45CE28BA-B12B-4D4E-908E-1C641D5C68A5}"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977668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64435CC6-A228-4A46-99C2-A2E9A18A2D85}"/>
              </a:ext>
            </a:extLst>
          </p:cNvPr>
          <p:cNvSpPr>
            <a:spLocks noGrp="1" noChangeArrowheads="1"/>
          </p:cNvSpPr>
          <p:nvPr>
            <p:ph type="sldNum" sz="quarter" idx="10"/>
          </p:nvPr>
        </p:nvSpPr>
        <p:spPr>
          <a:ln/>
        </p:spPr>
        <p:txBody>
          <a:bodyPr/>
          <a:lstStyle>
            <a:lvl1pPr>
              <a:defRPr/>
            </a:lvl1pPr>
          </a:lstStyle>
          <a:p>
            <a:pPr>
              <a:defRPr/>
            </a:pPr>
            <a:fld id="{BCD5E5E6-714A-475C-8C29-FA83DF83351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632999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D138DBB3-5430-484E-82B2-43F4F0792C90}"/>
              </a:ext>
            </a:extLst>
          </p:cNvPr>
          <p:cNvSpPr>
            <a:spLocks noGrp="1" noChangeArrowheads="1"/>
          </p:cNvSpPr>
          <p:nvPr>
            <p:ph type="sldNum" sz="quarter" idx="10"/>
          </p:nvPr>
        </p:nvSpPr>
        <p:spPr>
          <a:ln/>
        </p:spPr>
        <p:txBody>
          <a:bodyPr/>
          <a:lstStyle>
            <a:lvl1pPr>
              <a:defRPr/>
            </a:lvl1pPr>
          </a:lstStyle>
          <a:p>
            <a:pPr>
              <a:defRPr/>
            </a:pPr>
            <a:fld id="{51361F53-CEE0-4295-A952-4EB404F96A87}"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73061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1AEE4883-E448-4ECD-9B1E-4A649CCEB38F}"/>
              </a:ext>
            </a:extLst>
          </p:cNvPr>
          <p:cNvSpPr>
            <a:spLocks noGrp="1" noChangeArrowheads="1"/>
          </p:cNvSpPr>
          <p:nvPr>
            <p:ph type="sldNum" sz="quarter" idx="10"/>
          </p:nvPr>
        </p:nvSpPr>
        <p:spPr>
          <a:ln/>
        </p:spPr>
        <p:txBody>
          <a:bodyPr/>
          <a:lstStyle>
            <a:lvl1pPr>
              <a:defRPr/>
            </a:lvl1pPr>
          </a:lstStyle>
          <a:p>
            <a:pPr>
              <a:defRPr/>
            </a:pPr>
            <a:fld id="{A0AB02E0-4CA0-4A91-8DFE-ED7AE10F109A}"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470752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0FC0932F-0445-4C6A-B4D8-CF04E3A4EBD1}"/>
              </a:ext>
            </a:extLst>
          </p:cNvPr>
          <p:cNvSpPr>
            <a:spLocks noGrp="1" noChangeArrowheads="1"/>
          </p:cNvSpPr>
          <p:nvPr>
            <p:ph type="sldNum" sz="quarter" idx="10"/>
          </p:nvPr>
        </p:nvSpPr>
        <p:spPr>
          <a:ln/>
        </p:spPr>
        <p:txBody>
          <a:bodyPr/>
          <a:lstStyle>
            <a:lvl1pPr>
              <a:defRPr/>
            </a:lvl1pPr>
          </a:lstStyle>
          <a:p>
            <a:pPr>
              <a:defRPr/>
            </a:pPr>
            <a:fld id="{0ED9EEF9-B04E-4BA8-8139-4CBC778184CB}"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971750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AD4F70C2-C47E-468A-A310-BEB8FC818A74}"/>
              </a:ext>
            </a:extLst>
          </p:cNvPr>
          <p:cNvSpPr>
            <a:spLocks noGrp="1" noChangeArrowheads="1"/>
          </p:cNvSpPr>
          <p:nvPr>
            <p:ph type="sldNum" sz="quarter" idx="10"/>
          </p:nvPr>
        </p:nvSpPr>
        <p:spPr>
          <a:ln/>
        </p:spPr>
        <p:txBody>
          <a:bodyPr/>
          <a:lstStyle>
            <a:lvl1pPr>
              <a:defRPr/>
            </a:lvl1pPr>
          </a:lstStyle>
          <a:p>
            <a:pPr>
              <a:defRPr/>
            </a:pPr>
            <a:fld id="{CE34D9EE-D3F3-42D2-BA25-4195DE1B8EC4}"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757704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AF0EA729-9B52-4AA4-B316-AA67153ACB41}"/>
              </a:ext>
            </a:extLst>
          </p:cNvPr>
          <p:cNvSpPr>
            <a:spLocks noGrp="1" noChangeArrowheads="1"/>
          </p:cNvSpPr>
          <p:nvPr>
            <p:ph type="sldNum" sz="quarter" idx="10"/>
          </p:nvPr>
        </p:nvSpPr>
        <p:spPr>
          <a:ln/>
        </p:spPr>
        <p:txBody>
          <a:bodyPr/>
          <a:lstStyle>
            <a:lvl1pPr>
              <a:defRPr/>
            </a:lvl1pPr>
          </a:lstStyle>
          <a:p>
            <a:pPr>
              <a:defRPr/>
            </a:pPr>
            <a:fld id="{1C73005E-D033-47FA-9AF6-91DC2924ADD0}"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767872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3CB220CF-3AC5-4DAA-89ED-0BCD807977AA}"/>
              </a:ext>
            </a:extLst>
          </p:cNvPr>
          <p:cNvSpPr>
            <a:spLocks noGrp="1" noChangeArrowheads="1"/>
          </p:cNvSpPr>
          <p:nvPr>
            <p:ph type="sldNum" sz="quarter" idx="10"/>
          </p:nvPr>
        </p:nvSpPr>
        <p:spPr>
          <a:ln/>
        </p:spPr>
        <p:txBody>
          <a:bodyPr/>
          <a:lstStyle>
            <a:lvl1pPr>
              <a:defRPr/>
            </a:lvl1pPr>
          </a:lstStyle>
          <a:p>
            <a:pPr>
              <a:defRPr/>
            </a:pPr>
            <a:fld id="{D9AB27C4-12DA-4F3E-A4F7-CCE5B2F6CF47}"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405400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3528518F-0CEC-4F7C-B446-3840BB57F461}"/>
              </a:ext>
            </a:extLst>
          </p:cNvPr>
          <p:cNvSpPr>
            <a:spLocks noGrp="1" noChangeArrowheads="1"/>
          </p:cNvSpPr>
          <p:nvPr>
            <p:ph type="sldNum" sz="quarter" idx="10"/>
          </p:nvPr>
        </p:nvSpPr>
        <p:spPr>
          <a:ln/>
        </p:spPr>
        <p:txBody>
          <a:bodyPr/>
          <a:lstStyle>
            <a:lvl1pPr>
              <a:defRPr/>
            </a:lvl1pPr>
          </a:lstStyle>
          <a:p>
            <a:pPr>
              <a:defRPr/>
            </a:pPr>
            <a:fld id="{15B6835E-B4DE-43B1-8693-394940F787B3}"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404312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WhitebackPPTCover4_3">
            <a:extLst>
              <a:ext uri="{FF2B5EF4-FFF2-40B4-BE49-F238E27FC236}">
                <a16:creationId xmlns:a16="http://schemas.microsoft.com/office/drawing/2014/main" id="{C988CCF7-E08F-447E-870B-688CACF6229D}"/>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175" y="7938"/>
            <a:ext cx="9137650" cy="684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C62DB8DB-66E5-48CF-91D3-E355F8B86F38}"/>
              </a:ext>
            </a:extLst>
          </p:cNvPr>
          <p:cNvSpPr>
            <a:spLocks noGrp="1" noChangeArrowheads="1"/>
          </p:cNvSpPr>
          <p:nvPr>
            <p:ph type="title"/>
          </p:nvPr>
        </p:nvSpPr>
        <p:spPr bwMode="auto">
          <a:xfrm>
            <a:off x="685800" y="304800"/>
            <a:ext cx="77724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0A895B00-EF49-4ADF-B669-95A882EA1828}"/>
              </a:ext>
            </a:extLst>
          </p:cNvPr>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a:extLst>
              <a:ext uri="{FF2B5EF4-FFF2-40B4-BE49-F238E27FC236}">
                <a16:creationId xmlns:a16="http://schemas.microsoft.com/office/drawing/2014/main" id="{C2A38AB1-BDE3-454D-8D8A-C3341060EA73}"/>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solidFill>
                  <a:schemeClr val="folHlink"/>
                </a:solidFill>
              </a:defRPr>
            </a:lvl1pPr>
          </a:lstStyle>
          <a:p>
            <a:pPr>
              <a:defRPr/>
            </a:pPr>
            <a:fld id="{168B8D44-667D-4A1E-95C0-95D117A7F77A}" type="slidenum">
              <a:rPr lang="en-US" altLang="en-US"/>
              <a:pPr>
                <a:defRPr/>
              </a:pPr>
              <a:t>‹#›</a:t>
            </a:fld>
            <a:endParaRPr lang="en-US" altLang="en-US">
              <a:solidFill>
                <a:schemeClr val="tx1"/>
              </a:solidFill>
            </a:endParaRPr>
          </a:p>
        </p:txBody>
      </p:sp>
    </p:spTree>
  </p:cSld>
  <p:clrMap bg1="lt1" tx1="dk1" bg2="lt2" tx2="dk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rtl="0" eaLnBrk="0" fontAlgn="base" hangingPunct="0">
        <a:spcBef>
          <a:spcPct val="0"/>
        </a:spcBef>
        <a:spcAft>
          <a:spcPct val="0"/>
        </a:spcAft>
        <a:defRPr sz="3800" b="1">
          <a:solidFill>
            <a:srgbClr val="B4C12C"/>
          </a:solidFill>
          <a:latin typeface="+mj-lt"/>
          <a:ea typeface="+mj-ea"/>
          <a:cs typeface="+mj-cs"/>
        </a:defRPr>
      </a:lvl1pPr>
      <a:lvl2pPr algn="l" rtl="0" eaLnBrk="0" fontAlgn="base" hangingPunct="0">
        <a:spcBef>
          <a:spcPct val="0"/>
        </a:spcBef>
        <a:spcAft>
          <a:spcPct val="0"/>
        </a:spcAft>
        <a:defRPr sz="3800" b="1">
          <a:solidFill>
            <a:srgbClr val="B4C12C"/>
          </a:solidFill>
          <a:latin typeface="Arial" charset="0"/>
          <a:ea typeface="ヒラギノ角ゴ Pro W3" pitchFamily="1" charset="-128"/>
        </a:defRPr>
      </a:lvl2pPr>
      <a:lvl3pPr algn="l" rtl="0" eaLnBrk="0" fontAlgn="base" hangingPunct="0">
        <a:spcBef>
          <a:spcPct val="0"/>
        </a:spcBef>
        <a:spcAft>
          <a:spcPct val="0"/>
        </a:spcAft>
        <a:defRPr sz="3800" b="1">
          <a:solidFill>
            <a:srgbClr val="B4C12C"/>
          </a:solidFill>
          <a:latin typeface="Arial" charset="0"/>
          <a:ea typeface="ヒラギノ角ゴ Pro W3" pitchFamily="1" charset="-128"/>
        </a:defRPr>
      </a:lvl3pPr>
      <a:lvl4pPr algn="l" rtl="0" eaLnBrk="0" fontAlgn="base" hangingPunct="0">
        <a:spcBef>
          <a:spcPct val="0"/>
        </a:spcBef>
        <a:spcAft>
          <a:spcPct val="0"/>
        </a:spcAft>
        <a:defRPr sz="3800" b="1">
          <a:solidFill>
            <a:srgbClr val="B4C12C"/>
          </a:solidFill>
          <a:latin typeface="Arial" charset="0"/>
          <a:ea typeface="ヒラギノ角ゴ Pro W3" pitchFamily="1" charset="-128"/>
        </a:defRPr>
      </a:lvl4pPr>
      <a:lvl5pPr algn="l" rtl="0" eaLnBrk="0" fontAlgn="base" hangingPunct="0">
        <a:spcBef>
          <a:spcPct val="0"/>
        </a:spcBef>
        <a:spcAft>
          <a:spcPct val="0"/>
        </a:spcAft>
        <a:defRPr sz="3800" b="1">
          <a:solidFill>
            <a:srgbClr val="B4C12C"/>
          </a:solidFill>
          <a:latin typeface="Arial" charset="0"/>
          <a:ea typeface="ヒラギノ角ゴ Pro W3" pitchFamily="1" charset="-128"/>
        </a:defRPr>
      </a:lvl5pPr>
      <a:lvl6pPr marL="457200" algn="l" rtl="0" fontAlgn="base">
        <a:spcBef>
          <a:spcPct val="0"/>
        </a:spcBef>
        <a:spcAft>
          <a:spcPct val="0"/>
        </a:spcAft>
        <a:defRPr sz="3800" b="1">
          <a:solidFill>
            <a:srgbClr val="B4C12C"/>
          </a:solidFill>
          <a:latin typeface="Arial" charset="0"/>
          <a:ea typeface="ヒラギノ角ゴ Pro W3" pitchFamily="1" charset="-128"/>
        </a:defRPr>
      </a:lvl6pPr>
      <a:lvl7pPr marL="914400" algn="l" rtl="0" fontAlgn="base">
        <a:spcBef>
          <a:spcPct val="0"/>
        </a:spcBef>
        <a:spcAft>
          <a:spcPct val="0"/>
        </a:spcAft>
        <a:defRPr sz="3800" b="1">
          <a:solidFill>
            <a:srgbClr val="B4C12C"/>
          </a:solidFill>
          <a:latin typeface="Arial" charset="0"/>
          <a:ea typeface="ヒラギノ角ゴ Pro W3" pitchFamily="1" charset="-128"/>
        </a:defRPr>
      </a:lvl7pPr>
      <a:lvl8pPr marL="1371600" algn="l" rtl="0" fontAlgn="base">
        <a:spcBef>
          <a:spcPct val="0"/>
        </a:spcBef>
        <a:spcAft>
          <a:spcPct val="0"/>
        </a:spcAft>
        <a:defRPr sz="3800" b="1">
          <a:solidFill>
            <a:srgbClr val="B4C12C"/>
          </a:solidFill>
          <a:latin typeface="Arial" charset="0"/>
          <a:ea typeface="ヒラギノ角ゴ Pro W3" pitchFamily="1" charset="-128"/>
        </a:defRPr>
      </a:lvl8pPr>
      <a:lvl9pPr marL="1828800" algn="l" rtl="0" fontAlgn="base">
        <a:spcBef>
          <a:spcPct val="0"/>
        </a:spcBef>
        <a:spcAft>
          <a:spcPct val="0"/>
        </a:spcAft>
        <a:defRPr sz="3800" b="1">
          <a:solidFill>
            <a:srgbClr val="B4C12C"/>
          </a:solidFill>
          <a:latin typeface="Arial" charset="0"/>
          <a:ea typeface="ヒラギノ角ゴ Pro W3" pitchFamily="1" charset="-128"/>
        </a:defRPr>
      </a:lvl9pPr>
    </p:titleStyle>
    <p:bodyStyle>
      <a:lvl1pPr marL="342900" indent="-342900" algn="l" rtl="0" eaLnBrk="0" fontAlgn="base" hangingPunct="0">
        <a:spcBef>
          <a:spcPct val="20000"/>
        </a:spcBef>
        <a:spcAft>
          <a:spcPct val="0"/>
        </a:spcAft>
        <a:buChar char="•"/>
        <a:defRPr sz="3000">
          <a:solidFill>
            <a:srgbClr val="6185AB"/>
          </a:solidFill>
          <a:latin typeface="+mn-lt"/>
          <a:ea typeface="+mn-ea"/>
          <a:cs typeface="+mn-cs"/>
        </a:defRPr>
      </a:lvl1pPr>
      <a:lvl2pPr marL="742950" indent="-285750" algn="l" rtl="0" eaLnBrk="0" fontAlgn="base" hangingPunct="0">
        <a:spcBef>
          <a:spcPct val="20000"/>
        </a:spcBef>
        <a:spcAft>
          <a:spcPct val="0"/>
        </a:spcAft>
        <a:buChar char="–"/>
        <a:defRPr sz="2800">
          <a:solidFill>
            <a:srgbClr val="6185AB"/>
          </a:solidFill>
          <a:latin typeface="+mn-lt"/>
          <a:ea typeface="+mn-ea"/>
        </a:defRPr>
      </a:lvl2pPr>
      <a:lvl3pPr marL="1143000" indent="-228600" algn="l" rtl="0" eaLnBrk="0" fontAlgn="base" hangingPunct="0">
        <a:spcBef>
          <a:spcPct val="20000"/>
        </a:spcBef>
        <a:spcAft>
          <a:spcPct val="0"/>
        </a:spcAft>
        <a:buChar char="•"/>
        <a:defRPr sz="2400">
          <a:solidFill>
            <a:srgbClr val="6185AB"/>
          </a:solidFill>
          <a:latin typeface="+mn-lt"/>
          <a:ea typeface="+mn-ea"/>
        </a:defRPr>
      </a:lvl3pPr>
      <a:lvl4pPr marL="1600200" indent="-228600" algn="l" rtl="0" eaLnBrk="0" fontAlgn="base" hangingPunct="0">
        <a:spcBef>
          <a:spcPct val="20000"/>
        </a:spcBef>
        <a:spcAft>
          <a:spcPct val="0"/>
        </a:spcAft>
        <a:buChar char="–"/>
        <a:defRPr sz="2000">
          <a:solidFill>
            <a:srgbClr val="6185AB"/>
          </a:solidFill>
          <a:latin typeface="+mn-lt"/>
          <a:ea typeface="+mn-ea"/>
        </a:defRPr>
      </a:lvl4pPr>
      <a:lvl5pPr marL="2057400" indent="-228600" algn="l" rtl="0" eaLnBrk="0" fontAlgn="base" hangingPunct="0">
        <a:spcBef>
          <a:spcPct val="20000"/>
        </a:spcBef>
        <a:spcAft>
          <a:spcPct val="0"/>
        </a:spcAft>
        <a:buChar char="»"/>
        <a:defRPr sz="2000">
          <a:solidFill>
            <a:srgbClr val="6185AB"/>
          </a:solidFill>
          <a:latin typeface="+mn-lt"/>
          <a:ea typeface="+mn-ea"/>
        </a:defRPr>
      </a:lvl5pPr>
      <a:lvl6pPr marL="2514600" indent="-228600" algn="l" rtl="0" fontAlgn="base">
        <a:spcBef>
          <a:spcPct val="20000"/>
        </a:spcBef>
        <a:spcAft>
          <a:spcPct val="0"/>
        </a:spcAft>
        <a:buChar char="»"/>
        <a:defRPr sz="2000">
          <a:solidFill>
            <a:srgbClr val="6185AB"/>
          </a:solidFill>
          <a:latin typeface="+mn-lt"/>
          <a:ea typeface="+mn-ea"/>
        </a:defRPr>
      </a:lvl6pPr>
      <a:lvl7pPr marL="2971800" indent="-228600" algn="l" rtl="0" fontAlgn="base">
        <a:spcBef>
          <a:spcPct val="20000"/>
        </a:spcBef>
        <a:spcAft>
          <a:spcPct val="0"/>
        </a:spcAft>
        <a:buChar char="»"/>
        <a:defRPr sz="2000">
          <a:solidFill>
            <a:srgbClr val="6185AB"/>
          </a:solidFill>
          <a:latin typeface="+mn-lt"/>
          <a:ea typeface="+mn-ea"/>
        </a:defRPr>
      </a:lvl7pPr>
      <a:lvl8pPr marL="3429000" indent="-228600" algn="l" rtl="0" fontAlgn="base">
        <a:spcBef>
          <a:spcPct val="20000"/>
        </a:spcBef>
        <a:spcAft>
          <a:spcPct val="0"/>
        </a:spcAft>
        <a:buChar char="»"/>
        <a:defRPr sz="2000">
          <a:solidFill>
            <a:srgbClr val="6185AB"/>
          </a:solidFill>
          <a:latin typeface="+mn-lt"/>
          <a:ea typeface="+mn-ea"/>
        </a:defRPr>
      </a:lvl8pPr>
      <a:lvl9pPr marL="3886200" indent="-228600" algn="l" rtl="0" fontAlgn="base">
        <a:spcBef>
          <a:spcPct val="20000"/>
        </a:spcBef>
        <a:spcAft>
          <a:spcPct val="0"/>
        </a:spcAft>
        <a:buChar char="»"/>
        <a:defRPr sz="2000">
          <a:solidFill>
            <a:srgbClr val="6185AB"/>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hyperlink" Target="mailto:Stephenie.Clark@dpi.nc.gov" TargetMode="Externa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50FAF63-598B-444F-A6BE-F0E482372879}"/>
              </a:ext>
            </a:extLst>
          </p:cNvPr>
          <p:cNvSpPr>
            <a:spLocks noGrp="1" noChangeArrowheads="1"/>
          </p:cNvSpPr>
          <p:nvPr>
            <p:ph type="ctrTitle"/>
          </p:nvPr>
        </p:nvSpPr>
        <p:spPr/>
        <p:txBody>
          <a:bodyPr/>
          <a:lstStyle/>
          <a:p>
            <a:pPr eaLnBrk="1" hangingPunct="1"/>
            <a:r>
              <a:rPr lang="en-US" altLang="en-US"/>
              <a:t>Leveraging Parent Grievances</a:t>
            </a:r>
          </a:p>
        </p:txBody>
      </p:sp>
      <p:sp>
        <p:nvSpPr>
          <p:cNvPr id="5123" name="Rectangle 3">
            <a:extLst>
              <a:ext uri="{FF2B5EF4-FFF2-40B4-BE49-F238E27FC236}">
                <a16:creationId xmlns:a16="http://schemas.microsoft.com/office/drawing/2014/main" id="{9D3EC555-110F-4C55-B2A5-BB0F209BC4D7}"/>
              </a:ext>
            </a:extLst>
          </p:cNvPr>
          <p:cNvSpPr>
            <a:spLocks noGrp="1" noChangeArrowheads="1"/>
          </p:cNvSpPr>
          <p:nvPr>
            <p:ph type="subTitle" idx="1"/>
          </p:nvPr>
        </p:nvSpPr>
        <p:spPr/>
        <p:txBody>
          <a:bodyPr/>
          <a:lstStyle/>
          <a:p>
            <a:pPr eaLnBrk="1" hangingPunct="1"/>
            <a:r>
              <a:rPr lang="en-US" altLang="en-US"/>
              <a:t>July 2018</a:t>
            </a:r>
          </a:p>
          <a:p>
            <a:pPr eaLnBrk="1" hangingPunct="1"/>
            <a:r>
              <a:rPr lang="en-US" altLang="en-US"/>
              <a:t>Stephenie Clark, Education Consultant</a:t>
            </a:r>
          </a:p>
          <a:p>
            <a:pPr eaLnBrk="1" hangingPunct="1"/>
            <a:r>
              <a:rPr lang="en-US" altLang="en-US"/>
              <a:t>NCDPI Office of Charter Schools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17EDEDE1-4E81-4E3E-BBA6-C73ADA7F0766}"/>
              </a:ext>
            </a:extLst>
          </p:cNvPr>
          <p:cNvSpPr>
            <a:spLocks noGrp="1" noChangeArrowheads="1"/>
          </p:cNvSpPr>
          <p:nvPr>
            <p:ph type="title"/>
          </p:nvPr>
        </p:nvSpPr>
        <p:spPr>
          <a:xfrm>
            <a:off x="685800" y="304800"/>
            <a:ext cx="7772400" cy="609600"/>
          </a:xfrm>
        </p:spPr>
        <p:txBody>
          <a:bodyPr/>
          <a:lstStyle/>
          <a:p>
            <a:pPr>
              <a:defRPr/>
            </a:pPr>
            <a:r>
              <a:rPr lang="en-US" altLang="en-US" dirty="0">
                <a:solidFill>
                  <a:schemeClr val="accent2">
                    <a:lumMod val="75000"/>
                  </a:schemeClr>
                </a:solidFill>
              </a:rPr>
              <a:t>Scenario #2</a:t>
            </a:r>
          </a:p>
        </p:txBody>
      </p:sp>
      <p:sp>
        <p:nvSpPr>
          <p:cNvPr id="15363" name="Content Placeholder 2">
            <a:extLst>
              <a:ext uri="{FF2B5EF4-FFF2-40B4-BE49-F238E27FC236}">
                <a16:creationId xmlns:a16="http://schemas.microsoft.com/office/drawing/2014/main" id="{D17E4816-74C0-4C8E-B189-78BCA042E4DE}"/>
              </a:ext>
            </a:extLst>
          </p:cNvPr>
          <p:cNvSpPr>
            <a:spLocks noGrp="1" noChangeArrowheads="1"/>
          </p:cNvSpPr>
          <p:nvPr>
            <p:ph idx="1"/>
          </p:nvPr>
        </p:nvSpPr>
        <p:spPr>
          <a:xfrm>
            <a:off x="609600" y="990600"/>
            <a:ext cx="8077200" cy="4724400"/>
          </a:xfrm>
        </p:spPr>
        <p:txBody>
          <a:bodyPr/>
          <a:lstStyle/>
          <a:p>
            <a:pPr marL="0" indent="0">
              <a:buFontTx/>
              <a:buNone/>
            </a:pPr>
            <a:r>
              <a:rPr lang="en-US" altLang="en-US"/>
              <a:t>I demand to talk to someone about Ms. Green. My son Jimmie has been coming home the past few days crying. He says that Ms. Green is always picking on him and never allows him to answer a question. I mean what kind of school does not allow a kid to answer a question?! This teacher is a bully and has been treating my child like this in front of his peers. I want my son moved to another class – today!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9F264DBB-8B22-45A3-B2B7-A13DB5D767C6}"/>
              </a:ext>
            </a:extLst>
          </p:cNvPr>
          <p:cNvSpPr>
            <a:spLocks noGrp="1" noChangeArrowheads="1"/>
          </p:cNvSpPr>
          <p:nvPr>
            <p:ph type="title"/>
          </p:nvPr>
        </p:nvSpPr>
        <p:spPr>
          <a:xfrm>
            <a:off x="457200" y="304800"/>
            <a:ext cx="7772400" cy="762000"/>
          </a:xfrm>
        </p:spPr>
        <p:txBody>
          <a:bodyPr/>
          <a:lstStyle/>
          <a:p>
            <a:pPr>
              <a:defRPr/>
            </a:pPr>
            <a:r>
              <a:rPr lang="en-US" altLang="en-US" dirty="0">
                <a:solidFill>
                  <a:schemeClr val="accent2">
                    <a:lumMod val="75000"/>
                  </a:schemeClr>
                </a:solidFill>
              </a:rPr>
              <a:t>Scenario #3</a:t>
            </a:r>
          </a:p>
        </p:txBody>
      </p:sp>
      <p:sp>
        <p:nvSpPr>
          <p:cNvPr id="16387" name="Content Placeholder 2">
            <a:extLst>
              <a:ext uri="{FF2B5EF4-FFF2-40B4-BE49-F238E27FC236}">
                <a16:creationId xmlns:a16="http://schemas.microsoft.com/office/drawing/2014/main" id="{9071BA57-75F5-4FCA-BCB4-B8E5C9459822}"/>
              </a:ext>
            </a:extLst>
          </p:cNvPr>
          <p:cNvSpPr>
            <a:spLocks noGrp="1" noChangeArrowheads="1"/>
          </p:cNvSpPr>
          <p:nvPr>
            <p:ph idx="1"/>
          </p:nvPr>
        </p:nvSpPr>
        <p:spPr>
          <a:xfrm>
            <a:off x="457200" y="1296988"/>
            <a:ext cx="8458200" cy="4646612"/>
          </a:xfrm>
        </p:spPr>
        <p:txBody>
          <a:bodyPr/>
          <a:lstStyle/>
          <a:p>
            <a:pPr marL="0" indent="0">
              <a:buFontTx/>
              <a:buNone/>
            </a:pPr>
            <a:r>
              <a:rPr lang="en-US" altLang="en-US"/>
              <a:t>I’m here to drop my student off for the first day of class, and I want to inform you that I WILL BE COMING IN WEEKLY to check that the teacher and staff are doing their jobs correctly. Last year my student was in trouble all the time, and for no reason. I have no hesitation taking this further if I have to!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8B575ECF-69BA-4216-8496-CCB1CEE14D4B}"/>
              </a:ext>
            </a:extLst>
          </p:cNvPr>
          <p:cNvSpPr>
            <a:spLocks noGrp="1" noChangeArrowheads="1"/>
          </p:cNvSpPr>
          <p:nvPr>
            <p:ph type="title"/>
          </p:nvPr>
        </p:nvSpPr>
        <p:spPr>
          <a:xfrm>
            <a:off x="685800" y="304800"/>
            <a:ext cx="7772400" cy="609600"/>
          </a:xfrm>
        </p:spPr>
        <p:txBody>
          <a:bodyPr/>
          <a:lstStyle/>
          <a:p>
            <a:r>
              <a:rPr lang="en-US" altLang="en-US"/>
              <a:t>How to Create the Win-Win</a:t>
            </a:r>
          </a:p>
        </p:txBody>
      </p:sp>
      <p:sp>
        <p:nvSpPr>
          <p:cNvPr id="3" name="Content Placeholder 2">
            <a:extLst>
              <a:ext uri="{FF2B5EF4-FFF2-40B4-BE49-F238E27FC236}">
                <a16:creationId xmlns:a16="http://schemas.microsoft.com/office/drawing/2014/main" id="{36FFFF3C-F662-45F3-827D-1EA8213A8162}"/>
              </a:ext>
            </a:extLst>
          </p:cNvPr>
          <p:cNvSpPr>
            <a:spLocks noGrp="1" noChangeArrowheads="1"/>
          </p:cNvSpPr>
          <p:nvPr>
            <p:ph idx="1"/>
          </p:nvPr>
        </p:nvSpPr>
        <p:spPr>
          <a:xfrm>
            <a:off x="685800" y="1143000"/>
            <a:ext cx="7772400" cy="4953000"/>
          </a:xfrm>
        </p:spPr>
        <p:txBody>
          <a:bodyPr/>
          <a:lstStyle/>
          <a:p>
            <a:pPr marL="0" indent="0" algn="ctr">
              <a:buFontTx/>
              <a:buNone/>
            </a:pPr>
            <a:r>
              <a:rPr lang="en-US" altLang="en-US" sz="3600"/>
              <a:t>Glass Half Empty or Half Full?</a:t>
            </a:r>
          </a:p>
          <a:p>
            <a:pPr marL="0" indent="0">
              <a:buFontTx/>
              <a:buNone/>
            </a:pPr>
            <a:endParaRPr lang="en-US" altLang="en-US"/>
          </a:p>
          <a:p>
            <a:pPr marL="0" indent="0">
              <a:buFontTx/>
              <a:buNone/>
            </a:pPr>
            <a:endParaRPr lang="en-US" altLang="en-US"/>
          </a:p>
          <a:p>
            <a:pPr marL="0" indent="0">
              <a:buFontTx/>
              <a:buNone/>
            </a:pPr>
            <a:endParaRPr lang="en-US" altLang="en-US"/>
          </a:p>
          <a:p>
            <a:pPr marL="0" indent="0">
              <a:buFontTx/>
              <a:buNone/>
            </a:pPr>
            <a:endParaRPr lang="en-US" altLang="en-US"/>
          </a:p>
          <a:p>
            <a:pPr marL="0" indent="0" algn="ctr">
              <a:buFontTx/>
              <a:buNone/>
            </a:pPr>
            <a:endParaRPr lang="en-US" altLang="en-US"/>
          </a:p>
          <a:p>
            <a:pPr marL="0" indent="0" algn="ctr">
              <a:buFontTx/>
              <a:buNone/>
            </a:pPr>
            <a:r>
              <a:rPr lang="en-US" altLang="en-US" sz="4000"/>
              <a:t>Doesn’t Matter… </a:t>
            </a:r>
          </a:p>
          <a:p>
            <a:pPr marL="0" indent="0" algn="ctr">
              <a:buFontTx/>
              <a:buNone/>
            </a:pPr>
            <a:r>
              <a:rPr lang="en-US" altLang="en-US" sz="4000"/>
              <a:t>It Is REFILLABLE!</a:t>
            </a:r>
          </a:p>
        </p:txBody>
      </p:sp>
      <p:pic>
        <p:nvPicPr>
          <p:cNvPr id="17412" name="Picture 4" descr="Image result for glass half empty">
            <a:extLst>
              <a:ext uri="{FF2B5EF4-FFF2-40B4-BE49-F238E27FC236}">
                <a16:creationId xmlns:a16="http://schemas.microsoft.com/office/drawing/2014/main" id="{2BDB8469-9406-4455-AF77-CA88C71137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9900" y="1828800"/>
            <a:ext cx="3124200" cy="265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5A6A516E-C41A-4E6B-9EBC-CFFAB473C0A4}"/>
              </a:ext>
            </a:extLst>
          </p:cNvPr>
          <p:cNvSpPr>
            <a:spLocks noGrp="1" noChangeArrowheads="1"/>
          </p:cNvSpPr>
          <p:nvPr>
            <p:ph type="title"/>
          </p:nvPr>
        </p:nvSpPr>
        <p:spPr>
          <a:xfrm>
            <a:off x="685800" y="304800"/>
            <a:ext cx="7772400" cy="609600"/>
          </a:xfrm>
        </p:spPr>
        <p:txBody>
          <a:bodyPr/>
          <a:lstStyle/>
          <a:p>
            <a:r>
              <a:rPr lang="en-US" altLang="en-US"/>
              <a:t>Change Your Thinking</a:t>
            </a:r>
          </a:p>
        </p:txBody>
      </p:sp>
      <p:sp>
        <p:nvSpPr>
          <p:cNvPr id="15363" name="Content Placeholder 2">
            <a:extLst>
              <a:ext uri="{FF2B5EF4-FFF2-40B4-BE49-F238E27FC236}">
                <a16:creationId xmlns:a16="http://schemas.microsoft.com/office/drawing/2014/main" id="{5D0C5E92-FA29-443D-BDCA-12A993A9D2C5}"/>
              </a:ext>
            </a:extLst>
          </p:cNvPr>
          <p:cNvSpPr>
            <a:spLocks noGrp="1" noChangeArrowheads="1"/>
          </p:cNvSpPr>
          <p:nvPr>
            <p:ph idx="1"/>
          </p:nvPr>
        </p:nvSpPr>
        <p:spPr>
          <a:xfrm>
            <a:off x="228600" y="1219200"/>
            <a:ext cx="8686800" cy="4876800"/>
          </a:xfrm>
        </p:spPr>
        <p:txBody>
          <a:bodyPr/>
          <a:lstStyle/>
          <a:p>
            <a:pPr>
              <a:defRPr/>
            </a:pPr>
            <a:r>
              <a:rPr lang="en-US" altLang="en-US" dirty="0"/>
              <a:t>Transition from Introspection to Extrospection</a:t>
            </a:r>
          </a:p>
          <a:p>
            <a:pPr marL="0" indent="0">
              <a:buFontTx/>
              <a:buNone/>
              <a:defRPr/>
            </a:pPr>
            <a:endParaRPr lang="en-US" altLang="en-US" sz="1000" dirty="0"/>
          </a:p>
          <a:p>
            <a:pPr>
              <a:defRPr/>
            </a:pPr>
            <a:r>
              <a:rPr lang="en-US" altLang="en-US" dirty="0"/>
              <a:t>Recognize grievances as a form of </a:t>
            </a:r>
            <a:r>
              <a:rPr lang="en-US" altLang="en-US" u="sng" dirty="0">
                <a:solidFill>
                  <a:srgbClr val="B4C12C"/>
                </a:solidFill>
              </a:rPr>
              <a:t>feedback</a:t>
            </a:r>
          </a:p>
          <a:p>
            <a:pPr marL="0" indent="0">
              <a:buFontTx/>
              <a:buNone/>
              <a:defRPr/>
            </a:pPr>
            <a:endParaRPr lang="en-US" altLang="en-US" sz="1000" u="sng" dirty="0">
              <a:solidFill>
                <a:srgbClr val="B4C12C"/>
              </a:solidFill>
            </a:endParaRPr>
          </a:p>
          <a:p>
            <a:pPr>
              <a:defRPr/>
            </a:pPr>
            <a:r>
              <a:rPr lang="en-US" altLang="en-US" dirty="0"/>
              <a:t>Complaints provide your school with data points</a:t>
            </a:r>
          </a:p>
          <a:p>
            <a:pPr lvl="1">
              <a:defRPr/>
            </a:pPr>
            <a:r>
              <a:rPr lang="en-US" altLang="en-US" dirty="0"/>
              <a:t>Operations, academics, governance</a:t>
            </a:r>
          </a:p>
          <a:p>
            <a:pPr lvl="1">
              <a:defRPr/>
            </a:pPr>
            <a:r>
              <a:rPr lang="en-US" altLang="en-US" dirty="0"/>
              <a:t>Identifies inconsistencies, trends, blind spots</a:t>
            </a:r>
          </a:p>
          <a:p>
            <a:pPr lvl="1">
              <a:defRPr/>
            </a:pPr>
            <a:r>
              <a:rPr lang="en-US" altLang="en-US" dirty="0"/>
              <a:t>Creates opportunity to set measurable goals</a:t>
            </a:r>
          </a:p>
          <a:p>
            <a:pPr marL="457200" lvl="1" indent="0">
              <a:buFontTx/>
              <a:buNone/>
              <a:defRPr/>
            </a:pPr>
            <a:endParaRPr lang="en-US" altLang="en-US" sz="1000" dirty="0"/>
          </a:p>
          <a:p>
            <a:pPr>
              <a:defRPr/>
            </a:pPr>
            <a:r>
              <a:rPr lang="en-US" altLang="en-US" dirty="0"/>
              <a:t>Use complaint resolution as an opportunity to develop </a:t>
            </a:r>
            <a:r>
              <a:rPr lang="en-US" altLang="en-US" dirty="0">
                <a:solidFill>
                  <a:srgbClr val="B4C12C"/>
                </a:solidFill>
              </a:rPr>
              <a:t>“loyal customers”</a:t>
            </a:r>
          </a:p>
        </p:txBody>
      </p:sp>
      <p:pic>
        <p:nvPicPr>
          <p:cNvPr id="18436" name="Graphic 6" descr="Thought bubble">
            <a:extLst>
              <a:ext uri="{FF2B5EF4-FFF2-40B4-BE49-F238E27FC236}">
                <a16:creationId xmlns:a16="http://schemas.microsoft.com/office/drawing/2014/main" id="{0F7506BA-E565-4FAA-9F24-ED4CDBDA18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0638"/>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969319ED-EAA4-41F7-ACD1-F6054889D015}"/>
              </a:ext>
            </a:extLst>
          </p:cNvPr>
          <p:cNvSpPr>
            <a:spLocks noGrp="1" noChangeArrowheads="1"/>
          </p:cNvSpPr>
          <p:nvPr>
            <p:ph type="title"/>
          </p:nvPr>
        </p:nvSpPr>
        <p:spPr>
          <a:xfrm>
            <a:off x="152400" y="381000"/>
            <a:ext cx="7772400" cy="609600"/>
          </a:xfrm>
        </p:spPr>
        <p:txBody>
          <a:bodyPr/>
          <a:lstStyle/>
          <a:p>
            <a:r>
              <a:rPr lang="en-US" altLang="en-US"/>
              <a:t>Find the Silver Lining</a:t>
            </a:r>
          </a:p>
        </p:txBody>
      </p:sp>
      <p:sp>
        <p:nvSpPr>
          <p:cNvPr id="3" name="Content Placeholder 2">
            <a:extLst>
              <a:ext uri="{FF2B5EF4-FFF2-40B4-BE49-F238E27FC236}">
                <a16:creationId xmlns:a16="http://schemas.microsoft.com/office/drawing/2014/main" id="{884FE025-7767-41A2-BCCF-E6EED218B182}"/>
              </a:ext>
            </a:extLst>
          </p:cNvPr>
          <p:cNvSpPr>
            <a:spLocks noGrp="1"/>
          </p:cNvSpPr>
          <p:nvPr>
            <p:ph idx="1"/>
          </p:nvPr>
        </p:nvSpPr>
        <p:spPr>
          <a:xfrm>
            <a:off x="152400" y="1295400"/>
            <a:ext cx="8763000" cy="4800600"/>
          </a:xfrm>
        </p:spPr>
        <p:txBody>
          <a:bodyPr/>
          <a:lstStyle/>
          <a:p>
            <a:pPr marL="0" indent="0">
              <a:buFontTx/>
              <a:buNone/>
              <a:defRPr/>
            </a:pPr>
            <a:r>
              <a:rPr lang="en-US" b="1" dirty="0">
                <a:solidFill>
                  <a:schemeClr val="accent2">
                    <a:lumMod val="75000"/>
                  </a:schemeClr>
                </a:solidFill>
              </a:rPr>
              <a:t>Example 1 – </a:t>
            </a:r>
            <a:r>
              <a:rPr lang="en-US" sz="2800" dirty="0"/>
              <a:t>Parent enters front office </a:t>
            </a:r>
            <a:r>
              <a:rPr lang="en-US" sz="2800" b="1" dirty="0"/>
              <a:t>very upset </a:t>
            </a:r>
            <a:r>
              <a:rPr lang="en-US" sz="2800" dirty="0"/>
              <a:t>that the bus has been showing up late, causing them to be late to work.</a:t>
            </a:r>
          </a:p>
          <a:p>
            <a:pPr marL="0" indent="0">
              <a:buFontTx/>
              <a:buNone/>
              <a:defRPr/>
            </a:pPr>
            <a:endParaRPr lang="en-US" sz="1000" dirty="0"/>
          </a:p>
          <a:p>
            <a:pPr marL="0" indent="0">
              <a:buFontTx/>
              <a:buNone/>
              <a:defRPr/>
            </a:pPr>
            <a:endParaRPr lang="en-US" sz="1000" dirty="0"/>
          </a:p>
          <a:p>
            <a:pPr marL="0" indent="0">
              <a:buFontTx/>
              <a:buNone/>
              <a:defRPr/>
            </a:pPr>
            <a:endParaRPr lang="en-US" sz="1000" dirty="0"/>
          </a:p>
          <a:p>
            <a:pPr marL="0" indent="0">
              <a:buFontTx/>
              <a:buNone/>
              <a:defRPr/>
            </a:pPr>
            <a:r>
              <a:rPr lang="en-US" dirty="0">
                <a:solidFill>
                  <a:schemeClr val="accent2">
                    <a:lumMod val="75000"/>
                  </a:schemeClr>
                </a:solidFill>
              </a:rPr>
              <a:t>Considerations:</a:t>
            </a:r>
          </a:p>
          <a:p>
            <a:pPr>
              <a:defRPr/>
            </a:pPr>
            <a:r>
              <a:rPr lang="en-US" sz="2800" dirty="0"/>
              <a:t>What additional questions would you have?</a:t>
            </a:r>
          </a:p>
          <a:p>
            <a:pPr>
              <a:defRPr/>
            </a:pPr>
            <a:r>
              <a:rPr lang="en-US" sz="2800" dirty="0"/>
              <a:t>Data – what do you have, need, want?</a:t>
            </a:r>
          </a:p>
          <a:p>
            <a:pPr>
              <a:defRPr/>
            </a:pPr>
            <a:r>
              <a:rPr lang="en-US" sz="2800" dirty="0"/>
              <a:t>What might be influenced from this scenario?</a:t>
            </a:r>
          </a:p>
          <a:p>
            <a:pPr>
              <a:defRPr/>
            </a:pPr>
            <a:r>
              <a:rPr lang="en-US" sz="2800" dirty="0"/>
              <a:t>What is the silver lining?</a:t>
            </a:r>
          </a:p>
          <a:p>
            <a:pPr>
              <a:defRPr/>
            </a:pPr>
            <a:endParaRPr lang="en-US" dirty="0"/>
          </a:p>
          <a:p>
            <a:pPr marL="0" indent="0">
              <a:buFontTx/>
              <a:buNone/>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E2374CA-C6FE-4629-97FF-B5C2C099102D}"/>
              </a:ext>
            </a:extLst>
          </p:cNvPr>
          <p:cNvSpPr>
            <a:spLocks noGrp="1" noChangeArrowheads="1"/>
          </p:cNvSpPr>
          <p:nvPr>
            <p:ph type="title"/>
          </p:nvPr>
        </p:nvSpPr>
        <p:spPr>
          <a:xfrm>
            <a:off x="152400" y="381000"/>
            <a:ext cx="7772400" cy="609600"/>
          </a:xfrm>
        </p:spPr>
        <p:txBody>
          <a:bodyPr/>
          <a:lstStyle/>
          <a:p>
            <a:r>
              <a:rPr lang="en-US" altLang="en-US"/>
              <a:t>Find the Silver Lining</a:t>
            </a:r>
          </a:p>
        </p:txBody>
      </p:sp>
      <p:sp>
        <p:nvSpPr>
          <p:cNvPr id="3" name="Content Placeholder 2">
            <a:extLst>
              <a:ext uri="{FF2B5EF4-FFF2-40B4-BE49-F238E27FC236}">
                <a16:creationId xmlns:a16="http://schemas.microsoft.com/office/drawing/2014/main" id="{884FE025-7767-41A2-BCCF-E6EED218B182}"/>
              </a:ext>
            </a:extLst>
          </p:cNvPr>
          <p:cNvSpPr>
            <a:spLocks noGrp="1"/>
          </p:cNvSpPr>
          <p:nvPr>
            <p:ph idx="1"/>
          </p:nvPr>
        </p:nvSpPr>
        <p:spPr>
          <a:xfrm>
            <a:off x="152400" y="1295400"/>
            <a:ext cx="8763000" cy="4800600"/>
          </a:xfrm>
        </p:spPr>
        <p:txBody>
          <a:bodyPr/>
          <a:lstStyle/>
          <a:p>
            <a:pPr marL="0" indent="0">
              <a:buFontTx/>
              <a:buNone/>
              <a:defRPr/>
            </a:pPr>
            <a:r>
              <a:rPr lang="en-US" b="1" dirty="0">
                <a:solidFill>
                  <a:schemeClr val="accent2">
                    <a:lumMod val="75000"/>
                  </a:schemeClr>
                </a:solidFill>
              </a:rPr>
              <a:t>Example 2 – </a:t>
            </a:r>
            <a:r>
              <a:rPr lang="en-US" sz="2800" dirty="0"/>
              <a:t>During the month of October, SLT has experienced written/phone complaints from 7 different 2</a:t>
            </a:r>
            <a:r>
              <a:rPr lang="en-US" sz="2800" baseline="30000" dirty="0"/>
              <a:t>nd</a:t>
            </a:r>
            <a:r>
              <a:rPr lang="en-US" sz="2800" dirty="0"/>
              <a:t> grade families.</a:t>
            </a:r>
          </a:p>
          <a:p>
            <a:pPr marL="0" indent="0">
              <a:buFontTx/>
              <a:buNone/>
              <a:defRPr/>
            </a:pPr>
            <a:endParaRPr lang="en-US" sz="1000" dirty="0"/>
          </a:p>
          <a:p>
            <a:pPr marL="0" indent="0">
              <a:buFontTx/>
              <a:buNone/>
              <a:defRPr/>
            </a:pPr>
            <a:endParaRPr lang="en-US" sz="1000" dirty="0"/>
          </a:p>
          <a:p>
            <a:pPr marL="0" indent="0">
              <a:buFontTx/>
              <a:buNone/>
              <a:defRPr/>
            </a:pPr>
            <a:endParaRPr lang="en-US" sz="1000" dirty="0"/>
          </a:p>
          <a:p>
            <a:pPr marL="0" indent="0">
              <a:buFontTx/>
              <a:buNone/>
              <a:defRPr/>
            </a:pPr>
            <a:r>
              <a:rPr lang="en-US" dirty="0">
                <a:solidFill>
                  <a:schemeClr val="accent2">
                    <a:lumMod val="75000"/>
                  </a:schemeClr>
                </a:solidFill>
              </a:rPr>
              <a:t>Considerations:</a:t>
            </a:r>
          </a:p>
          <a:p>
            <a:pPr>
              <a:defRPr/>
            </a:pPr>
            <a:r>
              <a:rPr lang="en-US" sz="2800" dirty="0"/>
              <a:t>What additional questions would you have?</a:t>
            </a:r>
          </a:p>
          <a:p>
            <a:pPr>
              <a:defRPr/>
            </a:pPr>
            <a:r>
              <a:rPr lang="en-US" sz="2800" dirty="0"/>
              <a:t>Data – what do you have, need, want?</a:t>
            </a:r>
          </a:p>
          <a:p>
            <a:pPr>
              <a:defRPr/>
            </a:pPr>
            <a:r>
              <a:rPr lang="en-US" sz="2800" dirty="0"/>
              <a:t>What might be influenced from this scenario?</a:t>
            </a:r>
          </a:p>
          <a:p>
            <a:pPr>
              <a:defRPr/>
            </a:pPr>
            <a:r>
              <a:rPr lang="en-US" sz="2800" dirty="0"/>
              <a:t>What is the silver lining?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938178A-4851-468B-8723-29F5041B0AD1}"/>
              </a:ext>
            </a:extLst>
          </p:cNvPr>
          <p:cNvSpPr>
            <a:spLocks noGrp="1" noChangeArrowheads="1"/>
          </p:cNvSpPr>
          <p:nvPr>
            <p:ph type="title"/>
          </p:nvPr>
        </p:nvSpPr>
        <p:spPr>
          <a:xfrm>
            <a:off x="152400" y="381000"/>
            <a:ext cx="7772400" cy="609600"/>
          </a:xfrm>
        </p:spPr>
        <p:txBody>
          <a:bodyPr/>
          <a:lstStyle/>
          <a:p>
            <a:r>
              <a:rPr lang="en-US" altLang="en-US"/>
              <a:t>Find the Silver Lining</a:t>
            </a:r>
          </a:p>
        </p:txBody>
      </p:sp>
      <p:sp>
        <p:nvSpPr>
          <p:cNvPr id="3" name="Content Placeholder 2">
            <a:extLst>
              <a:ext uri="{FF2B5EF4-FFF2-40B4-BE49-F238E27FC236}">
                <a16:creationId xmlns:a16="http://schemas.microsoft.com/office/drawing/2014/main" id="{884FE025-7767-41A2-BCCF-E6EED218B182}"/>
              </a:ext>
            </a:extLst>
          </p:cNvPr>
          <p:cNvSpPr>
            <a:spLocks noGrp="1"/>
          </p:cNvSpPr>
          <p:nvPr>
            <p:ph idx="1"/>
          </p:nvPr>
        </p:nvSpPr>
        <p:spPr>
          <a:xfrm>
            <a:off x="152400" y="1219200"/>
            <a:ext cx="8763000" cy="4876800"/>
          </a:xfrm>
        </p:spPr>
        <p:txBody>
          <a:bodyPr/>
          <a:lstStyle/>
          <a:p>
            <a:pPr marL="0" indent="0">
              <a:buFontTx/>
              <a:buNone/>
              <a:defRPr/>
            </a:pPr>
            <a:r>
              <a:rPr lang="en-US" b="1" dirty="0">
                <a:solidFill>
                  <a:schemeClr val="accent2">
                    <a:lumMod val="75000"/>
                  </a:schemeClr>
                </a:solidFill>
              </a:rPr>
              <a:t>Example 3 – </a:t>
            </a:r>
            <a:r>
              <a:rPr lang="en-US" sz="2800" dirty="0"/>
              <a:t>During the April Board Meeting, a group of parents show up with a written letter outlining multiple issues with the school: including bullying, operational issues, academics, and staffing.</a:t>
            </a:r>
          </a:p>
          <a:p>
            <a:pPr marL="0" indent="0">
              <a:buFontTx/>
              <a:buNone/>
              <a:defRPr/>
            </a:pPr>
            <a:endParaRPr lang="en-US" sz="1000" dirty="0"/>
          </a:p>
          <a:p>
            <a:pPr marL="0" indent="0">
              <a:buFontTx/>
              <a:buNone/>
              <a:defRPr/>
            </a:pPr>
            <a:endParaRPr lang="en-US" sz="1000" dirty="0"/>
          </a:p>
          <a:p>
            <a:pPr marL="0" indent="0">
              <a:buFontTx/>
              <a:buNone/>
              <a:defRPr/>
            </a:pPr>
            <a:r>
              <a:rPr lang="en-US" dirty="0">
                <a:solidFill>
                  <a:schemeClr val="accent2">
                    <a:lumMod val="75000"/>
                  </a:schemeClr>
                </a:solidFill>
              </a:rPr>
              <a:t>Considerations:</a:t>
            </a:r>
          </a:p>
          <a:p>
            <a:pPr>
              <a:defRPr/>
            </a:pPr>
            <a:r>
              <a:rPr lang="en-US" sz="2800" dirty="0"/>
              <a:t>What additional questions would you have?</a:t>
            </a:r>
          </a:p>
          <a:p>
            <a:pPr>
              <a:defRPr/>
            </a:pPr>
            <a:r>
              <a:rPr lang="en-US" sz="2800" dirty="0"/>
              <a:t>Data – what do you have, need, want?</a:t>
            </a:r>
          </a:p>
          <a:p>
            <a:pPr>
              <a:defRPr/>
            </a:pPr>
            <a:r>
              <a:rPr lang="en-US" sz="2800" dirty="0"/>
              <a:t>What might be influenced from this scenario?</a:t>
            </a:r>
          </a:p>
          <a:p>
            <a:pPr>
              <a:defRPr/>
            </a:pPr>
            <a:r>
              <a:rPr lang="en-US" sz="2800" dirty="0"/>
              <a:t>What is the silver lining?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E7C3880B-35F4-48D9-9E10-2EECF60A5284}"/>
              </a:ext>
            </a:extLst>
          </p:cNvPr>
          <p:cNvSpPr>
            <a:spLocks noGrp="1" noChangeArrowheads="1"/>
          </p:cNvSpPr>
          <p:nvPr>
            <p:ph type="title"/>
          </p:nvPr>
        </p:nvSpPr>
        <p:spPr>
          <a:xfrm>
            <a:off x="228600" y="228600"/>
            <a:ext cx="7772400" cy="609600"/>
          </a:xfrm>
        </p:spPr>
        <p:txBody>
          <a:bodyPr/>
          <a:lstStyle/>
          <a:p>
            <a:r>
              <a:rPr lang="en-US" altLang="en-US">
                <a:solidFill>
                  <a:schemeClr val="accent2"/>
                </a:solidFill>
              </a:rPr>
              <a:t>Enhancing Your Protocols</a:t>
            </a:r>
          </a:p>
        </p:txBody>
      </p:sp>
      <p:sp>
        <p:nvSpPr>
          <p:cNvPr id="3" name="Content Placeholder 2">
            <a:extLst>
              <a:ext uri="{FF2B5EF4-FFF2-40B4-BE49-F238E27FC236}">
                <a16:creationId xmlns:a16="http://schemas.microsoft.com/office/drawing/2014/main" id="{884FE025-7767-41A2-BCCF-E6EED218B182}"/>
              </a:ext>
            </a:extLst>
          </p:cNvPr>
          <p:cNvSpPr>
            <a:spLocks noGrp="1"/>
          </p:cNvSpPr>
          <p:nvPr>
            <p:ph idx="1"/>
          </p:nvPr>
        </p:nvSpPr>
        <p:spPr>
          <a:xfrm>
            <a:off x="152400" y="1066800"/>
            <a:ext cx="8763000" cy="5105400"/>
          </a:xfrm>
        </p:spPr>
        <p:txBody>
          <a:bodyPr/>
          <a:lstStyle/>
          <a:p>
            <a:pPr marL="0" indent="0" algn="ctr">
              <a:buFontTx/>
              <a:buNone/>
              <a:defRPr/>
            </a:pPr>
            <a:r>
              <a:rPr lang="en-US" b="1" dirty="0">
                <a:solidFill>
                  <a:srgbClr val="B4C12C"/>
                </a:solidFill>
              </a:rPr>
              <a:t>Preventative Care</a:t>
            </a:r>
          </a:p>
          <a:p>
            <a:pPr>
              <a:defRPr/>
            </a:pPr>
            <a:r>
              <a:rPr lang="en-US" dirty="0"/>
              <a:t>Increase the BOD and School Leadership visibility to the school community</a:t>
            </a:r>
          </a:p>
          <a:p>
            <a:pPr lvl="1">
              <a:defRPr/>
            </a:pPr>
            <a:r>
              <a:rPr lang="en-US" dirty="0"/>
              <a:t>Town halls, coffee chats, weekly videos, etc.</a:t>
            </a:r>
          </a:p>
          <a:p>
            <a:pPr>
              <a:defRPr/>
            </a:pPr>
            <a:r>
              <a:rPr lang="en-US" dirty="0"/>
              <a:t>Establish and monitor consistency across classes/grades</a:t>
            </a:r>
          </a:p>
          <a:p>
            <a:pPr>
              <a:defRPr/>
            </a:pPr>
            <a:r>
              <a:rPr lang="en-US" dirty="0"/>
              <a:t>Increase the opportunities for parents to provide feedback</a:t>
            </a:r>
          </a:p>
          <a:p>
            <a:pPr lvl="1">
              <a:defRPr/>
            </a:pPr>
            <a:r>
              <a:rPr lang="en-US" dirty="0"/>
              <a:t>Surveys, live chats, regular calls, dedicated feedback form on website</a:t>
            </a:r>
          </a:p>
          <a:p>
            <a:pPr>
              <a:defRPr/>
            </a:pPr>
            <a:endParaRPr lang="en-US" b="1" dirty="0">
              <a:solidFill>
                <a:schemeClr val="accent1">
                  <a:lumMod val="75000"/>
                </a:schemeClr>
              </a:solidFill>
            </a:endParaRPr>
          </a:p>
          <a:p>
            <a:pPr marL="0" indent="0">
              <a:buFontTx/>
              <a:buNone/>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D8E81DBC-DD11-4E92-B86A-EB31F3890640}"/>
              </a:ext>
            </a:extLst>
          </p:cNvPr>
          <p:cNvSpPr>
            <a:spLocks noGrp="1" noChangeArrowheads="1"/>
          </p:cNvSpPr>
          <p:nvPr>
            <p:ph type="title"/>
          </p:nvPr>
        </p:nvSpPr>
        <p:spPr>
          <a:xfrm>
            <a:off x="228600" y="228600"/>
            <a:ext cx="7772400" cy="609600"/>
          </a:xfrm>
        </p:spPr>
        <p:txBody>
          <a:bodyPr/>
          <a:lstStyle/>
          <a:p>
            <a:r>
              <a:rPr lang="en-US" altLang="en-US">
                <a:solidFill>
                  <a:schemeClr val="accent2"/>
                </a:solidFill>
              </a:rPr>
              <a:t>Enhancing Your Protocols</a:t>
            </a:r>
          </a:p>
        </p:txBody>
      </p:sp>
      <p:sp>
        <p:nvSpPr>
          <p:cNvPr id="3" name="Content Placeholder 2">
            <a:extLst>
              <a:ext uri="{FF2B5EF4-FFF2-40B4-BE49-F238E27FC236}">
                <a16:creationId xmlns:a16="http://schemas.microsoft.com/office/drawing/2014/main" id="{884FE025-7767-41A2-BCCF-E6EED218B182}"/>
              </a:ext>
            </a:extLst>
          </p:cNvPr>
          <p:cNvSpPr>
            <a:spLocks noGrp="1"/>
          </p:cNvSpPr>
          <p:nvPr>
            <p:ph idx="1"/>
          </p:nvPr>
        </p:nvSpPr>
        <p:spPr>
          <a:xfrm>
            <a:off x="533400" y="1295400"/>
            <a:ext cx="8382000" cy="4876800"/>
          </a:xfrm>
        </p:spPr>
        <p:txBody>
          <a:bodyPr/>
          <a:lstStyle/>
          <a:p>
            <a:pPr marL="0" indent="0" algn="ctr">
              <a:buFontTx/>
              <a:buNone/>
              <a:defRPr/>
            </a:pPr>
            <a:r>
              <a:rPr lang="en-US" b="1" dirty="0">
                <a:solidFill>
                  <a:srgbClr val="B4C12C"/>
                </a:solidFill>
              </a:rPr>
              <a:t>During the Grievance</a:t>
            </a:r>
          </a:p>
          <a:p>
            <a:pPr>
              <a:defRPr/>
            </a:pPr>
            <a:r>
              <a:rPr lang="en-US" dirty="0"/>
              <a:t>Ensure protocol is systematic</a:t>
            </a:r>
          </a:p>
          <a:p>
            <a:pPr>
              <a:defRPr/>
            </a:pPr>
            <a:r>
              <a:rPr lang="en-US" dirty="0"/>
              <a:t>Track and categorize complaints</a:t>
            </a:r>
          </a:p>
          <a:p>
            <a:pPr>
              <a:defRPr/>
            </a:pPr>
            <a:r>
              <a:rPr lang="en-US" dirty="0"/>
              <a:t>Monitor timeliness and resolution in accordance with a set goal</a:t>
            </a:r>
          </a:p>
          <a:p>
            <a:pPr>
              <a:defRPr/>
            </a:pPr>
            <a:r>
              <a:rPr lang="en-US" dirty="0"/>
              <a:t>Document, document, document</a:t>
            </a:r>
          </a:p>
          <a:p>
            <a:pPr marL="0" indent="0">
              <a:buFontTx/>
              <a:buNone/>
              <a:defRPr/>
            </a:pPr>
            <a:endParaRPr lang="en-US" b="1" dirty="0">
              <a:solidFill>
                <a:schemeClr val="accent1">
                  <a:lumMod val="75000"/>
                </a:schemeClr>
              </a:solidFill>
            </a:endParaRPr>
          </a:p>
          <a:p>
            <a:pPr marL="0" indent="0">
              <a:buFontTx/>
              <a:buNone/>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AA21162E-6602-495D-8124-3811706F179D}"/>
              </a:ext>
            </a:extLst>
          </p:cNvPr>
          <p:cNvSpPr>
            <a:spLocks noGrp="1" noChangeArrowheads="1"/>
          </p:cNvSpPr>
          <p:nvPr>
            <p:ph type="title"/>
          </p:nvPr>
        </p:nvSpPr>
        <p:spPr>
          <a:xfrm>
            <a:off x="228600" y="228600"/>
            <a:ext cx="7772400" cy="609600"/>
          </a:xfrm>
        </p:spPr>
        <p:txBody>
          <a:bodyPr/>
          <a:lstStyle/>
          <a:p>
            <a:r>
              <a:rPr lang="en-US" altLang="en-US">
                <a:solidFill>
                  <a:schemeClr val="accent2"/>
                </a:solidFill>
              </a:rPr>
              <a:t>Enhancing Your Protocols</a:t>
            </a:r>
          </a:p>
        </p:txBody>
      </p:sp>
      <p:sp>
        <p:nvSpPr>
          <p:cNvPr id="3" name="Content Placeholder 2">
            <a:extLst>
              <a:ext uri="{FF2B5EF4-FFF2-40B4-BE49-F238E27FC236}">
                <a16:creationId xmlns:a16="http://schemas.microsoft.com/office/drawing/2014/main" id="{884FE025-7767-41A2-BCCF-E6EED218B182}"/>
              </a:ext>
            </a:extLst>
          </p:cNvPr>
          <p:cNvSpPr>
            <a:spLocks noGrp="1"/>
          </p:cNvSpPr>
          <p:nvPr>
            <p:ph idx="1"/>
          </p:nvPr>
        </p:nvSpPr>
        <p:spPr>
          <a:xfrm>
            <a:off x="152400" y="1066800"/>
            <a:ext cx="8763000" cy="5105400"/>
          </a:xfrm>
        </p:spPr>
        <p:txBody>
          <a:bodyPr/>
          <a:lstStyle/>
          <a:p>
            <a:pPr marL="0" indent="0" algn="ctr">
              <a:buFontTx/>
              <a:buNone/>
              <a:defRPr/>
            </a:pPr>
            <a:r>
              <a:rPr lang="en-US" b="1" dirty="0">
                <a:solidFill>
                  <a:srgbClr val="B4C12C"/>
                </a:solidFill>
              </a:rPr>
              <a:t>Data Analysis Afterwards</a:t>
            </a:r>
          </a:p>
          <a:p>
            <a:pPr>
              <a:defRPr/>
            </a:pPr>
            <a:r>
              <a:rPr lang="en-US" dirty="0"/>
              <a:t>Make this a standing agenda item at meetings</a:t>
            </a:r>
          </a:p>
          <a:p>
            <a:pPr lvl="1">
              <a:defRPr/>
            </a:pPr>
            <a:r>
              <a:rPr lang="en-US" sz="2700" dirty="0"/>
              <a:t>School Leadership Team Meetings</a:t>
            </a:r>
          </a:p>
          <a:p>
            <a:pPr lvl="1">
              <a:defRPr/>
            </a:pPr>
            <a:r>
              <a:rPr lang="en-US" sz="2700" dirty="0"/>
              <a:t>Board of Directors Meetings</a:t>
            </a:r>
          </a:p>
          <a:p>
            <a:pPr>
              <a:defRPr/>
            </a:pPr>
            <a:r>
              <a:rPr lang="en-US" dirty="0"/>
              <a:t>Keep a Tracker. Accuracy is KEY!</a:t>
            </a:r>
          </a:p>
          <a:p>
            <a:pPr>
              <a:defRPr/>
            </a:pPr>
            <a:r>
              <a:rPr lang="en-US" dirty="0"/>
              <a:t>Conduct pulse checks multiple times throughout the year</a:t>
            </a:r>
          </a:p>
          <a:p>
            <a:pPr lvl="1">
              <a:defRPr/>
            </a:pPr>
            <a:r>
              <a:rPr lang="en-US" sz="2700" dirty="0"/>
              <a:t>BOY/MOY/EOY surveys, teacher surveys, teacher reported data points</a:t>
            </a:r>
          </a:p>
          <a:p>
            <a:pPr>
              <a:defRPr/>
            </a:pPr>
            <a:r>
              <a:rPr lang="en-US" dirty="0"/>
              <a:t>Set measurable goals that tie into data collected</a:t>
            </a:r>
          </a:p>
          <a:p>
            <a:pPr marL="0" indent="0">
              <a:buFontTx/>
              <a:buNone/>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1ACC8D5-C468-41E4-A5AC-F7F0981E5BD6}"/>
              </a:ext>
            </a:extLst>
          </p:cNvPr>
          <p:cNvSpPr>
            <a:spLocks noGrp="1" noChangeArrowheads="1"/>
          </p:cNvSpPr>
          <p:nvPr>
            <p:ph type="title"/>
          </p:nvPr>
        </p:nvSpPr>
        <p:spPr/>
        <p:txBody>
          <a:bodyPr/>
          <a:lstStyle/>
          <a:p>
            <a:pPr algn="ctr" eaLnBrk="1" hangingPunct="1"/>
            <a:r>
              <a:rPr lang="en-US" altLang="en-US"/>
              <a:t>Big Question of the Session</a:t>
            </a:r>
          </a:p>
        </p:txBody>
      </p:sp>
      <p:sp>
        <p:nvSpPr>
          <p:cNvPr id="2" name="Thought Bubble: Cloud 1">
            <a:extLst>
              <a:ext uri="{FF2B5EF4-FFF2-40B4-BE49-F238E27FC236}">
                <a16:creationId xmlns:a16="http://schemas.microsoft.com/office/drawing/2014/main" id="{39FBA881-430F-4900-AE98-0C51C31CC0A4}"/>
              </a:ext>
            </a:extLst>
          </p:cNvPr>
          <p:cNvSpPr/>
          <p:nvPr/>
        </p:nvSpPr>
        <p:spPr bwMode="auto">
          <a:xfrm>
            <a:off x="344488" y="1371600"/>
            <a:ext cx="8342312" cy="3886200"/>
          </a:xfrm>
          <a:prstGeom prst="cloudCallout">
            <a:avLst/>
          </a:prstGeom>
          <a:solidFill>
            <a:schemeClr val="accent3">
              <a:lumMod val="95000"/>
            </a:schemeClr>
          </a:solidFill>
          <a:ln w="9525" cap="flat" cmpd="sng" algn="ctr">
            <a:solidFill>
              <a:schemeClr val="tx1"/>
            </a:solidFill>
            <a:prstDash val="solid"/>
            <a:round/>
            <a:headEnd type="none" w="med" len="med"/>
            <a:tailEnd type="none" w="med" len="med"/>
          </a:ln>
          <a:effectLst/>
          <a:extLst/>
        </p:spPr>
        <p:txBody>
          <a:bodyPr/>
          <a:lstStyle/>
          <a:p>
            <a:pPr>
              <a:defRPr/>
            </a:pPr>
            <a:endParaRPr lang="en-US">
              <a:latin typeface="Arial" charset="0"/>
            </a:endParaRPr>
          </a:p>
        </p:txBody>
      </p:sp>
      <p:sp>
        <p:nvSpPr>
          <p:cNvPr id="6147" name="Rectangle 3">
            <a:extLst>
              <a:ext uri="{FF2B5EF4-FFF2-40B4-BE49-F238E27FC236}">
                <a16:creationId xmlns:a16="http://schemas.microsoft.com/office/drawing/2014/main" id="{D597EDC8-5C71-402F-AF6C-2CC94BFAF582}"/>
              </a:ext>
            </a:extLst>
          </p:cNvPr>
          <p:cNvSpPr>
            <a:spLocks noGrp="1" noChangeArrowheads="1"/>
          </p:cNvSpPr>
          <p:nvPr>
            <p:ph type="body" idx="1"/>
          </p:nvPr>
        </p:nvSpPr>
        <p:spPr>
          <a:xfrm>
            <a:off x="1066800" y="2209800"/>
            <a:ext cx="6553200" cy="2057400"/>
          </a:xfrm>
        </p:spPr>
        <p:txBody>
          <a:bodyPr/>
          <a:lstStyle/>
          <a:p>
            <a:pPr marL="0" indent="0" algn="ctr" eaLnBrk="1" hangingPunct="1">
              <a:buFontTx/>
              <a:buNone/>
              <a:defRPr/>
            </a:pPr>
            <a:r>
              <a:rPr lang="en-US" altLang="en-US" sz="4000" dirty="0">
                <a:solidFill>
                  <a:schemeClr val="accent6">
                    <a:lumMod val="75000"/>
                  </a:schemeClr>
                </a:solidFill>
              </a:rPr>
              <a:t>How can schools leverage parent complaints as </a:t>
            </a:r>
            <a:r>
              <a:rPr lang="en-US" altLang="en-US" sz="4000" b="1" dirty="0">
                <a:solidFill>
                  <a:schemeClr val="accent6">
                    <a:lumMod val="40000"/>
                    <a:lumOff val="60000"/>
                  </a:schemeClr>
                </a:solidFill>
                <a:effectLst>
                  <a:outerShdw blurRad="38100" dist="38100" dir="2700000" algn="tl">
                    <a:srgbClr val="000000">
                      <a:alpha val="43137"/>
                    </a:srgbClr>
                  </a:outerShdw>
                </a:effectLst>
              </a:rPr>
              <a:t>VALUABLE</a:t>
            </a:r>
            <a:r>
              <a:rPr lang="en-US" altLang="en-US" sz="4000" dirty="0">
                <a:solidFill>
                  <a:schemeClr val="accent6">
                    <a:lumMod val="75000"/>
                  </a:schemeClr>
                </a:solidFill>
              </a:rPr>
              <a:t> feedback?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E0990B71-7F8F-4280-8D82-D8C94F7C4381}"/>
              </a:ext>
            </a:extLst>
          </p:cNvPr>
          <p:cNvSpPr>
            <a:spLocks noGrp="1" noChangeArrowheads="1"/>
          </p:cNvSpPr>
          <p:nvPr>
            <p:ph type="title"/>
          </p:nvPr>
        </p:nvSpPr>
        <p:spPr>
          <a:xfrm>
            <a:off x="685800" y="304800"/>
            <a:ext cx="7772400" cy="533400"/>
          </a:xfrm>
        </p:spPr>
        <p:txBody>
          <a:bodyPr/>
          <a:lstStyle/>
          <a:p>
            <a:r>
              <a:rPr lang="en-US" altLang="en-US"/>
              <a:t>Track What Matters the Most!</a:t>
            </a:r>
          </a:p>
        </p:txBody>
      </p:sp>
      <p:sp>
        <p:nvSpPr>
          <p:cNvPr id="3" name="Content Placeholder 2">
            <a:extLst>
              <a:ext uri="{FF2B5EF4-FFF2-40B4-BE49-F238E27FC236}">
                <a16:creationId xmlns:a16="http://schemas.microsoft.com/office/drawing/2014/main" id="{FC01D7F3-E95F-401E-8932-7C9223873B86}"/>
              </a:ext>
            </a:extLst>
          </p:cNvPr>
          <p:cNvSpPr>
            <a:spLocks noGrp="1"/>
          </p:cNvSpPr>
          <p:nvPr>
            <p:ph idx="1"/>
          </p:nvPr>
        </p:nvSpPr>
        <p:spPr>
          <a:xfrm>
            <a:off x="342900" y="1447800"/>
            <a:ext cx="8458200" cy="4114800"/>
          </a:xfrm>
        </p:spPr>
        <p:txBody>
          <a:bodyPr/>
          <a:lstStyle/>
          <a:p>
            <a:pPr marL="0" indent="0">
              <a:buFontTx/>
              <a:buNone/>
              <a:defRPr/>
            </a:pPr>
            <a:r>
              <a:rPr lang="en-US" dirty="0"/>
              <a:t>Data tracked should align with the mission and vision of the school.</a:t>
            </a:r>
          </a:p>
          <a:p>
            <a:pPr marL="0" indent="0">
              <a:buFontTx/>
              <a:buNone/>
              <a:defRPr/>
            </a:pPr>
            <a:endParaRPr lang="en-US" sz="1500" dirty="0"/>
          </a:p>
          <a:p>
            <a:pPr marL="0" indent="0">
              <a:buFontTx/>
              <a:buNone/>
              <a:defRPr/>
            </a:pPr>
            <a:r>
              <a:rPr lang="en-US" dirty="0">
                <a:solidFill>
                  <a:schemeClr val="accent6"/>
                </a:solidFill>
              </a:rPr>
              <a:t>Sample Data Points from Grievances:</a:t>
            </a:r>
          </a:p>
          <a:p>
            <a:pPr lvl="1">
              <a:defRPr/>
            </a:pPr>
            <a:r>
              <a:rPr lang="en-US" sz="2400" dirty="0">
                <a:solidFill>
                  <a:schemeClr val="accent6"/>
                </a:solidFill>
              </a:rPr>
              <a:t>Grade level</a:t>
            </a:r>
          </a:p>
          <a:p>
            <a:pPr lvl="1">
              <a:defRPr/>
            </a:pPr>
            <a:r>
              <a:rPr lang="en-US" sz="2400" dirty="0">
                <a:solidFill>
                  <a:schemeClr val="accent6"/>
                </a:solidFill>
              </a:rPr>
              <a:t>Date</a:t>
            </a:r>
          </a:p>
          <a:p>
            <a:pPr lvl="1">
              <a:defRPr/>
            </a:pPr>
            <a:r>
              <a:rPr lang="en-US" sz="2400" dirty="0">
                <a:solidFill>
                  <a:schemeClr val="accent6"/>
                </a:solidFill>
              </a:rPr>
              <a:t>Type of issue (create categories)</a:t>
            </a:r>
          </a:p>
          <a:p>
            <a:pPr lvl="1">
              <a:defRPr/>
            </a:pPr>
            <a:r>
              <a:rPr lang="en-US" sz="2400" dirty="0">
                <a:solidFill>
                  <a:schemeClr val="accent6"/>
                </a:solidFill>
              </a:rPr>
              <a:t>Individual(s) involved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3">
            <a:extLst>
              <a:ext uri="{FF2B5EF4-FFF2-40B4-BE49-F238E27FC236}">
                <a16:creationId xmlns:a16="http://schemas.microsoft.com/office/drawing/2014/main" id="{B3F5FBB6-EBDA-45BF-B6E8-CAE2A05E8B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838200"/>
            <a:ext cx="8188325" cy="517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Title 4">
            <a:extLst>
              <a:ext uri="{FF2B5EF4-FFF2-40B4-BE49-F238E27FC236}">
                <a16:creationId xmlns:a16="http://schemas.microsoft.com/office/drawing/2014/main" id="{2E8B5A22-250D-4F50-8058-C0B859643552}"/>
              </a:ext>
            </a:extLst>
          </p:cNvPr>
          <p:cNvSpPr>
            <a:spLocks noGrp="1" noChangeArrowheads="1"/>
          </p:cNvSpPr>
          <p:nvPr>
            <p:ph type="title"/>
          </p:nvPr>
        </p:nvSpPr>
        <p:spPr>
          <a:xfrm>
            <a:off x="457200" y="228600"/>
            <a:ext cx="7772400" cy="457200"/>
          </a:xfrm>
        </p:spPr>
        <p:txBody>
          <a:bodyPr/>
          <a:lstStyle/>
          <a:p>
            <a:r>
              <a:rPr lang="en-US" altLang="en-US"/>
              <a:t>Sample Grievance Tracker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F8FD7DB-B7B0-4A85-9588-C5F15B4293F1}"/>
              </a:ext>
            </a:extLst>
          </p:cNvPr>
          <p:cNvSpPr>
            <a:spLocks noGrp="1" noChangeArrowheads="1"/>
          </p:cNvSpPr>
          <p:nvPr>
            <p:ph type="title"/>
          </p:nvPr>
        </p:nvSpPr>
        <p:spPr/>
        <p:txBody>
          <a:bodyPr/>
          <a:lstStyle/>
          <a:p>
            <a:r>
              <a:rPr lang="en-US" altLang="en-US"/>
              <a:t>Data Analysis</a:t>
            </a:r>
          </a:p>
        </p:txBody>
      </p:sp>
      <p:sp>
        <p:nvSpPr>
          <p:cNvPr id="27651" name="Content Placeholder 2">
            <a:extLst>
              <a:ext uri="{FF2B5EF4-FFF2-40B4-BE49-F238E27FC236}">
                <a16:creationId xmlns:a16="http://schemas.microsoft.com/office/drawing/2014/main" id="{C69230BC-A420-4655-9479-7676BA751705}"/>
              </a:ext>
            </a:extLst>
          </p:cNvPr>
          <p:cNvSpPr>
            <a:spLocks noGrp="1" noChangeArrowheads="1"/>
          </p:cNvSpPr>
          <p:nvPr>
            <p:ph idx="1"/>
          </p:nvPr>
        </p:nvSpPr>
        <p:spPr>
          <a:xfrm>
            <a:off x="685800" y="1304925"/>
            <a:ext cx="7772400" cy="4572000"/>
          </a:xfrm>
        </p:spPr>
        <p:txBody>
          <a:bodyPr/>
          <a:lstStyle/>
          <a:p>
            <a:r>
              <a:rPr lang="en-US" altLang="en-US"/>
              <a:t>What are the highlights?</a:t>
            </a:r>
          </a:p>
          <a:p>
            <a:r>
              <a:rPr lang="en-US" altLang="en-US"/>
              <a:t>Where should we dig a little deeper?</a:t>
            </a:r>
          </a:p>
          <a:p>
            <a:r>
              <a:rPr lang="en-US" altLang="en-US"/>
              <a:t>Is more information needed?</a:t>
            </a:r>
          </a:p>
          <a:p>
            <a:pPr lvl="1"/>
            <a:r>
              <a:rPr lang="en-US" altLang="en-US"/>
              <a:t>If so, what type?</a:t>
            </a:r>
          </a:p>
          <a:p>
            <a:r>
              <a:rPr lang="en-US" altLang="en-US"/>
              <a:t>Are there any trends, blind spots or inconsistencies?</a:t>
            </a:r>
          </a:p>
          <a:p>
            <a:r>
              <a:rPr lang="en-US" altLang="en-US"/>
              <a:t>What changes can we make?</a:t>
            </a:r>
          </a:p>
          <a:p>
            <a:r>
              <a:rPr lang="en-US" altLang="en-US"/>
              <a:t>What data should we track in the future?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620D6B8C-79B9-47F0-8449-83B1239C89B8}"/>
              </a:ext>
            </a:extLst>
          </p:cNvPr>
          <p:cNvSpPr>
            <a:spLocks noGrp="1" noChangeArrowheads="1"/>
          </p:cNvSpPr>
          <p:nvPr>
            <p:ph type="title"/>
          </p:nvPr>
        </p:nvSpPr>
        <p:spPr/>
        <p:txBody>
          <a:bodyPr/>
          <a:lstStyle/>
          <a:p>
            <a:r>
              <a:rPr lang="en-US" altLang="en-US"/>
              <a:t>Questions</a:t>
            </a:r>
          </a:p>
        </p:txBody>
      </p:sp>
      <p:sp>
        <p:nvSpPr>
          <p:cNvPr id="28675" name="Content Placeholder 2">
            <a:extLst>
              <a:ext uri="{FF2B5EF4-FFF2-40B4-BE49-F238E27FC236}">
                <a16:creationId xmlns:a16="http://schemas.microsoft.com/office/drawing/2014/main" id="{02F5489B-F3B3-48AA-81BB-91CFFE09CFA9}"/>
              </a:ext>
            </a:extLst>
          </p:cNvPr>
          <p:cNvSpPr>
            <a:spLocks noGrp="1" noChangeArrowheads="1"/>
          </p:cNvSpPr>
          <p:nvPr>
            <p:ph idx="1"/>
          </p:nvPr>
        </p:nvSpPr>
        <p:spPr/>
        <p:txBody>
          <a:bodyPr/>
          <a:lstStyle/>
          <a:p>
            <a:pPr marL="0" indent="0">
              <a:buFontTx/>
              <a:buNone/>
            </a:pPr>
            <a:r>
              <a:rPr lang="en-US" altLang="en-US"/>
              <a:t>Contact Information:</a:t>
            </a:r>
          </a:p>
          <a:p>
            <a:pPr marL="0" indent="0">
              <a:buFontTx/>
              <a:buNone/>
            </a:pPr>
            <a:r>
              <a:rPr lang="en-US" altLang="en-US"/>
              <a:t>	Stephenie Clark, MBA</a:t>
            </a:r>
          </a:p>
          <a:p>
            <a:pPr marL="0" indent="0">
              <a:buFontTx/>
              <a:buNone/>
            </a:pPr>
            <a:r>
              <a:rPr lang="en-US" altLang="en-US"/>
              <a:t>	Education Consultant	</a:t>
            </a:r>
          </a:p>
          <a:p>
            <a:pPr marL="0" indent="0">
              <a:buFontTx/>
              <a:buNone/>
            </a:pPr>
            <a:r>
              <a:rPr lang="en-US" altLang="en-US"/>
              <a:t>	NCDPI Office of Charter Schools</a:t>
            </a:r>
          </a:p>
          <a:p>
            <a:pPr marL="0" indent="0">
              <a:buFontTx/>
              <a:buNone/>
            </a:pPr>
            <a:r>
              <a:rPr lang="en-US" altLang="en-US"/>
              <a:t>	919-807-3492</a:t>
            </a:r>
          </a:p>
          <a:p>
            <a:pPr marL="0" indent="0">
              <a:buFontTx/>
              <a:buNone/>
            </a:pPr>
            <a:r>
              <a:rPr lang="en-US" altLang="en-US"/>
              <a:t>	</a:t>
            </a:r>
            <a:r>
              <a:rPr lang="en-US" altLang="en-US">
                <a:hlinkClick r:id="rId2"/>
              </a:rPr>
              <a:t>Stephenie.Clark@dpi.nc.gov</a:t>
            </a:r>
            <a:r>
              <a:rPr lang="en-US" altLang="en-US"/>
              <a:t> </a:t>
            </a:r>
          </a:p>
        </p:txBody>
      </p:sp>
      <p:pic>
        <p:nvPicPr>
          <p:cNvPr id="28676" name="Graphic 6" descr="Help">
            <a:extLst>
              <a:ext uri="{FF2B5EF4-FFF2-40B4-BE49-F238E27FC236}">
                <a16:creationId xmlns:a16="http://schemas.microsoft.com/office/drawing/2014/main" id="{35A8CE5A-2C42-47F8-9827-5CA39336AA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58347">
            <a:off x="7750175" y="-11113"/>
            <a:ext cx="1416050" cy="141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Graphic 9" descr="Help">
            <a:extLst>
              <a:ext uri="{FF2B5EF4-FFF2-40B4-BE49-F238E27FC236}">
                <a16:creationId xmlns:a16="http://schemas.microsoft.com/office/drawing/2014/main" id="{04862ABE-C40D-495D-88DD-4A0A273C85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58347">
            <a:off x="7323138" y="1244600"/>
            <a:ext cx="611187"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Graphic 7" descr="Help">
            <a:extLst>
              <a:ext uri="{FF2B5EF4-FFF2-40B4-BE49-F238E27FC236}">
                <a16:creationId xmlns:a16="http://schemas.microsoft.com/office/drawing/2014/main" id="{271EF12B-4915-4F8F-A5F4-D7922F1A67C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605069">
            <a:off x="8212138" y="1608138"/>
            <a:ext cx="93345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9" name="Graphic 6" descr="Help">
            <a:extLst>
              <a:ext uri="{FF2B5EF4-FFF2-40B4-BE49-F238E27FC236}">
                <a16:creationId xmlns:a16="http://schemas.microsoft.com/office/drawing/2014/main" id="{75C154AC-F417-4B3D-A40A-76A3E3DCD8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58347">
            <a:off x="7177088" y="3981450"/>
            <a:ext cx="973137" cy="97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0" name="Graphic 10" descr="Help">
            <a:extLst>
              <a:ext uri="{FF2B5EF4-FFF2-40B4-BE49-F238E27FC236}">
                <a16:creationId xmlns:a16="http://schemas.microsoft.com/office/drawing/2014/main" id="{F931BDE0-D537-4278-9065-EA471E93433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94700" y="3170238"/>
            <a:ext cx="4826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1" name="Graphic 8" descr="Help">
            <a:extLst>
              <a:ext uri="{FF2B5EF4-FFF2-40B4-BE49-F238E27FC236}">
                <a16:creationId xmlns:a16="http://schemas.microsoft.com/office/drawing/2014/main" id="{EFD2C153-C44E-45BB-8FEB-F16F8F6908B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605069">
            <a:off x="7680325" y="2503488"/>
            <a:ext cx="725488"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2" name="Graphic 7" descr="Help">
            <a:extLst>
              <a:ext uri="{FF2B5EF4-FFF2-40B4-BE49-F238E27FC236}">
                <a16:creationId xmlns:a16="http://schemas.microsoft.com/office/drawing/2014/main" id="{001657F0-8902-4D58-817C-7B60E7F510D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605069">
            <a:off x="7799388" y="4870450"/>
            <a:ext cx="12827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3" name="Graphic 9" descr="Help">
            <a:extLst>
              <a:ext uri="{FF2B5EF4-FFF2-40B4-BE49-F238E27FC236}">
                <a16:creationId xmlns:a16="http://schemas.microsoft.com/office/drawing/2014/main" id="{01F37375-E19E-4650-A1DE-7613F21554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58347">
            <a:off x="8313738" y="3789363"/>
            <a:ext cx="755650"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BA940A7-AE74-4A7B-9142-2671CA202A9A}"/>
              </a:ext>
            </a:extLst>
          </p:cNvPr>
          <p:cNvSpPr>
            <a:spLocks noGrp="1" noChangeArrowheads="1"/>
          </p:cNvSpPr>
          <p:nvPr>
            <p:ph type="title"/>
          </p:nvPr>
        </p:nvSpPr>
        <p:spPr>
          <a:xfrm>
            <a:off x="685800" y="304800"/>
            <a:ext cx="7772400" cy="533400"/>
          </a:xfrm>
        </p:spPr>
        <p:txBody>
          <a:bodyPr/>
          <a:lstStyle/>
          <a:p>
            <a:pPr algn="ctr"/>
            <a:r>
              <a:rPr lang="en-US" altLang="en-US"/>
              <a:t>Session Outcomes</a:t>
            </a:r>
          </a:p>
        </p:txBody>
      </p:sp>
      <p:sp>
        <p:nvSpPr>
          <p:cNvPr id="3" name="Content Placeholder 2">
            <a:extLst>
              <a:ext uri="{FF2B5EF4-FFF2-40B4-BE49-F238E27FC236}">
                <a16:creationId xmlns:a16="http://schemas.microsoft.com/office/drawing/2014/main" id="{00E673A9-74D6-4B63-9351-C344614D215D}"/>
              </a:ext>
            </a:extLst>
          </p:cNvPr>
          <p:cNvSpPr>
            <a:spLocks noGrp="1"/>
          </p:cNvSpPr>
          <p:nvPr>
            <p:ph idx="1"/>
          </p:nvPr>
        </p:nvSpPr>
        <p:spPr>
          <a:xfrm>
            <a:off x="152400" y="990600"/>
            <a:ext cx="8763000" cy="5105400"/>
          </a:xfrm>
        </p:spPr>
        <p:txBody>
          <a:bodyPr/>
          <a:lstStyle/>
          <a:p>
            <a:pPr marL="0" indent="0">
              <a:buFontTx/>
              <a:buNone/>
              <a:defRPr/>
            </a:pPr>
            <a:r>
              <a:rPr lang="en-US" sz="2500" dirty="0"/>
              <a:t>Participants will:</a:t>
            </a:r>
          </a:p>
          <a:p>
            <a:pPr marL="0" indent="0">
              <a:buFontTx/>
              <a:buNone/>
              <a:defRPr/>
            </a:pPr>
            <a:endParaRPr lang="en-US" sz="2500" dirty="0"/>
          </a:p>
          <a:p>
            <a:pPr marL="514350" indent="-514350">
              <a:buFontTx/>
              <a:buAutoNum type="arabicPeriod"/>
              <a:defRPr/>
            </a:pPr>
            <a:r>
              <a:rPr lang="en-US" sz="2500" dirty="0"/>
              <a:t>Self-assess current grievance protocols</a:t>
            </a:r>
          </a:p>
          <a:p>
            <a:pPr marL="514350" indent="-514350">
              <a:buFontTx/>
              <a:buAutoNum type="arabicPeriod"/>
              <a:defRPr/>
            </a:pPr>
            <a:endParaRPr lang="en-US" sz="2500" dirty="0"/>
          </a:p>
          <a:p>
            <a:pPr marL="514350" indent="-514350">
              <a:buFontTx/>
              <a:buAutoNum type="arabicPeriod"/>
              <a:defRPr/>
            </a:pPr>
            <a:r>
              <a:rPr lang="en-US" sz="2500" dirty="0"/>
              <a:t>Practice active listening skills within context of a grievance</a:t>
            </a:r>
          </a:p>
          <a:p>
            <a:pPr marL="514350" indent="-514350">
              <a:buFontTx/>
              <a:buAutoNum type="arabicPeriod"/>
              <a:defRPr/>
            </a:pPr>
            <a:endParaRPr lang="en-US" sz="2500" dirty="0"/>
          </a:p>
          <a:p>
            <a:pPr marL="514350" indent="-514350">
              <a:buFontTx/>
              <a:buAutoNum type="arabicPeriod"/>
              <a:defRPr/>
            </a:pPr>
            <a:r>
              <a:rPr lang="en-US" sz="2500" dirty="0"/>
              <a:t>Strategize on how to turn grievances into win-win situations</a:t>
            </a:r>
          </a:p>
          <a:p>
            <a:pPr marL="514350" indent="-514350">
              <a:buFontTx/>
              <a:buAutoNum type="arabicPeriod"/>
              <a:defRPr/>
            </a:pPr>
            <a:endParaRPr lang="en-US" sz="2500" dirty="0"/>
          </a:p>
          <a:p>
            <a:pPr marL="514350" indent="-514350">
              <a:buFontTx/>
              <a:buAutoNum type="arabicPeriod"/>
              <a:defRPr/>
            </a:pPr>
            <a:r>
              <a:rPr lang="en-US" sz="2500" dirty="0"/>
              <a:t>Identify next steps to </a:t>
            </a:r>
            <a:r>
              <a:rPr lang="en-US" sz="2500" b="1" dirty="0"/>
              <a:t>enhance</a:t>
            </a:r>
            <a:r>
              <a:rPr lang="en-US" sz="2500" dirty="0"/>
              <a:t> grievance protocols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55BF948-FC37-40B8-9A4D-831DD0FE2684}"/>
              </a:ext>
            </a:extLst>
          </p:cNvPr>
          <p:cNvSpPr>
            <a:spLocks noGrp="1" noChangeArrowheads="1"/>
          </p:cNvSpPr>
          <p:nvPr>
            <p:ph type="title"/>
          </p:nvPr>
        </p:nvSpPr>
        <p:spPr/>
        <p:txBody>
          <a:bodyPr/>
          <a:lstStyle/>
          <a:p>
            <a:pPr>
              <a:defRPr/>
            </a:pPr>
            <a:r>
              <a:rPr lang="en-US" altLang="en-US" dirty="0">
                <a:solidFill>
                  <a:schemeClr val="accent1">
                    <a:lumMod val="50000"/>
                  </a:schemeClr>
                </a:solidFill>
              </a:rPr>
              <a:t>Self-Assessment Time </a:t>
            </a:r>
          </a:p>
        </p:txBody>
      </p:sp>
      <p:pic>
        <p:nvPicPr>
          <p:cNvPr id="9219" name="Content Placeholder 4" descr="Watch">
            <a:extLst>
              <a:ext uri="{FF2B5EF4-FFF2-40B4-BE49-F238E27FC236}">
                <a16:creationId xmlns:a16="http://schemas.microsoft.com/office/drawing/2014/main" id="{DCDCAE64-3A98-4F7B-84D1-E7FD8956529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553200" y="342900"/>
            <a:ext cx="914400" cy="914400"/>
          </a:xfrm>
        </p:spPr>
      </p:pic>
      <p:sp>
        <p:nvSpPr>
          <p:cNvPr id="6" name="TextBox 5">
            <a:extLst>
              <a:ext uri="{FF2B5EF4-FFF2-40B4-BE49-F238E27FC236}">
                <a16:creationId xmlns:a16="http://schemas.microsoft.com/office/drawing/2014/main" id="{9D46FB98-9382-4952-B9C9-6A0EF70B39FA}"/>
              </a:ext>
            </a:extLst>
          </p:cNvPr>
          <p:cNvSpPr txBox="1"/>
          <p:nvPr/>
        </p:nvSpPr>
        <p:spPr>
          <a:xfrm>
            <a:off x="228600" y="1676400"/>
            <a:ext cx="8686800" cy="3354388"/>
          </a:xfrm>
          <a:prstGeom prst="rect">
            <a:avLst/>
          </a:prstGeom>
          <a:noFill/>
        </p:spPr>
        <p:txBody>
          <a:bodyPr>
            <a:spAutoFit/>
          </a:bodyPr>
          <a:lstStyle/>
          <a:p>
            <a:pPr>
              <a:defRPr/>
            </a:pPr>
            <a:r>
              <a:rPr lang="en-US" sz="2650" dirty="0"/>
              <a:t>Use the self-assessment rubric to rate your school’s grievance protocols.</a:t>
            </a:r>
          </a:p>
          <a:p>
            <a:pPr>
              <a:defRPr/>
            </a:pPr>
            <a:endParaRPr lang="en-US" sz="2650" dirty="0"/>
          </a:p>
          <a:p>
            <a:pPr>
              <a:defRPr/>
            </a:pPr>
            <a:r>
              <a:rPr lang="en-US" sz="2650" dirty="0"/>
              <a:t>The self-assessment is broken down into best practice categories of </a:t>
            </a:r>
            <a:r>
              <a:rPr lang="en-US" sz="2650" dirty="0">
                <a:solidFill>
                  <a:schemeClr val="accent2">
                    <a:lumMod val="60000"/>
                    <a:lumOff val="40000"/>
                  </a:schemeClr>
                </a:solidFill>
              </a:rPr>
              <a:t>Responsiveness</a:t>
            </a:r>
            <a:r>
              <a:rPr lang="en-US" sz="2650" dirty="0"/>
              <a:t>, </a:t>
            </a:r>
            <a:r>
              <a:rPr lang="en-US" sz="2650" dirty="0">
                <a:solidFill>
                  <a:schemeClr val="accent5">
                    <a:lumMod val="50000"/>
                  </a:schemeClr>
                </a:solidFill>
              </a:rPr>
              <a:t>Active Listening</a:t>
            </a:r>
            <a:r>
              <a:rPr lang="en-US" sz="2650" dirty="0"/>
              <a:t>, </a:t>
            </a:r>
            <a:r>
              <a:rPr lang="en-US" sz="2650" dirty="0">
                <a:solidFill>
                  <a:schemeClr val="accent2">
                    <a:lumMod val="75000"/>
                  </a:schemeClr>
                </a:solidFill>
              </a:rPr>
              <a:t>Transparency</a:t>
            </a:r>
            <a:r>
              <a:rPr lang="en-US" sz="2650" dirty="0"/>
              <a:t>, </a:t>
            </a:r>
            <a:r>
              <a:rPr lang="en-US" sz="2650" dirty="0">
                <a:solidFill>
                  <a:srgbClr val="B4C12C"/>
                </a:solidFill>
              </a:rPr>
              <a:t>Empathy</a:t>
            </a:r>
            <a:r>
              <a:rPr lang="en-US" sz="2650" dirty="0"/>
              <a:t>, and </a:t>
            </a:r>
            <a:r>
              <a:rPr lang="en-US" sz="2650" dirty="0">
                <a:solidFill>
                  <a:srgbClr val="6185AB"/>
                </a:solidFill>
              </a:rPr>
              <a:t>Solution-Oriented Thinking</a:t>
            </a:r>
            <a:r>
              <a:rPr lang="en-US" sz="2650" dirty="0"/>
              <a:t>.</a:t>
            </a:r>
          </a:p>
          <a:p>
            <a:pPr>
              <a:defRPr/>
            </a:pPr>
            <a:endParaRPr lang="en-US" sz="2650" dirty="0"/>
          </a:p>
          <a:p>
            <a:pPr>
              <a:defRPr/>
            </a:pPr>
            <a:r>
              <a:rPr lang="en-US" sz="2650" dirty="0"/>
              <a:t>The rating scale ranges from </a:t>
            </a:r>
            <a:r>
              <a:rPr lang="en-US" sz="2650" dirty="0">
                <a:solidFill>
                  <a:schemeClr val="accent6">
                    <a:lumMod val="60000"/>
                    <a:lumOff val="40000"/>
                  </a:schemeClr>
                </a:solidFill>
              </a:rPr>
              <a:t>Always </a:t>
            </a:r>
            <a:r>
              <a:rPr lang="en-US" sz="2650" dirty="0"/>
              <a:t>to </a:t>
            </a:r>
            <a:r>
              <a:rPr lang="en-US" sz="2650" dirty="0">
                <a:solidFill>
                  <a:schemeClr val="accent6">
                    <a:lumMod val="60000"/>
                    <a:lumOff val="40000"/>
                  </a:schemeClr>
                </a:solidFill>
              </a:rPr>
              <a:t>Never</a:t>
            </a:r>
            <a:r>
              <a:rPr lang="en-US" sz="2650"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a:extLst>
              <a:ext uri="{FF2B5EF4-FFF2-40B4-BE49-F238E27FC236}">
                <a16:creationId xmlns:a16="http://schemas.microsoft.com/office/drawing/2014/main" id="{B18F6D79-30E7-4CED-9603-F25F05E062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588" y="228600"/>
            <a:ext cx="8124825" cy="588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3">
            <a:extLst>
              <a:ext uri="{FF2B5EF4-FFF2-40B4-BE49-F238E27FC236}">
                <a16:creationId xmlns:a16="http://schemas.microsoft.com/office/drawing/2014/main" id="{883C9D7A-0E81-4290-AE2F-8D65547ABB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28600"/>
            <a:ext cx="8062913" cy="581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185060C-E939-45CF-9CFF-8F6158B2410E}"/>
              </a:ext>
            </a:extLst>
          </p:cNvPr>
          <p:cNvSpPr>
            <a:spLocks noGrp="1" noChangeArrowheads="1"/>
          </p:cNvSpPr>
          <p:nvPr>
            <p:ph type="title"/>
          </p:nvPr>
        </p:nvSpPr>
        <p:spPr/>
        <p:txBody>
          <a:bodyPr/>
          <a:lstStyle/>
          <a:p>
            <a:pPr>
              <a:defRPr/>
            </a:pPr>
            <a:r>
              <a:rPr lang="en-US" altLang="en-US" dirty="0">
                <a:solidFill>
                  <a:schemeClr val="accent1">
                    <a:lumMod val="50000"/>
                  </a:schemeClr>
                </a:solidFill>
              </a:rPr>
              <a:t>Self-Assessment Results </a:t>
            </a:r>
          </a:p>
        </p:txBody>
      </p:sp>
      <p:sp>
        <p:nvSpPr>
          <p:cNvPr id="4" name="Content Placeholder 3">
            <a:extLst>
              <a:ext uri="{FF2B5EF4-FFF2-40B4-BE49-F238E27FC236}">
                <a16:creationId xmlns:a16="http://schemas.microsoft.com/office/drawing/2014/main" id="{503AFF9C-DAD2-45EA-91FF-A3E372674061}"/>
              </a:ext>
            </a:extLst>
          </p:cNvPr>
          <p:cNvSpPr>
            <a:spLocks noGrp="1"/>
          </p:cNvSpPr>
          <p:nvPr>
            <p:ph idx="1"/>
          </p:nvPr>
        </p:nvSpPr>
        <p:spPr>
          <a:xfrm>
            <a:off x="800100" y="1752600"/>
            <a:ext cx="7543800" cy="3581400"/>
          </a:xfrm>
        </p:spPr>
        <p:txBody>
          <a:bodyPr/>
          <a:lstStyle/>
          <a:p>
            <a:pPr marL="0" indent="0">
              <a:buFontTx/>
              <a:buNone/>
              <a:defRPr/>
            </a:pPr>
            <a:r>
              <a:rPr lang="en-US" sz="3800" b="1" dirty="0">
                <a:solidFill>
                  <a:srgbClr val="92D050"/>
                </a:solidFill>
              </a:rPr>
              <a:t>80 – 100 points		Excellent </a:t>
            </a:r>
            <a:r>
              <a:rPr lang="en-US" sz="3600" b="1" dirty="0"/>
              <a:t>	</a:t>
            </a:r>
          </a:p>
          <a:p>
            <a:pPr marL="0" indent="0">
              <a:buFontTx/>
              <a:buNone/>
              <a:defRPr/>
            </a:pPr>
            <a:r>
              <a:rPr lang="en-US" sz="1000" b="1" dirty="0"/>
              <a:t> </a:t>
            </a:r>
          </a:p>
          <a:p>
            <a:pPr marL="0" indent="0">
              <a:buFontTx/>
              <a:buNone/>
              <a:defRPr/>
            </a:pPr>
            <a:r>
              <a:rPr lang="en-US" sz="3800" b="1" dirty="0">
                <a:solidFill>
                  <a:srgbClr val="FFC000"/>
                </a:solidFill>
              </a:rPr>
              <a:t>60 – 79 points		Good</a:t>
            </a:r>
          </a:p>
          <a:p>
            <a:pPr marL="0" indent="0">
              <a:buFontTx/>
              <a:buNone/>
              <a:defRPr/>
            </a:pPr>
            <a:endParaRPr lang="en-US" sz="1000" b="1" dirty="0">
              <a:solidFill>
                <a:srgbClr val="FFC000"/>
              </a:solidFill>
            </a:endParaRPr>
          </a:p>
          <a:p>
            <a:pPr marL="0" indent="0">
              <a:buFontTx/>
              <a:buNone/>
              <a:defRPr/>
            </a:pPr>
            <a:r>
              <a:rPr lang="en-US" sz="3800" b="1" dirty="0">
                <a:solidFill>
                  <a:schemeClr val="accent1">
                    <a:lumMod val="75000"/>
                  </a:schemeClr>
                </a:solidFill>
              </a:rPr>
              <a:t>41 – 59 points		Fair</a:t>
            </a:r>
          </a:p>
          <a:p>
            <a:pPr marL="0" indent="0">
              <a:buFontTx/>
              <a:buNone/>
              <a:defRPr/>
            </a:pPr>
            <a:endParaRPr lang="en-US" sz="1000" b="1" dirty="0">
              <a:solidFill>
                <a:schemeClr val="accent1">
                  <a:lumMod val="75000"/>
                </a:schemeClr>
              </a:solidFill>
            </a:endParaRPr>
          </a:p>
          <a:p>
            <a:pPr marL="0" indent="0">
              <a:buFontTx/>
              <a:buNone/>
              <a:defRPr/>
            </a:pPr>
            <a:r>
              <a:rPr lang="en-US" sz="3800" b="1" dirty="0">
                <a:solidFill>
                  <a:srgbClr val="FF0000"/>
                </a:solidFill>
              </a:rPr>
              <a:t>20 – 40 points		Poor</a:t>
            </a:r>
          </a:p>
        </p:txBody>
      </p:sp>
      <p:pic>
        <p:nvPicPr>
          <p:cNvPr id="12292" name="Graphic 7" descr="Bar chart">
            <a:extLst>
              <a:ext uri="{FF2B5EF4-FFF2-40B4-BE49-F238E27FC236}">
                <a16:creationId xmlns:a16="http://schemas.microsoft.com/office/drawing/2014/main" id="{C4DC1A47-E5CB-4976-B5D3-4B949D9628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228600"/>
            <a:ext cx="1066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2BD00AFE-FFBC-4403-B96D-3B188980CB5D}"/>
              </a:ext>
            </a:extLst>
          </p:cNvPr>
          <p:cNvSpPr>
            <a:spLocks noGrp="1" noChangeArrowheads="1"/>
          </p:cNvSpPr>
          <p:nvPr>
            <p:ph type="title"/>
          </p:nvPr>
        </p:nvSpPr>
        <p:spPr>
          <a:xfrm>
            <a:off x="457200" y="0"/>
            <a:ext cx="7772400" cy="990600"/>
          </a:xfrm>
        </p:spPr>
        <p:txBody>
          <a:bodyPr/>
          <a:lstStyle/>
          <a:p>
            <a:pPr>
              <a:defRPr/>
            </a:pPr>
            <a:r>
              <a:rPr lang="en-US" altLang="en-US" dirty="0">
                <a:solidFill>
                  <a:schemeClr val="accent2">
                    <a:lumMod val="75000"/>
                  </a:schemeClr>
                </a:solidFill>
              </a:rPr>
              <a:t>Active Listening Skills</a:t>
            </a:r>
            <a:r>
              <a:rPr lang="en-US" altLang="en-US" dirty="0"/>
              <a:t>	</a:t>
            </a:r>
          </a:p>
        </p:txBody>
      </p:sp>
      <p:sp>
        <p:nvSpPr>
          <p:cNvPr id="13315" name="Content Placeholder 2">
            <a:extLst>
              <a:ext uri="{FF2B5EF4-FFF2-40B4-BE49-F238E27FC236}">
                <a16:creationId xmlns:a16="http://schemas.microsoft.com/office/drawing/2014/main" id="{115C6939-6B6D-4647-8E35-424117B0FAD9}"/>
              </a:ext>
            </a:extLst>
          </p:cNvPr>
          <p:cNvSpPr>
            <a:spLocks noGrp="1" noChangeArrowheads="1"/>
          </p:cNvSpPr>
          <p:nvPr>
            <p:ph idx="1"/>
          </p:nvPr>
        </p:nvSpPr>
        <p:spPr>
          <a:xfrm>
            <a:off x="304800" y="914400"/>
            <a:ext cx="8686800" cy="5181600"/>
          </a:xfrm>
        </p:spPr>
        <p:txBody>
          <a:bodyPr/>
          <a:lstStyle/>
          <a:p>
            <a:r>
              <a:rPr lang="en-US" altLang="en-US" sz="2800"/>
              <a:t>Tune out distractions</a:t>
            </a:r>
          </a:p>
          <a:p>
            <a:r>
              <a:rPr lang="en-US" altLang="en-US" sz="2800"/>
              <a:t>Ask questions to </a:t>
            </a:r>
            <a:r>
              <a:rPr lang="en-US" altLang="en-US" sz="2800" b="1"/>
              <a:t>guide </a:t>
            </a:r>
            <a:r>
              <a:rPr lang="en-US" altLang="en-US" sz="2800"/>
              <a:t>the conversation, otherwise – zip it and listen intently</a:t>
            </a:r>
          </a:p>
          <a:p>
            <a:r>
              <a:rPr lang="en-US" altLang="en-US" sz="2800"/>
              <a:t>Concentrate on what is being said, not your response</a:t>
            </a:r>
          </a:p>
          <a:p>
            <a:r>
              <a:rPr lang="en-US" altLang="en-US" sz="2800"/>
              <a:t>Don’t interrupt - people don’t like to be cut off</a:t>
            </a:r>
          </a:p>
          <a:p>
            <a:r>
              <a:rPr lang="en-US" altLang="en-US" sz="2800"/>
              <a:t>Focus on the triple threat: tone, inflection and body language</a:t>
            </a:r>
          </a:p>
          <a:p>
            <a:r>
              <a:rPr lang="en-US" altLang="en-US" sz="2800"/>
              <a:t>Restate what the grievant says </a:t>
            </a:r>
          </a:p>
          <a:p>
            <a:r>
              <a:rPr lang="en-US" altLang="en-US" sz="2800"/>
              <a:t>Take notes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EA75F0EC-0767-4921-B02F-247D54D53DBB}"/>
              </a:ext>
            </a:extLst>
          </p:cNvPr>
          <p:cNvSpPr>
            <a:spLocks noGrp="1" noChangeArrowheads="1"/>
          </p:cNvSpPr>
          <p:nvPr>
            <p:ph type="title"/>
          </p:nvPr>
        </p:nvSpPr>
        <p:spPr>
          <a:xfrm>
            <a:off x="685800" y="304800"/>
            <a:ext cx="7772400" cy="533400"/>
          </a:xfrm>
        </p:spPr>
        <p:txBody>
          <a:bodyPr/>
          <a:lstStyle/>
          <a:p>
            <a:pPr>
              <a:defRPr/>
            </a:pPr>
            <a:r>
              <a:rPr lang="en-US" altLang="en-US" dirty="0">
                <a:solidFill>
                  <a:schemeClr val="accent2">
                    <a:lumMod val="75000"/>
                  </a:schemeClr>
                </a:solidFill>
              </a:rPr>
              <a:t>Scenario #1</a:t>
            </a:r>
          </a:p>
        </p:txBody>
      </p:sp>
      <p:sp>
        <p:nvSpPr>
          <p:cNvPr id="14339" name="Content Placeholder 2">
            <a:extLst>
              <a:ext uri="{FF2B5EF4-FFF2-40B4-BE49-F238E27FC236}">
                <a16:creationId xmlns:a16="http://schemas.microsoft.com/office/drawing/2014/main" id="{ADCAC1BA-FEFC-4616-A73E-03CF318CF16E}"/>
              </a:ext>
            </a:extLst>
          </p:cNvPr>
          <p:cNvSpPr>
            <a:spLocks noGrp="1" noChangeArrowheads="1"/>
          </p:cNvSpPr>
          <p:nvPr>
            <p:ph idx="1"/>
          </p:nvPr>
        </p:nvSpPr>
        <p:spPr>
          <a:xfrm>
            <a:off x="762000" y="1143000"/>
            <a:ext cx="7772400" cy="4495800"/>
          </a:xfrm>
        </p:spPr>
        <p:txBody>
          <a:bodyPr/>
          <a:lstStyle/>
          <a:p>
            <a:pPr marL="0" indent="0">
              <a:buFontTx/>
              <a:buNone/>
            </a:pPr>
            <a:r>
              <a:rPr lang="en-US" altLang="en-US"/>
              <a:t>I am not sure why Stephenie is failing all her classes this year! She did much better last year. I am concerned that you have not been keeping me informed and up to date on her progress. If I had known her grades were so terrible, I could have sent her to an afterschool tutoring program. How are you going to fix this?!</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652</TotalTime>
  <Words>925</Words>
  <Application>Microsoft Office PowerPoint</Application>
  <PresentationFormat>On-screen Show (4:3)</PresentationFormat>
  <Paragraphs>140</Paragraphs>
  <Slides>23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ヒラギノ角ゴ Pro W3</vt:lpstr>
      <vt:lpstr>Blank Presentation</vt:lpstr>
      <vt:lpstr>Leveraging Parent Grievances</vt:lpstr>
      <vt:lpstr>Big Question of the Session</vt:lpstr>
      <vt:lpstr>Session Outcomes</vt:lpstr>
      <vt:lpstr>Self-Assessment Time </vt:lpstr>
      <vt:lpstr>PowerPoint Presentation</vt:lpstr>
      <vt:lpstr>PowerPoint Presentation</vt:lpstr>
      <vt:lpstr>Self-Assessment Results </vt:lpstr>
      <vt:lpstr>Active Listening Skills </vt:lpstr>
      <vt:lpstr>Scenario #1</vt:lpstr>
      <vt:lpstr>Scenario #2</vt:lpstr>
      <vt:lpstr>Scenario #3</vt:lpstr>
      <vt:lpstr>How to Create the Win-Win</vt:lpstr>
      <vt:lpstr>Change Your Thinking</vt:lpstr>
      <vt:lpstr>Find the Silver Lining</vt:lpstr>
      <vt:lpstr>Find the Silver Lining</vt:lpstr>
      <vt:lpstr>Find the Silver Lining</vt:lpstr>
      <vt:lpstr>Enhancing Your Protocols</vt:lpstr>
      <vt:lpstr>Enhancing Your Protocols</vt:lpstr>
      <vt:lpstr>Enhancing Your Protocols</vt:lpstr>
      <vt:lpstr>Track What Matters the Most!</vt:lpstr>
      <vt:lpstr>Sample Grievance Tracker</vt:lpstr>
      <vt:lpstr>Data Analysis</vt:lpstr>
      <vt:lpstr>Questions</vt:lpstr>
    </vt:vector>
  </TitlesOfParts>
  <Company>Shauna Queen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Shauna Queen</dc:creator>
  <cp:lastModifiedBy>Jay Whalen</cp:lastModifiedBy>
  <cp:revision>44</cp:revision>
  <cp:lastPrinted>2018-07-18T13:35:00Z</cp:lastPrinted>
  <dcterms:created xsi:type="dcterms:W3CDTF">2007-08-22T19:30:24Z</dcterms:created>
  <dcterms:modified xsi:type="dcterms:W3CDTF">2018-07-27T18:29:29Z</dcterms:modified>
</cp:coreProperties>
</file>