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Candara" panose="020E0502030303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581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20" name="Google Shape;20;p2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21" name="Google Shape;21;p2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26" name="Google Shape;26;p2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ctr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2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ctr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ctr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ctr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ctr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body" idx="1"/>
          </p:nvPr>
        </p:nvSpPr>
        <p:spPr>
          <a:xfrm rot="5400000">
            <a:off x="2850886" y="696649"/>
            <a:ext cx="3450696" cy="7408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12" name="Google Shape;112;p11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13" name="Google Shape;113;p11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14" name="Google Shape;114;p11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2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17" name="Google Shape;117;p12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20" name="Google Shape;120;p12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21" name="Google Shape;121;p12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2" name="Google Shape;122;p12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3" name="Google Shape;123;p1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5" name="Google Shape;125;p12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26" name="Google Shape;126;p12"/>
          <p:cNvSpPr txBox="1">
            <a:spLocks noGrp="1"/>
          </p:cNvSpPr>
          <p:nvPr>
            <p:ph type="title"/>
          </p:nvPr>
        </p:nvSpPr>
        <p:spPr>
          <a:xfrm rot="5400000">
            <a:off x="5414433" y="2662767"/>
            <a:ext cx="448733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 sz="4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2"/>
          <p:cNvSpPr txBox="1">
            <a:spLocks noGrp="1"/>
          </p:cNvSpPr>
          <p:nvPr>
            <p:ph type="body" idx="1"/>
          </p:nvPr>
        </p:nvSpPr>
        <p:spPr>
          <a:xfrm rot="5400000">
            <a:off x="1223433" y="681567"/>
            <a:ext cx="448733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6047438" y="4203592"/>
            <a:ext cx="2876429" cy="714026"/>
          </a:xfrm>
          <a:custGeom>
            <a:avLst/>
            <a:gdLst/>
            <a:ahLst/>
            <a:cxnLst/>
            <a:rect l="l" t="t" r="r" b="b"/>
            <a:pathLst>
              <a:path w="2706" h="640" extrusionOk="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0" name="Google Shape;40;p4"/>
          <p:cNvSpPr/>
          <p:nvPr/>
        </p:nvSpPr>
        <p:spPr>
          <a:xfrm>
            <a:off x="2619320" y="4075290"/>
            <a:ext cx="5544515" cy="850138"/>
          </a:xfrm>
          <a:custGeom>
            <a:avLst/>
            <a:gdLst/>
            <a:ahLst/>
            <a:cxnLst/>
            <a:rect l="l" t="t" r="r" b="b"/>
            <a:pathLst>
              <a:path w="5216" h="762" extrusionOk="0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1" name="Google Shape;41;p4"/>
          <p:cNvSpPr/>
          <p:nvPr/>
        </p:nvSpPr>
        <p:spPr>
          <a:xfrm>
            <a:off x="2828728" y="4087562"/>
            <a:ext cx="5467980" cy="774272"/>
          </a:xfrm>
          <a:custGeom>
            <a:avLst/>
            <a:gdLst/>
            <a:ahLst/>
            <a:cxnLst/>
            <a:rect l="l" t="t" r="r" b="b"/>
            <a:pathLst>
              <a:path w="5144" h="694" extrusionOk="0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2" name="Google Shape;42;p4"/>
          <p:cNvSpPr/>
          <p:nvPr/>
        </p:nvSpPr>
        <p:spPr>
          <a:xfrm>
            <a:off x="5609489" y="4074174"/>
            <a:ext cx="3308000" cy="651549"/>
          </a:xfrm>
          <a:custGeom>
            <a:avLst/>
            <a:gdLst/>
            <a:ahLst/>
            <a:cxnLst/>
            <a:rect l="l" t="t" r="r" b="b"/>
            <a:pathLst>
              <a:path w="3112" h="584" extrusionOk="0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211665" y="4058555"/>
            <a:ext cx="8723376" cy="1329874"/>
          </a:xfrm>
          <a:custGeom>
            <a:avLst/>
            <a:gdLst/>
            <a:ahLst/>
            <a:cxnLst/>
            <a:rect l="l" t="t" r="r" b="b"/>
            <a:pathLst>
              <a:path w="8196" h="1192" extrusionOk="0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1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2"/>
          </p:nvPr>
        </p:nvSpPr>
        <p:spPr>
          <a:xfrm>
            <a:off x="4645152" y="2679192"/>
            <a:ext cx="3822192" cy="344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body" idx="2"/>
          </p:nvPr>
        </p:nvSpPr>
        <p:spPr>
          <a:xfrm>
            <a:off x="677332" y="3429000"/>
            <a:ext cx="3820055" cy="2697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3"/>
          </p:nvPr>
        </p:nvSpPr>
        <p:spPr>
          <a:xfrm>
            <a:off x="4648200" y="2678113"/>
            <a:ext cx="3822192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4"/>
          </p:nvPr>
        </p:nvSpPr>
        <p:spPr>
          <a:xfrm>
            <a:off x="4645025" y="3429000"/>
            <a:ext cx="3822192" cy="2697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302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2" name="Google Shape;72;p8"/>
          <p:cNvGrpSpPr/>
          <p:nvPr/>
        </p:nvGrpSpPr>
        <p:grpSpPr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3" name="Google Shape;73;p8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4" name="Google Shape;74;p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5" name="Google Shape;75;p8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77" name="Google Shape;77;p8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78" name="Google Shape;78;p8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83" name="Google Shape;83;p9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body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grpSp>
        <p:nvGrpSpPr>
          <p:cNvPr id="87" name="Google Shape;87;p9"/>
          <p:cNvGrpSpPr/>
          <p:nvPr/>
        </p:nvGrpSpPr>
        <p:grpSpPr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88" name="Google Shape;88;p9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89" name="Google Shape;89;p9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0" name="Google Shape;90;p9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1" name="Google Shape;91;p9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2" name="Google Shape;92;p9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sz="3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2"/>
          </p:nvPr>
        </p:nvSpPr>
        <p:spPr>
          <a:xfrm>
            <a:off x="4651962" y="1828800"/>
            <a:ext cx="3904076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36830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55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55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55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55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0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97" name="Google Shape;97;p10"/>
          <p:cNvGrpSpPr/>
          <p:nvPr/>
        </p:nvGrpSpPr>
        <p:grpSpPr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98" name="Google Shape;98;p10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9" name="Google Shape;99;p10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0" name="Google Shape;100;p10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sz="28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body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2286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05" name="Google Shape;105;p10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06" name="Google Shape;106;p10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8" name="Google Shape;108;p10"/>
          <p:cNvSpPr>
            <a:spLocks noGrp="1"/>
          </p:cNvSpPr>
          <p:nvPr>
            <p:ph type="pic" idx="2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stA="30000" endPos="30000" dist="5000" dir="5400000" sy="-100000" algn="bl" rotWithShape="0"/>
          </a:effectLst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7" name="Google Shape;7;p1"/>
          <p:cNvGrpSpPr/>
          <p:nvPr/>
        </p:nvGrpSpPr>
        <p:grpSpPr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8" name="Google Shape;8;p1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 b="0" u="none">
                <a:solidFill>
                  <a:srgbClr val="073E87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∗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∗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∗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∗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tinyurl.com/ybh7nep2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ctrTitle"/>
          </p:nvPr>
        </p:nvSpPr>
        <p:spPr>
          <a:xfrm>
            <a:off x="533400" y="838200"/>
            <a:ext cx="78486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ndara"/>
              <a:buNone/>
            </a:pPr>
            <a:r>
              <a:rPr lang="en-US" sz="5400"/>
              <a:t>Flippping</a:t>
            </a:r>
            <a:endParaRPr sz="5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 rot="-2819106">
            <a:off x="2785341" y="2143416"/>
            <a:ext cx="3200400" cy="1067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ndara"/>
              <a:buNone/>
            </a:pPr>
            <a:r>
              <a:rPr lang="en-US" sz="5400">
                <a:latin typeface="Candara"/>
                <a:ea typeface="Candara"/>
                <a:cs typeface="Candara"/>
                <a:sym typeface="Candara"/>
              </a:rPr>
              <a:t>Out</a:t>
            </a:r>
            <a:endParaRPr sz="5400">
              <a:solidFill>
                <a:srgbClr val="00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 rot="10800000">
            <a:off x="304800" y="3657474"/>
            <a:ext cx="58674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Flipping</a:t>
            </a:r>
            <a:endParaRPr sz="5400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pic>
        <p:nvPicPr>
          <p:cNvPr id="135" name="Google Shape;135;p13" descr="https://encrypted-tbn2.gstatic.com/images?q=tbn:ANd9GcTQ3nlCoTK47D_NTGyCZ6wnNthTt_egKNgPYJwlIM-JbgnKIGf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0" y="2438400"/>
            <a:ext cx="2428875" cy="187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3" descr="https://encrypted-tbn2.gstatic.com/images?q=tbn:ANd9GcQ6qxhvXdSKqBSmtz_urVIMnyttEnIP7N_TOFTZCVnWMnI6CnJ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000" y="1371600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3"/>
          <p:cNvSpPr/>
          <p:nvPr/>
        </p:nvSpPr>
        <p:spPr>
          <a:xfrm>
            <a:off x="76200" y="5486400"/>
            <a:ext cx="9067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u="sng">
                <a:solidFill>
                  <a:schemeClr val="hlink"/>
                </a:solidFill>
                <a:latin typeface="Candara"/>
                <a:ea typeface="Candara"/>
                <a:cs typeface="Candara"/>
                <a:sym typeface="Candara"/>
                <a:hlinkClick r:id="rId5"/>
              </a:rPr>
              <a:t>https://tinyurl.com/ybh7nep2</a:t>
            </a:r>
            <a:r>
              <a:rPr lang="en-US" sz="5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endParaRPr sz="5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38" name="Google Shape;138;p13"/>
          <p:cNvSpPr/>
          <p:nvPr/>
        </p:nvSpPr>
        <p:spPr>
          <a:xfrm>
            <a:off x="38100" y="5083875"/>
            <a:ext cx="9067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Matt </a:t>
            </a:r>
            <a:r>
              <a:rPr lang="en-US" sz="2400" b="1" dirty="0" err="1"/>
              <a:t>Hubacher</a:t>
            </a:r>
            <a:r>
              <a:rPr lang="en-US" sz="2400" b="1" dirty="0"/>
              <a:t>:  Pine Lake Prep Upper School Social Studies</a:t>
            </a:r>
            <a:endParaRPr sz="24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 dirty="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"/>
          <p:cNvSpPr txBox="1">
            <a:spLocks noGrp="1"/>
          </p:cNvSpPr>
          <p:nvPr>
            <p:ph type="body" idx="1"/>
          </p:nvPr>
        </p:nvSpPr>
        <p:spPr>
          <a:xfrm>
            <a:off x="210075" y="2514600"/>
            <a:ext cx="89340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In a flipped classroom, class time and homework time are reversed. </a:t>
            </a:r>
            <a:endParaRPr/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-1524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Students watch brief videos on their own time 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Class time that was spent copying notes is now available for</a:t>
            </a:r>
            <a:endParaRPr/>
          </a:p>
          <a:p>
            <a:pPr marL="301943" marR="0" lvl="1" indent="-139700" algn="l" rtl="0">
              <a:spcBef>
                <a:spcPts val="10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✓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 discussion </a:t>
            </a:r>
            <a:endParaRPr/>
          </a:p>
          <a:p>
            <a:pPr marL="301943" marR="0" lvl="1" indent="-1397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✓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 application</a:t>
            </a:r>
            <a:endParaRPr/>
          </a:p>
          <a:p>
            <a:pPr marL="301943" marR="0" lvl="1" indent="-1397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✓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 practice of the concepts  </a:t>
            </a:r>
            <a:endParaRPr/>
          </a:p>
          <a:p>
            <a:pPr marL="301943" marR="0" lvl="1" indent="-1397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✓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Individual time with students helping them to be successful</a:t>
            </a:r>
            <a:endParaRPr sz="22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44" name="Google Shape;144;p14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What Is A Flipped Classroom?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>
            <a:spLocks noGrp="1"/>
          </p:cNvSpPr>
          <p:nvPr>
            <p:ph type="body" idx="1"/>
          </p:nvPr>
        </p:nvSpPr>
        <p:spPr>
          <a:xfrm>
            <a:off x="304800" y="1676400"/>
            <a:ext cx="4724400" cy="2261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Students watch the video lecture that teaches the content and provides examples.</a:t>
            </a:r>
            <a:endParaRPr/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AutoNum type="arabicPeriod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Students take notes</a:t>
            </a:r>
            <a:endParaRPr/>
          </a:p>
          <a:p>
            <a:pPr marL="759143" marR="0" lvl="1" indent="-4572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Standard uses guided notes</a:t>
            </a:r>
            <a:endParaRPr/>
          </a:p>
          <a:p>
            <a:pPr marL="759143" marR="0" lvl="1" indent="-4572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Honors take notes</a:t>
            </a:r>
            <a:endParaRPr/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ndara"/>
              <a:buAutoNum type="arabicPeriod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ALL:</a:t>
            </a:r>
            <a:endParaRPr/>
          </a:p>
          <a:p>
            <a:pPr marL="759143" marR="0" lvl="1" indent="-4572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Complete Canvas Quiz</a:t>
            </a:r>
            <a:endParaRPr sz="22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Use Canvas Discussion Board to comment and help each other if needed.</a:t>
            </a:r>
            <a:endParaRPr sz="24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Noto Sans Symbols"/>
              <a:buChar char="∗"/>
            </a:pPr>
            <a:r>
              <a:rPr lang="en-US">
                <a:solidFill>
                  <a:srgbClr val="002060"/>
                </a:solidFill>
              </a:rPr>
              <a:t>Other LMS can support</a:t>
            </a:r>
            <a:endParaRPr>
              <a:solidFill>
                <a:srgbClr val="002060"/>
              </a:solidFill>
            </a:endParaRP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ctr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2200" b="0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3657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959"/>
              <a:buFont typeface="Candara"/>
              <a:buNone/>
            </a:pPr>
            <a:r>
              <a:rPr lang="en-US" sz="3959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Pre-Class Preparation</a:t>
            </a:r>
            <a:endParaRPr sz="3959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pic>
        <p:nvPicPr>
          <p:cNvPr id="151" name="Google Shape;151;p15"/>
          <p:cNvPicPr preferRelativeResize="0"/>
          <p:nvPr/>
        </p:nvPicPr>
        <p:blipFill rotWithShape="1">
          <a:blip r:embed="rId3">
            <a:alphaModFix/>
          </a:blip>
          <a:srcRect l="2260" r="52542" b="4870"/>
          <a:stretch/>
        </p:blipFill>
        <p:spPr>
          <a:xfrm>
            <a:off x="5257800" y="1295400"/>
            <a:ext cx="3681211" cy="5257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152" name="Google Shape;152;p15"/>
          <p:cNvPicPr preferRelativeResize="0"/>
          <p:nvPr/>
        </p:nvPicPr>
        <p:blipFill rotWithShape="1">
          <a:blip r:embed="rId4">
            <a:alphaModFix/>
          </a:blip>
          <a:srcRect l="17204" t="11458" r="18375" b="3124"/>
          <a:stretch/>
        </p:blipFill>
        <p:spPr>
          <a:xfrm>
            <a:off x="6296722" y="228600"/>
            <a:ext cx="2313878" cy="1724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153400" cy="403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Plan time to watch the videos and take notes when you are still fully awake and able to make connections to the content.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Fully engage with the video—no interruptions from social media sites, television, music, or cell phones.  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This is not a passive activity like watching TV.  Think and take notes.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Pause, rewind, or re-watch portions of the video when the teaching is going too fast or when you need a minute to process what was taught.  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Communicate with me via e-mail or in person if you have questions, or if there are issues with watching the videos. </a:t>
            </a: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576262" marR="0" lvl="1" indent="-27559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SzPts val="2220"/>
              <a:buChar char="∗"/>
            </a:pPr>
            <a:r>
              <a:rPr lang="en-US" sz="2220"/>
              <a:t>Tech concerns!</a:t>
            </a:r>
            <a:endParaRPr sz="2220"/>
          </a:p>
          <a:p>
            <a:pPr marL="274320" marR="0" lvl="0" indent="-13335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58" name="Google Shape;158;p16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Expectations for Students 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>
            <a:spLocks noGrp="1"/>
          </p:cNvSpPr>
          <p:nvPr>
            <p:ph type="body" idx="1"/>
          </p:nvPr>
        </p:nvSpPr>
        <p:spPr>
          <a:xfrm>
            <a:off x="304800" y="2590800"/>
            <a:ext cx="85344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4097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✓"/>
            </a:pPr>
            <a:r>
              <a:rPr lang="en-US" sz="222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Class time can be used for higher-level application and practice activities, instead of on copying information.</a:t>
            </a:r>
            <a:endParaRPr/>
          </a:p>
          <a:p>
            <a:pPr marL="0" marR="0" lvl="0" indent="-14097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✓"/>
            </a:pPr>
            <a:r>
              <a:rPr lang="en-US" sz="222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Students of all abilities can excel by watching the video as many times as they need to.  Students can pause and rewind the instruction!  </a:t>
            </a:r>
            <a:endParaRPr/>
          </a:p>
          <a:p>
            <a:pPr marL="0" marR="0" lvl="0" indent="-14097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✓"/>
            </a:pPr>
            <a:r>
              <a:rPr lang="en-US" sz="222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It can help busy students get ahead, or make up work when they miss class. </a:t>
            </a:r>
            <a:endParaRPr/>
          </a:p>
          <a:p>
            <a:pPr marL="0" marR="0" lvl="0" indent="-14097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✓"/>
            </a:pPr>
            <a:r>
              <a:rPr lang="en-US" sz="2220" b="0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Students get help when they need it, before they get frustrated.</a:t>
            </a:r>
            <a:endParaRPr/>
          </a:p>
          <a:p>
            <a:pPr marL="0" marR="0" lvl="0" indent="-14097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✓"/>
            </a:pPr>
            <a:r>
              <a:rPr lang="en-US" sz="2220" b="1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Economics is concept based.  Civics is more fact based.  More class time is needed to try out concepts.  </a:t>
            </a:r>
            <a:endParaRPr sz="2220" b="1" i="0" u="none" strike="noStrike" cap="none">
              <a:solidFill>
                <a:srgbClr val="00206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576262" marR="0" lvl="1" indent="-27559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1" i="0" u="sng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Flipping works best for concepts</a:t>
            </a:r>
            <a:r>
              <a:rPr lang="en-US" sz="2220" b="1" i="0" u="none" strike="noStrike" cap="none">
                <a:solidFill>
                  <a:srgbClr val="002060"/>
                </a:solidFill>
                <a:latin typeface="Candara"/>
                <a:ea typeface="Candara"/>
                <a:cs typeface="Candara"/>
                <a:sym typeface="Candara"/>
              </a:rPr>
              <a:t>!</a:t>
            </a:r>
            <a:endParaRPr/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4" name="Google Shape;164;p17"/>
          <p:cNvSpPr txBox="1">
            <a:spLocks noGrp="1"/>
          </p:cNvSpPr>
          <p:nvPr>
            <p:ph type="title"/>
          </p:nvPr>
        </p:nvSpPr>
        <p:spPr>
          <a:xfrm>
            <a:off x="0" y="188185"/>
            <a:ext cx="8686800" cy="16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Why Flip the Classroom? Why Now?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>
            <a:spLocks noGrp="1"/>
          </p:cNvSpPr>
          <p:nvPr>
            <p:ph type="body" idx="1"/>
          </p:nvPr>
        </p:nvSpPr>
        <p:spPr>
          <a:xfrm>
            <a:off x="304800" y="2209800"/>
            <a:ext cx="8534399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Begin with a warm-up 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Go over student questions from the video 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Take a quiz on the flipped material</a:t>
            </a:r>
            <a:endParaRPr/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Application of and practice time for the material</a:t>
            </a:r>
            <a:endParaRPr/>
          </a:p>
          <a:p>
            <a:pPr marL="576263" marR="0" lvl="1" indent="-274319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1"/>
              </a:buClr>
              <a:buSzPts val="2035"/>
              <a:buFont typeface="Noto Sans Symbols"/>
              <a:buChar char="∗"/>
            </a:pPr>
            <a:r>
              <a:rPr lang="en-US" sz="2035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Class discussions, simulations, webquests, </a:t>
            </a:r>
            <a:r>
              <a:rPr lang="en-US" sz="2035"/>
              <a:t>centers</a:t>
            </a:r>
            <a:r>
              <a:rPr lang="en-US" sz="2035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activities, video clips, debates, etc.</a:t>
            </a:r>
            <a:endParaRPr/>
          </a:p>
          <a:p>
            <a:pPr marL="576263" marR="0" lvl="1" indent="-145097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1"/>
              </a:buClr>
              <a:buSzPts val="2035"/>
              <a:buFont typeface="Noto Sans Symbols"/>
              <a:buNone/>
            </a:pPr>
            <a:endParaRPr sz="2035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Char char="∗"/>
            </a:pPr>
            <a:r>
              <a:rPr lang="en-US" sz="222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If students have not watched the video lecture for homework, they can watch it during class, but they will automatically receive a score of 50%.  Anything we do in class, they will be required to complete for homework, in addition to watching the next evening’s video lecture</a:t>
            </a:r>
            <a:endParaRPr/>
          </a:p>
          <a:p>
            <a:pPr marL="274320" marR="0" lvl="0" indent="-13335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27432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13335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2220"/>
              <a:buFont typeface="Noto Sans Symbols"/>
              <a:buNone/>
            </a:pPr>
            <a:endParaRPr sz="222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0" name="Google Shape;170;p18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Day-to-day teaching strategies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9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8534400" cy="48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DO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hold students accountable</a:t>
            </a:r>
            <a:endParaRPr/>
          </a:p>
          <a:p>
            <a:pPr marL="576263" marR="0" lvl="1" indent="-274319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If they stop watching the videos, you are toast.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DON’T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give other homework, allow class time for other work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DO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post videos in batches to let kids work ahead</a:t>
            </a:r>
            <a:endParaRPr/>
          </a:p>
          <a:p>
            <a:pPr marL="576263" marR="0" lvl="1" indent="-274319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The freedom to manage their own time is a skill they need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DON’T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/>
              <a:t>f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lip the whole year</a:t>
            </a: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576262" marR="0" lvl="1" indent="-274319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/>
              <a:t>They will fatigue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DO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use the new found class time to try new things that students will enjoy.  They will buy in if they think it is worth it.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DON’T</a:t>
            </a: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 ignore student feedback.  Adjust to what works best for your students!</a:t>
            </a: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b="1"/>
              <a:t>DO</a:t>
            </a:r>
            <a:r>
              <a:rPr lang="en-US"/>
              <a:t> make your videos “timeless”  </a:t>
            </a:r>
            <a:endParaRPr/>
          </a:p>
          <a:p>
            <a:pPr marL="274320" marR="0" lvl="0" indent="-1219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1219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6" name="Google Shape;176;p19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Flipping Do’s and Don’ts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152400" y="1981200"/>
            <a:ext cx="8839199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Make your own</a:t>
            </a:r>
            <a:endParaRPr b="1"/>
          </a:p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QuickTime (Mac)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Screencast-o-Matic</a:t>
            </a: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576262" marR="0" lvl="1" indent="-274319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∗"/>
            </a:pPr>
            <a:r>
              <a:rPr lang="en-US"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rPr>
              <a:t>Picture in picture option</a:t>
            </a:r>
            <a:endParaRPr sz="22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274320" marR="0" lvl="0" indent="-27432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/>
              <a:t>Many Others...</a:t>
            </a:r>
            <a:endParaRPr/>
          </a:p>
          <a:p>
            <a:pPr marL="274320" marR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r>
              <a:rPr lang="en-US" b="1"/>
              <a:t>Use Existing Content</a:t>
            </a:r>
            <a:endParaRPr b="1"/>
          </a:p>
          <a:p>
            <a:pPr marL="274320" marR="0" lvl="0" indent="-27432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/>
              <a:t>YouTube</a:t>
            </a:r>
            <a:endParaRPr/>
          </a:p>
          <a:p>
            <a:pPr marL="274320" marR="0" lvl="0" indent="-27432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/>
              <a:t>Khan Academy</a:t>
            </a:r>
            <a:endParaRPr/>
          </a:p>
          <a:p>
            <a:pPr marL="274320" marR="0" lvl="0" indent="-27432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/>
              <a:t>Textbook resources</a:t>
            </a:r>
            <a:endParaRPr/>
          </a:p>
          <a:p>
            <a:pPr marL="274320" marR="0" lvl="0" indent="-27432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∗"/>
            </a:pPr>
            <a:r>
              <a:rPr lang="en-US"/>
              <a:t>Options are endless...</a:t>
            </a:r>
            <a:endParaRPr/>
          </a:p>
          <a:p>
            <a:pPr marL="274320" marR="0" lvl="0" indent="-1219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82" name="Google Shape;182;p20"/>
          <p:cNvSpPr txBox="1"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Video  Options</a:t>
            </a:r>
            <a:endParaRPr sz="4400" b="0" i="0" u="none" strike="noStrike" cap="none">
              <a:solidFill>
                <a:srgbClr val="FFFFFF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veform">
  <a:themeElements>
    <a:clrScheme name="Waveform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Noto Sans Symbols</vt:lpstr>
      <vt:lpstr>Candara</vt:lpstr>
      <vt:lpstr>Waveform</vt:lpstr>
      <vt:lpstr>Flippping</vt:lpstr>
      <vt:lpstr>What Is A Flipped Classroom?</vt:lpstr>
      <vt:lpstr>Pre-Class Preparation</vt:lpstr>
      <vt:lpstr>Expectations for Students </vt:lpstr>
      <vt:lpstr>Why Flip the Classroom? Why Now?</vt:lpstr>
      <vt:lpstr>Day-to-day teaching strategies</vt:lpstr>
      <vt:lpstr>Flipping Do’s and Don’ts</vt:lpstr>
      <vt:lpstr>Video 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Flippping</dc:title>
  <dc:creator>Jay Whalen</dc:creator>
  <cp:lastModifiedBy>Patricia Nnadi-Purvis</cp:lastModifiedBy>
  <cp:revision>1</cp:revision>
  <dcterms:modified xsi:type="dcterms:W3CDTF">2018-11-06T19:49:03Z</dcterms:modified>
</cp:coreProperties>
</file>