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6" r:id="rId1"/>
  </p:sldMasterIdLst>
  <p:notesMasterIdLst>
    <p:notesMasterId r:id="rId18"/>
  </p:notesMasterIdLst>
  <p:sldIdLst>
    <p:sldId id="256" r:id="rId2"/>
    <p:sldId id="270" r:id="rId3"/>
    <p:sldId id="259" r:id="rId4"/>
    <p:sldId id="260" r:id="rId5"/>
    <p:sldId id="257" r:id="rId6"/>
    <p:sldId id="262" r:id="rId7"/>
    <p:sldId id="263" r:id="rId8"/>
    <p:sldId id="264" r:id="rId9"/>
    <p:sldId id="268" r:id="rId10"/>
    <p:sldId id="266" r:id="rId11"/>
    <p:sldId id="269" r:id="rId12"/>
    <p:sldId id="265" r:id="rId13"/>
    <p:sldId id="271" r:id="rId14"/>
    <p:sldId id="267" r:id="rId15"/>
    <p:sldId id="273"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0677" autoAdjust="0"/>
  </p:normalViewPr>
  <p:slideViewPr>
    <p:cSldViewPr snapToGrid="0">
      <p:cViewPr varScale="1">
        <p:scale>
          <a:sx n="51" d="100"/>
          <a:sy n="51" d="100"/>
        </p:scale>
        <p:origin x="129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04977E-2CD4-4571-8F0C-C234A87A1771}" type="datetimeFigureOut">
              <a:rPr lang="en-US" smtClean="0"/>
              <a:t>6/21/2018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A80C98-9397-46A8-AB38-A0706058CFC8}" type="slidenum">
              <a:rPr lang="en-US" smtClean="0"/>
              <a:t>‹#›</a:t>
            </a:fld>
            <a:endParaRPr lang="en-US" dirty="0"/>
          </a:p>
        </p:txBody>
      </p:sp>
    </p:spTree>
    <p:extLst>
      <p:ext uri="{BB962C8B-B14F-4D97-AF65-F5344CB8AC3E}">
        <p14:creationId xmlns:p14="http://schemas.microsoft.com/office/powerpoint/2010/main" val="1965624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Additionally, a Charter school is considered the Local Education Agency which means there are specific requirements for providing services to students with disabilities.</a:t>
            </a: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EEEA7C22-832E-4E2C-BB47-07AEE46C1F4F}" type="slidenum">
              <a:rPr lang="en-US" altLang="en-US" sz="1200" smtClean="0"/>
              <a:pPr/>
              <a:t>2</a:t>
            </a:fld>
            <a:endParaRPr lang="en-US" altLang="en-US" sz="1200" dirty="0"/>
          </a:p>
        </p:txBody>
      </p:sp>
    </p:spTree>
    <p:extLst>
      <p:ext uri="{BB962C8B-B14F-4D97-AF65-F5344CB8AC3E}">
        <p14:creationId xmlns:p14="http://schemas.microsoft.com/office/powerpoint/2010/main" val="3274778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 1501-1.1 Free appropriate public education (FAPE) p.22</a:t>
            </a:r>
          </a:p>
          <a:p>
            <a:pPr marL="800100" lvl="1" indent="-342900">
              <a:buAutoNum type="alphaLcParenBoth" startAt="3"/>
            </a:pPr>
            <a:r>
              <a:rPr lang="en-US" dirty="0"/>
              <a:t>Children advancing from grade to grade</a:t>
            </a:r>
          </a:p>
          <a:p>
            <a:pPr lvl="1"/>
            <a:r>
              <a:rPr lang="en-US" dirty="0"/>
              <a:t>	(1)  Each LEA must ensure that FAPE is available to any individual child with a disability who  needs special education and related services</a:t>
            </a:r>
          </a:p>
          <a:p>
            <a:pPr lvl="1"/>
            <a:r>
              <a:rPr lang="en-US" dirty="0"/>
              <a:t>	(2)  The determination of special education and related services must be made on an individual basis by the IEP Team</a:t>
            </a:r>
          </a:p>
          <a:p>
            <a:pPr indent="-285750"/>
            <a:r>
              <a:rPr lang="en-US" dirty="0"/>
              <a:t>NC 1501-3.3 Continuum of alternative placements (p.</a:t>
            </a:r>
            <a:r>
              <a:rPr lang="en-US" baseline="0" dirty="0"/>
              <a:t> 27)</a:t>
            </a:r>
            <a:endParaRPr lang="en-US" dirty="0"/>
          </a:p>
          <a:p>
            <a:pPr lvl="1"/>
            <a:r>
              <a:rPr lang="en-US" dirty="0"/>
              <a:t>(a)  Each LEA must ensure that a continuum of alternative placements is available to meet the needs of children with disabilities for special education and related services.</a:t>
            </a:r>
          </a:p>
          <a:p>
            <a:pPr marL="800100" lvl="1" indent="-342900">
              <a:buAutoNum type="alphaLcParenBoth" startAt="2"/>
            </a:pPr>
            <a:r>
              <a:rPr lang="en-US" dirty="0"/>
              <a:t>The continuum required in paragraph (a) of this section must---</a:t>
            </a:r>
          </a:p>
          <a:p>
            <a:pPr marL="800100" lvl="1" indent="-342900">
              <a:buAutoNum type="alphaLcParenBoth" startAt="2"/>
            </a:pPr>
            <a:r>
              <a:rPr lang="en-US" dirty="0"/>
              <a:t>(1)  Include instruction in regular classes, special classes, special schools, home instruction, and instruction in hospitals and institutions; and</a:t>
            </a:r>
          </a:p>
          <a:p>
            <a:pPr marL="800100" lvl="1" indent="-342900">
              <a:buAutoNum type="alphaLcParenBoth" startAt="2"/>
            </a:pPr>
            <a:r>
              <a:rPr lang="en-US" dirty="0"/>
              <a:t>(2)  Make provision for supplementary services (such as resource room or itinerant instruction) to be provided in conjunction with regular class placement.</a:t>
            </a:r>
          </a:p>
          <a:p>
            <a:pPr indent="-285750"/>
            <a:r>
              <a:rPr lang="en-US" dirty="0"/>
              <a:t>NC 1501-3.3 Placement decisions  (pp. 27-28)</a:t>
            </a:r>
          </a:p>
          <a:p>
            <a:pPr indent="-285750"/>
            <a:r>
              <a:rPr lang="en-US" dirty="0"/>
              <a:t>In determining the educational placement of a child with a disability, each LEA must ensure that—</a:t>
            </a:r>
          </a:p>
          <a:p>
            <a:pPr marL="57150" indent="-342900">
              <a:buAutoNum type="alphaLcParenBoth"/>
            </a:pPr>
            <a:r>
              <a:rPr lang="en-US" dirty="0"/>
              <a:t>The placement decision—</a:t>
            </a:r>
          </a:p>
          <a:p>
            <a:pPr marL="514350" lvl="1" indent="-342900">
              <a:buAutoNum type="arabicParenBoth"/>
            </a:pPr>
            <a:r>
              <a:rPr lang="en-US" dirty="0"/>
              <a:t>Is made by the IEP Team, which includes the parents and other persons knowledgeable about the child, the meaning of the evaluation data, and the placement options; and </a:t>
            </a:r>
          </a:p>
          <a:p>
            <a:pPr marL="514350" lvl="1" indent="-342900">
              <a:buAutoNum type="arabicParenBoth"/>
            </a:pPr>
            <a:r>
              <a:rPr lang="en-US" dirty="0"/>
              <a:t>Conforms to LRE requirements</a:t>
            </a:r>
          </a:p>
          <a:p>
            <a:pPr marL="57150" indent="-342900">
              <a:buAutoNum type="alphaLcParenBoth"/>
            </a:pPr>
            <a:r>
              <a:rPr lang="en-US" dirty="0"/>
              <a:t>The child’s placement on the continuum—</a:t>
            </a:r>
          </a:p>
          <a:p>
            <a:pPr marL="171450" lvl="1"/>
            <a:r>
              <a:rPr lang="en-US" dirty="0"/>
              <a:t>(1)Is determined at least annually; and</a:t>
            </a:r>
          </a:p>
          <a:p>
            <a:pPr marL="171450" lvl="1"/>
            <a:r>
              <a:rPr lang="en-US" dirty="0"/>
              <a:t>(2) Is based on the child’s IEP</a:t>
            </a:r>
          </a:p>
          <a:p>
            <a:pPr marL="57150" indent="-342900">
              <a:buAutoNum type="alphaLcParenBoth" startAt="4"/>
            </a:pPr>
            <a:r>
              <a:rPr lang="en-US" dirty="0"/>
              <a:t>In selecting the LRE, consideration is given to any potential harmful effect on the child or on the quality of services that he or she needs; and</a:t>
            </a:r>
          </a:p>
          <a:p>
            <a:pPr marL="57150" indent="-342900">
              <a:buAutoNum type="alphaLcParenBoth" startAt="4"/>
            </a:pPr>
            <a:r>
              <a:rPr lang="en-US" dirty="0"/>
              <a:t>A child with a disability is not removed from education in age-appropriate regular classrooms solely because of needed modifications in the general education curriculum</a:t>
            </a:r>
          </a:p>
          <a:p>
            <a:pPr indent="-285750"/>
            <a:r>
              <a:rPr lang="en-US" dirty="0"/>
              <a:t>NC 1503-4.4 When IEPs must be in effect (Comparable Services)  (p. 82)</a:t>
            </a:r>
          </a:p>
          <a:p>
            <a:pPr marL="57150" indent="-342900">
              <a:buAutoNum type="alphaLcParenBoth" startAt="5"/>
            </a:pPr>
            <a:r>
              <a:rPr lang="en-US" dirty="0"/>
              <a:t>IEPs for children who transfer public agencies in the same State.</a:t>
            </a:r>
          </a:p>
          <a:p>
            <a:pPr marL="514350" lvl="1" indent="-342900">
              <a:buAutoNum type="arabicParenBoth"/>
            </a:pPr>
            <a:r>
              <a:rPr lang="en-US" dirty="0"/>
              <a:t>If a child with a disability (who has a current IEP that was in effect in a previous LEA in the State) transfers to a new LEA in the State, and enrolls in a new school, the new LEA, in consultation with the parents, must provide FAPE to the child (including services comparable to those described in the child’s IEP from the previous LEA), until the new LEA either—</a:t>
            </a:r>
          </a:p>
          <a:p>
            <a:pPr marL="1028700" lvl="2" indent="-400050">
              <a:buAutoNum type="romanLcParenBoth"/>
            </a:pPr>
            <a:r>
              <a:rPr lang="en-US" dirty="0"/>
              <a:t>Adopts the child’s IEP form the previous LEA; or</a:t>
            </a:r>
          </a:p>
          <a:p>
            <a:pPr marL="1028700" lvl="2" indent="-400050">
              <a:buAutoNum type="romanLcParenBoth"/>
            </a:pPr>
            <a:r>
              <a:rPr lang="en-US" dirty="0"/>
              <a:t>Develops, adopts, and implements a new IEP that meets the applicable requirements in NC 1503-4.1 through NC 1503-5.1.</a:t>
            </a:r>
          </a:p>
          <a:p>
            <a:pPr marL="114300" indent="-400050">
              <a:buAutoNum type="alphaLcParenBoth" startAt="5"/>
            </a:pPr>
            <a:r>
              <a:rPr lang="en-US" dirty="0"/>
              <a:t>IEPs for children who transfer from another State.  If a child with a disability (who has a current IEP that was in effect in a previous public agency in another State transfers to an LEA in North Carolina, and enrolls in a new school, the new LEA ( in consultation with the parents) must provide the child with FAPE (including services comparable to those described in the child’s IEP from previous public agency), until the new LEA—</a:t>
            </a:r>
          </a:p>
          <a:p>
            <a:pPr marL="514350" lvl="1" indent="-342900">
              <a:buAutoNum type="arabicParenBoth"/>
            </a:pPr>
            <a:r>
              <a:rPr lang="en-US" dirty="0"/>
              <a:t>Conducts an evaluation pursuant to NC 1503-2.5 through NC 1503-2.6 (if determined to be necessary by the new LEA); and</a:t>
            </a:r>
          </a:p>
          <a:p>
            <a:pPr marL="514350" lvl="1" indent="-342900">
              <a:buAutoNum type="arabicParenBoth"/>
            </a:pPr>
            <a:r>
              <a:rPr lang="en-US" dirty="0"/>
              <a:t>Develops, adopts, and implements a new IEP, if appropriate, that meets the applicable requirements in NC 1503-4.1 through NC 1503-5.1</a:t>
            </a:r>
          </a:p>
          <a:p>
            <a:endParaRPr lang="en-US" dirty="0"/>
          </a:p>
        </p:txBody>
      </p:sp>
      <p:sp>
        <p:nvSpPr>
          <p:cNvPr id="4" name="Slide Number Placeholder 3"/>
          <p:cNvSpPr>
            <a:spLocks noGrp="1"/>
          </p:cNvSpPr>
          <p:nvPr>
            <p:ph type="sldNum" sz="quarter" idx="10"/>
          </p:nvPr>
        </p:nvSpPr>
        <p:spPr/>
        <p:txBody>
          <a:bodyPr/>
          <a:lstStyle/>
          <a:p>
            <a:fld id="{0EA80C98-9397-46A8-AB38-A0706058CFC8}" type="slidenum">
              <a:rPr lang="en-US" smtClean="0"/>
              <a:t>4</a:t>
            </a:fld>
            <a:endParaRPr lang="en-US" dirty="0"/>
          </a:p>
        </p:txBody>
      </p:sp>
    </p:spTree>
    <p:extLst>
      <p:ext uri="{BB962C8B-B14F-4D97-AF65-F5344CB8AC3E}">
        <p14:creationId xmlns:p14="http://schemas.microsoft.com/office/powerpoint/2010/main" val="2825677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NC 1501-1.1  Free appropriate public education (FAPE)  (p. 22)</a:t>
            </a:r>
          </a:p>
          <a:p>
            <a:pPr marL="800100" lvl="1" indent="-342900">
              <a:buAutoNum type="alphaLcParenBoth" startAt="3"/>
            </a:pPr>
            <a:r>
              <a:rPr lang="en-US" dirty="0"/>
              <a:t>Children advancing from grade to grade</a:t>
            </a:r>
          </a:p>
          <a:p>
            <a:pPr lvl="1"/>
            <a:r>
              <a:rPr lang="en-US" dirty="0"/>
              <a:t>	(1)  Each LEA must ensure that FAPE is available to any individual child with a disability who  needs special education and related services</a:t>
            </a:r>
          </a:p>
          <a:p>
            <a:pPr lvl="1"/>
            <a:r>
              <a:rPr lang="en-US" dirty="0"/>
              <a:t>	(2)  The determination of special education and related services must be made on an individual basis by the IEP Team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NC 1503-4.1   Definition of individualized education program (pp. 78-79)</a:t>
            </a:r>
          </a:p>
          <a:p>
            <a:pPr marL="685800" marR="0" lvl="1" indent="-228600" algn="l" defTabSz="914400" rtl="0" eaLnBrk="1" fontAlgn="auto" latinLnBrk="0" hangingPunct="1">
              <a:lnSpc>
                <a:spcPct val="100000"/>
              </a:lnSpc>
              <a:spcBef>
                <a:spcPts val="0"/>
              </a:spcBef>
              <a:spcAft>
                <a:spcPts val="0"/>
              </a:spcAft>
              <a:buClrTx/>
              <a:buSzTx/>
              <a:buFontTx/>
              <a:buAutoNum type="alphaLcParenBoth"/>
              <a:tabLst/>
              <a:defRPr/>
            </a:pPr>
            <a:r>
              <a:rPr lang="en-US" dirty="0"/>
              <a:t>(4)</a:t>
            </a:r>
            <a:r>
              <a:rPr lang="en-US" baseline="0" dirty="0"/>
              <a:t>  A statement of the special education and related services and supplementary aids and services based on peer-reviewed research to the extent practicable, to be provided to the child, or on behalf of the child, and a statement of the program modifications or supports for school personnel that will be provided to enable the child—</a:t>
            </a:r>
          </a:p>
          <a:p>
            <a:pPr marL="1200150" marR="0" lvl="2" indent="-285750" algn="l" defTabSz="914400" rtl="0" eaLnBrk="1" fontAlgn="auto" latinLnBrk="0" hangingPunct="1">
              <a:lnSpc>
                <a:spcPct val="100000"/>
              </a:lnSpc>
              <a:spcBef>
                <a:spcPts val="0"/>
              </a:spcBef>
              <a:spcAft>
                <a:spcPts val="0"/>
              </a:spcAft>
              <a:buClrTx/>
              <a:buSzTx/>
              <a:buFontTx/>
              <a:buAutoNum type="romanLcParenBoth"/>
              <a:tabLst/>
              <a:defRPr/>
            </a:pPr>
            <a:r>
              <a:rPr lang="en-US" baseline="0" dirty="0"/>
              <a:t>To advance appropriately toward attaining the annual goals;</a:t>
            </a:r>
          </a:p>
          <a:p>
            <a:pPr marL="1200150" marR="0" lvl="2" indent="-285750" algn="l" defTabSz="914400" rtl="0" eaLnBrk="1" fontAlgn="auto" latinLnBrk="0" hangingPunct="1">
              <a:lnSpc>
                <a:spcPct val="100000"/>
              </a:lnSpc>
              <a:spcBef>
                <a:spcPts val="0"/>
              </a:spcBef>
              <a:spcAft>
                <a:spcPts val="0"/>
              </a:spcAft>
              <a:buClrTx/>
              <a:buSzTx/>
              <a:buFontTx/>
              <a:buAutoNum type="romanLcParenBoth"/>
              <a:tabLst/>
              <a:defRPr/>
            </a:pPr>
            <a:r>
              <a:rPr lang="en-US" baseline="0" dirty="0"/>
              <a:t>To be involved in and make progress in the general education curriculum and to participate in extracurricular and other nonacademic activities; and</a:t>
            </a:r>
          </a:p>
          <a:p>
            <a:pPr marL="1200150" marR="0" lvl="2" indent="-285750" algn="l" defTabSz="914400" rtl="0" eaLnBrk="1" fontAlgn="auto" latinLnBrk="0" hangingPunct="1">
              <a:lnSpc>
                <a:spcPct val="100000"/>
              </a:lnSpc>
              <a:spcBef>
                <a:spcPts val="0"/>
              </a:spcBef>
              <a:spcAft>
                <a:spcPts val="0"/>
              </a:spcAft>
              <a:buClrTx/>
              <a:buSzTx/>
              <a:buFontTx/>
              <a:buAutoNum type="romanLcParenBoth"/>
              <a:tabLst/>
              <a:defRPr/>
            </a:pPr>
            <a:r>
              <a:rPr lang="en-US" baseline="0" dirty="0"/>
              <a:t>To be educated and participate with other children with disabilities and nondisabled children in the activities described in this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0EA80C98-9397-46A8-AB38-A0706058CFC8}" type="slidenum">
              <a:rPr lang="en-US" smtClean="0"/>
              <a:t>7</a:t>
            </a:fld>
            <a:endParaRPr lang="en-US" dirty="0"/>
          </a:p>
        </p:txBody>
      </p:sp>
    </p:spTree>
    <p:extLst>
      <p:ext uri="{BB962C8B-B14F-4D97-AF65-F5344CB8AC3E}">
        <p14:creationId xmlns:p14="http://schemas.microsoft.com/office/powerpoint/2010/main" val="271602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 1501-2.9 Child find (pp. 25-26)</a:t>
            </a:r>
          </a:p>
          <a:p>
            <a:pPr marL="228600" indent="-228600">
              <a:buAutoNum type="alphaLcParenBoth"/>
            </a:pPr>
            <a:r>
              <a:rPr lang="en-US" dirty="0"/>
              <a:t>General.</a:t>
            </a:r>
          </a:p>
          <a:p>
            <a:pPr marL="685800" lvl="1" indent="-228600">
              <a:buAutoNum type="arabicParenBoth"/>
            </a:pPr>
            <a:r>
              <a:rPr lang="en-US" dirty="0"/>
              <a:t>The LEA must have in effect policies and procedures</a:t>
            </a:r>
            <a:r>
              <a:rPr lang="en-US" baseline="0" dirty="0"/>
              <a:t> that ensure that—</a:t>
            </a:r>
          </a:p>
          <a:p>
            <a:pPr marL="1200150" lvl="2" indent="-285750">
              <a:buAutoNum type="romanLcParenBoth"/>
            </a:pPr>
            <a:r>
              <a:rPr lang="en-US" baseline="0" dirty="0"/>
              <a:t>All children with disabilities three through 21 residing in the LEA, including children who are homeless children or are wards of the State, regardless of severity of their disability, and who are in need of special education and related services, are identified, located, and evaluated;</a:t>
            </a:r>
          </a:p>
          <a:p>
            <a:pPr marL="228600" lvl="0" indent="-228600">
              <a:buAutoNum type="alphaLcParenBoth" startAt="3"/>
            </a:pPr>
            <a:r>
              <a:rPr lang="en-US" u="sng" baseline="0" dirty="0"/>
              <a:t>Other children in child find</a:t>
            </a:r>
            <a:r>
              <a:rPr lang="en-US" baseline="0" dirty="0"/>
              <a:t>.  Child find must also include—</a:t>
            </a:r>
          </a:p>
          <a:p>
            <a:pPr marL="685800" lvl="1" indent="-228600">
              <a:buAutoNum type="arabicParenBoth"/>
            </a:pPr>
            <a:r>
              <a:rPr lang="en-US" baseline="0" dirty="0"/>
              <a:t>Children who are suspected of being a child with a disability and in need of special education, even though they are advancing from grade to grade; and </a:t>
            </a:r>
          </a:p>
          <a:p>
            <a:pPr marL="685800" lvl="1" indent="-228600">
              <a:buAutoNum type="arabicParenBoth"/>
            </a:pPr>
            <a:r>
              <a:rPr lang="en-US" baseline="0" dirty="0"/>
              <a:t>Highly mobile children, including migrant children.</a:t>
            </a:r>
          </a:p>
          <a:p>
            <a:pPr marL="228600" lvl="0" indent="-228600">
              <a:buAutoNum type="alphaLcParenBoth" startAt="3"/>
            </a:pPr>
            <a:r>
              <a:rPr lang="en-US" u="sng" baseline="0" dirty="0"/>
              <a:t>Timeline for responding to a notification made by person other than parent or LEA</a:t>
            </a:r>
            <a:r>
              <a:rPr lang="en-US" baseline="0" dirty="0"/>
              <a:t>.  Within thirty (30) days of receipt of written notification of concerns regarding a child, the LEA shall issue a written response to the child’s parent.  The response shall include either an explanation of reasons the LEA will not pursue the concerns or a date for a meeting in which the LEA and parent will review existing data and determine whether a referral for consideration of eligibility for special education is necessary.  Such meeting must be held within a reasonable time.</a:t>
            </a:r>
            <a:endParaRPr lang="en-US" dirty="0"/>
          </a:p>
        </p:txBody>
      </p:sp>
      <p:sp>
        <p:nvSpPr>
          <p:cNvPr id="4" name="Slide Number Placeholder 3"/>
          <p:cNvSpPr>
            <a:spLocks noGrp="1"/>
          </p:cNvSpPr>
          <p:nvPr>
            <p:ph type="sldNum" sz="quarter" idx="10"/>
          </p:nvPr>
        </p:nvSpPr>
        <p:spPr/>
        <p:txBody>
          <a:bodyPr/>
          <a:lstStyle/>
          <a:p>
            <a:fld id="{0EA80C98-9397-46A8-AB38-A0706058CFC8}" type="slidenum">
              <a:rPr lang="en-US" smtClean="0"/>
              <a:t>10</a:t>
            </a:fld>
            <a:endParaRPr lang="en-US" dirty="0"/>
          </a:p>
        </p:txBody>
      </p:sp>
    </p:spTree>
    <p:extLst>
      <p:ext uri="{BB962C8B-B14F-4D97-AF65-F5344CB8AC3E}">
        <p14:creationId xmlns:p14="http://schemas.microsoft.com/office/powerpoint/2010/main" val="3949764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 1504-2 Discipline Procedures  (pp. 101-102)</a:t>
            </a:r>
          </a:p>
          <a:p>
            <a:r>
              <a:rPr lang="en-US" dirty="0"/>
              <a:t>NC 1504-2.1  Authority</a:t>
            </a:r>
            <a:r>
              <a:rPr lang="en-US" baseline="0" dirty="0"/>
              <a:t> of school personnel</a:t>
            </a:r>
          </a:p>
          <a:p>
            <a:pPr lvl="1"/>
            <a:r>
              <a:rPr lang="en-US" baseline="0" dirty="0"/>
              <a:t>(b) General</a:t>
            </a:r>
          </a:p>
          <a:p>
            <a:pPr marL="1143000" lvl="2" indent="-228600">
              <a:buAutoNum type="arabicParenBoth"/>
            </a:pPr>
            <a:r>
              <a:rPr lang="en-US" baseline="0" dirty="0"/>
              <a:t>School personnel under this section may remove a child with a disability who violates a code of student conduct from his or her current placement to an appropriate interim alternative educational setting, another setting, or suspension, for not more than 10 consecutive school days ( to the extend those alternatives are applied to children without disabilities), and for additional removals of not more than 10 consecutive school days in that same school year for separate incidents of misconduct (as long as those removals do not constitute a change of placement under NC 1504-2.7)</a:t>
            </a:r>
          </a:p>
          <a:p>
            <a:pPr marL="1143000" lvl="2" indent="-228600">
              <a:buAutoNum type="arabicParenBoth"/>
            </a:pPr>
            <a:r>
              <a:rPr lang="en-US" baseline="0" dirty="0"/>
              <a:t>After a child with a disability has been removed from his or her placement for 10 school days in the same school year, during any subsequent days of removal the public agency must provide services to the extent required under paragraph (d) of this section.</a:t>
            </a:r>
          </a:p>
          <a:p>
            <a:pPr marL="685800" lvl="1" indent="-228600">
              <a:buAutoNum type="alphaLcParenBoth" startAt="4"/>
            </a:pPr>
            <a:r>
              <a:rPr lang="en-US" baseline="0" dirty="0"/>
              <a:t>Services</a:t>
            </a:r>
          </a:p>
          <a:p>
            <a:pPr marL="1143000" lvl="2" indent="-228600">
              <a:buAutoNum type="arabicParenBoth"/>
            </a:pPr>
            <a:r>
              <a:rPr lang="en-US" baseline="0" dirty="0"/>
              <a:t>A child with a disability who is removed from the child’s current placement</a:t>
            </a:r>
          </a:p>
          <a:p>
            <a:pPr marL="1657350" lvl="3" indent="-285750">
              <a:buAutoNum type="romanLcParenBoth"/>
            </a:pPr>
            <a:r>
              <a:rPr lang="en-US" baseline="0" dirty="0"/>
              <a:t>Continue to receive educational services, as provided in NC 1501-1.1(a) so as to enable the child to continue to participate in the general education curriculum, although in another setting, and to progress toward meeting the goals set out in the child’s IEP; and</a:t>
            </a:r>
          </a:p>
          <a:p>
            <a:pPr marL="1657350" lvl="3" indent="-285750">
              <a:buAutoNum type="romanLcParenBoth"/>
            </a:pPr>
            <a:r>
              <a:rPr lang="en-US" baseline="0" dirty="0"/>
              <a:t>Receive, as appropriate, a functional behavioral assessment, and behavioral intervention services and modifications that are designed to address the behavior violation so that it does not recur.  IF a behavioral intervention plan already has been developed, it must be reviewed and modified, as necessary, to address the behavior.</a:t>
            </a:r>
            <a:endParaRPr lang="en-US" dirty="0"/>
          </a:p>
        </p:txBody>
      </p:sp>
      <p:sp>
        <p:nvSpPr>
          <p:cNvPr id="4" name="Slide Number Placeholder 3"/>
          <p:cNvSpPr>
            <a:spLocks noGrp="1"/>
          </p:cNvSpPr>
          <p:nvPr>
            <p:ph type="sldNum" sz="quarter" idx="10"/>
          </p:nvPr>
        </p:nvSpPr>
        <p:spPr/>
        <p:txBody>
          <a:bodyPr/>
          <a:lstStyle/>
          <a:p>
            <a:fld id="{0EA80C98-9397-46A8-AB38-A0706058CFC8}" type="slidenum">
              <a:rPr lang="en-US" smtClean="0"/>
              <a:t>13</a:t>
            </a:fld>
            <a:endParaRPr lang="en-US" dirty="0"/>
          </a:p>
        </p:txBody>
      </p:sp>
    </p:spTree>
    <p:extLst>
      <p:ext uri="{BB962C8B-B14F-4D97-AF65-F5344CB8AC3E}">
        <p14:creationId xmlns:p14="http://schemas.microsoft.com/office/powerpoint/2010/main" val="3657320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42412617-C295-4ECC-893B-800E3B8AC80B}" type="slidenum">
              <a:rPr lang="en-US" altLang="en-US" sz="1200" smtClean="0"/>
              <a:pPr/>
              <a:t>16</a:t>
            </a:fld>
            <a:endParaRPr lang="en-US" altLang="en-US" sz="1200" dirty="0"/>
          </a:p>
        </p:txBody>
      </p:sp>
    </p:spTree>
    <p:extLst>
      <p:ext uri="{BB962C8B-B14F-4D97-AF65-F5344CB8AC3E}">
        <p14:creationId xmlns:p14="http://schemas.microsoft.com/office/powerpoint/2010/main" val="3901162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AFFB9B-9FB8-469E-96F9-4D32314110B6}" type="datetimeFigureOut">
              <a:rPr lang="en-US" smtClean="0"/>
              <a:t>6/21/2018</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smtClean="0"/>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81740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6/21/2018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12700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t>6/21/2018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75064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6/21/2018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98213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t>6/21/2018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6878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6/21/2018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95105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6/21/2018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74963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6/21/2018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30725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6/21/2018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87926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smtClean="0"/>
              <a:t>6/21/2018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61864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12EF78E3-FDA3-4D28-AAA2-0B81F349A39D}" type="datetimeFigureOut">
              <a:rPr lang="en-US" smtClean="0"/>
              <a:t>6/21/2018</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34523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C35BB1C6-BF8F-4481-8AB2-603A1C8A906A}" type="datetimeFigureOut">
              <a:rPr lang="en-US" smtClean="0"/>
              <a:t>6/21/2018</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7448883"/>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mailto:robert.mcouat@dpi.nc.gov" TargetMode="External"/><Relationship Id="rId7" Type="http://schemas.openxmlformats.org/officeDocument/2006/relationships/hyperlink" Target="mailto:heidi.carico@dpi.nc.gov"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mailto:ginger.cash@dpi.nc.gov" TargetMode="External"/><Relationship Id="rId5" Type="http://schemas.openxmlformats.org/officeDocument/2006/relationships/hyperlink" Target="mailto:teresa.peterson@dpi.nc.gov" TargetMode="External"/><Relationship Id="rId4" Type="http://schemas.openxmlformats.org/officeDocument/2006/relationships/hyperlink" Target="mailto:karen.little@dpi.nc.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a:t>Federal Regulations for </a:t>
            </a:r>
            <a:r>
              <a:rPr lang="en-US" dirty="0"/>
              <a:t>S</a:t>
            </a:r>
            <a:r>
              <a:rPr lang="en-US" sz="5400" dirty="0"/>
              <a:t>tudents with Disabilities</a:t>
            </a:r>
          </a:p>
        </p:txBody>
      </p:sp>
      <p:sp>
        <p:nvSpPr>
          <p:cNvPr id="3" name="Subtitle 2"/>
          <p:cNvSpPr>
            <a:spLocks noGrp="1"/>
          </p:cNvSpPr>
          <p:nvPr>
            <p:ph type="subTitle" idx="1"/>
          </p:nvPr>
        </p:nvSpPr>
        <p:spPr/>
        <p:txBody>
          <a:bodyPr/>
          <a:lstStyle/>
          <a:p>
            <a:r>
              <a:rPr lang="en-US" dirty="0"/>
              <a:t>Frequently Asked Questions</a:t>
            </a:r>
          </a:p>
        </p:txBody>
      </p:sp>
    </p:spTree>
    <p:extLst>
      <p:ext uri="{BB962C8B-B14F-4D97-AF65-F5344CB8AC3E}">
        <p14:creationId xmlns:p14="http://schemas.microsoft.com/office/powerpoint/2010/main" val="1739966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Policy Say?</a:t>
            </a:r>
          </a:p>
        </p:txBody>
      </p:sp>
      <p:sp>
        <p:nvSpPr>
          <p:cNvPr id="3" name="Content Placeholder 2"/>
          <p:cNvSpPr>
            <a:spLocks noGrp="1"/>
          </p:cNvSpPr>
          <p:nvPr>
            <p:ph idx="1"/>
          </p:nvPr>
        </p:nvSpPr>
        <p:spPr/>
        <p:txBody>
          <a:bodyPr>
            <a:normAutofit/>
          </a:bodyPr>
          <a:lstStyle/>
          <a:p>
            <a:r>
              <a:rPr lang="en-US" sz="2400" dirty="0"/>
              <a:t>NC 1501-2.9 Child find</a:t>
            </a:r>
          </a:p>
        </p:txBody>
      </p:sp>
      <p:pic>
        <p:nvPicPr>
          <p:cNvPr id="4" name="Picture 3"/>
          <p:cNvPicPr>
            <a:picLocks noChangeAspect="1"/>
          </p:cNvPicPr>
          <p:nvPr/>
        </p:nvPicPr>
        <p:blipFill>
          <a:blip r:embed="rId3"/>
          <a:stretch>
            <a:fillRect/>
          </a:stretch>
        </p:blipFill>
        <p:spPr>
          <a:xfrm>
            <a:off x="8269071" y="4040542"/>
            <a:ext cx="3517697" cy="2371550"/>
          </a:xfrm>
          <a:prstGeom prst="rect">
            <a:avLst/>
          </a:prstGeom>
        </p:spPr>
      </p:pic>
    </p:spTree>
    <p:extLst>
      <p:ext uri="{BB962C8B-B14F-4D97-AF65-F5344CB8AC3E}">
        <p14:creationId xmlns:p14="http://schemas.microsoft.com/office/powerpoint/2010/main" val="394827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to Consider</a:t>
            </a:r>
          </a:p>
        </p:txBody>
      </p:sp>
      <p:sp>
        <p:nvSpPr>
          <p:cNvPr id="3" name="Content Placeholder 2"/>
          <p:cNvSpPr>
            <a:spLocks noGrp="1"/>
          </p:cNvSpPr>
          <p:nvPr>
            <p:ph idx="1"/>
          </p:nvPr>
        </p:nvSpPr>
        <p:spPr>
          <a:xfrm>
            <a:off x="818712" y="2633767"/>
            <a:ext cx="10554574" cy="3636511"/>
          </a:xfrm>
        </p:spPr>
        <p:txBody>
          <a:bodyPr>
            <a:normAutofit fontScale="92500"/>
          </a:bodyPr>
          <a:lstStyle/>
          <a:p>
            <a:r>
              <a:rPr lang="en-US" altLang="en-US" sz="2400" dirty="0"/>
              <a:t>How are we responding to concerns raised by parents? </a:t>
            </a:r>
          </a:p>
          <a:p>
            <a:r>
              <a:rPr lang="en-US" altLang="en-US" sz="2400" dirty="0"/>
              <a:t>Do we explain to parents the process of making requests for evaluation in writing?</a:t>
            </a:r>
          </a:p>
          <a:p>
            <a:r>
              <a:rPr lang="en-US" altLang="en-US" sz="2400" dirty="0"/>
              <a:t>How are we responding to independent evaluations brought to us by parents?</a:t>
            </a:r>
          </a:p>
          <a:p>
            <a:r>
              <a:rPr lang="en-US" altLang="en-US" sz="2400" dirty="0"/>
              <a:t>How are we responding to concerns expressed by staff?</a:t>
            </a:r>
          </a:p>
          <a:p>
            <a:r>
              <a:rPr lang="en-US" sz="2400" dirty="0"/>
              <a:t>Do you have a process for identifying students who are at-risk?  What data do you use to determine if a student is at-risk?  Does the data include academic, behavior, and social performance?</a:t>
            </a:r>
          </a:p>
          <a:p>
            <a:endParaRPr lang="en-US" altLang="en-US" dirty="0"/>
          </a:p>
          <a:p>
            <a:endParaRPr lang="en-US" altLang="en-US" dirty="0"/>
          </a:p>
          <a:p>
            <a:endParaRPr lang="en-US" dirty="0"/>
          </a:p>
        </p:txBody>
      </p:sp>
    </p:spTree>
    <p:extLst>
      <p:ext uri="{BB962C8B-B14F-4D97-AF65-F5344CB8AC3E}">
        <p14:creationId xmlns:p14="http://schemas.microsoft.com/office/powerpoint/2010/main" val="965480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Oval 2"/>
          <p:cNvSpPr/>
          <p:nvPr/>
        </p:nvSpPr>
        <p:spPr>
          <a:xfrm>
            <a:off x="0" y="1763486"/>
            <a:ext cx="3804558" cy="3126013"/>
          </a:xfrm>
          <a:prstGeom prst="wedgeEllipseCallout">
            <a:avLst>
              <a:gd name="adj1" fmla="val 66291"/>
              <a:gd name="adj2" fmla="val 195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What do I do when I have to suspend a student with a disability?</a:t>
            </a:r>
          </a:p>
        </p:txBody>
      </p:sp>
      <p:sp>
        <p:nvSpPr>
          <p:cNvPr id="4" name="Speech Bubble: Oval 3"/>
          <p:cNvSpPr/>
          <p:nvPr/>
        </p:nvSpPr>
        <p:spPr>
          <a:xfrm>
            <a:off x="3614059" y="3835400"/>
            <a:ext cx="4093026" cy="2735040"/>
          </a:xfrm>
          <a:prstGeom prst="wedgeEllipseCallout">
            <a:avLst>
              <a:gd name="adj1" fmla="val 12215"/>
              <a:gd name="adj2" fmla="val -646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What happens if a student with a disability gets charges outside of school?</a:t>
            </a:r>
          </a:p>
        </p:txBody>
      </p:sp>
      <p:sp>
        <p:nvSpPr>
          <p:cNvPr id="5" name="Speech Bubble: Oval 4"/>
          <p:cNvSpPr/>
          <p:nvPr/>
        </p:nvSpPr>
        <p:spPr>
          <a:xfrm>
            <a:off x="3956050" y="202175"/>
            <a:ext cx="4057650" cy="2376773"/>
          </a:xfrm>
          <a:prstGeom prst="wedgeEllipseCallout">
            <a:avLst>
              <a:gd name="adj1" fmla="val -2378"/>
              <a:gd name="adj2" fmla="val 662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Do I have to provide services when a student with a disability is in ISS?  OSS?</a:t>
            </a:r>
          </a:p>
        </p:txBody>
      </p:sp>
      <p:sp>
        <p:nvSpPr>
          <p:cNvPr id="6" name="Speech Bubble: Oval 5"/>
          <p:cNvSpPr/>
          <p:nvPr/>
        </p:nvSpPr>
        <p:spPr>
          <a:xfrm>
            <a:off x="7707085" y="2271488"/>
            <a:ext cx="3804558" cy="2219722"/>
          </a:xfrm>
          <a:prstGeom prst="wedgeEllipseCallout">
            <a:avLst>
              <a:gd name="adj1" fmla="val -59031"/>
              <a:gd name="adj2" fmla="val 288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If I have to provide services, what should they look like?</a:t>
            </a:r>
          </a:p>
        </p:txBody>
      </p:sp>
    </p:spTree>
    <p:extLst>
      <p:ext uri="{BB962C8B-B14F-4D97-AF65-F5344CB8AC3E}">
        <p14:creationId xmlns:p14="http://schemas.microsoft.com/office/powerpoint/2010/main" val="27204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Policy Say?</a:t>
            </a:r>
          </a:p>
        </p:txBody>
      </p:sp>
      <p:sp>
        <p:nvSpPr>
          <p:cNvPr id="3" name="Content Placeholder 2"/>
          <p:cNvSpPr>
            <a:spLocks noGrp="1"/>
          </p:cNvSpPr>
          <p:nvPr>
            <p:ph idx="1"/>
          </p:nvPr>
        </p:nvSpPr>
        <p:spPr/>
        <p:txBody>
          <a:bodyPr>
            <a:normAutofit/>
          </a:bodyPr>
          <a:lstStyle/>
          <a:p>
            <a:r>
              <a:rPr lang="en-US" sz="2400" dirty="0"/>
              <a:t>NC 1504-2 Discipline Procedures</a:t>
            </a:r>
          </a:p>
          <a:p>
            <a:pPr lvl="1"/>
            <a:r>
              <a:rPr lang="en-US" sz="2400" dirty="0"/>
              <a:t>NC 1504-2.1 Authority of school personnel</a:t>
            </a:r>
          </a:p>
          <a:p>
            <a:pPr lvl="2"/>
            <a:r>
              <a:rPr lang="en-US" sz="2400" dirty="0"/>
              <a:t>(b) General</a:t>
            </a:r>
          </a:p>
          <a:p>
            <a:pPr lvl="2"/>
            <a:r>
              <a:rPr lang="en-US" sz="2400" dirty="0"/>
              <a:t>(d)  Services</a:t>
            </a:r>
          </a:p>
        </p:txBody>
      </p:sp>
      <p:pic>
        <p:nvPicPr>
          <p:cNvPr id="4" name="Picture 3"/>
          <p:cNvPicPr>
            <a:picLocks noChangeAspect="1"/>
          </p:cNvPicPr>
          <p:nvPr/>
        </p:nvPicPr>
        <p:blipFill>
          <a:blip r:embed="rId3"/>
          <a:stretch>
            <a:fillRect/>
          </a:stretch>
        </p:blipFill>
        <p:spPr>
          <a:xfrm>
            <a:off x="8372700" y="4913743"/>
            <a:ext cx="3584759" cy="1749704"/>
          </a:xfrm>
          <a:prstGeom prst="rect">
            <a:avLst/>
          </a:prstGeom>
        </p:spPr>
      </p:pic>
    </p:spTree>
    <p:extLst>
      <p:ext uri="{BB962C8B-B14F-4D97-AF65-F5344CB8AC3E}">
        <p14:creationId xmlns:p14="http://schemas.microsoft.com/office/powerpoint/2010/main" val="305158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to Consider</a:t>
            </a:r>
          </a:p>
        </p:txBody>
      </p:sp>
      <p:sp>
        <p:nvSpPr>
          <p:cNvPr id="3" name="Text Placeholder 2"/>
          <p:cNvSpPr>
            <a:spLocks noGrp="1"/>
          </p:cNvSpPr>
          <p:nvPr>
            <p:ph idx="1"/>
          </p:nvPr>
        </p:nvSpPr>
        <p:spPr>
          <a:xfrm>
            <a:off x="0" y="2228851"/>
            <a:ext cx="12192000" cy="3619499"/>
          </a:xfrm>
        </p:spPr>
        <p:txBody>
          <a:bodyPr>
            <a:normAutofit fontScale="70000" lnSpcReduction="20000"/>
          </a:bodyPr>
          <a:lstStyle/>
          <a:p>
            <a:r>
              <a:rPr lang="en-US" sz="3100" dirty="0"/>
              <a:t>What are your local policies related to discipline for ALL students?  For Students with Disabilities?</a:t>
            </a:r>
          </a:p>
          <a:p>
            <a:r>
              <a:rPr lang="en-US" sz="3100" dirty="0"/>
              <a:t>How do we provide special education services for a student in ISS or OSS?</a:t>
            </a:r>
          </a:p>
          <a:p>
            <a:r>
              <a:rPr lang="en-US" sz="3100" dirty="0"/>
              <a:t>Have you done a Functional Behavior Assessment and Behavior Intervention Plan?  At what point do you complete these?</a:t>
            </a:r>
          </a:p>
          <a:p>
            <a:r>
              <a:rPr lang="en-US" sz="3100" dirty="0"/>
              <a:t>What documentation &amp; data do you have for the interventions/supports you have tried?</a:t>
            </a:r>
          </a:p>
          <a:p>
            <a:r>
              <a:rPr lang="en-US" sz="3100" dirty="0"/>
              <a:t>What interventions or programs are we currently using to teach behavior? </a:t>
            </a:r>
          </a:p>
          <a:p>
            <a:r>
              <a:rPr lang="en-US" sz="3100" dirty="0"/>
              <a:t>What supports do we have available at our school to improve academics &amp; behavior?</a:t>
            </a:r>
          </a:p>
          <a:p>
            <a:r>
              <a:rPr lang="en-US" sz="3100" dirty="0"/>
              <a:t>Have you defined and taught schoolwide behavior expectations to ALL students?</a:t>
            </a:r>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429542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Turn &amp; Talk</a:t>
            </a:r>
          </a:p>
        </p:txBody>
      </p:sp>
      <p:sp>
        <p:nvSpPr>
          <p:cNvPr id="3" name="Content Placeholder 2"/>
          <p:cNvSpPr>
            <a:spLocks noGrp="1"/>
          </p:cNvSpPr>
          <p:nvPr>
            <p:ph sz="half" idx="1"/>
          </p:nvPr>
        </p:nvSpPr>
        <p:spPr/>
        <p:txBody>
          <a:bodyPr>
            <a:normAutofit/>
          </a:bodyPr>
          <a:lstStyle/>
          <a:p>
            <a:r>
              <a:rPr lang="en-US" sz="2400" dirty="0"/>
              <a:t>What is one thing that you learned?</a:t>
            </a:r>
          </a:p>
          <a:p>
            <a:r>
              <a:rPr lang="en-US" sz="2400" dirty="0"/>
              <a:t>What question(s) do you still have?</a:t>
            </a:r>
          </a:p>
        </p:txBody>
      </p:sp>
      <p:pic>
        <p:nvPicPr>
          <p:cNvPr id="6" name="Content Placeholder 5"/>
          <p:cNvPicPr>
            <a:picLocks noGrp="1" noChangeAspect="1"/>
          </p:cNvPicPr>
          <p:nvPr>
            <p:ph sz="half" idx="2"/>
          </p:nvPr>
        </p:nvPicPr>
        <p:blipFill>
          <a:blip r:embed="rId2"/>
          <a:stretch>
            <a:fillRect/>
          </a:stretch>
        </p:blipFill>
        <p:spPr>
          <a:xfrm>
            <a:off x="7664450" y="2667000"/>
            <a:ext cx="2143125" cy="2143125"/>
          </a:xfrm>
        </p:spPr>
      </p:pic>
    </p:spTree>
    <p:extLst>
      <p:ext uri="{BB962C8B-B14F-4D97-AF65-F5344CB8AC3E}">
        <p14:creationId xmlns:p14="http://schemas.microsoft.com/office/powerpoint/2010/main" val="245293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idx="4294967295"/>
          </p:nvPr>
        </p:nvSpPr>
        <p:spPr>
          <a:xfrm>
            <a:off x="0" y="533400"/>
            <a:ext cx="7772400" cy="990600"/>
          </a:xfrm>
        </p:spPr>
        <p:txBody>
          <a:bodyPr/>
          <a:lstStyle/>
          <a:p>
            <a:pPr algn="ctr"/>
            <a:r>
              <a:rPr lang="en-US" altLang="en-US" dirty="0"/>
              <a:t>Exceptional Children Division</a:t>
            </a:r>
            <a:br>
              <a:rPr lang="en-US" altLang="en-US" dirty="0"/>
            </a:br>
            <a:r>
              <a:rPr lang="en-US" altLang="en-US" dirty="0"/>
              <a:t>Charter Team</a:t>
            </a: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4072700066"/>
              </p:ext>
            </p:extLst>
          </p:nvPr>
        </p:nvGraphicFramePr>
        <p:xfrm>
          <a:off x="0" y="1600200"/>
          <a:ext cx="11231880" cy="4831080"/>
        </p:xfrm>
        <a:graphic>
          <a:graphicData uri="http://schemas.openxmlformats.org/drawingml/2006/table">
            <a:tbl>
              <a:tblPr firstRow="1" bandRow="1">
                <a:tableStyleId>{5C22544A-7EE6-4342-B048-85BDC9FD1C3A}</a:tableStyleId>
              </a:tblPr>
              <a:tblGrid>
                <a:gridCol w="5615940">
                  <a:extLst>
                    <a:ext uri="{9D8B030D-6E8A-4147-A177-3AD203B41FA5}">
                      <a16:colId xmlns:a16="http://schemas.microsoft.com/office/drawing/2014/main" val="20000"/>
                    </a:ext>
                  </a:extLst>
                </a:gridCol>
                <a:gridCol w="5615940">
                  <a:extLst>
                    <a:ext uri="{9D8B030D-6E8A-4147-A177-3AD203B41FA5}">
                      <a16:colId xmlns:a16="http://schemas.microsoft.com/office/drawing/2014/main" val="20001"/>
                    </a:ext>
                  </a:extLst>
                </a:gridCol>
              </a:tblGrid>
              <a:tr h="1610360">
                <a:tc>
                  <a:txBody>
                    <a:bodyPr/>
                    <a:lstStyle/>
                    <a:p>
                      <a:pPr algn="ctr"/>
                      <a:r>
                        <a:rPr lang="en-US" sz="1800" dirty="0">
                          <a:solidFill>
                            <a:srgbClr val="000000"/>
                          </a:solidFill>
                        </a:rPr>
                        <a:t>VACANT</a:t>
                      </a:r>
                    </a:p>
                    <a:p>
                      <a:pPr algn="ctr"/>
                      <a:r>
                        <a:rPr lang="en-US" sz="1800" dirty="0">
                          <a:solidFill>
                            <a:srgbClr val="000000"/>
                          </a:solidFill>
                        </a:rPr>
                        <a:t>Regional Consultant 1, 2, 3, </a:t>
                      </a:r>
                      <a:r>
                        <a:rPr lang="en-US" sz="1800">
                          <a:solidFill>
                            <a:srgbClr val="000000"/>
                          </a:solidFill>
                        </a:rPr>
                        <a:t>&amp; 4</a:t>
                      </a:r>
                      <a:endParaRPr lang="en-US" sz="1800" dirty="0">
                        <a:solidFill>
                          <a:srgbClr val="000000"/>
                        </a:solidFill>
                      </a:endParaRPr>
                    </a:p>
                  </a:txBody>
                  <a:tcPr marL="91433" marR="91433" marT="45685" marB="45685"/>
                </a:tc>
                <a:tc>
                  <a:txBody>
                    <a:bodyPr/>
                    <a:lstStyle/>
                    <a:p>
                      <a:pPr algn="ctr"/>
                      <a:r>
                        <a:rPr lang="en-US" sz="1800" dirty="0">
                          <a:solidFill>
                            <a:srgbClr val="000000"/>
                          </a:solidFill>
                        </a:rPr>
                        <a:t>Rob McOuat</a:t>
                      </a:r>
                    </a:p>
                    <a:p>
                      <a:pPr algn="ctr"/>
                      <a:r>
                        <a:rPr lang="en-US" sz="1800" dirty="0">
                          <a:solidFill>
                            <a:srgbClr val="000000"/>
                          </a:solidFill>
                        </a:rPr>
                        <a:t>Regional Consultant 5, 6, 7, &amp; 8</a:t>
                      </a:r>
                    </a:p>
                    <a:p>
                      <a:pPr algn="ctr"/>
                      <a:r>
                        <a:rPr lang="en-US" sz="1800" dirty="0">
                          <a:solidFill>
                            <a:srgbClr val="000000"/>
                          </a:solidFill>
                          <a:hlinkClick r:id="rId3"/>
                        </a:rPr>
                        <a:t>robert.mcouat@dpi.nc.gov</a:t>
                      </a:r>
                      <a:endParaRPr lang="en-US" sz="1800" dirty="0">
                        <a:solidFill>
                          <a:srgbClr val="000000"/>
                        </a:solidFill>
                      </a:endParaRPr>
                    </a:p>
                    <a:p>
                      <a:pPr algn="ctr"/>
                      <a:r>
                        <a:rPr lang="en-US" sz="1800" dirty="0">
                          <a:solidFill>
                            <a:srgbClr val="000000"/>
                          </a:solidFill>
                        </a:rPr>
                        <a:t>336-416-1695</a:t>
                      </a:r>
                    </a:p>
                  </a:txBody>
                  <a:tcPr marL="91433" marR="91433" marT="45685" marB="45685"/>
                </a:tc>
                <a:extLst>
                  <a:ext uri="{0D108BD9-81ED-4DB2-BD59-A6C34878D82A}">
                    <a16:rowId xmlns:a16="http://schemas.microsoft.com/office/drawing/2014/main" val="10000"/>
                  </a:ext>
                </a:extLst>
              </a:tr>
              <a:tr h="1610360">
                <a:tc>
                  <a:txBody>
                    <a:bodyPr/>
                    <a:lstStyle/>
                    <a:p>
                      <a:pPr algn="ctr"/>
                      <a:r>
                        <a:rPr lang="en-US" sz="1800" b="1" dirty="0"/>
                        <a:t>Karen Little</a:t>
                      </a:r>
                    </a:p>
                    <a:p>
                      <a:pPr algn="ctr"/>
                      <a:r>
                        <a:rPr lang="en-US" sz="1800" b="1" dirty="0"/>
                        <a:t>Monitoring Consultant 3 &amp; 4</a:t>
                      </a:r>
                    </a:p>
                    <a:p>
                      <a:pPr algn="ctr"/>
                      <a:r>
                        <a:rPr lang="en-US" sz="1800" b="1" dirty="0">
                          <a:hlinkClick r:id="rId4"/>
                        </a:rPr>
                        <a:t>karen.little@dpi.nc.gov</a:t>
                      </a:r>
                      <a:endParaRPr lang="en-US" sz="1800" b="1" dirty="0"/>
                    </a:p>
                    <a:p>
                      <a:pPr algn="ctr"/>
                      <a:r>
                        <a:rPr lang="en-US" sz="1800" b="1" dirty="0"/>
                        <a:t>919-807-3994</a:t>
                      </a:r>
                    </a:p>
                  </a:txBody>
                  <a:tcPr marL="91433" marR="91433" marT="45685" marB="45685"/>
                </a:tc>
                <a:tc>
                  <a:txBody>
                    <a:bodyPr/>
                    <a:lstStyle/>
                    <a:p>
                      <a:pPr algn="ctr"/>
                      <a:r>
                        <a:rPr lang="en-US" sz="1800" b="1" dirty="0"/>
                        <a:t>Teresa Peterson</a:t>
                      </a:r>
                    </a:p>
                    <a:p>
                      <a:pPr algn="ctr"/>
                      <a:r>
                        <a:rPr lang="en-US" sz="1800" b="1" dirty="0"/>
                        <a:t>Monitoring Consultant 5 &amp; 6</a:t>
                      </a:r>
                    </a:p>
                    <a:p>
                      <a:pPr algn="ctr"/>
                      <a:r>
                        <a:rPr lang="en-US" sz="1800" b="1" dirty="0">
                          <a:hlinkClick r:id="rId5"/>
                        </a:rPr>
                        <a:t>teresa.peterson@dpi.nc.gov</a:t>
                      </a:r>
                      <a:endParaRPr lang="en-US" sz="1800" b="1" dirty="0"/>
                    </a:p>
                    <a:p>
                      <a:pPr algn="ctr"/>
                      <a:r>
                        <a:rPr lang="en-US" sz="1800" b="1" dirty="0"/>
                        <a:t>704-491-6458</a:t>
                      </a:r>
                    </a:p>
                  </a:txBody>
                  <a:tcPr marL="91433" marR="91433" marT="45685" marB="45685"/>
                </a:tc>
                <a:extLst>
                  <a:ext uri="{0D108BD9-81ED-4DB2-BD59-A6C34878D82A}">
                    <a16:rowId xmlns:a16="http://schemas.microsoft.com/office/drawing/2014/main" val="10001"/>
                  </a:ext>
                </a:extLst>
              </a:tr>
              <a:tr h="1610360">
                <a:tc>
                  <a:txBody>
                    <a:bodyPr/>
                    <a:lstStyle/>
                    <a:p>
                      <a:pPr algn="ctr"/>
                      <a:r>
                        <a:rPr lang="en-US" sz="1800" b="1" dirty="0"/>
                        <a:t>Ginger Cash</a:t>
                      </a:r>
                    </a:p>
                    <a:p>
                      <a:pPr algn="ctr"/>
                      <a:r>
                        <a:rPr lang="en-US" sz="1800" b="1" dirty="0"/>
                        <a:t>Consultant for Intervention</a:t>
                      </a:r>
                    </a:p>
                    <a:p>
                      <a:pPr algn="ctr"/>
                      <a:r>
                        <a:rPr lang="en-US" sz="1800" b="1" dirty="0">
                          <a:hlinkClick r:id="rId6"/>
                        </a:rPr>
                        <a:t>ginger.cash@dpi.nc.gov</a:t>
                      </a:r>
                      <a:endParaRPr lang="en-US" sz="1800" b="1" dirty="0"/>
                    </a:p>
                    <a:p>
                      <a:pPr algn="ctr"/>
                      <a:r>
                        <a:rPr lang="en-US" sz="1800" b="1" dirty="0"/>
                        <a:t>919-807-4024</a:t>
                      </a:r>
                    </a:p>
                  </a:txBody>
                  <a:tcPr marL="91433" marR="91433" marT="45685" marB="45685"/>
                </a:tc>
                <a:tc>
                  <a:txBody>
                    <a:bodyPr/>
                    <a:lstStyle/>
                    <a:p>
                      <a:pPr algn="ctr"/>
                      <a:r>
                        <a:rPr lang="en-US" sz="1800" b="1" dirty="0"/>
                        <a:t>Heidi Carico</a:t>
                      </a:r>
                    </a:p>
                    <a:p>
                      <a:pPr algn="ctr"/>
                      <a:r>
                        <a:rPr lang="en-US" sz="1800" b="1" dirty="0"/>
                        <a:t>Consultant for Autism</a:t>
                      </a:r>
                    </a:p>
                    <a:p>
                      <a:pPr algn="ctr"/>
                      <a:r>
                        <a:rPr lang="en-US" sz="1800" b="1" dirty="0">
                          <a:hlinkClick r:id="rId7"/>
                        </a:rPr>
                        <a:t>heidi.carico@dpi.nc.gov</a:t>
                      </a:r>
                      <a:endParaRPr lang="en-US" sz="1800" b="1" dirty="0"/>
                    </a:p>
                    <a:p>
                      <a:pPr algn="ctr"/>
                      <a:r>
                        <a:rPr lang="en-US" sz="1800" b="1" dirty="0"/>
                        <a:t>828-508-1235</a:t>
                      </a:r>
                    </a:p>
                  </a:txBody>
                  <a:tcPr marL="91433" marR="91433" marT="45685" marB="45685"/>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17485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dirty="0"/>
              <a:t>Charter Schools are LEAs</a:t>
            </a:r>
          </a:p>
        </p:txBody>
      </p:sp>
      <p:sp>
        <p:nvSpPr>
          <p:cNvPr id="25603" name="Content Placeholder 2"/>
          <p:cNvSpPr>
            <a:spLocks noGrp="1"/>
          </p:cNvSpPr>
          <p:nvPr>
            <p:ph idx="1"/>
          </p:nvPr>
        </p:nvSpPr>
        <p:spPr/>
        <p:txBody>
          <a:bodyPr>
            <a:normAutofit/>
          </a:bodyPr>
          <a:lstStyle/>
          <a:p>
            <a:pPr marL="0" indent="0">
              <a:buNone/>
            </a:pPr>
            <a:r>
              <a:rPr lang="en-US" altLang="en-US" sz="3200" dirty="0"/>
              <a:t>Pursuant to charter school law and the general statutes governing the education of children with disabilities, a </a:t>
            </a:r>
            <a:r>
              <a:rPr lang="en-US" altLang="en-US" sz="3200" b="1" u="sng" dirty="0"/>
              <a:t>charter school is considered an LEA for purposes of providing special education and related services to children with disabilities</a:t>
            </a:r>
          </a:p>
        </p:txBody>
      </p:sp>
      <p:sp>
        <p:nvSpPr>
          <p:cNvPr id="25605" name="TextBox 3"/>
          <p:cNvSpPr txBox="1">
            <a:spLocks noChangeArrowheads="1"/>
          </p:cNvSpPr>
          <p:nvPr/>
        </p:nvSpPr>
        <p:spPr bwMode="auto">
          <a:xfrm>
            <a:off x="7848600" y="5568951"/>
            <a:ext cx="2420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000">
                <a:solidFill>
                  <a:srgbClr val="6185AB"/>
                </a:solidFill>
                <a:latin typeface="Arial" panose="020B0604020202020204" pitchFamily="34" charset="0"/>
                <a:ea typeface="ヒラギノ角ゴ Pro W3" pitchFamily="1" charset="-128"/>
              </a:defRPr>
            </a:lvl1pPr>
            <a:lvl2pPr marL="742950" indent="-285750">
              <a:spcBef>
                <a:spcPct val="20000"/>
              </a:spcBef>
              <a:buChar char="–"/>
              <a:defRPr sz="2800">
                <a:solidFill>
                  <a:srgbClr val="6185AB"/>
                </a:solidFill>
                <a:latin typeface="Arial" panose="020B0604020202020204" pitchFamily="34" charset="0"/>
                <a:ea typeface="ヒラギノ角ゴ Pro W3" pitchFamily="1" charset="-128"/>
              </a:defRPr>
            </a:lvl2pPr>
            <a:lvl3pPr marL="1143000" indent="-228600">
              <a:spcBef>
                <a:spcPct val="20000"/>
              </a:spcBef>
              <a:buChar char="•"/>
              <a:defRPr sz="2400">
                <a:solidFill>
                  <a:srgbClr val="6185AB"/>
                </a:solidFill>
                <a:latin typeface="Arial" panose="020B0604020202020204" pitchFamily="34" charset="0"/>
                <a:ea typeface="ヒラギノ角ゴ Pro W3" pitchFamily="1" charset="-128"/>
              </a:defRPr>
            </a:lvl3pPr>
            <a:lvl4pPr marL="1600200" indent="-228600">
              <a:spcBef>
                <a:spcPct val="20000"/>
              </a:spcBef>
              <a:buChar char="–"/>
              <a:defRPr sz="2000">
                <a:solidFill>
                  <a:srgbClr val="6185AB"/>
                </a:solidFill>
                <a:latin typeface="Arial" panose="020B0604020202020204" pitchFamily="34" charset="0"/>
                <a:ea typeface="ヒラギノ角ゴ Pro W3" pitchFamily="1" charset="-128"/>
              </a:defRPr>
            </a:lvl4pPr>
            <a:lvl5pPr marL="2057400" indent="-228600">
              <a:spcBef>
                <a:spcPct val="20000"/>
              </a:spcBef>
              <a:buChar char="»"/>
              <a:defRPr sz="2000">
                <a:solidFill>
                  <a:srgbClr val="6185AB"/>
                </a:solidFill>
                <a:latin typeface="Arial" panose="020B0604020202020204" pitchFamily="34" charset="0"/>
                <a:ea typeface="ヒラギノ角ゴ Pro W3" pitchFamily="1" charset="-128"/>
              </a:defRPr>
            </a:lvl5pPr>
            <a:lvl6pPr marL="2514600" indent="-228600" eaLnBrk="0" fontAlgn="base" hangingPunct="0">
              <a:spcBef>
                <a:spcPct val="20000"/>
              </a:spcBef>
              <a:spcAft>
                <a:spcPct val="0"/>
              </a:spcAft>
              <a:buChar char="»"/>
              <a:defRPr sz="2000">
                <a:solidFill>
                  <a:srgbClr val="6185AB"/>
                </a:solidFill>
                <a:latin typeface="Arial" panose="020B0604020202020204" pitchFamily="34" charset="0"/>
                <a:ea typeface="ヒラギノ角ゴ Pro W3" pitchFamily="1" charset="-128"/>
              </a:defRPr>
            </a:lvl6pPr>
            <a:lvl7pPr marL="2971800" indent="-228600" eaLnBrk="0" fontAlgn="base" hangingPunct="0">
              <a:spcBef>
                <a:spcPct val="20000"/>
              </a:spcBef>
              <a:spcAft>
                <a:spcPct val="0"/>
              </a:spcAft>
              <a:buChar char="»"/>
              <a:defRPr sz="2000">
                <a:solidFill>
                  <a:srgbClr val="6185AB"/>
                </a:solidFill>
                <a:latin typeface="Arial" panose="020B0604020202020204" pitchFamily="34" charset="0"/>
                <a:ea typeface="ヒラギノ角ゴ Pro W3" pitchFamily="1" charset="-128"/>
              </a:defRPr>
            </a:lvl7pPr>
            <a:lvl8pPr marL="3429000" indent="-228600" eaLnBrk="0" fontAlgn="base" hangingPunct="0">
              <a:spcBef>
                <a:spcPct val="20000"/>
              </a:spcBef>
              <a:spcAft>
                <a:spcPct val="0"/>
              </a:spcAft>
              <a:buChar char="»"/>
              <a:defRPr sz="2000">
                <a:solidFill>
                  <a:srgbClr val="6185AB"/>
                </a:solidFill>
                <a:latin typeface="Arial" panose="020B0604020202020204" pitchFamily="34" charset="0"/>
                <a:ea typeface="ヒラギノ角ゴ Pro W3" pitchFamily="1" charset="-128"/>
              </a:defRPr>
            </a:lvl8pPr>
            <a:lvl9pPr marL="3886200" indent="-228600" eaLnBrk="0" fontAlgn="base" hangingPunct="0">
              <a:spcBef>
                <a:spcPct val="20000"/>
              </a:spcBef>
              <a:spcAft>
                <a:spcPct val="0"/>
              </a:spcAft>
              <a:buChar char="»"/>
              <a:defRPr sz="2000">
                <a:solidFill>
                  <a:srgbClr val="6185AB"/>
                </a:solidFill>
                <a:latin typeface="Arial" panose="020B0604020202020204" pitchFamily="34" charset="0"/>
                <a:ea typeface="ヒラギノ角ゴ Pro W3" pitchFamily="1" charset="-128"/>
              </a:defRPr>
            </a:lvl9pPr>
          </a:lstStyle>
          <a:p>
            <a:pPr>
              <a:spcBef>
                <a:spcPct val="0"/>
              </a:spcBef>
              <a:buFontTx/>
              <a:buNone/>
            </a:pPr>
            <a:r>
              <a:rPr lang="en-US" altLang="en-US" sz="2400" dirty="0">
                <a:solidFill>
                  <a:schemeClr val="tx1"/>
                </a:solidFill>
              </a:rPr>
              <a:t>NC 1500-2.22</a:t>
            </a:r>
          </a:p>
        </p:txBody>
      </p:sp>
    </p:spTree>
    <p:extLst>
      <p:ext uri="{BB962C8B-B14F-4D97-AF65-F5344CB8AC3E}">
        <p14:creationId xmlns:p14="http://schemas.microsoft.com/office/powerpoint/2010/main" val="3557915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Oval 2"/>
          <p:cNvSpPr/>
          <p:nvPr/>
        </p:nvSpPr>
        <p:spPr>
          <a:xfrm>
            <a:off x="0" y="1763486"/>
            <a:ext cx="3804558" cy="3126013"/>
          </a:xfrm>
          <a:prstGeom prst="wedgeEllipseCallout">
            <a:avLst>
              <a:gd name="adj1" fmla="val 66291"/>
              <a:gd name="adj2" fmla="val 195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Do I have to provide Counseling, Vision &amp; Hearing Services, and/or  Transportation?</a:t>
            </a:r>
          </a:p>
        </p:txBody>
      </p:sp>
      <p:sp>
        <p:nvSpPr>
          <p:cNvPr id="4" name="Speech Bubble: Oval 3"/>
          <p:cNvSpPr/>
          <p:nvPr/>
        </p:nvSpPr>
        <p:spPr>
          <a:xfrm>
            <a:off x="3614059" y="3835400"/>
            <a:ext cx="4093026" cy="2735040"/>
          </a:xfrm>
          <a:prstGeom prst="wedgeEllipseCallout">
            <a:avLst>
              <a:gd name="adj1" fmla="val 12215"/>
              <a:gd name="adj2" fmla="val -646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We are an inclusion school.  Do I have to provide resource and/or separate setting?</a:t>
            </a:r>
          </a:p>
        </p:txBody>
      </p:sp>
      <p:sp>
        <p:nvSpPr>
          <p:cNvPr id="5" name="Speech Bubble: Oval 4"/>
          <p:cNvSpPr/>
          <p:nvPr/>
        </p:nvSpPr>
        <p:spPr>
          <a:xfrm>
            <a:off x="3956050" y="202175"/>
            <a:ext cx="4057650" cy="2376773"/>
          </a:xfrm>
          <a:prstGeom prst="wedgeEllipseCallout">
            <a:avLst>
              <a:gd name="adj1" fmla="val -2378"/>
              <a:gd name="adj2" fmla="val 662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Do I have to provide the Occupational Course of Study?</a:t>
            </a:r>
          </a:p>
        </p:txBody>
      </p:sp>
      <p:sp>
        <p:nvSpPr>
          <p:cNvPr id="6" name="Speech Bubble: Oval 5"/>
          <p:cNvSpPr/>
          <p:nvPr/>
        </p:nvSpPr>
        <p:spPr>
          <a:xfrm>
            <a:off x="7707085" y="2271488"/>
            <a:ext cx="3804558" cy="2219722"/>
          </a:xfrm>
          <a:prstGeom prst="wedgeEllipseCallout">
            <a:avLst>
              <a:gd name="adj1" fmla="val -59031"/>
              <a:gd name="adj2" fmla="val 288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Do I have to provide the Extended Content Standards?</a:t>
            </a:r>
          </a:p>
        </p:txBody>
      </p:sp>
    </p:spTree>
    <p:extLst>
      <p:ext uri="{BB962C8B-B14F-4D97-AF65-F5344CB8AC3E}">
        <p14:creationId xmlns:p14="http://schemas.microsoft.com/office/powerpoint/2010/main" val="210866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Policy Say?</a:t>
            </a:r>
          </a:p>
        </p:txBody>
      </p:sp>
      <p:sp>
        <p:nvSpPr>
          <p:cNvPr id="3" name="Content Placeholder 2"/>
          <p:cNvSpPr>
            <a:spLocks noGrp="1"/>
          </p:cNvSpPr>
          <p:nvPr>
            <p:ph idx="1"/>
          </p:nvPr>
        </p:nvSpPr>
        <p:spPr>
          <a:xfrm>
            <a:off x="810000" y="2082587"/>
            <a:ext cx="7358640" cy="3636511"/>
          </a:xfrm>
          <a:noFill/>
        </p:spPr>
        <p:txBody>
          <a:bodyPr>
            <a:normAutofit/>
          </a:bodyPr>
          <a:lstStyle/>
          <a:p>
            <a:pPr indent="-285750"/>
            <a:r>
              <a:rPr lang="en-US" sz="2400" dirty="0"/>
              <a:t>NC 1501-1.1 Free appropriate public education (FAPE)</a:t>
            </a:r>
          </a:p>
          <a:p>
            <a:pPr indent="-285750"/>
            <a:r>
              <a:rPr lang="en-US" sz="2400" dirty="0"/>
              <a:t>NC 1501-3.3 Continuum of alternative placements</a:t>
            </a:r>
          </a:p>
          <a:p>
            <a:pPr indent="-285750"/>
            <a:r>
              <a:rPr lang="en-US" sz="2400" dirty="0"/>
              <a:t>NC 1501-3.3 Placement decisions</a:t>
            </a:r>
          </a:p>
          <a:p>
            <a:pPr indent="-285750"/>
            <a:r>
              <a:rPr lang="en-US" sz="2400" dirty="0"/>
              <a:t>NC 1503-4.4 When IEPs must be in effect (Comparable Services)</a:t>
            </a:r>
          </a:p>
        </p:txBody>
      </p:sp>
      <p:pic>
        <p:nvPicPr>
          <p:cNvPr id="9" name="Picture 8"/>
          <p:cNvPicPr>
            <a:picLocks noChangeAspect="1"/>
          </p:cNvPicPr>
          <p:nvPr/>
        </p:nvPicPr>
        <p:blipFill>
          <a:blip r:embed="rId3"/>
          <a:stretch>
            <a:fillRect/>
          </a:stretch>
        </p:blipFill>
        <p:spPr>
          <a:xfrm>
            <a:off x="8875646" y="3681868"/>
            <a:ext cx="3005588" cy="2664183"/>
          </a:xfrm>
          <a:prstGeom prst="rect">
            <a:avLst/>
          </a:prstGeom>
        </p:spPr>
      </p:pic>
    </p:spTree>
    <p:extLst>
      <p:ext uri="{BB962C8B-B14F-4D97-AF65-F5344CB8AC3E}">
        <p14:creationId xmlns:p14="http://schemas.microsoft.com/office/powerpoint/2010/main" val="224831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to Consider</a:t>
            </a:r>
          </a:p>
        </p:txBody>
      </p:sp>
      <p:sp>
        <p:nvSpPr>
          <p:cNvPr id="3" name="Text Placeholder 2"/>
          <p:cNvSpPr>
            <a:spLocks noGrp="1"/>
          </p:cNvSpPr>
          <p:nvPr>
            <p:ph idx="1"/>
          </p:nvPr>
        </p:nvSpPr>
        <p:spPr>
          <a:xfrm>
            <a:off x="818712" y="2651760"/>
            <a:ext cx="10554574" cy="4328160"/>
          </a:xfrm>
        </p:spPr>
        <p:txBody>
          <a:bodyPr>
            <a:normAutofit fontScale="85000" lnSpcReduction="20000"/>
          </a:bodyPr>
          <a:lstStyle/>
          <a:p>
            <a:r>
              <a:rPr lang="en-US" sz="2400" dirty="0"/>
              <a:t>Your obligation is to provide comparable services.</a:t>
            </a:r>
          </a:p>
          <a:p>
            <a:r>
              <a:rPr lang="en-US" sz="2400" dirty="0"/>
              <a:t>It is all about how you say what you say.</a:t>
            </a:r>
          </a:p>
          <a:p>
            <a:pPr lvl="1"/>
            <a:r>
              <a:rPr lang="en-US" sz="2400" dirty="0"/>
              <a:t>Don’t say:  “We don’t have…..” or “We can’t provide….”</a:t>
            </a:r>
          </a:p>
          <a:p>
            <a:pPr lvl="1"/>
            <a:r>
              <a:rPr lang="en-US" sz="2400" dirty="0"/>
              <a:t>Say:  “We have … that will meet your child’s unique needs.”</a:t>
            </a:r>
          </a:p>
          <a:p>
            <a:r>
              <a:rPr lang="en-US" sz="2400" dirty="0"/>
              <a:t>Have you talked with previous school and/or parent as to why the student needs the service?</a:t>
            </a:r>
          </a:p>
          <a:p>
            <a:r>
              <a:rPr lang="en-US" sz="2400" dirty="0"/>
              <a:t>What documentation/data do you have of the student’s current levels of functioning?</a:t>
            </a:r>
          </a:p>
          <a:p>
            <a:r>
              <a:rPr lang="en-US" sz="2400" dirty="0"/>
              <a:t>What supports do you have available that could meet the student’s unique needs in reaching their IEP goals and accessing the general curriculum?</a:t>
            </a:r>
          </a:p>
          <a:p>
            <a:r>
              <a:rPr lang="en-US" altLang="en-US" sz="2400" dirty="0"/>
              <a:t>Is your schedule flexible to provide all services?</a:t>
            </a:r>
          </a:p>
          <a:p>
            <a:r>
              <a:rPr lang="en-US" altLang="en-US" sz="2400" dirty="0"/>
              <a:t>Is your budget flexible enough to meet the needs of ALL students?</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386992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Oval 2"/>
          <p:cNvSpPr/>
          <p:nvPr/>
        </p:nvSpPr>
        <p:spPr>
          <a:xfrm>
            <a:off x="0" y="1763486"/>
            <a:ext cx="3804558" cy="3126013"/>
          </a:xfrm>
          <a:prstGeom prst="wedgeEllipseCallout">
            <a:avLst>
              <a:gd name="adj1" fmla="val 66291"/>
              <a:gd name="adj2" fmla="val 195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What do I do when a student with a disability is not making progress in the curriculum?</a:t>
            </a:r>
          </a:p>
        </p:txBody>
      </p:sp>
      <p:sp>
        <p:nvSpPr>
          <p:cNvPr id="4" name="Speech Bubble: Oval 3"/>
          <p:cNvSpPr/>
          <p:nvPr/>
        </p:nvSpPr>
        <p:spPr>
          <a:xfrm>
            <a:off x="3614059" y="3835400"/>
            <a:ext cx="4093026" cy="2735040"/>
          </a:xfrm>
          <a:prstGeom prst="wedgeEllipseCallout">
            <a:avLst>
              <a:gd name="adj1" fmla="val 12215"/>
              <a:gd name="adj2" fmla="val -646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What if we can’t meet the needs of a student with a disability?</a:t>
            </a:r>
          </a:p>
        </p:txBody>
      </p:sp>
      <p:sp>
        <p:nvSpPr>
          <p:cNvPr id="5" name="Speech Bubble: Oval 4"/>
          <p:cNvSpPr/>
          <p:nvPr/>
        </p:nvSpPr>
        <p:spPr>
          <a:xfrm>
            <a:off x="3956050" y="202175"/>
            <a:ext cx="4057650" cy="2376773"/>
          </a:xfrm>
          <a:prstGeom prst="wedgeEllipseCallout">
            <a:avLst>
              <a:gd name="adj1" fmla="val -2378"/>
              <a:gd name="adj2" fmla="val 662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Can I retain a Student with Disabilities?</a:t>
            </a:r>
          </a:p>
        </p:txBody>
      </p:sp>
      <p:sp>
        <p:nvSpPr>
          <p:cNvPr id="6" name="Speech Bubble: Oval 5"/>
          <p:cNvSpPr/>
          <p:nvPr/>
        </p:nvSpPr>
        <p:spPr>
          <a:xfrm>
            <a:off x="7707085" y="2271488"/>
            <a:ext cx="3804558" cy="3291112"/>
          </a:xfrm>
          <a:prstGeom prst="wedgeEllipseCallout">
            <a:avLst>
              <a:gd name="adj1" fmla="val -61034"/>
              <a:gd name="adj2" fmla="val -174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What do I do when a student with a disability is absent more than they’re here?</a:t>
            </a:r>
          </a:p>
        </p:txBody>
      </p:sp>
    </p:spTree>
    <p:extLst>
      <p:ext uri="{BB962C8B-B14F-4D97-AF65-F5344CB8AC3E}">
        <p14:creationId xmlns:p14="http://schemas.microsoft.com/office/powerpoint/2010/main" val="303471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Policy Say?</a:t>
            </a:r>
          </a:p>
        </p:txBody>
      </p:sp>
      <p:sp>
        <p:nvSpPr>
          <p:cNvPr id="3" name="Content Placeholder 2"/>
          <p:cNvSpPr>
            <a:spLocks noGrp="1"/>
          </p:cNvSpPr>
          <p:nvPr>
            <p:ph idx="1"/>
          </p:nvPr>
        </p:nvSpPr>
        <p:spPr>
          <a:xfrm>
            <a:off x="818712" y="2222287"/>
            <a:ext cx="5795448" cy="3636511"/>
          </a:xfrm>
        </p:spPr>
        <p:txBody>
          <a:bodyPr>
            <a:normAutofit/>
          </a:bodyPr>
          <a:lstStyle/>
          <a:p>
            <a:r>
              <a:rPr lang="en-US" sz="2400" dirty="0"/>
              <a:t>NC 1501-1.1  Free appropriate public education (FAPE)</a:t>
            </a:r>
          </a:p>
          <a:p>
            <a:r>
              <a:rPr lang="en-US" sz="2400" dirty="0"/>
              <a:t>NC 1503-4.1 Definition of individualized education program</a:t>
            </a:r>
          </a:p>
        </p:txBody>
      </p:sp>
      <p:pic>
        <p:nvPicPr>
          <p:cNvPr id="4" name="Picture 3"/>
          <p:cNvPicPr>
            <a:picLocks noChangeAspect="1"/>
          </p:cNvPicPr>
          <p:nvPr/>
        </p:nvPicPr>
        <p:blipFill>
          <a:blip r:embed="rId3"/>
          <a:stretch>
            <a:fillRect/>
          </a:stretch>
        </p:blipFill>
        <p:spPr>
          <a:xfrm>
            <a:off x="7376160" y="2464322"/>
            <a:ext cx="4071216" cy="3845038"/>
          </a:xfrm>
          <a:prstGeom prst="rect">
            <a:avLst/>
          </a:prstGeom>
        </p:spPr>
      </p:pic>
    </p:spTree>
    <p:extLst>
      <p:ext uri="{BB962C8B-B14F-4D97-AF65-F5344CB8AC3E}">
        <p14:creationId xmlns:p14="http://schemas.microsoft.com/office/powerpoint/2010/main" val="420844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2051" y="666750"/>
            <a:ext cx="9840580" cy="691704"/>
          </a:xfrm>
        </p:spPr>
        <p:txBody>
          <a:bodyPr/>
          <a:lstStyle/>
          <a:p>
            <a:r>
              <a:rPr lang="en-US" dirty="0"/>
              <a:t>Things to Consider</a:t>
            </a:r>
          </a:p>
        </p:txBody>
      </p:sp>
      <p:sp>
        <p:nvSpPr>
          <p:cNvPr id="3" name="Text Placeholder 2"/>
          <p:cNvSpPr>
            <a:spLocks noGrp="1"/>
          </p:cNvSpPr>
          <p:nvPr>
            <p:ph idx="1"/>
          </p:nvPr>
        </p:nvSpPr>
        <p:spPr>
          <a:xfrm>
            <a:off x="247650" y="2209800"/>
            <a:ext cx="11944350" cy="4648200"/>
          </a:xfrm>
        </p:spPr>
        <p:txBody>
          <a:bodyPr>
            <a:normAutofit/>
          </a:bodyPr>
          <a:lstStyle/>
          <a:p>
            <a:r>
              <a:rPr lang="en-US" sz="2400" dirty="0"/>
              <a:t>What are your local policies on attendance, promotion, &amp; accountability?  What are your processes/procedures in following these policies?</a:t>
            </a:r>
          </a:p>
          <a:p>
            <a:r>
              <a:rPr lang="en-US" altLang="en-US" sz="2400" dirty="0"/>
              <a:t>What supports/programs are available in the general curriculum that the student can access?</a:t>
            </a:r>
          </a:p>
          <a:p>
            <a:r>
              <a:rPr lang="en-US" altLang="en-US" sz="2400" dirty="0"/>
              <a:t>What supports/programs are available in the special education classroom that the student can access?</a:t>
            </a:r>
          </a:p>
          <a:p>
            <a:r>
              <a:rPr lang="en-US" altLang="en-US" sz="2400" dirty="0"/>
              <a:t>What documentation &amp; data do you have of the things you have tried with the student?</a:t>
            </a:r>
          </a:p>
          <a:p>
            <a:r>
              <a:rPr lang="en-US" altLang="en-US" dirty="0"/>
              <a:t> </a:t>
            </a:r>
            <a:r>
              <a:rPr lang="en-US" altLang="en-US" sz="2400" dirty="0"/>
              <a:t>Do you know what the student’s current level of performance is?  </a:t>
            </a:r>
          </a:p>
          <a:p>
            <a:pPr marL="0" indent="0">
              <a:buNone/>
            </a:pPr>
            <a:endParaRPr lang="en-US" dirty="0"/>
          </a:p>
        </p:txBody>
      </p:sp>
    </p:spTree>
    <p:extLst>
      <p:ext uri="{BB962C8B-B14F-4D97-AF65-F5344CB8AC3E}">
        <p14:creationId xmlns:p14="http://schemas.microsoft.com/office/powerpoint/2010/main" val="409793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Oval 2"/>
          <p:cNvSpPr/>
          <p:nvPr/>
        </p:nvSpPr>
        <p:spPr>
          <a:xfrm>
            <a:off x="0" y="1763486"/>
            <a:ext cx="3804558" cy="3126013"/>
          </a:xfrm>
          <a:prstGeom prst="wedgeEllipseCallout">
            <a:avLst>
              <a:gd name="adj1" fmla="val 66291"/>
              <a:gd name="adj2" fmla="val 195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What do I do when someone besides a parent suspects a disability? </a:t>
            </a:r>
          </a:p>
        </p:txBody>
      </p:sp>
      <p:sp>
        <p:nvSpPr>
          <p:cNvPr id="4" name="Speech Bubble: Oval 3"/>
          <p:cNvSpPr/>
          <p:nvPr/>
        </p:nvSpPr>
        <p:spPr>
          <a:xfrm>
            <a:off x="3340100" y="3835400"/>
            <a:ext cx="4978399" cy="3022600"/>
          </a:xfrm>
          <a:prstGeom prst="wedgeEllipseCallout">
            <a:avLst>
              <a:gd name="adj1" fmla="val 12215"/>
              <a:gd name="adj2" fmla="val -646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If a student is performing above average in all classes but has social or behavioral concerns, what is my obligation?</a:t>
            </a:r>
          </a:p>
        </p:txBody>
      </p:sp>
      <p:sp>
        <p:nvSpPr>
          <p:cNvPr id="5" name="Speech Bubble: Oval 4"/>
          <p:cNvSpPr/>
          <p:nvPr/>
        </p:nvSpPr>
        <p:spPr>
          <a:xfrm>
            <a:off x="3956050" y="202175"/>
            <a:ext cx="4057650" cy="2376773"/>
          </a:xfrm>
          <a:prstGeom prst="wedgeEllipseCallout">
            <a:avLst>
              <a:gd name="adj1" fmla="val -2378"/>
              <a:gd name="adj2" fmla="val 662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Do I have to evaluate when a parent makes a referral? Express a concern?</a:t>
            </a:r>
          </a:p>
        </p:txBody>
      </p:sp>
      <p:sp>
        <p:nvSpPr>
          <p:cNvPr id="6" name="Speech Bubble: Oval 5"/>
          <p:cNvSpPr/>
          <p:nvPr/>
        </p:nvSpPr>
        <p:spPr>
          <a:xfrm>
            <a:off x="7707084" y="1357088"/>
            <a:ext cx="4484915" cy="3291112"/>
          </a:xfrm>
          <a:prstGeom prst="wedgeEllipseCallout">
            <a:avLst>
              <a:gd name="adj1" fmla="val -60051"/>
              <a:gd name="adj2" fmla="val 61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What do I do when a parent requested testing at a parent/teacher conference but it wasn’t given to the EC staff?</a:t>
            </a:r>
          </a:p>
        </p:txBody>
      </p:sp>
    </p:spTree>
    <p:extLst>
      <p:ext uri="{BB962C8B-B14F-4D97-AF65-F5344CB8AC3E}">
        <p14:creationId xmlns:p14="http://schemas.microsoft.com/office/powerpoint/2010/main" val="202393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TM10001114[[fn=Gallery]]</Template>
  <TotalTime>385</TotalTime>
  <Words>1510</Words>
  <Application>Microsoft Office PowerPoint</Application>
  <PresentationFormat>Widescreen</PresentationFormat>
  <Paragraphs>155</Paragraphs>
  <Slides>16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Gill Sans MT</vt:lpstr>
      <vt:lpstr>ヒラギノ角ゴ Pro W3</vt:lpstr>
      <vt:lpstr>Gallery</vt:lpstr>
      <vt:lpstr>Federal Regulations for Students with Disabilities</vt:lpstr>
      <vt:lpstr>Charter Schools are LEAs</vt:lpstr>
      <vt:lpstr>PowerPoint Presentation</vt:lpstr>
      <vt:lpstr>What Does Policy Say?</vt:lpstr>
      <vt:lpstr>Things to Consider</vt:lpstr>
      <vt:lpstr>PowerPoint Presentation</vt:lpstr>
      <vt:lpstr>What Does Policy Say?</vt:lpstr>
      <vt:lpstr>Things to Consider</vt:lpstr>
      <vt:lpstr>PowerPoint Presentation</vt:lpstr>
      <vt:lpstr>What Does Policy Say?</vt:lpstr>
      <vt:lpstr>Things to Consider</vt:lpstr>
      <vt:lpstr>PowerPoint Presentation</vt:lpstr>
      <vt:lpstr>What Does Policy Say?</vt:lpstr>
      <vt:lpstr>Things to Consider</vt:lpstr>
      <vt:lpstr>Turn &amp; Talk</vt:lpstr>
      <vt:lpstr>Exceptional Children Division Charter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Regulations for students with disabilities</dc:title>
  <dc:creator>Ginger Cash</dc:creator>
  <cp:lastModifiedBy>Robert  McOuat</cp:lastModifiedBy>
  <cp:revision>36</cp:revision>
  <dcterms:created xsi:type="dcterms:W3CDTF">2017-09-14T19:00:17Z</dcterms:created>
  <dcterms:modified xsi:type="dcterms:W3CDTF">2018-06-21T17:33:04Z</dcterms:modified>
</cp:coreProperties>
</file>