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C0AF-91C4-534A-B1E4-7509745AE70F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BCCF-A8B7-7640-A218-06DE6F3F5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BCCF-A8B7-7640-A218-06DE6F3F5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http://portfolio.dpsk12.org/</a:t>
            </a:r>
            <a:r>
              <a:rPr lang="en-US" dirty="0" err="1" smtClean="0"/>
              <a:t>wp</a:t>
            </a:r>
            <a:r>
              <a:rPr lang="en-US" dirty="0" smtClean="0"/>
              <a:t>-content/uploads/2015/07/</a:t>
            </a:r>
            <a:r>
              <a:rPr lang="en-US" dirty="0" err="1" smtClean="0"/>
              <a:t>DPSDistrictCharterCollaborationCompact.pdf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DBCCF-A8B7-7640-A218-06DE6F3F5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Realizing the Dream: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District and Charter School Collaboration in North Carolina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2063" y="2813128"/>
            <a:ext cx="42250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Meredith Flowe</a:t>
            </a:r>
          </a:p>
          <a:p>
            <a:r>
              <a:rPr lang="en-US" i="1" dirty="0" smtClean="0"/>
              <a:t>Interim Executive Director</a:t>
            </a:r>
          </a:p>
          <a:p>
            <a:r>
              <a:rPr lang="en-US" i="1" dirty="0" smtClean="0"/>
              <a:t>The Centers for Exceptional Children</a:t>
            </a:r>
          </a:p>
          <a:p>
            <a:r>
              <a:rPr lang="en-US" i="1" dirty="0" err="1" smtClean="0"/>
              <a:t>meredith@thecfec.org</a:t>
            </a:r>
            <a:endParaRPr lang="en-US" i="1" dirty="0" smtClean="0"/>
          </a:p>
          <a:p>
            <a:r>
              <a:rPr lang="en-US" i="1" dirty="0" err="1" smtClean="0"/>
              <a:t>www.thecfec.org</a:t>
            </a:r>
            <a:endParaRPr lang="en-US" i="1" dirty="0" smtClean="0"/>
          </a:p>
          <a:p>
            <a:endParaRPr lang="en-US" dirty="0"/>
          </a:p>
          <a:p>
            <a:r>
              <a:rPr lang="en-US" b="1" dirty="0" smtClean="0"/>
              <a:t>Lisa Gordon Stella</a:t>
            </a:r>
          </a:p>
          <a:p>
            <a:r>
              <a:rPr lang="en-US" i="1" dirty="0" smtClean="0"/>
              <a:t>Law Office of Lisa Gordon Stella, PLLC</a:t>
            </a:r>
          </a:p>
          <a:p>
            <a:r>
              <a:rPr lang="en-US" i="1" dirty="0" err="1" smtClean="0"/>
              <a:t>lisa@lgstellalaw.com</a:t>
            </a:r>
            <a:endParaRPr lang="en-US" i="1" dirty="0" smtClean="0"/>
          </a:p>
          <a:p>
            <a:r>
              <a:rPr lang="en-US" i="1" dirty="0" err="1" smtClean="0"/>
              <a:t>www.lgstellalaw.com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examples of collaboration or potential collaborations in your community?</a:t>
            </a:r>
          </a:p>
          <a:p>
            <a:r>
              <a:rPr lang="en-US" dirty="0" smtClean="0"/>
              <a:t>What are areas of collaboration that would be mutually beneficial to districts and charters?</a:t>
            </a:r>
          </a:p>
          <a:p>
            <a:r>
              <a:rPr lang="en-US" dirty="0" smtClean="0"/>
              <a:t>Are there any legislative or regulatory changes NC should be considering?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4731574"/>
              </p:ext>
            </p:extLst>
          </p:nvPr>
        </p:nvGraphicFramePr>
        <p:xfrm>
          <a:off x="1044311" y="2151063"/>
          <a:ext cx="2650066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Photo Editor Photo" r:id="rId3" imgW="3048426" imgH="4571429" progId="MSPhotoEd.3">
                  <p:embed/>
                </p:oleObj>
              </mc:Choice>
              <mc:Fallback>
                <p:oleObj name="Photo Editor Photo" r:id="rId3" imgW="3048426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11" y="2151063"/>
                        <a:ext cx="2650066" cy="397510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1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for Public Charter Schools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495537"/>
            <a:ext cx="3931920" cy="3975100"/>
          </a:xfrm>
        </p:spPr>
        <p:txBody>
          <a:bodyPr/>
          <a:lstStyle/>
          <a:p>
            <a:r>
              <a:rPr lang="en-US" dirty="0" smtClean="0"/>
              <a:t>In part, “research and development” laboratories for public education</a:t>
            </a:r>
          </a:p>
          <a:p>
            <a:r>
              <a:rPr lang="en-US" dirty="0" smtClean="0"/>
              <a:t>Incubating innovative practices that could be transferred to district-run public schools.</a:t>
            </a:r>
          </a:p>
          <a:p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294489"/>
              </p:ext>
            </p:extLst>
          </p:nvPr>
        </p:nvGraphicFramePr>
        <p:xfrm>
          <a:off x="421342" y="2434225"/>
          <a:ext cx="3919992" cy="2613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Photo Editor Photo" r:id="rId3" imgW="4571429" imgH="3048426" progId="MSPhotoEd.3">
                  <p:embed/>
                </p:oleObj>
              </mc:Choice>
              <mc:Fallback>
                <p:oleObj name="Photo Editor Photo" r:id="rId3" imgW="4571429" imgH="304842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42" y="2434225"/>
                        <a:ext cx="3919992" cy="2613328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4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Collaboration Efforts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Districts &amp; County Commissioners do not know how many public charter schools will be approved to open and where they will locate.</a:t>
            </a:r>
          </a:p>
          <a:p>
            <a:r>
              <a:rPr lang="en-US" dirty="0" smtClean="0"/>
              <a:t>This creates challenges for implementing long-term school building strategies.</a:t>
            </a:r>
            <a:endParaRPr 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b="12091"/>
          <a:stretch>
            <a:fillRect/>
          </a:stretch>
        </p:blipFill>
        <p:spPr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6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Collaboration Efforts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Charter schools concerned if districts participate in authorization process, districts would only block issuance on new charters.</a:t>
            </a:r>
          </a:p>
          <a:p>
            <a:r>
              <a:rPr lang="en-US" dirty="0" smtClean="0"/>
              <a:t>Charters and district-run schools have not yet co-located in NC</a:t>
            </a:r>
          </a:p>
          <a:p>
            <a:r>
              <a:rPr lang="en-US" dirty="0" smtClean="0"/>
              <a:t>Charters have alleviated the needs to build new facilities in some fast-growing urban districts.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904"/>
          <a:stretch>
            <a:fillRect/>
          </a:stretch>
        </p:blipFill>
        <p:spPr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– District vs. Charter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Districts</a:t>
            </a:r>
          </a:p>
          <a:p>
            <a:pPr lvl="1"/>
            <a:r>
              <a:rPr lang="en-US" dirty="0" smtClean="0"/>
              <a:t>When students choose charter schools, districts lose the PPR</a:t>
            </a:r>
          </a:p>
          <a:p>
            <a:pPr lvl="1"/>
            <a:r>
              <a:rPr lang="en-US" dirty="0" smtClean="0"/>
              <a:t>Districts in NC have no decision-making role in charter schools opening in their communities, thus they feel a loss of control over this funding.</a:t>
            </a:r>
          </a:p>
          <a:p>
            <a:pPr lvl="1"/>
            <a:r>
              <a:rPr lang="en-US" dirty="0" smtClean="0"/>
              <a:t>Districts cannot reduce funding as fast as they lose revenue</a:t>
            </a:r>
          </a:p>
          <a:p>
            <a:pPr lvl="2"/>
            <a:r>
              <a:rPr lang="en-US" dirty="0" smtClean="0"/>
              <a:t>Fixed capital costs</a:t>
            </a:r>
          </a:p>
          <a:p>
            <a:pPr lvl="2"/>
            <a:r>
              <a:rPr lang="en-US" dirty="0" smtClean="0"/>
              <a:t>May lose only a few students per class per school, which does not reduce human capital or operational costs</a:t>
            </a:r>
          </a:p>
          <a:p>
            <a:pPr lvl="2"/>
            <a:r>
              <a:rPr lang="en-US" dirty="0" smtClean="0"/>
              <a:t>Rural districts impacted more quickly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Charter Schools</a:t>
            </a:r>
          </a:p>
          <a:p>
            <a:pPr lvl="1"/>
            <a:r>
              <a:rPr lang="en-US" dirty="0" smtClean="0"/>
              <a:t>Issue of inequity.  In NC, charters receive about 76% of PPR received by districts.</a:t>
            </a:r>
          </a:p>
          <a:p>
            <a:pPr lvl="1"/>
            <a:r>
              <a:rPr lang="en-US" dirty="0" smtClean="0"/>
              <a:t>Primarily less due to not receiving public funds for facilities and transportation, BUT this cuts into classroom funds.</a:t>
            </a:r>
          </a:p>
          <a:p>
            <a:pPr lvl="2"/>
            <a:r>
              <a:rPr lang="en-US" dirty="0" smtClean="0"/>
              <a:t>CS Transportation Pilot FY18</a:t>
            </a:r>
          </a:p>
          <a:p>
            <a:pPr lvl="2"/>
            <a:r>
              <a:rPr lang="en-US" dirty="0" smtClean="0"/>
              <a:t>Lack economies of scale for transportation </a:t>
            </a:r>
            <a:r>
              <a:rPr lang="en-US" dirty="0" smtClean="0"/>
              <a:t>&amp; nutrition</a:t>
            </a:r>
            <a:endParaRPr lang="en-US" dirty="0" smtClean="0"/>
          </a:p>
          <a:p>
            <a:pPr lvl="1"/>
            <a:r>
              <a:rPr lang="en-US" dirty="0" smtClean="0"/>
              <a:t>Charter schools may use state and local funds to finance facilities and provide transportation, but this cuts into their classroom funds.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for Collaboration in NC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Incentives for charters to engage with districts to plan collaboratively on meeting the needs of the most challenging and expensive students, including EC and ELs.</a:t>
            </a:r>
          </a:p>
          <a:p>
            <a:r>
              <a:rPr lang="en-US" dirty="0" smtClean="0"/>
              <a:t>Potential revenue generating resources districts that have economies of scale to contract with charters to provide these services.</a:t>
            </a:r>
          </a:p>
          <a:p>
            <a:r>
              <a:rPr lang="en-US" dirty="0" smtClean="0"/>
              <a:t>Ways for districts to exercise some oversight of charter schools within their districts without charter schools significantly compromising their autonomy.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2267944"/>
              </p:ext>
            </p:extLst>
          </p:nvPr>
        </p:nvGraphicFramePr>
        <p:xfrm>
          <a:off x="1044311" y="2151063"/>
          <a:ext cx="2650066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Photo" r:id="rId4" imgW="3048426" imgH="4571429" progId="MSPhotoEd.3">
                  <p:embed/>
                </p:oleObj>
              </mc:Choice>
              <mc:Fallback>
                <p:oleObj name="Photo Editor Photo" r:id="rId4" imgW="3048426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11" y="2151063"/>
                        <a:ext cx="2650066" cy="397510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Effective 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Denver Compact</a:t>
            </a:r>
          </a:p>
          <a:p>
            <a:pPr lvl="1"/>
            <a:r>
              <a:rPr lang="en-US" dirty="0" smtClean="0"/>
              <a:t>Denver Public Schools formed a Collaborative Council, consisting of senior district staff and elected charter representatives</a:t>
            </a:r>
          </a:p>
          <a:p>
            <a:pPr lvl="1"/>
            <a:r>
              <a:rPr lang="en-US" dirty="0" smtClean="0"/>
              <a:t>Meets monthly to develop policy recommendations and share successful practices</a:t>
            </a:r>
          </a:p>
          <a:p>
            <a:pPr lvl="1"/>
            <a:r>
              <a:rPr lang="en-US" dirty="0" smtClean="0"/>
              <a:t>Forms work groups to address EC, ELs, finance, and alternative education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3" b="16303"/>
          <a:stretch>
            <a:fillRect/>
          </a:stretch>
        </p:blipFill>
        <p:spPr bwMode="auto"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Effective Collaboration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Issues Denver Compact is addressing:</a:t>
            </a:r>
          </a:p>
          <a:p>
            <a:pPr lvl="1"/>
            <a:r>
              <a:rPr lang="en-US" dirty="0" smtClean="0"/>
              <a:t>Creating common school performance standards</a:t>
            </a:r>
          </a:p>
          <a:p>
            <a:pPr lvl="1"/>
            <a:r>
              <a:rPr lang="en-US" dirty="0" smtClean="0"/>
              <a:t>Creating transparent and rigorous charter authorizing practices grounded in a school quality framework</a:t>
            </a:r>
          </a:p>
          <a:p>
            <a:pPr lvl="1"/>
            <a:r>
              <a:rPr lang="en-US" dirty="0" smtClean="0"/>
              <a:t>Student-based budgeting and transparent funding formulas for both district and charter schools</a:t>
            </a:r>
          </a:p>
          <a:p>
            <a:pPr lvl="1"/>
            <a:r>
              <a:rPr lang="en-US" dirty="0" smtClean="0"/>
              <a:t>Flexibility in transportation</a:t>
            </a:r>
          </a:p>
          <a:p>
            <a:pPr lvl="1"/>
            <a:r>
              <a:rPr lang="en-US" dirty="0" smtClean="0"/>
              <a:t>Facility support for charter schools</a:t>
            </a:r>
            <a:endParaRPr lang="en-US" dirty="0"/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6671341"/>
              </p:ext>
            </p:extLst>
          </p:nvPr>
        </p:nvGraphicFramePr>
        <p:xfrm>
          <a:off x="968530" y="2366350"/>
          <a:ext cx="3002579" cy="391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Photo Editor Photo" r:id="rId3" imgW="2448267" imgH="3191320" progId="MSPhotoEd.3">
                  <p:embed/>
                </p:oleObj>
              </mc:Choice>
              <mc:Fallback>
                <p:oleObj name="Photo Editor Photo" r:id="rId3" imgW="2448267" imgH="319132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530" y="2366350"/>
                        <a:ext cx="3002579" cy="3913868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2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Durham Charter Collaborative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North Carolina Non-Profit dedicated to fostering charter school collaboration as well as district charter relationships.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Monthly Meetings</a:t>
            </a:r>
          </a:p>
          <a:p>
            <a:r>
              <a:rPr lang="en-US" dirty="0" smtClean="0"/>
              <a:t>Charter collaborations, </a:t>
            </a:r>
            <a:r>
              <a:rPr lang="en-US" dirty="0" smtClean="0"/>
              <a:t>including:  job </a:t>
            </a:r>
            <a:r>
              <a:rPr lang="en-US" dirty="0" smtClean="0"/>
              <a:t>fairs, vendors, </a:t>
            </a:r>
            <a:r>
              <a:rPr lang="en-US" dirty="0" smtClean="0"/>
              <a:t>&amp; professional </a:t>
            </a:r>
            <a:r>
              <a:rPr lang="en-US" dirty="0" smtClean="0"/>
              <a:t>development </a:t>
            </a:r>
          </a:p>
          <a:p>
            <a:r>
              <a:rPr lang="en-US" dirty="0" smtClean="0"/>
              <a:t>Fostering charter </a:t>
            </a:r>
            <a:r>
              <a:rPr lang="en-US" dirty="0" smtClean="0"/>
              <a:t>school </a:t>
            </a:r>
            <a:r>
              <a:rPr lang="en-US" dirty="0" smtClean="0"/>
              <a:t>relationships and best practices</a:t>
            </a:r>
          </a:p>
          <a:p>
            <a:r>
              <a:rPr lang="en-US" dirty="0" smtClean="0"/>
              <a:t>Annual </a:t>
            </a:r>
            <a:r>
              <a:rPr lang="en-US" dirty="0"/>
              <a:t>p</a:t>
            </a:r>
            <a:r>
              <a:rPr lang="en-US" dirty="0" smtClean="0"/>
              <a:t>resentation </a:t>
            </a:r>
            <a:r>
              <a:rPr lang="en-US" dirty="0" smtClean="0"/>
              <a:t>to County Commissioners</a:t>
            </a:r>
          </a:p>
          <a:p>
            <a:r>
              <a:rPr lang="en-US" dirty="0" smtClean="0"/>
              <a:t>Relationship building with community and traditional public school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6487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208</TotalTime>
  <Words>577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Corbel</vt:lpstr>
      <vt:lpstr>Wingdings</vt:lpstr>
      <vt:lpstr>Spectrum</vt:lpstr>
      <vt:lpstr>Photo Editor Photo</vt:lpstr>
      <vt:lpstr>Realizing the Dream:</vt:lpstr>
      <vt:lpstr>Concept for Public Charter Schools</vt:lpstr>
      <vt:lpstr>Challenges for Collaboration Efforts</vt:lpstr>
      <vt:lpstr>Challenges for Collaboration Efforts</vt:lpstr>
      <vt:lpstr>Funding – District vs. Charter Perspective</vt:lpstr>
      <vt:lpstr>Potential for Collaboration in NC</vt:lpstr>
      <vt:lpstr>Examples of Effective Collaboration</vt:lpstr>
      <vt:lpstr>Examples of Effective Collaboration</vt:lpstr>
      <vt:lpstr>Durham Charter Collaborative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Realizing the Dream:</dc:title>
  <dc:creator>Meredith Flowe</dc:creator>
  <cp:lastModifiedBy>User344</cp:lastModifiedBy>
  <cp:revision>16</cp:revision>
  <dcterms:created xsi:type="dcterms:W3CDTF">2018-07-14T09:07:41Z</dcterms:created>
  <dcterms:modified xsi:type="dcterms:W3CDTF">2018-07-18T20:24:59Z</dcterms:modified>
</cp:coreProperties>
</file>