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269" r:id="rId3"/>
    <p:sldId id="378" r:id="rId4"/>
    <p:sldId id="358" r:id="rId5"/>
    <p:sldId id="344" r:id="rId6"/>
    <p:sldId id="343" r:id="rId7"/>
    <p:sldId id="360" r:id="rId8"/>
    <p:sldId id="359" r:id="rId9"/>
    <p:sldId id="337" r:id="rId10"/>
    <p:sldId id="361" r:id="rId11"/>
    <p:sldId id="362" r:id="rId12"/>
    <p:sldId id="336" r:id="rId13"/>
    <p:sldId id="339" r:id="rId14"/>
    <p:sldId id="340" r:id="rId15"/>
    <p:sldId id="345" r:id="rId16"/>
    <p:sldId id="351" r:id="rId17"/>
    <p:sldId id="352" r:id="rId18"/>
    <p:sldId id="353" r:id="rId19"/>
    <p:sldId id="354" r:id="rId20"/>
    <p:sldId id="356" r:id="rId21"/>
    <p:sldId id="355" r:id="rId22"/>
    <p:sldId id="357" r:id="rId23"/>
    <p:sldId id="338" r:id="rId24"/>
    <p:sldId id="367" r:id="rId25"/>
    <p:sldId id="364" r:id="rId26"/>
    <p:sldId id="365" r:id="rId27"/>
    <p:sldId id="366" r:id="rId28"/>
    <p:sldId id="368" r:id="rId29"/>
    <p:sldId id="363" r:id="rId30"/>
    <p:sldId id="369" r:id="rId31"/>
    <p:sldId id="376" r:id="rId32"/>
    <p:sldId id="371" r:id="rId33"/>
    <p:sldId id="372" r:id="rId34"/>
    <p:sldId id="373" r:id="rId35"/>
    <p:sldId id="374" r:id="rId36"/>
    <p:sldId id="375" r:id="rId37"/>
    <p:sldId id="377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8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4" y="1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78"/>
    </p:cViewPr>
  </p:sorterViewPr>
  <p:notesViewPr>
    <p:cSldViewPr snapToGrid="0">
      <p:cViewPr varScale="1">
        <p:scale>
          <a:sx n="77" d="100"/>
          <a:sy n="77" d="100"/>
        </p:scale>
        <p:origin x="189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cpsfs-2.dpi.state.nc.us\Data2\SBS\INFOANALYSIS\Highlights\High%2018\Pages_4_8\Page%204%20-%20ADM%20Chart%20FY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cpsfs-2.dpi.state.nc.us\Data2\SBS\INFOANALYSIS\Alexis\Presentations\2018_08CSWebinar\BaseAlocationHistory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cpsfs-2.dpi.state.nc.us\Data2\SBS\INFOANALYSIS\Alexis\Presentations\2018_08CSWebinar\BaseAlocationHistory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cpsfs-2.dpi.state.nc.us\Data2\SBS\INFOANALYSIS\Alexis\Presentations\2018_08CSWebinar\BaseAlocationHistor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744225805433128E-2"/>
          <c:y val="4.9868894225963384E-2"/>
          <c:w val="0.9042206599642193"/>
          <c:h val="0.877726703489340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'[Page 4 - ADM Chart FY18.xlsx]ADM'!$D$8</c:f>
              <c:strCache>
                <c:ptCount val="1"/>
                <c:pt idx="0">
                  <c:v> LEA 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16"/>
            <c:invertIfNegative val="0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15-4558-BAAD-03D9C45E4A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'[Page 4 - ADM Chart FY18.xlsx]ADM'!$B$13:$B$34</c:f>
              <c:numCache>
                <c:formatCode>General</c:formatCode>
                <c:ptCount val="2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</c:numCache>
            </c:numRef>
          </c:cat>
          <c:val>
            <c:numRef>
              <c:f>'[Page 4 - ADM Chart FY18.xlsx]ADM'!$D$13:$D$34</c:f>
              <c:numCache>
                <c:formatCode>_(* #,##0_);_(* \(#,##0\);_(* "-"??_);_(@_)</c:formatCode>
                <c:ptCount val="22"/>
                <c:pt idx="0">
                  <c:v>1226060</c:v>
                </c:pt>
                <c:pt idx="1">
                  <c:v>1245715</c:v>
                </c:pt>
                <c:pt idx="2">
                  <c:v>1258607</c:v>
                </c:pt>
                <c:pt idx="3">
                  <c:v>1274326</c:v>
                </c:pt>
                <c:pt idx="4">
                  <c:v>1283924</c:v>
                </c:pt>
                <c:pt idx="5">
                  <c:v>1306153</c:v>
                </c:pt>
                <c:pt idx="6">
                  <c:v>1321203</c:v>
                </c:pt>
                <c:pt idx="7">
                  <c:v>1345469</c:v>
                </c:pt>
                <c:pt idx="8">
                  <c:v>1369493</c:v>
                </c:pt>
                <c:pt idx="9">
                  <c:v>1405455</c:v>
                </c:pt>
                <c:pt idx="10">
                  <c:v>1430848</c:v>
                </c:pt>
                <c:pt idx="11">
                  <c:v>1441872</c:v>
                </c:pt>
                <c:pt idx="12">
                  <c:v>1426792</c:v>
                </c:pt>
                <c:pt idx="13">
                  <c:v>1434436</c:v>
                </c:pt>
                <c:pt idx="14">
                  <c:v>1436162</c:v>
                </c:pt>
                <c:pt idx="15">
                  <c:v>1443998</c:v>
                </c:pt>
                <c:pt idx="16">
                  <c:v>1456330</c:v>
                </c:pt>
                <c:pt idx="17">
                  <c:v>1456119</c:v>
                </c:pt>
                <c:pt idx="18">
                  <c:v>1459852</c:v>
                </c:pt>
                <c:pt idx="19">
                  <c:v>1454290</c:v>
                </c:pt>
                <c:pt idx="20" formatCode="#,##0_);\(#,##0\)">
                  <c:v>1450949</c:v>
                </c:pt>
                <c:pt idx="21">
                  <c:v>1444537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5-4558-BAAD-03D9C45E4AAF}"/>
            </c:ext>
          </c:extLst>
        </c:ser>
        <c:ser>
          <c:idx val="1"/>
          <c:order val="1"/>
          <c:tx>
            <c:strRef>
              <c:f>'[Page 4 - ADM Chart FY18.xlsx]ADM'!$E$8</c:f>
              <c:strCache>
                <c:ptCount val="1"/>
                <c:pt idx="0">
                  <c:v> Charter 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dLbls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-5400000" vert="horz" anchor="t" anchorCtr="0"/>
                <a:lstStyle/>
                <a:p>
                  <a:pPr>
                    <a:defRPr sz="5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215-4558-BAAD-03D9C45E4AAF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-5400000" vert="horz" anchor="t" anchorCtr="0"/>
                <a:lstStyle/>
                <a:p>
                  <a:pPr>
                    <a:defRPr sz="5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0215-4558-BAAD-03D9C45E4AAF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rot="-5400000" vert="horz" anchor="t" anchorCtr="0"/>
                <a:lstStyle/>
                <a:p>
                  <a:pPr>
                    <a:defRPr sz="5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215-4558-BAAD-03D9C45E4AAF}"/>
                </c:ext>
              </c:extLst>
            </c:dLbl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rot="-5400000" vert="horz" anchor="t" anchorCtr="0"/>
                <a:lstStyle/>
                <a:p>
                  <a:pPr>
                    <a:defRPr sz="5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15-4558-BAAD-03D9C45E4AAF}"/>
                </c:ext>
              </c:extLst>
            </c:dLbl>
            <c:dLbl>
              <c:idx val="21"/>
              <c:spPr>
                <a:noFill/>
                <a:ln>
                  <a:noFill/>
                </a:ln>
                <a:effectLst/>
              </c:spPr>
              <c:txPr>
                <a:bodyPr rot="-5400000" vert="horz" anchor="t" anchorCtr="0"/>
                <a:lstStyle/>
                <a:p>
                  <a:pPr>
                    <a:defRPr sz="5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0215-4558-BAAD-03D9C45E4A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="t" anchorCtr="0"/>
              <a:lstStyle/>
              <a:p>
                <a:pPr>
                  <a:defRPr sz="5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'[Page 4 - ADM Chart FY18.xlsx]ADM'!$B$13:$B$34</c:f>
              <c:numCache>
                <c:formatCode>General</c:formatCode>
                <c:ptCount val="2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</c:numCache>
            </c:numRef>
          </c:cat>
          <c:val>
            <c:numRef>
              <c:f>'[Page 4 - ADM Chart FY18.xlsx]ADM'!$E$13:$E$34</c:f>
              <c:numCache>
                <c:formatCode>_(* #,##0_);_(* \(#,##0\);_(* "-"??_);_(@_)</c:formatCode>
                <c:ptCount val="22"/>
                <c:pt idx="0">
                  <c:v>4569</c:v>
                </c:pt>
                <c:pt idx="1">
                  <c:v>5572</c:v>
                </c:pt>
                <c:pt idx="2">
                  <c:v>10263</c:v>
                </c:pt>
                <c:pt idx="3">
                  <c:v>14230</c:v>
                </c:pt>
                <c:pt idx="4">
                  <c:v>17124</c:v>
                </c:pt>
                <c:pt idx="5">
                  <c:v>19832</c:v>
                </c:pt>
                <c:pt idx="6">
                  <c:v>21603</c:v>
                </c:pt>
                <c:pt idx="7">
                  <c:v>23138</c:v>
                </c:pt>
                <c:pt idx="8">
                  <c:v>27029</c:v>
                </c:pt>
                <c:pt idx="9">
                  <c:v>29170</c:v>
                </c:pt>
                <c:pt idx="10">
                  <c:v>30892</c:v>
                </c:pt>
                <c:pt idx="11">
                  <c:v>34694</c:v>
                </c:pt>
                <c:pt idx="12">
                  <c:v>38122</c:v>
                </c:pt>
                <c:pt idx="13">
                  <c:v>41232</c:v>
                </c:pt>
                <c:pt idx="14">
                  <c:v>44829</c:v>
                </c:pt>
                <c:pt idx="15">
                  <c:v>48795</c:v>
                </c:pt>
                <c:pt idx="16">
                  <c:v>53655</c:v>
                </c:pt>
                <c:pt idx="17">
                  <c:v>64186</c:v>
                </c:pt>
                <c:pt idx="18">
                  <c:v>77791</c:v>
                </c:pt>
                <c:pt idx="19">
                  <c:v>89228</c:v>
                </c:pt>
                <c:pt idx="20" formatCode="#,##0_);\(#,##0\)">
                  <c:v>101689</c:v>
                </c:pt>
                <c:pt idx="21">
                  <c:v>111604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215-4558-BAAD-03D9C45E4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21576064"/>
        <c:axId val="121582720"/>
      </c:barChart>
      <c:catAx>
        <c:axId val="12157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entury Gothic"/>
                <a:ea typeface="Century Gothic"/>
                <a:cs typeface="Century Gothic"/>
              </a:defRPr>
            </a:pPr>
            <a:endParaRPr lang="en-US"/>
          </a:p>
        </c:txPr>
        <c:crossAx val="121582720"/>
        <c:crossesAt val="1000000"/>
        <c:auto val="1"/>
        <c:lblAlgn val="ctr"/>
        <c:lblOffset val="100"/>
        <c:tickLblSkip val="2"/>
        <c:tickMarkSkip val="2"/>
        <c:noMultiLvlLbl val="0"/>
      </c:catAx>
      <c:valAx>
        <c:axId val="121582720"/>
        <c:scaling>
          <c:orientation val="minMax"/>
          <c:max val="1600000"/>
          <c:min val="10000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Century Gothic"/>
                <a:ea typeface="Century Gothic"/>
                <a:cs typeface="Century Gothic"/>
              </a:defRPr>
            </a:pPr>
            <a:endParaRPr lang="en-US"/>
          </a:p>
        </c:txPr>
        <c:crossAx val="121576064"/>
        <c:crosses val="autoZero"/>
        <c:crossBetween val="between"/>
        <c:majorUnit val="50000"/>
        <c:minorUnit val="10000"/>
      </c:valAx>
      <c:spPr>
        <a:solidFill>
          <a:srgbClr val="FFFFCC"/>
        </a:solidFill>
        <a:ln w="12700">
          <a:solidFill>
            <a:srgbClr val="80808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0.22259295370859825"/>
          <c:y val="0.13269553613751719"/>
          <c:w val="0.21934264915373292"/>
          <c:h val="4.6208453748366358E-2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'base ALlocation'!$B$2</c:f>
              <c:strCache>
                <c:ptCount val="1"/>
                <c:pt idx="0">
                  <c:v>Base allocation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'base ALlocation'!$A$3:$A$16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'base ALlocation'!$B$3:$B$16</c:f>
              <c:numCache>
                <c:formatCode>_("$"* #,##0.00_);_("$"* \(#,##0.00\);_("$"* "-"??_);_(@_)</c:formatCode>
                <c:ptCount val="14"/>
                <c:pt idx="0">
                  <c:v>4357.08</c:v>
                </c:pt>
                <c:pt idx="1">
                  <c:v>4643.3900000000003</c:v>
                </c:pt>
                <c:pt idx="2">
                  <c:v>4740.99</c:v>
                </c:pt>
                <c:pt idx="3">
                  <c:v>4922.68</c:v>
                </c:pt>
                <c:pt idx="4">
                  <c:v>4731.34</c:v>
                </c:pt>
                <c:pt idx="5">
                  <c:v>4921.4399999999996</c:v>
                </c:pt>
                <c:pt idx="6">
                  <c:v>4712.46</c:v>
                </c:pt>
                <c:pt idx="7">
                  <c:v>4780.53</c:v>
                </c:pt>
                <c:pt idx="8">
                  <c:v>4779.1899999999996</c:v>
                </c:pt>
                <c:pt idx="9">
                  <c:v>4933.1499999999996</c:v>
                </c:pt>
                <c:pt idx="10">
                  <c:v>5088.8999999999996</c:v>
                </c:pt>
                <c:pt idx="11">
                  <c:v>5176.5200000000004</c:v>
                </c:pt>
                <c:pt idx="12">
                  <c:v>5339.71</c:v>
                </c:pt>
                <c:pt idx="13">
                  <c:v>5606.41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8C-4ED2-B290-762F795C6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9395328"/>
        <c:axId val="1637790208"/>
      </c:barChart>
      <c:dateAx>
        <c:axId val="186939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790208"/>
        <c:crosses val="autoZero"/>
        <c:auto val="0"/>
        <c:lblOffset val="100"/>
        <c:baseTimeUnit val="days"/>
      </c:dateAx>
      <c:valAx>
        <c:axId val="1637790208"/>
        <c:scaling>
          <c:orientation val="minMax"/>
          <c:min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939532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'2018-19'!$C$1</c:f>
              <c:strCache>
                <c:ptCount val="1"/>
                <c:pt idx="0">
                  <c:v>2018-19 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9.429098699740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684-4A12-A96F-5608737BCF81}"/>
                </c:ext>
              </c:extLst>
            </c:dLbl>
            <c:dLbl>
              <c:idx val="34"/>
              <c:layout>
                <c:manualLayout>
                  <c:x val="2.0639838235674123E-3"/>
                  <c:y val="-6.4825053560714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84-4A12-A96F-5608737BCF81}"/>
                </c:ext>
              </c:extLst>
            </c:dLbl>
            <c:dLbl>
              <c:idx val="112"/>
              <c:layout>
                <c:manualLayout>
                  <c:x val="0"/>
                  <c:y val="-1.4732966718344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684-4A12-A96F-5608737BCF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9050" cap="flat" cmpd="sng" algn="ctr">
                      <a:solidFill>
                        <a:srgbClr val="FF0000"/>
                      </a:solidFill>
                      <a:round/>
                      <a:headEnd w="lg" len="lg"/>
                    </a:ln>
                    <a:effectLst/>
                  </c:spPr>
                </c15:leaderLines>
              </c:ext>
            </c:extLst>
          </c:dLbls>
          <c:cat>
            <c:strRef>
              <c:f>'2018-19'!$B$2:$B$114</c:f>
              <c:strCache>
                <c:ptCount val="113"/>
                <c:pt idx="0">
                  <c:v>Mooresville City</c:v>
                </c:pt>
                <c:pt idx="1">
                  <c:v>Chapel Hill-Carrboro</c:v>
                </c:pt>
                <c:pt idx="2">
                  <c:v>Newton-Conover</c:v>
                </c:pt>
                <c:pt idx="3">
                  <c:v>Wake County</c:v>
                </c:pt>
                <c:pt idx="4">
                  <c:v>Onslow County</c:v>
                </c:pt>
                <c:pt idx="5">
                  <c:v>Union County</c:v>
                </c:pt>
                <c:pt idx="6">
                  <c:v>Mecklenburg County</c:v>
                </c:pt>
                <c:pt idx="7">
                  <c:v>Kannapolis City</c:v>
                </c:pt>
                <c:pt idx="8">
                  <c:v>Cabarrus County</c:v>
                </c:pt>
                <c:pt idx="9">
                  <c:v>Iredell County</c:v>
                </c:pt>
                <c:pt idx="10">
                  <c:v>Gaston County</c:v>
                </c:pt>
                <c:pt idx="11">
                  <c:v>Henderson County</c:v>
                </c:pt>
                <c:pt idx="12">
                  <c:v>Lincoln County</c:v>
                </c:pt>
                <c:pt idx="13">
                  <c:v>Hickory City</c:v>
                </c:pt>
                <c:pt idx="14">
                  <c:v>Guilford County</c:v>
                </c:pt>
                <c:pt idx="15">
                  <c:v>Catawba County</c:v>
                </c:pt>
                <c:pt idx="16">
                  <c:v>Moore County</c:v>
                </c:pt>
                <c:pt idx="17">
                  <c:v>Forsyth County</c:v>
                </c:pt>
                <c:pt idx="18">
                  <c:v>New Hanover County</c:v>
                </c:pt>
                <c:pt idx="19">
                  <c:v>Lee County</c:v>
                </c:pt>
                <c:pt idx="20">
                  <c:v>Buncombe County</c:v>
                </c:pt>
                <c:pt idx="21">
                  <c:v>Craven County</c:v>
                </c:pt>
                <c:pt idx="22">
                  <c:v>Asheville City</c:v>
                </c:pt>
                <c:pt idx="23">
                  <c:v>Alamance-Burlington</c:v>
                </c:pt>
                <c:pt idx="24">
                  <c:v>Chatham County</c:v>
                </c:pt>
                <c:pt idx="25">
                  <c:v>Davidson County</c:v>
                </c:pt>
                <c:pt idx="26">
                  <c:v>Brunswick County</c:v>
                </c:pt>
                <c:pt idx="27">
                  <c:v>Carteret County</c:v>
                </c:pt>
                <c:pt idx="28">
                  <c:v>Cumberland County</c:v>
                </c:pt>
                <c:pt idx="29">
                  <c:v>Haywood County</c:v>
                </c:pt>
                <c:pt idx="30">
                  <c:v>Durham Public</c:v>
                </c:pt>
                <c:pt idx="31">
                  <c:v>Davie County</c:v>
                </c:pt>
                <c:pt idx="32">
                  <c:v>Rowan-Salisbury</c:v>
                </c:pt>
                <c:pt idx="33">
                  <c:v>Pender County</c:v>
                </c:pt>
                <c:pt idx="34">
                  <c:v>Johnston County</c:v>
                </c:pt>
                <c:pt idx="35">
                  <c:v>Asheboro City</c:v>
                </c:pt>
                <c:pt idx="36">
                  <c:v>Pitt County</c:v>
                </c:pt>
                <c:pt idx="37">
                  <c:v>Jackson County</c:v>
                </c:pt>
                <c:pt idx="38">
                  <c:v>Orange County</c:v>
                </c:pt>
                <c:pt idx="39">
                  <c:v>Beaufort County</c:v>
                </c:pt>
                <c:pt idx="40">
                  <c:v>Person County</c:v>
                </c:pt>
                <c:pt idx="41">
                  <c:v>Harnett County</c:v>
                </c:pt>
                <c:pt idx="42">
                  <c:v>Macon County</c:v>
                </c:pt>
                <c:pt idx="43">
                  <c:v>Randolph County</c:v>
                </c:pt>
                <c:pt idx="44">
                  <c:v>Wilson County</c:v>
                </c:pt>
                <c:pt idx="45">
                  <c:v>Watauga County</c:v>
                </c:pt>
                <c:pt idx="46">
                  <c:v>Transylvania County</c:v>
                </c:pt>
                <c:pt idx="47">
                  <c:v>Currituck County</c:v>
                </c:pt>
                <c:pt idx="48">
                  <c:v>Dare County</c:v>
                </c:pt>
                <c:pt idx="49">
                  <c:v>Nash-Rocky Mount</c:v>
                </c:pt>
                <c:pt idx="50">
                  <c:v>Wilkes County</c:v>
                </c:pt>
                <c:pt idx="51">
                  <c:v>Wayne County</c:v>
                </c:pt>
                <c:pt idx="52">
                  <c:v>Lexington City</c:v>
                </c:pt>
                <c:pt idx="53">
                  <c:v>Burke County</c:v>
                </c:pt>
                <c:pt idx="54">
                  <c:v>Rockingham County</c:v>
                </c:pt>
                <c:pt idx="55">
                  <c:v>Lenoir County</c:v>
                </c:pt>
                <c:pt idx="56">
                  <c:v>Stanly County</c:v>
                </c:pt>
                <c:pt idx="57">
                  <c:v>Caldwell County</c:v>
                </c:pt>
                <c:pt idx="58">
                  <c:v>Surry County</c:v>
                </c:pt>
                <c:pt idx="59">
                  <c:v>Thomasville City</c:v>
                </c:pt>
                <c:pt idx="60">
                  <c:v>Duplin County</c:v>
                </c:pt>
                <c:pt idx="61">
                  <c:v>McDowell County</c:v>
                </c:pt>
                <c:pt idx="62">
                  <c:v>Cleveland County</c:v>
                </c:pt>
                <c:pt idx="63">
                  <c:v>Clinton City</c:v>
                </c:pt>
                <c:pt idx="64">
                  <c:v>Franklin County</c:v>
                </c:pt>
                <c:pt idx="65">
                  <c:v>Granville County</c:v>
                </c:pt>
                <c:pt idx="66">
                  <c:v>Alexander County</c:v>
                </c:pt>
                <c:pt idx="67">
                  <c:v>Roanoke Rapids City</c:v>
                </c:pt>
                <c:pt idx="68">
                  <c:v>Richmond County</c:v>
                </c:pt>
                <c:pt idx="69">
                  <c:v>Hoke County</c:v>
                </c:pt>
                <c:pt idx="70">
                  <c:v>Mount Airy City</c:v>
                </c:pt>
                <c:pt idx="71">
                  <c:v>Sampson County</c:v>
                </c:pt>
                <c:pt idx="72">
                  <c:v>Rutherford County</c:v>
                </c:pt>
                <c:pt idx="73">
                  <c:v>Stokes County</c:v>
                </c:pt>
                <c:pt idx="74">
                  <c:v>Yadkin County</c:v>
                </c:pt>
                <c:pt idx="75">
                  <c:v>Pasquotank County</c:v>
                </c:pt>
                <c:pt idx="76">
                  <c:v>Montgomery County</c:v>
                </c:pt>
                <c:pt idx="77">
                  <c:v>Anson County</c:v>
                </c:pt>
                <c:pt idx="78">
                  <c:v>Edgecombe County</c:v>
                </c:pt>
                <c:pt idx="79">
                  <c:v>Columbus County</c:v>
                </c:pt>
                <c:pt idx="80">
                  <c:v>Robeson County</c:v>
                </c:pt>
                <c:pt idx="81">
                  <c:v>Scotland County</c:v>
                </c:pt>
                <c:pt idx="82">
                  <c:v>Bladen County</c:v>
                </c:pt>
                <c:pt idx="83">
                  <c:v>Elkin City</c:v>
                </c:pt>
                <c:pt idx="84">
                  <c:v>Whiteville City</c:v>
                </c:pt>
                <c:pt idx="85">
                  <c:v>Cherokee County</c:v>
                </c:pt>
                <c:pt idx="86">
                  <c:v>Ashe County</c:v>
                </c:pt>
                <c:pt idx="87">
                  <c:v>Swain County</c:v>
                </c:pt>
                <c:pt idx="88">
                  <c:v>Vance County</c:v>
                </c:pt>
                <c:pt idx="89">
                  <c:v>Polk County</c:v>
                </c:pt>
                <c:pt idx="90">
                  <c:v>Martin County</c:v>
                </c:pt>
                <c:pt idx="91">
                  <c:v>Yancey County</c:v>
                </c:pt>
                <c:pt idx="92">
                  <c:v>Greene County</c:v>
                </c:pt>
                <c:pt idx="93">
                  <c:v>Caswell County</c:v>
                </c:pt>
                <c:pt idx="94">
                  <c:v>Chowan County</c:v>
                </c:pt>
                <c:pt idx="95">
                  <c:v>Madison County</c:v>
                </c:pt>
                <c:pt idx="96">
                  <c:v>Perquimans County</c:v>
                </c:pt>
                <c:pt idx="97">
                  <c:v>Camden County</c:v>
                </c:pt>
                <c:pt idx="98">
                  <c:v>Halifax County</c:v>
                </c:pt>
                <c:pt idx="99">
                  <c:v>Avery County</c:v>
                </c:pt>
                <c:pt idx="100">
                  <c:v>Warren County</c:v>
                </c:pt>
                <c:pt idx="101">
                  <c:v>Weldon City</c:v>
                </c:pt>
                <c:pt idx="102">
                  <c:v>Mitchell County</c:v>
                </c:pt>
                <c:pt idx="103">
                  <c:v>Hertford County</c:v>
                </c:pt>
                <c:pt idx="104">
                  <c:v>Alleghany County</c:v>
                </c:pt>
                <c:pt idx="105">
                  <c:v>Gates County</c:v>
                </c:pt>
                <c:pt idx="106">
                  <c:v>Bertie County</c:v>
                </c:pt>
                <c:pt idx="107">
                  <c:v>Clay County</c:v>
                </c:pt>
                <c:pt idx="108">
                  <c:v>Graham County</c:v>
                </c:pt>
                <c:pt idx="109">
                  <c:v>Pamlico County</c:v>
                </c:pt>
                <c:pt idx="110">
                  <c:v>Washington County</c:v>
                </c:pt>
                <c:pt idx="111">
                  <c:v>Northampton County</c:v>
                </c:pt>
                <c:pt idx="112">
                  <c:v>Jones County</c:v>
                </c:pt>
              </c:strCache>
            </c:strRef>
          </c:cat>
          <c:val>
            <c:numRef>
              <c:f>'2018-19'!$C$2:$C$114</c:f>
              <c:numCache>
                <c:formatCode>_("$"* #,##0.00_);_("$"* \(#,##0.00\);_("$"* "-"??_);_(@_)</c:formatCode>
                <c:ptCount val="113"/>
                <c:pt idx="0">
                  <c:v>5119.6499999999996</c:v>
                </c:pt>
                <c:pt idx="1">
                  <c:v>5223.79</c:v>
                </c:pt>
                <c:pt idx="2">
                  <c:v>5227.17</c:v>
                </c:pt>
                <c:pt idx="3">
                  <c:v>5233.7299999999996</c:v>
                </c:pt>
                <c:pt idx="4">
                  <c:v>5244.65</c:v>
                </c:pt>
                <c:pt idx="5">
                  <c:v>5255.29</c:v>
                </c:pt>
                <c:pt idx="6">
                  <c:v>5291.0599999999995</c:v>
                </c:pt>
                <c:pt idx="7">
                  <c:v>5292.28</c:v>
                </c:pt>
                <c:pt idx="8">
                  <c:v>5315.15</c:v>
                </c:pt>
                <c:pt idx="9">
                  <c:v>5331.09</c:v>
                </c:pt>
                <c:pt idx="10">
                  <c:v>5343.74</c:v>
                </c:pt>
                <c:pt idx="11">
                  <c:v>5369.8499999999995</c:v>
                </c:pt>
                <c:pt idx="12">
                  <c:v>5378.0599999999995</c:v>
                </c:pt>
                <c:pt idx="13">
                  <c:v>5381.65</c:v>
                </c:pt>
                <c:pt idx="14">
                  <c:v>5394.76</c:v>
                </c:pt>
                <c:pt idx="15">
                  <c:v>5415.03</c:v>
                </c:pt>
                <c:pt idx="16">
                  <c:v>5415.29</c:v>
                </c:pt>
                <c:pt idx="17">
                  <c:v>5416.71</c:v>
                </c:pt>
                <c:pt idx="18">
                  <c:v>5419.01</c:v>
                </c:pt>
                <c:pt idx="19">
                  <c:v>5424.7699999999995</c:v>
                </c:pt>
                <c:pt idx="20">
                  <c:v>5432.1399999999994</c:v>
                </c:pt>
                <c:pt idx="21">
                  <c:v>5434.87</c:v>
                </c:pt>
                <c:pt idx="22">
                  <c:v>5437.5</c:v>
                </c:pt>
                <c:pt idx="23">
                  <c:v>5463.7699999999995</c:v>
                </c:pt>
                <c:pt idx="24">
                  <c:v>5464.71</c:v>
                </c:pt>
                <c:pt idx="25">
                  <c:v>5475.33</c:v>
                </c:pt>
                <c:pt idx="26">
                  <c:v>5489.3899999999994</c:v>
                </c:pt>
                <c:pt idx="27">
                  <c:v>5495.78</c:v>
                </c:pt>
                <c:pt idx="28">
                  <c:v>5502.03</c:v>
                </c:pt>
                <c:pt idx="29">
                  <c:v>5503.38</c:v>
                </c:pt>
                <c:pt idx="30">
                  <c:v>5506.61</c:v>
                </c:pt>
                <c:pt idx="31">
                  <c:v>5527.9</c:v>
                </c:pt>
                <c:pt idx="32">
                  <c:v>5562.23</c:v>
                </c:pt>
                <c:pt idx="33">
                  <c:v>5565.03</c:v>
                </c:pt>
                <c:pt idx="34">
                  <c:v>5604.34</c:v>
                </c:pt>
                <c:pt idx="35">
                  <c:v>5635.11</c:v>
                </c:pt>
                <c:pt idx="36">
                  <c:v>5649.75</c:v>
                </c:pt>
                <c:pt idx="37">
                  <c:v>5658.18</c:v>
                </c:pt>
                <c:pt idx="38">
                  <c:v>5699.86</c:v>
                </c:pt>
                <c:pt idx="39">
                  <c:v>5705.57</c:v>
                </c:pt>
                <c:pt idx="40">
                  <c:v>5722.38</c:v>
                </c:pt>
                <c:pt idx="41">
                  <c:v>5725.48</c:v>
                </c:pt>
                <c:pt idx="42">
                  <c:v>5734.45</c:v>
                </c:pt>
                <c:pt idx="43">
                  <c:v>5751.86</c:v>
                </c:pt>
                <c:pt idx="44">
                  <c:v>5754.15</c:v>
                </c:pt>
                <c:pt idx="45">
                  <c:v>5755.2</c:v>
                </c:pt>
                <c:pt idx="46">
                  <c:v>5755.53</c:v>
                </c:pt>
                <c:pt idx="47">
                  <c:v>5777.3</c:v>
                </c:pt>
                <c:pt idx="48">
                  <c:v>5780.65</c:v>
                </c:pt>
                <c:pt idx="49">
                  <c:v>5801.61</c:v>
                </c:pt>
                <c:pt idx="50">
                  <c:v>5828.44</c:v>
                </c:pt>
                <c:pt idx="51">
                  <c:v>5842.33</c:v>
                </c:pt>
                <c:pt idx="52">
                  <c:v>5869.49</c:v>
                </c:pt>
                <c:pt idx="53">
                  <c:v>5876.69</c:v>
                </c:pt>
                <c:pt idx="54">
                  <c:v>5896.13</c:v>
                </c:pt>
                <c:pt idx="55">
                  <c:v>5898.36</c:v>
                </c:pt>
                <c:pt idx="56">
                  <c:v>5906.76</c:v>
                </c:pt>
                <c:pt idx="57">
                  <c:v>5913.29</c:v>
                </c:pt>
                <c:pt idx="58">
                  <c:v>5916.03</c:v>
                </c:pt>
                <c:pt idx="59">
                  <c:v>5925.58</c:v>
                </c:pt>
                <c:pt idx="60">
                  <c:v>5931.16</c:v>
                </c:pt>
                <c:pt idx="61">
                  <c:v>5948.2699999999995</c:v>
                </c:pt>
                <c:pt idx="62">
                  <c:v>5949.1399999999994</c:v>
                </c:pt>
                <c:pt idx="63">
                  <c:v>5955.4</c:v>
                </c:pt>
                <c:pt idx="64">
                  <c:v>5967.2</c:v>
                </c:pt>
                <c:pt idx="65">
                  <c:v>5977.38</c:v>
                </c:pt>
                <c:pt idx="66">
                  <c:v>6010.86</c:v>
                </c:pt>
                <c:pt idx="67">
                  <c:v>6080.74</c:v>
                </c:pt>
                <c:pt idx="68">
                  <c:v>6086.11</c:v>
                </c:pt>
                <c:pt idx="69">
                  <c:v>6105.34</c:v>
                </c:pt>
                <c:pt idx="70">
                  <c:v>6126.8899999999994</c:v>
                </c:pt>
                <c:pt idx="71">
                  <c:v>6130.97</c:v>
                </c:pt>
                <c:pt idx="72">
                  <c:v>6131.59</c:v>
                </c:pt>
                <c:pt idx="73">
                  <c:v>6141.86</c:v>
                </c:pt>
                <c:pt idx="74">
                  <c:v>6175.96</c:v>
                </c:pt>
                <c:pt idx="75">
                  <c:v>6198.3</c:v>
                </c:pt>
                <c:pt idx="76">
                  <c:v>6290.74</c:v>
                </c:pt>
                <c:pt idx="77">
                  <c:v>6356.11</c:v>
                </c:pt>
                <c:pt idx="78">
                  <c:v>6408.21</c:v>
                </c:pt>
                <c:pt idx="79">
                  <c:v>6440.71</c:v>
                </c:pt>
                <c:pt idx="80">
                  <c:v>6446.71</c:v>
                </c:pt>
                <c:pt idx="81">
                  <c:v>6467.58</c:v>
                </c:pt>
                <c:pt idx="82">
                  <c:v>6480.55</c:v>
                </c:pt>
                <c:pt idx="83">
                  <c:v>6511.8499999999995</c:v>
                </c:pt>
                <c:pt idx="84">
                  <c:v>6634.15</c:v>
                </c:pt>
                <c:pt idx="85">
                  <c:v>6674.46</c:v>
                </c:pt>
                <c:pt idx="86">
                  <c:v>6682.3099999999995</c:v>
                </c:pt>
                <c:pt idx="87">
                  <c:v>6710.62</c:v>
                </c:pt>
                <c:pt idx="88">
                  <c:v>6757.41</c:v>
                </c:pt>
                <c:pt idx="89">
                  <c:v>6829.61</c:v>
                </c:pt>
                <c:pt idx="90">
                  <c:v>6914.8099999999995</c:v>
                </c:pt>
                <c:pt idx="91">
                  <c:v>6953.16</c:v>
                </c:pt>
                <c:pt idx="92">
                  <c:v>6964.5599999999995</c:v>
                </c:pt>
                <c:pt idx="93">
                  <c:v>7020.21</c:v>
                </c:pt>
                <c:pt idx="94">
                  <c:v>7100.3099999999995</c:v>
                </c:pt>
                <c:pt idx="95">
                  <c:v>7100.87</c:v>
                </c:pt>
                <c:pt idx="96">
                  <c:v>7109.0199999999995</c:v>
                </c:pt>
                <c:pt idx="97">
                  <c:v>7163.1399999999994</c:v>
                </c:pt>
                <c:pt idx="98">
                  <c:v>7226.2699999999995</c:v>
                </c:pt>
                <c:pt idx="99">
                  <c:v>7252.54</c:v>
                </c:pt>
                <c:pt idx="100">
                  <c:v>7353.11</c:v>
                </c:pt>
                <c:pt idx="101">
                  <c:v>7358.72</c:v>
                </c:pt>
                <c:pt idx="102">
                  <c:v>7425.76</c:v>
                </c:pt>
                <c:pt idx="103">
                  <c:v>7431.46</c:v>
                </c:pt>
                <c:pt idx="104">
                  <c:v>7588.13</c:v>
                </c:pt>
                <c:pt idx="105">
                  <c:v>7661.8899999999994</c:v>
                </c:pt>
                <c:pt idx="106">
                  <c:v>7683.76</c:v>
                </c:pt>
                <c:pt idx="107">
                  <c:v>7753.51</c:v>
                </c:pt>
                <c:pt idx="108">
                  <c:v>7962.46</c:v>
                </c:pt>
                <c:pt idx="109">
                  <c:v>8020.28</c:v>
                </c:pt>
                <c:pt idx="110">
                  <c:v>8056.8</c:v>
                </c:pt>
                <c:pt idx="111">
                  <c:v>8488.34</c:v>
                </c:pt>
                <c:pt idx="112">
                  <c:v>8815.06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84-4A12-A96F-5608737BCF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51267520"/>
        <c:axId val="1949575728"/>
      </c:barChart>
      <c:catAx>
        <c:axId val="19512675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49575728"/>
        <c:crosses val="autoZero"/>
        <c:auto val="1"/>
        <c:lblAlgn val="ctr"/>
        <c:lblOffset val="100"/>
        <c:noMultiLvlLbl val="0"/>
      </c:catAx>
      <c:valAx>
        <c:axId val="1949575728"/>
        <c:scaling>
          <c:orientation val="minMax"/>
          <c:max val="9000"/>
          <c:min val="4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1267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374543061271419E-2"/>
          <c:y val="8.8732335510835217E-2"/>
          <c:w val="0.90157503714710252"/>
          <c:h val="0.842956771457394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'2018to2019'!$M$1</c:f>
              <c:strCache>
                <c:ptCount val="1"/>
                <c:pt idx="0">
                  <c:v> increase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0070493454179255"/>
                  <c:y val="1.907435458226847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6D-4673-B6F9-338D1846F147}"/>
                </c:ext>
              </c:extLst>
            </c:dLbl>
            <c:dLbl>
              <c:idx val="40"/>
              <c:layout>
                <c:manualLayout>
                  <c:x val="7.2507552870090641E-2"/>
                  <c:y val="1.90748717252425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6D-4673-B6F9-338D1846F147}"/>
                </c:ext>
              </c:extLst>
            </c:dLbl>
            <c:dLbl>
              <c:idx val="114"/>
              <c:layout>
                <c:manualLayout>
                  <c:x val="8.9176994869597532E-3"/>
                  <c:y val="1.90748717252425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6D-4673-B6F9-338D1846F1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9050" cap="flat" cmpd="sng" algn="ctr">
                      <a:solidFill>
                        <a:srgbClr val="FF0000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'2018to2019'!$L$2:$L$116</c:f>
              <c:strCache>
                <c:ptCount val="115"/>
                <c:pt idx="0">
                  <c:v>Weldon City</c:v>
                </c:pt>
                <c:pt idx="1">
                  <c:v>Swain County</c:v>
                </c:pt>
                <c:pt idx="2">
                  <c:v>Anson County</c:v>
                </c:pt>
                <c:pt idx="3">
                  <c:v>Kannapolis City</c:v>
                </c:pt>
                <c:pt idx="4">
                  <c:v>Wake County</c:v>
                </c:pt>
                <c:pt idx="5">
                  <c:v>Transylvania County</c:v>
                </c:pt>
                <c:pt idx="6">
                  <c:v>Lexington City</c:v>
                </c:pt>
                <c:pt idx="7">
                  <c:v>Mooresville City</c:v>
                </c:pt>
                <c:pt idx="8">
                  <c:v>Rowan-Salisbury</c:v>
                </c:pt>
                <c:pt idx="9">
                  <c:v>Asheville City</c:v>
                </c:pt>
                <c:pt idx="10">
                  <c:v>Beaufort County</c:v>
                </c:pt>
                <c:pt idx="11">
                  <c:v>Dare County</c:v>
                </c:pt>
                <c:pt idx="12">
                  <c:v>Watauga County</c:v>
                </c:pt>
                <c:pt idx="13">
                  <c:v>Catawba County</c:v>
                </c:pt>
                <c:pt idx="14">
                  <c:v>Burke County</c:v>
                </c:pt>
                <c:pt idx="15">
                  <c:v>Elkin City</c:v>
                </c:pt>
                <c:pt idx="16">
                  <c:v>Haywood County</c:v>
                </c:pt>
                <c:pt idx="17">
                  <c:v>Hoke County</c:v>
                </c:pt>
                <c:pt idx="18">
                  <c:v>Henderson County</c:v>
                </c:pt>
                <c:pt idx="19">
                  <c:v>Wayne County</c:v>
                </c:pt>
                <c:pt idx="20">
                  <c:v>Vance County</c:v>
                </c:pt>
                <c:pt idx="21">
                  <c:v>Hickory City</c:v>
                </c:pt>
                <c:pt idx="22">
                  <c:v>Edgecombe County</c:v>
                </c:pt>
                <c:pt idx="23">
                  <c:v>Buncombe County</c:v>
                </c:pt>
                <c:pt idx="24">
                  <c:v>Lee County</c:v>
                </c:pt>
                <c:pt idx="25">
                  <c:v>Harnett County</c:v>
                </c:pt>
                <c:pt idx="26">
                  <c:v>Macon County</c:v>
                </c:pt>
                <c:pt idx="27">
                  <c:v>Franklin County</c:v>
                </c:pt>
                <c:pt idx="28">
                  <c:v>Durham Public</c:v>
                </c:pt>
                <c:pt idx="29">
                  <c:v>Lenoir County</c:v>
                </c:pt>
                <c:pt idx="30">
                  <c:v>Forsyth County</c:v>
                </c:pt>
                <c:pt idx="31">
                  <c:v>Union County</c:v>
                </c:pt>
                <c:pt idx="32">
                  <c:v>Mount Airy City</c:v>
                </c:pt>
                <c:pt idx="33">
                  <c:v>McDowell County</c:v>
                </c:pt>
                <c:pt idx="34">
                  <c:v>Gaston County</c:v>
                </c:pt>
                <c:pt idx="35">
                  <c:v>Pitt County</c:v>
                </c:pt>
                <c:pt idx="36">
                  <c:v>Asheboro City</c:v>
                </c:pt>
                <c:pt idx="37">
                  <c:v>Surry County</c:v>
                </c:pt>
                <c:pt idx="38">
                  <c:v>Gates County</c:v>
                </c:pt>
                <c:pt idx="39">
                  <c:v>Currituck County</c:v>
                </c:pt>
                <c:pt idx="40">
                  <c:v>Newton-Conover</c:v>
                </c:pt>
                <c:pt idx="41">
                  <c:v>Jackson County</c:v>
                </c:pt>
                <c:pt idx="42">
                  <c:v>Alamance-Burlington</c:v>
                </c:pt>
                <c:pt idx="43">
                  <c:v>Guilford County</c:v>
                </c:pt>
                <c:pt idx="44">
                  <c:v>Craven County</c:v>
                </c:pt>
                <c:pt idx="45">
                  <c:v>Richmond County</c:v>
                </c:pt>
                <c:pt idx="46">
                  <c:v>Caldwell County</c:v>
                </c:pt>
                <c:pt idx="47">
                  <c:v>Carteret County</c:v>
                </c:pt>
                <c:pt idx="48">
                  <c:v>Moore County</c:v>
                </c:pt>
                <c:pt idx="49">
                  <c:v>Rockingham County</c:v>
                </c:pt>
                <c:pt idx="50">
                  <c:v>Lincoln County</c:v>
                </c:pt>
                <c:pt idx="51">
                  <c:v>Onslow County</c:v>
                </c:pt>
                <c:pt idx="52">
                  <c:v>Person County</c:v>
                </c:pt>
                <c:pt idx="53">
                  <c:v>Pender County</c:v>
                </c:pt>
                <c:pt idx="54">
                  <c:v>Chapel Hill-Carrboro</c:v>
                </c:pt>
                <c:pt idx="55">
                  <c:v>Davie County</c:v>
                </c:pt>
                <c:pt idx="56">
                  <c:v>Duplin County</c:v>
                </c:pt>
                <c:pt idx="57">
                  <c:v>Stokes County</c:v>
                </c:pt>
                <c:pt idx="58">
                  <c:v>Polk County</c:v>
                </c:pt>
                <c:pt idx="59">
                  <c:v>Hyde County</c:v>
                </c:pt>
                <c:pt idx="60">
                  <c:v>Johnston County</c:v>
                </c:pt>
                <c:pt idx="61">
                  <c:v>Columbus County</c:v>
                </c:pt>
                <c:pt idx="62">
                  <c:v>Camden County</c:v>
                </c:pt>
                <c:pt idx="63">
                  <c:v>Mitchell County</c:v>
                </c:pt>
                <c:pt idx="64">
                  <c:v>Brunswick County</c:v>
                </c:pt>
                <c:pt idx="65">
                  <c:v>Davidson County</c:v>
                </c:pt>
                <c:pt idx="66">
                  <c:v>New Hanover County</c:v>
                </c:pt>
                <c:pt idx="67">
                  <c:v>Cumberland County</c:v>
                </c:pt>
                <c:pt idx="68">
                  <c:v>Wilson County</c:v>
                </c:pt>
                <c:pt idx="69">
                  <c:v>Mecklenburg County</c:v>
                </c:pt>
                <c:pt idx="70">
                  <c:v>Montgomery County</c:v>
                </c:pt>
                <c:pt idx="71">
                  <c:v>Sampson County</c:v>
                </c:pt>
                <c:pt idx="72">
                  <c:v>Caswell County</c:v>
                </c:pt>
                <c:pt idx="73">
                  <c:v>Thomasville City</c:v>
                </c:pt>
                <c:pt idx="74">
                  <c:v>Martin County</c:v>
                </c:pt>
                <c:pt idx="75">
                  <c:v>Wilkes County</c:v>
                </c:pt>
                <c:pt idx="76">
                  <c:v>Iredell County</c:v>
                </c:pt>
                <c:pt idx="77">
                  <c:v>Randolph County</c:v>
                </c:pt>
                <c:pt idx="78">
                  <c:v>Nash-Rocky Mount</c:v>
                </c:pt>
                <c:pt idx="79">
                  <c:v>Stanly County</c:v>
                </c:pt>
                <c:pt idx="80">
                  <c:v>Greene County</c:v>
                </c:pt>
                <c:pt idx="81">
                  <c:v>Cabarrus County</c:v>
                </c:pt>
                <c:pt idx="82">
                  <c:v>Yadkin County</c:v>
                </c:pt>
                <c:pt idx="83">
                  <c:v>Whiteville City</c:v>
                </c:pt>
                <c:pt idx="84">
                  <c:v>Hertford County</c:v>
                </c:pt>
                <c:pt idx="85">
                  <c:v>Perquimans County</c:v>
                </c:pt>
                <c:pt idx="86">
                  <c:v>Ashe County</c:v>
                </c:pt>
                <c:pt idx="87">
                  <c:v>Granville County</c:v>
                </c:pt>
                <c:pt idx="88">
                  <c:v>Robeson County</c:v>
                </c:pt>
                <c:pt idx="89">
                  <c:v>Graham County</c:v>
                </c:pt>
                <c:pt idx="90">
                  <c:v>Orange County</c:v>
                </c:pt>
                <c:pt idx="91">
                  <c:v>Chatham County</c:v>
                </c:pt>
                <c:pt idx="92">
                  <c:v>Halifax County</c:v>
                </c:pt>
                <c:pt idx="93">
                  <c:v>Cleveland County</c:v>
                </c:pt>
                <c:pt idx="94">
                  <c:v>Pasquotank County</c:v>
                </c:pt>
                <c:pt idx="95">
                  <c:v>Alexander County</c:v>
                </c:pt>
                <c:pt idx="96">
                  <c:v>Clinton City</c:v>
                </c:pt>
                <c:pt idx="97">
                  <c:v>Alleghany County</c:v>
                </c:pt>
                <c:pt idx="98">
                  <c:v>Scotland County</c:v>
                </c:pt>
                <c:pt idx="99">
                  <c:v>Yancey County</c:v>
                </c:pt>
                <c:pt idx="100">
                  <c:v>Madison County</c:v>
                </c:pt>
                <c:pt idx="101">
                  <c:v>Chowan County</c:v>
                </c:pt>
                <c:pt idx="102">
                  <c:v>Rutherford County</c:v>
                </c:pt>
                <c:pt idx="103">
                  <c:v>Roanoke Rapids City</c:v>
                </c:pt>
                <c:pt idx="104">
                  <c:v>Warren County</c:v>
                </c:pt>
                <c:pt idx="105">
                  <c:v>Avery County</c:v>
                </c:pt>
                <c:pt idx="106">
                  <c:v>Bladen County</c:v>
                </c:pt>
                <c:pt idx="107">
                  <c:v>Jones County</c:v>
                </c:pt>
                <c:pt idx="108">
                  <c:v>Bertie County</c:v>
                </c:pt>
                <c:pt idx="109">
                  <c:v>Washington County</c:v>
                </c:pt>
                <c:pt idx="110">
                  <c:v>Pamlico County</c:v>
                </c:pt>
                <c:pt idx="111">
                  <c:v>Tyrrell County</c:v>
                </c:pt>
                <c:pt idx="112">
                  <c:v>Northampton County</c:v>
                </c:pt>
                <c:pt idx="113">
                  <c:v>Clay County</c:v>
                </c:pt>
                <c:pt idx="114">
                  <c:v>Cherokee County</c:v>
                </c:pt>
              </c:strCache>
            </c:strRef>
          </c:cat>
          <c:val>
            <c:numRef>
              <c:f>'2018to2019'!$M$2:$M$116</c:f>
              <c:numCache>
                <c:formatCode>_("$"* #,##0.00_);_("$"* \(#,##0.00\);_("$"* "-"??_);_(@_)</c:formatCode>
                <c:ptCount val="115"/>
                <c:pt idx="0">
                  <c:v>69.610000000000582</c:v>
                </c:pt>
                <c:pt idx="1">
                  <c:v>94.029999999999745</c:v>
                </c:pt>
                <c:pt idx="2">
                  <c:v>154.21999999999935</c:v>
                </c:pt>
                <c:pt idx="3">
                  <c:v>158.65999999999985</c:v>
                </c:pt>
                <c:pt idx="4">
                  <c:v>163.6899999999996</c:v>
                </c:pt>
                <c:pt idx="5">
                  <c:v>164.35999999999967</c:v>
                </c:pt>
                <c:pt idx="6">
                  <c:v>166.98999999999978</c:v>
                </c:pt>
                <c:pt idx="7">
                  <c:v>195.86999999999989</c:v>
                </c:pt>
                <c:pt idx="8">
                  <c:v>216.08999999999924</c:v>
                </c:pt>
                <c:pt idx="9">
                  <c:v>216.64000000000033</c:v>
                </c:pt>
                <c:pt idx="10">
                  <c:v>219.23999999999978</c:v>
                </c:pt>
                <c:pt idx="11">
                  <c:v>220.96000000000004</c:v>
                </c:pt>
                <c:pt idx="12">
                  <c:v>223.21000000000004</c:v>
                </c:pt>
                <c:pt idx="13">
                  <c:v>226.65999999999985</c:v>
                </c:pt>
                <c:pt idx="14">
                  <c:v>228.84999999999945</c:v>
                </c:pt>
                <c:pt idx="15">
                  <c:v>228.98999999999978</c:v>
                </c:pt>
                <c:pt idx="16">
                  <c:v>231.0600000000004</c:v>
                </c:pt>
                <c:pt idx="17">
                  <c:v>233.42000000000007</c:v>
                </c:pt>
                <c:pt idx="18">
                  <c:v>236.1299999999992</c:v>
                </c:pt>
                <c:pt idx="19">
                  <c:v>236.73999999999978</c:v>
                </c:pt>
                <c:pt idx="20">
                  <c:v>237.18000000000029</c:v>
                </c:pt>
                <c:pt idx="21">
                  <c:v>241.42999999999938</c:v>
                </c:pt>
                <c:pt idx="22">
                  <c:v>243.23999999999978</c:v>
                </c:pt>
                <c:pt idx="23">
                  <c:v>243.66999999999916</c:v>
                </c:pt>
                <c:pt idx="24">
                  <c:v>243.69999999999982</c:v>
                </c:pt>
                <c:pt idx="25">
                  <c:v>243.82999999999993</c:v>
                </c:pt>
                <c:pt idx="26">
                  <c:v>245.06999999999971</c:v>
                </c:pt>
                <c:pt idx="27">
                  <c:v>251.47000000000025</c:v>
                </c:pt>
                <c:pt idx="28">
                  <c:v>252.38999999999942</c:v>
                </c:pt>
                <c:pt idx="29">
                  <c:v>253.53999999999996</c:v>
                </c:pt>
                <c:pt idx="30">
                  <c:v>254.89000000000033</c:v>
                </c:pt>
                <c:pt idx="31">
                  <c:v>256.47000000000025</c:v>
                </c:pt>
                <c:pt idx="32">
                  <c:v>256.76999999999953</c:v>
                </c:pt>
                <c:pt idx="33">
                  <c:v>259.82999999999993</c:v>
                </c:pt>
                <c:pt idx="34">
                  <c:v>263.75</c:v>
                </c:pt>
                <c:pt idx="35">
                  <c:v>263.96000000000004</c:v>
                </c:pt>
                <c:pt idx="36">
                  <c:v>264.88000000000011</c:v>
                </c:pt>
                <c:pt idx="37">
                  <c:v>265.34000000000015</c:v>
                </c:pt>
                <c:pt idx="38">
                  <c:v>265.71999999999935</c:v>
                </c:pt>
                <c:pt idx="39">
                  <c:v>266.51000000000022</c:v>
                </c:pt>
                <c:pt idx="40">
                  <c:v>266.61999999999989</c:v>
                </c:pt>
                <c:pt idx="41">
                  <c:v>267.60000000000036</c:v>
                </c:pt>
                <c:pt idx="42">
                  <c:v>268.16999999999916</c:v>
                </c:pt>
                <c:pt idx="43">
                  <c:v>271.40999999999985</c:v>
                </c:pt>
                <c:pt idx="44">
                  <c:v>272.44999999999982</c:v>
                </c:pt>
                <c:pt idx="45">
                  <c:v>272.9399999999996</c:v>
                </c:pt>
                <c:pt idx="46">
                  <c:v>273</c:v>
                </c:pt>
                <c:pt idx="47">
                  <c:v>273.57999999999993</c:v>
                </c:pt>
                <c:pt idx="48">
                  <c:v>273.57999999999993</c:v>
                </c:pt>
                <c:pt idx="49">
                  <c:v>275.44000000000051</c:v>
                </c:pt>
                <c:pt idx="50">
                  <c:v>277.84999999999945</c:v>
                </c:pt>
                <c:pt idx="51">
                  <c:v>280.22999999999956</c:v>
                </c:pt>
                <c:pt idx="52">
                  <c:v>283.02000000000044</c:v>
                </c:pt>
                <c:pt idx="53">
                  <c:v>283.40999999999985</c:v>
                </c:pt>
                <c:pt idx="54">
                  <c:v>284.28999999999996</c:v>
                </c:pt>
                <c:pt idx="55">
                  <c:v>284.58999999999924</c:v>
                </c:pt>
                <c:pt idx="56">
                  <c:v>285.05000000000018</c:v>
                </c:pt>
                <c:pt idx="57">
                  <c:v>285.52999999999975</c:v>
                </c:pt>
                <c:pt idx="58">
                  <c:v>287.31999999999971</c:v>
                </c:pt>
                <c:pt idx="59">
                  <c:v>287.46999999999935</c:v>
                </c:pt>
                <c:pt idx="60">
                  <c:v>287.89000000000033</c:v>
                </c:pt>
                <c:pt idx="61">
                  <c:v>287.96000000000004</c:v>
                </c:pt>
                <c:pt idx="62">
                  <c:v>288.06999999999971</c:v>
                </c:pt>
                <c:pt idx="63">
                  <c:v>290.01000000000022</c:v>
                </c:pt>
                <c:pt idx="64">
                  <c:v>292.04999999999927</c:v>
                </c:pt>
                <c:pt idx="65">
                  <c:v>292.80999999999949</c:v>
                </c:pt>
                <c:pt idx="66">
                  <c:v>294.30000000000018</c:v>
                </c:pt>
                <c:pt idx="67">
                  <c:v>296.94999999999982</c:v>
                </c:pt>
                <c:pt idx="68">
                  <c:v>297.25999999999931</c:v>
                </c:pt>
                <c:pt idx="69">
                  <c:v>298.40999999999985</c:v>
                </c:pt>
                <c:pt idx="70">
                  <c:v>298.56999999999971</c:v>
                </c:pt>
                <c:pt idx="71">
                  <c:v>303.96000000000004</c:v>
                </c:pt>
                <c:pt idx="72">
                  <c:v>304.40999999999985</c:v>
                </c:pt>
                <c:pt idx="73">
                  <c:v>304.47000000000025</c:v>
                </c:pt>
                <c:pt idx="74">
                  <c:v>304.58999999999924</c:v>
                </c:pt>
                <c:pt idx="75">
                  <c:v>304.64999999999964</c:v>
                </c:pt>
                <c:pt idx="76">
                  <c:v>305.51000000000022</c:v>
                </c:pt>
                <c:pt idx="77">
                  <c:v>312.50999999999931</c:v>
                </c:pt>
                <c:pt idx="78">
                  <c:v>312.96000000000004</c:v>
                </c:pt>
                <c:pt idx="79">
                  <c:v>314</c:v>
                </c:pt>
                <c:pt idx="80">
                  <c:v>315.24999999999909</c:v>
                </c:pt>
                <c:pt idx="81">
                  <c:v>319.67000000000007</c:v>
                </c:pt>
                <c:pt idx="82">
                  <c:v>319.94999999999982</c:v>
                </c:pt>
                <c:pt idx="83">
                  <c:v>320.06999999999971</c:v>
                </c:pt>
                <c:pt idx="84">
                  <c:v>320.60999999999967</c:v>
                </c:pt>
                <c:pt idx="85">
                  <c:v>324.36999999999989</c:v>
                </c:pt>
                <c:pt idx="86">
                  <c:v>326.31999999999971</c:v>
                </c:pt>
                <c:pt idx="87">
                  <c:v>328.19999999999982</c:v>
                </c:pt>
                <c:pt idx="88">
                  <c:v>328.97000000000025</c:v>
                </c:pt>
                <c:pt idx="89">
                  <c:v>338.72000000000025</c:v>
                </c:pt>
                <c:pt idx="90">
                  <c:v>339.1899999999996</c:v>
                </c:pt>
                <c:pt idx="91">
                  <c:v>339.90999999999985</c:v>
                </c:pt>
                <c:pt idx="92">
                  <c:v>347.73999999999978</c:v>
                </c:pt>
                <c:pt idx="93">
                  <c:v>350.38999999999942</c:v>
                </c:pt>
                <c:pt idx="94">
                  <c:v>350.57000000000062</c:v>
                </c:pt>
                <c:pt idx="95">
                  <c:v>351.88999999999942</c:v>
                </c:pt>
                <c:pt idx="96">
                  <c:v>356.30999999999949</c:v>
                </c:pt>
                <c:pt idx="97">
                  <c:v>358.36999999999989</c:v>
                </c:pt>
                <c:pt idx="98">
                  <c:v>358.55000000000018</c:v>
                </c:pt>
                <c:pt idx="99">
                  <c:v>359</c:v>
                </c:pt>
                <c:pt idx="100">
                  <c:v>359.07999999999993</c:v>
                </c:pt>
                <c:pt idx="101">
                  <c:v>364.24999999999909</c:v>
                </c:pt>
                <c:pt idx="102">
                  <c:v>365.61999999999989</c:v>
                </c:pt>
                <c:pt idx="103">
                  <c:v>375.30999999999949</c:v>
                </c:pt>
                <c:pt idx="104">
                  <c:v>378.90999999999985</c:v>
                </c:pt>
                <c:pt idx="105">
                  <c:v>390.76000000000022</c:v>
                </c:pt>
                <c:pt idx="106">
                  <c:v>399.63000000000011</c:v>
                </c:pt>
                <c:pt idx="107">
                  <c:v>418.89999999999964</c:v>
                </c:pt>
                <c:pt idx="108">
                  <c:v>423.57000000000062</c:v>
                </c:pt>
                <c:pt idx="109">
                  <c:v>430.22000000000025</c:v>
                </c:pt>
                <c:pt idx="110">
                  <c:v>456.13999999999942</c:v>
                </c:pt>
                <c:pt idx="111">
                  <c:v>551.43000000000029</c:v>
                </c:pt>
                <c:pt idx="112">
                  <c:v>561.14000000000033</c:v>
                </c:pt>
                <c:pt idx="113">
                  <c:v>632.53000000000065</c:v>
                </c:pt>
                <c:pt idx="114">
                  <c:v>747.93000000000029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6D-4673-B6F9-338D1846F1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27165951"/>
        <c:axId val="1668030623"/>
      </c:barChart>
      <c:catAx>
        <c:axId val="19271659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8030623"/>
        <c:crosses val="autoZero"/>
        <c:auto val="1"/>
        <c:lblAlgn val="ctr"/>
        <c:lblOffset val="100"/>
        <c:noMultiLvlLbl val="0"/>
      </c:catAx>
      <c:valAx>
        <c:axId val="16680306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7165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0.19499</cdr:x>
      <cdr:y>0.15216</cdr:y>
    </cdr:from>
    <cdr:to>
      <cdr:x>0.72661</cdr:x>
      <cdr:y>0.31094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0482A4A-C553-4A9D-B86B-B6539F7D2C37}"/>
            </a:ext>
          </a:extLst>
        </cdr:cNvPr>
        <cdr:cNvSpPr txBox="1"/>
      </cdr:nvSpPr>
      <cdr:spPr>
        <a:xfrm xmlns:a="http://schemas.openxmlformats.org/drawingml/2006/main">
          <a:off x="2050472" y="716973"/>
          <a:ext cx="5590310" cy="7481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/>
            <a:t>Average of 12% increase in State base  Funding since 2008-09</a:t>
          </a:r>
        </a:p>
      </cdr:txBody>
    </cdr:sp>
  </cdr:relSizeAnchor>
  <cdr:relSizeAnchor xmlns:cdr="http://schemas.openxmlformats.org/drawingml/2006/chartDrawing">
    <cdr:from>
      <cdr:x>0.31989</cdr:x>
      <cdr:y>0.35782</cdr:y>
    </cdr:from>
    <cdr:to>
      <cdr:x>0.5359</cdr:x>
      <cdr:y>0.56395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2547E48B-A245-423A-8BDC-DD01BEEF592F}"/>
            </a:ext>
          </a:extLst>
        </cdr:cNvPr>
        <cdr:cNvSpPr txBox="1"/>
      </cdr:nvSpPr>
      <cdr:spPr>
        <a:xfrm xmlns:a="http://schemas.openxmlformats.org/drawingml/2006/main">
          <a:off x="3363855" y="1685990"/>
          <a:ext cx="2271481" cy="9712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2010 and 2011 include federal stabilization and Edujobs funds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0.31752</cdr:x>
      <cdr:y>0.54959</cdr:y>
    </cdr:from>
    <cdr:to>
      <cdr:x>0.4608</cdr:x>
      <cdr:y>0.6069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3CE5DFA-7F8E-47D5-961C-E85770A46F7E}"/>
            </a:ext>
          </a:extLst>
        </cdr:cNvPr>
        <cdr:cNvSpPr txBox="1"/>
      </cdr:nvSpPr>
      <cdr:spPr>
        <a:xfrm xmlns:a="http://schemas.openxmlformats.org/drawingml/2006/main">
          <a:off x="3338945" y="2391452"/>
          <a:ext cx="1506681" cy="2493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Average</a:t>
          </a:r>
        </a:p>
      </cdr:txBody>
    </cdr:sp>
  </cdr:relSizeAnchor>
  <cdr:relSizeAnchor xmlns:cdr="http://schemas.openxmlformats.org/drawingml/2006/chartDrawing">
    <cdr:from>
      <cdr:x>0.85079</cdr:x>
      <cdr:y>0</cdr:y>
    </cdr:from>
    <cdr:to>
      <cdr:x>0.99407</cdr:x>
      <cdr:y>0.05731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A29FD507-E11F-4DFA-90CB-5A9AB6F18E06}"/>
            </a:ext>
          </a:extLst>
        </cdr:cNvPr>
        <cdr:cNvSpPr txBox="1"/>
      </cdr:nvSpPr>
      <cdr:spPr>
        <a:xfrm xmlns:a="http://schemas.openxmlformats.org/drawingml/2006/main">
          <a:off x="8946573" y="-1253331"/>
          <a:ext cx="1506681" cy="2493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Jones Co.</a:t>
          </a:r>
        </a:p>
      </cdr:txBody>
    </cdr:sp>
  </cdr:relSizeAnchor>
  <cdr:relSizeAnchor xmlns:cdr="http://schemas.openxmlformats.org/drawingml/2006/chartDrawing">
    <cdr:from>
      <cdr:x>0.04963</cdr:x>
      <cdr:y>0.62813</cdr:y>
    </cdr:from>
    <cdr:to>
      <cdr:x>0.19291</cdr:x>
      <cdr:y>0.68544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A29FD507-E11F-4DFA-90CB-5A9AB6F18E06}"/>
            </a:ext>
          </a:extLst>
        </cdr:cNvPr>
        <cdr:cNvSpPr txBox="1"/>
      </cdr:nvSpPr>
      <cdr:spPr>
        <a:xfrm xmlns:a="http://schemas.openxmlformats.org/drawingml/2006/main">
          <a:off x="521855" y="2733198"/>
          <a:ext cx="1506681" cy="2493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Mooresville</a:t>
          </a:r>
        </a:p>
      </cdr:txBody>
    </cdr:sp>
  </cdr:relSizeAnchor>
  <cdr:relSizeAnchor xmlns:cdr="http://schemas.openxmlformats.org/drawingml/2006/chartDrawing">
    <cdr:from>
      <cdr:x>0.77026</cdr:x>
      <cdr:y>0.19195</cdr:y>
    </cdr:from>
    <cdr:to>
      <cdr:x>0.98609</cdr:x>
      <cdr:y>0.33572</cdr:y>
    </cdr:to>
    <cdr:sp macro="" textlink="">
      <cdr:nvSpPr>
        <cdr:cNvPr id="6" name="Right Brace 5">
          <a:extLst xmlns:a="http://schemas.openxmlformats.org/drawingml/2006/main">
            <a:ext uri="{FF2B5EF4-FFF2-40B4-BE49-F238E27FC236}">
              <a16:creationId xmlns:a16="http://schemas.microsoft.com/office/drawing/2014/main" id="{EBB554BF-E2CD-49E2-B9AF-D69AD264827B}"/>
            </a:ext>
          </a:extLst>
        </cdr:cNvPr>
        <cdr:cNvSpPr/>
      </cdr:nvSpPr>
      <cdr:spPr>
        <a:xfrm xmlns:a="http://schemas.openxmlformats.org/drawingml/2006/main" rot="16200000">
          <a:off x="8921728" y="13226"/>
          <a:ext cx="625581" cy="2269608"/>
        </a:xfrm>
        <a:prstGeom xmlns:a="http://schemas.openxmlformats.org/drawingml/2006/main" prst="rightBrace">
          <a:avLst>
            <a:gd name="adj1" fmla="val 0"/>
            <a:gd name="adj2" fmla="val 50000"/>
          </a:avLst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0.82213</cdr:x>
      <cdr:y>0.13464</cdr:y>
    </cdr:from>
    <cdr:to>
      <cdr:x>0.98814</cdr:x>
      <cdr:y>0.21952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2A6CEC56-643F-4382-AEF0-B2D4741A6167}"/>
            </a:ext>
          </a:extLst>
        </cdr:cNvPr>
        <cdr:cNvSpPr txBox="1"/>
      </cdr:nvSpPr>
      <cdr:spPr>
        <a:xfrm xmlns:a="http://schemas.openxmlformats.org/drawingml/2006/main">
          <a:off x="8645237" y="585860"/>
          <a:ext cx="1745672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Small Counties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1D7A8-A470-4FDC-BF4C-E62BF10EFEEA}" type="datetimeFigureOut">
              <a:rPr lang="en-US" smtClean="0"/>
              <a:t>8/22/2018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84157-6621-481A-8173-F0DE1F97A2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65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702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41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41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321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63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84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0283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334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0046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758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579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207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760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317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73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823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01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927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6055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29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$34 attributed to poverty for CH-C$274 attributed to poverty for Halifax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28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$506 per ADM to $3,116 per ADM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607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607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22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21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4% increase in health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640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year an addl 25%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69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537F-CD53-4EB5-8DD9-CA20922AF689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76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DD23-D281-451D-AA9A-DA8F1F0D1A18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0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B1DE-FE9B-4D4C-97F6-3DA835189706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01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2DB58-211D-4E5C-BE7E-FC52999CAE27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2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721F-CB2A-495A-A259-4412102E8080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21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9EE8-7F8C-4F38-B6A7-2C8FD4B57D18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9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6423B-AC05-431E-A463-526A7E3B689C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66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C7B8B-07A8-4FA7-8904-7AFF1D392B97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19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317A1-1ACF-45BF-A8B1-8AFB183C4453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1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A7B3-C57E-4056-A109-60DB5DD0FCED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76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9FE51-1813-4A07-B59E-89D41D0D4358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46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54824-6413-4D6E-AA95-C78556F83D71}" type="datetime1">
              <a:rPr lang="en-US" smtClean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4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cpublicschools.org/docs/fbs/resources/data/highlights/2018highlights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cpublicschools.org/docs/fbs/resources/data/csmembersmap.pdf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1436915"/>
            <a:ext cx="12192000" cy="54210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5045" y="1288471"/>
            <a:ext cx="11014364" cy="3389204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br>
              <a:rPr lang="en-US" sz="4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0600" y="5403274"/>
            <a:ext cx="6397964" cy="101137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Alexis Schauss,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Business Officer of NC Public Schools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336" y="245331"/>
            <a:ext cx="6626493" cy="97188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1800ADD-8A21-4C60-8838-EDD6C05509F5}"/>
              </a:ext>
            </a:extLst>
          </p:cNvPr>
          <p:cNvSpPr txBox="1">
            <a:spLocks/>
          </p:cNvSpPr>
          <p:nvPr/>
        </p:nvSpPr>
        <p:spPr>
          <a:xfrm>
            <a:off x="1299587" y="19428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Charter School Financial Post Legislative Webinar</a:t>
            </a:r>
          </a:p>
        </p:txBody>
      </p:sp>
    </p:spTree>
    <p:extLst>
      <p:ext uri="{BB962C8B-B14F-4D97-AF65-F5344CB8AC3E}">
        <p14:creationId xmlns:p14="http://schemas.microsoft.com/office/powerpoint/2010/main" val="3611230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Main Causes for Variance in Base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344"/>
            <a:ext cx="10515600" cy="4481227"/>
          </a:xfrm>
        </p:spPr>
        <p:txBody>
          <a:bodyPr>
            <a:normAutofit lnSpcReduction="10000"/>
          </a:bodyPr>
          <a:lstStyle/>
          <a:p>
            <a:pPr marL="457200" lvl="1" indent="0">
              <a:spcBef>
                <a:spcPts val="2400"/>
              </a:spcBef>
              <a:buNone/>
            </a:pPr>
            <a:r>
              <a:rPr lang="en-US" sz="3200" b="1" dirty="0">
                <a:solidFill>
                  <a:schemeClr val="bg1"/>
                </a:solidFill>
              </a:rPr>
              <a:t>Small County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Supplemental funding to county districts with an ADM less than 3,300. 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27 of the 115 LEAs receive supplemental funding ranging from $506 to $3,116 (2018).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Small rural counties generally have smaller schools, so the administration funding per ADM is higher.  Wake Co. school based administration - $204.  Mitchell Co. $456.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10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737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Main Causes for Variance in Base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344"/>
            <a:ext cx="10515600" cy="448122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Student Poverty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LEAs with higher poverty receive a higher per pupil in At Risk funding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Chapel Hill Carrboro 	$138.54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Halifax			$402.16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11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46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87886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State Base Allocation by LEA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12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733846-75DA-4D97-B3C8-93344441A87A}"/>
              </a:ext>
            </a:extLst>
          </p:cNvPr>
          <p:cNvSpPr txBox="1"/>
          <p:nvPr/>
        </p:nvSpPr>
        <p:spPr>
          <a:xfrm>
            <a:off x="6220691" y="5987018"/>
            <a:ext cx="568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Hyde ($10,890) and Tyrell Counties ($11,096) excluded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8228FD5-6C39-44A7-86BD-5185ADD9D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721456"/>
              </p:ext>
            </p:extLst>
          </p:nvPr>
        </p:nvGraphicFramePr>
        <p:xfrm>
          <a:off x="962891" y="963314"/>
          <a:ext cx="10515600" cy="4922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62FD76D-8942-4558-9AF6-CD3C7A1A242F}"/>
              </a:ext>
            </a:extLst>
          </p:cNvPr>
          <p:cNvSpPr txBox="1"/>
          <p:nvPr/>
        </p:nvSpPr>
        <p:spPr>
          <a:xfrm>
            <a:off x="962891" y="5885936"/>
            <a:ext cx="5985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http://www.ncpublicschools.org/fbs/allotments/state/</a:t>
            </a:r>
          </a:p>
        </p:txBody>
      </p:sp>
    </p:spTree>
    <p:extLst>
      <p:ext uri="{BB962C8B-B14F-4D97-AF65-F5344CB8AC3E}">
        <p14:creationId xmlns:p14="http://schemas.microsoft.com/office/powerpoint/2010/main" val="2415742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Main Cause in different increase between 2018 and 2019</a:t>
            </a: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152"/>
            <a:ext cx="10515600" cy="472396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Average increase 	5%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Range of increase 	1% to 12.6%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Reasons:</a:t>
            </a:r>
          </a:p>
          <a:p>
            <a:pPr marL="2292350" lvl="1" indent="-463550">
              <a:spcBef>
                <a:spcPts val="2400"/>
              </a:spcBef>
            </a:pPr>
            <a:r>
              <a:rPr lang="en-US" sz="3200" dirty="0">
                <a:solidFill>
                  <a:schemeClr val="bg1"/>
                </a:solidFill>
              </a:rPr>
              <a:t>Change in legislation</a:t>
            </a:r>
          </a:p>
          <a:p>
            <a:pPr marL="2292350" lvl="1" indent="-463550">
              <a:spcBef>
                <a:spcPts val="2400"/>
              </a:spcBef>
            </a:pPr>
            <a:r>
              <a:rPr lang="en-US" sz="3200" dirty="0">
                <a:solidFill>
                  <a:schemeClr val="bg1"/>
                </a:solidFill>
              </a:rPr>
              <a:t>Change in student poverty %</a:t>
            </a:r>
          </a:p>
          <a:p>
            <a:pPr marL="2292350" lvl="1" indent="-463550">
              <a:spcBef>
                <a:spcPts val="2400"/>
              </a:spcBef>
            </a:pPr>
            <a:r>
              <a:rPr lang="en-US" sz="3200" dirty="0">
                <a:solidFill>
                  <a:schemeClr val="bg1"/>
                </a:solidFill>
              </a:rPr>
              <a:t>Change Small county status</a:t>
            </a:r>
          </a:p>
          <a:p>
            <a:pPr marL="2292350" lvl="1" indent="-46355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457200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13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89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72" y="163547"/>
            <a:ext cx="10515600" cy="126213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Increase of State Base Allocation from 2017-18 to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14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2313EED-6882-4565-89EF-141B111427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954174"/>
              </p:ext>
            </p:extLst>
          </p:nvPr>
        </p:nvGraphicFramePr>
        <p:xfrm>
          <a:off x="3265342" y="876217"/>
          <a:ext cx="6305550" cy="5480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4BC27C4-BEF0-4746-BA5F-F5EDE91F73B6}"/>
              </a:ext>
            </a:extLst>
          </p:cNvPr>
          <p:cNvSpPr txBox="1"/>
          <p:nvPr/>
        </p:nvSpPr>
        <p:spPr>
          <a:xfrm>
            <a:off x="6494318" y="4218710"/>
            <a:ext cx="21162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Average increase 5%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5A5486-7514-48B5-A6F2-BE898B97C218}"/>
              </a:ext>
            </a:extLst>
          </p:cNvPr>
          <p:cNvSpPr txBox="1"/>
          <p:nvPr/>
        </p:nvSpPr>
        <p:spPr>
          <a:xfrm>
            <a:off x="5190591" y="5803482"/>
            <a:ext cx="1901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Weldon City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4EFB3D-9E3E-4DCC-BF67-7F1F2CF2F332}"/>
              </a:ext>
            </a:extLst>
          </p:cNvPr>
          <p:cNvSpPr txBox="1"/>
          <p:nvPr/>
        </p:nvSpPr>
        <p:spPr>
          <a:xfrm>
            <a:off x="9503085" y="1234026"/>
            <a:ext cx="1901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Cherokee Co</a:t>
            </a:r>
          </a:p>
        </p:txBody>
      </p:sp>
    </p:spTree>
    <p:extLst>
      <p:ext uri="{BB962C8B-B14F-4D97-AF65-F5344CB8AC3E}">
        <p14:creationId xmlns:p14="http://schemas.microsoft.com/office/powerpoint/2010/main" val="713839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64" y="158980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2017-19 Legislation Affecting Base Allocation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15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78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Salary Increases – 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Teachers and Instructional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55" y="1325563"/>
            <a:ext cx="10515600" cy="4573002"/>
          </a:xfrm>
        </p:spPr>
        <p:txBody>
          <a:bodyPr>
            <a:normAutofit/>
          </a:bodyPr>
          <a:lstStyle/>
          <a:p>
            <a:pPr marL="1143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Total State funds on teachers and instructional support salary and benefits is over $5.3 billion</a:t>
            </a:r>
          </a:p>
          <a:p>
            <a:pPr marL="114300" lvl="1" indent="0">
              <a:spcBef>
                <a:spcPts val="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The GA has appropriated $486m to</a:t>
            </a:r>
          </a:p>
          <a:p>
            <a:pPr marL="114300" lvl="1" indent="0">
              <a:spcBef>
                <a:spcPts val="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teacher pay in 2017-19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Average increase 	6.5%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Range 	0% to 13.4%</a:t>
            </a:r>
          </a:p>
          <a:p>
            <a:pPr marL="457200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16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ECBA4F6-54F7-4C90-A5BE-FF744D3D9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259101"/>
              </p:ext>
            </p:extLst>
          </p:nvPr>
        </p:nvGraphicFramePr>
        <p:xfrm>
          <a:off x="7801496" y="1844725"/>
          <a:ext cx="3883425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941">
                  <a:extLst>
                    <a:ext uri="{9D8B030D-6E8A-4147-A177-3AD203B41FA5}">
                      <a16:colId xmlns:a16="http://schemas.microsoft.com/office/drawing/2014/main" val="3983368395"/>
                    </a:ext>
                  </a:extLst>
                </a:gridCol>
                <a:gridCol w="2034484">
                  <a:extLst>
                    <a:ext uri="{9D8B030D-6E8A-4147-A177-3AD203B41FA5}">
                      <a16:colId xmlns:a16="http://schemas.microsoft.com/office/drawing/2014/main" val="481700283"/>
                    </a:ext>
                  </a:extLst>
                </a:gridCol>
              </a:tblGrid>
              <a:tr h="8562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Educator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Bachelor Salary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198599"/>
                  </a:ext>
                </a:extLst>
              </a:tr>
              <a:tr h="4695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$3,500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507480"/>
                  </a:ext>
                </a:extLst>
              </a:tr>
              <a:tr h="4695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$3,600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763712"/>
                  </a:ext>
                </a:extLst>
              </a:tr>
              <a:tr h="4695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$3,700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60379"/>
                  </a:ext>
                </a:extLst>
              </a:tr>
              <a:tr h="4695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 thru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+$100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72128"/>
                  </a:ext>
                </a:extLst>
              </a:tr>
              <a:tr h="4695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15-24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212419"/>
                  </a:ext>
                </a:extLst>
              </a:tr>
              <a:tr h="4695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$5,130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96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699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Other Salary Increases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55" y="1174598"/>
            <a:ext cx="10515600" cy="472396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457200" lvl="1" indent="0">
              <a:spcBef>
                <a:spcPts val="2400"/>
              </a:spcBef>
              <a:buNone/>
              <a:tabLst>
                <a:tab pos="3148013" algn="l"/>
              </a:tabLst>
            </a:pPr>
            <a:r>
              <a:rPr lang="en-US" sz="3200" dirty="0">
                <a:solidFill>
                  <a:schemeClr val="bg1"/>
                </a:solidFill>
              </a:rPr>
              <a:t>Principal 	Schedule increased by 6.9%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3148013" algn="l"/>
              </a:tabLst>
            </a:pPr>
            <a:r>
              <a:rPr lang="en-US" sz="3200" dirty="0">
                <a:solidFill>
                  <a:schemeClr val="bg1"/>
                </a:solidFill>
              </a:rPr>
              <a:t>Asst Principal	Teacher increase + 2%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3148013" algn="l"/>
              </a:tabLst>
            </a:pPr>
            <a:r>
              <a:rPr lang="en-US" sz="3200" dirty="0">
                <a:solidFill>
                  <a:schemeClr val="bg1"/>
                </a:solidFill>
              </a:rPr>
              <a:t>Others	2%</a:t>
            </a:r>
          </a:p>
          <a:p>
            <a:pPr marL="457200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17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088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Benefits Increase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55" y="1174598"/>
            <a:ext cx="10515600" cy="472396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Health	$5,869 to $6,104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3262313" algn="l"/>
              </a:tabLst>
            </a:pPr>
            <a:r>
              <a:rPr lang="en-US" sz="3200" dirty="0">
                <a:solidFill>
                  <a:schemeClr val="bg1"/>
                </a:solidFill>
              </a:rPr>
              <a:t>Retirement	 17.13% to 18.86%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Charter school base allocation includes the funding for these benefits regardless of the school’s participation in TSERS or SHP.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18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66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Additional Teacher 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55" y="1174598"/>
            <a:ext cx="10515600" cy="472396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SL2018-2 provided funding for program enhancement teachers.  </a:t>
            </a:r>
          </a:p>
          <a:p>
            <a:pPr marL="1828800" lvl="1" indent="-457200">
              <a:spcBef>
                <a:spcPts val="2400"/>
              </a:spcBef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1 teacher per 191 ADM in K-5</a:t>
            </a:r>
          </a:p>
          <a:p>
            <a:pPr marL="1828800" lvl="1" indent="-457200">
              <a:spcBef>
                <a:spcPts val="2400"/>
              </a:spcBef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Funded at 25% in 2018-19 ($61m)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3262313" algn="l"/>
              </a:tabLst>
            </a:pPr>
            <a:r>
              <a:rPr lang="en-US" sz="3200" dirty="0">
                <a:solidFill>
                  <a:schemeClr val="bg1"/>
                </a:solidFill>
              </a:rPr>
              <a:t>Charter School equivalent - Approx. $48 per ADM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19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4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73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152"/>
            <a:ext cx="10515600" cy="4723967"/>
          </a:xfrm>
        </p:spPr>
        <p:txBody>
          <a:bodyPr>
            <a:normAutofit/>
          </a:bodyPr>
          <a:lstStyle/>
          <a:p>
            <a:pPr marL="969963" lvl="1" indent="-512763">
              <a:spcBef>
                <a:spcPts val="2400"/>
              </a:spcBef>
              <a:buFont typeface="Calibri" panose="020F0502020204030204" pitchFamily="34" charset="0"/>
              <a:buChar char="–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Charter School Funding Overview</a:t>
            </a:r>
          </a:p>
          <a:p>
            <a:pPr marL="969963" lvl="1" indent="-512763">
              <a:spcBef>
                <a:spcPts val="2400"/>
              </a:spcBef>
              <a:buFont typeface="Calibri" panose="020F0502020204030204" pitchFamily="34" charset="0"/>
              <a:buChar char="–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2017-19 Legislation Affecting Base Allocation </a:t>
            </a:r>
          </a:p>
          <a:p>
            <a:pPr marL="969963" lvl="1" indent="-512763">
              <a:spcBef>
                <a:spcPts val="2400"/>
              </a:spcBef>
              <a:buFont typeface="Calibri" panose="020F0502020204030204" pitchFamily="34" charset="0"/>
              <a:buChar char="–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2017-19 Legislation – Restricted Funds </a:t>
            </a:r>
          </a:p>
          <a:p>
            <a:pPr marL="969963" lvl="1" indent="-512763">
              <a:spcBef>
                <a:spcPts val="2400"/>
              </a:spcBef>
              <a:buFont typeface="Calibri" panose="020F0502020204030204" pitchFamily="34" charset="0"/>
              <a:buChar char="–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We Are Now</a:t>
            </a:r>
          </a:p>
          <a:p>
            <a:pPr marL="969963" lvl="1" indent="-512763">
              <a:spcBef>
                <a:spcPts val="2400"/>
              </a:spcBef>
              <a:buFont typeface="Calibri" panose="020F0502020204030204" pitchFamily="34" charset="0"/>
              <a:buChar char="–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Next</a:t>
            </a:r>
          </a:p>
          <a:p>
            <a:pPr marL="969963" lvl="1" indent="-512763">
              <a:spcBef>
                <a:spcPts val="2400"/>
              </a:spcBef>
              <a:buFont typeface="Calibri" panose="020F0502020204030204" pitchFamily="34" charset="0"/>
              <a:buChar char="–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89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Reduction in Central Office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54" y="1174598"/>
            <a:ext cx="10822827" cy="472396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endParaRPr lang="en-US" sz="3200" dirty="0">
              <a:solidFill>
                <a:schemeClr val="bg1"/>
              </a:solidFill>
            </a:endParaRPr>
          </a:p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$18m reduction to this appropriation in 2017-19.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Charter School share of the reduction – Approx. $36 per ADM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20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810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Other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55" y="1174598"/>
            <a:ext cx="10515600" cy="472396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Small Co – Affects Cherokee only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3200400" algn="l"/>
              </a:tabLst>
            </a:pPr>
            <a:r>
              <a:rPr lang="en-US" sz="3200" dirty="0">
                <a:solidFill>
                  <a:schemeClr val="bg1"/>
                </a:solidFill>
              </a:rPr>
              <a:t>Low Wealth – Affects Wayne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21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330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Academically and Intellectually Gifted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152"/>
            <a:ext cx="10515600" cy="472396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AIG increase	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	2019 	$1,339.14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	2018 	$1,314.56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	1.9% increase on 4% of the LEA ADM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22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390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Children with Disabilities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152"/>
            <a:ext cx="10515600" cy="472396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Full Funding: 	2019 $4,442.34 per headcount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	2018 $4,125.27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	7.7% increase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12.75% cap on LEA+CS headcount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LEA and charter school are funded for each student with disabilities but may be at a discounted amount.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23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9263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64" y="1589809"/>
            <a:ext cx="10702636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2017-19 Legislation – Restricted Funds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24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60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Restricted Funding – Principal Bonus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877" y="1067016"/>
            <a:ext cx="10515600" cy="4841415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Principals supervising a school for the majority of the school year 2017-18 are eligible for a bonus if the school is in the top 50% in growth.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6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dirty="0">
                <a:solidFill>
                  <a:schemeClr val="bg1"/>
                </a:solidFill>
              </a:rPr>
              <a:t>2018 “moving to exceeds” bonus plan eliminated.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25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75A211-9675-4B93-BD7E-916D1870A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660151"/>
              </p:ext>
            </p:extLst>
          </p:nvPr>
        </p:nvGraphicFramePr>
        <p:xfrm>
          <a:off x="3696854" y="2646716"/>
          <a:ext cx="4798291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628">
                  <a:extLst>
                    <a:ext uri="{9D8B030D-6E8A-4147-A177-3AD203B41FA5}">
                      <a16:colId xmlns:a16="http://schemas.microsoft.com/office/drawing/2014/main" val="1169705253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2920882519"/>
                    </a:ext>
                  </a:extLst>
                </a:gridCol>
                <a:gridCol w="1652154">
                  <a:extLst>
                    <a:ext uri="{9D8B030D-6E8A-4147-A177-3AD203B41FA5}">
                      <a16:colId xmlns:a16="http://schemas.microsoft.com/office/drawing/2014/main" val="3231766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School Grade A, B or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School Grade </a:t>
                      </a:r>
                    </a:p>
                    <a:p>
                      <a:r>
                        <a:rPr lang="en-US" dirty="0"/>
                        <a:t>D or 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754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Top 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71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Top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7,500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419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Top 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178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Top 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2,500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696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Top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87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1385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Restricted Funding – Principal Bonus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152"/>
            <a:ext cx="10515600" cy="4723967"/>
          </a:xfrm>
        </p:spPr>
        <p:txBody>
          <a:bodyPr>
            <a:normAutofit/>
          </a:bodyPr>
          <a:lstStyle/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Principal is not eligible if the last work day is prior to October 1</a:t>
            </a:r>
            <a:r>
              <a:rPr lang="en-US" sz="3600" baseline="30000" dirty="0">
                <a:solidFill>
                  <a:schemeClr val="bg1"/>
                </a:solidFill>
              </a:rPr>
              <a:t>st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Bonus is to be paid out no later than October 31</a:t>
            </a:r>
            <a:r>
              <a:rPr lang="en-US" sz="3600" baseline="30000" dirty="0">
                <a:solidFill>
                  <a:schemeClr val="bg1"/>
                </a:solidFill>
              </a:rPr>
              <a:t>st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The bonus is NOT subject to retirement.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The bonus, if awarded, will be allotted in PRC 048.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Payments MUST be coded to 1-5410-048-180.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endParaRPr lang="en-US" sz="3600" i="1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i="1" dirty="0">
                <a:solidFill>
                  <a:schemeClr val="bg1"/>
                </a:solidFill>
              </a:rPr>
              <a:t>Failure to follow the accounting instruction may result in an audit exception or reversion of funds.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26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202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Restricted Funds – Teacher Bonus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2EDD89-991C-4904-94E4-DAEBDB883D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4359428"/>
              </p:ext>
            </p:extLst>
          </p:nvPr>
        </p:nvGraphicFramePr>
        <p:xfrm>
          <a:off x="838200" y="1133620"/>
          <a:ext cx="10758055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0018">
                  <a:extLst>
                    <a:ext uri="{9D8B030D-6E8A-4147-A177-3AD203B41FA5}">
                      <a16:colId xmlns:a16="http://schemas.microsoft.com/office/drawing/2014/main" val="4085103736"/>
                    </a:ext>
                  </a:extLst>
                </a:gridCol>
                <a:gridCol w="1859973">
                  <a:extLst>
                    <a:ext uri="{9D8B030D-6E8A-4147-A177-3AD203B41FA5}">
                      <a16:colId xmlns:a16="http://schemas.microsoft.com/office/drawing/2014/main" val="575440556"/>
                    </a:ext>
                  </a:extLst>
                </a:gridCol>
                <a:gridCol w="2088573">
                  <a:extLst>
                    <a:ext uri="{9D8B030D-6E8A-4147-A177-3AD203B41FA5}">
                      <a16:colId xmlns:a16="http://schemas.microsoft.com/office/drawing/2014/main" val="3790842064"/>
                    </a:ext>
                  </a:extLst>
                </a:gridCol>
                <a:gridCol w="4239491">
                  <a:extLst>
                    <a:ext uri="{9D8B030D-6E8A-4147-A177-3AD203B41FA5}">
                      <a16:colId xmlns:a16="http://schemas.microsoft.com/office/drawing/2014/main" val="2100450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398958"/>
                  </a:ext>
                </a:extLst>
              </a:tr>
              <a:tr h="532158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Grade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1-5110-046-180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DPI calculates the amount of the bonus and notifies the schools.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273888"/>
                  </a:ext>
                </a:extLst>
              </a:tr>
              <a:tr h="597737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&amp; 5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grade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1-5110-048-180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Bonus was reduced from 2018 (was $2,150).  DPI to provide the teacher names.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119342"/>
                  </a:ext>
                </a:extLst>
              </a:tr>
              <a:tr h="549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- 8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Grade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1-5110-048-180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Bonus was reduced from 2018 (was $2,150). DPI to provide the teacher names.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332771"/>
                  </a:ext>
                </a:extLst>
              </a:tr>
              <a:tr h="521998">
                <a:tc>
                  <a:txBody>
                    <a:bodyPr/>
                    <a:lstStyle/>
                    <a:p>
                      <a:r>
                        <a:rPr lang="en-US" dirty="0"/>
                        <a:t>AP/IB/AICE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1-5260-048-180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 per test </a:t>
                      </a:r>
                    </a:p>
                    <a:p>
                      <a:r>
                        <a:rPr lang="en-US" dirty="0"/>
                        <a:t>Max 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DPI allots based on total tests.  Charter must determine the teachers.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056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1-5120-048-180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 or $50 per test. </a:t>
                      </a:r>
                    </a:p>
                    <a:p>
                      <a:r>
                        <a:rPr lang="en-US" dirty="0"/>
                        <a:t>Max 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DPI sends the eligible teachers and amounts to the schools.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88121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27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9603A56-9A3A-41D8-A049-D78174055D2F}"/>
              </a:ext>
            </a:extLst>
          </p:cNvPr>
          <p:cNvSpPr txBox="1"/>
          <p:nvPr/>
        </p:nvSpPr>
        <p:spPr>
          <a:xfrm>
            <a:off x="1427871" y="4817353"/>
            <a:ext cx="7865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 be qualified for the bonus, the teacher must be employed in the charter school until January 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 2019.</a:t>
            </a:r>
          </a:p>
          <a:p>
            <a:r>
              <a:rPr lang="en-US" dirty="0">
                <a:solidFill>
                  <a:schemeClr val="bg1"/>
                </a:solidFill>
              </a:rPr>
              <a:t>Teacher bonuses must be paid by January 31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1810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School Safety Grants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67016"/>
            <a:ext cx="10655105" cy="4723967"/>
          </a:xfrm>
        </p:spPr>
        <p:txBody>
          <a:bodyPr>
            <a:normAutofit fontScale="92500"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600" dirty="0">
                <a:solidFill>
                  <a:schemeClr val="bg1"/>
                </a:solidFill>
              </a:rPr>
              <a:t>Administered through the Center For Safer Schools </a:t>
            </a:r>
            <a:r>
              <a:rPr lang="en-US" sz="4000" b="1" dirty="0">
                <a:solidFill>
                  <a:schemeClr val="bg1"/>
                </a:solidFill>
              </a:rPr>
              <a:t>http://www.ncpublicschools.org/cfss/ </a:t>
            </a:r>
            <a:endParaRPr lang="en-US" sz="3600" b="1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40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b="1" u="sng" dirty="0">
                <a:solidFill>
                  <a:schemeClr val="bg1"/>
                </a:solidFill>
              </a:rPr>
              <a:t>School Resource Officers	</a:t>
            </a:r>
          </a:p>
          <a:p>
            <a:pPr marL="14859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Addl $5m recurring funding added to the $7m</a:t>
            </a:r>
          </a:p>
          <a:p>
            <a:pPr marL="14859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Application process closed July 13</a:t>
            </a:r>
          </a:p>
          <a:p>
            <a:pPr marL="14859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45 charters awarded grants</a:t>
            </a:r>
          </a:p>
          <a:p>
            <a:pPr marL="14859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Matching requirement $2 state:$1 non state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28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5681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School Safety Grants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7016"/>
            <a:ext cx="10515600" cy="472396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3300" dirty="0">
                <a:solidFill>
                  <a:schemeClr val="bg1"/>
                </a:solidFill>
              </a:rPr>
              <a:t>Administered through the Center For Safer Schools </a:t>
            </a:r>
            <a:r>
              <a:rPr lang="en-US" sz="3300" b="1" dirty="0">
                <a:solidFill>
                  <a:schemeClr val="bg1"/>
                </a:solidFill>
              </a:rPr>
              <a:t>http://www.ncpublicschools.org/cfss/ 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3300" b="1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u="sng" dirty="0">
                <a:solidFill>
                  <a:schemeClr val="bg1"/>
                </a:solidFill>
              </a:rPr>
              <a:t>School Mental Health Support Personnel</a:t>
            </a:r>
            <a:r>
              <a:rPr lang="en-US" sz="4000" dirty="0">
                <a:solidFill>
                  <a:schemeClr val="bg1"/>
                </a:solidFill>
              </a:rPr>
              <a:t>	</a:t>
            </a:r>
          </a:p>
          <a:p>
            <a:pPr marL="91440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$10m non recurring funding</a:t>
            </a:r>
          </a:p>
          <a:p>
            <a:pPr marL="91440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Application process closed July 31</a:t>
            </a:r>
          </a:p>
          <a:p>
            <a:pPr marL="91440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Salary and Benefits of nurse, counselor, psychologist and/or social worker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29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1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64" y="158980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Charter School Funding Overview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7452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Transportation Grants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7016"/>
            <a:ext cx="10515600" cy="472396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44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2017-18 Only.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44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Not available in 2018-19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30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395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64" y="1589809"/>
            <a:ext cx="10702636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Where are we now…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31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22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Allotted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7016"/>
            <a:ext cx="10515600" cy="4723967"/>
          </a:xfrm>
        </p:spPr>
        <p:txBody>
          <a:bodyPr>
            <a:normAutofit lnSpcReduction="10000"/>
          </a:bodyPr>
          <a:lstStyle/>
          <a:p>
            <a:pPr marL="571500" lvl="1" indent="-233363">
              <a:spcBef>
                <a:spcPts val="0"/>
              </a:spcBef>
              <a:tabLst>
                <a:tab pos="9144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	</a:t>
            </a:r>
            <a:r>
              <a:rPr lang="en-US" sz="4300" dirty="0">
                <a:solidFill>
                  <a:schemeClr val="bg1"/>
                </a:solidFill>
              </a:rPr>
              <a:t>Base allocation</a:t>
            </a:r>
          </a:p>
          <a:p>
            <a:pPr marL="571500" lvl="1" indent="-233363">
              <a:spcBef>
                <a:spcPts val="0"/>
              </a:spcBef>
              <a:buNone/>
              <a:tabLst>
                <a:tab pos="914400" algn="l"/>
              </a:tabLst>
            </a:pPr>
            <a:r>
              <a:rPr lang="en-US" sz="4300" dirty="0">
                <a:solidFill>
                  <a:schemeClr val="bg1"/>
                </a:solidFill>
              </a:rPr>
              <a:t>			34% based on projected ADM </a:t>
            </a:r>
          </a:p>
          <a:p>
            <a:pPr marL="571500" lvl="1" indent="-233363">
              <a:spcBef>
                <a:spcPts val="0"/>
              </a:spcBef>
              <a:tabLst>
                <a:tab pos="914400" algn="l"/>
              </a:tabLst>
            </a:pPr>
            <a:r>
              <a:rPr lang="en-US" sz="4300" dirty="0">
                <a:solidFill>
                  <a:schemeClr val="bg1"/>
                </a:solidFill>
              </a:rPr>
              <a:t>	EC </a:t>
            </a:r>
          </a:p>
          <a:p>
            <a:pPr marL="571500" lvl="1" indent="-233363">
              <a:spcBef>
                <a:spcPts val="0"/>
              </a:spcBef>
              <a:buNone/>
              <a:tabLst>
                <a:tab pos="914400" algn="l"/>
              </a:tabLst>
            </a:pPr>
            <a:r>
              <a:rPr lang="en-US" sz="4300" dirty="0">
                <a:solidFill>
                  <a:schemeClr val="bg1"/>
                </a:solidFill>
              </a:rPr>
              <a:t>			April 1 headcount – 60 day transfer</a:t>
            </a:r>
          </a:p>
          <a:p>
            <a:pPr marL="571500" lvl="1" indent="-233363">
              <a:spcBef>
                <a:spcPts val="0"/>
              </a:spcBef>
              <a:tabLst>
                <a:tab pos="914400" algn="l"/>
              </a:tabLst>
            </a:pPr>
            <a:r>
              <a:rPr lang="en-US" sz="4300" dirty="0">
                <a:solidFill>
                  <a:schemeClr val="bg1"/>
                </a:solidFill>
              </a:rPr>
              <a:t>	LEP</a:t>
            </a:r>
          </a:p>
          <a:p>
            <a:pPr marL="914400" lvl="2" indent="-633413">
              <a:spcBef>
                <a:spcPts val="0"/>
              </a:spcBef>
            </a:pPr>
            <a:r>
              <a:rPr lang="en-US" sz="4300" dirty="0">
                <a:solidFill>
                  <a:schemeClr val="bg1"/>
                </a:solidFill>
              </a:rPr>
              <a:t>NCVPS adjustment</a:t>
            </a:r>
          </a:p>
          <a:p>
            <a:pPr marL="914400" lvl="2" indent="-633413">
              <a:spcBef>
                <a:spcPts val="0"/>
              </a:spcBef>
            </a:pPr>
            <a:r>
              <a:rPr lang="en-US" sz="4300" dirty="0">
                <a:solidFill>
                  <a:schemeClr val="bg1"/>
                </a:solidFill>
              </a:rPr>
              <a:t>School Connectivity</a:t>
            </a:r>
          </a:p>
          <a:p>
            <a:pPr marL="571500" lvl="1" indent="-233363">
              <a:spcBef>
                <a:spcPts val="0"/>
              </a:spcBef>
              <a:tabLst>
                <a:tab pos="914400" algn="l"/>
              </a:tabLst>
            </a:pPr>
            <a:r>
              <a:rPr lang="en-US" sz="4300" dirty="0">
                <a:solidFill>
                  <a:schemeClr val="bg1"/>
                </a:solidFill>
              </a:rPr>
              <a:t>	SRO grants</a:t>
            </a:r>
          </a:p>
          <a:p>
            <a:pPr marL="0" lvl="1" indent="0">
              <a:spcBef>
                <a:spcPts val="0"/>
              </a:spcBef>
              <a:buNone/>
              <a:tabLst>
                <a:tab pos="1884363" algn="l"/>
              </a:tabLst>
            </a:pPr>
            <a:endParaRPr lang="en-US" sz="4400" dirty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  <a:tabLst>
                <a:tab pos="1884363" algn="l"/>
              </a:tabLst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32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609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What’s Next….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7016"/>
            <a:ext cx="10515600" cy="472396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	</a:t>
            </a:r>
          </a:p>
          <a:p>
            <a:pPr marL="571500" lvl="1" indent="-571500">
              <a:spcBef>
                <a:spcPts val="0"/>
              </a:spcBef>
            </a:pPr>
            <a:r>
              <a:rPr lang="en-US" sz="4400" dirty="0">
                <a:solidFill>
                  <a:schemeClr val="bg1"/>
                </a:solidFill>
              </a:rPr>
              <a:t>Recalculate base per month 1 ADM</a:t>
            </a:r>
          </a:p>
          <a:p>
            <a:pPr marL="571500" lvl="1" indent="-571500">
              <a:spcBef>
                <a:spcPts val="0"/>
              </a:spcBef>
            </a:pPr>
            <a:r>
              <a:rPr lang="en-US" sz="4400" dirty="0">
                <a:solidFill>
                  <a:schemeClr val="bg1"/>
                </a:solidFill>
              </a:rPr>
              <a:t>Fines and forfeitures</a:t>
            </a:r>
          </a:p>
          <a:p>
            <a:pPr marL="571500" lvl="1" indent="-571500">
              <a:spcBef>
                <a:spcPts val="0"/>
              </a:spcBef>
            </a:pPr>
            <a:r>
              <a:rPr lang="en-US" sz="4400" dirty="0">
                <a:solidFill>
                  <a:schemeClr val="bg1"/>
                </a:solidFill>
              </a:rPr>
              <a:t>EC transfers – 60 day window</a:t>
            </a:r>
          </a:p>
          <a:p>
            <a:pPr marL="571500" lvl="1" indent="-571500">
              <a:spcBef>
                <a:spcPts val="0"/>
              </a:spcBef>
            </a:pPr>
            <a:endParaRPr lang="en-US" sz="4400" dirty="0">
              <a:solidFill>
                <a:schemeClr val="bg1"/>
              </a:solidFill>
            </a:endParaRPr>
          </a:p>
          <a:p>
            <a:pPr marL="571500" lvl="1" indent="-571500">
              <a:spcBef>
                <a:spcPts val="0"/>
              </a:spcBef>
            </a:pPr>
            <a:r>
              <a:rPr lang="en-US" sz="4400" dirty="0">
                <a:solidFill>
                  <a:schemeClr val="bg1"/>
                </a:solidFill>
              </a:rPr>
              <a:t>Summer camp reversion (Oct 31</a:t>
            </a:r>
            <a:r>
              <a:rPr lang="en-US" sz="4400" baseline="30000" dirty="0">
                <a:solidFill>
                  <a:schemeClr val="bg1"/>
                </a:solidFill>
              </a:rPr>
              <a:t>st)</a:t>
            </a:r>
            <a:endParaRPr lang="en-US" sz="4400" dirty="0">
              <a:solidFill>
                <a:schemeClr val="bg1"/>
              </a:solidFill>
            </a:endParaRPr>
          </a:p>
          <a:p>
            <a:pPr marL="571500" lvl="1" indent="-571500">
              <a:spcBef>
                <a:spcPts val="0"/>
              </a:spcBef>
            </a:pPr>
            <a:r>
              <a:rPr lang="en-US" sz="4400" dirty="0">
                <a:solidFill>
                  <a:schemeClr val="bg1"/>
                </a:solidFill>
              </a:rPr>
              <a:t>Bonus funds (Dec)</a:t>
            </a:r>
          </a:p>
          <a:p>
            <a:pPr marL="0" lvl="1" indent="0">
              <a:spcBef>
                <a:spcPts val="0"/>
              </a:spcBef>
              <a:buNone/>
              <a:tabLst>
                <a:tab pos="1884363" algn="l"/>
              </a:tabLst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33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170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100% of allocation after Month 1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056"/>
            <a:ext cx="10515600" cy="4352927"/>
          </a:xfrm>
        </p:spPr>
        <p:txBody>
          <a:bodyPr>
            <a:normAutofit/>
          </a:bodyPr>
          <a:lstStyle/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In operation for at least 3 years and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DPI has reviewed 3 years’ financial statement audits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4000" dirty="0">
              <a:solidFill>
                <a:schemeClr val="bg1"/>
              </a:solidFill>
            </a:endParaRP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No material weaknesses in last 2 years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No Probationary noncompliance in last 2 years</a:t>
            </a:r>
          </a:p>
          <a:p>
            <a:pPr marL="571500" lvl="1" indent="-571500">
              <a:spcBef>
                <a:spcPts val="0"/>
              </a:spcBef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No Disciplinary noncompliance in last 3 years</a:t>
            </a:r>
          </a:p>
          <a:p>
            <a:pPr marL="0" lvl="1" indent="0">
              <a:spcBef>
                <a:spcPts val="0"/>
              </a:spcBef>
              <a:buNone/>
              <a:tabLst>
                <a:tab pos="1884363" algn="l"/>
              </a:tabLst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34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0528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Installment Allocations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056"/>
            <a:ext cx="10515600" cy="435292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After Month 1 final (last year 11/9)</a:t>
            </a:r>
          </a:p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4000" dirty="0">
              <a:solidFill>
                <a:schemeClr val="bg1"/>
              </a:solidFill>
            </a:endParaRPr>
          </a:p>
          <a:p>
            <a:pPr marL="46355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68% of the annual allocation based on Month 1 ADM </a:t>
            </a:r>
            <a:r>
              <a:rPr lang="en-US" sz="4000" b="1" dirty="0">
                <a:solidFill>
                  <a:schemeClr val="bg1"/>
                </a:solidFill>
              </a:rPr>
              <a:t>LESS</a:t>
            </a:r>
            <a:r>
              <a:rPr lang="en-US" sz="4000" dirty="0">
                <a:solidFill>
                  <a:schemeClr val="bg1"/>
                </a:solidFill>
              </a:rPr>
              <a:t> amount expended</a:t>
            </a:r>
          </a:p>
          <a:p>
            <a:pPr marL="463550" lvl="1" indent="0">
              <a:spcBef>
                <a:spcPts val="0"/>
              </a:spcBef>
              <a:buNone/>
              <a:tabLst>
                <a:tab pos="3200400" algn="l"/>
              </a:tabLst>
            </a:pPr>
            <a:endParaRPr lang="en-US" sz="4000" dirty="0">
              <a:solidFill>
                <a:schemeClr val="bg1"/>
              </a:solidFill>
            </a:endParaRPr>
          </a:p>
          <a:p>
            <a:pPr marL="46355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Before the end of February</a:t>
            </a:r>
          </a:p>
          <a:p>
            <a:pPr marL="46355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Final 32% 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35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483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Monthly allocation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056"/>
            <a:ext cx="10515600" cy="4352927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3200400" algn="l"/>
              </a:tabLst>
            </a:pPr>
            <a:r>
              <a:rPr lang="en-US" sz="4000" dirty="0">
                <a:solidFill>
                  <a:schemeClr val="bg1"/>
                </a:solidFill>
              </a:rPr>
              <a:t>Charter schools on Disciplinary noncompliance status receive the allocations in monthly installments with the last installment in May.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36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4813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2584938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37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6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Charter School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344"/>
            <a:ext cx="10515600" cy="448122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  <a:tabLst>
                <a:tab pos="5548313" algn="l"/>
              </a:tabLst>
            </a:pPr>
            <a:r>
              <a:rPr lang="en-US" sz="3000" dirty="0">
                <a:solidFill>
                  <a:schemeClr val="bg1"/>
                </a:solidFill>
              </a:rPr>
              <a:t>Number of Schools	185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000" dirty="0">
                <a:solidFill>
                  <a:schemeClr val="bg1"/>
                </a:solidFill>
              </a:rPr>
              <a:t>Number of Students (budgeted)	111,604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5486400" algn="l"/>
              </a:tabLst>
            </a:pPr>
            <a:r>
              <a:rPr lang="en-US" sz="3000" dirty="0">
                <a:solidFill>
                  <a:schemeClr val="bg1"/>
                </a:solidFill>
              </a:rPr>
              <a:t>% of allotted ADM 	7.2%</a:t>
            </a:r>
          </a:p>
          <a:p>
            <a:pPr marL="457200" lvl="1" indent="0">
              <a:spcBef>
                <a:spcPts val="2400"/>
              </a:spcBef>
              <a:buNone/>
              <a:tabLst>
                <a:tab pos="5486400" algn="l"/>
              </a:tabLst>
            </a:pPr>
            <a:r>
              <a:rPr lang="en-US" sz="3000" dirty="0">
                <a:solidFill>
                  <a:schemeClr val="bg1"/>
                </a:solidFill>
              </a:rPr>
              <a:t>Total funding 2018	$581 million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4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62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6"/>
            <a:ext cx="10515600" cy="126213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Allotted Average Daily Membership </a:t>
            </a:r>
            <a:b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1998 to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5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00000000-0008-0000-0000-00000304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181431"/>
              </p:ext>
            </p:extLst>
          </p:nvPr>
        </p:nvGraphicFramePr>
        <p:xfrm>
          <a:off x="1474109" y="1345256"/>
          <a:ext cx="9209810" cy="4905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1470F0C-6619-45B0-B24A-A017A8AD4061}"/>
              </a:ext>
            </a:extLst>
          </p:cNvPr>
          <p:cNvSpPr txBox="1"/>
          <p:nvPr/>
        </p:nvSpPr>
        <p:spPr>
          <a:xfrm>
            <a:off x="3931426" y="6221703"/>
            <a:ext cx="6752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Highlights of NC Public School Budget </a:t>
            </a:r>
            <a:r>
              <a:rPr lang="en-US" sz="1400" dirty="0">
                <a:hlinkClick r:id="rId4"/>
              </a:rPr>
              <a:t>http://www.ncpublicschools.org/docs/fbs/resources/data/highlights/2018highlights.pdf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0357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6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806" y="3009908"/>
            <a:ext cx="10664389" cy="665006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Percentage of Public School Students in Membership at Charter Schools, 2017 - 2018</a:t>
            </a:r>
          </a:p>
        </p:txBody>
      </p:sp>
      <p:pic>
        <p:nvPicPr>
          <p:cNvPr id="1027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3" t="19495" b="17708"/>
          <a:stretch>
            <a:fillRect/>
          </a:stretch>
        </p:blipFill>
        <p:spPr bwMode="auto">
          <a:xfrm>
            <a:off x="2940385" y="3536764"/>
            <a:ext cx="6311230" cy="255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/>
          <p:nvPr/>
        </p:nvPicPr>
        <p:blipFill rotWithShape="1">
          <a:blip r:embed="rId5" cstate="print"/>
          <a:srcRect l="728" t="22831" r="-1" b="20991"/>
          <a:stretch/>
        </p:blipFill>
        <p:spPr bwMode="auto">
          <a:xfrm>
            <a:off x="2899487" y="534392"/>
            <a:ext cx="6393026" cy="2475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7102" y="83127"/>
            <a:ext cx="10877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Percentage of Public School Students in Membership at Charter Schools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2011- 2012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E6D389-A43E-405D-9737-EDF837E5CB5B}"/>
              </a:ext>
            </a:extLst>
          </p:cNvPr>
          <p:cNvSpPr txBox="1"/>
          <p:nvPr/>
        </p:nvSpPr>
        <p:spPr>
          <a:xfrm>
            <a:off x="3912576" y="6251061"/>
            <a:ext cx="6629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</a:t>
            </a:r>
            <a:r>
              <a:rPr lang="en-US" sz="1400" dirty="0">
                <a:hlinkClick r:id="rId6"/>
              </a:rPr>
              <a:t>http://www.ncpublicschools.org/docs/fbs/resources/data/csmembersmap.pdf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193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6"/>
            <a:ext cx="10515600" cy="126213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State Base Allocation per Average Daily Membership </a:t>
            </a:r>
            <a:b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2006 to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7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AA65B18A-A131-49C1-A33B-02DD21174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8267720"/>
              </p:ext>
            </p:extLst>
          </p:nvPr>
        </p:nvGraphicFramePr>
        <p:xfrm>
          <a:off x="838200" y="1465118"/>
          <a:ext cx="10515600" cy="4711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2500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Charter School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344"/>
            <a:ext cx="10515600" cy="4481227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Base funding is calculated as a per pupil equivalent of the funding provided to the LEA in which the charter is located.</a:t>
            </a:r>
          </a:p>
          <a:p>
            <a:pPr marL="457200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457200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New schools and high growth are funded in the first year based on the LEA in which those students reside.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8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660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"/>
            <a:ext cx="12192000" cy="61385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Main Causes for Variance in Base Allocation – Categorical Allotments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344"/>
            <a:ext cx="10515600" cy="4481227"/>
          </a:xfrm>
        </p:spPr>
        <p:txBody>
          <a:bodyPr>
            <a:normAutofit lnSpcReduction="10000"/>
          </a:bodyPr>
          <a:lstStyle/>
          <a:p>
            <a:pPr marL="457200" lvl="1" indent="0">
              <a:spcBef>
                <a:spcPts val="2400"/>
              </a:spcBef>
              <a:buNone/>
            </a:pPr>
            <a:r>
              <a:rPr lang="en-US" sz="3200" b="1" dirty="0">
                <a:solidFill>
                  <a:schemeClr val="bg1"/>
                </a:solidFill>
              </a:rPr>
              <a:t>Low Wealth Supplement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Supplemental funding provided to counties whose ability to  generate local revenue is below the State average. 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The supplemental funds offset some of the variance from local funding.</a:t>
            </a:r>
          </a:p>
          <a:p>
            <a:pPr marL="862013" lvl="1" indent="0">
              <a:spcBef>
                <a:spcPts val="2400"/>
              </a:spcBef>
              <a:buNone/>
            </a:pPr>
            <a:r>
              <a:rPr lang="en-US" sz="3200" dirty="0">
                <a:solidFill>
                  <a:schemeClr val="bg1"/>
                </a:solidFill>
              </a:rPr>
              <a:t>77 of the 115 LEAs receive supplemental funds ranging from $41.23 to $765.75 per ADM (2018), depending how far the LEA is from the State average.</a:t>
            </a:r>
          </a:p>
          <a:p>
            <a:pPr marL="862013" lvl="1" indent="0">
              <a:spcBef>
                <a:spcPts val="2400"/>
              </a:spcBef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600" b="1" smtClean="0">
                <a:solidFill>
                  <a:schemeClr val="tx1"/>
                </a:solidFill>
              </a:rPr>
              <a:t>9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8" y="6251061"/>
            <a:ext cx="3167070" cy="4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4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5466</TotalTime>
  <Words>1202</Words>
  <Application>Microsoft Office PowerPoint</Application>
  <PresentationFormat>Widescreen</PresentationFormat>
  <Paragraphs>305</Paragraphs>
  <Slides>37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 </vt:lpstr>
      <vt:lpstr>Agenda</vt:lpstr>
      <vt:lpstr> Charter School Funding Overview</vt:lpstr>
      <vt:lpstr>Charter School Overview</vt:lpstr>
      <vt:lpstr>Allotted Average Daily Membership  1998 to 2019</vt:lpstr>
      <vt:lpstr>Percentage of Public School Students in Membership at Charter Schools, 2017 - 2018</vt:lpstr>
      <vt:lpstr>State Base Allocation per Average Daily Membership  2006 to 2019</vt:lpstr>
      <vt:lpstr>Charter School Funding</vt:lpstr>
      <vt:lpstr>Main Causes for Variance in Base Allocation – Categorical Allotments</vt:lpstr>
      <vt:lpstr>Main Causes for Variance in Base Allocation</vt:lpstr>
      <vt:lpstr>Main Causes for Variance in Base Allocation</vt:lpstr>
      <vt:lpstr>State Base Allocation by LEA 2018-19</vt:lpstr>
      <vt:lpstr> Main Cause in different increase between 2018 and 2019</vt:lpstr>
      <vt:lpstr>Increase of State Base Allocation from 2017-18 to 2018-19</vt:lpstr>
      <vt:lpstr> 2017-19 Legislation Affecting Base Allocation</vt:lpstr>
      <vt:lpstr> Salary Increases –  Teachers and Instructional Support</vt:lpstr>
      <vt:lpstr> Other Salary Increases</vt:lpstr>
      <vt:lpstr> Benefits Increase</vt:lpstr>
      <vt:lpstr> Additional Teacher positions</vt:lpstr>
      <vt:lpstr> Reduction in Central Office</vt:lpstr>
      <vt:lpstr> Other legislation</vt:lpstr>
      <vt:lpstr>Academically and Intellectually Gifted</vt:lpstr>
      <vt:lpstr>Children with Disabilities</vt:lpstr>
      <vt:lpstr> 2017-19 Legislation – Restricted Funds</vt:lpstr>
      <vt:lpstr>Restricted Funding – Principal Bonus</vt:lpstr>
      <vt:lpstr>Restricted Funding – Principal Bonus</vt:lpstr>
      <vt:lpstr>Restricted Funds – Teacher Bonus</vt:lpstr>
      <vt:lpstr>School Safety Grants</vt:lpstr>
      <vt:lpstr>School Safety Grants</vt:lpstr>
      <vt:lpstr>Transportation Grants</vt:lpstr>
      <vt:lpstr> Where are we now…</vt:lpstr>
      <vt:lpstr>Allotted</vt:lpstr>
      <vt:lpstr>What’s Next….</vt:lpstr>
      <vt:lpstr>100% of allocation after Month 1</vt:lpstr>
      <vt:lpstr>Installment Allocations</vt:lpstr>
      <vt:lpstr>Monthly allocation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Size   Allotments, Requirements, and Reporting (per HB13)</dc:title>
  <dc:creator>Alexis Schauss</dc:creator>
  <cp:lastModifiedBy>Patricia Nnadi-Purvis</cp:lastModifiedBy>
  <cp:revision>562</cp:revision>
  <cp:lastPrinted>2018-08-15T20:44:32Z</cp:lastPrinted>
  <dcterms:created xsi:type="dcterms:W3CDTF">2017-06-19T20:10:41Z</dcterms:created>
  <dcterms:modified xsi:type="dcterms:W3CDTF">2018-08-22T13:29:27Z</dcterms:modified>
</cp:coreProperties>
</file>