
<file path=[Content_Types].xml><?xml version="1.0" encoding="utf-8"?>
<Types xmlns="http://schemas.openxmlformats.org/package/2006/content-types">
  <Default Extension="fntdata" ContentType="application/x-fontdata"/>
  <Default Extension="gif" ContentType="image/gif"/>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0"/>
  </p:notesMasterIdLst>
  <p:sldIdLst>
    <p:sldId id="256" r:id="rId2"/>
    <p:sldId id="284" r:id="rId3"/>
    <p:sldId id="265" r:id="rId4"/>
    <p:sldId id="261" r:id="rId5"/>
    <p:sldId id="291" r:id="rId6"/>
    <p:sldId id="292" r:id="rId7"/>
    <p:sldId id="289" r:id="rId8"/>
    <p:sldId id="295" r:id="rId9"/>
    <p:sldId id="262" r:id="rId10"/>
    <p:sldId id="326" r:id="rId11"/>
    <p:sldId id="327" r:id="rId12"/>
    <p:sldId id="328" r:id="rId13"/>
    <p:sldId id="301" r:id="rId14"/>
    <p:sldId id="329" r:id="rId15"/>
    <p:sldId id="330" r:id="rId16"/>
    <p:sldId id="259" r:id="rId17"/>
    <p:sldId id="304" r:id="rId18"/>
    <p:sldId id="305" r:id="rId19"/>
    <p:sldId id="306" r:id="rId20"/>
    <p:sldId id="307" r:id="rId21"/>
    <p:sldId id="308" r:id="rId22"/>
    <p:sldId id="310" r:id="rId23"/>
    <p:sldId id="311" r:id="rId24"/>
    <p:sldId id="312" r:id="rId25"/>
    <p:sldId id="331" r:id="rId26"/>
    <p:sldId id="332" r:id="rId27"/>
    <p:sldId id="333" r:id="rId28"/>
    <p:sldId id="334" r:id="rId29"/>
    <p:sldId id="315" r:id="rId30"/>
    <p:sldId id="335" r:id="rId31"/>
    <p:sldId id="336" r:id="rId32"/>
    <p:sldId id="337" r:id="rId33"/>
    <p:sldId id="279" r:id="rId34"/>
    <p:sldId id="318" r:id="rId35"/>
    <p:sldId id="338" r:id="rId36"/>
    <p:sldId id="339" r:id="rId37"/>
    <p:sldId id="319" r:id="rId38"/>
    <p:sldId id="325" r:id="rId39"/>
  </p:sldIdLst>
  <p:sldSz cx="9144000" cy="5143500" type="screen16x9"/>
  <p:notesSz cx="6858000" cy="9144000"/>
  <p:embeddedFontLst>
    <p:embeddedFont>
      <p:font typeface="Arvo" panose="02000000000000000000" pitchFamily="2" charset="77"/>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Roboto Condensed" panose="02000000000000000000" pitchFamily="2" charset="0"/>
      <p:regular r:id="rId49"/>
      <p:bold r:id="rId50"/>
      <p:italic r:id="rId51"/>
      <p:boldItalic r:id="rId52"/>
    </p:embeddedFont>
    <p:embeddedFont>
      <p:font typeface="Roboto Condensed Light"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C5D69F-5EA5-4656-9D8B-E3C0C22836B6}">
  <a:tblStyle styleId="{F7C5D69F-5EA5-4656-9D8B-E3C0C22836B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49" d="100"/>
          <a:sy n="149" d="100"/>
        </p:scale>
        <p:origin x="592"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echm\Documents\North%20Carolina\2019%20eval\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Category I</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0"/>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67-416C-BE3A-8310D6814AD2}"/>
                </c:ext>
              </c:extLst>
            </c:dLbl>
            <c:dLbl>
              <c:idx val="1"/>
              <c:layout>
                <c:manualLayout>
                  <c:x val="-6.5897858319605013E-3"/>
                  <c:y val="6.018518518518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67-416C-BE3A-8310D6814AD2}"/>
                </c:ext>
              </c:extLst>
            </c:dLbl>
            <c:dLbl>
              <c:idx val="2"/>
              <c:layout>
                <c:manualLayout>
                  <c:x val="2.1965952773201538E-3"/>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67-416C-BE3A-8310D6814AD2}"/>
                </c:ext>
              </c:extLst>
            </c:dLbl>
            <c:dLbl>
              <c:idx val="3"/>
              <c:layout>
                <c:manualLayout>
                  <c:x val="2.1965952773202345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67-416C-BE3A-8310D6814AD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2013-14</c:v>
                </c:pt>
                <c:pt idx="1">
                  <c:v>2014-15</c:v>
                </c:pt>
                <c:pt idx="2">
                  <c:v>2015-16</c:v>
                </c:pt>
                <c:pt idx="3">
                  <c:v>2016-17</c:v>
                </c:pt>
                <c:pt idx="4">
                  <c:v>2017-18</c:v>
                </c:pt>
              </c:strCache>
            </c:strRef>
          </c:cat>
          <c:val>
            <c:numRef>
              <c:f>Sheet1!$B$2:$B$6</c:f>
              <c:numCache>
                <c:formatCode>General</c:formatCode>
                <c:ptCount val="5"/>
                <c:pt idx="0">
                  <c:v>5656</c:v>
                </c:pt>
                <c:pt idx="1">
                  <c:v>5715</c:v>
                </c:pt>
                <c:pt idx="2">
                  <c:v>5450</c:v>
                </c:pt>
                <c:pt idx="3">
                  <c:v>4722</c:v>
                </c:pt>
                <c:pt idx="4">
                  <c:v>5015</c:v>
                </c:pt>
              </c:numCache>
            </c:numRef>
          </c:val>
          <c:smooth val="0"/>
          <c:extLst>
            <c:ext xmlns:c16="http://schemas.microsoft.com/office/drawing/2014/chart" uri="{C3380CC4-5D6E-409C-BE32-E72D297353CC}">
              <c16:uniqueId val="{00000004-9E67-416C-BE3A-8310D6814AD2}"/>
            </c:ext>
          </c:extLst>
        </c:ser>
        <c:ser>
          <c:idx val="1"/>
          <c:order val="1"/>
          <c:tx>
            <c:strRef>
              <c:f>Sheet1!$C$1</c:f>
              <c:strCache>
                <c:ptCount val="1"/>
                <c:pt idx="0">
                  <c:v>Category II</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layout>
                <c:manualLayout>
                  <c:x val="0"/>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67-416C-BE3A-8310D6814AD2}"/>
                </c:ext>
              </c:extLst>
            </c:dLbl>
            <c:dLbl>
              <c:idx val="1"/>
              <c:layout>
                <c:manualLayout>
                  <c:x val="-4.0270448209882017E-17"/>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67-416C-BE3A-8310D6814AD2}"/>
                </c:ext>
              </c:extLst>
            </c:dLbl>
            <c:dLbl>
              <c:idx val="2"/>
              <c:layout>
                <c:manualLayout>
                  <c:x val="0"/>
                  <c:y val="7.4074074074073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67-416C-BE3A-8310D6814AD2}"/>
                </c:ext>
              </c:extLst>
            </c:dLbl>
            <c:dLbl>
              <c:idx val="3"/>
              <c:layout>
                <c:manualLayout>
                  <c:x val="-8.7863811092806152E-3"/>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67-416C-BE3A-8310D6814AD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2013-14</c:v>
                </c:pt>
                <c:pt idx="1">
                  <c:v>2014-15</c:v>
                </c:pt>
                <c:pt idx="2">
                  <c:v>2015-16</c:v>
                </c:pt>
                <c:pt idx="3">
                  <c:v>2016-17</c:v>
                </c:pt>
                <c:pt idx="4">
                  <c:v>2017-18</c:v>
                </c:pt>
              </c:strCache>
            </c:strRef>
          </c:cat>
          <c:val>
            <c:numRef>
              <c:f>Sheet1!$C$2:$C$6</c:f>
              <c:numCache>
                <c:formatCode>General</c:formatCode>
                <c:ptCount val="5"/>
                <c:pt idx="0">
                  <c:v>2346</c:v>
                </c:pt>
                <c:pt idx="1">
                  <c:v>2947</c:v>
                </c:pt>
                <c:pt idx="2">
                  <c:v>2439</c:v>
                </c:pt>
                <c:pt idx="3">
                  <c:v>2170</c:v>
                </c:pt>
                <c:pt idx="4">
                  <c:v>1948</c:v>
                </c:pt>
              </c:numCache>
            </c:numRef>
          </c:val>
          <c:smooth val="0"/>
          <c:extLst>
            <c:ext xmlns:c16="http://schemas.microsoft.com/office/drawing/2014/chart" uri="{C3380CC4-5D6E-409C-BE32-E72D297353CC}">
              <c16:uniqueId val="{00000009-9E67-416C-BE3A-8310D6814AD2}"/>
            </c:ext>
          </c:extLst>
        </c:ser>
        <c:dLbls>
          <c:showLegendKey val="0"/>
          <c:showVal val="0"/>
          <c:showCatName val="0"/>
          <c:showSerName val="0"/>
          <c:showPercent val="0"/>
          <c:showBubbleSize val="0"/>
        </c:dLbls>
        <c:marker val="1"/>
        <c:smooth val="0"/>
        <c:axId val="352417336"/>
        <c:axId val="352420944"/>
      </c:lineChart>
      <c:catAx>
        <c:axId val="352417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352420944"/>
        <c:crosses val="autoZero"/>
        <c:auto val="1"/>
        <c:lblAlgn val="ctr"/>
        <c:lblOffset val="100"/>
        <c:noMultiLvlLbl val="0"/>
      </c:catAx>
      <c:valAx>
        <c:axId val="35242094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2417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PFS</c:v>
                </c:pt>
                <c:pt idx="1">
                  <c:v>EL</c:v>
                </c:pt>
                <c:pt idx="2">
                  <c:v>IDEA</c:v>
                </c:pt>
                <c:pt idx="3">
                  <c:v>QAD in 17-18</c:v>
                </c:pt>
              </c:strCache>
            </c:strRef>
          </c:cat>
          <c:val>
            <c:numRef>
              <c:f>Sheet1!$B$2:$E$2</c:f>
              <c:numCache>
                <c:formatCode>0%</c:formatCode>
                <c:ptCount val="4"/>
                <c:pt idx="0">
                  <c:v>0.12</c:v>
                </c:pt>
                <c:pt idx="1">
                  <c:v>0.34</c:v>
                </c:pt>
                <c:pt idx="2">
                  <c:v>0.04</c:v>
                </c:pt>
                <c:pt idx="3">
                  <c:v>0.43</c:v>
                </c:pt>
              </c:numCache>
            </c:numRef>
          </c:val>
          <c:extLst>
            <c:ext xmlns:c16="http://schemas.microsoft.com/office/drawing/2014/chart" uri="{C3380CC4-5D6E-409C-BE32-E72D297353CC}">
              <c16:uniqueId val="{00000000-0469-4709-805D-839750F72B61}"/>
            </c:ext>
          </c:extLst>
        </c:ser>
        <c:dLbls>
          <c:showLegendKey val="0"/>
          <c:showVal val="0"/>
          <c:showCatName val="0"/>
          <c:showSerName val="0"/>
          <c:showPercent val="0"/>
          <c:showBubbleSize val="0"/>
        </c:dLbls>
        <c:gapWidth val="219"/>
        <c:overlap val="-27"/>
        <c:axId val="524924160"/>
        <c:axId val="524917600"/>
      </c:barChart>
      <c:catAx>
        <c:axId val="52492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917600"/>
        <c:crosses val="autoZero"/>
        <c:auto val="1"/>
        <c:lblAlgn val="ctr"/>
        <c:lblOffset val="100"/>
        <c:noMultiLvlLbl val="0"/>
      </c:catAx>
      <c:valAx>
        <c:axId val="524917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92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Sheet2!$I$4:$I$8</c:f>
              <c:strCache>
                <c:ptCount val="5"/>
                <c:pt idx="0">
                  <c:v>Eligible migratory students served</c:v>
                </c:pt>
                <c:pt idx="1">
                  <c:v>PFS students served</c:v>
                </c:pt>
                <c:pt idx="2">
                  <c:v>Students served in the summer</c:v>
                </c:pt>
                <c:pt idx="3">
                  <c:v>Students receiving instruction</c:v>
                </c:pt>
                <c:pt idx="4">
                  <c:v>Students receiving support</c:v>
                </c:pt>
              </c:strCache>
            </c:strRef>
          </c:cat>
          <c:val>
            <c:numRef>
              <c:f>Sheet2!$J$4:$J$8</c:f>
              <c:numCache>
                <c:formatCode>0%</c:formatCode>
                <c:ptCount val="5"/>
                <c:pt idx="0">
                  <c:v>0.76</c:v>
                </c:pt>
                <c:pt idx="1">
                  <c:v>1</c:v>
                </c:pt>
                <c:pt idx="2">
                  <c:v>0.39</c:v>
                </c:pt>
                <c:pt idx="3">
                  <c:v>0.51</c:v>
                </c:pt>
                <c:pt idx="4">
                  <c:v>0.61</c:v>
                </c:pt>
              </c:numCache>
            </c:numRef>
          </c:val>
          <c:extLst>
            <c:ext xmlns:c16="http://schemas.microsoft.com/office/drawing/2014/chart" uri="{C3380CC4-5D6E-409C-BE32-E72D297353CC}">
              <c16:uniqueId val="{00000000-3280-4060-A4B5-5595199033F4}"/>
            </c:ext>
          </c:extLst>
        </c:ser>
        <c:dLbls>
          <c:showLegendKey val="0"/>
          <c:showVal val="0"/>
          <c:showCatName val="0"/>
          <c:showSerName val="0"/>
          <c:showPercent val="0"/>
          <c:showBubbleSize val="0"/>
        </c:dLbls>
        <c:gapWidth val="219"/>
        <c:overlap val="-27"/>
        <c:axId val="524912352"/>
        <c:axId val="524912680"/>
      </c:barChart>
      <c:catAx>
        <c:axId val="52491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912680"/>
        <c:crosses val="autoZero"/>
        <c:auto val="1"/>
        <c:lblAlgn val="ctr"/>
        <c:lblOffset val="100"/>
        <c:noMultiLvlLbl val="0"/>
      </c:catAx>
      <c:valAx>
        <c:axId val="5249126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912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Sheet3!$B$1</c:f>
              <c:strCache>
                <c:ptCount val="1"/>
                <c:pt idx="0">
                  <c:v>Percent Succeeding or Exceeding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Sheet3!$A$2:$A$22</c:f>
              <c:numCache>
                <c:formatCode>General</c:formatCode>
                <c:ptCount val="21"/>
                <c:pt idx="0">
                  <c:v>1.1000000000000001</c:v>
                </c:pt>
                <c:pt idx="1">
                  <c:v>1.2</c:v>
                </c:pt>
                <c:pt idx="2">
                  <c:v>1.3</c:v>
                </c:pt>
                <c:pt idx="3">
                  <c:v>1.4</c:v>
                </c:pt>
                <c:pt idx="4">
                  <c:v>2.1</c:v>
                </c:pt>
                <c:pt idx="5">
                  <c:v>2.2000000000000002</c:v>
                </c:pt>
                <c:pt idx="6">
                  <c:v>2.2999999999999998</c:v>
                </c:pt>
                <c:pt idx="7">
                  <c:v>2.4</c:v>
                </c:pt>
                <c:pt idx="8">
                  <c:v>3.1</c:v>
                </c:pt>
                <c:pt idx="9">
                  <c:v>3.2</c:v>
                </c:pt>
                <c:pt idx="10">
                  <c:v>3.3</c:v>
                </c:pt>
                <c:pt idx="11">
                  <c:v>3.4</c:v>
                </c:pt>
                <c:pt idx="12">
                  <c:v>3.5</c:v>
                </c:pt>
                <c:pt idx="13">
                  <c:v>4.0999999999999996</c:v>
                </c:pt>
                <c:pt idx="14">
                  <c:v>4.2</c:v>
                </c:pt>
                <c:pt idx="15">
                  <c:v>4.3</c:v>
                </c:pt>
                <c:pt idx="16">
                  <c:v>4.4000000000000004</c:v>
                </c:pt>
                <c:pt idx="17">
                  <c:v>4.5</c:v>
                </c:pt>
                <c:pt idx="18">
                  <c:v>4.5999999999999996</c:v>
                </c:pt>
                <c:pt idx="19">
                  <c:v>4.7</c:v>
                </c:pt>
                <c:pt idx="20">
                  <c:v>4.8</c:v>
                </c:pt>
              </c:numCache>
            </c:numRef>
          </c:cat>
          <c:val>
            <c:numRef>
              <c:f>Sheet3!$B$2:$B$22</c:f>
              <c:numCache>
                <c:formatCode>0%</c:formatCode>
                <c:ptCount val="21"/>
                <c:pt idx="0">
                  <c:v>0.46</c:v>
                </c:pt>
                <c:pt idx="1">
                  <c:v>0.46</c:v>
                </c:pt>
                <c:pt idx="2">
                  <c:v>0.63</c:v>
                </c:pt>
                <c:pt idx="3">
                  <c:v>0.48</c:v>
                </c:pt>
                <c:pt idx="4">
                  <c:v>0.56000000000000005</c:v>
                </c:pt>
                <c:pt idx="5">
                  <c:v>0.72</c:v>
                </c:pt>
                <c:pt idx="6">
                  <c:v>0.48</c:v>
                </c:pt>
                <c:pt idx="7">
                  <c:v>0.5</c:v>
                </c:pt>
                <c:pt idx="8">
                  <c:v>0.55000000000000004</c:v>
                </c:pt>
                <c:pt idx="9">
                  <c:v>0.68</c:v>
                </c:pt>
                <c:pt idx="10">
                  <c:v>0.52</c:v>
                </c:pt>
                <c:pt idx="11">
                  <c:v>0.36</c:v>
                </c:pt>
                <c:pt idx="12">
                  <c:v>0.5</c:v>
                </c:pt>
                <c:pt idx="13">
                  <c:v>0.4</c:v>
                </c:pt>
                <c:pt idx="14">
                  <c:v>0.4</c:v>
                </c:pt>
                <c:pt idx="15">
                  <c:v>0.26</c:v>
                </c:pt>
                <c:pt idx="16">
                  <c:v>0.61</c:v>
                </c:pt>
                <c:pt idx="17">
                  <c:v>0.41</c:v>
                </c:pt>
                <c:pt idx="18">
                  <c:v>0.38</c:v>
                </c:pt>
                <c:pt idx="19">
                  <c:v>0.57999999999999996</c:v>
                </c:pt>
                <c:pt idx="20">
                  <c:v>0.23</c:v>
                </c:pt>
              </c:numCache>
            </c:numRef>
          </c:val>
          <c:extLst>
            <c:ext xmlns:c16="http://schemas.microsoft.com/office/drawing/2014/chart" uri="{C3380CC4-5D6E-409C-BE32-E72D297353CC}">
              <c16:uniqueId val="{00000000-5E30-46CD-BB9F-8855343FEC1C}"/>
            </c:ext>
          </c:extLst>
        </c:ser>
        <c:dLbls>
          <c:showLegendKey val="0"/>
          <c:showVal val="0"/>
          <c:showCatName val="0"/>
          <c:showSerName val="0"/>
          <c:showPercent val="0"/>
          <c:showBubbleSize val="0"/>
        </c:dLbls>
        <c:gapWidth val="219"/>
        <c:overlap val="-27"/>
        <c:axId val="523446704"/>
        <c:axId val="523447360"/>
      </c:barChart>
      <c:catAx>
        <c:axId val="52344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447360"/>
        <c:crosses val="autoZero"/>
        <c:auto val="1"/>
        <c:lblAlgn val="ctr"/>
        <c:lblOffset val="100"/>
        <c:noMultiLvlLbl val="0"/>
      </c:catAx>
      <c:valAx>
        <c:axId val="523447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44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PFS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10</c:v>
                </c:pt>
              </c:strCache>
            </c:strRef>
          </c:cat>
          <c:val>
            <c:numRef>
              <c:f>Sheet1!$B$2:$B$9</c:f>
              <c:numCache>
                <c:formatCode>0%</c:formatCode>
                <c:ptCount val="8"/>
                <c:pt idx="0">
                  <c:v>0.21739130434782608</c:v>
                </c:pt>
                <c:pt idx="1">
                  <c:v>7.407407407407407E-2</c:v>
                </c:pt>
                <c:pt idx="2">
                  <c:v>0.19047619047619047</c:v>
                </c:pt>
                <c:pt idx="3">
                  <c:v>0.18518518518518517</c:v>
                </c:pt>
                <c:pt idx="4">
                  <c:v>0.22222222222222221</c:v>
                </c:pt>
                <c:pt idx="5">
                  <c:v>0.13793103448275862</c:v>
                </c:pt>
                <c:pt idx="6">
                  <c:v>0.16883116883116883</c:v>
                </c:pt>
                <c:pt idx="7">
                  <c:v>0.22222222222222221</c:v>
                </c:pt>
              </c:numCache>
            </c:numRef>
          </c:val>
          <c:extLst>
            <c:ext xmlns:c16="http://schemas.microsoft.com/office/drawing/2014/chart" uri="{C3380CC4-5D6E-409C-BE32-E72D297353CC}">
              <c16:uniqueId val="{00000000-79AA-4E44-9B61-B106489DE5A1}"/>
            </c:ext>
          </c:extLst>
        </c:ser>
        <c:ser>
          <c:idx val="1"/>
          <c:order val="1"/>
          <c:tx>
            <c:strRef>
              <c:f>Sheet1!$C$1</c:f>
              <c:strCache>
                <c:ptCount val="1"/>
                <c:pt idx="0">
                  <c:v>Non-PFS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10</c:v>
                </c:pt>
              </c:strCache>
            </c:strRef>
          </c:cat>
          <c:val>
            <c:numRef>
              <c:f>Sheet1!$C$2:$C$9</c:f>
              <c:numCache>
                <c:formatCode>0%</c:formatCode>
                <c:ptCount val="8"/>
                <c:pt idx="0">
                  <c:v>0.28260869565217389</c:v>
                </c:pt>
                <c:pt idx="1">
                  <c:v>0.39772727272727271</c:v>
                </c:pt>
                <c:pt idx="2">
                  <c:v>0.33139534883720928</c:v>
                </c:pt>
                <c:pt idx="3">
                  <c:v>0.38364779874213839</c:v>
                </c:pt>
                <c:pt idx="4">
                  <c:v>0.39552238805970147</c:v>
                </c:pt>
                <c:pt idx="5">
                  <c:v>0.29230769230769232</c:v>
                </c:pt>
                <c:pt idx="6">
                  <c:v>0.34659685863874345</c:v>
                </c:pt>
                <c:pt idx="7">
                  <c:v>0.30275229357798167</c:v>
                </c:pt>
              </c:numCache>
            </c:numRef>
          </c:val>
          <c:extLst>
            <c:ext xmlns:c16="http://schemas.microsoft.com/office/drawing/2014/chart" uri="{C3380CC4-5D6E-409C-BE32-E72D297353CC}">
              <c16:uniqueId val="{00000001-79AA-4E44-9B61-B106489DE5A1}"/>
            </c:ext>
          </c:extLst>
        </c:ser>
        <c:ser>
          <c:idx val="2"/>
          <c:order val="2"/>
          <c:tx>
            <c:strRef>
              <c:f>Sheet1!$D$1</c:f>
              <c:strCache>
                <c:ptCount val="1"/>
                <c:pt idx="0">
                  <c:v>Migratory</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10</c:v>
                </c:pt>
              </c:strCache>
            </c:strRef>
          </c:cat>
          <c:val>
            <c:numRef>
              <c:f>Sheet1!$D$2:$D$9</c:f>
              <c:numCache>
                <c:formatCode>0%</c:formatCode>
                <c:ptCount val="8"/>
                <c:pt idx="0">
                  <c:v>0.27536231884057971</c:v>
                </c:pt>
                <c:pt idx="1">
                  <c:v>0.35467980295566504</c:v>
                </c:pt>
                <c:pt idx="2">
                  <c:v>0.31606217616580312</c:v>
                </c:pt>
                <c:pt idx="3">
                  <c:v>0.35483870967741937</c:v>
                </c:pt>
                <c:pt idx="4">
                  <c:v>0.36645962732919257</c:v>
                </c:pt>
                <c:pt idx="5">
                  <c:v>0.26415094339622641</c:v>
                </c:pt>
                <c:pt idx="6">
                  <c:v>0.32191163210099188</c:v>
                </c:pt>
                <c:pt idx="7">
                  <c:v>0.29661016949152541</c:v>
                </c:pt>
              </c:numCache>
            </c:numRef>
          </c:val>
          <c:extLst>
            <c:ext xmlns:c16="http://schemas.microsoft.com/office/drawing/2014/chart" uri="{C3380CC4-5D6E-409C-BE32-E72D297353CC}">
              <c16:uniqueId val="{00000002-79AA-4E44-9B61-B106489DE5A1}"/>
            </c:ext>
          </c:extLst>
        </c:ser>
        <c:ser>
          <c:idx val="3"/>
          <c:order val="3"/>
          <c:tx>
            <c:strRef>
              <c:f>Sheet1!$E$1</c:f>
              <c:strCache>
                <c:ptCount val="1"/>
                <c:pt idx="0">
                  <c:v>Non-Migratory</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10</c:v>
                </c:pt>
              </c:strCache>
            </c:strRef>
          </c:cat>
          <c:val>
            <c:numRef>
              <c:f>Sheet1!$E$2:$E$9</c:f>
              <c:numCache>
                <c:formatCode>0%</c:formatCode>
                <c:ptCount val="8"/>
                <c:pt idx="0">
                  <c:v>0.56000000000000005</c:v>
                </c:pt>
                <c:pt idx="1">
                  <c:v>0.57899999999999996</c:v>
                </c:pt>
                <c:pt idx="2">
                  <c:v>0.54</c:v>
                </c:pt>
                <c:pt idx="3">
                  <c:v>0.61299999999999999</c:v>
                </c:pt>
                <c:pt idx="4">
                  <c:v>0.60199999999999998</c:v>
                </c:pt>
                <c:pt idx="5">
                  <c:v>0.54200000000000004</c:v>
                </c:pt>
                <c:pt idx="6">
                  <c:v>0.57299999999999995</c:v>
                </c:pt>
                <c:pt idx="7">
                  <c:v>0.60899999999999999</c:v>
                </c:pt>
              </c:numCache>
            </c:numRef>
          </c:val>
          <c:extLst>
            <c:ext xmlns:c16="http://schemas.microsoft.com/office/drawing/2014/chart" uri="{C3380CC4-5D6E-409C-BE32-E72D297353CC}">
              <c16:uniqueId val="{00000003-79AA-4E44-9B61-B106489DE5A1}"/>
            </c:ext>
          </c:extLst>
        </c:ser>
        <c:ser>
          <c:idx val="4"/>
          <c:order val="4"/>
          <c:tx>
            <c:strRef>
              <c:f>Sheet1!$F$1</c:f>
              <c:strCache>
                <c:ptCount val="1"/>
                <c:pt idx="0">
                  <c:v>Target</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10</c:v>
                </c:pt>
              </c:strCache>
            </c:strRef>
          </c:cat>
          <c:val>
            <c:numRef>
              <c:f>Sheet1!$F$2:$F$9</c:f>
              <c:numCache>
                <c:formatCode>0%</c:formatCode>
                <c:ptCount val="8"/>
                <c:pt idx="0">
                  <c:v>0.47799999999999998</c:v>
                </c:pt>
                <c:pt idx="1">
                  <c:v>0.47799999999999998</c:v>
                </c:pt>
                <c:pt idx="2">
                  <c:v>0.47799999999999998</c:v>
                </c:pt>
                <c:pt idx="3">
                  <c:v>0.47799999999999998</c:v>
                </c:pt>
                <c:pt idx="4">
                  <c:v>0.47799999999999998</c:v>
                </c:pt>
                <c:pt idx="5">
                  <c:v>0.47799999999999998</c:v>
                </c:pt>
                <c:pt idx="6">
                  <c:v>0.47799999999999998</c:v>
                </c:pt>
                <c:pt idx="7">
                  <c:v>0.53</c:v>
                </c:pt>
              </c:numCache>
            </c:numRef>
          </c:val>
          <c:extLst>
            <c:ext xmlns:c16="http://schemas.microsoft.com/office/drawing/2014/chart" uri="{C3380CC4-5D6E-409C-BE32-E72D297353CC}">
              <c16:uniqueId val="{00000004-79AA-4E44-9B61-B106489DE5A1}"/>
            </c:ext>
          </c:extLst>
        </c:ser>
        <c:dLbls>
          <c:dLblPos val="outEnd"/>
          <c:showLegendKey val="0"/>
          <c:showVal val="1"/>
          <c:showCatName val="0"/>
          <c:showSerName val="0"/>
          <c:showPercent val="0"/>
          <c:showBubbleSize val="0"/>
        </c:dLbls>
        <c:gapWidth val="444"/>
        <c:overlap val="-90"/>
        <c:axId val="676401440"/>
        <c:axId val="676402224"/>
      </c:barChart>
      <c:catAx>
        <c:axId val="676401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676402224"/>
        <c:crosses val="autoZero"/>
        <c:auto val="1"/>
        <c:lblAlgn val="ctr"/>
        <c:lblOffset val="100"/>
        <c:noMultiLvlLbl val="0"/>
      </c:catAx>
      <c:valAx>
        <c:axId val="676402224"/>
        <c:scaling>
          <c:orientation val="minMax"/>
        </c:scaling>
        <c:delete val="1"/>
        <c:axPos val="l"/>
        <c:numFmt formatCode="0%" sourceLinked="1"/>
        <c:majorTickMark val="none"/>
        <c:minorTickMark val="none"/>
        <c:tickLblPos val="nextTo"/>
        <c:crossAx val="676401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PFS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11</c:v>
                </c:pt>
              </c:strCache>
            </c:strRef>
          </c:cat>
          <c:val>
            <c:numRef>
              <c:f>Sheet1!$B$2:$B$9</c:f>
              <c:numCache>
                <c:formatCode>0%</c:formatCode>
                <c:ptCount val="8"/>
                <c:pt idx="0">
                  <c:v>0.2608695652173913</c:v>
                </c:pt>
                <c:pt idx="1">
                  <c:v>0.37037037037037035</c:v>
                </c:pt>
                <c:pt idx="2">
                  <c:v>0.38095238095238093</c:v>
                </c:pt>
                <c:pt idx="3">
                  <c:v>0.18518518518518517</c:v>
                </c:pt>
                <c:pt idx="4">
                  <c:v>0.22222222222222221</c:v>
                </c:pt>
                <c:pt idx="5">
                  <c:v>7.407407407407407E-2</c:v>
                </c:pt>
                <c:pt idx="6">
                  <c:v>0.24342105263157895</c:v>
                </c:pt>
                <c:pt idx="7">
                  <c:v>0</c:v>
                </c:pt>
              </c:numCache>
            </c:numRef>
          </c:val>
          <c:extLst>
            <c:ext xmlns:c16="http://schemas.microsoft.com/office/drawing/2014/chart" uri="{C3380CC4-5D6E-409C-BE32-E72D297353CC}">
              <c16:uniqueId val="{00000000-A45E-4D3C-AA3E-832B88E26A0E}"/>
            </c:ext>
          </c:extLst>
        </c:ser>
        <c:ser>
          <c:idx val="1"/>
          <c:order val="1"/>
          <c:tx>
            <c:strRef>
              <c:f>Sheet1!$C$1</c:f>
              <c:strCache>
                <c:ptCount val="1"/>
                <c:pt idx="0">
                  <c:v>Non-PFS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11</c:v>
                </c:pt>
              </c:strCache>
            </c:strRef>
          </c:cat>
          <c:val>
            <c:numRef>
              <c:f>Sheet1!$C$2:$C$9</c:f>
              <c:numCache>
                <c:formatCode>0%</c:formatCode>
                <c:ptCount val="8"/>
                <c:pt idx="0">
                  <c:v>0.51630434782608692</c:v>
                </c:pt>
                <c:pt idx="1">
                  <c:v>0.46022727272727271</c:v>
                </c:pt>
                <c:pt idx="2">
                  <c:v>0.5058139534883721</c:v>
                </c:pt>
                <c:pt idx="3">
                  <c:v>0.38993710691823902</c:v>
                </c:pt>
                <c:pt idx="4">
                  <c:v>0.31578947368421051</c:v>
                </c:pt>
                <c:pt idx="5">
                  <c:v>0.19008264462809918</c:v>
                </c:pt>
                <c:pt idx="6">
                  <c:v>0.41269841269841268</c:v>
                </c:pt>
                <c:pt idx="7">
                  <c:v>0.45238095238095238</c:v>
                </c:pt>
              </c:numCache>
            </c:numRef>
          </c:val>
          <c:extLst>
            <c:ext xmlns:c16="http://schemas.microsoft.com/office/drawing/2014/chart" uri="{C3380CC4-5D6E-409C-BE32-E72D297353CC}">
              <c16:uniqueId val="{00000001-A45E-4D3C-AA3E-832B88E26A0E}"/>
            </c:ext>
          </c:extLst>
        </c:ser>
        <c:ser>
          <c:idx val="2"/>
          <c:order val="2"/>
          <c:tx>
            <c:strRef>
              <c:f>Sheet1!$D$1</c:f>
              <c:strCache>
                <c:ptCount val="1"/>
                <c:pt idx="0">
                  <c:v>Migratory</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11</c:v>
                </c:pt>
              </c:strCache>
            </c:strRef>
          </c:cat>
          <c:val>
            <c:numRef>
              <c:f>Sheet1!$D$2:$D$9</c:f>
              <c:numCache>
                <c:formatCode>0%</c:formatCode>
                <c:ptCount val="8"/>
                <c:pt idx="0">
                  <c:v>0.48792270531400966</c:v>
                </c:pt>
                <c:pt idx="1">
                  <c:v>0.44827586206896552</c:v>
                </c:pt>
                <c:pt idx="2">
                  <c:v>0.49222797927461137</c:v>
                </c:pt>
                <c:pt idx="3">
                  <c:v>0.36021505376344087</c:v>
                </c:pt>
                <c:pt idx="4">
                  <c:v>0.3</c:v>
                </c:pt>
                <c:pt idx="5">
                  <c:v>0.16891891891891891</c:v>
                </c:pt>
                <c:pt idx="6">
                  <c:v>0.3892433910665451</c:v>
                </c:pt>
                <c:pt idx="7">
                  <c:v>0.41304347826086957</c:v>
                </c:pt>
              </c:numCache>
            </c:numRef>
          </c:val>
          <c:extLst>
            <c:ext xmlns:c16="http://schemas.microsoft.com/office/drawing/2014/chart" uri="{C3380CC4-5D6E-409C-BE32-E72D297353CC}">
              <c16:uniqueId val="{00000002-A45E-4D3C-AA3E-832B88E26A0E}"/>
            </c:ext>
          </c:extLst>
        </c:ser>
        <c:ser>
          <c:idx val="3"/>
          <c:order val="3"/>
          <c:tx>
            <c:strRef>
              <c:f>Sheet1!$E$1</c:f>
              <c:strCache>
                <c:ptCount val="1"/>
                <c:pt idx="0">
                  <c:v>Non-Migratory</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11</c:v>
                </c:pt>
              </c:strCache>
            </c:strRef>
          </c:cat>
          <c:val>
            <c:numRef>
              <c:f>Sheet1!$E$2:$E$9</c:f>
              <c:numCache>
                <c:formatCode>0%</c:formatCode>
                <c:ptCount val="8"/>
                <c:pt idx="0">
                  <c:v>0.65100000000000002</c:v>
                </c:pt>
                <c:pt idx="1">
                  <c:v>0.57999999999999996</c:v>
                </c:pt>
                <c:pt idx="2">
                  <c:v>0.6</c:v>
                </c:pt>
                <c:pt idx="3">
                  <c:v>0.52900000000000003</c:v>
                </c:pt>
                <c:pt idx="4">
                  <c:v>0.51800000000000002</c:v>
                </c:pt>
                <c:pt idx="5">
                  <c:v>0.29899999999999999</c:v>
                </c:pt>
                <c:pt idx="6">
                  <c:v>0.54400000000000004</c:v>
                </c:pt>
                <c:pt idx="7">
                  <c:v>0.59699999999999998</c:v>
                </c:pt>
              </c:numCache>
            </c:numRef>
          </c:val>
          <c:extLst>
            <c:ext xmlns:c16="http://schemas.microsoft.com/office/drawing/2014/chart" uri="{C3380CC4-5D6E-409C-BE32-E72D297353CC}">
              <c16:uniqueId val="{00000003-A45E-4D3C-AA3E-832B88E26A0E}"/>
            </c:ext>
          </c:extLst>
        </c:ser>
        <c:ser>
          <c:idx val="4"/>
          <c:order val="4"/>
          <c:tx>
            <c:strRef>
              <c:f>Sheet1!$F$1</c:f>
              <c:strCache>
                <c:ptCount val="1"/>
                <c:pt idx="0">
                  <c:v>Target</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3</c:v>
                </c:pt>
                <c:pt idx="1">
                  <c:v>4</c:v>
                </c:pt>
                <c:pt idx="2">
                  <c:v>5</c:v>
                </c:pt>
                <c:pt idx="3">
                  <c:v>6</c:v>
                </c:pt>
                <c:pt idx="4">
                  <c:v>7</c:v>
                </c:pt>
                <c:pt idx="5">
                  <c:v>8</c:v>
                </c:pt>
                <c:pt idx="6">
                  <c:v>3-8</c:v>
                </c:pt>
                <c:pt idx="7">
                  <c:v>11</c:v>
                </c:pt>
              </c:strCache>
            </c:strRef>
          </c:cat>
          <c:val>
            <c:numRef>
              <c:f>Sheet1!$F$2:$F$9</c:f>
              <c:numCache>
                <c:formatCode>0%</c:formatCode>
                <c:ptCount val="8"/>
                <c:pt idx="0">
                  <c:v>0.497</c:v>
                </c:pt>
                <c:pt idx="1">
                  <c:v>0.497</c:v>
                </c:pt>
                <c:pt idx="2">
                  <c:v>0.497</c:v>
                </c:pt>
                <c:pt idx="3">
                  <c:v>0.497</c:v>
                </c:pt>
                <c:pt idx="4">
                  <c:v>0.497</c:v>
                </c:pt>
                <c:pt idx="5">
                  <c:v>0.497</c:v>
                </c:pt>
                <c:pt idx="6">
                  <c:v>0.497</c:v>
                </c:pt>
                <c:pt idx="7">
                  <c:v>0.46500000000000002</c:v>
                </c:pt>
              </c:numCache>
            </c:numRef>
          </c:val>
          <c:extLst>
            <c:ext xmlns:c16="http://schemas.microsoft.com/office/drawing/2014/chart" uri="{C3380CC4-5D6E-409C-BE32-E72D297353CC}">
              <c16:uniqueId val="{00000004-A45E-4D3C-AA3E-832B88E26A0E}"/>
            </c:ext>
          </c:extLst>
        </c:ser>
        <c:dLbls>
          <c:dLblPos val="outEnd"/>
          <c:showLegendKey val="0"/>
          <c:showVal val="1"/>
          <c:showCatName val="0"/>
          <c:showSerName val="0"/>
          <c:showPercent val="0"/>
          <c:showBubbleSize val="0"/>
        </c:dLbls>
        <c:gapWidth val="444"/>
        <c:overlap val="-90"/>
        <c:axId val="676401440"/>
        <c:axId val="676402224"/>
      </c:barChart>
      <c:catAx>
        <c:axId val="676401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676402224"/>
        <c:crosses val="autoZero"/>
        <c:auto val="1"/>
        <c:lblAlgn val="ctr"/>
        <c:lblOffset val="100"/>
        <c:noMultiLvlLbl val="0"/>
      </c:catAx>
      <c:valAx>
        <c:axId val="676402224"/>
        <c:scaling>
          <c:orientation val="minMax"/>
        </c:scaling>
        <c:delete val="1"/>
        <c:axPos val="l"/>
        <c:numFmt formatCode="0%" sourceLinked="1"/>
        <c:majorTickMark val="none"/>
        <c:minorTickMark val="none"/>
        <c:tickLblPos val="nextTo"/>
        <c:crossAx val="676401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1" name="Shape 5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087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7897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8767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120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367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7544482" y="657775"/>
            <a:ext cx="1299300" cy="4329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4" name="Shape 14"/>
          <p:cNvGrpSpPr/>
          <p:nvPr/>
        </p:nvGrpSpPr>
        <p:grpSpPr>
          <a:xfrm rot="10800000" flipH="1">
            <a:off x="0" y="1090762"/>
            <a:ext cx="8847501" cy="2961974"/>
            <a:chOff x="-8178042" y="-4493254"/>
            <a:chExt cx="19483597" cy="6522736"/>
          </a:xfrm>
        </p:grpSpPr>
        <p:sp>
          <p:nvSpPr>
            <p:cNvPr id="15" name="Shape 15"/>
            <p:cNvSpPr/>
            <p:nvPr/>
          </p:nvSpPr>
          <p:spPr>
            <a:xfrm>
              <a:off x="-8178042" y="-4493118"/>
              <a:ext cx="129684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7" name="Shape 17"/>
          <p:cNvGrpSpPr/>
          <p:nvPr/>
        </p:nvGrpSpPr>
        <p:grpSpPr>
          <a:xfrm>
            <a:off x="3677235" y="4278348"/>
            <a:ext cx="5480828" cy="432996"/>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2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lIns="91425" tIns="91425" rIns="91425" bIns="91425" anchor="ctr" anchorCtr="0"/>
          <a:lstStyle>
            <a:lvl1pPr lvl="0">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23"/>
        <p:cNvGrpSpPr/>
        <p:nvPr/>
      </p:nvGrpSpPr>
      <p:grpSpPr>
        <a:xfrm>
          <a:off x="0" y="0"/>
          <a:ext cx="0" cy="0"/>
          <a:chOff x="0" y="0"/>
          <a:chExt cx="0" cy="0"/>
        </a:xfrm>
      </p:grpSpPr>
      <p:sp>
        <p:nvSpPr>
          <p:cNvPr id="24" name="Shape 24"/>
          <p:cNvSpPr/>
          <p:nvPr/>
        </p:nvSpPr>
        <p:spPr>
          <a:xfrm>
            <a:off x="5697213" y="2635518"/>
            <a:ext cx="889200" cy="2964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25"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28" name="Shape 28"/>
          <p:cNvGrpSpPr/>
          <p:nvPr/>
        </p:nvGrpSpPr>
        <p:grpSpPr>
          <a:xfrm rot="10800000" flipH="1">
            <a:off x="-1" y="2924825"/>
            <a:ext cx="6589086" cy="2027267"/>
            <a:chOff x="-9894851" y="-4493254"/>
            <a:chExt cx="21200407" cy="6522739"/>
          </a:xfrm>
        </p:grpSpPr>
        <p:sp>
          <p:nvSpPr>
            <p:cNvPr id="29" name="Shape 29"/>
            <p:cNvSpPr/>
            <p:nvPr/>
          </p:nvSpPr>
          <p:spPr>
            <a:xfrm>
              <a:off x="-9894851" y="-4493114"/>
              <a:ext cx="146853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0" name="Shape 30"/>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31" name="Shape 31"/>
          <p:cNvGrpSpPr/>
          <p:nvPr/>
        </p:nvGrpSpPr>
        <p:grpSpPr>
          <a:xfrm>
            <a:off x="6946841" y="4472722"/>
            <a:ext cx="2202829" cy="670794"/>
            <a:chOff x="5575241" y="4472722"/>
            <a:chExt cx="2202829" cy="670794"/>
          </a:xfrm>
        </p:grpSpPr>
        <p:sp>
          <p:nvSpPr>
            <p:cNvPr id="32" name="Shape 32"/>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33" name="Shape 33"/>
            <p:cNvGrpSpPr/>
            <p:nvPr/>
          </p:nvGrpSpPr>
          <p:grpSpPr>
            <a:xfrm flipH="1">
              <a:off x="5734850" y="4472722"/>
              <a:ext cx="2040836" cy="670794"/>
              <a:chOff x="1297953" y="330075"/>
              <a:chExt cx="5169293" cy="1699505"/>
            </a:xfrm>
          </p:grpSpPr>
          <p:sp>
            <p:nvSpPr>
              <p:cNvPr id="34" name="Shape 34"/>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36" name="Shape 36"/>
            <p:cNvGrpSpPr/>
            <p:nvPr/>
          </p:nvGrpSpPr>
          <p:grpSpPr>
            <a:xfrm flipH="1">
              <a:off x="5578208" y="4646737"/>
              <a:ext cx="2199862" cy="304562"/>
              <a:chOff x="-5827152" y="330075"/>
              <a:chExt cx="12276018" cy="1699568"/>
            </a:xfrm>
          </p:grpSpPr>
          <p:sp>
            <p:nvSpPr>
              <p:cNvPr id="37" name="Shape 37"/>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38" name="Shape 38"/>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40" name="Shape 40"/>
          <p:cNvSpPr txBox="1">
            <a:spLocks noGrp="1"/>
          </p:cNvSpPr>
          <p:nvPr>
            <p:ph type="subTitle" idx="1"/>
          </p:nvPr>
        </p:nvSpPr>
        <p:spPr>
          <a:xfrm>
            <a:off x="463525" y="3975448"/>
            <a:ext cx="4094400" cy="784800"/>
          </a:xfrm>
          <a:prstGeom prst="rect">
            <a:avLst/>
          </a:prstGeom>
        </p:spPr>
        <p:txBody>
          <a:bodyPr lIns="91425" tIns="91425" rIns="91425" bIns="91425" anchor="t" anchorCtr="0"/>
          <a:lstStyle>
            <a:lvl1pPr lvl="0" rtl="0">
              <a:spcBef>
                <a:spcPts val="0"/>
              </a:spcBef>
              <a:buClr>
                <a:srgbClr val="FF9800"/>
              </a:buClr>
              <a:buSzPct val="100000"/>
              <a:buNone/>
              <a:defRPr sz="2000">
                <a:solidFill>
                  <a:srgbClr val="FF9800"/>
                </a:solidFill>
              </a:defRPr>
            </a:lvl1pPr>
            <a:lvl2pPr lvl="1" rtl="0">
              <a:spcBef>
                <a:spcPts val="0"/>
              </a:spcBef>
              <a:buClr>
                <a:srgbClr val="FF9800"/>
              </a:buClr>
              <a:buSzPct val="100000"/>
              <a:buNone/>
              <a:defRPr sz="2000">
                <a:solidFill>
                  <a:srgbClr val="FF9800"/>
                </a:solidFill>
              </a:defRPr>
            </a:lvl2pPr>
            <a:lvl3pPr lvl="2" rtl="0">
              <a:spcBef>
                <a:spcPts val="0"/>
              </a:spcBef>
              <a:buClr>
                <a:srgbClr val="FF9800"/>
              </a:buClr>
              <a:buSzPct val="100000"/>
              <a:buNone/>
              <a:defRPr sz="2000">
                <a:solidFill>
                  <a:srgbClr val="FF9800"/>
                </a:solidFill>
              </a:defRPr>
            </a:lvl3pPr>
            <a:lvl4pPr lvl="3" rtl="0">
              <a:spcBef>
                <a:spcPts val="0"/>
              </a:spcBef>
              <a:buClr>
                <a:srgbClr val="FF9800"/>
              </a:buClr>
              <a:buSzPct val="100000"/>
              <a:buNone/>
              <a:defRPr sz="2000">
                <a:solidFill>
                  <a:srgbClr val="FF9800"/>
                </a:solidFill>
              </a:defRPr>
            </a:lvl4pPr>
            <a:lvl5pPr lvl="4" rtl="0">
              <a:spcBef>
                <a:spcPts val="0"/>
              </a:spcBef>
              <a:buClr>
                <a:srgbClr val="FF9800"/>
              </a:buClr>
              <a:buSzPct val="100000"/>
              <a:buNone/>
              <a:defRPr sz="2000">
                <a:solidFill>
                  <a:srgbClr val="FF9800"/>
                </a:solidFill>
              </a:defRPr>
            </a:lvl5pPr>
            <a:lvl6pPr lvl="5" rtl="0">
              <a:spcBef>
                <a:spcPts val="0"/>
              </a:spcBef>
              <a:buClr>
                <a:srgbClr val="FF9800"/>
              </a:buClr>
              <a:buSzPct val="100000"/>
              <a:buNone/>
              <a:defRPr sz="2000">
                <a:solidFill>
                  <a:srgbClr val="FF9800"/>
                </a:solidFill>
              </a:defRPr>
            </a:lvl6pPr>
            <a:lvl7pPr lvl="6" rtl="0">
              <a:spcBef>
                <a:spcPts val="0"/>
              </a:spcBef>
              <a:buClr>
                <a:srgbClr val="FF9800"/>
              </a:buClr>
              <a:buSzPct val="100000"/>
              <a:buNone/>
              <a:defRPr sz="2000">
                <a:solidFill>
                  <a:srgbClr val="FF9800"/>
                </a:solidFill>
              </a:defRPr>
            </a:lvl7pPr>
            <a:lvl8pPr lvl="7" rtl="0">
              <a:spcBef>
                <a:spcPts val="0"/>
              </a:spcBef>
              <a:buClr>
                <a:srgbClr val="FF9800"/>
              </a:buClr>
              <a:buSzPct val="100000"/>
              <a:buNone/>
              <a:defRPr sz="2000">
                <a:solidFill>
                  <a:srgbClr val="FF9800"/>
                </a:solidFill>
              </a:defRPr>
            </a:lvl8pPr>
            <a:lvl9pPr lvl="8" rtl="0">
              <a:spcBef>
                <a:spcPts val="0"/>
              </a:spcBef>
              <a:buClr>
                <a:srgbClr val="FF9800"/>
              </a:buClr>
              <a:buSzPct val="100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3" y="40"/>
            <a:ext cx="7072430" cy="1327314"/>
            <a:chOff x="-3" y="40"/>
            <a:chExt cx="7072430" cy="1327314"/>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64" name="Shape 64"/>
            <p:cNvGrpSpPr/>
            <p:nvPr/>
          </p:nvGrpSpPr>
          <p:grpSpPr>
            <a:xfrm rot="10800000" flipH="1">
              <a:off x="2" y="40"/>
              <a:ext cx="6756167" cy="1327314"/>
              <a:chOff x="-2168137" y="330075"/>
              <a:chExt cx="8650662" cy="1699506"/>
            </a:xfrm>
          </p:grpSpPr>
          <p:sp>
            <p:nvSpPr>
              <p:cNvPr id="65" name="Shape 65"/>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66" name="Shape 66"/>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67" name="Shape 67"/>
            <p:cNvGrpSpPr/>
            <p:nvPr/>
          </p:nvGrpSpPr>
          <p:grpSpPr>
            <a:xfrm rot="10800000" flipH="1">
              <a:off x="-3" y="381007"/>
              <a:ext cx="7072430" cy="771743"/>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69" name="Shape 69"/>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grpSp>
        <p:nvGrpSpPr>
          <p:cNvPr id="70" name="Shape 70"/>
          <p:cNvGrpSpPr/>
          <p:nvPr/>
        </p:nvGrpSpPr>
        <p:grpSpPr>
          <a:xfrm>
            <a:off x="6946841" y="4472722"/>
            <a:ext cx="2202829" cy="670794"/>
            <a:chOff x="5575241" y="4472722"/>
            <a:chExt cx="2202829" cy="670794"/>
          </a:xfrm>
        </p:grpSpPr>
        <p:sp>
          <p:nvSpPr>
            <p:cNvPr id="71" name="Shape 71"/>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72" name="Shape 72"/>
            <p:cNvGrpSpPr/>
            <p:nvPr/>
          </p:nvGrpSpPr>
          <p:grpSpPr>
            <a:xfrm flipH="1">
              <a:off x="5734850" y="4472722"/>
              <a:ext cx="2040836" cy="670794"/>
              <a:chOff x="1297953" y="330075"/>
              <a:chExt cx="5169293" cy="1699505"/>
            </a:xfrm>
          </p:grpSpPr>
          <p:sp>
            <p:nvSpPr>
              <p:cNvPr id="73" name="Shape 73"/>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75" name="Shape 75"/>
            <p:cNvGrpSpPr/>
            <p:nvPr/>
          </p:nvGrpSpPr>
          <p:grpSpPr>
            <a:xfrm flipH="1">
              <a:off x="5578208" y="4646737"/>
              <a:ext cx="2199862" cy="304562"/>
              <a:chOff x="-5827152" y="330075"/>
              <a:chExt cx="12276018" cy="1699568"/>
            </a:xfrm>
          </p:grpSpPr>
          <p:sp>
            <p:nvSpPr>
              <p:cNvPr id="76" name="Shape 76"/>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77" name="Shape 77"/>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164" name="Shape 164"/>
          <p:cNvGrpSpPr/>
          <p:nvPr/>
        </p:nvGrpSpPr>
        <p:grpSpPr>
          <a:xfrm>
            <a:off x="6946841" y="4472722"/>
            <a:ext cx="2202829" cy="670794"/>
            <a:chOff x="5575241" y="4472722"/>
            <a:chExt cx="2202829" cy="670794"/>
          </a:xfrm>
        </p:grpSpPr>
        <p:sp>
          <p:nvSpPr>
            <p:cNvPr id="165" name="Shape 165"/>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166" name="Shape 166"/>
            <p:cNvGrpSpPr/>
            <p:nvPr/>
          </p:nvGrpSpPr>
          <p:grpSpPr>
            <a:xfrm flipH="1">
              <a:off x="5734850" y="4472722"/>
              <a:ext cx="2040836" cy="670794"/>
              <a:chOff x="1297953" y="330075"/>
              <a:chExt cx="5169293" cy="1699505"/>
            </a:xfrm>
          </p:grpSpPr>
          <p:sp>
            <p:nvSpPr>
              <p:cNvPr id="167" name="Shape 167"/>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169" name="Shape 169"/>
            <p:cNvGrpSpPr/>
            <p:nvPr/>
          </p:nvGrpSpPr>
          <p:grpSpPr>
            <a:xfrm flipH="1">
              <a:off x="5578208" y="4646737"/>
              <a:ext cx="2199862" cy="304562"/>
              <a:chOff x="-5827152" y="330075"/>
              <a:chExt cx="12276018" cy="1699568"/>
            </a:xfrm>
          </p:grpSpPr>
          <p:sp>
            <p:nvSpPr>
              <p:cNvPr id="170" name="Shape 170"/>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171" name="Shape 171"/>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grpSp>
        <p:nvGrpSpPr>
          <p:cNvPr id="172" name="Shape 172"/>
          <p:cNvGrpSpPr/>
          <p:nvPr/>
        </p:nvGrpSpPr>
        <p:grpSpPr>
          <a:xfrm rot="10800000">
            <a:off x="-8" y="-2"/>
            <a:ext cx="2202829" cy="670794"/>
            <a:chOff x="5575241" y="4472722"/>
            <a:chExt cx="2202829" cy="670794"/>
          </a:xfrm>
        </p:grpSpPr>
        <p:sp>
          <p:nvSpPr>
            <p:cNvPr id="173" name="Shape 173"/>
            <p:cNvSpPr/>
            <p:nvPr/>
          </p:nvSpPr>
          <p:spPr>
            <a:xfrm rot="10800000">
              <a:off x="5575241" y="4948333"/>
              <a:ext cx="394200" cy="131400"/>
            </a:xfrm>
            <a:prstGeom prst="triangle">
              <a:avLst>
                <a:gd name="adj" fmla="val 32425"/>
              </a:avLst>
            </a:prstGeom>
            <a:solidFill>
              <a:srgbClr val="263248"/>
            </a:solidFill>
            <a:ln>
              <a:noFill/>
            </a:ln>
          </p:spPr>
          <p:txBody>
            <a:bodyPr lIns="91425" tIns="91425" rIns="91425" bIns="91425" anchor="ctr" anchorCtr="0">
              <a:noAutofit/>
            </a:bodyPr>
            <a:lstStyle/>
            <a:p>
              <a:pPr lvl="0">
                <a:spcBef>
                  <a:spcPts val="0"/>
                </a:spcBef>
                <a:buNone/>
              </a:pPr>
              <a:endParaRPr/>
            </a:p>
          </p:txBody>
        </p:sp>
        <p:grpSp>
          <p:nvGrpSpPr>
            <p:cNvPr id="174" name="Shape 174"/>
            <p:cNvGrpSpPr/>
            <p:nvPr/>
          </p:nvGrpSpPr>
          <p:grpSpPr>
            <a:xfrm flipH="1">
              <a:off x="5734850" y="4472722"/>
              <a:ext cx="2040836" cy="670794"/>
              <a:chOff x="1297953" y="330075"/>
              <a:chExt cx="5169293" cy="1699505"/>
            </a:xfrm>
          </p:grpSpPr>
          <p:sp>
            <p:nvSpPr>
              <p:cNvPr id="175" name="Shape 175"/>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177" name="Shape 177"/>
            <p:cNvGrpSpPr/>
            <p:nvPr/>
          </p:nvGrpSpPr>
          <p:grpSpPr>
            <a:xfrm flipH="1">
              <a:off x="5578208" y="4646737"/>
              <a:ext cx="2199862" cy="304562"/>
              <a:chOff x="-5827152" y="330075"/>
              <a:chExt cx="12276018" cy="1699568"/>
            </a:xfrm>
          </p:grpSpPr>
          <p:sp>
            <p:nvSpPr>
              <p:cNvPr id="178" name="Shape 178"/>
              <p:cNvSpPr/>
              <p:nvPr/>
            </p:nvSpPr>
            <p:spPr>
              <a:xfrm>
                <a:off x="-5827152" y="330143"/>
                <a:ext cx="1061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p>
            </p:txBody>
          </p:sp>
          <p:sp>
            <p:nvSpPr>
              <p:cNvPr id="179" name="Shape 179"/>
              <p:cNvSpPr/>
              <p:nvPr/>
            </p:nvSpPr>
            <p:spPr>
              <a:xfrm>
                <a:off x="4749365" y="330075"/>
                <a:ext cx="1699500" cy="1699500"/>
              </a:xfrm>
              <a:prstGeom prst="rtTriangle">
                <a:avLst/>
              </a:prstGeom>
              <a:solidFill>
                <a:srgbClr val="3F5378"/>
              </a:solidFill>
              <a:ln>
                <a:noFill/>
              </a:ln>
            </p:spPr>
            <p:txBody>
              <a:bodyPr lIns="91425" tIns="91425" rIns="91425" bIns="91425" anchor="ctr" anchorCtr="0">
                <a:noAutofit/>
              </a:bodyPr>
              <a:lstStyle/>
              <a:p>
                <a:pPr lvl="0">
                  <a:spcBef>
                    <a:spcPts val="0"/>
                  </a:spcBef>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b="1">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1090750"/>
            <a:ext cx="5367900" cy="2961900"/>
          </a:xfrm>
          <a:prstGeom prst="rect">
            <a:avLst/>
          </a:prstGeom>
        </p:spPr>
        <p:txBody>
          <a:bodyPr lIns="91425" tIns="91425" rIns="91425" bIns="91425" anchor="ctr" anchorCtr="0">
            <a:noAutofit/>
          </a:bodyPr>
          <a:lstStyle/>
          <a:p>
            <a:pPr lvl="0">
              <a:spcBef>
                <a:spcPts val="0"/>
              </a:spcBef>
              <a:buNone/>
            </a:pPr>
            <a:r>
              <a:rPr lang="en-US" sz="6000" dirty="0">
                <a:latin typeface="Georgia" panose="02040502050405020303" pitchFamily="18" charset="0"/>
              </a:rPr>
              <a:t>Evaluation Results</a:t>
            </a:r>
            <a:br>
              <a:rPr lang="en-US" dirty="0"/>
            </a:br>
            <a:r>
              <a:rPr lang="en-US" sz="4000" dirty="0"/>
              <a:t>2018-19</a:t>
            </a:r>
            <a:endParaRPr lang="en" dirty="0"/>
          </a:p>
        </p:txBody>
      </p:sp>
      <p:pic>
        <p:nvPicPr>
          <p:cNvPr id="4" name="Picture 3">
            <a:extLst>
              <a:ext uri="{FF2B5EF4-FFF2-40B4-BE49-F238E27FC236}">
                <a16:creationId xmlns:a16="http://schemas.microsoft.com/office/drawing/2014/main" id="{47775CB9-A99B-45F5-B527-525679879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724" y="2388499"/>
            <a:ext cx="1800324" cy="1829129"/>
          </a:xfrm>
          <a:prstGeom prst="rect">
            <a:avLst/>
          </a:prstGeom>
        </p:spPr>
      </p:pic>
      <p:sp>
        <p:nvSpPr>
          <p:cNvPr id="2" name="TextBox 1">
            <a:extLst>
              <a:ext uri="{FF2B5EF4-FFF2-40B4-BE49-F238E27FC236}">
                <a16:creationId xmlns:a16="http://schemas.microsoft.com/office/drawing/2014/main" id="{33D9E190-0A08-495E-ABA1-1DE83DFA153D}"/>
              </a:ext>
            </a:extLst>
          </p:cNvPr>
          <p:cNvSpPr txBox="1"/>
          <p:nvPr/>
        </p:nvSpPr>
        <p:spPr>
          <a:xfrm>
            <a:off x="4382158" y="4268255"/>
            <a:ext cx="4349092" cy="338554"/>
          </a:xfrm>
          <a:prstGeom prst="rect">
            <a:avLst/>
          </a:prstGeom>
          <a:noFill/>
        </p:spPr>
        <p:txBody>
          <a:bodyPr wrap="square" rtlCol="0">
            <a:spAutoFit/>
          </a:bodyPr>
          <a:lstStyle/>
          <a:p>
            <a:r>
              <a:rPr lang="en-US" sz="1600" b="1" dirty="0"/>
              <a:t>North Carolina Migrant Education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p:txBody>
          <a:bodyPr>
            <a:normAutofit/>
          </a:bodyPr>
          <a:lstStyle/>
          <a:p>
            <a:r>
              <a:rPr lang="en-US" sz="3600" dirty="0"/>
              <a:t>State Performance Targets</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defTabSz="914378"/>
            <a:fld id="{00000000-1234-1234-1234-123412341234}" type="slidenum">
              <a:rPr lang="en"/>
              <a:pPr defTabSz="914378"/>
              <a:t>10</a:t>
            </a:fld>
            <a:endParaRPr lang="en"/>
          </a:p>
        </p:txBody>
      </p:sp>
      <p:grpSp>
        <p:nvGrpSpPr>
          <p:cNvPr id="6" name="Shape 632">
            <a:extLst>
              <a:ext uri="{FF2B5EF4-FFF2-40B4-BE49-F238E27FC236}">
                <a16:creationId xmlns:a16="http://schemas.microsoft.com/office/drawing/2014/main" id="{0100A5ED-6CEF-48AA-9F70-117718C8F63F}"/>
              </a:ext>
            </a:extLst>
          </p:cNvPr>
          <p:cNvGrpSpPr/>
          <p:nvPr/>
        </p:nvGrpSpPr>
        <p:grpSpPr>
          <a:xfrm>
            <a:off x="154858" y="450377"/>
            <a:ext cx="623064" cy="590272"/>
            <a:chOff x="5961125" y="1623900"/>
            <a:chExt cx="427450" cy="448175"/>
          </a:xfrm>
        </p:grpSpPr>
        <p:sp>
          <p:nvSpPr>
            <p:cNvPr id="7" name="Shape 633">
              <a:extLst>
                <a:ext uri="{FF2B5EF4-FFF2-40B4-BE49-F238E27FC236}">
                  <a16:creationId xmlns:a16="http://schemas.microsoft.com/office/drawing/2014/main" id="{6CE20F6D-E168-49B5-A934-7160D7C2F2CB}"/>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8" name="Shape 634">
              <a:extLst>
                <a:ext uri="{FF2B5EF4-FFF2-40B4-BE49-F238E27FC236}">
                  <a16:creationId xmlns:a16="http://schemas.microsoft.com/office/drawing/2014/main" id="{1890BA7B-F5F2-45BC-A3C0-769749761FF1}"/>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9" name="Shape 635">
              <a:extLst>
                <a:ext uri="{FF2B5EF4-FFF2-40B4-BE49-F238E27FC236}">
                  <a16:creationId xmlns:a16="http://schemas.microsoft.com/office/drawing/2014/main" id="{0E7A0AE3-8B08-4EFB-B622-65971FE5465E}"/>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10" name="Shape 636">
              <a:extLst>
                <a:ext uri="{FF2B5EF4-FFF2-40B4-BE49-F238E27FC236}">
                  <a16:creationId xmlns:a16="http://schemas.microsoft.com/office/drawing/2014/main" id="{C0361A94-627F-4B56-888D-9B1B17872603}"/>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11" name="Shape 637">
              <a:extLst>
                <a:ext uri="{FF2B5EF4-FFF2-40B4-BE49-F238E27FC236}">
                  <a16:creationId xmlns:a16="http://schemas.microsoft.com/office/drawing/2014/main" id="{E7DD3C46-1367-4B06-9A89-72419C24448F}"/>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12" name="Shape 638">
              <a:extLst>
                <a:ext uri="{FF2B5EF4-FFF2-40B4-BE49-F238E27FC236}">
                  <a16:creationId xmlns:a16="http://schemas.microsoft.com/office/drawing/2014/main" id="{59974020-EED6-4CC5-80F0-7E33FA130C50}"/>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13" name="Shape 639">
              <a:extLst>
                <a:ext uri="{FF2B5EF4-FFF2-40B4-BE49-F238E27FC236}">
                  <a16:creationId xmlns:a16="http://schemas.microsoft.com/office/drawing/2014/main" id="{2DC29676-3641-421D-9EDD-830C9159274A}"/>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grpSp>
      <p:graphicFrame>
        <p:nvGraphicFramePr>
          <p:cNvPr id="3" name="Table 2">
            <a:extLst>
              <a:ext uri="{FF2B5EF4-FFF2-40B4-BE49-F238E27FC236}">
                <a16:creationId xmlns:a16="http://schemas.microsoft.com/office/drawing/2014/main" id="{6478ACAE-BF79-4DB7-B428-326534226598}"/>
              </a:ext>
            </a:extLst>
          </p:cNvPr>
          <p:cNvGraphicFramePr>
            <a:graphicFrameLocks noGrp="1"/>
          </p:cNvGraphicFramePr>
          <p:nvPr/>
        </p:nvGraphicFramePr>
        <p:xfrm>
          <a:off x="334015" y="1842448"/>
          <a:ext cx="7977753" cy="2627190"/>
        </p:xfrm>
        <a:graphic>
          <a:graphicData uri="http://schemas.openxmlformats.org/drawingml/2006/table">
            <a:tbl>
              <a:tblPr/>
              <a:tblGrid>
                <a:gridCol w="1587547">
                  <a:extLst>
                    <a:ext uri="{9D8B030D-6E8A-4147-A177-3AD203B41FA5}">
                      <a16:colId xmlns:a16="http://schemas.microsoft.com/office/drawing/2014/main" val="1802796413"/>
                    </a:ext>
                  </a:extLst>
                </a:gridCol>
                <a:gridCol w="1200664">
                  <a:extLst>
                    <a:ext uri="{9D8B030D-6E8A-4147-A177-3AD203B41FA5}">
                      <a16:colId xmlns:a16="http://schemas.microsoft.com/office/drawing/2014/main" val="3414059755"/>
                    </a:ext>
                  </a:extLst>
                </a:gridCol>
                <a:gridCol w="1972521">
                  <a:extLst>
                    <a:ext uri="{9D8B030D-6E8A-4147-A177-3AD203B41FA5}">
                      <a16:colId xmlns:a16="http://schemas.microsoft.com/office/drawing/2014/main" val="1409957898"/>
                    </a:ext>
                  </a:extLst>
                </a:gridCol>
                <a:gridCol w="1372189">
                  <a:extLst>
                    <a:ext uri="{9D8B030D-6E8A-4147-A177-3AD203B41FA5}">
                      <a16:colId xmlns:a16="http://schemas.microsoft.com/office/drawing/2014/main" val="2481183041"/>
                    </a:ext>
                  </a:extLst>
                </a:gridCol>
                <a:gridCol w="1844832">
                  <a:extLst>
                    <a:ext uri="{9D8B030D-6E8A-4147-A177-3AD203B41FA5}">
                      <a16:colId xmlns:a16="http://schemas.microsoft.com/office/drawing/2014/main" val="4122440948"/>
                    </a:ext>
                  </a:extLst>
                </a:gridCol>
              </a:tblGrid>
              <a:tr h="731520">
                <a:tc>
                  <a:txBody>
                    <a:bodyPr/>
                    <a:lstStyle/>
                    <a:p>
                      <a:pPr marL="0" marR="0" algn="ctr">
                        <a:spcBef>
                          <a:spcPts val="0"/>
                        </a:spcBef>
                        <a:spcAft>
                          <a:spcPts val="0"/>
                        </a:spcAft>
                      </a:pPr>
                      <a:r>
                        <a:rPr lang="en-US" sz="1600" dirty="0">
                          <a:solidFill>
                            <a:schemeClr val="bg1"/>
                          </a:solidFill>
                          <a:effectLst/>
                        </a:rPr>
                        <a:t>Group</a:t>
                      </a:r>
                      <a:endParaRPr lang="en-US" sz="1600" dirty="0">
                        <a:solidFill>
                          <a:schemeClr val="bg1"/>
                        </a:solidFill>
                        <a:effectLst/>
                        <a:latin typeface="Arial" panose="020B0604020202020204" pitchFamily="34" charset="0"/>
                        <a:ea typeface="Times New Roman" panose="02020603050405020304" pitchFamily="18" charset="0"/>
                      </a:endParaRPr>
                    </a:p>
                  </a:txBody>
                  <a:tcPr marL="76200" marR="76200" marT="0" marB="0" anchor="b">
                    <a:solidFill>
                      <a:schemeClr val="bg2"/>
                    </a:solidFill>
                  </a:tcPr>
                </a:tc>
                <a:tc>
                  <a:txBody>
                    <a:bodyPr/>
                    <a:lstStyle/>
                    <a:p>
                      <a:pPr marL="0" marR="0" algn="ctr">
                        <a:spcBef>
                          <a:spcPts val="0"/>
                        </a:spcBef>
                        <a:spcAft>
                          <a:spcPts val="0"/>
                        </a:spcAft>
                      </a:pPr>
                      <a:r>
                        <a:rPr lang="en-US" sz="1600" dirty="0">
                          <a:solidFill>
                            <a:schemeClr val="bg1"/>
                          </a:solidFill>
                          <a:effectLst/>
                        </a:rPr>
                        <a:t>#</a:t>
                      </a:r>
                    </a:p>
                    <a:p>
                      <a:pPr marL="0" marR="0" algn="ctr">
                        <a:spcBef>
                          <a:spcPts val="0"/>
                        </a:spcBef>
                        <a:spcAft>
                          <a:spcPts val="0"/>
                        </a:spcAft>
                      </a:pPr>
                      <a:r>
                        <a:rPr lang="en-US" sz="1600" dirty="0">
                          <a:solidFill>
                            <a:schemeClr val="bg1"/>
                          </a:solidFill>
                          <a:effectLst/>
                        </a:rPr>
                        <a:t>Tested</a:t>
                      </a:r>
                      <a:endParaRPr lang="en-US" sz="1600" dirty="0">
                        <a:solidFill>
                          <a:schemeClr val="bg1"/>
                        </a:solidFill>
                        <a:effectLst/>
                        <a:latin typeface="Arial" panose="020B0604020202020204" pitchFamily="34" charset="0"/>
                        <a:ea typeface="Times New Roman" panose="02020603050405020304" pitchFamily="18" charset="0"/>
                      </a:endParaRPr>
                    </a:p>
                  </a:txBody>
                  <a:tcPr marL="76200" marR="76200" marT="0" marB="0" anchor="b">
                    <a:solidFill>
                      <a:schemeClr val="bg2"/>
                    </a:solidFill>
                  </a:tcPr>
                </a:tc>
                <a:tc>
                  <a:txBody>
                    <a:bodyPr/>
                    <a:lstStyle/>
                    <a:p>
                      <a:pPr marL="0" marR="0" algn="ctr">
                        <a:spcBef>
                          <a:spcPts val="0"/>
                        </a:spcBef>
                        <a:spcAft>
                          <a:spcPts val="0"/>
                        </a:spcAft>
                      </a:pPr>
                      <a:r>
                        <a:rPr lang="en-US" sz="1600" dirty="0">
                          <a:solidFill>
                            <a:schemeClr val="bg1"/>
                          </a:solidFill>
                          <a:effectLst/>
                        </a:rPr>
                        <a:t>% Students scoring proficient</a:t>
                      </a:r>
                      <a:endParaRPr lang="en-US" sz="1600" dirty="0">
                        <a:solidFill>
                          <a:schemeClr val="bg1"/>
                        </a:solidFill>
                        <a:effectLst/>
                        <a:latin typeface="Arial" panose="020B0604020202020204" pitchFamily="34" charset="0"/>
                        <a:ea typeface="Times New Roman" panose="02020603050405020304" pitchFamily="18" charset="0"/>
                      </a:endParaRPr>
                    </a:p>
                  </a:txBody>
                  <a:tcPr marL="76200" marR="76200" marT="0" marB="0" anchor="b">
                    <a:solidFill>
                      <a:schemeClr val="bg2"/>
                    </a:solidFill>
                  </a:tcPr>
                </a:tc>
                <a:tc>
                  <a:txBody>
                    <a:bodyPr/>
                    <a:lstStyle/>
                    <a:p>
                      <a:pPr marL="0" marR="0" algn="ctr">
                        <a:spcBef>
                          <a:spcPts val="0"/>
                        </a:spcBef>
                        <a:spcAft>
                          <a:spcPts val="0"/>
                        </a:spcAft>
                      </a:pPr>
                      <a:r>
                        <a:rPr lang="en-US" sz="1600" dirty="0">
                          <a:solidFill>
                            <a:schemeClr val="bg1"/>
                          </a:solidFill>
                          <a:effectLst/>
                        </a:rPr>
                        <a:t>2018 Goal</a:t>
                      </a:r>
                      <a:endParaRPr lang="en-US" sz="1600" dirty="0">
                        <a:solidFill>
                          <a:schemeClr val="bg1"/>
                        </a:solidFill>
                        <a:effectLst/>
                        <a:latin typeface="Arial" panose="020B0604020202020204" pitchFamily="34" charset="0"/>
                        <a:ea typeface="Times New Roman" panose="02020603050405020304" pitchFamily="18" charset="0"/>
                      </a:endParaRPr>
                    </a:p>
                  </a:txBody>
                  <a:tcPr marL="76200" marR="76200" marT="0" marB="0" anchor="b">
                    <a:solidFill>
                      <a:schemeClr val="bg2"/>
                    </a:solidFill>
                  </a:tcPr>
                </a:tc>
                <a:tc>
                  <a:txBody>
                    <a:bodyPr/>
                    <a:lstStyle/>
                    <a:p>
                      <a:pPr marL="0" marR="0" algn="ctr">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rPr>
                        <a:t>Difference</a:t>
                      </a:r>
                    </a:p>
                  </a:txBody>
                  <a:tcPr marL="76200" marR="76200" marT="0" marB="0" anchor="b">
                    <a:solidFill>
                      <a:schemeClr val="bg2"/>
                    </a:solidFill>
                  </a:tcPr>
                </a:tc>
                <a:extLst>
                  <a:ext uri="{0D108BD9-81ED-4DB2-BD59-A6C34878D82A}">
                    <a16:rowId xmlns:a16="http://schemas.microsoft.com/office/drawing/2014/main" val="923588541"/>
                  </a:ext>
                </a:extLst>
              </a:tr>
              <a:tr h="330615">
                <a:tc>
                  <a:txBody>
                    <a:bodyPr/>
                    <a:lstStyle/>
                    <a:p>
                      <a:pPr marL="0" marR="0">
                        <a:spcBef>
                          <a:spcPts val="0"/>
                        </a:spcBef>
                        <a:spcAft>
                          <a:spcPts val="0"/>
                        </a:spcAft>
                      </a:pPr>
                      <a:r>
                        <a:rPr lang="en-US" sz="2000" dirty="0">
                          <a:effectLst/>
                        </a:rPr>
                        <a:t>3-8 Migrant </a:t>
                      </a:r>
                      <a:endParaRPr lang="en-US" sz="2000" dirty="0">
                        <a:effectLst/>
                        <a:latin typeface="Arial" panose="020B0604020202020204" pitchFamily="34" charset="0"/>
                        <a:ea typeface="Times New Roman" panose="02020603050405020304" pitchFamily="18" charset="0"/>
                      </a:endParaRPr>
                    </a:p>
                  </a:txBody>
                  <a:tcPr marL="76200" marR="76200" marT="0" marB="0" anchor="b"/>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1,176</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33.2%</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47.8%</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-14.6%</a:t>
                      </a:r>
                    </a:p>
                  </a:txBody>
                  <a:tcPr marL="76200" marR="76200" marT="0" marB="0" anchor="ctr"/>
                </a:tc>
                <a:extLst>
                  <a:ext uri="{0D108BD9-81ED-4DB2-BD59-A6C34878D82A}">
                    <a16:rowId xmlns:a16="http://schemas.microsoft.com/office/drawing/2014/main" val="2162661372"/>
                  </a:ext>
                </a:extLst>
              </a:tr>
              <a:tr h="617220">
                <a:tc>
                  <a:txBody>
                    <a:bodyPr/>
                    <a:lstStyle/>
                    <a:p>
                      <a:pPr marL="0" marR="0">
                        <a:spcBef>
                          <a:spcPts val="0"/>
                        </a:spcBef>
                        <a:spcAft>
                          <a:spcPts val="0"/>
                        </a:spcAft>
                      </a:pPr>
                      <a:r>
                        <a:rPr lang="en-US" sz="2000" dirty="0">
                          <a:effectLst/>
                        </a:rPr>
                        <a:t>3-8 All Students </a:t>
                      </a:r>
                      <a:endParaRPr lang="en-US" sz="2000" dirty="0">
                        <a:effectLst/>
                        <a:latin typeface="Arial" panose="020B0604020202020204" pitchFamily="34" charset="0"/>
                        <a:ea typeface="Times New Roman" panose="02020603050405020304" pitchFamily="18" charset="0"/>
                      </a:endParaRPr>
                    </a:p>
                  </a:txBody>
                  <a:tcPr marL="76200" marR="76200" marT="0" marB="0" anchor="b"/>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711,302</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57.3%</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47.8%</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+9.5</a:t>
                      </a:r>
                    </a:p>
                  </a:txBody>
                  <a:tcPr marL="76200" marR="76200" marT="0" marB="0" anchor="ctr"/>
                </a:tc>
                <a:extLst>
                  <a:ext uri="{0D108BD9-81ED-4DB2-BD59-A6C34878D82A}">
                    <a16:rowId xmlns:a16="http://schemas.microsoft.com/office/drawing/2014/main" val="1127756471"/>
                  </a:ext>
                </a:extLst>
              </a:tr>
              <a:tr h="330615">
                <a:tc>
                  <a:txBody>
                    <a:bodyPr/>
                    <a:lstStyle/>
                    <a:p>
                      <a:pPr marL="0" marR="0">
                        <a:spcBef>
                          <a:spcPts val="0"/>
                        </a:spcBef>
                        <a:spcAft>
                          <a:spcPts val="0"/>
                        </a:spcAft>
                      </a:pPr>
                      <a:r>
                        <a:rPr lang="en-US" sz="2000" dirty="0">
                          <a:effectLst/>
                        </a:rPr>
                        <a:t>HS Migrant</a:t>
                      </a:r>
                      <a:endParaRPr lang="en-US" sz="2000" dirty="0">
                        <a:effectLst/>
                        <a:latin typeface="Arial" panose="020B0604020202020204" pitchFamily="34" charset="0"/>
                        <a:ea typeface="Times New Roman" panose="02020603050405020304" pitchFamily="18" charset="0"/>
                      </a:endParaRPr>
                    </a:p>
                  </a:txBody>
                  <a:tcPr marL="76200" marR="76200" marT="0" marB="0" anchor="b"/>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146</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25.3%</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53.0%</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-27.7</a:t>
                      </a:r>
                    </a:p>
                  </a:txBody>
                  <a:tcPr marL="76200" marR="76200" marT="0" marB="0" anchor="ctr"/>
                </a:tc>
                <a:extLst>
                  <a:ext uri="{0D108BD9-81ED-4DB2-BD59-A6C34878D82A}">
                    <a16:rowId xmlns:a16="http://schemas.microsoft.com/office/drawing/2014/main" val="3480363000"/>
                  </a:ext>
                </a:extLst>
              </a:tr>
              <a:tr h="617220">
                <a:tc>
                  <a:txBody>
                    <a:bodyPr/>
                    <a:lstStyle/>
                    <a:p>
                      <a:pPr marL="0" marR="0">
                        <a:spcBef>
                          <a:spcPts val="0"/>
                        </a:spcBef>
                        <a:spcAft>
                          <a:spcPts val="0"/>
                        </a:spcAft>
                      </a:pPr>
                      <a:r>
                        <a:rPr lang="en-US" sz="2000" dirty="0">
                          <a:effectLst/>
                        </a:rPr>
                        <a:t>HS All Students</a:t>
                      </a:r>
                      <a:endParaRPr lang="en-US" sz="2000" dirty="0">
                        <a:effectLst/>
                        <a:latin typeface="Arial" panose="020B0604020202020204" pitchFamily="34" charset="0"/>
                        <a:ea typeface="Times New Roman" panose="02020603050405020304" pitchFamily="18" charset="0"/>
                      </a:endParaRPr>
                    </a:p>
                  </a:txBody>
                  <a:tcPr marL="76200" marR="76200" marT="0" marB="0" anchor="b"/>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118,378</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59.9%</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53.0%</a:t>
                      </a:r>
                    </a:p>
                  </a:txBody>
                  <a:tcPr marL="76200" marR="7620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+6.9</a:t>
                      </a:r>
                    </a:p>
                  </a:txBody>
                  <a:tcPr marL="76200" marR="76200" marT="0" marB="0" anchor="ctr"/>
                </a:tc>
                <a:extLst>
                  <a:ext uri="{0D108BD9-81ED-4DB2-BD59-A6C34878D82A}">
                    <a16:rowId xmlns:a16="http://schemas.microsoft.com/office/drawing/2014/main" val="3550991932"/>
                  </a:ext>
                </a:extLst>
              </a:tr>
            </a:tbl>
          </a:graphicData>
        </a:graphic>
      </p:graphicFrame>
      <p:sp>
        <p:nvSpPr>
          <p:cNvPr id="14" name="TextBox 13">
            <a:extLst>
              <a:ext uri="{FF2B5EF4-FFF2-40B4-BE49-F238E27FC236}">
                <a16:creationId xmlns:a16="http://schemas.microsoft.com/office/drawing/2014/main" id="{0B689697-B64F-4917-87AF-ADF3981A1262}"/>
              </a:ext>
            </a:extLst>
          </p:cNvPr>
          <p:cNvSpPr txBox="1"/>
          <p:nvPr/>
        </p:nvSpPr>
        <p:spPr>
          <a:xfrm>
            <a:off x="580851" y="1405720"/>
            <a:ext cx="7314380" cy="369332"/>
          </a:xfrm>
          <a:prstGeom prst="rect">
            <a:avLst/>
          </a:prstGeom>
          <a:noFill/>
        </p:spPr>
        <p:txBody>
          <a:bodyPr wrap="square" rtlCol="0">
            <a:spAutoFit/>
          </a:bodyPr>
          <a:lstStyle/>
          <a:p>
            <a:pPr algn="ctr" defTabSz="914378"/>
            <a:r>
              <a:rPr lang="en-US" sz="1800" b="1" dirty="0"/>
              <a:t>2018 ELA Results and Targets</a:t>
            </a:r>
          </a:p>
        </p:txBody>
      </p:sp>
    </p:spTree>
    <p:extLst>
      <p:ext uri="{BB962C8B-B14F-4D97-AF65-F5344CB8AC3E}">
        <p14:creationId xmlns:p14="http://schemas.microsoft.com/office/powerpoint/2010/main" val="149165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p:txBody>
          <a:bodyPr>
            <a:normAutofit/>
          </a:bodyPr>
          <a:lstStyle/>
          <a:p>
            <a:r>
              <a:rPr lang="en-US" sz="3600" dirty="0"/>
              <a:t>State Performance Targets</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defTabSz="914378"/>
            <a:fld id="{00000000-1234-1234-1234-123412341234}" type="slidenum">
              <a:rPr lang="en"/>
              <a:pPr defTabSz="914378"/>
              <a:t>11</a:t>
            </a:fld>
            <a:endParaRPr lang="en"/>
          </a:p>
        </p:txBody>
      </p:sp>
      <p:grpSp>
        <p:nvGrpSpPr>
          <p:cNvPr id="6" name="Shape 632">
            <a:extLst>
              <a:ext uri="{FF2B5EF4-FFF2-40B4-BE49-F238E27FC236}">
                <a16:creationId xmlns:a16="http://schemas.microsoft.com/office/drawing/2014/main" id="{0100A5ED-6CEF-48AA-9F70-117718C8F63F}"/>
              </a:ext>
            </a:extLst>
          </p:cNvPr>
          <p:cNvGrpSpPr/>
          <p:nvPr/>
        </p:nvGrpSpPr>
        <p:grpSpPr>
          <a:xfrm>
            <a:off x="154858" y="450377"/>
            <a:ext cx="623064" cy="590272"/>
            <a:chOff x="5961125" y="1623900"/>
            <a:chExt cx="427450" cy="448175"/>
          </a:xfrm>
        </p:grpSpPr>
        <p:sp>
          <p:nvSpPr>
            <p:cNvPr id="7" name="Shape 633">
              <a:extLst>
                <a:ext uri="{FF2B5EF4-FFF2-40B4-BE49-F238E27FC236}">
                  <a16:creationId xmlns:a16="http://schemas.microsoft.com/office/drawing/2014/main" id="{6CE20F6D-E168-49B5-A934-7160D7C2F2CB}"/>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8" name="Shape 634">
              <a:extLst>
                <a:ext uri="{FF2B5EF4-FFF2-40B4-BE49-F238E27FC236}">
                  <a16:creationId xmlns:a16="http://schemas.microsoft.com/office/drawing/2014/main" id="{1890BA7B-F5F2-45BC-A3C0-769749761FF1}"/>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9" name="Shape 635">
              <a:extLst>
                <a:ext uri="{FF2B5EF4-FFF2-40B4-BE49-F238E27FC236}">
                  <a16:creationId xmlns:a16="http://schemas.microsoft.com/office/drawing/2014/main" id="{0E7A0AE3-8B08-4EFB-B622-65971FE5465E}"/>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10" name="Shape 636">
              <a:extLst>
                <a:ext uri="{FF2B5EF4-FFF2-40B4-BE49-F238E27FC236}">
                  <a16:creationId xmlns:a16="http://schemas.microsoft.com/office/drawing/2014/main" id="{C0361A94-627F-4B56-888D-9B1B17872603}"/>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11" name="Shape 637">
              <a:extLst>
                <a:ext uri="{FF2B5EF4-FFF2-40B4-BE49-F238E27FC236}">
                  <a16:creationId xmlns:a16="http://schemas.microsoft.com/office/drawing/2014/main" id="{E7DD3C46-1367-4B06-9A89-72419C24448F}"/>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12" name="Shape 638">
              <a:extLst>
                <a:ext uri="{FF2B5EF4-FFF2-40B4-BE49-F238E27FC236}">
                  <a16:creationId xmlns:a16="http://schemas.microsoft.com/office/drawing/2014/main" id="{59974020-EED6-4CC5-80F0-7E33FA130C50}"/>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sp>
          <p:nvSpPr>
            <p:cNvPr id="13" name="Shape 639">
              <a:extLst>
                <a:ext uri="{FF2B5EF4-FFF2-40B4-BE49-F238E27FC236}">
                  <a16:creationId xmlns:a16="http://schemas.microsoft.com/office/drawing/2014/main" id="{2DC29676-3641-421D-9EDD-830C9159274A}"/>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dirty="0"/>
            </a:p>
          </p:txBody>
        </p:sp>
      </p:grpSp>
      <p:graphicFrame>
        <p:nvGraphicFramePr>
          <p:cNvPr id="3" name="Table 2">
            <a:extLst>
              <a:ext uri="{FF2B5EF4-FFF2-40B4-BE49-F238E27FC236}">
                <a16:creationId xmlns:a16="http://schemas.microsoft.com/office/drawing/2014/main" id="{6478ACAE-BF79-4DB7-B428-326534226598}"/>
              </a:ext>
            </a:extLst>
          </p:cNvPr>
          <p:cNvGraphicFramePr>
            <a:graphicFrameLocks noGrp="1"/>
          </p:cNvGraphicFramePr>
          <p:nvPr/>
        </p:nvGraphicFramePr>
        <p:xfrm>
          <a:off x="334015" y="1842448"/>
          <a:ext cx="7977753" cy="2987040"/>
        </p:xfrm>
        <a:graphic>
          <a:graphicData uri="http://schemas.openxmlformats.org/drawingml/2006/table">
            <a:tbl>
              <a:tblPr/>
              <a:tblGrid>
                <a:gridCol w="1587547">
                  <a:extLst>
                    <a:ext uri="{9D8B030D-6E8A-4147-A177-3AD203B41FA5}">
                      <a16:colId xmlns:a16="http://schemas.microsoft.com/office/drawing/2014/main" val="1802796413"/>
                    </a:ext>
                  </a:extLst>
                </a:gridCol>
                <a:gridCol w="1200664">
                  <a:extLst>
                    <a:ext uri="{9D8B030D-6E8A-4147-A177-3AD203B41FA5}">
                      <a16:colId xmlns:a16="http://schemas.microsoft.com/office/drawing/2014/main" val="3414059755"/>
                    </a:ext>
                  </a:extLst>
                </a:gridCol>
                <a:gridCol w="1972521">
                  <a:extLst>
                    <a:ext uri="{9D8B030D-6E8A-4147-A177-3AD203B41FA5}">
                      <a16:colId xmlns:a16="http://schemas.microsoft.com/office/drawing/2014/main" val="1409957898"/>
                    </a:ext>
                  </a:extLst>
                </a:gridCol>
                <a:gridCol w="1372189">
                  <a:extLst>
                    <a:ext uri="{9D8B030D-6E8A-4147-A177-3AD203B41FA5}">
                      <a16:colId xmlns:a16="http://schemas.microsoft.com/office/drawing/2014/main" val="2481183041"/>
                    </a:ext>
                  </a:extLst>
                </a:gridCol>
                <a:gridCol w="1844832">
                  <a:extLst>
                    <a:ext uri="{9D8B030D-6E8A-4147-A177-3AD203B41FA5}">
                      <a16:colId xmlns:a16="http://schemas.microsoft.com/office/drawing/2014/main" val="4122440948"/>
                    </a:ext>
                  </a:extLst>
                </a:gridCol>
              </a:tblGrid>
              <a:tr h="480060">
                <a:tc>
                  <a:txBody>
                    <a:bodyPr/>
                    <a:lstStyle/>
                    <a:p>
                      <a:pPr marL="0" marR="0" algn="ctr">
                        <a:spcBef>
                          <a:spcPts val="0"/>
                        </a:spcBef>
                        <a:spcAft>
                          <a:spcPts val="0"/>
                        </a:spcAft>
                      </a:pPr>
                      <a:r>
                        <a:rPr lang="en-US" sz="1600" dirty="0">
                          <a:solidFill>
                            <a:schemeClr val="bg1"/>
                          </a:solidFill>
                          <a:effectLst/>
                        </a:rPr>
                        <a:t>Group</a:t>
                      </a:r>
                      <a:endParaRPr lang="en-US" sz="1600" dirty="0">
                        <a:solidFill>
                          <a:schemeClr val="bg1"/>
                        </a:solidFill>
                        <a:effectLst/>
                        <a:latin typeface="Arial" panose="020B0604020202020204" pitchFamily="34" charset="0"/>
                        <a:ea typeface="Times New Roman" panose="02020603050405020304" pitchFamily="18" charset="0"/>
                      </a:endParaRPr>
                    </a:p>
                  </a:txBody>
                  <a:tcPr marL="76200" marR="76200" marT="0" marB="0" anchor="b">
                    <a:solidFill>
                      <a:schemeClr val="bg2"/>
                    </a:solidFill>
                  </a:tcPr>
                </a:tc>
                <a:tc>
                  <a:txBody>
                    <a:bodyPr/>
                    <a:lstStyle/>
                    <a:p>
                      <a:pPr marL="0" marR="0" algn="ctr">
                        <a:spcBef>
                          <a:spcPts val="0"/>
                        </a:spcBef>
                        <a:spcAft>
                          <a:spcPts val="0"/>
                        </a:spcAft>
                      </a:pPr>
                      <a:r>
                        <a:rPr lang="en-US" sz="1600" dirty="0">
                          <a:solidFill>
                            <a:schemeClr val="bg1"/>
                          </a:solidFill>
                          <a:effectLst/>
                        </a:rPr>
                        <a:t>#</a:t>
                      </a:r>
                    </a:p>
                    <a:p>
                      <a:pPr marL="0" marR="0" algn="ctr">
                        <a:spcBef>
                          <a:spcPts val="0"/>
                        </a:spcBef>
                        <a:spcAft>
                          <a:spcPts val="0"/>
                        </a:spcAft>
                      </a:pPr>
                      <a:r>
                        <a:rPr lang="en-US" sz="1600" dirty="0">
                          <a:solidFill>
                            <a:schemeClr val="bg1"/>
                          </a:solidFill>
                          <a:effectLst/>
                        </a:rPr>
                        <a:t>Tested</a:t>
                      </a:r>
                      <a:endParaRPr lang="en-US" sz="1600" dirty="0">
                        <a:solidFill>
                          <a:schemeClr val="bg1"/>
                        </a:solidFill>
                        <a:effectLst/>
                        <a:latin typeface="Arial" panose="020B0604020202020204" pitchFamily="34" charset="0"/>
                        <a:ea typeface="Times New Roman" panose="02020603050405020304" pitchFamily="18" charset="0"/>
                      </a:endParaRPr>
                    </a:p>
                  </a:txBody>
                  <a:tcPr marL="76200" marR="76200" marT="0" marB="0" anchor="b">
                    <a:solidFill>
                      <a:schemeClr val="bg2"/>
                    </a:solidFill>
                  </a:tcPr>
                </a:tc>
                <a:tc>
                  <a:txBody>
                    <a:bodyPr/>
                    <a:lstStyle/>
                    <a:p>
                      <a:pPr marL="0" marR="0" algn="ctr">
                        <a:spcBef>
                          <a:spcPts val="0"/>
                        </a:spcBef>
                        <a:spcAft>
                          <a:spcPts val="0"/>
                        </a:spcAft>
                      </a:pPr>
                      <a:r>
                        <a:rPr lang="en-US" sz="1600" dirty="0">
                          <a:solidFill>
                            <a:schemeClr val="bg1"/>
                          </a:solidFill>
                          <a:effectLst/>
                        </a:rPr>
                        <a:t>% Students scoring proficient</a:t>
                      </a:r>
                      <a:endParaRPr lang="en-US" sz="1600" dirty="0">
                        <a:solidFill>
                          <a:schemeClr val="bg1"/>
                        </a:solidFill>
                        <a:effectLst/>
                        <a:latin typeface="Arial" panose="020B0604020202020204" pitchFamily="34" charset="0"/>
                        <a:ea typeface="Times New Roman" panose="02020603050405020304" pitchFamily="18" charset="0"/>
                      </a:endParaRPr>
                    </a:p>
                  </a:txBody>
                  <a:tcPr marL="76200" marR="76200" marT="0" marB="0" anchor="b">
                    <a:solidFill>
                      <a:schemeClr val="bg2"/>
                    </a:solidFill>
                  </a:tcPr>
                </a:tc>
                <a:tc>
                  <a:txBody>
                    <a:bodyPr/>
                    <a:lstStyle/>
                    <a:p>
                      <a:pPr marL="0" marR="0" algn="ctr">
                        <a:spcBef>
                          <a:spcPts val="0"/>
                        </a:spcBef>
                        <a:spcAft>
                          <a:spcPts val="0"/>
                        </a:spcAft>
                      </a:pPr>
                      <a:r>
                        <a:rPr lang="en-US" sz="1600" dirty="0">
                          <a:solidFill>
                            <a:schemeClr val="bg1"/>
                          </a:solidFill>
                          <a:effectLst/>
                        </a:rPr>
                        <a:t>2019 Goal</a:t>
                      </a:r>
                      <a:endParaRPr lang="en-US" sz="1600" dirty="0">
                        <a:solidFill>
                          <a:schemeClr val="bg1"/>
                        </a:solidFill>
                        <a:effectLst/>
                        <a:latin typeface="Arial" panose="020B0604020202020204" pitchFamily="34" charset="0"/>
                        <a:ea typeface="Times New Roman" panose="02020603050405020304" pitchFamily="18" charset="0"/>
                      </a:endParaRPr>
                    </a:p>
                  </a:txBody>
                  <a:tcPr marL="76200" marR="76200" marT="0" marB="0" anchor="b">
                    <a:solidFill>
                      <a:schemeClr val="bg2"/>
                    </a:solidFill>
                  </a:tcPr>
                </a:tc>
                <a:tc>
                  <a:txBody>
                    <a:bodyPr/>
                    <a:lstStyle/>
                    <a:p>
                      <a:pPr marL="0" marR="0" algn="ctr">
                        <a:spcBef>
                          <a:spcPts val="0"/>
                        </a:spcBef>
                        <a:spcAft>
                          <a:spcPts val="0"/>
                        </a:spcAft>
                      </a:pPr>
                      <a:r>
                        <a:rPr lang="en-US" sz="1600" dirty="0">
                          <a:solidFill>
                            <a:schemeClr val="bg1"/>
                          </a:solidFill>
                          <a:effectLst/>
                        </a:rPr>
                        <a:t>Difference</a:t>
                      </a:r>
                      <a:endParaRPr lang="en-US" sz="1600" dirty="0">
                        <a:solidFill>
                          <a:schemeClr val="bg1"/>
                        </a:solidFill>
                        <a:effectLst/>
                        <a:latin typeface="Arial" panose="020B0604020202020204" pitchFamily="34" charset="0"/>
                        <a:ea typeface="Times New Roman" panose="02020603050405020304" pitchFamily="18" charset="0"/>
                      </a:endParaRPr>
                    </a:p>
                  </a:txBody>
                  <a:tcPr marL="76200" marR="76200" marT="0" marB="0" anchor="b">
                    <a:solidFill>
                      <a:schemeClr val="bg2"/>
                    </a:solidFill>
                  </a:tcPr>
                </a:tc>
                <a:extLst>
                  <a:ext uri="{0D108BD9-81ED-4DB2-BD59-A6C34878D82A}">
                    <a16:rowId xmlns:a16="http://schemas.microsoft.com/office/drawing/2014/main" val="923588541"/>
                  </a:ext>
                </a:extLst>
              </a:tr>
              <a:tr h="422910">
                <a:tc>
                  <a:txBody>
                    <a:bodyPr/>
                    <a:lstStyle/>
                    <a:p>
                      <a:pPr marL="0" marR="0">
                        <a:spcBef>
                          <a:spcPts val="0"/>
                        </a:spcBef>
                        <a:spcAft>
                          <a:spcPts val="0"/>
                        </a:spcAft>
                      </a:pPr>
                      <a:r>
                        <a:rPr lang="en-US" sz="1800" dirty="0">
                          <a:effectLst/>
                        </a:rPr>
                        <a:t>3-8 Migrant </a:t>
                      </a:r>
                      <a:endParaRPr lang="en-US" sz="1800" dirty="0">
                        <a:effectLst/>
                        <a:latin typeface="Arial" panose="020B0604020202020204" pitchFamily="34" charset="0"/>
                        <a:ea typeface="Times New Roman" panose="02020603050405020304" pitchFamily="18" charset="0"/>
                      </a:endParaRPr>
                    </a:p>
                  </a:txBody>
                  <a:tcPr marL="76200" marR="76200" marT="0" marB="0" anchor="b"/>
                </a:tc>
                <a:tc>
                  <a:txBody>
                    <a:bodyPr/>
                    <a:lstStyle/>
                    <a:p>
                      <a:pPr marL="0" marR="0" algn="ctr">
                        <a:spcBef>
                          <a:spcPts val="0"/>
                        </a:spcBef>
                        <a:spcAft>
                          <a:spcPts val="0"/>
                        </a:spcAft>
                      </a:pPr>
                      <a:r>
                        <a:rPr lang="en-US" sz="2100" dirty="0">
                          <a:effectLst/>
                          <a:latin typeface="Arial" panose="020B0604020202020204" pitchFamily="34" charset="0"/>
                          <a:ea typeface="Times New Roman" panose="02020603050405020304" pitchFamily="18" charset="0"/>
                        </a:rPr>
                        <a:t>1,163</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39.2%</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52.4%</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-13.2</a:t>
                      </a:r>
                    </a:p>
                  </a:txBody>
                  <a:tcPr marL="76200" marR="76200" marT="0" marB="0" anchor="ctr"/>
                </a:tc>
                <a:extLst>
                  <a:ext uri="{0D108BD9-81ED-4DB2-BD59-A6C34878D82A}">
                    <a16:rowId xmlns:a16="http://schemas.microsoft.com/office/drawing/2014/main" val="2162661372"/>
                  </a:ext>
                </a:extLst>
              </a:tr>
              <a:tr h="822960">
                <a:tc>
                  <a:txBody>
                    <a:bodyPr/>
                    <a:lstStyle/>
                    <a:p>
                      <a:pPr marL="0" marR="0">
                        <a:spcBef>
                          <a:spcPts val="0"/>
                        </a:spcBef>
                        <a:spcAft>
                          <a:spcPts val="0"/>
                        </a:spcAft>
                      </a:pPr>
                      <a:r>
                        <a:rPr lang="en-US" sz="1800" dirty="0">
                          <a:effectLst/>
                        </a:rPr>
                        <a:t>3-8 Non-migrant Students </a:t>
                      </a:r>
                      <a:endParaRPr lang="en-US" sz="1800" dirty="0">
                        <a:effectLst/>
                        <a:latin typeface="Arial" panose="020B0604020202020204" pitchFamily="34" charset="0"/>
                        <a:ea typeface="Times New Roman" panose="02020603050405020304" pitchFamily="18" charset="0"/>
                      </a:endParaRPr>
                    </a:p>
                  </a:txBody>
                  <a:tcPr marL="76200" marR="76200" marT="0" marB="0" anchor="b"/>
                </a:tc>
                <a:tc>
                  <a:txBody>
                    <a:bodyPr/>
                    <a:lstStyle/>
                    <a:p>
                      <a:pPr marL="0" marR="0" algn="ctr">
                        <a:spcBef>
                          <a:spcPts val="0"/>
                        </a:spcBef>
                        <a:spcAft>
                          <a:spcPts val="0"/>
                        </a:spcAft>
                      </a:pPr>
                      <a:r>
                        <a:rPr lang="en-US" sz="2100" dirty="0">
                          <a:effectLst/>
                          <a:latin typeface="Arial" panose="020B0604020202020204" pitchFamily="34" charset="0"/>
                          <a:ea typeface="Times New Roman" panose="02020603050405020304" pitchFamily="18" charset="0"/>
                        </a:rPr>
                        <a:t>679,953</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54.3%</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52.4%</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+1.9</a:t>
                      </a:r>
                    </a:p>
                  </a:txBody>
                  <a:tcPr marL="76200" marR="76200" marT="0" marB="0" anchor="ctr"/>
                </a:tc>
                <a:extLst>
                  <a:ext uri="{0D108BD9-81ED-4DB2-BD59-A6C34878D82A}">
                    <a16:rowId xmlns:a16="http://schemas.microsoft.com/office/drawing/2014/main" val="1127756471"/>
                  </a:ext>
                </a:extLst>
              </a:tr>
              <a:tr h="422910">
                <a:tc>
                  <a:txBody>
                    <a:bodyPr/>
                    <a:lstStyle/>
                    <a:p>
                      <a:pPr marL="0" marR="0">
                        <a:spcBef>
                          <a:spcPts val="0"/>
                        </a:spcBef>
                        <a:spcAft>
                          <a:spcPts val="0"/>
                        </a:spcAft>
                      </a:pPr>
                      <a:r>
                        <a:rPr lang="en-US" sz="1800" dirty="0">
                          <a:effectLst/>
                        </a:rPr>
                        <a:t>HS Migrant</a:t>
                      </a:r>
                      <a:endParaRPr lang="en-US" sz="1800" dirty="0">
                        <a:effectLst/>
                        <a:latin typeface="Arial" panose="020B0604020202020204" pitchFamily="34" charset="0"/>
                        <a:ea typeface="Times New Roman" panose="02020603050405020304" pitchFamily="18" charset="0"/>
                      </a:endParaRPr>
                    </a:p>
                  </a:txBody>
                  <a:tcPr marL="76200" marR="76200" marT="0" marB="0" anchor="b"/>
                </a:tc>
                <a:tc>
                  <a:txBody>
                    <a:bodyPr/>
                    <a:lstStyle/>
                    <a:p>
                      <a:pPr marL="0" marR="0" algn="ctr">
                        <a:spcBef>
                          <a:spcPts val="0"/>
                        </a:spcBef>
                        <a:spcAft>
                          <a:spcPts val="0"/>
                        </a:spcAft>
                      </a:pPr>
                      <a:r>
                        <a:rPr lang="en-US" sz="2100" dirty="0">
                          <a:effectLst/>
                          <a:latin typeface="Arial" panose="020B0604020202020204" pitchFamily="34" charset="0"/>
                          <a:ea typeface="Times New Roman" panose="02020603050405020304" pitchFamily="18" charset="0"/>
                        </a:rPr>
                        <a:t>155</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31.6%</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46.5%</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-14.9</a:t>
                      </a:r>
                    </a:p>
                  </a:txBody>
                  <a:tcPr marL="76200" marR="76200" marT="0" marB="0" anchor="ctr"/>
                </a:tc>
                <a:extLst>
                  <a:ext uri="{0D108BD9-81ED-4DB2-BD59-A6C34878D82A}">
                    <a16:rowId xmlns:a16="http://schemas.microsoft.com/office/drawing/2014/main" val="3480363000"/>
                  </a:ext>
                </a:extLst>
              </a:tr>
              <a:tr h="822960">
                <a:tc>
                  <a:txBody>
                    <a:bodyPr/>
                    <a:lstStyle/>
                    <a:p>
                      <a:pPr marL="0" marR="0">
                        <a:spcBef>
                          <a:spcPts val="0"/>
                        </a:spcBef>
                        <a:spcAft>
                          <a:spcPts val="0"/>
                        </a:spcAft>
                      </a:pPr>
                      <a:r>
                        <a:rPr lang="en-US" sz="1800" dirty="0">
                          <a:effectLst/>
                        </a:rPr>
                        <a:t>HS Non-migrant Students</a:t>
                      </a:r>
                      <a:endParaRPr lang="en-US" sz="1800" dirty="0">
                        <a:effectLst/>
                        <a:latin typeface="Arial" panose="020B0604020202020204" pitchFamily="34" charset="0"/>
                        <a:ea typeface="Times New Roman" panose="02020603050405020304" pitchFamily="18" charset="0"/>
                      </a:endParaRPr>
                    </a:p>
                  </a:txBody>
                  <a:tcPr marL="76200" marR="76200" marT="0" marB="0" anchor="b"/>
                </a:tc>
                <a:tc>
                  <a:txBody>
                    <a:bodyPr/>
                    <a:lstStyle/>
                    <a:p>
                      <a:pPr marL="0" marR="0" algn="ctr">
                        <a:spcBef>
                          <a:spcPts val="0"/>
                        </a:spcBef>
                        <a:spcAft>
                          <a:spcPts val="0"/>
                        </a:spcAft>
                      </a:pPr>
                      <a:r>
                        <a:rPr lang="en-US" sz="2100" dirty="0">
                          <a:effectLst/>
                          <a:latin typeface="Arial" panose="020B0604020202020204" pitchFamily="34" charset="0"/>
                          <a:ea typeface="Times New Roman" panose="02020603050405020304" pitchFamily="18" charset="0"/>
                        </a:rPr>
                        <a:t>118,492</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56.7%</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46.5%</a:t>
                      </a:r>
                    </a:p>
                  </a:txBody>
                  <a:tcPr marL="76200" marR="76200" marT="0" marB="0" anchor="ctr"/>
                </a:tc>
                <a:tc>
                  <a:txBody>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rPr>
                        <a:t>+10.2</a:t>
                      </a:r>
                    </a:p>
                  </a:txBody>
                  <a:tcPr marL="76200" marR="76200" marT="0" marB="0" anchor="ctr"/>
                </a:tc>
                <a:extLst>
                  <a:ext uri="{0D108BD9-81ED-4DB2-BD59-A6C34878D82A}">
                    <a16:rowId xmlns:a16="http://schemas.microsoft.com/office/drawing/2014/main" val="3550991932"/>
                  </a:ext>
                </a:extLst>
              </a:tr>
            </a:tbl>
          </a:graphicData>
        </a:graphic>
      </p:graphicFrame>
      <p:sp>
        <p:nvSpPr>
          <p:cNvPr id="14" name="TextBox 13">
            <a:extLst>
              <a:ext uri="{FF2B5EF4-FFF2-40B4-BE49-F238E27FC236}">
                <a16:creationId xmlns:a16="http://schemas.microsoft.com/office/drawing/2014/main" id="{0B689697-B64F-4917-87AF-ADF3981A1262}"/>
              </a:ext>
            </a:extLst>
          </p:cNvPr>
          <p:cNvSpPr txBox="1"/>
          <p:nvPr/>
        </p:nvSpPr>
        <p:spPr>
          <a:xfrm>
            <a:off x="580851" y="1405720"/>
            <a:ext cx="7314380" cy="369332"/>
          </a:xfrm>
          <a:prstGeom prst="rect">
            <a:avLst/>
          </a:prstGeom>
          <a:noFill/>
        </p:spPr>
        <p:txBody>
          <a:bodyPr wrap="square" rtlCol="0">
            <a:spAutoFit/>
          </a:bodyPr>
          <a:lstStyle/>
          <a:p>
            <a:pPr algn="ctr" defTabSz="914378"/>
            <a:r>
              <a:rPr lang="en-US" sz="1800" b="1" dirty="0"/>
              <a:t>2018 Mathematics Results and Targets</a:t>
            </a:r>
          </a:p>
        </p:txBody>
      </p:sp>
    </p:spTree>
    <p:extLst>
      <p:ext uri="{BB962C8B-B14F-4D97-AF65-F5344CB8AC3E}">
        <p14:creationId xmlns:p14="http://schemas.microsoft.com/office/powerpoint/2010/main" val="260119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p:txBody>
          <a:bodyPr>
            <a:normAutofit/>
          </a:bodyPr>
          <a:lstStyle/>
          <a:p>
            <a:r>
              <a:rPr lang="en-US" sz="3600" dirty="0"/>
              <a:t>Graduation Targets</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defTabSz="914378"/>
            <a:fld id="{00000000-1234-1234-1234-123412341234}" type="slidenum">
              <a:rPr lang="en"/>
              <a:pPr defTabSz="914378"/>
              <a:t>12</a:t>
            </a:fld>
            <a:endParaRPr lang="en"/>
          </a:p>
        </p:txBody>
      </p:sp>
      <p:grpSp>
        <p:nvGrpSpPr>
          <p:cNvPr id="6" name="Shape 632">
            <a:extLst>
              <a:ext uri="{FF2B5EF4-FFF2-40B4-BE49-F238E27FC236}">
                <a16:creationId xmlns:a16="http://schemas.microsoft.com/office/drawing/2014/main" id="{0100A5ED-6CEF-48AA-9F70-117718C8F63F}"/>
              </a:ext>
            </a:extLst>
          </p:cNvPr>
          <p:cNvGrpSpPr/>
          <p:nvPr/>
        </p:nvGrpSpPr>
        <p:grpSpPr>
          <a:xfrm>
            <a:off x="154858" y="450377"/>
            <a:ext cx="623064" cy="590272"/>
            <a:chOff x="5961125" y="1623900"/>
            <a:chExt cx="427450" cy="448175"/>
          </a:xfrm>
        </p:grpSpPr>
        <p:sp>
          <p:nvSpPr>
            <p:cNvPr id="7" name="Shape 633">
              <a:extLst>
                <a:ext uri="{FF2B5EF4-FFF2-40B4-BE49-F238E27FC236}">
                  <a16:creationId xmlns:a16="http://schemas.microsoft.com/office/drawing/2014/main" id="{6CE20F6D-E168-49B5-A934-7160D7C2F2CB}"/>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a:p>
          </p:txBody>
        </p:sp>
        <p:sp>
          <p:nvSpPr>
            <p:cNvPr id="8" name="Shape 634">
              <a:extLst>
                <a:ext uri="{FF2B5EF4-FFF2-40B4-BE49-F238E27FC236}">
                  <a16:creationId xmlns:a16="http://schemas.microsoft.com/office/drawing/2014/main" id="{1890BA7B-F5F2-45BC-A3C0-769749761FF1}"/>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a:p>
          </p:txBody>
        </p:sp>
        <p:sp>
          <p:nvSpPr>
            <p:cNvPr id="9" name="Shape 635">
              <a:extLst>
                <a:ext uri="{FF2B5EF4-FFF2-40B4-BE49-F238E27FC236}">
                  <a16:creationId xmlns:a16="http://schemas.microsoft.com/office/drawing/2014/main" id="{0E7A0AE3-8B08-4EFB-B622-65971FE5465E}"/>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a:p>
          </p:txBody>
        </p:sp>
        <p:sp>
          <p:nvSpPr>
            <p:cNvPr id="10" name="Shape 636">
              <a:extLst>
                <a:ext uri="{FF2B5EF4-FFF2-40B4-BE49-F238E27FC236}">
                  <a16:creationId xmlns:a16="http://schemas.microsoft.com/office/drawing/2014/main" id="{C0361A94-627F-4B56-888D-9B1B17872603}"/>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a:p>
          </p:txBody>
        </p:sp>
        <p:sp>
          <p:nvSpPr>
            <p:cNvPr id="11" name="Shape 637">
              <a:extLst>
                <a:ext uri="{FF2B5EF4-FFF2-40B4-BE49-F238E27FC236}">
                  <a16:creationId xmlns:a16="http://schemas.microsoft.com/office/drawing/2014/main" id="{E7DD3C46-1367-4B06-9A89-72419C24448F}"/>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a:p>
          </p:txBody>
        </p:sp>
        <p:sp>
          <p:nvSpPr>
            <p:cNvPr id="12" name="Shape 638">
              <a:extLst>
                <a:ext uri="{FF2B5EF4-FFF2-40B4-BE49-F238E27FC236}">
                  <a16:creationId xmlns:a16="http://schemas.microsoft.com/office/drawing/2014/main" id="{59974020-EED6-4CC5-80F0-7E33FA130C50}"/>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a:p>
          </p:txBody>
        </p:sp>
        <p:sp>
          <p:nvSpPr>
            <p:cNvPr id="13" name="Shape 639">
              <a:extLst>
                <a:ext uri="{FF2B5EF4-FFF2-40B4-BE49-F238E27FC236}">
                  <a16:creationId xmlns:a16="http://schemas.microsoft.com/office/drawing/2014/main" id="{2DC29676-3641-421D-9EDD-830C9159274A}"/>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defTabSz="914378"/>
              <a:endParaRPr/>
            </a:p>
          </p:txBody>
        </p:sp>
      </p:grpSp>
      <p:sp>
        <p:nvSpPr>
          <p:cNvPr id="14" name="TextBox 13">
            <a:extLst>
              <a:ext uri="{FF2B5EF4-FFF2-40B4-BE49-F238E27FC236}">
                <a16:creationId xmlns:a16="http://schemas.microsoft.com/office/drawing/2014/main" id="{0B689697-B64F-4917-87AF-ADF3981A1262}"/>
              </a:ext>
            </a:extLst>
          </p:cNvPr>
          <p:cNvSpPr txBox="1"/>
          <p:nvPr/>
        </p:nvSpPr>
        <p:spPr>
          <a:xfrm>
            <a:off x="580851" y="1405720"/>
            <a:ext cx="7314380" cy="369332"/>
          </a:xfrm>
          <a:prstGeom prst="rect">
            <a:avLst/>
          </a:prstGeom>
          <a:noFill/>
        </p:spPr>
        <p:txBody>
          <a:bodyPr wrap="square" rtlCol="0">
            <a:spAutoFit/>
          </a:bodyPr>
          <a:lstStyle/>
          <a:p>
            <a:pPr algn="ctr" defTabSz="914378"/>
            <a:r>
              <a:rPr lang="en-US" sz="1800" b="1" dirty="0"/>
              <a:t>High School Graduation</a:t>
            </a:r>
          </a:p>
        </p:txBody>
      </p:sp>
      <p:graphicFrame>
        <p:nvGraphicFramePr>
          <p:cNvPr id="15" name="Table 14">
            <a:extLst>
              <a:ext uri="{FF2B5EF4-FFF2-40B4-BE49-F238E27FC236}">
                <a16:creationId xmlns:a16="http://schemas.microsoft.com/office/drawing/2014/main" id="{DEF38379-40FB-4C05-988A-4664F26430E9}"/>
              </a:ext>
            </a:extLst>
          </p:cNvPr>
          <p:cNvGraphicFramePr>
            <a:graphicFrameLocks noGrp="1"/>
          </p:cNvGraphicFramePr>
          <p:nvPr/>
        </p:nvGraphicFramePr>
        <p:xfrm>
          <a:off x="433860" y="1420110"/>
          <a:ext cx="7321192" cy="1813065"/>
        </p:xfrm>
        <a:graphic>
          <a:graphicData uri="http://schemas.openxmlformats.org/drawingml/2006/table">
            <a:tbl>
              <a:tblPr firstRow="1" firstCol="1" bandRow="1"/>
              <a:tblGrid>
                <a:gridCol w="2360156">
                  <a:extLst>
                    <a:ext uri="{9D8B030D-6E8A-4147-A177-3AD203B41FA5}">
                      <a16:colId xmlns:a16="http://schemas.microsoft.com/office/drawing/2014/main" val="2992114314"/>
                    </a:ext>
                  </a:extLst>
                </a:gridCol>
                <a:gridCol w="1058295">
                  <a:extLst>
                    <a:ext uri="{9D8B030D-6E8A-4147-A177-3AD203B41FA5}">
                      <a16:colId xmlns:a16="http://schemas.microsoft.com/office/drawing/2014/main" val="2044083541"/>
                    </a:ext>
                  </a:extLst>
                </a:gridCol>
                <a:gridCol w="893684">
                  <a:extLst>
                    <a:ext uri="{9D8B030D-6E8A-4147-A177-3AD203B41FA5}">
                      <a16:colId xmlns:a16="http://schemas.microsoft.com/office/drawing/2014/main" val="680489583"/>
                    </a:ext>
                  </a:extLst>
                </a:gridCol>
                <a:gridCol w="893684">
                  <a:extLst>
                    <a:ext uri="{9D8B030D-6E8A-4147-A177-3AD203B41FA5}">
                      <a16:colId xmlns:a16="http://schemas.microsoft.com/office/drawing/2014/main" val="3676681814"/>
                    </a:ext>
                  </a:extLst>
                </a:gridCol>
                <a:gridCol w="1057078">
                  <a:extLst>
                    <a:ext uri="{9D8B030D-6E8A-4147-A177-3AD203B41FA5}">
                      <a16:colId xmlns:a16="http://schemas.microsoft.com/office/drawing/2014/main" val="2813160912"/>
                    </a:ext>
                  </a:extLst>
                </a:gridCol>
                <a:gridCol w="1058295">
                  <a:extLst>
                    <a:ext uri="{9D8B030D-6E8A-4147-A177-3AD203B41FA5}">
                      <a16:colId xmlns:a16="http://schemas.microsoft.com/office/drawing/2014/main" val="1374916670"/>
                    </a:ext>
                  </a:extLst>
                </a:gridCol>
              </a:tblGrid>
              <a:tr h="1433308">
                <a:tc>
                  <a:txBody>
                    <a:bodyPr/>
                    <a:lstStyle/>
                    <a:p>
                      <a:pPr marL="0" marR="0">
                        <a:spcBef>
                          <a:spcPts val="0"/>
                        </a:spcBef>
                        <a:spcAft>
                          <a:spcPts val="0"/>
                        </a:spcAft>
                      </a:pPr>
                      <a:r>
                        <a:rPr lang="en-US" sz="1600" b="1" dirty="0">
                          <a:solidFill>
                            <a:schemeClr val="bg1"/>
                          </a:solidFill>
                          <a:effectLst/>
                        </a:rPr>
                        <a:t>Targets are for percentages of all students meeting and exceeding standards</a:t>
                      </a:r>
                      <a:endParaRPr lang="en-US" sz="16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b">
                    <a:solidFill>
                      <a:schemeClr val="bg2"/>
                    </a:solidFill>
                  </a:tcPr>
                </a:tc>
                <a:tc>
                  <a:txBody>
                    <a:bodyPr/>
                    <a:lstStyle/>
                    <a:p>
                      <a:pPr marL="71755" marR="71755">
                        <a:spcBef>
                          <a:spcPts val="0"/>
                        </a:spcBef>
                        <a:spcAft>
                          <a:spcPts val="0"/>
                        </a:spcAft>
                      </a:pPr>
                      <a:r>
                        <a:rPr lang="en-US" sz="1800" b="1" dirty="0">
                          <a:solidFill>
                            <a:schemeClr val="bg1"/>
                          </a:solidFill>
                          <a:effectLst/>
                        </a:rPr>
                        <a:t>2016</a:t>
                      </a:r>
                      <a:endParaRPr lang="en-US" sz="18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b">
                    <a:solidFill>
                      <a:schemeClr val="bg2"/>
                    </a:solidFill>
                  </a:tcPr>
                </a:tc>
                <a:tc>
                  <a:txBody>
                    <a:bodyPr/>
                    <a:lstStyle/>
                    <a:p>
                      <a:pPr marL="71755" marR="71755">
                        <a:spcBef>
                          <a:spcPts val="0"/>
                        </a:spcBef>
                        <a:spcAft>
                          <a:spcPts val="0"/>
                        </a:spcAft>
                      </a:pPr>
                      <a:r>
                        <a:rPr lang="en-US" sz="1800" b="1" dirty="0">
                          <a:solidFill>
                            <a:schemeClr val="bg1"/>
                          </a:solidFill>
                          <a:effectLst/>
                          <a:latin typeface="Arial" panose="020B0604020202020204" pitchFamily="34" charset="0"/>
                          <a:ea typeface="Times New Roman" panose="02020603050405020304" pitchFamily="18" charset="0"/>
                        </a:rPr>
                        <a:t>17-18</a:t>
                      </a:r>
                    </a:p>
                  </a:txBody>
                  <a:tcPr marL="68580" marR="68580" marT="0" marB="0" anchor="b">
                    <a:solidFill>
                      <a:schemeClr val="bg2"/>
                    </a:solidFill>
                  </a:tcPr>
                </a:tc>
                <a:tc>
                  <a:txBody>
                    <a:bodyPr/>
                    <a:lstStyle/>
                    <a:p>
                      <a:pPr marL="71755" marR="71755">
                        <a:spcBef>
                          <a:spcPts val="0"/>
                        </a:spcBef>
                        <a:spcAft>
                          <a:spcPts val="0"/>
                        </a:spcAft>
                      </a:pPr>
                      <a:r>
                        <a:rPr lang="en-US" sz="1800" b="1" dirty="0">
                          <a:solidFill>
                            <a:schemeClr val="bg1"/>
                          </a:solidFill>
                          <a:effectLst/>
                          <a:latin typeface="Arial" panose="020B0604020202020204" pitchFamily="34" charset="0"/>
                          <a:ea typeface="Times New Roman" panose="02020603050405020304" pitchFamily="18" charset="0"/>
                        </a:rPr>
                        <a:t>18-19</a:t>
                      </a:r>
                    </a:p>
                  </a:txBody>
                  <a:tcPr marL="68580" marR="68580" marT="0" marB="0" anchor="b">
                    <a:solidFill>
                      <a:schemeClr val="bg2"/>
                    </a:solidFill>
                  </a:tcPr>
                </a:tc>
                <a:tc>
                  <a:txBody>
                    <a:bodyPr/>
                    <a:lstStyle/>
                    <a:p>
                      <a:pPr marL="71755" marR="71755">
                        <a:spcBef>
                          <a:spcPts val="0"/>
                        </a:spcBef>
                        <a:spcAft>
                          <a:spcPts val="0"/>
                        </a:spcAft>
                      </a:pPr>
                      <a:r>
                        <a:rPr lang="en-US" sz="1800" b="1" dirty="0">
                          <a:solidFill>
                            <a:schemeClr val="bg1"/>
                          </a:solidFill>
                          <a:effectLst/>
                          <a:latin typeface="Arial" panose="020B0604020202020204" pitchFamily="34" charset="0"/>
                          <a:ea typeface="Times New Roman" panose="02020603050405020304" pitchFamily="18" charset="0"/>
                        </a:rPr>
                        <a:t>19-20</a:t>
                      </a:r>
                    </a:p>
                  </a:txBody>
                  <a:tcPr marL="68580" marR="68580" marT="0" marB="0" anchor="b">
                    <a:solidFill>
                      <a:schemeClr val="bg2"/>
                    </a:solidFill>
                  </a:tcPr>
                </a:tc>
                <a:tc>
                  <a:txBody>
                    <a:bodyPr/>
                    <a:lstStyle/>
                    <a:p>
                      <a:pPr marL="71755" marR="71755">
                        <a:spcBef>
                          <a:spcPts val="0"/>
                        </a:spcBef>
                        <a:spcAft>
                          <a:spcPts val="0"/>
                        </a:spcAft>
                      </a:pPr>
                      <a:r>
                        <a:rPr lang="en-US" sz="1800" b="1" dirty="0">
                          <a:solidFill>
                            <a:schemeClr val="bg1"/>
                          </a:solidFill>
                          <a:effectLst/>
                        </a:rPr>
                        <a:t>Long Term Goal 26-27</a:t>
                      </a:r>
                      <a:endParaRPr lang="en-US" sz="18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b">
                    <a:solidFill>
                      <a:schemeClr val="bg2"/>
                    </a:solidFill>
                  </a:tcPr>
                </a:tc>
                <a:extLst>
                  <a:ext uri="{0D108BD9-81ED-4DB2-BD59-A6C34878D82A}">
                    <a16:rowId xmlns:a16="http://schemas.microsoft.com/office/drawing/2014/main" val="1985207798"/>
                  </a:ext>
                </a:extLst>
              </a:tr>
              <a:tr h="379757">
                <a:tc>
                  <a:txBody>
                    <a:bodyPr/>
                    <a:lstStyle/>
                    <a:p>
                      <a:pPr marL="0" marR="0">
                        <a:spcBef>
                          <a:spcPts val="0"/>
                        </a:spcBef>
                        <a:spcAft>
                          <a:spcPts val="0"/>
                        </a:spcAft>
                      </a:pPr>
                      <a:r>
                        <a:rPr lang="en-US" sz="1800" dirty="0">
                          <a:effectLst/>
                        </a:rPr>
                        <a:t>Graduation Rate</a:t>
                      </a:r>
                      <a:endParaRPr lang="en-US" sz="18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rPr>
                        <a:t>85.9</a:t>
                      </a:r>
                    </a:p>
                  </a:txBody>
                  <a:tcPr marL="68580" marR="68580" marT="0" marB="0" anchor="ct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rPr>
                        <a:t>86.8</a:t>
                      </a:r>
                    </a:p>
                  </a:txBody>
                  <a:tcPr marL="68580" marR="68580" marT="0" marB="0" anchor="ctr"/>
                </a:tc>
                <a:tc>
                  <a:txBody>
                    <a:bodyPr/>
                    <a:lstStyle/>
                    <a:p>
                      <a:pPr marL="0" marR="0" algn="ctr">
                        <a:spcBef>
                          <a:spcPts val="0"/>
                        </a:spcBef>
                        <a:spcAft>
                          <a:spcPts val="0"/>
                        </a:spcAft>
                      </a:pPr>
                      <a:r>
                        <a:rPr lang="en-US" sz="1800" dirty="0">
                          <a:effectLst/>
                        </a:rPr>
                        <a:t>87.7</a:t>
                      </a:r>
                      <a:endParaRPr lang="en-US" sz="18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88.6</a:t>
                      </a:r>
                      <a:endParaRPr lang="en-US" sz="18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rPr>
                        <a:t>95.0</a:t>
                      </a:r>
                    </a:p>
                  </a:txBody>
                  <a:tcPr marL="68580" marR="68580" marT="0" marB="0" anchor="ctr"/>
                </a:tc>
                <a:extLst>
                  <a:ext uri="{0D108BD9-81ED-4DB2-BD59-A6C34878D82A}">
                    <a16:rowId xmlns:a16="http://schemas.microsoft.com/office/drawing/2014/main" val="592781366"/>
                  </a:ext>
                </a:extLst>
              </a:tr>
            </a:tbl>
          </a:graphicData>
        </a:graphic>
      </p:graphicFrame>
      <p:sp>
        <p:nvSpPr>
          <p:cNvPr id="3" name="TextBox 2">
            <a:extLst>
              <a:ext uri="{FF2B5EF4-FFF2-40B4-BE49-F238E27FC236}">
                <a16:creationId xmlns:a16="http://schemas.microsoft.com/office/drawing/2014/main" id="{CFDA02D0-D3F0-4B5A-9255-5EFD420D5858}"/>
              </a:ext>
            </a:extLst>
          </p:cNvPr>
          <p:cNvSpPr txBox="1"/>
          <p:nvPr/>
        </p:nvSpPr>
        <p:spPr>
          <a:xfrm>
            <a:off x="1279281" y="3613639"/>
            <a:ext cx="3745523" cy="415498"/>
          </a:xfrm>
          <a:prstGeom prst="rect">
            <a:avLst/>
          </a:prstGeom>
          <a:noFill/>
        </p:spPr>
        <p:txBody>
          <a:bodyPr wrap="square" rtlCol="0">
            <a:spAutoFit/>
          </a:bodyPr>
          <a:lstStyle/>
          <a:p>
            <a:r>
              <a:rPr lang="en-US" sz="1050" dirty="0"/>
              <a:t>We need migrant student graduation rates for the most recent year for which data are available.</a:t>
            </a:r>
          </a:p>
        </p:txBody>
      </p:sp>
    </p:spTree>
    <p:extLst>
      <p:ext uri="{BB962C8B-B14F-4D97-AF65-F5344CB8AC3E}">
        <p14:creationId xmlns:p14="http://schemas.microsoft.com/office/powerpoint/2010/main" val="291439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757976" cy="766200"/>
          </a:xfrm>
        </p:spPr>
        <p:txBody>
          <a:bodyPr/>
          <a:lstStyle/>
          <a:p>
            <a:r>
              <a:rPr lang="en-US" sz="3600" dirty="0"/>
              <a:t>State Performance Targets ELA</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grpSp>
        <p:nvGrpSpPr>
          <p:cNvPr id="6" name="Shape 632">
            <a:extLst>
              <a:ext uri="{FF2B5EF4-FFF2-40B4-BE49-F238E27FC236}">
                <a16:creationId xmlns:a16="http://schemas.microsoft.com/office/drawing/2014/main" id="{0100A5ED-6CEF-48AA-9F70-117718C8F63F}"/>
              </a:ext>
            </a:extLst>
          </p:cNvPr>
          <p:cNvGrpSpPr/>
          <p:nvPr/>
        </p:nvGrpSpPr>
        <p:grpSpPr>
          <a:xfrm>
            <a:off x="154858" y="450376"/>
            <a:ext cx="623064" cy="590272"/>
            <a:chOff x="5961125" y="1623900"/>
            <a:chExt cx="427450" cy="448175"/>
          </a:xfrm>
        </p:grpSpPr>
        <p:sp>
          <p:nvSpPr>
            <p:cNvPr id="7" name="Shape 633">
              <a:extLst>
                <a:ext uri="{FF2B5EF4-FFF2-40B4-BE49-F238E27FC236}">
                  <a16:creationId xmlns:a16="http://schemas.microsoft.com/office/drawing/2014/main" id="{6CE20F6D-E168-49B5-A934-7160D7C2F2CB}"/>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34">
              <a:extLst>
                <a:ext uri="{FF2B5EF4-FFF2-40B4-BE49-F238E27FC236}">
                  <a16:creationId xmlns:a16="http://schemas.microsoft.com/office/drawing/2014/main" id="{1890BA7B-F5F2-45BC-A3C0-769749761FF1}"/>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35">
              <a:extLst>
                <a:ext uri="{FF2B5EF4-FFF2-40B4-BE49-F238E27FC236}">
                  <a16:creationId xmlns:a16="http://schemas.microsoft.com/office/drawing/2014/main" id="{0E7A0AE3-8B08-4EFB-B622-65971FE5465E}"/>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36">
              <a:extLst>
                <a:ext uri="{FF2B5EF4-FFF2-40B4-BE49-F238E27FC236}">
                  <a16:creationId xmlns:a16="http://schemas.microsoft.com/office/drawing/2014/main" id="{C0361A94-627F-4B56-888D-9B1B17872603}"/>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37">
              <a:extLst>
                <a:ext uri="{FF2B5EF4-FFF2-40B4-BE49-F238E27FC236}">
                  <a16:creationId xmlns:a16="http://schemas.microsoft.com/office/drawing/2014/main" id="{E7DD3C46-1367-4B06-9A89-72419C24448F}"/>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38">
              <a:extLst>
                <a:ext uri="{FF2B5EF4-FFF2-40B4-BE49-F238E27FC236}">
                  <a16:creationId xmlns:a16="http://schemas.microsoft.com/office/drawing/2014/main" id="{59974020-EED6-4CC5-80F0-7E33FA130C50}"/>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39">
              <a:extLst>
                <a:ext uri="{FF2B5EF4-FFF2-40B4-BE49-F238E27FC236}">
                  <a16:creationId xmlns:a16="http://schemas.microsoft.com/office/drawing/2014/main" id="{2DC29676-3641-421D-9EDD-830C9159274A}"/>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15" name="Chart 14">
            <a:extLst>
              <a:ext uri="{FF2B5EF4-FFF2-40B4-BE49-F238E27FC236}">
                <a16:creationId xmlns:a16="http://schemas.microsoft.com/office/drawing/2014/main" id="{D2BEE6B6-E5E6-4792-BB48-3480E587E19D}"/>
              </a:ext>
            </a:extLst>
          </p:cNvPr>
          <p:cNvGraphicFramePr/>
          <p:nvPr>
            <p:extLst>
              <p:ext uri="{D42A27DB-BD31-4B8C-83A1-F6EECF244321}">
                <p14:modId xmlns:p14="http://schemas.microsoft.com/office/powerpoint/2010/main" val="1292512830"/>
              </p:ext>
            </p:extLst>
          </p:nvPr>
        </p:nvGraphicFramePr>
        <p:xfrm>
          <a:off x="154858" y="1401489"/>
          <a:ext cx="8589092" cy="3091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24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67526" cy="766200"/>
          </a:xfrm>
        </p:spPr>
        <p:txBody>
          <a:bodyPr/>
          <a:lstStyle/>
          <a:p>
            <a:r>
              <a:rPr lang="en-US" sz="3500" dirty="0"/>
              <a:t>State Performance Targets Math</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grpSp>
        <p:nvGrpSpPr>
          <p:cNvPr id="6" name="Shape 632">
            <a:extLst>
              <a:ext uri="{FF2B5EF4-FFF2-40B4-BE49-F238E27FC236}">
                <a16:creationId xmlns:a16="http://schemas.microsoft.com/office/drawing/2014/main" id="{0100A5ED-6CEF-48AA-9F70-117718C8F63F}"/>
              </a:ext>
            </a:extLst>
          </p:cNvPr>
          <p:cNvGrpSpPr/>
          <p:nvPr/>
        </p:nvGrpSpPr>
        <p:grpSpPr>
          <a:xfrm>
            <a:off x="154858" y="450376"/>
            <a:ext cx="623064" cy="590272"/>
            <a:chOff x="5961125" y="1623900"/>
            <a:chExt cx="427450" cy="448175"/>
          </a:xfrm>
        </p:grpSpPr>
        <p:sp>
          <p:nvSpPr>
            <p:cNvPr id="7" name="Shape 633">
              <a:extLst>
                <a:ext uri="{FF2B5EF4-FFF2-40B4-BE49-F238E27FC236}">
                  <a16:creationId xmlns:a16="http://schemas.microsoft.com/office/drawing/2014/main" id="{6CE20F6D-E168-49B5-A934-7160D7C2F2CB}"/>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34">
              <a:extLst>
                <a:ext uri="{FF2B5EF4-FFF2-40B4-BE49-F238E27FC236}">
                  <a16:creationId xmlns:a16="http://schemas.microsoft.com/office/drawing/2014/main" id="{1890BA7B-F5F2-45BC-A3C0-769749761FF1}"/>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35">
              <a:extLst>
                <a:ext uri="{FF2B5EF4-FFF2-40B4-BE49-F238E27FC236}">
                  <a16:creationId xmlns:a16="http://schemas.microsoft.com/office/drawing/2014/main" id="{0E7A0AE3-8B08-4EFB-B622-65971FE5465E}"/>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36">
              <a:extLst>
                <a:ext uri="{FF2B5EF4-FFF2-40B4-BE49-F238E27FC236}">
                  <a16:creationId xmlns:a16="http://schemas.microsoft.com/office/drawing/2014/main" id="{C0361A94-627F-4B56-888D-9B1B17872603}"/>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37">
              <a:extLst>
                <a:ext uri="{FF2B5EF4-FFF2-40B4-BE49-F238E27FC236}">
                  <a16:creationId xmlns:a16="http://schemas.microsoft.com/office/drawing/2014/main" id="{E7DD3C46-1367-4B06-9A89-72419C24448F}"/>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38">
              <a:extLst>
                <a:ext uri="{FF2B5EF4-FFF2-40B4-BE49-F238E27FC236}">
                  <a16:creationId xmlns:a16="http://schemas.microsoft.com/office/drawing/2014/main" id="{59974020-EED6-4CC5-80F0-7E33FA130C50}"/>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39">
              <a:extLst>
                <a:ext uri="{FF2B5EF4-FFF2-40B4-BE49-F238E27FC236}">
                  <a16:creationId xmlns:a16="http://schemas.microsoft.com/office/drawing/2014/main" id="{2DC29676-3641-421D-9EDD-830C9159274A}"/>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14" name="Chart 13">
            <a:extLst>
              <a:ext uri="{FF2B5EF4-FFF2-40B4-BE49-F238E27FC236}">
                <a16:creationId xmlns:a16="http://schemas.microsoft.com/office/drawing/2014/main" id="{8687B39C-F9B1-4C49-A431-1DCD4A09EA3C}"/>
              </a:ext>
            </a:extLst>
          </p:cNvPr>
          <p:cNvGraphicFramePr/>
          <p:nvPr>
            <p:extLst>
              <p:ext uri="{D42A27DB-BD31-4B8C-83A1-F6EECF244321}">
                <p14:modId xmlns:p14="http://schemas.microsoft.com/office/powerpoint/2010/main" val="3108742932"/>
              </p:ext>
            </p:extLst>
          </p:nvPr>
        </p:nvGraphicFramePr>
        <p:xfrm>
          <a:off x="154858" y="1401489"/>
          <a:ext cx="8950542" cy="3091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141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9646" y="403323"/>
            <a:ext cx="5967526" cy="766200"/>
          </a:xfrm>
        </p:spPr>
        <p:txBody>
          <a:bodyPr/>
          <a:lstStyle/>
          <a:p>
            <a:r>
              <a:rPr lang="en-US" sz="2800" dirty="0"/>
              <a:t>State Performance Targets Graduation</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grpSp>
        <p:nvGrpSpPr>
          <p:cNvPr id="6" name="Shape 632">
            <a:extLst>
              <a:ext uri="{FF2B5EF4-FFF2-40B4-BE49-F238E27FC236}">
                <a16:creationId xmlns:a16="http://schemas.microsoft.com/office/drawing/2014/main" id="{0100A5ED-6CEF-48AA-9F70-117718C8F63F}"/>
              </a:ext>
            </a:extLst>
          </p:cNvPr>
          <p:cNvGrpSpPr/>
          <p:nvPr/>
        </p:nvGrpSpPr>
        <p:grpSpPr>
          <a:xfrm>
            <a:off x="154858" y="450376"/>
            <a:ext cx="623064" cy="590272"/>
            <a:chOff x="5961125" y="1623900"/>
            <a:chExt cx="427450" cy="448175"/>
          </a:xfrm>
        </p:grpSpPr>
        <p:sp>
          <p:nvSpPr>
            <p:cNvPr id="7" name="Shape 633">
              <a:extLst>
                <a:ext uri="{FF2B5EF4-FFF2-40B4-BE49-F238E27FC236}">
                  <a16:creationId xmlns:a16="http://schemas.microsoft.com/office/drawing/2014/main" id="{6CE20F6D-E168-49B5-A934-7160D7C2F2CB}"/>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34">
              <a:extLst>
                <a:ext uri="{FF2B5EF4-FFF2-40B4-BE49-F238E27FC236}">
                  <a16:creationId xmlns:a16="http://schemas.microsoft.com/office/drawing/2014/main" id="{1890BA7B-F5F2-45BC-A3C0-769749761FF1}"/>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35">
              <a:extLst>
                <a:ext uri="{FF2B5EF4-FFF2-40B4-BE49-F238E27FC236}">
                  <a16:creationId xmlns:a16="http://schemas.microsoft.com/office/drawing/2014/main" id="{0E7A0AE3-8B08-4EFB-B622-65971FE5465E}"/>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36">
              <a:extLst>
                <a:ext uri="{FF2B5EF4-FFF2-40B4-BE49-F238E27FC236}">
                  <a16:creationId xmlns:a16="http://schemas.microsoft.com/office/drawing/2014/main" id="{C0361A94-627F-4B56-888D-9B1B17872603}"/>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37">
              <a:extLst>
                <a:ext uri="{FF2B5EF4-FFF2-40B4-BE49-F238E27FC236}">
                  <a16:creationId xmlns:a16="http://schemas.microsoft.com/office/drawing/2014/main" id="{E7DD3C46-1367-4B06-9A89-72419C24448F}"/>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38">
              <a:extLst>
                <a:ext uri="{FF2B5EF4-FFF2-40B4-BE49-F238E27FC236}">
                  <a16:creationId xmlns:a16="http://schemas.microsoft.com/office/drawing/2014/main" id="{59974020-EED6-4CC5-80F0-7E33FA130C50}"/>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39">
              <a:extLst>
                <a:ext uri="{FF2B5EF4-FFF2-40B4-BE49-F238E27FC236}">
                  <a16:creationId xmlns:a16="http://schemas.microsoft.com/office/drawing/2014/main" id="{2DC29676-3641-421D-9EDD-830C9159274A}"/>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5" name="Table 4">
            <a:extLst>
              <a:ext uri="{FF2B5EF4-FFF2-40B4-BE49-F238E27FC236}">
                <a16:creationId xmlns:a16="http://schemas.microsoft.com/office/drawing/2014/main" id="{CC72515B-567B-4875-8325-CEF93AD815DA}"/>
              </a:ext>
            </a:extLst>
          </p:cNvPr>
          <p:cNvGraphicFramePr>
            <a:graphicFrameLocks noGrp="1"/>
          </p:cNvGraphicFramePr>
          <p:nvPr>
            <p:extLst>
              <p:ext uri="{D42A27DB-BD31-4B8C-83A1-F6EECF244321}">
                <p14:modId xmlns:p14="http://schemas.microsoft.com/office/powerpoint/2010/main" val="935489344"/>
              </p:ext>
            </p:extLst>
          </p:nvPr>
        </p:nvGraphicFramePr>
        <p:xfrm>
          <a:off x="367854" y="2172276"/>
          <a:ext cx="8511102" cy="1610868"/>
        </p:xfrm>
        <a:graphic>
          <a:graphicData uri="http://schemas.openxmlformats.org/drawingml/2006/table">
            <a:tbl>
              <a:tblPr firstRow="1" firstCol="1" bandRow="1"/>
              <a:tblGrid>
                <a:gridCol w="1746483">
                  <a:extLst>
                    <a:ext uri="{9D8B030D-6E8A-4147-A177-3AD203B41FA5}">
                      <a16:colId xmlns:a16="http://schemas.microsoft.com/office/drawing/2014/main" val="17318693"/>
                    </a:ext>
                  </a:extLst>
                </a:gridCol>
                <a:gridCol w="1610360">
                  <a:extLst>
                    <a:ext uri="{9D8B030D-6E8A-4147-A177-3AD203B41FA5}">
                      <a16:colId xmlns:a16="http://schemas.microsoft.com/office/drawing/2014/main" val="3575846856"/>
                    </a:ext>
                  </a:extLst>
                </a:gridCol>
                <a:gridCol w="1694498">
                  <a:extLst>
                    <a:ext uri="{9D8B030D-6E8A-4147-A177-3AD203B41FA5}">
                      <a16:colId xmlns:a16="http://schemas.microsoft.com/office/drawing/2014/main" val="215445774"/>
                    </a:ext>
                  </a:extLst>
                </a:gridCol>
                <a:gridCol w="1610360">
                  <a:extLst>
                    <a:ext uri="{9D8B030D-6E8A-4147-A177-3AD203B41FA5}">
                      <a16:colId xmlns:a16="http://schemas.microsoft.com/office/drawing/2014/main" val="1124921495"/>
                    </a:ext>
                  </a:extLst>
                </a:gridCol>
                <a:gridCol w="1696334">
                  <a:extLst>
                    <a:ext uri="{9D8B030D-6E8A-4147-A177-3AD203B41FA5}">
                      <a16:colId xmlns:a16="http://schemas.microsoft.com/office/drawing/2014/main" val="2463837052"/>
                    </a:ext>
                  </a:extLst>
                </a:gridCol>
                <a:gridCol w="153067">
                  <a:extLst>
                    <a:ext uri="{9D8B030D-6E8A-4147-A177-3AD203B41FA5}">
                      <a16:colId xmlns:a16="http://schemas.microsoft.com/office/drawing/2014/main" val="1865785711"/>
                    </a:ext>
                  </a:extLst>
                </a:gridCol>
              </a:tblGrid>
              <a:tr h="562245">
                <a:tc>
                  <a:txBody>
                    <a:bodyPr/>
                    <a:lstStyle/>
                    <a:p>
                      <a:pPr marL="0" marR="0" algn="ctr">
                        <a:lnSpc>
                          <a:spcPct val="115000"/>
                        </a:lnSpc>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State</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Performance</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Target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Migratory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Students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Non-PFS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Migratory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Students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PFS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Migratory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Students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All Migratory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Students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70353775"/>
                  </a:ext>
                </a:extLst>
              </a:tr>
              <a:tr h="223655">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Times New Roman" panose="02020603050405020304" pitchFamily="18" charset="0"/>
                        </a:rPr>
                        <a:t>86.8%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Times New Roman" panose="02020603050405020304" pitchFamily="18" charset="0"/>
                        </a:rPr>
                        <a:t>86.3%</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Times New Roman" panose="02020603050405020304" pitchFamily="18" charset="0"/>
                        </a:rPr>
                        <a:t>N/A</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63.6%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236786"/>
                  </a:ext>
                </a:extLst>
              </a:tr>
            </a:tbl>
          </a:graphicData>
        </a:graphic>
      </p:graphicFrame>
      <p:sp>
        <p:nvSpPr>
          <p:cNvPr id="15" name="TextBox 14">
            <a:extLst>
              <a:ext uri="{FF2B5EF4-FFF2-40B4-BE49-F238E27FC236}">
                <a16:creationId xmlns:a16="http://schemas.microsoft.com/office/drawing/2014/main" id="{D6EDE212-C1B3-4AA0-9860-1FAFF3EC79E0}"/>
              </a:ext>
            </a:extLst>
          </p:cNvPr>
          <p:cNvSpPr txBox="1"/>
          <p:nvPr/>
        </p:nvSpPr>
        <p:spPr>
          <a:xfrm>
            <a:off x="1181100" y="1644650"/>
            <a:ext cx="6026150" cy="461665"/>
          </a:xfrm>
          <a:prstGeom prst="rect">
            <a:avLst/>
          </a:prstGeom>
          <a:noFill/>
        </p:spPr>
        <p:txBody>
          <a:bodyPr wrap="square" rtlCol="0">
            <a:spAutoFit/>
          </a:bodyPr>
          <a:lstStyle/>
          <a:p>
            <a:r>
              <a:rPr lang="en-US" sz="2400" b="1" dirty="0"/>
              <a:t>Graduation Rates for the 4-Year Cohort</a:t>
            </a:r>
          </a:p>
        </p:txBody>
      </p:sp>
    </p:spTree>
    <p:extLst>
      <p:ext uri="{BB962C8B-B14F-4D97-AF65-F5344CB8AC3E}">
        <p14:creationId xmlns:p14="http://schemas.microsoft.com/office/powerpoint/2010/main" val="362017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en-US" dirty="0"/>
              <a:t>Measurable Program Outcome (MPO) Results</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grpSp>
        <p:nvGrpSpPr>
          <p:cNvPr id="6" name="Shape 537"/>
          <p:cNvGrpSpPr/>
          <p:nvPr/>
        </p:nvGrpSpPr>
        <p:grpSpPr>
          <a:xfrm>
            <a:off x="2027545" y="553209"/>
            <a:ext cx="1772725" cy="2269313"/>
            <a:chOff x="590250" y="244200"/>
            <a:chExt cx="407975" cy="532175"/>
          </a:xfrm>
          <a:solidFill>
            <a:schemeClr val="bg1"/>
          </a:solidFill>
        </p:grpSpPr>
        <p:sp>
          <p:nvSpPr>
            <p:cNvPr id="7" name="Shape 538"/>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39"/>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40"/>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41"/>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42"/>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43"/>
            <p:cNvSpPr/>
            <p:nvPr/>
          </p:nvSpPr>
          <p:spPr>
            <a:xfrm>
              <a:off x="649925" y="590050"/>
              <a:ext cx="133975" cy="25"/>
            </a:xfrm>
            <a:custGeom>
              <a:avLst/>
              <a:gdLst/>
              <a:ahLst/>
              <a:cxnLst/>
              <a:rect l="0" t="0" r="0" b="0"/>
              <a:pathLst>
                <a:path w="5359" h="1" fill="none" extrusionOk="0">
                  <a:moveTo>
                    <a:pt x="5358" y="0"/>
                  </a:moveTo>
                  <a:lnTo>
                    <a:pt x="0" y="0"/>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44"/>
            <p:cNvSpPr/>
            <p:nvPr/>
          </p:nvSpPr>
          <p:spPr>
            <a:xfrm>
              <a:off x="649925" y="534625"/>
              <a:ext cx="255750" cy="25"/>
            </a:xfrm>
            <a:custGeom>
              <a:avLst/>
              <a:gdLst/>
              <a:ahLst/>
              <a:cxnLst/>
              <a:rect l="0" t="0" r="0" b="0"/>
              <a:pathLst>
                <a:path w="10230" h="1" fill="none" extrusionOk="0">
                  <a:moveTo>
                    <a:pt x="10229" y="1"/>
                  </a:moveTo>
                  <a:lnTo>
                    <a:pt x="0" y="1"/>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45"/>
            <p:cNvSpPr/>
            <p:nvPr/>
          </p:nvSpPr>
          <p:spPr>
            <a:xfrm>
              <a:off x="649925" y="479825"/>
              <a:ext cx="255750" cy="25"/>
            </a:xfrm>
            <a:custGeom>
              <a:avLst/>
              <a:gdLst/>
              <a:ahLst/>
              <a:cxnLst/>
              <a:rect l="0" t="0" r="0" b="0"/>
              <a:pathLst>
                <a:path w="10230" h="1" fill="none" extrusionOk="0">
                  <a:moveTo>
                    <a:pt x="10229" y="1"/>
                  </a:moveTo>
                  <a:lnTo>
                    <a:pt x="0" y="1"/>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46"/>
            <p:cNvSpPr/>
            <p:nvPr/>
          </p:nvSpPr>
          <p:spPr>
            <a:xfrm>
              <a:off x="649925" y="424425"/>
              <a:ext cx="255750" cy="25"/>
            </a:xfrm>
            <a:custGeom>
              <a:avLst/>
              <a:gdLst/>
              <a:ahLst/>
              <a:cxnLst/>
              <a:rect l="0" t="0" r="0" b="0"/>
              <a:pathLst>
                <a:path w="10230" h="1" fill="none" extrusionOk="0">
                  <a:moveTo>
                    <a:pt x="10229" y="1"/>
                  </a:moveTo>
                  <a:lnTo>
                    <a:pt x="0" y="1"/>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47"/>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48"/>
            <p:cNvSpPr/>
            <p:nvPr/>
          </p:nvSpPr>
          <p:spPr>
            <a:xfrm>
              <a:off x="654800" y="244200"/>
              <a:ext cx="25" cy="51175"/>
            </a:xfrm>
            <a:custGeom>
              <a:avLst/>
              <a:gdLst/>
              <a:ahLst/>
              <a:cxnLst/>
              <a:rect l="0" t="0" r="0" b="0"/>
              <a:pathLst>
                <a:path w="1" h="2047" fill="none" extrusionOk="0">
                  <a:moveTo>
                    <a:pt x="0" y="1"/>
                  </a:moveTo>
                  <a:lnTo>
                    <a:pt x="0" y="2046"/>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49"/>
            <p:cNvSpPr/>
            <p:nvPr/>
          </p:nvSpPr>
          <p:spPr>
            <a:xfrm>
              <a:off x="737600" y="244200"/>
              <a:ext cx="25" cy="51175"/>
            </a:xfrm>
            <a:custGeom>
              <a:avLst/>
              <a:gdLst/>
              <a:ahLst/>
              <a:cxnLst/>
              <a:rect l="0" t="0" r="0" b="0"/>
              <a:pathLst>
                <a:path w="1" h="2047" fill="none" extrusionOk="0">
                  <a:moveTo>
                    <a:pt x="1" y="1"/>
                  </a:moveTo>
                  <a:lnTo>
                    <a:pt x="1" y="2046"/>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50"/>
            <p:cNvSpPr/>
            <p:nvPr/>
          </p:nvSpPr>
          <p:spPr>
            <a:xfrm>
              <a:off x="820400" y="244200"/>
              <a:ext cx="25" cy="51175"/>
            </a:xfrm>
            <a:custGeom>
              <a:avLst/>
              <a:gdLst/>
              <a:ahLst/>
              <a:cxnLst/>
              <a:rect l="0" t="0" r="0" b="0"/>
              <a:pathLst>
                <a:path w="1" h="2047" fill="none" extrusionOk="0">
                  <a:moveTo>
                    <a:pt x="1" y="1"/>
                  </a:moveTo>
                  <a:lnTo>
                    <a:pt x="1" y="2046"/>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51"/>
            <p:cNvSpPr/>
            <p:nvPr/>
          </p:nvSpPr>
          <p:spPr>
            <a:xfrm>
              <a:off x="903225" y="244200"/>
              <a:ext cx="25" cy="51175"/>
            </a:xfrm>
            <a:custGeom>
              <a:avLst/>
              <a:gdLst/>
              <a:ahLst/>
              <a:cxnLst/>
              <a:rect l="0" t="0" r="0" b="0"/>
              <a:pathLst>
                <a:path w="1" h="2047" fill="none" extrusionOk="0">
                  <a:moveTo>
                    <a:pt x="0" y="1"/>
                  </a:moveTo>
                  <a:lnTo>
                    <a:pt x="0" y="2046"/>
                  </a:lnTo>
                </a:path>
              </a:pathLst>
            </a:custGeom>
            <a:grp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607"/>
          <p:cNvGrpSpPr/>
          <p:nvPr/>
        </p:nvGrpSpPr>
        <p:grpSpPr>
          <a:xfrm>
            <a:off x="4154590" y="326325"/>
            <a:ext cx="2371199" cy="2082434"/>
            <a:chOff x="1923675" y="1633650"/>
            <a:chExt cx="436000" cy="435975"/>
          </a:xfrm>
        </p:grpSpPr>
        <p:sp>
          <p:nvSpPr>
            <p:cNvPr id="22"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76200" cap="rnd" cmpd="sng">
              <a:solidFill>
                <a:schemeClr val="tx1">
                  <a:lumMod val="95000"/>
                  <a:lumOff val="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p:txBody>
          <a:bodyPr/>
          <a:lstStyle/>
          <a:p>
            <a:r>
              <a:rPr lang="en-US" sz="3600" dirty="0"/>
              <a:t>MPO Results: Preschool</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580850" y="1405719"/>
            <a:ext cx="7314380" cy="800219"/>
          </a:xfrm>
          <a:prstGeom prst="rect">
            <a:avLst/>
          </a:prstGeom>
          <a:noFill/>
        </p:spPr>
        <p:txBody>
          <a:bodyPr wrap="square" rtlCol="0">
            <a:spAutoFit/>
          </a:bodyPr>
          <a:lstStyle/>
          <a:p>
            <a:pPr algn="ctr"/>
            <a:r>
              <a:rPr lang="en-US" sz="1800" b="1" dirty="0"/>
              <a:t>MPO 1a: </a:t>
            </a:r>
            <a:r>
              <a:rPr lang="en-US" dirty="0"/>
              <a:t>By the end of 2018-19, 80% of children that participated in Family Literacy activities will show an increase in school readiness as measured by a developmental skills assessment.</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CACBBE7B-2AD0-4BED-94ED-A36A932A3C73}"/>
              </a:ext>
            </a:extLst>
          </p:cNvPr>
          <p:cNvGraphicFramePr>
            <a:graphicFrameLocks noGrp="1"/>
          </p:cNvGraphicFramePr>
          <p:nvPr>
            <p:extLst>
              <p:ext uri="{D42A27DB-BD31-4B8C-83A1-F6EECF244321}">
                <p14:modId xmlns:p14="http://schemas.microsoft.com/office/powerpoint/2010/main" val="2023070668"/>
              </p:ext>
            </p:extLst>
          </p:nvPr>
        </p:nvGraphicFramePr>
        <p:xfrm>
          <a:off x="437747" y="2228736"/>
          <a:ext cx="7600585" cy="1219200"/>
        </p:xfrm>
        <a:graphic>
          <a:graphicData uri="http://schemas.openxmlformats.org/drawingml/2006/table">
            <a:tbl>
              <a:tblPr firstRow="1" firstCol="1" bandRow="1"/>
              <a:tblGrid>
                <a:gridCol w="1344805">
                  <a:extLst>
                    <a:ext uri="{9D8B030D-6E8A-4147-A177-3AD203B41FA5}">
                      <a16:colId xmlns:a16="http://schemas.microsoft.com/office/drawing/2014/main" val="1955320410"/>
                    </a:ext>
                  </a:extLst>
                </a:gridCol>
                <a:gridCol w="1983934">
                  <a:extLst>
                    <a:ext uri="{9D8B030D-6E8A-4147-A177-3AD203B41FA5}">
                      <a16:colId xmlns:a16="http://schemas.microsoft.com/office/drawing/2014/main" val="2932456267"/>
                    </a:ext>
                  </a:extLst>
                </a:gridCol>
                <a:gridCol w="994802">
                  <a:extLst>
                    <a:ext uri="{9D8B030D-6E8A-4147-A177-3AD203B41FA5}">
                      <a16:colId xmlns:a16="http://schemas.microsoft.com/office/drawing/2014/main" val="3848608591"/>
                    </a:ext>
                  </a:extLst>
                </a:gridCol>
                <a:gridCol w="1083901">
                  <a:extLst>
                    <a:ext uri="{9D8B030D-6E8A-4147-A177-3AD203B41FA5}">
                      <a16:colId xmlns:a16="http://schemas.microsoft.com/office/drawing/2014/main" val="2365940914"/>
                    </a:ext>
                  </a:extLst>
                </a:gridCol>
                <a:gridCol w="1066735">
                  <a:extLst>
                    <a:ext uri="{9D8B030D-6E8A-4147-A177-3AD203B41FA5}">
                      <a16:colId xmlns:a16="http://schemas.microsoft.com/office/drawing/2014/main" val="1197621987"/>
                    </a:ext>
                  </a:extLst>
                </a:gridCol>
                <a:gridCol w="1126408">
                  <a:extLst>
                    <a:ext uri="{9D8B030D-6E8A-4147-A177-3AD203B41FA5}">
                      <a16:colId xmlns:a16="http://schemas.microsoft.com/office/drawing/2014/main" val="4151574151"/>
                    </a:ext>
                  </a:extLst>
                </a:gridCol>
              </a:tblGrid>
              <a:tr h="0">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Assessed</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w/ Matched Pre/Post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Pre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Post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Gain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 Gaining</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16044034"/>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389783"/>
                  </a:ext>
                </a:extLst>
              </a:tr>
            </a:tbl>
          </a:graphicData>
        </a:graphic>
      </p:graphicFrame>
      <p:sp>
        <p:nvSpPr>
          <p:cNvPr id="7" name="Explosion: 8 Points 6">
            <a:extLst>
              <a:ext uri="{FF2B5EF4-FFF2-40B4-BE49-F238E27FC236}">
                <a16:creationId xmlns:a16="http://schemas.microsoft.com/office/drawing/2014/main" id="{BA8B1B75-A1EA-47A2-AB98-C0590B53AA47}"/>
              </a:ext>
            </a:extLst>
          </p:cNvPr>
          <p:cNvSpPr/>
          <p:nvPr/>
        </p:nvSpPr>
        <p:spPr>
          <a:xfrm>
            <a:off x="5435100" y="133219"/>
            <a:ext cx="36703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163912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p:txBody>
          <a:bodyPr/>
          <a:lstStyle/>
          <a:p>
            <a:r>
              <a:rPr lang="en-US" sz="3600" dirty="0"/>
              <a:t>MPO Results: Preschool</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7670042" cy="584775"/>
          </a:xfrm>
          <a:prstGeom prst="rect">
            <a:avLst/>
          </a:prstGeom>
          <a:noFill/>
        </p:spPr>
        <p:txBody>
          <a:bodyPr wrap="square" rtlCol="0">
            <a:spAutoFit/>
          </a:bodyPr>
          <a:lstStyle/>
          <a:p>
            <a:pPr algn="ctr"/>
            <a:r>
              <a:rPr lang="en-US" sz="1800" b="1" dirty="0"/>
              <a:t>MPO 1b: </a:t>
            </a:r>
            <a:r>
              <a:rPr lang="en-US" dirty="0"/>
              <a:t>By the end of 2018-19, 80% of staff who attended training on Family Literacy and/or School Readiness will rate the usefulness of training as a 4 or 5 on a 5-point scale.</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5" name="Table 4">
            <a:extLst>
              <a:ext uri="{FF2B5EF4-FFF2-40B4-BE49-F238E27FC236}">
                <a16:creationId xmlns:a16="http://schemas.microsoft.com/office/drawing/2014/main" id="{E9E10DAF-1CD7-4C0C-88B1-CE84266CD10C}"/>
              </a:ext>
            </a:extLst>
          </p:cNvPr>
          <p:cNvGraphicFramePr>
            <a:graphicFrameLocks noGrp="1"/>
          </p:cNvGraphicFramePr>
          <p:nvPr>
            <p:extLst>
              <p:ext uri="{D42A27DB-BD31-4B8C-83A1-F6EECF244321}">
                <p14:modId xmlns:p14="http://schemas.microsoft.com/office/powerpoint/2010/main" val="3784731681"/>
              </p:ext>
            </p:extLst>
          </p:nvPr>
        </p:nvGraphicFramePr>
        <p:xfrm>
          <a:off x="334370" y="2043787"/>
          <a:ext cx="7749001" cy="2959100"/>
        </p:xfrm>
        <a:graphic>
          <a:graphicData uri="http://schemas.openxmlformats.org/drawingml/2006/table">
            <a:tbl>
              <a:tblPr firstRow="1" firstCol="1" bandRow="1"/>
              <a:tblGrid>
                <a:gridCol w="2003283">
                  <a:extLst>
                    <a:ext uri="{9D8B030D-6E8A-4147-A177-3AD203B41FA5}">
                      <a16:colId xmlns:a16="http://schemas.microsoft.com/office/drawing/2014/main" val="2880141317"/>
                    </a:ext>
                  </a:extLst>
                </a:gridCol>
                <a:gridCol w="490781">
                  <a:extLst>
                    <a:ext uri="{9D8B030D-6E8A-4147-A177-3AD203B41FA5}">
                      <a16:colId xmlns:a16="http://schemas.microsoft.com/office/drawing/2014/main" val="2638065362"/>
                    </a:ext>
                  </a:extLst>
                </a:gridCol>
                <a:gridCol w="818269">
                  <a:extLst>
                    <a:ext uri="{9D8B030D-6E8A-4147-A177-3AD203B41FA5}">
                      <a16:colId xmlns:a16="http://schemas.microsoft.com/office/drawing/2014/main" val="1706222843"/>
                    </a:ext>
                  </a:extLst>
                </a:gridCol>
                <a:gridCol w="742422">
                  <a:extLst>
                    <a:ext uri="{9D8B030D-6E8A-4147-A177-3AD203B41FA5}">
                      <a16:colId xmlns:a16="http://schemas.microsoft.com/office/drawing/2014/main" val="101052696"/>
                    </a:ext>
                  </a:extLst>
                </a:gridCol>
                <a:gridCol w="883406">
                  <a:extLst>
                    <a:ext uri="{9D8B030D-6E8A-4147-A177-3AD203B41FA5}">
                      <a16:colId xmlns:a16="http://schemas.microsoft.com/office/drawing/2014/main" val="4066564811"/>
                    </a:ext>
                  </a:extLst>
                </a:gridCol>
                <a:gridCol w="1044026">
                  <a:extLst>
                    <a:ext uri="{9D8B030D-6E8A-4147-A177-3AD203B41FA5}">
                      <a16:colId xmlns:a16="http://schemas.microsoft.com/office/drawing/2014/main" val="3614353116"/>
                    </a:ext>
                  </a:extLst>
                </a:gridCol>
                <a:gridCol w="1044026">
                  <a:extLst>
                    <a:ext uri="{9D8B030D-6E8A-4147-A177-3AD203B41FA5}">
                      <a16:colId xmlns:a16="http://schemas.microsoft.com/office/drawing/2014/main" val="2443366658"/>
                    </a:ext>
                  </a:extLst>
                </a:gridCol>
                <a:gridCol w="722788">
                  <a:extLst>
                    <a:ext uri="{9D8B030D-6E8A-4147-A177-3AD203B41FA5}">
                      <a16:colId xmlns:a16="http://schemas.microsoft.com/office/drawing/2014/main" val="1422974516"/>
                    </a:ext>
                  </a:extLst>
                </a:gridCol>
              </a:tblGrid>
              <a:tr h="825500">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Survey Question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 Poor (1)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 Fair (2)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 Good (3)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 Very Good (4)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 Excellent (5)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 4 and 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3271628380"/>
                  </a:ext>
                </a:extLst>
              </a:tr>
              <a:tr h="1421820">
                <a:tc>
                  <a:txBody>
                    <a:bodyPr/>
                    <a:lstStyle/>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How useful was the Migrant PreK Emergent Literacy: Getting Kids Ready for Kindergarten workshop?</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32</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0 (0%)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0 (0%)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1 (3%)</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6 (19%)</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25 (78%)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97%</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60" marR="6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4904703"/>
                  </a:ext>
                </a:extLst>
              </a:tr>
            </a:tbl>
          </a:graphicData>
        </a:graphic>
      </p:graphicFrame>
      <p:sp>
        <p:nvSpPr>
          <p:cNvPr id="11" name="Explosion: 8 Points 10">
            <a:extLst>
              <a:ext uri="{FF2B5EF4-FFF2-40B4-BE49-F238E27FC236}">
                <a16:creationId xmlns:a16="http://schemas.microsoft.com/office/drawing/2014/main" id="{ADD4748A-E2FA-47E6-852D-9ADAA8B2E2F4}"/>
              </a:ext>
            </a:extLst>
          </p:cNvPr>
          <p:cNvSpPr/>
          <p:nvPr/>
        </p:nvSpPr>
        <p:spPr>
          <a:xfrm>
            <a:off x="5327650" y="140613"/>
            <a:ext cx="36703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75596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p:txBody>
          <a:bodyPr/>
          <a:lstStyle/>
          <a:p>
            <a:r>
              <a:rPr lang="en-US" sz="3600" dirty="0"/>
              <a:t>MPO Results: Elementary</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7670042" cy="800219"/>
          </a:xfrm>
          <a:prstGeom prst="rect">
            <a:avLst/>
          </a:prstGeom>
          <a:noFill/>
        </p:spPr>
        <p:txBody>
          <a:bodyPr wrap="square" rtlCol="0">
            <a:spAutoFit/>
          </a:bodyPr>
          <a:lstStyle/>
          <a:p>
            <a:pPr algn="ctr"/>
            <a:r>
              <a:rPr lang="en-US" sz="1800" b="1" dirty="0"/>
              <a:t>MPO 2a: </a:t>
            </a:r>
            <a:r>
              <a:rPr lang="en-US" dirty="0"/>
              <a:t>By the end of 2018-19, 80% of PFS students in grades K-5 who participated in regular school year MEP instructional services will have a supplemental Personal Education Plan (PEP) for Migrant Education.</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064A3F1C-3F12-4325-A523-B3FFD8B78BAC}"/>
              </a:ext>
            </a:extLst>
          </p:cNvPr>
          <p:cNvGraphicFramePr>
            <a:graphicFrameLocks noGrp="1"/>
          </p:cNvGraphicFramePr>
          <p:nvPr>
            <p:extLst>
              <p:ext uri="{D42A27DB-BD31-4B8C-83A1-F6EECF244321}">
                <p14:modId xmlns:p14="http://schemas.microsoft.com/office/powerpoint/2010/main" val="2996644780"/>
              </p:ext>
            </p:extLst>
          </p:nvPr>
        </p:nvGraphicFramePr>
        <p:xfrm>
          <a:off x="263126" y="2354262"/>
          <a:ext cx="8639574" cy="2407920"/>
        </p:xfrm>
        <a:graphic>
          <a:graphicData uri="http://schemas.openxmlformats.org/drawingml/2006/table">
            <a:tbl>
              <a:tblPr firstRow="1" firstCol="1" bandRow="1"/>
              <a:tblGrid>
                <a:gridCol w="878502">
                  <a:extLst>
                    <a:ext uri="{9D8B030D-6E8A-4147-A177-3AD203B41FA5}">
                      <a16:colId xmlns:a16="http://schemas.microsoft.com/office/drawing/2014/main" val="1663526826"/>
                    </a:ext>
                  </a:extLst>
                </a:gridCol>
                <a:gridCol w="2857556">
                  <a:extLst>
                    <a:ext uri="{9D8B030D-6E8A-4147-A177-3AD203B41FA5}">
                      <a16:colId xmlns:a16="http://schemas.microsoft.com/office/drawing/2014/main" val="3538742080"/>
                    </a:ext>
                  </a:extLst>
                </a:gridCol>
                <a:gridCol w="1813244">
                  <a:extLst>
                    <a:ext uri="{9D8B030D-6E8A-4147-A177-3AD203B41FA5}">
                      <a16:colId xmlns:a16="http://schemas.microsoft.com/office/drawing/2014/main" val="3578154684"/>
                    </a:ext>
                  </a:extLst>
                </a:gridCol>
                <a:gridCol w="1813244">
                  <a:extLst>
                    <a:ext uri="{9D8B030D-6E8A-4147-A177-3AD203B41FA5}">
                      <a16:colId xmlns:a16="http://schemas.microsoft.com/office/drawing/2014/main" val="4061004369"/>
                    </a:ext>
                  </a:extLst>
                </a:gridCol>
                <a:gridCol w="1277028">
                  <a:extLst>
                    <a:ext uri="{9D8B030D-6E8A-4147-A177-3AD203B41FA5}">
                      <a16:colId xmlns:a16="http://schemas.microsoft.com/office/drawing/2014/main" val="1587910699"/>
                    </a:ext>
                  </a:extLst>
                </a:gridCol>
              </a:tblGrid>
              <a:tr h="0">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Grade</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PFS Students Receiving Instruction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PFS with a PEP</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Percent of PFS with a PEP</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MPO met?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3839421783"/>
                  </a:ext>
                </a:extLst>
              </a:tr>
              <a:tr h="0">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549663"/>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58933"/>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5353"/>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937135"/>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37451"/>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39100"/>
                  </a:ext>
                </a:extLst>
              </a:tr>
              <a:tr h="0">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294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0251512"/>
                  </a:ext>
                </a:extLst>
              </a:tr>
            </a:tbl>
          </a:graphicData>
        </a:graphic>
      </p:graphicFrame>
      <p:sp>
        <p:nvSpPr>
          <p:cNvPr id="11" name="Explosion: 8 Points 10">
            <a:extLst>
              <a:ext uri="{FF2B5EF4-FFF2-40B4-BE49-F238E27FC236}">
                <a16:creationId xmlns:a16="http://schemas.microsoft.com/office/drawing/2014/main" id="{75A046BA-30AB-40E6-86D8-1250F1919024}"/>
              </a:ext>
            </a:extLst>
          </p:cNvPr>
          <p:cNvSpPr/>
          <p:nvPr/>
        </p:nvSpPr>
        <p:spPr>
          <a:xfrm>
            <a:off x="5327650" y="140613"/>
            <a:ext cx="36703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226348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idx="4294967295"/>
          </p:nvPr>
        </p:nvSpPr>
        <p:spPr>
          <a:xfrm>
            <a:off x="685799" y="2269150"/>
            <a:ext cx="5781745" cy="1159800"/>
          </a:xfrm>
          <a:prstGeom prst="rect">
            <a:avLst/>
          </a:prstGeom>
        </p:spPr>
        <p:txBody>
          <a:bodyPr lIns="91425" tIns="91425" rIns="91425" bIns="91425" anchor="ctr" anchorCtr="0">
            <a:noAutofit/>
          </a:bodyPr>
          <a:lstStyle/>
          <a:p>
            <a:pPr lvl="0" rtl="0">
              <a:spcBef>
                <a:spcPts val="0"/>
              </a:spcBef>
              <a:buNone/>
            </a:pPr>
            <a:r>
              <a:rPr lang="en-US" sz="7200" dirty="0">
                <a:solidFill>
                  <a:srgbClr val="FF9800"/>
                </a:solidFill>
              </a:rPr>
              <a:t>Implementation</a:t>
            </a:r>
            <a:endParaRPr lang="en" sz="7200" dirty="0">
              <a:solidFill>
                <a:srgbClr val="FF9800"/>
              </a:solidFill>
            </a:endParaRPr>
          </a:p>
        </p:txBody>
      </p:sp>
      <p:sp>
        <p:nvSpPr>
          <p:cNvPr id="250" name="Shape 250"/>
          <p:cNvSpPr txBox="1">
            <a:spLocks noGrp="1"/>
          </p:cNvSpPr>
          <p:nvPr>
            <p:ph type="subTitle" idx="4294967295"/>
          </p:nvPr>
        </p:nvSpPr>
        <p:spPr>
          <a:xfrm>
            <a:off x="685800" y="3428950"/>
            <a:ext cx="5567700" cy="1124066"/>
          </a:xfrm>
          <a:prstGeom prst="rect">
            <a:avLst/>
          </a:prstGeom>
        </p:spPr>
        <p:txBody>
          <a:bodyPr lIns="91425" tIns="91425" rIns="91425" bIns="91425" anchor="ctr" anchorCtr="0">
            <a:noAutofit/>
          </a:bodyPr>
          <a:lstStyle/>
          <a:p>
            <a:pPr lvl="0" rtl="0">
              <a:spcBef>
                <a:spcPts val="0"/>
              </a:spcBef>
              <a:buNone/>
            </a:pPr>
            <a:r>
              <a:rPr lang="en-US" dirty="0"/>
              <a:t>Demographics, Parent Involvement, Professional Development, and Instructional and Support Services</a:t>
            </a:r>
            <a:endParaRPr lang="en" dirty="0"/>
          </a:p>
        </p:txBody>
      </p:sp>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sp>
        <p:nvSpPr>
          <p:cNvPr id="17" name="Shape 619"/>
          <p:cNvSpPr/>
          <p:nvPr/>
        </p:nvSpPr>
        <p:spPr>
          <a:xfrm rot="2454818">
            <a:off x="6476394" y="470169"/>
            <a:ext cx="303511" cy="30351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chemeClr val="accent3">
                <a:lumMod val="50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19"/>
          <p:cNvSpPr/>
          <p:nvPr/>
        </p:nvSpPr>
        <p:spPr>
          <a:xfrm rot="20986883">
            <a:off x="8465381" y="647598"/>
            <a:ext cx="303511" cy="30351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19"/>
          <p:cNvSpPr/>
          <p:nvPr/>
        </p:nvSpPr>
        <p:spPr>
          <a:xfrm rot="18398055">
            <a:off x="5922415" y="1614949"/>
            <a:ext cx="303511" cy="30351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619"/>
          <p:cNvSpPr/>
          <p:nvPr/>
        </p:nvSpPr>
        <p:spPr>
          <a:xfrm rot="1540121">
            <a:off x="7160901" y="2929355"/>
            <a:ext cx="604004" cy="540676"/>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070C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619"/>
          <p:cNvSpPr/>
          <p:nvPr/>
        </p:nvSpPr>
        <p:spPr>
          <a:xfrm>
            <a:off x="6467545" y="951109"/>
            <a:ext cx="1708659" cy="151510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chemeClr val="accent5">
                <a:lumMod val="7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975758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p:txBody>
          <a:bodyPr/>
          <a:lstStyle/>
          <a:p>
            <a:r>
              <a:rPr lang="en-US" sz="3600" dirty="0"/>
              <a:t>MPO Results: Elementary</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7670042" cy="584775"/>
          </a:xfrm>
          <a:prstGeom prst="rect">
            <a:avLst/>
          </a:prstGeom>
          <a:noFill/>
        </p:spPr>
        <p:txBody>
          <a:bodyPr wrap="square" rtlCol="0">
            <a:spAutoFit/>
          </a:bodyPr>
          <a:lstStyle/>
          <a:p>
            <a:pPr algn="ctr"/>
            <a:r>
              <a:rPr lang="en-US" sz="1800" b="1" dirty="0"/>
              <a:t>MPO 2b: </a:t>
            </a:r>
            <a:r>
              <a:rPr lang="en-US" dirty="0"/>
              <a:t>By the end of 2017-18, 50% of migratory students in grades K-5 will receive MEP summer services.</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16B10F09-AB3D-4C3D-B7D8-3D1C2706D6ED}"/>
              </a:ext>
            </a:extLst>
          </p:cNvPr>
          <p:cNvGraphicFramePr>
            <a:graphicFrameLocks noGrp="1"/>
          </p:cNvGraphicFramePr>
          <p:nvPr>
            <p:extLst>
              <p:ext uri="{D42A27DB-BD31-4B8C-83A1-F6EECF244321}">
                <p14:modId xmlns:p14="http://schemas.microsoft.com/office/powerpoint/2010/main" val="1556302744"/>
              </p:ext>
            </p:extLst>
          </p:nvPr>
        </p:nvGraphicFramePr>
        <p:xfrm>
          <a:off x="278310" y="1990494"/>
          <a:ext cx="8587379" cy="2438400"/>
        </p:xfrm>
        <a:graphic>
          <a:graphicData uri="http://schemas.openxmlformats.org/drawingml/2006/table">
            <a:tbl>
              <a:tblPr firstRow="1" firstCol="1" bandRow="1" bandCol="1"/>
              <a:tblGrid>
                <a:gridCol w="915636">
                  <a:extLst>
                    <a:ext uri="{9D8B030D-6E8A-4147-A177-3AD203B41FA5}">
                      <a16:colId xmlns:a16="http://schemas.microsoft.com/office/drawing/2014/main" val="1859385029"/>
                    </a:ext>
                  </a:extLst>
                </a:gridCol>
                <a:gridCol w="912914">
                  <a:extLst>
                    <a:ext uri="{9D8B030D-6E8A-4147-A177-3AD203B41FA5}">
                      <a16:colId xmlns:a16="http://schemas.microsoft.com/office/drawing/2014/main" val="1367412461"/>
                    </a:ext>
                  </a:extLst>
                </a:gridCol>
                <a:gridCol w="963732">
                  <a:extLst>
                    <a:ext uri="{9D8B030D-6E8A-4147-A177-3AD203B41FA5}">
                      <a16:colId xmlns:a16="http://schemas.microsoft.com/office/drawing/2014/main" val="3731671213"/>
                    </a:ext>
                  </a:extLst>
                </a:gridCol>
                <a:gridCol w="963732">
                  <a:extLst>
                    <a:ext uri="{9D8B030D-6E8A-4147-A177-3AD203B41FA5}">
                      <a16:colId xmlns:a16="http://schemas.microsoft.com/office/drawing/2014/main" val="418968797"/>
                    </a:ext>
                  </a:extLst>
                </a:gridCol>
                <a:gridCol w="970992">
                  <a:extLst>
                    <a:ext uri="{9D8B030D-6E8A-4147-A177-3AD203B41FA5}">
                      <a16:colId xmlns:a16="http://schemas.microsoft.com/office/drawing/2014/main" val="2483826607"/>
                    </a:ext>
                  </a:extLst>
                </a:gridCol>
                <a:gridCol w="1010013">
                  <a:extLst>
                    <a:ext uri="{9D8B030D-6E8A-4147-A177-3AD203B41FA5}">
                      <a16:colId xmlns:a16="http://schemas.microsoft.com/office/drawing/2014/main" val="2087591082"/>
                    </a:ext>
                  </a:extLst>
                </a:gridCol>
                <a:gridCol w="963732">
                  <a:extLst>
                    <a:ext uri="{9D8B030D-6E8A-4147-A177-3AD203B41FA5}">
                      <a16:colId xmlns:a16="http://schemas.microsoft.com/office/drawing/2014/main" val="1770941075"/>
                    </a:ext>
                  </a:extLst>
                </a:gridCol>
                <a:gridCol w="963732">
                  <a:extLst>
                    <a:ext uri="{9D8B030D-6E8A-4147-A177-3AD203B41FA5}">
                      <a16:colId xmlns:a16="http://schemas.microsoft.com/office/drawing/2014/main" val="1176391752"/>
                    </a:ext>
                  </a:extLst>
                </a:gridCol>
                <a:gridCol w="922896">
                  <a:extLst>
                    <a:ext uri="{9D8B030D-6E8A-4147-A177-3AD203B41FA5}">
                      <a16:colId xmlns:a16="http://schemas.microsoft.com/office/drawing/2014/main" val="1945558100"/>
                    </a:ext>
                  </a:extLst>
                </a:gridCol>
              </a:tblGrid>
              <a:tr h="0">
                <a:tc rowSpan="2">
                  <a:txBody>
                    <a:bodyPr/>
                    <a:lstStyle/>
                    <a:p>
                      <a:pPr marL="0" marR="0">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Grade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row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All Eligible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grid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Served Summer Term</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hMerge="1">
                  <a:txBody>
                    <a:bodyPr/>
                    <a:lstStyle/>
                    <a:p>
                      <a:endParaRPr lang="en-US"/>
                    </a:p>
                  </a:txBody>
                  <a:tcPr/>
                </a:tc>
                <a:tc row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MPO met?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row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PFS Students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grid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PFS Served Summer Term</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hMerge="1">
                  <a:txBody>
                    <a:bodyPr/>
                    <a:lstStyle/>
                    <a:p>
                      <a:endParaRPr lang="en-US"/>
                    </a:p>
                  </a:txBody>
                  <a:tcPr/>
                </a:tc>
                <a:tc row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MPO met?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4250945313"/>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DBA"/>
                    </a:solidFill>
                  </a:tcPr>
                </a:tc>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DBA"/>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DBA"/>
                    </a:solidFill>
                  </a:tcPr>
                </a:tc>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DBA"/>
                    </a:solidFill>
                  </a:tcPr>
                </a:tc>
                <a:tc vMerge="1">
                  <a:txBody>
                    <a:bodyPr/>
                    <a:lstStyle/>
                    <a:p>
                      <a:endParaRPr lang="en-US"/>
                    </a:p>
                  </a:txBody>
                  <a:tcPr/>
                </a:tc>
                <a:extLst>
                  <a:ext uri="{0D108BD9-81ED-4DB2-BD59-A6C34878D82A}">
                    <a16:rowId xmlns:a16="http://schemas.microsoft.com/office/drawing/2014/main" val="319148541"/>
                  </a:ext>
                </a:extLst>
              </a:tr>
              <a:tr h="0">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K</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107</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54602"/>
                  </a:ext>
                </a:extLst>
              </a:tr>
              <a:tr h="0">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114950"/>
                  </a:ext>
                </a:extLst>
              </a:tr>
              <a:tr h="0">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305</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159</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054104"/>
                  </a:ext>
                </a:extLst>
              </a:tr>
              <a:tr h="0">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3</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873072"/>
                  </a:ext>
                </a:extLst>
              </a:tr>
              <a:tr h="0">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117072"/>
                  </a:ext>
                </a:extLst>
              </a:tr>
              <a:tr h="0">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5</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410603"/>
                  </a:ext>
                </a:extLst>
              </a:tr>
              <a:tr h="0">
                <a:tc>
                  <a:txBody>
                    <a:bodyPr/>
                    <a:lstStyle/>
                    <a:p>
                      <a:pPr marL="0" marR="0" algn="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effectLst/>
                          <a:latin typeface="Arial" panose="020B0604020202020204" pitchFamily="34" charset="0"/>
                          <a:ea typeface="Times New Roman" panose="02020603050405020304" pitchFamily="18" charset="0"/>
                          <a:cs typeface="Arial" panose="020B0604020202020204" pitchFamily="34" charset="0"/>
                        </a:rPr>
                        <a:t>Total</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1,760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781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262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173</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274360"/>
                  </a:ext>
                </a:extLst>
              </a:tr>
            </a:tbl>
          </a:graphicData>
        </a:graphic>
      </p:graphicFrame>
      <p:sp>
        <p:nvSpPr>
          <p:cNvPr id="11" name="Explosion: 8 Points 10">
            <a:extLst>
              <a:ext uri="{FF2B5EF4-FFF2-40B4-BE49-F238E27FC236}">
                <a16:creationId xmlns:a16="http://schemas.microsoft.com/office/drawing/2014/main" id="{6AD7B67E-BE44-4255-A437-6D1EBBDDB273}"/>
              </a:ext>
            </a:extLst>
          </p:cNvPr>
          <p:cNvSpPr/>
          <p:nvPr/>
        </p:nvSpPr>
        <p:spPr>
          <a:xfrm>
            <a:off x="5549900" y="63500"/>
            <a:ext cx="3448050" cy="1435099"/>
          </a:xfrm>
          <a:prstGeom prst="irregularSeal1">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Partially met</a:t>
            </a:r>
          </a:p>
        </p:txBody>
      </p:sp>
    </p:spTree>
    <p:extLst>
      <p:ext uri="{BB962C8B-B14F-4D97-AF65-F5344CB8AC3E}">
        <p14:creationId xmlns:p14="http://schemas.microsoft.com/office/powerpoint/2010/main" val="337566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p:txBody>
          <a:bodyPr/>
          <a:lstStyle/>
          <a:p>
            <a:r>
              <a:rPr lang="en-US" sz="3200" dirty="0"/>
              <a:t>MPO Results: Elementary</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7670042" cy="800219"/>
          </a:xfrm>
          <a:prstGeom prst="rect">
            <a:avLst/>
          </a:prstGeom>
          <a:noFill/>
        </p:spPr>
        <p:txBody>
          <a:bodyPr wrap="square" rtlCol="0">
            <a:spAutoFit/>
          </a:bodyPr>
          <a:lstStyle/>
          <a:p>
            <a:pPr algn="ctr"/>
            <a:r>
              <a:rPr lang="en-US" sz="1800" b="1" dirty="0"/>
              <a:t>MPO 2c: </a:t>
            </a:r>
            <a:r>
              <a:rPr lang="en-US" dirty="0"/>
              <a:t>By the end of 2018-19, 80% of migratory students in grades K-5 with matched pre/post assessment results in a summer program will show a positive gain between assessments.</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1A7EAE18-4441-4CF6-ABB9-E8D34905EA47}"/>
              </a:ext>
            </a:extLst>
          </p:cNvPr>
          <p:cNvGraphicFramePr>
            <a:graphicFrameLocks noGrp="1"/>
          </p:cNvGraphicFramePr>
          <p:nvPr>
            <p:extLst>
              <p:ext uri="{D42A27DB-BD31-4B8C-83A1-F6EECF244321}">
                <p14:modId xmlns:p14="http://schemas.microsoft.com/office/powerpoint/2010/main" val="3878854422"/>
              </p:ext>
            </p:extLst>
          </p:nvPr>
        </p:nvGraphicFramePr>
        <p:xfrm>
          <a:off x="263126" y="2228736"/>
          <a:ext cx="8415930" cy="2651760"/>
        </p:xfrm>
        <a:graphic>
          <a:graphicData uri="http://schemas.openxmlformats.org/drawingml/2006/table">
            <a:tbl>
              <a:tblPr firstRow="1" firstCol="1" bandRow="1"/>
              <a:tblGrid>
                <a:gridCol w="1505509">
                  <a:extLst>
                    <a:ext uri="{9D8B030D-6E8A-4147-A177-3AD203B41FA5}">
                      <a16:colId xmlns:a16="http://schemas.microsoft.com/office/drawing/2014/main" val="3276157328"/>
                    </a:ext>
                  </a:extLst>
                </a:gridCol>
                <a:gridCol w="1580106">
                  <a:extLst>
                    <a:ext uri="{9D8B030D-6E8A-4147-A177-3AD203B41FA5}">
                      <a16:colId xmlns:a16="http://schemas.microsoft.com/office/drawing/2014/main" val="3882603086"/>
                    </a:ext>
                  </a:extLst>
                </a:gridCol>
                <a:gridCol w="1689968">
                  <a:extLst>
                    <a:ext uri="{9D8B030D-6E8A-4147-A177-3AD203B41FA5}">
                      <a16:colId xmlns:a16="http://schemas.microsoft.com/office/drawing/2014/main" val="2889646787"/>
                    </a:ext>
                  </a:extLst>
                </a:gridCol>
                <a:gridCol w="1303418">
                  <a:extLst>
                    <a:ext uri="{9D8B030D-6E8A-4147-A177-3AD203B41FA5}">
                      <a16:colId xmlns:a16="http://schemas.microsoft.com/office/drawing/2014/main" val="2334603046"/>
                    </a:ext>
                  </a:extLst>
                </a:gridCol>
                <a:gridCol w="1303418">
                  <a:extLst>
                    <a:ext uri="{9D8B030D-6E8A-4147-A177-3AD203B41FA5}">
                      <a16:colId xmlns:a16="http://schemas.microsoft.com/office/drawing/2014/main" val="48223300"/>
                    </a:ext>
                  </a:extLst>
                </a:gridCol>
                <a:gridCol w="1033511">
                  <a:extLst>
                    <a:ext uri="{9D8B030D-6E8A-4147-A177-3AD203B41FA5}">
                      <a16:colId xmlns:a16="http://schemas.microsoft.com/office/drawing/2014/main" val="3323699651"/>
                    </a:ext>
                  </a:extLst>
                </a:gridCol>
              </a:tblGrid>
              <a:tr h="0">
                <a:tc>
                  <a:txBody>
                    <a:bodyPr/>
                    <a:lstStyle/>
                    <a:p>
                      <a:pPr marL="0" marR="0" algn="ctr">
                        <a:spcBef>
                          <a:spcPts val="0"/>
                        </a:spcBef>
                        <a:spcAft>
                          <a:spcPts val="0"/>
                        </a:spcAft>
                      </a:pPr>
                      <a:r>
                        <a:rPr lang="en-US"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Grade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Assessed</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w/ Matched Pre/Post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Gaining</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Gaining</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MPO met?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1700387172"/>
                  </a:ext>
                </a:extLst>
              </a:tr>
              <a:tr h="0">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K</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12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11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919968"/>
                  </a:ext>
                </a:extLst>
              </a:tr>
              <a:tr h="0">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19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18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653159"/>
                  </a:ext>
                </a:extLst>
              </a:tr>
              <a:tr h="0">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22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611882"/>
                  </a:ext>
                </a:extLst>
              </a:tr>
              <a:tr h="0">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40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25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790685"/>
                  </a:ext>
                </a:extLst>
              </a:tr>
              <a:tr h="0">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36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356222"/>
                  </a:ext>
                </a:extLst>
              </a:tr>
              <a:tr h="0">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38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28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24210567"/>
                  </a:ext>
                </a:extLst>
              </a:tr>
              <a:tr h="0">
                <a:tc>
                  <a:txBody>
                    <a:bodyPr/>
                    <a:lstStyle/>
                    <a:p>
                      <a:pPr marL="0" marR="0" algn="ctr">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208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139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123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92715244"/>
                  </a:ext>
                </a:extLst>
              </a:tr>
            </a:tbl>
          </a:graphicData>
        </a:graphic>
      </p:graphicFrame>
      <p:sp>
        <p:nvSpPr>
          <p:cNvPr id="11" name="Explosion: 8 Points 10">
            <a:extLst>
              <a:ext uri="{FF2B5EF4-FFF2-40B4-BE49-F238E27FC236}">
                <a16:creationId xmlns:a16="http://schemas.microsoft.com/office/drawing/2014/main" id="{15C213C9-8514-43CE-8F20-C31A6FC3007C}"/>
              </a:ext>
            </a:extLst>
          </p:cNvPr>
          <p:cNvSpPr/>
          <p:nvPr/>
        </p:nvSpPr>
        <p:spPr>
          <a:xfrm>
            <a:off x="5327650" y="140613"/>
            <a:ext cx="36703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214762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p:txBody>
          <a:bodyPr/>
          <a:lstStyle/>
          <a:p>
            <a:r>
              <a:rPr lang="en-US" sz="3200" dirty="0"/>
              <a:t>MPO Results: Elementary</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8277366" cy="584775"/>
          </a:xfrm>
          <a:prstGeom prst="rect">
            <a:avLst/>
          </a:prstGeom>
          <a:noFill/>
        </p:spPr>
        <p:txBody>
          <a:bodyPr wrap="square" rtlCol="0">
            <a:spAutoFit/>
          </a:bodyPr>
          <a:lstStyle/>
          <a:p>
            <a:pPr algn="ctr"/>
            <a:r>
              <a:rPr lang="en-US" sz="1800" b="1" dirty="0"/>
              <a:t>MPO 2d: </a:t>
            </a:r>
            <a:r>
              <a:rPr lang="en-US" dirty="0"/>
              <a:t>By the end of 2017-18, PFS migratory students in grades 4-5 who received instructional services will increase their scale scores on ELA EOGs by an average of 2 points.</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095938A7-2821-4AE3-B760-ACAF4C86F29F}"/>
              </a:ext>
            </a:extLst>
          </p:cNvPr>
          <p:cNvGraphicFramePr>
            <a:graphicFrameLocks noGrp="1"/>
          </p:cNvGraphicFramePr>
          <p:nvPr>
            <p:extLst>
              <p:ext uri="{D42A27DB-BD31-4B8C-83A1-F6EECF244321}">
                <p14:modId xmlns:p14="http://schemas.microsoft.com/office/powerpoint/2010/main" val="2917942483"/>
              </p:ext>
            </p:extLst>
          </p:nvPr>
        </p:nvGraphicFramePr>
        <p:xfrm>
          <a:off x="263126" y="2114550"/>
          <a:ext cx="8348611" cy="2133600"/>
        </p:xfrm>
        <a:graphic>
          <a:graphicData uri="http://schemas.openxmlformats.org/drawingml/2006/table">
            <a:tbl>
              <a:tblPr firstRow="1" firstCol="1" bandRow="1"/>
              <a:tblGrid>
                <a:gridCol w="942535">
                  <a:extLst>
                    <a:ext uri="{9D8B030D-6E8A-4147-A177-3AD203B41FA5}">
                      <a16:colId xmlns:a16="http://schemas.microsoft.com/office/drawing/2014/main" val="1446760015"/>
                    </a:ext>
                  </a:extLst>
                </a:gridCol>
                <a:gridCol w="2059844">
                  <a:extLst>
                    <a:ext uri="{9D8B030D-6E8A-4147-A177-3AD203B41FA5}">
                      <a16:colId xmlns:a16="http://schemas.microsoft.com/office/drawing/2014/main" val="2952584824"/>
                    </a:ext>
                  </a:extLst>
                </a:gridCol>
                <a:gridCol w="1694690">
                  <a:extLst>
                    <a:ext uri="{9D8B030D-6E8A-4147-A177-3AD203B41FA5}">
                      <a16:colId xmlns:a16="http://schemas.microsoft.com/office/drawing/2014/main" val="891073408"/>
                    </a:ext>
                  </a:extLst>
                </a:gridCol>
                <a:gridCol w="1591698">
                  <a:extLst>
                    <a:ext uri="{9D8B030D-6E8A-4147-A177-3AD203B41FA5}">
                      <a16:colId xmlns:a16="http://schemas.microsoft.com/office/drawing/2014/main" val="1375042003"/>
                    </a:ext>
                  </a:extLst>
                </a:gridCol>
                <a:gridCol w="1217181">
                  <a:extLst>
                    <a:ext uri="{9D8B030D-6E8A-4147-A177-3AD203B41FA5}">
                      <a16:colId xmlns:a16="http://schemas.microsoft.com/office/drawing/2014/main" val="3333346483"/>
                    </a:ext>
                  </a:extLst>
                </a:gridCol>
                <a:gridCol w="842663">
                  <a:extLst>
                    <a:ext uri="{9D8B030D-6E8A-4147-A177-3AD203B41FA5}">
                      <a16:colId xmlns:a16="http://schemas.microsoft.com/office/drawing/2014/main" val="333373795"/>
                    </a:ext>
                  </a:extLst>
                </a:gridCol>
              </a:tblGrid>
              <a:tr h="0">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Grade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w/2016-17 and 2017-18 EOG Results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2016-17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Scale Score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2017-18 Scale Score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Average Gain</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MPO Met?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2622565638"/>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431.2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437.9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6.7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Yes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326344"/>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436.2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441.4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5.2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Yes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452141"/>
                  </a:ext>
                </a:extLst>
              </a:tr>
              <a:tr h="0">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20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432.5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438.8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6.4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Yes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915232"/>
                  </a:ext>
                </a:extLst>
              </a:tr>
            </a:tbl>
          </a:graphicData>
        </a:graphic>
      </p:graphicFrame>
      <p:sp>
        <p:nvSpPr>
          <p:cNvPr id="11" name="Explosion: 8 Points 10">
            <a:extLst>
              <a:ext uri="{FF2B5EF4-FFF2-40B4-BE49-F238E27FC236}">
                <a16:creationId xmlns:a16="http://schemas.microsoft.com/office/drawing/2014/main" id="{4B13BABF-59D4-40AF-B5B7-F59F21762062}"/>
              </a:ext>
            </a:extLst>
          </p:cNvPr>
          <p:cNvSpPr/>
          <p:nvPr/>
        </p:nvSpPr>
        <p:spPr>
          <a:xfrm>
            <a:off x="5327650" y="140613"/>
            <a:ext cx="36703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1678803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Elementary</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8581030" cy="584775"/>
          </a:xfrm>
          <a:prstGeom prst="rect">
            <a:avLst/>
          </a:prstGeom>
          <a:noFill/>
        </p:spPr>
        <p:txBody>
          <a:bodyPr wrap="square" rtlCol="0">
            <a:spAutoFit/>
          </a:bodyPr>
          <a:lstStyle/>
          <a:p>
            <a:pPr algn="ctr"/>
            <a:r>
              <a:rPr lang="en-US" sz="1800" b="1" dirty="0"/>
              <a:t>MPO 2e: </a:t>
            </a:r>
            <a:r>
              <a:rPr lang="en-US" dirty="0"/>
              <a:t>By the end of 2017-18, PFS migratory students in grades 4-5 who received instructional services will increase their scale scores on Mathematics EOGs by an average of 2 points.</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7" name="Table 6">
            <a:extLst>
              <a:ext uri="{FF2B5EF4-FFF2-40B4-BE49-F238E27FC236}">
                <a16:creationId xmlns:a16="http://schemas.microsoft.com/office/drawing/2014/main" id="{FC71C765-440B-45BE-ADD1-E9FB1373EBD1}"/>
              </a:ext>
            </a:extLst>
          </p:cNvPr>
          <p:cNvGraphicFramePr>
            <a:graphicFrameLocks noGrp="1"/>
          </p:cNvGraphicFramePr>
          <p:nvPr>
            <p:extLst>
              <p:ext uri="{D42A27DB-BD31-4B8C-83A1-F6EECF244321}">
                <p14:modId xmlns:p14="http://schemas.microsoft.com/office/powerpoint/2010/main" val="3042543201"/>
              </p:ext>
            </p:extLst>
          </p:nvPr>
        </p:nvGraphicFramePr>
        <p:xfrm>
          <a:off x="686133" y="2237438"/>
          <a:ext cx="7930817" cy="2133600"/>
        </p:xfrm>
        <a:graphic>
          <a:graphicData uri="http://schemas.openxmlformats.org/drawingml/2006/table">
            <a:tbl>
              <a:tblPr firstRow="1" firstCol="1" bandRow="1"/>
              <a:tblGrid>
                <a:gridCol w="928936">
                  <a:extLst>
                    <a:ext uri="{9D8B030D-6E8A-4147-A177-3AD203B41FA5}">
                      <a16:colId xmlns:a16="http://schemas.microsoft.com/office/drawing/2014/main" val="448200465"/>
                    </a:ext>
                  </a:extLst>
                </a:gridCol>
                <a:gridCol w="2014745">
                  <a:extLst>
                    <a:ext uri="{9D8B030D-6E8A-4147-A177-3AD203B41FA5}">
                      <a16:colId xmlns:a16="http://schemas.microsoft.com/office/drawing/2014/main" val="1218837047"/>
                    </a:ext>
                  </a:extLst>
                </a:gridCol>
                <a:gridCol w="1564632">
                  <a:extLst>
                    <a:ext uri="{9D8B030D-6E8A-4147-A177-3AD203B41FA5}">
                      <a16:colId xmlns:a16="http://schemas.microsoft.com/office/drawing/2014/main" val="155583820"/>
                    </a:ext>
                  </a:extLst>
                </a:gridCol>
                <a:gridCol w="1564632">
                  <a:extLst>
                    <a:ext uri="{9D8B030D-6E8A-4147-A177-3AD203B41FA5}">
                      <a16:colId xmlns:a16="http://schemas.microsoft.com/office/drawing/2014/main" val="855123979"/>
                    </a:ext>
                  </a:extLst>
                </a:gridCol>
                <a:gridCol w="1031468">
                  <a:extLst>
                    <a:ext uri="{9D8B030D-6E8A-4147-A177-3AD203B41FA5}">
                      <a16:colId xmlns:a16="http://schemas.microsoft.com/office/drawing/2014/main" val="1613148259"/>
                    </a:ext>
                  </a:extLst>
                </a:gridCol>
                <a:gridCol w="826404">
                  <a:extLst>
                    <a:ext uri="{9D8B030D-6E8A-4147-A177-3AD203B41FA5}">
                      <a16:colId xmlns:a16="http://schemas.microsoft.com/office/drawing/2014/main" val="276815847"/>
                    </a:ext>
                  </a:extLst>
                </a:gridCol>
              </a:tblGrid>
              <a:tr h="0">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Grade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w/2016-17 and 2017-18 EOG Results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2016-17 Scale Score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2017-18 Scale Score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Average Gain</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MPO Met?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2280497807"/>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444.6</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446.5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149091"/>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442.2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446.2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Yes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255232"/>
                  </a:ext>
                </a:extLst>
              </a:tr>
              <a:tr h="0">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20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444.0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446.4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2.4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Yes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855585"/>
                  </a:ext>
                </a:extLst>
              </a:tr>
            </a:tbl>
          </a:graphicData>
        </a:graphic>
      </p:graphicFrame>
      <p:sp>
        <p:nvSpPr>
          <p:cNvPr id="12" name="Explosion: 8 Points 11">
            <a:extLst>
              <a:ext uri="{FF2B5EF4-FFF2-40B4-BE49-F238E27FC236}">
                <a16:creationId xmlns:a16="http://schemas.microsoft.com/office/drawing/2014/main" id="{6FFFC49C-F93C-4D1D-AD50-42B3F57ADE80}"/>
              </a:ext>
            </a:extLst>
          </p:cNvPr>
          <p:cNvSpPr/>
          <p:nvPr/>
        </p:nvSpPr>
        <p:spPr>
          <a:xfrm>
            <a:off x="5327650" y="140613"/>
            <a:ext cx="36703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329161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Middle School</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8581030" cy="800219"/>
          </a:xfrm>
          <a:prstGeom prst="rect">
            <a:avLst/>
          </a:prstGeom>
          <a:noFill/>
        </p:spPr>
        <p:txBody>
          <a:bodyPr wrap="square" rtlCol="0">
            <a:spAutoFit/>
          </a:bodyPr>
          <a:lstStyle/>
          <a:p>
            <a:r>
              <a:rPr lang="en-US" sz="1800" b="1" dirty="0"/>
              <a:t>MPO 3a: </a:t>
            </a:r>
            <a:r>
              <a:rPr lang="en-US" dirty="0"/>
              <a:t>By the end of 2018-19, 80% of PFS students in grades 6-8 who participated in regular school year MEP instructional services will have a supplemental Personal Education Plan (PEP) for Migrant Education.</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52E89D6F-9EFB-478F-AFBD-581D115CC7A6}"/>
              </a:ext>
            </a:extLst>
          </p:cNvPr>
          <p:cNvGraphicFramePr>
            <a:graphicFrameLocks noGrp="1"/>
          </p:cNvGraphicFramePr>
          <p:nvPr>
            <p:extLst>
              <p:ext uri="{D42A27DB-BD31-4B8C-83A1-F6EECF244321}">
                <p14:modId xmlns:p14="http://schemas.microsoft.com/office/powerpoint/2010/main" val="448749329"/>
              </p:ext>
            </p:extLst>
          </p:nvPr>
        </p:nvGraphicFramePr>
        <p:xfrm>
          <a:off x="334370" y="2354419"/>
          <a:ext cx="8479431" cy="1920240"/>
        </p:xfrm>
        <a:graphic>
          <a:graphicData uri="http://schemas.openxmlformats.org/drawingml/2006/table">
            <a:tbl>
              <a:tblPr firstRow="1" firstCol="1" bandRow="1"/>
              <a:tblGrid>
                <a:gridCol w="1256315">
                  <a:extLst>
                    <a:ext uri="{9D8B030D-6E8A-4147-A177-3AD203B41FA5}">
                      <a16:colId xmlns:a16="http://schemas.microsoft.com/office/drawing/2014/main" val="3562389091"/>
                    </a:ext>
                  </a:extLst>
                </a:gridCol>
                <a:gridCol w="2106338">
                  <a:extLst>
                    <a:ext uri="{9D8B030D-6E8A-4147-A177-3AD203B41FA5}">
                      <a16:colId xmlns:a16="http://schemas.microsoft.com/office/drawing/2014/main" val="3296826811"/>
                    </a:ext>
                  </a:extLst>
                </a:gridCol>
                <a:gridCol w="1871992">
                  <a:extLst>
                    <a:ext uri="{9D8B030D-6E8A-4147-A177-3AD203B41FA5}">
                      <a16:colId xmlns:a16="http://schemas.microsoft.com/office/drawing/2014/main" val="4284102222"/>
                    </a:ext>
                  </a:extLst>
                </a:gridCol>
                <a:gridCol w="2121591">
                  <a:extLst>
                    <a:ext uri="{9D8B030D-6E8A-4147-A177-3AD203B41FA5}">
                      <a16:colId xmlns:a16="http://schemas.microsoft.com/office/drawing/2014/main" val="3294001471"/>
                    </a:ext>
                  </a:extLst>
                </a:gridCol>
                <a:gridCol w="1123195">
                  <a:extLst>
                    <a:ext uri="{9D8B030D-6E8A-4147-A177-3AD203B41FA5}">
                      <a16:colId xmlns:a16="http://schemas.microsoft.com/office/drawing/2014/main" val="2144155560"/>
                    </a:ext>
                  </a:extLst>
                </a:gridCol>
              </a:tblGrid>
              <a:tr h="0">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Grade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PFS receiving instruction</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PFS with a PEP</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Percent of PFS with a PEP</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MPO met?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13061555"/>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7954"/>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209469"/>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109579"/>
                  </a:ext>
                </a:extLst>
              </a:tr>
              <a:tr h="0">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036101"/>
                  </a:ext>
                </a:extLst>
              </a:tr>
            </a:tbl>
          </a:graphicData>
        </a:graphic>
      </p:graphicFrame>
      <p:sp>
        <p:nvSpPr>
          <p:cNvPr id="11" name="Explosion: 8 Points 10">
            <a:extLst>
              <a:ext uri="{FF2B5EF4-FFF2-40B4-BE49-F238E27FC236}">
                <a16:creationId xmlns:a16="http://schemas.microsoft.com/office/drawing/2014/main" id="{EA04FCD7-B7C7-4099-8EDE-4CF7D221E610}"/>
              </a:ext>
            </a:extLst>
          </p:cNvPr>
          <p:cNvSpPr/>
          <p:nvPr/>
        </p:nvSpPr>
        <p:spPr>
          <a:xfrm>
            <a:off x="5327650" y="140613"/>
            <a:ext cx="36703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65050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Middle School</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8581030" cy="584775"/>
          </a:xfrm>
          <a:prstGeom prst="rect">
            <a:avLst/>
          </a:prstGeom>
          <a:noFill/>
        </p:spPr>
        <p:txBody>
          <a:bodyPr wrap="square" rtlCol="0">
            <a:spAutoFit/>
          </a:bodyPr>
          <a:lstStyle/>
          <a:p>
            <a:r>
              <a:rPr lang="en-US" sz="1800" b="1" dirty="0"/>
              <a:t>MPO 3b: </a:t>
            </a:r>
            <a:r>
              <a:rPr lang="en-US" dirty="0"/>
              <a:t>By the end of 2017-18, 50% of migratory students in grades 6-8 will receive MEP summer services.</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5" name="Table 4">
            <a:extLst>
              <a:ext uri="{FF2B5EF4-FFF2-40B4-BE49-F238E27FC236}">
                <a16:creationId xmlns:a16="http://schemas.microsoft.com/office/drawing/2014/main" id="{E42C4612-E478-42E3-9F1F-8EFC18244D7A}"/>
              </a:ext>
            </a:extLst>
          </p:cNvPr>
          <p:cNvGraphicFramePr>
            <a:graphicFrameLocks noGrp="1"/>
          </p:cNvGraphicFramePr>
          <p:nvPr>
            <p:extLst>
              <p:ext uri="{D42A27DB-BD31-4B8C-83A1-F6EECF244321}">
                <p14:modId xmlns:p14="http://schemas.microsoft.com/office/powerpoint/2010/main" val="2636183280"/>
              </p:ext>
            </p:extLst>
          </p:nvPr>
        </p:nvGraphicFramePr>
        <p:xfrm>
          <a:off x="334370" y="2179519"/>
          <a:ext cx="8288930" cy="2438400"/>
        </p:xfrm>
        <a:graphic>
          <a:graphicData uri="http://schemas.openxmlformats.org/drawingml/2006/table">
            <a:tbl>
              <a:tblPr firstRow="1" firstCol="1" bandRow="1" bandCol="1"/>
              <a:tblGrid>
                <a:gridCol w="913651">
                  <a:extLst>
                    <a:ext uri="{9D8B030D-6E8A-4147-A177-3AD203B41FA5}">
                      <a16:colId xmlns:a16="http://schemas.microsoft.com/office/drawing/2014/main" val="560956330"/>
                    </a:ext>
                  </a:extLst>
                </a:gridCol>
                <a:gridCol w="935360">
                  <a:extLst>
                    <a:ext uri="{9D8B030D-6E8A-4147-A177-3AD203B41FA5}">
                      <a16:colId xmlns:a16="http://schemas.microsoft.com/office/drawing/2014/main" val="2951754072"/>
                    </a:ext>
                  </a:extLst>
                </a:gridCol>
                <a:gridCol w="921202">
                  <a:extLst>
                    <a:ext uri="{9D8B030D-6E8A-4147-A177-3AD203B41FA5}">
                      <a16:colId xmlns:a16="http://schemas.microsoft.com/office/drawing/2014/main" val="3810873703"/>
                    </a:ext>
                  </a:extLst>
                </a:gridCol>
                <a:gridCol w="921202">
                  <a:extLst>
                    <a:ext uri="{9D8B030D-6E8A-4147-A177-3AD203B41FA5}">
                      <a16:colId xmlns:a16="http://schemas.microsoft.com/office/drawing/2014/main" val="471850524"/>
                    </a:ext>
                  </a:extLst>
                </a:gridCol>
                <a:gridCol w="815490">
                  <a:extLst>
                    <a:ext uri="{9D8B030D-6E8A-4147-A177-3AD203B41FA5}">
                      <a16:colId xmlns:a16="http://schemas.microsoft.com/office/drawing/2014/main" val="2576819511"/>
                    </a:ext>
                  </a:extLst>
                </a:gridCol>
                <a:gridCol w="1042959">
                  <a:extLst>
                    <a:ext uri="{9D8B030D-6E8A-4147-A177-3AD203B41FA5}">
                      <a16:colId xmlns:a16="http://schemas.microsoft.com/office/drawing/2014/main" val="2088263926"/>
                    </a:ext>
                  </a:extLst>
                </a:gridCol>
                <a:gridCol w="921202">
                  <a:extLst>
                    <a:ext uri="{9D8B030D-6E8A-4147-A177-3AD203B41FA5}">
                      <a16:colId xmlns:a16="http://schemas.microsoft.com/office/drawing/2014/main" val="2288107760"/>
                    </a:ext>
                  </a:extLst>
                </a:gridCol>
                <a:gridCol w="921202">
                  <a:extLst>
                    <a:ext uri="{9D8B030D-6E8A-4147-A177-3AD203B41FA5}">
                      <a16:colId xmlns:a16="http://schemas.microsoft.com/office/drawing/2014/main" val="871952594"/>
                    </a:ext>
                  </a:extLst>
                </a:gridCol>
                <a:gridCol w="896662">
                  <a:extLst>
                    <a:ext uri="{9D8B030D-6E8A-4147-A177-3AD203B41FA5}">
                      <a16:colId xmlns:a16="http://schemas.microsoft.com/office/drawing/2014/main" val="2348046662"/>
                    </a:ext>
                  </a:extLst>
                </a:gridCol>
              </a:tblGrid>
              <a:tr h="0">
                <a:tc rowSpan="2">
                  <a:txBody>
                    <a:bodyPr/>
                    <a:lstStyle/>
                    <a:p>
                      <a:pPr marL="0" marR="0">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Grade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row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All Eligible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grid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Served Summer Term</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hMerge="1">
                  <a:txBody>
                    <a:bodyPr/>
                    <a:lstStyle/>
                    <a:p>
                      <a:endParaRPr lang="en-US"/>
                    </a:p>
                  </a:txBody>
                  <a:tcPr/>
                </a:tc>
                <a:tc row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MPO met?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row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PFS Students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grid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PFS Served Summer Term</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hMerge="1">
                  <a:txBody>
                    <a:bodyPr/>
                    <a:lstStyle/>
                    <a:p>
                      <a:endParaRPr lang="en-US"/>
                    </a:p>
                  </a:txBody>
                  <a:tcPr/>
                </a:tc>
                <a:tc rowSpan="2">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MPO met?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2816869638"/>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DBA"/>
                    </a:solidFill>
                  </a:tcPr>
                </a:tc>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DBA"/>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DBA"/>
                    </a:solidFill>
                  </a:tcPr>
                </a:tc>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DBA"/>
                    </a:solidFill>
                  </a:tcPr>
                </a:tc>
                <a:tc vMerge="1">
                  <a:txBody>
                    <a:bodyPr/>
                    <a:lstStyle/>
                    <a:p>
                      <a:endParaRPr lang="en-US"/>
                    </a:p>
                  </a:txBody>
                  <a:tcPr/>
                </a:tc>
                <a:extLst>
                  <a:ext uri="{0D108BD9-81ED-4DB2-BD59-A6C34878D82A}">
                    <a16:rowId xmlns:a16="http://schemas.microsoft.com/office/drawing/2014/main" val="2986042402"/>
                  </a:ext>
                </a:extLst>
              </a:tr>
              <a:tr h="0">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6</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024398"/>
                  </a:ext>
                </a:extLst>
              </a:tr>
              <a:tr h="0">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687398"/>
                  </a:ext>
                </a:extLst>
              </a:tr>
              <a:tr h="0">
                <a:tc>
                  <a:txBody>
                    <a:bodyPr/>
                    <a:lstStyle/>
                    <a:p>
                      <a:pPr marL="0" marR="0" algn="ct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914141"/>
                  </a:ext>
                </a:extLst>
              </a:tr>
              <a:tr h="0">
                <a:tc>
                  <a:txBody>
                    <a:bodyPr/>
                    <a:lstStyle/>
                    <a:p>
                      <a:pPr marL="0" marR="0" algn="r">
                        <a:spcBef>
                          <a:spcPts val="0"/>
                        </a:spcBef>
                        <a:spcAft>
                          <a:spcPts val="0"/>
                        </a:spcAft>
                        <a:tabLst>
                          <a:tab pos="-6858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b="1">
                          <a:effectLst/>
                          <a:latin typeface="Arial" panose="020B0604020202020204" pitchFamily="34" charset="0"/>
                          <a:ea typeface="Times New Roman" panose="02020603050405020304" pitchFamily="18" charset="0"/>
                          <a:cs typeface="Arial" panose="020B0604020202020204" pitchFamily="34" charset="0"/>
                        </a:rPr>
                        <a:t>Total</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724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308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126</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4354990"/>
                  </a:ext>
                </a:extLst>
              </a:tr>
            </a:tbl>
          </a:graphicData>
        </a:graphic>
      </p:graphicFrame>
      <p:sp>
        <p:nvSpPr>
          <p:cNvPr id="12" name="Explosion: 8 Points 11">
            <a:extLst>
              <a:ext uri="{FF2B5EF4-FFF2-40B4-BE49-F238E27FC236}">
                <a16:creationId xmlns:a16="http://schemas.microsoft.com/office/drawing/2014/main" id="{3C23768F-6E65-468D-ACC2-132A9E66C7A2}"/>
              </a:ext>
            </a:extLst>
          </p:cNvPr>
          <p:cNvSpPr/>
          <p:nvPr/>
        </p:nvSpPr>
        <p:spPr>
          <a:xfrm>
            <a:off x="5549900" y="63500"/>
            <a:ext cx="3448050" cy="1435099"/>
          </a:xfrm>
          <a:prstGeom prst="irregularSeal1">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Partially met</a:t>
            </a:r>
          </a:p>
        </p:txBody>
      </p:sp>
    </p:spTree>
    <p:extLst>
      <p:ext uri="{BB962C8B-B14F-4D97-AF65-F5344CB8AC3E}">
        <p14:creationId xmlns:p14="http://schemas.microsoft.com/office/powerpoint/2010/main" val="283870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Middle School</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8581030" cy="584775"/>
          </a:xfrm>
          <a:prstGeom prst="rect">
            <a:avLst/>
          </a:prstGeom>
          <a:noFill/>
        </p:spPr>
        <p:txBody>
          <a:bodyPr wrap="square" rtlCol="0">
            <a:spAutoFit/>
          </a:bodyPr>
          <a:lstStyle/>
          <a:p>
            <a:r>
              <a:rPr lang="en-US" sz="1800" b="1" dirty="0"/>
              <a:t>MPO 3c: </a:t>
            </a:r>
            <a:r>
              <a:rPr lang="en-US" dirty="0"/>
              <a:t>By the end of 2018-19, 80% of those migratory students in grades 6-8 with matched pre/post assessment results in a summer program will show a positive gain between assessments.</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2" name="Oval 11">
            <a:extLst>
              <a:ext uri="{FF2B5EF4-FFF2-40B4-BE49-F238E27FC236}">
                <a16:creationId xmlns:a16="http://schemas.microsoft.com/office/drawing/2014/main" id="{3C23768F-6E65-468D-ACC2-132A9E66C7A2}"/>
              </a:ext>
            </a:extLst>
          </p:cNvPr>
          <p:cNvSpPr/>
          <p:nvPr/>
        </p:nvSpPr>
        <p:spPr>
          <a:xfrm>
            <a:off x="6324600" y="392575"/>
            <a:ext cx="2324100" cy="942334"/>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met</a:t>
            </a:r>
          </a:p>
        </p:txBody>
      </p:sp>
      <p:graphicFrame>
        <p:nvGraphicFramePr>
          <p:cNvPr id="6" name="Table 5">
            <a:extLst>
              <a:ext uri="{FF2B5EF4-FFF2-40B4-BE49-F238E27FC236}">
                <a16:creationId xmlns:a16="http://schemas.microsoft.com/office/drawing/2014/main" id="{05C61011-59C1-4F47-A69F-632170FB98CF}"/>
              </a:ext>
            </a:extLst>
          </p:cNvPr>
          <p:cNvGraphicFramePr>
            <a:graphicFrameLocks noGrp="1"/>
          </p:cNvGraphicFramePr>
          <p:nvPr>
            <p:extLst>
              <p:ext uri="{D42A27DB-BD31-4B8C-83A1-F6EECF244321}">
                <p14:modId xmlns:p14="http://schemas.microsoft.com/office/powerpoint/2010/main" val="31638227"/>
              </p:ext>
            </p:extLst>
          </p:nvPr>
        </p:nvGraphicFramePr>
        <p:xfrm>
          <a:off x="392588" y="2086207"/>
          <a:ext cx="8256112" cy="2438400"/>
        </p:xfrm>
        <a:graphic>
          <a:graphicData uri="http://schemas.openxmlformats.org/drawingml/2006/table">
            <a:tbl>
              <a:tblPr firstRow="1" firstCol="1" bandRow="1"/>
              <a:tblGrid>
                <a:gridCol w="1224190">
                  <a:extLst>
                    <a:ext uri="{9D8B030D-6E8A-4147-A177-3AD203B41FA5}">
                      <a16:colId xmlns:a16="http://schemas.microsoft.com/office/drawing/2014/main" val="3948507874"/>
                    </a:ext>
                  </a:extLst>
                </a:gridCol>
                <a:gridCol w="1284848">
                  <a:extLst>
                    <a:ext uri="{9D8B030D-6E8A-4147-A177-3AD203B41FA5}">
                      <a16:colId xmlns:a16="http://schemas.microsoft.com/office/drawing/2014/main" val="604007248"/>
                    </a:ext>
                  </a:extLst>
                </a:gridCol>
                <a:gridCol w="1374180">
                  <a:extLst>
                    <a:ext uri="{9D8B030D-6E8A-4147-A177-3AD203B41FA5}">
                      <a16:colId xmlns:a16="http://schemas.microsoft.com/office/drawing/2014/main" val="1857387193"/>
                    </a:ext>
                  </a:extLst>
                </a:gridCol>
                <a:gridCol w="1492188">
                  <a:extLst>
                    <a:ext uri="{9D8B030D-6E8A-4147-A177-3AD203B41FA5}">
                      <a16:colId xmlns:a16="http://schemas.microsoft.com/office/drawing/2014/main" val="2688776174"/>
                    </a:ext>
                  </a:extLst>
                </a:gridCol>
                <a:gridCol w="1440353">
                  <a:extLst>
                    <a:ext uri="{9D8B030D-6E8A-4147-A177-3AD203B41FA5}">
                      <a16:colId xmlns:a16="http://schemas.microsoft.com/office/drawing/2014/main" val="1193706006"/>
                    </a:ext>
                  </a:extLst>
                </a:gridCol>
                <a:gridCol w="1440353">
                  <a:extLst>
                    <a:ext uri="{9D8B030D-6E8A-4147-A177-3AD203B41FA5}">
                      <a16:colId xmlns:a16="http://schemas.microsoft.com/office/drawing/2014/main" val="4132541988"/>
                    </a:ext>
                  </a:extLst>
                </a:gridCol>
              </a:tblGrid>
              <a:tr h="0">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Grade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Assessed</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w/ Matched Pre/Post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Gaining</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Gaining</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MPO met?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1167908460"/>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6</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11</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254690"/>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268778"/>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8-9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805227"/>
                  </a:ext>
                </a:extLst>
              </a:tr>
              <a:tr h="0">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49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38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24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727589"/>
                  </a:ext>
                </a:extLst>
              </a:tr>
            </a:tbl>
          </a:graphicData>
        </a:graphic>
      </p:graphicFrame>
    </p:spTree>
    <p:extLst>
      <p:ext uri="{BB962C8B-B14F-4D97-AF65-F5344CB8AC3E}">
        <p14:creationId xmlns:p14="http://schemas.microsoft.com/office/powerpoint/2010/main" val="66892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Middle School</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8581030" cy="584775"/>
          </a:xfrm>
          <a:prstGeom prst="rect">
            <a:avLst/>
          </a:prstGeom>
          <a:noFill/>
        </p:spPr>
        <p:txBody>
          <a:bodyPr wrap="square" rtlCol="0">
            <a:spAutoFit/>
          </a:bodyPr>
          <a:lstStyle/>
          <a:p>
            <a:r>
              <a:rPr lang="en-US" sz="1800" b="1" dirty="0"/>
              <a:t>MPO 3d: </a:t>
            </a:r>
            <a:r>
              <a:rPr lang="en-US" dirty="0"/>
              <a:t>By the end of 2017-18, migratory students in grades 6-8 who received instructional services will increase their scale scores on ELA EOGs by an average of 2 points.</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5" name="Table 4">
            <a:extLst>
              <a:ext uri="{FF2B5EF4-FFF2-40B4-BE49-F238E27FC236}">
                <a16:creationId xmlns:a16="http://schemas.microsoft.com/office/drawing/2014/main" id="{C937AEF4-33AE-4704-AB13-37007CD43135}"/>
              </a:ext>
            </a:extLst>
          </p:cNvPr>
          <p:cNvGraphicFramePr>
            <a:graphicFrameLocks noGrp="1"/>
          </p:cNvGraphicFramePr>
          <p:nvPr>
            <p:extLst>
              <p:ext uri="{D42A27DB-BD31-4B8C-83A1-F6EECF244321}">
                <p14:modId xmlns:p14="http://schemas.microsoft.com/office/powerpoint/2010/main" val="1983735544"/>
              </p:ext>
            </p:extLst>
          </p:nvPr>
        </p:nvGraphicFramePr>
        <p:xfrm>
          <a:off x="411638" y="2086207"/>
          <a:ext cx="8141811" cy="2438400"/>
        </p:xfrm>
        <a:graphic>
          <a:graphicData uri="http://schemas.openxmlformats.org/drawingml/2006/table">
            <a:tbl>
              <a:tblPr firstRow="1" firstCol="1" bandRow="1"/>
              <a:tblGrid>
                <a:gridCol w="890234">
                  <a:extLst>
                    <a:ext uri="{9D8B030D-6E8A-4147-A177-3AD203B41FA5}">
                      <a16:colId xmlns:a16="http://schemas.microsoft.com/office/drawing/2014/main" val="64365130"/>
                    </a:ext>
                  </a:extLst>
                </a:gridCol>
                <a:gridCol w="1945545">
                  <a:extLst>
                    <a:ext uri="{9D8B030D-6E8A-4147-A177-3AD203B41FA5}">
                      <a16:colId xmlns:a16="http://schemas.microsoft.com/office/drawing/2014/main" val="604313533"/>
                    </a:ext>
                  </a:extLst>
                </a:gridCol>
                <a:gridCol w="1857111">
                  <a:extLst>
                    <a:ext uri="{9D8B030D-6E8A-4147-A177-3AD203B41FA5}">
                      <a16:colId xmlns:a16="http://schemas.microsoft.com/office/drawing/2014/main" val="832462392"/>
                    </a:ext>
                  </a:extLst>
                </a:gridCol>
                <a:gridCol w="1503376">
                  <a:extLst>
                    <a:ext uri="{9D8B030D-6E8A-4147-A177-3AD203B41FA5}">
                      <a16:colId xmlns:a16="http://schemas.microsoft.com/office/drawing/2014/main" val="3822306579"/>
                    </a:ext>
                  </a:extLst>
                </a:gridCol>
                <a:gridCol w="1149640">
                  <a:extLst>
                    <a:ext uri="{9D8B030D-6E8A-4147-A177-3AD203B41FA5}">
                      <a16:colId xmlns:a16="http://schemas.microsoft.com/office/drawing/2014/main" val="3385199426"/>
                    </a:ext>
                  </a:extLst>
                </a:gridCol>
                <a:gridCol w="795905">
                  <a:extLst>
                    <a:ext uri="{9D8B030D-6E8A-4147-A177-3AD203B41FA5}">
                      <a16:colId xmlns:a16="http://schemas.microsoft.com/office/drawing/2014/main" val="4229735897"/>
                    </a:ext>
                  </a:extLst>
                </a:gridCol>
              </a:tblGrid>
              <a:tr h="0">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Grade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w/2016-17 and 2017-18 EOG Results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2016-17 Scale Score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2017-18 Scale Score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Average Gain</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MPO Met?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2841113523"/>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6</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434.7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439.3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Yes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577648"/>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443.4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446.1</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2.8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Yes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333090"/>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438.1</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439.3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1.1</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022049"/>
                  </a:ext>
                </a:extLst>
              </a:tr>
              <a:tr h="0">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19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439.8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442.2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2.4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Yes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53820697"/>
                  </a:ext>
                </a:extLst>
              </a:tr>
            </a:tbl>
          </a:graphicData>
        </a:graphic>
      </p:graphicFrame>
      <p:sp>
        <p:nvSpPr>
          <p:cNvPr id="13" name="Explosion: 8 Points 12">
            <a:extLst>
              <a:ext uri="{FF2B5EF4-FFF2-40B4-BE49-F238E27FC236}">
                <a16:creationId xmlns:a16="http://schemas.microsoft.com/office/drawing/2014/main" id="{CFD712F3-2B3B-4C0B-86E7-269863609AE9}"/>
              </a:ext>
            </a:extLst>
          </p:cNvPr>
          <p:cNvSpPr/>
          <p:nvPr/>
        </p:nvSpPr>
        <p:spPr>
          <a:xfrm>
            <a:off x="5327650" y="140613"/>
            <a:ext cx="36703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2025608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Middle School</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8581030" cy="584775"/>
          </a:xfrm>
          <a:prstGeom prst="rect">
            <a:avLst/>
          </a:prstGeom>
          <a:noFill/>
        </p:spPr>
        <p:txBody>
          <a:bodyPr wrap="square" rtlCol="0">
            <a:spAutoFit/>
          </a:bodyPr>
          <a:lstStyle/>
          <a:p>
            <a:r>
              <a:rPr lang="en-US" sz="1800" b="1" dirty="0"/>
              <a:t>MPO 3e: </a:t>
            </a:r>
            <a:r>
              <a:rPr lang="en-US" dirty="0"/>
              <a:t>By the end of 2017-18, migratory students in grades 6-8 who received instructional services will increase their scale scores on Mathematics EOGs by an average of 2 points.</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04033A01-A28C-4133-B251-A462705F3DAC}"/>
              </a:ext>
            </a:extLst>
          </p:cNvPr>
          <p:cNvGraphicFramePr>
            <a:graphicFrameLocks noGrp="1"/>
          </p:cNvGraphicFramePr>
          <p:nvPr>
            <p:extLst>
              <p:ext uri="{D42A27DB-BD31-4B8C-83A1-F6EECF244321}">
                <p14:modId xmlns:p14="http://schemas.microsoft.com/office/powerpoint/2010/main" val="1328368988"/>
              </p:ext>
            </p:extLst>
          </p:nvPr>
        </p:nvGraphicFramePr>
        <p:xfrm>
          <a:off x="398938" y="2086207"/>
          <a:ext cx="8306911" cy="2438400"/>
        </p:xfrm>
        <a:graphic>
          <a:graphicData uri="http://schemas.openxmlformats.org/drawingml/2006/table">
            <a:tbl>
              <a:tblPr firstRow="1" firstCol="1" bandRow="1"/>
              <a:tblGrid>
                <a:gridCol w="908286">
                  <a:extLst>
                    <a:ext uri="{9D8B030D-6E8A-4147-A177-3AD203B41FA5}">
                      <a16:colId xmlns:a16="http://schemas.microsoft.com/office/drawing/2014/main" val="683133986"/>
                    </a:ext>
                  </a:extLst>
                </a:gridCol>
                <a:gridCol w="1984997">
                  <a:extLst>
                    <a:ext uri="{9D8B030D-6E8A-4147-A177-3AD203B41FA5}">
                      <a16:colId xmlns:a16="http://schemas.microsoft.com/office/drawing/2014/main" val="1966333482"/>
                    </a:ext>
                  </a:extLst>
                </a:gridCol>
                <a:gridCol w="1894770">
                  <a:extLst>
                    <a:ext uri="{9D8B030D-6E8A-4147-A177-3AD203B41FA5}">
                      <a16:colId xmlns:a16="http://schemas.microsoft.com/office/drawing/2014/main" val="2853623338"/>
                    </a:ext>
                  </a:extLst>
                </a:gridCol>
                <a:gridCol w="1533861">
                  <a:extLst>
                    <a:ext uri="{9D8B030D-6E8A-4147-A177-3AD203B41FA5}">
                      <a16:colId xmlns:a16="http://schemas.microsoft.com/office/drawing/2014/main" val="2303841701"/>
                    </a:ext>
                  </a:extLst>
                </a:gridCol>
                <a:gridCol w="1172953">
                  <a:extLst>
                    <a:ext uri="{9D8B030D-6E8A-4147-A177-3AD203B41FA5}">
                      <a16:colId xmlns:a16="http://schemas.microsoft.com/office/drawing/2014/main" val="3766816722"/>
                    </a:ext>
                  </a:extLst>
                </a:gridCol>
                <a:gridCol w="812044">
                  <a:extLst>
                    <a:ext uri="{9D8B030D-6E8A-4147-A177-3AD203B41FA5}">
                      <a16:colId xmlns:a16="http://schemas.microsoft.com/office/drawing/2014/main" val="3448528204"/>
                    </a:ext>
                  </a:extLst>
                </a:gridCol>
              </a:tblGrid>
              <a:tr h="0">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Grade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Number w/ 2016-17 and 2017-18 EOG Results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2016-17 Scale Score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Mean 2017-18 Scale Score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Average Gain</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MPO Met?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2594323448"/>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6</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447.7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442.0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-5.6</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062053"/>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446.1</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446.4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+0.3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411874"/>
                  </a:ext>
                </a:extLst>
              </a:tr>
              <a:tr h="0">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437.4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437.8</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+0.4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No</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7236"/>
                  </a:ext>
                </a:extLst>
              </a:tr>
              <a:tr h="0">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19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442.7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442.1</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-0.6</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No</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8736580"/>
                  </a:ext>
                </a:extLst>
              </a:tr>
            </a:tbl>
          </a:graphicData>
        </a:graphic>
      </p:graphicFrame>
      <p:sp>
        <p:nvSpPr>
          <p:cNvPr id="12" name="Oval 11">
            <a:extLst>
              <a:ext uri="{FF2B5EF4-FFF2-40B4-BE49-F238E27FC236}">
                <a16:creationId xmlns:a16="http://schemas.microsoft.com/office/drawing/2014/main" id="{8FB70F16-EA38-43E9-AA0A-09D62DFB0903}"/>
              </a:ext>
            </a:extLst>
          </p:cNvPr>
          <p:cNvSpPr/>
          <p:nvPr/>
        </p:nvSpPr>
        <p:spPr>
          <a:xfrm>
            <a:off x="6324600" y="392575"/>
            <a:ext cx="2324100" cy="942334"/>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met</a:t>
            </a:r>
          </a:p>
        </p:txBody>
      </p:sp>
    </p:spTree>
    <p:extLst>
      <p:ext uri="{BB962C8B-B14F-4D97-AF65-F5344CB8AC3E}">
        <p14:creationId xmlns:p14="http://schemas.microsoft.com/office/powerpoint/2010/main" val="2496879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Secondary and OSY</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8581030" cy="800219"/>
          </a:xfrm>
          <a:prstGeom prst="rect">
            <a:avLst/>
          </a:prstGeom>
          <a:noFill/>
        </p:spPr>
        <p:txBody>
          <a:bodyPr wrap="square" rtlCol="0">
            <a:spAutoFit/>
          </a:bodyPr>
          <a:lstStyle/>
          <a:p>
            <a:r>
              <a:rPr lang="en-US" sz="1800" b="1" dirty="0"/>
              <a:t>MPO 4a: </a:t>
            </a:r>
            <a:r>
              <a:rPr lang="en-US" dirty="0"/>
              <a:t>By the end of 2018-19, 80% of PFS students in grades 9-12 who participated in regular school year MEP instructional services will have a supplemental Personal Education Plan (PEP) for Migrant Education.</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4912E413-0A42-4C72-98B8-B508F707A5CD}"/>
              </a:ext>
            </a:extLst>
          </p:cNvPr>
          <p:cNvGraphicFramePr>
            <a:graphicFrameLocks noGrp="1"/>
          </p:cNvGraphicFramePr>
          <p:nvPr>
            <p:extLst>
              <p:ext uri="{D42A27DB-BD31-4B8C-83A1-F6EECF244321}">
                <p14:modId xmlns:p14="http://schemas.microsoft.com/office/powerpoint/2010/main" val="2681391453"/>
              </p:ext>
            </p:extLst>
          </p:nvPr>
        </p:nvGraphicFramePr>
        <p:xfrm>
          <a:off x="423068" y="2252662"/>
          <a:ext cx="8162131" cy="2194560"/>
        </p:xfrm>
        <a:graphic>
          <a:graphicData uri="http://schemas.openxmlformats.org/drawingml/2006/table">
            <a:tbl>
              <a:tblPr firstRow="1" firstCol="1" bandRow="1"/>
              <a:tblGrid>
                <a:gridCol w="829954">
                  <a:extLst>
                    <a:ext uri="{9D8B030D-6E8A-4147-A177-3AD203B41FA5}">
                      <a16:colId xmlns:a16="http://schemas.microsoft.com/office/drawing/2014/main" val="3374411493"/>
                    </a:ext>
                  </a:extLst>
                </a:gridCol>
                <a:gridCol w="2699641">
                  <a:extLst>
                    <a:ext uri="{9D8B030D-6E8A-4147-A177-3AD203B41FA5}">
                      <a16:colId xmlns:a16="http://schemas.microsoft.com/office/drawing/2014/main" val="631594100"/>
                    </a:ext>
                  </a:extLst>
                </a:gridCol>
                <a:gridCol w="1713040">
                  <a:extLst>
                    <a:ext uri="{9D8B030D-6E8A-4147-A177-3AD203B41FA5}">
                      <a16:colId xmlns:a16="http://schemas.microsoft.com/office/drawing/2014/main" val="3903280788"/>
                    </a:ext>
                  </a:extLst>
                </a:gridCol>
                <a:gridCol w="1713040">
                  <a:extLst>
                    <a:ext uri="{9D8B030D-6E8A-4147-A177-3AD203B41FA5}">
                      <a16:colId xmlns:a16="http://schemas.microsoft.com/office/drawing/2014/main" val="935168631"/>
                    </a:ext>
                  </a:extLst>
                </a:gridCol>
                <a:gridCol w="1206456">
                  <a:extLst>
                    <a:ext uri="{9D8B030D-6E8A-4147-A177-3AD203B41FA5}">
                      <a16:colId xmlns:a16="http://schemas.microsoft.com/office/drawing/2014/main" val="2989504756"/>
                    </a:ext>
                  </a:extLst>
                </a:gridCol>
              </a:tblGrid>
              <a:tr h="0">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Grade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PFS receiving instruction</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PFS with a PEP</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Percent of PFS with a PEP</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MPO met?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3054768026"/>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320834"/>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321664"/>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103220"/>
                  </a:ext>
                </a:extLst>
              </a:tr>
              <a:tr h="0">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206523"/>
                  </a:ext>
                </a:extLst>
              </a:tr>
              <a:tr h="0">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119567"/>
                  </a:ext>
                </a:extLst>
              </a:tr>
            </a:tbl>
          </a:graphicData>
        </a:graphic>
      </p:graphicFrame>
      <p:sp>
        <p:nvSpPr>
          <p:cNvPr id="11" name="Explosion: 8 Points 10">
            <a:extLst>
              <a:ext uri="{FF2B5EF4-FFF2-40B4-BE49-F238E27FC236}">
                <a16:creationId xmlns:a16="http://schemas.microsoft.com/office/drawing/2014/main" id="{76D6CECF-3DCA-4B1F-AAB7-14BAC7F017CE}"/>
              </a:ext>
            </a:extLst>
          </p:cNvPr>
          <p:cNvSpPr/>
          <p:nvPr/>
        </p:nvSpPr>
        <p:spPr>
          <a:xfrm>
            <a:off x="5327650" y="140613"/>
            <a:ext cx="36703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385801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814275" y="392575"/>
            <a:ext cx="5492400" cy="766200"/>
          </a:xfrm>
          <a:prstGeom prst="rect">
            <a:avLst/>
          </a:prstGeom>
        </p:spPr>
        <p:txBody>
          <a:bodyPr lIns="91425" tIns="91425" rIns="91425" bIns="91425" anchor="ctr" anchorCtr="0">
            <a:noAutofit/>
          </a:bodyPr>
          <a:lstStyle/>
          <a:p>
            <a:pPr lvl="0" rtl="0">
              <a:spcBef>
                <a:spcPts val="0"/>
              </a:spcBef>
              <a:buNone/>
            </a:pPr>
            <a:r>
              <a:rPr lang="en-US" sz="4800" dirty="0"/>
              <a:t>MEP Staff Say…</a:t>
            </a:r>
            <a:endParaRPr lang="en" sz="4800" dirty="0"/>
          </a:p>
        </p:txBody>
      </p:sp>
      <p:sp>
        <p:nvSpPr>
          <p:cNvPr id="302" name="Shape 302"/>
          <p:cNvSpPr txBox="1">
            <a:spLocks noGrp="1"/>
          </p:cNvSpPr>
          <p:nvPr>
            <p:ph type="body" idx="1"/>
          </p:nvPr>
        </p:nvSpPr>
        <p:spPr>
          <a:xfrm>
            <a:off x="634869" y="1542503"/>
            <a:ext cx="3688500" cy="3145500"/>
          </a:xfrm>
          <a:prstGeom prst="rect">
            <a:avLst/>
          </a:prstGeom>
        </p:spPr>
        <p:txBody>
          <a:bodyPr lIns="91425" tIns="91425" rIns="91425" bIns="91425" anchor="ctr" anchorCtr="0">
            <a:noAutofit/>
          </a:bodyPr>
          <a:lstStyle/>
          <a:p>
            <a:pPr>
              <a:buNone/>
            </a:pPr>
            <a:r>
              <a:rPr lang="en-US" dirty="0"/>
              <a:t>I really enjoyed the panel of students. We hear their perspective of the program. With the students, we can show how the program is affecting their lives.</a:t>
            </a:r>
          </a:p>
        </p:txBody>
      </p:sp>
      <p:sp>
        <p:nvSpPr>
          <p:cNvPr id="304" name="Shape 30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grpSp>
        <p:nvGrpSpPr>
          <p:cNvPr id="16" name="Shape 810">
            <a:extLst>
              <a:ext uri="{FF2B5EF4-FFF2-40B4-BE49-F238E27FC236}">
                <a16:creationId xmlns:a16="http://schemas.microsoft.com/office/drawing/2014/main" id="{45A7F29F-8BBC-4ECB-9886-956B403032E6}"/>
              </a:ext>
            </a:extLst>
          </p:cNvPr>
          <p:cNvGrpSpPr/>
          <p:nvPr/>
        </p:nvGrpSpPr>
        <p:grpSpPr>
          <a:xfrm>
            <a:off x="155382" y="455497"/>
            <a:ext cx="574407" cy="594835"/>
            <a:chOff x="3968275" y="4980625"/>
            <a:chExt cx="379975" cy="452425"/>
          </a:xfrm>
        </p:grpSpPr>
        <p:sp>
          <p:nvSpPr>
            <p:cNvPr id="17" name="Shape 811">
              <a:extLst>
                <a:ext uri="{FF2B5EF4-FFF2-40B4-BE49-F238E27FC236}">
                  <a16:creationId xmlns:a16="http://schemas.microsoft.com/office/drawing/2014/main" id="{4A7928A0-73DD-4C3E-9EA5-4D521021039D}"/>
                </a:ext>
              </a:extLst>
            </p:cNvPr>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812">
              <a:extLst>
                <a:ext uri="{FF2B5EF4-FFF2-40B4-BE49-F238E27FC236}">
                  <a16:creationId xmlns:a16="http://schemas.microsoft.com/office/drawing/2014/main" id="{39DF4108-C9AE-4181-BF26-A33854C57E41}"/>
                </a:ext>
              </a:extLst>
            </p:cNvPr>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813">
              <a:extLst>
                <a:ext uri="{FF2B5EF4-FFF2-40B4-BE49-F238E27FC236}">
                  <a16:creationId xmlns:a16="http://schemas.microsoft.com/office/drawing/2014/main" id="{0E4ACDAA-718C-4853-AEAC-4475019970D5}"/>
                </a:ext>
              </a:extLst>
            </p:cNvPr>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 name="Picture 2" descr="A group of young boys standing in a room&#10;&#10;Description generated with high confidence">
            <a:extLst>
              <a:ext uri="{FF2B5EF4-FFF2-40B4-BE49-F238E27FC236}">
                <a16:creationId xmlns:a16="http://schemas.microsoft.com/office/drawing/2014/main" id="{08865F11-BADA-4D32-B2F3-84030D0942A4}"/>
              </a:ext>
            </a:extLst>
          </p:cNvPr>
          <p:cNvPicPr>
            <a:picLocks noChangeAspect="1"/>
          </p:cNvPicPr>
          <p:nvPr/>
        </p:nvPicPr>
        <p:blipFill>
          <a:blip r:embed="rId3"/>
          <a:stretch>
            <a:fillRect/>
          </a:stretch>
        </p:blipFill>
        <p:spPr>
          <a:xfrm>
            <a:off x="4529949" y="1481818"/>
            <a:ext cx="3939612" cy="2955471"/>
          </a:xfrm>
          <a:prstGeom prst="teardrop">
            <a:avLst>
              <a:gd name="adj" fmla="val 105001"/>
            </a:avLst>
          </a:prstGeom>
          <a:ln w="38100">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Secondary and OSY</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53420" y="1357804"/>
            <a:ext cx="8581030" cy="584775"/>
          </a:xfrm>
          <a:prstGeom prst="rect">
            <a:avLst/>
          </a:prstGeom>
          <a:noFill/>
        </p:spPr>
        <p:txBody>
          <a:bodyPr wrap="square" rtlCol="0">
            <a:spAutoFit/>
          </a:bodyPr>
          <a:lstStyle/>
          <a:p>
            <a:r>
              <a:rPr lang="en-US" sz="1800" b="1" dirty="0"/>
              <a:t>MPO 4b: </a:t>
            </a:r>
            <a:r>
              <a:rPr lang="en-US" dirty="0"/>
              <a:t>By the end of 2018-19, 75% of OSY that participated in project-directed instructional services will score 80% on content-based assessments.</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4912E413-0A42-4C72-98B8-B508F707A5CD}"/>
              </a:ext>
            </a:extLst>
          </p:cNvPr>
          <p:cNvGraphicFramePr>
            <a:graphicFrameLocks noGrp="1"/>
          </p:cNvGraphicFramePr>
          <p:nvPr>
            <p:extLst>
              <p:ext uri="{D42A27DB-BD31-4B8C-83A1-F6EECF244321}">
                <p14:modId xmlns:p14="http://schemas.microsoft.com/office/powerpoint/2010/main" val="3021995121"/>
              </p:ext>
            </p:extLst>
          </p:nvPr>
        </p:nvGraphicFramePr>
        <p:xfrm>
          <a:off x="423068" y="2252662"/>
          <a:ext cx="8162131" cy="822960"/>
        </p:xfrm>
        <a:graphic>
          <a:graphicData uri="http://schemas.openxmlformats.org/drawingml/2006/table">
            <a:tbl>
              <a:tblPr firstRow="1" firstCol="1" bandRow="1"/>
              <a:tblGrid>
                <a:gridCol w="829954">
                  <a:extLst>
                    <a:ext uri="{9D8B030D-6E8A-4147-A177-3AD203B41FA5}">
                      <a16:colId xmlns:a16="http://schemas.microsoft.com/office/drawing/2014/main" val="3374411493"/>
                    </a:ext>
                  </a:extLst>
                </a:gridCol>
                <a:gridCol w="2699641">
                  <a:extLst>
                    <a:ext uri="{9D8B030D-6E8A-4147-A177-3AD203B41FA5}">
                      <a16:colId xmlns:a16="http://schemas.microsoft.com/office/drawing/2014/main" val="631594100"/>
                    </a:ext>
                  </a:extLst>
                </a:gridCol>
                <a:gridCol w="1713040">
                  <a:extLst>
                    <a:ext uri="{9D8B030D-6E8A-4147-A177-3AD203B41FA5}">
                      <a16:colId xmlns:a16="http://schemas.microsoft.com/office/drawing/2014/main" val="3903280788"/>
                    </a:ext>
                  </a:extLst>
                </a:gridCol>
                <a:gridCol w="1713040">
                  <a:extLst>
                    <a:ext uri="{9D8B030D-6E8A-4147-A177-3AD203B41FA5}">
                      <a16:colId xmlns:a16="http://schemas.microsoft.com/office/drawing/2014/main" val="935168631"/>
                    </a:ext>
                  </a:extLst>
                </a:gridCol>
                <a:gridCol w="1206456">
                  <a:extLst>
                    <a:ext uri="{9D8B030D-6E8A-4147-A177-3AD203B41FA5}">
                      <a16:colId xmlns:a16="http://schemas.microsoft.com/office/drawing/2014/main" val="2989504756"/>
                    </a:ext>
                  </a:extLst>
                </a:gridCol>
              </a:tblGrid>
              <a:tr h="0">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Grade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with scores on life skills assessment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scoring 80%+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Percent scoring 80%+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MPO met?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3054768026"/>
                  </a:ext>
                </a:extLst>
              </a:tr>
              <a:tr h="0">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OSY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320834"/>
                  </a:ext>
                </a:extLst>
              </a:tr>
            </a:tbl>
          </a:graphicData>
        </a:graphic>
      </p:graphicFrame>
      <p:sp>
        <p:nvSpPr>
          <p:cNvPr id="11" name="Explosion: 8 Points 10">
            <a:extLst>
              <a:ext uri="{FF2B5EF4-FFF2-40B4-BE49-F238E27FC236}">
                <a16:creationId xmlns:a16="http://schemas.microsoft.com/office/drawing/2014/main" id="{76D6CECF-3DCA-4B1F-AAB7-14BAC7F017CE}"/>
              </a:ext>
            </a:extLst>
          </p:cNvPr>
          <p:cNvSpPr/>
          <p:nvPr/>
        </p:nvSpPr>
        <p:spPr>
          <a:xfrm>
            <a:off x="5594350" y="140613"/>
            <a:ext cx="34036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4154091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Secondary and OSY</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31</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53420" y="1357804"/>
            <a:ext cx="8581030" cy="584775"/>
          </a:xfrm>
          <a:prstGeom prst="rect">
            <a:avLst/>
          </a:prstGeom>
          <a:noFill/>
        </p:spPr>
        <p:txBody>
          <a:bodyPr wrap="square" rtlCol="0">
            <a:spAutoFit/>
          </a:bodyPr>
          <a:lstStyle/>
          <a:p>
            <a:r>
              <a:rPr lang="en-US" sz="1800" b="1" dirty="0"/>
              <a:t>MPO 4c: </a:t>
            </a:r>
            <a:r>
              <a:rPr lang="en-US" dirty="0"/>
              <a:t>By the end of 2018-19, 30 OSY will attend Goal Setting Workshops (GSWs) and attain an acceptable or above score on a GSW project-based activity rubric.</a:t>
            </a:r>
            <a:endParaRPr lang="en-US" sz="1800" b="1" dirty="0"/>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6" name="Table 5">
            <a:extLst>
              <a:ext uri="{FF2B5EF4-FFF2-40B4-BE49-F238E27FC236}">
                <a16:creationId xmlns:a16="http://schemas.microsoft.com/office/drawing/2014/main" id="{4912E413-0A42-4C72-98B8-B508F707A5CD}"/>
              </a:ext>
            </a:extLst>
          </p:cNvPr>
          <p:cNvGraphicFramePr>
            <a:graphicFrameLocks noGrp="1"/>
          </p:cNvGraphicFramePr>
          <p:nvPr>
            <p:extLst>
              <p:ext uri="{D42A27DB-BD31-4B8C-83A1-F6EECF244321}">
                <p14:modId xmlns:p14="http://schemas.microsoft.com/office/powerpoint/2010/main" val="1900625181"/>
              </p:ext>
            </p:extLst>
          </p:nvPr>
        </p:nvGraphicFramePr>
        <p:xfrm>
          <a:off x="423068" y="2252662"/>
          <a:ext cx="8162131" cy="1097280"/>
        </p:xfrm>
        <a:graphic>
          <a:graphicData uri="http://schemas.openxmlformats.org/drawingml/2006/table">
            <a:tbl>
              <a:tblPr firstRow="1" firstCol="1" bandRow="1"/>
              <a:tblGrid>
                <a:gridCol w="829954">
                  <a:extLst>
                    <a:ext uri="{9D8B030D-6E8A-4147-A177-3AD203B41FA5}">
                      <a16:colId xmlns:a16="http://schemas.microsoft.com/office/drawing/2014/main" val="3374411493"/>
                    </a:ext>
                  </a:extLst>
                </a:gridCol>
                <a:gridCol w="2699641">
                  <a:extLst>
                    <a:ext uri="{9D8B030D-6E8A-4147-A177-3AD203B41FA5}">
                      <a16:colId xmlns:a16="http://schemas.microsoft.com/office/drawing/2014/main" val="631594100"/>
                    </a:ext>
                  </a:extLst>
                </a:gridCol>
                <a:gridCol w="1713040">
                  <a:extLst>
                    <a:ext uri="{9D8B030D-6E8A-4147-A177-3AD203B41FA5}">
                      <a16:colId xmlns:a16="http://schemas.microsoft.com/office/drawing/2014/main" val="3903280788"/>
                    </a:ext>
                  </a:extLst>
                </a:gridCol>
                <a:gridCol w="1713040">
                  <a:extLst>
                    <a:ext uri="{9D8B030D-6E8A-4147-A177-3AD203B41FA5}">
                      <a16:colId xmlns:a16="http://schemas.microsoft.com/office/drawing/2014/main" val="935168631"/>
                    </a:ext>
                  </a:extLst>
                </a:gridCol>
                <a:gridCol w="1206456">
                  <a:extLst>
                    <a:ext uri="{9D8B030D-6E8A-4147-A177-3AD203B41FA5}">
                      <a16:colId xmlns:a16="http://schemas.microsoft.com/office/drawing/2014/main" val="2989504756"/>
                    </a:ext>
                  </a:extLst>
                </a:gridCol>
              </a:tblGrid>
              <a:tr h="0">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Grade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attending GSW</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scoring proficient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Percent scoring proficient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MPO met?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6E94"/>
                    </a:solidFill>
                  </a:tcPr>
                </a:tc>
                <a:extLst>
                  <a:ext uri="{0D108BD9-81ED-4DB2-BD59-A6C34878D82A}">
                    <a16:rowId xmlns:a16="http://schemas.microsoft.com/office/drawing/2014/main" val="3054768026"/>
                  </a:ext>
                </a:extLst>
              </a:tr>
              <a:tr h="0">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OSY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320834"/>
                  </a:ext>
                </a:extLst>
              </a:tr>
            </a:tbl>
          </a:graphicData>
        </a:graphic>
      </p:graphicFrame>
      <p:sp>
        <p:nvSpPr>
          <p:cNvPr id="11" name="Explosion: 8 Points 10">
            <a:extLst>
              <a:ext uri="{FF2B5EF4-FFF2-40B4-BE49-F238E27FC236}">
                <a16:creationId xmlns:a16="http://schemas.microsoft.com/office/drawing/2014/main" id="{76D6CECF-3DCA-4B1F-AAB7-14BAC7F017CE}"/>
              </a:ext>
            </a:extLst>
          </p:cNvPr>
          <p:cNvSpPr/>
          <p:nvPr/>
        </p:nvSpPr>
        <p:spPr>
          <a:xfrm>
            <a:off x="5594350" y="140613"/>
            <a:ext cx="3403600" cy="1307200"/>
          </a:xfrm>
          <a:prstGeom prst="irregularSeal1">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MPO met!</a:t>
            </a:r>
          </a:p>
        </p:txBody>
      </p:sp>
    </p:spTree>
    <p:extLst>
      <p:ext uri="{BB962C8B-B14F-4D97-AF65-F5344CB8AC3E}">
        <p14:creationId xmlns:p14="http://schemas.microsoft.com/office/powerpoint/2010/main" val="177251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MPO Results: Secondary and OSY</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32</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53420" y="1357804"/>
            <a:ext cx="8581030" cy="2339102"/>
          </a:xfrm>
          <a:prstGeom prst="rect">
            <a:avLst/>
          </a:prstGeom>
          <a:noFill/>
        </p:spPr>
        <p:txBody>
          <a:bodyPr wrap="square" rtlCol="0">
            <a:spAutoFit/>
          </a:bodyPr>
          <a:lstStyle/>
          <a:p>
            <a:r>
              <a:rPr lang="en-US" sz="1800" b="1" dirty="0"/>
              <a:t>MPO 4d: </a:t>
            </a:r>
            <a:r>
              <a:rPr lang="en-US" dirty="0"/>
              <a:t>By the end of 2018-19, the percentage of migratory students who received instructional services and completed English II by the end of 10th grade will increase by 2% with baseline set from 2017-18 data.</a:t>
            </a:r>
          </a:p>
          <a:p>
            <a:pPr lvl="0"/>
            <a:r>
              <a:rPr lang="en-US" sz="1800" b="1" dirty="0"/>
              <a:t>MPO 4e: </a:t>
            </a:r>
            <a:r>
              <a:rPr lang="en-US" dirty="0"/>
              <a:t>By the end of 2018-19, the percentage of migratory students who received instructional services and completed Math I by the end of 10th grade will increase by 2% with baseline set from 2017-18 data.</a:t>
            </a:r>
          </a:p>
          <a:p>
            <a:pPr lvl="0"/>
            <a:endParaRPr lang="en-US" sz="1800" b="1" dirty="0"/>
          </a:p>
          <a:p>
            <a:pPr lvl="0"/>
            <a:r>
              <a:rPr lang="en-US" sz="1800" b="1" dirty="0"/>
              <a:t>There is not enough data to set baseline for these MPOs. The State will examine data collection/reporting and revise the MPOs for 2019-20.</a:t>
            </a:r>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193190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33</a:t>
            </a:fld>
            <a:endParaRPr lang="en"/>
          </a:p>
        </p:txBody>
      </p:sp>
      <p:sp>
        <p:nvSpPr>
          <p:cNvPr id="504" name="Shape 504"/>
          <p:cNvSpPr txBox="1">
            <a:spLocks noGrp="1"/>
          </p:cNvSpPr>
          <p:nvPr>
            <p:ph type="ctrTitle" idx="4294967295"/>
          </p:nvPr>
        </p:nvSpPr>
        <p:spPr>
          <a:xfrm>
            <a:off x="1275150" y="2364400"/>
            <a:ext cx="6593700" cy="1159800"/>
          </a:xfrm>
          <a:prstGeom prst="rect">
            <a:avLst/>
          </a:prstGeom>
        </p:spPr>
        <p:txBody>
          <a:bodyPr lIns="91425" tIns="91425" rIns="91425" bIns="91425" anchor="ctr" anchorCtr="0">
            <a:noAutofit/>
          </a:bodyPr>
          <a:lstStyle/>
          <a:p>
            <a:pPr lvl="0" algn="ctr" rtl="0">
              <a:spcBef>
                <a:spcPts val="0"/>
              </a:spcBef>
              <a:buNone/>
            </a:pPr>
            <a:r>
              <a:rPr lang="en-US" sz="6000" dirty="0">
                <a:solidFill>
                  <a:srgbClr val="FF9800"/>
                </a:solidFill>
              </a:rPr>
              <a:t>Congratulations</a:t>
            </a:r>
            <a:r>
              <a:rPr lang="en" sz="6000" dirty="0">
                <a:solidFill>
                  <a:srgbClr val="FF9800"/>
                </a:solidFill>
              </a:rPr>
              <a:t>!</a:t>
            </a:r>
          </a:p>
        </p:txBody>
      </p:sp>
      <p:sp>
        <p:nvSpPr>
          <p:cNvPr id="505" name="Shape 505"/>
          <p:cNvSpPr txBox="1">
            <a:spLocks noGrp="1"/>
          </p:cNvSpPr>
          <p:nvPr>
            <p:ph type="subTitle" idx="4294967295"/>
          </p:nvPr>
        </p:nvSpPr>
        <p:spPr>
          <a:xfrm>
            <a:off x="1275150" y="3230000"/>
            <a:ext cx="6593700" cy="1342199"/>
          </a:xfrm>
          <a:prstGeom prst="rect">
            <a:avLst/>
          </a:prstGeom>
        </p:spPr>
        <p:txBody>
          <a:bodyPr lIns="91425" tIns="91425" rIns="91425" bIns="91425" anchor="ctr" anchorCtr="0">
            <a:noAutofit/>
          </a:bodyPr>
          <a:lstStyle/>
          <a:p>
            <a:pPr lvl="0" algn="ctr" rtl="0">
              <a:spcBef>
                <a:spcPts val="0"/>
              </a:spcBef>
              <a:spcAft>
                <a:spcPts val="0"/>
              </a:spcAft>
              <a:buNone/>
            </a:pPr>
            <a:r>
              <a:rPr lang="en-US" sz="4000" b="1" dirty="0"/>
              <a:t>73% of MPOs met</a:t>
            </a:r>
            <a:endParaRPr lang="en" sz="4000" dirty="0"/>
          </a:p>
        </p:txBody>
      </p:sp>
      <p:grpSp>
        <p:nvGrpSpPr>
          <p:cNvPr id="506" name="Shape 506"/>
          <p:cNvGrpSpPr/>
          <p:nvPr/>
        </p:nvGrpSpPr>
        <p:grpSpPr>
          <a:xfrm>
            <a:off x="3996209" y="966816"/>
            <a:ext cx="1197664" cy="1126776"/>
            <a:chOff x="5972700" y="2330200"/>
            <a:chExt cx="411625" cy="387275"/>
          </a:xfrm>
        </p:grpSpPr>
        <p:sp>
          <p:nvSpPr>
            <p:cNvPr id="507" name="Shape 507"/>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8" name="Shape 508"/>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pSp>
        <p:nvGrpSpPr>
          <p:cNvPr id="377" name="Shape 377"/>
          <p:cNvGrpSpPr/>
          <p:nvPr/>
        </p:nvGrpSpPr>
        <p:grpSpPr>
          <a:xfrm>
            <a:off x="552885" y="1385749"/>
            <a:ext cx="8044527" cy="2067200"/>
            <a:chOff x="185742" y="1287959"/>
            <a:chExt cx="8044527" cy="2067200"/>
          </a:xfrm>
        </p:grpSpPr>
        <p:sp>
          <p:nvSpPr>
            <p:cNvPr id="378" name="Shape 378"/>
            <p:cNvSpPr/>
            <p:nvPr/>
          </p:nvSpPr>
          <p:spPr>
            <a:xfrm>
              <a:off x="6978450" y="1287959"/>
              <a:ext cx="1243800" cy="414299"/>
            </a:xfrm>
            <a:prstGeom prst="triangle">
              <a:avLst>
                <a:gd name="adj" fmla="val 0"/>
              </a:avLst>
            </a:prstGeom>
            <a:solidFill>
              <a:srgbClr val="92A8C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79" name="Shape 379"/>
            <p:cNvSpPr/>
            <p:nvPr/>
          </p:nvSpPr>
          <p:spPr>
            <a:xfrm rot="10800000" flipH="1">
              <a:off x="1423250" y="1697050"/>
              <a:ext cx="5566500" cy="12438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80" name="Shape 380"/>
            <p:cNvSpPr/>
            <p:nvPr/>
          </p:nvSpPr>
          <p:spPr>
            <a:xfrm rot="10800000" flipH="1">
              <a:off x="6986469" y="1697042"/>
              <a:ext cx="1243800" cy="12438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81" name="Shape 381"/>
            <p:cNvSpPr/>
            <p:nvPr/>
          </p:nvSpPr>
          <p:spPr>
            <a:xfrm flipH="1">
              <a:off x="185742" y="1697042"/>
              <a:ext cx="1243800" cy="12438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82" name="Shape 382"/>
            <p:cNvSpPr/>
            <p:nvPr/>
          </p:nvSpPr>
          <p:spPr>
            <a:xfrm rot="10800000">
              <a:off x="185747" y="2940859"/>
              <a:ext cx="1243800" cy="414300"/>
            </a:xfrm>
            <a:prstGeom prst="triangle">
              <a:avLst>
                <a:gd name="adj" fmla="val 0"/>
              </a:avLst>
            </a:prstGeom>
            <a:solidFill>
              <a:srgbClr val="92A8C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sp>
        <p:nvSpPr>
          <p:cNvPr id="383" name="Shape 383"/>
          <p:cNvSpPr txBox="1">
            <a:spLocks noGrp="1"/>
          </p:cNvSpPr>
          <p:nvPr>
            <p:ph type="ctrTitle" idx="4294967295"/>
          </p:nvPr>
        </p:nvSpPr>
        <p:spPr>
          <a:xfrm>
            <a:off x="558475" y="1808800"/>
            <a:ext cx="8039100" cy="1225500"/>
          </a:xfrm>
          <a:prstGeom prst="rect">
            <a:avLst/>
          </a:prstGeom>
        </p:spPr>
        <p:txBody>
          <a:bodyPr lIns="91425" tIns="91425" rIns="91425" bIns="91425" anchor="ctr" anchorCtr="0">
            <a:noAutofit/>
          </a:bodyPr>
          <a:lstStyle/>
          <a:p>
            <a:pPr lvl="0" algn="ctr" rtl="0">
              <a:spcBef>
                <a:spcPts val="0"/>
              </a:spcBef>
              <a:buNone/>
            </a:pPr>
            <a:r>
              <a:rPr lang="en-US" sz="6600" dirty="0">
                <a:solidFill>
                  <a:srgbClr val="3F5378"/>
                </a:solidFill>
              </a:rPr>
              <a:t>Recommendations</a:t>
            </a:r>
            <a:endParaRPr lang="en" sz="6600" dirty="0">
              <a:solidFill>
                <a:srgbClr val="3F5378"/>
              </a:solidFill>
            </a:endParaRPr>
          </a:p>
        </p:txBody>
      </p:sp>
      <p:sp>
        <p:nvSpPr>
          <p:cNvPr id="384" name="Shape 384"/>
          <p:cNvSpPr txBox="1">
            <a:spLocks noGrp="1"/>
          </p:cNvSpPr>
          <p:nvPr>
            <p:ph type="subTitle" idx="4294967295"/>
          </p:nvPr>
        </p:nvSpPr>
        <p:spPr>
          <a:xfrm>
            <a:off x="1555500" y="3034300"/>
            <a:ext cx="6050700" cy="497400"/>
          </a:xfrm>
          <a:prstGeom prst="rect">
            <a:avLst/>
          </a:prstGeom>
        </p:spPr>
        <p:txBody>
          <a:bodyPr lIns="91425" tIns="91425" rIns="91425" bIns="91425" anchor="ctr" anchorCtr="0">
            <a:noAutofit/>
          </a:bodyPr>
          <a:lstStyle/>
          <a:p>
            <a:pPr lvl="0" algn="ctr" rtl="0">
              <a:spcBef>
                <a:spcPts val="0"/>
              </a:spcBef>
              <a:buNone/>
            </a:pPr>
            <a:r>
              <a:rPr lang="en-US" dirty="0">
                <a:solidFill>
                  <a:srgbClr val="FF9800"/>
                </a:solidFill>
              </a:rPr>
              <a:t>Part of the Continuous Improvement Cycle</a:t>
            </a:r>
            <a:endParaRPr lang="en" dirty="0">
              <a:solidFill>
                <a:srgbClr val="FF9800"/>
              </a:solidFill>
            </a:endParaRPr>
          </a:p>
        </p:txBody>
      </p:sp>
      <p:sp>
        <p:nvSpPr>
          <p:cNvPr id="385" name="Shape 385"/>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34</a:t>
            </a:fld>
            <a:endParaRPr lang="en"/>
          </a:p>
        </p:txBody>
      </p:sp>
    </p:spTree>
    <p:extLst>
      <p:ext uri="{BB962C8B-B14F-4D97-AF65-F5344CB8AC3E}">
        <p14:creationId xmlns:p14="http://schemas.microsoft.com/office/powerpoint/2010/main" val="2922974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Evaluator Recommendations</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35</a:t>
            </a:fld>
            <a:endParaRPr lang="en"/>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 name="TextBox 2">
            <a:extLst>
              <a:ext uri="{FF2B5EF4-FFF2-40B4-BE49-F238E27FC236}">
                <a16:creationId xmlns:a16="http://schemas.microsoft.com/office/drawing/2014/main" id="{11AD0380-D00C-4CA5-AA2A-CE818FBF3363}"/>
              </a:ext>
            </a:extLst>
          </p:cNvPr>
          <p:cNvSpPr txBox="1"/>
          <p:nvPr/>
        </p:nvSpPr>
        <p:spPr>
          <a:xfrm>
            <a:off x="263126" y="1405814"/>
            <a:ext cx="7639335" cy="3785652"/>
          </a:xfrm>
          <a:prstGeom prst="rect">
            <a:avLst/>
          </a:prstGeom>
          <a:noFill/>
        </p:spPr>
        <p:txBody>
          <a:bodyPr wrap="square" rtlCol="0">
            <a:spAutoFit/>
          </a:bodyPr>
          <a:lstStyle/>
          <a:p>
            <a:pPr marL="342900" indent="-342900">
              <a:buFont typeface="+mj-lt"/>
              <a:buAutoNum type="arabicPeriod"/>
            </a:pPr>
            <a:r>
              <a:rPr lang="en-US" sz="2400" dirty="0"/>
              <a:t>Examine State-level use of funds to ensure that resources are dedicated appropriately to meet the needs of migratory children.  </a:t>
            </a:r>
          </a:p>
          <a:p>
            <a:pPr marL="342900" indent="-342900">
              <a:buFont typeface="+mj-lt"/>
              <a:buAutoNum type="arabicPeriod"/>
            </a:pPr>
            <a:r>
              <a:rPr lang="en-US" sz="2400" dirty="0"/>
              <a:t>Provide technical assistance to local programs in the identification of students with PFS. </a:t>
            </a:r>
          </a:p>
          <a:p>
            <a:pPr marL="342900" indent="-342900">
              <a:buFont typeface="+mj-lt"/>
              <a:buAutoNum type="arabicPeriod"/>
            </a:pPr>
            <a:r>
              <a:rPr lang="en-US" sz="2400" dirty="0"/>
              <a:t>Continue efforts to improve migratory parent and family engagement. </a:t>
            </a:r>
          </a:p>
          <a:p>
            <a:pPr marL="342900" indent="-342900">
              <a:buFont typeface="+mj-lt"/>
              <a:buAutoNum type="arabicPeriod"/>
            </a:pPr>
            <a:r>
              <a:rPr lang="en-US" sz="2400" dirty="0"/>
              <a:t>Continue efforts to increase summer instructional services and employ consistent assessment of progress.  </a:t>
            </a:r>
          </a:p>
        </p:txBody>
      </p:sp>
    </p:spTree>
    <p:extLst>
      <p:ext uri="{BB962C8B-B14F-4D97-AF65-F5344CB8AC3E}">
        <p14:creationId xmlns:p14="http://schemas.microsoft.com/office/powerpoint/2010/main" val="3760452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Evaluator Recommendations </a:t>
            </a:r>
            <a:r>
              <a:rPr lang="en-US" sz="2800" dirty="0" err="1"/>
              <a:t>ontinued</a:t>
            </a:r>
            <a:endParaRPr lang="en-US" sz="2800" dirty="0"/>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36</a:t>
            </a:fld>
            <a:endParaRPr lang="en"/>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 name="TextBox 2">
            <a:extLst>
              <a:ext uri="{FF2B5EF4-FFF2-40B4-BE49-F238E27FC236}">
                <a16:creationId xmlns:a16="http://schemas.microsoft.com/office/drawing/2014/main" id="{11AD0380-D00C-4CA5-AA2A-CE818FBF3363}"/>
              </a:ext>
            </a:extLst>
          </p:cNvPr>
          <p:cNvSpPr txBox="1"/>
          <p:nvPr/>
        </p:nvSpPr>
        <p:spPr>
          <a:xfrm>
            <a:off x="263126" y="1405814"/>
            <a:ext cx="7639335" cy="3170099"/>
          </a:xfrm>
          <a:prstGeom prst="rect">
            <a:avLst/>
          </a:prstGeom>
          <a:noFill/>
        </p:spPr>
        <p:txBody>
          <a:bodyPr wrap="square" rtlCol="0">
            <a:spAutoFit/>
          </a:bodyPr>
          <a:lstStyle/>
          <a:p>
            <a:pPr marL="342900" indent="-342900">
              <a:buFont typeface="+mj-lt"/>
              <a:buAutoNum type="arabicPeriod" startAt="5"/>
            </a:pPr>
            <a:r>
              <a:rPr lang="en-US" sz="2000" dirty="0"/>
              <a:t>Provide technical assistance and training to improve implementation of strategies. </a:t>
            </a:r>
          </a:p>
          <a:p>
            <a:pPr marL="342900" indent="-342900">
              <a:buFont typeface="+mj-lt"/>
              <a:buAutoNum type="arabicPeriod" startAt="5"/>
            </a:pPr>
            <a:r>
              <a:rPr lang="en-US" sz="2000" dirty="0"/>
              <a:t>Review MPOs related to regular term instruction to determine better measures reflecting the breadth of services provided and update the SDP and evaluation plan. </a:t>
            </a:r>
          </a:p>
          <a:p>
            <a:pPr marL="342900" indent="-342900">
              <a:buFont typeface="+mj-lt"/>
              <a:buAutoNum type="arabicPeriod" startAt="5"/>
            </a:pPr>
            <a:r>
              <a:rPr lang="en-US" sz="2000" dirty="0"/>
              <a:t>Update the Statewide Comprehensive Needs Assessment. </a:t>
            </a:r>
          </a:p>
          <a:p>
            <a:pPr marL="342900" indent="-342900">
              <a:buFont typeface="+mj-lt"/>
              <a:buAutoNum type="arabicPeriod" startAt="5"/>
            </a:pPr>
            <a:r>
              <a:rPr lang="en-US" sz="2000" dirty="0"/>
              <a:t>Establish procedures for determining results for PFS students for GPRA measures and all State performance targets. </a:t>
            </a:r>
          </a:p>
          <a:p>
            <a:pPr marL="342900" indent="-342900">
              <a:buFont typeface="+mj-lt"/>
              <a:buAutoNum type="arabicPeriod" startAt="5"/>
            </a:pPr>
            <a:r>
              <a:rPr lang="en-US" sz="2000" dirty="0"/>
              <a:t>All projects implementing family literacy services should use a school readiness assessment. </a:t>
            </a:r>
            <a:endParaRPr lang="en-US" sz="3600" dirty="0"/>
          </a:p>
        </p:txBody>
      </p:sp>
    </p:spTree>
    <p:extLst>
      <p:ext uri="{BB962C8B-B14F-4D97-AF65-F5344CB8AC3E}">
        <p14:creationId xmlns:p14="http://schemas.microsoft.com/office/powerpoint/2010/main" val="2649526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BF2-3BBF-4497-95FE-673B788C8411}"/>
              </a:ext>
            </a:extLst>
          </p:cNvPr>
          <p:cNvSpPr>
            <a:spLocks noGrp="1"/>
          </p:cNvSpPr>
          <p:nvPr>
            <p:ph type="title"/>
          </p:nvPr>
        </p:nvSpPr>
        <p:spPr>
          <a:xfrm>
            <a:off x="814274" y="392575"/>
            <a:ext cx="5948191" cy="766200"/>
          </a:xfrm>
        </p:spPr>
        <p:txBody>
          <a:bodyPr/>
          <a:lstStyle/>
          <a:p>
            <a:r>
              <a:rPr lang="en-US" sz="2800" dirty="0"/>
              <a:t>Recommendations</a:t>
            </a:r>
          </a:p>
        </p:txBody>
      </p:sp>
      <p:sp>
        <p:nvSpPr>
          <p:cNvPr id="4" name="Slide Number Placeholder 3">
            <a:extLst>
              <a:ext uri="{FF2B5EF4-FFF2-40B4-BE49-F238E27FC236}">
                <a16:creationId xmlns:a16="http://schemas.microsoft.com/office/drawing/2014/main" id="{9B078D11-0D25-49A2-A5E2-FE0E22F955FF}"/>
              </a:ext>
            </a:extLst>
          </p:cNvPr>
          <p:cNvSpPr>
            <a:spLocks noGrp="1"/>
          </p:cNvSpPr>
          <p:nvPr>
            <p:ph type="sldNum" idx="12"/>
          </p:nvPr>
        </p:nvSpPr>
        <p:spPr/>
        <p:txBody>
          <a:bodyPr/>
          <a:lstStyle/>
          <a:p>
            <a:pPr lvl="0">
              <a:spcBef>
                <a:spcPts val="0"/>
              </a:spcBef>
              <a:buNone/>
            </a:pPr>
            <a:fld id="{00000000-1234-1234-1234-123412341234}" type="slidenum">
              <a:rPr lang="en" smtClean="0"/>
              <a:t>37</a:t>
            </a:fld>
            <a:endParaRPr lang="en"/>
          </a:p>
        </p:txBody>
      </p:sp>
      <p:sp>
        <p:nvSpPr>
          <p:cNvPr id="14" name="TextBox 13">
            <a:extLst>
              <a:ext uri="{FF2B5EF4-FFF2-40B4-BE49-F238E27FC236}">
                <a16:creationId xmlns:a16="http://schemas.microsoft.com/office/drawing/2014/main" id="{0B689697-B64F-4917-87AF-ADF3981A1262}"/>
              </a:ext>
            </a:extLst>
          </p:cNvPr>
          <p:cNvSpPr txBox="1"/>
          <p:nvPr/>
        </p:nvSpPr>
        <p:spPr>
          <a:xfrm>
            <a:off x="334370" y="1405719"/>
            <a:ext cx="8581030" cy="954107"/>
          </a:xfrm>
          <a:prstGeom prst="rect">
            <a:avLst/>
          </a:prstGeom>
          <a:noFill/>
        </p:spPr>
        <p:txBody>
          <a:bodyPr wrap="square" rtlCol="0">
            <a:spAutoFit/>
          </a:bodyPr>
          <a:lstStyle/>
          <a:p>
            <a:pPr algn="ctr"/>
            <a:r>
              <a:rPr lang="en-US" sz="2800" b="1" dirty="0"/>
              <a:t>Based on these results and last year’s program, what recommendations do you have?</a:t>
            </a:r>
          </a:p>
        </p:txBody>
      </p:sp>
      <p:grpSp>
        <p:nvGrpSpPr>
          <p:cNvPr id="22" name="Shape 742">
            <a:extLst>
              <a:ext uri="{FF2B5EF4-FFF2-40B4-BE49-F238E27FC236}">
                <a16:creationId xmlns:a16="http://schemas.microsoft.com/office/drawing/2014/main" id="{C3EDB176-EC69-4A71-9AAC-AC1E7B879B28}"/>
              </a:ext>
            </a:extLst>
          </p:cNvPr>
          <p:cNvGrpSpPr/>
          <p:nvPr/>
        </p:nvGrpSpPr>
        <p:grpSpPr>
          <a:xfrm>
            <a:off x="212249" y="556265"/>
            <a:ext cx="524730" cy="461109"/>
            <a:chOff x="4604550" y="3714775"/>
            <a:chExt cx="439625" cy="319075"/>
          </a:xfrm>
        </p:grpSpPr>
        <p:sp>
          <p:nvSpPr>
            <p:cNvPr id="23" name="Shape 743">
              <a:extLst>
                <a:ext uri="{FF2B5EF4-FFF2-40B4-BE49-F238E27FC236}">
                  <a16:creationId xmlns:a16="http://schemas.microsoft.com/office/drawing/2014/main" id="{44E8A2D2-DBC9-4D6C-A52D-B992CB605A8F}"/>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44">
              <a:extLst>
                <a:ext uri="{FF2B5EF4-FFF2-40B4-BE49-F238E27FC236}">
                  <a16:creationId xmlns:a16="http://schemas.microsoft.com/office/drawing/2014/main" id="{CEA34ADA-2788-45F9-87AC-6563CED518EC}"/>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 name="TextBox 2">
            <a:extLst>
              <a:ext uri="{FF2B5EF4-FFF2-40B4-BE49-F238E27FC236}">
                <a16:creationId xmlns:a16="http://schemas.microsoft.com/office/drawing/2014/main" id="{11AD0380-D00C-4CA5-AA2A-CE818FBF3363}"/>
              </a:ext>
            </a:extLst>
          </p:cNvPr>
          <p:cNvSpPr txBox="1"/>
          <p:nvPr/>
        </p:nvSpPr>
        <p:spPr>
          <a:xfrm>
            <a:off x="962167" y="2504364"/>
            <a:ext cx="7639335" cy="1600438"/>
          </a:xfrm>
          <a:prstGeom prst="rect">
            <a:avLst/>
          </a:prstGeom>
          <a:noFill/>
        </p:spPr>
        <p:txBody>
          <a:bodyPr wrap="square" rtlCol="0">
            <a:spAutoFit/>
          </a:bodyPr>
          <a:lstStyle/>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p:txBody>
      </p:sp>
    </p:spTree>
    <p:extLst>
      <p:ext uri="{BB962C8B-B14F-4D97-AF65-F5344CB8AC3E}">
        <p14:creationId xmlns:p14="http://schemas.microsoft.com/office/powerpoint/2010/main" val="3636737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4FA9E4-2F08-4061-9427-C1D4A680835A}"/>
              </a:ext>
            </a:extLst>
          </p:cNvPr>
          <p:cNvSpPr>
            <a:spLocks noGrp="1"/>
          </p:cNvSpPr>
          <p:nvPr>
            <p:ph type="ctrTitle"/>
          </p:nvPr>
        </p:nvSpPr>
        <p:spPr/>
        <p:txBody>
          <a:bodyPr/>
          <a:lstStyle/>
          <a:p>
            <a:r>
              <a:rPr lang="en-US" dirty="0"/>
              <a:t>Let’s Continue Improving in 2019-20!</a:t>
            </a:r>
          </a:p>
        </p:txBody>
      </p:sp>
      <p:sp>
        <p:nvSpPr>
          <p:cNvPr id="4" name="Slide Number Placeholder 3">
            <a:extLst>
              <a:ext uri="{FF2B5EF4-FFF2-40B4-BE49-F238E27FC236}">
                <a16:creationId xmlns:a16="http://schemas.microsoft.com/office/drawing/2014/main" id="{10142903-0746-4934-A393-1F8C7C7C7654}"/>
              </a:ext>
            </a:extLst>
          </p:cNvPr>
          <p:cNvSpPr>
            <a:spLocks noGrp="1"/>
          </p:cNvSpPr>
          <p:nvPr>
            <p:ph type="sldNum" idx="4294967295"/>
          </p:nvPr>
        </p:nvSpPr>
        <p:spPr>
          <a:xfrm>
            <a:off x="7656513" y="4637088"/>
            <a:ext cx="1487487" cy="314325"/>
          </a:xfrm>
        </p:spPr>
        <p:txBody>
          <a:bodyPr/>
          <a:lstStyle/>
          <a:p>
            <a:pPr lvl="0">
              <a:spcBef>
                <a:spcPts val="0"/>
              </a:spcBef>
              <a:buNone/>
            </a:pPr>
            <a:fld id="{00000000-1234-1234-1234-123412341234}" type="slidenum">
              <a:rPr lang="en" smtClean="0"/>
              <a:t>38</a:t>
            </a:fld>
            <a:endParaRPr lang="en"/>
          </a:p>
        </p:txBody>
      </p:sp>
    </p:spTree>
    <p:extLst>
      <p:ext uri="{BB962C8B-B14F-4D97-AF65-F5344CB8AC3E}">
        <p14:creationId xmlns:p14="http://schemas.microsoft.com/office/powerpoint/2010/main" val="334979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14275" y="392575"/>
            <a:ext cx="5492400" cy="766200"/>
          </a:xfrm>
          <a:prstGeom prst="rect">
            <a:avLst/>
          </a:prstGeom>
        </p:spPr>
        <p:txBody>
          <a:bodyPr lIns="91425" tIns="91425" rIns="91425" bIns="91425" anchor="ctr" anchorCtr="0">
            <a:noAutofit/>
          </a:bodyPr>
          <a:lstStyle/>
          <a:p>
            <a:pPr lvl="0">
              <a:spcBef>
                <a:spcPts val="0"/>
              </a:spcBef>
              <a:buNone/>
            </a:pPr>
            <a:r>
              <a:rPr lang="en-US" sz="3600" dirty="0"/>
              <a:t>Demographics and Services</a:t>
            </a:r>
            <a:endParaRPr lang="en" sz="3600" dirty="0"/>
          </a:p>
        </p:txBody>
      </p:sp>
      <p:sp>
        <p:nvSpPr>
          <p:cNvPr id="239" name="Shape 239"/>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
        <p:nvSpPr>
          <p:cNvPr id="4" name="TextBox 3">
            <a:extLst>
              <a:ext uri="{FF2B5EF4-FFF2-40B4-BE49-F238E27FC236}">
                <a16:creationId xmlns:a16="http://schemas.microsoft.com/office/drawing/2014/main" id="{EE169C53-3B19-427B-B417-AADF0D00E0F5}"/>
              </a:ext>
            </a:extLst>
          </p:cNvPr>
          <p:cNvSpPr txBox="1"/>
          <p:nvPr/>
        </p:nvSpPr>
        <p:spPr>
          <a:xfrm>
            <a:off x="1313066" y="1471267"/>
            <a:ext cx="6075021" cy="400110"/>
          </a:xfrm>
          <a:prstGeom prst="rect">
            <a:avLst/>
          </a:prstGeom>
          <a:noFill/>
        </p:spPr>
        <p:txBody>
          <a:bodyPr wrap="square" rtlCol="0">
            <a:spAutoFit/>
          </a:bodyPr>
          <a:lstStyle/>
          <a:p>
            <a:pPr algn="ctr"/>
            <a:r>
              <a:rPr lang="en-US" sz="2000" dirty="0"/>
              <a:t>Number of Eligible Migrant Students 2013 to 2018</a:t>
            </a:r>
          </a:p>
        </p:txBody>
      </p:sp>
      <p:grpSp>
        <p:nvGrpSpPr>
          <p:cNvPr id="14" name="Shape 810">
            <a:extLst>
              <a:ext uri="{FF2B5EF4-FFF2-40B4-BE49-F238E27FC236}">
                <a16:creationId xmlns:a16="http://schemas.microsoft.com/office/drawing/2014/main" id="{22D9CB8A-070E-40D5-A705-10FA3F1A068E}"/>
              </a:ext>
            </a:extLst>
          </p:cNvPr>
          <p:cNvGrpSpPr/>
          <p:nvPr/>
        </p:nvGrpSpPr>
        <p:grpSpPr>
          <a:xfrm>
            <a:off x="155382" y="455497"/>
            <a:ext cx="574407" cy="594835"/>
            <a:chOff x="3968275" y="4980625"/>
            <a:chExt cx="379975" cy="452425"/>
          </a:xfrm>
        </p:grpSpPr>
        <p:sp>
          <p:nvSpPr>
            <p:cNvPr id="15" name="Shape 811">
              <a:extLst>
                <a:ext uri="{FF2B5EF4-FFF2-40B4-BE49-F238E27FC236}">
                  <a16:creationId xmlns:a16="http://schemas.microsoft.com/office/drawing/2014/main" id="{48112E4F-846D-4420-895E-552AB1EFDC8E}"/>
                </a:ext>
              </a:extLst>
            </p:cNvPr>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812">
              <a:extLst>
                <a:ext uri="{FF2B5EF4-FFF2-40B4-BE49-F238E27FC236}">
                  <a16:creationId xmlns:a16="http://schemas.microsoft.com/office/drawing/2014/main" id="{38962C32-91C0-488C-9240-62E60320829E}"/>
                </a:ext>
              </a:extLst>
            </p:cNvPr>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813">
              <a:extLst>
                <a:ext uri="{FF2B5EF4-FFF2-40B4-BE49-F238E27FC236}">
                  <a16:creationId xmlns:a16="http://schemas.microsoft.com/office/drawing/2014/main" id="{90DAC51C-C86A-4B68-877F-0CE2D2D0CE84}"/>
                </a:ext>
              </a:extLst>
            </p:cNvPr>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11" name="Chart 10">
            <a:extLst>
              <a:ext uri="{FF2B5EF4-FFF2-40B4-BE49-F238E27FC236}">
                <a16:creationId xmlns:a16="http://schemas.microsoft.com/office/drawing/2014/main" id="{73316523-45F2-4360-A291-DB3E61387EDA}"/>
              </a:ext>
            </a:extLst>
          </p:cNvPr>
          <p:cNvGraphicFramePr/>
          <p:nvPr>
            <p:extLst>
              <p:ext uri="{D42A27DB-BD31-4B8C-83A1-F6EECF244321}">
                <p14:modId xmlns:p14="http://schemas.microsoft.com/office/powerpoint/2010/main" val="3972743433"/>
              </p:ext>
            </p:extLst>
          </p:nvPr>
        </p:nvGraphicFramePr>
        <p:xfrm>
          <a:off x="1914525" y="2051100"/>
          <a:ext cx="432435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14275" y="392575"/>
            <a:ext cx="5492400" cy="766200"/>
          </a:xfrm>
          <a:prstGeom prst="rect">
            <a:avLst/>
          </a:prstGeom>
        </p:spPr>
        <p:txBody>
          <a:bodyPr lIns="91425" tIns="91425" rIns="91425" bIns="91425" anchor="ctr" anchorCtr="0">
            <a:noAutofit/>
          </a:bodyPr>
          <a:lstStyle/>
          <a:p>
            <a:pPr lvl="0"/>
            <a:r>
              <a:rPr lang="en-US" sz="3600" dirty="0"/>
              <a:t>Demographics and Services</a:t>
            </a:r>
            <a:endParaRPr lang="en" sz="3600" dirty="0"/>
          </a:p>
        </p:txBody>
      </p:sp>
      <p:sp>
        <p:nvSpPr>
          <p:cNvPr id="239" name="Shape 239"/>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sp>
        <p:nvSpPr>
          <p:cNvPr id="4" name="TextBox 3">
            <a:extLst>
              <a:ext uri="{FF2B5EF4-FFF2-40B4-BE49-F238E27FC236}">
                <a16:creationId xmlns:a16="http://schemas.microsoft.com/office/drawing/2014/main" id="{EE169C53-3B19-427B-B417-AADF0D00E0F5}"/>
              </a:ext>
            </a:extLst>
          </p:cNvPr>
          <p:cNvSpPr txBox="1"/>
          <p:nvPr/>
        </p:nvSpPr>
        <p:spPr>
          <a:xfrm>
            <a:off x="1313066" y="1471267"/>
            <a:ext cx="6304934" cy="400110"/>
          </a:xfrm>
          <a:prstGeom prst="rect">
            <a:avLst/>
          </a:prstGeom>
          <a:noFill/>
        </p:spPr>
        <p:txBody>
          <a:bodyPr wrap="square" rtlCol="0">
            <a:spAutoFit/>
          </a:bodyPr>
          <a:lstStyle/>
          <a:p>
            <a:pPr algn="ctr"/>
            <a:r>
              <a:rPr lang="en-US" sz="2000" u="sng" dirty="0"/>
              <a:t>Demographics</a:t>
            </a:r>
            <a:r>
              <a:rPr lang="en-US" sz="2000" dirty="0"/>
              <a:t> for the 2017-18 Performance Period</a:t>
            </a:r>
          </a:p>
        </p:txBody>
      </p:sp>
      <p:grpSp>
        <p:nvGrpSpPr>
          <p:cNvPr id="13" name="Shape 810">
            <a:extLst>
              <a:ext uri="{FF2B5EF4-FFF2-40B4-BE49-F238E27FC236}">
                <a16:creationId xmlns:a16="http://schemas.microsoft.com/office/drawing/2014/main" id="{DA6890AF-7E33-4860-9CE0-F32AD14CE00E}"/>
              </a:ext>
            </a:extLst>
          </p:cNvPr>
          <p:cNvGrpSpPr/>
          <p:nvPr/>
        </p:nvGrpSpPr>
        <p:grpSpPr>
          <a:xfrm>
            <a:off x="155382" y="455497"/>
            <a:ext cx="574407" cy="594835"/>
            <a:chOff x="3968275" y="4980625"/>
            <a:chExt cx="379975" cy="452425"/>
          </a:xfrm>
        </p:grpSpPr>
        <p:sp>
          <p:nvSpPr>
            <p:cNvPr id="14" name="Shape 811">
              <a:extLst>
                <a:ext uri="{FF2B5EF4-FFF2-40B4-BE49-F238E27FC236}">
                  <a16:creationId xmlns:a16="http://schemas.microsoft.com/office/drawing/2014/main" id="{D5A042A6-F2E9-4C69-AE53-F0D04C046ABC}"/>
                </a:ext>
              </a:extLst>
            </p:cNvPr>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812">
              <a:extLst>
                <a:ext uri="{FF2B5EF4-FFF2-40B4-BE49-F238E27FC236}">
                  <a16:creationId xmlns:a16="http://schemas.microsoft.com/office/drawing/2014/main" id="{5DB692BA-ED55-44D1-9405-2F123D0CF2E3}"/>
                </a:ext>
              </a:extLst>
            </p:cNvPr>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813">
              <a:extLst>
                <a:ext uri="{FF2B5EF4-FFF2-40B4-BE49-F238E27FC236}">
                  <a16:creationId xmlns:a16="http://schemas.microsoft.com/office/drawing/2014/main" id="{1A1CC4CF-9F34-4EBA-B9CF-7688BCE0BA37}"/>
                </a:ext>
              </a:extLst>
            </p:cNvPr>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11" name="Chart 10">
            <a:extLst>
              <a:ext uri="{FF2B5EF4-FFF2-40B4-BE49-F238E27FC236}">
                <a16:creationId xmlns:a16="http://schemas.microsoft.com/office/drawing/2014/main" id="{D9ACDA71-9BE0-4814-84EC-3AC8591D226B}"/>
              </a:ext>
            </a:extLst>
          </p:cNvPr>
          <p:cNvGraphicFramePr>
            <a:graphicFrameLocks/>
          </p:cNvGraphicFramePr>
          <p:nvPr>
            <p:extLst>
              <p:ext uri="{D42A27DB-BD31-4B8C-83A1-F6EECF244321}">
                <p14:modId xmlns:p14="http://schemas.microsoft.com/office/powerpoint/2010/main" val="1424763230"/>
              </p:ext>
            </p:extLst>
          </p:nvPr>
        </p:nvGraphicFramePr>
        <p:xfrm>
          <a:off x="1809750" y="1955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084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14275" y="392575"/>
            <a:ext cx="5492400" cy="766200"/>
          </a:xfrm>
          <a:prstGeom prst="rect">
            <a:avLst/>
          </a:prstGeom>
        </p:spPr>
        <p:txBody>
          <a:bodyPr lIns="91425" tIns="91425" rIns="91425" bIns="91425" anchor="ctr" anchorCtr="0">
            <a:noAutofit/>
          </a:bodyPr>
          <a:lstStyle/>
          <a:p>
            <a:pPr lvl="0"/>
            <a:r>
              <a:rPr lang="en-US" sz="3600" dirty="0"/>
              <a:t>Demographics and Services</a:t>
            </a:r>
            <a:endParaRPr lang="en" sz="3600" dirty="0"/>
          </a:p>
        </p:txBody>
      </p:sp>
      <p:sp>
        <p:nvSpPr>
          <p:cNvPr id="239" name="Shape 239"/>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sp>
        <p:nvSpPr>
          <p:cNvPr id="4" name="TextBox 3">
            <a:extLst>
              <a:ext uri="{FF2B5EF4-FFF2-40B4-BE49-F238E27FC236}">
                <a16:creationId xmlns:a16="http://schemas.microsoft.com/office/drawing/2014/main" id="{EE169C53-3B19-427B-B417-AADF0D00E0F5}"/>
              </a:ext>
            </a:extLst>
          </p:cNvPr>
          <p:cNvSpPr txBox="1"/>
          <p:nvPr/>
        </p:nvSpPr>
        <p:spPr>
          <a:xfrm>
            <a:off x="1313066" y="1471267"/>
            <a:ext cx="5188982" cy="707886"/>
          </a:xfrm>
          <a:prstGeom prst="rect">
            <a:avLst/>
          </a:prstGeom>
          <a:noFill/>
        </p:spPr>
        <p:txBody>
          <a:bodyPr wrap="square" rtlCol="0">
            <a:spAutoFit/>
          </a:bodyPr>
          <a:lstStyle/>
          <a:p>
            <a:pPr algn="ctr"/>
            <a:r>
              <a:rPr lang="en-US" sz="2000" u="sng" dirty="0"/>
              <a:t>Percent</a:t>
            </a:r>
            <a:r>
              <a:rPr lang="en-US" sz="2000" dirty="0"/>
              <a:t> Served with Instructional and Support Services</a:t>
            </a:r>
          </a:p>
        </p:txBody>
      </p:sp>
      <p:grpSp>
        <p:nvGrpSpPr>
          <p:cNvPr id="13" name="Shape 810">
            <a:extLst>
              <a:ext uri="{FF2B5EF4-FFF2-40B4-BE49-F238E27FC236}">
                <a16:creationId xmlns:a16="http://schemas.microsoft.com/office/drawing/2014/main" id="{58603CE1-54F3-43BA-B27E-844B50AA7903}"/>
              </a:ext>
            </a:extLst>
          </p:cNvPr>
          <p:cNvGrpSpPr/>
          <p:nvPr/>
        </p:nvGrpSpPr>
        <p:grpSpPr>
          <a:xfrm>
            <a:off x="155382" y="455497"/>
            <a:ext cx="574407" cy="594835"/>
            <a:chOff x="3968275" y="4980625"/>
            <a:chExt cx="379975" cy="452425"/>
          </a:xfrm>
        </p:grpSpPr>
        <p:sp>
          <p:nvSpPr>
            <p:cNvPr id="14" name="Shape 811">
              <a:extLst>
                <a:ext uri="{FF2B5EF4-FFF2-40B4-BE49-F238E27FC236}">
                  <a16:creationId xmlns:a16="http://schemas.microsoft.com/office/drawing/2014/main" id="{E90D0F14-DA82-46F5-9676-761F183380E7}"/>
                </a:ext>
              </a:extLst>
            </p:cNvPr>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812">
              <a:extLst>
                <a:ext uri="{FF2B5EF4-FFF2-40B4-BE49-F238E27FC236}">
                  <a16:creationId xmlns:a16="http://schemas.microsoft.com/office/drawing/2014/main" id="{DEBC4ECF-536B-4561-8A8E-553706ECBBB3}"/>
                </a:ext>
              </a:extLst>
            </p:cNvPr>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813">
              <a:extLst>
                <a:ext uri="{FF2B5EF4-FFF2-40B4-BE49-F238E27FC236}">
                  <a16:creationId xmlns:a16="http://schemas.microsoft.com/office/drawing/2014/main" id="{3CB00C04-A0DA-4A93-8844-58B8243363D3}"/>
                </a:ext>
              </a:extLst>
            </p:cNvPr>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11" name="Chart 10">
            <a:extLst>
              <a:ext uri="{FF2B5EF4-FFF2-40B4-BE49-F238E27FC236}">
                <a16:creationId xmlns:a16="http://schemas.microsoft.com/office/drawing/2014/main" id="{1A6AD855-904D-4493-A00A-1DBE440979E9}"/>
              </a:ext>
            </a:extLst>
          </p:cNvPr>
          <p:cNvGraphicFramePr>
            <a:graphicFrameLocks/>
          </p:cNvGraphicFramePr>
          <p:nvPr>
            <p:extLst>
              <p:ext uri="{D42A27DB-BD31-4B8C-83A1-F6EECF244321}">
                <p14:modId xmlns:p14="http://schemas.microsoft.com/office/powerpoint/2010/main" val="3671669904"/>
              </p:ext>
            </p:extLst>
          </p:nvPr>
        </p:nvGraphicFramePr>
        <p:xfrm>
          <a:off x="1621557" y="217915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21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B7CE-3247-484D-A45C-08620CDD1E56}"/>
              </a:ext>
            </a:extLst>
          </p:cNvPr>
          <p:cNvSpPr>
            <a:spLocks noGrp="1"/>
          </p:cNvSpPr>
          <p:nvPr>
            <p:ph type="title"/>
          </p:nvPr>
        </p:nvSpPr>
        <p:spPr/>
        <p:txBody>
          <a:bodyPr/>
          <a:lstStyle/>
          <a:p>
            <a:r>
              <a:rPr lang="en-US" sz="4000" dirty="0"/>
              <a:t>A Parent Says…</a:t>
            </a:r>
          </a:p>
        </p:txBody>
      </p:sp>
      <p:sp>
        <p:nvSpPr>
          <p:cNvPr id="4" name="Text Placeholder 3">
            <a:extLst>
              <a:ext uri="{FF2B5EF4-FFF2-40B4-BE49-F238E27FC236}">
                <a16:creationId xmlns:a16="http://schemas.microsoft.com/office/drawing/2014/main" id="{E116E8E9-10ED-4989-BF91-B0B0991D4AB9}"/>
              </a:ext>
            </a:extLst>
          </p:cNvPr>
          <p:cNvSpPr>
            <a:spLocks noGrp="1"/>
          </p:cNvSpPr>
          <p:nvPr>
            <p:ph type="body" idx="1"/>
          </p:nvPr>
        </p:nvSpPr>
        <p:spPr>
          <a:xfrm>
            <a:off x="814275" y="1327350"/>
            <a:ext cx="2897916" cy="3145500"/>
          </a:xfrm>
        </p:spPr>
        <p:txBody>
          <a:bodyPr>
            <a:normAutofit/>
          </a:bodyPr>
          <a:lstStyle/>
          <a:p>
            <a:pPr>
              <a:buNone/>
            </a:pPr>
            <a:r>
              <a:rPr lang="en-US" sz="3200" dirty="0"/>
              <a:t>Before the summer school, my children really didn’t like to read, but now they do.</a:t>
            </a:r>
            <a:endParaRPr lang="en-US" sz="4000" dirty="0"/>
          </a:p>
        </p:txBody>
      </p:sp>
      <p:sp>
        <p:nvSpPr>
          <p:cNvPr id="2" name="Slide Number Placeholder 1">
            <a:extLst>
              <a:ext uri="{FF2B5EF4-FFF2-40B4-BE49-F238E27FC236}">
                <a16:creationId xmlns:a16="http://schemas.microsoft.com/office/drawing/2014/main" id="{13445BE2-57DA-43C2-A380-504D976889AB}"/>
              </a:ext>
            </a:extLst>
          </p:cNvPr>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
        <p:nvSpPr>
          <p:cNvPr id="5" name="Shape 679">
            <a:extLst>
              <a:ext uri="{FF2B5EF4-FFF2-40B4-BE49-F238E27FC236}">
                <a16:creationId xmlns:a16="http://schemas.microsoft.com/office/drawing/2014/main" id="{3C6410FD-0E76-47B5-BEDC-59C04B02129D}"/>
              </a:ext>
            </a:extLst>
          </p:cNvPr>
          <p:cNvSpPr/>
          <p:nvPr/>
        </p:nvSpPr>
        <p:spPr>
          <a:xfrm>
            <a:off x="143301" y="443552"/>
            <a:ext cx="620973" cy="641445"/>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8" name="Picture 7" descr="A group of people in a room&#10;&#10;Description generated with very high confidence">
            <a:extLst>
              <a:ext uri="{FF2B5EF4-FFF2-40B4-BE49-F238E27FC236}">
                <a16:creationId xmlns:a16="http://schemas.microsoft.com/office/drawing/2014/main" id="{5DC44C0B-91D9-4246-985D-21FBEC212C53}"/>
              </a:ext>
            </a:extLst>
          </p:cNvPr>
          <p:cNvPicPr>
            <a:picLocks noChangeAspect="1"/>
          </p:cNvPicPr>
          <p:nvPr/>
        </p:nvPicPr>
        <p:blipFill>
          <a:blip r:embed="rId2"/>
          <a:stretch>
            <a:fillRect/>
          </a:stretch>
        </p:blipFill>
        <p:spPr>
          <a:xfrm>
            <a:off x="3945912" y="1502227"/>
            <a:ext cx="4072270" cy="3053443"/>
          </a:xfrm>
          <a:prstGeom prst="teardrop">
            <a:avLst>
              <a:gd name="adj" fmla="val 113568"/>
            </a:avLst>
          </a:prstGeom>
          <a:ln w="38100">
            <a:solidFill>
              <a:schemeClr val="tx1"/>
            </a:solidFill>
          </a:ln>
        </p:spPr>
      </p:pic>
    </p:spTree>
    <p:extLst>
      <p:ext uri="{BB962C8B-B14F-4D97-AF65-F5344CB8AC3E}">
        <p14:creationId xmlns:p14="http://schemas.microsoft.com/office/powerpoint/2010/main" val="320806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14275" y="392575"/>
            <a:ext cx="5492400" cy="766200"/>
          </a:xfrm>
          <a:prstGeom prst="rect">
            <a:avLst/>
          </a:prstGeom>
        </p:spPr>
        <p:txBody>
          <a:bodyPr lIns="91425" tIns="91425" rIns="91425" bIns="91425" anchor="ctr" anchorCtr="0">
            <a:noAutofit/>
          </a:bodyPr>
          <a:lstStyle/>
          <a:p>
            <a:pPr lvl="0"/>
            <a:r>
              <a:rPr lang="en-US" sz="3600" dirty="0"/>
              <a:t>Strategy Implementation</a:t>
            </a:r>
            <a:endParaRPr lang="en" sz="3600" dirty="0"/>
          </a:p>
        </p:txBody>
      </p:sp>
      <p:sp>
        <p:nvSpPr>
          <p:cNvPr id="239" name="Shape 239"/>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sp>
        <p:nvSpPr>
          <p:cNvPr id="11" name="Shape 679">
            <a:extLst>
              <a:ext uri="{FF2B5EF4-FFF2-40B4-BE49-F238E27FC236}">
                <a16:creationId xmlns:a16="http://schemas.microsoft.com/office/drawing/2014/main" id="{052DB312-4D85-42AA-A9DA-A8C346ED9FD7}"/>
              </a:ext>
            </a:extLst>
          </p:cNvPr>
          <p:cNvSpPr/>
          <p:nvPr/>
        </p:nvSpPr>
        <p:spPr>
          <a:xfrm>
            <a:off x="143301" y="443552"/>
            <a:ext cx="620973" cy="641445"/>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3810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6" name="Chart 5">
            <a:extLst>
              <a:ext uri="{FF2B5EF4-FFF2-40B4-BE49-F238E27FC236}">
                <a16:creationId xmlns:a16="http://schemas.microsoft.com/office/drawing/2014/main" id="{8F70468B-C61A-45BC-ABB2-A8594273B45B}"/>
              </a:ext>
            </a:extLst>
          </p:cNvPr>
          <p:cNvGraphicFramePr>
            <a:graphicFrameLocks/>
          </p:cNvGraphicFramePr>
          <p:nvPr>
            <p:extLst>
              <p:ext uri="{D42A27DB-BD31-4B8C-83A1-F6EECF244321}">
                <p14:modId xmlns:p14="http://schemas.microsoft.com/office/powerpoint/2010/main" val="183939512"/>
              </p:ext>
            </p:extLst>
          </p:nvPr>
        </p:nvGraphicFramePr>
        <p:xfrm>
          <a:off x="382586" y="1289098"/>
          <a:ext cx="6181727" cy="35052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0376A3B-6698-4A63-90AA-39E355CC2B5A}"/>
              </a:ext>
            </a:extLst>
          </p:cNvPr>
          <p:cNvSpPr txBox="1"/>
          <p:nvPr/>
        </p:nvSpPr>
        <p:spPr>
          <a:xfrm>
            <a:off x="6940550" y="1035050"/>
            <a:ext cx="2012950" cy="3108543"/>
          </a:xfrm>
          <a:prstGeom prst="rect">
            <a:avLst/>
          </a:prstGeom>
          <a:noFill/>
        </p:spPr>
        <p:txBody>
          <a:bodyPr wrap="square" rtlCol="0">
            <a:spAutoFit/>
          </a:bodyPr>
          <a:lstStyle/>
          <a:p>
            <a:r>
              <a:rPr lang="en-US" dirty="0"/>
              <a:t>This chart shows the percentage of funded MEP sites that rated themselves as succeeding or exceeding expectations for each strategy on the Fidelity of Strategy Implementation (FSI) tool. Sites that marked N/A are NOT included in the percentage calculation.</a:t>
            </a:r>
          </a:p>
        </p:txBody>
      </p:sp>
    </p:spTree>
    <p:extLst>
      <p:ext uri="{BB962C8B-B14F-4D97-AF65-F5344CB8AC3E}">
        <p14:creationId xmlns:p14="http://schemas.microsoft.com/office/powerpoint/2010/main" val="258622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idx="4294967295"/>
          </p:nvPr>
        </p:nvSpPr>
        <p:spPr>
          <a:xfrm>
            <a:off x="685800" y="2081490"/>
            <a:ext cx="5567700" cy="1159800"/>
          </a:xfrm>
          <a:prstGeom prst="rect">
            <a:avLst/>
          </a:prstGeom>
        </p:spPr>
        <p:txBody>
          <a:bodyPr lIns="91425" tIns="91425" rIns="91425" bIns="91425" anchor="ctr" anchorCtr="0">
            <a:noAutofit/>
          </a:bodyPr>
          <a:lstStyle/>
          <a:p>
            <a:pPr lvl="0" rtl="0">
              <a:spcBef>
                <a:spcPts val="0"/>
              </a:spcBef>
              <a:buNone/>
            </a:pPr>
            <a:r>
              <a:rPr lang="en-US" sz="7200" dirty="0">
                <a:solidFill>
                  <a:srgbClr val="FF9800"/>
                </a:solidFill>
              </a:rPr>
              <a:t>Results</a:t>
            </a:r>
            <a:endParaRPr lang="en" sz="7200" dirty="0">
              <a:solidFill>
                <a:srgbClr val="FF9800"/>
              </a:solidFill>
            </a:endParaRPr>
          </a:p>
        </p:txBody>
      </p:sp>
      <p:sp>
        <p:nvSpPr>
          <p:cNvPr id="250" name="Shape 250"/>
          <p:cNvSpPr txBox="1">
            <a:spLocks noGrp="1"/>
          </p:cNvSpPr>
          <p:nvPr>
            <p:ph type="subTitle" idx="4294967295"/>
          </p:nvPr>
        </p:nvSpPr>
        <p:spPr>
          <a:xfrm>
            <a:off x="685800" y="3411550"/>
            <a:ext cx="5567700" cy="1159799"/>
          </a:xfrm>
          <a:prstGeom prst="rect">
            <a:avLst/>
          </a:prstGeom>
        </p:spPr>
        <p:txBody>
          <a:bodyPr lIns="91425" tIns="91425" rIns="91425" bIns="91425" anchor="ctr" anchorCtr="0">
            <a:noAutofit/>
          </a:bodyPr>
          <a:lstStyle/>
          <a:p>
            <a:pPr lvl="0" rtl="0">
              <a:spcBef>
                <a:spcPts val="0"/>
              </a:spcBef>
              <a:buNone/>
            </a:pPr>
            <a:r>
              <a:rPr lang="en-US" dirty="0"/>
              <a:t>State performance targets and MPO results for preschool, elementary school, middle school, high school, and out-of-school youth (OSY).</a:t>
            </a:r>
            <a:endParaRPr lang="en" dirty="0"/>
          </a:p>
        </p:txBody>
      </p:sp>
      <p:grpSp>
        <p:nvGrpSpPr>
          <p:cNvPr id="251" name="Shape 251"/>
          <p:cNvGrpSpPr/>
          <p:nvPr/>
        </p:nvGrpSpPr>
        <p:grpSpPr>
          <a:xfrm>
            <a:off x="6682480" y="378837"/>
            <a:ext cx="1588638" cy="1588654"/>
            <a:chOff x="6643075" y="3664250"/>
            <a:chExt cx="407950" cy="407975"/>
          </a:xfrm>
        </p:grpSpPr>
        <p:sp>
          <p:nvSpPr>
            <p:cNvPr id="252" name="Shape 252"/>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C7D3E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3" name="Shape 253"/>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C7D3E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54" name="Shape 254"/>
          <p:cNvGrpSpPr/>
          <p:nvPr/>
        </p:nvGrpSpPr>
        <p:grpSpPr>
          <a:xfrm rot="-587363">
            <a:off x="6589250" y="2174497"/>
            <a:ext cx="653126" cy="653133"/>
            <a:chOff x="576250" y="4319400"/>
            <a:chExt cx="442075" cy="442050"/>
          </a:xfrm>
        </p:grpSpPr>
        <p:sp>
          <p:nvSpPr>
            <p:cNvPr id="255" name="Shape 255"/>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6" name="Shape 256"/>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7" name="Shape 257"/>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8" name="Shape 258"/>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59" name="Shape 259"/>
          <p:cNvSpPr/>
          <p:nvPr/>
        </p:nvSpPr>
        <p:spPr>
          <a:xfrm>
            <a:off x="6302723" y="745607"/>
            <a:ext cx="248335"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0" name="Shape 260"/>
          <p:cNvSpPr/>
          <p:nvPr/>
        </p:nvSpPr>
        <p:spPr>
          <a:xfrm rot="2697322">
            <a:off x="7939079" y="1959478"/>
            <a:ext cx="376960"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1" name="Shape 261"/>
          <p:cNvSpPr/>
          <p:nvPr/>
        </p:nvSpPr>
        <p:spPr>
          <a:xfrm>
            <a:off x="8237291" y="1754006"/>
            <a:ext cx="150972" cy="14422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2" name="Shape 262"/>
          <p:cNvSpPr/>
          <p:nvPr/>
        </p:nvSpPr>
        <p:spPr>
          <a:xfrm rot="1280149">
            <a:off x="6130689" y="1460795"/>
            <a:ext cx="150975" cy="144203"/>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spTree>
  </p:cSld>
  <p:clrMapOvr>
    <a:masterClrMapping/>
  </p:clrMapOvr>
</p:sld>
</file>

<file path=ppt/theme/theme1.xml><?xml version="1.0" encoding="utf-8"?>
<a:theme xmlns:a="http://schemas.openxmlformats.org/drawingml/2006/main" name="Salerio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11473</TotalTime>
  <Words>2104</Words>
  <Application>Microsoft Macintosh PowerPoint</Application>
  <PresentationFormat>On-screen Show (16:9)</PresentationFormat>
  <Paragraphs>680</Paragraphs>
  <Slides>38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Roboto Condensed</vt:lpstr>
      <vt:lpstr>Georgia</vt:lpstr>
      <vt:lpstr>Arvo</vt:lpstr>
      <vt:lpstr>Roboto Condensed Light</vt:lpstr>
      <vt:lpstr>Salerio template</vt:lpstr>
      <vt:lpstr>Evaluation Results 2018-19</vt:lpstr>
      <vt:lpstr>Implementation</vt:lpstr>
      <vt:lpstr>MEP Staff Say…</vt:lpstr>
      <vt:lpstr>Demographics and Services</vt:lpstr>
      <vt:lpstr>Demographics and Services</vt:lpstr>
      <vt:lpstr>Demographics and Services</vt:lpstr>
      <vt:lpstr>A Parent Says…</vt:lpstr>
      <vt:lpstr>Strategy Implementation</vt:lpstr>
      <vt:lpstr>Results</vt:lpstr>
      <vt:lpstr>State Performance Targets</vt:lpstr>
      <vt:lpstr>State Performance Targets</vt:lpstr>
      <vt:lpstr>Graduation Targets</vt:lpstr>
      <vt:lpstr>State Performance Targets ELA</vt:lpstr>
      <vt:lpstr>State Performance Targets Math</vt:lpstr>
      <vt:lpstr>State Performance Targets Graduation</vt:lpstr>
      <vt:lpstr>Measurable Program Outcome (MPO) Results</vt:lpstr>
      <vt:lpstr>MPO Results: Preschool</vt:lpstr>
      <vt:lpstr>MPO Results: Preschool</vt:lpstr>
      <vt:lpstr>MPO Results: Elementary</vt:lpstr>
      <vt:lpstr>MPO Results: Elementary</vt:lpstr>
      <vt:lpstr>MPO Results: Elementary</vt:lpstr>
      <vt:lpstr>MPO Results: Elementary</vt:lpstr>
      <vt:lpstr>MPO Results: Elementary</vt:lpstr>
      <vt:lpstr>MPO Results: Middle School</vt:lpstr>
      <vt:lpstr>MPO Results: Middle School</vt:lpstr>
      <vt:lpstr>MPO Results: Middle School</vt:lpstr>
      <vt:lpstr>MPO Results: Middle School</vt:lpstr>
      <vt:lpstr>MPO Results: Middle School</vt:lpstr>
      <vt:lpstr>MPO Results: Secondary and OSY</vt:lpstr>
      <vt:lpstr>MPO Results: Secondary and OSY</vt:lpstr>
      <vt:lpstr>MPO Results: Secondary and OSY</vt:lpstr>
      <vt:lpstr>MPO Results: Secondary and OSY</vt:lpstr>
      <vt:lpstr>Congratulations!</vt:lpstr>
      <vt:lpstr>Recommendations</vt:lpstr>
      <vt:lpstr>Evaluator Recommendations</vt:lpstr>
      <vt:lpstr>Evaluator Recommendations ontinued</vt:lpstr>
      <vt:lpstr>Recommendations</vt:lpstr>
      <vt:lpstr>Let’s Continue Improving in 2019-20!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MEP Application and Strategies Planning</dc:title>
  <dc:creator>Martin Jacobson</dc:creator>
  <cp:lastModifiedBy>Heriberto Corral</cp:lastModifiedBy>
  <cp:revision>57</cp:revision>
  <dcterms:modified xsi:type="dcterms:W3CDTF">2020-07-01T17:38:37Z</dcterms:modified>
</cp:coreProperties>
</file>