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7"/>
  </p:notesMasterIdLst>
  <p:sldIdLst>
    <p:sldId id="256" r:id="rId5"/>
    <p:sldId id="257" r:id="rId6"/>
    <p:sldId id="258" r:id="rId7"/>
    <p:sldId id="259" r:id="rId8"/>
    <p:sldId id="260" r:id="rId9"/>
    <p:sldId id="261" r:id="rId10"/>
    <p:sldId id="269" r:id="rId11"/>
    <p:sldId id="262" r:id="rId12"/>
    <p:sldId id="263" r:id="rId13"/>
    <p:sldId id="264" r:id="rId14"/>
    <p:sldId id="265" r:id="rId15"/>
    <p:sldId id="274" r:id="rId16"/>
    <p:sldId id="266" r:id="rId17"/>
    <p:sldId id="267" r:id="rId18"/>
    <p:sldId id="268" r:id="rId19"/>
    <p:sldId id="270" r:id="rId20"/>
    <p:sldId id="271" r:id="rId21"/>
    <p:sldId id="272" r:id="rId22"/>
    <p:sldId id="273" r:id="rId23"/>
    <p:sldId id="275" r:id="rId24"/>
    <p:sldId id="276" r:id="rId25"/>
    <p:sldId id="277" r:id="rId26"/>
    <p:sldId id="279" r:id="rId27"/>
    <p:sldId id="278" r:id="rId28"/>
    <p:sldId id="280" r:id="rId29"/>
    <p:sldId id="281" r:id="rId30"/>
    <p:sldId id="282" r:id="rId31"/>
    <p:sldId id="283" r:id="rId32"/>
    <p:sldId id="284" r:id="rId33"/>
    <p:sldId id="286" r:id="rId34"/>
    <p:sldId id="287" r:id="rId35"/>
    <p:sldId id="28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129E3-F6CE-ED45-B7DA-BF354333F9D3}" v="1" dt="2020-06-30T18:44:35.965"/>
    <p1510:client id="{F0969BC1-A264-41A3-875F-B3871F857442}" v="280" dt="2020-06-11T12:31:11.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8"/>
  </p:normalViewPr>
  <p:slideViewPr>
    <p:cSldViewPr snapToGrid="0">
      <p:cViewPr varScale="1">
        <p:scale>
          <a:sx n="105" d="100"/>
          <a:sy n="105" d="100"/>
        </p:scale>
        <p:origin x="8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5F0A7-F5ED-4851-A440-941F925FF87D}" type="datetimeFigureOut">
              <a:rPr lang="en-US" smtClean="0"/>
              <a:t>6/30/20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0D8E0-C4E3-4DD5-979F-D865C302E5FA}" type="slidenum">
              <a:rPr lang="en-US" smtClean="0"/>
              <a:t>‹#›</a:t>
            </a:fld>
            <a:endParaRPr lang="en-US"/>
          </a:p>
        </p:txBody>
      </p:sp>
    </p:spTree>
    <p:extLst>
      <p:ext uri="{BB962C8B-B14F-4D97-AF65-F5344CB8AC3E}">
        <p14:creationId xmlns:p14="http://schemas.microsoft.com/office/powerpoint/2010/main" val="1910074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will first cover our agenda for the webinar today. (Read agenda) </a:t>
            </a:r>
          </a:p>
          <a:p>
            <a:endParaRPr lang="en-US"/>
          </a:p>
          <a:p>
            <a:r>
              <a:rPr lang="en-US"/>
              <a:t>Our objectives for today are the following: (read objectives) </a:t>
            </a:r>
          </a:p>
        </p:txBody>
      </p:sp>
      <p:sp>
        <p:nvSpPr>
          <p:cNvPr id="4" name="Slide Number Placeholder 3"/>
          <p:cNvSpPr>
            <a:spLocks noGrp="1"/>
          </p:cNvSpPr>
          <p:nvPr>
            <p:ph type="sldNum" sz="quarter" idx="5"/>
          </p:nvPr>
        </p:nvSpPr>
        <p:spPr/>
        <p:txBody>
          <a:bodyPr/>
          <a:lstStyle/>
          <a:p>
            <a:fld id="{C8E0D8E0-C4E3-4DD5-979F-D865C302E5FA}" type="slidenum">
              <a:rPr lang="en-US" smtClean="0"/>
              <a:t>3</a:t>
            </a:fld>
            <a:endParaRPr lang="en-US"/>
          </a:p>
        </p:txBody>
      </p:sp>
    </p:spTree>
    <p:extLst>
      <p:ext uri="{BB962C8B-B14F-4D97-AF65-F5344CB8AC3E}">
        <p14:creationId xmlns:p14="http://schemas.microsoft.com/office/powerpoint/2010/main" val="44297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examples of how LCPS has been doing contactless drops. I provided them with several donated handmade </a:t>
            </a:r>
            <a:r>
              <a:rPr lang="en-US" err="1"/>
              <a:t>childrens</a:t>
            </a:r>
            <a:r>
              <a:rPr lang="en-US"/>
              <a:t> masks recently and they have been delivering them by leaving them on the doorsteps or hanging them on the door. They are also providing a children’s book with the masks. This could be one way to continue to provide migratory students with literary support during this time. </a:t>
            </a:r>
          </a:p>
          <a:p>
            <a:endParaRPr lang="en-US"/>
          </a:p>
          <a:p>
            <a:r>
              <a:rPr lang="en-US"/>
              <a:t>The middle picture is of masks that were left on the bumper of a contractor’s truck with a sign-up sheet. There is a suspected </a:t>
            </a:r>
            <a:r>
              <a:rPr lang="en-US" err="1"/>
              <a:t>sik</a:t>
            </a:r>
            <a:r>
              <a:rPr lang="en-US"/>
              <a:t> person at this camp, so the MEP communicated with the contractor about dropping off masks for everyone to wear and to see if he could pass around a sign-up sheet with contact </a:t>
            </a:r>
            <a:r>
              <a:rPr lang="en-US" err="1"/>
              <a:t>iformation</a:t>
            </a:r>
            <a:r>
              <a:rPr lang="en-US"/>
              <a:t> so that the recruiter can call potential qualifying individuals. </a:t>
            </a:r>
          </a:p>
        </p:txBody>
      </p:sp>
      <p:sp>
        <p:nvSpPr>
          <p:cNvPr id="4" name="Slide Number Placeholder 3"/>
          <p:cNvSpPr>
            <a:spLocks noGrp="1"/>
          </p:cNvSpPr>
          <p:nvPr>
            <p:ph type="sldNum" sz="quarter" idx="5"/>
          </p:nvPr>
        </p:nvSpPr>
        <p:spPr/>
        <p:txBody>
          <a:bodyPr/>
          <a:lstStyle/>
          <a:p>
            <a:fld id="{C8E0D8E0-C4E3-4DD5-979F-D865C302E5FA}" type="slidenum">
              <a:rPr lang="en-US" smtClean="0"/>
              <a:t>12</a:t>
            </a:fld>
            <a:endParaRPr lang="en-US"/>
          </a:p>
        </p:txBody>
      </p:sp>
    </p:spTree>
    <p:extLst>
      <p:ext uri="{BB962C8B-B14F-4D97-AF65-F5344CB8AC3E}">
        <p14:creationId xmlns:p14="http://schemas.microsoft.com/office/powerpoint/2010/main" val="3862560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about giving a class or providing tutoring? We know that kids are at their wits end with virtual learning and some of us are too. So, providing in-person instructional services is still possible using this protocol. </a:t>
            </a:r>
          </a:p>
          <a:p>
            <a:endParaRPr lang="en-US"/>
          </a:p>
          <a:p>
            <a:r>
              <a:rPr lang="en-US"/>
              <a:t>As usual, you must maintain social distancing and we are currently requiring our regional recruiters to set up outside. You may want to consider purchasing a folding table, a white board with easels, and some smaller white boards that students can write on and hold up. If you are using these smaller whiteboards, they should be in a bin that will only be used for that camp. These smaller white boards and markers should be sanitized once arriving back at your home or office. </a:t>
            </a:r>
          </a:p>
          <a:p>
            <a:endParaRPr lang="en-US"/>
          </a:p>
          <a:p>
            <a:r>
              <a:rPr lang="en-US"/>
              <a:t>Based on the protocol, what do you see that’s wrong with this picture? </a:t>
            </a:r>
          </a:p>
          <a:p>
            <a:endParaRPr lang="en-US"/>
          </a:p>
          <a:p>
            <a:r>
              <a:rPr lang="en-US"/>
              <a:t>What questions do you have about conducting the visit before we talk briefly about breaches?</a:t>
            </a:r>
          </a:p>
        </p:txBody>
      </p:sp>
      <p:sp>
        <p:nvSpPr>
          <p:cNvPr id="4" name="Slide Number Placeholder 3"/>
          <p:cNvSpPr>
            <a:spLocks noGrp="1"/>
          </p:cNvSpPr>
          <p:nvPr>
            <p:ph type="sldNum" sz="quarter" idx="5"/>
          </p:nvPr>
        </p:nvSpPr>
        <p:spPr/>
        <p:txBody>
          <a:bodyPr/>
          <a:lstStyle/>
          <a:p>
            <a:fld id="{C8E0D8E0-C4E3-4DD5-979F-D865C302E5FA}" type="slidenum">
              <a:rPr lang="en-US" smtClean="0"/>
              <a:t>13</a:t>
            </a:fld>
            <a:endParaRPr lang="en-US"/>
          </a:p>
        </p:txBody>
      </p:sp>
    </p:spTree>
    <p:extLst>
      <p:ext uri="{BB962C8B-B14F-4D97-AF65-F5344CB8AC3E}">
        <p14:creationId xmlns:p14="http://schemas.microsoft.com/office/powerpoint/2010/main" val="3151441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mentioned before, documentation of a breach is extremely important. If there is a breach, you need to reschedule the remainder of your visits for the day, go home, and follow the protocol outlined in “when arriving to your home.” </a:t>
            </a:r>
          </a:p>
          <a:p>
            <a:endParaRPr lang="en-US"/>
          </a:p>
          <a:p>
            <a:r>
              <a:rPr lang="en-US"/>
              <a:t>Examples of a breach would be --- (read slide) </a:t>
            </a:r>
          </a:p>
          <a:p>
            <a:endParaRPr lang="en-US"/>
          </a:p>
          <a:p>
            <a:r>
              <a:rPr lang="en-US"/>
              <a:t>It is important to record the breach on your recruiter health log and in an email to your direct supervisor. </a:t>
            </a:r>
          </a:p>
        </p:txBody>
      </p:sp>
      <p:sp>
        <p:nvSpPr>
          <p:cNvPr id="4" name="Slide Number Placeholder 3"/>
          <p:cNvSpPr>
            <a:spLocks noGrp="1"/>
          </p:cNvSpPr>
          <p:nvPr>
            <p:ph type="sldNum" sz="quarter" idx="5"/>
          </p:nvPr>
        </p:nvSpPr>
        <p:spPr/>
        <p:txBody>
          <a:bodyPr/>
          <a:lstStyle/>
          <a:p>
            <a:fld id="{C8E0D8E0-C4E3-4DD5-979F-D865C302E5FA}" type="slidenum">
              <a:rPr lang="en-US" smtClean="0"/>
              <a:t>14</a:t>
            </a:fld>
            <a:endParaRPr lang="en-US"/>
          </a:p>
        </p:txBody>
      </p:sp>
    </p:spTree>
    <p:extLst>
      <p:ext uri="{BB962C8B-B14F-4D97-AF65-F5344CB8AC3E}">
        <p14:creationId xmlns:p14="http://schemas.microsoft.com/office/powerpoint/2010/main" val="4150476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you’ve arrived back home! Wash your hands again (using your car handwashing station if possible) and take a shower as soon as you get home. Don’t bring any of your outreach items into the house with you until you’ve disinfected them.  Your clothes should go directly into the washer or you should have a designated place for them in your bathroom (separated from your other dirty clothes) such as a cinching trash bag. </a:t>
            </a:r>
          </a:p>
          <a:p>
            <a:endParaRPr lang="en-US"/>
          </a:p>
          <a:p>
            <a:r>
              <a:rPr lang="en-US"/>
              <a:t>After you shower, if you haven’t already, put your clothes, masks included, into the washer and wash your hands again. Then, disinfect any surfaces you touched on the way into your home. Wash your hands after doing this. </a:t>
            </a:r>
          </a:p>
          <a:p>
            <a:endParaRPr lang="en-US"/>
          </a:p>
          <a:p>
            <a:r>
              <a:rPr lang="en-US"/>
              <a:t>Then, disinfect outreach items including </a:t>
            </a:r>
            <a:r>
              <a:rPr lang="en-US" err="1"/>
              <a:t>ipads</a:t>
            </a:r>
            <a:r>
              <a:rPr lang="en-US"/>
              <a:t> and cell phones. It is also suggested to disinfect the frequently touched surfaces in your car like your steering wheel, car door handles, et. After you do this, wash your hands again. </a:t>
            </a:r>
          </a:p>
          <a:p>
            <a:endParaRPr lang="en-US"/>
          </a:p>
          <a:p>
            <a:r>
              <a:rPr lang="en-US"/>
              <a:t>Now that you’ve washed all the skin off your hands, you can record the details of your day in your recruiter health log. </a:t>
            </a:r>
          </a:p>
        </p:txBody>
      </p:sp>
      <p:sp>
        <p:nvSpPr>
          <p:cNvPr id="4" name="Slide Number Placeholder 3"/>
          <p:cNvSpPr>
            <a:spLocks noGrp="1"/>
          </p:cNvSpPr>
          <p:nvPr>
            <p:ph type="sldNum" sz="quarter" idx="5"/>
          </p:nvPr>
        </p:nvSpPr>
        <p:spPr/>
        <p:txBody>
          <a:bodyPr/>
          <a:lstStyle/>
          <a:p>
            <a:fld id="{C8E0D8E0-C4E3-4DD5-979F-D865C302E5FA}" type="slidenum">
              <a:rPr lang="en-US" smtClean="0"/>
              <a:t>15</a:t>
            </a:fld>
            <a:endParaRPr lang="en-US"/>
          </a:p>
        </p:txBody>
      </p:sp>
    </p:spTree>
    <p:extLst>
      <p:ext uri="{BB962C8B-B14F-4D97-AF65-F5344CB8AC3E}">
        <p14:creationId xmlns:p14="http://schemas.microsoft.com/office/powerpoint/2010/main" val="62645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most self-explanatory part, and I know all of you have good common sense to know when you should not go out. Obviously, don’t go out if you are sick, even if its not with symptoms of COVID. The only point of clarification I will make is to the “exposure” piece in roman numeral 6. Exposure means that you have come within 6 feet of someone who has tested positive for COVID-19. Pause for questions </a:t>
            </a:r>
          </a:p>
        </p:txBody>
      </p:sp>
      <p:sp>
        <p:nvSpPr>
          <p:cNvPr id="4" name="Slide Number Placeholder 3"/>
          <p:cNvSpPr>
            <a:spLocks noGrp="1"/>
          </p:cNvSpPr>
          <p:nvPr>
            <p:ph type="sldNum" sz="quarter" idx="5"/>
          </p:nvPr>
        </p:nvSpPr>
        <p:spPr/>
        <p:txBody>
          <a:bodyPr/>
          <a:lstStyle/>
          <a:p>
            <a:fld id="{C8E0D8E0-C4E3-4DD5-979F-D865C302E5FA}" type="slidenum">
              <a:rPr lang="en-US" smtClean="0"/>
              <a:t>16</a:t>
            </a:fld>
            <a:endParaRPr lang="en-US"/>
          </a:p>
        </p:txBody>
      </p:sp>
    </p:spTree>
    <p:extLst>
      <p:ext uri="{BB962C8B-B14F-4D97-AF65-F5344CB8AC3E}">
        <p14:creationId xmlns:p14="http://schemas.microsoft.com/office/powerpoint/2010/main" val="1006307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Hopefully you will not have to look like this guy in the picture on the right but there are some required items that you need to implement the field safety plan. The first is cloth face coverings or disposable masks. We’ve already talked about how you should bring enough masks or cloth face coverings with you to put a fresh one on each time. Again, make sure you have a bag to put your dirty masks in. </a:t>
            </a:r>
          </a:p>
          <a:p>
            <a:endParaRPr lang="en-US"/>
          </a:p>
          <a:p>
            <a:endParaRPr lang="en-US"/>
          </a:p>
          <a:p>
            <a:endParaRPr lang="en-US"/>
          </a:p>
          <a:p>
            <a:r>
              <a:rPr lang="en-US"/>
              <a:t>You will also need disinfectant wipes or spray to clean surfaces such as your IPAD, cell phone, frequently touched surfaces in your car, your whiteboard, etc. Disinfectant sprays and wipes are still hard to come by so I’ve linked an article on how to make your own. We made our own alcohol based disinfectant spray and added a few drops of essential oil to make it smell better and it has worked well. </a:t>
            </a:r>
          </a:p>
          <a:p>
            <a:endParaRPr lang="en-US"/>
          </a:p>
          <a:p>
            <a:r>
              <a:rPr lang="en-US"/>
              <a:t>You need a portable handwashing station which includes a water source with a spout, hand soap, and hand towel or paper towels </a:t>
            </a:r>
          </a:p>
        </p:txBody>
      </p:sp>
      <p:sp>
        <p:nvSpPr>
          <p:cNvPr id="4" name="Slide Number Placeholder 3"/>
          <p:cNvSpPr>
            <a:spLocks noGrp="1"/>
          </p:cNvSpPr>
          <p:nvPr>
            <p:ph type="sldNum" sz="quarter" idx="5"/>
          </p:nvPr>
        </p:nvSpPr>
        <p:spPr/>
        <p:txBody>
          <a:bodyPr/>
          <a:lstStyle/>
          <a:p>
            <a:fld id="{C8E0D8E0-C4E3-4DD5-979F-D865C302E5FA}" type="slidenum">
              <a:rPr lang="en-US" smtClean="0"/>
              <a:t>17</a:t>
            </a:fld>
            <a:endParaRPr lang="en-US"/>
          </a:p>
        </p:txBody>
      </p:sp>
    </p:spTree>
    <p:extLst>
      <p:ext uri="{BB962C8B-B14F-4D97-AF65-F5344CB8AC3E}">
        <p14:creationId xmlns:p14="http://schemas.microsoft.com/office/powerpoint/2010/main" val="28449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start off with a general overview of the field safety plan. The purpose of the creating this was to provide a safety plan to recruiters and outreach staff in the MEP that balances CDC best practices with the need to reach one of the most vulnerable populations during this pandemic </a:t>
            </a:r>
          </a:p>
          <a:p>
            <a:endParaRPr lang="en-US"/>
          </a:p>
          <a:p>
            <a:r>
              <a:rPr lang="en-US"/>
              <a:t>The plan was developed in collaboration with our neighbors to the South, the other Carolina (South Carolina). The consulted with a medical doctor, a nurse practitioner, and a physician’s assistant in designing their plan. After the shared their plan with us, I forwarded it to Dr. Arcury and Dr. </a:t>
            </a:r>
            <a:r>
              <a:rPr lang="en-US" err="1"/>
              <a:t>Quandt</a:t>
            </a:r>
            <a:r>
              <a:rPr lang="en-US"/>
              <a:t> at the Center for Worker Health. It was also reviewed by the Medical Director from the NC Farmworker Health Program who you heard speak on our webinar last week as well as two outreach directors from the NC Farmworker Health Program. When you read the plan, it may seem like our approach is overly cautious. However, the MEP and the medical staff who evaluated the plan are in agreement that these measures provide the most assurance that we are protecting our migratory families and ourselves. </a:t>
            </a:r>
          </a:p>
        </p:txBody>
      </p:sp>
      <p:sp>
        <p:nvSpPr>
          <p:cNvPr id="4" name="Slide Number Placeholder 3"/>
          <p:cNvSpPr>
            <a:spLocks noGrp="1"/>
          </p:cNvSpPr>
          <p:nvPr>
            <p:ph type="sldNum" sz="quarter" idx="5"/>
          </p:nvPr>
        </p:nvSpPr>
        <p:spPr/>
        <p:txBody>
          <a:bodyPr/>
          <a:lstStyle/>
          <a:p>
            <a:fld id="{C8E0D8E0-C4E3-4DD5-979F-D865C302E5FA}" type="slidenum">
              <a:rPr lang="en-US" smtClean="0"/>
              <a:t>4</a:t>
            </a:fld>
            <a:endParaRPr lang="en-US"/>
          </a:p>
        </p:txBody>
      </p:sp>
    </p:spTree>
    <p:extLst>
      <p:ext uri="{BB962C8B-B14F-4D97-AF65-F5344CB8AC3E}">
        <p14:creationId xmlns:p14="http://schemas.microsoft.com/office/powerpoint/2010/main" val="278594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sent the plan out yesterday afternoon, but if you haven’t had a chance to look at it, the first page provides an overview of the plan and the methodology used. The rest of the document contains an outline of the protocols that should be followed on days that you plan to conduct field-based recruitment or services. In the subsequent slides, we will cover each of the protocols </a:t>
            </a:r>
          </a:p>
        </p:txBody>
      </p:sp>
      <p:sp>
        <p:nvSpPr>
          <p:cNvPr id="4" name="Slide Number Placeholder 3"/>
          <p:cNvSpPr>
            <a:spLocks noGrp="1"/>
          </p:cNvSpPr>
          <p:nvPr>
            <p:ph type="sldNum" sz="quarter" idx="5"/>
          </p:nvPr>
        </p:nvSpPr>
        <p:spPr/>
        <p:txBody>
          <a:bodyPr/>
          <a:lstStyle/>
          <a:p>
            <a:fld id="{C8E0D8E0-C4E3-4DD5-979F-D865C302E5FA}" type="slidenum">
              <a:rPr lang="en-US" smtClean="0"/>
              <a:t>5</a:t>
            </a:fld>
            <a:endParaRPr lang="en-US"/>
          </a:p>
        </p:txBody>
      </p:sp>
    </p:spTree>
    <p:extLst>
      <p:ext uri="{BB962C8B-B14F-4D97-AF65-F5344CB8AC3E}">
        <p14:creationId xmlns:p14="http://schemas.microsoft.com/office/powerpoint/2010/main" val="2596930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protocols are sequenced to mirror the way in which you would typically conduct outreach or recruitment, starting with preparation for going into the field. The first protocol covers the steps you should follow before heading out the door. </a:t>
            </a:r>
          </a:p>
          <a:p>
            <a:endParaRPr lang="en-US"/>
          </a:p>
          <a:p>
            <a:r>
              <a:rPr lang="en-US"/>
              <a:t>Recruiters and other staff conducting outreach should take their temperature and log their perceived health in some type of log that their supervisor can access. We will take a look at an example of a log on the next page. I also shared a sample log with you yesterday evening that you may duplicate and use for yourself. </a:t>
            </a:r>
          </a:p>
          <a:p>
            <a:endParaRPr lang="en-US"/>
          </a:p>
          <a:p>
            <a:r>
              <a:rPr lang="en-US"/>
              <a:t>(click to trigger first bullet) Before leaving your house you need to be sure that you have a way to sanitize your hands between visits. The best way to clean your hands is with soap and water so it is ideal to carry some type of water source with a spout so that you can easily wash your hands. I have two examples of water sources that would be ideal for handwashing purposes. Of course, the first can be purchased more cheaply. However, the blue water cooler is more sturdy and may last longer. They can both be refilled for multiple uses. Even though you should be carrying a water source, hand soap, and hand towel with you, it is also a good idea to have hand sanitizer as well. </a:t>
            </a:r>
          </a:p>
          <a:p>
            <a:endParaRPr lang="en-US"/>
          </a:p>
          <a:p>
            <a:r>
              <a:rPr lang="en-US"/>
              <a:t>After ensuring that you have the proper supplies to sanitize your hands, you must make a plan for your disposable masks or cloth face coverings. My suggestion is to have a recycled plastic bag where you can throw dirty masks and/or cloth face coverings after each stop. You should change into a fresh mask/face covering after each visit. If for some reason this isn’t possible, you must leave the mask on, without touching it, while you drive to the next location. Essentially, you would have to keep the mask on for the duration of your visits, including travel, without touching it. Recruiters/service providers can use the masks that we have sent to each subgrantee for outreach. I would suggest giving each recruiter 2-3 packages (5/package) so that they have enough masks to change between visits. </a:t>
            </a:r>
          </a:p>
          <a:p>
            <a:endParaRPr lang="en-US"/>
          </a:p>
          <a:p>
            <a:r>
              <a:rPr lang="en-US"/>
              <a:t>Finally, you will need to prepare your materials. If you are making three stops, you should have three separate boxes/bins. You should have all the materials in that bin that you will need for that stop, including writing utensils. You can use your migrant funds to purchase multiple pens that can be left with families in case you begin collecting signatures or in case an individual uses the pen/pencil. </a:t>
            </a:r>
          </a:p>
        </p:txBody>
      </p:sp>
      <p:sp>
        <p:nvSpPr>
          <p:cNvPr id="4" name="Slide Number Placeholder 3"/>
          <p:cNvSpPr>
            <a:spLocks noGrp="1"/>
          </p:cNvSpPr>
          <p:nvPr>
            <p:ph type="sldNum" sz="quarter" idx="5"/>
          </p:nvPr>
        </p:nvSpPr>
        <p:spPr/>
        <p:txBody>
          <a:bodyPr/>
          <a:lstStyle/>
          <a:p>
            <a:fld id="{C8E0D8E0-C4E3-4DD5-979F-D865C302E5FA}" type="slidenum">
              <a:rPr lang="en-US" smtClean="0"/>
              <a:t>6</a:t>
            </a:fld>
            <a:endParaRPr lang="en-US"/>
          </a:p>
        </p:txBody>
      </p:sp>
    </p:spTree>
    <p:extLst>
      <p:ext uri="{BB962C8B-B14F-4D97-AF65-F5344CB8AC3E}">
        <p14:creationId xmlns:p14="http://schemas.microsoft.com/office/powerpoint/2010/main" val="213385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screenshot of the Recruiter Health Log. This is the log that all regional recruiters are required to use. Recruiters, service providers, and other outreach staff should adopt something similar. As outlined on the previous slide, before you get in your car, you will log your perceived health and temperature. </a:t>
            </a:r>
          </a:p>
          <a:p>
            <a:endParaRPr lang="en-US"/>
          </a:p>
          <a:p>
            <a:r>
              <a:rPr lang="en-US"/>
              <a:t>After you return, you will record each address visited and note your perceived health and temperature again. We did purchase digital forehead thermometers for our recruiters to use to take their temperatures. You may do the same. If there were any breaches in protocol, you should also note those. We will talk more in depth about the breaches in a bit. </a:t>
            </a:r>
          </a:p>
        </p:txBody>
      </p:sp>
      <p:sp>
        <p:nvSpPr>
          <p:cNvPr id="4" name="Slide Number Placeholder 3"/>
          <p:cNvSpPr>
            <a:spLocks noGrp="1"/>
          </p:cNvSpPr>
          <p:nvPr>
            <p:ph type="sldNum" sz="quarter" idx="5"/>
          </p:nvPr>
        </p:nvSpPr>
        <p:spPr/>
        <p:txBody>
          <a:bodyPr/>
          <a:lstStyle/>
          <a:p>
            <a:fld id="{C8E0D8E0-C4E3-4DD5-979F-D865C302E5FA}" type="slidenum">
              <a:rPr lang="en-US" smtClean="0"/>
              <a:t>7</a:t>
            </a:fld>
            <a:endParaRPr lang="en-US"/>
          </a:p>
        </p:txBody>
      </p:sp>
    </p:spTree>
    <p:extLst>
      <p:ext uri="{BB962C8B-B14F-4D97-AF65-F5344CB8AC3E}">
        <p14:creationId xmlns:p14="http://schemas.microsoft.com/office/powerpoint/2010/main" val="2523443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two protocols describe steps to take when you are visiting a current MEP family versus and non-current MEP family. </a:t>
            </a:r>
          </a:p>
          <a:p>
            <a:endParaRPr lang="en-US"/>
          </a:p>
          <a:p>
            <a:r>
              <a:rPr lang="en-US"/>
              <a:t>Obviously, it would be much easier to visit a current MEP family since you likely have their contact information and would be able to set up an appointment with them and explain the protocol you must follow when you arrive at their house. </a:t>
            </a:r>
          </a:p>
          <a:p>
            <a:endParaRPr lang="en-US"/>
          </a:p>
          <a:p>
            <a:r>
              <a:rPr lang="en-US"/>
              <a:t>If you are visiting a non-current MEP family or a labor camp you have not visited this season, ensure that you are maintaining social distancing and explain to the individuals that you are maintaining this distance as a public health precaution. Start off by explaining the program and asking permission from the individuals to continue with the information. Provide the individuals or families with a flyer that describes the services your program is </a:t>
            </a:r>
            <a:r>
              <a:rPr lang="en-US" i="1"/>
              <a:t>currently</a:t>
            </a:r>
            <a:r>
              <a:rPr lang="en-US" i="0"/>
              <a:t> offering during the pandemic. You can give printed flyers, but keep a digital version on your phone so that you have the option to send it via WhatsApp or text message if the individuals or families feel more comfortable. </a:t>
            </a:r>
          </a:p>
          <a:p>
            <a:endParaRPr lang="en-US" i="0"/>
          </a:p>
          <a:p>
            <a:r>
              <a:rPr lang="en-US" i="0"/>
              <a:t>It is also a good idea to carry posters or flyers with information about COVID that can be left with families or individuals regardless of whether or not they qualify. I would also encourage you to carry multiple copies of the NC Farmworker Health Program map to share with families and highlight the clinics that serve your district. I sent this out in Monday’s email. </a:t>
            </a:r>
            <a:endParaRPr lang="en-US"/>
          </a:p>
        </p:txBody>
      </p:sp>
      <p:sp>
        <p:nvSpPr>
          <p:cNvPr id="4" name="Slide Number Placeholder 3"/>
          <p:cNvSpPr>
            <a:spLocks noGrp="1"/>
          </p:cNvSpPr>
          <p:nvPr>
            <p:ph type="sldNum" sz="quarter" idx="5"/>
          </p:nvPr>
        </p:nvSpPr>
        <p:spPr/>
        <p:txBody>
          <a:bodyPr/>
          <a:lstStyle/>
          <a:p>
            <a:fld id="{C8E0D8E0-C4E3-4DD5-979F-D865C302E5FA}" type="slidenum">
              <a:rPr lang="en-US" smtClean="0"/>
              <a:t>8</a:t>
            </a:fld>
            <a:endParaRPr lang="en-US"/>
          </a:p>
        </p:txBody>
      </p:sp>
    </p:spTree>
    <p:extLst>
      <p:ext uri="{BB962C8B-B14F-4D97-AF65-F5344CB8AC3E}">
        <p14:creationId xmlns:p14="http://schemas.microsoft.com/office/powerpoint/2010/main" val="1186950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some examples of some flyers that would be good to have on hand. The flyer on the right was created by our Regional Recruiters, Aubrey and Juan Carlos. It emphasizes the services they are currently able to provide such assistance with making medical appointments, pre-k enrollment, materials to protect yourself during the pandemic. It also includes their contact information with a number that participants can use to call/text or </a:t>
            </a:r>
            <a:r>
              <a:rPr lang="en-US" err="1"/>
              <a:t>whatsapp</a:t>
            </a:r>
            <a:r>
              <a:rPr lang="en-US"/>
              <a:t>. </a:t>
            </a:r>
          </a:p>
          <a:p>
            <a:endParaRPr lang="en-US"/>
          </a:p>
          <a:p>
            <a:r>
              <a:rPr lang="en-US"/>
              <a:t>The flyers on the left side provide information on how ag workers can protect themselves during COVID-19. The best thing about these is that there is a text box on the bottom right of each poster where a program can type their information as well as the information of the nearest clinic to leave at camps or at homes. I also shared this poster with you. </a:t>
            </a:r>
          </a:p>
        </p:txBody>
      </p:sp>
      <p:sp>
        <p:nvSpPr>
          <p:cNvPr id="4" name="Slide Number Placeholder 3"/>
          <p:cNvSpPr>
            <a:spLocks noGrp="1"/>
          </p:cNvSpPr>
          <p:nvPr>
            <p:ph type="sldNum" sz="quarter" idx="5"/>
          </p:nvPr>
        </p:nvSpPr>
        <p:spPr/>
        <p:txBody>
          <a:bodyPr/>
          <a:lstStyle/>
          <a:p>
            <a:fld id="{C8E0D8E0-C4E3-4DD5-979F-D865C302E5FA}" type="slidenum">
              <a:rPr lang="en-US" smtClean="0"/>
              <a:t>9</a:t>
            </a:fld>
            <a:endParaRPr lang="en-US"/>
          </a:p>
        </p:txBody>
      </p:sp>
    </p:spTree>
    <p:extLst>
      <p:ext uri="{BB962C8B-B14F-4D97-AF65-F5344CB8AC3E}">
        <p14:creationId xmlns:p14="http://schemas.microsoft.com/office/powerpoint/2010/main" val="10976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this may be the most anxiety inducing protocol to talk about… what should you do if you encounter a sick person? First of all we have to remember that we can’t diagnose anyone. We can educate ourselves on the symptoms of COVID-19 and if we encounter or hear of someone in a home/camp that is experiencing those symptoms, it is our ethical duty to report a suspected case to the local health department. </a:t>
            </a:r>
          </a:p>
          <a:p>
            <a:endParaRPr lang="en-US"/>
          </a:p>
          <a:p>
            <a:r>
              <a:rPr lang="en-US"/>
              <a:t>If you happen to come into contact with a person experiencing symptoms, you need to explain that they will need to self-isolate until they can be tested. The NCFHP shared a script for talking with a sick worker that briefly explains what they need to do, their legal rights around work and sick time, and steps you are required to take as a mandated reporter. I sent the script out a couple of weeks ago, but also sent it again in the recent email. </a:t>
            </a:r>
          </a:p>
          <a:p>
            <a:endParaRPr lang="en-US"/>
          </a:p>
          <a:p>
            <a:r>
              <a:rPr lang="en-US"/>
              <a:t>After explaining next steps to the worker, you will need to contact the local health department to report the suspected case and facilitate an appointment for testing if needed. Then, if the worker agrees, you should also contact the nearest FHP clinic and inform them of a potential sick worker. The clinic can reach out to the worker and take over health advocacy from there. </a:t>
            </a:r>
          </a:p>
          <a:p>
            <a:endParaRPr lang="en-US"/>
          </a:p>
          <a:p>
            <a:r>
              <a:rPr lang="en-US"/>
              <a:t>The most important piece of this protocol is documentation. You need to write up a brief summary and e-mail the summary to your direct supervisor and to your NCMEP Administrator. It is very important that this is done for contact tracing purposes. If you encounter a potentially sick worker, you need to go home after the visit and follow the “arriving home” protocol. If you came within 6 feet of the worker, you must also self-quarantine for 14 days. This would be an example of something that would be reported as a breach on your Health Log. </a:t>
            </a:r>
          </a:p>
          <a:p>
            <a:endParaRPr lang="en-US"/>
          </a:p>
          <a:p>
            <a:r>
              <a:rPr lang="en-US"/>
              <a:t>I will pause here for questions in case anyone needs to ask a clarifying question. </a:t>
            </a:r>
          </a:p>
        </p:txBody>
      </p:sp>
      <p:sp>
        <p:nvSpPr>
          <p:cNvPr id="4" name="Slide Number Placeholder 3"/>
          <p:cNvSpPr>
            <a:spLocks noGrp="1"/>
          </p:cNvSpPr>
          <p:nvPr>
            <p:ph type="sldNum" sz="quarter" idx="5"/>
          </p:nvPr>
        </p:nvSpPr>
        <p:spPr/>
        <p:txBody>
          <a:bodyPr/>
          <a:lstStyle/>
          <a:p>
            <a:fld id="{C8E0D8E0-C4E3-4DD5-979F-D865C302E5FA}" type="slidenum">
              <a:rPr lang="en-US" smtClean="0"/>
              <a:t>10</a:t>
            </a:fld>
            <a:endParaRPr lang="en-US"/>
          </a:p>
        </p:txBody>
      </p:sp>
    </p:spTree>
    <p:extLst>
      <p:ext uri="{BB962C8B-B14F-4D97-AF65-F5344CB8AC3E}">
        <p14:creationId xmlns:p14="http://schemas.microsoft.com/office/powerpoint/2010/main" val="660823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Hopefully, you will not have to use the protocol on the previous slide. My hope is that you will be able to follow the two protocols on this slide with minimal problems. However, we have to be </a:t>
            </a:r>
            <a:r>
              <a:rPr lang="en-US" err="1"/>
              <a:t>realisti</a:t>
            </a:r>
            <a:r>
              <a:rPr lang="en-US"/>
              <a:t> and understand that labor camps, not so much individual family housing, are potential hot beds for spreading the virus. Therefore, it is important that you are prepared. </a:t>
            </a:r>
          </a:p>
          <a:p>
            <a:endParaRPr lang="en-US"/>
          </a:p>
          <a:p>
            <a:r>
              <a:rPr lang="en-US"/>
              <a:t>These two protocols explain what to do when you arrive at a camp and how to safely provide families with food/school supplies or other materials. The most important thing to note is that once you get out of your car and put on your mask, you should not touch your face or adjust your mask. If you are providing materials to families, remind them that they should wipe off the materials and wash any fresh produce.  When you leave the visit, you need to take off your mask and wash your hands. You should put a fresh mask on before arriving at your next visit. </a:t>
            </a:r>
          </a:p>
        </p:txBody>
      </p:sp>
      <p:sp>
        <p:nvSpPr>
          <p:cNvPr id="4" name="Slide Number Placeholder 3"/>
          <p:cNvSpPr>
            <a:spLocks noGrp="1"/>
          </p:cNvSpPr>
          <p:nvPr>
            <p:ph type="sldNum" sz="quarter" idx="5"/>
          </p:nvPr>
        </p:nvSpPr>
        <p:spPr/>
        <p:txBody>
          <a:bodyPr/>
          <a:lstStyle/>
          <a:p>
            <a:fld id="{C8E0D8E0-C4E3-4DD5-979F-D865C302E5FA}" type="slidenum">
              <a:rPr lang="en-US" smtClean="0"/>
              <a:t>11</a:t>
            </a:fld>
            <a:endParaRPr lang="en-US"/>
          </a:p>
        </p:txBody>
      </p:sp>
    </p:spTree>
    <p:extLst>
      <p:ext uri="{BB962C8B-B14F-4D97-AF65-F5344CB8AC3E}">
        <p14:creationId xmlns:p14="http://schemas.microsoft.com/office/powerpoint/2010/main" val="6168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6/30/20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6/30/20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6/30/20</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6/30/20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6/30/20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6/30/20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6/30/20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6/30/20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6/30/20</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usatoday.com/story/tech/reviewedcom/2020/05/14/covid-19-how-make-diy-disinfectant-wipes-home/3120040001/"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pnash/4211046839" TargetMode="Externa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hyperlink" Target="http://www.publicdomainfiles.com/show_file.php?id=13525947614476" TargetMode="External"/><Relationship Id="rId3" Type="http://schemas.openxmlformats.org/officeDocument/2006/relationships/image" Target="../media/image28.jpeg"/><Relationship Id="rId7" Type="http://schemas.openxmlformats.org/officeDocument/2006/relationships/image" Target="../media/image30.png"/><Relationship Id="rId12" Type="http://schemas.openxmlformats.org/officeDocument/2006/relationships/hyperlink" Target="https://creativecommons.org/licenses/by-nc/3.0/" TargetMode="External"/><Relationship Id="rId2" Type="http://schemas.openxmlformats.org/officeDocument/2006/relationships/hyperlink" Target="https://www.idr-consortium.net/COVID-19%20Bags.html" TargetMode="External"/><Relationship Id="rId1" Type="http://schemas.openxmlformats.org/officeDocument/2006/relationships/slideLayout" Target="../slideLayouts/slideLayout4.xml"/><Relationship Id="rId6" Type="http://schemas.openxmlformats.org/officeDocument/2006/relationships/hyperlink" Target="http://www.gbgindonesia.com/en/manufacturing/directory/2015/chitose-office_furniture/products/folding_chairs.php" TargetMode="External"/><Relationship Id="rId11" Type="http://schemas.openxmlformats.org/officeDocument/2006/relationships/hyperlink" Target="https://creativecommons.org/licenses/by-nc-nd/3.0/" TargetMode="External"/><Relationship Id="rId5" Type="http://schemas.openxmlformats.org/officeDocument/2006/relationships/image" Target="../media/image29.jpeg"/><Relationship Id="rId10" Type="http://schemas.openxmlformats.org/officeDocument/2006/relationships/hyperlink" Target="https://householdnow.com/best-folding-table/" TargetMode="External"/><Relationship Id="rId4" Type="http://schemas.openxmlformats.org/officeDocument/2006/relationships/hyperlink" Target="https://www.outlettags.com/product-category/pop-up-canopies/" TargetMode="External"/><Relationship Id="rId9"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sites.google.com/dpi.nc.gov/ncels/resources-for-els-during-remote-learning?authuser=0" TargetMode="External"/><Relationship Id="rId3" Type="http://schemas.openxmlformats.org/officeDocument/2006/relationships/hyperlink" Target="https://static1.squarespace.com/static/56451abfe4b0bc2dd68d8337/t/5dc0993bd2910734b3173585/1572903228746/Resource_Used_for_Home-Based_Services.pdf" TargetMode="External"/><Relationship Id="rId7" Type="http://schemas.openxmlformats.org/officeDocument/2006/relationships/hyperlink" Target="http://osymigrant.org/Newsite/educat/Mental%20Health.html" TargetMode="External"/><Relationship Id="rId12" Type="http://schemas.openxmlformats.org/officeDocument/2006/relationships/hyperlink" Target="http://osymigrant.org/2019%20GOSOSY%20Catalog.pdf" TargetMode="External"/><Relationship Id="rId2" Type="http://schemas.openxmlformats.org/officeDocument/2006/relationships/hyperlink" Target="http://www.preschoolinitiative.org/parent-engagement" TargetMode="External"/><Relationship Id="rId1" Type="http://schemas.openxmlformats.org/officeDocument/2006/relationships/slideLayout" Target="../slideLayouts/slideLayout4.xml"/><Relationship Id="rId6" Type="http://schemas.openxmlformats.org/officeDocument/2006/relationships/hyperlink" Target="https://y4y.ed.gov/stem-initiatives" TargetMode="External"/><Relationship Id="rId11" Type="http://schemas.openxmlformats.org/officeDocument/2006/relationships/hyperlink" Target="http://osymigrant.org/Newsite/educat/LSHealth.html" TargetMode="External"/><Relationship Id="rId5" Type="http://schemas.openxmlformats.org/officeDocument/2006/relationships/hyperlink" Target="https://www.migrantliteracynet.com/TeacherLogin.php" TargetMode="External"/><Relationship Id="rId10" Type="http://schemas.openxmlformats.org/officeDocument/2006/relationships/hyperlink" Target="http://osymigrant.org/Student%20Site/site/OSYLessons.html" TargetMode="External"/><Relationship Id="rId4" Type="http://schemas.openxmlformats.org/officeDocument/2006/relationships/hyperlink" Target="https://static1.squarespace.com/static/56451abfe4b0bc2dd68d8337/t/5ad4c65588251b4025a2f9c8/1523893845774/Curricula-Resource+Summer+Pre-K+Jumpstart+to+K-4-16-18.pdf" TargetMode="External"/><Relationship Id="rId9" Type="http://schemas.openxmlformats.org/officeDocument/2006/relationships/hyperlink" Target="https://www.sparkedinnovations.net/LPLessonPlan.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hyperlink" Target="https://forms.office.com/Pages/ResponsePage.aspx?id=YZyehLvwg026X0tTN2ZM9xnFr1y5pG1Jm9jROfaf2uVUM1dLTUtYRE9RRE5IUDdEVjI4UTVPM1BUUy4u"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Heriberto.corral@dpi.nc.gov" TargetMode="External"/><Relationship Id="rId2" Type="http://schemas.openxmlformats.org/officeDocument/2006/relationships/hyperlink" Target="mailto:Rachel.wrightjunio@dpi.nc.gov" TargetMode="External"/><Relationship Id="rId1" Type="http://schemas.openxmlformats.org/officeDocument/2006/relationships/slideLayout" Target="../slideLayouts/slideLayout8.xml"/><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B3A732-BD30-43B3-B22F-86F941907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5978F0-8D3C-4B12-B071-F1254173E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1600"/>
            <a:ext cx="12192000" cy="411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DA4203-7C6E-4D62-ACCC-800DA11470A9}"/>
              </a:ext>
            </a:extLst>
          </p:cNvPr>
          <p:cNvSpPr>
            <a:spLocks noGrp="1"/>
          </p:cNvSpPr>
          <p:nvPr>
            <p:ph type="ctrTitle"/>
          </p:nvPr>
        </p:nvSpPr>
        <p:spPr>
          <a:xfrm>
            <a:off x="365759" y="1693334"/>
            <a:ext cx="8821199" cy="3471334"/>
          </a:xfrm>
        </p:spPr>
        <p:txBody>
          <a:bodyPr anchor="ctr">
            <a:normAutofit/>
          </a:bodyPr>
          <a:lstStyle/>
          <a:p>
            <a:pPr algn="l"/>
            <a:r>
              <a:rPr lang="en-US" sz="8000"/>
              <a:t>Field Safety plan &amp; summer services </a:t>
            </a:r>
          </a:p>
        </p:txBody>
      </p:sp>
      <p:sp>
        <p:nvSpPr>
          <p:cNvPr id="3" name="Subtitle 2">
            <a:extLst>
              <a:ext uri="{FF2B5EF4-FFF2-40B4-BE49-F238E27FC236}">
                <a16:creationId xmlns:a16="http://schemas.microsoft.com/office/drawing/2014/main" id="{B91183D0-31F0-4945-B4B3-41A331D9AA6F}"/>
              </a:ext>
            </a:extLst>
          </p:cNvPr>
          <p:cNvSpPr>
            <a:spLocks noGrp="1"/>
          </p:cNvSpPr>
          <p:nvPr>
            <p:ph type="subTitle" idx="1"/>
          </p:nvPr>
        </p:nvSpPr>
        <p:spPr>
          <a:xfrm>
            <a:off x="1524000" y="5660219"/>
            <a:ext cx="9144000" cy="762635"/>
          </a:xfrm>
        </p:spPr>
        <p:txBody>
          <a:bodyPr>
            <a:normAutofit/>
          </a:bodyPr>
          <a:lstStyle/>
          <a:p>
            <a:pPr algn="r"/>
            <a:r>
              <a:rPr lang="en-US" sz="1500"/>
              <a:t>North Carolina Migrant Education Program </a:t>
            </a:r>
          </a:p>
          <a:p>
            <a:pPr algn="r"/>
            <a:r>
              <a:rPr lang="en-US" sz="1500"/>
              <a:t>June 11</a:t>
            </a:r>
            <a:r>
              <a:rPr lang="en-US" sz="1500" baseline="30000"/>
              <a:t>th</a:t>
            </a:r>
            <a:r>
              <a:rPr lang="en-US" sz="1500"/>
              <a:t>, 2020 </a:t>
            </a:r>
          </a:p>
        </p:txBody>
      </p:sp>
    </p:spTree>
    <p:extLst>
      <p:ext uri="{BB962C8B-B14F-4D97-AF65-F5344CB8AC3E}">
        <p14:creationId xmlns:p14="http://schemas.microsoft.com/office/powerpoint/2010/main" val="272885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9E51FB-A1B6-4E77-9260-DDE094004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7F54F66-6915-49F6-935A-7E08AA1D3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6198"/>
            <a:ext cx="12192000" cy="6005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F64D561-578E-4B45-92E0-B01B6E563912}"/>
              </a:ext>
            </a:extLst>
          </p:cNvPr>
          <p:cNvPicPr>
            <a:picLocks noChangeAspect="1"/>
          </p:cNvPicPr>
          <p:nvPr/>
        </p:nvPicPr>
        <p:blipFill>
          <a:blip r:embed="rId3"/>
          <a:stretch>
            <a:fillRect/>
          </a:stretch>
        </p:blipFill>
        <p:spPr>
          <a:xfrm>
            <a:off x="6337215" y="1533236"/>
            <a:ext cx="5613569" cy="2964040"/>
          </a:xfrm>
          <a:prstGeom prst="rect">
            <a:avLst/>
          </a:prstGeom>
        </p:spPr>
      </p:pic>
      <p:pic>
        <p:nvPicPr>
          <p:cNvPr id="2" name="Picture 1">
            <a:extLst>
              <a:ext uri="{FF2B5EF4-FFF2-40B4-BE49-F238E27FC236}">
                <a16:creationId xmlns:a16="http://schemas.microsoft.com/office/drawing/2014/main" id="{464996D0-EED3-442D-A154-E624D986C67E}"/>
              </a:ext>
            </a:extLst>
          </p:cNvPr>
          <p:cNvPicPr>
            <a:picLocks noChangeAspect="1"/>
          </p:cNvPicPr>
          <p:nvPr/>
        </p:nvPicPr>
        <p:blipFill>
          <a:blip r:embed="rId4"/>
          <a:stretch>
            <a:fillRect/>
          </a:stretch>
        </p:blipFill>
        <p:spPr>
          <a:xfrm>
            <a:off x="482431" y="1533236"/>
            <a:ext cx="5613569" cy="3676073"/>
          </a:xfrm>
          <a:prstGeom prst="rect">
            <a:avLst/>
          </a:prstGeom>
        </p:spPr>
      </p:pic>
      <p:sp>
        <p:nvSpPr>
          <p:cNvPr id="4" name="TextBox 3">
            <a:extLst>
              <a:ext uri="{FF2B5EF4-FFF2-40B4-BE49-F238E27FC236}">
                <a16:creationId xmlns:a16="http://schemas.microsoft.com/office/drawing/2014/main" id="{B2BB9AD7-8006-4932-9238-55E354E4F0CF}"/>
              </a:ext>
            </a:extLst>
          </p:cNvPr>
          <p:cNvSpPr txBox="1"/>
          <p:nvPr/>
        </p:nvSpPr>
        <p:spPr>
          <a:xfrm>
            <a:off x="6743079" y="4838699"/>
            <a:ext cx="4801840" cy="1477328"/>
          </a:xfrm>
          <a:prstGeom prst="rect">
            <a:avLst/>
          </a:prstGeom>
          <a:solidFill>
            <a:schemeClr val="tx2"/>
          </a:solidFill>
        </p:spPr>
        <p:txBody>
          <a:bodyPr wrap="square" rtlCol="0">
            <a:spAutoFit/>
          </a:bodyPr>
          <a:lstStyle/>
          <a:p>
            <a:r>
              <a:rPr lang="en-US">
                <a:ln w="0"/>
                <a:solidFill>
                  <a:schemeClr val="accent1"/>
                </a:solidFill>
                <a:effectLst>
                  <a:outerShdw blurRad="38100" dist="25400" dir="5400000" algn="ctr" rotWithShape="0">
                    <a:srgbClr val="6E747A">
                      <a:alpha val="43000"/>
                    </a:srgbClr>
                  </a:outerShdw>
                </a:effectLst>
              </a:rPr>
              <a:t>We are not medical professionals and cannot diagnose individuals. However, if an individual is presenting with symptoms of COVID-19, documentation and communication is of upmost importance </a:t>
            </a:r>
          </a:p>
        </p:txBody>
      </p:sp>
      <p:sp>
        <p:nvSpPr>
          <p:cNvPr id="5" name="TextBox 4">
            <a:extLst>
              <a:ext uri="{FF2B5EF4-FFF2-40B4-BE49-F238E27FC236}">
                <a16:creationId xmlns:a16="http://schemas.microsoft.com/office/drawing/2014/main" id="{1FEAE153-0921-4A22-B08D-BD4D9A91FDB4}"/>
              </a:ext>
            </a:extLst>
          </p:cNvPr>
          <p:cNvSpPr txBox="1"/>
          <p:nvPr/>
        </p:nvSpPr>
        <p:spPr>
          <a:xfrm>
            <a:off x="373374" y="612395"/>
            <a:ext cx="4148292" cy="646331"/>
          </a:xfrm>
          <a:prstGeom prst="rect">
            <a:avLst/>
          </a:prstGeom>
          <a:solidFill>
            <a:schemeClr val="tx2"/>
          </a:solidFill>
        </p:spPr>
        <p:txBody>
          <a:bodyPr wrap="square" rtlCol="0">
            <a:spAutoFit/>
          </a:bodyPr>
          <a:lstStyle/>
          <a:p>
            <a:r>
              <a:rPr lang="en-US">
                <a:ln w="0"/>
                <a:solidFill>
                  <a:schemeClr val="accent1"/>
                </a:solidFill>
                <a:effectLst>
                  <a:outerShdw blurRad="38100" dist="25400" dir="5400000" algn="ctr" rotWithShape="0">
                    <a:srgbClr val="6E747A">
                      <a:alpha val="43000"/>
                    </a:srgbClr>
                  </a:outerShdw>
                </a:effectLst>
              </a:rPr>
              <a:t>Protocol to follow if you encounter a sick individual (d)</a:t>
            </a:r>
          </a:p>
        </p:txBody>
      </p:sp>
    </p:spTree>
    <p:extLst>
      <p:ext uri="{BB962C8B-B14F-4D97-AF65-F5344CB8AC3E}">
        <p14:creationId xmlns:p14="http://schemas.microsoft.com/office/powerpoint/2010/main" val="292610984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A8C3F1B-AF32-4D0D-B42C-204375672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3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CADC38-D22A-4B56-8554-7506BEA9D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375148"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6D5CBD5-B555-4D51-952F-D0E998A5CE31}"/>
              </a:ext>
            </a:extLst>
          </p:cNvPr>
          <p:cNvPicPr>
            <a:picLocks noChangeAspect="1"/>
          </p:cNvPicPr>
          <p:nvPr/>
        </p:nvPicPr>
        <p:blipFill>
          <a:blip r:embed="rId3"/>
          <a:stretch>
            <a:fillRect/>
          </a:stretch>
        </p:blipFill>
        <p:spPr>
          <a:xfrm>
            <a:off x="609600" y="1856509"/>
            <a:ext cx="5242560" cy="3075709"/>
          </a:xfrm>
          <a:prstGeom prst="rect">
            <a:avLst/>
          </a:prstGeom>
        </p:spPr>
      </p:pic>
      <p:sp>
        <p:nvSpPr>
          <p:cNvPr id="12" name="Rectangle 11">
            <a:extLst>
              <a:ext uri="{FF2B5EF4-FFF2-40B4-BE49-F238E27FC236}">
                <a16:creationId xmlns:a16="http://schemas.microsoft.com/office/drawing/2014/main" id="{B8F3431F-E81A-45B5-8D09-B248F0C8E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6792" y="480060"/>
            <a:ext cx="5375148"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6AAE299-29B3-4EBC-9D7A-02AE57176C1C}"/>
              </a:ext>
            </a:extLst>
          </p:cNvPr>
          <p:cNvPicPr>
            <a:picLocks noChangeAspect="1"/>
          </p:cNvPicPr>
          <p:nvPr/>
        </p:nvPicPr>
        <p:blipFill>
          <a:blip r:embed="rId4"/>
          <a:stretch>
            <a:fillRect/>
          </a:stretch>
        </p:blipFill>
        <p:spPr>
          <a:xfrm>
            <a:off x="6520873" y="1856510"/>
            <a:ext cx="5061527" cy="3075708"/>
          </a:xfrm>
          <a:prstGeom prst="rect">
            <a:avLst/>
          </a:prstGeom>
        </p:spPr>
      </p:pic>
      <p:sp>
        <p:nvSpPr>
          <p:cNvPr id="4" name="TextBox 3">
            <a:extLst>
              <a:ext uri="{FF2B5EF4-FFF2-40B4-BE49-F238E27FC236}">
                <a16:creationId xmlns:a16="http://schemas.microsoft.com/office/drawing/2014/main" id="{527B7AB5-F425-42D3-9072-47AA02F2F312}"/>
              </a:ext>
            </a:extLst>
          </p:cNvPr>
          <p:cNvSpPr txBox="1"/>
          <p:nvPr/>
        </p:nvSpPr>
        <p:spPr>
          <a:xfrm>
            <a:off x="697346" y="711085"/>
            <a:ext cx="2792474" cy="646331"/>
          </a:xfrm>
          <a:prstGeom prst="rect">
            <a:avLst/>
          </a:prstGeom>
          <a:solidFill>
            <a:schemeClr val="tx2">
              <a:lumMod val="40000"/>
              <a:lumOff val="60000"/>
            </a:schemeClr>
          </a:solidFill>
        </p:spPr>
        <p:txBody>
          <a:bodyPr wrap="square" rtlCol="0">
            <a:spAutoFit/>
            <a:scene3d>
              <a:camera prst="orthographicFront"/>
              <a:lightRig rig="soft" dir="t">
                <a:rot lat="0" lon="0" rev="15600000"/>
              </a:lightRig>
            </a:scene3d>
            <a:sp3d extrusionH="57150" prstMaterial="softEdge">
              <a:bevelT w="25400" h="38100"/>
            </a:sp3d>
          </a:bodyPr>
          <a:lstStyle/>
          <a:p>
            <a:r>
              <a:rPr lang="en-US" b="1">
                <a:ln/>
                <a:solidFill>
                  <a:schemeClr val="accent4"/>
                </a:solidFill>
              </a:rPr>
              <a:t>Protocol for Arrival at Camp or Home </a:t>
            </a:r>
          </a:p>
        </p:txBody>
      </p:sp>
      <p:sp>
        <p:nvSpPr>
          <p:cNvPr id="9" name="TextBox 8">
            <a:extLst>
              <a:ext uri="{FF2B5EF4-FFF2-40B4-BE49-F238E27FC236}">
                <a16:creationId xmlns:a16="http://schemas.microsoft.com/office/drawing/2014/main" id="{D83DBB2E-C71B-446E-8BA4-3FB4240C4337}"/>
              </a:ext>
            </a:extLst>
          </p:cNvPr>
          <p:cNvSpPr txBox="1"/>
          <p:nvPr/>
        </p:nvSpPr>
        <p:spPr>
          <a:xfrm>
            <a:off x="6671706" y="712760"/>
            <a:ext cx="2792474" cy="646331"/>
          </a:xfrm>
          <a:prstGeom prst="rect">
            <a:avLst/>
          </a:prstGeom>
          <a:solidFill>
            <a:schemeClr val="tx2">
              <a:lumMod val="40000"/>
              <a:lumOff val="60000"/>
            </a:schemeClr>
          </a:solidFill>
        </p:spPr>
        <p:txBody>
          <a:bodyPr wrap="square" rtlCol="0">
            <a:spAutoFit/>
            <a:scene3d>
              <a:camera prst="orthographicFront"/>
              <a:lightRig rig="soft" dir="t">
                <a:rot lat="0" lon="0" rev="15600000"/>
              </a:lightRig>
            </a:scene3d>
            <a:sp3d extrusionH="57150" prstMaterial="softEdge">
              <a:bevelT w="25400" h="38100"/>
            </a:sp3d>
          </a:bodyPr>
          <a:lstStyle/>
          <a:p>
            <a:r>
              <a:rPr lang="en-US" b="1">
                <a:ln/>
                <a:solidFill>
                  <a:schemeClr val="accent4"/>
                </a:solidFill>
              </a:rPr>
              <a:t>Protocol for Contactless Material Drop-off </a:t>
            </a:r>
          </a:p>
        </p:txBody>
      </p:sp>
    </p:spTree>
    <p:extLst>
      <p:ext uri="{BB962C8B-B14F-4D97-AF65-F5344CB8AC3E}">
        <p14:creationId xmlns:p14="http://schemas.microsoft.com/office/powerpoint/2010/main" val="379756668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door&#10;&#10;Description automatically generated">
            <a:extLst>
              <a:ext uri="{FF2B5EF4-FFF2-40B4-BE49-F238E27FC236}">
                <a16:creationId xmlns:a16="http://schemas.microsoft.com/office/drawing/2014/main" id="{D4268922-AF05-4D6B-8D3D-9FEB1BE3C5F2}"/>
              </a:ext>
            </a:extLst>
          </p:cNvPr>
          <p:cNvPicPr>
            <a:picLocks noChangeAspect="1"/>
          </p:cNvPicPr>
          <p:nvPr/>
        </p:nvPicPr>
        <p:blipFill>
          <a:blip r:embed="rId3"/>
          <a:stretch>
            <a:fillRect/>
          </a:stretch>
        </p:blipFill>
        <p:spPr>
          <a:xfrm>
            <a:off x="965200" y="1509611"/>
            <a:ext cx="2879083" cy="3838777"/>
          </a:xfrm>
          <a:prstGeom prst="rect">
            <a:avLst/>
          </a:prstGeom>
        </p:spPr>
      </p:pic>
      <p:sp>
        <p:nvSpPr>
          <p:cNvPr id="16" name="Rectangle 15">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itting, small, table, suitcase&#10;&#10;Description automatically generated">
            <a:extLst>
              <a:ext uri="{FF2B5EF4-FFF2-40B4-BE49-F238E27FC236}">
                <a16:creationId xmlns:a16="http://schemas.microsoft.com/office/drawing/2014/main" id="{DB8B09C0-AFB1-4714-8991-534B1914E4DE}"/>
              </a:ext>
            </a:extLst>
          </p:cNvPr>
          <p:cNvPicPr>
            <a:picLocks noChangeAspect="1"/>
          </p:cNvPicPr>
          <p:nvPr/>
        </p:nvPicPr>
        <p:blipFill>
          <a:blip r:embed="rId4"/>
          <a:stretch>
            <a:fillRect/>
          </a:stretch>
        </p:blipFill>
        <p:spPr>
          <a:xfrm>
            <a:off x="4647976" y="1509267"/>
            <a:ext cx="2880360" cy="3840480"/>
          </a:xfrm>
          <a:prstGeom prst="rect">
            <a:avLst/>
          </a:prstGeom>
        </p:spPr>
      </p:pic>
      <p:sp>
        <p:nvSpPr>
          <p:cNvPr id="18" name="Rectangle 17">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sitting, table, shoes, cat&#10;&#10;Description automatically generated">
            <a:extLst>
              <a:ext uri="{FF2B5EF4-FFF2-40B4-BE49-F238E27FC236}">
                <a16:creationId xmlns:a16="http://schemas.microsoft.com/office/drawing/2014/main" id="{7785465A-87EB-46AB-BADB-9BE0621E754C}"/>
              </a:ext>
            </a:extLst>
          </p:cNvPr>
          <p:cNvPicPr>
            <a:picLocks noChangeAspect="1"/>
          </p:cNvPicPr>
          <p:nvPr/>
        </p:nvPicPr>
        <p:blipFill>
          <a:blip r:embed="rId5"/>
          <a:stretch>
            <a:fillRect/>
          </a:stretch>
        </p:blipFill>
        <p:spPr>
          <a:xfrm>
            <a:off x="8343941" y="1508759"/>
            <a:ext cx="2880360" cy="3840480"/>
          </a:xfrm>
          <a:prstGeom prst="rect">
            <a:avLst/>
          </a:prstGeom>
        </p:spPr>
      </p:pic>
    </p:spTree>
    <p:extLst>
      <p:ext uri="{BB962C8B-B14F-4D97-AF65-F5344CB8AC3E}">
        <p14:creationId xmlns:p14="http://schemas.microsoft.com/office/powerpoint/2010/main" val="157139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7887C618-E770-4DC3-AA81-A9C9113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16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C680FE0D-ABF5-4154-9553-3B6F881442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itting at a table&#10;&#10;Description automatically generated">
            <a:extLst>
              <a:ext uri="{FF2B5EF4-FFF2-40B4-BE49-F238E27FC236}">
                <a16:creationId xmlns:a16="http://schemas.microsoft.com/office/drawing/2014/main" id="{6EE47F17-9B4B-4720-B656-8FE53989518F}"/>
              </a:ext>
            </a:extLst>
          </p:cNvPr>
          <p:cNvPicPr>
            <a:picLocks noChangeAspect="1"/>
          </p:cNvPicPr>
          <p:nvPr/>
        </p:nvPicPr>
        <p:blipFill>
          <a:blip r:embed="rId3"/>
          <a:stretch>
            <a:fillRect/>
          </a:stretch>
        </p:blipFill>
        <p:spPr>
          <a:xfrm>
            <a:off x="643467" y="1504950"/>
            <a:ext cx="5130799" cy="3848099"/>
          </a:xfrm>
          <a:prstGeom prst="rect">
            <a:avLst/>
          </a:prstGeom>
        </p:spPr>
      </p:pic>
      <p:sp>
        <p:nvSpPr>
          <p:cNvPr id="13" name="Rectangle 12">
            <a:extLst>
              <a:ext uri="{FF2B5EF4-FFF2-40B4-BE49-F238E27FC236}">
                <a16:creationId xmlns:a16="http://schemas.microsoft.com/office/drawing/2014/main" id="{0C6D57F1-1477-40FC-B3CC-41B365BD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ell phone&#10;&#10;Description automatically generated">
            <a:extLst>
              <a:ext uri="{FF2B5EF4-FFF2-40B4-BE49-F238E27FC236}">
                <a16:creationId xmlns:a16="http://schemas.microsoft.com/office/drawing/2014/main" id="{1AF385FA-EA68-419B-80E5-A14797FEB8A0}"/>
              </a:ext>
            </a:extLst>
          </p:cNvPr>
          <p:cNvPicPr>
            <a:picLocks noChangeAspect="1"/>
          </p:cNvPicPr>
          <p:nvPr/>
        </p:nvPicPr>
        <p:blipFill>
          <a:blip r:embed="rId4"/>
          <a:stretch>
            <a:fillRect/>
          </a:stretch>
        </p:blipFill>
        <p:spPr>
          <a:xfrm>
            <a:off x="6423321" y="2319465"/>
            <a:ext cx="5130799" cy="2219070"/>
          </a:xfrm>
          <a:prstGeom prst="rect">
            <a:avLst/>
          </a:prstGeom>
        </p:spPr>
      </p:pic>
      <p:sp>
        <p:nvSpPr>
          <p:cNvPr id="5" name="Multiplication Sign 4">
            <a:extLst>
              <a:ext uri="{FF2B5EF4-FFF2-40B4-BE49-F238E27FC236}">
                <a16:creationId xmlns:a16="http://schemas.microsoft.com/office/drawing/2014/main" id="{C8F437AD-FAFC-4D56-A25E-712F79754A53}"/>
              </a:ext>
            </a:extLst>
          </p:cNvPr>
          <p:cNvSpPr/>
          <p:nvPr/>
        </p:nvSpPr>
        <p:spPr>
          <a:xfrm>
            <a:off x="2803526" y="2734812"/>
            <a:ext cx="781131" cy="763398"/>
          </a:xfrm>
          <a:prstGeom prst="mathMultipl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B79CCA70-381A-4D0F-89F1-60EE40FCB486}"/>
              </a:ext>
            </a:extLst>
          </p:cNvPr>
          <p:cNvCxnSpPr>
            <a:cxnSpLocks/>
          </p:cNvCxnSpPr>
          <p:nvPr/>
        </p:nvCxnSpPr>
        <p:spPr>
          <a:xfrm>
            <a:off x="3909270" y="2734811"/>
            <a:ext cx="276836" cy="694189"/>
          </a:xfrm>
          <a:prstGeom prst="straightConnector1">
            <a:avLst/>
          </a:prstGeom>
          <a:ln w="190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a:extLst>
              <a:ext uri="{FF2B5EF4-FFF2-40B4-BE49-F238E27FC236}">
                <a16:creationId xmlns:a16="http://schemas.microsoft.com/office/drawing/2014/main" id="{2FC40068-28CA-43E8-91DF-B18ED06FD7F9}"/>
              </a:ext>
            </a:extLst>
          </p:cNvPr>
          <p:cNvCxnSpPr>
            <a:cxnSpLocks/>
          </p:cNvCxnSpPr>
          <p:nvPr/>
        </p:nvCxnSpPr>
        <p:spPr>
          <a:xfrm>
            <a:off x="4061670" y="2887211"/>
            <a:ext cx="780098" cy="0"/>
          </a:xfrm>
          <a:prstGeom prst="straightConnector1">
            <a:avLst/>
          </a:prstGeom>
          <a:ln w="19050">
            <a:headEnd type="triangle"/>
            <a:tailEnd type="triangle"/>
          </a:ln>
        </p:spPr>
        <p:style>
          <a:lnRef idx="1">
            <a:schemeClr val="accent4"/>
          </a:lnRef>
          <a:fillRef idx="0">
            <a:schemeClr val="accent4"/>
          </a:fillRef>
          <a:effectRef idx="0">
            <a:schemeClr val="accent4"/>
          </a:effectRef>
          <a:fontRef idx="minor">
            <a:schemeClr val="tx1"/>
          </a:fontRef>
        </p:style>
      </p:cxnSp>
      <p:sp>
        <p:nvSpPr>
          <p:cNvPr id="12" name="TextBox 11">
            <a:extLst>
              <a:ext uri="{FF2B5EF4-FFF2-40B4-BE49-F238E27FC236}">
                <a16:creationId xmlns:a16="http://schemas.microsoft.com/office/drawing/2014/main" id="{6C932675-25E4-4E86-A135-50559674474E}"/>
              </a:ext>
            </a:extLst>
          </p:cNvPr>
          <p:cNvSpPr txBox="1"/>
          <p:nvPr/>
        </p:nvSpPr>
        <p:spPr>
          <a:xfrm>
            <a:off x="4142104" y="2477206"/>
            <a:ext cx="780098" cy="430887"/>
          </a:xfrm>
          <a:prstGeom prst="rect">
            <a:avLst/>
          </a:prstGeom>
          <a:noFill/>
        </p:spPr>
        <p:txBody>
          <a:bodyPr wrap="square" rtlCol="0">
            <a:spAutoFit/>
          </a:bodyPr>
          <a:lstStyle/>
          <a:p>
            <a:r>
              <a:rPr lang="en-US" sz="1100" b="1">
                <a:solidFill>
                  <a:schemeClr val="accent4"/>
                </a:solidFill>
              </a:rPr>
              <a:t>6 feet/ 3 meters</a:t>
            </a:r>
          </a:p>
        </p:txBody>
      </p:sp>
      <p:sp>
        <p:nvSpPr>
          <p:cNvPr id="17" name="TextBox 16">
            <a:extLst>
              <a:ext uri="{FF2B5EF4-FFF2-40B4-BE49-F238E27FC236}">
                <a16:creationId xmlns:a16="http://schemas.microsoft.com/office/drawing/2014/main" id="{22C99705-BF15-4378-B574-30811BC7BE3F}"/>
              </a:ext>
            </a:extLst>
          </p:cNvPr>
          <p:cNvSpPr txBox="1"/>
          <p:nvPr/>
        </p:nvSpPr>
        <p:spPr>
          <a:xfrm>
            <a:off x="7136811" y="1342238"/>
            <a:ext cx="3698229" cy="646331"/>
          </a:xfrm>
          <a:prstGeom prst="rect">
            <a:avLst/>
          </a:prstGeom>
          <a:solidFill>
            <a:schemeClr val="accent1">
              <a:lumMod val="50000"/>
            </a:schemeClr>
          </a:solidFill>
        </p:spPr>
        <p:txBody>
          <a:bodyPr wrap="square" rtlCol="0">
            <a:spAutoFit/>
            <a:scene3d>
              <a:camera prst="orthographicFront"/>
              <a:lightRig rig="soft" dir="t">
                <a:rot lat="0" lon="0" rev="15600000"/>
              </a:lightRig>
            </a:scene3d>
            <a:sp3d extrusionH="57150" prstMaterial="softEdge">
              <a:bevelT w="25400" h="38100"/>
            </a:sp3d>
          </a:bodyPr>
          <a:lstStyle/>
          <a:p>
            <a:r>
              <a:rPr lang="en-US">
                <a:ln w="0"/>
                <a:effectLst>
                  <a:outerShdw blurRad="38100" dist="19050" dir="2700000" algn="tl" rotWithShape="0">
                    <a:schemeClr val="dk1">
                      <a:alpha val="40000"/>
                    </a:schemeClr>
                  </a:outerShdw>
                </a:effectLst>
              </a:rPr>
              <a:t>Protocol for Tutoring or Giving a Class </a:t>
            </a:r>
          </a:p>
        </p:txBody>
      </p:sp>
      <p:sp>
        <p:nvSpPr>
          <p:cNvPr id="18" name="TextBox 17">
            <a:extLst>
              <a:ext uri="{FF2B5EF4-FFF2-40B4-BE49-F238E27FC236}">
                <a16:creationId xmlns:a16="http://schemas.microsoft.com/office/drawing/2014/main" id="{DD9EDD42-B601-482C-856C-E2874B08A8FE}"/>
              </a:ext>
            </a:extLst>
          </p:cNvPr>
          <p:cNvSpPr txBox="1"/>
          <p:nvPr/>
        </p:nvSpPr>
        <p:spPr>
          <a:xfrm>
            <a:off x="1356957" y="5619721"/>
            <a:ext cx="3698229" cy="369332"/>
          </a:xfrm>
          <a:prstGeom prst="rect">
            <a:avLst/>
          </a:prstGeom>
          <a:solidFill>
            <a:schemeClr val="accent1">
              <a:lumMod val="50000"/>
            </a:schemeClr>
          </a:solid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a:ln w="0"/>
                <a:effectLst>
                  <a:outerShdw blurRad="38100" dist="19050" dir="2700000" algn="tl" rotWithShape="0">
                    <a:schemeClr val="dk1">
                      <a:alpha val="40000"/>
                    </a:schemeClr>
                  </a:outerShdw>
                </a:effectLst>
              </a:rPr>
              <a:t>What’s wrong with this picture? </a:t>
            </a:r>
          </a:p>
        </p:txBody>
      </p:sp>
      <p:sp>
        <p:nvSpPr>
          <p:cNvPr id="19" name="TextBox 18">
            <a:extLst>
              <a:ext uri="{FF2B5EF4-FFF2-40B4-BE49-F238E27FC236}">
                <a16:creationId xmlns:a16="http://schemas.microsoft.com/office/drawing/2014/main" id="{A51D4554-5BAF-432D-AAE7-753AB4354BBE}"/>
              </a:ext>
            </a:extLst>
          </p:cNvPr>
          <p:cNvSpPr txBox="1"/>
          <p:nvPr/>
        </p:nvSpPr>
        <p:spPr>
          <a:xfrm>
            <a:off x="1093753" y="1850610"/>
            <a:ext cx="1873230" cy="646331"/>
          </a:xfrm>
          <a:prstGeom prst="rect">
            <a:avLst/>
          </a:prstGeom>
          <a:solidFill>
            <a:schemeClr val="accent1">
              <a:lumMod val="50000"/>
            </a:schemeClr>
          </a:solid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a:ln w="0"/>
                <a:solidFill>
                  <a:schemeClr val="accent4"/>
                </a:solidFill>
                <a:effectLst>
                  <a:outerShdw blurRad="38100" dist="19050" dir="2700000" algn="tl" rotWithShape="0">
                    <a:schemeClr val="dk1">
                      <a:alpha val="40000"/>
                    </a:schemeClr>
                  </a:outerShdw>
                </a:effectLst>
              </a:rPr>
              <a:t>Class should be set up outside</a:t>
            </a:r>
          </a:p>
        </p:txBody>
      </p:sp>
      <p:sp>
        <p:nvSpPr>
          <p:cNvPr id="20" name="TextBox 19">
            <a:extLst>
              <a:ext uri="{FF2B5EF4-FFF2-40B4-BE49-F238E27FC236}">
                <a16:creationId xmlns:a16="http://schemas.microsoft.com/office/drawing/2014/main" id="{90B97F0B-4B1B-4F2D-BBA9-A6CBB3AA8887}"/>
              </a:ext>
            </a:extLst>
          </p:cNvPr>
          <p:cNvSpPr txBox="1"/>
          <p:nvPr/>
        </p:nvSpPr>
        <p:spPr>
          <a:xfrm>
            <a:off x="2030368" y="2962622"/>
            <a:ext cx="841949" cy="307777"/>
          </a:xfrm>
          <a:prstGeom prst="rect">
            <a:avLst/>
          </a:prstGeom>
          <a:solidFill>
            <a:schemeClr val="accent1">
              <a:lumMod val="50000"/>
            </a:schemeClr>
          </a:solid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700" b="1">
                <a:ln w="22225">
                  <a:solidFill>
                    <a:schemeClr val="accent2"/>
                  </a:solidFill>
                  <a:prstDash val="solid"/>
                </a:ln>
                <a:solidFill>
                  <a:schemeClr val="accent2">
                    <a:lumMod val="40000"/>
                    <a:lumOff val="60000"/>
                  </a:schemeClr>
                </a:solidFill>
              </a:rPr>
              <a:t>Participant is too close</a:t>
            </a:r>
          </a:p>
        </p:txBody>
      </p:sp>
    </p:spTree>
    <p:extLst>
      <p:ext uri="{BB962C8B-B14F-4D97-AF65-F5344CB8AC3E}">
        <p14:creationId xmlns:p14="http://schemas.microsoft.com/office/powerpoint/2010/main" val="32059300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6E5428-21D1-4EDD-AC72-E630468D33CC}"/>
              </a:ext>
            </a:extLst>
          </p:cNvPr>
          <p:cNvPicPr>
            <a:picLocks noChangeAspect="1"/>
          </p:cNvPicPr>
          <p:nvPr/>
        </p:nvPicPr>
        <p:blipFill>
          <a:blip r:embed="rId3"/>
          <a:stretch>
            <a:fillRect/>
          </a:stretch>
        </p:blipFill>
        <p:spPr>
          <a:xfrm>
            <a:off x="261393" y="2953274"/>
            <a:ext cx="5700217" cy="951452"/>
          </a:xfrm>
          <a:prstGeom prst="rect">
            <a:avLst/>
          </a:prstGeom>
        </p:spPr>
      </p:pic>
      <p:sp>
        <p:nvSpPr>
          <p:cNvPr id="9" name="Title 8">
            <a:extLst>
              <a:ext uri="{FF2B5EF4-FFF2-40B4-BE49-F238E27FC236}">
                <a16:creationId xmlns:a16="http://schemas.microsoft.com/office/drawing/2014/main" id="{B490D5CE-0DE9-4275-87F4-C5DFD07BAA71}"/>
              </a:ext>
            </a:extLst>
          </p:cNvPr>
          <p:cNvSpPr>
            <a:spLocks noGrp="1"/>
          </p:cNvSpPr>
          <p:nvPr>
            <p:ph type="title"/>
          </p:nvPr>
        </p:nvSpPr>
        <p:spPr/>
        <p:txBody>
          <a:bodyPr/>
          <a:lstStyle/>
          <a:p>
            <a:r>
              <a:rPr lang="en-US"/>
              <a:t>Protocol for addressing a breach </a:t>
            </a:r>
          </a:p>
        </p:txBody>
      </p:sp>
      <p:sp>
        <p:nvSpPr>
          <p:cNvPr id="11" name="Content Placeholder 10">
            <a:extLst>
              <a:ext uri="{FF2B5EF4-FFF2-40B4-BE49-F238E27FC236}">
                <a16:creationId xmlns:a16="http://schemas.microsoft.com/office/drawing/2014/main" id="{A387721B-D1BE-45C7-8505-77A4E47277F7}"/>
              </a:ext>
            </a:extLst>
          </p:cNvPr>
          <p:cNvSpPr>
            <a:spLocks noGrp="1"/>
          </p:cNvSpPr>
          <p:nvPr>
            <p:ph sz="half" idx="2"/>
          </p:nvPr>
        </p:nvSpPr>
        <p:spPr/>
        <p:txBody>
          <a:bodyPr/>
          <a:lstStyle/>
          <a:p>
            <a:pPr marL="0" indent="0">
              <a:buNone/>
            </a:pPr>
            <a:r>
              <a:rPr lang="en-US" b="1" u="sng"/>
              <a:t>What is a “Breach”</a:t>
            </a:r>
          </a:p>
          <a:p>
            <a:pPr marL="285750" indent="-285750">
              <a:buFont typeface="Arial" panose="020B0604020202020204" pitchFamily="34" charset="0"/>
              <a:buChar char="•"/>
            </a:pPr>
            <a:r>
              <a:rPr lang="en-US"/>
              <a:t>Unable to maintain social distancing (closer than 6 feet to participants) </a:t>
            </a:r>
          </a:p>
          <a:p>
            <a:pPr marL="285750" indent="-285750">
              <a:buFont typeface="Arial" panose="020B0604020202020204" pitchFamily="34" charset="0"/>
              <a:buChar char="•"/>
            </a:pPr>
            <a:r>
              <a:rPr lang="en-US"/>
              <a:t>Touching mask between visits </a:t>
            </a:r>
          </a:p>
          <a:p>
            <a:pPr marL="285750" indent="-285750">
              <a:buFont typeface="Arial" panose="020B0604020202020204" pitchFamily="34" charset="0"/>
              <a:buChar char="•"/>
            </a:pPr>
            <a:r>
              <a:rPr lang="en-US"/>
              <a:t>Entering a participant’s home</a:t>
            </a:r>
          </a:p>
          <a:p>
            <a:pPr marL="285750" indent="-285750">
              <a:buFont typeface="Arial" panose="020B0604020202020204" pitchFamily="34" charset="0"/>
              <a:buChar char="•"/>
            </a:pPr>
            <a:r>
              <a:rPr lang="en-US"/>
              <a:t>Exposure to a sick individual </a:t>
            </a:r>
          </a:p>
          <a:p>
            <a:pPr marL="285750" indent="-285750">
              <a:buFont typeface="Arial" panose="020B0604020202020204" pitchFamily="34" charset="0"/>
              <a:buChar char="•"/>
            </a:pPr>
            <a:r>
              <a:rPr lang="en-US"/>
              <a:t>Begin to feel ill </a:t>
            </a:r>
          </a:p>
          <a:p>
            <a:pPr marL="0" indent="0">
              <a:buNone/>
            </a:pPr>
            <a:endParaRPr lang="en-US"/>
          </a:p>
        </p:txBody>
      </p:sp>
    </p:spTree>
    <p:extLst>
      <p:ext uri="{BB962C8B-B14F-4D97-AF65-F5344CB8AC3E}">
        <p14:creationId xmlns:p14="http://schemas.microsoft.com/office/powerpoint/2010/main" val="1188291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12D67-499F-41B5-AD44-3ED908371B76}"/>
              </a:ext>
            </a:extLst>
          </p:cNvPr>
          <p:cNvSpPr>
            <a:spLocks noGrp="1"/>
          </p:cNvSpPr>
          <p:nvPr>
            <p:ph type="title"/>
          </p:nvPr>
        </p:nvSpPr>
        <p:spPr/>
        <p:txBody>
          <a:bodyPr/>
          <a:lstStyle/>
          <a:p>
            <a:r>
              <a:rPr lang="en-US"/>
              <a:t>Protocol for arrival at your home </a:t>
            </a:r>
          </a:p>
        </p:txBody>
      </p:sp>
      <p:sp>
        <p:nvSpPr>
          <p:cNvPr id="3" name="Content Placeholder 2">
            <a:extLst>
              <a:ext uri="{FF2B5EF4-FFF2-40B4-BE49-F238E27FC236}">
                <a16:creationId xmlns:a16="http://schemas.microsoft.com/office/drawing/2014/main" id="{3EE2271C-44AF-4B60-A4FF-471C1E254EFD}"/>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3E3B2BFF-9693-4478-8BFD-59BEC5EA7599}"/>
              </a:ext>
            </a:extLst>
          </p:cNvPr>
          <p:cNvSpPr>
            <a:spLocks noGrp="1"/>
          </p:cNvSpPr>
          <p:nvPr>
            <p:ph sz="half" idx="2"/>
          </p:nvPr>
        </p:nvSpPr>
        <p:spPr>
          <a:xfrm>
            <a:off x="7324435" y="2011680"/>
            <a:ext cx="4184074" cy="4206240"/>
          </a:xfrm>
        </p:spPr>
        <p:txBody>
          <a:bodyPr>
            <a:normAutofit/>
          </a:bodyPr>
          <a:lstStyle/>
          <a:p>
            <a:r>
              <a:rPr lang="en-US" sz="2000"/>
              <a:t>Ensure that you document </a:t>
            </a:r>
            <a:r>
              <a:rPr lang="en-US" sz="2000" i="1"/>
              <a:t>all </a:t>
            </a:r>
            <a:r>
              <a:rPr lang="en-US" sz="2000"/>
              <a:t>addresses visited as well as your perceived health </a:t>
            </a:r>
          </a:p>
          <a:p>
            <a:pPr marL="0" indent="0">
              <a:buNone/>
            </a:pPr>
            <a:endParaRPr lang="en-US" sz="2000"/>
          </a:p>
          <a:p>
            <a:r>
              <a:rPr lang="en-US" sz="2000"/>
              <a:t>In addition to disinfecting your doorknobs, switches, etc., disinfect your steering wheel, car door handles, and other frequently touched surfaces in your car</a:t>
            </a:r>
          </a:p>
          <a:p>
            <a:pPr lvl="1"/>
            <a:r>
              <a:rPr lang="en-US" sz="1800"/>
              <a:t>This can be done at the same time you disinfect your outreach items or before you enter your home</a:t>
            </a:r>
          </a:p>
        </p:txBody>
      </p:sp>
      <p:pic>
        <p:nvPicPr>
          <p:cNvPr id="5" name="Picture 4">
            <a:extLst>
              <a:ext uri="{FF2B5EF4-FFF2-40B4-BE49-F238E27FC236}">
                <a16:creationId xmlns:a16="http://schemas.microsoft.com/office/drawing/2014/main" id="{DB5B1BB0-1098-4B9A-BEEF-698AA1D04A1F}"/>
              </a:ext>
            </a:extLst>
          </p:cNvPr>
          <p:cNvPicPr>
            <a:picLocks noChangeAspect="1"/>
          </p:cNvPicPr>
          <p:nvPr/>
        </p:nvPicPr>
        <p:blipFill>
          <a:blip r:embed="rId3"/>
          <a:stretch>
            <a:fillRect/>
          </a:stretch>
        </p:blipFill>
        <p:spPr>
          <a:xfrm>
            <a:off x="277609" y="1931481"/>
            <a:ext cx="6610350" cy="4562475"/>
          </a:xfrm>
          <a:prstGeom prst="rect">
            <a:avLst/>
          </a:prstGeom>
        </p:spPr>
      </p:pic>
    </p:spTree>
    <p:extLst>
      <p:ext uri="{BB962C8B-B14F-4D97-AF65-F5344CB8AC3E}">
        <p14:creationId xmlns:p14="http://schemas.microsoft.com/office/powerpoint/2010/main" val="674059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27C726-00E9-4762-B7F2-B5B94A12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797535C-7413-42EA-B907-797C681D7D0D}"/>
              </a:ext>
            </a:extLst>
          </p:cNvPr>
          <p:cNvPicPr>
            <a:picLocks noChangeAspect="1"/>
          </p:cNvPicPr>
          <p:nvPr/>
        </p:nvPicPr>
        <p:blipFill rotWithShape="1">
          <a:blip r:embed="rId3"/>
          <a:srcRect t="3913" r="1" b="4861"/>
          <a:stretch/>
        </p:blipFill>
        <p:spPr>
          <a:xfrm>
            <a:off x="643467" y="643467"/>
            <a:ext cx="9017769" cy="4606903"/>
          </a:xfrm>
          <a:prstGeom prst="rect">
            <a:avLst/>
          </a:prstGeom>
        </p:spPr>
      </p:pic>
      <p:sp>
        <p:nvSpPr>
          <p:cNvPr id="3" name="TextBox 2">
            <a:extLst>
              <a:ext uri="{FF2B5EF4-FFF2-40B4-BE49-F238E27FC236}">
                <a16:creationId xmlns:a16="http://schemas.microsoft.com/office/drawing/2014/main" id="{FF6CA062-7399-484A-811A-11A083AFB182}"/>
              </a:ext>
            </a:extLst>
          </p:cNvPr>
          <p:cNvSpPr txBox="1"/>
          <p:nvPr/>
        </p:nvSpPr>
        <p:spPr>
          <a:xfrm>
            <a:off x="5927373" y="5141232"/>
            <a:ext cx="5504872" cy="1200329"/>
          </a:xfrm>
          <a:prstGeom prst="rect">
            <a:avLst/>
          </a:prstGeom>
          <a:solidFill>
            <a:schemeClr val="bg2"/>
          </a:solidFill>
        </p:spPr>
        <p:txBody>
          <a:bodyPr wrap="square" rtlCol="0">
            <a:spAutoFit/>
          </a:bodyPr>
          <a:lstStyle/>
          <a:p>
            <a:r>
              <a:rPr lang="en-US">
                <a:solidFill>
                  <a:schemeClr val="accent1"/>
                </a:solidFill>
              </a:rPr>
              <a:t>If you have a new and unexplainable rash, gastrointestinal problems, cough, congestion, shortness of breath, loss of taste or smell, or fever, you should not conduct field work </a:t>
            </a:r>
          </a:p>
        </p:txBody>
      </p:sp>
    </p:spTree>
    <p:extLst>
      <p:ext uri="{BB962C8B-B14F-4D97-AF65-F5344CB8AC3E}">
        <p14:creationId xmlns:p14="http://schemas.microsoft.com/office/powerpoint/2010/main" val="1430462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CA9A39-F9E8-4BF1-8707-5E6E1EAD83FA}"/>
              </a:ext>
            </a:extLst>
          </p:cNvPr>
          <p:cNvSpPr>
            <a:spLocks noGrp="1"/>
          </p:cNvSpPr>
          <p:nvPr>
            <p:ph type="title"/>
          </p:nvPr>
        </p:nvSpPr>
        <p:spPr>
          <a:xfrm>
            <a:off x="634277" y="284176"/>
            <a:ext cx="3670874" cy="1508760"/>
          </a:xfrm>
        </p:spPr>
        <p:txBody>
          <a:bodyPr vert="horz" lIns="91440" tIns="45720" rIns="91440" bIns="45720" rtlCol="0" anchor="ctr">
            <a:normAutofit/>
          </a:bodyPr>
          <a:lstStyle/>
          <a:p>
            <a:r>
              <a:rPr lang="en-US" sz="2500">
                <a:solidFill>
                  <a:schemeClr val="tx2"/>
                </a:solidFill>
              </a:rPr>
              <a:t>Supplies and Materials Needed to Implement this field Safety plan </a:t>
            </a:r>
          </a:p>
        </p:txBody>
      </p:sp>
      <p:sp>
        <p:nvSpPr>
          <p:cNvPr id="3" name="Content Placeholder 2">
            <a:extLst>
              <a:ext uri="{FF2B5EF4-FFF2-40B4-BE49-F238E27FC236}">
                <a16:creationId xmlns:a16="http://schemas.microsoft.com/office/drawing/2014/main" id="{C63C3217-08AB-4FA8-A6F6-F1B6299BA6F5}"/>
              </a:ext>
            </a:extLst>
          </p:cNvPr>
          <p:cNvSpPr>
            <a:spLocks noGrp="1"/>
          </p:cNvSpPr>
          <p:nvPr>
            <p:ph sz="half" idx="1"/>
          </p:nvPr>
        </p:nvSpPr>
        <p:spPr>
          <a:xfrm>
            <a:off x="634277" y="2011680"/>
            <a:ext cx="3676678" cy="4206240"/>
          </a:xfrm>
        </p:spPr>
        <p:txBody>
          <a:bodyPr vert="horz" lIns="91440" tIns="45720" rIns="91440" bIns="45720" rtlCol="0">
            <a:normAutofit/>
          </a:bodyPr>
          <a:lstStyle/>
          <a:p>
            <a:pPr>
              <a:buFont typeface="Wingdings" panose="05000000000000000000" pitchFamily="2" charset="2"/>
              <a:buChar char="q"/>
            </a:pPr>
            <a:r>
              <a:rPr lang="en-US" sz="1600">
                <a:solidFill>
                  <a:schemeClr val="bg1"/>
                </a:solidFill>
              </a:rPr>
              <a:t>Cloth face coverings or disposable masks (carry enough to change after each visit) </a:t>
            </a:r>
          </a:p>
          <a:p>
            <a:pPr>
              <a:buFont typeface="Wingdings" panose="05000000000000000000" pitchFamily="2" charset="2"/>
              <a:buChar char="q"/>
            </a:pPr>
            <a:r>
              <a:rPr lang="en-US" sz="1600">
                <a:solidFill>
                  <a:schemeClr val="bg1"/>
                </a:solidFill>
              </a:rPr>
              <a:t>Water source with a spout to wash hands</a:t>
            </a:r>
          </a:p>
          <a:p>
            <a:pPr>
              <a:buFont typeface="Wingdings" panose="05000000000000000000" pitchFamily="2" charset="2"/>
              <a:buChar char="q"/>
            </a:pPr>
            <a:r>
              <a:rPr lang="en-US" sz="1600">
                <a:solidFill>
                  <a:schemeClr val="bg1"/>
                </a:solidFill>
              </a:rPr>
              <a:t>Hand soap </a:t>
            </a:r>
          </a:p>
          <a:p>
            <a:pPr>
              <a:buFont typeface="Wingdings" panose="05000000000000000000" pitchFamily="2" charset="2"/>
              <a:buChar char="q"/>
            </a:pPr>
            <a:r>
              <a:rPr lang="en-US" sz="1600">
                <a:solidFill>
                  <a:schemeClr val="bg1"/>
                </a:solidFill>
              </a:rPr>
              <a:t>Hand towel or paper towels </a:t>
            </a:r>
          </a:p>
          <a:p>
            <a:pPr>
              <a:buFont typeface="Wingdings" panose="05000000000000000000" pitchFamily="2" charset="2"/>
              <a:buChar char="q"/>
            </a:pPr>
            <a:r>
              <a:rPr lang="en-US" sz="1600">
                <a:solidFill>
                  <a:schemeClr val="bg1"/>
                </a:solidFill>
                <a:hlinkClick r:id="rId3"/>
              </a:rPr>
              <a:t>Disinfectant wipes or disinfecting spray </a:t>
            </a:r>
            <a:endParaRPr lang="en-US" sz="1600">
              <a:solidFill>
                <a:schemeClr val="bg1"/>
              </a:solidFill>
            </a:endParaRPr>
          </a:p>
          <a:p>
            <a:pPr>
              <a:buFont typeface="Wingdings" panose="05000000000000000000" pitchFamily="2" charset="2"/>
              <a:buChar char="q"/>
            </a:pPr>
            <a:r>
              <a:rPr lang="en-US" sz="1600">
                <a:solidFill>
                  <a:schemeClr val="bg1"/>
                </a:solidFill>
              </a:rPr>
              <a:t>Hand sanitizer </a:t>
            </a:r>
          </a:p>
          <a:p>
            <a:pPr>
              <a:buFont typeface="Wingdings" panose="05000000000000000000" pitchFamily="2" charset="2"/>
              <a:buChar char="q"/>
            </a:pPr>
            <a:r>
              <a:rPr lang="en-US" sz="1600">
                <a:solidFill>
                  <a:schemeClr val="bg1"/>
                </a:solidFill>
              </a:rPr>
              <a:t>Multiple pens to leave with participants </a:t>
            </a:r>
          </a:p>
          <a:p>
            <a:pPr>
              <a:buFont typeface="Wingdings" panose="05000000000000000000" pitchFamily="2" charset="2"/>
              <a:buChar char="q"/>
            </a:pPr>
            <a:r>
              <a:rPr lang="en-US" sz="1600">
                <a:solidFill>
                  <a:schemeClr val="bg1"/>
                </a:solidFill>
              </a:rPr>
              <a:t>Plastic bins or bankers boxes to separate outreach materials </a:t>
            </a:r>
          </a:p>
          <a:p>
            <a:pPr marL="0" indent="0">
              <a:buNone/>
            </a:pPr>
            <a:endParaRPr lang="en-US" sz="1500">
              <a:solidFill>
                <a:schemeClr val="bg1"/>
              </a:solidFill>
            </a:endParaRPr>
          </a:p>
        </p:txBody>
      </p:sp>
      <p:sp>
        <p:nvSpPr>
          <p:cNvPr id="23" name="Rectangle 22">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11" name="Content Placeholder 10" descr="A person wearing a yellow jacket standing in front of a coat&#10;&#10;Description automatically generated">
            <a:extLst>
              <a:ext uri="{FF2B5EF4-FFF2-40B4-BE49-F238E27FC236}">
                <a16:creationId xmlns:a16="http://schemas.microsoft.com/office/drawing/2014/main" id="{177D6094-CD4F-4ADD-93C9-85EEAD9AB8F1}"/>
              </a:ext>
            </a:extLst>
          </p:cNvPr>
          <p:cNvPicPr>
            <a:picLocks noGrp="1" noChangeAspect="1"/>
          </p:cNvPicPr>
          <p:nvPr>
            <p:ph sz="half" idx="2"/>
          </p:nvPr>
        </p:nvPicPr>
        <p:blipFill>
          <a:blip r:embed="rId4">
            <a:extLst>
              <a:ext uri="{837473B0-CC2E-450A-ABE3-18F120FF3D39}">
                <a1611:picAttrSrcUrl xmlns:a1611="http://schemas.microsoft.com/office/drawing/2016/11/main" r:id="rId5"/>
              </a:ext>
            </a:extLst>
          </a:blip>
          <a:stretch>
            <a:fillRect/>
          </a:stretch>
        </p:blipFill>
        <p:spPr>
          <a:xfrm>
            <a:off x="6296937" y="598634"/>
            <a:ext cx="4214464" cy="5619286"/>
          </a:xfrm>
          <a:prstGeom prst="rect">
            <a:avLst/>
          </a:prstGeom>
        </p:spPr>
      </p:pic>
      <p:sp>
        <p:nvSpPr>
          <p:cNvPr id="12" name="TextBox 11">
            <a:extLst>
              <a:ext uri="{FF2B5EF4-FFF2-40B4-BE49-F238E27FC236}">
                <a16:creationId xmlns:a16="http://schemas.microsoft.com/office/drawing/2014/main" id="{C401ABED-0C9A-4CA0-8B48-31736FB71275}"/>
              </a:ext>
            </a:extLst>
          </p:cNvPr>
          <p:cNvSpPr txBox="1"/>
          <p:nvPr/>
        </p:nvSpPr>
        <p:spPr>
          <a:xfrm>
            <a:off x="7997572" y="6017865"/>
            <a:ext cx="251382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www.flickr.com/photos/pnash/421104683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1275350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C5F7985-A1ED-461B-A8F8-8CF5834FC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A0EDE32-ACB9-4FA5-BD7D-5F65C6CA34C2}"/>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a:t>Suggested Supplies &amp; Materials</a:t>
            </a:r>
          </a:p>
        </p:txBody>
      </p:sp>
      <p:sp>
        <p:nvSpPr>
          <p:cNvPr id="3" name="Content Placeholder 2">
            <a:extLst>
              <a:ext uri="{FF2B5EF4-FFF2-40B4-BE49-F238E27FC236}">
                <a16:creationId xmlns:a16="http://schemas.microsoft.com/office/drawing/2014/main" id="{86A976C6-5BDA-4160-AEA2-269F37483D66}"/>
              </a:ext>
            </a:extLst>
          </p:cNvPr>
          <p:cNvSpPr>
            <a:spLocks noGrp="1"/>
          </p:cNvSpPr>
          <p:nvPr>
            <p:ph sz="half" idx="1"/>
          </p:nvPr>
        </p:nvSpPr>
        <p:spPr>
          <a:xfrm>
            <a:off x="1202919" y="2011680"/>
            <a:ext cx="5973133" cy="4206240"/>
          </a:xfrm>
        </p:spPr>
        <p:txBody>
          <a:bodyPr vert="horz" lIns="91440" tIns="45720" rIns="91440" bIns="45720" rtlCol="0">
            <a:normAutofit/>
          </a:bodyPr>
          <a:lstStyle/>
          <a:p>
            <a:r>
              <a:rPr lang="en-US"/>
              <a:t>Small folding table and chairs (for outside classes/tutoring) </a:t>
            </a:r>
          </a:p>
          <a:p>
            <a:r>
              <a:rPr lang="en-US"/>
              <a:t>Easel with white board </a:t>
            </a:r>
          </a:p>
          <a:p>
            <a:r>
              <a:rPr lang="en-US"/>
              <a:t>Shade tent </a:t>
            </a:r>
          </a:p>
          <a:p>
            <a:r>
              <a:rPr lang="en-US"/>
              <a:t>Posters with MEP Contact Information</a:t>
            </a:r>
          </a:p>
          <a:p>
            <a:r>
              <a:rPr lang="en-US"/>
              <a:t>Gloves (to be used for pumping gas)</a:t>
            </a:r>
          </a:p>
          <a:p>
            <a:r>
              <a:rPr lang="en-US">
                <a:hlinkClick r:id="rId2"/>
              </a:rPr>
              <a:t>COVID-19 Bags  </a:t>
            </a:r>
            <a:endParaRPr lang="en-US"/>
          </a:p>
        </p:txBody>
      </p:sp>
      <p:sp>
        <p:nvSpPr>
          <p:cNvPr id="22" name="Rectangle 21">
            <a:extLst>
              <a:ext uri="{FF2B5EF4-FFF2-40B4-BE49-F238E27FC236}">
                <a16:creationId xmlns:a16="http://schemas.microsoft.com/office/drawing/2014/main" id="{045BD7C3-3132-4A46-8374-11F7F87D2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2071990"/>
            <a:ext cx="1911046" cy="1944581"/>
          </a:xfrm>
          <a:prstGeom prst="rect">
            <a:avLst/>
          </a:prstGeom>
          <a:solidFill>
            <a:srgbClr val="FFFFFF"/>
          </a:solidFill>
          <a:ln w="444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table, sitting, room&#10;&#10;Description automatically generated">
            <a:extLst>
              <a:ext uri="{FF2B5EF4-FFF2-40B4-BE49-F238E27FC236}">
                <a16:creationId xmlns:a16="http://schemas.microsoft.com/office/drawing/2014/main" id="{97813E15-3B14-40FB-B4C8-65AFF4F9B0AC}"/>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659988" y="2205223"/>
            <a:ext cx="1659388" cy="1659388"/>
          </a:xfrm>
          <a:prstGeom prst="rect">
            <a:avLst/>
          </a:prstGeom>
        </p:spPr>
      </p:pic>
      <p:sp>
        <p:nvSpPr>
          <p:cNvPr id="24" name="Rectangle 23">
            <a:extLst>
              <a:ext uri="{FF2B5EF4-FFF2-40B4-BE49-F238E27FC236}">
                <a16:creationId xmlns:a16="http://schemas.microsoft.com/office/drawing/2014/main" id="{2E6662B7-AEE1-4E90-8864-E079276F85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7356" y="2071990"/>
            <a:ext cx="1914725" cy="1944581"/>
          </a:xfrm>
          <a:prstGeom prst="rect">
            <a:avLst/>
          </a:prstGeom>
          <a:solidFill>
            <a:srgbClr val="FFFFFF"/>
          </a:solidFill>
          <a:ln w="444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 up of a chair&#10;&#10;Description automatically generated">
            <a:extLst>
              <a:ext uri="{FF2B5EF4-FFF2-40B4-BE49-F238E27FC236}">
                <a16:creationId xmlns:a16="http://schemas.microsoft.com/office/drawing/2014/main" id="{40389D63-86F5-4F15-9FD8-8E0EC86D57C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694684" y="2483494"/>
            <a:ext cx="1657637" cy="1106472"/>
          </a:xfrm>
          <a:prstGeom prst="rect">
            <a:avLst/>
          </a:prstGeom>
        </p:spPr>
      </p:pic>
      <p:sp>
        <p:nvSpPr>
          <p:cNvPr id="26" name="Rectangle 25">
            <a:extLst>
              <a:ext uri="{FF2B5EF4-FFF2-40B4-BE49-F238E27FC236}">
                <a16:creationId xmlns:a16="http://schemas.microsoft.com/office/drawing/2014/main" id="{7E39C9E9-2AFE-4D83-B60E-B5FE6A981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4137119"/>
            <a:ext cx="1911046" cy="2007648"/>
          </a:xfrm>
          <a:prstGeom prst="rect">
            <a:avLst/>
          </a:prstGeom>
          <a:solidFill>
            <a:srgbClr val="FFFFFF"/>
          </a:solidFill>
          <a:ln w="444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furniture, table, chair, bed&#10;&#10;Description automatically generated">
            <a:extLst>
              <a:ext uri="{FF2B5EF4-FFF2-40B4-BE49-F238E27FC236}">
                <a16:creationId xmlns:a16="http://schemas.microsoft.com/office/drawing/2014/main" id="{7F1C5792-0F15-465A-AEDA-D96E0DEB730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825408" y="4258187"/>
            <a:ext cx="1328547" cy="1765513"/>
          </a:xfrm>
          <a:prstGeom prst="rect">
            <a:avLst/>
          </a:prstGeom>
        </p:spPr>
      </p:pic>
      <p:sp>
        <p:nvSpPr>
          <p:cNvPr id="28" name="Rectangle 27">
            <a:extLst>
              <a:ext uri="{FF2B5EF4-FFF2-40B4-BE49-F238E27FC236}">
                <a16:creationId xmlns:a16="http://schemas.microsoft.com/office/drawing/2014/main" id="{751E836B-BA35-45B9-8887-42038BB46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1035" y="4137119"/>
            <a:ext cx="1911046" cy="2007648"/>
          </a:xfrm>
          <a:prstGeom prst="rect">
            <a:avLst/>
          </a:prstGeom>
          <a:solidFill>
            <a:srgbClr val="FFFFFF"/>
          </a:solidFill>
          <a:ln w="44450">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able, furniture&#10;&#10;Description automatically generated">
            <a:extLst>
              <a:ext uri="{FF2B5EF4-FFF2-40B4-BE49-F238E27FC236}">
                <a16:creationId xmlns:a16="http://schemas.microsoft.com/office/drawing/2014/main" id="{627197D3-C868-470E-B41F-5FFF5CCE491B}"/>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flipH="1">
            <a:off x="9696368" y="4311249"/>
            <a:ext cx="1659388" cy="1659388"/>
          </a:xfrm>
          <a:prstGeom prst="rect">
            <a:avLst/>
          </a:prstGeom>
        </p:spPr>
      </p:pic>
      <p:sp>
        <p:nvSpPr>
          <p:cNvPr id="7" name="TextBox 6">
            <a:extLst>
              <a:ext uri="{FF2B5EF4-FFF2-40B4-BE49-F238E27FC236}">
                <a16:creationId xmlns:a16="http://schemas.microsoft.com/office/drawing/2014/main" id="{AB112701-4518-4AB9-9A33-131754A44FE1}"/>
              </a:ext>
            </a:extLst>
          </p:cNvPr>
          <p:cNvSpPr txBox="1"/>
          <p:nvPr/>
        </p:nvSpPr>
        <p:spPr>
          <a:xfrm>
            <a:off x="9662140" y="6870700"/>
            <a:ext cx="25298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outlettags.com/product-category/pop-up-canopi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12" name="TextBox 11">
            <a:extLst>
              <a:ext uri="{FF2B5EF4-FFF2-40B4-BE49-F238E27FC236}">
                <a16:creationId xmlns:a16="http://schemas.microsoft.com/office/drawing/2014/main" id="{A328A237-D2B6-4F55-B041-50D7951ED046}"/>
              </a:ext>
            </a:extLst>
          </p:cNvPr>
          <p:cNvSpPr txBox="1"/>
          <p:nvPr/>
        </p:nvSpPr>
        <p:spPr>
          <a:xfrm>
            <a:off x="7273469" y="6870700"/>
            <a:ext cx="237597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10" tooltip="https://householdnow.com/best-folding-tabl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2"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15" name="TextBox 14">
            <a:extLst>
              <a:ext uri="{FF2B5EF4-FFF2-40B4-BE49-F238E27FC236}">
                <a16:creationId xmlns:a16="http://schemas.microsoft.com/office/drawing/2014/main" id="{3EE3002D-8951-48D9-9320-BF57B141052E}"/>
              </a:ext>
            </a:extLst>
          </p:cNvPr>
          <p:cNvSpPr txBox="1"/>
          <p:nvPr/>
        </p:nvSpPr>
        <p:spPr>
          <a:xfrm>
            <a:off x="4730909" y="6870700"/>
            <a:ext cx="25298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www.gbgindonesia.com/en/manufacturing/directory/2015/chitose-office_furniture/products/folding_chairs.php">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13239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7702A09-7FC4-44CF-ADC9-21A2DBE93595}"/>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a:t>Guidance for implementation of the safety plan </a:t>
            </a:r>
          </a:p>
        </p:txBody>
      </p:sp>
      <p:sp>
        <p:nvSpPr>
          <p:cNvPr id="3" name="Content Placeholder 2">
            <a:extLst>
              <a:ext uri="{FF2B5EF4-FFF2-40B4-BE49-F238E27FC236}">
                <a16:creationId xmlns:a16="http://schemas.microsoft.com/office/drawing/2014/main" id="{1B36196D-C2B7-4135-AADE-4D1D0C397F6B}"/>
              </a:ext>
            </a:extLst>
          </p:cNvPr>
          <p:cNvSpPr>
            <a:spLocks noGrp="1"/>
          </p:cNvSpPr>
          <p:nvPr>
            <p:ph sz="half" idx="1"/>
          </p:nvPr>
        </p:nvSpPr>
        <p:spPr>
          <a:xfrm>
            <a:off x="1202920" y="2011680"/>
            <a:ext cx="6263640" cy="4206240"/>
          </a:xfrm>
        </p:spPr>
        <p:txBody>
          <a:bodyPr vert="horz" lIns="91440" tIns="45720" rIns="91440" bIns="45720" rtlCol="0">
            <a:normAutofit/>
          </a:bodyPr>
          <a:lstStyle/>
          <a:p>
            <a:r>
              <a:rPr lang="en-US"/>
              <a:t>This is the field safety plan that all Regional Recruiters and NCMEP Administrators are following </a:t>
            </a:r>
          </a:p>
          <a:p>
            <a:r>
              <a:rPr lang="en-US"/>
              <a:t>It is strongly encouraged that district MEPs adopt this plan for their own staff </a:t>
            </a:r>
          </a:p>
          <a:p>
            <a:r>
              <a:rPr lang="en-US"/>
              <a:t>Directors/Coordinators are encouraged to have candid conversations with other district leaders to explain the importance of continued outreach to migratory families during the pandemic </a:t>
            </a:r>
          </a:p>
        </p:txBody>
      </p:sp>
      <p:pic>
        <p:nvPicPr>
          <p:cNvPr id="6" name="Content Placeholder 5" descr="A person wearing a white shirt&#10;&#10;Description automatically generated">
            <a:extLst>
              <a:ext uri="{FF2B5EF4-FFF2-40B4-BE49-F238E27FC236}">
                <a16:creationId xmlns:a16="http://schemas.microsoft.com/office/drawing/2014/main" id="{9A43B5F0-92A8-4EE1-8581-BC30A65079EC}"/>
              </a:ext>
            </a:extLst>
          </p:cNvPr>
          <p:cNvPicPr>
            <a:picLocks noGrp="1" noChangeAspect="1"/>
          </p:cNvPicPr>
          <p:nvPr>
            <p:ph sz="half" idx="2"/>
          </p:nvPr>
        </p:nvPicPr>
        <p:blipFill rotWithShape="1">
          <a:blip r:embed="rId2"/>
          <a:srcRect b="13017"/>
          <a:stretch/>
        </p:blipFill>
        <p:spPr>
          <a:xfrm>
            <a:off x="7847215" y="1822028"/>
            <a:ext cx="4342220" cy="5035972"/>
          </a:xfrm>
          <a:prstGeom prst="rect">
            <a:avLst/>
          </a:prstGeom>
        </p:spPr>
      </p:pic>
    </p:spTree>
    <p:extLst>
      <p:ext uri="{BB962C8B-B14F-4D97-AF65-F5344CB8AC3E}">
        <p14:creationId xmlns:p14="http://schemas.microsoft.com/office/powerpoint/2010/main" val="1042375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4A0F-2C50-42DF-BC21-9FF76B6AEAA8}"/>
              </a:ext>
            </a:extLst>
          </p:cNvPr>
          <p:cNvSpPr>
            <a:spLocks noGrp="1"/>
          </p:cNvSpPr>
          <p:nvPr>
            <p:ph type="title"/>
          </p:nvPr>
        </p:nvSpPr>
        <p:spPr/>
        <p:txBody>
          <a:bodyPr/>
          <a:lstStyle/>
          <a:p>
            <a:r>
              <a:rPr lang="en-US"/>
              <a:t>Logistics and sign-in </a:t>
            </a:r>
          </a:p>
        </p:txBody>
      </p:sp>
      <p:sp>
        <p:nvSpPr>
          <p:cNvPr id="4" name="Content Placeholder 3">
            <a:extLst>
              <a:ext uri="{FF2B5EF4-FFF2-40B4-BE49-F238E27FC236}">
                <a16:creationId xmlns:a16="http://schemas.microsoft.com/office/drawing/2014/main" id="{1FC5923B-1F89-4DF7-8BEA-FCDA89F9735A}"/>
              </a:ext>
            </a:extLst>
          </p:cNvPr>
          <p:cNvSpPr>
            <a:spLocks noGrp="1"/>
          </p:cNvSpPr>
          <p:nvPr>
            <p:ph sz="half" idx="2"/>
          </p:nvPr>
        </p:nvSpPr>
        <p:spPr>
          <a:xfrm>
            <a:off x="743814" y="4585325"/>
            <a:ext cx="4754880" cy="1138998"/>
          </a:xfrm>
        </p:spPr>
        <p:txBody>
          <a:bodyPr>
            <a:normAutofit fontScale="92500" lnSpcReduction="10000"/>
          </a:bodyPr>
          <a:lstStyle/>
          <a:p>
            <a:pPr marL="0" indent="0">
              <a:buNone/>
            </a:pPr>
            <a:r>
              <a:rPr lang="en-US" b="1">
                <a:solidFill>
                  <a:schemeClr val="accent4"/>
                </a:solidFill>
              </a:rPr>
              <a:t>Open your cell phone camera and hold it up to the screen. This will open a prompt to access the sign-in sheet through your internet browser </a:t>
            </a:r>
          </a:p>
        </p:txBody>
      </p:sp>
      <p:pic>
        <p:nvPicPr>
          <p:cNvPr id="8" name="Content Placeholder 7" descr="A picture containing indoor, crossword, black, piece&#10;&#10;Description automatically generated">
            <a:extLst>
              <a:ext uri="{FF2B5EF4-FFF2-40B4-BE49-F238E27FC236}">
                <a16:creationId xmlns:a16="http://schemas.microsoft.com/office/drawing/2014/main" id="{BEA7CB9F-C06B-4C53-9C1F-E7DB97FD41E8}"/>
              </a:ext>
            </a:extLst>
          </p:cNvPr>
          <p:cNvPicPr>
            <a:picLocks noGrp="1" noChangeAspect="1"/>
          </p:cNvPicPr>
          <p:nvPr>
            <p:ph sz="quarter" idx="4"/>
          </p:nvPr>
        </p:nvPicPr>
        <p:blipFill>
          <a:blip r:embed="rId2"/>
          <a:stretch>
            <a:fillRect/>
          </a:stretch>
        </p:blipFill>
        <p:spPr>
          <a:xfrm>
            <a:off x="6824663" y="1913470"/>
            <a:ext cx="4309256" cy="4309256"/>
          </a:xfrm>
        </p:spPr>
      </p:pic>
      <p:pic>
        <p:nvPicPr>
          <p:cNvPr id="9" name="Picture 8">
            <a:extLst>
              <a:ext uri="{FF2B5EF4-FFF2-40B4-BE49-F238E27FC236}">
                <a16:creationId xmlns:a16="http://schemas.microsoft.com/office/drawing/2014/main" id="{9EA04FC4-90FC-421D-8A56-80892AFD94B4}"/>
              </a:ext>
            </a:extLst>
          </p:cNvPr>
          <p:cNvPicPr>
            <a:picLocks noChangeAspect="1"/>
          </p:cNvPicPr>
          <p:nvPr/>
        </p:nvPicPr>
        <p:blipFill rotWithShape="1">
          <a:blip r:embed="rId3"/>
          <a:srcRect t="42020"/>
          <a:stretch/>
        </p:blipFill>
        <p:spPr>
          <a:xfrm>
            <a:off x="1202919" y="2501195"/>
            <a:ext cx="4295775" cy="1010646"/>
          </a:xfrm>
          <a:prstGeom prst="rect">
            <a:avLst/>
          </a:prstGeom>
        </p:spPr>
      </p:pic>
      <p:sp>
        <p:nvSpPr>
          <p:cNvPr id="10" name="TextBox 9">
            <a:extLst>
              <a:ext uri="{FF2B5EF4-FFF2-40B4-BE49-F238E27FC236}">
                <a16:creationId xmlns:a16="http://schemas.microsoft.com/office/drawing/2014/main" id="{BF80DD17-B67E-4726-884E-43519EB33015}"/>
              </a:ext>
            </a:extLst>
          </p:cNvPr>
          <p:cNvSpPr txBox="1"/>
          <p:nvPr/>
        </p:nvSpPr>
        <p:spPr>
          <a:xfrm>
            <a:off x="578840" y="3730048"/>
            <a:ext cx="2944536" cy="369332"/>
          </a:xfrm>
          <a:prstGeom prst="rect">
            <a:avLst/>
          </a:prstGeom>
          <a:noFill/>
        </p:spPr>
        <p:txBody>
          <a:bodyPr wrap="square" rtlCol="0">
            <a:spAutoFit/>
          </a:bodyPr>
          <a:lstStyle/>
          <a:p>
            <a:r>
              <a:rPr lang="en-US"/>
              <a:t>Please mute your mic </a:t>
            </a:r>
          </a:p>
        </p:txBody>
      </p:sp>
      <p:cxnSp>
        <p:nvCxnSpPr>
          <p:cNvPr id="12" name="Straight Arrow Connector 11">
            <a:extLst>
              <a:ext uri="{FF2B5EF4-FFF2-40B4-BE49-F238E27FC236}">
                <a16:creationId xmlns:a16="http://schemas.microsoft.com/office/drawing/2014/main" id="{B6D3EB68-1928-4F2F-9B73-1899535FC6C6}"/>
              </a:ext>
            </a:extLst>
          </p:cNvPr>
          <p:cNvCxnSpPr>
            <a:cxnSpLocks/>
          </p:cNvCxnSpPr>
          <p:nvPr/>
        </p:nvCxnSpPr>
        <p:spPr>
          <a:xfrm flipV="1">
            <a:off x="1426128" y="3244289"/>
            <a:ext cx="268448" cy="548900"/>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8" name="Straight Arrow Connector 17">
            <a:extLst>
              <a:ext uri="{FF2B5EF4-FFF2-40B4-BE49-F238E27FC236}">
                <a16:creationId xmlns:a16="http://schemas.microsoft.com/office/drawing/2014/main" id="{0D2F2F7F-FA99-4E87-8A83-994F823959F8}"/>
              </a:ext>
            </a:extLst>
          </p:cNvPr>
          <p:cNvCxnSpPr>
            <a:cxnSpLocks/>
          </p:cNvCxnSpPr>
          <p:nvPr/>
        </p:nvCxnSpPr>
        <p:spPr>
          <a:xfrm flipV="1">
            <a:off x="5397599" y="4220100"/>
            <a:ext cx="1204537" cy="639675"/>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741491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5C0C-7F2C-4B2C-B6D8-4E210847B53F}"/>
              </a:ext>
            </a:extLst>
          </p:cNvPr>
          <p:cNvSpPr>
            <a:spLocks noGrp="1"/>
          </p:cNvSpPr>
          <p:nvPr>
            <p:ph type="title"/>
          </p:nvPr>
        </p:nvSpPr>
        <p:spPr/>
        <p:txBody>
          <a:bodyPr/>
          <a:lstStyle/>
          <a:p>
            <a:r>
              <a:rPr lang="en-US"/>
              <a:t>Supplemental Service codes</a:t>
            </a:r>
          </a:p>
        </p:txBody>
      </p:sp>
      <p:sp>
        <p:nvSpPr>
          <p:cNvPr id="3" name="Text Placeholder 2">
            <a:extLst>
              <a:ext uri="{FF2B5EF4-FFF2-40B4-BE49-F238E27FC236}">
                <a16:creationId xmlns:a16="http://schemas.microsoft.com/office/drawing/2014/main" id="{4DAF6A03-ADF3-4EC7-815C-54C64148F14A}"/>
              </a:ext>
            </a:extLst>
          </p:cNvPr>
          <p:cNvSpPr>
            <a:spLocks noGrp="1"/>
          </p:cNvSpPr>
          <p:nvPr>
            <p:ph type="body" idx="1"/>
          </p:nvPr>
        </p:nvSpPr>
        <p:spPr/>
        <p:txBody>
          <a:bodyPr/>
          <a:lstStyle/>
          <a:p>
            <a:r>
              <a:rPr lang="en-US"/>
              <a:t>Adapting services to meet the needs of students during the COVID-19 Pandemic </a:t>
            </a:r>
          </a:p>
        </p:txBody>
      </p:sp>
    </p:spTree>
    <p:extLst>
      <p:ext uri="{BB962C8B-B14F-4D97-AF65-F5344CB8AC3E}">
        <p14:creationId xmlns:p14="http://schemas.microsoft.com/office/powerpoint/2010/main" val="1388769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17E928-046D-40A4-9883-652758B18640}"/>
              </a:ext>
            </a:extLst>
          </p:cNvPr>
          <p:cNvPicPr>
            <a:picLocks noChangeAspect="1"/>
          </p:cNvPicPr>
          <p:nvPr/>
        </p:nvPicPr>
        <p:blipFill rotWithShape="1">
          <a:blip r:embed="rId2"/>
          <a:srcRect t="3114"/>
          <a:stretch/>
        </p:blipFill>
        <p:spPr>
          <a:xfrm>
            <a:off x="407048" y="401216"/>
            <a:ext cx="7048500" cy="3885130"/>
          </a:xfrm>
          <a:prstGeom prst="rect">
            <a:avLst/>
          </a:prstGeom>
        </p:spPr>
      </p:pic>
      <p:sp>
        <p:nvSpPr>
          <p:cNvPr id="3" name="Rectangle 2">
            <a:extLst>
              <a:ext uri="{FF2B5EF4-FFF2-40B4-BE49-F238E27FC236}">
                <a16:creationId xmlns:a16="http://schemas.microsoft.com/office/drawing/2014/main" id="{4E8CE3E5-5653-46E8-9A1A-FA7F92AE66E7}"/>
              </a:ext>
            </a:extLst>
          </p:cNvPr>
          <p:cNvSpPr/>
          <p:nvPr/>
        </p:nvSpPr>
        <p:spPr>
          <a:xfrm>
            <a:off x="755780" y="1184988"/>
            <a:ext cx="2705877" cy="41987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84C3C4D-0765-4F0A-BAC0-41752C14BBE1}"/>
              </a:ext>
            </a:extLst>
          </p:cNvPr>
          <p:cNvSpPr txBox="1"/>
          <p:nvPr/>
        </p:nvSpPr>
        <p:spPr>
          <a:xfrm>
            <a:off x="63759" y="4497600"/>
            <a:ext cx="2649893" cy="1569660"/>
          </a:xfrm>
          <a:prstGeom prst="rect">
            <a:avLst/>
          </a:prstGeom>
          <a:noFill/>
        </p:spPr>
        <p:txBody>
          <a:bodyPr wrap="square" rtlCol="0">
            <a:spAutoFit/>
          </a:bodyPr>
          <a:lstStyle/>
          <a:p>
            <a:pPr algn="ctr"/>
            <a:r>
              <a:rPr lang="en-US" sz="1600"/>
              <a:t>Service codes for instructional services in various subjects can be utilized when providing distance-learning instruction in a particular subject </a:t>
            </a:r>
          </a:p>
        </p:txBody>
      </p:sp>
      <p:sp>
        <p:nvSpPr>
          <p:cNvPr id="7" name="Rectangle 6">
            <a:extLst>
              <a:ext uri="{FF2B5EF4-FFF2-40B4-BE49-F238E27FC236}">
                <a16:creationId xmlns:a16="http://schemas.microsoft.com/office/drawing/2014/main" id="{26A0590B-74DD-4C38-86F8-E76C9CBF93BA}"/>
              </a:ext>
            </a:extLst>
          </p:cNvPr>
          <p:cNvSpPr/>
          <p:nvPr/>
        </p:nvSpPr>
        <p:spPr>
          <a:xfrm>
            <a:off x="723123" y="2643674"/>
            <a:ext cx="2705877" cy="23948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8" name="Rectangle 7">
            <a:extLst>
              <a:ext uri="{FF2B5EF4-FFF2-40B4-BE49-F238E27FC236}">
                <a16:creationId xmlns:a16="http://schemas.microsoft.com/office/drawing/2014/main" id="{2DCAE779-D8C1-4D2E-8C4C-3A72ED8D6070}"/>
              </a:ext>
            </a:extLst>
          </p:cNvPr>
          <p:cNvSpPr/>
          <p:nvPr/>
        </p:nvSpPr>
        <p:spPr>
          <a:xfrm>
            <a:off x="3931298" y="1188098"/>
            <a:ext cx="2705877" cy="41676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86FE4A-A0E8-4FCF-B5C7-9EA6A01CE31B}"/>
              </a:ext>
            </a:extLst>
          </p:cNvPr>
          <p:cNvSpPr/>
          <p:nvPr/>
        </p:nvSpPr>
        <p:spPr>
          <a:xfrm>
            <a:off x="741783" y="3088433"/>
            <a:ext cx="2789854" cy="164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432EA9-161A-4BBA-B087-A11B095EFC20}"/>
              </a:ext>
            </a:extLst>
          </p:cNvPr>
          <p:cNvSpPr txBox="1"/>
          <p:nvPr/>
        </p:nvSpPr>
        <p:spPr>
          <a:xfrm>
            <a:off x="204886" y="4513633"/>
            <a:ext cx="2649893" cy="1569660"/>
          </a:xfrm>
          <a:prstGeom prst="rect">
            <a:avLst/>
          </a:prstGeom>
          <a:noFill/>
        </p:spPr>
        <p:txBody>
          <a:bodyPr wrap="square" rtlCol="0">
            <a:spAutoFit/>
          </a:bodyPr>
          <a:lstStyle/>
          <a:p>
            <a:pPr algn="ctr"/>
            <a:r>
              <a:rPr lang="en-US" sz="1600"/>
              <a:t>Health Education/Safety (017) can be used when providing students and families with information about COVID-19 and how to keep themselves healthy</a:t>
            </a:r>
          </a:p>
        </p:txBody>
      </p:sp>
      <p:sp>
        <p:nvSpPr>
          <p:cNvPr id="11" name="Rectangle 10">
            <a:extLst>
              <a:ext uri="{FF2B5EF4-FFF2-40B4-BE49-F238E27FC236}">
                <a16:creationId xmlns:a16="http://schemas.microsoft.com/office/drawing/2014/main" id="{6E3CBEF4-4D85-4A29-8025-7EEF7AD0915E}"/>
              </a:ext>
            </a:extLst>
          </p:cNvPr>
          <p:cNvSpPr/>
          <p:nvPr/>
        </p:nvSpPr>
        <p:spPr>
          <a:xfrm>
            <a:off x="755780" y="3313923"/>
            <a:ext cx="2789854" cy="164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3F2EAE6-7598-4276-A262-9B8D8315A9F3}"/>
              </a:ext>
            </a:extLst>
          </p:cNvPr>
          <p:cNvSpPr txBox="1"/>
          <p:nvPr/>
        </p:nvSpPr>
        <p:spPr>
          <a:xfrm>
            <a:off x="8051148" y="3796127"/>
            <a:ext cx="2649893" cy="2800767"/>
          </a:xfrm>
          <a:prstGeom prst="rect">
            <a:avLst/>
          </a:prstGeom>
          <a:noFill/>
        </p:spPr>
        <p:txBody>
          <a:bodyPr wrap="square" rtlCol="0">
            <a:spAutoFit/>
          </a:bodyPr>
          <a:lstStyle/>
          <a:p>
            <a:pPr algn="ctr"/>
            <a:r>
              <a:rPr lang="en-US" sz="1600"/>
              <a:t>Computer and Technology Literacy (018) can be used when providing instruction to students on how to utilize various digital platforms, providing instruction on digital media literacy, and/or providing instruction on how to access and complete tasks in the new digital learning world </a:t>
            </a:r>
          </a:p>
        </p:txBody>
      </p:sp>
      <p:sp>
        <p:nvSpPr>
          <p:cNvPr id="13" name="Rectangle 12">
            <a:extLst>
              <a:ext uri="{FF2B5EF4-FFF2-40B4-BE49-F238E27FC236}">
                <a16:creationId xmlns:a16="http://schemas.microsoft.com/office/drawing/2014/main" id="{52FC6BBE-1658-4089-AF37-E0FE9956618E}"/>
              </a:ext>
            </a:extLst>
          </p:cNvPr>
          <p:cNvSpPr/>
          <p:nvPr/>
        </p:nvSpPr>
        <p:spPr>
          <a:xfrm>
            <a:off x="723123" y="3717835"/>
            <a:ext cx="2789854" cy="164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12273E6-186B-4676-8116-CE1CD170788F}"/>
              </a:ext>
            </a:extLst>
          </p:cNvPr>
          <p:cNvSpPr txBox="1"/>
          <p:nvPr/>
        </p:nvSpPr>
        <p:spPr>
          <a:xfrm>
            <a:off x="3068601" y="4447685"/>
            <a:ext cx="2649893" cy="1569660"/>
          </a:xfrm>
          <a:prstGeom prst="rect">
            <a:avLst/>
          </a:prstGeom>
          <a:noFill/>
        </p:spPr>
        <p:txBody>
          <a:bodyPr wrap="square" rtlCol="0">
            <a:spAutoFit/>
          </a:bodyPr>
          <a:lstStyle/>
          <a:p>
            <a:pPr algn="ctr"/>
            <a:r>
              <a:rPr lang="en-US" sz="1600"/>
              <a:t>Special Activities (020) should be used only for short-term, structured activities such as summer programming or virtual field trips </a:t>
            </a:r>
          </a:p>
        </p:txBody>
      </p:sp>
      <p:sp>
        <p:nvSpPr>
          <p:cNvPr id="15" name="Rectangle 14">
            <a:extLst>
              <a:ext uri="{FF2B5EF4-FFF2-40B4-BE49-F238E27FC236}">
                <a16:creationId xmlns:a16="http://schemas.microsoft.com/office/drawing/2014/main" id="{9DEAA1B2-8C34-4B83-8CEB-5F6948BDE03B}"/>
              </a:ext>
            </a:extLst>
          </p:cNvPr>
          <p:cNvSpPr/>
          <p:nvPr/>
        </p:nvSpPr>
        <p:spPr>
          <a:xfrm>
            <a:off x="3931298" y="3514627"/>
            <a:ext cx="2789854" cy="164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96A4B81-DF89-435D-A9F5-90E1F507D120}"/>
              </a:ext>
            </a:extLst>
          </p:cNvPr>
          <p:cNvSpPr txBox="1"/>
          <p:nvPr/>
        </p:nvSpPr>
        <p:spPr>
          <a:xfrm>
            <a:off x="7455548" y="3315566"/>
            <a:ext cx="2649893" cy="1077218"/>
          </a:xfrm>
          <a:prstGeom prst="rect">
            <a:avLst/>
          </a:prstGeom>
          <a:noFill/>
        </p:spPr>
        <p:txBody>
          <a:bodyPr wrap="square" rtlCol="0">
            <a:spAutoFit/>
          </a:bodyPr>
          <a:lstStyle/>
          <a:p>
            <a:pPr algn="ctr"/>
            <a:r>
              <a:rPr lang="en-US" sz="1600"/>
              <a:t>Nutrition Education (062) should only be used for instruction around healthy eating and food preparation </a:t>
            </a:r>
          </a:p>
        </p:txBody>
      </p:sp>
      <p:sp>
        <p:nvSpPr>
          <p:cNvPr id="18" name="Rectangle 17">
            <a:extLst>
              <a:ext uri="{FF2B5EF4-FFF2-40B4-BE49-F238E27FC236}">
                <a16:creationId xmlns:a16="http://schemas.microsoft.com/office/drawing/2014/main" id="{24085236-9D30-4751-BE20-A8F8E1BFEBCC}"/>
              </a:ext>
            </a:extLst>
          </p:cNvPr>
          <p:cNvSpPr/>
          <p:nvPr/>
        </p:nvSpPr>
        <p:spPr>
          <a:xfrm>
            <a:off x="3847321" y="2883159"/>
            <a:ext cx="2789854" cy="164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74EC4-11C6-4FF1-8CBB-50B3F3868D1C}"/>
              </a:ext>
            </a:extLst>
          </p:cNvPr>
          <p:cNvSpPr txBox="1"/>
          <p:nvPr/>
        </p:nvSpPr>
        <p:spPr>
          <a:xfrm>
            <a:off x="7762291" y="2860585"/>
            <a:ext cx="2649893" cy="2062103"/>
          </a:xfrm>
          <a:prstGeom prst="rect">
            <a:avLst/>
          </a:prstGeom>
          <a:noFill/>
        </p:spPr>
        <p:txBody>
          <a:bodyPr wrap="square" rtlCol="0">
            <a:spAutoFit/>
          </a:bodyPr>
          <a:lstStyle/>
          <a:p>
            <a:pPr algn="ctr"/>
            <a:r>
              <a:rPr lang="en-US" sz="1600"/>
              <a:t>Family Literacy (056) can be used when providing digital classes/programs to families that are focused on developing literacy skills and ways that parents can support children through at-home learning </a:t>
            </a:r>
          </a:p>
        </p:txBody>
      </p:sp>
      <p:sp>
        <p:nvSpPr>
          <p:cNvPr id="20" name="Rectangle 19">
            <a:extLst>
              <a:ext uri="{FF2B5EF4-FFF2-40B4-BE49-F238E27FC236}">
                <a16:creationId xmlns:a16="http://schemas.microsoft.com/office/drawing/2014/main" id="{FD2C7A42-2EE0-4272-86FE-E5EA9BF995BD}"/>
              </a:ext>
            </a:extLst>
          </p:cNvPr>
          <p:cNvSpPr/>
          <p:nvPr/>
        </p:nvSpPr>
        <p:spPr>
          <a:xfrm>
            <a:off x="713791" y="3939731"/>
            <a:ext cx="2789854" cy="164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5985A23-4E98-4C05-A784-DC2DC08CF51C}"/>
              </a:ext>
            </a:extLst>
          </p:cNvPr>
          <p:cNvSpPr txBox="1"/>
          <p:nvPr/>
        </p:nvSpPr>
        <p:spPr>
          <a:xfrm>
            <a:off x="166012" y="4558088"/>
            <a:ext cx="2649893" cy="1569660"/>
          </a:xfrm>
          <a:prstGeom prst="rect">
            <a:avLst/>
          </a:prstGeom>
          <a:noFill/>
        </p:spPr>
        <p:txBody>
          <a:bodyPr wrap="square" rtlCol="0">
            <a:spAutoFit/>
          </a:bodyPr>
          <a:lstStyle/>
          <a:p>
            <a:pPr algn="ctr"/>
            <a:r>
              <a:rPr lang="en-US" sz="1600"/>
              <a:t>Distance Learning (022) should only be used during the summer if you are providing instruction to students to assist them in completing a class for credit </a:t>
            </a:r>
          </a:p>
        </p:txBody>
      </p:sp>
      <p:sp>
        <p:nvSpPr>
          <p:cNvPr id="22" name="TextBox 21">
            <a:extLst>
              <a:ext uri="{FF2B5EF4-FFF2-40B4-BE49-F238E27FC236}">
                <a16:creationId xmlns:a16="http://schemas.microsoft.com/office/drawing/2014/main" id="{2B4B3CB0-61D1-47ED-B55F-C928E7C60051}"/>
              </a:ext>
            </a:extLst>
          </p:cNvPr>
          <p:cNvSpPr txBox="1"/>
          <p:nvPr/>
        </p:nvSpPr>
        <p:spPr>
          <a:xfrm>
            <a:off x="3012231" y="4434977"/>
            <a:ext cx="2649893" cy="1815882"/>
          </a:xfrm>
          <a:prstGeom prst="rect">
            <a:avLst/>
          </a:prstGeom>
          <a:noFill/>
        </p:spPr>
        <p:txBody>
          <a:bodyPr wrap="square" rtlCol="0">
            <a:spAutoFit/>
          </a:bodyPr>
          <a:lstStyle/>
          <a:p>
            <a:pPr algn="ctr"/>
            <a:r>
              <a:rPr lang="en-US" sz="1600"/>
              <a:t>Pre-GED/GED/High School Equivalency (011) can be used when providing instruction to OSY to assist them in completing their GED or in getting admitted to the HEP program </a:t>
            </a:r>
          </a:p>
        </p:txBody>
      </p:sp>
      <p:sp>
        <p:nvSpPr>
          <p:cNvPr id="23" name="Rectangle 22">
            <a:extLst>
              <a:ext uri="{FF2B5EF4-FFF2-40B4-BE49-F238E27FC236}">
                <a16:creationId xmlns:a16="http://schemas.microsoft.com/office/drawing/2014/main" id="{EF934D89-227C-4CD5-BFF5-495E760C8769}"/>
              </a:ext>
            </a:extLst>
          </p:cNvPr>
          <p:cNvSpPr/>
          <p:nvPr/>
        </p:nvSpPr>
        <p:spPr>
          <a:xfrm>
            <a:off x="741783" y="2416387"/>
            <a:ext cx="3105538" cy="23948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24" name="Rectangle 23">
            <a:extLst>
              <a:ext uri="{FF2B5EF4-FFF2-40B4-BE49-F238E27FC236}">
                <a16:creationId xmlns:a16="http://schemas.microsoft.com/office/drawing/2014/main" id="{D2B2D039-256E-4224-B83D-FC585807F3CD}"/>
              </a:ext>
            </a:extLst>
          </p:cNvPr>
          <p:cNvSpPr/>
          <p:nvPr/>
        </p:nvSpPr>
        <p:spPr>
          <a:xfrm>
            <a:off x="3931298" y="1625485"/>
            <a:ext cx="2789854" cy="1645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B54645F-761F-4D56-B8B9-8E744749016F}"/>
              </a:ext>
            </a:extLst>
          </p:cNvPr>
          <p:cNvSpPr txBox="1"/>
          <p:nvPr/>
        </p:nvSpPr>
        <p:spPr>
          <a:xfrm>
            <a:off x="7595509" y="966469"/>
            <a:ext cx="2649893" cy="1569660"/>
          </a:xfrm>
          <a:prstGeom prst="rect">
            <a:avLst/>
          </a:prstGeom>
          <a:noFill/>
        </p:spPr>
        <p:txBody>
          <a:bodyPr wrap="square" rtlCol="0">
            <a:spAutoFit/>
          </a:bodyPr>
          <a:lstStyle/>
          <a:p>
            <a:pPr algn="ctr"/>
            <a:r>
              <a:rPr lang="en-US" sz="1600"/>
              <a:t>School Readiness (050) can be used when providing virtual instruction and activities to Pre-K students to prepare them for Kindergarten </a:t>
            </a:r>
          </a:p>
        </p:txBody>
      </p:sp>
    </p:spTree>
    <p:extLst>
      <p:ext uri="{BB962C8B-B14F-4D97-AF65-F5344CB8AC3E}">
        <p14:creationId xmlns:p14="http://schemas.microsoft.com/office/powerpoint/2010/main" val="28849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3"/>
                                        </p:tgtEl>
                                        <p:attrNameLst>
                                          <p:attrName>ppt_x</p:attrName>
                                        </p:attrNameLst>
                                      </p:cBhvr>
                                      <p:tavLst>
                                        <p:tav tm="0">
                                          <p:val>
                                            <p:strVal val="ppt_x"/>
                                          </p:val>
                                        </p:tav>
                                        <p:tav tm="100000">
                                          <p:val>
                                            <p:strVal val="ppt_x"/>
                                          </p:val>
                                        </p:tav>
                                      </p:tavLst>
                                    </p:anim>
                                    <p:anim calcmode="lin" valueType="num">
                                      <p:cBhvr additive="base">
                                        <p:cTn id="27" dur="500"/>
                                        <p:tgtEl>
                                          <p:spTgt spid="3"/>
                                        </p:tgtEl>
                                        <p:attrNameLst>
                                          <p:attrName>ppt_y</p:attrName>
                                        </p:attrNameLst>
                                      </p:cBhvr>
                                      <p:tavLst>
                                        <p:tav tm="0">
                                          <p:val>
                                            <p:strVal val="ppt_y"/>
                                          </p:val>
                                        </p:tav>
                                        <p:tav tm="100000">
                                          <p:val>
                                            <p:strVal val="1+ppt_h/2"/>
                                          </p:val>
                                        </p:tav>
                                      </p:tavLst>
                                    </p:anim>
                                    <p:set>
                                      <p:cBhvr>
                                        <p:cTn id="28" dur="1" fill="hold">
                                          <p:stCondLst>
                                            <p:cond delay="499"/>
                                          </p:stCondLst>
                                        </p:cTn>
                                        <p:tgtEl>
                                          <p:spTgt spid="3"/>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7"/>
                                        </p:tgtEl>
                                        <p:attrNameLst>
                                          <p:attrName>ppt_x</p:attrName>
                                        </p:attrNameLst>
                                      </p:cBhvr>
                                      <p:tavLst>
                                        <p:tav tm="0">
                                          <p:val>
                                            <p:strVal val="ppt_x"/>
                                          </p:val>
                                        </p:tav>
                                        <p:tav tm="100000">
                                          <p:val>
                                            <p:strVal val="ppt_x"/>
                                          </p:val>
                                        </p:tav>
                                      </p:tavLst>
                                    </p:anim>
                                    <p:anim calcmode="lin" valueType="num">
                                      <p:cBhvr additive="base">
                                        <p:cTn id="31" dur="500"/>
                                        <p:tgtEl>
                                          <p:spTgt spid="7"/>
                                        </p:tgtEl>
                                        <p:attrNameLst>
                                          <p:attrName>ppt_y</p:attrName>
                                        </p:attrNameLst>
                                      </p:cBhvr>
                                      <p:tavLst>
                                        <p:tav tm="0">
                                          <p:val>
                                            <p:strVal val="ppt_y"/>
                                          </p:val>
                                        </p:tav>
                                        <p:tav tm="100000">
                                          <p:val>
                                            <p:strVal val="1+ppt_h/2"/>
                                          </p:val>
                                        </p:tav>
                                      </p:tavLst>
                                    </p:anim>
                                    <p:set>
                                      <p:cBhvr>
                                        <p:cTn id="32" dur="1" fill="hold">
                                          <p:stCondLst>
                                            <p:cond delay="499"/>
                                          </p:stCondLst>
                                        </p:cTn>
                                        <p:tgtEl>
                                          <p:spTgt spid="7"/>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8"/>
                                        </p:tgtEl>
                                        <p:attrNameLst>
                                          <p:attrName>ppt_x</p:attrName>
                                        </p:attrNameLst>
                                      </p:cBhvr>
                                      <p:tavLst>
                                        <p:tav tm="0">
                                          <p:val>
                                            <p:strVal val="ppt_x"/>
                                          </p:val>
                                        </p:tav>
                                        <p:tav tm="100000">
                                          <p:val>
                                            <p:strVal val="ppt_x"/>
                                          </p:val>
                                        </p:tav>
                                      </p:tavLst>
                                    </p:anim>
                                    <p:anim calcmode="lin" valueType="num">
                                      <p:cBhvr additive="base">
                                        <p:cTn id="35" dur="500"/>
                                        <p:tgtEl>
                                          <p:spTgt spid="8"/>
                                        </p:tgtEl>
                                        <p:attrNameLst>
                                          <p:attrName>ppt_y</p:attrName>
                                        </p:attrNameLst>
                                      </p:cBhvr>
                                      <p:tavLst>
                                        <p:tav tm="0">
                                          <p:val>
                                            <p:strVal val="ppt_y"/>
                                          </p:val>
                                        </p:tav>
                                        <p:tav tm="100000">
                                          <p:val>
                                            <p:strVal val="1+ppt_h/2"/>
                                          </p:val>
                                        </p:tav>
                                      </p:tavLst>
                                    </p:anim>
                                    <p:set>
                                      <p:cBhvr>
                                        <p:cTn id="36" dur="1" fill="hold">
                                          <p:stCondLst>
                                            <p:cond delay="499"/>
                                          </p:stCondLst>
                                        </p:cTn>
                                        <p:tgtEl>
                                          <p:spTgt spid="8"/>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6"/>
                                        </p:tgtEl>
                                        <p:attrNameLst>
                                          <p:attrName>ppt_x</p:attrName>
                                        </p:attrNameLst>
                                      </p:cBhvr>
                                      <p:tavLst>
                                        <p:tav tm="0">
                                          <p:val>
                                            <p:strVal val="ppt_x"/>
                                          </p:val>
                                        </p:tav>
                                        <p:tav tm="100000">
                                          <p:val>
                                            <p:strVal val="ppt_x"/>
                                          </p:val>
                                        </p:tav>
                                      </p:tavLst>
                                    </p:anim>
                                    <p:anim calcmode="lin" valueType="num">
                                      <p:cBhvr additive="base">
                                        <p:cTn id="39" dur="500"/>
                                        <p:tgtEl>
                                          <p:spTgt spid="6"/>
                                        </p:tgtEl>
                                        <p:attrNameLst>
                                          <p:attrName>ppt_y</p:attrName>
                                        </p:attrNameLst>
                                      </p:cBhvr>
                                      <p:tavLst>
                                        <p:tav tm="0">
                                          <p:val>
                                            <p:strVal val="ppt_y"/>
                                          </p:val>
                                        </p:tav>
                                        <p:tav tm="100000">
                                          <p:val>
                                            <p:strVal val="1+ppt_h/2"/>
                                          </p:val>
                                        </p:tav>
                                      </p:tavLst>
                                    </p:anim>
                                    <p:set>
                                      <p:cBhvr>
                                        <p:cTn id="40" dur="1" fill="hold">
                                          <p:stCondLst>
                                            <p:cond delay="4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1" nodeType="clickEffect">
                                  <p:stCondLst>
                                    <p:cond delay="0"/>
                                  </p:stCondLst>
                                  <p:childTnLst>
                                    <p:anim calcmode="lin" valueType="num">
                                      <p:cBhvr additive="base">
                                        <p:cTn id="56" dur="500"/>
                                        <p:tgtEl>
                                          <p:spTgt spid="22"/>
                                        </p:tgtEl>
                                        <p:attrNameLst>
                                          <p:attrName>ppt_x</p:attrName>
                                        </p:attrNameLst>
                                      </p:cBhvr>
                                      <p:tavLst>
                                        <p:tav tm="0">
                                          <p:val>
                                            <p:strVal val="ppt_x"/>
                                          </p:val>
                                        </p:tav>
                                        <p:tav tm="100000">
                                          <p:val>
                                            <p:strVal val="ppt_x"/>
                                          </p:val>
                                        </p:tav>
                                      </p:tavLst>
                                    </p:anim>
                                    <p:anim calcmode="lin" valueType="num">
                                      <p:cBhvr additive="base">
                                        <p:cTn id="57" dur="500"/>
                                        <p:tgtEl>
                                          <p:spTgt spid="22"/>
                                        </p:tgtEl>
                                        <p:attrNameLst>
                                          <p:attrName>ppt_y</p:attrName>
                                        </p:attrNameLst>
                                      </p:cBhvr>
                                      <p:tavLst>
                                        <p:tav tm="0">
                                          <p:val>
                                            <p:strVal val="ppt_y"/>
                                          </p:val>
                                        </p:tav>
                                        <p:tav tm="100000">
                                          <p:val>
                                            <p:strVal val="1+ppt_h/2"/>
                                          </p:val>
                                        </p:tav>
                                      </p:tavLst>
                                    </p:anim>
                                    <p:set>
                                      <p:cBhvr>
                                        <p:cTn id="58" dur="1" fill="hold">
                                          <p:stCondLst>
                                            <p:cond delay="499"/>
                                          </p:stCondLst>
                                        </p:cTn>
                                        <p:tgtEl>
                                          <p:spTgt spid="22"/>
                                        </p:tgtEl>
                                        <p:attrNameLst>
                                          <p:attrName>style.visibility</p:attrName>
                                        </p:attrNameLst>
                                      </p:cBhvr>
                                      <p:to>
                                        <p:strVal val="hidden"/>
                                      </p:to>
                                    </p:set>
                                  </p:childTnLst>
                                </p:cTn>
                              </p:par>
                              <p:par>
                                <p:cTn id="59" presetID="2" presetClass="exit" presetSubtype="4" fill="hold" grpId="2" nodeType="withEffect">
                                  <p:stCondLst>
                                    <p:cond delay="0"/>
                                  </p:stCondLst>
                                  <p:childTnLst>
                                    <p:anim calcmode="lin" valueType="num">
                                      <p:cBhvr additive="base">
                                        <p:cTn id="60" dur="500"/>
                                        <p:tgtEl>
                                          <p:spTgt spid="23"/>
                                        </p:tgtEl>
                                        <p:attrNameLst>
                                          <p:attrName>ppt_x</p:attrName>
                                        </p:attrNameLst>
                                      </p:cBhvr>
                                      <p:tavLst>
                                        <p:tav tm="0">
                                          <p:val>
                                            <p:strVal val="ppt_x"/>
                                          </p:val>
                                        </p:tav>
                                        <p:tav tm="100000">
                                          <p:val>
                                            <p:strVal val="ppt_x"/>
                                          </p:val>
                                        </p:tav>
                                      </p:tavLst>
                                    </p:anim>
                                    <p:anim calcmode="lin" valueType="num">
                                      <p:cBhvr additive="base">
                                        <p:cTn id="61" dur="500"/>
                                        <p:tgtEl>
                                          <p:spTgt spid="23"/>
                                        </p:tgtEl>
                                        <p:attrNameLst>
                                          <p:attrName>ppt_y</p:attrName>
                                        </p:attrNameLst>
                                      </p:cBhvr>
                                      <p:tavLst>
                                        <p:tav tm="0">
                                          <p:val>
                                            <p:strVal val="ppt_y"/>
                                          </p:val>
                                        </p:tav>
                                        <p:tav tm="100000">
                                          <p:val>
                                            <p:strVal val="1+ppt_h/2"/>
                                          </p:val>
                                        </p:tav>
                                      </p:tavLst>
                                    </p:anim>
                                    <p:set>
                                      <p:cBhvr>
                                        <p:cTn id="62" dur="1" fill="hold">
                                          <p:stCondLst>
                                            <p:cond delay="499"/>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23"/>
                                        </p:tgtEl>
                                        <p:attrNameLst>
                                          <p:attrName>ppt_x</p:attrName>
                                        </p:attrNameLst>
                                      </p:cBhvr>
                                      <p:tavLst>
                                        <p:tav tm="0">
                                          <p:val>
                                            <p:strVal val="ppt_x"/>
                                          </p:val>
                                        </p:tav>
                                        <p:tav tm="100000">
                                          <p:val>
                                            <p:strVal val="ppt_x"/>
                                          </p:val>
                                        </p:tav>
                                      </p:tavLst>
                                    </p:anim>
                                    <p:anim calcmode="lin" valueType="num">
                                      <p:cBhvr additive="base">
                                        <p:cTn id="67" dur="500"/>
                                        <p:tgtEl>
                                          <p:spTgt spid="23"/>
                                        </p:tgtEl>
                                        <p:attrNameLst>
                                          <p:attrName>ppt_y</p:attrName>
                                        </p:attrNameLst>
                                      </p:cBhvr>
                                      <p:tavLst>
                                        <p:tav tm="0">
                                          <p:val>
                                            <p:strVal val="ppt_y"/>
                                          </p:val>
                                        </p:tav>
                                        <p:tav tm="100000">
                                          <p:val>
                                            <p:strVal val="1+ppt_h/2"/>
                                          </p:val>
                                        </p:tav>
                                      </p:tavLst>
                                    </p:anim>
                                    <p:set>
                                      <p:cBhvr>
                                        <p:cTn id="68" dur="1" fill="hold">
                                          <p:stCondLst>
                                            <p:cond delay="499"/>
                                          </p:stCondLst>
                                        </p:cTn>
                                        <p:tgtEl>
                                          <p:spTgt spid="2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9"/>
                                        </p:tgtEl>
                                        <p:attrNameLst>
                                          <p:attrName>ppt_x</p:attrName>
                                        </p:attrNameLst>
                                      </p:cBhvr>
                                      <p:tavLst>
                                        <p:tav tm="0">
                                          <p:val>
                                            <p:strVal val="ppt_x"/>
                                          </p:val>
                                        </p:tav>
                                        <p:tav tm="100000">
                                          <p:val>
                                            <p:strVal val="ppt_x"/>
                                          </p:val>
                                        </p:tav>
                                      </p:tavLst>
                                    </p:anim>
                                    <p:anim calcmode="lin" valueType="num">
                                      <p:cBhvr additive="base">
                                        <p:cTn id="85" dur="500"/>
                                        <p:tgtEl>
                                          <p:spTgt spid="9"/>
                                        </p:tgtEl>
                                        <p:attrNameLst>
                                          <p:attrName>ppt_y</p:attrName>
                                        </p:attrNameLst>
                                      </p:cBhvr>
                                      <p:tavLst>
                                        <p:tav tm="0">
                                          <p:val>
                                            <p:strVal val="ppt_y"/>
                                          </p:val>
                                        </p:tav>
                                        <p:tav tm="100000">
                                          <p:val>
                                            <p:strVal val="1+ppt_h/2"/>
                                          </p:val>
                                        </p:tav>
                                      </p:tavLst>
                                    </p:anim>
                                    <p:set>
                                      <p:cBhvr>
                                        <p:cTn id="86" dur="1" fill="hold">
                                          <p:stCondLst>
                                            <p:cond delay="499"/>
                                          </p:stCondLst>
                                        </p:cTn>
                                        <p:tgtEl>
                                          <p:spTgt spid="9"/>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10"/>
                                        </p:tgtEl>
                                        <p:attrNameLst>
                                          <p:attrName>ppt_x</p:attrName>
                                        </p:attrNameLst>
                                      </p:cBhvr>
                                      <p:tavLst>
                                        <p:tav tm="0">
                                          <p:val>
                                            <p:strVal val="ppt_x"/>
                                          </p:val>
                                        </p:tav>
                                        <p:tav tm="100000">
                                          <p:val>
                                            <p:strVal val="ppt_x"/>
                                          </p:val>
                                        </p:tav>
                                      </p:tavLst>
                                    </p:anim>
                                    <p:anim calcmode="lin" valueType="num">
                                      <p:cBhvr additive="base">
                                        <p:cTn id="89" dur="500"/>
                                        <p:tgtEl>
                                          <p:spTgt spid="10"/>
                                        </p:tgtEl>
                                        <p:attrNameLst>
                                          <p:attrName>ppt_y</p:attrName>
                                        </p:attrNameLst>
                                      </p:cBhvr>
                                      <p:tavLst>
                                        <p:tav tm="0">
                                          <p:val>
                                            <p:strVal val="ppt_y"/>
                                          </p:val>
                                        </p:tav>
                                        <p:tav tm="100000">
                                          <p:val>
                                            <p:strVal val="1+ppt_h/2"/>
                                          </p:val>
                                        </p:tav>
                                      </p:tavLst>
                                    </p:anim>
                                    <p:set>
                                      <p:cBhvr>
                                        <p:cTn id="90" dur="1" fill="hold">
                                          <p:stCondLst>
                                            <p:cond delay="499"/>
                                          </p:stCondLst>
                                        </p:cTn>
                                        <p:tgtEl>
                                          <p:spTgt spid="1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additive="base">
                                        <p:cTn id="95" dur="500" fill="hold"/>
                                        <p:tgtEl>
                                          <p:spTgt spid="11"/>
                                        </p:tgtEl>
                                        <p:attrNameLst>
                                          <p:attrName>ppt_x</p:attrName>
                                        </p:attrNameLst>
                                      </p:cBhvr>
                                      <p:tavLst>
                                        <p:tav tm="0">
                                          <p:val>
                                            <p:strVal val="#ppt_x"/>
                                          </p:val>
                                        </p:tav>
                                        <p:tav tm="100000">
                                          <p:val>
                                            <p:strVal val="#ppt_x"/>
                                          </p:val>
                                        </p:tav>
                                      </p:tavLst>
                                    </p:anim>
                                    <p:anim calcmode="lin" valueType="num">
                                      <p:cBhvr additive="base">
                                        <p:cTn id="9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additive="base">
                                        <p:cTn id="101" dur="500" fill="hold"/>
                                        <p:tgtEl>
                                          <p:spTgt spid="12"/>
                                        </p:tgtEl>
                                        <p:attrNameLst>
                                          <p:attrName>ppt_x</p:attrName>
                                        </p:attrNameLst>
                                      </p:cBhvr>
                                      <p:tavLst>
                                        <p:tav tm="0">
                                          <p:val>
                                            <p:strVal val="#ppt_x"/>
                                          </p:val>
                                        </p:tav>
                                        <p:tav tm="100000">
                                          <p:val>
                                            <p:strVal val="#ppt_x"/>
                                          </p:val>
                                        </p:tav>
                                      </p:tavLst>
                                    </p:anim>
                                    <p:anim calcmode="lin" valueType="num">
                                      <p:cBhvr additive="base">
                                        <p:cTn id="10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xit" presetSubtype="4" fill="hold" grpId="1" nodeType="clickEffect">
                                  <p:stCondLst>
                                    <p:cond delay="0"/>
                                  </p:stCondLst>
                                  <p:childTnLst>
                                    <p:anim calcmode="lin" valueType="num">
                                      <p:cBhvr additive="base">
                                        <p:cTn id="106" dur="500"/>
                                        <p:tgtEl>
                                          <p:spTgt spid="11"/>
                                        </p:tgtEl>
                                        <p:attrNameLst>
                                          <p:attrName>ppt_x</p:attrName>
                                        </p:attrNameLst>
                                      </p:cBhvr>
                                      <p:tavLst>
                                        <p:tav tm="0">
                                          <p:val>
                                            <p:strVal val="ppt_x"/>
                                          </p:val>
                                        </p:tav>
                                        <p:tav tm="100000">
                                          <p:val>
                                            <p:strVal val="ppt_x"/>
                                          </p:val>
                                        </p:tav>
                                      </p:tavLst>
                                    </p:anim>
                                    <p:anim calcmode="lin" valueType="num">
                                      <p:cBhvr additive="base">
                                        <p:cTn id="107" dur="500"/>
                                        <p:tgtEl>
                                          <p:spTgt spid="11"/>
                                        </p:tgtEl>
                                        <p:attrNameLst>
                                          <p:attrName>ppt_y</p:attrName>
                                        </p:attrNameLst>
                                      </p:cBhvr>
                                      <p:tavLst>
                                        <p:tav tm="0">
                                          <p:val>
                                            <p:strVal val="ppt_y"/>
                                          </p:val>
                                        </p:tav>
                                        <p:tav tm="100000">
                                          <p:val>
                                            <p:strVal val="1+ppt_h/2"/>
                                          </p:val>
                                        </p:tav>
                                      </p:tavLst>
                                    </p:anim>
                                    <p:set>
                                      <p:cBhvr>
                                        <p:cTn id="108" dur="1" fill="hold">
                                          <p:stCondLst>
                                            <p:cond delay="499"/>
                                          </p:stCondLst>
                                        </p:cTn>
                                        <p:tgtEl>
                                          <p:spTgt spid="11"/>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500"/>
                                        <p:tgtEl>
                                          <p:spTgt spid="12"/>
                                        </p:tgtEl>
                                        <p:attrNameLst>
                                          <p:attrName>ppt_x</p:attrName>
                                        </p:attrNameLst>
                                      </p:cBhvr>
                                      <p:tavLst>
                                        <p:tav tm="0">
                                          <p:val>
                                            <p:strVal val="ppt_x"/>
                                          </p:val>
                                        </p:tav>
                                        <p:tav tm="100000">
                                          <p:val>
                                            <p:strVal val="ppt_x"/>
                                          </p:val>
                                        </p:tav>
                                      </p:tavLst>
                                    </p:anim>
                                    <p:anim calcmode="lin" valueType="num">
                                      <p:cBhvr additive="base">
                                        <p:cTn id="111" dur="500"/>
                                        <p:tgtEl>
                                          <p:spTgt spid="12"/>
                                        </p:tgtEl>
                                        <p:attrNameLst>
                                          <p:attrName>ppt_y</p:attrName>
                                        </p:attrNameLst>
                                      </p:cBhvr>
                                      <p:tavLst>
                                        <p:tav tm="0">
                                          <p:val>
                                            <p:strVal val="ppt_y"/>
                                          </p:val>
                                        </p:tav>
                                        <p:tav tm="100000">
                                          <p:val>
                                            <p:strVal val="1+ppt_h/2"/>
                                          </p:val>
                                        </p:tav>
                                      </p:tavLst>
                                    </p:anim>
                                    <p:set>
                                      <p:cBhvr>
                                        <p:cTn id="112" dur="1" fill="hold">
                                          <p:stCondLst>
                                            <p:cond delay="499"/>
                                          </p:stCondLst>
                                        </p:cTn>
                                        <p:tgtEl>
                                          <p:spTgt spid="1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 presetClass="entr" presetSubtype="4" fill="hold" grpId="0" nodeType="click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fill="hold"/>
                                        <p:tgtEl>
                                          <p:spTgt spid="13"/>
                                        </p:tgtEl>
                                        <p:attrNameLst>
                                          <p:attrName>ppt_x</p:attrName>
                                        </p:attrNameLst>
                                      </p:cBhvr>
                                      <p:tavLst>
                                        <p:tav tm="0">
                                          <p:val>
                                            <p:strVal val="#ppt_x"/>
                                          </p:val>
                                        </p:tav>
                                        <p:tav tm="100000">
                                          <p:val>
                                            <p:strVal val="#ppt_x"/>
                                          </p:val>
                                        </p:tav>
                                      </p:tavLst>
                                    </p:anim>
                                    <p:anim calcmode="lin" valueType="num">
                                      <p:cBhvr additive="base">
                                        <p:cTn id="1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4"/>
                                        </p:tgtEl>
                                        <p:attrNameLst>
                                          <p:attrName>style.visibility</p:attrName>
                                        </p:attrNameLst>
                                      </p:cBhvr>
                                      <p:to>
                                        <p:strVal val="visible"/>
                                      </p:to>
                                    </p:set>
                                    <p:anim calcmode="lin" valueType="num">
                                      <p:cBhvr additive="base">
                                        <p:cTn id="123" dur="500" fill="hold"/>
                                        <p:tgtEl>
                                          <p:spTgt spid="14"/>
                                        </p:tgtEl>
                                        <p:attrNameLst>
                                          <p:attrName>ppt_x</p:attrName>
                                        </p:attrNameLst>
                                      </p:cBhvr>
                                      <p:tavLst>
                                        <p:tav tm="0">
                                          <p:val>
                                            <p:strVal val="#ppt_x"/>
                                          </p:val>
                                        </p:tav>
                                        <p:tav tm="100000">
                                          <p:val>
                                            <p:strVal val="#ppt_x"/>
                                          </p:val>
                                        </p:tav>
                                      </p:tavLst>
                                    </p:anim>
                                    <p:anim calcmode="lin" valueType="num">
                                      <p:cBhvr additive="base">
                                        <p:cTn id="1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xit" presetSubtype="4" fill="hold" grpId="1" nodeType="clickEffect">
                                  <p:stCondLst>
                                    <p:cond delay="0"/>
                                  </p:stCondLst>
                                  <p:childTnLst>
                                    <p:anim calcmode="lin" valueType="num">
                                      <p:cBhvr additive="base">
                                        <p:cTn id="128" dur="500"/>
                                        <p:tgtEl>
                                          <p:spTgt spid="13"/>
                                        </p:tgtEl>
                                        <p:attrNameLst>
                                          <p:attrName>ppt_x</p:attrName>
                                        </p:attrNameLst>
                                      </p:cBhvr>
                                      <p:tavLst>
                                        <p:tav tm="0">
                                          <p:val>
                                            <p:strVal val="ppt_x"/>
                                          </p:val>
                                        </p:tav>
                                        <p:tav tm="100000">
                                          <p:val>
                                            <p:strVal val="ppt_x"/>
                                          </p:val>
                                        </p:tav>
                                      </p:tavLst>
                                    </p:anim>
                                    <p:anim calcmode="lin" valueType="num">
                                      <p:cBhvr additive="base">
                                        <p:cTn id="129" dur="500"/>
                                        <p:tgtEl>
                                          <p:spTgt spid="13"/>
                                        </p:tgtEl>
                                        <p:attrNameLst>
                                          <p:attrName>ppt_y</p:attrName>
                                        </p:attrNameLst>
                                      </p:cBhvr>
                                      <p:tavLst>
                                        <p:tav tm="0">
                                          <p:val>
                                            <p:strVal val="ppt_y"/>
                                          </p:val>
                                        </p:tav>
                                        <p:tav tm="100000">
                                          <p:val>
                                            <p:strVal val="1+ppt_h/2"/>
                                          </p:val>
                                        </p:tav>
                                      </p:tavLst>
                                    </p:anim>
                                    <p:set>
                                      <p:cBhvr>
                                        <p:cTn id="130" dur="1" fill="hold">
                                          <p:stCondLst>
                                            <p:cond delay="499"/>
                                          </p:stCondLst>
                                        </p:cTn>
                                        <p:tgtEl>
                                          <p:spTgt spid="13"/>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14"/>
                                        </p:tgtEl>
                                        <p:attrNameLst>
                                          <p:attrName>ppt_x</p:attrName>
                                        </p:attrNameLst>
                                      </p:cBhvr>
                                      <p:tavLst>
                                        <p:tav tm="0">
                                          <p:val>
                                            <p:strVal val="ppt_x"/>
                                          </p:val>
                                        </p:tav>
                                        <p:tav tm="100000">
                                          <p:val>
                                            <p:strVal val="ppt_x"/>
                                          </p:val>
                                        </p:tav>
                                      </p:tavLst>
                                    </p:anim>
                                    <p:anim calcmode="lin" valueType="num">
                                      <p:cBhvr additive="base">
                                        <p:cTn id="133" dur="500"/>
                                        <p:tgtEl>
                                          <p:spTgt spid="14"/>
                                        </p:tgtEl>
                                        <p:attrNameLst>
                                          <p:attrName>ppt_y</p:attrName>
                                        </p:attrNameLst>
                                      </p:cBhvr>
                                      <p:tavLst>
                                        <p:tav tm="0">
                                          <p:val>
                                            <p:strVal val="ppt_y"/>
                                          </p:val>
                                        </p:tav>
                                        <p:tav tm="100000">
                                          <p:val>
                                            <p:strVal val="1+ppt_h/2"/>
                                          </p:val>
                                        </p:tav>
                                      </p:tavLst>
                                    </p:anim>
                                    <p:set>
                                      <p:cBhvr>
                                        <p:cTn id="134" dur="1" fill="hold">
                                          <p:stCondLst>
                                            <p:cond delay="499"/>
                                          </p:stCondLst>
                                        </p:cTn>
                                        <p:tgtEl>
                                          <p:spTgt spid="14"/>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20"/>
                                        </p:tgtEl>
                                        <p:attrNameLst>
                                          <p:attrName>style.visibility</p:attrName>
                                        </p:attrNameLst>
                                      </p:cBhvr>
                                      <p:to>
                                        <p:strVal val="visible"/>
                                      </p:to>
                                    </p:set>
                                    <p:anim calcmode="lin" valueType="num">
                                      <p:cBhvr additive="base">
                                        <p:cTn id="139" dur="500" fill="hold"/>
                                        <p:tgtEl>
                                          <p:spTgt spid="20"/>
                                        </p:tgtEl>
                                        <p:attrNameLst>
                                          <p:attrName>ppt_x</p:attrName>
                                        </p:attrNameLst>
                                      </p:cBhvr>
                                      <p:tavLst>
                                        <p:tav tm="0">
                                          <p:val>
                                            <p:strVal val="#ppt_x"/>
                                          </p:val>
                                        </p:tav>
                                        <p:tav tm="100000">
                                          <p:val>
                                            <p:strVal val="#ppt_x"/>
                                          </p:val>
                                        </p:tav>
                                      </p:tavLst>
                                    </p:anim>
                                    <p:anim calcmode="lin" valueType="num">
                                      <p:cBhvr additive="base">
                                        <p:cTn id="1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21"/>
                                        </p:tgtEl>
                                        <p:attrNameLst>
                                          <p:attrName>style.visibility</p:attrName>
                                        </p:attrNameLst>
                                      </p:cBhvr>
                                      <p:to>
                                        <p:strVal val="visible"/>
                                      </p:to>
                                    </p:set>
                                    <p:anim calcmode="lin" valueType="num">
                                      <p:cBhvr additive="base">
                                        <p:cTn id="145" dur="500" fill="hold"/>
                                        <p:tgtEl>
                                          <p:spTgt spid="21"/>
                                        </p:tgtEl>
                                        <p:attrNameLst>
                                          <p:attrName>ppt_x</p:attrName>
                                        </p:attrNameLst>
                                      </p:cBhvr>
                                      <p:tavLst>
                                        <p:tav tm="0">
                                          <p:val>
                                            <p:strVal val="#ppt_x"/>
                                          </p:val>
                                        </p:tav>
                                        <p:tav tm="100000">
                                          <p:val>
                                            <p:strVal val="#ppt_x"/>
                                          </p:val>
                                        </p:tav>
                                      </p:tavLst>
                                    </p:anim>
                                    <p:anim calcmode="lin" valueType="num">
                                      <p:cBhvr additive="base">
                                        <p:cTn id="14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xit" presetSubtype="4" fill="hold" grpId="1" nodeType="clickEffect">
                                  <p:stCondLst>
                                    <p:cond delay="0"/>
                                  </p:stCondLst>
                                  <p:childTnLst>
                                    <p:anim calcmode="lin" valueType="num">
                                      <p:cBhvr additive="base">
                                        <p:cTn id="150" dur="500"/>
                                        <p:tgtEl>
                                          <p:spTgt spid="20"/>
                                        </p:tgtEl>
                                        <p:attrNameLst>
                                          <p:attrName>ppt_x</p:attrName>
                                        </p:attrNameLst>
                                      </p:cBhvr>
                                      <p:tavLst>
                                        <p:tav tm="0">
                                          <p:val>
                                            <p:strVal val="ppt_x"/>
                                          </p:val>
                                        </p:tav>
                                        <p:tav tm="100000">
                                          <p:val>
                                            <p:strVal val="ppt_x"/>
                                          </p:val>
                                        </p:tav>
                                      </p:tavLst>
                                    </p:anim>
                                    <p:anim calcmode="lin" valueType="num">
                                      <p:cBhvr additive="base">
                                        <p:cTn id="151" dur="500"/>
                                        <p:tgtEl>
                                          <p:spTgt spid="20"/>
                                        </p:tgtEl>
                                        <p:attrNameLst>
                                          <p:attrName>ppt_y</p:attrName>
                                        </p:attrNameLst>
                                      </p:cBhvr>
                                      <p:tavLst>
                                        <p:tav tm="0">
                                          <p:val>
                                            <p:strVal val="ppt_y"/>
                                          </p:val>
                                        </p:tav>
                                        <p:tav tm="100000">
                                          <p:val>
                                            <p:strVal val="1+ppt_h/2"/>
                                          </p:val>
                                        </p:tav>
                                      </p:tavLst>
                                    </p:anim>
                                    <p:set>
                                      <p:cBhvr>
                                        <p:cTn id="152" dur="1" fill="hold">
                                          <p:stCondLst>
                                            <p:cond delay="499"/>
                                          </p:stCondLst>
                                        </p:cTn>
                                        <p:tgtEl>
                                          <p:spTgt spid="20"/>
                                        </p:tgtEl>
                                        <p:attrNameLst>
                                          <p:attrName>style.visibility</p:attrName>
                                        </p:attrNameLst>
                                      </p:cBhvr>
                                      <p:to>
                                        <p:strVal val="hidden"/>
                                      </p:to>
                                    </p:set>
                                  </p:childTnLst>
                                </p:cTn>
                              </p:par>
                              <p:par>
                                <p:cTn id="153" presetID="2" presetClass="exit" presetSubtype="4" fill="hold" grpId="1" nodeType="withEffect">
                                  <p:stCondLst>
                                    <p:cond delay="0"/>
                                  </p:stCondLst>
                                  <p:childTnLst>
                                    <p:anim calcmode="lin" valueType="num">
                                      <p:cBhvr additive="base">
                                        <p:cTn id="154" dur="500"/>
                                        <p:tgtEl>
                                          <p:spTgt spid="21"/>
                                        </p:tgtEl>
                                        <p:attrNameLst>
                                          <p:attrName>ppt_x</p:attrName>
                                        </p:attrNameLst>
                                      </p:cBhvr>
                                      <p:tavLst>
                                        <p:tav tm="0">
                                          <p:val>
                                            <p:strVal val="ppt_x"/>
                                          </p:val>
                                        </p:tav>
                                        <p:tav tm="100000">
                                          <p:val>
                                            <p:strVal val="ppt_x"/>
                                          </p:val>
                                        </p:tav>
                                      </p:tavLst>
                                    </p:anim>
                                    <p:anim calcmode="lin" valueType="num">
                                      <p:cBhvr additive="base">
                                        <p:cTn id="155" dur="500"/>
                                        <p:tgtEl>
                                          <p:spTgt spid="21"/>
                                        </p:tgtEl>
                                        <p:attrNameLst>
                                          <p:attrName>ppt_y</p:attrName>
                                        </p:attrNameLst>
                                      </p:cBhvr>
                                      <p:tavLst>
                                        <p:tav tm="0">
                                          <p:val>
                                            <p:strVal val="ppt_y"/>
                                          </p:val>
                                        </p:tav>
                                        <p:tav tm="100000">
                                          <p:val>
                                            <p:strVal val="1+ppt_h/2"/>
                                          </p:val>
                                        </p:tav>
                                      </p:tavLst>
                                    </p:anim>
                                    <p:set>
                                      <p:cBhvr>
                                        <p:cTn id="156" dur="1" fill="hold">
                                          <p:stCondLst>
                                            <p:cond delay="499"/>
                                          </p:stCondLst>
                                        </p:cTn>
                                        <p:tgtEl>
                                          <p:spTgt spid="21"/>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24"/>
                                        </p:tgtEl>
                                        <p:attrNameLst>
                                          <p:attrName>style.visibility</p:attrName>
                                        </p:attrNameLst>
                                      </p:cBhvr>
                                      <p:to>
                                        <p:strVal val="visible"/>
                                      </p:to>
                                    </p:set>
                                    <p:anim calcmode="lin" valueType="num">
                                      <p:cBhvr additive="base">
                                        <p:cTn id="161" dur="500" fill="hold"/>
                                        <p:tgtEl>
                                          <p:spTgt spid="24"/>
                                        </p:tgtEl>
                                        <p:attrNameLst>
                                          <p:attrName>ppt_x</p:attrName>
                                        </p:attrNameLst>
                                      </p:cBhvr>
                                      <p:tavLst>
                                        <p:tav tm="0">
                                          <p:val>
                                            <p:strVal val="#ppt_x"/>
                                          </p:val>
                                        </p:tav>
                                        <p:tav tm="100000">
                                          <p:val>
                                            <p:strVal val="#ppt_x"/>
                                          </p:val>
                                        </p:tav>
                                      </p:tavLst>
                                    </p:anim>
                                    <p:anim calcmode="lin" valueType="num">
                                      <p:cBhvr additive="base">
                                        <p:cTn id="1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grpId="0" nodeType="clickEffect">
                                  <p:stCondLst>
                                    <p:cond delay="0"/>
                                  </p:stCondLst>
                                  <p:childTnLst>
                                    <p:set>
                                      <p:cBhvr>
                                        <p:cTn id="166" dur="1" fill="hold">
                                          <p:stCondLst>
                                            <p:cond delay="0"/>
                                          </p:stCondLst>
                                        </p:cTn>
                                        <p:tgtEl>
                                          <p:spTgt spid="25"/>
                                        </p:tgtEl>
                                        <p:attrNameLst>
                                          <p:attrName>style.visibility</p:attrName>
                                        </p:attrNameLst>
                                      </p:cBhvr>
                                      <p:to>
                                        <p:strVal val="visible"/>
                                      </p:to>
                                    </p:set>
                                    <p:anim calcmode="lin" valueType="num">
                                      <p:cBhvr additive="base">
                                        <p:cTn id="167" dur="500" fill="hold"/>
                                        <p:tgtEl>
                                          <p:spTgt spid="25"/>
                                        </p:tgtEl>
                                        <p:attrNameLst>
                                          <p:attrName>ppt_x</p:attrName>
                                        </p:attrNameLst>
                                      </p:cBhvr>
                                      <p:tavLst>
                                        <p:tav tm="0">
                                          <p:val>
                                            <p:strVal val="#ppt_x"/>
                                          </p:val>
                                        </p:tav>
                                        <p:tav tm="100000">
                                          <p:val>
                                            <p:strVal val="#ppt_x"/>
                                          </p:val>
                                        </p:tav>
                                      </p:tavLst>
                                    </p:anim>
                                    <p:anim calcmode="lin" valueType="num">
                                      <p:cBhvr additive="base">
                                        <p:cTn id="1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2" presetClass="exit" presetSubtype="4" fill="hold" grpId="1" nodeType="clickEffect">
                                  <p:stCondLst>
                                    <p:cond delay="0"/>
                                  </p:stCondLst>
                                  <p:childTnLst>
                                    <p:anim calcmode="lin" valueType="num">
                                      <p:cBhvr additive="base">
                                        <p:cTn id="172" dur="500"/>
                                        <p:tgtEl>
                                          <p:spTgt spid="24"/>
                                        </p:tgtEl>
                                        <p:attrNameLst>
                                          <p:attrName>ppt_x</p:attrName>
                                        </p:attrNameLst>
                                      </p:cBhvr>
                                      <p:tavLst>
                                        <p:tav tm="0">
                                          <p:val>
                                            <p:strVal val="ppt_x"/>
                                          </p:val>
                                        </p:tav>
                                        <p:tav tm="100000">
                                          <p:val>
                                            <p:strVal val="ppt_x"/>
                                          </p:val>
                                        </p:tav>
                                      </p:tavLst>
                                    </p:anim>
                                    <p:anim calcmode="lin" valueType="num">
                                      <p:cBhvr additive="base">
                                        <p:cTn id="173" dur="500"/>
                                        <p:tgtEl>
                                          <p:spTgt spid="24"/>
                                        </p:tgtEl>
                                        <p:attrNameLst>
                                          <p:attrName>ppt_y</p:attrName>
                                        </p:attrNameLst>
                                      </p:cBhvr>
                                      <p:tavLst>
                                        <p:tav tm="0">
                                          <p:val>
                                            <p:strVal val="ppt_y"/>
                                          </p:val>
                                        </p:tav>
                                        <p:tav tm="100000">
                                          <p:val>
                                            <p:strVal val="1+ppt_h/2"/>
                                          </p:val>
                                        </p:tav>
                                      </p:tavLst>
                                    </p:anim>
                                    <p:set>
                                      <p:cBhvr>
                                        <p:cTn id="174" dur="1" fill="hold">
                                          <p:stCondLst>
                                            <p:cond delay="499"/>
                                          </p:stCondLst>
                                        </p:cTn>
                                        <p:tgtEl>
                                          <p:spTgt spid="24"/>
                                        </p:tgtEl>
                                        <p:attrNameLst>
                                          <p:attrName>style.visibility</p:attrName>
                                        </p:attrNameLst>
                                      </p:cBhvr>
                                      <p:to>
                                        <p:strVal val="hidden"/>
                                      </p:to>
                                    </p:set>
                                  </p:childTnLst>
                                </p:cTn>
                              </p:par>
                              <p:par>
                                <p:cTn id="175" presetID="2" presetClass="exit" presetSubtype="4" fill="hold" grpId="1" nodeType="withEffect">
                                  <p:stCondLst>
                                    <p:cond delay="0"/>
                                  </p:stCondLst>
                                  <p:childTnLst>
                                    <p:anim calcmode="lin" valueType="num">
                                      <p:cBhvr additive="base">
                                        <p:cTn id="176" dur="500"/>
                                        <p:tgtEl>
                                          <p:spTgt spid="25"/>
                                        </p:tgtEl>
                                        <p:attrNameLst>
                                          <p:attrName>ppt_x</p:attrName>
                                        </p:attrNameLst>
                                      </p:cBhvr>
                                      <p:tavLst>
                                        <p:tav tm="0">
                                          <p:val>
                                            <p:strVal val="ppt_x"/>
                                          </p:val>
                                        </p:tav>
                                        <p:tav tm="100000">
                                          <p:val>
                                            <p:strVal val="ppt_x"/>
                                          </p:val>
                                        </p:tav>
                                      </p:tavLst>
                                    </p:anim>
                                    <p:anim calcmode="lin" valueType="num">
                                      <p:cBhvr additive="base">
                                        <p:cTn id="177" dur="500"/>
                                        <p:tgtEl>
                                          <p:spTgt spid="25"/>
                                        </p:tgtEl>
                                        <p:attrNameLst>
                                          <p:attrName>ppt_y</p:attrName>
                                        </p:attrNameLst>
                                      </p:cBhvr>
                                      <p:tavLst>
                                        <p:tav tm="0">
                                          <p:val>
                                            <p:strVal val="ppt_y"/>
                                          </p:val>
                                        </p:tav>
                                        <p:tav tm="100000">
                                          <p:val>
                                            <p:strVal val="1+ppt_h/2"/>
                                          </p:val>
                                        </p:tav>
                                      </p:tavLst>
                                    </p:anim>
                                    <p:set>
                                      <p:cBhvr>
                                        <p:cTn id="178" dur="1" fill="hold">
                                          <p:stCondLst>
                                            <p:cond delay="499"/>
                                          </p:stCondLst>
                                        </p:cTn>
                                        <p:tgtEl>
                                          <p:spTgt spid="25"/>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18"/>
                                        </p:tgtEl>
                                        <p:attrNameLst>
                                          <p:attrName>style.visibility</p:attrName>
                                        </p:attrNameLst>
                                      </p:cBhvr>
                                      <p:to>
                                        <p:strVal val="visible"/>
                                      </p:to>
                                    </p:set>
                                    <p:anim calcmode="lin" valueType="num">
                                      <p:cBhvr additive="base">
                                        <p:cTn id="183" dur="500" fill="hold"/>
                                        <p:tgtEl>
                                          <p:spTgt spid="18"/>
                                        </p:tgtEl>
                                        <p:attrNameLst>
                                          <p:attrName>ppt_x</p:attrName>
                                        </p:attrNameLst>
                                      </p:cBhvr>
                                      <p:tavLst>
                                        <p:tav tm="0">
                                          <p:val>
                                            <p:strVal val="#ppt_x"/>
                                          </p:val>
                                        </p:tav>
                                        <p:tav tm="100000">
                                          <p:val>
                                            <p:strVal val="#ppt_x"/>
                                          </p:val>
                                        </p:tav>
                                      </p:tavLst>
                                    </p:anim>
                                    <p:anim calcmode="lin" valueType="num">
                                      <p:cBhvr additive="base">
                                        <p:cTn id="18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additive="base">
                                        <p:cTn id="189" dur="500" fill="hold"/>
                                        <p:tgtEl>
                                          <p:spTgt spid="19"/>
                                        </p:tgtEl>
                                        <p:attrNameLst>
                                          <p:attrName>ppt_x</p:attrName>
                                        </p:attrNameLst>
                                      </p:cBhvr>
                                      <p:tavLst>
                                        <p:tav tm="0">
                                          <p:val>
                                            <p:strVal val="#ppt_x"/>
                                          </p:val>
                                        </p:tav>
                                        <p:tav tm="100000">
                                          <p:val>
                                            <p:strVal val="#ppt_x"/>
                                          </p:val>
                                        </p:tav>
                                      </p:tavLst>
                                    </p:anim>
                                    <p:anim calcmode="lin" valueType="num">
                                      <p:cBhvr additive="base">
                                        <p:cTn id="19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xit" presetSubtype="4" fill="hold" grpId="1" nodeType="clickEffect">
                                  <p:stCondLst>
                                    <p:cond delay="0"/>
                                  </p:stCondLst>
                                  <p:childTnLst>
                                    <p:anim calcmode="lin" valueType="num">
                                      <p:cBhvr additive="base">
                                        <p:cTn id="194" dur="500"/>
                                        <p:tgtEl>
                                          <p:spTgt spid="18"/>
                                        </p:tgtEl>
                                        <p:attrNameLst>
                                          <p:attrName>ppt_x</p:attrName>
                                        </p:attrNameLst>
                                      </p:cBhvr>
                                      <p:tavLst>
                                        <p:tav tm="0">
                                          <p:val>
                                            <p:strVal val="ppt_x"/>
                                          </p:val>
                                        </p:tav>
                                        <p:tav tm="100000">
                                          <p:val>
                                            <p:strVal val="ppt_x"/>
                                          </p:val>
                                        </p:tav>
                                      </p:tavLst>
                                    </p:anim>
                                    <p:anim calcmode="lin" valueType="num">
                                      <p:cBhvr additive="base">
                                        <p:cTn id="195" dur="500"/>
                                        <p:tgtEl>
                                          <p:spTgt spid="18"/>
                                        </p:tgtEl>
                                        <p:attrNameLst>
                                          <p:attrName>ppt_y</p:attrName>
                                        </p:attrNameLst>
                                      </p:cBhvr>
                                      <p:tavLst>
                                        <p:tav tm="0">
                                          <p:val>
                                            <p:strVal val="ppt_y"/>
                                          </p:val>
                                        </p:tav>
                                        <p:tav tm="100000">
                                          <p:val>
                                            <p:strVal val="1+ppt_h/2"/>
                                          </p:val>
                                        </p:tav>
                                      </p:tavLst>
                                    </p:anim>
                                    <p:set>
                                      <p:cBhvr>
                                        <p:cTn id="196" dur="1" fill="hold">
                                          <p:stCondLst>
                                            <p:cond delay="499"/>
                                          </p:stCondLst>
                                        </p:cTn>
                                        <p:tgtEl>
                                          <p:spTgt spid="18"/>
                                        </p:tgtEl>
                                        <p:attrNameLst>
                                          <p:attrName>style.visibility</p:attrName>
                                        </p:attrNameLst>
                                      </p:cBhvr>
                                      <p:to>
                                        <p:strVal val="hidden"/>
                                      </p:to>
                                    </p:set>
                                  </p:childTnLst>
                                </p:cTn>
                              </p:par>
                              <p:par>
                                <p:cTn id="197" presetID="2" presetClass="exit" presetSubtype="4" fill="hold" grpId="1" nodeType="withEffect">
                                  <p:stCondLst>
                                    <p:cond delay="0"/>
                                  </p:stCondLst>
                                  <p:childTnLst>
                                    <p:anim calcmode="lin" valueType="num">
                                      <p:cBhvr additive="base">
                                        <p:cTn id="198" dur="500"/>
                                        <p:tgtEl>
                                          <p:spTgt spid="19"/>
                                        </p:tgtEl>
                                        <p:attrNameLst>
                                          <p:attrName>ppt_x</p:attrName>
                                        </p:attrNameLst>
                                      </p:cBhvr>
                                      <p:tavLst>
                                        <p:tav tm="0">
                                          <p:val>
                                            <p:strVal val="ppt_x"/>
                                          </p:val>
                                        </p:tav>
                                        <p:tav tm="100000">
                                          <p:val>
                                            <p:strVal val="ppt_x"/>
                                          </p:val>
                                        </p:tav>
                                      </p:tavLst>
                                    </p:anim>
                                    <p:anim calcmode="lin" valueType="num">
                                      <p:cBhvr additive="base">
                                        <p:cTn id="199" dur="500"/>
                                        <p:tgtEl>
                                          <p:spTgt spid="19"/>
                                        </p:tgtEl>
                                        <p:attrNameLst>
                                          <p:attrName>ppt_y</p:attrName>
                                        </p:attrNameLst>
                                      </p:cBhvr>
                                      <p:tavLst>
                                        <p:tav tm="0">
                                          <p:val>
                                            <p:strVal val="ppt_y"/>
                                          </p:val>
                                        </p:tav>
                                        <p:tav tm="100000">
                                          <p:val>
                                            <p:strVal val="1+ppt_h/2"/>
                                          </p:val>
                                        </p:tav>
                                      </p:tavLst>
                                    </p:anim>
                                    <p:set>
                                      <p:cBhvr>
                                        <p:cTn id="200" dur="1" fill="hold">
                                          <p:stCondLst>
                                            <p:cond delay="499"/>
                                          </p:stCondLst>
                                        </p:cTn>
                                        <p:tgtEl>
                                          <p:spTgt spid="19"/>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15"/>
                                        </p:tgtEl>
                                        <p:attrNameLst>
                                          <p:attrName>style.visibility</p:attrName>
                                        </p:attrNameLst>
                                      </p:cBhvr>
                                      <p:to>
                                        <p:strVal val="visible"/>
                                      </p:to>
                                    </p:set>
                                    <p:anim calcmode="lin" valueType="num">
                                      <p:cBhvr additive="base">
                                        <p:cTn id="205" dur="500" fill="hold"/>
                                        <p:tgtEl>
                                          <p:spTgt spid="15"/>
                                        </p:tgtEl>
                                        <p:attrNameLst>
                                          <p:attrName>ppt_x</p:attrName>
                                        </p:attrNameLst>
                                      </p:cBhvr>
                                      <p:tavLst>
                                        <p:tav tm="0">
                                          <p:val>
                                            <p:strVal val="#ppt_x"/>
                                          </p:val>
                                        </p:tav>
                                        <p:tav tm="100000">
                                          <p:val>
                                            <p:strVal val="#ppt_x"/>
                                          </p:val>
                                        </p:tav>
                                      </p:tavLst>
                                    </p:anim>
                                    <p:anim calcmode="lin" valueType="num">
                                      <p:cBhvr additive="base">
                                        <p:cTn id="20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17"/>
                                        </p:tgtEl>
                                        <p:attrNameLst>
                                          <p:attrName>style.visibility</p:attrName>
                                        </p:attrNameLst>
                                      </p:cBhvr>
                                      <p:to>
                                        <p:strVal val="visible"/>
                                      </p:to>
                                    </p:set>
                                    <p:anim calcmode="lin" valueType="num">
                                      <p:cBhvr additive="base">
                                        <p:cTn id="211" dur="500" fill="hold"/>
                                        <p:tgtEl>
                                          <p:spTgt spid="17"/>
                                        </p:tgtEl>
                                        <p:attrNameLst>
                                          <p:attrName>ppt_x</p:attrName>
                                        </p:attrNameLst>
                                      </p:cBhvr>
                                      <p:tavLst>
                                        <p:tav tm="0">
                                          <p:val>
                                            <p:strVal val="#ppt_x"/>
                                          </p:val>
                                        </p:tav>
                                        <p:tav tm="100000">
                                          <p:val>
                                            <p:strVal val="#ppt_x"/>
                                          </p:val>
                                        </p:tav>
                                      </p:tavLst>
                                    </p:anim>
                                    <p:anim calcmode="lin" valueType="num">
                                      <p:cBhvr additive="base">
                                        <p:cTn id="2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xit" presetSubtype="4" fill="hold" grpId="1" nodeType="clickEffect">
                                  <p:stCondLst>
                                    <p:cond delay="0"/>
                                  </p:stCondLst>
                                  <p:childTnLst>
                                    <p:anim calcmode="lin" valueType="num">
                                      <p:cBhvr additive="base">
                                        <p:cTn id="216" dur="500"/>
                                        <p:tgtEl>
                                          <p:spTgt spid="15"/>
                                        </p:tgtEl>
                                        <p:attrNameLst>
                                          <p:attrName>ppt_x</p:attrName>
                                        </p:attrNameLst>
                                      </p:cBhvr>
                                      <p:tavLst>
                                        <p:tav tm="0">
                                          <p:val>
                                            <p:strVal val="ppt_x"/>
                                          </p:val>
                                        </p:tav>
                                        <p:tav tm="100000">
                                          <p:val>
                                            <p:strVal val="ppt_x"/>
                                          </p:val>
                                        </p:tav>
                                      </p:tavLst>
                                    </p:anim>
                                    <p:anim calcmode="lin" valueType="num">
                                      <p:cBhvr additive="base">
                                        <p:cTn id="217" dur="500"/>
                                        <p:tgtEl>
                                          <p:spTgt spid="15"/>
                                        </p:tgtEl>
                                        <p:attrNameLst>
                                          <p:attrName>ppt_y</p:attrName>
                                        </p:attrNameLst>
                                      </p:cBhvr>
                                      <p:tavLst>
                                        <p:tav tm="0">
                                          <p:val>
                                            <p:strVal val="ppt_y"/>
                                          </p:val>
                                        </p:tav>
                                        <p:tav tm="100000">
                                          <p:val>
                                            <p:strVal val="1+ppt_h/2"/>
                                          </p:val>
                                        </p:tav>
                                      </p:tavLst>
                                    </p:anim>
                                    <p:set>
                                      <p:cBhvr>
                                        <p:cTn id="218" dur="1" fill="hold">
                                          <p:stCondLst>
                                            <p:cond delay="499"/>
                                          </p:stCondLst>
                                        </p:cTn>
                                        <p:tgtEl>
                                          <p:spTgt spid="15"/>
                                        </p:tgtEl>
                                        <p:attrNameLst>
                                          <p:attrName>style.visibility</p:attrName>
                                        </p:attrNameLst>
                                      </p:cBhvr>
                                      <p:to>
                                        <p:strVal val="hidden"/>
                                      </p:to>
                                    </p:set>
                                  </p:childTnLst>
                                </p:cTn>
                              </p:par>
                              <p:par>
                                <p:cTn id="219" presetID="2" presetClass="exit" presetSubtype="4" fill="hold" grpId="1" nodeType="withEffect">
                                  <p:stCondLst>
                                    <p:cond delay="0"/>
                                  </p:stCondLst>
                                  <p:childTnLst>
                                    <p:anim calcmode="lin" valueType="num">
                                      <p:cBhvr additive="base">
                                        <p:cTn id="220" dur="500"/>
                                        <p:tgtEl>
                                          <p:spTgt spid="17"/>
                                        </p:tgtEl>
                                        <p:attrNameLst>
                                          <p:attrName>ppt_x</p:attrName>
                                        </p:attrNameLst>
                                      </p:cBhvr>
                                      <p:tavLst>
                                        <p:tav tm="0">
                                          <p:val>
                                            <p:strVal val="ppt_x"/>
                                          </p:val>
                                        </p:tav>
                                        <p:tav tm="100000">
                                          <p:val>
                                            <p:strVal val="ppt_x"/>
                                          </p:val>
                                        </p:tav>
                                      </p:tavLst>
                                    </p:anim>
                                    <p:anim calcmode="lin" valueType="num">
                                      <p:cBhvr additive="base">
                                        <p:cTn id="221" dur="500"/>
                                        <p:tgtEl>
                                          <p:spTgt spid="17"/>
                                        </p:tgtEl>
                                        <p:attrNameLst>
                                          <p:attrName>ppt_y</p:attrName>
                                        </p:attrNameLst>
                                      </p:cBhvr>
                                      <p:tavLst>
                                        <p:tav tm="0">
                                          <p:val>
                                            <p:strVal val="ppt_y"/>
                                          </p:val>
                                        </p:tav>
                                        <p:tav tm="100000">
                                          <p:val>
                                            <p:strVal val="1+ppt_h/2"/>
                                          </p:val>
                                        </p:tav>
                                      </p:tavLst>
                                    </p:anim>
                                    <p:set>
                                      <p:cBhvr>
                                        <p:cTn id="2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P spid="6" grpId="1"/>
      <p:bldP spid="7" grpId="0" animBg="1"/>
      <p:bldP spid="7" grpId="1" animBg="1"/>
      <p:bldP spid="8" grpId="0" animBg="1"/>
      <p:bldP spid="8" grpId="1" animBg="1"/>
      <p:bldP spid="9" grpId="0" animBg="1"/>
      <p:bldP spid="9" grpId="1" animBg="1"/>
      <p:bldP spid="10" grpId="0"/>
      <p:bldP spid="10" grpId="1"/>
      <p:bldP spid="11" grpId="0" animBg="1"/>
      <p:bldP spid="11" grpId="1" animBg="1"/>
      <p:bldP spid="12" grpId="0"/>
      <p:bldP spid="12" grpId="1"/>
      <p:bldP spid="13" grpId="0" animBg="1"/>
      <p:bldP spid="13" grpId="1" animBg="1"/>
      <p:bldP spid="14" grpId="0"/>
      <p:bldP spid="14" grpId="1"/>
      <p:bldP spid="15" grpId="0" animBg="1"/>
      <p:bldP spid="15" grpId="1" animBg="1"/>
      <p:bldP spid="17" grpId="0"/>
      <p:bldP spid="17" grpId="1"/>
      <p:bldP spid="18" grpId="0" animBg="1"/>
      <p:bldP spid="18" grpId="1" animBg="1"/>
      <p:bldP spid="19" grpId="0"/>
      <p:bldP spid="19" grpId="1"/>
      <p:bldP spid="20" grpId="0" animBg="1"/>
      <p:bldP spid="20" grpId="1" animBg="1"/>
      <p:bldP spid="21" grpId="0"/>
      <p:bldP spid="21" grpId="1"/>
      <p:bldP spid="22" grpId="0"/>
      <p:bldP spid="22" grpId="1"/>
      <p:bldP spid="23" grpId="0" animBg="1"/>
      <p:bldP spid="23" grpId="1" animBg="1"/>
      <p:bldP spid="23" grpId="2" animBg="1"/>
      <p:bldP spid="24" grpId="0" animBg="1"/>
      <p:bldP spid="24" grpId="1" animBg="1"/>
      <p:bldP spid="25" grpId="0"/>
      <p:bldP spid="2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25CA7-810A-4419-AB7A-4F25E4349948}"/>
              </a:ext>
            </a:extLst>
          </p:cNvPr>
          <p:cNvPicPr>
            <a:picLocks noChangeAspect="1"/>
          </p:cNvPicPr>
          <p:nvPr/>
        </p:nvPicPr>
        <p:blipFill rotWithShape="1">
          <a:blip r:embed="rId2"/>
          <a:srcRect t="9963"/>
          <a:stretch/>
        </p:blipFill>
        <p:spPr>
          <a:xfrm>
            <a:off x="243815" y="510638"/>
            <a:ext cx="9603423" cy="2683823"/>
          </a:xfrm>
          <a:prstGeom prst="rect">
            <a:avLst/>
          </a:prstGeom>
        </p:spPr>
      </p:pic>
      <p:sp>
        <p:nvSpPr>
          <p:cNvPr id="3" name="Rectangle 2">
            <a:extLst>
              <a:ext uri="{FF2B5EF4-FFF2-40B4-BE49-F238E27FC236}">
                <a16:creationId xmlns:a16="http://schemas.microsoft.com/office/drawing/2014/main" id="{C4DA5912-0EB9-42D4-AC79-B3C03DC80D45}"/>
              </a:ext>
            </a:extLst>
          </p:cNvPr>
          <p:cNvSpPr/>
          <p:nvPr/>
        </p:nvSpPr>
        <p:spPr>
          <a:xfrm>
            <a:off x="1104405" y="2410691"/>
            <a:ext cx="3740727" cy="2493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20F60E7-DD62-467E-B8EB-21CF5F39BA8C}"/>
              </a:ext>
            </a:extLst>
          </p:cNvPr>
          <p:cNvSpPr/>
          <p:nvPr/>
        </p:nvSpPr>
        <p:spPr>
          <a:xfrm>
            <a:off x="1104405" y="2677885"/>
            <a:ext cx="3740727" cy="2493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FA2620-47FD-473A-9856-D3D186A6A8AD}"/>
              </a:ext>
            </a:extLst>
          </p:cNvPr>
          <p:cNvSpPr/>
          <p:nvPr/>
        </p:nvSpPr>
        <p:spPr>
          <a:xfrm>
            <a:off x="5200155" y="962891"/>
            <a:ext cx="3740727" cy="2493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A130A86-1A6D-400D-AD1B-80291654C022}"/>
              </a:ext>
            </a:extLst>
          </p:cNvPr>
          <p:cNvSpPr/>
          <p:nvPr/>
        </p:nvSpPr>
        <p:spPr>
          <a:xfrm>
            <a:off x="5187537" y="1415144"/>
            <a:ext cx="3740727" cy="2493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BB6449-E746-4838-BD7A-6992BA70B6E4}"/>
              </a:ext>
            </a:extLst>
          </p:cNvPr>
          <p:cNvSpPr/>
          <p:nvPr/>
        </p:nvSpPr>
        <p:spPr>
          <a:xfrm>
            <a:off x="5200154" y="2410691"/>
            <a:ext cx="3740727" cy="24938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6C33E3-2302-4270-9E25-7AFF8752A1FA}"/>
              </a:ext>
            </a:extLst>
          </p:cNvPr>
          <p:cNvSpPr txBox="1"/>
          <p:nvPr/>
        </p:nvSpPr>
        <p:spPr>
          <a:xfrm>
            <a:off x="352425" y="3667125"/>
            <a:ext cx="4492707" cy="2031325"/>
          </a:xfrm>
          <a:prstGeom prst="rect">
            <a:avLst/>
          </a:prstGeom>
          <a:noFill/>
        </p:spPr>
        <p:txBody>
          <a:bodyPr wrap="square" rtlCol="0">
            <a:spAutoFit/>
          </a:bodyPr>
          <a:lstStyle/>
          <a:p>
            <a:r>
              <a:rPr lang="en-US"/>
              <a:t>Guidance/Counseling (030) can be used when helping students with techniques to enhance educational or personal development. This could include goal setting workshops, small group/individual discussions around healthy ways to cope with stress/isolation, and/or providing mini-lessons around mental health </a:t>
            </a:r>
          </a:p>
        </p:txBody>
      </p:sp>
      <p:sp>
        <p:nvSpPr>
          <p:cNvPr id="10" name="TextBox 9">
            <a:extLst>
              <a:ext uri="{FF2B5EF4-FFF2-40B4-BE49-F238E27FC236}">
                <a16:creationId xmlns:a16="http://schemas.microsoft.com/office/drawing/2014/main" id="{5D96E24B-C343-4113-B96F-465C56E02558}"/>
              </a:ext>
            </a:extLst>
          </p:cNvPr>
          <p:cNvSpPr txBox="1"/>
          <p:nvPr/>
        </p:nvSpPr>
        <p:spPr>
          <a:xfrm>
            <a:off x="352425" y="3643930"/>
            <a:ext cx="4492707" cy="1477328"/>
          </a:xfrm>
          <a:prstGeom prst="rect">
            <a:avLst/>
          </a:prstGeom>
          <a:noFill/>
        </p:spPr>
        <p:txBody>
          <a:bodyPr wrap="square" rtlCol="0">
            <a:spAutoFit/>
          </a:bodyPr>
          <a:lstStyle/>
          <a:p>
            <a:r>
              <a:rPr lang="en-US"/>
              <a:t>Social Work/Outreach (031) can be used when conducting activities that assist migratory students in accessing the full range of services available to them. This could include facilitating meal delivery. </a:t>
            </a:r>
          </a:p>
        </p:txBody>
      </p:sp>
      <p:sp>
        <p:nvSpPr>
          <p:cNvPr id="11" name="TextBox 10">
            <a:extLst>
              <a:ext uri="{FF2B5EF4-FFF2-40B4-BE49-F238E27FC236}">
                <a16:creationId xmlns:a16="http://schemas.microsoft.com/office/drawing/2014/main" id="{0E4AF8C9-9EF7-417A-8AC9-E747C94A0AAE}"/>
              </a:ext>
            </a:extLst>
          </p:cNvPr>
          <p:cNvSpPr txBox="1"/>
          <p:nvPr/>
        </p:nvSpPr>
        <p:spPr>
          <a:xfrm>
            <a:off x="5595222" y="3469549"/>
            <a:ext cx="4492707" cy="923330"/>
          </a:xfrm>
          <a:prstGeom prst="rect">
            <a:avLst/>
          </a:prstGeom>
          <a:noFill/>
        </p:spPr>
        <p:txBody>
          <a:bodyPr wrap="square" rtlCol="0">
            <a:spAutoFit/>
          </a:bodyPr>
          <a:lstStyle/>
          <a:p>
            <a:r>
              <a:rPr lang="en-US"/>
              <a:t>Internet access (033) can be used when the MEP provides internet access to students (MEP-funded hotspots) </a:t>
            </a:r>
          </a:p>
        </p:txBody>
      </p:sp>
      <p:sp>
        <p:nvSpPr>
          <p:cNvPr id="12" name="TextBox 11">
            <a:extLst>
              <a:ext uri="{FF2B5EF4-FFF2-40B4-BE49-F238E27FC236}">
                <a16:creationId xmlns:a16="http://schemas.microsoft.com/office/drawing/2014/main" id="{692759C4-D7E7-4BC6-AD93-87313A8D4D8E}"/>
              </a:ext>
            </a:extLst>
          </p:cNvPr>
          <p:cNvSpPr txBox="1"/>
          <p:nvPr/>
        </p:nvSpPr>
        <p:spPr>
          <a:xfrm>
            <a:off x="5595221" y="3406238"/>
            <a:ext cx="4492707" cy="1200329"/>
          </a:xfrm>
          <a:prstGeom prst="rect">
            <a:avLst/>
          </a:prstGeom>
          <a:noFill/>
        </p:spPr>
        <p:txBody>
          <a:bodyPr wrap="square" rtlCol="0">
            <a:spAutoFit/>
          </a:bodyPr>
          <a:lstStyle/>
          <a:p>
            <a:r>
              <a:rPr lang="en-US"/>
              <a:t>Health Support (048) can be used when the MEP pays for services to support the health and wellness of students (physicals, vision screenings, dental screenings, </a:t>
            </a:r>
            <a:r>
              <a:rPr lang="en-US" err="1"/>
              <a:t>etc</a:t>
            </a:r>
            <a:r>
              <a:rPr lang="en-US"/>
              <a:t>) </a:t>
            </a:r>
          </a:p>
        </p:txBody>
      </p:sp>
      <p:sp>
        <p:nvSpPr>
          <p:cNvPr id="13" name="TextBox 12">
            <a:extLst>
              <a:ext uri="{FF2B5EF4-FFF2-40B4-BE49-F238E27FC236}">
                <a16:creationId xmlns:a16="http://schemas.microsoft.com/office/drawing/2014/main" id="{FD40BA5C-3688-4608-90E7-C27368AC2955}"/>
              </a:ext>
            </a:extLst>
          </p:cNvPr>
          <p:cNvSpPr txBox="1"/>
          <p:nvPr/>
        </p:nvSpPr>
        <p:spPr>
          <a:xfrm>
            <a:off x="5595221" y="3469549"/>
            <a:ext cx="4492707" cy="1200329"/>
          </a:xfrm>
          <a:prstGeom prst="rect">
            <a:avLst/>
          </a:prstGeom>
          <a:noFill/>
        </p:spPr>
        <p:txBody>
          <a:bodyPr wrap="square" rtlCol="0">
            <a:spAutoFit/>
          </a:bodyPr>
          <a:lstStyle/>
          <a:p>
            <a:r>
              <a:rPr lang="en-US"/>
              <a:t>Material Support (063) should only be used when the MEP is providing supplies and materials to families that address basic human needs (food, clothing, shelter) </a:t>
            </a:r>
          </a:p>
        </p:txBody>
      </p:sp>
    </p:spTree>
    <p:extLst>
      <p:ext uri="{BB962C8B-B14F-4D97-AF65-F5344CB8AC3E}">
        <p14:creationId xmlns:p14="http://schemas.microsoft.com/office/powerpoint/2010/main" val="296716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3"/>
                                        </p:tgtEl>
                                        <p:attrNameLst>
                                          <p:attrName>ppt_x</p:attrName>
                                        </p:attrNameLst>
                                      </p:cBhvr>
                                      <p:tavLst>
                                        <p:tav tm="0">
                                          <p:val>
                                            <p:strVal val="ppt_x"/>
                                          </p:val>
                                        </p:tav>
                                        <p:tav tm="100000">
                                          <p:val>
                                            <p:strVal val="ppt_x"/>
                                          </p:val>
                                        </p:tav>
                                      </p:tavLst>
                                    </p:anim>
                                    <p:anim calcmode="lin" valueType="num">
                                      <p:cBhvr additive="base">
                                        <p:cTn id="19" dur="500"/>
                                        <p:tgtEl>
                                          <p:spTgt spid="3"/>
                                        </p:tgtEl>
                                        <p:attrNameLst>
                                          <p:attrName>ppt_y</p:attrName>
                                        </p:attrNameLst>
                                      </p:cBhvr>
                                      <p:tavLst>
                                        <p:tav tm="0">
                                          <p:val>
                                            <p:strVal val="ppt_y"/>
                                          </p:val>
                                        </p:tav>
                                        <p:tav tm="100000">
                                          <p:val>
                                            <p:strVal val="1+ppt_h/2"/>
                                          </p:val>
                                        </p:tav>
                                      </p:tavLst>
                                    </p:anim>
                                    <p:set>
                                      <p:cBhvr>
                                        <p:cTn id="20" dur="1" fill="hold">
                                          <p:stCondLst>
                                            <p:cond delay="499"/>
                                          </p:stCondLst>
                                        </p:cTn>
                                        <p:tgtEl>
                                          <p:spTgt spid="3"/>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4"/>
                                        </p:tgtEl>
                                        <p:attrNameLst>
                                          <p:attrName>ppt_x</p:attrName>
                                        </p:attrNameLst>
                                      </p:cBhvr>
                                      <p:tavLst>
                                        <p:tav tm="0">
                                          <p:val>
                                            <p:strVal val="ppt_x"/>
                                          </p:val>
                                        </p:tav>
                                        <p:tav tm="100000">
                                          <p:val>
                                            <p:strVal val="ppt_x"/>
                                          </p:val>
                                        </p:tav>
                                      </p:tavLst>
                                    </p:anim>
                                    <p:anim calcmode="lin" valueType="num">
                                      <p:cBhvr additive="base">
                                        <p:cTn id="41" dur="500"/>
                                        <p:tgtEl>
                                          <p:spTgt spid="4"/>
                                        </p:tgtEl>
                                        <p:attrNameLst>
                                          <p:attrName>ppt_y</p:attrName>
                                        </p:attrNameLst>
                                      </p:cBhvr>
                                      <p:tavLst>
                                        <p:tav tm="0">
                                          <p:val>
                                            <p:strVal val="ppt_y"/>
                                          </p:val>
                                        </p:tav>
                                        <p:tav tm="100000">
                                          <p:val>
                                            <p:strVal val="1+ppt_h/2"/>
                                          </p:val>
                                        </p:tav>
                                      </p:tavLst>
                                    </p:anim>
                                    <p:set>
                                      <p:cBhvr>
                                        <p:cTn id="42" dur="1" fill="hold">
                                          <p:stCondLst>
                                            <p:cond delay="499"/>
                                          </p:stCondLst>
                                        </p:cTn>
                                        <p:tgtEl>
                                          <p:spTgt spid="4"/>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10"/>
                                        </p:tgtEl>
                                        <p:attrNameLst>
                                          <p:attrName>ppt_x</p:attrName>
                                        </p:attrNameLst>
                                      </p:cBhvr>
                                      <p:tavLst>
                                        <p:tav tm="0">
                                          <p:val>
                                            <p:strVal val="ppt_x"/>
                                          </p:val>
                                        </p:tav>
                                        <p:tav tm="100000">
                                          <p:val>
                                            <p:strVal val="ppt_x"/>
                                          </p:val>
                                        </p:tav>
                                      </p:tavLst>
                                    </p:anim>
                                    <p:anim calcmode="lin" valueType="num">
                                      <p:cBhvr additive="base">
                                        <p:cTn id="45" dur="500"/>
                                        <p:tgtEl>
                                          <p:spTgt spid="10"/>
                                        </p:tgtEl>
                                        <p:attrNameLst>
                                          <p:attrName>ppt_y</p:attrName>
                                        </p:attrNameLst>
                                      </p:cBhvr>
                                      <p:tavLst>
                                        <p:tav tm="0">
                                          <p:val>
                                            <p:strVal val="ppt_y"/>
                                          </p:val>
                                        </p:tav>
                                        <p:tav tm="100000">
                                          <p:val>
                                            <p:strVal val="1+ppt_h/2"/>
                                          </p:val>
                                        </p:tav>
                                      </p:tavLst>
                                    </p:anim>
                                    <p:set>
                                      <p:cBhvr>
                                        <p:cTn id="46" dur="1" fill="hold">
                                          <p:stCondLst>
                                            <p:cond delay="499"/>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5"/>
                                        </p:tgtEl>
                                        <p:attrNameLst>
                                          <p:attrName>ppt_x</p:attrName>
                                        </p:attrNameLst>
                                      </p:cBhvr>
                                      <p:tavLst>
                                        <p:tav tm="0">
                                          <p:val>
                                            <p:strVal val="ppt_x"/>
                                          </p:val>
                                        </p:tav>
                                        <p:tav tm="100000">
                                          <p:val>
                                            <p:strVal val="ppt_x"/>
                                          </p:val>
                                        </p:tav>
                                      </p:tavLst>
                                    </p:anim>
                                    <p:anim calcmode="lin" valueType="num">
                                      <p:cBhvr additive="base">
                                        <p:cTn id="63" dur="500"/>
                                        <p:tgtEl>
                                          <p:spTgt spid="5"/>
                                        </p:tgtEl>
                                        <p:attrNameLst>
                                          <p:attrName>ppt_y</p:attrName>
                                        </p:attrNameLst>
                                      </p:cBhvr>
                                      <p:tavLst>
                                        <p:tav tm="0">
                                          <p:val>
                                            <p:strVal val="ppt_y"/>
                                          </p:val>
                                        </p:tav>
                                        <p:tav tm="100000">
                                          <p:val>
                                            <p:strVal val="1+ppt_h/2"/>
                                          </p:val>
                                        </p:tav>
                                      </p:tavLst>
                                    </p:anim>
                                    <p:set>
                                      <p:cBhvr>
                                        <p:cTn id="64" dur="1" fill="hold">
                                          <p:stCondLst>
                                            <p:cond delay="499"/>
                                          </p:stCondLst>
                                        </p:cTn>
                                        <p:tgtEl>
                                          <p:spTgt spid="5"/>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11"/>
                                        </p:tgtEl>
                                        <p:attrNameLst>
                                          <p:attrName>ppt_x</p:attrName>
                                        </p:attrNameLst>
                                      </p:cBhvr>
                                      <p:tavLst>
                                        <p:tav tm="0">
                                          <p:val>
                                            <p:strVal val="ppt_x"/>
                                          </p:val>
                                        </p:tav>
                                        <p:tav tm="100000">
                                          <p:val>
                                            <p:strVal val="ppt_x"/>
                                          </p:val>
                                        </p:tav>
                                      </p:tavLst>
                                    </p:anim>
                                    <p:anim calcmode="lin" valueType="num">
                                      <p:cBhvr additive="base">
                                        <p:cTn id="67" dur="500"/>
                                        <p:tgtEl>
                                          <p:spTgt spid="11"/>
                                        </p:tgtEl>
                                        <p:attrNameLst>
                                          <p:attrName>ppt_y</p:attrName>
                                        </p:attrNameLst>
                                      </p:cBhvr>
                                      <p:tavLst>
                                        <p:tav tm="0">
                                          <p:val>
                                            <p:strVal val="ppt_y"/>
                                          </p:val>
                                        </p:tav>
                                        <p:tav tm="100000">
                                          <p:val>
                                            <p:strVal val="1+ppt_h/2"/>
                                          </p:val>
                                        </p:tav>
                                      </p:tavLst>
                                    </p:anim>
                                    <p:set>
                                      <p:cBhvr>
                                        <p:cTn id="68" dur="1" fill="hold">
                                          <p:stCondLst>
                                            <p:cond delay="499"/>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6"/>
                                        </p:tgtEl>
                                        <p:attrNameLst>
                                          <p:attrName>ppt_x</p:attrName>
                                        </p:attrNameLst>
                                      </p:cBhvr>
                                      <p:tavLst>
                                        <p:tav tm="0">
                                          <p:val>
                                            <p:strVal val="ppt_x"/>
                                          </p:val>
                                        </p:tav>
                                        <p:tav tm="100000">
                                          <p:val>
                                            <p:strVal val="ppt_x"/>
                                          </p:val>
                                        </p:tav>
                                      </p:tavLst>
                                    </p:anim>
                                    <p:anim calcmode="lin" valueType="num">
                                      <p:cBhvr additive="base">
                                        <p:cTn id="85" dur="500"/>
                                        <p:tgtEl>
                                          <p:spTgt spid="6"/>
                                        </p:tgtEl>
                                        <p:attrNameLst>
                                          <p:attrName>ppt_y</p:attrName>
                                        </p:attrNameLst>
                                      </p:cBhvr>
                                      <p:tavLst>
                                        <p:tav tm="0">
                                          <p:val>
                                            <p:strVal val="ppt_y"/>
                                          </p:val>
                                        </p:tav>
                                        <p:tav tm="100000">
                                          <p:val>
                                            <p:strVal val="1+ppt_h/2"/>
                                          </p:val>
                                        </p:tav>
                                      </p:tavLst>
                                    </p:anim>
                                    <p:set>
                                      <p:cBhvr>
                                        <p:cTn id="86" dur="1" fill="hold">
                                          <p:stCondLst>
                                            <p:cond delay="499"/>
                                          </p:stCondLst>
                                        </p:cTn>
                                        <p:tgtEl>
                                          <p:spTgt spid="6"/>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12"/>
                                        </p:tgtEl>
                                        <p:attrNameLst>
                                          <p:attrName>ppt_x</p:attrName>
                                        </p:attrNameLst>
                                      </p:cBhvr>
                                      <p:tavLst>
                                        <p:tav tm="0">
                                          <p:val>
                                            <p:strVal val="ppt_x"/>
                                          </p:val>
                                        </p:tav>
                                        <p:tav tm="100000">
                                          <p:val>
                                            <p:strVal val="ppt_x"/>
                                          </p:val>
                                        </p:tav>
                                      </p:tavLst>
                                    </p:anim>
                                    <p:anim calcmode="lin" valueType="num">
                                      <p:cBhvr additive="base">
                                        <p:cTn id="89" dur="500"/>
                                        <p:tgtEl>
                                          <p:spTgt spid="12"/>
                                        </p:tgtEl>
                                        <p:attrNameLst>
                                          <p:attrName>ppt_y</p:attrName>
                                        </p:attrNameLst>
                                      </p:cBhvr>
                                      <p:tavLst>
                                        <p:tav tm="0">
                                          <p:val>
                                            <p:strVal val="ppt_y"/>
                                          </p:val>
                                        </p:tav>
                                        <p:tav tm="100000">
                                          <p:val>
                                            <p:strVal val="1+ppt_h/2"/>
                                          </p:val>
                                        </p:tav>
                                      </p:tavLst>
                                    </p:anim>
                                    <p:set>
                                      <p:cBhvr>
                                        <p:cTn id="90" dur="1" fill="hold">
                                          <p:stCondLst>
                                            <p:cond delay="499"/>
                                          </p:stCondLst>
                                        </p:cTn>
                                        <p:tgtEl>
                                          <p:spTgt spid="1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8"/>
                                        </p:tgtEl>
                                        <p:attrNameLst>
                                          <p:attrName>style.visibility</p:attrName>
                                        </p:attrNameLst>
                                      </p:cBhvr>
                                      <p:to>
                                        <p:strVal val="visible"/>
                                      </p:to>
                                    </p:set>
                                    <p:anim calcmode="lin" valueType="num">
                                      <p:cBhvr additive="base">
                                        <p:cTn id="95" dur="500" fill="hold"/>
                                        <p:tgtEl>
                                          <p:spTgt spid="8"/>
                                        </p:tgtEl>
                                        <p:attrNameLst>
                                          <p:attrName>ppt_x</p:attrName>
                                        </p:attrNameLst>
                                      </p:cBhvr>
                                      <p:tavLst>
                                        <p:tav tm="0">
                                          <p:val>
                                            <p:strVal val="#ppt_x"/>
                                          </p:val>
                                        </p:tav>
                                        <p:tav tm="100000">
                                          <p:val>
                                            <p:strVal val="#ppt_x"/>
                                          </p:val>
                                        </p:tav>
                                      </p:tavLst>
                                    </p:anim>
                                    <p:anim calcmode="lin" valueType="num">
                                      <p:cBhvr additive="base">
                                        <p:cTn id="9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additive="base">
                                        <p:cTn id="101" dur="500" fill="hold"/>
                                        <p:tgtEl>
                                          <p:spTgt spid="13"/>
                                        </p:tgtEl>
                                        <p:attrNameLst>
                                          <p:attrName>ppt_x</p:attrName>
                                        </p:attrNameLst>
                                      </p:cBhvr>
                                      <p:tavLst>
                                        <p:tav tm="0">
                                          <p:val>
                                            <p:strVal val="#ppt_x"/>
                                          </p:val>
                                        </p:tav>
                                        <p:tav tm="100000">
                                          <p:val>
                                            <p:strVal val="#ppt_x"/>
                                          </p:val>
                                        </p:tav>
                                      </p:tavLst>
                                    </p:anim>
                                    <p:anim calcmode="lin" valueType="num">
                                      <p:cBhvr additive="base">
                                        <p:cTn id="10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xit" presetSubtype="4" fill="hold" grpId="1" nodeType="clickEffect">
                                  <p:stCondLst>
                                    <p:cond delay="0"/>
                                  </p:stCondLst>
                                  <p:childTnLst>
                                    <p:anim calcmode="lin" valueType="num">
                                      <p:cBhvr additive="base">
                                        <p:cTn id="106" dur="500"/>
                                        <p:tgtEl>
                                          <p:spTgt spid="8"/>
                                        </p:tgtEl>
                                        <p:attrNameLst>
                                          <p:attrName>ppt_x</p:attrName>
                                        </p:attrNameLst>
                                      </p:cBhvr>
                                      <p:tavLst>
                                        <p:tav tm="0">
                                          <p:val>
                                            <p:strVal val="ppt_x"/>
                                          </p:val>
                                        </p:tav>
                                        <p:tav tm="100000">
                                          <p:val>
                                            <p:strVal val="ppt_x"/>
                                          </p:val>
                                        </p:tav>
                                      </p:tavLst>
                                    </p:anim>
                                    <p:anim calcmode="lin" valueType="num">
                                      <p:cBhvr additive="base">
                                        <p:cTn id="107" dur="500"/>
                                        <p:tgtEl>
                                          <p:spTgt spid="8"/>
                                        </p:tgtEl>
                                        <p:attrNameLst>
                                          <p:attrName>ppt_y</p:attrName>
                                        </p:attrNameLst>
                                      </p:cBhvr>
                                      <p:tavLst>
                                        <p:tav tm="0">
                                          <p:val>
                                            <p:strVal val="ppt_y"/>
                                          </p:val>
                                        </p:tav>
                                        <p:tav tm="100000">
                                          <p:val>
                                            <p:strVal val="1+ppt_h/2"/>
                                          </p:val>
                                        </p:tav>
                                      </p:tavLst>
                                    </p:anim>
                                    <p:set>
                                      <p:cBhvr>
                                        <p:cTn id="108" dur="1" fill="hold">
                                          <p:stCondLst>
                                            <p:cond delay="499"/>
                                          </p:stCondLst>
                                        </p:cTn>
                                        <p:tgtEl>
                                          <p:spTgt spid="8"/>
                                        </p:tgtEl>
                                        <p:attrNameLst>
                                          <p:attrName>style.visibility</p:attrName>
                                        </p:attrNameLst>
                                      </p:cBhvr>
                                      <p:to>
                                        <p:strVal val="hidden"/>
                                      </p:to>
                                    </p:set>
                                  </p:childTnLst>
                                </p:cTn>
                              </p:par>
                              <p:par>
                                <p:cTn id="109" presetID="2" presetClass="exit" presetSubtype="4" fill="hold" grpId="1" nodeType="withEffect">
                                  <p:stCondLst>
                                    <p:cond delay="0"/>
                                  </p:stCondLst>
                                  <p:childTnLst>
                                    <p:anim calcmode="lin" valueType="num">
                                      <p:cBhvr additive="base">
                                        <p:cTn id="110" dur="500"/>
                                        <p:tgtEl>
                                          <p:spTgt spid="13"/>
                                        </p:tgtEl>
                                        <p:attrNameLst>
                                          <p:attrName>ppt_x</p:attrName>
                                        </p:attrNameLst>
                                      </p:cBhvr>
                                      <p:tavLst>
                                        <p:tav tm="0">
                                          <p:val>
                                            <p:strVal val="ppt_x"/>
                                          </p:val>
                                        </p:tav>
                                        <p:tav tm="100000">
                                          <p:val>
                                            <p:strVal val="ppt_x"/>
                                          </p:val>
                                        </p:tav>
                                      </p:tavLst>
                                    </p:anim>
                                    <p:anim calcmode="lin" valueType="num">
                                      <p:cBhvr additive="base">
                                        <p:cTn id="111" dur="500"/>
                                        <p:tgtEl>
                                          <p:spTgt spid="13"/>
                                        </p:tgtEl>
                                        <p:attrNameLst>
                                          <p:attrName>ppt_y</p:attrName>
                                        </p:attrNameLst>
                                      </p:cBhvr>
                                      <p:tavLst>
                                        <p:tav tm="0">
                                          <p:val>
                                            <p:strVal val="ppt_y"/>
                                          </p:val>
                                        </p:tav>
                                        <p:tav tm="100000">
                                          <p:val>
                                            <p:strVal val="1+ppt_h/2"/>
                                          </p:val>
                                        </p:tav>
                                      </p:tavLst>
                                    </p:anim>
                                    <p:set>
                                      <p:cBhvr>
                                        <p:cTn id="1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8" grpId="0" animBg="1"/>
      <p:bldP spid="8" grpId="1" animBg="1"/>
      <p:bldP spid="9" grpId="0"/>
      <p:bldP spid="9" grpId="1"/>
      <p:bldP spid="10" grpId="0"/>
      <p:bldP spid="10" grpId="1"/>
      <p:bldP spid="11" grpId="0"/>
      <p:bldP spid="11" grpId="1"/>
      <p:bldP spid="12" grpId="0"/>
      <p:bldP spid="12" grpId="1"/>
      <p:bldP spid="13" grpId="0"/>
      <p:bldP spid="13"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67BE-F930-41DB-B7F5-B9CF2A8DD306}"/>
              </a:ext>
            </a:extLst>
          </p:cNvPr>
          <p:cNvSpPr>
            <a:spLocks noGrp="1"/>
          </p:cNvSpPr>
          <p:nvPr>
            <p:ph type="title"/>
          </p:nvPr>
        </p:nvSpPr>
        <p:spPr/>
        <p:txBody>
          <a:bodyPr/>
          <a:lstStyle/>
          <a:p>
            <a:r>
              <a:rPr lang="en-US"/>
              <a:t>Summer Services </a:t>
            </a:r>
          </a:p>
        </p:txBody>
      </p:sp>
      <p:sp>
        <p:nvSpPr>
          <p:cNvPr id="3" name="Text Placeholder 2">
            <a:extLst>
              <a:ext uri="{FF2B5EF4-FFF2-40B4-BE49-F238E27FC236}">
                <a16:creationId xmlns:a16="http://schemas.microsoft.com/office/drawing/2014/main" id="{D5AE9E8F-8C44-4A6A-A509-8269A1D763D7}"/>
              </a:ext>
            </a:extLst>
          </p:cNvPr>
          <p:cNvSpPr>
            <a:spLocks noGrp="1"/>
          </p:cNvSpPr>
          <p:nvPr>
            <p:ph type="body" idx="1"/>
          </p:nvPr>
        </p:nvSpPr>
        <p:spPr/>
        <p:txBody>
          <a:bodyPr/>
          <a:lstStyle/>
          <a:p>
            <a:r>
              <a:rPr lang="en-US"/>
              <a:t>Guidance on providing services to migratory students during the summer </a:t>
            </a:r>
          </a:p>
        </p:txBody>
      </p:sp>
    </p:spTree>
    <p:extLst>
      <p:ext uri="{BB962C8B-B14F-4D97-AF65-F5344CB8AC3E}">
        <p14:creationId xmlns:p14="http://schemas.microsoft.com/office/powerpoint/2010/main" val="3481113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549664D-3E9A-479C-B88F-9F78C382A088}"/>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a:t>Summer Technical Assistance </a:t>
            </a:r>
          </a:p>
        </p:txBody>
      </p:sp>
      <p:pic>
        <p:nvPicPr>
          <p:cNvPr id="6" name="Content Placeholder 5" descr="A person using a computer sitting on top of a table&#10;&#10;Description automatically generated">
            <a:extLst>
              <a:ext uri="{FF2B5EF4-FFF2-40B4-BE49-F238E27FC236}">
                <a16:creationId xmlns:a16="http://schemas.microsoft.com/office/drawing/2014/main" id="{C5DC1F10-06AB-4B82-BBFB-91BF83B9180C}"/>
              </a:ext>
            </a:extLst>
          </p:cNvPr>
          <p:cNvPicPr>
            <a:picLocks noGrp="1" noChangeAspect="1"/>
          </p:cNvPicPr>
          <p:nvPr>
            <p:ph sz="half" idx="2"/>
          </p:nvPr>
        </p:nvPicPr>
        <p:blipFill>
          <a:blip r:embed="rId2"/>
          <a:stretch>
            <a:fillRect/>
          </a:stretch>
        </p:blipFill>
        <p:spPr>
          <a:xfrm>
            <a:off x="1525002" y="2120054"/>
            <a:ext cx="5486400" cy="4114800"/>
          </a:xfrm>
          <a:prstGeom prst="rect">
            <a:avLst/>
          </a:prstGeom>
        </p:spPr>
      </p:pic>
      <p:sp>
        <p:nvSpPr>
          <p:cNvPr id="3" name="Content Placeholder 2">
            <a:extLst>
              <a:ext uri="{FF2B5EF4-FFF2-40B4-BE49-F238E27FC236}">
                <a16:creationId xmlns:a16="http://schemas.microsoft.com/office/drawing/2014/main" id="{20B2221A-6B3C-4FB7-B215-90810FE99D15}"/>
              </a:ext>
            </a:extLst>
          </p:cNvPr>
          <p:cNvSpPr>
            <a:spLocks noGrp="1"/>
          </p:cNvSpPr>
          <p:nvPr>
            <p:ph sz="half" idx="1"/>
          </p:nvPr>
        </p:nvSpPr>
        <p:spPr>
          <a:xfrm>
            <a:off x="7619999" y="2045110"/>
            <a:ext cx="3366999" cy="4172810"/>
          </a:xfrm>
        </p:spPr>
        <p:txBody>
          <a:bodyPr vert="horz" lIns="91440" tIns="45720" rIns="91440" bIns="45720" rtlCol="0">
            <a:normAutofit/>
          </a:bodyPr>
          <a:lstStyle/>
          <a:p>
            <a:r>
              <a:rPr lang="en-US" sz="1800"/>
              <a:t>NCMEP Administrators will be providing technical assistance and training via WebEx </a:t>
            </a:r>
          </a:p>
          <a:p>
            <a:r>
              <a:rPr lang="en-US" sz="1800"/>
              <a:t>Technical assistance will include the following: </a:t>
            </a:r>
          </a:p>
          <a:p>
            <a:pPr lvl="1"/>
            <a:r>
              <a:rPr lang="en-US" sz="1800"/>
              <a:t>PFS Determination Protocol </a:t>
            </a:r>
          </a:p>
          <a:p>
            <a:pPr lvl="1"/>
            <a:r>
              <a:rPr lang="en-US" sz="1800"/>
              <a:t>Clarification on Service Coding </a:t>
            </a:r>
          </a:p>
          <a:p>
            <a:pPr lvl="1"/>
            <a:r>
              <a:rPr lang="en-US" sz="1800"/>
              <a:t>Using Migrant PS Data to Drive Program Decisions </a:t>
            </a:r>
          </a:p>
        </p:txBody>
      </p:sp>
    </p:spTree>
    <p:extLst>
      <p:ext uri="{BB962C8B-B14F-4D97-AF65-F5344CB8AC3E}">
        <p14:creationId xmlns:p14="http://schemas.microsoft.com/office/powerpoint/2010/main" val="3418095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A939523-A555-4DA1-A45E-101F15749BC6}"/>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a:t>General Guidance for Summer Services </a:t>
            </a:r>
          </a:p>
        </p:txBody>
      </p:sp>
      <p:pic>
        <p:nvPicPr>
          <p:cNvPr id="6" name="Content Placeholder 5" descr="A picture containing outdoor, grass, machine, person&#10;&#10;Description automatically generated">
            <a:extLst>
              <a:ext uri="{FF2B5EF4-FFF2-40B4-BE49-F238E27FC236}">
                <a16:creationId xmlns:a16="http://schemas.microsoft.com/office/drawing/2014/main" id="{4DC1A353-F20F-4CD9-B076-809A1C591C06}"/>
              </a:ext>
            </a:extLst>
          </p:cNvPr>
          <p:cNvPicPr>
            <a:picLocks noGrp="1" noChangeAspect="1"/>
          </p:cNvPicPr>
          <p:nvPr>
            <p:ph sz="half" idx="2"/>
          </p:nvPr>
        </p:nvPicPr>
        <p:blipFill rotWithShape="1">
          <a:blip r:embed="rId2"/>
          <a:srcRect b="31576"/>
          <a:stretch/>
        </p:blipFill>
        <p:spPr>
          <a:xfrm>
            <a:off x="483" y="1822028"/>
            <a:ext cx="4342417" cy="5035972"/>
          </a:xfrm>
          <a:prstGeom prst="rect">
            <a:avLst/>
          </a:prstGeom>
        </p:spPr>
      </p:pic>
      <p:sp>
        <p:nvSpPr>
          <p:cNvPr id="3" name="Content Placeholder 2">
            <a:extLst>
              <a:ext uri="{FF2B5EF4-FFF2-40B4-BE49-F238E27FC236}">
                <a16:creationId xmlns:a16="http://schemas.microsoft.com/office/drawing/2014/main" id="{13B9C453-DB84-4043-9972-87A649E609FA}"/>
              </a:ext>
            </a:extLst>
          </p:cNvPr>
          <p:cNvSpPr>
            <a:spLocks noGrp="1"/>
          </p:cNvSpPr>
          <p:nvPr>
            <p:ph sz="half" idx="1"/>
          </p:nvPr>
        </p:nvSpPr>
        <p:spPr>
          <a:xfrm>
            <a:off x="4772025" y="2011680"/>
            <a:ext cx="6524625" cy="4206240"/>
          </a:xfrm>
        </p:spPr>
        <p:txBody>
          <a:bodyPr vert="horz" lIns="91440" tIns="45720" rIns="91440" bIns="45720" rtlCol="0">
            <a:normAutofit/>
          </a:bodyPr>
          <a:lstStyle/>
          <a:p>
            <a:r>
              <a:rPr lang="en-US"/>
              <a:t>Follow protocols in the NCMEP Field Safety Plan </a:t>
            </a:r>
          </a:p>
          <a:p>
            <a:r>
              <a:rPr lang="en-US"/>
              <a:t>Work with district to determine the feasibility of providing some in-person services to migratory students </a:t>
            </a:r>
          </a:p>
          <a:p>
            <a:r>
              <a:rPr lang="en-US"/>
              <a:t>Utilize migratory funds to support the purchase of additional supplies/materials </a:t>
            </a:r>
          </a:p>
          <a:p>
            <a:r>
              <a:rPr lang="en-US"/>
              <a:t>Utilize resources that are already available </a:t>
            </a:r>
          </a:p>
        </p:txBody>
      </p:sp>
    </p:spTree>
    <p:extLst>
      <p:ext uri="{BB962C8B-B14F-4D97-AF65-F5344CB8AC3E}">
        <p14:creationId xmlns:p14="http://schemas.microsoft.com/office/powerpoint/2010/main" val="126240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3825-6D8C-4AE5-9B10-07DDB8912328}"/>
              </a:ext>
            </a:extLst>
          </p:cNvPr>
          <p:cNvSpPr>
            <a:spLocks noGrp="1"/>
          </p:cNvSpPr>
          <p:nvPr>
            <p:ph type="title"/>
          </p:nvPr>
        </p:nvSpPr>
        <p:spPr/>
        <p:txBody>
          <a:bodyPr/>
          <a:lstStyle/>
          <a:p>
            <a:r>
              <a:rPr lang="en-US"/>
              <a:t>Available Resources </a:t>
            </a:r>
          </a:p>
        </p:txBody>
      </p:sp>
      <p:sp>
        <p:nvSpPr>
          <p:cNvPr id="3" name="Content Placeholder 2">
            <a:extLst>
              <a:ext uri="{FF2B5EF4-FFF2-40B4-BE49-F238E27FC236}">
                <a16:creationId xmlns:a16="http://schemas.microsoft.com/office/drawing/2014/main" id="{6EBBB72A-B080-45E2-A67E-6FBD7BC367DD}"/>
              </a:ext>
            </a:extLst>
          </p:cNvPr>
          <p:cNvSpPr>
            <a:spLocks noGrp="1"/>
          </p:cNvSpPr>
          <p:nvPr>
            <p:ph sz="half" idx="1"/>
          </p:nvPr>
        </p:nvSpPr>
        <p:spPr>
          <a:xfrm>
            <a:off x="1205344" y="2011680"/>
            <a:ext cx="4754880" cy="4846320"/>
          </a:xfrm>
        </p:spPr>
        <p:txBody>
          <a:bodyPr>
            <a:normAutofit fontScale="92500" lnSpcReduction="10000"/>
          </a:bodyPr>
          <a:lstStyle/>
          <a:p>
            <a:r>
              <a:rPr lang="en-US" u="sng"/>
              <a:t>Pre-K Students</a:t>
            </a:r>
          </a:p>
          <a:p>
            <a:pPr marL="457200" indent="-457200">
              <a:buAutoNum type="arabicPeriod"/>
            </a:pPr>
            <a:r>
              <a:rPr lang="en-US">
                <a:hlinkClick r:id="rId2"/>
              </a:rPr>
              <a:t>Preschool Initiative Learning Kits </a:t>
            </a:r>
            <a:endParaRPr lang="en-US"/>
          </a:p>
          <a:p>
            <a:pPr marL="457200" indent="-457200">
              <a:buAutoNum type="arabicPeriod"/>
            </a:pPr>
            <a:r>
              <a:rPr lang="en-US">
                <a:hlinkClick r:id="rId3"/>
              </a:rPr>
              <a:t>Home-based learning Resources</a:t>
            </a:r>
            <a:endParaRPr lang="en-US"/>
          </a:p>
          <a:p>
            <a:pPr marL="457200" indent="-457200">
              <a:buAutoNum type="arabicPeriod"/>
            </a:pPr>
            <a:r>
              <a:rPr lang="en-US">
                <a:hlinkClick r:id="rId4"/>
              </a:rPr>
              <a:t>Resources for Summer Learning </a:t>
            </a:r>
            <a:endParaRPr lang="en-US"/>
          </a:p>
          <a:p>
            <a:pPr marL="0" indent="0">
              <a:buNone/>
            </a:pPr>
            <a:r>
              <a:rPr lang="en-US" u="sng"/>
              <a:t>K-12 Students </a:t>
            </a:r>
          </a:p>
          <a:p>
            <a:pPr marL="457200" indent="-457200">
              <a:buAutoNum type="arabicPeriod"/>
            </a:pPr>
            <a:r>
              <a:rPr lang="en-US">
                <a:hlinkClick r:id="rId5"/>
              </a:rPr>
              <a:t>Migrant Literacy Net </a:t>
            </a:r>
            <a:endParaRPr lang="en-US"/>
          </a:p>
          <a:p>
            <a:pPr marL="457200" indent="-457200">
              <a:buAutoNum type="arabicPeriod"/>
            </a:pPr>
            <a:r>
              <a:rPr lang="en-US">
                <a:hlinkClick r:id="rId6"/>
              </a:rPr>
              <a:t>21</a:t>
            </a:r>
            <a:r>
              <a:rPr lang="en-US" baseline="30000">
                <a:hlinkClick r:id="rId6"/>
              </a:rPr>
              <a:t>st</a:t>
            </a:r>
            <a:r>
              <a:rPr lang="en-US">
                <a:hlinkClick r:id="rId6"/>
              </a:rPr>
              <a:t> Century STEM Initiatives </a:t>
            </a:r>
            <a:endParaRPr lang="en-US"/>
          </a:p>
          <a:p>
            <a:pPr marL="457200" indent="-457200">
              <a:buAutoNum type="arabicPeriod"/>
            </a:pPr>
            <a:r>
              <a:rPr lang="en-US">
                <a:hlinkClick r:id="rId7"/>
              </a:rPr>
              <a:t>Mental Health Mini-Lessons/Resources</a:t>
            </a:r>
            <a:endParaRPr lang="en-US"/>
          </a:p>
          <a:p>
            <a:pPr marL="457200" indent="-457200">
              <a:buAutoNum type="arabicPeriod"/>
            </a:pPr>
            <a:r>
              <a:rPr lang="en-US">
                <a:hlinkClick r:id="rId8"/>
              </a:rPr>
              <a:t>Resources for ELs during Remote Learning</a:t>
            </a:r>
            <a:endParaRPr lang="en-US"/>
          </a:p>
          <a:p>
            <a:pPr marL="457200" indent="-457200">
              <a:buAutoNum type="arabicPeriod"/>
            </a:pPr>
            <a:r>
              <a:rPr lang="en-US">
                <a:hlinkClick r:id="rId9"/>
              </a:rPr>
              <a:t>Free Lesson Units- Sparked Innovations</a:t>
            </a:r>
            <a:endParaRPr lang="en-US"/>
          </a:p>
        </p:txBody>
      </p:sp>
      <p:sp>
        <p:nvSpPr>
          <p:cNvPr id="4" name="Content Placeholder 3">
            <a:extLst>
              <a:ext uri="{FF2B5EF4-FFF2-40B4-BE49-F238E27FC236}">
                <a16:creationId xmlns:a16="http://schemas.microsoft.com/office/drawing/2014/main" id="{32343FA3-FFF1-444A-B859-7B2443193A7B}"/>
              </a:ext>
            </a:extLst>
          </p:cNvPr>
          <p:cNvSpPr>
            <a:spLocks noGrp="1"/>
          </p:cNvSpPr>
          <p:nvPr>
            <p:ph sz="half" idx="2"/>
          </p:nvPr>
        </p:nvSpPr>
        <p:spPr/>
        <p:txBody>
          <a:bodyPr>
            <a:normAutofit fontScale="92500" lnSpcReduction="10000"/>
          </a:bodyPr>
          <a:lstStyle/>
          <a:p>
            <a:r>
              <a:rPr lang="en-US" u="sng"/>
              <a:t>OSY</a:t>
            </a:r>
          </a:p>
          <a:p>
            <a:pPr marL="457200" indent="-457200">
              <a:buAutoNum type="arabicPeriod"/>
            </a:pPr>
            <a:r>
              <a:rPr lang="en-US">
                <a:hlinkClick r:id="rId10"/>
              </a:rPr>
              <a:t>English for Daily Life Lessons </a:t>
            </a:r>
            <a:endParaRPr lang="en-US"/>
          </a:p>
          <a:p>
            <a:pPr marL="457200" indent="-457200">
              <a:buAutoNum type="arabicPeriod"/>
            </a:pPr>
            <a:r>
              <a:rPr lang="en-US">
                <a:hlinkClick r:id="rId11"/>
              </a:rPr>
              <a:t>Healthy Living Mini Lessons </a:t>
            </a:r>
            <a:endParaRPr lang="en-US"/>
          </a:p>
          <a:p>
            <a:pPr marL="457200" indent="-457200">
              <a:buAutoNum type="arabicPeriod"/>
            </a:pPr>
            <a:r>
              <a:rPr lang="en-US">
                <a:hlinkClick r:id="rId12"/>
              </a:rPr>
              <a:t>GOSOSY Resource Library </a:t>
            </a:r>
            <a:endParaRPr lang="en-US"/>
          </a:p>
        </p:txBody>
      </p:sp>
    </p:spTree>
    <p:extLst>
      <p:ext uri="{BB962C8B-B14F-4D97-AF65-F5344CB8AC3E}">
        <p14:creationId xmlns:p14="http://schemas.microsoft.com/office/powerpoint/2010/main" val="15092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animEffect transition="in" filter="barn(inVertical)">
                                      <p:cBhvr>
                                        <p:cTn id="51" dur="500"/>
                                        <p:tgtEl>
                                          <p:spTgt spid="4">
                                            <p:txEl>
                                              <p:pRg st="0" end="0"/>
                                            </p:txEl>
                                          </p:spTgt>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barn(inVertical)">
                                      <p:cBhvr>
                                        <p:cTn id="54" dur="500"/>
                                        <p:tgtEl>
                                          <p:spTgt spid="4">
                                            <p:txEl>
                                              <p:pRg st="1" end="1"/>
                                            </p:txEl>
                                          </p:spTgt>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barn(inVertical)">
                                      <p:cBhvr>
                                        <p:cTn id="57" dur="500"/>
                                        <p:tgtEl>
                                          <p:spTgt spid="4">
                                            <p:txEl>
                                              <p:pRg st="2" end="2"/>
                                            </p:txEl>
                                          </p:spTgt>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barn(inVertical)">
                                      <p:cBhvr>
                                        <p:cTn id="6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9CA19B-3231-49F6-8B8A-77B604B4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14B6B8E-A972-4569-9D5A-91D481AD6767}"/>
              </a:ext>
            </a:extLst>
          </p:cNvPr>
          <p:cNvSpPr>
            <a:spLocks noGrp="1"/>
          </p:cNvSpPr>
          <p:nvPr>
            <p:ph type="title"/>
          </p:nvPr>
        </p:nvSpPr>
        <p:spPr>
          <a:xfrm>
            <a:off x="321529" y="2194560"/>
            <a:ext cx="4001729" cy="1739347"/>
          </a:xfrm>
        </p:spPr>
        <p:txBody>
          <a:bodyPr vert="horz" lIns="91440" tIns="45720" rIns="91440" bIns="45720" rtlCol="0" anchor="ctr">
            <a:normAutofit/>
          </a:bodyPr>
          <a:lstStyle/>
          <a:p>
            <a:pPr algn="ctr">
              <a:lnSpc>
                <a:spcPct val="80000"/>
              </a:lnSpc>
            </a:pPr>
            <a:r>
              <a:rPr lang="en-US" sz="4400" spc="150"/>
              <a:t>Examples from the field </a:t>
            </a:r>
          </a:p>
        </p:txBody>
      </p:sp>
      <p:sp>
        <p:nvSpPr>
          <p:cNvPr id="17" name="Rectangle 16">
            <a:extLst>
              <a:ext uri="{FF2B5EF4-FFF2-40B4-BE49-F238E27FC236}">
                <a16:creationId xmlns:a16="http://schemas.microsoft.com/office/drawing/2014/main" id="{415AF549-A5F1-416A-A67D-BF62C7CF4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42" y="0"/>
            <a:ext cx="7540358"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8ACB3C4-4868-4905-9A07-02EFE266F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8617" y="643467"/>
            <a:ext cx="3453239" cy="32707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B0F9802-8433-43A1-AD16-1FBFC564D739}"/>
              </a:ext>
            </a:extLst>
          </p:cNvPr>
          <p:cNvPicPr>
            <a:picLocks noChangeAspect="1"/>
          </p:cNvPicPr>
          <p:nvPr/>
        </p:nvPicPr>
        <p:blipFill rotWithShape="1">
          <a:blip r:embed="rId2"/>
          <a:srcRect t="11662"/>
          <a:stretch/>
        </p:blipFill>
        <p:spPr>
          <a:xfrm>
            <a:off x="5365620" y="1769316"/>
            <a:ext cx="2999232" cy="1019024"/>
          </a:xfrm>
          <a:prstGeom prst="rect">
            <a:avLst/>
          </a:prstGeom>
        </p:spPr>
      </p:pic>
      <p:sp>
        <p:nvSpPr>
          <p:cNvPr id="21" name="Rectangle 20">
            <a:extLst>
              <a:ext uri="{FF2B5EF4-FFF2-40B4-BE49-F238E27FC236}">
                <a16:creationId xmlns:a16="http://schemas.microsoft.com/office/drawing/2014/main" id="{1F6813F7-0B67-40D9-A14C-AEDCAD165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1130" y="643467"/>
            <a:ext cx="2817402" cy="21457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0844915-7746-434D-A851-4505AF939878}"/>
              </a:ext>
            </a:extLst>
          </p:cNvPr>
          <p:cNvPicPr>
            <a:picLocks noChangeAspect="1"/>
          </p:cNvPicPr>
          <p:nvPr/>
        </p:nvPicPr>
        <p:blipFill>
          <a:blip r:embed="rId3"/>
          <a:stretch>
            <a:fillRect/>
          </a:stretch>
        </p:blipFill>
        <p:spPr>
          <a:xfrm>
            <a:off x="8960255" y="1305292"/>
            <a:ext cx="2359152" cy="822128"/>
          </a:xfrm>
          <a:prstGeom prst="rect">
            <a:avLst/>
          </a:prstGeom>
        </p:spPr>
      </p:pic>
      <p:sp>
        <p:nvSpPr>
          <p:cNvPr id="23" name="Rectangle 22">
            <a:extLst>
              <a:ext uri="{FF2B5EF4-FFF2-40B4-BE49-F238E27FC236}">
                <a16:creationId xmlns:a16="http://schemas.microsoft.com/office/drawing/2014/main" id="{EDAB1434-5569-4E98-B556-7A916EFEA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8617" y="4086615"/>
            <a:ext cx="3453239" cy="21279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EC405CF-0321-4DDE-8ECA-184919181549}"/>
              </a:ext>
            </a:extLst>
          </p:cNvPr>
          <p:cNvPicPr>
            <a:picLocks noGrp="1" noChangeAspect="1"/>
          </p:cNvPicPr>
          <p:nvPr>
            <p:ph idx="1"/>
          </p:nvPr>
        </p:nvPicPr>
        <p:blipFill rotWithShape="1">
          <a:blip r:embed="rId4"/>
          <a:srcRect t="16605" r="2815" b="10371"/>
          <a:stretch/>
        </p:blipFill>
        <p:spPr>
          <a:xfrm>
            <a:off x="5365620" y="4843423"/>
            <a:ext cx="2999232" cy="565419"/>
          </a:xfrm>
          <a:prstGeom prst="rect">
            <a:avLst/>
          </a:prstGeom>
        </p:spPr>
      </p:pic>
      <p:sp>
        <p:nvSpPr>
          <p:cNvPr id="25" name="Rectangle 24">
            <a:extLst>
              <a:ext uri="{FF2B5EF4-FFF2-40B4-BE49-F238E27FC236}">
                <a16:creationId xmlns:a16="http://schemas.microsoft.com/office/drawing/2014/main" id="{834D6B8F-6EA2-4186-AE2B-D5A0A238F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1130" y="2943810"/>
            <a:ext cx="2817402" cy="327072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57BCEB4-3AC2-4BEE-A005-49438A5339C1}"/>
              </a:ext>
            </a:extLst>
          </p:cNvPr>
          <p:cNvPicPr>
            <a:picLocks noChangeAspect="1"/>
          </p:cNvPicPr>
          <p:nvPr/>
        </p:nvPicPr>
        <p:blipFill>
          <a:blip r:embed="rId5"/>
          <a:stretch>
            <a:fillRect/>
          </a:stretch>
        </p:blipFill>
        <p:spPr>
          <a:xfrm>
            <a:off x="8960255" y="3477824"/>
            <a:ext cx="2359152" cy="2153619"/>
          </a:xfrm>
          <a:prstGeom prst="rect">
            <a:avLst/>
          </a:prstGeom>
        </p:spPr>
      </p:pic>
    </p:spTree>
    <p:extLst>
      <p:ext uri="{BB962C8B-B14F-4D97-AF65-F5344CB8AC3E}">
        <p14:creationId xmlns:p14="http://schemas.microsoft.com/office/powerpoint/2010/main" val="825296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27341-4ABB-43EF-9E57-10A858F92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522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B98C55-54CC-433B-905F-FB0B2D200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3414014"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5809DE-09D1-4927-BD6D-AD018A06A64A}"/>
              </a:ext>
            </a:extLst>
          </p:cNvPr>
          <p:cNvPicPr>
            <a:picLocks noChangeAspect="1"/>
          </p:cNvPicPr>
          <p:nvPr/>
        </p:nvPicPr>
        <p:blipFill rotWithShape="1">
          <a:blip r:embed="rId2"/>
          <a:srcRect t="6479" r="5789"/>
          <a:stretch/>
        </p:blipFill>
        <p:spPr>
          <a:xfrm>
            <a:off x="814559" y="2063395"/>
            <a:ext cx="2781372" cy="2730647"/>
          </a:xfrm>
          <a:prstGeom prst="rect">
            <a:avLst/>
          </a:prstGeom>
        </p:spPr>
      </p:pic>
      <p:sp>
        <p:nvSpPr>
          <p:cNvPr id="14" name="Rectangle 13">
            <a:extLst>
              <a:ext uri="{FF2B5EF4-FFF2-40B4-BE49-F238E27FC236}">
                <a16:creationId xmlns:a16="http://schemas.microsoft.com/office/drawing/2014/main" id="{19E21906-D4D4-4F16-9228-3E004930E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1968" y="485853"/>
            <a:ext cx="3575304"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C48F9AC-61E8-4A7C-917F-8CC16377A183}"/>
              </a:ext>
            </a:extLst>
          </p:cNvPr>
          <p:cNvPicPr>
            <a:picLocks noChangeAspect="1"/>
          </p:cNvPicPr>
          <p:nvPr/>
        </p:nvPicPr>
        <p:blipFill>
          <a:blip r:embed="rId3"/>
          <a:stretch>
            <a:fillRect/>
          </a:stretch>
        </p:blipFill>
        <p:spPr>
          <a:xfrm>
            <a:off x="4392567" y="1996855"/>
            <a:ext cx="2941124" cy="2863726"/>
          </a:xfrm>
          <a:prstGeom prst="rect">
            <a:avLst/>
          </a:prstGeom>
        </p:spPr>
      </p:pic>
      <p:sp>
        <p:nvSpPr>
          <p:cNvPr id="16" name="Rectangle 15">
            <a:extLst>
              <a:ext uri="{FF2B5EF4-FFF2-40B4-BE49-F238E27FC236}">
                <a16:creationId xmlns:a16="http://schemas.microsoft.com/office/drawing/2014/main" id="{865BCC85-4C69-4CFB-A36A-6A489B87F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139" y="484069"/>
            <a:ext cx="3899229" cy="28642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E8A4BC1-070B-4F5D-9A5A-68467130FBF6}"/>
              </a:ext>
            </a:extLst>
          </p:cNvPr>
          <p:cNvPicPr>
            <a:picLocks noChangeAspect="1"/>
          </p:cNvPicPr>
          <p:nvPr/>
        </p:nvPicPr>
        <p:blipFill>
          <a:blip r:embed="rId4"/>
          <a:stretch>
            <a:fillRect/>
          </a:stretch>
        </p:blipFill>
        <p:spPr>
          <a:xfrm>
            <a:off x="8446775" y="798656"/>
            <a:ext cx="2622024" cy="2230228"/>
          </a:xfrm>
          <a:prstGeom prst="rect">
            <a:avLst/>
          </a:prstGeom>
        </p:spPr>
      </p:pic>
      <p:sp>
        <p:nvSpPr>
          <p:cNvPr id="18" name="Rectangle 17">
            <a:extLst>
              <a:ext uri="{FF2B5EF4-FFF2-40B4-BE49-F238E27FC236}">
                <a16:creationId xmlns:a16="http://schemas.microsoft.com/office/drawing/2014/main" id="{3A14BDAC-394B-4E9A-8ECE-61AA1A7C2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139" y="3509152"/>
            <a:ext cx="3899229" cy="2847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7FECD47-D6F2-4562-840B-826C0E2AF3C3}"/>
              </a:ext>
            </a:extLst>
          </p:cNvPr>
          <p:cNvPicPr>
            <a:picLocks noChangeAspect="1"/>
          </p:cNvPicPr>
          <p:nvPr/>
        </p:nvPicPr>
        <p:blipFill>
          <a:blip r:embed="rId5"/>
          <a:stretch>
            <a:fillRect/>
          </a:stretch>
        </p:blipFill>
        <p:spPr>
          <a:xfrm>
            <a:off x="8228759" y="3830885"/>
            <a:ext cx="3058057" cy="2224042"/>
          </a:xfrm>
          <a:prstGeom prst="rect">
            <a:avLst/>
          </a:prstGeom>
        </p:spPr>
      </p:pic>
    </p:spTree>
    <p:extLst>
      <p:ext uri="{BB962C8B-B14F-4D97-AF65-F5344CB8AC3E}">
        <p14:creationId xmlns:p14="http://schemas.microsoft.com/office/powerpoint/2010/main" val="283518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C526-2FBF-44CA-AE6F-D1C864FD6068}"/>
              </a:ext>
            </a:extLst>
          </p:cNvPr>
          <p:cNvSpPr>
            <a:spLocks noGrp="1"/>
          </p:cNvSpPr>
          <p:nvPr>
            <p:ph type="title"/>
          </p:nvPr>
        </p:nvSpPr>
        <p:spPr/>
        <p:txBody>
          <a:bodyPr/>
          <a:lstStyle/>
          <a:p>
            <a:r>
              <a:rPr lang="en-US"/>
              <a:t>Open Discussion </a:t>
            </a:r>
          </a:p>
        </p:txBody>
      </p:sp>
      <p:sp>
        <p:nvSpPr>
          <p:cNvPr id="3" name="Text Placeholder 2">
            <a:extLst>
              <a:ext uri="{FF2B5EF4-FFF2-40B4-BE49-F238E27FC236}">
                <a16:creationId xmlns:a16="http://schemas.microsoft.com/office/drawing/2014/main" id="{0ADFA535-EB83-4429-B3A7-5789B89E008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30779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835A0-11E0-4DF2-9B2D-2DADE9D52A71}"/>
              </a:ext>
            </a:extLst>
          </p:cNvPr>
          <p:cNvSpPr>
            <a:spLocks noGrp="1"/>
          </p:cNvSpPr>
          <p:nvPr>
            <p:ph type="title"/>
          </p:nvPr>
        </p:nvSpPr>
        <p:spPr/>
        <p:txBody>
          <a:bodyPr/>
          <a:lstStyle/>
          <a:p>
            <a:r>
              <a:rPr lang="en-US"/>
              <a:t>Objectives and agenda</a:t>
            </a:r>
          </a:p>
        </p:txBody>
      </p:sp>
      <p:sp>
        <p:nvSpPr>
          <p:cNvPr id="3" name="Content Placeholder 2">
            <a:extLst>
              <a:ext uri="{FF2B5EF4-FFF2-40B4-BE49-F238E27FC236}">
                <a16:creationId xmlns:a16="http://schemas.microsoft.com/office/drawing/2014/main" id="{A3CF594E-9340-44E0-8D1F-CF8B42BF565E}"/>
              </a:ext>
            </a:extLst>
          </p:cNvPr>
          <p:cNvSpPr>
            <a:spLocks noGrp="1"/>
          </p:cNvSpPr>
          <p:nvPr>
            <p:ph sz="half" idx="1"/>
          </p:nvPr>
        </p:nvSpPr>
        <p:spPr>
          <a:xfrm>
            <a:off x="6232119" y="2011680"/>
            <a:ext cx="4754880" cy="4206240"/>
          </a:xfrm>
        </p:spPr>
        <p:txBody>
          <a:bodyPr>
            <a:normAutofit lnSpcReduction="10000"/>
          </a:bodyPr>
          <a:lstStyle/>
          <a:p>
            <a:r>
              <a:rPr lang="en-US"/>
              <a:t>Provide subgrantees with an understanding of how to conduct outreach and recruitment as safely as possible using the NCMEP Safety Plan </a:t>
            </a:r>
          </a:p>
          <a:p>
            <a:r>
              <a:rPr lang="en-US"/>
              <a:t>Review commonly used service codes and how they can be used during distance services </a:t>
            </a:r>
          </a:p>
          <a:p>
            <a:r>
              <a:rPr lang="en-US"/>
              <a:t>Assist subgrantees in determining safe and effective summer services </a:t>
            </a:r>
          </a:p>
          <a:p>
            <a:r>
              <a:rPr lang="en-US"/>
              <a:t>Facilitate open discussion about service provision and outreach in the midst of the pandemic </a:t>
            </a:r>
          </a:p>
        </p:txBody>
      </p:sp>
      <p:sp>
        <p:nvSpPr>
          <p:cNvPr id="4" name="Content Placeholder 3">
            <a:extLst>
              <a:ext uri="{FF2B5EF4-FFF2-40B4-BE49-F238E27FC236}">
                <a16:creationId xmlns:a16="http://schemas.microsoft.com/office/drawing/2014/main" id="{21DA2B1B-13C3-4165-90D7-1050BE75BE61}"/>
              </a:ext>
            </a:extLst>
          </p:cNvPr>
          <p:cNvSpPr>
            <a:spLocks noGrp="1"/>
          </p:cNvSpPr>
          <p:nvPr>
            <p:ph sz="half" idx="2"/>
          </p:nvPr>
        </p:nvSpPr>
        <p:spPr>
          <a:xfrm>
            <a:off x="577737" y="2011680"/>
            <a:ext cx="4754880" cy="4206240"/>
          </a:xfrm>
        </p:spPr>
        <p:txBody>
          <a:bodyPr>
            <a:normAutofit lnSpcReduction="10000"/>
          </a:bodyPr>
          <a:lstStyle/>
          <a:p>
            <a:pPr marL="0" indent="0">
              <a:buNone/>
            </a:pPr>
            <a:r>
              <a:rPr lang="en-US" b="1" u="sng">
                <a:solidFill>
                  <a:schemeClr val="accent3"/>
                </a:solidFill>
              </a:rPr>
              <a:t>Agenda</a:t>
            </a:r>
          </a:p>
          <a:p>
            <a:pPr marL="514350" indent="-514350">
              <a:buAutoNum type="romanUcPeriod"/>
            </a:pPr>
            <a:r>
              <a:rPr lang="en-US" u="sng">
                <a:solidFill>
                  <a:schemeClr val="accent3"/>
                </a:solidFill>
              </a:rPr>
              <a:t>NCMEP Field Safety Plan </a:t>
            </a:r>
          </a:p>
          <a:p>
            <a:pPr marL="685800" lvl="1" indent="-457200">
              <a:buAutoNum type="alphaLcPeriod"/>
            </a:pPr>
            <a:r>
              <a:rPr lang="en-US">
                <a:solidFill>
                  <a:schemeClr val="accent3"/>
                </a:solidFill>
              </a:rPr>
              <a:t>Plan components/overview</a:t>
            </a:r>
          </a:p>
          <a:p>
            <a:pPr marL="685800" lvl="1" indent="-457200">
              <a:buAutoNum type="alphaLcPeriod"/>
            </a:pPr>
            <a:r>
              <a:rPr lang="en-US">
                <a:solidFill>
                  <a:schemeClr val="accent3"/>
                </a:solidFill>
              </a:rPr>
              <a:t>Supplies/materials needed to implement the plan </a:t>
            </a:r>
          </a:p>
          <a:p>
            <a:pPr marL="685800" lvl="1" indent="-457200">
              <a:buAutoNum type="alphaLcPeriod"/>
            </a:pPr>
            <a:r>
              <a:rPr lang="en-US">
                <a:solidFill>
                  <a:schemeClr val="accent3"/>
                </a:solidFill>
              </a:rPr>
              <a:t>Guidance for implementing the plan</a:t>
            </a:r>
          </a:p>
          <a:p>
            <a:pPr marL="514350" indent="-514350">
              <a:buAutoNum type="romanUcPeriod"/>
            </a:pPr>
            <a:r>
              <a:rPr lang="en-US" u="sng">
                <a:solidFill>
                  <a:schemeClr val="accent3"/>
                </a:solidFill>
              </a:rPr>
              <a:t>Supplemental Service Codes </a:t>
            </a:r>
          </a:p>
          <a:p>
            <a:pPr marL="514350" indent="-514350">
              <a:buAutoNum type="romanUcPeriod"/>
            </a:pPr>
            <a:r>
              <a:rPr lang="en-US" u="sng">
                <a:solidFill>
                  <a:schemeClr val="accent3"/>
                </a:solidFill>
              </a:rPr>
              <a:t>Summer Services </a:t>
            </a:r>
          </a:p>
          <a:p>
            <a:pPr marL="685800" lvl="1" indent="-457200">
              <a:buAutoNum type="alphaLcPeriod"/>
            </a:pPr>
            <a:r>
              <a:rPr lang="en-US">
                <a:solidFill>
                  <a:schemeClr val="accent3"/>
                </a:solidFill>
              </a:rPr>
              <a:t>Available Resources </a:t>
            </a:r>
          </a:p>
          <a:p>
            <a:pPr marL="685800" lvl="1" indent="-457200">
              <a:buAutoNum type="alphaLcPeriod"/>
            </a:pPr>
            <a:r>
              <a:rPr lang="en-US">
                <a:solidFill>
                  <a:schemeClr val="accent3"/>
                </a:solidFill>
              </a:rPr>
              <a:t>Examples from the Field </a:t>
            </a:r>
          </a:p>
          <a:p>
            <a:pPr marL="514350" indent="-514350">
              <a:buAutoNum type="romanUcPeriod"/>
            </a:pPr>
            <a:r>
              <a:rPr lang="en-US" u="sng">
                <a:solidFill>
                  <a:schemeClr val="accent3"/>
                </a:solidFill>
              </a:rPr>
              <a:t>Open Discussion </a:t>
            </a:r>
          </a:p>
          <a:p>
            <a:pPr marL="457200" lvl="2" indent="0">
              <a:buNone/>
            </a:pPr>
            <a:endParaRPr lang="en-US">
              <a:solidFill>
                <a:schemeClr val="accent3"/>
              </a:solidFill>
            </a:endParaRPr>
          </a:p>
        </p:txBody>
      </p:sp>
    </p:spTree>
    <p:extLst>
      <p:ext uri="{BB962C8B-B14F-4D97-AF65-F5344CB8AC3E}">
        <p14:creationId xmlns:p14="http://schemas.microsoft.com/office/powerpoint/2010/main" val="1367099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6308943-DF2D-46B5-9BBA-8AE05A057D9F}"/>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a:t>Be on the Lookout! </a:t>
            </a:r>
          </a:p>
        </p:txBody>
      </p:sp>
      <p:pic>
        <p:nvPicPr>
          <p:cNvPr id="6" name="Content Placeholder 5" descr="A baby lying on a bed&#10;&#10;Description automatically generated">
            <a:extLst>
              <a:ext uri="{FF2B5EF4-FFF2-40B4-BE49-F238E27FC236}">
                <a16:creationId xmlns:a16="http://schemas.microsoft.com/office/drawing/2014/main" id="{C6507179-72FD-4E8D-87BD-5D328E0BCD26}"/>
              </a:ext>
            </a:extLst>
          </p:cNvPr>
          <p:cNvPicPr>
            <a:picLocks noGrp="1" noChangeAspect="1"/>
          </p:cNvPicPr>
          <p:nvPr>
            <p:ph sz="half" idx="2"/>
          </p:nvPr>
        </p:nvPicPr>
        <p:blipFill rotWithShape="1">
          <a:blip r:embed="rId2"/>
          <a:srcRect r="13023" b="2"/>
          <a:stretch/>
        </p:blipFill>
        <p:spPr>
          <a:xfrm rot="5400000">
            <a:off x="-346294" y="2168805"/>
            <a:ext cx="5035972" cy="4342417"/>
          </a:xfrm>
          <a:prstGeom prst="rect">
            <a:avLst/>
          </a:prstGeom>
        </p:spPr>
      </p:pic>
      <p:sp>
        <p:nvSpPr>
          <p:cNvPr id="3" name="Content Placeholder 2">
            <a:extLst>
              <a:ext uri="{FF2B5EF4-FFF2-40B4-BE49-F238E27FC236}">
                <a16:creationId xmlns:a16="http://schemas.microsoft.com/office/drawing/2014/main" id="{9419F8C8-326E-4A3A-9AD4-18773F9C4A83}"/>
              </a:ext>
            </a:extLst>
          </p:cNvPr>
          <p:cNvSpPr>
            <a:spLocks noGrp="1"/>
          </p:cNvSpPr>
          <p:nvPr>
            <p:ph sz="half" idx="1"/>
          </p:nvPr>
        </p:nvSpPr>
        <p:spPr>
          <a:xfrm>
            <a:off x="4772025" y="2011680"/>
            <a:ext cx="6524625" cy="4206240"/>
          </a:xfrm>
        </p:spPr>
        <p:txBody>
          <a:bodyPr vert="horz" lIns="91440" tIns="45720" rIns="91440" bIns="45720" rtlCol="0">
            <a:normAutofit/>
          </a:bodyPr>
          <a:lstStyle/>
          <a:p>
            <a:r>
              <a:rPr lang="en-US"/>
              <a:t>MEP Summer Term begins on June 16</a:t>
            </a:r>
            <a:r>
              <a:rPr lang="en-US" baseline="30000"/>
              <a:t>th</a:t>
            </a:r>
            <a:r>
              <a:rPr lang="en-US"/>
              <a:t> and ends on August 31</a:t>
            </a:r>
            <a:r>
              <a:rPr lang="en-US" baseline="30000"/>
              <a:t>st</a:t>
            </a:r>
            <a:r>
              <a:rPr lang="en-US"/>
              <a:t> </a:t>
            </a:r>
          </a:p>
          <a:p>
            <a:r>
              <a:rPr lang="en-US"/>
              <a:t>Dr. Corral will send out Enrollment Verifications soon after June 15</a:t>
            </a:r>
          </a:p>
          <a:p>
            <a:r>
              <a:rPr lang="en-US"/>
              <a:t>EVs will likely be due during the second week of July </a:t>
            </a:r>
          </a:p>
          <a:p>
            <a:r>
              <a:rPr lang="en-US"/>
              <a:t>Webinar for Recruiters to discuss recruitment strategies (Date TBD) </a:t>
            </a:r>
          </a:p>
          <a:p>
            <a:pPr marL="0"/>
            <a:endParaRPr lang="en-US" baseline="30000"/>
          </a:p>
          <a:p>
            <a:pPr marL="0"/>
            <a:endParaRPr lang="en-US"/>
          </a:p>
        </p:txBody>
      </p:sp>
    </p:spTree>
    <p:extLst>
      <p:ext uri="{BB962C8B-B14F-4D97-AF65-F5344CB8AC3E}">
        <p14:creationId xmlns:p14="http://schemas.microsoft.com/office/powerpoint/2010/main" val="8965504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4EA21E-E481-4CA2-B57F-113FD49C1574}"/>
              </a:ext>
            </a:extLst>
          </p:cNvPr>
          <p:cNvSpPr>
            <a:spLocks noGrp="1"/>
          </p:cNvSpPr>
          <p:nvPr>
            <p:ph type="title"/>
          </p:nvPr>
        </p:nvSpPr>
        <p:spPr>
          <a:xfrm>
            <a:off x="634277" y="284176"/>
            <a:ext cx="3670874" cy="1508760"/>
          </a:xfrm>
        </p:spPr>
        <p:txBody>
          <a:bodyPr vert="horz" lIns="91440" tIns="45720" rIns="91440" bIns="45720" rtlCol="0" anchor="ctr">
            <a:normAutofit fontScale="90000"/>
          </a:bodyPr>
          <a:lstStyle/>
          <a:p>
            <a:r>
              <a:rPr lang="en-US">
                <a:solidFill>
                  <a:schemeClr val="tx2"/>
                </a:solidFill>
              </a:rPr>
              <a:t>Please complete the evaluation</a:t>
            </a:r>
          </a:p>
        </p:txBody>
      </p:sp>
      <p:sp>
        <p:nvSpPr>
          <p:cNvPr id="3" name="Content Placeholder 2">
            <a:extLst>
              <a:ext uri="{FF2B5EF4-FFF2-40B4-BE49-F238E27FC236}">
                <a16:creationId xmlns:a16="http://schemas.microsoft.com/office/drawing/2014/main" id="{56E3D1F6-D9C3-47CD-B3A5-648F45FCBA96}"/>
              </a:ext>
            </a:extLst>
          </p:cNvPr>
          <p:cNvSpPr>
            <a:spLocks noGrp="1"/>
          </p:cNvSpPr>
          <p:nvPr>
            <p:ph sz="half" idx="1"/>
          </p:nvPr>
        </p:nvSpPr>
        <p:spPr>
          <a:xfrm>
            <a:off x="634277" y="2011680"/>
            <a:ext cx="3676678" cy="4206240"/>
          </a:xfrm>
        </p:spPr>
        <p:txBody>
          <a:bodyPr vert="horz" lIns="91440" tIns="45720" rIns="91440" bIns="45720" rtlCol="0">
            <a:normAutofit/>
          </a:bodyPr>
          <a:lstStyle/>
          <a:p>
            <a:r>
              <a:rPr lang="en-US">
                <a:solidFill>
                  <a:schemeClr val="bg1"/>
                </a:solidFill>
              </a:rPr>
              <a:t>Scan the QR Code with your phone or click </a:t>
            </a:r>
            <a:r>
              <a:rPr lang="en-US">
                <a:solidFill>
                  <a:schemeClr val="bg1"/>
                </a:solidFill>
                <a:hlinkClick r:id="rId2"/>
              </a:rPr>
              <a:t>here</a:t>
            </a:r>
            <a:r>
              <a:rPr lang="en-US">
                <a:solidFill>
                  <a:schemeClr val="bg1"/>
                </a:solidFill>
              </a:rPr>
              <a:t> to navigate to the online evaluation </a:t>
            </a:r>
          </a:p>
        </p:txBody>
      </p:sp>
      <p:sp>
        <p:nvSpPr>
          <p:cNvPr id="16" name="Rectangle 15">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505522B-22FF-43FB-9E76-16E33C2BB3BE}"/>
              </a:ext>
            </a:extLst>
          </p:cNvPr>
          <p:cNvPicPr>
            <a:picLocks noGrp="1" noChangeAspect="1"/>
          </p:cNvPicPr>
          <p:nvPr>
            <p:ph sz="half" idx="2"/>
          </p:nvPr>
        </p:nvPicPr>
        <p:blipFill>
          <a:blip r:embed="rId3"/>
          <a:stretch>
            <a:fillRect/>
          </a:stretch>
        </p:blipFill>
        <p:spPr>
          <a:xfrm>
            <a:off x="5594526" y="598634"/>
            <a:ext cx="5619286" cy="5619286"/>
          </a:xfrm>
          <a:prstGeom prst="rect">
            <a:avLst/>
          </a:prstGeom>
          <a:noFill/>
        </p:spPr>
      </p:pic>
    </p:spTree>
    <p:extLst>
      <p:ext uri="{BB962C8B-B14F-4D97-AF65-F5344CB8AC3E}">
        <p14:creationId xmlns:p14="http://schemas.microsoft.com/office/powerpoint/2010/main" val="3274763719"/>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6C42-A667-4CD9-959F-044EB3313CD0}"/>
              </a:ext>
            </a:extLst>
          </p:cNvPr>
          <p:cNvSpPr>
            <a:spLocks noGrp="1"/>
          </p:cNvSpPr>
          <p:nvPr>
            <p:ph type="title"/>
          </p:nvPr>
        </p:nvSpPr>
        <p:spPr/>
        <p:txBody>
          <a:bodyPr/>
          <a:lstStyle/>
          <a:p>
            <a:r>
              <a:rPr lang="en-US"/>
              <a:t>Questions? </a:t>
            </a:r>
          </a:p>
        </p:txBody>
      </p:sp>
      <p:sp>
        <p:nvSpPr>
          <p:cNvPr id="3" name="Content Placeholder 2">
            <a:extLst>
              <a:ext uri="{FF2B5EF4-FFF2-40B4-BE49-F238E27FC236}">
                <a16:creationId xmlns:a16="http://schemas.microsoft.com/office/drawing/2014/main" id="{62299FB0-0176-4747-82FE-DE4663A8DB29}"/>
              </a:ext>
            </a:extLst>
          </p:cNvPr>
          <p:cNvSpPr>
            <a:spLocks noGrp="1"/>
          </p:cNvSpPr>
          <p:nvPr>
            <p:ph idx="1"/>
          </p:nvPr>
        </p:nvSpPr>
        <p:spPr/>
        <p:txBody>
          <a:bodyPr>
            <a:normAutofit lnSpcReduction="10000"/>
          </a:bodyPr>
          <a:lstStyle/>
          <a:p>
            <a:r>
              <a:rPr lang="en-US"/>
              <a:t>Rachel Wright Junio, NCMEP Program Administrator, Eastern Regions </a:t>
            </a:r>
          </a:p>
          <a:p>
            <a:pPr lvl="1"/>
            <a:r>
              <a:rPr lang="en-US">
                <a:hlinkClick r:id="rId2"/>
              </a:rPr>
              <a:t>Rachel.wrightjunio@dpi.nc.gov</a:t>
            </a:r>
            <a:endParaRPr lang="en-US"/>
          </a:p>
          <a:p>
            <a:pPr lvl="1"/>
            <a:r>
              <a:rPr lang="en-US"/>
              <a:t>(910) 302-7331</a:t>
            </a:r>
          </a:p>
          <a:p>
            <a:r>
              <a:rPr lang="en-US"/>
              <a:t>Heriberto Corral, </a:t>
            </a:r>
            <a:r>
              <a:rPr lang="en-US" err="1"/>
              <a:t>Ed.D</a:t>
            </a:r>
            <a:r>
              <a:rPr lang="en-US"/>
              <a:t>, NCMEP Program Administrator, Western Regions </a:t>
            </a:r>
          </a:p>
          <a:p>
            <a:pPr lvl="1"/>
            <a:r>
              <a:rPr lang="en-US">
                <a:hlinkClick r:id="rId3"/>
              </a:rPr>
              <a:t>Heriberto.corral@dpi.nc.gov</a:t>
            </a:r>
            <a:r>
              <a:rPr lang="en-US"/>
              <a:t> </a:t>
            </a:r>
          </a:p>
          <a:p>
            <a:pPr marL="0" indent="0">
              <a:buNone/>
            </a:pPr>
            <a:endParaRPr lang="en-US"/>
          </a:p>
        </p:txBody>
      </p:sp>
      <p:sp>
        <p:nvSpPr>
          <p:cNvPr id="4" name="Text Placeholder 3">
            <a:extLst>
              <a:ext uri="{FF2B5EF4-FFF2-40B4-BE49-F238E27FC236}">
                <a16:creationId xmlns:a16="http://schemas.microsoft.com/office/drawing/2014/main" id="{136FF4FC-D3B8-42C9-BD5D-AB48609A2BFE}"/>
              </a:ext>
            </a:extLst>
          </p:cNvPr>
          <p:cNvSpPr>
            <a:spLocks noGrp="1"/>
          </p:cNvSpPr>
          <p:nvPr>
            <p:ph type="body" sz="half" idx="2"/>
          </p:nvPr>
        </p:nvSpPr>
        <p:spPr/>
        <p:txBody>
          <a:bodyPr/>
          <a:lstStyle/>
          <a:p>
            <a:endParaRPr lang="en-US"/>
          </a:p>
        </p:txBody>
      </p:sp>
      <p:pic>
        <p:nvPicPr>
          <p:cNvPr id="6" name="Picture 5" descr="A person sitting on a table&#10;&#10;Description automatically generated">
            <a:extLst>
              <a:ext uri="{FF2B5EF4-FFF2-40B4-BE49-F238E27FC236}">
                <a16:creationId xmlns:a16="http://schemas.microsoft.com/office/drawing/2014/main" id="{DC91D125-21D3-449E-912D-3893B81D693E}"/>
              </a:ext>
            </a:extLst>
          </p:cNvPr>
          <p:cNvPicPr>
            <a:picLocks noChangeAspect="1"/>
          </p:cNvPicPr>
          <p:nvPr/>
        </p:nvPicPr>
        <p:blipFill>
          <a:blip r:embed="rId4"/>
          <a:stretch>
            <a:fillRect/>
          </a:stretch>
        </p:blipFill>
        <p:spPr>
          <a:xfrm>
            <a:off x="7789023" y="2048402"/>
            <a:ext cx="3972925" cy="3896153"/>
          </a:xfrm>
          <a:prstGeom prst="rect">
            <a:avLst/>
          </a:prstGeom>
        </p:spPr>
      </p:pic>
      <p:sp>
        <p:nvSpPr>
          <p:cNvPr id="7" name="Speech Bubble: Rectangle with Corners Rounded 6">
            <a:extLst>
              <a:ext uri="{FF2B5EF4-FFF2-40B4-BE49-F238E27FC236}">
                <a16:creationId xmlns:a16="http://schemas.microsoft.com/office/drawing/2014/main" id="{D5BD794E-2B4B-418A-BBF6-874E7290BE65}"/>
              </a:ext>
            </a:extLst>
          </p:cNvPr>
          <p:cNvSpPr/>
          <p:nvPr/>
        </p:nvSpPr>
        <p:spPr>
          <a:xfrm>
            <a:off x="8677275" y="1282127"/>
            <a:ext cx="1789986" cy="1219786"/>
          </a:xfrm>
          <a:prstGeom prst="wedgeRoundRectCallout">
            <a:avLst>
              <a:gd name="adj1" fmla="val -5334"/>
              <a:gd name="adj2" fmla="val 929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 love MEP staff! You make me smile! </a:t>
            </a:r>
          </a:p>
        </p:txBody>
      </p:sp>
    </p:spTree>
    <p:extLst>
      <p:ext uri="{BB962C8B-B14F-4D97-AF65-F5344CB8AC3E}">
        <p14:creationId xmlns:p14="http://schemas.microsoft.com/office/powerpoint/2010/main" val="1100865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C502EA-9A49-4D1D-BC20-A362756F8E26}"/>
              </a:ext>
            </a:extLst>
          </p:cNvPr>
          <p:cNvSpPr>
            <a:spLocks noGrp="1"/>
          </p:cNvSpPr>
          <p:nvPr>
            <p:ph type="title"/>
          </p:nvPr>
        </p:nvSpPr>
        <p:spPr>
          <a:xfrm>
            <a:off x="634277" y="284176"/>
            <a:ext cx="3670874" cy="1508760"/>
          </a:xfrm>
        </p:spPr>
        <p:txBody>
          <a:bodyPr vert="horz" lIns="91440" tIns="45720" rIns="91440" bIns="45720" rtlCol="0" anchor="ctr">
            <a:normAutofit/>
          </a:bodyPr>
          <a:lstStyle/>
          <a:p>
            <a:r>
              <a:rPr lang="en-US">
                <a:solidFill>
                  <a:schemeClr val="tx2"/>
                </a:solidFill>
              </a:rPr>
              <a:t>NCMEP Field Safety Plan </a:t>
            </a:r>
          </a:p>
        </p:txBody>
      </p:sp>
      <p:sp>
        <p:nvSpPr>
          <p:cNvPr id="3" name="Content Placeholder 2">
            <a:extLst>
              <a:ext uri="{FF2B5EF4-FFF2-40B4-BE49-F238E27FC236}">
                <a16:creationId xmlns:a16="http://schemas.microsoft.com/office/drawing/2014/main" id="{B1BA0077-CBBA-40B7-BC9A-E3CDC96B2FBC}"/>
              </a:ext>
            </a:extLst>
          </p:cNvPr>
          <p:cNvSpPr>
            <a:spLocks noGrp="1"/>
          </p:cNvSpPr>
          <p:nvPr>
            <p:ph sz="half" idx="1"/>
          </p:nvPr>
        </p:nvSpPr>
        <p:spPr>
          <a:xfrm>
            <a:off x="634277" y="2011680"/>
            <a:ext cx="3676678" cy="4206240"/>
          </a:xfrm>
        </p:spPr>
        <p:txBody>
          <a:bodyPr vert="horz" lIns="91440" tIns="45720" rIns="91440" bIns="45720" rtlCol="0">
            <a:normAutofit/>
          </a:bodyPr>
          <a:lstStyle/>
          <a:p>
            <a:r>
              <a:rPr lang="en-US" sz="1900" u="sng">
                <a:solidFill>
                  <a:schemeClr val="bg1"/>
                </a:solidFill>
              </a:rPr>
              <a:t>Purpose:</a:t>
            </a:r>
            <a:r>
              <a:rPr lang="en-US" sz="1900">
                <a:solidFill>
                  <a:schemeClr val="bg1"/>
                </a:solidFill>
              </a:rPr>
              <a:t> provide a safety plan to implement when conducting in-person outreach and recruitment in a way that balances CDC best practices with the need to reach one of the most vulnerable populations </a:t>
            </a:r>
          </a:p>
          <a:p>
            <a:r>
              <a:rPr lang="en-US" sz="1900">
                <a:solidFill>
                  <a:schemeClr val="bg1"/>
                </a:solidFill>
              </a:rPr>
              <a:t>Developed in collaboration with SCMEP, two medical doctors, two </a:t>
            </a:r>
            <a:r>
              <a:rPr lang="en-US" sz="1900" err="1">
                <a:solidFill>
                  <a:schemeClr val="bg1"/>
                </a:solidFill>
              </a:rPr>
              <a:t>Ph.Ds</a:t>
            </a:r>
            <a:r>
              <a:rPr lang="en-US" sz="1900">
                <a:solidFill>
                  <a:schemeClr val="bg1"/>
                </a:solidFill>
              </a:rPr>
              <a:t> from the Center for Worker Health, a Nurse Practitioner, a Physician’s Assistant, and two outreach staff from NC Farmworker Health Programs.  </a:t>
            </a:r>
          </a:p>
        </p:txBody>
      </p:sp>
      <p:sp>
        <p:nvSpPr>
          <p:cNvPr id="17" name="Rectangle 16">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6" name="Content Placeholder 5" descr="A group of people in a field&#10;&#10;Description automatically generated">
            <a:extLst>
              <a:ext uri="{FF2B5EF4-FFF2-40B4-BE49-F238E27FC236}">
                <a16:creationId xmlns:a16="http://schemas.microsoft.com/office/drawing/2014/main" id="{44C96E9D-29B0-4EA7-A8BD-169E5068ED75}"/>
              </a:ext>
            </a:extLst>
          </p:cNvPr>
          <p:cNvPicPr>
            <a:picLocks noGrp="1" noChangeAspect="1"/>
          </p:cNvPicPr>
          <p:nvPr>
            <p:ph sz="half" idx="2"/>
          </p:nvPr>
        </p:nvPicPr>
        <p:blipFill>
          <a:blip r:embed="rId3"/>
          <a:stretch>
            <a:fillRect/>
          </a:stretch>
        </p:blipFill>
        <p:spPr>
          <a:xfrm>
            <a:off x="5262368" y="1051926"/>
            <a:ext cx="6283602" cy="4712701"/>
          </a:xfrm>
          <a:prstGeom prst="rect">
            <a:avLst/>
          </a:prstGeom>
        </p:spPr>
      </p:pic>
      <p:sp>
        <p:nvSpPr>
          <p:cNvPr id="7" name="TextBox 6">
            <a:extLst>
              <a:ext uri="{FF2B5EF4-FFF2-40B4-BE49-F238E27FC236}">
                <a16:creationId xmlns:a16="http://schemas.microsoft.com/office/drawing/2014/main" id="{71733784-F2E0-4E53-A858-FDED1058618D}"/>
              </a:ext>
            </a:extLst>
          </p:cNvPr>
          <p:cNvSpPr txBox="1"/>
          <p:nvPr/>
        </p:nvSpPr>
        <p:spPr>
          <a:xfrm>
            <a:off x="10021454" y="5806074"/>
            <a:ext cx="1708728" cy="200055"/>
          </a:xfrm>
          <a:prstGeom prst="rect">
            <a:avLst/>
          </a:prstGeom>
          <a:noFill/>
        </p:spPr>
        <p:txBody>
          <a:bodyPr wrap="square" rtlCol="0">
            <a:spAutoFit/>
          </a:bodyPr>
          <a:lstStyle/>
          <a:p>
            <a:r>
              <a:rPr lang="en-US" sz="700"/>
              <a:t>Photo: Joe </a:t>
            </a:r>
            <a:r>
              <a:rPr lang="en-US" sz="700" err="1"/>
              <a:t>Raedle</a:t>
            </a:r>
            <a:r>
              <a:rPr lang="en-US" sz="700"/>
              <a:t> </a:t>
            </a:r>
            <a:r>
              <a:rPr lang="en-US" sz="700">
                <a:latin typeface="Calibri" panose="020F0502020204030204" pitchFamily="34" charset="0"/>
                <a:cs typeface="Calibri" panose="020F0502020204030204" pitchFamily="34" charset="0"/>
              </a:rPr>
              <a:t>|Credit: Getty Images</a:t>
            </a:r>
            <a:endParaRPr lang="en-US" sz="700"/>
          </a:p>
        </p:txBody>
      </p:sp>
    </p:spTree>
    <p:extLst>
      <p:ext uri="{BB962C8B-B14F-4D97-AF65-F5344CB8AC3E}">
        <p14:creationId xmlns:p14="http://schemas.microsoft.com/office/powerpoint/2010/main" val="126287756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288F000-386B-4D19-BC2E-E3C609121B85}"/>
              </a:ext>
            </a:extLst>
          </p:cNvPr>
          <p:cNvSpPr>
            <a:spLocks noGrp="1"/>
          </p:cNvSpPr>
          <p:nvPr>
            <p:ph type="title"/>
          </p:nvPr>
        </p:nvSpPr>
        <p:spPr>
          <a:xfrm>
            <a:off x="634277" y="284176"/>
            <a:ext cx="3670874" cy="1508760"/>
          </a:xfrm>
        </p:spPr>
        <p:txBody>
          <a:bodyPr vert="horz" lIns="91440" tIns="45720" rIns="91440" bIns="45720" rtlCol="0" anchor="ctr">
            <a:normAutofit/>
          </a:bodyPr>
          <a:lstStyle/>
          <a:p>
            <a:r>
              <a:rPr lang="en-US" sz="3400"/>
              <a:t>NCMEP Field safety plan overview </a:t>
            </a:r>
          </a:p>
        </p:txBody>
      </p:sp>
      <p:sp>
        <p:nvSpPr>
          <p:cNvPr id="3" name="Content Placeholder 2">
            <a:extLst>
              <a:ext uri="{FF2B5EF4-FFF2-40B4-BE49-F238E27FC236}">
                <a16:creationId xmlns:a16="http://schemas.microsoft.com/office/drawing/2014/main" id="{4AD48E50-EDCE-45EC-ACA0-732488F5DF4C}"/>
              </a:ext>
            </a:extLst>
          </p:cNvPr>
          <p:cNvSpPr>
            <a:spLocks noGrp="1"/>
          </p:cNvSpPr>
          <p:nvPr>
            <p:ph sz="half" idx="1"/>
          </p:nvPr>
        </p:nvSpPr>
        <p:spPr>
          <a:xfrm>
            <a:off x="634277" y="2011680"/>
            <a:ext cx="3676678" cy="4206240"/>
          </a:xfrm>
        </p:spPr>
        <p:txBody>
          <a:bodyPr vert="horz" lIns="91440" tIns="45720" rIns="91440" bIns="45720" rtlCol="0">
            <a:normAutofit/>
          </a:bodyPr>
          <a:lstStyle/>
          <a:p>
            <a:r>
              <a:rPr lang="en-US" sz="1500" b="1"/>
              <a:t>Overview and Methodology </a:t>
            </a:r>
          </a:p>
          <a:p>
            <a:r>
              <a:rPr lang="en-US" sz="1500" b="1"/>
              <a:t>Protocols for Outreach and Services </a:t>
            </a:r>
          </a:p>
          <a:p>
            <a:pPr lvl="1"/>
            <a:r>
              <a:rPr lang="en-US" sz="1500"/>
              <a:t>Before going to a camp</a:t>
            </a:r>
          </a:p>
          <a:p>
            <a:pPr lvl="1"/>
            <a:r>
              <a:rPr lang="en-US" sz="1500"/>
              <a:t>Visiting current NCMEP students vs non-current NCMEP students </a:t>
            </a:r>
          </a:p>
          <a:p>
            <a:pPr lvl="1"/>
            <a:r>
              <a:rPr lang="en-US" sz="1500"/>
              <a:t>Encountering a sick individual </a:t>
            </a:r>
          </a:p>
          <a:p>
            <a:pPr lvl="1"/>
            <a:r>
              <a:rPr lang="en-US" sz="1500"/>
              <a:t>Arrival at the camp or home </a:t>
            </a:r>
          </a:p>
          <a:p>
            <a:pPr lvl="1"/>
            <a:r>
              <a:rPr lang="en-US" sz="1500"/>
              <a:t>Contactless drop measures</a:t>
            </a:r>
          </a:p>
          <a:p>
            <a:pPr lvl="1"/>
            <a:r>
              <a:rPr lang="en-US" sz="1500"/>
              <a:t>Tutoring/Giving a Class </a:t>
            </a:r>
          </a:p>
          <a:p>
            <a:pPr lvl="1"/>
            <a:r>
              <a:rPr lang="en-US" sz="1500"/>
              <a:t>Dealing with a Breach </a:t>
            </a:r>
          </a:p>
          <a:p>
            <a:pPr lvl="1"/>
            <a:r>
              <a:rPr lang="en-US" sz="1500"/>
              <a:t>Arriving back home </a:t>
            </a:r>
          </a:p>
          <a:p>
            <a:pPr lvl="1"/>
            <a:r>
              <a:rPr lang="en-US" sz="1500"/>
              <a:t>Times not to go out </a:t>
            </a:r>
          </a:p>
        </p:txBody>
      </p:sp>
      <p:sp>
        <p:nvSpPr>
          <p:cNvPr id="18" name="Rectangle 17">
            <a:extLst>
              <a:ext uri="{FF2B5EF4-FFF2-40B4-BE49-F238E27FC236}">
                <a16:creationId xmlns:a16="http://schemas.microsoft.com/office/drawing/2014/main" id="{94DBFBD2-23B9-4007-B82F-D0C394407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tx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6" name="Content Placeholder 5" descr="A person standing in a field&#10;&#10;Description automatically generated">
            <a:extLst>
              <a:ext uri="{FF2B5EF4-FFF2-40B4-BE49-F238E27FC236}">
                <a16:creationId xmlns:a16="http://schemas.microsoft.com/office/drawing/2014/main" id="{16E1ACA6-3103-42CD-9937-3EF751799177}"/>
              </a:ext>
            </a:extLst>
          </p:cNvPr>
          <p:cNvPicPr>
            <a:picLocks noGrp="1" noChangeAspect="1"/>
          </p:cNvPicPr>
          <p:nvPr>
            <p:ph sz="half" idx="2"/>
          </p:nvPr>
        </p:nvPicPr>
        <p:blipFill rotWithShape="1">
          <a:blip r:embed="rId3"/>
          <a:srcRect l="10052" r="27049" b="2"/>
          <a:stretch/>
        </p:blipFill>
        <p:spPr>
          <a:xfrm>
            <a:off x="5262368" y="598634"/>
            <a:ext cx="6283602" cy="5619286"/>
          </a:xfrm>
          <a:prstGeom prst="rect">
            <a:avLst/>
          </a:prstGeom>
        </p:spPr>
      </p:pic>
    </p:spTree>
    <p:extLst>
      <p:ext uri="{BB962C8B-B14F-4D97-AF65-F5344CB8AC3E}">
        <p14:creationId xmlns:p14="http://schemas.microsoft.com/office/powerpoint/2010/main" val="3318766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521E245-781E-4267-8028-18137024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78120" cy="6857999"/>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5" name="Picture 4">
            <a:extLst>
              <a:ext uri="{FF2B5EF4-FFF2-40B4-BE49-F238E27FC236}">
                <a16:creationId xmlns:a16="http://schemas.microsoft.com/office/drawing/2014/main" id="{FE03450B-B693-48DF-AAA7-443818A20261}"/>
              </a:ext>
            </a:extLst>
          </p:cNvPr>
          <p:cNvPicPr>
            <a:picLocks noChangeAspect="1"/>
          </p:cNvPicPr>
          <p:nvPr/>
        </p:nvPicPr>
        <p:blipFill>
          <a:blip r:embed="rId3"/>
          <a:stretch>
            <a:fillRect/>
          </a:stretch>
        </p:blipFill>
        <p:spPr>
          <a:xfrm>
            <a:off x="727356" y="1607606"/>
            <a:ext cx="6891189" cy="3428367"/>
          </a:xfrm>
          <a:prstGeom prst="rect">
            <a:avLst/>
          </a:prstGeom>
        </p:spPr>
      </p:pic>
      <p:sp>
        <p:nvSpPr>
          <p:cNvPr id="14" name="Rectangle 13">
            <a:extLst>
              <a:ext uri="{FF2B5EF4-FFF2-40B4-BE49-F238E27FC236}">
                <a16:creationId xmlns:a16="http://schemas.microsoft.com/office/drawing/2014/main" id="{E0D6FA1A-9067-4A57-8B52-D76529106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1" y="0"/>
            <a:ext cx="40138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14E7273-D54E-4C05-B07D-FEF35FDA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0" y="163629"/>
            <a:ext cx="4013880" cy="1674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814B0-8CF8-4A8E-A71C-C6588F231008}"/>
              </a:ext>
            </a:extLst>
          </p:cNvPr>
          <p:cNvSpPr>
            <a:spLocks noGrp="1"/>
          </p:cNvSpPr>
          <p:nvPr>
            <p:ph type="title"/>
          </p:nvPr>
        </p:nvSpPr>
        <p:spPr>
          <a:xfrm>
            <a:off x="8499853" y="488108"/>
            <a:ext cx="3041972" cy="1026892"/>
          </a:xfrm>
        </p:spPr>
        <p:txBody>
          <a:bodyPr vert="horz" lIns="91440" tIns="45720" rIns="91440" bIns="45720" rtlCol="0" anchor="ctr">
            <a:normAutofit fontScale="90000"/>
          </a:bodyPr>
          <a:lstStyle/>
          <a:p>
            <a:r>
              <a:rPr lang="en-US" sz="2800">
                <a:solidFill>
                  <a:schemeClr val="tx2"/>
                </a:solidFill>
              </a:rPr>
              <a:t>Protocol to follow before going to a camp </a:t>
            </a:r>
          </a:p>
        </p:txBody>
      </p:sp>
      <p:sp>
        <p:nvSpPr>
          <p:cNvPr id="4" name="Content Placeholder 3">
            <a:extLst>
              <a:ext uri="{FF2B5EF4-FFF2-40B4-BE49-F238E27FC236}">
                <a16:creationId xmlns:a16="http://schemas.microsoft.com/office/drawing/2014/main" id="{50713A57-3159-49ED-ACA2-3154BE2F0BEA}"/>
              </a:ext>
            </a:extLst>
          </p:cNvPr>
          <p:cNvSpPr>
            <a:spLocks noGrp="1"/>
          </p:cNvSpPr>
          <p:nvPr>
            <p:ph sz="half" idx="2"/>
          </p:nvPr>
        </p:nvSpPr>
        <p:spPr>
          <a:xfrm>
            <a:off x="8499853" y="2160158"/>
            <a:ext cx="3041972" cy="4434606"/>
          </a:xfrm>
        </p:spPr>
        <p:txBody>
          <a:bodyPr vert="horz" lIns="91440" tIns="45720" rIns="91440" bIns="45720" rtlCol="0">
            <a:normAutofit/>
          </a:bodyPr>
          <a:lstStyle/>
          <a:p>
            <a:r>
              <a:rPr lang="en-US" sz="1400">
                <a:solidFill>
                  <a:schemeClr val="bg1"/>
                </a:solidFill>
              </a:rPr>
              <a:t>The best option for cleaning your hands is with soap and water instead of with hand sanitizer </a:t>
            </a:r>
          </a:p>
          <a:p>
            <a:endParaRPr lang="en-US" sz="1400">
              <a:solidFill>
                <a:schemeClr val="bg1"/>
              </a:solidFill>
            </a:endParaRPr>
          </a:p>
          <a:p>
            <a:endParaRPr lang="en-US" sz="1400">
              <a:solidFill>
                <a:schemeClr val="bg1"/>
              </a:solidFill>
            </a:endParaRPr>
          </a:p>
          <a:p>
            <a:endParaRPr lang="en-US" sz="1400">
              <a:solidFill>
                <a:schemeClr val="bg1"/>
              </a:solidFill>
            </a:endParaRPr>
          </a:p>
          <a:p>
            <a:endParaRPr lang="en-US" sz="1400">
              <a:solidFill>
                <a:schemeClr val="bg1"/>
              </a:solidFill>
            </a:endParaRPr>
          </a:p>
          <a:p>
            <a:r>
              <a:rPr lang="en-US" sz="1400">
                <a:solidFill>
                  <a:schemeClr val="bg1"/>
                </a:solidFill>
              </a:rPr>
              <a:t>Plan for masks </a:t>
            </a:r>
          </a:p>
          <a:p>
            <a:pPr lvl="1"/>
            <a:r>
              <a:rPr lang="en-US" sz="1200">
                <a:solidFill>
                  <a:schemeClr val="bg1"/>
                </a:solidFill>
              </a:rPr>
              <a:t>Disposable vs Cloth Face Covering </a:t>
            </a:r>
          </a:p>
          <a:p>
            <a:pPr lvl="1"/>
            <a:r>
              <a:rPr lang="en-US" sz="1200">
                <a:solidFill>
                  <a:schemeClr val="bg1"/>
                </a:solidFill>
              </a:rPr>
              <a:t>Put on a fresh mask between visits if possible</a:t>
            </a:r>
          </a:p>
          <a:p>
            <a:r>
              <a:rPr lang="en-US" sz="1400">
                <a:solidFill>
                  <a:schemeClr val="bg1"/>
                </a:solidFill>
              </a:rPr>
              <a:t>Migrant funds can be used to purchase pens to leave with families in the case that you will collect signatures  </a:t>
            </a:r>
          </a:p>
          <a:p>
            <a:pPr lvl="1"/>
            <a:r>
              <a:rPr lang="en-US" sz="1200">
                <a:solidFill>
                  <a:schemeClr val="bg1"/>
                </a:solidFill>
              </a:rPr>
              <a:t>Put MEP contact info on pens </a:t>
            </a:r>
          </a:p>
        </p:txBody>
      </p:sp>
      <p:pic>
        <p:nvPicPr>
          <p:cNvPr id="7" name="Picture 6" descr="A picture containing bottle&#10;&#10;Description automatically generated">
            <a:extLst>
              <a:ext uri="{FF2B5EF4-FFF2-40B4-BE49-F238E27FC236}">
                <a16:creationId xmlns:a16="http://schemas.microsoft.com/office/drawing/2014/main" id="{2CF549B7-7BC9-47CC-B7DF-A7384E369EC1}"/>
              </a:ext>
            </a:extLst>
          </p:cNvPr>
          <p:cNvPicPr>
            <a:picLocks noChangeAspect="1"/>
          </p:cNvPicPr>
          <p:nvPr/>
        </p:nvPicPr>
        <p:blipFill>
          <a:blip r:embed="rId4"/>
          <a:stretch>
            <a:fillRect/>
          </a:stretch>
        </p:blipFill>
        <p:spPr>
          <a:xfrm>
            <a:off x="10116421" y="2914130"/>
            <a:ext cx="1425404" cy="1356073"/>
          </a:xfrm>
          <a:prstGeom prst="rect">
            <a:avLst/>
          </a:prstGeom>
        </p:spPr>
      </p:pic>
      <p:pic>
        <p:nvPicPr>
          <p:cNvPr id="13" name="Picture 12" descr="A picture containing toaster, refrigerator&#10;&#10;Description automatically generated">
            <a:extLst>
              <a:ext uri="{FF2B5EF4-FFF2-40B4-BE49-F238E27FC236}">
                <a16:creationId xmlns:a16="http://schemas.microsoft.com/office/drawing/2014/main" id="{042F962E-93F9-493C-A8E2-0DACE9195B29}"/>
              </a:ext>
            </a:extLst>
          </p:cNvPr>
          <p:cNvPicPr>
            <a:picLocks noChangeAspect="1"/>
          </p:cNvPicPr>
          <p:nvPr/>
        </p:nvPicPr>
        <p:blipFill>
          <a:blip r:embed="rId5"/>
          <a:stretch>
            <a:fillRect/>
          </a:stretch>
        </p:blipFill>
        <p:spPr>
          <a:xfrm>
            <a:off x="8499852" y="2914131"/>
            <a:ext cx="1286741" cy="1286741"/>
          </a:xfrm>
          <a:prstGeom prst="rect">
            <a:avLst/>
          </a:prstGeom>
        </p:spPr>
      </p:pic>
    </p:spTree>
    <p:extLst>
      <p:ext uri="{BB962C8B-B14F-4D97-AF65-F5344CB8AC3E}">
        <p14:creationId xmlns:p14="http://schemas.microsoft.com/office/powerpoint/2010/main" val="19835950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 calcmode="lin" valueType="num">
                                      <p:cBhvr additive="base">
                                        <p:cTn id="2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 calcmode="lin" valueType="num">
                                      <p:cBhvr additive="base">
                                        <p:cTn id="3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 calcmode="lin" valueType="num">
                                      <p:cBhvr additive="base">
                                        <p:cTn id="3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3445F7-FD8B-494B-8F82-8DFCE98D1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126A9BA-045C-45E7-AF03-BAE3E00AF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19A2FBA-F57D-4239-82FB-6E9EA0B46A42}"/>
              </a:ext>
            </a:extLst>
          </p:cNvPr>
          <p:cNvPicPr>
            <a:picLocks noChangeAspect="1"/>
          </p:cNvPicPr>
          <p:nvPr/>
        </p:nvPicPr>
        <p:blipFill>
          <a:blip r:embed="rId3"/>
          <a:stretch>
            <a:fillRect/>
          </a:stretch>
        </p:blipFill>
        <p:spPr>
          <a:xfrm>
            <a:off x="865412" y="1836552"/>
            <a:ext cx="10229850" cy="3933825"/>
          </a:xfrm>
          <a:prstGeom prst="rect">
            <a:avLst/>
          </a:prstGeom>
        </p:spPr>
      </p:pic>
      <p:cxnSp>
        <p:nvCxnSpPr>
          <p:cNvPr id="4" name="Straight Arrow Connector 3">
            <a:extLst>
              <a:ext uri="{FF2B5EF4-FFF2-40B4-BE49-F238E27FC236}">
                <a16:creationId xmlns:a16="http://schemas.microsoft.com/office/drawing/2014/main" id="{40BBCE6C-8EDD-44A1-88F4-FFFECC40EAB2}"/>
              </a:ext>
            </a:extLst>
          </p:cNvPr>
          <p:cNvCxnSpPr/>
          <p:nvPr/>
        </p:nvCxnSpPr>
        <p:spPr>
          <a:xfrm flipH="1">
            <a:off x="3167565" y="1356492"/>
            <a:ext cx="720436" cy="15147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F3F7D52-B8AB-4885-B24D-C4396D289628}"/>
              </a:ext>
            </a:extLst>
          </p:cNvPr>
          <p:cNvCxnSpPr>
            <a:cxnSpLocks/>
          </p:cNvCxnSpPr>
          <p:nvPr/>
        </p:nvCxnSpPr>
        <p:spPr>
          <a:xfrm flipH="1">
            <a:off x="5644778" y="1233182"/>
            <a:ext cx="110070" cy="17814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CD8FAC9-F886-4611-93E2-EA7194138F60}"/>
              </a:ext>
            </a:extLst>
          </p:cNvPr>
          <p:cNvCxnSpPr/>
          <p:nvPr/>
        </p:nvCxnSpPr>
        <p:spPr>
          <a:xfrm flipH="1">
            <a:off x="9305808" y="1356492"/>
            <a:ext cx="720436" cy="15147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52FBE62-0DCF-4684-B82D-49AAF6BFE79E}"/>
              </a:ext>
            </a:extLst>
          </p:cNvPr>
          <p:cNvSpPr txBox="1"/>
          <p:nvPr/>
        </p:nvSpPr>
        <p:spPr>
          <a:xfrm>
            <a:off x="3176972" y="681354"/>
            <a:ext cx="1398788" cy="1200329"/>
          </a:xfrm>
          <a:prstGeom prst="rect">
            <a:avLst/>
          </a:prstGeom>
          <a:solidFill>
            <a:schemeClr val="bg2"/>
          </a:solidFill>
        </p:spPr>
        <p:txBody>
          <a:bodyPr wrap="square" rtlCol="0">
            <a:spAutoFit/>
          </a:bodyPr>
          <a:lstStyle/>
          <a:p>
            <a:pPr algn="ctr"/>
            <a:r>
              <a:rPr lang="en-US" sz="1200">
                <a:solidFill>
                  <a:schemeClr val="accent1"/>
                </a:solidFill>
              </a:rPr>
              <a:t>Indicate the status of your health, noting if you are fever-free and with no respiratory symptoms</a:t>
            </a:r>
          </a:p>
        </p:txBody>
      </p:sp>
      <p:sp>
        <p:nvSpPr>
          <p:cNvPr id="13" name="TextBox 12">
            <a:extLst>
              <a:ext uri="{FF2B5EF4-FFF2-40B4-BE49-F238E27FC236}">
                <a16:creationId xmlns:a16="http://schemas.microsoft.com/office/drawing/2014/main" id="{2F70F51F-7428-4ED3-AF82-359AB66161AC}"/>
              </a:ext>
            </a:extLst>
          </p:cNvPr>
          <p:cNvSpPr txBox="1"/>
          <p:nvPr/>
        </p:nvSpPr>
        <p:spPr>
          <a:xfrm>
            <a:off x="5058365" y="791512"/>
            <a:ext cx="1398788" cy="461665"/>
          </a:xfrm>
          <a:prstGeom prst="rect">
            <a:avLst/>
          </a:prstGeom>
          <a:solidFill>
            <a:schemeClr val="bg2"/>
          </a:solidFill>
        </p:spPr>
        <p:txBody>
          <a:bodyPr wrap="square" rtlCol="0">
            <a:spAutoFit/>
          </a:bodyPr>
          <a:lstStyle/>
          <a:p>
            <a:pPr algn="ctr"/>
            <a:r>
              <a:rPr lang="en-US" sz="1200">
                <a:solidFill>
                  <a:schemeClr val="accent1"/>
                </a:solidFill>
              </a:rPr>
              <a:t>Record all addresses visited </a:t>
            </a:r>
          </a:p>
        </p:txBody>
      </p:sp>
      <p:sp>
        <p:nvSpPr>
          <p:cNvPr id="14" name="TextBox 13">
            <a:extLst>
              <a:ext uri="{FF2B5EF4-FFF2-40B4-BE49-F238E27FC236}">
                <a16:creationId xmlns:a16="http://schemas.microsoft.com/office/drawing/2014/main" id="{0F210207-426A-47A7-A926-7BDC2B57B7C2}"/>
              </a:ext>
            </a:extLst>
          </p:cNvPr>
          <p:cNvSpPr txBox="1"/>
          <p:nvPr/>
        </p:nvSpPr>
        <p:spPr>
          <a:xfrm>
            <a:off x="9305808" y="716756"/>
            <a:ext cx="1398788" cy="646331"/>
          </a:xfrm>
          <a:prstGeom prst="rect">
            <a:avLst/>
          </a:prstGeom>
          <a:solidFill>
            <a:schemeClr val="bg2"/>
          </a:solidFill>
        </p:spPr>
        <p:txBody>
          <a:bodyPr wrap="square" rtlCol="0">
            <a:spAutoFit/>
          </a:bodyPr>
          <a:lstStyle/>
          <a:p>
            <a:pPr algn="ctr"/>
            <a:r>
              <a:rPr lang="en-US" sz="1200">
                <a:solidFill>
                  <a:schemeClr val="accent1"/>
                </a:solidFill>
              </a:rPr>
              <a:t>Describe any breaches that occurred </a:t>
            </a:r>
          </a:p>
        </p:txBody>
      </p:sp>
    </p:spTree>
    <p:extLst>
      <p:ext uri="{BB962C8B-B14F-4D97-AF65-F5344CB8AC3E}">
        <p14:creationId xmlns:p14="http://schemas.microsoft.com/office/powerpoint/2010/main" val="192572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887C618-E770-4DC3-AA81-A9C9113E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34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80FE0D-ABF5-4154-9553-3B6F881442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C6D57F1-1477-40FC-B3CC-41B365BD7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1" cy="589788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0E1138-EA4C-4108-B4DA-EB8684B17FE5}"/>
              </a:ext>
            </a:extLst>
          </p:cNvPr>
          <p:cNvPicPr>
            <a:picLocks noChangeAspect="1"/>
          </p:cNvPicPr>
          <p:nvPr/>
        </p:nvPicPr>
        <p:blipFill>
          <a:blip r:embed="rId3"/>
          <a:stretch>
            <a:fillRect/>
          </a:stretch>
        </p:blipFill>
        <p:spPr>
          <a:xfrm>
            <a:off x="6420529" y="1729392"/>
            <a:ext cx="5130799" cy="3155441"/>
          </a:xfrm>
          <a:prstGeom prst="rect">
            <a:avLst/>
          </a:prstGeom>
        </p:spPr>
      </p:pic>
      <p:pic>
        <p:nvPicPr>
          <p:cNvPr id="2" name="Picture 1">
            <a:extLst>
              <a:ext uri="{FF2B5EF4-FFF2-40B4-BE49-F238E27FC236}">
                <a16:creationId xmlns:a16="http://schemas.microsoft.com/office/drawing/2014/main" id="{C83549F8-70D5-42FE-B084-9234958A871C}"/>
              </a:ext>
            </a:extLst>
          </p:cNvPr>
          <p:cNvPicPr>
            <a:picLocks noChangeAspect="1"/>
          </p:cNvPicPr>
          <p:nvPr/>
        </p:nvPicPr>
        <p:blipFill rotWithShape="1">
          <a:blip r:embed="rId4"/>
          <a:srcRect t="16629"/>
          <a:stretch/>
        </p:blipFill>
        <p:spPr>
          <a:xfrm>
            <a:off x="640672" y="2729636"/>
            <a:ext cx="5130799" cy="1154952"/>
          </a:xfrm>
          <a:prstGeom prst="rect">
            <a:avLst/>
          </a:prstGeom>
        </p:spPr>
      </p:pic>
    </p:spTree>
    <p:extLst>
      <p:ext uri="{BB962C8B-B14F-4D97-AF65-F5344CB8AC3E}">
        <p14:creationId xmlns:p14="http://schemas.microsoft.com/office/powerpoint/2010/main" val="305046451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F68E81-1362-434D-8C9D-BF0598B4FE5F}"/>
              </a:ext>
            </a:extLst>
          </p:cNvPr>
          <p:cNvPicPr>
            <a:picLocks noChangeAspect="1"/>
          </p:cNvPicPr>
          <p:nvPr/>
        </p:nvPicPr>
        <p:blipFill>
          <a:blip r:embed="rId3"/>
          <a:stretch>
            <a:fillRect/>
          </a:stretch>
        </p:blipFill>
        <p:spPr>
          <a:xfrm>
            <a:off x="2037568" y="321734"/>
            <a:ext cx="2266032" cy="2905170"/>
          </a:xfrm>
          <a:prstGeom prst="rect">
            <a:avLst/>
          </a:prstGeom>
        </p:spPr>
      </p:pic>
      <p:pic>
        <p:nvPicPr>
          <p:cNvPr id="3" name="Picture 2">
            <a:extLst>
              <a:ext uri="{FF2B5EF4-FFF2-40B4-BE49-F238E27FC236}">
                <a16:creationId xmlns:a16="http://schemas.microsoft.com/office/drawing/2014/main" id="{71E4D4CB-D77C-4B80-B8C7-C7440D8BB60A}"/>
              </a:ext>
            </a:extLst>
          </p:cNvPr>
          <p:cNvPicPr>
            <a:picLocks noChangeAspect="1"/>
          </p:cNvPicPr>
          <p:nvPr/>
        </p:nvPicPr>
        <p:blipFill rotWithShape="1">
          <a:blip r:embed="rId4"/>
          <a:srcRect l="4560" t="3093" r="4560" b="2042"/>
          <a:stretch/>
        </p:blipFill>
        <p:spPr>
          <a:xfrm>
            <a:off x="2089604" y="3631096"/>
            <a:ext cx="2161957" cy="2760560"/>
          </a:xfrm>
          <a:prstGeom prst="rect">
            <a:avLst/>
          </a:prstGeom>
        </p:spPr>
      </p:pic>
      <p:sp>
        <p:nvSpPr>
          <p:cNvPr id="17" name="Rectangle 8">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B78AB31-1ACC-419A-ABD6-FD03FF284E99}"/>
              </a:ext>
            </a:extLst>
          </p:cNvPr>
          <p:cNvPicPr>
            <a:picLocks noChangeAspect="1"/>
          </p:cNvPicPr>
          <p:nvPr/>
        </p:nvPicPr>
        <p:blipFill rotWithShape="1">
          <a:blip r:embed="rId5"/>
          <a:srcRect l="11211" t="11302" r="9172" b="6568"/>
          <a:stretch/>
        </p:blipFill>
        <p:spPr>
          <a:xfrm>
            <a:off x="6809020" y="321734"/>
            <a:ext cx="4424791" cy="6069922"/>
          </a:xfrm>
          <a:prstGeom prst="rect">
            <a:avLst/>
          </a:prstGeom>
        </p:spPr>
      </p:pic>
    </p:spTree>
    <p:extLst>
      <p:ext uri="{BB962C8B-B14F-4D97-AF65-F5344CB8AC3E}">
        <p14:creationId xmlns:p14="http://schemas.microsoft.com/office/powerpoint/2010/main" val="1287456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0C5670DCE1F7499E7B1FF88005F219" ma:contentTypeVersion="13" ma:contentTypeDescription="Create a new document." ma:contentTypeScope="" ma:versionID="39443cf1657f9a2ec402af21f30bb533">
  <xsd:schema xmlns:xsd="http://www.w3.org/2001/XMLSchema" xmlns:xs="http://www.w3.org/2001/XMLSchema" xmlns:p="http://schemas.microsoft.com/office/2006/metadata/properties" xmlns:ns3="94173c0c-3d5e-4256-9673-de13070b538a" xmlns:ns4="0fee633c-b503-44d6-865f-55b7bcfb93fd" targetNamespace="http://schemas.microsoft.com/office/2006/metadata/properties" ma:root="true" ma:fieldsID="56d7f7db219582a26668942fe31e5272" ns3:_="" ns4:_="">
    <xsd:import namespace="94173c0c-3d5e-4256-9673-de13070b538a"/>
    <xsd:import namespace="0fee633c-b503-44d6-865f-55b7bcfb93f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173c0c-3d5e-4256-9673-de13070b53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ee633c-b503-44d6-865f-55b7bcfb93f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D5D319-8F36-49C3-ADF4-E497CA9AA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173c0c-3d5e-4256-9673-de13070b538a"/>
    <ds:schemaRef ds:uri="0fee633c-b503-44d6-865f-55b7bcfb93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2BF427-28E1-47E7-8537-AFF1B9BB95A8}">
  <ds:schemaRefs>
    <ds:schemaRef ds:uri="http://schemas.microsoft.com/office/2006/documentManagement/types"/>
    <ds:schemaRef ds:uri="0fee633c-b503-44d6-865f-55b7bcfb93fd"/>
    <ds:schemaRef ds:uri="http://purl.org/dc/dcmitype/"/>
    <ds:schemaRef ds:uri="94173c0c-3d5e-4256-9673-de13070b538a"/>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8BD12E09-11B8-4E37-B5EB-394301657C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4267</Words>
  <Application>Microsoft Macintosh PowerPoint</Application>
  <PresentationFormat>Widescreen</PresentationFormat>
  <Paragraphs>245</Paragraphs>
  <Slides>32</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Corbel</vt:lpstr>
      <vt:lpstr>Wingdings</vt:lpstr>
      <vt:lpstr>Banded</vt:lpstr>
      <vt:lpstr>Field Safety plan &amp; summer services </vt:lpstr>
      <vt:lpstr>Logistics and sign-in </vt:lpstr>
      <vt:lpstr>Objectives and agenda</vt:lpstr>
      <vt:lpstr>NCMEP Field Safety Plan </vt:lpstr>
      <vt:lpstr>NCMEP Field safety plan overview </vt:lpstr>
      <vt:lpstr>Protocol to follow before going to a camp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Protocol for addressing a breach </vt:lpstr>
      <vt:lpstr>Protocol for arrival at your home </vt:lpstr>
      <vt:lpstr>PowerPoint Presentation</vt:lpstr>
      <vt:lpstr>Supplies and Materials Needed to Implement this field Safety plan </vt:lpstr>
      <vt:lpstr>Suggested Supplies &amp; Materials</vt:lpstr>
      <vt:lpstr>Guidance for implementation of the safety plan </vt:lpstr>
      <vt:lpstr>Supplemental Service codes</vt:lpstr>
      <vt:lpstr>PowerPoint Presentation</vt:lpstr>
      <vt:lpstr>PowerPoint Presentation</vt:lpstr>
      <vt:lpstr>Summer Services </vt:lpstr>
      <vt:lpstr>Summer Technical Assistance </vt:lpstr>
      <vt:lpstr>General Guidance for Summer Services </vt:lpstr>
      <vt:lpstr>Available Resources </vt:lpstr>
      <vt:lpstr>Examples from the field </vt:lpstr>
      <vt:lpstr>PowerPoint Presentation</vt:lpstr>
      <vt:lpstr>Open Discussion </vt:lpstr>
      <vt:lpstr>Be on the Lookout! </vt:lpstr>
      <vt:lpstr>Please complete the evaluation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Field Safety plan &amp; summer services </dc:title>
  <dc:creator>Rachel Wright Junio</dc:creator>
  <cp:lastModifiedBy>Heriberto Corral</cp:lastModifiedBy>
  <cp:revision>2</cp:revision>
  <dcterms:created xsi:type="dcterms:W3CDTF">2020-06-11T12:31:45Z</dcterms:created>
  <dcterms:modified xsi:type="dcterms:W3CDTF">2020-06-30T18:44:36Z</dcterms:modified>
</cp:coreProperties>
</file>