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 id="2147483685" r:id="rId6"/>
  </p:sldMasterIdLst>
  <p:notesMasterIdLst>
    <p:notesMasterId r:id="rId49"/>
  </p:notesMasterIdLst>
  <p:sldIdLst>
    <p:sldId id="256" r:id="rId7"/>
    <p:sldId id="306" r:id="rId8"/>
    <p:sldId id="460" r:id="rId9"/>
    <p:sldId id="257" r:id="rId10"/>
    <p:sldId id="307" r:id="rId11"/>
    <p:sldId id="324" r:id="rId12"/>
    <p:sldId id="341" r:id="rId13"/>
    <p:sldId id="459" r:id="rId14"/>
    <p:sldId id="332" r:id="rId15"/>
    <p:sldId id="325" r:id="rId16"/>
    <p:sldId id="326" r:id="rId17"/>
    <p:sldId id="327" r:id="rId18"/>
    <p:sldId id="262" r:id="rId19"/>
    <p:sldId id="265" r:id="rId20"/>
    <p:sldId id="318" r:id="rId21"/>
    <p:sldId id="428" r:id="rId22"/>
    <p:sldId id="421" r:id="rId23"/>
    <p:sldId id="436" r:id="rId24"/>
    <p:sldId id="447" r:id="rId25"/>
    <p:sldId id="281" r:id="rId26"/>
    <p:sldId id="448" r:id="rId27"/>
    <p:sldId id="282" r:id="rId28"/>
    <p:sldId id="283" r:id="rId29"/>
    <p:sldId id="289" r:id="rId30"/>
    <p:sldId id="296" r:id="rId31"/>
    <p:sldId id="298" r:id="rId32"/>
    <p:sldId id="449" r:id="rId33"/>
    <p:sldId id="450" r:id="rId34"/>
    <p:sldId id="461" r:id="rId35"/>
    <p:sldId id="451" r:id="rId36"/>
    <p:sldId id="452" r:id="rId37"/>
    <p:sldId id="453" r:id="rId38"/>
    <p:sldId id="455" r:id="rId39"/>
    <p:sldId id="456" r:id="rId40"/>
    <p:sldId id="457" r:id="rId41"/>
    <p:sldId id="258" r:id="rId42"/>
    <p:sldId id="260" r:id="rId43"/>
    <p:sldId id="261" r:id="rId44"/>
    <p:sldId id="458" r:id="rId45"/>
    <p:sldId id="263" r:id="rId46"/>
    <p:sldId id="264" r:id="rId47"/>
    <p:sldId id="303" r:id="rId48"/>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5C2B"/>
    <a:srgbClr val="FFFFFF"/>
    <a:srgbClr val="6560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9928A6-604D-43F4-89E4-348B4C2974AE}" v="57" dt="2020-02-12T13:44:58.924"/>
    <p1510:client id="{69665A1A-4434-4030-BD22-B8B84F4B8C9A}" v="354" dt="2020-02-11T02:00:54.1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50" d="100"/>
          <a:sy n="50" d="100"/>
        </p:scale>
        <p:origin x="48" y="450"/>
      </p:cViewPr>
      <p:guideLst/>
    </p:cSldViewPr>
  </p:slideViewPr>
  <p:notesTextViewPr>
    <p:cViewPr>
      <p:scale>
        <a:sx n="1" d="1"/>
        <a:sy n="1" d="1"/>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7.xml" Id="rId13" /><Relationship Type="http://schemas.openxmlformats.org/officeDocument/2006/relationships/slide" Target="slides/slide12.xml" Id="rId18" /><Relationship Type="http://schemas.openxmlformats.org/officeDocument/2006/relationships/slide" Target="slides/slide20.xml" Id="rId26" /><Relationship Type="http://schemas.openxmlformats.org/officeDocument/2006/relationships/slide" Target="slides/slide33.xml" Id="rId39" /><Relationship Type="http://schemas.openxmlformats.org/officeDocument/2006/relationships/slide" Target="slides/slide15.xml" Id="rId21" /><Relationship Type="http://schemas.openxmlformats.org/officeDocument/2006/relationships/slide" Target="slides/slide28.xml" Id="rId34" /><Relationship Type="http://schemas.openxmlformats.org/officeDocument/2006/relationships/slide" Target="slides/slide36.xml" Id="rId42" /><Relationship Type="http://schemas.openxmlformats.org/officeDocument/2006/relationships/slide" Target="slides/slide41.xml" Id="rId47" /><Relationship Type="http://schemas.openxmlformats.org/officeDocument/2006/relationships/presProps" Target="presProps.xml" Id="rId50" /><Relationship Type="http://schemas.microsoft.com/office/2015/10/relationships/revisionInfo" Target="revisionInfo.xml" Id="rId55" /><Relationship Type="http://schemas.openxmlformats.org/officeDocument/2006/relationships/slide" Target="slides/slide1.xml" Id="rId7" /><Relationship Type="http://schemas.openxmlformats.org/officeDocument/2006/relationships/customXml" Target="../customXml/item2.xml" Id="rId2" /><Relationship Type="http://schemas.openxmlformats.org/officeDocument/2006/relationships/slide" Target="slides/slide10.xml" Id="rId16" /><Relationship Type="http://schemas.openxmlformats.org/officeDocument/2006/relationships/slide" Target="slides/slide23.xml" Id="rId29" /><Relationship Type="http://schemas.openxmlformats.org/officeDocument/2006/relationships/slide" Target="slides/slide5.xml" Id="rId11" /><Relationship Type="http://schemas.openxmlformats.org/officeDocument/2006/relationships/slide" Target="slides/slide18.xml" Id="rId24" /><Relationship Type="http://schemas.openxmlformats.org/officeDocument/2006/relationships/slide" Target="slides/slide26.xml" Id="rId32" /><Relationship Type="http://schemas.openxmlformats.org/officeDocument/2006/relationships/slide" Target="slides/slide31.xml" Id="rId37" /><Relationship Type="http://schemas.openxmlformats.org/officeDocument/2006/relationships/slide" Target="slides/slide34.xml" Id="rId40" /><Relationship Type="http://schemas.openxmlformats.org/officeDocument/2006/relationships/slide" Target="slides/slide39.xml" Id="rId45" /><Relationship Type="http://schemas.openxmlformats.org/officeDocument/2006/relationships/tableStyles" Target="tableStyles.xml" Id="rId53" /><Relationship Type="http://schemas.openxmlformats.org/officeDocument/2006/relationships/slideMaster" Target="slideMasters/slideMaster2.xml" Id="rId5" /><Relationship Type="http://schemas.openxmlformats.org/officeDocument/2006/relationships/slide" Target="slides/slide4.xml" Id="rId10" /><Relationship Type="http://schemas.openxmlformats.org/officeDocument/2006/relationships/slide" Target="slides/slide13.xml" Id="rId19" /><Relationship Type="http://schemas.openxmlformats.org/officeDocument/2006/relationships/slide" Target="slides/slide25.xml" Id="rId31" /><Relationship Type="http://schemas.openxmlformats.org/officeDocument/2006/relationships/slide" Target="slides/slide38.xml" Id="rId44" /><Relationship Type="http://schemas.openxmlformats.org/officeDocument/2006/relationships/theme" Target="theme/theme1.xml" Id="rId52" /><Relationship Type="http://schemas.openxmlformats.org/officeDocument/2006/relationships/slideMaster" Target="slideMasters/slideMaster1.xml" Id="rId4" /><Relationship Type="http://schemas.openxmlformats.org/officeDocument/2006/relationships/slide" Target="slides/slide3.xml" Id="rId9" /><Relationship Type="http://schemas.openxmlformats.org/officeDocument/2006/relationships/slide" Target="slides/slide8.xml" Id="rId14" /><Relationship Type="http://schemas.openxmlformats.org/officeDocument/2006/relationships/slide" Target="slides/slide16.xml" Id="rId22" /><Relationship Type="http://schemas.openxmlformats.org/officeDocument/2006/relationships/slide" Target="slides/slide21.xml" Id="rId27" /><Relationship Type="http://schemas.openxmlformats.org/officeDocument/2006/relationships/slide" Target="slides/slide24.xml" Id="rId30" /><Relationship Type="http://schemas.openxmlformats.org/officeDocument/2006/relationships/slide" Target="slides/slide29.xml" Id="rId35" /><Relationship Type="http://schemas.openxmlformats.org/officeDocument/2006/relationships/slide" Target="slides/slide37.xml" Id="rId43" /><Relationship Type="http://schemas.openxmlformats.org/officeDocument/2006/relationships/slide" Target="slides/slide42.xml" Id="rId48" /><Relationship Type="http://schemas.openxmlformats.org/officeDocument/2006/relationships/slide" Target="slides/slide2.xml" Id="rId8" /><Relationship Type="http://schemas.openxmlformats.org/officeDocument/2006/relationships/viewProps" Target="viewProps.xml" Id="rId51" /><Relationship Type="http://schemas.openxmlformats.org/officeDocument/2006/relationships/customXml" Target="../customXml/item3.xml" Id="rId3" /><Relationship Type="http://schemas.openxmlformats.org/officeDocument/2006/relationships/slide" Target="slides/slide6.xml" Id="rId12" /><Relationship Type="http://schemas.openxmlformats.org/officeDocument/2006/relationships/slide" Target="slides/slide11.xml" Id="rId17" /><Relationship Type="http://schemas.openxmlformats.org/officeDocument/2006/relationships/slide" Target="slides/slide19.xml" Id="rId25" /><Relationship Type="http://schemas.openxmlformats.org/officeDocument/2006/relationships/slide" Target="slides/slide27.xml" Id="rId33" /><Relationship Type="http://schemas.openxmlformats.org/officeDocument/2006/relationships/slide" Target="slides/slide32.xml" Id="rId38" /><Relationship Type="http://schemas.openxmlformats.org/officeDocument/2006/relationships/slide" Target="slides/slide40.xml" Id="rId46" /><Relationship Type="http://schemas.openxmlformats.org/officeDocument/2006/relationships/slide" Target="slides/slide14.xml" Id="rId20" /><Relationship Type="http://schemas.openxmlformats.org/officeDocument/2006/relationships/slide" Target="slides/slide35.xml" Id="rId41" /><Relationship Type="http://schemas.openxmlformats.org/officeDocument/2006/relationships/customXml" Target="../customXml/item1.xml" Id="rId1" /><Relationship Type="http://schemas.openxmlformats.org/officeDocument/2006/relationships/slideMaster" Target="slideMasters/slideMaster3.xml" Id="rId6" /><Relationship Type="http://schemas.openxmlformats.org/officeDocument/2006/relationships/slide" Target="slides/slide9.xml" Id="rId15" /><Relationship Type="http://schemas.openxmlformats.org/officeDocument/2006/relationships/slide" Target="slides/slide17.xml" Id="rId23" /><Relationship Type="http://schemas.openxmlformats.org/officeDocument/2006/relationships/slide" Target="slides/slide22.xml" Id="rId28" /><Relationship Type="http://schemas.openxmlformats.org/officeDocument/2006/relationships/slide" Target="slides/slide30.xml" Id="rId36" /><Relationship Type="http://schemas.openxmlformats.org/officeDocument/2006/relationships/notesMaster" Target="notesMasters/notesMaster1.xml" Id="rId49" /></Relationships>
</file>

<file path=ppt/diagrams/_rels/data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ata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_rels/data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ata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4" Type="http://schemas.openxmlformats.org/officeDocument/2006/relationships/image" Target="../media/image51.svg"/></Relationships>
</file>

<file path=ppt/diagrams/_rels/data5.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4" Type="http://schemas.openxmlformats.org/officeDocument/2006/relationships/image" Target="../media/image51.svg"/></Relationships>
</file>

<file path=ppt/diagrams/_rels/drawing5.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A4DE57-A3EA-46BC-B950-3845E7F3A7C7}"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269EE02-9362-49E6-8656-1E20AF43EEAC}">
      <dgm:prSet/>
      <dgm:spPr/>
      <dgm:t>
        <a:bodyPr/>
        <a:lstStyle/>
        <a:p>
          <a:pPr>
            <a:defRPr cap="all"/>
          </a:pPr>
          <a:r>
            <a:rPr lang="en-US"/>
            <a:t>Think </a:t>
          </a:r>
        </a:p>
      </dgm:t>
    </dgm:pt>
    <dgm:pt modelId="{D356F33C-FB5A-45DC-A20E-85560CA19C97}" type="parTrans" cxnId="{CDA4F6BD-8FE5-46AE-9EE2-0F7497BE4476}">
      <dgm:prSet/>
      <dgm:spPr/>
      <dgm:t>
        <a:bodyPr/>
        <a:lstStyle/>
        <a:p>
          <a:endParaRPr lang="en-US"/>
        </a:p>
      </dgm:t>
    </dgm:pt>
    <dgm:pt modelId="{FB308144-706E-47D4-92FA-A94E005810A6}" type="sibTrans" cxnId="{CDA4F6BD-8FE5-46AE-9EE2-0F7497BE4476}">
      <dgm:prSet/>
      <dgm:spPr/>
      <dgm:t>
        <a:bodyPr/>
        <a:lstStyle/>
        <a:p>
          <a:endParaRPr lang="en-US"/>
        </a:p>
      </dgm:t>
    </dgm:pt>
    <dgm:pt modelId="{2BBC807B-AFBC-466A-BA20-27A7C9471BB0}">
      <dgm:prSet/>
      <dgm:spPr/>
      <dgm:t>
        <a:bodyPr/>
        <a:lstStyle/>
        <a:p>
          <a:pPr>
            <a:defRPr cap="all"/>
          </a:pPr>
          <a:r>
            <a:rPr lang="en-US"/>
            <a:t>Pair  </a:t>
          </a:r>
        </a:p>
      </dgm:t>
    </dgm:pt>
    <dgm:pt modelId="{A7FACE23-50CC-4CAC-BDB2-00475ED96948}" type="parTrans" cxnId="{266B92C9-A520-4E7D-A70E-1707538C1315}">
      <dgm:prSet/>
      <dgm:spPr/>
      <dgm:t>
        <a:bodyPr/>
        <a:lstStyle/>
        <a:p>
          <a:endParaRPr lang="en-US"/>
        </a:p>
      </dgm:t>
    </dgm:pt>
    <dgm:pt modelId="{F138CDF8-41EF-4DC6-8DB8-1C8B0C079365}" type="sibTrans" cxnId="{266B92C9-A520-4E7D-A70E-1707538C1315}">
      <dgm:prSet/>
      <dgm:spPr/>
      <dgm:t>
        <a:bodyPr/>
        <a:lstStyle/>
        <a:p>
          <a:endParaRPr lang="en-US"/>
        </a:p>
      </dgm:t>
    </dgm:pt>
    <dgm:pt modelId="{541EECAA-6358-4D44-9DCB-CBE3B2BEA938}">
      <dgm:prSet/>
      <dgm:spPr/>
      <dgm:t>
        <a:bodyPr/>
        <a:lstStyle/>
        <a:p>
          <a:pPr>
            <a:defRPr cap="all"/>
          </a:pPr>
          <a:r>
            <a:rPr lang="en-US"/>
            <a:t>Share</a:t>
          </a:r>
        </a:p>
      </dgm:t>
    </dgm:pt>
    <dgm:pt modelId="{1B9E24E0-F536-409A-AB30-2D5DA6759F65}" type="parTrans" cxnId="{F0E9FFE6-9943-4D36-B243-3E000E25D59D}">
      <dgm:prSet/>
      <dgm:spPr/>
      <dgm:t>
        <a:bodyPr/>
        <a:lstStyle/>
        <a:p>
          <a:endParaRPr lang="en-US"/>
        </a:p>
      </dgm:t>
    </dgm:pt>
    <dgm:pt modelId="{1E1C7D04-0405-49DE-AA31-2F0F713ADE9A}" type="sibTrans" cxnId="{F0E9FFE6-9943-4D36-B243-3E000E25D59D}">
      <dgm:prSet/>
      <dgm:spPr/>
      <dgm:t>
        <a:bodyPr/>
        <a:lstStyle/>
        <a:p>
          <a:endParaRPr lang="en-US"/>
        </a:p>
      </dgm:t>
    </dgm:pt>
    <dgm:pt modelId="{AC144465-AF33-4808-9572-C5D83C02E3A0}" type="pres">
      <dgm:prSet presAssocID="{EEA4DE57-A3EA-46BC-B950-3845E7F3A7C7}" presName="root" presStyleCnt="0">
        <dgm:presLayoutVars>
          <dgm:dir/>
          <dgm:resizeHandles val="exact"/>
        </dgm:presLayoutVars>
      </dgm:prSet>
      <dgm:spPr/>
    </dgm:pt>
    <dgm:pt modelId="{02F751A1-DD6A-4602-8E33-9161BBBBFD26}" type="pres">
      <dgm:prSet presAssocID="{3269EE02-9362-49E6-8656-1E20AF43EEAC}" presName="compNode" presStyleCnt="0"/>
      <dgm:spPr/>
    </dgm:pt>
    <dgm:pt modelId="{CC14DB66-4B81-4017-B272-2C972AA826CF}" type="pres">
      <dgm:prSet presAssocID="{3269EE02-9362-49E6-8656-1E20AF43EEAC}" presName="iconBgRect" presStyleLbl="bgShp" presStyleIdx="0" presStyleCnt="3"/>
      <dgm:spPr>
        <a:prstGeom prst="round2DiagRect">
          <a:avLst>
            <a:gd name="adj1" fmla="val 29727"/>
            <a:gd name="adj2" fmla="val 0"/>
          </a:avLst>
        </a:prstGeom>
      </dgm:spPr>
    </dgm:pt>
    <dgm:pt modelId="{EA2C3F43-BCEE-4DC5-824C-4F6E9E6EB403}" type="pres">
      <dgm:prSet presAssocID="{3269EE02-9362-49E6-8656-1E20AF43EEA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56DE82B5-D477-4DD9-8727-600636C0A0B8}" type="pres">
      <dgm:prSet presAssocID="{3269EE02-9362-49E6-8656-1E20AF43EEAC}" presName="spaceRect" presStyleCnt="0"/>
      <dgm:spPr/>
    </dgm:pt>
    <dgm:pt modelId="{8D41497F-21E7-4A40-A453-D34BADF3DA49}" type="pres">
      <dgm:prSet presAssocID="{3269EE02-9362-49E6-8656-1E20AF43EEAC}" presName="textRect" presStyleLbl="revTx" presStyleIdx="0" presStyleCnt="3">
        <dgm:presLayoutVars>
          <dgm:chMax val="1"/>
          <dgm:chPref val="1"/>
        </dgm:presLayoutVars>
      </dgm:prSet>
      <dgm:spPr/>
    </dgm:pt>
    <dgm:pt modelId="{F4392DC6-A2BA-48EB-BD08-EA369DA287AD}" type="pres">
      <dgm:prSet presAssocID="{FB308144-706E-47D4-92FA-A94E005810A6}" presName="sibTrans" presStyleCnt="0"/>
      <dgm:spPr/>
    </dgm:pt>
    <dgm:pt modelId="{3A16EA68-431D-4F3B-B145-54300B1F1CBA}" type="pres">
      <dgm:prSet presAssocID="{2BBC807B-AFBC-466A-BA20-27A7C9471BB0}" presName="compNode" presStyleCnt="0"/>
      <dgm:spPr/>
    </dgm:pt>
    <dgm:pt modelId="{3A2DED3F-4121-44B4-B0FC-BBC75CEC6499}" type="pres">
      <dgm:prSet presAssocID="{2BBC807B-AFBC-466A-BA20-27A7C9471BB0}" presName="iconBgRect" presStyleLbl="bgShp" presStyleIdx="1" presStyleCnt="3"/>
      <dgm:spPr>
        <a:prstGeom prst="round2DiagRect">
          <a:avLst>
            <a:gd name="adj1" fmla="val 29727"/>
            <a:gd name="adj2" fmla="val 0"/>
          </a:avLst>
        </a:prstGeom>
      </dgm:spPr>
    </dgm:pt>
    <dgm:pt modelId="{207C8637-7E4C-4F31-B532-D18DBED6F85C}" type="pres">
      <dgm:prSet presAssocID="{2BBC807B-AFBC-466A-BA20-27A7C9471BB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EBF3E89D-098B-4A81-B6D8-451D01C24B7B}" type="pres">
      <dgm:prSet presAssocID="{2BBC807B-AFBC-466A-BA20-27A7C9471BB0}" presName="spaceRect" presStyleCnt="0"/>
      <dgm:spPr/>
    </dgm:pt>
    <dgm:pt modelId="{15BA0696-4B20-42C3-AA74-86AF122A572E}" type="pres">
      <dgm:prSet presAssocID="{2BBC807B-AFBC-466A-BA20-27A7C9471BB0}" presName="textRect" presStyleLbl="revTx" presStyleIdx="1" presStyleCnt="3">
        <dgm:presLayoutVars>
          <dgm:chMax val="1"/>
          <dgm:chPref val="1"/>
        </dgm:presLayoutVars>
      </dgm:prSet>
      <dgm:spPr/>
    </dgm:pt>
    <dgm:pt modelId="{6FD8BC30-E17C-4834-ABC7-582745CDF718}" type="pres">
      <dgm:prSet presAssocID="{F138CDF8-41EF-4DC6-8DB8-1C8B0C079365}" presName="sibTrans" presStyleCnt="0"/>
      <dgm:spPr/>
    </dgm:pt>
    <dgm:pt modelId="{561955B2-1D83-41E2-B199-4F7673262DDB}" type="pres">
      <dgm:prSet presAssocID="{541EECAA-6358-4D44-9DCB-CBE3B2BEA938}" presName="compNode" presStyleCnt="0"/>
      <dgm:spPr/>
    </dgm:pt>
    <dgm:pt modelId="{D5A650F4-1C23-4B53-8E53-11A10D5E6060}" type="pres">
      <dgm:prSet presAssocID="{541EECAA-6358-4D44-9DCB-CBE3B2BEA938}" presName="iconBgRect" presStyleLbl="bgShp" presStyleIdx="2" presStyleCnt="3"/>
      <dgm:spPr>
        <a:prstGeom prst="round2DiagRect">
          <a:avLst>
            <a:gd name="adj1" fmla="val 29727"/>
            <a:gd name="adj2" fmla="val 0"/>
          </a:avLst>
        </a:prstGeom>
      </dgm:spPr>
    </dgm:pt>
    <dgm:pt modelId="{A27CC53A-AF16-42DF-BBDC-996B347EEB44}" type="pres">
      <dgm:prSet presAssocID="{541EECAA-6358-4D44-9DCB-CBE3B2BEA93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hare With Person"/>
        </a:ext>
      </dgm:extLst>
    </dgm:pt>
    <dgm:pt modelId="{0D36C93B-BA27-4C03-BF20-295155AE2475}" type="pres">
      <dgm:prSet presAssocID="{541EECAA-6358-4D44-9DCB-CBE3B2BEA938}" presName="spaceRect" presStyleCnt="0"/>
      <dgm:spPr/>
    </dgm:pt>
    <dgm:pt modelId="{5EC7DF85-3A4F-4294-A3B2-0BB6599FFC8D}" type="pres">
      <dgm:prSet presAssocID="{541EECAA-6358-4D44-9DCB-CBE3B2BEA938}" presName="textRect" presStyleLbl="revTx" presStyleIdx="2" presStyleCnt="3">
        <dgm:presLayoutVars>
          <dgm:chMax val="1"/>
          <dgm:chPref val="1"/>
        </dgm:presLayoutVars>
      </dgm:prSet>
      <dgm:spPr/>
    </dgm:pt>
  </dgm:ptLst>
  <dgm:cxnLst>
    <dgm:cxn modelId="{3257E314-EF41-442B-A671-370F52847B1B}" type="presOf" srcId="{EEA4DE57-A3EA-46BC-B950-3845E7F3A7C7}" destId="{AC144465-AF33-4808-9572-C5D83C02E3A0}" srcOrd="0" destOrd="0" presId="urn:microsoft.com/office/officeart/2018/5/layout/IconLeafLabelList"/>
    <dgm:cxn modelId="{25D0235B-62FC-43CE-BBDB-5679526C6A6E}" type="presOf" srcId="{3269EE02-9362-49E6-8656-1E20AF43EEAC}" destId="{8D41497F-21E7-4A40-A453-D34BADF3DA49}" srcOrd="0" destOrd="0" presId="urn:microsoft.com/office/officeart/2018/5/layout/IconLeafLabelList"/>
    <dgm:cxn modelId="{32715B60-FB63-4887-B27F-13D06F5CA118}" type="presOf" srcId="{2BBC807B-AFBC-466A-BA20-27A7C9471BB0}" destId="{15BA0696-4B20-42C3-AA74-86AF122A572E}" srcOrd="0" destOrd="0" presId="urn:microsoft.com/office/officeart/2018/5/layout/IconLeafLabelList"/>
    <dgm:cxn modelId="{6D1EC152-D41A-4E3C-B317-772F785B9704}" type="presOf" srcId="{541EECAA-6358-4D44-9DCB-CBE3B2BEA938}" destId="{5EC7DF85-3A4F-4294-A3B2-0BB6599FFC8D}" srcOrd="0" destOrd="0" presId="urn:microsoft.com/office/officeart/2018/5/layout/IconLeafLabelList"/>
    <dgm:cxn modelId="{CDA4F6BD-8FE5-46AE-9EE2-0F7497BE4476}" srcId="{EEA4DE57-A3EA-46BC-B950-3845E7F3A7C7}" destId="{3269EE02-9362-49E6-8656-1E20AF43EEAC}" srcOrd="0" destOrd="0" parTransId="{D356F33C-FB5A-45DC-A20E-85560CA19C97}" sibTransId="{FB308144-706E-47D4-92FA-A94E005810A6}"/>
    <dgm:cxn modelId="{266B92C9-A520-4E7D-A70E-1707538C1315}" srcId="{EEA4DE57-A3EA-46BC-B950-3845E7F3A7C7}" destId="{2BBC807B-AFBC-466A-BA20-27A7C9471BB0}" srcOrd="1" destOrd="0" parTransId="{A7FACE23-50CC-4CAC-BDB2-00475ED96948}" sibTransId="{F138CDF8-41EF-4DC6-8DB8-1C8B0C079365}"/>
    <dgm:cxn modelId="{F0E9FFE6-9943-4D36-B243-3E000E25D59D}" srcId="{EEA4DE57-A3EA-46BC-B950-3845E7F3A7C7}" destId="{541EECAA-6358-4D44-9DCB-CBE3B2BEA938}" srcOrd="2" destOrd="0" parTransId="{1B9E24E0-F536-409A-AB30-2D5DA6759F65}" sibTransId="{1E1C7D04-0405-49DE-AA31-2F0F713ADE9A}"/>
    <dgm:cxn modelId="{A067E5F2-ED76-49C7-BE93-D8C50C8489BD}" type="presParOf" srcId="{AC144465-AF33-4808-9572-C5D83C02E3A0}" destId="{02F751A1-DD6A-4602-8E33-9161BBBBFD26}" srcOrd="0" destOrd="0" presId="urn:microsoft.com/office/officeart/2018/5/layout/IconLeafLabelList"/>
    <dgm:cxn modelId="{E95D06CC-792D-4C14-89BE-8347ABAA1062}" type="presParOf" srcId="{02F751A1-DD6A-4602-8E33-9161BBBBFD26}" destId="{CC14DB66-4B81-4017-B272-2C972AA826CF}" srcOrd="0" destOrd="0" presId="urn:microsoft.com/office/officeart/2018/5/layout/IconLeafLabelList"/>
    <dgm:cxn modelId="{4721000F-FD2D-48B3-B74C-5C48005E0F27}" type="presParOf" srcId="{02F751A1-DD6A-4602-8E33-9161BBBBFD26}" destId="{EA2C3F43-BCEE-4DC5-824C-4F6E9E6EB403}" srcOrd="1" destOrd="0" presId="urn:microsoft.com/office/officeart/2018/5/layout/IconLeafLabelList"/>
    <dgm:cxn modelId="{5B9BCEF7-69E0-4C31-8F3F-6DCF0E7BA4B7}" type="presParOf" srcId="{02F751A1-DD6A-4602-8E33-9161BBBBFD26}" destId="{56DE82B5-D477-4DD9-8727-600636C0A0B8}" srcOrd="2" destOrd="0" presId="urn:microsoft.com/office/officeart/2018/5/layout/IconLeafLabelList"/>
    <dgm:cxn modelId="{6D2A5B3C-0E8B-4741-AA5D-15230922FC50}" type="presParOf" srcId="{02F751A1-DD6A-4602-8E33-9161BBBBFD26}" destId="{8D41497F-21E7-4A40-A453-D34BADF3DA49}" srcOrd="3" destOrd="0" presId="urn:microsoft.com/office/officeart/2018/5/layout/IconLeafLabelList"/>
    <dgm:cxn modelId="{32979432-DC23-45D4-B65F-9E5932939C50}" type="presParOf" srcId="{AC144465-AF33-4808-9572-C5D83C02E3A0}" destId="{F4392DC6-A2BA-48EB-BD08-EA369DA287AD}" srcOrd="1" destOrd="0" presId="urn:microsoft.com/office/officeart/2018/5/layout/IconLeafLabelList"/>
    <dgm:cxn modelId="{88C21B67-0B3B-476B-AC26-5A4A1261BACC}" type="presParOf" srcId="{AC144465-AF33-4808-9572-C5D83C02E3A0}" destId="{3A16EA68-431D-4F3B-B145-54300B1F1CBA}" srcOrd="2" destOrd="0" presId="urn:microsoft.com/office/officeart/2018/5/layout/IconLeafLabelList"/>
    <dgm:cxn modelId="{FE448C1A-5469-4427-9E5C-15211B44592D}" type="presParOf" srcId="{3A16EA68-431D-4F3B-B145-54300B1F1CBA}" destId="{3A2DED3F-4121-44B4-B0FC-BBC75CEC6499}" srcOrd="0" destOrd="0" presId="urn:microsoft.com/office/officeart/2018/5/layout/IconLeafLabelList"/>
    <dgm:cxn modelId="{5F252C86-B3CA-4755-9D6C-A17D3A085633}" type="presParOf" srcId="{3A16EA68-431D-4F3B-B145-54300B1F1CBA}" destId="{207C8637-7E4C-4F31-B532-D18DBED6F85C}" srcOrd="1" destOrd="0" presId="urn:microsoft.com/office/officeart/2018/5/layout/IconLeafLabelList"/>
    <dgm:cxn modelId="{369E30DE-4425-4554-9A91-804FBA916202}" type="presParOf" srcId="{3A16EA68-431D-4F3B-B145-54300B1F1CBA}" destId="{EBF3E89D-098B-4A81-B6D8-451D01C24B7B}" srcOrd="2" destOrd="0" presId="urn:microsoft.com/office/officeart/2018/5/layout/IconLeafLabelList"/>
    <dgm:cxn modelId="{7B58D3C9-2EE4-4BFC-A87E-FA1D90FDB411}" type="presParOf" srcId="{3A16EA68-431D-4F3B-B145-54300B1F1CBA}" destId="{15BA0696-4B20-42C3-AA74-86AF122A572E}" srcOrd="3" destOrd="0" presId="urn:microsoft.com/office/officeart/2018/5/layout/IconLeafLabelList"/>
    <dgm:cxn modelId="{54ACAFDE-C9F3-4AE9-9C95-61CE73E5BF5A}" type="presParOf" srcId="{AC144465-AF33-4808-9572-C5D83C02E3A0}" destId="{6FD8BC30-E17C-4834-ABC7-582745CDF718}" srcOrd="3" destOrd="0" presId="urn:microsoft.com/office/officeart/2018/5/layout/IconLeafLabelList"/>
    <dgm:cxn modelId="{C86FA80D-1F89-4C6A-AC8C-9D649B3F1E34}" type="presParOf" srcId="{AC144465-AF33-4808-9572-C5D83C02E3A0}" destId="{561955B2-1D83-41E2-B199-4F7673262DDB}" srcOrd="4" destOrd="0" presId="urn:microsoft.com/office/officeart/2018/5/layout/IconLeafLabelList"/>
    <dgm:cxn modelId="{393187CB-DBCC-4F7D-9C7E-2241D8784E4D}" type="presParOf" srcId="{561955B2-1D83-41E2-B199-4F7673262DDB}" destId="{D5A650F4-1C23-4B53-8E53-11A10D5E6060}" srcOrd="0" destOrd="0" presId="urn:microsoft.com/office/officeart/2018/5/layout/IconLeafLabelList"/>
    <dgm:cxn modelId="{89CE6916-1305-4B9C-B8E6-B660F581A39F}" type="presParOf" srcId="{561955B2-1D83-41E2-B199-4F7673262DDB}" destId="{A27CC53A-AF16-42DF-BBDC-996B347EEB44}" srcOrd="1" destOrd="0" presId="urn:microsoft.com/office/officeart/2018/5/layout/IconLeafLabelList"/>
    <dgm:cxn modelId="{2B9EBE93-C2B3-4EBF-AF0D-5846FEAF3209}" type="presParOf" srcId="{561955B2-1D83-41E2-B199-4F7673262DDB}" destId="{0D36C93B-BA27-4C03-BF20-295155AE2475}" srcOrd="2" destOrd="0" presId="urn:microsoft.com/office/officeart/2018/5/layout/IconLeafLabelList"/>
    <dgm:cxn modelId="{574381B8-7694-46B8-B7F6-7F446FBD25E6}" type="presParOf" srcId="{561955B2-1D83-41E2-B199-4F7673262DDB}" destId="{5EC7DF85-3A4F-4294-A3B2-0BB6599FFC8D}"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5B6DB0-DB1C-484B-A849-91D052E709A6}"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F908E28D-C195-4DB5-8F12-256CE05B1FB1}">
      <dgm:prSet/>
      <dgm:spPr/>
      <dgm:t>
        <a:bodyPr/>
        <a:lstStyle/>
        <a:p>
          <a:pPr>
            <a:defRPr cap="all"/>
          </a:pPr>
          <a:r>
            <a:rPr lang="en-US"/>
            <a:t>Log into your PowerSchool account (if you don’t have a PS, partner with someone who does)</a:t>
          </a:r>
        </a:p>
      </dgm:t>
    </dgm:pt>
    <dgm:pt modelId="{499147BC-E2D1-416C-9963-834C16C46936}" type="parTrans" cxnId="{3048E4B3-E2FD-4860-B1F3-A38B16B09390}">
      <dgm:prSet/>
      <dgm:spPr/>
      <dgm:t>
        <a:bodyPr/>
        <a:lstStyle/>
        <a:p>
          <a:endParaRPr lang="en-US"/>
        </a:p>
      </dgm:t>
    </dgm:pt>
    <dgm:pt modelId="{33D6FA87-D1D3-4625-997C-D11DA0EA34EF}" type="sibTrans" cxnId="{3048E4B3-E2FD-4860-B1F3-A38B16B09390}">
      <dgm:prSet/>
      <dgm:spPr/>
      <dgm:t>
        <a:bodyPr/>
        <a:lstStyle/>
        <a:p>
          <a:endParaRPr lang="en-US"/>
        </a:p>
      </dgm:t>
    </dgm:pt>
    <dgm:pt modelId="{1F5974BD-9621-43C3-A6BA-A6EE2F2A2137}">
      <dgm:prSet/>
      <dgm:spPr/>
      <dgm:t>
        <a:bodyPr/>
        <a:lstStyle/>
        <a:p>
          <a:pPr>
            <a:defRPr cap="all"/>
          </a:pPr>
          <a:r>
            <a:rPr lang="en-US"/>
            <a:t>Open MSIX in another browser (msix.ed.gov)</a:t>
          </a:r>
        </a:p>
      </dgm:t>
    </dgm:pt>
    <dgm:pt modelId="{BB03495F-AF4C-45D7-9E5F-61740795D435}" type="parTrans" cxnId="{FED001C3-BF10-4F06-A9E3-455A07479EB9}">
      <dgm:prSet/>
      <dgm:spPr/>
      <dgm:t>
        <a:bodyPr/>
        <a:lstStyle/>
        <a:p>
          <a:endParaRPr lang="en-US"/>
        </a:p>
      </dgm:t>
    </dgm:pt>
    <dgm:pt modelId="{CA78FC3F-EDE7-4181-A6B5-E809E1A45E2F}" type="sibTrans" cxnId="{FED001C3-BF10-4F06-A9E3-455A07479EB9}">
      <dgm:prSet/>
      <dgm:spPr/>
      <dgm:t>
        <a:bodyPr/>
        <a:lstStyle/>
        <a:p>
          <a:endParaRPr lang="en-US"/>
        </a:p>
      </dgm:t>
    </dgm:pt>
    <dgm:pt modelId="{992D5A10-4BBE-41EF-9FBE-74E7C526023E}" type="pres">
      <dgm:prSet presAssocID="{DE5B6DB0-DB1C-484B-A849-91D052E709A6}" presName="root" presStyleCnt="0">
        <dgm:presLayoutVars>
          <dgm:dir/>
          <dgm:resizeHandles val="exact"/>
        </dgm:presLayoutVars>
      </dgm:prSet>
      <dgm:spPr/>
    </dgm:pt>
    <dgm:pt modelId="{0A16D7D4-6B67-42C9-A086-B3DA161EA3F1}" type="pres">
      <dgm:prSet presAssocID="{F908E28D-C195-4DB5-8F12-256CE05B1FB1}" presName="compNode" presStyleCnt="0"/>
      <dgm:spPr/>
    </dgm:pt>
    <dgm:pt modelId="{83317A60-1E1E-40F4-946A-0E4A20158DC8}" type="pres">
      <dgm:prSet presAssocID="{F908E28D-C195-4DB5-8F12-256CE05B1FB1}" presName="iconBgRect" presStyleLbl="bgShp" presStyleIdx="0" presStyleCnt="2"/>
      <dgm:spPr/>
    </dgm:pt>
    <dgm:pt modelId="{09C91B57-4B3C-41A1-AE05-FE664A817F6C}" type="pres">
      <dgm:prSet presAssocID="{F908E28D-C195-4DB5-8F12-256CE05B1FB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ustache Face with Solid Fill"/>
        </a:ext>
      </dgm:extLst>
    </dgm:pt>
    <dgm:pt modelId="{B00FB7C9-9DF8-4786-977B-139162D4A3D1}" type="pres">
      <dgm:prSet presAssocID="{F908E28D-C195-4DB5-8F12-256CE05B1FB1}" presName="spaceRect" presStyleCnt="0"/>
      <dgm:spPr/>
    </dgm:pt>
    <dgm:pt modelId="{69D86830-F9A9-49C7-949F-714C338E0F22}" type="pres">
      <dgm:prSet presAssocID="{F908E28D-C195-4DB5-8F12-256CE05B1FB1}" presName="textRect" presStyleLbl="revTx" presStyleIdx="0" presStyleCnt="2">
        <dgm:presLayoutVars>
          <dgm:chMax val="1"/>
          <dgm:chPref val="1"/>
        </dgm:presLayoutVars>
      </dgm:prSet>
      <dgm:spPr/>
    </dgm:pt>
    <dgm:pt modelId="{69CA264F-BAE9-458A-B30B-254CE9480913}" type="pres">
      <dgm:prSet presAssocID="{33D6FA87-D1D3-4625-997C-D11DA0EA34EF}" presName="sibTrans" presStyleCnt="0"/>
      <dgm:spPr/>
    </dgm:pt>
    <dgm:pt modelId="{B3D5E8F1-3C6E-4254-98C1-57A79C48220A}" type="pres">
      <dgm:prSet presAssocID="{1F5974BD-9621-43C3-A6BA-A6EE2F2A2137}" presName="compNode" presStyleCnt="0"/>
      <dgm:spPr/>
    </dgm:pt>
    <dgm:pt modelId="{D47F50D5-B6A6-4267-8C4D-47E913672623}" type="pres">
      <dgm:prSet presAssocID="{1F5974BD-9621-43C3-A6BA-A6EE2F2A2137}" presName="iconBgRect" presStyleLbl="bgShp" presStyleIdx="1" presStyleCnt="2"/>
      <dgm:spPr/>
    </dgm:pt>
    <dgm:pt modelId="{EACE16B7-0ED0-493C-B03C-0FB1221105B9}" type="pres">
      <dgm:prSet presAssocID="{1F5974BD-9621-43C3-A6BA-A6EE2F2A213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cessor"/>
        </a:ext>
      </dgm:extLst>
    </dgm:pt>
    <dgm:pt modelId="{6DAB47CB-D1EE-44E7-BDE1-BBD290448F07}" type="pres">
      <dgm:prSet presAssocID="{1F5974BD-9621-43C3-A6BA-A6EE2F2A2137}" presName="spaceRect" presStyleCnt="0"/>
      <dgm:spPr/>
    </dgm:pt>
    <dgm:pt modelId="{17DEAF85-AF90-4147-B114-876DFF729559}" type="pres">
      <dgm:prSet presAssocID="{1F5974BD-9621-43C3-A6BA-A6EE2F2A2137}" presName="textRect" presStyleLbl="revTx" presStyleIdx="1" presStyleCnt="2">
        <dgm:presLayoutVars>
          <dgm:chMax val="1"/>
          <dgm:chPref val="1"/>
        </dgm:presLayoutVars>
      </dgm:prSet>
      <dgm:spPr/>
    </dgm:pt>
  </dgm:ptLst>
  <dgm:cxnLst>
    <dgm:cxn modelId="{CA641231-9919-46B0-9786-3785578AA84B}" type="presOf" srcId="{DE5B6DB0-DB1C-484B-A849-91D052E709A6}" destId="{992D5A10-4BBE-41EF-9FBE-74E7C526023E}" srcOrd="0" destOrd="0" presId="urn:microsoft.com/office/officeart/2018/5/layout/IconCircleLabelList"/>
    <dgm:cxn modelId="{DF308553-11E8-497E-A141-905706FBC11F}" type="presOf" srcId="{1F5974BD-9621-43C3-A6BA-A6EE2F2A2137}" destId="{17DEAF85-AF90-4147-B114-876DFF729559}" srcOrd="0" destOrd="0" presId="urn:microsoft.com/office/officeart/2018/5/layout/IconCircleLabelList"/>
    <dgm:cxn modelId="{3048E4B3-E2FD-4860-B1F3-A38B16B09390}" srcId="{DE5B6DB0-DB1C-484B-A849-91D052E709A6}" destId="{F908E28D-C195-4DB5-8F12-256CE05B1FB1}" srcOrd="0" destOrd="0" parTransId="{499147BC-E2D1-416C-9963-834C16C46936}" sibTransId="{33D6FA87-D1D3-4625-997C-D11DA0EA34EF}"/>
    <dgm:cxn modelId="{FED001C3-BF10-4F06-A9E3-455A07479EB9}" srcId="{DE5B6DB0-DB1C-484B-A849-91D052E709A6}" destId="{1F5974BD-9621-43C3-A6BA-A6EE2F2A2137}" srcOrd="1" destOrd="0" parTransId="{BB03495F-AF4C-45D7-9E5F-61740795D435}" sibTransId="{CA78FC3F-EDE7-4181-A6B5-E809E1A45E2F}"/>
    <dgm:cxn modelId="{F55E0EF5-0A65-4F15-B08C-A64BC4EA8B03}" type="presOf" srcId="{F908E28D-C195-4DB5-8F12-256CE05B1FB1}" destId="{69D86830-F9A9-49C7-949F-714C338E0F22}" srcOrd="0" destOrd="0" presId="urn:microsoft.com/office/officeart/2018/5/layout/IconCircleLabelList"/>
    <dgm:cxn modelId="{48FCB99B-6907-42A2-9403-1AFDC96D9FCE}" type="presParOf" srcId="{992D5A10-4BBE-41EF-9FBE-74E7C526023E}" destId="{0A16D7D4-6B67-42C9-A086-B3DA161EA3F1}" srcOrd="0" destOrd="0" presId="urn:microsoft.com/office/officeart/2018/5/layout/IconCircleLabelList"/>
    <dgm:cxn modelId="{D0A0C0A4-B0A9-4862-A213-AA3101820EB3}" type="presParOf" srcId="{0A16D7D4-6B67-42C9-A086-B3DA161EA3F1}" destId="{83317A60-1E1E-40F4-946A-0E4A20158DC8}" srcOrd="0" destOrd="0" presId="urn:microsoft.com/office/officeart/2018/5/layout/IconCircleLabelList"/>
    <dgm:cxn modelId="{5A9D1586-92EB-4470-AE5B-B6FEA5E07C30}" type="presParOf" srcId="{0A16D7D4-6B67-42C9-A086-B3DA161EA3F1}" destId="{09C91B57-4B3C-41A1-AE05-FE664A817F6C}" srcOrd="1" destOrd="0" presId="urn:microsoft.com/office/officeart/2018/5/layout/IconCircleLabelList"/>
    <dgm:cxn modelId="{5C6C989A-40AA-42F5-8287-4CE34112E7E4}" type="presParOf" srcId="{0A16D7D4-6B67-42C9-A086-B3DA161EA3F1}" destId="{B00FB7C9-9DF8-4786-977B-139162D4A3D1}" srcOrd="2" destOrd="0" presId="urn:microsoft.com/office/officeart/2018/5/layout/IconCircleLabelList"/>
    <dgm:cxn modelId="{7DB69254-6DCD-447E-85B0-749C6B54E3C0}" type="presParOf" srcId="{0A16D7D4-6B67-42C9-A086-B3DA161EA3F1}" destId="{69D86830-F9A9-49C7-949F-714C338E0F22}" srcOrd="3" destOrd="0" presId="urn:microsoft.com/office/officeart/2018/5/layout/IconCircleLabelList"/>
    <dgm:cxn modelId="{9CC3C482-E444-445D-8E1A-6FBE96E92DA5}" type="presParOf" srcId="{992D5A10-4BBE-41EF-9FBE-74E7C526023E}" destId="{69CA264F-BAE9-458A-B30B-254CE9480913}" srcOrd="1" destOrd="0" presId="urn:microsoft.com/office/officeart/2018/5/layout/IconCircleLabelList"/>
    <dgm:cxn modelId="{395FCC2C-B53D-4619-881B-170CC9FBF382}" type="presParOf" srcId="{992D5A10-4BBE-41EF-9FBE-74E7C526023E}" destId="{B3D5E8F1-3C6E-4254-98C1-57A79C48220A}" srcOrd="2" destOrd="0" presId="urn:microsoft.com/office/officeart/2018/5/layout/IconCircleLabelList"/>
    <dgm:cxn modelId="{44677046-A322-4E26-A5C4-5EA815CBED84}" type="presParOf" srcId="{B3D5E8F1-3C6E-4254-98C1-57A79C48220A}" destId="{D47F50D5-B6A6-4267-8C4D-47E913672623}" srcOrd="0" destOrd="0" presId="urn:microsoft.com/office/officeart/2018/5/layout/IconCircleLabelList"/>
    <dgm:cxn modelId="{075B5DBA-D1A9-40D8-A989-C0204BBCF6AE}" type="presParOf" srcId="{B3D5E8F1-3C6E-4254-98C1-57A79C48220A}" destId="{EACE16B7-0ED0-493C-B03C-0FB1221105B9}" srcOrd="1" destOrd="0" presId="urn:microsoft.com/office/officeart/2018/5/layout/IconCircleLabelList"/>
    <dgm:cxn modelId="{BB523FE4-5FA8-4BEF-887C-E9ECF9266311}" type="presParOf" srcId="{B3D5E8F1-3C6E-4254-98C1-57A79C48220A}" destId="{6DAB47CB-D1EE-44E7-BDE1-BBD290448F07}" srcOrd="2" destOrd="0" presId="urn:microsoft.com/office/officeart/2018/5/layout/IconCircleLabelList"/>
    <dgm:cxn modelId="{58DEA6FA-F37A-44F4-8A23-CFBB15E04C07}" type="presParOf" srcId="{B3D5E8F1-3C6E-4254-98C1-57A79C48220A}" destId="{17DEAF85-AF90-4147-B114-876DFF729559}"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B0997C-6678-4CCB-A574-D9AE2B3A5877}"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5BDEA7F9-D562-41A3-A978-240F675AA5A0}">
      <dgm:prSet/>
      <dgm:spPr/>
      <dgm:t>
        <a:bodyPr/>
        <a:lstStyle/>
        <a:p>
          <a:pPr>
            <a:defRPr cap="all"/>
          </a:pPr>
          <a:r>
            <a:rPr lang="en-US"/>
            <a:t>Check students from PS list and who may qualify in MSIX</a:t>
          </a:r>
        </a:p>
      </dgm:t>
    </dgm:pt>
    <dgm:pt modelId="{44B529FC-FB38-4EC2-8C02-2CFC2644A270}" type="parTrans" cxnId="{6A769B13-BC8B-4124-80ED-1D27259C420C}">
      <dgm:prSet/>
      <dgm:spPr/>
      <dgm:t>
        <a:bodyPr/>
        <a:lstStyle/>
        <a:p>
          <a:endParaRPr lang="en-US"/>
        </a:p>
      </dgm:t>
    </dgm:pt>
    <dgm:pt modelId="{71CF0E93-93D4-4558-91C1-654459BE70B0}" type="sibTrans" cxnId="{6A769B13-BC8B-4124-80ED-1D27259C420C}">
      <dgm:prSet/>
      <dgm:spPr/>
      <dgm:t>
        <a:bodyPr/>
        <a:lstStyle/>
        <a:p>
          <a:endParaRPr lang="en-US"/>
        </a:p>
      </dgm:t>
    </dgm:pt>
    <dgm:pt modelId="{521893A2-EDA3-4BDC-87D8-F10D943F2277}">
      <dgm:prSet/>
      <dgm:spPr/>
      <dgm:t>
        <a:bodyPr/>
        <a:lstStyle/>
        <a:p>
          <a:pPr>
            <a:defRPr cap="all"/>
          </a:pPr>
          <a:r>
            <a:rPr lang="en-US"/>
            <a:t>Find them!</a:t>
          </a:r>
        </a:p>
      </dgm:t>
    </dgm:pt>
    <dgm:pt modelId="{95141D47-5BF0-4E98-AA28-291B21B49E5D}" type="parTrans" cxnId="{1B5B904F-EE45-4C45-AF61-858291C88817}">
      <dgm:prSet/>
      <dgm:spPr/>
      <dgm:t>
        <a:bodyPr/>
        <a:lstStyle/>
        <a:p>
          <a:endParaRPr lang="en-US"/>
        </a:p>
      </dgm:t>
    </dgm:pt>
    <dgm:pt modelId="{0367DAD0-F04A-456E-892F-2065F3C7968B}" type="sibTrans" cxnId="{1B5B904F-EE45-4C45-AF61-858291C88817}">
      <dgm:prSet/>
      <dgm:spPr/>
      <dgm:t>
        <a:bodyPr/>
        <a:lstStyle/>
        <a:p>
          <a:endParaRPr lang="en-US"/>
        </a:p>
      </dgm:t>
    </dgm:pt>
    <dgm:pt modelId="{CF5AD711-6BE0-453B-86BD-35BFABC972D9}">
      <dgm:prSet/>
      <dgm:spPr/>
      <dgm:t>
        <a:bodyPr/>
        <a:lstStyle/>
        <a:p>
          <a:pPr>
            <a:defRPr cap="all"/>
          </a:pPr>
          <a:r>
            <a:rPr lang="en-US"/>
            <a:t>Review students found in PS and analyze his/her information</a:t>
          </a:r>
        </a:p>
      </dgm:t>
    </dgm:pt>
    <dgm:pt modelId="{F475C78D-1C09-443D-B6C4-F78DDA587AE4}" type="parTrans" cxnId="{D738DC13-53AC-41F2-B06C-74A2C3988739}">
      <dgm:prSet/>
      <dgm:spPr/>
      <dgm:t>
        <a:bodyPr/>
        <a:lstStyle/>
        <a:p>
          <a:endParaRPr lang="en-US"/>
        </a:p>
      </dgm:t>
    </dgm:pt>
    <dgm:pt modelId="{80707481-3B07-4CA2-B332-065E81FBE3E7}" type="sibTrans" cxnId="{D738DC13-53AC-41F2-B06C-74A2C3988739}">
      <dgm:prSet/>
      <dgm:spPr/>
      <dgm:t>
        <a:bodyPr/>
        <a:lstStyle/>
        <a:p>
          <a:endParaRPr lang="en-US"/>
        </a:p>
      </dgm:t>
    </dgm:pt>
    <dgm:pt modelId="{84B1DA13-1A3C-4864-865A-30E055E69711}" type="pres">
      <dgm:prSet presAssocID="{3BB0997C-6678-4CCB-A574-D9AE2B3A5877}" presName="root" presStyleCnt="0">
        <dgm:presLayoutVars>
          <dgm:dir/>
          <dgm:resizeHandles val="exact"/>
        </dgm:presLayoutVars>
      </dgm:prSet>
      <dgm:spPr/>
    </dgm:pt>
    <dgm:pt modelId="{DDC5E25A-3AA3-4013-A22F-F3C23FBDFC0D}" type="pres">
      <dgm:prSet presAssocID="{5BDEA7F9-D562-41A3-A978-240F675AA5A0}" presName="compNode" presStyleCnt="0"/>
      <dgm:spPr/>
    </dgm:pt>
    <dgm:pt modelId="{1F66F51E-F54B-44FB-B9CE-DD6054D55BC1}" type="pres">
      <dgm:prSet presAssocID="{5BDEA7F9-D562-41A3-A978-240F675AA5A0}" presName="iconBgRect" presStyleLbl="bgShp" presStyleIdx="0" presStyleCnt="3"/>
      <dgm:spPr/>
    </dgm:pt>
    <dgm:pt modelId="{12C98B6A-F021-4A4B-B0DB-BA8FE95AD3E0}" type="pres">
      <dgm:prSet presAssocID="{5BDEA7F9-D562-41A3-A978-240F675AA5A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D08C0852-8682-47DC-BE3C-700BF490ADE8}" type="pres">
      <dgm:prSet presAssocID="{5BDEA7F9-D562-41A3-A978-240F675AA5A0}" presName="spaceRect" presStyleCnt="0"/>
      <dgm:spPr/>
    </dgm:pt>
    <dgm:pt modelId="{7F01C3E1-E3A9-42CD-B38B-7BA53CD065DB}" type="pres">
      <dgm:prSet presAssocID="{5BDEA7F9-D562-41A3-A978-240F675AA5A0}" presName="textRect" presStyleLbl="revTx" presStyleIdx="0" presStyleCnt="3">
        <dgm:presLayoutVars>
          <dgm:chMax val="1"/>
          <dgm:chPref val="1"/>
        </dgm:presLayoutVars>
      </dgm:prSet>
      <dgm:spPr/>
    </dgm:pt>
    <dgm:pt modelId="{ACA4CB67-0CEE-4022-8A48-55C16DEAD66C}" type="pres">
      <dgm:prSet presAssocID="{71CF0E93-93D4-4558-91C1-654459BE70B0}" presName="sibTrans" presStyleCnt="0"/>
      <dgm:spPr/>
    </dgm:pt>
    <dgm:pt modelId="{02319624-A19D-499D-A44D-C0D7B917E1AB}" type="pres">
      <dgm:prSet presAssocID="{521893A2-EDA3-4BDC-87D8-F10D943F2277}" presName="compNode" presStyleCnt="0"/>
      <dgm:spPr/>
    </dgm:pt>
    <dgm:pt modelId="{8BF25EDD-8A9B-422D-BF11-379CFB33D0FF}" type="pres">
      <dgm:prSet presAssocID="{521893A2-EDA3-4BDC-87D8-F10D943F2277}" presName="iconBgRect" presStyleLbl="bgShp" presStyleIdx="1" presStyleCnt="3"/>
      <dgm:spPr/>
    </dgm:pt>
    <dgm:pt modelId="{3D37C897-8918-4CF7-8436-60E328A181F9}" type="pres">
      <dgm:prSet presAssocID="{521893A2-EDA3-4BDC-87D8-F10D943F227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urkey"/>
        </a:ext>
      </dgm:extLst>
    </dgm:pt>
    <dgm:pt modelId="{8076DB4C-E640-4873-9CB9-D215D87E19F5}" type="pres">
      <dgm:prSet presAssocID="{521893A2-EDA3-4BDC-87D8-F10D943F2277}" presName="spaceRect" presStyleCnt="0"/>
      <dgm:spPr/>
    </dgm:pt>
    <dgm:pt modelId="{6ED4DD31-9ECF-44CC-981E-87E7EC59BAB4}" type="pres">
      <dgm:prSet presAssocID="{521893A2-EDA3-4BDC-87D8-F10D943F2277}" presName="textRect" presStyleLbl="revTx" presStyleIdx="1" presStyleCnt="3">
        <dgm:presLayoutVars>
          <dgm:chMax val="1"/>
          <dgm:chPref val="1"/>
        </dgm:presLayoutVars>
      </dgm:prSet>
      <dgm:spPr/>
    </dgm:pt>
    <dgm:pt modelId="{5ED2F020-853C-4DFB-92C6-5CD2A2015F31}" type="pres">
      <dgm:prSet presAssocID="{0367DAD0-F04A-456E-892F-2065F3C7968B}" presName="sibTrans" presStyleCnt="0"/>
      <dgm:spPr/>
    </dgm:pt>
    <dgm:pt modelId="{0626A57F-2B0B-4A38-BFB8-71AB6EEC67D7}" type="pres">
      <dgm:prSet presAssocID="{CF5AD711-6BE0-453B-86BD-35BFABC972D9}" presName="compNode" presStyleCnt="0"/>
      <dgm:spPr/>
    </dgm:pt>
    <dgm:pt modelId="{768A80D7-A8CC-4C78-85BD-25E3421CCEB9}" type="pres">
      <dgm:prSet presAssocID="{CF5AD711-6BE0-453B-86BD-35BFABC972D9}" presName="iconBgRect" presStyleLbl="bgShp" presStyleIdx="2" presStyleCnt="3"/>
      <dgm:spPr/>
    </dgm:pt>
    <dgm:pt modelId="{DD112CF6-77A2-4568-846A-FECF4C7C292A}" type="pres">
      <dgm:prSet presAssocID="{CF5AD711-6BE0-453B-86BD-35BFABC972D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6BC456F6-48B8-48D7-A8C7-2DCDA2CF7E72}" type="pres">
      <dgm:prSet presAssocID="{CF5AD711-6BE0-453B-86BD-35BFABC972D9}" presName="spaceRect" presStyleCnt="0"/>
      <dgm:spPr/>
    </dgm:pt>
    <dgm:pt modelId="{D376F60D-52A4-4114-8689-666FDA6D1FD8}" type="pres">
      <dgm:prSet presAssocID="{CF5AD711-6BE0-453B-86BD-35BFABC972D9}" presName="textRect" presStyleLbl="revTx" presStyleIdx="2" presStyleCnt="3">
        <dgm:presLayoutVars>
          <dgm:chMax val="1"/>
          <dgm:chPref val="1"/>
        </dgm:presLayoutVars>
      </dgm:prSet>
      <dgm:spPr/>
    </dgm:pt>
  </dgm:ptLst>
  <dgm:cxnLst>
    <dgm:cxn modelId="{6A769B13-BC8B-4124-80ED-1D27259C420C}" srcId="{3BB0997C-6678-4CCB-A574-D9AE2B3A5877}" destId="{5BDEA7F9-D562-41A3-A978-240F675AA5A0}" srcOrd="0" destOrd="0" parTransId="{44B529FC-FB38-4EC2-8C02-2CFC2644A270}" sibTransId="{71CF0E93-93D4-4558-91C1-654459BE70B0}"/>
    <dgm:cxn modelId="{D738DC13-53AC-41F2-B06C-74A2C3988739}" srcId="{3BB0997C-6678-4CCB-A574-D9AE2B3A5877}" destId="{CF5AD711-6BE0-453B-86BD-35BFABC972D9}" srcOrd="2" destOrd="0" parTransId="{F475C78D-1C09-443D-B6C4-F78DDA587AE4}" sibTransId="{80707481-3B07-4CA2-B332-065E81FBE3E7}"/>
    <dgm:cxn modelId="{1B5B904F-EE45-4C45-AF61-858291C88817}" srcId="{3BB0997C-6678-4CCB-A574-D9AE2B3A5877}" destId="{521893A2-EDA3-4BDC-87D8-F10D943F2277}" srcOrd="1" destOrd="0" parTransId="{95141D47-5BF0-4E98-AA28-291B21B49E5D}" sibTransId="{0367DAD0-F04A-456E-892F-2065F3C7968B}"/>
    <dgm:cxn modelId="{4B967F86-57FC-42B7-AA70-0526FB2DAEBD}" type="presOf" srcId="{521893A2-EDA3-4BDC-87D8-F10D943F2277}" destId="{6ED4DD31-9ECF-44CC-981E-87E7EC59BAB4}" srcOrd="0" destOrd="0" presId="urn:microsoft.com/office/officeart/2018/5/layout/IconCircleLabelList"/>
    <dgm:cxn modelId="{4DEC3F90-0250-47A3-A5AD-AEE4F2A1665F}" type="presOf" srcId="{CF5AD711-6BE0-453B-86BD-35BFABC972D9}" destId="{D376F60D-52A4-4114-8689-666FDA6D1FD8}" srcOrd="0" destOrd="0" presId="urn:microsoft.com/office/officeart/2018/5/layout/IconCircleLabelList"/>
    <dgm:cxn modelId="{24CA5F9A-C9FF-4024-8E9D-D6D834446DDC}" type="presOf" srcId="{3BB0997C-6678-4CCB-A574-D9AE2B3A5877}" destId="{84B1DA13-1A3C-4864-865A-30E055E69711}" srcOrd="0" destOrd="0" presId="urn:microsoft.com/office/officeart/2018/5/layout/IconCircleLabelList"/>
    <dgm:cxn modelId="{58B010D7-585B-4AC6-A618-A93DF9AA5944}" type="presOf" srcId="{5BDEA7F9-D562-41A3-A978-240F675AA5A0}" destId="{7F01C3E1-E3A9-42CD-B38B-7BA53CD065DB}" srcOrd="0" destOrd="0" presId="urn:microsoft.com/office/officeart/2018/5/layout/IconCircleLabelList"/>
    <dgm:cxn modelId="{87470FB8-D3E3-4476-841D-83968F9FD9CB}" type="presParOf" srcId="{84B1DA13-1A3C-4864-865A-30E055E69711}" destId="{DDC5E25A-3AA3-4013-A22F-F3C23FBDFC0D}" srcOrd="0" destOrd="0" presId="urn:microsoft.com/office/officeart/2018/5/layout/IconCircleLabelList"/>
    <dgm:cxn modelId="{911C10DC-1BB2-4B98-92CF-107DCD949C85}" type="presParOf" srcId="{DDC5E25A-3AA3-4013-A22F-F3C23FBDFC0D}" destId="{1F66F51E-F54B-44FB-B9CE-DD6054D55BC1}" srcOrd="0" destOrd="0" presId="urn:microsoft.com/office/officeart/2018/5/layout/IconCircleLabelList"/>
    <dgm:cxn modelId="{80446F72-B591-4648-A4A1-FA3647B02B00}" type="presParOf" srcId="{DDC5E25A-3AA3-4013-A22F-F3C23FBDFC0D}" destId="{12C98B6A-F021-4A4B-B0DB-BA8FE95AD3E0}" srcOrd="1" destOrd="0" presId="urn:microsoft.com/office/officeart/2018/5/layout/IconCircleLabelList"/>
    <dgm:cxn modelId="{712A7C06-D7D9-4C00-89D2-1F75E4261014}" type="presParOf" srcId="{DDC5E25A-3AA3-4013-A22F-F3C23FBDFC0D}" destId="{D08C0852-8682-47DC-BE3C-700BF490ADE8}" srcOrd="2" destOrd="0" presId="urn:microsoft.com/office/officeart/2018/5/layout/IconCircleLabelList"/>
    <dgm:cxn modelId="{411C3DE7-7847-4642-AA4B-F2BF2A4EA2DE}" type="presParOf" srcId="{DDC5E25A-3AA3-4013-A22F-F3C23FBDFC0D}" destId="{7F01C3E1-E3A9-42CD-B38B-7BA53CD065DB}" srcOrd="3" destOrd="0" presId="urn:microsoft.com/office/officeart/2018/5/layout/IconCircleLabelList"/>
    <dgm:cxn modelId="{F4F360AC-6CCD-4D29-8EA3-A2B32C025C8F}" type="presParOf" srcId="{84B1DA13-1A3C-4864-865A-30E055E69711}" destId="{ACA4CB67-0CEE-4022-8A48-55C16DEAD66C}" srcOrd="1" destOrd="0" presId="urn:microsoft.com/office/officeart/2018/5/layout/IconCircleLabelList"/>
    <dgm:cxn modelId="{84694A4A-AD13-4AAF-8EEB-7E8EB4C6BD2D}" type="presParOf" srcId="{84B1DA13-1A3C-4864-865A-30E055E69711}" destId="{02319624-A19D-499D-A44D-C0D7B917E1AB}" srcOrd="2" destOrd="0" presId="urn:microsoft.com/office/officeart/2018/5/layout/IconCircleLabelList"/>
    <dgm:cxn modelId="{B5720A1F-1971-416D-BCB4-2B4415896039}" type="presParOf" srcId="{02319624-A19D-499D-A44D-C0D7B917E1AB}" destId="{8BF25EDD-8A9B-422D-BF11-379CFB33D0FF}" srcOrd="0" destOrd="0" presId="urn:microsoft.com/office/officeart/2018/5/layout/IconCircleLabelList"/>
    <dgm:cxn modelId="{A05BBF41-08D2-479E-BFFC-D7700740555B}" type="presParOf" srcId="{02319624-A19D-499D-A44D-C0D7B917E1AB}" destId="{3D37C897-8918-4CF7-8436-60E328A181F9}" srcOrd="1" destOrd="0" presId="urn:microsoft.com/office/officeart/2018/5/layout/IconCircleLabelList"/>
    <dgm:cxn modelId="{2B8608B0-9967-4B30-96CD-18ACB88F2F92}" type="presParOf" srcId="{02319624-A19D-499D-A44D-C0D7B917E1AB}" destId="{8076DB4C-E640-4873-9CB9-D215D87E19F5}" srcOrd="2" destOrd="0" presId="urn:microsoft.com/office/officeart/2018/5/layout/IconCircleLabelList"/>
    <dgm:cxn modelId="{C78859BC-8BB3-4713-BD8B-372ADDC0BC6C}" type="presParOf" srcId="{02319624-A19D-499D-A44D-C0D7B917E1AB}" destId="{6ED4DD31-9ECF-44CC-981E-87E7EC59BAB4}" srcOrd="3" destOrd="0" presId="urn:microsoft.com/office/officeart/2018/5/layout/IconCircleLabelList"/>
    <dgm:cxn modelId="{CE2620C1-0A9E-470C-8F39-DD704A7F0B96}" type="presParOf" srcId="{84B1DA13-1A3C-4864-865A-30E055E69711}" destId="{5ED2F020-853C-4DFB-92C6-5CD2A2015F31}" srcOrd="3" destOrd="0" presId="urn:microsoft.com/office/officeart/2018/5/layout/IconCircleLabelList"/>
    <dgm:cxn modelId="{90696DD1-55A8-4B7E-A5A7-67BCEA8CABBF}" type="presParOf" srcId="{84B1DA13-1A3C-4864-865A-30E055E69711}" destId="{0626A57F-2B0B-4A38-BFB8-71AB6EEC67D7}" srcOrd="4" destOrd="0" presId="urn:microsoft.com/office/officeart/2018/5/layout/IconCircleLabelList"/>
    <dgm:cxn modelId="{30D8616D-B12E-4F3A-8442-9A70C8114436}" type="presParOf" srcId="{0626A57F-2B0B-4A38-BFB8-71AB6EEC67D7}" destId="{768A80D7-A8CC-4C78-85BD-25E3421CCEB9}" srcOrd="0" destOrd="0" presId="urn:microsoft.com/office/officeart/2018/5/layout/IconCircleLabelList"/>
    <dgm:cxn modelId="{7769BBC6-5906-425B-B84E-DC7CB1EA08DF}" type="presParOf" srcId="{0626A57F-2B0B-4A38-BFB8-71AB6EEC67D7}" destId="{DD112CF6-77A2-4568-846A-FECF4C7C292A}" srcOrd="1" destOrd="0" presId="urn:microsoft.com/office/officeart/2018/5/layout/IconCircleLabelList"/>
    <dgm:cxn modelId="{AF653E6E-2904-4EE7-A7BD-21AE62968C91}" type="presParOf" srcId="{0626A57F-2B0B-4A38-BFB8-71AB6EEC67D7}" destId="{6BC456F6-48B8-48D7-A8C7-2DCDA2CF7E72}" srcOrd="2" destOrd="0" presId="urn:microsoft.com/office/officeart/2018/5/layout/IconCircleLabelList"/>
    <dgm:cxn modelId="{9FCB9F81-9360-48DD-B245-A34C85419CFC}" type="presParOf" srcId="{0626A57F-2B0B-4A38-BFB8-71AB6EEC67D7}" destId="{D376F60D-52A4-4114-8689-666FDA6D1FD8}"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3CE98B0-C954-4523-A98A-443E1FB99B8C}"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074CC57-6BA3-4EA8-8822-74EF885E4F99}">
      <dgm:prSet/>
      <dgm:spPr/>
      <dgm:t>
        <a:bodyPr/>
        <a:lstStyle/>
        <a:p>
          <a:pPr>
            <a:defRPr cap="all"/>
          </a:pPr>
          <a:r>
            <a:rPr lang="en-US"/>
            <a:t>The Move to</a:t>
          </a:r>
        </a:p>
      </dgm:t>
    </dgm:pt>
    <dgm:pt modelId="{BF62C6A4-957E-4D1E-AA14-88841BFA99FD}" type="parTrans" cxnId="{A3A580CD-5D37-4B7E-A701-100AFE1C5CCC}">
      <dgm:prSet/>
      <dgm:spPr/>
      <dgm:t>
        <a:bodyPr/>
        <a:lstStyle/>
        <a:p>
          <a:endParaRPr lang="en-US"/>
        </a:p>
      </dgm:t>
    </dgm:pt>
    <dgm:pt modelId="{532DB7D6-2C1B-4C76-B211-22F351C780DB}" type="sibTrans" cxnId="{A3A580CD-5D37-4B7E-A701-100AFE1C5CCC}">
      <dgm:prSet/>
      <dgm:spPr/>
      <dgm:t>
        <a:bodyPr/>
        <a:lstStyle/>
        <a:p>
          <a:endParaRPr lang="en-US"/>
        </a:p>
      </dgm:t>
    </dgm:pt>
    <dgm:pt modelId="{A6B33EF7-3FBE-4C31-A4E9-4F9AE122B56F}">
      <dgm:prSet/>
      <dgm:spPr/>
      <dgm:t>
        <a:bodyPr/>
        <a:lstStyle/>
        <a:p>
          <a:pPr>
            <a:defRPr cap="all"/>
          </a:pPr>
          <a:r>
            <a:rPr lang="en-US"/>
            <a:t>Missed Enrollment</a:t>
          </a:r>
        </a:p>
      </dgm:t>
    </dgm:pt>
    <dgm:pt modelId="{A2EEE694-B5C9-41C9-952A-8FCA1E8A8028}" type="parTrans" cxnId="{5376C26C-2122-43A4-B19C-5F2CE9B693D5}">
      <dgm:prSet/>
      <dgm:spPr/>
      <dgm:t>
        <a:bodyPr/>
        <a:lstStyle/>
        <a:p>
          <a:endParaRPr lang="en-US"/>
        </a:p>
      </dgm:t>
    </dgm:pt>
    <dgm:pt modelId="{7E5F3519-3299-4E3C-96B6-0033D19C4A53}" type="sibTrans" cxnId="{5376C26C-2122-43A4-B19C-5F2CE9B693D5}">
      <dgm:prSet/>
      <dgm:spPr/>
      <dgm:t>
        <a:bodyPr/>
        <a:lstStyle/>
        <a:p>
          <a:endParaRPr lang="en-US"/>
        </a:p>
      </dgm:t>
    </dgm:pt>
    <dgm:pt modelId="{C218BD38-E4F8-4863-85DD-EFC400BC901B}" type="pres">
      <dgm:prSet presAssocID="{13CE98B0-C954-4523-A98A-443E1FB99B8C}" presName="root" presStyleCnt="0">
        <dgm:presLayoutVars>
          <dgm:dir/>
          <dgm:resizeHandles val="exact"/>
        </dgm:presLayoutVars>
      </dgm:prSet>
      <dgm:spPr/>
    </dgm:pt>
    <dgm:pt modelId="{BA0BCD17-0D2C-4075-ACAB-1C9DBD1C4CF3}" type="pres">
      <dgm:prSet presAssocID="{3074CC57-6BA3-4EA8-8822-74EF885E4F99}" presName="compNode" presStyleCnt="0"/>
      <dgm:spPr/>
    </dgm:pt>
    <dgm:pt modelId="{A65226CB-9AD5-4BAA-A6D0-311C5449A8C8}" type="pres">
      <dgm:prSet presAssocID="{3074CC57-6BA3-4EA8-8822-74EF885E4F99}" presName="iconBgRect" presStyleLbl="bgShp" presStyleIdx="0" presStyleCnt="2"/>
      <dgm:spPr/>
    </dgm:pt>
    <dgm:pt modelId="{6A876FC3-9CE0-4555-A6F8-AB8811117C09}" type="pres">
      <dgm:prSet presAssocID="{3074CC57-6BA3-4EA8-8822-74EF885E4F9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heelbarrow"/>
        </a:ext>
      </dgm:extLst>
    </dgm:pt>
    <dgm:pt modelId="{58DB6F49-6145-4E00-82E6-D9CFDABCF7EF}" type="pres">
      <dgm:prSet presAssocID="{3074CC57-6BA3-4EA8-8822-74EF885E4F99}" presName="spaceRect" presStyleCnt="0"/>
      <dgm:spPr/>
    </dgm:pt>
    <dgm:pt modelId="{BA7C35C8-A3C3-4CB6-81D7-77E6E9F0C47B}" type="pres">
      <dgm:prSet presAssocID="{3074CC57-6BA3-4EA8-8822-74EF885E4F99}" presName="textRect" presStyleLbl="revTx" presStyleIdx="0" presStyleCnt="2">
        <dgm:presLayoutVars>
          <dgm:chMax val="1"/>
          <dgm:chPref val="1"/>
        </dgm:presLayoutVars>
      </dgm:prSet>
      <dgm:spPr/>
    </dgm:pt>
    <dgm:pt modelId="{1B9DB090-E565-4056-ACD9-04E2D7525A8E}" type="pres">
      <dgm:prSet presAssocID="{532DB7D6-2C1B-4C76-B211-22F351C780DB}" presName="sibTrans" presStyleCnt="0"/>
      <dgm:spPr/>
    </dgm:pt>
    <dgm:pt modelId="{16A93C50-BB12-47D3-9949-8AE80365D69C}" type="pres">
      <dgm:prSet presAssocID="{A6B33EF7-3FBE-4C31-A4E9-4F9AE122B56F}" presName="compNode" presStyleCnt="0"/>
      <dgm:spPr/>
    </dgm:pt>
    <dgm:pt modelId="{077A798B-8861-484D-B59F-3330A243810E}" type="pres">
      <dgm:prSet presAssocID="{A6B33EF7-3FBE-4C31-A4E9-4F9AE122B56F}" presName="iconBgRect" presStyleLbl="bgShp" presStyleIdx="1" presStyleCnt="2"/>
      <dgm:spPr/>
    </dgm:pt>
    <dgm:pt modelId="{554C0A99-B99E-4D5A-9E46-A33C8193B349}" type="pres">
      <dgm:prSet presAssocID="{A6B33EF7-3FBE-4C31-A4E9-4F9AE122B56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o sign"/>
        </a:ext>
      </dgm:extLst>
    </dgm:pt>
    <dgm:pt modelId="{8148214C-5C35-4968-B807-40462DF0AA0D}" type="pres">
      <dgm:prSet presAssocID="{A6B33EF7-3FBE-4C31-A4E9-4F9AE122B56F}" presName="spaceRect" presStyleCnt="0"/>
      <dgm:spPr/>
    </dgm:pt>
    <dgm:pt modelId="{6AFAC011-4EE2-4662-AD08-2B6D1631A100}" type="pres">
      <dgm:prSet presAssocID="{A6B33EF7-3FBE-4C31-A4E9-4F9AE122B56F}" presName="textRect" presStyleLbl="revTx" presStyleIdx="1" presStyleCnt="2">
        <dgm:presLayoutVars>
          <dgm:chMax val="1"/>
          <dgm:chPref val="1"/>
        </dgm:presLayoutVars>
      </dgm:prSet>
      <dgm:spPr/>
    </dgm:pt>
  </dgm:ptLst>
  <dgm:cxnLst>
    <dgm:cxn modelId="{F8578813-7AD3-467C-BA47-533AA904414F}" type="presOf" srcId="{A6B33EF7-3FBE-4C31-A4E9-4F9AE122B56F}" destId="{6AFAC011-4EE2-4662-AD08-2B6D1631A100}" srcOrd="0" destOrd="0" presId="urn:microsoft.com/office/officeart/2018/5/layout/IconCircleLabelList"/>
    <dgm:cxn modelId="{5376C26C-2122-43A4-B19C-5F2CE9B693D5}" srcId="{13CE98B0-C954-4523-A98A-443E1FB99B8C}" destId="{A6B33EF7-3FBE-4C31-A4E9-4F9AE122B56F}" srcOrd="1" destOrd="0" parTransId="{A2EEE694-B5C9-41C9-952A-8FCA1E8A8028}" sibTransId="{7E5F3519-3299-4E3C-96B6-0033D19C4A53}"/>
    <dgm:cxn modelId="{F25A8E9A-D53B-43C7-BB03-03CDAED485C4}" type="presOf" srcId="{13CE98B0-C954-4523-A98A-443E1FB99B8C}" destId="{C218BD38-E4F8-4863-85DD-EFC400BC901B}" srcOrd="0" destOrd="0" presId="urn:microsoft.com/office/officeart/2018/5/layout/IconCircleLabelList"/>
    <dgm:cxn modelId="{701A20C4-029F-4E3A-9B20-6D36B642CE05}" type="presOf" srcId="{3074CC57-6BA3-4EA8-8822-74EF885E4F99}" destId="{BA7C35C8-A3C3-4CB6-81D7-77E6E9F0C47B}" srcOrd="0" destOrd="0" presId="urn:microsoft.com/office/officeart/2018/5/layout/IconCircleLabelList"/>
    <dgm:cxn modelId="{A3A580CD-5D37-4B7E-A701-100AFE1C5CCC}" srcId="{13CE98B0-C954-4523-A98A-443E1FB99B8C}" destId="{3074CC57-6BA3-4EA8-8822-74EF885E4F99}" srcOrd="0" destOrd="0" parTransId="{BF62C6A4-957E-4D1E-AA14-88841BFA99FD}" sibTransId="{532DB7D6-2C1B-4C76-B211-22F351C780DB}"/>
    <dgm:cxn modelId="{9BB6D4AD-5658-4912-919B-066B9A357C09}" type="presParOf" srcId="{C218BD38-E4F8-4863-85DD-EFC400BC901B}" destId="{BA0BCD17-0D2C-4075-ACAB-1C9DBD1C4CF3}" srcOrd="0" destOrd="0" presId="urn:microsoft.com/office/officeart/2018/5/layout/IconCircleLabelList"/>
    <dgm:cxn modelId="{079C461F-DE97-437D-982E-D737480CFE57}" type="presParOf" srcId="{BA0BCD17-0D2C-4075-ACAB-1C9DBD1C4CF3}" destId="{A65226CB-9AD5-4BAA-A6D0-311C5449A8C8}" srcOrd="0" destOrd="0" presId="urn:microsoft.com/office/officeart/2018/5/layout/IconCircleLabelList"/>
    <dgm:cxn modelId="{E4FB0EA7-3180-408C-97C7-002AC8821E11}" type="presParOf" srcId="{BA0BCD17-0D2C-4075-ACAB-1C9DBD1C4CF3}" destId="{6A876FC3-9CE0-4555-A6F8-AB8811117C09}" srcOrd="1" destOrd="0" presId="urn:microsoft.com/office/officeart/2018/5/layout/IconCircleLabelList"/>
    <dgm:cxn modelId="{7A176B5B-386A-417B-B11A-90CC40B7FF54}" type="presParOf" srcId="{BA0BCD17-0D2C-4075-ACAB-1C9DBD1C4CF3}" destId="{58DB6F49-6145-4E00-82E6-D9CFDABCF7EF}" srcOrd="2" destOrd="0" presId="urn:microsoft.com/office/officeart/2018/5/layout/IconCircleLabelList"/>
    <dgm:cxn modelId="{06F79361-A947-499E-A4B4-E9B61FD05031}" type="presParOf" srcId="{BA0BCD17-0D2C-4075-ACAB-1C9DBD1C4CF3}" destId="{BA7C35C8-A3C3-4CB6-81D7-77E6E9F0C47B}" srcOrd="3" destOrd="0" presId="urn:microsoft.com/office/officeart/2018/5/layout/IconCircleLabelList"/>
    <dgm:cxn modelId="{C1158FBF-487D-44EB-9E0D-E33A44C587AD}" type="presParOf" srcId="{C218BD38-E4F8-4863-85DD-EFC400BC901B}" destId="{1B9DB090-E565-4056-ACD9-04E2D7525A8E}" srcOrd="1" destOrd="0" presId="urn:microsoft.com/office/officeart/2018/5/layout/IconCircleLabelList"/>
    <dgm:cxn modelId="{0BA9F5F5-D05F-4CCC-B055-910E18FE6CB2}" type="presParOf" srcId="{C218BD38-E4F8-4863-85DD-EFC400BC901B}" destId="{16A93C50-BB12-47D3-9949-8AE80365D69C}" srcOrd="2" destOrd="0" presId="urn:microsoft.com/office/officeart/2018/5/layout/IconCircleLabelList"/>
    <dgm:cxn modelId="{935D5182-B9ED-4537-BEEB-47DB2A98C266}" type="presParOf" srcId="{16A93C50-BB12-47D3-9949-8AE80365D69C}" destId="{077A798B-8861-484D-B59F-3330A243810E}" srcOrd="0" destOrd="0" presId="urn:microsoft.com/office/officeart/2018/5/layout/IconCircleLabelList"/>
    <dgm:cxn modelId="{E2FC004A-227F-454C-8FE4-E5CBEC6F5210}" type="presParOf" srcId="{16A93C50-BB12-47D3-9949-8AE80365D69C}" destId="{554C0A99-B99E-4D5A-9E46-A33C8193B349}" srcOrd="1" destOrd="0" presId="urn:microsoft.com/office/officeart/2018/5/layout/IconCircleLabelList"/>
    <dgm:cxn modelId="{A8370EF9-B722-4542-AFA7-32E191CAA9F9}" type="presParOf" srcId="{16A93C50-BB12-47D3-9949-8AE80365D69C}" destId="{8148214C-5C35-4968-B807-40462DF0AA0D}" srcOrd="2" destOrd="0" presId="urn:microsoft.com/office/officeart/2018/5/layout/IconCircleLabelList"/>
    <dgm:cxn modelId="{A9FD472B-8ABE-4087-8124-DDF0EBB9A9D3}" type="presParOf" srcId="{16A93C50-BB12-47D3-9949-8AE80365D69C}" destId="{6AFAC011-4EE2-4662-AD08-2B6D1631A100}"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F607AB8-A638-472E-A50C-9A9C15AB00F9}"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97401A74-88AB-42DB-86C8-226BB98D1376}">
      <dgm:prSet/>
      <dgm:spPr/>
      <dgm:t>
        <a:bodyPr/>
        <a:lstStyle/>
        <a:p>
          <a:r>
            <a:rPr lang="en-US"/>
            <a:t>Login to MSIX at least once a month</a:t>
          </a:r>
        </a:p>
      </dgm:t>
    </dgm:pt>
    <dgm:pt modelId="{5134EB3E-5540-48A8-868C-347E8A9FCC9C}" type="parTrans" cxnId="{F3FA237E-5931-4825-BB4C-B0E32DC84D47}">
      <dgm:prSet/>
      <dgm:spPr/>
      <dgm:t>
        <a:bodyPr/>
        <a:lstStyle/>
        <a:p>
          <a:endParaRPr lang="en-US"/>
        </a:p>
      </dgm:t>
    </dgm:pt>
    <dgm:pt modelId="{33509D30-3A31-43D2-BBAF-E65C15122869}" type="sibTrans" cxnId="{F3FA237E-5931-4825-BB4C-B0E32DC84D47}">
      <dgm:prSet/>
      <dgm:spPr/>
      <dgm:t>
        <a:bodyPr/>
        <a:lstStyle/>
        <a:p>
          <a:endParaRPr lang="en-US"/>
        </a:p>
      </dgm:t>
    </dgm:pt>
    <dgm:pt modelId="{7B1A4CBC-44B8-430B-AB46-07F76C1CFDAA}">
      <dgm:prSet/>
      <dgm:spPr/>
      <dgm:t>
        <a:bodyPr/>
        <a:lstStyle/>
        <a:p>
          <a:r>
            <a:rPr lang="en-US"/>
            <a:t>Use Reports – Use Reports</a:t>
          </a:r>
        </a:p>
      </dgm:t>
    </dgm:pt>
    <dgm:pt modelId="{57AF9D21-5882-42E4-9C47-66F20AC1C6CA}" type="parTrans" cxnId="{34D758DC-FD3B-4447-86EE-FDDE049681DA}">
      <dgm:prSet/>
      <dgm:spPr/>
      <dgm:t>
        <a:bodyPr/>
        <a:lstStyle/>
        <a:p>
          <a:endParaRPr lang="en-US"/>
        </a:p>
      </dgm:t>
    </dgm:pt>
    <dgm:pt modelId="{5087B9BA-41BB-4DDE-806B-60BB661ADB07}" type="sibTrans" cxnId="{34D758DC-FD3B-4447-86EE-FDDE049681DA}">
      <dgm:prSet/>
      <dgm:spPr/>
      <dgm:t>
        <a:bodyPr/>
        <a:lstStyle/>
        <a:p>
          <a:endParaRPr lang="en-US"/>
        </a:p>
      </dgm:t>
    </dgm:pt>
    <dgm:pt modelId="{F30E9E02-1B14-4350-8453-6EB0E67B2A15}">
      <dgm:prSet/>
      <dgm:spPr/>
      <dgm:t>
        <a:bodyPr/>
        <a:lstStyle/>
        <a:p>
          <a:r>
            <a:rPr lang="en-US"/>
            <a:t>Connect PowerSchool to MSIX</a:t>
          </a:r>
        </a:p>
      </dgm:t>
    </dgm:pt>
    <dgm:pt modelId="{95230D88-669C-4171-AA71-4D85943828B5}" type="parTrans" cxnId="{E0C268C9-A341-4729-80FB-FA4490404186}">
      <dgm:prSet/>
      <dgm:spPr/>
      <dgm:t>
        <a:bodyPr/>
        <a:lstStyle/>
        <a:p>
          <a:endParaRPr lang="en-US"/>
        </a:p>
      </dgm:t>
    </dgm:pt>
    <dgm:pt modelId="{3F87BC30-210A-4A74-99A1-4AFAA863F19D}" type="sibTrans" cxnId="{E0C268C9-A341-4729-80FB-FA4490404186}">
      <dgm:prSet/>
      <dgm:spPr/>
      <dgm:t>
        <a:bodyPr/>
        <a:lstStyle/>
        <a:p>
          <a:endParaRPr lang="en-US"/>
        </a:p>
      </dgm:t>
    </dgm:pt>
    <dgm:pt modelId="{BB6BE4F3-4B7F-4BCD-814E-5C83F71C755C}">
      <dgm:prSet/>
      <dgm:spPr/>
      <dgm:t>
        <a:bodyPr/>
        <a:lstStyle/>
        <a:p>
          <a:r>
            <a:rPr lang="en-US"/>
            <a:t>Password Resets = Ms. Nancy Holloway</a:t>
          </a:r>
        </a:p>
      </dgm:t>
    </dgm:pt>
    <dgm:pt modelId="{6A5797E2-102C-47A3-A87D-9F7C99B629BB}" type="parTrans" cxnId="{8533444D-931C-4218-9389-1F6744252896}">
      <dgm:prSet/>
      <dgm:spPr/>
      <dgm:t>
        <a:bodyPr/>
        <a:lstStyle/>
        <a:p>
          <a:endParaRPr lang="en-US"/>
        </a:p>
      </dgm:t>
    </dgm:pt>
    <dgm:pt modelId="{6D7CC238-E89D-4318-A7F3-11F1027CB4C0}" type="sibTrans" cxnId="{8533444D-931C-4218-9389-1F6744252896}">
      <dgm:prSet/>
      <dgm:spPr/>
      <dgm:t>
        <a:bodyPr/>
        <a:lstStyle/>
        <a:p>
          <a:endParaRPr lang="en-US"/>
        </a:p>
      </dgm:t>
    </dgm:pt>
    <dgm:pt modelId="{4E6108FA-3286-4FE2-B317-387719D8FC6F}" type="pres">
      <dgm:prSet presAssocID="{9F607AB8-A638-472E-A50C-9A9C15AB00F9}" presName="root" presStyleCnt="0">
        <dgm:presLayoutVars>
          <dgm:dir/>
          <dgm:resizeHandles val="exact"/>
        </dgm:presLayoutVars>
      </dgm:prSet>
      <dgm:spPr/>
    </dgm:pt>
    <dgm:pt modelId="{BCCAC228-5DB3-4965-924C-FE15AF77F375}" type="pres">
      <dgm:prSet presAssocID="{97401A74-88AB-42DB-86C8-226BB98D1376}" presName="compNode" presStyleCnt="0"/>
      <dgm:spPr/>
    </dgm:pt>
    <dgm:pt modelId="{660E3767-7225-4D23-988E-1AC9462DB3A7}" type="pres">
      <dgm:prSet presAssocID="{97401A74-88AB-42DB-86C8-226BB98D137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nternetOfThings"/>
        </a:ext>
      </dgm:extLst>
    </dgm:pt>
    <dgm:pt modelId="{B5F543E2-1632-4D03-986E-ABB2BA7271C6}" type="pres">
      <dgm:prSet presAssocID="{97401A74-88AB-42DB-86C8-226BB98D1376}" presName="spaceRect" presStyleCnt="0"/>
      <dgm:spPr/>
    </dgm:pt>
    <dgm:pt modelId="{C1563F46-438F-4C4E-861B-3DDD7ED3699B}" type="pres">
      <dgm:prSet presAssocID="{97401A74-88AB-42DB-86C8-226BB98D1376}" presName="textRect" presStyleLbl="revTx" presStyleIdx="0" presStyleCnt="4">
        <dgm:presLayoutVars>
          <dgm:chMax val="1"/>
          <dgm:chPref val="1"/>
        </dgm:presLayoutVars>
      </dgm:prSet>
      <dgm:spPr/>
    </dgm:pt>
    <dgm:pt modelId="{441D8BC5-BBCF-400A-A68E-0BA1987CE047}" type="pres">
      <dgm:prSet presAssocID="{33509D30-3A31-43D2-BBAF-E65C15122869}" presName="sibTrans" presStyleCnt="0"/>
      <dgm:spPr/>
    </dgm:pt>
    <dgm:pt modelId="{5A84BB12-6B76-4B19-8F34-082DBA3C3ED1}" type="pres">
      <dgm:prSet presAssocID="{7B1A4CBC-44B8-430B-AB46-07F76C1CFDAA}" presName="compNode" presStyleCnt="0"/>
      <dgm:spPr/>
    </dgm:pt>
    <dgm:pt modelId="{43A12C43-C6F7-4986-B3DF-48B1D8311D8A}" type="pres">
      <dgm:prSet presAssocID="{7B1A4CBC-44B8-430B-AB46-07F76C1CFDA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 Folder"/>
        </a:ext>
      </dgm:extLst>
    </dgm:pt>
    <dgm:pt modelId="{6069349A-E526-4475-95EB-A0D3371780FF}" type="pres">
      <dgm:prSet presAssocID="{7B1A4CBC-44B8-430B-AB46-07F76C1CFDAA}" presName="spaceRect" presStyleCnt="0"/>
      <dgm:spPr/>
    </dgm:pt>
    <dgm:pt modelId="{93236C1F-AA96-4F06-B5EC-5DF750A2DAEA}" type="pres">
      <dgm:prSet presAssocID="{7B1A4CBC-44B8-430B-AB46-07F76C1CFDAA}" presName="textRect" presStyleLbl="revTx" presStyleIdx="1" presStyleCnt="4">
        <dgm:presLayoutVars>
          <dgm:chMax val="1"/>
          <dgm:chPref val="1"/>
        </dgm:presLayoutVars>
      </dgm:prSet>
      <dgm:spPr/>
    </dgm:pt>
    <dgm:pt modelId="{EB97C213-9C01-4D68-8354-F50D65E45DFD}" type="pres">
      <dgm:prSet presAssocID="{5087B9BA-41BB-4DDE-806B-60BB661ADB07}" presName="sibTrans" presStyleCnt="0"/>
      <dgm:spPr/>
    </dgm:pt>
    <dgm:pt modelId="{C3378792-7CF8-460A-8F1F-5E02F0F6740F}" type="pres">
      <dgm:prSet presAssocID="{F30E9E02-1B14-4350-8453-6EB0E67B2A15}" presName="compNode" presStyleCnt="0"/>
      <dgm:spPr/>
    </dgm:pt>
    <dgm:pt modelId="{FA877FF9-C292-4E85-B103-07BF054B25FA}" type="pres">
      <dgm:prSet presAssocID="{F30E9E02-1B14-4350-8453-6EB0E67B2A1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lectrician"/>
        </a:ext>
      </dgm:extLst>
    </dgm:pt>
    <dgm:pt modelId="{12D9726E-E4F2-46E5-B1FE-92E390F6E36E}" type="pres">
      <dgm:prSet presAssocID="{F30E9E02-1B14-4350-8453-6EB0E67B2A15}" presName="spaceRect" presStyleCnt="0"/>
      <dgm:spPr/>
    </dgm:pt>
    <dgm:pt modelId="{C3E5F248-E350-464E-83ED-6ABD547863E3}" type="pres">
      <dgm:prSet presAssocID="{F30E9E02-1B14-4350-8453-6EB0E67B2A15}" presName="textRect" presStyleLbl="revTx" presStyleIdx="2" presStyleCnt="4">
        <dgm:presLayoutVars>
          <dgm:chMax val="1"/>
          <dgm:chPref val="1"/>
        </dgm:presLayoutVars>
      </dgm:prSet>
      <dgm:spPr/>
    </dgm:pt>
    <dgm:pt modelId="{8891695C-34CC-4C5F-8807-79F03BCAE38F}" type="pres">
      <dgm:prSet presAssocID="{3F87BC30-210A-4A74-99A1-4AFAA863F19D}" presName="sibTrans" presStyleCnt="0"/>
      <dgm:spPr/>
    </dgm:pt>
    <dgm:pt modelId="{0894AA10-0B4F-4540-9D9F-657463240E3D}" type="pres">
      <dgm:prSet presAssocID="{BB6BE4F3-4B7F-4BCD-814E-5C83F71C755C}" presName="compNode" presStyleCnt="0"/>
      <dgm:spPr/>
    </dgm:pt>
    <dgm:pt modelId="{0F87633B-AAC0-4FA9-A21F-BF16CF4886F5}" type="pres">
      <dgm:prSet presAssocID="{BB6BE4F3-4B7F-4BCD-814E-5C83F71C755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ock"/>
        </a:ext>
      </dgm:extLst>
    </dgm:pt>
    <dgm:pt modelId="{C1F64242-64E1-4D2E-9280-D265E5455021}" type="pres">
      <dgm:prSet presAssocID="{BB6BE4F3-4B7F-4BCD-814E-5C83F71C755C}" presName="spaceRect" presStyleCnt="0"/>
      <dgm:spPr/>
    </dgm:pt>
    <dgm:pt modelId="{8DF57EAF-525A-4150-A98B-42AD6E48A015}" type="pres">
      <dgm:prSet presAssocID="{BB6BE4F3-4B7F-4BCD-814E-5C83F71C755C}" presName="textRect" presStyleLbl="revTx" presStyleIdx="3" presStyleCnt="4">
        <dgm:presLayoutVars>
          <dgm:chMax val="1"/>
          <dgm:chPref val="1"/>
        </dgm:presLayoutVars>
      </dgm:prSet>
      <dgm:spPr/>
    </dgm:pt>
  </dgm:ptLst>
  <dgm:cxnLst>
    <dgm:cxn modelId="{8533444D-931C-4218-9389-1F6744252896}" srcId="{9F607AB8-A638-472E-A50C-9A9C15AB00F9}" destId="{BB6BE4F3-4B7F-4BCD-814E-5C83F71C755C}" srcOrd="3" destOrd="0" parTransId="{6A5797E2-102C-47A3-A87D-9F7C99B629BB}" sibTransId="{6D7CC238-E89D-4318-A7F3-11F1027CB4C0}"/>
    <dgm:cxn modelId="{F3FA237E-5931-4825-BB4C-B0E32DC84D47}" srcId="{9F607AB8-A638-472E-A50C-9A9C15AB00F9}" destId="{97401A74-88AB-42DB-86C8-226BB98D1376}" srcOrd="0" destOrd="0" parTransId="{5134EB3E-5540-48A8-868C-347E8A9FCC9C}" sibTransId="{33509D30-3A31-43D2-BBAF-E65C15122869}"/>
    <dgm:cxn modelId="{1C2D1B9D-60F7-44B4-9540-5E07BFAC278F}" type="presOf" srcId="{F30E9E02-1B14-4350-8453-6EB0E67B2A15}" destId="{C3E5F248-E350-464E-83ED-6ABD547863E3}" srcOrd="0" destOrd="0" presId="urn:microsoft.com/office/officeart/2018/2/layout/IconLabelList"/>
    <dgm:cxn modelId="{B8CFF1A7-3DF5-4074-ACD0-2BE170DA6544}" type="presOf" srcId="{97401A74-88AB-42DB-86C8-226BB98D1376}" destId="{C1563F46-438F-4C4E-861B-3DDD7ED3699B}" srcOrd="0" destOrd="0" presId="urn:microsoft.com/office/officeart/2018/2/layout/IconLabelList"/>
    <dgm:cxn modelId="{E0C268C9-A341-4729-80FB-FA4490404186}" srcId="{9F607AB8-A638-472E-A50C-9A9C15AB00F9}" destId="{F30E9E02-1B14-4350-8453-6EB0E67B2A15}" srcOrd="2" destOrd="0" parTransId="{95230D88-669C-4171-AA71-4D85943828B5}" sibTransId="{3F87BC30-210A-4A74-99A1-4AFAA863F19D}"/>
    <dgm:cxn modelId="{81105ECC-83BA-4A01-B3A9-5A12DE71B90F}" type="presOf" srcId="{7B1A4CBC-44B8-430B-AB46-07F76C1CFDAA}" destId="{93236C1F-AA96-4F06-B5EC-5DF750A2DAEA}" srcOrd="0" destOrd="0" presId="urn:microsoft.com/office/officeart/2018/2/layout/IconLabelList"/>
    <dgm:cxn modelId="{34D758DC-FD3B-4447-86EE-FDDE049681DA}" srcId="{9F607AB8-A638-472E-A50C-9A9C15AB00F9}" destId="{7B1A4CBC-44B8-430B-AB46-07F76C1CFDAA}" srcOrd="1" destOrd="0" parTransId="{57AF9D21-5882-42E4-9C47-66F20AC1C6CA}" sibTransId="{5087B9BA-41BB-4DDE-806B-60BB661ADB07}"/>
    <dgm:cxn modelId="{1C877BF2-6458-421A-A473-DFB220A417FB}" type="presOf" srcId="{9F607AB8-A638-472E-A50C-9A9C15AB00F9}" destId="{4E6108FA-3286-4FE2-B317-387719D8FC6F}" srcOrd="0" destOrd="0" presId="urn:microsoft.com/office/officeart/2018/2/layout/IconLabelList"/>
    <dgm:cxn modelId="{8CF319FA-C059-4DEB-8F24-03B442C14ED4}" type="presOf" srcId="{BB6BE4F3-4B7F-4BCD-814E-5C83F71C755C}" destId="{8DF57EAF-525A-4150-A98B-42AD6E48A015}" srcOrd="0" destOrd="0" presId="urn:microsoft.com/office/officeart/2018/2/layout/IconLabelList"/>
    <dgm:cxn modelId="{DF51765A-FC7B-4A0B-B904-A38FC0BCE4AC}" type="presParOf" srcId="{4E6108FA-3286-4FE2-B317-387719D8FC6F}" destId="{BCCAC228-5DB3-4965-924C-FE15AF77F375}" srcOrd="0" destOrd="0" presId="urn:microsoft.com/office/officeart/2018/2/layout/IconLabelList"/>
    <dgm:cxn modelId="{7480C945-D105-48DA-96A1-84122C26D6BA}" type="presParOf" srcId="{BCCAC228-5DB3-4965-924C-FE15AF77F375}" destId="{660E3767-7225-4D23-988E-1AC9462DB3A7}" srcOrd="0" destOrd="0" presId="urn:microsoft.com/office/officeart/2018/2/layout/IconLabelList"/>
    <dgm:cxn modelId="{7B02E03C-789C-4AD1-A072-201393BE2AFE}" type="presParOf" srcId="{BCCAC228-5DB3-4965-924C-FE15AF77F375}" destId="{B5F543E2-1632-4D03-986E-ABB2BA7271C6}" srcOrd="1" destOrd="0" presId="urn:microsoft.com/office/officeart/2018/2/layout/IconLabelList"/>
    <dgm:cxn modelId="{0DE8EC9C-86E6-43D2-A63D-94A8B5CC3C2F}" type="presParOf" srcId="{BCCAC228-5DB3-4965-924C-FE15AF77F375}" destId="{C1563F46-438F-4C4E-861B-3DDD7ED3699B}" srcOrd="2" destOrd="0" presId="urn:microsoft.com/office/officeart/2018/2/layout/IconLabelList"/>
    <dgm:cxn modelId="{C776858D-C6B2-41B2-BF2F-14147F3408EB}" type="presParOf" srcId="{4E6108FA-3286-4FE2-B317-387719D8FC6F}" destId="{441D8BC5-BBCF-400A-A68E-0BA1987CE047}" srcOrd="1" destOrd="0" presId="urn:microsoft.com/office/officeart/2018/2/layout/IconLabelList"/>
    <dgm:cxn modelId="{F74C566A-3964-4FE4-B34D-0D0204BD5FEB}" type="presParOf" srcId="{4E6108FA-3286-4FE2-B317-387719D8FC6F}" destId="{5A84BB12-6B76-4B19-8F34-082DBA3C3ED1}" srcOrd="2" destOrd="0" presId="urn:microsoft.com/office/officeart/2018/2/layout/IconLabelList"/>
    <dgm:cxn modelId="{C5659674-9D01-46B5-AC26-9074BF0DF3C3}" type="presParOf" srcId="{5A84BB12-6B76-4B19-8F34-082DBA3C3ED1}" destId="{43A12C43-C6F7-4986-B3DF-48B1D8311D8A}" srcOrd="0" destOrd="0" presId="urn:microsoft.com/office/officeart/2018/2/layout/IconLabelList"/>
    <dgm:cxn modelId="{923CBA4A-4E87-4103-AA88-8D7AF320F515}" type="presParOf" srcId="{5A84BB12-6B76-4B19-8F34-082DBA3C3ED1}" destId="{6069349A-E526-4475-95EB-A0D3371780FF}" srcOrd="1" destOrd="0" presId="urn:microsoft.com/office/officeart/2018/2/layout/IconLabelList"/>
    <dgm:cxn modelId="{17BF0725-188F-4818-A4AA-530E59E78B0F}" type="presParOf" srcId="{5A84BB12-6B76-4B19-8F34-082DBA3C3ED1}" destId="{93236C1F-AA96-4F06-B5EC-5DF750A2DAEA}" srcOrd="2" destOrd="0" presId="urn:microsoft.com/office/officeart/2018/2/layout/IconLabelList"/>
    <dgm:cxn modelId="{3DA69289-A8D8-455A-9800-BB1225B43D2D}" type="presParOf" srcId="{4E6108FA-3286-4FE2-B317-387719D8FC6F}" destId="{EB97C213-9C01-4D68-8354-F50D65E45DFD}" srcOrd="3" destOrd="0" presId="urn:microsoft.com/office/officeart/2018/2/layout/IconLabelList"/>
    <dgm:cxn modelId="{C38BF924-6B87-4EB1-B1D0-E08C65D0F51C}" type="presParOf" srcId="{4E6108FA-3286-4FE2-B317-387719D8FC6F}" destId="{C3378792-7CF8-460A-8F1F-5E02F0F6740F}" srcOrd="4" destOrd="0" presId="urn:microsoft.com/office/officeart/2018/2/layout/IconLabelList"/>
    <dgm:cxn modelId="{12671E6B-188A-4360-9D71-CCAD13F3E3EA}" type="presParOf" srcId="{C3378792-7CF8-460A-8F1F-5E02F0F6740F}" destId="{FA877FF9-C292-4E85-B103-07BF054B25FA}" srcOrd="0" destOrd="0" presId="urn:microsoft.com/office/officeart/2018/2/layout/IconLabelList"/>
    <dgm:cxn modelId="{D894BAE7-AD6D-434F-81AE-12E95AF8A820}" type="presParOf" srcId="{C3378792-7CF8-460A-8F1F-5E02F0F6740F}" destId="{12D9726E-E4F2-46E5-B1FE-92E390F6E36E}" srcOrd="1" destOrd="0" presId="urn:microsoft.com/office/officeart/2018/2/layout/IconLabelList"/>
    <dgm:cxn modelId="{1D26833D-D974-4137-A4F8-CE45A09BC00F}" type="presParOf" srcId="{C3378792-7CF8-460A-8F1F-5E02F0F6740F}" destId="{C3E5F248-E350-464E-83ED-6ABD547863E3}" srcOrd="2" destOrd="0" presId="urn:microsoft.com/office/officeart/2018/2/layout/IconLabelList"/>
    <dgm:cxn modelId="{0AD6B838-B5BA-4016-99B1-AA8BCDE7FD85}" type="presParOf" srcId="{4E6108FA-3286-4FE2-B317-387719D8FC6F}" destId="{8891695C-34CC-4C5F-8807-79F03BCAE38F}" srcOrd="5" destOrd="0" presId="urn:microsoft.com/office/officeart/2018/2/layout/IconLabelList"/>
    <dgm:cxn modelId="{D6181566-5B79-4F28-A5B5-82DC9B06A0C3}" type="presParOf" srcId="{4E6108FA-3286-4FE2-B317-387719D8FC6F}" destId="{0894AA10-0B4F-4540-9D9F-657463240E3D}" srcOrd="6" destOrd="0" presId="urn:microsoft.com/office/officeart/2018/2/layout/IconLabelList"/>
    <dgm:cxn modelId="{CF904315-59D4-4F79-BFDC-C250A5D85303}" type="presParOf" srcId="{0894AA10-0B4F-4540-9D9F-657463240E3D}" destId="{0F87633B-AAC0-4FA9-A21F-BF16CF4886F5}" srcOrd="0" destOrd="0" presId="urn:microsoft.com/office/officeart/2018/2/layout/IconLabelList"/>
    <dgm:cxn modelId="{E12DA44F-249F-4650-B3E5-16D287BEBF5F}" type="presParOf" srcId="{0894AA10-0B4F-4540-9D9F-657463240E3D}" destId="{C1F64242-64E1-4D2E-9280-D265E5455021}" srcOrd="1" destOrd="0" presId="urn:microsoft.com/office/officeart/2018/2/layout/IconLabelList"/>
    <dgm:cxn modelId="{E2F64183-C499-4023-8AF0-E2D98DF4431C}" type="presParOf" srcId="{0894AA10-0B4F-4540-9D9F-657463240E3D}" destId="{8DF57EAF-525A-4150-A98B-42AD6E48A015}"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4DB66-4B81-4017-B272-2C972AA826CF}">
      <dsp:nvSpPr>
        <dsp:cNvPr id="0" name=""/>
        <dsp:cNvSpPr/>
      </dsp:nvSpPr>
      <dsp:spPr>
        <a:xfrm>
          <a:off x="461333" y="378417"/>
          <a:ext cx="1441125" cy="1441125"/>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2C3F43-BCEE-4DC5-824C-4F6E9E6EB403}">
      <dsp:nvSpPr>
        <dsp:cNvPr id="0" name=""/>
        <dsp:cNvSpPr/>
      </dsp:nvSpPr>
      <dsp:spPr>
        <a:xfrm>
          <a:off x="768458" y="685542"/>
          <a:ext cx="826875" cy="8268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D41497F-21E7-4A40-A453-D34BADF3DA49}">
      <dsp:nvSpPr>
        <dsp:cNvPr id="0" name=""/>
        <dsp:cNvSpPr/>
      </dsp:nvSpPr>
      <dsp:spPr>
        <a:xfrm>
          <a:off x="645" y="2268417"/>
          <a:ext cx="23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US" sz="4000" kern="1200"/>
            <a:t>Think </a:t>
          </a:r>
        </a:p>
      </dsp:txBody>
      <dsp:txXfrm>
        <a:off x="645" y="2268417"/>
        <a:ext cx="2362500" cy="720000"/>
      </dsp:txXfrm>
    </dsp:sp>
    <dsp:sp modelId="{3A2DED3F-4121-44B4-B0FC-BBC75CEC6499}">
      <dsp:nvSpPr>
        <dsp:cNvPr id="0" name=""/>
        <dsp:cNvSpPr/>
      </dsp:nvSpPr>
      <dsp:spPr>
        <a:xfrm>
          <a:off x="3237270" y="378417"/>
          <a:ext cx="1441125" cy="1441125"/>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7C8637-7E4C-4F31-B532-D18DBED6F85C}">
      <dsp:nvSpPr>
        <dsp:cNvPr id="0" name=""/>
        <dsp:cNvSpPr/>
      </dsp:nvSpPr>
      <dsp:spPr>
        <a:xfrm>
          <a:off x="3544396" y="685542"/>
          <a:ext cx="826875" cy="8268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5BA0696-4B20-42C3-AA74-86AF122A572E}">
      <dsp:nvSpPr>
        <dsp:cNvPr id="0" name=""/>
        <dsp:cNvSpPr/>
      </dsp:nvSpPr>
      <dsp:spPr>
        <a:xfrm>
          <a:off x="2776583" y="2268417"/>
          <a:ext cx="23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US" sz="4000" kern="1200"/>
            <a:t>Pair  </a:t>
          </a:r>
        </a:p>
      </dsp:txBody>
      <dsp:txXfrm>
        <a:off x="2776583" y="2268417"/>
        <a:ext cx="2362500" cy="720000"/>
      </dsp:txXfrm>
    </dsp:sp>
    <dsp:sp modelId="{D5A650F4-1C23-4B53-8E53-11A10D5E6060}">
      <dsp:nvSpPr>
        <dsp:cNvPr id="0" name=""/>
        <dsp:cNvSpPr/>
      </dsp:nvSpPr>
      <dsp:spPr>
        <a:xfrm>
          <a:off x="6013208" y="378417"/>
          <a:ext cx="1441125" cy="1441125"/>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7CC53A-AF16-42DF-BBDC-996B347EEB44}">
      <dsp:nvSpPr>
        <dsp:cNvPr id="0" name=""/>
        <dsp:cNvSpPr/>
      </dsp:nvSpPr>
      <dsp:spPr>
        <a:xfrm>
          <a:off x="6320333" y="685542"/>
          <a:ext cx="826875" cy="8268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C7DF85-3A4F-4294-A3B2-0BB6599FFC8D}">
      <dsp:nvSpPr>
        <dsp:cNvPr id="0" name=""/>
        <dsp:cNvSpPr/>
      </dsp:nvSpPr>
      <dsp:spPr>
        <a:xfrm>
          <a:off x="5552520" y="2268417"/>
          <a:ext cx="23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US" sz="4000" kern="1200"/>
            <a:t>Share</a:t>
          </a:r>
        </a:p>
      </dsp:txBody>
      <dsp:txXfrm>
        <a:off x="5552520" y="2268417"/>
        <a:ext cx="23625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17A60-1E1E-40F4-946A-0E4A20158DC8}">
      <dsp:nvSpPr>
        <dsp:cNvPr id="0" name=""/>
        <dsp:cNvSpPr/>
      </dsp:nvSpPr>
      <dsp:spPr>
        <a:xfrm>
          <a:off x="1046052" y="18416"/>
          <a:ext cx="1990125" cy="199012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C91B57-4B3C-41A1-AE05-FE664A817F6C}">
      <dsp:nvSpPr>
        <dsp:cNvPr id="0" name=""/>
        <dsp:cNvSpPr/>
      </dsp:nvSpPr>
      <dsp:spPr>
        <a:xfrm>
          <a:off x="1470177" y="442541"/>
          <a:ext cx="1141875" cy="11418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9D86830-F9A9-49C7-949F-714C338E0F22}">
      <dsp:nvSpPr>
        <dsp:cNvPr id="0" name=""/>
        <dsp:cNvSpPr/>
      </dsp:nvSpPr>
      <dsp:spPr>
        <a:xfrm>
          <a:off x="409864" y="2628417"/>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Log into your PowerSchool account (if you don’t have a PS, partner with someone who does)</a:t>
          </a:r>
        </a:p>
      </dsp:txBody>
      <dsp:txXfrm>
        <a:off x="409864" y="2628417"/>
        <a:ext cx="3262500" cy="720000"/>
      </dsp:txXfrm>
    </dsp:sp>
    <dsp:sp modelId="{D47F50D5-B6A6-4267-8C4D-47E913672623}">
      <dsp:nvSpPr>
        <dsp:cNvPr id="0" name=""/>
        <dsp:cNvSpPr/>
      </dsp:nvSpPr>
      <dsp:spPr>
        <a:xfrm>
          <a:off x="4879489" y="18416"/>
          <a:ext cx="1990125" cy="199012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CE16B7-0ED0-493C-B03C-0FB1221105B9}">
      <dsp:nvSpPr>
        <dsp:cNvPr id="0" name=""/>
        <dsp:cNvSpPr/>
      </dsp:nvSpPr>
      <dsp:spPr>
        <a:xfrm>
          <a:off x="5303614" y="442541"/>
          <a:ext cx="1141875" cy="11418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7DEAF85-AF90-4147-B114-876DFF729559}">
      <dsp:nvSpPr>
        <dsp:cNvPr id="0" name=""/>
        <dsp:cNvSpPr/>
      </dsp:nvSpPr>
      <dsp:spPr>
        <a:xfrm>
          <a:off x="4243302" y="2628417"/>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Open MSIX in another browser (msix.ed.gov)</a:t>
          </a:r>
        </a:p>
      </dsp:txBody>
      <dsp:txXfrm>
        <a:off x="4243302" y="2628417"/>
        <a:ext cx="32625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66F51E-F54B-44FB-B9CE-DD6054D55BC1}">
      <dsp:nvSpPr>
        <dsp:cNvPr id="0" name=""/>
        <dsp:cNvSpPr/>
      </dsp:nvSpPr>
      <dsp:spPr>
        <a:xfrm>
          <a:off x="461333" y="378417"/>
          <a:ext cx="1441125" cy="144112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C98B6A-F021-4A4B-B0DB-BA8FE95AD3E0}">
      <dsp:nvSpPr>
        <dsp:cNvPr id="0" name=""/>
        <dsp:cNvSpPr/>
      </dsp:nvSpPr>
      <dsp:spPr>
        <a:xfrm>
          <a:off x="768458" y="685542"/>
          <a:ext cx="826875" cy="8268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F01C3E1-E3A9-42CD-B38B-7BA53CD065DB}">
      <dsp:nvSpPr>
        <dsp:cNvPr id="0" name=""/>
        <dsp:cNvSpPr/>
      </dsp:nvSpPr>
      <dsp:spPr>
        <a:xfrm>
          <a:off x="645" y="2268417"/>
          <a:ext cx="23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Check students from PS list and who may qualify in MSIX</a:t>
          </a:r>
        </a:p>
      </dsp:txBody>
      <dsp:txXfrm>
        <a:off x="645" y="2268417"/>
        <a:ext cx="2362500" cy="720000"/>
      </dsp:txXfrm>
    </dsp:sp>
    <dsp:sp modelId="{8BF25EDD-8A9B-422D-BF11-379CFB33D0FF}">
      <dsp:nvSpPr>
        <dsp:cNvPr id="0" name=""/>
        <dsp:cNvSpPr/>
      </dsp:nvSpPr>
      <dsp:spPr>
        <a:xfrm>
          <a:off x="3237270" y="378417"/>
          <a:ext cx="1441125" cy="144112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37C897-8918-4CF7-8436-60E328A181F9}">
      <dsp:nvSpPr>
        <dsp:cNvPr id="0" name=""/>
        <dsp:cNvSpPr/>
      </dsp:nvSpPr>
      <dsp:spPr>
        <a:xfrm>
          <a:off x="3544396" y="685542"/>
          <a:ext cx="826875" cy="8268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ED4DD31-9ECF-44CC-981E-87E7EC59BAB4}">
      <dsp:nvSpPr>
        <dsp:cNvPr id="0" name=""/>
        <dsp:cNvSpPr/>
      </dsp:nvSpPr>
      <dsp:spPr>
        <a:xfrm>
          <a:off x="2776583" y="2268417"/>
          <a:ext cx="23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Find them!</a:t>
          </a:r>
        </a:p>
      </dsp:txBody>
      <dsp:txXfrm>
        <a:off x="2776583" y="2268417"/>
        <a:ext cx="2362500" cy="720000"/>
      </dsp:txXfrm>
    </dsp:sp>
    <dsp:sp modelId="{768A80D7-A8CC-4C78-85BD-25E3421CCEB9}">
      <dsp:nvSpPr>
        <dsp:cNvPr id="0" name=""/>
        <dsp:cNvSpPr/>
      </dsp:nvSpPr>
      <dsp:spPr>
        <a:xfrm>
          <a:off x="6013208" y="378417"/>
          <a:ext cx="1441125" cy="144112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112CF6-77A2-4568-846A-FECF4C7C292A}">
      <dsp:nvSpPr>
        <dsp:cNvPr id="0" name=""/>
        <dsp:cNvSpPr/>
      </dsp:nvSpPr>
      <dsp:spPr>
        <a:xfrm>
          <a:off x="6320333" y="685542"/>
          <a:ext cx="826875" cy="8268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76F60D-52A4-4114-8689-666FDA6D1FD8}">
      <dsp:nvSpPr>
        <dsp:cNvPr id="0" name=""/>
        <dsp:cNvSpPr/>
      </dsp:nvSpPr>
      <dsp:spPr>
        <a:xfrm>
          <a:off x="5552520" y="2268417"/>
          <a:ext cx="23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Review students found in PS and analyze his/her information</a:t>
          </a:r>
        </a:p>
      </dsp:txBody>
      <dsp:txXfrm>
        <a:off x="5552520" y="2268417"/>
        <a:ext cx="23625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5226CB-9AD5-4BAA-A6D0-311C5449A8C8}">
      <dsp:nvSpPr>
        <dsp:cNvPr id="0" name=""/>
        <dsp:cNvSpPr/>
      </dsp:nvSpPr>
      <dsp:spPr>
        <a:xfrm>
          <a:off x="1046052" y="18416"/>
          <a:ext cx="1990125" cy="199012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876FC3-9CE0-4555-A6F8-AB8811117C09}">
      <dsp:nvSpPr>
        <dsp:cNvPr id="0" name=""/>
        <dsp:cNvSpPr/>
      </dsp:nvSpPr>
      <dsp:spPr>
        <a:xfrm>
          <a:off x="1470177" y="442541"/>
          <a:ext cx="1141875" cy="11418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A7C35C8-A3C3-4CB6-81D7-77E6E9F0C47B}">
      <dsp:nvSpPr>
        <dsp:cNvPr id="0" name=""/>
        <dsp:cNvSpPr/>
      </dsp:nvSpPr>
      <dsp:spPr>
        <a:xfrm>
          <a:off x="409864" y="2628417"/>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defRPr cap="all"/>
          </a:pPr>
          <a:r>
            <a:rPr lang="en-US" sz="2700" kern="1200"/>
            <a:t>The Move to</a:t>
          </a:r>
        </a:p>
      </dsp:txBody>
      <dsp:txXfrm>
        <a:off x="409864" y="2628417"/>
        <a:ext cx="3262500" cy="720000"/>
      </dsp:txXfrm>
    </dsp:sp>
    <dsp:sp modelId="{077A798B-8861-484D-B59F-3330A243810E}">
      <dsp:nvSpPr>
        <dsp:cNvPr id="0" name=""/>
        <dsp:cNvSpPr/>
      </dsp:nvSpPr>
      <dsp:spPr>
        <a:xfrm>
          <a:off x="4879489" y="18416"/>
          <a:ext cx="1990125" cy="199012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4C0A99-B99E-4D5A-9E46-A33C8193B349}">
      <dsp:nvSpPr>
        <dsp:cNvPr id="0" name=""/>
        <dsp:cNvSpPr/>
      </dsp:nvSpPr>
      <dsp:spPr>
        <a:xfrm>
          <a:off x="5303614" y="442541"/>
          <a:ext cx="1141875" cy="11418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AFAC011-4EE2-4662-AD08-2B6D1631A100}">
      <dsp:nvSpPr>
        <dsp:cNvPr id="0" name=""/>
        <dsp:cNvSpPr/>
      </dsp:nvSpPr>
      <dsp:spPr>
        <a:xfrm>
          <a:off x="4243302" y="2628417"/>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defRPr cap="all"/>
          </a:pPr>
          <a:r>
            <a:rPr lang="en-US" sz="2700" kern="1200"/>
            <a:t>Missed Enrollment</a:t>
          </a:r>
        </a:p>
      </dsp:txBody>
      <dsp:txXfrm>
        <a:off x="4243302" y="2628417"/>
        <a:ext cx="326250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0E3767-7225-4D23-988E-1AC9462DB3A7}">
      <dsp:nvSpPr>
        <dsp:cNvPr id="0" name=""/>
        <dsp:cNvSpPr/>
      </dsp:nvSpPr>
      <dsp:spPr>
        <a:xfrm>
          <a:off x="481649" y="808893"/>
          <a:ext cx="787060" cy="7870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1563F46-438F-4C4E-861B-3DDD7ED3699B}">
      <dsp:nvSpPr>
        <dsp:cNvPr id="0" name=""/>
        <dsp:cNvSpPr/>
      </dsp:nvSpPr>
      <dsp:spPr>
        <a:xfrm>
          <a:off x="667" y="1858330"/>
          <a:ext cx="1749023" cy="699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Login to MSIX at least once a month</a:t>
          </a:r>
        </a:p>
      </dsp:txBody>
      <dsp:txXfrm>
        <a:off x="667" y="1858330"/>
        <a:ext cx="1749023" cy="699609"/>
      </dsp:txXfrm>
    </dsp:sp>
    <dsp:sp modelId="{43A12C43-C6F7-4986-B3DF-48B1D8311D8A}">
      <dsp:nvSpPr>
        <dsp:cNvPr id="0" name=""/>
        <dsp:cNvSpPr/>
      </dsp:nvSpPr>
      <dsp:spPr>
        <a:xfrm>
          <a:off x="2536751" y="808893"/>
          <a:ext cx="787060" cy="7870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3236C1F-AA96-4F06-B5EC-5DF750A2DAEA}">
      <dsp:nvSpPr>
        <dsp:cNvPr id="0" name=""/>
        <dsp:cNvSpPr/>
      </dsp:nvSpPr>
      <dsp:spPr>
        <a:xfrm>
          <a:off x="2055770" y="1858330"/>
          <a:ext cx="1749023" cy="699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Use Reports – Use Reports</a:t>
          </a:r>
        </a:p>
      </dsp:txBody>
      <dsp:txXfrm>
        <a:off x="2055770" y="1858330"/>
        <a:ext cx="1749023" cy="699609"/>
      </dsp:txXfrm>
    </dsp:sp>
    <dsp:sp modelId="{FA877FF9-C292-4E85-B103-07BF054B25FA}">
      <dsp:nvSpPr>
        <dsp:cNvPr id="0" name=""/>
        <dsp:cNvSpPr/>
      </dsp:nvSpPr>
      <dsp:spPr>
        <a:xfrm>
          <a:off x="4591854" y="808893"/>
          <a:ext cx="787060" cy="7870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3E5F248-E350-464E-83ED-6ABD547863E3}">
      <dsp:nvSpPr>
        <dsp:cNvPr id="0" name=""/>
        <dsp:cNvSpPr/>
      </dsp:nvSpPr>
      <dsp:spPr>
        <a:xfrm>
          <a:off x="4110873" y="1858330"/>
          <a:ext cx="1749023" cy="699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Connect PowerSchool to MSIX</a:t>
          </a:r>
        </a:p>
      </dsp:txBody>
      <dsp:txXfrm>
        <a:off x="4110873" y="1858330"/>
        <a:ext cx="1749023" cy="699609"/>
      </dsp:txXfrm>
    </dsp:sp>
    <dsp:sp modelId="{0F87633B-AAC0-4FA9-A21F-BF16CF4886F5}">
      <dsp:nvSpPr>
        <dsp:cNvPr id="0" name=""/>
        <dsp:cNvSpPr/>
      </dsp:nvSpPr>
      <dsp:spPr>
        <a:xfrm>
          <a:off x="6646957" y="808893"/>
          <a:ext cx="787060" cy="7870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DF57EAF-525A-4150-A98B-42AD6E48A015}">
      <dsp:nvSpPr>
        <dsp:cNvPr id="0" name=""/>
        <dsp:cNvSpPr/>
      </dsp:nvSpPr>
      <dsp:spPr>
        <a:xfrm>
          <a:off x="6165975" y="1858330"/>
          <a:ext cx="1749023" cy="699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Password Resets = Ms. Nancy Holloway</a:t>
          </a:r>
        </a:p>
      </dsp:txBody>
      <dsp:txXfrm>
        <a:off x="6165975" y="1858330"/>
        <a:ext cx="1749023" cy="699609"/>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97313" y="0"/>
            <a:ext cx="2982912" cy="466725"/>
          </a:xfrm>
          <a:prstGeom prst="rect">
            <a:avLst/>
          </a:prstGeom>
        </p:spPr>
        <p:txBody>
          <a:bodyPr vert="horz" lIns="91440" tIns="45720" rIns="91440" bIns="45720" rtlCol="0"/>
          <a:lstStyle>
            <a:lvl1pPr algn="r">
              <a:defRPr sz="1200"/>
            </a:lvl1pPr>
          </a:lstStyle>
          <a:p>
            <a:fld id="{65767D69-C37A-4D75-953A-58B08900EF96}" type="datetimeFigureOut">
              <a:rPr lang="en-US" smtClean="0"/>
              <a:t>2/12/2020</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8975" y="4473575"/>
            <a:ext cx="55054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2982913"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97313" y="8829675"/>
            <a:ext cx="2982912" cy="466725"/>
          </a:xfrm>
          <a:prstGeom prst="rect">
            <a:avLst/>
          </a:prstGeom>
        </p:spPr>
        <p:txBody>
          <a:bodyPr vert="horz" lIns="91440" tIns="45720" rIns="91440" bIns="45720" rtlCol="0" anchor="b"/>
          <a:lstStyle>
            <a:lvl1pPr algn="r">
              <a:defRPr sz="1200"/>
            </a:lvl1pPr>
          </a:lstStyle>
          <a:p>
            <a:fld id="{E5A0C4D8-C801-415C-B23E-0A9D33DB63F5}" type="slidenum">
              <a:rPr lang="en-US" smtClean="0"/>
              <a:t>‹#›</a:t>
            </a:fld>
            <a:endParaRPr lang="en-US"/>
          </a:p>
        </p:txBody>
      </p:sp>
    </p:spTree>
    <p:extLst>
      <p:ext uri="{BB962C8B-B14F-4D97-AF65-F5344CB8AC3E}">
        <p14:creationId xmlns:p14="http://schemas.microsoft.com/office/powerpoint/2010/main" val="3825197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3:notes"/>
          <p:cNvSpPr txBox="1">
            <a:spLocks noGrp="1"/>
          </p:cNvSpPr>
          <p:nvPr>
            <p:ph type="body" idx="1"/>
          </p:nvPr>
        </p:nvSpPr>
        <p:spPr>
          <a:xfrm>
            <a:off x="688175" y="4415775"/>
            <a:ext cx="5505425"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3:notes"/>
          <p:cNvSpPr>
            <a:spLocks noGrp="1" noRot="1" noChangeAspect="1"/>
          </p:cNvSpPr>
          <p:nvPr>
            <p:ph type="sldImg" idx="2"/>
          </p:nvPr>
        </p:nvSpPr>
        <p:spPr>
          <a:xfrm>
            <a:off x="3429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Shape 1106"/>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07" name="Shape 1107"/>
          <p:cNvSpPr txBox="1">
            <a:spLocks noGrp="1"/>
          </p:cNvSpPr>
          <p:nvPr>
            <p:ph type="body" idx="1"/>
          </p:nvPr>
        </p:nvSpPr>
        <p:spPr>
          <a:xfrm>
            <a:off x="731521" y="4560571"/>
            <a:ext cx="5852159" cy="4320539"/>
          </a:xfrm>
          <a:prstGeom prst="rect">
            <a:avLst/>
          </a:prstGeom>
          <a:noFill/>
          <a:ln>
            <a:noFill/>
          </a:ln>
        </p:spPr>
        <p:txBody>
          <a:bodyPr lIns="96610" tIns="48305" rIns="96610" bIns="48305" anchor="t" anchorCtr="0">
            <a:noAutofit/>
          </a:bodyPr>
          <a:lstStyle/>
          <a:p>
            <a:pPr>
              <a:buSzPct val="25000"/>
            </a:pPr>
            <a:endParaRPr/>
          </a:p>
        </p:txBody>
      </p:sp>
      <p:sp>
        <p:nvSpPr>
          <p:cNvPr id="1108" name="Shape 1108"/>
          <p:cNvSpPr txBox="1">
            <a:spLocks noGrp="1"/>
          </p:cNvSpPr>
          <p:nvPr>
            <p:ph type="hdr" idx="3"/>
          </p:nvPr>
        </p:nvSpPr>
        <p:spPr>
          <a:xfrm>
            <a:off x="2" y="2"/>
            <a:ext cx="3169919" cy="480059"/>
          </a:xfrm>
          <a:prstGeom prst="rect">
            <a:avLst/>
          </a:prstGeom>
          <a:noFill/>
          <a:ln>
            <a:noFill/>
          </a:ln>
        </p:spPr>
        <p:txBody>
          <a:bodyPr lIns="96610" tIns="48305" rIns="96610" bIns="48305" anchor="t" anchorCtr="0">
            <a:noAutofit/>
          </a:bodyPr>
          <a:lstStyle/>
          <a:p>
            <a:pPr>
              <a:buSzPct val="25000"/>
            </a:pPr>
            <a:r>
              <a:rPr lang="en-US"/>
              <a:t>*ESSA* New Recruiter Training</a:t>
            </a:r>
          </a:p>
        </p:txBody>
      </p:sp>
      <p:sp>
        <p:nvSpPr>
          <p:cNvPr id="1109" name="Shape 1109"/>
          <p:cNvSpPr txBox="1">
            <a:spLocks noGrp="1"/>
          </p:cNvSpPr>
          <p:nvPr>
            <p:ph type="dt" idx="10"/>
          </p:nvPr>
        </p:nvSpPr>
        <p:spPr>
          <a:xfrm>
            <a:off x="4143590" y="2"/>
            <a:ext cx="3169919" cy="480059"/>
          </a:xfrm>
          <a:prstGeom prst="rect">
            <a:avLst/>
          </a:prstGeom>
          <a:noFill/>
          <a:ln>
            <a:noFill/>
          </a:ln>
        </p:spPr>
        <p:txBody>
          <a:bodyPr lIns="96610" tIns="48305" rIns="96610" bIns="48305" anchor="t" anchorCtr="0">
            <a:noAutofit/>
          </a:bodyPr>
          <a:lstStyle/>
          <a:p>
            <a:pPr>
              <a:buSzPct val="25000"/>
            </a:pPr>
            <a:r>
              <a:rPr lang="en-US"/>
              <a:t>Summer 2017</a:t>
            </a:r>
          </a:p>
        </p:txBody>
      </p:sp>
      <p:sp>
        <p:nvSpPr>
          <p:cNvPr id="1110" name="Shape 1110"/>
          <p:cNvSpPr txBox="1">
            <a:spLocks noGrp="1"/>
          </p:cNvSpPr>
          <p:nvPr>
            <p:ph type="sldNum" idx="12"/>
          </p:nvPr>
        </p:nvSpPr>
        <p:spPr>
          <a:xfrm>
            <a:off x="4143590" y="9119474"/>
            <a:ext cx="3169919" cy="480059"/>
          </a:xfrm>
          <a:prstGeom prst="rect">
            <a:avLst/>
          </a:prstGeom>
          <a:noFill/>
          <a:ln>
            <a:noFill/>
          </a:ln>
        </p:spPr>
        <p:txBody>
          <a:bodyPr lIns="96610" tIns="48305" rIns="96610" bIns="48305"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014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Shape 1106"/>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07" name="Shape 1107"/>
          <p:cNvSpPr txBox="1">
            <a:spLocks noGrp="1"/>
          </p:cNvSpPr>
          <p:nvPr>
            <p:ph type="body" idx="1"/>
          </p:nvPr>
        </p:nvSpPr>
        <p:spPr>
          <a:xfrm>
            <a:off x="731521" y="4560571"/>
            <a:ext cx="5852159" cy="4320539"/>
          </a:xfrm>
          <a:prstGeom prst="rect">
            <a:avLst/>
          </a:prstGeom>
          <a:noFill/>
          <a:ln>
            <a:noFill/>
          </a:ln>
        </p:spPr>
        <p:txBody>
          <a:bodyPr lIns="96610" tIns="48305" rIns="96610" bIns="48305" anchor="t" anchorCtr="0">
            <a:noAutofit/>
          </a:bodyPr>
          <a:lstStyle/>
          <a:p>
            <a:pPr>
              <a:buSzPct val="25000"/>
            </a:pPr>
            <a:endParaRPr/>
          </a:p>
        </p:txBody>
      </p:sp>
      <p:sp>
        <p:nvSpPr>
          <p:cNvPr id="1108" name="Shape 1108"/>
          <p:cNvSpPr txBox="1">
            <a:spLocks noGrp="1"/>
          </p:cNvSpPr>
          <p:nvPr>
            <p:ph type="hdr" idx="3"/>
          </p:nvPr>
        </p:nvSpPr>
        <p:spPr>
          <a:xfrm>
            <a:off x="2" y="2"/>
            <a:ext cx="3169919" cy="480059"/>
          </a:xfrm>
          <a:prstGeom prst="rect">
            <a:avLst/>
          </a:prstGeom>
          <a:noFill/>
          <a:ln>
            <a:noFill/>
          </a:ln>
        </p:spPr>
        <p:txBody>
          <a:bodyPr lIns="96610" tIns="48305" rIns="96610" bIns="48305" anchor="t" anchorCtr="0">
            <a:noAutofit/>
          </a:bodyPr>
          <a:lstStyle/>
          <a:p>
            <a:pPr>
              <a:buSzPct val="25000"/>
            </a:pPr>
            <a:r>
              <a:rPr lang="en-US"/>
              <a:t>*ESSA* New Recruiter Training</a:t>
            </a:r>
          </a:p>
        </p:txBody>
      </p:sp>
      <p:sp>
        <p:nvSpPr>
          <p:cNvPr id="1109" name="Shape 1109"/>
          <p:cNvSpPr txBox="1">
            <a:spLocks noGrp="1"/>
          </p:cNvSpPr>
          <p:nvPr>
            <p:ph type="dt" idx="10"/>
          </p:nvPr>
        </p:nvSpPr>
        <p:spPr>
          <a:xfrm>
            <a:off x="4143590" y="2"/>
            <a:ext cx="3169919" cy="480059"/>
          </a:xfrm>
          <a:prstGeom prst="rect">
            <a:avLst/>
          </a:prstGeom>
          <a:noFill/>
          <a:ln>
            <a:noFill/>
          </a:ln>
        </p:spPr>
        <p:txBody>
          <a:bodyPr lIns="96610" tIns="48305" rIns="96610" bIns="48305" anchor="t" anchorCtr="0">
            <a:noAutofit/>
          </a:bodyPr>
          <a:lstStyle/>
          <a:p>
            <a:pPr>
              <a:buSzPct val="25000"/>
            </a:pPr>
            <a:r>
              <a:rPr lang="en-US"/>
              <a:t>Summer 2017</a:t>
            </a:r>
          </a:p>
        </p:txBody>
      </p:sp>
      <p:sp>
        <p:nvSpPr>
          <p:cNvPr id="1110" name="Shape 1110"/>
          <p:cNvSpPr txBox="1">
            <a:spLocks noGrp="1"/>
          </p:cNvSpPr>
          <p:nvPr>
            <p:ph type="sldNum" idx="12"/>
          </p:nvPr>
        </p:nvSpPr>
        <p:spPr>
          <a:xfrm>
            <a:off x="4143590" y="9119474"/>
            <a:ext cx="3169919" cy="480059"/>
          </a:xfrm>
          <a:prstGeom prst="rect">
            <a:avLst/>
          </a:prstGeom>
          <a:noFill/>
          <a:ln>
            <a:noFill/>
          </a:ln>
        </p:spPr>
        <p:txBody>
          <a:bodyPr lIns="96610" tIns="48305" rIns="96610" bIns="48305"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0112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6026EB40-CA8E-47A5-B404-1FD3A81B2A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ヒラギノ角ゴ Pro W3" pitchFamily="1" charset="-128"/>
              </a:defRPr>
            </a:lvl1pPr>
            <a:lvl2pPr marL="742950" indent="-285750">
              <a:defRPr sz="2000">
                <a:solidFill>
                  <a:schemeClr val="tx1"/>
                </a:solidFill>
                <a:latin typeface="Arial" panose="020B0604020202020204" pitchFamily="34" charset="0"/>
                <a:ea typeface="ヒラギノ角ゴ Pro W3" pitchFamily="1" charset="-128"/>
              </a:defRPr>
            </a:lvl2pPr>
            <a:lvl3pPr marL="1143000" indent="-228600">
              <a:defRPr sz="2000">
                <a:solidFill>
                  <a:schemeClr val="tx1"/>
                </a:solidFill>
                <a:latin typeface="Arial" panose="020B0604020202020204" pitchFamily="34" charset="0"/>
                <a:ea typeface="ヒラギノ角ゴ Pro W3" pitchFamily="1" charset="-128"/>
              </a:defRPr>
            </a:lvl3pPr>
            <a:lvl4pPr marL="1600200" indent="-228600">
              <a:defRPr sz="2000">
                <a:solidFill>
                  <a:schemeClr val="tx1"/>
                </a:solidFill>
                <a:latin typeface="Arial" panose="020B0604020202020204" pitchFamily="34" charset="0"/>
                <a:ea typeface="ヒラギノ角ゴ Pro W3" pitchFamily="1" charset="-128"/>
              </a:defRPr>
            </a:lvl4pPr>
            <a:lvl5pPr marL="2057400" indent="-228600">
              <a:defRPr sz="2000">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ヒラギノ角ゴ Pro W3" pitchFamily="1" charset="-128"/>
              </a:defRPr>
            </a:lvl9pPr>
          </a:lstStyle>
          <a:p>
            <a:fld id="{BBB70D7E-3327-4392-A097-59228CDA2D9E}" type="slidenum">
              <a:rPr lang="en-US" altLang="en-US" sz="1200" smtClean="0"/>
              <a:pPr/>
              <a:t>9</a:t>
            </a:fld>
            <a:endParaRPr lang="en-US" altLang="en-US" sz="1200"/>
          </a:p>
        </p:txBody>
      </p:sp>
      <p:sp>
        <p:nvSpPr>
          <p:cNvPr id="77827" name="Rectangle 2">
            <a:extLst>
              <a:ext uri="{FF2B5EF4-FFF2-40B4-BE49-F238E27FC236}">
                <a16:creationId xmlns:a16="http://schemas.microsoft.com/office/drawing/2014/main" id="{7B930E9B-99A9-4C61-B929-2142005852E6}"/>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E46A808A-6642-46AD-B720-CD88ED3DB6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4:notes"/>
          <p:cNvSpPr txBox="1">
            <a:spLocks noGrp="1"/>
          </p:cNvSpPr>
          <p:nvPr>
            <p:ph type="body" idx="1"/>
          </p:nvPr>
        </p:nvSpPr>
        <p:spPr>
          <a:xfrm>
            <a:off x="688175" y="4415775"/>
            <a:ext cx="5505425"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4:notes"/>
          <p:cNvSpPr>
            <a:spLocks noGrp="1" noRot="1" noChangeAspect="1"/>
          </p:cNvSpPr>
          <p:nvPr>
            <p:ph type="sldImg" idx="2"/>
          </p:nvPr>
        </p:nvSpPr>
        <p:spPr>
          <a:xfrm>
            <a:off x="3429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5:notes"/>
          <p:cNvSpPr txBox="1">
            <a:spLocks noGrp="1"/>
          </p:cNvSpPr>
          <p:nvPr>
            <p:ph type="body" idx="1"/>
          </p:nvPr>
        </p:nvSpPr>
        <p:spPr>
          <a:xfrm>
            <a:off x="688175" y="4415775"/>
            <a:ext cx="5505425"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p5:notes"/>
          <p:cNvSpPr>
            <a:spLocks noGrp="1" noRot="1" noChangeAspect="1"/>
          </p:cNvSpPr>
          <p:nvPr>
            <p:ph type="sldImg" idx="2"/>
          </p:nvPr>
        </p:nvSpPr>
        <p:spPr>
          <a:xfrm>
            <a:off x="1147175" y="697225"/>
            <a:ext cx="45880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6:notes"/>
          <p:cNvSpPr txBox="1">
            <a:spLocks noGrp="1"/>
          </p:cNvSpPr>
          <p:nvPr>
            <p:ph type="body" idx="1"/>
          </p:nvPr>
        </p:nvSpPr>
        <p:spPr>
          <a:xfrm>
            <a:off x="688175" y="4415775"/>
            <a:ext cx="5505425"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 name="Google Shape;227;p6:notes"/>
          <p:cNvSpPr>
            <a:spLocks noGrp="1" noRot="1" noChangeAspect="1"/>
          </p:cNvSpPr>
          <p:nvPr>
            <p:ph type="sldImg" idx="2"/>
          </p:nvPr>
        </p:nvSpPr>
        <p:spPr>
          <a:xfrm>
            <a:off x="1147175" y="697225"/>
            <a:ext cx="45880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7:notes"/>
          <p:cNvSpPr txBox="1">
            <a:spLocks noGrp="1"/>
          </p:cNvSpPr>
          <p:nvPr>
            <p:ph type="body" idx="1"/>
          </p:nvPr>
        </p:nvSpPr>
        <p:spPr>
          <a:xfrm>
            <a:off x="688175" y="4415775"/>
            <a:ext cx="5505425"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8" name="Google Shape;298;p7:notes"/>
          <p:cNvSpPr>
            <a:spLocks noGrp="1" noRot="1" noChangeAspect="1"/>
          </p:cNvSpPr>
          <p:nvPr>
            <p:ph type="sldImg" idx="2"/>
          </p:nvPr>
        </p:nvSpPr>
        <p:spPr>
          <a:xfrm>
            <a:off x="1147175" y="697225"/>
            <a:ext cx="45880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Shape 1169"/>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70" name="Shape 1170"/>
          <p:cNvSpPr txBox="1">
            <a:spLocks noGrp="1"/>
          </p:cNvSpPr>
          <p:nvPr>
            <p:ph type="body" idx="1"/>
          </p:nvPr>
        </p:nvSpPr>
        <p:spPr>
          <a:xfrm>
            <a:off x="732182" y="4561226"/>
            <a:ext cx="5850783" cy="4320354"/>
          </a:xfrm>
          <a:prstGeom prst="rect">
            <a:avLst/>
          </a:prstGeom>
          <a:noFill/>
          <a:ln>
            <a:noFill/>
          </a:ln>
        </p:spPr>
        <p:txBody>
          <a:bodyPr lIns="94588" tIns="47294" rIns="94588" bIns="47294" anchor="t" anchorCtr="0">
            <a:noAutofit/>
          </a:bodyPr>
          <a:lstStyle/>
          <a:p>
            <a:pPr>
              <a:buSzPct val="25000"/>
            </a:pPr>
            <a:endParaRPr/>
          </a:p>
        </p:txBody>
      </p:sp>
      <p:sp>
        <p:nvSpPr>
          <p:cNvPr id="1171" name="Shape 1171"/>
          <p:cNvSpPr txBox="1">
            <a:spLocks noGrp="1"/>
          </p:cNvSpPr>
          <p:nvPr>
            <p:ph type="sldNum" idx="12"/>
          </p:nvPr>
        </p:nvSpPr>
        <p:spPr>
          <a:xfrm>
            <a:off x="4142963" y="9119172"/>
            <a:ext cx="3170817" cy="480246"/>
          </a:xfrm>
          <a:prstGeom prst="rect">
            <a:avLst/>
          </a:prstGeom>
          <a:noFill/>
          <a:ln>
            <a:noFill/>
          </a:ln>
        </p:spPr>
        <p:txBody>
          <a:bodyPr lIns="94588" tIns="47294" rIns="94588" bIns="47294"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15</a:t>
            </a:fld>
            <a:endParaRPr lang="en-US" sz="1200">
              <a:solidFill>
                <a:schemeClr val="dk1"/>
              </a:solidFill>
              <a:latin typeface="Calibri"/>
              <a:ea typeface="Calibri"/>
              <a:cs typeface="Calibri"/>
              <a:sym typeface="Calibri"/>
            </a:endParaRPr>
          </a:p>
        </p:txBody>
      </p:sp>
      <p:sp>
        <p:nvSpPr>
          <p:cNvPr id="1172" name="Shape 1172"/>
          <p:cNvSpPr txBox="1">
            <a:spLocks noGrp="1"/>
          </p:cNvSpPr>
          <p:nvPr>
            <p:ph type="dt" idx="10"/>
          </p:nvPr>
        </p:nvSpPr>
        <p:spPr>
          <a:xfrm>
            <a:off x="4142963" y="0"/>
            <a:ext cx="3170817" cy="480246"/>
          </a:xfrm>
          <a:prstGeom prst="rect">
            <a:avLst/>
          </a:prstGeom>
          <a:noFill/>
          <a:ln>
            <a:noFill/>
          </a:ln>
        </p:spPr>
        <p:txBody>
          <a:bodyPr lIns="94588" tIns="47294" rIns="94588" bIns="47294" anchor="t" anchorCtr="0">
            <a:noAutofit/>
          </a:bodyPr>
          <a:lstStyle/>
          <a:p>
            <a:pPr>
              <a:buSzPct val="25000"/>
            </a:pPr>
            <a:r>
              <a:rPr lang="en-US"/>
              <a:t>Summer 2017</a:t>
            </a:r>
          </a:p>
        </p:txBody>
      </p:sp>
      <p:sp>
        <p:nvSpPr>
          <p:cNvPr id="1173" name="Shape 1173"/>
          <p:cNvSpPr txBox="1">
            <a:spLocks noGrp="1"/>
          </p:cNvSpPr>
          <p:nvPr>
            <p:ph type="hdr" idx="3"/>
          </p:nvPr>
        </p:nvSpPr>
        <p:spPr>
          <a:xfrm>
            <a:off x="2" y="0"/>
            <a:ext cx="3170816" cy="480246"/>
          </a:xfrm>
          <a:prstGeom prst="rect">
            <a:avLst/>
          </a:prstGeom>
          <a:noFill/>
          <a:ln>
            <a:noFill/>
          </a:ln>
        </p:spPr>
        <p:txBody>
          <a:bodyPr lIns="94588" tIns="47294" rIns="94588" bIns="47294" anchor="t" anchorCtr="0">
            <a:noAutofit/>
          </a:bodyPr>
          <a:lstStyle/>
          <a:p>
            <a:pPr>
              <a:buSzPct val="25000"/>
            </a:pPr>
            <a:r>
              <a:rPr lang="en-US"/>
              <a:t>*ESSA* New Recruiter Training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Shape 1106"/>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07" name="Shape 1107"/>
          <p:cNvSpPr txBox="1">
            <a:spLocks noGrp="1"/>
          </p:cNvSpPr>
          <p:nvPr>
            <p:ph type="body" idx="1"/>
          </p:nvPr>
        </p:nvSpPr>
        <p:spPr>
          <a:xfrm>
            <a:off x="731521" y="4560571"/>
            <a:ext cx="5852159" cy="4320539"/>
          </a:xfrm>
          <a:prstGeom prst="rect">
            <a:avLst/>
          </a:prstGeom>
          <a:noFill/>
          <a:ln>
            <a:noFill/>
          </a:ln>
        </p:spPr>
        <p:txBody>
          <a:bodyPr lIns="96610" tIns="48305" rIns="96610" bIns="48305" anchor="t" anchorCtr="0">
            <a:noAutofit/>
          </a:bodyPr>
          <a:lstStyle/>
          <a:p>
            <a:pPr>
              <a:buSzPct val="25000"/>
            </a:pPr>
            <a:endParaRPr/>
          </a:p>
        </p:txBody>
      </p:sp>
      <p:sp>
        <p:nvSpPr>
          <p:cNvPr id="1108" name="Shape 1108"/>
          <p:cNvSpPr txBox="1">
            <a:spLocks noGrp="1"/>
          </p:cNvSpPr>
          <p:nvPr>
            <p:ph type="hdr" idx="3"/>
          </p:nvPr>
        </p:nvSpPr>
        <p:spPr>
          <a:xfrm>
            <a:off x="2" y="2"/>
            <a:ext cx="3169919" cy="480059"/>
          </a:xfrm>
          <a:prstGeom prst="rect">
            <a:avLst/>
          </a:prstGeom>
          <a:noFill/>
          <a:ln>
            <a:noFill/>
          </a:ln>
        </p:spPr>
        <p:txBody>
          <a:bodyPr lIns="96610" tIns="48305" rIns="96610" bIns="48305" anchor="t" anchorCtr="0">
            <a:noAutofit/>
          </a:bodyPr>
          <a:lstStyle/>
          <a:p>
            <a:pPr>
              <a:buSzPct val="25000"/>
            </a:pPr>
            <a:r>
              <a:rPr lang="en-US"/>
              <a:t>*ESSA* New Recruiter Training</a:t>
            </a:r>
          </a:p>
        </p:txBody>
      </p:sp>
      <p:sp>
        <p:nvSpPr>
          <p:cNvPr id="1109" name="Shape 1109"/>
          <p:cNvSpPr txBox="1">
            <a:spLocks noGrp="1"/>
          </p:cNvSpPr>
          <p:nvPr>
            <p:ph type="dt" idx="10"/>
          </p:nvPr>
        </p:nvSpPr>
        <p:spPr>
          <a:xfrm>
            <a:off x="4143590" y="2"/>
            <a:ext cx="3169919" cy="480059"/>
          </a:xfrm>
          <a:prstGeom prst="rect">
            <a:avLst/>
          </a:prstGeom>
          <a:noFill/>
          <a:ln>
            <a:noFill/>
          </a:ln>
        </p:spPr>
        <p:txBody>
          <a:bodyPr lIns="96610" tIns="48305" rIns="96610" bIns="48305" anchor="t" anchorCtr="0">
            <a:noAutofit/>
          </a:bodyPr>
          <a:lstStyle/>
          <a:p>
            <a:pPr>
              <a:buSzPct val="25000"/>
            </a:pPr>
            <a:r>
              <a:rPr lang="en-US"/>
              <a:t>Summer 2017</a:t>
            </a:r>
          </a:p>
        </p:txBody>
      </p:sp>
      <p:sp>
        <p:nvSpPr>
          <p:cNvPr id="1110" name="Shape 1110"/>
          <p:cNvSpPr txBox="1">
            <a:spLocks noGrp="1"/>
          </p:cNvSpPr>
          <p:nvPr>
            <p:ph type="sldNum" idx="12"/>
          </p:nvPr>
        </p:nvSpPr>
        <p:spPr>
          <a:xfrm>
            <a:off x="4143590" y="9119474"/>
            <a:ext cx="3169919" cy="480059"/>
          </a:xfrm>
          <a:prstGeom prst="rect">
            <a:avLst/>
          </a:prstGeom>
          <a:noFill/>
          <a:ln>
            <a:noFill/>
          </a:ln>
        </p:spPr>
        <p:txBody>
          <a:bodyPr lIns="96610" tIns="48305" rIns="96610" bIns="48305"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9271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Shape 1106"/>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07" name="Shape 1107"/>
          <p:cNvSpPr txBox="1">
            <a:spLocks noGrp="1"/>
          </p:cNvSpPr>
          <p:nvPr>
            <p:ph type="body" idx="1"/>
          </p:nvPr>
        </p:nvSpPr>
        <p:spPr>
          <a:xfrm>
            <a:off x="731521" y="4560571"/>
            <a:ext cx="5852159" cy="4320539"/>
          </a:xfrm>
          <a:prstGeom prst="rect">
            <a:avLst/>
          </a:prstGeom>
          <a:noFill/>
          <a:ln>
            <a:noFill/>
          </a:ln>
        </p:spPr>
        <p:txBody>
          <a:bodyPr lIns="96610" tIns="48305" rIns="96610" bIns="48305" anchor="t" anchorCtr="0">
            <a:noAutofit/>
          </a:bodyPr>
          <a:lstStyle/>
          <a:p>
            <a:pPr>
              <a:buSzPct val="25000"/>
            </a:pPr>
            <a:endParaRPr/>
          </a:p>
        </p:txBody>
      </p:sp>
      <p:sp>
        <p:nvSpPr>
          <p:cNvPr id="1108" name="Shape 1108"/>
          <p:cNvSpPr txBox="1">
            <a:spLocks noGrp="1"/>
          </p:cNvSpPr>
          <p:nvPr>
            <p:ph type="hdr" idx="3"/>
          </p:nvPr>
        </p:nvSpPr>
        <p:spPr>
          <a:xfrm>
            <a:off x="2" y="2"/>
            <a:ext cx="3169919" cy="480059"/>
          </a:xfrm>
          <a:prstGeom prst="rect">
            <a:avLst/>
          </a:prstGeom>
          <a:noFill/>
          <a:ln>
            <a:noFill/>
          </a:ln>
        </p:spPr>
        <p:txBody>
          <a:bodyPr lIns="96610" tIns="48305" rIns="96610" bIns="48305" anchor="t" anchorCtr="0">
            <a:noAutofit/>
          </a:bodyPr>
          <a:lstStyle/>
          <a:p>
            <a:pPr>
              <a:buSzPct val="25000"/>
            </a:pPr>
            <a:r>
              <a:rPr lang="en-US"/>
              <a:t>*ESSA* New Recruiter Training</a:t>
            </a:r>
          </a:p>
        </p:txBody>
      </p:sp>
      <p:sp>
        <p:nvSpPr>
          <p:cNvPr id="1109" name="Shape 1109"/>
          <p:cNvSpPr txBox="1">
            <a:spLocks noGrp="1"/>
          </p:cNvSpPr>
          <p:nvPr>
            <p:ph type="dt" idx="10"/>
          </p:nvPr>
        </p:nvSpPr>
        <p:spPr>
          <a:xfrm>
            <a:off x="4143590" y="2"/>
            <a:ext cx="3169919" cy="480059"/>
          </a:xfrm>
          <a:prstGeom prst="rect">
            <a:avLst/>
          </a:prstGeom>
          <a:noFill/>
          <a:ln>
            <a:noFill/>
          </a:ln>
        </p:spPr>
        <p:txBody>
          <a:bodyPr lIns="96610" tIns="48305" rIns="96610" bIns="48305" anchor="t" anchorCtr="0">
            <a:noAutofit/>
          </a:bodyPr>
          <a:lstStyle/>
          <a:p>
            <a:pPr>
              <a:buSzPct val="25000"/>
            </a:pPr>
            <a:r>
              <a:rPr lang="en-US"/>
              <a:t>Summer 2017</a:t>
            </a:r>
          </a:p>
        </p:txBody>
      </p:sp>
      <p:sp>
        <p:nvSpPr>
          <p:cNvPr id="1110" name="Shape 1110"/>
          <p:cNvSpPr txBox="1">
            <a:spLocks noGrp="1"/>
          </p:cNvSpPr>
          <p:nvPr>
            <p:ph type="sldNum" idx="12"/>
          </p:nvPr>
        </p:nvSpPr>
        <p:spPr>
          <a:xfrm>
            <a:off x="4143590" y="9119474"/>
            <a:ext cx="3169919" cy="480059"/>
          </a:xfrm>
          <a:prstGeom prst="rect">
            <a:avLst/>
          </a:prstGeom>
          <a:noFill/>
          <a:ln>
            <a:noFill/>
          </a:ln>
        </p:spPr>
        <p:txBody>
          <a:bodyPr lIns="96610" tIns="48305" rIns="96610" bIns="48305"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1020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E46B5-94AC-48B5-AD38-B412003F8A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9DEE6E-C5FE-420E-B68E-52CBF49046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6BAC26-DFDB-4D75-8C6B-D1A3C74FA9E6}"/>
              </a:ext>
            </a:extLst>
          </p:cNvPr>
          <p:cNvSpPr>
            <a:spLocks noGrp="1"/>
          </p:cNvSpPr>
          <p:nvPr>
            <p:ph type="dt" sz="half" idx="10"/>
          </p:nvPr>
        </p:nvSpPr>
        <p:spPr/>
        <p:txBody>
          <a:bodyPr/>
          <a:lstStyle/>
          <a:p>
            <a:fld id="{20BE178B-B0A2-48B6-B028-9F26FD8C6252}" type="datetimeFigureOut">
              <a:rPr lang="en-US" smtClean="0"/>
              <a:t>2/12/2020</a:t>
            </a:fld>
            <a:endParaRPr lang="en-US"/>
          </a:p>
        </p:txBody>
      </p:sp>
      <p:sp>
        <p:nvSpPr>
          <p:cNvPr id="5" name="Footer Placeholder 4">
            <a:extLst>
              <a:ext uri="{FF2B5EF4-FFF2-40B4-BE49-F238E27FC236}">
                <a16:creationId xmlns:a16="http://schemas.microsoft.com/office/drawing/2014/main" id="{5406E2BC-88E5-403F-808F-B3A1E548A2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18926-321F-4204-AEA6-99CAD9094178}"/>
              </a:ext>
            </a:extLst>
          </p:cNvPr>
          <p:cNvSpPr>
            <a:spLocks noGrp="1"/>
          </p:cNvSpPr>
          <p:nvPr>
            <p:ph type="sldNum" sz="quarter" idx="12"/>
          </p:nvPr>
        </p:nvSpPr>
        <p:spPr/>
        <p:txBody>
          <a:bodyPr/>
          <a:lstStyle/>
          <a:p>
            <a:fld id="{1D7ED5C5-05CC-45F1-AA2E-F280A32467A8}" type="slidenum">
              <a:rPr lang="en-US" smtClean="0"/>
              <a:t>‹#›</a:t>
            </a:fld>
            <a:endParaRPr lang="en-US"/>
          </a:p>
        </p:txBody>
      </p:sp>
    </p:spTree>
    <p:extLst>
      <p:ext uri="{BB962C8B-B14F-4D97-AF65-F5344CB8AC3E}">
        <p14:creationId xmlns:p14="http://schemas.microsoft.com/office/powerpoint/2010/main" val="3424833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BB695-46C8-4E78-A2E6-38873DF90F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62B53-D073-478C-B48D-BCE397F0254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7730BA-DD56-499A-B6CD-333B9BCBA021}"/>
              </a:ext>
            </a:extLst>
          </p:cNvPr>
          <p:cNvSpPr>
            <a:spLocks noGrp="1"/>
          </p:cNvSpPr>
          <p:nvPr>
            <p:ph type="dt" sz="half" idx="10"/>
          </p:nvPr>
        </p:nvSpPr>
        <p:spPr/>
        <p:txBody>
          <a:bodyPr/>
          <a:lstStyle/>
          <a:p>
            <a:fld id="{20BE178B-B0A2-48B6-B028-9F26FD8C6252}" type="datetimeFigureOut">
              <a:rPr lang="en-US" smtClean="0"/>
              <a:t>2/12/2020</a:t>
            </a:fld>
            <a:endParaRPr lang="en-US"/>
          </a:p>
        </p:txBody>
      </p:sp>
      <p:sp>
        <p:nvSpPr>
          <p:cNvPr id="5" name="Footer Placeholder 4">
            <a:extLst>
              <a:ext uri="{FF2B5EF4-FFF2-40B4-BE49-F238E27FC236}">
                <a16:creationId xmlns:a16="http://schemas.microsoft.com/office/drawing/2014/main" id="{46CD0615-7698-4295-AFCE-165B9744E7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88B272-C3F2-4F79-8680-336404CA70CA}"/>
              </a:ext>
            </a:extLst>
          </p:cNvPr>
          <p:cNvSpPr>
            <a:spLocks noGrp="1"/>
          </p:cNvSpPr>
          <p:nvPr>
            <p:ph type="sldNum" sz="quarter" idx="12"/>
          </p:nvPr>
        </p:nvSpPr>
        <p:spPr/>
        <p:txBody>
          <a:bodyPr/>
          <a:lstStyle/>
          <a:p>
            <a:fld id="{1D7ED5C5-05CC-45F1-AA2E-F280A32467A8}" type="slidenum">
              <a:rPr lang="en-US" smtClean="0"/>
              <a:t>‹#›</a:t>
            </a:fld>
            <a:endParaRPr lang="en-US"/>
          </a:p>
        </p:txBody>
      </p:sp>
    </p:spTree>
    <p:extLst>
      <p:ext uri="{BB962C8B-B14F-4D97-AF65-F5344CB8AC3E}">
        <p14:creationId xmlns:p14="http://schemas.microsoft.com/office/powerpoint/2010/main" val="3531057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4FAD8-1065-46B7-AEFA-E83BBE953C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B4485D-5030-40A0-A3A2-60DF34539C4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399CE8-7E8E-4A46-A433-9D27245CB948}"/>
              </a:ext>
            </a:extLst>
          </p:cNvPr>
          <p:cNvSpPr>
            <a:spLocks noGrp="1"/>
          </p:cNvSpPr>
          <p:nvPr>
            <p:ph type="dt" sz="half" idx="10"/>
          </p:nvPr>
        </p:nvSpPr>
        <p:spPr/>
        <p:txBody>
          <a:bodyPr/>
          <a:lstStyle/>
          <a:p>
            <a:fld id="{20BE178B-B0A2-48B6-B028-9F26FD8C6252}" type="datetimeFigureOut">
              <a:rPr lang="en-US" smtClean="0"/>
              <a:t>2/12/2020</a:t>
            </a:fld>
            <a:endParaRPr lang="en-US"/>
          </a:p>
        </p:txBody>
      </p:sp>
      <p:sp>
        <p:nvSpPr>
          <p:cNvPr id="5" name="Footer Placeholder 4">
            <a:extLst>
              <a:ext uri="{FF2B5EF4-FFF2-40B4-BE49-F238E27FC236}">
                <a16:creationId xmlns:a16="http://schemas.microsoft.com/office/drawing/2014/main" id="{4318D0E5-FC89-4454-BF4F-FDA04EAD9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7F651D-1C03-4E36-B7F4-302EBDE19F7A}"/>
              </a:ext>
            </a:extLst>
          </p:cNvPr>
          <p:cNvSpPr>
            <a:spLocks noGrp="1"/>
          </p:cNvSpPr>
          <p:nvPr>
            <p:ph type="sldNum" sz="quarter" idx="12"/>
          </p:nvPr>
        </p:nvSpPr>
        <p:spPr/>
        <p:txBody>
          <a:bodyPr/>
          <a:lstStyle/>
          <a:p>
            <a:fld id="{1D7ED5C5-05CC-45F1-AA2E-F280A32467A8}" type="slidenum">
              <a:rPr lang="en-US" smtClean="0"/>
              <a:t>‹#›</a:t>
            </a:fld>
            <a:endParaRPr lang="en-US"/>
          </a:p>
        </p:txBody>
      </p:sp>
    </p:spTree>
    <p:extLst>
      <p:ext uri="{BB962C8B-B14F-4D97-AF65-F5344CB8AC3E}">
        <p14:creationId xmlns:p14="http://schemas.microsoft.com/office/powerpoint/2010/main" val="4177839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24880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57034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9709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
        <p:cNvGrpSpPr/>
        <p:nvPr/>
      </p:nvGrpSpPr>
      <p:grpSpPr>
        <a:xfrm>
          <a:off x="0" y="0"/>
          <a:ext cx="0" cy="0"/>
          <a:chOff x="0" y="0"/>
          <a:chExt cx="0" cy="0"/>
        </a:xfrm>
      </p:grpSpPr>
      <p:sp>
        <p:nvSpPr>
          <p:cNvPr id="31" name="Google Shape;31;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5877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23620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94232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70391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00366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EDEE2-36FD-44E5-9C89-D65698A1B1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5E8C4E-D34E-4E93-8B5F-911FC9291E1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F81C35-CD13-4759-BC4C-EE78CAD08431}"/>
              </a:ext>
            </a:extLst>
          </p:cNvPr>
          <p:cNvSpPr>
            <a:spLocks noGrp="1"/>
          </p:cNvSpPr>
          <p:nvPr>
            <p:ph type="dt" sz="half" idx="10"/>
          </p:nvPr>
        </p:nvSpPr>
        <p:spPr/>
        <p:txBody>
          <a:bodyPr/>
          <a:lstStyle/>
          <a:p>
            <a:fld id="{20BE178B-B0A2-48B6-B028-9F26FD8C6252}" type="datetimeFigureOut">
              <a:rPr lang="en-US" smtClean="0"/>
              <a:t>2/12/2020</a:t>
            </a:fld>
            <a:endParaRPr lang="en-US"/>
          </a:p>
        </p:txBody>
      </p:sp>
      <p:sp>
        <p:nvSpPr>
          <p:cNvPr id="5" name="Footer Placeholder 4">
            <a:extLst>
              <a:ext uri="{FF2B5EF4-FFF2-40B4-BE49-F238E27FC236}">
                <a16:creationId xmlns:a16="http://schemas.microsoft.com/office/drawing/2014/main" id="{7DC4E8D2-CF14-43C1-908C-684E4F0A6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CBD50-6B2D-412F-9E3E-FD0E0AE4E1D9}"/>
              </a:ext>
            </a:extLst>
          </p:cNvPr>
          <p:cNvSpPr>
            <a:spLocks noGrp="1"/>
          </p:cNvSpPr>
          <p:nvPr>
            <p:ph type="sldNum" sz="quarter" idx="12"/>
          </p:nvPr>
        </p:nvSpPr>
        <p:spPr/>
        <p:txBody>
          <a:bodyPr/>
          <a:lstStyle/>
          <a:p>
            <a:fld id="{1D7ED5C5-05CC-45F1-AA2E-F280A32467A8}" type="slidenum">
              <a:rPr lang="en-US" smtClean="0"/>
              <a:t>‹#›</a:t>
            </a:fld>
            <a:endParaRPr lang="en-US"/>
          </a:p>
        </p:txBody>
      </p:sp>
    </p:spTree>
    <p:extLst>
      <p:ext uri="{BB962C8B-B14F-4D97-AF65-F5344CB8AC3E}">
        <p14:creationId xmlns:p14="http://schemas.microsoft.com/office/powerpoint/2010/main" val="38648139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81503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85717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11174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27AABC8-CAF1-1844-894E-0843DB894A28}" type="datetimeFigureOut">
              <a:rPr lang="en-US" smtClean="0"/>
              <a:t>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rIns="45720"/>
          <a:lstStyle/>
          <a:p>
            <a:fld id="{236C34D4-D507-4B4C-8782-6832D168A567}" type="slidenum">
              <a:rPr lang="en-US" smtClean="0"/>
              <a:t>‹#›</a:t>
            </a:fld>
            <a:endParaRPr lang="en-US"/>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948987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7AABC8-CAF1-1844-894E-0843DB894A28}" type="datetimeFigureOut">
              <a:rPr lang="en-US" smtClean="0"/>
              <a:t>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6C34D4-D507-4B4C-8782-6832D168A567}" type="slidenum">
              <a:rPr lang="en-US" smtClean="0"/>
              <a:t>‹#›</a:t>
            </a:fld>
            <a:endParaRPr lang="en-US"/>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617380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7AABC8-CAF1-1844-894E-0843DB894A28}" type="datetimeFigureOut">
              <a:rPr lang="en-US" smtClean="0"/>
              <a:t>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6C34D4-D507-4B4C-8782-6832D168A567}" type="slidenum">
              <a:rPr lang="en-US" smtClean="0"/>
              <a:t>‹#›</a:t>
            </a:fld>
            <a:endParaRPr lang="en-US"/>
          </a:p>
        </p:txBody>
      </p:sp>
    </p:spTree>
    <p:extLst>
      <p:ext uri="{BB962C8B-B14F-4D97-AF65-F5344CB8AC3E}">
        <p14:creationId xmlns:p14="http://schemas.microsoft.com/office/powerpoint/2010/main" val="10388175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7AABC8-CAF1-1844-894E-0843DB894A28}" type="datetimeFigureOut">
              <a:rPr lang="en-US" smtClean="0"/>
              <a:t>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6C34D4-D507-4B4C-8782-6832D168A567}" type="slidenum">
              <a:rPr lang="en-US" smtClean="0"/>
              <a:t>‹#›</a:t>
            </a:fld>
            <a:endParaRPr lang="en-US"/>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595752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27AABC8-CAF1-1844-894E-0843DB894A28}" type="datetimeFigureOut">
              <a:rPr lang="en-US" smtClean="0"/>
              <a:t>2/12/2020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6C34D4-D507-4B4C-8782-6832D168A567}" type="slidenum">
              <a:rPr lang="en-US" smtClean="0"/>
              <a:t>‹#›</a:t>
            </a:fld>
            <a:endParaRPr lang="en-US"/>
          </a:p>
        </p:txBody>
      </p:sp>
    </p:spTree>
    <p:extLst>
      <p:ext uri="{BB962C8B-B14F-4D97-AF65-F5344CB8AC3E}">
        <p14:creationId xmlns:p14="http://schemas.microsoft.com/office/powerpoint/2010/main" val="35390085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27AABC8-CAF1-1844-894E-0843DB894A28}" type="datetimeFigureOut">
              <a:rPr lang="en-US" smtClean="0"/>
              <a:t>2/12/2020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6C34D4-D507-4B4C-8782-6832D168A567}" type="slidenum">
              <a:rPr lang="en-US" smtClean="0"/>
              <a:t>‹#›</a:t>
            </a:fld>
            <a:endParaRPr lang="en-US"/>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961805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A27AABC8-CAF1-1844-894E-0843DB894A28}" type="datetimeFigureOut">
              <a:rPr lang="en-US" smtClean="0"/>
              <a:t>2/12/2020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6C34D4-D507-4B4C-8782-6832D168A567}" type="slidenum">
              <a:rPr lang="en-US" smtClean="0"/>
              <a:t>‹#›</a:t>
            </a:fld>
            <a:endParaRPr lang="en-US"/>
          </a:p>
        </p:txBody>
      </p:sp>
    </p:spTree>
    <p:extLst>
      <p:ext uri="{BB962C8B-B14F-4D97-AF65-F5344CB8AC3E}">
        <p14:creationId xmlns:p14="http://schemas.microsoft.com/office/powerpoint/2010/main" val="2324478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1D87D-2AA2-4803-A15B-4B72B57F5E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4A07C1-063E-4AC9-9D2B-18DA814F54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D186FCC-CC69-4A51-AE02-C883F410BDBC}"/>
              </a:ext>
            </a:extLst>
          </p:cNvPr>
          <p:cNvSpPr>
            <a:spLocks noGrp="1"/>
          </p:cNvSpPr>
          <p:nvPr>
            <p:ph type="dt" sz="half" idx="10"/>
          </p:nvPr>
        </p:nvSpPr>
        <p:spPr/>
        <p:txBody>
          <a:bodyPr/>
          <a:lstStyle/>
          <a:p>
            <a:fld id="{20BE178B-B0A2-48B6-B028-9F26FD8C6252}" type="datetimeFigureOut">
              <a:rPr lang="en-US" smtClean="0"/>
              <a:t>2/12/2020</a:t>
            </a:fld>
            <a:endParaRPr lang="en-US"/>
          </a:p>
        </p:txBody>
      </p:sp>
      <p:sp>
        <p:nvSpPr>
          <p:cNvPr id="5" name="Footer Placeholder 4">
            <a:extLst>
              <a:ext uri="{FF2B5EF4-FFF2-40B4-BE49-F238E27FC236}">
                <a16:creationId xmlns:a16="http://schemas.microsoft.com/office/drawing/2014/main" id="{C45893F1-906E-4A45-8C48-658F2ED0E0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6EF9A9-349F-43E6-AA9B-A2847D7A04CC}"/>
              </a:ext>
            </a:extLst>
          </p:cNvPr>
          <p:cNvSpPr>
            <a:spLocks noGrp="1"/>
          </p:cNvSpPr>
          <p:nvPr>
            <p:ph type="sldNum" sz="quarter" idx="12"/>
          </p:nvPr>
        </p:nvSpPr>
        <p:spPr/>
        <p:txBody>
          <a:bodyPr/>
          <a:lstStyle/>
          <a:p>
            <a:fld id="{1D7ED5C5-05CC-45F1-AA2E-F280A32467A8}" type="slidenum">
              <a:rPr lang="en-US" smtClean="0"/>
              <a:t>‹#›</a:t>
            </a:fld>
            <a:endParaRPr lang="en-US"/>
          </a:p>
        </p:txBody>
      </p:sp>
    </p:spTree>
    <p:extLst>
      <p:ext uri="{BB962C8B-B14F-4D97-AF65-F5344CB8AC3E}">
        <p14:creationId xmlns:p14="http://schemas.microsoft.com/office/powerpoint/2010/main" val="10774087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7AABC8-CAF1-1844-894E-0843DB894A28}" type="datetimeFigureOut">
              <a:rPr lang="en-US" smtClean="0"/>
              <a:t>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6C34D4-D507-4B4C-8782-6832D168A567}" type="slidenum">
              <a:rPr lang="en-US" smtClean="0"/>
              <a:t>‹#›</a:t>
            </a:fld>
            <a:endParaRPr lang="en-US"/>
          </a:p>
        </p:txBody>
      </p:sp>
    </p:spTree>
    <p:extLst>
      <p:ext uri="{BB962C8B-B14F-4D97-AF65-F5344CB8AC3E}">
        <p14:creationId xmlns:p14="http://schemas.microsoft.com/office/powerpoint/2010/main" val="6196567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7AABC8-CAF1-1844-894E-0843DB894A28}" type="datetimeFigureOut">
              <a:rPr lang="en-US" smtClean="0"/>
              <a:t>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6C34D4-D507-4B4C-8782-6832D168A567}" type="slidenum">
              <a:rPr lang="en-US" smtClean="0"/>
              <a:t>‹#›</a:t>
            </a:fld>
            <a:endParaRPr lang="en-US"/>
          </a:p>
        </p:txBody>
      </p:sp>
    </p:spTree>
    <p:extLst>
      <p:ext uri="{BB962C8B-B14F-4D97-AF65-F5344CB8AC3E}">
        <p14:creationId xmlns:p14="http://schemas.microsoft.com/office/powerpoint/2010/main" val="2615538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7AABC8-CAF1-1844-894E-0843DB894A28}" type="datetimeFigureOut">
              <a:rPr lang="en-US" smtClean="0"/>
              <a:t>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6C34D4-D507-4B4C-8782-6832D168A567}" type="slidenum">
              <a:rPr lang="en-US" smtClean="0"/>
              <a:t>‹#›</a:t>
            </a:fld>
            <a:endParaRPr lang="en-US"/>
          </a:p>
        </p:txBody>
      </p:sp>
    </p:spTree>
    <p:extLst>
      <p:ext uri="{BB962C8B-B14F-4D97-AF65-F5344CB8AC3E}">
        <p14:creationId xmlns:p14="http://schemas.microsoft.com/office/powerpoint/2010/main" val="20757495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7AABC8-CAF1-1844-894E-0843DB894A28}" type="datetimeFigureOut">
              <a:rPr lang="en-US" smtClean="0"/>
              <a:t>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6C34D4-D507-4B4C-8782-6832D168A567}" type="slidenum">
              <a:rPr lang="en-US" smtClean="0"/>
              <a:t>‹#›</a:t>
            </a:fld>
            <a:endParaRPr lang="en-US"/>
          </a:p>
        </p:txBody>
      </p:sp>
    </p:spTree>
    <p:extLst>
      <p:ext uri="{BB962C8B-B14F-4D97-AF65-F5344CB8AC3E}">
        <p14:creationId xmlns:p14="http://schemas.microsoft.com/office/powerpoint/2010/main" val="932978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14815-B357-4FB3-9D81-8CDC5F4E29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007A94-900C-4397-8588-2298DB38990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DD2A93-5F91-456C-B004-247DA646A7B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F0CCC8-ABB6-4E49-9278-22F035CD2A4B}"/>
              </a:ext>
            </a:extLst>
          </p:cNvPr>
          <p:cNvSpPr>
            <a:spLocks noGrp="1"/>
          </p:cNvSpPr>
          <p:nvPr>
            <p:ph type="dt" sz="half" idx="10"/>
          </p:nvPr>
        </p:nvSpPr>
        <p:spPr/>
        <p:txBody>
          <a:bodyPr/>
          <a:lstStyle/>
          <a:p>
            <a:fld id="{20BE178B-B0A2-48B6-B028-9F26FD8C6252}" type="datetimeFigureOut">
              <a:rPr lang="en-US" smtClean="0"/>
              <a:t>2/12/2020</a:t>
            </a:fld>
            <a:endParaRPr lang="en-US"/>
          </a:p>
        </p:txBody>
      </p:sp>
      <p:sp>
        <p:nvSpPr>
          <p:cNvPr id="6" name="Footer Placeholder 5">
            <a:extLst>
              <a:ext uri="{FF2B5EF4-FFF2-40B4-BE49-F238E27FC236}">
                <a16:creationId xmlns:a16="http://schemas.microsoft.com/office/drawing/2014/main" id="{571FB2CA-5224-4FD3-AA92-8C77C2508E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67EF7D-251A-4666-B1C0-528517DF9A97}"/>
              </a:ext>
            </a:extLst>
          </p:cNvPr>
          <p:cNvSpPr>
            <a:spLocks noGrp="1"/>
          </p:cNvSpPr>
          <p:nvPr>
            <p:ph type="sldNum" sz="quarter" idx="12"/>
          </p:nvPr>
        </p:nvSpPr>
        <p:spPr/>
        <p:txBody>
          <a:bodyPr/>
          <a:lstStyle/>
          <a:p>
            <a:fld id="{1D7ED5C5-05CC-45F1-AA2E-F280A32467A8}" type="slidenum">
              <a:rPr lang="en-US" smtClean="0"/>
              <a:t>‹#›</a:t>
            </a:fld>
            <a:endParaRPr lang="en-US"/>
          </a:p>
        </p:txBody>
      </p:sp>
    </p:spTree>
    <p:extLst>
      <p:ext uri="{BB962C8B-B14F-4D97-AF65-F5344CB8AC3E}">
        <p14:creationId xmlns:p14="http://schemas.microsoft.com/office/powerpoint/2010/main" val="1589380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A848D-EEDD-4C49-9559-CB45DE8BC9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BB913C-2EC8-4886-A8F9-9D70774B34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8866BDB-6128-411A-8FC5-2B409C9CA1D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2E098E-62DA-4BFD-808F-71E066D336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49D6B15-A6D3-47F5-8F61-4E9146B87C5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8A1FF0-A7C1-48D4-A242-708AEAE7E152}"/>
              </a:ext>
            </a:extLst>
          </p:cNvPr>
          <p:cNvSpPr>
            <a:spLocks noGrp="1"/>
          </p:cNvSpPr>
          <p:nvPr>
            <p:ph type="dt" sz="half" idx="10"/>
          </p:nvPr>
        </p:nvSpPr>
        <p:spPr/>
        <p:txBody>
          <a:bodyPr/>
          <a:lstStyle/>
          <a:p>
            <a:fld id="{20BE178B-B0A2-48B6-B028-9F26FD8C6252}" type="datetimeFigureOut">
              <a:rPr lang="en-US" smtClean="0"/>
              <a:t>2/12/2020</a:t>
            </a:fld>
            <a:endParaRPr lang="en-US"/>
          </a:p>
        </p:txBody>
      </p:sp>
      <p:sp>
        <p:nvSpPr>
          <p:cNvPr id="8" name="Footer Placeholder 7">
            <a:extLst>
              <a:ext uri="{FF2B5EF4-FFF2-40B4-BE49-F238E27FC236}">
                <a16:creationId xmlns:a16="http://schemas.microsoft.com/office/drawing/2014/main" id="{7F6B8D31-54FE-4A1F-97A5-0BB9639F78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0F1F83-2B2E-4045-973A-9594C5FC8407}"/>
              </a:ext>
            </a:extLst>
          </p:cNvPr>
          <p:cNvSpPr>
            <a:spLocks noGrp="1"/>
          </p:cNvSpPr>
          <p:nvPr>
            <p:ph type="sldNum" sz="quarter" idx="12"/>
          </p:nvPr>
        </p:nvSpPr>
        <p:spPr/>
        <p:txBody>
          <a:bodyPr/>
          <a:lstStyle/>
          <a:p>
            <a:fld id="{1D7ED5C5-05CC-45F1-AA2E-F280A32467A8}" type="slidenum">
              <a:rPr lang="en-US" smtClean="0"/>
              <a:t>‹#›</a:t>
            </a:fld>
            <a:endParaRPr lang="en-US"/>
          </a:p>
        </p:txBody>
      </p:sp>
    </p:spTree>
    <p:extLst>
      <p:ext uri="{BB962C8B-B14F-4D97-AF65-F5344CB8AC3E}">
        <p14:creationId xmlns:p14="http://schemas.microsoft.com/office/powerpoint/2010/main" val="3074703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B623E-B5EF-4F78-9F33-AE37C2266B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B5489A-3023-4209-A67E-C5F4045B57C4}"/>
              </a:ext>
            </a:extLst>
          </p:cNvPr>
          <p:cNvSpPr>
            <a:spLocks noGrp="1"/>
          </p:cNvSpPr>
          <p:nvPr>
            <p:ph type="dt" sz="half" idx="10"/>
          </p:nvPr>
        </p:nvSpPr>
        <p:spPr/>
        <p:txBody>
          <a:bodyPr/>
          <a:lstStyle/>
          <a:p>
            <a:fld id="{20BE178B-B0A2-48B6-B028-9F26FD8C6252}" type="datetimeFigureOut">
              <a:rPr lang="en-US" smtClean="0"/>
              <a:t>2/12/2020</a:t>
            </a:fld>
            <a:endParaRPr lang="en-US"/>
          </a:p>
        </p:txBody>
      </p:sp>
      <p:sp>
        <p:nvSpPr>
          <p:cNvPr id="4" name="Footer Placeholder 3">
            <a:extLst>
              <a:ext uri="{FF2B5EF4-FFF2-40B4-BE49-F238E27FC236}">
                <a16:creationId xmlns:a16="http://schemas.microsoft.com/office/drawing/2014/main" id="{C497785C-BB89-4349-945F-8E879DE759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E74818-60F1-47AA-B8BF-152241CC5235}"/>
              </a:ext>
            </a:extLst>
          </p:cNvPr>
          <p:cNvSpPr>
            <a:spLocks noGrp="1"/>
          </p:cNvSpPr>
          <p:nvPr>
            <p:ph type="sldNum" sz="quarter" idx="12"/>
          </p:nvPr>
        </p:nvSpPr>
        <p:spPr/>
        <p:txBody>
          <a:bodyPr/>
          <a:lstStyle/>
          <a:p>
            <a:fld id="{1D7ED5C5-05CC-45F1-AA2E-F280A32467A8}" type="slidenum">
              <a:rPr lang="en-US" smtClean="0"/>
              <a:t>‹#›</a:t>
            </a:fld>
            <a:endParaRPr lang="en-US"/>
          </a:p>
        </p:txBody>
      </p:sp>
    </p:spTree>
    <p:extLst>
      <p:ext uri="{BB962C8B-B14F-4D97-AF65-F5344CB8AC3E}">
        <p14:creationId xmlns:p14="http://schemas.microsoft.com/office/powerpoint/2010/main" val="321399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A6897C-0AE3-4480-8B0C-809DB20C5D6B}"/>
              </a:ext>
            </a:extLst>
          </p:cNvPr>
          <p:cNvSpPr>
            <a:spLocks noGrp="1"/>
          </p:cNvSpPr>
          <p:nvPr>
            <p:ph type="dt" sz="half" idx="10"/>
          </p:nvPr>
        </p:nvSpPr>
        <p:spPr/>
        <p:txBody>
          <a:bodyPr/>
          <a:lstStyle/>
          <a:p>
            <a:fld id="{20BE178B-B0A2-48B6-B028-9F26FD8C6252}" type="datetimeFigureOut">
              <a:rPr lang="en-US" smtClean="0"/>
              <a:t>2/12/2020</a:t>
            </a:fld>
            <a:endParaRPr lang="en-US"/>
          </a:p>
        </p:txBody>
      </p:sp>
      <p:sp>
        <p:nvSpPr>
          <p:cNvPr id="3" name="Footer Placeholder 2">
            <a:extLst>
              <a:ext uri="{FF2B5EF4-FFF2-40B4-BE49-F238E27FC236}">
                <a16:creationId xmlns:a16="http://schemas.microsoft.com/office/drawing/2014/main" id="{DF2B3F80-1C9F-4309-A90A-964A96E02A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0E1919-37C6-4468-B4F8-B5D967227002}"/>
              </a:ext>
            </a:extLst>
          </p:cNvPr>
          <p:cNvSpPr>
            <a:spLocks noGrp="1"/>
          </p:cNvSpPr>
          <p:nvPr>
            <p:ph type="sldNum" sz="quarter" idx="12"/>
          </p:nvPr>
        </p:nvSpPr>
        <p:spPr/>
        <p:txBody>
          <a:bodyPr/>
          <a:lstStyle/>
          <a:p>
            <a:fld id="{1D7ED5C5-05CC-45F1-AA2E-F280A32467A8}" type="slidenum">
              <a:rPr lang="en-US" smtClean="0"/>
              <a:t>‹#›</a:t>
            </a:fld>
            <a:endParaRPr lang="en-US"/>
          </a:p>
        </p:txBody>
      </p:sp>
    </p:spTree>
    <p:extLst>
      <p:ext uri="{BB962C8B-B14F-4D97-AF65-F5344CB8AC3E}">
        <p14:creationId xmlns:p14="http://schemas.microsoft.com/office/powerpoint/2010/main" val="3903136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9F843-D9AF-48DF-9A9C-A9C9822D84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FCB93F-7541-4CF3-9BF7-83B756D2E7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F0F578-F253-4BE3-B569-BDBC5B2E3E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ED6BE64-40A2-4A93-AEEA-9C4C6D805DAC}"/>
              </a:ext>
            </a:extLst>
          </p:cNvPr>
          <p:cNvSpPr>
            <a:spLocks noGrp="1"/>
          </p:cNvSpPr>
          <p:nvPr>
            <p:ph type="dt" sz="half" idx="10"/>
          </p:nvPr>
        </p:nvSpPr>
        <p:spPr/>
        <p:txBody>
          <a:bodyPr/>
          <a:lstStyle/>
          <a:p>
            <a:fld id="{20BE178B-B0A2-48B6-B028-9F26FD8C6252}" type="datetimeFigureOut">
              <a:rPr lang="en-US" smtClean="0"/>
              <a:t>2/12/2020</a:t>
            </a:fld>
            <a:endParaRPr lang="en-US"/>
          </a:p>
        </p:txBody>
      </p:sp>
      <p:sp>
        <p:nvSpPr>
          <p:cNvPr id="6" name="Footer Placeholder 5">
            <a:extLst>
              <a:ext uri="{FF2B5EF4-FFF2-40B4-BE49-F238E27FC236}">
                <a16:creationId xmlns:a16="http://schemas.microsoft.com/office/drawing/2014/main" id="{D3E56C02-D9DF-4549-8D61-FACB95CBAB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416EE2-AF59-4126-8365-3341BD48CA7F}"/>
              </a:ext>
            </a:extLst>
          </p:cNvPr>
          <p:cNvSpPr>
            <a:spLocks noGrp="1"/>
          </p:cNvSpPr>
          <p:nvPr>
            <p:ph type="sldNum" sz="quarter" idx="12"/>
          </p:nvPr>
        </p:nvSpPr>
        <p:spPr/>
        <p:txBody>
          <a:bodyPr/>
          <a:lstStyle/>
          <a:p>
            <a:fld id="{1D7ED5C5-05CC-45F1-AA2E-F280A32467A8}" type="slidenum">
              <a:rPr lang="en-US" smtClean="0"/>
              <a:t>‹#›</a:t>
            </a:fld>
            <a:endParaRPr lang="en-US"/>
          </a:p>
        </p:txBody>
      </p:sp>
    </p:spTree>
    <p:extLst>
      <p:ext uri="{BB962C8B-B14F-4D97-AF65-F5344CB8AC3E}">
        <p14:creationId xmlns:p14="http://schemas.microsoft.com/office/powerpoint/2010/main" val="932144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A148C-EF99-4A94-8679-A0FA7D759D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B95AC6-8AC6-471C-B1E6-415966805B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5B17A1-5528-4A2C-85FF-4E53553331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0C3511E-CFC2-4367-8989-3EC7E0C1E6A1}"/>
              </a:ext>
            </a:extLst>
          </p:cNvPr>
          <p:cNvSpPr>
            <a:spLocks noGrp="1"/>
          </p:cNvSpPr>
          <p:nvPr>
            <p:ph type="dt" sz="half" idx="10"/>
          </p:nvPr>
        </p:nvSpPr>
        <p:spPr/>
        <p:txBody>
          <a:bodyPr/>
          <a:lstStyle/>
          <a:p>
            <a:fld id="{20BE178B-B0A2-48B6-B028-9F26FD8C6252}" type="datetimeFigureOut">
              <a:rPr lang="en-US" smtClean="0"/>
              <a:t>2/12/2020</a:t>
            </a:fld>
            <a:endParaRPr lang="en-US"/>
          </a:p>
        </p:txBody>
      </p:sp>
      <p:sp>
        <p:nvSpPr>
          <p:cNvPr id="6" name="Footer Placeholder 5">
            <a:extLst>
              <a:ext uri="{FF2B5EF4-FFF2-40B4-BE49-F238E27FC236}">
                <a16:creationId xmlns:a16="http://schemas.microsoft.com/office/drawing/2014/main" id="{F1065B84-A4B7-4585-A703-FCA664334D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4B04EB-2138-4343-9B77-71DB5EBAD026}"/>
              </a:ext>
            </a:extLst>
          </p:cNvPr>
          <p:cNvSpPr>
            <a:spLocks noGrp="1"/>
          </p:cNvSpPr>
          <p:nvPr>
            <p:ph type="sldNum" sz="quarter" idx="12"/>
          </p:nvPr>
        </p:nvSpPr>
        <p:spPr/>
        <p:txBody>
          <a:bodyPr/>
          <a:lstStyle/>
          <a:p>
            <a:fld id="{1D7ED5C5-05CC-45F1-AA2E-F280A32467A8}" type="slidenum">
              <a:rPr lang="en-US" smtClean="0"/>
              <a:t>‹#›</a:t>
            </a:fld>
            <a:endParaRPr lang="en-US"/>
          </a:p>
        </p:txBody>
      </p:sp>
    </p:spTree>
    <p:extLst>
      <p:ext uri="{BB962C8B-B14F-4D97-AF65-F5344CB8AC3E}">
        <p14:creationId xmlns:p14="http://schemas.microsoft.com/office/powerpoint/2010/main" val="196397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ACA6F8-38E7-4A6C-A247-24468C96B9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2C5C37-02CE-460C-856C-AFA6A3E850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13488C-0A61-4BEF-9806-7824F232CB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BE178B-B0A2-48B6-B028-9F26FD8C6252}" type="datetimeFigureOut">
              <a:rPr lang="en-US" smtClean="0"/>
              <a:t>2/12/2020</a:t>
            </a:fld>
            <a:endParaRPr lang="en-US"/>
          </a:p>
        </p:txBody>
      </p:sp>
      <p:sp>
        <p:nvSpPr>
          <p:cNvPr id="5" name="Footer Placeholder 4">
            <a:extLst>
              <a:ext uri="{FF2B5EF4-FFF2-40B4-BE49-F238E27FC236}">
                <a16:creationId xmlns:a16="http://schemas.microsoft.com/office/drawing/2014/main" id="{120BB5EE-2563-437C-B9AD-D2EF6B7CF7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37DB34-C67F-4661-B339-EDD14D7676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7ED5C5-05CC-45F1-AA2E-F280A32467A8}" type="slidenum">
              <a:rPr lang="en-US" smtClean="0"/>
              <a:t>‹#›</a:t>
            </a:fld>
            <a:endParaRPr lang="en-US"/>
          </a:p>
        </p:txBody>
      </p:sp>
    </p:spTree>
    <p:extLst>
      <p:ext uri="{BB962C8B-B14F-4D97-AF65-F5344CB8AC3E}">
        <p14:creationId xmlns:p14="http://schemas.microsoft.com/office/powerpoint/2010/main" val="2627906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77075796"/>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A27AABC8-CAF1-1844-894E-0843DB894A28}" type="datetimeFigureOut">
              <a:rPr lang="en-US" smtClean="0"/>
              <a:t>2/12/2020</a:t>
            </a:fld>
            <a:endParaRPr lang="en-US"/>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236C34D4-D507-4B4C-8782-6832D168A567}" type="slidenum">
              <a:rPr lang="en-US" smtClean="0"/>
              <a:t>‹#›</a:t>
            </a:fld>
            <a:endParaRPr lang="en-US"/>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56801828"/>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4.xml"/><Relationship Id="rId1" Type="http://schemas.openxmlformats.org/officeDocument/2006/relationships/video" Target="https://www.youtube.com/embed/86DLla4v2XE"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www.nass.usda.gov/Publications/AgCensus/2017/Full_Report/Census_by_State/North_Carolina/index.php" TargetMode="External"/><Relationship Id="rId2" Type="http://schemas.openxmlformats.org/officeDocument/2006/relationships/hyperlink" Target="https://www.nass.usda.gov/Statistics_by_State/North_Carolina/Publications/Annual_Statistical_Bulletin/index.php" TargetMode="External"/><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image" Target="../media/image1.jpeg"/><Relationship Id="rId1" Type="http://schemas.openxmlformats.org/officeDocument/2006/relationships/slideLayout" Target="../slideLayouts/slideLayout2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image" Target="../media/image1.jpeg"/><Relationship Id="rId1" Type="http://schemas.openxmlformats.org/officeDocument/2006/relationships/slideLayout" Target="../slideLayouts/slideLayout2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png"/><Relationship Id="rId7" Type="http://schemas.openxmlformats.org/officeDocument/2006/relationships/diagramColors" Target="../diagrams/colors3.xml"/><Relationship Id="rId2" Type="http://schemas.openxmlformats.org/officeDocument/2006/relationships/image" Target="../media/image1.jpeg"/><Relationship Id="rId1" Type="http://schemas.openxmlformats.org/officeDocument/2006/relationships/slideLayout" Target="../slideLayouts/slideLayout2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png"/><Relationship Id="rId7" Type="http://schemas.openxmlformats.org/officeDocument/2006/relationships/diagramColors" Target="../diagrams/colors4.xml"/><Relationship Id="rId2" Type="http://schemas.openxmlformats.org/officeDocument/2006/relationships/image" Target="../media/image1.jpeg"/><Relationship Id="rId1" Type="http://schemas.openxmlformats.org/officeDocument/2006/relationships/slideLayout" Target="../slideLayouts/slideLayout2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png"/><Relationship Id="rId7" Type="http://schemas.openxmlformats.org/officeDocument/2006/relationships/diagramColors" Target="../diagrams/colors5.xml"/><Relationship Id="rId2" Type="http://schemas.openxmlformats.org/officeDocument/2006/relationships/image" Target="../media/image1.jpeg"/><Relationship Id="rId1" Type="http://schemas.openxmlformats.org/officeDocument/2006/relationships/slideLayout" Target="../slideLayouts/slideLayout2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2.xml.rels><?xml version="1.0" encoding="UTF-8" standalone="yes"?>
<Relationships xmlns="http://schemas.openxmlformats.org/package/2006/relationships"><Relationship Id="rId3" Type="http://schemas.openxmlformats.org/officeDocument/2006/relationships/hyperlink" Target="mailto:Heriberto.corral@dpi.nc.gov" TargetMode="External"/><Relationship Id="rId2" Type="http://schemas.openxmlformats.org/officeDocument/2006/relationships/hyperlink" Target="mailto:Rachel.wrightjunio@dpi.nc.gov"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4700"/>
                    </a14:imgEffect>
                    <a14:imgEffect>
                      <a14:saturation sat="66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EFEDC-F65A-4F7F-8F66-2E671FA5EF00}"/>
              </a:ext>
            </a:extLst>
          </p:cNvPr>
          <p:cNvSpPr>
            <a:spLocks noGrp="1"/>
          </p:cNvSpPr>
          <p:nvPr>
            <p:ph type="ctrTitle"/>
          </p:nvPr>
        </p:nvSpPr>
        <p:spPr>
          <a:xfrm>
            <a:off x="1524000" y="728662"/>
            <a:ext cx="9144000" cy="2387600"/>
          </a:xfrm>
        </p:spPr>
        <p:txBody>
          <a:bodyPr/>
          <a:lstStyle/>
          <a:p>
            <a:r>
              <a:rPr lang="en-US" dirty="0">
                <a:solidFill>
                  <a:schemeClr val="accent1">
                    <a:lumMod val="75000"/>
                  </a:schemeClr>
                </a:solidFill>
                <a:latin typeface="Britannic Bold" panose="020B0903060703020204" pitchFamily="34" charset="0"/>
              </a:rPr>
              <a:t>2020 Regional ID&amp;R Training</a:t>
            </a:r>
          </a:p>
        </p:txBody>
      </p:sp>
      <p:sp>
        <p:nvSpPr>
          <p:cNvPr id="3" name="Subtitle 2">
            <a:extLst>
              <a:ext uri="{FF2B5EF4-FFF2-40B4-BE49-F238E27FC236}">
                <a16:creationId xmlns:a16="http://schemas.microsoft.com/office/drawing/2014/main" id="{68EA4168-63D6-4B70-8D69-31F5B08676A7}"/>
              </a:ext>
            </a:extLst>
          </p:cNvPr>
          <p:cNvSpPr>
            <a:spLocks noGrp="1"/>
          </p:cNvSpPr>
          <p:nvPr>
            <p:ph type="subTitle" idx="1"/>
          </p:nvPr>
        </p:nvSpPr>
        <p:spPr>
          <a:xfrm>
            <a:off x="2771775" y="4791983"/>
            <a:ext cx="7172326" cy="1655762"/>
          </a:xfrm>
        </p:spPr>
        <p:txBody>
          <a:bodyPr>
            <a:normAutofit fontScale="77500" lnSpcReduction="20000"/>
          </a:bodyPr>
          <a:lstStyle/>
          <a:p>
            <a:r>
              <a:rPr lang="en-US" dirty="0">
                <a:solidFill>
                  <a:srgbClr val="FFFFFF"/>
                </a:solidFill>
                <a:latin typeface="Britannic Bold" panose="020B0903060703020204" pitchFamily="34" charset="0"/>
              </a:rPr>
              <a:t>February 11</a:t>
            </a:r>
            <a:r>
              <a:rPr lang="en-US" baseline="30000" dirty="0">
                <a:solidFill>
                  <a:srgbClr val="FFFFFF"/>
                </a:solidFill>
                <a:latin typeface="Britannic Bold" panose="020B0903060703020204" pitchFamily="34" charset="0"/>
              </a:rPr>
              <a:t>th</a:t>
            </a:r>
            <a:r>
              <a:rPr lang="en-US" dirty="0">
                <a:solidFill>
                  <a:srgbClr val="FFFFFF"/>
                </a:solidFill>
                <a:latin typeface="Britannic Bold" panose="020B0903060703020204" pitchFamily="34" charset="0"/>
              </a:rPr>
              <a:t> , 2020: Western Regions</a:t>
            </a:r>
          </a:p>
          <a:p>
            <a:r>
              <a:rPr lang="en-US" dirty="0">
                <a:solidFill>
                  <a:srgbClr val="FFFFFF"/>
                </a:solidFill>
                <a:latin typeface="Britannic Bold" panose="020B0903060703020204" pitchFamily="34" charset="0"/>
              </a:rPr>
              <a:t>February 12</a:t>
            </a:r>
            <a:r>
              <a:rPr lang="en-US" baseline="30000" dirty="0">
                <a:solidFill>
                  <a:srgbClr val="FFFFFF"/>
                </a:solidFill>
                <a:latin typeface="Britannic Bold" panose="020B0903060703020204" pitchFamily="34" charset="0"/>
              </a:rPr>
              <a:t>th</a:t>
            </a:r>
            <a:r>
              <a:rPr lang="en-US" dirty="0">
                <a:solidFill>
                  <a:srgbClr val="FFFFFF"/>
                </a:solidFill>
                <a:latin typeface="Britannic Bold" panose="020B0903060703020204" pitchFamily="34" charset="0"/>
              </a:rPr>
              <a:t>, 2020: North Central &amp; Northeast </a:t>
            </a:r>
          </a:p>
          <a:p>
            <a:r>
              <a:rPr lang="en-US" dirty="0">
                <a:solidFill>
                  <a:srgbClr val="FFFFFF"/>
                </a:solidFill>
                <a:latin typeface="Britannic Bold" panose="020B0903060703020204" pitchFamily="34" charset="0"/>
              </a:rPr>
              <a:t>February 13</a:t>
            </a:r>
            <a:r>
              <a:rPr lang="en-US" baseline="30000" dirty="0">
                <a:solidFill>
                  <a:srgbClr val="FFFFFF"/>
                </a:solidFill>
                <a:latin typeface="Britannic Bold" panose="020B0903060703020204" pitchFamily="34" charset="0"/>
              </a:rPr>
              <a:t>th</a:t>
            </a:r>
            <a:r>
              <a:rPr lang="en-US" dirty="0">
                <a:solidFill>
                  <a:srgbClr val="FFFFFF"/>
                </a:solidFill>
                <a:latin typeface="Britannic Bold" panose="020B0903060703020204" pitchFamily="34" charset="0"/>
              </a:rPr>
              <a:t>, 2020: Southeast &amp; Sandhills </a:t>
            </a:r>
          </a:p>
          <a:p>
            <a:endParaRPr lang="en-US" dirty="0">
              <a:solidFill>
                <a:srgbClr val="FFFFFF"/>
              </a:solidFill>
              <a:latin typeface="Britannic Bold" panose="020B0903060703020204" pitchFamily="34" charset="0"/>
            </a:endParaRPr>
          </a:p>
          <a:p>
            <a:r>
              <a:rPr lang="en-US" dirty="0">
                <a:solidFill>
                  <a:srgbClr val="FFFFFF"/>
                </a:solidFill>
                <a:latin typeface="Britannic Bold" panose="020B0903060703020204" pitchFamily="34" charset="0"/>
              </a:rPr>
              <a:t>North Carolina Migrant Education Program- NCDPI</a:t>
            </a:r>
          </a:p>
        </p:txBody>
      </p:sp>
    </p:spTree>
    <p:extLst>
      <p:ext uri="{BB962C8B-B14F-4D97-AF65-F5344CB8AC3E}">
        <p14:creationId xmlns:p14="http://schemas.microsoft.com/office/powerpoint/2010/main" val="3963812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1"/>
          <p:cNvSpPr txBox="1"/>
          <p:nvPr/>
        </p:nvSpPr>
        <p:spPr>
          <a:xfrm>
            <a:off x="792163" y="311150"/>
            <a:ext cx="7556500" cy="636588"/>
          </a:xfrm>
          <a:prstGeom prst="rect">
            <a:avLst/>
          </a:prstGeom>
          <a:noFill/>
          <a:ln>
            <a:noFill/>
          </a:ln>
        </p:spPr>
        <p:txBody>
          <a:bodyPr spcFirstLastPara="1" wrap="square" lIns="91425" tIns="13325" rIns="91425" bIns="45700" anchor="b" anchorCtr="0">
            <a:noAutofit/>
          </a:bodyPr>
          <a:lstStyle/>
          <a:p>
            <a:pPr marL="12700" marR="0" lvl="0" indent="0" algn="l" rtl="0">
              <a:lnSpc>
                <a:spcPct val="90000"/>
              </a:lnSpc>
              <a:spcBef>
                <a:spcPts val="0"/>
              </a:spcBef>
              <a:spcAft>
                <a:spcPts val="0"/>
              </a:spcAft>
              <a:buClr>
                <a:schemeClr val="dk1"/>
              </a:buClr>
              <a:buSzPts val="2000"/>
              <a:buFont typeface="Calibri"/>
              <a:buNone/>
            </a:pPr>
            <a:r>
              <a:rPr lang="en-US" sz="2000" b="0" i="0" u="none" strike="noStrike" cap="none">
                <a:solidFill>
                  <a:schemeClr val="dk1"/>
                </a:solidFill>
                <a:latin typeface="Calibri"/>
                <a:ea typeface="Calibri"/>
                <a:cs typeface="Calibri"/>
                <a:sym typeface="Calibri"/>
              </a:rPr>
              <a:t>III. Qualifying Moves and Work Section – </a:t>
            </a:r>
            <a:r>
              <a:rPr lang="en-US" sz="2000" b="1" i="0" u="none" strike="noStrike" cap="none">
                <a:solidFill>
                  <a:schemeClr val="accent1"/>
                </a:solidFill>
                <a:latin typeface="Calibri"/>
                <a:ea typeface="Calibri"/>
                <a:cs typeface="Calibri"/>
                <a:sym typeface="Calibri"/>
              </a:rPr>
              <a:t>CHEAT SHEET! </a:t>
            </a:r>
            <a:endParaRPr sz="2000" b="0" i="0" u="none" strike="noStrike" cap="none">
              <a:solidFill>
                <a:schemeClr val="dk1"/>
              </a:solidFill>
              <a:latin typeface="Calibri"/>
              <a:ea typeface="Calibri"/>
              <a:cs typeface="Calibri"/>
              <a:sym typeface="Calibri"/>
            </a:endParaRPr>
          </a:p>
        </p:txBody>
      </p:sp>
      <p:sp>
        <p:nvSpPr>
          <p:cNvPr id="160" name="Google Shape;160;p31"/>
          <p:cNvSpPr txBox="1"/>
          <p:nvPr/>
        </p:nvSpPr>
        <p:spPr>
          <a:xfrm>
            <a:off x="307975" y="1273175"/>
            <a:ext cx="138113" cy="207963"/>
          </a:xfrm>
          <a:prstGeom prst="rect">
            <a:avLst/>
          </a:prstGeom>
          <a:noFill/>
          <a:ln>
            <a:noFill/>
          </a:ln>
        </p:spPr>
        <p:txBody>
          <a:bodyPr spcFirstLastPara="1" wrap="square" lIns="0" tIns="12700" rIns="0" bIns="0" anchor="t" anchorCtr="0">
            <a:noAutofit/>
          </a:bodyPr>
          <a:lstStyle/>
          <a:p>
            <a:pPr marL="12700" marR="0" lvl="0" indent="0" algn="l" rtl="0">
              <a:spcBef>
                <a:spcPts val="0"/>
              </a:spcBef>
              <a:spcAft>
                <a:spcPts val="0"/>
              </a:spcAft>
              <a:buNone/>
            </a:pPr>
            <a:r>
              <a:rPr lang="en-US" sz="1200" b="0" i="0" u="none" strike="noStrike" cap="none">
                <a:solidFill>
                  <a:srgbClr val="1F497D"/>
                </a:solidFill>
                <a:latin typeface="Calibri"/>
                <a:ea typeface="Calibri"/>
                <a:cs typeface="Calibri"/>
                <a:sym typeface="Calibri"/>
              </a:rPr>
              <a:t>1.</a:t>
            </a:r>
            <a:endParaRPr sz="1200" b="0" i="0" u="none" strike="noStrike" cap="none">
              <a:solidFill>
                <a:srgbClr val="000000"/>
              </a:solidFill>
              <a:latin typeface="Calibri"/>
              <a:ea typeface="Calibri"/>
              <a:cs typeface="Calibri"/>
              <a:sym typeface="Calibri"/>
            </a:endParaRPr>
          </a:p>
        </p:txBody>
      </p:sp>
      <p:sp>
        <p:nvSpPr>
          <p:cNvPr id="161" name="Google Shape;161;p31"/>
          <p:cNvSpPr txBox="1"/>
          <p:nvPr/>
        </p:nvSpPr>
        <p:spPr>
          <a:xfrm>
            <a:off x="6792913" y="1273175"/>
            <a:ext cx="1787525" cy="197490"/>
          </a:xfrm>
          <a:prstGeom prst="rect">
            <a:avLst/>
          </a:prstGeom>
          <a:noFill/>
          <a:ln>
            <a:noFill/>
          </a:ln>
        </p:spPr>
        <p:txBody>
          <a:bodyPr spcFirstLastPara="1" wrap="square" lIns="0" tIns="12700" rIns="0" bIns="0" anchor="t" anchorCtr="0">
            <a:noAutofit/>
          </a:bodyPr>
          <a:lstStyle/>
          <a:p>
            <a:pPr marL="12700" marR="0" lvl="0" indent="0" algn="l" rtl="0">
              <a:spcBef>
                <a:spcPts val="0"/>
              </a:spcBef>
              <a:spcAft>
                <a:spcPts val="0"/>
              </a:spcAft>
              <a:buNone/>
            </a:pPr>
            <a:r>
              <a:rPr lang="en-US" sz="1200" b="0" i="0" u="none" strike="noStrike" cap="none">
                <a:solidFill>
                  <a:srgbClr val="BFBFBF"/>
                </a:solidFill>
                <a:latin typeface="Calibri"/>
                <a:ea typeface="Calibri"/>
                <a:cs typeface="Calibri"/>
                <a:sym typeface="Calibri"/>
              </a:rPr>
              <a:t>School district	/</a:t>
            </a:r>
            <a:r>
              <a:rPr lang="en-US" sz="1200" b="0" i="0" u="sng" strike="noStrike" cap="none">
                <a:solidFill>
                  <a:srgbClr val="BFBFBF"/>
                </a:solidFill>
                <a:latin typeface="Calibri"/>
                <a:ea typeface="Calibri"/>
                <a:cs typeface="Calibri"/>
                <a:sym typeface="Calibri"/>
              </a:rPr>
              <a:t> 	City</a:t>
            </a:r>
            <a:endParaRPr sz="1200" b="0" i="0" u="none" strike="noStrike" cap="none">
              <a:solidFill>
                <a:srgbClr val="BFBFBF"/>
              </a:solidFill>
              <a:latin typeface="Calibri"/>
              <a:ea typeface="Calibri"/>
              <a:cs typeface="Calibri"/>
              <a:sym typeface="Calibri"/>
            </a:endParaRPr>
          </a:p>
        </p:txBody>
      </p:sp>
      <p:sp>
        <p:nvSpPr>
          <p:cNvPr id="162" name="Google Shape;162;p31"/>
          <p:cNvSpPr/>
          <p:nvPr/>
        </p:nvSpPr>
        <p:spPr>
          <a:xfrm>
            <a:off x="6805613" y="1457325"/>
            <a:ext cx="1049337" cy="0"/>
          </a:xfrm>
          <a:custGeom>
            <a:avLst/>
            <a:gdLst/>
            <a:ahLst/>
            <a:cxnLst/>
            <a:rect l="l" t="t" r="r" b="b"/>
            <a:pathLst>
              <a:path w="1049020" h="120000" extrusionOk="0">
                <a:moveTo>
                  <a:pt x="0" y="0"/>
                </a:moveTo>
                <a:lnTo>
                  <a:pt x="1048512"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63" name="Google Shape;163;p31"/>
          <p:cNvSpPr txBox="1"/>
          <p:nvPr/>
        </p:nvSpPr>
        <p:spPr>
          <a:xfrm>
            <a:off x="769938" y="1273175"/>
            <a:ext cx="5800725" cy="355600"/>
          </a:xfrm>
          <a:prstGeom prst="rect">
            <a:avLst/>
          </a:prstGeom>
          <a:noFill/>
          <a:ln>
            <a:noFill/>
          </a:ln>
        </p:spPr>
        <p:txBody>
          <a:bodyPr spcFirstLastPara="1" wrap="square" lIns="0" tIns="12700" rIns="0" bIns="0" anchor="t" anchorCtr="0">
            <a:noAutofit/>
          </a:bodyPr>
          <a:lstStyle/>
          <a:p>
            <a:pPr marL="12700" marR="0" lvl="0" indent="0" algn="l" rtl="0">
              <a:lnSpc>
                <a:spcPct val="107916"/>
              </a:lnSpc>
              <a:spcBef>
                <a:spcPts val="0"/>
              </a:spcBef>
              <a:spcAft>
                <a:spcPts val="0"/>
              </a:spcAft>
              <a:buNone/>
            </a:pPr>
            <a:r>
              <a:rPr lang="en-US" sz="1200" b="0" i="0" u="none" strike="noStrike" cap="none">
                <a:solidFill>
                  <a:srgbClr val="1F497D"/>
                </a:solidFill>
                <a:latin typeface="Calibri"/>
                <a:ea typeface="Calibri"/>
                <a:cs typeface="Calibri"/>
                <a:sym typeface="Calibri"/>
              </a:rPr>
              <a:t>The child(ren)  listed on this form moved due to economic necessity from a residence in</a:t>
            </a:r>
            <a:endParaRPr sz="1200" b="0" i="0" u="none" strike="noStrike" cap="none">
              <a:solidFill>
                <a:srgbClr val="000000"/>
              </a:solidFill>
              <a:latin typeface="Calibri"/>
              <a:ea typeface="Calibri"/>
              <a:cs typeface="Calibri"/>
              <a:sym typeface="Calibri"/>
            </a:endParaRPr>
          </a:p>
          <a:p>
            <a:pPr marL="12700" marR="0" lvl="0" indent="0" algn="l" rtl="0">
              <a:lnSpc>
                <a:spcPct val="107916"/>
              </a:lnSpc>
              <a:spcBef>
                <a:spcPts val="0"/>
              </a:spcBef>
              <a:spcAft>
                <a:spcPts val="0"/>
              </a:spcAft>
              <a:buNone/>
            </a:pPr>
            <a:r>
              <a:rPr lang="en-US" sz="1200" b="0" i="0" u="none" strike="noStrike" cap="none">
                <a:solidFill>
                  <a:srgbClr val="BFBFBF"/>
                </a:solidFill>
                <a:latin typeface="Calibri"/>
                <a:ea typeface="Calibri"/>
                <a:cs typeface="Calibri"/>
                <a:sym typeface="Calibri"/>
              </a:rPr>
              <a:t>/</a:t>
            </a:r>
            <a:r>
              <a:rPr lang="en-US" sz="1200" b="0" i="0" u="sng" strike="noStrike" cap="none">
                <a:solidFill>
                  <a:srgbClr val="BFBFBF"/>
                </a:solidFill>
                <a:latin typeface="Calibri"/>
                <a:ea typeface="Calibri"/>
                <a:cs typeface="Calibri"/>
                <a:sym typeface="Calibri"/>
              </a:rPr>
              <a:t> 	State	</a:t>
            </a:r>
            <a:r>
              <a:rPr lang="en-US" sz="1200" b="0" i="0" u="none" strike="noStrike" cap="none">
                <a:solidFill>
                  <a:srgbClr val="BFBFBF"/>
                </a:solidFill>
                <a:latin typeface="Calibri"/>
                <a:ea typeface="Calibri"/>
                <a:cs typeface="Calibri"/>
                <a:sym typeface="Calibri"/>
              </a:rPr>
              <a:t>/   Country	</a:t>
            </a:r>
            <a:r>
              <a:rPr lang="en-US" sz="1200" b="0" i="0" u="none" strike="noStrike" cap="none">
                <a:solidFill>
                  <a:srgbClr val="1F497D"/>
                </a:solidFill>
                <a:latin typeface="Calibri"/>
                <a:ea typeface="Calibri"/>
                <a:cs typeface="Calibri"/>
                <a:sym typeface="Calibri"/>
              </a:rPr>
              <a:t>to a residence in	</a:t>
            </a:r>
            <a:r>
              <a:rPr lang="en-US" sz="1200" b="0" i="0" u="none" strike="noStrike" cap="none">
                <a:solidFill>
                  <a:srgbClr val="BFBFBF"/>
                </a:solidFill>
                <a:latin typeface="Calibri"/>
                <a:ea typeface="Calibri"/>
                <a:cs typeface="Calibri"/>
                <a:sym typeface="Calibri"/>
              </a:rPr>
              <a:t>School district	/</a:t>
            </a:r>
            <a:r>
              <a:rPr lang="en-US" sz="1200" b="0" i="0" u="sng" strike="noStrike" cap="none">
                <a:solidFill>
                  <a:srgbClr val="BFBFBF"/>
                </a:solidFill>
                <a:latin typeface="Calibri"/>
                <a:ea typeface="Calibri"/>
                <a:cs typeface="Calibri"/>
                <a:sym typeface="Calibri"/>
              </a:rPr>
              <a:t> 	City	</a:t>
            </a:r>
            <a:r>
              <a:rPr lang="en-US" sz="1200" b="0" i="0" u="none" strike="noStrike" cap="none">
                <a:solidFill>
                  <a:srgbClr val="BFBFBF"/>
                </a:solidFill>
                <a:latin typeface="Calibri"/>
                <a:ea typeface="Calibri"/>
                <a:cs typeface="Calibri"/>
                <a:sym typeface="Calibri"/>
              </a:rPr>
              <a:t>/</a:t>
            </a:r>
            <a:endParaRPr/>
          </a:p>
        </p:txBody>
      </p:sp>
      <p:sp>
        <p:nvSpPr>
          <p:cNvPr id="164" name="Google Shape;164;p31"/>
          <p:cNvSpPr txBox="1"/>
          <p:nvPr/>
        </p:nvSpPr>
        <p:spPr>
          <a:xfrm>
            <a:off x="6719888" y="1419225"/>
            <a:ext cx="341312" cy="197490"/>
          </a:xfrm>
          <a:prstGeom prst="rect">
            <a:avLst/>
          </a:prstGeom>
          <a:noFill/>
          <a:ln>
            <a:noFill/>
          </a:ln>
        </p:spPr>
        <p:txBody>
          <a:bodyPr spcFirstLastPara="1" wrap="square" lIns="0" tIns="12700" rIns="0" bIns="0" anchor="t" anchorCtr="0">
            <a:noAutofit/>
          </a:bodyPr>
          <a:lstStyle/>
          <a:p>
            <a:pPr marL="12700" marR="0" lvl="0" indent="0" algn="l" rtl="0">
              <a:spcBef>
                <a:spcPts val="0"/>
              </a:spcBef>
              <a:spcAft>
                <a:spcPts val="0"/>
              </a:spcAft>
              <a:buNone/>
            </a:pPr>
            <a:r>
              <a:rPr lang="en-US" sz="1200" b="0" i="0" u="none" strike="noStrike" cap="none">
                <a:solidFill>
                  <a:srgbClr val="BFBFBF"/>
                </a:solidFill>
                <a:latin typeface="Calibri"/>
                <a:ea typeface="Calibri"/>
                <a:cs typeface="Calibri"/>
                <a:sym typeface="Calibri"/>
              </a:rPr>
              <a:t>State</a:t>
            </a:r>
            <a:endParaRPr sz="1200" b="0" i="0" u="none" strike="noStrike" cap="none">
              <a:solidFill>
                <a:srgbClr val="BFBFBF"/>
              </a:solidFill>
              <a:latin typeface="Calibri"/>
              <a:ea typeface="Calibri"/>
              <a:cs typeface="Calibri"/>
              <a:sym typeface="Calibri"/>
            </a:endParaRPr>
          </a:p>
        </p:txBody>
      </p:sp>
      <p:sp>
        <p:nvSpPr>
          <p:cNvPr id="165" name="Google Shape;165;p31"/>
          <p:cNvSpPr txBox="1"/>
          <p:nvPr/>
        </p:nvSpPr>
        <p:spPr>
          <a:xfrm>
            <a:off x="7799388" y="1419225"/>
            <a:ext cx="65087" cy="209550"/>
          </a:xfrm>
          <a:prstGeom prst="rect">
            <a:avLst/>
          </a:prstGeom>
          <a:noFill/>
          <a:ln>
            <a:noFill/>
          </a:ln>
        </p:spPr>
        <p:txBody>
          <a:bodyPr spcFirstLastPara="1" wrap="square" lIns="0" tIns="12700" rIns="0" bIns="0" anchor="t" anchorCtr="0">
            <a:noAutofit/>
          </a:bodyPr>
          <a:lstStyle/>
          <a:p>
            <a:pPr marL="12700" marR="0" lvl="0" indent="0" algn="l" rtl="0">
              <a:spcBef>
                <a:spcPts val="0"/>
              </a:spcBef>
              <a:spcAft>
                <a:spcPts val="0"/>
              </a:spcAft>
              <a:buNone/>
            </a:pPr>
            <a:r>
              <a:rPr lang="en-US" sz="1200" b="0" i="0" u="none" strike="noStrike" cap="none">
                <a:solidFill>
                  <a:srgbClr val="1F497D"/>
                </a:solidFill>
                <a:latin typeface="Calibri"/>
                <a:ea typeface="Calibri"/>
                <a:cs typeface="Calibri"/>
                <a:sym typeface="Calibri"/>
              </a:rPr>
              <a:t>.</a:t>
            </a:r>
            <a:endParaRPr sz="1200" b="0" i="0" u="none" strike="noStrike" cap="none">
              <a:solidFill>
                <a:srgbClr val="000000"/>
              </a:solidFill>
              <a:latin typeface="Calibri"/>
              <a:ea typeface="Calibri"/>
              <a:cs typeface="Calibri"/>
              <a:sym typeface="Calibri"/>
            </a:endParaRPr>
          </a:p>
        </p:txBody>
      </p:sp>
      <p:sp>
        <p:nvSpPr>
          <p:cNvPr id="166" name="Google Shape;166;p31"/>
          <p:cNvSpPr/>
          <p:nvPr/>
        </p:nvSpPr>
        <p:spPr>
          <a:xfrm>
            <a:off x="1600200" y="1603375"/>
            <a:ext cx="600075" cy="0"/>
          </a:xfrm>
          <a:custGeom>
            <a:avLst/>
            <a:gdLst/>
            <a:ahLst/>
            <a:cxnLst/>
            <a:rect l="l" t="t" r="r" b="b"/>
            <a:pathLst>
              <a:path w="600710" h="120000" extrusionOk="0">
                <a:moveTo>
                  <a:pt x="0" y="0"/>
                </a:moveTo>
                <a:lnTo>
                  <a:pt x="600456"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67" name="Google Shape;167;p31"/>
          <p:cNvSpPr/>
          <p:nvPr/>
        </p:nvSpPr>
        <p:spPr>
          <a:xfrm>
            <a:off x="4356100" y="1603375"/>
            <a:ext cx="1011238" cy="0"/>
          </a:xfrm>
          <a:custGeom>
            <a:avLst/>
            <a:gdLst/>
            <a:ahLst/>
            <a:cxnLst/>
            <a:rect l="l" t="t" r="r" b="b"/>
            <a:pathLst>
              <a:path w="1012189" h="120000" extrusionOk="0">
                <a:moveTo>
                  <a:pt x="0" y="0"/>
                </a:moveTo>
                <a:lnTo>
                  <a:pt x="1011936"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68" name="Google Shape;168;p31"/>
          <p:cNvSpPr/>
          <p:nvPr/>
        </p:nvSpPr>
        <p:spPr>
          <a:xfrm>
            <a:off x="6556375" y="1603375"/>
            <a:ext cx="493713" cy="0"/>
          </a:xfrm>
          <a:custGeom>
            <a:avLst/>
            <a:gdLst/>
            <a:ahLst/>
            <a:cxnLst/>
            <a:rect l="l" t="t" r="r" b="b"/>
            <a:pathLst>
              <a:path w="494029" h="120000" extrusionOk="0">
                <a:moveTo>
                  <a:pt x="0" y="0"/>
                </a:moveTo>
                <a:lnTo>
                  <a:pt x="493775"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69" name="Google Shape;169;p31"/>
          <p:cNvSpPr txBox="1"/>
          <p:nvPr/>
        </p:nvSpPr>
        <p:spPr>
          <a:xfrm>
            <a:off x="307975" y="2005013"/>
            <a:ext cx="138113" cy="207962"/>
          </a:xfrm>
          <a:prstGeom prst="rect">
            <a:avLst/>
          </a:prstGeom>
          <a:noFill/>
          <a:ln>
            <a:noFill/>
          </a:ln>
        </p:spPr>
        <p:txBody>
          <a:bodyPr spcFirstLastPara="1" wrap="square" lIns="0" tIns="12700" rIns="0" bIns="0" anchor="t" anchorCtr="0">
            <a:noAutofit/>
          </a:bodyPr>
          <a:lstStyle/>
          <a:p>
            <a:pPr marL="12700" marR="0" lvl="0" indent="0" algn="l" rtl="0">
              <a:spcBef>
                <a:spcPts val="0"/>
              </a:spcBef>
              <a:spcAft>
                <a:spcPts val="0"/>
              </a:spcAft>
              <a:buNone/>
            </a:pPr>
            <a:r>
              <a:rPr lang="en-US" sz="1200" b="0" i="0" u="none" strike="noStrike" cap="none">
                <a:solidFill>
                  <a:srgbClr val="1F497D"/>
                </a:solidFill>
                <a:latin typeface="Calibri"/>
                <a:ea typeface="Calibri"/>
                <a:cs typeface="Calibri"/>
                <a:sym typeface="Calibri"/>
              </a:rPr>
              <a:t>2.</a:t>
            </a:r>
            <a:endParaRPr sz="1200" b="0" i="0" u="none" strike="noStrike" cap="none">
              <a:solidFill>
                <a:srgbClr val="000000"/>
              </a:solidFill>
              <a:latin typeface="Calibri"/>
              <a:ea typeface="Calibri"/>
              <a:cs typeface="Calibri"/>
              <a:sym typeface="Calibri"/>
            </a:endParaRPr>
          </a:p>
        </p:txBody>
      </p:sp>
      <p:sp>
        <p:nvSpPr>
          <p:cNvPr id="170" name="Google Shape;170;p31"/>
          <p:cNvSpPr txBox="1"/>
          <p:nvPr/>
        </p:nvSpPr>
        <p:spPr>
          <a:xfrm>
            <a:off x="769938" y="2005013"/>
            <a:ext cx="2982912" cy="207962"/>
          </a:xfrm>
          <a:prstGeom prst="rect">
            <a:avLst/>
          </a:prstGeom>
          <a:noFill/>
          <a:ln>
            <a:noFill/>
          </a:ln>
        </p:spPr>
        <p:txBody>
          <a:bodyPr spcFirstLastPara="1" wrap="square" lIns="0" tIns="12700" rIns="0" bIns="0" anchor="t" anchorCtr="0">
            <a:noAutofit/>
          </a:bodyPr>
          <a:lstStyle/>
          <a:p>
            <a:pPr marL="12700" marR="0" lvl="0" indent="0" algn="l" rtl="0">
              <a:spcBef>
                <a:spcPts val="0"/>
              </a:spcBef>
              <a:spcAft>
                <a:spcPts val="0"/>
              </a:spcAft>
              <a:buNone/>
            </a:pPr>
            <a:r>
              <a:rPr lang="en-US" sz="1200" b="0" i="0" u="none" strike="noStrike" cap="none">
                <a:solidFill>
                  <a:srgbClr val="1F497D"/>
                </a:solidFill>
                <a:latin typeface="Calibri"/>
                <a:ea typeface="Calibri"/>
                <a:cs typeface="Calibri"/>
                <a:sym typeface="Calibri"/>
              </a:rPr>
              <a:t>The child(ren)  moved (complete both a. and b.):</a:t>
            </a:r>
            <a:endParaRPr sz="1200" b="0" i="0" u="none" strike="noStrike" cap="none">
              <a:solidFill>
                <a:srgbClr val="000000"/>
              </a:solidFill>
              <a:latin typeface="Calibri"/>
              <a:ea typeface="Calibri"/>
              <a:cs typeface="Calibri"/>
              <a:sym typeface="Calibri"/>
            </a:endParaRPr>
          </a:p>
        </p:txBody>
      </p:sp>
      <p:sp>
        <p:nvSpPr>
          <p:cNvPr id="171" name="Google Shape;171;p31"/>
          <p:cNvSpPr txBox="1"/>
          <p:nvPr/>
        </p:nvSpPr>
        <p:spPr>
          <a:xfrm>
            <a:off x="822325" y="2286000"/>
            <a:ext cx="5373688" cy="354013"/>
          </a:xfrm>
          <a:prstGeom prst="rect">
            <a:avLst/>
          </a:prstGeom>
          <a:noFill/>
          <a:ln>
            <a:noFill/>
          </a:ln>
        </p:spPr>
        <p:txBody>
          <a:bodyPr spcFirstLastPara="1" wrap="square" lIns="0" tIns="48250" rIns="0" bIns="0" anchor="t" anchorCtr="0">
            <a:noAutofit/>
          </a:bodyPr>
          <a:lstStyle/>
          <a:p>
            <a:pPr marL="12700" marR="0" lvl="0" indent="0" algn="l" rtl="0">
              <a:lnSpc>
                <a:spcPct val="95833"/>
              </a:lnSpc>
              <a:spcBef>
                <a:spcPts val="0"/>
              </a:spcBef>
              <a:spcAft>
                <a:spcPts val="0"/>
              </a:spcAft>
              <a:buNone/>
            </a:pPr>
            <a:r>
              <a:rPr lang="en-US" sz="1200" b="0" i="0" u="none" strike="noStrike" cap="none">
                <a:solidFill>
                  <a:srgbClr val="1F497D"/>
                </a:solidFill>
                <a:latin typeface="Calibri"/>
                <a:ea typeface="Calibri"/>
                <a:cs typeface="Calibri"/>
                <a:sym typeface="Calibri"/>
              </a:rPr>
              <a:t>a.	</a:t>
            </a:r>
            <a:r>
              <a:rPr lang="en-US" sz="1200" b="0" i="0" u="none" strike="noStrike" cap="none">
                <a:solidFill>
                  <a:srgbClr val="1F497D"/>
                </a:solidFill>
                <a:latin typeface="Noto Sans Symbols"/>
                <a:ea typeface="Noto Sans Symbols"/>
                <a:cs typeface="Noto Sans Symbols"/>
                <a:sym typeface="Noto Sans Symbols"/>
              </a:rPr>
              <a:t>◻</a:t>
            </a:r>
            <a:r>
              <a:rPr lang="en-US" sz="1200" b="0" i="0" u="none" strike="noStrike" cap="none">
                <a:solidFill>
                  <a:srgbClr val="1F497D"/>
                </a:solidFill>
                <a:latin typeface="Times New Roman"/>
                <a:ea typeface="Times New Roman"/>
                <a:cs typeface="Times New Roman"/>
                <a:sym typeface="Times New Roman"/>
              </a:rPr>
              <a:t> </a:t>
            </a:r>
            <a:r>
              <a:rPr lang="en-US" sz="1200" b="0" i="0" u="none" strike="noStrike" cap="none">
                <a:solidFill>
                  <a:srgbClr val="1F497D"/>
                </a:solidFill>
                <a:latin typeface="Calibri"/>
                <a:ea typeface="Calibri"/>
                <a:cs typeface="Calibri"/>
                <a:sym typeface="Calibri"/>
              </a:rPr>
              <a:t>as the worker, OR	</a:t>
            </a:r>
            <a:r>
              <a:rPr lang="en-US" sz="1200" b="0" i="0" u="none" strike="noStrike" cap="none">
                <a:solidFill>
                  <a:srgbClr val="1F497D"/>
                </a:solidFill>
                <a:latin typeface="Noto Sans Symbols"/>
                <a:ea typeface="Noto Sans Symbols"/>
                <a:cs typeface="Noto Sans Symbols"/>
                <a:sym typeface="Noto Sans Symbols"/>
              </a:rPr>
              <a:t>◻</a:t>
            </a:r>
            <a:r>
              <a:rPr lang="en-US" sz="1200" b="0" i="0" u="none" strike="noStrike" cap="none">
                <a:solidFill>
                  <a:srgbClr val="1F497D"/>
                </a:solidFill>
                <a:latin typeface="Times New Roman"/>
                <a:ea typeface="Times New Roman"/>
                <a:cs typeface="Times New Roman"/>
                <a:sym typeface="Times New Roman"/>
              </a:rPr>
              <a:t> </a:t>
            </a:r>
            <a:r>
              <a:rPr lang="en-US" sz="1200" b="0" i="0" u="none" strike="noStrike" cap="none">
                <a:solidFill>
                  <a:srgbClr val="1F497D"/>
                </a:solidFill>
                <a:latin typeface="Calibri"/>
                <a:ea typeface="Calibri"/>
                <a:cs typeface="Calibri"/>
                <a:sym typeface="Calibri"/>
              </a:rPr>
              <a:t>with the worker, OR	</a:t>
            </a:r>
            <a:r>
              <a:rPr lang="en-US" sz="1200" b="0" i="0" u="none" strike="noStrike" cap="none">
                <a:solidFill>
                  <a:srgbClr val="1F497D"/>
                </a:solidFill>
                <a:latin typeface="Noto Sans Symbols"/>
                <a:ea typeface="Noto Sans Symbols"/>
                <a:cs typeface="Noto Sans Symbols"/>
                <a:sym typeface="Noto Sans Symbols"/>
              </a:rPr>
              <a:t>◻</a:t>
            </a:r>
            <a:r>
              <a:rPr lang="en-US" sz="1200" b="0" i="0" u="none" strike="noStrike" cap="none">
                <a:solidFill>
                  <a:srgbClr val="1F497D"/>
                </a:solidFill>
                <a:latin typeface="Times New Roman"/>
                <a:ea typeface="Times New Roman"/>
                <a:cs typeface="Times New Roman"/>
                <a:sym typeface="Times New Roman"/>
              </a:rPr>
              <a:t> </a:t>
            </a:r>
            <a:r>
              <a:rPr lang="en-US" sz="1200" b="0" i="0" u="none" strike="noStrike" cap="none">
                <a:solidFill>
                  <a:srgbClr val="1F497D"/>
                </a:solidFill>
                <a:latin typeface="Calibri"/>
                <a:ea typeface="Calibri"/>
                <a:cs typeface="Calibri"/>
                <a:sym typeface="Calibri"/>
              </a:rPr>
              <a:t>to join or precede the worker.  b.</a:t>
            </a:r>
            <a:endParaRPr sz="1200" b="0" i="0" u="none" strike="noStrike" cap="none">
              <a:solidFill>
                <a:srgbClr val="000000"/>
              </a:solidFill>
              <a:latin typeface="Calibri"/>
              <a:ea typeface="Calibri"/>
              <a:cs typeface="Calibri"/>
              <a:sym typeface="Calibri"/>
            </a:endParaRPr>
          </a:p>
        </p:txBody>
      </p:sp>
      <p:sp>
        <p:nvSpPr>
          <p:cNvPr id="172" name="Google Shape;172;p31"/>
          <p:cNvSpPr txBox="1"/>
          <p:nvPr/>
        </p:nvSpPr>
        <p:spPr>
          <a:xfrm>
            <a:off x="1222375" y="2432050"/>
            <a:ext cx="749300" cy="207963"/>
          </a:xfrm>
          <a:prstGeom prst="rect">
            <a:avLst/>
          </a:prstGeom>
          <a:noFill/>
          <a:ln>
            <a:noFill/>
          </a:ln>
        </p:spPr>
        <p:txBody>
          <a:bodyPr spcFirstLastPara="1" wrap="square" lIns="0" tIns="12700" rIns="0" bIns="0" anchor="t" anchorCtr="0">
            <a:noAutofit/>
          </a:bodyPr>
          <a:lstStyle/>
          <a:p>
            <a:pPr marL="12700" marR="0" lvl="0" indent="0" algn="l" rtl="0">
              <a:spcBef>
                <a:spcPts val="0"/>
              </a:spcBef>
              <a:spcAft>
                <a:spcPts val="0"/>
              </a:spcAft>
              <a:buNone/>
            </a:pPr>
            <a:r>
              <a:rPr lang="en-US" sz="1200" b="0" i="0" u="none" strike="noStrike" cap="none">
                <a:solidFill>
                  <a:srgbClr val="1F497D"/>
                </a:solidFill>
                <a:latin typeface="Calibri"/>
                <a:ea typeface="Calibri"/>
                <a:cs typeface="Calibri"/>
                <a:sym typeface="Calibri"/>
              </a:rPr>
              <a:t>The worker,</a:t>
            </a:r>
            <a:endParaRPr sz="1200" b="0" i="0" u="none" strike="noStrike" cap="none">
              <a:solidFill>
                <a:srgbClr val="000000"/>
              </a:solidFill>
              <a:latin typeface="Calibri"/>
              <a:ea typeface="Calibri"/>
              <a:cs typeface="Calibri"/>
              <a:sym typeface="Calibri"/>
            </a:endParaRPr>
          </a:p>
        </p:txBody>
      </p:sp>
      <p:sp>
        <p:nvSpPr>
          <p:cNvPr id="173" name="Google Shape;173;p31"/>
          <p:cNvSpPr txBox="1"/>
          <p:nvPr/>
        </p:nvSpPr>
        <p:spPr>
          <a:xfrm>
            <a:off x="2438400" y="2432050"/>
            <a:ext cx="6149975" cy="197490"/>
          </a:xfrm>
          <a:prstGeom prst="rect">
            <a:avLst/>
          </a:prstGeom>
          <a:noFill/>
          <a:ln>
            <a:noFill/>
          </a:ln>
        </p:spPr>
        <p:txBody>
          <a:bodyPr spcFirstLastPara="1" wrap="square" lIns="0" tIns="12700" rIns="0" bIns="0" anchor="t" anchorCtr="0">
            <a:noAutofit/>
          </a:bodyPr>
          <a:lstStyle/>
          <a:p>
            <a:pPr marL="12700" marR="0" lvl="0" indent="0" algn="l" rtl="0">
              <a:spcBef>
                <a:spcPts val="0"/>
              </a:spcBef>
              <a:spcAft>
                <a:spcPts val="0"/>
              </a:spcAft>
              <a:buNone/>
            </a:pPr>
            <a:r>
              <a:rPr lang="en-US" sz="1200" b="0" i="0" u="none" strike="noStrike" cap="none">
                <a:solidFill>
                  <a:srgbClr val="BFBFBF"/>
                </a:solidFill>
                <a:latin typeface="Calibri"/>
                <a:ea typeface="Calibri"/>
                <a:cs typeface="Calibri"/>
                <a:sym typeface="Calibri"/>
              </a:rPr>
              <a:t>First Name and Last Name of Worker</a:t>
            </a:r>
            <a:r>
              <a:rPr lang="en-US" sz="1200" b="0" i="0" u="none" strike="noStrike" cap="none">
                <a:solidFill>
                  <a:srgbClr val="FF0000"/>
                </a:solidFill>
                <a:latin typeface="Calibri"/>
                <a:ea typeface="Calibri"/>
                <a:cs typeface="Calibri"/>
                <a:sym typeface="Calibri"/>
              </a:rPr>
              <a:t>	</a:t>
            </a:r>
            <a:r>
              <a:rPr lang="en-US" sz="1200" b="0" i="0" u="none" strike="noStrike" cap="none">
                <a:solidFill>
                  <a:srgbClr val="1F497D"/>
                </a:solidFill>
                <a:latin typeface="Calibri"/>
                <a:ea typeface="Calibri"/>
                <a:cs typeface="Calibri"/>
                <a:sym typeface="Calibri"/>
              </a:rPr>
              <a:t>, is  </a:t>
            </a:r>
            <a:r>
              <a:rPr lang="en-US" sz="1200" b="0" i="0" u="none" strike="noStrike" cap="none">
                <a:solidFill>
                  <a:srgbClr val="1F497D"/>
                </a:solidFill>
                <a:latin typeface="Noto Sans Symbols"/>
                <a:ea typeface="Noto Sans Symbols"/>
                <a:cs typeface="Noto Sans Symbols"/>
                <a:sym typeface="Noto Sans Symbols"/>
              </a:rPr>
              <a:t>◻</a:t>
            </a:r>
            <a:r>
              <a:rPr lang="en-US" sz="1200" b="0" i="0" u="none" strike="noStrike" cap="none">
                <a:solidFill>
                  <a:srgbClr val="1F497D"/>
                </a:solidFill>
                <a:latin typeface="Times New Roman"/>
                <a:ea typeface="Times New Roman"/>
                <a:cs typeface="Times New Roman"/>
                <a:sym typeface="Times New Roman"/>
              </a:rPr>
              <a:t> </a:t>
            </a:r>
            <a:r>
              <a:rPr lang="en-US" sz="1200" b="0" i="0" u="none" strike="noStrike" cap="none">
                <a:solidFill>
                  <a:srgbClr val="1F497D"/>
                </a:solidFill>
                <a:latin typeface="Calibri"/>
                <a:ea typeface="Calibri"/>
                <a:cs typeface="Calibri"/>
                <a:sym typeface="Calibri"/>
              </a:rPr>
              <a:t>the child or the child’s </a:t>
            </a:r>
            <a:r>
              <a:rPr lang="en-US" sz="1200" b="0" i="0" u="none" strike="noStrike" cap="none">
                <a:solidFill>
                  <a:srgbClr val="1F497D"/>
                </a:solidFill>
                <a:latin typeface="Noto Sans Symbols"/>
                <a:ea typeface="Noto Sans Symbols"/>
                <a:cs typeface="Noto Sans Symbols"/>
                <a:sym typeface="Noto Sans Symbols"/>
              </a:rPr>
              <a:t>◻</a:t>
            </a:r>
            <a:r>
              <a:rPr lang="en-US" sz="1200" b="0" i="0" u="none" strike="noStrike" cap="none">
                <a:solidFill>
                  <a:srgbClr val="1F497D"/>
                </a:solidFill>
                <a:latin typeface="Times New Roman"/>
                <a:ea typeface="Times New Roman"/>
                <a:cs typeface="Times New Roman"/>
                <a:sym typeface="Times New Roman"/>
              </a:rPr>
              <a:t> </a:t>
            </a:r>
            <a:r>
              <a:rPr lang="en-US" sz="1200" b="0" i="0" u="none" strike="noStrike" cap="none">
                <a:solidFill>
                  <a:srgbClr val="1F497D"/>
                </a:solidFill>
                <a:latin typeface="Calibri"/>
                <a:ea typeface="Calibri"/>
                <a:cs typeface="Calibri"/>
                <a:sym typeface="Calibri"/>
              </a:rPr>
              <a:t>parent/guardian  </a:t>
            </a:r>
            <a:r>
              <a:rPr lang="en-US" sz="1200" b="0" i="0" u="none" strike="noStrike" cap="none">
                <a:solidFill>
                  <a:srgbClr val="1F497D"/>
                </a:solidFill>
                <a:latin typeface="Noto Sans Symbols"/>
                <a:ea typeface="Noto Sans Symbols"/>
                <a:cs typeface="Noto Sans Symbols"/>
                <a:sym typeface="Noto Sans Symbols"/>
              </a:rPr>
              <a:t>◻</a:t>
            </a:r>
            <a:r>
              <a:rPr lang="en-US" sz="1200" b="0" i="0" u="none" strike="noStrike" cap="none">
                <a:solidFill>
                  <a:srgbClr val="1F497D"/>
                </a:solidFill>
                <a:latin typeface="Times New Roman"/>
                <a:ea typeface="Times New Roman"/>
                <a:cs typeface="Times New Roman"/>
                <a:sym typeface="Times New Roman"/>
              </a:rPr>
              <a:t> </a:t>
            </a:r>
            <a:r>
              <a:rPr lang="en-US" sz="1200" b="0" i="0" u="none" strike="noStrike" cap="none">
                <a:solidFill>
                  <a:srgbClr val="1F497D"/>
                </a:solidFill>
                <a:latin typeface="Calibri"/>
                <a:ea typeface="Calibri"/>
                <a:cs typeface="Calibri"/>
                <a:sym typeface="Calibri"/>
              </a:rPr>
              <a:t>spouse.</a:t>
            </a:r>
            <a:endParaRPr sz="1200" b="0" i="0" u="none" strike="noStrike" cap="none">
              <a:solidFill>
                <a:srgbClr val="000000"/>
              </a:solidFill>
              <a:latin typeface="Calibri"/>
              <a:ea typeface="Calibri"/>
              <a:cs typeface="Calibri"/>
              <a:sym typeface="Calibri"/>
            </a:endParaRPr>
          </a:p>
        </p:txBody>
      </p:sp>
      <p:sp>
        <p:nvSpPr>
          <p:cNvPr id="174" name="Google Shape;174;p31"/>
          <p:cNvSpPr/>
          <p:nvPr/>
        </p:nvSpPr>
        <p:spPr>
          <a:xfrm>
            <a:off x="2451100" y="2614613"/>
            <a:ext cx="2270125" cy="0"/>
          </a:xfrm>
          <a:custGeom>
            <a:avLst/>
            <a:gdLst/>
            <a:ahLst/>
            <a:cxnLst/>
            <a:rect l="l" t="t" r="r" b="b"/>
            <a:pathLst>
              <a:path w="2271395" h="120000" extrusionOk="0">
                <a:moveTo>
                  <a:pt x="0" y="0"/>
                </a:moveTo>
                <a:lnTo>
                  <a:pt x="2270772"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75" name="Google Shape;175;p31"/>
          <p:cNvSpPr txBox="1"/>
          <p:nvPr/>
        </p:nvSpPr>
        <p:spPr>
          <a:xfrm>
            <a:off x="1222375" y="2724150"/>
            <a:ext cx="7046913" cy="355600"/>
          </a:xfrm>
          <a:prstGeom prst="rect">
            <a:avLst/>
          </a:prstGeom>
          <a:noFill/>
          <a:ln>
            <a:noFill/>
          </a:ln>
        </p:spPr>
        <p:txBody>
          <a:bodyPr spcFirstLastPara="1" wrap="square" lIns="0" tIns="48250" rIns="0" bIns="0" anchor="t" anchorCtr="0">
            <a:noAutofit/>
          </a:bodyPr>
          <a:lstStyle/>
          <a:p>
            <a:pPr marL="12700" marR="0" lvl="0" indent="0" algn="l" rtl="0">
              <a:lnSpc>
                <a:spcPct val="95833"/>
              </a:lnSpc>
              <a:spcBef>
                <a:spcPts val="0"/>
              </a:spcBef>
              <a:spcAft>
                <a:spcPts val="0"/>
              </a:spcAft>
              <a:buNone/>
            </a:pPr>
            <a:r>
              <a:rPr lang="en-US" sz="1200" b="0" i="0" u="none" strike="noStrike" cap="none">
                <a:solidFill>
                  <a:srgbClr val="1F497D"/>
                </a:solidFill>
                <a:latin typeface="Calibri"/>
                <a:ea typeface="Calibri"/>
                <a:cs typeface="Calibri"/>
                <a:sym typeface="Calibri"/>
              </a:rPr>
              <a:t>i.(Complete if “to join or precede” is checked in #2a.) The child(ren) moved on </a:t>
            </a:r>
            <a:r>
              <a:rPr lang="en-US" sz="1200" b="0" i="0" u="sng" strike="noStrike" cap="none">
                <a:solidFill>
                  <a:srgbClr val="BFBFBF"/>
                </a:solidFill>
                <a:latin typeface="Calibri"/>
                <a:ea typeface="Calibri"/>
                <a:cs typeface="Calibri"/>
                <a:sym typeface="Calibri"/>
              </a:rPr>
              <a:t>MM/DD/YY</a:t>
            </a:r>
            <a:r>
              <a:rPr lang="en-US" sz="1200" b="0" i="0" u="none" strike="noStrike" cap="none">
                <a:solidFill>
                  <a:srgbClr val="BFBFBF"/>
                </a:solidFill>
                <a:latin typeface="Calibri"/>
                <a:ea typeface="Calibri"/>
                <a:cs typeface="Calibri"/>
                <a:sym typeface="Calibri"/>
              </a:rPr>
              <a:t> </a:t>
            </a:r>
            <a:r>
              <a:rPr lang="en-US" sz="1200" b="0" i="0" u="none" strike="noStrike" cap="none">
                <a:solidFill>
                  <a:srgbClr val="1F497D"/>
                </a:solidFill>
                <a:latin typeface="Calibri"/>
                <a:ea typeface="Calibri"/>
                <a:cs typeface="Calibri"/>
                <a:sym typeface="Calibri"/>
              </a:rPr>
              <a:t>. The worker moved on  </a:t>
            </a:r>
            <a:r>
              <a:rPr lang="en-US" sz="1200" b="0" i="0" u="sng" strike="noStrike" cap="none">
                <a:solidFill>
                  <a:srgbClr val="BFBFBF"/>
                </a:solidFill>
                <a:latin typeface="Calibri"/>
                <a:ea typeface="Calibri"/>
                <a:cs typeface="Calibri"/>
                <a:sym typeface="Calibri"/>
              </a:rPr>
              <a:t>MM/DD/YY</a:t>
            </a:r>
            <a:r>
              <a:rPr lang="en-US" sz="1200" b="0" i="0" u="none" strike="noStrike" cap="none">
                <a:solidFill>
                  <a:srgbClr val="BFBFBF"/>
                </a:solidFill>
                <a:latin typeface="Calibri"/>
                <a:ea typeface="Calibri"/>
                <a:cs typeface="Calibri"/>
                <a:sym typeface="Calibri"/>
              </a:rPr>
              <a:t> </a:t>
            </a:r>
            <a:r>
              <a:rPr lang="en-US" sz="1200" b="0" i="0" u="none" strike="noStrike" cap="none">
                <a:solidFill>
                  <a:srgbClr val="1F497D"/>
                </a:solidFill>
                <a:latin typeface="Calibri"/>
                <a:ea typeface="Calibri"/>
                <a:cs typeface="Calibri"/>
                <a:sym typeface="Calibri"/>
              </a:rPr>
              <a:t>(provide comment)</a:t>
            </a:r>
            <a:endParaRPr sz="1200" b="0" i="0" u="none" strike="noStrike" cap="none">
              <a:solidFill>
                <a:srgbClr val="000000"/>
              </a:solidFill>
              <a:latin typeface="Calibri"/>
              <a:ea typeface="Calibri"/>
              <a:cs typeface="Calibri"/>
              <a:sym typeface="Calibri"/>
            </a:endParaRPr>
          </a:p>
        </p:txBody>
      </p:sp>
      <p:sp>
        <p:nvSpPr>
          <p:cNvPr id="176" name="Google Shape;176;p31"/>
          <p:cNvSpPr txBox="1"/>
          <p:nvPr/>
        </p:nvSpPr>
        <p:spPr>
          <a:xfrm>
            <a:off x="307975" y="3309938"/>
            <a:ext cx="138113" cy="207962"/>
          </a:xfrm>
          <a:prstGeom prst="rect">
            <a:avLst/>
          </a:prstGeom>
          <a:noFill/>
          <a:ln>
            <a:noFill/>
          </a:ln>
        </p:spPr>
        <p:txBody>
          <a:bodyPr spcFirstLastPara="1" wrap="square" lIns="0" tIns="12700" rIns="0" bIns="0" anchor="t" anchorCtr="0">
            <a:noAutofit/>
          </a:bodyPr>
          <a:lstStyle/>
          <a:p>
            <a:pPr marL="12700" marR="0" lvl="0" indent="0" algn="l" rtl="0">
              <a:spcBef>
                <a:spcPts val="0"/>
              </a:spcBef>
              <a:spcAft>
                <a:spcPts val="0"/>
              </a:spcAft>
              <a:buNone/>
            </a:pPr>
            <a:r>
              <a:rPr lang="en-US" sz="1200" b="0" i="0" u="none" strike="noStrike" cap="none">
                <a:solidFill>
                  <a:srgbClr val="1F497D"/>
                </a:solidFill>
                <a:latin typeface="Calibri"/>
                <a:ea typeface="Calibri"/>
                <a:cs typeface="Calibri"/>
                <a:sym typeface="Calibri"/>
              </a:rPr>
              <a:t>3.</a:t>
            </a:r>
            <a:endParaRPr sz="1200" b="0" i="0" u="none" strike="noStrike" cap="none">
              <a:solidFill>
                <a:srgbClr val="000000"/>
              </a:solidFill>
              <a:latin typeface="Calibri"/>
              <a:ea typeface="Calibri"/>
              <a:cs typeface="Calibri"/>
              <a:sym typeface="Calibri"/>
            </a:endParaRPr>
          </a:p>
        </p:txBody>
      </p:sp>
      <p:sp>
        <p:nvSpPr>
          <p:cNvPr id="177" name="Google Shape;177;p31"/>
          <p:cNvSpPr txBox="1"/>
          <p:nvPr/>
        </p:nvSpPr>
        <p:spPr>
          <a:xfrm>
            <a:off x="769938" y="3309938"/>
            <a:ext cx="3163887" cy="197490"/>
          </a:xfrm>
          <a:prstGeom prst="rect">
            <a:avLst/>
          </a:prstGeom>
          <a:noFill/>
          <a:ln>
            <a:noFill/>
          </a:ln>
        </p:spPr>
        <p:txBody>
          <a:bodyPr spcFirstLastPara="1" wrap="square" lIns="0" tIns="12700" rIns="0" bIns="0" anchor="t" anchorCtr="0">
            <a:noAutofit/>
          </a:bodyPr>
          <a:lstStyle/>
          <a:p>
            <a:pPr marL="12700" marR="0" lvl="0" indent="0" algn="l" rtl="0">
              <a:spcBef>
                <a:spcPts val="0"/>
              </a:spcBef>
              <a:spcAft>
                <a:spcPts val="0"/>
              </a:spcAft>
              <a:buNone/>
            </a:pPr>
            <a:r>
              <a:rPr lang="en-US" sz="1200" b="0" i="0" u="none" strike="noStrike" cap="none">
                <a:solidFill>
                  <a:srgbClr val="1F497D"/>
                </a:solidFill>
                <a:latin typeface="Calibri"/>
                <a:ea typeface="Calibri"/>
                <a:cs typeface="Calibri"/>
                <a:sym typeface="Calibri"/>
              </a:rPr>
              <a:t>The Qualifying Arrival Date was	</a:t>
            </a:r>
            <a:r>
              <a:rPr lang="en-US" sz="1200" b="0" i="0" u="none" strike="noStrike" cap="none">
                <a:solidFill>
                  <a:srgbClr val="BFBFBF"/>
                </a:solidFill>
                <a:latin typeface="Calibri"/>
                <a:ea typeface="Calibri"/>
                <a:cs typeface="Calibri"/>
                <a:sym typeface="Calibri"/>
              </a:rPr>
              <a:t>MM/DD/YY</a:t>
            </a:r>
            <a:endParaRPr sz="1200" b="0" i="0" u="none" strike="noStrike" cap="none">
              <a:solidFill>
                <a:srgbClr val="BFBFBF"/>
              </a:solidFill>
              <a:latin typeface="Calibri"/>
              <a:ea typeface="Calibri"/>
              <a:cs typeface="Calibri"/>
              <a:sym typeface="Calibri"/>
            </a:endParaRPr>
          </a:p>
        </p:txBody>
      </p:sp>
      <p:sp>
        <p:nvSpPr>
          <p:cNvPr id="178" name="Google Shape;178;p31"/>
          <p:cNvSpPr txBox="1"/>
          <p:nvPr/>
        </p:nvSpPr>
        <p:spPr>
          <a:xfrm>
            <a:off x="4440238" y="3309938"/>
            <a:ext cx="65087" cy="207962"/>
          </a:xfrm>
          <a:prstGeom prst="rect">
            <a:avLst/>
          </a:prstGeom>
          <a:noFill/>
          <a:ln>
            <a:noFill/>
          </a:ln>
        </p:spPr>
        <p:txBody>
          <a:bodyPr spcFirstLastPara="1" wrap="square" lIns="0" tIns="12700" rIns="0" bIns="0" anchor="t" anchorCtr="0">
            <a:noAutofit/>
          </a:bodyPr>
          <a:lstStyle/>
          <a:p>
            <a:pPr marL="12700" marR="0" lvl="0" indent="0" algn="l" rtl="0">
              <a:spcBef>
                <a:spcPts val="0"/>
              </a:spcBef>
              <a:spcAft>
                <a:spcPts val="0"/>
              </a:spcAft>
              <a:buNone/>
            </a:pPr>
            <a:r>
              <a:rPr lang="en-US" sz="1200" b="0" i="0" u="none" strike="noStrike" cap="none">
                <a:solidFill>
                  <a:srgbClr val="1F497D"/>
                </a:solidFill>
                <a:latin typeface="Calibri"/>
                <a:ea typeface="Calibri"/>
                <a:cs typeface="Calibri"/>
                <a:sym typeface="Calibri"/>
              </a:rPr>
              <a:t>.</a:t>
            </a:r>
            <a:endParaRPr sz="1200" b="0" i="0" u="none" strike="noStrike" cap="none">
              <a:solidFill>
                <a:srgbClr val="000000"/>
              </a:solidFill>
              <a:latin typeface="Calibri"/>
              <a:ea typeface="Calibri"/>
              <a:cs typeface="Calibri"/>
              <a:sym typeface="Calibri"/>
            </a:endParaRPr>
          </a:p>
        </p:txBody>
      </p:sp>
      <p:sp>
        <p:nvSpPr>
          <p:cNvPr id="179" name="Google Shape;179;p31"/>
          <p:cNvSpPr/>
          <p:nvPr/>
        </p:nvSpPr>
        <p:spPr>
          <a:xfrm>
            <a:off x="3206750" y="3492500"/>
            <a:ext cx="712788" cy="0"/>
          </a:xfrm>
          <a:custGeom>
            <a:avLst/>
            <a:gdLst/>
            <a:ahLst/>
            <a:cxnLst/>
            <a:rect l="l" t="t" r="r" b="b"/>
            <a:pathLst>
              <a:path w="713739" h="120000" extrusionOk="0">
                <a:moveTo>
                  <a:pt x="0" y="0"/>
                </a:moveTo>
                <a:lnTo>
                  <a:pt x="713232"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80" name="Google Shape;180;p31"/>
          <p:cNvSpPr txBox="1"/>
          <p:nvPr/>
        </p:nvSpPr>
        <p:spPr>
          <a:xfrm>
            <a:off x="307975" y="3602038"/>
            <a:ext cx="138113" cy="207962"/>
          </a:xfrm>
          <a:prstGeom prst="rect">
            <a:avLst/>
          </a:prstGeom>
          <a:noFill/>
          <a:ln>
            <a:noFill/>
          </a:ln>
        </p:spPr>
        <p:txBody>
          <a:bodyPr spcFirstLastPara="1" wrap="square" lIns="0" tIns="12700" rIns="0" bIns="0" anchor="t" anchorCtr="0">
            <a:noAutofit/>
          </a:bodyPr>
          <a:lstStyle/>
          <a:p>
            <a:pPr marL="12700" marR="0" lvl="0" indent="0" algn="l" rtl="0">
              <a:spcBef>
                <a:spcPts val="0"/>
              </a:spcBef>
              <a:spcAft>
                <a:spcPts val="0"/>
              </a:spcAft>
              <a:buNone/>
            </a:pPr>
            <a:r>
              <a:rPr lang="en-US" sz="1200" b="0" i="0" u="none" strike="noStrike" cap="none">
                <a:solidFill>
                  <a:srgbClr val="1F497D"/>
                </a:solidFill>
                <a:latin typeface="Calibri"/>
                <a:ea typeface="Calibri"/>
                <a:cs typeface="Calibri"/>
                <a:sym typeface="Calibri"/>
              </a:rPr>
              <a:t>4.</a:t>
            </a:r>
            <a:endParaRPr sz="1200" b="0" i="0" u="none" strike="noStrike" cap="none">
              <a:solidFill>
                <a:srgbClr val="000000"/>
              </a:solidFill>
              <a:latin typeface="Calibri"/>
              <a:ea typeface="Calibri"/>
              <a:cs typeface="Calibri"/>
              <a:sym typeface="Calibri"/>
            </a:endParaRPr>
          </a:p>
        </p:txBody>
      </p:sp>
      <p:sp>
        <p:nvSpPr>
          <p:cNvPr id="181" name="Google Shape;181;p31"/>
          <p:cNvSpPr txBox="1"/>
          <p:nvPr/>
        </p:nvSpPr>
        <p:spPr>
          <a:xfrm>
            <a:off x="822325" y="3602038"/>
            <a:ext cx="4267200" cy="197490"/>
          </a:xfrm>
          <a:prstGeom prst="rect">
            <a:avLst/>
          </a:prstGeom>
          <a:noFill/>
          <a:ln>
            <a:noFill/>
          </a:ln>
        </p:spPr>
        <p:txBody>
          <a:bodyPr spcFirstLastPara="1" wrap="square" lIns="0" tIns="12700" rIns="0" bIns="0" anchor="t" anchorCtr="0">
            <a:noAutofit/>
          </a:bodyPr>
          <a:lstStyle/>
          <a:p>
            <a:pPr marL="12700" marR="0" lvl="0" indent="0" algn="l" rtl="0">
              <a:spcBef>
                <a:spcPts val="0"/>
              </a:spcBef>
              <a:spcAft>
                <a:spcPts val="0"/>
              </a:spcAft>
              <a:buNone/>
            </a:pPr>
            <a:r>
              <a:rPr lang="en-US" sz="1200" b="0" i="0" u="none" strike="noStrike" cap="none">
                <a:solidFill>
                  <a:srgbClr val="1F497D"/>
                </a:solidFill>
                <a:latin typeface="Calibri"/>
                <a:ea typeface="Calibri"/>
                <a:cs typeface="Calibri"/>
                <a:sym typeface="Calibri"/>
              </a:rPr>
              <a:t>The worker moved due to economic necessity on	</a:t>
            </a:r>
            <a:r>
              <a:rPr lang="en-US" sz="1200" b="0" i="0" u="none" strike="noStrike" cap="none">
                <a:solidFill>
                  <a:srgbClr val="BFBFBF"/>
                </a:solidFill>
                <a:latin typeface="Calibri"/>
                <a:ea typeface="Calibri"/>
                <a:cs typeface="Calibri"/>
                <a:sym typeface="Calibri"/>
              </a:rPr>
              <a:t>MM/DD/YY</a:t>
            </a:r>
            <a:endParaRPr sz="1200" b="0" i="0" u="none" strike="noStrike" cap="none">
              <a:solidFill>
                <a:srgbClr val="BFBFBF"/>
              </a:solidFill>
              <a:latin typeface="Calibri"/>
              <a:ea typeface="Calibri"/>
              <a:cs typeface="Calibri"/>
              <a:sym typeface="Calibri"/>
            </a:endParaRPr>
          </a:p>
        </p:txBody>
      </p:sp>
      <p:sp>
        <p:nvSpPr>
          <p:cNvPr id="182" name="Google Shape;182;p31"/>
          <p:cNvSpPr txBox="1"/>
          <p:nvPr/>
        </p:nvSpPr>
        <p:spPr>
          <a:xfrm>
            <a:off x="5595938" y="3602038"/>
            <a:ext cx="2339975" cy="197490"/>
          </a:xfrm>
          <a:prstGeom prst="rect">
            <a:avLst/>
          </a:prstGeom>
          <a:noFill/>
          <a:ln>
            <a:noFill/>
          </a:ln>
        </p:spPr>
        <p:txBody>
          <a:bodyPr spcFirstLastPara="1" wrap="square" lIns="0" tIns="12700" rIns="0" bIns="0" anchor="t" anchorCtr="0">
            <a:noAutofit/>
          </a:bodyPr>
          <a:lstStyle/>
          <a:p>
            <a:pPr marL="12700" marR="0" lvl="0" indent="0" algn="l" rtl="0">
              <a:spcBef>
                <a:spcPts val="0"/>
              </a:spcBef>
              <a:spcAft>
                <a:spcPts val="0"/>
              </a:spcAft>
              <a:buNone/>
            </a:pPr>
            <a:r>
              <a:rPr lang="en-US" sz="1200" b="0" i="0" u="none" strike="noStrike" cap="none">
                <a:solidFill>
                  <a:srgbClr val="1F497D"/>
                </a:solidFill>
                <a:latin typeface="Calibri"/>
                <a:ea typeface="Calibri"/>
                <a:cs typeface="Calibri"/>
                <a:sym typeface="Calibri"/>
              </a:rPr>
              <a:t>,  from a residence in  </a:t>
            </a:r>
            <a:r>
              <a:rPr lang="en-US" sz="1200" b="0" i="0" u="sng" strike="noStrike" cap="none">
                <a:solidFill>
                  <a:srgbClr val="BFBFBF"/>
                </a:solidFill>
                <a:latin typeface="Calibri"/>
                <a:ea typeface="Calibri"/>
                <a:cs typeface="Calibri"/>
                <a:sym typeface="Calibri"/>
              </a:rPr>
              <a:t>School District/</a:t>
            </a:r>
            <a:endParaRPr sz="1200" b="0" i="0" u="none" strike="noStrike" cap="none">
              <a:solidFill>
                <a:srgbClr val="BFBFBF"/>
              </a:solidFill>
              <a:latin typeface="Calibri"/>
              <a:ea typeface="Calibri"/>
              <a:cs typeface="Calibri"/>
              <a:sym typeface="Calibri"/>
            </a:endParaRPr>
          </a:p>
        </p:txBody>
      </p:sp>
      <p:sp>
        <p:nvSpPr>
          <p:cNvPr id="183" name="Google Shape;183;p31"/>
          <p:cNvSpPr/>
          <p:nvPr/>
        </p:nvSpPr>
        <p:spPr>
          <a:xfrm>
            <a:off x="4362450" y="3786188"/>
            <a:ext cx="712788" cy="0"/>
          </a:xfrm>
          <a:custGeom>
            <a:avLst/>
            <a:gdLst/>
            <a:ahLst/>
            <a:cxnLst/>
            <a:rect l="l" t="t" r="r" b="b"/>
            <a:pathLst>
              <a:path w="713739" h="120000" extrusionOk="0">
                <a:moveTo>
                  <a:pt x="0" y="0"/>
                </a:moveTo>
                <a:lnTo>
                  <a:pt x="713232"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84" name="Google Shape;184;p31"/>
          <p:cNvSpPr txBox="1"/>
          <p:nvPr/>
        </p:nvSpPr>
        <p:spPr>
          <a:xfrm>
            <a:off x="822325" y="3748088"/>
            <a:ext cx="7916863" cy="810094"/>
          </a:xfrm>
          <a:prstGeom prst="rect">
            <a:avLst/>
          </a:prstGeom>
          <a:noFill/>
          <a:ln>
            <a:noFill/>
          </a:ln>
        </p:spPr>
        <p:txBody>
          <a:bodyPr spcFirstLastPara="1" wrap="square" lIns="0" tIns="12700" rIns="0" bIns="0" anchor="t" anchorCtr="0">
            <a:noAutofit/>
          </a:bodyPr>
          <a:lstStyle/>
          <a:p>
            <a:pPr marL="12700" marR="0" lvl="0" indent="0" algn="l" rtl="0">
              <a:lnSpc>
                <a:spcPct val="108333"/>
              </a:lnSpc>
              <a:spcBef>
                <a:spcPts val="0"/>
              </a:spcBef>
              <a:spcAft>
                <a:spcPts val="0"/>
              </a:spcAft>
              <a:buNone/>
            </a:pPr>
            <a:r>
              <a:rPr lang="en-US" sz="1200" b="0" i="0" u="sng" strike="noStrike" cap="none">
                <a:solidFill>
                  <a:srgbClr val="818181"/>
                </a:solidFill>
                <a:latin typeface="Calibri"/>
                <a:ea typeface="Calibri"/>
                <a:cs typeface="Calibri"/>
                <a:sym typeface="Calibri"/>
              </a:rPr>
              <a:t> 	</a:t>
            </a:r>
            <a:r>
              <a:rPr lang="en-US" sz="1200" b="0" i="0" u="sng" strike="noStrike" cap="none">
                <a:solidFill>
                  <a:srgbClr val="BFBFBF"/>
                </a:solidFill>
                <a:latin typeface="Calibri"/>
                <a:ea typeface="Calibri"/>
                <a:cs typeface="Calibri"/>
                <a:sym typeface="Calibri"/>
              </a:rPr>
              <a:t>City/	State/	Country</a:t>
            </a:r>
            <a:r>
              <a:rPr lang="en-US" sz="1200" b="0" i="0" u="sng" strike="noStrike" cap="none">
                <a:solidFill>
                  <a:srgbClr val="818181"/>
                </a:solidFill>
                <a:latin typeface="Calibri"/>
                <a:ea typeface="Calibri"/>
                <a:cs typeface="Calibri"/>
                <a:sym typeface="Calibri"/>
              </a:rPr>
              <a:t>	</a:t>
            </a:r>
            <a:r>
              <a:rPr lang="en-US" sz="1200" b="0" i="0" u="none" strike="noStrike" cap="none">
                <a:solidFill>
                  <a:srgbClr val="1F497D"/>
                </a:solidFill>
                <a:latin typeface="Calibri"/>
                <a:ea typeface="Calibri"/>
                <a:cs typeface="Calibri"/>
                <a:sym typeface="Calibri"/>
              </a:rPr>
              <a:t>to a residence in   </a:t>
            </a:r>
            <a:r>
              <a:rPr lang="en-US" sz="1200" b="0" i="0" u="sng" strike="noStrike" cap="none">
                <a:solidFill>
                  <a:srgbClr val="BFBFBF"/>
                </a:solidFill>
                <a:latin typeface="Calibri"/>
                <a:ea typeface="Calibri"/>
                <a:cs typeface="Calibri"/>
                <a:sym typeface="Calibri"/>
              </a:rPr>
              <a:t>School District/	City/	State, and</a:t>
            </a:r>
            <a:r>
              <a:rPr lang="en-US" sz="1200" b="0" i="0" u="none" strike="noStrike" cap="none">
                <a:solidFill>
                  <a:srgbClr val="1F497D"/>
                </a:solidFill>
                <a:latin typeface="Calibri"/>
                <a:ea typeface="Calibri"/>
                <a:cs typeface="Calibri"/>
                <a:sym typeface="Calibri"/>
              </a:rPr>
              <a:t>:</a:t>
            </a:r>
            <a:endParaRPr sz="1200" b="0" i="0" u="none" strike="noStrike" cap="none">
              <a:solidFill>
                <a:srgbClr val="000000"/>
              </a:solidFill>
              <a:latin typeface="Calibri"/>
              <a:ea typeface="Calibri"/>
              <a:cs typeface="Calibri"/>
              <a:sym typeface="Calibri"/>
            </a:endParaRPr>
          </a:p>
          <a:p>
            <a:pPr marL="12700" marR="0" lvl="0" indent="-76200" algn="l" rtl="0">
              <a:lnSpc>
                <a:spcPct val="95833"/>
              </a:lnSpc>
              <a:spcBef>
                <a:spcPts val="138"/>
              </a:spcBef>
              <a:spcAft>
                <a:spcPts val="0"/>
              </a:spcAft>
              <a:buClr>
                <a:srgbClr val="1F497D"/>
              </a:buClr>
              <a:buSzPts val="1200"/>
              <a:buFont typeface="Calibri"/>
              <a:buAutoNum type="alphaLcPeriod"/>
            </a:pPr>
            <a:r>
              <a:rPr lang="en-US" sz="1200" b="0" i="0" u="none" strike="noStrike" cap="none">
                <a:solidFill>
                  <a:srgbClr val="1F497D"/>
                </a:solidFill>
                <a:latin typeface="Noto Sans Symbols"/>
                <a:ea typeface="Noto Sans Symbols"/>
                <a:cs typeface="Noto Sans Symbols"/>
                <a:sym typeface="Noto Sans Symbols"/>
              </a:rPr>
              <a:t>◻</a:t>
            </a:r>
            <a:r>
              <a:rPr lang="en-US" sz="1200" b="0" i="0" u="none" strike="noStrike" cap="none">
                <a:solidFill>
                  <a:srgbClr val="1F497D"/>
                </a:solidFill>
                <a:latin typeface="Times New Roman"/>
                <a:ea typeface="Times New Roman"/>
                <a:cs typeface="Times New Roman"/>
                <a:sym typeface="Times New Roman"/>
              </a:rPr>
              <a:t> </a:t>
            </a:r>
            <a:r>
              <a:rPr lang="en-US" sz="1200" b="0" i="0" u="none" strike="noStrike" cap="none">
                <a:solidFill>
                  <a:srgbClr val="1F497D"/>
                </a:solidFill>
                <a:latin typeface="Calibri"/>
                <a:ea typeface="Calibri"/>
                <a:cs typeface="Calibri"/>
                <a:sym typeface="Calibri"/>
              </a:rPr>
              <a:t>engaged in new qualifying work soon after the move (provide comment if worker engaged more than 60 days after the  move), OR</a:t>
            </a:r>
            <a:endParaRPr sz="1200" b="0" i="0" u="none" strike="noStrike" cap="none">
              <a:solidFill>
                <a:srgbClr val="000000"/>
              </a:solidFill>
              <a:latin typeface="Calibri"/>
              <a:ea typeface="Calibri"/>
              <a:cs typeface="Calibri"/>
              <a:sym typeface="Calibri"/>
            </a:endParaRPr>
          </a:p>
          <a:p>
            <a:pPr marL="12700" marR="0" lvl="0" indent="-76200" algn="l" rtl="0">
              <a:lnSpc>
                <a:spcPct val="95833"/>
              </a:lnSpc>
              <a:spcBef>
                <a:spcPts val="0"/>
              </a:spcBef>
              <a:spcAft>
                <a:spcPts val="0"/>
              </a:spcAft>
              <a:buClr>
                <a:srgbClr val="1F497D"/>
              </a:buClr>
              <a:buSzPts val="1200"/>
              <a:buFont typeface="Calibri"/>
              <a:buAutoNum type="alphaLcPeriod"/>
            </a:pPr>
            <a:r>
              <a:rPr lang="en-US" sz="1200" b="0" i="0" u="none" strike="noStrike" cap="none">
                <a:solidFill>
                  <a:srgbClr val="1F497D"/>
                </a:solidFill>
                <a:latin typeface="Noto Sans Symbols"/>
                <a:ea typeface="Noto Sans Symbols"/>
                <a:cs typeface="Noto Sans Symbols"/>
                <a:sym typeface="Noto Sans Symbols"/>
              </a:rPr>
              <a:t>◻</a:t>
            </a:r>
            <a:r>
              <a:rPr lang="en-US" sz="1200" b="0" i="0" u="none" strike="noStrike" cap="none">
                <a:solidFill>
                  <a:srgbClr val="1F497D"/>
                </a:solidFill>
                <a:latin typeface="Times New Roman"/>
                <a:ea typeface="Times New Roman"/>
                <a:cs typeface="Times New Roman"/>
                <a:sym typeface="Times New Roman"/>
              </a:rPr>
              <a:t> </a:t>
            </a:r>
            <a:r>
              <a:rPr lang="en-US" sz="1200" b="0" i="0" u="none" strike="noStrike" cap="none">
                <a:solidFill>
                  <a:srgbClr val="1F497D"/>
                </a:solidFill>
                <a:latin typeface="Calibri"/>
                <a:ea typeface="Calibri"/>
                <a:cs typeface="Calibri"/>
                <a:sym typeface="Calibri"/>
              </a:rPr>
              <a:t>actively sought new qualifying work after the move AND has a recent history of moves for qualifying work (provide  comment)</a:t>
            </a:r>
            <a:endParaRPr sz="1200" b="0" i="0" u="none" strike="noStrike" cap="none">
              <a:solidFill>
                <a:srgbClr val="000000"/>
              </a:solidFill>
              <a:latin typeface="Calibri"/>
              <a:ea typeface="Calibri"/>
              <a:cs typeface="Calibri"/>
              <a:sym typeface="Calibri"/>
            </a:endParaRPr>
          </a:p>
        </p:txBody>
      </p:sp>
      <p:sp>
        <p:nvSpPr>
          <p:cNvPr id="185" name="Google Shape;185;p31"/>
          <p:cNvSpPr txBox="1"/>
          <p:nvPr/>
        </p:nvSpPr>
        <p:spPr>
          <a:xfrm>
            <a:off x="307975" y="4625975"/>
            <a:ext cx="138113" cy="207963"/>
          </a:xfrm>
          <a:prstGeom prst="rect">
            <a:avLst/>
          </a:prstGeom>
          <a:noFill/>
          <a:ln>
            <a:noFill/>
          </a:ln>
        </p:spPr>
        <p:txBody>
          <a:bodyPr spcFirstLastPara="1" wrap="square" lIns="0" tIns="12700" rIns="0" bIns="0" anchor="t" anchorCtr="0">
            <a:noAutofit/>
          </a:bodyPr>
          <a:lstStyle/>
          <a:p>
            <a:pPr marL="12700" marR="0" lvl="0" indent="0" algn="l" rtl="0">
              <a:spcBef>
                <a:spcPts val="0"/>
              </a:spcBef>
              <a:spcAft>
                <a:spcPts val="0"/>
              </a:spcAft>
              <a:buNone/>
            </a:pPr>
            <a:r>
              <a:rPr lang="en-US" sz="1200" b="0" i="0" u="none" strike="noStrike" cap="none">
                <a:solidFill>
                  <a:srgbClr val="1F497D"/>
                </a:solidFill>
                <a:latin typeface="Calibri"/>
                <a:ea typeface="Calibri"/>
                <a:cs typeface="Calibri"/>
                <a:sym typeface="Calibri"/>
              </a:rPr>
              <a:t>5.</a:t>
            </a:r>
            <a:endParaRPr sz="1200" b="0" i="0" u="none" strike="noStrike" cap="none">
              <a:solidFill>
                <a:srgbClr val="000000"/>
              </a:solidFill>
              <a:latin typeface="Calibri"/>
              <a:ea typeface="Calibri"/>
              <a:cs typeface="Calibri"/>
              <a:sym typeface="Calibri"/>
            </a:endParaRPr>
          </a:p>
        </p:txBody>
      </p:sp>
      <p:sp>
        <p:nvSpPr>
          <p:cNvPr id="186" name="Google Shape;186;p31"/>
          <p:cNvSpPr txBox="1"/>
          <p:nvPr/>
        </p:nvSpPr>
        <p:spPr>
          <a:xfrm>
            <a:off x="822325" y="4625975"/>
            <a:ext cx="7419975" cy="197490"/>
          </a:xfrm>
          <a:prstGeom prst="rect">
            <a:avLst/>
          </a:prstGeom>
          <a:noFill/>
          <a:ln>
            <a:noFill/>
          </a:ln>
        </p:spPr>
        <p:txBody>
          <a:bodyPr spcFirstLastPara="1" wrap="square" lIns="0" tIns="12700" rIns="0" bIns="0" anchor="t" anchorCtr="0">
            <a:noAutofit/>
          </a:bodyPr>
          <a:lstStyle/>
          <a:p>
            <a:pPr marL="12700" marR="0" lvl="0" indent="0" algn="l" rtl="0">
              <a:spcBef>
                <a:spcPts val="0"/>
              </a:spcBef>
              <a:spcAft>
                <a:spcPts val="0"/>
              </a:spcAft>
              <a:buNone/>
            </a:pPr>
            <a:r>
              <a:rPr lang="en-US" sz="1200" b="0" i="0" u="none" strike="noStrike" cap="none">
                <a:solidFill>
                  <a:srgbClr val="1F497D"/>
                </a:solidFill>
                <a:latin typeface="Calibri"/>
                <a:ea typeface="Calibri"/>
                <a:cs typeface="Calibri"/>
                <a:sym typeface="Calibri"/>
              </a:rPr>
              <a:t>The qualifying work,*	</a:t>
            </a:r>
            <a:r>
              <a:rPr lang="en-US" sz="1200" b="0" i="0" u="none" strike="noStrike" cap="none">
                <a:solidFill>
                  <a:srgbClr val="BFBFBF"/>
                </a:solidFill>
                <a:latin typeface="Calibri"/>
                <a:ea typeface="Calibri"/>
                <a:cs typeface="Calibri"/>
                <a:sym typeface="Calibri"/>
              </a:rPr>
              <a:t>describe agricultural or fishing work</a:t>
            </a:r>
            <a:r>
              <a:rPr lang="en-US" sz="1200" b="0" i="0" u="none" strike="noStrike" cap="none">
                <a:solidFill>
                  <a:srgbClr val="818181"/>
                </a:solidFill>
                <a:latin typeface="Calibri"/>
                <a:ea typeface="Calibri"/>
                <a:cs typeface="Calibri"/>
                <a:sym typeface="Calibri"/>
              </a:rPr>
              <a:t>	</a:t>
            </a:r>
            <a:r>
              <a:rPr lang="en-US" sz="1200" b="0" i="0" u="none" strike="noStrike" cap="none">
                <a:solidFill>
                  <a:srgbClr val="1F497D"/>
                </a:solidFill>
                <a:latin typeface="Calibri"/>
                <a:ea typeface="Calibri"/>
                <a:cs typeface="Calibri"/>
                <a:sym typeface="Calibri"/>
              </a:rPr>
              <a:t>was (make a selection in both a. and b.):</a:t>
            </a:r>
            <a:endParaRPr sz="1200" b="0" i="0" u="none" strike="noStrike" cap="none">
              <a:solidFill>
                <a:srgbClr val="000000"/>
              </a:solidFill>
              <a:latin typeface="Calibri"/>
              <a:ea typeface="Calibri"/>
              <a:cs typeface="Calibri"/>
              <a:sym typeface="Calibri"/>
            </a:endParaRPr>
          </a:p>
        </p:txBody>
      </p:sp>
      <p:sp>
        <p:nvSpPr>
          <p:cNvPr id="187" name="Google Shape;187;p31"/>
          <p:cNvSpPr/>
          <p:nvPr/>
        </p:nvSpPr>
        <p:spPr>
          <a:xfrm>
            <a:off x="2882900" y="4810125"/>
            <a:ext cx="2212975" cy="0"/>
          </a:xfrm>
          <a:custGeom>
            <a:avLst/>
            <a:gdLst/>
            <a:ahLst/>
            <a:cxnLst/>
            <a:rect l="l" t="t" r="r" b="b"/>
            <a:pathLst>
              <a:path w="2212975" h="120000" extrusionOk="0">
                <a:moveTo>
                  <a:pt x="0" y="0"/>
                </a:moveTo>
                <a:lnTo>
                  <a:pt x="2212848"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88" name="Google Shape;188;p31"/>
          <p:cNvSpPr txBox="1"/>
          <p:nvPr/>
        </p:nvSpPr>
        <p:spPr>
          <a:xfrm>
            <a:off x="822325" y="4772025"/>
            <a:ext cx="3140075" cy="355600"/>
          </a:xfrm>
          <a:prstGeom prst="rect">
            <a:avLst/>
          </a:prstGeom>
          <a:noFill/>
          <a:ln>
            <a:noFill/>
          </a:ln>
        </p:spPr>
        <p:txBody>
          <a:bodyPr spcFirstLastPara="1" wrap="square" lIns="0" tIns="12700" rIns="0" bIns="0" anchor="t" anchorCtr="0">
            <a:noAutofit/>
          </a:bodyPr>
          <a:lstStyle/>
          <a:p>
            <a:pPr marL="411480" marR="0" lvl="0" indent="-398780" algn="l" rtl="0">
              <a:lnSpc>
                <a:spcPct val="107916"/>
              </a:lnSpc>
              <a:spcBef>
                <a:spcPts val="0"/>
              </a:spcBef>
              <a:spcAft>
                <a:spcPts val="0"/>
              </a:spcAft>
              <a:buClr>
                <a:srgbClr val="1F497D"/>
              </a:buClr>
              <a:buSzPts val="1200"/>
              <a:buFont typeface="Calibri"/>
              <a:buAutoNum type="alphaLcPeriod"/>
            </a:pPr>
            <a:r>
              <a:rPr lang="en-US" sz="1200" b="0" i="0" u="none" strike="noStrike" cap="none">
                <a:solidFill>
                  <a:srgbClr val="1F497D"/>
                </a:solidFill>
                <a:latin typeface="Noto Sans Symbols"/>
                <a:ea typeface="Noto Sans Symbols"/>
                <a:cs typeface="Noto Sans Symbols"/>
                <a:sym typeface="Noto Sans Symbols"/>
              </a:rPr>
              <a:t>◻</a:t>
            </a:r>
            <a:r>
              <a:rPr lang="en-US" sz="1200" b="0" i="0" u="none" strike="noStrike" cap="none">
                <a:solidFill>
                  <a:srgbClr val="1F497D"/>
                </a:solidFill>
                <a:latin typeface="Times New Roman"/>
                <a:ea typeface="Times New Roman"/>
                <a:cs typeface="Times New Roman"/>
                <a:sym typeface="Times New Roman"/>
              </a:rPr>
              <a:t> </a:t>
            </a:r>
            <a:r>
              <a:rPr lang="en-US" sz="1200" b="0" i="0" u="none" strike="noStrike" cap="none">
                <a:solidFill>
                  <a:srgbClr val="1F497D"/>
                </a:solidFill>
                <a:latin typeface="Calibri"/>
                <a:ea typeface="Calibri"/>
                <a:cs typeface="Calibri"/>
                <a:sym typeface="Calibri"/>
              </a:rPr>
              <a:t>seasonal OR	</a:t>
            </a:r>
            <a:r>
              <a:rPr lang="en-US" sz="1200" b="0" i="0" u="none" strike="noStrike" cap="none">
                <a:solidFill>
                  <a:srgbClr val="1F497D"/>
                </a:solidFill>
                <a:latin typeface="Noto Sans Symbols"/>
                <a:ea typeface="Noto Sans Symbols"/>
                <a:cs typeface="Noto Sans Symbols"/>
                <a:sym typeface="Noto Sans Symbols"/>
              </a:rPr>
              <a:t>◻</a:t>
            </a:r>
            <a:r>
              <a:rPr lang="en-US" sz="1200" b="0" i="0" u="none" strike="noStrike" cap="none">
                <a:solidFill>
                  <a:srgbClr val="1F497D"/>
                </a:solidFill>
                <a:latin typeface="Times New Roman"/>
                <a:ea typeface="Times New Roman"/>
                <a:cs typeface="Times New Roman"/>
                <a:sym typeface="Times New Roman"/>
              </a:rPr>
              <a:t> </a:t>
            </a:r>
            <a:r>
              <a:rPr lang="en-US" sz="1200" b="0" i="0" u="none" strike="noStrike" cap="none">
                <a:solidFill>
                  <a:srgbClr val="1F497D"/>
                </a:solidFill>
                <a:latin typeface="Calibri"/>
                <a:ea typeface="Calibri"/>
                <a:cs typeface="Calibri"/>
                <a:sym typeface="Calibri"/>
              </a:rPr>
              <a:t>temporary employment</a:t>
            </a:r>
            <a:endParaRPr sz="1200" b="0" i="0" u="none" strike="noStrike" cap="none">
              <a:solidFill>
                <a:srgbClr val="000000"/>
              </a:solidFill>
              <a:latin typeface="Calibri"/>
              <a:ea typeface="Calibri"/>
              <a:cs typeface="Calibri"/>
              <a:sym typeface="Calibri"/>
            </a:endParaRPr>
          </a:p>
          <a:p>
            <a:pPr marL="411480" marR="0" lvl="0" indent="-398780" algn="l" rtl="0">
              <a:lnSpc>
                <a:spcPct val="107916"/>
              </a:lnSpc>
              <a:spcBef>
                <a:spcPts val="0"/>
              </a:spcBef>
              <a:spcAft>
                <a:spcPts val="0"/>
              </a:spcAft>
              <a:buClr>
                <a:srgbClr val="1F497D"/>
              </a:buClr>
              <a:buSzPts val="1200"/>
              <a:buFont typeface="Calibri"/>
              <a:buAutoNum type="alphaLcPeriod"/>
            </a:pPr>
            <a:r>
              <a:rPr lang="en-US" sz="1200" b="0" i="0" u="none" strike="noStrike" cap="none">
                <a:solidFill>
                  <a:srgbClr val="1F497D"/>
                </a:solidFill>
                <a:latin typeface="Noto Sans Symbols"/>
                <a:ea typeface="Noto Sans Symbols"/>
                <a:cs typeface="Noto Sans Symbols"/>
                <a:sym typeface="Noto Sans Symbols"/>
              </a:rPr>
              <a:t>◻</a:t>
            </a:r>
            <a:r>
              <a:rPr lang="en-US" sz="1200" b="0" i="0" u="none" strike="noStrike" cap="none">
                <a:solidFill>
                  <a:srgbClr val="1F497D"/>
                </a:solidFill>
                <a:latin typeface="Times New Roman"/>
                <a:ea typeface="Times New Roman"/>
                <a:cs typeface="Times New Roman"/>
                <a:sym typeface="Times New Roman"/>
              </a:rPr>
              <a:t> </a:t>
            </a:r>
            <a:r>
              <a:rPr lang="en-US" sz="1200" b="0" i="0" u="none" strike="noStrike" cap="none">
                <a:solidFill>
                  <a:srgbClr val="1F497D"/>
                </a:solidFill>
                <a:latin typeface="Calibri"/>
                <a:ea typeface="Calibri"/>
                <a:cs typeface="Calibri"/>
                <a:sym typeface="Calibri"/>
              </a:rPr>
              <a:t>agricultural OR	</a:t>
            </a:r>
            <a:r>
              <a:rPr lang="en-US" sz="1200" b="0" i="0" u="none" strike="noStrike" cap="none">
                <a:solidFill>
                  <a:srgbClr val="1F497D"/>
                </a:solidFill>
                <a:latin typeface="Noto Sans Symbols"/>
                <a:ea typeface="Noto Sans Symbols"/>
                <a:cs typeface="Noto Sans Symbols"/>
                <a:sym typeface="Noto Sans Symbols"/>
              </a:rPr>
              <a:t>◻</a:t>
            </a:r>
            <a:r>
              <a:rPr lang="en-US" sz="1200" b="0" i="0" u="none" strike="noStrike" cap="none">
                <a:solidFill>
                  <a:srgbClr val="1F497D"/>
                </a:solidFill>
                <a:latin typeface="Times New Roman"/>
                <a:ea typeface="Times New Roman"/>
                <a:cs typeface="Times New Roman"/>
                <a:sym typeface="Times New Roman"/>
              </a:rPr>
              <a:t> </a:t>
            </a:r>
            <a:r>
              <a:rPr lang="en-US" sz="1200" b="0" i="0" u="none" strike="noStrike" cap="none">
                <a:solidFill>
                  <a:srgbClr val="1F497D"/>
                </a:solidFill>
                <a:latin typeface="Calibri"/>
                <a:ea typeface="Calibri"/>
                <a:cs typeface="Calibri"/>
                <a:sym typeface="Calibri"/>
              </a:rPr>
              <a:t>fishing work</a:t>
            </a:r>
            <a:endParaRPr sz="1200" b="0" i="0" u="none" strike="noStrike" cap="none">
              <a:solidFill>
                <a:srgbClr val="000000"/>
              </a:solidFill>
              <a:latin typeface="Calibri"/>
              <a:ea typeface="Calibri"/>
              <a:cs typeface="Calibri"/>
              <a:sym typeface="Calibri"/>
            </a:endParaRPr>
          </a:p>
        </p:txBody>
      </p:sp>
      <p:sp>
        <p:nvSpPr>
          <p:cNvPr id="189" name="Google Shape;189;p31"/>
          <p:cNvSpPr txBox="1"/>
          <p:nvPr/>
        </p:nvSpPr>
        <p:spPr>
          <a:xfrm>
            <a:off x="4879975" y="5065713"/>
            <a:ext cx="2706688" cy="354012"/>
          </a:xfrm>
          <a:prstGeom prst="rect">
            <a:avLst/>
          </a:prstGeom>
          <a:noFill/>
          <a:ln>
            <a:noFill/>
          </a:ln>
        </p:spPr>
        <p:txBody>
          <a:bodyPr spcFirstLastPara="1" wrap="square" lIns="0" tIns="12700" rIns="0" bIns="0" anchor="t" anchorCtr="0">
            <a:noAutofit/>
          </a:bodyPr>
          <a:lstStyle/>
          <a:p>
            <a:pPr marL="12700" marR="0" lvl="0" indent="0" algn="l" rtl="0">
              <a:lnSpc>
                <a:spcPct val="107916"/>
              </a:lnSpc>
              <a:spcBef>
                <a:spcPts val="0"/>
              </a:spcBef>
              <a:spcAft>
                <a:spcPts val="0"/>
              </a:spcAft>
              <a:buNone/>
            </a:pPr>
            <a:r>
              <a:rPr lang="en-US" sz="1200" b="0" i="0" u="none" strike="noStrike" cap="none">
                <a:solidFill>
                  <a:srgbClr val="1F497D"/>
                </a:solidFill>
                <a:latin typeface="Calibri"/>
                <a:ea typeface="Calibri"/>
                <a:cs typeface="Calibri"/>
                <a:sym typeface="Calibri"/>
              </a:rPr>
              <a:t>*If applicable, check:</a:t>
            </a:r>
            <a:endParaRPr sz="1200" b="0" i="0" u="none" strike="noStrike" cap="none">
              <a:solidFill>
                <a:srgbClr val="000000"/>
              </a:solidFill>
              <a:latin typeface="Calibri"/>
              <a:ea typeface="Calibri"/>
              <a:cs typeface="Calibri"/>
              <a:sym typeface="Calibri"/>
            </a:endParaRPr>
          </a:p>
          <a:p>
            <a:pPr marL="182880" marR="0" lvl="0" indent="-170180" algn="l" rtl="0">
              <a:lnSpc>
                <a:spcPct val="107916"/>
              </a:lnSpc>
              <a:spcBef>
                <a:spcPts val="0"/>
              </a:spcBef>
              <a:spcAft>
                <a:spcPts val="0"/>
              </a:spcAft>
              <a:buClr>
                <a:srgbClr val="1F497D"/>
              </a:buClr>
              <a:buSzPts val="1200"/>
              <a:buFont typeface="Noto Sans Symbols"/>
              <a:buChar char="◻"/>
            </a:pPr>
            <a:r>
              <a:rPr lang="en-US" sz="1200" b="0" i="0" u="none" strike="noStrike" cap="none">
                <a:solidFill>
                  <a:srgbClr val="1F497D"/>
                </a:solidFill>
                <a:latin typeface="Calibri"/>
                <a:ea typeface="Calibri"/>
                <a:cs typeface="Calibri"/>
                <a:sym typeface="Calibri"/>
              </a:rPr>
              <a:t>personal subsistence (provide comment)</a:t>
            </a:r>
            <a:endParaRPr sz="1200" b="0" i="0" u="none" strike="noStrike" cap="none">
              <a:solidFill>
                <a:srgbClr val="000000"/>
              </a:solidFill>
              <a:latin typeface="Calibri"/>
              <a:ea typeface="Calibri"/>
              <a:cs typeface="Calibri"/>
              <a:sym typeface="Calibri"/>
            </a:endParaRPr>
          </a:p>
        </p:txBody>
      </p:sp>
      <p:sp>
        <p:nvSpPr>
          <p:cNvPr id="190" name="Google Shape;190;p31"/>
          <p:cNvSpPr txBox="1"/>
          <p:nvPr/>
        </p:nvSpPr>
        <p:spPr>
          <a:xfrm>
            <a:off x="307975" y="5503863"/>
            <a:ext cx="139700" cy="207962"/>
          </a:xfrm>
          <a:prstGeom prst="rect">
            <a:avLst/>
          </a:prstGeom>
          <a:noFill/>
          <a:ln>
            <a:noFill/>
          </a:ln>
        </p:spPr>
        <p:txBody>
          <a:bodyPr spcFirstLastPara="1" wrap="square" lIns="0" tIns="12700" rIns="0" bIns="0" anchor="t" anchorCtr="0">
            <a:noAutofit/>
          </a:bodyPr>
          <a:lstStyle/>
          <a:p>
            <a:pPr marL="12700" marR="0" lvl="0" indent="0" algn="l" rtl="0">
              <a:spcBef>
                <a:spcPts val="0"/>
              </a:spcBef>
              <a:spcAft>
                <a:spcPts val="0"/>
              </a:spcAft>
              <a:buNone/>
            </a:pPr>
            <a:r>
              <a:rPr lang="en-US" sz="1200" b="0" i="0" u="none" strike="noStrike" cap="none">
                <a:solidFill>
                  <a:srgbClr val="1F497D"/>
                </a:solidFill>
                <a:latin typeface="Calibri"/>
                <a:ea typeface="Calibri"/>
                <a:cs typeface="Calibri"/>
                <a:sym typeface="Calibri"/>
              </a:rPr>
              <a:t>6.</a:t>
            </a:r>
            <a:endParaRPr sz="1200" b="0" i="0" u="none" strike="noStrike" cap="none">
              <a:solidFill>
                <a:srgbClr val="000000"/>
              </a:solidFill>
              <a:latin typeface="Calibri"/>
              <a:ea typeface="Calibri"/>
              <a:cs typeface="Calibri"/>
              <a:sym typeface="Calibri"/>
            </a:endParaRPr>
          </a:p>
        </p:txBody>
      </p:sp>
      <p:sp>
        <p:nvSpPr>
          <p:cNvPr id="191" name="Google Shape;191;p31"/>
          <p:cNvSpPr txBox="1"/>
          <p:nvPr/>
        </p:nvSpPr>
        <p:spPr>
          <a:xfrm>
            <a:off x="806450" y="5503863"/>
            <a:ext cx="6883400" cy="355600"/>
          </a:xfrm>
          <a:prstGeom prst="rect">
            <a:avLst/>
          </a:prstGeom>
          <a:noFill/>
          <a:ln>
            <a:noFill/>
          </a:ln>
        </p:spPr>
        <p:txBody>
          <a:bodyPr spcFirstLastPara="1" wrap="square" lIns="0" tIns="12700" rIns="0" bIns="0" anchor="t" anchorCtr="0">
            <a:noAutofit/>
          </a:bodyPr>
          <a:lstStyle/>
          <a:p>
            <a:pPr marL="12700" marR="0" lvl="0" indent="0" algn="l" rtl="0">
              <a:lnSpc>
                <a:spcPct val="107916"/>
              </a:lnSpc>
              <a:spcBef>
                <a:spcPts val="0"/>
              </a:spcBef>
              <a:spcAft>
                <a:spcPts val="0"/>
              </a:spcAft>
              <a:buNone/>
            </a:pPr>
            <a:r>
              <a:rPr lang="en-US" sz="1200" b="0" i="0" u="none" strike="noStrike" cap="none">
                <a:solidFill>
                  <a:srgbClr val="1F497D"/>
                </a:solidFill>
                <a:latin typeface="Calibri"/>
                <a:ea typeface="Calibri"/>
                <a:cs typeface="Calibri"/>
                <a:sym typeface="Calibri"/>
              </a:rPr>
              <a:t>(Complete if “temporary” is checked in #5a) The work was determined to be temporary employment based on:</a:t>
            </a:r>
            <a:endParaRPr sz="1200" b="0" i="0" u="none" strike="noStrike" cap="none">
              <a:solidFill>
                <a:srgbClr val="000000"/>
              </a:solidFill>
              <a:latin typeface="Calibri"/>
              <a:ea typeface="Calibri"/>
              <a:cs typeface="Calibri"/>
              <a:sym typeface="Calibri"/>
            </a:endParaRPr>
          </a:p>
          <a:p>
            <a:pPr marL="27305" marR="0" lvl="0" indent="0" algn="l" rtl="0">
              <a:lnSpc>
                <a:spcPct val="107916"/>
              </a:lnSpc>
              <a:spcBef>
                <a:spcPts val="0"/>
              </a:spcBef>
              <a:spcAft>
                <a:spcPts val="0"/>
              </a:spcAft>
              <a:buNone/>
            </a:pPr>
            <a:r>
              <a:rPr lang="en-US" sz="1200" b="0" i="0" u="none" strike="noStrike" cap="none">
                <a:solidFill>
                  <a:srgbClr val="1F497D"/>
                </a:solidFill>
                <a:latin typeface="Calibri"/>
                <a:ea typeface="Calibri"/>
                <a:cs typeface="Calibri"/>
                <a:sym typeface="Calibri"/>
              </a:rPr>
              <a:t>a.	</a:t>
            </a:r>
            <a:r>
              <a:rPr lang="en-US" sz="1200" b="0" i="0" u="none" strike="noStrike" cap="none">
                <a:solidFill>
                  <a:srgbClr val="1F497D"/>
                </a:solidFill>
                <a:latin typeface="Noto Sans Symbols"/>
                <a:ea typeface="Noto Sans Symbols"/>
                <a:cs typeface="Noto Sans Symbols"/>
                <a:sym typeface="Noto Sans Symbols"/>
              </a:rPr>
              <a:t>◻</a:t>
            </a:r>
            <a:r>
              <a:rPr lang="en-US" sz="1200" b="0" i="0" u="none" strike="noStrike" cap="none">
                <a:solidFill>
                  <a:srgbClr val="1F497D"/>
                </a:solidFill>
                <a:latin typeface="Times New Roman"/>
                <a:ea typeface="Times New Roman"/>
                <a:cs typeface="Times New Roman"/>
                <a:sym typeface="Times New Roman"/>
              </a:rPr>
              <a:t> </a:t>
            </a:r>
            <a:r>
              <a:rPr lang="en-US" sz="1200" b="0" i="0" u="none" strike="noStrike" cap="none">
                <a:solidFill>
                  <a:srgbClr val="1F497D"/>
                </a:solidFill>
                <a:latin typeface="Calibri"/>
                <a:ea typeface="Calibri"/>
                <a:cs typeface="Calibri"/>
                <a:sym typeface="Calibri"/>
              </a:rPr>
              <a:t>worker’s statement (provide comment), OR</a:t>
            </a:r>
            <a:endParaRPr sz="1200" b="0" i="0" u="none" strike="noStrike" cap="none">
              <a:solidFill>
                <a:srgbClr val="000000"/>
              </a:solidFill>
              <a:latin typeface="Calibri"/>
              <a:ea typeface="Calibri"/>
              <a:cs typeface="Calibri"/>
              <a:sym typeface="Calibri"/>
            </a:endParaRPr>
          </a:p>
        </p:txBody>
      </p:sp>
      <p:sp>
        <p:nvSpPr>
          <p:cNvPr id="192" name="Google Shape;192;p31"/>
          <p:cNvSpPr txBox="1"/>
          <p:nvPr/>
        </p:nvSpPr>
        <p:spPr>
          <a:xfrm>
            <a:off x="1255713" y="5797550"/>
            <a:ext cx="3028950" cy="207963"/>
          </a:xfrm>
          <a:prstGeom prst="rect">
            <a:avLst/>
          </a:prstGeom>
          <a:noFill/>
          <a:ln>
            <a:noFill/>
          </a:ln>
        </p:spPr>
        <p:txBody>
          <a:bodyPr spcFirstLastPara="1" wrap="square" lIns="0" tIns="12700" rIns="0" bIns="0" anchor="t" anchorCtr="0">
            <a:noAutofit/>
          </a:bodyPr>
          <a:lstStyle/>
          <a:p>
            <a:pPr marL="186055" marR="0" lvl="0" indent="-173355" algn="l" rtl="0">
              <a:spcBef>
                <a:spcPts val="0"/>
              </a:spcBef>
              <a:spcAft>
                <a:spcPts val="0"/>
              </a:spcAft>
              <a:buClr>
                <a:srgbClr val="1F497D"/>
              </a:buClr>
              <a:buSzPts val="1200"/>
              <a:buFont typeface="Noto Sans Symbols"/>
              <a:buChar char="◻"/>
            </a:pPr>
            <a:r>
              <a:rPr lang="en-US" sz="1200" b="0" i="0" u="none" strike="noStrike" cap="none">
                <a:solidFill>
                  <a:srgbClr val="1F497D"/>
                </a:solidFill>
                <a:latin typeface="Calibri"/>
                <a:ea typeface="Calibri"/>
                <a:cs typeface="Calibri"/>
                <a:sym typeface="Calibri"/>
              </a:rPr>
              <a:t>employer’s statement (provide comment), OR</a:t>
            </a:r>
            <a:endParaRPr sz="1200" b="0" i="0" u="none" strike="noStrike" cap="none">
              <a:solidFill>
                <a:srgbClr val="000000"/>
              </a:solidFill>
              <a:latin typeface="Calibri"/>
              <a:ea typeface="Calibri"/>
              <a:cs typeface="Calibri"/>
              <a:sym typeface="Calibri"/>
            </a:endParaRPr>
          </a:p>
        </p:txBody>
      </p:sp>
      <p:sp>
        <p:nvSpPr>
          <p:cNvPr id="193" name="Google Shape;193;p31"/>
          <p:cNvSpPr txBox="1"/>
          <p:nvPr/>
        </p:nvSpPr>
        <p:spPr>
          <a:xfrm>
            <a:off x="822325" y="5797550"/>
            <a:ext cx="146050" cy="354013"/>
          </a:xfrm>
          <a:prstGeom prst="rect">
            <a:avLst/>
          </a:prstGeom>
          <a:noFill/>
          <a:ln>
            <a:noFill/>
          </a:ln>
        </p:spPr>
        <p:txBody>
          <a:bodyPr spcFirstLastPara="1" wrap="square" lIns="0" tIns="12700" rIns="0" bIns="0" anchor="t" anchorCtr="0">
            <a:noAutofit/>
          </a:bodyPr>
          <a:lstStyle/>
          <a:p>
            <a:pPr marL="12700" marR="0" lvl="0" indent="0" algn="l" rtl="0">
              <a:lnSpc>
                <a:spcPct val="107916"/>
              </a:lnSpc>
              <a:spcBef>
                <a:spcPts val="0"/>
              </a:spcBef>
              <a:spcAft>
                <a:spcPts val="0"/>
              </a:spcAft>
              <a:buNone/>
            </a:pPr>
            <a:r>
              <a:rPr lang="en-US" sz="1200" b="0" i="0" u="none" strike="noStrike" cap="none">
                <a:solidFill>
                  <a:srgbClr val="1F497D"/>
                </a:solidFill>
                <a:latin typeface="Calibri"/>
                <a:ea typeface="Calibri"/>
                <a:cs typeface="Calibri"/>
                <a:sym typeface="Calibri"/>
              </a:rPr>
              <a:t>b.</a:t>
            </a:r>
            <a:endParaRPr sz="1200" b="0" i="0" u="none" strike="noStrike" cap="none">
              <a:solidFill>
                <a:srgbClr val="000000"/>
              </a:solidFill>
              <a:latin typeface="Calibri"/>
              <a:ea typeface="Calibri"/>
              <a:cs typeface="Calibri"/>
              <a:sym typeface="Calibri"/>
            </a:endParaRPr>
          </a:p>
          <a:p>
            <a:pPr marL="30480" marR="0" lvl="0" indent="0" algn="l" rtl="0">
              <a:lnSpc>
                <a:spcPct val="107916"/>
              </a:lnSpc>
              <a:spcBef>
                <a:spcPts val="0"/>
              </a:spcBef>
              <a:spcAft>
                <a:spcPts val="0"/>
              </a:spcAft>
              <a:buNone/>
            </a:pPr>
            <a:r>
              <a:rPr lang="en-US" sz="1200" b="0" i="0" u="none" strike="noStrike" cap="none">
                <a:solidFill>
                  <a:srgbClr val="1F497D"/>
                </a:solidFill>
                <a:latin typeface="Calibri"/>
                <a:ea typeface="Calibri"/>
                <a:cs typeface="Calibri"/>
                <a:sym typeface="Calibri"/>
              </a:rPr>
              <a:t>c.</a:t>
            </a:r>
            <a:endParaRPr sz="1200" b="0" i="0" u="none" strike="noStrike" cap="none">
              <a:solidFill>
                <a:srgbClr val="000000"/>
              </a:solidFill>
              <a:latin typeface="Calibri"/>
              <a:ea typeface="Calibri"/>
              <a:cs typeface="Calibri"/>
              <a:sym typeface="Calibri"/>
            </a:endParaRPr>
          </a:p>
        </p:txBody>
      </p:sp>
      <p:sp>
        <p:nvSpPr>
          <p:cNvPr id="194" name="Google Shape;194;p31"/>
          <p:cNvSpPr txBox="1"/>
          <p:nvPr/>
        </p:nvSpPr>
        <p:spPr>
          <a:xfrm>
            <a:off x="1255713" y="5943600"/>
            <a:ext cx="1706562" cy="207963"/>
          </a:xfrm>
          <a:prstGeom prst="rect">
            <a:avLst/>
          </a:prstGeom>
          <a:noFill/>
          <a:ln>
            <a:noFill/>
          </a:ln>
        </p:spPr>
        <p:txBody>
          <a:bodyPr spcFirstLastPara="1" wrap="square" lIns="0" tIns="12700" rIns="0" bIns="0" anchor="t" anchorCtr="0">
            <a:noAutofit/>
          </a:bodyPr>
          <a:lstStyle/>
          <a:p>
            <a:pPr marL="186055" marR="0" lvl="0" indent="-173355" algn="l" rtl="0">
              <a:spcBef>
                <a:spcPts val="0"/>
              </a:spcBef>
              <a:spcAft>
                <a:spcPts val="0"/>
              </a:spcAft>
              <a:buClr>
                <a:srgbClr val="1F497D"/>
              </a:buClr>
              <a:buSzPts val="1200"/>
              <a:buFont typeface="Noto Sans Symbols"/>
              <a:buChar char="◻"/>
            </a:pPr>
            <a:r>
              <a:rPr lang="en-US" sz="1200" b="0" i="0" u="none" strike="noStrike" cap="none">
                <a:solidFill>
                  <a:srgbClr val="1F497D"/>
                </a:solidFill>
                <a:latin typeface="Calibri"/>
                <a:ea typeface="Calibri"/>
                <a:cs typeface="Calibri"/>
                <a:sym typeface="Calibri"/>
              </a:rPr>
              <a:t>State documentation for</a:t>
            </a:r>
            <a:endParaRPr sz="1200" b="0" i="0" u="none" strike="noStrike" cap="none">
              <a:solidFill>
                <a:srgbClr val="000000"/>
              </a:solidFill>
              <a:latin typeface="Calibri"/>
              <a:ea typeface="Calibri"/>
              <a:cs typeface="Calibri"/>
              <a:sym typeface="Calibri"/>
            </a:endParaRPr>
          </a:p>
        </p:txBody>
      </p:sp>
      <p:sp>
        <p:nvSpPr>
          <p:cNvPr id="195" name="Google Shape;195;p31"/>
          <p:cNvSpPr txBox="1"/>
          <p:nvPr/>
        </p:nvSpPr>
        <p:spPr>
          <a:xfrm>
            <a:off x="3657600" y="5943600"/>
            <a:ext cx="1408113" cy="197490"/>
          </a:xfrm>
          <a:prstGeom prst="rect">
            <a:avLst/>
          </a:prstGeom>
          <a:noFill/>
          <a:ln>
            <a:noFill/>
          </a:ln>
        </p:spPr>
        <p:txBody>
          <a:bodyPr spcFirstLastPara="1" wrap="square" lIns="0" tIns="12700" rIns="0" bIns="0" anchor="t" anchorCtr="0">
            <a:noAutofit/>
          </a:bodyPr>
          <a:lstStyle/>
          <a:p>
            <a:pPr marL="12700" marR="0" lvl="0" indent="0" algn="l" rtl="0">
              <a:spcBef>
                <a:spcPts val="0"/>
              </a:spcBef>
              <a:spcAft>
                <a:spcPts val="0"/>
              </a:spcAft>
              <a:buNone/>
            </a:pPr>
            <a:r>
              <a:rPr lang="en-US" sz="1200" b="0" i="0" u="none" strike="noStrike" cap="none">
                <a:solidFill>
                  <a:srgbClr val="BFBFBF"/>
                </a:solidFill>
                <a:latin typeface="Calibri"/>
                <a:ea typeface="Calibri"/>
                <a:cs typeface="Calibri"/>
                <a:sym typeface="Calibri"/>
              </a:rPr>
              <a:t>Employer</a:t>
            </a:r>
            <a:r>
              <a:rPr lang="en-US" sz="1200" b="0" i="0" u="none" strike="noStrike" cap="none">
                <a:solidFill>
                  <a:srgbClr val="818181"/>
                </a:solidFill>
                <a:latin typeface="Calibri"/>
                <a:ea typeface="Calibri"/>
                <a:cs typeface="Calibri"/>
                <a:sym typeface="Calibri"/>
              </a:rPr>
              <a:t>	</a:t>
            </a:r>
            <a:r>
              <a:rPr lang="en-US" sz="1200" b="0" i="0" u="none" strike="noStrike" cap="none">
                <a:solidFill>
                  <a:srgbClr val="1F497D"/>
                </a:solidFill>
                <a:latin typeface="Calibri"/>
                <a:ea typeface="Calibri"/>
                <a:cs typeface="Calibri"/>
                <a:sym typeface="Calibri"/>
              </a:rPr>
              <a:t>.</a:t>
            </a:r>
            <a:endParaRPr sz="1200" b="0" i="0" u="none" strike="noStrike" cap="none">
              <a:solidFill>
                <a:srgbClr val="000000"/>
              </a:solidFill>
              <a:latin typeface="Calibri"/>
              <a:ea typeface="Calibri"/>
              <a:cs typeface="Calibri"/>
              <a:sym typeface="Calibri"/>
            </a:endParaRPr>
          </a:p>
        </p:txBody>
      </p:sp>
      <p:sp>
        <p:nvSpPr>
          <p:cNvPr id="196" name="Google Shape;196;p31"/>
          <p:cNvSpPr/>
          <p:nvPr/>
        </p:nvSpPr>
        <p:spPr>
          <a:xfrm>
            <a:off x="3670300" y="6126163"/>
            <a:ext cx="581025" cy="0"/>
          </a:xfrm>
          <a:custGeom>
            <a:avLst/>
            <a:gdLst/>
            <a:ahLst/>
            <a:cxnLst/>
            <a:rect l="l" t="t" r="r" b="b"/>
            <a:pathLst>
              <a:path w="582295" h="120000" extrusionOk="0">
                <a:moveTo>
                  <a:pt x="0" y="0"/>
                </a:moveTo>
                <a:lnTo>
                  <a:pt x="582167"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97" name="Google Shape;197;p31"/>
          <p:cNvSpPr/>
          <p:nvPr/>
        </p:nvSpPr>
        <p:spPr>
          <a:xfrm>
            <a:off x="6221486" y="1470665"/>
            <a:ext cx="611187" cy="0"/>
          </a:xfrm>
          <a:custGeom>
            <a:avLst/>
            <a:gdLst/>
            <a:ahLst/>
            <a:cxnLst/>
            <a:rect l="l" t="t" r="r" b="b"/>
            <a:pathLst>
              <a:path w="610870" h="120000" extrusionOk="0">
                <a:moveTo>
                  <a:pt x="0" y="0"/>
                </a:moveTo>
                <a:lnTo>
                  <a:pt x="610364" y="0"/>
                </a:lnTo>
              </a:path>
            </a:pathLst>
          </a:custGeom>
          <a:noFill/>
          <a:ln w="9875" cap="flat" cmpd="sng">
            <a:solidFill>
              <a:srgbClr val="1E487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98" name="Google Shape;198;p31"/>
          <p:cNvSpPr/>
          <p:nvPr/>
        </p:nvSpPr>
        <p:spPr>
          <a:xfrm>
            <a:off x="2200275" y="1606550"/>
            <a:ext cx="457200" cy="0"/>
          </a:xfrm>
          <a:custGeom>
            <a:avLst/>
            <a:gdLst/>
            <a:ahLst/>
            <a:cxnLst/>
            <a:rect l="l" t="t" r="r" b="b"/>
            <a:pathLst>
              <a:path w="457200" h="120000" extrusionOk="0">
                <a:moveTo>
                  <a:pt x="0" y="0"/>
                </a:moveTo>
                <a:lnTo>
                  <a:pt x="457178" y="0"/>
                </a:lnTo>
              </a:path>
            </a:pathLst>
          </a:custGeom>
          <a:noFill/>
          <a:ln w="9875" cap="flat" cmpd="sng">
            <a:solidFill>
              <a:srgbClr val="80808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99" name="Google Shape;199;p31"/>
          <p:cNvSpPr/>
          <p:nvPr/>
        </p:nvSpPr>
        <p:spPr>
          <a:xfrm>
            <a:off x="3746500" y="1606550"/>
            <a:ext cx="609600" cy="0"/>
          </a:xfrm>
          <a:custGeom>
            <a:avLst/>
            <a:gdLst/>
            <a:ahLst/>
            <a:cxnLst/>
            <a:rect l="l" t="t" r="r" b="b"/>
            <a:pathLst>
              <a:path w="609600" h="120000" extrusionOk="0">
                <a:moveTo>
                  <a:pt x="0" y="0"/>
                </a:moveTo>
                <a:lnTo>
                  <a:pt x="609600" y="0"/>
                </a:lnTo>
              </a:path>
            </a:pathLst>
          </a:custGeom>
          <a:noFill/>
          <a:ln w="9875" cap="flat" cmpd="sng">
            <a:solidFill>
              <a:srgbClr val="1E487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200" name="Google Shape;200;p31"/>
          <p:cNvSpPr/>
          <p:nvPr/>
        </p:nvSpPr>
        <p:spPr>
          <a:xfrm>
            <a:off x="7050088" y="1606550"/>
            <a:ext cx="762000" cy="0"/>
          </a:xfrm>
          <a:custGeom>
            <a:avLst/>
            <a:gdLst/>
            <a:ahLst/>
            <a:cxnLst/>
            <a:rect l="l" t="t" r="r" b="b"/>
            <a:pathLst>
              <a:path w="762000" h="120000" extrusionOk="0">
                <a:moveTo>
                  <a:pt x="0" y="0"/>
                </a:moveTo>
                <a:lnTo>
                  <a:pt x="762000" y="0"/>
                </a:lnTo>
              </a:path>
            </a:pathLst>
          </a:custGeom>
          <a:noFill/>
          <a:ln w="9875" cap="flat" cmpd="sng">
            <a:solidFill>
              <a:srgbClr val="80808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201" name="Google Shape;201;p31"/>
          <p:cNvSpPr/>
          <p:nvPr/>
        </p:nvSpPr>
        <p:spPr>
          <a:xfrm>
            <a:off x="1993900" y="2619375"/>
            <a:ext cx="457200" cy="0"/>
          </a:xfrm>
          <a:custGeom>
            <a:avLst/>
            <a:gdLst/>
            <a:ahLst/>
            <a:cxnLst/>
            <a:rect l="l" t="t" r="r" b="b"/>
            <a:pathLst>
              <a:path w="457200" h="120000" extrusionOk="0">
                <a:moveTo>
                  <a:pt x="0" y="0"/>
                </a:moveTo>
                <a:lnTo>
                  <a:pt x="457200" y="0"/>
                </a:lnTo>
              </a:path>
            </a:pathLst>
          </a:custGeom>
          <a:noFill/>
          <a:ln w="9875" cap="flat" cmpd="sng">
            <a:solidFill>
              <a:srgbClr val="1E487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202" name="Google Shape;202;p31"/>
          <p:cNvSpPr/>
          <p:nvPr/>
        </p:nvSpPr>
        <p:spPr>
          <a:xfrm>
            <a:off x="4721225" y="2619375"/>
            <a:ext cx="152400" cy="0"/>
          </a:xfrm>
          <a:custGeom>
            <a:avLst/>
            <a:gdLst/>
            <a:ahLst/>
            <a:cxnLst/>
            <a:rect l="l" t="t" r="r" b="b"/>
            <a:pathLst>
              <a:path w="152400" h="120000" extrusionOk="0">
                <a:moveTo>
                  <a:pt x="0" y="0"/>
                </a:moveTo>
                <a:lnTo>
                  <a:pt x="152102" y="0"/>
                </a:lnTo>
              </a:path>
            </a:pathLst>
          </a:custGeom>
          <a:noFill/>
          <a:ln w="9875" cap="flat" cmpd="sng">
            <a:solidFill>
              <a:srgbClr val="80808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203" name="Google Shape;203;p31"/>
          <p:cNvSpPr/>
          <p:nvPr/>
        </p:nvSpPr>
        <p:spPr>
          <a:xfrm>
            <a:off x="2749550" y="3497263"/>
            <a:ext cx="457200" cy="0"/>
          </a:xfrm>
          <a:custGeom>
            <a:avLst/>
            <a:gdLst/>
            <a:ahLst/>
            <a:cxnLst/>
            <a:rect l="l" t="t" r="r" b="b"/>
            <a:pathLst>
              <a:path w="457200" h="120000" extrusionOk="0">
                <a:moveTo>
                  <a:pt x="0" y="0"/>
                </a:moveTo>
                <a:lnTo>
                  <a:pt x="456890" y="0"/>
                </a:lnTo>
              </a:path>
            </a:pathLst>
          </a:custGeom>
          <a:noFill/>
          <a:ln w="9875" cap="flat" cmpd="sng">
            <a:solidFill>
              <a:srgbClr val="1E487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204" name="Google Shape;204;p31"/>
          <p:cNvSpPr/>
          <p:nvPr/>
        </p:nvSpPr>
        <p:spPr>
          <a:xfrm>
            <a:off x="3919538" y="3497263"/>
            <a:ext cx="533400" cy="0"/>
          </a:xfrm>
          <a:custGeom>
            <a:avLst/>
            <a:gdLst/>
            <a:ahLst/>
            <a:cxnLst/>
            <a:rect l="l" t="t" r="r" b="b"/>
            <a:pathLst>
              <a:path w="533400" h="120000" extrusionOk="0">
                <a:moveTo>
                  <a:pt x="0" y="0"/>
                </a:moveTo>
                <a:lnTo>
                  <a:pt x="533400" y="0"/>
                </a:lnTo>
              </a:path>
            </a:pathLst>
          </a:custGeom>
          <a:noFill/>
          <a:ln w="9875" cap="flat" cmpd="sng">
            <a:solidFill>
              <a:srgbClr val="80808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205" name="Google Shape;205;p31"/>
          <p:cNvSpPr/>
          <p:nvPr/>
        </p:nvSpPr>
        <p:spPr>
          <a:xfrm>
            <a:off x="3905250" y="3789363"/>
            <a:ext cx="457200" cy="0"/>
          </a:xfrm>
          <a:custGeom>
            <a:avLst/>
            <a:gdLst/>
            <a:ahLst/>
            <a:cxnLst/>
            <a:rect l="l" t="t" r="r" b="b"/>
            <a:pathLst>
              <a:path w="457200" h="120000" extrusionOk="0">
                <a:moveTo>
                  <a:pt x="0" y="0"/>
                </a:moveTo>
                <a:lnTo>
                  <a:pt x="457200" y="0"/>
                </a:lnTo>
              </a:path>
            </a:pathLst>
          </a:custGeom>
          <a:noFill/>
          <a:ln w="9875" cap="flat" cmpd="sng">
            <a:solidFill>
              <a:srgbClr val="1E487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206" name="Google Shape;206;p31"/>
          <p:cNvSpPr/>
          <p:nvPr/>
        </p:nvSpPr>
        <p:spPr>
          <a:xfrm>
            <a:off x="5075238" y="3789363"/>
            <a:ext cx="533400" cy="0"/>
          </a:xfrm>
          <a:custGeom>
            <a:avLst/>
            <a:gdLst/>
            <a:ahLst/>
            <a:cxnLst/>
            <a:rect l="l" t="t" r="r" b="b"/>
            <a:pathLst>
              <a:path w="533400" h="120000" extrusionOk="0">
                <a:moveTo>
                  <a:pt x="0" y="0"/>
                </a:moveTo>
                <a:lnTo>
                  <a:pt x="533102" y="0"/>
                </a:lnTo>
              </a:path>
            </a:pathLst>
          </a:custGeom>
          <a:noFill/>
          <a:ln w="9875" cap="flat" cmpd="sng">
            <a:solidFill>
              <a:srgbClr val="80808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207" name="Google Shape;207;p31"/>
          <p:cNvSpPr/>
          <p:nvPr/>
        </p:nvSpPr>
        <p:spPr>
          <a:xfrm>
            <a:off x="2197100" y="4813300"/>
            <a:ext cx="685800" cy="0"/>
          </a:xfrm>
          <a:custGeom>
            <a:avLst/>
            <a:gdLst/>
            <a:ahLst/>
            <a:cxnLst/>
            <a:rect l="l" t="t" r="r" b="b"/>
            <a:pathLst>
              <a:path w="685800" h="120000" extrusionOk="0">
                <a:moveTo>
                  <a:pt x="0" y="0"/>
                </a:moveTo>
                <a:lnTo>
                  <a:pt x="685502" y="0"/>
                </a:lnTo>
              </a:path>
            </a:pathLst>
          </a:custGeom>
          <a:noFill/>
          <a:ln w="9875" cap="flat" cmpd="sng">
            <a:solidFill>
              <a:srgbClr val="1E487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208" name="Google Shape;208;p31"/>
          <p:cNvSpPr/>
          <p:nvPr/>
        </p:nvSpPr>
        <p:spPr>
          <a:xfrm>
            <a:off x="5095875" y="4813300"/>
            <a:ext cx="609600" cy="0"/>
          </a:xfrm>
          <a:custGeom>
            <a:avLst/>
            <a:gdLst/>
            <a:ahLst/>
            <a:cxnLst/>
            <a:rect l="l" t="t" r="r" b="b"/>
            <a:pathLst>
              <a:path w="609600" h="120000" extrusionOk="0">
                <a:moveTo>
                  <a:pt x="0" y="0"/>
                </a:moveTo>
                <a:lnTo>
                  <a:pt x="609564" y="0"/>
                </a:lnTo>
              </a:path>
            </a:pathLst>
          </a:custGeom>
          <a:noFill/>
          <a:ln w="9875" cap="flat" cmpd="sng">
            <a:solidFill>
              <a:srgbClr val="80808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209" name="Google Shape;209;p31"/>
          <p:cNvSpPr/>
          <p:nvPr/>
        </p:nvSpPr>
        <p:spPr>
          <a:xfrm>
            <a:off x="2984500" y="6130925"/>
            <a:ext cx="685800" cy="0"/>
          </a:xfrm>
          <a:custGeom>
            <a:avLst/>
            <a:gdLst/>
            <a:ahLst/>
            <a:cxnLst/>
            <a:rect l="l" t="t" r="r" b="b"/>
            <a:pathLst>
              <a:path w="685800" h="120000" extrusionOk="0">
                <a:moveTo>
                  <a:pt x="0" y="0"/>
                </a:moveTo>
                <a:lnTo>
                  <a:pt x="685502" y="0"/>
                </a:lnTo>
              </a:path>
            </a:pathLst>
          </a:custGeom>
          <a:noFill/>
          <a:ln w="9875" cap="flat" cmpd="sng">
            <a:solidFill>
              <a:srgbClr val="1E487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210" name="Google Shape;210;p31"/>
          <p:cNvSpPr/>
          <p:nvPr/>
        </p:nvSpPr>
        <p:spPr>
          <a:xfrm>
            <a:off x="4251325" y="6130925"/>
            <a:ext cx="762000" cy="0"/>
          </a:xfrm>
          <a:custGeom>
            <a:avLst/>
            <a:gdLst/>
            <a:ahLst/>
            <a:cxnLst/>
            <a:rect l="l" t="t" r="r" b="b"/>
            <a:pathLst>
              <a:path w="762000" h="120000" extrusionOk="0">
                <a:moveTo>
                  <a:pt x="0" y="0"/>
                </a:moveTo>
                <a:lnTo>
                  <a:pt x="762000" y="0"/>
                </a:lnTo>
              </a:path>
            </a:pathLst>
          </a:custGeom>
          <a:noFill/>
          <a:ln w="9875" cap="flat" cmpd="sng">
            <a:solidFill>
              <a:srgbClr val="80808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211" name="Google Shape;211;p31"/>
          <p:cNvSpPr txBox="1"/>
          <p:nvPr/>
        </p:nvSpPr>
        <p:spPr>
          <a:xfrm>
            <a:off x="8934275" y="1174459"/>
            <a:ext cx="2949750"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0" i="0" u="none" strike="noStrike" cap="none">
                <a:solidFill>
                  <a:schemeClr val="accent1"/>
                </a:solidFill>
                <a:latin typeface="Arial"/>
                <a:ea typeface="Arial"/>
                <a:cs typeface="Arial"/>
                <a:sym typeface="Arial"/>
              </a:rPr>
              <a:t>This should include information on the </a:t>
            </a:r>
            <a:r>
              <a:rPr lang="en-US" sz="1200" b="0" i="0" u="sng" strike="noStrike" cap="none">
                <a:solidFill>
                  <a:schemeClr val="accent1"/>
                </a:solidFill>
                <a:latin typeface="Arial"/>
                <a:ea typeface="Arial"/>
                <a:cs typeface="Arial"/>
                <a:sym typeface="Arial"/>
              </a:rPr>
              <a:t>last QM </a:t>
            </a:r>
            <a:r>
              <a:rPr lang="en-US" sz="1200" b="0" i="0" u="none" strike="noStrike" cap="none">
                <a:solidFill>
                  <a:schemeClr val="accent1"/>
                </a:solidFill>
                <a:latin typeface="Arial"/>
                <a:ea typeface="Arial"/>
                <a:cs typeface="Arial"/>
                <a:sym typeface="Arial"/>
              </a:rPr>
              <a:t>the children made either </a:t>
            </a:r>
            <a:r>
              <a:rPr lang="en-US" sz="1200" b="0" i="1" u="none" strike="noStrike" cap="none">
                <a:solidFill>
                  <a:schemeClr val="accent1"/>
                </a:solidFill>
                <a:latin typeface="Arial"/>
                <a:ea typeface="Arial"/>
                <a:cs typeface="Arial"/>
                <a:sym typeface="Arial"/>
              </a:rPr>
              <a:t>as, with, </a:t>
            </a:r>
            <a:r>
              <a:rPr lang="en-US" sz="1200" b="0" i="0" u="none" strike="noStrike" cap="none">
                <a:solidFill>
                  <a:schemeClr val="accent1"/>
                </a:solidFill>
                <a:latin typeface="Arial"/>
                <a:ea typeface="Arial"/>
                <a:cs typeface="Arial"/>
                <a:sym typeface="Arial"/>
              </a:rPr>
              <a:t>or </a:t>
            </a:r>
            <a:r>
              <a:rPr lang="en-US" sz="1200" b="0" i="1" u="none" strike="noStrike" cap="none">
                <a:solidFill>
                  <a:schemeClr val="accent1"/>
                </a:solidFill>
                <a:latin typeface="Arial"/>
                <a:ea typeface="Arial"/>
                <a:cs typeface="Arial"/>
                <a:sym typeface="Arial"/>
              </a:rPr>
              <a:t>to join </a:t>
            </a:r>
            <a:r>
              <a:rPr lang="en-US" sz="1200" b="0" i="0" u="none" strike="noStrike" cap="none">
                <a:solidFill>
                  <a:schemeClr val="accent1"/>
                </a:solidFill>
                <a:latin typeface="Arial"/>
                <a:ea typeface="Arial"/>
                <a:cs typeface="Arial"/>
                <a:sym typeface="Arial"/>
              </a:rPr>
              <a:t>the MQW </a:t>
            </a:r>
            <a:endParaRPr/>
          </a:p>
        </p:txBody>
      </p:sp>
      <p:sp>
        <p:nvSpPr>
          <p:cNvPr id="212" name="Google Shape;212;p31"/>
          <p:cNvSpPr txBox="1"/>
          <p:nvPr/>
        </p:nvSpPr>
        <p:spPr>
          <a:xfrm>
            <a:off x="8806300" y="2048694"/>
            <a:ext cx="2949750"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0" i="0" u="none" strike="noStrike" cap="none">
                <a:solidFill>
                  <a:schemeClr val="accent1"/>
                </a:solidFill>
                <a:latin typeface="Arial"/>
                <a:ea typeface="Arial"/>
                <a:cs typeface="Arial"/>
                <a:sym typeface="Arial"/>
              </a:rPr>
              <a:t>Make sure that you check a box in both “a” and “b.” “i” should only be completed in the case of a “to join” move. Put dashes if the child moved </a:t>
            </a:r>
            <a:r>
              <a:rPr lang="en-US" sz="1200" b="0" i="1" u="none" strike="noStrike" cap="none">
                <a:solidFill>
                  <a:schemeClr val="accent1"/>
                </a:solidFill>
                <a:latin typeface="Arial"/>
                <a:ea typeface="Arial"/>
                <a:cs typeface="Arial"/>
                <a:sym typeface="Arial"/>
              </a:rPr>
              <a:t>as </a:t>
            </a:r>
            <a:r>
              <a:rPr lang="en-US" sz="1200" b="0" i="0" u="none" strike="noStrike" cap="none">
                <a:solidFill>
                  <a:schemeClr val="accent1"/>
                </a:solidFill>
                <a:latin typeface="Arial"/>
                <a:ea typeface="Arial"/>
                <a:cs typeface="Arial"/>
                <a:sym typeface="Arial"/>
              </a:rPr>
              <a:t>or </a:t>
            </a:r>
            <a:r>
              <a:rPr lang="en-US" sz="1200" b="0" i="1" u="none" strike="noStrike" cap="none">
                <a:solidFill>
                  <a:schemeClr val="accent1"/>
                </a:solidFill>
                <a:latin typeface="Arial"/>
                <a:ea typeface="Arial"/>
                <a:cs typeface="Arial"/>
                <a:sym typeface="Arial"/>
              </a:rPr>
              <a:t>with </a:t>
            </a:r>
            <a:r>
              <a:rPr lang="en-US" sz="1200" b="0" i="0" u="none" strike="noStrike" cap="none">
                <a:solidFill>
                  <a:schemeClr val="accent1"/>
                </a:solidFill>
                <a:latin typeface="Arial"/>
                <a:ea typeface="Arial"/>
                <a:cs typeface="Arial"/>
                <a:sym typeface="Arial"/>
              </a:rPr>
              <a:t>the worker</a:t>
            </a:r>
            <a:endParaRPr/>
          </a:p>
        </p:txBody>
      </p:sp>
      <p:sp>
        <p:nvSpPr>
          <p:cNvPr id="213" name="Google Shape;213;p31"/>
          <p:cNvSpPr txBox="1"/>
          <p:nvPr/>
        </p:nvSpPr>
        <p:spPr>
          <a:xfrm>
            <a:off x="5089817" y="3155766"/>
            <a:ext cx="2949750"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accent1"/>
                </a:solidFill>
                <a:latin typeface="Arial"/>
                <a:ea typeface="Arial"/>
                <a:cs typeface="Arial"/>
                <a:sym typeface="Arial"/>
              </a:rPr>
              <a:t>This is the date that </a:t>
            </a:r>
            <a:r>
              <a:rPr lang="en-US" sz="1200" b="0" i="1" u="none" strike="noStrike" cap="none">
                <a:solidFill>
                  <a:schemeClr val="accent1"/>
                </a:solidFill>
                <a:latin typeface="Arial"/>
                <a:ea typeface="Arial"/>
                <a:cs typeface="Arial"/>
                <a:sym typeface="Arial"/>
              </a:rPr>
              <a:t>both</a:t>
            </a:r>
            <a:r>
              <a:rPr lang="en-US" sz="1200" b="0" i="0" u="none" strike="noStrike" cap="none">
                <a:solidFill>
                  <a:schemeClr val="accent1"/>
                </a:solidFill>
                <a:latin typeface="Arial"/>
                <a:ea typeface="Arial"/>
                <a:cs typeface="Arial"/>
                <a:sym typeface="Arial"/>
              </a:rPr>
              <a:t> the MC and the MQW </a:t>
            </a:r>
            <a:r>
              <a:rPr lang="en-US" sz="1200" b="0" i="0" u="sng" strike="noStrike" cap="none">
                <a:solidFill>
                  <a:schemeClr val="accent1"/>
                </a:solidFill>
                <a:latin typeface="Arial"/>
                <a:ea typeface="Arial"/>
                <a:cs typeface="Arial"/>
                <a:sym typeface="Arial"/>
              </a:rPr>
              <a:t>completed </a:t>
            </a:r>
            <a:r>
              <a:rPr lang="en-US" sz="1200" b="0" i="0" u="none" strike="noStrike" cap="none">
                <a:solidFill>
                  <a:schemeClr val="accent1"/>
                </a:solidFill>
                <a:latin typeface="Arial"/>
                <a:ea typeface="Arial"/>
                <a:cs typeface="Arial"/>
                <a:sym typeface="Arial"/>
              </a:rPr>
              <a:t>the move listed in III.1</a:t>
            </a:r>
            <a:endParaRPr/>
          </a:p>
        </p:txBody>
      </p:sp>
      <p:sp>
        <p:nvSpPr>
          <p:cNvPr id="214" name="Google Shape;214;p31"/>
          <p:cNvSpPr txBox="1"/>
          <p:nvPr/>
        </p:nvSpPr>
        <p:spPr>
          <a:xfrm>
            <a:off x="9006179" y="3457328"/>
            <a:ext cx="2949750"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a:solidFill>
                  <a:schemeClr val="accent1"/>
                </a:solidFill>
                <a:latin typeface="Arial"/>
                <a:ea typeface="Arial"/>
                <a:cs typeface="Arial"/>
                <a:sym typeface="Arial"/>
              </a:rPr>
              <a:t>This should include information on the most recent move that the individual made to establish him/herself as an MQW. This move </a:t>
            </a:r>
            <a:r>
              <a:rPr lang="en-US" sz="1200" i="1">
                <a:solidFill>
                  <a:schemeClr val="accent1"/>
                </a:solidFill>
                <a:latin typeface="Arial"/>
                <a:ea typeface="Arial"/>
                <a:cs typeface="Arial"/>
                <a:sym typeface="Arial"/>
              </a:rPr>
              <a:t>does not</a:t>
            </a:r>
            <a:r>
              <a:rPr lang="en-US" sz="1200">
                <a:solidFill>
                  <a:schemeClr val="accent1"/>
                </a:solidFill>
                <a:latin typeface="Arial"/>
                <a:ea typeface="Arial"/>
                <a:cs typeface="Arial"/>
                <a:sym typeface="Arial"/>
              </a:rPr>
              <a:t> have to be the same as the move listed in III.1</a:t>
            </a:r>
            <a:endParaRPr/>
          </a:p>
        </p:txBody>
      </p:sp>
      <p:sp>
        <p:nvSpPr>
          <p:cNvPr id="215" name="Google Shape;215;p31"/>
          <p:cNvSpPr/>
          <p:nvPr/>
        </p:nvSpPr>
        <p:spPr>
          <a:xfrm>
            <a:off x="8028264" y="1517970"/>
            <a:ext cx="999688" cy="85405"/>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 name="Google Shape;216;p31"/>
          <p:cNvSpPr/>
          <p:nvPr/>
        </p:nvSpPr>
        <p:spPr>
          <a:xfrm>
            <a:off x="3970775" y="2114028"/>
            <a:ext cx="4898413" cy="124275"/>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7" name="Google Shape;217;p31"/>
          <p:cNvSpPr/>
          <p:nvPr/>
        </p:nvSpPr>
        <p:spPr>
          <a:xfrm>
            <a:off x="4284663" y="3282953"/>
            <a:ext cx="811212" cy="146048"/>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8" name="Google Shape;218;p31"/>
          <p:cNvSpPr/>
          <p:nvPr/>
        </p:nvSpPr>
        <p:spPr>
          <a:xfrm>
            <a:off x="7935913" y="3602038"/>
            <a:ext cx="1179512" cy="146050"/>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5F7FC"/>
            </a:gs>
            <a:gs pos="74000">
              <a:srgbClr val="A9BEE4"/>
            </a:gs>
            <a:gs pos="83000">
              <a:srgbClr val="A9BEE4"/>
            </a:gs>
            <a:gs pos="100000">
              <a:srgbClr val="C5D3ED"/>
            </a:gs>
          </a:gsLst>
          <a:lin ang="5400000" scaled="0"/>
        </a:gradFill>
        <a:effectLst/>
      </p:bgPr>
    </p:bg>
    <p:spTree>
      <p:nvGrpSpPr>
        <p:cNvPr id="1" name="Shape 222"/>
        <p:cNvGrpSpPr/>
        <p:nvPr/>
      </p:nvGrpSpPr>
      <p:grpSpPr>
        <a:xfrm>
          <a:off x="0" y="0"/>
          <a:ext cx="0" cy="0"/>
          <a:chOff x="0" y="0"/>
          <a:chExt cx="0" cy="0"/>
        </a:xfrm>
      </p:grpSpPr>
      <p:sp>
        <p:nvSpPr>
          <p:cNvPr id="223" name="Google Shape;223;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70C0"/>
              </a:buClr>
              <a:buSzPts val="4400"/>
              <a:buFont typeface="Federo"/>
              <a:buNone/>
            </a:pPr>
            <a:r>
              <a:rPr lang="en-US" b="1">
                <a:solidFill>
                  <a:srgbClr val="0070C0"/>
                </a:solidFill>
                <a:latin typeface="Federo"/>
                <a:ea typeface="Federo"/>
                <a:cs typeface="Federo"/>
                <a:sym typeface="Federo"/>
              </a:rPr>
              <a:t>Model Scenario </a:t>
            </a:r>
            <a:endParaRPr/>
          </a:p>
        </p:txBody>
      </p:sp>
      <p:sp>
        <p:nvSpPr>
          <p:cNvPr id="224" name="Google Shape;224;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70C0"/>
              </a:buClr>
              <a:buSzPts val="2400"/>
              <a:buNone/>
            </a:pPr>
            <a:r>
              <a:rPr lang="en-US" sz="2400">
                <a:solidFill>
                  <a:srgbClr val="0070C0"/>
                </a:solidFill>
              </a:rPr>
              <a:t>Paul, age 13, lived with his parents in Asheville. Unable to find work in Asheville (Buncombe Co.), Paul’s father moved on his own to Marion (McDowell Co.) on August 8</a:t>
            </a:r>
            <a:r>
              <a:rPr lang="en-US" sz="2400" baseline="30000">
                <a:solidFill>
                  <a:srgbClr val="0070C0"/>
                </a:solidFill>
              </a:rPr>
              <a:t>th</a:t>
            </a:r>
            <a:r>
              <a:rPr lang="en-US" sz="2400">
                <a:solidFill>
                  <a:srgbClr val="0070C0"/>
                </a:solidFill>
              </a:rPr>
              <a:t>, 2017. Within one week of moving, he begins work harvesting tomatoes. At the end of the season, Paul’s father returned to Asheville on October 20</a:t>
            </a:r>
            <a:r>
              <a:rPr lang="en-US" sz="2400" baseline="30000">
                <a:solidFill>
                  <a:srgbClr val="0070C0"/>
                </a:solidFill>
              </a:rPr>
              <a:t>th</a:t>
            </a:r>
            <a:r>
              <a:rPr lang="en-US" sz="2400">
                <a:solidFill>
                  <a:srgbClr val="0070C0"/>
                </a:solidFill>
              </a:rPr>
              <a:t>, 2017. Shortly thereafter, Paul’s mother was able to find work in a restaurant in Charlotte (Mecklenburg Co). So Paul and his parents moved from Asheville to Charlotte on November 1</a:t>
            </a:r>
            <a:r>
              <a:rPr lang="en-US" sz="2400" baseline="30000">
                <a:solidFill>
                  <a:srgbClr val="0070C0"/>
                </a:solidFill>
              </a:rPr>
              <a:t>st</a:t>
            </a:r>
            <a:r>
              <a:rPr lang="en-US" sz="2400">
                <a:solidFill>
                  <a:srgbClr val="0070C0"/>
                </a:solidFill>
              </a:rPr>
              <a:t>, 2017. </a:t>
            </a:r>
            <a:endParaRPr/>
          </a:p>
          <a:p>
            <a:pPr marL="0" lvl="0" indent="0" algn="l" rtl="0">
              <a:lnSpc>
                <a:spcPct val="90000"/>
              </a:lnSpc>
              <a:spcBef>
                <a:spcPts val="1000"/>
              </a:spcBef>
              <a:spcAft>
                <a:spcPts val="0"/>
              </a:spcAft>
              <a:buClr>
                <a:schemeClr val="dk1"/>
              </a:buClr>
              <a:buSzPts val="2400"/>
              <a:buNone/>
            </a:pPr>
            <a:endParaRPr sz="2400">
              <a:solidFill>
                <a:srgbClr val="0070C0"/>
              </a:solidFill>
            </a:endParaRPr>
          </a:p>
          <a:p>
            <a:pPr marL="0" lvl="0" indent="0" algn="l" rtl="0">
              <a:lnSpc>
                <a:spcPct val="90000"/>
              </a:lnSpc>
              <a:spcBef>
                <a:spcPts val="1000"/>
              </a:spcBef>
              <a:spcAft>
                <a:spcPts val="0"/>
              </a:spcAft>
              <a:buClr>
                <a:srgbClr val="0070C0"/>
              </a:buClr>
              <a:buSzPts val="2400"/>
              <a:buNone/>
            </a:pPr>
            <a:r>
              <a:rPr lang="en-US" sz="2400">
                <a:solidFill>
                  <a:srgbClr val="0070C0"/>
                </a:solidFill>
              </a:rPr>
              <a:t>The recruiter identifies Paul and his family in Charlotte on 12/1/18.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3"/>
          <p:cNvSpPr txBox="1"/>
          <p:nvPr/>
        </p:nvSpPr>
        <p:spPr>
          <a:xfrm>
            <a:off x="792163" y="311150"/>
            <a:ext cx="7556500" cy="636588"/>
          </a:xfrm>
          <a:prstGeom prst="rect">
            <a:avLst/>
          </a:prstGeom>
          <a:noFill/>
          <a:ln>
            <a:noFill/>
          </a:ln>
        </p:spPr>
        <p:txBody>
          <a:bodyPr spcFirstLastPara="1" wrap="square" lIns="91425" tIns="13325" rIns="91425" bIns="45700" anchor="b" anchorCtr="0">
            <a:noAutofit/>
          </a:bodyPr>
          <a:lstStyle/>
          <a:p>
            <a:pPr marL="12700" marR="0" lvl="0" indent="0" algn="ctr" defTabSz="914400" rtl="0" eaLnBrk="1" fontAlgn="auto" latinLnBrk="0" hangingPunct="1">
              <a:lnSpc>
                <a:spcPct val="90000"/>
              </a:lnSpc>
              <a:spcBef>
                <a:spcPts val="0"/>
              </a:spcBef>
              <a:spcAft>
                <a:spcPts val="0"/>
              </a:spcAft>
              <a:buClr>
                <a:srgbClr val="000000"/>
              </a:buClr>
              <a:buSzPts val="4000"/>
              <a:buFont typeface="Calibri"/>
              <a:buNone/>
              <a:tabLst/>
              <a:defRPr/>
            </a:pPr>
            <a:r>
              <a:rPr kumimoji="0" lang="en-US" sz="4000" b="0" i="0" u="none" strike="noStrike" kern="0" cap="none" spc="0" normalizeH="0" baseline="0" noProof="0">
                <a:ln>
                  <a:noFill/>
                </a:ln>
                <a:solidFill>
                  <a:srgbClr val="000000"/>
                </a:solidFill>
                <a:effectLst/>
                <a:uLnTx/>
                <a:uFillTx/>
                <a:latin typeface="Calibri"/>
                <a:ea typeface="Calibri"/>
                <a:cs typeface="Calibri"/>
                <a:sym typeface="Calibri"/>
              </a:rPr>
              <a:t>Qualifying Moves and Work Section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33"/>
          <p:cNvSpPr txBox="1"/>
          <p:nvPr/>
        </p:nvSpPr>
        <p:spPr>
          <a:xfrm>
            <a:off x="307975" y="1273175"/>
            <a:ext cx="138113" cy="207963"/>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1.</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1" name="Google Shape;231;p33"/>
          <p:cNvSpPr txBox="1"/>
          <p:nvPr/>
        </p:nvSpPr>
        <p:spPr>
          <a:xfrm>
            <a:off x="6792913" y="1273175"/>
            <a:ext cx="1787525" cy="197490"/>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BFBFBF"/>
                </a:solidFill>
                <a:effectLst/>
                <a:uLnTx/>
                <a:uFillTx/>
                <a:latin typeface="Calibri"/>
                <a:ea typeface="Calibri"/>
                <a:cs typeface="Calibri"/>
                <a:sym typeface="Calibri"/>
              </a:rPr>
              <a:t>School district	/</a:t>
            </a:r>
            <a:r>
              <a:rPr kumimoji="0" lang="en-US" sz="1200" b="0" i="0" u="sng" strike="noStrike" kern="0" cap="none" spc="0" normalizeH="0" baseline="0" noProof="0">
                <a:ln>
                  <a:noFill/>
                </a:ln>
                <a:solidFill>
                  <a:srgbClr val="BFBFBF"/>
                </a:solidFill>
                <a:effectLst/>
                <a:uLnTx/>
                <a:uFillTx/>
                <a:latin typeface="Calibri"/>
                <a:ea typeface="Calibri"/>
                <a:cs typeface="Calibri"/>
                <a:sym typeface="Calibri"/>
              </a:rPr>
              <a:t> 	City</a:t>
            </a:r>
            <a:endParaRPr kumimoji="0" sz="1200" b="0" i="0" u="none" strike="noStrike" kern="0" cap="none" spc="0" normalizeH="0" baseline="0" noProof="0">
              <a:ln>
                <a:noFill/>
              </a:ln>
              <a:solidFill>
                <a:srgbClr val="BFBFBF"/>
              </a:solidFill>
              <a:effectLst/>
              <a:uLnTx/>
              <a:uFillTx/>
              <a:latin typeface="Calibri"/>
              <a:ea typeface="Calibri"/>
              <a:cs typeface="Calibri"/>
              <a:sym typeface="Calibri"/>
            </a:endParaRPr>
          </a:p>
        </p:txBody>
      </p:sp>
      <p:sp>
        <p:nvSpPr>
          <p:cNvPr id="232" name="Google Shape;232;p33"/>
          <p:cNvSpPr/>
          <p:nvPr/>
        </p:nvSpPr>
        <p:spPr>
          <a:xfrm>
            <a:off x="6805613" y="1457325"/>
            <a:ext cx="1049337" cy="0"/>
          </a:xfrm>
          <a:custGeom>
            <a:avLst/>
            <a:gdLst/>
            <a:ahLst/>
            <a:cxnLst/>
            <a:rect l="l" t="t" r="r" b="b"/>
            <a:pathLst>
              <a:path w="1049020" h="120000" extrusionOk="0">
                <a:moveTo>
                  <a:pt x="0" y="0"/>
                </a:moveTo>
                <a:lnTo>
                  <a:pt x="1048512"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3" name="Google Shape;233;p33"/>
          <p:cNvSpPr txBox="1"/>
          <p:nvPr/>
        </p:nvSpPr>
        <p:spPr>
          <a:xfrm>
            <a:off x="769938" y="1273175"/>
            <a:ext cx="5800725" cy="355600"/>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7916"/>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The child(ren)  listed on this form moved due to economic necessity from a residence in</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12700" marR="0" lvl="0" indent="0" algn="l" defTabSz="914400" rtl="0" eaLnBrk="1" fontAlgn="auto" latinLnBrk="0" hangingPunct="1">
              <a:lnSpc>
                <a:spcPct val="107916"/>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BFBFBF"/>
                </a:solidFill>
                <a:effectLst/>
                <a:uLnTx/>
                <a:uFillTx/>
                <a:latin typeface="Calibri"/>
                <a:ea typeface="Calibri"/>
                <a:cs typeface="Calibri"/>
                <a:sym typeface="Calibri"/>
              </a:rPr>
              <a:t>/</a:t>
            </a:r>
            <a:r>
              <a:rPr kumimoji="0" lang="en-US" sz="1200" b="0" i="0" u="sng" strike="noStrike" kern="0" cap="none" spc="0" normalizeH="0" baseline="0" noProof="0">
                <a:ln>
                  <a:noFill/>
                </a:ln>
                <a:solidFill>
                  <a:srgbClr val="BFBFBF"/>
                </a:solidFill>
                <a:effectLst/>
                <a:uLnTx/>
                <a:uFillTx/>
                <a:latin typeface="Calibri"/>
                <a:ea typeface="Calibri"/>
                <a:cs typeface="Calibri"/>
                <a:sym typeface="Calibri"/>
              </a:rPr>
              <a:t> 	State	</a:t>
            </a:r>
            <a:r>
              <a:rPr kumimoji="0" lang="en-US" sz="1200" b="0" i="0" u="none" strike="noStrike" kern="0" cap="none" spc="0" normalizeH="0" baseline="0" noProof="0">
                <a:ln>
                  <a:noFill/>
                </a:ln>
                <a:solidFill>
                  <a:srgbClr val="BFBFBF"/>
                </a:solidFill>
                <a:effectLst/>
                <a:uLnTx/>
                <a:uFillTx/>
                <a:latin typeface="Calibri"/>
                <a:ea typeface="Calibri"/>
                <a:cs typeface="Calibri"/>
                <a:sym typeface="Calibri"/>
              </a:rPr>
              <a:t>/   Country	</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to a residence in	</a:t>
            </a:r>
            <a:r>
              <a:rPr kumimoji="0" lang="en-US" sz="1200" b="0" i="0" u="none" strike="noStrike" kern="0" cap="none" spc="0" normalizeH="0" baseline="0" noProof="0">
                <a:ln>
                  <a:noFill/>
                </a:ln>
                <a:solidFill>
                  <a:srgbClr val="BFBFBF"/>
                </a:solidFill>
                <a:effectLst/>
                <a:uLnTx/>
                <a:uFillTx/>
                <a:latin typeface="Calibri"/>
                <a:ea typeface="Calibri"/>
                <a:cs typeface="Calibri"/>
                <a:sym typeface="Calibri"/>
              </a:rPr>
              <a:t>School district	/</a:t>
            </a:r>
            <a:r>
              <a:rPr kumimoji="0" lang="en-US" sz="1200" b="0" i="0" u="sng" strike="noStrike" kern="0" cap="none" spc="0" normalizeH="0" baseline="0" noProof="0">
                <a:ln>
                  <a:noFill/>
                </a:ln>
                <a:solidFill>
                  <a:srgbClr val="BFBFBF"/>
                </a:solidFill>
                <a:effectLst/>
                <a:uLnTx/>
                <a:uFillTx/>
                <a:latin typeface="Calibri"/>
                <a:ea typeface="Calibri"/>
                <a:cs typeface="Calibri"/>
                <a:sym typeface="Calibri"/>
              </a:rPr>
              <a:t> 	City	</a:t>
            </a:r>
            <a:r>
              <a:rPr kumimoji="0" lang="en-US" sz="1200" b="0" i="0" u="none" strike="noStrike" kern="0" cap="none" spc="0" normalizeH="0" baseline="0" noProof="0">
                <a:ln>
                  <a:noFill/>
                </a:ln>
                <a:solidFill>
                  <a:srgbClr val="BFBFBF"/>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33"/>
          <p:cNvSpPr txBox="1"/>
          <p:nvPr/>
        </p:nvSpPr>
        <p:spPr>
          <a:xfrm>
            <a:off x="6719888" y="1419225"/>
            <a:ext cx="341312" cy="197490"/>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BFBFBF"/>
                </a:solidFill>
                <a:effectLst/>
                <a:uLnTx/>
                <a:uFillTx/>
                <a:latin typeface="Calibri"/>
                <a:ea typeface="Calibri"/>
                <a:cs typeface="Calibri"/>
                <a:sym typeface="Calibri"/>
              </a:rPr>
              <a:t>State</a:t>
            </a:r>
            <a:endParaRPr kumimoji="0" sz="1200" b="0" i="0" u="none" strike="noStrike" kern="0" cap="none" spc="0" normalizeH="0" baseline="0" noProof="0">
              <a:ln>
                <a:noFill/>
              </a:ln>
              <a:solidFill>
                <a:srgbClr val="BFBFBF"/>
              </a:solidFill>
              <a:effectLst/>
              <a:uLnTx/>
              <a:uFillTx/>
              <a:latin typeface="Calibri"/>
              <a:ea typeface="Calibri"/>
              <a:cs typeface="Calibri"/>
              <a:sym typeface="Calibri"/>
            </a:endParaRPr>
          </a:p>
        </p:txBody>
      </p:sp>
      <p:sp>
        <p:nvSpPr>
          <p:cNvPr id="235" name="Google Shape;235;p33"/>
          <p:cNvSpPr txBox="1"/>
          <p:nvPr/>
        </p:nvSpPr>
        <p:spPr>
          <a:xfrm>
            <a:off x="7799388" y="1419225"/>
            <a:ext cx="65087" cy="209550"/>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6" name="Google Shape;236;p33"/>
          <p:cNvSpPr/>
          <p:nvPr/>
        </p:nvSpPr>
        <p:spPr>
          <a:xfrm>
            <a:off x="1600200" y="1603375"/>
            <a:ext cx="600075" cy="0"/>
          </a:xfrm>
          <a:custGeom>
            <a:avLst/>
            <a:gdLst/>
            <a:ahLst/>
            <a:cxnLst/>
            <a:rect l="l" t="t" r="r" b="b"/>
            <a:pathLst>
              <a:path w="600710" h="120000" extrusionOk="0">
                <a:moveTo>
                  <a:pt x="0" y="0"/>
                </a:moveTo>
                <a:lnTo>
                  <a:pt x="600456"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7" name="Google Shape;237;p33"/>
          <p:cNvSpPr/>
          <p:nvPr/>
        </p:nvSpPr>
        <p:spPr>
          <a:xfrm>
            <a:off x="4356100" y="1603375"/>
            <a:ext cx="1011238" cy="0"/>
          </a:xfrm>
          <a:custGeom>
            <a:avLst/>
            <a:gdLst/>
            <a:ahLst/>
            <a:cxnLst/>
            <a:rect l="l" t="t" r="r" b="b"/>
            <a:pathLst>
              <a:path w="1012189" h="120000" extrusionOk="0">
                <a:moveTo>
                  <a:pt x="0" y="0"/>
                </a:moveTo>
                <a:lnTo>
                  <a:pt x="1011936"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8" name="Google Shape;238;p33"/>
          <p:cNvSpPr/>
          <p:nvPr/>
        </p:nvSpPr>
        <p:spPr>
          <a:xfrm>
            <a:off x="6556375" y="1603375"/>
            <a:ext cx="493713" cy="0"/>
          </a:xfrm>
          <a:custGeom>
            <a:avLst/>
            <a:gdLst/>
            <a:ahLst/>
            <a:cxnLst/>
            <a:rect l="l" t="t" r="r" b="b"/>
            <a:pathLst>
              <a:path w="494029" h="120000" extrusionOk="0">
                <a:moveTo>
                  <a:pt x="0" y="0"/>
                </a:moveTo>
                <a:lnTo>
                  <a:pt x="493775"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9" name="Google Shape;239;p33"/>
          <p:cNvSpPr txBox="1"/>
          <p:nvPr/>
        </p:nvSpPr>
        <p:spPr>
          <a:xfrm>
            <a:off x="307975" y="2005013"/>
            <a:ext cx="138113" cy="207962"/>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2.</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0" name="Google Shape;240;p33"/>
          <p:cNvSpPr txBox="1"/>
          <p:nvPr/>
        </p:nvSpPr>
        <p:spPr>
          <a:xfrm>
            <a:off x="769938" y="2005013"/>
            <a:ext cx="2982912" cy="207962"/>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The child(ren)  moved (complete both a. and b.):</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 name="Google Shape;241;p33"/>
          <p:cNvSpPr txBox="1"/>
          <p:nvPr/>
        </p:nvSpPr>
        <p:spPr>
          <a:xfrm>
            <a:off x="822325" y="2286000"/>
            <a:ext cx="5373688" cy="354013"/>
          </a:xfrm>
          <a:prstGeom prst="rect">
            <a:avLst/>
          </a:prstGeom>
          <a:noFill/>
          <a:ln>
            <a:noFill/>
          </a:ln>
        </p:spPr>
        <p:txBody>
          <a:bodyPr spcFirstLastPara="1" wrap="square" lIns="0" tIns="48250" rIns="0" bIns="0" anchor="t" anchorCtr="0">
            <a:noAutofit/>
          </a:bodyPr>
          <a:lstStyle/>
          <a:p>
            <a:pPr marL="12700" marR="0" lvl="0" indent="0" algn="l" defTabSz="914400" rtl="0" eaLnBrk="1" fontAlgn="auto" latinLnBrk="0" hangingPunct="1">
              <a:lnSpc>
                <a:spcPct val="95833"/>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a.	</a:t>
            </a:r>
            <a:r>
              <a:rPr kumimoji="0" lang="en-US" sz="1200" b="0" i="0" u="none" strike="noStrike" kern="0" cap="none" spc="0" normalizeH="0" baseline="0" noProof="0">
                <a:ln>
                  <a:noFill/>
                </a:ln>
                <a:solidFill>
                  <a:srgbClr val="1F497D"/>
                </a:solidFill>
                <a:effectLst/>
                <a:uLnTx/>
                <a:uFillTx/>
                <a:latin typeface="Noto Sans Symbols"/>
                <a:ea typeface="Noto Sans Symbols"/>
                <a:cs typeface="Noto Sans Symbols"/>
                <a:sym typeface="Noto Sans Symbols"/>
              </a:rPr>
              <a:t>◻</a:t>
            </a:r>
            <a:r>
              <a:rPr kumimoji="0" lang="en-US" sz="1200" b="0" i="0" u="none" strike="noStrike" kern="0" cap="none" spc="0" normalizeH="0" baseline="0" noProof="0">
                <a:ln>
                  <a:noFill/>
                </a:ln>
                <a:solidFill>
                  <a:srgbClr val="1F497D"/>
                </a:solidFill>
                <a:effectLst/>
                <a:uLnTx/>
                <a:uFillTx/>
                <a:latin typeface="Times New Roman"/>
                <a:ea typeface="Times New Roman"/>
                <a:cs typeface="Times New Roman"/>
                <a:sym typeface="Times New Roman"/>
              </a:rPr>
              <a:t> </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as the worker, OR	</a:t>
            </a:r>
            <a:r>
              <a:rPr kumimoji="0" lang="en-US" sz="1200" b="0" i="0" u="none" strike="noStrike" kern="0" cap="none" spc="0" normalizeH="0" baseline="0" noProof="0">
                <a:ln>
                  <a:noFill/>
                </a:ln>
                <a:solidFill>
                  <a:srgbClr val="1F497D"/>
                </a:solidFill>
                <a:effectLst/>
                <a:uLnTx/>
                <a:uFillTx/>
                <a:latin typeface="Noto Sans Symbols"/>
                <a:ea typeface="Noto Sans Symbols"/>
                <a:cs typeface="Noto Sans Symbols"/>
                <a:sym typeface="Noto Sans Symbols"/>
              </a:rPr>
              <a:t>◻</a:t>
            </a:r>
            <a:r>
              <a:rPr kumimoji="0" lang="en-US" sz="1200" b="0" i="0" u="none" strike="noStrike" kern="0" cap="none" spc="0" normalizeH="0" baseline="0" noProof="0">
                <a:ln>
                  <a:noFill/>
                </a:ln>
                <a:solidFill>
                  <a:srgbClr val="1F497D"/>
                </a:solidFill>
                <a:effectLst/>
                <a:uLnTx/>
                <a:uFillTx/>
                <a:latin typeface="Times New Roman"/>
                <a:ea typeface="Times New Roman"/>
                <a:cs typeface="Times New Roman"/>
                <a:sym typeface="Times New Roman"/>
              </a:rPr>
              <a:t> </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with the worker, OR	</a:t>
            </a:r>
            <a:r>
              <a:rPr kumimoji="0" lang="en-US" sz="1200" b="0" i="0" u="none" strike="noStrike" kern="0" cap="none" spc="0" normalizeH="0" baseline="0" noProof="0">
                <a:ln>
                  <a:noFill/>
                </a:ln>
                <a:solidFill>
                  <a:srgbClr val="1F497D"/>
                </a:solidFill>
                <a:effectLst/>
                <a:uLnTx/>
                <a:uFillTx/>
                <a:latin typeface="Noto Sans Symbols"/>
                <a:ea typeface="Noto Sans Symbols"/>
                <a:cs typeface="Noto Sans Symbols"/>
                <a:sym typeface="Noto Sans Symbols"/>
              </a:rPr>
              <a:t>◻</a:t>
            </a:r>
            <a:r>
              <a:rPr kumimoji="0" lang="en-US" sz="1200" b="0" i="0" u="none" strike="noStrike" kern="0" cap="none" spc="0" normalizeH="0" baseline="0" noProof="0">
                <a:ln>
                  <a:noFill/>
                </a:ln>
                <a:solidFill>
                  <a:srgbClr val="1F497D"/>
                </a:solidFill>
                <a:effectLst/>
                <a:uLnTx/>
                <a:uFillTx/>
                <a:latin typeface="Times New Roman"/>
                <a:ea typeface="Times New Roman"/>
                <a:cs typeface="Times New Roman"/>
                <a:sym typeface="Times New Roman"/>
              </a:rPr>
              <a:t> </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to join or precede the worker.  b.</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 name="Google Shape;242;p33"/>
          <p:cNvSpPr txBox="1"/>
          <p:nvPr/>
        </p:nvSpPr>
        <p:spPr>
          <a:xfrm>
            <a:off x="1222375" y="2432050"/>
            <a:ext cx="749300" cy="207963"/>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The worker,</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 name="Google Shape;243;p33"/>
          <p:cNvSpPr txBox="1"/>
          <p:nvPr/>
        </p:nvSpPr>
        <p:spPr>
          <a:xfrm>
            <a:off x="2438400" y="2432050"/>
            <a:ext cx="6149975" cy="197490"/>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BFBFBF"/>
                </a:solidFill>
                <a:effectLst/>
                <a:uLnTx/>
                <a:uFillTx/>
                <a:latin typeface="Calibri"/>
                <a:ea typeface="Calibri"/>
                <a:cs typeface="Calibri"/>
                <a:sym typeface="Calibri"/>
              </a:rPr>
              <a:t>First Name and Last Name of Worker</a:t>
            </a:r>
            <a:r>
              <a:rPr kumimoji="0" lang="en-US" sz="1200" b="0" i="0" u="none" strike="noStrike" kern="0" cap="none" spc="0" normalizeH="0" baseline="0" noProof="0">
                <a:ln>
                  <a:noFill/>
                </a:ln>
                <a:solidFill>
                  <a:srgbClr val="FF0000"/>
                </a:solidFill>
                <a:effectLst/>
                <a:uLnTx/>
                <a:uFillTx/>
                <a:latin typeface="Calibri"/>
                <a:ea typeface="Calibri"/>
                <a:cs typeface="Calibri"/>
                <a:sym typeface="Calibri"/>
              </a:rPr>
              <a:t>	</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 is  </a:t>
            </a:r>
            <a:r>
              <a:rPr kumimoji="0" lang="en-US" sz="1200" b="0" i="0" u="none" strike="noStrike" kern="0" cap="none" spc="0" normalizeH="0" baseline="0" noProof="0">
                <a:ln>
                  <a:noFill/>
                </a:ln>
                <a:solidFill>
                  <a:srgbClr val="1F497D"/>
                </a:solidFill>
                <a:effectLst/>
                <a:uLnTx/>
                <a:uFillTx/>
                <a:latin typeface="Noto Sans Symbols"/>
                <a:ea typeface="Noto Sans Symbols"/>
                <a:cs typeface="Noto Sans Symbols"/>
                <a:sym typeface="Noto Sans Symbols"/>
              </a:rPr>
              <a:t>◻</a:t>
            </a:r>
            <a:r>
              <a:rPr kumimoji="0" lang="en-US" sz="1200" b="0" i="0" u="none" strike="noStrike" kern="0" cap="none" spc="0" normalizeH="0" baseline="0" noProof="0">
                <a:ln>
                  <a:noFill/>
                </a:ln>
                <a:solidFill>
                  <a:srgbClr val="1F497D"/>
                </a:solidFill>
                <a:effectLst/>
                <a:uLnTx/>
                <a:uFillTx/>
                <a:latin typeface="Times New Roman"/>
                <a:ea typeface="Times New Roman"/>
                <a:cs typeface="Times New Roman"/>
                <a:sym typeface="Times New Roman"/>
              </a:rPr>
              <a:t> </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the child or the child’s </a:t>
            </a:r>
            <a:r>
              <a:rPr kumimoji="0" lang="en-US" sz="1200" b="0" i="0" u="none" strike="noStrike" kern="0" cap="none" spc="0" normalizeH="0" baseline="0" noProof="0">
                <a:ln>
                  <a:noFill/>
                </a:ln>
                <a:solidFill>
                  <a:srgbClr val="1F497D"/>
                </a:solidFill>
                <a:effectLst/>
                <a:uLnTx/>
                <a:uFillTx/>
                <a:latin typeface="Noto Sans Symbols"/>
                <a:ea typeface="Noto Sans Symbols"/>
                <a:cs typeface="Noto Sans Symbols"/>
                <a:sym typeface="Noto Sans Symbols"/>
              </a:rPr>
              <a:t>◻</a:t>
            </a:r>
            <a:r>
              <a:rPr kumimoji="0" lang="en-US" sz="1200" b="0" i="0" u="none" strike="noStrike" kern="0" cap="none" spc="0" normalizeH="0" baseline="0" noProof="0">
                <a:ln>
                  <a:noFill/>
                </a:ln>
                <a:solidFill>
                  <a:srgbClr val="1F497D"/>
                </a:solidFill>
                <a:effectLst/>
                <a:uLnTx/>
                <a:uFillTx/>
                <a:latin typeface="Times New Roman"/>
                <a:ea typeface="Times New Roman"/>
                <a:cs typeface="Times New Roman"/>
                <a:sym typeface="Times New Roman"/>
              </a:rPr>
              <a:t> </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parent/guardian  </a:t>
            </a:r>
            <a:r>
              <a:rPr kumimoji="0" lang="en-US" sz="1200" b="0" i="0" u="none" strike="noStrike" kern="0" cap="none" spc="0" normalizeH="0" baseline="0" noProof="0">
                <a:ln>
                  <a:noFill/>
                </a:ln>
                <a:solidFill>
                  <a:srgbClr val="1F497D"/>
                </a:solidFill>
                <a:effectLst/>
                <a:uLnTx/>
                <a:uFillTx/>
                <a:latin typeface="Noto Sans Symbols"/>
                <a:ea typeface="Noto Sans Symbols"/>
                <a:cs typeface="Noto Sans Symbols"/>
                <a:sym typeface="Noto Sans Symbols"/>
              </a:rPr>
              <a:t>◻</a:t>
            </a:r>
            <a:r>
              <a:rPr kumimoji="0" lang="en-US" sz="1200" b="0" i="0" u="none" strike="noStrike" kern="0" cap="none" spc="0" normalizeH="0" baseline="0" noProof="0">
                <a:ln>
                  <a:noFill/>
                </a:ln>
                <a:solidFill>
                  <a:srgbClr val="1F497D"/>
                </a:solidFill>
                <a:effectLst/>
                <a:uLnTx/>
                <a:uFillTx/>
                <a:latin typeface="Times New Roman"/>
                <a:ea typeface="Times New Roman"/>
                <a:cs typeface="Times New Roman"/>
                <a:sym typeface="Times New Roman"/>
              </a:rPr>
              <a:t> </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spouse.</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 name="Google Shape;244;p33"/>
          <p:cNvSpPr/>
          <p:nvPr/>
        </p:nvSpPr>
        <p:spPr>
          <a:xfrm>
            <a:off x="2451100" y="2614613"/>
            <a:ext cx="2270125" cy="0"/>
          </a:xfrm>
          <a:custGeom>
            <a:avLst/>
            <a:gdLst/>
            <a:ahLst/>
            <a:cxnLst/>
            <a:rect l="l" t="t" r="r" b="b"/>
            <a:pathLst>
              <a:path w="2271395" h="120000" extrusionOk="0">
                <a:moveTo>
                  <a:pt x="0" y="0"/>
                </a:moveTo>
                <a:lnTo>
                  <a:pt x="2270772"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 name="Google Shape;245;p33"/>
          <p:cNvSpPr txBox="1"/>
          <p:nvPr/>
        </p:nvSpPr>
        <p:spPr>
          <a:xfrm>
            <a:off x="1222375" y="2724150"/>
            <a:ext cx="7046913" cy="355600"/>
          </a:xfrm>
          <a:prstGeom prst="rect">
            <a:avLst/>
          </a:prstGeom>
          <a:noFill/>
          <a:ln>
            <a:noFill/>
          </a:ln>
        </p:spPr>
        <p:txBody>
          <a:bodyPr spcFirstLastPara="1" wrap="square" lIns="0" tIns="48250" rIns="0" bIns="0" anchor="t" anchorCtr="0">
            <a:noAutofit/>
          </a:bodyPr>
          <a:lstStyle/>
          <a:p>
            <a:pPr marL="12700" marR="0" lvl="0" indent="0" algn="l" defTabSz="914400" rtl="0" eaLnBrk="1" fontAlgn="auto" latinLnBrk="0" hangingPunct="1">
              <a:lnSpc>
                <a:spcPct val="95833"/>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i.(Complete if “to join or precede” is checked in #2a.) The child(ren) moved on </a:t>
            </a:r>
            <a:r>
              <a:rPr kumimoji="0" lang="en-US" sz="1200" b="0" i="0" u="sng" strike="noStrike" kern="0" cap="none" spc="0" normalizeH="0" baseline="0" noProof="0">
                <a:ln>
                  <a:noFill/>
                </a:ln>
                <a:solidFill>
                  <a:srgbClr val="BFBFBF"/>
                </a:solidFill>
                <a:effectLst/>
                <a:uLnTx/>
                <a:uFillTx/>
                <a:latin typeface="Calibri"/>
                <a:ea typeface="Calibri"/>
                <a:cs typeface="Calibri"/>
                <a:sym typeface="Calibri"/>
              </a:rPr>
              <a:t>MM/DD/YY</a:t>
            </a:r>
            <a:r>
              <a:rPr kumimoji="0" lang="en-US" sz="1200" b="0" i="0" u="none" strike="noStrike" kern="0" cap="none" spc="0" normalizeH="0" baseline="0" noProof="0">
                <a:ln>
                  <a:noFill/>
                </a:ln>
                <a:solidFill>
                  <a:srgbClr val="BFBFBF"/>
                </a:solidFill>
                <a:effectLst/>
                <a:uLnTx/>
                <a:uFillTx/>
                <a:latin typeface="Calibri"/>
                <a:ea typeface="Calibri"/>
                <a:cs typeface="Calibri"/>
                <a:sym typeface="Calibri"/>
              </a:rPr>
              <a:t> </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 The worker moved on  </a:t>
            </a:r>
            <a:r>
              <a:rPr kumimoji="0" lang="en-US" sz="1200" b="0" i="0" u="sng" strike="noStrike" kern="0" cap="none" spc="0" normalizeH="0" baseline="0" noProof="0">
                <a:ln>
                  <a:noFill/>
                </a:ln>
                <a:solidFill>
                  <a:srgbClr val="BFBFBF"/>
                </a:solidFill>
                <a:effectLst/>
                <a:uLnTx/>
                <a:uFillTx/>
                <a:latin typeface="Calibri"/>
                <a:ea typeface="Calibri"/>
                <a:cs typeface="Calibri"/>
                <a:sym typeface="Calibri"/>
              </a:rPr>
              <a:t>MM/DD/YY</a:t>
            </a:r>
            <a:r>
              <a:rPr kumimoji="0" lang="en-US" sz="1200" b="0" i="0" u="none" strike="noStrike" kern="0" cap="none" spc="0" normalizeH="0" baseline="0" noProof="0">
                <a:ln>
                  <a:noFill/>
                </a:ln>
                <a:solidFill>
                  <a:srgbClr val="BFBFBF"/>
                </a:solidFill>
                <a:effectLst/>
                <a:uLnTx/>
                <a:uFillTx/>
                <a:latin typeface="Calibri"/>
                <a:ea typeface="Calibri"/>
                <a:cs typeface="Calibri"/>
                <a:sym typeface="Calibri"/>
              </a:rPr>
              <a:t> </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(provide comment)</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 name="Google Shape;246;p33"/>
          <p:cNvSpPr txBox="1"/>
          <p:nvPr/>
        </p:nvSpPr>
        <p:spPr>
          <a:xfrm>
            <a:off x="307975" y="3309938"/>
            <a:ext cx="138113" cy="207962"/>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3.</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 name="Google Shape;247;p33"/>
          <p:cNvSpPr txBox="1"/>
          <p:nvPr/>
        </p:nvSpPr>
        <p:spPr>
          <a:xfrm>
            <a:off x="769938" y="3309938"/>
            <a:ext cx="3163887" cy="197490"/>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The Qualifying Arrival Date was	</a:t>
            </a:r>
            <a:r>
              <a:rPr kumimoji="0" lang="en-US" sz="1200" b="0" i="0" u="none" strike="noStrike" kern="0" cap="none" spc="0" normalizeH="0" baseline="0" noProof="0">
                <a:ln>
                  <a:noFill/>
                </a:ln>
                <a:solidFill>
                  <a:srgbClr val="BFBFBF"/>
                </a:solidFill>
                <a:effectLst/>
                <a:uLnTx/>
                <a:uFillTx/>
                <a:latin typeface="Calibri"/>
                <a:ea typeface="Calibri"/>
                <a:cs typeface="Calibri"/>
                <a:sym typeface="Calibri"/>
              </a:rPr>
              <a:t>MM/DD/YY</a:t>
            </a:r>
            <a:endParaRPr kumimoji="0" sz="1200" b="0" i="0" u="none" strike="noStrike" kern="0" cap="none" spc="0" normalizeH="0" baseline="0" noProof="0">
              <a:ln>
                <a:noFill/>
              </a:ln>
              <a:solidFill>
                <a:srgbClr val="BFBFBF"/>
              </a:solidFill>
              <a:effectLst/>
              <a:uLnTx/>
              <a:uFillTx/>
              <a:latin typeface="Calibri"/>
              <a:ea typeface="Calibri"/>
              <a:cs typeface="Calibri"/>
              <a:sym typeface="Calibri"/>
            </a:endParaRPr>
          </a:p>
        </p:txBody>
      </p:sp>
      <p:sp>
        <p:nvSpPr>
          <p:cNvPr id="248" name="Google Shape;248;p33"/>
          <p:cNvSpPr txBox="1"/>
          <p:nvPr/>
        </p:nvSpPr>
        <p:spPr>
          <a:xfrm>
            <a:off x="4440238" y="3309938"/>
            <a:ext cx="65087" cy="207962"/>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 name="Google Shape;249;p33"/>
          <p:cNvSpPr/>
          <p:nvPr/>
        </p:nvSpPr>
        <p:spPr>
          <a:xfrm>
            <a:off x="3206750" y="3492500"/>
            <a:ext cx="712788" cy="0"/>
          </a:xfrm>
          <a:custGeom>
            <a:avLst/>
            <a:gdLst/>
            <a:ahLst/>
            <a:cxnLst/>
            <a:rect l="l" t="t" r="r" b="b"/>
            <a:pathLst>
              <a:path w="713739" h="120000" extrusionOk="0">
                <a:moveTo>
                  <a:pt x="0" y="0"/>
                </a:moveTo>
                <a:lnTo>
                  <a:pt x="713232"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 name="Google Shape;250;p33"/>
          <p:cNvSpPr txBox="1"/>
          <p:nvPr/>
        </p:nvSpPr>
        <p:spPr>
          <a:xfrm>
            <a:off x="307975" y="3602038"/>
            <a:ext cx="138113" cy="207962"/>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4.</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 name="Google Shape;251;p33"/>
          <p:cNvSpPr txBox="1"/>
          <p:nvPr/>
        </p:nvSpPr>
        <p:spPr>
          <a:xfrm>
            <a:off x="822325" y="3602038"/>
            <a:ext cx="4267200" cy="197490"/>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The worker moved due to economic necessity on	</a:t>
            </a:r>
            <a:r>
              <a:rPr kumimoji="0" lang="en-US" sz="1200" b="0" i="0" u="none" strike="noStrike" kern="0" cap="none" spc="0" normalizeH="0" baseline="0" noProof="0">
                <a:ln>
                  <a:noFill/>
                </a:ln>
                <a:solidFill>
                  <a:srgbClr val="BFBFBF"/>
                </a:solidFill>
                <a:effectLst/>
                <a:uLnTx/>
                <a:uFillTx/>
                <a:latin typeface="Calibri"/>
                <a:ea typeface="Calibri"/>
                <a:cs typeface="Calibri"/>
                <a:sym typeface="Calibri"/>
              </a:rPr>
              <a:t>MM/DD/YY</a:t>
            </a:r>
            <a:endParaRPr kumimoji="0" sz="1200" b="0" i="0" u="none" strike="noStrike" kern="0" cap="none" spc="0" normalizeH="0" baseline="0" noProof="0">
              <a:ln>
                <a:noFill/>
              </a:ln>
              <a:solidFill>
                <a:srgbClr val="BFBFBF"/>
              </a:solidFill>
              <a:effectLst/>
              <a:uLnTx/>
              <a:uFillTx/>
              <a:latin typeface="Calibri"/>
              <a:ea typeface="Calibri"/>
              <a:cs typeface="Calibri"/>
              <a:sym typeface="Calibri"/>
            </a:endParaRPr>
          </a:p>
        </p:txBody>
      </p:sp>
      <p:sp>
        <p:nvSpPr>
          <p:cNvPr id="252" name="Google Shape;252;p33"/>
          <p:cNvSpPr txBox="1"/>
          <p:nvPr/>
        </p:nvSpPr>
        <p:spPr>
          <a:xfrm>
            <a:off x="5595938" y="3602038"/>
            <a:ext cx="2339975" cy="197490"/>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  from a residence in  </a:t>
            </a:r>
            <a:r>
              <a:rPr kumimoji="0" lang="en-US" sz="1200" b="0" i="0" u="sng" strike="noStrike" kern="0" cap="none" spc="0" normalizeH="0" baseline="0" noProof="0">
                <a:ln>
                  <a:noFill/>
                </a:ln>
                <a:solidFill>
                  <a:srgbClr val="BFBFBF"/>
                </a:solidFill>
                <a:effectLst/>
                <a:uLnTx/>
                <a:uFillTx/>
                <a:latin typeface="Calibri"/>
                <a:ea typeface="Calibri"/>
                <a:cs typeface="Calibri"/>
                <a:sym typeface="Calibri"/>
              </a:rPr>
              <a:t>School District/</a:t>
            </a:r>
            <a:endParaRPr kumimoji="0" sz="1200" b="0" i="0" u="none" strike="noStrike" kern="0" cap="none" spc="0" normalizeH="0" baseline="0" noProof="0">
              <a:ln>
                <a:noFill/>
              </a:ln>
              <a:solidFill>
                <a:srgbClr val="BFBFBF"/>
              </a:solidFill>
              <a:effectLst/>
              <a:uLnTx/>
              <a:uFillTx/>
              <a:latin typeface="Calibri"/>
              <a:ea typeface="Calibri"/>
              <a:cs typeface="Calibri"/>
              <a:sym typeface="Calibri"/>
            </a:endParaRPr>
          </a:p>
        </p:txBody>
      </p:sp>
      <p:sp>
        <p:nvSpPr>
          <p:cNvPr id="253" name="Google Shape;253;p33"/>
          <p:cNvSpPr/>
          <p:nvPr/>
        </p:nvSpPr>
        <p:spPr>
          <a:xfrm>
            <a:off x="4362450" y="3786188"/>
            <a:ext cx="712788" cy="0"/>
          </a:xfrm>
          <a:custGeom>
            <a:avLst/>
            <a:gdLst/>
            <a:ahLst/>
            <a:cxnLst/>
            <a:rect l="l" t="t" r="r" b="b"/>
            <a:pathLst>
              <a:path w="713739" h="120000" extrusionOk="0">
                <a:moveTo>
                  <a:pt x="0" y="0"/>
                </a:moveTo>
                <a:lnTo>
                  <a:pt x="713232"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 name="Google Shape;254;p33"/>
          <p:cNvSpPr txBox="1"/>
          <p:nvPr/>
        </p:nvSpPr>
        <p:spPr>
          <a:xfrm>
            <a:off x="822325" y="3748088"/>
            <a:ext cx="7916863" cy="810094"/>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8333"/>
              </a:lnSpc>
              <a:spcBef>
                <a:spcPts val="0"/>
              </a:spcBef>
              <a:spcAft>
                <a:spcPts val="0"/>
              </a:spcAft>
              <a:buClr>
                <a:srgbClr val="000000"/>
              </a:buClr>
              <a:buSzTx/>
              <a:buFont typeface="Arial"/>
              <a:buNone/>
              <a:tabLst/>
              <a:defRPr/>
            </a:pPr>
            <a:r>
              <a:rPr kumimoji="0" lang="en-US" sz="1200" b="0" i="0" u="sng" strike="noStrike" kern="0" cap="none" spc="0" normalizeH="0" baseline="0" noProof="0">
                <a:ln>
                  <a:noFill/>
                </a:ln>
                <a:solidFill>
                  <a:srgbClr val="818181"/>
                </a:solidFill>
                <a:effectLst/>
                <a:uLnTx/>
                <a:uFillTx/>
                <a:latin typeface="Calibri"/>
                <a:ea typeface="Calibri"/>
                <a:cs typeface="Calibri"/>
                <a:sym typeface="Calibri"/>
              </a:rPr>
              <a:t> 	</a:t>
            </a:r>
            <a:r>
              <a:rPr kumimoji="0" lang="en-US" sz="1200" b="0" i="0" u="sng" strike="noStrike" kern="0" cap="none" spc="0" normalizeH="0" baseline="0" noProof="0">
                <a:ln>
                  <a:noFill/>
                </a:ln>
                <a:solidFill>
                  <a:srgbClr val="BFBFBF"/>
                </a:solidFill>
                <a:effectLst/>
                <a:uLnTx/>
                <a:uFillTx/>
                <a:latin typeface="Calibri"/>
                <a:ea typeface="Calibri"/>
                <a:cs typeface="Calibri"/>
                <a:sym typeface="Calibri"/>
              </a:rPr>
              <a:t>City/	State/	Country</a:t>
            </a:r>
            <a:r>
              <a:rPr kumimoji="0" lang="en-US" sz="1200" b="0" i="0" u="sng" strike="noStrike" kern="0" cap="none" spc="0" normalizeH="0" baseline="0" noProof="0">
                <a:ln>
                  <a:noFill/>
                </a:ln>
                <a:solidFill>
                  <a:srgbClr val="818181"/>
                </a:solidFill>
                <a:effectLst/>
                <a:uLnTx/>
                <a:uFillTx/>
                <a:latin typeface="Calibri"/>
                <a:ea typeface="Calibri"/>
                <a:cs typeface="Calibri"/>
                <a:sym typeface="Calibri"/>
              </a:rPr>
              <a:t>	</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to a residence in   </a:t>
            </a:r>
            <a:r>
              <a:rPr kumimoji="0" lang="en-US" sz="1200" b="0" i="0" u="sng" strike="noStrike" kern="0" cap="none" spc="0" normalizeH="0" baseline="0" noProof="0">
                <a:ln>
                  <a:noFill/>
                </a:ln>
                <a:solidFill>
                  <a:srgbClr val="BFBFBF"/>
                </a:solidFill>
                <a:effectLst/>
                <a:uLnTx/>
                <a:uFillTx/>
                <a:latin typeface="Calibri"/>
                <a:ea typeface="Calibri"/>
                <a:cs typeface="Calibri"/>
                <a:sym typeface="Calibri"/>
              </a:rPr>
              <a:t>School District/	City/	State, and</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12700" marR="0" lvl="0" indent="-76200" algn="l" defTabSz="914400" rtl="0" eaLnBrk="1" fontAlgn="auto" latinLnBrk="0" hangingPunct="1">
              <a:lnSpc>
                <a:spcPct val="95833"/>
              </a:lnSpc>
              <a:spcBef>
                <a:spcPts val="138"/>
              </a:spcBef>
              <a:spcAft>
                <a:spcPts val="0"/>
              </a:spcAft>
              <a:buClr>
                <a:srgbClr val="1F497D"/>
              </a:buClr>
              <a:buSzPts val="1200"/>
              <a:buFont typeface="Calibri"/>
              <a:buAutoNum type="alphaLcPeriod"/>
              <a:tabLst/>
              <a:defRPr/>
            </a:pPr>
            <a:r>
              <a:rPr kumimoji="0" lang="en-US" sz="1200" b="0" i="0" u="none" strike="noStrike" kern="0" cap="none" spc="0" normalizeH="0" baseline="0" noProof="0">
                <a:ln>
                  <a:noFill/>
                </a:ln>
                <a:solidFill>
                  <a:srgbClr val="1F497D"/>
                </a:solidFill>
                <a:effectLst/>
                <a:uLnTx/>
                <a:uFillTx/>
                <a:latin typeface="Noto Sans Symbols"/>
                <a:ea typeface="Noto Sans Symbols"/>
                <a:cs typeface="Noto Sans Symbols"/>
                <a:sym typeface="Noto Sans Symbols"/>
              </a:rPr>
              <a:t>◻</a:t>
            </a:r>
            <a:r>
              <a:rPr kumimoji="0" lang="en-US" sz="1200" b="0" i="0" u="none" strike="noStrike" kern="0" cap="none" spc="0" normalizeH="0" baseline="0" noProof="0">
                <a:ln>
                  <a:noFill/>
                </a:ln>
                <a:solidFill>
                  <a:srgbClr val="1F497D"/>
                </a:solidFill>
                <a:effectLst/>
                <a:uLnTx/>
                <a:uFillTx/>
                <a:latin typeface="Times New Roman"/>
                <a:ea typeface="Times New Roman"/>
                <a:cs typeface="Times New Roman"/>
                <a:sym typeface="Times New Roman"/>
              </a:rPr>
              <a:t> </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engaged in new qualifying work soon after the move (provide comment if worker engaged more than 60 days after the  move), OR</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12700" marR="0" lvl="0" indent="-76200" algn="l" defTabSz="914400" rtl="0" eaLnBrk="1" fontAlgn="auto" latinLnBrk="0" hangingPunct="1">
              <a:lnSpc>
                <a:spcPct val="95833"/>
              </a:lnSpc>
              <a:spcBef>
                <a:spcPts val="0"/>
              </a:spcBef>
              <a:spcAft>
                <a:spcPts val="0"/>
              </a:spcAft>
              <a:buClr>
                <a:srgbClr val="1F497D"/>
              </a:buClr>
              <a:buSzPts val="1200"/>
              <a:buFont typeface="Calibri"/>
              <a:buAutoNum type="alphaLcPeriod"/>
              <a:tabLst/>
              <a:defRPr/>
            </a:pPr>
            <a:r>
              <a:rPr kumimoji="0" lang="en-US" sz="1200" b="0" i="0" u="none" strike="noStrike" kern="0" cap="none" spc="0" normalizeH="0" baseline="0" noProof="0">
                <a:ln>
                  <a:noFill/>
                </a:ln>
                <a:solidFill>
                  <a:srgbClr val="1F497D"/>
                </a:solidFill>
                <a:effectLst/>
                <a:uLnTx/>
                <a:uFillTx/>
                <a:latin typeface="Noto Sans Symbols"/>
                <a:ea typeface="Noto Sans Symbols"/>
                <a:cs typeface="Noto Sans Symbols"/>
                <a:sym typeface="Noto Sans Symbols"/>
              </a:rPr>
              <a:t>◻</a:t>
            </a:r>
            <a:r>
              <a:rPr kumimoji="0" lang="en-US" sz="1200" b="0" i="0" u="none" strike="noStrike" kern="0" cap="none" spc="0" normalizeH="0" baseline="0" noProof="0">
                <a:ln>
                  <a:noFill/>
                </a:ln>
                <a:solidFill>
                  <a:srgbClr val="1F497D"/>
                </a:solidFill>
                <a:effectLst/>
                <a:uLnTx/>
                <a:uFillTx/>
                <a:latin typeface="Times New Roman"/>
                <a:ea typeface="Times New Roman"/>
                <a:cs typeface="Times New Roman"/>
                <a:sym typeface="Times New Roman"/>
              </a:rPr>
              <a:t> </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actively sought new qualifying work after the move AND has a recent history of moves for qualifying work (provide  comment)</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 name="Google Shape;255;p33"/>
          <p:cNvSpPr txBox="1"/>
          <p:nvPr/>
        </p:nvSpPr>
        <p:spPr>
          <a:xfrm>
            <a:off x="307975" y="4625975"/>
            <a:ext cx="138113" cy="207963"/>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5.</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 name="Google Shape;256;p33"/>
          <p:cNvSpPr txBox="1"/>
          <p:nvPr/>
        </p:nvSpPr>
        <p:spPr>
          <a:xfrm>
            <a:off x="822325" y="4625975"/>
            <a:ext cx="7419975" cy="197490"/>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The qualifying work,*	</a:t>
            </a:r>
            <a:r>
              <a:rPr kumimoji="0" lang="en-US" sz="1200" b="0" i="0" u="none" strike="noStrike" kern="0" cap="none" spc="0" normalizeH="0" baseline="0" noProof="0">
                <a:ln>
                  <a:noFill/>
                </a:ln>
                <a:solidFill>
                  <a:srgbClr val="BFBFBF"/>
                </a:solidFill>
                <a:effectLst/>
                <a:uLnTx/>
                <a:uFillTx/>
                <a:latin typeface="Calibri"/>
                <a:ea typeface="Calibri"/>
                <a:cs typeface="Calibri"/>
                <a:sym typeface="Calibri"/>
              </a:rPr>
              <a:t>describe agricultural or fishing work</a:t>
            </a:r>
            <a:r>
              <a:rPr kumimoji="0" lang="en-US" sz="1200" b="0" i="0" u="none" strike="noStrike" kern="0" cap="none" spc="0" normalizeH="0" baseline="0" noProof="0">
                <a:ln>
                  <a:noFill/>
                </a:ln>
                <a:solidFill>
                  <a:srgbClr val="818181"/>
                </a:solidFill>
                <a:effectLst/>
                <a:uLnTx/>
                <a:uFillTx/>
                <a:latin typeface="Calibri"/>
                <a:ea typeface="Calibri"/>
                <a:cs typeface="Calibri"/>
                <a:sym typeface="Calibri"/>
              </a:rPr>
              <a:t>	</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was (make a selection in both a. and b.):</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 name="Google Shape;257;p33"/>
          <p:cNvSpPr/>
          <p:nvPr/>
        </p:nvSpPr>
        <p:spPr>
          <a:xfrm>
            <a:off x="2882900" y="4810125"/>
            <a:ext cx="2212975" cy="0"/>
          </a:xfrm>
          <a:custGeom>
            <a:avLst/>
            <a:gdLst/>
            <a:ahLst/>
            <a:cxnLst/>
            <a:rect l="l" t="t" r="r" b="b"/>
            <a:pathLst>
              <a:path w="2212975" h="120000" extrusionOk="0">
                <a:moveTo>
                  <a:pt x="0" y="0"/>
                </a:moveTo>
                <a:lnTo>
                  <a:pt x="2212848"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8" name="Google Shape;258;p33"/>
          <p:cNvSpPr txBox="1"/>
          <p:nvPr/>
        </p:nvSpPr>
        <p:spPr>
          <a:xfrm>
            <a:off x="822325" y="4772025"/>
            <a:ext cx="3140075" cy="355600"/>
          </a:xfrm>
          <a:prstGeom prst="rect">
            <a:avLst/>
          </a:prstGeom>
          <a:noFill/>
          <a:ln>
            <a:noFill/>
          </a:ln>
        </p:spPr>
        <p:txBody>
          <a:bodyPr spcFirstLastPara="1" wrap="square" lIns="0" tIns="12700" rIns="0" bIns="0" anchor="t" anchorCtr="0">
            <a:noAutofit/>
          </a:bodyPr>
          <a:lstStyle/>
          <a:p>
            <a:pPr marL="411480" marR="0" lvl="0" indent="-398780" algn="l" defTabSz="914400" rtl="0" eaLnBrk="1" fontAlgn="auto" latinLnBrk="0" hangingPunct="1">
              <a:lnSpc>
                <a:spcPct val="107916"/>
              </a:lnSpc>
              <a:spcBef>
                <a:spcPts val="0"/>
              </a:spcBef>
              <a:spcAft>
                <a:spcPts val="0"/>
              </a:spcAft>
              <a:buClr>
                <a:srgbClr val="1F497D"/>
              </a:buClr>
              <a:buSzPts val="1200"/>
              <a:buFont typeface="Calibri"/>
              <a:buAutoNum type="alphaLcPeriod"/>
              <a:tabLst/>
              <a:defRPr/>
            </a:pPr>
            <a:r>
              <a:rPr kumimoji="0" lang="en-US" sz="1200" b="0" i="0" u="none" strike="noStrike" kern="0" cap="none" spc="0" normalizeH="0" baseline="0" noProof="0">
                <a:ln>
                  <a:noFill/>
                </a:ln>
                <a:solidFill>
                  <a:srgbClr val="1F497D"/>
                </a:solidFill>
                <a:effectLst/>
                <a:uLnTx/>
                <a:uFillTx/>
                <a:latin typeface="Noto Sans Symbols"/>
                <a:ea typeface="Noto Sans Symbols"/>
                <a:cs typeface="Noto Sans Symbols"/>
                <a:sym typeface="Noto Sans Symbols"/>
              </a:rPr>
              <a:t>◻</a:t>
            </a:r>
            <a:r>
              <a:rPr kumimoji="0" lang="en-US" sz="1200" b="0" i="0" u="none" strike="noStrike" kern="0" cap="none" spc="0" normalizeH="0" baseline="0" noProof="0">
                <a:ln>
                  <a:noFill/>
                </a:ln>
                <a:solidFill>
                  <a:srgbClr val="1F497D"/>
                </a:solidFill>
                <a:effectLst/>
                <a:uLnTx/>
                <a:uFillTx/>
                <a:latin typeface="Times New Roman"/>
                <a:ea typeface="Times New Roman"/>
                <a:cs typeface="Times New Roman"/>
                <a:sym typeface="Times New Roman"/>
              </a:rPr>
              <a:t> </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seasonal OR	</a:t>
            </a:r>
            <a:r>
              <a:rPr kumimoji="0" lang="en-US" sz="1200" b="0" i="0" u="none" strike="noStrike" kern="0" cap="none" spc="0" normalizeH="0" baseline="0" noProof="0">
                <a:ln>
                  <a:noFill/>
                </a:ln>
                <a:solidFill>
                  <a:srgbClr val="1F497D"/>
                </a:solidFill>
                <a:effectLst/>
                <a:uLnTx/>
                <a:uFillTx/>
                <a:latin typeface="Noto Sans Symbols"/>
                <a:ea typeface="Noto Sans Symbols"/>
                <a:cs typeface="Noto Sans Symbols"/>
                <a:sym typeface="Noto Sans Symbols"/>
              </a:rPr>
              <a:t>◻</a:t>
            </a:r>
            <a:r>
              <a:rPr kumimoji="0" lang="en-US" sz="1200" b="0" i="0" u="none" strike="noStrike" kern="0" cap="none" spc="0" normalizeH="0" baseline="0" noProof="0">
                <a:ln>
                  <a:noFill/>
                </a:ln>
                <a:solidFill>
                  <a:srgbClr val="1F497D"/>
                </a:solidFill>
                <a:effectLst/>
                <a:uLnTx/>
                <a:uFillTx/>
                <a:latin typeface="Times New Roman"/>
                <a:ea typeface="Times New Roman"/>
                <a:cs typeface="Times New Roman"/>
                <a:sym typeface="Times New Roman"/>
              </a:rPr>
              <a:t> </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temporary employment</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411480" marR="0" lvl="0" indent="-398780" algn="l" defTabSz="914400" rtl="0" eaLnBrk="1" fontAlgn="auto" latinLnBrk="0" hangingPunct="1">
              <a:lnSpc>
                <a:spcPct val="107916"/>
              </a:lnSpc>
              <a:spcBef>
                <a:spcPts val="0"/>
              </a:spcBef>
              <a:spcAft>
                <a:spcPts val="0"/>
              </a:spcAft>
              <a:buClr>
                <a:srgbClr val="1F497D"/>
              </a:buClr>
              <a:buSzPts val="1200"/>
              <a:buFont typeface="Calibri"/>
              <a:buAutoNum type="alphaLcPeriod"/>
              <a:tabLst/>
              <a:defRPr/>
            </a:pPr>
            <a:r>
              <a:rPr kumimoji="0" lang="en-US" sz="1200" b="0" i="0" u="none" strike="noStrike" kern="0" cap="none" spc="0" normalizeH="0" baseline="0" noProof="0">
                <a:ln>
                  <a:noFill/>
                </a:ln>
                <a:solidFill>
                  <a:srgbClr val="1F497D"/>
                </a:solidFill>
                <a:effectLst/>
                <a:uLnTx/>
                <a:uFillTx/>
                <a:latin typeface="Noto Sans Symbols"/>
                <a:ea typeface="Noto Sans Symbols"/>
                <a:cs typeface="Noto Sans Symbols"/>
                <a:sym typeface="Noto Sans Symbols"/>
              </a:rPr>
              <a:t>◻</a:t>
            </a:r>
            <a:r>
              <a:rPr kumimoji="0" lang="en-US" sz="1200" b="0" i="0" u="none" strike="noStrike" kern="0" cap="none" spc="0" normalizeH="0" baseline="0" noProof="0">
                <a:ln>
                  <a:noFill/>
                </a:ln>
                <a:solidFill>
                  <a:srgbClr val="1F497D"/>
                </a:solidFill>
                <a:effectLst/>
                <a:uLnTx/>
                <a:uFillTx/>
                <a:latin typeface="Times New Roman"/>
                <a:ea typeface="Times New Roman"/>
                <a:cs typeface="Times New Roman"/>
                <a:sym typeface="Times New Roman"/>
              </a:rPr>
              <a:t> </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agricultural OR	</a:t>
            </a:r>
            <a:r>
              <a:rPr kumimoji="0" lang="en-US" sz="1200" b="0" i="0" u="none" strike="noStrike" kern="0" cap="none" spc="0" normalizeH="0" baseline="0" noProof="0">
                <a:ln>
                  <a:noFill/>
                </a:ln>
                <a:solidFill>
                  <a:srgbClr val="1F497D"/>
                </a:solidFill>
                <a:effectLst/>
                <a:uLnTx/>
                <a:uFillTx/>
                <a:latin typeface="Noto Sans Symbols"/>
                <a:ea typeface="Noto Sans Symbols"/>
                <a:cs typeface="Noto Sans Symbols"/>
                <a:sym typeface="Noto Sans Symbols"/>
              </a:rPr>
              <a:t>◻</a:t>
            </a:r>
            <a:r>
              <a:rPr kumimoji="0" lang="en-US" sz="1200" b="0" i="0" u="none" strike="noStrike" kern="0" cap="none" spc="0" normalizeH="0" baseline="0" noProof="0">
                <a:ln>
                  <a:noFill/>
                </a:ln>
                <a:solidFill>
                  <a:srgbClr val="1F497D"/>
                </a:solidFill>
                <a:effectLst/>
                <a:uLnTx/>
                <a:uFillTx/>
                <a:latin typeface="Times New Roman"/>
                <a:ea typeface="Times New Roman"/>
                <a:cs typeface="Times New Roman"/>
                <a:sym typeface="Times New Roman"/>
              </a:rPr>
              <a:t> </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fishing work</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 name="Google Shape;259;p33"/>
          <p:cNvSpPr txBox="1"/>
          <p:nvPr/>
        </p:nvSpPr>
        <p:spPr>
          <a:xfrm>
            <a:off x="4879975" y="5065713"/>
            <a:ext cx="2706688" cy="354012"/>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7916"/>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*If applicable, check:</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182880" marR="0" lvl="0" indent="-170180" algn="l" defTabSz="914400" rtl="0" eaLnBrk="1" fontAlgn="auto" latinLnBrk="0" hangingPunct="1">
              <a:lnSpc>
                <a:spcPct val="107916"/>
              </a:lnSpc>
              <a:spcBef>
                <a:spcPts val="0"/>
              </a:spcBef>
              <a:spcAft>
                <a:spcPts val="0"/>
              </a:spcAft>
              <a:buClr>
                <a:srgbClr val="1F497D"/>
              </a:buClr>
              <a:buSzPts val="1200"/>
              <a:buFont typeface="Noto Sans Symbols"/>
              <a:buChar char="◻"/>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personal subsistence (provide comment)</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 name="Google Shape;260;p33"/>
          <p:cNvSpPr txBox="1"/>
          <p:nvPr/>
        </p:nvSpPr>
        <p:spPr>
          <a:xfrm>
            <a:off x="307975" y="5503863"/>
            <a:ext cx="139700" cy="207962"/>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6.</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 name="Google Shape;261;p33"/>
          <p:cNvSpPr txBox="1"/>
          <p:nvPr/>
        </p:nvSpPr>
        <p:spPr>
          <a:xfrm>
            <a:off x="806450" y="5503863"/>
            <a:ext cx="6883400" cy="355600"/>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7916"/>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(Complete if “temporary” is checked in #5a) The work was determined to be temporary employment based on:</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27305" marR="0" lvl="0" indent="0" algn="l" defTabSz="914400" rtl="0" eaLnBrk="1" fontAlgn="auto" latinLnBrk="0" hangingPunct="1">
              <a:lnSpc>
                <a:spcPct val="107916"/>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a.	</a:t>
            </a:r>
            <a:r>
              <a:rPr kumimoji="0" lang="en-US" sz="1200" b="0" i="0" u="none" strike="noStrike" kern="0" cap="none" spc="0" normalizeH="0" baseline="0" noProof="0">
                <a:ln>
                  <a:noFill/>
                </a:ln>
                <a:solidFill>
                  <a:srgbClr val="1F497D"/>
                </a:solidFill>
                <a:effectLst/>
                <a:uLnTx/>
                <a:uFillTx/>
                <a:latin typeface="Noto Sans Symbols"/>
                <a:ea typeface="Noto Sans Symbols"/>
                <a:cs typeface="Noto Sans Symbols"/>
                <a:sym typeface="Noto Sans Symbols"/>
              </a:rPr>
              <a:t>◻</a:t>
            </a:r>
            <a:r>
              <a:rPr kumimoji="0" lang="en-US" sz="1200" b="0" i="0" u="none" strike="noStrike" kern="0" cap="none" spc="0" normalizeH="0" baseline="0" noProof="0">
                <a:ln>
                  <a:noFill/>
                </a:ln>
                <a:solidFill>
                  <a:srgbClr val="1F497D"/>
                </a:solidFill>
                <a:effectLst/>
                <a:uLnTx/>
                <a:uFillTx/>
                <a:latin typeface="Times New Roman"/>
                <a:ea typeface="Times New Roman"/>
                <a:cs typeface="Times New Roman"/>
                <a:sym typeface="Times New Roman"/>
              </a:rPr>
              <a:t> </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worker’s statement (provide comment), OR</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 name="Google Shape;262;p33"/>
          <p:cNvSpPr txBox="1"/>
          <p:nvPr/>
        </p:nvSpPr>
        <p:spPr>
          <a:xfrm>
            <a:off x="1255713" y="5797550"/>
            <a:ext cx="3028950" cy="207963"/>
          </a:xfrm>
          <a:prstGeom prst="rect">
            <a:avLst/>
          </a:prstGeom>
          <a:noFill/>
          <a:ln>
            <a:noFill/>
          </a:ln>
        </p:spPr>
        <p:txBody>
          <a:bodyPr spcFirstLastPara="1" wrap="square" lIns="0" tIns="12700" rIns="0" bIns="0" anchor="t" anchorCtr="0">
            <a:noAutofit/>
          </a:bodyPr>
          <a:lstStyle/>
          <a:p>
            <a:pPr marL="186055" marR="0" lvl="0" indent="-173355" algn="l" defTabSz="914400" rtl="0" eaLnBrk="1" fontAlgn="auto" latinLnBrk="0" hangingPunct="1">
              <a:lnSpc>
                <a:spcPct val="100000"/>
              </a:lnSpc>
              <a:spcBef>
                <a:spcPts val="0"/>
              </a:spcBef>
              <a:spcAft>
                <a:spcPts val="0"/>
              </a:spcAft>
              <a:buClr>
                <a:srgbClr val="1F497D"/>
              </a:buClr>
              <a:buSzPts val="1200"/>
              <a:buFont typeface="Noto Sans Symbols"/>
              <a:buChar char="◻"/>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employer’s statement (provide comment), OR</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3" name="Google Shape;263;p33"/>
          <p:cNvSpPr txBox="1"/>
          <p:nvPr/>
        </p:nvSpPr>
        <p:spPr>
          <a:xfrm>
            <a:off x="822325" y="5797550"/>
            <a:ext cx="146050" cy="354013"/>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7916"/>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b.</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30480" marR="0" lvl="0" indent="0" algn="l" defTabSz="914400" rtl="0" eaLnBrk="1" fontAlgn="auto" latinLnBrk="0" hangingPunct="1">
              <a:lnSpc>
                <a:spcPct val="107916"/>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c.</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4" name="Google Shape;264;p33"/>
          <p:cNvSpPr txBox="1"/>
          <p:nvPr/>
        </p:nvSpPr>
        <p:spPr>
          <a:xfrm>
            <a:off x="1255713" y="5943600"/>
            <a:ext cx="1706562" cy="207963"/>
          </a:xfrm>
          <a:prstGeom prst="rect">
            <a:avLst/>
          </a:prstGeom>
          <a:noFill/>
          <a:ln>
            <a:noFill/>
          </a:ln>
        </p:spPr>
        <p:txBody>
          <a:bodyPr spcFirstLastPara="1" wrap="square" lIns="0" tIns="12700" rIns="0" bIns="0" anchor="t" anchorCtr="0">
            <a:noAutofit/>
          </a:bodyPr>
          <a:lstStyle/>
          <a:p>
            <a:pPr marL="186055" marR="0" lvl="0" indent="-173355" algn="l" defTabSz="914400" rtl="0" eaLnBrk="1" fontAlgn="auto" latinLnBrk="0" hangingPunct="1">
              <a:lnSpc>
                <a:spcPct val="100000"/>
              </a:lnSpc>
              <a:spcBef>
                <a:spcPts val="0"/>
              </a:spcBef>
              <a:spcAft>
                <a:spcPts val="0"/>
              </a:spcAft>
              <a:buClr>
                <a:srgbClr val="1F497D"/>
              </a:buClr>
              <a:buSzPts val="1200"/>
              <a:buFont typeface="Noto Sans Symbols"/>
              <a:buChar char="◻"/>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State documentation for</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5" name="Google Shape;265;p33"/>
          <p:cNvSpPr txBox="1"/>
          <p:nvPr/>
        </p:nvSpPr>
        <p:spPr>
          <a:xfrm>
            <a:off x="3657600" y="5943600"/>
            <a:ext cx="1408113" cy="197490"/>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BFBFBF"/>
                </a:solidFill>
                <a:effectLst/>
                <a:uLnTx/>
                <a:uFillTx/>
                <a:latin typeface="Calibri"/>
                <a:ea typeface="Calibri"/>
                <a:cs typeface="Calibri"/>
                <a:sym typeface="Calibri"/>
              </a:rPr>
              <a:t>Employer</a:t>
            </a:r>
            <a:r>
              <a:rPr kumimoji="0" lang="en-US" sz="1200" b="0" i="0" u="none" strike="noStrike" kern="0" cap="none" spc="0" normalizeH="0" baseline="0" noProof="0">
                <a:ln>
                  <a:noFill/>
                </a:ln>
                <a:solidFill>
                  <a:srgbClr val="818181"/>
                </a:solidFill>
                <a:effectLst/>
                <a:uLnTx/>
                <a:uFillTx/>
                <a:latin typeface="Calibri"/>
                <a:ea typeface="Calibri"/>
                <a:cs typeface="Calibri"/>
                <a:sym typeface="Calibri"/>
              </a:rPr>
              <a:t>	</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6" name="Google Shape;266;p33"/>
          <p:cNvSpPr/>
          <p:nvPr/>
        </p:nvSpPr>
        <p:spPr>
          <a:xfrm>
            <a:off x="3670300" y="6126163"/>
            <a:ext cx="581025" cy="0"/>
          </a:xfrm>
          <a:custGeom>
            <a:avLst/>
            <a:gdLst/>
            <a:ahLst/>
            <a:cxnLst/>
            <a:rect l="l" t="t" r="r" b="b"/>
            <a:pathLst>
              <a:path w="582295" h="120000" extrusionOk="0">
                <a:moveTo>
                  <a:pt x="0" y="0"/>
                </a:moveTo>
                <a:lnTo>
                  <a:pt x="582167"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7" name="Google Shape;267;p33"/>
          <p:cNvSpPr/>
          <p:nvPr/>
        </p:nvSpPr>
        <p:spPr>
          <a:xfrm>
            <a:off x="6221486" y="1470665"/>
            <a:ext cx="611187" cy="0"/>
          </a:xfrm>
          <a:custGeom>
            <a:avLst/>
            <a:gdLst/>
            <a:ahLst/>
            <a:cxnLst/>
            <a:rect l="l" t="t" r="r" b="b"/>
            <a:pathLst>
              <a:path w="610870" h="120000" extrusionOk="0">
                <a:moveTo>
                  <a:pt x="0" y="0"/>
                </a:moveTo>
                <a:lnTo>
                  <a:pt x="610364" y="0"/>
                </a:lnTo>
              </a:path>
            </a:pathLst>
          </a:custGeom>
          <a:noFill/>
          <a:ln w="9875" cap="flat" cmpd="sng">
            <a:solidFill>
              <a:srgbClr val="1E487C"/>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8" name="Google Shape;268;p33"/>
          <p:cNvSpPr/>
          <p:nvPr/>
        </p:nvSpPr>
        <p:spPr>
          <a:xfrm>
            <a:off x="2200275" y="1606550"/>
            <a:ext cx="457200" cy="0"/>
          </a:xfrm>
          <a:custGeom>
            <a:avLst/>
            <a:gdLst/>
            <a:ahLst/>
            <a:cxnLst/>
            <a:rect l="l" t="t" r="r" b="b"/>
            <a:pathLst>
              <a:path w="457200" h="120000" extrusionOk="0">
                <a:moveTo>
                  <a:pt x="0" y="0"/>
                </a:moveTo>
                <a:lnTo>
                  <a:pt x="457178" y="0"/>
                </a:lnTo>
              </a:path>
            </a:pathLst>
          </a:custGeom>
          <a:noFill/>
          <a:ln w="9875" cap="flat" cmpd="sng">
            <a:solidFill>
              <a:srgbClr val="80808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9" name="Google Shape;269;p33"/>
          <p:cNvSpPr/>
          <p:nvPr/>
        </p:nvSpPr>
        <p:spPr>
          <a:xfrm>
            <a:off x="3746500" y="1606550"/>
            <a:ext cx="609600" cy="0"/>
          </a:xfrm>
          <a:custGeom>
            <a:avLst/>
            <a:gdLst/>
            <a:ahLst/>
            <a:cxnLst/>
            <a:rect l="l" t="t" r="r" b="b"/>
            <a:pathLst>
              <a:path w="609600" h="120000" extrusionOk="0">
                <a:moveTo>
                  <a:pt x="0" y="0"/>
                </a:moveTo>
                <a:lnTo>
                  <a:pt x="609600" y="0"/>
                </a:lnTo>
              </a:path>
            </a:pathLst>
          </a:custGeom>
          <a:noFill/>
          <a:ln w="9875" cap="flat" cmpd="sng">
            <a:solidFill>
              <a:srgbClr val="1E487C"/>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0" name="Google Shape;270;p33"/>
          <p:cNvSpPr/>
          <p:nvPr/>
        </p:nvSpPr>
        <p:spPr>
          <a:xfrm>
            <a:off x="7050088" y="1606550"/>
            <a:ext cx="762000" cy="0"/>
          </a:xfrm>
          <a:custGeom>
            <a:avLst/>
            <a:gdLst/>
            <a:ahLst/>
            <a:cxnLst/>
            <a:rect l="l" t="t" r="r" b="b"/>
            <a:pathLst>
              <a:path w="762000" h="120000" extrusionOk="0">
                <a:moveTo>
                  <a:pt x="0" y="0"/>
                </a:moveTo>
                <a:lnTo>
                  <a:pt x="762000" y="0"/>
                </a:lnTo>
              </a:path>
            </a:pathLst>
          </a:custGeom>
          <a:noFill/>
          <a:ln w="9875" cap="flat" cmpd="sng">
            <a:solidFill>
              <a:srgbClr val="80808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1" name="Google Shape;271;p33"/>
          <p:cNvSpPr/>
          <p:nvPr/>
        </p:nvSpPr>
        <p:spPr>
          <a:xfrm>
            <a:off x="1993900" y="2619375"/>
            <a:ext cx="457200" cy="0"/>
          </a:xfrm>
          <a:custGeom>
            <a:avLst/>
            <a:gdLst/>
            <a:ahLst/>
            <a:cxnLst/>
            <a:rect l="l" t="t" r="r" b="b"/>
            <a:pathLst>
              <a:path w="457200" h="120000" extrusionOk="0">
                <a:moveTo>
                  <a:pt x="0" y="0"/>
                </a:moveTo>
                <a:lnTo>
                  <a:pt x="457200" y="0"/>
                </a:lnTo>
              </a:path>
            </a:pathLst>
          </a:custGeom>
          <a:noFill/>
          <a:ln w="9875" cap="flat" cmpd="sng">
            <a:solidFill>
              <a:srgbClr val="1E487C"/>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2" name="Google Shape;272;p33"/>
          <p:cNvSpPr/>
          <p:nvPr/>
        </p:nvSpPr>
        <p:spPr>
          <a:xfrm>
            <a:off x="4721225" y="2619375"/>
            <a:ext cx="152400" cy="0"/>
          </a:xfrm>
          <a:custGeom>
            <a:avLst/>
            <a:gdLst/>
            <a:ahLst/>
            <a:cxnLst/>
            <a:rect l="l" t="t" r="r" b="b"/>
            <a:pathLst>
              <a:path w="152400" h="120000" extrusionOk="0">
                <a:moveTo>
                  <a:pt x="0" y="0"/>
                </a:moveTo>
                <a:lnTo>
                  <a:pt x="152102" y="0"/>
                </a:lnTo>
              </a:path>
            </a:pathLst>
          </a:custGeom>
          <a:noFill/>
          <a:ln w="9875" cap="flat" cmpd="sng">
            <a:solidFill>
              <a:srgbClr val="80808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3" name="Google Shape;273;p33"/>
          <p:cNvSpPr/>
          <p:nvPr/>
        </p:nvSpPr>
        <p:spPr>
          <a:xfrm>
            <a:off x="2749550" y="3497263"/>
            <a:ext cx="457200" cy="0"/>
          </a:xfrm>
          <a:custGeom>
            <a:avLst/>
            <a:gdLst/>
            <a:ahLst/>
            <a:cxnLst/>
            <a:rect l="l" t="t" r="r" b="b"/>
            <a:pathLst>
              <a:path w="457200" h="120000" extrusionOk="0">
                <a:moveTo>
                  <a:pt x="0" y="0"/>
                </a:moveTo>
                <a:lnTo>
                  <a:pt x="456890" y="0"/>
                </a:lnTo>
              </a:path>
            </a:pathLst>
          </a:custGeom>
          <a:noFill/>
          <a:ln w="9875" cap="flat" cmpd="sng">
            <a:solidFill>
              <a:srgbClr val="1E487C"/>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4" name="Google Shape;274;p33"/>
          <p:cNvSpPr/>
          <p:nvPr/>
        </p:nvSpPr>
        <p:spPr>
          <a:xfrm>
            <a:off x="3919538" y="3497263"/>
            <a:ext cx="533400" cy="0"/>
          </a:xfrm>
          <a:custGeom>
            <a:avLst/>
            <a:gdLst/>
            <a:ahLst/>
            <a:cxnLst/>
            <a:rect l="l" t="t" r="r" b="b"/>
            <a:pathLst>
              <a:path w="533400" h="120000" extrusionOk="0">
                <a:moveTo>
                  <a:pt x="0" y="0"/>
                </a:moveTo>
                <a:lnTo>
                  <a:pt x="533400" y="0"/>
                </a:lnTo>
              </a:path>
            </a:pathLst>
          </a:custGeom>
          <a:noFill/>
          <a:ln w="9875" cap="flat" cmpd="sng">
            <a:solidFill>
              <a:srgbClr val="80808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5" name="Google Shape;275;p33"/>
          <p:cNvSpPr/>
          <p:nvPr/>
        </p:nvSpPr>
        <p:spPr>
          <a:xfrm>
            <a:off x="3905250" y="3789363"/>
            <a:ext cx="457200" cy="0"/>
          </a:xfrm>
          <a:custGeom>
            <a:avLst/>
            <a:gdLst/>
            <a:ahLst/>
            <a:cxnLst/>
            <a:rect l="l" t="t" r="r" b="b"/>
            <a:pathLst>
              <a:path w="457200" h="120000" extrusionOk="0">
                <a:moveTo>
                  <a:pt x="0" y="0"/>
                </a:moveTo>
                <a:lnTo>
                  <a:pt x="457200" y="0"/>
                </a:lnTo>
              </a:path>
            </a:pathLst>
          </a:custGeom>
          <a:noFill/>
          <a:ln w="9875" cap="flat" cmpd="sng">
            <a:solidFill>
              <a:srgbClr val="1E487C"/>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6" name="Google Shape;276;p33"/>
          <p:cNvSpPr/>
          <p:nvPr/>
        </p:nvSpPr>
        <p:spPr>
          <a:xfrm>
            <a:off x="5075238" y="3789363"/>
            <a:ext cx="533400" cy="0"/>
          </a:xfrm>
          <a:custGeom>
            <a:avLst/>
            <a:gdLst/>
            <a:ahLst/>
            <a:cxnLst/>
            <a:rect l="l" t="t" r="r" b="b"/>
            <a:pathLst>
              <a:path w="533400" h="120000" extrusionOk="0">
                <a:moveTo>
                  <a:pt x="0" y="0"/>
                </a:moveTo>
                <a:lnTo>
                  <a:pt x="533102" y="0"/>
                </a:lnTo>
              </a:path>
            </a:pathLst>
          </a:custGeom>
          <a:noFill/>
          <a:ln w="9875" cap="flat" cmpd="sng">
            <a:solidFill>
              <a:srgbClr val="80808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7" name="Google Shape;277;p33"/>
          <p:cNvSpPr/>
          <p:nvPr/>
        </p:nvSpPr>
        <p:spPr>
          <a:xfrm>
            <a:off x="2197100" y="4813300"/>
            <a:ext cx="685800" cy="0"/>
          </a:xfrm>
          <a:custGeom>
            <a:avLst/>
            <a:gdLst/>
            <a:ahLst/>
            <a:cxnLst/>
            <a:rect l="l" t="t" r="r" b="b"/>
            <a:pathLst>
              <a:path w="685800" h="120000" extrusionOk="0">
                <a:moveTo>
                  <a:pt x="0" y="0"/>
                </a:moveTo>
                <a:lnTo>
                  <a:pt x="685502" y="0"/>
                </a:lnTo>
              </a:path>
            </a:pathLst>
          </a:custGeom>
          <a:noFill/>
          <a:ln w="9875" cap="flat" cmpd="sng">
            <a:solidFill>
              <a:srgbClr val="1E487C"/>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8" name="Google Shape;278;p33"/>
          <p:cNvSpPr/>
          <p:nvPr/>
        </p:nvSpPr>
        <p:spPr>
          <a:xfrm>
            <a:off x="5095875" y="4813300"/>
            <a:ext cx="609600" cy="0"/>
          </a:xfrm>
          <a:custGeom>
            <a:avLst/>
            <a:gdLst/>
            <a:ahLst/>
            <a:cxnLst/>
            <a:rect l="l" t="t" r="r" b="b"/>
            <a:pathLst>
              <a:path w="609600" h="120000" extrusionOk="0">
                <a:moveTo>
                  <a:pt x="0" y="0"/>
                </a:moveTo>
                <a:lnTo>
                  <a:pt x="609564" y="0"/>
                </a:lnTo>
              </a:path>
            </a:pathLst>
          </a:custGeom>
          <a:noFill/>
          <a:ln w="9875" cap="flat" cmpd="sng">
            <a:solidFill>
              <a:srgbClr val="80808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9" name="Google Shape;279;p33"/>
          <p:cNvSpPr/>
          <p:nvPr/>
        </p:nvSpPr>
        <p:spPr>
          <a:xfrm>
            <a:off x="2984500" y="6130925"/>
            <a:ext cx="685800" cy="0"/>
          </a:xfrm>
          <a:custGeom>
            <a:avLst/>
            <a:gdLst/>
            <a:ahLst/>
            <a:cxnLst/>
            <a:rect l="l" t="t" r="r" b="b"/>
            <a:pathLst>
              <a:path w="685800" h="120000" extrusionOk="0">
                <a:moveTo>
                  <a:pt x="0" y="0"/>
                </a:moveTo>
                <a:lnTo>
                  <a:pt x="685502" y="0"/>
                </a:lnTo>
              </a:path>
            </a:pathLst>
          </a:custGeom>
          <a:noFill/>
          <a:ln w="9875" cap="flat" cmpd="sng">
            <a:solidFill>
              <a:srgbClr val="1E487C"/>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0" name="Google Shape;280;p33"/>
          <p:cNvSpPr/>
          <p:nvPr/>
        </p:nvSpPr>
        <p:spPr>
          <a:xfrm>
            <a:off x="4251325" y="6130925"/>
            <a:ext cx="762000" cy="0"/>
          </a:xfrm>
          <a:custGeom>
            <a:avLst/>
            <a:gdLst/>
            <a:ahLst/>
            <a:cxnLst/>
            <a:rect l="l" t="t" r="r" b="b"/>
            <a:pathLst>
              <a:path w="762000" h="120000" extrusionOk="0">
                <a:moveTo>
                  <a:pt x="0" y="0"/>
                </a:moveTo>
                <a:lnTo>
                  <a:pt x="762000" y="0"/>
                </a:lnTo>
              </a:path>
            </a:pathLst>
          </a:custGeom>
          <a:noFill/>
          <a:ln w="9875" cap="flat" cmpd="sng">
            <a:solidFill>
              <a:srgbClr val="80808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1" name="Google Shape;281;p33"/>
          <p:cNvSpPr txBox="1"/>
          <p:nvPr/>
        </p:nvSpPr>
        <p:spPr>
          <a:xfrm>
            <a:off x="8786347" y="301407"/>
            <a:ext cx="2496744" cy="36933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Model Scenario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33"/>
          <p:cNvSpPr txBox="1"/>
          <p:nvPr/>
        </p:nvSpPr>
        <p:spPr>
          <a:xfrm>
            <a:off x="9018165" y="1098958"/>
            <a:ext cx="2913486" cy="49398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sng"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Is there a QM?</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Arimo"/>
                <a:ea typeface="Arimo"/>
                <a:cs typeface="Arimo"/>
                <a:sym typeface="Arimo"/>
              </a:rPr>
              <a:t>c </a:t>
            </a:r>
            <a:r>
              <a:rPr kumimoji="0" lang="en-US" sz="1050" b="0" i="0" u="none"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Due to economic necessity; AND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Arimo"/>
                <a:ea typeface="Arimo"/>
                <a:cs typeface="Arimo"/>
                <a:sym typeface="Arimo"/>
              </a:rPr>
              <a:t>c </a:t>
            </a:r>
            <a:r>
              <a:rPr kumimoji="0" lang="en-US" sz="1050" b="0" i="0" u="none"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From one residence to another; AND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Arimo"/>
                <a:ea typeface="Arimo"/>
                <a:cs typeface="Arimo"/>
                <a:sym typeface="Arimo"/>
              </a:rPr>
              <a:t>c </a:t>
            </a:r>
            <a:r>
              <a:rPr kumimoji="0" lang="en-US" sz="1050" b="0" i="0" u="none"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From one district to another; AND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050"/>
              <a:buFont typeface="Arimo"/>
              <a:buChar char="c"/>
              <a:tabLst/>
              <a:defRPr/>
            </a:pPr>
            <a:r>
              <a:rPr kumimoji="0" lang="en-US" sz="1050" b="0" i="0" u="none"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Occurred in the past 36 months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sng" strike="noStrike" kern="0" cap="none" spc="0" normalizeH="0" baseline="0" noProof="0">
              <a:ln>
                <a:noFill/>
              </a:ln>
              <a:solidFill>
                <a:srgbClr val="000000"/>
              </a:solidFill>
              <a:effectLst/>
              <a:uLnTx/>
              <a:uFillTx/>
              <a:latin typeface="Arabic Typesetting"/>
              <a:ea typeface="Arabic Typesetting"/>
              <a:cs typeface="Arabic Typesetting"/>
              <a:sym typeface="Arabic Typesetting"/>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sng"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Is there a MQW?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Arimo"/>
                <a:ea typeface="Arimo"/>
                <a:cs typeface="Arimo"/>
                <a:sym typeface="Arimo"/>
              </a:rPr>
              <a:t>c </a:t>
            </a:r>
            <a:r>
              <a:rPr kumimoji="0" lang="en-US" sz="1050" b="0" i="0" u="none"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Made a QM in the past 36 months?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050"/>
              <a:buFont typeface="Arimo"/>
              <a:buChar char="c"/>
              <a:tabLst/>
              <a:defRPr/>
            </a:pPr>
            <a:r>
              <a:rPr kumimoji="0" lang="en-US" sz="1050" b="0" i="0" u="sng"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Engaged</a:t>
            </a:r>
            <a:r>
              <a:rPr kumimoji="0" lang="en-US" sz="1050" b="0" i="0" u="none"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 in new temporary or seasonal employment in agriculture  soon after the move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abic Typesetting"/>
              <a:ea typeface="Arabic Typesetting"/>
              <a:cs typeface="Arabic Typesetting"/>
              <a:sym typeface="Arabic Typesetting"/>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Arimo"/>
                <a:ea typeface="Arimo"/>
                <a:cs typeface="Arimo"/>
                <a:sym typeface="Arimo"/>
              </a:rPr>
              <a:t>c </a:t>
            </a:r>
            <a:r>
              <a:rPr kumimoji="0" lang="en-US" sz="1050" b="0" i="0" u="sng"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Did not engage</a:t>
            </a:r>
            <a:r>
              <a:rPr kumimoji="0" lang="en-US" sz="1050" b="0" i="0" u="none"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 in new temporary or season employment in agriculture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     </a:t>
            </a:r>
            <a:r>
              <a:rPr kumimoji="0" lang="en-US" sz="1050" b="0" i="0" u="none" strike="noStrike" kern="0" cap="none" spc="0" normalizeH="0" baseline="0" noProof="0">
                <a:ln>
                  <a:noFill/>
                </a:ln>
                <a:solidFill>
                  <a:srgbClr val="000000"/>
                </a:solidFill>
                <a:effectLst/>
                <a:uLnTx/>
                <a:uFillTx/>
                <a:latin typeface="Arimo"/>
                <a:ea typeface="Arimo"/>
                <a:cs typeface="Arimo"/>
                <a:sym typeface="Arimo"/>
              </a:rPr>
              <a:t>c </a:t>
            </a:r>
            <a:r>
              <a:rPr kumimoji="0" lang="en-US" sz="1050" b="0" i="0" u="none"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actively sought such new employment; 	</a:t>
            </a:r>
            <a:r>
              <a:rPr kumimoji="0" lang="en-US" sz="1050" b="1" i="0" u="sng"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AND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050"/>
              <a:buFont typeface="Arimo"/>
              <a:buChar char=" "/>
              <a:tabLst/>
              <a:defRPr/>
            </a:pPr>
            <a:r>
              <a:rPr kumimoji="0" lang="en-US" sz="1050" b="0" i="0" u="none" strike="noStrike" kern="0" cap="none" spc="0" normalizeH="0" baseline="0" noProof="0">
                <a:ln>
                  <a:noFill/>
                </a:ln>
                <a:solidFill>
                  <a:srgbClr val="000000"/>
                </a:solidFill>
                <a:effectLst/>
                <a:uLnTx/>
                <a:uFillTx/>
                <a:latin typeface="Arimo"/>
                <a:ea typeface="Arimo"/>
                <a:cs typeface="Arimo"/>
                <a:sym typeface="Arimo"/>
              </a:rPr>
              <a:t>c</a:t>
            </a:r>
            <a:r>
              <a:rPr kumimoji="0" lang="en-US" sz="1050" b="0" i="0" u="none"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 has a recent history of moves for       	temporary or seasonal 	agricultural employment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0" indent="-104775" algn="l" defTabSz="914400" rtl="0" eaLnBrk="1" fontAlgn="auto" latinLnBrk="0" hangingPunct="1">
              <a:lnSpc>
                <a:spcPct val="100000"/>
              </a:lnSpc>
              <a:spcBef>
                <a:spcPts val="0"/>
              </a:spcBef>
              <a:spcAft>
                <a:spcPts val="0"/>
              </a:spcAft>
              <a:buClr>
                <a:srgbClr val="000000"/>
              </a:buClr>
              <a:buSzPts val="1050"/>
              <a:buFont typeface="Arimo"/>
              <a:buNone/>
              <a:tabLst/>
              <a:defRPr/>
            </a:pPr>
            <a:endParaRPr kumimoji="0" sz="1050" b="0" i="0" u="none" strike="noStrike" kern="0" cap="none" spc="0" normalizeH="0" baseline="0" noProof="0">
              <a:ln>
                <a:noFill/>
              </a:ln>
              <a:solidFill>
                <a:srgbClr val="000000"/>
              </a:solidFill>
              <a:effectLst/>
              <a:uLnTx/>
              <a:uFillTx/>
              <a:latin typeface="Arabic Typesetting"/>
              <a:ea typeface="Arabic Typesetting"/>
              <a:cs typeface="Arabic Typesetting"/>
              <a:sym typeface="Arabic Typesetting"/>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sng"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Is there a MC?</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Arimo"/>
                <a:ea typeface="Arimo"/>
                <a:cs typeface="Arimo"/>
                <a:sym typeface="Arimo"/>
              </a:rPr>
              <a:t>c </a:t>
            </a:r>
            <a:r>
              <a:rPr kumimoji="0" lang="en-US" sz="1050" b="0" i="0" u="none"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The child is younger than 22</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Arimo"/>
                <a:ea typeface="Arimo"/>
                <a:cs typeface="Arimo"/>
                <a:sym typeface="Arimo"/>
              </a:rPr>
              <a:t>c </a:t>
            </a:r>
            <a:r>
              <a:rPr kumimoji="0" lang="en-US" sz="1050" b="0" i="0" u="none"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The child is eligible for a free, public education under State law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Arimo"/>
                <a:ea typeface="Arimo"/>
                <a:cs typeface="Arimo"/>
                <a:sym typeface="Arimo"/>
              </a:rPr>
              <a:t>c </a:t>
            </a:r>
            <a:r>
              <a:rPr kumimoji="0" lang="en-US" sz="1050" b="0" i="0" u="none"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The child made a QM in the past 36        	months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Arimo"/>
                <a:ea typeface="Arimo"/>
                <a:cs typeface="Arimo"/>
                <a:sym typeface="Arimo"/>
              </a:rPr>
              <a:t>c </a:t>
            </a:r>
            <a:r>
              <a:rPr kumimoji="0" lang="en-US" sz="1050" b="0" i="0" u="none"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as a Migratory Qualifying Worker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Arimo"/>
                <a:ea typeface="Arimo"/>
                <a:cs typeface="Arimo"/>
                <a:sym typeface="Arimo"/>
              </a:rPr>
              <a:t>c </a:t>
            </a:r>
            <a:r>
              <a:rPr kumimoji="0" lang="en-US" sz="1050" b="0" i="0" u="none"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with a Migratory Qualifying Worker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Arimo"/>
                <a:ea typeface="Arimo"/>
                <a:cs typeface="Arimo"/>
                <a:sym typeface="Arimo"/>
              </a:rPr>
              <a:t>c </a:t>
            </a:r>
            <a:r>
              <a:rPr kumimoji="0" lang="en-US" sz="1050" b="0" i="0" u="none"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to join/precede a parent/guardian or spouse who is a Migratory Qualifying Worker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83" name="Google Shape;283;p33" descr="Checkmark"/>
          <p:cNvPicPr preferRelativeResize="0"/>
          <p:nvPr/>
        </p:nvPicPr>
        <p:blipFill rotWithShape="1">
          <a:blip r:embed="rId3">
            <a:alphaModFix/>
          </a:blip>
          <a:srcRect/>
          <a:stretch/>
        </p:blipFill>
        <p:spPr>
          <a:xfrm>
            <a:off x="9077931" y="1272702"/>
            <a:ext cx="229717" cy="229717"/>
          </a:xfrm>
          <a:prstGeom prst="rect">
            <a:avLst/>
          </a:prstGeom>
          <a:noFill/>
          <a:ln>
            <a:noFill/>
          </a:ln>
        </p:spPr>
      </p:pic>
      <p:pic>
        <p:nvPicPr>
          <p:cNvPr id="284" name="Google Shape;284;p33" descr="Checkmark"/>
          <p:cNvPicPr preferRelativeResize="0"/>
          <p:nvPr/>
        </p:nvPicPr>
        <p:blipFill rotWithShape="1">
          <a:blip r:embed="rId3">
            <a:alphaModFix/>
          </a:blip>
          <a:srcRect/>
          <a:stretch/>
        </p:blipFill>
        <p:spPr>
          <a:xfrm>
            <a:off x="9099598" y="1399058"/>
            <a:ext cx="229717" cy="229717"/>
          </a:xfrm>
          <a:prstGeom prst="rect">
            <a:avLst/>
          </a:prstGeom>
          <a:noFill/>
          <a:ln>
            <a:noFill/>
          </a:ln>
        </p:spPr>
      </p:pic>
      <p:pic>
        <p:nvPicPr>
          <p:cNvPr id="285" name="Google Shape;285;p33" descr="Checkmark"/>
          <p:cNvPicPr preferRelativeResize="0"/>
          <p:nvPr/>
        </p:nvPicPr>
        <p:blipFill rotWithShape="1">
          <a:blip r:embed="rId3">
            <a:alphaModFix/>
          </a:blip>
          <a:srcRect/>
          <a:stretch/>
        </p:blipFill>
        <p:spPr>
          <a:xfrm>
            <a:off x="9104982" y="1564905"/>
            <a:ext cx="229717" cy="229717"/>
          </a:xfrm>
          <a:prstGeom prst="rect">
            <a:avLst/>
          </a:prstGeom>
          <a:noFill/>
          <a:ln>
            <a:noFill/>
          </a:ln>
        </p:spPr>
      </p:pic>
      <p:pic>
        <p:nvPicPr>
          <p:cNvPr id="286" name="Google Shape;286;p33" descr="Checkmark"/>
          <p:cNvPicPr preferRelativeResize="0"/>
          <p:nvPr/>
        </p:nvPicPr>
        <p:blipFill rotWithShape="1">
          <a:blip r:embed="rId3">
            <a:alphaModFix/>
          </a:blip>
          <a:srcRect/>
          <a:stretch/>
        </p:blipFill>
        <p:spPr>
          <a:xfrm>
            <a:off x="9080727" y="1755131"/>
            <a:ext cx="229717" cy="229717"/>
          </a:xfrm>
          <a:prstGeom prst="rect">
            <a:avLst/>
          </a:prstGeom>
          <a:noFill/>
          <a:ln>
            <a:noFill/>
          </a:ln>
        </p:spPr>
      </p:pic>
      <p:pic>
        <p:nvPicPr>
          <p:cNvPr id="287" name="Google Shape;287;p33" descr="Checkmark"/>
          <p:cNvPicPr preferRelativeResize="0"/>
          <p:nvPr/>
        </p:nvPicPr>
        <p:blipFill rotWithShape="1">
          <a:blip r:embed="rId3">
            <a:alphaModFix/>
          </a:blip>
          <a:srcRect/>
          <a:stretch/>
        </p:blipFill>
        <p:spPr>
          <a:xfrm>
            <a:off x="9099597" y="2212975"/>
            <a:ext cx="229717" cy="229717"/>
          </a:xfrm>
          <a:prstGeom prst="rect">
            <a:avLst/>
          </a:prstGeom>
          <a:noFill/>
          <a:ln>
            <a:noFill/>
          </a:ln>
        </p:spPr>
      </p:pic>
      <p:pic>
        <p:nvPicPr>
          <p:cNvPr id="288" name="Google Shape;288;p33" descr="Checkmark"/>
          <p:cNvPicPr preferRelativeResize="0"/>
          <p:nvPr/>
        </p:nvPicPr>
        <p:blipFill rotWithShape="1">
          <a:blip r:embed="rId3">
            <a:alphaModFix/>
          </a:blip>
          <a:srcRect/>
          <a:stretch/>
        </p:blipFill>
        <p:spPr>
          <a:xfrm>
            <a:off x="9096051" y="2384896"/>
            <a:ext cx="229717" cy="229717"/>
          </a:xfrm>
          <a:prstGeom prst="rect">
            <a:avLst/>
          </a:prstGeom>
          <a:noFill/>
          <a:ln>
            <a:noFill/>
          </a:ln>
        </p:spPr>
      </p:pic>
      <p:pic>
        <p:nvPicPr>
          <p:cNvPr id="289" name="Google Shape;289;p33" descr="Checkmark"/>
          <p:cNvPicPr preferRelativeResize="0"/>
          <p:nvPr/>
        </p:nvPicPr>
        <p:blipFill rotWithShape="1">
          <a:blip r:embed="rId3">
            <a:alphaModFix/>
          </a:blip>
          <a:srcRect/>
          <a:stretch/>
        </p:blipFill>
        <p:spPr>
          <a:xfrm>
            <a:off x="9094835" y="4443323"/>
            <a:ext cx="229717" cy="229717"/>
          </a:xfrm>
          <a:prstGeom prst="rect">
            <a:avLst/>
          </a:prstGeom>
          <a:noFill/>
          <a:ln>
            <a:noFill/>
          </a:ln>
        </p:spPr>
      </p:pic>
      <p:pic>
        <p:nvPicPr>
          <p:cNvPr id="290" name="Google Shape;290;p33" descr="Checkmark"/>
          <p:cNvPicPr preferRelativeResize="0"/>
          <p:nvPr/>
        </p:nvPicPr>
        <p:blipFill rotWithShape="1">
          <a:blip r:embed="rId3">
            <a:alphaModFix/>
          </a:blip>
          <a:srcRect/>
          <a:stretch/>
        </p:blipFill>
        <p:spPr>
          <a:xfrm>
            <a:off x="9097060" y="4604221"/>
            <a:ext cx="229717" cy="229717"/>
          </a:xfrm>
          <a:prstGeom prst="rect">
            <a:avLst/>
          </a:prstGeom>
          <a:noFill/>
          <a:ln>
            <a:noFill/>
          </a:ln>
        </p:spPr>
      </p:pic>
      <p:pic>
        <p:nvPicPr>
          <p:cNvPr id="291" name="Google Shape;291;p33" descr="Checkmark"/>
          <p:cNvPicPr preferRelativeResize="0"/>
          <p:nvPr/>
        </p:nvPicPr>
        <p:blipFill rotWithShape="1">
          <a:blip r:embed="rId3">
            <a:alphaModFix/>
          </a:blip>
          <a:srcRect/>
          <a:stretch/>
        </p:blipFill>
        <p:spPr>
          <a:xfrm>
            <a:off x="9112856" y="4930881"/>
            <a:ext cx="229717" cy="229717"/>
          </a:xfrm>
          <a:prstGeom prst="rect">
            <a:avLst/>
          </a:prstGeom>
          <a:noFill/>
          <a:ln>
            <a:noFill/>
          </a:ln>
        </p:spPr>
      </p:pic>
      <p:pic>
        <p:nvPicPr>
          <p:cNvPr id="292" name="Google Shape;292;p33" descr="Checkmark"/>
          <p:cNvPicPr preferRelativeResize="0"/>
          <p:nvPr/>
        </p:nvPicPr>
        <p:blipFill rotWithShape="1">
          <a:blip r:embed="rId3">
            <a:alphaModFix/>
          </a:blip>
          <a:srcRect/>
          <a:stretch/>
        </p:blipFill>
        <p:spPr>
          <a:xfrm>
            <a:off x="9094835" y="5396828"/>
            <a:ext cx="229717" cy="229717"/>
          </a:xfrm>
          <a:prstGeom prst="rect">
            <a:avLst/>
          </a:prstGeom>
          <a:noFill/>
          <a:ln>
            <a:noFill/>
          </a:ln>
        </p:spPr>
      </p:pic>
      <p:sp>
        <p:nvSpPr>
          <p:cNvPr id="293" name="Google Shape;293;p33"/>
          <p:cNvSpPr txBox="1"/>
          <p:nvPr/>
        </p:nvSpPr>
        <p:spPr>
          <a:xfrm>
            <a:off x="9315424" y="1388475"/>
            <a:ext cx="2272508" cy="523220"/>
          </a:xfrm>
          <a:prstGeom prst="rect">
            <a:avLst/>
          </a:prstGeom>
          <a:solidFill>
            <a:schemeClr val="dk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0000"/>
                </a:solidFill>
                <a:effectLst/>
                <a:uLnTx/>
                <a:uFillTx/>
                <a:latin typeface="Calibri"/>
                <a:ea typeface="Calibri"/>
                <a:cs typeface="Calibri"/>
                <a:sym typeface="Calibri"/>
              </a:rPr>
              <a:t>3 QMs for dad; 1 QM for child (11/1/17)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33"/>
          <p:cNvSpPr txBox="1"/>
          <p:nvPr/>
        </p:nvSpPr>
        <p:spPr>
          <a:xfrm>
            <a:off x="9410746" y="2279557"/>
            <a:ext cx="2272508" cy="523220"/>
          </a:xfrm>
          <a:prstGeom prst="rect">
            <a:avLst/>
          </a:prstGeom>
          <a:solidFill>
            <a:schemeClr val="dk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0000"/>
                </a:solidFill>
                <a:effectLst/>
                <a:uLnTx/>
                <a:uFillTx/>
                <a:latin typeface="Calibri"/>
                <a:ea typeface="Calibri"/>
                <a:cs typeface="Calibri"/>
                <a:sym typeface="Calibri"/>
              </a:rPr>
              <a:t>Father; established as MQW on 8/8/17</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33"/>
          <p:cNvSpPr txBox="1"/>
          <p:nvPr/>
        </p:nvSpPr>
        <p:spPr>
          <a:xfrm>
            <a:off x="9375775" y="4765582"/>
            <a:ext cx="2272508" cy="738664"/>
          </a:xfrm>
          <a:prstGeom prst="rect">
            <a:avLst/>
          </a:prstGeom>
          <a:solidFill>
            <a:schemeClr val="dk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0000"/>
                </a:solidFill>
                <a:effectLst/>
                <a:uLnTx/>
                <a:uFillTx/>
                <a:latin typeface="Calibri"/>
                <a:ea typeface="Calibri"/>
                <a:cs typeface="Calibri"/>
                <a:sym typeface="Calibri"/>
              </a:rPr>
              <a:t>Paul becomes MC on 11/1/17 when he moves with MQW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4"/>
          <p:cNvSpPr txBox="1"/>
          <p:nvPr/>
        </p:nvSpPr>
        <p:spPr>
          <a:xfrm>
            <a:off x="792163" y="311150"/>
            <a:ext cx="7556500" cy="636588"/>
          </a:xfrm>
          <a:prstGeom prst="rect">
            <a:avLst/>
          </a:prstGeom>
          <a:noFill/>
          <a:ln>
            <a:noFill/>
          </a:ln>
        </p:spPr>
        <p:txBody>
          <a:bodyPr spcFirstLastPara="1" wrap="square" lIns="91425" tIns="13325" rIns="91425" bIns="45700" anchor="b" anchorCtr="0">
            <a:noAutofit/>
          </a:bodyPr>
          <a:lstStyle/>
          <a:p>
            <a:pPr marL="12700" marR="0" lvl="0" indent="0" algn="ctr" defTabSz="914400" rtl="0" eaLnBrk="1" fontAlgn="auto" latinLnBrk="0" hangingPunct="1">
              <a:lnSpc>
                <a:spcPct val="90000"/>
              </a:lnSpc>
              <a:spcBef>
                <a:spcPts val="0"/>
              </a:spcBef>
              <a:spcAft>
                <a:spcPts val="0"/>
              </a:spcAft>
              <a:buClr>
                <a:srgbClr val="000000"/>
              </a:buClr>
              <a:buSzPts val="4000"/>
              <a:buFont typeface="Calibri"/>
              <a:buNone/>
              <a:tabLst/>
              <a:defRPr/>
            </a:pPr>
            <a:r>
              <a:rPr kumimoji="0" lang="en-US" sz="4000" b="0" i="0" u="none" strike="noStrike" kern="0" cap="none" spc="0" normalizeH="0" baseline="0" noProof="0">
                <a:ln>
                  <a:noFill/>
                </a:ln>
                <a:solidFill>
                  <a:srgbClr val="000000"/>
                </a:solidFill>
                <a:effectLst/>
                <a:uLnTx/>
                <a:uFillTx/>
                <a:latin typeface="Calibri"/>
                <a:ea typeface="Calibri"/>
                <a:cs typeface="Calibri"/>
                <a:sym typeface="Calibri"/>
              </a:rPr>
              <a:t>Qualifying Moves and Work Section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34"/>
          <p:cNvSpPr txBox="1"/>
          <p:nvPr/>
        </p:nvSpPr>
        <p:spPr>
          <a:xfrm>
            <a:off x="307975" y="1273175"/>
            <a:ext cx="138113" cy="207963"/>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1.</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2" name="Google Shape;302;p34"/>
          <p:cNvSpPr txBox="1"/>
          <p:nvPr/>
        </p:nvSpPr>
        <p:spPr>
          <a:xfrm>
            <a:off x="6792913" y="1273175"/>
            <a:ext cx="1787525" cy="197490"/>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0000"/>
                </a:solidFill>
                <a:effectLst/>
                <a:uLnTx/>
                <a:uFillTx/>
                <a:latin typeface="Calibri"/>
                <a:ea typeface="Calibri"/>
                <a:cs typeface="Calibri"/>
                <a:sym typeface="Calibri"/>
              </a:rPr>
              <a:t>Bucombe Co</a:t>
            </a:r>
            <a:r>
              <a:rPr kumimoji="0" lang="en-US" sz="1200" b="0" i="0" u="none" strike="noStrike" kern="0" cap="none" spc="0" normalizeH="0" baseline="0" noProof="0">
                <a:ln>
                  <a:noFill/>
                </a:ln>
                <a:solidFill>
                  <a:srgbClr val="BFBFBF"/>
                </a:solidFill>
                <a:effectLst/>
                <a:uLnTx/>
                <a:uFillTx/>
                <a:latin typeface="Calibri"/>
                <a:ea typeface="Calibri"/>
                <a:cs typeface="Calibri"/>
                <a:sym typeface="Calibri"/>
              </a:rPr>
              <a:t>	/</a:t>
            </a:r>
            <a:r>
              <a:rPr kumimoji="0" lang="en-US" sz="1200" b="0" i="0" u="sng" strike="noStrike" kern="0" cap="none" spc="0" normalizeH="0" baseline="0" noProof="0">
                <a:ln>
                  <a:noFill/>
                </a:ln>
                <a:solidFill>
                  <a:srgbClr val="FF0000"/>
                </a:solidFill>
                <a:effectLst/>
                <a:uLnTx/>
                <a:uFillTx/>
                <a:latin typeface="Calibri"/>
                <a:ea typeface="Calibri"/>
                <a:cs typeface="Calibri"/>
                <a:sym typeface="Calibri"/>
              </a:rPr>
              <a:t>Asheville</a:t>
            </a:r>
            <a:endParaRPr kumimoji="0" sz="1200" b="0" i="0" u="none" strike="noStrike" kern="0" cap="none" spc="0" normalizeH="0" baseline="0" noProof="0">
              <a:ln>
                <a:noFill/>
              </a:ln>
              <a:solidFill>
                <a:srgbClr val="FF0000"/>
              </a:solidFill>
              <a:effectLst/>
              <a:uLnTx/>
              <a:uFillTx/>
              <a:latin typeface="Calibri"/>
              <a:ea typeface="Calibri"/>
              <a:cs typeface="Calibri"/>
              <a:sym typeface="Calibri"/>
            </a:endParaRPr>
          </a:p>
        </p:txBody>
      </p:sp>
      <p:sp>
        <p:nvSpPr>
          <p:cNvPr id="303" name="Google Shape;303;p34"/>
          <p:cNvSpPr/>
          <p:nvPr/>
        </p:nvSpPr>
        <p:spPr>
          <a:xfrm>
            <a:off x="6805613" y="1457325"/>
            <a:ext cx="1049337" cy="0"/>
          </a:xfrm>
          <a:custGeom>
            <a:avLst/>
            <a:gdLst/>
            <a:ahLst/>
            <a:cxnLst/>
            <a:rect l="l" t="t" r="r" b="b"/>
            <a:pathLst>
              <a:path w="1049020" h="120000" extrusionOk="0">
                <a:moveTo>
                  <a:pt x="0" y="0"/>
                </a:moveTo>
                <a:lnTo>
                  <a:pt x="1048512"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4" name="Google Shape;304;p34"/>
          <p:cNvSpPr txBox="1"/>
          <p:nvPr/>
        </p:nvSpPr>
        <p:spPr>
          <a:xfrm>
            <a:off x="769938" y="1273175"/>
            <a:ext cx="5800725" cy="355600"/>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7916"/>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The child(ren)  listed on this form moved due to economic necessity from a residence in</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12700" marR="0" lvl="0" indent="0" algn="l" defTabSz="914400" rtl="0" eaLnBrk="1" fontAlgn="auto" latinLnBrk="0" hangingPunct="1">
              <a:lnSpc>
                <a:spcPct val="107916"/>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BFBFBF"/>
                </a:solidFill>
                <a:effectLst/>
                <a:uLnTx/>
                <a:uFillTx/>
                <a:latin typeface="Calibri"/>
                <a:ea typeface="Calibri"/>
                <a:cs typeface="Calibri"/>
                <a:sym typeface="Calibri"/>
              </a:rPr>
              <a:t>/</a:t>
            </a:r>
            <a:r>
              <a:rPr kumimoji="0" lang="en-US" sz="1200" b="0" i="0" u="sng" strike="noStrike" kern="0" cap="none" spc="0" normalizeH="0" baseline="0" noProof="0">
                <a:ln>
                  <a:noFill/>
                </a:ln>
                <a:solidFill>
                  <a:srgbClr val="BFBFBF"/>
                </a:solidFill>
                <a:effectLst/>
                <a:uLnTx/>
                <a:uFillTx/>
                <a:latin typeface="Calibri"/>
                <a:ea typeface="Calibri"/>
                <a:cs typeface="Calibri"/>
                <a:sym typeface="Calibri"/>
              </a:rPr>
              <a:t> 	</a:t>
            </a:r>
            <a:r>
              <a:rPr kumimoji="0" lang="en-US" sz="1200" b="0" i="0" u="sng" strike="noStrike" kern="0" cap="none" spc="0" normalizeH="0" baseline="0" noProof="0">
                <a:ln>
                  <a:noFill/>
                </a:ln>
                <a:solidFill>
                  <a:srgbClr val="FF0000"/>
                </a:solidFill>
                <a:effectLst/>
                <a:uLnTx/>
                <a:uFillTx/>
                <a:latin typeface="Calibri"/>
                <a:ea typeface="Calibri"/>
                <a:cs typeface="Calibri"/>
                <a:sym typeface="Calibri"/>
              </a:rPr>
              <a:t>NC</a:t>
            </a:r>
            <a:r>
              <a:rPr kumimoji="0" lang="en-US" sz="1200" b="0" i="0" u="sng" strike="noStrike" kern="0" cap="none" spc="0" normalizeH="0" baseline="0" noProof="0">
                <a:ln>
                  <a:noFill/>
                </a:ln>
                <a:solidFill>
                  <a:srgbClr val="BFBFBF"/>
                </a:solidFill>
                <a:effectLst/>
                <a:uLnTx/>
                <a:uFillTx/>
                <a:latin typeface="Calibri"/>
                <a:ea typeface="Calibri"/>
                <a:cs typeface="Calibri"/>
                <a:sym typeface="Calibri"/>
              </a:rPr>
              <a:t>	</a:t>
            </a:r>
            <a:r>
              <a:rPr kumimoji="0" lang="en-US" sz="1200" b="0" i="0" u="none" strike="noStrike" kern="0" cap="none" spc="0" normalizeH="0" baseline="0" noProof="0">
                <a:ln>
                  <a:noFill/>
                </a:ln>
                <a:solidFill>
                  <a:srgbClr val="BFBFBF"/>
                </a:solidFill>
                <a:effectLst/>
                <a:uLnTx/>
                <a:uFillTx/>
                <a:latin typeface="Calibri"/>
                <a:ea typeface="Calibri"/>
                <a:cs typeface="Calibri"/>
                <a:sym typeface="Calibri"/>
              </a:rPr>
              <a:t>/  </a:t>
            </a:r>
            <a:r>
              <a:rPr kumimoji="0" lang="en-US" sz="1200" b="0" i="0" u="none" strike="noStrike" kern="0" cap="none" spc="0" normalizeH="0" baseline="0" noProof="0">
                <a:ln>
                  <a:noFill/>
                </a:ln>
                <a:solidFill>
                  <a:srgbClr val="FF0000"/>
                </a:solidFill>
                <a:effectLst/>
                <a:uLnTx/>
                <a:uFillTx/>
                <a:latin typeface="Calibri"/>
                <a:ea typeface="Calibri"/>
                <a:cs typeface="Calibri"/>
                <a:sym typeface="Calibri"/>
              </a:rPr>
              <a:t>USA</a:t>
            </a:r>
            <a:r>
              <a:rPr kumimoji="0" lang="en-US" sz="1200" b="0" i="0" u="none" strike="noStrike" kern="0" cap="none" spc="0" normalizeH="0" baseline="0" noProof="0">
                <a:ln>
                  <a:noFill/>
                </a:ln>
                <a:solidFill>
                  <a:srgbClr val="BFBFBF"/>
                </a:solidFill>
                <a:effectLst/>
                <a:uLnTx/>
                <a:uFillTx/>
                <a:latin typeface="Calibri"/>
                <a:ea typeface="Calibri"/>
                <a:cs typeface="Calibri"/>
                <a:sym typeface="Calibri"/>
              </a:rPr>
              <a:t>	</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to a residence in	</a:t>
            </a:r>
            <a:r>
              <a:rPr kumimoji="0" lang="en-US" sz="1200" b="0" i="0" u="none" strike="noStrike" kern="0" cap="none" spc="0" normalizeH="0" baseline="0" noProof="0">
                <a:ln>
                  <a:noFill/>
                </a:ln>
                <a:solidFill>
                  <a:srgbClr val="FF0000"/>
                </a:solidFill>
                <a:effectLst/>
                <a:uLnTx/>
                <a:uFillTx/>
                <a:latin typeface="Calibri"/>
                <a:ea typeface="Calibri"/>
                <a:cs typeface="Calibri"/>
                <a:sym typeface="Calibri"/>
              </a:rPr>
              <a:t>Mecklenburg Co</a:t>
            </a:r>
            <a:r>
              <a:rPr kumimoji="0" lang="en-US" sz="1200" b="0" i="0" u="none" strike="noStrike" kern="0" cap="none" spc="0" normalizeH="0" baseline="0" noProof="0">
                <a:ln>
                  <a:noFill/>
                </a:ln>
                <a:solidFill>
                  <a:srgbClr val="BFBFBF"/>
                </a:solidFill>
                <a:effectLst/>
                <a:uLnTx/>
                <a:uFillTx/>
                <a:latin typeface="Calibri"/>
                <a:ea typeface="Calibri"/>
                <a:cs typeface="Calibri"/>
                <a:sym typeface="Calibri"/>
              </a:rPr>
              <a:t>/</a:t>
            </a:r>
            <a:r>
              <a:rPr kumimoji="0" lang="en-US" sz="1200" b="0" i="0" u="sng" strike="noStrike" kern="0" cap="none" spc="0" normalizeH="0" baseline="0" noProof="0">
                <a:ln>
                  <a:noFill/>
                </a:ln>
                <a:solidFill>
                  <a:srgbClr val="BFBFBF"/>
                </a:solidFill>
                <a:effectLst/>
                <a:uLnTx/>
                <a:uFillTx/>
                <a:latin typeface="Calibri"/>
                <a:ea typeface="Calibri"/>
                <a:cs typeface="Calibri"/>
                <a:sym typeface="Calibri"/>
              </a:rPr>
              <a:t> 	</a:t>
            </a:r>
            <a:r>
              <a:rPr kumimoji="0" lang="en-US" sz="1200" b="0" i="0" u="sng" strike="noStrike" kern="0" cap="none" spc="0" normalizeH="0" baseline="0" noProof="0">
                <a:ln>
                  <a:noFill/>
                </a:ln>
                <a:solidFill>
                  <a:srgbClr val="FF0000"/>
                </a:solidFill>
                <a:effectLst/>
                <a:uLnTx/>
                <a:uFillTx/>
                <a:latin typeface="Calibri"/>
                <a:ea typeface="Calibri"/>
                <a:cs typeface="Calibri"/>
                <a:sym typeface="Calibri"/>
              </a:rPr>
              <a:t>Charlotte</a:t>
            </a:r>
            <a:r>
              <a:rPr kumimoji="0" lang="en-US" sz="1200" b="0" i="0" u="sng" strike="noStrike" kern="0" cap="none" spc="0" normalizeH="0" baseline="0" noProof="0">
                <a:ln>
                  <a:noFill/>
                </a:ln>
                <a:solidFill>
                  <a:srgbClr val="BFBFBF"/>
                </a:solidFill>
                <a:effectLst/>
                <a:uLnTx/>
                <a:uFillTx/>
                <a:latin typeface="Calibri"/>
                <a:ea typeface="Calibri"/>
                <a:cs typeface="Calibri"/>
                <a:sym typeface="Calibri"/>
              </a:rPr>
              <a:t>	</a:t>
            </a:r>
            <a:r>
              <a:rPr kumimoji="0" lang="en-US" sz="1200" b="0" i="0" u="none" strike="noStrike" kern="0" cap="none" spc="0" normalizeH="0" baseline="0" noProof="0">
                <a:ln>
                  <a:noFill/>
                </a:ln>
                <a:solidFill>
                  <a:srgbClr val="BFBFBF"/>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34"/>
          <p:cNvSpPr txBox="1"/>
          <p:nvPr/>
        </p:nvSpPr>
        <p:spPr>
          <a:xfrm>
            <a:off x="6719888" y="1419225"/>
            <a:ext cx="341312" cy="197490"/>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0000"/>
                </a:solidFill>
                <a:effectLst/>
                <a:uLnTx/>
                <a:uFillTx/>
                <a:latin typeface="Calibri"/>
                <a:ea typeface="Calibri"/>
                <a:cs typeface="Calibri"/>
                <a:sym typeface="Calibri"/>
              </a:rPr>
              <a:t>NC</a:t>
            </a:r>
            <a:endParaRPr kumimoji="0" sz="1200" b="0" i="0" u="none" strike="noStrike" kern="0" cap="none" spc="0" normalizeH="0" baseline="0" noProof="0">
              <a:ln>
                <a:noFill/>
              </a:ln>
              <a:solidFill>
                <a:srgbClr val="FF0000"/>
              </a:solidFill>
              <a:effectLst/>
              <a:uLnTx/>
              <a:uFillTx/>
              <a:latin typeface="Calibri"/>
              <a:ea typeface="Calibri"/>
              <a:cs typeface="Calibri"/>
              <a:sym typeface="Calibri"/>
            </a:endParaRPr>
          </a:p>
        </p:txBody>
      </p:sp>
      <p:sp>
        <p:nvSpPr>
          <p:cNvPr id="306" name="Google Shape;306;p34"/>
          <p:cNvSpPr txBox="1"/>
          <p:nvPr/>
        </p:nvSpPr>
        <p:spPr>
          <a:xfrm>
            <a:off x="7799388" y="1419225"/>
            <a:ext cx="65087" cy="209550"/>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7" name="Google Shape;307;p34"/>
          <p:cNvSpPr/>
          <p:nvPr/>
        </p:nvSpPr>
        <p:spPr>
          <a:xfrm>
            <a:off x="1600200" y="1603375"/>
            <a:ext cx="600075" cy="0"/>
          </a:xfrm>
          <a:custGeom>
            <a:avLst/>
            <a:gdLst/>
            <a:ahLst/>
            <a:cxnLst/>
            <a:rect l="l" t="t" r="r" b="b"/>
            <a:pathLst>
              <a:path w="600710" h="120000" extrusionOk="0">
                <a:moveTo>
                  <a:pt x="0" y="0"/>
                </a:moveTo>
                <a:lnTo>
                  <a:pt x="600456"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8" name="Google Shape;308;p34"/>
          <p:cNvSpPr/>
          <p:nvPr/>
        </p:nvSpPr>
        <p:spPr>
          <a:xfrm>
            <a:off x="4356100" y="1603375"/>
            <a:ext cx="1011238" cy="0"/>
          </a:xfrm>
          <a:custGeom>
            <a:avLst/>
            <a:gdLst/>
            <a:ahLst/>
            <a:cxnLst/>
            <a:rect l="l" t="t" r="r" b="b"/>
            <a:pathLst>
              <a:path w="1012189" h="120000" extrusionOk="0">
                <a:moveTo>
                  <a:pt x="0" y="0"/>
                </a:moveTo>
                <a:lnTo>
                  <a:pt x="1011936"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9" name="Google Shape;309;p34"/>
          <p:cNvSpPr/>
          <p:nvPr/>
        </p:nvSpPr>
        <p:spPr>
          <a:xfrm>
            <a:off x="6556375" y="1603375"/>
            <a:ext cx="493713" cy="0"/>
          </a:xfrm>
          <a:custGeom>
            <a:avLst/>
            <a:gdLst/>
            <a:ahLst/>
            <a:cxnLst/>
            <a:rect l="l" t="t" r="r" b="b"/>
            <a:pathLst>
              <a:path w="494029" h="120000" extrusionOk="0">
                <a:moveTo>
                  <a:pt x="0" y="0"/>
                </a:moveTo>
                <a:lnTo>
                  <a:pt x="493775"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0" name="Google Shape;310;p34"/>
          <p:cNvSpPr txBox="1"/>
          <p:nvPr/>
        </p:nvSpPr>
        <p:spPr>
          <a:xfrm>
            <a:off x="307975" y="2005013"/>
            <a:ext cx="138113" cy="207962"/>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2.</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1" name="Google Shape;311;p34"/>
          <p:cNvSpPr txBox="1"/>
          <p:nvPr/>
        </p:nvSpPr>
        <p:spPr>
          <a:xfrm>
            <a:off x="769938" y="2005013"/>
            <a:ext cx="2982912" cy="207962"/>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The child(ren)  moved (complete both a. and b.):</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2" name="Google Shape;312;p34"/>
          <p:cNvSpPr txBox="1"/>
          <p:nvPr/>
        </p:nvSpPr>
        <p:spPr>
          <a:xfrm>
            <a:off x="822325" y="2286000"/>
            <a:ext cx="5373688" cy="358688"/>
          </a:xfrm>
          <a:prstGeom prst="rect">
            <a:avLst/>
          </a:prstGeom>
          <a:noFill/>
          <a:ln>
            <a:noFill/>
          </a:ln>
        </p:spPr>
        <p:txBody>
          <a:bodyPr spcFirstLastPara="1" wrap="square" lIns="0" tIns="48250" rIns="0" bIns="0" anchor="t" anchorCtr="0">
            <a:noAutofit/>
          </a:bodyPr>
          <a:lstStyle/>
          <a:p>
            <a:pPr marL="12700" marR="0" lvl="0" indent="0" algn="l" defTabSz="914400" rtl="0" eaLnBrk="1" fontAlgn="auto" latinLnBrk="0" hangingPunct="1">
              <a:lnSpc>
                <a:spcPct val="95833"/>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a.	</a:t>
            </a:r>
            <a:r>
              <a:rPr kumimoji="0" lang="en-US" sz="1200" b="0" i="0" u="none" strike="noStrike" kern="0" cap="none" spc="0" normalizeH="0" baseline="0" noProof="0">
                <a:ln>
                  <a:noFill/>
                </a:ln>
                <a:solidFill>
                  <a:srgbClr val="1F497D"/>
                </a:solidFill>
                <a:effectLst/>
                <a:uLnTx/>
                <a:uFillTx/>
                <a:latin typeface="Noto Sans Symbols"/>
                <a:ea typeface="Noto Sans Symbols"/>
                <a:cs typeface="Noto Sans Symbols"/>
                <a:sym typeface="Noto Sans Symbols"/>
              </a:rPr>
              <a:t>◻</a:t>
            </a:r>
            <a:r>
              <a:rPr kumimoji="0" lang="en-US" sz="1200" b="0" i="0" u="none" strike="noStrike" kern="0" cap="none" spc="0" normalizeH="0" baseline="0" noProof="0">
                <a:ln>
                  <a:noFill/>
                </a:ln>
                <a:solidFill>
                  <a:srgbClr val="1F497D"/>
                </a:solidFill>
                <a:effectLst/>
                <a:uLnTx/>
                <a:uFillTx/>
                <a:latin typeface="Times New Roman"/>
                <a:ea typeface="Times New Roman"/>
                <a:cs typeface="Times New Roman"/>
                <a:sym typeface="Times New Roman"/>
              </a:rPr>
              <a:t> </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as the worker, OR	</a:t>
            </a:r>
            <a:r>
              <a:rPr kumimoji="0" lang="en-US" sz="1200" b="0" i="0" u="none" strike="noStrike" kern="0" cap="none" spc="0" normalizeH="0" baseline="0" noProof="0">
                <a:ln>
                  <a:noFill/>
                </a:ln>
                <a:solidFill>
                  <a:srgbClr val="FF0000"/>
                </a:solidFill>
                <a:effectLst/>
                <a:uLnTx/>
                <a:uFillTx/>
                <a:latin typeface="Noto Sans Symbols"/>
                <a:ea typeface="Noto Sans Symbols"/>
                <a:cs typeface="Noto Sans Symbols"/>
                <a:sym typeface="Noto Sans Symbols"/>
              </a:rPr>
              <a:t>⌧</a:t>
            </a:r>
            <a:r>
              <a:rPr kumimoji="0" lang="en-US" sz="1200" b="0" i="0" u="none" strike="noStrike" kern="0" cap="none" spc="0" normalizeH="0" baseline="0" noProof="0">
                <a:ln>
                  <a:noFill/>
                </a:ln>
                <a:solidFill>
                  <a:srgbClr val="1F497D"/>
                </a:solidFill>
                <a:effectLst/>
                <a:uLnTx/>
                <a:uFillTx/>
                <a:latin typeface="Times New Roman"/>
                <a:ea typeface="Times New Roman"/>
                <a:cs typeface="Times New Roman"/>
                <a:sym typeface="Times New Roman"/>
              </a:rPr>
              <a:t> </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with the worker, OR	</a:t>
            </a:r>
            <a:r>
              <a:rPr kumimoji="0" lang="en-US" sz="1200" b="0" i="0" u="none" strike="noStrike" kern="0" cap="none" spc="0" normalizeH="0" baseline="0" noProof="0">
                <a:ln>
                  <a:noFill/>
                </a:ln>
                <a:solidFill>
                  <a:srgbClr val="1F497D"/>
                </a:solidFill>
                <a:effectLst/>
                <a:uLnTx/>
                <a:uFillTx/>
                <a:latin typeface="Noto Sans Symbols"/>
                <a:ea typeface="Noto Sans Symbols"/>
                <a:cs typeface="Noto Sans Symbols"/>
                <a:sym typeface="Noto Sans Symbols"/>
              </a:rPr>
              <a:t>◻</a:t>
            </a:r>
            <a:r>
              <a:rPr kumimoji="0" lang="en-US" sz="1200" b="0" i="0" u="none" strike="noStrike" kern="0" cap="none" spc="0" normalizeH="0" baseline="0" noProof="0">
                <a:ln>
                  <a:noFill/>
                </a:ln>
                <a:solidFill>
                  <a:srgbClr val="1F497D"/>
                </a:solidFill>
                <a:effectLst/>
                <a:uLnTx/>
                <a:uFillTx/>
                <a:latin typeface="Times New Roman"/>
                <a:ea typeface="Times New Roman"/>
                <a:cs typeface="Times New Roman"/>
                <a:sym typeface="Times New Roman"/>
              </a:rPr>
              <a:t> </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to join or precede the worker.  b.</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3" name="Google Shape;313;p34"/>
          <p:cNvSpPr txBox="1"/>
          <p:nvPr/>
        </p:nvSpPr>
        <p:spPr>
          <a:xfrm>
            <a:off x="1222375" y="2432050"/>
            <a:ext cx="749300" cy="207963"/>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The worker,</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4" name="Google Shape;314;p34"/>
          <p:cNvSpPr txBox="1"/>
          <p:nvPr/>
        </p:nvSpPr>
        <p:spPr>
          <a:xfrm>
            <a:off x="2438400" y="2432050"/>
            <a:ext cx="6149975" cy="197490"/>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0000"/>
                </a:solidFill>
                <a:effectLst/>
                <a:uLnTx/>
                <a:uFillTx/>
                <a:latin typeface="Calibri"/>
                <a:ea typeface="Calibri"/>
                <a:cs typeface="Calibri"/>
                <a:sym typeface="Calibri"/>
              </a:rPr>
              <a:t>Paul’s Father	</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 is  </a:t>
            </a:r>
            <a:r>
              <a:rPr kumimoji="0" lang="en-US" sz="1200" b="0" i="0" u="none" strike="noStrike" kern="0" cap="none" spc="0" normalizeH="0" baseline="0" noProof="0">
                <a:ln>
                  <a:noFill/>
                </a:ln>
                <a:solidFill>
                  <a:srgbClr val="1F497D"/>
                </a:solidFill>
                <a:effectLst/>
                <a:uLnTx/>
                <a:uFillTx/>
                <a:latin typeface="Noto Sans Symbols"/>
                <a:ea typeface="Noto Sans Symbols"/>
                <a:cs typeface="Noto Sans Symbols"/>
                <a:sym typeface="Noto Sans Symbols"/>
              </a:rPr>
              <a:t>◻</a:t>
            </a:r>
            <a:r>
              <a:rPr kumimoji="0" lang="en-US" sz="1200" b="0" i="0" u="none" strike="noStrike" kern="0" cap="none" spc="0" normalizeH="0" baseline="0" noProof="0">
                <a:ln>
                  <a:noFill/>
                </a:ln>
                <a:solidFill>
                  <a:srgbClr val="1F497D"/>
                </a:solidFill>
                <a:effectLst/>
                <a:uLnTx/>
                <a:uFillTx/>
                <a:latin typeface="Times New Roman"/>
                <a:ea typeface="Times New Roman"/>
                <a:cs typeface="Times New Roman"/>
                <a:sym typeface="Times New Roman"/>
              </a:rPr>
              <a:t> </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the child or the child’s </a:t>
            </a:r>
            <a:r>
              <a:rPr kumimoji="0" lang="en-US" sz="1200" b="0" i="0" u="none" strike="noStrike" kern="0" cap="none" spc="0" normalizeH="0" baseline="0" noProof="0">
                <a:ln>
                  <a:noFill/>
                </a:ln>
                <a:solidFill>
                  <a:srgbClr val="FF0000"/>
                </a:solidFill>
                <a:effectLst/>
                <a:uLnTx/>
                <a:uFillTx/>
                <a:latin typeface="Noto Sans Symbols"/>
                <a:ea typeface="Noto Sans Symbols"/>
                <a:cs typeface="Noto Sans Symbols"/>
                <a:sym typeface="Noto Sans Symbols"/>
              </a:rPr>
              <a:t>⌧</a:t>
            </a:r>
            <a:r>
              <a:rPr kumimoji="0" lang="en-US" sz="1200" b="0" i="0" u="none" strike="noStrike" kern="0" cap="none" spc="0" normalizeH="0" baseline="0" noProof="0">
                <a:ln>
                  <a:noFill/>
                </a:ln>
                <a:solidFill>
                  <a:srgbClr val="1F497D"/>
                </a:solidFill>
                <a:effectLst/>
                <a:uLnTx/>
                <a:uFillTx/>
                <a:latin typeface="Times New Roman"/>
                <a:ea typeface="Times New Roman"/>
                <a:cs typeface="Times New Roman"/>
                <a:sym typeface="Times New Roman"/>
              </a:rPr>
              <a:t> </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parent/guardian  </a:t>
            </a:r>
            <a:r>
              <a:rPr kumimoji="0" lang="en-US" sz="1200" b="0" i="0" u="none" strike="noStrike" kern="0" cap="none" spc="0" normalizeH="0" baseline="0" noProof="0">
                <a:ln>
                  <a:noFill/>
                </a:ln>
                <a:solidFill>
                  <a:srgbClr val="1F497D"/>
                </a:solidFill>
                <a:effectLst/>
                <a:uLnTx/>
                <a:uFillTx/>
                <a:latin typeface="Noto Sans Symbols"/>
                <a:ea typeface="Noto Sans Symbols"/>
                <a:cs typeface="Noto Sans Symbols"/>
                <a:sym typeface="Noto Sans Symbols"/>
              </a:rPr>
              <a:t>◻</a:t>
            </a:r>
            <a:r>
              <a:rPr kumimoji="0" lang="en-US" sz="1200" b="0" i="0" u="none" strike="noStrike" kern="0" cap="none" spc="0" normalizeH="0" baseline="0" noProof="0">
                <a:ln>
                  <a:noFill/>
                </a:ln>
                <a:solidFill>
                  <a:srgbClr val="1F497D"/>
                </a:solidFill>
                <a:effectLst/>
                <a:uLnTx/>
                <a:uFillTx/>
                <a:latin typeface="Times New Roman"/>
                <a:ea typeface="Times New Roman"/>
                <a:cs typeface="Times New Roman"/>
                <a:sym typeface="Times New Roman"/>
              </a:rPr>
              <a:t> </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spouse.</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5" name="Google Shape;315;p34"/>
          <p:cNvSpPr/>
          <p:nvPr/>
        </p:nvSpPr>
        <p:spPr>
          <a:xfrm>
            <a:off x="2451100" y="2614613"/>
            <a:ext cx="2270125" cy="0"/>
          </a:xfrm>
          <a:custGeom>
            <a:avLst/>
            <a:gdLst/>
            <a:ahLst/>
            <a:cxnLst/>
            <a:rect l="l" t="t" r="r" b="b"/>
            <a:pathLst>
              <a:path w="2271395" h="120000" extrusionOk="0">
                <a:moveTo>
                  <a:pt x="0" y="0"/>
                </a:moveTo>
                <a:lnTo>
                  <a:pt x="2270772"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6" name="Google Shape;316;p34"/>
          <p:cNvSpPr txBox="1"/>
          <p:nvPr/>
        </p:nvSpPr>
        <p:spPr>
          <a:xfrm>
            <a:off x="1222375" y="2724150"/>
            <a:ext cx="7046913" cy="355600"/>
          </a:xfrm>
          <a:prstGeom prst="rect">
            <a:avLst/>
          </a:prstGeom>
          <a:noFill/>
          <a:ln>
            <a:noFill/>
          </a:ln>
        </p:spPr>
        <p:txBody>
          <a:bodyPr spcFirstLastPara="1" wrap="square" lIns="0" tIns="48250" rIns="0" bIns="0" anchor="t" anchorCtr="0">
            <a:noAutofit/>
          </a:bodyPr>
          <a:lstStyle/>
          <a:p>
            <a:pPr marL="12700" marR="0" lvl="0" indent="0" algn="l" defTabSz="914400" rtl="0" eaLnBrk="1" fontAlgn="auto" latinLnBrk="0" hangingPunct="1">
              <a:lnSpc>
                <a:spcPct val="95833"/>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i.(Complete if “to join or precede” is checked in #2a.) The child(ren) moved on </a:t>
            </a:r>
            <a:r>
              <a:rPr kumimoji="0" lang="en-US" sz="1200" b="0" i="0" u="sng" strike="noStrike" kern="0" cap="none" spc="0" normalizeH="0" baseline="0" noProof="0">
                <a:ln>
                  <a:noFill/>
                </a:ln>
                <a:solidFill>
                  <a:srgbClr val="FF0000"/>
                </a:solidFill>
                <a:effectLst/>
                <a:uLnTx/>
                <a:uFillTx/>
                <a:latin typeface="Calibri"/>
                <a:ea typeface="Calibri"/>
                <a:cs typeface="Calibri"/>
                <a:sym typeface="Calibri"/>
              </a:rPr>
              <a:t>----------</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 The worker moved on  </a:t>
            </a:r>
            <a:r>
              <a:rPr kumimoji="0" lang="en-US" sz="1200" b="0" i="0" u="sng" strike="noStrike" kern="0" cap="none" spc="0" normalizeH="0" baseline="0" noProof="0">
                <a:ln>
                  <a:noFill/>
                </a:ln>
                <a:solidFill>
                  <a:srgbClr val="FF0000"/>
                </a:solidFill>
                <a:effectLst/>
                <a:uLnTx/>
                <a:uFillTx/>
                <a:latin typeface="Calibri"/>
                <a:ea typeface="Calibri"/>
                <a:cs typeface="Calibri"/>
                <a:sym typeface="Calibri"/>
              </a:rPr>
              <a:t>----------</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(provide comment)</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7" name="Google Shape;317;p34"/>
          <p:cNvSpPr txBox="1"/>
          <p:nvPr/>
        </p:nvSpPr>
        <p:spPr>
          <a:xfrm>
            <a:off x="307975" y="3309938"/>
            <a:ext cx="138113" cy="207962"/>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3.</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8" name="Google Shape;318;p34"/>
          <p:cNvSpPr txBox="1"/>
          <p:nvPr/>
        </p:nvSpPr>
        <p:spPr>
          <a:xfrm>
            <a:off x="769938" y="3309938"/>
            <a:ext cx="3163887" cy="197490"/>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The Qualifying Arrival Date was	</a:t>
            </a:r>
            <a:r>
              <a:rPr kumimoji="0" lang="en-US" sz="1200" b="0" i="0" u="none" strike="noStrike" kern="0" cap="none" spc="0" normalizeH="0" baseline="0" noProof="0">
                <a:ln>
                  <a:noFill/>
                </a:ln>
                <a:solidFill>
                  <a:srgbClr val="FF0000"/>
                </a:solidFill>
                <a:effectLst/>
                <a:uLnTx/>
                <a:uFillTx/>
                <a:latin typeface="Calibri"/>
                <a:ea typeface="Calibri"/>
                <a:cs typeface="Calibri"/>
                <a:sym typeface="Calibri"/>
              </a:rPr>
              <a:t>11/01/17</a:t>
            </a:r>
            <a:endParaRPr kumimoji="0" sz="1200" b="0" i="0" u="none" strike="noStrike" kern="0" cap="none" spc="0" normalizeH="0" baseline="0" noProof="0">
              <a:ln>
                <a:noFill/>
              </a:ln>
              <a:solidFill>
                <a:srgbClr val="FF0000"/>
              </a:solidFill>
              <a:effectLst/>
              <a:uLnTx/>
              <a:uFillTx/>
              <a:latin typeface="Calibri"/>
              <a:ea typeface="Calibri"/>
              <a:cs typeface="Calibri"/>
              <a:sym typeface="Calibri"/>
            </a:endParaRPr>
          </a:p>
        </p:txBody>
      </p:sp>
      <p:sp>
        <p:nvSpPr>
          <p:cNvPr id="319" name="Google Shape;319;p34"/>
          <p:cNvSpPr txBox="1"/>
          <p:nvPr/>
        </p:nvSpPr>
        <p:spPr>
          <a:xfrm>
            <a:off x="4440238" y="3309938"/>
            <a:ext cx="65087" cy="207962"/>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0" name="Google Shape;320;p34"/>
          <p:cNvSpPr/>
          <p:nvPr/>
        </p:nvSpPr>
        <p:spPr>
          <a:xfrm>
            <a:off x="3206750" y="3492500"/>
            <a:ext cx="712788" cy="0"/>
          </a:xfrm>
          <a:custGeom>
            <a:avLst/>
            <a:gdLst/>
            <a:ahLst/>
            <a:cxnLst/>
            <a:rect l="l" t="t" r="r" b="b"/>
            <a:pathLst>
              <a:path w="713739" h="120000" extrusionOk="0">
                <a:moveTo>
                  <a:pt x="0" y="0"/>
                </a:moveTo>
                <a:lnTo>
                  <a:pt x="713232"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1" name="Google Shape;321;p34"/>
          <p:cNvSpPr txBox="1"/>
          <p:nvPr/>
        </p:nvSpPr>
        <p:spPr>
          <a:xfrm>
            <a:off x="307975" y="3602038"/>
            <a:ext cx="138113" cy="207962"/>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4.</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2" name="Google Shape;322;p34"/>
          <p:cNvSpPr txBox="1"/>
          <p:nvPr/>
        </p:nvSpPr>
        <p:spPr>
          <a:xfrm>
            <a:off x="822325" y="3602038"/>
            <a:ext cx="4267200" cy="197490"/>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The worker moved due to economic necessity on	</a:t>
            </a:r>
            <a:r>
              <a:rPr kumimoji="0" lang="en-US" sz="1200" b="0" i="0" u="none" strike="noStrike" kern="0" cap="none" spc="0" normalizeH="0" baseline="0" noProof="0">
                <a:ln>
                  <a:noFill/>
                </a:ln>
                <a:solidFill>
                  <a:srgbClr val="FF0000"/>
                </a:solidFill>
                <a:effectLst/>
                <a:uLnTx/>
                <a:uFillTx/>
                <a:latin typeface="Calibri"/>
                <a:ea typeface="Calibri"/>
                <a:cs typeface="Calibri"/>
                <a:sym typeface="Calibri"/>
              </a:rPr>
              <a:t>08/08/17</a:t>
            </a:r>
            <a:endParaRPr kumimoji="0" sz="1200" b="0" i="0" u="none" strike="noStrike" kern="0" cap="none" spc="0" normalizeH="0" baseline="0" noProof="0">
              <a:ln>
                <a:noFill/>
              </a:ln>
              <a:solidFill>
                <a:srgbClr val="FF0000"/>
              </a:solidFill>
              <a:effectLst/>
              <a:uLnTx/>
              <a:uFillTx/>
              <a:latin typeface="Calibri"/>
              <a:ea typeface="Calibri"/>
              <a:cs typeface="Calibri"/>
              <a:sym typeface="Calibri"/>
            </a:endParaRPr>
          </a:p>
        </p:txBody>
      </p:sp>
      <p:sp>
        <p:nvSpPr>
          <p:cNvPr id="323" name="Google Shape;323;p34"/>
          <p:cNvSpPr txBox="1"/>
          <p:nvPr/>
        </p:nvSpPr>
        <p:spPr>
          <a:xfrm>
            <a:off x="6014032" y="3565205"/>
            <a:ext cx="2339975" cy="197490"/>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  from a residence in  </a:t>
            </a:r>
            <a:r>
              <a:rPr kumimoji="0" lang="en-US" sz="1200" b="0" i="0" u="sng" strike="noStrike" kern="0" cap="none" spc="0" normalizeH="0" baseline="0" noProof="0">
                <a:ln>
                  <a:noFill/>
                </a:ln>
                <a:solidFill>
                  <a:srgbClr val="FF0000"/>
                </a:solidFill>
                <a:effectLst/>
                <a:uLnTx/>
                <a:uFillTx/>
                <a:latin typeface="Calibri"/>
                <a:ea typeface="Calibri"/>
                <a:cs typeface="Calibri"/>
                <a:sym typeface="Calibri"/>
              </a:rPr>
              <a:t>Buncombe Co</a:t>
            </a:r>
            <a:endParaRPr kumimoji="0" sz="1200" b="0" i="0" u="none" strike="noStrike" kern="0" cap="none" spc="0" normalizeH="0" baseline="0" noProof="0">
              <a:ln>
                <a:noFill/>
              </a:ln>
              <a:solidFill>
                <a:srgbClr val="FF0000"/>
              </a:solidFill>
              <a:effectLst/>
              <a:uLnTx/>
              <a:uFillTx/>
              <a:latin typeface="Calibri"/>
              <a:ea typeface="Calibri"/>
              <a:cs typeface="Calibri"/>
              <a:sym typeface="Calibri"/>
            </a:endParaRPr>
          </a:p>
        </p:txBody>
      </p:sp>
      <p:sp>
        <p:nvSpPr>
          <p:cNvPr id="324" name="Google Shape;324;p34"/>
          <p:cNvSpPr/>
          <p:nvPr/>
        </p:nvSpPr>
        <p:spPr>
          <a:xfrm>
            <a:off x="4362450" y="3786188"/>
            <a:ext cx="712788" cy="0"/>
          </a:xfrm>
          <a:custGeom>
            <a:avLst/>
            <a:gdLst/>
            <a:ahLst/>
            <a:cxnLst/>
            <a:rect l="l" t="t" r="r" b="b"/>
            <a:pathLst>
              <a:path w="713739" h="120000" extrusionOk="0">
                <a:moveTo>
                  <a:pt x="0" y="0"/>
                </a:moveTo>
                <a:lnTo>
                  <a:pt x="713232"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5" name="Google Shape;325;p34"/>
          <p:cNvSpPr txBox="1"/>
          <p:nvPr/>
        </p:nvSpPr>
        <p:spPr>
          <a:xfrm>
            <a:off x="822325" y="3748088"/>
            <a:ext cx="7916863" cy="810094"/>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8333"/>
              </a:lnSpc>
              <a:spcBef>
                <a:spcPts val="0"/>
              </a:spcBef>
              <a:spcAft>
                <a:spcPts val="0"/>
              </a:spcAft>
              <a:buClr>
                <a:srgbClr val="000000"/>
              </a:buClr>
              <a:buSzTx/>
              <a:buFont typeface="Arial"/>
              <a:buNone/>
              <a:tabLst/>
              <a:defRPr/>
            </a:pPr>
            <a:r>
              <a:rPr kumimoji="0" lang="en-US" sz="1200" b="0" i="0" u="sng" strike="noStrike" kern="0" cap="none" spc="0" normalizeH="0" baseline="0" noProof="0">
                <a:ln>
                  <a:noFill/>
                </a:ln>
                <a:solidFill>
                  <a:srgbClr val="818181"/>
                </a:solidFill>
                <a:effectLst/>
                <a:uLnTx/>
                <a:uFillTx/>
                <a:latin typeface="Calibri"/>
                <a:ea typeface="Calibri"/>
                <a:cs typeface="Calibri"/>
                <a:sym typeface="Calibri"/>
              </a:rPr>
              <a:t> 	</a:t>
            </a:r>
            <a:r>
              <a:rPr kumimoji="0" lang="en-US" sz="1200" b="0" i="0" u="sng" strike="noStrike" kern="0" cap="none" spc="0" normalizeH="0" baseline="0" noProof="0">
                <a:ln>
                  <a:noFill/>
                </a:ln>
                <a:solidFill>
                  <a:srgbClr val="FF0000"/>
                </a:solidFill>
                <a:effectLst/>
                <a:uLnTx/>
                <a:uFillTx/>
                <a:latin typeface="Calibri"/>
                <a:ea typeface="Calibri"/>
                <a:cs typeface="Calibri"/>
                <a:sym typeface="Calibri"/>
              </a:rPr>
              <a:t>Asheville</a:t>
            </a:r>
            <a:r>
              <a:rPr kumimoji="0" lang="en-US" sz="1200" b="0" i="0" u="sng" strike="noStrike" kern="0" cap="none" spc="0" normalizeH="0" baseline="0" noProof="0">
                <a:ln>
                  <a:noFill/>
                </a:ln>
                <a:solidFill>
                  <a:srgbClr val="BFBFBF"/>
                </a:solidFill>
                <a:effectLst/>
                <a:uLnTx/>
                <a:uFillTx/>
                <a:latin typeface="Calibri"/>
                <a:ea typeface="Calibri"/>
                <a:cs typeface="Calibri"/>
                <a:sym typeface="Calibri"/>
              </a:rPr>
              <a:t>/	</a:t>
            </a:r>
            <a:r>
              <a:rPr kumimoji="0" lang="en-US" sz="1200" b="0" i="0" u="sng" strike="noStrike" kern="0" cap="none" spc="0" normalizeH="0" baseline="0" noProof="0">
                <a:ln>
                  <a:noFill/>
                </a:ln>
                <a:solidFill>
                  <a:srgbClr val="FF0000"/>
                </a:solidFill>
                <a:effectLst/>
                <a:uLnTx/>
                <a:uFillTx/>
                <a:latin typeface="Calibri"/>
                <a:ea typeface="Calibri"/>
                <a:cs typeface="Calibri"/>
                <a:sym typeface="Calibri"/>
              </a:rPr>
              <a:t>NC</a:t>
            </a:r>
            <a:r>
              <a:rPr kumimoji="0" lang="en-US" sz="1200" b="0" i="0" u="sng" strike="noStrike" kern="0" cap="none" spc="0" normalizeH="0" baseline="0" noProof="0">
                <a:ln>
                  <a:noFill/>
                </a:ln>
                <a:solidFill>
                  <a:srgbClr val="BFBFBF"/>
                </a:solidFill>
                <a:effectLst/>
                <a:uLnTx/>
                <a:uFillTx/>
                <a:latin typeface="Calibri"/>
                <a:ea typeface="Calibri"/>
                <a:cs typeface="Calibri"/>
                <a:sym typeface="Calibri"/>
              </a:rPr>
              <a:t>/	</a:t>
            </a:r>
            <a:r>
              <a:rPr kumimoji="0" lang="en-US" sz="1200" b="0" i="0" u="sng" strike="noStrike" kern="0" cap="none" spc="0" normalizeH="0" baseline="0" noProof="0">
                <a:ln>
                  <a:noFill/>
                </a:ln>
                <a:solidFill>
                  <a:srgbClr val="FF0000"/>
                </a:solidFill>
                <a:effectLst/>
                <a:uLnTx/>
                <a:uFillTx/>
                <a:latin typeface="Calibri"/>
                <a:ea typeface="Calibri"/>
                <a:cs typeface="Calibri"/>
                <a:sym typeface="Calibri"/>
              </a:rPr>
              <a:t>USA</a:t>
            </a:r>
            <a:r>
              <a:rPr kumimoji="0" lang="en-US" sz="1200" b="0" i="0" u="sng" strike="noStrike" kern="0" cap="none" spc="0" normalizeH="0" baseline="0" noProof="0">
                <a:ln>
                  <a:noFill/>
                </a:ln>
                <a:solidFill>
                  <a:srgbClr val="818181"/>
                </a:solidFill>
                <a:effectLst/>
                <a:uLnTx/>
                <a:uFillTx/>
                <a:latin typeface="Calibri"/>
                <a:ea typeface="Calibri"/>
                <a:cs typeface="Calibri"/>
                <a:sym typeface="Calibri"/>
              </a:rPr>
              <a:t>	</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to a residence in   </a:t>
            </a:r>
            <a:r>
              <a:rPr kumimoji="0" lang="en-US" sz="1200" b="0" i="0" u="sng" strike="noStrike" kern="0" cap="none" spc="0" normalizeH="0" baseline="0" noProof="0">
                <a:ln>
                  <a:noFill/>
                </a:ln>
                <a:solidFill>
                  <a:srgbClr val="FF0000"/>
                </a:solidFill>
                <a:effectLst/>
                <a:uLnTx/>
                <a:uFillTx/>
                <a:latin typeface="Calibri"/>
                <a:ea typeface="Calibri"/>
                <a:cs typeface="Calibri"/>
                <a:sym typeface="Calibri"/>
              </a:rPr>
              <a:t>Mcdowell Co</a:t>
            </a:r>
            <a:r>
              <a:rPr kumimoji="0" lang="en-US" sz="1200" b="0" i="0" u="sng" strike="noStrike" kern="0" cap="none" spc="0" normalizeH="0" baseline="0" noProof="0">
                <a:ln>
                  <a:noFill/>
                </a:ln>
                <a:solidFill>
                  <a:srgbClr val="BFBFBF"/>
                </a:solidFill>
                <a:effectLst/>
                <a:uLnTx/>
                <a:uFillTx/>
                <a:latin typeface="Calibri"/>
                <a:ea typeface="Calibri"/>
                <a:cs typeface="Calibri"/>
                <a:sym typeface="Calibri"/>
              </a:rPr>
              <a:t>/	</a:t>
            </a:r>
            <a:r>
              <a:rPr kumimoji="0" lang="en-US" sz="1200" b="0" i="0" u="sng" strike="noStrike" kern="0" cap="none" spc="0" normalizeH="0" baseline="0" noProof="0">
                <a:ln>
                  <a:noFill/>
                </a:ln>
                <a:solidFill>
                  <a:srgbClr val="FF0000"/>
                </a:solidFill>
                <a:effectLst/>
                <a:uLnTx/>
                <a:uFillTx/>
                <a:latin typeface="Calibri"/>
                <a:ea typeface="Calibri"/>
                <a:cs typeface="Calibri"/>
                <a:sym typeface="Calibri"/>
              </a:rPr>
              <a:t>Marion</a:t>
            </a:r>
            <a:r>
              <a:rPr kumimoji="0" lang="en-US" sz="1200" b="0" i="0" u="sng" strike="noStrike" kern="0" cap="none" spc="0" normalizeH="0" baseline="0" noProof="0">
                <a:ln>
                  <a:noFill/>
                </a:ln>
                <a:solidFill>
                  <a:srgbClr val="BFBFBF"/>
                </a:solidFill>
                <a:effectLst/>
                <a:uLnTx/>
                <a:uFillTx/>
                <a:latin typeface="Calibri"/>
                <a:ea typeface="Calibri"/>
                <a:cs typeface="Calibri"/>
                <a:sym typeface="Calibri"/>
              </a:rPr>
              <a:t>/	</a:t>
            </a:r>
            <a:r>
              <a:rPr kumimoji="0" lang="en-US" sz="1200" b="0" i="0" u="sng" strike="noStrike" kern="0" cap="none" spc="0" normalizeH="0" baseline="0" noProof="0">
                <a:ln>
                  <a:noFill/>
                </a:ln>
                <a:solidFill>
                  <a:srgbClr val="FF0000"/>
                </a:solidFill>
                <a:effectLst/>
                <a:uLnTx/>
                <a:uFillTx/>
                <a:latin typeface="Calibri"/>
                <a:ea typeface="Calibri"/>
                <a:cs typeface="Calibri"/>
                <a:sym typeface="Calibri"/>
              </a:rPr>
              <a:t>NC</a:t>
            </a:r>
            <a:r>
              <a:rPr kumimoji="0" lang="en-US" sz="1200" b="0" i="0" u="sng" strike="noStrike" kern="0" cap="none" spc="0" normalizeH="0" baseline="0" noProof="0">
                <a:ln>
                  <a:noFill/>
                </a:ln>
                <a:solidFill>
                  <a:srgbClr val="BFBFBF"/>
                </a:solidFill>
                <a:effectLst/>
                <a:uLnTx/>
                <a:uFillTx/>
                <a:latin typeface="Calibri"/>
                <a:ea typeface="Calibri"/>
                <a:cs typeface="Calibri"/>
                <a:sym typeface="Calibri"/>
              </a:rPr>
              <a:t>, and</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12700" marR="0" lvl="0" indent="-76200" algn="l" defTabSz="914400" rtl="0" eaLnBrk="1" fontAlgn="auto" latinLnBrk="0" hangingPunct="1">
              <a:lnSpc>
                <a:spcPct val="95833"/>
              </a:lnSpc>
              <a:spcBef>
                <a:spcPts val="138"/>
              </a:spcBef>
              <a:spcAft>
                <a:spcPts val="0"/>
              </a:spcAft>
              <a:buClr>
                <a:srgbClr val="FF0000"/>
              </a:buClr>
              <a:buSzPts val="1200"/>
              <a:buFont typeface="Calibri"/>
              <a:buAutoNum type="alphaLcPeriod"/>
              <a:tabLst/>
              <a:defRPr/>
            </a:pPr>
            <a:r>
              <a:rPr kumimoji="0" lang="en-US" sz="1200" b="0" i="0" u="none" strike="noStrike" kern="0" cap="none" spc="0" normalizeH="0" baseline="0" noProof="0">
                <a:ln>
                  <a:noFill/>
                </a:ln>
                <a:solidFill>
                  <a:srgbClr val="FF0000"/>
                </a:solidFill>
                <a:effectLst/>
                <a:uLnTx/>
                <a:uFillTx/>
                <a:latin typeface="Noto Sans Symbols"/>
                <a:ea typeface="Noto Sans Symbols"/>
                <a:cs typeface="Noto Sans Symbols"/>
                <a:sym typeface="Noto Sans Symbols"/>
              </a:rPr>
              <a:t>⌧</a:t>
            </a:r>
            <a:r>
              <a:rPr kumimoji="0" lang="en-US" sz="1200" b="0" i="0" u="none" strike="noStrike" kern="0" cap="none" spc="0" normalizeH="0" baseline="0" noProof="0">
                <a:ln>
                  <a:noFill/>
                </a:ln>
                <a:solidFill>
                  <a:srgbClr val="1F497D"/>
                </a:solidFill>
                <a:effectLst/>
                <a:uLnTx/>
                <a:uFillTx/>
                <a:latin typeface="Times New Roman"/>
                <a:ea typeface="Times New Roman"/>
                <a:cs typeface="Times New Roman"/>
                <a:sym typeface="Times New Roman"/>
              </a:rPr>
              <a:t> </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engaged in new qualifying work soon after the move (provide comment if worker engaged more than 60 days after the  move), OR</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12700" marR="0" lvl="0" indent="-76200" algn="l" defTabSz="914400" rtl="0" eaLnBrk="1" fontAlgn="auto" latinLnBrk="0" hangingPunct="1">
              <a:lnSpc>
                <a:spcPct val="95833"/>
              </a:lnSpc>
              <a:spcBef>
                <a:spcPts val="0"/>
              </a:spcBef>
              <a:spcAft>
                <a:spcPts val="0"/>
              </a:spcAft>
              <a:buClr>
                <a:srgbClr val="1F497D"/>
              </a:buClr>
              <a:buSzPts val="1200"/>
              <a:buFont typeface="Calibri"/>
              <a:buAutoNum type="alphaLcPeriod"/>
              <a:tabLst/>
              <a:defRPr/>
            </a:pPr>
            <a:r>
              <a:rPr kumimoji="0" lang="en-US" sz="1200" b="0" i="0" u="none" strike="noStrike" kern="0" cap="none" spc="0" normalizeH="0" baseline="0" noProof="0">
                <a:ln>
                  <a:noFill/>
                </a:ln>
                <a:solidFill>
                  <a:srgbClr val="1F497D"/>
                </a:solidFill>
                <a:effectLst/>
                <a:uLnTx/>
                <a:uFillTx/>
                <a:latin typeface="Noto Sans Symbols"/>
                <a:ea typeface="Noto Sans Symbols"/>
                <a:cs typeface="Noto Sans Symbols"/>
                <a:sym typeface="Noto Sans Symbols"/>
              </a:rPr>
              <a:t>◻</a:t>
            </a:r>
            <a:r>
              <a:rPr kumimoji="0" lang="en-US" sz="1200" b="0" i="0" u="none" strike="noStrike" kern="0" cap="none" spc="0" normalizeH="0" baseline="0" noProof="0">
                <a:ln>
                  <a:noFill/>
                </a:ln>
                <a:solidFill>
                  <a:srgbClr val="1F497D"/>
                </a:solidFill>
                <a:effectLst/>
                <a:uLnTx/>
                <a:uFillTx/>
                <a:latin typeface="Times New Roman"/>
                <a:ea typeface="Times New Roman"/>
                <a:cs typeface="Times New Roman"/>
                <a:sym typeface="Times New Roman"/>
              </a:rPr>
              <a:t> </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actively sought new qualifying work after the move AND has a recent history of moves for qualifying work (provide  comment)</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6" name="Google Shape;326;p34"/>
          <p:cNvSpPr txBox="1"/>
          <p:nvPr/>
        </p:nvSpPr>
        <p:spPr>
          <a:xfrm>
            <a:off x="307975" y="4625975"/>
            <a:ext cx="138113" cy="207963"/>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5.</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7" name="Google Shape;327;p34"/>
          <p:cNvSpPr txBox="1"/>
          <p:nvPr/>
        </p:nvSpPr>
        <p:spPr>
          <a:xfrm>
            <a:off x="822325" y="4625975"/>
            <a:ext cx="7419975" cy="197490"/>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The qualifying work,*	</a:t>
            </a:r>
            <a:r>
              <a:rPr kumimoji="0" lang="en-US" sz="1200" b="0" i="0" u="none" strike="noStrike" kern="0" cap="none" spc="0" normalizeH="0" baseline="0" noProof="0">
                <a:ln>
                  <a:noFill/>
                </a:ln>
                <a:solidFill>
                  <a:srgbClr val="FF0000"/>
                </a:solidFill>
                <a:effectLst/>
                <a:uLnTx/>
                <a:uFillTx/>
                <a:latin typeface="Calibri"/>
                <a:ea typeface="Calibri"/>
                <a:cs typeface="Calibri"/>
                <a:sym typeface="Calibri"/>
              </a:rPr>
              <a:t>harvesting tomatoes </a:t>
            </a:r>
            <a:r>
              <a:rPr kumimoji="0" lang="en-US" sz="1200" b="0" i="0" u="none" strike="noStrike" kern="0" cap="none" spc="0" normalizeH="0" baseline="0" noProof="0">
                <a:ln>
                  <a:noFill/>
                </a:ln>
                <a:solidFill>
                  <a:srgbClr val="818181"/>
                </a:solidFill>
                <a:effectLst/>
                <a:uLnTx/>
                <a:uFillTx/>
                <a:latin typeface="Calibri"/>
                <a:ea typeface="Calibri"/>
                <a:cs typeface="Calibri"/>
                <a:sym typeface="Calibri"/>
              </a:rPr>
              <a:t>	</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was (make a selection in both a. and b.):</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8" name="Google Shape;328;p34"/>
          <p:cNvSpPr/>
          <p:nvPr/>
        </p:nvSpPr>
        <p:spPr>
          <a:xfrm>
            <a:off x="2882900" y="4810125"/>
            <a:ext cx="2212975" cy="0"/>
          </a:xfrm>
          <a:custGeom>
            <a:avLst/>
            <a:gdLst/>
            <a:ahLst/>
            <a:cxnLst/>
            <a:rect l="l" t="t" r="r" b="b"/>
            <a:pathLst>
              <a:path w="2212975" h="120000" extrusionOk="0">
                <a:moveTo>
                  <a:pt x="0" y="0"/>
                </a:moveTo>
                <a:lnTo>
                  <a:pt x="2212848"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9" name="Google Shape;329;p34"/>
          <p:cNvSpPr txBox="1"/>
          <p:nvPr/>
        </p:nvSpPr>
        <p:spPr>
          <a:xfrm>
            <a:off x="822325" y="4772025"/>
            <a:ext cx="3140075" cy="355600"/>
          </a:xfrm>
          <a:prstGeom prst="rect">
            <a:avLst/>
          </a:prstGeom>
          <a:noFill/>
          <a:ln>
            <a:noFill/>
          </a:ln>
        </p:spPr>
        <p:txBody>
          <a:bodyPr spcFirstLastPara="1" wrap="square" lIns="0" tIns="12700" rIns="0" bIns="0" anchor="t" anchorCtr="0">
            <a:noAutofit/>
          </a:bodyPr>
          <a:lstStyle/>
          <a:p>
            <a:pPr marL="411480" marR="0" lvl="0" indent="-398780" algn="l" defTabSz="914400" rtl="0" eaLnBrk="1" fontAlgn="auto" latinLnBrk="0" hangingPunct="1">
              <a:lnSpc>
                <a:spcPct val="107916"/>
              </a:lnSpc>
              <a:spcBef>
                <a:spcPts val="0"/>
              </a:spcBef>
              <a:spcAft>
                <a:spcPts val="0"/>
              </a:spcAft>
              <a:buClr>
                <a:srgbClr val="FF0000"/>
              </a:buClr>
              <a:buSzPts val="1200"/>
              <a:buFont typeface="Calibri"/>
              <a:buAutoNum type="alphaLcPeriod"/>
              <a:tabLst/>
              <a:defRPr/>
            </a:pPr>
            <a:r>
              <a:rPr kumimoji="0" lang="en-US" sz="1200" b="0" i="0" u="none" strike="noStrike" kern="0" cap="none" spc="0" normalizeH="0" baseline="0" noProof="0">
                <a:ln>
                  <a:noFill/>
                </a:ln>
                <a:solidFill>
                  <a:srgbClr val="FF0000"/>
                </a:solidFill>
                <a:effectLst/>
                <a:uLnTx/>
                <a:uFillTx/>
                <a:latin typeface="Noto Sans Symbols"/>
                <a:ea typeface="Noto Sans Symbols"/>
                <a:cs typeface="Noto Sans Symbols"/>
                <a:sym typeface="Noto Sans Symbols"/>
              </a:rPr>
              <a:t>⌧</a:t>
            </a:r>
            <a:r>
              <a:rPr kumimoji="0" lang="en-US" sz="1200" b="0" i="0" u="none" strike="noStrike" kern="0" cap="none" spc="0" normalizeH="0" baseline="0" noProof="0">
                <a:ln>
                  <a:noFill/>
                </a:ln>
                <a:solidFill>
                  <a:srgbClr val="1F497D"/>
                </a:solidFill>
                <a:effectLst/>
                <a:uLnTx/>
                <a:uFillTx/>
                <a:latin typeface="Times New Roman"/>
                <a:ea typeface="Times New Roman"/>
                <a:cs typeface="Times New Roman"/>
                <a:sym typeface="Times New Roman"/>
              </a:rPr>
              <a:t> </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seasonal OR	</a:t>
            </a:r>
            <a:r>
              <a:rPr kumimoji="0" lang="en-US" sz="1200" b="0" i="0" u="none" strike="noStrike" kern="0" cap="none" spc="0" normalizeH="0" baseline="0" noProof="0">
                <a:ln>
                  <a:noFill/>
                </a:ln>
                <a:solidFill>
                  <a:srgbClr val="1F497D"/>
                </a:solidFill>
                <a:effectLst/>
                <a:uLnTx/>
                <a:uFillTx/>
                <a:latin typeface="Noto Sans Symbols"/>
                <a:ea typeface="Noto Sans Symbols"/>
                <a:cs typeface="Noto Sans Symbols"/>
                <a:sym typeface="Noto Sans Symbols"/>
              </a:rPr>
              <a:t>◻</a:t>
            </a:r>
            <a:r>
              <a:rPr kumimoji="0" lang="en-US" sz="1200" b="0" i="0" u="none" strike="noStrike" kern="0" cap="none" spc="0" normalizeH="0" baseline="0" noProof="0">
                <a:ln>
                  <a:noFill/>
                </a:ln>
                <a:solidFill>
                  <a:srgbClr val="1F497D"/>
                </a:solidFill>
                <a:effectLst/>
                <a:uLnTx/>
                <a:uFillTx/>
                <a:latin typeface="Times New Roman"/>
                <a:ea typeface="Times New Roman"/>
                <a:cs typeface="Times New Roman"/>
                <a:sym typeface="Times New Roman"/>
              </a:rPr>
              <a:t> </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temporary employment</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411480" marR="0" lvl="0" indent="-398780" algn="l" defTabSz="914400" rtl="0" eaLnBrk="1" fontAlgn="auto" latinLnBrk="0" hangingPunct="1">
              <a:lnSpc>
                <a:spcPct val="107916"/>
              </a:lnSpc>
              <a:spcBef>
                <a:spcPts val="0"/>
              </a:spcBef>
              <a:spcAft>
                <a:spcPts val="0"/>
              </a:spcAft>
              <a:buClr>
                <a:srgbClr val="FF0000"/>
              </a:buClr>
              <a:buSzPts val="1200"/>
              <a:buFont typeface="Calibri"/>
              <a:buAutoNum type="alphaLcPeriod"/>
              <a:tabLst/>
              <a:defRPr/>
            </a:pPr>
            <a:r>
              <a:rPr kumimoji="0" lang="en-US" sz="1200" b="0" i="0" u="none" strike="noStrike" kern="0" cap="none" spc="0" normalizeH="0" baseline="0" noProof="0">
                <a:ln>
                  <a:noFill/>
                </a:ln>
                <a:solidFill>
                  <a:srgbClr val="FF0000"/>
                </a:solidFill>
                <a:effectLst/>
                <a:uLnTx/>
                <a:uFillTx/>
                <a:latin typeface="Noto Sans Symbols"/>
                <a:ea typeface="Noto Sans Symbols"/>
                <a:cs typeface="Noto Sans Symbols"/>
                <a:sym typeface="Noto Sans Symbols"/>
              </a:rPr>
              <a:t>⌧</a:t>
            </a:r>
            <a:r>
              <a:rPr kumimoji="0" lang="en-US" sz="1200" b="0" i="0" u="none" strike="noStrike" kern="0" cap="none" spc="0" normalizeH="0" baseline="0" noProof="0">
                <a:ln>
                  <a:noFill/>
                </a:ln>
                <a:solidFill>
                  <a:srgbClr val="1F497D"/>
                </a:solidFill>
                <a:effectLst/>
                <a:uLnTx/>
                <a:uFillTx/>
                <a:latin typeface="Times New Roman"/>
                <a:ea typeface="Times New Roman"/>
                <a:cs typeface="Times New Roman"/>
                <a:sym typeface="Times New Roman"/>
              </a:rPr>
              <a:t> </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agricultural OR	</a:t>
            </a:r>
            <a:r>
              <a:rPr kumimoji="0" lang="en-US" sz="1200" b="0" i="0" u="none" strike="noStrike" kern="0" cap="none" spc="0" normalizeH="0" baseline="0" noProof="0">
                <a:ln>
                  <a:noFill/>
                </a:ln>
                <a:solidFill>
                  <a:srgbClr val="1F497D"/>
                </a:solidFill>
                <a:effectLst/>
                <a:uLnTx/>
                <a:uFillTx/>
                <a:latin typeface="Noto Sans Symbols"/>
                <a:ea typeface="Noto Sans Symbols"/>
                <a:cs typeface="Noto Sans Symbols"/>
                <a:sym typeface="Noto Sans Symbols"/>
              </a:rPr>
              <a:t>◻</a:t>
            </a:r>
            <a:r>
              <a:rPr kumimoji="0" lang="en-US" sz="1200" b="0" i="0" u="none" strike="noStrike" kern="0" cap="none" spc="0" normalizeH="0" baseline="0" noProof="0">
                <a:ln>
                  <a:noFill/>
                </a:ln>
                <a:solidFill>
                  <a:srgbClr val="1F497D"/>
                </a:solidFill>
                <a:effectLst/>
                <a:uLnTx/>
                <a:uFillTx/>
                <a:latin typeface="Times New Roman"/>
                <a:ea typeface="Times New Roman"/>
                <a:cs typeface="Times New Roman"/>
                <a:sym typeface="Times New Roman"/>
              </a:rPr>
              <a:t> </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fishing work</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0" name="Google Shape;330;p34"/>
          <p:cNvSpPr txBox="1"/>
          <p:nvPr/>
        </p:nvSpPr>
        <p:spPr>
          <a:xfrm>
            <a:off x="4879975" y="5065713"/>
            <a:ext cx="2706688" cy="354012"/>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7916"/>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*If applicable, check:</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182880" marR="0" lvl="0" indent="-170180" algn="l" defTabSz="914400" rtl="0" eaLnBrk="1" fontAlgn="auto" latinLnBrk="0" hangingPunct="1">
              <a:lnSpc>
                <a:spcPct val="107916"/>
              </a:lnSpc>
              <a:spcBef>
                <a:spcPts val="0"/>
              </a:spcBef>
              <a:spcAft>
                <a:spcPts val="0"/>
              </a:spcAft>
              <a:buClr>
                <a:srgbClr val="1F497D"/>
              </a:buClr>
              <a:buSzPts val="1200"/>
              <a:buFont typeface="Noto Sans Symbols"/>
              <a:buChar char="◻"/>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personal subsistence (provide comment)</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1" name="Google Shape;331;p34"/>
          <p:cNvSpPr txBox="1"/>
          <p:nvPr/>
        </p:nvSpPr>
        <p:spPr>
          <a:xfrm>
            <a:off x="307975" y="5503863"/>
            <a:ext cx="139700" cy="207962"/>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6.</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2" name="Google Shape;332;p34"/>
          <p:cNvSpPr txBox="1"/>
          <p:nvPr/>
        </p:nvSpPr>
        <p:spPr>
          <a:xfrm>
            <a:off x="806450" y="5503863"/>
            <a:ext cx="6883400" cy="355600"/>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7916"/>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(Complete if “temporary” is checked in #5a) The work was determined to be temporary employment based on:</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27305" marR="0" lvl="0" indent="0" algn="l" defTabSz="914400" rtl="0" eaLnBrk="1" fontAlgn="auto" latinLnBrk="0" hangingPunct="1">
              <a:lnSpc>
                <a:spcPct val="107916"/>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a.	</a:t>
            </a:r>
            <a:r>
              <a:rPr kumimoji="0" lang="en-US" sz="1200" b="0" i="0" u="none" strike="noStrike" kern="0" cap="none" spc="0" normalizeH="0" baseline="0" noProof="0">
                <a:ln>
                  <a:noFill/>
                </a:ln>
                <a:solidFill>
                  <a:srgbClr val="1F497D"/>
                </a:solidFill>
                <a:effectLst/>
                <a:uLnTx/>
                <a:uFillTx/>
                <a:latin typeface="Noto Sans Symbols"/>
                <a:ea typeface="Noto Sans Symbols"/>
                <a:cs typeface="Noto Sans Symbols"/>
                <a:sym typeface="Noto Sans Symbols"/>
              </a:rPr>
              <a:t>◻</a:t>
            </a:r>
            <a:r>
              <a:rPr kumimoji="0" lang="en-US" sz="1200" b="0" i="0" u="none" strike="noStrike" kern="0" cap="none" spc="0" normalizeH="0" baseline="0" noProof="0">
                <a:ln>
                  <a:noFill/>
                </a:ln>
                <a:solidFill>
                  <a:srgbClr val="1F497D"/>
                </a:solidFill>
                <a:effectLst/>
                <a:uLnTx/>
                <a:uFillTx/>
                <a:latin typeface="Times New Roman"/>
                <a:ea typeface="Times New Roman"/>
                <a:cs typeface="Times New Roman"/>
                <a:sym typeface="Times New Roman"/>
              </a:rPr>
              <a:t> </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worker’s statement (provide comment), OR</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3" name="Google Shape;333;p34"/>
          <p:cNvSpPr txBox="1"/>
          <p:nvPr/>
        </p:nvSpPr>
        <p:spPr>
          <a:xfrm>
            <a:off x="1255713" y="5797550"/>
            <a:ext cx="3028950" cy="207963"/>
          </a:xfrm>
          <a:prstGeom prst="rect">
            <a:avLst/>
          </a:prstGeom>
          <a:noFill/>
          <a:ln>
            <a:noFill/>
          </a:ln>
        </p:spPr>
        <p:txBody>
          <a:bodyPr spcFirstLastPara="1" wrap="square" lIns="0" tIns="12700" rIns="0" bIns="0" anchor="t" anchorCtr="0">
            <a:noAutofit/>
          </a:bodyPr>
          <a:lstStyle/>
          <a:p>
            <a:pPr marL="186055" marR="0" lvl="0" indent="-173355" algn="l" defTabSz="914400" rtl="0" eaLnBrk="1" fontAlgn="auto" latinLnBrk="0" hangingPunct="1">
              <a:lnSpc>
                <a:spcPct val="100000"/>
              </a:lnSpc>
              <a:spcBef>
                <a:spcPts val="0"/>
              </a:spcBef>
              <a:spcAft>
                <a:spcPts val="0"/>
              </a:spcAft>
              <a:buClr>
                <a:srgbClr val="1F497D"/>
              </a:buClr>
              <a:buSzPts val="1200"/>
              <a:buFont typeface="Noto Sans Symbols"/>
              <a:buChar char="◻"/>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employer’s statement (provide comment), OR</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4" name="Google Shape;334;p34"/>
          <p:cNvSpPr txBox="1"/>
          <p:nvPr/>
        </p:nvSpPr>
        <p:spPr>
          <a:xfrm>
            <a:off x="822325" y="5797550"/>
            <a:ext cx="146050" cy="354013"/>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7916"/>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b.</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30480" marR="0" lvl="0" indent="0" algn="l" defTabSz="914400" rtl="0" eaLnBrk="1" fontAlgn="auto" latinLnBrk="0" hangingPunct="1">
              <a:lnSpc>
                <a:spcPct val="107916"/>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c.</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5" name="Google Shape;335;p34"/>
          <p:cNvSpPr txBox="1"/>
          <p:nvPr/>
        </p:nvSpPr>
        <p:spPr>
          <a:xfrm>
            <a:off x="1255713" y="5943600"/>
            <a:ext cx="1706562" cy="207963"/>
          </a:xfrm>
          <a:prstGeom prst="rect">
            <a:avLst/>
          </a:prstGeom>
          <a:noFill/>
          <a:ln>
            <a:noFill/>
          </a:ln>
        </p:spPr>
        <p:txBody>
          <a:bodyPr spcFirstLastPara="1" wrap="square" lIns="0" tIns="12700" rIns="0" bIns="0" anchor="t" anchorCtr="0">
            <a:noAutofit/>
          </a:bodyPr>
          <a:lstStyle/>
          <a:p>
            <a:pPr marL="186055" marR="0" lvl="0" indent="-173355" algn="l" defTabSz="914400" rtl="0" eaLnBrk="1" fontAlgn="auto" latinLnBrk="0" hangingPunct="1">
              <a:lnSpc>
                <a:spcPct val="100000"/>
              </a:lnSpc>
              <a:spcBef>
                <a:spcPts val="0"/>
              </a:spcBef>
              <a:spcAft>
                <a:spcPts val="0"/>
              </a:spcAft>
              <a:buClr>
                <a:srgbClr val="1F497D"/>
              </a:buClr>
              <a:buSzPts val="1200"/>
              <a:buFont typeface="Noto Sans Symbols"/>
              <a:buChar char="◻"/>
              <a:tabLst/>
              <a:defRPr/>
            </a:pP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State documentation for</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6" name="Google Shape;336;p34"/>
          <p:cNvSpPr txBox="1"/>
          <p:nvPr/>
        </p:nvSpPr>
        <p:spPr>
          <a:xfrm>
            <a:off x="3657600" y="5943600"/>
            <a:ext cx="1408113" cy="197490"/>
          </a:xfrm>
          <a:prstGeom prst="rect">
            <a:avLst/>
          </a:prstGeom>
          <a:noFill/>
          <a:ln>
            <a:noFill/>
          </a:ln>
        </p:spPr>
        <p:txBody>
          <a:bodyPr spcFirstLastPara="1" wrap="square" lIns="0" tIns="1270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BFBFBF"/>
                </a:solidFill>
                <a:effectLst/>
                <a:uLnTx/>
                <a:uFillTx/>
                <a:latin typeface="Calibri"/>
                <a:ea typeface="Calibri"/>
                <a:cs typeface="Calibri"/>
                <a:sym typeface="Calibri"/>
              </a:rPr>
              <a:t>Employer</a:t>
            </a:r>
            <a:r>
              <a:rPr kumimoji="0" lang="en-US" sz="1200" b="0" i="0" u="none" strike="noStrike" kern="0" cap="none" spc="0" normalizeH="0" baseline="0" noProof="0">
                <a:ln>
                  <a:noFill/>
                </a:ln>
                <a:solidFill>
                  <a:srgbClr val="818181"/>
                </a:solidFill>
                <a:effectLst/>
                <a:uLnTx/>
                <a:uFillTx/>
                <a:latin typeface="Calibri"/>
                <a:ea typeface="Calibri"/>
                <a:cs typeface="Calibri"/>
                <a:sym typeface="Calibri"/>
              </a:rPr>
              <a:t>	</a:t>
            </a:r>
            <a:r>
              <a:rPr kumimoji="0" lang="en-US" sz="1200" b="0" i="0" u="none" strike="noStrike" kern="0" cap="none" spc="0" normalizeH="0" baseline="0" noProof="0">
                <a:ln>
                  <a:noFill/>
                </a:ln>
                <a:solidFill>
                  <a:srgbClr val="1F497D"/>
                </a:solidFill>
                <a:effectLst/>
                <a:uLnTx/>
                <a:uFillTx/>
                <a:latin typeface="Calibri"/>
                <a:ea typeface="Calibri"/>
                <a:cs typeface="Calibri"/>
                <a:sym typeface="Calibri"/>
              </a:rPr>
              <a:t>.</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7" name="Google Shape;337;p34"/>
          <p:cNvSpPr/>
          <p:nvPr/>
        </p:nvSpPr>
        <p:spPr>
          <a:xfrm>
            <a:off x="3670300" y="6126163"/>
            <a:ext cx="581025" cy="0"/>
          </a:xfrm>
          <a:custGeom>
            <a:avLst/>
            <a:gdLst/>
            <a:ahLst/>
            <a:cxnLst/>
            <a:rect l="l" t="t" r="r" b="b"/>
            <a:pathLst>
              <a:path w="582295" h="120000" extrusionOk="0">
                <a:moveTo>
                  <a:pt x="0" y="0"/>
                </a:moveTo>
                <a:lnTo>
                  <a:pt x="582167"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8" name="Google Shape;338;p34"/>
          <p:cNvSpPr/>
          <p:nvPr/>
        </p:nvSpPr>
        <p:spPr>
          <a:xfrm>
            <a:off x="6221486" y="1470665"/>
            <a:ext cx="611187" cy="0"/>
          </a:xfrm>
          <a:custGeom>
            <a:avLst/>
            <a:gdLst/>
            <a:ahLst/>
            <a:cxnLst/>
            <a:rect l="l" t="t" r="r" b="b"/>
            <a:pathLst>
              <a:path w="610870" h="120000" extrusionOk="0">
                <a:moveTo>
                  <a:pt x="0" y="0"/>
                </a:moveTo>
                <a:lnTo>
                  <a:pt x="610364" y="0"/>
                </a:lnTo>
              </a:path>
            </a:pathLst>
          </a:custGeom>
          <a:noFill/>
          <a:ln w="9875" cap="flat" cmpd="sng">
            <a:solidFill>
              <a:srgbClr val="1E487C"/>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9" name="Google Shape;339;p34"/>
          <p:cNvSpPr/>
          <p:nvPr/>
        </p:nvSpPr>
        <p:spPr>
          <a:xfrm>
            <a:off x="2200275" y="1606550"/>
            <a:ext cx="457200" cy="0"/>
          </a:xfrm>
          <a:custGeom>
            <a:avLst/>
            <a:gdLst/>
            <a:ahLst/>
            <a:cxnLst/>
            <a:rect l="l" t="t" r="r" b="b"/>
            <a:pathLst>
              <a:path w="457200" h="120000" extrusionOk="0">
                <a:moveTo>
                  <a:pt x="0" y="0"/>
                </a:moveTo>
                <a:lnTo>
                  <a:pt x="457178" y="0"/>
                </a:lnTo>
              </a:path>
            </a:pathLst>
          </a:custGeom>
          <a:noFill/>
          <a:ln w="9875" cap="flat" cmpd="sng">
            <a:solidFill>
              <a:srgbClr val="80808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0" name="Google Shape;340;p34"/>
          <p:cNvSpPr/>
          <p:nvPr/>
        </p:nvSpPr>
        <p:spPr>
          <a:xfrm>
            <a:off x="3746500" y="1606550"/>
            <a:ext cx="609600" cy="0"/>
          </a:xfrm>
          <a:custGeom>
            <a:avLst/>
            <a:gdLst/>
            <a:ahLst/>
            <a:cxnLst/>
            <a:rect l="l" t="t" r="r" b="b"/>
            <a:pathLst>
              <a:path w="609600" h="120000" extrusionOk="0">
                <a:moveTo>
                  <a:pt x="0" y="0"/>
                </a:moveTo>
                <a:lnTo>
                  <a:pt x="609600" y="0"/>
                </a:lnTo>
              </a:path>
            </a:pathLst>
          </a:custGeom>
          <a:noFill/>
          <a:ln w="9875" cap="flat" cmpd="sng">
            <a:solidFill>
              <a:srgbClr val="1E487C"/>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1" name="Google Shape;341;p34"/>
          <p:cNvSpPr/>
          <p:nvPr/>
        </p:nvSpPr>
        <p:spPr>
          <a:xfrm>
            <a:off x="7050088" y="1606550"/>
            <a:ext cx="762000" cy="0"/>
          </a:xfrm>
          <a:custGeom>
            <a:avLst/>
            <a:gdLst/>
            <a:ahLst/>
            <a:cxnLst/>
            <a:rect l="l" t="t" r="r" b="b"/>
            <a:pathLst>
              <a:path w="762000" h="120000" extrusionOk="0">
                <a:moveTo>
                  <a:pt x="0" y="0"/>
                </a:moveTo>
                <a:lnTo>
                  <a:pt x="762000" y="0"/>
                </a:lnTo>
              </a:path>
            </a:pathLst>
          </a:custGeom>
          <a:noFill/>
          <a:ln w="9875" cap="flat" cmpd="sng">
            <a:solidFill>
              <a:srgbClr val="80808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2" name="Google Shape;342;p34"/>
          <p:cNvSpPr/>
          <p:nvPr/>
        </p:nvSpPr>
        <p:spPr>
          <a:xfrm>
            <a:off x="1993900" y="2619375"/>
            <a:ext cx="457200" cy="0"/>
          </a:xfrm>
          <a:custGeom>
            <a:avLst/>
            <a:gdLst/>
            <a:ahLst/>
            <a:cxnLst/>
            <a:rect l="l" t="t" r="r" b="b"/>
            <a:pathLst>
              <a:path w="457200" h="120000" extrusionOk="0">
                <a:moveTo>
                  <a:pt x="0" y="0"/>
                </a:moveTo>
                <a:lnTo>
                  <a:pt x="457200" y="0"/>
                </a:lnTo>
              </a:path>
            </a:pathLst>
          </a:custGeom>
          <a:noFill/>
          <a:ln w="9875" cap="flat" cmpd="sng">
            <a:solidFill>
              <a:srgbClr val="1E487C"/>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3" name="Google Shape;343;p34"/>
          <p:cNvSpPr/>
          <p:nvPr/>
        </p:nvSpPr>
        <p:spPr>
          <a:xfrm>
            <a:off x="4721225" y="2619375"/>
            <a:ext cx="152400" cy="0"/>
          </a:xfrm>
          <a:custGeom>
            <a:avLst/>
            <a:gdLst/>
            <a:ahLst/>
            <a:cxnLst/>
            <a:rect l="l" t="t" r="r" b="b"/>
            <a:pathLst>
              <a:path w="152400" h="120000" extrusionOk="0">
                <a:moveTo>
                  <a:pt x="0" y="0"/>
                </a:moveTo>
                <a:lnTo>
                  <a:pt x="152102" y="0"/>
                </a:lnTo>
              </a:path>
            </a:pathLst>
          </a:custGeom>
          <a:noFill/>
          <a:ln w="9875" cap="flat" cmpd="sng">
            <a:solidFill>
              <a:srgbClr val="80808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4" name="Google Shape;344;p34"/>
          <p:cNvSpPr/>
          <p:nvPr/>
        </p:nvSpPr>
        <p:spPr>
          <a:xfrm>
            <a:off x="2749550" y="3497263"/>
            <a:ext cx="457200" cy="0"/>
          </a:xfrm>
          <a:custGeom>
            <a:avLst/>
            <a:gdLst/>
            <a:ahLst/>
            <a:cxnLst/>
            <a:rect l="l" t="t" r="r" b="b"/>
            <a:pathLst>
              <a:path w="457200" h="120000" extrusionOk="0">
                <a:moveTo>
                  <a:pt x="0" y="0"/>
                </a:moveTo>
                <a:lnTo>
                  <a:pt x="456890" y="0"/>
                </a:lnTo>
              </a:path>
            </a:pathLst>
          </a:custGeom>
          <a:noFill/>
          <a:ln w="9875" cap="flat" cmpd="sng">
            <a:solidFill>
              <a:srgbClr val="1E487C"/>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5" name="Google Shape;345;p34"/>
          <p:cNvSpPr/>
          <p:nvPr/>
        </p:nvSpPr>
        <p:spPr>
          <a:xfrm>
            <a:off x="3919538" y="3497263"/>
            <a:ext cx="533400" cy="0"/>
          </a:xfrm>
          <a:custGeom>
            <a:avLst/>
            <a:gdLst/>
            <a:ahLst/>
            <a:cxnLst/>
            <a:rect l="l" t="t" r="r" b="b"/>
            <a:pathLst>
              <a:path w="533400" h="120000" extrusionOk="0">
                <a:moveTo>
                  <a:pt x="0" y="0"/>
                </a:moveTo>
                <a:lnTo>
                  <a:pt x="533400" y="0"/>
                </a:lnTo>
              </a:path>
            </a:pathLst>
          </a:custGeom>
          <a:noFill/>
          <a:ln w="9875" cap="flat" cmpd="sng">
            <a:solidFill>
              <a:srgbClr val="80808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6" name="Google Shape;346;p34"/>
          <p:cNvSpPr/>
          <p:nvPr/>
        </p:nvSpPr>
        <p:spPr>
          <a:xfrm>
            <a:off x="3905250" y="3789363"/>
            <a:ext cx="457200" cy="0"/>
          </a:xfrm>
          <a:custGeom>
            <a:avLst/>
            <a:gdLst/>
            <a:ahLst/>
            <a:cxnLst/>
            <a:rect l="l" t="t" r="r" b="b"/>
            <a:pathLst>
              <a:path w="457200" h="120000" extrusionOk="0">
                <a:moveTo>
                  <a:pt x="0" y="0"/>
                </a:moveTo>
                <a:lnTo>
                  <a:pt x="457200" y="0"/>
                </a:lnTo>
              </a:path>
            </a:pathLst>
          </a:custGeom>
          <a:noFill/>
          <a:ln w="9875" cap="flat" cmpd="sng">
            <a:solidFill>
              <a:srgbClr val="1E487C"/>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7" name="Google Shape;347;p34"/>
          <p:cNvSpPr/>
          <p:nvPr/>
        </p:nvSpPr>
        <p:spPr>
          <a:xfrm>
            <a:off x="5075238" y="3789363"/>
            <a:ext cx="533400" cy="0"/>
          </a:xfrm>
          <a:custGeom>
            <a:avLst/>
            <a:gdLst/>
            <a:ahLst/>
            <a:cxnLst/>
            <a:rect l="l" t="t" r="r" b="b"/>
            <a:pathLst>
              <a:path w="533400" h="120000" extrusionOk="0">
                <a:moveTo>
                  <a:pt x="0" y="0"/>
                </a:moveTo>
                <a:lnTo>
                  <a:pt x="533102" y="0"/>
                </a:lnTo>
              </a:path>
            </a:pathLst>
          </a:custGeom>
          <a:noFill/>
          <a:ln w="9875" cap="flat" cmpd="sng">
            <a:solidFill>
              <a:srgbClr val="80808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8" name="Google Shape;348;p34"/>
          <p:cNvSpPr/>
          <p:nvPr/>
        </p:nvSpPr>
        <p:spPr>
          <a:xfrm>
            <a:off x="2197100" y="4813300"/>
            <a:ext cx="685800" cy="0"/>
          </a:xfrm>
          <a:custGeom>
            <a:avLst/>
            <a:gdLst/>
            <a:ahLst/>
            <a:cxnLst/>
            <a:rect l="l" t="t" r="r" b="b"/>
            <a:pathLst>
              <a:path w="685800" h="120000" extrusionOk="0">
                <a:moveTo>
                  <a:pt x="0" y="0"/>
                </a:moveTo>
                <a:lnTo>
                  <a:pt x="685502" y="0"/>
                </a:lnTo>
              </a:path>
            </a:pathLst>
          </a:custGeom>
          <a:noFill/>
          <a:ln w="9875" cap="flat" cmpd="sng">
            <a:solidFill>
              <a:srgbClr val="1E487C"/>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9" name="Google Shape;349;p34"/>
          <p:cNvSpPr/>
          <p:nvPr/>
        </p:nvSpPr>
        <p:spPr>
          <a:xfrm>
            <a:off x="5095875" y="4813300"/>
            <a:ext cx="609600" cy="0"/>
          </a:xfrm>
          <a:custGeom>
            <a:avLst/>
            <a:gdLst/>
            <a:ahLst/>
            <a:cxnLst/>
            <a:rect l="l" t="t" r="r" b="b"/>
            <a:pathLst>
              <a:path w="609600" h="120000" extrusionOk="0">
                <a:moveTo>
                  <a:pt x="0" y="0"/>
                </a:moveTo>
                <a:lnTo>
                  <a:pt x="609564" y="0"/>
                </a:lnTo>
              </a:path>
            </a:pathLst>
          </a:custGeom>
          <a:noFill/>
          <a:ln w="9875" cap="flat" cmpd="sng">
            <a:solidFill>
              <a:srgbClr val="80808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50" name="Google Shape;350;p34"/>
          <p:cNvSpPr/>
          <p:nvPr/>
        </p:nvSpPr>
        <p:spPr>
          <a:xfrm>
            <a:off x="2984500" y="6130925"/>
            <a:ext cx="685800" cy="0"/>
          </a:xfrm>
          <a:custGeom>
            <a:avLst/>
            <a:gdLst/>
            <a:ahLst/>
            <a:cxnLst/>
            <a:rect l="l" t="t" r="r" b="b"/>
            <a:pathLst>
              <a:path w="685800" h="120000" extrusionOk="0">
                <a:moveTo>
                  <a:pt x="0" y="0"/>
                </a:moveTo>
                <a:lnTo>
                  <a:pt x="685502" y="0"/>
                </a:lnTo>
              </a:path>
            </a:pathLst>
          </a:custGeom>
          <a:noFill/>
          <a:ln w="9875" cap="flat" cmpd="sng">
            <a:solidFill>
              <a:srgbClr val="1E487C"/>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51" name="Google Shape;351;p34"/>
          <p:cNvSpPr/>
          <p:nvPr/>
        </p:nvSpPr>
        <p:spPr>
          <a:xfrm>
            <a:off x="4251325" y="6130925"/>
            <a:ext cx="762000" cy="0"/>
          </a:xfrm>
          <a:custGeom>
            <a:avLst/>
            <a:gdLst/>
            <a:ahLst/>
            <a:cxnLst/>
            <a:rect l="l" t="t" r="r" b="b"/>
            <a:pathLst>
              <a:path w="762000" h="120000" extrusionOk="0">
                <a:moveTo>
                  <a:pt x="0" y="0"/>
                </a:moveTo>
                <a:lnTo>
                  <a:pt x="762000" y="0"/>
                </a:lnTo>
              </a:path>
            </a:pathLst>
          </a:custGeom>
          <a:noFill/>
          <a:ln w="9875" cap="flat" cmpd="sng">
            <a:solidFill>
              <a:srgbClr val="80808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52" name="Google Shape;352;p34"/>
          <p:cNvSpPr txBox="1"/>
          <p:nvPr/>
        </p:nvSpPr>
        <p:spPr>
          <a:xfrm>
            <a:off x="8786347" y="301407"/>
            <a:ext cx="2496744" cy="36933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Model Scenario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34"/>
          <p:cNvSpPr txBox="1"/>
          <p:nvPr/>
        </p:nvSpPr>
        <p:spPr>
          <a:xfrm>
            <a:off x="9018165" y="1098958"/>
            <a:ext cx="2913486" cy="49398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sng"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Is there a QM?</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Arimo"/>
                <a:ea typeface="Arimo"/>
                <a:cs typeface="Arimo"/>
                <a:sym typeface="Arimo"/>
              </a:rPr>
              <a:t>c </a:t>
            </a:r>
            <a:r>
              <a:rPr kumimoji="0" lang="en-US" sz="1050" b="0" i="0" u="none"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Due to economic necessity; AND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Arimo"/>
                <a:ea typeface="Arimo"/>
                <a:cs typeface="Arimo"/>
                <a:sym typeface="Arimo"/>
              </a:rPr>
              <a:t>c </a:t>
            </a:r>
            <a:r>
              <a:rPr kumimoji="0" lang="en-US" sz="1050" b="0" i="0" u="none"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From one residence to another; AND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Arimo"/>
                <a:ea typeface="Arimo"/>
                <a:cs typeface="Arimo"/>
                <a:sym typeface="Arimo"/>
              </a:rPr>
              <a:t>c </a:t>
            </a:r>
            <a:r>
              <a:rPr kumimoji="0" lang="en-US" sz="1050" b="0" i="0" u="none"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From one district to another; AND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050"/>
              <a:buFont typeface="Arimo"/>
              <a:buChar char="c"/>
              <a:tabLst/>
              <a:defRPr/>
            </a:pPr>
            <a:r>
              <a:rPr kumimoji="0" lang="en-US" sz="1050" b="0" i="0" u="none"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Occurred in the past 36 months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sng" strike="noStrike" kern="0" cap="none" spc="0" normalizeH="0" baseline="0" noProof="0">
              <a:ln>
                <a:noFill/>
              </a:ln>
              <a:solidFill>
                <a:srgbClr val="000000"/>
              </a:solidFill>
              <a:effectLst/>
              <a:uLnTx/>
              <a:uFillTx/>
              <a:latin typeface="Arabic Typesetting"/>
              <a:ea typeface="Arabic Typesetting"/>
              <a:cs typeface="Arabic Typesetting"/>
              <a:sym typeface="Arabic Typesetting"/>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sng"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Is there a MQW?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Arimo"/>
                <a:ea typeface="Arimo"/>
                <a:cs typeface="Arimo"/>
                <a:sym typeface="Arimo"/>
              </a:rPr>
              <a:t>c </a:t>
            </a:r>
            <a:r>
              <a:rPr kumimoji="0" lang="en-US" sz="1050" b="0" i="0" u="none"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Made a QM in the past 36 months?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050"/>
              <a:buFont typeface="Arimo"/>
              <a:buChar char="c"/>
              <a:tabLst/>
              <a:defRPr/>
            </a:pPr>
            <a:r>
              <a:rPr kumimoji="0" lang="en-US" sz="1050" b="0" i="0" u="sng"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Engaged</a:t>
            </a:r>
            <a:r>
              <a:rPr kumimoji="0" lang="en-US" sz="1050" b="0" i="0" u="none"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 in new temporary or seasonal employment in agriculture  soon after the move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abic Typesetting"/>
              <a:ea typeface="Arabic Typesetting"/>
              <a:cs typeface="Arabic Typesetting"/>
              <a:sym typeface="Arabic Typesetting"/>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Arimo"/>
                <a:ea typeface="Arimo"/>
                <a:cs typeface="Arimo"/>
                <a:sym typeface="Arimo"/>
              </a:rPr>
              <a:t>c </a:t>
            </a:r>
            <a:r>
              <a:rPr kumimoji="0" lang="en-US" sz="1050" b="0" i="0" u="sng"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Did not engage</a:t>
            </a:r>
            <a:r>
              <a:rPr kumimoji="0" lang="en-US" sz="1050" b="0" i="0" u="none"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 in new temporary or season employment in agriculture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     </a:t>
            </a:r>
            <a:r>
              <a:rPr kumimoji="0" lang="en-US" sz="1050" b="0" i="0" u="none" strike="noStrike" kern="0" cap="none" spc="0" normalizeH="0" baseline="0" noProof="0">
                <a:ln>
                  <a:noFill/>
                </a:ln>
                <a:solidFill>
                  <a:srgbClr val="000000"/>
                </a:solidFill>
                <a:effectLst/>
                <a:uLnTx/>
                <a:uFillTx/>
                <a:latin typeface="Arimo"/>
                <a:ea typeface="Arimo"/>
                <a:cs typeface="Arimo"/>
                <a:sym typeface="Arimo"/>
              </a:rPr>
              <a:t>c </a:t>
            </a:r>
            <a:r>
              <a:rPr kumimoji="0" lang="en-US" sz="1050" b="0" i="0" u="none"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actively sought such new employment; 	</a:t>
            </a:r>
            <a:r>
              <a:rPr kumimoji="0" lang="en-US" sz="1050" b="1" i="0" u="sng"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AND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050"/>
              <a:buFont typeface="Arimo"/>
              <a:buChar char=" "/>
              <a:tabLst/>
              <a:defRPr/>
            </a:pPr>
            <a:r>
              <a:rPr kumimoji="0" lang="en-US" sz="1050" b="0" i="0" u="none" strike="noStrike" kern="0" cap="none" spc="0" normalizeH="0" baseline="0" noProof="0">
                <a:ln>
                  <a:noFill/>
                </a:ln>
                <a:solidFill>
                  <a:srgbClr val="000000"/>
                </a:solidFill>
                <a:effectLst/>
                <a:uLnTx/>
                <a:uFillTx/>
                <a:latin typeface="Arimo"/>
                <a:ea typeface="Arimo"/>
                <a:cs typeface="Arimo"/>
                <a:sym typeface="Arimo"/>
              </a:rPr>
              <a:t>c</a:t>
            </a:r>
            <a:r>
              <a:rPr kumimoji="0" lang="en-US" sz="1050" b="0" i="0" u="none"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 has a recent history of moves for       	temporary or seasonal 	agricultural employment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0" indent="-104775" algn="l" defTabSz="914400" rtl="0" eaLnBrk="1" fontAlgn="auto" latinLnBrk="0" hangingPunct="1">
              <a:lnSpc>
                <a:spcPct val="100000"/>
              </a:lnSpc>
              <a:spcBef>
                <a:spcPts val="0"/>
              </a:spcBef>
              <a:spcAft>
                <a:spcPts val="0"/>
              </a:spcAft>
              <a:buClr>
                <a:srgbClr val="000000"/>
              </a:buClr>
              <a:buSzPts val="1050"/>
              <a:buFont typeface="Arimo"/>
              <a:buNone/>
              <a:tabLst/>
              <a:defRPr/>
            </a:pPr>
            <a:endParaRPr kumimoji="0" sz="1050" b="0" i="0" u="none" strike="noStrike" kern="0" cap="none" spc="0" normalizeH="0" baseline="0" noProof="0">
              <a:ln>
                <a:noFill/>
              </a:ln>
              <a:solidFill>
                <a:srgbClr val="000000"/>
              </a:solidFill>
              <a:effectLst/>
              <a:uLnTx/>
              <a:uFillTx/>
              <a:latin typeface="Arabic Typesetting"/>
              <a:ea typeface="Arabic Typesetting"/>
              <a:cs typeface="Arabic Typesetting"/>
              <a:sym typeface="Arabic Typesetting"/>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sng"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Is there a MC?</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Arimo"/>
                <a:ea typeface="Arimo"/>
                <a:cs typeface="Arimo"/>
                <a:sym typeface="Arimo"/>
              </a:rPr>
              <a:t>c </a:t>
            </a:r>
            <a:r>
              <a:rPr kumimoji="0" lang="en-US" sz="1050" b="0" i="0" u="none"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The child is younger than 22</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Arimo"/>
                <a:ea typeface="Arimo"/>
                <a:cs typeface="Arimo"/>
                <a:sym typeface="Arimo"/>
              </a:rPr>
              <a:t>c </a:t>
            </a:r>
            <a:r>
              <a:rPr kumimoji="0" lang="en-US" sz="1050" b="0" i="0" u="none"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The child is eligible for a free, public education under State law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Arimo"/>
                <a:ea typeface="Arimo"/>
                <a:cs typeface="Arimo"/>
                <a:sym typeface="Arimo"/>
              </a:rPr>
              <a:t>c </a:t>
            </a:r>
            <a:r>
              <a:rPr kumimoji="0" lang="en-US" sz="1050" b="0" i="0" u="none"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The child made a QM in the past 36        	months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Arimo"/>
                <a:ea typeface="Arimo"/>
                <a:cs typeface="Arimo"/>
                <a:sym typeface="Arimo"/>
              </a:rPr>
              <a:t>c </a:t>
            </a:r>
            <a:r>
              <a:rPr kumimoji="0" lang="en-US" sz="1050" b="0" i="0" u="none"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as a Migratory Qualifying Worker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Arimo"/>
                <a:ea typeface="Arimo"/>
                <a:cs typeface="Arimo"/>
                <a:sym typeface="Arimo"/>
              </a:rPr>
              <a:t>c </a:t>
            </a:r>
            <a:r>
              <a:rPr kumimoji="0" lang="en-US" sz="1050" b="0" i="0" u="none"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with a Migratory Qualifying Worker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Arimo"/>
                <a:ea typeface="Arimo"/>
                <a:cs typeface="Arimo"/>
                <a:sym typeface="Arimo"/>
              </a:rPr>
              <a:t>c </a:t>
            </a:r>
            <a:r>
              <a:rPr kumimoji="0" lang="en-US" sz="1050" b="0" i="0" u="none" strike="noStrike" kern="0" cap="none" spc="0" normalizeH="0" baseline="0" noProof="0">
                <a:ln>
                  <a:noFill/>
                </a:ln>
                <a:solidFill>
                  <a:srgbClr val="000000"/>
                </a:solidFill>
                <a:effectLst/>
                <a:uLnTx/>
                <a:uFillTx/>
                <a:latin typeface="Arabic Typesetting"/>
                <a:ea typeface="Arabic Typesetting"/>
                <a:cs typeface="Arabic Typesetting"/>
                <a:sym typeface="Arabic Typesetting"/>
              </a:rPr>
              <a:t>to join/precede a parent/guardian or spouse who is a Migratory Qualifying Worker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54" name="Google Shape;354;p34" descr="Checkmark"/>
          <p:cNvPicPr preferRelativeResize="0"/>
          <p:nvPr/>
        </p:nvPicPr>
        <p:blipFill rotWithShape="1">
          <a:blip r:embed="rId3">
            <a:alphaModFix/>
          </a:blip>
          <a:srcRect/>
          <a:stretch/>
        </p:blipFill>
        <p:spPr>
          <a:xfrm>
            <a:off x="9077931" y="1272702"/>
            <a:ext cx="229717" cy="229717"/>
          </a:xfrm>
          <a:prstGeom prst="rect">
            <a:avLst/>
          </a:prstGeom>
          <a:noFill/>
          <a:ln>
            <a:noFill/>
          </a:ln>
        </p:spPr>
      </p:pic>
      <p:pic>
        <p:nvPicPr>
          <p:cNvPr id="355" name="Google Shape;355;p34" descr="Checkmark"/>
          <p:cNvPicPr preferRelativeResize="0"/>
          <p:nvPr/>
        </p:nvPicPr>
        <p:blipFill rotWithShape="1">
          <a:blip r:embed="rId3">
            <a:alphaModFix/>
          </a:blip>
          <a:srcRect/>
          <a:stretch/>
        </p:blipFill>
        <p:spPr>
          <a:xfrm>
            <a:off x="9099598" y="1399058"/>
            <a:ext cx="229717" cy="229717"/>
          </a:xfrm>
          <a:prstGeom prst="rect">
            <a:avLst/>
          </a:prstGeom>
          <a:noFill/>
          <a:ln>
            <a:noFill/>
          </a:ln>
        </p:spPr>
      </p:pic>
      <p:pic>
        <p:nvPicPr>
          <p:cNvPr id="356" name="Google Shape;356;p34" descr="Checkmark"/>
          <p:cNvPicPr preferRelativeResize="0"/>
          <p:nvPr/>
        </p:nvPicPr>
        <p:blipFill rotWithShape="1">
          <a:blip r:embed="rId3">
            <a:alphaModFix/>
          </a:blip>
          <a:srcRect/>
          <a:stretch/>
        </p:blipFill>
        <p:spPr>
          <a:xfrm>
            <a:off x="9104982" y="1564905"/>
            <a:ext cx="229717" cy="229717"/>
          </a:xfrm>
          <a:prstGeom prst="rect">
            <a:avLst/>
          </a:prstGeom>
          <a:noFill/>
          <a:ln>
            <a:noFill/>
          </a:ln>
        </p:spPr>
      </p:pic>
      <p:pic>
        <p:nvPicPr>
          <p:cNvPr id="357" name="Google Shape;357;p34" descr="Checkmark"/>
          <p:cNvPicPr preferRelativeResize="0"/>
          <p:nvPr/>
        </p:nvPicPr>
        <p:blipFill rotWithShape="1">
          <a:blip r:embed="rId3">
            <a:alphaModFix/>
          </a:blip>
          <a:srcRect/>
          <a:stretch/>
        </p:blipFill>
        <p:spPr>
          <a:xfrm>
            <a:off x="9080727" y="1755131"/>
            <a:ext cx="229717" cy="229717"/>
          </a:xfrm>
          <a:prstGeom prst="rect">
            <a:avLst/>
          </a:prstGeom>
          <a:noFill/>
          <a:ln>
            <a:noFill/>
          </a:ln>
        </p:spPr>
      </p:pic>
      <p:pic>
        <p:nvPicPr>
          <p:cNvPr id="358" name="Google Shape;358;p34" descr="Checkmark"/>
          <p:cNvPicPr preferRelativeResize="0"/>
          <p:nvPr/>
        </p:nvPicPr>
        <p:blipFill rotWithShape="1">
          <a:blip r:embed="rId3">
            <a:alphaModFix/>
          </a:blip>
          <a:srcRect/>
          <a:stretch/>
        </p:blipFill>
        <p:spPr>
          <a:xfrm>
            <a:off x="9099597" y="2212975"/>
            <a:ext cx="229717" cy="229717"/>
          </a:xfrm>
          <a:prstGeom prst="rect">
            <a:avLst/>
          </a:prstGeom>
          <a:noFill/>
          <a:ln>
            <a:noFill/>
          </a:ln>
        </p:spPr>
      </p:pic>
      <p:pic>
        <p:nvPicPr>
          <p:cNvPr id="359" name="Google Shape;359;p34" descr="Checkmark"/>
          <p:cNvPicPr preferRelativeResize="0"/>
          <p:nvPr/>
        </p:nvPicPr>
        <p:blipFill rotWithShape="1">
          <a:blip r:embed="rId3">
            <a:alphaModFix/>
          </a:blip>
          <a:srcRect/>
          <a:stretch/>
        </p:blipFill>
        <p:spPr>
          <a:xfrm>
            <a:off x="9096051" y="2384896"/>
            <a:ext cx="229717" cy="229717"/>
          </a:xfrm>
          <a:prstGeom prst="rect">
            <a:avLst/>
          </a:prstGeom>
          <a:noFill/>
          <a:ln>
            <a:noFill/>
          </a:ln>
        </p:spPr>
      </p:pic>
      <p:pic>
        <p:nvPicPr>
          <p:cNvPr id="360" name="Google Shape;360;p34" descr="Checkmark"/>
          <p:cNvPicPr preferRelativeResize="0"/>
          <p:nvPr/>
        </p:nvPicPr>
        <p:blipFill rotWithShape="1">
          <a:blip r:embed="rId3">
            <a:alphaModFix/>
          </a:blip>
          <a:srcRect/>
          <a:stretch/>
        </p:blipFill>
        <p:spPr>
          <a:xfrm>
            <a:off x="9094835" y="4443323"/>
            <a:ext cx="229717" cy="229717"/>
          </a:xfrm>
          <a:prstGeom prst="rect">
            <a:avLst/>
          </a:prstGeom>
          <a:noFill/>
          <a:ln>
            <a:noFill/>
          </a:ln>
        </p:spPr>
      </p:pic>
      <p:pic>
        <p:nvPicPr>
          <p:cNvPr id="361" name="Google Shape;361;p34" descr="Checkmark"/>
          <p:cNvPicPr preferRelativeResize="0"/>
          <p:nvPr/>
        </p:nvPicPr>
        <p:blipFill rotWithShape="1">
          <a:blip r:embed="rId3">
            <a:alphaModFix/>
          </a:blip>
          <a:srcRect/>
          <a:stretch/>
        </p:blipFill>
        <p:spPr>
          <a:xfrm>
            <a:off x="9097060" y="4604221"/>
            <a:ext cx="229717" cy="229717"/>
          </a:xfrm>
          <a:prstGeom prst="rect">
            <a:avLst/>
          </a:prstGeom>
          <a:noFill/>
          <a:ln>
            <a:noFill/>
          </a:ln>
        </p:spPr>
      </p:pic>
      <p:pic>
        <p:nvPicPr>
          <p:cNvPr id="362" name="Google Shape;362;p34" descr="Checkmark"/>
          <p:cNvPicPr preferRelativeResize="0"/>
          <p:nvPr/>
        </p:nvPicPr>
        <p:blipFill rotWithShape="1">
          <a:blip r:embed="rId3">
            <a:alphaModFix/>
          </a:blip>
          <a:srcRect/>
          <a:stretch/>
        </p:blipFill>
        <p:spPr>
          <a:xfrm>
            <a:off x="9112856" y="4930881"/>
            <a:ext cx="229717" cy="229717"/>
          </a:xfrm>
          <a:prstGeom prst="rect">
            <a:avLst/>
          </a:prstGeom>
          <a:noFill/>
          <a:ln>
            <a:noFill/>
          </a:ln>
        </p:spPr>
      </p:pic>
      <p:pic>
        <p:nvPicPr>
          <p:cNvPr id="363" name="Google Shape;363;p34" descr="Checkmark"/>
          <p:cNvPicPr preferRelativeResize="0"/>
          <p:nvPr/>
        </p:nvPicPr>
        <p:blipFill rotWithShape="1">
          <a:blip r:embed="rId3">
            <a:alphaModFix/>
          </a:blip>
          <a:srcRect/>
          <a:stretch/>
        </p:blipFill>
        <p:spPr>
          <a:xfrm>
            <a:off x="9094835" y="5396828"/>
            <a:ext cx="229717" cy="229717"/>
          </a:xfrm>
          <a:prstGeom prst="rect">
            <a:avLst/>
          </a:prstGeom>
          <a:noFill/>
          <a:ln>
            <a:noFill/>
          </a:ln>
        </p:spPr>
      </p:pic>
      <p:sp>
        <p:nvSpPr>
          <p:cNvPr id="364" name="Google Shape;364;p34"/>
          <p:cNvSpPr txBox="1"/>
          <p:nvPr/>
        </p:nvSpPr>
        <p:spPr>
          <a:xfrm>
            <a:off x="9315424" y="1388475"/>
            <a:ext cx="2272508" cy="523220"/>
          </a:xfrm>
          <a:prstGeom prst="rect">
            <a:avLst/>
          </a:prstGeom>
          <a:solidFill>
            <a:schemeClr val="dk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0000"/>
                </a:solidFill>
                <a:effectLst/>
                <a:uLnTx/>
                <a:uFillTx/>
                <a:latin typeface="Calibri"/>
                <a:ea typeface="Calibri"/>
                <a:cs typeface="Calibri"/>
                <a:sym typeface="Calibri"/>
              </a:rPr>
              <a:t>3 QMs for dad; 1 QM for child (11/1/17)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34"/>
          <p:cNvSpPr txBox="1"/>
          <p:nvPr/>
        </p:nvSpPr>
        <p:spPr>
          <a:xfrm>
            <a:off x="9410746" y="2279557"/>
            <a:ext cx="2272508" cy="523220"/>
          </a:xfrm>
          <a:prstGeom prst="rect">
            <a:avLst/>
          </a:prstGeom>
          <a:solidFill>
            <a:schemeClr val="dk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0000"/>
                </a:solidFill>
                <a:effectLst/>
                <a:uLnTx/>
                <a:uFillTx/>
                <a:latin typeface="Calibri"/>
                <a:ea typeface="Calibri"/>
                <a:cs typeface="Calibri"/>
                <a:sym typeface="Calibri"/>
              </a:rPr>
              <a:t>Father; established as MQW on 8/8/17</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34"/>
          <p:cNvSpPr txBox="1"/>
          <p:nvPr/>
        </p:nvSpPr>
        <p:spPr>
          <a:xfrm>
            <a:off x="9375775" y="4765582"/>
            <a:ext cx="2272508" cy="738664"/>
          </a:xfrm>
          <a:prstGeom prst="rect">
            <a:avLst/>
          </a:prstGeom>
          <a:solidFill>
            <a:schemeClr val="dk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0000"/>
                </a:solidFill>
                <a:effectLst/>
                <a:uLnTx/>
                <a:uFillTx/>
                <a:latin typeface="Calibri"/>
                <a:ea typeface="Calibri"/>
                <a:cs typeface="Calibri"/>
                <a:sym typeface="Calibri"/>
              </a:rPr>
              <a:t>Paul becomes MC on 11/1/17 when he moves with MQW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856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2EFD7D-F3CD-40D7-9F1A-2B03AF051FBF}"/>
              </a:ext>
            </a:extLst>
          </p:cNvPr>
          <p:cNvSpPr>
            <a:spLocks noGrp="1"/>
          </p:cNvSpPr>
          <p:nvPr>
            <p:ph type="title"/>
          </p:nvPr>
        </p:nvSpPr>
        <p:spPr>
          <a:xfrm>
            <a:off x="8172027" y="643467"/>
            <a:ext cx="3363974" cy="1597315"/>
          </a:xfrm>
          <a:noFill/>
          <a:ln w="19050">
            <a:solidFill>
              <a:schemeClr val="bg1"/>
            </a:solidFill>
          </a:ln>
        </p:spPr>
        <p:txBody>
          <a:bodyPr vert="horz" wrap="square" lIns="91440" tIns="45720" rIns="91440" bIns="45720" rtlCol="0" anchor="ctr">
            <a:normAutofit/>
          </a:bodyPr>
          <a:lstStyle/>
          <a:p>
            <a:pPr algn="ctr"/>
            <a:r>
              <a:rPr lang="en-US" sz="2800" kern="1200" dirty="0">
                <a:solidFill>
                  <a:schemeClr val="bg1"/>
                </a:solidFill>
                <a:latin typeface="+mj-lt"/>
                <a:ea typeface="+mj-ea"/>
                <a:cs typeface="+mj-cs"/>
              </a:rPr>
              <a:t>Eligibility Determination Stations </a:t>
            </a:r>
          </a:p>
        </p:txBody>
      </p:sp>
      <p:sp>
        <p:nvSpPr>
          <p:cNvPr id="4" name="Content Placeholder 3">
            <a:extLst>
              <a:ext uri="{FF2B5EF4-FFF2-40B4-BE49-F238E27FC236}">
                <a16:creationId xmlns:a16="http://schemas.microsoft.com/office/drawing/2014/main" id="{0BBEEDE6-1060-4BD0-9E65-BFB6608AF838}"/>
              </a:ext>
            </a:extLst>
          </p:cNvPr>
          <p:cNvSpPr>
            <a:spLocks noGrp="1"/>
          </p:cNvSpPr>
          <p:nvPr>
            <p:ph sz="half" idx="2"/>
          </p:nvPr>
        </p:nvSpPr>
        <p:spPr>
          <a:xfrm>
            <a:off x="8172028" y="2638044"/>
            <a:ext cx="3363974" cy="3415622"/>
          </a:xfrm>
        </p:spPr>
        <p:txBody>
          <a:bodyPr vert="horz" lIns="91440" tIns="45720" rIns="91440" bIns="45720" rtlCol="0">
            <a:normAutofit/>
          </a:bodyPr>
          <a:lstStyle/>
          <a:p>
            <a:r>
              <a:rPr lang="en-US" sz="2000" dirty="0">
                <a:solidFill>
                  <a:schemeClr val="bg1"/>
                </a:solidFill>
              </a:rPr>
              <a:t>Break into groups on the agenda  </a:t>
            </a:r>
          </a:p>
          <a:p>
            <a:r>
              <a:rPr lang="en-US" sz="2000" dirty="0">
                <a:solidFill>
                  <a:schemeClr val="bg1"/>
                </a:solidFill>
              </a:rPr>
              <a:t>You will have 7 minutes per scenario</a:t>
            </a:r>
          </a:p>
          <a:p>
            <a:pPr marL="0" indent="0">
              <a:buNone/>
            </a:pPr>
            <a:endParaRPr lang="en-US" sz="1600" dirty="0">
              <a:solidFill>
                <a:schemeClr val="bg1"/>
              </a:solidFill>
            </a:endParaRPr>
          </a:p>
        </p:txBody>
      </p:sp>
      <p:pic>
        <p:nvPicPr>
          <p:cNvPr id="6" name="Online Media 5" title="7 Minute Countdown Rainbow Timer 🌈">
            <a:hlinkClick r:id="" action="ppaction://media"/>
            <a:extLst>
              <a:ext uri="{FF2B5EF4-FFF2-40B4-BE49-F238E27FC236}">
                <a16:creationId xmlns:a16="http://schemas.microsoft.com/office/drawing/2014/main" id="{0CF2DB8A-4C1A-4D97-943B-2ADDDFC22293}"/>
              </a:ext>
            </a:extLst>
          </p:cNvPr>
          <p:cNvPicPr>
            <a:picLocks noGrp="1" noRot="1" noChangeAspect="1"/>
          </p:cNvPicPr>
          <p:nvPr>
            <p:ph sz="half" idx="1"/>
            <a:videoFile r:link="rId1"/>
          </p:nvPr>
        </p:nvPicPr>
        <p:blipFill>
          <a:blip r:embed="rId3"/>
          <a:stretch>
            <a:fillRect/>
          </a:stretch>
        </p:blipFill>
        <p:spPr>
          <a:xfrm>
            <a:off x="301841" y="1364526"/>
            <a:ext cx="6972176" cy="3921849"/>
          </a:xfrm>
          <a:prstGeom prst="rect">
            <a:avLst/>
          </a:prstGeom>
        </p:spPr>
      </p:pic>
    </p:spTree>
    <p:extLst>
      <p:ext uri="{BB962C8B-B14F-4D97-AF65-F5344CB8AC3E}">
        <p14:creationId xmlns:p14="http://schemas.microsoft.com/office/powerpoint/2010/main" val="19460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Shape 1175"/>
          <p:cNvSpPr txBox="1">
            <a:spLocks noGrp="1"/>
          </p:cNvSpPr>
          <p:nvPr>
            <p:ph type="title"/>
          </p:nvPr>
        </p:nvSpPr>
        <p:spPr>
          <a:xfrm>
            <a:off x="332809" y="281914"/>
            <a:ext cx="8229600" cy="1066800"/>
          </a:xfrm>
          <a:prstGeom prst="rect">
            <a:avLst/>
          </a:prstGeom>
          <a:noFill/>
          <a:ln>
            <a:noFill/>
          </a:ln>
        </p:spPr>
        <p:txBody>
          <a:bodyPr spcFirstLastPara="1" wrap="square" lIns="91425" tIns="45700" rIns="91425" bIns="45700" anchor="ctr" anchorCtr="0">
            <a:noAutofit/>
          </a:bodyPr>
          <a:lstStyle/>
          <a:p>
            <a:pPr>
              <a:buClr>
                <a:schemeClr val="dk2"/>
              </a:buClr>
              <a:buSzPct val="25000"/>
            </a:pPr>
            <a:r>
              <a:rPr lang="en-US" sz="4000" dirty="0">
                <a:solidFill>
                  <a:schemeClr val="dk2"/>
                </a:solidFill>
                <a:latin typeface="Trebuchet MS"/>
                <a:ea typeface="Trebuchet MS"/>
                <a:cs typeface="Trebuchet MS"/>
                <a:sym typeface="Trebuchet MS"/>
              </a:rPr>
              <a:t>Scenario 1 </a:t>
            </a:r>
          </a:p>
        </p:txBody>
      </p:sp>
      <p:sp>
        <p:nvSpPr>
          <p:cNvPr id="2" name="Text Placeholder 1"/>
          <p:cNvSpPr>
            <a:spLocks noGrp="1"/>
          </p:cNvSpPr>
          <p:nvPr>
            <p:ph type="body" idx="1"/>
          </p:nvPr>
        </p:nvSpPr>
        <p:spPr>
          <a:xfrm>
            <a:off x="212035" y="1259056"/>
            <a:ext cx="11647156" cy="5138225"/>
          </a:xfrm>
        </p:spPr>
        <p:txBody>
          <a:bodyPr/>
          <a:lstStyle/>
          <a:p>
            <a:pPr marL="0" indent="0">
              <a:buNone/>
            </a:pPr>
            <a:r>
              <a:rPr lang="en-US" sz="2200" dirty="0">
                <a:latin typeface="Calibri" panose="020F0502020204030204" pitchFamily="34" charset="0"/>
                <a:cs typeface="Calibri" panose="020F0502020204030204" pitchFamily="34" charset="0"/>
              </a:rPr>
              <a:t>On April 28</a:t>
            </a:r>
            <a:r>
              <a:rPr lang="en-US" sz="2200" baseline="30000" dirty="0">
                <a:latin typeface="Calibri" panose="020F0502020204030204" pitchFamily="34" charset="0"/>
                <a:cs typeface="Calibri" panose="020F0502020204030204" pitchFamily="34" charset="0"/>
              </a:rPr>
              <a:t>th</a:t>
            </a:r>
            <a:r>
              <a:rPr lang="en-US" sz="2200" dirty="0">
                <a:latin typeface="Calibri" panose="020F0502020204030204" pitchFamily="34" charset="0"/>
                <a:cs typeface="Calibri" panose="020F0502020204030204" pitchFamily="34" charset="0"/>
              </a:rPr>
              <a:t>, 2019 </a:t>
            </a:r>
            <a:r>
              <a:rPr lang="en-US" sz="2200" dirty="0" err="1">
                <a:latin typeface="Calibri" panose="020F0502020204030204" pitchFamily="34" charset="0"/>
                <a:cs typeface="Calibri" panose="020F0502020204030204" pitchFamily="34" charset="0"/>
              </a:rPr>
              <a:t>Odelia</a:t>
            </a:r>
            <a:r>
              <a:rPr lang="en-US" sz="2200" dirty="0">
                <a:latin typeface="Calibri" panose="020F0502020204030204" pitchFamily="34" charset="0"/>
                <a:cs typeface="Calibri" panose="020F0502020204030204" pitchFamily="34" charset="0"/>
              </a:rPr>
              <a:t>, Bruce and their 4 school age children moved across a school district line from Asheville, NC (Buncombe Co) to Dobson, NC (Surry) where </a:t>
            </a:r>
            <a:r>
              <a:rPr lang="en-US" sz="2200" dirty="0" err="1">
                <a:latin typeface="Calibri" panose="020F0502020204030204" pitchFamily="34" charset="0"/>
                <a:cs typeface="Calibri" panose="020F0502020204030204" pitchFamily="34" charset="0"/>
              </a:rPr>
              <a:t>Odelia</a:t>
            </a:r>
            <a:r>
              <a:rPr lang="en-US" sz="2200" dirty="0">
                <a:latin typeface="Calibri" panose="020F0502020204030204" pitchFamily="34" charset="0"/>
                <a:cs typeface="Calibri" panose="020F0502020204030204" pitchFamily="34" charset="0"/>
              </a:rPr>
              <a:t> engaged soon after the move tying grape vines for the season.  During the interview </a:t>
            </a:r>
            <a:r>
              <a:rPr lang="en-US" sz="2200" dirty="0" err="1">
                <a:latin typeface="Calibri" panose="020F0502020204030204" pitchFamily="34" charset="0"/>
                <a:cs typeface="Calibri" panose="020F0502020204030204" pitchFamily="34" charset="0"/>
              </a:rPr>
              <a:t>Odelia</a:t>
            </a:r>
            <a:r>
              <a:rPr lang="en-US" sz="2200" dirty="0">
                <a:latin typeface="Calibri" panose="020F0502020204030204" pitchFamily="34" charset="0"/>
                <a:cs typeface="Calibri" panose="020F0502020204030204" pitchFamily="34" charset="0"/>
              </a:rPr>
              <a:t> tells the recruiter that she plans to work in the vineyard until mid-October so the kids could start the school year at the local charter school that they have attended for the past three years.  They will then go to Pennsylvania to work the apple season.  While discussing the children’s school needs, </a:t>
            </a:r>
            <a:r>
              <a:rPr lang="en-US" sz="2200" dirty="0" err="1">
                <a:latin typeface="Calibri" panose="020F0502020204030204" pitchFamily="34" charset="0"/>
                <a:cs typeface="Calibri" panose="020F0502020204030204" pitchFamily="34" charset="0"/>
              </a:rPr>
              <a:t>Odelia</a:t>
            </a:r>
            <a:r>
              <a:rPr lang="en-US" sz="2200" dirty="0">
                <a:latin typeface="Calibri" panose="020F0502020204030204" pitchFamily="34" charset="0"/>
                <a:cs typeface="Calibri" panose="020F0502020204030204" pitchFamily="34" charset="0"/>
              </a:rPr>
              <a:t> tells you she is sad that her children will miss school at the charter school while they are in Pennsylvania working. She tells you that she has moved many times from apartment to apartment in search of work but has always been able to keep her children at the same charter school with their friends until this year. </a:t>
            </a:r>
          </a:p>
          <a:p>
            <a:pPr marL="0" indent="0">
              <a:buNone/>
            </a:pPr>
            <a:endParaRPr lang="en-US" sz="2200" dirty="0">
              <a:latin typeface="Calibri" panose="020F0502020204030204" pitchFamily="34" charset="0"/>
              <a:cs typeface="Calibri" panose="020F0502020204030204" pitchFamily="34" charset="0"/>
            </a:endParaRPr>
          </a:p>
          <a:p>
            <a:pPr marL="0" indent="0">
              <a:buNone/>
            </a:pPr>
            <a:r>
              <a:rPr lang="en-US" sz="2200" dirty="0">
                <a:latin typeface="Calibri" panose="020F0502020204030204" pitchFamily="34" charset="0"/>
                <a:cs typeface="Calibri" panose="020F0502020204030204" pitchFamily="34" charset="0"/>
              </a:rPr>
              <a:t>The recruiter conducts the interview today.  </a:t>
            </a:r>
          </a:p>
          <a:p>
            <a:pPr marL="0" indent="0">
              <a:buNone/>
            </a:pPr>
            <a:endParaRPr lang="en-US" sz="2200" dirty="0">
              <a:latin typeface="Calibri" panose="020F0502020204030204" pitchFamily="34" charset="0"/>
              <a:cs typeface="Calibri" panose="020F0502020204030204" pitchFamily="34" charset="0"/>
            </a:endParaRPr>
          </a:p>
          <a:p>
            <a:pPr marL="0" indent="0">
              <a:buNone/>
            </a:pPr>
            <a:r>
              <a:rPr lang="en-US" sz="2200" dirty="0">
                <a:latin typeface="Calibri" panose="020F0502020204030204" pitchFamily="34" charset="0"/>
                <a:cs typeface="Calibri" panose="020F0502020204030204" pitchFamily="34" charset="0"/>
              </a:rPr>
              <a:t>If the children qualify, complete Section III of the COE for this scenario.</a:t>
            </a:r>
          </a:p>
          <a:p>
            <a:pPr marL="279401" indent="0">
              <a:buNone/>
            </a:pPr>
            <a:endParaRPr lang="en-US" sz="18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Shape 1112"/>
          <p:cNvSpPr txBox="1">
            <a:spLocks noGrp="1"/>
          </p:cNvSpPr>
          <p:nvPr>
            <p:ph type="title"/>
          </p:nvPr>
        </p:nvSpPr>
        <p:spPr>
          <a:xfrm>
            <a:off x="198782" y="414125"/>
            <a:ext cx="8229600" cy="709200"/>
          </a:xfrm>
          <a:prstGeom prst="rect">
            <a:avLst/>
          </a:prstGeom>
          <a:noFill/>
          <a:ln>
            <a:noFill/>
          </a:ln>
        </p:spPr>
        <p:txBody>
          <a:bodyPr spcFirstLastPara="1" wrap="square" lIns="91425" tIns="45700" rIns="91425" bIns="45700" anchor="ctr" anchorCtr="0">
            <a:noAutofit/>
          </a:bodyPr>
          <a:lstStyle/>
          <a:p>
            <a:pPr>
              <a:buClr>
                <a:schemeClr val="dk2"/>
              </a:buClr>
              <a:buSzPct val="25000"/>
            </a:pPr>
            <a:r>
              <a:rPr lang="en-US" sz="4000" dirty="0">
                <a:solidFill>
                  <a:schemeClr val="dk2"/>
                </a:solidFill>
                <a:latin typeface="Trebuchet MS"/>
                <a:ea typeface="Trebuchet MS"/>
                <a:cs typeface="Trebuchet MS"/>
                <a:sym typeface="Trebuchet MS"/>
              </a:rPr>
              <a:t>Scenario 2</a:t>
            </a:r>
          </a:p>
        </p:txBody>
      </p:sp>
      <p:sp>
        <p:nvSpPr>
          <p:cNvPr id="1113" name="Shape 1113"/>
          <p:cNvSpPr txBox="1">
            <a:spLocks noGrp="1"/>
          </p:cNvSpPr>
          <p:nvPr>
            <p:ph type="body" idx="1"/>
          </p:nvPr>
        </p:nvSpPr>
        <p:spPr>
          <a:xfrm>
            <a:off x="198782" y="1219201"/>
            <a:ext cx="11555895" cy="4372708"/>
          </a:xfrm>
          <a:prstGeom prst="rect">
            <a:avLst/>
          </a:prstGeom>
          <a:noFill/>
          <a:ln>
            <a:noFill/>
          </a:ln>
        </p:spPr>
        <p:txBody>
          <a:bodyPr spcFirstLastPara="1" wrap="square" lIns="91425" tIns="45700" rIns="91425" bIns="45700" anchor="t" anchorCtr="0">
            <a:noAutofit/>
          </a:bodyPr>
          <a:lstStyle/>
          <a:p>
            <a:pPr marL="0" indent="0">
              <a:spcBef>
                <a:spcPts val="0"/>
              </a:spcBef>
              <a:buNone/>
            </a:pPr>
            <a:r>
              <a:rPr lang="en-US" sz="2200" dirty="0">
                <a:latin typeface="Calibri" panose="020F0502020204030204" pitchFamily="34" charset="0"/>
                <a:cs typeface="Calibri" panose="020F0502020204030204" pitchFamily="34" charset="0"/>
              </a:rPr>
              <a:t>On July 2, 2018, Mario and San Juana Alvarado and their daughter Cynthia, 7 years old, moved from Mission, Texas to Shallotte, NC (Brunswick Co) to pick tomatoes. When they arrived, the farmer was only able to hire Mario. San Juana, was able to get a job at a local gas station as a cashier. On August 19, 2018, San Juana and Cynthia moved to the next migrant camp they will be living at which is located in Salem, MI. Mario, will be joining the family in a few weeks. While at the camp, the local recruiter visits the family but does not know if Cynthia qualifies for the MEP since Mario is still living in Bloomingdale.</a:t>
            </a:r>
          </a:p>
          <a:p>
            <a:pPr marL="0" indent="0">
              <a:spcBef>
                <a:spcPts val="0"/>
              </a:spcBef>
              <a:buNone/>
            </a:pPr>
            <a:endParaRPr lang="en-US" sz="2200" dirty="0">
              <a:latin typeface="Calibri" panose="020F0502020204030204" pitchFamily="34" charset="0"/>
              <a:cs typeface="Calibri" panose="020F0502020204030204" pitchFamily="34" charset="0"/>
            </a:endParaRPr>
          </a:p>
          <a:p>
            <a:pPr marL="0" indent="0">
              <a:spcBef>
                <a:spcPts val="0"/>
              </a:spcBef>
              <a:buNone/>
            </a:pPr>
            <a:r>
              <a:rPr lang="en-US" sz="2200" dirty="0">
                <a:latin typeface="Calibri" panose="020F0502020204030204" pitchFamily="34" charset="0"/>
                <a:cs typeface="Calibri" panose="020F0502020204030204" pitchFamily="34" charset="0"/>
              </a:rPr>
              <a:t>The recruiter conducts the interview on August 20, 2018.  </a:t>
            </a:r>
          </a:p>
          <a:p>
            <a:pPr marL="0" indent="0">
              <a:spcBef>
                <a:spcPts val="0"/>
              </a:spcBef>
              <a:buNone/>
            </a:pPr>
            <a:endParaRPr lang="en-US" sz="2200" dirty="0">
              <a:latin typeface="Calibri" panose="020F0502020204030204" pitchFamily="34" charset="0"/>
              <a:cs typeface="Calibri" panose="020F0502020204030204" pitchFamily="34" charset="0"/>
            </a:endParaRPr>
          </a:p>
          <a:p>
            <a:pPr marL="0" indent="0">
              <a:spcBef>
                <a:spcPts val="0"/>
              </a:spcBef>
              <a:buNone/>
            </a:pPr>
            <a:r>
              <a:rPr lang="en-US" sz="2200" dirty="0">
                <a:latin typeface="Calibri" panose="020F0502020204030204" pitchFamily="34" charset="0"/>
                <a:cs typeface="Calibri" panose="020F0502020204030204" pitchFamily="34" charset="0"/>
              </a:rPr>
              <a:t>If the children qualify, complete Section III of the COE for this scenario.</a:t>
            </a:r>
          </a:p>
          <a:p>
            <a:pPr marL="0" indent="0">
              <a:spcBef>
                <a:spcPts val="0"/>
              </a:spcBef>
              <a:buNone/>
            </a:pPr>
            <a:endParaRPr lang="en-US" sz="2000" dirty="0"/>
          </a:p>
          <a:p>
            <a:pPr marL="0" indent="0">
              <a:spcBef>
                <a:spcPts val="0"/>
              </a:spcBef>
              <a:buNone/>
            </a:pPr>
            <a:endParaRPr lang="en-US" sz="1800" dirty="0"/>
          </a:p>
        </p:txBody>
      </p:sp>
    </p:spTree>
    <p:extLst>
      <p:ext uri="{BB962C8B-B14F-4D97-AF65-F5344CB8AC3E}">
        <p14:creationId xmlns:p14="http://schemas.microsoft.com/office/powerpoint/2010/main" val="2192587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Shape 1112"/>
          <p:cNvSpPr txBox="1">
            <a:spLocks noGrp="1"/>
          </p:cNvSpPr>
          <p:nvPr>
            <p:ph type="title"/>
          </p:nvPr>
        </p:nvSpPr>
        <p:spPr>
          <a:xfrm>
            <a:off x="329772" y="215342"/>
            <a:ext cx="8229600" cy="709200"/>
          </a:xfrm>
          <a:prstGeom prst="rect">
            <a:avLst/>
          </a:prstGeom>
          <a:noFill/>
          <a:ln>
            <a:noFill/>
          </a:ln>
        </p:spPr>
        <p:txBody>
          <a:bodyPr spcFirstLastPara="1" wrap="square" lIns="91425" tIns="45700" rIns="91425" bIns="45700" anchor="ctr" anchorCtr="0">
            <a:noAutofit/>
          </a:bodyPr>
          <a:lstStyle/>
          <a:p>
            <a:pPr>
              <a:buClr>
                <a:schemeClr val="dk2"/>
              </a:buClr>
              <a:buSzPct val="25000"/>
            </a:pPr>
            <a:r>
              <a:rPr lang="en-US" sz="4000" dirty="0">
                <a:solidFill>
                  <a:schemeClr val="dk2"/>
                </a:solidFill>
                <a:latin typeface="Trebuchet MS"/>
                <a:ea typeface="Trebuchet MS"/>
                <a:cs typeface="Trebuchet MS"/>
                <a:sym typeface="Trebuchet MS"/>
              </a:rPr>
              <a:t>Scenario </a:t>
            </a:r>
            <a:r>
              <a:rPr lang="en-US" dirty="0"/>
              <a:t>3</a:t>
            </a:r>
            <a:endParaRPr lang="en-US" sz="4000" dirty="0">
              <a:solidFill>
                <a:schemeClr val="dk2"/>
              </a:solidFill>
              <a:latin typeface="Trebuchet MS"/>
              <a:ea typeface="Trebuchet MS"/>
              <a:cs typeface="Trebuchet MS"/>
              <a:sym typeface="Trebuchet MS"/>
            </a:endParaRPr>
          </a:p>
        </p:txBody>
      </p:sp>
      <p:sp>
        <p:nvSpPr>
          <p:cNvPr id="3" name="Text Placeholder 2">
            <a:extLst>
              <a:ext uri="{FF2B5EF4-FFF2-40B4-BE49-F238E27FC236}">
                <a16:creationId xmlns:a16="http://schemas.microsoft.com/office/drawing/2014/main" id="{CC6F7E1B-3905-4EB5-8EB7-88A73F0DCEC5}"/>
              </a:ext>
            </a:extLst>
          </p:cNvPr>
          <p:cNvSpPr>
            <a:spLocks noGrp="1" noChangeArrowheads="1"/>
          </p:cNvSpPr>
          <p:nvPr>
            <p:ph type="body" idx="1"/>
          </p:nvPr>
        </p:nvSpPr>
        <p:spPr bwMode="auto">
          <a:xfrm rot="10800000" flipV="1">
            <a:off x="424068" y="1519025"/>
            <a:ext cx="11145079" cy="4395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40" tIns="45720" rIns="91440" bIns="45720" numCol="1" anchor="ctr" anchorCtr="0" compatLnSpc="1">
            <a:prstTxWarp prst="textNoShape">
              <a:avLst/>
            </a:prstTxWarp>
            <a:spAutoFit/>
          </a:bodyPr>
          <a:lstStyle/>
          <a:p>
            <a:pPr marL="0" indent="0" eaLnBrk="0" fontAlgn="base" hangingPunct="0">
              <a:lnSpc>
                <a:spcPct val="100000"/>
              </a:lnSpc>
              <a:spcBef>
                <a:spcPct val="0"/>
              </a:spcBef>
              <a:spcAft>
                <a:spcPct val="0"/>
              </a:spcAft>
              <a:buClrTx/>
              <a:buSzTx/>
              <a:buNone/>
            </a:pPr>
            <a:r>
              <a:rPr lang="en-US" altLang="en-US" sz="2200" dirty="0">
                <a:latin typeface="Calibri" panose="020F0502020204030204" pitchFamily="34" charset="0"/>
                <a:cs typeface="Calibri" panose="020F0502020204030204" pitchFamily="34" charset="0"/>
              </a:rPr>
              <a:t>John, Karen and her 2 young children (Jane and Janet) have lived in Scranton, PA since May 1, 2016. Both parents have been working seasonally at Ed’s Apple Farm since their move. John’s 2 young children from a previous marriage (Mike and Max) came to join John and Karen on March 10, 2018 since the children’s mother could not care for them due to health issues. On May 15, 2018, after losing her </a:t>
            </a:r>
            <a:r>
              <a:rPr lang="en-US" alt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job, Karen and her 2 children move to Elizabethtown, North Carolina for Karen to pick blueberries for the season. Due to custody issues, John’s children cannot leave the state so John stays behind in Scranton with his children, Mike and Max.  Karen returns to Scranton with her two children on September 10, 2018 after the blueberry season ends.  </a:t>
            </a:r>
          </a:p>
          <a:p>
            <a:pPr marL="0" indent="0" eaLnBrk="0" fontAlgn="base" hangingPunct="0">
              <a:lnSpc>
                <a:spcPct val="100000"/>
              </a:lnSpc>
              <a:spcBef>
                <a:spcPct val="0"/>
              </a:spcBef>
              <a:spcAft>
                <a:spcPct val="0"/>
              </a:spcAft>
              <a:buClrTx/>
              <a:buSzTx/>
              <a:buNone/>
            </a:pPr>
            <a:endParaRPr lang="en-US" altLang="en-US" sz="2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eaLnBrk="0" fontAlgn="base" hangingPunct="0">
              <a:spcBef>
                <a:spcPct val="0"/>
              </a:spcBef>
              <a:spcAft>
                <a:spcPct val="0"/>
              </a:spcAft>
              <a:buClrTx/>
              <a:buSzTx/>
              <a:buNone/>
            </a:pPr>
            <a:r>
              <a:rPr lang="en-US" sz="2200" dirty="0">
                <a:latin typeface="Calibri" panose="020F0502020204030204" pitchFamily="34" charset="0"/>
                <a:cs typeface="Calibri" panose="020F0502020204030204" pitchFamily="34" charset="0"/>
              </a:rPr>
              <a:t>The recruiter conducts the interview today.  </a:t>
            </a:r>
          </a:p>
          <a:p>
            <a:pPr marL="0" indent="0" eaLnBrk="0" fontAlgn="base" hangingPunct="0">
              <a:lnSpc>
                <a:spcPct val="100000"/>
              </a:lnSpc>
              <a:spcBef>
                <a:spcPct val="0"/>
              </a:spcBef>
              <a:spcAft>
                <a:spcPct val="0"/>
              </a:spcAft>
              <a:buClrTx/>
              <a:buSzTx/>
              <a:buNone/>
            </a:pPr>
            <a:endParaRPr lang="en-US" altLang="en-US" sz="2200" dirty="0">
              <a:solidFill>
                <a:schemeClr val="tx1"/>
              </a:solidFill>
              <a:latin typeface="Calibri" panose="020F0502020204030204" pitchFamily="34" charset="0"/>
              <a:cs typeface="Calibri" panose="020F0502020204030204" pitchFamily="34" charset="0"/>
            </a:endParaRPr>
          </a:p>
          <a:p>
            <a:pPr marL="0" indent="0">
              <a:spcBef>
                <a:spcPts val="0"/>
              </a:spcBef>
              <a:buNone/>
            </a:pPr>
            <a:r>
              <a:rPr lang="en-US" sz="2200" dirty="0">
                <a:latin typeface="Calibri" panose="020F0502020204030204" pitchFamily="34" charset="0"/>
                <a:cs typeface="Calibri" panose="020F0502020204030204" pitchFamily="34" charset="0"/>
              </a:rPr>
              <a:t>If the children qualify, complete Section III of the COE for this scenario.</a:t>
            </a:r>
          </a:p>
          <a:p>
            <a:pPr marL="0" indent="0" eaLnBrk="0" fontAlgn="base" hangingPunct="0">
              <a:lnSpc>
                <a:spcPct val="100000"/>
              </a:lnSpc>
              <a:spcBef>
                <a:spcPct val="0"/>
              </a:spcBef>
              <a:spcAft>
                <a:spcPct val="0"/>
              </a:spcAft>
              <a:buClrTx/>
              <a:buSzTx/>
              <a:buNone/>
            </a:pPr>
            <a:endParaRPr lang="en-US" altLang="en-US" sz="2000" dirty="0">
              <a:solidFill>
                <a:schemeClr val="tx1"/>
              </a:solidFill>
              <a:latin typeface="Arial" panose="020B0604020202020204" pitchFamily="34" charset="0"/>
            </a:endParaRPr>
          </a:p>
        </p:txBody>
      </p:sp>
    </p:spTree>
    <p:extLst>
      <p:ext uri="{BB962C8B-B14F-4D97-AF65-F5344CB8AC3E}">
        <p14:creationId xmlns:p14="http://schemas.microsoft.com/office/powerpoint/2010/main" val="1563742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Shape 1112"/>
          <p:cNvSpPr txBox="1">
            <a:spLocks noGrp="1"/>
          </p:cNvSpPr>
          <p:nvPr>
            <p:ph type="title"/>
          </p:nvPr>
        </p:nvSpPr>
        <p:spPr>
          <a:xfrm>
            <a:off x="391958" y="284831"/>
            <a:ext cx="8229600" cy="709200"/>
          </a:xfrm>
          <a:prstGeom prst="rect">
            <a:avLst/>
          </a:prstGeom>
          <a:noFill/>
          <a:ln>
            <a:noFill/>
          </a:ln>
        </p:spPr>
        <p:txBody>
          <a:bodyPr spcFirstLastPara="1" wrap="square" lIns="91425" tIns="45700" rIns="91425" bIns="45700" anchor="ctr" anchorCtr="0">
            <a:noAutofit/>
          </a:bodyPr>
          <a:lstStyle/>
          <a:p>
            <a:pPr>
              <a:buClr>
                <a:schemeClr val="dk2"/>
              </a:buClr>
              <a:buSzPct val="25000"/>
            </a:pPr>
            <a:r>
              <a:rPr lang="en-US" sz="4000" dirty="0">
                <a:solidFill>
                  <a:schemeClr val="dk2"/>
                </a:solidFill>
                <a:latin typeface="Trebuchet MS"/>
                <a:ea typeface="Trebuchet MS"/>
                <a:cs typeface="Trebuchet MS"/>
                <a:sym typeface="Trebuchet MS"/>
              </a:rPr>
              <a:t>Scenario 4</a:t>
            </a:r>
          </a:p>
        </p:txBody>
      </p:sp>
      <p:sp>
        <p:nvSpPr>
          <p:cNvPr id="1113" name="Shape 1113"/>
          <p:cNvSpPr txBox="1">
            <a:spLocks noGrp="1"/>
          </p:cNvSpPr>
          <p:nvPr>
            <p:ph type="body" idx="1"/>
          </p:nvPr>
        </p:nvSpPr>
        <p:spPr>
          <a:xfrm>
            <a:off x="2057400" y="1828800"/>
            <a:ext cx="8229600" cy="4845844"/>
          </a:xfrm>
          <a:prstGeom prst="rect">
            <a:avLst/>
          </a:prstGeom>
          <a:noFill/>
          <a:ln>
            <a:noFill/>
          </a:ln>
        </p:spPr>
        <p:txBody>
          <a:bodyPr spcFirstLastPara="1" wrap="square" lIns="91425" tIns="45700" rIns="91425" bIns="45700" anchor="t" anchorCtr="0">
            <a:noAutofit/>
          </a:bodyPr>
          <a:lstStyle/>
          <a:p>
            <a:pPr marL="0" indent="0">
              <a:spcBef>
                <a:spcPts val="0"/>
              </a:spcBef>
              <a:buNone/>
            </a:pPr>
            <a:endParaRPr lang="en-US" sz="2400" dirty="0"/>
          </a:p>
          <a:p>
            <a:pPr marL="0" indent="0">
              <a:spcBef>
                <a:spcPts val="0"/>
              </a:spcBef>
              <a:buNone/>
            </a:pPr>
            <a:endParaRPr lang="en-US" sz="2400" dirty="0"/>
          </a:p>
        </p:txBody>
      </p:sp>
      <p:sp>
        <p:nvSpPr>
          <p:cNvPr id="2" name="Rectangle 1">
            <a:extLst>
              <a:ext uri="{FF2B5EF4-FFF2-40B4-BE49-F238E27FC236}">
                <a16:creationId xmlns:a16="http://schemas.microsoft.com/office/drawing/2014/main" id="{D9C6427A-D6F8-4AD9-9E0C-504FB3DA46B2}"/>
              </a:ext>
            </a:extLst>
          </p:cNvPr>
          <p:cNvSpPr/>
          <p:nvPr/>
        </p:nvSpPr>
        <p:spPr>
          <a:xfrm>
            <a:off x="391958" y="1660507"/>
            <a:ext cx="11402477" cy="4121128"/>
          </a:xfrm>
          <a:prstGeom prst="rect">
            <a:avLst/>
          </a:prstGeom>
        </p:spPr>
        <p:txBody>
          <a:bodyPr wrap="square">
            <a:spAutoFit/>
          </a:bodyPr>
          <a:lstStyle/>
          <a:p>
            <a:r>
              <a:rPr lang="en-US" sz="2200" dirty="0">
                <a:latin typeface="Calibri" panose="020F0502020204030204" pitchFamily="34" charset="0"/>
                <a:ea typeface="Calibri" panose="020F0502020204030204" pitchFamily="34" charset="0"/>
                <a:cs typeface="Calibri" panose="020F0502020204030204" pitchFamily="34" charset="0"/>
              </a:rPr>
              <a:t>On January 7, 2017, Jose Reyna and his 2 young daughters moved from Bellevue, FL to Rochester, NY to work at Ginger’s Dairy Farm.  A NY recruiter found the family and did a COE 1 month later, as the worker stated he would only work 9 months.  After 13 months working at the dairy, Jose and family moved to Easton, PA to work at Mills Dairy.  Again, a PA recruiter did a COE as the worker stated he would be there for 6 months.  After 14 months working at the dairy, Jose and family moved to Gratiot, Michigan on April 9, 2019.   He has found work at Bills Dairy, and during interview, did not know how long he would work this time, but the owner hopes Jose will stay permanently.  </a:t>
            </a:r>
          </a:p>
          <a:p>
            <a:endParaRPr lang="en-US" sz="2200" dirty="0">
              <a:latin typeface="Calibri" panose="020F0502020204030204" pitchFamily="34" charset="0"/>
              <a:ea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The recruiter conducts the interview today.  </a:t>
            </a:r>
          </a:p>
          <a:p>
            <a:endParaRPr lang="en-US" sz="2200" dirty="0">
              <a:latin typeface="Calibri" panose="020F0502020204030204" pitchFamily="34" charset="0"/>
              <a:ea typeface="Calibri" panose="020F0502020204030204" pitchFamily="34" charset="0"/>
              <a:cs typeface="Calibri" panose="020F0502020204030204" pitchFamily="34" charset="0"/>
            </a:endParaRPr>
          </a:p>
          <a:p>
            <a:pPr>
              <a:lnSpc>
                <a:spcPct val="90000"/>
              </a:lnSpc>
            </a:pPr>
            <a:r>
              <a:rPr lang="en-US" sz="2200" dirty="0">
                <a:latin typeface="Calibri" panose="020F0502020204030204" pitchFamily="34" charset="0"/>
                <a:cs typeface="Calibri" panose="020F0502020204030204" pitchFamily="34" charset="0"/>
              </a:rPr>
              <a:t>If the children qualify, </a:t>
            </a:r>
            <a:r>
              <a:rPr lang="en-US" sz="2200" dirty="0">
                <a:latin typeface="Calibri" panose="020F0502020204030204" pitchFamily="34" charset="0"/>
                <a:cs typeface="Calibri" panose="020F0502020204030204" pitchFamily="34" charset="0"/>
                <a:sym typeface="Calibri"/>
              </a:rPr>
              <a:t>complete Section III of the COE for this scenario.</a:t>
            </a:r>
          </a:p>
        </p:txBody>
      </p:sp>
    </p:spTree>
    <p:extLst>
      <p:ext uri="{BB962C8B-B14F-4D97-AF65-F5344CB8AC3E}">
        <p14:creationId xmlns:p14="http://schemas.microsoft.com/office/powerpoint/2010/main" val="2639717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Shape 1112"/>
          <p:cNvSpPr txBox="1">
            <a:spLocks noGrp="1"/>
          </p:cNvSpPr>
          <p:nvPr>
            <p:ph type="title"/>
          </p:nvPr>
        </p:nvSpPr>
        <p:spPr>
          <a:xfrm>
            <a:off x="391705" y="281354"/>
            <a:ext cx="8229600" cy="709200"/>
          </a:xfrm>
          <a:prstGeom prst="rect">
            <a:avLst/>
          </a:prstGeom>
          <a:noFill/>
          <a:ln>
            <a:noFill/>
          </a:ln>
        </p:spPr>
        <p:txBody>
          <a:bodyPr spcFirstLastPara="1" wrap="square" lIns="91425" tIns="45700" rIns="91425" bIns="45700" anchor="ctr" anchorCtr="0">
            <a:noAutofit/>
          </a:bodyPr>
          <a:lstStyle/>
          <a:p>
            <a:pPr>
              <a:buClr>
                <a:schemeClr val="dk2"/>
              </a:buClr>
              <a:buSzPct val="25000"/>
            </a:pPr>
            <a:r>
              <a:rPr lang="en-US" sz="4000" dirty="0">
                <a:solidFill>
                  <a:schemeClr val="dk2"/>
                </a:solidFill>
                <a:latin typeface="Trebuchet MS"/>
                <a:ea typeface="Trebuchet MS"/>
                <a:cs typeface="Trebuchet MS"/>
                <a:sym typeface="Trebuchet MS"/>
              </a:rPr>
              <a:t>Scenario 5</a:t>
            </a:r>
          </a:p>
        </p:txBody>
      </p:sp>
      <p:sp>
        <p:nvSpPr>
          <p:cNvPr id="1113" name="Shape 1113"/>
          <p:cNvSpPr txBox="1">
            <a:spLocks noGrp="1"/>
          </p:cNvSpPr>
          <p:nvPr>
            <p:ph type="body" idx="1"/>
          </p:nvPr>
        </p:nvSpPr>
        <p:spPr>
          <a:xfrm>
            <a:off x="391705" y="1428125"/>
            <a:ext cx="11482243" cy="5148521"/>
          </a:xfrm>
          <a:prstGeom prst="rect">
            <a:avLst/>
          </a:prstGeom>
          <a:noFill/>
          <a:ln>
            <a:noFill/>
          </a:ln>
        </p:spPr>
        <p:txBody>
          <a:bodyPr spcFirstLastPara="1" wrap="square" lIns="91425" tIns="45700" rIns="91425" bIns="45700" anchor="t" anchorCtr="0">
            <a:noAutofit/>
          </a:bodyPr>
          <a:lstStyle/>
          <a:p>
            <a:pPr marL="0" indent="0">
              <a:spcBef>
                <a:spcPts val="0"/>
              </a:spcBef>
              <a:buNone/>
            </a:pPr>
            <a:r>
              <a:rPr lang="en-US" sz="2200" dirty="0">
                <a:latin typeface="Calibri" panose="020F0502020204030204" pitchFamily="34" charset="0"/>
                <a:cs typeface="Calibri" panose="020F0502020204030204" pitchFamily="34" charset="0"/>
              </a:rPr>
              <a:t>On April 14, 2019, Cirilo and Anabel Hernandez, and their twin daughters Vanessa and Ava (8 years old) moved from </a:t>
            </a:r>
            <a:r>
              <a:rPr lang="en-US" sz="2200" dirty="0" err="1">
                <a:latin typeface="Calibri" panose="020F0502020204030204" pitchFamily="34" charset="0"/>
                <a:cs typeface="Calibri" panose="020F0502020204030204" pitchFamily="34" charset="0"/>
              </a:rPr>
              <a:t>Matehuala</a:t>
            </a:r>
            <a:r>
              <a:rPr lang="en-US" sz="2200" dirty="0">
                <a:latin typeface="Calibri" panose="020F0502020204030204" pitchFamily="34" charset="0"/>
                <a:cs typeface="Calibri" panose="020F0502020204030204" pitchFamily="34" charset="0"/>
              </a:rPr>
              <a:t>, SLP, Mexico to Warsaw, NC (Duplin Co) after hearing there was work at a hog farm vaccinating pigs. Cirilo has never worked on a hog farm, but decided to try it. When the family arrives in Warsaw, the hog farm tells Cirilo he is hired, but he cannot move into the migrant housing. The farmer allows the family to stay at the migrant camp for two weeks while Cirilo looks for a different living arrangement. The farmer also tells Cirilo that he only has work for nine months.  On April 28, 2019, Cirilo finds an affordable apartment in the neighboring town of Albertson, across the Lenoir County line, where the local recruiter begins to interview Cirilo to see if his children qualify for the MEP.</a:t>
            </a:r>
          </a:p>
          <a:p>
            <a:pPr marL="0" indent="0">
              <a:spcBef>
                <a:spcPts val="0"/>
              </a:spcBef>
              <a:buNone/>
            </a:pPr>
            <a:endParaRPr lang="en-US" sz="2200" dirty="0">
              <a:latin typeface="Calibri" panose="020F0502020204030204" pitchFamily="34" charset="0"/>
              <a:cs typeface="Calibri" panose="020F0502020204030204" pitchFamily="34" charset="0"/>
            </a:endParaRPr>
          </a:p>
          <a:p>
            <a:pPr marL="0" indent="0">
              <a:spcBef>
                <a:spcPts val="0"/>
              </a:spcBef>
              <a:buNone/>
            </a:pPr>
            <a:r>
              <a:rPr lang="en-US" sz="2200" dirty="0">
                <a:latin typeface="Calibri" panose="020F0502020204030204" pitchFamily="34" charset="0"/>
                <a:cs typeface="Calibri" panose="020F0502020204030204" pitchFamily="34" charset="0"/>
              </a:rPr>
              <a:t>The recruiter conducts the interview today. </a:t>
            </a:r>
          </a:p>
          <a:p>
            <a:pPr marL="0" indent="0">
              <a:spcBef>
                <a:spcPts val="0"/>
              </a:spcBef>
              <a:buNone/>
            </a:pPr>
            <a:endParaRPr lang="en-US" sz="2200" dirty="0">
              <a:latin typeface="Calibri" panose="020F0502020204030204" pitchFamily="34" charset="0"/>
              <a:cs typeface="Calibri" panose="020F0502020204030204" pitchFamily="34" charset="0"/>
            </a:endParaRPr>
          </a:p>
          <a:p>
            <a:pPr marL="0" indent="0">
              <a:spcBef>
                <a:spcPts val="0"/>
              </a:spcBef>
              <a:buNone/>
            </a:pPr>
            <a:r>
              <a:rPr lang="en-US" sz="2200" dirty="0">
                <a:latin typeface="Calibri" panose="020F0502020204030204" pitchFamily="34" charset="0"/>
                <a:cs typeface="Calibri" panose="020F0502020204030204" pitchFamily="34" charset="0"/>
              </a:rPr>
              <a:t>If the children qualify, complete Section III of the COE for this scenario.</a:t>
            </a:r>
            <a:endParaRPr lang="en-US" sz="2200" dirty="0"/>
          </a:p>
          <a:p>
            <a:pPr marL="0" indent="0">
              <a:spcBef>
                <a:spcPts val="0"/>
              </a:spcBef>
              <a:buNone/>
            </a:pPr>
            <a:endParaRPr lang="en-US" sz="1800" dirty="0"/>
          </a:p>
          <a:p>
            <a:pPr marL="0" indent="0">
              <a:spcBef>
                <a:spcPts val="0"/>
              </a:spcBef>
              <a:buNone/>
            </a:pPr>
            <a:endParaRPr lang="en-US" sz="1200" dirty="0"/>
          </a:p>
        </p:txBody>
      </p:sp>
    </p:spTree>
    <p:extLst>
      <p:ext uri="{BB962C8B-B14F-4D97-AF65-F5344CB8AC3E}">
        <p14:creationId xmlns:p14="http://schemas.microsoft.com/office/powerpoint/2010/main" val="1014269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24137-E664-4DAB-BF9C-8C6522796223}"/>
              </a:ext>
            </a:extLst>
          </p:cNvPr>
          <p:cNvSpPr>
            <a:spLocks noGrp="1"/>
          </p:cNvSpPr>
          <p:nvPr>
            <p:ph type="title"/>
          </p:nvPr>
        </p:nvSpPr>
        <p:spPr/>
        <p:txBody>
          <a:bodyPr/>
          <a:lstStyle/>
          <a:p>
            <a:r>
              <a:rPr lang="en-US" dirty="0"/>
              <a:t>Welcome! </a:t>
            </a:r>
          </a:p>
        </p:txBody>
      </p:sp>
      <p:sp>
        <p:nvSpPr>
          <p:cNvPr id="3" name="Content Placeholder 2">
            <a:extLst>
              <a:ext uri="{FF2B5EF4-FFF2-40B4-BE49-F238E27FC236}">
                <a16:creationId xmlns:a16="http://schemas.microsoft.com/office/drawing/2014/main" id="{32DC9D0E-8199-4474-B0C1-8DCBDCB1D0FF}"/>
              </a:ext>
            </a:extLst>
          </p:cNvPr>
          <p:cNvSpPr>
            <a:spLocks noGrp="1"/>
          </p:cNvSpPr>
          <p:nvPr>
            <p:ph idx="1"/>
          </p:nvPr>
        </p:nvSpPr>
        <p:spPr/>
        <p:txBody>
          <a:bodyPr vert="horz" lIns="91440" tIns="45720" rIns="91440" bIns="45720" rtlCol="0" anchor="t">
            <a:normAutofit/>
          </a:bodyPr>
          <a:lstStyle/>
          <a:p>
            <a:r>
              <a:rPr lang="en-US" dirty="0"/>
              <a:t>WIFI Network: </a:t>
            </a:r>
            <a:r>
              <a:rPr lang="en-US" b="1" dirty="0"/>
              <a:t>NCPS-NDW</a:t>
            </a:r>
            <a:endParaRPr lang="en-US" b="1" dirty="0">
              <a:cs typeface="Calibri"/>
            </a:endParaRPr>
          </a:p>
          <a:p>
            <a:r>
              <a:rPr lang="en-US" dirty="0">
                <a:cs typeface="Calibri"/>
              </a:rPr>
              <a:t>Password: </a:t>
            </a:r>
            <a:r>
              <a:rPr lang="en-US" b="1" dirty="0">
                <a:cs typeface="Calibri"/>
              </a:rPr>
              <a:t>Ncps!s4m3</a:t>
            </a:r>
          </a:p>
          <a:p>
            <a:r>
              <a:rPr lang="en-US" dirty="0"/>
              <a:t>If you have not completed the self-assessment (sent yesterday afternoon), please complete it while you wait </a:t>
            </a:r>
          </a:p>
        </p:txBody>
      </p:sp>
    </p:spTree>
    <p:extLst>
      <p:ext uri="{BB962C8B-B14F-4D97-AF65-F5344CB8AC3E}">
        <p14:creationId xmlns:p14="http://schemas.microsoft.com/office/powerpoint/2010/main" val="590875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65C2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D65B1BB-E6EA-41D6-99E9-07F01548FF3B}"/>
              </a:ext>
            </a:extLst>
          </p:cNvPr>
          <p:cNvSpPr>
            <a:spLocks noGrp="1"/>
          </p:cNvSpPr>
          <p:nvPr>
            <p:ph type="title"/>
          </p:nvPr>
        </p:nvSpPr>
        <p:spPr>
          <a:xfrm>
            <a:off x="3045368" y="2043663"/>
            <a:ext cx="6105194" cy="2031055"/>
          </a:xfrm>
        </p:spPr>
        <p:txBody>
          <a:bodyPr vert="horz" lIns="91440" tIns="45720" rIns="91440" bIns="45720" rtlCol="0" anchor="b">
            <a:normAutofit fontScale="90000"/>
          </a:bodyPr>
          <a:lstStyle/>
          <a:p>
            <a:pPr algn="ctr"/>
            <a:r>
              <a:rPr lang="en-US" kern="1200" dirty="0">
                <a:solidFill>
                  <a:srgbClr val="FFFFFF"/>
                </a:solidFill>
                <a:latin typeface="+mj-lt"/>
                <a:ea typeface="+mj-ea"/>
                <a:cs typeface="+mj-cs"/>
              </a:rPr>
              <a:t>Creating and Implementing a Successful ID&amp;R Plan</a:t>
            </a:r>
          </a:p>
        </p:txBody>
      </p:sp>
      <p:sp>
        <p:nvSpPr>
          <p:cNvPr id="3" name="Text Placeholder 2">
            <a:extLst>
              <a:ext uri="{FF2B5EF4-FFF2-40B4-BE49-F238E27FC236}">
                <a16:creationId xmlns:a16="http://schemas.microsoft.com/office/drawing/2014/main" id="{A8049667-5ABB-47F0-BBEA-C306E5E6D336}"/>
              </a:ext>
            </a:extLst>
          </p:cNvPr>
          <p:cNvSpPr>
            <a:spLocks noGrp="1"/>
          </p:cNvSpPr>
          <p:nvPr>
            <p:ph type="body" idx="1"/>
          </p:nvPr>
        </p:nvSpPr>
        <p:spPr>
          <a:xfrm>
            <a:off x="3045368" y="4074718"/>
            <a:ext cx="6105194" cy="682079"/>
          </a:xfrm>
        </p:spPr>
        <p:txBody>
          <a:bodyPr vert="horz" lIns="91440" tIns="45720" rIns="91440" bIns="45720" rtlCol="0">
            <a:normAutofit/>
          </a:bodyPr>
          <a:lstStyle/>
          <a:p>
            <a:pPr algn="ctr"/>
            <a:r>
              <a:rPr lang="en-US" sz="1500" kern="1200" dirty="0">
                <a:solidFill>
                  <a:srgbClr val="FFFFFF"/>
                </a:solidFill>
                <a:latin typeface="+mn-lt"/>
                <a:ea typeface="+mn-ea"/>
                <a:cs typeface="+mn-cs"/>
              </a:rPr>
              <a:t>Making your plan work for you! </a:t>
            </a:r>
          </a:p>
        </p:txBody>
      </p:sp>
    </p:spTree>
    <p:extLst>
      <p:ext uri="{BB962C8B-B14F-4D97-AF65-F5344CB8AC3E}">
        <p14:creationId xmlns:p14="http://schemas.microsoft.com/office/powerpoint/2010/main" val="2535188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4533D08A-0E4D-47B6-8A0C-365D4C73FFF5}"/>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Goals and Quick Review  </a:t>
            </a:r>
          </a:p>
        </p:txBody>
      </p:sp>
      <p:sp>
        <p:nvSpPr>
          <p:cNvPr id="6" name="Text Placeholder 5">
            <a:extLst>
              <a:ext uri="{FF2B5EF4-FFF2-40B4-BE49-F238E27FC236}">
                <a16:creationId xmlns:a16="http://schemas.microsoft.com/office/drawing/2014/main" id="{B67014D0-C06A-4929-8C9C-9AFD073A39B4}"/>
              </a:ext>
            </a:extLst>
          </p:cNvPr>
          <p:cNvSpPr>
            <a:spLocks noGrp="1"/>
          </p:cNvSpPr>
          <p:nvPr>
            <p:ph type="body" sz="half" idx="2"/>
          </p:nvPr>
        </p:nvSpPr>
        <p:spPr>
          <a:xfrm>
            <a:off x="643468" y="2638043"/>
            <a:ext cx="3363974" cy="3415623"/>
          </a:xfrm>
        </p:spPr>
        <p:txBody>
          <a:bodyPr vert="horz" lIns="91440" tIns="45720" rIns="91440" bIns="45720" rtlCol="0">
            <a:normAutofit/>
          </a:bodyPr>
          <a:lstStyle/>
          <a:p>
            <a:pPr marL="285750" indent="-228600">
              <a:buFont typeface="Arial" panose="020B0604020202020204" pitchFamily="34" charset="0"/>
              <a:buChar char="•"/>
            </a:pPr>
            <a:r>
              <a:rPr lang="en-US" sz="1900"/>
              <a:t>Staff will identify areas for improvement and better understand how to complete and utilize the ID&amp;R Plan </a:t>
            </a:r>
          </a:p>
          <a:p>
            <a:pPr marL="285750" indent="-228600">
              <a:buFont typeface="Arial" panose="020B0604020202020204" pitchFamily="34" charset="0"/>
              <a:buChar char="•"/>
            </a:pPr>
            <a:r>
              <a:rPr lang="en-US" sz="1900"/>
              <a:t>Staff will collaborate with others in order to evaluate best practices and new ideas on locating migrant students, gaining families’ trust, and speaking to different audiences about the MEP </a:t>
            </a:r>
          </a:p>
          <a:p>
            <a:pPr marL="285750" indent="-228600">
              <a:buFont typeface="Arial" panose="020B0604020202020204" pitchFamily="34" charset="0"/>
              <a:buChar char="•"/>
            </a:pPr>
            <a:endParaRPr lang="en-US" sz="1900"/>
          </a:p>
          <a:p>
            <a:pPr marL="285750" indent="-228600">
              <a:buFont typeface="Arial" panose="020B0604020202020204" pitchFamily="34" charset="0"/>
              <a:buChar char="•"/>
            </a:pPr>
            <a:endParaRPr lang="en-US" sz="1900"/>
          </a:p>
        </p:txBody>
      </p:sp>
      <p:pic>
        <p:nvPicPr>
          <p:cNvPr id="8" name="Content Placeholder 7" descr="A person standing in front of a house&#10;&#10;Description automatically generated">
            <a:extLst>
              <a:ext uri="{FF2B5EF4-FFF2-40B4-BE49-F238E27FC236}">
                <a16:creationId xmlns:a16="http://schemas.microsoft.com/office/drawing/2014/main" id="{7DE7AF8D-87F4-430A-8717-2ABF832069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97763" y="1004528"/>
            <a:ext cx="6250769" cy="4688076"/>
          </a:xfrm>
          <a:prstGeom prst="rect">
            <a:avLst/>
          </a:prstGeom>
        </p:spPr>
      </p:pic>
    </p:spTree>
    <p:extLst>
      <p:ext uri="{BB962C8B-B14F-4D97-AF65-F5344CB8AC3E}">
        <p14:creationId xmlns:p14="http://schemas.microsoft.com/office/powerpoint/2010/main" val="4176524736"/>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6B3B1C-351A-4E0E-8CB9-5DAF9E2159D6}"/>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b="1" dirty="0"/>
              <a:t>What is a local ID&amp;R Plan? </a:t>
            </a:r>
          </a:p>
        </p:txBody>
      </p:sp>
      <p:cxnSp>
        <p:nvCxnSpPr>
          <p:cNvPr id="13" name="Straight Arrow Connector 12">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C5CDC37F-A576-4487-B939-8A92C303ED3F}"/>
              </a:ext>
            </a:extLst>
          </p:cNvPr>
          <p:cNvSpPr>
            <a:spLocks noGrp="1"/>
          </p:cNvSpPr>
          <p:nvPr>
            <p:ph sz="half" idx="1"/>
          </p:nvPr>
        </p:nvSpPr>
        <p:spPr>
          <a:xfrm>
            <a:off x="655321" y="2575034"/>
            <a:ext cx="5120113" cy="3462228"/>
          </a:xfrm>
        </p:spPr>
        <p:txBody>
          <a:bodyPr vert="horz" lIns="91440" tIns="45720" rIns="91440" bIns="45720" rtlCol="0">
            <a:normAutofit lnSpcReduction="10000"/>
          </a:bodyPr>
          <a:lstStyle/>
          <a:p>
            <a:pPr marL="0" indent="0" algn="ctr">
              <a:buNone/>
            </a:pPr>
            <a:r>
              <a:rPr lang="en-US" sz="2000" dirty="0">
                <a:latin typeface="Brush Script MT" panose="03060802040406070304" pitchFamily="66" charset="0"/>
              </a:rPr>
              <a:t>“If you don’t know where you’re going, you’ll end up someplace else.” – Yogi Berra </a:t>
            </a:r>
          </a:p>
          <a:p>
            <a:pPr marL="0"/>
            <a:endParaRPr lang="en-US" sz="1800" dirty="0"/>
          </a:p>
          <a:p>
            <a:r>
              <a:rPr lang="en-US" sz="2000" dirty="0"/>
              <a:t>The ID&amp;R plan helps the recruiter, supervisor, and other recruitment staff organize and prioritize recruitment activities and evaluate ID&amp;R efforts</a:t>
            </a:r>
          </a:p>
          <a:p>
            <a:r>
              <a:rPr lang="en-US" sz="2000" dirty="0"/>
              <a:t>A district with clear objectives and a plan is more likely to be successful</a:t>
            </a:r>
          </a:p>
          <a:p>
            <a:r>
              <a:rPr lang="en-US" sz="2000" dirty="0"/>
              <a:t>Districts will be required to upload ID&amp;R plans &amp; calendars in CCIP next year  </a:t>
            </a:r>
          </a:p>
          <a:p>
            <a:pPr marL="0" indent="0">
              <a:buNone/>
            </a:pPr>
            <a:endParaRPr lang="en-US" sz="1800" dirty="0"/>
          </a:p>
        </p:txBody>
      </p:sp>
      <p:pic>
        <p:nvPicPr>
          <p:cNvPr id="8" name="Content Placeholder 7" descr="A group of people standing in the grass&#10;&#10;Description generated with very high confidence">
            <a:extLst>
              <a:ext uri="{FF2B5EF4-FFF2-40B4-BE49-F238E27FC236}">
                <a16:creationId xmlns:a16="http://schemas.microsoft.com/office/drawing/2014/main" id="{E3AC851D-4F5C-47C1-8884-2FB0E2A77338}"/>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1" b="18528"/>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421002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down)">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wipe(down)">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down)">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3FEEB-12DF-410A-96CC-73FC9E14EA15}"/>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100" b="1" dirty="0"/>
              <a:t>Key Components of an ID&amp;R Plan </a:t>
            </a:r>
          </a:p>
        </p:txBody>
      </p:sp>
      <p:pic>
        <p:nvPicPr>
          <p:cNvPr id="2050" name="Picture 2" descr="https://lh5.googleusercontent.com/SAUq-5so7vgEn8JtFGzsBhnNe6S6ShtWrYM5osmg8qORrXryMsuDGo-RoYhmVZy6PV6MNxWqENkiFIvhGDZxBnQdTuQ3Ef34hCqkdxdwZIf0elWreuxNQnvm_CHh1Iuo6mZdddMV9_k">
            <a:extLst>
              <a:ext uri="{FF2B5EF4-FFF2-40B4-BE49-F238E27FC236}">
                <a16:creationId xmlns:a16="http://schemas.microsoft.com/office/drawing/2014/main" id="{3A3097D9-98A9-4B73-9266-E7D08580D96B}"/>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355" r="8520"/>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3677C5"/>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5C40DD9-CD1E-45B7-9DA8-DD991E66F8DD}"/>
              </a:ext>
            </a:extLst>
          </p:cNvPr>
          <p:cNvSpPr>
            <a:spLocks noGrp="1"/>
          </p:cNvSpPr>
          <p:nvPr>
            <p:ph sz="half" idx="1"/>
          </p:nvPr>
        </p:nvSpPr>
        <p:spPr>
          <a:xfrm>
            <a:off x="4965431" y="2438400"/>
            <a:ext cx="6586489" cy="3785419"/>
          </a:xfrm>
        </p:spPr>
        <p:txBody>
          <a:bodyPr vert="horz" lIns="91440" tIns="45720" rIns="91440" bIns="45720" rtlCol="0">
            <a:normAutofit/>
          </a:bodyPr>
          <a:lstStyle/>
          <a:p>
            <a:pPr>
              <a:buFont typeface="Wingdings" panose="05000000000000000000" pitchFamily="2" charset="2"/>
              <a:buChar char="q"/>
            </a:pPr>
            <a:r>
              <a:rPr lang="en-US" sz="2000" dirty="0"/>
              <a:t> District Mapping</a:t>
            </a:r>
          </a:p>
          <a:p>
            <a:pPr>
              <a:buFont typeface="Wingdings" panose="05000000000000000000" pitchFamily="2" charset="2"/>
              <a:buChar char="q"/>
            </a:pPr>
            <a:r>
              <a:rPr lang="en-US" sz="2000" dirty="0"/>
              <a:t> Training for Recruitment Staff</a:t>
            </a:r>
          </a:p>
          <a:p>
            <a:pPr>
              <a:buFont typeface="Wingdings" panose="05000000000000000000" pitchFamily="2" charset="2"/>
              <a:buChar char="q"/>
            </a:pPr>
            <a:r>
              <a:rPr lang="en-US" sz="2000" dirty="0"/>
              <a:t> Deploying Recruitment Staff </a:t>
            </a:r>
          </a:p>
          <a:p>
            <a:pPr lvl="1">
              <a:buFont typeface="Wingdings" panose="05000000000000000000" pitchFamily="2" charset="2"/>
              <a:buChar char="q"/>
            </a:pPr>
            <a:r>
              <a:rPr lang="en-US" sz="2000" dirty="0"/>
              <a:t> Recruitment Calendar </a:t>
            </a:r>
          </a:p>
          <a:p>
            <a:pPr lvl="1">
              <a:buFont typeface="Wingdings" panose="05000000000000000000" pitchFamily="2" charset="2"/>
              <a:buChar char="q"/>
            </a:pPr>
            <a:r>
              <a:rPr lang="en-US" sz="2000" dirty="0"/>
              <a:t> Strategies for active ID&amp;R throughout the year </a:t>
            </a:r>
          </a:p>
          <a:p>
            <a:pPr>
              <a:buFont typeface="Wingdings" panose="05000000000000000000" pitchFamily="2" charset="2"/>
              <a:buChar char="q"/>
            </a:pPr>
            <a:r>
              <a:rPr lang="en-US" sz="2000" dirty="0"/>
              <a:t> Quality Control </a:t>
            </a:r>
          </a:p>
          <a:p>
            <a:pPr>
              <a:buFont typeface="Wingdings" panose="05000000000000000000" pitchFamily="2" charset="2"/>
              <a:buChar char="q"/>
            </a:pPr>
            <a:r>
              <a:rPr lang="en-US" sz="2000" dirty="0"/>
              <a:t> Evaluating Recruitment Efforts </a:t>
            </a:r>
          </a:p>
        </p:txBody>
      </p:sp>
    </p:spTree>
    <p:extLst>
      <p:ext uri="{BB962C8B-B14F-4D97-AF65-F5344CB8AC3E}">
        <p14:creationId xmlns:p14="http://schemas.microsoft.com/office/powerpoint/2010/main" val="1831229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4450F-D65E-4521-B01E-7E7D363AD876}"/>
              </a:ext>
            </a:extLst>
          </p:cNvPr>
          <p:cNvSpPr>
            <a:spLocks noGrp="1"/>
          </p:cNvSpPr>
          <p:nvPr>
            <p:ph type="title"/>
          </p:nvPr>
        </p:nvSpPr>
        <p:spPr>
          <a:xfrm>
            <a:off x="6109498" y="908344"/>
            <a:ext cx="5244301" cy="1538130"/>
          </a:xfrm>
        </p:spPr>
        <p:txBody>
          <a:bodyPr vert="horz" lIns="91440" tIns="45720" rIns="91440" bIns="45720" rtlCol="0" anchor="ctr">
            <a:normAutofit/>
          </a:bodyPr>
          <a:lstStyle/>
          <a:p>
            <a:r>
              <a:rPr lang="en-US" b="1" dirty="0"/>
              <a:t>ID&amp;R Plan Format </a:t>
            </a:r>
          </a:p>
        </p:txBody>
      </p:sp>
      <p:sp>
        <p:nvSpPr>
          <p:cNvPr id="11" name="Freeform 6">
            <a:extLst>
              <a:ext uri="{FF2B5EF4-FFF2-40B4-BE49-F238E27FC236}">
                <a16:creationId xmlns:a16="http://schemas.microsoft.com/office/drawing/2014/main" id="{B6C29DB0-17E9-42FF-986E-0B7F493F4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9584"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6">
            <a:extLst>
              <a:ext uri="{FF2B5EF4-FFF2-40B4-BE49-F238E27FC236}">
                <a16:creationId xmlns:a16="http://schemas.microsoft.com/office/drawing/2014/main" id="{115AD956-A5B6-4760-B8B2-11E2DF6B0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pic>
        <p:nvPicPr>
          <p:cNvPr id="6" name="Content Placeholder 5" descr="A picture containing building, outdoor, furniture&#10;&#10;Description generated with high confidence">
            <a:extLst>
              <a:ext uri="{FF2B5EF4-FFF2-40B4-BE49-F238E27FC236}">
                <a16:creationId xmlns:a16="http://schemas.microsoft.com/office/drawing/2014/main" id="{5B2C79F0-C9EC-4CF6-80A0-9C2B6A1C630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1139888" y="1944011"/>
            <a:ext cx="3948511" cy="2961383"/>
          </a:xfrm>
          <a:prstGeom prst="rect">
            <a:avLst/>
          </a:prstGeom>
        </p:spPr>
      </p:pic>
      <p:sp>
        <p:nvSpPr>
          <p:cNvPr id="3" name="Content Placeholder 2">
            <a:extLst>
              <a:ext uri="{FF2B5EF4-FFF2-40B4-BE49-F238E27FC236}">
                <a16:creationId xmlns:a16="http://schemas.microsoft.com/office/drawing/2014/main" id="{C9133AA0-12BD-450F-A195-B9984E150142}"/>
              </a:ext>
            </a:extLst>
          </p:cNvPr>
          <p:cNvSpPr>
            <a:spLocks noGrp="1"/>
          </p:cNvSpPr>
          <p:nvPr>
            <p:ph sz="half" idx="1"/>
          </p:nvPr>
        </p:nvSpPr>
        <p:spPr>
          <a:xfrm>
            <a:off x="5911158" y="2706865"/>
            <a:ext cx="5383652" cy="3470097"/>
          </a:xfrm>
        </p:spPr>
        <p:txBody>
          <a:bodyPr vert="horz" lIns="91440" tIns="45720" rIns="91440" bIns="45720" rtlCol="0">
            <a:normAutofit/>
          </a:bodyPr>
          <a:lstStyle/>
          <a:p>
            <a:pPr>
              <a:buFont typeface="Wingdings" panose="05000000000000000000" pitchFamily="2" charset="2"/>
              <a:buChar char="ü"/>
            </a:pPr>
            <a:r>
              <a:rPr lang="en-US" sz="2400" dirty="0"/>
              <a:t> Objectives (related to key components) </a:t>
            </a:r>
          </a:p>
          <a:p>
            <a:pPr>
              <a:buFont typeface="Wingdings" panose="05000000000000000000" pitchFamily="2" charset="2"/>
              <a:buChar char="ü"/>
            </a:pPr>
            <a:r>
              <a:rPr lang="en-US" sz="2400" dirty="0"/>
              <a:t> Staff Responsible (Personnel)</a:t>
            </a:r>
          </a:p>
          <a:p>
            <a:pPr>
              <a:buFont typeface="Wingdings" panose="05000000000000000000" pitchFamily="2" charset="2"/>
              <a:buChar char="ü"/>
            </a:pPr>
            <a:r>
              <a:rPr lang="en-US" sz="2400" dirty="0"/>
              <a:t> Activities </a:t>
            </a:r>
          </a:p>
          <a:p>
            <a:pPr>
              <a:buFont typeface="Wingdings" panose="05000000000000000000" pitchFamily="2" charset="2"/>
              <a:buChar char="ü"/>
            </a:pPr>
            <a:r>
              <a:rPr lang="en-US" sz="2400" dirty="0"/>
              <a:t> Timeline </a:t>
            </a:r>
          </a:p>
          <a:p>
            <a:pPr>
              <a:buFont typeface="Wingdings" panose="05000000000000000000" pitchFamily="2" charset="2"/>
              <a:buChar char="ü"/>
            </a:pPr>
            <a:r>
              <a:rPr lang="en-US" sz="2400" dirty="0"/>
              <a:t> Method of Evaluation </a:t>
            </a:r>
          </a:p>
        </p:txBody>
      </p:sp>
    </p:spTree>
    <p:extLst>
      <p:ext uri="{BB962C8B-B14F-4D97-AF65-F5344CB8AC3E}">
        <p14:creationId xmlns:p14="http://schemas.microsoft.com/office/powerpoint/2010/main" val="326237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A058DCE-A86C-446D-8694-901BF5C2152A}"/>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a:solidFill>
                  <a:srgbClr val="FFFFFF"/>
                </a:solidFill>
              </a:rPr>
              <a:t>ID&amp;R Plan is a “Living Document” </a:t>
            </a:r>
          </a:p>
        </p:txBody>
      </p:sp>
      <p:pic>
        <p:nvPicPr>
          <p:cNvPr id="6" name="Content Placeholder 5" descr="A train traveling down train tracks near a field&#10;&#10;Description generated with very high confidence">
            <a:extLst>
              <a:ext uri="{FF2B5EF4-FFF2-40B4-BE49-F238E27FC236}">
                <a16:creationId xmlns:a16="http://schemas.microsoft.com/office/drawing/2014/main" id="{99F1E5BE-24A7-4F18-897D-0ABD112B541F}"/>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2410" r="1" b="1"/>
          <a:stretch/>
        </p:blipFill>
        <p:spPr>
          <a:xfrm>
            <a:off x="327547" y="321733"/>
            <a:ext cx="7058306"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286CA8-E319-461E-8B37-017D8626D956}"/>
              </a:ext>
            </a:extLst>
          </p:cNvPr>
          <p:cNvSpPr>
            <a:spLocks noGrp="1"/>
          </p:cNvSpPr>
          <p:nvPr>
            <p:ph sz="half" idx="1"/>
          </p:nvPr>
        </p:nvSpPr>
        <p:spPr>
          <a:xfrm>
            <a:off x="8029319" y="917725"/>
            <a:ext cx="3424739" cy="4852362"/>
          </a:xfrm>
        </p:spPr>
        <p:txBody>
          <a:bodyPr vert="horz" lIns="91440" tIns="45720" rIns="91440" bIns="45720" rtlCol="0" anchor="ctr">
            <a:normAutofit/>
          </a:bodyPr>
          <a:lstStyle/>
          <a:p>
            <a:pPr>
              <a:buFont typeface="Wingdings" panose="05000000000000000000" pitchFamily="2" charset="2"/>
              <a:buChar char="ü"/>
            </a:pPr>
            <a:r>
              <a:rPr lang="en-US" sz="2000" dirty="0">
                <a:solidFill>
                  <a:srgbClr val="FFFFFF"/>
                </a:solidFill>
              </a:rPr>
              <a:t> Always active </a:t>
            </a:r>
          </a:p>
          <a:p>
            <a:pPr>
              <a:buFont typeface="Wingdings" panose="05000000000000000000" pitchFamily="2" charset="2"/>
              <a:buChar char="ü"/>
            </a:pPr>
            <a:r>
              <a:rPr lang="en-US" sz="2000" dirty="0">
                <a:solidFill>
                  <a:srgbClr val="FFFFFF"/>
                </a:solidFill>
              </a:rPr>
              <a:t> Revisiting the Plan </a:t>
            </a:r>
          </a:p>
          <a:p>
            <a:pPr>
              <a:buFont typeface="Wingdings" panose="05000000000000000000" pitchFamily="2" charset="2"/>
              <a:buChar char="ü"/>
            </a:pPr>
            <a:r>
              <a:rPr lang="en-US" sz="2000" dirty="0">
                <a:solidFill>
                  <a:srgbClr val="FFFFFF"/>
                </a:solidFill>
              </a:rPr>
              <a:t> Updating the Plan </a:t>
            </a:r>
          </a:p>
          <a:p>
            <a:pPr>
              <a:buFont typeface="Wingdings" panose="05000000000000000000" pitchFamily="2" charset="2"/>
              <a:buChar char="ü"/>
            </a:pPr>
            <a:r>
              <a:rPr lang="en-US" sz="2000" dirty="0">
                <a:solidFill>
                  <a:srgbClr val="FFFFFF"/>
                </a:solidFill>
              </a:rPr>
              <a:t> Strategizing </a:t>
            </a:r>
          </a:p>
          <a:p>
            <a:pPr>
              <a:buFont typeface="Wingdings" panose="05000000000000000000" pitchFamily="2" charset="2"/>
              <a:buChar char="ü"/>
            </a:pPr>
            <a:r>
              <a:rPr lang="en-US" sz="2000" dirty="0">
                <a:solidFill>
                  <a:srgbClr val="FFFFFF"/>
                </a:solidFill>
              </a:rPr>
              <a:t> Surveying your District </a:t>
            </a:r>
          </a:p>
          <a:p>
            <a:pPr>
              <a:buFont typeface="Wingdings" panose="05000000000000000000" pitchFamily="2" charset="2"/>
              <a:buChar char="ü"/>
            </a:pPr>
            <a:r>
              <a:rPr lang="en-US" sz="2000" dirty="0">
                <a:solidFill>
                  <a:srgbClr val="FFFFFF"/>
                </a:solidFill>
              </a:rPr>
              <a:t> Planning ahead </a:t>
            </a:r>
          </a:p>
        </p:txBody>
      </p:sp>
    </p:spTree>
    <p:extLst>
      <p:ext uri="{BB962C8B-B14F-4D97-AF65-F5344CB8AC3E}">
        <p14:creationId xmlns:p14="http://schemas.microsoft.com/office/powerpoint/2010/main" val="2797686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F828D-DD11-49A2-BCDC-788106AFEF24}"/>
              </a:ext>
            </a:extLst>
          </p:cNvPr>
          <p:cNvSpPr>
            <a:spLocks noGrp="1"/>
          </p:cNvSpPr>
          <p:nvPr>
            <p:ph type="title"/>
          </p:nvPr>
        </p:nvSpPr>
        <p:spPr>
          <a:xfrm>
            <a:off x="762001" y="803325"/>
            <a:ext cx="5314536" cy="1325563"/>
          </a:xfrm>
        </p:spPr>
        <p:txBody>
          <a:bodyPr vert="horz" lIns="91440" tIns="45720" rIns="91440" bIns="45720" rtlCol="0" anchor="ctr">
            <a:normAutofit/>
          </a:bodyPr>
          <a:lstStyle/>
          <a:p>
            <a:r>
              <a:rPr lang="en-US" sz="4100"/>
              <a:t>Translating the ID&amp;R Plan to Individual Plans</a:t>
            </a:r>
          </a:p>
        </p:txBody>
      </p:sp>
      <p:sp>
        <p:nvSpPr>
          <p:cNvPr id="3" name="Content Placeholder 2">
            <a:extLst>
              <a:ext uri="{FF2B5EF4-FFF2-40B4-BE49-F238E27FC236}">
                <a16:creationId xmlns:a16="http://schemas.microsoft.com/office/drawing/2014/main" id="{8EEE4FCE-FBDD-4AF2-AB70-3CEE908271E4}"/>
              </a:ext>
            </a:extLst>
          </p:cNvPr>
          <p:cNvSpPr>
            <a:spLocks noGrp="1"/>
          </p:cNvSpPr>
          <p:nvPr>
            <p:ph sz="half" idx="1"/>
          </p:nvPr>
        </p:nvSpPr>
        <p:spPr>
          <a:xfrm>
            <a:off x="762000" y="2279018"/>
            <a:ext cx="5314543" cy="3375920"/>
          </a:xfrm>
        </p:spPr>
        <p:txBody>
          <a:bodyPr vert="horz" lIns="91440" tIns="45720" rIns="91440" bIns="45720" rtlCol="0" anchor="t">
            <a:normAutofit/>
          </a:bodyPr>
          <a:lstStyle/>
          <a:p>
            <a:r>
              <a:rPr lang="en-US" sz="1800" dirty="0"/>
              <a:t>Recruiters should use the LEA ID&amp;R Plan to create individual action plan </a:t>
            </a:r>
          </a:p>
          <a:p>
            <a:pPr lvl="1"/>
            <a:r>
              <a:rPr lang="en-US" sz="1800" dirty="0"/>
              <a:t>Create a Google Calendar with action step deadlines for specific activities that pertain to you </a:t>
            </a:r>
          </a:p>
          <a:p>
            <a:pPr lvl="1"/>
            <a:r>
              <a:rPr lang="en-US" sz="1800" dirty="0"/>
              <a:t>Create an activities/outcomes sheet that aligns with your specific tasks as outlined in the ID&amp;R Plan </a:t>
            </a:r>
          </a:p>
          <a:p>
            <a:pPr lvl="1"/>
            <a:r>
              <a:rPr lang="en-US" sz="1800" dirty="0"/>
              <a:t>Keep a recruitment log and use it to fill in your outcomes </a:t>
            </a:r>
          </a:p>
          <a:p>
            <a:pPr marL="0"/>
            <a:endParaRPr lang="en-US" sz="1800" dirty="0"/>
          </a:p>
        </p:txBody>
      </p:sp>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A group of people in a room&#10;&#10;Description generated with very high confidence">
            <a:extLst>
              <a:ext uri="{FF2B5EF4-FFF2-40B4-BE49-F238E27FC236}">
                <a16:creationId xmlns:a16="http://schemas.microsoft.com/office/drawing/2014/main" id="{F5CBA3AB-5FDE-4116-B732-18B906334811}"/>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7717" r="20110"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94227980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FFF616E-866A-4FE2-8EA5-2A0A2A27FD52}"/>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Using the ID&amp;R Self-Assessment </a:t>
            </a:r>
          </a:p>
        </p:txBody>
      </p:sp>
      <p:sp>
        <p:nvSpPr>
          <p:cNvPr id="4" name="Content Placeholder 3">
            <a:extLst>
              <a:ext uri="{FF2B5EF4-FFF2-40B4-BE49-F238E27FC236}">
                <a16:creationId xmlns:a16="http://schemas.microsoft.com/office/drawing/2014/main" id="{2396A7F5-60F4-41D2-8225-4414E0965801}"/>
              </a:ext>
            </a:extLst>
          </p:cNvPr>
          <p:cNvSpPr>
            <a:spLocks noGrp="1"/>
          </p:cNvSpPr>
          <p:nvPr>
            <p:ph sz="half" idx="2"/>
          </p:nvPr>
        </p:nvSpPr>
        <p:spPr>
          <a:xfrm>
            <a:off x="643468" y="2638043"/>
            <a:ext cx="3363974" cy="3415623"/>
          </a:xfrm>
        </p:spPr>
        <p:txBody>
          <a:bodyPr vert="horz" lIns="91440" tIns="45720" rIns="91440" bIns="45720" rtlCol="0">
            <a:normAutofit/>
          </a:bodyPr>
          <a:lstStyle/>
          <a:p>
            <a:r>
              <a:rPr lang="en-US" sz="2000" dirty="0"/>
              <a:t>What key components need improvement?</a:t>
            </a:r>
          </a:p>
          <a:p>
            <a:pPr marL="0" indent="0">
              <a:buNone/>
            </a:pPr>
            <a:endParaRPr lang="en-US" sz="2000" dirty="0"/>
          </a:p>
          <a:p>
            <a:r>
              <a:rPr lang="en-US" sz="2000" dirty="0"/>
              <a:t>What does this show me that I may need to focus on in my district? </a:t>
            </a:r>
          </a:p>
        </p:txBody>
      </p:sp>
      <p:pic>
        <p:nvPicPr>
          <p:cNvPr id="5" name="Content Placeholder 4">
            <a:extLst>
              <a:ext uri="{FF2B5EF4-FFF2-40B4-BE49-F238E27FC236}">
                <a16:creationId xmlns:a16="http://schemas.microsoft.com/office/drawing/2014/main" id="{D8B6141E-6886-4244-B494-2A646882B02D}"/>
              </a:ext>
            </a:extLst>
          </p:cNvPr>
          <p:cNvPicPr>
            <a:picLocks noGrp="1" noChangeAspect="1"/>
          </p:cNvPicPr>
          <p:nvPr>
            <p:ph sz="half" idx="1"/>
          </p:nvPr>
        </p:nvPicPr>
        <p:blipFill rotWithShape="1">
          <a:blip r:embed="rId2"/>
          <a:srcRect t="815" r="-1" b="1605"/>
          <a:stretch/>
        </p:blipFill>
        <p:spPr>
          <a:xfrm>
            <a:off x="5379348" y="643467"/>
            <a:ext cx="6087598" cy="5410199"/>
          </a:xfrm>
          <a:prstGeom prst="rect">
            <a:avLst/>
          </a:prstGeom>
        </p:spPr>
      </p:pic>
    </p:spTree>
    <p:extLst>
      <p:ext uri="{BB962C8B-B14F-4D97-AF65-F5344CB8AC3E}">
        <p14:creationId xmlns:p14="http://schemas.microsoft.com/office/powerpoint/2010/main" val="1821680712"/>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465C2B"/>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7EA75A-6FC1-4C63-965A-F6A219364CB0}"/>
              </a:ext>
            </a:extLst>
          </p:cNvPr>
          <p:cNvSpPr>
            <a:spLocks noGrp="1"/>
          </p:cNvSpPr>
          <p:nvPr>
            <p:ph sz="half" idx="1"/>
          </p:nvPr>
        </p:nvSpPr>
        <p:spPr>
          <a:xfrm>
            <a:off x="504825" y="885825"/>
            <a:ext cx="5181600" cy="5005388"/>
          </a:xfrm>
        </p:spPr>
        <p:txBody>
          <a:bodyPr/>
          <a:lstStyle/>
          <a:p>
            <a:pPr marL="0" indent="0">
              <a:buNone/>
            </a:pPr>
            <a:r>
              <a:rPr lang="en-US" dirty="0"/>
              <a:t>Based on this self-assessment… </a:t>
            </a:r>
          </a:p>
          <a:p>
            <a:r>
              <a:rPr lang="en-US" dirty="0"/>
              <a:t>What population(s) does the district need to focus their efforts on? </a:t>
            </a:r>
          </a:p>
          <a:p>
            <a:r>
              <a:rPr lang="en-US" dirty="0"/>
              <a:t>What should they continue doing? </a:t>
            </a:r>
          </a:p>
          <a:p>
            <a:r>
              <a:rPr lang="en-US" dirty="0"/>
              <a:t>Which employers should they be focusing on? </a:t>
            </a:r>
          </a:p>
        </p:txBody>
      </p:sp>
      <p:pic>
        <p:nvPicPr>
          <p:cNvPr id="5" name="Picture 4">
            <a:extLst>
              <a:ext uri="{FF2B5EF4-FFF2-40B4-BE49-F238E27FC236}">
                <a16:creationId xmlns:a16="http://schemas.microsoft.com/office/drawing/2014/main" id="{D9AC539E-0DDE-4471-A0B3-B4AA8A86E4FD}"/>
              </a:ext>
            </a:extLst>
          </p:cNvPr>
          <p:cNvPicPr>
            <a:picLocks noChangeAspect="1"/>
          </p:cNvPicPr>
          <p:nvPr/>
        </p:nvPicPr>
        <p:blipFill>
          <a:blip r:embed="rId2"/>
          <a:stretch>
            <a:fillRect/>
          </a:stretch>
        </p:blipFill>
        <p:spPr>
          <a:xfrm>
            <a:off x="6096000" y="712444"/>
            <a:ext cx="5819775" cy="5840412"/>
          </a:xfrm>
          <a:prstGeom prst="rect">
            <a:avLst/>
          </a:prstGeom>
        </p:spPr>
      </p:pic>
    </p:spTree>
    <p:extLst>
      <p:ext uri="{BB962C8B-B14F-4D97-AF65-F5344CB8AC3E}">
        <p14:creationId xmlns:p14="http://schemas.microsoft.com/office/powerpoint/2010/main" val="1822582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7254A35-AE45-48CA-9A1D-54C540B08D2E}"/>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Where else should I look for data? </a:t>
            </a:r>
          </a:p>
        </p:txBody>
      </p:sp>
      <p:sp>
        <p:nvSpPr>
          <p:cNvPr id="3" name="Content Placeholder 2">
            <a:extLst>
              <a:ext uri="{FF2B5EF4-FFF2-40B4-BE49-F238E27FC236}">
                <a16:creationId xmlns:a16="http://schemas.microsoft.com/office/drawing/2014/main" id="{4B81C37B-A733-4A5C-8B2D-D4F5CCAA2AB3}"/>
              </a:ext>
            </a:extLst>
          </p:cNvPr>
          <p:cNvSpPr>
            <a:spLocks noGrp="1"/>
          </p:cNvSpPr>
          <p:nvPr>
            <p:ph sz="half" idx="1"/>
          </p:nvPr>
        </p:nvSpPr>
        <p:spPr>
          <a:xfrm>
            <a:off x="643468" y="2638043"/>
            <a:ext cx="3363974" cy="3415623"/>
          </a:xfrm>
        </p:spPr>
        <p:txBody>
          <a:bodyPr vert="horz" lIns="91440" tIns="45720" rIns="91440" bIns="45720" rtlCol="0">
            <a:normAutofit/>
          </a:bodyPr>
          <a:lstStyle/>
          <a:p>
            <a:r>
              <a:rPr lang="en-US" sz="1900"/>
              <a:t>Annual Statistical Bulletin: </a:t>
            </a:r>
            <a:r>
              <a:rPr lang="en-US" sz="1900">
                <a:hlinkClick r:id="rId2"/>
              </a:rPr>
              <a:t>https://www.nass.usda.gov/Statistics_by_State/North_Carolina/Publications/Annual_Statistical_Bulletin/index.php</a:t>
            </a:r>
            <a:endParaRPr lang="en-US" sz="1900"/>
          </a:p>
          <a:p>
            <a:r>
              <a:rPr lang="en-US" sz="1900"/>
              <a:t>Ag Census: </a:t>
            </a:r>
            <a:r>
              <a:rPr lang="en-US" sz="1900">
                <a:hlinkClick r:id="rId3"/>
              </a:rPr>
              <a:t>https://www.nass.usda.gov/Publications/AgCensus/2017/Full_Report/Census_by_State/North_Carolina/index.php</a:t>
            </a:r>
            <a:r>
              <a:rPr lang="en-US" sz="1900"/>
              <a:t> </a:t>
            </a:r>
          </a:p>
        </p:txBody>
      </p:sp>
      <p:pic>
        <p:nvPicPr>
          <p:cNvPr id="6" name="Content Placeholder 5" descr="A group of people standing outside of a building&#10;&#10;Description automatically generated">
            <a:extLst>
              <a:ext uri="{FF2B5EF4-FFF2-40B4-BE49-F238E27FC236}">
                <a16:creationId xmlns:a16="http://schemas.microsoft.com/office/drawing/2014/main" id="{A2283239-AB5F-41B1-B6A9-D5069EA0280B}"/>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394323" y="643467"/>
            <a:ext cx="4057649" cy="5410199"/>
          </a:xfrm>
          <a:prstGeom prst="rect">
            <a:avLst/>
          </a:prstGeom>
        </p:spPr>
      </p:pic>
    </p:spTree>
    <p:extLst>
      <p:ext uri="{BB962C8B-B14F-4D97-AF65-F5344CB8AC3E}">
        <p14:creationId xmlns:p14="http://schemas.microsoft.com/office/powerpoint/2010/main" val="419287222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bed&#10;&#10;Description automatically generated">
            <a:extLst>
              <a:ext uri="{FF2B5EF4-FFF2-40B4-BE49-F238E27FC236}">
                <a16:creationId xmlns:a16="http://schemas.microsoft.com/office/drawing/2014/main" id="{B23F6AB7-D124-4DA9-BBC2-6FD2B36196AC}"/>
              </a:ext>
            </a:extLst>
          </p:cNvPr>
          <p:cNvPicPr>
            <a:picLocks noChangeAspect="1"/>
          </p:cNvPicPr>
          <p:nvPr/>
        </p:nvPicPr>
        <p:blipFill rotWithShape="1">
          <a:blip r:embed="rId2">
            <a:extLst>
              <a:ext uri="{28A0092B-C50C-407E-A947-70E740481C1C}">
                <a14:useLocalDpi xmlns:a14="http://schemas.microsoft.com/office/drawing/2010/main" val="0"/>
              </a:ext>
            </a:extLst>
          </a:blip>
          <a:srcRect l="24543" r="46" b="1"/>
          <a:stretch/>
        </p:blipFill>
        <p:spPr>
          <a:xfrm>
            <a:off x="321734" y="321732"/>
            <a:ext cx="3084025" cy="3067161"/>
          </a:xfrm>
          <a:prstGeom prst="rect">
            <a:avLst/>
          </a:prstGeom>
        </p:spPr>
      </p:pic>
      <p:pic>
        <p:nvPicPr>
          <p:cNvPr id="7" name="Picture 6" descr="A person holding a baby&#10;&#10;Description automatically generated">
            <a:extLst>
              <a:ext uri="{FF2B5EF4-FFF2-40B4-BE49-F238E27FC236}">
                <a16:creationId xmlns:a16="http://schemas.microsoft.com/office/drawing/2014/main" id="{73E919C2-BC11-4291-88AD-78E4FBA9885D}"/>
              </a:ext>
            </a:extLst>
          </p:cNvPr>
          <p:cNvPicPr>
            <a:picLocks noChangeAspect="1"/>
          </p:cNvPicPr>
          <p:nvPr/>
        </p:nvPicPr>
        <p:blipFill rotWithShape="1">
          <a:blip r:embed="rId3">
            <a:extLst>
              <a:ext uri="{28A0092B-C50C-407E-A947-70E740481C1C}">
                <a14:useLocalDpi xmlns:a14="http://schemas.microsoft.com/office/drawing/2010/main" val="0"/>
              </a:ext>
            </a:extLst>
          </a:blip>
          <a:srcRect l="2549" r="22798" b="-1"/>
          <a:stretch/>
        </p:blipFill>
        <p:spPr>
          <a:xfrm rot="5400000">
            <a:off x="328887" y="3461949"/>
            <a:ext cx="3069719" cy="3084025"/>
          </a:xfrm>
          <a:prstGeom prst="rect">
            <a:avLst/>
          </a:prstGeom>
        </p:spPr>
      </p:pic>
      <p:pic>
        <p:nvPicPr>
          <p:cNvPr id="9" name="Picture 8" descr="A baby lying on a bed&#10;&#10;Description automatically generated">
            <a:extLst>
              <a:ext uri="{FF2B5EF4-FFF2-40B4-BE49-F238E27FC236}">
                <a16:creationId xmlns:a16="http://schemas.microsoft.com/office/drawing/2014/main" id="{D762BB51-21F9-4C0B-82E8-C242BC05769F}"/>
              </a:ext>
            </a:extLst>
          </p:cNvPr>
          <p:cNvPicPr>
            <a:picLocks noChangeAspect="1"/>
          </p:cNvPicPr>
          <p:nvPr/>
        </p:nvPicPr>
        <p:blipFill rotWithShape="1">
          <a:blip r:embed="rId4">
            <a:extLst>
              <a:ext uri="{28A0092B-C50C-407E-A947-70E740481C1C}">
                <a14:useLocalDpi xmlns:a14="http://schemas.microsoft.com/office/drawing/2010/main" val="0"/>
              </a:ext>
            </a:extLst>
          </a:blip>
          <a:srcRect r="-2" b="10930"/>
          <a:stretch/>
        </p:blipFill>
        <p:spPr>
          <a:xfrm rot="5400000">
            <a:off x="2458582" y="1353310"/>
            <a:ext cx="6214533" cy="4151376"/>
          </a:xfrm>
          <a:prstGeom prst="rect">
            <a:avLst/>
          </a:prstGeom>
        </p:spPr>
      </p:pic>
      <p:pic>
        <p:nvPicPr>
          <p:cNvPr id="3" name="Picture 2" descr="A close up of two people smiling for the camera&#10;&#10;Description automatically generated">
            <a:extLst>
              <a:ext uri="{FF2B5EF4-FFF2-40B4-BE49-F238E27FC236}">
                <a16:creationId xmlns:a16="http://schemas.microsoft.com/office/drawing/2014/main" id="{90938940-EE3C-4959-AC6B-74FF966D52D5}"/>
              </a:ext>
            </a:extLst>
          </p:cNvPr>
          <p:cNvPicPr>
            <a:picLocks noChangeAspect="1"/>
          </p:cNvPicPr>
          <p:nvPr/>
        </p:nvPicPr>
        <p:blipFill rotWithShape="1">
          <a:blip r:embed="rId5">
            <a:extLst>
              <a:ext uri="{28A0092B-C50C-407E-A947-70E740481C1C}">
                <a14:useLocalDpi xmlns:a14="http://schemas.microsoft.com/office/drawing/2010/main" val="0"/>
              </a:ext>
            </a:extLst>
          </a:blip>
          <a:srcRect r="2" b="15797"/>
          <a:stretch/>
        </p:blipFill>
        <p:spPr>
          <a:xfrm>
            <a:off x="7718889" y="321732"/>
            <a:ext cx="4151376" cy="6214533"/>
          </a:xfrm>
          <a:prstGeom prst="rect">
            <a:avLst/>
          </a:prstGeom>
        </p:spPr>
      </p:pic>
    </p:spTree>
    <p:extLst>
      <p:ext uri="{BB962C8B-B14F-4D97-AF65-F5344CB8AC3E}">
        <p14:creationId xmlns:p14="http://schemas.microsoft.com/office/powerpoint/2010/main" val="2889739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89A21E-B551-4A7E-B9D4-CB02A8C6062B}"/>
              </a:ext>
            </a:extLst>
          </p:cNvPr>
          <p:cNvPicPr>
            <a:picLocks noChangeAspect="1"/>
          </p:cNvPicPr>
          <p:nvPr/>
        </p:nvPicPr>
        <p:blipFill rotWithShape="1">
          <a:blip r:embed="rId2"/>
          <a:srcRect r="5975"/>
          <a:stretch/>
        </p:blipFill>
        <p:spPr>
          <a:xfrm>
            <a:off x="407708" y="542925"/>
            <a:ext cx="11570932" cy="5994025"/>
          </a:xfrm>
          <a:prstGeom prst="rect">
            <a:avLst/>
          </a:prstGeom>
        </p:spPr>
      </p:pic>
      <p:sp>
        <p:nvSpPr>
          <p:cNvPr id="3" name="TextBox 2">
            <a:extLst>
              <a:ext uri="{FF2B5EF4-FFF2-40B4-BE49-F238E27FC236}">
                <a16:creationId xmlns:a16="http://schemas.microsoft.com/office/drawing/2014/main" id="{F99EA4AE-2993-4AD9-B5E8-CD193AFCACFF}"/>
              </a:ext>
            </a:extLst>
          </p:cNvPr>
          <p:cNvSpPr txBox="1"/>
          <p:nvPr/>
        </p:nvSpPr>
        <p:spPr>
          <a:xfrm>
            <a:off x="407708" y="110657"/>
            <a:ext cx="4498848" cy="369332"/>
          </a:xfrm>
          <a:prstGeom prst="rect">
            <a:avLst/>
          </a:prstGeom>
          <a:noFill/>
        </p:spPr>
        <p:txBody>
          <a:bodyPr wrap="square" rtlCol="0">
            <a:spAutoFit/>
          </a:bodyPr>
          <a:lstStyle/>
          <a:p>
            <a:r>
              <a:rPr lang="en-US" dirty="0">
                <a:solidFill>
                  <a:srgbClr val="FF0000"/>
                </a:solidFill>
              </a:rPr>
              <a:t>Do their activities align with their needs?</a:t>
            </a:r>
          </a:p>
        </p:txBody>
      </p:sp>
    </p:spTree>
    <p:extLst>
      <p:ext uri="{BB962C8B-B14F-4D97-AF65-F5344CB8AC3E}">
        <p14:creationId xmlns:p14="http://schemas.microsoft.com/office/powerpoint/2010/main" val="30644211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70C8B-BFC1-4026-8EC2-6D1F3BAAF8F3}"/>
              </a:ext>
            </a:extLst>
          </p:cNvPr>
          <p:cNvSpPr>
            <a:spLocks noGrp="1"/>
          </p:cNvSpPr>
          <p:nvPr>
            <p:ph type="title"/>
          </p:nvPr>
        </p:nvSpPr>
        <p:spPr>
          <a:xfrm>
            <a:off x="762001" y="803325"/>
            <a:ext cx="5314536" cy="1325563"/>
          </a:xfrm>
        </p:spPr>
        <p:txBody>
          <a:bodyPr vert="horz" lIns="91440" tIns="45720" rIns="91440" bIns="45720" rtlCol="0" anchor="ctr">
            <a:normAutofit/>
          </a:bodyPr>
          <a:lstStyle/>
          <a:p>
            <a:r>
              <a:rPr lang="en-US" sz="4400"/>
              <a:t>Discuss! </a:t>
            </a:r>
          </a:p>
        </p:txBody>
      </p:sp>
      <p:sp>
        <p:nvSpPr>
          <p:cNvPr id="4" name="Text Placeholder 3">
            <a:extLst>
              <a:ext uri="{FF2B5EF4-FFF2-40B4-BE49-F238E27FC236}">
                <a16:creationId xmlns:a16="http://schemas.microsoft.com/office/drawing/2014/main" id="{B5F6CADE-E60D-4E3F-82A0-2361DB080EE8}"/>
              </a:ext>
            </a:extLst>
          </p:cNvPr>
          <p:cNvSpPr>
            <a:spLocks noGrp="1"/>
          </p:cNvSpPr>
          <p:nvPr>
            <p:ph type="body" sz="half" idx="2"/>
          </p:nvPr>
        </p:nvSpPr>
        <p:spPr>
          <a:xfrm>
            <a:off x="762000" y="2279018"/>
            <a:ext cx="5314543" cy="3375920"/>
          </a:xfrm>
        </p:spPr>
        <p:txBody>
          <a:bodyPr vert="horz" lIns="91440" tIns="45720" rIns="91440" bIns="45720" rtlCol="0" anchor="t">
            <a:normAutofit/>
          </a:bodyPr>
          <a:lstStyle/>
          <a:p>
            <a:pPr marL="285750" indent="-228600">
              <a:buFont typeface="Arial" panose="020B0604020202020204" pitchFamily="34" charset="0"/>
              <a:buChar char="•"/>
            </a:pPr>
            <a:r>
              <a:rPr lang="en-US" sz="1800" dirty="0"/>
              <a:t>What are your district’s areas for growth? </a:t>
            </a:r>
          </a:p>
          <a:p>
            <a:pPr marL="285750" indent="-228600">
              <a:buFont typeface="Arial" panose="020B0604020202020204" pitchFamily="34" charset="0"/>
              <a:buChar char="•"/>
            </a:pPr>
            <a:r>
              <a:rPr lang="en-US" sz="1800" dirty="0"/>
              <a:t>What recruitment strategy is most effective in your district? </a:t>
            </a:r>
          </a:p>
          <a:p>
            <a:pPr marL="285750" indent="-228600">
              <a:buFont typeface="Arial" panose="020B0604020202020204" pitchFamily="34" charset="0"/>
              <a:buChar char="•"/>
            </a:pPr>
            <a:r>
              <a:rPr lang="en-US" sz="1800" dirty="0"/>
              <a:t>What employers do you need to work with? Which employers are you already successfully working with? How did you establish those relationships? </a:t>
            </a:r>
          </a:p>
          <a:p>
            <a:pPr marL="285750" indent="-228600">
              <a:buFont typeface="Arial" panose="020B0604020202020204" pitchFamily="34" charset="0"/>
              <a:buChar char="•"/>
            </a:pPr>
            <a:r>
              <a:rPr lang="en-US" sz="1800" dirty="0"/>
              <a:t>What information surprised you from the USDA ag data? Are there other crops/areas you </a:t>
            </a:r>
            <a:r>
              <a:rPr lang="en-US" sz="1800"/>
              <a:t>should focus on? </a:t>
            </a:r>
          </a:p>
          <a:p>
            <a:pPr marL="285750" indent="-228600">
              <a:buFont typeface="Arial" panose="020B0604020202020204" pitchFamily="34" charset="0"/>
              <a:buChar char="•"/>
            </a:pPr>
            <a:r>
              <a:rPr lang="en-US" sz="1800" dirty="0"/>
              <a:t>What advice can you give to your colleagues based on their responses? </a:t>
            </a:r>
          </a:p>
        </p:txBody>
      </p:sp>
      <p:sp>
        <p:nvSpPr>
          <p:cNvPr id="8"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A group of people sitting at a table&#10;&#10;Description automatically generated">
            <a:extLst>
              <a:ext uri="{FF2B5EF4-FFF2-40B4-BE49-F238E27FC236}">
                <a16:creationId xmlns:a16="http://schemas.microsoft.com/office/drawing/2014/main" id="{E6CD2CEA-5DBA-432C-8F85-8BA4E598714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789" r="18038"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789168355"/>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33D46-E8F4-4A36-BE9B-08EBCCDE1805}"/>
              </a:ext>
            </a:extLst>
          </p:cNvPr>
          <p:cNvSpPr>
            <a:spLocks noGrp="1"/>
          </p:cNvSpPr>
          <p:nvPr>
            <p:ph type="title"/>
          </p:nvPr>
        </p:nvSpPr>
        <p:spPr>
          <a:xfrm>
            <a:off x="648929" y="629266"/>
            <a:ext cx="3667039" cy="1676603"/>
          </a:xfrm>
        </p:spPr>
        <p:txBody>
          <a:bodyPr vert="horz" lIns="91440" tIns="45720" rIns="91440" bIns="45720" rtlCol="0" anchor="ctr">
            <a:normAutofit/>
          </a:bodyPr>
          <a:lstStyle/>
          <a:p>
            <a:r>
              <a:rPr lang="en-US" sz="3600" dirty="0"/>
              <a:t>Next Steps… </a:t>
            </a:r>
          </a:p>
        </p:txBody>
      </p:sp>
      <p:sp>
        <p:nvSpPr>
          <p:cNvPr id="3" name="Content Placeholder 2">
            <a:extLst>
              <a:ext uri="{FF2B5EF4-FFF2-40B4-BE49-F238E27FC236}">
                <a16:creationId xmlns:a16="http://schemas.microsoft.com/office/drawing/2014/main" id="{E469FA9D-06F0-419B-94E0-85220B5E45D1}"/>
              </a:ext>
            </a:extLst>
          </p:cNvPr>
          <p:cNvSpPr>
            <a:spLocks noGrp="1"/>
          </p:cNvSpPr>
          <p:nvPr>
            <p:ph sz="half" idx="1"/>
          </p:nvPr>
        </p:nvSpPr>
        <p:spPr>
          <a:xfrm>
            <a:off x="648931" y="2438401"/>
            <a:ext cx="3667036" cy="3779520"/>
          </a:xfrm>
        </p:spPr>
        <p:txBody>
          <a:bodyPr vert="horz" lIns="91440" tIns="45720" rIns="91440" bIns="45720" rtlCol="0">
            <a:normAutofit/>
          </a:bodyPr>
          <a:lstStyle/>
          <a:p>
            <a:r>
              <a:rPr lang="en-US" sz="1800"/>
              <a:t>Look at your ID&amp;R Plan either individually or with your district </a:t>
            </a:r>
          </a:p>
          <a:p>
            <a:r>
              <a:rPr lang="en-US" sz="1800"/>
              <a:t>Determine where you need to make changes based on your self evaluation and discussion with colleagues </a:t>
            </a:r>
          </a:p>
          <a:p>
            <a:r>
              <a:rPr lang="en-US" sz="1800"/>
              <a:t>Begin making those changes now! </a:t>
            </a:r>
          </a:p>
        </p:txBody>
      </p:sp>
      <p:sp>
        <p:nvSpPr>
          <p:cNvPr id="16" name="Rectangle 15">
            <a:extLst>
              <a:ext uri="{FF2B5EF4-FFF2-40B4-BE49-F238E27FC236}">
                <a16:creationId xmlns:a16="http://schemas.microsoft.com/office/drawing/2014/main" id="{F2B38F72-8FC4-4001-8C67-FA6B86DEC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2"/>
            <a:ext cx="7555992"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group of people posing for the camera&#10;&#10;Description automatically generated">
            <a:extLst>
              <a:ext uri="{FF2B5EF4-FFF2-40B4-BE49-F238E27FC236}">
                <a16:creationId xmlns:a16="http://schemas.microsoft.com/office/drawing/2014/main" id="{D4B6AED6-8FDA-4D96-9CE7-55C1321B5AF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719" r="10891" b="1"/>
          <a:stretch/>
        </p:blipFill>
        <p:spPr>
          <a:xfrm>
            <a:off x="5276088" y="640082"/>
            <a:ext cx="6276250" cy="5577838"/>
          </a:xfrm>
          <a:prstGeom prst="rect">
            <a:avLst/>
          </a:prstGeom>
          <a:effectLst/>
        </p:spPr>
      </p:pic>
    </p:spTree>
    <p:extLst>
      <p:ext uri="{BB962C8B-B14F-4D97-AF65-F5344CB8AC3E}">
        <p14:creationId xmlns:p14="http://schemas.microsoft.com/office/powerpoint/2010/main" val="3993389755"/>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212CD-CA72-4B75-9DA0-D4FEEF79781E}"/>
              </a:ext>
            </a:extLst>
          </p:cNvPr>
          <p:cNvSpPr>
            <a:spLocks noGrp="1"/>
          </p:cNvSpPr>
          <p:nvPr>
            <p:ph type="title"/>
          </p:nvPr>
        </p:nvSpPr>
        <p:spPr>
          <a:xfrm>
            <a:off x="838200" y="297864"/>
            <a:ext cx="10515600" cy="1133475"/>
          </a:xfrm>
          <a:solidFill>
            <a:schemeClr val="accent2">
              <a:lumMod val="50000"/>
            </a:schemeClr>
          </a:solidFill>
        </p:spPr>
        <p:txBody>
          <a:bodyPr/>
          <a:lstStyle/>
          <a:p>
            <a:pPr algn="ctr"/>
            <a:r>
              <a:rPr lang="en-US" dirty="0"/>
              <a:t>Recruiting Out-of-School Youth</a:t>
            </a:r>
          </a:p>
        </p:txBody>
      </p:sp>
      <p:sp>
        <p:nvSpPr>
          <p:cNvPr id="3" name="Text Placeholder 2">
            <a:extLst>
              <a:ext uri="{FF2B5EF4-FFF2-40B4-BE49-F238E27FC236}">
                <a16:creationId xmlns:a16="http://schemas.microsoft.com/office/drawing/2014/main" id="{56A6958E-6267-492E-937F-18F71C0247CA}"/>
              </a:ext>
            </a:extLst>
          </p:cNvPr>
          <p:cNvSpPr>
            <a:spLocks noGrp="1"/>
          </p:cNvSpPr>
          <p:nvPr>
            <p:ph type="body" idx="1"/>
          </p:nvPr>
        </p:nvSpPr>
        <p:spPr>
          <a:xfrm>
            <a:off x="158081" y="5474369"/>
            <a:ext cx="10515600" cy="519029"/>
          </a:xfrm>
        </p:spPr>
        <p:txBody>
          <a:bodyPr/>
          <a:lstStyle/>
          <a:p>
            <a:r>
              <a:rPr lang="en-US" dirty="0">
                <a:solidFill>
                  <a:schemeClr val="bg1"/>
                </a:solidFill>
              </a:rPr>
              <a:t>Hunter Ogletree and Israel Olivares Mejia </a:t>
            </a:r>
          </a:p>
        </p:txBody>
      </p:sp>
    </p:spTree>
    <p:extLst>
      <p:ext uri="{BB962C8B-B14F-4D97-AF65-F5344CB8AC3E}">
        <p14:creationId xmlns:p14="http://schemas.microsoft.com/office/powerpoint/2010/main" val="33760200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A774C-0E9B-A44B-8B94-6E8C20718648}"/>
              </a:ext>
            </a:extLst>
          </p:cNvPr>
          <p:cNvSpPr>
            <a:spLocks noGrp="1"/>
          </p:cNvSpPr>
          <p:nvPr>
            <p:ph type="ctrTitle"/>
          </p:nvPr>
        </p:nvSpPr>
        <p:spPr/>
        <p:txBody>
          <a:bodyPr>
            <a:normAutofit fontScale="90000"/>
          </a:bodyPr>
          <a:lstStyle/>
          <a:p>
            <a:r>
              <a:rPr lang="en-US" dirty="0"/>
              <a:t>MSIX AS A RECRUITMENT TOOL </a:t>
            </a:r>
          </a:p>
        </p:txBody>
      </p:sp>
    </p:spTree>
    <p:extLst>
      <p:ext uri="{BB962C8B-B14F-4D97-AF65-F5344CB8AC3E}">
        <p14:creationId xmlns:p14="http://schemas.microsoft.com/office/powerpoint/2010/main" val="25853558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9CD79B-13FF-4DE6-AF06-77B560C628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1"/>
            <a:ext cx="1118446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402D77BF-B8EB-4AFE-AC21-08C836EF16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2" name="Title 1">
            <a:extLst>
              <a:ext uri="{FF2B5EF4-FFF2-40B4-BE49-F238E27FC236}">
                <a16:creationId xmlns:a16="http://schemas.microsoft.com/office/drawing/2014/main" id="{6F0902A3-0FD0-2642-BC4B-785EDDCD15C5}"/>
              </a:ext>
            </a:extLst>
          </p:cNvPr>
          <p:cNvSpPr>
            <a:spLocks noGrp="1"/>
          </p:cNvSpPr>
          <p:nvPr>
            <p:ph type="title"/>
          </p:nvPr>
        </p:nvSpPr>
        <p:spPr>
          <a:xfrm>
            <a:off x="2611808" y="808056"/>
            <a:ext cx="7958331" cy="1077229"/>
          </a:xfrm>
        </p:spPr>
        <p:txBody>
          <a:bodyPr>
            <a:normAutofit/>
          </a:bodyPr>
          <a:lstStyle/>
          <a:p>
            <a:pPr algn="l"/>
            <a:r>
              <a:rPr lang="en-US" dirty="0"/>
              <a:t>Ways I use MSIX</a:t>
            </a:r>
            <a:endParaRPr lang="en-US"/>
          </a:p>
        </p:txBody>
      </p:sp>
      <p:graphicFrame>
        <p:nvGraphicFramePr>
          <p:cNvPr id="5" name="Content Placeholder 2">
            <a:extLst>
              <a:ext uri="{FF2B5EF4-FFF2-40B4-BE49-F238E27FC236}">
                <a16:creationId xmlns:a16="http://schemas.microsoft.com/office/drawing/2014/main" id="{59C0DE37-A71E-4543-AAD4-A291C5FE78F2}"/>
              </a:ext>
            </a:extLst>
          </p:cNvPr>
          <p:cNvGraphicFramePr>
            <a:graphicFrameLocks noGrp="1"/>
          </p:cNvGraphicFramePr>
          <p:nvPr>
            <p:ph idx="1"/>
          </p:nvPr>
        </p:nvGraphicFramePr>
        <p:xfrm>
          <a:off x="2611807" y="2367883"/>
          <a:ext cx="7915667" cy="33668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161031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9CD79B-13FF-4DE6-AF06-77B560C628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1"/>
            <a:ext cx="1118446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402D77BF-B8EB-4AFE-AC21-08C836EF16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2" name="Title 1">
            <a:extLst>
              <a:ext uri="{FF2B5EF4-FFF2-40B4-BE49-F238E27FC236}">
                <a16:creationId xmlns:a16="http://schemas.microsoft.com/office/drawing/2014/main" id="{3F3CD9D2-EC5D-B04D-8669-AB2B628C97A3}"/>
              </a:ext>
            </a:extLst>
          </p:cNvPr>
          <p:cNvSpPr>
            <a:spLocks noGrp="1"/>
          </p:cNvSpPr>
          <p:nvPr>
            <p:ph type="title"/>
          </p:nvPr>
        </p:nvSpPr>
        <p:spPr>
          <a:xfrm>
            <a:off x="2611808" y="808056"/>
            <a:ext cx="7958331" cy="1077229"/>
          </a:xfrm>
        </p:spPr>
        <p:txBody>
          <a:bodyPr>
            <a:normAutofit/>
          </a:bodyPr>
          <a:lstStyle/>
          <a:p>
            <a:pPr algn="l"/>
            <a:r>
              <a:rPr lang="en-US" dirty="0"/>
              <a:t>PowerSchool &amp; MSIX:</a:t>
            </a:r>
            <a:br>
              <a:rPr lang="en-US" dirty="0"/>
            </a:br>
            <a:r>
              <a:rPr lang="en-US" dirty="0"/>
              <a:t>Great Allies</a:t>
            </a:r>
            <a:endParaRPr lang="en-US"/>
          </a:p>
        </p:txBody>
      </p:sp>
      <p:graphicFrame>
        <p:nvGraphicFramePr>
          <p:cNvPr id="5" name="Content Placeholder 2">
            <a:extLst>
              <a:ext uri="{FF2B5EF4-FFF2-40B4-BE49-F238E27FC236}">
                <a16:creationId xmlns:a16="http://schemas.microsoft.com/office/drawing/2014/main" id="{54A986A8-43B3-4062-B00F-CDDDEB917A46}"/>
              </a:ext>
            </a:extLst>
          </p:cNvPr>
          <p:cNvGraphicFramePr>
            <a:graphicFrameLocks noGrp="1"/>
          </p:cNvGraphicFramePr>
          <p:nvPr>
            <p:ph idx="1"/>
          </p:nvPr>
        </p:nvGraphicFramePr>
        <p:xfrm>
          <a:off x="2611807" y="2367883"/>
          <a:ext cx="7915667" cy="33668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34185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14283E-D7B4-49E9-932E-D7F2A2847F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useBgFill="1">
        <p:nvSpPr>
          <p:cNvPr id="10" name="Rectangle 9">
            <a:extLst>
              <a:ext uri="{FF2B5EF4-FFF2-40B4-BE49-F238E27FC236}">
                <a16:creationId xmlns:a16="http://schemas.microsoft.com/office/drawing/2014/main" id="{92806DFD-E192-42CC-B190-3C4C95B8FF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33" y="-1"/>
            <a:ext cx="12189867"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9FCFF961-4E84-4FD1-859C-B7F410031C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1793" y="0"/>
            <a:ext cx="4632503" cy="6858000"/>
          </a:xfrm>
          <a:prstGeom prst="rect">
            <a:avLst/>
          </a:prstGeom>
        </p:spPr>
      </p:pic>
      <p:sp>
        <p:nvSpPr>
          <p:cNvPr id="2" name="Title 1">
            <a:extLst>
              <a:ext uri="{FF2B5EF4-FFF2-40B4-BE49-F238E27FC236}">
                <a16:creationId xmlns:a16="http://schemas.microsoft.com/office/drawing/2014/main" id="{5A52ABE1-BB2C-1B46-BEAA-BC2EEE81D421}"/>
              </a:ext>
            </a:extLst>
          </p:cNvPr>
          <p:cNvSpPr>
            <a:spLocks noGrp="1"/>
          </p:cNvSpPr>
          <p:nvPr>
            <p:ph type="title"/>
          </p:nvPr>
        </p:nvSpPr>
        <p:spPr>
          <a:xfrm>
            <a:off x="1389300" y="1201723"/>
            <a:ext cx="2888120" cy="4454554"/>
          </a:xfrm>
        </p:spPr>
        <p:txBody>
          <a:bodyPr anchor="ctr">
            <a:normAutofit/>
          </a:bodyPr>
          <a:lstStyle/>
          <a:p>
            <a:r>
              <a:rPr lang="en-US" sz="3600"/>
              <a:t>Let’s Check for New Enrollments</a:t>
            </a:r>
          </a:p>
        </p:txBody>
      </p:sp>
      <p:sp>
        <p:nvSpPr>
          <p:cNvPr id="14" name="Rectangle 13">
            <a:extLst>
              <a:ext uri="{FF2B5EF4-FFF2-40B4-BE49-F238E27FC236}">
                <a16:creationId xmlns:a16="http://schemas.microsoft.com/office/drawing/2014/main" id="{BB17FFD2-DBC7-4ABB-B2A0-7E18EC1B80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DF737BB4-6553-47A8-893F-178A10C6B6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85B02165-BCB4-D14F-A99B-D1F5AA969F33}"/>
              </a:ext>
            </a:extLst>
          </p:cNvPr>
          <p:cNvSpPr>
            <a:spLocks noGrp="1"/>
          </p:cNvSpPr>
          <p:nvPr>
            <p:ph idx="1"/>
          </p:nvPr>
        </p:nvSpPr>
        <p:spPr>
          <a:xfrm>
            <a:off x="5329969" y="647750"/>
            <a:ext cx="5850936" cy="5571066"/>
          </a:xfrm>
        </p:spPr>
        <p:txBody>
          <a:bodyPr anchor="ctr">
            <a:normAutofit/>
          </a:bodyPr>
          <a:lstStyle/>
          <a:p>
            <a:r>
              <a:rPr lang="en-US" sz="1800"/>
              <a:t>In PS:</a:t>
            </a:r>
          </a:p>
          <a:p>
            <a:pPr lvl="1"/>
            <a:r>
              <a:rPr lang="en-US" dirty="0"/>
              <a:t>Type the following command on the start page: </a:t>
            </a:r>
            <a:r>
              <a:rPr lang="en-US"/>
              <a:t>entrydate</a:t>
            </a:r>
            <a:r>
              <a:rPr lang="en-US" dirty="0"/>
              <a:t>&gt;11/01/2019;entrydate&lt;02/07/2020 – hit Enter</a:t>
            </a:r>
          </a:p>
          <a:p>
            <a:pPr lvl="1"/>
            <a:r>
              <a:rPr lang="en-US" dirty="0"/>
              <a:t>Click “Quick Export” at the bottom right</a:t>
            </a:r>
          </a:p>
          <a:p>
            <a:pPr lvl="1"/>
            <a:r>
              <a:rPr lang="en-US" dirty="0"/>
              <a:t>You will see a window with space to input fields for  your list</a:t>
            </a:r>
          </a:p>
          <a:p>
            <a:pPr lvl="1"/>
            <a:endParaRPr lang="en-US" dirty="0"/>
          </a:p>
          <a:p>
            <a:pPr lvl="1"/>
            <a:endParaRPr lang="en-US" dirty="0"/>
          </a:p>
        </p:txBody>
      </p:sp>
    </p:spTree>
    <p:extLst>
      <p:ext uri="{BB962C8B-B14F-4D97-AF65-F5344CB8AC3E}">
        <p14:creationId xmlns:p14="http://schemas.microsoft.com/office/powerpoint/2010/main" val="1385030250"/>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14283E-D7B4-49E9-932E-D7F2A2847F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useBgFill="1">
        <p:nvSpPr>
          <p:cNvPr id="10" name="Rectangle 9">
            <a:extLst>
              <a:ext uri="{FF2B5EF4-FFF2-40B4-BE49-F238E27FC236}">
                <a16:creationId xmlns:a16="http://schemas.microsoft.com/office/drawing/2014/main" id="{92806DFD-E192-42CC-B190-3C4C95B8FF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33" y="-1"/>
            <a:ext cx="12189867"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9FCFF961-4E84-4FD1-859C-B7F410031C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1793" y="0"/>
            <a:ext cx="4632503" cy="6858000"/>
          </a:xfrm>
          <a:prstGeom prst="rect">
            <a:avLst/>
          </a:prstGeom>
        </p:spPr>
      </p:pic>
      <p:sp>
        <p:nvSpPr>
          <p:cNvPr id="2" name="Title 1">
            <a:extLst>
              <a:ext uri="{FF2B5EF4-FFF2-40B4-BE49-F238E27FC236}">
                <a16:creationId xmlns:a16="http://schemas.microsoft.com/office/drawing/2014/main" id="{0CB419C0-EFEE-7743-95E8-4A2DC70028FC}"/>
              </a:ext>
            </a:extLst>
          </p:cNvPr>
          <p:cNvSpPr>
            <a:spLocks noGrp="1"/>
          </p:cNvSpPr>
          <p:nvPr>
            <p:ph type="title"/>
          </p:nvPr>
        </p:nvSpPr>
        <p:spPr>
          <a:xfrm>
            <a:off x="1389300" y="1201723"/>
            <a:ext cx="2888120" cy="4454554"/>
          </a:xfrm>
        </p:spPr>
        <p:txBody>
          <a:bodyPr anchor="ctr">
            <a:normAutofit/>
          </a:bodyPr>
          <a:lstStyle/>
          <a:p>
            <a:r>
              <a:rPr lang="en-US" sz="3600"/>
              <a:t>Let’s Check for New Enrollments - CON</a:t>
            </a:r>
          </a:p>
        </p:txBody>
      </p:sp>
      <p:sp>
        <p:nvSpPr>
          <p:cNvPr id="14" name="Rectangle 13">
            <a:extLst>
              <a:ext uri="{FF2B5EF4-FFF2-40B4-BE49-F238E27FC236}">
                <a16:creationId xmlns:a16="http://schemas.microsoft.com/office/drawing/2014/main" id="{BB17FFD2-DBC7-4ABB-B2A0-7E18EC1B80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DF737BB4-6553-47A8-893F-178A10C6B6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E1CF302F-EC07-F941-A70C-8FA622FA86BC}"/>
              </a:ext>
            </a:extLst>
          </p:cNvPr>
          <p:cNvSpPr>
            <a:spLocks noGrp="1"/>
          </p:cNvSpPr>
          <p:nvPr>
            <p:ph idx="1"/>
          </p:nvPr>
        </p:nvSpPr>
        <p:spPr>
          <a:xfrm>
            <a:off x="5329969" y="647750"/>
            <a:ext cx="5850936" cy="5571066"/>
          </a:xfrm>
        </p:spPr>
        <p:txBody>
          <a:bodyPr anchor="ctr">
            <a:normAutofit/>
          </a:bodyPr>
          <a:lstStyle/>
          <a:p>
            <a:r>
              <a:rPr lang="en-US" sz="1800"/>
              <a:t>In the window type the following commands:</a:t>
            </a:r>
          </a:p>
          <a:p>
            <a:pPr lvl="1"/>
            <a:r>
              <a:rPr lang="en-US"/>
              <a:t>Last_name</a:t>
            </a:r>
            <a:r>
              <a:rPr lang="en-US" dirty="0"/>
              <a:t>	* S_NC_STUDENTDEMO.PREVIOUS_STATE</a:t>
            </a:r>
          </a:p>
          <a:p>
            <a:pPr lvl="1"/>
            <a:r>
              <a:rPr lang="en-US"/>
              <a:t>First_name</a:t>
            </a:r>
            <a:r>
              <a:rPr lang="en-US" dirty="0"/>
              <a:t>	* </a:t>
            </a:r>
            <a:r>
              <a:rPr lang="en-US"/>
              <a:t>StudentCoreFields.father_employer</a:t>
            </a:r>
            <a:endParaRPr lang="en-US" dirty="0"/>
          </a:p>
          <a:p>
            <a:pPr lvl="1"/>
            <a:r>
              <a:rPr lang="en-US"/>
              <a:t>Student_number</a:t>
            </a:r>
            <a:r>
              <a:rPr lang="en-US" dirty="0"/>
              <a:t>	* </a:t>
            </a:r>
            <a:r>
              <a:rPr lang="en-US"/>
              <a:t>StudentCoreFields.mother_employer</a:t>
            </a:r>
            <a:endParaRPr lang="en-US" dirty="0"/>
          </a:p>
          <a:p>
            <a:pPr lvl="1"/>
            <a:r>
              <a:rPr lang="en-US"/>
              <a:t>Grade_level</a:t>
            </a:r>
            <a:endParaRPr lang="en-US" dirty="0"/>
          </a:p>
          <a:p>
            <a:pPr lvl="1"/>
            <a:r>
              <a:rPr lang="en-US" dirty="0"/>
              <a:t>Ethnicity</a:t>
            </a:r>
          </a:p>
          <a:p>
            <a:pPr lvl="1"/>
            <a:r>
              <a:rPr lang="en-US" dirty="0"/>
              <a:t>Street</a:t>
            </a:r>
          </a:p>
          <a:p>
            <a:pPr lvl="1"/>
            <a:r>
              <a:rPr lang="en-US" dirty="0"/>
              <a:t>City</a:t>
            </a:r>
          </a:p>
          <a:p>
            <a:pPr lvl="1"/>
            <a:r>
              <a:rPr lang="en-US"/>
              <a:t>Home_phone</a:t>
            </a:r>
            <a:endParaRPr lang="en-US" dirty="0"/>
          </a:p>
        </p:txBody>
      </p:sp>
    </p:spTree>
    <p:extLst>
      <p:ext uri="{BB962C8B-B14F-4D97-AF65-F5344CB8AC3E}">
        <p14:creationId xmlns:p14="http://schemas.microsoft.com/office/powerpoint/2010/main" val="2339533267"/>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9CD79B-13FF-4DE6-AF06-77B560C628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1"/>
            <a:ext cx="1118446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402D77BF-B8EB-4AFE-AC21-08C836EF16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2" name="Title 1">
            <a:extLst>
              <a:ext uri="{FF2B5EF4-FFF2-40B4-BE49-F238E27FC236}">
                <a16:creationId xmlns:a16="http://schemas.microsoft.com/office/drawing/2014/main" id="{4D16AE61-F936-A84C-B71D-F615086653BA}"/>
              </a:ext>
            </a:extLst>
          </p:cNvPr>
          <p:cNvSpPr>
            <a:spLocks noGrp="1"/>
          </p:cNvSpPr>
          <p:nvPr>
            <p:ph type="title"/>
          </p:nvPr>
        </p:nvSpPr>
        <p:spPr>
          <a:xfrm>
            <a:off x="2611808" y="808056"/>
            <a:ext cx="7958331" cy="1077229"/>
          </a:xfrm>
        </p:spPr>
        <p:txBody>
          <a:bodyPr>
            <a:normAutofit/>
          </a:bodyPr>
          <a:lstStyle/>
          <a:p>
            <a:pPr algn="l"/>
            <a:r>
              <a:rPr lang="en-US" dirty="0"/>
              <a:t>Now, Let’s Go to MSIX</a:t>
            </a:r>
            <a:endParaRPr lang="en-US"/>
          </a:p>
        </p:txBody>
      </p:sp>
      <p:graphicFrame>
        <p:nvGraphicFramePr>
          <p:cNvPr id="5" name="Content Placeholder 2">
            <a:extLst>
              <a:ext uri="{FF2B5EF4-FFF2-40B4-BE49-F238E27FC236}">
                <a16:creationId xmlns:a16="http://schemas.microsoft.com/office/drawing/2014/main" id="{61CB7427-EC3B-4732-B20B-0819E312AF1E}"/>
              </a:ext>
            </a:extLst>
          </p:cNvPr>
          <p:cNvGraphicFramePr>
            <a:graphicFrameLocks noGrp="1"/>
          </p:cNvGraphicFramePr>
          <p:nvPr>
            <p:ph idx="1"/>
          </p:nvPr>
        </p:nvGraphicFramePr>
        <p:xfrm>
          <a:off x="2611807" y="2367883"/>
          <a:ext cx="7915667" cy="33668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17452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0B25-A175-4182-81A9-A5564CEFF201}"/>
              </a:ext>
            </a:extLst>
          </p:cNvPr>
          <p:cNvSpPr>
            <a:spLocks noGrp="1"/>
          </p:cNvSpPr>
          <p:nvPr>
            <p:ph type="title"/>
          </p:nvPr>
        </p:nvSpPr>
        <p:spPr>
          <a:noFill/>
        </p:spPr>
        <p:txBody>
          <a:bodyPr/>
          <a:lstStyle/>
          <a:p>
            <a:r>
              <a:rPr lang="en-US" dirty="0">
                <a:solidFill>
                  <a:srgbClr val="465C2B"/>
                </a:solidFill>
                <a:latin typeface="Britannic Bold" panose="020B0903060703020204" pitchFamily="34" charset="0"/>
              </a:rPr>
              <a:t>Introductions, Logistics, &amp; Goals </a:t>
            </a:r>
          </a:p>
        </p:txBody>
      </p:sp>
      <p:sp>
        <p:nvSpPr>
          <p:cNvPr id="3" name="Content Placeholder 2">
            <a:extLst>
              <a:ext uri="{FF2B5EF4-FFF2-40B4-BE49-F238E27FC236}">
                <a16:creationId xmlns:a16="http://schemas.microsoft.com/office/drawing/2014/main" id="{4F6AAAED-1BCF-41A1-8B2A-24A13044722E}"/>
              </a:ext>
            </a:extLst>
          </p:cNvPr>
          <p:cNvSpPr>
            <a:spLocks noGrp="1"/>
          </p:cNvSpPr>
          <p:nvPr>
            <p:ph idx="1"/>
          </p:nvPr>
        </p:nvSpPr>
        <p:spPr/>
        <p:txBody>
          <a:bodyPr>
            <a:normAutofit fontScale="92500"/>
          </a:bodyPr>
          <a:lstStyle/>
          <a:p>
            <a:r>
              <a:rPr lang="en-US" dirty="0">
                <a:latin typeface="Britannic Bold" panose="020B0903060703020204" pitchFamily="34" charset="0"/>
              </a:rPr>
              <a:t>Staff will accurately apply the ESSA guidelines to a variety of  advanced scenarios </a:t>
            </a:r>
          </a:p>
          <a:p>
            <a:r>
              <a:rPr lang="en-US" dirty="0">
                <a:latin typeface="Britannic Bold" panose="020B0903060703020204" pitchFamily="34" charset="0"/>
              </a:rPr>
              <a:t>Staff will identify areas for improvement and better understand how to complete and utilize the ID&amp;R Plan </a:t>
            </a:r>
          </a:p>
          <a:p>
            <a:r>
              <a:rPr lang="en-US" dirty="0">
                <a:solidFill>
                  <a:srgbClr val="FFFFFF"/>
                </a:solidFill>
                <a:latin typeface="Britannic Bold" panose="020B0903060703020204" pitchFamily="34" charset="0"/>
              </a:rPr>
              <a:t>Staff will collaborate with others in order to evaluate best practices and new ideas on locating migrant students, gaining families’ trust, and speaking to different audiences about the MEP </a:t>
            </a:r>
          </a:p>
          <a:p>
            <a:r>
              <a:rPr lang="en-US" dirty="0">
                <a:solidFill>
                  <a:schemeClr val="bg1"/>
                </a:solidFill>
                <a:latin typeface="Britannic Bold" panose="020B0903060703020204" pitchFamily="34" charset="0"/>
              </a:rPr>
              <a:t>Staff will learn new techniques to identify and recruit Out-of-School Youth(OSY) </a:t>
            </a:r>
          </a:p>
          <a:p>
            <a:r>
              <a:rPr lang="en-US" dirty="0">
                <a:solidFill>
                  <a:schemeClr val="bg1"/>
                </a:solidFill>
                <a:latin typeface="Britannic Bold" panose="020B0903060703020204" pitchFamily="34" charset="0"/>
              </a:rPr>
              <a:t>Staff will apply use of MSIX to enhance their ID&amp;R efforts </a:t>
            </a:r>
          </a:p>
        </p:txBody>
      </p:sp>
    </p:spTree>
    <p:extLst>
      <p:ext uri="{BB962C8B-B14F-4D97-AF65-F5344CB8AC3E}">
        <p14:creationId xmlns:p14="http://schemas.microsoft.com/office/powerpoint/2010/main" val="293039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9CD79B-13FF-4DE6-AF06-77B560C628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1"/>
            <a:ext cx="1118446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402D77BF-B8EB-4AFE-AC21-08C836EF16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2" name="Title 1">
            <a:extLst>
              <a:ext uri="{FF2B5EF4-FFF2-40B4-BE49-F238E27FC236}">
                <a16:creationId xmlns:a16="http://schemas.microsoft.com/office/drawing/2014/main" id="{C62168F6-8519-384A-A8ED-902DA8FC098B}"/>
              </a:ext>
            </a:extLst>
          </p:cNvPr>
          <p:cNvSpPr>
            <a:spLocks noGrp="1"/>
          </p:cNvSpPr>
          <p:nvPr>
            <p:ph type="title"/>
          </p:nvPr>
        </p:nvSpPr>
        <p:spPr>
          <a:xfrm>
            <a:off x="2611808" y="808056"/>
            <a:ext cx="7958331" cy="1077229"/>
          </a:xfrm>
        </p:spPr>
        <p:txBody>
          <a:bodyPr>
            <a:normAutofit/>
          </a:bodyPr>
          <a:lstStyle/>
          <a:p>
            <a:pPr algn="l"/>
            <a:r>
              <a:rPr lang="en-US" dirty="0"/>
              <a:t>MSIX Reports</a:t>
            </a:r>
            <a:endParaRPr lang="en-US"/>
          </a:p>
        </p:txBody>
      </p:sp>
      <p:graphicFrame>
        <p:nvGraphicFramePr>
          <p:cNvPr id="5" name="Content Placeholder 2">
            <a:extLst>
              <a:ext uri="{FF2B5EF4-FFF2-40B4-BE49-F238E27FC236}">
                <a16:creationId xmlns:a16="http://schemas.microsoft.com/office/drawing/2014/main" id="{0342641E-E9D4-48FA-8E6D-349034EAE3F7}"/>
              </a:ext>
            </a:extLst>
          </p:cNvPr>
          <p:cNvGraphicFramePr>
            <a:graphicFrameLocks noGrp="1"/>
          </p:cNvGraphicFramePr>
          <p:nvPr>
            <p:ph idx="1"/>
          </p:nvPr>
        </p:nvGraphicFramePr>
        <p:xfrm>
          <a:off x="2611807" y="2367883"/>
          <a:ext cx="7915667" cy="33668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950555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9CD79B-13FF-4DE6-AF06-77B560C628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1"/>
            <a:ext cx="1118446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402D77BF-B8EB-4AFE-AC21-08C836EF16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2" name="Title 1">
            <a:extLst>
              <a:ext uri="{FF2B5EF4-FFF2-40B4-BE49-F238E27FC236}">
                <a16:creationId xmlns:a16="http://schemas.microsoft.com/office/drawing/2014/main" id="{AA000A44-1D52-7843-9966-06B4E476F46F}"/>
              </a:ext>
            </a:extLst>
          </p:cNvPr>
          <p:cNvSpPr>
            <a:spLocks noGrp="1"/>
          </p:cNvSpPr>
          <p:nvPr>
            <p:ph type="title"/>
          </p:nvPr>
        </p:nvSpPr>
        <p:spPr>
          <a:xfrm>
            <a:off x="2611808" y="808056"/>
            <a:ext cx="7958331" cy="1077229"/>
          </a:xfrm>
        </p:spPr>
        <p:txBody>
          <a:bodyPr>
            <a:normAutofit/>
          </a:bodyPr>
          <a:lstStyle/>
          <a:p>
            <a:pPr algn="l"/>
            <a:r>
              <a:rPr lang="en-US" dirty="0"/>
              <a:t>Few MSIX Reminders</a:t>
            </a:r>
            <a:endParaRPr lang="en-US"/>
          </a:p>
        </p:txBody>
      </p:sp>
      <p:graphicFrame>
        <p:nvGraphicFramePr>
          <p:cNvPr id="5" name="Content Placeholder 2">
            <a:extLst>
              <a:ext uri="{FF2B5EF4-FFF2-40B4-BE49-F238E27FC236}">
                <a16:creationId xmlns:a16="http://schemas.microsoft.com/office/drawing/2014/main" id="{75DF9B3A-46D0-463D-8445-4BAEAC49F931}"/>
              </a:ext>
            </a:extLst>
          </p:cNvPr>
          <p:cNvGraphicFramePr>
            <a:graphicFrameLocks noGrp="1"/>
          </p:cNvGraphicFramePr>
          <p:nvPr>
            <p:ph idx="1"/>
          </p:nvPr>
        </p:nvGraphicFramePr>
        <p:xfrm>
          <a:off x="2611807" y="2367883"/>
          <a:ext cx="7915667" cy="33668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538858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214AA7-F028-4A0D-8698-61AEC754D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59834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2A256BE-F3EE-4BD6-B520-8992FC0E2271}"/>
              </a:ext>
            </a:extLst>
          </p:cNvPr>
          <p:cNvSpPr>
            <a:spLocks noGrp="1"/>
          </p:cNvSpPr>
          <p:nvPr>
            <p:ph type="title"/>
          </p:nvPr>
        </p:nvSpPr>
        <p:spPr>
          <a:xfrm>
            <a:off x="1159933" y="995318"/>
            <a:ext cx="9872134" cy="1193968"/>
          </a:xfrm>
          <a:solidFill>
            <a:srgbClr val="FFFFFF"/>
          </a:solidFill>
          <a:ln w="38100">
            <a:solidFill>
              <a:srgbClr val="7F7F7F"/>
            </a:solidFill>
            <a:miter lim="800000"/>
          </a:ln>
        </p:spPr>
        <p:txBody>
          <a:bodyPr>
            <a:normAutofit/>
          </a:bodyPr>
          <a:lstStyle/>
          <a:p>
            <a:pPr algn="ctr"/>
            <a:r>
              <a:rPr lang="en-US" sz="3600">
                <a:solidFill>
                  <a:srgbClr val="3F3F3F"/>
                </a:solidFill>
              </a:rPr>
              <a:t>Evaluation &amp; Closing </a:t>
            </a:r>
          </a:p>
        </p:txBody>
      </p:sp>
      <p:sp>
        <p:nvSpPr>
          <p:cNvPr id="3" name="Content Placeholder 2">
            <a:extLst>
              <a:ext uri="{FF2B5EF4-FFF2-40B4-BE49-F238E27FC236}">
                <a16:creationId xmlns:a16="http://schemas.microsoft.com/office/drawing/2014/main" id="{15C8123D-3784-46A3-AC27-D64C6BF758CE}"/>
              </a:ext>
            </a:extLst>
          </p:cNvPr>
          <p:cNvSpPr>
            <a:spLocks noGrp="1"/>
          </p:cNvSpPr>
          <p:nvPr>
            <p:ph sz="half" idx="1"/>
          </p:nvPr>
        </p:nvSpPr>
        <p:spPr>
          <a:xfrm>
            <a:off x="1476915" y="2888250"/>
            <a:ext cx="4297351" cy="2959777"/>
          </a:xfrm>
        </p:spPr>
        <p:txBody>
          <a:bodyPr anchor="t">
            <a:normAutofit/>
          </a:bodyPr>
          <a:lstStyle/>
          <a:p>
            <a:r>
              <a:rPr lang="en-US" sz="2000" dirty="0"/>
              <a:t>Please complete the evaluation sent to you in your e-mail prior to leaving </a:t>
            </a:r>
          </a:p>
          <a:p>
            <a:r>
              <a:rPr lang="en-US" sz="2000" dirty="0"/>
              <a:t>Make sure that you have signed in </a:t>
            </a:r>
          </a:p>
        </p:txBody>
      </p:sp>
      <p:cxnSp>
        <p:nvCxnSpPr>
          <p:cNvPr id="11" name="Straight Connector 10">
            <a:extLst>
              <a:ext uri="{FF2B5EF4-FFF2-40B4-BE49-F238E27FC236}">
                <a16:creationId xmlns:a16="http://schemas.microsoft.com/office/drawing/2014/main" id="{D6206FDC-2777-4D7F-AF9C-73413DA664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2888250"/>
            <a:ext cx="0" cy="2769135"/>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322042CF-5317-4447-970B-381886EC37F1}"/>
              </a:ext>
            </a:extLst>
          </p:cNvPr>
          <p:cNvSpPr>
            <a:spLocks noGrp="1"/>
          </p:cNvSpPr>
          <p:nvPr>
            <p:ph sz="half" idx="2"/>
          </p:nvPr>
        </p:nvSpPr>
        <p:spPr>
          <a:xfrm>
            <a:off x="6417731" y="2888250"/>
            <a:ext cx="4292594" cy="2959778"/>
          </a:xfrm>
        </p:spPr>
        <p:txBody>
          <a:bodyPr anchor="t">
            <a:normAutofit/>
          </a:bodyPr>
          <a:lstStyle/>
          <a:p>
            <a:pPr marL="0" indent="0">
              <a:buNone/>
            </a:pPr>
            <a:r>
              <a:rPr lang="en-US" sz="2000" dirty="0"/>
              <a:t>Rachel Wright Junio</a:t>
            </a:r>
          </a:p>
          <a:p>
            <a:pPr marL="0" indent="0">
              <a:buNone/>
            </a:pPr>
            <a:r>
              <a:rPr lang="en-US" sz="2000" dirty="0"/>
              <a:t>Eastern MEP Administrator </a:t>
            </a:r>
          </a:p>
          <a:p>
            <a:pPr marL="0" indent="0">
              <a:buNone/>
            </a:pPr>
            <a:r>
              <a:rPr lang="en-US" sz="2000" dirty="0">
                <a:hlinkClick r:id="rId2"/>
              </a:rPr>
              <a:t>Rachel.wrightjunio@dpi.nc.gov</a:t>
            </a:r>
            <a:r>
              <a:rPr lang="en-US" sz="2000" dirty="0"/>
              <a:t> </a:t>
            </a:r>
          </a:p>
          <a:p>
            <a:pPr marL="0" indent="0">
              <a:buNone/>
            </a:pPr>
            <a:endParaRPr lang="en-US" sz="2000" dirty="0"/>
          </a:p>
          <a:p>
            <a:pPr marL="0" indent="0">
              <a:buNone/>
            </a:pPr>
            <a:r>
              <a:rPr lang="en-US" sz="2000" dirty="0"/>
              <a:t>Heriberto Corral, Ed.D.</a:t>
            </a:r>
          </a:p>
          <a:p>
            <a:pPr marL="0" indent="0">
              <a:buNone/>
            </a:pPr>
            <a:r>
              <a:rPr lang="en-US" sz="2000" dirty="0"/>
              <a:t>Western MEP Administrator </a:t>
            </a:r>
          </a:p>
          <a:p>
            <a:pPr marL="0" indent="0">
              <a:buNone/>
            </a:pPr>
            <a:r>
              <a:rPr lang="en-US" sz="2000" dirty="0">
                <a:hlinkClick r:id="rId3"/>
              </a:rPr>
              <a:t>Heriberto.corral@dpi.nc.gov</a:t>
            </a:r>
            <a:r>
              <a:rPr lang="en-US" sz="2000" dirty="0"/>
              <a:t> </a:t>
            </a:r>
          </a:p>
        </p:txBody>
      </p:sp>
    </p:spTree>
    <p:extLst>
      <p:ext uri="{BB962C8B-B14F-4D97-AF65-F5344CB8AC3E}">
        <p14:creationId xmlns:p14="http://schemas.microsoft.com/office/powerpoint/2010/main" val="181244837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30"/>
          <p:cNvSpPr/>
          <p:nvPr/>
        </p:nvSpPr>
        <p:spPr>
          <a:xfrm>
            <a:off x="7528560" y="0"/>
            <a:ext cx="4654296" cy="6858000"/>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2" name="Google Shape;152;p30"/>
          <p:cNvSpPr txBox="1">
            <a:spLocks noGrp="1"/>
          </p:cNvSpPr>
          <p:nvPr>
            <p:ph type="title"/>
          </p:nvPr>
        </p:nvSpPr>
        <p:spPr>
          <a:xfrm>
            <a:off x="8172027" y="643467"/>
            <a:ext cx="3363974" cy="1597315"/>
          </a:xfrm>
          <a:prstGeom prst="rect">
            <a:avLst/>
          </a:prstGeom>
          <a:noFill/>
          <a:ln w="19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520"/>
              <a:buFont typeface="Calibri"/>
              <a:buNone/>
            </a:pPr>
            <a:r>
              <a:rPr lang="en-US" sz="2520">
                <a:solidFill>
                  <a:schemeClr val="lt1"/>
                </a:solidFill>
                <a:latin typeface="Calibri"/>
                <a:ea typeface="Calibri"/>
                <a:cs typeface="Calibri"/>
                <a:sym typeface="Calibri"/>
              </a:rPr>
              <a:t>Quick Review &amp; Eligibility Determination Stations </a:t>
            </a:r>
            <a:endParaRPr/>
          </a:p>
        </p:txBody>
      </p:sp>
      <p:pic>
        <p:nvPicPr>
          <p:cNvPr id="153" name="Google Shape;153;p30"/>
          <p:cNvPicPr preferRelativeResize="0">
            <a:picLocks noGrp="1"/>
          </p:cNvPicPr>
          <p:nvPr>
            <p:ph type="body" idx="1"/>
          </p:nvPr>
        </p:nvPicPr>
        <p:blipFill rotWithShape="1">
          <a:blip r:embed="rId3">
            <a:alphaModFix/>
          </a:blip>
          <a:srcRect l="47658" t="7903" r="7412" b="14260"/>
          <a:stretch/>
        </p:blipFill>
        <p:spPr>
          <a:xfrm>
            <a:off x="649563" y="1575324"/>
            <a:ext cx="6250769" cy="3546485"/>
          </a:xfrm>
          <a:prstGeom prst="rect">
            <a:avLst/>
          </a:prstGeom>
          <a:noFill/>
          <a:ln>
            <a:noFill/>
          </a:ln>
        </p:spPr>
      </p:pic>
      <p:sp>
        <p:nvSpPr>
          <p:cNvPr id="154" name="Google Shape;154;p30"/>
          <p:cNvSpPr txBox="1">
            <a:spLocks noGrp="1"/>
          </p:cNvSpPr>
          <p:nvPr>
            <p:ph type="body" idx="2"/>
          </p:nvPr>
        </p:nvSpPr>
        <p:spPr>
          <a:xfrm>
            <a:off x="8172028" y="2638044"/>
            <a:ext cx="3363974" cy="3415622"/>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2000"/>
              <a:buChar char="•"/>
            </a:pPr>
            <a:r>
              <a:rPr lang="en-US" sz="2000" u="sng">
                <a:solidFill>
                  <a:schemeClr val="lt1"/>
                </a:solidFill>
              </a:rPr>
              <a:t>Goal: </a:t>
            </a:r>
            <a:r>
              <a:rPr lang="en-US" sz="2000">
                <a:solidFill>
                  <a:schemeClr val="lt1"/>
                </a:solidFill>
              </a:rPr>
              <a:t>Staff will accurately apply ESSA eligibility guidelines to advanced scenarios </a:t>
            </a:r>
            <a:endParaRPr/>
          </a:p>
          <a:p>
            <a:pPr marL="685800" lvl="1" indent="-228600" algn="l" rtl="0">
              <a:lnSpc>
                <a:spcPct val="90000"/>
              </a:lnSpc>
              <a:spcBef>
                <a:spcPts val="500"/>
              </a:spcBef>
              <a:spcAft>
                <a:spcPts val="0"/>
              </a:spcAft>
              <a:buClr>
                <a:schemeClr val="lt1"/>
              </a:buClr>
              <a:buSzPts val="1600"/>
              <a:buChar char="•"/>
            </a:pPr>
            <a:r>
              <a:rPr lang="en-US" sz="1600">
                <a:solidFill>
                  <a:schemeClr val="lt1"/>
                </a:solidFill>
              </a:rPr>
              <a:t>Review Game through Kahoot! </a:t>
            </a:r>
            <a:endParaRPr/>
          </a:p>
          <a:p>
            <a:pPr marL="685800" lvl="1" indent="-228600" algn="l" rtl="0">
              <a:lnSpc>
                <a:spcPct val="90000"/>
              </a:lnSpc>
              <a:spcBef>
                <a:spcPts val="500"/>
              </a:spcBef>
              <a:spcAft>
                <a:spcPts val="0"/>
              </a:spcAft>
              <a:buClr>
                <a:schemeClr val="lt1"/>
              </a:buClr>
              <a:buSzPts val="1600"/>
              <a:buChar char="•"/>
            </a:pPr>
            <a:r>
              <a:rPr lang="en-US" sz="1600">
                <a:solidFill>
                  <a:schemeClr val="lt1"/>
                </a:solidFill>
              </a:rPr>
              <a:t>Model Scenario with COE Reminders </a:t>
            </a:r>
            <a:endParaRPr/>
          </a:p>
          <a:p>
            <a:pPr marL="685800" lvl="1" indent="-228600" algn="l" rtl="0">
              <a:lnSpc>
                <a:spcPct val="90000"/>
              </a:lnSpc>
              <a:spcBef>
                <a:spcPts val="500"/>
              </a:spcBef>
              <a:spcAft>
                <a:spcPts val="0"/>
              </a:spcAft>
              <a:buClr>
                <a:schemeClr val="lt1"/>
              </a:buClr>
              <a:buSzPts val="1600"/>
              <a:buChar char="•"/>
            </a:pPr>
            <a:r>
              <a:rPr lang="en-US" sz="1600">
                <a:solidFill>
                  <a:schemeClr val="lt1"/>
                </a:solidFill>
              </a:rPr>
              <a:t>Eligibility Determination Stations in small groups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83" name="Rectangle 7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D674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778" name="Title 1">
            <a:extLst>
              <a:ext uri="{FF2B5EF4-FFF2-40B4-BE49-F238E27FC236}">
                <a16:creationId xmlns:a16="http://schemas.microsoft.com/office/drawing/2014/main" id="{67935737-EE42-4E57-B77B-0A6F1771830D}"/>
              </a:ext>
            </a:extLst>
          </p:cNvPr>
          <p:cNvSpPr>
            <a:spLocks noGrp="1" noChangeArrowheads="1"/>
          </p:cNvSpPr>
          <p:nvPr>
            <p:ph type="title"/>
          </p:nvPr>
        </p:nvSpPr>
        <p:spPr>
          <a:xfrm>
            <a:off x="524256" y="4767072"/>
            <a:ext cx="6594189" cy="1625210"/>
          </a:xfrm>
        </p:spPr>
        <p:txBody>
          <a:bodyPr vert="horz" lIns="91440" tIns="45720" rIns="91440" bIns="45720" rtlCol="0" anchor="ctr">
            <a:normAutofit/>
          </a:bodyPr>
          <a:lstStyle/>
          <a:p>
            <a:pPr algn="r"/>
            <a:r>
              <a:rPr lang="en-US" altLang="en-US">
                <a:solidFill>
                  <a:srgbClr val="FFFFFF"/>
                </a:solidFill>
              </a:rPr>
              <a:t>Determining Eligibility is as easy as 1…2…3! </a:t>
            </a:r>
          </a:p>
        </p:txBody>
      </p:sp>
      <p:pic>
        <p:nvPicPr>
          <p:cNvPr id="75779" name="Content Placeholder 6" descr="A group of people in a field&#10;&#10;Description automatically generated">
            <a:extLst>
              <a:ext uri="{FF2B5EF4-FFF2-40B4-BE49-F238E27FC236}">
                <a16:creationId xmlns:a16="http://schemas.microsoft.com/office/drawing/2014/main" id="{35C28736-DE43-4862-A244-5F7577680809}"/>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8166" r="1" b="4655"/>
          <a:stretch/>
        </p:blipFill>
        <p:spPr>
          <a:xfrm>
            <a:off x="327547" y="321733"/>
            <a:ext cx="7058306" cy="4107392"/>
          </a:xfrm>
          <a:prstGeom prst="rect">
            <a:avLst/>
          </a:prstGeom>
        </p:spPr>
      </p:pic>
      <p:sp>
        <p:nvSpPr>
          <p:cNvPr id="75784" name="Rectangle 7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62531FDF-4004-48C9-ABFA-1ADB46C30E0A}"/>
              </a:ext>
            </a:extLst>
          </p:cNvPr>
          <p:cNvSpPr>
            <a:spLocks noGrp="1" noChangeArrowheads="1"/>
          </p:cNvSpPr>
          <p:nvPr>
            <p:ph sz="half" idx="2"/>
          </p:nvPr>
        </p:nvSpPr>
        <p:spPr>
          <a:xfrm>
            <a:off x="8029319" y="917725"/>
            <a:ext cx="3424739" cy="4852362"/>
          </a:xfrm>
        </p:spPr>
        <p:txBody>
          <a:bodyPr vert="horz" lIns="91440" tIns="45720" rIns="91440" bIns="45720" rtlCol="0" anchor="ctr">
            <a:normAutofit/>
          </a:bodyPr>
          <a:lstStyle/>
          <a:p>
            <a:r>
              <a:rPr lang="en-US" altLang="en-US" sz="2000">
                <a:solidFill>
                  <a:srgbClr val="FFFFFF"/>
                </a:solidFill>
              </a:rPr>
              <a:t>Is there a Migratory Child (MC)? </a:t>
            </a:r>
          </a:p>
          <a:p>
            <a:r>
              <a:rPr lang="en-US" altLang="en-US" sz="2000">
                <a:solidFill>
                  <a:srgbClr val="FFFFFF"/>
                </a:solidFill>
              </a:rPr>
              <a:t>Is there a Migratory Qualifying Worker (MQW)? </a:t>
            </a:r>
          </a:p>
          <a:p>
            <a:r>
              <a:rPr lang="en-US" altLang="en-US" sz="2000">
                <a:solidFill>
                  <a:srgbClr val="FFFFFF"/>
                </a:solidFill>
              </a:rPr>
              <a:t>Did the child and the worker make a qualifying move (QM)? </a:t>
            </a:r>
          </a:p>
        </p:txBody>
      </p:sp>
      <p:sp>
        <p:nvSpPr>
          <p:cNvPr id="75781" name="Slide Number Placeholder 4">
            <a:extLst>
              <a:ext uri="{FF2B5EF4-FFF2-40B4-BE49-F238E27FC236}">
                <a16:creationId xmlns:a16="http://schemas.microsoft.com/office/drawing/2014/main" id="{1014F3CC-72A7-4017-AAC1-27D0B3995D41}"/>
              </a:ext>
            </a:extLst>
          </p:cNvPr>
          <p:cNvSpPr>
            <a:spLocks noGrp="1" noChangeArrowheads="1"/>
          </p:cNvSpPr>
          <p:nvPr>
            <p:ph type="sldNum" sz="quarter" idx="10"/>
          </p:nvPr>
        </p:nvSpPr>
        <p:spPr>
          <a:xfrm>
            <a:off x="10480391" y="6535157"/>
            <a:ext cx="973667" cy="2743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har char="•"/>
              <a:defRPr sz="3000">
                <a:solidFill>
                  <a:srgbClr val="6185AB"/>
                </a:solidFill>
                <a:latin typeface="Arial" panose="020B0604020202020204" pitchFamily="34" charset="0"/>
                <a:ea typeface="ヒラギノ角ゴ Pro W3" pitchFamily="1" charset="-128"/>
              </a:defRPr>
            </a:lvl1pPr>
            <a:lvl2pPr marL="742950" indent="-285750">
              <a:spcBef>
                <a:spcPct val="20000"/>
              </a:spcBef>
              <a:buChar char="–"/>
              <a:defRPr sz="2800">
                <a:solidFill>
                  <a:srgbClr val="6185AB"/>
                </a:solidFill>
                <a:latin typeface="Arial" panose="020B0604020202020204" pitchFamily="34" charset="0"/>
                <a:ea typeface="ヒラギノ角ゴ Pro W3" pitchFamily="1" charset="-128"/>
              </a:defRPr>
            </a:lvl2pPr>
            <a:lvl3pPr marL="1143000" indent="-228600">
              <a:spcBef>
                <a:spcPct val="20000"/>
              </a:spcBef>
              <a:buChar char="•"/>
              <a:defRPr sz="2400">
                <a:solidFill>
                  <a:srgbClr val="6185AB"/>
                </a:solidFill>
                <a:latin typeface="Arial" panose="020B0604020202020204" pitchFamily="34" charset="0"/>
                <a:ea typeface="ヒラギノ角ゴ Pro W3" pitchFamily="1" charset="-128"/>
              </a:defRPr>
            </a:lvl3pPr>
            <a:lvl4pPr marL="1600200" indent="-228600">
              <a:spcBef>
                <a:spcPct val="20000"/>
              </a:spcBef>
              <a:buChar char="–"/>
              <a:defRPr sz="2000">
                <a:solidFill>
                  <a:srgbClr val="6185AB"/>
                </a:solidFill>
                <a:latin typeface="Arial" panose="020B0604020202020204" pitchFamily="34" charset="0"/>
                <a:ea typeface="ヒラギノ角ゴ Pro W3" pitchFamily="1" charset="-128"/>
              </a:defRPr>
            </a:lvl4pPr>
            <a:lvl5pPr marL="2057400" indent="-228600">
              <a:spcBef>
                <a:spcPct val="20000"/>
              </a:spcBef>
              <a:buChar char="»"/>
              <a:defRPr sz="2000">
                <a:solidFill>
                  <a:srgbClr val="6185AB"/>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9pPr>
          </a:lstStyle>
          <a:p>
            <a:pPr algn="r">
              <a:spcBef>
                <a:spcPts val="0"/>
              </a:spcBef>
              <a:spcAft>
                <a:spcPts val="600"/>
              </a:spcAft>
              <a:buNone/>
              <a:defRPr/>
            </a:pPr>
            <a:fld id="{BC1CF3FA-F706-4891-9DC4-4D1BD54BF45B}" type="slidenum">
              <a:rPr lang="en-US" altLang="en-US" sz="1050">
                <a:solidFill>
                  <a:schemeClr val="tx1">
                    <a:lumMod val="50000"/>
                    <a:lumOff val="50000"/>
                  </a:schemeClr>
                </a:solidFill>
                <a:latin typeface="Calibri" panose="020F0502020204030204"/>
                <a:ea typeface="+mn-ea"/>
              </a:rPr>
              <a:pPr algn="r">
                <a:spcBef>
                  <a:spcPts val="0"/>
                </a:spcBef>
                <a:spcAft>
                  <a:spcPts val="600"/>
                </a:spcAft>
                <a:buNone/>
                <a:defRPr/>
              </a:pPr>
              <a:t>6</a:t>
            </a:fld>
            <a:endParaRPr lang="en-US" altLang="en-US" sz="1050">
              <a:solidFill>
                <a:schemeClr val="tx1">
                  <a:lumMod val="50000"/>
                  <a:lumOff val="50000"/>
                </a:schemeClr>
              </a:solidFill>
              <a:latin typeface="Calibri" panose="020F0502020204030204"/>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4930" name="Title 1">
            <a:extLst>
              <a:ext uri="{FF2B5EF4-FFF2-40B4-BE49-F238E27FC236}">
                <a16:creationId xmlns:a16="http://schemas.microsoft.com/office/drawing/2014/main" id="{82AAF54D-AAD7-4DDD-A005-91187EF6FE77}"/>
              </a:ext>
            </a:extLst>
          </p:cNvPr>
          <p:cNvSpPr>
            <a:spLocks noGrp="1" noChangeArrowheads="1"/>
          </p:cNvSpPr>
          <p:nvPr>
            <p:ph type="title"/>
          </p:nvPr>
        </p:nvSpPr>
        <p:spPr>
          <a:xfrm>
            <a:off x="6094105" y="802955"/>
            <a:ext cx="4977976" cy="1454051"/>
          </a:xfrm>
        </p:spPr>
        <p:txBody>
          <a:bodyPr vert="horz" lIns="91440" tIns="45720" rIns="91440" bIns="45720" rtlCol="0" anchor="ctr">
            <a:normAutofit/>
          </a:bodyPr>
          <a:lstStyle/>
          <a:p>
            <a:r>
              <a:rPr lang="en-US" altLang="en-US" sz="3700" dirty="0">
                <a:solidFill>
                  <a:srgbClr val="000000"/>
                </a:solidFill>
              </a:rPr>
              <a:t>ID&amp;R Quality Assurance Reminders 	</a:t>
            </a:r>
          </a:p>
        </p:txBody>
      </p:sp>
      <p:sp>
        <p:nvSpPr>
          <p:cNvPr id="78"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4932" name="Content Placeholder 6" descr="A group of people posing for the camera&#10;&#10;Description automatically generated">
            <a:extLst>
              <a:ext uri="{FF2B5EF4-FFF2-40B4-BE49-F238E27FC236}">
                <a16:creationId xmlns:a16="http://schemas.microsoft.com/office/drawing/2014/main" id="{3603FABD-E7B2-4474-9E90-A7DE44A05EF0}"/>
              </a:ext>
            </a:extLst>
          </p:cNvPr>
          <p:cNvPicPr>
            <a:picLocks noGrp="1" noChangeAspect="1" noChangeArrowheads="1"/>
          </p:cNvPicPr>
          <p:nvPr>
            <p:ph sz="half" idx="2"/>
          </p:nvPr>
        </p:nvPicPr>
        <p:blipFill rotWithShape="1">
          <a:blip r:embed="rId3">
            <a:alphaModFix/>
            <a:extLst>
              <a:ext uri="{28A0092B-C50C-407E-A947-70E740481C1C}">
                <a14:useLocalDpi xmlns:a14="http://schemas.microsoft.com/office/drawing/2010/main" val="0"/>
              </a:ext>
            </a:extLst>
          </a:blip>
          <a:srcRect l="21544" r="6798" b="-1"/>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EACCA32B-46AE-42A5-B8C0-E31B6F76E0EB}"/>
              </a:ext>
            </a:extLst>
          </p:cNvPr>
          <p:cNvSpPr>
            <a:spLocks noGrp="1" noChangeArrowheads="1"/>
          </p:cNvSpPr>
          <p:nvPr>
            <p:ph sz="half" idx="1"/>
          </p:nvPr>
        </p:nvSpPr>
        <p:spPr>
          <a:xfrm>
            <a:off x="6090574" y="2421682"/>
            <a:ext cx="4977578" cy="3639289"/>
          </a:xfrm>
        </p:spPr>
        <p:txBody>
          <a:bodyPr vert="horz" lIns="91440" tIns="45720" rIns="91440" bIns="45720" rtlCol="0" anchor="ctr">
            <a:normAutofit/>
          </a:bodyPr>
          <a:lstStyle/>
          <a:p>
            <a:r>
              <a:rPr lang="en-US" altLang="en-US" sz="2000">
                <a:solidFill>
                  <a:srgbClr val="000000"/>
                </a:solidFill>
              </a:rPr>
              <a:t>COE must be reviewed by someone in the LEA who has received training from the SEA</a:t>
            </a:r>
          </a:p>
          <a:p>
            <a:r>
              <a:rPr lang="en-US" altLang="en-US" sz="2000">
                <a:solidFill>
                  <a:srgbClr val="000000"/>
                </a:solidFill>
              </a:rPr>
              <a:t>Once a COE is submitted with a reviewer’s signature, they are certifying that all information is complete and correct</a:t>
            </a:r>
          </a:p>
          <a:p>
            <a:r>
              <a:rPr lang="en-US" altLang="en-US" sz="2000">
                <a:solidFill>
                  <a:srgbClr val="000000"/>
                </a:solidFill>
              </a:rPr>
              <a:t>If there are questions while the COE is being reviewed, contact the SEA</a:t>
            </a:r>
          </a:p>
        </p:txBody>
      </p:sp>
      <p:sp>
        <p:nvSpPr>
          <p:cNvPr id="124933" name="Slide Number Placeholder 4">
            <a:extLst>
              <a:ext uri="{FF2B5EF4-FFF2-40B4-BE49-F238E27FC236}">
                <a16:creationId xmlns:a16="http://schemas.microsoft.com/office/drawing/2014/main" id="{60A7466E-3A67-45E4-8B57-632B76CEEBBB}"/>
              </a:ext>
            </a:extLst>
          </p:cNvPr>
          <p:cNvSpPr>
            <a:spLocks noGrp="1" noChangeArrowheads="1"/>
          </p:cNvSpPr>
          <p:nvPr>
            <p:ph type="sldNum" sz="quarter" idx="10"/>
          </p:nvPr>
        </p:nvSpPr>
        <p:spPr>
          <a:xfrm>
            <a:off x="10825930" y="6223702"/>
            <a:ext cx="570728" cy="31406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har char="•"/>
              <a:defRPr sz="3000">
                <a:solidFill>
                  <a:srgbClr val="6185AB"/>
                </a:solidFill>
                <a:latin typeface="Arial" panose="020B0604020202020204" pitchFamily="34" charset="0"/>
                <a:ea typeface="ヒラギノ角ゴ Pro W3" pitchFamily="1" charset="-128"/>
              </a:defRPr>
            </a:lvl1pPr>
            <a:lvl2pPr marL="742950" indent="-285750">
              <a:spcBef>
                <a:spcPct val="20000"/>
              </a:spcBef>
              <a:buChar char="–"/>
              <a:defRPr sz="2800">
                <a:solidFill>
                  <a:srgbClr val="6185AB"/>
                </a:solidFill>
                <a:latin typeface="Arial" panose="020B0604020202020204" pitchFamily="34" charset="0"/>
                <a:ea typeface="ヒラギノ角ゴ Pro W3" pitchFamily="1" charset="-128"/>
              </a:defRPr>
            </a:lvl2pPr>
            <a:lvl3pPr marL="1143000" indent="-228600">
              <a:spcBef>
                <a:spcPct val="20000"/>
              </a:spcBef>
              <a:buChar char="•"/>
              <a:defRPr sz="2400">
                <a:solidFill>
                  <a:srgbClr val="6185AB"/>
                </a:solidFill>
                <a:latin typeface="Arial" panose="020B0604020202020204" pitchFamily="34" charset="0"/>
                <a:ea typeface="ヒラギノ角ゴ Pro W3" pitchFamily="1" charset="-128"/>
              </a:defRPr>
            </a:lvl3pPr>
            <a:lvl4pPr marL="1600200" indent="-228600">
              <a:spcBef>
                <a:spcPct val="20000"/>
              </a:spcBef>
              <a:buChar char="–"/>
              <a:defRPr sz="2000">
                <a:solidFill>
                  <a:srgbClr val="6185AB"/>
                </a:solidFill>
                <a:latin typeface="Arial" panose="020B0604020202020204" pitchFamily="34" charset="0"/>
                <a:ea typeface="ヒラギノ角ゴ Pro W3" pitchFamily="1" charset="-128"/>
              </a:defRPr>
            </a:lvl4pPr>
            <a:lvl5pPr marL="2057400" indent="-228600">
              <a:spcBef>
                <a:spcPct val="20000"/>
              </a:spcBef>
              <a:buChar char="»"/>
              <a:defRPr sz="2000">
                <a:solidFill>
                  <a:srgbClr val="6185AB"/>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9pPr>
          </a:lstStyle>
          <a:p>
            <a:pPr algn="r">
              <a:spcBef>
                <a:spcPts val="0"/>
              </a:spcBef>
              <a:spcAft>
                <a:spcPts val="600"/>
              </a:spcAft>
              <a:buNone/>
              <a:defRPr/>
            </a:pPr>
            <a:fld id="{70C73983-CB7A-4FEB-B83D-CDD56B11B71B}" type="slidenum">
              <a:rPr lang="en-US" altLang="en-US" sz="1100">
                <a:solidFill>
                  <a:srgbClr val="898989"/>
                </a:solidFill>
                <a:latin typeface="Calibri" panose="020F0502020204030204"/>
                <a:ea typeface="+mn-ea"/>
              </a:rPr>
              <a:pPr algn="r">
                <a:spcBef>
                  <a:spcPts val="0"/>
                </a:spcBef>
                <a:spcAft>
                  <a:spcPts val="600"/>
                </a:spcAft>
                <a:buNone/>
                <a:defRPr/>
              </a:pPr>
              <a:t>7</a:t>
            </a:fld>
            <a:endParaRPr lang="en-US" altLang="en-US" sz="1100">
              <a:solidFill>
                <a:srgbClr val="898989"/>
              </a:solidFill>
              <a:latin typeface="Calibri" panose="020F0502020204030204"/>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84A6A">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778" name="Title 2">
            <a:extLst>
              <a:ext uri="{FF2B5EF4-FFF2-40B4-BE49-F238E27FC236}">
                <a16:creationId xmlns:a16="http://schemas.microsoft.com/office/drawing/2014/main" id="{16D08D7B-4EAD-4324-920B-E51AA72494C5}"/>
              </a:ext>
            </a:extLst>
          </p:cNvPr>
          <p:cNvSpPr>
            <a:spLocks noGrp="1" noChangeArrowheads="1"/>
          </p:cNvSpPr>
          <p:nvPr>
            <p:ph type="title"/>
          </p:nvPr>
        </p:nvSpPr>
        <p:spPr>
          <a:xfrm>
            <a:off x="524256" y="4767072"/>
            <a:ext cx="6594189" cy="1625210"/>
          </a:xfrm>
        </p:spPr>
        <p:txBody>
          <a:bodyPr vert="horz" lIns="91440" tIns="45720" rIns="91440" bIns="45720" rtlCol="0" anchor="ctr">
            <a:normAutofit/>
          </a:bodyPr>
          <a:lstStyle/>
          <a:p>
            <a:pPr algn="r"/>
            <a:r>
              <a:rPr lang="en-US" altLang="en-US">
                <a:solidFill>
                  <a:srgbClr val="FFFFFF"/>
                </a:solidFill>
              </a:rPr>
              <a:t>As the Reviewer… </a:t>
            </a:r>
          </a:p>
        </p:txBody>
      </p:sp>
      <p:pic>
        <p:nvPicPr>
          <p:cNvPr id="75780" name="Content Placeholder 6" descr="A group of people sitting in the grass&#10;&#10;Description automatically generated">
            <a:extLst>
              <a:ext uri="{FF2B5EF4-FFF2-40B4-BE49-F238E27FC236}">
                <a16:creationId xmlns:a16="http://schemas.microsoft.com/office/drawing/2014/main" id="{43A265C7-721E-422B-B716-A23297021FFB}"/>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1" b="12822"/>
          <a:stretch/>
        </p:blipFill>
        <p:spPr>
          <a:xfrm>
            <a:off x="327547" y="321733"/>
            <a:ext cx="7058306" cy="4107392"/>
          </a:xfrm>
          <a:prstGeom prst="rect">
            <a:avLst/>
          </a:prstGeom>
        </p:spPr>
      </p:pic>
      <p:sp>
        <p:nvSpPr>
          <p:cNvPr id="76" name="Rectangle 7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779" name="Content Placeholder 3">
            <a:extLst>
              <a:ext uri="{FF2B5EF4-FFF2-40B4-BE49-F238E27FC236}">
                <a16:creationId xmlns:a16="http://schemas.microsoft.com/office/drawing/2014/main" id="{D99450F1-C30F-4830-BFCE-F8B6202B72E3}"/>
              </a:ext>
            </a:extLst>
          </p:cNvPr>
          <p:cNvSpPr>
            <a:spLocks noGrp="1" noChangeArrowheads="1"/>
          </p:cNvSpPr>
          <p:nvPr>
            <p:ph sz="half" idx="1"/>
          </p:nvPr>
        </p:nvSpPr>
        <p:spPr>
          <a:xfrm>
            <a:off x="8029319" y="917725"/>
            <a:ext cx="3424739" cy="4852362"/>
          </a:xfrm>
        </p:spPr>
        <p:txBody>
          <a:bodyPr vert="horz" lIns="91440" tIns="45720" rIns="91440" bIns="45720" rtlCol="0" anchor="ctr">
            <a:normAutofit/>
          </a:bodyPr>
          <a:lstStyle/>
          <a:p>
            <a:pPr marL="514350"/>
            <a:r>
              <a:rPr lang="en-US" altLang="en-US" sz="2000" dirty="0">
                <a:solidFill>
                  <a:srgbClr val="FFFFFF"/>
                </a:solidFill>
              </a:rPr>
              <a:t>Use the review form</a:t>
            </a:r>
          </a:p>
          <a:p>
            <a:pPr marL="514350"/>
            <a:r>
              <a:rPr lang="en-US" altLang="en-US" sz="2000" dirty="0">
                <a:solidFill>
                  <a:srgbClr val="FFFFFF"/>
                </a:solidFill>
              </a:rPr>
              <a:t>Be picky! </a:t>
            </a:r>
          </a:p>
          <a:p>
            <a:pPr marL="914400" lvl="1"/>
            <a:r>
              <a:rPr lang="en-US" altLang="en-US" sz="2000" dirty="0">
                <a:solidFill>
                  <a:srgbClr val="FFFFFF"/>
                </a:solidFill>
              </a:rPr>
              <a:t>Dashes in blanks</a:t>
            </a:r>
          </a:p>
          <a:p>
            <a:pPr marL="914400" lvl="1"/>
            <a:r>
              <a:rPr lang="en-US" altLang="en-US" sz="2000" dirty="0">
                <a:solidFill>
                  <a:srgbClr val="FFFFFF"/>
                </a:solidFill>
              </a:rPr>
              <a:t>Two-digit dates</a:t>
            </a:r>
          </a:p>
          <a:p>
            <a:pPr marL="914400" lvl="1"/>
            <a:r>
              <a:rPr lang="en-US" altLang="en-US" sz="2000" dirty="0">
                <a:solidFill>
                  <a:srgbClr val="FFFFFF"/>
                </a:solidFill>
              </a:rPr>
              <a:t>All required data elements completed </a:t>
            </a:r>
          </a:p>
        </p:txBody>
      </p:sp>
      <p:sp>
        <p:nvSpPr>
          <p:cNvPr id="75781" name="Slide Number Placeholder 1">
            <a:extLst>
              <a:ext uri="{FF2B5EF4-FFF2-40B4-BE49-F238E27FC236}">
                <a16:creationId xmlns:a16="http://schemas.microsoft.com/office/drawing/2014/main" id="{7B334434-B01C-4A1D-AC48-D4903E03F70F}"/>
              </a:ext>
            </a:extLst>
          </p:cNvPr>
          <p:cNvSpPr>
            <a:spLocks noGrp="1" noChangeArrowheads="1"/>
          </p:cNvSpPr>
          <p:nvPr>
            <p:ph type="sldNum" sz="quarter" idx="10"/>
          </p:nvPr>
        </p:nvSpPr>
        <p:spPr>
          <a:xfrm>
            <a:off x="10480391" y="6535157"/>
            <a:ext cx="973667" cy="2743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har char="•"/>
              <a:defRPr sz="3000">
                <a:solidFill>
                  <a:srgbClr val="6185AB"/>
                </a:solidFill>
                <a:latin typeface="Arial" panose="020B0604020202020204" pitchFamily="34" charset="0"/>
                <a:ea typeface="ヒラギノ角ゴ Pro W3" pitchFamily="1" charset="-128"/>
              </a:defRPr>
            </a:lvl1pPr>
            <a:lvl2pPr marL="742950" indent="-285750">
              <a:spcBef>
                <a:spcPct val="20000"/>
              </a:spcBef>
              <a:buChar char="–"/>
              <a:defRPr sz="2800">
                <a:solidFill>
                  <a:srgbClr val="6185AB"/>
                </a:solidFill>
                <a:latin typeface="Arial" panose="020B0604020202020204" pitchFamily="34" charset="0"/>
                <a:ea typeface="ヒラギノ角ゴ Pro W3" pitchFamily="1" charset="-128"/>
              </a:defRPr>
            </a:lvl2pPr>
            <a:lvl3pPr marL="1143000" indent="-228600">
              <a:spcBef>
                <a:spcPct val="20000"/>
              </a:spcBef>
              <a:buChar char="•"/>
              <a:defRPr sz="2400">
                <a:solidFill>
                  <a:srgbClr val="6185AB"/>
                </a:solidFill>
                <a:latin typeface="Arial" panose="020B0604020202020204" pitchFamily="34" charset="0"/>
                <a:ea typeface="ヒラギノ角ゴ Pro W3" pitchFamily="1" charset="-128"/>
              </a:defRPr>
            </a:lvl3pPr>
            <a:lvl4pPr marL="1600200" indent="-228600">
              <a:spcBef>
                <a:spcPct val="20000"/>
              </a:spcBef>
              <a:buChar char="–"/>
              <a:defRPr sz="2000">
                <a:solidFill>
                  <a:srgbClr val="6185AB"/>
                </a:solidFill>
                <a:latin typeface="Arial" panose="020B0604020202020204" pitchFamily="34" charset="0"/>
                <a:ea typeface="ヒラギノ角ゴ Pro W3" pitchFamily="1" charset="-128"/>
              </a:defRPr>
            </a:lvl4pPr>
            <a:lvl5pPr marL="2057400" indent="-228600">
              <a:spcBef>
                <a:spcPct val="20000"/>
              </a:spcBef>
              <a:buChar char="»"/>
              <a:defRPr sz="2000">
                <a:solidFill>
                  <a:srgbClr val="6185AB"/>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9pPr>
          </a:lstStyle>
          <a:p>
            <a:pPr algn="r">
              <a:spcBef>
                <a:spcPts val="0"/>
              </a:spcBef>
              <a:spcAft>
                <a:spcPts val="600"/>
              </a:spcAft>
              <a:buNone/>
              <a:defRPr/>
            </a:pPr>
            <a:fld id="{AC4552F3-1B15-4B6E-9DAB-D8A8A67C670A}" type="slidenum">
              <a:rPr lang="en-US" altLang="en-US" sz="1050">
                <a:solidFill>
                  <a:schemeClr val="tx1">
                    <a:lumMod val="50000"/>
                    <a:lumOff val="50000"/>
                  </a:schemeClr>
                </a:solidFill>
                <a:latin typeface="Calibri" panose="020F0502020204030204"/>
                <a:ea typeface="+mn-ea"/>
              </a:rPr>
              <a:pPr algn="r">
                <a:spcBef>
                  <a:spcPts val="0"/>
                </a:spcBef>
                <a:spcAft>
                  <a:spcPts val="600"/>
                </a:spcAft>
                <a:buNone/>
                <a:defRPr/>
              </a:pPr>
              <a:t>8</a:t>
            </a:fld>
            <a:endParaRPr lang="en-US" altLang="en-US" sz="1050">
              <a:solidFill>
                <a:schemeClr val="tx1">
                  <a:lumMod val="50000"/>
                  <a:lumOff val="50000"/>
                </a:schemeClr>
              </a:solidFill>
              <a:latin typeface="Calibri" panose="020F0502020204030204"/>
              <a:ea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3">
            <a:extLst>
              <a:ext uri="{FF2B5EF4-FFF2-40B4-BE49-F238E27FC236}">
                <a16:creationId xmlns:a16="http://schemas.microsoft.com/office/drawing/2014/main" id="{BD157B8F-CFFD-4131-90EB-2BC8720BC8A8}"/>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000">
                <a:solidFill>
                  <a:srgbClr val="6185AB"/>
                </a:solidFill>
                <a:latin typeface="Arial" panose="020B0604020202020204" pitchFamily="34" charset="0"/>
                <a:ea typeface="ヒラギノ角ゴ Pro W3" pitchFamily="1" charset="-128"/>
              </a:defRPr>
            </a:lvl1pPr>
            <a:lvl2pPr marL="742950" indent="-285750">
              <a:spcBef>
                <a:spcPct val="20000"/>
              </a:spcBef>
              <a:buChar char="–"/>
              <a:defRPr sz="2800">
                <a:solidFill>
                  <a:srgbClr val="6185AB"/>
                </a:solidFill>
                <a:latin typeface="Arial" panose="020B0604020202020204" pitchFamily="34" charset="0"/>
                <a:ea typeface="ヒラギノ角ゴ Pro W3" pitchFamily="1" charset="-128"/>
              </a:defRPr>
            </a:lvl2pPr>
            <a:lvl3pPr marL="1143000" indent="-228600">
              <a:spcBef>
                <a:spcPct val="20000"/>
              </a:spcBef>
              <a:buChar char="•"/>
              <a:defRPr sz="2400">
                <a:solidFill>
                  <a:srgbClr val="6185AB"/>
                </a:solidFill>
                <a:latin typeface="Arial" panose="020B0604020202020204" pitchFamily="34" charset="0"/>
                <a:ea typeface="ヒラギノ角ゴ Pro W3" pitchFamily="1" charset="-128"/>
              </a:defRPr>
            </a:lvl3pPr>
            <a:lvl4pPr marL="1600200" indent="-228600">
              <a:spcBef>
                <a:spcPct val="20000"/>
              </a:spcBef>
              <a:buChar char="–"/>
              <a:defRPr sz="2000">
                <a:solidFill>
                  <a:srgbClr val="6185AB"/>
                </a:solidFill>
                <a:latin typeface="Arial" panose="020B0604020202020204" pitchFamily="34" charset="0"/>
                <a:ea typeface="ヒラギノ角ゴ Pro W3" pitchFamily="1" charset="-128"/>
              </a:defRPr>
            </a:lvl4pPr>
            <a:lvl5pPr marL="2057400" indent="-228600">
              <a:spcBef>
                <a:spcPct val="20000"/>
              </a:spcBef>
              <a:buChar char="»"/>
              <a:defRPr sz="2000">
                <a:solidFill>
                  <a:srgbClr val="6185AB"/>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9pPr>
          </a:lstStyle>
          <a:p>
            <a:pPr>
              <a:spcBef>
                <a:spcPct val="0"/>
              </a:spcBef>
              <a:buFontTx/>
              <a:buNone/>
            </a:pPr>
            <a:fld id="{1B1D0171-F1BC-4B81-B9D0-636B52A13F5D}" type="slidenum">
              <a:rPr lang="en-US" altLang="en-US" sz="1400">
                <a:solidFill>
                  <a:schemeClr val="folHlink"/>
                </a:solidFill>
              </a:rPr>
              <a:pPr>
                <a:spcBef>
                  <a:spcPct val="0"/>
                </a:spcBef>
                <a:buFontTx/>
                <a:buNone/>
              </a:pPr>
              <a:t>9</a:t>
            </a:fld>
            <a:endParaRPr lang="en-US" altLang="en-US" sz="1400">
              <a:solidFill>
                <a:schemeClr val="tx1"/>
              </a:solidFill>
            </a:endParaRPr>
          </a:p>
        </p:txBody>
      </p:sp>
      <p:pic>
        <p:nvPicPr>
          <p:cNvPr id="76803" name="Picture 6" descr="nc-coe.pdf - Google Chrome">
            <a:extLst>
              <a:ext uri="{FF2B5EF4-FFF2-40B4-BE49-F238E27FC236}">
                <a16:creationId xmlns:a16="http://schemas.microsoft.com/office/drawing/2014/main" id="{B5755272-F32C-456A-B542-31A2E11177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167" t="10338" r="20833" b="7401"/>
          <a:stretch>
            <a:fillRect/>
          </a:stretch>
        </p:blipFill>
        <p:spPr bwMode="auto">
          <a:xfrm>
            <a:off x="1714500" y="171451"/>
            <a:ext cx="8610600" cy="568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Oval 1">
            <a:extLst>
              <a:ext uri="{FF2B5EF4-FFF2-40B4-BE49-F238E27FC236}">
                <a16:creationId xmlns:a16="http://schemas.microsoft.com/office/drawing/2014/main" id="{D79EB384-D833-46CA-8C5E-FBC52544766B}"/>
              </a:ext>
            </a:extLst>
          </p:cNvPr>
          <p:cNvSpPr>
            <a:spLocks noChangeArrowheads="1"/>
          </p:cNvSpPr>
          <p:nvPr/>
        </p:nvSpPr>
        <p:spPr bwMode="auto">
          <a:xfrm>
            <a:off x="1931988" y="3133725"/>
            <a:ext cx="1905000" cy="249238"/>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000">
                <a:solidFill>
                  <a:srgbClr val="6185AB"/>
                </a:solidFill>
                <a:latin typeface="Arial" panose="020B0604020202020204" pitchFamily="34" charset="0"/>
                <a:ea typeface="ヒラギノ角ゴ Pro W3" pitchFamily="1" charset="-128"/>
              </a:defRPr>
            </a:lvl1pPr>
            <a:lvl2pPr marL="742950" indent="-285750">
              <a:spcBef>
                <a:spcPct val="20000"/>
              </a:spcBef>
              <a:buChar char="–"/>
              <a:defRPr sz="2800">
                <a:solidFill>
                  <a:srgbClr val="6185AB"/>
                </a:solidFill>
                <a:latin typeface="Arial" panose="020B0604020202020204" pitchFamily="34" charset="0"/>
                <a:ea typeface="ヒラギノ角ゴ Pro W3" pitchFamily="1" charset="-128"/>
              </a:defRPr>
            </a:lvl2pPr>
            <a:lvl3pPr marL="1143000" indent="-228600">
              <a:spcBef>
                <a:spcPct val="20000"/>
              </a:spcBef>
              <a:buChar char="•"/>
              <a:defRPr sz="2400">
                <a:solidFill>
                  <a:srgbClr val="6185AB"/>
                </a:solidFill>
                <a:latin typeface="Arial" panose="020B0604020202020204" pitchFamily="34" charset="0"/>
                <a:ea typeface="ヒラギノ角ゴ Pro W3" pitchFamily="1" charset="-128"/>
              </a:defRPr>
            </a:lvl3pPr>
            <a:lvl4pPr marL="1600200" indent="-228600">
              <a:spcBef>
                <a:spcPct val="20000"/>
              </a:spcBef>
              <a:buChar char="–"/>
              <a:defRPr sz="2000">
                <a:solidFill>
                  <a:srgbClr val="6185AB"/>
                </a:solidFill>
                <a:latin typeface="Arial" panose="020B0604020202020204" pitchFamily="34" charset="0"/>
                <a:ea typeface="ヒラギノ角ゴ Pro W3" pitchFamily="1" charset="-128"/>
              </a:defRPr>
            </a:lvl4pPr>
            <a:lvl5pPr marL="2057400" indent="-228600">
              <a:spcBef>
                <a:spcPct val="20000"/>
              </a:spcBef>
              <a:buChar char="»"/>
              <a:defRPr sz="2000">
                <a:solidFill>
                  <a:srgbClr val="6185AB"/>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9pPr>
          </a:lstStyle>
          <a:p>
            <a:pPr algn="ctr">
              <a:spcBef>
                <a:spcPct val="0"/>
              </a:spcBef>
              <a:buFontTx/>
              <a:buNone/>
            </a:pPr>
            <a:endParaRPr lang="en-US" altLang="en-US" sz="2000">
              <a:solidFill>
                <a:schemeClr val="tx1"/>
              </a:solidFill>
            </a:endParaRPr>
          </a:p>
        </p:txBody>
      </p:sp>
      <p:sp>
        <p:nvSpPr>
          <p:cNvPr id="76805" name="Oval 2">
            <a:extLst>
              <a:ext uri="{FF2B5EF4-FFF2-40B4-BE49-F238E27FC236}">
                <a16:creationId xmlns:a16="http://schemas.microsoft.com/office/drawing/2014/main" id="{B23F7E4F-15E9-41FE-AEC6-1CC6FE38A42E}"/>
              </a:ext>
            </a:extLst>
          </p:cNvPr>
          <p:cNvSpPr>
            <a:spLocks noChangeArrowheads="1"/>
          </p:cNvSpPr>
          <p:nvPr/>
        </p:nvSpPr>
        <p:spPr bwMode="auto">
          <a:xfrm>
            <a:off x="3333750" y="3756026"/>
            <a:ext cx="1219200" cy="250825"/>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000">
                <a:solidFill>
                  <a:srgbClr val="6185AB"/>
                </a:solidFill>
                <a:latin typeface="Arial" panose="020B0604020202020204" pitchFamily="34" charset="0"/>
                <a:ea typeface="ヒラギノ角ゴ Pro W3" pitchFamily="1" charset="-128"/>
              </a:defRPr>
            </a:lvl1pPr>
            <a:lvl2pPr marL="742950" indent="-285750">
              <a:spcBef>
                <a:spcPct val="20000"/>
              </a:spcBef>
              <a:buChar char="–"/>
              <a:defRPr sz="2800">
                <a:solidFill>
                  <a:srgbClr val="6185AB"/>
                </a:solidFill>
                <a:latin typeface="Arial" panose="020B0604020202020204" pitchFamily="34" charset="0"/>
                <a:ea typeface="ヒラギノ角ゴ Pro W3" pitchFamily="1" charset="-128"/>
              </a:defRPr>
            </a:lvl2pPr>
            <a:lvl3pPr marL="1143000" indent="-228600">
              <a:spcBef>
                <a:spcPct val="20000"/>
              </a:spcBef>
              <a:buChar char="•"/>
              <a:defRPr sz="2400">
                <a:solidFill>
                  <a:srgbClr val="6185AB"/>
                </a:solidFill>
                <a:latin typeface="Arial" panose="020B0604020202020204" pitchFamily="34" charset="0"/>
                <a:ea typeface="ヒラギノ角ゴ Pro W3" pitchFamily="1" charset="-128"/>
              </a:defRPr>
            </a:lvl3pPr>
            <a:lvl4pPr marL="1600200" indent="-228600">
              <a:spcBef>
                <a:spcPct val="20000"/>
              </a:spcBef>
              <a:buChar char="–"/>
              <a:defRPr sz="2000">
                <a:solidFill>
                  <a:srgbClr val="6185AB"/>
                </a:solidFill>
                <a:latin typeface="Arial" panose="020B0604020202020204" pitchFamily="34" charset="0"/>
                <a:ea typeface="ヒラギノ角ゴ Pro W3" pitchFamily="1" charset="-128"/>
              </a:defRPr>
            </a:lvl4pPr>
            <a:lvl5pPr marL="2057400" indent="-228600">
              <a:spcBef>
                <a:spcPct val="20000"/>
              </a:spcBef>
              <a:buChar char="»"/>
              <a:defRPr sz="2000">
                <a:solidFill>
                  <a:srgbClr val="6185AB"/>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9pPr>
          </a:lstStyle>
          <a:p>
            <a:pPr algn="ctr">
              <a:spcBef>
                <a:spcPct val="0"/>
              </a:spcBef>
              <a:buFontTx/>
              <a:buNone/>
            </a:pPr>
            <a:endParaRPr lang="en-US" altLang="en-US" sz="2000">
              <a:solidFill>
                <a:schemeClr val="tx1"/>
              </a:solidFill>
            </a:endParaRPr>
          </a:p>
        </p:txBody>
      </p:sp>
      <p:sp>
        <p:nvSpPr>
          <p:cNvPr id="76806" name="Oval 3">
            <a:extLst>
              <a:ext uri="{FF2B5EF4-FFF2-40B4-BE49-F238E27FC236}">
                <a16:creationId xmlns:a16="http://schemas.microsoft.com/office/drawing/2014/main" id="{56EB144E-74C9-4A6E-B4F7-0605DD787690}"/>
              </a:ext>
            </a:extLst>
          </p:cNvPr>
          <p:cNvSpPr>
            <a:spLocks noChangeArrowheads="1"/>
          </p:cNvSpPr>
          <p:nvPr/>
        </p:nvSpPr>
        <p:spPr bwMode="auto">
          <a:xfrm>
            <a:off x="1866900" y="3935414"/>
            <a:ext cx="266700" cy="250825"/>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000">
                <a:solidFill>
                  <a:srgbClr val="6185AB"/>
                </a:solidFill>
                <a:latin typeface="Arial" panose="020B0604020202020204" pitchFamily="34" charset="0"/>
                <a:ea typeface="ヒラギノ角ゴ Pro W3" pitchFamily="1" charset="-128"/>
              </a:defRPr>
            </a:lvl1pPr>
            <a:lvl2pPr marL="742950" indent="-285750">
              <a:spcBef>
                <a:spcPct val="20000"/>
              </a:spcBef>
              <a:buChar char="–"/>
              <a:defRPr sz="2800">
                <a:solidFill>
                  <a:srgbClr val="6185AB"/>
                </a:solidFill>
                <a:latin typeface="Arial" panose="020B0604020202020204" pitchFamily="34" charset="0"/>
                <a:ea typeface="ヒラギノ角ゴ Pro W3" pitchFamily="1" charset="-128"/>
              </a:defRPr>
            </a:lvl2pPr>
            <a:lvl3pPr marL="1143000" indent="-228600">
              <a:spcBef>
                <a:spcPct val="20000"/>
              </a:spcBef>
              <a:buChar char="•"/>
              <a:defRPr sz="2400">
                <a:solidFill>
                  <a:srgbClr val="6185AB"/>
                </a:solidFill>
                <a:latin typeface="Arial" panose="020B0604020202020204" pitchFamily="34" charset="0"/>
                <a:ea typeface="ヒラギノ角ゴ Pro W3" pitchFamily="1" charset="-128"/>
              </a:defRPr>
            </a:lvl3pPr>
            <a:lvl4pPr marL="1600200" indent="-228600">
              <a:spcBef>
                <a:spcPct val="20000"/>
              </a:spcBef>
              <a:buChar char="–"/>
              <a:defRPr sz="2000">
                <a:solidFill>
                  <a:srgbClr val="6185AB"/>
                </a:solidFill>
                <a:latin typeface="Arial" panose="020B0604020202020204" pitchFamily="34" charset="0"/>
                <a:ea typeface="ヒラギノ角ゴ Pro W3" pitchFamily="1" charset="-128"/>
              </a:defRPr>
            </a:lvl4pPr>
            <a:lvl5pPr marL="2057400" indent="-228600">
              <a:spcBef>
                <a:spcPct val="20000"/>
              </a:spcBef>
              <a:buChar char="»"/>
              <a:defRPr sz="2000">
                <a:solidFill>
                  <a:srgbClr val="6185AB"/>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9pPr>
          </a:lstStyle>
          <a:p>
            <a:pPr algn="ctr">
              <a:spcBef>
                <a:spcPct val="0"/>
              </a:spcBef>
              <a:buFontTx/>
              <a:buNone/>
            </a:pPr>
            <a:endParaRPr lang="en-US" altLang="en-US" sz="2000">
              <a:solidFill>
                <a:schemeClr val="tx1"/>
              </a:solidFill>
            </a:endParaRPr>
          </a:p>
        </p:txBody>
      </p:sp>
      <p:sp>
        <p:nvSpPr>
          <p:cNvPr id="76807" name="Oval 4">
            <a:extLst>
              <a:ext uri="{FF2B5EF4-FFF2-40B4-BE49-F238E27FC236}">
                <a16:creationId xmlns:a16="http://schemas.microsoft.com/office/drawing/2014/main" id="{4796EBA9-6DF5-484B-A029-0F319E00830D}"/>
              </a:ext>
            </a:extLst>
          </p:cNvPr>
          <p:cNvSpPr>
            <a:spLocks noChangeArrowheads="1"/>
          </p:cNvSpPr>
          <p:nvPr/>
        </p:nvSpPr>
        <p:spPr bwMode="auto">
          <a:xfrm>
            <a:off x="1828800" y="4629151"/>
            <a:ext cx="304800" cy="250825"/>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000">
                <a:solidFill>
                  <a:srgbClr val="6185AB"/>
                </a:solidFill>
                <a:latin typeface="Arial" panose="020B0604020202020204" pitchFamily="34" charset="0"/>
                <a:ea typeface="ヒラギノ角ゴ Pro W3" pitchFamily="1" charset="-128"/>
              </a:defRPr>
            </a:lvl1pPr>
            <a:lvl2pPr marL="742950" indent="-285750">
              <a:spcBef>
                <a:spcPct val="20000"/>
              </a:spcBef>
              <a:buChar char="–"/>
              <a:defRPr sz="2800">
                <a:solidFill>
                  <a:srgbClr val="6185AB"/>
                </a:solidFill>
                <a:latin typeface="Arial" panose="020B0604020202020204" pitchFamily="34" charset="0"/>
                <a:ea typeface="ヒラギノ角ゴ Pro W3" pitchFamily="1" charset="-128"/>
              </a:defRPr>
            </a:lvl2pPr>
            <a:lvl3pPr marL="1143000" indent="-228600">
              <a:spcBef>
                <a:spcPct val="20000"/>
              </a:spcBef>
              <a:buChar char="•"/>
              <a:defRPr sz="2400">
                <a:solidFill>
                  <a:srgbClr val="6185AB"/>
                </a:solidFill>
                <a:latin typeface="Arial" panose="020B0604020202020204" pitchFamily="34" charset="0"/>
                <a:ea typeface="ヒラギノ角ゴ Pro W3" pitchFamily="1" charset="-128"/>
              </a:defRPr>
            </a:lvl3pPr>
            <a:lvl4pPr marL="1600200" indent="-228600">
              <a:spcBef>
                <a:spcPct val="20000"/>
              </a:spcBef>
              <a:buChar char="–"/>
              <a:defRPr sz="2000">
                <a:solidFill>
                  <a:srgbClr val="6185AB"/>
                </a:solidFill>
                <a:latin typeface="Arial" panose="020B0604020202020204" pitchFamily="34" charset="0"/>
                <a:ea typeface="ヒラギノ角ゴ Pro W3" pitchFamily="1" charset="-128"/>
              </a:defRPr>
            </a:lvl4pPr>
            <a:lvl5pPr marL="2057400" indent="-228600">
              <a:spcBef>
                <a:spcPct val="20000"/>
              </a:spcBef>
              <a:buChar char="»"/>
              <a:defRPr sz="2000">
                <a:solidFill>
                  <a:srgbClr val="6185AB"/>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9pPr>
          </a:lstStyle>
          <a:p>
            <a:pPr algn="ctr">
              <a:spcBef>
                <a:spcPct val="0"/>
              </a:spcBef>
              <a:buFontTx/>
              <a:buNone/>
            </a:pPr>
            <a:endParaRPr lang="en-US" altLang="en-US" sz="2000">
              <a:solidFill>
                <a:schemeClr val="tx1"/>
              </a:solidFill>
            </a:endParaRPr>
          </a:p>
        </p:txBody>
      </p:sp>
      <p:sp>
        <p:nvSpPr>
          <p:cNvPr id="76808" name="Oval 5">
            <a:extLst>
              <a:ext uri="{FF2B5EF4-FFF2-40B4-BE49-F238E27FC236}">
                <a16:creationId xmlns:a16="http://schemas.microsoft.com/office/drawing/2014/main" id="{D1EE40BE-8BC3-4BCA-98F1-AAA77CCE2D7E}"/>
              </a:ext>
            </a:extLst>
          </p:cNvPr>
          <p:cNvSpPr>
            <a:spLocks noChangeArrowheads="1"/>
          </p:cNvSpPr>
          <p:nvPr/>
        </p:nvSpPr>
        <p:spPr bwMode="auto">
          <a:xfrm>
            <a:off x="6038850" y="3751264"/>
            <a:ext cx="2819400" cy="250825"/>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000">
                <a:solidFill>
                  <a:srgbClr val="6185AB"/>
                </a:solidFill>
                <a:latin typeface="Arial" panose="020B0604020202020204" pitchFamily="34" charset="0"/>
                <a:ea typeface="ヒラギノ角ゴ Pro W3" pitchFamily="1" charset="-128"/>
              </a:defRPr>
            </a:lvl1pPr>
            <a:lvl2pPr marL="742950" indent="-285750">
              <a:spcBef>
                <a:spcPct val="20000"/>
              </a:spcBef>
              <a:buChar char="–"/>
              <a:defRPr sz="2800">
                <a:solidFill>
                  <a:srgbClr val="6185AB"/>
                </a:solidFill>
                <a:latin typeface="Arial" panose="020B0604020202020204" pitchFamily="34" charset="0"/>
                <a:ea typeface="ヒラギノ角ゴ Pro W3" pitchFamily="1" charset="-128"/>
              </a:defRPr>
            </a:lvl2pPr>
            <a:lvl3pPr marL="1143000" indent="-228600">
              <a:spcBef>
                <a:spcPct val="20000"/>
              </a:spcBef>
              <a:buChar char="•"/>
              <a:defRPr sz="2400">
                <a:solidFill>
                  <a:srgbClr val="6185AB"/>
                </a:solidFill>
                <a:latin typeface="Arial" panose="020B0604020202020204" pitchFamily="34" charset="0"/>
                <a:ea typeface="ヒラギノ角ゴ Pro W3" pitchFamily="1" charset="-128"/>
              </a:defRPr>
            </a:lvl3pPr>
            <a:lvl4pPr marL="1600200" indent="-228600">
              <a:spcBef>
                <a:spcPct val="20000"/>
              </a:spcBef>
              <a:buChar char="–"/>
              <a:defRPr sz="2000">
                <a:solidFill>
                  <a:srgbClr val="6185AB"/>
                </a:solidFill>
                <a:latin typeface="Arial" panose="020B0604020202020204" pitchFamily="34" charset="0"/>
                <a:ea typeface="ヒラギノ角ゴ Pro W3" pitchFamily="1" charset="-128"/>
              </a:defRPr>
            </a:lvl4pPr>
            <a:lvl5pPr marL="2057400" indent="-228600">
              <a:spcBef>
                <a:spcPct val="20000"/>
              </a:spcBef>
              <a:buChar char="»"/>
              <a:defRPr sz="2000">
                <a:solidFill>
                  <a:srgbClr val="6185AB"/>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9pPr>
          </a:lstStyle>
          <a:p>
            <a:pPr algn="ctr">
              <a:spcBef>
                <a:spcPct val="0"/>
              </a:spcBef>
              <a:buFontTx/>
              <a:buNone/>
            </a:pPr>
            <a:endParaRPr lang="en-US" altLang="en-US" sz="2000">
              <a:solidFill>
                <a:schemeClr val="tx1"/>
              </a:solidFill>
            </a:endParaRPr>
          </a:p>
        </p:txBody>
      </p:sp>
      <p:sp>
        <p:nvSpPr>
          <p:cNvPr id="76809" name="Oval 6">
            <a:extLst>
              <a:ext uri="{FF2B5EF4-FFF2-40B4-BE49-F238E27FC236}">
                <a16:creationId xmlns:a16="http://schemas.microsoft.com/office/drawing/2014/main" id="{FF3B2F18-D148-4892-8816-E9F6BBC5F29F}"/>
              </a:ext>
            </a:extLst>
          </p:cNvPr>
          <p:cNvSpPr>
            <a:spLocks noChangeArrowheads="1"/>
          </p:cNvSpPr>
          <p:nvPr/>
        </p:nvSpPr>
        <p:spPr bwMode="auto">
          <a:xfrm>
            <a:off x="6096000" y="4419600"/>
            <a:ext cx="2133600" cy="381000"/>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000">
                <a:solidFill>
                  <a:srgbClr val="6185AB"/>
                </a:solidFill>
                <a:latin typeface="Arial" panose="020B0604020202020204" pitchFamily="34" charset="0"/>
                <a:ea typeface="ヒラギノ角ゴ Pro W3" pitchFamily="1" charset="-128"/>
              </a:defRPr>
            </a:lvl1pPr>
            <a:lvl2pPr marL="742950" indent="-285750">
              <a:spcBef>
                <a:spcPct val="20000"/>
              </a:spcBef>
              <a:buChar char="–"/>
              <a:defRPr sz="2800">
                <a:solidFill>
                  <a:srgbClr val="6185AB"/>
                </a:solidFill>
                <a:latin typeface="Arial" panose="020B0604020202020204" pitchFamily="34" charset="0"/>
                <a:ea typeface="ヒラギノ角ゴ Pro W3" pitchFamily="1" charset="-128"/>
              </a:defRPr>
            </a:lvl2pPr>
            <a:lvl3pPr marL="1143000" indent="-228600">
              <a:spcBef>
                <a:spcPct val="20000"/>
              </a:spcBef>
              <a:buChar char="•"/>
              <a:defRPr sz="2400">
                <a:solidFill>
                  <a:srgbClr val="6185AB"/>
                </a:solidFill>
                <a:latin typeface="Arial" panose="020B0604020202020204" pitchFamily="34" charset="0"/>
                <a:ea typeface="ヒラギノ角ゴ Pro W3" pitchFamily="1" charset="-128"/>
              </a:defRPr>
            </a:lvl3pPr>
            <a:lvl4pPr marL="1600200" indent="-228600">
              <a:spcBef>
                <a:spcPct val="20000"/>
              </a:spcBef>
              <a:buChar char="–"/>
              <a:defRPr sz="2000">
                <a:solidFill>
                  <a:srgbClr val="6185AB"/>
                </a:solidFill>
                <a:latin typeface="Arial" panose="020B0604020202020204" pitchFamily="34" charset="0"/>
                <a:ea typeface="ヒラギノ角ゴ Pro W3" pitchFamily="1" charset="-128"/>
              </a:defRPr>
            </a:lvl4pPr>
            <a:lvl5pPr marL="2057400" indent="-228600">
              <a:spcBef>
                <a:spcPct val="20000"/>
              </a:spcBef>
              <a:buChar char="»"/>
              <a:defRPr sz="2000">
                <a:solidFill>
                  <a:srgbClr val="6185AB"/>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9pPr>
          </a:lstStyle>
          <a:p>
            <a:pPr algn="ctr">
              <a:spcBef>
                <a:spcPct val="0"/>
              </a:spcBef>
              <a:buFontTx/>
              <a:buNone/>
            </a:pPr>
            <a:endParaRPr lang="en-US" altLang="en-US" sz="2000">
              <a:solidFill>
                <a:schemeClr val="tx1"/>
              </a:solidFill>
            </a:endParaRPr>
          </a:p>
        </p:txBody>
      </p:sp>
      <p:sp>
        <p:nvSpPr>
          <p:cNvPr id="76810" name="Oval 7">
            <a:extLst>
              <a:ext uri="{FF2B5EF4-FFF2-40B4-BE49-F238E27FC236}">
                <a16:creationId xmlns:a16="http://schemas.microsoft.com/office/drawing/2014/main" id="{3FED2509-093B-48A5-A7FB-3B080167611E}"/>
              </a:ext>
            </a:extLst>
          </p:cNvPr>
          <p:cNvSpPr>
            <a:spLocks noChangeArrowheads="1"/>
          </p:cNvSpPr>
          <p:nvPr/>
        </p:nvSpPr>
        <p:spPr bwMode="auto">
          <a:xfrm>
            <a:off x="1931988" y="2743201"/>
            <a:ext cx="201612" cy="225425"/>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000">
                <a:solidFill>
                  <a:srgbClr val="6185AB"/>
                </a:solidFill>
                <a:latin typeface="Arial" panose="020B0604020202020204" pitchFamily="34" charset="0"/>
                <a:ea typeface="ヒラギノ角ゴ Pro W3" pitchFamily="1" charset="-128"/>
              </a:defRPr>
            </a:lvl1pPr>
            <a:lvl2pPr marL="742950" indent="-285750">
              <a:spcBef>
                <a:spcPct val="20000"/>
              </a:spcBef>
              <a:buChar char="–"/>
              <a:defRPr sz="2800">
                <a:solidFill>
                  <a:srgbClr val="6185AB"/>
                </a:solidFill>
                <a:latin typeface="Arial" panose="020B0604020202020204" pitchFamily="34" charset="0"/>
                <a:ea typeface="ヒラギノ角ゴ Pro W3" pitchFamily="1" charset="-128"/>
              </a:defRPr>
            </a:lvl2pPr>
            <a:lvl3pPr marL="1143000" indent="-228600">
              <a:spcBef>
                <a:spcPct val="20000"/>
              </a:spcBef>
              <a:buChar char="•"/>
              <a:defRPr sz="2400">
                <a:solidFill>
                  <a:srgbClr val="6185AB"/>
                </a:solidFill>
                <a:latin typeface="Arial" panose="020B0604020202020204" pitchFamily="34" charset="0"/>
                <a:ea typeface="ヒラギノ角ゴ Pro W3" pitchFamily="1" charset="-128"/>
              </a:defRPr>
            </a:lvl3pPr>
            <a:lvl4pPr marL="1600200" indent="-228600">
              <a:spcBef>
                <a:spcPct val="20000"/>
              </a:spcBef>
              <a:buChar char="–"/>
              <a:defRPr sz="2000">
                <a:solidFill>
                  <a:srgbClr val="6185AB"/>
                </a:solidFill>
                <a:latin typeface="Arial" panose="020B0604020202020204" pitchFamily="34" charset="0"/>
                <a:ea typeface="ヒラギノ角ゴ Pro W3" pitchFamily="1" charset="-128"/>
              </a:defRPr>
            </a:lvl4pPr>
            <a:lvl5pPr marL="2057400" indent="-228600">
              <a:spcBef>
                <a:spcPct val="20000"/>
              </a:spcBef>
              <a:buChar char="»"/>
              <a:defRPr sz="2000">
                <a:solidFill>
                  <a:srgbClr val="6185AB"/>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9pPr>
          </a:lstStyle>
          <a:p>
            <a:pPr algn="ctr">
              <a:spcBef>
                <a:spcPct val="0"/>
              </a:spcBef>
              <a:buFontTx/>
              <a:buNone/>
            </a:pPr>
            <a:endParaRPr lang="en-US" altLang="en-US" sz="2000">
              <a:solidFill>
                <a:schemeClr val="tx1"/>
              </a:solidFill>
            </a:endParaRPr>
          </a:p>
        </p:txBody>
      </p:sp>
      <p:sp>
        <p:nvSpPr>
          <p:cNvPr id="76811" name="Oval 8">
            <a:extLst>
              <a:ext uri="{FF2B5EF4-FFF2-40B4-BE49-F238E27FC236}">
                <a16:creationId xmlns:a16="http://schemas.microsoft.com/office/drawing/2014/main" id="{662824CF-BB19-43D8-A094-CC0A6D31F36D}"/>
              </a:ext>
            </a:extLst>
          </p:cNvPr>
          <p:cNvSpPr>
            <a:spLocks noChangeArrowheads="1"/>
          </p:cNvSpPr>
          <p:nvPr/>
        </p:nvSpPr>
        <p:spPr bwMode="auto">
          <a:xfrm>
            <a:off x="6324600" y="1295400"/>
            <a:ext cx="228600" cy="381000"/>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000">
                <a:solidFill>
                  <a:srgbClr val="6185AB"/>
                </a:solidFill>
                <a:latin typeface="Arial" panose="020B0604020202020204" pitchFamily="34" charset="0"/>
                <a:ea typeface="ヒラギノ角ゴ Pro W3" pitchFamily="1" charset="-128"/>
              </a:defRPr>
            </a:lvl1pPr>
            <a:lvl2pPr marL="742950" indent="-285750">
              <a:spcBef>
                <a:spcPct val="20000"/>
              </a:spcBef>
              <a:buChar char="–"/>
              <a:defRPr sz="2800">
                <a:solidFill>
                  <a:srgbClr val="6185AB"/>
                </a:solidFill>
                <a:latin typeface="Arial" panose="020B0604020202020204" pitchFamily="34" charset="0"/>
                <a:ea typeface="ヒラギノ角ゴ Pro W3" pitchFamily="1" charset="-128"/>
              </a:defRPr>
            </a:lvl2pPr>
            <a:lvl3pPr marL="1143000" indent="-228600">
              <a:spcBef>
                <a:spcPct val="20000"/>
              </a:spcBef>
              <a:buChar char="•"/>
              <a:defRPr sz="2400">
                <a:solidFill>
                  <a:srgbClr val="6185AB"/>
                </a:solidFill>
                <a:latin typeface="Arial" panose="020B0604020202020204" pitchFamily="34" charset="0"/>
                <a:ea typeface="ヒラギノ角ゴ Pro W3" pitchFamily="1" charset="-128"/>
              </a:defRPr>
            </a:lvl3pPr>
            <a:lvl4pPr marL="1600200" indent="-228600">
              <a:spcBef>
                <a:spcPct val="20000"/>
              </a:spcBef>
              <a:buChar char="–"/>
              <a:defRPr sz="2000">
                <a:solidFill>
                  <a:srgbClr val="6185AB"/>
                </a:solidFill>
                <a:latin typeface="Arial" panose="020B0604020202020204" pitchFamily="34" charset="0"/>
                <a:ea typeface="ヒラギノ角ゴ Pro W3" pitchFamily="1" charset="-128"/>
              </a:defRPr>
            </a:lvl4pPr>
            <a:lvl5pPr marL="2057400" indent="-228600">
              <a:spcBef>
                <a:spcPct val="20000"/>
              </a:spcBef>
              <a:buChar char="»"/>
              <a:defRPr sz="2000">
                <a:solidFill>
                  <a:srgbClr val="6185AB"/>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9pPr>
          </a:lstStyle>
          <a:p>
            <a:pPr algn="ctr">
              <a:spcBef>
                <a:spcPct val="0"/>
              </a:spcBef>
              <a:buFontTx/>
              <a:buNone/>
            </a:pPr>
            <a:endParaRPr lang="en-US" altLang="en-US" sz="2000">
              <a:solidFill>
                <a:schemeClr val="tx1"/>
              </a:solidFill>
            </a:endParaRPr>
          </a:p>
        </p:txBody>
      </p:sp>
      <p:sp>
        <p:nvSpPr>
          <p:cNvPr id="76812" name="Oval 9">
            <a:extLst>
              <a:ext uri="{FF2B5EF4-FFF2-40B4-BE49-F238E27FC236}">
                <a16:creationId xmlns:a16="http://schemas.microsoft.com/office/drawing/2014/main" id="{255D4AD4-0D39-445B-827F-68E61638F4CC}"/>
              </a:ext>
            </a:extLst>
          </p:cNvPr>
          <p:cNvSpPr>
            <a:spLocks noChangeArrowheads="1"/>
          </p:cNvSpPr>
          <p:nvPr/>
        </p:nvSpPr>
        <p:spPr bwMode="auto">
          <a:xfrm>
            <a:off x="6553200" y="1295400"/>
            <a:ext cx="228600" cy="381000"/>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000">
                <a:solidFill>
                  <a:srgbClr val="6185AB"/>
                </a:solidFill>
                <a:latin typeface="Arial" panose="020B0604020202020204" pitchFamily="34" charset="0"/>
                <a:ea typeface="ヒラギノ角ゴ Pro W3" pitchFamily="1" charset="-128"/>
              </a:defRPr>
            </a:lvl1pPr>
            <a:lvl2pPr marL="742950" indent="-285750">
              <a:spcBef>
                <a:spcPct val="20000"/>
              </a:spcBef>
              <a:buChar char="–"/>
              <a:defRPr sz="2800">
                <a:solidFill>
                  <a:srgbClr val="6185AB"/>
                </a:solidFill>
                <a:latin typeface="Arial" panose="020B0604020202020204" pitchFamily="34" charset="0"/>
                <a:ea typeface="ヒラギノ角ゴ Pro W3" pitchFamily="1" charset="-128"/>
              </a:defRPr>
            </a:lvl2pPr>
            <a:lvl3pPr marL="1143000" indent="-228600">
              <a:spcBef>
                <a:spcPct val="20000"/>
              </a:spcBef>
              <a:buChar char="•"/>
              <a:defRPr sz="2400">
                <a:solidFill>
                  <a:srgbClr val="6185AB"/>
                </a:solidFill>
                <a:latin typeface="Arial" panose="020B0604020202020204" pitchFamily="34" charset="0"/>
                <a:ea typeface="ヒラギノ角ゴ Pro W3" pitchFamily="1" charset="-128"/>
              </a:defRPr>
            </a:lvl3pPr>
            <a:lvl4pPr marL="1600200" indent="-228600">
              <a:spcBef>
                <a:spcPct val="20000"/>
              </a:spcBef>
              <a:buChar char="–"/>
              <a:defRPr sz="2000">
                <a:solidFill>
                  <a:srgbClr val="6185AB"/>
                </a:solidFill>
                <a:latin typeface="Arial" panose="020B0604020202020204" pitchFamily="34" charset="0"/>
                <a:ea typeface="ヒラギノ角ゴ Pro W3" pitchFamily="1" charset="-128"/>
              </a:defRPr>
            </a:lvl4pPr>
            <a:lvl5pPr marL="2057400" indent="-228600">
              <a:spcBef>
                <a:spcPct val="20000"/>
              </a:spcBef>
              <a:buChar char="»"/>
              <a:defRPr sz="2000">
                <a:solidFill>
                  <a:srgbClr val="6185AB"/>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9pPr>
          </a:lstStyle>
          <a:p>
            <a:pPr algn="ctr">
              <a:spcBef>
                <a:spcPct val="0"/>
              </a:spcBef>
              <a:buFontTx/>
              <a:buNone/>
            </a:pPr>
            <a:endParaRPr lang="en-US" altLang="en-US" sz="2000">
              <a:solidFill>
                <a:schemeClr val="tx1"/>
              </a:solidFill>
            </a:endParaRPr>
          </a:p>
        </p:txBody>
      </p:sp>
      <p:sp>
        <p:nvSpPr>
          <p:cNvPr id="76813" name="Oval 10">
            <a:extLst>
              <a:ext uri="{FF2B5EF4-FFF2-40B4-BE49-F238E27FC236}">
                <a16:creationId xmlns:a16="http://schemas.microsoft.com/office/drawing/2014/main" id="{BC803CA3-94C0-4C1B-9B4E-3EBC8F134585}"/>
              </a:ext>
            </a:extLst>
          </p:cNvPr>
          <p:cNvSpPr>
            <a:spLocks noChangeArrowheads="1"/>
          </p:cNvSpPr>
          <p:nvPr/>
        </p:nvSpPr>
        <p:spPr bwMode="auto">
          <a:xfrm>
            <a:off x="6781800" y="1295400"/>
            <a:ext cx="990600" cy="381000"/>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000">
                <a:solidFill>
                  <a:srgbClr val="6185AB"/>
                </a:solidFill>
                <a:latin typeface="Arial" panose="020B0604020202020204" pitchFamily="34" charset="0"/>
                <a:ea typeface="ヒラギノ角ゴ Pro W3" pitchFamily="1" charset="-128"/>
              </a:defRPr>
            </a:lvl1pPr>
            <a:lvl2pPr marL="742950" indent="-285750">
              <a:spcBef>
                <a:spcPct val="20000"/>
              </a:spcBef>
              <a:buChar char="–"/>
              <a:defRPr sz="2800">
                <a:solidFill>
                  <a:srgbClr val="6185AB"/>
                </a:solidFill>
                <a:latin typeface="Arial" panose="020B0604020202020204" pitchFamily="34" charset="0"/>
                <a:ea typeface="ヒラギノ角ゴ Pro W3" pitchFamily="1" charset="-128"/>
              </a:defRPr>
            </a:lvl2pPr>
            <a:lvl3pPr marL="1143000" indent="-228600">
              <a:spcBef>
                <a:spcPct val="20000"/>
              </a:spcBef>
              <a:buChar char="•"/>
              <a:defRPr sz="2400">
                <a:solidFill>
                  <a:srgbClr val="6185AB"/>
                </a:solidFill>
                <a:latin typeface="Arial" panose="020B0604020202020204" pitchFamily="34" charset="0"/>
                <a:ea typeface="ヒラギノ角ゴ Pro W3" pitchFamily="1" charset="-128"/>
              </a:defRPr>
            </a:lvl3pPr>
            <a:lvl4pPr marL="1600200" indent="-228600">
              <a:spcBef>
                <a:spcPct val="20000"/>
              </a:spcBef>
              <a:buChar char="–"/>
              <a:defRPr sz="2000">
                <a:solidFill>
                  <a:srgbClr val="6185AB"/>
                </a:solidFill>
                <a:latin typeface="Arial" panose="020B0604020202020204" pitchFamily="34" charset="0"/>
                <a:ea typeface="ヒラギノ角ゴ Pro W3" pitchFamily="1" charset="-128"/>
              </a:defRPr>
            </a:lvl4pPr>
            <a:lvl5pPr marL="2057400" indent="-228600">
              <a:spcBef>
                <a:spcPct val="20000"/>
              </a:spcBef>
              <a:buChar char="»"/>
              <a:defRPr sz="2000">
                <a:solidFill>
                  <a:srgbClr val="6185AB"/>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9pPr>
          </a:lstStyle>
          <a:p>
            <a:pPr algn="ctr">
              <a:spcBef>
                <a:spcPct val="0"/>
              </a:spcBef>
              <a:buFontTx/>
              <a:buNone/>
            </a:pPr>
            <a:endParaRPr lang="en-US" altLang="en-US" sz="2000">
              <a:solidFill>
                <a:schemeClr val="tx1"/>
              </a:solidFill>
            </a:endParaRPr>
          </a:p>
        </p:txBody>
      </p:sp>
      <p:sp>
        <p:nvSpPr>
          <p:cNvPr id="76814" name="Oval 11">
            <a:extLst>
              <a:ext uri="{FF2B5EF4-FFF2-40B4-BE49-F238E27FC236}">
                <a16:creationId xmlns:a16="http://schemas.microsoft.com/office/drawing/2014/main" id="{468851BF-9EC6-4193-BD56-F9F2DC81993A}"/>
              </a:ext>
            </a:extLst>
          </p:cNvPr>
          <p:cNvSpPr>
            <a:spLocks noChangeArrowheads="1"/>
          </p:cNvSpPr>
          <p:nvPr/>
        </p:nvSpPr>
        <p:spPr bwMode="auto">
          <a:xfrm>
            <a:off x="9525000" y="1295400"/>
            <a:ext cx="685800" cy="457200"/>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000">
                <a:solidFill>
                  <a:srgbClr val="6185AB"/>
                </a:solidFill>
                <a:latin typeface="Arial" panose="020B0604020202020204" pitchFamily="34" charset="0"/>
                <a:ea typeface="ヒラギノ角ゴ Pro W3" pitchFamily="1" charset="-128"/>
              </a:defRPr>
            </a:lvl1pPr>
            <a:lvl2pPr marL="742950" indent="-285750">
              <a:spcBef>
                <a:spcPct val="20000"/>
              </a:spcBef>
              <a:buChar char="–"/>
              <a:defRPr sz="2800">
                <a:solidFill>
                  <a:srgbClr val="6185AB"/>
                </a:solidFill>
                <a:latin typeface="Arial" panose="020B0604020202020204" pitchFamily="34" charset="0"/>
                <a:ea typeface="ヒラギノ角ゴ Pro W3" pitchFamily="1" charset="-128"/>
              </a:defRPr>
            </a:lvl2pPr>
            <a:lvl3pPr marL="1143000" indent="-228600">
              <a:spcBef>
                <a:spcPct val="20000"/>
              </a:spcBef>
              <a:buChar char="•"/>
              <a:defRPr sz="2400">
                <a:solidFill>
                  <a:srgbClr val="6185AB"/>
                </a:solidFill>
                <a:latin typeface="Arial" panose="020B0604020202020204" pitchFamily="34" charset="0"/>
                <a:ea typeface="ヒラギノ角ゴ Pro W3" pitchFamily="1" charset="-128"/>
              </a:defRPr>
            </a:lvl3pPr>
            <a:lvl4pPr marL="1600200" indent="-228600">
              <a:spcBef>
                <a:spcPct val="20000"/>
              </a:spcBef>
              <a:buChar char="–"/>
              <a:defRPr sz="2000">
                <a:solidFill>
                  <a:srgbClr val="6185AB"/>
                </a:solidFill>
                <a:latin typeface="Arial" panose="020B0604020202020204" pitchFamily="34" charset="0"/>
                <a:ea typeface="ヒラギノ角ゴ Pro W3" pitchFamily="1" charset="-128"/>
              </a:defRPr>
            </a:lvl4pPr>
            <a:lvl5pPr marL="2057400" indent="-228600">
              <a:spcBef>
                <a:spcPct val="20000"/>
              </a:spcBef>
              <a:buChar char="»"/>
              <a:defRPr sz="2000">
                <a:solidFill>
                  <a:srgbClr val="6185AB"/>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9pPr>
          </a:lstStyle>
          <a:p>
            <a:pPr algn="ctr">
              <a:spcBef>
                <a:spcPct val="0"/>
              </a:spcBef>
              <a:buFontTx/>
              <a:buNone/>
            </a:pPr>
            <a:endParaRPr lang="en-US" altLang="en-US" sz="2000">
              <a:solidFill>
                <a:schemeClr val="tx1"/>
              </a:solidFill>
            </a:endParaRPr>
          </a:p>
        </p:txBody>
      </p:sp>
      <p:sp>
        <p:nvSpPr>
          <p:cNvPr id="76815" name="Oval 12">
            <a:extLst>
              <a:ext uri="{FF2B5EF4-FFF2-40B4-BE49-F238E27FC236}">
                <a16:creationId xmlns:a16="http://schemas.microsoft.com/office/drawing/2014/main" id="{EB094DA6-013E-409F-AC8D-8346CE1F97CA}"/>
              </a:ext>
            </a:extLst>
          </p:cNvPr>
          <p:cNvSpPr>
            <a:spLocks noChangeArrowheads="1"/>
          </p:cNvSpPr>
          <p:nvPr/>
        </p:nvSpPr>
        <p:spPr bwMode="auto">
          <a:xfrm>
            <a:off x="5410200" y="1295400"/>
            <a:ext cx="914400" cy="381000"/>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000">
                <a:solidFill>
                  <a:srgbClr val="6185AB"/>
                </a:solidFill>
                <a:latin typeface="Arial" panose="020B0604020202020204" pitchFamily="34" charset="0"/>
                <a:ea typeface="ヒラギノ角ゴ Pro W3" pitchFamily="1" charset="-128"/>
              </a:defRPr>
            </a:lvl1pPr>
            <a:lvl2pPr marL="742950" indent="-285750">
              <a:spcBef>
                <a:spcPct val="20000"/>
              </a:spcBef>
              <a:buChar char="–"/>
              <a:defRPr sz="2800">
                <a:solidFill>
                  <a:srgbClr val="6185AB"/>
                </a:solidFill>
                <a:latin typeface="Arial" panose="020B0604020202020204" pitchFamily="34" charset="0"/>
                <a:ea typeface="ヒラギノ角ゴ Pro W3" pitchFamily="1" charset="-128"/>
              </a:defRPr>
            </a:lvl2pPr>
            <a:lvl3pPr marL="1143000" indent="-228600">
              <a:spcBef>
                <a:spcPct val="20000"/>
              </a:spcBef>
              <a:buChar char="•"/>
              <a:defRPr sz="2400">
                <a:solidFill>
                  <a:srgbClr val="6185AB"/>
                </a:solidFill>
                <a:latin typeface="Arial" panose="020B0604020202020204" pitchFamily="34" charset="0"/>
                <a:ea typeface="ヒラギノ角ゴ Pro W3" pitchFamily="1" charset="-128"/>
              </a:defRPr>
            </a:lvl3pPr>
            <a:lvl4pPr marL="1600200" indent="-228600">
              <a:spcBef>
                <a:spcPct val="20000"/>
              </a:spcBef>
              <a:buChar char="–"/>
              <a:defRPr sz="2000">
                <a:solidFill>
                  <a:srgbClr val="6185AB"/>
                </a:solidFill>
                <a:latin typeface="Arial" panose="020B0604020202020204" pitchFamily="34" charset="0"/>
                <a:ea typeface="ヒラギノ角ゴ Pro W3" pitchFamily="1" charset="-128"/>
              </a:defRPr>
            </a:lvl4pPr>
            <a:lvl5pPr marL="2057400" indent="-228600">
              <a:spcBef>
                <a:spcPct val="20000"/>
              </a:spcBef>
              <a:buChar char="»"/>
              <a:defRPr sz="2000">
                <a:solidFill>
                  <a:srgbClr val="6185AB"/>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9pPr>
          </a:lstStyle>
          <a:p>
            <a:pPr algn="ctr">
              <a:spcBef>
                <a:spcPct val="0"/>
              </a:spcBef>
              <a:buFontTx/>
              <a:buNone/>
            </a:pPr>
            <a:endParaRPr lang="en-US" altLang="en-US" sz="2000">
              <a:solidFill>
                <a:schemeClr val="tx1"/>
              </a:solidFill>
            </a:endParaRPr>
          </a:p>
        </p:txBody>
      </p:sp>
      <p:sp>
        <p:nvSpPr>
          <p:cNvPr id="76816" name="TextBox 13">
            <a:extLst>
              <a:ext uri="{FF2B5EF4-FFF2-40B4-BE49-F238E27FC236}">
                <a16:creationId xmlns:a16="http://schemas.microsoft.com/office/drawing/2014/main" id="{DE5CB68B-7CA0-4C03-8B44-DA97D8DC4478}"/>
              </a:ext>
            </a:extLst>
          </p:cNvPr>
          <p:cNvSpPr txBox="1">
            <a:spLocks noChangeArrowheads="1"/>
          </p:cNvSpPr>
          <p:nvPr/>
        </p:nvSpPr>
        <p:spPr bwMode="auto">
          <a:xfrm>
            <a:off x="2127250" y="1"/>
            <a:ext cx="2819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000">
                <a:solidFill>
                  <a:srgbClr val="6185AB"/>
                </a:solidFill>
                <a:latin typeface="Arial" panose="020B0604020202020204" pitchFamily="34" charset="0"/>
                <a:ea typeface="ヒラギノ角ゴ Pro W3" pitchFamily="1" charset="-128"/>
              </a:defRPr>
            </a:lvl1pPr>
            <a:lvl2pPr marL="742950" indent="-285750">
              <a:spcBef>
                <a:spcPct val="20000"/>
              </a:spcBef>
              <a:buChar char="–"/>
              <a:defRPr sz="2800">
                <a:solidFill>
                  <a:srgbClr val="6185AB"/>
                </a:solidFill>
                <a:latin typeface="Arial" panose="020B0604020202020204" pitchFamily="34" charset="0"/>
                <a:ea typeface="ヒラギノ角ゴ Pro W3" pitchFamily="1" charset="-128"/>
              </a:defRPr>
            </a:lvl2pPr>
            <a:lvl3pPr marL="1143000" indent="-228600">
              <a:spcBef>
                <a:spcPct val="20000"/>
              </a:spcBef>
              <a:buChar char="•"/>
              <a:defRPr sz="2400">
                <a:solidFill>
                  <a:srgbClr val="6185AB"/>
                </a:solidFill>
                <a:latin typeface="Arial" panose="020B0604020202020204" pitchFamily="34" charset="0"/>
                <a:ea typeface="ヒラギノ角ゴ Pro W3" pitchFamily="1" charset="-128"/>
              </a:defRPr>
            </a:lvl3pPr>
            <a:lvl4pPr marL="1600200" indent="-228600">
              <a:spcBef>
                <a:spcPct val="20000"/>
              </a:spcBef>
              <a:buChar char="–"/>
              <a:defRPr sz="2000">
                <a:solidFill>
                  <a:srgbClr val="6185AB"/>
                </a:solidFill>
                <a:latin typeface="Arial" panose="020B0604020202020204" pitchFamily="34" charset="0"/>
                <a:ea typeface="ヒラギノ角ゴ Pro W3" pitchFamily="1" charset="-128"/>
              </a:defRPr>
            </a:lvl4pPr>
            <a:lvl5pPr marL="2057400" indent="-228600">
              <a:spcBef>
                <a:spcPct val="20000"/>
              </a:spcBef>
              <a:buChar char="»"/>
              <a:defRPr sz="2000">
                <a:solidFill>
                  <a:srgbClr val="6185AB"/>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9pPr>
          </a:lstStyle>
          <a:p>
            <a:pPr>
              <a:spcBef>
                <a:spcPct val="0"/>
              </a:spcBef>
              <a:buFontTx/>
              <a:buNone/>
            </a:pPr>
            <a:r>
              <a:rPr lang="en-US" altLang="en-US" sz="2000">
                <a:solidFill>
                  <a:srgbClr val="FF0000"/>
                </a:solidFill>
              </a:rPr>
              <a:t>Required Data Elements</a:t>
            </a:r>
          </a:p>
        </p:txBody>
      </p:sp>
      <p:sp>
        <p:nvSpPr>
          <p:cNvPr id="76817" name="Oval 1">
            <a:extLst>
              <a:ext uri="{FF2B5EF4-FFF2-40B4-BE49-F238E27FC236}">
                <a16:creationId xmlns:a16="http://schemas.microsoft.com/office/drawing/2014/main" id="{F59832D1-286A-44E9-82E6-917906E301A8}"/>
              </a:ext>
            </a:extLst>
          </p:cNvPr>
          <p:cNvSpPr>
            <a:spLocks noChangeArrowheads="1"/>
          </p:cNvSpPr>
          <p:nvPr/>
        </p:nvSpPr>
        <p:spPr bwMode="auto">
          <a:xfrm>
            <a:off x="1931988" y="708026"/>
            <a:ext cx="3097212" cy="195263"/>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000">
                <a:solidFill>
                  <a:srgbClr val="6185AB"/>
                </a:solidFill>
                <a:latin typeface="Arial" panose="020B0604020202020204" pitchFamily="34" charset="0"/>
                <a:ea typeface="ヒラギノ角ゴ Pro W3" pitchFamily="1" charset="-128"/>
              </a:defRPr>
            </a:lvl1pPr>
            <a:lvl2pPr marL="742950" indent="-285750">
              <a:spcBef>
                <a:spcPct val="20000"/>
              </a:spcBef>
              <a:buChar char="–"/>
              <a:defRPr sz="2800">
                <a:solidFill>
                  <a:srgbClr val="6185AB"/>
                </a:solidFill>
                <a:latin typeface="Arial" panose="020B0604020202020204" pitchFamily="34" charset="0"/>
                <a:ea typeface="ヒラギノ角ゴ Pro W3" pitchFamily="1" charset="-128"/>
              </a:defRPr>
            </a:lvl2pPr>
            <a:lvl3pPr marL="1143000" indent="-228600">
              <a:spcBef>
                <a:spcPct val="20000"/>
              </a:spcBef>
              <a:buChar char="•"/>
              <a:defRPr sz="2400">
                <a:solidFill>
                  <a:srgbClr val="6185AB"/>
                </a:solidFill>
                <a:latin typeface="Arial" panose="020B0604020202020204" pitchFamily="34" charset="0"/>
                <a:ea typeface="ヒラギノ角ゴ Pro W3" pitchFamily="1" charset="-128"/>
              </a:defRPr>
            </a:lvl3pPr>
            <a:lvl4pPr marL="1600200" indent="-228600">
              <a:spcBef>
                <a:spcPct val="20000"/>
              </a:spcBef>
              <a:buChar char="–"/>
              <a:defRPr sz="2000">
                <a:solidFill>
                  <a:srgbClr val="6185AB"/>
                </a:solidFill>
                <a:latin typeface="Arial" panose="020B0604020202020204" pitchFamily="34" charset="0"/>
                <a:ea typeface="ヒラギノ角ゴ Pro W3" pitchFamily="1" charset="-128"/>
              </a:defRPr>
            </a:lvl4pPr>
            <a:lvl5pPr marL="2057400" indent="-228600">
              <a:spcBef>
                <a:spcPct val="20000"/>
              </a:spcBef>
              <a:buChar char="»"/>
              <a:defRPr sz="2000">
                <a:solidFill>
                  <a:srgbClr val="6185AB"/>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9pPr>
          </a:lstStyle>
          <a:p>
            <a:pPr algn="ctr">
              <a:spcBef>
                <a:spcPct val="0"/>
              </a:spcBef>
              <a:buFontTx/>
              <a:buNone/>
            </a:pPr>
            <a:endParaRPr lang="en-US" altLang="en-US" sz="2000">
              <a:solidFill>
                <a:schemeClr val="tx1"/>
              </a:solidFill>
            </a:endParaRPr>
          </a:p>
        </p:txBody>
      </p:sp>
      <p:sp>
        <p:nvSpPr>
          <p:cNvPr id="76818" name="Oval 2">
            <a:extLst>
              <a:ext uri="{FF2B5EF4-FFF2-40B4-BE49-F238E27FC236}">
                <a16:creationId xmlns:a16="http://schemas.microsoft.com/office/drawing/2014/main" id="{62BD3DD7-BD54-4ABD-B517-C38AC3D6FC77}"/>
              </a:ext>
            </a:extLst>
          </p:cNvPr>
          <p:cNvSpPr>
            <a:spLocks noChangeArrowheads="1"/>
          </p:cNvSpPr>
          <p:nvPr/>
        </p:nvSpPr>
        <p:spPr bwMode="auto">
          <a:xfrm>
            <a:off x="1931988" y="957264"/>
            <a:ext cx="1116012" cy="111125"/>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000">
                <a:solidFill>
                  <a:srgbClr val="6185AB"/>
                </a:solidFill>
                <a:latin typeface="Arial" panose="020B0604020202020204" pitchFamily="34" charset="0"/>
                <a:ea typeface="ヒラギノ角ゴ Pro W3" pitchFamily="1" charset="-128"/>
              </a:defRPr>
            </a:lvl1pPr>
            <a:lvl2pPr marL="742950" indent="-285750">
              <a:spcBef>
                <a:spcPct val="20000"/>
              </a:spcBef>
              <a:buChar char="–"/>
              <a:defRPr sz="2800">
                <a:solidFill>
                  <a:srgbClr val="6185AB"/>
                </a:solidFill>
                <a:latin typeface="Arial" panose="020B0604020202020204" pitchFamily="34" charset="0"/>
                <a:ea typeface="ヒラギノ角ゴ Pro W3" pitchFamily="1" charset="-128"/>
              </a:defRPr>
            </a:lvl2pPr>
            <a:lvl3pPr marL="1143000" indent="-228600">
              <a:spcBef>
                <a:spcPct val="20000"/>
              </a:spcBef>
              <a:buChar char="•"/>
              <a:defRPr sz="2400">
                <a:solidFill>
                  <a:srgbClr val="6185AB"/>
                </a:solidFill>
                <a:latin typeface="Arial" panose="020B0604020202020204" pitchFamily="34" charset="0"/>
                <a:ea typeface="ヒラギノ角ゴ Pro W3" pitchFamily="1" charset="-128"/>
              </a:defRPr>
            </a:lvl3pPr>
            <a:lvl4pPr marL="1600200" indent="-228600">
              <a:spcBef>
                <a:spcPct val="20000"/>
              </a:spcBef>
              <a:buChar char="–"/>
              <a:defRPr sz="2000">
                <a:solidFill>
                  <a:srgbClr val="6185AB"/>
                </a:solidFill>
                <a:latin typeface="Arial" panose="020B0604020202020204" pitchFamily="34" charset="0"/>
                <a:ea typeface="ヒラギノ角ゴ Pro W3" pitchFamily="1" charset="-128"/>
              </a:defRPr>
            </a:lvl4pPr>
            <a:lvl5pPr marL="2057400" indent="-228600">
              <a:spcBef>
                <a:spcPct val="20000"/>
              </a:spcBef>
              <a:buChar char="»"/>
              <a:defRPr sz="2000">
                <a:solidFill>
                  <a:srgbClr val="6185AB"/>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9pPr>
          </a:lstStyle>
          <a:p>
            <a:pPr algn="ctr">
              <a:spcBef>
                <a:spcPct val="0"/>
              </a:spcBef>
              <a:buFontTx/>
              <a:buNone/>
            </a:pPr>
            <a:endParaRPr lang="en-US" altLang="en-US" sz="2000">
              <a:solidFill>
                <a:schemeClr val="tx1"/>
              </a:solidFill>
            </a:endParaRPr>
          </a:p>
        </p:txBody>
      </p:sp>
      <p:sp>
        <p:nvSpPr>
          <p:cNvPr id="76819" name="Oval 3">
            <a:extLst>
              <a:ext uri="{FF2B5EF4-FFF2-40B4-BE49-F238E27FC236}">
                <a16:creationId xmlns:a16="http://schemas.microsoft.com/office/drawing/2014/main" id="{2FF405D3-C293-4D04-8B9D-ABBDE36DC8A2}"/>
              </a:ext>
            </a:extLst>
          </p:cNvPr>
          <p:cNvSpPr>
            <a:spLocks noChangeArrowheads="1"/>
          </p:cNvSpPr>
          <p:nvPr/>
        </p:nvSpPr>
        <p:spPr bwMode="auto">
          <a:xfrm>
            <a:off x="5124450" y="936626"/>
            <a:ext cx="914400" cy="131763"/>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000">
                <a:solidFill>
                  <a:srgbClr val="6185AB"/>
                </a:solidFill>
                <a:latin typeface="Arial" panose="020B0604020202020204" pitchFamily="34" charset="0"/>
                <a:ea typeface="ヒラギノ角ゴ Pro W3" pitchFamily="1" charset="-128"/>
              </a:defRPr>
            </a:lvl1pPr>
            <a:lvl2pPr marL="742950" indent="-285750">
              <a:spcBef>
                <a:spcPct val="20000"/>
              </a:spcBef>
              <a:buChar char="–"/>
              <a:defRPr sz="2800">
                <a:solidFill>
                  <a:srgbClr val="6185AB"/>
                </a:solidFill>
                <a:latin typeface="Arial" panose="020B0604020202020204" pitchFamily="34" charset="0"/>
                <a:ea typeface="ヒラギノ角ゴ Pro W3" pitchFamily="1" charset="-128"/>
              </a:defRPr>
            </a:lvl2pPr>
            <a:lvl3pPr marL="1143000" indent="-228600">
              <a:spcBef>
                <a:spcPct val="20000"/>
              </a:spcBef>
              <a:buChar char="•"/>
              <a:defRPr sz="2400">
                <a:solidFill>
                  <a:srgbClr val="6185AB"/>
                </a:solidFill>
                <a:latin typeface="Arial" panose="020B0604020202020204" pitchFamily="34" charset="0"/>
                <a:ea typeface="ヒラギノ角ゴ Pro W3" pitchFamily="1" charset="-128"/>
              </a:defRPr>
            </a:lvl3pPr>
            <a:lvl4pPr marL="1600200" indent="-228600">
              <a:spcBef>
                <a:spcPct val="20000"/>
              </a:spcBef>
              <a:buChar char="–"/>
              <a:defRPr sz="2000">
                <a:solidFill>
                  <a:srgbClr val="6185AB"/>
                </a:solidFill>
                <a:latin typeface="Arial" panose="020B0604020202020204" pitchFamily="34" charset="0"/>
                <a:ea typeface="ヒラギノ角ゴ Pro W3" pitchFamily="1" charset="-128"/>
              </a:defRPr>
            </a:lvl4pPr>
            <a:lvl5pPr marL="2057400" indent="-228600">
              <a:spcBef>
                <a:spcPct val="20000"/>
              </a:spcBef>
              <a:buChar char="»"/>
              <a:defRPr sz="2000">
                <a:solidFill>
                  <a:srgbClr val="6185AB"/>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9pPr>
          </a:lstStyle>
          <a:p>
            <a:pPr algn="ctr">
              <a:spcBef>
                <a:spcPct val="0"/>
              </a:spcBef>
              <a:buFontTx/>
              <a:buNone/>
            </a:pPr>
            <a:endParaRPr lang="en-US" altLang="en-US" sz="2000">
              <a:solidFill>
                <a:schemeClr val="tx1"/>
              </a:solidFill>
            </a:endParaRPr>
          </a:p>
        </p:txBody>
      </p:sp>
      <p:sp>
        <p:nvSpPr>
          <p:cNvPr id="76820" name="Oval 4">
            <a:extLst>
              <a:ext uri="{FF2B5EF4-FFF2-40B4-BE49-F238E27FC236}">
                <a16:creationId xmlns:a16="http://schemas.microsoft.com/office/drawing/2014/main" id="{BC526D18-4BB0-4830-AD77-78BD094131EB}"/>
              </a:ext>
            </a:extLst>
          </p:cNvPr>
          <p:cNvSpPr>
            <a:spLocks noChangeArrowheads="1"/>
          </p:cNvSpPr>
          <p:nvPr/>
        </p:nvSpPr>
        <p:spPr bwMode="auto">
          <a:xfrm>
            <a:off x="6781800" y="903288"/>
            <a:ext cx="381000" cy="195262"/>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000">
                <a:solidFill>
                  <a:srgbClr val="6185AB"/>
                </a:solidFill>
                <a:latin typeface="Arial" panose="020B0604020202020204" pitchFamily="34" charset="0"/>
                <a:ea typeface="ヒラギノ角ゴ Pro W3" pitchFamily="1" charset="-128"/>
              </a:defRPr>
            </a:lvl1pPr>
            <a:lvl2pPr marL="742950" indent="-285750">
              <a:spcBef>
                <a:spcPct val="20000"/>
              </a:spcBef>
              <a:buChar char="–"/>
              <a:defRPr sz="2800">
                <a:solidFill>
                  <a:srgbClr val="6185AB"/>
                </a:solidFill>
                <a:latin typeface="Arial" panose="020B0604020202020204" pitchFamily="34" charset="0"/>
                <a:ea typeface="ヒラギノ角ゴ Pro W3" pitchFamily="1" charset="-128"/>
              </a:defRPr>
            </a:lvl2pPr>
            <a:lvl3pPr marL="1143000" indent="-228600">
              <a:spcBef>
                <a:spcPct val="20000"/>
              </a:spcBef>
              <a:buChar char="•"/>
              <a:defRPr sz="2400">
                <a:solidFill>
                  <a:srgbClr val="6185AB"/>
                </a:solidFill>
                <a:latin typeface="Arial" panose="020B0604020202020204" pitchFamily="34" charset="0"/>
                <a:ea typeface="ヒラギノ角ゴ Pro W3" pitchFamily="1" charset="-128"/>
              </a:defRPr>
            </a:lvl3pPr>
            <a:lvl4pPr marL="1600200" indent="-228600">
              <a:spcBef>
                <a:spcPct val="20000"/>
              </a:spcBef>
              <a:buChar char="–"/>
              <a:defRPr sz="2000">
                <a:solidFill>
                  <a:srgbClr val="6185AB"/>
                </a:solidFill>
                <a:latin typeface="Arial" panose="020B0604020202020204" pitchFamily="34" charset="0"/>
                <a:ea typeface="ヒラギノ角ゴ Pro W3" pitchFamily="1" charset="-128"/>
              </a:defRPr>
            </a:lvl4pPr>
            <a:lvl5pPr marL="2057400" indent="-228600">
              <a:spcBef>
                <a:spcPct val="20000"/>
              </a:spcBef>
              <a:buChar char="»"/>
              <a:defRPr sz="2000">
                <a:solidFill>
                  <a:srgbClr val="6185AB"/>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9pPr>
          </a:lstStyle>
          <a:p>
            <a:pPr algn="ctr">
              <a:spcBef>
                <a:spcPct val="0"/>
              </a:spcBef>
              <a:buFontTx/>
              <a:buNone/>
            </a:pPr>
            <a:endParaRPr lang="en-US" altLang="en-US" sz="2000">
              <a:solidFill>
                <a:schemeClr val="tx1"/>
              </a:solidFill>
            </a:endParaRPr>
          </a:p>
        </p:txBody>
      </p:sp>
      <p:sp>
        <p:nvSpPr>
          <p:cNvPr id="76821" name="Oval 5">
            <a:extLst>
              <a:ext uri="{FF2B5EF4-FFF2-40B4-BE49-F238E27FC236}">
                <a16:creationId xmlns:a16="http://schemas.microsoft.com/office/drawing/2014/main" id="{AA5D6265-8C1B-4352-84B9-5B8990EB22A0}"/>
              </a:ext>
            </a:extLst>
          </p:cNvPr>
          <p:cNvSpPr>
            <a:spLocks noChangeArrowheads="1"/>
          </p:cNvSpPr>
          <p:nvPr/>
        </p:nvSpPr>
        <p:spPr bwMode="auto">
          <a:xfrm>
            <a:off x="7772400" y="936626"/>
            <a:ext cx="304800" cy="195263"/>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000">
                <a:solidFill>
                  <a:srgbClr val="6185AB"/>
                </a:solidFill>
                <a:latin typeface="Arial" panose="020B0604020202020204" pitchFamily="34" charset="0"/>
                <a:ea typeface="ヒラギノ角ゴ Pro W3" pitchFamily="1" charset="-128"/>
              </a:defRPr>
            </a:lvl1pPr>
            <a:lvl2pPr marL="742950" indent="-285750">
              <a:spcBef>
                <a:spcPct val="20000"/>
              </a:spcBef>
              <a:buChar char="–"/>
              <a:defRPr sz="2800">
                <a:solidFill>
                  <a:srgbClr val="6185AB"/>
                </a:solidFill>
                <a:latin typeface="Arial" panose="020B0604020202020204" pitchFamily="34" charset="0"/>
                <a:ea typeface="ヒラギノ角ゴ Pro W3" pitchFamily="1" charset="-128"/>
              </a:defRPr>
            </a:lvl2pPr>
            <a:lvl3pPr marL="1143000" indent="-228600">
              <a:spcBef>
                <a:spcPct val="20000"/>
              </a:spcBef>
              <a:buChar char="•"/>
              <a:defRPr sz="2400">
                <a:solidFill>
                  <a:srgbClr val="6185AB"/>
                </a:solidFill>
                <a:latin typeface="Arial" panose="020B0604020202020204" pitchFamily="34" charset="0"/>
                <a:ea typeface="ヒラギノ角ゴ Pro W3" pitchFamily="1" charset="-128"/>
              </a:defRPr>
            </a:lvl3pPr>
            <a:lvl4pPr marL="1600200" indent="-228600">
              <a:spcBef>
                <a:spcPct val="20000"/>
              </a:spcBef>
              <a:buChar char="–"/>
              <a:defRPr sz="2000">
                <a:solidFill>
                  <a:srgbClr val="6185AB"/>
                </a:solidFill>
                <a:latin typeface="Arial" panose="020B0604020202020204" pitchFamily="34" charset="0"/>
                <a:ea typeface="ヒラギノ角ゴ Pro W3" pitchFamily="1" charset="-128"/>
              </a:defRPr>
            </a:lvl4pPr>
            <a:lvl5pPr marL="2057400" indent="-228600">
              <a:spcBef>
                <a:spcPct val="20000"/>
              </a:spcBef>
              <a:buChar char="»"/>
              <a:defRPr sz="2000">
                <a:solidFill>
                  <a:srgbClr val="6185AB"/>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9pPr>
          </a:lstStyle>
          <a:p>
            <a:pPr algn="ctr">
              <a:spcBef>
                <a:spcPct val="0"/>
              </a:spcBef>
              <a:buFontTx/>
              <a:buNone/>
            </a:pPr>
            <a:endParaRPr lang="en-US" altLang="en-US" sz="2000">
              <a:solidFill>
                <a:schemeClr val="tx1"/>
              </a:solidFill>
            </a:endParaRPr>
          </a:p>
        </p:txBody>
      </p:sp>
      <p:sp>
        <p:nvSpPr>
          <p:cNvPr id="76822" name="Oval 6">
            <a:extLst>
              <a:ext uri="{FF2B5EF4-FFF2-40B4-BE49-F238E27FC236}">
                <a16:creationId xmlns:a16="http://schemas.microsoft.com/office/drawing/2014/main" id="{E63F0E22-905E-474E-AAA4-F4106BFCCCE4}"/>
              </a:ext>
            </a:extLst>
          </p:cNvPr>
          <p:cNvSpPr>
            <a:spLocks noChangeArrowheads="1"/>
          </p:cNvSpPr>
          <p:nvPr/>
        </p:nvSpPr>
        <p:spPr bwMode="auto">
          <a:xfrm>
            <a:off x="2127250" y="1295401"/>
            <a:ext cx="615950" cy="201613"/>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000">
                <a:solidFill>
                  <a:srgbClr val="6185AB"/>
                </a:solidFill>
                <a:latin typeface="Arial" panose="020B0604020202020204" pitchFamily="34" charset="0"/>
                <a:ea typeface="ヒラギノ角ゴ Pro W3" pitchFamily="1" charset="-128"/>
              </a:defRPr>
            </a:lvl1pPr>
            <a:lvl2pPr marL="742950" indent="-285750">
              <a:spcBef>
                <a:spcPct val="20000"/>
              </a:spcBef>
              <a:buChar char="–"/>
              <a:defRPr sz="2800">
                <a:solidFill>
                  <a:srgbClr val="6185AB"/>
                </a:solidFill>
                <a:latin typeface="Arial" panose="020B0604020202020204" pitchFamily="34" charset="0"/>
                <a:ea typeface="ヒラギノ角ゴ Pro W3" pitchFamily="1" charset="-128"/>
              </a:defRPr>
            </a:lvl2pPr>
            <a:lvl3pPr marL="1143000" indent="-228600">
              <a:spcBef>
                <a:spcPct val="20000"/>
              </a:spcBef>
              <a:buChar char="•"/>
              <a:defRPr sz="2400">
                <a:solidFill>
                  <a:srgbClr val="6185AB"/>
                </a:solidFill>
                <a:latin typeface="Arial" panose="020B0604020202020204" pitchFamily="34" charset="0"/>
                <a:ea typeface="ヒラギノ角ゴ Pro W3" pitchFamily="1" charset="-128"/>
              </a:defRPr>
            </a:lvl3pPr>
            <a:lvl4pPr marL="1600200" indent="-228600">
              <a:spcBef>
                <a:spcPct val="20000"/>
              </a:spcBef>
              <a:buChar char="–"/>
              <a:defRPr sz="2000">
                <a:solidFill>
                  <a:srgbClr val="6185AB"/>
                </a:solidFill>
                <a:latin typeface="Arial" panose="020B0604020202020204" pitchFamily="34" charset="0"/>
                <a:ea typeface="ヒラギノ角ゴ Pro W3" pitchFamily="1" charset="-128"/>
              </a:defRPr>
            </a:lvl4pPr>
            <a:lvl5pPr marL="2057400" indent="-228600">
              <a:spcBef>
                <a:spcPct val="20000"/>
              </a:spcBef>
              <a:buChar char="»"/>
              <a:defRPr sz="2000">
                <a:solidFill>
                  <a:srgbClr val="6185AB"/>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9pPr>
          </a:lstStyle>
          <a:p>
            <a:pPr algn="ctr">
              <a:spcBef>
                <a:spcPct val="0"/>
              </a:spcBef>
              <a:buFontTx/>
              <a:buNone/>
            </a:pPr>
            <a:endParaRPr lang="en-US" altLang="en-US" sz="2000">
              <a:solidFill>
                <a:srgbClr val="FF0000"/>
              </a:solidFill>
            </a:endParaRPr>
          </a:p>
        </p:txBody>
      </p:sp>
      <p:sp>
        <p:nvSpPr>
          <p:cNvPr id="76823" name="Oval 7">
            <a:extLst>
              <a:ext uri="{FF2B5EF4-FFF2-40B4-BE49-F238E27FC236}">
                <a16:creationId xmlns:a16="http://schemas.microsoft.com/office/drawing/2014/main" id="{0BDFBFF7-F07D-4D52-B539-CF8027E78676}"/>
              </a:ext>
            </a:extLst>
          </p:cNvPr>
          <p:cNvSpPr>
            <a:spLocks noChangeArrowheads="1"/>
          </p:cNvSpPr>
          <p:nvPr/>
        </p:nvSpPr>
        <p:spPr bwMode="auto">
          <a:xfrm>
            <a:off x="3914775" y="1322389"/>
            <a:ext cx="615950" cy="236537"/>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000">
                <a:solidFill>
                  <a:srgbClr val="6185AB"/>
                </a:solidFill>
                <a:latin typeface="Arial" panose="020B0604020202020204" pitchFamily="34" charset="0"/>
                <a:ea typeface="ヒラギノ角ゴ Pro W3" pitchFamily="1" charset="-128"/>
              </a:defRPr>
            </a:lvl1pPr>
            <a:lvl2pPr marL="742950" indent="-285750">
              <a:spcBef>
                <a:spcPct val="20000"/>
              </a:spcBef>
              <a:buChar char="–"/>
              <a:defRPr sz="2800">
                <a:solidFill>
                  <a:srgbClr val="6185AB"/>
                </a:solidFill>
                <a:latin typeface="Arial" panose="020B0604020202020204" pitchFamily="34" charset="0"/>
                <a:ea typeface="ヒラギノ角ゴ Pro W3" pitchFamily="1" charset="-128"/>
              </a:defRPr>
            </a:lvl2pPr>
            <a:lvl3pPr marL="1143000" indent="-228600">
              <a:spcBef>
                <a:spcPct val="20000"/>
              </a:spcBef>
              <a:buChar char="•"/>
              <a:defRPr sz="2400">
                <a:solidFill>
                  <a:srgbClr val="6185AB"/>
                </a:solidFill>
                <a:latin typeface="Arial" panose="020B0604020202020204" pitchFamily="34" charset="0"/>
                <a:ea typeface="ヒラギノ角ゴ Pro W3" pitchFamily="1" charset="-128"/>
              </a:defRPr>
            </a:lvl3pPr>
            <a:lvl4pPr marL="1600200" indent="-228600">
              <a:spcBef>
                <a:spcPct val="20000"/>
              </a:spcBef>
              <a:buChar char="–"/>
              <a:defRPr sz="2000">
                <a:solidFill>
                  <a:srgbClr val="6185AB"/>
                </a:solidFill>
                <a:latin typeface="Arial" panose="020B0604020202020204" pitchFamily="34" charset="0"/>
                <a:ea typeface="ヒラギノ角ゴ Pro W3" pitchFamily="1" charset="-128"/>
              </a:defRPr>
            </a:lvl4pPr>
            <a:lvl5pPr marL="2057400" indent="-228600">
              <a:spcBef>
                <a:spcPct val="20000"/>
              </a:spcBef>
              <a:buChar char="»"/>
              <a:defRPr sz="2000">
                <a:solidFill>
                  <a:srgbClr val="6185AB"/>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9pPr>
          </a:lstStyle>
          <a:p>
            <a:pPr algn="ctr">
              <a:spcBef>
                <a:spcPct val="0"/>
              </a:spcBef>
              <a:buFontTx/>
              <a:buNone/>
            </a:pPr>
            <a:endParaRPr lang="en-US" altLang="en-US" sz="2000">
              <a:solidFill>
                <a:schemeClr val="tx1"/>
              </a:solidFill>
            </a:endParaRPr>
          </a:p>
        </p:txBody>
      </p:sp>
    </p:spTree>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E0C5670DCE1F7499E7B1FF88005F219" ma:contentTypeVersion="13" ma:contentTypeDescription="Create a new document." ma:contentTypeScope="" ma:versionID="39443cf1657f9a2ec402af21f30bb533">
  <xsd:schema xmlns:xsd="http://www.w3.org/2001/XMLSchema" xmlns:xs="http://www.w3.org/2001/XMLSchema" xmlns:p="http://schemas.microsoft.com/office/2006/metadata/properties" xmlns:ns3="94173c0c-3d5e-4256-9673-de13070b538a" xmlns:ns4="0fee633c-b503-44d6-865f-55b7bcfb93fd" targetNamespace="http://schemas.microsoft.com/office/2006/metadata/properties" ma:root="true" ma:fieldsID="56d7f7db219582a26668942fe31e5272" ns3:_="" ns4:_="">
    <xsd:import namespace="94173c0c-3d5e-4256-9673-de13070b538a"/>
    <xsd:import namespace="0fee633c-b503-44d6-865f-55b7bcfb93f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173c0c-3d5e-4256-9673-de13070b538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fee633c-b503-44d6-865f-55b7bcfb93f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1C9A6C-7C57-4193-AE91-F464E3AE1B59}">
  <ds:schemaRefs>
    <ds:schemaRef ds:uri="94173c0c-3d5e-4256-9673-de13070b538a"/>
    <ds:schemaRef ds:uri="0fee633c-b503-44d6-865f-55b7bcfb93fd"/>
    <ds:schemaRef ds:uri="http://schemas.openxmlformats.org/package/2006/metadata/core-properties"/>
    <ds:schemaRef ds:uri="http://purl.org/dc/elements/1.1/"/>
    <ds:schemaRef ds:uri="http://www.w3.org/XML/1998/namespace"/>
    <ds:schemaRef ds:uri="http://purl.org/dc/dcmitype/"/>
    <ds:schemaRef ds:uri="http://schemas.microsoft.com/office/2006/metadata/properties"/>
    <ds:schemaRef ds:uri="http://schemas.microsoft.com/office/2006/documentManagement/types"/>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1D2D7354-3EAB-480E-A680-ED4A35080B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173c0c-3d5e-4256-9673-de13070b538a"/>
    <ds:schemaRef ds:uri="0fee633c-b503-44d6-865f-55b7bcfb93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F827FAB-4504-4F25-9D9B-14403B7D5B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2957</Words>
  <Application>Microsoft Office PowerPoint</Application>
  <PresentationFormat>Widescreen</PresentationFormat>
  <Paragraphs>360</Paragraphs>
  <Slides>42</Slides>
  <Notes>11</Notes>
  <HiddenSlides>0</HiddenSlides>
  <MMClips>1</MMClips>
  <ScaleCrop>false</ScaleCrop>
  <HeadingPairs>
    <vt:vector size="4" baseType="variant">
      <vt:variant>
        <vt:lpstr>Theme</vt:lpstr>
      </vt:variant>
      <vt:variant>
        <vt:i4>3</vt:i4>
      </vt:variant>
      <vt:variant>
        <vt:lpstr>Slide Titles</vt:lpstr>
      </vt:variant>
      <vt:variant>
        <vt:i4>42</vt:i4>
      </vt:variant>
    </vt:vector>
  </HeadingPairs>
  <TitlesOfParts>
    <vt:vector size="45" baseType="lpstr">
      <vt:lpstr>Office Theme</vt:lpstr>
      <vt:lpstr>1_Office Theme</vt:lpstr>
      <vt:lpstr>Madison</vt:lpstr>
      <vt:lpstr>2020 Regional ID&amp;R Training</vt:lpstr>
      <vt:lpstr>Welcome! </vt:lpstr>
      <vt:lpstr>PowerPoint Presentation</vt:lpstr>
      <vt:lpstr>Introductions, Logistics, &amp; Goals </vt:lpstr>
      <vt:lpstr>Quick Review &amp; Eligibility Determination Stations </vt:lpstr>
      <vt:lpstr>Determining Eligibility is as easy as 1…2…3! </vt:lpstr>
      <vt:lpstr>ID&amp;R Quality Assurance Reminders  </vt:lpstr>
      <vt:lpstr>As the Reviewer… </vt:lpstr>
      <vt:lpstr>PowerPoint Presentation</vt:lpstr>
      <vt:lpstr>PowerPoint Presentation</vt:lpstr>
      <vt:lpstr>Model Scenario </vt:lpstr>
      <vt:lpstr>PowerPoint Presentation</vt:lpstr>
      <vt:lpstr>PowerPoint Presentation</vt:lpstr>
      <vt:lpstr>Eligibility Determination Stations </vt:lpstr>
      <vt:lpstr>Scenario 1 </vt:lpstr>
      <vt:lpstr>Scenario 2</vt:lpstr>
      <vt:lpstr>Scenario 3</vt:lpstr>
      <vt:lpstr>Scenario 4</vt:lpstr>
      <vt:lpstr>Scenario 5</vt:lpstr>
      <vt:lpstr>Creating and Implementing a Successful ID&amp;R Plan</vt:lpstr>
      <vt:lpstr>Goals and Quick Review  </vt:lpstr>
      <vt:lpstr>What is a local ID&amp;R Plan? </vt:lpstr>
      <vt:lpstr>Key Components of an ID&amp;R Plan </vt:lpstr>
      <vt:lpstr>ID&amp;R Plan Format </vt:lpstr>
      <vt:lpstr>ID&amp;R Plan is a “Living Document” </vt:lpstr>
      <vt:lpstr>Translating the ID&amp;R Plan to Individual Plans</vt:lpstr>
      <vt:lpstr>Using the ID&amp;R Self-Assessment </vt:lpstr>
      <vt:lpstr>PowerPoint Presentation</vt:lpstr>
      <vt:lpstr>Where else should I look for data? </vt:lpstr>
      <vt:lpstr>PowerPoint Presentation</vt:lpstr>
      <vt:lpstr>Discuss! </vt:lpstr>
      <vt:lpstr>Next Steps… </vt:lpstr>
      <vt:lpstr>Recruiting Out-of-School Youth</vt:lpstr>
      <vt:lpstr>MSIX AS A RECRUITMENT TOOL </vt:lpstr>
      <vt:lpstr>Ways I use MSIX</vt:lpstr>
      <vt:lpstr>PowerSchool &amp; MSIX: Great Allies</vt:lpstr>
      <vt:lpstr>Let’s Check for New Enrollments</vt:lpstr>
      <vt:lpstr>Let’s Check for New Enrollments - CON</vt:lpstr>
      <vt:lpstr>Now, Let’s Go to MSIX</vt:lpstr>
      <vt:lpstr>MSIX Reports</vt:lpstr>
      <vt:lpstr>Few MSIX Reminders</vt:lpstr>
      <vt:lpstr>Evaluation &amp; Closing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Regional ID&amp;R Training</dc:title>
  <dc:creator>Rachel Wright Junio</dc:creator>
  <cp:lastModifiedBy>Rachel Wright Junio</cp:lastModifiedBy>
  <cp:revision>13</cp:revision>
  <dcterms:created xsi:type="dcterms:W3CDTF">2020-02-11T13:15:46Z</dcterms:created>
  <dcterms:modified xsi:type="dcterms:W3CDTF">2020-02-12T13:44:59Z</dcterms:modified>
</cp:coreProperties>
</file>