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Oswald"/>
      <p:regular r:id="rId22"/>
      <p:bold r:id="rId23"/>
    </p:embeddedFont>
    <p:embeddedFont>
      <p:font typeface="Average"/>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696" y="8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4dbf7d2e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4dbf7d2e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4dbf7d2ef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4dbf7d2ef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4dbf7d2ef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4dbf7d2ef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4dbf7d2e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4dbf7d2e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3fdc135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3fdc135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3fdc135a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3fdc135a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3fdc135a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3fdc135a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4dbf7d2e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4dbf7d2e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4dbf7d2e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4dbf7d2e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4dbf7d2e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4dbf7d2e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4dbf7d2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4dbf7d2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4dbf7d2e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4dbf7d2e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4dbf7d2e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4dbf7d2e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4dbf7d2e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4dbf7d2e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4dbf7d2e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4dbf7d2e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3ef843509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3ef843509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4dbf7d2e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4dbf7d2e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400">
              <a:solidFill>
                <a:schemeClr val="accent3"/>
              </a:solidFill>
              <a:latin typeface="Average"/>
              <a:ea typeface="Average"/>
              <a:cs typeface="Average"/>
              <a:sym typeface="Averag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4dbf7d2e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4dbf7d2e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ci3t.org/screenin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casel.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www.pbisworld.com/" TargetMode="External"/><Relationship Id="rId5" Type="http://schemas.openxmlformats.org/officeDocument/2006/relationships/hyperlink" Target="http://www.ci3t.org/screening" TargetMode="External"/><Relationship Id="rId4" Type="http://schemas.openxmlformats.org/officeDocument/2006/relationships/hyperlink" Target="https://drc.casel.or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ajph.aphapublications.org/doi/10.2105/AJPH.2015.30263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casel.org/wp-content/uploads/2016/01/the-missing-piece.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DqNn9qWoO1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casel.org/wp-content/uploads/2017/07/2017-META-ANALYSIS-SUMMARY-final2.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casel.org/wp-content/uploads/2017/07/2017-META-ANALYSIS-SUMMARY-final2.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48265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Ready to Learn</a:t>
            </a:r>
            <a:endParaRPr/>
          </a:p>
        </p:txBody>
      </p:sp>
      <p:sp>
        <p:nvSpPr>
          <p:cNvPr id="60" name="Google Shape;60;p13"/>
          <p:cNvSpPr txBox="1">
            <a:spLocks noGrp="1"/>
          </p:cNvSpPr>
          <p:nvPr>
            <p:ph type="subTitle" idx="1"/>
          </p:nvPr>
        </p:nvSpPr>
        <p:spPr>
          <a:xfrm>
            <a:off x="0" y="2076425"/>
            <a:ext cx="9144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Fostering Academic Success Through Social Emotional Instruction</a:t>
            </a:r>
            <a:endParaRPr sz="2400"/>
          </a:p>
          <a:p>
            <a:pPr marL="0" lvl="0" indent="0" algn="l" rtl="0">
              <a:spcBef>
                <a:spcPts val="0"/>
              </a:spcBef>
              <a:spcAft>
                <a:spcPts val="0"/>
              </a:spcAft>
              <a:buNone/>
            </a:pPr>
            <a:endParaRPr sz="2400"/>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sz="1800"/>
              <a:t>Nicole Moyer, EdS, NCSP</a:t>
            </a:r>
            <a:endParaRPr sz="1800"/>
          </a:p>
          <a:p>
            <a:pPr marL="0" lvl="0" indent="0" algn="ctr" rtl="0">
              <a:spcBef>
                <a:spcPts val="0"/>
              </a:spcBef>
              <a:spcAft>
                <a:spcPts val="0"/>
              </a:spcAft>
              <a:buNone/>
            </a:pPr>
            <a:r>
              <a:rPr lang="en" sz="1800"/>
              <a:t>Pine Springs Preparatory Academy</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Universal Instruction</a:t>
            </a:r>
            <a:endParaRPr sz="3600"/>
          </a:p>
        </p:txBody>
      </p:sp>
      <p:sp>
        <p:nvSpPr>
          <p:cNvPr id="119" name="Google Shape;11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1C232"/>
                </a:solidFill>
              </a:rPr>
              <a:t>ALL</a:t>
            </a:r>
            <a:r>
              <a:rPr lang="en"/>
              <a:t> students must be taught</a:t>
            </a:r>
            <a:endParaRPr/>
          </a:p>
          <a:p>
            <a:pPr marL="0" lvl="0" indent="0" algn="ctr" rtl="0">
              <a:spcBef>
                <a:spcPts val="1600"/>
              </a:spcBef>
              <a:spcAft>
                <a:spcPts val="0"/>
              </a:spcAft>
              <a:buNone/>
            </a:pPr>
            <a:endParaRPr/>
          </a:p>
          <a:p>
            <a:pPr marL="0" lvl="0" indent="0" algn="ctr" rtl="0">
              <a:spcBef>
                <a:spcPts val="1600"/>
              </a:spcBef>
              <a:spcAft>
                <a:spcPts val="0"/>
              </a:spcAft>
              <a:buNone/>
            </a:pPr>
            <a:endParaRPr/>
          </a:p>
          <a:p>
            <a:pPr marL="0" lvl="0" indent="0" algn="l" rtl="0">
              <a:spcBef>
                <a:spcPts val="1600"/>
              </a:spcBef>
              <a:spcAft>
                <a:spcPts val="1600"/>
              </a:spcAft>
              <a:buNone/>
            </a:pPr>
            <a:endParaRPr sz="3000">
              <a:solidFill>
                <a:srgbClr val="F1C232"/>
              </a:solidFill>
            </a:endParaRPr>
          </a:p>
        </p:txBody>
      </p:sp>
      <p:sp>
        <p:nvSpPr>
          <p:cNvPr id="120" name="Google Shape;120;p22"/>
          <p:cNvSpPr txBox="1"/>
          <p:nvPr/>
        </p:nvSpPr>
        <p:spPr>
          <a:xfrm>
            <a:off x="1664450" y="2090950"/>
            <a:ext cx="2226300" cy="2538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rgbClr val="666666"/>
                </a:solidFill>
                <a:latin typeface="Average"/>
                <a:ea typeface="Average"/>
                <a:cs typeface="Average"/>
                <a:sym typeface="Average"/>
              </a:rPr>
              <a:t>PSPA Method: Morning Meeting</a:t>
            </a:r>
            <a:endParaRPr>
              <a:solidFill>
                <a:srgbClr val="666666"/>
              </a:solidFill>
            </a:endParaRPr>
          </a:p>
        </p:txBody>
      </p:sp>
      <p:sp>
        <p:nvSpPr>
          <p:cNvPr id="121" name="Google Shape;121;p22"/>
          <p:cNvSpPr txBox="1"/>
          <p:nvPr/>
        </p:nvSpPr>
        <p:spPr>
          <a:xfrm>
            <a:off x="4826850" y="2090950"/>
            <a:ext cx="2226300" cy="2538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666666"/>
                </a:solidFill>
                <a:latin typeface="Average"/>
                <a:ea typeface="Average"/>
                <a:cs typeface="Average"/>
                <a:sym typeface="Average"/>
              </a:rPr>
              <a:t>Every morning class gathers and interacts through the implementation of 4 purposeful elements </a:t>
            </a:r>
            <a:endParaRPr sz="1800">
              <a:solidFill>
                <a:srgbClr val="666666"/>
              </a:solidFill>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Morning Meeting</a:t>
            </a:r>
            <a:endParaRPr sz="3600"/>
          </a:p>
        </p:txBody>
      </p:sp>
      <p:sp>
        <p:nvSpPr>
          <p:cNvPr id="127" name="Google Shape;12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Greeting</a:t>
            </a:r>
            <a:endParaRPr/>
          </a:p>
          <a:p>
            <a:pPr marL="914400" lvl="1" indent="-317500" algn="l" rtl="0">
              <a:lnSpc>
                <a:spcPct val="150000"/>
              </a:lnSpc>
              <a:spcBef>
                <a:spcPts val="1000"/>
              </a:spcBef>
              <a:spcAft>
                <a:spcPts val="0"/>
              </a:spcAft>
              <a:buSzPts val="1400"/>
              <a:buChar char="➢"/>
            </a:pPr>
            <a:r>
              <a:rPr lang="en"/>
              <a:t>Students and teacher greeted by name</a:t>
            </a:r>
            <a:endParaRPr/>
          </a:p>
          <a:p>
            <a:pPr marL="457200" lvl="0" indent="-342900" algn="l" rtl="0">
              <a:spcBef>
                <a:spcPts val="1000"/>
              </a:spcBef>
              <a:spcAft>
                <a:spcPts val="0"/>
              </a:spcAft>
              <a:buSzPts val="1800"/>
              <a:buChar char="❖"/>
            </a:pPr>
            <a:r>
              <a:rPr lang="en"/>
              <a:t>Sharing</a:t>
            </a:r>
            <a:endParaRPr/>
          </a:p>
          <a:p>
            <a:pPr marL="914400" lvl="1" indent="-317500" algn="l" rtl="0">
              <a:spcBef>
                <a:spcPts val="1000"/>
              </a:spcBef>
              <a:spcAft>
                <a:spcPts val="0"/>
              </a:spcAft>
              <a:buSzPts val="1400"/>
              <a:buChar char="➢"/>
            </a:pPr>
            <a:r>
              <a:rPr lang="en"/>
              <a:t>Students share important information about their lives</a:t>
            </a:r>
            <a:endParaRPr/>
          </a:p>
          <a:p>
            <a:pPr marL="457200" lvl="0" indent="-342900" algn="l" rtl="0">
              <a:spcBef>
                <a:spcPts val="1000"/>
              </a:spcBef>
              <a:spcAft>
                <a:spcPts val="0"/>
              </a:spcAft>
              <a:buSzPts val="1800"/>
              <a:buChar char="❖"/>
            </a:pPr>
            <a:r>
              <a:rPr lang="en"/>
              <a:t>Group Activity</a:t>
            </a:r>
            <a:endParaRPr/>
          </a:p>
          <a:p>
            <a:pPr marL="914400" lvl="1" indent="-317500" algn="l" rtl="0">
              <a:spcBef>
                <a:spcPts val="1000"/>
              </a:spcBef>
              <a:spcAft>
                <a:spcPts val="0"/>
              </a:spcAft>
              <a:buSzPts val="1400"/>
              <a:buChar char="➢"/>
            </a:pPr>
            <a:r>
              <a:rPr lang="en"/>
              <a:t>Brief activity that promotes cohesion</a:t>
            </a:r>
            <a:endParaRPr/>
          </a:p>
          <a:p>
            <a:pPr marL="457200" lvl="0" indent="-342900" algn="l" rtl="0">
              <a:spcBef>
                <a:spcPts val="1000"/>
              </a:spcBef>
              <a:spcAft>
                <a:spcPts val="0"/>
              </a:spcAft>
              <a:buSzPts val="1800"/>
              <a:buChar char="❖"/>
            </a:pPr>
            <a:r>
              <a:rPr lang="en"/>
              <a:t>Morning Message</a:t>
            </a:r>
            <a:endParaRPr/>
          </a:p>
          <a:p>
            <a:pPr marL="914400" lvl="1" indent="-317500" algn="l" rtl="0">
              <a:spcBef>
                <a:spcPts val="1000"/>
              </a:spcBef>
              <a:spcAft>
                <a:spcPts val="1000"/>
              </a:spcAft>
              <a:buSzPts val="1400"/>
              <a:buChar char="➢"/>
            </a:pPr>
            <a:r>
              <a:rPr lang="en"/>
              <a:t>Students read/use a short message written by their teacher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Student Quotes</a:t>
            </a:r>
            <a:endParaRPr sz="3600"/>
          </a:p>
        </p:txBody>
      </p:sp>
      <p:sp>
        <p:nvSpPr>
          <p:cNvPr id="133" name="Google Shape;133;p24"/>
          <p:cNvSpPr txBox="1">
            <a:spLocks noGrp="1"/>
          </p:cNvSpPr>
          <p:nvPr>
            <p:ph type="body" idx="1"/>
          </p:nvPr>
        </p:nvSpPr>
        <p:spPr>
          <a:xfrm>
            <a:off x="311700" y="1204500"/>
            <a:ext cx="8520600" cy="34164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Arial"/>
                <a:ea typeface="Arial"/>
                <a:cs typeface="Arial"/>
                <a:sym typeface="Arial"/>
              </a:rPr>
              <a:t>"What I really liked about the first week of school was morning meeting.  It was really fun.  I can't wait to come back on Tuesday to learn!" </a:t>
            </a:r>
            <a:endParaRPr sz="1600">
              <a:highlight>
                <a:srgbClr val="FFFFFF"/>
              </a:highlight>
              <a:latin typeface="Arial"/>
              <a:ea typeface="Arial"/>
              <a:cs typeface="Arial"/>
              <a:sym typeface="Arial"/>
            </a:endParaRPr>
          </a:p>
          <a:p>
            <a:pPr marL="0" lvl="0" indent="0" algn="l" rtl="0">
              <a:spcBef>
                <a:spcPts val="1600"/>
              </a:spcBef>
              <a:spcAft>
                <a:spcPts val="0"/>
              </a:spcAft>
              <a:buNone/>
            </a:pPr>
            <a:r>
              <a:rPr lang="en" sz="1600">
                <a:latin typeface="Arial"/>
                <a:ea typeface="Arial"/>
                <a:cs typeface="Arial"/>
                <a:sym typeface="Arial"/>
              </a:rPr>
              <a:t>"I liked morning meeting and playing the games.  I had a lot of fun"</a:t>
            </a:r>
            <a:endParaRPr sz="1600">
              <a:latin typeface="Arial"/>
              <a:ea typeface="Arial"/>
              <a:cs typeface="Arial"/>
              <a:sym typeface="Arial"/>
            </a:endParaRPr>
          </a:p>
          <a:p>
            <a:pPr marL="0" lvl="0" indent="0" algn="l" rtl="0">
              <a:spcBef>
                <a:spcPts val="1600"/>
              </a:spcBef>
              <a:spcAft>
                <a:spcPts val="0"/>
              </a:spcAft>
              <a:buNone/>
            </a:pPr>
            <a:r>
              <a:rPr lang="en" sz="1600">
                <a:latin typeface="Arial"/>
                <a:ea typeface="Arial"/>
                <a:cs typeface="Arial"/>
                <a:sym typeface="Arial"/>
              </a:rPr>
              <a:t>"I loved the first week because morning meeting helped me show how I was feeling nervous." </a:t>
            </a:r>
            <a:endParaRPr sz="1600">
              <a:latin typeface="Arial"/>
              <a:ea typeface="Arial"/>
              <a:cs typeface="Arial"/>
              <a:sym typeface="Arial"/>
            </a:endParaRPr>
          </a:p>
          <a:p>
            <a:pPr marL="0" lvl="0" indent="0" algn="l" rtl="0">
              <a:spcBef>
                <a:spcPts val="1600"/>
              </a:spcBef>
              <a:spcAft>
                <a:spcPts val="0"/>
              </a:spcAft>
              <a:buNone/>
            </a:pPr>
            <a:r>
              <a:rPr lang="en" sz="1600">
                <a:latin typeface="Arial"/>
                <a:ea typeface="Arial"/>
                <a:cs typeface="Arial"/>
                <a:sym typeface="Arial"/>
              </a:rPr>
              <a:t>"My favorite part about the morning was the meeting.  I loved poison dart frog.  I liked morning meeting more than recess!" </a:t>
            </a:r>
            <a:endParaRPr sz="1600">
              <a:latin typeface="Arial"/>
              <a:ea typeface="Arial"/>
              <a:cs typeface="Arial"/>
              <a:sym typeface="Arial"/>
            </a:endParaRPr>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700" y="368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Questions to ask about our universal instruction... </a:t>
            </a:r>
            <a:endParaRPr sz="3600"/>
          </a:p>
        </p:txBody>
      </p:sp>
      <p:sp>
        <p:nvSpPr>
          <p:cNvPr id="139" name="Google Shape;139;p25"/>
          <p:cNvSpPr txBox="1">
            <a:spLocks noGrp="1"/>
          </p:cNvSpPr>
          <p:nvPr>
            <p:ph type="body" idx="1"/>
          </p:nvPr>
        </p:nvSpPr>
        <p:spPr>
          <a:xfrm>
            <a:off x="311700" y="1185300"/>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How do we know it is working?</a:t>
            </a:r>
            <a:endParaRPr sz="2400"/>
          </a:p>
          <a:p>
            <a:pPr marL="457200" lvl="0" indent="0" algn="ctr" rtl="0">
              <a:spcBef>
                <a:spcPts val="1600"/>
              </a:spcBef>
              <a:spcAft>
                <a:spcPts val="0"/>
              </a:spcAft>
              <a:buNone/>
            </a:pPr>
            <a:r>
              <a:rPr lang="en" sz="2400"/>
              <a:t> </a:t>
            </a:r>
            <a:endParaRPr sz="2400"/>
          </a:p>
          <a:p>
            <a:pPr marL="0" lvl="0" indent="0" algn="ctr" rtl="0">
              <a:spcBef>
                <a:spcPts val="1600"/>
              </a:spcBef>
              <a:spcAft>
                <a:spcPts val="0"/>
              </a:spcAft>
              <a:buNone/>
            </a:pPr>
            <a:r>
              <a:rPr lang="en" sz="2400"/>
              <a:t>What about the other 20%? </a:t>
            </a:r>
            <a:endParaRPr sz="2400"/>
          </a:p>
          <a:p>
            <a:pPr marL="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Measure  </a:t>
            </a:r>
            <a:endParaRPr sz="3600"/>
          </a:p>
        </p:txBody>
      </p:sp>
      <p:sp>
        <p:nvSpPr>
          <p:cNvPr id="145" name="Google Shape;145;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Universal Social and Emotional Screenings</a:t>
            </a:r>
            <a:endParaRPr sz="2400"/>
          </a:p>
          <a:p>
            <a:pPr marL="914400" lvl="1" indent="-342900" algn="l" rtl="0">
              <a:spcBef>
                <a:spcPts val="0"/>
              </a:spcBef>
              <a:spcAft>
                <a:spcPts val="0"/>
              </a:spcAft>
              <a:buSzPts val="1800"/>
              <a:buChar char="➢"/>
            </a:pPr>
            <a:r>
              <a:rPr lang="en" sz="1800"/>
              <a:t>Screen all students for additional need</a:t>
            </a:r>
            <a:endParaRPr sz="1800"/>
          </a:p>
          <a:p>
            <a:pPr marL="914400" lvl="1" indent="-342900" algn="l" rtl="0">
              <a:lnSpc>
                <a:spcPct val="100000"/>
              </a:lnSpc>
              <a:spcBef>
                <a:spcPts val="0"/>
              </a:spcBef>
              <a:spcAft>
                <a:spcPts val="0"/>
              </a:spcAft>
              <a:buSzPts val="1800"/>
              <a:buChar char="➢"/>
            </a:pPr>
            <a:r>
              <a:rPr lang="en" sz="1800"/>
              <a:t>Use measures as progress data</a:t>
            </a:r>
            <a:endParaRPr sz="1800"/>
          </a:p>
          <a:p>
            <a:pPr marL="914400" lvl="1" indent="-342900" algn="l" rtl="0">
              <a:spcBef>
                <a:spcPts val="0"/>
              </a:spcBef>
              <a:spcAft>
                <a:spcPts val="0"/>
              </a:spcAft>
              <a:buSzPts val="1800"/>
              <a:buChar char="➢"/>
            </a:pPr>
            <a:r>
              <a:rPr lang="en" sz="1800"/>
              <a:t>Analyze data to improve system</a:t>
            </a:r>
            <a:endParaRPr sz="1800"/>
          </a:p>
          <a:p>
            <a:pPr marL="0" lvl="0" indent="0" algn="l" rtl="0">
              <a:spcBef>
                <a:spcPts val="1600"/>
              </a:spcBef>
              <a:spcAft>
                <a:spcPts val="0"/>
              </a:spcAft>
              <a:buNone/>
            </a:pPr>
            <a:endParaRPr sz="1800"/>
          </a:p>
          <a:p>
            <a:pPr marL="0" lvl="0" indent="0" algn="l" rtl="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Measure</a:t>
            </a:r>
            <a:endParaRPr sz="3600"/>
          </a:p>
        </p:txBody>
      </p:sp>
      <p:sp>
        <p:nvSpPr>
          <p:cNvPr id="151" name="Google Shape;151;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Char char="❖"/>
            </a:pPr>
            <a:r>
              <a:rPr lang="en">
                <a:solidFill>
                  <a:srgbClr val="FFFFFF"/>
                </a:solidFill>
              </a:rPr>
              <a:t>Screening System</a:t>
            </a:r>
            <a:endParaRPr>
              <a:solidFill>
                <a:srgbClr val="FFFFFF"/>
              </a:solidFill>
            </a:endParaRPr>
          </a:p>
          <a:p>
            <a:pPr marL="914400" lvl="1" indent="-342900" algn="l" rtl="0">
              <a:spcBef>
                <a:spcPts val="0"/>
              </a:spcBef>
              <a:spcAft>
                <a:spcPts val="0"/>
              </a:spcAft>
              <a:buClr>
                <a:srgbClr val="FFFFFF"/>
              </a:buClr>
              <a:buSzPts val="1800"/>
              <a:buChar char="➢"/>
            </a:pPr>
            <a:r>
              <a:rPr lang="en" sz="1800">
                <a:solidFill>
                  <a:srgbClr val="FFFFFF"/>
                </a:solidFill>
              </a:rPr>
              <a:t>The BASC™-3 Behavioral and Emotional Screening System (BESS)</a:t>
            </a:r>
            <a:endParaRPr sz="1800">
              <a:solidFill>
                <a:srgbClr val="FFFFFF"/>
              </a:solidFill>
            </a:endParaRPr>
          </a:p>
          <a:p>
            <a:pPr marL="914400" lvl="1" indent="-342900" algn="l" rtl="0">
              <a:spcBef>
                <a:spcPts val="0"/>
              </a:spcBef>
              <a:spcAft>
                <a:spcPts val="0"/>
              </a:spcAft>
              <a:buClr>
                <a:srgbClr val="FFFFFF"/>
              </a:buClr>
              <a:buSzPts val="1800"/>
              <a:buChar char="➢"/>
            </a:pPr>
            <a:r>
              <a:rPr lang="en" sz="1800">
                <a:solidFill>
                  <a:srgbClr val="FFFFFF"/>
                </a:solidFill>
              </a:rPr>
              <a:t>Student Risk Screening Scale (free)</a:t>
            </a:r>
            <a:endParaRPr sz="1800">
              <a:solidFill>
                <a:srgbClr val="FFFFFF"/>
              </a:solidFill>
            </a:endParaRPr>
          </a:p>
          <a:p>
            <a:pPr marL="914400" lvl="1" indent="-342900" algn="l" rtl="0">
              <a:spcBef>
                <a:spcPts val="0"/>
              </a:spcBef>
              <a:spcAft>
                <a:spcPts val="0"/>
              </a:spcAft>
              <a:buClr>
                <a:srgbClr val="FFFFFF"/>
              </a:buClr>
              <a:buSzPts val="1800"/>
              <a:buChar char="➢"/>
            </a:pPr>
            <a:r>
              <a:rPr lang="en" sz="1800">
                <a:solidFill>
                  <a:srgbClr val="FFFFFF"/>
                </a:solidFill>
              </a:rPr>
              <a:t>Strengths and Difficulties Questionnaire</a:t>
            </a:r>
            <a:endParaRPr sz="1800">
              <a:solidFill>
                <a:srgbClr val="FFFFFF"/>
              </a:solidFill>
            </a:endParaRPr>
          </a:p>
          <a:p>
            <a:pPr marL="914400" lvl="1" indent="-342900" algn="l" rtl="0">
              <a:spcBef>
                <a:spcPts val="0"/>
              </a:spcBef>
              <a:spcAft>
                <a:spcPts val="0"/>
              </a:spcAft>
              <a:buClr>
                <a:srgbClr val="FFFFFF"/>
              </a:buClr>
              <a:buSzPts val="1800"/>
              <a:buChar char="➢"/>
            </a:pPr>
            <a:r>
              <a:rPr lang="en" sz="1800">
                <a:solidFill>
                  <a:srgbClr val="FFFFFF"/>
                </a:solidFill>
              </a:rPr>
              <a:t>Resources: </a:t>
            </a:r>
            <a:r>
              <a:rPr lang="en" sz="1800" u="sng">
                <a:solidFill>
                  <a:schemeClr val="hlink"/>
                </a:solidFill>
                <a:hlinkClick r:id="rId3"/>
              </a:rPr>
              <a:t>http://www.ci3t.org/screening</a:t>
            </a:r>
            <a:r>
              <a:rPr lang="en" sz="1800">
                <a:solidFill>
                  <a:srgbClr val="FFFFFF"/>
                </a:solidFill>
              </a:rPr>
              <a:t> </a:t>
            </a:r>
            <a:endParaRPr sz="1800">
              <a:solidFill>
                <a:srgbClr val="FFFFFF"/>
              </a:solidFill>
            </a:endParaRPr>
          </a:p>
          <a:p>
            <a:pPr marL="914400" lvl="0" indent="0" algn="l" rtl="0">
              <a:spcBef>
                <a:spcPts val="1600"/>
              </a:spcBef>
              <a:spcAft>
                <a:spcPts val="0"/>
              </a:spcAft>
              <a:buNone/>
            </a:pPr>
            <a:endParaRPr sz="1800">
              <a:solidFill>
                <a:srgbClr val="FFFFFF"/>
              </a:solidFill>
            </a:endParaRPr>
          </a:p>
          <a:p>
            <a:pPr marL="457200" lvl="0" indent="-342900" algn="l" rtl="0">
              <a:spcBef>
                <a:spcPts val="1600"/>
              </a:spcBef>
              <a:spcAft>
                <a:spcPts val="0"/>
              </a:spcAft>
              <a:buClr>
                <a:srgbClr val="FFFFFF"/>
              </a:buClr>
              <a:buSzPts val="1800"/>
              <a:buChar char="❖"/>
            </a:pPr>
            <a:r>
              <a:rPr lang="en">
                <a:solidFill>
                  <a:srgbClr val="FFFFFF"/>
                </a:solidFill>
              </a:rPr>
              <a:t>Analyze screening data to determine specific student needs</a:t>
            </a:r>
            <a:endParaRPr sz="18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Interventions </a:t>
            </a:r>
            <a:endParaRPr sz="3600"/>
          </a:p>
        </p:txBody>
      </p:sp>
      <p:sp>
        <p:nvSpPr>
          <p:cNvPr id="157" name="Google Shape;157;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Interventions through a tiered system</a:t>
            </a:r>
            <a:endParaRPr/>
          </a:p>
          <a:p>
            <a:pPr marL="914400" lvl="1" indent="-342900" algn="l" rtl="0">
              <a:spcBef>
                <a:spcPts val="0"/>
              </a:spcBef>
              <a:spcAft>
                <a:spcPts val="0"/>
              </a:spcAft>
              <a:buSzPts val="1800"/>
              <a:buChar char="➢"/>
            </a:pPr>
            <a:r>
              <a:rPr lang="en" sz="1800"/>
              <a:t>Check In/Check Out</a:t>
            </a:r>
            <a:endParaRPr sz="1800"/>
          </a:p>
          <a:p>
            <a:pPr marL="914400" lvl="1" indent="-342900" algn="l" rtl="0">
              <a:spcBef>
                <a:spcPts val="0"/>
              </a:spcBef>
              <a:spcAft>
                <a:spcPts val="0"/>
              </a:spcAft>
              <a:buSzPts val="1800"/>
              <a:buChar char="➢"/>
            </a:pPr>
            <a:r>
              <a:rPr lang="en" sz="1800"/>
              <a:t>Behavior Contract </a:t>
            </a:r>
            <a:endParaRPr sz="1800"/>
          </a:p>
          <a:p>
            <a:pPr marL="914400" lvl="1" indent="-342900" algn="l" rtl="0">
              <a:spcBef>
                <a:spcPts val="0"/>
              </a:spcBef>
              <a:spcAft>
                <a:spcPts val="0"/>
              </a:spcAft>
              <a:buSzPts val="1800"/>
              <a:buChar char="➢"/>
            </a:pPr>
            <a:r>
              <a:rPr lang="en" sz="1800"/>
              <a:t>Peer Tutoring </a:t>
            </a:r>
            <a:endParaRPr sz="1800"/>
          </a:p>
          <a:p>
            <a:pPr marL="914400" lvl="1" indent="-342900" algn="l" rtl="0">
              <a:spcBef>
                <a:spcPts val="0"/>
              </a:spcBef>
              <a:spcAft>
                <a:spcPts val="0"/>
              </a:spcAft>
              <a:buSzPts val="1800"/>
              <a:buChar char="➢"/>
            </a:pPr>
            <a:r>
              <a:rPr lang="en" sz="1800"/>
              <a:t>Social Decision Making/Social Problem Solving</a:t>
            </a:r>
            <a:endParaRPr sz="1800"/>
          </a:p>
          <a:p>
            <a:pPr marL="914400" lvl="1" indent="-342900" algn="l" rtl="0">
              <a:spcBef>
                <a:spcPts val="0"/>
              </a:spcBef>
              <a:spcAft>
                <a:spcPts val="0"/>
              </a:spcAft>
              <a:buSzPts val="1800"/>
              <a:buChar char="➢"/>
            </a:pPr>
            <a:r>
              <a:rPr lang="en" sz="1800"/>
              <a:t>Zones of Regulation</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 and Ideas</a:t>
            </a:r>
            <a:endParaRPr/>
          </a:p>
        </p:txBody>
      </p:sp>
      <p:sp>
        <p:nvSpPr>
          <p:cNvPr id="163" name="Google Shape;163;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Mental Health First Aid courses </a:t>
            </a:r>
            <a:endParaRPr/>
          </a:p>
          <a:p>
            <a:pPr marL="457200" lvl="0" indent="-342900" algn="l" rtl="0">
              <a:spcBef>
                <a:spcPts val="0"/>
              </a:spcBef>
              <a:spcAft>
                <a:spcPts val="0"/>
              </a:spcAft>
              <a:buSzPts val="1800"/>
              <a:buChar char="❖"/>
            </a:pPr>
            <a:r>
              <a:rPr lang="en"/>
              <a:t>SEL Impact/Resources: </a:t>
            </a:r>
            <a:r>
              <a:rPr lang="en" u="sng">
                <a:solidFill>
                  <a:schemeClr val="hlink"/>
                </a:solidFill>
                <a:hlinkClick r:id="rId3"/>
              </a:rPr>
              <a:t>https://casel.org/</a:t>
            </a:r>
            <a:endParaRPr/>
          </a:p>
          <a:p>
            <a:pPr marL="457200" lvl="0" indent="-342900" algn="l" rtl="0">
              <a:spcBef>
                <a:spcPts val="0"/>
              </a:spcBef>
              <a:spcAft>
                <a:spcPts val="0"/>
              </a:spcAft>
              <a:buSzPts val="1800"/>
              <a:buChar char="❖"/>
            </a:pPr>
            <a:r>
              <a:rPr lang="en"/>
              <a:t>District Resource Center: </a:t>
            </a:r>
            <a:r>
              <a:rPr lang="en" u="sng">
                <a:solidFill>
                  <a:schemeClr val="hlink"/>
                </a:solidFill>
                <a:hlinkClick r:id="rId4"/>
              </a:rPr>
              <a:t>https://drc.casel.org/</a:t>
            </a:r>
            <a:endParaRPr/>
          </a:p>
          <a:p>
            <a:pPr marL="457200" lvl="0" indent="-342900" algn="l" rtl="0">
              <a:spcBef>
                <a:spcPts val="0"/>
              </a:spcBef>
              <a:spcAft>
                <a:spcPts val="0"/>
              </a:spcAft>
              <a:buSzPts val="1800"/>
              <a:buChar char="❖"/>
            </a:pPr>
            <a:r>
              <a:rPr lang="en"/>
              <a:t>Screenings: </a:t>
            </a:r>
            <a:r>
              <a:rPr lang="en" u="sng">
                <a:solidFill>
                  <a:schemeClr val="accent5"/>
                </a:solidFill>
                <a:hlinkClick r:id="rId5"/>
              </a:rPr>
              <a:t>http://www.ci3t.org/screening</a:t>
            </a:r>
            <a:endParaRPr/>
          </a:p>
          <a:p>
            <a:pPr marL="457200" lvl="0" indent="-342900" algn="l" rtl="0">
              <a:spcBef>
                <a:spcPts val="0"/>
              </a:spcBef>
              <a:spcAft>
                <a:spcPts val="0"/>
              </a:spcAft>
              <a:buSzPts val="1800"/>
              <a:buChar char="❖"/>
            </a:pPr>
            <a:r>
              <a:rPr lang="en"/>
              <a:t>Interventions: </a:t>
            </a:r>
            <a:r>
              <a:rPr lang="en" u="sng">
                <a:solidFill>
                  <a:schemeClr val="accent5"/>
                </a:solidFill>
                <a:hlinkClick r:id="rId6"/>
              </a:rPr>
              <a:t>http://www.pbisworld.com/</a:t>
            </a:r>
            <a:endParaRPr/>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the biggest roadblocks to implementation? </a:t>
            </a:r>
            <a:endParaRPr/>
          </a:p>
        </p:txBody>
      </p:sp>
      <p:sp>
        <p:nvSpPr>
          <p:cNvPr id="169" name="Google Shape;169;p30"/>
          <p:cNvSpPr txBox="1">
            <a:spLocks noGrp="1"/>
          </p:cNvSpPr>
          <p:nvPr>
            <p:ph type="body" idx="1"/>
          </p:nvPr>
        </p:nvSpPr>
        <p:spPr>
          <a:xfrm>
            <a:off x="311700" y="13793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175" name="Google Shape;175;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CASEL Summary: “Promoting Positive Youth Development Through School-Based Social and Emotional Learning Interventions: a Meta-Analysis of Follow-Up Effects”</a:t>
            </a:r>
            <a:endParaRPr sz="1400"/>
          </a:p>
          <a:p>
            <a:pPr marL="457200" lvl="0" indent="-317500" algn="l" rtl="0">
              <a:spcBef>
                <a:spcPts val="0"/>
              </a:spcBef>
              <a:spcAft>
                <a:spcPts val="0"/>
              </a:spcAft>
              <a:buSzPts val="1400"/>
              <a:buChar char="❖"/>
            </a:pPr>
            <a:r>
              <a:rPr lang="en" sz="1400"/>
              <a:t>Jones, D. E., Greenberg, M., &amp; Crowley, M. (2015). Early Social-Emotional Functioning and Public Health: The Relationship Between Kindergarten Social Competence and Future Wellness. </a:t>
            </a:r>
            <a:r>
              <a:rPr lang="en" sz="1400" i="1"/>
              <a:t>American Journal of Public Health, 105(11). </a:t>
            </a:r>
            <a:r>
              <a:rPr lang="en" sz="1400"/>
              <a:t>Retrieved from </a:t>
            </a:r>
            <a:r>
              <a:rPr lang="en" sz="1400" u="sng">
                <a:solidFill>
                  <a:schemeClr val="hlink"/>
                </a:solidFill>
                <a:hlinkClick r:id="rId3"/>
              </a:rPr>
              <a:t>https://ajph.aphapublications.org/doi/10.2105/AJPH.2015.302630</a:t>
            </a:r>
            <a:r>
              <a:rPr lang="en" sz="1400"/>
              <a:t>. </a:t>
            </a:r>
            <a:endParaRPr sz="1400"/>
          </a:p>
          <a:p>
            <a:pPr marL="457200" lvl="0" indent="-317500" algn="l" rtl="0">
              <a:spcBef>
                <a:spcPts val="0"/>
              </a:spcBef>
              <a:spcAft>
                <a:spcPts val="0"/>
              </a:spcAft>
              <a:buSzPts val="1400"/>
              <a:buChar char="❖"/>
            </a:pPr>
            <a:r>
              <a:rPr lang="en" sz="1400"/>
              <a:t>Durlak, J. A., Weissberg, R. P., Dymnicki, A. B., Taylor, R. D., Schellinger, K. B. (2011). The Impact of Enhancing Students’ Social and Emotional Learning: A Meta-Analysis of School-Based Universal Interventions. </a:t>
            </a:r>
            <a:r>
              <a:rPr lang="en" sz="1400" i="1"/>
              <a:t>Child Development, 82(1)</a:t>
            </a:r>
            <a:r>
              <a:rPr lang="en" sz="1400"/>
              <a:t>, 405-432.</a:t>
            </a:r>
            <a:endParaRPr sz="1400"/>
          </a:p>
          <a:p>
            <a:pPr marL="457200" lvl="0" indent="-317500" algn="l" rtl="0">
              <a:spcBef>
                <a:spcPts val="0"/>
              </a:spcBef>
              <a:spcAft>
                <a:spcPts val="0"/>
              </a:spcAft>
              <a:buSzPts val="1400"/>
              <a:buChar char="❖"/>
            </a:pPr>
            <a:r>
              <a:rPr lang="en" sz="1400"/>
              <a:t>Civic Enterprises &amp; Peter D. Hart Research Associates (2013). </a:t>
            </a:r>
            <a:r>
              <a:rPr lang="en" sz="1400" i="1"/>
              <a:t>The Missing Piece: A National Teacher Survey on How Social and Emotional Learning Can Empower Children and Transform Schools. </a:t>
            </a:r>
            <a:r>
              <a:rPr lang="en" sz="1400"/>
              <a:t>Retrieved from </a:t>
            </a:r>
            <a:r>
              <a:rPr lang="en" sz="1400" u="sng">
                <a:solidFill>
                  <a:schemeClr val="hlink"/>
                </a:solidFill>
                <a:hlinkClick r:id="rId4"/>
              </a:rPr>
              <a:t>https://casel.org/wp-content/uploads/2016/01/the-missing-piece.pdf</a:t>
            </a:r>
            <a:r>
              <a:rPr lang="en" sz="1400"/>
              <a:t>. </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24950" y="6370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What is Social Emotional Learning? </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“Social and emotional learning (SEL) teaches children to recognize and understand their emotions, feel empathy, make decisions, and build and maintain relationships.”</a:t>
            </a:r>
            <a:endParaRPr sz="2400"/>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lnSpc>
                <a:spcPct val="100000"/>
              </a:lnSpc>
              <a:spcBef>
                <a:spcPts val="1600"/>
              </a:spcBef>
              <a:spcAft>
                <a:spcPts val="0"/>
              </a:spcAft>
              <a:buNone/>
            </a:pPr>
            <a:r>
              <a:rPr lang="en" sz="1200"/>
              <a:t>Summary:</a:t>
            </a:r>
            <a:endParaRPr sz="1200"/>
          </a:p>
          <a:p>
            <a:pPr marL="0" lvl="0" indent="0" algn="l" rtl="0">
              <a:lnSpc>
                <a:spcPct val="100000"/>
              </a:lnSpc>
              <a:spcBef>
                <a:spcPts val="0"/>
              </a:spcBef>
              <a:spcAft>
                <a:spcPts val="0"/>
              </a:spcAft>
              <a:buNone/>
            </a:pPr>
            <a:r>
              <a:rPr lang="en" sz="1200"/>
              <a:t>“Promoting Positive Youth Development Through School-Based Social and Emotional Learning Interventions: A Meta-Analysis of Follow-Up Effects”</a:t>
            </a:r>
            <a:endParaRPr sz="1200"/>
          </a:p>
          <a:p>
            <a:pPr marL="0" lvl="0" indent="0" algn="l" rtl="0">
              <a:spcBef>
                <a:spcPts val="0"/>
              </a:spcBef>
              <a:spcAft>
                <a:spcPts val="1600"/>
              </a:spcAft>
              <a:buNone/>
            </a:pP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descr="Studies show that sustained and well-integrated social and emotional learning (SEL) programs can help schools engage their students and improve achievement. Explore the classroom practices that make up the best and most effective SEL programs. Learn more at Edutopia: http://www.edutopia.org/social-emotional-learning" title="5 Keys to Social and Emotional Learning Success">
            <a:hlinkClick r:id="rId3"/>
          </p:cNvPr>
          <p:cNvPicPr preferRelativeResize="0"/>
          <p:nvPr/>
        </p:nvPicPr>
        <p:blipFill>
          <a:blip r:embed="rId4">
            <a:alphaModFix/>
          </a:blip>
          <a:stretch>
            <a:fillRect/>
          </a:stretch>
        </p:blipFill>
        <p:spPr>
          <a:xfrm>
            <a:off x="2034738" y="668813"/>
            <a:ext cx="5074525" cy="3805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522650" y="152400"/>
            <a:ext cx="6098711" cy="4838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182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Benefits</a:t>
            </a:r>
            <a:endParaRPr sz="3600"/>
          </a:p>
        </p:txBody>
      </p:sp>
      <p:sp>
        <p:nvSpPr>
          <p:cNvPr id="86" name="Google Shape;86;p18"/>
          <p:cNvSpPr txBox="1">
            <a:spLocks noGrp="1"/>
          </p:cNvSpPr>
          <p:nvPr>
            <p:ph type="body" idx="1"/>
          </p:nvPr>
        </p:nvSpPr>
        <p:spPr>
          <a:xfrm>
            <a:off x="311700" y="755300"/>
            <a:ext cx="8520600" cy="4069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Social Competence</a:t>
            </a:r>
            <a:endParaRPr sz="2000"/>
          </a:p>
          <a:p>
            <a:pPr marL="914400" lvl="1" indent="-330200" algn="l" rtl="0">
              <a:spcBef>
                <a:spcPts val="0"/>
              </a:spcBef>
              <a:spcAft>
                <a:spcPts val="0"/>
              </a:spcAft>
              <a:buSzPts val="1600"/>
              <a:buChar char="➢"/>
            </a:pPr>
            <a:r>
              <a:rPr lang="en" sz="1600"/>
              <a:t>Students in SEL programs improve by 9-10 percentage points in positive attitude, addressing conduct problems, and reducing emotional distress</a:t>
            </a:r>
            <a:endParaRPr sz="1600"/>
          </a:p>
          <a:p>
            <a:pPr marL="914400" lvl="1" indent="-330200" algn="l" rtl="0">
              <a:spcBef>
                <a:spcPts val="0"/>
              </a:spcBef>
              <a:spcAft>
                <a:spcPts val="0"/>
              </a:spcAft>
              <a:buSzPts val="1600"/>
              <a:buChar char="➢"/>
            </a:pPr>
            <a:r>
              <a:rPr lang="en" sz="1600"/>
              <a:t>Students in SEL programs demonstrate better social skills than 76% of comparison-group students</a:t>
            </a:r>
            <a:endParaRPr sz="1600"/>
          </a:p>
          <a:p>
            <a:pPr marL="914400" lvl="1" indent="-330200" algn="l" rtl="0">
              <a:spcBef>
                <a:spcPts val="0"/>
              </a:spcBef>
              <a:spcAft>
                <a:spcPts val="0"/>
              </a:spcAft>
              <a:buSzPts val="1600"/>
              <a:buChar char="➢"/>
            </a:pPr>
            <a:r>
              <a:rPr lang="en" sz="1600"/>
              <a:t>Average gain of 23 percentage points in Social Emotional skills compared to control group</a:t>
            </a:r>
            <a:endParaRPr sz="1600"/>
          </a:p>
          <a:p>
            <a:pPr marL="0" lvl="0" indent="457200" algn="l" rtl="0">
              <a:spcBef>
                <a:spcPts val="1600"/>
              </a:spcBef>
              <a:spcAft>
                <a:spcPts val="0"/>
              </a:spcAft>
              <a:buNone/>
            </a:pPr>
            <a:r>
              <a:rPr lang="en" sz="1600"/>
              <a:t>Including long-term effects…(6 months to 18 years post-intervention)</a:t>
            </a:r>
            <a:endParaRPr sz="1600"/>
          </a:p>
          <a:p>
            <a:pPr marL="914400" lvl="1" indent="-330200" algn="l" rtl="0">
              <a:spcBef>
                <a:spcPts val="1600"/>
              </a:spcBef>
              <a:spcAft>
                <a:spcPts val="0"/>
              </a:spcAft>
              <a:buSzPts val="1600"/>
              <a:buChar char="➢"/>
            </a:pPr>
            <a:r>
              <a:rPr lang="en" sz="1600"/>
              <a:t>Increased prosocial behaviors and attitudes</a:t>
            </a:r>
            <a:endParaRPr sz="1600"/>
          </a:p>
          <a:p>
            <a:pPr marL="914400" lvl="1" indent="-330200" algn="l" rtl="0">
              <a:spcBef>
                <a:spcPts val="0"/>
              </a:spcBef>
              <a:spcAft>
                <a:spcPts val="0"/>
              </a:spcAft>
              <a:buSzPts val="1600"/>
              <a:buChar char="➢"/>
            </a:pPr>
            <a:r>
              <a:rPr lang="en" sz="1600"/>
              <a:t>Decreased likelihood of clinical mental health disorder</a:t>
            </a:r>
            <a:endParaRPr sz="1600"/>
          </a:p>
          <a:p>
            <a:pPr marL="914400" lvl="1" indent="-330200" algn="l" rtl="0">
              <a:spcBef>
                <a:spcPts val="0"/>
              </a:spcBef>
              <a:spcAft>
                <a:spcPts val="0"/>
              </a:spcAft>
              <a:buSzPts val="1600"/>
              <a:buChar char="➢"/>
            </a:pPr>
            <a:r>
              <a:rPr lang="en" sz="1600"/>
              <a:t>Decreased arrests/involvement in juvenile justice system</a:t>
            </a:r>
            <a:endParaRPr sz="1600"/>
          </a:p>
          <a:p>
            <a:pPr marL="914400" lvl="1" indent="-330200" algn="l" rtl="0">
              <a:spcBef>
                <a:spcPts val="0"/>
              </a:spcBef>
              <a:spcAft>
                <a:spcPts val="0"/>
              </a:spcAft>
              <a:buSzPts val="1600"/>
              <a:buChar char="➢"/>
            </a:pPr>
            <a:r>
              <a:rPr lang="en" sz="1600"/>
              <a:t>Lower rates of STIs and pregnancies </a:t>
            </a:r>
            <a:endParaRPr sz="1600"/>
          </a:p>
          <a:p>
            <a:pPr marL="0" lvl="0" indent="0" algn="l" rtl="0">
              <a:spcBef>
                <a:spcPts val="1600"/>
              </a:spcBef>
              <a:spcAft>
                <a:spcPts val="0"/>
              </a:spcAft>
              <a:buNone/>
            </a:pPr>
            <a:endParaRPr sz="1400"/>
          </a:p>
          <a:p>
            <a:pPr marL="0" lvl="0" indent="0" algn="l" rtl="0">
              <a:spcBef>
                <a:spcPts val="1600"/>
              </a:spcBef>
              <a:spcAft>
                <a:spcPts val="0"/>
              </a:spcAft>
              <a:buNone/>
            </a:pPr>
            <a:endParaRPr sz="1400"/>
          </a:p>
          <a:p>
            <a:pPr marL="0" lvl="0" indent="0" algn="l" rtl="0">
              <a:spcBef>
                <a:spcPts val="1600"/>
              </a:spcBef>
              <a:spcAft>
                <a:spcPts val="1600"/>
              </a:spcAft>
              <a:buNone/>
            </a:pPr>
            <a:endParaRPr sz="1400"/>
          </a:p>
        </p:txBody>
      </p:sp>
      <p:sp>
        <p:nvSpPr>
          <p:cNvPr id="87" name="Google Shape;87;p18"/>
          <p:cNvSpPr txBox="1"/>
          <p:nvPr/>
        </p:nvSpPr>
        <p:spPr>
          <a:xfrm>
            <a:off x="0" y="4618800"/>
            <a:ext cx="5642100" cy="682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1000">
                <a:solidFill>
                  <a:schemeClr val="accent3"/>
                </a:solidFill>
                <a:latin typeface="Average"/>
                <a:ea typeface="Average"/>
                <a:cs typeface="Average"/>
                <a:sym typeface="Average"/>
              </a:rPr>
              <a:t>Sources: Civic Enterprises &amp; Peter D. Hart Research Associates (2013); </a:t>
            </a:r>
            <a:r>
              <a:rPr lang="en" sz="1000" u="sng">
                <a:solidFill>
                  <a:schemeClr val="accent5"/>
                </a:solidFill>
                <a:latin typeface="Average"/>
                <a:ea typeface="Average"/>
                <a:cs typeface="Average"/>
                <a:sym typeface="Average"/>
                <a:hlinkClick r:id="rId3"/>
              </a:rPr>
              <a:t>CASEL Summary</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179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Benefits</a:t>
            </a:r>
            <a:endParaRPr sz="3600"/>
          </a:p>
        </p:txBody>
      </p:sp>
      <p:sp>
        <p:nvSpPr>
          <p:cNvPr id="93" name="Google Shape;93;p19"/>
          <p:cNvSpPr txBox="1">
            <a:spLocks noGrp="1"/>
          </p:cNvSpPr>
          <p:nvPr>
            <p:ph type="body" idx="1"/>
          </p:nvPr>
        </p:nvSpPr>
        <p:spPr>
          <a:xfrm>
            <a:off x="355450" y="988625"/>
            <a:ext cx="8520600" cy="3866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Academic Achievement </a:t>
            </a:r>
            <a:endParaRPr sz="2000"/>
          </a:p>
          <a:p>
            <a:pPr marL="914400" lvl="1" indent="-330200" algn="l" rtl="0">
              <a:spcBef>
                <a:spcPts val="0"/>
              </a:spcBef>
              <a:spcAft>
                <a:spcPts val="0"/>
              </a:spcAft>
              <a:buSzPts val="1600"/>
              <a:buChar char="➢"/>
            </a:pPr>
            <a:r>
              <a:rPr lang="en" sz="1600"/>
              <a:t>Evidence that SEL participants have 11-percentile-point gain in achievement</a:t>
            </a:r>
            <a:endParaRPr sz="1600"/>
          </a:p>
          <a:p>
            <a:pPr marL="914400" lvl="1" indent="-330200" algn="l" rtl="0">
              <a:spcBef>
                <a:spcPts val="0"/>
              </a:spcBef>
              <a:spcAft>
                <a:spcPts val="0"/>
              </a:spcAft>
              <a:buSzPts val="1600"/>
              <a:buChar char="➢"/>
            </a:pPr>
            <a:r>
              <a:rPr lang="en" sz="1600"/>
              <a:t>After an average of 3.5 years, follow-up assessments indicate an average of 13-percentile-points higher academic performance for SEL vs. non-SEL students</a:t>
            </a:r>
            <a:r>
              <a:rPr lang="en" sz="1800"/>
              <a:t> </a:t>
            </a:r>
            <a:endParaRPr sz="1000"/>
          </a:p>
          <a:p>
            <a:pPr marL="914400" lvl="0" indent="0" algn="l" rtl="0">
              <a:spcBef>
                <a:spcPts val="1600"/>
              </a:spcBef>
              <a:spcAft>
                <a:spcPts val="0"/>
              </a:spcAft>
              <a:buNone/>
            </a:pPr>
            <a:endParaRPr sz="1000"/>
          </a:p>
          <a:p>
            <a:pPr marL="457200" lvl="0" indent="-355600" algn="l" rtl="0">
              <a:spcBef>
                <a:spcPts val="1600"/>
              </a:spcBef>
              <a:spcAft>
                <a:spcPts val="0"/>
              </a:spcAft>
              <a:buSzPts val="2000"/>
              <a:buChar char="❖"/>
            </a:pPr>
            <a:r>
              <a:rPr lang="en" sz="2000"/>
              <a:t>Increase graduation rate</a:t>
            </a:r>
            <a:endParaRPr sz="2000"/>
          </a:p>
          <a:p>
            <a:pPr marL="914400" lvl="1" indent="-342900" algn="l" rtl="0">
              <a:spcBef>
                <a:spcPts val="0"/>
              </a:spcBef>
              <a:spcAft>
                <a:spcPts val="0"/>
              </a:spcAft>
              <a:buSzPts val="1800"/>
              <a:buChar char="➢"/>
            </a:pPr>
            <a:r>
              <a:rPr lang="en" sz="1600"/>
              <a:t>SEL participants saw a 6% increase in high school graduation and 11% increase in college graduation rates</a:t>
            </a:r>
            <a:r>
              <a:rPr lang="en" sz="1800"/>
              <a:t> </a:t>
            </a:r>
            <a:endParaRPr sz="1800"/>
          </a:p>
          <a:p>
            <a:pPr marL="0" lvl="0" indent="0" algn="l" rtl="0">
              <a:spcBef>
                <a:spcPts val="1600"/>
              </a:spcBef>
              <a:spcAft>
                <a:spcPts val="0"/>
              </a:spcAft>
              <a:buNone/>
            </a:pPr>
            <a:endParaRPr/>
          </a:p>
          <a:p>
            <a:pPr marL="0" lvl="0" indent="0" algn="l" rtl="0">
              <a:spcBef>
                <a:spcPts val="1600"/>
              </a:spcBef>
              <a:spcAft>
                <a:spcPts val="0"/>
              </a:spcAft>
              <a:buNone/>
            </a:pPr>
            <a:r>
              <a:rPr lang="en" sz="1000"/>
              <a:t>Sources: Durlak, Weissberg, Dymnicki, Taylor, &amp; Schellinger (2011); </a:t>
            </a:r>
            <a:r>
              <a:rPr lang="en" sz="1000" u="sng">
                <a:solidFill>
                  <a:schemeClr val="accent5"/>
                </a:solidFill>
                <a:hlinkClick r:id="rId3"/>
              </a:rPr>
              <a:t>CASEL Summary</a:t>
            </a:r>
            <a:endParaRPr sz="1000"/>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body" idx="1"/>
          </p:nvPr>
        </p:nvSpPr>
        <p:spPr>
          <a:xfrm>
            <a:off x="2452075" y="1736250"/>
            <a:ext cx="4079400" cy="1671000"/>
          </a:xfrm>
          <a:prstGeom prst="rect">
            <a:avLst/>
          </a:prstGeom>
          <a:ln w="38100" cap="flat" cmpd="sng">
            <a:solidFill>
              <a:srgbClr val="FFFFFF"/>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FFFF"/>
              </a:solidFill>
            </a:endParaRPr>
          </a:p>
          <a:p>
            <a:pPr marL="0" lvl="0" indent="0" algn="ctr" rtl="0">
              <a:spcBef>
                <a:spcPts val="1600"/>
              </a:spcBef>
              <a:spcAft>
                <a:spcPts val="0"/>
              </a:spcAft>
              <a:buNone/>
            </a:pPr>
            <a:r>
              <a:rPr lang="en" sz="3000">
                <a:solidFill>
                  <a:srgbClr val="FFFFFF"/>
                </a:solidFill>
              </a:rPr>
              <a:t>CASEL Teacher Survey</a:t>
            </a:r>
            <a:endParaRPr sz="3000">
              <a:solidFill>
                <a:srgbClr val="FFFFFF"/>
              </a:solidFill>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1600"/>
              </a:spcAft>
              <a:buNone/>
            </a:pPr>
            <a:endParaRPr>
              <a:solidFill>
                <a:srgbClr val="FFFFFF"/>
              </a:solidFill>
            </a:endParaRPr>
          </a:p>
        </p:txBody>
      </p:sp>
      <p:sp>
        <p:nvSpPr>
          <p:cNvPr id="99" name="Google Shape;99;p20"/>
          <p:cNvSpPr txBox="1"/>
          <p:nvPr/>
        </p:nvSpPr>
        <p:spPr>
          <a:xfrm>
            <a:off x="4475875" y="3407250"/>
            <a:ext cx="2055600" cy="160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1C232"/>
                </a:solidFill>
              </a:rPr>
              <a:t>93%</a:t>
            </a:r>
            <a:r>
              <a:rPr lang="en">
                <a:solidFill>
                  <a:srgbClr val="FFFFFF"/>
                </a:solidFill>
              </a:rPr>
              <a:t> believe </a:t>
            </a:r>
            <a:r>
              <a:rPr lang="en" sz="2400">
                <a:solidFill>
                  <a:srgbClr val="38761D"/>
                </a:solidFill>
              </a:rPr>
              <a:t>SEL</a:t>
            </a:r>
            <a:r>
              <a:rPr lang="en">
                <a:solidFill>
                  <a:srgbClr val="FFFFFF"/>
                </a:solidFill>
              </a:rPr>
              <a:t> </a:t>
            </a:r>
            <a:endParaRPr>
              <a:solidFill>
                <a:srgbClr val="FFFFFF"/>
              </a:solidFill>
            </a:endParaRPr>
          </a:p>
          <a:p>
            <a:pPr marL="0" lvl="0" indent="0" algn="ctr" rtl="0">
              <a:spcBef>
                <a:spcPts val="0"/>
              </a:spcBef>
              <a:spcAft>
                <a:spcPts val="0"/>
              </a:spcAft>
              <a:buNone/>
            </a:pPr>
            <a:r>
              <a:rPr lang="en" sz="1600">
                <a:solidFill>
                  <a:srgbClr val="FFFFFF"/>
                </a:solidFill>
              </a:rPr>
              <a:t>is very or fairly </a:t>
            </a:r>
            <a:r>
              <a:rPr lang="en" sz="2400">
                <a:solidFill>
                  <a:srgbClr val="FFFFFF"/>
                </a:solidFill>
              </a:rPr>
              <a:t>IMPORTANT</a:t>
            </a:r>
            <a:endParaRPr sz="2400">
              <a:solidFill>
                <a:srgbClr val="FFFFFF"/>
              </a:solidFill>
            </a:endParaRPr>
          </a:p>
          <a:p>
            <a:pPr marL="0" lvl="0" indent="0" algn="ctr" rtl="0">
              <a:spcBef>
                <a:spcPts val="0"/>
              </a:spcBef>
              <a:spcAft>
                <a:spcPts val="0"/>
              </a:spcAft>
              <a:buNone/>
            </a:pPr>
            <a:r>
              <a:rPr lang="en" sz="1600">
                <a:solidFill>
                  <a:srgbClr val="FFFFFF"/>
                </a:solidFill>
              </a:rPr>
              <a:t>for student experience</a:t>
            </a:r>
            <a:endParaRPr sz="1600">
              <a:solidFill>
                <a:srgbClr val="FFFFFF"/>
              </a:solidFill>
            </a:endParaRPr>
          </a:p>
          <a:p>
            <a:pPr marL="457200" lvl="0" indent="0" algn="l" rtl="0">
              <a:spcBef>
                <a:spcPts val="0"/>
              </a:spcBef>
              <a:spcAft>
                <a:spcPts val="0"/>
              </a:spcAft>
              <a:buNone/>
            </a:pPr>
            <a:endParaRPr>
              <a:solidFill>
                <a:srgbClr val="FFFFFF"/>
              </a:solidFill>
            </a:endParaRPr>
          </a:p>
        </p:txBody>
      </p:sp>
      <p:sp>
        <p:nvSpPr>
          <p:cNvPr id="100" name="Google Shape;100;p20"/>
          <p:cNvSpPr txBox="1"/>
          <p:nvPr/>
        </p:nvSpPr>
        <p:spPr>
          <a:xfrm>
            <a:off x="4924975" y="131225"/>
            <a:ext cx="2055600" cy="193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1C232"/>
                </a:solidFill>
              </a:rPr>
              <a:t>95%</a:t>
            </a:r>
            <a:r>
              <a:rPr lang="en" sz="1800">
                <a:solidFill>
                  <a:srgbClr val="FF9900"/>
                </a:solidFill>
              </a:rPr>
              <a:t> </a:t>
            </a:r>
            <a:r>
              <a:rPr lang="en" sz="1600">
                <a:solidFill>
                  <a:srgbClr val="FFFFFF"/>
                </a:solidFill>
              </a:rPr>
              <a:t>believe</a:t>
            </a:r>
            <a:r>
              <a:rPr lang="en" sz="1800">
                <a:solidFill>
                  <a:srgbClr val="FF9900"/>
                </a:solidFill>
              </a:rPr>
              <a:t> </a:t>
            </a:r>
            <a:r>
              <a:rPr lang="en" sz="2400">
                <a:solidFill>
                  <a:srgbClr val="38761D"/>
                </a:solidFill>
              </a:rPr>
              <a:t>SEL</a:t>
            </a:r>
            <a:r>
              <a:rPr lang="en">
                <a:solidFill>
                  <a:srgbClr val="FFFFFF"/>
                </a:solidFill>
              </a:rPr>
              <a:t> </a:t>
            </a:r>
            <a:endParaRPr>
              <a:solidFill>
                <a:srgbClr val="FFFFFF"/>
              </a:solidFill>
            </a:endParaRPr>
          </a:p>
          <a:p>
            <a:pPr marL="0" lvl="0" indent="0" algn="ctr" rtl="0">
              <a:spcBef>
                <a:spcPts val="0"/>
              </a:spcBef>
              <a:spcAft>
                <a:spcPts val="0"/>
              </a:spcAft>
              <a:buNone/>
            </a:pPr>
            <a:r>
              <a:rPr lang="en" sz="1600">
                <a:solidFill>
                  <a:srgbClr val="FFFFFF"/>
                </a:solidFill>
              </a:rPr>
              <a:t>skills are</a:t>
            </a:r>
            <a:r>
              <a:rPr lang="en">
                <a:solidFill>
                  <a:srgbClr val="FFFFFF"/>
                </a:solidFill>
              </a:rPr>
              <a:t> </a:t>
            </a:r>
            <a:r>
              <a:rPr lang="en" sz="2400">
                <a:solidFill>
                  <a:srgbClr val="FFFFFF"/>
                </a:solidFill>
              </a:rPr>
              <a:t>TEACHABLE</a:t>
            </a:r>
            <a:endParaRPr sz="2400">
              <a:solidFill>
                <a:srgbClr val="FFFFFF"/>
              </a:solidFill>
            </a:endParaRPr>
          </a:p>
          <a:p>
            <a:pPr marL="0" lvl="0" indent="0" algn="l" rtl="0">
              <a:spcBef>
                <a:spcPts val="0"/>
              </a:spcBef>
              <a:spcAft>
                <a:spcPts val="0"/>
              </a:spcAft>
              <a:buNone/>
            </a:pPr>
            <a:endParaRPr>
              <a:solidFill>
                <a:srgbClr val="FFFFFF"/>
              </a:solidFill>
            </a:endParaRPr>
          </a:p>
        </p:txBody>
      </p:sp>
      <p:sp>
        <p:nvSpPr>
          <p:cNvPr id="101" name="Google Shape;101;p20"/>
          <p:cNvSpPr txBox="1"/>
          <p:nvPr/>
        </p:nvSpPr>
        <p:spPr>
          <a:xfrm>
            <a:off x="335275" y="2388225"/>
            <a:ext cx="2116800" cy="160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1C232"/>
                </a:solidFill>
              </a:rPr>
              <a:t>77%</a:t>
            </a:r>
            <a:r>
              <a:rPr lang="en">
                <a:solidFill>
                  <a:srgbClr val="FFFFFF"/>
                </a:solidFill>
              </a:rPr>
              <a:t> </a:t>
            </a:r>
            <a:r>
              <a:rPr lang="en" sz="1600">
                <a:solidFill>
                  <a:srgbClr val="FFFFFF"/>
                </a:solidFill>
              </a:rPr>
              <a:t>of teachers</a:t>
            </a:r>
            <a:r>
              <a:rPr lang="en" sz="1800">
                <a:solidFill>
                  <a:srgbClr val="FFFFFF"/>
                </a:solidFill>
              </a:rPr>
              <a:t> </a:t>
            </a:r>
            <a:r>
              <a:rPr lang="en" sz="1600">
                <a:solidFill>
                  <a:srgbClr val="FFFFFF"/>
                </a:solidFill>
              </a:rPr>
              <a:t>believe </a:t>
            </a:r>
            <a:endParaRPr sz="1600">
              <a:solidFill>
                <a:srgbClr val="FFFFFF"/>
              </a:solidFill>
            </a:endParaRPr>
          </a:p>
          <a:p>
            <a:pPr marL="0" lvl="0" indent="0" algn="ctr" rtl="0">
              <a:spcBef>
                <a:spcPts val="0"/>
              </a:spcBef>
              <a:spcAft>
                <a:spcPts val="0"/>
              </a:spcAft>
              <a:buNone/>
            </a:pPr>
            <a:r>
              <a:rPr lang="en" sz="2400">
                <a:solidFill>
                  <a:srgbClr val="38761D"/>
                </a:solidFill>
              </a:rPr>
              <a:t>SEL</a:t>
            </a:r>
            <a:r>
              <a:rPr lang="en">
                <a:solidFill>
                  <a:srgbClr val="38761D"/>
                </a:solidFill>
              </a:rPr>
              <a:t> </a:t>
            </a:r>
            <a:endParaRPr>
              <a:solidFill>
                <a:srgbClr val="38761D"/>
              </a:solidFill>
            </a:endParaRPr>
          </a:p>
          <a:p>
            <a:pPr marL="0" lvl="0" indent="0" algn="ctr" rtl="0">
              <a:spcBef>
                <a:spcPts val="0"/>
              </a:spcBef>
              <a:spcAft>
                <a:spcPts val="0"/>
              </a:spcAft>
              <a:buNone/>
            </a:pPr>
            <a:r>
              <a:rPr lang="en" sz="1600">
                <a:solidFill>
                  <a:srgbClr val="FFFFFF"/>
                </a:solidFill>
              </a:rPr>
              <a:t>will improve</a:t>
            </a:r>
            <a:endParaRPr sz="1600">
              <a:solidFill>
                <a:srgbClr val="FFFFFF"/>
              </a:solidFill>
            </a:endParaRPr>
          </a:p>
          <a:p>
            <a:pPr marL="0" lvl="0" indent="0" algn="ctr" rtl="0">
              <a:spcBef>
                <a:spcPts val="0"/>
              </a:spcBef>
              <a:spcAft>
                <a:spcPts val="0"/>
              </a:spcAft>
              <a:buNone/>
            </a:pPr>
            <a:r>
              <a:rPr lang="en" sz="1600">
                <a:solidFill>
                  <a:srgbClr val="FFFFFF"/>
                </a:solidFill>
              </a:rPr>
              <a:t>academic performance</a:t>
            </a:r>
            <a:endParaRPr sz="1600">
              <a:solidFill>
                <a:srgbClr val="FFFFFF"/>
              </a:solidFill>
            </a:endParaRPr>
          </a:p>
        </p:txBody>
      </p:sp>
      <p:sp>
        <p:nvSpPr>
          <p:cNvPr id="102" name="Google Shape;102;p20"/>
          <p:cNvSpPr txBox="1"/>
          <p:nvPr/>
        </p:nvSpPr>
        <p:spPr>
          <a:xfrm>
            <a:off x="7094300" y="1933050"/>
            <a:ext cx="1592100" cy="202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1C232"/>
                </a:solidFill>
              </a:rPr>
              <a:t>44%</a:t>
            </a:r>
            <a:r>
              <a:rPr lang="en">
                <a:solidFill>
                  <a:srgbClr val="FFFFFF"/>
                </a:solidFill>
              </a:rPr>
              <a:t> </a:t>
            </a:r>
            <a:r>
              <a:rPr lang="en" sz="1600">
                <a:solidFill>
                  <a:srgbClr val="FFFFFF"/>
                </a:solidFill>
              </a:rPr>
              <a:t>report</a:t>
            </a:r>
            <a:r>
              <a:rPr lang="en">
                <a:solidFill>
                  <a:srgbClr val="FFFFFF"/>
                </a:solidFill>
              </a:rPr>
              <a:t> </a:t>
            </a:r>
            <a:r>
              <a:rPr lang="en" sz="2400">
                <a:solidFill>
                  <a:srgbClr val="38761D"/>
                </a:solidFill>
              </a:rPr>
              <a:t>SEL</a:t>
            </a:r>
            <a:r>
              <a:rPr lang="en">
                <a:solidFill>
                  <a:srgbClr val="FFFFFF"/>
                </a:solidFill>
              </a:rPr>
              <a:t> </a:t>
            </a:r>
            <a:endParaRPr>
              <a:solidFill>
                <a:srgbClr val="FFFFFF"/>
              </a:solidFill>
            </a:endParaRPr>
          </a:p>
          <a:p>
            <a:pPr marL="0" lvl="0" indent="0" algn="ctr" rtl="0">
              <a:spcBef>
                <a:spcPts val="0"/>
              </a:spcBef>
              <a:spcAft>
                <a:spcPts val="0"/>
              </a:spcAft>
              <a:buNone/>
            </a:pPr>
            <a:r>
              <a:rPr lang="en" sz="1600">
                <a:solidFill>
                  <a:srgbClr val="FFFFFF"/>
                </a:solidFill>
              </a:rPr>
              <a:t>is </a:t>
            </a:r>
            <a:endParaRPr sz="1600">
              <a:solidFill>
                <a:srgbClr val="FFFFFF"/>
              </a:solidFill>
            </a:endParaRPr>
          </a:p>
          <a:p>
            <a:pPr marL="0" lvl="0" indent="0" algn="ctr" rtl="0">
              <a:spcBef>
                <a:spcPts val="0"/>
              </a:spcBef>
              <a:spcAft>
                <a:spcPts val="0"/>
              </a:spcAft>
              <a:buNone/>
            </a:pPr>
            <a:r>
              <a:rPr lang="en" sz="1600">
                <a:solidFill>
                  <a:srgbClr val="FFFFFF"/>
                </a:solidFill>
              </a:rPr>
              <a:t>implemented schoolwide</a:t>
            </a:r>
            <a:endParaRPr sz="1600">
              <a:solidFill>
                <a:srgbClr val="FFFFFF"/>
              </a:solidFill>
            </a:endParaRPr>
          </a:p>
        </p:txBody>
      </p:sp>
      <p:sp>
        <p:nvSpPr>
          <p:cNvPr id="103" name="Google Shape;103;p20"/>
          <p:cNvSpPr txBox="1"/>
          <p:nvPr/>
        </p:nvSpPr>
        <p:spPr>
          <a:xfrm>
            <a:off x="54175" y="201200"/>
            <a:ext cx="2679000" cy="193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rPr>
              <a:t>Teachers in schools that report successful</a:t>
            </a:r>
            <a:r>
              <a:rPr lang="en" sz="1800">
                <a:solidFill>
                  <a:srgbClr val="FF9900"/>
                </a:solidFill>
              </a:rPr>
              <a:t> </a:t>
            </a:r>
            <a:r>
              <a:rPr lang="en" sz="2400">
                <a:solidFill>
                  <a:srgbClr val="38761D"/>
                </a:solidFill>
              </a:rPr>
              <a:t>SEL</a:t>
            </a:r>
            <a:r>
              <a:rPr lang="en">
                <a:solidFill>
                  <a:srgbClr val="FFFFFF"/>
                </a:solidFill>
              </a:rPr>
              <a:t> </a:t>
            </a:r>
            <a:endParaRPr>
              <a:solidFill>
                <a:srgbClr val="FFFFFF"/>
              </a:solidFill>
            </a:endParaRPr>
          </a:p>
          <a:p>
            <a:pPr marL="0" lvl="0" indent="0" algn="ctr" rtl="0">
              <a:spcBef>
                <a:spcPts val="0"/>
              </a:spcBef>
              <a:spcAft>
                <a:spcPts val="0"/>
              </a:spcAft>
              <a:buNone/>
            </a:pPr>
            <a:r>
              <a:rPr lang="en" sz="1600">
                <a:solidFill>
                  <a:srgbClr val="FFFFFF"/>
                </a:solidFill>
              </a:rPr>
              <a:t>programs are</a:t>
            </a:r>
            <a:r>
              <a:rPr lang="en">
                <a:solidFill>
                  <a:srgbClr val="FFFFFF"/>
                </a:solidFill>
              </a:rPr>
              <a:t> </a:t>
            </a:r>
            <a:r>
              <a:rPr lang="en" sz="2400">
                <a:solidFill>
                  <a:srgbClr val="F1C232"/>
                </a:solidFill>
              </a:rPr>
              <a:t>½ </a:t>
            </a:r>
            <a:r>
              <a:rPr lang="en" sz="1600">
                <a:solidFill>
                  <a:srgbClr val="FFFFFF"/>
                </a:solidFill>
              </a:rPr>
              <a:t>as</a:t>
            </a:r>
            <a:r>
              <a:rPr lang="en" sz="2400">
                <a:solidFill>
                  <a:srgbClr val="FFFFFF"/>
                </a:solidFill>
              </a:rPr>
              <a:t> </a:t>
            </a:r>
            <a:r>
              <a:rPr lang="en" sz="1600">
                <a:solidFill>
                  <a:srgbClr val="FFFFFF"/>
                </a:solidFill>
              </a:rPr>
              <a:t>likely to report negative school climate</a:t>
            </a:r>
            <a:endParaRPr sz="1600">
              <a:solidFill>
                <a:srgbClr val="FFFFFF"/>
              </a:solidFill>
            </a:endParaRPr>
          </a:p>
          <a:p>
            <a:pPr marL="0" lvl="0" indent="0" algn="l" rtl="0">
              <a:spcBef>
                <a:spcPts val="0"/>
              </a:spcBef>
              <a:spcAft>
                <a:spcPts val="0"/>
              </a:spcAft>
              <a:buNone/>
            </a:pPr>
            <a:endParaRPr>
              <a:solidFill>
                <a:srgbClr val="FFFFFF"/>
              </a:solidFill>
            </a:endParaRPr>
          </a:p>
        </p:txBody>
      </p:sp>
      <p:sp>
        <p:nvSpPr>
          <p:cNvPr id="104" name="Google Shape;104;p20"/>
          <p:cNvSpPr txBox="1"/>
          <p:nvPr/>
        </p:nvSpPr>
        <p:spPr>
          <a:xfrm>
            <a:off x="166200" y="4549425"/>
            <a:ext cx="4802400" cy="690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1000">
                <a:solidFill>
                  <a:schemeClr val="accent3"/>
                </a:solidFill>
                <a:latin typeface="Average"/>
                <a:ea typeface="Average"/>
                <a:cs typeface="Average"/>
                <a:sym typeface="Average"/>
              </a:rPr>
              <a:t>Source: Civic Enterprises &amp; Peter D. Hart Research Associates (2013)</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265500" y="244925"/>
            <a:ext cx="4045200" cy="98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Assess </a:t>
            </a:r>
            <a:endParaRPr/>
          </a:p>
        </p:txBody>
      </p:sp>
      <p:sp>
        <p:nvSpPr>
          <p:cNvPr id="110" name="Google Shape;110;p21"/>
          <p:cNvSpPr txBox="1">
            <a:spLocks noGrp="1"/>
          </p:cNvSpPr>
          <p:nvPr>
            <p:ph type="subTitle" idx="1"/>
          </p:nvPr>
        </p:nvSpPr>
        <p:spPr>
          <a:xfrm>
            <a:off x="265500" y="1899001"/>
            <a:ext cx="4045200" cy="13455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FFFFFF"/>
              </a:buClr>
              <a:buSzPts val="1800"/>
              <a:buChar char="❖"/>
            </a:pPr>
            <a:r>
              <a:rPr lang="en" sz="1800">
                <a:solidFill>
                  <a:srgbClr val="FFFFFF"/>
                </a:solidFill>
              </a:rPr>
              <a:t>Needs assessment</a:t>
            </a:r>
            <a:endParaRPr sz="1800">
              <a:solidFill>
                <a:srgbClr val="FFFFFF"/>
              </a:solidFill>
            </a:endParaRPr>
          </a:p>
          <a:p>
            <a:pPr marL="0" lvl="0" indent="0" algn="l" rtl="0">
              <a:lnSpc>
                <a:spcPct val="115000"/>
              </a:lnSpc>
              <a:spcBef>
                <a:spcPts val="1600"/>
              </a:spcBef>
              <a:spcAft>
                <a:spcPts val="0"/>
              </a:spcAft>
              <a:buNone/>
            </a:pPr>
            <a:endParaRPr sz="1800">
              <a:solidFill>
                <a:srgbClr val="FFFFFF"/>
              </a:solidFill>
            </a:endParaRPr>
          </a:p>
          <a:p>
            <a:pPr marL="457200" lvl="0" indent="-342900" algn="l" rtl="0">
              <a:lnSpc>
                <a:spcPct val="115000"/>
              </a:lnSpc>
              <a:spcBef>
                <a:spcPts val="1600"/>
              </a:spcBef>
              <a:spcAft>
                <a:spcPts val="0"/>
              </a:spcAft>
              <a:buClr>
                <a:srgbClr val="FFFFFF"/>
              </a:buClr>
              <a:buSzPts val="1800"/>
              <a:buChar char="❖"/>
            </a:pPr>
            <a:r>
              <a:rPr lang="en" sz="1800">
                <a:solidFill>
                  <a:srgbClr val="FFFFFF"/>
                </a:solidFill>
              </a:rPr>
              <a:t>Resource assessment</a:t>
            </a:r>
            <a:endParaRPr sz="1800">
              <a:solidFill>
                <a:srgbClr val="FFFFFF"/>
              </a:solidFill>
            </a:endParaRPr>
          </a:p>
        </p:txBody>
      </p:sp>
      <p:sp>
        <p:nvSpPr>
          <p:cNvPr id="111" name="Google Shape;111;p21"/>
          <p:cNvSpPr txBox="1"/>
          <p:nvPr/>
        </p:nvSpPr>
        <p:spPr>
          <a:xfrm>
            <a:off x="5349225" y="1340625"/>
            <a:ext cx="3000000" cy="3000000"/>
          </a:xfrm>
          <a:prstGeom prst="rect">
            <a:avLst/>
          </a:prstGeom>
          <a:noFill/>
          <a:ln>
            <a:noFill/>
          </a:ln>
        </p:spPr>
        <p:txBody>
          <a:bodyPr spcFirstLastPara="1" wrap="square" lIns="91425" tIns="91425" rIns="91425" bIns="91425" anchor="ctr" anchorCtr="0">
            <a:noAutofit/>
          </a:bodyPr>
          <a:lstStyle/>
          <a:p>
            <a:pPr marL="457200" lvl="0" indent="-342900" algn="l" rtl="0">
              <a:lnSpc>
                <a:spcPct val="115000"/>
              </a:lnSpc>
              <a:spcBef>
                <a:spcPts val="0"/>
              </a:spcBef>
              <a:spcAft>
                <a:spcPts val="0"/>
              </a:spcAft>
              <a:buClr>
                <a:srgbClr val="666666"/>
              </a:buClr>
              <a:buSzPts val="1800"/>
              <a:buFont typeface="Average"/>
              <a:buChar char="❖"/>
            </a:pPr>
            <a:r>
              <a:rPr lang="en" sz="1800">
                <a:solidFill>
                  <a:srgbClr val="666666"/>
                </a:solidFill>
                <a:latin typeface="Average"/>
                <a:ea typeface="Average"/>
                <a:cs typeface="Average"/>
                <a:sym typeface="Average"/>
              </a:rPr>
              <a:t>Set as a priority</a:t>
            </a:r>
            <a:endParaRPr sz="1800">
              <a:solidFill>
                <a:srgbClr val="666666"/>
              </a:solidFill>
              <a:latin typeface="Average"/>
              <a:ea typeface="Average"/>
              <a:cs typeface="Average"/>
              <a:sym typeface="Average"/>
            </a:endParaRPr>
          </a:p>
          <a:p>
            <a:pPr marL="0" lvl="0" indent="0" algn="l" rtl="0">
              <a:lnSpc>
                <a:spcPct val="115000"/>
              </a:lnSpc>
              <a:spcBef>
                <a:spcPts val="1600"/>
              </a:spcBef>
              <a:spcAft>
                <a:spcPts val="0"/>
              </a:spcAft>
              <a:buNone/>
            </a:pPr>
            <a:endParaRPr sz="1800">
              <a:solidFill>
                <a:srgbClr val="666666"/>
              </a:solidFill>
              <a:latin typeface="Average"/>
              <a:ea typeface="Average"/>
              <a:cs typeface="Average"/>
              <a:sym typeface="Average"/>
            </a:endParaRPr>
          </a:p>
          <a:p>
            <a:pPr marL="457200" lvl="0" indent="-342900" algn="l" rtl="0">
              <a:lnSpc>
                <a:spcPct val="115000"/>
              </a:lnSpc>
              <a:spcBef>
                <a:spcPts val="1600"/>
              </a:spcBef>
              <a:spcAft>
                <a:spcPts val="0"/>
              </a:spcAft>
              <a:buClr>
                <a:srgbClr val="666666"/>
              </a:buClr>
              <a:buSzPts val="1800"/>
              <a:buFont typeface="Average"/>
              <a:buChar char="❖"/>
            </a:pPr>
            <a:r>
              <a:rPr lang="en" sz="1800">
                <a:solidFill>
                  <a:srgbClr val="666666"/>
                </a:solidFill>
                <a:latin typeface="Average"/>
                <a:ea typeface="Average"/>
                <a:cs typeface="Average"/>
                <a:sym typeface="Average"/>
              </a:rPr>
              <a:t>Incorporate throughout programming </a:t>
            </a:r>
            <a:endParaRPr sz="1800">
              <a:solidFill>
                <a:srgbClr val="666666"/>
              </a:solidFill>
              <a:latin typeface="Average"/>
              <a:ea typeface="Average"/>
              <a:cs typeface="Average"/>
              <a:sym typeface="Average"/>
            </a:endParaRPr>
          </a:p>
          <a:p>
            <a:pPr marL="457200" lvl="0" indent="0" algn="l" rtl="0">
              <a:lnSpc>
                <a:spcPct val="115000"/>
              </a:lnSpc>
              <a:spcBef>
                <a:spcPts val="1600"/>
              </a:spcBef>
              <a:spcAft>
                <a:spcPts val="0"/>
              </a:spcAft>
              <a:buNone/>
            </a:pPr>
            <a:r>
              <a:rPr lang="en" sz="1800">
                <a:solidFill>
                  <a:srgbClr val="666666"/>
                </a:solidFill>
                <a:latin typeface="Average"/>
                <a:ea typeface="Average"/>
                <a:cs typeface="Average"/>
                <a:sym typeface="Average"/>
              </a:rPr>
              <a:t>AND</a:t>
            </a:r>
            <a:endParaRPr sz="1800">
              <a:solidFill>
                <a:srgbClr val="666666"/>
              </a:solidFill>
              <a:latin typeface="Average"/>
              <a:ea typeface="Average"/>
              <a:cs typeface="Average"/>
              <a:sym typeface="Average"/>
            </a:endParaRPr>
          </a:p>
          <a:p>
            <a:pPr marL="457200" lvl="0" indent="-342900" algn="l" rtl="0">
              <a:lnSpc>
                <a:spcPct val="115000"/>
              </a:lnSpc>
              <a:spcBef>
                <a:spcPts val="1600"/>
              </a:spcBef>
              <a:spcAft>
                <a:spcPts val="0"/>
              </a:spcAft>
              <a:buClr>
                <a:srgbClr val="666666"/>
              </a:buClr>
              <a:buSzPts val="1800"/>
              <a:buFont typeface="Average"/>
              <a:buChar char="❖"/>
            </a:pPr>
            <a:r>
              <a:rPr lang="en" sz="1800">
                <a:solidFill>
                  <a:srgbClr val="666666"/>
                </a:solidFill>
                <a:latin typeface="Average"/>
                <a:ea typeface="Average"/>
                <a:cs typeface="Average"/>
                <a:sym typeface="Average"/>
              </a:rPr>
              <a:t>Implement explicit SEL instruction for ALL </a:t>
            </a:r>
            <a:endParaRPr sz="1800">
              <a:solidFill>
                <a:srgbClr val="666666"/>
              </a:solidFill>
              <a:latin typeface="Average"/>
              <a:ea typeface="Average"/>
              <a:cs typeface="Average"/>
              <a:sym typeface="Average"/>
            </a:endParaRPr>
          </a:p>
        </p:txBody>
      </p:sp>
      <p:sp>
        <p:nvSpPr>
          <p:cNvPr id="112" name="Google Shape;112;p21"/>
          <p:cNvSpPr txBox="1">
            <a:spLocks noGrp="1"/>
          </p:cNvSpPr>
          <p:nvPr>
            <p:ph type="title"/>
          </p:nvPr>
        </p:nvSpPr>
        <p:spPr>
          <a:xfrm>
            <a:off x="4826625" y="244925"/>
            <a:ext cx="4045200" cy="98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434343"/>
                </a:solidFill>
              </a:rPr>
              <a:t>Next Steps </a:t>
            </a:r>
            <a:endParaRPr>
              <a:solidFill>
                <a:srgbClr val="434343"/>
              </a:solidFill>
            </a:endParaRPr>
          </a:p>
        </p:txBody>
      </p:sp>
      <p:sp>
        <p:nvSpPr>
          <p:cNvPr id="113" name="Google Shape;113;p21"/>
          <p:cNvSpPr/>
          <p:nvPr/>
        </p:nvSpPr>
        <p:spPr>
          <a:xfrm>
            <a:off x="4898575" y="4198775"/>
            <a:ext cx="743400" cy="446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870</Words>
  <Application>Microsoft Office PowerPoint</Application>
  <PresentationFormat>On-screen Show (16:9)</PresentationFormat>
  <Paragraphs>118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Oswald</vt:lpstr>
      <vt:lpstr>Average</vt:lpstr>
      <vt:lpstr>Arial</vt:lpstr>
      <vt:lpstr>Slate</vt:lpstr>
      <vt:lpstr>Ready to Learn</vt:lpstr>
      <vt:lpstr>What is Social Emotional Learning? </vt:lpstr>
      <vt:lpstr>PowerPoint Presentation</vt:lpstr>
      <vt:lpstr>PowerPoint Presentation</vt:lpstr>
      <vt:lpstr>PowerPoint Presentation</vt:lpstr>
      <vt:lpstr>Benefits</vt:lpstr>
      <vt:lpstr>Benefits</vt:lpstr>
      <vt:lpstr>PowerPoint Presentation</vt:lpstr>
      <vt:lpstr>Assess </vt:lpstr>
      <vt:lpstr>Universal Instruction</vt:lpstr>
      <vt:lpstr>Morning Meeting</vt:lpstr>
      <vt:lpstr>Student Quotes</vt:lpstr>
      <vt:lpstr>Questions to ask about our universal instruction... </vt:lpstr>
      <vt:lpstr>Measure  </vt:lpstr>
      <vt:lpstr>Measure</vt:lpstr>
      <vt:lpstr>Interventions </vt:lpstr>
      <vt:lpstr>Resources and Ideas</vt:lpstr>
      <vt:lpstr>What are the biggest roadblocks to implementation?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to Learn</dc:title>
  <dc:creator>Patricia Nnadi-Purvis</dc:creator>
  <cp:lastModifiedBy>Patricia Nnadi-Purvis</cp:lastModifiedBy>
  <cp:revision>2</cp:revision>
  <dcterms:modified xsi:type="dcterms:W3CDTF">2018-11-06T18:40:26Z</dcterms:modified>
</cp:coreProperties>
</file>