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2" r:id="rId2"/>
    <p:sldId id="273" r:id="rId3"/>
    <p:sldId id="299" r:id="rId4"/>
    <p:sldId id="300" r:id="rId5"/>
    <p:sldId id="301" r:id="rId6"/>
    <p:sldId id="302" r:id="rId7"/>
    <p:sldId id="316" r:id="rId8"/>
    <p:sldId id="303" r:id="rId9"/>
    <p:sldId id="304" r:id="rId10"/>
    <p:sldId id="305" r:id="rId11"/>
    <p:sldId id="277" r:id="rId12"/>
    <p:sldId id="311" r:id="rId13"/>
    <p:sldId id="306" r:id="rId14"/>
    <p:sldId id="291" r:id="rId15"/>
    <p:sldId id="312" r:id="rId16"/>
    <p:sldId id="313" r:id="rId17"/>
    <p:sldId id="308" r:id="rId18"/>
    <p:sldId id="309" r:id="rId19"/>
    <p:sldId id="297" r:id="rId20"/>
    <p:sldId id="314" r:id="rId21"/>
    <p:sldId id="307" r:id="rId22"/>
    <p:sldId id="315" r:id="rId23"/>
    <p:sldId id="29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982"/>
  </p:normalViewPr>
  <p:slideViewPr>
    <p:cSldViewPr>
      <p:cViewPr varScale="1">
        <p:scale>
          <a:sx n="58" d="100"/>
          <a:sy n="58" d="100"/>
        </p:scale>
        <p:origin x="8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Roxie will discuss DTL plan and how it interfaces</a:t>
            </a:r>
            <a:r>
              <a:rPr lang="en-US" baseline="0" dirty="0"/>
              <a:t> with Infrastructure (SCI)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FBC3-EBD2-4D7D-8710-E91A6644FB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Roxie discusses how E-Rate makes it possible for SCI to leverage state</a:t>
            </a:r>
            <a:r>
              <a:rPr lang="en-US" baseline="0" dirty="0"/>
              <a:t> and local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FBC3-EBD2-4D7D-8710-E91A6644FB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D419-03A4-433E-955E-65364866213A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dlplan.fi.ncs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Martin@dpi.nc.gov" TargetMode="External"/><Relationship Id="rId2" Type="http://schemas.openxmlformats.org/officeDocument/2006/relationships/hyperlink" Target="mailto:Jeannene.Hurley@dpi.n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xie.Miller@dpi.nc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c.org/sl" TargetMode="External"/><Relationship Id="rId2" Type="http://schemas.openxmlformats.org/officeDocument/2006/relationships/hyperlink" Target="https://erate.fi.ncs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cc.gov/document/wcb-releases-eligible-services-list-e-rate-funding-year-2018" TargetMode="External"/><Relationship Id="rId4" Type="http://schemas.openxmlformats.org/officeDocument/2006/relationships/hyperlink" Target="https://www.mcnc.org/our-community/k12/servic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48768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NCDPI’s School </a:t>
            </a:r>
            <a:r>
              <a:rPr lang="en-US" sz="6700" b="1" dirty="0"/>
              <a:t>Connectivity 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and E-Rate Services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for Charter Schools and LEAs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72000"/>
            <a:ext cx="51054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Michael.Ramsey@dpi.nc.gov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NCDPI School Connectivity &amp; E-rate Services</a:t>
            </a:r>
            <a:endParaRPr lang="en-US" dirty="0"/>
          </a:p>
          <a:p>
            <a:r>
              <a:rPr lang="en-US" dirty="0" smtClean="0"/>
              <a:t>Established in 2007, has provided over $130M directly to LEAs and Charters to enable quality network infrastructure to the classroom</a:t>
            </a:r>
          </a:p>
          <a:p>
            <a:r>
              <a:rPr lang="en-US" dirty="0" smtClean="0"/>
              <a:t>NC is the first state to have, on average, one wireless access point per classroom</a:t>
            </a:r>
          </a:p>
          <a:p>
            <a:r>
              <a:rPr lang="en-US" dirty="0" smtClean="0"/>
              <a:t>In 2018, will enable $30M in statewide Category 2 purchases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 the number of schools with broadband Internet access</a:t>
            </a:r>
          </a:p>
          <a:p>
            <a:r>
              <a:rPr lang="en-US" dirty="0"/>
              <a:t>Further develop communication networks for rural and underperforming schools</a:t>
            </a:r>
          </a:p>
          <a:p>
            <a:r>
              <a:rPr lang="en-US" dirty="0"/>
              <a:t>Aid in professional development</a:t>
            </a:r>
          </a:p>
          <a:p>
            <a:r>
              <a:rPr lang="en-US" dirty="0"/>
              <a:t>Develop a scalable model to maintain and enhance network services to all schools in North Carolina. </a:t>
            </a:r>
          </a:p>
        </p:txBody>
      </p:sp>
    </p:spTree>
    <p:extLst>
      <p:ext uri="{BB962C8B-B14F-4D97-AF65-F5344CB8AC3E}">
        <p14:creationId xmlns:p14="http://schemas.microsoft.com/office/powerpoint/2010/main" val="695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18509"/>
              </p:ext>
            </p:extLst>
          </p:nvPr>
        </p:nvGraphicFramePr>
        <p:xfrm>
          <a:off x="0" y="1295392"/>
          <a:ext cx="9144000" cy="487680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3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13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Total Cost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E-rate Share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State Share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dirty="0"/>
                        <a:t>Category 1 School</a:t>
                      </a:r>
                      <a:r>
                        <a:rPr lang="en-US" sz="1400" baseline="0" dirty="0"/>
                        <a:t> Fiber </a:t>
                      </a:r>
                      <a:r>
                        <a:rPr lang="en-US" sz="1400" baseline="0" dirty="0" smtClean="0"/>
                        <a:t>Connections (WAN)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$34.5M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$26.8M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$7.7M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 Consortium </a:t>
                      </a:r>
                      <a:r>
                        <a:rPr lang="en-US" sz="1400" baseline="0" dirty="0" smtClean="0"/>
                        <a:t>Internet</a:t>
                      </a:r>
                      <a:endParaRPr lang="en-US" sz="1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$15.3M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$11.9M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</a:t>
                      </a:r>
                      <a:r>
                        <a:rPr lang="en-US" sz="1400" dirty="0" smtClean="0"/>
                        <a:t>3.4M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2 Classroom Connections </a:t>
                      </a:r>
                      <a:r>
                        <a:rPr lang="en-US" sz="1400" baseline="0" dirty="0" smtClean="0"/>
                        <a:t>(Wi-Fi)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$28.8M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$17.9M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$10.9M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1" dirty="0"/>
                        <a:t>E-rate Eligible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Totals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$78.6M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$56.6M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$22.0M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Identity and Access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$1.5M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eligible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$1.5M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Client Network Engineering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1.8M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eligible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1.8M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Program Administration 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NCDPI, FFL, FI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$0.9M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eligible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$0.9M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Firewall Services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$1.8M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eligible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$1.8M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Content Filtering</a:t>
                      </a:r>
                      <a:r>
                        <a:rPr lang="en-US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Services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$3.5M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eligible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$3.5M</a:t>
                      </a:r>
                      <a:endParaRPr 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Non E-rate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Eligible Totals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$9.5M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eligible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$9.5M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139">
                <a:tc>
                  <a:txBody>
                    <a:bodyPr/>
                    <a:lstStyle/>
                    <a:p>
                      <a:r>
                        <a:rPr lang="en-US" sz="1400" b="1" dirty="0"/>
                        <a:t>Grand Totals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$88.1M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$56.6M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$31.5M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9067800" cy="4708525"/>
          </a:xfrm>
        </p:spPr>
        <p:txBody>
          <a:bodyPr/>
          <a:lstStyle/>
          <a:p>
            <a:r>
              <a:rPr lang="en-US" dirty="0" smtClean="0"/>
              <a:t>Internet Access provided through NCREN</a:t>
            </a:r>
          </a:p>
          <a:p>
            <a:pPr lvl="1"/>
            <a:r>
              <a:rPr lang="en-US" dirty="0" smtClean="0"/>
              <a:t>Fiber-based, unrestricted Internet access</a:t>
            </a:r>
          </a:p>
          <a:p>
            <a:pPr lvl="1"/>
            <a:r>
              <a:rPr lang="en-US" dirty="0" smtClean="0"/>
              <a:t>Used by all 115 LEAs and the majority of charters</a:t>
            </a:r>
          </a:p>
          <a:p>
            <a:pPr lvl="1"/>
            <a:r>
              <a:rPr lang="en-US" dirty="0" smtClean="0"/>
              <a:t>Bandwidth increased at 60% utilization</a:t>
            </a:r>
          </a:p>
          <a:p>
            <a:pPr lvl="1"/>
            <a:r>
              <a:rPr lang="en-US" dirty="0" smtClean="0"/>
              <a:t>New charters start at 50Mbps, full-duplex</a:t>
            </a:r>
          </a:p>
          <a:p>
            <a:pPr lvl="1"/>
            <a:r>
              <a:rPr lang="en-US" dirty="0" smtClean="0"/>
              <a:t>No monthly costs; NCDPI SCI files all E-rate</a:t>
            </a:r>
          </a:p>
          <a:p>
            <a:pPr lvl="1"/>
            <a:r>
              <a:rPr lang="en-US" dirty="0" err="1" smtClean="0"/>
              <a:t>zScaler</a:t>
            </a:r>
            <a:r>
              <a:rPr lang="en-US" dirty="0" smtClean="0"/>
              <a:t> content filtering and Cisco firewall included, can be self-managed or managed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952999"/>
          </a:xfrm>
        </p:spPr>
      </p:pic>
    </p:spTree>
    <p:extLst>
      <p:ext uri="{BB962C8B-B14F-4D97-AF65-F5344CB8AC3E}">
        <p14:creationId xmlns:p14="http://schemas.microsoft.com/office/powerpoint/2010/main" val="28277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0"/>
            <a:ext cx="9143999" cy="6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0"/>
            <a:ext cx="9143999" cy="6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Network Engineering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Needs Assessments, Security Assessments, and IT Planning Assistance</a:t>
            </a:r>
          </a:p>
          <a:p>
            <a:r>
              <a:rPr lang="en-US" dirty="0" smtClean="0"/>
              <a:t>Provided by MCNC CNE team</a:t>
            </a:r>
          </a:p>
          <a:p>
            <a:r>
              <a:rPr lang="en-US" dirty="0" smtClean="0"/>
              <a:t>Confidential between LEA/Charter and MCNC</a:t>
            </a:r>
          </a:p>
          <a:p>
            <a:r>
              <a:rPr lang="en-US" dirty="0" smtClean="0"/>
              <a:t>NCDPI does not monitor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E-rate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E-rate training held several times a year across the state</a:t>
            </a:r>
          </a:p>
          <a:p>
            <a:r>
              <a:rPr lang="en-US" dirty="0" smtClean="0"/>
              <a:t>Regionally dedicated E-rate experts available for phone, email, Google Hangouts, GoToMeeting screen sharing, and on-site visits to help you through the entire filing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E-rate 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417638"/>
            <a:ext cx="8334375" cy="4573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50013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Roxie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32980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Jeannene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55175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Rebecca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676400" y="4343400"/>
            <a:ext cx="228600" cy="1069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5000" y="3704432"/>
            <a:ext cx="914400" cy="170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4343400"/>
            <a:ext cx="1752600" cy="1069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309560" y="4558433"/>
            <a:ext cx="853240" cy="1189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 flipV="1">
            <a:off x="4171449" y="3601368"/>
            <a:ext cx="2991351" cy="2146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5009648" y="4975199"/>
            <a:ext cx="2153152" cy="773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91200" y="2560637"/>
            <a:ext cx="1066800" cy="86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58000" y="2560637"/>
            <a:ext cx="76200" cy="1285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Digital Teaching and Learning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Legislation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Plan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/>
              <a:t>Infrastructure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800" dirty="0"/>
              <a:t>E-rate</a:t>
            </a:r>
          </a:p>
        </p:txBody>
      </p:sp>
      <p:pic>
        <p:nvPicPr>
          <p:cNvPr id="1026" name="Picture 2" descr="Image result for nc digital teaching and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286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 &amp; E-rate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3200" b="1" dirty="0" smtClean="0"/>
              <a:t>Northeast and </a:t>
            </a:r>
            <a:r>
              <a:rPr lang="en-US" sz="3200" b="1" dirty="0"/>
              <a:t>North </a:t>
            </a:r>
            <a:r>
              <a:rPr lang="en-US" sz="3200" b="1" dirty="0" smtClean="0"/>
              <a:t>Central</a:t>
            </a:r>
            <a:r>
              <a:rPr lang="en-US" sz="3200" b="1" dirty="0"/>
              <a:t>	</a:t>
            </a:r>
          </a:p>
          <a:p>
            <a:pPr marL="914400" lvl="2" indent="0">
              <a:buNone/>
            </a:pPr>
            <a:r>
              <a:rPr lang="en-US" sz="3200" dirty="0" smtClean="0">
                <a:hlinkClick r:id="rId2"/>
              </a:rPr>
              <a:t>Jeannene.Hurley@dpi.nc.gov</a:t>
            </a:r>
            <a:endParaRPr lang="en-US" sz="3200" dirty="0" smtClean="0"/>
          </a:p>
          <a:p>
            <a:pPr marL="457200" lvl="1" indent="0">
              <a:buNone/>
            </a:pPr>
            <a:endParaRPr lang="en-US" sz="1200" b="1" dirty="0" smtClean="0"/>
          </a:p>
          <a:p>
            <a:pPr marL="457200" lvl="1" indent="0">
              <a:buNone/>
            </a:pPr>
            <a:r>
              <a:rPr lang="en-US" sz="3200" b="1" dirty="0" smtClean="0"/>
              <a:t>Southeast</a:t>
            </a:r>
            <a:r>
              <a:rPr lang="en-US" sz="3200" b="1" dirty="0"/>
              <a:t>, Sandhills, Piedmont Triad</a:t>
            </a:r>
          </a:p>
          <a:p>
            <a:pPr marL="914400" lvl="2" indent="0">
              <a:buNone/>
            </a:pPr>
            <a:r>
              <a:rPr lang="en-US" sz="3200" dirty="0" smtClean="0">
                <a:hlinkClick r:id="rId3"/>
              </a:rPr>
              <a:t>Rebecca.Martin@dpi.nc.gov</a:t>
            </a:r>
            <a:endParaRPr lang="en-US" sz="3200" dirty="0" smtClean="0"/>
          </a:p>
          <a:p>
            <a:pPr marL="457200" lvl="1" indent="0">
              <a:buNone/>
            </a:pPr>
            <a:endParaRPr lang="en-US" sz="1200" b="1" dirty="0"/>
          </a:p>
          <a:p>
            <a:pPr marL="457200" lvl="1" indent="0">
              <a:buNone/>
            </a:pPr>
            <a:r>
              <a:rPr lang="en-US" sz="3200" b="1" dirty="0" smtClean="0"/>
              <a:t>Southwest</a:t>
            </a:r>
            <a:r>
              <a:rPr lang="en-US" sz="3200" b="1" dirty="0"/>
              <a:t>, Northwest, Western</a:t>
            </a:r>
          </a:p>
          <a:p>
            <a:pPr marL="914400" lvl="2" indent="0">
              <a:buNone/>
            </a:pPr>
            <a:r>
              <a:rPr lang="en-US" sz="3200" dirty="0" smtClean="0">
                <a:hlinkClick r:id="rId4"/>
              </a:rPr>
              <a:t>Roxie.Miller@dpi.nc.gov</a:t>
            </a:r>
            <a:endParaRPr lang="en-US" sz="3200" dirty="0" smtClean="0"/>
          </a:p>
          <a:p>
            <a:pPr marL="457200" lvl="1" indent="0">
              <a:buNone/>
            </a:pPr>
            <a:endParaRPr lang="en-US" sz="1300" b="1" dirty="0" smtClean="0"/>
          </a:p>
          <a:p>
            <a:pPr marL="457200" lvl="1" indent="0">
              <a:buNone/>
            </a:pPr>
            <a:r>
              <a:rPr lang="en-US" sz="3200" b="1" dirty="0" smtClean="0"/>
              <a:t>Program Manager</a:t>
            </a:r>
            <a:endParaRPr lang="en-US" sz="3200" b="1" dirty="0"/>
          </a:p>
          <a:p>
            <a:pPr marL="914400" lvl="2" indent="0">
              <a:buNone/>
            </a:pPr>
            <a:r>
              <a:rPr lang="en-US" sz="3200" dirty="0" smtClean="0">
                <a:hlinkClick r:id="rId4"/>
              </a:rPr>
              <a:t>Michael.Ramsey@dpi.nc.gov</a:t>
            </a: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18"/>
            <a:ext cx="9144000" cy="6889174"/>
          </a:xfrm>
        </p:spPr>
      </p:pic>
    </p:spTree>
    <p:extLst>
      <p:ext uri="{BB962C8B-B14F-4D97-AF65-F5344CB8AC3E}">
        <p14:creationId xmlns:p14="http://schemas.microsoft.com/office/powerpoint/2010/main" val="38528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495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NCDPI School Connectivity &amp; E-rate Services: </a:t>
            </a:r>
            <a:r>
              <a:rPr lang="en-US" sz="2400" dirty="0" smtClean="0">
                <a:hlinkClick r:id="rId2"/>
              </a:rPr>
              <a:t>https://erate.fi.ncsu.edu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Federal E-rate Program: </a:t>
            </a:r>
            <a:r>
              <a:rPr lang="en-US" sz="2400" dirty="0" smtClean="0">
                <a:hlinkClick r:id="rId3"/>
              </a:rPr>
              <a:t>https://www.usac.org/sl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NCREN: </a:t>
            </a:r>
            <a:r>
              <a:rPr lang="en-US" sz="2400" dirty="0" smtClean="0">
                <a:hlinkClick r:id="rId4"/>
              </a:rPr>
              <a:t>https://www.mcnc.org/our-community/k12/services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Eligible </a:t>
            </a:r>
            <a:r>
              <a:rPr lang="en-US" sz="2400" dirty="0"/>
              <a:t>Services List for </a:t>
            </a:r>
            <a:r>
              <a:rPr lang="en-US" sz="2400" dirty="0" smtClean="0"/>
              <a:t>2018: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www.fcc.gov/document/wcb-releases-eligible-services-list-e-rate-funding-year-2018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334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district or charter school needs:</a:t>
            </a:r>
          </a:p>
          <a:p>
            <a:pPr lvl="1"/>
            <a:r>
              <a:rPr lang="en-US" dirty="0" smtClean="0"/>
              <a:t> Internet, Content Filtering, Firewall</a:t>
            </a:r>
          </a:p>
          <a:p>
            <a:pPr lvl="1"/>
            <a:r>
              <a:rPr lang="en-US" dirty="0" smtClean="0"/>
              <a:t>Network Connection to another campus</a:t>
            </a:r>
          </a:p>
          <a:p>
            <a:pPr lvl="1"/>
            <a:r>
              <a:rPr lang="en-US" dirty="0" smtClean="0"/>
              <a:t>Wireless Access Points in every classroom</a:t>
            </a:r>
          </a:p>
          <a:p>
            <a:pPr lvl="1"/>
            <a:r>
              <a:rPr lang="en-US" dirty="0" smtClean="0"/>
              <a:t>Network switches in the closets</a:t>
            </a:r>
          </a:p>
          <a:p>
            <a:pPr lvl="1"/>
            <a:r>
              <a:rPr lang="en-US" dirty="0" smtClean="0"/>
              <a:t>Network Wiring</a:t>
            </a:r>
          </a:p>
          <a:p>
            <a:pPr lvl="1"/>
            <a:r>
              <a:rPr lang="en-US" dirty="0" smtClean="0"/>
              <a:t>Someone to tell us what we need; advice without a sales pitch</a:t>
            </a:r>
          </a:p>
          <a:p>
            <a:pPr lvl="1"/>
            <a:r>
              <a:rPr lang="en-US" dirty="0" smtClean="0"/>
              <a:t>Someone to install and configure all of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We have no money for IT infrastructure like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 – Federal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Federal E-rate Program</a:t>
            </a:r>
          </a:p>
          <a:p>
            <a:pPr marL="0" indent="0">
              <a:buNone/>
            </a:pPr>
            <a:r>
              <a:rPr lang="en-US" dirty="0" smtClean="0"/>
              <a:t>- Provides up to 90% of funding for Internet and WAN (Category 1).</a:t>
            </a:r>
          </a:p>
          <a:p>
            <a:pPr marL="0" indent="0">
              <a:buNone/>
            </a:pPr>
            <a:r>
              <a:rPr lang="en-US" dirty="0" smtClean="0"/>
              <a:t>- Provides up to 90% of funding for internal network connections such as wireless access points, network switches, cabling, installation, and maintenance (Category 2) up to $156 per student over five years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6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 – Federal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5212"/>
            <a:ext cx="8991600" cy="48631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$156 per student for Category 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@ 200 students = $31,200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@ 2,000 students = $312,000</a:t>
            </a:r>
          </a:p>
          <a:p>
            <a:r>
              <a:rPr lang="en-US" dirty="0" smtClean="0"/>
              <a:t>Discount rate based on Urban/Rural and NSLP or other similar numbers. </a:t>
            </a:r>
          </a:p>
          <a:p>
            <a:r>
              <a:rPr lang="en-US" dirty="0" smtClean="0"/>
              <a:t>Statewide average discount rate is 70%</a:t>
            </a:r>
          </a:p>
          <a:p>
            <a:r>
              <a:rPr lang="en-US" dirty="0" smtClean="0"/>
              <a:t>Your cost, at 70% discount: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@200 students = $963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@ 2,000 students = $9,630</a:t>
            </a:r>
          </a:p>
          <a:p>
            <a:pPr marL="457200" lvl="1" indent="0">
              <a:buNone/>
            </a:pPr>
            <a:r>
              <a:rPr lang="en-US" dirty="0" smtClean="0"/>
              <a:t>[You’re thinking,  “</a:t>
            </a:r>
            <a:r>
              <a:rPr lang="en-US" b="1" i="1" dirty="0" smtClean="0"/>
              <a:t>But we don’t have those funds locally!</a:t>
            </a:r>
            <a:r>
              <a:rPr lang="en-US" dirty="0" smtClean="0"/>
              <a:t>”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BBB2-3593-45B5-878A-AB3EE082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B486F-1CBE-46B7-BF1C-D8BAD516E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24000"/>
            <a:ext cx="9144000" cy="419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F5796-9338-4E32-9A30-2CBDDA59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5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 – SCI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NCDPI School Connectivity &amp; E-rate Services can: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ay Internet, Firewall, Content Filtering, WAN</a:t>
            </a:r>
          </a:p>
          <a:p>
            <a:pPr>
              <a:buFontTx/>
              <a:buChar char="-"/>
            </a:pPr>
            <a:r>
              <a:rPr lang="en-US" dirty="0" smtClean="0"/>
              <a:t>Pay the local portion for Category 2 so there is zero local cost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mtClean="0"/>
              <a:t>SCI </a:t>
            </a:r>
            <a:r>
              <a:rPr lang="en-US" dirty="0" smtClean="0"/>
              <a:t>has contracts in place for most Category 2 goods and services, making </a:t>
            </a:r>
            <a:r>
              <a:rPr lang="en-US" smtClean="0"/>
              <a:t>it easy file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SCI has contracts to perform IT Need Assessments, IT Security Assessments, and general consulting</a:t>
            </a:r>
          </a:p>
        </p:txBody>
      </p:sp>
    </p:spTree>
    <p:extLst>
      <p:ext uri="{BB962C8B-B14F-4D97-AF65-F5344CB8AC3E}">
        <p14:creationId xmlns:p14="http://schemas.microsoft.com/office/powerpoint/2010/main" val="1944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#2 - SCI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NCDPI School Connectivity &amp; E-rate Services</a:t>
            </a:r>
          </a:p>
          <a:p>
            <a:pPr>
              <a:buFontTx/>
              <a:buChar char="-"/>
            </a:pPr>
            <a:r>
              <a:rPr lang="en-US" dirty="0" smtClean="0"/>
              <a:t>Provides Internet access through the North Carolina Research and Education Network (NCREN), including Firewall and Content Filter</a:t>
            </a:r>
          </a:p>
          <a:p>
            <a:pPr>
              <a:buFontTx/>
              <a:buChar char="-"/>
            </a:pPr>
            <a:r>
              <a:rPr lang="en-US" dirty="0" smtClean="0"/>
              <a:t>Pays the local portion of WAN costs</a:t>
            </a:r>
          </a:p>
          <a:p>
            <a:pPr>
              <a:buFontTx/>
              <a:buChar char="-"/>
            </a:pPr>
            <a:r>
              <a:rPr lang="en-US" dirty="0" smtClean="0"/>
              <a:t>Provides full-service training and assistance for local filing of E-rate for WAN and Category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708</Words>
  <Application>Microsoft Office PowerPoint</Application>
  <PresentationFormat>On-screen Show (4:3)</PresentationFormat>
  <Paragraphs>153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ヒラギノ角ゴ Pro W3</vt:lpstr>
      <vt:lpstr>Office Theme</vt:lpstr>
      <vt:lpstr>NCDPI’s School Connectivity  and E-Rate Services  for Charter Schools and LEAs   </vt:lpstr>
      <vt:lpstr>DTL </vt:lpstr>
      <vt:lpstr>Problem</vt:lpstr>
      <vt:lpstr>Problem #2 </vt:lpstr>
      <vt:lpstr>Solution #1 – Federal Funds</vt:lpstr>
      <vt:lpstr>Solution #1 – Federal Funds</vt:lpstr>
      <vt:lpstr>Discount Matrix</vt:lpstr>
      <vt:lpstr>Solution #2 – SCI</vt:lpstr>
      <vt:lpstr>Solution #2 - SCI</vt:lpstr>
      <vt:lpstr>History</vt:lpstr>
      <vt:lpstr>SCI Objectives</vt:lpstr>
      <vt:lpstr>Last Year</vt:lpstr>
      <vt:lpstr>Details</vt:lpstr>
      <vt:lpstr>NCREN</vt:lpstr>
      <vt:lpstr>PowerPoint Presentation</vt:lpstr>
      <vt:lpstr>PowerPoint Presentation</vt:lpstr>
      <vt:lpstr>Client Network Engineering </vt:lpstr>
      <vt:lpstr>E-rate Assistance</vt:lpstr>
      <vt:lpstr>E-rate Support</vt:lpstr>
      <vt:lpstr>SCI &amp; E-rate Team</vt:lpstr>
      <vt:lpstr>PowerPoint Presentation</vt:lpstr>
      <vt:lpstr>LINKS</vt:lpstr>
      <vt:lpstr>Questions?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Pace</dc:creator>
  <cp:lastModifiedBy>Michael Ramsey</cp:lastModifiedBy>
  <cp:revision>79</cp:revision>
  <dcterms:created xsi:type="dcterms:W3CDTF">2007-08-22T19:30:24Z</dcterms:created>
  <dcterms:modified xsi:type="dcterms:W3CDTF">2018-10-18T18:04:51Z</dcterms:modified>
</cp:coreProperties>
</file>