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9"/>
  </p:notesMasterIdLst>
  <p:handoutMasterIdLst>
    <p:handoutMasterId r:id="rId20"/>
  </p:handoutMasterIdLst>
  <p:sldIdLst>
    <p:sldId id="256" r:id="rId2"/>
    <p:sldId id="287" r:id="rId3"/>
    <p:sldId id="258" r:id="rId4"/>
    <p:sldId id="316" r:id="rId5"/>
    <p:sldId id="298" r:id="rId6"/>
    <p:sldId id="318" r:id="rId7"/>
    <p:sldId id="309" r:id="rId8"/>
    <p:sldId id="310" r:id="rId9"/>
    <p:sldId id="314" r:id="rId10"/>
    <p:sldId id="293" r:id="rId11"/>
    <p:sldId id="294" r:id="rId12"/>
    <p:sldId id="295" r:id="rId13"/>
    <p:sldId id="306" r:id="rId14"/>
    <p:sldId id="307" r:id="rId15"/>
    <p:sldId id="308" r:id="rId16"/>
    <p:sldId id="274" r:id="rId17"/>
    <p:sldId id="315" r:id="rId18"/>
  </p:sldIdLst>
  <p:sldSz cx="9144000" cy="6858000" type="screen4x3"/>
  <p:notesSz cx="6858000" cy="9077325"/>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trick Conetta" initials="" lastIdx="1" clrIdx="0"/>
  <p:cmAuthor id="1" name="April Shackleford" initials=""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2650"/>
    <a:srgbClr val="11194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340B2A4-B55F-4B4A-AB75-28C2BD8335E7}">
  <a:tblStyle styleId="{2340B2A4-B55F-4B4A-AB75-28C2BD8335E7}" styleName="Table_0">
    <a:wholeTbl>
      <a:tcTxStyle b="off" i="off">
        <a:font>
          <a:latin typeface="Calibri"/>
          <a:ea typeface="Calibri"/>
          <a:cs typeface="Calibri"/>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12700" cap="flat" cmpd="sng">
              <a:solidFill>
                <a:schemeClr val="dk1"/>
              </a:solidFill>
              <a:prstDash val="solid"/>
              <a:round/>
              <a:headEnd type="none" w="med" len="med"/>
              <a:tailEnd type="none" w="med" len="med"/>
            </a:ln>
          </a:top>
          <a:bottom>
            <a:ln w="12700" cap="flat" cmpd="sng">
              <a:solidFill>
                <a:schemeClr val="dk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Style>
        <a:tcBdr/>
        <a:fill>
          <a:solidFill>
            <a:schemeClr val="dk1">
              <a:alpha val="20000"/>
            </a:schemeClr>
          </a:solidFill>
        </a:fill>
      </a:tcStyle>
    </a:band1H>
    <a:band1V>
      <a:tcStyle>
        <a:tcBdr/>
        <a:fill>
          <a:solidFill>
            <a:schemeClr val="dk1">
              <a:alpha val="20000"/>
            </a:schemeClr>
          </a:solidFill>
        </a:fill>
      </a:tcStyle>
    </a:band1V>
    <a:lastCol>
      <a:tcTxStyle b="on" i="off"/>
      <a:tcStyle>
        <a:tcBdr/>
      </a:tcStyle>
    </a:lastCol>
    <a:firstCol>
      <a:tcTxStyle b="on" i="off"/>
      <a:tcStyle>
        <a:tcBdr/>
      </a:tcStyle>
    </a:firstCol>
    <a:lastRow>
      <a:tcTxStyle b="on" i="off"/>
      <a:tcStyle>
        <a:tcBdr>
          <a:top>
            <a:ln w="12700" cap="flat" cmpd="sng">
              <a:solidFill>
                <a:schemeClr val="dk1"/>
              </a:solidFill>
              <a:prstDash val="solid"/>
              <a:round/>
              <a:headEnd type="none" w="med" len="med"/>
              <a:tailEnd type="none" w="med" len="med"/>
            </a:ln>
          </a:top>
        </a:tcBdr>
        <a:fill>
          <a:solidFill>
            <a:srgbClr val="FFFFFF">
              <a:alpha val="0"/>
            </a:srgbClr>
          </a:solidFill>
        </a:fill>
      </a:tcStyle>
    </a:lastRow>
    <a:firstRow>
      <a:tcTxStyle b="on" i="off"/>
      <a:tcStyle>
        <a:tcBdr>
          <a:bottom>
            <a:ln w="12700" cap="flat" cmpd="sng">
              <a:solidFill>
                <a:schemeClr val="dk1"/>
              </a:solidFill>
              <a:prstDash val="solid"/>
              <a:round/>
              <a:headEnd type="none" w="med" len="med"/>
              <a:tailEnd type="none" w="med" len="med"/>
            </a:ln>
          </a:bottom>
        </a:tcBdr>
        <a:fill>
          <a:solidFill>
            <a:srgbClr val="FFFFFF">
              <a:alpha val="0"/>
            </a:srgbClr>
          </a:solidFill>
        </a:fill>
      </a:tcStyle>
    </a:firstRow>
  </a:tblStyle>
  <a:tblStyle styleId="{068DF457-460D-4B41-B002-FDF564A06324}"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med" len="med"/>
              <a:tailEnd type="none" w="med" len="med"/>
            </a:ln>
          </a:left>
          <a:right>
            <a:ln w="12700" cap="flat" cmpd="sng">
              <a:solidFill>
                <a:schemeClr val="lt1"/>
              </a:solidFill>
              <a:prstDash val="solid"/>
              <a:round/>
              <a:headEnd type="none" w="med" len="med"/>
              <a:tailEnd type="none" w="med" len="med"/>
            </a:ln>
          </a:right>
          <a:top>
            <a:ln w="12700" cap="flat" cmpd="sng">
              <a:solidFill>
                <a:schemeClr val="lt1"/>
              </a:solidFill>
              <a:prstDash val="solid"/>
              <a:round/>
              <a:headEnd type="none" w="med" len="med"/>
              <a:tailEnd type="none" w="med" len="med"/>
            </a:ln>
          </a:top>
          <a:bottom>
            <a:ln w="12700" cap="flat" cmpd="sng">
              <a:solidFill>
                <a:schemeClr val="lt1"/>
              </a:solidFill>
              <a:prstDash val="solid"/>
              <a:round/>
              <a:headEnd type="none" w="med" len="med"/>
              <a:tailEnd type="none" w="med" len="med"/>
            </a:ln>
          </a:bottom>
          <a:insideH>
            <a:ln w="12700" cap="flat" cmpd="sng">
              <a:solidFill>
                <a:schemeClr val="lt1"/>
              </a:solidFill>
              <a:prstDash val="solid"/>
              <a:round/>
              <a:headEnd type="none" w="med" len="med"/>
              <a:tailEnd type="none" w="med" len="med"/>
            </a:ln>
          </a:insideH>
          <a:insideV>
            <a:ln w="12700" cap="flat" cmpd="sng">
              <a:solidFill>
                <a:schemeClr val="lt1"/>
              </a:solidFill>
              <a:prstDash val="solid"/>
              <a:round/>
              <a:headEnd type="none" w="med" len="med"/>
              <a:tailEnd type="none" w="med" len="med"/>
            </a:ln>
          </a:insideV>
        </a:tcBdr>
        <a:fill>
          <a:solidFill>
            <a:srgbClr val="E8ECF4"/>
          </a:solidFill>
        </a:fill>
      </a:tcStyle>
    </a:wholeTbl>
    <a:band1H>
      <a:tcStyle>
        <a:tcBdr/>
        <a:fill>
          <a:solidFill>
            <a:srgbClr val="CFD7E7"/>
          </a:solidFill>
        </a:fill>
      </a:tcStyle>
    </a:band1H>
    <a:band1V>
      <a:tcStyle>
        <a:tcBdr/>
        <a:fill>
          <a:solidFill>
            <a:srgbClr val="CFD7E7"/>
          </a:solidFill>
        </a:fill>
      </a:tcStyle>
    </a:band1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med" len="med"/>
              <a:tailEnd type="none" w="med" len="med"/>
            </a:ln>
          </a:top>
        </a:tcBdr>
        <a:fill>
          <a:solidFill>
            <a:schemeClr val="accent1"/>
          </a:solidFill>
        </a:fill>
      </a:tcStyle>
    </a:lastRow>
    <a:firstRow>
      <a:tcTxStyle b="on" i="off">
        <a:font>
          <a:latin typeface="Calibri"/>
          <a:ea typeface="Calibri"/>
          <a:cs typeface="Calibri"/>
        </a:font>
        <a:schemeClr val="lt1"/>
      </a:tcTxStyle>
      <a:tcStyle>
        <a:tcBdr>
          <a:bottom>
            <a:ln w="38100" cap="flat" cmpd="sng">
              <a:solidFill>
                <a:schemeClr val="lt1"/>
              </a:solidFill>
              <a:prstDash val="solid"/>
              <a:round/>
              <a:headEnd type="none" w="med" len="med"/>
              <a:tailEnd type="none" w="med" len="med"/>
            </a:ln>
          </a:bottom>
        </a:tcBdr>
        <a:fill>
          <a:solidFill>
            <a:schemeClr val="accent1"/>
          </a:solidFill>
        </a:fill>
      </a:tcStyle>
    </a:firstRow>
  </a:tblStyle>
  <a:tblStyle styleId="{33E1B98F-E411-4774-A2D6-1227FE20BCBA}" styleName="Table_2">
    <a:wholeTbl>
      <a:tcStyle>
        <a:tcBdr>
          <a:left>
            <a:ln w="9525" cap="flat" cmpd="sng">
              <a:solidFill>
                <a:srgbClr val="9E9E9E"/>
              </a:solidFill>
              <a:prstDash val="solid"/>
              <a:round/>
              <a:headEnd type="none" w="med" len="med"/>
              <a:tailEnd type="none" w="med" len="med"/>
            </a:ln>
          </a:left>
          <a:right>
            <a:ln w="9525" cap="flat" cmpd="sng">
              <a:solidFill>
                <a:srgbClr val="9E9E9E"/>
              </a:solidFill>
              <a:prstDash val="solid"/>
              <a:round/>
              <a:headEnd type="none" w="med" len="med"/>
              <a:tailEnd type="none" w="med" len="med"/>
            </a:ln>
          </a:right>
          <a:top>
            <a:ln w="9525" cap="flat" cmpd="sng">
              <a:solidFill>
                <a:srgbClr val="9E9E9E"/>
              </a:solidFill>
              <a:prstDash val="solid"/>
              <a:round/>
              <a:headEnd type="none" w="med" len="med"/>
              <a:tailEnd type="none" w="med" len="med"/>
            </a:ln>
          </a:top>
          <a:bottom>
            <a:ln w="9525" cap="flat" cmpd="sng">
              <a:solidFill>
                <a:srgbClr val="9E9E9E"/>
              </a:solidFill>
              <a:prstDash val="solid"/>
              <a:round/>
              <a:headEnd type="none" w="med" len="med"/>
              <a:tailEnd type="none" w="med" len="med"/>
            </a:ln>
          </a:bottom>
          <a:insideH>
            <a:ln w="9525" cap="flat" cmpd="sng">
              <a:solidFill>
                <a:srgbClr val="9E9E9E"/>
              </a:solidFill>
              <a:prstDash val="solid"/>
              <a:round/>
              <a:headEnd type="none" w="med" len="med"/>
              <a:tailEnd type="none" w="med" len="med"/>
            </a:ln>
          </a:insideH>
          <a:insideV>
            <a:ln w="9525" cap="flat" cmpd="sng">
              <a:solidFill>
                <a:srgbClr val="9E9E9E"/>
              </a:solidFill>
              <a:prstDash val="solid"/>
              <a:round/>
              <a:headEnd type="none" w="med" len="med"/>
              <a:tailEnd type="none" w="med" len="med"/>
            </a:ln>
          </a:insideV>
        </a:tcBdr>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29"/>
    <p:restoredTop sz="77259" autoAdjust="0"/>
  </p:normalViewPr>
  <p:slideViewPr>
    <p:cSldViewPr snapToGrid="0">
      <p:cViewPr varScale="1">
        <p:scale>
          <a:sx n="75" d="100"/>
          <a:sy n="75" d="100"/>
        </p:scale>
        <p:origin x="2079" y="4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2421" cy="454177"/>
          </a:xfrm>
          <a:prstGeom prst="rect">
            <a:avLst/>
          </a:prstGeom>
        </p:spPr>
        <p:txBody>
          <a:bodyPr vert="horz" lIns="89355" tIns="44678" rIns="89355" bIns="44678" rtlCol="0"/>
          <a:lstStyle>
            <a:lvl1pPr algn="l">
              <a:defRPr sz="1200"/>
            </a:lvl1pPr>
          </a:lstStyle>
          <a:p>
            <a:endParaRPr lang="en-US"/>
          </a:p>
        </p:txBody>
      </p:sp>
      <p:sp>
        <p:nvSpPr>
          <p:cNvPr id="3" name="Date Placeholder 2"/>
          <p:cNvSpPr>
            <a:spLocks noGrp="1"/>
          </p:cNvSpPr>
          <p:nvPr>
            <p:ph type="dt" sz="quarter" idx="1"/>
          </p:nvPr>
        </p:nvSpPr>
        <p:spPr>
          <a:xfrm>
            <a:off x="3884027" y="0"/>
            <a:ext cx="2972421" cy="454177"/>
          </a:xfrm>
          <a:prstGeom prst="rect">
            <a:avLst/>
          </a:prstGeom>
        </p:spPr>
        <p:txBody>
          <a:bodyPr vert="horz" lIns="89355" tIns="44678" rIns="89355" bIns="44678" rtlCol="0"/>
          <a:lstStyle>
            <a:lvl1pPr algn="r">
              <a:defRPr sz="1200"/>
            </a:lvl1pPr>
          </a:lstStyle>
          <a:p>
            <a:fld id="{299DBF1B-16D3-5C42-96C0-D4CE3D6E97D0}" type="datetimeFigureOut">
              <a:rPr lang="en-US" smtClean="0"/>
              <a:t>11/6/2018</a:t>
            </a:fld>
            <a:endParaRPr lang="en-US"/>
          </a:p>
        </p:txBody>
      </p:sp>
      <p:sp>
        <p:nvSpPr>
          <p:cNvPr id="4" name="Footer Placeholder 3"/>
          <p:cNvSpPr>
            <a:spLocks noGrp="1"/>
          </p:cNvSpPr>
          <p:nvPr>
            <p:ph type="ftr" sz="quarter" idx="2"/>
          </p:nvPr>
        </p:nvSpPr>
        <p:spPr>
          <a:xfrm>
            <a:off x="1" y="8621599"/>
            <a:ext cx="2972421" cy="454177"/>
          </a:xfrm>
          <a:prstGeom prst="rect">
            <a:avLst/>
          </a:prstGeom>
        </p:spPr>
        <p:txBody>
          <a:bodyPr vert="horz" lIns="89355" tIns="44678" rIns="89355" bIns="44678" rtlCol="0" anchor="b"/>
          <a:lstStyle>
            <a:lvl1pPr algn="l">
              <a:defRPr sz="1200"/>
            </a:lvl1pPr>
          </a:lstStyle>
          <a:p>
            <a:endParaRPr lang="en-US"/>
          </a:p>
        </p:txBody>
      </p:sp>
      <p:sp>
        <p:nvSpPr>
          <p:cNvPr id="5" name="Slide Number Placeholder 4"/>
          <p:cNvSpPr>
            <a:spLocks noGrp="1"/>
          </p:cNvSpPr>
          <p:nvPr>
            <p:ph type="sldNum" sz="quarter" idx="3"/>
          </p:nvPr>
        </p:nvSpPr>
        <p:spPr>
          <a:xfrm>
            <a:off x="3884027" y="8621599"/>
            <a:ext cx="2972421" cy="454177"/>
          </a:xfrm>
          <a:prstGeom prst="rect">
            <a:avLst/>
          </a:prstGeom>
        </p:spPr>
        <p:txBody>
          <a:bodyPr vert="horz" lIns="89355" tIns="44678" rIns="89355" bIns="44678" rtlCol="0" anchor="b"/>
          <a:lstStyle>
            <a:lvl1pPr algn="r">
              <a:defRPr sz="1200"/>
            </a:lvl1pPr>
          </a:lstStyle>
          <a:p>
            <a:fld id="{EEB906D1-6F3E-5C4E-A035-E0BF5ECFCFA8}" type="slidenum">
              <a:rPr lang="en-US" smtClean="0"/>
              <a:t>‹#›</a:t>
            </a:fld>
            <a:endParaRPr lang="en-US"/>
          </a:p>
        </p:txBody>
      </p:sp>
    </p:spTree>
    <p:extLst>
      <p:ext uri="{BB962C8B-B14F-4D97-AF65-F5344CB8AC3E}">
        <p14:creationId xmlns:p14="http://schemas.microsoft.com/office/powerpoint/2010/main" val="157998213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1" y="1"/>
            <a:ext cx="2972421" cy="455726"/>
          </a:xfrm>
          <a:prstGeom prst="rect">
            <a:avLst/>
          </a:prstGeom>
          <a:noFill/>
          <a:ln>
            <a:noFill/>
          </a:ln>
        </p:spPr>
        <p:txBody>
          <a:bodyPr lIns="89341" tIns="89341" rIns="89341" bIns="89341"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46776" marR="0" lvl="1" indent="0" algn="l" rtl="0">
              <a:spcBef>
                <a:spcPts val="0"/>
              </a:spcBef>
              <a:buNone/>
              <a:defRPr sz="1800" b="0" i="0" u="none" strike="noStrike" cap="none">
                <a:solidFill>
                  <a:schemeClr val="dk1"/>
                </a:solidFill>
                <a:latin typeface="Calibri"/>
                <a:ea typeface="Calibri"/>
                <a:cs typeface="Calibri"/>
                <a:sym typeface="Calibri"/>
              </a:defRPr>
            </a:lvl2pPr>
            <a:lvl3pPr marL="893552" marR="0" lvl="2" indent="0" algn="l" rtl="0">
              <a:spcBef>
                <a:spcPts val="0"/>
              </a:spcBef>
              <a:buNone/>
              <a:defRPr sz="1800" b="0" i="0" u="none" strike="noStrike" cap="none">
                <a:solidFill>
                  <a:schemeClr val="dk1"/>
                </a:solidFill>
                <a:latin typeface="Calibri"/>
                <a:ea typeface="Calibri"/>
                <a:cs typeface="Calibri"/>
                <a:sym typeface="Calibri"/>
              </a:defRPr>
            </a:lvl3pPr>
            <a:lvl4pPr marL="1340328" marR="0" lvl="3" indent="0" algn="l" rtl="0">
              <a:spcBef>
                <a:spcPts val="0"/>
              </a:spcBef>
              <a:buNone/>
              <a:defRPr sz="1800" b="0" i="0" u="none" strike="noStrike" cap="none">
                <a:solidFill>
                  <a:schemeClr val="dk1"/>
                </a:solidFill>
                <a:latin typeface="Calibri"/>
                <a:ea typeface="Calibri"/>
                <a:cs typeface="Calibri"/>
                <a:sym typeface="Calibri"/>
              </a:defRPr>
            </a:lvl4pPr>
            <a:lvl5pPr marL="1787103" marR="0" lvl="4" indent="0" algn="l" rtl="0">
              <a:spcBef>
                <a:spcPts val="0"/>
              </a:spcBef>
              <a:buNone/>
              <a:defRPr sz="1800" b="0" i="0" u="none" strike="noStrike" cap="none">
                <a:solidFill>
                  <a:schemeClr val="dk1"/>
                </a:solidFill>
                <a:latin typeface="Calibri"/>
                <a:ea typeface="Calibri"/>
                <a:cs typeface="Calibri"/>
                <a:sym typeface="Calibri"/>
              </a:defRPr>
            </a:lvl5pPr>
            <a:lvl6pPr marL="2233879" marR="0" lvl="5" indent="0" algn="l" rtl="0">
              <a:spcBef>
                <a:spcPts val="0"/>
              </a:spcBef>
              <a:buNone/>
              <a:defRPr sz="1800" b="0" i="0" u="none" strike="noStrike" cap="none">
                <a:solidFill>
                  <a:schemeClr val="dk1"/>
                </a:solidFill>
                <a:latin typeface="Calibri"/>
                <a:ea typeface="Calibri"/>
                <a:cs typeface="Calibri"/>
                <a:sym typeface="Calibri"/>
              </a:defRPr>
            </a:lvl6pPr>
            <a:lvl7pPr marL="2680655" marR="0" lvl="6" indent="0" algn="l" rtl="0">
              <a:spcBef>
                <a:spcPts val="0"/>
              </a:spcBef>
              <a:buNone/>
              <a:defRPr sz="1800" b="0" i="0" u="none" strike="noStrike" cap="none">
                <a:solidFill>
                  <a:schemeClr val="dk1"/>
                </a:solidFill>
                <a:latin typeface="Calibri"/>
                <a:ea typeface="Calibri"/>
                <a:cs typeface="Calibri"/>
                <a:sym typeface="Calibri"/>
              </a:defRPr>
            </a:lvl7pPr>
            <a:lvl8pPr marL="3127431" marR="0" lvl="7" indent="0" algn="l" rtl="0">
              <a:spcBef>
                <a:spcPts val="0"/>
              </a:spcBef>
              <a:buNone/>
              <a:defRPr sz="1800" b="0" i="0" u="none" strike="noStrike" cap="none">
                <a:solidFill>
                  <a:schemeClr val="dk1"/>
                </a:solidFill>
                <a:latin typeface="Calibri"/>
                <a:ea typeface="Calibri"/>
                <a:cs typeface="Calibri"/>
                <a:sym typeface="Calibri"/>
              </a:defRPr>
            </a:lvl8pPr>
            <a:lvl9pPr marL="3574207"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028" y="1"/>
            <a:ext cx="2972421" cy="455726"/>
          </a:xfrm>
          <a:prstGeom prst="rect">
            <a:avLst/>
          </a:prstGeom>
          <a:noFill/>
          <a:ln>
            <a:noFill/>
          </a:ln>
        </p:spPr>
        <p:txBody>
          <a:bodyPr lIns="89341" tIns="89341" rIns="89341" bIns="89341" anchor="t" anchorCtr="0"/>
          <a:lstStyle>
            <a:lvl1pPr marL="0" marR="0" lvl="0" indent="0" algn="r" rtl="0">
              <a:spcBef>
                <a:spcPts val="0"/>
              </a:spcBef>
              <a:buNone/>
              <a:defRPr sz="1200" b="0" i="0" u="none" strike="noStrike" cap="none">
                <a:solidFill>
                  <a:schemeClr val="dk1"/>
                </a:solidFill>
                <a:latin typeface="Calibri"/>
                <a:ea typeface="Calibri"/>
                <a:cs typeface="Calibri"/>
                <a:sym typeface="Calibri"/>
              </a:defRPr>
            </a:lvl1pPr>
            <a:lvl2pPr marL="446776" marR="0" lvl="1" indent="0" algn="l" rtl="0">
              <a:spcBef>
                <a:spcPts val="0"/>
              </a:spcBef>
              <a:buNone/>
              <a:defRPr sz="1800" b="0" i="0" u="none" strike="noStrike" cap="none">
                <a:solidFill>
                  <a:schemeClr val="dk1"/>
                </a:solidFill>
                <a:latin typeface="Calibri"/>
                <a:ea typeface="Calibri"/>
                <a:cs typeface="Calibri"/>
                <a:sym typeface="Calibri"/>
              </a:defRPr>
            </a:lvl2pPr>
            <a:lvl3pPr marL="893552" marR="0" lvl="2" indent="0" algn="l" rtl="0">
              <a:spcBef>
                <a:spcPts val="0"/>
              </a:spcBef>
              <a:buNone/>
              <a:defRPr sz="1800" b="0" i="0" u="none" strike="noStrike" cap="none">
                <a:solidFill>
                  <a:schemeClr val="dk1"/>
                </a:solidFill>
                <a:latin typeface="Calibri"/>
                <a:ea typeface="Calibri"/>
                <a:cs typeface="Calibri"/>
                <a:sym typeface="Calibri"/>
              </a:defRPr>
            </a:lvl3pPr>
            <a:lvl4pPr marL="1340328" marR="0" lvl="3" indent="0" algn="l" rtl="0">
              <a:spcBef>
                <a:spcPts val="0"/>
              </a:spcBef>
              <a:buNone/>
              <a:defRPr sz="1800" b="0" i="0" u="none" strike="noStrike" cap="none">
                <a:solidFill>
                  <a:schemeClr val="dk1"/>
                </a:solidFill>
                <a:latin typeface="Calibri"/>
                <a:ea typeface="Calibri"/>
                <a:cs typeface="Calibri"/>
                <a:sym typeface="Calibri"/>
              </a:defRPr>
            </a:lvl4pPr>
            <a:lvl5pPr marL="1787103" marR="0" lvl="4" indent="0" algn="l" rtl="0">
              <a:spcBef>
                <a:spcPts val="0"/>
              </a:spcBef>
              <a:buNone/>
              <a:defRPr sz="1800" b="0" i="0" u="none" strike="noStrike" cap="none">
                <a:solidFill>
                  <a:schemeClr val="dk1"/>
                </a:solidFill>
                <a:latin typeface="Calibri"/>
                <a:ea typeface="Calibri"/>
                <a:cs typeface="Calibri"/>
                <a:sym typeface="Calibri"/>
              </a:defRPr>
            </a:lvl5pPr>
            <a:lvl6pPr marL="2233879" marR="0" lvl="5" indent="0" algn="l" rtl="0">
              <a:spcBef>
                <a:spcPts val="0"/>
              </a:spcBef>
              <a:buNone/>
              <a:defRPr sz="1800" b="0" i="0" u="none" strike="noStrike" cap="none">
                <a:solidFill>
                  <a:schemeClr val="dk1"/>
                </a:solidFill>
                <a:latin typeface="Calibri"/>
                <a:ea typeface="Calibri"/>
                <a:cs typeface="Calibri"/>
                <a:sym typeface="Calibri"/>
              </a:defRPr>
            </a:lvl6pPr>
            <a:lvl7pPr marL="2680655" marR="0" lvl="6" indent="0" algn="l" rtl="0">
              <a:spcBef>
                <a:spcPts val="0"/>
              </a:spcBef>
              <a:buNone/>
              <a:defRPr sz="1800" b="0" i="0" u="none" strike="noStrike" cap="none">
                <a:solidFill>
                  <a:schemeClr val="dk1"/>
                </a:solidFill>
                <a:latin typeface="Calibri"/>
                <a:ea typeface="Calibri"/>
                <a:cs typeface="Calibri"/>
                <a:sym typeface="Calibri"/>
              </a:defRPr>
            </a:lvl7pPr>
            <a:lvl8pPr marL="3127431" marR="0" lvl="7" indent="0" algn="l" rtl="0">
              <a:spcBef>
                <a:spcPts val="0"/>
              </a:spcBef>
              <a:buNone/>
              <a:defRPr sz="1800" b="0" i="0" u="none" strike="noStrike" cap="none">
                <a:solidFill>
                  <a:schemeClr val="dk1"/>
                </a:solidFill>
                <a:latin typeface="Calibri"/>
                <a:ea typeface="Calibri"/>
                <a:cs typeface="Calibri"/>
                <a:sym typeface="Calibri"/>
              </a:defRPr>
            </a:lvl8pPr>
            <a:lvl9pPr marL="3574207"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1387475" y="1135063"/>
            <a:ext cx="4083050" cy="3062287"/>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6422" y="4368153"/>
            <a:ext cx="5485157" cy="3574507"/>
          </a:xfrm>
          <a:prstGeom prst="rect">
            <a:avLst/>
          </a:prstGeom>
          <a:noFill/>
          <a:ln>
            <a:noFill/>
          </a:ln>
        </p:spPr>
        <p:txBody>
          <a:bodyPr lIns="89341" tIns="89341" rIns="89341" bIns="89341"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200" b="0" i="0" u="none" strike="noStrike" cap="none">
                <a:solidFill>
                  <a:schemeClr val="dk1"/>
                </a:solidFill>
                <a:latin typeface="Calibri"/>
                <a:ea typeface="Calibri"/>
                <a:cs typeface="Calibri"/>
                <a:sym typeface="Calibri"/>
              </a:defRPr>
            </a:lvl2pPr>
            <a:lvl3pPr marL="914400" marR="0" lvl="2" indent="0" algn="l" rtl="0">
              <a:spcBef>
                <a:spcPts val="0"/>
              </a:spcBef>
              <a:buNone/>
              <a:defRPr sz="1200" b="0" i="0" u="none" strike="noStrike" cap="none">
                <a:solidFill>
                  <a:schemeClr val="dk1"/>
                </a:solidFill>
                <a:latin typeface="Calibri"/>
                <a:ea typeface="Calibri"/>
                <a:cs typeface="Calibri"/>
                <a:sym typeface="Calibri"/>
              </a:defRPr>
            </a:lvl3pPr>
            <a:lvl4pPr marL="1371600" marR="0" lvl="3" indent="0" algn="l" rtl="0">
              <a:spcBef>
                <a:spcPts val="0"/>
              </a:spcBef>
              <a:buNone/>
              <a:defRPr sz="1200" b="0" i="0" u="none" strike="noStrike" cap="none">
                <a:solidFill>
                  <a:schemeClr val="dk1"/>
                </a:solidFill>
                <a:latin typeface="Calibri"/>
                <a:ea typeface="Calibri"/>
                <a:cs typeface="Calibri"/>
                <a:sym typeface="Calibri"/>
              </a:defRPr>
            </a:lvl4pPr>
            <a:lvl5pPr marL="1828800" marR="0" lvl="4" indent="0" algn="l" rtl="0">
              <a:spcBef>
                <a:spcPts val="0"/>
              </a:spcBef>
              <a:buNone/>
              <a:defRPr sz="1200" b="0" i="0" u="none" strike="noStrike" cap="none">
                <a:solidFill>
                  <a:schemeClr val="dk1"/>
                </a:solidFill>
                <a:latin typeface="Calibri"/>
                <a:ea typeface="Calibri"/>
                <a:cs typeface="Calibri"/>
                <a:sym typeface="Calibri"/>
              </a:defRPr>
            </a:lvl5pPr>
            <a:lvl6pPr marL="2286000" marR="0" lvl="5" indent="0" algn="l" rtl="0">
              <a:spcBef>
                <a:spcPts val="0"/>
              </a:spcBef>
              <a:buNone/>
              <a:defRPr sz="1200" b="0" i="0" u="none" strike="noStrike" cap="none">
                <a:solidFill>
                  <a:schemeClr val="dk1"/>
                </a:solidFill>
                <a:latin typeface="Calibri"/>
                <a:ea typeface="Calibri"/>
                <a:cs typeface="Calibri"/>
                <a:sym typeface="Calibri"/>
              </a:defRPr>
            </a:lvl6pPr>
            <a:lvl7pPr marL="2743200" marR="0" lvl="6" indent="0" algn="l" rtl="0">
              <a:spcBef>
                <a:spcPts val="0"/>
              </a:spcBef>
              <a:buNone/>
              <a:defRPr sz="1200" b="0" i="0" u="none" strike="noStrike" cap="none">
                <a:solidFill>
                  <a:schemeClr val="dk1"/>
                </a:solidFill>
                <a:latin typeface="Calibri"/>
                <a:ea typeface="Calibri"/>
                <a:cs typeface="Calibri"/>
                <a:sym typeface="Calibri"/>
              </a:defRPr>
            </a:lvl7pPr>
            <a:lvl8pPr marL="3200400" marR="0" lvl="7" indent="0" algn="l" rtl="0">
              <a:spcBef>
                <a:spcPts val="0"/>
              </a:spcBef>
              <a:buNone/>
              <a:defRPr sz="1200" b="0" i="0" u="none" strike="noStrike" cap="none">
                <a:solidFill>
                  <a:schemeClr val="dk1"/>
                </a:solidFill>
                <a:latin typeface="Calibri"/>
                <a:ea typeface="Calibri"/>
                <a:cs typeface="Calibri"/>
                <a:sym typeface="Calibri"/>
              </a:defRPr>
            </a:lvl8pPr>
            <a:lvl9pPr marL="3657600" marR="0" lvl="8" indent="0" algn="l" rtl="0">
              <a:spcBef>
                <a:spcPts val="0"/>
              </a:spcBef>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1" y="8621599"/>
            <a:ext cx="2972421" cy="455726"/>
          </a:xfrm>
          <a:prstGeom prst="rect">
            <a:avLst/>
          </a:prstGeom>
          <a:noFill/>
          <a:ln>
            <a:noFill/>
          </a:ln>
        </p:spPr>
        <p:txBody>
          <a:bodyPr lIns="89341" tIns="89341" rIns="89341" bIns="89341" anchor="b"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46776" marR="0" lvl="1" indent="0" algn="l" rtl="0">
              <a:spcBef>
                <a:spcPts val="0"/>
              </a:spcBef>
              <a:buNone/>
              <a:defRPr sz="1800" b="0" i="0" u="none" strike="noStrike" cap="none">
                <a:solidFill>
                  <a:schemeClr val="dk1"/>
                </a:solidFill>
                <a:latin typeface="Calibri"/>
                <a:ea typeface="Calibri"/>
                <a:cs typeface="Calibri"/>
                <a:sym typeface="Calibri"/>
              </a:defRPr>
            </a:lvl2pPr>
            <a:lvl3pPr marL="893552" marR="0" lvl="2" indent="0" algn="l" rtl="0">
              <a:spcBef>
                <a:spcPts val="0"/>
              </a:spcBef>
              <a:buNone/>
              <a:defRPr sz="1800" b="0" i="0" u="none" strike="noStrike" cap="none">
                <a:solidFill>
                  <a:schemeClr val="dk1"/>
                </a:solidFill>
                <a:latin typeface="Calibri"/>
                <a:ea typeface="Calibri"/>
                <a:cs typeface="Calibri"/>
                <a:sym typeface="Calibri"/>
              </a:defRPr>
            </a:lvl3pPr>
            <a:lvl4pPr marL="1340328" marR="0" lvl="3" indent="0" algn="l" rtl="0">
              <a:spcBef>
                <a:spcPts val="0"/>
              </a:spcBef>
              <a:buNone/>
              <a:defRPr sz="1800" b="0" i="0" u="none" strike="noStrike" cap="none">
                <a:solidFill>
                  <a:schemeClr val="dk1"/>
                </a:solidFill>
                <a:latin typeface="Calibri"/>
                <a:ea typeface="Calibri"/>
                <a:cs typeface="Calibri"/>
                <a:sym typeface="Calibri"/>
              </a:defRPr>
            </a:lvl4pPr>
            <a:lvl5pPr marL="1787103" marR="0" lvl="4" indent="0" algn="l" rtl="0">
              <a:spcBef>
                <a:spcPts val="0"/>
              </a:spcBef>
              <a:buNone/>
              <a:defRPr sz="1800" b="0" i="0" u="none" strike="noStrike" cap="none">
                <a:solidFill>
                  <a:schemeClr val="dk1"/>
                </a:solidFill>
                <a:latin typeface="Calibri"/>
                <a:ea typeface="Calibri"/>
                <a:cs typeface="Calibri"/>
                <a:sym typeface="Calibri"/>
              </a:defRPr>
            </a:lvl5pPr>
            <a:lvl6pPr marL="2233879" marR="0" lvl="5" indent="0" algn="l" rtl="0">
              <a:spcBef>
                <a:spcPts val="0"/>
              </a:spcBef>
              <a:buNone/>
              <a:defRPr sz="1800" b="0" i="0" u="none" strike="noStrike" cap="none">
                <a:solidFill>
                  <a:schemeClr val="dk1"/>
                </a:solidFill>
                <a:latin typeface="Calibri"/>
                <a:ea typeface="Calibri"/>
                <a:cs typeface="Calibri"/>
                <a:sym typeface="Calibri"/>
              </a:defRPr>
            </a:lvl6pPr>
            <a:lvl7pPr marL="2680655" marR="0" lvl="6" indent="0" algn="l" rtl="0">
              <a:spcBef>
                <a:spcPts val="0"/>
              </a:spcBef>
              <a:buNone/>
              <a:defRPr sz="1800" b="0" i="0" u="none" strike="noStrike" cap="none">
                <a:solidFill>
                  <a:schemeClr val="dk1"/>
                </a:solidFill>
                <a:latin typeface="Calibri"/>
                <a:ea typeface="Calibri"/>
                <a:cs typeface="Calibri"/>
                <a:sym typeface="Calibri"/>
              </a:defRPr>
            </a:lvl7pPr>
            <a:lvl8pPr marL="3127431" marR="0" lvl="7" indent="0" algn="l" rtl="0">
              <a:spcBef>
                <a:spcPts val="0"/>
              </a:spcBef>
              <a:buNone/>
              <a:defRPr sz="1800" b="0" i="0" u="none" strike="noStrike" cap="none">
                <a:solidFill>
                  <a:schemeClr val="dk1"/>
                </a:solidFill>
                <a:latin typeface="Calibri"/>
                <a:ea typeface="Calibri"/>
                <a:cs typeface="Calibri"/>
                <a:sym typeface="Calibri"/>
              </a:defRPr>
            </a:lvl8pPr>
            <a:lvl9pPr marL="3574207"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028" y="8621599"/>
            <a:ext cx="2972421" cy="455726"/>
          </a:xfrm>
          <a:prstGeom prst="rect">
            <a:avLst/>
          </a:prstGeom>
          <a:noFill/>
          <a:ln>
            <a:noFill/>
          </a:ln>
        </p:spPr>
        <p:txBody>
          <a:bodyPr lIns="89341" tIns="44658" rIns="89341" bIns="44658" anchor="b" anchorCtr="0">
            <a:noAutofit/>
          </a:bodyPr>
          <a:lstStyle/>
          <a:p>
            <a:pPr algn="r">
              <a:buSzPct val="25000"/>
            </a:pPr>
            <a:fld id="{00000000-1234-1234-1234-123412341234}" type="slidenum">
              <a:rPr lang="en-US" sz="1200" smtClean="0">
                <a:solidFill>
                  <a:schemeClr val="dk1"/>
                </a:solidFill>
                <a:latin typeface="Calibri"/>
                <a:ea typeface="Calibri"/>
                <a:cs typeface="Calibri"/>
                <a:sym typeface="Calibri"/>
              </a:rPr>
              <a:pPr algn="r">
                <a:buSzPct val="25000"/>
              </a:pPr>
              <a:t>‹#›</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517708377"/>
      </p:ext>
    </p:extLst>
  </p:cSld>
  <p:clrMap bg1="lt1" tx1="dk1" bg2="dk2" tx2="lt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Shape 85"/>
          <p:cNvSpPr>
            <a:spLocks noGrp="1" noRot="1" noChangeAspect="1"/>
          </p:cNvSpPr>
          <p:nvPr>
            <p:ph type="sldImg" idx="2"/>
          </p:nvPr>
        </p:nvSpPr>
        <p:spPr>
          <a:xfrm>
            <a:off x="1387475" y="1135063"/>
            <a:ext cx="4083050" cy="3062287"/>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86" name="Shape 86"/>
          <p:cNvSpPr txBox="1">
            <a:spLocks noGrp="1"/>
          </p:cNvSpPr>
          <p:nvPr>
            <p:ph type="body" idx="1"/>
          </p:nvPr>
        </p:nvSpPr>
        <p:spPr>
          <a:xfrm>
            <a:off x="686422" y="4368153"/>
            <a:ext cx="5485157" cy="3574507"/>
          </a:xfrm>
          <a:prstGeom prst="rect">
            <a:avLst/>
          </a:prstGeom>
          <a:noFill/>
          <a:ln>
            <a:noFill/>
          </a:ln>
        </p:spPr>
        <p:txBody>
          <a:bodyPr lIns="89341" tIns="44658" rIns="89341" bIns="44658" anchor="t" anchorCtr="0">
            <a:noAutofit/>
          </a:bodyPr>
          <a:lstStyle/>
          <a:p>
            <a:pPr>
              <a:buSzPct val="25000"/>
            </a:pPr>
            <a:r>
              <a:rPr lang="en-US" dirty="0"/>
              <a:t>PC</a:t>
            </a:r>
          </a:p>
          <a:p>
            <a:pPr>
              <a:buSzPct val="25000"/>
            </a:pPr>
            <a:endParaRPr dirty="0"/>
          </a:p>
        </p:txBody>
      </p:sp>
      <p:sp>
        <p:nvSpPr>
          <p:cNvPr id="87" name="Shape 87"/>
          <p:cNvSpPr txBox="1">
            <a:spLocks noGrp="1"/>
          </p:cNvSpPr>
          <p:nvPr>
            <p:ph type="dt" idx="10"/>
          </p:nvPr>
        </p:nvSpPr>
        <p:spPr>
          <a:xfrm>
            <a:off x="3884028" y="1"/>
            <a:ext cx="2972421" cy="455726"/>
          </a:xfrm>
          <a:prstGeom prst="rect">
            <a:avLst/>
          </a:prstGeom>
          <a:noFill/>
          <a:ln>
            <a:noFill/>
          </a:ln>
        </p:spPr>
        <p:txBody>
          <a:bodyPr lIns="89341" tIns="44658" rIns="89341" bIns="44658" anchor="t" anchorCtr="0">
            <a:noAutofit/>
          </a:bodyPr>
          <a:lstStyle/>
          <a:p>
            <a:pPr>
              <a:buSzPct val="25000"/>
            </a:pPr>
            <a:endParaRPr/>
          </a:p>
        </p:txBody>
      </p:sp>
      <p:sp>
        <p:nvSpPr>
          <p:cNvPr id="88" name="Shape 88"/>
          <p:cNvSpPr txBox="1">
            <a:spLocks noGrp="1"/>
          </p:cNvSpPr>
          <p:nvPr>
            <p:ph type="sldNum" idx="12"/>
          </p:nvPr>
        </p:nvSpPr>
        <p:spPr>
          <a:xfrm>
            <a:off x="3884028" y="8621599"/>
            <a:ext cx="2972421" cy="455726"/>
          </a:xfrm>
          <a:prstGeom prst="rect">
            <a:avLst/>
          </a:prstGeom>
          <a:noFill/>
          <a:ln>
            <a:noFill/>
          </a:ln>
        </p:spPr>
        <p:txBody>
          <a:bodyPr lIns="89341" tIns="44658" rIns="89341" bIns="44658" anchor="b" anchorCtr="0">
            <a:noAutofit/>
          </a:bodyPr>
          <a:lstStyle/>
          <a:p>
            <a:pPr algn="r">
              <a:buSzPct val="25000"/>
            </a:pPr>
            <a:fld id="{00000000-1234-1234-1234-123412341234}" type="slidenum">
              <a:rPr lang="en-US" sz="1200">
                <a:solidFill>
                  <a:schemeClr val="dk1"/>
                </a:solidFill>
                <a:latin typeface="Calibri"/>
                <a:ea typeface="Calibri"/>
                <a:cs typeface="Calibri"/>
                <a:sym typeface="Calibri"/>
              </a:rPr>
              <a:pPr algn="r">
                <a:buSzPct val="25000"/>
              </a:pPr>
              <a:t>1</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5151799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Shape 210"/>
          <p:cNvSpPr>
            <a:spLocks noGrp="1" noRot="1" noChangeAspect="1"/>
          </p:cNvSpPr>
          <p:nvPr>
            <p:ph type="sldImg" idx="2"/>
          </p:nvPr>
        </p:nvSpPr>
        <p:spPr>
          <a:xfrm>
            <a:off x="1387475" y="1135063"/>
            <a:ext cx="4083050" cy="3062287"/>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11" name="Shape 211"/>
          <p:cNvSpPr txBox="1">
            <a:spLocks noGrp="1"/>
          </p:cNvSpPr>
          <p:nvPr>
            <p:ph type="body" idx="1"/>
          </p:nvPr>
        </p:nvSpPr>
        <p:spPr>
          <a:xfrm>
            <a:off x="686422" y="4368153"/>
            <a:ext cx="5485157" cy="3574507"/>
          </a:xfrm>
          <a:prstGeom prst="rect">
            <a:avLst/>
          </a:prstGeom>
          <a:noFill/>
          <a:ln>
            <a:noFill/>
          </a:ln>
        </p:spPr>
        <p:txBody>
          <a:bodyPr lIns="89341" tIns="44658" rIns="89341" bIns="44658" anchor="t" anchorCtr="0">
            <a:noAutofit/>
          </a:bodyPr>
          <a:lstStyle/>
          <a:p>
            <a:pPr>
              <a:buSzPct val="25000"/>
            </a:pPr>
            <a:r>
              <a:rPr lang="en-US" dirty="0"/>
              <a:t>KR</a:t>
            </a:r>
          </a:p>
          <a:p>
            <a:pPr>
              <a:buSzPct val="25000"/>
            </a:pPr>
            <a:r>
              <a:rPr lang="en-US" dirty="0"/>
              <a:t>Teacher feedback</a:t>
            </a:r>
          </a:p>
          <a:p>
            <a:pPr>
              <a:buSzPct val="25000"/>
            </a:pPr>
            <a:endParaRPr lang="en-US" dirty="0"/>
          </a:p>
          <a:p>
            <a:pPr>
              <a:buSzPct val="25000"/>
            </a:pPr>
            <a:endParaRPr lang="en-US" dirty="0"/>
          </a:p>
          <a:p>
            <a:pPr>
              <a:buSzPct val="25000"/>
            </a:pPr>
            <a:endParaRPr lang="en-US" dirty="0"/>
          </a:p>
          <a:p>
            <a:pPr>
              <a:buSzPct val="25000"/>
            </a:pPr>
            <a:endParaRPr dirty="0"/>
          </a:p>
        </p:txBody>
      </p:sp>
      <p:sp>
        <p:nvSpPr>
          <p:cNvPr id="212" name="Shape 212"/>
          <p:cNvSpPr txBox="1">
            <a:spLocks noGrp="1"/>
          </p:cNvSpPr>
          <p:nvPr>
            <p:ph type="dt" idx="10"/>
          </p:nvPr>
        </p:nvSpPr>
        <p:spPr>
          <a:xfrm>
            <a:off x="3884028" y="1"/>
            <a:ext cx="2972421" cy="455726"/>
          </a:xfrm>
          <a:prstGeom prst="rect">
            <a:avLst/>
          </a:prstGeom>
          <a:noFill/>
          <a:ln>
            <a:noFill/>
          </a:ln>
        </p:spPr>
        <p:txBody>
          <a:bodyPr lIns="89341" tIns="44658" rIns="89341" bIns="44658" anchor="t" anchorCtr="0">
            <a:noAutofit/>
          </a:bodyPr>
          <a:lstStyle/>
          <a:p>
            <a:pPr>
              <a:buSzPct val="25000"/>
            </a:pPr>
            <a:endParaRPr/>
          </a:p>
        </p:txBody>
      </p:sp>
      <p:sp>
        <p:nvSpPr>
          <p:cNvPr id="213" name="Shape 213"/>
          <p:cNvSpPr txBox="1">
            <a:spLocks noGrp="1"/>
          </p:cNvSpPr>
          <p:nvPr>
            <p:ph type="sldNum" idx="12"/>
          </p:nvPr>
        </p:nvSpPr>
        <p:spPr>
          <a:xfrm>
            <a:off x="3884028" y="8621599"/>
            <a:ext cx="2972421" cy="455726"/>
          </a:xfrm>
          <a:prstGeom prst="rect">
            <a:avLst/>
          </a:prstGeom>
          <a:noFill/>
          <a:ln>
            <a:noFill/>
          </a:ln>
        </p:spPr>
        <p:txBody>
          <a:bodyPr lIns="89341" tIns="44658" rIns="89341" bIns="44658" anchor="b" anchorCtr="0">
            <a:noAutofit/>
          </a:bodyPr>
          <a:lstStyle/>
          <a:p>
            <a:pPr algn="r">
              <a:buSzPct val="25000"/>
            </a:pPr>
            <a:fld id="{00000000-1234-1234-1234-123412341234}" type="slidenum">
              <a:rPr lang="en-US" sz="1200">
                <a:solidFill>
                  <a:schemeClr val="dk1"/>
                </a:solidFill>
                <a:latin typeface="Calibri"/>
                <a:ea typeface="Calibri"/>
                <a:cs typeface="Calibri"/>
                <a:sym typeface="Calibri"/>
              </a:rPr>
              <a:pPr algn="r">
                <a:buSzPct val="25000"/>
              </a:pPr>
              <a:t>10</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5625943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Shape 210"/>
          <p:cNvSpPr>
            <a:spLocks noGrp="1" noRot="1" noChangeAspect="1"/>
          </p:cNvSpPr>
          <p:nvPr>
            <p:ph type="sldImg" idx="2"/>
          </p:nvPr>
        </p:nvSpPr>
        <p:spPr>
          <a:xfrm>
            <a:off x="1387475" y="1135063"/>
            <a:ext cx="4083050" cy="3062287"/>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11" name="Shape 211"/>
          <p:cNvSpPr txBox="1">
            <a:spLocks noGrp="1"/>
          </p:cNvSpPr>
          <p:nvPr>
            <p:ph type="body" idx="1"/>
          </p:nvPr>
        </p:nvSpPr>
        <p:spPr>
          <a:xfrm>
            <a:off x="686422" y="4368153"/>
            <a:ext cx="5485157" cy="3574507"/>
          </a:xfrm>
          <a:prstGeom prst="rect">
            <a:avLst/>
          </a:prstGeom>
          <a:noFill/>
          <a:ln>
            <a:noFill/>
          </a:ln>
        </p:spPr>
        <p:txBody>
          <a:bodyPr lIns="89341" tIns="44658" rIns="89341" bIns="44658" anchor="t" anchorCtr="0">
            <a:noAutofit/>
          </a:bodyPr>
          <a:lstStyle/>
          <a:p>
            <a:pPr defTabSz="893552">
              <a:buSzPct val="25000"/>
              <a:defRPr/>
            </a:pPr>
            <a:r>
              <a:rPr lang="en-US" dirty="0"/>
              <a:t>Teacher feedback</a:t>
            </a:r>
          </a:p>
          <a:p>
            <a:pPr>
              <a:buSzPct val="25000"/>
            </a:pPr>
            <a:endParaRPr lang="en-US" dirty="0"/>
          </a:p>
          <a:p>
            <a:pPr>
              <a:buSzPct val="25000"/>
            </a:pPr>
            <a:r>
              <a:rPr lang="en-US" dirty="0"/>
              <a:t>51 Participants</a:t>
            </a:r>
          </a:p>
          <a:p>
            <a:pPr>
              <a:buSzPct val="25000"/>
            </a:pPr>
            <a:endParaRPr lang="en-US" dirty="0"/>
          </a:p>
          <a:p>
            <a:pPr>
              <a:buSzPct val="25000"/>
            </a:pPr>
            <a:endParaRPr lang="en-US" dirty="0"/>
          </a:p>
          <a:p>
            <a:pPr>
              <a:buSzPct val="25000"/>
            </a:pPr>
            <a:endParaRPr lang="en-US" dirty="0"/>
          </a:p>
          <a:p>
            <a:pPr>
              <a:buSzPct val="25000"/>
            </a:pPr>
            <a:endParaRPr lang="en-US" dirty="0"/>
          </a:p>
          <a:p>
            <a:pPr>
              <a:buSzPct val="25000"/>
            </a:pPr>
            <a:endParaRPr lang="en-US" dirty="0"/>
          </a:p>
          <a:p>
            <a:pPr>
              <a:buSzPct val="25000"/>
            </a:pPr>
            <a:endParaRPr dirty="0"/>
          </a:p>
        </p:txBody>
      </p:sp>
      <p:sp>
        <p:nvSpPr>
          <p:cNvPr id="212" name="Shape 212"/>
          <p:cNvSpPr txBox="1">
            <a:spLocks noGrp="1"/>
          </p:cNvSpPr>
          <p:nvPr>
            <p:ph type="dt" idx="10"/>
          </p:nvPr>
        </p:nvSpPr>
        <p:spPr>
          <a:xfrm>
            <a:off x="3884028" y="1"/>
            <a:ext cx="2972421" cy="455726"/>
          </a:xfrm>
          <a:prstGeom prst="rect">
            <a:avLst/>
          </a:prstGeom>
          <a:noFill/>
          <a:ln>
            <a:noFill/>
          </a:ln>
        </p:spPr>
        <p:txBody>
          <a:bodyPr lIns="89341" tIns="44658" rIns="89341" bIns="44658" anchor="t" anchorCtr="0">
            <a:noAutofit/>
          </a:bodyPr>
          <a:lstStyle/>
          <a:p>
            <a:pPr>
              <a:buSzPct val="25000"/>
            </a:pPr>
            <a:endParaRPr/>
          </a:p>
        </p:txBody>
      </p:sp>
      <p:sp>
        <p:nvSpPr>
          <p:cNvPr id="213" name="Shape 213"/>
          <p:cNvSpPr txBox="1">
            <a:spLocks noGrp="1"/>
          </p:cNvSpPr>
          <p:nvPr>
            <p:ph type="sldNum" idx="12"/>
          </p:nvPr>
        </p:nvSpPr>
        <p:spPr>
          <a:xfrm>
            <a:off x="3884028" y="8621599"/>
            <a:ext cx="2972421" cy="455726"/>
          </a:xfrm>
          <a:prstGeom prst="rect">
            <a:avLst/>
          </a:prstGeom>
          <a:noFill/>
          <a:ln>
            <a:noFill/>
          </a:ln>
        </p:spPr>
        <p:txBody>
          <a:bodyPr lIns="89341" tIns="44658" rIns="89341" bIns="44658" anchor="b" anchorCtr="0">
            <a:noAutofit/>
          </a:bodyPr>
          <a:lstStyle/>
          <a:p>
            <a:pPr algn="r">
              <a:buSzPct val="25000"/>
            </a:pPr>
            <a:fld id="{00000000-1234-1234-1234-123412341234}" type="slidenum">
              <a:rPr lang="en-US" sz="1200">
                <a:solidFill>
                  <a:schemeClr val="dk1"/>
                </a:solidFill>
                <a:latin typeface="Calibri"/>
                <a:ea typeface="Calibri"/>
                <a:cs typeface="Calibri"/>
                <a:sym typeface="Calibri"/>
              </a:rPr>
              <a:pPr algn="r">
                <a:buSzPct val="25000"/>
              </a:pPr>
              <a:t>11</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5625943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Shape 210"/>
          <p:cNvSpPr>
            <a:spLocks noGrp="1" noRot="1" noChangeAspect="1"/>
          </p:cNvSpPr>
          <p:nvPr>
            <p:ph type="sldImg" idx="2"/>
          </p:nvPr>
        </p:nvSpPr>
        <p:spPr>
          <a:xfrm>
            <a:off x="1387475" y="1135063"/>
            <a:ext cx="4083050" cy="3062287"/>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11" name="Shape 211"/>
          <p:cNvSpPr txBox="1">
            <a:spLocks noGrp="1"/>
          </p:cNvSpPr>
          <p:nvPr>
            <p:ph type="body" idx="1"/>
          </p:nvPr>
        </p:nvSpPr>
        <p:spPr>
          <a:xfrm>
            <a:off x="686422" y="4368153"/>
            <a:ext cx="5485157" cy="3574507"/>
          </a:xfrm>
          <a:prstGeom prst="rect">
            <a:avLst/>
          </a:prstGeom>
          <a:noFill/>
          <a:ln>
            <a:noFill/>
          </a:ln>
        </p:spPr>
        <p:txBody>
          <a:bodyPr lIns="89341" tIns="44658" rIns="89341" bIns="44658" anchor="t" anchorCtr="0">
            <a:noAutofit/>
          </a:bodyPr>
          <a:lstStyle/>
          <a:p>
            <a:pPr>
              <a:buSzPct val="25000"/>
            </a:pPr>
            <a:r>
              <a:rPr lang="en-US" dirty="0"/>
              <a:t>CB – feel free to add</a:t>
            </a:r>
            <a:r>
              <a:rPr lang="en-US" baseline="0" dirty="0"/>
              <a:t> perspectives from </a:t>
            </a:r>
            <a:r>
              <a:rPr lang="en-US" baseline="0" dirty="0" err="1"/>
              <a:t>Haliwa-Saponi</a:t>
            </a:r>
            <a:r>
              <a:rPr lang="en-US" baseline="0" dirty="0"/>
              <a:t> Tribal School</a:t>
            </a:r>
            <a:endParaRPr lang="en-US" dirty="0"/>
          </a:p>
          <a:p>
            <a:pPr>
              <a:buSzPct val="25000"/>
            </a:pPr>
            <a:endParaRPr lang="en-US" dirty="0"/>
          </a:p>
          <a:p>
            <a:pPr>
              <a:buSzPct val="25000"/>
            </a:pPr>
            <a:endParaRPr lang="en-US" dirty="0"/>
          </a:p>
          <a:p>
            <a:pPr>
              <a:buSzPct val="25000"/>
            </a:pPr>
            <a:endParaRPr lang="en-US" dirty="0"/>
          </a:p>
          <a:p>
            <a:pPr>
              <a:buSzPct val="25000"/>
            </a:pPr>
            <a:endParaRPr lang="en-US" dirty="0"/>
          </a:p>
          <a:p>
            <a:pPr>
              <a:buSzPct val="25000"/>
            </a:pPr>
            <a:endParaRPr dirty="0"/>
          </a:p>
        </p:txBody>
      </p:sp>
      <p:sp>
        <p:nvSpPr>
          <p:cNvPr id="212" name="Shape 212"/>
          <p:cNvSpPr txBox="1">
            <a:spLocks noGrp="1"/>
          </p:cNvSpPr>
          <p:nvPr>
            <p:ph type="dt" idx="10"/>
          </p:nvPr>
        </p:nvSpPr>
        <p:spPr>
          <a:xfrm>
            <a:off x="3884028" y="1"/>
            <a:ext cx="2972421" cy="455726"/>
          </a:xfrm>
          <a:prstGeom prst="rect">
            <a:avLst/>
          </a:prstGeom>
          <a:noFill/>
          <a:ln>
            <a:noFill/>
          </a:ln>
        </p:spPr>
        <p:txBody>
          <a:bodyPr lIns="89341" tIns="44658" rIns="89341" bIns="44658" anchor="t" anchorCtr="0">
            <a:noAutofit/>
          </a:bodyPr>
          <a:lstStyle/>
          <a:p>
            <a:pPr>
              <a:buSzPct val="25000"/>
            </a:pPr>
            <a:endParaRPr/>
          </a:p>
        </p:txBody>
      </p:sp>
      <p:sp>
        <p:nvSpPr>
          <p:cNvPr id="213" name="Shape 213"/>
          <p:cNvSpPr txBox="1">
            <a:spLocks noGrp="1"/>
          </p:cNvSpPr>
          <p:nvPr>
            <p:ph type="sldNum" idx="12"/>
          </p:nvPr>
        </p:nvSpPr>
        <p:spPr>
          <a:xfrm>
            <a:off x="3884028" y="8621599"/>
            <a:ext cx="2972421" cy="455726"/>
          </a:xfrm>
          <a:prstGeom prst="rect">
            <a:avLst/>
          </a:prstGeom>
          <a:noFill/>
          <a:ln>
            <a:noFill/>
          </a:ln>
        </p:spPr>
        <p:txBody>
          <a:bodyPr lIns="89341" tIns="44658" rIns="89341" bIns="44658" anchor="b" anchorCtr="0">
            <a:noAutofit/>
          </a:bodyPr>
          <a:lstStyle/>
          <a:p>
            <a:pPr algn="r">
              <a:buSzPct val="25000"/>
            </a:pPr>
            <a:fld id="{00000000-1234-1234-1234-123412341234}" type="slidenum">
              <a:rPr lang="en-US" sz="1200">
                <a:solidFill>
                  <a:schemeClr val="dk1"/>
                </a:solidFill>
                <a:latin typeface="Calibri"/>
                <a:ea typeface="Calibri"/>
                <a:cs typeface="Calibri"/>
                <a:sym typeface="Calibri"/>
              </a:rPr>
              <a:pPr algn="r">
                <a:buSzPct val="25000"/>
              </a:pPr>
              <a:t>12</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5625943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Shape 210"/>
          <p:cNvSpPr>
            <a:spLocks noGrp="1" noRot="1" noChangeAspect="1"/>
          </p:cNvSpPr>
          <p:nvPr>
            <p:ph type="sldImg" idx="2"/>
          </p:nvPr>
        </p:nvSpPr>
        <p:spPr>
          <a:xfrm>
            <a:off x="1387475" y="1135063"/>
            <a:ext cx="4083050" cy="3062287"/>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11" name="Shape 211"/>
          <p:cNvSpPr txBox="1">
            <a:spLocks noGrp="1"/>
          </p:cNvSpPr>
          <p:nvPr>
            <p:ph type="body" idx="1"/>
          </p:nvPr>
        </p:nvSpPr>
        <p:spPr>
          <a:xfrm>
            <a:off x="686422" y="4368153"/>
            <a:ext cx="5485157" cy="3574507"/>
          </a:xfrm>
          <a:prstGeom prst="rect">
            <a:avLst/>
          </a:prstGeom>
          <a:noFill/>
          <a:ln>
            <a:noFill/>
          </a:ln>
        </p:spPr>
        <p:txBody>
          <a:bodyPr lIns="89341" tIns="44658" rIns="89341" bIns="44658" anchor="t" anchorCtr="0">
            <a:noAutofit/>
          </a:bodyPr>
          <a:lstStyle/>
          <a:p>
            <a:pPr>
              <a:buSzPct val="25000"/>
            </a:pPr>
            <a:r>
              <a:rPr lang="en-US" dirty="0"/>
              <a:t>CB -feel free to add</a:t>
            </a:r>
            <a:r>
              <a:rPr lang="en-US" baseline="0" dirty="0"/>
              <a:t> perspectives from </a:t>
            </a:r>
            <a:r>
              <a:rPr lang="en-US" baseline="0" dirty="0" err="1"/>
              <a:t>Haliwa-Saponi</a:t>
            </a:r>
            <a:r>
              <a:rPr lang="en-US" baseline="0" dirty="0"/>
              <a:t> Tribal School</a:t>
            </a:r>
            <a:endParaRPr lang="en-US" dirty="0"/>
          </a:p>
          <a:p>
            <a:pPr>
              <a:buSzPct val="25000"/>
            </a:pPr>
            <a:endParaRPr lang="en-US" dirty="0"/>
          </a:p>
          <a:p>
            <a:pPr>
              <a:buSzPct val="25000"/>
            </a:pPr>
            <a:endParaRPr lang="en-US" dirty="0"/>
          </a:p>
          <a:p>
            <a:pPr>
              <a:buSzPct val="25000"/>
            </a:pPr>
            <a:endParaRPr lang="en-US" dirty="0"/>
          </a:p>
          <a:p>
            <a:pPr>
              <a:buSzPct val="25000"/>
            </a:pPr>
            <a:endParaRPr dirty="0"/>
          </a:p>
        </p:txBody>
      </p:sp>
      <p:sp>
        <p:nvSpPr>
          <p:cNvPr id="212" name="Shape 212"/>
          <p:cNvSpPr txBox="1">
            <a:spLocks noGrp="1"/>
          </p:cNvSpPr>
          <p:nvPr>
            <p:ph type="dt" idx="10"/>
          </p:nvPr>
        </p:nvSpPr>
        <p:spPr>
          <a:xfrm>
            <a:off x="3884028" y="1"/>
            <a:ext cx="2972421" cy="455726"/>
          </a:xfrm>
          <a:prstGeom prst="rect">
            <a:avLst/>
          </a:prstGeom>
          <a:noFill/>
          <a:ln>
            <a:noFill/>
          </a:ln>
        </p:spPr>
        <p:txBody>
          <a:bodyPr lIns="89341" tIns="44658" rIns="89341" bIns="44658" anchor="t" anchorCtr="0">
            <a:noAutofit/>
          </a:bodyPr>
          <a:lstStyle/>
          <a:p>
            <a:pPr>
              <a:buSzPct val="25000"/>
            </a:pPr>
            <a:endParaRPr/>
          </a:p>
        </p:txBody>
      </p:sp>
      <p:sp>
        <p:nvSpPr>
          <p:cNvPr id="213" name="Shape 213"/>
          <p:cNvSpPr txBox="1">
            <a:spLocks noGrp="1"/>
          </p:cNvSpPr>
          <p:nvPr>
            <p:ph type="sldNum" idx="12"/>
          </p:nvPr>
        </p:nvSpPr>
        <p:spPr>
          <a:xfrm>
            <a:off x="3884028" y="8621599"/>
            <a:ext cx="2972421" cy="455726"/>
          </a:xfrm>
          <a:prstGeom prst="rect">
            <a:avLst/>
          </a:prstGeom>
          <a:noFill/>
          <a:ln>
            <a:noFill/>
          </a:ln>
        </p:spPr>
        <p:txBody>
          <a:bodyPr lIns="89341" tIns="44658" rIns="89341" bIns="44658" anchor="b" anchorCtr="0">
            <a:noAutofit/>
          </a:bodyPr>
          <a:lstStyle/>
          <a:p>
            <a:pPr algn="r">
              <a:buSzPct val="25000"/>
            </a:pPr>
            <a:fld id="{00000000-1234-1234-1234-123412341234}" type="slidenum">
              <a:rPr lang="en-US" sz="1200">
                <a:solidFill>
                  <a:schemeClr val="dk1"/>
                </a:solidFill>
                <a:latin typeface="Calibri"/>
                <a:ea typeface="Calibri"/>
                <a:cs typeface="Calibri"/>
                <a:sym typeface="Calibri"/>
              </a:rPr>
              <a:pPr algn="r">
                <a:buSzPct val="25000"/>
              </a:pPr>
              <a:t>13</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5625943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Shape 210"/>
          <p:cNvSpPr>
            <a:spLocks noGrp="1" noRot="1" noChangeAspect="1"/>
          </p:cNvSpPr>
          <p:nvPr>
            <p:ph type="sldImg" idx="2"/>
          </p:nvPr>
        </p:nvSpPr>
        <p:spPr>
          <a:xfrm>
            <a:off x="1387475" y="1135063"/>
            <a:ext cx="4083050" cy="3062287"/>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11" name="Shape 211"/>
          <p:cNvSpPr txBox="1">
            <a:spLocks noGrp="1"/>
          </p:cNvSpPr>
          <p:nvPr>
            <p:ph type="body" idx="1"/>
          </p:nvPr>
        </p:nvSpPr>
        <p:spPr>
          <a:xfrm>
            <a:off x="686422" y="4368153"/>
            <a:ext cx="5485157" cy="3574507"/>
          </a:xfrm>
          <a:prstGeom prst="rect">
            <a:avLst/>
          </a:prstGeom>
          <a:noFill/>
          <a:ln>
            <a:noFill/>
          </a:ln>
        </p:spPr>
        <p:txBody>
          <a:bodyPr lIns="89341" tIns="44658" rIns="89341" bIns="44658" anchor="t" anchorCtr="0">
            <a:noAutofit/>
          </a:bodyPr>
          <a:lstStyle/>
          <a:p>
            <a:pPr>
              <a:buSzPct val="25000"/>
            </a:pPr>
            <a:r>
              <a:rPr lang="en-US" dirty="0"/>
              <a:t>JC feel free to add</a:t>
            </a:r>
            <a:r>
              <a:rPr lang="en-US" baseline="0" dirty="0"/>
              <a:t> perspectives from Guilford Prep</a:t>
            </a:r>
            <a:endParaRPr lang="en-US" dirty="0"/>
          </a:p>
          <a:p>
            <a:pPr>
              <a:buSzPct val="25000"/>
            </a:pPr>
            <a:endParaRPr lang="en-US" dirty="0"/>
          </a:p>
          <a:p>
            <a:pPr>
              <a:buSzPct val="25000"/>
            </a:pPr>
            <a:endParaRPr lang="en-US" dirty="0"/>
          </a:p>
          <a:p>
            <a:pPr>
              <a:buSzPct val="25000"/>
            </a:pPr>
            <a:endParaRPr lang="en-US" dirty="0"/>
          </a:p>
          <a:p>
            <a:pPr>
              <a:buSzPct val="25000"/>
            </a:pPr>
            <a:endParaRPr lang="en-US" dirty="0"/>
          </a:p>
          <a:p>
            <a:pPr>
              <a:buSzPct val="25000"/>
            </a:pPr>
            <a:endParaRPr dirty="0"/>
          </a:p>
        </p:txBody>
      </p:sp>
      <p:sp>
        <p:nvSpPr>
          <p:cNvPr id="212" name="Shape 212"/>
          <p:cNvSpPr txBox="1">
            <a:spLocks noGrp="1"/>
          </p:cNvSpPr>
          <p:nvPr>
            <p:ph type="dt" idx="10"/>
          </p:nvPr>
        </p:nvSpPr>
        <p:spPr>
          <a:xfrm>
            <a:off x="3884028" y="1"/>
            <a:ext cx="2972421" cy="455726"/>
          </a:xfrm>
          <a:prstGeom prst="rect">
            <a:avLst/>
          </a:prstGeom>
          <a:noFill/>
          <a:ln>
            <a:noFill/>
          </a:ln>
        </p:spPr>
        <p:txBody>
          <a:bodyPr lIns="89341" tIns="44658" rIns="89341" bIns="44658" anchor="t" anchorCtr="0">
            <a:noAutofit/>
          </a:bodyPr>
          <a:lstStyle/>
          <a:p>
            <a:pPr>
              <a:buSzPct val="25000"/>
            </a:pPr>
            <a:endParaRPr/>
          </a:p>
        </p:txBody>
      </p:sp>
      <p:sp>
        <p:nvSpPr>
          <p:cNvPr id="213" name="Shape 213"/>
          <p:cNvSpPr txBox="1">
            <a:spLocks noGrp="1"/>
          </p:cNvSpPr>
          <p:nvPr>
            <p:ph type="sldNum" idx="12"/>
          </p:nvPr>
        </p:nvSpPr>
        <p:spPr>
          <a:xfrm>
            <a:off x="3884028" y="8621599"/>
            <a:ext cx="2972421" cy="455726"/>
          </a:xfrm>
          <a:prstGeom prst="rect">
            <a:avLst/>
          </a:prstGeom>
          <a:noFill/>
          <a:ln>
            <a:noFill/>
          </a:ln>
        </p:spPr>
        <p:txBody>
          <a:bodyPr lIns="89341" tIns="44658" rIns="89341" bIns="44658" anchor="b" anchorCtr="0">
            <a:noAutofit/>
          </a:bodyPr>
          <a:lstStyle/>
          <a:p>
            <a:pPr algn="r">
              <a:buSzPct val="25000"/>
            </a:pPr>
            <a:fld id="{00000000-1234-1234-1234-123412341234}" type="slidenum">
              <a:rPr lang="en-US" sz="1200">
                <a:solidFill>
                  <a:schemeClr val="dk1"/>
                </a:solidFill>
                <a:latin typeface="Calibri"/>
                <a:ea typeface="Calibri"/>
                <a:cs typeface="Calibri"/>
                <a:sym typeface="Calibri"/>
              </a:rPr>
              <a:pPr algn="r">
                <a:buSzPct val="25000"/>
              </a:pPr>
              <a:t>14</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5625943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Shape 210"/>
          <p:cNvSpPr>
            <a:spLocks noGrp="1" noRot="1" noChangeAspect="1"/>
          </p:cNvSpPr>
          <p:nvPr>
            <p:ph type="sldImg" idx="2"/>
          </p:nvPr>
        </p:nvSpPr>
        <p:spPr>
          <a:xfrm>
            <a:off x="1387475" y="1135063"/>
            <a:ext cx="4083050" cy="3062287"/>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11" name="Shape 211"/>
          <p:cNvSpPr txBox="1">
            <a:spLocks noGrp="1"/>
          </p:cNvSpPr>
          <p:nvPr>
            <p:ph type="body" idx="1"/>
          </p:nvPr>
        </p:nvSpPr>
        <p:spPr>
          <a:xfrm>
            <a:off x="686422" y="4368153"/>
            <a:ext cx="5485157" cy="3574507"/>
          </a:xfrm>
          <a:prstGeom prst="rect">
            <a:avLst/>
          </a:prstGeom>
          <a:noFill/>
          <a:ln>
            <a:noFill/>
          </a:ln>
        </p:spPr>
        <p:txBody>
          <a:bodyPr lIns="89341" tIns="44658" rIns="89341" bIns="44658" anchor="t" anchorCtr="0">
            <a:noAutofit/>
          </a:bodyPr>
          <a:lstStyle/>
          <a:p>
            <a:pPr>
              <a:buSzPct val="25000"/>
            </a:pPr>
            <a:r>
              <a:rPr lang="en-US" dirty="0"/>
              <a:t>JC - feel free to add</a:t>
            </a:r>
            <a:r>
              <a:rPr lang="en-US" baseline="0" dirty="0"/>
              <a:t> perspectives from Guilford Prep</a:t>
            </a:r>
            <a:endParaRPr lang="en-US" dirty="0"/>
          </a:p>
          <a:p>
            <a:pPr>
              <a:buSzPct val="25000"/>
            </a:pPr>
            <a:endParaRPr lang="en-US" dirty="0"/>
          </a:p>
          <a:p>
            <a:pPr>
              <a:buSzPct val="25000"/>
            </a:pPr>
            <a:endParaRPr lang="en-US" dirty="0"/>
          </a:p>
          <a:p>
            <a:pPr>
              <a:buSzPct val="25000"/>
            </a:pPr>
            <a:endParaRPr lang="en-US" dirty="0"/>
          </a:p>
          <a:p>
            <a:pPr>
              <a:buSzPct val="25000"/>
            </a:pPr>
            <a:endParaRPr lang="en-US" dirty="0"/>
          </a:p>
          <a:p>
            <a:pPr>
              <a:buSzPct val="25000"/>
            </a:pPr>
            <a:endParaRPr dirty="0"/>
          </a:p>
        </p:txBody>
      </p:sp>
      <p:sp>
        <p:nvSpPr>
          <p:cNvPr id="212" name="Shape 212"/>
          <p:cNvSpPr txBox="1">
            <a:spLocks noGrp="1"/>
          </p:cNvSpPr>
          <p:nvPr>
            <p:ph type="dt" idx="10"/>
          </p:nvPr>
        </p:nvSpPr>
        <p:spPr>
          <a:xfrm>
            <a:off x="3884028" y="1"/>
            <a:ext cx="2972421" cy="455726"/>
          </a:xfrm>
          <a:prstGeom prst="rect">
            <a:avLst/>
          </a:prstGeom>
          <a:noFill/>
          <a:ln>
            <a:noFill/>
          </a:ln>
        </p:spPr>
        <p:txBody>
          <a:bodyPr lIns="89341" tIns="44658" rIns="89341" bIns="44658" anchor="t" anchorCtr="0">
            <a:noAutofit/>
          </a:bodyPr>
          <a:lstStyle/>
          <a:p>
            <a:pPr>
              <a:buSzPct val="25000"/>
            </a:pPr>
            <a:endParaRPr/>
          </a:p>
        </p:txBody>
      </p:sp>
      <p:sp>
        <p:nvSpPr>
          <p:cNvPr id="213" name="Shape 213"/>
          <p:cNvSpPr txBox="1">
            <a:spLocks noGrp="1"/>
          </p:cNvSpPr>
          <p:nvPr>
            <p:ph type="sldNum" idx="12"/>
          </p:nvPr>
        </p:nvSpPr>
        <p:spPr>
          <a:xfrm>
            <a:off x="3884028" y="8621599"/>
            <a:ext cx="2972421" cy="455726"/>
          </a:xfrm>
          <a:prstGeom prst="rect">
            <a:avLst/>
          </a:prstGeom>
          <a:noFill/>
          <a:ln>
            <a:noFill/>
          </a:ln>
        </p:spPr>
        <p:txBody>
          <a:bodyPr lIns="89341" tIns="44658" rIns="89341" bIns="44658" anchor="b" anchorCtr="0">
            <a:noAutofit/>
          </a:bodyPr>
          <a:lstStyle/>
          <a:p>
            <a:pPr algn="r">
              <a:buSzPct val="25000"/>
            </a:pPr>
            <a:fld id="{00000000-1234-1234-1234-123412341234}" type="slidenum">
              <a:rPr lang="en-US" sz="1200">
                <a:solidFill>
                  <a:schemeClr val="dk1"/>
                </a:solidFill>
                <a:latin typeface="Calibri"/>
                <a:ea typeface="Calibri"/>
                <a:cs typeface="Calibri"/>
                <a:sym typeface="Calibri"/>
              </a:rPr>
              <a:pPr algn="r">
                <a:buSzPct val="25000"/>
              </a:pPr>
              <a:t>15</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5625943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Shape 281"/>
          <p:cNvSpPr>
            <a:spLocks noGrp="1" noRot="1" noChangeAspect="1"/>
          </p:cNvSpPr>
          <p:nvPr>
            <p:ph type="sldImg" idx="2"/>
          </p:nvPr>
        </p:nvSpPr>
        <p:spPr>
          <a:xfrm>
            <a:off x="1387475" y="1135063"/>
            <a:ext cx="4083050" cy="3062287"/>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82" name="Shape 282"/>
          <p:cNvSpPr txBox="1">
            <a:spLocks noGrp="1"/>
          </p:cNvSpPr>
          <p:nvPr>
            <p:ph type="body" idx="1"/>
          </p:nvPr>
        </p:nvSpPr>
        <p:spPr>
          <a:xfrm>
            <a:off x="686422" y="4368153"/>
            <a:ext cx="5485157" cy="3574507"/>
          </a:xfrm>
          <a:prstGeom prst="rect">
            <a:avLst/>
          </a:prstGeom>
          <a:noFill/>
          <a:ln>
            <a:noFill/>
          </a:ln>
        </p:spPr>
        <p:txBody>
          <a:bodyPr lIns="89341" tIns="44658" rIns="89341" bIns="44658" anchor="t" anchorCtr="0">
            <a:noAutofit/>
          </a:bodyPr>
          <a:lstStyle/>
          <a:p>
            <a:pPr>
              <a:buSzPct val="25000"/>
            </a:pPr>
            <a:r>
              <a:rPr lang="en-US" dirty="0"/>
              <a:t>PC</a:t>
            </a:r>
            <a:endParaRPr dirty="0"/>
          </a:p>
        </p:txBody>
      </p:sp>
      <p:sp>
        <p:nvSpPr>
          <p:cNvPr id="283" name="Shape 283"/>
          <p:cNvSpPr txBox="1">
            <a:spLocks noGrp="1"/>
          </p:cNvSpPr>
          <p:nvPr>
            <p:ph type="dt" idx="10"/>
          </p:nvPr>
        </p:nvSpPr>
        <p:spPr>
          <a:xfrm>
            <a:off x="3884028" y="1"/>
            <a:ext cx="2972421" cy="455726"/>
          </a:xfrm>
          <a:prstGeom prst="rect">
            <a:avLst/>
          </a:prstGeom>
          <a:noFill/>
          <a:ln>
            <a:noFill/>
          </a:ln>
        </p:spPr>
        <p:txBody>
          <a:bodyPr lIns="89341" tIns="44658" rIns="89341" bIns="44658" anchor="t" anchorCtr="0">
            <a:noAutofit/>
          </a:bodyPr>
          <a:lstStyle/>
          <a:p>
            <a:pPr>
              <a:buSzPct val="25000"/>
            </a:pPr>
            <a:endParaRPr/>
          </a:p>
        </p:txBody>
      </p:sp>
      <p:sp>
        <p:nvSpPr>
          <p:cNvPr id="284" name="Shape 284"/>
          <p:cNvSpPr txBox="1">
            <a:spLocks noGrp="1"/>
          </p:cNvSpPr>
          <p:nvPr>
            <p:ph type="sldNum" idx="12"/>
          </p:nvPr>
        </p:nvSpPr>
        <p:spPr>
          <a:xfrm>
            <a:off x="3884028" y="8621599"/>
            <a:ext cx="2972421" cy="455726"/>
          </a:xfrm>
          <a:prstGeom prst="rect">
            <a:avLst/>
          </a:prstGeom>
          <a:noFill/>
          <a:ln>
            <a:noFill/>
          </a:ln>
        </p:spPr>
        <p:txBody>
          <a:bodyPr lIns="89341" tIns="44658" rIns="89341" bIns="44658" anchor="b" anchorCtr="0">
            <a:noAutofit/>
          </a:bodyPr>
          <a:lstStyle/>
          <a:p>
            <a:pPr algn="r">
              <a:buSzPct val="25000"/>
            </a:pPr>
            <a:fld id="{00000000-1234-1234-1234-123412341234}" type="slidenum">
              <a:rPr lang="en-US" sz="1200">
                <a:solidFill>
                  <a:schemeClr val="dk1"/>
                </a:solidFill>
                <a:latin typeface="Calibri"/>
                <a:ea typeface="Calibri"/>
                <a:cs typeface="Calibri"/>
                <a:sym typeface="Calibri"/>
              </a:rPr>
              <a:pPr algn="r">
                <a:buSzPct val="25000"/>
              </a:pPr>
              <a:t>16</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6025262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87475" y="1135063"/>
            <a:ext cx="4083050" cy="3062287"/>
          </a:xfrm>
        </p:spPr>
      </p:sp>
      <p:sp>
        <p:nvSpPr>
          <p:cNvPr id="3" name="Notes Placeholder 2"/>
          <p:cNvSpPr>
            <a:spLocks noGrp="1"/>
          </p:cNvSpPr>
          <p:nvPr>
            <p:ph type="body" idx="1"/>
          </p:nvPr>
        </p:nvSpPr>
        <p:spPr/>
        <p:txBody>
          <a:bodyPr/>
          <a:lstStyle/>
          <a:p>
            <a:r>
              <a:rPr lang="en-US" dirty="0"/>
              <a:t>PC</a:t>
            </a:r>
          </a:p>
        </p:txBody>
      </p:sp>
      <p:sp>
        <p:nvSpPr>
          <p:cNvPr id="4" name="Date Placeholder 3"/>
          <p:cNvSpPr>
            <a:spLocks noGrp="1"/>
          </p:cNvSpPr>
          <p:nvPr>
            <p:ph type="dt" idx="10"/>
          </p:nvPr>
        </p:nvSpPr>
        <p:spPr/>
        <p:txBody>
          <a:bodyPr/>
          <a:lstStyle/>
          <a:p>
            <a:endParaRPr lang="en-US"/>
          </a:p>
        </p:txBody>
      </p:sp>
      <p:sp>
        <p:nvSpPr>
          <p:cNvPr id="5" name="Slide Number Placeholder 4"/>
          <p:cNvSpPr>
            <a:spLocks noGrp="1"/>
          </p:cNvSpPr>
          <p:nvPr>
            <p:ph type="sldNum" sz="quarter" idx="11"/>
          </p:nvPr>
        </p:nvSpPr>
        <p:spPr/>
        <p:txBody>
          <a:bodyPr/>
          <a:lstStyle/>
          <a:p>
            <a:fld id="{1CE2F890-AA08-45CE-A4D3-C93A8E9D280C}" type="slidenum">
              <a:rPr lang="en-US" smtClean="0"/>
              <a:t>17</a:t>
            </a:fld>
            <a:endParaRPr lang="en-US"/>
          </a:p>
        </p:txBody>
      </p:sp>
    </p:spTree>
    <p:extLst>
      <p:ext uri="{BB962C8B-B14F-4D97-AF65-F5344CB8AC3E}">
        <p14:creationId xmlns:p14="http://schemas.microsoft.com/office/powerpoint/2010/main" val="27396836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Shape 97"/>
          <p:cNvSpPr>
            <a:spLocks noGrp="1" noRot="1" noChangeAspect="1"/>
          </p:cNvSpPr>
          <p:nvPr>
            <p:ph type="sldImg" idx="2"/>
          </p:nvPr>
        </p:nvSpPr>
        <p:spPr>
          <a:xfrm>
            <a:off x="1387475" y="1135063"/>
            <a:ext cx="4083050" cy="3062287"/>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98" name="Shape 98"/>
          <p:cNvSpPr txBox="1">
            <a:spLocks noGrp="1"/>
          </p:cNvSpPr>
          <p:nvPr>
            <p:ph type="body" idx="1"/>
          </p:nvPr>
        </p:nvSpPr>
        <p:spPr>
          <a:xfrm>
            <a:off x="686422" y="4368153"/>
            <a:ext cx="5485157" cy="3574507"/>
          </a:xfrm>
          <a:prstGeom prst="rect">
            <a:avLst/>
          </a:prstGeom>
          <a:noFill/>
          <a:ln>
            <a:noFill/>
          </a:ln>
        </p:spPr>
        <p:txBody>
          <a:bodyPr lIns="89341" tIns="44658" rIns="89341" bIns="44658" anchor="t" anchorCtr="0">
            <a:noAutofit/>
          </a:bodyPr>
          <a:lstStyle/>
          <a:p>
            <a:pPr>
              <a:buSzPct val="25000"/>
            </a:pPr>
            <a:r>
              <a:rPr lang="en-US" dirty="0"/>
              <a:t>PC</a:t>
            </a:r>
            <a:endParaRPr dirty="0"/>
          </a:p>
        </p:txBody>
      </p:sp>
      <p:sp>
        <p:nvSpPr>
          <p:cNvPr id="99" name="Shape 99"/>
          <p:cNvSpPr txBox="1">
            <a:spLocks noGrp="1"/>
          </p:cNvSpPr>
          <p:nvPr>
            <p:ph type="dt" idx="10"/>
          </p:nvPr>
        </p:nvSpPr>
        <p:spPr>
          <a:xfrm>
            <a:off x="3884028" y="1"/>
            <a:ext cx="2972421" cy="455726"/>
          </a:xfrm>
          <a:prstGeom prst="rect">
            <a:avLst/>
          </a:prstGeom>
          <a:noFill/>
          <a:ln>
            <a:noFill/>
          </a:ln>
        </p:spPr>
        <p:txBody>
          <a:bodyPr lIns="89341" tIns="44658" rIns="89341" bIns="44658" anchor="t" anchorCtr="0">
            <a:noAutofit/>
          </a:bodyPr>
          <a:lstStyle/>
          <a:p>
            <a:pPr>
              <a:buSzPct val="25000"/>
            </a:pPr>
            <a:endParaRPr/>
          </a:p>
        </p:txBody>
      </p:sp>
      <p:sp>
        <p:nvSpPr>
          <p:cNvPr id="100" name="Shape 100"/>
          <p:cNvSpPr txBox="1">
            <a:spLocks noGrp="1"/>
          </p:cNvSpPr>
          <p:nvPr>
            <p:ph type="sldNum" idx="12"/>
          </p:nvPr>
        </p:nvSpPr>
        <p:spPr>
          <a:xfrm>
            <a:off x="3884028" y="8621599"/>
            <a:ext cx="2972421" cy="455726"/>
          </a:xfrm>
          <a:prstGeom prst="rect">
            <a:avLst/>
          </a:prstGeom>
          <a:noFill/>
          <a:ln>
            <a:noFill/>
          </a:ln>
        </p:spPr>
        <p:txBody>
          <a:bodyPr lIns="89341" tIns="44658" rIns="89341" bIns="44658" anchor="b" anchorCtr="0">
            <a:noAutofit/>
          </a:bodyPr>
          <a:lstStyle/>
          <a:p>
            <a:pPr algn="r">
              <a:buSzPct val="25000"/>
            </a:pPr>
            <a:fld id="{00000000-1234-1234-1234-123412341234}" type="slidenum">
              <a:rPr lang="en-US" sz="1200">
                <a:solidFill>
                  <a:schemeClr val="dk1"/>
                </a:solidFill>
                <a:latin typeface="Calibri"/>
                <a:ea typeface="Calibri"/>
                <a:cs typeface="Calibri"/>
                <a:sym typeface="Calibri"/>
              </a:rPr>
              <a:pPr algn="r">
                <a:buSzPct val="25000"/>
              </a:pPr>
              <a:t>2</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821113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Shape 107"/>
          <p:cNvSpPr>
            <a:spLocks noGrp="1" noRot="1" noChangeAspect="1"/>
          </p:cNvSpPr>
          <p:nvPr>
            <p:ph type="sldImg" idx="2"/>
          </p:nvPr>
        </p:nvSpPr>
        <p:spPr>
          <a:xfrm>
            <a:off x="1387475" y="1135063"/>
            <a:ext cx="4083050" cy="3062287"/>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08" name="Shape 108"/>
          <p:cNvSpPr txBox="1">
            <a:spLocks noGrp="1"/>
          </p:cNvSpPr>
          <p:nvPr>
            <p:ph type="body" idx="1"/>
          </p:nvPr>
        </p:nvSpPr>
        <p:spPr>
          <a:xfrm>
            <a:off x="686422" y="4368153"/>
            <a:ext cx="5485157" cy="3574507"/>
          </a:xfrm>
          <a:prstGeom prst="rect">
            <a:avLst/>
          </a:prstGeom>
          <a:noFill/>
          <a:ln>
            <a:noFill/>
          </a:ln>
        </p:spPr>
        <p:txBody>
          <a:bodyPr lIns="89341" tIns="44658" rIns="89341" bIns="44658" anchor="t" anchorCtr="0">
            <a:noAutofit/>
          </a:bodyPr>
          <a:lstStyle/>
          <a:p>
            <a:pPr>
              <a:buSzPct val="25000"/>
            </a:pPr>
            <a:r>
              <a:rPr lang="en-US" dirty="0"/>
              <a:t>PC</a:t>
            </a:r>
            <a:endParaRPr dirty="0"/>
          </a:p>
        </p:txBody>
      </p:sp>
      <p:sp>
        <p:nvSpPr>
          <p:cNvPr id="109" name="Shape 109"/>
          <p:cNvSpPr txBox="1">
            <a:spLocks noGrp="1"/>
          </p:cNvSpPr>
          <p:nvPr>
            <p:ph type="dt" idx="10"/>
          </p:nvPr>
        </p:nvSpPr>
        <p:spPr>
          <a:xfrm>
            <a:off x="3884028" y="1"/>
            <a:ext cx="2972421" cy="455726"/>
          </a:xfrm>
          <a:prstGeom prst="rect">
            <a:avLst/>
          </a:prstGeom>
          <a:noFill/>
          <a:ln>
            <a:noFill/>
          </a:ln>
        </p:spPr>
        <p:txBody>
          <a:bodyPr lIns="89341" tIns="44658" rIns="89341" bIns="44658" anchor="t" anchorCtr="0">
            <a:noAutofit/>
          </a:bodyPr>
          <a:lstStyle/>
          <a:p>
            <a:pPr>
              <a:buSzPct val="25000"/>
            </a:pPr>
            <a:endParaRPr/>
          </a:p>
        </p:txBody>
      </p:sp>
      <p:sp>
        <p:nvSpPr>
          <p:cNvPr id="110" name="Shape 110"/>
          <p:cNvSpPr txBox="1">
            <a:spLocks noGrp="1"/>
          </p:cNvSpPr>
          <p:nvPr>
            <p:ph type="sldNum" idx="12"/>
          </p:nvPr>
        </p:nvSpPr>
        <p:spPr>
          <a:xfrm>
            <a:off x="3884028" y="8621599"/>
            <a:ext cx="2972421" cy="455726"/>
          </a:xfrm>
          <a:prstGeom prst="rect">
            <a:avLst/>
          </a:prstGeom>
          <a:noFill/>
          <a:ln>
            <a:noFill/>
          </a:ln>
        </p:spPr>
        <p:txBody>
          <a:bodyPr lIns="89341" tIns="44658" rIns="89341" bIns="44658" anchor="b" anchorCtr="0">
            <a:noAutofit/>
          </a:bodyPr>
          <a:lstStyle/>
          <a:p>
            <a:pPr algn="r">
              <a:buSzPct val="25000"/>
            </a:pPr>
            <a:fld id="{00000000-1234-1234-1234-123412341234}" type="slidenum">
              <a:rPr lang="en-US" sz="1200">
                <a:solidFill>
                  <a:schemeClr val="dk1"/>
                </a:solidFill>
                <a:latin typeface="Calibri"/>
                <a:ea typeface="Calibri"/>
                <a:cs typeface="Calibri"/>
                <a:sym typeface="Calibri"/>
              </a:rPr>
              <a:pPr algn="r">
                <a:buSzPct val="25000"/>
              </a:pPr>
              <a:t>3</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151458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Shape 200"/>
          <p:cNvSpPr>
            <a:spLocks noGrp="1" noRot="1" noChangeAspect="1"/>
          </p:cNvSpPr>
          <p:nvPr>
            <p:ph type="sldImg" idx="2"/>
          </p:nvPr>
        </p:nvSpPr>
        <p:spPr>
          <a:xfrm>
            <a:off x="1401763" y="1127125"/>
            <a:ext cx="4054475" cy="3040063"/>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1" name="Shape 201"/>
          <p:cNvSpPr txBox="1">
            <a:spLocks noGrp="1"/>
          </p:cNvSpPr>
          <p:nvPr>
            <p:ph type="body" idx="1"/>
          </p:nvPr>
        </p:nvSpPr>
        <p:spPr>
          <a:xfrm>
            <a:off x="686421" y="4336301"/>
            <a:ext cx="5485109" cy="3548564"/>
          </a:xfrm>
          <a:prstGeom prst="rect">
            <a:avLst/>
          </a:prstGeom>
          <a:noFill/>
          <a:ln>
            <a:noFill/>
          </a:ln>
        </p:spPr>
        <p:txBody>
          <a:bodyPr lIns="89341" tIns="44658" rIns="89341" bIns="44658" anchor="t" anchorCtr="0">
            <a:noAutofit/>
          </a:bodyPr>
          <a:lstStyle/>
          <a:p>
            <a:r>
              <a:rPr lang="en-US" dirty="0">
                <a:latin typeface="Garamond" panose="02020404030301010803" pitchFamily="18" charset="0"/>
              </a:rPr>
              <a:t>MH</a:t>
            </a:r>
          </a:p>
          <a:p>
            <a:r>
              <a:rPr lang="en-US" dirty="0">
                <a:latin typeface="Garamond" panose="02020404030301010803" pitchFamily="18" charset="0"/>
              </a:rPr>
              <a:t>53 school district3 (9</a:t>
            </a:r>
            <a:r>
              <a:rPr lang="en-US" baseline="0" dirty="0">
                <a:latin typeface="Garamond" panose="02020404030301010803" pitchFamily="18" charset="0"/>
              </a:rPr>
              <a:t> Charters)</a:t>
            </a:r>
            <a:endParaRPr lang="en-US" dirty="0">
              <a:latin typeface="Garamond" panose="02020404030301010803" pitchFamily="18" charset="0"/>
            </a:endParaRPr>
          </a:p>
          <a:p>
            <a:endParaRPr lang="en-US" dirty="0">
              <a:latin typeface="Garamond" panose="02020404030301010803" pitchFamily="18" charset="0"/>
            </a:endParaRPr>
          </a:p>
          <a:p>
            <a:r>
              <a:rPr lang="en-US" dirty="0">
                <a:latin typeface="Garamond" panose="02020404030301010803" pitchFamily="18" charset="0"/>
              </a:rPr>
              <a:t>230 schools</a:t>
            </a:r>
          </a:p>
          <a:p>
            <a:endParaRPr lang="en-US" dirty="0">
              <a:latin typeface="Garamond" panose="02020404030301010803" pitchFamily="18" charset="0"/>
            </a:endParaRPr>
          </a:p>
          <a:p>
            <a:r>
              <a:rPr lang="en-US" dirty="0">
                <a:latin typeface="Garamond" panose="02020404030301010803" pitchFamily="18" charset="0"/>
              </a:rPr>
              <a:t>About 1,300 teachers</a:t>
            </a:r>
          </a:p>
          <a:p>
            <a:pPr>
              <a:buClr>
                <a:schemeClr val="dk1"/>
              </a:buClr>
              <a:buSzPct val="25000"/>
            </a:pPr>
            <a:endParaRPr dirty="0"/>
          </a:p>
        </p:txBody>
      </p:sp>
      <p:sp>
        <p:nvSpPr>
          <p:cNvPr id="202" name="Shape 202"/>
          <p:cNvSpPr txBox="1">
            <a:spLocks noGrp="1"/>
          </p:cNvSpPr>
          <p:nvPr>
            <p:ph type="dt" idx="10"/>
          </p:nvPr>
        </p:nvSpPr>
        <p:spPr>
          <a:xfrm>
            <a:off x="3884027" y="0"/>
            <a:ext cx="2972348" cy="452476"/>
          </a:xfrm>
          <a:prstGeom prst="rect">
            <a:avLst/>
          </a:prstGeom>
          <a:noFill/>
          <a:ln>
            <a:noFill/>
          </a:ln>
        </p:spPr>
        <p:txBody>
          <a:bodyPr lIns="89341" tIns="44658" rIns="89341" bIns="44658" anchor="t" anchorCtr="0">
            <a:noAutofit/>
          </a:bodyPr>
          <a:lstStyle/>
          <a:p>
            <a:pPr>
              <a:buClr>
                <a:schemeClr val="dk1"/>
              </a:buClr>
              <a:buSzPct val="25000"/>
            </a:pPr>
            <a:endParaRPr/>
          </a:p>
        </p:txBody>
      </p:sp>
      <p:sp>
        <p:nvSpPr>
          <p:cNvPr id="203" name="Shape 203"/>
          <p:cNvSpPr txBox="1">
            <a:spLocks noGrp="1"/>
          </p:cNvSpPr>
          <p:nvPr>
            <p:ph type="sldNum" idx="12"/>
          </p:nvPr>
        </p:nvSpPr>
        <p:spPr>
          <a:xfrm>
            <a:off x="3884027" y="8558733"/>
            <a:ext cx="2972348" cy="452476"/>
          </a:xfrm>
          <a:prstGeom prst="rect">
            <a:avLst/>
          </a:prstGeom>
          <a:noFill/>
          <a:ln>
            <a:noFill/>
          </a:ln>
        </p:spPr>
        <p:txBody>
          <a:bodyPr lIns="89341" tIns="44658" rIns="89341" bIns="44658" anchor="b" anchorCtr="0">
            <a:noAutofit/>
          </a:bodyPr>
          <a:lstStyle/>
          <a:p>
            <a:pPr algn="r">
              <a:buClr>
                <a:schemeClr val="dk1"/>
              </a:buClr>
              <a:buSzPct val="25000"/>
            </a:pPr>
            <a:fld id="{00000000-1234-1234-1234-123412341234}" type="slidenum">
              <a:rPr lang="en-US" sz="1200">
                <a:solidFill>
                  <a:schemeClr val="dk1"/>
                </a:solidFill>
                <a:latin typeface="Calibri"/>
                <a:ea typeface="Calibri"/>
                <a:cs typeface="Calibri"/>
                <a:sym typeface="Calibri"/>
              </a:rPr>
              <a:pPr algn="r">
                <a:buClr>
                  <a:schemeClr val="dk1"/>
                </a:buClr>
                <a:buSzPct val="25000"/>
              </a:pPr>
              <a:t>4</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4852836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Shape 251"/>
          <p:cNvSpPr>
            <a:spLocks noGrp="1" noRot="1" noChangeAspect="1"/>
          </p:cNvSpPr>
          <p:nvPr>
            <p:ph type="sldImg" idx="2"/>
          </p:nvPr>
        </p:nvSpPr>
        <p:spPr>
          <a:xfrm>
            <a:off x="1387475" y="1135063"/>
            <a:ext cx="4083050" cy="3062287"/>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52" name="Shape 252"/>
          <p:cNvSpPr txBox="1">
            <a:spLocks noGrp="1"/>
          </p:cNvSpPr>
          <p:nvPr>
            <p:ph type="body" idx="1"/>
          </p:nvPr>
        </p:nvSpPr>
        <p:spPr>
          <a:xfrm>
            <a:off x="686421" y="4368153"/>
            <a:ext cx="5485109" cy="3574629"/>
          </a:xfrm>
          <a:prstGeom prst="rect">
            <a:avLst/>
          </a:prstGeom>
          <a:noFill/>
          <a:ln>
            <a:noFill/>
          </a:ln>
        </p:spPr>
        <p:txBody>
          <a:bodyPr lIns="89341" tIns="44658" rIns="89341" bIns="44658" anchor="t" anchorCtr="0">
            <a:noAutofit/>
          </a:bodyPr>
          <a:lstStyle/>
          <a:p>
            <a:pPr>
              <a:buSzPct val="25000"/>
            </a:pPr>
            <a:r>
              <a:rPr lang="en-US" dirty="0"/>
              <a:t>MH</a:t>
            </a:r>
            <a:endParaRPr dirty="0"/>
          </a:p>
        </p:txBody>
      </p:sp>
      <p:sp>
        <p:nvSpPr>
          <p:cNvPr id="253" name="Shape 253"/>
          <p:cNvSpPr txBox="1">
            <a:spLocks noGrp="1"/>
          </p:cNvSpPr>
          <p:nvPr>
            <p:ph type="dt" idx="10"/>
          </p:nvPr>
        </p:nvSpPr>
        <p:spPr>
          <a:xfrm>
            <a:off x="3884027" y="1"/>
            <a:ext cx="2972348" cy="455800"/>
          </a:xfrm>
          <a:prstGeom prst="rect">
            <a:avLst/>
          </a:prstGeom>
          <a:noFill/>
          <a:ln>
            <a:noFill/>
          </a:ln>
        </p:spPr>
        <p:txBody>
          <a:bodyPr lIns="89341" tIns="44658" rIns="89341" bIns="44658" anchor="t" anchorCtr="0">
            <a:noAutofit/>
          </a:bodyPr>
          <a:lstStyle/>
          <a:p>
            <a:pPr>
              <a:buSzPct val="25000"/>
            </a:pPr>
            <a:endParaRPr/>
          </a:p>
        </p:txBody>
      </p:sp>
      <p:sp>
        <p:nvSpPr>
          <p:cNvPr id="254" name="Shape 254"/>
          <p:cNvSpPr txBox="1">
            <a:spLocks noGrp="1"/>
          </p:cNvSpPr>
          <p:nvPr>
            <p:ph type="sldNum" idx="12"/>
          </p:nvPr>
        </p:nvSpPr>
        <p:spPr>
          <a:xfrm>
            <a:off x="3884027" y="8621598"/>
            <a:ext cx="2972348" cy="455800"/>
          </a:xfrm>
          <a:prstGeom prst="rect">
            <a:avLst/>
          </a:prstGeom>
          <a:noFill/>
          <a:ln>
            <a:noFill/>
          </a:ln>
        </p:spPr>
        <p:txBody>
          <a:bodyPr lIns="89341" tIns="44658" rIns="89341" bIns="44658" anchor="b" anchorCtr="0">
            <a:noAutofit/>
          </a:bodyPr>
          <a:lstStyle/>
          <a:p>
            <a:pPr algn="r">
              <a:buSzPct val="25000"/>
            </a:pPr>
            <a:fld id="{00000000-1234-1234-1234-123412341234}" type="slidenum">
              <a:rPr lang="en-US" sz="1200">
                <a:solidFill>
                  <a:schemeClr val="dk1"/>
                </a:solidFill>
                <a:latin typeface="Calibri"/>
                <a:ea typeface="Calibri"/>
                <a:cs typeface="Calibri"/>
                <a:sym typeface="Calibri"/>
              </a:rPr>
              <a:pPr algn="r">
                <a:buSzPct val="25000"/>
              </a:pPr>
              <a:t>5</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0382998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PC</a:t>
            </a:r>
          </a:p>
          <a:p>
            <a:endParaRPr lang="en-US" dirty="0"/>
          </a:p>
          <a:p>
            <a:r>
              <a:rPr lang="en-US" dirty="0"/>
              <a:t>&amp; Transition</a:t>
            </a:r>
          </a:p>
        </p:txBody>
      </p:sp>
      <p:sp>
        <p:nvSpPr>
          <p:cNvPr id="4" name="Slide Number Placeholder 3"/>
          <p:cNvSpPr>
            <a:spLocks noGrp="1"/>
          </p:cNvSpPr>
          <p:nvPr>
            <p:ph type="sldNum" sz="quarter" idx="10"/>
          </p:nvPr>
        </p:nvSpPr>
        <p:spPr/>
        <p:txBody>
          <a:bodyPr/>
          <a:lstStyle/>
          <a:p>
            <a:fld id="{1CE2F890-AA08-45CE-A4D3-C93A8E9D280C}" type="slidenum">
              <a:rPr lang="en-US" smtClean="0"/>
              <a:t>6</a:t>
            </a:fld>
            <a:endParaRPr lang="en-US"/>
          </a:p>
        </p:txBody>
      </p:sp>
      <p:sp>
        <p:nvSpPr>
          <p:cNvPr id="5" name="Date Placeholder 4"/>
          <p:cNvSpPr>
            <a:spLocks noGrp="1"/>
          </p:cNvSpPr>
          <p:nvPr>
            <p:ph type="dt" idx="11"/>
          </p:nvPr>
        </p:nvSpPr>
        <p:spPr/>
        <p:txBody>
          <a:bodyPr/>
          <a:lstStyle/>
          <a:p>
            <a:r>
              <a:rPr lang="en-US"/>
              <a:t>March 18, 2016</a:t>
            </a:r>
          </a:p>
        </p:txBody>
      </p:sp>
    </p:spTree>
    <p:extLst>
      <p:ext uri="{BB962C8B-B14F-4D97-AF65-F5344CB8AC3E}">
        <p14:creationId xmlns:p14="http://schemas.microsoft.com/office/powerpoint/2010/main" val="27249139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87475" y="1135063"/>
            <a:ext cx="4083050" cy="3062287"/>
          </a:xfrm>
        </p:spPr>
      </p:sp>
      <p:sp>
        <p:nvSpPr>
          <p:cNvPr id="3" name="Notes Placeholder 2"/>
          <p:cNvSpPr>
            <a:spLocks noGrp="1"/>
          </p:cNvSpPr>
          <p:nvPr>
            <p:ph type="body" idx="1"/>
          </p:nvPr>
        </p:nvSpPr>
        <p:spPr/>
        <p:txBody>
          <a:bodyPr/>
          <a:lstStyle/>
          <a:p>
            <a:r>
              <a:rPr lang="en-US" dirty="0"/>
              <a:t>TM &amp; JB</a:t>
            </a:r>
          </a:p>
          <a:p>
            <a:r>
              <a:rPr lang="en-US" dirty="0"/>
              <a:t>How was the partnership leveraged to support</a:t>
            </a:r>
            <a:r>
              <a:rPr lang="en-US" baseline="0" dirty="0"/>
              <a:t> instruction and achieve the Lincoln Charter’s vision?</a:t>
            </a:r>
          </a:p>
          <a:p>
            <a:r>
              <a:rPr lang="en-US" baseline="0" dirty="0"/>
              <a:t>Considerations, recommendations, unanticipated outcomes… </a:t>
            </a:r>
            <a:endParaRPr lang="en-US" dirty="0"/>
          </a:p>
        </p:txBody>
      </p:sp>
      <p:sp>
        <p:nvSpPr>
          <p:cNvPr id="4" name="Slide Number Placeholder 3"/>
          <p:cNvSpPr>
            <a:spLocks noGrp="1"/>
          </p:cNvSpPr>
          <p:nvPr>
            <p:ph type="sldNum" idx="10"/>
          </p:nvPr>
        </p:nvSpPr>
        <p:spPr/>
        <p:txBody>
          <a:bodyPr/>
          <a:lstStyle/>
          <a:p>
            <a:pPr algn="r">
              <a:buSzPct val="25000"/>
            </a:pPr>
            <a:fld id="{00000000-1234-1234-1234-123412341234}" type="slidenum">
              <a:rPr lang="en-US" sz="1200">
                <a:solidFill>
                  <a:schemeClr val="dk1"/>
                </a:solidFill>
                <a:latin typeface="Calibri"/>
                <a:ea typeface="Calibri"/>
                <a:cs typeface="Calibri"/>
                <a:sym typeface="Calibri"/>
              </a:rPr>
              <a:pPr algn="r">
                <a:buSzPct val="25000"/>
              </a:pPr>
              <a:t>7</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459943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TM &amp; JB</a:t>
            </a:r>
          </a:p>
          <a:p>
            <a:endParaRPr lang="en-US" dirty="0"/>
          </a:p>
        </p:txBody>
      </p:sp>
      <p:sp>
        <p:nvSpPr>
          <p:cNvPr id="4" name="Slide Number Placeholder 3"/>
          <p:cNvSpPr>
            <a:spLocks noGrp="1"/>
          </p:cNvSpPr>
          <p:nvPr>
            <p:ph type="sldNum" idx="10"/>
          </p:nvPr>
        </p:nvSpPr>
        <p:spPr/>
        <p:txBody>
          <a:bodyPr/>
          <a:lstStyle/>
          <a:p>
            <a:pPr algn="r">
              <a:buSzPct val="25000"/>
            </a:pPr>
            <a:fld id="{00000000-1234-1234-1234-123412341234}" type="slidenum">
              <a:rPr lang="en-US" sz="1200" smtClean="0">
                <a:solidFill>
                  <a:schemeClr val="dk1"/>
                </a:solidFill>
                <a:latin typeface="Calibri"/>
                <a:ea typeface="Calibri"/>
                <a:cs typeface="Calibri"/>
                <a:sym typeface="Calibri"/>
              </a:rPr>
              <a:pPr algn="r">
                <a:buSzPct val="25000"/>
              </a:pPr>
              <a:t>8</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838760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Shape 251"/>
          <p:cNvSpPr>
            <a:spLocks noGrp="1" noRot="1" noChangeAspect="1"/>
          </p:cNvSpPr>
          <p:nvPr>
            <p:ph type="sldImg" idx="2"/>
          </p:nvPr>
        </p:nvSpPr>
        <p:spPr>
          <a:xfrm>
            <a:off x="1387475" y="1135063"/>
            <a:ext cx="4083050" cy="3062287"/>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52" name="Shape 252"/>
          <p:cNvSpPr txBox="1">
            <a:spLocks noGrp="1"/>
          </p:cNvSpPr>
          <p:nvPr>
            <p:ph type="body" idx="1"/>
          </p:nvPr>
        </p:nvSpPr>
        <p:spPr>
          <a:xfrm>
            <a:off x="686421" y="4368153"/>
            <a:ext cx="5485109" cy="3574629"/>
          </a:xfrm>
          <a:prstGeom prst="rect">
            <a:avLst/>
          </a:prstGeom>
          <a:noFill/>
          <a:ln>
            <a:noFill/>
          </a:ln>
        </p:spPr>
        <p:txBody>
          <a:bodyPr lIns="89341" tIns="44658" rIns="89341" bIns="44658" anchor="t" anchorCtr="0">
            <a:noAutofit/>
          </a:bodyPr>
          <a:lstStyle/>
          <a:p>
            <a:pPr>
              <a:buSzPct val="25000"/>
            </a:pPr>
            <a:r>
              <a:rPr lang="en-US" dirty="0"/>
              <a:t>MH &amp; KR</a:t>
            </a:r>
          </a:p>
          <a:p>
            <a:pPr marL="167541" indent="-167541">
              <a:buSzPct val="25000"/>
              <a:buFontTx/>
              <a:buChar char="-"/>
            </a:pPr>
            <a:r>
              <a:rPr lang="en-US" dirty="0"/>
              <a:t>Worked with Bradford Prep and Union Prep</a:t>
            </a:r>
          </a:p>
          <a:p>
            <a:pPr marL="167541" indent="-167541">
              <a:buSzPct val="25000"/>
              <a:buFontTx/>
              <a:buChar char="-"/>
            </a:pPr>
            <a:r>
              <a:rPr lang="en-US" dirty="0"/>
              <a:t>Know charter goals - “Bradford way” </a:t>
            </a:r>
          </a:p>
          <a:p>
            <a:pPr marL="167541" indent="-167541">
              <a:buSzPct val="25000"/>
              <a:buFontTx/>
              <a:buChar char="-"/>
            </a:pPr>
            <a:r>
              <a:rPr lang="en-US" dirty="0"/>
              <a:t>Relationship w admin – check in – Bradford – check in led to PD because of need based on survey data</a:t>
            </a:r>
          </a:p>
          <a:p>
            <a:pPr marL="167541" indent="-167541">
              <a:buSzPct val="25000"/>
              <a:buFontTx/>
              <a:buChar char="-"/>
            </a:pPr>
            <a:r>
              <a:rPr lang="en-US" dirty="0"/>
              <a:t>Relationship with fac. CRT – co-present PD at Union Prep, check in co-coach</a:t>
            </a:r>
          </a:p>
          <a:p>
            <a:pPr marL="167541" indent="-167541">
              <a:buSzPct val="25000"/>
              <a:buFontTx/>
              <a:buChar char="-"/>
            </a:pPr>
            <a:r>
              <a:rPr lang="en-US" dirty="0"/>
              <a:t>PD – Bradford Prep attend Singapore Math training Union Prep induction days – present based on need (aggressive monitoring and entry routine)</a:t>
            </a:r>
          </a:p>
          <a:p>
            <a:pPr>
              <a:buSzPct val="25000"/>
            </a:pPr>
            <a:r>
              <a:rPr lang="en-US" dirty="0"/>
              <a:t>- Individual coaching – following teachers multiple years – data shows successful work</a:t>
            </a:r>
            <a:endParaRPr dirty="0"/>
          </a:p>
        </p:txBody>
      </p:sp>
      <p:sp>
        <p:nvSpPr>
          <p:cNvPr id="253" name="Shape 253"/>
          <p:cNvSpPr txBox="1">
            <a:spLocks noGrp="1"/>
          </p:cNvSpPr>
          <p:nvPr>
            <p:ph type="dt" idx="10"/>
          </p:nvPr>
        </p:nvSpPr>
        <p:spPr>
          <a:xfrm>
            <a:off x="3884027" y="1"/>
            <a:ext cx="2972348" cy="455800"/>
          </a:xfrm>
          <a:prstGeom prst="rect">
            <a:avLst/>
          </a:prstGeom>
          <a:noFill/>
          <a:ln>
            <a:noFill/>
          </a:ln>
        </p:spPr>
        <p:txBody>
          <a:bodyPr lIns="89341" tIns="44658" rIns="89341" bIns="44658" anchor="t" anchorCtr="0">
            <a:noAutofit/>
          </a:bodyPr>
          <a:lstStyle/>
          <a:p>
            <a:pPr>
              <a:buSzPct val="25000"/>
            </a:pPr>
            <a:endParaRPr/>
          </a:p>
        </p:txBody>
      </p:sp>
      <p:sp>
        <p:nvSpPr>
          <p:cNvPr id="254" name="Shape 254"/>
          <p:cNvSpPr txBox="1">
            <a:spLocks noGrp="1"/>
          </p:cNvSpPr>
          <p:nvPr>
            <p:ph type="sldNum" idx="12"/>
          </p:nvPr>
        </p:nvSpPr>
        <p:spPr>
          <a:xfrm>
            <a:off x="3884027" y="8621598"/>
            <a:ext cx="2972348" cy="455800"/>
          </a:xfrm>
          <a:prstGeom prst="rect">
            <a:avLst/>
          </a:prstGeom>
          <a:noFill/>
          <a:ln>
            <a:noFill/>
          </a:ln>
        </p:spPr>
        <p:txBody>
          <a:bodyPr lIns="89341" tIns="44658" rIns="89341" bIns="44658" anchor="b" anchorCtr="0">
            <a:noAutofit/>
          </a:bodyPr>
          <a:lstStyle/>
          <a:p>
            <a:pPr algn="r">
              <a:buSzPct val="25000"/>
            </a:pPr>
            <a:fld id="{00000000-1234-1234-1234-123412341234}" type="slidenum">
              <a:rPr lang="en-US" sz="1200">
                <a:solidFill>
                  <a:schemeClr val="dk1"/>
                </a:solidFill>
                <a:latin typeface="Calibri"/>
                <a:ea typeface="Calibri"/>
                <a:cs typeface="Calibri"/>
                <a:sym typeface="Calibri"/>
              </a:rPr>
              <a:pPr algn="r">
                <a:buSzPct val="25000"/>
              </a:pPr>
              <a:t>9</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2287944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5"/>
        <p:cNvGrpSpPr/>
        <p:nvPr/>
      </p:nvGrpSpPr>
      <p:grpSpPr>
        <a:xfrm>
          <a:off x="0" y="0"/>
          <a:ext cx="0" cy="0"/>
          <a:chOff x="0" y="0"/>
          <a:chExt cx="0" cy="0"/>
        </a:xfrm>
      </p:grpSpPr>
      <p:sp>
        <p:nvSpPr>
          <p:cNvPr id="16" name="Shape 16"/>
          <p:cNvSpPr txBox="1">
            <a:spLocks noGrp="1"/>
          </p:cNvSpPr>
          <p:nvPr>
            <p:ph type="ctrTitle"/>
          </p:nvPr>
        </p:nvSpPr>
        <p:spPr>
          <a:xfrm>
            <a:off x="685800" y="2130425"/>
            <a:ext cx="7772400" cy="1470024"/>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7" name="Shape 17"/>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Calibri"/>
                <a:ea typeface="Calibri"/>
                <a:cs typeface="Calibri"/>
                <a:sym typeface="Calibri"/>
              </a:defRPr>
            </a:lvl1pPr>
            <a:lvl2pPr marL="457200" marR="0" lvl="1" indent="0" algn="ctr" rtl="0">
              <a:spcBef>
                <a:spcPts val="560"/>
              </a:spcBef>
              <a:buClr>
                <a:srgbClr val="888888"/>
              </a:buClr>
              <a:buFont typeface="Arial"/>
              <a:buNone/>
              <a:defRPr sz="2800" b="0" i="0" u="none" strike="noStrike" cap="none">
                <a:solidFill>
                  <a:srgbClr val="888888"/>
                </a:solidFill>
                <a:latin typeface="Calibri"/>
                <a:ea typeface="Calibri"/>
                <a:cs typeface="Calibri"/>
                <a:sym typeface="Calibri"/>
              </a:defRPr>
            </a:lvl2pPr>
            <a:lvl3pPr marL="914400" marR="0" lvl="2" indent="0" algn="ctr" rtl="0">
              <a:spcBef>
                <a:spcPts val="480"/>
              </a:spcBef>
              <a:buClr>
                <a:srgbClr val="888888"/>
              </a:buClr>
              <a:buFont typeface="Arial"/>
              <a:buNone/>
              <a:defRPr sz="2400" b="0" i="0" u="none" strike="noStrike" cap="none">
                <a:solidFill>
                  <a:srgbClr val="888888"/>
                </a:solidFill>
                <a:latin typeface="Calibri"/>
                <a:ea typeface="Calibri"/>
                <a:cs typeface="Calibri"/>
                <a:sym typeface="Calibri"/>
              </a:defRPr>
            </a:lvl3pPr>
            <a:lvl4pPr marL="1371600" marR="0" lvl="3"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4pPr>
            <a:lvl5pPr marL="1828800" marR="0" lvl="4"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18" name="Shape 1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9" name="Shape 1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0" name="Shape 2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78"/>
        <p:cNvGrpSpPr/>
        <p:nvPr/>
      </p:nvGrpSpPr>
      <p:grpSpPr>
        <a:xfrm>
          <a:off x="0" y="0"/>
          <a:ext cx="0" cy="0"/>
          <a:chOff x="0" y="0"/>
          <a:chExt cx="0" cy="0"/>
        </a:xfrm>
      </p:grpSpPr>
      <p:sp>
        <p:nvSpPr>
          <p:cNvPr id="79" name="Shape 79"/>
          <p:cNvSpPr txBox="1">
            <a:spLocks noGrp="1"/>
          </p:cNvSpPr>
          <p:nvPr>
            <p:ph type="title"/>
          </p:nvPr>
        </p:nvSpPr>
        <p:spPr>
          <a:xfrm rot="5400000">
            <a:off x="4732337" y="2171700"/>
            <a:ext cx="5851525" cy="20574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80" name="Shape 80"/>
          <p:cNvSpPr txBox="1">
            <a:spLocks noGrp="1"/>
          </p:cNvSpPr>
          <p:nvPr>
            <p:ph type="body" idx="1"/>
          </p:nvPr>
        </p:nvSpPr>
        <p:spPr>
          <a:xfrm rot="5400000">
            <a:off x="541337" y="190500"/>
            <a:ext cx="5851525" cy="6019799"/>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1" name="Shape 8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2" name="Shape 8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3" name="Shape 8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21"/>
        <p:cNvGrpSpPr/>
        <p:nvPr/>
      </p:nvGrpSpPr>
      <p:grpSpPr>
        <a:xfrm>
          <a:off x="0" y="0"/>
          <a:ext cx="0" cy="0"/>
          <a:chOff x="0" y="0"/>
          <a:chExt cx="0" cy="0"/>
        </a:xfrm>
      </p:grpSpPr>
      <p:sp>
        <p:nvSpPr>
          <p:cNvPr id="22" name="Shape 22"/>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23" name="Shape 23"/>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24" name="Shape 2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5" name="Shape 2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6" name="Shape 26"/>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27"/>
        <p:cNvGrpSpPr/>
        <p:nvPr/>
      </p:nvGrpSpPr>
      <p:grpSpPr>
        <a:xfrm>
          <a:off x="0" y="0"/>
          <a:ext cx="0" cy="0"/>
          <a:chOff x="0" y="0"/>
          <a:chExt cx="0" cy="0"/>
        </a:xfrm>
      </p:grpSpPr>
      <p:sp>
        <p:nvSpPr>
          <p:cNvPr id="28" name="Shape 28"/>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marL="0" marR="0" lvl="0" indent="0" algn="l" rtl="0">
              <a:spcBef>
                <a:spcPts val="0"/>
              </a:spcBef>
              <a:buClr>
                <a:schemeClr val="dk1"/>
              </a:buClr>
              <a:buFont typeface="Calibri"/>
              <a:buNone/>
              <a:defRPr sz="4000" b="1"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29" name="Shape 29"/>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marR="0" lvl="0" indent="0" algn="l"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1pPr>
            <a:lvl2pPr marL="457200" marR="0" lvl="1" indent="0" algn="l" rtl="0">
              <a:spcBef>
                <a:spcPts val="360"/>
              </a:spcBef>
              <a:buClr>
                <a:srgbClr val="888888"/>
              </a:buClr>
              <a:buFont typeface="Arial"/>
              <a:buNone/>
              <a:defRPr sz="1800" b="0" i="0" u="none" strike="noStrike" cap="none">
                <a:solidFill>
                  <a:srgbClr val="888888"/>
                </a:solidFill>
                <a:latin typeface="Calibri"/>
                <a:ea typeface="Calibri"/>
                <a:cs typeface="Calibri"/>
                <a:sym typeface="Calibri"/>
              </a:defRPr>
            </a:lvl2pPr>
            <a:lvl3pPr marL="914400" marR="0" lvl="2" indent="0" algn="l" rtl="0">
              <a:spcBef>
                <a:spcPts val="320"/>
              </a:spcBef>
              <a:buClr>
                <a:srgbClr val="888888"/>
              </a:buClr>
              <a:buFont typeface="Arial"/>
              <a:buNone/>
              <a:defRPr sz="1600" b="0" i="0" u="none" strike="noStrike" cap="none">
                <a:solidFill>
                  <a:srgbClr val="888888"/>
                </a:solidFill>
                <a:latin typeface="Calibri"/>
                <a:ea typeface="Calibri"/>
                <a:cs typeface="Calibri"/>
                <a:sym typeface="Calibri"/>
              </a:defRPr>
            </a:lvl3pPr>
            <a:lvl4pPr marL="1371600" marR="0" lvl="3"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4pPr>
            <a:lvl5pPr marL="1828800" marR="0" lvl="4"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5pPr>
            <a:lvl6pPr marL="2286000" marR="0" lvl="5"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6pPr>
            <a:lvl7pPr marL="2743200" marR="0" lvl="6"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7pPr>
            <a:lvl8pPr marL="3200400" marR="0" lvl="7"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8pPr>
            <a:lvl9pPr marL="3657600" marR="0" lvl="8"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9pPr>
          </a:lstStyle>
          <a:p>
            <a:endParaRPr/>
          </a:p>
        </p:txBody>
      </p:sp>
      <p:sp>
        <p:nvSpPr>
          <p:cNvPr id="30" name="Shape 30"/>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1" name="Shape 31"/>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2" name="Shape 32"/>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40"/>
        <p:cNvGrpSpPr/>
        <p:nvPr/>
      </p:nvGrpSpPr>
      <p:grpSpPr>
        <a:xfrm>
          <a:off x="0" y="0"/>
          <a:ext cx="0" cy="0"/>
          <a:chOff x="0" y="0"/>
          <a:chExt cx="0" cy="0"/>
        </a:xfrm>
      </p:grpSpPr>
      <p:sp>
        <p:nvSpPr>
          <p:cNvPr id="41" name="Shape 41"/>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42" name="Shape 42"/>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marR="0" lvl="0" indent="0" algn="l" rtl="0">
              <a:spcBef>
                <a:spcPts val="48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spcBef>
                <a:spcPts val="4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spcBef>
                <a:spcPts val="36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marL="342900" marR="0" lvl="0" indent="-1905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1pPr>
            <a:lvl2pPr marL="742950" marR="0" lvl="1" indent="-15875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2pPr>
            <a:lvl3pPr marL="1143000" marR="0" lvl="2"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3pPr>
            <a:lvl4pPr marL="1600200" marR="0" lvl="3"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4pPr>
            <a:lvl5pPr marL="2057400" marR="0" lvl="4"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5pPr>
            <a:lvl6pPr marL="2514600" marR="0" lvl="5"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44" name="Shape 44"/>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marR="0" lvl="0" indent="0" algn="l" rtl="0">
              <a:spcBef>
                <a:spcPts val="48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spcBef>
                <a:spcPts val="4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spcBef>
                <a:spcPts val="36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45" name="Shape 45"/>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marL="342900" marR="0" lvl="0" indent="-1905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1pPr>
            <a:lvl2pPr marL="742950" marR="0" lvl="1" indent="-15875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2pPr>
            <a:lvl3pPr marL="1143000" marR="0" lvl="2"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3pPr>
            <a:lvl4pPr marL="1600200" marR="0" lvl="3"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4pPr>
            <a:lvl5pPr marL="2057400" marR="0" lvl="4"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5pPr>
            <a:lvl6pPr marL="2514600" marR="0" lvl="5"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46" name="Shape 4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7" name="Shape 4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8" name="Shape 48"/>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49"/>
        <p:cNvGrpSpPr/>
        <p:nvPr/>
      </p:nvGrpSpPr>
      <p:grpSpPr>
        <a:xfrm>
          <a:off x="0" y="0"/>
          <a:ext cx="0" cy="0"/>
          <a:chOff x="0" y="0"/>
          <a:chExt cx="0" cy="0"/>
        </a:xfrm>
      </p:grpSpPr>
      <p:sp>
        <p:nvSpPr>
          <p:cNvPr id="50" name="Shape 50"/>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51" name="Shape 5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2" name="Shape 5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3" name="Shape 5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4"/>
        <p:cNvGrpSpPr/>
        <p:nvPr/>
      </p:nvGrpSpPr>
      <p:grpSpPr>
        <a:xfrm>
          <a:off x="0" y="0"/>
          <a:ext cx="0" cy="0"/>
          <a:chOff x="0" y="0"/>
          <a:chExt cx="0" cy="0"/>
        </a:xfrm>
      </p:grpSpPr>
      <p:sp>
        <p:nvSpPr>
          <p:cNvPr id="55" name="Shape 5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6" name="Shape 5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7" name="Shape 57"/>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58"/>
        <p:cNvGrpSpPr/>
        <p:nvPr/>
      </p:nvGrpSpPr>
      <p:grpSpPr>
        <a:xfrm>
          <a:off x="0" y="0"/>
          <a:ext cx="0" cy="0"/>
          <a:chOff x="0" y="0"/>
          <a:chExt cx="0" cy="0"/>
        </a:xfrm>
      </p:grpSpPr>
      <p:sp>
        <p:nvSpPr>
          <p:cNvPr id="59" name="Shape 59"/>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marL="0" marR="0" lvl="0" indent="0" algn="l" rtl="0">
              <a:spcBef>
                <a:spcPts val="0"/>
              </a:spcBef>
              <a:buClr>
                <a:schemeClr val="dk1"/>
              </a:buClr>
              <a:buFont typeface="Calibri"/>
              <a:buNone/>
              <a:defRPr sz="2000" b="1"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0" name="Shape 60"/>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61" name="Shape 61"/>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marR="0" lvl="0" indent="0" algn="l" rtl="0">
              <a:spcBef>
                <a:spcPts val="280"/>
              </a:spcBef>
              <a:buClr>
                <a:schemeClr val="dk1"/>
              </a:buClr>
              <a:buFont typeface="Arial"/>
              <a:buNone/>
              <a:defRPr sz="1400" b="0" i="0" u="none" strike="noStrike" cap="none">
                <a:solidFill>
                  <a:schemeClr val="dk1"/>
                </a:solidFill>
                <a:latin typeface="Calibri"/>
                <a:ea typeface="Calibri"/>
                <a:cs typeface="Calibri"/>
                <a:sym typeface="Calibri"/>
              </a:defRPr>
            </a:lvl1pPr>
            <a:lvl2pPr marL="457200" marR="0" lvl="1" indent="0" algn="l" rtl="0">
              <a:spcBef>
                <a:spcPts val="240"/>
              </a:spcBef>
              <a:buClr>
                <a:schemeClr val="dk1"/>
              </a:buClr>
              <a:buFont typeface="Arial"/>
              <a:buNone/>
              <a:defRPr sz="1200" b="0" i="0" u="none" strike="noStrike" cap="none">
                <a:solidFill>
                  <a:schemeClr val="dk1"/>
                </a:solidFill>
                <a:latin typeface="Calibri"/>
                <a:ea typeface="Calibri"/>
                <a:cs typeface="Calibri"/>
                <a:sym typeface="Calibri"/>
              </a:defRPr>
            </a:lvl2pPr>
            <a:lvl3pPr marL="914400" marR="0" lvl="2" indent="0" algn="l" rtl="0">
              <a:spcBef>
                <a:spcPts val="200"/>
              </a:spcBef>
              <a:buClr>
                <a:schemeClr val="dk1"/>
              </a:buClr>
              <a:buFont typeface="Arial"/>
              <a:buNone/>
              <a:defRPr sz="1000" b="0" i="0" u="none" strike="noStrike" cap="none">
                <a:solidFill>
                  <a:schemeClr val="dk1"/>
                </a:solidFill>
                <a:latin typeface="Calibri"/>
                <a:ea typeface="Calibri"/>
                <a:cs typeface="Calibri"/>
                <a:sym typeface="Calibri"/>
              </a:defRPr>
            </a:lvl3pPr>
            <a:lvl4pPr marL="1371600" marR="0" lvl="3"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4pPr>
            <a:lvl5pPr marL="1828800" marR="0" lvl="4"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5pPr>
            <a:lvl6pPr marL="2286000" marR="0" lvl="5"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6pPr>
            <a:lvl7pPr marL="2743200" marR="0" lvl="6"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7pPr>
            <a:lvl8pPr marL="3200400" marR="0" lvl="7"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8pPr>
            <a:lvl9pPr marL="3657600" marR="0" lvl="8"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62" name="Shape 6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1792288" y="4800600"/>
            <a:ext cx="5486399" cy="566737"/>
          </a:xfrm>
          <a:prstGeom prst="rect">
            <a:avLst/>
          </a:prstGeom>
          <a:noFill/>
          <a:ln>
            <a:noFill/>
          </a:ln>
        </p:spPr>
        <p:txBody>
          <a:bodyPr lIns="91425" tIns="91425" rIns="91425" bIns="91425" anchor="b" anchorCtr="0"/>
          <a:lstStyle>
            <a:lvl1pPr marL="0" marR="0" lvl="0" indent="0" algn="l" rtl="0">
              <a:spcBef>
                <a:spcPts val="0"/>
              </a:spcBef>
              <a:buClr>
                <a:schemeClr val="dk1"/>
              </a:buClr>
              <a:buFont typeface="Calibri"/>
              <a:buNone/>
              <a:defRPr sz="2000" b="1"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7" name="Shape 67"/>
          <p:cNvSpPr>
            <a:spLocks noGrp="1"/>
          </p:cNvSpPr>
          <p:nvPr>
            <p:ph type="pic" idx="2"/>
          </p:nvPr>
        </p:nvSpPr>
        <p:spPr>
          <a:xfrm>
            <a:off x="1792288" y="612775"/>
            <a:ext cx="5486399" cy="4114800"/>
          </a:xfrm>
          <a:prstGeom prst="rect">
            <a:avLst/>
          </a:prstGeom>
          <a:noFill/>
          <a:ln>
            <a:noFill/>
          </a:ln>
        </p:spPr>
        <p:txBody>
          <a:bodyPr lIns="91425" tIns="91425" rIns="91425" bIns="91425" anchor="t" anchorCtr="0"/>
          <a:lstStyle>
            <a:lvl1pPr marL="0" marR="0" lvl="0" indent="0" algn="l" rtl="0">
              <a:spcBef>
                <a:spcPts val="640"/>
              </a:spcBef>
              <a:buClr>
                <a:schemeClr val="dk1"/>
              </a:buClr>
              <a:buFont typeface="Arial"/>
              <a:buNone/>
              <a:defRPr sz="3200" b="0" i="0" u="none" strike="noStrike" cap="none">
                <a:solidFill>
                  <a:schemeClr val="dk1"/>
                </a:solidFill>
                <a:latin typeface="Calibri"/>
                <a:ea typeface="Calibri"/>
                <a:cs typeface="Calibri"/>
                <a:sym typeface="Calibri"/>
              </a:defRPr>
            </a:lvl1pPr>
            <a:lvl2pPr marL="457200" marR="0" lvl="1" indent="0" algn="l" rtl="0">
              <a:spcBef>
                <a:spcPts val="560"/>
              </a:spcBef>
              <a:buClr>
                <a:schemeClr val="dk1"/>
              </a:buClr>
              <a:buFont typeface="Arial"/>
              <a:buNone/>
              <a:defRPr sz="2800" b="0" i="0" u="none" strike="noStrike" cap="none">
                <a:solidFill>
                  <a:schemeClr val="dk1"/>
                </a:solidFill>
                <a:latin typeface="Calibri"/>
                <a:ea typeface="Calibri"/>
                <a:cs typeface="Calibri"/>
                <a:sym typeface="Calibri"/>
              </a:defRPr>
            </a:lvl2pPr>
            <a:lvl3pPr marL="914400" marR="0" lvl="2" indent="0" algn="l" rtl="0">
              <a:spcBef>
                <a:spcPts val="480"/>
              </a:spcBef>
              <a:buClr>
                <a:schemeClr val="dk1"/>
              </a:buClr>
              <a:buFont typeface="Arial"/>
              <a:buNone/>
              <a:defRPr sz="2400" b="0" i="0" u="none" strike="noStrike" cap="none">
                <a:solidFill>
                  <a:schemeClr val="dk1"/>
                </a:solidFill>
                <a:latin typeface="Calibri"/>
                <a:ea typeface="Calibri"/>
                <a:cs typeface="Calibri"/>
                <a:sym typeface="Calibri"/>
              </a:defRPr>
            </a:lvl3pPr>
            <a:lvl4pPr marL="1371600" marR="0" lvl="3"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4pPr>
            <a:lvl5pPr marL="1828800" marR="0" lvl="4"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5pPr>
            <a:lvl6pPr marL="2286000" marR="0" lvl="5"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6pPr>
            <a:lvl7pPr marL="2743200" marR="0" lvl="6"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7pPr>
            <a:lvl8pPr marL="3200400" marR="0" lvl="7"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8pPr>
            <a:lvl9pPr marL="3657600" marR="0" lvl="8"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8" name="Shape 68"/>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marR="0" lvl="0" indent="0" algn="l" rtl="0">
              <a:spcBef>
                <a:spcPts val="280"/>
              </a:spcBef>
              <a:buClr>
                <a:schemeClr val="dk1"/>
              </a:buClr>
              <a:buFont typeface="Arial"/>
              <a:buNone/>
              <a:defRPr sz="1400" b="0" i="0" u="none" strike="noStrike" cap="none">
                <a:solidFill>
                  <a:schemeClr val="dk1"/>
                </a:solidFill>
                <a:latin typeface="Calibri"/>
                <a:ea typeface="Calibri"/>
                <a:cs typeface="Calibri"/>
                <a:sym typeface="Calibri"/>
              </a:defRPr>
            </a:lvl1pPr>
            <a:lvl2pPr marL="457200" marR="0" lvl="1" indent="0" algn="l" rtl="0">
              <a:spcBef>
                <a:spcPts val="240"/>
              </a:spcBef>
              <a:buClr>
                <a:schemeClr val="dk1"/>
              </a:buClr>
              <a:buFont typeface="Arial"/>
              <a:buNone/>
              <a:defRPr sz="1200" b="0" i="0" u="none" strike="noStrike" cap="none">
                <a:solidFill>
                  <a:schemeClr val="dk1"/>
                </a:solidFill>
                <a:latin typeface="Calibri"/>
                <a:ea typeface="Calibri"/>
                <a:cs typeface="Calibri"/>
                <a:sym typeface="Calibri"/>
              </a:defRPr>
            </a:lvl2pPr>
            <a:lvl3pPr marL="914400" marR="0" lvl="2" indent="0" algn="l" rtl="0">
              <a:spcBef>
                <a:spcPts val="200"/>
              </a:spcBef>
              <a:buClr>
                <a:schemeClr val="dk1"/>
              </a:buClr>
              <a:buFont typeface="Arial"/>
              <a:buNone/>
              <a:defRPr sz="1000" b="0" i="0" u="none" strike="noStrike" cap="none">
                <a:solidFill>
                  <a:schemeClr val="dk1"/>
                </a:solidFill>
                <a:latin typeface="Calibri"/>
                <a:ea typeface="Calibri"/>
                <a:cs typeface="Calibri"/>
                <a:sym typeface="Calibri"/>
              </a:defRPr>
            </a:lvl3pPr>
            <a:lvl4pPr marL="1371600" marR="0" lvl="3"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4pPr>
            <a:lvl5pPr marL="1828800" marR="0" lvl="4"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5pPr>
            <a:lvl6pPr marL="2286000" marR="0" lvl="5"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6pPr>
            <a:lvl7pPr marL="2743200" marR="0" lvl="6"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7pPr>
            <a:lvl8pPr marL="3200400" marR="0" lvl="7"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8pPr>
            <a:lvl9pPr marL="3657600" marR="0" lvl="8"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69" name="Shape 69"/>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4" name="Shape 74"/>
          <p:cNvSpPr txBox="1">
            <a:spLocks noGrp="1"/>
          </p:cNvSpPr>
          <p:nvPr>
            <p:ph type="body" idx="1"/>
          </p:nvPr>
        </p:nvSpPr>
        <p:spPr>
          <a:xfrm rot="5400000">
            <a:off x="2309018" y="-251618"/>
            <a:ext cx="4525963" cy="8229600"/>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75" name="Shape 7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6" name="Shape 7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Shape 1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3" name="Shape 1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2" r:id="rId4"/>
    <p:sldLayoutId id="2147483653" r:id="rId5"/>
    <p:sldLayoutId id="2147483654" r:id="rId6"/>
    <p:sldLayoutId id="2147483655" r:id="rId7"/>
    <p:sldLayoutId id="2147483656" r:id="rId8"/>
    <p:sldLayoutId id="2147483657" r:id="rId9"/>
    <p:sldLayoutId id="2147483658"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8.jpg"/></Relationships>
</file>

<file path=ppt/slides/_rels/slide1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hyperlink" Target="http://ncntsp.northcarolina.edu" TargetMode="External"/><Relationship Id="rId4" Type="http://schemas.openxmlformats.org/officeDocument/2006/relationships/hyperlink" Target="mailto:conettap18@ecu.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Shape 90"/>
          <p:cNvSpPr txBox="1">
            <a:spLocks noGrp="1"/>
          </p:cNvSpPr>
          <p:nvPr>
            <p:ph type="ctrTitle"/>
          </p:nvPr>
        </p:nvSpPr>
        <p:spPr>
          <a:xfrm>
            <a:off x="685800" y="2130425"/>
            <a:ext cx="7772400" cy="1470024"/>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endParaRPr sz="4400" b="0" i="0" u="none" strike="noStrike" cap="none">
              <a:solidFill>
                <a:schemeClr val="dk1"/>
              </a:solidFill>
              <a:latin typeface="Calibri"/>
              <a:ea typeface="Calibri"/>
              <a:cs typeface="Calibri"/>
              <a:sym typeface="Calibri"/>
            </a:endParaRPr>
          </a:p>
        </p:txBody>
      </p:sp>
      <p:sp>
        <p:nvSpPr>
          <p:cNvPr id="91" name="Shape 91"/>
          <p:cNvSpPr txBox="1">
            <a:spLocks noGrp="1"/>
          </p:cNvSpPr>
          <p:nvPr>
            <p:ph type="subTitle" idx="1"/>
          </p:nvPr>
        </p:nvSpPr>
        <p:spPr>
          <a:xfrm>
            <a:off x="1371600" y="3886200"/>
            <a:ext cx="6400799" cy="1752600"/>
          </a:xfrm>
          <a:prstGeom prst="rect">
            <a:avLst/>
          </a:prstGeom>
          <a:noFill/>
          <a:ln>
            <a:noFill/>
          </a:ln>
        </p:spPr>
        <p:txBody>
          <a:bodyPr lIns="91425" tIns="45700" rIns="91425" bIns="45700" anchor="t" anchorCtr="0">
            <a:noAutofit/>
          </a:bodyPr>
          <a:lstStyle/>
          <a:p>
            <a:pPr marL="0" marR="0" lvl="0" indent="0" algn="ctr" rtl="0">
              <a:spcBef>
                <a:spcPts val="0"/>
              </a:spcBef>
              <a:buClr>
                <a:srgbClr val="888888"/>
              </a:buClr>
              <a:buSzPct val="25000"/>
              <a:buFont typeface="Arial"/>
              <a:buNone/>
            </a:pPr>
            <a:endParaRPr sz="3200" b="0" i="0" u="none" strike="noStrike" cap="none">
              <a:solidFill>
                <a:srgbClr val="888888"/>
              </a:solidFill>
              <a:latin typeface="Calibri"/>
              <a:ea typeface="Calibri"/>
              <a:cs typeface="Calibri"/>
              <a:sym typeface="Calibri"/>
            </a:endParaRPr>
          </a:p>
        </p:txBody>
      </p:sp>
      <p:pic>
        <p:nvPicPr>
          <p:cNvPr id="92" name="Shape 92" descr="14-3526-GAD-Pocket Folder District Step Sheets_Powerpoint_d1A.pdf"/>
          <p:cNvPicPr preferRelativeResize="0"/>
          <p:nvPr/>
        </p:nvPicPr>
        <p:blipFill rotWithShape="1">
          <a:blip r:embed="rId3">
            <a:alphaModFix/>
          </a:blip>
          <a:srcRect/>
          <a:stretch/>
        </p:blipFill>
        <p:spPr>
          <a:xfrm>
            <a:off x="0" y="0"/>
            <a:ext cx="9144000" cy="7065818"/>
          </a:xfrm>
          <a:prstGeom prst="rect">
            <a:avLst/>
          </a:prstGeom>
          <a:noFill/>
          <a:ln>
            <a:noFill/>
          </a:ln>
        </p:spPr>
      </p:pic>
      <p:sp>
        <p:nvSpPr>
          <p:cNvPr id="93" name="Shape 93"/>
          <p:cNvSpPr txBox="1"/>
          <p:nvPr/>
        </p:nvSpPr>
        <p:spPr>
          <a:xfrm>
            <a:off x="315309" y="631493"/>
            <a:ext cx="8513379" cy="2208734"/>
          </a:xfrm>
          <a:prstGeom prst="rect">
            <a:avLst/>
          </a:prstGeom>
          <a:noFill/>
          <a:ln>
            <a:noFill/>
          </a:ln>
        </p:spPr>
        <p:txBody>
          <a:bodyPr lIns="91425" tIns="45700" rIns="91425" bIns="45700" anchor="t" anchorCtr="0">
            <a:noAutofit/>
          </a:bodyPr>
          <a:lstStyle/>
          <a:p>
            <a:pPr marL="0" marR="0" lvl="0" indent="0" algn="ctr" rtl="0">
              <a:spcBef>
                <a:spcPts val="0"/>
              </a:spcBef>
              <a:spcAft>
                <a:spcPts val="0"/>
              </a:spcAft>
              <a:buSzPct val="25000"/>
              <a:buNone/>
            </a:pPr>
            <a:r>
              <a:rPr lang="en-US" sz="4000" i="0" u="none" strike="noStrike" cap="small" dirty="0">
                <a:solidFill>
                  <a:schemeClr val="bg1"/>
                </a:solidFill>
                <a:latin typeface="Garamond"/>
                <a:ea typeface="Garamond"/>
                <a:cs typeface="Garamond"/>
                <a:sym typeface="Garamond"/>
              </a:rPr>
              <a:t>NC New Teacher Support Program</a:t>
            </a:r>
            <a:endParaRPr sz="4000" i="0" u="none" strike="noStrike" cap="none" dirty="0">
              <a:solidFill>
                <a:schemeClr val="bg1"/>
              </a:solidFill>
              <a:latin typeface="Garamond"/>
              <a:ea typeface="Garamond"/>
              <a:cs typeface="Garamond"/>
              <a:sym typeface="Garamond"/>
            </a:endParaRPr>
          </a:p>
          <a:p>
            <a:pPr algn="ctr"/>
            <a:r>
              <a:rPr lang="en-US" sz="4000" dirty="0">
                <a:solidFill>
                  <a:schemeClr val="bg1"/>
                </a:solidFill>
                <a:latin typeface="Garamond"/>
                <a:cs typeface="Garamond"/>
              </a:rPr>
              <a:t>+ NC Charter Schools </a:t>
            </a:r>
          </a:p>
          <a:p>
            <a:pPr algn="ctr"/>
            <a:r>
              <a:rPr lang="en-US" sz="4000" dirty="0">
                <a:solidFill>
                  <a:schemeClr val="bg1"/>
                </a:solidFill>
                <a:latin typeface="Garamond"/>
                <a:cs typeface="Garamond"/>
              </a:rPr>
              <a:t>= Beginning Teacher Success </a:t>
            </a:r>
          </a:p>
          <a:p>
            <a:pPr marL="0" marR="0" lvl="0" indent="0" algn="ctr" rtl="0">
              <a:lnSpc>
                <a:spcPct val="84000"/>
              </a:lnSpc>
              <a:spcBef>
                <a:spcPts val="0"/>
              </a:spcBef>
              <a:buSzPct val="25000"/>
              <a:buNone/>
            </a:pPr>
            <a:endParaRPr lang="en-US" sz="4000" dirty="0">
              <a:solidFill>
                <a:srgbClr val="FFFFFF"/>
              </a:solidFill>
              <a:latin typeface="Garamond"/>
              <a:ea typeface="Garamond"/>
              <a:cs typeface="Garamond"/>
              <a:sym typeface="Garamond"/>
            </a:endParaRPr>
          </a:p>
          <a:p>
            <a:pPr marL="0" marR="0" lvl="0" indent="0" algn="ctr" rtl="0">
              <a:lnSpc>
                <a:spcPct val="84000"/>
              </a:lnSpc>
              <a:spcBef>
                <a:spcPts val="0"/>
              </a:spcBef>
              <a:buSzPct val="25000"/>
              <a:buNone/>
            </a:pPr>
            <a:r>
              <a:rPr lang="en-US" sz="3000" b="0" i="0" u="none" strike="noStrike" cap="none" dirty="0">
                <a:solidFill>
                  <a:srgbClr val="FFFFFF"/>
                </a:solidFill>
                <a:latin typeface="Garamond"/>
                <a:ea typeface="Garamond"/>
                <a:cs typeface="Garamond"/>
                <a:sym typeface="Garamond"/>
              </a:rPr>
              <a:t>Leveraging University Partnerships to Promote Teacher Development </a:t>
            </a:r>
          </a:p>
        </p:txBody>
      </p:sp>
      <p:sp>
        <p:nvSpPr>
          <p:cNvPr id="94" name="Shape 94"/>
          <p:cNvSpPr txBox="1"/>
          <p:nvPr/>
        </p:nvSpPr>
        <p:spPr>
          <a:xfrm>
            <a:off x="685800" y="5471004"/>
            <a:ext cx="4923036" cy="1538882"/>
          </a:xfrm>
          <a:prstGeom prst="rect">
            <a:avLst/>
          </a:prstGeom>
          <a:noFill/>
          <a:ln>
            <a:noFill/>
          </a:ln>
        </p:spPr>
        <p:txBody>
          <a:bodyPr lIns="91425" tIns="45700" rIns="91425" bIns="45700" anchor="t" anchorCtr="0">
            <a:noAutofit/>
          </a:bodyPr>
          <a:lstStyle/>
          <a:p>
            <a:pPr marL="0" marR="0" lvl="0" indent="0" algn="l" rtl="0">
              <a:spcBef>
                <a:spcPts val="300"/>
              </a:spcBef>
              <a:spcAft>
                <a:spcPts val="0"/>
              </a:spcAft>
              <a:buSzPct val="25000"/>
              <a:buNone/>
            </a:pPr>
            <a:r>
              <a:rPr lang="en-US" sz="1600" b="0" i="0" u="none" strike="noStrike" cap="none" dirty="0">
                <a:solidFill>
                  <a:srgbClr val="725A4A"/>
                </a:solidFill>
                <a:latin typeface="Garamond"/>
                <a:ea typeface="Garamond"/>
                <a:cs typeface="Garamond"/>
                <a:sym typeface="Garamond"/>
              </a:rPr>
              <a:t>State Leadership Conference</a:t>
            </a:r>
          </a:p>
          <a:p>
            <a:pPr marL="0" marR="0" lvl="0" indent="0" algn="l" rtl="0">
              <a:spcBef>
                <a:spcPts val="300"/>
              </a:spcBef>
              <a:spcAft>
                <a:spcPts val="0"/>
              </a:spcAft>
              <a:buSzPct val="25000"/>
              <a:buNone/>
            </a:pPr>
            <a:r>
              <a:rPr lang="en-US" sz="1600" dirty="0">
                <a:solidFill>
                  <a:srgbClr val="725A4A"/>
                </a:solidFill>
                <a:latin typeface="Garamond"/>
                <a:ea typeface="Garamond"/>
                <a:cs typeface="Garamond"/>
                <a:sym typeface="Garamond"/>
              </a:rPr>
              <a:t>Raleigh, NC</a:t>
            </a:r>
          </a:p>
          <a:p>
            <a:pPr marL="0" marR="0" lvl="0" indent="0" algn="l" rtl="0">
              <a:spcBef>
                <a:spcPts val="300"/>
              </a:spcBef>
              <a:spcAft>
                <a:spcPts val="0"/>
              </a:spcAft>
              <a:buSzPct val="25000"/>
              <a:buNone/>
            </a:pPr>
            <a:r>
              <a:rPr lang="en-US" sz="1600" dirty="0">
                <a:solidFill>
                  <a:srgbClr val="725A4A"/>
                </a:solidFill>
                <a:latin typeface="Garamond"/>
                <a:ea typeface="Garamond"/>
                <a:cs typeface="Garamond"/>
                <a:sym typeface="Garamond"/>
              </a:rPr>
              <a:t>October 18</a:t>
            </a:r>
            <a:r>
              <a:rPr lang="en-US" sz="1600" baseline="30000" dirty="0">
                <a:solidFill>
                  <a:srgbClr val="725A4A"/>
                </a:solidFill>
                <a:latin typeface="Garamond"/>
                <a:ea typeface="Garamond"/>
                <a:cs typeface="Garamond"/>
                <a:sym typeface="Garamond"/>
              </a:rPr>
              <a:t>th</a:t>
            </a:r>
            <a:r>
              <a:rPr lang="en-US" sz="1600" dirty="0">
                <a:solidFill>
                  <a:srgbClr val="725A4A"/>
                </a:solidFill>
                <a:latin typeface="Garamond"/>
                <a:ea typeface="Garamond"/>
                <a:cs typeface="Garamond"/>
                <a:sym typeface="Garamond"/>
              </a:rPr>
              <a:t>, 2018</a:t>
            </a:r>
          </a:p>
          <a:p>
            <a:pPr marL="0" marR="0" lvl="0" indent="0" algn="l" rtl="0">
              <a:spcBef>
                <a:spcPts val="300"/>
              </a:spcBef>
              <a:spcAft>
                <a:spcPts val="0"/>
              </a:spcAft>
              <a:buSzPct val="25000"/>
              <a:buNone/>
            </a:pPr>
            <a:endParaRPr lang="en-US" sz="1600" b="0" i="0" u="none" strike="noStrike" cap="none" dirty="0">
              <a:solidFill>
                <a:srgbClr val="725A4A"/>
              </a:solidFill>
              <a:latin typeface="Garamond"/>
              <a:ea typeface="Garamond"/>
              <a:cs typeface="Garamond"/>
              <a:sym typeface="Garamond"/>
            </a:endParaRPr>
          </a:p>
          <a:p>
            <a:pPr marL="0" marR="0" lvl="0" indent="0" algn="l" rtl="0">
              <a:spcBef>
                <a:spcPts val="300"/>
              </a:spcBef>
              <a:spcAft>
                <a:spcPts val="0"/>
              </a:spcAft>
              <a:buNone/>
            </a:pPr>
            <a:endParaRPr sz="1600" b="0" i="0" u="none" strike="noStrike" cap="none" dirty="0">
              <a:solidFill>
                <a:srgbClr val="725A4A"/>
              </a:solidFill>
              <a:latin typeface="Garamond"/>
              <a:ea typeface="Garamond"/>
              <a:cs typeface="Garamond"/>
              <a:sym typeface="Garamond"/>
            </a:endParaRPr>
          </a:p>
        </p:txBody>
      </p:sp>
      <p:sp>
        <p:nvSpPr>
          <p:cNvPr id="95" name="Shape 95"/>
          <p:cNvSpPr txBox="1"/>
          <p:nvPr/>
        </p:nvSpPr>
        <p:spPr>
          <a:xfrm>
            <a:off x="9440271" y="3777866"/>
            <a:ext cx="184666" cy="369332"/>
          </a:xfrm>
          <a:prstGeom prst="rect">
            <a:avLst/>
          </a:prstGeom>
          <a:noFill/>
          <a:ln>
            <a:noFill/>
          </a:ln>
        </p:spPr>
        <p:txBody>
          <a:bodyPr lIns="91425" tIns="45700" rIns="91425" bIns="45700" anchor="t" anchorCtr="0">
            <a:noAutofit/>
          </a:bodyPr>
          <a:lstStyle/>
          <a:p>
            <a:pPr marL="0" marR="0" lvl="0" indent="0" algn="l" rtl="0">
              <a:spcBef>
                <a:spcPts val="0"/>
              </a:spcBef>
              <a:buNone/>
            </a:pPr>
            <a:endParaRPr sz="1800">
              <a:solidFill>
                <a:schemeClr val="dk1"/>
              </a:solidFill>
              <a:latin typeface="Calibri"/>
              <a:ea typeface="Calibri"/>
              <a:cs typeface="Calibri"/>
              <a:sym typeface="Calibri"/>
            </a:endParaRPr>
          </a:p>
        </p:txBody>
      </p:sp>
      <p:sp>
        <p:nvSpPr>
          <p:cNvPr id="2" name="Slide Number Placeholder 1"/>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Calibri"/>
                <a:ea typeface="Calibri"/>
                <a:cs typeface="Calibri"/>
                <a:sym typeface="Calibri"/>
              </a:rPr>
              <a:t>1</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pic>
        <p:nvPicPr>
          <p:cNvPr id="215" name="Shape 215" descr="14-3526-GAD-Pocket Folder District Step Sheets_Powerpoint_d1.pdf"/>
          <p:cNvPicPr preferRelativeResize="0"/>
          <p:nvPr/>
        </p:nvPicPr>
        <p:blipFill rotWithShape="1">
          <a:blip r:embed="rId3">
            <a:alphaModFix/>
          </a:blip>
          <a:srcRect/>
          <a:stretch/>
        </p:blipFill>
        <p:spPr>
          <a:xfrm>
            <a:off x="0" y="-145614"/>
            <a:ext cx="9144000" cy="7065818"/>
          </a:xfrm>
          <a:prstGeom prst="rect">
            <a:avLst/>
          </a:prstGeom>
          <a:noFill/>
          <a:ln>
            <a:noFill/>
          </a:ln>
        </p:spPr>
      </p:pic>
      <p:sp>
        <p:nvSpPr>
          <p:cNvPr id="216" name="Shape 216"/>
          <p:cNvSpPr txBox="1"/>
          <p:nvPr/>
        </p:nvSpPr>
        <p:spPr>
          <a:xfrm>
            <a:off x="0" y="0"/>
            <a:ext cx="9144000" cy="646331"/>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3600" dirty="0">
                <a:solidFill>
                  <a:schemeClr val="lt1"/>
                </a:solidFill>
                <a:latin typeface="Garamond"/>
                <a:ea typeface="Garamond"/>
                <a:cs typeface="Garamond"/>
                <a:sym typeface="Garamond"/>
              </a:rPr>
              <a:t>UNC Charlotte Regional Data</a:t>
            </a:r>
          </a:p>
        </p:txBody>
      </p:sp>
      <p:sp>
        <p:nvSpPr>
          <p:cNvPr id="217" name="Shape 217" descr="Image result for unc charlotte"/>
          <p:cNvSpPr/>
          <p:nvPr/>
        </p:nvSpPr>
        <p:spPr>
          <a:xfrm>
            <a:off x="155575" y="-144463"/>
            <a:ext cx="304799" cy="304801"/>
          </a:xfrm>
          <a:prstGeom prst="rect">
            <a:avLst/>
          </a:prstGeom>
          <a:noFill/>
          <a:ln>
            <a:noFill/>
          </a:ln>
        </p:spPr>
        <p:txBody>
          <a:bodyPr lIns="91425" tIns="45700" rIns="91425" bIns="45700" anchor="t" anchorCtr="0">
            <a:noAutofit/>
          </a:bodyPr>
          <a:lstStyle/>
          <a:p>
            <a:pPr marL="0" marR="0" lvl="0" indent="0" algn="l" rtl="0">
              <a:spcBef>
                <a:spcPts val="0"/>
              </a:spcBef>
              <a:buNone/>
            </a:pPr>
            <a:endParaRPr sz="1800">
              <a:solidFill>
                <a:schemeClr val="dk1"/>
              </a:solidFill>
              <a:latin typeface="Calibri"/>
              <a:ea typeface="Calibri"/>
              <a:cs typeface="Calibri"/>
              <a:sym typeface="Calibri"/>
            </a:endParaRPr>
          </a:p>
        </p:txBody>
      </p:sp>
      <p:sp>
        <p:nvSpPr>
          <p:cNvPr id="3" name="Text Placeholder 2"/>
          <p:cNvSpPr>
            <a:spLocks noGrp="1"/>
          </p:cNvSpPr>
          <p:nvPr>
            <p:ph type="body" idx="1"/>
          </p:nvPr>
        </p:nvSpPr>
        <p:spPr/>
        <p:txBody>
          <a:bodyPr/>
          <a:lstStyle/>
          <a:p>
            <a:pPr marL="203200" indent="0">
              <a:buNone/>
            </a:pPr>
            <a:endParaRPr lang="en-US" sz="2400" b="1" dirty="0">
              <a:latin typeface="Garamond" panose="02020404030301010803" pitchFamily="18" charset="0"/>
            </a:endParaRPr>
          </a:p>
          <a:p>
            <a:pPr marL="203200" indent="0">
              <a:buNone/>
            </a:pPr>
            <a:endParaRPr lang="en-US" sz="2000" dirty="0">
              <a:latin typeface="Garamond" panose="02020404030301010803" pitchFamily="18" charset="0"/>
            </a:endParaRPr>
          </a:p>
        </p:txBody>
      </p:sp>
      <p:sp>
        <p:nvSpPr>
          <p:cNvPr id="2" name="Slide Number Placeholder 1"/>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1200" smtClean="0">
                <a:solidFill>
                  <a:srgbClr val="888888"/>
                </a:solidFill>
                <a:latin typeface="Calibri"/>
                <a:ea typeface="Calibri"/>
                <a:cs typeface="Calibri"/>
                <a:sym typeface="Calibri"/>
              </a:rPr>
              <a:t>10</a:t>
            </a:fld>
            <a:endParaRPr lang="en-US" sz="1200">
              <a:solidFill>
                <a:srgbClr val="888888"/>
              </a:solidFill>
              <a:latin typeface="Calibri"/>
              <a:ea typeface="Calibri"/>
              <a:cs typeface="Calibri"/>
              <a:sym typeface="Calibri"/>
            </a:endParaRPr>
          </a:p>
        </p:txBody>
      </p:sp>
      <p:pic>
        <p:nvPicPr>
          <p:cNvPr id="7" name="image6.png" descr="Chart"/>
          <p:cNvPicPr/>
          <p:nvPr/>
        </p:nvPicPr>
        <p:blipFill>
          <a:blip r:embed="rId4"/>
          <a:srcRect/>
          <a:stretch>
            <a:fillRect/>
          </a:stretch>
        </p:blipFill>
        <p:spPr>
          <a:xfrm>
            <a:off x="787400" y="1549400"/>
            <a:ext cx="7645400" cy="4673600"/>
          </a:xfrm>
          <a:prstGeom prst="rect">
            <a:avLst/>
          </a:prstGeom>
          <a:ln/>
        </p:spPr>
      </p:pic>
    </p:spTree>
    <p:extLst>
      <p:ext uri="{BB962C8B-B14F-4D97-AF65-F5344CB8AC3E}">
        <p14:creationId xmlns:p14="http://schemas.microsoft.com/office/powerpoint/2010/main" val="11638644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pic>
        <p:nvPicPr>
          <p:cNvPr id="215" name="Shape 215" descr="14-3526-GAD-Pocket Folder District Step Sheets_Powerpoint_d1.pdf"/>
          <p:cNvPicPr preferRelativeResize="0"/>
          <p:nvPr/>
        </p:nvPicPr>
        <p:blipFill rotWithShape="1">
          <a:blip r:embed="rId3">
            <a:alphaModFix/>
          </a:blip>
          <a:srcRect/>
          <a:stretch/>
        </p:blipFill>
        <p:spPr>
          <a:xfrm>
            <a:off x="0" y="-145614"/>
            <a:ext cx="9144000" cy="7065818"/>
          </a:xfrm>
          <a:prstGeom prst="rect">
            <a:avLst/>
          </a:prstGeom>
          <a:noFill/>
          <a:ln>
            <a:noFill/>
          </a:ln>
        </p:spPr>
      </p:pic>
      <p:sp>
        <p:nvSpPr>
          <p:cNvPr id="216" name="Shape 216"/>
          <p:cNvSpPr txBox="1"/>
          <p:nvPr/>
        </p:nvSpPr>
        <p:spPr>
          <a:xfrm>
            <a:off x="0" y="0"/>
            <a:ext cx="9144000" cy="646331"/>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3600" dirty="0">
                <a:solidFill>
                  <a:schemeClr val="lt1"/>
                </a:solidFill>
                <a:latin typeface="Garamond"/>
                <a:ea typeface="Garamond"/>
                <a:cs typeface="Garamond"/>
                <a:sym typeface="Garamond"/>
              </a:rPr>
              <a:t>UNC Charlotte Regional Data</a:t>
            </a:r>
          </a:p>
        </p:txBody>
      </p:sp>
      <p:sp>
        <p:nvSpPr>
          <p:cNvPr id="217" name="Shape 217" descr="Image result for unc charlotte"/>
          <p:cNvSpPr/>
          <p:nvPr/>
        </p:nvSpPr>
        <p:spPr>
          <a:xfrm>
            <a:off x="155575" y="-144463"/>
            <a:ext cx="304799" cy="304801"/>
          </a:xfrm>
          <a:prstGeom prst="rect">
            <a:avLst/>
          </a:prstGeom>
          <a:noFill/>
          <a:ln>
            <a:noFill/>
          </a:ln>
        </p:spPr>
        <p:txBody>
          <a:bodyPr lIns="91425" tIns="45700" rIns="91425" bIns="45700" anchor="t" anchorCtr="0">
            <a:noAutofit/>
          </a:bodyPr>
          <a:lstStyle/>
          <a:p>
            <a:pPr marL="0" marR="0" lvl="0" indent="0" algn="l" rtl="0">
              <a:spcBef>
                <a:spcPts val="0"/>
              </a:spcBef>
              <a:buNone/>
            </a:pPr>
            <a:endParaRPr sz="1800">
              <a:solidFill>
                <a:schemeClr val="dk1"/>
              </a:solidFill>
              <a:latin typeface="Calibri"/>
              <a:ea typeface="Calibri"/>
              <a:cs typeface="Calibri"/>
              <a:sym typeface="Calibri"/>
            </a:endParaRPr>
          </a:p>
        </p:txBody>
      </p:sp>
      <p:sp>
        <p:nvSpPr>
          <p:cNvPr id="3" name="Text Placeholder 2"/>
          <p:cNvSpPr>
            <a:spLocks noGrp="1"/>
          </p:cNvSpPr>
          <p:nvPr>
            <p:ph type="body" idx="1"/>
          </p:nvPr>
        </p:nvSpPr>
        <p:spPr/>
        <p:txBody>
          <a:bodyPr/>
          <a:lstStyle/>
          <a:p>
            <a:pPr marL="203200" indent="0">
              <a:buNone/>
            </a:pPr>
            <a:endParaRPr lang="en-US" sz="2400" b="1" dirty="0">
              <a:latin typeface="Garamond" panose="02020404030301010803" pitchFamily="18" charset="0"/>
            </a:endParaRPr>
          </a:p>
          <a:p>
            <a:pPr marL="203200" indent="0">
              <a:buNone/>
            </a:pPr>
            <a:endParaRPr lang="en-US" sz="2000" dirty="0">
              <a:latin typeface="Garamond" panose="02020404030301010803" pitchFamily="18" charset="0"/>
            </a:endParaRPr>
          </a:p>
        </p:txBody>
      </p:sp>
      <p:sp>
        <p:nvSpPr>
          <p:cNvPr id="2" name="Slide Number Placeholder 1"/>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1200" smtClean="0">
                <a:solidFill>
                  <a:srgbClr val="888888"/>
                </a:solidFill>
                <a:latin typeface="Calibri"/>
                <a:ea typeface="Calibri"/>
                <a:cs typeface="Calibri"/>
                <a:sym typeface="Calibri"/>
              </a:rPr>
              <a:t>11</a:t>
            </a:fld>
            <a:endParaRPr lang="en-US" sz="1200">
              <a:solidFill>
                <a:srgbClr val="888888"/>
              </a:solidFill>
              <a:latin typeface="Calibri"/>
              <a:ea typeface="Calibri"/>
              <a:cs typeface="Calibri"/>
              <a:sym typeface="Calibri"/>
            </a:endParaRPr>
          </a:p>
        </p:txBody>
      </p:sp>
      <p:pic>
        <p:nvPicPr>
          <p:cNvPr id="7" name="image3.png" descr="Chart"/>
          <p:cNvPicPr/>
          <p:nvPr/>
        </p:nvPicPr>
        <p:blipFill>
          <a:blip r:embed="rId4"/>
          <a:srcRect/>
          <a:stretch>
            <a:fillRect/>
          </a:stretch>
        </p:blipFill>
        <p:spPr>
          <a:xfrm>
            <a:off x="685800" y="1524000"/>
            <a:ext cx="7899400" cy="4978400"/>
          </a:xfrm>
          <a:prstGeom prst="rect">
            <a:avLst/>
          </a:prstGeom>
          <a:ln/>
        </p:spPr>
      </p:pic>
    </p:spTree>
    <p:extLst>
      <p:ext uri="{BB962C8B-B14F-4D97-AF65-F5344CB8AC3E}">
        <p14:creationId xmlns:p14="http://schemas.microsoft.com/office/powerpoint/2010/main" val="36764674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pic>
        <p:nvPicPr>
          <p:cNvPr id="215" name="Shape 215" descr="14-3526-GAD-Pocket Folder District Step Sheets_Powerpoint_d1.pdf"/>
          <p:cNvPicPr preferRelativeResize="0"/>
          <p:nvPr/>
        </p:nvPicPr>
        <p:blipFill rotWithShape="1">
          <a:blip r:embed="rId3">
            <a:alphaModFix/>
          </a:blip>
          <a:srcRect/>
          <a:stretch/>
        </p:blipFill>
        <p:spPr>
          <a:xfrm>
            <a:off x="0" y="-145614"/>
            <a:ext cx="9144000" cy="7065818"/>
          </a:xfrm>
          <a:prstGeom prst="rect">
            <a:avLst/>
          </a:prstGeom>
          <a:noFill/>
          <a:ln>
            <a:noFill/>
          </a:ln>
        </p:spPr>
      </p:pic>
      <p:sp>
        <p:nvSpPr>
          <p:cNvPr id="216" name="Shape 216"/>
          <p:cNvSpPr txBox="1"/>
          <p:nvPr/>
        </p:nvSpPr>
        <p:spPr>
          <a:xfrm>
            <a:off x="0" y="0"/>
            <a:ext cx="9144000" cy="646331"/>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3600" dirty="0">
                <a:solidFill>
                  <a:schemeClr val="lt1"/>
                </a:solidFill>
                <a:latin typeface="Garamond"/>
                <a:ea typeface="Garamond"/>
                <a:cs typeface="Garamond"/>
                <a:sym typeface="Garamond"/>
              </a:rPr>
              <a:t>Teacher Feedback</a:t>
            </a:r>
          </a:p>
        </p:txBody>
      </p:sp>
      <p:sp>
        <p:nvSpPr>
          <p:cNvPr id="217" name="Shape 217" descr="Image result for unc charlotte"/>
          <p:cNvSpPr/>
          <p:nvPr/>
        </p:nvSpPr>
        <p:spPr>
          <a:xfrm>
            <a:off x="155575" y="-144463"/>
            <a:ext cx="304799" cy="304801"/>
          </a:xfrm>
          <a:prstGeom prst="rect">
            <a:avLst/>
          </a:prstGeom>
          <a:noFill/>
          <a:ln>
            <a:noFill/>
          </a:ln>
        </p:spPr>
        <p:txBody>
          <a:bodyPr lIns="91425" tIns="45700" rIns="91425" bIns="45700" anchor="t" anchorCtr="0">
            <a:noAutofit/>
          </a:bodyPr>
          <a:lstStyle/>
          <a:p>
            <a:pPr marL="0" marR="0" lvl="0" indent="0" algn="l" rtl="0">
              <a:spcBef>
                <a:spcPts val="0"/>
              </a:spcBef>
              <a:buNone/>
            </a:pPr>
            <a:endParaRPr sz="1800">
              <a:solidFill>
                <a:schemeClr val="dk1"/>
              </a:solidFill>
              <a:latin typeface="Calibri"/>
              <a:ea typeface="Calibri"/>
              <a:cs typeface="Calibri"/>
              <a:sym typeface="Calibri"/>
            </a:endParaRPr>
          </a:p>
        </p:txBody>
      </p:sp>
      <p:sp>
        <p:nvSpPr>
          <p:cNvPr id="3" name="Text Placeholder 2"/>
          <p:cNvSpPr>
            <a:spLocks noGrp="1"/>
          </p:cNvSpPr>
          <p:nvPr>
            <p:ph type="body" idx="1"/>
          </p:nvPr>
        </p:nvSpPr>
        <p:spPr/>
        <p:txBody>
          <a:bodyPr/>
          <a:lstStyle/>
          <a:p>
            <a:pPr marL="203200" indent="0">
              <a:buNone/>
            </a:pPr>
            <a:endParaRPr lang="en-US" sz="2400" b="1" dirty="0">
              <a:latin typeface="Garamond" panose="02020404030301010803" pitchFamily="18" charset="0"/>
            </a:endParaRPr>
          </a:p>
          <a:p>
            <a:pPr marL="203200" indent="0">
              <a:buNone/>
            </a:pPr>
            <a:endParaRPr lang="en-US" sz="2000" dirty="0">
              <a:latin typeface="Garamond" panose="02020404030301010803" pitchFamily="18" charset="0"/>
            </a:endParaRPr>
          </a:p>
        </p:txBody>
      </p:sp>
      <p:sp>
        <p:nvSpPr>
          <p:cNvPr id="2" name="Slide Number Placeholder 1"/>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1200" smtClean="0">
                <a:solidFill>
                  <a:srgbClr val="888888"/>
                </a:solidFill>
                <a:latin typeface="Calibri"/>
                <a:ea typeface="Calibri"/>
                <a:cs typeface="Calibri"/>
                <a:sym typeface="Calibri"/>
              </a:rPr>
              <a:t>12</a:t>
            </a:fld>
            <a:endParaRPr lang="en-US" sz="1200">
              <a:solidFill>
                <a:srgbClr val="888888"/>
              </a:solidFill>
              <a:latin typeface="Calibri"/>
              <a:ea typeface="Calibri"/>
              <a:cs typeface="Calibri"/>
              <a:sym typeface="Calibri"/>
            </a:endParaRPr>
          </a:p>
        </p:txBody>
      </p:sp>
      <p:sp>
        <p:nvSpPr>
          <p:cNvPr id="4" name="TextBox 3"/>
          <p:cNvSpPr txBox="1"/>
          <p:nvPr/>
        </p:nvSpPr>
        <p:spPr>
          <a:xfrm>
            <a:off x="634999" y="1727200"/>
            <a:ext cx="8051799" cy="3970318"/>
          </a:xfrm>
          <a:prstGeom prst="rect">
            <a:avLst/>
          </a:prstGeom>
          <a:noFill/>
        </p:spPr>
        <p:txBody>
          <a:bodyPr wrap="square" rtlCol="0">
            <a:spAutoFit/>
          </a:bodyPr>
          <a:lstStyle/>
          <a:p>
            <a:pPr algn="ctr"/>
            <a:r>
              <a:rPr lang="en-US" sz="2800" b="1" dirty="0">
                <a:latin typeface="Garamond"/>
                <a:cs typeface="Garamond"/>
              </a:rPr>
              <a:t>How has your NC NTSP coaching experience differed from your coaching experience at the school/district level? </a:t>
            </a:r>
          </a:p>
          <a:p>
            <a:endParaRPr lang="en-US" sz="2800" dirty="0">
              <a:latin typeface="Garamond"/>
              <a:cs typeface="Garamond"/>
            </a:endParaRPr>
          </a:p>
          <a:p>
            <a:r>
              <a:rPr lang="en-US" sz="2800" dirty="0">
                <a:latin typeface="Garamond"/>
                <a:cs typeface="Garamond"/>
              </a:rPr>
              <a:t>- Highly personalized and real-time</a:t>
            </a:r>
          </a:p>
          <a:p>
            <a:r>
              <a:rPr lang="en-US" sz="2800" dirty="0">
                <a:latin typeface="Garamond"/>
                <a:cs typeface="Garamond"/>
              </a:rPr>
              <a:t>- More frequent and more helpful</a:t>
            </a:r>
          </a:p>
          <a:p>
            <a:r>
              <a:rPr lang="en-US" sz="2800" dirty="0">
                <a:latin typeface="Garamond"/>
                <a:cs typeface="Garamond"/>
              </a:rPr>
              <a:t>- The coaches really are able to come consistently to observe and give me hands-on feedback about my class and lessons.</a:t>
            </a:r>
          </a:p>
        </p:txBody>
      </p:sp>
    </p:spTree>
    <p:extLst>
      <p:ext uri="{BB962C8B-B14F-4D97-AF65-F5344CB8AC3E}">
        <p14:creationId xmlns:p14="http://schemas.microsoft.com/office/powerpoint/2010/main" val="36764674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pic>
        <p:nvPicPr>
          <p:cNvPr id="215" name="Shape 215" descr="14-3526-GAD-Pocket Folder District Step Sheets_Powerpoint_d1.pdf"/>
          <p:cNvPicPr preferRelativeResize="0"/>
          <p:nvPr/>
        </p:nvPicPr>
        <p:blipFill rotWithShape="1">
          <a:blip r:embed="rId3">
            <a:alphaModFix/>
          </a:blip>
          <a:srcRect/>
          <a:stretch/>
        </p:blipFill>
        <p:spPr>
          <a:xfrm>
            <a:off x="0" y="-145614"/>
            <a:ext cx="9144000" cy="7065818"/>
          </a:xfrm>
          <a:prstGeom prst="rect">
            <a:avLst/>
          </a:prstGeom>
          <a:noFill/>
          <a:ln>
            <a:noFill/>
          </a:ln>
        </p:spPr>
      </p:pic>
      <p:sp>
        <p:nvSpPr>
          <p:cNvPr id="216" name="Shape 216"/>
          <p:cNvSpPr txBox="1"/>
          <p:nvPr/>
        </p:nvSpPr>
        <p:spPr>
          <a:xfrm>
            <a:off x="0" y="0"/>
            <a:ext cx="9144000" cy="646331"/>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3600" dirty="0">
                <a:solidFill>
                  <a:schemeClr val="lt1"/>
                </a:solidFill>
                <a:latin typeface="Garamond"/>
                <a:ea typeface="Garamond"/>
                <a:cs typeface="Garamond"/>
                <a:sym typeface="Garamond"/>
              </a:rPr>
              <a:t>Teacher Feedback</a:t>
            </a:r>
          </a:p>
        </p:txBody>
      </p:sp>
      <p:sp>
        <p:nvSpPr>
          <p:cNvPr id="217" name="Shape 217" descr="Image result for unc charlotte"/>
          <p:cNvSpPr/>
          <p:nvPr/>
        </p:nvSpPr>
        <p:spPr>
          <a:xfrm>
            <a:off x="155575" y="-144463"/>
            <a:ext cx="304799" cy="304801"/>
          </a:xfrm>
          <a:prstGeom prst="rect">
            <a:avLst/>
          </a:prstGeom>
          <a:noFill/>
          <a:ln>
            <a:noFill/>
          </a:ln>
        </p:spPr>
        <p:txBody>
          <a:bodyPr lIns="91425" tIns="45700" rIns="91425" bIns="45700" anchor="t" anchorCtr="0">
            <a:noAutofit/>
          </a:bodyPr>
          <a:lstStyle/>
          <a:p>
            <a:pPr marL="0" marR="0" lvl="0" indent="0" algn="l" rtl="0">
              <a:spcBef>
                <a:spcPts val="0"/>
              </a:spcBef>
              <a:buNone/>
            </a:pPr>
            <a:endParaRPr sz="1800">
              <a:solidFill>
                <a:schemeClr val="dk1"/>
              </a:solidFill>
              <a:latin typeface="Calibri"/>
              <a:ea typeface="Calibri"/>
              <a:cs typeface="Calibri"/>
              <a:sym typeface="Calibri"/>
            </a:endParaRPr>
          </a:p>
        </p:txBody>
      </p:sp>
      <p:sp>
        <p:nvSpPr>
          <p:cNvPr id="3" name="Text Placeholder 2"/>
          <p:cNvSpPr>
            <a:spLocks noGrp="1"/>
          </p:cNvSpPr>
          <p:nvPr>
            <p:ph type="body" idx="1"/>
          </p:nvPr>
        </p:nvSpPr>
        <p:spPr/>
        <p:txBody>
          <a:bodyPr/>
          <a:lstStyle/>
          <a:p>
            <a:pPr marL="203200" indent="0">
              <a:buNone/>
            </a:pPr>
            <a:endParaRPr lang="en-US" sz="2400" b="1" dirty="0">
              <a:latin typeface="Garamond" panose="02020404030301010803" pitchFamily="18" charset="0"/>
            </a:endParaRPr>
          </a:p>
          <a:p>
            <a:pPr marL="203200" indent="0">
              <a:buNone/>
            </a:pPr>
            <a:endParaRPr lang="en-US" sz="2000" dirty="0">
              <a:latin typeface="Garamond" panose="02020404030301010803" pitchFamily="18" charset="0"/>
            </a:endParaRPr>
          </a:p>
        </p:txBody>
      </p:sp>
      <p:sp>
        <p:nvSpPr>
          <p:cNvPr id="2" name="Slide Number Placeholder 1"/>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1200" smtClean="0">
                <a:solidFill>
                  <a:srgbClr val="888888"/>
                </a:solidFill>
                <a:latin typeface="Calibri"/>
                <a:ea typeface="Calibri"/>
                <a:cs typeface="Calibri"/>
                <a:sym typeface="Calibri"/>
              </a:rPr>
              <a:t>13</a:t>
            </a:fld>
            <a:endParaRPr lang="en-US" sz="1200">
              <a:solidFill>
                <a:srgbClr val="888888"/>
              </a:solidFill>
              <a:latin typeface="Calibri"/>
              <a:ea typeface="Calibri"/>
              <a:cs typeface="Calibri"/>
              <a:sym typeface="Calibri"/>
            </a:endParaRPr>
          </a:p>
        </p:txBody>
      </p:sp>
      <p:sp>
        <p:nvSpPr>
          <p:cNvPr id="4" name="TextBox 3"/>
          <p:cNvSpPr txBox="1"/>
          <p:nvPr/>
        </p:nvSpPr>
        <p:spPr>
          <a:xfrm>
            <a:off x="341523" y="1676400"/>
            <a:ext cx="8494005" cy="4832093"/>
          </a:xfrm>
          <a:prstGeom prst="rect">
            <a:avLst/>
          </a:prstGeom>
          <a:noFill/>
        </p:spPr>
        <p:txBody>
          <a:bodyPr wrap="square" rtlCol="0">
            <a:spAutoFit/>
          </a:bodyPr>
          <a:lstStyle/>
          <a:p>
            <a:pPr algn="ctr"/>
            <a:r>
              <a:rPr lang="en-US" sz="2800" b="1" dirty="0">
                <a:latin typeface="Garamond"/>
                <a:cs typeface="Garamond"/>
              </a:rPr>
              <a:t>What was most valuable about your coaching experience this year? </a:t>
            </a:r>
          </a:p>
          <a:p>
            <a:endParaRPr lang="en-US" sz="2800" dirty="0">
              <a:latin typeface="Garamond"/>
              <a:cs typeface="Garamond"/>
            </a:endParaRPr>
          </a:p>
          <a:p>
            <a:r>
              <a:rPr lang="en-US" sz="2800" dirty="0">
                <a:latin typeface="Garamond"/>
                <a:cs typeface="Garamond"/>
              </a:rPr>
              <a:t>- My coach was so understanding and always helped me to reach my goal in the classroom.</a:t>
            </a:r>
          </a:p>
          <a:p>
            <a:r>
              <a:rPr lang="en-US" sz="2800" dirty="0">
                <a:latin typeface="Garamond"/>
                <a:cs typeface="Garamond"/>
              </a:rPr>
              <a:t>- Time spent reflecting on different teaching methods and new ideas to optimize student learning.</a:t>
            </a:r>
          </a:p>
          <a:p>
            <a:r>
              <a:rPr lang="en-US" sz="2800" dirty="0">
                <a:latin typeface="Garamond"/>
                <a:cs typeface="Garamond"/>
              </a:rPr>
              <a:t>- The expertise of the coach was extremely valuable. She was able to see exactly what I needed to fix and always had multiple strategies for me to implement no matter what the issue was. She really knew her stuff.</a:t>
            </a:r>
          </a:p>
        </p:txBody>
      </p:sp>
    </p:spTree>
    <p:extLst>
      <p:ext uri="{BB962C8B-B14F-4D97-AF65-F5344CB8AC3E}">
        <p14:creationId xmlns:p14="http://schemas.microsoft.com/office/powerpoint/2010/main" val="38632225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pic>
        <p:nvPicPr>
          <p:cNvPr id="215" name="Shape 215" descr="14-3526-GAD-Pocket Folder District Step Sheets_Powerpoint_d1.pdf"/>
          <p:cNvPicPr preferRelativeResize="0"/>
          <p:nvPr/>
        </p:nvPicPr>
        <p:blipFill rotWithShape="1">
          <a:blip r:embed="rId3">
            <a:alphaModFix/>
          </a:blip>
          <a:srcRect/>
          <a:stretch/>
        </p:blipFill>
        <p:spPr>
          <a:xfrm>
            <a:off x="0" y="-145614"/>
            <a:ext cx="9144000" cy="7065818"/>
          </a:xfrm>
          <a:prstGeom prst="rect">
            <a:avLst/>
          </a:prstGeom>
          <a:noFill/>
          <a:ln>
            <a:noFill/>
          </a:ln>
        </p:spPr>
      </p:pic>
      <p:sp>
        <p:nvSpPr>
          <p:cNvPr id="216" name="Shape 216"/>
          <p:cNvSpPr txBox="1"/>
          <p:nvPr/>
        </p:nvSpPr>
        <p:spPr>
          <a:xfrm>
            <a:off x="0" y="0"/>
            <a:ext cx="9144000" cy="646331"/>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3600" dirty="0">
                <a:solidFill>
                  <a:schemeClr val="lt1"/>
                </a:solidFill>
                <a:latin typeface="Garamond"/>
                <a:ea typeface="Garamond"/>
                <a:cs typeface="Garamond"/>
                <a:sym typeface="Garamond"/>
              </a:rPr>
              <a:t>Teacher Feedback</a:t>
            </a:r>
          </a:p>
        </p:txBody>
      </p:sp>
      <p:sp>
        <p:nvSpPr>
          <p:cNvPr id="217" name="Shape 217" descr="Image result for unc charlotte"/>
          <p:cNvSpPr/>
          <p:nvPr/>
        </p:nvSpPr>
        <p:spPr>
          <a:xfrm>
            <a:off x="155575" y="-144463"/>
            <a:ext cx="304799" cy="304801"/>
          </a:xfrm>
          <a:prstGeom prst="rect">
            <a:avLst/>
          </a:prstGeom>
          <a:noFill/>
          <a:ln>
            <a:noFill/>
          </a:ln>
        </p:spPr>
        <p:txBody>
          <a:bodyPr lIns="91425" tIns="45700" rIns="91425" bIns="45700" anchor="t" anchorCtr="0">
            <a:noAutofit/>
          </a:bodyPr>
          <a:lstStyle/>
          <a:p>
            <a:pPr marL="0" marR="0" lvl="0" indent="0" algn="l" rtl="0">
              <a:spcBef>
                <a:spcPts val="0"/>
              </a:spcBef>
              <a:buNone/>
            </a:pPr>
            <a:endParaRPr sz="1800">
              <a:solidFill>
                <a:schemeClr val="dk1"/>
              </a:solidFill>
              <a:latin typeface="Calibri"/>
              <a:ea typeface="Calibri"/>
              <a:cs typeface="Calibri"/>
              <a:sym typeface="Calibri"/>
            </a:endParaRPr>
          </a:p>
        </p:txBody>
      </p:sp>
      <p:sp>
        <p:nvSpPr>
          <p:cNvPr id="3" name="Text Placeholder 2"/>
          <p:cNvSpPr>
            <a:spLocks noGrp="1"/>
          </p:cNvSpPr>
          <p:nvPr>
            <p:ph type="body" idx="1"/>
          </p:nvPr>
        </p:nvSpPr>
        <p:spPr/>
        <p:txBody>
          <a:bodyPr/>
          <a:lstStyle/>
          <a:p>
            <a:pPr marL="203200" indent="0">
              <a:buNone/>
            </a:pPr>
            <a:endParaRPr lang="en-US" sz="2400" b="1" dirty="0">
              <a:latin typeface="Garamond" panose="02020404030301010803" pitchFamily="18" charset="0"/>
            </a:endParaRPr>
          </a:p>
          <a:p>
            <a:pPr marL="203200" indent="0">
              <a:buNone/>
            </a:pPr>
            <a:endParaRPr lang="en-US" sz="2000" dirty="0">
              <a:latin typeface="Garamond" panose="02020404030301010803" pitchFamily="18" charset="0"/>
            </a:endParaRPr>
          </a:p>
        </p:txBody>
      </p:sp>
      <p:sp>
        <p:nvSpPr>
          <p:cNvPr id="2" name="Slide Number Placeholder 1"/>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1200" smtClean="0">
                <a:solidFill>
                  <a:srgbClr val="888888"/>
                </a:solidFill>
                <a:latin typeface="Calibri"/>
                <a:ea typeface="Calibri"/>
                <a:cs typeface="Calibri"/>
                <a:sym typeface="Calibri"/>
              </a:rPr>
              <a:t>14</a:t>
            </a:fld>
            <a:endParaRPr lang="en-US" sz="1200">
              <a:solidFill>
                <a:srgbClr val="888888"/>
              </a:solidFill>
              <a:latin typeface="Calibri"/>
              <a:ea typeface="Calibri"/>
              <a:cs typeface="Calibri"/>
              <a:sym typeface="Calibri"/>
            </a:endParaRPr>
          </a:p>
        </p:txBody>
      </p:sp>
      <p:sp>
        <p:nvSpPr>
          <p:cNvPr id="4" name="TextBox 3"/>
          <p:cNvSpPr txBox="1"/>
          <p:nvPr/>
        </p:nvSpPr>
        <p:spPr>
          <a:xfrm>
            <a:off x="635000" y="1727200"/>
            <a:ext cx="7924800" cy="4401205"/>
          </a:xfrm>
          <a:prstGeom prst="rect">
            <a:avLst/>
          </a:prstGeom>
          <a:noFill/>
        </p:spPr>
        <p:txBody>
          <a:bodyPr wrap="square" rtlCol="0">
            <a:spAutoFit/>
          </a:bodyPr>
          <a:lstStyle/>
          <a:p>
            <a:pPr algn="ctr"/>
            <a:r>
              <a:rPr lang="en-US" sz="2800" b="1" dirty="0">
                <a:latin typeface="Garamond"/>
                <a:cs typeface="Garamond"/>
              </a:rPr>
              <a:t>If you were to participate in NC NTSP again, what support would you like from your coach?</a:t>
            </a:r>
          </a:p>
          <a:p>
            <a:endParaRPr lang="en-US" sz="2800" dirty="0">
              <a:latin typeface="Garamond"/>
              <a:cs typeface="Garamond"/>
            </a:endParaRPr>
          </a:p>
          <a:p>
            <a:r>
              <a:rPr lang="en-US" sz="2800" dirty="0">
                <a:latin typeface="Garamond"/>
                <a:cs typeface="Garamond"/>
              </a:rPr>
              <a:t>-  The same support I received!</a:t>
            </a:r>
          </a:p>
          <a:p>
            <a:r>
              <a:rPr lang="en-US" sz="2800" dirty="0">
                <a:latin typeface="Garamond"/>
                <a:cs typeface="Garamond"/>
              </a:rPr>
              <a:t>-  The same as this year. Being able to observe and co-teach was extremely beneficial</a:t>
            </a:r>
          </a:p>
          <a:p>
            <a:pPr marL="285750" indent="-285750">
              <a:buFontTx/>
              <a:buChar char="-"/>
            </a:pPr>
            <a:r>
              <a:rPr lang="en-US" sz="2800" dirty="0">
                <a:latin typeface="Garamond"/>
                <a:cs typeface="Garamond"/>
              </a:rPr>
              <a:t>Honestly I can’t think of anything. She was amazing and always exceeded my expectations</a:t>
            </a:r>
          </a:p>
          <a:p>
            <a:pPr marL="285750" indent="-285750">
              <a:buFontTx/>
              <a:buChar char="-"/>
            </a:pPr>
            <a:endParaRPr lang="en-US" sz="2800" dirty="0">
              <a:latin typeface="Garamond"/>
              <a:cs typeface="Garamond"/>
            </a:endParaRPr>
          </a:p>
          <a:p>
            <a:pPr marL="285750" indent="-285750">
              <a:buFontTx/>
              <a:buChar char="-"/>
            </a:pPr>
            <a:endParaRPr lang="en-US" sz="2800" dirty="0">
              <a:latin typeface="Garamond"/>
              <a:cs typeface="Garamond"/>
            </a:endParaRPr>
          </a:p>
        </p:txBody>
      </p:sp>
    </p:spTree>
    <p:extLst>
      <p:ext uri="{BB962C8B-B14F-4D97-AF65-F5344CB8AC3E}">
        <p14:creationId xmlns:p14="http://schemas.microsoft.com/office/powerpoint/2010/main" val="38632225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pic>
        <p:nvPicPr>
          <p:cNvPr id="215" name="Shape 215" descr="14-3526-GAD-Pocket Folder District Step Sheets_Powerpoint_d1.pdf"/>
          <p:cNvPicPr preferRelativeResize="0"/>
          <p:nvPr/>
        </p:nvPicPr>
        <p:blipFill rotWithShape="1">
          <a:blip r:embed="rId3">
            <a:alphaModFix/>
          </a:blip>
          <a:srcRect/>
          <a:stretch/>
        </p:blipFill>
        <p:spPr>
          <a:xfrm>
            <a:off x="0" y="-145614"/>
            <a:ext cx="9144000" cy="7065818"/>
          </a:xfrm>
          <a:prstGeom prst="rect">
            <a:avLst/>
          </a:prstGeom>
          <a:noFill/>
          <a:ln>
            <a:noFill/>
          </a:ln>
        </p:spPr>
      </p:pic>
      <p:sp>
        <p:nvSpPr>
          <p:cNvPr id="216" name="Shape 216"/>
          <p:cNvSpPr txBox="1"/>
          <p:nvPr/>
        </p:nvSpPr>
        <p:spPr>
          <a:xfrm>
            <a:off x="0" y="0"/>
            <a:ext cx="9144000" cy="646331"/>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3600" dirty="0">
                <a:solidFill>
                  <a:schemeClr val="lt1"/>
                </a:solidFill>
                <a:latin typeface="Garamond"/>
                <a:ea typeface="Garamond"/>
                <a:cs typeface="Garamond"/>
                <a:sym typeface="Garamond"/>
              </a:rPr>
              <a:t>Teacher Feedback</a:t>
            </a:r>
          </a:p>
        </p:txBody>
      </p:sp>
      <p:sp>
        <p:nvSpPr>
          <p:cNvPr id="217" name="Shape 217" descr="Image result for unc charlotte"/>
          <p:cNvSpPr/>
          <p:nvPr/>
        </p:nvSpPr>
        <p:spPr>
          <a:xfrm>
            <a:off x="155575" y="-144463"/>
            <a:ext cx="304799" cy="304801"/>
          </a:xfrm>
          <a:prstGeom prst="rect">
            <a:avLst/>
          </a:prstGeom>
          <a:noFill/>
          <a:ln>
            <a:noFill/>
          </a:ln>
        </p:spPr>
        <p:txBody>
          <a:bodyPr lIns="91425" tIns="45700" rIns="91425" bIns="45700" anchor="t" anchorCtr="0">
            <a:noAutofit/>
          </a:bodyPr>
          <a:lstStyle/>
          <a:p>
            <a:pPr marL="0" marR="0" lvl="0" indent="0" algn="l" rtl="0">
              <a:spcBef>
                <a:spcPts val="0"/>
              </a:spcBef>
              <a:buNone/>
            </a:pPr>
            <a:endParaRPr sz="1800">
              <a:solidFill>
                <a:schemeClr val="dk1"/>
              </a:solidFill>
              <a:latin typeface="Calibri"/>
              <a:ea typeface="Calibri"/>
              <a:cs typeface="Calibri"/>
              <a:sym typeface="Calibri"/>
            </a:endParaRPr>
          </a:p>
        </p:txBody>
      </p:sp>
      <p:sp>
        <p:nvSpPr>
          <p:cNvPr id="3" name="Text Placeholder 2"/>
          <p:cNvSpPr>
            <a:spLocks noGrp="1"/>
          </p:cNvSpPr>
          <p:nvPr>
            <p:ph type="body" idx="1"/>
          </p:nvPr>
        </p:nvSpPr>
        <p:spPr/>
        <p:txBody>
          <a:bodyPr/>
          <a:lstStyle/>
          <a:p>
            <a:pPr marL="203200" indent="0">
              <a:buNone/>
            </a:pPr>
            <a:endParaRPr lang="en-US" sz="2400" b="1" dirty="0">
              <a:latin typeface="Garamond" panose="02020404030301010803" pitchFamily="18" charset="0"/>
            </a:endParaRPr>
          </a:p>
          <a:p>
            <a:pPr marL="203200" indent="0">
              <a:buNone/>
            </a:pPr>
            <a:endParaRPr lang="en-US" sz="2000" dirty="0">
              <a:latin typeface="Garamond" panose="02020404030301010803" pitchFamily="18" charset="0"/>
            </a:endParaRPr>
          </a:p>
        </p:txBody>
      </p:sp>
      <p:sp>
        <p:nvSpPr>
          <p:cNvPr id="2" name="Slide Number Placeholder 1"/>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1200" smtClean="0">
                <a:solidFill>
                  <a:srgbClr val="888888"/>
                </a:solidFill>
                <a:latin typeface="Calibri"/>
                <a:ea typeface="Calibri"/>
                <a:cs typeface="Calibri"/>
                <a:sym typeface="Calibri"/>
              </a:rPr>
              <a:t>15</a:t>
            </a:fld>
            <a:endParaRPr lang="en-US" sz="1200">
              <a:solidFill>
                <a:srgbClr val="888888"/>
              </a:solidFill>
              <a:latin typeface="Calibri"/>
              <a:ea typeface="Calibri"/>
              <a:cs typeface="Calibri"/>
              <a:sym typeface="Calibri"/>
            </a:endParaRPr>
          </a:p>
        </p:txBody>
      </p:sp>
      <p:sp>
        <p:nvSpPr>
          <p:cNvPr id="5" name="Rectangle 4"/>
          <p:cNvSpPr/>
          <p:nvPr/>
        </p:nvSpPr>
        <p:spPr>
          <a:xfrm>
            <a:off x="584200" y="1372850"/>
            <a:ext cx="7975600" cy="5293757"/>
          </a:xfrm>
          <a:prstGeom prst="rect">
            <a:avLst/>
          </a:prstGeom>
        </p:spPr>
        <p:txBody>
          <a:bodyPr wrap="square">
            <a:spAutoFit/>
          </a:bodyPr>
          <a:lstStyle/>
          <a:p>
            <a:r>
              <a:rPr lang="en-US" sz="2600" b="1" dirty="0">
                <a:latin typeface="Garamond"/>
                <a:cs typeface="Garamond"/>
              </a:rPr>
              <a:t>Additional Comments:</a:t>
            </a:r>
          </a:p>
          <a:p>
            <a:pPr marL="285750" indent="-285750">
              <a:buFontTx/>
              <a:buChar char="-"/>
            </a:pPr>
            <a:r>
              <a:rPr lang="en-US" sz="2600" dirty="0">
                <a:latin typeface="Garamond"/>
                <a:cs typeface="Garamond"/>
              </a:rPr>
              <a:t>All teachers need this program! I wish it was mandatory for all NC new teachers!</a:t>
            </a:r>
            <a:endParaRPr lang="en-US" sz="2600" b="1" dirty="0">
              <a:latin typeface="Garamond"/>
              <a:cs typeface="Garamond"/>
            </a:endParaRPr>
          </a:p>
          <a:p>
            <a:pPr marL="457200" indent="-457200">
              <a:buFontTx/>
              <a:buChar char="-"/>
            </a:pPr>
            <a:r>
              <a:rPr lang="en-US" sz="2600" dirty="0">
                <a:latin typeface="Garamond"/>
                <a:cs typeface="Garamond"/>
              </a:rPr>
              <a:t>I am forever grateful to have had the support this year.</a:t>
            </a:r>
          </a:p>
          <a:p>
            <a:pPr marL="457200" indent="-457200">
              <a:buFontTx/>
              <a:buChar char="-"/>
            </a:pPr>
            <a:r>
              <a:rPr lang="en-US" sz="2600" dirty="0">
                <a:latin typeface="Garamond"/>
                <a:cs typeface="Garamond"/>
              </a:rPr>
              <a:t>My coach came to me my first year teaching. She provided me with clear, practical, structures, and easy to follow support.... By the end of the year I requested to my principal that “I need my coach again next year” and so she followed me from the very beginning until the end of my second year. I now call her my “Fairy Godmother” because she had truly helped shape me into the teacher I am becoming. I support the NC NTSP 100%.</a:t>
            </a:r>
          </a:p>
        </p:txBody>
      </p:sp>
    </p:spTree>
    <p:extLst>
      <p:ext uri="{BB962C8B-B14F-4D97-AF65-F5344CB8AC3E}">
        <p14:creationId xmlns:p14="http://schemas.microsoft.com/office/powerpoint/2010/main" val="38632225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85"/>
        <p:cNvGrpSpPr/>
        <p:nvPr/>
      </p:nvGrpSpPr>
      <p:grpSpPr>
        <a:xfrm>
          <a:off x="0" y="0"/>
          <a:ext cx="0" cy="0"/>
          <a:chOff x="0" y="0"/>
          <a:chExt cx="0" cy="0"/>
        </a:xfrm>
      </p:grpSpPr>
      <p:pic>
        <p:nvPicPr>
          <p:cNvPr id="286" name="Shape 286" descr="14-3526-GAD-Pocket Folder District Step Sheets_Powerpoint_d1.pdf"/>
          <p:cNvPicPr preferRelativeResize="0"/>
          <p:nvPr/>
        </p:nvPicPr>
        <p:blipFill rotWithShape="1">
          <a:blip r:embed="rId3">
            <a:alphaModFix/>
          </a:blip>
          <a:srcRect/>
          <a:stretch/>
        </p:blipFill>
        <p:spPr>
          <a:xfrm>
            <a:off x="0" y="-145614"/>
            <a:ext cx="9144000" cy="7065818"/>
          </a:xfrm>
          <a:prstGeom prst="rect">
            <a:avLst/>
          </a:prstGeom>
          <a:noFill/>
          <a:ln>
            <a:noFill/>
          </a:ln>
        </p:spPr>
      </p:pic>
      <p:sp>
        <p:nvSpPr>
          <p:cNvPr id="287" name="Shape 287"/>
          <p:cNvSpPr txBox="1"/>
          <p:nvPr/>
        </p:nvSpPr>
        <p:spPr>
          <a:xfrm>
            <a:off x="0" y="29258"/>
            <a:ext cx="9144000" cy="646331"/>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3600">
                <a:solidFill>
                  <a:schemeClr val="lt1"/>
                </a:solidFill>
                <a:latin typeface="Garamond"/>
                <a:ea typeface="Garamond"/>
                <a:cs typeface="Garamond"/>
                <a:sym typeface="Garamond"/>
              </a:rPr>
              <a:t>NC New Teacher Support Program</a:t>
            </a:r>
          </a:p>
        </p:txBody>
      </p:sp>
      <p:pic>
        <p:nvPicPr>
          <p:cNvPr id="288" name="Shape 288"/>
          <p:cNvPicPr preferRelativeResize="0"/>
          <p:nvPr/>
        </p:nvPicPr>
        <p:blipFill rotWithShape="1">
          <a:blip r:embed="rId4">
            <a:alphaModFix/>
          </a:blip>
          <a:srcRect/>
          <a:stretch/>
        </p:blipFill>
        <p:spPr>
          <a:xfrm>
            <a:off x="2286000" y="2143125"/>
            <a:ext cx="4572000" cy="2571749"/>
          </a:xfrm>
          <a:prstGeom prst="rect">
            <a:avLst/>
          </a:prstGeom>
          <a:noFill/>
          <a:ln>
            <a:noFill/>
          </a:ln>
        </p:spPr>
      </p:pic>
      <p:sp>
        <p:nvSpPr>
          <p:cNvPr id="2" name="TextBox 1"/>
          <p:cNvSpPr txBox="1"/>
          <p:nvPr/>
        </p:nvSpPr>
        <p:spPr>
          <a:xfrm>
            <a:off x="3299042" y="5096064"/>
            <a:ext cx="2610460" cy="707886"/>
          </a:xfrm>
          <a:prstGeom prst="rect">
            <a:avLst/>
          </a:prstGeom>
          <a:noFill/>
        </p:spPr>
        <p:txBody>
          <a:bodyPr wrap="none" rtlCol="0">
            <a:spAutoFit/>
          </a:bodyPr>
          <a:lstStyle/>
          <a:p>
            <a:r>
              <a:rPr lang="en-US" sz="4000" b="1" dirty="0">
                <a:latin typeface="Garamond"/>
                <a:cs typeface="Garamond"/>
              </a:rPr>
              <a:t>Questions?</a:t>
            </a:r>
          </a:p>
        </p:txBody>
      </p:sp>
      <p:sp>
        <p:nvSpPr>
          <p:cNvPr id="3" name="Slide Number Placeholder 2"/>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1200" smtClean="0">
                <a:solidFill>
                  <a:srgbClr val="888888"/>
                </a:solidFill>
                <a:latin typeface="Calibri"/>
                <a:ea typeface="Calibri"/>
                <a:cs typeface="Calibri"/>
                <a:sym typeface="Calibri"/>
              </a:rPr>
              <a:t>16</a:t>
            </a:fld>
            <a:endParaRPr lang="en-US" sz="1200">
              <a:solidFill>
                <a:srgbClr val="888888"/>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14-3526-GAD-Pocket Folder District Step Sheets_Powerpoint_d1.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31618"/>
            <a:ext cx="9144000" cy="7065818"/>
          </a:xfrm>
          <a:prstGeom prst="rect">
            <a:avLst/>
          </a:prstGeom>
        </p:spPr>
      </p:pic>
      <p:sp>
        <p:nvSpPr>
          <p:cNvPr id="4" name="TextBox 3"/>
          <p:cNvSpPr txBox="1"/>
          <p:nvPr/>
        </p:nvSpPr>
        <p:spPr>
          <a:xfrm>
            <a:off x="0" y="0"/>
            <a:ext cx="9144000" cy="646331"/>
          </a:xfrm>
          <a:prstGeom prst="rect">
            <a:avLst/>
          </a:prstGeom>
          <a:noFill/>
        </p:spPr>
        <p:txBody>
          <a:bodyPr wrap="square" rtlCol="0">
            <a:spAutoFit/>
          </a:bodyPr>
          <a:lstStyle/>
          <a:p>
            <a:pPr algn="ctr"/>
            <a:r>
              <a:rPr lang="en-US" sz="3600" dirty="0">
                <a:solidFill>
                  <a:schemeClr val="bg1"/>
                </a:solidFill>
                <a:latin typeface="Garamond" panose="02020404030301010803" pitchFamily="18" charset="0"/>
                <a:cs typeface="Adobe Garamond Pro"/>
              </a:rPr>
              <a:t>How to Partner with Us</a:t>
            </a:r>
          </a:p>
        </p:txBody>
      </p:sp>
      <p:sp>
        <p:nvSpPr>
          <p:cNvPr id="8" name="Content Placeholder 4"/>
          <p:cNvSpPr>
            <a:spLocks noGrp="1"/>
          </p:cNvSpPr>
          <p:nvPr>
            <p:ph idx="1"/>
          </p:nvPr>
        </p:nvSpPr>
        <p:spPr>
          <a:xfrm>
            <a:off x="207818" y="1831032"/>
            <a:ext cx="8936182" cy="5465618"/>
          </a:xfrm>
        </p:spPr>
        <p:txBody>
          <a:bodyPr>
            <a:normAutofit/>
          </a:bodyPr>
          <a:lstStyle/>
          <a:p>
            <a:pPr lvl="1"/>
            <a:endParaRPr lang="en-US" sz="1800" dirty="0">
              <a:latin typeface="Garamond" panose="02020404030301010803" pitchFamily="18" charset="0"/>
            </a:endParaRPr>
          </a:p>
          <a:p>
            <a:endParaRPr lang="en-US" sz="2200" dirty="0">
              <a:latin typeface="Garamond" panose="02020404030301010803" pitchFamily="18" charset="0"/>
            </a:endParaRPr>
          </a:p>
        </p:txBody>
      </p:sp>
      <p:sp>
        <p:nvSpPr>
          <p:cNvPr id="10" name="Content Placeholder 4"/>
          <p:cNvSpPr txBox="1">
            <a:spLocks/>
          </p:cNvSpPr>
          <p:nvPr/>
        </p:nvSpPr>
        <p:spPr>
          <a:xfrm>
            <a:off x="207818" y="1649807"/>
            <a:ext cx="8936182" cy="5465618"/>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sz="2200" dirty="0">
              <a:latin typeface="Garamond" panose="02020404030301010803" pitchFamily="18" charset="0"/>
            </a:endParaRPr>
          </a:p>
        </p:txBody>
      </p:sp>
      <p:sp>
        <p:nvSpPr>
          <p:cNvPr id="2" name="TextBox 1"/>
          <p:cNvSpPr txBox="1"/>
          <p:nvPr/>
        </p:nvSpPr>
        <p:spPr>
          <a:xfrm>
            <a:off x="839665" y="1831032"/>
            <a:ext cx="7464669" cy="4524315"/>
          </a:xfrm>
          <a:prstGeom prst="rect">
            <a:avLst/>
          </a:prstGeom>
          <a:noFill/>
        </p:spPr>
        <p:txBody>
          <a:bodyPr wrap="square" rtlCol="0">
            <a:spAutoFit/>
          </a:bodyPr>
          <a:lstStyle/>
          <a:p>
            <a:pPr lvl="0" algn="ctr"/>
            <a:r>
              <a:rPr lang="en-US" sz="3200" dirty="0">
                <a:latin typeface="Garamond"/>
                <a:ea typeface="Garamond"/>
                <a:cs typeface="Garamond"/>
                <a:sym typeface="Garamond"/>
              </a:rPr>
              <a:t>Contact Us</a:t>
            </a:r>
          </a:p>
          <a:p>
            <a:pPr lvl="0" algn="ctr"/>
            <a:endParaRPr lang="en-US" sz="3200" dirty="0">
              <a:latin typeface="Garamond"/>
              <a:ea typeface="Garamond"/>
              <a:cs typeface="Garamond"/>
              <a:sym typeface="Garamond"/>
            </a:endParaRPr>
          </a:p>
          <a:p>
            <a:pPr lvl="0" algn="ctr"/>
            <a:r>
              <a:rPr lang="en-US" sz="3200" dirty="0">
                <a:latin typeface="Garamond"/>
                <a:ea typeface="Garamond"/>
                <a:cs typeface="Garamond"/>
                <a:sym typeface="Garamond"/>
              </a:rPr>
              <a:t>NC New Teacher Support Program</a:t>
            </a:r>
          </a:p>
          <a:p>
            <a:pPr lvl="0" algn="ctr"/>
            <a:r>
              <a:rPr lang="en-US" sz="3200" dirty="0">
                <a:latin typeface="Garamond"/>
                <a:cs typeface="Garamond"/>
              </a:rPr>
              <a:t>College of Education </a:t>
            </a:r>
          </a:p>
          <a:p>
            <a:pPr algn="ctr"/>
            <a:r>
              <a:rPr lang="en-US" sz="3200" dirty="0">
                <a:latin typeface="Garamond"/>
                <a:cs typeface="Garamond"/>
              </a:rPr>
              <a:t>	East Carolina University	</a:t>
            </a:r>
          </a:p>
          <a:p>
            <a:pPr algn="ctr"/>
            <a:r>
              <a:rPr lang="en-US" sz="3200" dirty="0">
                <a:latin typeface="Garamond"/>
                <a:cs typeface="Garamond"/>
              </a:rPr>
              <a:t>Greenville, NC 27858 </a:t>
            </a:r>
            <a:r>
              <a:rPr lang="en-US" sz="3200" dirty="0"/>
              <a:t>	</a:t>
            </a:r>
          </a:p>
          <a:p>
            <a:pPr algn="ctr"/>
            <a:r>
              <a:rPr lang="en-US" sz="3200" dirty="0">
                <a:latin typeface="Garamond"/>
                <a:cs typeface="Garamond"/>
                <a:hlinkClick r:id="rId4"/>
              </a:rPr>
              <a:t>conettap18@ecu.edu</a:t>
            </a:r>
            <a:endParaRPr lang="en-US" sz="3200" dirty="0">
              <a:latin typeface="Garamond"/>
              <a:cs typeface="Garamond"/>
            </a:endParaRPr>
          </a:p>
          <a:p>
            <a:pPr algn="ctr"/>
            <a:endParaRPr lang="en-US" sz="3200" dirty="0">
              <a:latin typeface="Garamond"/>
              <a:cs typeface="Garamond"/>
            </a:endParaRPr>
          </a:p>
          <a:p>
            <a:pPr algn="ctr"/>
            <a:r>
              <a:rPr lang="en-US" sz="3200" u="sng" dirty="0">
                <a:solidFill>
                  <a:schemeClr val="hlink"/>
                </a:solidFill>
                <a:latin typeface="Garamond"/>
                <a:ea typeface="Garamond"/>
                <a:cs typeface="Garamond"/>
                <a:sym typeface="Garamond"/>
                <a:hlinkClick r:id="rId5"/>
              </a:rPr>
              <a:t>http://ncntsp.northcarolina.edu</a:t>
            </a:r>
          </a:p>
        </p:txBody>
      </p:sp>
    </p:spTree>
    <p:extLst>
      <p:ext uri="{BB962C8B-B14F-4D97-AF65-F5344CB8AC3E}">
        <p14:creationId xmlns:p14="http://schemas.microsoft.com/office/powerpoint/2010/main" val="273315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pic>
        <p:nvPicPr>
          <p:cNvPr id="102" name="Shape 102" descr="14-3526-GAD-Pocket Folder District Step Sheets_Powerpoint_d1.pdf"/>
          <p:cNvPicPr preferRelativeResize="0"/>
          <p:nvPr/>
        </p:nvPicPr>
        <p:blipFill rotWithShape="1">
          <a:blip r:embed="rId3">
            <a:alphaModFix/>
          </a:blip>
          <a:srcRect/>
          <a:stretch/>
        </p:blipFill>
        <p:spPr>
          <a:xfrm>
            <a:off x="0" y="-119856"/>
            <a:ext cx="9144000" cy="7065818"/>
          </a:xfrm>
          <a:prstGeom prst="rect">
            <a:avLst/>
          </a:prstGeom>
          <a:noFill/>
          <a:ln>
            <a:noFill/>
          </a:ln>
        </p:spPr>
      </p:pic>
      <p:sp>
        <p:nvSpPr>
          <p:cNvPr id="103" name="Shape 103"/>
          <p:cNvSpPr txBox="1"/>
          <p:nvPr/>
        </p:nvSpPr>
        <p:spPr>
          <a:xfrm>
            <a:off x="0" y="0"/>
            <a:ext cx="9144000" cy="646331"/>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3600" dirty="0">
                <a:solidFill>
                  <a:schemeClr val="lt1"/>
                </a:solidFill>
                <a:latin typeface="Garamond"/>
                <a:ea typeface="Garamond"/>
                <a:cs typeface="Garamond"/>
                <a:sym typeface="Garamond"/>
              </a:rPr>
              <a:t>Presenters</a:t>
            </a:r>
          </a:p>
        </p:txBody>
      </p:sp>
      <p:sp>
        <p:nvSpPr>
          <p:cNvPr id="104" name="Shape 104"/>
          <p:cNvSpPr txBox="1"/>
          <p:nvPr/>
        </p:nvSpPr>
        <p:spPr>
          <a:xfrm>
            <a:off x="600825" y="1640628"/>
            <a:ext cx="7942347" cy="4534531"/>
          </a:xfrm>
          <a:prstGeom prst="rect">
            <a:avLst/>
          </a:prstGeom>
          <a:noFill/>
          <a:ln>
            <a:noFill/>
          </a:ln>
        </p:spPr>
        <p:txBody>
          <a:bodyPr lIns="91425" tIns="45700" rIns="91425" bIns="45700" anchor="t" anchorCtr="0">
            <a:noAutofit/>
          </a:bodyPr>
          <a:lstStyle/>
          <a:p>
            <a:pPr marL="341313" marR="0" lvl="0" indent="-290513" algn="l" rtl="0">
              <a:spcBef>
                <a:spcPts val="0"/>
              </a:spcBef>
              <a:buClr>
                <a:schemeClr val="dk1"/>
              </a:buClr>
              <a:buFont typeface="Arial"/>
              <a:buNone/>
            </a:pPr>
            <a:endParaRPr sz="2200" dirty="0">
              <a:solidFill>
                <a:schemeClr val="dk1"/>
              </a:solidFill>
              <a:latin typeface="Garamond"/>
              <a:ea typeface="Garamond"/>
              <a:cs typeface="Garamond"/>
              <a:sym typeface="Garamond"/>
            </a:endParaRPr>
          </a:p>
        </p:txBody>
      </p:sp>
      <p:sp>
        <p:nvSpPr>
          <p:cNvPr id="105" name="Shape 105"/>
          <p:cNvSpPr txBox="1"/>
          <p:nvPr/>
        </p:nvSpPr>
        <p:spPr>
          <a:xfrm>
            <a:off x="438261" y="1965638"/>
            <a:ext cx="8539483" cy="4395576"/>
          </a:xfrm>
          <a:prstGeom prst="rect">
            <a:avLst/>
          </a:prstGeom>
          <a:noFill/>
          <a:ln>
            <a:noFill/>
          </a:ln>
        </p:spPr>
        <p:txBody>
          <a:bodyPr lIns="91425" tIns="45700" rIns="91425" bIns="45700" anchor="t" anchorCtr="0">
            <a:noAutofit/>
          </a:bodyPr>
          <a:lstStyle/>
          <a:p>
            <a:pPr marL="0" marR="0" lvl="0" indent="0" rtl="0">
              <a:spcBef>
                <a:spcPts val="0"/>
              </a:spcBef>
              <a:buSzPct val="25000"/>
              <a:buNone/>
            </a:pPr>
            <a:r>
              <a:rPr lang="en-US" sz="2600" dirty="0">
                <a:solidFill>
                  <a:schemeClr val="dk1"/>
                </a:solidFill>
                <a:latin typeface="Garamond"/>
                <a:ea typeface="Garamond"/>
                <a:cs typeface="Garamond"/>
                <a:sym typeface="Garamond"/>
              </a:rPr>
              <a:t>Jonathan Bryant   		Chief Administrator </a:t>
            </a:r>
          </a:p>
          <a:p>
            <a:pPr marL="0" marR="0" lvl="0" indent="0" rtl="0">
              <a:spcBef>
                <a:spcPts val="0"/>
              </a:spcBef>
              <a:buSzPct val="25000"/>
              <a:buNone/>
            </a:pPr>
            <a:r>
              <a:rPr lang="en-US" sz="2600" dirty="0">
                <a:solidFill>
                  <a:schemeClr val="dk1"/>
                </a:solidFill>
                <a:latin typeface="Garamond"/>
                <a:ea typeface="Garamond"/>
                <a:cs typeface="Garamond"/>
                <a:sym typeface="Garamond"/>
              </a:rPr>
              <a:t>				Lincoln Charter School</a:t>
            </a:r>
          </a:p>
          <a:p>
            <a:pPr marL="0" marR="0" lvl="0" indent="0" rtl="0">
              <a:spcBef>
                <a:spcPts val="0"/>
              </a:spcBef>
              <a:buSzPct val="25000"/>
              <a:buNone/>
            </a:pPr>
            <a:r>
              <a:rPr lang="en-US" sz="2600" dirty="0">
                <a:solidFill>
                  <a:schemeClr val="dk1"/>
                </a:solidFill>
                <a:latin typeface="Garamond"/>
                <a:ea typeface="Garamond"/>
                <a:cs typeface="Garamond"/>
                <a:sym typeface="Garamond"/>
              </a:rPr>
              <a:t>Tiffany </a:t>
            </a:r>
            <a:r>
              <a:rPr lang="en-US" sz="2600" dirty="0" err="1">
                <a:solidFill>
                  <a:schemeClr val="dk1"/>
                </a:solidFill>
                <a:latin typeface="Garamond"/>
                <a:ea typeface="Garamond"/>
                <a:cs typeface="Garamond"/>
                <a:sym typeface="Garamond"/>
              </a:rPr>
              <a:t>Moceri</a:t>
            </a:r>
            <a:r>
              <a:rPr lang="en-US" sz="2600" dirty="0">
                <a:solidFill>
                  <a:schemeClr val="dk1"/>
                </a:solidFill>
                <a:latin typeface="Garamond"/>
                <a:ea typeface="Garamond"/>
                <a:cs typeface="Garamond"/>
                <a:sym typeface="Garamond"/>
              </a:rPr>
              <a:t>		Lincoln Charter Schools</a:t>
            </a:r>
          </a:p>
          <a:p>
            <a:pPr>
              <a:buSzPct val="25000"/>
            </a:pPr>
            <a:r>
              <a:rPr lang="en-US" sz="2600" dirty="0">
                <a:solidFill>
                  <a:schemeClr val="dk1"/>
                </a:solidFill>
                <a:latin typeface="Garamond"/>
                <a:ea typeface="Garamond"/>
                <a:cs typeface="Garamond"/>
                <a:sym typeface="Garamond"/>
              </a:rPr>
              <a:t>Dr. Misty Hathcock 		</a:t>
            </a:r>
            <a:r>
              <a:rPr lang="en-US" sz="2600" dirty="0">
                <a:latin typeface="Garamond"/>
                <a:cs typeface="Garamond"/>
              </a:rPr>
              <a:t>Regional Director </a:t>
            </a:r>
            <a:r>
              <a:rPr lang="en-US" sz="2600" dirty="0">
                <a:solidFill>
                  <a:schemeClr val="dk1"/>
                </a:solidFill>
                <a:latin typeface="Garamond"/>
                <a:ea typeface="Garamond"/>
                <a:cs typeface="Garamond"/>
                <a:sym typeface="Garamond"/>
              </a:rPr>
              <a:t>UNCC</a:t>
            </a:r>
          </a:p>
          <a:p>
            <a:pPr marL="0" marR="0" lvl="0" indent="0" rtl="0">
              <a:spcBef>
                <a:spcPts val="0"/>
              </a:spcBef>
              <a:buSzPct val="25000"/>
              <a:buNone/>
            </a:pPr>
            <a:r>
              <a:rPr lang="en-US" sz="2600" dirty="0">
                <a:solidFill>
                  <a:schemeClr val="dk1"/>
                </a:solidFill>
                <a:latin typeface="Garamond"/>
                <a:ea typeface="Garamond"/>
                <a:cs typeface="Garamond"/>
                <a:sym typeface="Garamond"/>
              </a:rPr>
              <a:t>Dr. Kim Ramadan 	 	Lead Instructional Coach UNCC</a:t>
            </a:r>
          </a:p>
          <a:p>
            <a:pPr lvl="0">
              <a:buSzPct val="25000"/>
            </a:pPr>
            <a:r>
              <a:rPr lang="en-US" sz="2600" dirty="0">
                <a:solidFill>
                  <a:schemeClr val="dk1"/>
                </a:solidFill>
                <a:latin typeface="Garamond"/>
                <a:ea typeface="Garamond"/>
                <a:cs typeface="Garamond"/>
                <a:sym typeface="Garamond"/>
              </a:rPr>
              <a:t>Jackie Hoskins		Lead Instructional Coach UNCG</a:t>
            </a:r>
          </a:p>
          <a:p>
            <a:pPr lvl="0">
              <a:buSzPct val="25000"/>
            </a:pPr>
            <a:r>
              <a:rPr lang="en-US" sz="2600" dirty="0">
                <a:solidFill>
                  <a:schemeClr val="dk1"/>
                </a:solidFill>
                <a:latin typeface="Garamond"/>
                <a:ea typeface="Garamond"/>
                <a:cs typeface="Garamond"/>
                <a:sym typeface="Garamond"/>
              </a:rPr>
              <a:t>Christina Bush		Lead Instructional Coach UNC-CH</a:t>
            </a:r>
          </a:p>
          <a:p>
            <a:pPr marL="0" marR="0" lvl="0" indent="0" rtl="0">
              <a:spcBef>
                <a:spcPts val="0"/>
              </a:spcBef>
              <a:buSzPct val="25000"/>
              <a:buNone/>
            </a:pPr>
            <a:r>
              <a:rPr lang="en-US" sz="2600" dirty="0">
                <a:solidFill>
                  <a:schemeClr val="dk1"/>
                </a:solidFill>
                <a:latin typeface="Garamond"/>
                <a:ea typeface="Garamond"/>
                <a:cs typeface="Garamond"/>
                <a:sym typeface="Garamond"/>
              </a:rPr>
              <a:t>Dr. Patrick Conetta  		Director NC NTSP</a:t>
            </a:r>
          </a:p>
        </p:txBody>
      </p:sp>
      <p:sp>
        <p:nvSpPr>
          <p:cNvPr id="2" name="Slide Number Placeholder 1"/>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1200" smtClean="0">
                <a:solidFill>
                  <a:srgbClr val="888888"/>
                </a:solidFill>
                <a:latin typeface="Calibri"/>
                <a:ea typeface="Calibri"/>
                <a:cs typeface="Calibri"/>
                <a:sym typeface="Calibri"/>
              </a:rPr>
              <a:t>2</a:t>
            </a:fld>
            <a:endParaRPr lang="en-US"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1272816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pic>
        <p:nvPicPr>
          <p:cNvPr id="112" name="Shape 112" descr="14-3526-GAD-Pocket Folder District Step Sheets_Powerpoint_d1.pdf"/>
          <p:cNvPicPr preferRelativeResize="0"/>
          <p:nvPr/>
        </p:nvPicPr>
        <p:blipFill rotWithShape="1">
          <a:blip r:embed="rId3">
            <a:alphaModFix/>
          </a:blip>
          <a:srcRect/>
          <a:stretch/>
        </p:blipFill>
        <p:spPr>
          <a:xfrm>
            <a:off x="0" y="-145614"/>
            <a:ext cx="9144000" cy="7065818"/>
          </a:xfrm>
          <a:prstGeom prst="rect">
            <a:avLst/>
          </a:prstGeom>
          <a:noFill/>
          <a:ln>
            <a:noFill/>
          </a:ln>
        </p:spPr>
      </p:pic>
      <p:sp>
        <p:nvSpPr>
          <p:cNvPr id="113" name="Shape 113"/>
          <p:cNvSpPr txBox="1"/>
          <p:nvPr/>
        </p:nvSpPr>
        <p:spPr>
          <a:xfrm>
            <a:off x="520262" y="1777398"/>
            <a:ext cx="8103476" cy="1200329"/>
          </a:xfrm>
          <a:prstGeom prst="rect">
            <a:avLst/>
          </a:prstGeom>
          <a:noFill/>
          <a:ln>
            <a:noFill/>
          </a:ln>
        </p:spPr>
        <p:txBody>
          <a:bodyPr lIns="91425" tIns="45700" rIns="91425" bIns="45700" anchor="t" anchorCtr="0">
            <a:noAutofit/>
          </a:bodyPr>
          <a:lstStyle/>
          <a:p>
            <a:pPr marL="0" marR="0" lvl="0" indent="0" algn="ctr" rtl="0">
              <a:spcBef>
                <a:spcPts val="0"/>
              </a:spcBef>
              <a:spcAft>
                <a:spcPts val="0"/>
              </a:spcAft>
              <a:buSzPct val="25000"/>
              <a:buNone/>
            </a:pPr>
            <a:r>
              <a:rPr lang="en-US" sz="2400">
                <a:solidFill>
                  <a:schemeClr val="dk1"/>
                </a:solidFill>
                <a:latin typeface="Garamond"/>
                <a:ea typeface="Garamond"/>
                <a:cs typeface="Garamond"/>
                <a:sym typeface="Garamond"/>
              </a:rPr>
              <a:t>The NC NTSP seeks to </a:t>
            </a:r>
            <a:r>
              <a:rPr lang="en-US" sz="2400" i="1">
                <a:solidFill>
                  <a:schemeClr val="dk1"/>
                </a:solidFill>
                <a:latin typeface="Garamond"/>
                <a:ea typeface="Garamond"/>
                <a:cs typeface="Garamond"/>
                <a:sym typeface="Garamond"/>
              </a:rPr>
              <a:t>improve student achievement </a:t>
            </a:r>
            <a:r>
              <a:rPr lang="en-US" sz="2400">
                <a:solidFill>
                  <a:schemeClr val="dk1"/>
                </a:solidFill>
                <a:latin typeface="Garamond"/>
                <a:ea typeface="Garamond"/>
                <a:cs typeface="Garamond"/>
                <a:sym typeface="Garamond"/>
              </a:rPr>
              <a:t>by improving beginning </a:t>
            </a:r>
            <a:r>
              <a:rPr lang="en-US" sz="2400" i="1">
                <a:solidFill>
                  <a:schemeClr val="dk1"/>
                </a:solidFill>
                <a:latin typeface="Garamond"/>
                <a:ea typeface="Garamond"/>
                <a:cs typeface="Garamond"/>
                <a:sym typeface="Garamond"/>
              </a:rPr>
              <a:t>teacher effectiveness </a:t>
            </a:r>
            <a:r>
              <a:rPr lang="en-US" sz="2400">
                <a:solidFill>
                  <a:schemeClr val="dk1"/>
                </a:solidFill>
                <a:latin typeface="Garamond"/>
                <a:ea typeface="Garamond"/>
                <a:cs typeface="Garamond"/>
                <a:sym typeface="Garamond"/>
              </a:rPr>
              <a:t>&amp; </a:t>
            </a:r>
            <a:r>
              <a:rPr lang="en-US" sz="2400" i="1">
                <a:solidFill>
                  <a:schemeClr val="dk1"/>
                </a:solidFill>
                <a:latin typeface="Garamond"/>
                <a:ea typeface="Garamond"/>
                <a:cs typeface="Garamond"/>
                <a:sym typeface="Garamond"/>
              </a:rPr>
              <a:t>teacher retention </a:t>
            </a:r>
            <a:r>
              <a:rPr lang="en-US" sz="2400">
                <a:solidFill>
                  <a:schemeClr val="dk1"/>
                </a:solidFill>
                <a:latin typeface="Garamond"/>
                <a:ea typeface="Garamond"/>
                <a:cs typeface="Garamond"/>
                <a:sym typeface="Garamond"/>
              </a:rPr>
              <a:t>with three core services.</a:t>
            </a:r>
          </a:p>
        </p:txBody>
      </p:sp>
      <p:sp>
        <p:nvSpPr>
          <p:cNvPr id="114" name="Shape 114"/>
          <p:cNvSpPr txBox="1"/>
          <p:nvPr/>
        </p:nvSpPr>
        <p:spPr>
          <a:xfrm>
            <a:off x="0" y="0"/>
            <a:ext cx="9144000" cy="646331"/>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3600" dirty="0">
                <a:solidFill>
                  <a:schemeClr val="lt1"/>
                </a:solidFill>
                <a:latin typeface="Garamond"/>
                <a:ea typeface="Garamond"/>
                <a:cs typeface="Garamond"/>
                <a:sym typeface="Garamond"/>
              </a:rPr>
              <a:t>The NC NTSP Mission</a:t>
            </a:r>
          </a:p>
        </p:txBody>
      </p:sp>
      <p:graphicFrame>
        <p:nvGraphicFramePr>
          <p:cNvPr id="115" name="Shape 115"/>
          <p:cNvGraphicFramePr/>
          <p:nvPr/>
        </p:nvGraphicFramePr>
        <p:xfrm>
          <a:off x="852259" y="3656026"/>
          <a:ext cx="7439475" cy="1900625"/>
        </p:xfrm>
        <a:graphic>
          <a:graphicData uri="http://schemas.openxmlformats.org/drawingml/2006/table">
            <a:tbl>
              <a:tblPr firstRow="1" bandRow="1">
                <a:noFill/>
                <a:tableStyleId>{2340B2A4-B55F-4B4A-AB75-28C2BD8335E7}</a:tableStyleId>
              </a:tblPr>
              <a:tblGrid>
                <a:gridCol w="2479825">
                  <a:extLst>
                    <a:ext uri="{9D8B030D-6E8A-4147-A177-3AD203B41FA5}">
                      <a16:colId xmlns:a16="http://schemas.microsoft.com/office/drawing/2014/main" val="20000"/>
                    </a:ext>
                  </a:extLst>
                </a:gridCol>
                <a:gridCol w="2479825">
                  <a:extLst>
                    <a:ext uri="{9D8B030D-6E8A-4147-A177-3AD203B41FA5}">
                      <a16:colId xmlns:a16="http://schemas.microsoft.com/office/drawing/2014/main" val="20001"/>
                    </a:ext>
                  </a:extLst>
                </a:gridCol>
                <a:gridCol w="2479825">
                  <a:extLst>
                    <a:ext uri="{9D8B030D-6E8A-4147-A177-3AD203B41FA5}">
                      <a16:colId xmlns:a16="http://schemas.microsoft.com/office/drawing/2014/main" val="20002"/>
                    </a:ext>
                  </a:extLst>
                </a:gridCol>
              </a:tblGrid>
              <a:tr h="405375">
                <a:tc>
                  <a:txBody>
                    <a:bodyPr/>
                    <a:lstStyle/>
                    <a:p>
                      <a:pPr marL="0" marR="0" lvl="0" indent="0" algn="ctr" rtl="0">
                        <a:spcBef>
                          <a:spcPts val="0"/>
                        </a:spcBef>
                        <a:buSzPct val="25000"/>
                        <a:buNone/>
                      </a:pPr>
                      <a:r>
                        <a:rPr lang="en-US" sz="1800" u="none" strike="noStrike" cap="none">
                          <a:latin typeface="Garamond"/>
                          <a:ea typeface="Garamond"/>
                          <a:cs typeface="Garamond"/>
                          <a:sym typeface="Garamond"/>
                        </a:rPr>
                        <a:t>Institutes</a:t>
                      </a:r>
                    </a:p>
                  </a:txBody>
                  <a:tcPr marL="91450" marR="91450" marT="45725" marB="45725">
                    <a:lnT w="12700" cap="flat" cmpd="sng">
                      <a:solidFill>
                        <a:srgbClr val="BFBFBF"/>
                      </a:solidFill>
                      <a:prstDash val="solid"/>
                      <a:round/>
                      <a:headEnd type="none" w="med" len="med"/>
                      <a:tailEnd type="none" w="med" len="med"/>
                    </a:lnT>
                    <a:lnB w="12700" cap="flat" cmpd="sng">
                      <a:solidFill>
                        <a:srgbClr val="BFBFBF"/>
                      </a:solidFill>
                      <a:prstDash val="solid"/>
                      <a:round/>
                      <a:headEnd type="none" w="med" len="med"/>
                      <a:tailEnd type="none" w="med" len="med"/>
                    </a:lnB>
                    <a:solidFill>
                      <a:srgbClr val="F2F2F2"/>
                    </a:solidFill>
                  </a:tcPr>
                </a:tc>
                <a:tc>
                  <a:txBody>
                    <a:bodyPr/>
                    <a:lstStyle/>
                    <a:p>
                      <a:pPr marL="0" marR="0" lvl="0" indent="0" algn="ctr" rtl="0">
                        <a:spcBef>
                          <a:spcPts val="0"/>
                        </a:spcBef>
                        <a:buSzPct val="25000"/>
                        <a:buNone/>
                      </a:pPr>
                      <a:r>
                        <a:rPr lang="en-US" sz="1800" u="none" strike="noStrike" cap="none">
                          <a:latin typeface="Garamond"/>
                          <a:ea typeface="Garamond"/>
                          <a:cs typeface="Garamond"/>
                          <a:sym typeface="Garamond"/>
                        </a:rPr>
                        <a:t>Regional PD</a:t>
                      </a:r>
                    </a:p>
                  </a:txBody>
                  <a:tcPr marL="91450" marR="91450" marT="45725" marB="45725">
                    <a:lnT w="12700" cap="flat" cmpd="sng">
                      <a:solidFill>
                        <a:srgbClr val="BFBFBF"/>
                      </a:solidFill>
                      <a:prstDash val="solid"/>
                      <a:round/>
                      <a:headEnd type="none" w="med" len="med"/>
                      <a:tailEnd type="none" w="med" len="med"/>
                    </a:lnT>
                    <a:lnB w="12700" cap="flat" cmpd="sng">
                      <a:solidFill>
                        <a:srgbClr val="BFBFBF"/>
                      </a:solidFill>
                      <a:prstDash val="solid"/>
                      <a:round/>
                      <a:headEnd type="none" w="med" len="med"/>
                      <a:tailEnd type="none" w="med" len="med"/>
                    </a:lnB>
                    <a:solidFill>
                      <a:srgbClr val="F2F2F2"/>
                    </a:solidFill>
                  </a:tcPr>
                </a:tc>
                <a:tc>
                  <a:txBody>
                    <a:bodyPr/>
                    <a:lstStyle/>
                    <a:p>
                      <a:pPr marL="0" marR="0" lvl="0" indent="0" algn="ctr" rtl="0">
                        <a:spcBef>
                          <a:spcPts val="0"/>
                        </a:spcBef>
                        <a:buSzPct val="25000"/>
                        <a:buNone/>
                      </a:pPr>
                      <a:r>
                        <a:rPr lang="en-US" sz="1800" u="none" strike="noStrike" cap="none">
                          <a:latin typeface="Garamond"/>
                          <a:ea typeface="Garamond"/>
                          <a:cs typeface="Garamond"/>
                          <a:sym typeface="Garamond"/>
                        </a:rPr>
                        <a:t>Instructional Coaching</a:t>
                      </a:r>
                    </a:p>
                  </a:txBody>
                  <a:tcPr marL="91450" marR="91450" marT="45725" marB="45725">
                    <a:lnT w="12700" cap="flat" cmpd="sng">
                      <a:solidFill>
                        <a:srgbClr val="BFBFBF"/>
                      </a:solidFill>
                      <a:prstDash val="solid"/>
                      <a:round/>
                      <a:headEnd type="none" w="med" len="med"/>
                      <a:tailEnd type="none" w="med" len="med"/>
                    </a:lnT>
                    <a:lnB w="12700" cap="flat" cmpd="sng">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0000"/>
                  </a:ext>
                </a:extLst>
              </a:tr>
              <a:tr h="1495250">
                <a:tc>
                  <a:txBody>
                    <a:bodyPr/>
                    <a:lstStyle/>
                    <a:p>
                      <a:pPr marL="0" marR="0" lvl="0" indent="0" algn="ctr" rtl="0">
                        <a:spcBef>
                          <a:spcPts val="0"/>
                        </a:spcBef>
                        <a:buSzPct val="25000"/>
                        <a:buNone/>
                      </a:pPr>
                      <a:r>
                        <a:rPr lang="en-US" sz="1800" u="none" strike="noStrike" cap="none">
                          <a:latin typeface="Garamond"/>
                          <a:ea typeface="Garamond"/>
                          <a:cs typeface="Garamond"/>
                          <a:sym typeface="Garamond"/>
                        </a:rPr>
                        <a:t>Instructional boot camps</a:t>
                      </a:r>
                    </a:p>
                    <a:p>
                      <a:pPr marL="0" marR="0" lvl="0" indent="0" algn="ctr" rtl="0">
                        <a:spcBef>
                          <a:spcPts val="0"/>
                        </a:spcBef>
                        <a:buSzPct val="25000"/>
                        <a:buNone/>
                      </a:pPr>
                      <a:endParaRPr sz="1800" u="none" strike="noStrike" cap="none">
                        <a:latin typeface="Garamond"/>
                        <a:ea typeface="Garamond"/>
                        <a:cs typeface="Garamond"/>
                        <a:sym typeface="Garamond"/>
                      </a:endParaRPr>
                    </a:p>
                    <a:p>
                      <a:pPr marL="0" marR="0" lvl="0" indent="0" algn="ctr" rtl="0">
                        <a:spcBef>
                          <a:spcPts val="0"/>
                        </a:spcBef>
                        <a:buSzPct val="25000"/>
                        <a:buNone/>
                      </a:pPr>
                      <a:r>
                        <a:rPr lang="en-US" sz="1800" u="none" strike="noStrike" cap="none">
                          <a:latin typeface="Garamond"/>
                          <a:ea typeface="Garamond"/>
                          <a:cs typeface="Garamond"/>
                          <a:sym typeface="Garamond"/>
                        </a:rPr>
                        <a:t>Early Fall</a:t>
                      </a:r>
                    </a:p>
                  </a:txBody>
                  <a:tcPr marL="91450" marR="91450" marT="45725" marB="45725">
                    <a:lnT w="12700" cap="flat" cmpd="sng">
                      <a:solidFill>
                        <a:srgbClr val="BFBFBF"/>
                      </a:solidFill>
                      <a:prstDash val="solid"/>
                      <a:round/>
                      <a:headEnd type="none" w="med" len="med"/>
                      <a:tailEnd type="none" w="med" len="med"/>
                    </a:lnT>
                    <a:lnB w="12700" cap="flat" cmpd="sng">
                      <a:solidFill>
                        <a:srgbClr val="BFBFBF"/>
                      </a:solidFill>
                      <a:prstDash val="solid"/>
                      <a:round/>
                      <a:headEnd type="none" w="med" len="med"/>
                      <a:tailEnd type="none" w="med" len="med"/>
                    </a:lnB>
                  </a:tcPr>
                </a:tc>
                <a:tc>
                  <a:txBody>
                    <a:bodyPr/>
                    <a:lstStyle/>
                    <a:p>
                      <a:pPr marL="0" marR="0" lvl="0" indent="0" algn="ctr" rtl="0">
                        <a:spcBef>
                          <a:spcPts val="0"/>
                        </a:spcBef>
                        <a:buSzPct val="25000"/>
                        <a:buNone/>
                      </a:pPr>
                      <a:r>
                        <a:rPr lang="en-US" sz="1800" u="none" strike="noStrike" cap="none">
                          <a:latin typeface="Garamond"/>
                          <a:ea typeface="Garamond"/>
                          <a:cs typeface="Garamond"/>
                          <a:sym typeface="Garamond"/>
                        </a:rPr>
                        <a:t>Designed to meet </a:t>
                      </a:r>
                    </a:p>
                    <a:p>
                      <a:pPr marL="0" marR="0" lvl="0" indent="0" algn="ctr" rtl="0">
                        <a:spcBef>
                          <a:spcPts val="0"/>
                        </a:spcBef>
                        <a:buSzPct val="25000"/>
                        <a:buNone/>
                      </a:pPr>
                      <a:r>
                        <a:rPr lang="en-US" sz="1800" u="none" strike="noStrike" cap="none">
                          <a:latin typeface="Garamond"/>
                          <a:ea typeface="Garamond"/>
                          <a:cs typeface="Garamond"/>
                          <a:sym typeface="Garamond"/>
                        </a:rPr>
                        <a:t>district needs</a:t>
                      </a:r>
                    </a:p>
                    <a:p>
                      <a:pPr marL="0" marR="0" lvl="0" indent="0" algn="ctr" rtl="0">
                        <a:spcBef>
                          <a:spcPts val="0"/>
                        </a:spcBef>
                        <a:buSzPct val="25000"/>
                        <a:buNone/>
                      </a:pPr>
                      <a:endParaRPr sz="1800" u="none" strike="noStrike" cap="none">
                        <a:latin typeface="Garamond"/>
                        <a:ea typeface="Garamond"/>
                        <a:cs typeface="Garamond"/>
                        <a:sym typeface="Garamond"/>
                      </a:endParaRPr>
                    </a:p>
                    <a:p>
                      <a:pPr marL="0" marR="0" lvl="0" indent="0" algn="ctr" rtl="0">
                        <a:spcBef>
                          <a:spcPts val="0"/>
                        </a:spcBef>
                        <a:buSzPct val="25000"/>
                        <a:buNone/>
                      </a:pPr>
                      <a:endParaRPr sz="1800" u="none" strike="noStrike" cap="none">
                        <a:latin typeface="Garamond"/>
                        <a:ea typeface="Garamond"/>
                        <a:cs typeface="Garamond"/>
                        <a:sym typeface="Garamond"/>
                      </a:endParaRPr>
                    </a:p>
                  </a:txBody>
                  <a:tcPr marL="91450" marR="91450" marT="45725" marB="45725">
                    <a:lnT w="12700" cap="flat" cmpd="sng">
                      <a:solidFill>
                        <a:srgbClr val="BFBFBF"/>
                      </a:solidFill>
                      <a:prstDash val="solid"/>
                      <a:round/>
                      <a:headEnd type="none" w="med" len="med"/>
                      <a:tailEnd type="none" w="med" len="med"/>
                    </a:lnT>
                    <a:lnB w="12700" cap="flat" cmpd="sng">
                      <a:solidFill>
                        <a:srgbClr val="BFBFBF"/>
                      </a:solidFill>
                      <a:prstDash val="solid"/>
                      <a:round/>
                      <a:headEnd type="none" w="med" len="med"/>
                      <a:tailEnd type="none" w="med" len="med"/>
                    </a:lnB>
                  </a:tcPr>
                </a:tc>
                <a:tc>
                  <a:txBody>
                    <a:bodyPr/>
                    <a:lstStyle/>
                    <a:p>
                      <a:pPr marL="0" marR="0" lvl="0" indent="0" algn="ctr" rtl="0">
                        <a:spcBef>
                          <a:spcPts val="0"/>
                        </a:spcBef>
                        <a:buSzPct val="25000"/>
                        <a:buNone/>
                      </a:pPr>
                      <a:r>
                        <a:rPr lang="en-US" sz="1800" u="none" strike="noStrike" cap="none">
                          <a:latin typeface="Garamond"/>
                          <a:ea typeface="Garamond"/>
                          <a:cs typeface="Garamond"/>
                          <a:sym typeface="Garamond"/>
                        </a:rPr>
                        <a:t>Intensive, individualized</a:t>
                      </a:r>
                    </a:p>
                    <a:p>
                      <a:pPr marL="0" marR="0" lvl="0" indent="0" algn="ctr" rtl="0">
                        <a:spcBef>
                          <a:spcPts val="0"/>
                        </a:spcBef>
                        <a:buSzPct val="25000"/>
                        <a:buNone/>
                      </a:pPr>
                      <a:endParaRPr sz="1800" u="none" strike="noStrike" cap="none">
                        <a:latin typeface="Garamond"/>
                        <a:ea typeface="Garamond"/>
                        <a:cs typeface="Garamond"/>
                        <a:sym typeface="Garamond"/>
                      </a:endParaRPr>
                    </a:p>
                    <a:p>
                      <a:pPr marL="0" marR="0" lvl="0" indent="0" algn="ctr" rtl="0">
                        <a:spcBef>
                          <a:spcPts val="0"/>
                        </a:spcBef>
                        <a:buSzPct val="25000"/>
                        <a:buNone/>
                      </a:pPr>
                      <a:r>
                        <a:rPr lang="en-US" sz="1800" u="none" strike="noStrike" cap="none">
                          <a:latin typeface="Garamond"/>
                          <a:ea typeface="Garamond"/>
                          <a:cs typeface="Garamond"/>
                          <a:sym typeface="Garamond"/>
                        </a:rPr>
                        <a:t>Designed to meet </a:t>
                      </a:r>
                    </a:p>
                    <a:p>
                      <a:pPr marL="0" marR="0" lvl="0" indent="0" algn="ctr" rtl="0">
                        <a:spcBef>
                          <a:spcPts val="0"/>
                        </a:spcBef>
                        <a:buSzPct val="25000"/>
                        <a:buNone/>
                      </a:pPr>
                      <a:r>
                        <a:rPr lang="en-US" sz="1800" u="none" strike="noStrike" cap="none">
                          <a:latin typeface="Garamond"/>
                          <a:ea typeface="Garamond"/>
                          <a:cs typeface="Garamond"/>
                          <a:sym typeface="Garamond"/>
                        </a:rPr>
                        <a:t>teacher, school, and district needs</a:t>
                      </a:r>
                    </a:p>
                  </a:txBody>
                  <a:tcPr marL="91450" marR="91450" marT="45725" marB="45725">
                    <a:lnT w="12700" cap="flat" cmpd="sng">
                      <a:solidFill>
                        <a:srgbClr val="BFBFBF"/>
                      </a:solidFill>
                      <a:prstDash val="solid"/>
                      <a:round/>
                      <a:headEnd type="none" w="med" len="med"/>
                      <a:tailEnd type="none" w="med" len="med"/>
                    </a:lnT>
                    <a:lnB w="12700" cap="flat" cmpd="sng">
                      <a:solidFill>
                        <a:srgbClr val="BFBFBF"/>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2" name="Slide Number Placeholder 1"/>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1200" smtClean="0">
                <a:solidFill>
                  <a:srgbClr val="888888"/>
                </a:solidFill>
                <a:latin typeface="Calibri"/>
                <a:ea typeface="Calibri"/>
                <a:cs typeface="Calibri"/>
                <a:sym typeface="Calibri"/>
              </a:rPr>
              <a:t>3</a:t>
            </a:fld>
            <a:endParaRPr lang="en-US" sz="1200">
              <a:solidFill>
                <a:srgbClr val="888888"/>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pic>
        <p:nvPicPr>
          <p:cNvPr id="205" name="Shape 205" descr="14-3526-GAD-Pocket Folder District Step Sheets_Powerpoint_d1.pdf"/>
          <p:cNvPicPr preferRelativeResize="0"/>
          <p:nvPr/>
        </p:nvPicPr>
        <p:blipFill rotWithShape="1">
          <a:blip r:embed="rId3">
            <a:alphaModFix/>
          </a:blip>
          <a:srcRect/>
          <a:stretch/>
        </p:blipFill>
        <p:spPr>
          <a:xfrm>
            <a:off x="0" y="-145614"/>
            <a:ext cx="9144000" cy="7065900"/>
          </a:xfrm>
          <a:prstGeom prst="rect">
            <a:avLst/>
          </a:prstGeom>
          <a:noFill/>
          <a:ln>
            <a:noFill/>
          </a:ln>
        </p:spPr>
      </p:pic>
      <p:sp>
        <p:nvSpPr>
          <p:cNvPr id="206" name="Shape 206"/>
          <p:cNvSpPr txBox="1"/>
          <p:nvPr/>
        </p:nvSpPr>
        <p:spPr>
          <a:xfrm>
            <a:off x="0" y="0"/>
            <a:ext cx="9144000" cy="646200"/>
          </a:xfrm>
          <a:prstGeom prst="rect">
            <a:avLst/>
          </a:prstGeom>
          <a:noFill/>
          <a:ln>
            <a:noFill/>
          </a:ln>
        </p:spPr>
        <p:txBody>
          <a:bodyPr lIns="91425" tIns="45700" rIns="91425" bIns="45700" anchor="t" anchorCtr="0">
            <a:noAutofit/>
          </a:bodyPr>
          <a:lstStyle/>
          <a:p>
            <a:pPr marL="0" marR="0" lvl="0" indent="0" algn="ctr" rtl="0">
              <a:spcBef>
                <a:spcPts val="0"/>
              </a:spcBef>
              <a:spcAft>
                <a:spcPts val="0"/>
              </a:spcAft>
              <a:buClr>
                <a:schemeClr val="lt1"/>
              </a:buClr>
              <a:buSzPct val="25000"/>
              <a:buFont typeface="Garamond"/>
              <a:buNone/>
            </a:pPr>
            <a:r>
              <a:rPr lang="en-US" sz="3600" dirty="0">
                <a:solidFill>
                  <a:schemeClr val="lt1"/>
                </a:solidFill>
                <a:latin typeface="Garamond"/>
                <a:ea typeface="Garamond"/>
                <a:cs typeface="Garamond"/>
                <a:sym typeface="Garamond"/>
              </a:rPr>
              <a:t>University-Based Partnership Delivery Model</a:t>
            </a:r>
          </a:p>
        </p:txBody>
      </p:sp>
      <p:sp>
        <p:nvSpPr>
          <p:cNvPr id="207" name="Shape 207" descr="Image result for unc charlotte"/>
          <p:cNvSpPr/>
          <p:nvPr/>
        </p:nvSpPr>
        <p:spPr>
          <a:xfrm>
            <a:off x="155575" y="-144463"/>
            <a:ext cx="304800" cy="3048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Clr>
                <a:schemeClr val="dk1"/>
              </a:buClr>
              <a:buFont typeface="Arial"/>
              <a:buNone/>
            </a:pPr>
            <a:endParaRPr sz="1800">
              <a:solidFill>
                <a:schemeClr val="dk1"/>
              </a:solidFill>
              <a:latin typeface="Calibri"/>
              <a:ea typeface="Calibri"/>
              <a:cs typeface="Calibri"/>
              <a:sym typeface="Calibri"/>
            </a:endParaRPr>
          </a:p>
        </p:txBody>
      </p:sp>
      <p:sp>
        <p:nvSpPr>
          <p:cNvPr id="2" name="TextBox 1">
            <a:extLst>
              <a:ext uri="{FF2B5EF4-FFF2-40B4-BE49-F238E27FC236}">
                <a16:creationId xmlns:a16="http://schemas.microsoft.com/office/drawing/2014/main" id="{D6A3494C-E04B-B84F-B85A-D4600FAD9F49}"/>
              </a:ext>
            </a:extLst>
          </p:cNvPr>
          <p:cNvSpPr txBox="1"/>
          <p:nvPr/>
        </p:nvSpPr>
        <p:spPr>
          <a:xfrm>
            <a:off x="589547" y="2286000"/>
            <a:ext cx="7555832" cy="769441"/>
          </a:xfrm>
          <a:prstGeom prst="rect">
            <a:avLst/>
          </a:prstGeom>
          <a:noFill/>
        </p:spPr>
        <p:txBody>
          <a:bodyPr wrap="square" rtlCol="0">
            <a:spAutoFit/>
          </a:bodyPr>
          <a:lstStyle/>
          <a:p>
            <a:endParaRPr lang="en-US" sz="4400" dirty="0"/>
          </a:p>
        </p:txBody>
      </p:sp>
      <p:pic>
        <p:nvPicPr>
          <p:cNvPr id="3" name="Picture 2" descr="Screen Shot 2018-09-12 at 12.37.09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677276"/>
            <a:ext cx="9144000" cy="4444859"/>
          </a:xfrm>
          <a:prstGeom prst="rect">
            <a:avLst/>
          </a:prstGeom>
        </p:spPr>
      </p:pic>
    </p:spTree>
    <p:extLst>
      <p:ext uri="{BB962C8B-B14F-4D97-AF65-F5344CB8AC3E}">
        <p14:creationId xmlns:p14="http://schemas.microsoft.com/office/powerpoint/2010/main" val="2508251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pic>
        <p:nvPicPr>
          <p:cNvPr id="256" name="Shape 256" descr="14-3526-GAD-Pocket Folder District Step Sheets_Powerpoint_d1.pdf"/>
          <p:cNvPicPr preferRelativeResize="0"/>
          <p:nvPr/>
        </p:nvPicPr>
        <p:blipFill rotWithShape="1">
          <a:blip r:embed="rId3">
            <a:alphaModFix/>
          </a:blip>
          <a:srcRect/>
          <a:stretch/>
        </p:blipFill>
        <p:spPr>
          <a:xfrm>
            <a:off x="0" y="-145614"/>
            <a:ext cx="9144000" cy="7065900"/>
          </a:xfrm>
          <a:prstGeom prst="rect">
            <a:avLst/>
          </a:prstGeom>
          <a:noFill/>
          <a:ln>
            <a:noFill/>
          </a:ln>
        </p:spPr>
      </p:pic>
      <p:sp>
        <p:nvSpPr>
          <p:cNvPr id="257" name="Shape 257"/>
          <p:cNvSpPr txBox="1"/>
          <p:nvPr/>
        </p:nvSpPr>
        <p:spPr>
          <a:xfrm>
            <a:off x="0" y="0"/>
            <a:ext cx="9144000" cy="6462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3600" dirty="0">
                <a:solidFill>
                  <a:schemeClr val="lt1"/>
                </a:solidFill>
                <a:latin typeface="Garamond"/>
                <a:ea typeface="Garamond"/>
                <a:cs typeface="Garamond"/>
                <a:sym typeface="Garamond"/>
              </a:rPr>
              <a:t>2017-18 Statewide Service Data</a:t>
            </a:r>
          </a:p>
        </p:txBody>
      </p:sp>
      <p:sp>
        <p:nvSpPr>
          <p:cNvPr id="258" name="Shape 258" descr="Image result for unc charlotte"/>
          <p:cNvSpPr/>
          <p:nvPr/>
        </p:nvSpPr>
        <p:spPr>
          <a:xfrm>
            <a:off x="155575" y="-144463"/>
            <a:ext cx="304800" cy="304800"/>
          </a:xfrm>
          <a:prstGeom prst="rect">
            <a:avLst/>
          </a:prstGeom>
          <a:noFill/>
          <a:ln>
            <a:noFill/>
          </a:ln>
        </p:spPr>
        <p:txBody>
          <a:bodyPr lIns="91425" tIns="45700" rIns="91425" bIns="45700" anchor="t" anchorCtr="0">
            <a:noAutofit/>
          </a:bodyPr>
          <a:lstStyle/>
          <a:p>
            <a:pPr marL="0" marR="0" lvl="0" indent="0" algn="l" rtl="0">
              <a:spcBef>
                <a:spcPts val="0"/>
              </a:spcBef>
              <a:buNone/>
            </a:pPr>
            <a:endParaRPr sz="1800">
              <a:solidFill>
                <a:schemeClr val="dk1"/>
              </a:solidFill>
              <a:latin typeface="Calibri"/>
              <a:ea typeface="Calibri"/>
              <a:cs typeface="Calibri"/>
              <a:sym typeface="Calibri"/>
            </a:endParaRPr>
          </a:p>
        </p:txBody>
      </p:sp>
      <p:sp>
        <p:nvSpPr>
          <p:cNvPr id="259" name="Shape 259"/>
          <p:cNvSpPr txBox="1"/>
          <p:nvPr/>
        </p:nvSpPr>
        <p:spPr>
          <a:xfrm>
            <a:off x="559774" y="1363875"/>
            <a:ext cx="8304825" cy="4947600"/>
          </a:xfrm>
          <a:prstGeom prst="rect">
            <a:avLst/>
          </a:prstGeom>
          <a:noFill/>
          <a:ln>
            <a:noFill/>
          </a:ln>
        </p:spPr>
        <p:txBody>
          <a:bodyPr lIns="91425" tIns="45700" rIns="91425" bIns="45700" anchor="t" anchorCtr="0">
            <a:noAutofit/>
          </a:bodyPr>
          <a:lstStyle/>
          <a:p>
            <a:pPr marL="914400" marR="0" lvl="1" indent="-381000" algn="ctr" rtl="0">
              <a:spcBef>
                <a:spcPts val="0"/>
              </a:spcBef>
              <a:buClr>
                <a:schemeClr val="dk1"/>
              </a:buClr>
              <a:buFont typeface="Garamond"/>
              <a:buChar char="○"/>
            </a:pPr>
            <a:endParaRPr sz="2400" b="0" i="0" u="none" strike="noStrike" cap="none" dirty="0">
              <a:solidFill>
                <a:schemeClr val="dk1"/>
              </a:solidFill>
              <a:latin typeface="Garamond"/>
              <a:ea typeface="Garamond"/>
              <a:cs typeface="Garamond"/>
              <a:sym typeface="Garamond"/>
            </a:endParaRPr>
          </a:p>
          <a:p>
            <a:pPr marL="457200" marR="0" lvl="0" indent="-381000" algn="l" rtl="0">
              <a:spcBef>
                <a:spcPts val="0"/>
              </a:spcBef>
              <a:buClr>
                <a:schemeClr val="dk1"/>
              </a:buClr>
              <a:buSzPct val="100000"/>
              <a:buFont typeface="Garamond"/>
              <a:buChar char="●"/>
            </a:pPr>
            <a:r>
              <a:rPr lang="en-US" sz="3200" b="1" dirty="0">
                <a:solidFill>
                  <a:schemeClr val="dk1"/>
                </a:solidFill>
                <a:latin typeface="Garamond"/>
                <a:ea typeface="Garamond"/>
                <a:cs typeface="Garamond"/>
                <a:sym typeface="Garamond"/>
              </a:rPr>
              <a:t>32,805</a:t>
            </a:r>
            <a:r>
              <a:rPr lang="en-US" sz="3200" dirty="0">
                <a:solidFill>
                  <a:schemeClr val="dk1"/>
                </a:solidFill>
                <a:latin typeface="Garamond"/>
                <a:ea typeface="Garamond"/>
                <a:cs typeface="Garamond"/>
                <a:sym typeface="Garamond"/>
              </a:rPr>
              <a:t> Total </a:t>
            </a:r>
            <a:r>
              <a:rPr lang="en-US" sz="3200" u="sng" dirty="0">
                <a:solidFill>
                  <a:schemeClr val="dk1"/>
                </a:solidFill>
                <a:latin typeface="Garamond"/>
                <a:ea typeface="Garamond"/>
                <a:cs typeface="Garamond"/>
                <a:sym typeface="Garamond"/>
              </a:rPr>
              <a:t>Coaching Interactions</a:t>
            </a:r>
            <a:endParaRPr sz="3200" b="1" dirty="0">
              <a:solidFill>
                <a:schemeClr val="dk1"/>
              </a:solidFill>
              <a:latin typeface="Garamond"/>
              <a:ea typeface="Garamond"/>
              <a:cs typeface="Garamond"/>
              <a:sym typeface="Garamond"/>
            </a:endParaRPr>
          </a:p>
          <a:p>
            <a:pPr marR="0" lvl="0" algn="l" rtl="0">
              <a:spcBef>
                <a:spcPts val="0"/>
              </a:spcBef>
              <a:buNone/>
            </a:pPr>
            <a:endParaRPr sz="3200" b="1" dirty="0">
              <a:solidFill>
                <a:schemeClr val="dk1"/>
              </a:solidFill>
              <a:latin typeface="Garamond"/>
              <a:ea typeface="Garamond"/>
              <a:cs typeface="Garamond"/>
              <a:sym typeface="Garamond"/>
            </a:endParaRPr>
          </a:p>
          <a:p>
            <a:pPr marL="457200" marR="0" lvl="0" indent="-381000" algn="l" rtl="0">
              <a:spcBef>
                <a:spcPts val="0"/>
              </a:spcBef>
              <a:buClr>
                <a:schemeClr val="dk1"/>
              </a:buClr>
              <a:buSzPct val="100000"/>
              <a:buFont typeface="Garamond"/>
              <a:buChar char="●"/>
            </a:pPr>
            <a:r>
              <a:rPr lang="en-US" sz="3200" b="1" dirty="0">
                <a:solidFill>
                  <a:schemeClr val="dk1"/>
                </a:solidFill>
                <a:latin typeface="Garamond"/>
                <a:ea typeface="Garamond"/>
                <a:cs typeface="Garamond"/>
                <a:sym typeface="Garamond"/>
              </a:rPr>
              <a:t>1.4 million</a:t>
            </a:r>
            <a:r>
              <a:rPr lang="en-US" sz="3200" dirty="0">
                <a:solidFill>
                  <a:schemeClr val="dk1"/>
                </a:solidFill>
                <a:latin typeface="Garamond"/>
                <a:ea typeface="Garamond"/>
                <a:cs typeface="Garamond"/>
                <a:sym typeface="Garamond"/>
              </a:rPr>
              <a:t> minutes of </a:t>
            </a:r>
            <a:r>
              <a:rPr lang="en-US" sz="3200" u="sng" dirty="0">
                <a:solidFill>
                  <a:schemeClr val="dk1"/>
                </a:solidFill>
                <a:latin typeface="Garamond"/>
                <a:ea typeface="Garamond"/>
                <a:cs typeface="Garamond"/>
                <a:sym typeface="Garamond"/>
              </a:rPr>
              <a:t>Instructional Feedback</a:t>
            </a:r>
          </a:p>
          <a:p>
            <a:pPr marR="0" lvl="0" algn="l" rtl="0">
              <a:spcBef>
                <a:spcPts val="0"/>
              </a:spcBef>
              <a:buNone/>
            </a:pPr>
            <a:endParaRPr sz="3200" dirty="0">
              <a:solidFill>
                <a:schemeClr val="dk1"/>
              </a:solidFill>
              <a:latin typeface="Garamond"/>
              <a:ea typeface="Garamond"/>
              <a:cs typeface="Garamond"/>
              <a:sym typeface="Garamond"/>
            </a:endParaRPr>
          </a:p>
          <a:p>
            <a:pPr marL="457200" marR="0" lvl="0" indent="-381000" algn="l" rtl="0">
              <a:spcBef>
                <a:spcPts val="0"/>
              </a:spcBef>
              <a:buClr>
                <a:schemeClr val="dk1"/>
              </a:buClr>
              <a:buSzPct val="100000"/>
              <a:buFont typeface="Garamond"/>
              <a:buChar char="●"/>
            </a:pPr>
            <a:r>
              <a:rPr lang="en-US" sz="3200" b="1" dirty="0">
                <a:solidFill>
                  <a:schemeClr val="dk1"/>
                </a:solidFill>
                <a:latin typeface="Garamond"/>
                <a:ea typeface="Garamond"/>
                <a:cs typeface="Garamond"/>
                <a:sym typeface="Garamond"/>
              </a:rPr>
              <a:t>31.8</a:t>
            </a:r>
            <a:r>
              <a:rPr lang="en-US" sz="3200" dirty="0">
                <a:solidFill>
                  <a:schemeClr val="dk1"/>
                </a:solidFill>
                <a:latin typeface="Garamond"/>
                <a:ea typeface="Garamond"/>
                <a:cs typeface="Garamond"/>
                <a:sym typeface="Garamond"/>
              </a:rPr>
              <a:t> </a:t>
            </a:r>
            <a:r>
              <a:rPr lang="en-US" sz="3200" u="sng" dirty="0">
                <a:solidFill>
                  <a:schemeClr val="dk1"/>
                </a:solidFill>
                <a:latin typeface="Garamond"/>
                <a:ea typeface="Garamond"/>
                <a:cs typeface="Garamond"/>
                <a:sym typeface="Garamond"/>
              </a:rPr>
              <a:t>Coaching Interactions </a:t>
            </a:r>
            <a:r>
              <a:rPr lang="en-US" sz="3200" dirty="0">
                <a:solidFill>
                  <a:schemeClr val="dk1"/>
                </a:solidFill>
                <a:latin typeface="Garamond"/>
                <a:ea typeface="Garamond"/>
                <a:cs typeface="Garamond"/>
                <a:sym typeface="Garamond"/>
              </a:rPr>
              <a:t>per teacher</a:t>
            </a:r>
          </a:p>
          <a:p>
            <a:pPr marR="0" lvl="0" algn="l" rtl="0">
              <a:spcBef>
                <a:spcPts val="0"/>
              </a:spcBef>
              <a:buNone/>
            </a:pPr>
            <a:endParaRPr sz="3200" dirty="0">
              <a:solidFill>
                <a:schemeClr val="dk1"/>
              </a:solidFill>
              <a:latin typeface="Garamond"/>
              <a:ea typeface="Garamond"/>
              <a:cs typeface="Garamond"/>
              <a:sym typeface="Garamond"/>
            </a:endParaRPr>
          </a:p>
          <a:p>
            <a:pPr marL="457200" marR="0" lvl="0" indent="-381000" algn="l" rtl="0">
              <a:spcBef>
                <a:spcPts val="0"/>
              </a:spcBef>
              <a:buClr>
                <a:schemeClr val="dk1"/>
              </a:buClr>
              <a:buSzPct val="100000"/>
              <a:buFont typeface="Garamond"/>
              <a:buChar char="●"/>
            </a:pPr>
            <a:r>
              <a:rPr lang="en-US" sz="3200" b="1" dirty="0">
                <a:solidFill>
                  <a:schemeClr val="dk1"/>
                </a:solidFill>
                <a:latin typeface="Garamond"/>
                <a:ea typeface="Garamond"/>
                <a:cs typeface="Garamond"/>
                <a:sym typeface="Garamond"/>
              </a:rPr>
              <a:t>Over 1,300</a:t>
            </a:r>
            <a:r>
              <a:rPr lang="en-US" sz="3200" dirty="0">
                <a:solidFill>
                  <a:schemeClr val="dk1"/>
                </a:solidFill>
                <a:latin typeface="Garamond"/>
                <a:ea typeface="Garamond"/>
                <a:cs typeface="Garamond"/>
                <a:sym typeface="Garamond"/>
              </a:rPr>
              <a:t> Minutes of </a:t>
            </a:r>
            <a:r>
              <a:rPr lang="en-US" sz="3200" u="sng" dirty="0">
                <a:solidFill>
                  <a:schemeClr val="dk1"/>
                </a:solidFill>
                <a:latin typeface="Garamond"/>
                <a:ea typeface="Garamond"/>
                <a:cs typeface="Garamond"/>
                <a:sym typeface="Garamond"/>
              </a:rPr>
              <a:t>Instructional Support </a:t>
            </a:r>
            <a:r>
              <a:rPr lang="en-US" sz="3200" dirty="0">
                <a:solidFill>
                  <a:schemeClr val="dk1"/>
                </a:solidFill>
                <a:latin typeface="Garamond"/>
                <a:ea typeface="Garamond"/>
                <a:cs typeface="Garamond"/>
                <a:sym typeface="Garamond"/>
              </a:rPr>
              <a:t>per teacher</a:t>
            </a:r>
          </a:p>
          <a:p>
            <a:pPr marL="457200" marR="0" lvl="0" indent="0" algn="l" rtl="0">
              <a:spcBef>
                <a:spcPts val="0"/>
              </a:spcBef>
              <a:buNone/>
            </a:pPr>
            <a:endParaRPr sz="2400" b="1" dirty="0">
              <a:solidFill>
                <a:schemeClr val="dk1"/>
              </a:solidFill>
              <a:latin typeface="Garamond"/>
              <a:ea typeface="Garamond"/>
              <a:cs typeface="Garamond"/>
              <a:sym typeface="Garamond"/>
            </a:endParaRPr>
          </a:p>
          <a:p>
            <a:pPr marL="457200" marR="0" lvl="0" indent="0" algn="l" rtl="0">
              <a:spcBef>
                <a:spcPts val="0"/>
              </a:spcBef>
              <a:buNone/>
            </a:pPr>
            <a:endParaRPr sz="2400" dirty="0">
              <a:solidFill>
                <a:schemeClr val="dk1"/>
              </a:solidFill>
              <a:latin typeface="Garamond"/>
              <a:ea typeface="Garamond"/>
              <a:cs typeface="Garamond"/>
              <a:sym typeface="Garamond"/>
            </a:endParaRPr>
          </a:p>
          <a:p>
            <a:pPr marR="0" lvl="0" algn="l" rtl="0">
              <a:spcBef>
                <a:spcPts val="0"/>
              </a:spcBef>
              <a:buNone/>
            </a:pPr>
            <a:endParaRPr sz="2400" dirty="0">
              <a:solidFill>
                <a:schemeClr val="dk1"/>
              </a:solidFill>
              <a:latin typeface="Garamond"/>
              <a:ea typeface="Garamond"/>
              <a:cs typeface="Garamond"/>
              <a:sym typeface="Garamond"/>
            </a:endParaRPr>
          </a:p>
          <a:p>
            <a:pPr marR="0" lvl="0" algn="l" rtl="0">
              <a:spcBef>
                <a:spcPts val="0"/>
              </a:spcBef>
              <a:buNone/>
            </a:pPr>
            <a:endParaRPr sz="2400" dirty="0">
              <a:solidFill>
                <a:schemeClr val="dk1"/>
              </a:solidFill>
              <a:latin typeface="Garamond"/>
              <a:ea typeface="Garamond"/>
              <a:cs typeface="Garamond"/>
              <a:sym typeface="Garamond"/>
            </a:endParaRPr>
          </a:p>
        </p:txBody>
      </p:sp>
      <p:sp>
        <p:nvSpPr>
          <p:cNvPr id="2" name="Slide Number Placeholder 1"/>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1200" smtClean="0">
                <a:solidFill>
                  <a:srgbClr val="888888"/>
                </a:solidFill>
                <a:latin typeface="Calibri"/>
                <a:ea typeface="Calibri"/>
                <a:cs typeface="Calibri"/>
                <a:sym typeface="Calibri"/>
              </a:rPr>
              <a:t>5</a:t>
            </a:fld>
            <a:endParaRPr lang="en-US"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3843154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14-3526-GAD-Pocket Folder District Step Sheets_Powerpoint_d1.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45614"/>
            <a:ext cx="9144000" cy="7065818"/>
          </a:xfrm>
          <a:prstGeom prst="rect">
            <a:avLst/>
          </a:prstGeom>
        </p:spPr>
      </p:pic>
      <p:sp>
        <p:nvSpPr>
          <p:cNvPr id="4" name="TextBox 3"/>
          <p:cNvSpPr txBox="1"/>
          <p:nvPr/>
        </p:nvSpPr>
        <p:spPr>
          <a:xfrm>
            <a:off x="0" y="0"/>
            <a:ext cx="9144000" cy="646331"/>
          </a:xfrm>
          <a:prstGeom prst="rect">
            <a:avLst/>
          </a:prstGeom>
          <a:noFill/>
        </p:spPr>
        <p:txBody>
          <a:bodyPr wrap="square" rtlCol="0">
            <a:spAutoFit/>
          </a:bodyPr>
          <a:lstStyle/>
          <a:p>
            <a:pPr algn="ctr"/>
            <a:r>
              <a:rPr lang="en-US" sz="3600" dirty="0">
                <a:solidFill>
                  <a:schemeClr val="bg1"/>
                </a:solidFill>
                <a:latin typeface="Garamond" panose="02020404030301010803" pitchFamily="18" charset="0"/>
                <a:cs typeface="Adobe Garamond Pro"/>
              </a:rPr>
              <a:t>What We’ve Accomplished</a:t>
            </a:r>
          </a:p>
        </p:txBody>
      </p:sp>
      <p:sp>
        <p:nvSpPr>
          <p:cNvPr id="5" name="Content Placeholder 4"/>
          <p:cNvSpPr>
            <a:spLocks noGrp="1"/>
          </p:cNvSpPr>
          <p:nvPr>
            <p:ph idx="1"/>
          </p:nvPr>
        </p:nvSpPr>
        <p:spPr>
          <a:xfrm>
            <a:off x="207818" y="1600200"/>
            <a:ext cx="8936182" cy="5465618"/>
          </a:xfrm>
        </p:spPr>
        <p:txBody>
          <a:bodyPr>
            <a:normAutofit fontScale="25000" lnSpcReduction="20000"/>
          </a:bodyPr>
          <a:lstStyle/>
          <a:p>
            <a:pPr lvl="0"/>
            <a:r>
              <a:rPr lang="en-US" sz="7200" dirty="0">
                <a:latin typeface="Times New Roman"/>
                <a:cs typeface="Times New Roman"/>
              </a:rPr>
              <a:t>Teachers served by the NC NTSP are significantly more likely to return to teach in their school, LEA and state than a matched sample of teachers not supported by NC NTSP. </a:t>
            </a:r>
          </a:p>
          <a:p>
            <a:endParaRPr lang="en-US" sz="7200" dirty="0">
              <a:latin typeface="Times New Roman"/>
              <a:ea typeface="Calibri"/>
              <a:cs typeface="Times New Roman"/>
            </a:endParaRPr>
          </a:p>
          <a:p>
            <a:r>
              <a:rPr lang="en-US" sz="7200" dirty="0">
                <a:latin typeface="Times New Roman"/>
                <a:ea typeface="Calibri"/>
                <a:cs typeface="Times New Roman"/>
              </a:rPr>
              <a:t>Teachers served by the NC NTSP in their second and third year performed significantly higher in all five areas of their NCEES evaluation than teachers not supported by NC NTSP. </a:t>
            </a:r>
          </a:p>
          <a:p>
            <a:endParaRPr lang="en-US" sz="7200" dirty="0">
              <a:latin typeface="Times New Roman"/>
              <a:ea typeface="Calibri"/>
              <a:cs typeface="Times New Roman"/>
            </a:endParaRPr>
          </a:p>
          <a:p>
            <a:r>
              <a:rPr lang="en-US" sz="7200" dirty="0">
                <a:latin typeface="Times New Roman"/>
                <a:ea typeface="Calibri"/>
                <a:cs typeface="Times New Roman"/>
              </a:rPr>
              <a:t>Lateral entry teachers served by the NC NTSP performed significantly higher in four of five areas of their NCEES evaluation than teachers not supported by NC NTSP.</a:t>
            </a:r>
          </a:p>
          <a:p>
            <a:pPr lvl="0">
              <a:lnSpc>
                <a:spcPct val="115000"/>
              </a:lnSpc>
              <a:spcBef>
                <a:spcPts val="0"/>
              </a:spcBef>
              <a:buFont typeface="Symbol"/>
              <a:buChar char=""/>
            </a:pPr>
            <a:endParaRPr lang="en-US" sz="7200" dirty="0">
              <a:latin typeface="Times New Roman"/>
              <a:ea typeface="Calibri"/>
              <a:cs typeface="Times New Roman"/>
            </a:endParaRPr>
          </a:p>
          <a:p>
            <a:pPr lvl="0">
              <a:lnSpc>
                <a:spcPct val="115000"/>
              </a:lnSpc>
              <a:spcBef>
                <a:spcPts val="0"/>
              </a:spcBef>
              <a:buFont typeface="Symbol"/>
              <a:buChar char=""/>
            </a:pPr>
            <a:r>
              <a:rPr lang="en-US" sz="7200" dirty="0">
                <a:latin typeface="Times New Roman"/>
                <a:ea typeface="Calibri"/>
                <a:cs typeface="Times New Roman"/>
              </a:rPr>
              <a:t>Teachers served by the NC NTSP in their second and third year significantly outperformed teachers not supported by NC NTSP in student achievement at elementary, middle, and high school levels (EVAAS). </a:t>
            </a:r>
          </a:p>
          <a:p>
            <a:pPr lvl="0">
              <a:lnSpc>
                <a:spcPct val="115000"/>
              </a:lnSpc>
              <a:spcBef>
                <a:spcPts val="0"/>
              </a:spcBef>
              <a:buFont typeface="Symbol"/>
              <a:buChar char=""/>
            </a:pPr>
            <a:endParaRPr lang="en-US" sz="7200" dirty="0">
              <a:latin typeface="Times New Roman"/>
              <a:ea typeface="Calibri"/>
              <a:cs typeface="Times New Roman"/>
            </a:endParaRPr>
          </a:p>
          <a:p>
            <a:pPr lvl="0">
              <a:lnSpc>
                <a:spcPct val="115000"/>
              </a:lnSpc>
              <a:spcBef>
                <a:spcPts val="0"/>
              </a:spcBef>
              <a:buFont typeface="Symbol"/>
              <a:buChar char=""/>
            </a:pPr>
            <a:r>
              <a:rPr lang="en-US" sz="7200" dirty="0">
                <a:latin typeface="Times New Roman"/>
                <a:ea typeface="Calibri"/>
                <a:cs typeface="Times New Roman"/>
              </a:rPr>
              <a:t>Middle grades lateral entry teachers served by the NC NTSP significantly outperformed teachers not supported by NC NTSP in student achievement (EVAAS). </a:t>
            </a:r>
          </a:p>
          <a:p>
            <a:pPr lvl="0">
              <a:spcBef>
                <a:spcPts val="0"/>
              </a:spcBef>
              <a:buFont typeface="Symbol"/>
              <a:buChar char=""/>
            </a:pPr>
            <a:endParaRPr lang="en-US" sz="7200" dirty="0">
              <a:latin typeface="Times New Roman"/>
              <a:ea typeface="Times New Roman"/>
              <a:cs typeface="Times New Roman"/>
            </a:endParaRPr>
          </a:p>
          <a:p>
            <a:pPr lvl="0">
              <a:spcBef>
                <a:spcPts val="0"/>
              </a:spcBef>
              <a:buFont typeface="Symbol"/>
              <a:buChar char=""/>
            </a:pPr>
            <a:r>
              <a:rPr lang="en-US" sz="7200" dirty="0">
                <a:latin typeface="Times New Roman"/>
                <a:ea typeface="Times New Roman"/>
                <a:cs typeface="Times New Roman"/>
              </a:rPr>
              <a:t>80.3% of teachers served by the NC NTSP felt their Instructional Coach helped them with the </a:t>
            </a:r>
            <a:r>
              <a:rPr lang="en-US" sz="7200" i="1" dirty="0">
                <a:latin typeface="Times New Roman"/>
                <a:ea typeface="Times New Roman"/>
                <a:cs typeface="Times New Roman"/>
              </a:rPr>
              <a:t>confidence</a:t>
            </a:r>
            <a:r>
              <a:rPr lang="en-US" sz="7200" dirty="0">
                <a:latin typeface="Times New Roman"/>
                <a:ea typeface="Times New Roman"/>
                <a:cs typeface="Times New Roman"/>
              </a:rPr>
              <a:t>, </a:t>
            </a:r>
            <a:r>
              <a:rPr lang="en-US" sz="7200" i="1" dirty="0">
                <a:latin typeface="Times New Roman"/>
                <a:ea typeface="Times New Roman"/>
                <a:cs typeface="Times New Roman"/>
              </a:rPr>
              <a:t>knowledge</a:t>
            </a:r>
            <a:r>
              <a:rPr lang="en-US" sz="7200" dirty="0">
                <a:latin typeface="Times New Roman"/>
                <a:ea typeface="Times New Roman"/>
                <a:cs typeface="Times New Roman"/>
              </a:rPr>
              <a:t>, and </a:t>
            </a:r>
            <a:r>
              <a:rPr lang="en-US" sz="7200" i="1" dirty="0">
                <a:latin typeface="Times New Roman"/>
                <a:ea typeface="Times New Roman"/>
                <a:cs typeface="Times New Roman"/>
              </a:rPr>
              <a:t>skills</a:t>
            </a:r>
            <a:r>
              <a:rPr lang="en-US" sz="7200" dirty="0">
                <a:latin typeface="Times New Roman"/>
                <a:ea typeface="Times New Roman"/>
                <a:cs typeface="Times New Roman"/>
              </a:rPr>
              <a:t> in teaching, compared to district/school support (66.8%).</a:t>
            </a:r>
          </a:p>
          <a:p>
            <a:pPr marL="457200" lvl="1" indent="0">
              <a:buNone/>
            </a:pPr>
            <a:endParaRPr lang="en-US" sz="1800" dirty="0">
              <a:latin typeface="Garamond" panose="02020404030301010803" pitchFamily="18" charset="0"/>
            </a:endParaRPr>
          </a:p>
          <a:p>
            <a:endParaRPr lang="en-US" sz="2200" dirty="0">
              <a:latin typeface="Garamond" panose="02020404030301010803" pitchFamily="18" charset="0"/>
            </a:endParaRPr>
          </a:p>
        </p:txBody>
      </p:sp>
    </p:spTree>
    <p:extLst>
      <p:ext uri="{BB962C8B-B14F-4D97-AF65-F5344CB8AC3E}">
        <p14:creationId xmlns:p14="http://schemas.microsoft.com/office/powerpoint/2010/main" val="40031653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42900" y="2299988"/>
            <a:ext cx="8458200" cy="4343895"/>
          </a:xfrm>
        </p:spPr>
        <p:txBody>
          <a:bodyPr/>
          <a:lstStyle/>
          <a:p>
            <a:pPr marL="203200" indent="0" algn="ctr">
              <a:buNone/>
            </a:pPr>
            <a:r>
              <a:rPr lang="en-US" sz="2800" b="1" dirty="0">
                <a:latin typeface="Garamond"/>
                <a:cs typeface="Garamond"/>
              </a:rPr>
              <a:t>The mission of Lincoln Charter School is to facilitate the development of college ready individuals through emphasis on rigorous academics and our community expectations: honesty, respect, empathy, responsibility, service and preparedness.</a:t>
            </a:r>
          </a:p>
          <a:p>
            <a:pPr marL="203200" indent="0">
              <a:buNone/>
            </a:pPr>
            <a:endParaRPr lang="en-US" sz="2800" b="1" dirty="0">
              <a:latin typeface="Garamond"/>
              <a:cs typeface="Garamond"/>
            </a:endParaRPr>
          </a:p>
          <a:p>
            <a:r>
              <a:rPr lang="en-US" sz="2800" dirty="0">
                <a:latin typeface="Garamond"/>
                <a:cs typeface="Garamond"/>
              </a:rPr>
              <a:t> Admin Team Structure</a:t>
            </a:r>
          </a:p>
          <a:p>
            <a:r>
              <a:rPr lang="en-US" sz="2800" dirty="0">
                <a:latin typeface="Garamond"/>
                <a:cs typeface="Garamond"/>
              </a:rPr>
              <a:t> Beginning Teacher Program/Teacher Support/NAIP</a:t>
            </a:r>
          </a:p>
        </p:txBody>
      </p:sp>
      <p:sp>
        <p:nvSpPr>
          <p:cNvPr id="4" name="Slide Number Placeholder 3"/>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1200" smtClean="0">
                <a:solidFill>
                  <a:srgbClr val="888888"/>
                </a:solidFill>
                <a:latin typeface="Calibri"/>
                <a:ea typeface="Calibri"/>
                <a:cs typeface="Calibri"/>
                <a:sym typeface="Calibri"/>
              </a:rPr>
              <a:t>7</a:t>
            </a:fld>
            <a:endParaRPr lang="en-US" sz="1200">
              <a:solidFill>
                <a:srgbClr val="888888"/>
              </a:solidFill>
              <a:latin typeface="Calibri"/>
              <a:ea typeface="Calibri"/>
              <a:cs typeface="Calibri"/>
              <a:sym typeface="Calibri"/>
            </a:endParaRPr>
          </a:p>
        </p:txBody>
      </p:sp>
      <p:sp>
        <p:nvSpPr>
          <p:cNvPr id="5" name="Rectangle 4"/>
          <p:cNvSpPr/>
          <p:nvPr/>
        </p:nvSpPr>
        <p:spPr>
          <a:xfrm>
            <a:off x="0" y="0"/>
            <a:ext cx="9144000" cy="1498600"/>
          </a:xfrm>
          <a:prstGeom prst="rect">
            <a:avLst/>
          </a:prstGeom>
          <a:solidFill>
            <a:srgbClr val="0926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 name="Title 1"/>
          <p:cNvSpPr>
            <a:spLocks noGrp="1"/>
          </p:cNvSpPr>
          <p:nvPr>
            <p:ph type="title"/>
          </p:nvPr>
        </p:nvSpPr>
        <p:spPr>
          <a:xfrm>
            <a:off x="304800" y="-284164"/>
            <a:ext cx="8686800" cy="1173163"/>
          </a:xfrm>
        </p:spPr>
        <p:txBody>
          <a:bodyPr/>
          <a:lstStyle/>
          <a:p>
            <a:r>
              <a:rPr lang="en-US" dirty="0">
                <a:solidFill>
                  <a:schemeClr val="bg1"/>
                </a:solidFill>
              </a:rPr>
              <a:t>Lincoln Charter School</a:t>
            </a:r>
          </a:p>
        </p:txBody>
      </p:sp>
      <p:pic>
        <p:nvPicPr>
          <p:cNvPr id="6" name="Picture 5" descr="Screen Shot 2018-07-24 at 3.05.35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46500" y="698500"/>
            <a:ext cx="1435100" cy="1601488"/>
          </a:xfrm>
          <a:prstGeom prst="rect">
            <a:avLst/>
          </a:prstGeom>
        </p:spPr>
      </p:pic>
    </p:spTree>
    <p:extLst>
      <p:ext uri="{BB962C8B-B14F-4D97-AF65-F5344CB8AC3E}">
        <p14:creationId xmlns:p14="http://schemas.microsoft.com/office/powerpoint/2010/main" val="10067283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19100" y="2625856"/>
            <a:ext cx="8458200" cy="3484563"/>
          </a:xfrm>
        </p:spPr>
        <p:txBody>
          <a:bodyPr/>
          <a:lstStyle/>
          <a:p>
            <a:r>
              <a:rPr lang="en-US" dirty="0">
                <a:latin typeface="Garamond" panose="02020404030301010803" pitchFamily="18" charset="0"/>
              </a:rPr>
              <a:t>Lincoln Charter + NC NTSP  </a:t>
            </a:r>
          </a:p>
          <a:p>
            <a:pPr lvl="1"/>
            <a:r>
              <a:rPr lang="en-US" dirty="0">
                <a:latin typeface="Garamond" panose="02020404030301010803" pitchFamily="18" charset="0"/>
              </a:rPr>
              <a:t> Initial year (2017) - caseload - 2 teachers</a:t>
            </a:r>
          </a:p>
          <a:p>
            <a:pPr lvl="1"/>
            <a:r>
              <a:rPr lang="en-US" dirty="0">
                <a:latin typeface="Garamond" panose="02020404030301010803" pitchFamily="18" charset="0"/>
              </a:rPr>
              <a:t> Year two (2017-2018) - caseload - 7 teachers</a:t>
            </a:r>
          </a:p>
          <a:p>
            <a:pPr lvl="1"/>
            <a:r>
              <a:rPr lang="en-US" dirty="0">
                <a:latin typeface="Garamond" panose="02020404030301010803" pitchFamily="18" charset="0"/>
              </a:rPr>
              <a:t> Year three (2018-2019) - caseload - 12 teachers</a:t>
            </a:r>
          </a:p>
          <a:p>
            <a:pPr marL="635000" lvl="1" indent="0">
              <a:buNone/>
            </a:pPr>
            <a:endParaRPr lang="en-US" dirty="0">
              <a:latin typeface="Garamond" panose="02020404030301010803" pitchFamily="18" charset="0"/>
            </a:endParaRPr>
          </a:p>
          <a:p>
            <a:r>
              <a:rPr lang="en-US" dirty="0">
                <a:latin typeface="Garamond" panose="02020404030301010803" pitchFamily="18" charset="0"/>
              </a:rPr>
              <a:t> Lessons Learned</a:t>
            </a:r>
          </a:p>
        </p:txBody>
      </p:sp>
      <p:sp>
        <p:nvSpPr>
          <p:cNvPr id="4" name="Slide Number Placeholder 3"/>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1200" smtClean="0">
                <a:solidFill>
                  <a:srgbClr val="888888"/>
                </a:solidFill>
                <a:latin typeface="Calibri"/>
                <a:ea typeface="Calibri"/>
                <a:cs typeface="Calibri"/>
                <a:sym typeface="Calibri"/>
              </a:rPr>
              <a:t>8</a:t>
            </a:fld>
            <a:endParaRPr lang="en-US" sz="1200">
              <a:solidFill>
                <a:srgbClr val="888888"/>
              </a:solidFill>
              <a:latin typeface="Calibri"/>
              <a:ea typeface="Calibri"/>
              <a:cs typeface="Calibri"/>
              <a:sym typeface="Calibri"/>
            </a:endParaRPr>
          </a:p>
        </p:txBody>
      </p:sp>
      <p:sp>
        <p:nvSpPr>
          <p:cNvPr id="5" name="Rectangle 4"/>
          <p:cNvSpPr/>
          <p:nvPr/>
        </p:nvSpPr>
        <p:spPr>
          <a:xfrm>
            <a:off x="0" y="0"/>
            <a:ext cx="9144000" cy="1498600"/>
          </a:xfrm>
          <a:prstGeom prst="rect">
            <a:avLst/>
          </a:prstGeom>
          <a:solidFill>
            <a:srgbClr val="0926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 name="Title 1"/>
          <p:cNvSpPr>
            <a:spLocks noGrp="1"/>
          </p:cNvSpPr>
          <p:nvPr>
            <p:ph type="title"/>
          </p:nvPr>
        </p:nvSpPr>
        <p:spPr>
          <a:xfrm>
            <a:off x="304800" y="-284164"/>
            <a:ext cx="8686800" cy="1173163"/>
          </a:xfrm>
        </p:spPr>
        <p:txBody>
          <a:bodyPr/>
          <a:lstStyle/>
          <a:p>
            <a:r>
              <a:rPr lang="en-US" dirty="0">
                <a:solidFill>
                  <a:schemeClr val="bg1"/>
                </a:solidFill>
              </a:rPr>
              <a:t>Lincoln Charter School</a:t>
            </a:r>
          </a:p>
        </p:txBody>
      </p:sp>
      <p:pic>
        <p:nvPicPr>
          <p:cNvPr id="6" name="Picture 5" descr="Screen Shot 2018-07-24 at 3.05.35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46500" y="698500"/>
            <a:ext cx="1435100" cy="1601488"/>
          </a:xfrm>
          <a:prstGeom prst="rect">
            <a:avLst/>
          </a:prstGeom>
        </p:spPr>
      </p:pic>
    </p:spTree>
    <p:extLst>
      <p:ext uri="{BB962C8B-B14F-4D97-AF65-F5344CB8AC3E}">
        <p14:creationId xmlns:p14="http://schemas.microsoft.com/office/powerpoint/2010/main" val="42909207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pic>
        <p:nvPicPr>
          <p:cNvPr id="256" name="Shape 256" descr="14-3526-GAD-Pocket Folder District Step Sheets_Powerpoint_d1.pdf"/>
          <p:cNvPicPr preferRelativeResize="0"/>
          <p:nvPr/>
        </p:nvPicPr>
        <p:blipFill rotWithShape="1">
          <a:blip r:embed="rId3">
            <a:alphaModFix/>
          </a:blip>
          <a:srcRect/>
          <a:stretch/>
        </p:blipFill>
        <p:spPr>
          <a:xfrm>
            <a:off x="0" y="-145614"/>
            <a:ext cx="9144000" cy="7065900"/>
          </a:xfrm>
          <a:prstGeom prst="rect">
            <a:avLst/>
          </a:prstGeom>
          <a:noFill/>
          <a:ln>
            <a:noFill/>
          </a:ln>
        </p:spPr>
      </p:pic>
      <p:sp>
        <p:nvSpPr>
          <p:cNvPr id="257" name="Shape 257"/>
          <p:cNvSpPr txBox="1"/>
          <p:nvPr/>
        </p:nvSpPr>
        <p:spPr>
          <a:xfrm>
            <a:off x="0" y="0"/>
            <a:ext cx="9144000" cy="6462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3600" dirty="0">
                <a:solidFill>
                  <a:schemeClr val="lt1"/>
                </a:solidFill>
                <a:latin typeface="Garamond"/>
                <a:ea typeface="Garamond"/>
                <a:cs typeface="Garamond"/>
                <a:sym typeface="Garamond"/>
              </a:rPr>
              <a:t>NC NTSP Instructional Coach Perspective</a:t>
            </a:r>
          </a:p>
        </p:txBody>
      </p:sp>
      <p:sp>
        <p:nvSpPr>
          <p:cNvPr id="258" name="Shape 258" descr="Image result for unc charlotte"/>
          <p:cNvSpPr/>
          <p:nvPr/>
        </p:nvSpPr>
        <p:spPr>
          <a:xfrm>
            <a:off x="155575" y="-144463"/>
            <a:ext cx="304800" cy="304800"/>
          </a:xfrm>
          <a:prstGeom prst="rect">
            <a:avLst/>
          </a:prstGeom>
          <a:noFill/>
          <a:ln>
            <a:noFill/>
          </a:ln>
        </p:spPr>
        <p:txBody>
          <a:bodyPr lIns="91425" tIns="45700" rIns="91425" bIns="45700" anchor="t" anchorCtr="0">
            <a:noAutofit/>
          </a:bodyPr>
          <a:lstStyle/>
          <a:p>
            <a:pPr marL="0" marR="0" lvl="0" indent="0" algn="l" rtl="0">
              <a:spcBef>
                <a:spcPts val="0"/>
              </a:spcBef>
              <a:buNone/>
            </a:pPr>
            <a:endParaRPr sz="1800">
              <a:solidFill>
                <a:schemeClr val="dk1"/>
              </a:solidFill>
              <a:latin typeface="Calibri"/>
              <a:ea typeface="Calibri"/>
              <a:cs typeface="Calibri"/>
              <a:sym typeface="Calibri"/>
            </a:endParaRPr>
          </a:p>
        </p:txBody>
      </p:sp>
      <p:sp>
        <p:nvSpPr>
          <p:cNvPr id="259" name="Shape 259"/>
          <p:cNvSpPr txBox="1"/>
          <p:nvPr/>
        </p:nvSpPr>
        <p:spPr>
          <a:xfrm>
            <a:off x="258336" y="1363875"/>
            <a:ext cx="8606264" cy="4947600"/>
          </a:xfrm>
          <a:prstGeom prst="rect">
            <a:avLst/>
          </a:prstGeom>
          <a:noFill/>
          <a:ln>
            <a:noFill/>
          </a:ln>
        </p:spPr>
        <p:txBody>
          <a:bodyPr lIns="91425" tIns="45700" rIns="91425" bIns="45700" anchor="t" anchorCtr="0">
            <a:noAutofit/>
          </a:bodyPr>
          <a:lstStyle/>
          <a:p>
            <a:pPr marL="800100" marR="0" lvl="0" indent="-342900" rtl="0">
              <a:spcBef>
                <a:spcPts val="0"/>
              </a:spcBef>
              <a:buFont typeface="Arial"/>
              <a:buChar char="•"/>
            </a:pPr>
            <a:r>
              <a:rPr lang="en-US" sz="3200" dirty="0">
                <a:solidFill>
                  <a:schemeClr val="dk1"/>
                </a:solidFill>
                <a:latin typeface="Garamond"/>
                <a:ea typeface="Garamond"/>
                <a:cs typeface="Garamond"/>
                <a:sym typeface="Garamond"/>
              </a:rPr>
              <a:t>Charter Goals/Vision</a:t>
            </a:r>
          </a:p>
          <a:p>
            <a:pPr marL="457200" marR="0" lvl="0" rtl="0">
              <a:spcBef>
                <a:spcPts val="0"/>
              </a:spcBef>
            </a:pPr>
            <a:endParaRPr lang="en-US" sz="3200" dirty="0">
              <a:solidFill>
                <a:schemeClr val="dk1"/>
              </a:solidFill>
              <a:latin typeface="Garamond"/>
              <a:ea typeface="Garamond"/>
              <a:cs typeface="Garamond"/>
              <a:sym typeface="Garamond"/>
            </a:endParaRPr>
          </a:p>
          <a:p>
            <a:pPr marL="800100" marR="0" lvl="0" indent="-342900" rtl="0">
              <a:spcBef>
                <a:spcPts val="0"/>
              </a:spcBef>
              <a:buFont typeface="Arial"/>
              <a:buChar char="•"/>
            </a:pPr>
            <a:r>
              <a:rPr lang="en-US" sz="3200" dirty="0">
                <a:solidFill>
                  <a:schemeClr val="dk1"/>
                </a:solidFill>
                <a:latin typeface="Garamond"/>
                <a:ea typeface="Garamond"/>
                <a:cs typeface="Garamond"/>
                <a:sym typeface="Garamond"/>
              </a:rPr>
              <a:t>Relationship with Administration</a:t>
            </a:r>
          </a:p>
          <a:p>
            <a:pPr marL="457200" marR="0" lvl="0" rtl="0">
              <a:spcBef>
                <a:spcPts val="0"/>
              </a:spcBef>
            </a:pPr>
            <a:endParaRPr lang="en-US" sz="3200" dirty="0">
              <a:solidFill>
                <a:schemeClr val="dk1"/>
              </a:solidFill>
              <a:latin typeface="Garamond"/>
              <a:ea typeface="Garamond"/>
              <a:cs typeface="Garamond"/>
              <a:sym typeface="Garamond"/>
            </a:endParaRPr>
          </a:p>
          <a:p>
            <a:pPr marL="800100" marR="0" lvl="0" indent="-342900" rtl="0">
              <a:spcBef>
                <a:spcPts val="0"/>
              </a:spcBef>
              <a:buFont typeface="Arial"/>
              <a:buChar char="•"/>
            </a:pPr>
            <a:r>
              <a:rPr lang="en-US" sz="3200" dirty="0">
                <a:solidFill>
                  <a:schemeClr val="dk1"/>
                </a:solidFill>
                <a:latin typeface="Garamond"/>
                <a:ea typeface="Garamond"/>
                <a:cs typeface="Garamond"/>
                <a:sym typeface="Garamond"/>
              </a:rPr>
              <a:t>Relationship with Facilitators/CRTs</a:t>
            </a:r>
          </a:p>
          <a:p>
            <a:pPr marL="457200" marR="0" lvl="0" rtl="0">
              <a:spcBef>
                <a:spcPts val="0"/>
              </a:spcBef>
            </a:pPr>
            <a:endParaRPr lang="en-US" sz="3200" dirty="0">
              <a:solidFill>
                <a:schemeClr val="dk1"/>
              </a:solidFill>
              <a:latin typeface="Garamond"/>
              <a:ea typeface="Garamond"/>
              <a:cs typeface="Garamond"/>
              <a:sym typeface="Garamond"/>
            </a:endParaRPr>
          </a:p>
          <a:p>
            <a:pPr marL="800100" marR="0" lvl="0" indent="-342900" rtl="0">
              <a:spcBef>
                <a:spcPts val="0"/>
              </a:spcBef>
              <a:buFont typeface="Arial"/>
              <a:buChar char="•"/>
            </a:pPr>
            <a:r>
              <a:rPr lang="en-US" sz="3200" dirty="0">
                <a:solidFill>
                  <a:schemeClr val="dk1"/>
                </a:solidFill>
                <a:latin typeface="Garamond"/>
                <a:ea typeface="Garamond"/>
                <a:cs typeface="Garamond"/>
                <a:sym typeface="Garamond"/>
              </a:rPr>
              <a:t>Professional Development (presenting and attending)</a:t>
            </a:r>
          </a:p>
          <a:p>
            <a:pPr marL="457200" marR="0" lvl="0" rtl="0">
              <a:spcBef>
                <a:spcPts val="0"/>
              </a:spcBef>
            </a:pPr>
            <a:endParaRPr lang="en-US" sz="3200" dirty="0">
              <a:solidFill>
                <a:schemeClr val="dk1"/>
              </a:solidFill>
              <a:latin typeface="Garamond"/>
              <a:ea typeface="Garamond"/>
              <a:cs typeface="Garamond"/>
              <a:sym typeface="Garamond"/>
            </a:endParaRPr>
          </a:p>
          <a:p>
            <a:pPr marL="800100" marR="0" lvl="0" indent="-342900" rtl="0">
              <a:spcBef>
                <a:spcPts val="0"/>
              </a:spcBef>
              <a:buFont typeface="Arial"/>
              <a:buChar char="•"/>
            </a:pPr>
            <a:r>
              <a:rPr lang="en-US" sz="3200" dirty="0">
                <a:solidFill>
                  <a:schemeClr val="dk1"/>
                </a:solidFill>
                <a:latin typeface="Garamond"/>
                <a:ea typeface="Garamond"/>
                <a:cs typeface="Garamond"/>
                <a:sym typeface="Garamond"/>
              </a:rPr>
              <a:t>Coaching</a:t>
            </a:r>
            <a:endParaRPr sz="3200" dirty="0">
              <a:solidFill>
                <a:schemeClr val="dk1"/>
              </a:solidFill>
              <a:latin typeface="Garamond"/>
              <a:ea typeface="Garamond"/>
              <a:cs typeface="Garamond"/>
              <a:sym typeface="Garamond"/>
            </a:endParaRPr>
          </a:p>
        </p:txBody>
      </p:sp>
      <p:sp>
        <p:nvSpPr>
          <p:cNvPr id="2" name="Slide Number Placeholder 1"/>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1200" smtClean="0">
                <a:solidFill>
                  <a:srgbClr val="888888"/>
                </a:solidFill>
                <a:latin typeface="Calibri"/>
                <a:ea typeface="Calibri"/>
                <a:cs typeface="Calibri"/>
                <a:sym typeface="Calibri"/>
              </a:rPr>
              <a:t>9</a:t>
            </a:fld>
            <a:endParaRPr lang="en-US"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3178131567"/>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55189</TotalTime>
  <Words>1013</Words>
  <Application>Microsoft Office PowerPoint</Application>
  <PresentationFormat>On-screen Show (4:3)</PresentationFormat>
  <Paragraphs>198</Paragraphs>
  <Slides>17</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Adobe Garamond Pro</vt:lpstr>
      <vt:lpstr>Arial</vt:lpstr>
      <vt:lpstr>Calibri</vt:lpstr>
      <vt:lpstr>Garamond</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Lincoln Charter School</vt:lpstr>
      <vt:lpstr>Lincoln Charter School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Bryan S. Zugelder</dc:creator>
  <cp:lastModifiedBy>Patricia Nnadi-Purvis</cp:lastModifiedBy>
  <cp:revision>69</cp:revision>
  <cp:lastPrinted>2018-07-25T21:53:13Z</cp:lastPrinted>
  <dcterms:modified xsi:type="dcterms:W3CDTF">2018-11-06T18:57:42Z</dcterms:modified>
</cp:coreProperties>
</file>