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9144000" cy="6858000" type="screen4x3"/>
  <p:notesSz cx="6858000" cy="9144000"/>
  <p:embeddedFontLst>
    <p:embeddedFont>
      <p:font typeface="Short Stack"/>
      <p:regular r:id="rId27"/>
    </p:embeddedFont>
    <p:embeddedFont>
      <p:font typeface="Helvetica Neue"/>
      <p:regular r:id="rId28"/>
      <p:bold r:id="rId29"/>
      <p:italic r:id="rId30"/>
      <p:boldItalic r:id="rId31"/>
    </p:embeddedFont>
    <p:embeddedFont>
      <p:font typeface="Open Sans"/>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bin"/>
      <p:regular r:id="rId40"/>
      <p:bold r:id="rId41"/>
      <p:italic r:id="rId42"/>
      <p:boldItalic r:id="rId43"/>
    </p:embeddedFont>
    <p:embeddedFont>
      <p:font typeface="Pacifico"/>
      <p:regular r:id="rId44"/>
    </p:embeddedFont>
    <p:embeddedFont>
      <p:font typeface="Impact" panose="020B0806030902050204" pitchFamily="34" charset="0"/>
      <p:regular r:id="rId45"/>
    </p:embeddedFont>
    <p:embeddedFont>
      <p:font typeface="Economica"/>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5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rive.google.com/file/d/0B1aLCl5P1UpeVnlDQXRwVnhkbTg/view?usp=shar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Similar to how the foundation for a full and individual evaluation is a thorough review of existing data, the foundation of a quality IEP is a collection and synthesis of all the data.  This foundation will sufficiently establish the Present Levels of Academic and Functional Performance (PLAAFP) from which the IEP goals are derived. The IEP describes the student’s present levels of academic and functional performance, the goals and objectives based on standards that apply to all children and the specially designed instruction that the student requires to progress close achievement gaps.  The specially designed instruction is what will be implemented in addition to the full system of support that all students have access to.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br>
              <a:rPr lang="en-US" sz="1200" b="0" i="0" u="none" strike="noStrike" cap="none">
                <a:solidFill>
                  <a:schemeClr val="dk1"/>
                </a:solidFill>
                <a:latin typeface="Calibri"/>
                <a:ea typeface="Calibri"/>
                <a:cs typeface="Calibri"/>
                <a:sym typeface="Calibri"/>
              </a:rPr>
            </a:br>
            <a:r>
              <a:rPr lang="en-US" sz="1200" b="1" i="0" u="none" strike="noStrike" cap="none">
                <a:solidFill>
                  <a:schemeClr val="dk1"/>
                </a:solidFill>
                <a:latin typeface="Calibri"/>
                <a:ea typeface="Calibri"/>
                <a:cs typeface="Calibri"/>
                <a:sym typeface="Calibri"/>
              </a:rPr>
              <a:t>While the specially designed instruction is not explicitly described in the IEP;  it is the education team that designs and delivers the specially designed instruction based on the goals identified in the IEP and the specialists’ knowledge of the unique needs of the student that results from the disability.  Frequent progress monitoring of both IEP goals and progress on grade level standards is critical to ensure that adjustments to instruction can be made immediately. A critical feature of Specially Designed Instruction is academic time on task.  Academic time on task is the amount of time students are </a:t>
            </a:r>
            <a:r>
              <a:rPr lang="en-US" sz="1200" b="1" i="1" u="none" strike="noStrike" cap="none">
                <a:solidFill>
                  <a:schemeClr val="dk1"/>
                </a:solidFill>
                <a:latin typeface="Calibri"/>
                <a:ea typeface="Calibri"/>
                <a:cs typeface="Calibri"/>
                <a:sym typeface="Calibri"/>
              </a:rPr>
              <a:t>successfully engaged </a:t>
            </a:r>
            <a:r>
              <a:rPr lang="en-US" sz="1200" b="1" i="0" u="none" strike="noStrike" cap="none">
                <a:solidFill>
                  <a:schemeClr val="dk1"/>
                </a:solidFill>
                <a:latin typeface="Calibri"/>
                <a:ea typeface="Calibri"/>
                <a:cs typeface="Calibri"/>
                <a:sym typeface="Calibri"/>
              </a:rPr>
              <a:t>in learning </a:t>
            </a:r>
            <a:r>
              <a:rPr lang="en-US" sz="1200" b="1" i="1" u="none" strike="noStrike" cap="none">
                <a:solidFill>
                  <a:schemeClr val="dk1"/>
                </a:solidFill>
                <a:latin typeface="Calibri"/>
                <a:ea typeface="Calibri"/>
                <a:cs typeface="Calibri"/>
                <a:sym typeface="Calibri"/>
              </a:rPr>
              <a:t>on academic tasks</a:t>
            </a:r>
            <a:r>
              <a:rPr lang="en-US" sz="1200" b="1" i="0" u="none" strike="noStrike" cap="none">
                <a:solidFill>
                  <a:schemeClr val="dk1"/>
                </a:solidFill>
                <a:latin typeface="Calibri"/>
                <a:ea typeface="Calibri"/>
                <a:cs typeface="Calibri"/>
                <a:sym typeface="Calibri"/>
              </a:rPr>
              <a:t> at the appropriate level of difficulty with a high level of success.  While this is a critical element for ALL students, for students who have been the most resistant to instruction and intervention, their should be a sense of urgency and relentless in the delivery of SDI</a:t>
            </a:r>
            <a:endParaRPr sz="1200" b="0" i="0" u="none" strike="noStrike" cap="none">
              <a:solidFill>
                <a:schemeClr val="dk1"/>
              </a:solidFill>
              <a:latin typeface="Calibri"/>
              <a:ea typeface="Calibri"/>
              <a:cs typeface="Calibri"/>
              <a:sym typeface="Calibri"/>
            </a:endParaRPr>
          </a:p>
        </p:txBody>
      </p:sp>
      <p:sp>
        <p:nvSpPr>
          <p:cNvPr id="272" name="Google Shape;27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how are your students performing?  Do you know?</a:t>
            </a:r>
            <a:endParaRPr sz="1200" b="0" i="0" u="none" strike="noStrike" cap="none">
              <a:solidFill>
                <a:schemeClr val="dk1"/>
              </a:solidFill>
              <a:latin typeface="Calibri"/>
              <a:ea typeface="Calibri"/>
              <a:cs typeface="Calibri"/>
              <a:sym typeface="Calibri"/>
            </a:endParaRPr>
          </a:p>
        </p:txBody>
      </p:sp>
      <p:sp>
        <p:nvSpPr>
          <p:cNvPr id="277" name="Google Shape;277;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policy became effective February 5, 2016.  Full implementation by July 1, 2020.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We DO need to be installing the infrastructure to support the policy through the MTSS School improvement framework and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by assessing our current practices.</a:t>
            </a:r>
            <a:endParaRPr sz="1200" b="0" i="0" u="none" strike="noStrike" cap="none">
              <a:solidFill>
                <a:schemeClr val="dk1"/>
              </a:solidFill>
              <a:latin typeface="Calibri"/>
              <a:ea typeface="Calibri"/>
              <a:cs typeface="Calibri"/>
              <a:sym typeface="Calibri"/>
            </a:endParaRPr>
          </a:p>
        </p:txBody>
      </p:sp>
      <p:sp>
        <p:nvSpPr>
          <p:cNvPr id="287" name="Google Shape;2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95" name="Google Shape;295;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LEAs should be actively building readiness for full implementation by ensuring the systems and practices are in place to fully implement by July 1, 2020.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EC representation MUST be included on the district and school level MTSS implementation teams</a:t>
            </a:r>
            <a:endParaRPr sz="1200" b="0" i="0" u="none" strike="noStrike" cap="none">
              <a:solidFill>
                <a:schemeClr val="dk1"/>
              </a:solidFill>
              <a:latin typeface="Calibri"/>
              <a:ea typeface="Calibri"/>
              <a:cs typeface="Calibri"/>
              <a:sym typeface="Calibri"/>
            </a:endParaRPr>
          </a:p>
        </p:txBody>
      </p:sp>
      <p:sp>
        <p:nvSpPr>
          <p:cNvPr id="323" name="Google Shape;323;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330" name="Google Shape;330;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For students who are not eligible, we stlll must have a system in place that is going to support their progress and enable them to meet GL standards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39" name="Google Shape;339;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Loeser 23-30</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11:30</a:t>
            </a:r>
            <a:endParaRPr sz="1200" b="0" i="0" u="none" strike="noStrike" cap="none">
              <a:solidFill>
                <a:schemeClr val="dk1"/>
              </a:solidFill>
              <a:latin typeface="Calibri"/>
              <a:ea typeface="Calibri"/>
              <a:cs typeface="Calibri"/>
              <a:sym typeface="Calibri"/>
            </a:endParaRPr>
          </a:p>
        </p:txBody>
      </p:sp>
      <p:sp>
        <p:nvSpPr>
          <p:cNvPr id="347" name="Google Shape;34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Policy at a glance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Lack of appropriate instruction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requirement, which applies to all evaluations including those that do not use RTI directs evaluation teams to document that the referred student has been provided with instruction and interventions that are sufficient to allow for adequate progress. If the team cannot document that student’s difficulties are not a result of a lack of instruction, the student may not be identified as eligible for special education. For example, for a student demonstrating reading difficulties, there should be evidence that he or she was provided with instruction that adequately addresses the “big ideas in reading” (i.e., phonemic awareness, alphabetic principle, fluency, vocabulary, and comprehension).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Similarly, the evaluation team must document that repeated assessments, such as universal screening and progress monitoring, were conducted on a regular basis with the referred student, and that the results of these assessments were shared meaningfully with parents.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requirement includes a number of important features of the infrastructure associated with MTSS.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Exclusionary factors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Loss of instructional time- ensure that disciplinary removals, poor attendance, tardies or high mobility rates are not the primary reason for the inadequate achievement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Inadequate achievement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NOTE:  when provided learning experiences and instruction appropriate for the child’s age or grade- includes the interventions- does the gap continue?</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To document the student’s discrepancy or gap between current and grade or age level standards, the evaluation team gathers data from statewide testing, universal screening, progress monitoring, and assessments that drill down into student skills.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All of these assessments should have been completed during the course of instruction and intervention,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If the evaluation team believes that this information is sufficient to address this criterion, no further assessments would be needed. If not, the team can conduct further academic assessments.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What evidence indicated a significant achievement gap even after the implementation of targeted and/or intensive intervention?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Preponderance of data across data sources should indicate inadequate achievement in one of the 8 areas of LD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THIS GAP DOES NOT CONSIDER THE STUDENT’S intellectual development</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Insufficient progress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assessment of the student’s progress in response to intervention is the heart of the RTI process. During the comprehensive evaluation, the evaluation team analyzes all the progress monitoring data, including the trajectory of the student's progress as compared to that of typical students.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team might address questions such as: What evidence showed that the achievement gap between the student and grade-level peers was closing? In order to benefit from the general education program, did the student need ongoing supports and services that could not be maintained through general education alone?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Whereas each of these criterion must be established, these criterion do not operate in isolation and are all integrally linked.  Diagnostic processes and measures may be used to support establishment of any of these criteria.</a:t>
            </a:r>
            <a:endParaRPr sz="1200" b="0" i="0" u="none" strike="noStrike" cap="none">
              <a:solidFill>
                <a:schemeClr val="dk1"/>
              </a:solidFill>
              <a:latin typeface="Calibri"/>
              <a:ea typeface="Calibri"/>
              <a:cs typeface="Calibri"/>
              <a:sym typeface="Calibri"/>
            </a:endParaRPr>
          </a:p>
        </p:txBody>
      </p:sp>
      <p:sp>
        <p:nvSpPr>
          <p:cNvPr id="355" name="Google Shape;35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a:solidFill>
                  <a:srgbClr val="67421F"/>
                </a:solidFill>
                <a:latin typeface="Calibri"/>
                <a:ea typeface="Calibri"/>
                <a:cs typeface="Calibri"/>
                <a:sym typeface="Calibri"/>
              </a:rPr>
              <a:t>General Introduction - Name and role </a:t>
            </a:r>
            <a:endParaRPr sz="1200" b="0" i="0" u="none" strike="noStrike" cap="none">
              <a:solidFill>
                <a:schemeClr val="dk1"/>
              </a:solidFill>
              <a:latin typeface="Calibri"/>
              <a:ea typeface="Calibri"/>
              <a:cs typeface="Calibri"/>
              <a:sym typeface="Calibri"/>
            </a:endParaRPr>
          </a:p>
        </p:txBody>
      </p:sp>
      <p:sp>
        <p:nvSpPr>
          <p:cNvPr id="205" name="Google Shape;20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In an RtI-based approach to a comprehensive evaluation, a multi-tiered system of support is critical.  North Carolina has intentionally paired an RtI-based approach to evaluation and identification of students with SLD with a multi-tiered system of support (MTSS).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Essential Components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INSTRUCTIONAL SYSTEM:</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 system of high quality core instruction and scientific research-based intervention</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Multiple tiers of instruction that vary in intensity, matched to student need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ASSESSMENT SYSTEM</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 systematic process of problem solving/ data based decision making</a:t>
            </a:r>
            <a:endParaRPr sz="1200" b="0" i="0" u="none" strike="noStrike" cap="none">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 comprehensive, balanced assessment system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82" name="Google Shape;3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90" name="Google Shape;390;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07" name="Google Shape;40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NC MTSS Core Beliefs</a:t>
            </a:r>
            <a:endParaRPr sz="1200" b="0" i="0" u="none" strike="noStrike" cap="none">
              <a:solidFill>
                <a:schemeClr val="dk1"/>
              </a:solidFill>
              <a:latin typeface="Calibri"/>
              <a:ea typeface="Calibri"/>
              <a:cs typeface="Calibri"/>
              <a:sym typeface="Calibri"/>
            </a:endParaRPr>
          </a:p>
        </p:txBody>
      </p:sp>
      <p:sp>
        <p:nvSpPr>
          <p:cNvPr id="217" name="Google Shape;21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NC MTSS Core Beliefs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5" name="Google Shape;22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NC MTSS Core Beliefs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33" name="Google Shape;23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50b044de1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450b044de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Resource </a:t>
            </a:r>
            <a:r>
              <a:rPr lang="en-US" sz="1200" b="0" i="0" u="sng" strike="noStrike" cap="none">
                <a:solidFill>
                  <a:schemeClr val="hlink"/>
                </a:solidFill>
                <a:latin typeface="Calibri"/>
                <a:ea typeface="Calibri"/>
                <a:cs typeface="Calibri"/>
                <a:sym typeface="Calibri"/>
                <a:hlinkClick r:id="rId3"/>
              </a:rPr>
              <a:t>SDI within an MTSS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Page 2 (Focus on the How)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p>
          <a:p>
            <a:pPr marL="0" lvl="0" indent="0" algn="l" rtl="0">
              <a:spcBef>
                <a:spcPts val="0"/>
              </a:spcBef>
              <a:spcAft>
                <a:spcPts val="0"/>
              </a:spcAft>
              <a:buClr>
                <a:schemeClr val="dk1"/>
              </a:buClr>
              <a:buSzPts val="1100"/>
              <a:buFont typeface="Arial"/>
              <a:buNone/>
            </a:pPr>
            <a:r>
              <a:rPr lang="en-US"/>
              <a:t>Teachers often use a variety of instructional approaches in order to meet the needs of all learners. However SDI takes this a step farther and requires the instruction be provided to the student as speci­fied in his/her Individualized Education Program (IEP).   Differentiated instruction, personalized learning, explicit instruction and other “high yield” instructional strategies are available to all students, whether or not they are eligible for special education services, and should be used by all teachers in order to scaffold instruction and meet the needs of the different learners in their classrooms, across all ability levels. </a:t>
            </a:r>
            <a:endParaRPr/>
          </a:p>
          <a:p>
            <a:pPr marL="0" lvl="0" indent="0" algn="l" rtl="0">
              <a:spcBef>
                <a:spcPts val="0"/>
              </a:spcBef>
              <a:spcAft>
                <a:spcPts val="0"/>
              </a:spcAft>
              <a:buClr>
                <a:schemeClr val="dk1"/>
              </a:buClr>
              <a:buSzPts val="1100"/>
              <a:buFont typeface="Arial"/>
              <a:buNone/>
            </a:pPr>
            <a:r>
              <a:rPr lang="en-US"/>
              <a:t>Specially designed instruction goes beyond differentiated instruction to address the </a:t>
            </a:r>
            <a:r>
              <a:rPr lang="en-US" i="1"/>
              <a:t>unique needs</a:t>
            </a:r>
            <a:r>
              <a:rPr lang="en-US"/>
              <a:t> that exist because of a student’s disability and should be implemented in addition to, not in place of, differentiated instruction. </a:t>
            </a:r>
            <a:endParaRPr/>
          </a:p>
        </p:txBody>
      </p:sp>
      <p:sp>
        <p:nvSpPr>
          <p:cNvPr id="248" name="Google Shape;248;g450b044de1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5" name="Google Shape;25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Teachers often use a variety of instructional approaches in order to meet the needs of all learners. However SDI takes this a step farther and requires the instruction be provided to the student as speci­fied in his/her Individualized Education Program (IEP).   Differentiated instruction, personalized learning, explicit instruction and other “high yield” instructional strategies are available to all students, whether or not they are eligible for special education services, and should be used by all teachers in order to scaffold instruction and meet the needs of the different learners in their classrooms, across all ability levels. </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Specially designed instruction goes beyond differentiated instruction to address the </a:t>
            </a:r>
            <a:r>
              <a:rPr lang="en-US" sz="1200" b="1" i="1" u="none" strike="noStrike" cap="none">
                <a:solidFill>
                  <a:schemeClr val="dk1"/>
                </a:solidFill>
                <a:latin typeface="Calibri"/>
                <a:ea typeface="Calibri"/>
                <a:cs typeface="Calibri"/>
                <a:sym typeface="Calibri"/>
              </a:rPr>
              <a:t>unique needs</a:t>
            </a:r>
            <a:r>
              <a:rPr lang="en-US" sz="1200" b="1" i="0" u="none" strike="noStrike" cap="none">
                <a:solidFill>
                  <a:schemeClr val="dk1"/>
                </a:solidFill>
                <a:latin typeface="Calibri"/>
                <a:ea typeface="Calibri"/>
                <a:cs typeface="Calibri"/>
                <a:sym typeface="Calibri"/>
              </a:rPr>
              <a:t> that exist because of a student’s disability and should be implemented in addition to, not in place of, differentiated instruction. </a:t>
            </a:r>
            <a:endParaRPr/>
          </a:p>
          <a:p>
            <a:pPr marL="457200" marR="0" lvl="0" indent="-228600" algn="l" rtl="0">
              <a:lnSpc>
                <a:spcPct val="100000"/>
              </a:lnSpc>
              <a:spcBef>
                <a:spcPts val="0"/>
              </a:spcBef>
              <a:spcAft>
                <a:spcPts val="0"/>
              </a:spcAft>
              <a:buClr>
                <a:srgbClr val="000000"/>
              </a:buClr>
              <a:buSzPts val="1400"/>
              <a:buFont typeface="Arial"/>
              <a:buNone/>
            </a:pPr>
            <a:endParaRPr sz="1200" b="1"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Providing a student access to the general education curriculum goes beyond </a:t>
            </a:r>
            <a:r>
              <a:rPr lang="en-US" sz="1200" b="1" i="1" u="none" strike="noStrike" cap="none">
                <a:solidFill>
                  <a:schemeClr val="dk1"/>
                </a:solidFill>
                <a:latin typeface="Calibri"/>
                <a:ea typeface="Calibri"/>
                <a:cs typeface="Calibri"/>
                <a:sym typeface="Calibri"/>
              </a:rPr>
              <a:t>exposure</a:t>
            </a:r>
            <a:r>
              <a:rPr lang="en-US" sz="1200" b="1" i="0" u="none" strike="noStrike" cap="none">
                <a:solidFill>
                  <a:schemeClr val="dk1"/>
                </a:solidFill>
                <a:latin typeface="Calibri"/>
                <a:ea typeface="Calibri"/>
                <a:cs typeface="Calibri"/>
                <a:sym typeface="Calibri"/>
              </a:rPr>
              <a:t> to grade level content standards. It is the responsibility of the instructor to ensure that each student has the supports needed to make the content “accessible” to him/her.  Creating equitable access for students with disabilities involves ensuring active meaningful participation for each student. Students with disabilities work toward the same standards as their grade level peers.  They do this through:</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Adequate instructional supports across the school day</a:t>
            </a:r>
            <a:endParaRPr/>
          </a:p>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Appropriate accommodations and modifications</a:t>
            </a:r>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63" name="Google Shape;26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9841"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1"/>
          <p:cNvSpPr txBox="1">
            <a:spLocks noGrp="1"/>
          </p:cNvSpPr>
          <p:nvPr>
            <p:ph type="body" idx="1"/>
          </p:nvPr>
        </p:nvSpPr>
        <p:spPr>
          <a:xfrm>
            <a:off x="629842" y="1681163"/>
            <a:ext cx="3868340"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67" name="Google Shape;67;p11"/>
          <p:cNvSpPr txBox="1">
            <a:spLocks noGrp="1"/>
          </p:cNvSpPr>
          <p:nvPr>
            <p:ph type="body" idx="2"/>
          </p:nvPr>
        </p:nvSpPr>
        <p:spPr>
          <a:xfrm>
            <a:off x="629842" y="2505075"/>
            <a:ext cx="3868340" cy="368458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8" name="Google Shape;68;p11"/>
          <p:cNvSpPr txBox="1">
            <a:spLocks noGrp="1"/>
          </p:cNvSpPr>
          <p:nvPr>
            <p:ph type="body" idx="3"/>
          </p:nvPr>
        </p:nvSpPr>
        <p:spPr>
          <a:xfrm>
            <a:off x="4629150" y="1681163"/>
            <a:ext cx="3887391"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750"/>
              </a:spcBef>
              <a:spcAft>
                <a:spcPts val="0"/>
              </a:spcAft>
              <a:buClr>
                <a:schemeClr val="dk1"/>
              </a:buClr>
              <a:buSzPts val="21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135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69" name="Google Shape;69;p11"/>
          <p:cNvSpPr txBox="1">
            <a:spLocks noGrp="1"/>
          </p:cNvSpPr>
          <p:nvPr>
            <p:ph type="body" idx="4"/>
          </p:nvPr>
        </p:nvSpPr>
        <p:spPr>
          <a:xfrm>
            <a:off x="4629150" y="2505075"/>
            <a:ext cx="3887391" cy="368458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12"/>
          <p:cNvSpPr txBox="1">
            <a:spLocks noGrp="1"/>
          </p:cNvSpPr>
          <p:nvPr>
            <p:ph type="body" idx="1"/>
          </p:nvPr>
        </p:nvSpPr>
        <p:spPr>
          <a:xfrm>
            <a:off x="3887391" y="987426"/>
            <a:ext cx="4629150" cy="4873625"/>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75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body" idx="2"/>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1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3"/>
          <p:cNvSpPr>
            <a:spLocks noGrp="1"/>
          </p:cNvSpPr>
          <p:nvPr>
            <p:ph type="pic" idx="2"/>
          </p:nvPr>
        </p:nvSpPr>
        <p:spPr>
          <a:xfrm>
            <a:off x="3887391" y="987426"/>
            <a:ext cx="4629150" cy="4873625"/>
          </a:xfrm>
          <a:prstGeom prst="rect">
            <a:avLst/>
          </a:prstGeom>
          <a:noFill/>
          <a:ln>
            <a:noFill/>
          </a:ln>
        </p:spPr>
        <p:txBody>
          <a:bodyPr spcFirstLastPara="1" wrap="square" lIns="91425" tIns="91425" rIns="91425" bIns="91425" anchor="t" anchorCtr="0"/>
          <a:lstStyle>
            <a:lvl1pPr marR="0" lvl="0" algn="l" rtl="0">
              <a:lnSpc>
                <a:spcPct val="90000"/>
              </a:lnSpc>
              <a:spcBef>
                <a:spcPts val="75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4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chemeClr val="dk1"/>
              </a:buClr>
              <a:buSzPts val="21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75"/>
              </a:spcBef>
              <a:spcAft>
                <a:spcPts val="0"/>
              </a:spcAft>
              <a:buClr>
                <a:schemeClr val="dk1"/>
              </a:buClr>
              <a:buSzPts val="1800"/>
              <a:buFont typeface="Arial"/>
              <a:buNone/>
              <a:defRPr sz="10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375"/>
              </a:spcBef>
              <a:spcAft>
                <a:spcPts val="0"/>
              </a:spcAft>
              <a:buClr>
                <a:schemeClr val="dk1"/>
              </a:buClr>
              <a:buSzPts val="15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375"/>
              </a:spcBef>
              <a:spcAft>
                <a:spcPts val="0"/>
              </a:spcAft>
              <a:buClr>
                <a:schemeClr val="dk1"/>
              </a:buClr>
              <a:buSzPts val="1350"/>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rot="5400000">
            <a:off x="4623593" y="2285206"/>
            <a:ext cx="5811838" cy="1971675"/>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1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16"/>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00" name="Google Shape;100;p16"/>
          <p:cNvSpPr txBox="1">
            <a:spLocks noGrp="1"/>
          </p:cNvSpPr>
          <p:nvPr>
            <p:ph type="body" idx="1"/>
          </p:nvPr>
        </p:nvSpPr>
        <p:spPr>
          <a:xfrm>
            <a:off x="311700" y="1633633"/>
            <a:ext cx="8520600" cy="44721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101" name="Google Shape;101;p1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18"/>
          <p:cNvSpPr/>
          <p:nvPr/>
        </p:nvSpPr>
        <p:spPr>
          <a:xfrm flipH="1">
            <a:off x="7595938" y="6136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06" name="Google Shape;106;p18"/>
          <p:cNvSpPr/>
          <p:nvPr/>
        </p:nvSpPr>
        <p:spPr>
          <a:xfrm rot="10800000" flipH="1">
            <a:off x="466425" y="47444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07" name="Google Shape;107;p18"/>
          <p:cNvSpPr txBox="1">
            <a:spLocks noGrp="1"/>
          </p:cNvSpPr>
          <p:nvPr>
            <p:ph type="title"/>
          </p:nvPr>
        </p:nvSpPr>
        <p:spPr>
          <a:xfrm>
            <a:off x="773700" y="2408600"/>
            <a:ext cx="7596600" cy="2040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08" name="Google Shape;108;p1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11" name="Google Shape;111;p19"/>
          <p:cNvSpPr txBox="1">
            <a:spLocks noGrp="1"/>
          </p:cNvSpPr>
          <p:nvPr>
            <p:ph type="body" idx="1"/>
          </p:nvPr>
        </p:nvSpPr>
        <p:spPr>
          <a:xfrm>
            <a:off x="311700" y="1633633"/>
            <a:ext cx="3999900" cy="44721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112" name="Google Shape;112;p19"/>
          <p:cNvSpPr txBox="1">
            <a:spLocks noGrp="1"/>
          </p:cNvSpPr>
          <p:nvPr>
            <p:ph type="body" idx="2"/>
          </p:nvPr>
        </p:nvSpPr>
        <p:spPr>
          <a:xfrm>
            <a:off x="4832400" y="1633633"/>
            <a:ext cx="3999900" cy="44721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113" name="Google Shape;113;p1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16" name="Google Shape;116;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9pPr>
          </a:lstStyle>
          <a:p>
            <a:endParaRPr/>
          </a:p>
        </p:txBody>
      </p:sp>
      <p:sp>
        <p:nvSpPr>
          <p:cNvPr id="119" name="Google Shape;119;p21"/>
          <p:cNvSpPr txBox="1">
            <a:spLocks noGrp="1"/>
          </p:cNvSpPr>
          <p:nvPr>
            <p:ph type="body" idx="1"/>
          </p:nvPr>
        </p:nvSpPr>
        <p:spPr>
          <a:xfrm>
            <a:off x="311700" y="1865867"/>
            <a:ext cx="2808000" cy="37131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120" name="Google Shape;120;p2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22"/>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2"/>
          <p:cNvSpPr txBox="1">
            <a:spLocks noGrp="1"/>
          </p:cNvSpPr>
          <p:nvPr>
            <p:ph type="title"/>
          </p:nvPr>
        </p:nvSpPr>
        <p:spPr>
          <a:xfrm>
            <a:off x="490250" y="600200"/>
            <a:ext cx="58788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9pPr>
          </a:lstStyle>
          <a:p>
            <a:endParaRPr/>
          </a:p>
        </p:txBody>
      </p:sp>
      <p:sp>
        <p:nvSpPr>
          <p:cNvPr id="124" name="Google Shape;124;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23"/>
          <p:cNvSpPr/>
          <p:nvPr/>
        </p:nvSpPr>
        <p:spPr>
          <a:xfrm>
            <a:off x="4572000" y="-33"/>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7" name="Google Shape;127;p23"/>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28" name="Google Shape;128;p23"/>
          <p:cNvSpPr txBox="1">
            <a:spLocks noGrp="1"/>
          </p:cNvSpPr>
          <p:nvPr>
            <p:ph type="title"/>
          </p:nvPr>
        </p:nvSpPr>
        <p:spPr>
          <a:xfrm>
            <a:off x="265500" y="1239033"/>
            <a:ext cx="4045200" cy="23817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1pPr>
            <a:lvl2pPr marR="0" lvl="1"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2pPr>
            <a:lvl3pPr marR="0" lvl="2"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3pPr>
            <a:lvl4pPr marR="0" lvl="3"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4pPr>
            <a:lvl5pPr marR="0" lvl="4"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5pPr>
            <a:lvl6pPr marR="0" lvl="5"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6pPr>
            <a:lvl7pPr marR="0" lvl="6"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7pPr>
            <a:lvl8pPr marR="0" lvl="7"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8pPr>
            <a:lvl9pPr marR="0" lvl="8"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9pPr>
          </a:lstStyle>
          <a:p>
            <a:endParaRPr/>
          </a:p>
        </p:txBody>
      </p:sp>
      <p:sp>
        <p:nvSpPr>
          <p:cNvPr id="129" name="Google Shape;129;p23"/>
          <p:cNvSpPr txBox="1">
            <a:spLocks noGrp="1"/>
          </p:cNvSpPr>
          <p:nvPr>
            <p:ph type="subTitle" idx="1"/>
          </p:nvPr>
        </p:nvSpPr>
        <p:spPr>
          <a:xfrm>
            <a:off x="265500" y="3692001"/>
            <a:ext cx="4045200" cy="20988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9pPr>
          </a:lstStyle>
          <a:p>
            <a:endParaRPr/>
          </a:p>
        </p:txBody>
      </p:sp>
      <p:sp>
        <p:nvSpPr>
          <p:cNvPr id="130" name="Google Shape;130;p23"/>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Open Sans"/>
              <a:buChar char="●"/>
              <a:defRPr sz="1800" b="0" i="0" u="none" strike="noStrike" cap="none">
                <a:solidFill>
                  <a:schemeClr val="lt1"/>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131" name="Google Shape;131;p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24"/>
          <p:cNvSpPr txBox="1">
            <a:spLocks noGrp="1"/>
          </p:cNvSpPr>
          <p:nvPr>
            <p:ph type="body" idx="1"/>
          </p:nvPr>
        </p:nvSpPr>
        <p:spPr>
          <a:xfrm>
            <a:off x="319500" y="5625233"/>
            <a:ext cx="5998800" cy="7983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1pPr>
          </a:lstStyle>
          <a:p>
            <a:endParaRPr/>
          </a:p>
        </p:txBody>
      </p:sp>
      <p:sp>
        <p:nvSpPr>
          <p:cNvPr id="134" name="Google Shape;134;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
        <p:cNvGrpSpPr/>
        <p:nvPr/>
      </p:nvGrpSpPr>
      <p:grpSpPr>
        <a:xfrm>
          <a:off x="0" y="0"/>
          <a:ext cx="0" cy="0"/>
          <a:chOff x="0" y="0"/>
          <a:chExt cx="0" cy="0"/>
        </a:xfrm>
      </p:grpSpPr>
      <p:sp>
        <p:nvSpPr>
          <p:cNvPr id="136" name="Google Shape;136;p25"/>
          <p:cNvSpPr/>
          <p:nvPr/>
        </p:nvSpPr>
        <p:spPr>
          <a:xfrm>
            <a:off x="0"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5"/>
          <p:cNvSpPr txBox="1">
            <a:spLocks noGrp="1"/>
          </p:cNvSpPr>
          <p:nvPr>
            <p:ph type="title" hasCustomPrompt="1"/>
          </p:nvPr>
        </p:nvSpPr>
        <p:spPr>
          <a:xfrm>
            <a:off x="311700" y="1276167"/>
            <a:ext cx="8520600" cy="28383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1pPr>
            <a:lvl2pPr marR="0" lvl="1"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2pPr>
            <a:lvl3pPr marR="0" lvl="2"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3pPr>
            <a:lvl4pPr marR="0" lvl="3"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4pPr>
            <a:lvl5pPr marR="0" lvl="4"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5pPr>
            <a:lvl6pPr marR="0" lvl="5"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6pPr>
            <a:lvl7pPr marR="0" lvl="6"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7pPr>
            <a:lvl8pPr marR="0" lvl="7"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8pPr>
            <a:lvl9pPr marR="0" lvl="8"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9pPr>
          </a:lstStyle>
          <a:p>
            <a:r>
              <a:t>xx%</a:t>
            </a:r>
          </a:p>
        </p:txBody>
      </p:sp>
      <p:sp>
        <p:nvSpPr>
          <p:cNvPr id="138" name="Google Shape;138;p25"/>
          <p:cNvSpPr txBox="1">
            <a:spLocks noGrp="1"/>
          </p:cNvSpPr>
          <p:nvPr>
            <p:ph type="body" idx="1"/>
          </p:nvPr>
        </p:nvSpPr>
        <p:spPr>
          <a:xfrm>
            <a:off x="311700" y="4216000"/>
            <a:ext cx="8520600" cy="14289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139" name="Google Shape;139;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27"/>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xfrm>
            <a:off x="938759" y="382385"/>
            <a:ext cx="7633800" cy="14922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2"/>
              </a:buClr>
              <a:buSzPts val="5100"/>
              <a:buFont typeface="Impact"/>
              <a:buNone/>
              <a:defRPr sz="5100" b="0" i="0" u="none" strike="noStrike" cap="none">
                <a:solidFill>
                  <a:schemeClr val="dk2"/>
                </a:solidFill>
                <a:latin typeface="Impact"/>
                <a:ea typeface="Impact"/>
                <a:cs typeface="Impact"/>
                <a:sym typeface="Impact"/>
              </a:defRPr>
            </a:lvl1pPr>
            <a:lvl2pPr marR="0" lvl="1"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5600"/>
              <a:buFont typeface="Economica"/>
              <a:buNone/>
              <a:defRPr sz="1800" b="0" i="0" u="none" strike="noStrike" cap="none">
                <a:solidFill>
                  <a:schemeClr val="dk1"/>
                </a:solidFill>
                <a:latin typeface="Economica"/>
                <a:ea typeface="Economica"/>
                <a:cs typeface="Economica"/>
                <a:sym typeface="Economica"/>
              </a:defRPr>
            </a:lvl9pPr>
          </a:lstStyle>
          <a:p>
            <a:endParaRPr/>
          </a:p>
        </p:txBody>
      </p:sp>
      <p:sp>
        <p:nvSpPr>
          <p:cNvPr id="148" name="Google Shape;148;p28"/>
          <p:cNvSpPr txBox="1">
            <a:spLocks noGrp="1"/>
          </p:cNvSpPr>
          <p:nvPr>
            <p:ph type="body" idx="1"/>
          </p:nvPr>
        </p:nvSpPr>
        <p:spPr>
          <a:xfrm>
            <a:off x="938759" y="2286001"/>
            <a:ext cx="7633800" cy="3593700"/>
          </a:xfrm>
          <a:prstGeom prst="rect">
            <a:avLst/>
          </a:prstGeom>
          <a:noFill/>
          <a:ln>
            <a:noFill/>
          </a:ln>
        </p:spPr>
        <p:txBody>
          <a:bodyPr spcFirstLastPara="1" wrap="square" lIns="91425" tIns="45700" rIns="91425" bIns="45700" anchor="t" anchorCtr="0"/>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Cabin"/>
                <a:ea typeface="Cabin"/>
                <a:cs typeface="Cabin"/>
                <a:sym typeface="Cabin"/>
              </a:defRPr>
            </a:lvl1pPr>
            <a:lvl2pPr marL="914400" marR="0" lvl="1" indent="-342900" algn="l" rtl="0">
              <a:lnSpc>
                <a:spcPct val="110000"/>
              </a:lnSpc>
              <a:spcBef>
                <a:spcPts val="2100"/>
              </a:spcBef>
              <a:spcAft>
                <a:spcPts val="0"/>
              </a:spcAft>
              <a:buClr>
                <a:schemeClr val="dk2"/>
              </a:buClr>
              <a:buSzPts val="1800"/>
              <a:buFont typeface="Cabin"/>
              <a:buChar char="–"/>
              <a:defRPr sz="1800" b="0" i="0" u="none" strike="noStrike" cap="none">
                <a:solidFill>
                  <a:srgbClr val="595959"/>
                </a:solidFill>
                <a:latin typeface="Cabin"/>
                <a:ea typeface="Cabin"/>
                <a:cs typeface="Cabin"/>
                <a:sym typeface="Cabin"/>
              </a:defRPr>
            </a:lvl2pPr>
            <a:lvl3pPr marL="1371600" marR="0" lvl="2" indent="-330200" algn="l" rtl="0">
              <a:lnSpc>
                <a:spcPct val="110000"/>
              </a:lnSpc>
              <a:spcBef>
                <a:spcPts val="2100"/>
              </a:spcBef>
              <a:spcAft>
                <a:spcPts val="0"/>
              </a:spcAft>
              <a:buClr>
                <a:schemeClr val="dk2"/>
              </a:buClr>
              <a:buSzPts val="1600"/>
              <a:buFont typeface="Arial"/>
              <a:buChar char="•"/>
              <a:defRPr sz="1600" b="0" i="0" u="none" strike="noStrike" cap="none">
                <a:solidFill>
                  <a:srgbClr val="595959"/>
                </a:solidFill>
                <a:latin typeface="Cabin"/>
                <a:ea typeface="Cabin"/>
                <a:cs typeface="Cabin"/>
                <a:sym typeface="Cabin"/>
              </a:defRPr>
            </a:lvl3pPr>
            <a:lvl4pPr marL="1828800" marR="0" lvl="3" indent="-317500" algn="l" rtl="0">
              <a:lnSpc>
                <a:spcPct val="110000"/>
              </a:lnSpc>
              <a:spcBef>
                <a:spcPts val="21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4pPr>
            <a:lvl5pPr marL="2286000" marR="0" lvl="4" indent="-317500" algn="l" rtl="0">
              <a:lnSpc>
                <a:spcPct val="110000"/>
              </a:lnSpc>
              <a:spcBef>
                <a:spcPts val="2100"/>
              </a:spcBef>
              <a:spcAft>
                <a:spcPts val="0"/>
              </a:spcAft>
              <a:buClr>
                <a:schemeClr val="dk2"/>
              </a:buClr>
              <a:buSzPts val="1400"/>
              <a:buFont typeface="Arial"/>
              <a:buChar char="•"/>
              <a:defRPr sz="1400" b="0" i="0" u="none" strike="noStrike" cap="none">
                <a:solidFill>
                  <a:srgbClr val="595959"/>
                </a:solidFill>
                <a:latin typeface="Cabin"/>
                <a:ea typeface="Cabin"/>
                <a:cs typeface="Cabin"/>
                <a:sym typeface="Cabin"/>
              </a:defRPr>
            </a:lvl5pPr>
            <a:lvl6pPr marL="2743200" marR="0" lvl="5" indent="-317500" algn="l" rtl="0">
              <a:lnSpc>
                <a:spcPct val="110000"/>
              </a:lnSpc>
              <a:spcBef>
                <a:spcPts val="21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6pPr>
            <a:lvl7pPr marL="3200400" marR="0" lvl="6" indent="-317500" algn="l" rtl="0">
              <a:lnSpc>
                <a:spcPct val="110000"/>
              </a:lnSpc>
              <a:spcBef>
                <a:spcPts val="2100"/>
              </a:spcBef>
              <a:spcAft>
                <a:spcPts val="0"/>
              </a:spcAft>
              <a:buClr>
                <a:schemeClr val="dk2"/>
              </a:buClr>
              <a:buSzPts val="1400"/>
              <a:buFont typeface="Arial"/>
              <a:buChar char="•"/>
              <a:defRPr sz="1400" b="0" i="0" u="none" strike="noStrike" cap="none">
                <a:solidFill>
                  <a:srgbClr val="595959"/>
                </a:solidFill>
                <a:latin typeface="Cabin"/>
                <a:ea typeface="Cabin"/>
                <a:cs typeface="Cabin"/>
                <a:sym typeface="Cabin"/>
              </a:defRPr>
            </a:lvl7pPr>
            <a:lvl8pPr marL="3657600" marR="0" lvl="7" indent="-317500" algn="l" rtl="0">
              <a:lnSpc>
                <a:spcPct val="110000"/>
              </a:lnSpc>
              <a:spcBef>
                <a:spcPts val="2100"/>
              </a:spcBef>
              <a:spcAft>
                <a:spcPts val="0"/>
              </a:spcAft>
              <a:buClr>
                <a:schemeClr val="dk2"/>
              </a:buClr>
              <a:buSzPts val="1400"/>
              <a:buFont typeface="Cabin"/>
              <a:buChar char="–"/>
              <a:defRPr sz="1400" b="0" i="0" u="none" strike="noStrike" cap="none">
                <a:solidFill>
                  <a:srgbClr val="595959"/>
                </a:solidFill>
                <a:latin typeface="Cabin"/>
                <a:ea typeface="Cabin"/>
                <a:cs typeface="Cabin"/>
                <a:sym typeface="Cabin"/>
              </a:defRPr>
            </a:lvl8pPr>
            <a:lvl9pPr marL="4114800" marR="0" lvl="8" indent="-317500" algn="l" rtl="0">
              <a:lnSpc>
                <a:spcPct val="110000"/>
              </a:lnSpc>
              <a:spcBef>
                <a:spcPts val="2100"/>
              </a:spcBef>
              <a:spcAft>
                <a:spcPts val="2100"/>
              </a:spcAft>
              <a:buClr>
                <a:schemeClr val="dk2"/>
              </a:buClr>
              <a:buSzPts val="1400"/>
              <a:buFont typeface="Arial"/>
              <a:buChar char="•"/>
              <a:defRPr sz="1400" b="0" i="0" u="none" strike="noStrike" cap="none">
                <a:solidFill>
                  <a:srgbClr val="595959"/>
                </a:solidFill>
                <a:latin typeface="Cabin"/>
                <a:ea typeface="Cabin"/>
                <a:cs typeface="Cabin"/>
                <a:sym typeface="Cabin"/>
              </a:defRPr>
            </a:lvl9pPr>
          </a:lstStyle>
          <a:p>
            <a:endParaRPr/>
          </a:p>
        </p:txBody>
      </p:sp>
      <p:sp>
        <p:nvSpPr>
          <p:cNvPr id="149" name="Google Shape;149;p28"/>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150" name="Google Shape;150;p28"/>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59595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151" name="Google Shape;151;p28"/>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29"/>
          <p:cNvSpPr txBox="1">
            <a:spLocks noGrp="1"/>
          </p:cNvSpPr>
          <p:nvPr>
            <p:ph type="title"/>
          </p:nvPr>
        </p:nvSpPr>
        <p:spPr>
          <a:xfrm>
            <a:off x="311700" y="421233"/>
            <a:ext cx="8520600" cy="11085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9pPr>
          </a:lstStyle>
          <a:p>
            <a:endParaRPr/>
          </a:p>
        </p:txBody>
      </p:sp>
      <p:sp>
        <p:nvSpPr>
          <p:cNvPr id="154" name="Google Shape;154;p29"/>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5"/>
        <p:cNvGrpSpPr/>
        <p:nvPr/>
      </p:nvGrpSpPr>
      <p:grpSpPr>
        <a:xfrm>
          <a:off x="0" y="0"/>
          <a:ext cx="0" cy="0"/>
          <a:chOff x="0" y="0"/>
          <a:chExt cx="0" cy="0"/>
        </a:xfrm>
      </p:grpSpPr>
      <p:sp>
        <p:nvSpPr>
          <p:cNvPr id="156" name="Google Shape;156;p30"/>
          <p:cNvSpPr/>
          <p:nvPr/>
        </p:nvSpPr>
        <p:spPr>
          <a:xfrm>
            <a:off x="2744013" y="10089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57" name="Google Shape;157;p30"/>
          <p:cNvSpPr/>
          <p:nvPr/>
        </p:nvSpPr>
        <p:spPr>
          <a:xfrm rot="10800000">
            <a:off x="5318350" y="43556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58" name="Google Shape;158;p30"/>
          <p:cNvSpPr txBox="1">
            <a:spLocks noGrp="1"/>
          </p:cNvSpPr>
          <p:nvPr>
            <p:ph type="ctrTitle"/>
          </p:nvPr>
        </p:nvSpPr>
        <p:spPr>
          <a:xfrm>
            <a:off x="3044700" y="1925674"/>
            <a:ext cx="3054600" cy="2049600"/>
          </a:xfrm>
          <a:prstGeom prst="rect">
            <a:avLst/>
          </a:prstGeom>
          <a:noFill/>
          <a:ln>
            <a:noFill/>
          </a:ln>
        </p:spPr>
        <p:txBody>
          <a:bodyPr spcFirstLastPara="1" wrap="square" lIns="121900" tIns="121900" rIns="121900" bIns="121900" anchor="b" anchorCtr="0"/>
          <a:lstStyle>
            <a:lvl1pPr marR="0" lvl="0"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9pPr>
          </a:lstStyle>
          <a:p>
            <a:endParaRPr/>
          </a:p>
        </p:txBody>
      </p:sp>
      <p:sp>
        <p:nvSpPr>
          <p:cNvPr id="159" name="Google Shape;159;p30"/>
          <p:cNvSpPr txBox="1">
            <a:spLocks noGrp="1"/>
          </p:cNvSpPr>
          <p:nvPr>
            <p:ph type="subTitle" idx="1"/>
          </p:nvPr>
        </p:nvSpPr>
        <p:spPr>
          <a:xfrm>
            <a:off x="3044700" y="4155440"/>
            <a:ext cx="3054600" cy="935100"/>
          </a:xfrm>
          <a:prstGeom prst="rect">
            <a:avLst/>
          </a:prstGeom>
          <a:noFill/>
          <a:ln>
            <a:noFill/>
          </a:ln>
        </p:spPr>
        <p:txBody>
          <a:bodyPr spcFirstLastPara="1" wrap="square" lIns="121900" tIns="121900" rIns="121900" bIns="121900" anchor="t" anchorCtr="0"/>
          <a:lstStyle>
            <a:lvl1pPr marR="0" lvl="0"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2800"/>
              <a:buFont typeface="Economica"/>
              <a:buNone/>
              <a:defRPr sz="2800" b="0" i="0" u="none" strike="noStrike" cap="none">
                <a:solidFill>
                  <a:schemeClr val="dk1"/>
                </a:solidFill>
                <a:latin typeface="Economica"/>
                <a:ea typeface="Economica"/>
                <a:cs typeface="Economica"/>
                <a:sym typeface="Economica"/>
              </a:defRPr>
            </a:lvl9pPr>
          </a:lstStyle>
          <a:p>
            <a:endParaRPr/>
          </a:p>
        </p:txBody>
      </p:sp>
      <p:sp>
        <p:nvSpPr>
          <p:cNvPr id="160" name="Google Shape;160;p30"/>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1"/>
        <p:cNvGrpSpPr/>
        <p:nvPr/>
      </p:nvGrpSpPr>
      <p:grpSpPr>
        <a:xfrm>
          <a:off x="0" y="0"/>
          <a:ext cx="0" cy="0"/>
          <a:chOff x="0" y="0"/>
          <a:chExt cx="0" cy="0"/>
        </a:xfrm>
      </p:grpSpPr>
      <p:sp>
        <p:nvSpPr>
          <p:cNvPr id="162" name="Google Shape;162;p31"/>
          <p:cNvSpPr/>
          <p:nvPr/>
        </p:nvSpPr>
        <p:spPr>
          <a:xfrm flipH="1">
            <a:off x="7595938" y="613633"/>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63" name="Google Shape;163;p31"/>
          <p:cNvSpPr/>
          <p:nvPr/>
        </p:nvSpPr>
        <p:spPr>
          <a:xfrm rot="10800000" flipH="1">
            <a:off x="466425" y="4744471"/>
            <a:ext cx="1081625" cy="1499896"/>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64" name="Google Shape;164;p31"/>
          <p:cNvSpPr txBox="1">
            <a:spLocks noGrp="1"/>
          </p:cNvSpPr>
          <p:nvPr>
            <p:ph type="title"/>
          </p:nvPr>
        </p:nvSpPr>
        <p:spPr>
          <a:xfrm>
            <a:off x="773700" y="2408600"/>
            <a:ext cx="7596600" cy="2040900"/>
          </a:xfrm>
          <a:prstGeom prst="rect">
            <a:avLst/>
          </a:prstGeom>
          <a:noFill/>
          <a:ln>
            <a:noFill/>
          </a:ln>
        </p:spPr>
        <p:txBody>
          <a:bodyPr spcFirstLastPara="1" wrap="square" lIns="121900" tIns="121900" rIns="121900" bIns="121900" anchor="ctr" anchorCtr="0"/>
          <a:lstStyle>
            <a:lvl1pPr marR="0" lvl="0"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9pPr>
          </a:lstStyle>
          <a:p>
            <a:endParaRPr/>
          </a:p>
        </p:txBody>
      </p:sp>
      <p:sp>
        <p:nvSpPr>
          <p:cNvPr id="165" name="Google Shape;165;p31"/>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6"/>
        <p:cNvGrpSpPr/>
        <p:nvPr/>
      </p:nvGrpSpPr>
      <p:grpSpPr>
        <a:xfrm>
          <a:off x="0" y="0"/>
          <a:ext cx="0" cy="0"/>
          <a:chOff x="0" y="0"/>
          <a:chExt cx="0" cy="0"/>
        </a:xfrm>
      </p:grpSpPr>
      <p:sp>
        <p:nvSpPr>
          <p:cNvPr id="167" name="Google Shape;167;p32"/>
          <p:cNvSpPr/>
          <p:nvPr/>
        </p:nvSpPr>
        <p:spPr>
          <a:xfrm>
            <a:off x="0" y="6727600"/>
            <a:ext cx="9144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2"/>
          <p:cNvSpPr txBox="1">
            <a:spLocks noGrp="1"/>
          </p:cNvSpPr>
          <p:nvPr>
            <p:ph type="title"/>
          </p:nvPr>
        </p:nvSpPr>
        <p:spPr>
          <a:xfrm>
            <a:off x="311700" y="421233"/>
            <a:ext cx="8520600" cy="11085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9pPr>
          </a:lstStyle>
          <a:p>
            <a:endParaRPr/>
          </a:p>
        </p:txBody>
      </p:sp>
      <p:sp>
        <p:nvSpPr>
          <p:cNvPr id="169" name="Google Shape;169;p32"/>
          <p:cNvSpPr txBox="1">
            <a:spLocks noGrp="1"/>
          </p:cNvSpPr>
          <p:nvPr>
            <p:ph type="body" idx="1"/>
          </p:nvPr>
        </p:nvSpPr>
        <p:spPr>
          <a:xfrm>
            <a:off x="311700" y="1633633"/>
            <a:ext cx="8520600" cy="4472100"/>
          </a:xfrm>
          <a:prstGeom prst="rect">
            <a:avLst/>
          </a:prstGeom>
          <a:noFill/>
          <a:ln>
            <a:noFill/>
          </a:ln>
        </p:spPr>
        <p:txBody>
          <a:bodyPr spcFirstLastPara="1" wrap="square" lIns="121900" tIns="121900" rIns="121900" bIns="121900" anchor="t" anchorCtr="0"/>
          <a:lstStyle>
            <a:lvl1pPr marL="457200" marR="0" lvl="0" indent="-381000" algn="l" rtl="0">
              <a:lnSpc>
                <a:spcPct val="115000"/>
              </a:lnSpc>
              <a:spcBef>
                <a:spcPts val="0"/>
              </a:spcBef>
              <a:spcAft>
                <a:spcPts val="0"/>
              </a:spcAft>
              <a:buClr>
                <a:schemeClr val="dk1"/>
              </a:buClr>
              <a:buSzPts val="2400"/>
              <a:buFont typeface="Open Sans"/>
              <a:buChar char="●"/>
              <a:defRPr sz="2400" b="0" i="0" u="none" strike="noStrike" cap="none">
                <a:solidFill>
                  <a:schemeClr val="dk1"/>
                </a:solidFill>
                <a:latin typeface="Open Sans"/>
                <a:ea typeface="Open Sans"/>
                <a:cs typeface="Open Sans"/>
                <a:sym typeface="Open Sans"/>
              </a:defRPr>
            </a:lvl1pPr>
            <a:lvl2pPr marL="914400" marR="0" lvl="1"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2pPr>
            <a:lvl3pPr marL="1371600" marR="0" lvl="2"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3pPr>
            <a:lvl4pPr marL="1828800" marR="0" lvl="3"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4pPr>
            <a:lvl5pPr marL="2286000" marR="0" lvl="4"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5pPr>
            <a:lvl6pPr marL="2743200" marR="0" lvl="5"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6pPr>
            <a:lvl7pPr marL="3200400" marR="0" lvl="6"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7pPr>
            <a:lvl8pPr marL="3657600" marR="0" lvl="7"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8pPr>
            <a:lvl9pPr marL="4114800" marR="0" lvl="8" indent="-349250" algn="l" rtl="0">
              <a:lnSpc>
                <a:spcPct val="115000"/>
              </a:lnSpc>
              <a:spcBef>
                <a:spcPts val="2100"/>
              </a:spcBef>
              <a:spcAft>
                <a:spcPts val="210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9pPr>
          </a:lstStyle>
          <a:p>
            <a:endParaRPr/>
          </a:p>
        </p:txBody>
      </p:sp>
      <p:sp>
        <p:nvSpPr>
          <p:cNvPr id="170" name="Google Shape;170;p32"/>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1"/>
        <p:cNvGrpSpPr/>
        <p:nvPr/>
      </p:nvGrpSpPr>
      <p:grpSpPr>
        <a:xfrm>
          <a:off x="0" y="0"/>
          <a:ext cx="0" cy="0"/>
          <a:chOff x="0" y="0"/>
          <a:chExt cx="0" cy="0"/>
        </a:xfrm>
      </p:grpSpPr>
      <p:sp>
        <p:nvSpPr>
          <p:cNvPr id="172" name="Google Shape;172;p33"/>
          <p:cNvSpPr txBox="1">
            <a:spLocks noGrp="1"/>
          </p:cNvSpPr>
          <p:nvPr>
            <p:ph type="title"/>
          </p:nvPr>
        </p:nvSpPr>
        <p:spPr>
          <a:xfrm>
            <a:off x="311700" y="421233"/>
            <a:ext cx="8520600" cy="11085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9pPr>
          </a:lstStyle>
          <a:p>
            <a:endParaRPr/>
          </a:p>
        </p:txBody>
      </p:sp>
      <p:sp>
        <p:nvSpPr>
          <p:cNvPr id="173" name="Google Shape;173;p33"/>
          <p:cNvSpPr txBox="1">
            <a:spLocks noGrp="1"/>
          </p:cNvSpPr>
          <p:nvPr>
            <p:ph type="body" idx="1"/>
          </p:nvPr>
        </p:nvSpPr>
        <p:spPr>
          <a:xfrm>
            <a:off x="311700" y="1633633"/>
            <a:ext cx="3999900" cy="4472100"/>
          </a:xfrm>
          <a:prstGeom prst="rect">
            <a:avLst/>
          </a:prstGeom>
          <a:noFill/>
          <a:ln>
            <a:noFill/>
          </a:ln>
        </p:spPr>
        <p:txBody>
          <a:bodyPr spcFirstLastPara="1" wrap="square" lIns="121900" tIns="121900" rIns="121900" bIns="121900" anchor="t" anchorCtr="0"/>
          <a:lstStyle>
            <a:lvl1pPr marL="457200" marR="0" lvl="0" indent="-349250" algn="l" rtl="0">
              <a:lnSpc>
                <a:spcPct val="115000"/>
              </a:lnSpc>
              <a:spcBef>
                <a:spcPts val="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1pPr>
            <a:lvl2pPr marL="914400" marR="0" lvl="1"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6pPr>
            <a:lvl7pPr marL="3200400" marR="0" lvl="6"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7pPr>
            <a:lvl8pPr marL="3657600" marR="0" lvl="7"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8pPr>
            <a:lvl9pPr marL="4114800" marR="0" lvl="8" indent="-330200" algn="l" rtl="0">
              <a:lnSpc>
                <a:spcPct val="115000"/>
              </a:lnSpc>
              <a:spcBef>
                <a:spcPts val="2100"/>
              </a:spcBef>
              <a:spcAft>
                <a:spcPts val="210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9pPr>
          </a:lstStyle>
          <a:p>
            <a:endParaRPr/>
          </a:p>
        </p:txBody>
      </p:sp>
      <p:sp>
        <p:nvSpPr>
          <p:cNvPr id="174" name="Google Shape;174;p33"/>
          <p:cNvSpPr txBox="1">
            <a:spLocks noGrp="1"/>
          </p:cNvSpPr>
          <p:nvPr>
            <p:ph type="body" idx="2"/>
          </p:nvPr>
        </p:nvSpPr>
        <p:spPr>
          <a:xfrm>
            <a:off x="4832400" y="1633633"/>
            <a:ext cx="3999900" cy="4472100"/>
          </a:xfrm>
          <a:prstGeom prst="rect">
            <a:avLst/>
          </a:prstGeom>
          <a:noFill/>
          <a:ln>
            <a:noFill/>
          </a:ln>
        </p:spPr>
        <p:txBody>
          <a:bodyPr spcFirstLastPara="1" wrap="square" lIns="121900" tIns="121900" rIns="121900" bIns="121900" anchor="t" anchorCtr="0"/>
          <a:lstStyle>
            <a:lvl1pPr marL="457200" marR="0" lvl="0" indent="-349250" algn="l" rtl="0">
              <a:lnSpc>
                <a:spcPct val="115000"/>
              </a:lnSpc>
              <a:spcBef>
                <a:spcPts val="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1pPr>
            <a:lvl2pPr marL="914400" marR="0" lvl="1"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6pPr>
            <a:lvl7pPr marL="3200400" marR="0" lvl="6"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7pPr>
            <a:lvl8pPr marL="3657600" marR="0" lvl="7"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8pPr>
            <a:lvl9pPr marL="4114800" marR="0" lvl="8" indent="-330200" algn="l" rtl="0">
              <a:lnSpc>
                <a:spcPct val="115000"/>
              </a:lnSpc>
              <a:spcBef>
                <a:spcPts val="2100"/>
              </a:spcBef>
              <a:spcAft>
                <a:spcPts val="210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9pPr>
          </a:lstStyle>
          <a:p>
            <a:endParaRPr/>
          </a:p>
        </p:txBody>
      </p:sp>
      <p:sp>
        <p:nvSpPr>
          <p:cNvPr id="175" name="Google Shape;175;p33"/>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6"/>
        <p:cNvGrpSpPr/>
        <p:nvPr/>
      </p:nvGrpSpPr>
      <p:grpSpPr>
        <a:xfrm>
          <a:off x="0" y="0"/>
          <a:ext cx="0" cy="0"/>
          <a:chOff x="0" y="0"/>
          <a:chExt cx="0" cy="0"/>
        </a:xfrm>
      </p:grpSpPr>
      <p:sp>
        <p:nvSpPr>
          <p:cNvPr id="177" name="Google Shape;177;p34"/>
          <p:cNvSpPr txBox="1">
            <a:spLocks noGrp="1"/>
          </p:cNvSpPr>
          <p:nvPr>
            <p:ph type="title"/>
          </p:nvPr>
        </p:nvSpPr>
        <p:spPr>
          <a:xfrm>
            <a:off x="311700" y="740800"/>
            <a:ext cx="2808000" cy="10077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000"/>
              <a:buFont typeface="Economica"/>
              <a:buNone/>
              <a:defRPr sz="4000" b="0" i="0" u="none" strike="noStrike" cap="none">
                <a:solidFill>
                  <a:schemeClr val="dk1"/>
                </a:solidFill>
                <a:latin typeface="Economica"/>
                <a:ea typeface="Economica"/>
                <a:cs typeface="Economica"/>
                <a:sym typeface="Economica"/>
              </a:defRPr>
            </a:lvl9pPr>
          </a:lstStyle>
          <a:p>
            <a:endParaRPr/>
          </a:p>
        </p:txBody>
      </p:sp>
      <p:sp>
        <p:nvSpPr>
          <p:cNvPr id="178" name="Google Shape;178;p34"/>
          <p:cNvSpPr txBox="1">
            <a:spLocks noGrp="1"/>
          </p:cNvSpPr>
          <p:nvPr>
            <p:ph type="body" idx="1"/>
          </p:nvPr>
        </p:nvSpPr>
        <p:spPr>
          <a:xfrm>
            <a:off x="311700" y="1865867"/>
            <a:ext cx="2808000" cy="3713100"/>
          </a:xfrm>
          <a:prstGeom prst="rect">
            <a:avLst/>
          </a:prstGeom>
          <a:noFill/>
          <a:ln>
            <a:noFill/>
          </a:ln>
        </p:spPr>
        <p:txBody>
          <a:bodyPr spcFirstLastPara="1" wrap="square" lIns="121900" tIns="121900" rIns="121900" bIns="121900" anchor="t" anchorCtr="0"/>
          <a:lstStyle>
            <a:lvl1pPr marL="457200" marR="0" lvl="0" indent="-330200" algn="l" rtl="0">
              <a:lnSpc>
                <a:spcPct val="115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2pPr>
            <a:lvl3pPr marL="1371600" marR="0" lvl="2"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6pPr>
            <a:lvl7pPr marL="3200400" marR="0" lvl="6"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7pPr>
            <a:lvl8pPr marL="3657600" marR="0" lvl="7" indent="-330200" algn="l" rtl="0">
              <a:lnSpc>
                <a:spcPct val="115000"/>
              </a:lnSpc>
              <a:spcBef>
                <a:spcPts val="210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8pPr>
            <a:lvl9pPr marL="4114800" marR="0" lvl="8" indent="-330200" algn="l" rtl="0">
              <a:lnSpc>
                <a:spcPct val="115000"/>
              </a:lnSpc>
              <a:spcBef>
                <a:spcPts val="2100"/>
              </a:spcBef>
              <a:spcAft>
                <a:spcPts val="210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9pPr>
          </a:lstStyle>
          <a:p>
            <a:endParaRPr/>
          </a:p>
        </p:txBody>
      </p:sp>
      <p:sp>
        <p:nvSpPr>
          <p:cNvPr id="179" name="Google Shape;179;p34"/>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0"/>
        <p:cNvGrpSpPr/>
        <p:nvPr/>
      </p:nvGrpSpPr>
      <p:grpSpPr>
        <a:xfrm>
          <a:off x="0" y="0"/>
          <a:ext cx="0" cy="0"/>
          <a:chOff x="0" y="0"/>
          <a:chExt cx="0" cy="0"/>
        </a:xfrm>
      </p:grpSpPr>
      <p:sp>
        <p:nvSpPr>
          <p:cNvPr id="181" name="Google Shape;181;p35"/>
          <p:cNvSpPr/>
          <p:nvPr/>
        </p:nvSpPr>
        <p:spPr>
          <a:xfrm>
            <a:off x="4572000" y="-33"/>
            <a:ext cx="4572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82" name="Google Shape;182;p35"/>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83" name="Google Shape;183;p35"/>
          <p:cNvSpPr txBox="1">
            <a:spLocks noGrp="1"/>
          </p:cNvSpPr>
          <p:nvPr>
            <p:ph type="title"/>
          </p:nvPr>
        </p:nvSpPr>
        <p:spPr>
          <a:xfrm>
            <a:off x="265500" y="1239033"/>
            <a:ext cx="4045200" cy="2381700"/>
          </a:xfrm>
          <a:prstGeom prst="rect">
            <a:avLst/>
          </a:prstGeom>
          <a:noFill/>
          <a:ln>
            <a:noFill/>
          </a:ln>
        </p:spPr>
        <p:txBody>
          <a:bodyPr spcFirstLastPara="1" wrap="square" lIns="121900" tIns="121900" rIns="121900" bIns="121900" anchor="b" anchorCtr="0"/>
          <a:lstStyle>
            <a:lvl1pPr marR="0" lvl="0"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1pPr>
            <a:lvl2pPr marR="0" lvl="1"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2pPr>
            <a:lvl3pPr marR="0" lvl="2"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3pPr>
            <a:lvl4pPr marR="0" lvl="3"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4pPr>
            <a:lvl5pPr marR="0" lvl="4"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5pPr>
            <a:lvl6pPr marR="0" lvl="5"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6pPr>
            <a:lvl7pPr marR="0" lvl="6"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7pPr>
            <a:lvl8pPr marR="0" lvl="7"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8pPr>
            <a:lvl9pPr marR="0" lvl="8" algn="ctr" rtl="0">
              <a:lnSpc>
                <a:spcPct val="100000"/>
              </a:lnSpc>
              <a:spcBef>
                <a:spcPts val="0"/>
              </a:spcBef>
              <a:spcAft>
                <a:spcPts val="0"/>
              </a:spcAft>
              <a:buClr>
                <a:schemeClr val="lt2"/>
              </a:buClr>
              <a:buSzPts val="5600"/>
              <a:buFont typeface="Economica"/>
              <a:buNone/>
              <a:defRPr sz="5600" b="0" i="0" u="none" strike="noStrike" cap="none">
                <a:solidFill>
                  <a:schemeClr val="lt2"/>
                </a:solidFill>
                <a:latin typeface="Economica"/>
                <a:ea typeface="Economica"/>
                <a:cs typeface="Economica"/>
                <a:sym typeface="Economica"/>
              </a:defRPr>
            </a:lvl9pPr>
          </a:lstStyle>
          <a:p>
            <a:endParaRPr/>
          </a:p>
        </p:txBody>
      </p:sp>
      <p:sp>
        <p:nvSpPr>
          <p:cNvPr id="184" name="Google Shape;184;p35"/>
          <p:cNvSpPr txBox="1">
            <a:spLocks noGrp="1"/>
          </p:cNvSpPr>
          <p:nvPr>
            <p:ph type="subTitle" idx="1"/>
          </p:nvPr>
        </p:nvSpPr>
        <p:spPr>
          <a:xfrm>
            <a:off x="265500" y="3692001"/>
            <a:ext cx="4045200" cy="2098800"/>
          </a:xfrm>
          <a:prstGeom prst="rect">
            <a:avLst/>
          </a:prstGeom>
          <a:noFill/>
          <a:ln>
            <a:noFill/>
          </a:ln>
        </p:spPr>
        <p:txBody>
          <a:bodyPr spcFirstLastPara="1" wrap="square" lIns="121900" tIns="121900" rIns="121900" bIns="121900" anchor="t" anchorCtr="0"/>
          <a:lstStyle>
            <a:lvl1pPr marR="0" lvl="0"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9pPr>
          </a:lstStyle>
          <a:p>
            <a:endParaRPr/>
          </a:p>
        </p:txBody>
      </p:sp>
      <p:sp>
        <p:nvSpPr>
          <p:cNvPr id="185" name="Google Shape;185;p35"/>
          <p:cNvSpPr txBox="1">
            <a:spLocks noGrp="1"/>
          </p:cNvSpPr>
          <p:nvPr>
            <p:ph type="body" idx="2"/>
          </p:nvPr>
        </p:nvSpPr>
        <p:spPr>
          <a:xfrm>
            <a:off x="4939500" y="965600"/>
            <a:ext cx="3837000" cy="4926900"/>
          </a:xfrm>
          <a:prstGeom prst="rect">
            <a:avLst/>
          </a:prstGeom>
          <a:noFill/>
          <a:ln>
            <a:noFill/>
          </a:ln>
        </p:spPr>
        <p:txBody>
          <a:bodyPr spcFirstLastPara="1" wrap="square" lIns="121900" tIns="121900" rIns="121900" bIns="121900" anchor="ctr" anchorCtr="0"/>
          <a:lstStyle>
            <a:lvl1pPr marL="457200" marR="0" lvl="0" indent="-381000" algn="l" rtl="0">
              <a:lnSpc>
                <a:spcPct val="115000"/>
              </a:lnSpc>
              <a:spcBef>
                <a:spcPts val="0"/>
              </a:spcBef>
              <a:spcAft>
                <a:spcPts val="0"/>
              </a:spcAft>
              <a:buClr>
                <a:schemeClr val="lt1"/>
              </a:buClr>
              <a:buSzPts val="2400"/>
              <a:buFont typeface="Open Sans"/>
              <a:buChar char="●"/>
              <a:defRPr sz="2400" b="0" i="0" u="none" strike="noStrike" cap="none">
                <a:solidFill>
                  <a:schemeClr val="lt1"/>
                </a:solidFill>
                <a:latin typeface="Open Sans"/>
                <a:ea typeface="Open Sans"/>
                <a:cs typeface="Open Sans"/>
                <a:sym typeface="Open Sans"/>
              </a:defRPr>
            </a:lvl1pPr>
            <a:lvl2pPr marL="914400" marR="0" lvl="1"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2pPr>
            <a:lvl3pPr marL="1371600" marR="0" lvl="2"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3pPr>
            <a:lvl4pPr marL="1828800" marR="0" lvl="3"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4pPr>
            <a:lvl5pPr marL="2286000" marR="0" lvl="4"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5pPr>
            <a:lvl6pPr marL="2743200" marR="0" lvl="5"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6pPr>
            <a:lvl7pPr marL="3200400" marR="0" lvl="6"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7pPr>
            <a:lvl8pPr marL="3657600" marR="0" lvl="7" indent="-349250" algn="l" rtl="0">
              <a:lnSpc>
                <a:spcPct val="115000"/>
              </a:lnSpc>
              <a:spcBef>
                <a:spcPts val="2100"/>
              </a:spcBef>
              <a:spcAft>
                <a:spcPts val="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8pPr>
            <a:lvl9pPr marL="4114800" marR="0" lvl="8" indent="-349250" algn="l" rtl="0">
              <a:lnSpc>
                <a:spcPct val="115000"/>
              </a:lnSpc>
              <a:spcBef>
                <a:spcPts val="2100"/>
              </a:spcBef>
              <a:spcAft>
                <a:spcPts val="2100"/>
              </a:spcAft>
              <a:buClr>
                <a:schemeClr val="lt1"/>
              </a:buClr>
              <a:buSzPts val="1900"/>
              <a:buFont typeface="Open Sans"/>
              <a:buChar char="■"/>
              <a:defRPr sz="1900" b="0" i="0" u="none" strike="noStrike" cap="none">
                <a:solidFill>
                  <a:schemeClr val="lt1"/>
                </a:solidFill>
                <a:latin typeface="Open Sans"/>
                <a:ea typeface="Open Sans"/>
                <a:cs typeface="Open Sans"/>
                <a:sym typeface="Open Sans"/>
              </a:defRPr>
            </a:lvl9pPr>
          </a:lstStyle>
          <a:p>
            <a:endParaRPr/>
          </a:p>
        </p:txBody>
      </p:sp>
      <p:sp>
        <p:nvSpPr>
          <p:cNvPr id="186" name="Google Shape;186;p35"/>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7"/>
        <p:cNvGrpSpPr/>
        <p:nvPr/>
      </p:nvGrpSpPr>
      <p:grpSpPr>
        <a:xfrm>
          <a:off x="0" y="0"/>
          <a:ext cx="0" cy="0"/>
          <a:chOff x="0" y="0"/>
          <a:chExt cx="0" cy="0"/>
        </a:xfrm>
      </p:grpSpPr>
      <p:sp>
        <p:nvSpPr>
          <p:cNvPr id="188" name="Google Shape;188;p36"/>
          <p:cNvSpPr txBox="1">
            <a:spLocks noGrp="1"/>
          </p:cNvSpPr>
          <p:nvPr>
            <p:ph type="body" idx="1"/>
          </p:nvPr>
        </p:nvSpPr>
        <p:spPr>
          <a:xfrm>
            <a:off x="319500" y="5625233"/>
            <a:ext cx="5998800" cy="798300"/>
          </a:xfrm>
          <a:prstGeom prst="rect">
            <a:avLst/>
          </a:prstGeom>
          <a:noFill/>
          <a:ln>
            <a:noFill/>
          </a:ln>
        </p:spPr>
        <p:txBody>
          <a:bodyPr spcFirstLastPara="1" wrap="square" lIns="121900" tIns="121900" rIns="121900" bIns="121900" anchor="ctr" anchorCtr="0"/>
          <a:lstStyle>
            <a:lvl1pPr marL="457200" marR="0" lvl="0" indent="-228600" algn="l" rtl="0">
              <a:lnSpc>
                <a:spcPct val="100000"/>
              </a:lnSpc>
              <a:spcBef>
                <a:spcPts val="0"/>
              </a:spcBef>
              <a:spcAft>
                <a:spcPts val="0"/>
              </a:spcAft>
              <a:buClr>
                <a:schemeClr val="dk1"/>
              </a:buClr>
              <a:buSzPts val="3200"/>
              <a:buFont typeface="Economica"/>
              <a:buNone/>
              <a:defRPr sz="3200" b="0" i="0" u="none" strike="noStrike" cap="none">
                <a:solidFill>
                  <a:schemeClr val="dk1"/>
                </a:solidFill>
                <a:latin typeface="Economica"/>
                <a:ea typeface="Economica"/>
                <a:cs typeface="Economica"/>
                <a:sym typeface="Economica"/>
              </a:defRPr>
            </a:lvl1pPr>
          </a:lstStyle>
          <a:p>
            <a:endParaRPr/>
          </a:p>
        </p:txBody>
      </p:sp>
      <p:sp>
        <p:nvSpPr>
          <p:cNvPr id="189" name="Google Shape;189;p36"/>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0"/>
        <p:cNvGrpSpPr/>
        <p:nvPr/>
      </p:nvGrpSpPr>
      <p:grpSpPr>
        <a:xfrm>
          <a:off x="0" y="0"/>
          <a:ext cx="0" cy="0"/>
          <a:chOff x="0" y="0"/>
          <a:chExt cx="0" cy="0"/>
        </a:xfrm>
      </p:grpSpPr>
      <p:sp>
        <p:nvSpPr>
          <p:cNvPr id="191" name="Google Shape;191;p37"/>
          <p:cNvSpPr/>
          <p:nvPr/>
        </p:nvSpPr>
        <p:spPr>
          <a:xfrm>
            <a:off x="0" y="6727600"/>
            <a:ext cx="9144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7"/>
          <p:cNvSpPr txBox="1">
            <a:spLocks noGrp="1"/>
          </p:cNvSpPr>
          <p:nvPr>
            <p:ph type="title" hasCustomPrompt="1"/>
          </p:nvPr>
        </p:nvSpPr>
        <p:spPr>
          <a:xfrm>
            <a:off x="311700" y="1276167"/>
            <a:ext cx="8520600" cy="2838300"/>
          </a:xfrm>
          <a:prstGeom prst="rect">
            <a:avLst/>
          </a:prstGeom>
          <a:noFill/>
          <a:ln>
            <a:noFill/>
          </a:ln>
        </p:spPr>
        <p:txBody>
          <a:bodyPr spcFirstLastPara="1" wrap="square" lIns="121900" tIns="121900" rIns="121900" bIns="121900" anchor="ctr" anchorCtr="0"/>
          <a:lstStyle>
            <a:lvl1pPr marR="0" lvl="0"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1pPr>
            <a:lvl2pPr marR="0" lvl="1"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2pPr>
            <a:lvl3pPr marR="0" lvl="2"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3pPr>
            <a:lvl4pPr marR="0" lvl="3"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4pPr>
            <a:lvl5pPr marR="0" lvl="4"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5pPr>
            <a:lvl6pPr marR="0" lvl="5"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6pPr>
            <a:lvl7pPr marR="0" lvl="6"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7pPr>
            <a:lvl8pPr marR="0" lvl="7"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8pPr>
            <a:lvl9pPr marR="0" lvl="8" algn="ctr" rtl="0">
              <a:lnSpc>
                <a:spcPct val="100000"/>
              </a:lnSpc>
              <a:spcBef>
                <a:spcPts val="0"/>
              </a:spcBef>
              <a:spcAft>
                <a:spcPts val="0"/>
              </a:spcAft>
              <a:buClr>
                <a:schemeClr val="lt2"/>
              </a:buClr>
              <a:buSzPts val="21300"/>
              <a:buFont typeface="Economica"/>
              <a:buNone/>
              <a:defRPr sz="21300" b="0" i="0" u="none" strike="noStrike" cap="none">
                <a:solidFill>
                  <a:schemeClr val="lt2"/>
                </a:solidFill>
                <a:latin typeface="Economica"/>
                <a:ea typeface="Economica"/>
                <a:cs typeface="Economica"/>
                <a:sym typeface="Economica"/>
              </a:defRPr>
            </a:lvl9pPr>
          </a:lstStyle>
          <a:p>
            <a:r>
              <a:t>xx%</a:t>
            </a:r>
          </a:p>
        </p:txBody>
      </p:sp>
      <p:sp>
        <p:nvSpPr>
          <p:cNvPr id="193" name="Google Shape;193;p37"/>
          <p:cNvSpPr txBox="1">
            <a:spLocks noGrp="1"/>
          </p:cNvSpPr>
          <p:nvPr>
            <p:ph type="body" idx="1"/>
          </p:nvPr>
        </p:nvSpPr>
        <p:spPr>
          <a:xfrm>
            <a:off x="311700" y="4216000"/>
            <a:ext cx="8520600" cy="1428900"/>
          </a:xfrm>
          <a:prstGeom prst="rect">
            <a:avLst/>
          </a:prstGeom>
          <a:noFill/>
          <a:ln>
            <a:noFill/>
          </a:ln>
        </p:spPr>
        <p:txBody>
          <a:bodyPr spcFirstLastPara="1" wrap="square" lIns="121900" tIns="121900" rIns="121900" bIns="121900" anchor="t" anchorCtr="0"/>
          <a:lstStyle>
            <a:lvl1pPr marL="457200" marR="0" lvl="0" indent="-381000" algn="ctr" rtl="0">
              <a:lnSpc>
                <a:spcPct val="115000"/>
              </a:lnSpc>
              <a:spcBef>
                <a:spcPts val="0"/>
              </a:spcBef>
              <a:spcAft>
                <a:spcPts val="0"/>
              </a:spcAft>
              <a:buClr>
                <a:schemeClr val="dk1"/>
              </a:buClr>
              <a:buSzPts val="2400"/>
              <a:buFont typeface="Open Sans"/>
              <a:buChar char="●"/>
              <a:defRPr sz="2400" b="0" i="0" u="none" strike="noStrike" cap="none">
                <a:solidFill>
                  <a:schemeClr val="dk1"/>
                </a:solidFill>
                <a:latin typeface="Open Sans"/>
                <a:ea typeface="Open Sans"/>
                <a:cs typeface="Open Sans"/>
                <a:sym typeface="Open Sans"/>
              </a:defRPr>
            </a:lvl1pPr>
            <a:lvl2pPr marL="914400" marR="0" lvl="1"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2pPr>
            <a:lvl3pPr marL="1371600" marR="0" lvl="2"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3pPr>
            <a:lvl4pPr marL="1828800" marR="0" lvl="3"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4pPr>
            <a:lvl5pPr marL="2286000" marR="0" lvl="4"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5pPr>
            <a:lvl6pPr marL="2743200" marR="0" lvl="5"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6pPr>
            <a:lvl7pPr marL="3200400" marR="0" lvl="6"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7pPr>
            <a:lvl8pPr marL="3657600" marR="0" lvl="7" indent="-349250" algn="ctr"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8pPr>
            <a:lvl9pPr marL="4114800" marR="0" lvl="8" indent="-349250" algn="ctr" rtl="0">
              <a:lnSpc>
                <a:spcPct val="115000"/>
              </a:lnSpc>
              <a:spcBef>
                <a:spcPts val="2100"/>
              </a:spcBef>
              <a:spcAft>
                <a:spcPts val="210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9pPr>
          </a:lstStyle>
          <a:p>
            <a:endParaRPr/>
          </a:p>
        </p:txBody>
      </p:sp>
      <p:sp>
        <p:nvSpPr>
          <p:cNvPr id="194" name="Google Shape;194;p37"/>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1" y="390468"/>
            <a:ext cx="8520599" cy="106799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body" idx="1"/>
          </p:nvPr>
        </p:nvSpPr>
        <p:spPr>
          <a:xfrm>
            <a:off x="311701" y="1638235"/>
            <a:ext cx="3999899" cy="4453599"/>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body" idx="2"/>
          </p:nvPr>
        </p:nvSpPr>
        <p:spPr>
          <a:xfrm>
            <a:off x="4832401" y="1638235"/>
            <a:ext cx="3999899" cy="4453599"/>
          </a:xfrm>
          <a:prstGeom prst="rect">
            <a:avLst/>
          </a:prstGeom>
          <a:noFill/>
          <a:ln>
            <a:noFill/>
          </a:ln>
        </p:spPr>
        <p:txBody>
          <a:bodyPr spcFirstLastPara="1" wrap="square" lIns="91425" tIns="91425" rIns="91425" bIns="91425" anchor="t" anchorCtr="0"/>
          <a:lstStyle>
            <a:lvl1pPr marL="457200" marR="0" lvl="0" indent="-317500" algn="l" rtl="0">
              <a:lnSpc>
                <a:spcPct val="90000"/>
              </a:lnSpc>
              <a:spcBef>
                <a:spcPts val="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472458" y="6217621"/>
            <a:ext cx="548699"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11701" y="390467"/>
            <a:ext cx="8520599" cy="1067999"/>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6"/>
          <p:cNvSpPr txBox="1">
            <a:spLocks noGrp="1"/>
          </p:cNvSpPr>
          <p:nvPr>
            <p:ph type="body" idx="1"/>
          </p:nvPr>
        </p:nvSpPr>
        <p:spPr>
          <a:xfrm>
            <a:off x="311701" y="1638234"/>
            <a:ext cx="8520599" cy="4453599"/>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8472458" y="6217621"/>
            <a:ext cx="548699"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0"/>
        <p:cNvGrpSpPr/>
        <p:nvPr/>
      </p:nvGrpSpPr>
      <p:grpSpPr>
        <a:xfrm>
          <a:off x="0" y="0"/>
          <a:ext cx="0" cy="0"/>
          <a:chOff x="0" y="0"/>
          <a:chExt cx="0" cy="0"/>
        </a:xfrm>
      </p:grpSpPr>
      <p:sp>
        <p:nvSpPr>
          <p:cNvPr id="41" name="Google Shape;41;p7"/>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14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7"/>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750"/>
              </a:spcBef>
              <a:spcAft>
                <a:spcPts val="0"/>
              </a:spcAft>
              <a:buClr>
                <a:schemeClr val="dk1"/>
              </a:buClr>
              <a:buSzPts val="21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8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50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35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33333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8"/>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8"/>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623888" y="1709739"/>
            <a:ext cx="78867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14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9"/>
          <p:cNvSpPr txBox="1">
            <a:spLocks noGrp="1"/>
          </p:cNvSpPr>
          <p:nvPr>
            <p:ph type="body" idx="1"/>
          </p:nvPr>
        </p:nvSpPr>
        <p:spPr>
          <a:xfrm>
            <a:off x="623888" y="4589464"/>
            <a:ext cx="78867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750"/>
              </a:spcBef>
              <a:spcAft>
                <a:spcPts val="0"/>
              </a:spcAft>
              <a:buClr>
                <a:srgbClr val="888888"/>
              </a:buClr>
              <a:buSzPts val="21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375"/>
              </a:spcBef>
              <a:spcAft>
                <a:spcPts val="0"/>
              </a:spcAft>
              <a:buClr>
                <a:srgbClr val="888888"/>
              </a:buClr>
              <a:buSzPts val="18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50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35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4" name="Google Shape;54;p9"/>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9"/>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10"/>
          <p:cNvSpPr txBox="1">
            <a:spLocks noGrp="1"/>
          </p:cNvSpPr>
          <p:nvPr>
            <p:ph type="body" idx="1"/>
          </p:nvPr>
        </p:nvSpPr>
        <p:spPr>
          <a:xfrm>
            <a:off x="628650" y="1825625"/>
            <a:ext cx="38862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0" name="Google Shape;60;p10"/>
          <p:cNvSpPr txBox="1">
            <a:spLocks noGrp="1"/>
          </p:cNvSpPr>
          <p:nvPr>
            <p:ph type="body" idx="2"/>
          </p:nvPr>
        </p:nvSpPr>
        <p:spPr>
          <a:xfrm>
            <a:off x="4629150" y="1825625"/>
            <a:ext cx="38862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95" name="Google Shape;95;p15"/>
          <p:cNvSpPr txBox="1">
            <a:spLocks noGrp="1"/>
          </p:cNvSpPr>
          <p:nvPr>
            <p:ph type="body" idx="1"/>
          </p:nvPr>
        </p:nvSpPr>
        <p:spPr>
          <a:xfrm>
            <a:off x="311700" y="1633633"/>
            <a:ext cx="8520600" cy="44721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96" name="Google Shape;96;p1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421233"/>
            <a:ext cx="8520600" cy="1108500"/>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5600"/>
              <a:buFont typeface="Economica"/>
              <a:buNone/>
              <a:defRPr sz="5600" b="0" i="0" u="none" strike="noStrike" cap="none">
                <a:solidFill>
                  <a:schemeClr val="dk1"/>
                </a:solidFill>
                <a:latin typeface="Economica"/>
                <a:ea typeface="Economica"/>
                <a:cs typeface="Economica"/>
                <a:sym typeface="Economica"/>
              </a:defRPr>
            </a:lvl9pPr>
          </a:lstStyle>
          <a:p>
            <a:endParaRPr/>
          </a:p>
        </p:txBody>
      </p:sp>
      <p:sp>
        <p:nvSpPr>
          <p:cNvPr id="142" name="Google Shape;142;p26"/>
          <p:cNvSpPr txBox="1">
            <a:spLocks noGrp="1"/>
          </p:cNvSpPr>
          <p:nvPr>
            <p:ph type="body" idx="1"/>
          </p:nvPr>
        </p:nvSpPr>
        <p:spPr>
          <a:xfrm>
            <a:off x="311700" y="1633633"/>
            <a:ext cx="8520600" cy="4472100"/>
          </a:xfrm>
          <a:prstGeom prst="rect">
            <a:avLst/>
          </a:prstGeom>
          <a:noFill/>
          <a:ln>
            <a:noFill/>
          </a:ln>
        </p:spPr>
        <p:txBody>
          <a:bodyPr spcFirstLastPara="1" wrap="square" lIns="121900" tIns="121900" rIns="121900" bIns="121900" anchor="t" anchorCtr="0"/>
          <a:lstStyle>
            <a:lvl1pPr marL="457200" marR="0" lvl="0" indent="-381000" algn="l" rtl="0">
              <a:lnSpc>
                <a:spcPct val="115000"/>
              </a:lnSpc>
              <a:spcBef>
                <a:spcPts val="0"/>
              </a:spcBef>
              <a:spcAft>
                <a:spcPts val="0"/>
              </a:spcAft>
              <a:buClr>
                <a:schemeClr val="dk1"/>
              </a:buClr>
              <a:buSzPts val="2400"/>
              <a:buFont typeface="Open Sans"/>
              <a:buChar char="●"/>
              <a:defRPr sz="2400" b="0" i="0" u="none" strike="noStrike" cap="none">
                <a:solidFill>
                  <a:schemeClr val="dk1"/>
                </a:solidFill>
                <a:latin typeface="Open Sans"/>
                <a:ea typeface="Open Sans"/>
                <a:cs typeface="Open Sans"/>
                <a:sym typeface="Open Sans"/>
              </a:defRPr>
            </a:lvl1pPr>
            <a:lvl2pPr marL="914400" marR="0" lvl="1"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2pPr>
            <a:lvl3pPr marL="1371600" marR="0" lvl="2"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3pPr>
            <a:lvl4pPr marL="1828800" marR="0" lvl="3"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4pPr>
            <a:lvl5pPr marL="2286000" marR="0" lvl="4"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5pPr>
            <a:lvl6pPr marL="2743200" marR="0" lvl="5"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6pPr>
            <a:lvl7pPr marL="3200400" marR="0" lvl="6"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7pPr>
            <a:lvl8pPr marL="3657600" marR="0" lvl="7" indent="-349250" algn="l" rtl="0">
              <a:lnSpc>
                <a:spcPct val="115000"/>
              </a:lnSpc>
              <a:spcBef>
                <a:spcPts val="2100"/>
              </a:spcBef>
              <a:spcAft>
                <a:spcPts val="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8pPr>
            <a:lvl9pPr marL="4114800" marR="0" lvl="8" indent="-349250" algn="l" rtl="0">
              <a:lnSpc>
                <a:spcPct val="115000"/>
              </a:lnSpc>
              <a:spcBef>
                <a:spcPts val="2100"/>
              </a:spcBef>
              <a:spcAft>
                <a:spcPts val="2100"/>
              </a:spcAft>
              <a:buClr>
                <a:schemeClr val="dk1"/>
              </a:buClr>
              <a:buSzPts val="1900"/>
              <a:buFont typeface="Open Sans"/>
              <a:buChar char="■"/>
              <a:defRPr sz="1900" b="0" i="0" u="none" strike="noStrike" cap="none">
                <a:solidFill>
                  <a:schemeClr val="dk1"/>
                </a:solidFill>
                <a:latin typeface="Open Sans"/>
                <a:ea typeface="Open Sans"/>
                <a:cs typeface="Open Sans"/>
                <a:sym typeface="Open Sans"/>
              </a:defRPr>
            </a:lvl9pPr>
          </a:lstStyle>
          <a:p>
            <a:endParaRPr/>
          </a:p>
        </p:txBody>
      </p:sp>
      <p:sp>
        <p:nvSpPr>
          <p:cNvPr id="143" name="Google Shape;143;p26"/>
          <p:cNvSpPr txBox="1">
            <a:spLocks noGrp="1"/>
          </p:cNvSpPr>
          <p:nvPr>
            <p:ph type="sldNum" idx="12"/>
          </p:nvPr>
        </p:nvSpPr>
        <p:spPr>
          <a:xfrm>
            <a:off x="8472458" y="6217622"/>
            <a:ext cx="548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hyperlink" Target="https://drive.google.com/file/d/0B7vYh-zp278zWjEzZ2lCNGVMMjQ/view?usp=sha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hyperlink" Target="http://bit.ly/livebinderSLD"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hyperlink" Target="http://bit.ly/SLDpolic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drive.google.com/open?id=1AxnjA4ZiKUX0rNeEtl9M41Zi8rZ_rxZ-"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169000" y="3547325"/>
            <a:ext cx="8819400" cy="13257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4400" b="1">
                <a:solidFill>
                  <a:srgbClr val="4A86E8"/>
                </a:solidFill>
              </a:rPr>
              <a:t>Charter School Leadership Institute</a:t>
            </a:r>
            <a:r>
              <a:rPr lang="en-US" sz="4800" b="1">
                <a:solidFill>
                  <a:srgbClr val="4A86E8"/>
                </a:solidFill>
              </a:rPr>
              <a:t> </a:t>
            </a:r>
            <a:endParaRPr sz="4800" b="1">
              <a:solidFill>
                <a:srgbClr val="4A86E8"/>
              </a:solidFill>
            </a:endParaRPr>
          </a:p>
          <a:p>
            <a:pPr marL="0" marR="0" lvl="0" indent="0" algn="ctr" rtl="0">
              <a:lnSpc>
                <a:spcPct val="90000"/>
              </a:lnSpc>
              <a:spcBef>
                <a:spcPts val="0"/>
              </a:spcBef>
              <a:spcAft>
                <a:spcPts val="0"/>
              </a:spcAft>
              <a:buClr>
                <a:schemeClr val="dk1"/>
              </a:buClr>
              <a:buSzPts val="1400"/>
              <a:buFont typeface="Calibri"/>
              <a:buNone/>
            </a:pPr>
            <a:r>
              <a:rPr lang="en-US" sz="4800" b="1">
                <a:solidFill>
                  <a:srgbClr val="4A86E8"/>
                </a:solidFill>
              </a:rPr>
              <a:t>SDI within an MTSS</a:t>
            </a:r>
            <a:endParaRPr sz="4800" b="1">
              <a:solidFill>
                <a:srgbClr val="4A86E8"/>
              </a:solidFill>
            </a:endParaRPr>
          </a:p>
          <a:p>
            <a:pPr marL="0" marR="0" lvl="0" indent="0" algn="ctr" rtl="0">
              <a:lnSpc>
                <a:spcPct val="90000"/>
              </a:lnSpc>
              <a:spcBef>
                <a:spcPts val="0"/>
              </a:spcBef>
              <a:spcAft>
                <a:spcPts val="0"/>
              </a:spcAft>
              <a:buClr>
                <a:schemeClr val="dk1"/>
              </a:buClr>
              <a:buSzPts val="1400"/>
              <a:buFont typeface="Calibri"/>
              <a:buNone/>
            </a:pPr>
            <a:r>
              <a:rPr lang="en-US" sz="4000" b="1">
                <a:solidFill>
                  <a:srgbClr val="4A86E8"/>
                </a:solidFill>
              </a:rPr>
              <a:t>Oct. 18, 2018</a:t>
            </a:r>
            <a:r>
              <a:rPr lang="en-US" sz="4000" b="1"/>
              <a:t> </a:t>
            </a:r>
            <a:endParaRPr sz="4000" b="1"/>
          </a:p>
          <a:p>
            <a:pPr marL="0" marR="0" lvl="0" indent="0" algn="ctr" rtl="0">
              <a:lnSpc>
                <a:spcPct val="90000"/>
              </a:lnSpc>
              <a:spcBef>
                <a:spcPts val="0"/>
              </a:spcBef>
              <a:spcAft>
                <a:spcPts val="0"/>
              </a:spcAft>
              <a:buClr>
                <a:schemeClr val="dk1"/>
              </a:buClr>
              <a:buSzPts val="1400"/>
              <a:buFont typeface="Calibri"/>
              <a:buNone/>
            </a:pPr>
            <a:r>
              <a:rPr lang="en-US" sz="4000" b="1"/>
              <a:t>karmen.mills@dpi.nc.gov</a:t>
            </a:r>
            <a:endParaRPr sz="4000" b="1"/>
          </a:p>
          <a:p>
            <a:pPr marL="0" lvl="0" indent="0" algn="ctr" rtl="0">
              <a:spcBef>
                <a:spcPts val="0"/>
              </a:spcBef>
              <a:spcAft>
                <a:spcPts val="0"/>
              </a:spcAft>
              <a:buClr>
                <a:schemeClr val="dk1"/>
              </a:buClr>
              <a:buSzPts val="1400"/>
              <a:buFont typeface="Calibri"/>
              <a:buNone/>
            </a:pPr>
            <a:r>
              <a:rPr lang="en-US" sz="3000" b="1">
                <a:solidFill>
                  <a:srgbClr val="6AA84F"/>
                </a:solidFill>
                <a:highlight>
                  <a:srgbClr val="FFFFFF"/>
                </a:highlight>
              </a:rPr>
              <a:t>https://tinyurl.com/SDIinMTSS</a:t>
            </a:r>
            <a:endParaRPr sz="3000" b="1">
              <a:solidFill>
                <a:srgbClr val="6AA84F"/>
              </a:solidFill>
            </a:endParaRPr>
          </a:p>
        </p:txBody>
      </p:sp>
      <p:pic>
        <p:nvPicPr>
          <p:cNvPr id="200" name="Google Shape;200;p38"/>
          <p:cNvPicPr preferRelativeResize="0"/>
          <p:nvPr/>
        </p:nvPicPr>
        <p:blipFill>
          <a:blip r:embed="rId3">
            <a:alphaModFix/>
          </a:blip>
          <a:stretch>
            <a:fillRect/>
          </a:stretch>
        </p:blipFill>
        <p:spPr>
          <a:xfrm>
            <a:off x="6884400" y="329821"/>
            <a:ext cx="2104000" cy="2114600"/>
          </a:xfrm>
          <a:prstGeom prst="rect">
            <a:avLst/>
          </a:prstGeom>
          <a:noFill/>
          <a:ln>
            <a:noFill/>
          </a:ln>
        </p:spPr>
      </p:pic>
      <p:pic>
        <p:nvPicPr>
          <p:cNvPr id="201" name="Google Shape;201;p38"/>
          <p:cNvPicPr preferRelativeResize="0"/>
          <p:nvPr/>
        </p:nvPicPr>
        <p:blipFill>
          <a:blip r:embed="rId4">
            <a:alphaModFix/>
          </a:blip>
          <a:stretch>
            <a:fillRect/>
          </a:stretch>
        </p:blipFill>
        <p:spPr>
          <a:xfrm>
            <a:off x="169000" y="524288"/>
            <a:ext cx="3467100" cy="2562225"/>
          </a:xfrm>
          <a:prstGeom prst="rect">
            <a:avLst/>
          </a:prstGeom>
          <a:noFill/>
          <a:ln>
            <a:noFill/>
          </a:ln>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47" descr="https://lh4.googleusercontent.com/PyS89CtEGUJYiop2Q46xtrltdyr8BMjnCHwu083LK0Ftpp0Ms-IaynuLGoARfJBws_YISSeG3GGhH1JmXhVO9Rj1Q_tqlqSNA2B1pI7nR8aAO6VbQFckgzl4u0DYNQr_EhY9UTQu"/>
          <p:cNvPicPr preferRelativeResize="0"/>
          <p:nvPr/>
        </p:nvPicPr>
        <p:blipFill rotWithShape="1">
          <a:blip r:embed="rId3">
            <a:alphaModFix/>
          </a:blip>
          <a:srcRect/>
          <a:stretch/>
        </p:blipFill>
        <p:spPr>
          <a:xfrm>
            <a:off x="156717" y="138574"/>
            <a:ext cx="8838251" cy="49758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8"/>
        <p:cNvGrpSpPr/>
        <p:nvPr/>
      </p:nvGrpSpPr>
      <p:grpSpPr>
        <a:xfrm>
          <a:off x="0" y="0"/>
          <a:ext cx="0" cy="0"/>
          <a:chOff x="0" y="0"/>
          <a:chExt cx="0" cy="0"/>
        </a:xfrm>
      </p:grpSpPr>
      <p:sp>
        <p:nvSpPr>
          <p:cNvPr id="279" name="Google Shape;279;p48"/>
          <p:cNvSpPr/>
          <p:nvPr/>
        </p:nvSpPr>
        <p:spPr>
          <a:xfrm>
            <a:off x="0" y="0"/>
            <a:ext cx="9144000" cy="6858000"/>
          </a:xfrm>
          <a:prstGeom prst="rect">
            <a:avLst/>
          </a:prstGeom>
          <a:solidFill>
            <a:srgbClr val="6C7B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sp>
        <p:nvSpPr>
          <p:cNvPr id="280" name="Google Shape;280;p48"/>
          <p:cNvSpPr/>
          <p:nvPr/>
        </p:nvSpPr>
        <p:spPr>
          <a:xfrm>
            <a:off x="357759" y="480060"/>
            <a:ext cx="84285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bin"/>
              <a:ea typeface="Cabin"/>
              <a:cs typeface="Cabin"/>
              <a:sym typeface="Cabin"/>
            </a:endParaRPr>
          </a:p>
        </p:txBody>
      </p:sp>
      <p:pic>
        <p:nvPicPr>
          <p:cNvPr id="281" name="Google Shape;281;p48" descr="https://lh3.googleusercontent.com/AAifnMsU-JKhEYKkJTIY7N1Ko5W7rEN9zIPOMfT38iTGD_K1Ong5V5ak3MF4ia4HaT6s9w40BxrSJO3waY5nrcYCp86bvsskIqOWPwV0xDezdYwBxaMUdGaA9VfFn6uhWSHuZdc"/>
          <p:cNvPicPr preferRelativeResize="0"/>
          <p:nvPr/>
        </p:nvPicPr>
        <p:blipFill rotWithShape="1">
          <a:blip r:embed="rId3">
            <a:alphaModFix/>
          </a:blip>
          <a:srcRect/>
          <a:stretch/>
        </p:blipFill>
        <p:spPr>
          <a:xfrm>
            <a:off x="548275" y="480060"/>
            <a:ext cx="4628409" cy="5897880"/>
          </a:xfrm>
          <a:prstGeom prst="rect">
            <a:avLst/>
          </a:prstGeom>
          <a:noFill/>
          <a:ln>
            <a:noFill/>
          </a:ln>
        </p:spPr>
      </p:pic>
      <p:sp>
        <p:nvSpPr>
          <p:cNvPr id="282" name="Google Shape;282;p48"/>
          <p:cNvSpPr txBox="1"/>
          <p:nvPr/>
        </p:nvSpPr>
        <p:spPr>
          <a:xfrm>
            <a:off x="5963296" y="2492820"/>
            <a:ext cx="2822700" cy="144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400"/>
              <a:buFont typeface="Arial"/>
              <a:buNone/>
            </a:pPr>
            <a:r>
              <a:rPr lang="en-US" sz="6400" b="0" i="0" u="none" strike="noStrike" cap="none">
                <a:solidFill>
                  <a:schemeClr val="dk1"/>
                </a:solidFill>
                <a:latin typeface="Economica"/>
                <a:ea typeface="Economica"/>
                <a:cs typeface="Economica"/>
                <a:sym typeface="Economica"/>
              </a:rPr>
              <a:t>Why?</a:t>
            </a:r>
            <a:r>
              <a:rPr lang="en-US" sz="8800" b="0" i="0" u="none" strike="noStrike" cap="none">
                <a:solidFill>
                  <a:schemeClr val="dk1"/>
                </a:solidFill>
                <a:latin typeface="Cabin"/>
                <a:ea typeface="Cabin"/>
                <a:cs typeface="Cabin"/>
                <a:sym typeface="Cabin"/>
              </a:rPr>
              <a:t>  </a:t>
            </a:r>
            <a:endParaRPr sz="1400" b="0" i="0" u="none" strike="noStrike" cap="none">
              <a:solidFill>
                <a:srgbClr val="000000"/>
              </a:solidFill>
              <a:latin typeface="Arial"/>
              <a:ea typeface="Arial"/>
              <a:cs typeface="Arial"/>
              <a:sym typeface="Arial"/>
            </a:endParaRPr>
          </a:p>
        </p:txBody>
      </p:sp>
      <p:sp>
        <p:nvSpPr>
          <p:cNvPr id="283" name="Google Shape;283;p48"/>
          <p:cNvSpPr txBox="1"/>
          <p:nvPr/>
        </p:nvSpPr>
        <p:spPr>
          <a:xfrm>
            <a:off x="5434331" y="5332950"/>
            <a:ext cx="2793000" cy="5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Arial"/>
                <a:ea typeface="Arial"/>
                <a:cs typeface="Arial"/>
                <a:sym typeface="Arial"/>
                <a:hlinkClick r:id="rId4"/>
              </a:rPr>
              <a:t>NC SLD Facts</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9"/>
          <p:cNvPicPr preferRelativeResize="0"/>
          <p:nvPr/>
        </p:nvPicPr>
        <p:blipFill rotWithShape="1">
          <a:blip r:embed="rId3">
            <a:alphaModFix amt="70000"/>
          </a:blip>
          <a:srcRect/>
          <a:stretch/>
        </p:blipFill>
        <p:spPr>
          <a:xfrm>
            <a:off x="0" y="0"/>
            <a:ext cx="9635102" cy="6858000"/>
          </a:xfrm>
          <a:prstGeom prst="rect">
            <a:avLst/>
          </a:prstGeom>
          <a:noFill/>
          <a:ln>
            <a:noFill/>
          </a:ln>
        </p:spPr>
      </p:pic>
      <p:sp>
        <p:nvSpPr>
          <p:cNvPr id="290" name="Google Shape;290;p49"/>
          <p:cNvSpPr txBox="1">
            <a:spLocks noGrp="1"/>
          </p:cNvSpPr>
          <p:nvPr>
            <p:ph type="body" idx="1"/>
          </p:nvPr>
        </p:nvSpPr>
        <p:spPr>
          <a:xfrm>
            <a:off x="4475398" y="310243"/>
            <a:ext cx="4837787" cy="6237513"/>
          </a:xfrm>
          <a:prstGeom prst="rect">
            <a:avLst/>
          </a:prstGeom>
          <a:noFill/>
          <a:ln w="114300" cap="flat" cmpd="sng">
            <a:solidFill>
              <a:srgbClr val="F1C232"/>
            </a:solidFill>
            <a:prstDash val="solid"/>
            <a:round/>
            <a:headEnd type="none" w="sm" len="sm"/>
            <a:tailEnd type="none" w="sm" len="sm"/>
          </a:ln>
        </p:spPr>
        <p:txBody>
          <a:bodyPr spcFirstLastPara="1" wrap="square" lIns="68550" tIns="34275" rIns="68550" bIns="34275" anchor="t" anchorCtr="0">
            <a:noAutofit/>
          </a:bodyPr>
          <a:lstStyle/>
          <a:p>
            <a:pPr marL="457200" marR="0" lvl="1" indent="0" algn="l" rtl="0">
              <a:lnSpc>
                <a:spcPct val="110000"/>
              </a:lnSpc>
              <a:spcBef>
                <a:spcPts val="0"/>
              </a:spcBef>
              <a:spcAft>
                <a:spcPts val="0"/>
              </a:spcAft>
              <a:buClr>
                <a:schemeClr val="dk2"/>
              </a:buClr>
              <a:buSzPts val="4000"/>
              <a:buFont typeface="Cabin"/>
              <a:buNone/>
            </a:pPr>
            <a:endParaRPr sz="2800" b="0" i="0" u="none" strike="noStrike" cap="none">
              <a:solidFill>
                <a:schemeClr val="lt1"/>
              </a:solidFill>
              <a:latin typeface="Cabin"/>
              <a:ea typeface="Cabin"/>
              <a:cs typeface="Cabin"/>
              <a:sym typeface="Cabin"/>
            </a:endParaRPr>
          </a:p>
          <a:p>
            <a:pPr marL="457200" marR="0" lvl="1" indent="0" algn="l" rtl="0">
              <a:lnSpc>
                <a:spcPct val="110000"/>
              </a:lnSpc>
              <a:spcBef>
                <a:spcPts val="0"/>
              </a:spcBef>
              <a:spcAft>
                <a:spcPts val="0"/>
              </a:spcAft>
              <a:buClr>
                <a:schemeClr val="dk2"/>
              </a:buClr>
              <a:buSzPts val="4000"/>
              <a:buFont typeface="Cabin"/>
              <a:buNone/>
            </a:pPr>
            <a:r>
              <a:rPr lang="en-US" sz="4000" b="0" i="0" u="none" strike="noStrike" cap="none">
                <a:solidFill>
                  <a:schemeClr val="lt1"/>
                </a:solidFill>
                <a:latin typeface="Cabin"/>
                <a:ea typeface="Cabin"/>
                <a:cs typeface="Cabin"/>
                <a:sym typeface="Cabin"/>
              </a:rPr>
              <a:t>We have until July  2020 before we have to start implementing an instructional model for SLD eligibility.</a:t>
            </a:r>
            <a:endParaRPr sz="4000" b="0" i="0" u="none" strike="noStrike" cap="none">
              <a:solidFill>
                <a:schemeClr val="lt1"/>
              </a:solidFill>
              <a:latin typeface="Cabin"/>
              <a:ea typeface="Cabin"/>
              <a:cs typeface="Cabin"/>
              <a:sym typeface="Cabin"/>
            </a:endParaRPr>
          </a:p>
          <a:p>
            <a:pPr marL="971550" marR="0" lvl="2" indent="-228600" algn="l" rtl="0">
              <a:lnSpc>
                <a:spcPct val="110000"/>
              </a:lnSpc>
              <a:spcBef>
                <a:spcPts val="525"/>
              </a:spcBef>
              <a:spcAft>
                <a:spcPts val="0"/>
              </a:spcAft>
              <a:buClr>
                <a:schemeClr val="dk2"/>
              </a:buClr>
              <a:buSzPts val="3600"/>
              <a:buFont typeface="Arial"/>
              <a:buChar char="•"/>
            </a:pPr>
            <a:r>
              <a:rPr lang="en-US" sz="4000" b="0" i="0" u="none" strike="noStrike" cap="none">
                <a:solidFill>
                  <a:schemeClr val="lt1"/>
                </a:solidFill>
                <a:latin typeface="Cabin"/>
                <a:ea typeface="Cabin"/>
                <a:cs typeface="Cabin"/>
                <a:sym typeface="Cabin"/>
              </a:rPr>
              <a:t>TRUE</a:t>
            </a:r>
            <a:endParaRPr sz="4000" b="0" i="0" u="none" strike="noStrike" cap="none">
              <a:solidFill>
                <a:schemeClr val="lt1"/>
              </a:solidFill>
              <a:latin typeface="Cabin"/>
              <a:ea typeface="Cabin"/>
              <a:cs typeface="Cabin"/>
              <a:sym typeface="Cabin"/>
            </a:endParaRPr>
          </a:p>
          <a:p>
            <a:pPr marL="971550" marR="0" lvl="2" indent="-228600" algn="l" rtl="0">
              <a:lnSpc>
                <a:spcPct val="110000"/>
              </a:lnSpc>
              <a:spcBef>
                <a:spcPts val="525"/>
              </a:spcBef>
              <a:spcAft>
                <a:spcPts val="0"/>
              </a:spcAft>
              <a:buClr>
                <a:schemeClr val="dk2"/>
              </a:buClr>
              <a:buSzPts val="3600"/>
              <a:buFont typeface="Arial"/>
              <a:buChar char="•"/>
            </a:pPr>
            <a:r>
              <a:rPr lang="en-US" sz="4000" b="0" i="0" u="none" strike="noStrike" cap="none">
                <a:solidFill>
                  <a:schemeClr val="lt1"/>
                </a:solidFill>
                <a:latin typeface="Cabin"/>
                <a:ea typeface="Cabin"/>
                <a:cs typeface="Cabin"/>
                <a:sym typeface="Cabin"/>
              </a:rPr>
              <a:t>FALSE</a:t>
            </a:r>
            <a:endParaRPr sz="4000" b="0" i="0" u="none" strike="noStrike" cap="none">
              <a:solidFill>
                <a:schemeClr val="lt1"/>
              </a:solidFill>
              <a:latin typeface="Cabin"/>
              <a:ea typeface="Cabin"/>
              <a:cs typeface="Cabin"/>
              <a:sym typeface="Cabin"/>
            </a:endParaRPr>
          </a:p>
          <a:p>
            <a:pPr marL="342900" marR="0" lvl="1" indent="0" algn="l" rtl="0">
              <a:lnSpc>
                <a:spcPct val="110000"/>
              </a:lnSpc>
              <a:spcBef>
                <a:spcPts val="525"/>
              </a:spcBef>
              <a:spcAft>
                <a:spcPts val="1575"/>
              </a:spcAft>
              <a:buClr>
                <a:schemeClr val="dk2"/>
              </a:buClr>
              <a:buSzPts val="1800"/>
              <a:buFont typeface="Cabin"/>
              <a:buNone/>
            </a:pPr>
            <a:endParaRPr sz="1350" b="0" i="0" u="none" strike="noStrike" cap="none">
              <a:solidFill>
                <a:srgbClr val="595959"/>
              </a:solidFill>
              <a:latin typeface="Cabin"/>
              <a:ea typeface="Cabin"/>
              <a:cs typeface="Cabin"/>
              <a:sym typeface="Cabin"/>
            </a:endParaRPr>
          </a:p>
        </p:txBody>
      </p:sp>
      <p:pic>
        <p:nvPicPr>
          <p:cNvPr id="291" name="Google Shape;291;p49"/>
          <p:cNvPicPr preferRelativeResize="0"/>
          <p:nvPr/>
        </p:nvPicPr>
        <p:blipFill rotWithShape="1">
          <a:blip r:embed="rId4">
            <a:alphaModFix/>
          </a:blip>
          <a:srcRect/>
          <a:stretch/>
        </p:blipFill>
        <p:spPr>
          <a:xfrm>
            <a:off x="6894292" y="4841424"/>
            <a:ext cx="986160" cy="9552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50"/>
          <p:cNvGrpSpPr/>
          <p:nvPr/>
        </p:nvGrpSpPr>
        <p:grpSpPr>
          <a:xfrm>
            <a:off x="654166" y="2527438"/>
            <a:ext cx="7676775" cy="3737570"/>
            <a:chOff x="0" y="608"/>
            <a:chExt cx="10235700" cy="4983426"/>
          </a:xfrm>
        </p:grpSpPr>
        <p:cxnSp>
          <p:nvCxnSpPr>
            <p:cNvPr id="298" name="Google Shape;298;p50"/>
            <p:cNvCxnSpPr/>
            <p:nvPr/>
          </p:nvCxnSpPr>
          <p:spPr>
            <a:xfrm>
              <a:off x="0" y="608"/>
              <a:ext cx="10179000" cy="0"/>
            </a:xfrm>
            <a:prstGeom prst="straightConnector1">
              <a:avLst/>
            </a:prstGeom>
            <a:gradFill>
              <a:gsLst>
                <a:gs pos="0">
                  <a:srgbClr val="FDE2C0"/>
                </a:gs>
                <a:gs pos="50000">
                  <a:srgbClr val="FAD39F"/>
                </a:gs>
                <a:gs pos="100000">
                  <a:srgbClr val="FECB86"/>
                </a:gs>
              </a:gsLst>
              <a:lin ang="5400012" scaled="0"/>
            </a:gradFill>
            <a:ln w="9525" cap="flat" cmpd="sng">
              <a:solidFill>
                <a:srgbClr val="F7B321"/>
              </a:solidFill>
              <a:prstDash val="solid"/>
              <a:round/>
              <a:headEnd type="none" w="sm" len="sm"/>
              <a:tailEnd type="none" w="sm" len="sm"/>
            </a:ln>
          </p:spPr>
        </p:cxnSp>
        <p:sp>
          <p:nvSpPr>
            <p:cNvPr id="299" name="Google Shape;299;p50"/>
            <p:cNvSpPr/>
            <p:nvPr/>
          </p:nvSpPr>
          <p:spPr>
            <a:xfrm>
              <a:off x="0" y="608"/>
              <a:ext cx="10179000" cy="9966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0" name="Google Shape;300;p50"/>
            <p:cNvSpPr txBox="1"/>
            <p:nvPr/>
          </p:nvSpPr>
          <p:spPr>
            <a:xfrm>
              <a:off x="56700" y="608"/>
              <a:ext cx="10179000" cy="996600"/>
            </a:xfrm>
            <a:prstGeom prst="rect">
              <a:avLst/>
            </a:prstGeom>
            <a:noFill/>
            <a:ln>
              <a:noFill/>
            </a:ln>
          </p:spPr>
          <p:txBody>
            <a:bodyPr spcFirstLastPara="1" wrap="square" lIns="82850" tIns="82850" rIns="82850" bIns="82850" anchor="t" anchorCtr="0">
              <a:noAutofit/>
            </a:bodyPr>
            <a:lstStyle/>
            <a:p>
              <a:pPr marL="33337" marR="0" lvl="0" indent="0" algn="l" rtl="0">
                <a:lnSpc>
                  <a:spcPct val="90000"/>
                </a:lnSpc>
                <a:spcBef>
                  <a:spcPts val="0"/>
                </a:spcBef>
                <a:spcAft>
                  <a:spcPts val="0"/>
                </a:spcAft>
                <a:buNone/>
              </a:pPr>
              <a:r>
                <a:rPr lang="en-US" sz="2175" b="0" i="0" u="none" strike="noStrike" cap="none">
                  <a:solidFill>
                    <a:schemeClr val="dk1"/>
                  </a:solidFill>
                  <a:latin typeface="Cabin"/>
                  <a:ea typeface="Cabin"/>
                  <a:cs typeface="Cabin"/>
                  <a:sym typeface="Cabin"/>
                </a:rPr>
                <a:t>1.  Multiple tiers of instruction matched to student need</a:t>
              </a:r>
              <a:endParaRPr sz="1050" b="0" i="0" u="none" strike="noStrike" cap="none">
                <a:solidFill>
                  <a:srgbClr val="000000"/>
                </a:solidFill>
                <a:latin typeface="Arial"/>
                <a:ea typeface="Arial"/>
                <a:cs typeface="Arial"/>
                <a:sym typeface="Arial"/>
              </a:endParaRPr>
            </a:p>
          </p:txBody>
        </p:sp>
        <p:cxnSp>
          <p:nvCxnSpPr>
            <p:cNvPr id="301" name="Google Shape;301;p50"/>
            <p:cNvCxnSpPr/>
            <p:nvPr/>
          </p:nvCxnSpPr>
          <p:spPr>
            <a:xfrm>
              <a:off x="0" y="997315"/>
              <a:ext cx="10179000" cy="0"/>
            </a:xfrm>
            <a:prstGeom prst="straightConnector1">
              <a:avLst/>
            </a:prstGeom>
            <a:gradFill>
              <a:gsLst>
                <a:gs pos="0">
                  <a:srgbClr val="FDE2C0"/>
                </a:gs>
                <a:gs pos="50000">
                  <a:srgbClr val="FAD39F"/>
                </a:gs>
                <a:gs pos="100000">
                  <a:srgbClr val="FECB86"/>
                </a:gs>
              </a:gsLst>
              <a:lin ang="5400012" scaled="0"/>
            </a:gradFill>
            <a:ln w="9525" cap="flat" cmpd="sng">
              <a:solidFill>
                <a:srgbClr val="F7B321"/>
              </a:solidFill>
              <a:prstDash val="solid"/>
              <a:round/>
              <a:headEnd type="none" w="sm" len="sm"/>
              <a:tailEnd type="none" w="sm" len="sm"/>
            </a:ln>
          </p:spPr>
        </p:cxnSp>
        <p:sp>
          <p:nvSpPr>
            <p:cNvPr id="302" name="Google Shape;302;p50"/>
            <p:cNvSpPr/>
            <p:nvPr/>
          </p:nvSpPr>
          <p:spPr>
            <a:xfrm>
              <a:off x="0" y="997315"/>
              <a:ext cx="10179000" cy="9966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3" name="Google Shape;303;p50"/>
            <p:cNvSpPr txBox="1"/>
            <p:nvPr/>
          </p:nvSpPr>
          <p:spPr>
            <a:xfrm>
              <a:off x="0" y="997315"/>
              <a:ext cx="10179000" cy="996600"/>
            </a:xfrm>
            <a:prstGeom prst="rect">
              <a:avLst/>
            </a:prstGeom>
            <a:noFill/>
            <a:ln>
              <a:noFill/>
            </a:ln>
          </p:spPr>
          <p:txBody>
            <a:bodyPr spcFirstLastPara="1" wrap="square" lIns="82850" tIns="82850" rIns="82850" bIns="82850" anchor="t" anchorCtr="0">
              <a:noAutofit/>
            </a:bodyPr>
            <a:lstStyle/>
            <a:p>
              <a:pPr marL="0" marR="0" lvl="0" indent="0" algn="l" rtl="0">
                <a:lnSpc>
                  <a:spcPct val="90000"/>
                </a:lnSpc>
                <a:spcBef>
                  <a:spcPts val="0"/>
                </a:spcBef>
                <a:spcAft>
                  <a:spcPts val="0"/>
                </a:spcAft>
                <a:buNone/>
              </a:pPr>
              <a:r>
                <a:rPr lang="en-US" sz="2175" b="0" i="0" u="none" strike="noStrike" cap="none">
                  <a:solidFill>
                    <a:schemeClr val="dk1"/>
                  </a:solidFill>
                  <a:latin typeface="Cabin"/>
                  <a:ea typeface="Cabin"/>
                  <a:cs typeface="Cabin"/>
                  <a:sym typeface="Cabin"/>
                </a:rPr>
                <a:t>2.   A system of high quality core instruction and scientifically research-based intervention</a:t>
              </a:r>
              <a:endParaRPr sz="2175" b="0" i="0" u="none" strike="noStrike" cap="none">
                <a:solidFill>
                  <a:schemeClr val="dk1"/>
                </a:solidFill>
                <a:latin typeface="Cabin"/>
                <a:ea typeface="Cabin"/>
                <a:cs typeface="Cabin"/>
                <a:sym typeface="Cabin"/>
              </a:endParaRPr>
            </a:p>
            <a:p>
              <a:pPr marL="0" marR="0" lvl="0" indent="0" algn="l" rtl="0">
                <a:lnSpc>
                  <a:spcPct val="90000"/>
                </a:lnSpc>
                <a:spcBef>
                  <a:spcPts val="0"/>
                </a:spcBef>
                <a:spcAft>
                  <a:spcPts val="0"/>
                </a:spcAft>
                <a:buNone/>
              </a:pPr>
              <a:endParaRPr sz="2175" b="0" i="0" u="none" strike="noStrike" cap="none">
                <a:solidFill>
                  <a:schemeClr val="dk1"/>
                </a:solidFill>
                <a:latin typeface="Cabin"/>
                <a:ea typeface="Cabin"/>
                <a:cs typeface="Cabin"/>
                <a:sym typeface="Cabin"/>
              </a:endParaRPr>
            </a:p>
          </p:txBody>
        </p:sp>
        <p:cxnSp>
          <p:nvCxnSpPr>
            <p:cNvPr id="304" name="Google Shape;304;p50"/>
            <p:cNvCxnSpPr/>
            <p:nvPr/>
          </p:nvCxnSpPr>
          <p:spPr>
            <a:xfrm>
              <a:off x="0" y="1994021"/>
              <a:ext cx="10179000" cy="0"/>
            </a:xfrm>
            <a:prstGeom prst="straightConnector1">
              <a:avLst/>
            </a:prstGeom>
            <a:gradFill>
              <a:gsLst>
                <a:gs pos="0">
                  <a:srgbClr val="FDE2C0"/>
                </a:gs>
                <a:gs pos="50000">
                  <a:srgbClr val="FAD39F"/>
                </a:gs>
                <a:gs pos="100000">
                  <a:srgbClr val="FECB86"/>
                </a:gs>
              </a:gsLst>
              <a:lin ang="5400012" scaled="0"/>
            </a:gradFill>
            <a:ln w="9525" cap="flat" cmpd="sng">
              <a:solidFill>
                <a:srgbClr val="F7B321"/>
              </a:solidFill>
              <a:prstDash val="solid"/>
              <a:round/>
              <a:headEnd type="none" w="sm" len="sm"/>
              <a:tailEnd type="none" w="sm" len="sm"/>
            </a:ln>
          </p:spPr>
        </p:cxnSp>
        <p:sp>
          <p:nvSpPr>
            <p:cNvPr id="305" name="Google Shape;305;p50"/>
            <p:cNvSpPr/>
            <p:nvPr/>
          </p:nvSpPr>
          <p:spPr>
            <a:xfrm>
              <a:off x="0" y="1994021"/>
              <a:ext cx="10179000" cy="9966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6" name="Google Shape;306;p50"/>
            <p:cNvSpPr txBox="1"/>
            <p:nvPr/>
          </p:nvSpPr>
          <p:spPr>
            <a:xfrm>
              <a:off x="0" y="1994021"/>
              <a:ext cx="10179000" cy="996600"/>
            </a:xfrm>
            <a:prstGeom prst="rect">
              <a:avLst/>
            </a:prstGeom>
            <a:noFill/>
            <a:ln>
              <a:noFill/>
            </a:ln>
          </p:spPr>
          <p:txBody>
            <a:bodyPr spcFirstLastPara="1" wrap="square" lIns="82850" tIns="82850" rIns="82850" bIns="82850" anchor="t" anchorCtr="0">
              <a:noAutofit/>
            </a:bodyPr>
            <a:lstStyle/>
            <a:p>
              <a:pPr marL="0" marR="0" lvl="0" indent="0" algn="l" rtl="0">
                <a:lnSpc>
                  <a:spcPct val="90000"/>
                </a:lnSpc>
                <a:spcBef>
                  <a:spcPts val="0"/>
                </a:spcBef>
                <a:spcAft>
                  <a:spcPts val="0"/>
                </a:spcAft>
                <a:buNone/>
              </a:pPr>
              <a:r>
                <a:rPr lang="en-US" sz="2175" b="0" i="0" u="none" strike="noStrike" cap="none">
                  <a:solidFill>
                    <a:schemeClr val="dk1"/>
                  </a:solidFill>
                  <a:latin typeface="Cabin"/>
                  <a:ea typeface="Cabin"/>
                  <a:cs typeface="Cabin"/>
                  <a:sym typeface="Cabin"/>
                </a:rPr>
                <a:t>3.  A comprehensive balanced assessment system</a:t>
              </a:r>
              <a:endParaRPr sz="1050" b="0" i="0" u="none" strike="noStrike" cap="none">
                <a:solidFill>
                  <a:srgbClr val="000000"/>
                </a:solidFill>
                <a:latin typeface="Arial"/>
                <a:ea typeface="Arial"/>
                <a:cs typeface="Arial"/>
                <a:sym typeface="Arial"/>
              </a:endParaRPr>
            </a:p>
          </p:txBody>
        </p:sp>
        <p:cxnSp>
          <p:nvCxnSpPr>
            <p:cNvPr id="307" name="Google Shape;307;p50"/>
            <p:cNvCxnSpPr/>
            <p:nvPr/>
          </p:nvCxnSpPr>
          <p:spPr>
            <a:xfrm>
              <a:off x="0" y="2990728"/>
              <a:ext cx="10179000" cy="0"/>
            </a:xfrm>
            <a:prstGeom prst="straightConnector1">
              <a:avLst/>
            </a:prstGeom>
            <a:gradFill>
              <a:gsLst>
                <a:gs pos="0">
                  <a:srgbClr val="FDE2C0"/>
                </a:gs>
                <a:gs pos="50000">
                  <a:srgbClr val="FAD39F"/>
                </a:gs>
                <a:gs pos="100000">
                  <a:srgbClr val="FECB86"/>
                </a:gs>
              </a:gsLst>
              <a:lin ang="5400012" scaled="0"/>
            </a:gradFill>
            <a:ln w="9525" cap="flat" cmpd="sng">
              <a:solidFill>
                <a:srgbClr val="F7B321"/>
              </a:solidFill>
              <a:prstDash val="solid"/>
              <a:round/>
              <a:headEnd type="none" w="sm" len="sm"/>
              <a:tailEnd type="none" w="sm" len="sm"/>
            </a:ln>
          </p:spPr>
        </p:cxnSp>
        <p:sp>
          <p:nvSpPr>
            <p:cNvPr id="308" name="Google Shape;308;p50"/>
            <p:cNvSpPr/>
            <p:nvPr/>
          </p:nvSpPr>
          <p:spPr>
            <a:xfrm>
              <a:off x="0" y="2990728"/>
              <a:ext cx="10179000" cy="9966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09" name="Google Shape;309;p50"/>
            <p:cNvSpPr txBox="1"/>
            <p:nvPr/>
          </p:nvSpPr>
          <p:spPr>
            <a:xfrm>
              <a:off x="0" y="2990728"/>
              <a:ext cx="10179000" cy="996600"/>
            </a:xfrm>
            <a:prstGeom prst="rect">
              <a:avLst/>
            </a:prstGeom>
            <a:noFill/>
            <a:ln>
              <a:noFill/>
            </a:ln>
          </p:spPr>
          <p:txBody>
            <a:bodyPr spcFirstLastPara="1" wrap="square" lIns="82850" tIns="82850" rIns="82850" bIns="82850" anchor="t" anchorCtr="0">
              <a:noAutofit/>
            </a:bodyPr>
            <a:lstStyle/>
            <a:p>
              <a:pPr marL="0" marR="0" lvl="0" indent="0" algn="l" rtl="0">
                <a:lnSpc>
                  <a:spcPct val="90000"/>
                </a:lnSpc>
                <a:spcBef>
                  <a:spcPts val="0"/>
                </a:spcBef>
                <a:spcAft>
                  <a:spcPts val="0"/>
                </a:spcAft>
                <a:buNone/>
              </a:pPr>
              <a:r>
                <a:rPr lang="en-US" sz="2175" b="0" i="0" u="none" strike="noStrike" cap="none">
                  <a:solidFill>
                    <a:schemeClr val="dk1"/>
                  </a:solidFill>
                  <a:latin typeface="Cabin"/>
                  <a:ea typeface="Cabin"/>
                  <a:cs typeface="Cabin"/>
                  <a:sym typeface="Cabin"/>
                </a:rPr>
                <a:t>4.  A systematic problem solving process and data-based decision making</a:t>
              </a:r>
              <a:endParaRPr sz="1050" b="0" i="0" u="none" strike="noStrike" cap="none">
                <a:solidFill>
                  <a:srgbClr val="000000"/>
                </a:solidFill>
                <a:latin typeface="Arial"/>
                <a:ea typeface="Arial"/>
                <a:cs typeface="Arial"/>
                <a:sym typeface="Arial"/>
              </a:endParaRPr>
            </a:p>
          </p:txBody>
        </p:sp>
        <p:cxnSp>
          <p:nvCxnSpPr>
            <p:cNvPr id="310" name="Google Shape;310;p50"/>
            <p:cNvCxnSpPr/>
            <p:nvPr/>
          </p:nvCxnSpPr>
          <p:spPr>
            <a:xfrm>
              <a:off x="0" y="3987434"/>
              <a:ext cx="10179000" cy="0"/>
            </a:xfrm>
            <a:prstGeom prst="straightConnector1">
              <a:avLst/>
            </a:prstGeom>
            <a:gradFill>
              <a:gsLst>
                <a:gs pos="0">
                  <a:srgbClr val="FDE2C0"/>
                </a:gs>
                <a:gs pos="50000">
                  <a:srgbClr val="FAD39F"/>
                </a:gs>
                <a:gs pos="100000">
                  <a:srgbClr val="FECB86"/>
                </a:gs>
              </a:gsLst>
              <a:lin ang="5400012" scaled="0"/>
            </a:gradFill>
            <a:ln w="9525" cap="flat" cmpd="sng">
              <a:solidFill>
                <a:srgbClr val="F7B321"/>
              </a:solidFill>
              <a:prstDash val="solid"/>
              <a:round/>
              <a:headEnd type="none" w="sm" len="sm"/>
              <a:tailEnd type="none" w="sm" len="sm"/>
            </a:ln>
          </p:spPr>
        </p:cxnSp>
        <p:sp>
          <p:nvSpPr>
            <p:cNvPr id="311" name="Google Shape;311;p50"/>
            <p:cNvSpPr txBox="1"/>
            <p:nvPr/>
          </p:nvSpPr>
          <p:spPr>
            <a:xfrm>
              <a:off x="0" y="3987434"/>
              <a:ext cx="10179000" cy="996600"/>
            </a:xfrm>
            <a:prstGeom prst="rect">
              <a:avLst/>
            </a:prstGeom>
            <a:noFill/>
            <a:ln>
              <a:noFill/>
            </a:ln>
          </p:spPr>
          <p:txBody>
            <a:bodyPr spcFirstLastPara="1" wrap="square" lIns="82850" tIns="82850" rIns="82850" bIns="82850" anchor="t" anchorCtr="0">
              <a:noAutofit/>
            </a:bodyPr>
            <a:lstStyle/>
            <a:p>
              <a:pPr marL="0" marR="0" lvl="0" indent="0" algn="l" rtl="0">
                <a:lnSpc>
                  <a:spcPct val="90000"/>
                </a:lnSpc>
                <a:spcBef>
                  <a:spcPts val="0"/>
                </a:spcBef>
                <a:spcAft>
                  <a:spcPts val="0"/>
                </a:spcAft>
                <a:buNone/>
              </a:pPr>
              <a:r>
                <a:rPr lang="en-US" sz="2175" b="0" i="0" u="none" strike="noStrike" cap="none">
                  <a:solidFill>
                    <a:schemeClr val="dk1"/>
                  </a:solidFill>
                  <a:latin typeface="Cabin"/>
                  <a:ea typeface="Cabin"/>
                  <a:cs typeface="Cabin"/>
                  <a:sym typeface="Cabin"/>
                </a:rPr>
                <a:t>5.  All of the above</a:t>
              </a:r>
              <a:endParaRPr sz="1050" b="0" i="0" u="none" strike="noStrike" cap="none">
                <a:solidFill>
                  <a:srgbClr val="000000"/>
                </a:solidFill>
                <a:latin typeface="Arial"/>
                <a:ea typeface="Arial"/>
                <a:cs typeface="Arial"/>
                <a:sym typeface="Arial"/>
              </a:endParaRPr>
            </a:p>
          </p:txBody>
        </p:sp>
      </p:grpSp>
      <p:sp>
        <p:nvSpPr>
          <p:cNvPr id="312" name="Google Shape;312;p50"/>
          <p:cNvSpPr/>
          <p:nvPr/>
        </p:nvSpPr>
        <p:spPr>
          <a:xfrm>
            <a:off x="654166" y="167010"/>
            <a:ext cx="7674429" cy="1923061"/>
          </a:xfrm>
          <a:prstGeom prst="flowChartAlternateProcess">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0" i="0" u="none" strike="noStrike" cap="none">
                <a:solidFill>
                  <a:schemeClr val="lt1"/>
                </a:solidFill>
                <a:latin typeface="Arial"/>
                <a:ea typeface="Arial"/>
                <a:cs typeface="Arial"/>
                <a:sym typeface="Arial"/>
              </a:rPr>
              <a:t>Within the SLD Policy Addendum that will be fully implemented by July 1, 2020, </a:t>
            </a:r>
            <a:r>
              <a:rPr lang="en-US" sz="2200" b="1" i="0" u="none" strike="noStrike" cap="none">
                <a:solidFill>
                  <a:schemeClr val="lt1"/>
                </a:solidFill>
                <a:latin typeface="Arial"/>
                <a:ea typeface="Arial"/>
                <a:cs typeface="Arial"/>
                <a:sym typeface="Arial"/>
              </a:rPr>
              <a:t>which of the following is required as an essential component when using an instructional model of evaluation?</a:t>
            </a:r>
            <a:endParaRPr sz="22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title"/>
          </p:nvPr>
        </p:nvSpPr>
        <p:spPr>
          <a:xfrm>
            <a:off x="311700" y="1173175"/>
            <a:ext cx="8520525" cy="83137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600"/>
              <a:buFont typeface="Economica"/>
              <a:buNone/>
            </a:pPr>
            <a:r>
              <a:rPr lang="en-US" sz="5600" b="0" i="0" u="none" strike="noStrike" cap="none">
                <a:solidFill>
                  <a:schemeClr val="dk1"/>
                </a:solidFill>
                <a:latin typeface="Economica"/>
                <a:ea typeface="Economica"/>
                <a:cs typeface="Economica"/>
                <a:sym typeface="Economica"/>
              </a:rPr>
              <a:t>Where are we currently?  </a:t>
            </a:r>
            <a:endParaRPr sz="5600" b="0" i="0" u="none" strike="noStrike" cap="none">
              <a:solidFill>
                <a:schemeClr val="dk1"/>
              </a:solidFill>
              <a:latin typeface="Economica"/>
              <a:ea typeface="Economica"/>
              <a:cs typeface="Economica"/>
              <a:sym typeface="Economica"/>
            </a:endParaRPr>
          </a:p>
        </p:txBody>
      </p:sp>
      <p:sp>
        <p:nvSpPr>
          <p:cNvPr id="318" name="Google Shape;318;p51"/>
          <p:cNvSpPr txBox="1"/>
          <p:nvPr/>
        </p:nvSpPr>
        <p:spPr>
          <a:xfrm>
            <a:off x="311650" y="2307000"/>
            <a:ext cx="8520525" cy="346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You can have a multi-tiered system of support in place without an RtI-based SLD identification system...” </a:t>
            </a:r>
            <a:r>
              <a:rPr lang="en-US"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a:p>
            <a:pPr marL="365760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BUT….</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a:t>
            </a:r>
            <a:r>
              <a:rPr lang="en-US" sz="2400" b="0" i="0" u="none" strike="noStrike" cap="none">
                <a:solidFill>
                  <a:schemeClr val="dk1"/>
                </a:solidFill>
                <a:latin typeface="Arial"/>
                <a:ea typeface="Arial"/>
                <a:cs typeface="Arial"/>
                <a:sym typeface="Arial"/>
              </a:rPr>
              <a:t>You cannot have an RtI-based identification system for SLD without a multi-tiered system of support in place.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Shapiro, 2015</a:t>
            </a:r>
            <a:endParaRPr sz="2400" b="0" i="0" u="none" strike="noStrike" cap="none">
              <a:solidFill>
                <a:srgbClr val="000000"/>
              </a:solidFill>
              <a:latin typeface="Arial"/>
              <a:ea typeface="Arial"/>
              <a:cs typeface="Arial"/>
              <a:sym typeface="Arial"/>
            </a:endParaRPr>
          </a:p>
        </p:txBody>
      </p:sp>
      <p:pic>
        <p:nvPicPr>
          <p:cNvPr id="319" name="Google Shape;319;p51"/>
          <p:cNvPicPr preferRelativeResize="0"/>
          <p:nvPr/>
        </p:nvPicPr>
        <p:blipFill rotWithShape="1">
          <a:blip r:embed="rId3">
            <a:alphaModFix amt="20000"/>
          </a:blip>
          <a:srcRect r="7739"/>
          <a:stretch/>
        </p:blipFill>
        <p:spPr>
          <a:xfrm>
            <a:off x="0" y="0"/>
            <a:ext cx="9782573"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2"/>
          <p:cNvPicPr preferRelativeResize="0"/>
          <p:nvPr/>
        </p:nvPicPr>
        <p:blipFill rotWithShape="1">
          <a:blip r:embed="rId3">
            <a:alphaModFix amt="20000"/>
          </a:blip>
          <a:srcRect/>
          <a:stretch/>
        </p:blipFill>
        <p:spPr>
          <a:xfrm>
            <a:off x="0" y="-130810"/>
            <a:ext cx="9127000" cy="6988810"/>
          </a:xfrm>
          <a:prstGeom prst="rect">
            <a:avLst/>
          </a:prstGeom>
          <a:noFill/>
          <a:ln>
            <a:noFill/>
          </a:ln>
        </p:spPr>
      </p:pic>
      <p:sp>
        <p:nvSpPr>
          <p:cNvPr id="326" name="Google Shape;326;p52"/>
          <p:cNvSpPr txBox="1">
            <a:spLocks noGrp="1"/>
          </p:cNvSpPr>
          <p:nvPr>
            <p:ph type="title"/>
          </p:nvPr>
        </p:nvSpPr>
        <p:spPr>
          <a:xfrm>
            <a:off x="1385889" y="1131581"/>
            <a:ext cx="5507100" cy="758475"/>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dk2"/>
              </a:buClr>
              <a:buSzPts val="5100"/>
              <a:buFont typeface="Impact"/>
              <a:buNone/>
            </a:pPr>
            <a:r>
              <a:rPr lang="en-US" sz="4500" b="0" i="0" u="none" strike="noStrike" cap="none">
                <a:solidFill>
                  <a:srgbClr val="000000"/>
                </a:solidFill>
                <a:latin typeface="Economica"/>
                <a:ea typeface="Economica"/>
                <a:cs typeface="Economica"/>
                <a:sym typeface="Economica"/>
              </a:rPr>
              <a:t>TAKE AWAY</a:t>
            </a:r>
            <a:endParaRPr sz="5100" b="0" i="0" u="none" strike="noStrike" cap="none">
              <a:solidFill>
                <a:schemeClr val="dk2"/>
              </a:solidFill>
              <a:latin typeface="Impact"/>
              <a:ea typeface="Impact"/>
              <a:cs typeface="Impact"/>
              <a:sym typeface="Impact"/>
            </a:endParaRPr>
          </a:p>
        </p:txBody>
      </p:sp>
      <p:sp>
        <p:nvSpPr>
          <p:cNvPr id="327" name="Google Shape;327;p52"/>
          <p:cNvSpPr txBox="1"/>
          <p:nvPr/>
        </p:nvSpPr>
        <p:spPr>
          <a:xfrm>
            <a:off x="1097280" y="2072641"/>
            <a:ext cx="6746670" cy="2827052"/>
          </a:xfrm>
          <a:prstGeom prst="rect">
            <a:avLst/>
          </a:prstGeom>
          <a:solidFill>
            <a:srgbClr val="EFB60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2700" b="1" i="0" u="none" strike="noStrike" cap="none">
                <a:solidFill>
                  <a:schemeClr val="dk1"/>
                </a:solidFill>
                <a:latin typeface="Cabin"/>
                <a:ea typeface="Cabin"/>
                <a:cs typeface="Cabin"/>
                <a:sym typeface="Cabin"/>
              </a:rPr>
              <a:t>ALL LEAs, including charters, should be installing the systems and structures for full implementation NOW.</a:t>
            </a:r>
            <a:endParaRPr sz="2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100" b="1" i="0" u="none" strike="noStrike" cap="none">
              <a:solidFill>
                <a:schemeClr val="dk1"/>
              </a:solidFill>
              <a:latin typeface="Cabin"/>
              <a:ea typeface="Cabin"/>
              <a:cs typeface="Cabin"/>
              <a:sym typeface="Cab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3"/>
          <p:cNvPicPr preferRelativeResize="0"/>
          <p:nvPr/>
        </p:nvPicPr>
        <p:blipFill rotWithShape="1">
          <a:blip r:embed="rId3">
            <a:alphaModFix amt="20000"/>
          </a:blip>
          <a:srcRect/>
          <a:stretch/>
        </p:blipFill>
        <p:spPr>
          <a:xfrm>
            <a:off x="0" y="0"/>
            <a:ext cx="9237187" cy="6972300"/>
          </a:xfrm>
          <a:prstGeom prst="rect">
            <a:avLst/>
          </a:prstGeom>
          <a:noFill/>
          <a:ln>
            <a:noFill/>
          </a:ln>
        </p:spPr>
      </p:pic>
      <p:sp>
        <p:nvSpPr>
          <p:cNvPr id="334" name="Google Shape;334;p53"/>
          <p:cNvSpPr txBox="1">
            <a:spLocks noGrp="1"/>
          </p:cNvSpPr>
          <p:nvPr>
            <p:ph type="title"/>
          </p:nvPr>
        </p:nvSpPr>
        <p:spPr>
          <a:xfrm>
            <a:off x="263505" y="228600"/>
            <a:ext cx="9533638" cy="1306286"/>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dk2"/>
              </a:buClr>
              <a:buSzPts val="4000"/>
              <a:buFont typeface="Impact"/>
              <a:buNone/>
            </a:pPr>
            <a:r>
              <a:rPr lang="en-US" sz="3600" b="0" i="0" u="none" strike="noStrike" cap="none">
                <a:solidFill>
                  <a:srgbClr val="000000"/>
                </a:solidFill>
                <a:latin typeface="Economica"/>
                <a:ea typeface="Economica"/>
                <a:cs typeface="Economica"/>
                <a:sym typeface="Economica"/>
              </a:rPr>
              <a:t>EVALUATION - NOT JUST ABOUT ELIGIBILITY</a:t>
            </a:r>
            <a:endParaRPr sz="3600" b="0" i="0" u="none" strike="noStrike" cap="none">
              <a:solidFill>
                <a:srgbClr val="000000"/>
              </a:solidFill>
              <a:latin typeface="Economica"/>
              <a:ea typeface="Economica"/>
              <a:cs typeface="Economica"/>
              <a:sym typeface="Economica"/>
            </a:endParaRPr>
          </a:p>
        </p:txBody>
      </p:sp>
      <p:sp>
        <p:nvSpPr>
          <p:cNvPr id="335" name="Google Shape;335;p53"/>
          <p:cNvSpPr txBox="1">
            <a:spLocks noGrp="1"/>
          </p:cNvSpPr>
          <p:nvPr>
            <p:ph type="body" idx="1"/>
          </p:nvPr>
        </p:nvSpPr>
        <p:spPr>
          <a:xfrm>
            <a:off x="2686050" y="1534886"/>
            <a:ext cx="5829300" cy="30861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chemeClr val="dk2"/>
              </a:buClr>
              <a:buSzPts val="3200"/>
              <a:buFont typeface="Arial"/>
              <a:buNone/>
            </a:pPr>
            <a:r>
              <a:rPr lang="en-US" sz="2400" b="0" i="0" u="none" strike="noStrike" cap="none">
                <a:solidFill>
                  <a:srgbClr val="595959"/>
                </a:solidFill>
                <a:latin typeface="Cabin"/>
                <a:ea typeface="Cabin"/>
                <a:cs typeface="Cabin"/>
                <a:sym typeface="Cabin"/>
              </a:rPr>
              <a:t>“The full intent of special education is to devise a program of instruction that will </a:t>
            </a:r>
            <a:r>
              <a:rPr lang="en-US" sz="2400" b="1" i="1" u="none" strike="noStrike" cap="none">
                <a:solidFill>
                  <a:srgbClr val="595959"/>
                </a:solidFill>
                <a:latin typeface="Cabin"/>
                <a:ea typeface="Cabin"/>
                <a:cs typeface="Cabin"/>
                <a:sym typeface="Cabin"/>
              </a:rPr>
              <a:t>accelerate the student’s progress</a:t>
            </a:r>
            <a:r>
              <a:rPr lang="en-US" sz="2400" b="0" i="0" u="none" strike="noStrike" cap="none">
                <a:solidFill>
                  <a:srgbClr val="595959"/>
                </a:solidFill>
                <a:latin typeface="Cabin"/>
                <a:ea typeface="Cabin"/>
                <a:cs typeface="Cabin"/>
                <a:sym typeface="Cabin"/>
              </a:rPr>
              <a:t> beyond that which was realized during the provision of multi-tier supports.”</a:t>
            </a:r>
            <a:endParaRPr sz="2000" b="0" i="0" u="none" strike="noStrike" cap="none">
              <a:solidFill>
                <a:srgbClr val="595959"/>
              </a:solidFill>
              <a:latin typeface="Cabin"/>
              <a:ea typeface="Cabin"/>
              <a:cs typeface="Cabin"/>
              <a:sym typeface="Cabin"/>
            </a:endParaRPr>
          </a:p>
          <a:p>
            <a:pPr marL="0" marR="0" lvl="0" indent="0" algn="ctr" rtl="0">
              <a:lnSpc>
                <a:spcPct val="100000"/>
              </a:lnSpc>
              <a:spcBef>
                <a:spcPts val="525"/>
              </a:spcBef>
              <a:spcAft>
                <a:spcPts val="0"/>
              </a:spcAft>
              <a:buClr>
                <a:schemeClr val="dk2"/>
              </a:buClr>
              <a:buSzPts val="3600"/>
              <a:buFont typeface="Arial"/>
              <a:buNone/>
            </a:pPr>
            <a:endParaRPr sz="2700" b="0" i="0" u="none" strike="noStrike" cap="none">
              <a:solidFill>
                <a:srgbClr val="595959"/>
              </a:solidFill>
              <a:latin typeface="Cabin"/>
              <a:ea typeface="Cabin"/>
              <a:cs typeface="Cabin"/>
              <a:sym typeface="Cabin"/>
            </a:endParaRPr>
          </a:p>
          <a:p>
            <a:pPr marL="171450" marR="0" lvl="0" indent="-171450" algn="r" rtl="0">
              <a:lnSpc>
                <a:spcPct val="100000"/>
              </a:lnSpc>
              <a:spcBef>
                <a:spcPts val="0"/>
              </a:spcBef>
              <a:spcAft>
                <a:spcPts val="0"/>
              </a:spcAft>
              <a:buClr>
                <a:schemeClr val="dk2"/>
              </a:buClr>
              <a:buSzPts val="2000"/>
              <a:buFont typeface="Arial"/>
              <a:buNone/>
            </a:pPr>
            <a:r>
              <a:rPr lang="en-US" sz="1500" b="0" i="1" u="none" strike="noStrike" cap="none">
                <a:solidFill>
                  <a:srgbClr val="595959"/>
                </a:solidFill>
                <a:latin typeface="Cabin"/>
                <a:ea typeface="Cabin"/>
                <a:cs typeface="Cabin"/>
                <a:sym typeface="Cabin"/>
              </a:rPr>
              <a:t>The RTI Approach to Evaluating Learning Disabilities</a:t>
            </a:r>
            <a:endParaRPr sz="2000" b="0" i="0" u="none" strike="noStrike" cap="none">
              <a:solidFill>
                <a:srgbClr val="595959"/>
              </a:solidFill>
              <a:latin typeface="Cabin"/>
              <a:ea typeface="Cabin"/>
              <a:cs typeface="Cabin"/>
              <a:sym typeface="Cabin"/>
            </a:endParaRPr>
          </a:p>
          <a:p>
            <a:pPr marL="171450" marR="0" lvl="0" indent="-171450" algn="r" rtl="0">
              <a:lnSpc>
                <a:spcPct val="100000"/>
              </a:lnSpc>
              <a:spcBef>
                <a:spcPts val="0"/>
              </a:spcBef>
              <a:spcAft>
                <a:spcPts val="0"/>
              </a:spcAft>
              <a:buClr>
                <a:schemeClr val="dk2"/>
              </a:buClr>
              <a:buSzPts val="2000"/>
              <a:buFont typeface="Arial"/>
              <a:buNone/>
            </a:pPr>
            <a:r>
              <a:rPr lang="en-US" sz="1500" b="0" i="0" u="none" strike="noStrike" cap="none">
                <a:solidFill>
                  <a:srgbClr val="595959"/>
                </a:solidFill>
                <a:latin typeface="Cabin"/>
                <a:ea typeface="Cabin"/>
                <a:cs typeface="Cabin"/>
                <a:sym typeface="Cabin"/>
              </a:rPr>
              <a:t>Kovaleski, VanDerHeyden &amp; Shapiro</a:t>
            </a:r>
            <a:endParaRPr sz="2000" b="0" i="0" u="none" strike="noStrike" cap="none">
              <a:solidFill>
                <a:srgbClr val="595959"/>
              </a:solidFill>
              <a:latin typeface="Cabin"/>
              <a:ea typeface="Cabin"/>
              <a:cs typeface="Cabin"/>
              <a:sym typeface="Cabin"/>
            </a:endParaRPr>
          </a:p>
          <a:p>
            <a:pPr marL="171450" marR="0" lvl="0" indent="-76200" algn="l" rtl="0">
              <a:lnSpc>
                <a:spcPct val="100000"/>
              </a:lnSpc>
              <a:spcBef>
                <a:spcPts val="525"/>
              </a:spcBef>
              <a:spcAft>
                <a:spcPts val="1575"/>
              </a:spcAft>
              <a:buClr>
                <a:schemeClr val="dk2"/>
              </a:buClr>
              <a:buSzPts val="2000"/>
              <a:buFont typeface="Arial"/>
              <a:buNone/>
            </a:pPr>
            <a:endParaRPr sz="1500" b="1" i="0" u="none" strike="noStrike" cap="none">
              <a:solidFill>
                <a:srgbClr val="595959"/>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4"/>
          <p:cNvPicPr preferRelativeResize="0"/>
          <p:nvPr/>
        </p:nvPicPr>
        <p:blipFill rotWithShape="1">
          <a:blip r:embed="rId3">
            <a:alphaModFix amt="20000"/>
          </a:blip>
          <a:srcRect/>
          <a:stretch/>
        </p:blipFill>
        <p:spPr>
          <a:xfrm>
            <a:off x="-235859" y="-139700"/>
            <a:ext cx="9776497" cy="6997700"/>
          </a:xfrm>
          <a:prstGeom prst="rect">
            <a:avLst/>
          </a:prstGeom>
          <a:noFill/>
          <a:ln>
            <a:noFill/>
          </a:ln>
        </p:spPr>
      </p:pic>
      <p:sp>
        <p:nvSpPr>
          <p:cNvPr id="342" name="Google Shape;342;p54"/>
          <p:cNvSpPr txBox="1">
            <a:spLocks noGrp="1"/>
          </p:cNvSpPr>
          <p:nvPr>
            <p:ph type="title"/>
          </p:nvPr>
        </p:nvSpPr>
        <p:spPr>
          <a:xfrm>
            <a:off x="938759" y="1144039"/>
            <a:ext cx="7633800" cy="111915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dk2"/>
              </a:buClr>
              <a:buSzPts val="5100"/>
              <a:buFont typeface="Impact"/>
              <a:buNone/>
            </a:pPr>
            <a:r>
              <a:rPr lang="en-US" sz="4500" b="0" i="0" u="none" strike="noStrike" cap="none">
                <a:solidFill>
                  <a:schemeClr val="dk1"/>
                </a:solidFill>
                <a:latin typeface="Economica"/>
                <a:ea typeface="Economica"/>
                <a:cs typeface="Economica"/>
                <a:sym typeface="Economica"/>
              </a:rPr>
              <a:t>Turn and Talk</a:t>
            </a:r>
            <a:endParaRPr sz="4500" b="0" i="0" u="none" strike="noStrike" cap="none">
              <a:solidFill>
                <a:schemeClr val="dk1"/>
              </a:solidFill>
              <a:latin typeface="Economica"/>
              <a:ea typeface="Economica"/>
              <a:cs typeface="Economica"/>
              <a:sym typeface="Economica"/>
            </a:endParaRPr>
          </a:p>
        </p:txBody>
      </p:sp>
      <p:sp>
        <p:nvSpPr>
          <p:cNvPr id="343" name="Google Shape;343;p54"/>
          <p:cNvSpPr txBox="1">
            <a:spLocks noGrp="1"/>
          </p:cNvSpPr>
          <p:nvPr>
            <p:ph type="body" idx="1"/>
          </p:nvPr>
        </p:nvSpPr>
        <p:spPr>
          <a:xfrm>
            <a:off x="755102" y="2185988"/>
            <a:ext cx="7633800" cy="2695275"/>
          </a:xfrm>
          <a:prstGeom prst="rect">
            <a:avLst/>
          </a:prstGeom>
          <a:noFill/>
          <a:ln>
            <a:noFill/>
          </a:ln>
        </p:spPr>
        <p:txBody>
          <a:bodyPr spcFirstLastPara="1" wrap="square" lIns="68550" tIns="34275" rIns="68550" bIns="34275" anchor="t" anchorCtr="0">
            <a:noAutofit/>
          </a:bodyPr>
          <a:lstStyle/>
          <a:p>
            <a:pPr marL="342900" marR="0" lvl="0" indent="-342900" algn="l" rtl="0">
              <a:lnSpc>
                <a:spcPct val="110000"/>
              </a:lnSpc>
              <a:spcBef>
                <a:spcPts val="525"/>
              </a:spcBef>
              <a:spcAft>
                <a:spcPts val="0"/>
              </a:spcAft>
              <a:buClr>
                <a:schemeClr val="dk2"/>
              </a:buClr>
              <a:buSzPts val="3600"/>
              <a:buFont typeface="Arial"/>
              <a:buChar char="•"/>
            </a:pPr>
            <a:r>
              <a:rPr lang="en-US" sz="2700" b="1" i="0" u="none" strike="noStrike" cap="none">
                <a:solidFill>
                  <a:srgbClr val="595959"/>
                </a:solidFill>
                <a:latin typeface="Cabin"/>
                <a:ea typeface="Cabin"/>
                <a:cs typeface="Cabin"/>
                <a:sym typeface="Cabin"/>
              </a:rPr>
              <a:t>Does your school culture reflect this?</a:t>
            </a:r>
            <a:endParaRPr sz="2700" b="1" i="0" u="none" strike="noStrike" cap="none">
              <a:solidFill>
                <a:srgbClr val="595959"/>
              </a:solidFill>
              <a:latin typeface="Cabin"/>
              <a:ea typeface="Cabin"/>
              <a:cs typeface="Cabin"/>
              <a:sym typeface="Cabin"/>
            </a:endParaRPr>
          </a:p>
          <a:p>
            <a:pPr marL="342900" marR="0" lvl="0" indent="-342900" algn="l" rtl="0">
              <a:lnSpc>
                <a:spcPct val="110000"/>
              </a:lnSpc>
              <a:spcBef>
                <a:spcPts val="0"/>
              </a:spcBef>
              <a:spcAft>
                <a:spcPts val="0"/>
              </a:spcAft>
              <a:buClr>
                <a:schemeClr val="dk2"/>
              </a:buClr>
              <a:buSzPts val="3600"/>
              <a:buFont typeface="Arial"/>
              <a:buChar char="•"/>
            </a:pPr>
            <a:r>
              <a:rPr lang="en-US" sz="2700" b="1" i="0" u="none" strike="noStrike" cap="none">
                <a:solidFill>
                  <a:srgbClr val="595959"/>
                </a:solidFill>
                <a:latin typeface="Cabin"/>
                <a:ea typeface="Cabin"/>
                <a:cs typeface="Cabin"/>
                <a:sym typeface="Cabin"/>
              </a:rPr>
              <a:t>Is data used to identify the difference or “gap” between expected and current student outcomes for all students, including students with disabilities?</a:t>
            </a:r>
            <a:endParaRPr sz="2700" b="1" i="0" u="none" strike="noStrike" cap="none">
              <a:solidFill>
                <a:srgbClr val="595959"/>
              </a:solidFill>
              <a:latin typeface="Cabin"/>
              <a:ea typeface="Cabin"/>
              <a:cs typeface="Cabin"/>
              <a:sym typeface="Cabin"/>
            </a:endParaRPr>
          </a:p>
          <a:p>
            <a:pPr marL="342900" marR="0" lvl="0" indent="-342900" algn="l" rtl="0">
              <a:lnSpc>
                <a:spcPct val="110000"/>
              </a:lnSpc>
              <a:spcBef>
                <a:spcPts val="0"/>
              </a:spcBef>
              <a:spcAft>
                <a:spcPts val="0"/>
              </a:spcAft>
              <a:buClr>
                <a:schemeClr val="dk2"/>
              </a:buClr>
              <a:buSzPts val="3600"/>
              <a:buFont typeface="Arial"/>
              <a:buChar char="•"/>
            </a:pPr>
            <a:r>
              <a:rPr lang="en-US" sz="2700" b="1" i="0" u="none" strike="noStrike" cap="none">
                <a:solidFill>
                  <a:srgbClr val="595959"/>
                </a:solidFill>
                <a:latin typeface="Cabin"/>
                <a:ea typeface="Cabin"/>
                <a:cs typeface="Cabin"/>
                <a:sym typeface="Cabin"/>
              </a:rPr>
              <a:t>How does your school respond to identified gaps to ensure students with disabilities make </a:t>
            </a:r>
            <a:r>
              <a:rPr lang="en-US" sz="2700" b="1" i="1" u="none" strike="noStrike" cap="none">
                <a:solidFill>
                  <a:srgbClr val="595959"/>
                </a:solidFill>
                <a:latin typeface="Cabin"/>
                <a:ea typeface="Cabin"/>
                <a:cs typeface="Cabin"/>
                <a:sym typeface="Cabin"/>
              </a:rPr>
              <a:t>accelerated</a:t>
            </a:r>
            <a:r>
              <a:rPr lang="en-US" sz="2700" b="1" i="0" u="none" strike="noStrike" cap="none">
                <a:solidFill>
                  <a:srgbClr val="595959"/>
                </a:solidFill>
                <a:latin typeface="Cabin"/>
                <a:ea typeface="Cabin"/>
                <a:cs typeface="Cabin"/>
                <a:sym typeface="Cabin"/>
              </a:rPr>
              <a:t> progress?</a:t>
            </a:r>
            <a:endParaRPr sz="2700" b="1" i="0" u="none" strike="noStrike" cap="none">
              <a:solidFill>
                <a:srgbClr val="595959"/>
              </a:solidFill>
              <a:latin typeface="Cabin"/>
              <a:ea typeface="Cabin"/>
              <a:cs typeface="Cabin"/>
              <a:sym typeface="Cab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title"/>
          </p:nvPr>
        </p:nvSpPr>
        <p:spPr>
          <a:xfrm>
            <a:off x="1601083" y="1276313"/>
            <a:ext cx="5507100" cy="758475"/>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dk2"/>
              </a:buClr>
              <a:buSzPts val="5100"/>
              <a:buFont typeface="Impact"/>
              <a:buNone/>
            </a:pPr>
            <a:r>
              <a:rPr lang="en-US" sz="4500" b="0" i="0" u="none" strike="noStrike" cap="none">
                <a:solidFill>
                  <a:srgbClr val="000000"/>
                </a:solidFill>
                <a:latin typeface="Economica"/>
                <a:ea typeface="Economica"/>
                <a:cs typeface="Economica"/>
                <a:sym typeface="Economica"/>
              </a:rPr>
              <a:t>TAKE AWAY</a:t>
            </a:r>
            <a:endParaRPr sz="4500" b="0" i="0" u="none" strike="noStrike" cap="none">
              <a:solidFill>
                <a:srgbClr val="000000"/>
              </a:solidFill>
              <a:latin typeface="Economica"/>
              <a:ea typeface="Economica"/>
              <a:cs typeface="Economica"/>
              <a:sym typeface="Economica"/>
            </a:endParaRPr>
          </a:p>
        </p:txBody>
      </p:sp>
      <p:pic>
        <p:nvPicPr>
          <p:cNvPr id="350" name="Google Shape;350;p55"/>
          <p:cNvPicPr preferRelativeResize="0"/>
          <p:nvPr/>
        </p:nvPicPr>
        <p:blipFill rotWithShape="1">
          <a:blip r:embed="rId3">
            <a:alphaModFix amt="35000"/>
          </a:blip>
          <a:srcRect/>
          <a:stretch/>
        </p:blipFill>
        <p:spPr>
          <a:xfrm>
            <a:off x="7099" y="0"/>
            <a:ext cx="9136901" cy="6858000"/>
          </a:xfrm>
          <a:prstGeom prst="rect">
            <a:avLst/>
          </a:prstGeom>
          <a:noFill/>
          <a:ln>
            <a:noFill/>
          </a:ln>
        </p:spPr>
      </p:pic>
      <p:sp>
        <p:nvSpPr>
          <p:cNvPr id="351" name="Google Shape;351;p55"/>
          <p:cNvSpPr txBox="1"/>
          <p:nvPr/>
        </p:nvSpPr>
        <p:spPr>
          <a:xfrm>
            <a:off x="1657350" y="2529920"/>
            <a:ext cx="5772150" cy="2139075"/>
          </a:xfrm>
          <a:prstGeom prst="rect">
            <a:avLst/>
          </a:prstGeom>
          <a:solidFill>
            <a:srgbClr val="B4C12C"/>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2100" b="1" i="0" u="none" strike="noStrike" cap="none">
              <a:solidFill>
                <a:schemeClr val="dk1"/>
              </a:solidFill>
              <a:latin typeface="Cabin"/>
              <a:ea typeface="Cabin"/>
              <a:cs typeface="Cabin"/>
              <a:sym typeface="Cabin"/>
            </a:endParaRPr>
          </a:p>
          <a:p>
            <a:pPr marL="0" marR="0" lvl="0" indent="0" algn="ctr" rtl="0">
              <a:lnSpc>
                <a:spcPct val="100000"/>
              </a:lnSpc>
              <a:spcBef>
                <a:spcPts val="0"/>
              </a:spcBef>
              <a:spcAft>
                <a:spcPts val="0"/>
              </a:spcAft>
              <a:buNone/>
            </a:pPr>
            <a:r>
              <a:rPr lang="en-US" sz="2700" b="1" i="0" u="none" strike="noStrike" cap="none">
                <a:solidFill>
                  <a:schemeClr val="dk1"/>
                </a:solidFill>
                <a:latin typeface="Cabin"/>
                <a:ea typeface="Cabin"/>
                <a:cs typeface="Cabin"/>
                <a:sym typeface="Cabin"/>
              </a:rPr>
              <a:t>We begin by making sure EVERY student is receiving and benefiting from appropriate instruction.</a:t>
            </a:r>
            <a:endParaRPr sz="2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2100" b="1" i="0" u="none" strike="noStrike" cap="none">
              <a:solidFill>
                <a:schemeClr val="dk1"/>
              </a:solidFill>
              <a:latin typeface="Cabin"/>
              <a:ea typeface="Cabin"/>
              <a:cs typeface="Cabin"/>
              <a:sym typeface="Cab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6"/>
          <p:cNvSpPr/>
          <p:nvPr/>
        </p:nvSpPr>
        <p:spPr>
          <a:xfrm>
            <a:off x="1889522" y="1307307"/>
            <a:ext cx="5366147" cy="379810"/>
          </a:xfrm>
          <a:prstGeom prst="roundRect">
            <a:avLst>
              <a:gd name="adj" fmla="val 16667"/>
            </a:avLst>
          </a:prstGeom>
          <a:solidFill>
            <a:srgbClr val="B4C12C">
              <a:alpha val="62352"/>
            </a:srgbClr>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1350" b="1" i="0" u="none" strike="noStrike" cap="none">
                <a:solidFill>
                  <a:schemeClr val="dk1"/>
                </a:solidFill>
                <a:latin typeface="Arial"/>
                <a:ea typeface="Arial"/>
                <a:cs typeface="Arial"/>
                <a:sym typeface="Arial"/>
              </a:rPr>
              <a:t>Convergence of Data from Multiple Sources</a:t>
            </a:r>
            <a:endParaRPr sz="1050" b="0" i="0" u="none" strike="noStrike" cap="none">
              <a:solidFill>
                <a:srgbClr val="000000"/>
              </a:solidFill>
              <a:latin typeface="Arial"/>
              <a:ea typeface="Arial"/>
              <a:cs typeface="Arial"/>
              <a:sym typeface="Arial"/>
            </a:endParaRPr>
          </a:p>
        </p:txBody>
      </p:sp>
      <p:sp>
        <p:nvSpPr>
          <p:cNvPr id="358" name="Google Shape;358;p56"/>
          <p:cNvSpPr/>
          <p:nvPr/>
        </p:nvSpPr>
        <p:spPr>
          <a:xfrm>
            <a:off x="3108723" y="2299097"/>
            <a:ext cx="1320403" cy="2494359"/>
          </a:xfrm>
          <a:prstGeom prst="rect">
            <a:avLst/>
          </a:prstGeom>
          <a:solidFill>
            <a:srgbClr val="B4C12C">
              <a:alpha val="62352"/>
            </a:srgbClr>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1500" b="1" i="0" u="none" strike="noStrike" cap="none">
                <a:solidFill>
                  <a:schemeClr val="dk1"/>
                </a:solidFill>
                <a:latin typeface="Cabin"/>
                <a:ea typeface="Cabin"/>
                <a:cs typeface="Cabin"/>
                <a:sym typeface="Cabin"/>
              </a:rPr>
              <a:t>Rule out as </a:t>
            </a:r>
            <a:r>
              <a:rPr lang="en-US" sz="1500" b="1" i="1" u="none" strike="noStrike" cap="none">
                <a:solidFill>
                  <a:schemeClr val="dk1"/>
                </a:solidFill>
                <a:latin typeface="Cabin"/>
                <a:ea typeface="Cabin"/>
                <a:cs typeface="Cabin"/>
                <a:sym typeface="Cabin"/>
              </a:rPr>
              <a:t>primary </a:t>
            </a:r>
            <a:r>
              <a:rPr lang="en-US" sz="1500" b="1" i="0" u="none" strike="noStrike" cap="none">
                <a:solidFill>
                  <a:schemeClr val="dk1"/>
                </a:solidFill>
                <a:latin typeface="Cabin"/>
                <a:ea typeface="Cabin"/>
                <a:cs typeface="Cabin"/>
                <a:sym typeface="Cabin"/>
              </a:rPr>
              <a:t>factors:</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619" b="0" i="0" u="none" strike="noStrike" cap="none">
              <a:solidFill>
                <a:schemeClr val="dk1"/>
              </a:solidFill>
              <a:latin typeface="Cabin"/>
              <a:ea typeface="Cabin"/>
              <a:cs typeface="Cabin"/>
              <a:sym typeface="Cabin"/>
            </a:endParaRPr>
          </a:p>
          <a:p>
            <a:pPr marL="192881" marR="0" lvl="0" indent="-192881" algn="l" rtl="0">
              <a:lnSpc>
                <a:spcPct val="100000"/>
              </a:lnSpc>
              <a:spcBef>
                <a:spcPts val="0"/>
              </a:spcBef>
              <a:spcAft>
                <a:spcPts val="0"/>
              </a:spcAft>
              <a:buClr>
                <a:schemeClr val="dk1"/>
              </a:buClr>
              <a:buSzPts val="1200"/>
              <a:buFont typeface="Noto Sans Symbols"/>
              <a:buChar char="➢"/>
            </a:pPr>
            <a:r>
              <a:rPr lang="en-US" sz="900" b="0" i="0" u="none" strike="noStrike" cap="none">
                <a:solidFill>
                  <a:schemeClr val="dk1"/>
                </a:solidFill>
                <a:latin typeface="Arial"/>
                <a:ea typeface="Arial"/>
                <a:cs typeface="Arial"/>
                <a:sym typeface="Arial"/>
              </a:rPr>
              <a:t>Vision, hearing, motor disability</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200"/>
              <a:buFont typeface="Noto Sans Symbols"/>
              <a:buChar char="➢"/>
            </a:pPr>
            <a:r>
              <a:rPr lang="en-US" sz="900" b="0" i="0" u="none" strike="noStrike" cap="none">
                <a:solidFill>
                  <a:schemeClr val="dk1"/>
                </a:solidFill>
                <a:latin typeface="Arial"/>
                <a:ea typeface="Arial"/>
                <a:cs typeface="Arial"/>
                <a:sym typeface="Arial"/>
              </a:rPr>
              <a:t>Intellectual disability</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200"/>
              <a:buFont typeface="Noto Sans Symbols"/>
              <a:buChar char="➢"/>
            </a:pPr>
            <a:r>
              <a:rPr lang="en-US" sz="900" b="0" i="0" u="none" strike="noStrike" cap="none">
                <a:solidFill>
                  <a:schemeClr val="dk1"/>
                </a:solidFill>
                <a:latin typeface="Arial"/>
                <a:ea typeface="Arial"/>
                <a:cs typeface="Arial"/>
                <a:sym typeface="Arial"/>
              </a:rPr>
              <a:t>Emotional disturbance</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200"/>
              <a:buFont typeface="Noto Sans Symbols"/>
              <a:buChar char="➢"/>
            </a:pPr>
            <a:r>
              <a:rPr lang="en-US" sz="900" b="0" i="0" u="none" strike="noStrike" cap="none">
                <a:solidFill>
                  <a:schemeClr val="dk1"/>
                </a:solidFill>
                <a:latin typeface="Arial"/>
                <a:ea typeface="Arial"/>
                <a:cs typeface="Arial"/>
                <a:sym typeface="Arial"/>
              </a:rPr>
              <a:t>Cultural factors</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200"/>
              <a:buFont typeface="Noto Sans Symbols"/>
              <a:buChar char="➢"/>
            </a:pPr>
            <a:r>
              <a:rPr lang="en-US" sz="900" b="0" i="0" u="none" strike="noStrike" cap="none">
                <a:solidFill>
                  <a:schemeClr val="dk1"/>
                </a:solidFill>
                <a:latin typeface="Arial"/>
                <a:ea typeface="Arial"/>
                <a:cs typeface="Arial"/>
                <a:sym typeface="Arial"/>
              </a:rPr>
              <a:t>Environmental or economic influences</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200"/>
              <a:buFont typeface="Noto Sans Symbols"/>
              <a:buChar char="➢"/>
            </a:pPr>
            <a:r>
              <a:rPr lang="en-US" sz="900" b="0" i="0" u="none" strike="noStrike" cap="none">
                <a:solidFill>
                  <a:schemeClr val="dk1"/>
                </a:solidFill>
                <a:latin typeface="Arial"/>
                <a:ea typeface="Arial"/>
                <a:cs typeface="Arial"/>
                <a:sym typeface="Arial"/>
              </a:rPr>
              <a:t>Loss of instructional time</a:t>
            </a:r>
            <a:endParaRPr sz="1050" b="0" i="0" u="none" strike="noStrike" cap="none">
              <a:solidFill>
                <a:srgbClr val="000000"/>
              </a:solidFill>
              <a:latin typeface="Arial"/>
              <a:ea typeface="Arial"/>
              <a:cs typeface="Arial"/>
              <a:sym typeface="Arial"/>
            </a:endParaRPr>
          </a:p>
        </p:txBody>
      </p:sp>
      <p:sp>
        <p:nvSpPr>
          <p:cNvPr id="359" name="Google Shape;359;p56"/>
          <p:cNvSpPr/>
          <p:nvPr/>
        </p:nvSpPr>
        <p:spPr>
          <a:xfrm>
            <a:off x="1650208" y="2314576"/>
            <a:ext cx="1335881" cy="2494360"/>
          </a:xfrm>
          <a:prstGeom prst="rect">
            <a:avLst/>
          </a:prstGeom>
          <a:solidFill>
            <a:schemeClr val="accent1">
              <a:alpha val="69411"/>
            </a:schemeClr>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1500" b="1" i="0" u="none" strike="noStrike" cap="none">
                <a:solidFill>
                  <a:schemeClr val="dk1"/>
                </a:solidFill>
                <a:latin typeface="Cabin"/>
                <a:ea typeface="Cabin"/>
                <a:cs typeface="Cabin"/>
                <a:sym typeface="Cabin"/>
              </a:rPr>
              <a:t>Rule out as </a:t>
            </a:r>
            <a:r>
              <a:rPr lang="en-US" sz="1500" b="1" i="1" u="none" strike="noStrike" cap="none">
                <a:solidFill>
                  <a:schemeClr val="dk1"/>
                </a:solidFill>
                <a:latin typeface="Cabin"/>
                <a:ea typeface="Cabin"/>
                <a:cs typeface="Cabin"/>
                <a:sym typeface="Cabin"/>
              </a:rPr>
              <a:t>determinant</a:t>
            </a:r>
            <a:r>
              <a:rPr lang="en-US" sz="1500" b="1" i="0" u="none" strike="noStrike" cap="none">
                <a:solidFill>
                  <a:schemeClr val="dk1"/>
                </a:solidFill>
                <a:latin typeface="Cabin"/>
                <a:ea typeface="Cabin"/>
                <a:cs typeface="Cabin"/>
                <a:sym typeface="Cabin"/>
              </a:rPr>
              <a:t> factors</a:t>
            </a:r>
            <a:r>
              <a:rPr lang="en-US" sz="1500" b="0" i="0" u="none" strike="noStrike" cap="none">
                <a:solidFill>
                  <a:schemeClr val="dk1"/>
                </a:solidFill>
                <a:latin typeface="Cabin"/>
                <a:ea typeface="Cabin"/>
                <a:cs typeface="Cabin"/>
                <a:sym typeface="Cabin"/>
              </a:rPr>
              <a:t>:</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619" b="0" i="0" u="none" strike="noStrike" cap="none">
              <a:solidFill>
                <a:schemeClr val="dk1"/>
              </a:solidFill>
              <a:latin typeface="Cabin"/>
              <a:ea typeface="Cabin"/>
              <a:cs typeface="Cabin"/>
              <a:sym typeface="Cabin"/>
            </a:endParaRPr>
          </a:p>
          <a:p>
            <a:pPr marL="192881" marR="0" lvl="0" indent="-192881" algn="l" rtl="0">
              <a:lnSpc>
                <a:spcPct val="100000"/>
              </a:lnSpc>
              <a:spcBef>
                <a:spcPts val="0"/>
              </a:spcBef>
              <a:spcAft>
                <a:spcPts val="0"/>
              </a:spcAft>
              <a:buClr>
                <a:schemeClr val="dk1"/>
              </a:buClr>
              <a:buSzPts val="1400"/>
              <a:buFont typeface="Noto Sans Symbols"/>
              <a:buChar char="➢"/>
            </a:pPr>
            <a:r>
              <a:rPr lang="en-US" sz="1050" b="0" i="0" u="none" strike="noStrike" cap="none">
                <a:solidFill>
                  <a:schemeClr val="dk1"/>
                </a:solidFill>
                <a:latin typeface="Arial"/>
                <a:ea typeface="Arial"/>
                <a:cs typeface="Arial"/>
                <a:sym typeface="Arial"/>
              </a:rPr>
              <a:t>Lack of appropriate instruction in       reading and/or math delivered by qualified personnel</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400"/>
              <a:buFont typeface="Noto Sans Symbols"/>
              <a:buChar char="➢"/>
            </a:pPr>
            <a:r>
              <a:rPr lang="en-US" sz="1050" b="0" i="0" u="none" strike="noStrike" cap="none">
                <a:solidFill>
                  <a:schemeClr val="dk1"/>
                </a:solidFill>
                <a:latin typeface="Arial"/>
                <a:ea typeface="Arial"/>
                <a:cs typeface="Arial"/>
                <a:sym typeface="Arial"/>
              </a:rPr>
              <a:t>Limited English proficiency</a:t>
            </a:r>
            <a:r>
              <a:rPr lang="en-US" sz="1050" b="0" i="0" u="none" strike="noStrike" cap="none">
                <a:solidFill>
                  <a:schemeClr val="dk1"/>
                </a:solidFill>
                <a:latin typeface="Cabin"/>
                <a:ea typeface="Cabin"/>
                <a:cs typeface="Cabin"/>
                <a:sym typeface="Cabin"/>
              </a:rPr>
              <a:t> </a:t>
            </a:r>
            <a:endParaRPr sz="1050" b="0" i="0" u="none" strike="noStrike" cap="none">
              <a:solidFill>
                <a:srgbClr val="000000"/>
              </a:solidFill>
              <a:latin typeface="Arial"/>
              <a:ea typeface="Arial"/>
              <a:cs typeface="Arial"/>
              <a:sym typeface="Arial"/>
            </a:endParaRPr>
          </a:p>
        </p:txBody>
      </p:sp>
      <p:sp>
        <p:nvSpPr>
          <p:cNvPr id="360" name="Google Shape;360;p56"/>
          <p:cNvSpPr/>
          <p:nvPr/>
        </p:nvSpPr>
        <p:spPr>
          <a:xfrm>
            <a:off x="4608911" y="2299097"/>
            <a:ext cx="1334690" cy="2495550"/>
          </a:xfrm>
          <a:prstGeom prst="rect">
            <a:avLst/>
          </a:prstGeom>
          <a:solidFill>
            <a:schemeClr val="accent1">
              <a:alpha val="69411"/>
            </a:schemeClr>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1500" b="1" i="0" u="none" strike="noStrike" cap="none">
                <a:solidFill>
                  <a:schemeClr val="dk1"/>
                </a:solidFill>
                <a:latin typeface="Cabin"/>
                <a:ea typeface="Cabin"/>
                <a:cs typeface="Cabin"/>
                <a:sym typeface="Cabin"/>
              </a:rPr>
              <a:t>Inadequate achievement:</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619" b="0" i="0" u="none" strike="noStrike" cap="none">
              <a:solidFill>
                <a:schemeClr val="dk1"/>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400"/>
              <a:buFont typeface="Noto Sans Symbols"/>
              <a:buChar char="➢"/>
            </a:pPr>
            <a:r>
              <a:rPr lang="en-US" sz="1050" b="0" i="0" u="none" strike="noStrike" cap="none">
                <a:solidFill>
                  <a:schemeClr val="dk1"/>
                </a:solidFill>
                <a:latin typeface="Arial"/>
                <a:ea typeface="Arial"/>
                <a:cs typeface="Arial"/>
                <a:sym typeface="Arial"/>
              </a:rPr>
              <a:t>Does not meet age or grade level standards</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400"/>
              <a:buFont typeface="Noto Sans Symbols"/>
              <a:buChar char="➢"/>
            </a:pPr>
            <a:r>
              <a:rPr lang="en-US" sz="1050" b="0" i="0" u="none" strike="noStrike" cap="none">
                <a:solidFill>
                  <a:schemeClr val="dk1"/>
                </a:solidFill>
                <a:latin typeface="Arial"/>
                <a:ea typeface="Arial"/>
                <a:cs typeface="Arial"/>
                <a:sym typeface="Arial"/>
              </a:rPr>
              <a:t>When provided learning experiences and instruction appropriate for the child’s age or grade</a:t>
            </a:r>
            <a:endParaRPr sz="1050" b="0" i="0" u="none" strike="noStrike" cap="none">
              <a:solidFill>
                <a:srgbClr val="000000"/>
              </a:solidFill>
              <a:latin typeface="Arial"/>
              <a:ea typeface="Arial"/>
              <a:cs typeface="Arial"/>
              <a:sym typeface="Arial"/>
            </a:endParaRPr>
          </a:p>
        </p:txBody>
      </p:sp>
      <p:sp>
        <p:nvSpPr>
          <p:cNvPr id="361" name="Google Shape;361;p56"/>
          <p:cNvSpPr/>
          <p:nvPr/>
        </p:nvSpPr>
        <p:spPr>
          <a:xfrm>
            <a:off x="6104336" y="2299097"/>
            <a:ext cx="1310878" cy="2495550"/>
          </a:xfrm>
          <a:prstGeom prst="rect">
            <a:avLst/>
          </a:prstGeom>
          <a:solidFill>
            <a:srgbClr val="B4C12C">
              <a:alpha val="62352"/>
            </a:srgbClr>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1500" b="1" i="0" u="none" strike="noStrike" cap="none">
                <a:solidFill>
                  <a:schemeClr val="dk1"/>
                </a:solidFill>
                <a:latin typeface="Cabin"/>
                <a:ea typeface="Cabin"/>
                <a:cs typeface="Cabin"/>
                <a:sym typeface="Cabin"/>
              </a:rPr>
              <a:t>Insufficient progress</a:t>
            </a:r>
            <a:r>
              <a:rPr lang="en-US" sz="1500" b="0" i="0" u="none" strike="noStrike" cap="none">
                <a:solidFill>
                  <a:schemeClr val="dk1"/>
                </a:solidFill>
                <a:latin typeface="Cabin"/>
                <a:ea typeface="Cabin"/>
                <a:cs typeface="Cabin"/>
                <a:sym typeface="Cabin"/>
              </a:rPr>
              <a:t>:</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619" b="0" i="0" u="none" strike="noStrike" cap="none">
              <a:solidFill>
                <a:schemeClr val="dk1"/>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400"/>
              <a:buFont typeface="Noto Sans Symbols"/>
              <a:buChar char="➢"/>
            </a:pPr>
            <a:r>
              <a:rPr lang="en-US" sz="1050" b="0" i="0" u="none" strike="noStrike" cap="none">
                <a:solidFill>
                  <a:schemeClr val="dk1"/>
                </a:solidFill>
                <a:latin typeface="Arial"/>
                <a:ea typeface="Arial"/>
                <a:cs typeface="Arial"/>
                <a:sym typeface="Arial"/>
              </a:rPr>
              <a:t>Demonstrates a lack of response to instruction/ intervention      </a:t>
            </a:r>
            <a:r>
              <a:rPr lang="en-US" sz="1050" b="0" i="1" u="none" strike="noStrike" cap="none">
                <a:solidFill>
                  <a:schemeClr val="dk1"/>
                </a:solidFill>
                <a:latin typeface="Arial"/>
                <a:ea typeface="Arial"/>
                <a:cs typeface="Arial"/>
                <a:sym typeface="Arial"/>
              </a:rPr>
              <a:t>OR</a:t>
            </a:r>
            <a:endParaRPr sz="1050" b="0" i="0" u="none" strike="noStrike" cap="none">
              <a:solidFill>
                <a:srgbClr val="000000"/>
              </a:solidFill>
              <a:latin typeface="Arial"/>
              <a:ea typeface="Arial"/>
              <a:cs typeface="Arial"/>
              <a:sym typeface="Arial"/>
            </a:endParaRPr>
          </a:p>
          <a:p>
            <a:pPr marL="192881" marR="0" lvl="0" indent="-192881" algn="l" rtl="0">
              <a:lnSpc>
                <a:spcPct val="100000"/>
              </a:lnSpc>
              <a:spcBef>
                <a:spcPts val="0"/>
              </a:spcBef>
              <a:spcAft>
                <a:spcPts val="0"/>
              </a:spcAft>
              <a:buClr>
                <a:schemeClr val="dk1"/>
              </a:buClr>
              <a:buSzPts val="1400"/>
              <a:buFont typeface="Noto Sans Symbols"/>
              <a:buChar char="➢"/>
            </a:pPr>
            <a:r>
              <a:rPr lang="en-US" sz="1050" b="0" i="0" u="none" strike="noStrike" cap="none">
                <a:solidFill>
                  <a:schemeClr val="dk1"/>
                </a:solidFill>
                <a:latin typeface="Arial"/>
                <a:ea typeface="Arial"/>
                <a:cs typeface="Arial"/>
                <a:sym typeface="Arial"/>
              </a:rPr>
              <a:t>Responds at a rate insufficient to reduce risk over time</a:t>
            </a:r>
            <a:endParaRPr sz="1050" b="0" i="0" u="none" strike="noStrike" cap="none">
              <a:solidFill>
                <a:srgbClr val="000000"/>
              </a:solidFill>
              <a:latin typeface="Arial"/>
              <a:ea typeface="Arial"/>
              <a:cs typeface="Arial"/>
              <a:sym typeface="Arial"/>
            </a:endParaRPr>
          </a:p>
        </p:txBody>
      </p:sp>
      <p:sp>
        <p:nvSpPr>
          <p:cNvPr id="362" name="Google Shape;362;p56"/>
          <p:cNvSpPr/>
          <p:nvPr/>
        </p:nvSpPr>
        <p:spPr>
          <a:xfrm>
            <a:off x="2918222" y="3400425"/>
            <a:ext cx="161925" cy="142875"/>
          </a:xfrm>
          <a:prstGeom prst="plus">
            <a:avLst>
              <a:gd name="adj" fmla="val 25000"/>
            </a:avLst>
          </a:prstGeom>
          <a:solidFill>
            <a:srgbClr val="FFFF00"/>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363" name="Google Shape;363;p56"/>
          <p:cNvSpPr/>
          <p:nvPr/>
        </p:nvSpPr>
        <p:spPr>
          <a:xfrm>
            <a:off x="4410075" y="4700588"/>
            <a:ext cx="161925" cy="142875"/>
          </a:xfrm>
          <a:prstGeom prst="plus">
            <a:avLst>
              <a:gd name="adj" fmla="val 25000"/>
            </a:avLst>
          </a:prstGeom>
          <a:solidFill>
            <a:srgbClr val="FFFF00"/>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364" name="Google Shape;364;p56"/>
          <p:cNvSpPr/>
          <p:nvPr/>
        </p:nvSpPr>
        <p:spPr>
          <a:xfrm>
            <a:off x="5934075" y="3400425"/>
            <a:ext cx="161925" cy="142875"/>
          </a:xfrm>
          <a:prstGeom prst="plus">
            <a:avLst>
              <a:gd name="adj" fmla="val 25000"/>
            </a:avLst>
          </a:prstGeom>
          <a:solidFill>
            <a:srgbClr val="FFFF00"/>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365" name="Google Shape;365;p56"/>
          <p:cNvSpPr/>
          <p:nvPr/>
        </p:nvSpPr>
        <p:spPr>
          <a:xfrm>
            <a:off x="4420791" y="3381375"/>
            <a:ext cx="161925" cy="142875"/>
          </a:xfrm>
          <a:prstGeom prst="plus">
            <a:avLst>
              <a:gd name="adj" fmla="val 25000"/>
            </a:avLst>
          </a:prstGeom>
          <a:solidFill>
            <a:srgbClr val="FFFF00"/>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None/>
            </a:pPr>
            <a:endParaRPr sz="1350" b="0" i="0" u="none" strike="noStrike" cap="none">
              <a:solidFill>
                <a:schemeClr val="dk1"/>
              </a:solidFill>
              <a:latin typeface="Arial"/>
              <a:ea typeface="Arial"/>
              <a:cs typeface="Arial"/>
              <a:sym typeface="Arial"/>
            </a:endParaRPr>
          </a:p>
        </p:txBody>
      </p:sp>
      <p:sp>
        <p:nvSpPr>
          <p:cNvPr id="366" name="Google Shape;366;p56"/>
          <p:cNvSpPr/>
          <p:nvPr/>
        </p:nvSpPr>
        <p:spPr>
          <a:xfrm>
            <a:off x="2118122" y="5125641"/>
            <a:ext cx="4767263" cy="246459"/>
          </a:xfrm>
          <a:prstGeom prst="ellipse">
            <a:avLst/>
          </a:prstGeom>
          <a:solidFill>
            <a:schemeClr val="accent1">
              <a:alpha val="69411"/>
            </a:schemeClr>
          </a:solidFill>
          <a:ln w="9525" cap="flat" cmpd="sng">
            <a:solidFill>
              <a:schemeClr val="dk1"/>
            </a:solidFill>
            <a:prstDash val="solid"/>
            <a:round/>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1125" b="1" i="0" u="none" strike="noStrike" cap="none">
                <a:solidFill>
                  <a:schemeClr val="dk1"/>
                </a:solidFill>
                <a:latin typeface="Arial"/>
                <a:ea typeface="Arial"/>
                <a:cs typeface="Arial"/>
                <a:sym typeface="Arial"/>
              </a:rPr>
              <a:t>Adverse effect and requires special education</a:t>
            </a:r>
            <a:endParaRPr sz="1050" b="0" i="0" u="none" strike="noStrike" cap="none">
              <a:solidFill>
                <a:srgbClr val="000000"/>
              </a:solidFill>
              <a:latin typeface="Arial"/>
              <a:ea typeface="Arial"/>
              <a:cs typeface="Arial"/>
              <a:sym typeface="Arial"/>
            </a:endParaRPr>
          </a:p>
        </p:txBody>
      </p:sp>
      <p:sp>
        <p:nvSpPr>
          <p:cNvPr id="367" name="Google Shape;367;p56"/>
          <p:cNvSpPr/>
          <p:nvPr/>
        </p:nvSpPr>
        <p:spPr>
          <a:xfrm flipH="1">
            <a:off x="2164556" y="1785938"/>
            <a:ext cx="285750" cy="219075"/>
          </a:xfrm>
          <a:prstGeom prst="downArrow">
            <a:avLst>
              <a:gd name="adj1" fmla="val 50000"/>
              <a:gd name="adj2" fmla="val 50000"/>
            </a:avLst>
          </a:prstGeom>
          <a:solidFill>
            <a:srgbClr val="FFFF0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788" b="0" i="0" u="none" strike="noStrike" cap="none">
              <a:solidFill>
                <a:schemeClr val="lt1"/>
              </a:solidFill>
              <a:latin typeface="Cabin"/>
              <a:ea typeface="Cabin"/>
              <a:cs typeface="Cabin"/>
              <a:sym typeface="Cabin"/>
            </a:endParaRPr>
          </a:p>
        </p:txBody>
      </p:sp>
      <p:sp>
        <p:nvSpPr>
          <p:cNvPr id="368" name="Google Shape;368;p56"/>
          <p:cNvSpPr/>
          <p:nvPr/>
        </p:nvSpPr>
        <p:spPr>
          <a:xfrm flipH="1">
            <a:off x="3649267" y="1806179"/>
            <a:ext cx="286940" cy="219075"/>
          </a:xfrm>
          <a:prstGeom prst="downArrow">
            <a:avLst>
              <a:gd name="adj1" fmla="val 50000"/>
              <a:gd name="adj2" fmla="val 50000"/>
            </a:avLst>
          </a:prstGeom>
          <a:solidFill>
            <a:srgbClr val="FFFF0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788" b="0" i="0" u="none" strike="noStrike" cap="none">
              <a:solidFill>
                <a:schemeClr val="lt1"/>
              </a:solidFill>
              <a:latin typeface="Cabin"/>
              <a:ea typeface="Cabin"/>
              <a:cs typeface="Cabin"/>
              <a:sym typeface="Cabin"/>
            </a:endParaRPr>
          </a:p>
        </p:txBody>
      </p:sp>
      <p:sp>
        <p:nvSpPr>
          <p:cNvPr id="369" name="Google Shape;369;p56"/>
          <p:cNvSpPr/>
          <p:nvPr/>
        </p:nvSpPr>
        <p:spPr>
          <a:xfrm flipH="1">
            <a:off x="5135166" y="1806179"/>
            <a:ext cx="285750" cy="219075"/>
          </a:xfrm>
          <a:prstGeom prst="downArrow">
            <a:avLst>
              <a:gd name="adj1" fmla="val 50000"/>
              <a:gd name="adj2" fmla="val 50000"/>
            </a:avLst>
          </a:prstGeom>
          <a:solidFill>
            <a:srgbClr val="FFFF0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788" b="0" i="0" u="none" strike="noStrike" cap="none">
              <a:solidFill>
                <a:schemeClr val="lt1"/>
              </a:solidFill>
              <a:latin typeface="Cabin"/>
              <a:ea typeface="Cabin"/>
              <a:cs typeface="Cabin"/>
              <a:sym typeface="Cabin"/>
            </a:endParaRPr>
          </a:p>
        </p:txBody>
      </p:sp>
      <p:sp>
        <p:nvSpPr>
          <p:cNvPr id="370" name="Google Shape;370;p56"/>
          <p:cNvSpPr/>
          <p:nvPr/>
        </p:nvSpPr>
        <p:spPr>
          <a:xfrm flipH="1">
            <a:off x="6582966" y="1797845"/>
            <a:ext cx="285750" cy="217885"/>
          </a:xfrm>
          <a:prstGeom prst="downArrow">
            <a:avLst>
              <a:gd name="adj1" fmla="val 50000"/>
              <a:gd name="adj2" fmla="val 50000"/>
            </a:avLst>
          </a:prstGeom>
          <a:solidFill>
            <a:srgbClr val="FFFF0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788" b="0" i="0" u="none" strike="noStrike" cap="none">
              <a:solidFill>
                <a:schemeClr val="lt1"/>
              </a:solidFill>
              <a:latin typeface="Cabin"/>
              <a:ea typeface="Cabin"/>
              <a:cs typeface="Cabin"/>
              <a:sym typeface="Cabin"/>
            </a:endParaRPr>
          </a:p>
        </p:txBody>
      </p:sp>
      <p:sp>
        <p:nvSpPr>
          <p:cNvPr id="371" name="Google Shape;371;p56"/>
          <p:cNvSpPr/>
          <p:nvPr/>
        </p:nvSpPr>
        <p:spPr>
          <a:xfrm>
            <a:off x="1778795" y="2046685"/>
            <a:ext cx="1079897" cy="217884"/>
          </a:xfrm>
          <a:prstGeom prst="rect">
            <a:avLst/>
          </a:prstGeom>
          <a:solidFill>
            <a:srgbClr val="FEEFD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788" b="1" i="0" u="none" strike="noStrike" cap="none">
                <a:solidFill>
                  <a:schemeClr val="dk1"/>
                </a:solidFill>
                <a:latin typeface="Cabin"/>
                <a:ea typeface="Cabin"/>
                <a:cs typeface="Cabin"/>
                <a:sym typeface="Cabin"/>
              </a:rPr>
              <a:t>CRITERION 1</a:t>
            </a:r>
            <a:endParaRPr sz="1050" b="0" i="0" u="none" strike="noStrike" cap="none">
              <a:solidFill>
                <a:srgbClr val="000000"/>
              </a:solidFill>
              <a:latin typeface="Arial"/>
              <a:ea typeface="Arial"/>
              <a:cs typeface="Arial"/>
              <a:sym typeface="Arial"/>
            </a:endParaRPr>
          </a:p>
        </p:txBody>
      </p:sp>
      <p:sp>
        <p:nvSpPr>
          <p:cNvPr id="372" name="Google Shape;372;p56"/>
          <p:cNvSpPr/>
          <p:nvPr/>
        </p:nvSpPr>
        <p:spPr>
          <a:xfrm>
            <a:off x="3228976" y="2043114"/>
            <a:ext cx="1079897" cy="217885"/>
          </a:xfrm>
          <a:prstGeom prst="rect">
            <a:avLst/>
          </a:prstGeom>
          <a:solidFill>
            <a:srgbClr val="FEEFD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788" b="1" i="0" u="none" strike="noStrike" cap="none">
                <a:solidFill>
                  <a:schemeClr val="dk1"/>
                </a:solidFill>
                <a:latin typeface="Cabin"/>
                <a:ea typeface="Cabin"/>
                <a:cs typeface="Cabin"/>
                <a:sym typeface="Cabin"/>
              </a:rPr>
              <a:t>CRITERION 2</a:t>
            </a:r>
            <a:endParaRPr sz="1050" b="0" i="0" u="none" strike="noStrike" cap="none">
              <a:solidFill>
                <a:srgbClr val="000000"/>
              </a:solidFill>
              <a:latin typeface="Arial"/>
              <a:ea typeface="Arial"/>
              <a:cs typeface="Arial"/>
              <a:sym typeface="Arial"/>
            </a:endParaRPr>
          </a:p>
        </p:txBody>
      </p:sp>
      <p:sp>
        <p:nvSpPr>
          <p:cNvPr id="373" name="Google Shape;373;p56"/>
          <p:cNvSpPr/>
          <p:nvPr/>
        </p:nvSpPr>
        <p:spPr>
          <a:xfrm>
            <a:off x="4708922" y="2049066"/>
            <a:ext cx="1079897" cy="217884"/>
          </a:xfrm>
          <a:prstGeom prst="rect">
            <a:avLst/>
          </a:prstGeom>
          <a:solidFill>
            <a:srgbClr val="FEEFD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788" b="1" i="0" u="none" strike="noStrike" cap="none">
                <a:solidFill>
                  <a:schemeClr val="dk1"/>
                </a:solidFill>
                <a:latin typeface="Cabin"/>
                <a:ea typeface="Cabin"/>
                <a:cs typeface="Cabin"/>
                <a:sym typeface="Cabin"/>
              </a:rPr>
              <a:t>CRITERION 3</a:t>
            </a:r>
            <a:endParaRPr sz="1050" b="0" i="0" u="none" strike="noStrike" cap="none">
              <a:solidFill>
                <a:srgbClr val="000000"/>
              </a:solidFill>
              <a:latin typeface="Arial"/>
              <a:ea typeface="Arial"/>
              <a:cs typeface="Arial"/>
              <a:sym typeface="Arial"/>
            </a:endParaRPr>
          </a:p>
        </p:txBody>
      </p:sp>
      <p:sp>
        <p:nvSpPr>
          <p:cNvPr id="374" name="Google Shape;374;p56"/>
          <p:cNvSpPr/>
          <p:nvPr/>
        </p:nvSpPr>
        <p:spPr>
          <a:xfrm>
            <a:off x="6222208" y="2050257"/>
            <a:ext cx="1079897" cy="217885"/>
          </a:xfrm>
          <a:prstGeom prst="rect">
            <a:avLst/>
          </a:prstGeom>
          <a:solidFill>
            <a:srgbClr val="FEEFD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788" b="1" i="0" u="none" strike="noStrike" cap="none">
                <a:solidFill>
                  <a:schemeClr val="dk1"/>
                </a:solidFill>
                <a:latin typeface="Cabin"/>
                <a:ea typeface="Cabin"/>
                <a:cs typeface="Cabin"/>
                <a:sym typeface="Cabin"/>
              </a:rPr>
              <a:t>CRITERION 4</a:t>
            </a:r>
            <a:endParaRPr sz="1050" b="0" i="0" u="none" strike="noStrike" cap="none">
              <a:solidFill>
                <a:srgbClr val="000000"/>
              </a:solidFill>
              <a:latin typeface="Arial"/>
              <a:ea typeface="Arial"/>
              <a:cs typeface="Arial"/>
              <a:sym typeface="Arial"/>
            </a:endParaRPr>
          </a:p>
        </p:txBody>
      </p:sp>
      <p:sp>
        <p:nvSpPr>
          <p:cNvPr id="375" name="Google Shape;375;p56"/>
          <p:cNvSpPr/>
          <p:nvPr/>
        </p:nvSpPr>
        <p:spPr>
          <a:xfrm>
            <a:off x="3970735" y="4869657"/>
            <a:ext cx="1079897" cy="217885"/>
          </a:xfrm>
          <a:prstGeom prst="rect">
            <a:avLst/>
          </a:prstGeom>
          <a:solidFill>
            <a:srgbClr val="FEEFD0"/>
          </a:solidFill>
          <a:ln w="12700" cap="flat" cmpd="sng">
            <a:solidFill>
              <a:srgbClr val="B48219"/>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788" b="1" i="0" u="none" strike="noStrike" cap="none">
                <a:solidFill>
                  <a:schemeClr val="dk1"/>
                </a:solidFill>
                <a:latin typeface="Cabin"/>
                <a:ea typeface="Cabin"/>
                <a:cs typeface="Cabin"/>
                <a:sym typeface="Cabin"/>
              </a:rPr>
              <a:t>CRITERION 5</a:t>
            </a:r>
            <a:endParaRPr sz="1050" b="0" i="0" u="none" strike="noStrike" cap="none">
              <a:solidFill>
                <a:srgbClr val="000000"/>
              </a:solidFill>
              <a:latin typeface="Arial"/>
              <a:ea typeface="Arial"/>
              <a:cs typeface="Arial"/>
              <a:sym typeface="Arial"/>
            </a:endParaRPr>
          </a:p>
        </p:txBody>
      </p:sp>
      <p:sp>
        <p:nvSpPr>
          <p:cNvPr id="376" name="Google Shape;376;p56"/>
          <p:cNvSpPr/>
          <p:nvPr/>
        </p:nvSpPr>
        <p:spPr>
          <a:xfrm rot="-3190627">
            <a:off x="1116806" y="1912144"/>
            <a:ext cx="690563" cy="773907"/>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77" name="Google Shape;377;p56"/>
          <p:cNvSpPr txBox="1"/>
          <p:nvPr/>
        </p:nvSpPr>
        <p:spPr>
          <a:xfrm rot="2209373">
            <a:off x="1092356" y="2074722"/>
            <a:ext cx="601267" cy="345281"/>
          </a:xfrm>
          <a:prstGeom prst="rect">
            <a:avLst/>
          </a:prstGeom>
          <a:noFill/>
          <a:ln>
            <a:noFill/>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None/>
            </a:pPr>
            <a:r>
              <a:rPr lang="en-US" sz="900" b="0" i="0" u="none" strike="noStrike" cap="none">
                <a:solidFill>
                  <a:schemeClr val="dk1"/>
                </a:solidFill>
                <a:latin typeface="Cabin"/>
                <a:ea typeface="Cabin"/>
                <a:cs typeface="Cabin"/>
                <a:sym typeface="Cabin"/>
              </a:rPr>
              <a:t>START</a:t>
            </a:r>
            <a:r>
              <a:rPr lang="en-US" sz="788" b="0" i="0" u="none" strike="noStrike" cap="none">
                <a:solidFill>
                  <a:schemeClr val="dk1"/>
                </a:solidFill>
                <a:latin typeface="Cabin"/>
                <a:ea typeface="Cabin"/>
                <a:cs typeface="Cabin"/>
                <a:sym typeface="Cabin"/>
              </a:rPr>
              <a:t> </a:t>
            </a:r>
            <a:r>
              <a:rPr lang="en-US" sz="900" b="0" i="0" u="none" strike="noStrike" cap="none">
                <a:solidFill>
                  <a:schemeClr val="dk1"/>
                </a:solidFill>
                <a:latin typeface="Cabin"/>
                <a:ea typeface="Cabin"/>
                <a:cs typeface="Cabin"/>
                <a:sym typeface="Cabin"/>
              </a:rPr>
              <a:t>HERE</a:t>
            </a:r>
            <a:endParaRPr sz="1050" b="0" i="0" u="none" strike="noStrike" cap="none">
              <a:solidFill>
                <a:srgbClr val="000000"/>
              </a:solidFill>
              <a:latin typeface="Arial"/>
              <a:ea typeface="Arial"/>
              <a:cs typeface="Arial"/>
              <a:sym typeface="Arial"/>
            </a:endParaRPr>
          </a:p>
        </p:txBody>
      </p:sp>
      <p:sp>
        <p:nvSpPr>
          <p:cNvPr id="378" name="Google Shape;378;p56"/>
          <p:cNvSpPr txBox="1"/>
          <p:nvPr/>
        </p:nvSpPr>
        <p:spPr>
          <a:xfrm>
            <a:off x="3343786" y="912193"/>
            <a:ext cx="2294504" cy="349134"/>
          </a:xfrm>
          <a:prstGeom prst="rect">
            <a:avLst/>
          </a:prstGeom>
          <a:solidFill>
            <a:srgbClr val="FEEFD0"/>
          </a:solidFill>
          <a:ln w="28575" cap="flat" cmpd="sng">
            <a:solidFill>
              <a:srgbClr val="E6E6E6"/>
            </a:solidFill>
            <a:prstDash val="solid"/>
            <a:round/>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US" sz="1200" b="1" i="0" u="none" strike="noStrike" cap="none">
                <a:solidFill>
                  <a:schemeClr val="dk1"/>
                </a:solidFill>
                <a:latin typeface="Cabin"/>
                <a:ea typeface="Cabin"/>
                <a:cs typeface="Cabin"/>
                <a:sym typeface="Cabin"/>
              </a:rPr>
              <a:t>SLD ELIGIBILITY CRITERIA</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619" b="1" i="0" u="none" strike="noStrike" cap="none">
                <a:solidFill>
                  <a:schemeClr val="dk1"/>
                </a:solidFill>
                <a:latin typeface="Cabin"/>
                <a:ea typeface="Cabin"/>
                <a:cs typeface="Cabin"/>
                <a:sym typeface="Cabin"/>
              </a:rPr>
              <a:t>NC SLD Policy Addendum - July 1, 2020</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9"/>
          <p:cNvSpPr txBox="1"/>
          <p:nvPr/>
        </p:nvSpPr>
        <p:spPr>
          <a:xfrm>
            <a:off x="1442223" y="454958"/>
            <a:ext cx="3794374"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US" sz="9600" b="1" i="0" u="none" strike="noStrike" cap="none">
                <a:solidFill>
                  <a:srgbClr val="1F497D"/>
                </a:solidFill>
                <a:latin typeface="Helvetica Neue"/>
                <a:ea typeface="Helvetica Neue"/>
                <a:cs typeface="Helvetica Neue"/>
                <a:sym typeface="Helvetica Neue"/>
              </a:rPr>
              <a:t>MTSS</a:t>
            </a:r>
            <a:endParaRPr sz="1400" b="0" i="0" u="none" strike="noStrike" cap="none">
              <a:solidFill>
                <a:srgbClr val="000000"/>
              </a:solidFill>
              <a:latin typeface="Arial"/>
              <a:ea typeface="Arial"/>
              <a:cs typeface="Arial"/>
              <a:sym typeface="Arial"/>
            </a:endParaRPr>
          </a:p>
        </p:txBody>
      </p:sp>
      <p:sp>
        <p:nvSpPr>
          <p:cNvPr id="208" name="Google Shape;208;p39"/>
          <p:cNvSpPr txBox="1"/>
          <p:nvPr/>
        </p:nvSpPr>
        <p:spPr>
          <a:xfrm>
            <a:off x="1243294" y="1595999"/>
            <a:ext cx="6059206" cy="14465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9600"/>
              <a:buFont typeface="Arial"/>
              <a:buNone/>
            </a:pPr>
            <a:r>
              <a:rPr lang="en-US" sz="9600" b="1" i="0" u="none" strike="noStrike" cap="none">
                <a:solidFill>
                  <a:schemeClr val="accent2"/>
                </a:solidFill>
                <a:latin typeface="Helvetica Neue"/>
                <a:ea typeface="Helvetica Neue"/>
                <a:cs typeface="Helvetica Neue"/>
                <a:sym typeface="Helvetica Neue"/>
              </a:rPr>
              <a:t>definition</a:t>
            </a:r>
            <a:endParaRPr sz="1400" b="0" i="0" u="none" strike="noStrike" cap="none">
              <a:solidFill>
                <a:srgbClr val="000000"/>
              </a:solidFill>
              <a:latin typeface="Arial"/>
              <a:ea typeface="Arial"/>
              <a:cs typeface="Arial"/>
              <a:sym typeface="Arial"/>
            </a:endParaRPr>
          </a:p>
        </p:txBody>
      </p:sp>
      <p:sp>
        <p:nvSpPr>
          <p:cNvPr id="209" name="Google Shape;209;p39"/>
          <p:cNvSpPr txBox="1"/>
          <p:nvPr/>
        </p:nvSpPr>
        <p:spPr>
          <a:xfrm>
            <a:off x="4931833" y="5393807"/>
            <a:ext cx="3878035" cy="13224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rgbClr val="1F497D"/>
                </a:solidFill>
                <a:latin typeface="Helvetica Neue"/>
                <a:ea typeface="Helvetica Neue"/>
                <a:cs typeface="Helvetica Neue"/>
                <a:sym typeface="Helvetica Neue"/>
              </a:rPr>
              <a:t>School Improvement</a:t>
            </a:r>
            <a:endParaRPr sz="1400" b="0" i="0" u="none" strike="noStrike" cap="none">
              <a:solidFill>
                <a:srgbClr val="000000"/>
              </a:solidFill>
              <a:latin typeface="Arial"/>
              <a:ea typeface="Arial"/>
              <a:cs typeface="Arial"/>
              <a:sym typeface="Arial"/>
            </a:endParaRPr>
          </a:p>
        </p:txBody>
      </p:sp>
      <p:sp>
        <p:nvSpPr>
          <p:cNvPr id="210" name="Google Shape;210;p39"/>
          <p:cNvSpPr/>
          <p:nvPr/>
        </p:nvSpPr>
        <p:spPr>
          <a:xfrm>
            <a:off x="1442223" y="2839005"/>
            <a:ext cx="4935718" cy="3662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dk1"/>
                </a:solidFill>
                <a:latin typeface="Calibri"/>
                <a:ea typeface="Calibri"/>
                <a:cs typeface="Calibri"/>
                <a:sym typeface="Calibri"/>
              </a:rPr>
              <a:t>NC MTSS is a multi-tiered </a:t>
            </a:r>
            <a:r>
              <a:rPr lang="en-US" sz="2600" b="1" i="0" u="none" strike="noStrike" cap="none">
                <a:solidFill>
                  <a:schemeClr val="dk1"/>
                </a:solidFill>
                <a:latin typeface="Calibri"/>
                <a:ea typeface="Calibri"/>
                <a:cs typeface="Calibri"/>
                <a:sym typeface="Calibri"/>
              </a:rPr>
              <a:t>framework</a:t>
            </a:r>
            <a:r>
              <a:rPr lang="en-US" sz="2600" b="0" i="0" u="none" strike="noStrike" cap="none">
                <a:solidFill>
                  <a:schemeClr val="dk1"/>
                </a:solidFill>
                <a:latin typeface="Calibri"/>
                <a:ea typeface="Calibri"/>
                <a:cs typeface="Calibri"/>
                <a:sym typeface="Calibri"/>
              </a:rPr>
              <a:t> which promotes </a:t>
            </a:r>
            <a:r>
              <a:rPr lang="en-US" sz="2600" b="1" i="0" u="none" strike="noStrike" cap="none">
                <a:solidFill>
                  <a:schemeClr val="dk1"/>
                </a:solidFill>
                <a:latin typeface="Calibri"/>
                <a:ea typeface="Calibri"/>
                <a:cs typeface="Calibri"/>
                <a:sym typeface="Calibri"/>
              </a:rPr>
              <a:t>school improvement </a:t>
            </a:r>
            <a:r>
              <a:rPr lang="en-US" sz="2600" b="0" i="0" u="none" strike="noStrike" cap="none">
                <a:solidFill>
                  <a:schemeClr val="dk1"/>
                </a:solidFill>
                <a:latin typeface="Calibri"/>
                <a:ea typeface="Calibri"/>
                <a:cs typeface="Calibri"/>
                <a:sym typeface="Calibri"/>
              </a:rPr>
              <a:t>through engaging, research-based </a:t>
            </a:r>
            <a:r>
              <a:rPr lang="en-US" sz="2600" b="1" i="0" u="none" strike="noStrike" cap="none">
                <a:solidFill>
                  <a:schemeClr val="dk1"/>
                </a:solidFill>
                <a:latin typeface="Calibri"/>
                <a:ea typeface="Calibri"/>
                <a:cs typeface="Calibri"/>
                <a:sym typeface="Calibri"/>
              </a:rPr>
              <a:t>academic</a:t>
            </a:r>
            <a:r>
              <a:rPr lang="en-US" sz="2600" b="0" i="0" u="none" strike="noStrike" cap="none">
                <a:solidFill>
                  <a:schemeClr val="dk1"/>
                </a:solidFill>
                <a:latin typeface="Calibri"/>
                <a:ea typeface="Calibri"/>
                <a:cs typeface="Calibri"/>
                <a:sym typeface="Calibri"/>
              </a:rPr>
              <a:t> and </a:t>
            </a:r>
            <a:r>
              <a:rPr lang="en-US" sz="2600" b="1" i="0" u="none" strike="noStrike" cap="none">
                <a:solidFill>
                  <a:schemeClr val="dk1"/>
                </a:solidFill>
                <a:latin typeface="Calibri"/>
                <a:ea typeface="Calibri"/>
                <a:cs typeface="Calibri"/>
                <a:sym typeface="Calibri"/>
              </a:rPr>
              <a:t>behavioral</a:t>
            </a:r>
            <a:r>
              <a:rPr lang="en-US" sz="2600" b="0" i="0" u="none" strike="noStrike" cap="none">
                <a:solidFill>
                  <a:schemeClr val="dk1"/>
                </a:solidFill>
                <a:latin typeface="Calibri"/>
                <a:ea typeface="Calibri"/>
                <a:cs typeface="Calibri"/>
                <a:sym typeface="Calibri"/>
              </a:rPr>
              <a:t> practices. NC MTSS employs a </a:t>
            </a:r>
            <a:r>
              <a:rPr lang="en-US" sz="2600" b="1" i="0" u="none" strike="noStrike" cap="none">
                <a:solidFill>
                  <a:schemeClr val="dk1"/>
                </a:solidFill>
                <a:latin typeface="Calibri"/>
                <a:ea typeface="Calibri"/>
                <a:cs typeface="Calibri"/>
                <a:sym typeface="Calibri"/>
              </a:rPr>
              <a:t>systems approach </a:t>
            </a:r>
            <a:r>
              <a:rPr lang="en-US" sz="2600" b="0" i="0" u="none" strike="noStrike" cap="none">
                <a:solidFill>
                  <a:schemeClr val="dk1"/>
                </a:solidFill>
                <a:latin typeface="Calibri"/>
                <a:ea typeface="Calibri"/>
                <a:cs typeface="Calibri"/>
                <a:sym typeface="Calibri"/>
              </a:rPr>
              <a:t>using </a:t>
            </a:r>
            <a:r>
              <a:rPr lang="en-US" sz="2600" b="1" i="0" u="none" strike="noStrike" cap="none">
                <a:solidFill>
                  <a:schemeClr val="dk1"/>
                </a:solidFill>
                <a:latin typeface="Calibri"/>
                <a:ea typeface="Calibri"/>
                <a:cs typeface="Calibri"/>
                <a:sym typeface="Calibri"/>
              </a:rPr>
              <a:t>data-driven problem-solving</a:t>
            </a:r>
            <a:r>
              <a:rPr lang="en-US" sz="2600" b="0" i="0" u="none" strike="noStrike" cap="none">
                <a:solidFill>
                  <a:schemeClr val="dk1"/>
                </a:solidFill>
                <a:latin typeface="Calibri"/>
                <a:ea typeface="Calibri"/>
                <a:cs typeface="Calibri"/>
                <a:sym typeface="Calibri"/>
              </a:rPr>
              <a:t> to maximize growth for </a:t>
            </a:r>
            <a:r>
              <a:rPr lang="en-US" sz="2600" b="1" i="0" u="none" strike="noStrike" cap="none">
                <a:solidFill>
                  <a:schemeClr val="dk1"/>
                </a:solidFill>
                <a:latin typeface="Calibri"/>
                <a:ea typeface="Calibri"/>
                <a:cs typeface="Calibri"/>
                <a:sym typeface="Calibri"/>
              </a:rPr>
              <a:t>all</a:t>
            </a:r>
            <a:r>
              <a:rPr lang="en-US" sz="2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211" name="Google Shape;211;p39"/>
          <p:cNvGrpSpPr/>
          <p:nvPr/>
        </p:nvGrpSpPr>
        <p:grpSpPr>
          <a:xfrm>
            <a:off x="6571136" y="2024618"/>
            <a:ext cx="2264128" cy="2019330"/>
            <a:chOff x="6571136" y="2024618"/>
            <a:chExt cx="2264128" cy="2019330"/>
          </a:xfrm>
        </p:grpSpPr>
        <p:sp>
          <p:nvSpPr>
            <p:cNvPr id="212" name="Google Shape;212;p39"/>
            <p:cNvSpPr txBox="1"/>
            <p:nvPr/>
          </p:nvSpPr>
          <p:spPr>
            <a:xfrm>
              <a:off x="7534870" y="2024618"/>
              <a:ext cx="130039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Helvetica Neue"/>
                  <a:ea typeface="Helvetica Neue"/>
                  <a:cs typeface="Helvetica Neue"/>
                  <a:sym typeface="Helvetica Neue"/>
                </a:rPr>
                <a:t>our words</a:t>
              </a:r>
              <a:endParaRPr sz="1800" b="1" i="0" u="none" strike="noStrike" cap="none">
                <a:solidFill>
                  <a:schemeClr val="dk1"/>
                </a:solidFill>
                <a:latin typeface="Helvetica Neue"/>
                <a:ea typeface="Helvetica Neue"/>
                <a:cs typeface="Helvetica Neue"/>
                <a:sym typeface="Helvetica Neue"/>
              </a:endParaRPr>
            </a:p>
          </p:txBody>
        </p:sp>
        <p:pic>
          <p:nvPicPr>
            <p:cNvPr id="213" name="Google Shape;213;p39"/>
            <p:cNvPicPr preferRelativeResize="0"/>
            <p:nvPr/>
          </p:nvPicPr>
          <p:blipFill rotWithShape="1">
            <a:blip r:embed="rId3">
              <a:alphaModFix/>
            </a:blip>
            <a:srcRect/>
            <a:stretch/>
          </p:blipFill>
          <p:spPr>
            <a:xfrm rot="7973400">
              <a:off x="6664028" y="2528199"/>
              <a:ext cx="1778000" cy="1028700"/>
            </a:xfrm>
            <a:prstGeom prst="rect">
              <a:avLst/>
            </a:prstGeom>
            <a:noFill/>
            <a:ln>
              <a:noFill/>
            </a:ln>
          </p:spPr>
        </p:pic>
      </p:gr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7"/>
          <p:cNvSpPr txBox="1">
            <a:spLocks noGrp="1"/>
          </p:cNvSpPr>
          <p:nvPr>
            <p:ph type="title"/>
          </p:nvPr>
        </p:nvSpPr>
        <p:spPr>
          <a:xfrm>
            <a:off x="938758" y="1144039"/>
            <a:ext cx="7633742" cy="1119099"/>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chemeClr val="dk2"/>
              </a:buClr>
              <a:buSzPts val="5100"/>
              <a:buFont typeface="Impact"/>
              <a:buNone/>
            </a:pPr>
            <a:endParaRPr sz="3825" b="0" i="0" u="none" strike="noStrike" cap="none">
              <a:solidFill>
                <a:schemeClr val="dk2"/>
              </a:solidFill>
              <a:latin typeface="Impact"/>
              <a:ea typeface="Impact"/>
              <a:cs typeface="Impact"/>
              <a:sym typeface="Impact"/>
            </a:endParaRPr>
          </a:p>
        </p:txBody>
      </p:sp>
      <p:pic>
        <p:nvPicPr>
          <p:cNvPr id="385" name="Google Shape;385;p57"/>
          <p:cNvPicPr preferRelativeResize="0">
            <a:picLocks noGrp="1"/>
          </p:cNvPicPr>
          <p:nvPr>
            <p:ph type="body" idx="1"/>
          </p:nvPr>
        </p:nvPicPr>
        <p:blipFill rotWithShape="1">
          <a:blip r:embed="rId3">
            <a:alphaModFix/>
          </a:blip>
          <a:srcRect/>
          <a:stretch/>
        </p:blipFill>
        <p:spPr>
          <a:xfrm>
            <a:off x="0" y="857250"/>
            <a:ext cx="9144000" cy="5143500"/>
          </a:xfrm>
          <a:prstGeom prst="rect">
            <a:avLst/>
          </a:prstGeom>
          <a:noFill/>
          <a:ln>
            <a:noFill/>
          </a:ln>
        </p:spPr>
      </p:pic>
      <p:sp>
        <p:nvSpPr>
          <p:cNvPr id="386" name="Google Shape;386;p57"/>
          <p:cNvSpPr txBox="1"/>
          <p:nvPr/>
        </p:nvSpPr>
        <p:spPr>
          <a:xfrm>
            <a:off x="2286000" y="1205549"/>
            <a:ext cx="5707350" cy="1657575"/>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US" sz="2400" b="1" i="0" u="none" strike="noStrike" cap="none">
                <a:solidFill>
                  <a:schemeClr val="lt1"/>
                </a:solidFill>
                <a:latin typeface="Cabin"/>
                <a:ea typeface="Cabin"/>
                <a:cs typeface="Cabin"/>
                <a:sym typeface="Cabin"/>
              </a:rPr>
              <a:t>“The key to identification is being able to identify kids who are not making progress in a well-functioning educational system.”  </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350" b="0" i="0" u="none" strike="noStrike" cap="none">
                <a:solidFill>
                  <a:schemeClr val="lt1"/>
                </a:solidFill>
                <a:latin typeface="Short Stack"/>
                <a:ea typeface="Short Stack"/>
                <a:cs typeface="Short Stack"/>
                <a:sym typeface="Short Stack"/>
              </a:rPr>
              <a:t>                                       </a:t>
            </a:r>
            <a:endParaRPr sz="1350" b="0" i="0" u="none" strike="noStrike" cap="none">
              <a:solidFill>
                <a:schemeClr val="lt1"/>
              </a:solidFill>
              <a:latin typeface="Short Stack"/>
              <a:ea typeface="Short Stack"/>
              <a:cs typeface="Short Stack"/>
              <a:sym typeface="Short Stack"/>
            </a:endParaRPr>
          </a:p>
          <a:p>
            <a:pPr marL="0" marR="0" lvl="0" indent="0" algn="l" rtl="0">
              <a:lnSpc>
                <a:spcPct val="100000"/>
              </a:lnSpc>
              <a:spcBef>
                <a:spcPts val="0"/>
              </a:spcBef>
              <a:spcAft>
                <a:spcPts val="0"/>
              </a:spcAft>
              <a:buNone/>
            </a:pPr>
            <a:r>
              <a:rPr lang="en-US" sz="1350" b="1" i="0" u="none" strike="noStrike" cap="none">
                <a:solidFill>
                  <a:schemeClr val="lt1"/>
                </a:solidFill>
                <a:latin typeface="Short Stack"/>
                <a:ea typeface="Short Stack"/>
                <a:cs typeface="Short Stack"/>
                <a:sym typeface="Short Stack"/>
              </a:rPr>
              <a:t>Dr. Jack Fletcher</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8"/>
          <p:cNvPicPr preferRelativeResize="0"/>
          <p:nvPr/>
        </p:nvPicPr>
        <p:blipFill rotWithShape="1">
          <a:blip r:embed="rId3">
            <a:alphaModFix amt="20000"/>
          </a:blip>
          <a:srcRect/>
          <a:stretch/>
        </p:blipFill>
        <p:spPr>
          <a:xfrm>
            <a:off x="-1" y="6904"/>
            <a:ext cx="10011629" cy="6851095"/>
          </a:xfrm>
          <a:prstGeom prst="rect">
            <a:avLst/>
          </a:prstGeom>
          <a:noFill/>
          <a:ln>
            <a:noFill/>
          </a:ln>
        </p:spPr>
      </p:pic>
      <p:sp>
        <p:nvSpPr>
          <p:cNvPr id="393" name="Google Shape;393;p58"/>
          <p:cNvSpPr txBox="1">
            <a:spLocks noGrp="1"/>
          </p:cNvSpPr>
          <p:nvPr>
            <p:ph type="title"/>
          </p:nvPr>
        </p:nvSpPr>
        <p:spPr>
          <a:xfrm>
            <a:off x="677475" y="1127444"/>
            <a:ext cx="8520525" cy="83137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2"/>
              </a:buClr>
              <a:buSzPts val="5100"/>
              <a:buFont typeface="Economica"/>
              <a:buNone/>
            </a:pPr>
            <a:r>
              <a:rPr lang="en-US" sz="4500" b="0" i="0" u="none" strike="noStrike" cap="none">
                <a:solidFill>
                  <a:schemeClr val="dk1"/>
                </a:solidFill>
                <a:latin typeface="Economica"/>
                <a:ea typeface="Economica"/>
                <a:cs typeface="Economica"/>
                <a:sym typeface="Economica"/>
              </a:rPr>
              <a:t>CONSIDER AND DISCUSS</a:t>
            </a:r>
            <a:endParaRPr sz="5600" b="0" i="0" u="none" strike="noStrike" cap="none">
              <a:solidFill>
                <a:schemeClr val="dk1"/>
              </a:solidFill>
              <a:latin typeface="Economica"/>
              <a:ea typeface="Economica"/>
              <a:cs typeface="Economica"/>
              <a:sym typeface="Economica"/>
            </a:endParaRPr>
          </a:p>
        </p:txBody>
      </p:sp>
      <p:grpSp>
        <p:nvGrpSpPr>
          <p:cNvPr id="394" name="Google Shape;394;p58"/>
          <p:cNvGrpSpPr/>
          <p:nvPr/>
        </p:nvGrpSpPr>
        <p:grpSpPr>
          <a:xfrm>
            <a:off x="938213" y="2223055"/>
            <a:ext cx="7634250" cy="3303290"/>
            <a:chOff x="0" y="1754"/>
            <a:chExt cx="10179000" cy="3590727"/>
          </a:xfrm>
        </p:grpSpPr>
        <p:cxnSp>
          <p:nvCxnSpPr>
            <p:cNvPr id="395" name="Google Shape;395;p58"/>
            <p:cNvCxnSpPr/>
            <p:nvPr/>
          </p:nvCxnSpPr>
          <p:spPr>
            <a:xfrm>
              <a:off x="0" y="1754"/>
              <a:ext cx="10179000" cy="0"/>
            </a:xfrm>
            <a:prstGeom prst="straightConnector1">
              <a:avLst/>
            </a:prstGeom>
            <a:solidFill>
              <a:srgbClr val="D26D66"/>
            </a:solidFill>
            <a:ln w="12700" cap="flat" cmpd="sng">
              <a:solidFill>
                <a:srgbClr val="D26D66"/>
              </a:solidFill>
              <a:prstDash val="solid"/>
              <a:round/>
              <a:headEnd type="none" w="sm" len="sm"/>
              <a:tailEnd type="none" w="sm" len="sm"/>
            </a:ln>
          </p:spPr>
        </p:cxnSp>
        <p:sp>
          <p:nvSpPr>
            <p:cNvPr id="396" name="Google Shape;396;p58"/>
            <p:cNvSpPr/>
            <p:nvPr/>
          </p:nvSpPr>
          <p:spPr>
            <a:xfrm>
              <a:off x="0" y="1754"/>
              <a:ext cx="10179000" cy="11970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397" name="Google Shape;397;p58"/>
            <p:cNvSpPr txBox="1"/>
            <p:nvPr/>
          </p:nvSpPr>
          <p:spPr>
            <a:xfrm>
              <a:off x="0" y="1754"/>
              <a:ext cx="10179000" cy="1197000"/>
            </a:xfrm>
            <a:prstGeom prst="rect">
              <a:avLst/>
            </a:prstGeom>
            <a:noFill/>
            <a:ln>
              <a:noFill/>
            </a:ln>
          </p:spPr>
          <p:txBody>
            <a:bodyPr spcFirstLastPara="1" wrap="square" lIns="100000" tIns="100000" rIns="100000" bIns="100000" anchor="t" anchorCtr="0">
              <a:noAutofit/>
            </a:bodyPr>
            <a:lstStyle/>
            <a:p>
              <a:pPr marL="0" marR="0" lvl="0" indent="0" algn="l" rtl="0">
                <a:lnSpc>
                  <a:spcPct val="90000"/>
                </a:lnSpc>
                <a:spcBef>
                  <a:spcPts val="0"/>
                </a:spcBef>
                <a:spcAft>
                  <a:spcPts val="0"/>
                </a:spcAft>
                <a:buNone/>
              </a:pPr>
              <a:r>
                <a:rPr lang="en-US" sz="2625" b="0" i="0" u="none" strike="noStrike" cap="none">
                  <a:solidFill>
                    <a:schemeClr val="dk1"/>
                  </a:solidFill>
                  <a:latin typeface="Cabin"/>
                  <a:ea typeface="Cabin"/>
                  <a:cs typeface="Cabin"/>
                  <a:sym typeface="Cabin"/>
                </a:rPr>
                <a:t>How would your school describe an effective intervention system?</a:t>
              </a:r>
              <a:endParaRPr sz="1050" b="0" i="0" u="none" strike="noStrike" cap="none">
                <a:solidFill>
                  <a:srgbClr val="000000"/>
                </a:solidFill>
                <a:latin typeface="Arial"/>
                <a:ea typeface="Arial"/>
                <a:cs typeface="Arial"/>
                <a:sym typeface="Arial"/>
              </a:endParaRPr>
            </a:p>
          </p:txBody>
        </p:sp>
        <p:cxnSp>
          <p:nvCxnSpPr>
            <p:cNvPr id="398" name="Google Shape;398;p58"/>
            <p:cNvCxnSpPr/>
            <p:nvPr/>
          </p:nvCxnSpPr>
          <p:spPr>
            <a:xfrm>
              <a:off x="0" y="1198618"/>
              <a:ext cx="10179000" cy="0"/>
            </a:xfrm>
            <a:prstGeom prst="straightConnector1">
              <a:avLst/>
            </a:prstGeom>
            <a:solidFill>
              <a:srgbClr val="5FAE98"/>
            </a:solidFill>
            <a:ln w="12700" cap="flat" cmpd="sng">
              <a:solidFill>
                <a:srgbClr val="5FAE98"/>
              </a:solidFill>
              <a:prstDash val="solid"/>
              <a:round/>
              <a:headEnd type="none" w="sm" len="sm"/>
              <a:tailEnd type="none" w="sm" len="sm"/>
            </a:ln>
          </p:spPr>
        </p:cxnSp>
        <p:sp>
          <p:nvSpPr>
            <p:cNvPr id="399" name="Google Shape;399;p58"/>
            <p:cNvSpPr/>
            <p:nvPr/>
          </p:nvSpPr>
          <p:spPr>
            <a:xfrm>
              <a:off x="0" y="1198618"/>
              <a:ext cx="10179000" cy="11970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00" name="Google Shape;400;p58"/>
            <p:cNvSpPr txBox="1"/>
            <p:nvPr/>
          </p:nvSpPr>
          <p:spPr>
            <a:xfrm>
              <a:off x="0" y="1198618"/>
              <a:ext cx="10179000" cy="1197000"/>
            </a:xfrm>
            <a:prstGeom prst="rect">
              <a:avLst/>
            </a:prstGeom>
            <a:noFill/>
            <a:ln>
              <a:noFill/>
            </a:ln>
          </p:spPr>
          <p:txBody>
            <a:bodyPr spcFirstLastPara="1" wrap="square" lIns="100000" tIns="100000" rIns="100000" bIns="100000" anchor="t" anchorCtr="0">
              <a:noAutofit/>
            </a:bodyPr>
            <a:lstStyle/>
            <a:p>
              <a:pPr marL="0" marR="0" lvl="0" indent="0" algn="l" rtl="0">
                <a:lnSpc>
                  <a:spcPct val="90000"/>
                </a:lnSpc>
                <a:spcBef>
                  <a:spcPts val="0"/>
                </a:spcBef>
                <a:spcAft>
                  <a:spcPts val="0"/>
                </a:spcAft>
                <a:buNone/>
              </a:pPr>
              <a:r>
                <a:rPr lang="en-US" sz="2625" b="0" i="0" u="none" strike="noStrike" cap="none">
                  <a:solidFill>
                    <a:schemeClr val="dk1"/>
                  </a:solidFill>
                  <a:latin typeface="Cabin"/>
                  <a:ea typeface="Cabin"/>
                  <a:cs typeface="Cabin"/>
                  <a:sym typeface="Cabin"/>
                </a:rPr>
                <a:t>How effective is your system of intervention in reducing risk for students?  </a:t>
              </a:r>
              <a:endParaRPr sz="1050" b="0" i="0" u="none" strike="noStrike" cap="none">
                <a:solidFill>
                  <a:srgbClr val="000000"/>
                </a:solidFill>
                <a:latin typeface="Arial"/>
                <a:ea typeface="Arial"/>
                <a:cs typeface="Arial"/>
                <a:sym typeface="Arial"/>
              </a:endParaRPr>
            </a:p>
          </p:txBody>
        </p:sp>
        <p:cxnSp>
          <p:nvCxnSpPr>
            <p:cNvPr id="401" name="Google Shape;401;p58"/>
            <p:cNvCxnSpPr/>
            <p:nvPr/>
          </p:nvCxnSpPr>
          <p:spPr>
            <a:xfrm>
              <a:off x="0" y="2395481"/>
              <a:ext cx="10179000" cy="0"/>
            </a:xfrm>
            <a:prstGeom prst="straightConnector1">
              <a:avLst/>
            </a:prstGeom>
            <a:solidFill>
              <a:srgbClr val="7F6275"/>
            </a:solidFill>
            <a:ln w="12700" cap="flat" cmpd="sng">
              <a:solidFill>
                <a:srgbClr val="7F6275"/>
              </a:solidFill>
              <a:prstDash val="solid"/>
              <a:round/>
              <a:headEnd type="none" w="sm" len="sm"/>
              <a:tailEnd type="none" w="sm" len="sm"/>
            </a:ln>
          </p:spPr>
        </p:cxnSp>
        <p:sp>
          <p:nvSpPr>
            <p:cNvPr id="402" name="Google Shape;402;p58"/>
            <p:cNvSpPr/>
            <p:nvPr/>
          </p:nvSpPr>
          <p:spPr>
            <a:xfrm>
              <a:off x="0" y="2395481"/>
              <a:ext cx="10179000" cy="1197000"/>
            </a:xfrm>
            <a:prstGeom prst="rect">
              <a:avLst/>
            </a:prstGeom>
            <a:no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03" name="Google Shape;403;p58"/>
            <p:cNvSpPr txBox="1"/>
            <p:nvPr/>
          </p:nvSpPr>
          <p:spPr>
            <a:xfrm>
              <a:off x="0" y="2395481"/>
              <a:ext cx="10179000" cy="1197000"/>
            </a:xfrm>
            <a:prstGeom prst="rect">
              <a:avLst/>
            </a:prstGeom>
            <a:noFill/>
            <a:ln>
              <a:noFill/>
            </a:ln>
          </p:spPr>
          <p:txBody>
            <a:bodyPr spcFirstLastPara="1" wrap="square" lIns="100000" tIns="100000" rIns="100000" bIns="100000" anchor="t" anchorCtr="0">
              <a:noAutofit/>
            </a:bodyPr>
            <a:lstStyle/>
            <a:p>
              <a:pPr marL="0" marR="0" lvl="0" indent="0" algn="l" rtl="0">
                <a:lnSpc>
                  <a:spcPct val="90000"/>
                </a:lnSpc>
                <a:spcBef>
                  <a:spcPts val="0"/>
                </a:spcBef>
                <a:spcAft>
                  <a:spcPts val="0"/>
                </a:spcAft>
                <a:buNone/>
              </a:pPr>
              <a:r>
                <a:rPr lang="en-US" sz="2625" b="0" i="0" u="none" strike="noStrike" cap="none">
                  <a:solidFill>
                    <a:schemeClr val="dk1"/>
                  </a:solidFill>
                  <a:latin typeface="Cabin"/>
                  <a:ea typeface="Cabin"/>
                  <a:cs typeface="Cabin"/>
                  <a:sym typeface="Cabin"/>
                </a:rPr>
                <a:t>Is the intervention system effective in identifying students where there is a suspicion of a disability?</a:t>
              </a:r>
              <a:endParaRPr sz="105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p:nvPr/>
        </p:nvSpPr>
        <p:spPr>
          <a:xfrm>
            <a:off x="0" y="857250"/>
            <a:ext cx="9144000" cy="51435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Cabin"/>
              <a:ea typeface="Cabin"/>
              <a:cs typeface="Cabin"/>
              <a:sym typeface="Cabin"/>
            </a:endParaRPr>
          </a:p>
        </p:txBody>
      </p:sp>
      <p:sp>
        <p:nvSpPr>
          <p:cNvPr id="410" name="Google Shape;410;p59"/>
          <p:cNvSpPr/>
          <p:nvPr/>
        </p:nvSpPr>
        <p:spPr>
          <a:xfrm>
            <a:off x="0" y="857250"/>
            <a:ext cx="664369" cy="51435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solidFill>
          <a:ln>
            <a:noFill/>
          </a:ln>
        </p:spPr>
      </p:sp>
      <p:sp>
        <p:nvSpPr>
          <p:cNvPr id="411" name="Google Shape;411;p59"/>
          <p:cNvSpPr/>
          <p:nvPr/>
        </p:nvSpPr>
        <p:spPr>
          <a:xfrm>
            <a:off x="8931402" y="857250"/>
            <a:ext cx="212598" cy="5143500"/>
          </a:xfrm>
          <a:prstGeom prst="rect">
            <a:avLst/>
          </a:prstGeom>
          <a:solidFill>
            <a:schemeClr val="accent1"/>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12" name="Google Shape;412;p59"/>
          <p:cNvSpPr txBox="1">
            <a:spLocks noGrp="1"/>
          </p:cNvSpPr>
          <p:nvPr>
            <p:ph type="title"/>
          </p:nvPr>
        </p:nvSpPr>
        <p:spPr>
          <a:xfrm>
            <a:off x="938758" y="1144039"/>
            <a:ext cx="7633742" cy="1119099"/>
          </a:xfrm>
          <a:prstGeom prst="rect">
            <a:avLst/>
          </a:prstGeom>
          <a:noFill/>
          <a:ln>
            <a:noFill/>
          </a:ln>
        </p:spPr>
        <p:txBody>
          <a:bodyPr spcFirstLastPara="1" wrap="square" lIns="68550" tIns="34275" rIns="68550" bIns="34275" anchor="ctr" anchorCtr="0">
            <a:noAutofit/>
          </a:bodyPr>
          <a:lstStyle/>
          <a:p>
            <a:pPr marL="0" marR="0" lvl="0" indent="0" algn="l" rtl="0">
              <a:lnSpc>
                <a:spcPct val="90000"/>
              </a:lnSpc>
              <a:spcBef>
                <a:spcPts val="0"/>
              </a:spcBef>
              <a:spcAft>
                <a:spcPts val="0"/>
              </a:spcAft>
              <a:buClr>
                <a:schemeClr val="dk2"/>
              </a:buClr>
              <a:buSzPts val="5100"/>
              <a:buFont typeface="Impact"/>
              <a:buNone/>
            </a:pPr>
            <a:r>
              <a:rPr lang="en-US" sz="3825" b="0" i="0" u="none" strike="noStrike" cap="none">
                <a:solidFill>
                  <a:schemeClr val="dk2"/>
                </a:solidFill>
                <a:latin typeface="Impact"/>
                <a:ea typeface="Impact"/>
                <a:cs typeface="Impact"/>
                <a:sym typeface="Impact"/>
              </a:rPr>
              <a:t>RESOURCES</a:t>
            </a:r>
            <a:endParaRPr sz="5100" b="0" i="0" u="none" strike="noStrike" cap="none">
              <a:solidFill>
                <a:schemeClr val="dk2"/>
              </a:solidFill>
              <a:latin typeface="Impact"/>
              <a:ea typeface="Impact"/>
              <a:cs typeface="Impact"/>
              <a:sym typeface="Impact"/>
            </a:endParaRPr>
          </a:p>
        </p:txBody>
      </p:sp>
      <p:grpSp>
        <p:nvGrpSpPr>
          <p:cNvPr id="413" name="Google Shape;413;p59"/>
          <p:cNvGrpSpPr/>
          <p:nvPr/>
        </p:nvGrpSpPr>
        <p:grpSpPr>
          <a:xfrm>
            <a:off x="938213" y="2263178"/>
            <a:ext cx="7634287" cy="3365447"/>
            <a:chOff x="0" y="54"/>
            <a:chExt cx="10179049" cy="4487262"/>
          </a:xfrm>
        </p:grpSpPr>
        <p:sp>
          <p:nvSpPr>
            <p:cNvPr id="414" name="Google Shape;414;p59"/>
            <p:cNvSpPr/>
            <p:nvPr/>
          </p:nvSpPr>
          <p:spPr>
            <a:xfrm rot="5400000">
              <a:off x="6046190" y="-2162786"/>
              <a:ext cx="1751126" cy="6514592"/>
            </a:xfrm>
            <a:prstGeom prst="round2SameRect">
              <a:avLst>
                <a:gd name="adj1" fmla="val 16667"/>
                <a:gd name="adj2" fmla="val 0"/>
              </a:avLst>
            </a:prstGeom>
            <a:solidFill>
              <a:srgbClr val="CBCBCA">
                <a:alpha val="89411"/>
              </a:srgbClr>
            </a:solidFill>
            <a:ln w="9525" cap="flat" cmpd="sng">
              <a:solidFill>
                <a:srgbClr val="CBCBCA">
                  <a:alpha val="89411"/>
                </a:srgbClr>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15" name="Google Shape;415;p59"/>
            <p:cNvSpPr txBox="1"/>
            <p:nvPr/>
          </p:nvSpPr>
          <p:spPr>
            <a:xfrm>
              <a:off x="3664458" y="304429"/>
              <a:ext cx="6429109" cy="1580160"/>
            </a:xfrm>
            <a:prstGeom prst="rect">
              <a:avLst/>
            </a:prstGeom>
            <a:noFill/>
            <a:ln>
              <a:noFill/>
            </a:ln>
          </p:spPr>
          <p:txBody>
            <a:bodyPr spcFirstLastPara="1" wrap="square" lIns="91425" tIns="45700" rIns="91425" bIns="45700" anchor="ctr" anchorCtr="0">
              <a:noAutofit/>
            </a:bodyPr>
            <a:lstStyle/>
            <a:p>
              <a:pPr marL="214313" marR="0" lvl="1" indent="-214313" algn="l" rtl="0">
                <a:lnSpc>
                  <a:spcPct val="90000"/>
                </a:lnSpc>
                <a:spcBef>
                  <a:spcPts val="0"/>
                </a:spcBef>
                <a:spcAft>
                  <a:spcPts val="0"/>
                </a:spcAft>
                <a:buClr>
                  <a:schemeClr val="dk1"/>
                </a:buClr>
                <a:buSzPts val="3200"/>
                <a:buFont typeface="Cabin"/>
                <a:buChar char="•"/>
              </a:pPr>
              <a:r>
                <a:rPr lang="en-US" sz="2400" b="0" i="0" u="none" strike="noStrike" cap="none">
                  <a:solidFill>
                    <a:schemeClr val="dk1"/>
                  </a:solidFill>
                  <a:latin typeface="Cabin"/>
                  <a:ea typeface="Cabin"/>
                  <a:cs typeface="Cabin"/>
                  <a:sym typeface="Cabin"/>
                </a:rPr>
                <a:t>Information and resources</a:t>
              </a:r>
              <a:endParaRPr sz="1050" b="0" i="0" u="none" strike="noStrike" cap="none">
                <a:solidFill>
                  <a:srgbClr val="000000"/>
                </a:solidFill>
                <a:latin typeface="Arial"/>
                <a:ea typeface="Arial"/>
                <a:cs typeface="Arial"/>
                <a:sym typeface="Arial"/>
              </a:endParaRPr>
            </a:p>
          </p:txBody>
        </p:sp>
        <p:sp>
          <p:nvSpPr>
            <p:cNvPr id="416" name="Google Shape;416;p59"/>
            <p:cNvSpPr/>
            <p:nvPr/>
          </p:nvSpPr>
          <p:spPr>
            <a:xfrm>
              <a:off x="0" y="54"/>
              <a:ext cx="3664458" cy="2188908"/>
            </a:xfrm>
            <a:prstGeom prst="roundRect">
              <a:avLst>
                <a:gd name="adj" fmla="val 16667"/>
              </a:avLst>
            </a:prstGeom>
            <a:gradFill>
              <a:gsLst>
                <a:gs pos="0">
                  <a:srgbClr val="514A47"/>
                </a:gs>
                <a:gs pos="50000">
                  <a:srgbClr val="2C1A00"/>
                </a:gs>
                <a:gs pos="100000">
                  <a:srgbClr val="271600"/>
                </a:gs>
              </a:gsLst>
              <a:lin ang="5400000" scaled="0"/>
            </a:gradFill>
            <a:ln>
              <a:noFill/>
            </a:ln>
            <a:effectLst>
              <a:outerShdw blurRad="38100" dist="25400" dir="5400000" algn="ctr" rotWithShape="0">
                <a:srgbClr val="000000">
                  <a:alpha val="2431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17" name="Google Shape;417;p59"/>
            <p:cNvSpPr txBox="1"/>
            <p:nvPr/>
          </p:nvSpPr>
          <p:spPr>
            <a:xfrm>
              <a:off x="106854" y="106908"/>
              <a:ext cx="3450750" cy="1975200"/>
            </a:xfrm>
            <a:prstGeom prst="rect">
              <a:avLst/>
            </a:prstGeom>
            <a:noFill/>
            <a:ln>
              <a:noFill/>
            </a:ln>
          </p:spPr>
          <p:txBody>
            <a:bodyPr spcFirstLastPara="1" wrap="square" lIns="85725" tIns="42850" rIns="85725" bIns="42850" anchor="ctr" anchorCtr="0">
              <a:noAutofit/>
            </a:bodyPr>
            <a:lstStyle/>
            <a:p>
              <a:pPr marL="0" marR="0" lvl="0" indent="0" algn="ctr" rtl="0">
                <a:lnSpc>
                  <a:spcPct val="90000"/>
                </a:lnSpc>
                <a:spcBef>
                  <a:spcPts val="0"/>
                </a:spcBef>
                <a:spcAft>
                  <a:spcPts val="0"/>
                </a:spcAft>
                <a:buNone/>
              </a:pPr>
              <a:r>
                <a:rPr lang="en-US" sz="2250" b="0" i="0" u="none" strike="noStrike" cap="none">
                  <a:solidFill>
                    <a:schemeClr val="lt1"/>
                  </a:solidFill>
                  <a:latin typeface="Cabin"/>
                  <a:ea typeface="Cabin"/>
                  <a:cs typeface="Cabin"/>
                  <a:sym typeface="Cabin"/>
                </a:rPr>
                <a:t>MTSS livebinder </a:t>
              </a:r>
              <a:r>
                <a:rPr lang="en-US" sz="2250" b="0" i="0" u="sng" strike="noStrike" cap="none">
                  <a:solidFill>
                    <a:schemeClr val="hlink"/>
                  </a:solidFill>
                  <a:latin typeface="Cabin"/>
                  <a:ea typeface="Cabin"/>
                  <a:cs typeface="Cabin"/>
                  <a:sym typeface="Cabin"/>
                  <a:hlinkClick r:id="rId3"/>
                </a:rPr>
                <a:t>bit.ly/livebinderSLD</a:t>
              </a:r>
              <a:endParaRPr sz="2250" b="0" i="0" u="none" strike="noStrike" cap="none">
                <a:solidFill>
                  <a:schemeClr val="lt1"/>
                </a:solidFill>
                <a:latin typeface="Cabin"/>
                <a:ea typeface="Cabin"/>
                <a:cs typeface="Cabin"/>
                <a:sym typeface="Cabin"/>
              </a:endParaRPr>
            </a:p>
          </p:txBody>
        </p:sp>
        <p:sp>
          <p:nvSpPr>
            <p:cNvPr id="418" name="Google Shape;418;p59"/>
            <p:cNvSpPr/>
            <p:nvPr/>
          </p:nvSpPr>
          <p:spPr>
            <a:xfrm rot="5400000">
              <a:off x="6046190" y="135566"/>
              <a:ext cx="1751126" cy="6514592"/>
            </a:xfrm>
            <a:prstGeom prst="round2SameRect">
              <a:avLst>
                <a:gd name="adj1" fmla="val 16667"/>
                <a:gd name="adj2" fmla="val 0"/>
              </a:avLst>
            </a:prstGeom>
            <a:solidFill>
              <a:srgbClr val="CBCBCA">
                <a:alpha val="89411"/>
              </a:srgbClr>
            </a:solidFill>
            <a:ln w="9525" cap="flat" cmpd="sng">
              <a:solidFill>
                <a:srgbClr val="CBCBCA">
                  <a:alpha val="89411"/>
                </a:srgbClr>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19" name="Google Shape;419;p59"/>
            <p:cNvSpPr txBox="1"/>
            <p:nvPr/>
          </p:nvSpPr>
          <p:spPr>
            <a:xfrm>
              <a:off x="3664458" y="2602782"/>
              <a:ext cx="6429109" cy="1580160"/>
            </a:xfrm>
            <a:prstGeom prst="rect">
              <a:avLst/>
            </a:prstGeom>
            <a:noFill/>
            <a:ln>
              <a:noFill/>
            </a:ln>
          </p:spPr>
          <p:txBody>
            <a:bodyPr spcFirstLastPara="1" wrap="square" lIns="91425" tIns="45700" rIns="91425" bIns="45700" anchor="ctr" anchorCtr="0">
              <a:noAutofit/>
            </a:bodyPr>
            <a:lstStyle/>
            <a:p>
              <a:pPr marL="214313" marR="0" lvl="1" indent="-214313" algn="l" rtl="0">
                <a:lnSpc>
                  <a:spcPct val="90000"/>
                </a:lnSpc>
                <a:spcBef>
                  <a:spcPts val="0"/>
                </a:spcBef>
                <a:spcAft>
                  <a:spcPts val="0"/>
                </a:spcAft>
                <a:buClr>
                  <a:schemeClr val="dk1"/>
                </a:buClr>
                <a:buSzPts val="3200"/>
                <a:buFont typeface="Cabin"/>
                <a:buChar char="•"/>
              </a:pPr>
              <a:r>
                <a:rPr lang="en-US" sz="2400" b="0" i="0" u="none" strike="noStrike" cap="none">
                  <a:solidFill>
                    <a:schemeClr val="dk1"/>
                  </a:solidFill>
                  <a:latin typeface="Cabin"/>
                  <a:ea typeface="Cabin"/>
                  <a:cs typeface="Cabin"/>
                  <a:sym typeface="Cabin"/>
                </a:rPr>
                <a:t>White paper</a:t>
              </a:r>
              <a:endParaRPr sz="1050" b="0" i="0" u="none" strike="noStrike" cap="none">
                <a:solidFill>
                  <a:srgbClr val="000000"/>
                </a:solidFill>
                <a:latin typeface="Arial"/>
                <a:ea typeface="Arial"/>
                <a:cs typeface="Arial"/>
                <a:sym typeface="Arial"/>
              </a:endParaRPr>
            </a:p>
            <a:p>
              <a:pPr marL="214313" marR="0" lvl="1" indent="-214313" algn="l" rtl="0">
                <a:lnSpc>
                  <a:spcPct val="90000"/>
                </a:lnSpc>
                <a:spcBef>
                  <a:spcPts val="360"/>
                </a:spcBef>
                <a:spcAft>
                  <a:spcPts val="0"/>
                </a:spcAft>
                <a:buClr>
                  <a:schemeClr val="dk1"/>
                </a:buClr>
                <a:buSzPts val="3200"/>
                <a:buFont typeface="Cabin"/>
                <a:buChar char="•"/>
              </a:pPr>
              <a:r>
                <a:rPr lang="en-US" sz="2400" b="0" i="0" u="none" strike="noStrike" cap="none">
                  <a:solidFill>
                    <a:schemeClr val="dk1"/>
                  </a:solidFill>
                  <a:latin typeface="Cabin"/>
                  <a:ea typeface="Cabin"/>
                  <a:cs typeface="Cabin"/>
                  <a:sym typeface="Cabin"/>
                </a:rPr>
                <a:t>Fact Sheets</a:t>
              </a:r>
              <a:endParaRPr sz="1050" b="0" i="0" u="none" strike="noStrike" cap="none">
                <a:solidFill>
                  <a:srgbClr val="000000"/>
                </a:solidFill>
                <a:latin typeface="Arial"/>
                <a:ea typeface="Arial"/>
                <a:cs typeface="Arial"/>
                <a:sym typeface="Arial"/>
              </a:endParaRPr>
            </a:p>
            <a:p>
              <a:pPr marL="214313" marR="0" lvl="1" indent="-214313" algn="l" rtl="0">
                <a:lnSpc>
                  <a:spcPct val="90000"/>
                </a:lnSpc>
                <a:spcBef>
                  <a:spcPts val="360"/>
                </a:spcBef>
                <a:spcAft>
                  <a:spcPts val="0"/>
                </a:spcAft>
                <a:buClr>
                  <a:schemeClr val="dk1"/>
                </a:buClr>
                <a:buSzPts val="3200"/>
                <a:buFont typeface="Cabin"/>
                <a:buChar char="•"/>
              </a:pPr>
              <a:r>
                <a:rPr lang="en-US" sz="2400" b="0" i="0" u="none" strike="noStrike" cap="none">
                  <a:solidFill>
                    <a:schemeClr val="dk1"/>
                  </a:solidFill>
                  <a:latin typeface="Cabin"/>
                  <a:ea typeface="Cabin"/>
                  <a:cs typeface="Cabin"/>
                  <a:sym typeface="Cabin"/>
                </a:rPr>
                <a:t>Webinars</a:t>
              </a:r>
              <a:endParaRPr sz="1050" b="0" i="0" u="none" strike="noStrike" cap="none">
                <a:solidFill>
                  <a:srgbClr val="000000"/>
                </a:solidFill>
                <a:latin typeface="Arial"/>
                <a:ea typeface="Arial"/>
                <a:cs typeface="Arial"/>
                <a:sym typeface="Arial"/>
              </a:endParaRPr>
            </a:p>
          </p:txBody>
        </p:sp>
        <p:sp>
          <p:nvSpPr>
            <p:cNvPr id="420" name="Google Shape;420;p59"/>
            <p:cNvSpPr/>
            <p:nvPr/>
          </p:nvSpPr>
          <p:spPr>
            <a:xfrm>
              <a:off x="0" y="2298408"/>
              <a:ext cx="3664458" cy="2188908"/>
            </a:xfrm>
            <a:prstGeom prst="roundRect">
              <a:avLst>
                <a:gd name="adj" fmla="val 16667"/>
              </a:avLst>
            </a:prstGeom>
            <a:gradFill>
              <a:gsLst>
                <a:gs pos="0">
                  <a:srgbClr val="514A47"/>
                </a:gs>
                <a:gs pos="50000">
                  <a:srgbClr val="2C1A00"/>
                </a:gs>
                <a:gs pos="100000">
                  <a:srgbClr val="271600"/>
                </a:gs>
              </a:gsLst>
              <a:lin ang="5400000" scaled="0"/>
            </a:gradFill>
            <a:ln>
              <a:noFill/>
            </a:ln>
            <a:effectLst>
              <a:outerShdw blurRad="38100" dist="25400" dir="5400000" algn="ctr" rotWithShape="0">
                <a:srgbClr val="000000">
                  <a:alpha val="24313"/>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21" name="Google Shape;421;p59"/>
            <p:cNvSpPr txBox="1"/>
            <p:nvPr/>
          </p:nvSpPr>
          <p:spPr>
            <a:xfrm>
              <a:off x="106854" y="2405262"/>
              <a:ext cx="3450750" cy="1975200"/>
            </a:xfrm>
            <a:prstGeom prst="rect">
              <a:avLst/>
            </a:prstGeom>
            <a:noFill/>
            <a:ln>
              <a:noFill/>
            </a:ln>
          </p:spPr>
          <p:txBody>
            <a:bodyPr spcFirstLastPara="1" wrap="square" lIns="85725" tIns="42850" rIns="85725" bIns="42850" anchor="ctr" anchorCtr="0">
              <a:noAutofit/>
            </a:bodyPr>
            <a:lstStyle/>
            <a:p>
              <a:pPr marL="0" marR="0" lvl="0" indent="0" algn="ctr" rtl="0">
                <a:lnSpc>
                  <a:spcPct val="90000"/>
                </a:lnSpc>
                <a:spcBef>
                  <a:spcPts val="0"/>
                </a:spcBef>
                <a:spcAft>
                  <a:spcPts val="0"/>
                </a:spcAft>
                <a:buNone/>
              </a:pPr>
              <a:r>
                <a:rPr lang="en-US" sz="2250" b="0" i="0" u="none" strike="noStrike" cap="none">
                  <a:solidFill>
                    <a:schemeClr val="lt1"/>
                  </a:solidFill>
                  <a:latin typeface="Cabin"/>
                  <a:ea typeface="Cabin"/>
                  <a:cs typeface="Cabin"/>
                  <a:sym typeface="Cabin"/>
                </a:rPr>
                <a:t>SLD webpage </a:t>
              </a:r>
              <a:r>
                <a:rPr lang="en-US" sz="2250" b="0" i="0" u="sng" strike="noStrike" cap="none">
                  <a:solidFill>
                    <a:schemeClr val="hlink"/>
                  </a:solidFill>
                  <a:latin typeface="Cabin"/>
                  <a:ea typeface="Cabin"/>
                  <a:cs typeface="Cabin"/>
                  <a:sym typeface="Cabin"/>
                  <a:hlinkClick r:id="rId4"/>
                </a:rPr>
                <a:t>bit.ly/SLDpolicy</a:t>
              </a:r>
              <a:r>
                <a:rPr lang="en-US" sz="2250" b="0" i="0" u="none" strike="noStrike" cap="none">
                  <a:solidFill>
                    <a:schemeClr val="lt1"/>
                  </a:solidFill>
                  <a:latin typeface="Cabin"/>
                  <a:ea typeface="Cabin"/>
                  <a:cs typeface="Cabin"/>
                  <a:sym typeface="Cabin"/>
                </a:rPr>
                <a:t> </a:t>
              </a:r>
              <a:endParaRPr sz="1050" b="0" i="0" u="none" strike="noStrike" cap="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40"/>
          <p:cNvPicPr preferRelativeResize="0"/>
          <p:nvPr/>
        </p:nvPicPr>
        <p:blipFill rotWithShape="1">
          <a:blip r:embed="rId3">
            <a:alphaModFix/>
          </a:blip>
          <a:srcRect/>
          <a:stretch/>
        </p:blipFill>
        <p:spPr>
          <a:xfrm>
            <a:off x="1143000" y="857250"/>
            <a:ext cx="6858000" cy="5143500"/>
          </a:xfrm>
          <a:prstGeom prst="rect">
            <a:avLst/>
          </a:prstGeom>
          <a:noFill/>
          <a:ln>
            <a:noFill/>
          </a:ln>
        </p:spPr>
      </p:pic>
      <p:sp>
        <p:nvSpPr>
          <p:cNvPr id="220" name="Google Shape;220;p40"/>
          <p:cNvSpPr txBox="1"/>
          <p:nvPr/>
        </p:nvSpPr>
        <p:spPr>
          <a:xfrm rot="-1117390">
            <a:off x="81010" y="1145269"/>
            <a:ext cx="6975309" cy="784830"/>
          </a:xfrm>
          <a:prstGeom prst="rect">
            <a:avLst/>
          </a:prstGeom>
          <a:solidFill>
            <a:srgbClr val="FFFFFF">
              <a:alpha val="48235"/>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rgbClr val="CC6666"/>
                </a:solidFill>
                <a:latin typeface="Pacifico"/>
                <a:ea typeface="Pacifico"/>
                <a:cs typeface="Pacifico"/>
                <a:sym typeface="Pacifico"/>
              </a:rPr>
              <a:t>We believe</a:t>
            </a:r>
            <a:endParaRPr sz="1400" b="0" i="0" u="none" strike="noStrike" cap="none">
              <a:solidFill>
                <a:srgbClr val="000000"/>
              </a:solidFill>
              <a:latin typeface="Arial"/>
              <a:ea typeface="Arial"/>
              <a:cs typeface="Arial"/>
              <a:sym typeface="Arial"/>
            </a:endParaRPr>
          </a:p>
        </p:txBody>
      </p:sp>
      <p:sp>
        <p:nvSpPr>
          <p:cNvPr id="221" name="Google Shape;221;p40"/>
          <p:cNvSpPr/>
          <p:nvPr/>
        </p:nvSpPr>
        <p:spPr>
          <a:xfrm>
            <a:off x="1116418" y="4573240"/>
            <a:ext cx="6884582" cy="1015663"/>
          </a:xfrm>
          <a:prstGeom prst="rect">
            <a:avLst/>
          </a:prstGeom>
          <a:solidFill>
            <a:schemeClr val="dk1">
              <a:alpha val="52549"/>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99CC66"/>
                </a:solidFill>
                <a:latin typeface="Arial"/>
                <a:ea typeface="Arial"/>
                <a:cs typeface="Arial"/>
                <a:sym typeface="Arial"/>
              </a:rPr>
              <a:t>all students are general education students first.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1"/>
          <p:cNvPicPr preferRelativeResize="0"/>
          <p:nvPr/>
        </p:nvPicPr>
        <p:blipFill rotWithShape="1">
          <a:blip r:embed="rId3">
            <a:alphaModFix amt="68000"/>
          </a:blip>
          <a:srcRect/>
          <a:stretch/>
        </p:blipFill>
        <p:spPr>
          <a:xfrm>
            <a:off x="1143000" y="847376"/>
            <a:ext cx="6858000" cy="5156088"/>
          </a:xfrm>
          <a:prstGeom prst="rect">
            <a:avLst/>
          </a:prstGeom>
          <a:noFill/>
          <a:ln>
            <a:noFill/>
          </a:ln>
        </p:spPr>
      </p:pic>
      <p:sp>
        <p:nvSpPr>
          <p:cNvPr id="228" name="Google Shape;228;p41"/>
          <p:cNvSpPr txBox="1"/>
          <p:nvPr/>
        </p:nvSpPr>
        <p:spPr>
          <a:xfrm rot="-1117390">
            <a:off x="454738" y="1080375"/>
            <a:ext cx="6396332" cy="784830"/>
          </a:xfrm>
          <a:prstGeom prst="rect">
            <a:avLst/>
          </a:prstGeom>
          <a:solidFill>
            <a:srgbClr val="FFFFFF">
              <a:alpha val="7254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rgbClr val="CC6666"/>
                </a:solidFill>
                <a:latin typeface="Pacifico"/>
                <a:ea typeface="Pacifico"/>
                <a:cs typeface="Pacifico"/>
                <a:sym typeface="Pacifico"/>
              </a:rPr>
              <a:t>We believe</a:t>
            </a:r>
            <a:endParaRPr sz="1400" b="0" i="0" u="none" strike="noStrike" cap="none">
              <a:solidFill>
                <a:srgbClr val="000000"/>
              </a:solidFill>
              <a:latin typeface="Arial"/>
              <a:ea typeface="Arial"/>
              <a:cs typeface="Arial"/>
              <a:sym typeface="Arial"/>
            </a:endParaRPr>
          </a:p>
        </p:txBody>
      </p:sp>
      <p:sp>
        <p:nvSpPr>
          <p:cNvPr id="229" name="Google Shape;229;p41"/>
          <p:cNvSpPr/>
          <p:nvPr/>
        </p:nvSpPr>
        <p:spPr>
          <a:xfrm>
            <a:off x="1143000" y="4615149"/>
            <a:ext cx="6858000" cy="1015663"/>
          </a:xfrm>
          <a:prstGeom prst="rect">
            <a:avLst/>
          </a:prstGeom>
          <a:solidFill>
            <a:schemeClr val="dk1">
              <a:alpha val="55294"/>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FFFF00"/>
                </a:solidFill>
                <a:latin typeface="Arial"/>
                <a:ea typeface="Arial"/>
                <a:cs typeface="Arial"/>
                <a:sym typeface="Arial"/>
              </a:rPr>
              <a:t>every </a:t>
            </a:r>
            <a:r>
              <a:rPr lang="en-US" sz="3000" b="0" i="0" u="none" strike="noStrike" cap="none">
                <a:solidFill>
                  <a:srgbClr val="99CC66"/>
                </a:solidFill>
                <a:latin typeface="Arial"/>
                <a:ea typeface="Arial"/>
                <a:cs typeface="Arial"/>
                <a:sym typeface="Arial"/>
              </a:rPr>
              <a:t>child has the right to a strong, core level of support.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42"/>
          <p:cNvPicPr preferRelativeResize="0"/>
          <p:nvPr/>
        </p:nvPicPr>
        <p:blipFill rotWithShape="1">
          <a:blip r:embed="rId3">
            <a:alphaModFix/>
          </a:blip>
          <a:srcRect/>
          <a:stretch/>
        </p:blipFill>
        <p:spPr>
          <a:xfrm>
            <a:off x="1143000" y="857251"/>
            <a:ext cx="6858000" cy="5143500"/>
          </a:xfrm>
          <a:prstGeom prst="rect">
            <a:avLst/>
          </a:prstGeom>
          <a:noFill/>
          <a:ln>
            <a:noFill/>
          </a:ln>
        </p:spPr>
      </p:pic>
      <p:sp>
        <p:nvSpPr>
          <p:cNvPr id="236" name="Google Shape;236;p42"/>
          <p:cNvSpPr txBox="1"/>
          <p:nvPr/>
        </p:nvSpPr>
        <p:spPr>
          <a:xfrm rot="-1117419">
            <a:off x="82566" y="1155195"/>
            <a:ext cx="6913093" cy="784755"/>
          </a:xfrm>
          <a:prstGeom prst="rect">
            <a:avLst/>
          </a:prstGeom>
          <a:solidFill>
            <a:srgbClr val="FFFFFF">
              <a:alpha val="48627"/>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500"/>
              <a:buFont typeface="Arial"/>
              <a:buNone/>
            </a:pPr>
            <a:r>
              <a:rPr lang="en-US" sz="4500" b="1" i="0" u="none" strike="noStrike" cap="none">
                <a:solidFill>
                  <a:srgbClr val="CC6666"/>
                </a:solidFill>
                <a:latin typeface="Pacifico"/>
                <a:ea typeface="Pacifico"/>
                <a:cs typeface="Pacifico"/>
                <a:sym typeface="Pacifico"/>
              </a:rPr>
              <a:t>We believe</a:t>
            </a:r>
            <a:endParaRPr sz="1400" b="0" i="0" u="none" strike="noStrike" cap="none">
              <a:solidFill>
                <a:srgbClr val="000000"/>
              </a:solidFill>
              <a:latin typeface="Arial"/>
              <a:ea typeface="Arial"/>
              <a:cs typeface="Arial"/>
              <a:sym typeface="Arial"/>
            </a:endParaRPr>
          </a:p>
        </p:txBody>
      </p:sp>
      <p:sp>
        <p:nvSpPr>
          <p:cNvPr id="237" name="Google Shape;237;p42"/>
          <p:cNvSpPr/>
          <p:nvPr/>
        </p:nvSpPr>
        <p:spPr>
          <a:xfrm>
            <a:off x="1116418" y="4573240"/>
            <a:ext cx="6884700" cy="1477200"/>
          </a:xfrm>
          <a:prstGeom prst="rect">
            <a:avLst/>
          </a:prstGeom>
          <a:solidFill>
            <a:schemeClr val="dk1">
              <a:alpha val="52549"/>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99CC66"/>
                </a:solidFill>
                <a:latin typeface="Arial"/>
                <a:ea typeface="Arial"/>
                <a:cs typeface="Arial"/>
                <a:sym typeface="Arial"/>
              </a:rPr>
              <a:t>special education shouldn’t be the only way a struggling student gets the help that he/she needs.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title"/>
          </p:nvPr>
        </p:nvSpPr>
        <p:spPr>
          <a:xfrm>
            <a:off x="506185" y="1932269"/>
            <a:ext cx="8520600" cy="11085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200"/>
              <a:buFont typeface="Economica"/>
              <a:buNone/>
            </a:pPr>
            <a:br>
              <a:rPr lang="en-US" sz="4400" b="0" i="0" u="none" strike="noStrike" cap="none">
                <a:solidFill>
                  <a:schemeClr val="dk1"/>
                </a:solidFill>
                <a:latin typeface="Arial"/>
                <a:ea typeface="Arial"/>
                <a:cs typeface="Arial"/>
                <a:sym typeface="Arial"/>
              </a:rPr>
            </a:br>
            <a:r>
              <a:rPr lang="en-US" sz="4400" b="0"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t>
            </a:r>
            <a:r>
              <a:rPr lang="en-US" sz="2400" b="1" i="0" u="none" strike="noStrike" cap="none">
                <a:solidFill>
                  <a:schemeClr val="dk1"/>
                </a:solidFill>
                <a:latin typeface="Arial"/>
                <a:ea typeface="Arial"/>
                <a:cs typeface="Arial"/>
                <a:sym typeface="Arial"/>
              </a:rPr>
              <a:t>Instruction provided at the right level of difficulty is distinct from simply providing easier content.” </a:t>
            </a:r>
            <a:br>
              <a:rPr lang="en-US" sz="2400" b="1" i="0" u="none" strike="noStrike" cap="none">
                <a:solidFill>
                  <a:schemeClr val="dk1"/>
                </a:solidFill>
                <a:latin typeface="Arial"/>
                <a:ea typeface="Arial"/>
                <a:cs typeface="Arial"/>
                <a:sym typeface="Arial"/>
              </a:rPr>
            </a:br>
            <a:r>
              <a:rPr lang="en-US" sz="2400" b="1" i="0" u="none" strike="noStrike" cap="none">
                <a:solidFill>
                  <a:schemeClr val="dk1"/>
                </a:solidFill>
                <a:latin typeface="Arial"/>
                <a:ea typeface="Arial"/>
                <a:cs typeface="Arial"/>
                <a:sym typeface="Arial"/>
              </a:rPr>
              <a:t>“Equity for students served in special education is about equity of results or outcomes, not providing identical (or equal) content or instruction.” -  KNOW THE DIFFERENCE!  </a:t>
            </a:r>
            <a:br>
              <a:rPr lang="en-US" sz="40800" b="1" i="0" u="none" strike="noStrike" cap="none">
                <a:solidFill>
                  <a:schemeClr val="dk1"/>
                </a:solidFill>
                <a:latin typeface="Arial"/>
                <a:ea typeface="Arial"/>
                <a:cs typeface="Arial"/>
                <a:sym typeface="Arial"/>
              </a:rPr>
            </a:br>
            <a:endParaRPr sz="4200" b="1" i="0" u="none" strike="noStrike" cap="none">
              <a:solidFill>
                <a:schemeClr val="dk1"/>
              </a:solidFill>
              <a:latin typeface="Economica"/>
              <a:ea typeface="Economica"/>
              <a:cs typeface="Economica"/>
              <a:sym typeface="Economica"/>
            </a:endParaRPr>
          </a:p>
        </p:txBody>
      </p:sp>
      <p:pic>
        <p:nvPicPr>
          <p:cNvPr id="243" name="Google Shape;243;p43"/>
          <p:cNvPicPr preferRelativeResize="0"/>
          <p:nvPr/>
        </p:nvPicPr>
        <p:blipFill rotWithShape="1">
          <a:blip r:embed="rId3">
            <a:alphaModFix amt="35000"/>
          </a:blip>
          <a:srcRect l="1151" t="3559" b="2667"/>
          <a:stretch/>
        </p:blipFill>
        <p:spPr>
          <a:xfrm>
            <a:off x="-206567" y="0"/>
            <a:ext cx="9559616" cy="6727371"/>
          </a:xfrm>
          <a:prstGeom prst="rect">
            <a:avLst/>
          </a:prstGeom>
          <a:noFill/>
          <a:ln>
            <a:noFill/>
          </a:ln>
        </p:spPr>
      </p:pic>
      <p:sp>
        <p:nvSpPr>
          <p:cNvPr id="244" name="Google Shape;244;p43"/>
          <p:cNvSpPr/>
          <p:nvPr/>
        </p:nvSpPr>
        <p:spPr>
          <a:xfrm>
            <a:off x="506185" y="2192605"/>
            <a:ext cx="184731" cy="603242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7500"/>
              <a:buFont typeface="Arial"/>
              <a:buNone/>
            </a:pPr>
            <a:br>
              <a:rPr lang="en-US" sz="17500" b="1" i="0" u="none" strike="noStrike" cap="none">
                <a:solidFill>
                  <a:schemeClr val="dk1"/>
                </a:solidFill>
                <a:latin typeface="Arial"/>
                <a:ea typeface="Arial"/>
                <a:cs typeface="Arial"/>
                <a:sym typeface="Arial"/>
              </a:rPr>
            </a:br>
            <a:endParaRPr sz="175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4"/>
          <p:cNvSpPr txBox="1">
            <a:spLocks noGrp="1"/>
          </p:cNvSpPr>
          <p:nvPr>
            <p:ph type="title"/>
          </p:nvPr>
        </p:nvSpPr>
        <p:spPr>
          <a:xfrm>
            <a:off x="0" y="173252"/>
            <a:ext cx="9593400" cy="11085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200"/>
              <a:buFont typeface="Economica"/>
              <a:buNone/>
            </a:pPr>
            <a:r>
              <a:rPr lang="en-US" sz="4000" b="0" i="0" u="none" strike="noStrike" cap="none">
                <a:solidFill>
                  <a:schemeClr val="dk1"/>
                </a:solidFill>
                <a:latin typeface="Economica"/>
                <a:ea typeface="Economica"/>
                <a:cs typeface="Economica"/>
                <a:sym typeface="Economica"/>
              </a:rPr>
              <a:t>ALL Students are </a:t>
            </a:r>
            <a:br>
              <a:rPr lang="en-US" sz="4000" b="0" i="0" u="none" strike="noStrike" cap="none">
                <a:solidFill>
                  <a:schemeClr val="dk1"/>
                </a:solidFill>
                <a:latin typeface="Economica"/>
                <a:ea typeface="Economica"/>
                <a:cs typeface="Economica"/>
                <a:sym typeface="Economica"/>
              </a:rPr>
            </a:br>
            <a:r>
              <a:rPr lang="en-US" sz="4000" b="0" i="0" u="none" strike="noStrike" cap="none">
                <a:solidFill>
                  <a:schemeClr val="dk1"/>
                </a:solidFill>
                <a:latin typeface="Economica"/>
                <a:ea typeface="Economica"/>
                <a:cs typeface="Economica"/>
                <a:sym typeface="Economica"/>
              </a:rPr>
              <a:t>General Education Students </a:t>
            </a:r>
            <a:endParaRPr sz="4000" b="0" i="0" u="none" strike="noStrike" cap="none">
              <a:solidFill>
                <a:schemeClr val="dk1"/>
              </a:solidFill>
              <a:latin typeface="Economica"/>
              <a:ea typeface="Economica"/>
              <a:cs typeface="Economica"/>
              <a:sym typeface="Economica"/>
            </a:endParaRPr>
          </a:p>
        </p:txBody>
      </p:sp>
      <p:pic>
        <p:nvPicPr>
          <p:cNvPr id="251" name="Google Shape;251;p44">
            <a:hlinkClick r:id="rId3"/>
          </p:cNvPr>
          <p:cNvPicPr preferRelativeResize="0"/>
          <p:nvPr/>
        </p:nvPicPr>
        <p:blipFill rotWithShape="1">
          <a:blip r:embed="rId4">
            <a:alphaModFix/>
          </a:blip>
          <a:srcRect t="9885"/>
          <a:stretch/>
        </p:blipFill>
        <p:spPr>
          <a:xfrm>
            <a:off x="945397" y="1487839"/>
            <a:ext cx="7330698" cy="49439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156717" y="1025667"/>
            <a:ext cx="8520600" cy="11085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US" sz="4200" b="0" i="0" u="none" strike="noStrike" cap="none">
                <a:solidFill>
                  <a:schemeClr val="dk1"/>
                </a:solidFill>
                <a:latin typeface="Economica"/>
                <a:ea typeface="Economica"/>
                <a:cs typeface="Economica"/>
                <a:sym typeface="Economica"/>
              </a:rPr>
              <a:t>Specially Designed Instruction within an MTSS begins with the knowledge that:</a:t>
            </a:r>
            <a:endParaRPr sz="4200" b="0" i="0" u="none" strike="noStrike" cap="none">
              <a:solidFill>
                <a:schemeClr val="dk1"/>
              </a:solidFill>
              <a:latin typeface="Economica"/>
              <a:ea typeface="Economica"/>
              <a:cs typeface="Economica"/>
              <a:sym typeface="Economica"/>
            </a:endParaRPr>
          </a:p>
        </p:txBody>
      </p:sp>
      <p:pic>
        <p:nvPicPr>
          <p:cNvPr id="258" name="Google Shape;258;p45"/>
          <p:cNvPicPr preferRelativeResize="0"/>
          <p:nvPr/>
        </p:nvPicPr>
        <p:blipFill rotWithShape="1">
          <a:blip r:embed="rId3">
            <a:alphaModFix amt="20000"/>
          </a:blip>
          <a:srcRect t="3799" r="15855"/>
          <a:stretch/>
        </p:blipFill>
        <p:spPr>
          <a:xfrm>
            <a:off x="0" y="0"/>
            <a:ext cx="9144000" cy="6743700"/>
          </a:xfrm>
          <a:prstGeom prst="rect">
            <a:avLst/>
          </a:prstGeom>
          <a:noFill/>
          <a:ln>
            <a:noFill/>
          </a:ln>
        </p:spPr>
      </p:pic>
      <p:sp>
        <p:nvSpPr>
          <p:cNvPr id="259" name="Google Shape;259;p45"/>
          <p:cNvSpPr txBox="1">
            <a:spLocks noGrp="1"/>
          </p:cNvSpPr>
          <p:nvPr>
            <p:ph type="body" idx="1"/>
          </p:nvPr>
        </p:nvSpPr>
        <p:spPr>
          <a:xfrm>
            <a:off x="156716" y="2385900"/>
            <a:ext cx="8987283" cy="4472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Open Sans"/>
              <a:buChar char="●"/>
            </a:pPr>
            <a:r>
              <a:rPr lang="en-US" sz="2500" b="1" i="0" u="none" strike="noStrike" cap="none">
                <a:solidFill>
                  <a:schemeClr val="dk1"/>
                </a:solidFill>
                <a:latin typeface="Open Sans"/>
                <a:ea typeface="Open Sans"/>
                <a:cs typeface="Open Sans"/>
                <a:sym typeface="Open Sans"/>
              </a:rPr>
              <a:t>Students with disabilities are always general education students</a:t>
            </a:r>
            <a:endParaRPr sz="2500" b="1" i="0" u="none" strike="noStrike" cap="none">
              <a:solidFill>
                <a:schemeClr val="dk1"/>
              </a:solidFill>
              <a:latin typeface="Open Sans"/>
              <a:ea typeface="Open Sans"/>
              <a:cs typeface="Open Sans"/>
              <a:sym typeface="Open Sans"/>
            </a:endParaRPr>
          </a:p>
          <a:p>
            <a:pPr marL="457200" marR="0" lvl="0" indent="-342900" algn="l" rtl="0">
              <a:lnSpc>
                <a:spcPct val="115000"/>
              </a:lnSpc>
              <a:spcBef>
                <a:spcPts val="0"/>
              </a:spcBef>
              <a:spcAft>
                <a:spcPts val="0"/>
              </a:spcAft>
              <a:buClr>
                <a:schemeClr val="dk1"/>
              </a:buClr>
              <a:buSzPts val="1800"/>
              <a:buFont typeface="Open Sans"/>
              <a:buChar char="●"/>
            </a:pPr>
            <a:r>
              <a:rPr lang="en-US" sz="2500" b="1" i="0" u="none" strike="noStrike" cap="none">
                <a:solidFill>
                  <a:schemeClr val="dk1"/>
                </a:solidFill>
                <a:latin typeface="Open Sans"/>
                <a:ea typeface="Open Sans"/>
                <a:cs typeface="Open Sans"/>
                <a:sym typeface="Open Sans"/>
              </a:rPr>
              <a:t>Special education is a service and not a place</a:t>
            </a:r>
            <a:endParaRPr sz="2500" b="1" i="0" u="none" strike="noStrike" cap="none">
              <a:solidFill>
                <a:schemeClr val="dk1"/>
              </a:solidFill>
              <a:latin typeface="Open Sans"/>
              <a:ea typeface="Open Sans"/>
              <a:cs typeface="Open Sans"/>
              <a:sym typeface="Open Sans"/>
            </a:endParaRPr>
          </a:p>
          <a:p>
            <a:pPr marL="457200" marR="0" lvl="0" indent="-342900" algn="l" rtl="0">
              <a:lnSpc>
                <a:spcPct val="115000"/>
              </a:lnSpc>
              <a:spcBef>
                <a:spcPts val="0"/>
              </a:spcBef>
              <a:spcAft>
                <a:spcPts val="0"/>
              </a:spcAft>
              <a:buClr>
                <a:schemeClr val="dk1"/>
              </a:buClr>
              <a:buSzPts val="1800"/>
              <a:buFont typeface="Open Sans"/>
              <a:buChar char="●"/>
            </a:pPr>
            <a:r>
              <a:rPr lang="en-US" sz="2500" b="1" i="0" u="none" strike="noStrike" cap="none">
                <a:solidFill>
                  <a:schemeClr val="dk1"/>
                </a:solidFill>
                <a:latin typeface="Open Sans"/>
                <a:ea typeface="Open Sans"/>
                <a:cs typeface="Open Sans"/>
                <a:sym typeface="Open Sans"/>
              </a:rPr>
              <a:t>All students have access to the full system of support</a:t>
            </a:r>
            <a:endParaRPr sz="2500" b="1" i="0" u="none" strike="noStrike" cap="none">
              <a:solidFill>
                <a:schemeClr val="dk1"/>
              </a:solidFill>
              <a:latin typeface="Open Sans"/>
              <a:ea typeface="Open Sans"/>
              <a:cs typeface="Open Sans"/>
              <a:sym typeface="Open Sans"/>
            </a:endParaRPr>
          </a:p>
          <a:p>
            <a:pPr marL="457200" marR="0" lvl="0" indent="-342900" algn="l" rtl="0">
              <a:lnSpc>
                <a:spcPct val="115000"/>
              </a:lnSpc>
              <a:spcBef>
                <a:spcPts val="0"/>
              </a:spcBef>
              <a:spcAft>
                <a:spcPts val="0"/>
              </a:spcAft>
              <a:buClr>
                <a:schemeClr val="dk1"/>
              </a:buClr>
              <a:buSzPts val="1800"/>
              <a:buFont typeface="Open Sans"/>
              <a:buChar char="●"/>
            </a:pPr>
            <a:r>
              <a:rPr lang="en-US" sz="2500" b="1" i="0" u="none" strike="noStrike" cap="none">
                <a:solidFill>
                  <a:schemeClr val="dk1"/>
                </a:solidFill>
                <a:latin typeface="Open Sans"/>
                <a:ea typeface="Open Sans"/>
                <a:cs typeface="Open Sans"/>
                <a:sym typeface="Open Sans"/>
              </a:rPr>
              <a:t>An effective integrated system results in accelerated learning of academics and functional skills for students who are behind</a:t>
            </a:r>
            <a:endParaRPr sz="2500" b="1" i="0" u="none" strike="noStrike" cap="none">
              <a:solidFill>
                <a:schemeClr val="dk1"/>
              </a:solidFill>
              <a:latin typeface="Open Sans"/>
              <a:ea typeface="Open Sans"/>
              <a:cs typeface="Open Sans"/>
              <a:sym typeface="Open Sans"/>
            </a:endParaRPr>
          </a:p>
          <a:p>
            <a:pPr marL="457200" marR="0" lvl="0" indent="-342900" algn="l" rtl="0">
              <a:lnSpc>
                <a:spcPct val="115000"/>
              </a:lnSpc>
              <a:spcBef>
                <a:spcPts val="0"/>
              </a:spcBef>
              <a:spcAft>
                <a:spcPts val="0"/>
              </a:spcAft>
              <a:buClr>
                <a:schemeClr val="dk1"/>
              </a:buClr>
              <a:buSzPts val="1800"/>
              <a:buFont typeface="Open Sans"/>
              <a:buChar char="●"/>
            </a:pPr>
            <a:r>
              <a:rPr lang="en-US" sz="2500" b="1" i="0" u="none" strike="noStrike" cap="none">
                <a:solidFill>
                  <a:schemeClr val="dk1"/>
                </a:solidFill>
                <a:latin typeface="Open Sans"/>
                <a:ea typeface="Open Sans"/>
                <a:cs typeface="Open Sans"/>
                <a:sym typeface="Open Sans"/>
              </a:rPr>
              <a:t>Specially designed instruction is inseparably linked to school improvement</a:t>
            </a:r>
            <a:br>
              <a:rPr lang="en-US" sz="2500" b="0" i="0" u="none" strike="noStrike" cap="none">
                <a:solidFill>
                  <a:schemeClr val="dk1"/>
                </a:solidFill>
                <a:latin typeface="Open Sans"/>
                <a:ea typeface="Open Sans"/>
                <a:cs typeface="Open Sans"/>
                <a:sym typeface="Open Sans"/>
              </a:rPr>
            </a:br>
            <a:endParaRPr sz="25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6"/>
          <p:cNvSpPr txBox="1">
            <a:spLocks noGrp="1"/>
          </p:cNvSpPr>
          <p:nvPr>
            <p:ph type="title"/>
          </p:nvPr>
        </p:nvSpPr>
        <p:spPr>
          <a:xfrm>
            <a:off x="311700" y="421233"/>
            <a:ext cx="8520600" cy="11085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endParaRPr sz="4200" b="0" i="0" u="none" strike="noStrike" cap="none">
              <a:solidFill>
                <a:schemeClr val="dk1"/>
              </a:solidFill>
              <a:latin typeface="Economica"/>
              <a:ea typeface="Economica"/>
              <a:cs typeface="Economica"/>
              <a:sym typeface="Economica"/>
            </a:endParaRPr>
          </a:p>
        </p:txBody>
      </p:sp>
      <p:sp>
        <p:nvSpPr>
          <p:cNvPr id="266" name="Google Shape;266;p46"/>
          <p:cNvSpPr txBox="1">
            <a:spLocks noGrp="1"/>
          </p:cNvSpPr>
          <p:nvPr>
            <p:ph type="body" idx="1"/>
          </p:nvPr>
        </p:nvSpPr>
        <p:spPr>
          <a:xfrm>
            <a:off x="311700" y="1633633"/>
            <a:ext cx="8520600" cy="4472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15000"/>
              </a:lnSpc>
              <a:spcBef>
                <a:spcPts val="0"/>
              </a:spcBef>
              <a:spcAft>
                <a:spcPts val="0"/>
              </a:spcAft>
              <a:buClr>
                <a:schemeClr val="dk1"/>
              </a:buClr>
              <a:buSzPts val="1800"/>
              <a:buFont typeface="Open Sans"/>
              <a:buNone/>
            </a:pPr>
            <a:endParaRPr sz="1800" b="0" i="0" u="none" strike="noStrike" cap="none">
              <a:solidFill>
                <a:schemeClr val="dk1"/>
              </a:solidFill>
              <a:latin typeface="Open Sans"/>
              <a:ea typeface="Open Sans"/>
              <a:cs typeface="Open Sans"/>
              <a:sym typeface="Open Sans"/>
            </a:endParaRPr>
          </a:p>
        </p:txBody>
      </p:sp>
      <p:pic>
        <p:nvPicPr>
          <p:cNvPr id="267" name="Google Shape;267;p46"/>
          <p:cNvPicPr preferRelativeResize="0"/>
          <p:nvPr/>
        </p:nvPicPr>
        <p:blipFill rotWithShape="1">
          <a:blip r:embed="rId3">
            <a:alphaModFix/>
          </a:blip>
          <a:srcRect l="9598"/>
          <a:stretch/>
        </p:blipFill>
        <p:spPr>
          <a:xfrm>
            <a:off x="0" y="0"/>
            <a:ext cx="9144000" cy="6723476"/>
          </a:xfrm>
          <a:prstGeom prst="rect">
            <a:avLst/>
          </a:prstGeom>
          <a:noFill/>
          <a:ln>
            <a:noFill/>
          </a:ln>
        </p:spPr>
      </p:pic>
      <p:pic>
        <p:nvPicPr>
          <p:cNvPr id="268" name="Google Shape;268;p46" descr="https://lh3.googleusercontent.com/5aJ5bSwc7IHaSrGQhh07eX87pGLKlXRX0vF3O1SwuuNeOY7ZXcDqfgj_z62fmJwXWcS8cd7XTqBNdF53sY7dyccOPofCFv8u2StxnXhf8ml8yC_govVVLfpcy498D_O8kTB9aCWl"/>
          <p:cNvPicPr preferRelativeResize="0"/>
          <p:nvPr/>
        </p:nvPicPr>
        <p:blipFill rotWithShape="1">
          <a:blip r:embed="rId4">
            <a:alphaModFix/>
          </a:blip>
          <a:srcRect/>
          <a:stretch/>
        </p:blipFill>
        <p:spPr>
          <a:xfrm>
            <a:off x="311700" y="1697000"/>
            <a:ext cx="8426139" cy="4739703"/>
          </a:xfrm>
          <a:prstGeom prst="rect">
            <a:avLst/>
          </a:prstGeom>
          <a:noFill/>
          <a:ln>
            <a:noFill/>
          </a:ln>
          <a:effectLst>
            <a:outerShdw blurRad="190500" algn="tl" rotWithShape="0">
              <a:srgbClr val="000000">
                <a:alpha val="69803"/>
              </a:srgbClr>
            </a:outerShdw>
          </a:effec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1345</Words>
  <Application>Microsoft Office PowerPoint</Application>
  <PresentationFormat>On-screen Show (4:3)</PresentationFormat>
  <Paragraphs>186</Paragraphs>
  <Slides>22</Slides>
  <Notes>22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Short Stack</vt:lpstr>
      <vt:lpstr>Helvetica Neue</vt:lpstr>
      <vt:lpstr>Open Sans</vt:lpstr>
      <vt:lpstr>Calibri</vt:lpstr>
      <vt:lpstr>Cabin</vt:lpstr>
      <vt:lpstr>Arial</vt:lpstr>
      <vt:lpstr>Pacifico</vt:lpstr>
      <vt:lpstr>Noto Sans Symbols</vt:lpstr>
      <vt:lpstr>Impact</vt:lpstr>
      <vt:lpstr>Economica</vt:lpstr>
      <vt:lpstr>Office Theme</vt:lpstr>
      <vt:lpstr>Luxe</vt:lpstr>
      <vt:lpstr>Luxe</vt:lpstr>
      <vt:lpstr>Charter School Leadership Institute  SDI within an MTSS Oct. 18, 2018  karmen.mills@dpi.nc.gov https://tinyurl.com/SDIinMTSS</vt:lpstr>
      <vt:lpstr>PowerPoint Presentation</vt:lpstr>
      <vt:lpstr>PowerPoint Presentation</vt:lpstr>
      <vt:lpstr>PowerPoint Presentation</vt:lpstr>
      <vt:lpstr>PowerPoint Presentation</vt:lpstr>
      <vt:lpstr>   “Instruction provided at the right level of difficulty is distinct from simply providing easier content.”  “Equity for students served in special education is about equity of results or outcomes, not providing identical (or equal) content or instruction.” -  KNOW THE DIFFERENCE!   </vt:lpstr>
      <vt:lpstr>ALL Students are  General Education Students </vt:lpstr>
      <vt:lpstr>Specially Designed Instruction within an MTSS begins with the knowledge that:</vt:lpstr>
      <vt:lpstr>PowerPoint Presentation</vt:lpstr>
      <vt:lpstr>PowerPoint Presentation</vt:lpstr>
      <vt:lpstr>PowerPoint Presentation</vt:lpstr>
      <vt:lpstr>PowerPoint Presentation</vt:lpstr>
      <vt:lpstr>PowerPoint Presentation</vt:lpstr>
      <vt:lpstr>Where are we currently?  </vt:lpstr>
      <vt:lpstr>TAKE AWAY</vt:lpstr>
      <vt:lpstr>EVALUATION - NOT JUST ABOUT ELIGIBILITY</vt:lpstr>
      <vt:lpstr>Turn and Talk</vt:lpstr>
      <vt:lpstr>TAKE AWAY</vt:lpstr>
      <vt:lpstr>PowerPoint Presentation</vt:lpstr>
      <vt:lpstr>PowerPoint Presentation</vt:lpstr>
      <vt:lpstr>CONSIDER AND DISCUSS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Charter School Leadership Institute  SDI within an MTSS Oct. 18, 2018  karmen.mills@dpi.nc.gov https://tinyurl.com/SDIinMTSS</dc:title>
  <dc:creator>Patricia Nnadi-Purvis</dc:creator>
  <cp:lastModifiedBy>Patricia Nnadi-Purvis</cp:lastModifiedBy>
  <cp:revision>1</cp:revision>
  <dcterms:modified xsi:type="dcterms:W3CDTF">2018-11-06T19:07:26Z</dcterms:modified>
</cp:coreProperties>
</file>