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8.xml" ContentType="application/vnd.openxmlformats-officedocument.theme+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2.xml" ContentType="application/vnd.openxmlformats-officedocument.theme+xml"/>
  <Override PartName="/ppt/slideLayouts/slideLayout120.xml" ContentType="application/vnd.openxmlformats-officedocument.presentationml.slideLayout+xml"/>
  <Override PartName="/ppt/theme/theme2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7.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3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2.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3.xml" ContentType="application/vnd.openxmlformats-officedocument.theme+xml"/>
  <Override PartName="/ppt/slideLayouts/slideLayout187.xml" ContentType="application/vnd.openxmlformats-officedocument.presentationml.slideLayout+xml"/>
  <Override PartName="/ppt/theme/theme3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75" r:id="rId4"/>
    <p:sldMasterId id="2147483679" r:id="rId5"/>
    <p:sldMasterId id="2147483687" r:id="rId6"/>
    <p:sldMasterId id="2147483695" r:id="rId7"/>
    <p:sldMasterId id="2147483703" r:id="rId8"/>
    <p:sldMasterId id="2147483711" r:id="rId9"/>
    <p:sldMasterId id="2147483713" r:id="rId10"/>
    <p:sldMasterId id="2147483715" r:id="rId11"/>
    <p:sldMasterId id="2147483723" r:id="rId12"/>
    <p:sldMasterId id="2147483731" r:id="rId13"/>
    <p:sldMasterId id="2147483739" r:id="rId14"/>
    <p:sldMasterId id="2147483747" r:id="rId15"/>
    <p:sldMasterId id="2147483755" r:id="rId16"/>
    <p:sldMasterId id="2147483763" r:id="rId17"/>
    <p:sldMasterId id="2147483771" r:id="rId18"/>
    <p:sldMasterId id="2147483774" r:id="rId19"/>
    <p:sldMasterId id="2147483778" r:id="rId20"/>
    <p:sldMasterId id="2147483786" r:id="rId21"/>
    <p:sldMasterId id="2147483794" r:id="rId22"/>
    <p:sldMasterId id="2147483802" r:id="rId23"/>
    <p:sldMasterId id="2147483804" r:id="rId24"/>
    <p:sldMasterId id="2147483812" r:id="rId25"/>
    <p:sldMasterId id="2147483820" r:id="rId26"/>
    <p:sldMasterId id="2147483828" r:id="rId27"/>
    <p:sldMasterId id="2147483836" r:id="rId28"/>
    <p:sldMasterId id="2147483844" r:id="rId29"/>
    <p:sldMasterId id="2147483852" r:id="rId30"/>
    <p:sldMasterId id="2147483860" r:id="rId31"/>
    <p:sldMasterId id="2147483864" r:id="rId32"/>
    <p:sldMasterId id="2147483872" r:id="rId33"/>
    <p:sldMasterId id="2147483880" r:id="rId34"/>
    <p:sldMasterId id="2147483883" r:id="rId35"/>
    <p:sldMasterId id="2147483891" r:id="rId36"/>
  </p:sldMasterIdLst>
  <p:notesMasterIdLst>
    <p:notesMasterId r:id="rId74"/>
  </p:notesMasterIdLst>
  <p:sldIdLst>
    <p:sldId id="257" r:id="rId37"/>
    <p:sldId id="259" r:id="rId38"/>
    <p:sldId id="260" r:id="rId39"/>
    <p:sldId id="261" r:id="rId40"/>
    <p:sldId id="262" r:id="rId41"/>
    <p:sldId id="263" r:id="rId42"/>
    <p:sldId id="264" r:id="rId43"/>
    <p:sldId id="265" r:id="rId44"/>
    <p:sldId id="258" r:id="rId45"/>
    <p:sldId id="266" r:id="rId46"/>
    <p:sldId id="268" r:id="rId47"/>
    <p:sldId id="269" r:id="rId48"/>
    <p:sldId id="273" r:id="rId49"/>
    <p:sldId id="274" r:id="rId50"/>
    <p:sldId id="270" r:id="rId51"/>
    <p:sldId id="271" r:id="rId52"/>
    <p:sldId id="272" r:id="rId53"/>
    <p:sldId id="295" r:id="rId54"/>
    <p:sldId id="278" r:id="rId55"/>
    <p:sldId id="296" r:id="rId56"/>
    <p:sldId id="297" r:id="rId57"/>
    <p:sldId id="293" r:id="rId58"/>
    <p:sldId id="277" r:id="rId59"/>
    <p:sldId id="276" r:id="rId60"/>
    <p:sldId id="275" r:id="rId61"/>
    <p:sldId id="281" r:id="rId62"/>
    <p:sldId id="282" r:id="rId63"/>
    <p:sldId id="283" r:id="rId64"/>
    <p:sldId id="284" r:id="rId65"/>
    <p:sldId id="285" r:id="rId66"/>
    <p:sldId id="286" r:id="rId67"/>
    <p:sldId id="287" r:id="rId68"/>
    <p:sldId id="298" r:id="rId69"/>
    <p:sldId id="288" r:id="rId70"/>
    <p:sldId id="289" r:id="rId71"/>
    <p:sldId id="290" r:id="rId72"/>
    <p:sldId id="291" r:id="rId7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66FFFF"/>
    <a:srgbClr val="996633"/>
    <a:srgbClr val="CC9900"/>
    <a:srgbClr val="CCCC00"/>
    <a:srgbClr val="3399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65" d="100"/>
          <a:sy n="65" d="100"/>
        </p:scale>
        <p:origin x="66" y="276"/>
      </p:cViewPr>
      <p:guideLst/>
    </p:cSldViewPr>
  </p:slideViewPr>
  <p:notesTextViewPr>
    <p:cViewPr>
      <p:scale>
        <a:sx n="3" d="2"/>
        <a:sy n="3" d="2"/>
      </p:scale>
      <p:origin x="0" y="0"/>
    </p:cViewPr>
  </p:notesTextViewPr>
  <p:sorterViewPr>
    <p:cViewPr varScale="1">
      <p:scale>
        <a:sx n="100" d="100"/>
        <a:sy n="100" d="100"/>
      </p:scale>
      <p:origin x="0" y="-18366"/>
    </p:cViewPr>
  </p:sorterViewPr>
  <p:notesViewPr>
    <p:cSldViewPr snapToGrid="0">
      <p:cViewPr varScale="1">
        <p:scale>
          <a:sx n="56" d="100"/>
          <a:sy n="56" d="100"/>
        </p:scale>
        <p:origin x="18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3.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6.xml"/><Relationship Id="rId47" Type="http://schemas.openxmlformats.org/officeDocument/2006/relationships/slide" Target="slides/slide11.xml"/><Relationship Id="rId50" Type="http://schemas.openxmlformats.org/officeDocument/2006/relationships/slide" Target="slides/slide14.xml"/><Relationship Id="rId55" Type="http://schemas.openxmlformats.org/officeDocument/2006/relationships/slide" Target="slides/slide19.xml"/><Relationship Id="rId63" Type="http://schemas.openxmlformats.org/officeDocument/2006/relationships/slide" Target="slides/slide27.xml"/><Relationship Id="rId68" Type="http://schemas.openxmlformats.org/officeDocument/2006/relationships/slide" Target="slides/slide3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1.xml"/><Relationship Id="rId40" Type="http://schemas.openxmlformats.org/officeDocument/2006/relationships/slide" Target="slides/slide4.xml"/><Relationship Id="rId45" Type="http://schemas.openxmlformats.org/officeDocument/2006/relationships/slide" Target="slides/slide9.xml"/><Relationship Id="rId53" Type="http://schemas.openxmlformats.org/officeDocument/2006/relationships/slide" Target="slides/slide17.xml"/><Relationship Id="rId58" Type="http://schemas.openxmlformats.org/officeDocument/2006/relationships/slide" Target="slides/slide22.xml"/><Relationship Id="rId66" Type="http://schemas.openxmlformats.org/officeDocument/2006/relationships/slide" Target="slides/slide30.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61"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7.xml"/><Relationship Id="rId48" Type="http://schemas.openxmlformats.org/officeDocument/2006/relationships/slide" Target="slides/slide12.xml"/><Relationship Id="rId56" Type="http://schemas.openxmlformats.org/officeDocument/2006/relationships/slide" Target="slides/slide20.xml"/><Relationship Id="rId64" Type="http://schemas.openxmlformats.org/officeDocument/2006/relationships/slide" Target="slides/slide28.xml"/><Relationship Id="rId69" Type="http://schemas.openxmlformats.org/officeDocument/2006/relationships/slide" Target="slides/slide33.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5F8EB3-63FD-4859-9C5B-C8E1159538BF}"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92D7F94B-0517-4CC9-997E-523DECA38044}">
      <dgm:prSet phldrT="[Text]"/>
      <dgm:spPr/>
      <dgm:t>
        <a:bodyPr/>
        <a:lstStyle/>
        <a:p>
          <a:r>
            <a:rPr lang="en-US" smtClean="0"/>
            <a:t>EDDIE</a:t>
          </a:r>
          <a:endParaRPr lang="en-US" dirty="0"/>
        </a:p>
      </dgm:t>
    </dgm:pt>
    <dgm:pt modelId="{2F565EC9-2B01-4178-89EC-670A81A235EB}" type="parTrans" cxnId="{038FD3DB-00A5-4722-A6F3-36F173C464FE}">
      <dgm:prSet/>
      <dgm:spPr/>
      <dgm:t>
        <a:bodyPr/>
        <a:lstStyle/>
        <a:p>
          <a:endParaRPr lang="en-US"/>
        </a:p>
      </dgm:t>
    </dgm:pt>
    <dgm:pt modelId="{15C58036-D360-4F4E-A0B5-AF4E43E311B0}" type="sibTrans" cxnId="{038FD3DB-00A5-4722-A6F3-36F173C464FE}">
      <dgm:prSet/>
      <dgm:spPr/>
      <dgm:t>
        <a:bodyPr/>
        <a:lstStyle/>
        <a:p>
          <a:endParaRPr lang="en-US"/>
        </a:p>
      </dgm:t>
    </dgm:pt>
    <dgm:pt modelId="{1B7737B6-15C7-447D-965E-A0FE3BDEB820}">
      <dgm:prSet phldrT="[Text]"/>
      <dgm:spPr/>
      <dgm:t>
        <a:bodyPr/>
        <a:lstStyle/>
        <a:p>
          <a:r>
            <a:rPr lang="en-US" dirty="0" smtClean="0"/>
            <a:t>PowerSchool: </a:t>
          </a:r>
          <a:endParaRPr lang="en-US" dirty="0"/>
        </a:p>
      </dgm:t>
    </dgm:pt>
    <dgm:pt modelId="{7D6C68C4-55A5-40A8-AA5C-57A5E61A7F41}" type="parTrans" cxnId="{5202C1CC-0857-452B-94F4-E32522C0C918}">
      <dgm:prSet/>
      <dgm:spPr/>
      <dgm:t>
        <a:bodyPr/>
        <a:lstStyle/>
        <a:p>
          <a:endParaRPr lang="en-US"/>
        </a:p>
      </dgm:t>
    </dgm:pt>
    <dgm:pt modelId="{7F1E92E5-ACAF-424B-96A3-4567E025ACF6}" type="sibTrans" cxnId="{5202C1CC-0857-452B-94F4-E32522C0C918}">
      <dgm:prSet/>
      <dgm:spPr/>
      <dgm:t>
        <a:bodyPr/>
        <a:lstStyle/>
        <a:p>
          <a:endParaRPr lang="en-US"/>
        </a:p>
      </dgm:t>
    </dgm:pt>
    <dgm:pt modelId="{DC416394-9922-43B5-A636-F9D6378B13CA}">
      <dgm:prSet phldrT="[Text]"/>
      <dgm:spPr/>
      <dgm:t>
        <a:bodyPr/>
        <a:lstStyle/>
        <a:p>
          <a:r>
            <a:rPr lang="en-US" dirty="0" smtClean="0"/>
            <a:t>CECAS (Exceptional Children)</a:t>
          </a:r>
          <a:endParaRPr lang="en-US" dirty="0"/>
        </a:p>
      </dgm:t>
    </dgm:pt>
    <dgm:pt modelId="{1BE6357D-8BB9-4BB8-9E08-2A991C53918E}" type="parTrans" cxnId="{3BF16DB8-27C4-428E-9366-458147155EF6}">
      <dgm:prSet/>
      <dgm:spPr/>
      <dgm:t>
        <a:bodyPr/>
        <a:lstStyle/>
        <a:p>
          <a:endParaRPr lang="en-US"/>
        </a:p>
      </dgm:t>
    </dgm:pt>
    <dgm:pt modelId="{E0B19802-07D3-42F5-92D7-7572943C6D41}" type="sibTrans" cxnId="{3BF16DB8-27C4-428E-9366-458147155EF6}">
      <dgm:prSet/>
      <dgm:spPr/>
      <dgm:t>
        <a:bodyPr/>
        <a:lstStyle/>
        <a:p>
          <a:endParaRPr lang="en-US"/>
        </a:p>
      </dgm:t>
    </dgm:pt>
    <dgm:pt modelId="{A8F67DA8-D785-49B4-9AC1-EB9B5C8E8FD1}">
      <dgm:prSet phldrT="[Text]"/>
      <dgm:spPr/>
      <dgm:t>
        <a:bodyPr/>
        <a:lstStyle/>
        <a:p>
          <a:r>
            <a:rPr lang="en-US" smtClean="0"/>
            <a:t>Accountability</a:t>
          </a:r>
          <a:endParaRPr lang="en-US" dirty="0"/>
        </a:p>
      </dgm:t>
    </dgm:pt>
    <dgm:pt modelId="{471B2DDC-BC4F-4F33-8855-8ADDC20C73CA}" type="parTrans" cxnId="{BF676405-6E39-40BE-B982-2909DA5BAE34}">
      <dgm:prSet/>
      <dgm:spPr/>
      <dgm:t>
        <a:bodyPr/>
        <a:lstStyle/>
        <a:p>
          <a:endParaRPr lang="en-US"/>
        </a:p>
      </dgm:t>
    </dgm:pt>
    <dgm:pt modelId="{3DE203A4-76FF-45BE-B50C-29C83E5393C1}" type="sibTrans" cxnId="{BF676405-6E39-40BE-B982-2909DA5BAE34}">
      <dgm:prSet/>
      <dgm:spPr/>
      <dgm:t>
        <a:bodyPr/>
        <a:lstStyle/>
        <a:p>
          <a:endParaRPr lang="en-US"/>
        </a:p>
      </dgm:t>
    </dgm:pt>
    <dgm:pt modelId="{2D8C6816-1F79-4FCE-97D6-343A56F737BC}">
      <dgm:prSet phldrT="[Text]"/>
      <dgm:spPr/>
      <dgm:t>
        <a:bodyPr/>
        <a:lstStyle/>
        <a:p>
          <a:r>
            <a:rPr lang="en-US" smtClean="0"/>
            <a:t>UID Staff</a:t>
          </a:r>
          <a:endParaRPr lang="en-US" dirty="0"/>
        </a:p>
      </dgm:t>
    </dgm:pt>
    <dgm:pt modelId="{E5B0420B-B9AC-432C-B895-B15BEC35B526}" type="parTrans" cxnId="{E7768426-1481-4B56-97DD-CBB151875F5C}">
      <dgm:prSet/>
      <dgm:spPr/>
      <dgm:t>
        <a:bodyPr/>
        <a:lstStyle/>
        <a:p>
          <a:endParaRPr lang="en-US"/>
        </a:p>
      </dgm:t>
    </dgm:pt>
    <dgm:pt modelId="{8C18FE35-C452-4B85-A861-855CE38B4E66}" type="sibTrans" cxnId="{E7768426-1481-4B56-97DD-CBB151875F5C}">
      <dgm:prSet/>
      <dgm:spPr/>
      <dgm:t>
        <a:bodyPr/>
        <a:lstStyle/>
        <a:p>
          <a:endParaRPr lang="en-US"/>
        </a:p>
      </dgm:t>
    </dgm:pt>
    <dgm:pt modelId="{982B1459-717D-4772-AC4C-3C86DA002593}">
      <dgm:prSet phldrT="[Text]"/>
      <dgm:spPr/>
      <dgm:t>
        <a:bodyPr/>
        <a:lstStyle/>
        <a:p>
          <a:r>
            <a:rPr lang="en-US" smtClean="0"/>
            <a:t>Licensure</a:t>
          </a:r>
          <a:endParaRPr lang="en-US" dirty="0"/>
        </a:p>
      </dgm:t>
    </dgm:pt>
    <dgm:pt modelId="{FEA370CA-EAC7-4FA6-8761-FFC2E7A15FA1}" type="parTrans" cxnId="{27458025-FE02-448B-9697-4F35F0100633}">
      <dgm:prSet/>
      <dgm:spPr/>
      <dgm:t>
        <a:bodyPr/>
        <a:lstStyle/>
        <a:p>
          <a:endParaRPr lang="en-US"/>
        </a:p>
      </dgm:t>
    </dgm:pt>
    <dgm:pt modelId="{5AC612CC-BDD5-4913-AB46-144B05F0E4BD}" type="sibTrans" cxnId="{27458025-FE02-448B-9697-4F35F0100633}">
      <dgm:prSet/>
      <dgm:spPr/>
      <dgm:t>
        <a:bodyPr/>
        <a:lstStyle/>
        <a:p>
          <a:endParaRPr lang="en-US"/>
        </a:p>
      </dgm:t>
    </dgm:pt>
    <dgm:pt modelId="{ECBB186B-EC8E-42AD-A11F-A7CEB1E8074B}">
      <dgm:prSet/>
      <dgm:spPr/>
      <dgm:t>
        <a:bodyPr/>
        <a:lstStyle/>
        <a:p>
          <a:r>
            <a:rPr lang="en-US" b="1" dirty="0" smtClean="0"/>
            <a:t>Homeless</a:t>
          </a:r>
          <a:endParaRPr lang="en-US" b="1" dirty="0"/>
        </a:p>
      </dgm:t>
    </dgm:pt>
    <dgm:pt modelId="{F29B778F-1B5F-4A9B-8AC5-0036BB1949E7}" type="parTrans" cxnId="{501FC171-9976-4EE1-AAD8-55D661F393EB}">
      <dgm:prSet/>
      <dgm:spPr/>
      <dgm:t>
        <a:bodyPr/>
        <a:lstStyle/>
        <a:p>
          <a:endParaRPr lang="en-US"/>
        </a:p>
      </dgm:t>
    </dgm:pt>
    <dgm:pt modelId="{8BF50E10-2581-4130-AF37-CAD792805AE2}" type="sibTrans" cxnId="{501FC171-9976-4EE1-AAD8-55D661F393EB}">
      <dgm:prSet/>
      <dgm:spPr/>
      <dgm:t>
        <a:bodyPr/>
        <a:lstStyle/>
        <a:p>
          <a:endParaRPr lang="en-US"/>
        </a:p>
      </dgm:t>
    </dgm:pt>
    <dgm:pt modelId="{437C0716-AA23-40CB-8DA8-CB709D32911A}">
      <dgm:prSet/>
      <dgm:spPr/>
      <dgm:t>
        <a:bodyPr/>
        <a:lstStyle/>
        <a:p>
          <a:r>
            <a:rPr lang="en-US" b="1" dirty="0" smtClean="0"/>
            <a:t>Immigrant</a:t>
          </a:r>
          <a:endParaRPr lang="en-US" b="1" dirty="0"/>
        </a:p>
      </dgm:t>
    </dgm:pt>
    <dgm:pt modelId="{51FF8889-8375-475A-8062-A346B5186D5F}" type="parTrans" cxnId="{8BA847DE-8E3C-4C40-9C30-49B35E7CBA4D}">
      <dgm:prSet/>
      <dgm:spPr/>
      <dgm:t>
        <a:bodyPr/>
        <a:lstStyle/>
        <a:p>
          <a:endParaRPr lang="en-US"/>
        </a:p>
      </dgm:t>
    </dgm:pt>
    <dgm:pt modelId="{D796AF4D-7EBE-4860-A42A-C5080E72DA67}" type="sibTrans" cxnId="{8BA847DE-8E3C-4C40-9C30-49B35E7CBA4D}">
      <dgm:prSet/>
      <dgm:spPr/>
      <dgm:t>
        <a:bodyPr/>
        <a:lstStyle/>
        <a:p>
          <a:endParaRPr lang="en-US"/>
        </a:p>
      </dgm:t>
    </dgm:pt>
    <dgm:pt modelId="{D786EA15-1AA5-44A4-BB63-109AB030A17B}">
      <dgm:prSet/>
      <dgm:spPr/>
      <dgm:t>
        <a:bodyPr/>
        <a:lstStyle/>
        <a:p>
          <a:r>
            <a:rPr lang="en-US" b="1" dirty="0" smtClean="0"/>
            <a:t>LEP</a:t>
          </a:r>
          <a:endParaRPr lang="en-US" b="1" dirty="0"/>
        </a:p>
      </dgm:t>
    </dgm:pt>
    <dgm:pt modelId="{D68A5233-EC1D-4F20-A758-D7326ADD46D8}" type="parTrans" cxnId="{A03317C7-483A-43EC-94F0-C67915572E56}">
      <dgm:prSet/>
      <dgm:spPr/>
      <dgm:t>
        <a:bodyPr/>
        <a:lstStyle/>
        <a:p>
          <a:endParaRPr lang="en-US"/>
        </a:p>
      </dgm:t>
    </dgm:pt>
    <dgm:pt modelId="{13888D87-24B2-41AC-B3FB-8E5853488346}" type="sibTrans" cxnId="{A03317C7-483A-43EC-94F0-C67915572E56}">
      <dgm:prSet/>
      <dgm:spPr/>
      <dgm:t>
        <a:bodyPr/>
        <a:lstStyle/>
        <a:p>
          <a:endParaRPr lang="en-US"/>
        </a:p>
      </dgm:t>
    </dgm:pt>
    <dgm:pt modelId="{7D7F4EDE-B44E-4E77-B4FE-7D5FEBC768DC}">
      <dgm:prSet/>
      <dgm:spPr/>
      <dgm:t>
        <a:bodyPr/>
        <a:lstStyle/>
        <a:p>
          <a:r>
            <a:rPr lang="en-US" b="1" dirty="0" smtClean="0"/>
            <a:t>Migrant </a:t>
          </a:r>
          <a:endParaRPr lang="en-US" b="1" dirty="0"/>
        </a:p>
      </dgm:t>
    </dgm:pt>
    <dgm:pt modelId="{CAE86DFD-0E37-41E8-819F-29B9B6E49FB2}" type="parTrans" cxnId="{DA9071F9-91EC-401A-A1DC-946178EEF0E6}">
      <dgm:prSet/>
      <dgm:spPr/>
      <dgm:t>
        <a:bodyPr/>
        <a:lstStyle/>
        <a:p>
          <a:endParaRPr lang="en-US"/>
        </a:p>
      </dgm:t>
    </dgm:pt>
    <dgm:pt modelId="{322CEA4C-76AE-40B7-951C-6C161C5B3943}" type="sibTrans" cxnId="{DA9071F9-91EC-401A-A1DC-946178EEF0E6}">
      <dgm:prSet/>
      <dgm:spPr/>
      <dgm:t>
        <a:bodyPr/>
        <a:lstStyle/>
        <a:p>
          <a:endParaRPr lang="en-US"/>
        </a:p>
      </dgm:t>
    </dgm:pt>
    <dgm:pt modelId="{BF8AEF94-F9FB-4EF1-9282-0AF08FE00B56}">
      <dgm:prSet/>
      <dgm:spPr/>
      <dgm:t>
        <a:bodyPr/>
        <a:lstStyle/>
        <a:p>
          <a:r>
            <a:rPr lang="en-US" b="1" i="0" dirty="0" smtClean="0"/>
            <a:t>LEA and School Directory</a:t>
          </a:r>
          <a:endParaRPr lang="en-US" b="1" dirty="0"/>
        </a:p>
      </dgm:t>
    </dgm:pt>
    <dgm:pt modelId="{94F87315-8E8A-4752-A2F9-DB5302E6FD38}" type="parTrans" cxnId="{B2F3AEC5-66BB-4792-ABA0-099DBA2F14F4}">
      <dgm:prSet/>
      <dgm:spPr/>
      <dgm:t>
        <a:bodyPr/>
        <a:lstStyle/>
        <a:p>
          <a:endParaRPr lang="en-US"/>
        </a:p>
      </dgm:t>
    </dgm:pt>
    <dgm:pt modelId="{6B51A393-B9E2-4068-AF65-2E8FE0E271B3}" type="sibTrans" cxnId="{B2F3AEC5-66BB-4792-ABA0-099DBA2F14F4}">
      <dgm:prSet/>
      <dgm:spPr/>
      <dgm:t>
        <a:bodyPr/>
        <a:lstStyle/>
        <a:p>
          <a:endParaRPr lang="en-US"/>
        </a:p>
      </dgm:t>
    </dgm:pt>
    <dgm:pt modelId="{8BF35381-4241-4E49-8791-8C5DF78ECC4E}">
      <dgm:prSet/>
      <dgm:spPr/>
      <dgm:t>
        <a:bodyPr/>
        <a:lstStyle/>
        <a:p>
          <a:r>
            <a:rPr lang="en-US" b="1" dirty="0" smtClean="0"/>
            <a:t>Disability, LRE setting, exit reason</a:t>
          </a:r>
          <a:endParaRPr lang="en-US" b="1" dirty="0"/>
        </a:p>
      </dgm:t>
    </dgm:pt>
    <dgm:pt modelId="{67C9556D-214F-4CA8-8AC1-CEDCD3EDA03D}" type="parTrans" cxnId="{C2EAEB59-2CA2-4B00-8C39-7E40A2751AA4}">
      <dgm:prSet/>
      <dgm:spPr/>
      <dgm:t>
        <a:bodyPr/>
        <a:lstStyle/>
        <a:p>
          <a:endParaRPr lang="en-US"/>
        </a:p>
      </dgm:t>
    </dgm:pt>
    <dgm:pt modelId="{7E5015FD-E2A2-4335-9FB4-F41CE852020D}" type="sibTrans" cxnId="{C2EAEB59-2CA2-4B00-8C39-7E40A2751AA4}">
      <dgm:prSet/>
      <dgm:spPr/>
      <dgm:t>
        <a:bodyPr/>
        <a:lstStyle/>
        <a:p>
          <a:endParaRPr lang="en-US"/>
        </a:p>
      </dgm:t>
    </dgm:pt>
    <dgm:pt modelId="{BCCCF0E9-3E59-4E14-B1AD-041A3C8F43A6}">
      <dgm:prSet/>
      <dgm:spPr/>
      <dgm:t>
        <a:bodyPr/>
        <a:lstStyle/>
        <a:p>
          <a:r>
            <a:rPr lang="en-US" b="1" dirty="0" smtClean="0"/>
            <a:t>Assessments, EOG, and EOC</a:t>
          </a:r>
          <a:endParaRPr lang="en-US" b="1" dirty="0"/>
        </a:p>
      </dgm:t>
    </dgm:pt>
    <dgm:pt modelId="{EFC4A599-4780-46A9-9749-60CCDBE24C45}" type="parTrans" cxnId="{2E600446-1261-40A3-8811-FE88A53B8C9F}">
      <dgm:prSet/>
      <dgm:spPr/>
      <dgm:t>
        <a:bodyPr/>
        <a:lstStyle/>
        <a:p>
          <a:endParaRPr lang="en-US"/>
        </a:p>
      </dgm:t>
    </dgm:pt>
    <dgm:pt modelId="{483C3868-7124-40BD-ABB7-A260157DBDDC}" type="sibTrans" cxnId="{2E600446-1261-40A3-8811-FE88A53B8C9F}">
      <dgm:prSet/>
      <dgm:spPr/>
      <dgm:t>
        <a:bodyPr/>
        <a:lstStyle/>
        <a:p>
          <a:endParaRPr lang="en-US"/>
        </a:p>
      </dgm:t>
    </dgm:pt>
    <dgm:pt modelId="{D6D5F026-4956-4096-B421-02A1D5C980D3}">
      <dgm:prSet/>
      <dgm:spPr/>
      <dgm:t>
        <a:bodyPr/>
        <a:lstStyle/>
        <a:p>
          <a:r>
            <a:rPr lang="en-US" b="1" dirty="0" smtClean="0"/>
            <a:t>Staff Demographics</a:t>
          </a:r>
          <a:endParaRPr lang="en-US" b="1" dirty="0"/>
        </a:p>
      </dgm:t>
    </dgm:pt>
    <dgm:pt modelId="{24E05A65-3125-4D64-B27C-1249B69B46AD}" type="parTrans" cxnId="{41FB9966-3BF7-4298-9B58-FC6A4E28243F}">
      <dgm:prSet/>
      <dgm:spPr/>
      <dgm:t>
        <a:bodyPr/>
        <a:lstStyle/>
        <a:p>
          <a:endParaRPr lang="en-US"/>
        </a:p>
      </dgm:t>
    </dgm:pt>
    <dgm:pt modelId="{AB881974-E57A-42DD-8451-D07CD25FBA34}" type="sibTrans" cxnId="{41FB9966-3BF7-4298-9B58-FC6A4E28243F}">
      <dgm:prSet/>
      <dgm:spPr/>
      <dgm:t>
        <a:bodyPr/>
        <a:lstStyle/>
        <a:p>
          <a:endParaRPr lang="en-US"/>
        </a:p>
      </dgm:t>
    </dgm:pt>
    <dgm:pt modelId="{2EB48726-DBF5-4057-ADFB-BF9D437A39C1}">
      <dgm:prSet/>
      <dgm:spPr/>
      <dgm:t>
        <a:bodyPr/>
        <a:lstStyle/>
        <a:p>
          <a:r>
            <a:rPr lang="en-US" b="1" dirty="0" smtClean="0"/>
            <a:t>Licensing and Certifications</a:t>
          </a:r>
          <a:endParaRPr lang="en-US" b="1" dirty="0"/>
        </a:p>
      </dgm:t>
    </dgm:pt>
    <dgm:pt modelId="{72C1037A-FE21-4F36-87F3-F246F473F37C}" type="parTrans" cxnId="{D7DF2C9F-1DDD-4F2E-BD86-F800FAB3BC60}">
      <dgm:prSet/>
      <dgm:spPr/>
      <dgm:t>
        <a:bodyPr/>
        <a:lstStyle/>
        <a:p>
          <a:endParaRPr lang="en-US"/>
        </a:p>
      </dgm:t>
    </dgm:pt>
    <dgm:pt modelId="{EFF4354F-B3A1-429C-A027-FD73EA1C0364}" type="sibTrans" cxnId="{D7DF2C9F-1DDD-4F2E-BD86-F800FAB3BC60}">
      <dgm:prSet/>
      <dgm:spPr/>
      <dgm:t>
        <a:bodyPr/>
        <a:lstStyle/>
        <a:p>
          <a:endParaRPr lang="en-US"/>
        </a:p>
      </dgm:t>
    </dgm:pt>
    <dgm:pt modelId="{F37882B3-2B3E-45EA-A528-63CD9F3084F5}" type="pres">
      <dgm:prSet presAssocID="{585F8EB3-63FD-4859-9C5B-C8E1159538BF}" presName="linear" presStyleCnt="0">
        <dgm:presLayoutVars>
          <dgm:dir/>
          <dgm:animLvl val="lvl"/>
          <dgm:resizeHandles val="exact"/>
        </dgm:presLayoutVars>
      </dgm:prSet>
      <dgm:spPr/>
      <dgm:t>
        <a:bodyPr/>
        <a:lstStyle/>
        <a:p>
          <a:endParaRPr lang="en-US"/>
        </a:p>
      </dgm:t>
    </dgm:pt>
    <dgm:pt modelId="{4C4A3EF7-A75F-4B07-AE61-968C042FA6E2}" type="pres">
      <dgm:prSet presAssocID="{92D7F94B-0517-4CC9-997E-523DECA38044}" presName="parentLin" presStyleCnt="0"/>
      <dgm:spPr/>
    </dgm:pt>
    <dgm:pt modelId="{FECEE5F5-2576-45DE-8533-0A2BEDD9E2AF}" type="pres">
      <dgm:prSet presAssocID="{92D7F94B-0517-4CC9-997E-523DECA38044}" presName="parentLeftMargin" presStyleLbl="node1" presStyleIdx="0" presStyleCnt="6"/>
      <dgm:spPr/>
      <dgm:t>
        <a:bodyPr/>
        <a:lstStyle/>
        <a:p>
          <a:endParaRPr lang="en-US"/>
        </a:p>
      </dgm:t>
    </dgm:pt>
    <dgm:pt modelId="{CC34E55E-C414-486A-8E43-1BC14F698300}" type="pres">
      <dgm:prSet presAssocID="{92D7F94B-0517-4CC9-997E-523DECA38044}" presName="parentText" presStyleLbl="node1" presStyleIdx="0" presStyleCnt="6">
        <dgm:presLayoutVars>
          <dgm:chMax val="0"/>
          <dgm:bulletEnabled val="1"/>
        </dgm:presLayoutVars>
      </dgm:prSet>
      <dgm:spPr/>
      <dgm:t>
        <a:bodyPr/>
        <a:lstStyle/>
        <a:p>
          <a:endParaRPr lang="en-US"/>
        </a:p>
      </dgm:t>
    </dgm:pt>
    <dgm:pt modelId="{B204F4AB-D9FF-40F4-9509-D71FC05F5FA6}" type="pres">
      <dgm:prSet presAssocID="{92D7F94B-0517-4CC9-997E-523DECA38044}" presName="negativeSpace" presStyleCnt="0"/>
      <dgm:spPr/>
    </dgm:pt>
    <dgm:pt modelId="{5B02A605-7590-4760-8E42-3947F097150E}" type="pres">
      <dgm:prSet presAssocID="{92D7F94B-0517-4CC9-997E-523DECA38044}" presName="childText" presStyleLbl="conFgAcc1" presStyleIdx="0" presStyleCnt="6">
        <dgm:presLayoutVars>
          <dgm:bulletEnabled val="1"/>
        </dgm:presLayoutVars>
      </dgm:prSet>
      <dgm:spPr/>
      <dgm:t>
        <a:bodyPr/>
        <a:lstStyle/>
        <a:p>
          <a:endParaRPr lang="en-US"/>
        </a:p>
      </dgm:t>
    </dgm:pt>
    <dgm:pt modelId="{6D964FA6-9DED-49AD-BAC9-B093864BA6B2}" type="pres">
      <dgm:prSet presAssocID="{15C58036-D360-4F4E-A0B5-AF4E43E311B0}" presName="spaceBetweenRectangles" presStyleCnt="0"/>
      <dgm:spPr/>
    </dgm:pt>
    <dgm:pt modelId="{AD308391-6557-4EA2-8DBE-96004A07B84A}" type="pres">
      <dgm:prSet presAssocID="{1B7737B6-15C7-447D-965E-A0FE3BDEB820}" presName="parentLin" presStyleCnt="0"/>
      <dgm:spPr/>
    </dgm:pt>
    <dgm:pt modelId="{FA66B9CD-39B8-41B5-A900-9A062148CF8A}" type="pres">
      <dgm:prSet presAssocID="{1B7737B6-15C7-447D-965E-A0FE3BDEB820}" presName="parentLeftMargin" presStyleLbl="node1" presStyleIdx="0" presStyleCnt="6"/>
      <dgm:spPr/>
      <dgm:t>
        <a:bodyPr/>
        <a:lstStyle/>
        <a:p>
          <a:endParaRPr lang="en-US"/>
        </a:p>
      </dgm:t>
    </dgm:pt>
    <dgm:pt modelId="{D1846849-D470-449C-9897-EAE0BE7DF372}" type="pres">
      <dgm:prSet presAssocID="{1B7737B6-15C7-447D-965E-A0FE3BDEB820}" presName="parentText" presStyleLbl="node1" presStyleIdx="1" presStyleCnt="6">
        <dgm:presLayoutVars>
          <dgm:chMax val="0"/>
          <dgm:bulletEnabled val="1"/>
        </dgm:presLayoutVars>
      </dgm:prSet>
      <dgm:spPr/>
      <dgm:t>
        <a:bodyPr/>
        <a:lstStyle/>
        <a:p>
          <a:endParaRPr lang="en-US"/>
        </a:p>
      </dgm:t>
    </dgm:pt>
    <dgm:pt modelId="{212218F6-F03B-4EDD-8607-79B8C273E143}" type="pres">
      <dgm:prSet presAssocID="{1B7737B6-15C7-447D-965E-A0FE3BDEB820}" presName="negativeSpace" presStyleCnt="0"/>
      <dgm:spPr/>
    </dgm:pt>
    <dgm:pt modelId="{7A72F447-56A2-493B-8C4A-324537D83BC1}" type="pres">
      <dgm:prSet presAssocID="{1B7737B6-15C7-447D-965E-A0FE3BDEB820}" presName="childText" presStyleLbl="conFgAcc1" presStyleIdx="1" presStyleCnt="6">
        <dgm:presLayoutVars>
          <dgm:bulletEnabled val="1"/>
        </dgm:presLayoutVars>
      </dgm:prSet>
      <dgm:spPr/>
      <dgm:t>
        <a:bodyPr/>
        <a:lstStyle/>
        <a:p>
          <a:endParaRPr lang="en-US"/>
        </a:p>
      </dgm:t>
    </dgm:pt>
    <dgm:pt modelId="{BAA8EA75-D5ED-4963-BAF5-7379F5026192}" type="pres">
      <dgm:prSet presAssocID="{7F1E92E5-ACAF-424B-96A3-4567E025ACF6}" presName="spaceBetweenRectangles" presStyleCnt="0"/>
      <dgm:spPr/>
    </dgm:pt>
    <dgm:pt modelId="{FD260A1B-A44E-4FF8-ABEF-37D383F86139}" type="pres">
      <dgm:prSet presAssocID="{DC416394-9922-43B5-A636-F9D6378B13CA}" presName="parentLin" presStyleCnt="0"/>
      <dgm:spPr/>
    </dgm:pt>
    <dgm:pt modelId="{A8632A01-D403-446C-AF82-2263231B7063}" type="pres">
      <dgm:prSet presAssocID="{DC416394-9922-43B5-A636-F9D6378B13CA}" presName="parentLeftMargin" presStyleLbl="node1" presStyleIdx="1" presStyleCnt="6"/>
      <dgm:spPr/>
      <dgm:t>
        <a:bodyPr/>
        <a:lstStyle/>
        <a:p>
          <a:endParaRPr lang="en-US"/>
        </a:p>
      </dgm:t>
    </dgm:pt>
    <dgm:pt modelId="{7D21ECD3-B1A9-4322-B112-22B39D8004CA}" type="pres">
      <dgm:prSet presAssocID="{DC416394-9922-43B5-A636-F9D6378B13CA}" presName="parentText" presStyleLbl="node1" presStyleIdx="2" presStyleCnt="6">
        <dgm:presLayoutVars>
          <dgm:chMax val="0"/>
          <dgm:bulletEnabled val="1"/>
        </dgm:presLayoutVars>
      </dgm:prSet>
      <dgm:spPr/>
      <dgm:t>
        <a:bodyPr/>
        <a:lstStyle/>
        <a:p>
          <a:endParaRPr lang="en-US"/>
        </a:p>
      </dgm:t>
    </dgm:pt>
    <dgm:pt modelId="{17C342D9-52C8-4A74-AAD7-F7DB71FE0FD0}" type="pres">
      <dgm:prSet presAssocID="{DC416394-9922-43B5-A636-F9D6378B13CA}" presName="negativeSpace" presStyleCnt="0"/>
      <dgm:spPr/>
    </dgm:pt>
    <dgm:pt modelId="{20CBC712-3298-41B9-9C28-2896AD95F9F9}" type="pres">
      <dgm:prSet presAssocID="{DC416394-9922-43B5-A636-F9D6378B13CA}" presName="childText" presStyleLbl="conFgAcc1" presStyleIdx="2" presStyleCnt="6">
        <dgm:presLayoutVars>
          <dgm:bulletEnabled val="1"/>
        </dgm:presLayoutVars>
      </dgm:prSet>
      <dgm:spPr/>
      <dgm:t>
        <a:bodyPr/>
        <a:lstStyle/>
        <a:p>
          <a:endParaRPr lang="en-US"/>
        </a:p>
      </dgm:t>
    </dgm:pt>
    <dgm:pt modelId="{C17E0EF7-AAE2-4122-8047-A9379545E639}" type="pres">
      <dgm:prSet presAssocID="{E0B19802-07D3-42F5-92D7-7572943C6D41}" presName="spaceBetweenRectangles" presStyleCnt="0"/>
      <dgm:spPr/>
    </dgm:pt>
    <dgm:pt modelId="{1AC853EF-D5E2-4BEA-9CA5-635413C12ACE}" type="pres">
      <dgm:prSet presAssocID="{A8F67DA8-D785-49B4-9AC1-EB9B5C8E8FD1}" presName="parentLin" presStyleCnt="0"/>
      <dgm:spPr/>
    </dgm:pt>
    <dgm:pt modelId="{2A09C050-B858-42D3-9F93-F35AFE4E7FBA}" type="pres">
      <dgm:prSet presAssocID="{A8F67DA8-D785-49B4-9AC1-EB9B5C8E8FD1}" presName="parentLeftMargin" presStyleLbl="node1" presStyleIdx="2" presStyleCnt="6"/>
      <dgm:spPr/>
      <dgm:t>
        <a:bodyPr/>
        <a:lstStyle/>
        <a:p>
          <a:endParaRPr lang="en-US"/>
        </a:p>
      </dgm:t>
    </dgm:pt>
    <dgm:pt modelId="{CE129058-90EC-4B08-A1C0-889E0DE2D204}" type="pres">
      <dgm:prSet presAssocID="{A8F67DA8-D785-49B4-9AC1-EB9B5C8E8FD1}" presName="parentText" presStyleLbl="node1" presStyleIdx="3" presStyleCnt="6">
        <dgm:presLayoutVars>
          <dgm:chMax val="0"/>
          <dgm:bulletEnabled val="1"/>
        </dgm:presLayoutVars>
      </dgm:prSet>
      <dgm:spPr/>
      <dgm:t>
        <a:bodyPr/>
        <a:lstStyle/>
        <a:p>
          <a:endParaRPr lang="en-US"/>
        </a:p>
      </dgm:t>
    </dgm:pt>
    <dgm:pt modelId="{25BF18A8-B416-426B-A219-BC2513B6E4C7}" type="pres">
      <dgm:prSet presAssocID="{A8F67DA8-D785-49B4-9AC1-EB9B5C8E8FD1}" presName="negativeSpace" presStyleCnt="0"/>
      <dgm:spPr/>
    </dgm:pt>
    <dgm:pt modelId="{A9559A2A-F104-41C7-87CD-A01661F59948}" type="pres">
      <dgm:prSet presAssocID="{A8F67DA8-D785-49B4-9AC1-EB9B5C8E8FD1}" presName="childText" presStyleLbl="conFgAcc1" presStyleIdx="3" presStyleCnt="6">
        <dgm:presLayoutVars>
          <dgm:bulletEnabled val="1"/>
        </dgm:presLayoutVars>
      </dgm:prSet>
      <dgm:spPr/>
      <dgm:t>
        <a:bodyPr/>
        <a:lstStyle/>
        <a:p>
          <a:endParaRPr lang="en-US"/>
        </a:p>
      </dgm:t>
    </dgm:pt>
    <dgm:pt modelId="{B15D3F6A-F5D8-436F-8936-36EB297788F6}" type="pres">
      <dgm:prSet presAssocID="{3DE203A4-76FF-45BE-B50C-29C83E5393C1}" presName="spaceBetweenRectangles" presStyleCnt="0"/>
      <dgm:spPr/>
    </dgm:pt>
    <dgm:pt modelId="{C4C77EC2-AA14-4711-89B2-BC61F641915A}" type="pres">
      <dgm:prSet presAssocID="{2D8C6816-1F79-4FCE-97D6-343A56F737BC}" presName="parentLin" presStyleCnt="0"/>
      <dgm:spPr/>
    </dgm:pt>
    <dgm:pt modelId="{ED808A64-7248-4897-B18F-E7426F700264}" type="pres">
      <dgm:prSet presAssocID="{2D8C6816-1F79-4FCE-97D6-343A56F737BC}" presName="parentLeftMargin" presStyleLbl="node1" presStyleIdx="3" presStyleCnt="6"/>
      <dgm:spPr/>
      <dgm:t>
        <a:bodyPr/>
        <a:lstStyle/>
        <a:p>
          <a:endParaRPr lang="en-US"/>
        </a:p>
      </dgm:t>
    </dgm:pt>
    <dgm:pt modelId="{2FB5909A-8AE7-4691-906D-596316BC44B7}" type="pres">
      <dgm:prSet presAssocID="{2D8C6816-1F79-4FCE-97D6-343A56F737BC}" presName="parentText" presStyleLbl="node1" presStyleIdx="4" presStyleCnt="6">
        <dgm:presLayoutVars>
          <dgm:chMax val="0"/>
          <dgm:bulletEnabled val="1"/>
        </dgm:presLayoutVars>
      </dgm:prSet>
      <dgm:spPr/>
      <dgm:t>
        <a:bodyPr/>
        <a:lstStyle/>
        <a:p>
          <a:endParaRPr lang="en-US"/>
        </a:p>
      </dgm:t>
    </dgm:pt>
    <dgm:pt modelId="{88A19FD0-E2C6-4F27-9D9B-646A1126255E}" type="pres">
      <dgm:prSet presAssocID="{2D8C6816-1F79-4FCE-97D6-343A56F737BC}" presName="negativeSpace" presStyleCnt="0"/>
      <dgm:spPr/>
    </dgm:pt>
    <dgm:pt modelId="{F7BE1155-4E0A-4B07-A3DB-7A8F2913ABF6}" type="pres">
      <dgm:prSet presAssocID="{2D8C6816-1F79-4FCE-97D6-343A56F737BC}" presName="childText" presStyleLbl="conFgAcc1" presStyleIdx="4" presStyleCnt="6">
        <dgm:presLayoutVars>
          <dgm:bulletEnabled val="1"/>
        </dgm:presLayoutVars>
      </dgm:prSet>
      <dgm:spPr/>
      <dgm:t>
        <a:bodyPr/>
        <a:lstStyle/>
        <a:p>
          <a:endParaRPr lang="en-US"/>
        </a:p>
      </dgm:t>
    </dgm:pt>
    <dgm:pt modelId="{5D9E3E98-D0AB-49C2-80A9-FA97FE380FB2}" type="pres">
      <dgm:prSet presAssocID="{8C18FE35-C452-4B85-A861-855CE38B4E66}" presName="spaceBetweenRectangles" presStyleCnt="0"/>
      <dgm:spPr/>
    </dgm:pt>
    <dgm:pt modelId="{8B00076D-61EA-4975-ABDB-680D3518F806}" type="pres">
      <dgm:prSet presAssocID="{982B1459-717D-4772-AC4C-3C86DA002593}" presName="parentLin" presStyleCnt="0"/>
      <dgm:spPr/>
    </dgm:pt>
    <dgm:pt modelId="{17226416-D5E6-4A74-91E8-EC7E9DF86742}" type="pres">
      <dgm:prSet presAssocID="{982B1459-717D-4772-AC4C-3C86DA002593}" presName="parentLeftMargin" presStyleLbl="node1" presStyleIdx="4" presStyleCnt="6"/>
      <dgm:spPr/>
      <dgm:t>
        <a:bodyPr/>
        <a:lstStyle/>
        <a:p>
          <a:endParaRPr lang="en-US"/>
        </a:p>
      </dgm:t>
    </dgm:pt>
    <dgm:pt modelId="{8AD373B2-1463-4D27-870C-95ADAD8F067F}" type="pres">
      <dgm:prSet presAssocID="{982B1459-717D-4772-AC4C-3C86DA002593}" presName="parentText" presStyleLbl="node1" presStyleIdx="5" presStyleCnt="6">
        <dgm:presLayoutVars>
          <dgm:chMax val="0"/>
          <dgm:bulletEnabled val="1"/>
        </dgm:presLayoutVars>
      </dgm:prSet>
      <dgm:spPr/>
      <dgm:t>
        <a:bodyPr/>
        <a:lstStyle/>
        <a:p>
          <a:endParaRPr lang="en-US"/>
        </a:p>
      </dgm:t>
    </dgm:pt>
    <dgm:pt modelId="{E8A043D5-AEF0-4DA4-806F-FEDD031BA621}" type="pres">
      <dgm:prSet presAssocID="{982B1459-717D-4772-AC4C-3C86DA002593}" presName="negativeSpace" presStyleCnt="0"/>
      <dgm:spPr/>
    </dgm:pt>
    <dgm:pt modelId="{B5B41966-65E6-42E1-95C3-D918FEF52C4D}" type="pres">
      <dgm:prSet presAssocID="{982B1459-717D-4772-AC4C-3C86DA002593}" presName="childText" presStyleLbl="conFgAcc1" presStyleIdx="5" presStyleCnt="6">
        <dgm:presLayoutVars>
          <dgm:bulletEnabled val="1"/>
        </dgm:presLayoutVars>
      </dgm:prSet>
      <dgm:spPr/>
      <dgm:t>
        <a:bodyPr/>
        <a:lstStyle/>
        <a:p>
          <a:endParaRPr lang="en-US"/>
        </a:p>
      </dgm:t>
    </dgm:pt>
  </dgm:ptLst>
  <dgm:cxnLst>
    <dgm:cxn modelId="{23D50D07-7207-4472-A40A-CE497E05DFF1}" type="presOf" srcId="{BF8AEF94-F9FB-4EF1-9282-0AF08FE00B56}" destId="{5B02A605-7590-4760-8E42-3947F097150E}" srcOrd="0" destOrd="0" presId="urn:microsoft.com/office/officeart/2005/8/layout/list1"/>
    <dgm:cxn modelId="{BE7D6CC2-B8CE-4C41-9326-74CECC8CDC3B}" type="presOf" srcId="{2D8C6816-1F79-4FCE-97D6-343A56F737BC}" destId="{ED808A64-7248-4897-B18F-E7426F700264}" srcOrd="0" destOrd="0" presId="urn:microsoft.com/office/officeart/2005/8/layout/list1"/>
    <dgm:cxn modelId="{D9818E9B-55B7-491C-A92C-0937A7DDA97F}" type="presOf" srcId="{437C0716-AA23-40CB-8DA8-CB709D32911A}" destId="{7A72F447-56A2-493B-8C4A-324537D83BC1}" srcOrd="0" destOrd="1" presId="urn:microsoft.com/office/officeart/2005/8/layout/list1"/>
    <dgm:cxn modelId="{7A83F362-F4B9-4194-ABA3-087E0BBEE599}" type="presOf" srcId="{92D7F94B-0517-4CC9-997E-523DECA38044}" destId="{FECEE5F5-2576-45DE-8533-0A2BEDD9E2AF}" srcOrd="0" destOrd="0" presId="urn:microsoft.com/office/officeart/2005/8/layout/list1"/>
    <dgm:cxn modelId="{27458025-FE02-448B-9697-4F35F0100633}" srcId="{585F8EB3-63FD-4859-9C5B-C8E1159538BF}" destId="{982B1459-717D-4772-AC4C-3C86DA002593}" srcOrd="5" destOrd="0" parTransId="{FEA370CA-EAC7-4FA6-8761-FFC2E7A15FA1}" sibTransId="{5AC612CC-BDD5-4913-AB46-144B05F0E4BD}"/>
    <dgm:cxn modelId="{811251AB-5F28-45CE-8635-A3AA24DEDF72}" type="presOf" srcId="{BCCCF0E9-3E59-4E14-B1AD-041A3C8F43A6}" destId="{A9559A2A-F104-41C7-87CD-A01661F59948}" srcOrd="0" destOrd="0" presId="urn:microsoft.com/office/officeart/2005/8/layout/list1"/>
    <dgm:cxn modelId="{96231EBF-E9D8-438B-A470-79EF2C615067}" type="presOf" srcId="{1B7737B6-15C7-447D-965E-A0FE3BDEB820}" destId="{D1846849-D470-449C-9897-EAE0BE7DF372}" srcOrd="1" destOrd="0" presId="urn:microsoft.com/office/officeart/2005/8/layout/list1"/>
    <dgm:cxn modelId="{9C6D246F-A460-4E69-8EB6-399FAE7BA68D}" type="presOf" srcId="{ECBB186B-EC8E-42AD-A11F-A7CEB1E8074B}" destId="{7A72F447-56A2-493B-8C4A-324537D83BC1}" srcOrd="0" destOrd="0" presId="urn:microsoft.com/office/officeart/2005/8/layout/list1"/>
    <dgm:cxn modelId="{77CF4044-B429-4EDD-8E0C-EFB7C173A29B}" type="presOf" srcId="{1B7737B6-15C7-447D-965E-A0FE3BDEB820}" destId="{FA66B9CD-39B8-41B5-A900-9A062148CF8A}" srcOrd="0" destOrd="0" presId="urn:microsoft.com/office/officeart/2005/8/layout/list1"/>
    <dgm:cxn modelId="{DA9071F9-91EC-401A-A1DC-946178EEF0E6}" srcId="{1B7737B6-15C7-447D-965E-A0FE3BDEB820}" destId="{7D7F4EDE-B44E-4E77-B4FE-7D5FEBC768DC}" srcOrd="3" destOrd="0" parTransId="{CAE86DFD-0E37-41E8-819F-29B9B6E49FB2}" sibTransId="{322CEA4C-76AE-40B7-951C-6C161C5B3943}"/>
    <dgm:cxn modelId="{A4540B50-9559-4C6A-AAC2-69E6F5D00771}" type="presOf" srcId="{DC416394-9922-43B5-A636-F9D6378B13CA}" destId="{7D21ECD3-B1A9-4322-B112-22B39D8004CA}" srcOrd="1" destOrd="0" presId="urn:microsoft.com/office/officeart/2005/8/layout/list1"/>
    <dgm:cxn modelId="{5D6AFD8A-9DBE-454F-9BB9-1E670DBC2130}" type="presOf" srcId="{982B1459-717D-4772-AC4C-3C86DA002593}" destId="{8AD373B2-1463-4D27-870C-95ADAD8F067F}" srcOrd="1" destOrd="0" presId="urn:microsoft.com/office/officeart/2005/8/layout/list1"/>
    <dgm:cxn modelId="{5202C1CC-0857-452B-94F4-E32522C0C918}" srcId="{585F8EB3-63FD-4859-9C5B-C8E1159538BF}" destId="{1B7737B6-15C7-447D-965E-A0FE3BDEB820}" srcOrd="1" destOrd="0" parTransId="{7D6C68C4-55A5-40A8-AA5C-57A5E61A7F41}" sibTransId="{7F1E92E5-ACAF-424B-96A3-4567E025ACF6}"/>
    <dgm:cxn modelId="{B2F3AEC5-66BB-4792-ABA0-099DBA2F14F4}" srcId="{92D7F94B-0517-4CC9-997E-523DECA38044}" destId="{BF8AEF94-F9FB-4EF1-9282-0AF08FE00B56}" srcOrd="0" destOrd="0" parTransId="{94F87315-8E8A-4752-A2F9-DB5302E6FD38}" sibTransId="{6B51A393-B9E2-4068-AF65-2E8FE0E271B3}"/>
    <dgm:cxn modelId="{A4BC43FD-A508-4637-9FE0-69A03A022BD9}" type="presOf" srcId="{2D8C6816-1F79-4FCE-97D6-343A56F737BC}" destId="{2FB5909A-8AE7-4691-906D-596316BC44B7}" srcOrd="1" destOrd="0" presId="urn:microsoft.com/office/officeart/2005/8/layout/list1"/>
    <dgm:cxn modelId="{A03317C7-483A-43EC-94F0-C67915572E56}" srcId="{1B7737B6-15C7-447D-965E-A0FE3BDEB820}" destId="{D786EA15-1AA5-44A4-BB63-109AB030A17B}" srcOrd="2" destOrd="0" parTransId="{D68A5233-EC1D-4F20-A758-D7326ADD46D8}" sibTransId="{13888D87-24B2-41AC-B3FB-8E5853488346}"/>
    <dgm:cxn modelId="{E7768426-1481-4B56-97DD-CBB151875F5C}" srcId="{585F8EB3-63FD-4859-9C5B-C8E1159538BF}" destId="{2D8C6816-1F79-4FCE-97D6-343A56F737BC}" srcOrd="4" destOrd="0" parTransId="{E5B0420B-B9AC-432C-B895-B15BEC35B526}" sibTransId="{8C18FE35-C452-4B85-A861-855CE38B4E66}"/>
    <dgm:cxn modelId="{A980BEEE-8279-4F68-8BBE-EF2356816A02}" type="presOf" srcId="{982B1459-717D-4772-AC4C-3C86DA002593}" destId="{17226416-D5E6-4A74-91E8-EC7E9DF86742}" srcOrd="0" destOrd="0" presId="urn:microsoft.com/office/officeart/2005/8/layout/list1"/>
    <dgm:cxn modelId="{21150983-E17E-48DA-AE15-8F2AFC0A005D}" type="presOf" srcId="{585F8EB3-63FD-4859-9C5B-C8E1159538BF}" destId="{F37882B3-2B3E-45EA-A528-63CD9F3084F5}" srcOrd="0" destOrd="0" presId="urn:microsoft.com/office/officeart/2005/8/layout/list1"/>
    <dgm:cxn modelId="{D7DF2C9F-1DDD-4F2E-BD86-F800FAB3BC60}" srcId="{982B1459-717D-4772-AC4C-3C86DA002593}" destId="{2EB48726-DBF5-4057-ADFB-BF9D437A39C1}" srcOrd="0" destOrd="0" parTransId="{72C1037A-FE21-4F36-87F3-F246F473F37C}" sibTransId="{EFF4354F-B3A1-429C-A027-FD73EA1C0364}"/>
    <dgm:cxn modelId="{B79D0C8A-17E5-4B81-A988-D22149F56734}" type="presOf" srcId="{2EB48726-DBF5-4057-ADFB-BF9D437A39C1}" destId="{B5B41966-65E6-42E1-95C3-D918FEF52C4D}" srcOrd="0" destOrd="0" presId="urn:microsoft.com/office/officeart/2005/8/layout/list1"/>
    <dgm:cxn modelId="{C2EAEB59-2CA2-4B00-8C39-7E40A2751AA4}" srcId="{DC416394-9922-43B5-A636-F9D6378B13CA}" destId="{8BF35381-4241-4E49-8791-8C5DF78ECC4E}" srcOrd="0" destOrd="0" parTransId="{67C9556D-214F-4CA8-8AC1-CEDCD3EDA03D}" sibTransId="{7E5015FD-E2A2-4335-9FB4-F41CE852020D}"/>
    <dgm:cxn modelId="{CE4FD8B6-6083-4BFF-9D19-83A6EA9EB787}" type="presOf" srcId="{92D7F94B-0517-4CC9-997E-523DECA38044}" destId="{CC34E55E-C414-486A-8E43-1BC14F698300}" srcOrd="1" destOrd="0" presId="urn:microsoft.com/office/officeart/2005/8/layout/list1"/>
    <dgm:cxn modelId="{038FD3DB-00A5-4722-A6F3-36F173C464FE}" srcId="{585F8EB3-63FD-4859-9C5B-C8E1159538BF}" destId="{92D7F94B-0517-4CC9-997E-523DECA38044}" srcOrd="0" destOrd="0" parTransId="{2F565EC9-2B01-4178-89EC-670A81A235EB}" sibTransId="{15C58036-D360-4F4E-A0B5-AF4E43E311B0}"/>
    <dgm:cxn modelId="{8B3E6B21-98DF-46D6-A982-3883EAA01190}" type="presOf" srcId="{D6D5F026-4956-4096-B421-02A1D5C980D3}" destId="{F7BE1155-4E0A-4B07-A3DB-7A8F2913ABF6}" srcOrd="0" destOrd="0" presId="urn:microsoft.com/office/officeart/2005/8/layout/list1"/>
    <dgm:cxn modelId="{B0A138D9-A83A-45A0-B0D8-2AABCE7A9E41}" type="presOf" srcId="{A8F67DA8-D785-49B4-9AC1-EB9B5C8E8FD1}" destId="{2A09C050-B858-42D3-9F93-F35AFE4E7FBA}" srcOrd="0" destOrd="0" presId="urn:microsoft.com/office/officeart/2005/8/layout/list1"/>
    <dgm:cxn modelId="{41FB9966-3BF7-4298-9B58-FC6A4E28243F}" srcId="{2D8C6816-1F79-4FCE-97D6-343A56F737BC}" destId="{D6D5F026-4956-4096-B421-02A1D5C980D3}" srcOrd="0" destOrd="0" parTransId="{24E05A65-3125-4D64-B27C-1249B69B46AD}" sibTransId="{AB881974-E57A-42DD-8451-D07CD25FBA34}"/>
    <dgm:cxn modelId="{ABD5EDC8-0E57-4E74-BB0A-FB44BAB99567}" type="presOf" srcId="{8BF35381-4241-4E49-8791-8C5DF78ECC4E}" destId="{20CBC712-3298-41B9-9C28-2896AD95F9F9}" srcOrd="0" destOrd="0" presId="urn:microsoft.com/office/officeart/2005/8/layout/list1"/>
    <dgm:cxn modelId="{F70AF223-E9C5-484E-975E-27E2212F219D}" type="presOf" srcId="{A8F67DA8-D785-49B4-9AC1-EB9B5C8E8FD1}" destId="{CE129058-90EC-4B08-A1C0-889E0DE2D204}" srcOrd="1" destOrd="0" presId="urn:microsoft.com/office/officeart/2005/8/layout/list1"/>
    <dgm:cxn modelId="{8BA847DE-8E3C-4C40-9C30-49B35E7CBA4D}" srcId="{1B7737B6-15C7-447D-965E-A0FE3BDEB820}" destId="{437C0716-AA23-40CB-8DA8-CB709D32911A}" srcOrd="1" destOrd="0" parTransId="{51FF8889-8375-475A-8062-A346B5186D5F}" sibTransId="{D796AF4D-7EBE-4860-A42A-C5080E72DA67}"/>
    <dgm:cxn modelId="{501FC171-9976-4EE1-AAD8-55D661F393EB}" srcId="{1B7737B6-15C7-447D-965E-A0FE3BDEB820}" destId="{ECBB186B-EC8E-42AD-A11F-A7CEB1E8074B}" srcOrd="0" destOrd="0" parTransId="{F29B778F-1B5F-4A9B-8AC5-0036BB1949E7}" sibTransId="{8BF50E10-2581-4130-AF37-CAD792805AE2}"/>
    <dgm:cxn modelId="{2E600446-1261-40A3-8811-FE88A53B8C9F}" srcId="{A8F67DA8-D785-49B4-9AC1-EB9B5C8E8FD1}" destId="{BCCCF0E9-3E59-4E14-B1AD-041A3C8F43A6}" srcOrd="0" destOrd="0" parTransId="{EFC4A599-4780-46A9-9749-60CCDBE24C45}" sibTransId="{483C3868-7124-40BD-ABB7-A260157DBDDC}"/>
    <dgm:cxn modelId="{B031895F-6489-4E20-9B59-177A8554E8E5}" type="presOf" srcId="{D786EA15-1AA5-44A4-BB63-109AB030A17B}" destId="{7A72F447-56A2-493B-8C4A-324537D83BC1}" srcOrd="0" destOrd="2" presId="urn:microsoft.com/office/officeart/2005/8/layout/list1"/>
    <dgm:cxn modelId="{3BF16DB8-27C4-428E-9366-458147155EF6}" srcId="{585F8EB3-63FD-4859-9C5B-C8E1159538BF}" destId="{DC416394-9922-43B5-A636-F9D6378B13CA}" srcOrd="2" destOrd="0" parTransId="{1BE6357D-8BB9-4BB8-9E08-2A991C53918E}" sibTransId="{E0B19802-07D3-42F5-92D7-7572943C6D41}"/>
    <dgm:cxn modelId="{BF676405-6E39-40BE-B982-2909DA5BAE34}" srcId="{585F8EB3-63FD-4859-9C5B-C8E1159538BF}" destId="{A8F67DA8-D785-49B4-9AC1-EB9B5C8E8FD1}" srcOrd="3" destOrd="0" parTransId="{471B2DDC-BC4F-4F33-8855-8ADDC20C73CA}" sibTransId="{3DE203A4-76FF-45BE-B50C-29C83E5393C1}"/>
    <dgm:cxn modelId="{493B94E2-161E-4EFA-87A9-A38EE77E2D91}" type="presOf" srcId="{7D7F4EDE-B44E-4E77-B4FE-7D5FEBC768DC}" destId="{7A72F447-56A2-493B-8C4A-324537D83BC1}" srcOrd="0" destOrd="3" presId="urn:microsoft.com/office/officeart/2005/8/layout/list1"/>
    <dgm:cxn modelId="{23689031-4A80-4E97-AEEE-4011932E23FD}" type="presOf" srcId="{DC416394-9922-43B5-A636-F9D6378B13CA}" destId="{A8632A01-D403-446C-AF82-2263231B7063}" srcOrd="0" destOrd="0" presId="urn:microsoft.com/office/officeart/2005/8/layout/list1"/>
    <dgm:cxn modelId="{D522E9FE-9EB0-4E84-9FFD-0CD35039E72E}" type="presParOf" srcId="{F37882B3-2B3E-45EA-A528-63CD9F3084F5}" destId="{4C4A3EF7-A75F-4B07-AE61-968C042FA6E2}" srcOrd="0" destOrd="0" presId="urn:microsoft.com/office/officeart/2005/8/layout/list1"/>
    <dgm:cxn modelId="{C496B4D3-5C41-46A3-874B-238836297916}" type="presParOf" srcId="{4C4A3EF7-A75F-4B07-AE61-968C042FA6E2}" destId="{FECEE5F5-2576-45DE-8533-0A2BEDD9E2AF}" srcOrd="0" destOrd="0" presId="urn:microsoft.com/office/officeart/2005/8/layout/list1"/>
    <dgm:cxn modelId="{768D9CC9-3326-4CE6-A32D-1566372FDDFF}" type="presParOf" srcId="{4C4A3EF7-A75F-4B07-AE61-968C042FA6E2}" destId="{CC34E55E-C414-486A-8E43-1BC14F698300}" srcOrd="1" destOrd="0" presId="urn:microsoft.com/office/officeart/2005/8/layout/list1"/>
    <dgm:cxn modelId="{2776BB92-E94A-491C-B917-33A8F46B78B3}" type="presParOf" srcId="{F37882B3-2B3E-45EA-A528-63CD9F3084F5}" destId="{B204F4AB-D9FF-40F4-9509-D71FC05F5FA6}" srcOrd="1" destOrd="0" presId="urn:microsoft.com/office/officeart/2005/8/layout/list1"/>
    <dgm:cxn modelId="{A8C9D86C-173B-4DB6-BD69-CF42681D13CF}" type="presParOf" srcId="{F37882B3-2B3E-45EA-A528-63CD9F3084F5}" destId="{5B02A605-7590-4760-8E42-3947F097150E}" srcOrd="2" destOrd="0" presId="urn:microsoft.com/office/officeart/2005/8/layout/list1"/>
    <dgm:cxn modelId="{0DE496DF-A4F0-4064-A59E-9BAD20D36E98}" type="presParOf" srcId="{F37882B3-2B3E-45EA-A528-63CD9F3084F5}" destId="{6D964FA6-9DED-49AD-BAC9-B093864BA6B2}" srcOrd="3" destOrd="0" presId="urn:microsoft.com/office/officeart/2005/8/layout/list1"/>
    <dgm:cxn modelId="{B504EB87-5CEE-4B5C-92C1-9AF37B001D1C}" type="presParOf" srcId="{F37882B3-2B3E-45EA-A528-63CD9F3084F5}" destId="{AD308391-6557-4EA2-8DBE-96004A07B84A}" srcOrd="4" destOrd="0" presId="urn:microsoft.com/office/officeart/2005/8/layout/list1"/>
    <dgm:cxn modelId="{09C0E2E7-029D-452E-8E1A-4669753F3F35}" type="presParOf" srcId="{AD308391-6557-4EA2-8DBE-96004A07B84A}" destId="{FA66B9CD-39B8-41B5-A900-9A062148CF8A}" srcOrd="0" destOrd="0" presId="urn:microsoft.com/office/officeart/2005/8/layout/list1"/>
    <dgm:cxn modelId="{DE8A01DE-C3F9-4929-8414-2610E4E6A5E6}" type="presParOf" srcId="{AD308391-6557-4EA2-8DBE-96004A07B84A}" destId="{D1846849-D470-449C-9897-EAE0BE7DF372}" srcOrd="1" destOrd="0" presId="urn:microsoft.com/office/officeart/2005/8/layout/list1"/>
    <dgm:cxn modelId="{C9FE9BA1-8D13-4EEE-8D5A-7A67275FB421}" type="presParOf" srcId="{F37882B3-2B3E-45EA-A528-63CD9F3084F5}" destId="{212218F6-F03B-4EDD-8607-79B8C273E143}" srcOrd="5" destOrd="0" presId="urn:microsoft.com/office/officeart/2005/8/layout/list1"/>
    <dgm:cxn modelId="{C4721FA8-184F-4F24-BE0C-AA6A71451B84}" type="presParOf" srcId="{F37882B3-2B3E-45EA-A528-63CD9F3084F5}" destId="{7A72F447-56A2-493B-8C4A-324537D83BC1}" srcOrd="6" destOrd="0" presId="urn:microsoft.com/office/officeart/2005/8/layout/list1"/>
    <dgm:cxn modelId="{0165B5F9-D683-4128-B416-0A4AB70627B7}" type="presParOf" srcId="{F37882B3-2B3E-45EA-A528-63CD9F3084F5}" destId="{BAA8EA75-D5ED-4963-BAF5-7379F5026192}" srcOrd="7" destOrd="0" presId="urn:microsoft.com/office/officeart/2005/8/layout/list1"/>
    <dgm:cxn modelId="{2A91E958-1AE8-49DD-9DD9-48246FD65C07}" type="presParOf" srcId="{F37882B3-2B3E-45EA-A528-63CD9F3084F5}" destId="{FD260A1B-A44E-4FF8-ABEF-37D383F86139}" srcOrd="8" destOrd="0" presId="urn:microsoft.com/office/officeart/2005/8/layout/list1"/>
    <dgm:cxn modelId="{333D4C77-B5CD-45B2-84F5-E016D4E9A99B}" type="presParOf" srcId="{FD260A1B-A44E-4FF8-ABEF-37D383F86139}" destId="{A8632A01-D403-446C-AF82-2263231B7063}" srcOrd="0" destOrd="0" presId="urn:microsoft.com/office/officeart/2005/8/layout/list1"/>
    <dgm:cxn modelId="{014639C5-F2A3-4686-9221-634A8B811721}" type="presParOf" srcId="{FD260A1B-A44E-4FF8-ABEF-37D383F86139}" destId="{7D21ECD3-B1A9-4322-B112-22B39D8004CA}" srcOrd="1" destOrd="0" presId="urn:microsoft.com/office/officeart/2005/8/layout/list1"/>
    <dgm:cxn modelId="{BDB4B475-F9B7-4BBF-8D43-76CD4BDB8AC4}" type="presParOf" srcId="{F37882B3-2B3E-45EA-A528-63CD9F3084F5}" destId="{17C342D9-52C8-4A74-AAD7-F7DB71FE0FD0}" srcOrd="9" destOrd="0" presId="urn:microsoft.com/office/officeart/2005/8/layout/list1"/>
    <dgm:cxn modelId="{7D5AA7E3-9299-465A-9522-26D1DF70FB7B}" type="presParOf" srcId="{F37882B3-2B3E-45EA-A528-63CD9F3084F5}" destId="{20CBC712-3298-41B9-9C28-2896AD95F9F9}" srcOrd="10" destOrd="0" presId="urn:microsoft.com/office/officeart/2005/8/layout/list1"/>
    <dgm:cxn modelId="{1C584370-1319-465B-9D17-AB05F1A9B409}" type="presParOf" srcId="{F37882B3-2B3E-45EA-A528-63CD9F3084F5}" destId="{C17E0EF7-AAE2-4122-8047-A9379545E639}" srcOrd="11" destOrd="0" presId="urn:microsoft.com/office/officeart/2005/8/layout/list1"/>
    <dgm:cxn modelId="{78112E55-B271-433F-AF84-B3C3D8CCABB1}" type="presParOf" srcId="{F37882B3-2B3E-45EA-A528-63CD9F3084F5}" destId="{1AC853EF-D5E2-4BEA-9CA5-635413C12ACE}" srcOrd="12" destOrd="0" presId="urn:microsoft.com/office/officeart/2005/8/layout/list1"/>
    <dgm:cxn modelId="{0B5BDD47-26D0-4343-AEE1-948DD39FB269}" type="presParOf" srcId="{1AC853EF-D5E2-4BEA-9CA5-635413C12ACE}" destId="{2A09C050-B858-42D3-9F93-F35AFE4E7FBA}" srcOrd="0" destOrd="0" presId="urn:microsoft.com/office/officeart/2005/8/layout/list1"/>
    <dgm:cxn modelId="{B439BED9-5F58-4D33-A81F-7EC45A05744E}" type="presParOf" srcId="{1AC853EF-D5E2-4BEA-9CA5-635413C12ACE}" destId="{CE129058-90EC-4B08-A1C0-889E0DE2D204}" srcOrd="1" destOrd="0" presId="urn:microsoft.com/office/officeart/2005/8/layout/list1"/>
    <dgm:cxn modelId="{5AC2DA74-C72A-48E0-8100-AF3812AA178D}" type="presParOf" srcId="{F37882B3-2B3E-45EA-A528-63CD9F3084F5}" destId="{25BF18A8-B416-426B-A219-BC2513B6E4C7}" srcOrd="13" destOrd="0" presId="urn:microsoft.com/office/officeart/2005/8/layout/list1"/>
    <dgm:cxn modelId="{676110ED-B434-4146-83BA-7AA34B37DFC7}" type="presParOf" srcId="{F37882B3-2B3E-45EA-A528-63CD9F3084F5}" destId="{A9559A2A-F104-41C7-87CD-A01661F59948}" srcOrd="14" destOrd="0" presId="urn:microsoft.com/office/officeart/2005/8/layout/list1"/>
    <dgm:cxn modelId="{E30B3705-61E7-46F2-9537-B4C2F2A95299}" type="presParOf" srcId="{F37882B3-2B3E-45EA-A528-63CD9F3084F5}" destId="{B15D3F6A-F5D8-436F-8936-36EB297788F6}" srcOrd="15" destOrd="0" presId="urn:microsoft.com/office/officeart/2005/8/layout/list1"/>
    <dgm:cxn modelId="{BFD2A855-960D-4B87-8801-FBA5CDB21831}" type="presParOf" srcId="{F37882B3-2B3E-45EA-A528-63CD9F3084F5}" destId="{C4C77EC2-AA14-4711-89B2-BC61F641915A}" srcOrd="16" destOrd="0" presId="urn:microsoft.com/office/officeart/2005/8/layout/list1"/>
    <dgm:cxn modelId="{73ED0C32-CCA4-4D09-8B8C-559525FA9796}" type="presParOf" srcId="{C4C77EC2-AA14-4711-89B2-BC61F641915A}" destId="{ED808A64-7248-4897-B18F-E7426F700264}" srcOrd="0" destOrd="0" presId="urn:microsoft.com/office/officeart/2005/8/layout/list1"/>
    <dgm:cxn modelId="{2D0FB15E-F022-4B47-B2D6-59FF9AA1BE4F}" type="presParOf" srcId="{C4C77EC2-AA14-4711-89B2-BC61F641915A}" destId="{2FB5909A-8AE7-4691-906D-596316BC44B7}" srcOrd="1" destOrd="0" presId="urn:microsoft.com/office/officeart/2005/8/layout/list1"/>
    <dgm:cxn modelId="{A6FA1FAC-B687-48BC-B40E-633C58604998}" type="presParOf" srcId="{F37882B3-2B3E-45EA-A528-63CD9F3084F5}" destId="{88A19FD0-E2C6-4F27-9D9B-646A1126255E}" srcOrd="17" destOrd="0" presId="urn:microsoft.com/office/officeart/2005/8/layout/list1"/>
    <dgm:cxn modelId="{EF13B646-66ED-4A8C-9A91-970C272E8805}" type="presParOf" srcId="{F37882B3-2B3E-45EA-A528-63CD9F3084F5}" destId="{F7BE1155-4E0A-4B07-A3DB-7A8F2913ABF6}" srcOrd="18" destOrd="0" presId="urn:microsoft.com/office/officeart/2005/8/layout/list1"/>
    <dgm:cxn modelId="{F80D5044-58D7-47C6-9FFD-047B7B3405CF}" type="presParOf" srcId="{F37882B3-2B3E-45EA-A528-63CD9F3084F5}" destId="{5D9E3E98-D0AB-49C2-80A9-FA97FE380FB2}" srcOrd="19" destOrd="0" presId="urn:microsoft.com/office/officeart/2005/8/layout/list1"/>
    <dgm:cxn modelId="{90CB04B8-4B84-45C1-9562-1613A0A7C2C1}" type="presParOf" srcId="{F37882B3-2B3E-45EA-A528-63CD9F3084F5}" destId="{8B00076D-61EA-4975-ABDB-680D3518F806}" srcOrd="20" destOrd="0" presId="urn:microsoft.com/office/officeart/2005/8/layout/list1"/>
    <dgm:cxn modelId="{BC3B7ED7-6357-4AB1-8D06-EF6F65B89885}" type="presParOf" srcId="{8B00076D-61EA-4975-ABDB-680D3518F806}" destId="{17226416-D5E6-4A74-91E8-EC7E9DF86742}" srcOrd="0" destOrd="0" presId="urn:microsoft.com/office/officeart/2005/8/layout/list1"/>
    <dgm:cxn modelId="{6FB31FE8-7B06-4162-828F-6D7F21DC8D6F}" type="presParOf" srcId="{8B00076D-61EA-4975-ABDB-680D3518F806}" destId="{8AD373B2-1463-4D27-870C-95ADAD8F067F}" srcOrd="1" destOrd="0" presId="urn:microsoft.com/office/officeart/2005/8/layout/list1"/>
    <dgm:cxn modelId="{5A79EDE6-DD85-48A6-B678-C4D95D8AD809}" type="presParOf" srcId="{F37882B3-2B3E-45EA-A528-63CD9F3084F5}" destId="{E8A043D5-AEF0-4DA4-806F-FEDD031BA621}" srcOrd="21" destOrd="0" presId="urn:microsoft.com/office/officeart/2005/8/layout/list1"/>
    <dgm:cxn modelId="{E8B1502B-4F68-4FD4-812B-D94618611194}" type="presParOf" srcId="{F37882B3-2B3E-45EA-A528-63CD9F3084F5}" destId="{B5B41966-65E6-42E1-95C3-D918FEF52C4D}" srcOrd="2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06FD7C-C56E-4D0A-ADB6-640295744CAF}" type="doc">
      <dgm:prSet loTypeId="urn:microsoft.com/office/officeart/2005/8/layout/chevron2" loCatId="list" qsTypeId="urn:microsoft.com/office/officeart/2005/8/quickstyle/simple1" qsCatId="simple" csTypeId="urn:microsoft.com/office/officeart/2005/8/colors/accent6_4" csCatId="accent6" phldr="1"/>
      <dgm:spPr/>
      <dgm:t>
        <a:bodyPr/>
        <a:lstStyle/>
        <a:p>
          <a:endParaRPr lang="en-US"/>
        </a:p>
      </dgm:t>
    </dgm:pt>
    <dgm:pt modelId="{5D5ED3C0-A831-45E9-A121-D30A570F5EC6}">
      <dgm:prSet phldrT="[Text]"/>
      <dgm:spPr/>
      <dgm:t>
        <a:bodyPr/>
        <a:lstStyle/>
        <a:p>
          <a:r>
            <a:rPr lang="en-US" dirty="0" smtClean="0">
              <a:solidFill>
                <a:schemeClr val="tx1"/>
              </a:solidFill>
            </a:rPr>
            <a:t>LEA/Charter Users</a:t>
          </a:r>
          <a:endParaRPr lang="en-US" dirty="0">
            <a:solidFill>
              <a:schemeClr val="tx1"/>
            </a:solidFill>
          </a:endParaRPr>
        </a:p>
      </dgm:t>
    </dgm:pt>
    <dgm:pt modelId="{7C05B5A8-8A01-420D-82EB-188F07C74EB8}" type="parTrans" cxnId="{4ABD8AFD-2A15-48EE-870A-15DABF0014DF}">
      <dgm:prSet/>
      <dgm:spPr/>
      <dgm:t>
        <a:bodyPr/>
        <a:lstStyle/>
        <a:p>
          <a:endParaRPr lang="en-US"/>
        </a:p>
      </dgm:t>
    </dgm:pt>
    <dgm:pt modelId="{FB22DB54-5047-40A2-BA5E-6789FC1CCD6E}" type="sibTrans" cxnId="{4ABD8AFD-2A15-48EE-870A-15DABF0014DF}">
      <dgm:prSet/>
      <dgm:spPr/>
      <dgm:t>
        <a:bodyPr/>
        <a:lstStyle/>
        <a:p>
          <a:endParaRPr lang="en-US"/>
        </a:p>
      </dgm:t>
    </dgm:pt>
    <dgm:pt modelId="{DBA6F962-2CB0-4314-A30C-A4DFF5DC31AE}">
      <dgm:prSet phldrT="[Text]"/>
      <dgm:spPr/>
      <dgm:t>
        <a:bodyPr/>
        <a:lstStyle/>
        <a:p>
          <a:r>
            <a:rPr lang="en-US" dirty="0" smtClean="0">
              <a:solidFill>
                <a:schemeClr val="tx1"/>
              </a:solidFill>
            </a:rPr>
            <a:t>LEA/Charter Security Officer</a:t>
          </a:r>
          <a:endParaRPr lang="en-US" dirty="0">
            <a:solidFill>
              <a:schemeClr val="tx1"/>
            </a:solidFill>
          </a:endParaRPr>
        </a:p>
      </dgm:t>
    </dgm:pt>
    <dgm:pt modelId="{1F189F87-3224-422F-BAA8-AC32616EE828}" type="parTrans" cxnId="{56E48539-0243-44F4-B884-E822DC5542F4}">
      <dgm:prSet/>
      <dgm:spPr/>
      <dgm:t>
        <a:bodyPr/>
        <a:lstStyle/>
        <a:p>
          <a:endParaRPr lang="en-US"/>
        </a:p>
      </dgm:t>
    </dgm:pt>
    <dgm:pt modelId="{0A25A892-33F9-4D15-8775-31B0BDCB12E8}" type="sibTrans" cxnId="{56E48539-0243-44F4-B884-E822DC5542F4}">
      <dgm:prSet/>
      <dgm:spPr/>
      <dgm:t>
        <a:bodyPr/>
        <a:lstStyle/>
        <a:p>
          <a:endParaRPr lang="en-US"/>
        </a:p>
      </dgm:t>
    </dgm:pt>
    <dgm:pt modelId="{8F89D537-CE91-49F3-97C9-20C60C6D13F9}">
      <dgm:prSet phldrT="[Text]"/>
      <dgm:spPr/>
      <dgm:t>
        <a:bodyPr/>
        <a:lstStyle/>
        <a:p>
          <a:r>
            <a:rPr lang="en-US" b="0" dirty="0" smtClean="0"/>
            <a:t>The LEA/Charter Security Officer approves LEA and School Level Users, contacts State Security Officer with Security Officer staff changes</a:t>
          </a:r>
          <a:endParaRPr lang="en-US" b="0" dirty="0"/>
        </a:p>
      </dgm:t>
    </dgm:pt>
    <dgm:pt modelId="{EA2D77D0-C04A-448F-9F61-608FEBDDDD27}" type="parTrans" cxnId="{EEE77EE6-12B3-4232-A485-0729090325B8}">
      <dgm:prSet/>
      <dgm:spPr/>
      <dgm:t>
        <a:bodyPr/>
        <a:lstStyle/>
        <a:p>
          <a:endParaRPr lang="en-US"/>
        </a:p>
      </dgm:t>
    </dgm:pt>
    <dgm:pt modelId="{5B0021E0-3611-4246-B1DA-87B7D2C298F0}" type="sibTrans" cxnId="{EEE77EE6-12B3-4232-A485-0729090325B8}">
      <dgm:prSet/>
      <dgm:spPr/>
      <dgm:t>
        <a:bodyPr/>
        <a:lstStyle/>
        <a:p>
          <a:endParaRPr lang="en-US"/>
        </a:p>
      </dgm:t>
    </dgm:pt>
    <dgm:pt modelId="{F5C74266-C014-47C4-A98E-C031E30104E1}">
      <dgm:prSet phldrT="[Text]"/>
      <dgm:spPr/>
      <dgm:t>
        <a:bodyPr/>
        <a:lstStyle/>
        <a:p>
          <a:r>
            <a:rPr lang="en-US" dirty="0" smtClean="0"/>
            <a:t>LEA/Charter Users should contact their LEA/Charter Security Officer with questions about access</a:t>
          </a:r>
          <a:endParaRPr lang="en-US" b="1" dirty="0"/>
        </a:p>
      </dgm:t>
    </dgm:pt>
    <dgm:pt modelId="{8EE48885-65E8-4FE5-A2D1-B5BFA86C9253}" type="parTrans" cxnId="{25718D39-C5E5-4001-9CFC-094BCB97CB8D}">
      <dgm:prSet/>
      <dgm:spPr/>
      <dgm:t>
        <a:bodyPr/>
        <a:lstStyle/>
        <a:p>
          <a:endParaRPr lang="en-US"/>
        </a:p>
      </dgm:t>
    </dgm:pt>
    <dgm:pt modelId="{0A3F4179-CF5D-478A-A05F-85D77459054E}" type="sibTrans" cxnId="{25718D39-C5E5-4001-9CFC-094BCB97CB8D}">
      <dgm:prSet/>
      <dgm:spPr/>
      <dgm:t>
        <a:bodyPr/>
        <a:lstStyle/>
        <a:p>
          <a:endParaRPr lang="en-US"/>
        </a:p>
      </dgm:t>
    </dgm:pt>
    <dgm:pt modelId="{037E661C-46F4-44CF-A780-4B3D7A7B553E}">
      <dgm:prSet/>
      <dgm:spPr/>
      <dgm:t>
        <a:bodyPr/>
        <a:lstStyle/>
        <a:p>
          <a:r>
            <a:rPr lang="en-US" dirty="0" smtClean="0">
              <a:solidFill>
                <a:schemeClr val="tx1"/>
              </a:solidFill>
            </a:rPr>
            <a:t>State Security Officer</a:t>
          </a:r>
          <a:endParaRPr lang="en-US" dirty="0">
            <a:solidFill>
              <a:schemeClr val="tx1"/>
            </a:solidFill>
          </a:endParaRPr>
        </a:p>
      </dgm:t>
    </dgm:pt>
    <dgm:pt modelId="{42D7B549-EE79-4A90-ABEC-CC6578D1D863}" type="parTrans" cxnId="{68522B33-A67A-4B33-AB2F-30774B40A88C}">
      <dgm:prSet/>
      <dgm:spPr/>
      <dgm:t>
        <a:bodyPr/>
        <a:lstStyle/>
        <a:p>
          <a:endParaRPr lang="en-US"/>
        </a:p>
      </dgm:t>
    </dgm:pt>
    <dgm:pt modelId="{C771DB91-0AF5-45A8-AD4E-410894160945}" type="sibTrans" cxnId="{68522B33-A67A-4B33-AB2F-30774B40A88C}">
      <dgm:prSet/>
      <dgm:spPr/>
      <dgm:t>
        <a:bodyPr/>
        <a:lstStyle/>
        <a:p>
          <a:endParaRPr lang="en-US"/>
        </a:p>
      </dgm:t>
    </dgm:pt>
    <dgm:pt modelId="{0CC9E06C-E82F-4090-9377-0FDB086ED960}">
      <dgm:prSet/>
      <dgm:spPr/>
      <dgm:t>
        <a:bodyPr/>
        <a:lstStyle/>
        <a:p>
          <a:r>
            <a:rPr lang="en-US" smtClean="0"/>
            <a:t>The State Security Officer approves LEA/Charter Security Officers</a:t>
          </a:r>
          <a:endParaRPr lang="en-US"/>
        </a:p>
      </dgm:t>
    </dgm:pt>
    <dgm:pt modelId="{B32B982C-3600-49C5-87FC-DAF780438C31}" type="parTrans" cxnId="{1BB988D5-34C7-443B-90CD-798482647D12}">
      <dgm:prSet/>
      <dgm:spPr/>
      <dgm:t>
        <a:bodyPr/>
        <a:lstStyle/>
        <a:p>
          <a:endParaRPr lang="en-US"/>
        </a:p>
      </dgm:t>
    </dgm:pt>
    <dgm:pt modelId="{2F41AE91-1551-4E31-A848-50B90C5284C3}" type="sibTrans" cxnId="{1BB988D5-34C7-443B-90CD-798482647D12}">
      <dgm:prSet/>
      <dgm:spPr/>
      <dgm:t>
        <a:bodyPr/>
        <a:lstStyle/>
        <a:p>
          <a:endParaRPr lang="en-US"/>
        </a:p>
      </dgm:t>
    </dgm:pt>
    <dgm:pt modelId="{12CB5FFE-7B78-47CD-9A25-84D01FD0DEE5}" type="pres">
      <dgm:prSet presAssocID="{8106FD7C-C56E-4D0A-ADB6-640295744CAF}" presName="linearFlow" presStyleCnt="0">
        <dgm:presLayoutVars>
          <dgm:dir/>
          <dgm:animLvl val="lvl"/>
          <dgm:resizeHandles val="exact"/>
        </dgm:presLayoutVars>
      </dgm:prSet>
      <dgm:spPr/>
      <dgm:t>
        <a:bodyPr/>
        <a:lstStyle/>
        <a:p>
          <a:endParaRPr lang="en-US"/>
        </a:p>
      </dgm:t>
    </dgm:pt>
    <dgm:pt modelId="{64C8A63E-9A3E-47F9-8AAA-9F5E7974E33C}" type="pres">
      <dgm:prSet presAssocID="{5D5ED3C0-A831-45E9-A121-D30A570F5EC6}" presName="composite" presStyleCnt="0"/>
      <dgm:spPr/>
      <dgm:t>
        <a:bodyPr/>
        <a:lstStyle/>
        <a:p>
          <a:endParaRPr lang="en-US"/>
        </a:p>
      </dgm:t>
    </dgm:pt>
    <dgm:pt modelId="{9F6E9616-E63B-4CEB-A971-052F2B3C8CD5}" type="pres">
      <dgm:prSet presAssocID="{5D5ED3C0-A831-45E9-A121-D30A570F5EC6}" presName="parentText" presStyleLbl="alignNode1" presStyleIdx="0" presStyleCnt="3">
        <dgm:presLayoutVars>
          <dgm:chMax val="1"/>
          <dgm:bulletEnabled val="1"/>
        </dgm:presLayoutVars>
      </dgm:prSet>
      <dgm:spPr/>
      <dgm:t>
        <a:bodyPr/>
        <a:lstStyle/>
        <a:p>
          <a:endParaRPr lang="en-US"/>
        </a:p>
      </dgm:t>
    </dgm:pt>
    <dgm:pt modelId="{8AA5F563-4653-414B-B392-56C74A29C296}" type="pres">
      <dgm:prSet presAssocID="{5D5ED3C0-A831-45E9-A121-D30A570F5EC6}" presName="descendantText" presStyleLbl="alignAcc1" presStyleIdx="0" presStyleCnt="3" custLinFactNeighborX="-135" custLinFactNeighborY="-7242">
        <dgm:presLayoutVars>
          <dgm:bulletEnabled val="1"/>
        </dgm:presLayoutVars>
      </dgm:prSet>
      <dgm:spPr/>
      <dgm:t>
        <a:bodyPr/>
        <a:lstStyle/>
        <a:p>
          <a:endParaRPr lang="en-US"/>
        </a:p>
      </dgm:t>
    </dgm:pt>
    <dgm:pt modelId="{3F308AC1-7D25-400D-B8AE-C8DBE2384CC3}" type="pres">
      <dgm:prSet presAssocID="{FB22DB54-5047-40A2-BA5E-6789FC1CCD6E}" presName="sp" presStyleCnt="0"/>
      <dgm:spPr/>
      <dgm:t>
        <a:bodyPr/>
        <a:lstStyle/>
        <a:p>
          <a:endParaRPr lang="en-US"/>
        </a:p>
      </dgm:t>
    </dgm:pt>
    <dgm:pt modelId="{B3205D47-8184-4E6A-BA34-A12CBA6319F8}" type="pres">
      <dgm:prSet presAssocID="{DBA6F962-2CB0-4314-A30C-A4DFF5DC31AE}" presName="composite" presStyleCnt="0"/>
      <dgm:spPr/>
      <dgm:t>
        <a:bodyPr/>
        <a:lstStyle/>
        <a:p>
          <a:endParaRPr lang="en-US"/>
        </a:p>
      </dgm:t>
    </dgm:pt>
    <dgm:pt modelId="{B37EFFB6-6AD5-4A88-8058-B87C4B1B2D8C}" type="pres">
      <dgm:prSet presAssocID="{DBA6F962-2CB0-4314-A30C-A4DFF5DC31AE}" presName="parentText" presStyleLbl="alignNode1" presStyleIdx="1" presStyleCnt="3">
        <dgm:presLayoutVars>
          <dgm:chMax val="1"/>
          <dgm:bulletEnabled val="1"/>
        </dgm:presLayoutVars>
      </dgm:prSet>
      <dgm:spPr/>
      <dgm:t>
        <a:bodyPr/>
        <a:lstStyle/>
        <a:p>
          <a:endParaRPr lang="en-US"/>
        </a:p>
      </dgm:t>
    </dgm:pt>
    <dgm:pt modelId="{FDC212B3-A0C4-4234-AC9F-09F8DB68208F}" type="pres">
      <dgm:prSet presAssocID="{DBA6F962-2CB0-4314-A30C-A4DFF5DC31AE}" presName="descendantText" presStyleLbl="alignAcc1" presStyleIdx="1" presStyleCnt="3">
        <dgm:presLayoutVars>
          <dgm:bulletEnabled val="1"/>
        </dgm:presLayoutVars>
      </dgm:prSet>
      <dgm:spPr/>
      <dgm:t>
        <a:bodyPr/>
        <a:lstStyle/>
        <a:p>
          <a:endParaRPr lang="en-US"/>
        </a:p>
      </dgm:t>
    </dgm:pt>
    <dgm:pt modelId="{AB1F0A45-9328-47B6-9B3D-50A4D0C36696}" type="pres">
      <dgm:prSet presAssocID="{0A25A892-33F9-4D15-8775-31B0BDCB12E8}" presName="sp" presStyleCnt="0"/>
      <dgm:spPr/>
      <dgm:t>
        <a:bodyPr/>
        <a:lstStyle/>
        <a:p>
          <a:endParaRPr lang="en-US"/>
        </a:p>
      </dgm:t>
    </dgm:pt>
    <dgm:pt modelId="{4ECF3B5A-55AC-49C4-929E-8EF2D5910936}" type="pres">
      <dgm:prSet presAssocID="{037E661C-46F4-44CF-A780-4B3D7A7B553E}" presName="composite" presStyleCnt="0"/>
      <dgm:spPr/>
      <dgm:t>
        <a:bodyPr/>
        <a:lstStyle/>
        <a:p>
          <a:endParaRPr lang="en-US"/>
        </a:p>
      </dgm:t>
    </dgm:pt>
    <dgm:pt modelId="{E093957B-8D5E-4027-A1E7-C6BF0D35CAF9}" type="pres">
      <dgm:prSet presAssocID="{037E661C-46F4-44CF-A780-4B3D7A7B553E}" presName="parentText" presStyleLbl="alignNode1" presStyleIdx="2" presStyleCnt="3">
        <dgm:presLayoutVars>
          <dgm:chMax val="1"/>
          <dgm:bulletEnabled val="1"/>
        </dgm:presLayoutVars>
      </dgm:prSet>
      <dgm:spPr/>
      <dgm:t>
        <a:bodyPr/>
        <a:lstStyle/>
        <a:p>
          <a:endParaRPr lang="en-US"/>
        </a:p>
      </dgm:t>
    </dgm:pt>
    <dgm:pt modelId="{787BB4C1-703F-44A7-9644-60B23F29CF69}" type="pres">
      <dgm:prSet presAssocID="{037E661C-46F4-44CF-A780-4B3D7A7B553E}" presName="descendantText" presStyleLbl="alignAcc1" presStyleIdx="2" presStyleCnt="3">
        <dgm:presLayoutVars>
          <dgm:bulletEnabled val="1"/>
        </dgm:presLayoutVars>
      </dgm:prSet>
      <dgm:spPr/>
      <dgm:t>
        <a:bodyPr/>
        <a:lstStyle/>
        <a:p>
          <a:endParaRPr lang="en-US"/>
        </a:p>
      </dgm:t>
    </dgm:pt>
  </dgm:ptLst>
  <dgm:cxnLst>
    <dgm:cxn modelId="{7CA7492B-DD1F-4C7F-B377-2931345788B9}" type="presOf" srcId="{F5C74266-C014-47C4-A98E-C031E30104E1}" destId="{8AA5F563-4653-414B-B392-56C74A29C296}" srcOrd="0" destOrd="0" presId="urn:microsoft.com/office/officeart/2005/8/layout/chevron2"/>
    <dgm:cxn modelId="{171B817C-39B2-4094-BF2A-B4F0A93BF4A9}" type="presOf" srcId="{DBA6F962-2CB0-4314-A30C-A4DFF5DC31AE}" destId="{B37EFFB6-6AD5-4A88-8058-B87C4B1B2D8C}" srcOrd="0" destOrd="0" presId="urn:microsoft.com/office/officeart/2005/8/layout/chevron2"/>
    <dgm:cxn modelId="{D52511B2-1AFC-407E-AED2-09A0B67FEDEE}" type="presOf" srcId="{5D5ED3C0-A831-45E9-A121-D30A570F5EC6}" destId="{9F6E9616-E63B-4CEB-A971-052F2B3C8CD5}" srcOrd="0" destOrd="0" presId="urn:microsoft.com/office/officeart/2005/8/layout/chevron2"/>
    <dgm:cxn modelId="{4ABD8AFD-2A15-48EE-870A-15DABF0014DF}" srcId="{8106FD7C-C56E-4D0A-ADB6-640295744CAF}" destId="{5D5ED3C0-A831-45E9-A121-D30A570F5EC6}" srcOrd="0" destOrd="0" parTransId="{7C05B5A8-8A01-420D-82EB-188F07C74EB8}" sibTransId="{FB22DB54-5047-40A2-BA5E-6789FC1CCD6E}"/>
    <dgm:cxn modelId="{56E48539-0243-44F4-B884-E822DC5542F4}" srcId="{8106FD7C-C56E-4D0A-ADB6-640295744CAF}" destId="{DBA6F962-2CB0-4314-A30C-A4DFF5DC31AE}" srcOrd="1" destOrd="0" parTransId="{1F189F87-3224-422F-BAA8-AC32616EE828}" sibTransId="{0A25A892-33F9-4D15-8775-31B0BDCB12E8}"/>
    <dgm:cxn modelId="{25718D39-C5E5-4001-9CFC-094BCB97CB8D}" srcId="{5D5ED3C0-A831-45E9-A121-D30A570F5EC6}" destId="{F5C74266-C014-47C4-A98E-C031E30104E1}" srcOrd="0" destOrd="0" parTransId="{8EE48885-65E8-4FE5-A2D1-B5BFA86C9253}" sibTransId="{0A3F4179-CF5D-478A-A05F-85D77459054E}"/>
    <dgm:cxn modelId="{68522B33-A67A-4B33-AB2F-30774B40A88C}" srcId="{8106FD7C-C56E-4D0A-ADB6-640295744CAF}" destId="{037E661C-46F4-44CF-A780-4B3D7A7B553E}" srcOrd="2" destOrd="0" parTransId="{42D7B549-EE79-4A90-ABEC-CC6578D1D863}" sibTransId="{C771DB91-0AF5-45A8-AD4E-410894160945}"/>
    <dgm:cxn modelId="{5F0FFCEF-66DD-455C-A7F7-67B55F0FF798}" type="presOf" srcId="{8106FD7C-C56E-4D0A-ADB6-640295744CAF}" destId="{12CB5FFE-7B78-47CD-9A25-84D01FD0DEE5}" srcOrd="0" destOrd="0" presId="urn:microsoft.com/office/officeart/2005/8/layout/chevron2"/>
    <dgm:cxn modelId="{EEE77EE6-12B3-4232-A485-0729090325B8}" srcId="{DBA6F962-2CB0-4314-A30C-A4DFF5DC31AE}" destId="{8F89D537-CE91-49F3-97C9-20C60C6D13F9}" srcOrd="0" destOrd="0" parTransId="{EA2D77D0-C04A-448F-9F61-608FEBDDDD27}" sibTransId="{5B0021E0-3611-4246-B1DA-87B7D2C298F0}"/>
    <dgm:cxn modelId="{E800738D-88EA-4DC5-A6D6-67F36179F643}" type="presOf" srcId="{037E661C-46F4-44CF-A780-4B3D7A7B553E}" destId="{E093957B-8D5E-4027-A1E7-C6BF0D35CAF9}" srcOrd="0" destOrd="0" presId="urn:microsoft.com/office/officeart/2005/8/layout/chevron2"/>
    <dgm:cxn modelId="{E406BF41-29A5-4741-9E60-1CD4D7122B9D}" type="presOf" srcId="{0CC9E06C-E82F-4090-9377-0FDB086ED960}" destId="{787BB4C1-703F-44A7-9644-60B23F29CF69}" srcOrd="0" destOrd="0" presId="urn:microsoft.com/office/officeart/2005/8/layout/chevron2"/>
    <dgm:cxn modelId="{1BB988D5-34C7-443B-90CD-798482647D12}" srcId="{037E661C-46F4-44CF-A780-4B3D7A7B553E}" destId="{0CC9E06C-E82F-4090-9377-0FDB086ED960}" srcOrd="0" destOrd="0" parTransId="{B32B982C-3600-49C5-87FC-DAF780438C31}" sibTransId="{2F41AE91-1551-4E31-A848-50B90C5284C3}"/>
    <dgm:cxn modelId="{90DA7781-6CD0-4EFD-A8F7-69D9357812C0}" type="presOf" srcId="{8F89D537-CE91-49F3-97C9-20C60C6D13F9}" destId="{FDC212B3-A0C4-4234-AC9F-09F8DB68208F}" srcOrd="0" destOrd="0" presId="urn:microsoft.com/office/officeart/2005/8/layout/chevron2"/>
    <dgm:cxn modelId="{0FD11B50-34E7-4F19-8EEB-D547AA582C3F}" type="presParOf" srcId="{12CB5FFE-7B78-47CD-9A25-84D01FD0DEE5}" destId="{64C8A63E-9A3E-47F9-8AAA-9F5E7974E33C}" srcOrd="0" destOrd="0" presId="urn:microsoft.com/office/officeart/2005/8/layout/chevron2"/>
    <dgm:cxn modelId="{7D5C242F-D6DB-47A5-8310-D1BCBA36C842}" type="presParOf" srcId="{64C8A63E-9A3E-47F9-8AAA-9F5E7974E33C}" destId="{9F6E9616-E63B-4CEB-A971-052F2B3C8CD5}" srcOrd="0" destOrd="0" presId="urn:microsoft.com/office/officeart/2005/8/layout/chevron2"/>
    <dgm:cxn modelId="{AC3F43AB-D286-4248-B180-CDC5A43E8DA3}" type="presParOf" srcId="{64C8A63E-9A3E-47F9-8AAA-9F5E7974E33C}" destId="{8AA5F563-4653-414B-B392-56C74A29C296}" srcOrd="1" destOrd="0" presId="urn:microsoft.com/office/officeart/2005/8/layout/chevron2"/>
    <dgm:cxn modelId="{97763CE7-17BE-4AE8-A7CF-A7D775AC0441}" type="presParOf" srcId="{12CB5FFE-7B78-47CD-9A25-84D01FD0DEE5}" destId="{3F308AC1-7D25-400D-B8AE-C8DBE2384CC3}" srcOrd="1" destOrd="0" presId="urn:microsoft.com/office/officeart/2005/8/layout/chevron2"/>
    <dgm:cxn modelId="{A0F19612-BDA8-4955-8985-3342BA17EBE7}" type="presParOf" srcId="{12CB5FFE-7B78-47CD-9A25-84D01FD0DEE5}" destId="{B3205D47-8184-4E6A-BA34-A12CBA6319F8}" srcOrd="2" destOrd="0" presId="urn:microsoft.com/office/officeart/2005/8/layout/chevron2"/>
    <dgm:cxn modelId="{25DE5A9B-F7BB-401B-A5EA-B743A0BC69E3}" type="presParOf" srcId="{B3205D47-8184-4E6A-BA34-A12CBA6319F8}" destId="{B37EFFB6-6AD5-4A88-8058-B87C4B1B2D8C}" srcOrd="0" destOrd="0" presId="urn:microsoft.com/office/officeart/2005/8/layout/chevron2"/>
    <dgm:cxn modelId="{B10CBECC-27A2-423E-9444-CB4350924D7C}" type="presParOf" srcId="{B3205D47-8184-4E6A-BA34-A12CBA6319F8}" destId="{FDC212B3-A0C4-4234-AC9F-09F8DB68208F}" srcOrd="1" destOrd="0" presId="urn:microsoft.com/office/officeart/2005/8/layout/chevron2"/>
    <dgm:cxn modelId="{3FD0EC39-039A-496F-B2E6-919575A56EB7}" type="presParOf" srcId="{12CB5FFE-7B78-47CD-9A25-84D01FD0DEE5}" destId="{AB1F0A45-9328-47B6-9B3D-50A4D0C36696}" srcOrd="3" destOrd="0" presId="urn:microsoft.com/office/officeart/2005/8/layout/chevron2"/>
    <dgm:cxn modelId="{9AD5A32A-FE79-425A-BBC4-67B8E299445D}" type="presParOf" srcId="{12CB5FFE-7B78-47CD-9A25-84D01FD0DEE5}" destId="{4ECF3B5A-55AC-49C4-929E-8EF2D5910936}" srcOrd="4" destOrd="0" presId="urn:microsoft.com/office/officeart/2005/8/layout/chevron2"/>
    <dgm:cxn modelId="{0214D55A-31A4-41F2-ADDD-C9794D133C47}" type="presParOf" srcId="{4ECF3B5A-55AC-49C4-929E-8EF2D5910936}" destId="{E093957B-8D5E-4027-A1E7-C6BF0D35CAF9}" srcOrd="0" destOrd="0" presId="urn:microsoft.com/office/officeart/2005/8/layout/chevron2"/>
    <dgm:cxn modelId="{1698066C-DEC8-4A48-B535-CA98DBCB6748}" type="presParOf" srcId="{4ECF3B5A-55AC-49C4-929E-8EF2D5910936}" destId="{787BB4C1-703F-44A7-9644-60B23F29CF69}"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D5687B-BD97-4382-8B6F-FE570EC6DC09}" type="datetimeFigureOut">
              <a:rPr lang="en-US" smtClean="0"/>
              <a:t>4/26/2016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BFB991-8C4A-4465-94A8-A140B4FC12A8}" type="slidenum">
              <a:rPr lang="en-US" smtClean="0"/>
              <a:t>‹#›</a:t>
            </a:fld>
            <a:endParaRPr lang="en-US"/>
          </a:p>
        </p:txBody>
      </p:sp>
    </p:spTree>
    <p:extLst>
      <p:ext uri="{BB962C8B-B14F-4D97-AF65-F5344CB8AC3E}">
        <p14:creationId xmlns:p14="http://schemas.microsoft.com/office/powerpoint/2010/main" val="4091946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Welcome to this introductory lesson</a:t>
            </a:r>
            <a:r>
              <a:rPr lang="en-US" baseline="0" dirty="0" smtClean="0"/>
              <a:t> on The Cedars Data Warehouse (CDW). This presentation is a product of the Data, Research and Policy Division at the North Carolina Department of Public Instruction.  This presentation was originally created to accompany a webinar introducing viewers to the CDW.</a:t>
            </a:r>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5711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This</a:t>
            </a:r>
            <a:r>
              <a:rPr lang="en-US" baseline="0" dirty="0" smtClean="0"/>
              <a:t> slide gives you a good idea of what data you can expect to find in the CEDARS Data Warehouse (CDW).  LEA examples include:  Dropout Rate, Graduation Rate, General Ledger, Assessment participation (performance met and not met).  School examples include: Demographics and characteristics (Charter, ALP, Magnet Status).  Student examples include data like:  Demographics, Enrollment, Attendance, Course and Grades, Assessments and Program Participation, and Discipline Data.  While staff examples include data such as:  Demographics, Hire Date, National Board Certification, and Highest Degree Earned.</a:t>
            </a:r>
          </a:p>
          <a:p>
            <a:endParaRPr lang="en-US" baseline="0" dirty="0" smtClean="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0008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talk about some sensitive</a:t>
            </a:r>
            <a:r>
              <a:rPr lang="en-US" baseline="0" dirty="0" smtClean="0"/>
              <a:t> data you will find in the CDW: student and staff.  It’s important to remember that when we say data is collected at the DETAIL level, what we mean is that records specific to the individual student or staff member are collected.  PII or Personally Identifiable Information must be protected.  No detail level data is used for any Federal Reporting. Federal Reporting is submitted at the aggregate level only.  We take FERPA very seriously and remind you that the FERPA guidelines are enforced and dictate how any detail level data is to be used.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11</a:t>
            </a:fld>
            <a:endParaRPr lang="en-US"/>
          </a:p>
        </p:txBody>
      </p:sp>
    </p:spTree>
    <p:extLst>
      <p:ext uri="{BB962C8B-B14F-4D97-AF65-F5344CB8AC3E}">
        <p14:creationId xmlns:p14="http://schemas.microsoft.com/office/powerpoint/2010/main" val="1095212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be covering the topic of ACCESS.  Think about the type of access you currently have.  Do you have access to Dashboards?  Do you have Report Writer access?  Maybe you don’t have access at all, or perhaps you’re unclear as to whether you have access or not.  Stay tuned.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12</a:t>
            </a:fld>
            <a:endParaRPr lang="en-US"/>
          </a:p>
        </p:txBody>
      </p:sp>
    </p:spTree>
    <p:extLst>
      <p:ext uri="{BB962C8B-B14F-4D97-AF65-F5344CB8AC3E}">
        <p14:creationId xmlns:p14="http://schemas.microsoft.com/office/powerpoint/2010/main" val="71515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talk about who might benefit from gaining access.  Administrators would obviously find value in being granted access in order to locate records for students</a:t>
            </a:r>
            <a:r>
              <a:rPr lang="en-US" baseline="0" dirty="0" smtClean="0"/>
              <a:t> and staff.  Tech Directors could use access to great advantage.  Data analysts and report writers are definitely aided by the access to this data.  Coordinators, Data Managers, </a:t>
            </a:r>
            <a:r>
              <a:rPr lang="en-US" baseline="0" dirty="0" err="1" smtClean="0"/>
              <a:t>etc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13</a:t>
            </a:fld>
            <a:endParaRPr lang="en-US"/>
          </a:p>
        </p:txBody>
      </p:sp>
    </p:spTree>
    <p:extLst>
      <p:ext uri="{BB962C8B-B14F-4D97-AF65-F5344CB8AC3E}">
        <p14:creationId xmlns:p14="http://schemas.microsoft.com/office/powerpoint/2010/main" val="1572064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you[‘re unsure what type of access you can request?  There are a number of options for you to choose from depending on if you’re gaining access at the LEA</a:t>
            </a:r>
            <a:r>
              <a:rPr lang="en-US" baseline="0" dirty="0" smtClean="0"/>
              <a:t> level or the school level.  For LEAs, the first type of access you can request is the LEA Detail Answers.  We refer to this level as having SUPER POWERS as you’ll have complete visibility if you choose this type of access.  The next type of access would be LEA Users Detail.  With this type of access you have “one click” dashboard reports with the ability to drill down to sensitive data.  The next type is Aggregate.  It’s extremely limited.  You have one click dashboards and that’s it.  This type is not recommended at all.  The next type is for the Security Officer.  You’ll have SUPERPOWERS here too, but only to the registration system.   For Schools, you can select from 2 types of access: school users detail.  Where you can drill down to sensitive data from your one click dashboards or aggregate at the school level.  It’s extremely limited and not recommended.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14</a:t>
            </a:fld>
            <a:endParaRPr lang="en-US"/>
          </a:p>
        </p:txBody>
      </p:sp>
    </p:spTree>
    <p:extLst>
      <p:ext uri="{BB962C8B-B14F-4D97-AF65-F5344CB8AC3E}">
        <p14:creationId xmlns:p14="http://schemas.microsoft.com/office/powerpoint/2010/main" val="38736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we’re getting into the Security Officer role, or who determines access?  LEAS and Charters should create a process for granting access to the CDW to ensure personnel have the appropriate visibility into the system.  You don’t want to limit those who need access to detail level to have access only to aggregate level data.   By the same token, a staff member may only require dashboard access to satisfy an initiative surrounding a certain business area.  All LEAs and Charters must have a Security Officer to manager access to the CDW.  This management includes systematic, periodic updates to the system when someone leaves a position and should no longer have access, and when someone new comes in and needs to be granted access.  Staying on top of these security needs is really important.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15</a:t>
            </a:fld>
            <a:endParaRPr lang="en-US"/>
          </a:p>
        </p:txBody>
      </p:sp>
    </p:spTree>
    <p:extLst>
      <p:ext uri="{BB962C8B-B14F-4D97-AF65-F5344CB8AC3E}">
        <p14:creationId xmlns:p14="http://schemas.microsoft.com/office/powerpoint/2010/main" val="862893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Security Officer mean?  The term security officer is used for the staff</a:t>
            </a:r>
            <a:r>
              <a:rPr lang="en-US" baseline="0" dirty="0" smtClean="0"/>
              <a:t> member or members who is responsible for managing user roles that provide access to their district/charter’s longitudinal data.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16</a:t>
            </a:fld>
            <a:endParaRPr lang="en-US"/>
          </a:p>
        </p:txBody>
      </p:sp>
    </p:spTree>
    <p:extLst>
      <p:ext uri="{BB962C8B-B14F-4D97-AF65-F5344CB8AC3E}">
        <p14:creationId xmlns:p14="http://schemas.microsoft.com/office/powerpoint/2010/main" val="403143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who should you contact for access?  LEA and Charter users should contact their LEA/Charter Security Officer with questions about access.  The LEA/Charter Security Officer approves LEA and School Level Users,</a:t>
            </a:r>
            <a:r>
              <a:rPr lang="en-US" baseline="0" dirty="0" smtClean="0"/>
              <a:t> and contacts the </a:t>
            </a:r>
            <a:r>
              <a:rPr lang="en-US" b="1" baseline="0" dirty="0" smtClean="0"/>
              <a:t>State</a:t>
            </a:r>
            <a:r>
              <a:rPr lang="en-US" baseline="0" dirty="0" smtClean="0"/>
              <a:t> Security Officer with Security Officer staff changes.  The State Security Officer in turn approves LEA/Charter Security Officers.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17</a:t>
            </a:fld>
            <a:endParaRPr lang="en-US"/>
          </a:p>
        </p:txBody>
      </p:sp>
    </p:spTree>
    <p:extLst>
      <p:ext uri="{BB962C8B-B14F-4D97-AF65-F5344CB8AC3E}">
        <p14:creationId xmlns:p14="http://schemas.microsoft.com/office/powerpoint/2010/main" val="131754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get to the heart of the matter.  How do you register for access?  Each individual</a:t>
            </a:r>
            <a:r>
              <a:rPr lang="en-US" baseline="0" dirty="0" smtClean="0"/>
              <a:t> MUST apply for access manually, using the CEDARS registration system.  Go to the following link:  http://www.ncpublicschools.org/cedars/reporting/registration. Once there, click the STEP 2 link.  Log in using your NCID user name and password. You don’t have to memorize yet another user name and password!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18</a:t>
            </a:fld>
            <a:endParaRPr lang="en-US"/>
          </a:p>
        </p:txBody>
      </p:sp>
    </p:spTree>
    <p:extLst>
      <p:ext uri="{BB962C8B-B14F-4D97-AF65-F5344CB8AC3E}">
        <p14:creationId xmlns:p14="http://schemas.microsoft.com/office/powerpoint/2010/main" val="1671557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FB991-8C4A-4465-94A8-A140B4FC12A8}" type="slidenum">
              <a:rPr lang="en-US" smtClean="0"/>
              <a:t>19</a:t>
            </a:fld>
            <a:endParaRPr lang="en-US"/>
          </a:p>
        </p:txBody>
      </p:sp>
    </p:spTree>
    <p:extLst>
      <p:ext uri="{BB962C8B-B14F-4D97-AF65-F5344CB8AC3E}">
        <p14:creationId xmlns:p14="http://schemas.microsoft.com/office/powerpoint/2010/main" val="2457267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endParaRPr lang="en-US" dirty="0" smtClean="0"/>
          </a:p>
          <a:p>
            <a:r>
              <a:rPr lang="en-US" dirty="0" smtClean="0"/>
              <a:t>Good</a:t>
            </a:r>
            <a:r>
              <a:rPr lang="en-US" baseline="0" dirty="0" smtClean="0"/>
              <a:t> morning and thank you for joining us today.</a:t>
            </a:r>
          </a:p>
          <a:p>
            <a:r>
              <a:rPr lang="en-US" baseline="0" dirty="0" smtClean="0"/>
              <a:t>This is Terra Dominguez with Data Research and Federal Policy at NC DPI.</a:t>
            </a:r>
          </a:p>
          <a:p>
            <a:r>
              <a:rPr lang="en-US" baseline="0" dirty="0" smtClean="0"/>
              <a:t>Today we’ll be talking about the CEDARS Data Warehouse (CDW).</a:t>
            </a:r>
          </a:p>
          <a:p>
            <a:r>
              <a:rPr lang="en-US" baseline="0" dirty="0" smtClean="0"/>
              <a:t>I’m going to put you back on Mute now as we wait for others to arrive.  We’ll give them just a few more minutes to log in and then we’ll get started.</a:t>
            </a:r>
          </a:p>
          <a:p>
            <a:endParaRPr lang="en-US" dirty="0" smtClean="0"/>
          </a:p>
          <a:p>
            <a:r>
              <a:rPr lang="en-US" dirty="0" smtClean="0"/>
              <a:t>Again, thank you for joining us today for a</a:t>
            </a:r>
            <a:r>
              <a:rPr lang="en-US" baseline="0" dirty="0" smtClean="0"/>
              <a:t> review of the CDW.</a:t>
            </a:r>
          </a:p>
          <a:p>
            <a:r>
              <a:rPr lang="en-US" dirty="0" smtClean="0"/>
              <a:t>By</a:t>
            </a:r>
            <a:r>
              <a:rPr lang="en-US" baseline="0" dirty="0" smtClean="0"/>
              <a:t> a show of hands, using  your Grab Tab in the top right corner, please indicate you can hear me.</a:t>
            </a:r>
          </a:p>
          <a:p>
            <a:endParaRPr lang="en-US" dirty="0" smtClean="0"/>
          </a:p>
          <a:p>
            <a:r>
              <a:rPr lang="en-US" dirty="0"/>
              <a:t>Before we get started, I’d like to go over a few items so you know how to participate in today’s event. </a:t>
            </a:r>
          </a:p>
          <a:p>
            <a:endParaRPr lang="en-US" dirty="0"/>
          </a:p>
          <a:p>
            <a:r>
              <a:rPr lang="en-US" dirty="0"/>
              <a:t>We've taken a screen shot of an example of the Attendee interface. You should see something that looks like this on your own computer desktop in the upper-right corner. You’re listening in using your computer's speaker system by default. If you would prefer to join over the phone, just select “Telephone” in the Audio pane and the dial-in information will be displayed.</a:t>
            </a:r>
          </a:p>
          <a:p>
            <a:endParaRPr lang="en-US" dirty="0"/>
          </a:p>
          <a:p>
            <a:r>
              <a:rPr lang="en-US" dirty="0"/>
              <a:t>You will have the opportunity to submit text questions to today’s presenter by typing your questions into the Questions pane of the control panel.  You may send in your questions at any time during the presentation; we will collect these and address them during the Q&amp;A session at the end of today’s presentation.</a:t>
            </a:r>
          </a:p>
          <a:p>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87196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when you get the CDW</a:t>
            </a:r>
            <a:r>
              <a:rPr lang="en-US" baseline="0" dirty="0" smtClean="0"/>
              <a:t> Registration system don’t let the stop sign graphic fool you into thinking you shouldn’t be here.  It’s a warning to those trying to enter the site without the proper NCID credentials.  That’s all.  Log in using your NCID user name and password.</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20</a:t>
            </a:fld>
            <a:endParaRPr lang="en-US"/>
          </a:p>
        </p:txBody>
      </p:sp>
    </p:spTree>
    <p:extLst>
      <p:ext uri="{BB962C8B-B14F-4D97-AF65-F5344CB8AC3E}">
        <p14:creationId xmlns:p14="http://schemas.microsoft.com/office/powerpoint/2010/main" val="685267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you’ve completed your registration, an email will be generated and sent directly to the security officer.</a:t>
            </a:r>
            <a:r>
              <a:rPr lang="en-US" baseline="0" dirty="0" smtClean="0"/>
              <a:t>  Your registration isn’t complete until your security officer approves you.  Then, after approval, you’ll receive an email when your account has been approved.   Notice also that you can click on the button below to register for access to additional roles (security officers only), LEAs, Charters, or Schools.</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21</a:t>
            </a:fld>
            <a:endParaRPr lang="en-US"/>
          </a:p>
        </p:txBody>
      </p:sp>
    </p:spTree>
    <p:extLst>
      <p:ext uri="{BB962C8B-B14F-4D97-AF65-F5344CB8AC3E}">
        <p14:creationId xmlns:p14="http://schemas.microsoft.com/office/powerpoint/2010/main" val="122685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tips for registering for access:</a:t>
            </a:r>
          </a:p>
          <a:p>
            <a:pPr marL="0" indent="0">
              <a:buFont typeface="Arial" panose="020B0604020202020204" pitchFamily="34" charset="0"/>
              <a:buNone/>
            </a:pPr>
            <a:r>
              <a:rPr lang="en-US" dirty="0" smtClean="0"/>
              <a:t>Security officers must apply for a second role in the registration system to access the CDW.  </a:t>
            </a:r>
          </a:p>
          <a:p>
            <a:pPr marL="0" indent="0">
              <a:buFont typeface="Arial" panose="020B0604020202020204" pitchFamily="34" charset="0"/>
              <a:buNone/>
            </a:pPr>
            <a:r>
              <a:rPr lang="en-US" dirty="0" smtClean="0"/>
              <a:t>CDW users only need one role to access the system. </a:t>
            </a:r>
          </a:p>
          <a:p>
            <a:pPr marL="0" indent="0">
              <a:buFont typeface="Arial" panose="020B0604020202020204" pitchFamily="34" charset="0"/>
              <a:buNone/>
            </a:pPr>
            <a:r>
              <a:rPr lang="en-US" dirty="0" smtClean="0"/>
              <a:t>The NC Public</a:t>
            </a:r>
            <a:r>
              <a:rPr lang="en-US" baseline="0" dirty="0" smtClean="0"/>
              <a:t> Schools website offers a contact list of the LEA’s Security Officers and this list is updated on a monthly basis. </a:t>
            </a:r>
          </a:p>
          <a:p>
            <a:pPr marL="0" indent="0">
              <a:buFont typeface="Arial" panose="020B0604020202020204" pitchFamily="34" charset="0"/>
              <a:buNone/>
            </a:pPr>
            <a:r>
              <a:rPr lang="en-US" baseline="0" dirty="0" smtClean="0"/>
              <a:t>Authentication is based on NCID for any CEDARS related application.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22</a:t>
            </a:fld>
            <a:endParaRPr lang="en-US"/>
          </a:p>
        </p:txBody>
      </p:sp>
    </p:spTree>
    <p:extLst>
      <p:ext uri="{BB962C8B-B14F-4D97-AF65-F5344CB8AC3E}">
        <p14:creationId xmlns:p14="http://schemas.microsoft.com/office/powerpoint/2010/main" val="54738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potential</a:t>
            </a:r>
            <a:r>
              <a:rPr lang="en-US" baseline="0" dirty="0" smtClean="0"/>
              <a:t> password pitfalls you might run into when you try to access the CDW.  IN order to access the system, your NCID cannot contain the following characters:  The ampersand or “AND” sign. And the exclamation point symbol.  Both of these characters have created problems for people trying to gain access in the past, so we wanted to let you know about them in case you find yourself in a similar position.  NCID accepts the characters BUT CEDARS does not, so you might need to change your NCID password if this applies to you.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23</a:t>
            </a:fld>
            <a:endParaRPr lang="en-US"/>
          </a:p>
        </p:txBody>
      </p:sp>
    </p:spTree>
    <p:extLst>
      <p:ext uri="{BB962C8B-B14F-4D97-AF65-F5344CB8AC3E}">
        <p14:creationId xmlns:p14="http://schemas.microsoft.com/office/powerpoint/2010/main" val="2718730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thoughts on registration.  Each system under the CEDARS umbrella has its own registration system.  Remember we talked about the 3 systems?  UID Staff, UID Student, and the CDW?  So, all of them have their own registration system and they all look identical.  Each system has a specific registration process that is outlined on the NC DPI website.  http://www.ncpublicschools.org/cedars/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24</a:t>
            </a:fld>
            <a:endParaRPr lang="en-US"/>
          </a:p>
        </p:txBody>
      </p:sp>
    </p:spTree>
    <p:extLst>
      <p:ext uri="{BB962C8B-B14F-4D97-AF65-F5344CB8AC3E}">
        <p14:creationId xmlns:p14="http://schemas.microsoft.com/office/powerpoint/2010/main" val="2728617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You still there?</a:t>
            </a:r>
            <a:r>
              <a:rPr lang="en-US" baseline="0" dirty="0" smtClean="0"/>
              <a:t>  Come on!  You’ve got this!  Let’s see what’s next.  </a:t>
            </a:r>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092247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BFB991-8C4A-4465-94A8-A140B4FC12A8}" type="slidenum">
              <a:rPr lang="en-US" smtClean="0"/>
              <a:t>26</a:t>
            </a:fld>
            <a:endParaRPr lang="en-US"/>
          </a:p>
        </p:txBody>
      </p:sp>
    </p:spTree>
    <p:extLst>
      <p:ext uri="{BB962C8B-B14F-4D97-AF65-F5344CB8AC3E}">
        <p14:creationId xmlns:p14="http://schemas.microsoft.com/office/powerpoint/2010/main" val="531410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login for the CEDARS Data Warehouse.  </a:t>
            </a:r>
            <a:r>
              <a:rPr lang="en-US" dirty="0" smtClean="0"/>
              <a:t>You’ll need</a:t>
            </a:r>
            <a:r>
              <a:rPr lang="en-US" baseline="0" dirty="0" smtClean="0"/>
              <a:t> your user id and password.  Then push sign-in.</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27</a:t>
            </a:fld>
            <a:endParaRPr lang="en-US"/>
          </a:p>
        </p:txBody>
      </p:sp>
    </p:spTree>
    <p:extLst>
      <p:ext uri="{BB962C8B-B14F-4D97-AF65-F5344CB8AC3E}">
        <p14:creationId xmlns:p14="http://schemas.microsoft.com/office/powerpoint/2010/main" val="1642700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and the subsequent 4 slides will reflect actual dashboards which show the functionality of a single program area.  In this case:  Special Education.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28</a:t>
            </a:fld>
            <a:endParaRPr lang="en-US"/>
          </a:p>
        </p:txBody>
      </p:sp>
    </p:spTree>
    <p:extLst>
      <p:ext uri="{BB962C8B-B14F-4D97-AF65-F5344CB8AC3E}">
        <p14:creationId xmlns:p14="http://schemas.microsoft.com/office/powerpoint/2010/main" val="2222656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slide shows the attendance reports by disability.  In this case we’re showing the 2012-2013 school</a:t>
            </a:r>
            <a:r>
              <a:rPr lang="en-US" baseline="0" dirty="0" smtClean="0"/>
              <a:t> year for our reporting year.  LEA name is for the Alexander County Schools.  And then you can see the attendance.  The days absent and the days present for each disability are shown.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29</a:t>
            </a:fld>
            <a:endParaRPr lang="en-US"/>
          </a:p>
        </p:txBody>
      </p:sp>
    </p:spTree>
    <p:extLst>
      <p:ext uri="{BB962C8B-B14F-4D97-AF65-F5344CB8AC3E}">
        <p14:creationId xmlns:p14="http://schemas.microsoft.com/office/powerpoint/2010/main" val="290359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tuning in to learn more</a:t>
            </a:r>
            <a:r>
              <a:rPr lang="en-US" baseline="0" dirty="0" smtClean="0"/>
              <a:t> about the CEDARS Data Warehouse, (CDW).  Here’s what you can expect to find in this presentation:  We’ll cover points like, “What is the CEDARS Data Warehouse?”  We’ll discuss the necessary Security Requirements.  Registering for Access is another topic to be examined.  We will complete a Dashboard Demonstration for you so you will be familiar with them.  And we will give you additional resources, so you know where to find answers to your questions.</a:t>
            </a:r>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910521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you want to change your view?  Click on the scroll down for the select report and choose from the options there.  In this case, you can choose</a:t>
            </a:r>
            <a:r>
              <a:rPr lang="en-US" baseline="0" dirty="0" smtClean="0"/>
              <a:t> the following views:  attendance by disability, attendance by disability and gender, attendance by disability and ethnicity, or attendance by disability and grade level.  Once you select one of the options, it will allow you to see these views.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30</a:t>
            </a:fld>
            <a:endParaRPr lang="en-US"/>
          </a:p>
        </p:txBody>
      </p:sp>
    </p:spTree>
    <p:extLst>
      <p:ext uri="{BB962C8B-B14F-4D97-AF65-F5344CB8AC3E}">
        <p14:creationId xmlns:p14="http://schemas.microsoft.com/office/powerpoint/2010/main" val="4222252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next slide we see the proficiency by disability.  You’ll notice the breakdown by grade and course listings.  Then you’ll see the</a:t>
            </a:r>
            <a:r>
              <a:rPr lang="en-US" baseline="0" dirty="0" smtClean="0"/>
              <a:t> number of non-proficient students and the number of proficient students.  These are End of Grade assessments.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31</a:t>
            </a:fld>
            <a:endParaRPr lang="en-US"/>
          </a:p>
        </p:txBody>
      </p:sp>
    </p:spTree>
    <p:extLst>
      <p:ext uri="{BB962C8B-B14F-4D97-AF65-F5344CB8AC3E}">
        <p14:creationId xmlns:p14="http://schemas.microsoft.com/office/powerpoint/2010/main" val="4027044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you’re interested in drilling down deeper into your data?  How do you do that? If you’ll notice on this slide the proficiency reports by disability has been further drilled down by Proficiency</a:t>
            </a:r>
            <a:r>
              <a:rPr lang="en-US" baseline="0" dirty="0" smtClean="0"/>
              <a:t> for LEA, you have </a:t>
            </a:r>
            <a:r>
              <a:rPr lang="en-US" baseline="0" dirty="0" err="1" smtClean="0"/>
              <a:t>ther</a:t>
            </a:r>
            <a:r>
              <a:rPr lang="en-US" baseline="0" dirty="0" smtClean="0"/>
              <a:t> breakdown by the different schools within Alexander County.  You also have the breakdown by course grades and a specific disability.  In this case, Autism.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32</a:t>
            </a:fld>
            <a:endParaRPr lang="en-US"/>
          </a:p>
        </p:txBody>
      </p:sp>
    </p:spTree>
    <p:extLst>
      <p:ext uri="{BB962C8B-B14F-4D97-AF65-F5344CB8AC3E}">
        <p14:creationId xmlns:p14="http://schemas.microsoft.com/office/powerpoint/2010/main" val="2386943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anything else to keep in mind while I’m trying to gain</a:t>
            </a:r>
            <a:r>
              <a:rPr lang="en-US" baseline="0" dirty="0" smtClean="0"/>
              <a:t> access to the CDW?  What about browsers for instance?  Do they matter?  Yes, they do!  Use Mozilla Firefox for the best results.  Some users have noticed that Chrome and Internet Explorer drop things off.  We want to help you avoid that problem, so always use Mozilla just to be on the safe side.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33</a:t>
            </a:fld>
            <a:endParaRPr lang="en-US"/>
          </a:p>
        </p:txBody>
      </p:sp>
    </p:spTree>
    <p:extLst>
      <p:ext uri="{BB962C8B-B14F-4D97-AF65-F5344CB8AC3E}">
        <p14:creationId xmlns:p14="http://schemas.microsoft.com/office/powerpoint/2010/main" val="264678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Where can you find additional</a:t>
            </a:r>
            <a:r>
              <a:rPr lang="en-US" baseline="0" dirty="0" smtClean="0"/>
              <a:t> resources?  We’ve got instructions and reference guides up on the CEDARS WEBSITE.  Check them out at:</a:t>
            </a:r>
          </a:p>
          <a:p>
            <a:r>
              <a:rPr lang="en-US" baseline="0" dirty="0" smtClean="0"/>
              <a:t>http://www.ncpublicschools.org/cedars</a:t>
            </a:r>
          </a:p>
          <a:p>
            <a:r>
              <a:rPr lang="en-US" baseline="0" dirty="0" smtClean="0"/>
              <a:t>http://www.ncpublicschools.org/cedars/reporting/registration/</a:t>
            </a:r>
          </a:p>
          <a:p>
            <a:r>
              <a:rPr lang="en-US" baseline="0" dirty="0" smtClean="0"/>
              <a:t>http://www.ncpublicschools.org/cedars/reporting/documentation/</a:t>
            </a:r>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4724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You got all that, right?  </a:t>
            </a:r>
            <a:endParaRPr lang="en-US" dirty="0"/>
          </a:p>
        </p:txBody>
      </p:sp>
      <p:sp>
        <p:nvSpPr>
          <p:cNvPr id="4" name="Slide Number Placeholder 3"/>
          <p:cNvSpPr>
            <a:spLocks noGrp="1"/>
          </p:cNvSpPr>
          <p:nvPr>
            <p:ph type="sldNum" sz="quarter" idx="10"/>
          </p:nvPr>
        </p:nvSpPr>
        <p:spPr/>
        <p:txBody>
          <a:bodyPr/>
          <a:lstStyle/>
          <a:p>
            <a:fld id="{828EC368-D215-4797-B247-6DCDD25BADE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56137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produced a CEDARS Data</a:t>
            </a:r>
            <a:r>
              <a:rPr lang="en-US" baseline="0" dirty="0" smtClean="0"/>
              <a:t> Warehouse quick sheet for you. You may decide to utilize this as a promotional tool to share with others.</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36</a:t>
            </a:fld>
            <a:endParaRPr lang="en-US"/>
          </a:p>
        </p:txBody>
      </p:sp>
    </p:spTree>
    <p:extLst>
      <p:ext uri="{BB962C8B-B14F-4D97-AF65-F5344CB8AC3E}">
        <p14:creationId xmlns:p14="http://schemas.microsoft.com/office/powerpoint/2010/main" val="4116075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concludes</a:t>
            </a:r>
            <a:r>
              <a:rPr lang="en-US" baseline="0" dirty="0" smtClean="0"/>
              <a:t> our presentation.  Thank you for tuning in to learn more about the CEDARS Data Warehouse.  We hope this presentation has been beneficial to you as you navigate the CDW.  Best of luck to you from CEDARS.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37</a:t>
            </a:fld>
            <a:endParaRPr lang="en-US"/>
          </a:p>
        </p:txBody>
      </p:sp>
    </p:spTree>
    <p:extLst>
      <p:ext uri="{BB962C8B-B14F-4D97-AF65-F5344CB8AC3E}">
        <p14:creationId xmlns:p14="http://schemas.microsoft.com/office/powerpoint/2010/main" val="410401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Think</a:t>
            </a:r>
            <a:r>
              <a:rPr lang="en-US" baseline="0" dirty="0" smtClean="0"/>
              <a:t> about your focus for today…  Are you interested solely in accessing the CDW?  Maybe you’re interested in learning more about CEDARS in general?  Perhaps your focus is on seeing what data you can expect to find in the database? These points and more are what you can expect to find in our introductory lesson to the CEDARS Data Warehouse.  </a:t>
            </a:r>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76021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 may be asking</a:t>
            </a:r>
            <a:r>
              <a:rPr lang="en-US" baseline="0" dirty="0" smtClean="0"/>
              <a:t> yourself, what exactly is CEDARS?  CEDARS stands for ‘Common Education Data Analysis and Reporting System.’ CEDARS is the name for the project initiative.  You will notice out in the field that like many of the other projects and systems in the state, the project name becomes what we call the system.  The CEDARS Data Warehouse is more commonly called the ‘CDW.’ CEDARS is an umbrella term for 3 systems:  UID Staff, UID Students, and the CEDARS Data Warehouse or the CDW.  Our focus for today is the CDW. </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5</a:t>
            </a:fld>
            <a:endParaRPr lang="en-US"/>
          </a:p>
        </p:txBody>
      </p:sp>
    </p:spTree>
    <p:extLst>
      <p:ext uri="{BB962C8B-B14F-4D97-AF65-F5344CB8AC3E}">
        <p14:creationId xmlns:p14="http://schemas.microsoft.com/office/powerpoint/2010/main" val="1267800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latin typeface="Arial" pitchFamily="34" charset="0"/>
                <a:ea typeface="ヒラギノ角ゴ Pro W3"/>
              </a:rPr>
              <a:t>The project began in the 2007-2008 school year.  The ultimate goal of the team was to provide the state with a product where a user could look at all sorts of education-based data in one location over a span of years.</a:t>
            </a:r>
            <a:r>
              <a:rPr lang="en-US" baseline="0" dirty="0" smtClean="0">
                <a:latin typeface="Arial" pitchFamily="34" charset="0"/>
                <a:ea typeface="ヒラギノ角ゴ Pro W3"/>
              </a:rPr>
              <a:t>  </a:t>
            </a:r>
            <a:r>
              <a:rPr lang="en-US" dirty="0" smtClean="0">
                <a:latin typeface="Arial" pitchFamily="34" charset="0"/>
                <a:ea typeface="ヒラギノ角ゴ Pro W3"/>
              </a:rPr>
              <a:t>We capture data in a multitude of systems through out the state.  For example, we use multiple student information management systems for various student needs.</a:t>
            </a:r>
          </a:p>
          <a:p>
            <a:pPr>
              <a:defRPr/>
            </a:pPr>
            <a:r>
              <a:rPr lang="en-US" dirty="0" smtClean="0">
                <a:latin typeface="Arial" pitchFamily="34" charset="0"/>
                <a:ea typeface="ヒラギノ角ゴ Pro W3"/>
              </a:rPr>
              <a:t>PowerSchool houses the majority of our student population.  A close second in housing student population is the CECAS system, which allows us to track Exceptional</a:t>
            </a:r>
            <a:r>
              <a:rPr lang="en-US" baseline="0" dirty="0" smtClean="0">
                <a:latin typeface="Arial" pitchFamily="34" charset="0"/>
                <a:ea typeface="ヒラギノ角ゴ Pro W3"/>
              </a:rPr>
              <a:t> </a:t>
            </a:r>
            <a:r>
              <a:rPr lang="en-US" dirty="0" smtClean="0">
                <a:latin typeface="Arial" pitchFamily="34" charset="0"/>
                <a:ea typeface="ヒラギノ角ゴ Pro W3"/>
              </a:rPr>
              <a:t>Children (EC)</a:t>
            </a:r>
            <a:r>
              <a:rPr lang="en-US" baseline="0" dirty="0" smtClean="0">
                <a:latin typeface="Arial" pitchFamily="34" charset="0"/>
                <a:ea typeface="ヒラギノ角ゴ Pro W3"/>
              </a:rPr>
              <a:t> </a:t>
            </a:r>
            <a:r>
              <a:rPr lang="en-US" dirty="0" smtClean="0">
                <a:latin typeface="Arial" pitchFamily="34" charset="0"/>
                <a:ea typeface="ヒラギノ角ゴ Pro W3"/>
              </a:rPr>
              <a:t>information. Some of our students are even tracked in more than one system.  For</a:t>
            </a:r>
            <a:r>
              <a:rPr lang="en-US" baseline="0" dirty="0" smtClean="0">
                <a:latin typeface="Arial" pitchFamily="34" charset="0"/>
                <a:ea typeface="ヒラギノ角ゴ Pro W3"/>
              </a:rPr>
              <a:t> example, a</a:t>
            </a:r>
            <a:r>
              <a:rPr lang="en-US" dirty="0" smtClean="0">
                <a:latin typeface="Arial" pitchFamily="34" charset="0"/>
                <a:ea typeface="ヒラギノ角ゴ Pro W3"/>
              </a:rPr>
              <a:t>n EC student may exist in PowerSchool and CECAS.  The</a:t>
            </a:r>
            <a:r>
              <a:rPr lang="en-US" baseline="0" dirty="0" smtClean="0">
                <a:latin typeface="Arial" pitchFamily="34" charset="0"/>
                <a:ea typeface="ヒラギノ角ゴ Pro W3"/>
              </a:rPr>
              <a:t> biggest challenges are those students whose data crosses multiple systems. Each system, being a database, creates a ‘key’ and ‘ID’ for the student.  Each system relies on that ID for the student</a:t>
            </a:r>
            <a:r>
              <a:rPr lang="en-US" dirty="0" smtClean="0">
                <a:latin typeface="Arial" pitchFamily="34" charset="0"/>
                <a:ea typeface="ヒラギノ角ゴ Pro W3"/>
              </a:rPr>
              <a:t> to be able to track and report.  So if the student’s data is being tracked in PowerSchool, CECAS and LEP, (or Limited English Proficient) how do we know that in each system we are looking at the same student?</a:t>
            </a:r>
          </a:p>
          <a:p>
            <a:pPr>
              <a:defRPr/>
            </a:pPr>
            <a:r>
              <a:rPr lang="en-US" dirty="0" smtClean="0">
                <a:latin typeface="Arial" pitchFamily="34" charset="0"/>
                <a:ea typeface="ヒラギノ角ゴ Pro W3"/>
              </a:rPr>
              <a:t>Can we rely on Name</a:t>
            </a:r>
            <a:r>
              <a:rPr lang="en-US" baseline="0" dirty="0" smtClean="0">
                <a:latin typeface="Arial" pitchFamily="34" charset="0"/>
                <a:ea typeface="ヒラギノ角ゴ Pro W3"/>
              </a:rPr>
              <a:t> and</a:t>
            </a:r>
            <a:r>
              <a:rPr lang="en-US" dirty="0" smtClean="0">
                <a:latin typeface="Arial" pitchFamily="34" charset="0"/>
                <a:ea typeface="ヒラギノ角ゴ Pro W3"/>
              </a:rPr>
              <a:t> Birthdate? – we’re talking about the entire state!  We can’t rely on SSN; we may or may not be provided with that information from the parent.</a:t>
            </a:r>
            <a:r>
              <a:rPr lang="en-US" baseline="0" dirty="0" smtClean="0">
                <a:latin typeface="Arial" pitchFamily="34" charset="0"/>
                <a:ea typeface="ヒラギノ角ゴ Pro W3"/>
              </a:rPr>
              <a:t>  </a:t>
            </a:r>
            <a:r>
              <a:rPr lang="en-US" dirty="0" smtClean="0">
                <a:latin typeface="Arial" pitchFamily="34" charset="0"/>
                <a:ea typeface="ヒラギノ角ゴ Pro W3"/>
              </a:rPr>
              <a:t>The team had to create a ‘master ID’ for the students. Something that tied all the systems together.</a:t>
            </a:r>
            <a:r>
              <a:rPr lang="en-US" baseline="0" dirty="0" smtClean="0">
                <a:latin typeface="Arial" pitchFamily="34" charset="0"/>
                <a:ea typeface="ヒラギノ角ゴ Pro W3"/>
              </a:rPr>
              <a:t>  </a:t>
            </a:r>
            <a:r>
              <a:rPr lang="en-US" dirty="0" smtClean="0">
                <a:latin typeface="Arial" pitchFamily="34" charset="0"/>
                <a:ea typeface="ヒラギノ角ゴ Pro W3"/>
              </a:rPr>
              <a:t>One that was unique to the student and would not be used for any other.  So the first part of the project was to create the </a:t>
            </a:r>
            <a:r>
              <a:rPr lang="en-US" b="1" dirty="0" smtClean="0">
                <a:latin typeface="Arial" pitchFamily="34" charset="0"/>
                <a:ea typeface="ヒラギノ角ゴ Pro W3"/>
              </a:rPr>
              <a:t>UID</a:t>
            </a:r>
            <a:r>
              <a:rPr lang="en-US" dirty="0" smtClean="0">
                <a:latin typeface="Arial" pitchFamily="34" charset="0"/>
                <a:ea typeface="ヒラギノ角ゴ Pro W3"/>
              </a:rPr>
              <a:t>.</a:t>
            </a:r>
            <a:r>
              <a:rPr lang="en-US" baseline="0" dirty="0" smtClean="0">
                <a:latin typeface="Arial" pitchFamily="34" charset="0"/>
                <a:ea typeface="ヒラギノ角ゴ Pro W3"/>
              </a:rPr>
              <a:t>  </a:t>
            </a:r>
            <a:r>
              <a:rPr lang="en-US" dirty="0" smtClean="0">
                <a:latin typeface="Arial" pitchFamily="34" charset="0"/>
                <a:ea typeface="ヒラギノ角ゴ Pro W3"/>
              </a:rPr>
              <a:t>We had the same issue for staff information and so a UID was created for them.</a:t>
            </a:r>
            <a:r>
              <a:rPr lang="en-US" baseline="0" dirty="0" smtClean="0">
                <a:latin typeface="Arial" pitchFamily="34" charset="0"/>
                <a:ea typeface="ヒラギノ角ゴ Pro W3"/>
              </a:rPr>
              <a:t> </a:t>
            </a:r>
            <a:r>
              <a:rPr lang="en-US" baseline="0" dirty="0" smtClean="0"/>
              <a:t>The CDW was created to house historical data for trending and analysis and is comprised of multiple data sources; this could mean data is housed in a particular system/application or, more importantly, governed by a particular program or business area.  The data loaded into the CDW are from the authoritative source, meaning we are getting it from the application you are creating the data from.</a:t>
            </a:r>
          </a:p>
          <a:p>
            <a:r>
              <a:rPr lang="en-US" baseline="0" dirty="0" smtClean="0"/>
              <a:t>The CDW is used for reporting purposes.  Here at the state level we provide the Federal Government with their information from the CDW.  Local Agency and even schools can use the system for historical reporting as well.</a:t>
            </a:r>
          </a:p>
          <a:p>
            <a:r>
              <a:rPr lang="en-US" baseline="0" dirty="0" smtClean="0"/>
              <a:t>The CDW is accessible to State, LEA and School employees via NCID.  There is no need to try to remember another User Name and Password. </a:t>
            </a:r>
            <a:endParaRPr lang="en-US" dirty="0" smtClean="0"/>
          </a:p>
          <a:p>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084582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The CDW is not real-time, it’s not transactional and it</a:t>
            </a:r>
            <a:r>
              <a:rPr lang="en-US" baseline="0" dirty="0" smtClean="0"/>
              <a:t> is not replacing any of NC DPI’s student information systems, meaning it does not replace CECAS, PowerSchool or another system.  The CDW is a supplement to our other systems. The CDW is not open to the public, the CDW is presently only accessible to only education staff members within the state that have an NCID.</a:t>
            </a:r>
            <a:endParaRPr lang="en-US" dirty="0" smtClean="0"/>
          </a:p>
          <a:p>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316569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62687" cy="3522663"/>
          </a:xfrm>
        </p:spPr>
      </p:sp>
      <p:sp>
        <p:nvSpPr>
          <p:cNvPr id="3" name="Notes Placeholder 2"/>
          <p:cNvSpPr>
            <a:spLocks noGrp="1"/>
          </p:cNvSpPr>
          <p:nvPr>
            <p:ph type="body" idx="1"/>
          </p:nvPr>
        </p:nvSpPr>
        <p:spPr/>
        <p:txBody>
          <a:bodyPr/>
          <a:lstStyle/>
          <a:p>
            <a:r>
              <a:rPr lang="en-US" dirty="0" smtClean="0"/>
              <a:t>As you review the CEDARS Data Warehouse keep in</a:t>
            </a:r>
            <a:r>
              <a:rPr lang="en-US" baseline="0" dirty="0" smtClean="0"/>
              <a:t> mind that the data for the following years has been completed:  2009-2010, 2010-2011, 2011-2012, and 2012-2013.  At the same time, the data for school years 2013-2014, 2014-2015, and 2015-2016 is still in progress.  By that we mean that the data is still being loaded for those years.  </a:t>
            </a:r>
            <a:endParaRPr lang="en-US" dirty="0"/>
          </a:p>
        </p:txBody>
      </p:sp>
      <p:sp>
        <p:nvSpPr>
          <p:cNvPr id="4" name="Slide Number Placeholder 3"/>
          <p:cNvSpPr>
            <a:spLocks noGrp="1"/>
          </p:cNvSpPr>
          <p:nvPr>
            <p:ph type="sldNum" sz="quarter" idx="10"/>
          </p:nvPr>
        </p:nvSpPr>
        <p:spPr/>
        <p:txBody>
          <a:bodyPr/>
          <a:lstStyle/>
          <a:p>
            <a:fld id="{CD9A9CB3-F0F4-4416-AD25-15400773F1A9}"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2987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discuss what systems feed CEDARS.  The Educational Directory and Demographical Information Exchange (or Eddie) is one such system.  In it you</a:t>
            </a:r>
            <a:r>
              <a:rPr lang="en-US" baseline="0" dirty="0" smtClean="0"/>
              <a:t> will find information such as the LEA and School Directories.  PowerSchool is another system that feeds CEDARS.  You could expect to find program data such as:  Homeless, Immigrant, LEP, and Migrant data in this system.  CECAS, the Exceptional Children system, feeds CEDARS as well.  In CECAS you will see Disability, LRE setting, and Exit reasons.  Accountability is another system feeding CEDARS.  Assessments, End Of Grade and End Of Course (EOG, EOC respectively) data are contained within this system.  UID Staff comprises another system that feeds CEDARS.  You will find staff demographics here. Licensure is yet another system that feeds CEDARS.  In licensure, you’ll find licensing and certifications data.</a:t>
            </a:r>
            <a:endParaRPr lang="en-US" dirty="0"/>
          </a:p>
        </p:txBody>
      </p:sp>
      <p:sp>
        <p:nvSpPr>
          <p:cNvPr id="4" name="Slide Number Placeholder 3"/>
          <p:cNvSpPr>
            <a:spLocks noGrp="1"/>
          </p:cNvSpPr>
          <p:nvPr>
            <p:ph type="sldNum" sz="quarter" idx="10"/>
          </p:nvPr>
        </p:nvSpPr>
        <p:spPr/>
        <p:txBody>
          <a:bodyPr/>
          <a:lstStyle/>
          <a:p>
            <a:fld id="{A0BFB991-8C4A-4465-94A8-A140B4FC12A8}" type="slidenum">
              <a:rPr lang="en-US" smtClean="0"/>
              <a:t>9</a:t>
            </a:fld>
            <a:endParaRPr lang="en-US"/>
          </a:p>
        </p:txBody>
      </p:sp>
    </p:spTree>
    <p:extLst>
      <p:ext uri="{BB962C8B-B14F-4D97-AF65-F5344CB8AC3E}">
        <p14:creationId xmlns:p14="http://schemas.microsoft.com/office/powerpoint/2010/main" val="3988302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374969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062B45-5E2C-44C1-B8C2-86FC6A843468}" type="datetimeFigureOut">
              <a:rPr lang="en-US">
                <a:solidFill>
                  <a:prstClr val="black"/>
                </a:solidFill>
              </a:rPr>
              <a:pPr/>
              <a:t>4/26/2016</a:t>
            </a:fld>
            <a:endParaRPr lang="en-US" dirty="0">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15F0A0A4-4B16-45DA-AFE3-8F07B72776FA}"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218209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7929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632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70749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29218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3832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8319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684080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11379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2313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891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prstClr val="black"/>
                </a:solidFill>
              </a:rPr>
              <a:pPr/>
              <a:t>4/26/2016</a:t>
            </a:fld>
            <a:endParaRPr lang="en-US" dirty="0">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55591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119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1906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72547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850257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39922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00213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43737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54451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25357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0599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855200" cy="1066800"/>
          </a:xfrm>
          <a:prstGeom prst="rect">
            <a:avLst/>
          </a:prstGeom>
        </p:spPr>
        <p:txBody>
          <a:bodyPr/>
          <a:lstStyle>
            <a:lvl1pPr>
              <a:defRPr>
                <a:solidFill>
                  <a:srgbClr val="63554C"/>
                </a:solidFill>
              </a:defRPr>
            </a:lvl1pPr>
          </a:lstStyle>
          <a:p>
            <a:r>
              <a:rPr lang="en-US" smtClean="0"/>
              <a:t>Click to edit Master title style</a:t>
            </a:r>
            <a:endParaRPr lang="en-US" dirty="0"/>
          </a:p>
        </p:txBody>
      </p:sp>
      <p:sp>
        <p:nvSpPr>
          <p:cNvPr id="3" name="Rectangle 3"/>
          <p:cNvSpPr>
            <a:spLocks noGrp="1" noChangeArrowheads="1"/>
          </p:cNvSpPr>
          <p:nvPr>
            <p:ph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10504739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855200" cy="1066800"/>
          </a:xfrm>
          <a:prstGeom prst="rect">
            <a:avLst/>
          </a:prstGeom>
        </p:spPr>
        <p:txBody>
          <a:bodyPr/>
          <a:lstStyle>
            <a:lvl1pPr>
              <a:defRPr>
                <a:solidFill>
                  <a:srgbClr val="63554C"/>
                </a:solidFill>
              </a:defRPr>
            </a:lvl1pPr>
          </a:lstStyle>
          <a:p>
            <a:r>
              <a:rPr lang="en-US" smtClean="0"/>
              <a:t>Click to edit Master title style</a:t>
            </a:r>
            <a:endParaRPr lang="en-US" dirty="0"/>
          </a:p>
        </p:txBody>
      </p:sp>
      <p:sp>
        <p:nvSpPr>
          <p:cNvPr id="3" name="Rectangle 3"/>
          <p:cNvSpPr>
            <a:spLocks noGrp="1" noChangeArrowheads="1"/>
          </p:cNvSpPr>
          <p:nvPr>
            <p:ph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19560623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32795310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57848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86308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83855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56795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15688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32230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376502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817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062B45-5E2C-44C1-B8C2-86FC6A843468}" type="datetimeFigureOut">
              <a:rPr lang="en-US">
                <a:solidFill>
                  <a:prstClr val="black"/>
                </a:solidFill>
              </a:rPr>
              <a:pPr/>
              <a:t>4/26/2016</a:t>
            </a:fld>
            <a:endParaRPr lang="en-US" dirty="0">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15F0A0A4-4B16-45DA-AFE3-8F07B72776FA}"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252321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8473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71485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09705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141375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139522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875154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68459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31423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49338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1823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prstClr val="black"/>
                </a:solidFill>
              </a:rPr>
              <a:pPr/>
              <a:t>4/26/2016</a:t>
            </a:fld>
            <a:endParaRPr lang="en-US" dirty="0">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87528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36873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14416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023270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89878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994181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17024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04733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628692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9939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867484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6900869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01495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05821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836402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02665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72072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28818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0130329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4125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25653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966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90217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25008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54909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2235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23183513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0140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04229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4177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83486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02806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668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70865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855200" cy="1066800"/>
          </a:xfrm>
          <a:prstGeom prst="rect">
            <a:avLst/>
          </a:prstGeom>
        </p:spPr>
        <p:txBody>
          <a:bodyPr/>
          <a:lstStyle>
            <a:lvl1pPr>
              <a:defRPr>
                <a:solidFill>
                  <a:srgbClr val="63554C"/>
                </a:solidFill>
              </a:defRPr>
            </a:lvl1pPr>
          </a:lstStyle>
          <a:p>
            <a:r>
              <a:rPr lang="en-US" smtClean="0"/>
              <a:t>Click to edit Master title style</a:t>
            </a:r>
            <a:endParaRPr lang="en-US" dirty="0"/>
          </a:p>
        </p:txBody>
      </p:sp>
      <p:sp>
        <p:nvSpPr>
          <p:cNvPr id="3" name="Rectangle 3"/>
          <p:cNvSpPr>
            <a:spLocks noGrp="1" noChangeArrowheads="1"/>
          </p:cNvSpPr>
          <p:nvPr>
            <p:ph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8879755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062B45-5E2C-44C1-B8C2-86FC6A843468}" type="datetimeFigureOut">
              <a:rPr lang="en-US" smtClean="0">
                <a:solidFill>
                  <a:prstClr val="black"/>
                </a:solidFill>
              </a:rPr>
              <a:pPr/>
              <a:t>4/26/2016</a:t>
            </a:fld>
            <a:endParaRPr lang="en-US" dirty="0">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15F0A0A4-4B16-45DA-AFE3-8F07B72776F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948815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prstClr val="black"/>
                </a:solidFill>
              </a:rPr>
              <a:pPr/>
              <a:t>4/26/2016</a:t>
            </a:fld>
            <a:endParaRPr lang="en-US" dirty="0">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158552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42445366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92302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155496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56061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52114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12942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197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64787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7030263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72488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10868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77594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974995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81188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43327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
        <p:nvSpPr>
          <p:cNvPr id="10" name="Rectangle 3"/>
          <p:cNvSpPr>
            <a:spLocks noGrp="1" noChangeArrowheads="1"/>
          </p:cNvSpPr>
          <p:nvPr>
            <p:ph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5792560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4774099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8828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8431648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858390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81036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89501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31278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50758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40662138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82734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41723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54185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611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2886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397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16918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287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2808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2689756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76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8295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7330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23866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2648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5724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421688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738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3443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5249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3107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5146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1460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34905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660244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7627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3201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442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01356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56601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286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0086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855200" cy="1066800"/>
          </a:xfrm>
          <a:prstGeom prst="rect">
            <a:avLst/>
          </a:prstGeom>
        </p:spPr>
        <p:txBody>
          <a:bodyPr/>
          <a:lstStyle>
            <a:lvl1pPr>
              <a:defRPr>
                <a:solidFill>
                  <a:srgbClr val="63554C"/>
                </a:solidFill>
              </a:defRPr>
            </a:lvl1pPr>
          </a:lstStyle>
          <a:p>
            <a:r>
              <a:rPr lang="en-US" smtClean="0"/>
              <a:t>Click to edit Master title style</a:t>
            </a:r>
            <a:endParaRPr lang="en-US" dirty="0"/>
          </a:p>
        </p:txBody>
      </p:sp>
      <p:sp>
        <p:nvSpPr>
          <p:cNvPr id="3" name="Rectangle 3"/>
          <p:cNvSpPr>
            <a:spLocks noGrp="1" noChangeArrowheads="1"/>
          </p:cNvSpPr>
          <p:nvPr>
            <p:ph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2633767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21600" cy="1143000"/>
          </a:xfrm>
          <a:prstGeom prst="rect">
            <a:avLst/>
          </a:prstGeom>
        </p:spPr>
        <p:txBody>
          <a:bodyPr/>
          <a:lstStyle/>
          <a:p>
            <a:r>
              <a:rPr lang="en-US" smtClean="0"/>
              <a:t>Click to edit Master title style</a:t>
            </a:r>
            <a:endParaRPr lang="en-US" dirty="0"/>
          </a:p>
        </p:txBody>
      </p:sp>
      <p:sp>
        <p:nvSpPr>
          <p:cNvPr id="3" name="Rectangle 3"/>
          <p:cNvSpPr>
            <a:spLocks noGrp="1" noChangeArrowheads="1"/>
          </p:cNvSpPr>
          <p:nvPr>
            <p:ph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3775865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3094064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8118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8965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5691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721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4007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5569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5369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1603087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06211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8262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4469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4044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6474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6900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206660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233387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36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90197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1692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9800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9197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9494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4091788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08051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90961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266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smtClean="0"/>
              <a:t>Click to edit Master title style</a:t>
            </a:r>
            <a:endParaRPr lang="en-US" dirty="0"/>
          </a:p>
        </p:txBody>
      </p:sp>
      <p:sp>
        <p:nvSpPr>
          <p:cNvPr id="10" name="Rectangle 3"/>
          <p:cNvSpPr>
            <a:spLocks noGrp="1" noChangeArrowheads="1"/>
          </p:cNvSpPr>
          <p:nvPr>
            <p:ph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850805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5905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36521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6046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34704752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7190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55550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790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44671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2492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680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FDAA6EE-DBFE-4131-9ED2-21C287CE93DA}" type="datetime1">
              <a:rPr lang="en-US">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a:solidFill>
                  <a:prstClr val="black">
                    <a:tint val="75000"/>
                  </a:prstClr>
                </a:solidFill>
              </a:rPr>
              <a:t>NC WISE Summer Update 2012</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789DC88-A180-442F-AF05-16CEE03E37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777779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830271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53799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474047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3927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6531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5689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4393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26018252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3554C"/>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5269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939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855200" cy="1066800"/>
          </a:xfrm>
          <a:prstGeom prst="rect">
            <a:avLst/>
          </a:prstGeom>
        </p:spPr>
        <p:txBody>
          <a:bodyPr/>
          <a:lstStyle>
            <a:lvl1pPr>
              <a:defRPr>
                <a:solidFill>
                  <a:srgbClr val="63554C"/>
                </a:solidFill>
              </a:defRPr>
            </a:lvl1pPr>
          </a:lstStyle>
          <a:p>
            <a:r>
              <a:rPr lang="en-US" smtClean="0"/>
              <a:t>Click to edit Master title style</a:t>
            </a:r>
            <a:endParaRPr lang="en-US" dirty="0"/>
          </a:p>
        </p:txBody>
      </p:sp>
      <p:sp>
        <p:nvSpPr>
          <p:cNvPr id="3" name="Rectangle 3"/>
          <p:cNvSpPr>
            <a:spLocks noGrp="1" noChangeArrowheads="1"/>
          </p:cNvSpPr>
          <p:nvPr>
            <p:ph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16839020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9772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06009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42870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srgbClr val="000000"/>
                </a:solidFill>
              </a:rPr>
              <a:pPr/>
              <a:t>4/26/2016</a:t>
            </a:fld>
            <a:endParaRPr lang="en-US" dirty="0">
              <a:solidFill>
                <a:srgbClr val="000000"/>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dirty="0">
              <a:solidFill>
                <a:srgbClr val="000000"/>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07572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
        <p:nvSpPr>
          <p:cNvPr id="10" name="Rectangle 3"/>
          <p:cNvSpPr>
            <a:spLocks noGrp="1" noChangeArrowheads="1"/>
          </p:cNvSpPr>
          <p:nvPr>
            <p:ph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3765508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FDAA6EE-DBFE-4131-9ED2-21C287CE93DA}" type="datetime1">
              <a:rPr lang="en-US" smtClean="0">
                <a:solidFill>
                  <a:prstClr val="black">
                    <a:tint val="75000"/>
                  </a:prstClr>
                </a:solidFill>
              </a:rPr>
              <a:pPr/>
              <a:t>4/26/2016</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dirty="0" smtClean="0">
                <a:solidFill>
                  <a:prstClr val="black">
                    <a:tint val="75000"/>
                  </a:prstClr>
                </a:solidFill>
              </a:rPr>
              <a:t>NC WISE Summer Update 2012</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789DC88-A180-442F-AF05-16CEE03E377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045915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855200" cy="1066800"/>
          </a:xfrm>
          <a:prstGeom prst="rect">
            <a:avLst/>
          </a:prstGeom>
        </p:spPr>
        <p:txBody>
          <a:bodyPr/>
          <a:lstStyle>
            <a:lvl1pPr>
              <a:defRPr>
                <a:solidFill>
                  <a:srgbClr val="63554C"/>
                </a:solidFill>
              </a:defRPr>
            </a:lvl1pPr>
          </a:lstStyle>
          <a:p>
            <a:r>
              <a:rPr lang="en-US" smtClean="0"/>
              <a:t>Click to edit Master title style</a:t>
            </a:r>
            <a:endParaRPr lang="en-US" dirty="0"/>
          </a:p>
        </p:txBody>
      </p:sp>
      <p:sp>
        <p:nvSpPr>
          <p:cNvPr id="3" name="Rectangle 3"/>
          <p:cNvSpPr>
            <a:spLocks noGrp="1" noChangeArrowheads="1"/>
          </p:cNvSpPr>
          <p:nvPr>
            <p:ph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Tree>
    <p:extLst>
      <p:ext uri="{BB962C8B-B14F-4D97-AF65-F5344CB8AC3E}">
        <p14:creationId xmlns:p14="http://schemas.microsoft.com/office/powerpoint/2010/main" val="2578774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062B45-5E2C-44C1-B8C2-86FC6A843468}" type="datetimeFigureOut">
              <a:rPr lang="en-US" smtClean="0">
                <a:solidFill>
                  <a:prstClr val="black"/>
                </a:solidFill>
              </a:rPr>
              <a:pPr/>
              <a:t>4/26/2016</a:t>
            </a:fld>
            <a:endParaRPr lang="en-US" dirty="0">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15F0A0A4-4B16-45DA-AFE3-8F07B72776F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25101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203A669-05E5-4D67-9D95-F75B390CF2CB}" type="datetimeFigureOut">
              <a:rPr lang="en-US" smtClean="0">
                <a:solidFill>
                  <a:prstClr val="black"/>
                </a:solidFill>
              </a:rPr>
              <a:pPr/>
              <a:t>4/26/2016</a:t>
            </a:fld>
            <a:endParaRPr lang="en-US" dirty="0">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2C3B31B-9CF9-495D-BC65-52AA5D334C2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292898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5"/>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p:nvPicPr>
        <p:blipFill>
          <a:blip r:embed="rId2">
            <a:extLst>
              <a:ext uri="{28A0092B-C50C-407E-A947-70E740481C1C}">
                <a14:useLocalDpi xmlns:a14="http://schemas.microsoft.com/office/drawing/2010/main" val="0"/>
              </a:ext>
            </a:extLst>
          </a:blip>
          <a:srcRect t="70494"/>
          <a:stretch>
            <a:fillRect/>
          </a:stretch>
        </p:blipFill>
        <p:spPr bwMode="auto">
          <a:xfrm>
            <a:off x="0" y="4833939"/>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p:nvPicPr>
        <p:blipFill>
          <a:blip r:embed="rId2">
            <a:extLst>
              <a:ext uri="{28A0092B-C50C-407E-A947-70E740481C1C}">
                <a14:useLocalDpi xmlns:a14="http://schemas.microsoft.com/office/drawing/2010/main" val="0"/>
              </a:ext>
            </a:extLst>
          </a:blip>
          <a:srcRect r="75462" b="65926"/>
          <a:stretch>
            <a:fillRect/>
          </a:stretch>
        </p:blipFill>
        <p:spPr bwMode="auto">
          <a:xfrm>
            <a:off x="1" y="0"/>
            <a:ext cx="2990852"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smtClean="0"/>
              <a:t>Click to edit Master text styles</a:t>
            </a:r>
          </a:p>
        </p:txBody>
      </p:sp>
    </p:spTree>
    <p:extLst>
      <p:ext uri="{BB962C8B-B14F-4D97-AF65-F5344CB8AC3E}">
        <p14:creationId xmlns:p14="http://schemas.microsoft.com/office/powerpoint/2010/main" val="228862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44.xml"/><Relationship Id="rId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9"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image" Target="../media/image3.jpeg"/><Relationship Id="rId4"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image" Target="../media/image1.jpe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jpeg"/></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image" Target="../media/image1.jpeg"/></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4" Type="http://schemas.openxmlformats.org/officeDocument/2006/relationships/slideLayout" Target="../slideLayouts/slideLayout109.xml"/><Relationship Id="rId9" Type="http://schemas.openxmlformats.org/officeDocument/2006/relationships/image" Target="../media/image1.jpeg"/></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9" Type="http://schemas.openxmlformats.org/officeDocument/2006/relationships/image" Target="../media/image1.jpe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120.xml"/></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9" Type="http://schemas.openxmlformats.org/officeDocument/2006/relationships/image" Target="../media/image1.jpe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 Id="rId9" Type="http://schemas.openxmlformats.org/officeDocument/2006/relationships/image" Target="../media/image1.jpe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 Id="rId9" Type="http://schemas.openxmlformats.org/officeDocument/2006/relationships/image" Target="../media/image1.jpeg"/></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9" Type="http://schemas.openxmlformats.org/officeDocument/2006/relationships/image" Target="../media/image1.jpeg"/></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5" Type="http://schemas.openxmlformats.org/officeDocument/2006/relationships/slideLayout" Target="../slideLayouts/slideLayout153.xml"/><Relationship Id="rId4" Type="http://schemas.openxmlformats.org/officeDocument/2006/relationships/slideLayout" Target="../slideLayouts/slideLayout152.xml"/><Relationship Id="rId9" Type="http://schemas.openxmlformats.org/officeDocument/2006/relationships/image" Target="../media/image1.jpeg"/></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5" Type="http://schemas.openxmlformats.org/officeDocument/2006/relationships/slideLayout" Target="../slideLayouts/slideLayout160.xml"/><Relationship Id="rId4" Type="http://schemas.openxmlformats.org/officeDocument/2006/relationships/slideLayout" Target="../slideLayouts/slideLayout159.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5" Type="http://schemas.openxmlformats.org/officeDocument/2006/relationships/slideLayout" Target="../slideLayouts/slideLayout167.xml"/><Relationship Id="rId4" Type="http://schemas.openxmlformats.org/officeDocument/2006/relationships/slideLayout" Target="../slideLayouts/slideLayout166.xml"/><Relationship Id="rId9"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172.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5" Type="http://schemas.openxmlformats.org/officeDocument/2006/relationships/image" Target="../media/image1.jpeg"/><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5" Type="http://schemas.openxmlformats.org/officeDocument/2006/relationships/slideLayout" Target="../slideLayouts/slideLayout177.xml"/><Relationship Id="rId4" Type="http://schemas.openxmlformats.org/officeDocument/2006/relationships/slideLayout" Target="../slideLayouts/slideLayout176.xml"/><Relationship Id="rId9" Type="http://schemas.openxmlformats.org/officeDocument/2006/relationships/image" Target="../media/image1.jpeg"/></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4" Type="http://schemas.openxmlformats.org/officeDocument/2006/relationships/slideLayout" Target="../slideLayouts/slideLayout183.xml"/><Relationship Id="rId9" Type="http://schemas.openxmlformats.org/officeDocument/2006/relationships/image" Target="../media/image1.jpeg"/></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4.xml"/><Relationship Id="rId1" Type="http://schemas.openxmlformats.org/officeDocument/2006/relationships/slideLayout" Target="../slideLayouts/slideLayout187.xml"/><Relationship Id="rId4" Type="http://schemas.openxmlformats.org/officeDocument/2006/relationships/image" Target="../media/image3.jpeg"/></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5" Type="http://schemas.openxmlformats.org/officeDocument/2006/relationships/slideLayout" Target="../slideLayouts/slideLayout192.xml"/><Relationship Id="rId4" Type="http://schemas.openxmlformats.org/officeDocument/2006/relationships/slideLayout" Target="../slideLayouts/slideLayout191.xml"/><Relationship Id="rId9" Type="http://schemas.openxmlformats.org/officeDocument/2006/relationships/image" Target="../media/image1.jpeg"/></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5" Type="http://schemas.openxmlformats.org/officeDocument/2006/relationships/slideLayout" Target="../slideLayouts/slideLayout199.xml"/><Relationship Id="rId4" Type="http://schemas.openxmlformats.org/officeDocument/2006/relationships/slideLayout" Target="../slideLayouts/slideLayout198.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64688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6" descr="READYppt_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76200"/>
            <a:ext cx="11988800" cy="60960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5124" name="Rectangle 3"/>
          <p:cNvSpPr>
            <a:spLocks noGrp="1" noChangeArrowheads="1"/>
          </p:cNvSpPr>
          <p:nvPr>
            <p:ph type="body"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125" name="Picture 10" descr="READYppt_slide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0400" y="254001"/>
            <a:ext cx="11176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12753" y="304800"/>
            <a:ext cx="7918449" cy="5849938"/>
          </a:xfrm>
          <a:prstGeom prst="rect">
            <a:avLst/>
          </a:prstGeom>
          <a:solidFill>
            <a:srgbClr val="73B63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5127"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cxnSp>
        <p:nvCxnSpPr>
          <p:cNvPr id="14" name="Straight Connector 13"/>
          <p:cNvCxnSpPr/>
          <p:nvPr/>
        </p:nvCxnSpPr>
        <p:spPr>
          <a:xfrm>
            <a:off x="508000" y="1447800"/>
            <a:ext cx="7823200" cy="0"/>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155613"/>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457200" rtl="0" eaLnBrk="1" fontAlgn="base" hangingPunct="1">
        <a:spcBef>
          <a:spcPct val="0"/>
        </a:spcBef>
        <a:spcAft>
          <a:spcPct val="0"/>
        </a:spcAft>
        <a:defRPr sz="3600" b="1"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3600" b="1">
          <a:solidFill>
            <a:schemeClr val="bg1"/>
          </a:solidFill>
          <a:latin typeface="Arial" charset="0"/>
          <a:ea typeface="ＭＳ Ｐゴシック" charset="0"/>
        </a:defRPr>
      </a:lvl2pPr>
      <a:lvl3pPr algn="l" defTabSz="457200" rtl="0" eaLnBrk="1" fontAlgn="base" hangingPunct="1">
        <a:spcBef>
          <a:spcPct val="0"/>
        </a:spcBef>
        <a:spcAft>
          <a:spcPct val="0"/>
        </a:spcAft>
        <a:defRPr sz="3600" b="1">
          <a:solidFill>
            <a:schemeClr val="bg1"/>
          </a:solidFill>
          <a:latin typeface="Arial" charset="0"/>
          <a:ea typeface="ＭＳ Ｐゴシック" charset="0"/>
        </a:defRPr>
      </a:lvl3pPr>
      <a:lvl4pPr algn="l" defTabSz="457200" rtl="0" eaLnBrk="1" fontAlgn="base" hangingPunct="1">
        <a:spcBef>
          <a:spcPct val="0"/>
        </a:spcBef>
        <a:spcAft>
          <a:spcPct val="0"/>
        </a:spcAft>
        <a:defRPr sz="3600" b="1">
          <a:solidFill>
            <a:schemeClr val="bg1"/>
          </a:solidFill>
          <a:latin typeface="Arial" charset="0"/>
          <a:ea typeface="ＭＳ Ｐゴシック" charset="0"/>
        </a:defRPr>
      </a:lvl4pPr>
      <a:lvl5pPr algn="l" defTabSz="457200" rtl="0" eaLnBrk="1" fontAlgn="base" hangingPunct="1">
        <a:spcBef>
          <a:spcPct val="0"/>
        </a:spcBef>
        <a:spcAft>
          <a:spcPct val="0"/>
        </a:spcAft>
        <a:defRPr sz="3600" b="1">
          <a:solidFill>
            <a:schemeClr val="bg1"/>
          </a:solidFill>
          <a:latin typeface="Arial" charset="0"/>
          <a:ea typeface="ＭＳ Ｐゴシック" charset="0"/>
        </a:defRPr>
      </a:lvl5pPr>
      <a:lvl6pPr marL="457200" algn="l" defTabSz="457200" rtl="0" eaLnBrk="1" fontAlgn="base" hangingPunct="1">
        <a:spcBef>
          <a:spcPct val="0"/>
        </a:spcBef>
        <a:spcAft>
          <a:spcPct val="0"/>
        </a:spcAft>
        <a:defRPr sz="3600" b="1">
          <a:solidFill>
            <a:schemeClr val="bg1"/>
          </a:solidFill>
          <a:latin typeface="Arial" charset="0"/>
          <a:ea typeface="ＭＳ Ｐゴシック" charset="0"/>
        </a:defRPr>
      </a:lvl6pPr>
      <a:lvl7pPr marL="914400" algn="l" defTabSz="457200" rtl="0" eaLnBrk="1" fontAlgn="base" hangingPunct="1">
        <a:spcBef>
          <a:spcPct val="0"/>
        </a:spcBef>
        <a:spcAft>
          <a:spcPct val="0"/>
        </a:spcAft>
        <a:defRPr sz="3600" b="1">
          <a:solidFill>
            <a:schemeClr val="bg1"/>
          </a:solidFill>
          <a:latin typeface="Arial" charset="0"/>
          <a:ea typeface="ＭＳ Ｐゴシック" charset="0"/>
        </a:defRPr>
      </a:lvl7pPr>
      <a:lvl8pPr marL="1371600" algn="l" defTabSz="457200" rtl="0" eaLnBrk="1" fontAlgn="base" hangingPunct="1">
        <a:spcBef>
          <a:spcPct val="0"/>
        </a:spcBef>
        <a:spcAft>
          <a:spcPct val="0"/>
        </a:spcAft>
        <a:defRPr sz="3600" b="1">
          <a:solidFill>
            <a:schemeClr val="bg1"/>
          </a:solidFill>
          <a:latin typeface="Arial" charset="0"/>
          <a:ea typeface="ＭＳ Ｐゴシック" charset="0"/>
        </a:defRPr>
      </a:lvl8pPr>
      <a:lvl9pPr marL="1828800" algn="l" defTabSz="457200" rtl="0" eaLnBrk="1" fontAlgn="base" hangingPunct="1">
        <a:spcBef>
          <a:spcPct val="0"/>
        </a:spcBef>
        <a:spcAft>
          <a:spcPct val="0"/>
        </a:spcAft>
        <a:defRPr sz="3600" b="1">
          <a:solidFill>
            <a:schemeClr val="bg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02210037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61682605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05959211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608701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9018313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1826067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6156992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READYppt_slid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76200"/>
            <a:ext cx="11988800" cy="60960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3076" name="Rectangle 3"/>
          <p:cNvSpPr>
            <a:spLocks noGrp="1" noChangeArrowheads="1"/>
          </p:cNvSpPr>
          <p:nvPr>
            <p:ph type="body"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7" name="Picture 10" descr="READYppt_slide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254001"/>
            <a:ext cx="11176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12753" y="304800"/>
            <a:ext cx="7918449" cy="5849938"/>
          </a:xfrm>
          <a:prstGeom prst="rect">
            <a:avLst/>
          </a:prstGeom>
          <a:solidFill>
            <a:srgbClr val="E7832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3079"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cxnSp>
        <p:nvCxnSpPr>
          <p:cNvPr id="16" name="Straight Connector 15"/>
          <p:cNvCxnSpPr/>
          <p:nvPr/>
        </p:nvCxnSpPr>
        <p:spPr>
          <a:xfrm>
            <a:off x="508000" y="1447800"/>
            <a:ext cx="7823200" cy="0"/>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4614131"/>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457200" rtl="0" eaLnBrk="1" fontAlgn="base" hangingPunct="1">
        <a:spcBef>
          <a:spcPct val="0"/>
        </a:spcBef>
        <a:spcAft>
          <a:spcPct val="0"/>
        </a:spcAft>
        <a:defRPr sz="3600" b="1"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3600" b="1">
          <a:solidFill>
            <a:schemeClr val="bg1"/>
          </a:solidFill>
          <a:latin typeface="Arial" charset="0"/>
          <a:ea typeface="ＭＳ Ｐゴシック" charset="0"/>
        </a:defRPr>
      </a:lvl2pPr>
      <a:lvl3pPr algn="l" defTabSz="457200" rtl="0" eaLnBrk="1" fontAlgn="base" hangingPunct="1">
        <a:spcBef>
          <a:spcPct val="0"/>
        </a:spcBef>
        <a:spcAft>
          <a:spcPct val="0"/>
        </a:spcAft>
        <a:defRPr sz="3600" b="1">
          <a:solidFill>
            <a:schemeClr val="bg1"/>
          </a:solidFill>
          <a:latin typeface="Arial" charset="0"/>
          <a:ea typeface="ＭＳ Ｐゴシック" charset="0"/>
        </a:defRPr>
      </a:lvl3pPr>
      <a:lvl4pPr algn="l" defTabSz="457200" rtl="0" eaLnBrk="1" fontAlgn="base" hangingPunct="1">
        <a:spcBef>
          <a:spcPct val="0"/>
        </a:spcBef>
        <a:spcAft>
          <a:spcPct val="0"/>
        </a:spcAft>
        <a:defRPr sz="3600" b="1">
          <a:solidFill>
            <a:schemeClr val="bg1"/>
          </a:solidFill>
          <a:latin typeface="Arial" charset="0"/>
          <a:ea typeface="ＭＳ Ｐゴシック" charset="0"/>
        </a:defRPr>
      </a:lvl4pPr>
      <a:lvl5pPr algn="l" defTabSz="457200" rtl="0" eaLnBrk="1" fontAlgn="base" hangingPunct="1">
        <a:spcBef>
          <a:spcPct val="0"/>
        </a:spcBef>
        <a:spcAft>
          <a:spcPct val="0"/>
        </a:spcAft>
        <a:defRPr sz="3600" b="1">
          <a:solidFill>
            <a:schemeClr val="bg1"/>
          </a:solidFill>
          <a:latin typeface="Arial" charset="0"/>
          <a:ea typeface="ＭＳ Ｐゴシック" charset="0"/>
        </a:defRPr>
      </a:lvl5pPr>
      <a:lvl6pPr marL="457200" algn="l" defTabSz="457200" rtl="0" eaLnBrk="1" fontAlgn="base" hangingPunct="1">
        <a:spcBef>
          <a:spcPct val="0"/>
        </a:spcBef>
        <a:spcAft>
          <a:spcPct val="0"/>
        </a:spcAft>
        <a:defRPr sz="3600" b="1">
          <a:solidFill>
            <a:schemeClr val="bg1"/>
          </a:solidFill>
          <a:latin typeface="Arial" charset="0"/>
          <a:ea typeface="ＭＳ Ｐゴシック" charset="0"/>
        </a:defRPr>
      </a:lvl6pPr>
      <a:lvl7pPr marL="914400" algn="l" defTabSz="457200" rtl="0" eaLnBrk="1" fontAlgn="base" hangingPunct="1">
        <a:spcBef>
          <a:spcPct val="0"/>
        </a:spcBef>
        <a:spcAft>
          <a:spcPct val="0"/>
        </a:spcAft>
        <a:defRPr sz="3600" b="1">
          <a:solidFill>
            <a:schemeClr val="bg1"/>
          </a:solidFill>
          <a:latin typeface="Arial" charset="0"/>
          <a:ea typeface="ＭＳ Ｐゴシック" charset="0"/>
        </a:defRPr>
      </a:lvl7pPr>
      <a:lvl8pPr marL="1371600" algn="l" defTabSz="457200" rtl="0" eaLnBrk="1" fontAlgn="base" hangingPunct="1">
        <a:spcBef>
          <a:spcPct val="0"/>
        </a:spcBef>
        <a:spcAft>
          <a:spcPct val="0"/>
        </a:spcAft>
        <a:defRPr sz="3600" b="1">
          <a:solidFill>
            <a:schemeClr val="bg1"/>
          </a:solidFill>
          <a:latin typeface="Arial" charset="0"/>
          <a:ea typeface="ＭＳ Ｐゴシック" charset="0"/>
        </a:defRPr>
      </a:lvl8pPr>
      <a:lvl9pPr marL="1828800" algn="l" defTabSz="457200" rtl="0" eaLnBrk="1" fontAlgn="base" hangingPunct="1">
        <a:spcBef>
          <a:spcPct val="0"/>
        </a:spcBef>
        <a:spcAft>
          <a:spcPct val="0"/>
        </a:spcAft>
        <a:defRPr sz="3600" b="1">
          <a:solidFill>
            <a:schemeClr val="bg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READYppt_slid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flipH="1">
            <a:off x="406400" y="1447800"/>
            <a:ext cx="3352800" cy="4706938"/>
          </a:xfrm>
          <a:prstGeom prst="rect">
            <a:avLst/>
          </a:prstGeom>
          <a:solidFill>
            <a:srgbClr val="73B63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6148" name="Rectangle 2"/>
          <p:cNvSpPr>
            <a:spLocks noGrp="1" noChangeArrowheads="1"/>
          </p:cNvSpPr>
          <p:nvPr>
            <p:ph type="title"/>
          </p:nvPr>
        </p:nvSpPr>
        <p:spPr bwMode="auto">
          <a:xfrm>
            <a:off x="406400" y="304800"/>
            <a:ext cx="995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9" name="Rectangle 3"/>
          <p:cNvSpPr>
            <a:spLocks noGrp="1" noChangeArrowheads="1"/>
          </p:cNvSpPr>
          <p:nvPr>
            <p:ph type="body"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102581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txStyles>
    <p:titleStyle>
      <a:lvl1pPr algn="l" defTabSz="457200" rtl="0" eaLnBrk="1" fontAlgn="base" hangingPunct="1">
        <a:spcBef>
          <a:spcPct val="0"/>
        </a:spcBef>
        <a:spcAft>
          <a:spcPct val="0"/>
        </a:spcAft>
        <a:defRPr sz="3600" b="1" kern="1200">
          <a:solidFill>
            <a:srgbClr val="63554C"/>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63554C"/>
          </a:solidFill>
          <a:latin typeface="Arial" charset="0"/>
          <a:ea typeface="ＭＳ Ｐゴシック" charset="0"/>
        </a:defRPr>
      </a:lvl2pPr>
      <a:lvl3pPr algn="l" defTabSz="457200" rtl="0" eaLnBrk="1" fontAlgn="base" hangingPunct="1">
        <a:spcBef>
          <a:spcPct val="0"/>
        </a:spcBef>
        <a:spcAft>
          <a:spcPct val="0"/>
        </a:spcAft>
        <a:defRPr sz="3600" b="1">
          <a:solidFill>
            <a:srgbClr val="63554C"/>
          </a:solidFill>
          <a:latin typeface="Arial" charset="0"/>
          <a:ea typeface="ＭＳ Ｐゴシック" charset="0"/>
        </a:defRPr>
      </a:lvl3pPr>
      <a:lvl4pPr algn="l" defTabSz="457200" rtl="0" eaLnBrk="1" fontAlgn="base" hangingPunct="1">
        <a:spcBef>
          <a:spcPct val="0"/>
        </a:spcBef>
        <a:spcAft>
          <a:spcPct val="0"/>
        </a:spcAft>
        <a:defRPr sz="3600" b="1">
          <a:solidFill>
            <a:srgbClr val="63554C"/>
          </a:solidFill>
          <a:latin typeface="Arial" charset="0"/>
          <a:ea typeface="ＭＳ Ｐゴシック" charset="0"/>
        </a:defRPr>
      </a:lvl4pPr>
      <a:lvl5pPr algn="l" defTabSz="457200" rtl="0" eaLnBrk="1" fontAlgn="base" hangingPunct="1">
        <a:spcBef>
          <a:spcPct val="0"/>
        </a:spcBef>
        <a:spcAft>
          <a:spcPct val="0"/>
        </a:spcAft>
        <a:defRPr sz="3600" b="1">
          <a:solidFill>
            <a:srgbClr val="6355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53A35"/>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453A35"/>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453A35"/>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453A35"/>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READYppt_slid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76200"/>
            <a:ext cx="11988800" cy="60960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3076" name="Rectangle 3"/>
          <p:cNvSpPr>
            <a:spLocks noGrp="1" noChangeArrowheads="1"/>
          </p:cNvSpPr>
          <p:nvPr>
            <p:ph type="body"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7" name="Picture 10" descr="READYppt_slide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254001"/>
            <a:ext cx="11176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12753" y="304800"/>
            <a:ext cx="7918449" cy="5849938"/>
          </a:xfrm>
          <a:prstGeom prst="rect">
            <a:avLst/>
          </a:prstGeom>
          <a:solidFill>
            <a:srgbClr val="E7832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3079"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cxnSp>
        <p:nvCxnSpPr>
          <p:cNvPr id="16" name="Straight Connector 15"/>
          <p:cNvCxnSpPr/>
          <p:nvPr/>
        </p:nvCxnSpPr>
        <p:spPr>
          <a:xfrm>
            <a:off x="508000" y="1447800"/>
            <a:ext cx="7823200" cy="0"/>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621733"/>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l" defTabSz="457200" rtl="0" eaLnBrk="1" fontAlgn="base" hangingPunct="1">
        <a:spcBef>
          <a:spcPct val="0"/>
        </a:spcBef>
        <a:spcAft>
          <a:spcPct val="0"/>
        </a:spcAft>
        <a:defRPr sz="3600" b="1"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3600" b="1">
          <a:solidFill>
            <a:schemeClr val="bg1"/>
          </a:solidFill>
          <a:latin typeface="Arial" charset="0"/>
          <a:ea typeface="ＭＳ Ｐゴシック" charset="0"/>
        </a:defRPr>
      </a:lvl2pPr>
      <a:lvl3pPr algn="l" defTabSz="457200" rtl="0" eaLnBrk="1" fontAlgn="base" hangingPunct="1">
        <a:spcBef>
          <a:spcPct val="0"/>
        </a:spcBef>
        <a:spcAft>
          <a:spcPct val="0"/>
        </a:spcAft>
        <a:defRPr sz="3600" b="1">
          <a:solidFill>
            <a:schemeClr val="bg1"/>
          </a:solidFill>
          <a:latin typeface="Arial" charset="0"/>
          <a:ea typeface="ＭＳ Ｐゴシック" charset="0"/>
        </a:defRPr>
      </a:lvl3pPr>
      <a:lvl4pPr algn="l" defTabSz="457200" rtl="0" eaLnBrk="1" fontAlgn="base" hangingPunct="1">
        <a:spcBef>
          <a:spcPct val="0"/>
        </a:spcBef>
        <a:spcAft>
          <a:spcPct val="0"/>
        </a:spcAft>
        <a:defRPr sz="3600" b="1">
          <a:solidFill>
            <a:schemeClr val="bg1"/>
          </a:solidFill>
          <a:latin typeface="Arial" charset="0"/>
          <a:ea typeface="ＭＳ Ｐゴシック" charset="0"/>
        </a:defRPr>
      </a:lvl4pPr>
      <a:lvl5pPr algn="l" defTabSz="457200" rtl="0" eaLnBrk="1" fontAlgn="base" hangingPunct="1">
        <a:spcBef>
          <a:spcPct val="0"/>
        </a:spcBef>
        <a:spcAft>
          <a:spcPct val="0"/>
        </a:spcAft>
        <a:defRPr sz="3600" b="1">
          <a:solidFill>
            <a:schemeClr val="bg1"/>
          </a:solidFill>
          <a:latin typeface="Arial" charset="0"/>
          <a:ea typeface="ＭＳ Ｐゴシック" charset="0"/>
        </a:defRPr>
      </a:lvl5pPr>
      <a:lvl6pPr marL="457200" algn="l" defTabSz="457200" rtl="0" eaLnBrk="1" fontAlgn="base" hangingPunct="1">
        <a:spcBef>
          <a:spcPct val="0"/>
        </a:spcBef>
        <a:spcAft>
          <a:spcPct val="0"/>
        </a:spcAft>
        <a:defRPr sz="3600" b="1">
          <a:solidFill>
            <a:schemeClr val="bg1"/>
          </a:solidFill>
          <a:latin typeface="Arial" charset="0"/>
          <a:ea typeface="ＭＳ Ｐゴシック" charset="0"/>
        </a:defRPr>
      </a:lvl6pPr>
      <a:lvl7pPr marL="914400" algn="l" defTabSz="457200" rtl="0" eaLnBrk="1" fontAlgn="base" hangingPunct="1">
        <a:spcBef>
          <a:spcPct val="0"/>
        </a:spcBef>
        <a:spcAft>
          <a:spcPct val="0"/>
        </a:spcAft>
        <a:defRPr sz="3600" b="1">
          <a:solidFill>
            <a:schemeClr val="bg1"/>
          </a:solidFill>
          <a:latin typeface="Arial" charset="0"/>
          <a:ea typeface="ＭＳ Ｐゴシック" charset="0"/>
        </a:defRPr>
      </a:lvl7pPr>
      <a:lvl8pPr marL="1371600" algn="l" defTabSz="457200" rtl="0" eaLnBrk="1" fontAlgn="base" hangingPunct="1">
        <a:spcBef>
          <a:spcPct val="0"/>
        </a:spcBef>
        <a:spcAft>
          <a:spcPct val="0"/>
        </a:spcAft>
        <a:defRPr sz="3600" b="1">
          <a:solidFill>
            <a:schemeClr val="bg1"/>
          </a:solidFill>
          <a:latin typeface="Arial" charset="0"/>
          <a:ea typeface="ＭＳ Ｐゴシック" charset="0"/>
        </a:defRPr>
      </a:lvl8pPr>
      <a:lvl9pPr marL="1828800" algn="l" defTabSz="457200" rtl="0" eaLnBrk="1" fontAlgn="base" hangingPunct="1">
        <a:spcBef>
          <a:spcPct val="0"/>
        </a:spcBef>
        <a:spcAft>
          <a:spcPct val="0"/>
        </a:spcAft>
        <a:defRPr sz="3600" b="1">
          <a:solidFill>
            <a:schemeClr val="bg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15733331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96946805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68742228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6" descr="READYppt_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flipH="1">
            <a:off x="406400" y="1447800"/>
            <a:ext cx="3352800" cy="4706938"/>
          </a:xfrm>
          <a:prstGeom prst="rect">
            <a:avLst/>
          </a:prstGeom>
          <a:solidFill>
            <a:srgbClr val="E7832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4100" name="Rectangle 2"/>
          <p:cNvSpPr>
            <a:spLocks noGrp="1" noChangeArrowheads="1"/>
          </p:cNvSpPr>
          <p:nvPr>
            <p:ph type="title"/>
          </p:nvPr>
        </p:nvSpPr>
        <p:spPr bwMode="auto">
          <a:xfrm>
            <a:off x="406400" y="304800"/>
            <a:ext cx="995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1" name="Rectangle 3"/>
          <p:cNvSpPr>
            <a:spLocks noGrp="1" noChangeArrowheads="1"/>
          </p:cNvSpPr>
          <p:nvPr>
            <p:ph type="body"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75673180"/>
      </p:ext>
    </p:extLst>
  </p:cSld>
  <p:clrMap bg1="lt1" tx1="dk1" bg2="lt2" tx2="dk2" accent1="accent1" accent2="accent2" accent3="accent3" accent4="accent4" accent5="accent5" accent6="accent6" hlink="hlink" folHlink="folHlink"/>
  <p:sldLayoutIdLst>
    <p:sldLayoutId id="2147483803" r:id="rId1"/>
  </p:sldLayoutIdLst>
  <p:txStyles>
    <p:titleStyle>
      <a:lvl1pPr algn="l" defTabSz="457200" rtl="0" eaLnBrk="1" fontAlgn="base" hangingPunct="1">
        <a:spcBef>
          <a:spcPct val="0"/>
        </a:spcBef>
        <a:spcAft>
          <a:spcPct val="0"/>
        </a:spcAft>
        <a:defRPr sz="3600" b="1" kern="1200">
          <a:solidFill>
            <a:srgbClr val="63554C"/>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63554C"/>
          </a:solidFill>
          <a:latin typeface="Arial" charset="0"/>
          <a:ea typeface="ＭＳ Ｐゴシック" charset="0"/>
        </a:defRPr>
      </a:lvl2pPr>
      <a:lvl3pPr algn="l" defTabSz="457200" rtl="0" eaLnBrk="1" fontAlgn="base" hangingPunct="1">
        <a:spcBef>
          <a:spcPct val="0"/>
        </a:spcBef>
        <a:spcAft>
          <a:spcPct val="0"/>
        </a:spcAft>
        <a:defRPr sz="3600" b="1">
          <a:solidFill>
            <a:srgbClr val="63554C"/>
          </a:solidFill>
          <a:latin typeface="Arial" charset="0"/>
          <a:ea typeface="ＭＳ Ｐゴシック" charset="0"/>
        </a:defRPr>
      </a:lvl3pPr>
      <a:lvl4pPr algn="l" defTabSz="457200" rtl="0" eaLnBrk="1" fontAlgn="base" hangingPunct="1">
        <a:spcBef>
          <a:spcPct val="0"/>
        </a:spcBef>
        <a:spcAft>
          <a:spcPct val="0"/>
        </a:spcAft>
        <a:defRPr sz="3600" b="1">
          <a:solidFill>
            <a:srgbClr val="63554C"/>
          </a:solidFill>
          <a:latin typeface="Arial" charset="0"/>
          <a:ea typeface="ＭＳ Ｐゴシック" charset="0"/>
        </a:defRPr>
      </a:lvl4pPr>
      <a:lvl5pPr algn="l" defTabSz="457200" rtl="0" eaLnBrk="1" fontAlgn="base" hangingPunct="1">
        <a:spcBef>
          <a:spcPct val="0"/>
        </a:spcBef>
        <a:spcAft>
          <a:spcPct val="0"/>
        </a:spcAft>
        <a:defRPr sz="3600" b="1">
          <a:solidFill>
            <a:srgbClr val="6355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53A35"/>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453A35"/>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453A35"/>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453A35"/>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221427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9237274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480171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653820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5714852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7188450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READYppt_slid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flipH="1">
            <a:off x="406400" y="1447800"/>
            <a:ext cx="3352800" cy="4706938"/>
          </a:xfrm>
          <a:prstGeom prst="rect">
            <a:avLst/>
          </a:prstGeom>
          <a:solidFill>
            <a:srgbClr val="73B63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6148" name="Rectangle 2"/>
          <p:cNvSpPr>
            <a:spLocks noGrp="1" noChangeArrowheads="1"/>
          </p:cNvSpPr>
          <p:nvPr>
            <p:ph type="title"/>
          </p:nvPr>
        </p:nvSpPr>
        <p:spPr bwMode="auto">
          <a:xfrm>
            <a:off x="406400" y="304800"/>
            <a:ext cx="995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9" name="Rectangle 3"/>
          <p:cNvSpPr>
            <a:spLocks noGrp="1" noChangeArrowheads="1"/>
          </p:cNvSpPr>
          <p:nvPr>
            <p:ph type="body"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872821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l" defTabSz="457200" rtl="0" eaLnBrk="1" fontAlgn="base" hangingPunct="1">
        <a:spcBef>
          <a:spcPct val="0"/>
        </a:spcBef>
        <a:spcAft>
          <a:spcPct val="0"/>
        </a:spcAft>
        <a:defRPr sz="3600" b="1" kern="1200">
          <a:solidFill>
            <a:srgbClr val="63554C"/>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63554C"/>
          </a:solidFill>
          <a:latin typeface="Arial" charset="0"/>
          <a:ea typeface="ＭＳ Ｐゴシック" charset="0"/>
        </a:defRPr>
      </a:lvl2pPr>
      <a:lvl3pPr algn="l" defTabSz="457200" rtl="0" eaLnBrk="1" fontAlgn="base" hangingPunct="1">
        <a:spcBef>
          <a:spcPct val="0"/>
        </a:spcBef>
        <a:spcAft>
          <a:spcPct val="0"/>
        </a:spcAft>
        <a:defRPr sz="3600" b="1">
          <a:solidFill>
            <a:srgbClr val="63554C"/>
          </a:solidFill>
          <a:latin typeface="Arial" charset="0"/>
          <a:ea typeface="ＭＳ Ｐゴシック" charset="0"/>
        </a:defRPr>
      </a:lvl3pPr>
      <a:lvl4pPr algn="l" defTabSz="457200" rtl="0" eaLnBrk="1" fontAlgn="base" hangingPunct="1">
        <a:spcBef>
          <a:spcPct val="0"/>
        </a:spcBef>
        <a:spcAft>
          <a:spcPct val="0"/>
        </a:spcAft>
        <a:defRPr sz="3600" b="1">
          <a:solidFill>
            <a:srgbClr val="63554C"/>
          </a:solidFill>
          <a:latin typeface="Arial" charset="0"/>
          <a:ea typeface="ＭＳ Ｐゴシック" charset="0"/>
        </a:defRPr>
      </a:lvl4pPr>
      <a:lvl5pPr algn="l" defTabSz="457200" rtl="0" eaLnBrk="1" fontAlgn="base" hangingPunct="1">
        <a:spcBef>
          <a:spcPct val="0"/>
        </a:spcBef>
        <a:spcAft>
          <a:spcPct val="0"/>
        </a:spcAft>
        <a:defRPr sz="3600" b="1">
          <a:solidFill>
            <a:srgbClr val="6355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53A35"/>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453A35"/>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453A35"/>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453A35"/>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307555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READYppt_slid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flipH="1">
            <a:off x="406400" y="1447800"/>
            <a:ext cx="3352800" cy="4706938"/>
          </a:xfrm>
          <a:prstGeom prst="rect">
            <a:avLst/>
          </a:prstGeom>
          <a:solidFill>
            <a:srgbClr val="73B63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6148" name="Rectangle 2"/>
          <p:cNvSpPr>
            <a:spLocks noGrp="1" noChangeArrowheads="1"/>
          </p:cNvSpPr>
          <p:nvPr>
            <p:ph type="title"/>
          </p:nvPr>
        </p:nvSpPr>
        <p:spPr bwMode="auto">
          <a:xfrm>
            <a:off x="406400" y="304800"/>
            <a:ext cx="995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9" name="Rectangle 3"/>
          <p:cNvSpPr>
            <a:spLocks noGrp="1" noChangeArrowheads="1"/>
          </p:cNvSpPr>
          <p:nvPr>
            <p:ph type="body"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8916654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Lst>
  <p:txStyles>
    <p:titleStyle>
      <a:lvl1pPr algn="l" defTabSz="457200" rtl="0" eaLnBrk="1" fontAlgn="base" hangingPunct="1">
        <a:spcBef>
          <a:spcPct val="0"/>
        </a:spcBef>
        <a:spcAft>
          <a:spcPct val="0"/>
        </a:spcAft>
        <a:defRPr sz="3600" b="1" kern="1200">
          <a:solidFill>
            <a:srgbClr val="63554C"/>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63554C"/>
          </a:solidFill>
          <a:latin typeface="Arial" charset="0"/>
          <a:ea typeface="ＭＳ Ｐゴシック" charset="0"/>
        </a:defRPr>
      </a:lvl2pPr>
      <a:lvl3pPr algn="l" defTabSz="457200" rtl="0" eaLnBrk="1" fontAlgn="base" hangingPunct="1">
        <a:spcBef>
          <a:spcPct val="0"/>
        </a:spcBef>
        <a:spcAft>
          <a:spcPct val="0"/>
        </a:spcAft>
        <a:defRPr sz="3600" b="1">
          <a:solidFill>
            <a:srgbClr val="63554C"/>
          </a:solidFill>
          <a:latin typeface="Arial" charset="0"/>
          <a:ea typeface="ＭＳ Ｐゴシック" charset="0"/>
        </a:defRPr>
      </a:lvl3pPr>
      <a:lvl4pPr algn="l" defTabSz="457200" rtl="0" eaLnBrk="1" fontAlgn="base" hangingPunct="1">
        <a:spcBef>
          <a:spcPct val="0"/>
        </a:spcBef>
        <a:spcAft>
          <a:spcPct val="0"/>
        </a:spcAft>
        <a:defRPr sz="3600" b="1">
          <a:solidFill>
            <a:srgbClr val="63554C"/>
          </a:solidFill>
          <a:latin typeface="Arial" charset="0"/>
          <a:ea typeface="ＭＳ Ｐゴシック" charset="0"/>
        </a:defRPr>
      </a:lvl4pPr>
      <a:lvl5pPr algn="l" defTabSz="457200" rtl="0" eaLnBrk="1" fontAlgn="base" hangingPunct="1">
        <a:spcBef>
          <a:spcPct val="0"/>
        </a:spcBef>
        <a:spcAft>
          <a:spcPct val="0"/>
        </a:spcAft>
        <a:defRPr sz="3600" b="1">
          <a:solidFill>
            <a:srgbClr val="6355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53A35"/>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453A35"/>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453A35"/>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453A35"/>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6025221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371570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6" descr="READYppt_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01600" y="76200"/>
            <a:ext cx="11988800" cy="60960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3076" name="Rectangle 3"/>
          <p:cNvSpPr>
            <a:spLocks noGrp="1" noChangeArrowheads="1"/>
          </p:cNvSpPr>
          <p:nvPr>
            <p:ph type="body"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77" name="Picture 10" descr="READYppt_slide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0400" y="254001"/>
            <a:ext cx="11176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12753" y="304800"/>
            <a:ext cx="7918449" cy="5849938"/>
          </a:xfrm>
          <a:prstGeom prst="rect">
            <a:avLst/>
          </a:prstGeom>
          <a:solidFill>
            <a:srgbClr val="E7832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3079"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cxnSp>
        <p:nvCxnSpPr>
          <p:cNvPr id="16" name="Straight Connector 15"/>
          <p:cNvCxnSpPr/>
          <p:nvPr/>
        </p:nvCxnSpPr>
        <p:spPr>
          <a:xfrm>
            <a:off x="508000" y="1447800"/>
            <a:ext cx="7823200" cy="0"/>
          </a:xfrm>
          <a:prstGeom prst="line">
            <a:avLst/>
          </a:prstGeom>
          <a:ln w="12700" cmpd="sng">
            <a:solidFill>
              <a:srgbClr val="FFFFFF"/>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8001709"/>
      </p:ext>
    </p:extLst>
  </p:cSld>
  <p:clrMap bg1="lt1" tx1="dk1" bg2="lt2" tx2="dk2" accent1="accent1" accent2="accent2" accent3="accent3" accent4="accent4" accent5="accent5" accent6="accent6" hlink="hlink" folHlink="folHlink"/>
  <p:sldLayoutIdLst>
    <p:sldLayoutId id="2147483881" r:id="rId1"/>
  </p:sldLayoutIdLst>
  <p:txStyles>
    <p:titleStyle>
      <a:lvl1pPr algn="l" defTabSz="457200" rtl="0" eaLnBrk="1" fontAlgn="base" hangingPunct="1">
        <a:spcBef>
          <a:spcPct val="0"/>
        </a:spcBef>
        <a:spcAft>
          <a:spcPct val="0"/>
        </a:spcAft>
        <a:defRPr sz="3600" b="1"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3600" b="1">
          <a:solidFill>
            <a:schemeClr val="bg1"/>
          </a:solidFill>
          <a:latin typeface="Arial" charset="0"/>
          <a:ea typeface="ＭＳ Ｐゴシック" charset="0"/>
        </a:defRPr>
      </a:lvl2pPr>
      <a:lvl3pPr algn="l" defTabSz="457200" rtl="0" eaLnBrk="1" fontAlgn="base" hangingPunct="1">
        <a:spcBef>
          <a:spcPct val="0"/>
        </a:spcBef>
        <a:spcAft>
          <a:spcPct val="0"/>
        </a:spcAft>
        <a:defRPr sz="3600" b="1">
          <a:solidFill>
            <a:schemeClr val="bg1"/>
          </a:solidFill>
          <a:latin typeface="Arial" charset="0"/>
          <a:ea typeface="ＭＳ Ｐゴシック" charset="0"/>
        </a:defRPr>
      </a:lvl3pPr>
      <a:lvl4pPr algn="l" defTabSz="457200" rtl="0" eaLnBrk="1" fontAlgn="base" hangingPunct="1">
        <a:spcBef>
          <a:spcPct val="0"/>
        </a:spcBef>
        <a:spcAft>
          <a:spcPct val="0"/>
        </a:spcAft>
        <a:defRPr sz="3600" b="1">
          <a:solidFill>
            <a:schemeClr val="bg1"/>
          </a:solidFill>
          <a:latin typeface="Arial" charset="0"/>
          <a:ea typeface="ＭＳ Ｐゴシック" charset="0"/>
        </a:defRPr>
      </a:lvl4pPr>
      <a:lvl5pPr algn="l" defTabSz="457200" rtl="0" eaLnBrk="1" fontAlgn="base" hangingPunct="1">
        <a:spcBef>
          <a:spcPct val="0"/>
        </a:spcBef>
        <a:spcAft>
          <a:spcPct val="0"/>
        </a:spcAft>
        <a:defRPr sz="3600" b="1">
          <a:solidFill>
            <a:schemeClr val="bg1"/>
          </a:solidFill>
          <a:latin typeface="Arial" charset="0"/>
          <a:ea typeface="ＭＳ Ｐゴシック" charset="0"/>
        </a:defRPr>
      </a:lvl5pPr>
      <a:lvl6pPr marL="457200" algn="l" defTabSz="457200" rtl="0" eaLnBrk="1" fontAlgn="base" hangingPunct="1">
        <a:spcBef>
          <a:spcPct val="0"/>
        </a:spcBef>
        <a:spcAft>
          <a:spcPct val="0"/>
        </a:spcAft>
        <a:defRPr sz="3600" b="1">
          <a:solidFill>
            <a:schemeClr val="bg1"/>
          </a:solidFill>
          <a:latin typeface="Arial" charset="0"/>
          <a:ea typeface="ＭＳ Ｐゴシック" charset="0"/>
        </a:defRPr>
      </a:lvl6pPr>
      <a:lvl7pPr marL="914400" algn="l" defTabSz="457200" rtl="0" eaLnBrk="1" fontAlgn="base" hangingPunct="1">
        <a:spcBef>
          <a:spcPct val="0"/>
        </a:spcBef>
        <a:spcAft>
          <a:spcPct val="0"/>
        </a:spcAft>
        <a:defRPr sz="3600" b="1">
          <a:solidFill>
            <a:schemeClr val="bg1"/>
          </a:solidFill>
          <a:latin typeface="Arial" charset="0"/>
          <a:ea typeface="ＭＳ Ｐゴシック" charset="0"/>
        </a:defRPr>
      </a:lvl7pPr>
      <a:lvl8pPr marL="1371600" algn="l" defTabSz="457200" rtl="0" eaLnBrk="1" fontAlgn="base" hangingPunct="1">
        <a:spcBef>
          <a:spcPct val="0"/>
        </a:spcBef>
        <a:spcAft>
          <a:spcPct val="0"/>
        </a:spcAft>
        <a:defRPr sz="3600" b="1">
          <a:solidFill>
            <a:schemeClr val="bg1"/>
          </a:solidFill>
          <a:latin typeface="Arial" charset="0"/>
          <a:ea typeface="ＭＳ Ｐゴシック" charset="0"/>
        </a:defRPr>
      </a:lvl8pPr>
      <a:lvl9pPr marL="1828800" algn="l" defTabSz="457200" rtl="0" eaLnBrk="1" fontAlgn="base" hangingPunct="1">
        <a:spcBef>
          <a:spcPct val="0"/>
        </a:spcBef>
        <a:spcAft>
          <a:spcPct val="0"/>
        </a:spcAft>
        <a:defRPr sz="3600" b="1">
          <a:solidFill>
            <a:schemeClr val="bg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6707508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5442810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6" descr="READYppt_slid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flipH="1">
            <a:off x="406400" y="1447800"/>
            <a:ext cx="3352800" cy="4706938"/>
          </a:xfrm>
          <a:prstGeom prst="rect">
            <a:avLst/>
          </a:prstGeom>
          <a:solidFill>
            <a:srgbClr val="73B632"/>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6148" name="Rectangle 2"/>
          <p:cNvSpPr>
            <a:spLocks noGrp="1" noChangeArrowheads="1"/>
          </p:cNvSpPr>
          <p:nvPr>
            <p:ph type="title"/>
          </p:nvPr>
        </p:nvSpPr>
        <p:spPr bwMode="auto">
          <a:xfrm>
            <a:off x="406400" y="304800"/>
            <a:ext cx="995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9" name="Rectangle 3"/>
          <p:cNvSpPr>
            <a:spLocks noGrp="1" noChangeArrowheads="1"/>
          </p:cNvSpPr>
          <p:nvPr>
            <p:ph type="body"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68379821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457200" rtl="0" eaLnBrk="1" fontAlgn="base" hangingPunct="1">
        <a:spcBef>
          <a:spcPct val="0"/>
        </a:spcBef>
        <a:spcAft>
          <a:spcPct val="0"/>
        </a:spcAft>
        <a:defRPr sz="3600" b="1" kern="1200">
          <a:solidFill>
            <a:srgbClr val="63554C"/>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63554C"/>
          </a:solidFill>
          <a:latin typeface="Arial" charset="0"/>
          <a:ea typeface="ＭＳ Ｐゴシック" charset="0"/>
        </a:defRPr>
      </a:lvl2pPr>
      <a:lvl3pPr algn="l" defTabSz="457200" rtl="0" eaLnBrk="1" fontAlgn="base" hangingPunct="1">
        <a:spcBef>
          <a:spcPct val="0"/>
        </a:spcBef>
        <a:spcAft>
          <a:spcPct val="0"/>
        </a:spcAft>
        <a:defRPr sz="3600" b="1">
          <a:solidFill>
            <a:srgbClr val="63554C"/>
          </a:solidFill>
          <a:latin typeface="Arial" charset="0"/>
          <a:ea typeface="ＭＳ Ｐゴシック" charset="0"/>
        </a:defRPr>
      </a:lvl3pPr>
      <a:lvl4pPr algn="l" defTabSz="457200" rtl="0" eaLnBrk="1" fontAlgn="base" hangingPunct="1">
        <a:spcBef>
          <a:spcPct val="0"/>
        </a:spcBef>
        <a:spcAft>
          <a:spcPct val="0"/>
        </a:spcAft>
        <a:defRPr sz="3600" b="1">
          <a:solidFill>
            <a:srgbClr val="63554C"/>
          </a:solidFill>
          <a:latin typeface="Arial" charset="0"/>
          <a:ea typeface="ＭＳ Ｐゴシック" charset="0"/>
        </a:defRPr>
      </a:lvl4pPr>
      <a:lvl5pPr algn="l" defTabSz="457200" rtl="0" eaLnBrk="1" fontAlgn="base" hangingPunct="1">
        <a:spcBef>
          <a:spcPct val="0"/>
        </a:spcBef>
        <a:spcAft>
          <a:spcPct val="0"/>
        </a:spcAft>
        <a:defRPr sz="3600" b="1">
          <a:solidFill>
            <a:srgbClr val="6355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53A35"/>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453A35"/>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453A35"/>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453A35"/>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8792227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13095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5327173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READYppt_slid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06400" y="304800"/>
            <a:ext cx="1137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06400" y="1524000"/>
            <a:ext cx="1137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977496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xStyles>
    <p:titleStyle>
      <a:lvl1pPr algn="l" rtl="0" eaLnBrk="1" fontAlgn="base" hangingPunct="1">
        <a:spcBef>
          <a:spcPct val="0"/>
        </a:spcBef>
        <a:spcAft>
          <a:spcPct val="0"/>
        </a:spcAft>
        <a:defRPr sz="3600" b="1">
          <a:solidFill>
            <a:srgbClr val="63554C"/>
          </a:solidFill>
          <a:latin typeface="+mj-lt"/>
          <a:ea typeface="+mj-ea"/>
          <a:cs typeface="ＭＳ Ｐゴシック" charset="0"/>
        </a:defRPr>
      </a:lvl1pPr>
      <a:lvl2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2pPr>
      <a:lvl3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3pPr>
      <a:lvl4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4pPr>
      <a:lvl5pPr algn="l" rtl="0" eaLnBrk="1" fontAlgn="base" hangingPunct="1">
        <a:spcBef>
          <a:spcPct val="0"/>
        </a:spcBef>
        <a:spcAft>
          <a:spcPct val="0"/>
        </a:spcAft>
        <a:defRPr sz="3600" b="1">
          <a:solidFill>
            <a:srgbClr val="63554C"/>
          </a:solidFill>
          <a:latin typeface="Arial Bold" pitchFamily="1" charset="0"/>
          <a:ea typeface="ＭＳ Ｐゴシック" pitchFamily="1" charset="-128"/>
          <a:cs typeface="ＭＳ Ｐゴシック" charset="0"/>
        </a:defRPr>
      </a:lvl5pPr>
      <a:lvl6pPr marL="4572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6pPr>
      <a:lvl7pPr marL="9144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7pPr>
      <a:lvl8pPr marL="13716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8pPr>
      <a:lvl9pPr marL="1828800" algn="ctr" rtl="0" eaLnBrk="1" fontAlgn="base" hangingPunct="1">
        <a:spcBef>
          <a:spcPct val="0"/>
        </a:spcBef>
        <a:spcAft>
          <a:spcPct val="0"/>
        </a:spcAft>
        <a:defRPr sz="4400">
          <a:solidFill>
            <a:srgbClr val="173962"/>
          </a:solidFill>
          <a:latin typeface="Arial Bold" pitchFamily="1" charset="0"/>
          <a:ea typeface="ＭＳ Ｐゴシック" pitchFamily="1" charset="-128"/>
        </a:defRPr>
      </a:lvl9pPr>
    </p:titleStyle>
    <p:bodyStyle>
      <a:lvl1pPr marL="342900" indent="-342900" algn="l" rtl="0" eaLnBrk="1" fontAlgn="base" hangingPunct="1">
        <a:spcBef>
          <a:spcPct val="60000"/>
        </a:spcBef>
        <a:spcAft>
          <a:spcPct val="0"/>
        </a:spcAft>
        <a:buChar char="•"/>
        <a:defRPr sz="3200">
          <a:solidFill>
            <a:srgbClr val="63554C"/>
          </a:solidFill>
          <a:latin typeface="+mn-lt"/>
          <a:ea typeface="+mn-ea"/>
          <a:cs typeface="ＭＳ Ｐゴシック" charset="0"/>
        </a:defRPr>
      </a:lvl1pPr>
      <a:lvl2pPr marL="742950" indent="-285750" algn="l" rtl="0" eaLnBrk="1" fontAlgn="base" hangingPunct="1">
        <a:spcBef>
          <a:spcPct val="60000"/>
        </a:spcBef>
        <a:spcAft>
          <a:spcPct val="0"/>
        </a:spcAft>
        <a:buChar char="–"/>
        <a:defRPr sz="2800">
          <a:solidFill>
            <a:srgbClr val="63554C"/>
          </a:solidFill>
          <a:latin typeface="+mn-lt"/>
          <a:ea typeface="+mn-ea"/>
        </a:defRPr>
      </a:lvl2pPr>
      <a:lvl3pPr marL="1085850" indent="-228600" algn="l" rtl="0" eaLnBrk="1" fontAlgn="base" hangingPunct="1">
        <a:spcBef>
          <a:spcPct val="60000"/>
        </a:spcBef>
        <a:spcAft>
          <a:spcPct val="0"/>
        </a:spcAft>
        <a:buChar char="•"/>
        <a:defRPr sz="2400">
          <a:solidFill>
            <a:srgbClr val="63554C"/>
          </a:solidFill>
          <a:latin typeface="+mn-lt"/>
          <a:ea typeface="+mn-ea"/>
        </a:defRPr>
      </a:lvl3pPr>
      <a:lvl4pPr marL="1428750" indent="-228600" algn="l" rtl="0" eaLnBrk="1" fontAlgn="base" hangingPunct="1">
        <a:spcBef>
          <a:spcPct val="60000"/>
        </a:spcBef>
        <a:spcAft>
          <a:spcPct val="0"/>
        </a:spcAft>
        <a:buChar char="–"/>
        <a:defRPr sz="2000">
          <a:solidFill>
            <a:srgbClr val="63554C"/>
          </a:solidFill>
          <a:latin typeface="+mn-lt"/>
          <a:ea typeface="+mn-ea"/>
        </a:defRPr>
      </a:lvl4pPr>
      <a:lvl5pPr marL="1771650" indent="-228600" algn="l" rtl="0" eaLnBrk="1" fontAlgn="base" hangingPunct="1">
        <a:spcBef>
          <a:spcPct val="60000"/>
        </a:spcBef>
        <a:spcAft>
          <a:spcPct val="0"/>
        </a:spcAft>
        <a:buChar char="»"/>
        <a:defRPr sz="2000">
          <a:solidFill>
            <a:srgbClr val="63554C"/>
          </a:solidFill>
          <a:latin typeface="+mn-lt"/>
          <a:ea typeface="+mn-ea"/>
        </a:defRPr>
      </a:lvl5pPr>
      <a:lvl6pPr marL="2514600" indent="-228600" algn="l" rtl="0" eaLnBrk="1" fontAlgn="base" hangingPunct="1">
        <a:spcBef>
          <a:spcPct val="20000"/>
        </a:spcBef>
        <a:spcAft>
          <a:spcPct val="0"/>
        </a:spcAft>
        <a:buChar char="»"/>
        <a:defRPr sz="2000">
          <a:solidFill>
            <a:srgbClr val="173962"/>
          </a:solidFill>
          <a:latin typeface="+mn-lt"/>
          <a:ea typeface="+mn-ea"/>
        </a:defRPr>
      </a:lvl6pPr>
      <a:lvl7pPr marL="2971800" indent="-228600" algn="l" rtl="0" eaLnBrk="1" fontAlgn="base" hangingPunct="1">
        <a:spcBef>
          <a:spcPct val="20000"/>
        </a:spcBef>
        <a:spcAft>
          <a:spcPct val="0"/>
        </a:spcAft>
        <a:buChar char="»"/>
        <a:defRPr sz="2000">
          <a:solidFill>
            <a:srgbClr val="173962"/>
          </a:solidFill>
          <a:latin typeface="+mn-lt"/>
          <a:ea typeface="+mn-ea"/>
        </a:defRPr>
      </a:lvl7pPr>
      <a:lvl8pPr marL="3429000" indent="-228600" algn="l" rtl="0" eaLnBrk="1" fontAlgn="base" hangingPunct="1">
        <a:spcBef>
          <a:spcPct val="20000"/>
        </a:spcBef>
        <a:spcAft>
          <a:spcPct val="0"/>
        </a:spcAft>
        <a:buChar char="»"/>
        <a:defRPr sz="2000">
          <a:solidFill>
            <a:srgbClr val="173962"/>
          </a:solidFill>
          <a:latin typeface="+mn-lt"/>
          <a:ea typeface="+mn-ea"/>
        </a:defRPr>
      </a:lvl8pPr>
      <a:lvl9pPr marL="3886200" indent="-228600" algn="l" rtl="0" eaLnBrk="1" fontAlgn="base" hangingPunct="1">
        <a:spcBef>
          <a:spcPct val="20000"/>
        </a:spcBef>
        <a:spcAft>
          <a:spcPct val="0"/>
        </a:spcAft>
        <a:buChar char="»"/>
        <a:defRPr sz="2000">
          <a:solidFill>
            <a:srgbClr val="17396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6" descr="READYppt_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flipH="1">
            <a:off x="406400" y="1447800"/>
            <a:ext cx="3352800" cy="4706938"/>
          </a:xfrm>
          <a:prstGeom prst="rect">
            <a:avLst/>
          </a:prstGeom>
          <a:solidFill>
            <a:srgbClr val="E7832F"/>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sz="1800" dirty="0">
              <a:solidFill>
                <a:prstClr val="black"/>
              </a:solidFill>
            </a:endParaRPr>
          </a:p>
        </p:txBody>
      </p:sp>
      <p:sp>
        <p:nvSpPr>
          <p:cNvPr id="4100" name="Rectangle 2"/>
          <p:cNvSpPr>
            <a:spLocks noGrp="1" noChangeArrowheads="1"/>
          </p:cNvSpPr>
          <p:nvPr>
            <p:ph type="title"/>
          </p:nvPr>
        </p:nvSpPr>
        <p:spPr bwMode="auto">
          <a:xfrm>
            <a:off x="406400" y="304800"/>
            <a:ext cx="995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1" name="Rectangle 3"/>
          <p:cNvSpPr>
            <a:spLocks noGrp="1" noChangeArrowheads="1"/>
          </p:cNvSpPr>
          <p:nvPr>
            <p:ph type="body" idx="1"/>
          </p:nvPr>
        </p:nvSpPr>
        <p:spPr bwMode="auto">
          <a:xfrm>
            <a:off x="3759200" y="1600200"/>
            <a:ext cx="8026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52055883"/>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457200" rtl="0" eaLnBrk="1" fontAlgn="base" hangingPunct="1">
        <a:spcBef>
          <a:spcPct val="0"/>
        </a:spcBef>
        <a:spcAft>
          <a:spcPct val="0"/>
        </a:spcAft>
        <a:defRPr sz="3600" b="1" kern="1200">
          <a:solidFill>
            <a:srgbClr val="63554C"/>
          </a:solidFill>
          <a:latin typeface="Arial"/>
          <a:ea typeface="ＭＳ Ｐゴシック" charset="0"/>
          <a:cs typeface="Arial"/>
        </a:defRPr>
      </a:lvl1pPr>
      <a:lvl2pPr algn="l" defTabSz="457200" rtl="0" eaLnBrk="1" fontAlgn="base" hangingPunct="1">
        <a:spcBef>
          <a:spcPct val="0"/>
        </a:spcBef>
        <a:spcAft>
          <a:spcPct val="0"/>
        </a:spcAft>
        <a:defRPr sz="3600" b="1">
          <a:solidFill>
            <a:srgbClr val="63554C"/>
          </a:solidFill>
          <a:latin typeface="Arial" charset="0"/>
          <a:ea typeface="ＭＳ Ｐゴシック" charset="0"/>
        </a:defRPr>
      </a:lvl2pPr>
      <a:lvl3pPr algn="l" defTabSz="457200" rtl="0" eaLnBrk="1" fontAlgn="base" hangingPunct="1">
        <a:spcBef>
          <a:spcPct val="0"/>
        </a:spcBef>
        <a:spcAft>
          <a:spcPct val="0"/>
        </a:spcAft>
        <a:defRPr sz="3600" b="1">
          <a:solidFill>
            <a:srgbClr val="63554C"/>
          </a:solidFill>
          <a:latin typeface="Arial" charset="0"/>
          <a:ea typeface="ＭＳ Ｐゴシック" charset="0"/>
        </a:defRPr>
      </a:lvl3pPr>
      <a:lvl4pPr algn="l" defTabSz="457200" rtl="0" eaLnBrk="1" fontAlgn="base" hangingPunct="1">
        <a:spcBef>
          <a:spcPct val="0"/>
        </a:spcBef>
        <a:spcAft>
          <a:spcPct val="0"/>
        </a:spcAft>
        <a:defRPr sz="3600" b="1">
          <a:solidFill>
            <a:srgbClr val="63554C"/>
          </a:solidFill>
          <a:latin typeface="Arial" charset="0"/>
          <a:ea typeface="ＭＳ Ｐゴシック" charset="0"/>
        </a:defRPr>
      </a:lvl4pPr>
      <a:lvl5pPr algn="l" defTabSz="457200" rtl="0" eaLnBrk="1" fontAlgn="base" hangingPunct="1">
        <a:spcBef>
          <a:spcPct val="0"/>
        </a:spcBef>
        <a:spcAft>
          <a:spcPct val="0"/>
        </a:spcAft>
        <a:defRPr sz="3600" b="1">
          <a:solidFill>
            <a:srgbClr val="63554C"/>
          </a:solidFill>
          <a:latin typeface="Arial" charset="0"/>
          <a:ea typeface="ＭＳ Ｐゴシック" charset="0"/>
        </a:defRPr>
      </a:lvl5pPr>
      <a:lvl6pPr marL="457200" algn="l" defTabSz="457200" rtl="0" eaLnBrk="1" fontAlgn="base" hangingPunct="1">
        <a:spcBef>
          <a:spcPct val="0"/>
        </a:spcBef>
        <a:spcAft>
          <a:spcPct val="0"/>
        </a:spcAft>
        <a:defRPr sz="3600" b="1">
          <a:solidFill>
            <a:srgbClr val="453A35"/>
          </a:solidFill>
          <a:latin typeface="Arial" charset="0"/>
          <a:ea typeface="ＭＳ Ｐゴシック" charset="0"/>
        </a:defRPr>
      </a:lvl6pPr>
      <a:lvl7pPr marL="914400" algn="l" defTabSz="457200" rtl="0" eaLnBrk="1" fontAlgn="base" hangingPunct="1">
        <a:spcBef>
          <a:spcPct val="0"/>
        </a:spcBef>
        <a:spcAft>
          <a:spcPct val="0"/>
        </a:spcAft>
        <a:defRPr sz="3600" b="1">
          <a:solidFill>
            <a:srgbClr val="453A35"/>
          </a:solidFill>
          <a:latin typeface="Arial" charset="0"/>
          <a:ea typeface="ＭＳ Ｐゴシック" charset="0"/>
        </a:defRPr>
      </a:lvl7pPr>
      <a:lvl8pPr marL="1371600" algn="l" defTabSz="457200" rtl="0" eaLnBrk="1" fontAlgn="base" hangingPunct="1">
        <a:spcBef>
          <a:spcPct val="0"/>
        </a:spcBef>
        <a:spcAft>
          <a:spcPct val="0"/>
        </a:spcAft>
        <a:defRPr sz="3600" b="1">
          <a:solidFill>
            <a:srgbClr val="453A35"/>
          </a:solidFill>
          <a:latin typeface="Arial" charset="0"/>
          <a:ea typeface="ＭＳ Ｐゴシック" charset="0"/>
        </a:defRPr>
      </a:lvl8pPr>
      <a:lvl9pPr marL="1828800" algn="l" defTabSz="457200" rtl="0" eaLnBrk="1" fontAlgn="base" hangingPunct="1">
        <a:spcBef>
          <a:spcPct val="0"/>
        </a:spcBef>
        <a:spcAft>
          <a:spcPct val="0"/>
        </a:spcAft>
        <a:defRPr sz="3600" b="1">
          <a:solidFill>
            <a:srgbClr val="453A35"/>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32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Maryam.Latil@dpi.nc.gov" TargetMode="External"/><Relationship Id="rId5" Type="http://schemas.openxmlformats.org/officeDocument/2006/relationships/hyperlink" Target="mailto:Terra.Dominguez@dpi.nc.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notesSlide" Target="../notesSlides/notesSlide12.xml"/><Relationship Id="rId4"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1.jpg"/><Relationship Id="rId5" Type="http://schemas.openxmlformats.org/officeDocument/2006/relationships/notesSlide" Target="../notesSlides/notesSlide15.xml"/><Relationship Id="rId4"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4.xml"/><Relationship Id="rId7" Type="http://schemas.openxmlformats.org/officeDocument/2006/relationships/diagramQuickStyle" Target="../diagrams/quickStyle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7.m4a"/><Relationship Id="rId7" Type="http://schemas.openxmlformats.org/officeDocument/2006/relationships/image" Target="../media/image23.gif"/><Relationship Id="rId2" Type="http://schemas.microsoft.com/office/2007/relationships/media" Target="../media/media17.m4a"/><Relationship Id="rId1" Type="http://schemas.openxmlformats.org/officeDocument/2006/relationships/tags" Target="../tags/tag5.xml"/><Relationship Id="rId6" Type="http://schemas.openxmlformats.org/officeDocument/2006/relationships/hyperlink" Target="http://www.ncpublicschools.org/cedars/reporting/registration/" TargetMode="External"/><Relationship Id="rId5" Type="http://schemas.openxmlformats.org/officeDocument/2006/relationships/notesSlide" Target="../notesSlides/notesSlide18.xml"/><Relationship Id="rId4" Type="http://schemas.openxmlformats.org/officeDocument/2006/relationships/slideLayout" Target="../slideLayouts/slideLayout74.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hyperlink" Target="https://schools.nc.gov/reporting" TargetMode="External"/><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8.m4a"/><Relationship Id="rId7" Type="http://schemas.openxmlformats.org/officeDocument/2006/relationships/image" Target="../media/image26.png"/><Relationship Id="rId2" Type="http://schemas.microsoft.com/office/2007/relationships/media" Target="../media/media18.m4a"/><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notesSlide" Target="../notesSlides/notesSlide20.xml"/><Relationship Id="rId4"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notesSlide" Target="../notesSlides/notesSlide21.xml"/><Relationship Id="rId4"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png"/><Relationship Id="rId5" Type="http://schemas.openxmlformats.org/officeDocument/2006/relationships/hyperlink" Target="http://www.ncpublicschools.org/cedars/"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cedars.ncpublicschools.gov/analytics/saw.dll?bieehome" TargetMode="External"/><Relationship Id="rId2" Type="http://schemas.openxmlformats.org/officeDocument/2006/relationships/notesSlide" Target="../notesSlides/notesSlide26.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media24.m4a"/><Relationship Id="rId7" Type="http://schemas.openxmlformats.org/officeDocument/2006/relationships/image" Target="../media/image32.jpeg"/><Relationship Id="rId2" Type="http://schemas.microsoft.com/office/2007/relationships/media" Target="../media/media24.m4a"/><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notesSlide" Target="../notesSlides/notesSlide27.xml"/><Relationship Id="rId4" Type="http://schemas.openxmlformats.org/officeDocument/2006/relationships/slideLayout" Target="../slideLayouts/slideLayout132.xml"/><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4.png"/><Relationship Id="rId2" Type="http://schemas.microsoft.com/office/2007/relationships/media" Target="../media/media26.m4a"/><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notesSlide" Target="../notesSlides/notesSlide29.xml"/><Relationship Id="rId4" Type="http://schemas.openxmlformats.org/officeDocument/2006/relationships/slideLayout" Target="../slideLayouts/slideLayout146.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7.m4a"/><Relationship Id="rId7" Type="http://schemas.openxmlformats.org/officeDocument/2006/relationships/image" Target="../media/image37.png"/><Relationship Id="rId2" Type="http://schemas.microsoft.com/office/2007/relationships/media" Target="../media/media27.m4a"/><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notesSlide" Target="../notesSlides/notesSlide30.xml"/><Relationship Id="rId4"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tags" Target="../tags/tag11.xml"/><Relationship Id="rId6" Type="http://schemas.openxmlformats.org/officeDocument/2006/relationships/image" Target="../media/image40.png"/><Relationship Id="rId5" Type="http://schemas.openxmlformats.org/officeDocument/2006/relationships/notesSlide" Target="../notesSlides/notesSlide32.xml"/><Relationship Id="rId4"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4.png"/><Relationship Id="rId2" Type="http://schemas.microsoft.com/office/2007/relationships/media" Target="../media/media30.m4a"/><Relationship Id="rId1" Type="http://schemas.openxmlformats.org/officeDocument/2006/relationships/tags" Target="../tags/tag12.xml"/><Relationship Id="rId6" Type="http://schemas.openxmlformats.org/officeDocument/2006/relationships/image" Target="../media/image41.jpg"/><Relationship Id="rId5" Type="http://schemas.openxmlformats.org/officeDocument/2006/relationships/notesSlide" Target="../notesSlides/notesSlide33.xml"/><Relationship Id="rId4" Type="http://schemas.openxmlformats.org/officeDocument/2006/relationships/slideLayout" Target="../slideLayouts/slideLayout164.xml"/></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70.xml"/><Relationship Id="rId7" Type="http://schemas.openxmlformats.org/officeDocument/2006/relationships/hyperlink" Target="http://www.ncpublicschools.org/cedars/reporting/documentation/"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ncpublicschools.org/cedars/reporting/registration/" TargetMode="External"/><Relationship Id="rId5" Type="http://schemas.openxmlformats.org/officeDocument/2006/relationships/hyperlink" Target="http://www.ncpublicschools.org/cedars/" TargetMode="External"/><Relationship Id="rId4" Type="http://schemas.openxmlformats.org/officeDocument/2006/relationships/notesSlide" Target="../notesSlides/notesSlide34.xml"/><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4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3.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www.ncpublicschools.org/cedars/reporting/documentation/" TargetMode="External"/><Relationship Id="rId5" Type="http://schemas.openxmlformats.org/officeDocument/2006/relationships/hyperlink" Target="http://www.ncpublicschools.org/cedars/reporting/registration/"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www.ncpublicschools.org/cedars/" TargetMode="External"/><Relationship Id="rId3" Type="http://schemas.openxmlformats.org/officeDocument/2006/relationships/slideLayout" Target="../slideLayouts/slideLayout187.xml"/><Relationship Id="rId7" Type="http://schemas.openxmlformats.org/officeDocument/2006/relationships/hyperlink" Target="mailto:Maryam.Latil@di.nc.gov"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Terra.Dominguez@dpi.nc.gov" TargetMode="External"/><Relationship Id="rId5" Type="http://schemas.openxmlformats.org/officeDocument/2006/relationships/image" Target="../media/image44.gif"/><Relationship Id="rId4" Type="http://schemas.openxmlformats.org/officeDocument/2006/relationships/notesSlide" Target="../notesSlides/notesSlide37.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9.g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11.jp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0272" y="1866900"/>
            <a:ext cx="7416800" cy="4171950"/>
          </a:xfrm>
        </p:spPr>
        <p:txBody>
          <a:bodyPr/>
          <a:lstStyle/>
          <a:p>
            <a:r>
              <a:rPr lang="en-US" dirty="0" smtClean="0">
                <a:latin typeface="Bell MT" panose="02020503060305020303" pitchFamily="18" charset="0"/>
              </a:rPr>
              <a:t>Intro to the CEDARS Data Warehouse (CDW)</a:t>
            </a:r>
            <a:r>
              <a:rPr lang="en-US" dirty="0" smtClean="0"/>
              <a:t/>
            </a:r>
            <a:br>
              <a:rPr lang="en-US" dirty="0" smtClean="0"/>
            </a:br>
            <a:r>
              <a:rPr lang="en-US" dirty="0" smtClean="0">
                <a:latin typeface="Bell MT" panose="02020503060305020303" pitchFamily="18" charset="0"/>
              </a:rPr>
              <a:t>April 5, 2016</a:t>
            </a:r>
            <a:r>
              <a:rPr lang="en-US" sz="1800" dirty="0" smtClean="0"/>
              <a:t/>
            </a:r>
            <a:br>
              <a:rPr lang="en-US" sz="1800" dirty="0" smtClean="0"/>
            </a:br>
            <a:r>
              <a:rPr lang="en-US" sz="1800" dirty="0" smtClean="0"/>
              <a:t> </a:t>
            </a:r>
            <a:r>
              <a:rPr lang="en-US" dirty="0" smtClean="0"/>
              <a:t/>
            </a:r>
            <a:br>
              <a:rPr lang="en-US" dirty="0" smtClean="0"/>
            </a:br>
            <a:r>
              <a:rPr lang="en-US" dirty="0" smtClean="0">
                <a:latin typeface="Bell MT" panose="02020503060305020303" pitchFamily="18" charset="0"/>
              </a:rPr>
              <a:t>Terra Dominguez</a:t>
            </a:r>
            <a:br>
              <a:rPr lang="en-US" dirty="0" smtClean="0">
                <a:latin typeface="Bell MT" panose="02020503060305020303" pitchFamily="18" charset="0"/>
              </a:rPr>
            </a:br>
            <a:r>
              <a:rPr lang="en-US" dirty="0" smtClean="0">
                <a:latin typeface="Bell MT" panose="02020503060305020303" pitchFamily="18" charset="0"/>
              </a:rPr>
              <a:t>Data, Research &amp; Federal Policy </a:t>
            </a:r>
            <a:br>
              <a:rPr lang="en-US" dirty="0" smtClean="0">
                <a:latin typeface="Bell MT" panose="02020503060305020303" pitchFamily="18" charset="0"/>
              </a:rPr>
            </a:br>
            <a:r>
              <a:rPr lang="en-US" sz="1600" dirty="0" smtClean="0">
                <a:latin typeface="Bell MT" panose="02020503060305020303" pitchFamily="18" charset="0"/>
              </a:rPr>
              <a:t>Functional System Analyst</a:t>
            </a:r>
            <a:r>
              <a:rPr lang="en-US" dirty="0" smtClean="0">
                <a:latin typeface="Bell MT" panose="02020503060305020303" pitchFamily="18" charset="0"/>
              </a:rPr>
              <a:t/>
            </a:r>
            <a:br>
              <a:rPr lang="en-US" dirty="0" smtClean="0">
                <a:latin typeface="Bell MT" panose="02020503060305020303" pitchFamily="18" charset="0"/>
              </a:rPr>
            </a:br>
            <a:r>
              <a:rPr lang="en-US" sz="1600" dirty="0" smtClean="0">
                <a:latin typeface="Bell MT" panose="02020503060305020303" pitchFamily="18" charset="0"/>
                <a:hlinkClick r:id="rId5"/>
              </a:rPr>
              <a:t>Terra.Dominguez@dpi.nc.gov</a:t>
            </a:r>
            <a:r>
              <a:rPr lang="en-US" sz="1600" dirty="0" smtClean="0">
                <a:latin typeface="Bell MT" panose="02020503060305020303" pitchFamily="18" charset="0"/>
              </a:rPr>
              <a:t> </a:t>
            </a:r>
            <a:br>
              <a:rPr lang="en-US" sz="1600" dirty="0" smtClean="0">
                <a:latin typeface="Bell MT" panose="02020503060305020303" pitchFamily="18" charset="0"/>
              </a:rPr>
            </a:br>
            <a:r>
              <a:rPr lang="en-US" sz="1600" dirty="0" smtClean="0">
                <a:latin typeface="Bell MT" panose="02020503060305020303" pitchFamily="18" charset="0"/>
              </a:rPr>
              <a:t>and </a:t>
            </a:r>
            <a:r>
              <a:rPr lang="en-US" dirty="0" smtClean="0">
                <a:latin typeface="Bell MT" panose="02020503060305020303" pitchFamily="18" charset="0"/>
              </a:rPr>
              <a:t/>
            </a:r>
            <a:br>
              <a:rPr lang="en-US" dirty="0" smtClean="0">
                <a:latin typeface="Bell MT" panose="02020503060305020303" pitchFamily="18" charset="0"/>
              </a:rPr>
            </a:br>
            <a:r>
              <a:rPr lang="en-US" dirty="0" smtClean="0">
                <a:latin typeface="Bell MT" panose="02020503060305020303" pitchFamily="18" charset="0"/>
              </a:rPr>
              <a:t>Maryam Latil</a:t>
            </a:r>
            <a:br>
              <a:rPr lang="en-US" dirty="0" smtClean="0">
                <a:latin typeface="Bell MT" panose="02020503060305020303" pitchFamily="18" charset="0"/>
              </a:rPr>
            </a:br>
            <a:r>
              <a:rPr lang="en-US" dirty="0" smtClean="0">
                <a:latin typeface="Bell MT" panose="02020503060305020303" pitchFamily="18" charset="0"/>
              </a:rPr>
              <a:t>Data, Research &amp; Federal Policy</a:t>
            </a:r>
            <a:br>
              <a:rPr lang="en-US" dirty="0" smtClean="0">
                <a:latin typeface="Bell MT" panose="02020503060305020303" pitchFamily="18" charset="0"/>
              </a:rPr>
            </a:br>
            <a:r>
              <a:rPr lang="en-US" sz="1600" dirty="0" smtClean="0">
                <a:latin typeface="Bell MT" panose="02020503060305020303" pitchFamily="18" charset="0"/>
              </a:rPr>
              <a:t>Administrative Assistant </a:t>
            </a:r>
            <a:r>
              <a:rPr lang="en-US" dirty="0" smtClean="0">
                <a:latin typeface="Bell MT" panose="02020503060305020303" pitchFamily="18" charset="0"/>
              </a:rPr>
              <a:t/>
            </a:r>
            <a:br>
              <a:rPr lang="en-US" dirty="0" smtClean="0">
                <a:latin typeface="Bell MT" panose="02020503060305020303" pitchFamily="18" charset="0"/>
              </a:rPr>
            </a:br>
            <a:r>
              <a:rPr lang="en-US" sz="1600" dirty="0" smtClean="0">
                <a:latin typeface="Bell MT" panose="02020503060305020303" pitchFamily="18" charset="0"/>
                <a:hlinkClick r:id="rId6"/>
              </a:rPr>
              <a:t>Maryam.Latil@dpi.nc.gov</a:t>
            </a:r>
            <a:r>
              <a:rPr lang="en-US" sz="1600" dirty="0" smtClean="0">
                <a:latin typeface="Bell MT" panose="02020503060305020303" pitchFamily="18" charset="0"/>
              </a:rPr>
              <a:t> </a:t>
            </a:r>
            <a:r>
              <a:rPr lang="en-US" dirty="0" smtClean="0"/>
              <a:t/>
            </a:r>
            <a:br>
              <a:rPr lang="en-US" dirty="0" smtClean="0"/>
            </a:br>
            <a:endParaRPr lang="en-US" dirty="0"/>
          </a:p>
        </p:txBody>
      </p:sp>
      <p:sp>
        <p:nvSpPr>
          <p:cNvPr id="3" name="Subtitle 2"/>
          <p:cNvSpPr>
            <a:spLocks noGrp="1"/>
          </p:cNvSpPr>
          <p:nvPr>
            <p:ph type="body" sz="quarter" idx="10"/>
          </p:nvPr>
        </p:nvSpPr>
        <p:spPr>
          <a:xfrm>
            <a:off x="3079531" y="1219200"/>
            <a:ext cx="8534400" cy="1295400"/>
          </a:xfrm>
        </p:spPr>
        <p:txBody>
          <a:bodyPr/>
          <a:lstStyle/>
          <a:p>
            <a:r>
              <a:rPr lang="en-US" sz="4000" dirty="0" smtClean="0"/>
              <a:t>CEDARS Data Warehouse (CDW)</a:t>
            </a:r>
            <a:endParaRPr lang="en-US"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0782100"/>
      </p:ext>
    </p:extLst>
  </p:cSld>
  <p:clrMapOvr>
    <a:masterClrMapping/>
  </p:clrMapOvr>
  <mc:AlternateContent xmlns:mc="http://schemas.openxmlformats.org/markup-compatibility/2006" xmlns:p14="http://schemas.microsoft.com/office/powerpoint/2010/main">
    <mc:Choice Requires="p14">
      <p:transition p14:dur="0" advTm="27004"/>
    </mc:Choice>
    <mc:Fallback xmlns="">
      <p:transition advTm="2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787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04800"/>
            <a:ext cx="7698828" cy="1143000"/>
          </a:xfrm>
        </p:spPr>
        <p:txBody>
          <a:bodyPr/>
          <a:lstStyle/>
          <a:p>
            <a:pPr algn="ctr"/>
            <a:r>
              <a:rPr lang="en-US" dirty="0" smtClean="0"/>
              <a:t>   What data is in the CDW?</a:t>
            </a:r>
            <a:endParaRPr lang="en-US" dirty="0"/>
          </a:p>
        </p:txBody>
      </p:sp>
      <p:sp>
        <p:nvSpPr>
          <p:cNvPr id="6" name="Content Placeholder 5"/>
          <p:cNvSpPr>
            <a:spLocks noGrp="1"/>
          </p:cNvSpPr>
          <p:nvPr>
            <p:ph idx="1"/>
          </p:nvPr>
        </p:nvSpPr>
        <p:spPr/>
        <p:txBody>
          <a:bodyPr/>
          <a:lstStyle/>
          <a:p>
            <a:endParaRPr lang="en-US" dirty="0" smtClean="0"/>
          </a:p>
          <a:p>
            <a:endParaRPr lang="en-US" sz="1000" dirty="0"/>
          </a:p>
          <a:p>
            <a:endParaRPr lang="en-US" sz="2400" dirty="0"/>
          </a:p>
          <a:p>
            <a:endParaRPr lang="en-US" sz="2400" dirty="0"/>
          </a:p>
        </p:txBody>
      </p:sp>
      <p:sp>
        <p:nvSpPr>
          <p:cNvPr id="7" name="Content Placeholder 5"/>
          <p:cNvSpPr txBox="1">
            <a:spLocks/>
          </p:cNvSpPr>
          <p:nvPr/>
        </p:nvSpPr>
        <p:spPr bwMode="auto">
          <a:xfrm>
            <a:off x="609600" y="1447800"/>
            <a:ext cx="716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60000"/>
              </a:spcBef>
            </a:pPr>
            <a:r>
              <a:rPr lang="en-US" dirty="0" smtClean="0">
                <a:solidFill>
                  <a:prstClr val="white"/>
                </a:solidFill>
                <a:latin typeface="Calibri"/>
                <a:cs typeface="ＭＳ Ｐゴシック" charset="0"/>
              </a:rPr>
              <a:t>LEA </a:t>
            </a:r>
            <a:r>
              <a:rPr lang="en-US" dirty="0">
                <a:solidFill>
                  <a:prstClr val="white"/>
                </a:solidFill>
                <a:latin typeface="Calibri"/>
                <a:cs typeface="ＭＳ Ｐゴシック" charset="0"/>
              </a:rPr>
              <a:t>examples </a:t>
            </a:r>
            <a:r>
              <a:rPr lang="en-US" dirty="0" smtClean="0">
                <a:solidFill>
                  <a:prstClr val="white"/>
                </a:solidFill>
                <a:latin typeface="Calibri"/>
                <a:cs typeface="ＭＳ Ｐゴシック" charset="0"/>
              </a:rPr>
              <a:t>include: Dropout Rate, Graduation Rate, </a:t>
            </a:r>
            <a:r>
              <a:rPr lang="en-US" dirty="0">
                <a:solidFill>
                  <a:prstClr val="white"/>
                </a:solidFill>
                <a:latin typeface="Calibri"/>
                <a:cs typeface="ＭＳ Ｐゴシック" charset="0"/>
              </a:rPr>
              <a:t>General </a:t>
            </a:r>
            <a:r>
              <a:rPr lang="en-US" dirty="0" smtClean="0">
                <a:solidFill>
                  <a:prstClr val="white"/>
                </a:solidFill>
                <a:latin typeface="Calibri"/>
                <a:cs typeface="ＭＳ Ｐゴシック" charset="0"/>
              </a:rPr>
              <a:t>Ledger, Assessment participation (performance ‘met/not met’)</a:t>
            </a:r>
            <a:endParaRPr lang="en-US" dirty="0">
              <a:solidFill>
                <a:prstClr val="white"/>
              </a:solidFill>
              <a:latin typeface="Calibri"/>
              <a:cs typeface="ＭＳ Ｐゴシック" charset="0"/>
            </a:endParaRPr>
          </a:p>
          <a:p>
            <a:pPr>
              <a:spcBef>
                <a:spcPct val="60000"/>
              </a:spcBef>
            </a:pPr>
            <a:r>
              <a:rPr lang="en-US" dirty="0" smtClean="0">
                <a:solidFill>
                  <a:prstClr val="white"/>
                </a:solidFill>
                <a:latin typeface="Calibri"/>
                <a:cs typeface="ＭＳ Ｐゴシック" charset="0"/>
              </a:rPr>
              <a:t>School </a:t>
            </a:r>
            <a:r>
              <a:rPr lang="en-US" dirty="0">
                <a:solidFill>
                  <a:prstClr val="white"/>
                </a:solidFill>
                <a:latin typeface="Calibri"/>
                <a:cs typeface="ＭＳ Ｐゴシック" charset="0"/>
              </a:rPr>
              <a:t>examples include </a:t>
            </a:r>
            <a:r>
              <a:rPr lang="en-US" dirty="0" smtClean="0">
                <a:solidFill>
                  <a:prstClr val="white"/>
                </a:solidFill>
                <a:latin typeface="Calibri"/>
                <a:cs typeface="ＭＳ Ｐゴシック" charset="0"/>
              </a:rPr>
              <a:t>: Demographics</a:t>
            </a:r>
            <a:r>
              <a:rPr lang="en-US" dirty="0">
                <a:solidFill>
                  <a:prstClr val="white"/>
                </a:solidFill>
                <a:latin typeface="Calibri"/>
                <a:cs typeface="ＭＳ Ｐゴシック" charset="0"/>
              </a:rPr>
              <a:t> </a:t>
            </a:r>
            <a:r>
              <a:rPr lang="en-US" dirty="0" smtClean="0">
                <a:solidFill>
                  <a:prstClr val="white"/>
                </a:solidFill>
                <a:latin typeface="Calibri"/>
                <a:cs typeface="ＭＳ Ｐゴシック" charset="0"/>
              </a:rPr>
              <a:t>and characteristics (Charter / ALP / Magnet Status)</a:t>
            </a:r>
          </a:p>
          <a:p>
            <a:pPr>
              <a:spcBef>
                <a:spcPct val="60000"/>
              </a:spcBef>
            </a:pPr>
            <a:r>
              <a:rPr lang="en-US" dirty="0" smtClean="0">
                <a:solidFill>
                  <a:prstClr val="white"/>
                </a:solidFill>
                <a:latin typeface="Calibri"/>
                <a:cs typeface="ＭＳ Ｐゴシック" charset="0"/>
              </a:rPr>
              <a:t>Student </a:t>
            </a:r>
            <a:r>
              <a:rPr lang="en-US" dirty="0">
                <a:solidFill>
                  <a:prstClr val="white"/>
                </a:solidFill>
                <a:latin typeface="Calibri"/>
                <a:cs typeface="ＭＳ Ｐゴシック" charset="0"/>
              </a:rPr>
              <a:t>examples include: Demographics, Enrollment, Attendance, Course and Grades, Assessments and Program </a:t>
            </a:r>
            <a:r>
              <a:rPr lang="en-US" dirty="0" smtClean="0">
                <a:solidFill>
                  <a:prstClr val="white"/>
                </a:solidFill>
                <a:latin typeface="Calibri"/>
                <a:cs typeface="ＭＳ Ｐゴシック" charset="0"/>
              </a:rPr>
              <a:t>Participation, Discipline Data </a:t>
            </a:r>
            <a:endParaRPr lang="en-US" dirty="0">
              <a:solidFill>
                <a:prstClr val="white"/>
              </a:solidFill>
              <a:latin typeface="Calibri"/>
              <a:cs typeface="ＭＳ Ｐゴシック" charset="0"/>
            </a:endParaRPr>
          </a:p>
          <a:p>
            <a:pPr>
              <a:spcBef>
                <a:spcPct val="60000"/>
              </a:spcBef>
            </a:pPr>
            <a:r>
              <a:rPr lang="en-US" dirty="0">
                <a:solidFill>
                  <a:prstClr val="white"/>
                </a:solidFill>
                <a:latin typeface="Calibri"/>
                <a:cs typeface="ＭＳ Ｐゴシック" charset="0"/>
              </a:rPr>
              <a:t>Staff examples include: Demographics, Hire Date, National Board Certification, Highest Degree Earned</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3275" y="1624528"/>
            <a:ext cx="3362325" cy="35909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9697585"/>
      </p:ext>
    </p:extLst>
  </p:cSld>
  <p:clrMapOvr>
    <a:masterClrMapping/>
  </p:clrMapOvr>
  <mc:AlternateContent xmlns:mc="http://schemas.openxmlformats.org/markup-compatibility/2006" xmlns:p14="http://schemas.microsoft.com/office/powerpoint/2010/main">
    <mc:Choice Requires="p14">
      <p:transition p14:dur="0" advTm="52317"/>
    </mc:Choice>
    <mc:Fallback xmlns="">
      <p:transition advTm="5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9680" y="3606800"/>
            <a:ext cx="1645920" cy="1721081"/>
          </a:xfrm>
          <a:prstGeom prst="rect">
            <a:avLst/>
          </a:prstGeom>
        </p:spPr>
      </p:pic>
      <p:sp>
        <p:nvSpPr>
          <p:cNvPr id="2" name="Title 1"/>
          <p:cNvSpPr>
            <a:spLocks noGrp="1"/>
          </p:cNvSpPr>
          <p:nvPr>
            <p:ph type="title"/>
          </p:nvPr>
        </p:nvSpPr>
        <p:spPr/>
        <p:txBody>
          <a:bodyPr/>
          <a:lstStyle/>
          <a:p>
            <a:r>
              <a:rPr lang="en-US" dirty="0"/>
              <a:t>Student &amp; </a:t>
            </a:r>
            <a:r>
              <a:rPr lang="en-US" dirty="0" smtClean="0"/>
              <a:t>Staff - Sensitive Data</a:t>
            </a:r>
            <a:endParaRPr lang="en-US" dirty="0"/>
          </a:p>
        </p:txBody>
      </p:sp>
      <p:sp>
        <p:nvSpPr>
          <p:cNvPr id="3" name="Content Placeholder 2"/>
          <p:cNvSpPr>
            <a:spLocks noGrp="1"/>
          </p:cNvSpPr>
          <p:nvPr>
            <p:ph idx="1"/>
          </p:nvPr>
        </p:nvSpPr>
        <p:spPr/>
        <p:txBody>
          <a:bodyPr>
            <a:normAutofit lnSpcReduction="10000"/>
          </a:bodyPr>
          <a:lstStyle/>
          <a:p>
            <a:r>
              <a:rPr lang="en-US" dirty="0" smtClean="0"/>
              <a:t>Collected at the </a:t>
            </a:r>
            <a:r>
              <a:rPr lang="en-US" b="1" dirty="0" smtClean="0"/>
              <a:t>Detail</a:t>
            </a:r>
            <a:r>
              <a:rPr lang="en-US" dirty="0" smtClean="0"/>
              <a:t> level, meaning records specific to the individual student and staff member are collected</a:t>
            </a:r>
          </a:p>
          <a:p>
            <a:endParaRPr lang="en-US" dirty="0"/>
          </a:p>
          <a:p>
            <a:r>
              <a:rPr lang="en-US" b="1" dirty="0" smtClean="0"/>
              <a:t>PII </a:t>
            </a:r>
            <a:r>
              <a:rPr lang="en-US" dirty="0" smtClean="0"/>
              <a:t>– ‘Personally Identifiable Information’ and must be protected</a:t>
            </a:r>
          </a:p>
          <a:p>
            <a:pPr lvl="1"/>
            <a:r>
              <a:rPr lang="en-US" dirty="0" smtClean="0"/>
              <a:t>No detail level data is used for Federal Reporting</a:t>
            </a:r>
          </a:p>
          <a:p>
            <a:pPr lvl="1"/>
            <a:r>
              <a:rPr lang="en-US" dirty="0" smtClean="0"/>
              <a:t>FERPA guidelines are enforced and dictate how any detail level data is to be used</a:t>
            </a:r>
          </a:p>
          <a:p>
            <a:pPr lvl="1"/>
            <a:endParaRPr lang="en-US" dirty="0"/>
          </a:p>
          <a:p>
            <a:pPr marL="914400" lvl="2" indent="0">
              <a:buNone/>
            </a:pPr>
            <a:endParaRPr lang="en-US" dirty="0" smtClean="0"/>
          </a:p>
          <a:p>
            <a:pPr lvl="2"/>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3183974"/>
      </p:ext>
    </p:extLst>
  </p:cSld>
  <p:clrMapOvr>
    <a:masterClrMapping/>
  </p:clrMapOvr>
  <mc:AlternateContent xmlns:mc="http://schemas.openxmlformats.org/markup-compatibility/2006" xmlns:p14="http://schemas.microsoft.com/office/powerpoint/2010/main">
    <mc:Choice Requires="p14">
      <p:transition p14:dur="0" advTm="47704"/>
    </mc:Choice>
    <mc:Fallback xmlns="">
      <p:transition advTm="4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a:t>
            </a:r>
            <a:r>
              <a:rPr lang="en-US" dirty="0" smtClean="0"/>
              <a:t>– Do You Have Access?</a:t>
            </a:r>
            <a:endParaRPr lang="en-US" dirty="0"/>
          </a:p>
        </p:txBody>
      </p:sp>
      <p:sp>
        <p:nvSpPr>
          <p:cNvPr id="3" name="Content Placeholder 2"/>
          <p:cNvSpPr>
            <a:spLocks noGrp="1"/>
          </p:cNvSpPr>
          <p:nvPr>
            <p:ph idx="1"/>
          </p:nvPr>
        </p:nvSpPr>
        <p:spPr/>
        <p:txBody>
          <a:bodyPr/>
          <a:lstStyle/>
          <a:p>
            <a:pPr marL="0" indent="0">
              <a:buNone/>
            </a:pPr>
            <a:r>
              <a:rPr lang="en-US" dirty="0" smtClean="0"/>
              <a:t>	Yes, I have access to Dashboards. </a:t>
            </a:r>
          </a:p>
          <a:p>
            <a:pPr marL="0" indent="0">
              <a:buNone/>
            </a:pPr>
            <a:r>
              <a:rPr lang="en-US" dirty="0" smtClean="0"/>
              <a:t>	No, I don’t have access.</a:t>
            </a:r>
          </a:p>
          <a:p>
            <a:pPr marL="0" indent="0">
              <a:buNone/>
            </a:pPr>
            <a:r>
              <a:rPr lang="en-US" dirty="0" smtClean="0"/>
              <a:t>	Yes, I have Report Writer access.</a:t>
            </a:r>
          </a:p>
          <a:p>
            <a:pPr marL="0" indent="0">
              <a:buNone/>
            </a:pPr>
            <a:r>
              <a:rPr lang="en-US" dirty="0" smtClean="0"/>
              <a:t>	I’m not sure if I have access or not.</a:t>
            </a:r>
          </a:p>
          <a:p>
            <a:pPr marL="0" indent="0">
              <a:buNone/>
            </a:pPr>
            <a:endParaRPr lang="en-US"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3245" y="2058440"/>
            <a:ext cx="1828800" cy="2700245"/>
          </a:xfrm>
          <a:prstGeom prst="rect">
            <a:avLst/>
          </a:prstGeom>
        </p:spPr>
      </p:pic>
      <p:sp>
        <p:nvSpPr>
          <p:cNvPr id="4" name="Rectangle 3"/>
          <p:cNvSpPr/>
          <p:nvPr/>
        </p:nvSpPr>
        <p:spPr bwMode="auto">
          <a:xfrm>
            <a:off x="544750" y="1524000"/>
            <a:ext cx="548640" cy="5486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Rectangle 5"/>
          <p:cNvSpPr/>
          <p:nvPr/>
        </p:nvSpPr>
        <p:spPr bwMode="auto">
          <a:xfrm>
            <a:off x="544750" y="2298485"/>
            <a:ext cx="548640" cy="5486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ectangle 6"/>
          <p:cNvSpPr/>
          <p:nvPr/>
        </p:nvSpPr>
        <p:spPr bwMode="auto">
          <a:xfrm>
            <a:off x="544750" y="3089830"/>
            <a:ext cx="548640" cy="5486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Rectangle 7"/>
          <p:cNvSpPr/>
          <p:nvPr/>
        </p:nvSpPr>
        <p:spPr bwMode="auto">
          <a:xfrm>
            <a:off x="544750" y="3884419"/>
            <a:ext cx="548640" cy="5486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66575273"/>
      </p:ext>
    </p:extLst>
  </p:cSld>
  <p:clrMapOvr>
    <a:masterClrMapping/>
  </p:clrMapOvr>
  <mc:AlternateContent xmlns:mc="http://schemas.openxmlformats.org/markup-compatibility/2006" xmlns:p14="http://schemas.microsoft.com/office/powerpoint/2010/main">
    <mc:Choice Requires="p14">
      <p:transition spd="slow" p14:dur="2000" advTm="25897"/>
    </mc:Choice>
    <mc:Fallback xmlns="">
      <p:transition spd="slow" advTm="25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Could Benefit From Having Access?</a:t>
            </a:r>
            <a:endParaRPr lang="en-US" dirty="0"/>
          </a:p>
        </p:txBody>
      </p:sp>
      <p:sp>
        <p:nvSpPr>
          <p:cNvPr id="3" name="Content Placeholder 2"/>
          <p:cNvSpPr>
            <a:spLocks noGrp="1"/>
          </p:cNvSpPr>
          <p:nvPr>
            <p:ph idx="1"/>
          </p:nvPr>
        </p:nvSpPr>
        <p:spPr>
          <a:xfrm>
            <a:off x="406400" y="1524000"/>
            <a:ext cx="7006077" cy="4572000"/>
          </a:xfrm>
        </p:spPr>
        <p:txBody>
          <a:bodyPr/>
          <a:lstStyle/>
          <a:p>
            <a:r>
              <a:rPr lang="en-US" sz="2800" dirty="0"/>
              <a:t>Administrators</a:t>
            </a:r>
          </a:p>
          <a:p>
            <a:r>
              <a:rPr lang="en-US" sz="2800" dirty="0"/>
              <a:t>Tech Directors</a:t>
            </a:r>
          </a:p>
          <a:p>
            <a:r>
              <a:rPr lang="en-US" sz="2800" dirty="0"/>
              <a:t>Data </a:t>
            </a:r>
            <a:r>
              <a:rPr lang="en-US" sz="2800" dirty="0" smtClean="0"/>
              <a:t>Analysts / Report Writers</a:t>
            </a:r>
            <a:endParaRPr lang="en-US" sz="2800" dirty="0"/>
          </a:p>
          <a:p>
            <a:r>
              <a:rPr lang="en-US" sz="2800" dirty="0" smtClean="0"/>
              <a:t>Coordinators </a:t>
            </a:r>
            <a:r>
              <a:rPr lang="en-US" sz="2000" i="1" dirty="0"/>
              <a:t>(all programs, including PowerSchool)</a:t>
            </a:r>
          </a:p>
          <a:p>
            <a:r>
              <a:rPr lang="en-US" sz="2800" dirty="0"/>
              <a:t>Data Managers</a:t>
            </a:r>
          </a:p>
          <a:p>
            <a:r>
              <a:rPr lang="en-US" sz="2800" dirty="0"/>
              <a:t>The list goes on and on…</a:t>
            </a:r>
          </a:p>
        </p:txBody>
      </p:sp>
      <p:pic>
        <p:nvPicPr>
          <p:cNvPr id="1030" name="Picture 6" descr="http://nuvola.corriere.it/files/2014/03/data-analyst-500x3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240" y="3018213"/>
            <a:ext cx="4023360" cy="2679559"/>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5716706"/>
      </p:ext>
    </p:extLst>
  </p:cSld>
  <p:clrMapOvr>
    <a:masterClrMapping/>
  </p:clrMapOvr>
  <mc:AlternateContent xmlns:mc="http://schemas.openxmlformats.org/markup-compatibility/2006" xmlns:p14="http://schemas.microsoft.com/office/powerpoint/2010/main">
    <mc:Choice Requires="p14">
      <p:transition spd="slow" p14:dur="2000" advTm="29949"/>
    </mc:Choice>
    <mc:Fallback xmlns="">
      <p:transition spd="slow" advTm="2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What Type of Access Can I Request?</a:t>
            </a:r>
          </a:p>
        </p:txBody>
      </p:sp>
      <p:sp>
        <p:nvSpPr>
          <p:cNvPr id="3" name="Content Placeholder 2"/>
          <p:cNvSpPr>
            <a:spLocks noGrp="1"/>
          </p:cNvSpPr>
          <p:nvPr>
            <p:ph sz="half" idx="1"/>
          </p:nvPr>
        </p:nvSpPr>
        <p:spPr>
          <a:xfrm>
            <a:off x="193222" y="1571173"/>
            <a:ext cx="7315200" cy="4525963"/>
          </a:xfrm>
        </p:spPr>
        <p:txBody>
          <a:bodyPr>
            <a:normAutofit fontScale="70000" lnSpcReduction="20000"/>
          </a:bodyPr>
          <a:lstStyle/>
          <a:p>
            <a:pPr marL="0" indent="0">
              <a:buNone/>
            </a:pPr>
            <a:r>
              <a:rPr lang="en-US" dirty="0" smtClean="0"/>
              <a:t>LEA </a:t>
            </a:r>
          </a:p>
          <a:p>
            <a:pPr marL="914400" lvl="1" indent="-457200">
              <a:buFont typeface="+mj-lt"/>
              <a:buAutoNum type="arabicPeriod"/>
            </a:pPr>
            <a:r>
              <a:rPr lang="en-US" sz="2600" b="1" dirty="0"/>
              <a:t>LEA Detail Answers </a:t>
            </a:r>
            <a:r>
              <a:rPr lang="en-US" dirty="0" smtClean="0"/>
              <a:t/>
            </a:r>
            <a:br>
              <a:rPr lang="en-US" dirty="0" smtClean="0"/>
            </a:br>
            <a:r>
              <a:rPr lang="en-US" sz="2300" i="1" dirty="0"/>
              <a:t>Super Powers – complete visibility</a:t>
            </a:r>
          </a:p>
          <a:p>
            <a:pPr marL="914400" lvl="1" indent="-457200">
              <a:buFont typeface="+mj-lt"/>
              <a:buAutoNum type="arabicPeriod"/>
            </a:pPr>
            <a:r>
              <a:rPr lang="en-US" sz="2600" b="1" dirty="0"/>
              <a:t>LEA Users Detail </a:t>
            </a:r>
            <a:r>
              <a:rPr lang="en-US" dirty="0" smtClean="0"/>
              <a:t/>
            </a:r>
            <a:br>
              <a:rPr lang="en-US" dirty="0" smtClean="0"/>
            </a:br>
            <a:r>
              <a:rPr lang="en-US" sz="2300" i="1" dirty="0"/>
              <a:t>“One Click” dashboard reports with drill down to sensitive data</a:t>
            </a:r>
          </a:p>
          <a:p>
            <a:pPr marL="914400" lvl="1" indent="-457200">
              <a:buFont typeface="+mj-lt"/>
              <a:buAutoNum type="arabicPeriod"/>
            </a:pPr>
            <a:r>
              <a:rPr lang="en-US" sz="2600" b="1" dirty="0"/>
              <a:t>Aggregate (LEA/Charter)</a:t>
            </a:r>
            <a:r>
              <a:rPr lang="en-US" dirty="0" smtClean="0"/>
              <a:t/>
            </a:r>
            <a:br>
              <a:rPr lang="en-US" dirty="0" smtClean="0"/>
            </a:br>
            <a:r>
              <a:rPr lang="en-US" sz="2300" i="1" dirty="0"/>
              <a:t>Extremely limited “One Click” dashboards, not recommended</a:t>
            </a:r>
            <a:endParaRPr lang="en-US" sz="2300" dirty="0"/>
          </a:p>
          <a:p>
            <a:pPr marL="914400" lvl="1" indent="-457200">
              <a:buFont typeface="+mj-lt"/>
              <a:buAutoNum type="arabicPeriod"/>
            </a:pPr>
            <a:r>
              <a:rPr lang="en-US" sz="2600" b="1" dirty="0"/>
              <a:t>Security Officer </a:t>
            </a:r>
            <a:r>
              <a:rPr lang="en-US" dirty="0" smtClean="0"/>
              <a:t/>
            </a:r>
            <a:br>
              <a:rPr lang="en-US" dirty="0" smtClean="0"/>
            </a:br>
            <a:r>
              <a:rPr lang="en-US" sz="2300" i="1" dirty="0"/>
              <a:t>Super Powers to registration system only</a:t>
            </a:r>
          </a:p>
          <a:p>
            <a:pPr marL="0" indent="0">
              <a:buNone/>
            </a:pPr>
            <a:r>
              <a:rPr lang="en-US" dirty="0" smtClean="0"/>
              <a:t>School</a:t>
            </a:r>
            <a:endParaRPr lang="en-US" dirty="0"/>
          </a:p>
          <a:p>
            <a:pPr marL="914400" lvl="1" indent="-457200">
              <a:buFont typeface="+mj-lt"/>
              <a:buAutoNum type="arabicPeriod"/>
            </a:pPr>
            <a:r>
              <a:rPr lang="en-US" sz="2600" b="1" dirty="0"/>
              <a:t>School Users Detail </a:t>
            </a:r>
            <a:r>
              <a:rPr lang="en-US" dirty="0" smtClean="0"/>
              <a:t/>
            </a:r>
            <a:br>
              <a:rPr lang="en-US" dirty="0" smtClean="0"/>
            </a:br>
            <a:r>
              <a:rPr lang="en-US" sz="2300" i="1" dirty="0"/>
              <a:t>“One Click” dashboard reports with drill down to sensitive data</a:t>
            </a:r>
          </a:p>
          <a:p>
            <a:pPr marL="914400" lvl="1" indent="-457200">
              <a:buFont typeface="+mj-lt"/>
              <a:buAutoNum type="arabicPeriod"/>
            </a:pPr>
            <a:r>
              <a:rPr lang="en-US" sz="2600" b="1" dirty="0"/>
              <a:t>Aggregate (School) </a:t>
            </a:r>
            <a:r>
              <a:rPr lang="en-US" dirty="0"/>
              <a:t/>
            </a:r>
            <a:br>
              <a:rPr lang="en-US" dirty="0"/>
            </a:br>
            <a:r>
              <a:rPr lang="en-US" sz="2300" i="1" dirty="0"/>
              <a:t>Extremely limited “One Click” dashboards, not recommended</a:t>
            </a:r>
            <a:endParaRPr lang="en-US" sz="2300" dirty="0"/>
          </a:p>
          <a:p>
            <a:pPr marL="914400" lvl="1" indent="-457200">
              <a:buFont typeface="+mj-lt"/>
              <a:buAutoNum type="arabicPeriod"/>
            </a:pPr>
            <a:endParaRPr lang="en-US" dirty="0" smtClean="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flipH="1">
            <a:off x="7730247" y="2529610"/>
            <a:ext cx="3657600" cy="260908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3695216"/>
      </p:ext>
    </p:extLst>
  </p:cSld>
  <p:clrMapOvr>
    <a:masterClrMapping/>
  </p:clrMapOvr>
  <mc:AlternateContent xmlns:mc="http://schemas.openxmlformats.org/markup-compatibility/2006" xmlns:p14="http://schemas.microsoft.com/office/powerpoint/2010/main">
    <mc:Choice Requires="p14">
      <p:transition p14:dur="0" advTm="79710"/>
    </mc:Choice>
    <mc:Fallback xmlns="">
      <p:transition advTm="79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Who Determines Who Has Access?</a:t>
            </a:r>
          </a:p>
        </p:txBody>
      </p:sp>
      <p:sp>
        <p:nvSpPr>
          <p:cNvPr id="3" name="Content Placeholder 2"/>
          <p:cNvSpPr>
            <a:spLocks noGrp="1"/>
          </p:cNvSpPr>
          <p:nvPr>
            <p:ph idx="1"/>
          </p:nvPr>
        </p:nvSpPr>
        <p:spPr>
          <a:xfrm>
            <a:off x="406400" y="1371600"/>
            <a:ext cx="7594600" cy="4572000"/>
          </a:xfrm>
        </p:spPr>
        <p:txBody>
          <a:bodyPr/>
          <a:lstStyle/>
          <a:p>
            <a:pPr marL="0" indent="0" algn="ctr">
              <a:buNone/>
            </a:pPr>
            <a:endParaRPr lang="en-US" sz="800" dirty="0"/>
          </a:p>
          <a:p>
            <a:pPr>
              <a:buFont typeface="Arial" panose="020B0604020202020204" pitchFamily="34" charset="0"/>
              <a:buChar char="•"/>
            </a:pPr>
            <a:r>
              <a:rPr lang="en-US" dirty="0" smtClean="0"/>
              <a:t>LEAs and Charters should create a process for granting access to the CDW to ensure personnel have the appropriate visibility into the system.</a:t>
            </a:r>
          </a:p>
          <a:p>
            <a:r>
              <a:rPr lang="en-US" dirty="0" smtClean="0"/>
              <a:t>All LEAs/Charters must have a </a:t>
            </a:r>
            <a:r>
              <a:rPr lang="en-US" b="1" dirty="0" smtClean="0"/>
              <a:t>Security Officer </a:t>
            </a:r>
            <a:r>
              <a:rPr lang="en-US" dirty="0" smtClean="0"/>
              <a:t>to manage access to the CDW.</a:t>
            </a:r>
            <a:endParaRPr lang="en-US"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0220" y="2201655"/>
            <a:ext cx="3566160" cy="333756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97581073"/>
      </p:ext>
    </p:extLst>
  </p:cSld>
  <p:clrMapOvr>
    <a:masterClrMapping/>
  </p:clrMapOvr>
  <mc:AlternateContent xmlns:mc="http://schemas.openxmlformats.org/markup-compatibility/2006" xmlns:p14="http://schemas.microsoft.com/office/powerpoint/2010/main">
    <mc:Choice Requires="p14">
      <p:transition spd="slow" p14:dur="2000" advTm="58369"/>
    </mc:Choice>
    <mc:Fallback xmlns="">
      <p:transition spd="slow" advTm="5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What Does ‘Security Officer’ Mean?</a:t>
            </a: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The term ‘Security Officer’ is used for the staff member(s) who is responsible for </a:t>
            </a:r>
            <a:r>
              <a:rPr lang="en-US" b="1" dirty="0" smtClean="0"/>
              <a:t>managing user roles </a:t>
            </a:r>
            <a:r>
              <a:rPr lang="en-US" dirty="0" smtClean="0"/>
              <a:t>that provide access to their district/charter’s longitudinal data.</a:t>
            </a:r>
            <a:endParaRPr lang="en-US" dirty="0"/>
          </a:p>
        </p:txBody>
      </p:sp>
      <p:pic>
        <p:nvPicPr>
          <p:cNvPr id="4" name="Picture 2" descr="C:\Users\tdominguez\AppData\Local\Microsoft\Windows\Temporary Internet Files\Content.IE5\RWD9PWOH\MP90043315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4318000"/>
            <a:ext cx="2895600" cy="193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7288584"/>
      </p:ext>
    </p:extLst>
  </p:cSld>
  <p:clrMapOvr>
    <a:masterClrMapping/>
  </p:clrMapOvr>
  <mc:AlternateContent xmlns:mc="http://schemas.openxmlformats.org/markup-compatibility/2006" xmlns:p14="http://schemas.microsoft.com/office/powerpoint/2010/main">
    <mc:Choice Requires="p14">
      <p:transition spd="slow" p14:dur="2000" advTm="22874"/>
    </mc:Choice>
    <mc:Fallback xmlns="">
      <p:transition spd="slow" advTm="2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Do I Contact for Access?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82395889"/>
              </p:ext>
            </p:extLst>
          </p:nvPr>
        </p:nvGraphicFramePr>
        <p:xfrm>
          <a:off x="1147313" y="1463616"/>
          <a:ext cx="85344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5766705"/>
      </p:ext>
    </p:extLst>
  </p:cSld>
  <p:clrMapOvr>
    <a:masterClrMapping/>
  </p:clrMapOvr>
  <mc:AlternateContent xmlns:mc="http://schemas.openxmlformats.org/markup-compatibility/2006" xmlns:p14="http://schemas.microsoft.com/office/powerpoint/2010/main">
    <mc:Choice Requires="p14">
      <p:transition spd="slow" p14:dur="2000" advTm="36049"/>
    </mc:Choice>
    <mc:Fallback xmlns="">
      <p:transition spd="slow" advTm="3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Register for Access?</a:t>
            </a:r>
            <a:endParaRPr lang="en-US" dirty="0"/>
          </a:p>
        </p:txBody>
      </p:sp>
      <p:sp>
        <p:nvSpPr>
          <p:cNvPr id="3" name="Content Placeholder 2"/>
          <p:cNvSpPr>
            <a:spLocks noGrp="1"/>
          </p:cNvSpPr>
          <p:nvPr>
            <p:ph idx="1"/>
          </p:nvPr>
        </p:nvSpPr>
        <p:spPr>
          <a:xfrm>
            <a:off x="406400" y="1524000"/>
            <a:ext cx="11704320" cy="1597572"/>
          </a:xfrm>
        </p:spPr>
        <p:txBody>
          <a:bodyPr/>
          <a:lstStyle/>
          <a:p>
            <a:pPr marL="0" indent="0" algn="ctr">
              <a:buNone/>
            </a:pPr>
            <a:r>
              <a:rPr lang="en-US" sz="1800" b="1" dirty="0"/>
              <a:t>Each individual must apply </a:t>
            </a:r>
            <a:r>
              <a:rPr lang="en-US" sz="1800" dirty="0"/>
              <a:t>for access manually, using the CEDARS registration system</a:t>
            </a:r>
          </a:p>
          <a:p>
            <a:pPr marL="514350" indent="-514350">
              <a:buFont typeface="+mj-lt"/>
              <a:buAutoNum type="arabicPeriod"/>
            </a:pPr>
            <a:r>
              <a:rPr lang="en-US" sz="1800" dirty="0">
                <a:hlinkClick r:id="rId6"/>
              </a:rPr>
              <a:t>http://www.ncpublicschools.org/cedars/reporting/registration</a:t>
            </a:r>
            <a:r>
              <a:rPr lang="en-US" sz="1800" dirty="0" smtClean="0">
                <a:hlinkClick r:id="rId6"/>
              </a:rPr>
              <a:t>/</a:t>
            </a:r>
            <a:endParaRPr lang="en-US" sz="1800" dirty="0" smtClean="0"/>
          </a:p>
          <a:p>
            <a:pPr marL="514350" indent="-514350">
              <a:buFont typeface="+mj-lt"/>
              <a:buAutoNum type="arabicPeriod"/>
            </a:pPr>
            <a:r>
              <a:rPr lang="en-US" sz="1800" dirty="0" smtClean="0"/>
              <a:t>Click the Step 2 link</a:t>
            </a:r>
          </a:p>
          <a:p>
            <a:pPr marL="514350" indent="-514350">
              <a:buFont typeface="+mj-lt"/>
              <a:buAutoNum type="arabicPeriod"/>
            </a:pPr>
            <a:r>
              <a:rPr lang="en-US" sz="1800" dirty="0" smtClean="0"/>
              <a:t>Log in using your NCID user name and Password</a:t>
            </a:r>
          </a:p>
          <a:p>
            <a:pPr marL="0" indent="0">
              <a:buNone/>
            </a:pPr>
            <a:endParaRPr lang="en-US" dirty="0"/>
          </a:p>
        </p:txBody>
      </p:sp>
      <p:sp>
        <p:nvSpPr>
          <p:cNvPr id="4" name="Rectangle 1"/>
          <p:cNvSpPr>
            <a:spLocks noChangeArrowheads="1"/>
          </p:cNvSpPr>
          <p:nvPr/>
        </p:nvSpPr>
        <p:spPr bwMode="auto">
          <a:xfrm>
            <a:off x="0" y="51628"/>
            <a:ext cx="65"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42A55"/>
                </a:solidFill>
                <a:effectLst/>
                <a:latin typeface="Arial" panose="020B0604020202020204" pitchFamily="34" charset="0"/>
                <a:cs typeface="Arial" panose="020B0604020202020204" pitchFamily="34" charset="0"/>
              </a:rPr>
              <a:t/>
            </a:r>
            <a:br>
              <a:rPr kumimoji="0" lang="en-US" altLang="en-US" sz="900" b="0" i="0" u="none" strike="noStrike" cap="none" normalizeH="0" baseline="0" dirty="0" smtClean="0">
                <a:ln>
                  <a:noFill/>
                </a:ln>
                <a:solidFill>
                  <a:srgbClr val="042A55"/>
                </a:solidFill>
                <a:effectLst/>
                <a:latin typeface="Arial" panose="020B0604020202020204" pitchFamily="34" charset="0"/>
                <a:cs typeface="Arial" panose="020B0604020202020204" pitchFamily="34" charset="0"/>
              </a:rPr>
            </a:br>
            <a:endParaRPr kumimoji="0" lang="en-US" altLang="en-US" sz="1400" b="1" i="0" u="none" strike="noStrike" cap="none" normalizeH="0" baseline="0" dirty="0" smtClean="0">
              <a:ln>
                <a:noFill/>
              </a:ln>
              <a:solidFill>
                <a:srgbClr val="541043"/>
              </a:solidFill>
              <a:effectLst/>
              <a:latin typeface="Arial" panose="020B0604020202020204" pitchFamily="34" charset="0"/>
              <a:cs typeface="Arial" panose="020B0604020202020204" pitchFamily="34" charset="0"/>
            </a:endParaRPr>
          </a:p>
        </p:txBody>
      </p:sp>
      <p:pic>
        <p:nvPicPr>
          <p:cNvPr id="1026" name="Picture 2" descr="http://www.ncpublicschools.org/images/dotver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3" y="-1123950"/>
            <a:ext cx="47625" cy="333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406400" y="3273972"/>
            <a:ext cx="11379200" cy="2822028"/>
          </a:xfrm>
          <a:prstGeom prst="rect">
            <a:avLst/>
          </a:prstGeom>
          <a:ln>
            <a:solidFill>
              <a:schemeClr val="bg1">
                <a:lumMod val="50000"/>
              </a:schemeClr>
            </a:solidFill>
          </a:ln>
        </p:spPr>
      </p:pic>
      <p:sp>
        <p:nvSpPr>
          <p:cNvPr id="7" name="Oval 6"/>
          <p:cNvSpPr/>
          <p:nvPr/>
        </p:nvSpPr>
        <p:spPr bwMode="auto">
          <a:xfrm>
            <a:off x="0" y="5475890"/>
            <a:ext cx="3626069" cy="772510"/>
          </a:xfrm>
          <a:prstGeom prst="ellipse">
            <a:avLst/>
          </a:prstGeom>
          <a:no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Left Arrow 8"/>
          <p:cNvSpPr/>
          <p:nvPr/>
        </p:nvSpPr>
        <p:spPr bwMode="auto">
          <a:xfrm>
            <a:off x="2468673" y="3573518"/>
            <a:ext cx="1813034" cy="233855"/>
          </a:xfrm>
          <a:prstGeom prst="leftArrow">
            <a:avLst/>
          </a:prstGeom>
          <a:solidFill>
            <a:schemeClr val="accent6">
              <a:lumMod val="75000"/>
            </a:schemeClr>
          </a:solidFill>
          <a:ln w="9525"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35674578"/>
      </p:ext>
    </p:extLst>
  </p:cSld>
  <p:clrMapOvr>
    <a:masterClrMapping/>
  </p:clrMapOvr>
  <mc:AlternateContent xmlns:mc="http://schemas.openxmlformats.org/markup-compatibility/2006" xmlns:p14="http://schemas.microsoft.com/office/powerpoint/2010/main">
    <mc:Choice Requires="p14">
      <p:transition spd="slow" p14:dur="2000" advTm="34015"/>
    </mc:Choice>
    <mc:Fallback xmlns="">
      <p:transition spd="slow" advTm="3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3.75E-6 2.96296E-6 L -0.01185 0.32176 " pathEditMode="relative" rAng="0" ptsTypes="AA">
                                      <p:cBhvr>
                                        <p:cTn id="17" dur="2000" fill="hold"/>
                                        <p:tgtEl>
                                          <p:spTgt spid="9"/>
                                        </p:tgtEl>
                                        <p:attrNameLst>
                                          <p:attrName>ppt_x</p:attrName>
                                          <p:attrName>ppt_y</p:attrName>
                                        </p:attrNameLst>
                                      </p:cBhvr>
                                      <p:rCtr x="-625" y="1581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CDW Registration Link:</a:t>
            </a:r>
            <a:br>
              <a:rPr lang="en-US" sz="2800" dirty="0"/>
            </a:br>
            <a:r>
              <a:rPr lang="en-US" sz="1400" dirty="0">
                <a:hlinkClick r:id="rId3"/>
              </a:rPr>
              <a:t>https://schools.nc.gov/reporting</a:t>
            </a:r>
            <a:r>
              <a:rPr lang="en-US" sz="1400" dirty="0"/>
              <a:t/>
            </a:r>
            <a:br>
              <a:rPr lang="en-US" sz="1400" dirty="0"/>
            </a:br>
            <a:r>
              <a:rPr lang="en-US" sz="2800" dirty="0"/>
              <a:t/>
            </a:r>
            <a:br>
              <a:rPr lang="en-US" sz="2800" dirty="0"/>
            </a:br>
            <a:r>
              <a:rPr lang="en-US" sz="1400" dirty="0"/>
              <a:t/>
            </a:r>
            <a:br>
              <a:rPr lang="en-US" sz="1400" dirty="0"/>
            </a:br>
            <a:r>
              <a:rPr lang="en-US" sz="1400" dirty="0"/>
              <a:t/>
            </a:r>
            <a:br>
              <a:rPr lang="en-US" sz="1400" dirty="0"/>
            </a:br>
            <a:endParaRPr lang="en-US" sz="1400" dirty="0"/>
          </a:p>
        </p:txBody>
      </p:sp>
      <p:sp>
        <p:nvSpPr>
          <p:cNvPr id="3" name="Text Placeholder 2"/>
          <p:cNvSpPr>
            <a:spLocks noGrp="1"/>
          </p:cNvSpPr>
          <p:nvPr>
            <p:ph type="body" idx="1"/>
          </p:nvPr>
        </p:nvSpPr>
        <p:spPr/>
        <p:txBody>
          <a:bodyPr/>
          <a:lstStyle/>
          <a:p>
            <a:r>
              <a:rPr lang="en-US" sz="4400" dirty="0"/>
              <a:t>Demo</a:t>
            </a:r>
          </a:p>
        </p:txBody>
      </p:sp>
    </p:spTree>
    <p:extLst>
      <p:ext uri="{BB962C8B-B14F-4D97-AF65-F5344CB8AC3E}">
        <p14:creationId xmlns:p14="http://schemas.microsoft.com/office/powerpoint/2010/main" val="311691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spcBef>
                <a:spcPct val="20000"/>
              </a:spcBef>
            </a:pPr>
            <a:r>
              <a:rPr lang="en-US" dirty="0">
                <a:solidFill>
                  <a:srgbClr val="63554C"/>
                </a:solidFill>
              </a:rPr>
              <a:t>House Keeping</a:t>
            </a:r>
          </a:p>
        </p:txBody>
      </p:sp>
      <p:sp>
        <p:nvSpPr>
          <p:cNvPr id="13" name="Text Placeholder 7"/>
          <p:cNvSpPr txBox="1">
            <a:spLocks/>
          </p:cNvSpPr>
          <p:nvPr/>
        </p:nvSpPr>
        <p:spPr>
          <a:xfrm>
            <a:off x="1967459" y="1371601"/>
            <a:ext cx="4495800" cy="4691063"/>
          </a:xfrm>
          <a:prstGeom prst="rect">
            <a:avLst/>
          </a:prstGeom>
        </p:spPr>
        <p:txBody>
          <a:bodyPr/>
          <a:lst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200" dirty="0"/>
          </a:p>
          <a:p>
            <a:pPr marL="0" indent="0">
              <a:buNone/>
            </a:pPr>
            <a:r>
              <a:rPr lang="en-US" sz="2200" dirty="0"/>
              <a:t>Default audio is Mic &amp; Speakers.  To join over the phone, click Telephone.</a:t>
            </a:r>
          </a:p>
          <a:p>
            <a:pPr marL="0" indent="0">
              <a:buNone/>
            </a:pPr>
            <a:endParaRPr lang="en-US" sz="1000" dirty="0"/>
          </a:p>
          <a:p>
            <a:pPr marL="0" indent="0">
              <a:buNone/>
            </a:pPr>
            <a:r>
              <a:rPr lang="en-US" sz="2200" dirty="0"/>
              <a:t>Use the </a:t>
            </a:r>
            <a:r>
              <a:rPr lang="en-US" sz="2200" b="1" dirty="0"/>
              <a:t>Hand</a:t>
            </a:r>
            <a:r>
              <a:rPr lang="en-US" sz="2200" dirty="0"/>
              <a:t> icon to indicate you have audio.</a:t>
            </a:r>
          </a:p>
          <a:p>
            <a:pPr marL="0" indent="0">
              <a:buNone/>
            </a:pPr>
            <a:endParaRPr lang="en-US" sz="1000" dirty="0"/>
          </a:p>
          <a:p>
            <a:pPr marL="0" indent="0">
              <a:buNone/>
            </a:pPr>
            <a:r>
              <a:rPr lang="en-US" sz="2200" dirty="0"/>
              <a:t>Use the </a:t>
            </a:r>
            <a:r>
              <a:rPr lang="en-US" sz="2200" b="1" dirty="0"/>
              <a:t>Question/Chat</a:t>
            </a:r>
            <a:r>
              <a:rPr lang="en-US" sz="2200" dirty="0"/>
              <a:t> panel at any time to ask questions or make comments.  </a:t>
            </a:r>
          </a:p>
          <a:p>
            <a:pPr marL="0" indent="0">
              <a:buNone/>
            </a:pPr>
            <a:r>
              <a:rPr lang="en-US" dirty="0"/>
              <a:t>Please preface the question with the subject.  Example:  “Security – how do I...”</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4"/>
          <a:stretch>
            <a:fillRect/>
          </a:stretch>
        </p:blipFill>
        <p:spPr>
          <a:xfrm>
            <a:off x="7016368" y="2057400"/>
            <a:ext cx="3499232" cy="4114800"/>
          </a:xfrm>
          <a:prstGeom prst="rect">
            <a:avLst/>
          </a:prstGeom>
        </p:spPr>
      </p:pic>
      <p:sp>
        <p:nvSpPr>
          <p:cNvPr id="21" name="Rectangle 20"/>
          <p:cNvSpPr/>
          <p:nvPr/>
        </p:nvSpPr>
        <p:spPr>
          <a:xfrm>
            <a:off x="7295491" y="4629462"/>
            <a:ext cx="3149877" cy="533400"/>
          </a:xfrm>
          <a:prstGeom prst="rect">
            <a:avLst/>
          </a:prstGeom>
          <a:noFill/>
          <a:ln w="47625" cmpd="sng">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6934200" y="3429000"/>
            <a:ext cx="609600" cy="609600"/>
          </a:xfrm>
          <a:prstGeom prst="rect">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7295491" y="2286000"/>
            <a:ext cx="2610509" cy="762000"/>
          </a:xfrm>
          <a:prstGeom prst="rect">
            <a:avLst/>
          </a:prstGeom>
          <a:noFill/>
          <a:ln w="47625" cmpd="sng">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940329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Logging into the CDW Registration System</a:t>
            </a:r>
          </a:p>
        </p:txBody>
      </p:sp>
      <p:sp>
        <p:nvSpPr>
          <p:cNvPr id="3" name="Content Placeholder 2"/>
          <p:cNvSpPr>
            <a:spLocks noGrp="1"/>
          </p:cNvSpPr>
          <p:nvPr>
            <p:ph idx="1"/>
          </p:nvPr>
        </p:nvSpPr>
        <p:spPr/>
        <p:txBody>
          <a:bodyPr/>
          <a:lstStyle/>
          <a:p>
            <a:r>
              <a:rPr lang="en-US" dirty="0"/>
              <a:t>Don’t let the </a:t>
            </a:r>
            <a:r>
              <a:rPr lang="en-US" dirty="0" smtClean="0"/>
              <a:t>     graphic </a:t>
            </a:r>
            <a:r>
              <a:rPr lang="en-US" dirty="0"/>
              <a:t>fool you – it’s a warning</a:t>
            </a:r>
          </a:p>
          <a:p>
            <a:r>
              <a:rPr lang="en-US" dirty="0" smtClean="0"/>
              <a:t>Log </a:t>
            </a:r>
            <a:r>
              <a:rPr lang="en-US" dirty="0"/>
              <a:t>in using your NCID user name and </a:t>
            </a:r>
            <a:r>
              <a:rPr lang="en-US" dirty="0" smtClean="0"/>
              <a:t>password</a:t>
            </a:r>
          </a:p>
          <a:p>
            <a:endParaRPr lang="en-US" dirty="0"/>
          </a:p>
        </p:txBody>
      </p:sp>
      <p:pic>
        <p:nvPicPr>
          <p:cNvPr id="4" name="Picture 3"/>
          <p:cNvPicPr>
            <a:picLocks noChangeAspect="1"/>
          </p:cNvPicPr>
          <p:nvPr/>
        </p:nvPicPr>
        <p:blipFill>
          <a:blip r:embed="rId6"/>
          <a:stretch>
            <a:fillRect/>
          </a:stretch>
        </p:blipFill>
        <p:spPr>
          <a:xfrm>
            <a:off x="2095500" y="3722260"/>
            <a:ext cx="8001000" cy="2145141"/>
          </a:xfrm>
          <a:prstGeom prst="rect">
            <a:avLst/>
          </a:prstGeom>
          <a:ln>
            <a:solidFill>
              <a:schemeClr val="tx1"/>
            </a:solidFill>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6921" y="1632203"/>
            <a:ext cx="457200" cy="457200"/>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73264378"/>
      </p:ext>
    </p:extLst>
  </p:cSld>
  <p:clrMapOvr>
    <a:masterClrMapping/>
  </p:clrMapOvr>
  <mc:AlternateContent xmlns:mc="http://schemas.openxmlformats.org/markup-compatibility/2006" xmlns:p14="http://schemas.microsoft.com/office/powerpoint/2010/main">
    <mc:Choice Requires="p14">
      <p:transition spd="slow" p14:dur="2000" advTm="25416"/>
    </mc:Choice>
    <mc:Fallback xmlns="">
      <p:transition spd="slow" advTm="2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Completion</a:t>
            </a:r>
            <a:endParaRPr lang="en-US" dirty="0"/>
          </a:p>
        </p:txBody>
      </p:sp>
      <p:sp>
        <p:nvSpPr>
          <p:cNvPr id="3" name="Content Placeholder 2"/>
          <p:cNvSpPr>
            <a:spLocks noGrp="1"/>
          </p:cNvSpPr>
          <p:nvPr>
            <p:ph idx="1"/>
          </p:nvPr>
        </p:nvSpPr>
        <p:spPr/>
        <p:txBody>
          <a:bodyPr/>
          <a:lstStyle/>
          <a:p>
            <a:r>
              <a:rPr lang="en-US" dirty="0" smtClean="0"/>
              <a:t>An email will be sent to the Security Officer</a:t>
            </a:r>
            <a:endParaRPr lang="en-US" dirty="0"/>
          </a:p>
        </p:txBody>
      </p:sp>
      <p:sp>
        <p:nvSpPr>
          <p:cNvPr id="5" name="Rectangle 4"/>
          <p:cNvSpPr/>
          <p:nvPr/>
        </p:nvSpPr>
        <p:spPr bwMode="auto">
          <a:xfrm>
            <a:off x="5801710" y="2916621"/>
            <a:ext cx="5013435" cy="409903"/>
          </a:xfrm>
          <a:prstGeom prst="rect">
            <a:avLst/>
          </a:prstGeom>
          <a:solidFill>
            <a:schemeClr val="accent1"/>
          </a:solidFill>
          <a:ln w="381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4" name="Content Placeholder 3"/>
          <p:cNvPicPr>
            <a:picLocks noChangeAspect="1"/>
          </p:cNvPicPr>
          <p:nvPr/>
        </p:nvPicPr>
        <p:blipFill rotWithShape="1">
          <a:blip r:embed="rId6"/>
          <a:srcRect t="331" r="3410" b="23409"/>
          <a:stretch/>
        </p:blipFill>
        <p:spPr bwMode="auto">
          <a:xfrm>
            <a:off x="619704" y="2238703"/>
            <a:ext cx="11197427" cy="39319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bwMode="auto">
          <a:xfrm>
            <a:off x="5818351" y="2908737"/>
            <a:ext cx="5013435" cy="425669"/>
          </a:xfrm>
          <a:prstGeom prst="roundRect">
            <a:avLst/>
          </a:prstGeom>
          <a:no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71326522"/>
      </p:ext>
    </p:extLst>
  </p:cSld>
  <p:clrMapOvr>
    <a:masterClrMapping/>
  </p:clrMapOvr>
  <mc:AlternateContent xmlns:mc="http://schemas.openxmlformats.org/markup-compatibility/2006" xmlns:p14="http://schemas.microsoft.com/office/powerpoint/2010/main">
    <mc:Choice Requires="p14">
      <p:transition spd="slow" p14:dur="2000" advTm="39094"/>
    </mc:Choice>
    <mc:Fallback xmlns="">
      <p:transition spd="slow" advTm="39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Registering for Access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b="1" dirty="0"/>
              <a:t>Security Officers must apply for a second role </a:t>
            </a:r>
            <a:r>
              <a:rPr lang="en-US" sz="2400" dirty="0"/>
              <a:t>in the registration system to access the CDW</a:t>
            </a:r>
          </a:p>
          <a:p>
            <a:pPr marL="457200" indent="-457200">
              <a:buFont typeface="+mj-lt"/>
              <a:buAutoNum type="arabicPeriod"/>
            </a:pPr>
            <a:r>
              <a:rPr lang="en-US" sz="2400" b="1" dirty="0" smtClean="0"/>
              <a:t>CDW </a:t>
            </a:r>
            <a:r>
              <a:rPr lang="en-US" sz="2400" b="1" dirty="0"/>
              <a:t>Users only need one role </a:t>
            </a:r>
            <a:r>
              <a:rPr lang="en-US" sz="2400" dirty="0"/>
              <a:t>to </a:t>
            </a:r>
            <a:r>
              <a:rPr lang="en-US" sz="2400" dirty="0" smtClean="0"/>
              <a:t>access the </a:t>
            </a:r>
            <a:r>
              <a:rPr lang="en-US" sz="2400" dirty="0"/>
              <a:t>system</a:t>
            </a:r>
          </a:p>
          <a:p>
            <a:pPr marL="457200" indent="-457200">
              <a:buFont typeface="+mj-lt"/>
              <a:buAutoNum type="arabicPeriod"/>
            </a:pPr>
            <a:r>
              <a:rPr lang="en-US" sz="2400" b="1" dirty="0" smtClean="0"/>
              <a:t>The NC Public Schools website</a:t>
            </a:r>
            <a:r>
              <a:rPr lang="en-US" sz="2400" dirty="0" smtClean="0"/>
              <a:t> offers a contact list of the LEA’s Security Officers and is updated monthly</a:t>
            </a:r>
          </a:p>
          <a:p>
            <a:pPr marL="457200" indent="-457200">
              <a:buFont typeface="+mj-lt"/>
              <a:buAutoNum type="arabicPeriod"/>
            </a:pPr>
            <a:r>
              <a:rPr lang="en-US" sz="2400" b="1" dirty="0"/>
              <a:t>Authentication is based on NCID </a:t>
            </a:r>
            <a:r>
              <a:rPr lang="en-US" sz="2400" dirty="0"/>
              <a:t>for any ‘CEDARS’ related application</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44167"/>
      </p:ext>
    </p:extLst>
  </p:cSld>
  <p:clrMapOvr>
    <a:masterClrMapping/>
  </p:clrMapOvr>
  <mc:AlternateContent xmlns:mc="http://schemas.openxmlformats.org/markup-compatibility/2006" xmlns:p14="http://schemas.microsoft.com/office/powerpoint/2010/main">
    <mc:Choice Requires="p14">
      <p:transition p14:dur="0" advTm="35543"/>
    </mc:Choice>
    <mc:Fallback xmlns="">
      <p:transition advTm="3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Password Pitfalls  </a:t>
            </a:r>
            <a:endParaRPr lang="en-US" dirty="0"/>
          </a:p>
        </p:txBody>
      </p:sp>
      <p:sp>
        <p:nvSpPr>
          <p:cNvPr id="3" name="Content Placeholder 2"/>
          <p:cNvSpPr>
            <a:spLocks noGrp="1"/>
          </p:cNvSpPr>
          <p:nvPr>
            <p:ph idx="1"/>
          </p:nvPr>
        </p:nvSpPr>
        <p:spPr/>
        <p:txBody>
          <a:bodyPr/>
          <a:lstStyle/>
          <a:p>
            <a:r>
              <a:rPr lang="en-US" dirty="0" smtClean="0"/>
              <a:t>In order to access the CDW reporting system, your NCID cannot contain the following characters:</a:t>
            </a:r>
          </a:p>
          <a:p>
            <a:pPr lvl="1"/>
            <a:r>
              <a:rPr lang="en-US" dirty="0" smtClean="0"/>
              <a:t>Ampersand (</a:t>
            </a:r>
            <a:r>
              <a:rPr lang="en-US" sz="4400" dirty="0"/>
              <a:t>&amp;</a:t>
            </a:r>
            <a:r>
              <a:rPr lang="en-US" dirty="0" smtClean="0"/>
              <a:t>)</a:t>
            </a:r>
          </a:p>
          <a:p>
            <a:pPr lvl="1"/>
            <a:r>
              <a:rPr lang="en-US" dirty="0" smtClean="0"/>
              <a:t>Exclamation Point (</a:t>
            </a:r>
            <a:r>
              <a:rPr lang="en-US" sz="4400" dirty="0"/>
              <a:t>!</a:t>
            </a:r>
            <a:r>
              <a:rPr lang="en-US" dirty="0" smtClean="0"/>
              <a:t>)</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1" y="2819400"/>
            <a:ext cx="2594217" cy="3173354"/>
          </a:xfrm>
          <a:prstGeom prst="rect">
            <a:avLst/>
          </a:prstGeom>
          <a:ln w="38100" cap="sq">
            <a:solidFill>
              <a:srgbClr val="FFC000"/>
            </a:solidFill>
            <a:prstDash val="solid"/>
            <a:miter lim="800000"/>
          </a:ln>
          <a:effectLst>
            <a:glow rad="63500">
              <a:schemeClr val="accent4">
                <a:satMod val="175000"/>
                <a:alpha val="40000"/>
              </a:schemeClr>
            </a:glow>
            <a:outerShdw blurRad="50800" dist="38100" dir="2700000" algn="tl" rotWithShape="0">
              <a:srgbClr val="000000">
                <a:alpha val="43000"/>
              </a:srgb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8649352"/>
      </p:ext>
    </p:extLst>
  </p:cSld>
  <p:clrMapOvr>
    <a:masterClrMapping/>
  </p:clrMapOvr>
  <mc:AlternateContent xmlns:mc="http://schemas.openxmlformats.org/markup-compatibility/2006" xmlns:p14="http://schemas.microsoft.com/office/powerpoint/2010/main">
    <mc:Choice Requires="p14">
      <p:transition spd="slow" p14:dur="2000" advTm="40623"/>
    </mc:Choice>
    <mc:Fallback xmlns="">
      <p:transition spd="slow" advTm="4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88" y="186520"/>
            <a:ext cx="9855200" cy="1066800"/>
          </a:xfrm>
        </p:spPr>
        <p:txBody>
          <a:bodyPr/>
          <a:lstStyle/>
          <a:p>
            <a:r>
              <a:rPr lang="en-US" dirty="0" smtClean="0"/>
              <a:t>More About Registration</a:t>
            </a:r>
            <a:endParaRPr lang="en-US" dirty="0"/>
          </a:p>
        </p:txBody>
      </p:sp>
      <p:sp>
        <p:nvSpPr>
          <p:cNvPr id="4" name="Content Placeholder 3"/>
          <p:cNvSpPr>
            <a:spLocks noGrp="1"/>
          </p:cNvSpPr>
          <p:nvPr>
            <p:ph idx="1"/>
          </p:nvPr>
        </p:nvSpPr>
        <p:spPr/>
        <p:txBody>
          <a:bodyPr/>
          <a:lstStyle/>
          <a:p>
            <a:r>
              <a:rPr lang="en-US" sz="2800" dirty="0"/>
              <a:t>Each system under the CEDARS umbrella has it’s own registration system</a:t>
            </a:r>
          </a:p>
          <a:p>
            <a:endParaRPr lang="en-US" sz="2800" dirty="0"/>
          </a:p>
          <a:p>
            <a:r>
              <a:rPr lang="en-US" sz="2800" dirty="0"/>
              <a:t>They all look the same</a:t>
            </a:r>
          </a:p>
          <a:p>
            <a:endParaRPr lang="en-US" sz="2800" dirty="0"/>
          </a:p>
          <a:p>
            <a:r>
              <a:rPr lang="en-US" sz="2800" dirty="0"/>
              <a:t>Each system has a specific registration process that is outlined on the NC DPI website:  </a:t>
            </a:r>
            <a:r>
              <a:rPr lang="en-US" sz="2000" dirty="0">
                <a:hlinkClick r:id="rId5"/>
              </a:rPr>
              <a:t>http://www.ncpublicschools.org/cedars/</a:t>
            </a:r>
            <a:endParaRPr lang="en-US" sz="2000" dirty="0"/>
          </a:p>
          <a:p>
            <a:endParaRPr lang="en-US" sz="2800"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025" y="1522945"/>
            <a:ext cx="1280160" cy="150828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9903" y="2520895"/>
            <a:ext cx="1280160" cy="150828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131" y="4180527"/>
            <a:ext cx="1280160" cy="150828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7554280"/>
      </p:ext>
    </p:extLst>
  </p:cSld>
  <p:clrMapOvr>
    <a:masterClrMapping/>
  </p:clrMapOvr>
  <mc:AlternateContent xmlns:mc="http://schemas.openxmlformats.org/markup-compatibility/2006" xmlns:p14="http://schemas.microsoft.com/office/powerpoint/2010/main">
    <mc:Choice Requires="p14">
      <p:transition spd="slow" p14:dur="2000" advTm="35032"/>
    </mc:Choice>
    <mc:Fallback xmlns="">
      <p:transition spd="slow" advTm="35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You still with me?</a:t>
            </a:r>
            <a:endParaRPr lang="en-US" dirty="0"/>
          </a:p>
        </p:txBody>
      </p:sp>
      <p:pic>
        <p:nvPicPr>
          <p:cNvPr id="10" name="Picture 4" descr="C:\Users\tdominguez\AppData\Local\Microsoft\Windows\Temporary Internet Files\Content.IE5\QDZP8VSI\MP90043272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676400"/>
            <a:ext cx="6400800" cy="4267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875930"/>
      </p:ext>
    </p:extLst>
  </p:cSld>
  <p:clrMapOvr>
    <a:masterClrMapping/>
  </p:clrMapOvr>
  <mc:AlternateContent xmlns:mc="http://schemas.openxmlformats.org/markup-compatibility/2006" xmlns:p14="http://schemas.microsoft.com/office/powerpoint/2010/main">
    <mc:Choice Requires="p14">
      <p:transition p14:dur="0" advTm="10691"/>
    </mc:Choice>
    <mc:Fallback xmlns="">
      <p:transition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CDW Reporting system Link:</a:t>
            </a:r>
            <a:r>
              <a:rPr lang="en-US" dirty="0" smtClean="0"/>
              <a:t/>
            </a:r>
            <a:br>
              <a:rPr lang="en-US" dirty="0" smtClean="0"/>
            </a:br>
            <a:r>
              <a:rPr lang="en-US" sz="1400" dirty="0">
                <a:hlinkClick r:id="rId3"/>
              </a:rPr>
              <a:t>https://cedars.ncpublicschools.gov/analytics/saw.dll?bieehome</a:t>
            </a:r>
            <a:endParaRPr lang="en-US" sz="1400" dirty="0"/>
          </a:p>
        </p:txBody>
      </p:sp>
      <p:sp>
        <p:nvSpPr>
          <p:cNvPr id="3" name="Text Placeholder 2"/>
          <p:cNvSpPr>
            <a:spLocks noGrp="1"/>
          </p:cNvSpPr>
          <p:nvPr>
            <p:ph type="body" idx="1"/>
          </p:nvPr>
        </p:nvSpPr>
        <p:spPr/>
        <p:txBody>
          <a:bodyPr/>
          <a:lstStyle/>
          <a:p>
            <a:r>
              <a:rPr lang="en-US" sz="4400" dirty="0"/>
              <a:t>Demo</a:t>
            </a:r>
          </a:p>
        </p:txBody>
      </p:sp>
    </p:spTree>
    <p:extLst>
      <p:ext uri="{BB962C8B-B14F-4D97-AF65-F5344CB8AC3E}">
        <p14:creationId xmlns:p14="http://schemas.microsoft.com/office/powerpoint/2010/main" val="4198363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into the CDW</a:t>
            </a:r>
            <a:endParaRPr lang="en-US" dirty="0"/>
          </a:p>
        </p:txBody>
      </p:sp>
      <p:pic>
        <p:nvPicPr>
          <p:cNvPr id="3" name="Picture 2"/>
          <p:cNvPicPr>
            <a:picLocks noChangeAspect="1"/>
          </p:cNvPicPr>
          <p:nvPr/>
        </p:nvPicPr>
        <p:blipFill rotWithShape="1">
          <a:blip r:embed="rId6"/>
          <a:srcRect t="1326" r="1342" b="29443"/>
          <a:stretch/>
        </p:blipFill>
        <p:spPr>
          <a:xfrm>
            <a:off x="3759954" y="1961492"/>
            <a:ext cx="7974846" cy="4114800"/>
          </a:xfrm>
          <a:prstGeom prst="rect">
            <a:avLst/>
          </a:prstGeom>
          <a:ln>
            <a:solidFill>
              <a:schemeClr val="tx1"/>
            </a:solidFill>
          </a:ln>
        </p:spPr>
      </p:pic>
      <p:sp>
        <p:nvSpPr>
          <p:cNvPr id="4" name="TextBox 3"/>
          <p:cNvSpPr txBox="1"/>
          <p:nvPr/>
        </p:nvSpPr>
        <p:spPr>
          <a:xfrm>
            <a:off x="5549340" y="3143065"/>
            <a:ext cx="1828800" cy="1200329"/>
          </a:xfrm>
          <a:prstGeom prst="rect">
            <a:avLst/>
          </a:prstGeom>
          <a:solidFill>
            <a:schemeClr val="accent1"/>
          </a:solidFill>
          <a:ln w="12700">
            <a:solidFill>
              <a:schemeClr val="tx1"/>
            </a:solidFill>
          </a:ln>
        </p:spPr>
        <p:txBody>
          <a:bodyPr wrap="square" rtlCol="0">
            <a:spAutoFit/>
          </a:bodyPr>
          <a:lstStyle/>
          <a:p>
            <a:r>
              <a:rPr lang="en-US" dirty="0">
                <a:solidFill>
                  <a:srgbClr val="000000"/>
                </a:solidFill>
              </a:rPr>
              <a:t>Log in using your NCID user name and password</a:t>
            </a:r>
          </a:p>
        </p:txBody>
      </p:sp>
      <p:sp>
        <p:nvSpPr>
          <p:cNvPr id="8" name="Rectangle 7"/>
          <p:cNvSpPr/>
          <p:nvPr/>
        </p:nvSpPr>
        <p:spPr bwMode="auto">
          <a:xfrm>
            <a:off x="8673540" y="3683812"/>
            <a:ext cx="1731701" cy="338958"/>
          </a:xfrm>
          <a:prstGeom prst="rect">
            <a:avLst/>
          </a:prstGeom>
          <a:noFill/>
          <a:ln w="381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6" name="Straight Arrow Connector 5"/>
          <p:cNvCxnSpPr/>
          <p:nvPr/>
        </p:nvCxnSpPr>
        <p:spPr bwMode="auto">
          <a:xfrm>
            <a:off x="7378140" y="3618186"/>
            <a:ext cx="12954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142" y="2320106"/>
            <a:ext cx="2194560" cy="164591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8245" y="4655337"/>
            <a:ext cx="2651760" cy="1109012"/>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33662456"/>
      </p:ext>
    </p:extLst>
  </p:cSld>
  <p:clrMapOvr>
    <a:masterClrMapping/>
  </p:clrMapOvr>
  <mc:AlternateContent xmlns:mc="http://schemas.openxmlformats.org/markup-compatibility/2006" xmlns:p14="http://schemas.microsoft.com/office/powerpoint/2010/main">
    <mc:Choice Requires="p14">
      <p:transition spd="slow" p14:dur="2000" advTm="15260"/>
    </mc:Choice>
    <mc:Fallback xmlns="">
      <p:transition spd="slow" advTm="1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4.44444E-6 L -0.00026 0.07152 " pathEditMode="relative" rAng="0" ptsTypes="AA">
                                      <p:cBhvr>
                                        <p:cTn id="10" dur="2000" fill="hold"/>
                                        <p:tgtEl>
                                          <p:spTgt spid="8"/>
                                        </p:tgtEl>
                                        <p:attrNameLst>
                                          <p:attrName>ppt_x</p:attrName>
                                          <p:attrName>ppt_y</p:attrName>
                                        </p:attrNameLst>
                                      </p:cBhvr>
                                      <p:rCtr x="-13" y="3565"/>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3.75E-6 -7.40741E-7 L 0.19141 -0.00393 " pathEditMode="relative" rAng="0" ptsTypes="AA">
                                      <p:cBhvr>
                                        <p:cTn id="14" dur="2000" fill="hold"/>
                                        <p:tgtEl>
                                          <p:spTgt spid="12"/>
                                        </p:tgtEl>
                                        <p:attrNameLst>
                                          <p:attrName>ppt_x</p:attrName>
                                          <p:attrName>ppt_y</p:attrName>
                                        </p:attrNameLst>
                                      </p:cBhvr>
                                      <p:rCtr x="9570" y="-208"/>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Dashboards</a:t>
            </a:r>
            <a:endParaRPr lang="en-US" dirty="0"/>
          </a:p>
        </p:txBody>
      </p:sp>
      <p:pic>
        <p:nvPicPr>
          <p:cNvPr id="3" name="Content Placeholder 5"/>
          <p:cNvPicPr>
            <a:picLocks noChangeAspect="1"/>
          </p:cNvPicPr>
          <p:nvPr/>
        </p:nvPicPr>
        <p:blipFill rotWithShape="1">
          <a:blip r:embed="rId5">
            <a:extLst>
              <a:ext uri="{28A0092B-C50C-407E-A947-70E740481C1C}">
                <a14:useLocalDpi xmlns:a14="http://schemas.microsoft.com/office/drawing/2010/main" val="0"/>
              </a:ext>
            </a:extLst>
          </a:blip>
          <a:srcRect r="-42" b="30969"/>
          <a:stretch/>
        </p:blipFill>
        <p:spPr>
          <a:xfrm>
            <a:off x="406400" y="1668753"/>
            <a:ext cx="11891651" cy="3749040"/>
          </a:xfrm>
          <a:prstGeom prst="rect">
            <a:avLst/>
          </a:prstGeom>
        </p:spPr>
      </p:pic>
      <p:sp>
        <p:nvSpPr>
          <p:cNvPr id="4" name="Rectangle 3"/>
          <p:cNvSpPr>
            <a:spLocks noChangeAspect="1"/>
          </p:cNvSpPr>
          <p:nvPr/>
        </p:nvSpPr>
        <p:spPr bwMode="auto">
          <a:xfrm>
            <a:off x="9372600" y="3171497"/>
            <a:ext cx="2057400" cy="743552"/>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a typeface="ヒラギノ角ゴ Pro W3" pitchFamily="1" charset="-128"/>
            </a:endParaRPr>
          </a:p>
        </p:txBody>
      </p:sp>
      <p:sp>
        <p:nvSpPr>
          <p:cNvPr id="7" name="TextBox 6"/>
          <p:cNvSpPr txBox="1"/>
          <p:nvPr/>
        </p:nvSpPr>
        <p:spPr>
          <a:xfrm>
            <a:off x="614856" y="5172670"/>
            <a:ext cx="5738648" cy="923330"/>
          </a:xfrm>
          <a:prstGeom prst="rect">
            <a:avLst/>
          </a:prstGeom>
          <a:solidFill>
            <a:srgbClr val="FFC000"/>
          </a:solidFill>
          <a:ln>
            <a:solidFill>
              <a:srgbClr val="FFC000"/>
            </a:solidFill>
          </a:ln>
        </p:spPr>
        <p:txBody>
          <a:bodyPr wrap="square" rtlCol="0">
            <a:spAutoFit/>
          </a:bodyPr>
          <a:lstStyle/>
          <a:p>
            <a:r>
              <a:rPr lang="en-US" dirty="0" smtClean="0"/>
              <a:t>Please note:  this slide and the subsequent 4 slides will reflect actual dashboards which show </a:t>
            </a:r>
            <a:r>
              <a:rPr lang="en-US" dirty="0"/>
              <a:t>the functionality of a single program area.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981573"/>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Attendance Reports by Disability</a:t>
            </a:r>
            <a:endParaRPr lang="en-US" dirty="0"/>
          </a:p>
        </p:txBody>
      </p:sp>
      <p:pic>
        <p:nvPicPr>
          <p:cNvPr id="3" name="Content Placeholder 5"/>
          <p:cNvPicPr>
            <a:picLocks noChangeAspect="1"/>
          </p:cNvPicPr>
          <p:nvPr/>
        </p:nvPicPr>
        <p:blipFill rotWithShape="1">
          <a:blip r:embed="rId6">
            <a:extLst>
              <a:ext uri="{28A0092B-C50C-407E-A947-70E740481C1C}">
                <a14:useLocalDpi xmlns:a14="http://schemas.microsoft.com/office/drawing/2010/main" val="0"/>
              </a:ext>
            </a:extLst>
          </a:blip>
          <a:srcRect t="8354" r="1070" b="5439"/>
          <a:stretch/>
        </p:blipFill>
        <p:spPr>
          <a:xfrm>
            <a:off x="2413597" y="1681655"/>
            <a:ext cx="7588722" cy="4414345"/>
          </a:xfrm>
          <a:prstGeom prst="rect">
            <a:avLst/>
          </a:prstGeom>
        </p:spPr>
      </p:pic>
      <p:sp>
        <p:nvSpPr>
          <p:cNvPr id="5" name="Down Arrow 4"/>
          <p:cNvSpPr/>
          <p:nvPr/>
        </p:nvSpPr>
        <p:spPr bwMode="auto">
          <a:xfrm>
            <a:off x="7630509" y="2932386"/>
            <a:ext cx="182880" cy="472966"/>
          </a:xfrm>
          <a:prstGeom prst="downArrow">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Down Arrow 7"/>
          <p:cNvSpPr/>
          <p:nvPr/>
        </p:nvSpPr>
        <p:spPr bwMode="auto">
          <a:xfrm rot="5400000" flipV="1">
            <a:off x="2219456" y="2426789"/>
            <a:ext cx="182880" cy="457200"/>
          </a:xfrm>
          <a:prstGeom prst="downArrow">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 name="Down Arrow 10"/>
          <p:cNvSpPr/>
          <p:nvPr/>
        </p:nvSpPr>
        <p:spPr bwMode="auto">
          <a:xfrm rot="5400000">
            <a:off x="6995385" y="1548411"/>
            <a:ext cx="182880" cy="472966"/>
          </a:xfrm>
          <a:prstGeom prst="downArrow">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13355011"/>
      </p:ext>
    </p:extLst>
  </p:cSld>
  <p:clrMapOvr>
    <a:masterClrMapping/>
  </p:clrMapOvr>
  <mc:AlternateContent xmlns:mc="http://schemas.openxmlformats.org/markup-compatibility/2006" xmlns:p14="http://schemas.microsoft.com/office/powerpoint/2010/main">
    <mc:Choice Requires="p14">
      <p:transition spd="slow" p14:dur="2000" advTm="26909"/>
    </mc:Choice>
    <mc:Fallback xmlns="">
      <p:transition spd="slow" advTm="2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052 -0.01342 L 0.00416 0.03565 " pathEditMode="relative" rAng="0" ptsTypes="AA">
                                      <p:cBhvr>
                                        <p:cTn id="10" dur="2000" fill="hold"/>
                                        <p:tgtEl>
                                          <p:spTgt spid="11"/>
                                        </p:tgtEl>
                                        <p:attrNameLst>
                                          <p:attrName>ppt_x</p:attrName>
                                          <p:attrName>ppt_y</p:attrName>
                                        </p:attrNameLst>
                                      </p:cBhvr>
                                      <p:rCtr x="182" y="245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125E-6 0.01921 L 0.18815 0.00579 " pathEditMode="relative" rAng="0" ptsTypes="AA">
                                      <p:cBhvr>
                                        <p:cTn id="14" dur="2000" fill="hold"/>
                                        <p:tgtEl>
                                          <p:spTgt spid="8"/>
                                        </p:tgtEl>
                                        <p:attrNameLst>
                                          <p:attrName>ppt_x</p:attrName>
                                          <p:attrName>ppt_y</p:attrName>
                                        </p:attrNameLst>
                                      </p:cBhvr>
                                      <p:rCtr x="9401" y="-671"/>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3.33333E-6 2.96296E-6 L 0.10248 -0.00463 " pathEditMode="relative" rAng="0" ptsTypes="AA">
                                      <p:cBhvr>
                                        <p:cTn id="18" dur="2000" fill="hold"/>
                                        <p:tgtEl>
                                          <p:spTgt spid="5"/>
                                        </p:tgtEl>
                                        <p:attrNameLst>
                                          <p:attrName>ppt_x</p:attrName>
                                          <p:attrName>ppt_y</p:attrName>
                                        </p:attrNameLst>
                                      </p:cBhvr>
                                      <p:rCtr x="5117" y="-23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Agenda</a:t>
            </a:r>
            <a:endParaRPr lang="en-US" dirty="0"/>
          </a:p>
        </p:txBody>
      </p:sp>
      <p:sp>
        <p:nvSpPr>
          <p:cNvPr id="8" name="Content Placeholder 7"/>
          <p:cNvSpPr>
            <a:spLocks noGrp="1"/>
          </p:cNvSpPr>
          <p:nvPr>
            <p:ph idx="1"/>
          </p:nvPr>
        </p:nvSpPr>
        <p:spPr>
          <a:xfrm>
            <a:off x="4556234" y="1600200"/>
            <a:ext cx="7229366" cy="4495800"/>
          </a:xfrm>
        </p:spPr>
        <p:txBody>
          <a:bodyPr/>
          <a:lstStyle/>
          <a:p>
            <a:r>
              <a:rPr lang="en-US" sz="4000" dirty="0" smtClean="0"/>
              <a:t>What is the CDW?</a:t>
            </a:r>
          </a:p>
          <a:p>
            <a:r>
              <a:rPr lang="en-US" sz="4000" dirty="0" smtClean="0"/>
              <a:t>Security Requirements</a:t>
            </a:r>
          </a:p>
          <a:p>
            <a:r>
              <a:rPr lang="en-US" sz="4000" dirty="0" smtClean="0"/>
              <a:t>Registering for Access</a:t>
            </a:r>
            <a:endParaRPr lang="en-US" sz="4000" dirty="0"/>
          </a:p>
          <a:p>
            <a:r>
              <a:rPr lang="en-US" sz="4000" dirty="0" smtClean="0"/>
              <a:t>Dashboard Demo</a:t>
            </a:r>
          </a:p>
          <a:p>
            <a:r>
              <a:rPr lang="en-US" sz="4000" dirty="0" smtClean="0"/>
              <a:t>Resources</a:t>
            </a:r>
          </a:p>
        </p:txBody>
      </p:sp>
      <p:pic>
        <p:nvPicPr>
          <p:cNvPr id="4" name="Picture 3" descr="C:\Users\tdominguez\AppData\Local\Microsoft\Windows\Temporary Internet Files\Content.IE5\6GADI2VV\MP90043957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3442" y="2971800"/>
            <a:ext cx="1693761" cy="1600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5" name="Picture 4" descr="C:\Users\tdominguez\AppData\Local\Microsoft\Windows\Temporary Internet Files\Content.IE5\6GADI2VV\MP90043947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7938" y="4724400"/>
            <a:ext cx="2054465" cy="137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 name="Picture 2" descr="C:\Users\tdominguez\AppData\Local\Microsoft\Windows\Temporary Internet Files\Content.IE5\6GADI2VV\MP90043954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5001" y="1447800"/>
            <a:ext cx="2084197" cy="137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3259271"/>
      </p:ext>
    </p:extLst>
  </p:cSld>
  <p:clrMapOvr>
    <a:masterClrMapping/>
  </p:clrMapOvr>
  <mc:AlternateContent xmlns:mc="http://schemas.openxmlformats.org/markup-compatibility/2006" xmlns:p14="http://schemas.microsoft.com/office/powerpoint/2010/main">
    <mc:Choice Requires="p14">
      <p:transition p14:dur="10" advTm="39116"/>
    </mc:Choice>
    <mc:Fallback xmlns="">
      <p:transition advTm="39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787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Change my View?</a:t>
            </a:r>
            <a:endParaRPr lang="en-US" dirty="0"/>
          </a:p>
        </p:txBody>
      </p:sp>
      <p:pic>
        <p:nvPicPr>
          <p:cNvPr id="3"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2267" r="16597" b="1433"/>
          <a:stretch/>
        </p:blipFill>
        <p:spPr>
          <a:xfrm>
            <a:off x="406400" y="1450177"/>
            <a:ext cx="8671035" cy="540782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6577152" y="2293360"/>
            <a:ext cx="360000" cy="5094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23689147"/>
      </p:ext>
    </p:extLst>
  </p:cSld>
  <p:clrMapOvr>
    <a:masterClrMapping/>
  </p:clrMapOvr>
  <mc:AlternateContent xmlns:mc="http://schemas.openxmlformats.org/markup-compatibility/2006" xmlns:p14="http://schemas.microsoft.com/office/powerpoint/2010/main">
    <mc:Choice Requires="p14">
      <p:transition spd="slow" p14:dur="2000" advTm="32515"/>
    </mc:Choice>
    <mc:Fallback xmlns="">
      <p:transition spd="slow" advTm="3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6432 -0.0169 L 0.04948 0.1787 " pathEditMode="relative" rAng="0" ptsTypes="AA">
                                      <p:cBhvr>
                                        <p:cTn id="10" dur="2000" fill="hold"/>
                                        <p:tgtEl>
                                          <p:spTgt spid="6"/>
                                        </p:tgtEl>
                                        <p:attrNameLst>
                                          <p:attrName>ppt_x</p:attrName>
                                          <p:attrName>ppt_y</p:attrName>
                                        </p:attrNameLst>
                                      </p:cBhvr>
                                      <p:rCtr x="-742" y="976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by Disability</a:t>
            </a:r>
            <a:endParaRPr lang="en-US" dirty="0"/>
          </a:p>
        </p:txBody>
      </p:sp>
      <p:pic>
        <p:nvPicPr>
          <p:cNvPr id="3"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164" t="1" r="2475" b="1377"/>
          <a:stretch/>
        </p:blipFill>
        <p:spPr>
          <a:xfrm>
            <a:off x="262759" y="1495096"/>
            <a:ext cx="11776841" cy="477957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0626" y="3627945"/>
            <a:ext cx="2286000" cy="22860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0390276"/>
      </p:ext>
    </p:extLst>
  </p:cSld>
  <p:clrMapOvr>
    <a:masterClrMapping/>
  </p:clrMapOvr>
  <mc:AlternateContent xmlns:mc="http://schemas.openxmlformats.org/markup-compatibility/2006" xmlns:p14="http://schemas.microsoft.com/office/powerpoint/2010/main">
    <mc:Choice Requires="p14">
      <p:transition spd="slow" p14:dur="2000" advTm="20819"/>
    </mc:Choice>
    <mc:Fallback xmlns="">
      <p:transition spd="slow" advTm="2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How do I Drill Deeper into my Data?</a:t>
            </a:r>
          </a:p>
        </p:txBody>
      </p:sp>
      <p:pic>
        <p:nvPicPr>
          <p:cNvPr id="3"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483" y="2834640"/>
            <a:ext cx="11656292" cy="4023360"/>
          </a:xfrm>
          <a:prstGeom prst="rect">
            <a:avLst/>
          </a:prstGeom>
        </p:spPr>
      </p:pic>
      <p:sp>
        <p:nvSpPr>
          <p:cNvPr id="5" name="Rectangle 4"/>
          <p:cNvSpPr/>
          <p:nvPr/>
        </p:nvSpPr>
        <p:spPr bwMode="auto">
          <a:xfrm>
            <a:off x="6328980" y="3337035"/>
            <a:ext cx="993227" cy="315311"/>
          </a:xfrm>
          <a:prstGeom prst="rect">
            <a:avLst/>
          </a:prstGeom>
          <a:noFill/>
          <a:ln w="381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0947800"/>
      </p:ext>
    </p:extLst>
  </p:cSld>
  <p:clrMapOvr>
    <a:masterClrMapping/>
  </p:clrMapOvr>
  <mc:AlternateContent xmlns:mc="http://schemas.openxmlformats.org/markup-compatibility/2006" xmlns:p14="http://schemas.microsoft.com/office/powerpoint/2010/main">
    <mc:Choice Requires="p14">
      <p:transition spd="slow" p14:dur="2000" advTm="31070"/>
    </mc:Choice>
    <mc:Fallback xmlns="">
      <p:transition spd="slow" advTm="3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7.40741E-7 L -0.00261 0.29259 " pathEditMode="relative" rAng="0" ptsTypes="AA">
                                      <p:cBhvr>
                                        <p:cTn id="10" dur="2000" fill="hold"/>
                                        <p:tgtEl>
                                          <p:spTgt spid="5"/>
                                        </p:tgtEl>
                                        <p:attrNameLst>
                                          <p:attrName>ppt_x</p:attrName>
                                          <p:attrName>ppt_y</p:attrName>
                                        </p:attrNameLst>
                                      </p:cBhvr>
                                      <p:rCtr x="-130" y="1463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a:t/>
            </a:r>
            <a:br>
              <a:rPr lang="en-US" dirty="0"/>
            </a:br>
            <a:r>
              <a:rPr lang="en-US" dirty="0" smtClean="0"/>
              <a:t>Do Browsers Make A Difference?</a:t>
            </a:r>
            <a:br>
              <a:rPr lang="en-US" dirty="0" smtClean="0"/>
            </a:br>
            <a:r>
              <a:rPr lang="en-US" dirty="0"/>
              <a:t/>
            </a:r>
            <a:br>
              <a:rPr lang="en-US" dirty="0"/>
            </a:br>
            <a:endParaRPr lang="en-US" dirty="0"/>
          </a:p>
        </p:txBody>
      </p:sp>
      <p:sp>
        <p:nvSpPr>
          <p:cNvPr id="5" name="Content Placeholder 4"/>
          <p:cNvSpPr>
            <a:spLocks noGrp="1"/>
          </p:cNvSpPr>
          <p:nvPr>
            <p:ph idx="1"/>
          </p:nvPr>
        </p:nvSpPr>
        <p:spPr/>
        <p:txBody>
          <a:bodyPr/>
          <a:lstStyle/>
          <a:p>
            <a:r>
              <a:rPr lang="en-US" dirty="0" smtClean="0"/>
              <a:t>Yes, they do!!</a:t>
            </a:r>
          </a:p>
          <a:p>
            <a:r>
              <a:rPr lang="en-US" dirty="0" smtClean="0"/>
              <a:t>Use Mozilla Firefox for the best results!</a:t>
            </a:r>
          </a:p>
          <a:p>
            <a:pPr marL="0" indent="0">
              <a:buNone/>
            </a:pP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160" y="3191211"/>
            <a:ext cx="3291840" cy="2704014"/>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925955324"/>
      </p:ext>
    </p:extLst>
  </p:cSld>
  <p:clrMapOvr>
    <a:masterClrMapping/>
  </p:clrMapOvr>
  <mc:AlternateContent xmlns:mc="http://schemas.openxmlformats.org/markup-compatibility/2006" xmlns:p14="http://schemas.microsoft.com/office/powerpoint/2010/main">
    <mc:Choice Requires="p14">
      <p:transition spd="slow" p14:dur="2000" advTm="29958"/>
    </mc:Choice>
    <mc:Fallback xmlns="">
      <p:transition spd="slow" advTm="2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sp>
        <p:nvSpPr>
          <p:cNvPr id="5" name="Content Placeholder 4"/>
          <p:cNvSpPr>
            <a:spLocks noGrp="1"/>
          </p:cNvSpPr>
          <p:nvPr>
            <p:ph idx="1"/>
          </p:nvPr>
        </p:nvSpPr>
        <p:spPr>
          <a:xfrm>
            <a:off x="3798446" y="1371600"/>
            <a:ext cx="8199113" cy="4734528"/>
          </a:xfrm>
        </p:spPr>
        <p:txBody>
          <a:bodyPr/>
          <a:lstStyle/>
          <a:p>
            <a:endParaRPr lang="en-US" dirty="0" smtClean="0">
              <a:hlinkClick r:id=""/>
            </a:endParaRPr>
          </a:p>
          <a:p>
            <a:r>
              <a:rPr lang="en-US" dirty="0" smtClean="0">
                <a:solidFill>
                  <a:schemeClr val="bg2">
                    <a:lumMod val="25000"/>
                  </a:schemeClr>
                </a:solidFill>
                <a:hlinkClick r:id=""/>
              </a:rPr>
              <a:t>CEDARS Website</a:t>
            </a:r>
            <a:r>
              <a:rPr lang="en-US" dirty="0" smtClean="0">
                <a:solidFill>
                  <a:schemeClr val="bg2">
                    <a:lumMod val="25000"/>
                  </a:schemeClr>
                </a:solidFill>
              </a:rPr>
              <a:t>: </a:t>
            </a:r>
          </a:p>
          <a:p>
            <a:pPr>
              <a:buFont typeface="Wingdings" panose="05000000000000000000" pitchFamily="2" charset="2"/>
              <a:buChar char="q"/>
            </a:pPr>
            <a:r>
              <a:rPr lang="en-US" sz="2800" dirty="0" smtClean="0">
                <a:solidFill>
                  <a:srgbClr val="3399FF"/>
                </a:solidFill>
                <a:latin typeface="Aparajita" panose="020B0604020202020204" pitchFamily="34" charset="0"/>
                <a:cs typeface="Aparajita" panose="020B0604020202020204" pitchFamily="34" charset="0"/>
                <a:hlinkClick r:id="rId5"/>
              </a:rPr>
              <a:t>http</a:t>
            </a:r>
            <a:r>
              <a:rPr lang="en-US" sz="2800" dirty="0">
                <a:solidFill>
                  <a:srgbClr val="3399FF"/>
                </a:solidFill>
                <a:latin typeface="Aparajita" panose="020B0604020202020204" pitchFamily="34" charset="0"/>
                <a:cs typeface="Aparajita" panose="020B0604020202020204" pitchFamily="34" charset="0"/>
                <a:hlinkClick r:id="rId5"/>
              </a:rPr>
              <a:t>://www.ncpublicschools.org/cedars</a:t>
            </a:r>
            <a:r>
              <a:rPr lang="en-US" sz="2800" dirty="0" smtClean="0">
                <a:solidFill>
                  <a:srgbClr val="3399FF"/>
                </a:solidFill>
                <a:latin typeface="Aparajita" panose="020B0604020202020204" pitchFamily="34" charset="0"/>
                <a:cs typeface="Aparajita" panose="020B0604020202020204" pitchFamily="34" charset="0"/>
                <a:hlinkClick r:id="rId5"/>
              </a:rPr>
              <a:t>/</a:t>
            </a:r>
            <a:endParaRPr lang="en-US" sz="2800" dirty="0" smtClean="0">
              <a:solidFill>
                <a:srgbClr val="3399FF"/>
              </a:solidFill>
              <a:latin typeface="Aparajita" panose="020B0604020202020204" pitchFamily="34" charset="0"/>
              <a:cs typeface="Aparajita" panose="020B0604020202020204" pitchFamily="34" charset="0"/>
            </a:endParaRPr>
          </a:p>
          <a:p>
            <a:pPr>
              <a:buFont typeface="Wingdings" panose="05000000000000000000" pitchFamily="2" charset="2"/>
              <a:buChar char="q"/>
            </a:pPr>
            <a:r>
              <a:rPr lang="en-US" sz="2800" dirty="0" smtClean="0">
                <a:solidFill>
                  <a:srgbClr val="3399FF"/>
                </a:solidFill>
                <a:latin typeface="Aparajita" panose="020B0604020202020204" pitchFamily="34" charset="0"/>
                <a:cs typeface="Aparajita" panose="020B0604020202020204" pitchFamily="34" charset="0"/>
                <a:hlinkClick r:id="rId6"/>
              </a:rPr>
              <a:t>http</a:t>
            </a:r>
            <a:r>
              <a:rPr lang="en-US" sz="2800" dirty="0">
                <a:solidFill>
                  <a:srgbClr val="3399FF"/>
                </a:solidFill>
                <a:latin typeface="Aparajita" panose="020B0604020202020204" pitchFamily="34" charset="0"/>
                <a:cs typeface="Aparajita" panose="020B0604020202020204" pitchFamily="34" charset="0"/>
                <a:hlinkClick r:id="rId6"/>
              </a:rPr>
              <a:t>://www.ncpublicschools.org/cedars/reporting/registration</a:t>
            </a:r>
            <a:r>
              <a:rPr lang="en-US" sz="2800" dirty="0" smtClean="0">
                <a:solidFill>
                  <a:srgbClr val="3399FF"/>
                </a:solidFill>
                <a:latin typeface="Aparajita" panose="020B0604020202020204" pitchFamily="34" charset="0"/>
                <a:cs typeface="Aparajita" panose="020B0604020202020204" pitchFamily="34" charset="0"/>
                <a:hlinkClick r:id="rId6"/>
              </a:rPr>
              <a:t>/</a:t>
            </a:r>
            <a:r>
              <a:rPr lang="en-US" sz="2800" dirty="0" smtClean="0">
                <a:solidFill>
                  <a:srgbClr val="3399FF"/>
                </a:solidFill>
                <a:latin typeface="Aparajita" panose="020B0604020202020204" pitchFamily="34" charset="0"/>
                <a:cs typeface="Aparajita" panose="020B0604020202020204" pitchFamily="34" charset="0"/>
              </a:rPr>
              <a:t> </a:t>
            </a:r>
          </a:p>
          <a:p>
            <a:pPr>
              <a:buFont typeface="Wingdings" panose="05000000000000000000" pitchFamily="2" charset="2"/>
              <a:buChar char="q"/>
            </a:pPr>
            <a:r>
              <a:rPr lang="en-US" sz="2800" dirty="0">
                <a:solidFill>
                  <a:srgbClr val="3399FF"/>
                </a:solidFill>
                <a:latin typeface="Aparajita" panose="020B0604020202020204" pitchFamily="34" charset="0"/>
                <a:cs typeface="Aparajita" panose="020B0604020202020204" pitchFamily="34" charset="0"/>
                <a:hlinkClick r:id="rId7"/>
              </a:rPr>
              <a:t>http://www.ncpublicschools.org/cedars/reporting/documentation</a:t>
            </a:r>
            <a:r>
              <a:rPr lang="en-US" sz="2800" dirty="0" smtClean="0">
                <a:solidFill>
                  <a:srgbClr val="3399FF"/>
                </a:solidFill>
                <a:latin typeface="Aparajita" panose="020B0604020202020204" pitchFamily="34" charset="0"/>
                <a:cs typeface="Aparajita" panose="020B0604020202020204" pitchFamily="34" charset="0"/>
                <a:hlinkClick r:id="rId7"/>
              </a:rPr>
              <a:t>/</a:t>
            </a:r>
            <a:r>
              <a:rPr lang="en-US" sz="2800" dirty="0" smtClean="0">
                <a:solidFill>
                  <a:srgbClr val="3399FF"/>
                </a:solidFill>
                <a:latin typeface="Aparajita" panose="020B0604020202020204" pitchFamily="34" charset="0"/>
                <a:cs typeface="Aparajita" panose="020B0604020202020204" pitchFamily="34" charset="0"/>
              </a:rPr>
              <a:t> </a:t>
            </a:r>
          </a:p>
        </p:txBody>
      </p:sp>
      <p:pic>
        <p:nvPicPr>
          <p:cNvPr id="6" name="Picture 5" descr="C:\Users\tdominguez\AppData\Local\Microsoft\Windows\Temporary Internet Files\Content.IE5\6GADI2VV\MP90026278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929" y="2165131"/>
            <a:ext cx="2270760" cy="34492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185993"/>
      </p:ext>
    </p:extLst>
  </p:cSld>
  <p:clrMapOvr>
    <a:masterClrMapping/>
  </p:clrMapOvr>
  <mc:AlternateContent xmlns:mc="http://schemas.openxmlformats.org/markup-compatibility/2006" xmlns:p14="http://schemas.microsoft.com/office/powerpoint/2010/main">
    <mc:Choice Requires="p14">
      <p:transition p14:dur="0" advTm="12734"/>
    </mc:Choice>
    <mc:Fallback xmlns="">
      <p:transition advTm="1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So….did </a:t>
            </a:r>
            <a:r>
              <a:rPr lang="en-US" dirty="0"/>
              <a:t>y</a:t>
            </a:r>
            <a:r>
              <a:rPr lang="en-US" dirty="0" smtClean="0"/>
              <a:t>ou </a:t>
            </a:r>
            <a:r>
              <a:rPr lang="en-US" dirty="0"/>
              <a:t>g</a:t>
            </a:r>
            <a:r>
              <a:rPr lang="en-US" dirty="0" smtClean="0"/>
              <a:t>et </a:t>
            </a:r>
            <a:r>
              <a:rPr lang="en-US" dirty="0"/>
              <a:t>a</a:t>
            </a:r>
            <a:r>
              <a:rPr lang="en-US" dirty="0" smtClean="0"/>
              <a:t>ll </a:t>
            </a:r>
            <a:r>
              <a:rPr lang="en-US" dirty="0"/>
              <a:t>t</a:t>
            </a:r>
            <a:r>
              <a:rPr lang="en-US" dirty="0" smtClean="0"/>
              <a:t>hat?</a:t>
            </a:r>
            <a:endParaRPr lang="en-US" dirty="0"/>
          </a:p>
        </p:txBody>
      </p:sp>
      <p:pic>
        <p:nvPicPr>
          <p:cNvPr id="5" name="Picture 2" descr="C:\Users\tdominguez\AppData\Local\Microsoft\Windows\Temporary Internet Files\Content.IE5\QOV2MDHJ\MP910220869[1].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486872" y="1524000"/>
            <a:ext cx="3218256" cy="4572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139476"/>
      </p:ext>
    </p:extLst>
  </p:cSld>
  <p:clrMapOvr>
    <a:masterClrMapping/>
  </p:clrMapOvr>
  <mc:AlternateContent xmlns:mc="http://schemas.openxmlformats.org/markup-compatibility/2006" xmlns:p14="http://schemas.microsoft.com/office/powerpoint/2010/main">
    <mc:Choice Requires="p14">
      <p:transition p14:dur="0" advTm="7134"/>
    </mc:Choice>
    <mc:Fallback xmlns="">
      <p:transition advTm="7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CEDARS Data Warehouse Quick Sheet</a:t>
            </a:r>
            <a:endParaRPr lang="en-US" dirty="0"/>
          </a:p>
        </p:txBody>
      </p:sp>
      <p:sp>
        <p:nvSpPr>
          <p:cNvPr id="3" name="Content Placeholder 2"/>
          <p:cNvSpPr>
            <a:spLocks noGrp="1"/>
          </p:cNvSpPr>
          <p:nvPr>
            <p:ph sz="half" idx="1"/>
          </p:nvPr>
        </p:nvSpPr>
        <p:spPr>
          <a:xfrm>
            <a:off x="0" y="1600202"/>
            <a:ext cx="5384800" cy="4525963"/>
          </a:xfrm>
        </p:spPr>
        <p:txBody>
          <a:bodyPr>
            <a:normAutofit fontScale="70000" lnSpcReduction="20000"/>
          </a:bodyPr>
          <a:lstStyle/>
          <a:p>
            <a:r>
              <a:rPr lang="en-US" sz="2300" b="1" dirty="0" smtClean="0">
                <a:latin typeface="Bell MT" panose="02020503060305020303" pitchFamily="18" charset="0"/>
              </a:rPr>
              <a:t>Longitudinal Data Store</a:t>
            </a:r>
          </a:p>
          <a:p>
            <a:pPr lvl="1"/>
            <a:r>
              <a:rPr lang="en-US" sz="2300" dirty="0" smtClean="0">
                <a:latin typeface="Bell MT" panose="02020503060305020303" pitchFamily="18" charset="0"/>
              </a:rPr>
              <a:t>Does not replace existing operational systems</a:t>
            </a:r>
          </a:p>
          <a:p>
            <a:pPr lvl="1"/>
            <a:r>
              <a:rPr lang="en-US" sz="2300" dirty="0" smtClean="0">
                <a:latin typeface="Bell MT" panose="02020503060305020303" pitchFamily="18" charset="0"/>
              </a:rPr>
              <a:t>Used for Federal, state and local reporting </a:t>
            </a:r>
          </a:p>
          <a:p>
            <a:pPr lvl="2"/>
            <a:r>
              <a:rPr lang="en-US" dirty="0" smtClean="0">
                <a:latin typeface="Bell MT" panose="02020503060305020303" pitchFamily="18" charset="0"/>
              </a:rPr>
              <a:t>From state authoritative system’s </a:t>
            </a:r>
            <a:r>
              <a:rPr lang="en-US" dirty="0">
                <a:latin typeface="Bell MT" panose="02020503060305020303" pitchFamily="18" charset="0"/>
              </a:rPr>
              <a:t>d</a:t>
            </a:r>
            <a:r>
              <a:rPr lang="en-US" dirty="0" smtClean="0">
                <a:latin typeface="Bell MT" panose="02020503060305020303" pitchFamily="18" charset="0"/>
              </a:rPr>
              <a:t>ata</a:t>
            </a:r>
          </a:p>
          <a:p>
            <a:pPr lvl="3"/>
            <a:r>
              <a:rPr lang="en-US" dirty="0" smtClean="0">
                <a:latin typeface="Bell MT" panose="02020503060305020303" pitchFamily="18" charset="0"/>
              </a:rPr>
              <a:t>LEA &amp; School</a:t>
            </a:r>
          </a:p>
          <a:p>
            <a:pPr lvl="3"/>
            <a:r>
              <a:rPr lang="en-US" dirty="0" smtClean="0">
                <a:latin typeface="Bell MT" panose="02020503060305020303" pitchFamily="18" charset="0"/>
              </a:rPr>
              <a:t>Staff &amp; Finance</a:t>
            </a:r>
          </a:p>
          <a:p>
            <a:pPr lvl="3"/>
            <a:r>
              <a:rPr lang="en-US" dirty="0" smtClean="0">
                <a:latin typeface="Bell MT" panose="02020503060305020303" pitchFamily="18" charset="0"/>
              </a:rPr>
              <a:t>Student &amp; Programs</a:t>
            </a:r>
          </a:p>
          <a:p>
            <a:pPr lvl="2"/>
            <a:r>
              <a:rPr lang="en-US" dirty="0" smtClean="0">
                <a:latin typeface="Bell MT" panose="02020503060305020303" pitchFamily="18" charset="0"/>
              </a:rPr>
              <a:t>Individual level data submitted as often as monthly*</a:t>
            </a:r>
          </a:p>
          <a:p>
            <a:r>
              <a:rPr lang="en-US" sz="2300" b="1" dirty="0" smtClean="0">
                <a:latin typeface="Bell MT" panose="02020503060305020303" pitchFamily="18" charset="0"/>
              </a:rPr>
              <a:t>Aggregate and Detail Data</a:t>
            </a:r>
          </a:p>
          <a:p>
            <a:pPr lvl="1"/>
            <a:r>
              <a:rPr lang="en-US" sz="2300" dirty="0">
                <a:latin typeface="Bell MT" panose="02020503060305020303" pitchFamily="18" charset="0"/>
              </a:rPr>
              <a:t>Data accessible based on user security levels</a:t>
            </a:r>
          </a:p>
          <a:p>
            <a:pPr lvl="2"/>
            <a:r>
              <a:rPr lang="en-US" dirty="0" smtClean="0">
                <a:latin typeface="Bell MT" panose="02020503060305020303" pitchFamily="18" charset="0"/>
              </a:rPr>
              <a:t>SEA created dashboards</a:t>
            </a:r>
          </a:p>
          <a:p>
            <a:pPr lvl="3"/>
            <a:r>
              <a:rPr lang="en-US" dirty="0" smtClean="0">
                <a:latin typeface="Bell MT" panose="02020503060305020303" pitchFamily="18" charset="0"/>
              </a:rPr>
              <a:t>Trending</a:t>
            </a:r>
          </a:p>
          <a:p>
            <a:pPr lvl="3"/>
            <a:r>
              <a:rPr lang="en-US" dirty="0" smtClean="0">
                <a:latin typeface="Bell MT" panose="02020503060305020303" pitchFamily="18" charset="0"/>
              </a:rPr>
              <a:t>Data Validation</a:t>
            </a:r>
          </a:p>
          <a:p>
            <a:pPr lvl="2"/>
            <a:r>
              <a:rPr lang="en-US" dirty="0" smtClean="0">
                <a:latin typeface="Bell MT" panose="02020503060305020303" pitchFamily="18" charset="0"/>
              </a:rPr>
              <a:t>Report Writer</a:t>
            </a:r>
          </a:p>
          <a:p>
            <a:endParaRPr lang="en-US" dirty="0" smtClean="0"/>
          </a:p>
          <a:p>
            <a:pPr marL="457200" lvl="1" indent="0">
              <a:buNone/>
            </a:pPr>
            <a:endParaRPr lang="en-US" dirty="0"/>
          </a:p>
        </p:txBody>
      </p:sp>
      <p:sp>
        <p:nvSpPr>
          <p:cNvPr id="4" name="Content Placeholder 3"/>
          <p:cNvSpPr>
            <a:spLocks noGrp="1"/>
          </p:cNvSpPr>
          <p:nvPr>
            <p:ph sz="half" idx="2"/>
          </p:nvPr>
        </p:nvSpPr>
        <p:spPr>
          <a:xfrm>
            <a:off x="5206624" y="1600202"/>
            <a:ext cx="6578976" cy="4844141"/>
          </a:xfrm>
        </p:spPr>
        <p:txBody>
          <a:bodyPr/>
          <a:lstStyle/>
          <a:p>
            <a:r>
              <a:rPr lang="en-US" sz="1600" b="1" dirty="0" smtClean="0">
                <a:latin typeface="Bell MT" panose="02020503060305020303" pitchFamily="18" charset="0"/>
                <a:cs typeface="Aparajita" panose="020B0604020202020204" pitchFamily="34" charset="0"/>
              </a:rPr>
              <a:t>Browsers make a difference!  </a:t>
            </a:r>
          </a:p>
          <a:p>
            <a:pPr lvl="1"/>
            <a:r>
              <a:rPr lang="en-US" sz="1600" dirty="0" smtClean="0">
                <a:latin typeface="Bell MT" panose="02020503060305020303" pitchFamily="18" charset="0"/>
                <a:cs typeface="Aparajita" panose="020B0604020202020204" pitchFamily="34" charset="0"/>
              </a:rPr>
              <a:t>Use Mozilla Firefox for the best results!</a:t>
            </a:r>
            <a:endParaRPr lang="en-US" sz="1600" dirty="0">
              <a:latin typeface="Bell MT" panose="02020503060305020303" pitchFamily="18" charset="0"/>
              <a:cs typeface="Aparajita" panose="020B0604020202020204" pitchFamily="34" charset="0"/>
            </a:endParaRPr>
          </a:p>
          <a:p>
            <a:r>
              <a:rPr lang="en-US" sz="1600" b="1" dirty="0" smtClean="0">
                <a:latin typeface="Bell MT" panose="02020503060305020303" pitchFamily="18" charset="0"/>
                <a:cs typeface="Aparajita" panose="020B0604020202020204" pitchFamily="34" charset="0"/>
              </a:rPr>
              <a:t>Access </a:t>
            </a:r>
            <a:r>
              <a:rPr lang="en-US" sz="1600" b="1" dirty="0">
                <a:latin typeface="Bell MT" panose="02020503060305020303" pitchFamily="18" charset="0"/>
                <a:cs typeface="Aparajita" panose="020B0604020202020204" pitchFamily="34" charset="0"/>
              </a:rPr>
              <a:t>available to SEA, LEA and School Level Staff</a:t>
            </a:r>
          </a:p>
          <a:p>
            <a:pPr lvl="1"/>
            <a:r>
              <a:rPr lang="en-US" sz="1600" dirty="0">
                <a:latin typeface="Bell MT" panose="02020503060305020303" pitchFamily="18" charset="0"/>
                <a:cs typeface="Aparajita" panose="020B0604020202020204" pitchFamily="34" charset="0"/>
              </a:rPr>
              <a:t>Secure, authenticate with NCID</a:t>
            </a:r>
          </a:p>
          <a:p>
            <a:pPr lvl="1"/>
            <a:r>
              <a:rPr lang="en-US" sz="1600" dirty="0">
                <a:latin typeface="Bell MT" panose="02020503060305020303" pitchFamily="18" charset="0"/>
                <a:cs typeface="Aparajita" panose="020B0604020202020204" pitchFamily="34" charset="0"/>
              </a:rPr>
              <a:t>Must register and be approved based on SEA, LEA &amp; School</a:t>
            </a:r>
          </a:p>
          <a:p>
            <a:pPr lvl="1"/>
            <a:r>
              <a:rPr lang="en-US" sz="1600" dirty="0">
                <a:latin typeface="Bell MT" panose="02020503060305020303" pitchFamily="18" charset="0"/>
                <a:cs typeface="Aparajita" panose="020B0604020202020204" pitchFamily="34" charset="0"/>
                <a:hlinkClick r:id="rId5"/>
              </a:rPr>
              <a:t>http://www.ncpublicschools.org/cedars/reporting/registration/</a:t>
            </a:r>
            <a:endParaRPr lang="en-US" sz="1600" dirty="0">
              <a:latin typeface="Bell MT" panose="02020503060305020303" pitchFamily="18" charset="0"/>
              <a:cs typeface="Aparajita" panose="020B0604020202020204" pitchFamily="34" charset="0"/>
            </a:endParaRPr>
          </a:p>
          <a:p>
            <a:r>
              <a:rPr lang="en-US" sz="1600" b="1" dirty="0">
                <a:latin typeface="Bell MT" panose="02020503060305020303" pitchFamily="18" charset="0"/>
                <a:cs typeface="Aparajita" panose="020B0604020202020204" pitchFamily="34" charset="0"/>
              </a:rPr>
              <a:t>Resources</a:t>
            </a:r>
          </a:p>
          <a:p>
            <a:pPr lvl="1"/>
            <a:r>
              <a:rPr lang="en-US" sz="1400" dirty="0">
                <a:latin typeface="Bell MT" panose="02020503060305020303" pitchFamily="18" charset="0"/>
                <a:cs typeface="Aparajita" panose="020B0604020202020204" pitchFamily="34" charset="0"/>
                <a:hlinkClick r:id="rId6"/>
              </a:rPr>
              <a:t>http://www.ncpublicschools.org/cedars/reporting/documentation/</a:t>
            </a:r>
            <a:endParaRPr lang="en-US" sz="1400" dirty="0">
              <a:latin typeface="Bell MT" panose="02020503060305020303" pitchFamily="18" charset="0"/>
              <a:cs typeface="Aparajita" panose="020B0604020202020204" pitchFamily="34" charset="0"/>
            </a:endParaRPr>
          </a:p>
          <a:p>
            <a:pPr lvl="2"/>
            <a:r>
              <a:rPr lang="en-US" sz="1400" dirty="0">
                <a:latin typeface="Bell MT" panose="02020503060305020303" pitchFamily="18" charset="0"/>
                <a:cs typeface="Aparajita" panose="020B0604020202020204" pitchFamily="34" charset="0"/>
              </a:rPr>
              <a:t>Data Submission Schedule</a:t>
            </a:r>
          </a:p>
          <a:p>
            <a:pPr lvl="2"/>
            <a:r>
              <a:rPr lang="en-US" sz="1400" dirty="0">
                <a:latin typeface="Bell MT" panose="02020503060305020303" pitchFamily="18" charset="0"/>
                <a:cs typeface="Aparajita" panose="020B0604020202020204" pitchFamily="34" charset="0"/>
              </a:rPr>
              <a:t>Security Officer and LEA Trainer Contact Lists</a:t>
            </a:r>
          </a:p>
          <a:p>
            <a:pPr lvl="2"/>
            <a:r>
              <a:rPr lang="en-US" sz="1400" dirty="0">
                <a:latin typeface="Bell MT" panose="02020503060305020303" pitchFamily="18" charset="0"/>
                <a:cs typeface="Aparajita" panose="020B0604020202020204" pitchFamily="34" charset="0"/>
              </a:rPr>
              <a:t>Quick Reference Documents</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880262"/>
      </p:ext>
    </p:extLst>
  </p:cSld>
  <p:clrMapOvr>
    <a:masterClrMapping/>
  </p:clrMapOvr>
  <mc:AlternateContent xmlns:mc="http://schemas.openxmlformats.org/markup-compatibility/2006" xmlns:p14="http://schemas.microsoft.com/office/powerpoint/2010/main">
    <mc:Choice Requires="p14">
      <p:transition spd="slow" p14:dur="2000" advTm="12742"/>
    </mc:Choice>
    <mc:Fallback xmlns="">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Thank you! </a:t>
            </a:r>
            <a:endParaRPr lang="en-US" dirty="0"/>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628062" y="2214562"/>
            <a:ext cx="2962275" cy="3038475"/>
          </a:xfrm>
        </p:spPr>
      </p:pic>
      <p:sp>
        <p:nvSpPr>
          <p:cNvPr id="6" name="Content Placeholder 2"/>
          <p:cNvSpPr txBox="1">
            <a:spLocks/>
          </p:cNvSpPr>
          <p:nvPr/>
        </p:nvSpPr>
        <p:spPr bwMode="auto">
          <a:xfrm>
            <a:off x="711200" y="1646515"/>
            <a:ext cx="7329214" cy="360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rgbClr val="63554C"/>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bg1"/>
                </a:solidFill>
              </a:rPr>
              <a:t>Terra Dominguez</a:t>
            </a:r>
          </a:p>
          <a:p>
            <a:pPr marL="57150" indent="0" algn="ctr">
              <a:buNone/>
            </a:pPr>
            <a:r>
              <a:rPr lang="en-US" b="1" dirty="0">
                <a:solidFill>
                  <a:schemeClr val="bg1"/>
                </a:solidFill>
              </a:rPr>
              <a:t>Division of Data Research &amp; Federal </a:t>
            </a:r>
            <a:r>
              <a:rPr lang="en-US" b="1" dirty="0" smtClean="0">
                <a:solidFill>
                  <a:schemeClr val="bg1"/>
                </a:solidFill>
              </a:rPr>
              <a:t>Policy</a:t>
            </a:r>
          </a:p>
          <a:p>
            <a:pPr marL="57150" indent="0" algn="ctr">
              <a:buNone/>
            </a:pPr>
            <a:r>
              <a:rPr lang="en-US" b="1" dirty="0" smtClean="0">
                <a:solidFill>
                  <a:schemeClr val="bg1"/>
                </a:solidFill>
              </a:rPr>
              <a:t>Functional System Analyst </a:t>
            </a:r>
          </a:p>
          <a:p>
            <a:pPr marL="57150" indent="0" algn="ctr">
              <a:buNone/>
            </a:pPr>
            <a:r>
              <a:rPr lang="en-US" sz="1800" b="1" dirty="0" smtClean="0">
                <a:solidFill>
                  <a:schemeClr val="bg1"/>
                </a:solidFill>
              </a:rPr>
              <a:t>919.807.3272</a:t>
            </a:r>
          </a:p>
          <a:p>
            <a:pPr marL="57150" indent="0" algn="ctr">
              <a:buNone/>
            </a:pPr>
            <a:r>
              <a:rPr lang="en-US" sz="1800" b="1" dirty="0" smtClean="0">
                <a:solidFill>
                  <a:srgbClr val="3333CC"/>
                </a:solidFill>
                <a:hlinkClick r:id="rId6"/>
              </a:rPr>
              <a:t>Terra.Dominguez@dpi.nc.gov</a:t>
            </a:r>
            <a:r>
              <a:rPr lang="en-US" sz="1800" b="1" dirty="0" smtClean="0">
                <a:solidFill>
                  <a:srgbClr val="3333CC"/>
                </a:solidFill>
              </a:rPr>
              <a:t>  </a:t>
            </a:r>
            <a:endParaRPr lang="en-US" sz="1800" b="1" dirty="0">
              <a:solidFill>
                <a:srgbClr val="3333CC"/>
              </a:solidFill>
            </a:endParaRPr>
          </a:p>
          <a:p>
            <a:pPr marL="57150" indent="0" algn="ctr">
              <a:buNone/>
            </a:pPr>
            <a:r>
              <a:rPr lang="en-US" b="1" i="1" dirty="0" smtClean="0">
                <a:solidFill>
                  <a:prstClr val="white"/>
                </a:solidFill>
              </a:rPr>
              <a:t>and</a:t>
            </a:r>
            <a:endParaRPr lang="en-US" b="1" i="1" dirty="0">
              <a:solidFill>
                <a:prstClr val="white"/>
              </a:solidFill>
            </a:endParaRPr>
          </a:p>
          <a:p>
            <a:pPr marL="57150" indent="0" algn="ctr">
              <a:buNone/>
            </a:pPr>
            <a:r>
              <a:rPr lang="en-US" b="1" dirty="0" smtClean="0">
                <a:solidFill>
                  <a:schemeClr val="bg1"/>
                </a:solidFill>
              </a:rPr>
              <a:t>Maryam Latil</a:t>
            </a:r>
          </a:p>
          <a:p>
            <a:pPr marL="57150" indent="0" algn="ctr">
              <a:buNone/>
            </a:pPr>
            <a:r>
              <a:rPr lang="en-US" b="1" dirty="0">
                <a:solidFill>
                  <a:schemeClr val="bg1"/>
                </a:solidFill>
              </a:rPr>
              <a:t>Division of Data Research &amp; Federal </a:t>
            </a:r>
            <a:r>
              <a:rPr lang="en-US" b="1" dirty="0" smtClean="0">
                <a:solidFill>
                  <a:schemeClr val="bg1"/>
                </a:solidFill>
              </a:rPr>
              <a:t>Policy</a:t>
            </a:r>
          </a:p>
          <a:p>
            <a:pPr marL="57150" indent="0" algn="ctr">
              <a:buNone/>
            </a:pPr>
            <a:r>
              <a:rPr lang="en-US" b="1" dirty="0" smtClean="0">
                <a:solidFill>
                  <a:schemeClr val="bg1"/>
                </a:solidFill>
              </a:rPr>
              <a:t>Administrative Assistant </a:t>
            </a:r>
          </a:p>
          <a:p>
            <a:pPr marL="57150" indent="0" algn="ctr">
              <a:buNone/>
            </a:pPr>
            <a:r>
              <a:rPr lang="en-US" sz="1800" b="1" dirty="0" smtClean="0">
                <a:solidFill>
                  <a:schemeClr val="bg1"/>
                </a:solidFill>
              </a:rPr>
              <a:t>919.807.3497</a:t>
            </a:r>
          </a:p>
          <a:p>
            <a:pPr marL="57150" indent="0" algn="ctr">
              <a:buNone/>
            </a:pPr>
            <a:r>
              <a:rPr lang="en-US" sz="1800" b="1" dirty="0" smtClean="0">
                <a:solidFill>
                  <a:schemeClr val="bg1"/>
                </a:solidFill>
              </a:rPr>
              <a:t> </a:t>
            </a:r>
            <a:r>
              <a:rPr lang="en-US" sz="1800" b="1" dirty="0" smtClean="0">
                <a:solidFill>
                  <a:schemeClr val="bg1"/>
                </a:solidFill>
                <a:hlinkClick r:id="rId7"/>
              </a:rPr>
              <a:t>Maryam.Latil@di.nc.gov</a:t>
            </a:r>
            <a:r>
              <a:rPr lang="en-US" sz="1800" b="1" dirty="0" smtClean="0">
                <a:solidFill>
                  <a:schemeClr val="bg1"/>
                </a:solidFill>
              </a:rPr>
              <a:t>  </a:t>
            </a:r>
            <a:endParaRPr lang="en-US" sz="1800" b="1" dirty="0">
              <a:solidFill>
                <a:schemeClr val="bg1"/>
              </a:solidFill>
            </a:endParaRPr>
          </a:p>
          <a:p>
            <a:pPr marL="57150" indent="0" algn="ctr">
              <a:buNone/>
            </a:pPr>
            <a:endParaRPr lang="en-US" sz="1800" b="1" dirty="0">
              <a:solidFill>
                <a:schemeClr val="bg1"/>
              </a:solidFill>
            </a:endParaRPr>
          </a:p>
          <a:p>
            <a:pPr marL="57150" indent="0" algn="ctr">
              <a:buNone/>
            </a:pPr>
            <a:endParaRPr lang="en-US" dirty="0">
              <a:solidFill>
                <a:prstClr val="white"/>
              </a:solidFill>
            </a:endParaRPr>
          </a:p>
        </p:txBody>
      </p:sp>
      <p:sp>
        <p:nvSpPr>
          <p:cNvPr id="2" name="Rectangle 1"/>
          <p:cNvSpPr/>
          <p:nvPr/>
        </p:nvSpPr>
        <p:spPr>
          <a:xfrm>
            <a:off x="1963723" y="5634335"/>
            <a:ext cx="5332165" cy="461665"/>
          </a:xfrm>
          <a:prstGeom prst="rect">
            <a:avLst/>
          </a:prstGeom>
        </p:spPr>
        <p:txBody>
          <a:bodyPr wrap="none">
            <a:spAutoFit/>
          </a:bodyPr>
          <a:lstStyle/>
          <a:p>
            <a:r>
              <a:rPr lang="en-US" sz="2400" dirty="0">
                <a:solidFill>
                  <a:srgbClr val="3399FF"/>
                </a:solidFill>
                <a:hlinkClick r:id="rId8"/>
              </a:rPr>
              <a:t>http://www.ncpublicschools.org/cedars/</a:t>
            </a:r>
            <a:r>
              <a:rPr lang="en-US" sz="2400" dirty="0">
                <a:solidFill>
                  <a:srgbClr val="3399FF"/>
                </a:solidFill>
              </a:rPr>
              <a:t>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8082363"/>
      </p:ext>
    </p:extLst>
  </p:cSld>
  <p:clrMapOvr>
    <a:masterClrMapping/>
  </p:clrMapOvr>
  <mc:AlternateContent xmlns:mc="http://schemas.openxmlformats.org/markup-compatibility/2006" xmlns:p14="http://schemas.microsoft.com/office/powerpoint/2010/main">
    <mc:Choice Requires="p14">
      <p:transition p14:dur="10" advTm="19824"/>
    </mc:Choice>
    <mc:Fallback xmlns="">
      <p:transition advTm="1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Poll – What is Your Focus Today?</a:t>
            </a:r>
            <a:endParaRPr lang="en-US" dirty="0"/>
          </a:p>
        </p:txBody>
      </p:sp>
      <p:sp>
        <p:nvSpPr>
          <p:cNvPr id="2" name="Rectangle 1"/>
          <p:cNvSpPr/>
          <p:nvPr/>
        </p:nvSpPr>
        <p:spPr bwMode="auto">
          <a:xfrm>
            <a:off x="740229" y="1756229"/>
            <a:ext cx="319314" cy="31931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 name="Rectangle 4"/>
          <p:cNvSpPr/>
          <p:nvPr/>
        </p:nvSpPr>
        <p:spPr bwMode="auto">
          <a:xfrm>
            <a:off x="740229" y="2721429"/>
            <a:ext cx="319314" cy="31931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Rectangle 5"/>
          <p:cNvSpPr/>
          <p:nvPr/>
        </p:nvSpPr>
        <p:spPr bwMode="auto">
          <a:xfrm>
            <a:off x="725715" y="3686629"/>
            <a:ext cx="319314" cy="31931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Rectangle 6"/>
          <p:cNvSpPr/>
          <p:nvPr/>
        </p:nvSpPr>
        <p:spPr bwMode="auto">
          <a:xfrm>
            <a:off x="725715" y="4651829"/>
            <a:ext cx="319314" cy="31931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 name="TextBox 2"/>
          <p:cNvSpPr txBox="1"/>
          <p:nvPr/>
        </p:nvSpPr>
        <p:spPr>
          <a:xfrm>
            <a:off x="1451429" y="1756229"/>
            <a:ext cx="6247229" cy="461665"/>
          </a:xfrm>
          <a:prstGeom prst="rect">
            <a:avLst/>
          </a:prstGeom>
          <a:noFill/>
        </p:spPr>
        <p:txBody>
          <a:bodyPr wrap="square" rtlCol="0">
            <a:spAutoFit/>
          </a:bodyPr>
          <a:lstStyle/>
          <a:p>
            <a:r>
              <a:rPr lang="en-US" sz="2400" dirty="0" smtClean="0"/>
              <a:t>Accessing the CEDARS Data Warehouse.</a:t>
            </a:r>
            <a:endParaRPr lang="en-US" sz="2400" dirty="0"/>
          </a:p>
        </p:txBody>
      </p:sp>
      <p:sp>
        <p:nvSpPr>
          <p:cNvPr id="8" name="TextBox 7"/>
          <p:cNvSpPr txBox="1"/>
          <p:nvPr/>
        </p:nvSpPr>
        <p:spPr>
          <a:xfrm>
            <a:off x="1451428" y="2721429"/>
            <a:ext cx="5989895" cy="461665"/>
          </a:xfrm>
          <a:prstGeom prst="rect">
            <a:avLst/>
          </a:prstGeom>
          <a:noFill/>
        </p:spPr>
        <p:txBody>
          <a:bodyPr wrap="square" rtlCol="0">
            <a:spAutoFit/>
          </a:bodyPr>
          <a:lstStyle/>
          <a:p>
            <a:r>
              <a:rPr lang="en-US" sz="2400" dirty="0" smtClean="0"/>
              <a:t>Learning more about CEDARS in general</a:t>
            </a:r>
            <a:r>
              <a:rPr lang="en-US" dirty="0" smtClean="0"/>
              <a:t>.</a:t>
            </a:r>
            <a:endParaRPr lang="en-US" dirty="0"/>
          </a:p>
        </p:txBody>
      </p:sp>
      <p:sp>
        <p:nvSpPr>
          <p:cNvPr id="9" name="TextBox 8"/>
          <p:cNvSpPr txBox="1"/>
          <p:nvPr/>
        </p:nvSpPr>
        <p:spPr>
          <a:xfrm>
            <a:off x="1451429" y="3686629"/>
            <a:ext cx="5548461" cy="461665"/>
          </a:xfrm>
          <a:prstGeom prst="rect">
            <a:avLst/>
          </a:prstGeom>
          <a:noFill/>
        </p:spPr>
        <p:txBody>
          <a:bodyPr wrap="square" rtlCol="0">
            <a:spAutoFit/>
          </a:bodyPr>
          <a:lstStyle/>
          <a:p>
            <a:r>
              <a:rPr lang="en-US" sz="2400" dirty="0" smtClean="0"/>
              <a:t>Seeing what data I can expect to find.</a:t>
            </a:r>
            <a:endParaRPr lang="en-US" sz="2400" dirty="0"/>
          </a:p>
        </p:txBody>
      </p:sp>
      <p:sp>
        <p:nvSpPr>
          <p:cNvPr id="10" name="TextBox 9"/>
          <p:cNvSpPr txBox="1"/>
          <p:nvPr/>
        </p:nvSpPr>
        <p:spPr>
          <a:xfrm>
            <a:off x="1451428" y="4652611"/>
            <a:ext cx="5989895" cy="461665"/>
          </a:xfrm>
          <a:prstGeom prst="rect">
            <a:avLst/>
          </a:prstGeom>
          <a:noFill/>
        </p:spPr>
        <p:txBody>
          <a:bodyPr wrap="square" rtlCol="0">
            <a:spAutoFit/>
          </a:bodyPr>
          <a:lstStyle/>
          <a:p>
            <a:r>
              <a:rPr lang="en-US" sz="2400" dirty="0" smtClean="0"/>
              <a:t>Wanting to visit with my CEDARS ‘peeps.’</a:t>
            </a:r>
            <a:endParaRPr lang="en-US" sz="24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722" y="2418443"/>
            <a:ext cx="2628900" cy="255270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320355"/>
      </p:ext>
    </p:extLst>
  </p:cSld>
  <p:clrMapOvr>
    <a:masterClrMapping/>
  </p:clrMapOvr>
  <mc:AlternateContent xmlns:mc="http://schemas.openxmlformats.org/markup-compatibility/2006" xmlns:p14="http://schemas.microsoft.com/office/powerpoint/2010/main">
    <mc:Choice Requires="p14">
      <p:transition p14:dur="0" advTm="29984"/>
    </mc:Choice>
    <mc:Fallback xmlns="">
      <p:transition advTm="2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4848"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6" cstate="print">
            <a:extLst>
              <a:ext uri="{28A0092B-C50C-407E-A947-70E740481C1C}">
                <a14:useLocalDpi xmlns:a14="http://schemas.microsoft.com/office/drawing/2010/main" val="0"/>
              </a:ext>
            </a:extLst>
          </a:blip>
          <a:stretch>
            <a:fillRect/>
          </a:stretch>
        </p:blipFill>
        <p:spPr>
          <a:xfrm>
            <a:off x="2332084" y="857252"/>
            <a:ext cx="7527835" cy="5013101"/>
          </a:xfrm>
          <a:prstGeom prst="rect">
            <a:avLst/>
          </a:prstGeom>
        </p:spPr>
      </p:pic>
      <p:sp>
        <p:nvSpPr>
          <p:cNvPr id="2" name="Title 1"/>
          <p:cNvSpPr>
            <a:spLocks noGrp="1"/>
          </p:cNvSpPr>
          <p:nvPr>
            <p:ph type="title"/>
          </p:nvPr>
        </p:nvSpPr>
        <p:spPr/>
        <p:txBody>
          <a:bodyPr/>
          <a:lstStyle/>
          <a:p>
            <a:r>
              <a:rPr lang="en-US" dirty="0" smtClean="0"/>
              <a:t>What is CEDARS?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C</a:t>
            </a:r>
            <a:r>
              <a:rPr lang="en-US" dirty="0"/>
              <a:t>ommon</a:t>
            </a:r>
            <a:r>
              <a:rPr lang="en-US" b="1" dirty="0"/>
              <a:t> E</a:t>
            </a:r>
            <a:r>
              <a:rPr lang="en-US" dirty="0"/>
              <a:t>ducation</a:t>
            </a:r>
            <a:r>
              <a:rPr lang="en-US" b="1" dirty="0"/>
              <a:t> D</a:t>
            </a:r>
            <a:r>
              <a:rPr lang="en-US" dirty="0"/>
              <a:t>ata</a:t>
            </a:r>
            <a:r>
              <a:rPr lang="en-US" b="1" dirty="0"/>
              <a:t> </a:t>
            </a:r>
            <a:r>
              <a:rPr lang="en-US" b="1" dirty="0" smtClean="0"/>
              <a:t>A</a:t>
            </a:r>
            <a:r>
              <a:rPr lang="en-US" dirty="0" smtClean="0"/>
              <a:t>nalysis</a:t>
            </a:r>
            <a:r>
              <a:rPr lang="en-US" b="1" dirty="0" smtClean="0"/>
              <a:t> </a:t>
            </a:r>
            <a:r>
              <a:rPr lang="en-US" dirty="0" smtClean="0"/>
              <a:t>and</a:t>
            </a:r>
            <a:r>
              <a:rPr lang="en-US" b="1" dirty="0" smtClean="0"/>
              <a:t> </a:t>
            </a:r>
            <a:r>
              <a:rPr lang="en-US" b="1" dirty="0"/>
              <a:t>Re</a:t>
            </a:r>
            <a:r>
              <a:rPr lang="en-US" dirty="0"/>
              <a:t>porting</a:t>
            </a:r>
            <a:r>
              <a:rPr lang="en-US" b="1" dirty="0"/>
              <a:t> S</a:t>
            </a:r>
            <a:r>
              <a:rPr lang="en-US" dirty="0"/>
              <a:t>ystem</a:t>
            </a:r>
          </a:p>
          <a:p>
            <a:r>
              <a:rPr lang="en-US" sz="3000" i="1" dirty="0"/>
              <a:t>An “Umbrella Term” for three systems:</a:t>
            </a:r>
          </a:p>
          <a:p>
            <a:pPr lvl="1"/>
            <a:r>
              <a:rPr lang="en-US" dirty="0" smtClean="0"/>
              <a:t>UID Staff</a:t>
            </a:r>
          </a:p>
          <a:p>
            <a:pPr lvl="1"/>
            <a:r>
              <a:rPr lang="en-US" dirty="0" smtClean="0"/>
              <a:t>UID Student</a:t>
            </a:r>
          </a:p>
          <a:p>
            <a:pPr lvl="1"/>
            <a:r>
              <a:rPr lang="en-US" dirty="0" smtClean="0"/>
              <a:t>CEDARS  Data Warehouse (</a:t>
            </a:r>
            <a:r>
              <a:rPr lang="en-US" b="1" dirty="0" smtClean="0"/>
              <a:t>CDW</a:t>
            </a:r>
            <a:r>
              <a:rPr lang="en-US" dirty="0" smtClean="0"/>
              <a:t>)</a:t>
            </a:r>
          </a:p>
          <a:p>
            <a:pPr marL="857250" lvl="2" indent="0" algn="ctr">
              <a:buNone/>
            </a:pPr>
            <a:endParaRPr lang="en-US" sz="2200" dirty="0"/>
          </a:p>
          <a:p>
            <a:pPr marL="114300" indent="0" algn="ctr">
              <a:buNone/>
            </a:pPr>
            <a:r>
              <a:rPr lang="en-US" sz="3000" dirty="0"/>
              <a:t>Today’s presentation is on the </a:t>
            </a:r>
            <a:r>
              <a:rPr lang="en-US" sz="3000" b="1" dirty="0"/>
              <a:t>CDW</a:t>
            </a:r>
          </a:p>
          <a:p>
            <a:pPr lvl="1"/>
            <a:endParaRPr lang="en-US" dirty="0"/>
          </a:p>
          <a:p>
            <a:pPr lvl="1"/>
            <a:endParaRPr lang="en-US" dirty="0" smtClean="0"/>
          </a:p>
          <a:p>
            <a:pPr lvl="1"/>
            <a:endParaRPr lang="en-US" dirty="0"/>
          </a:p>
          <a:p>
            <a:pPr lvl="1"/>
            <a:endParaRPr lang="en-US" dirty="0" smtClean="0"/>
          </a:p>
          <a:p>
            <a:endParaRPr lang="en-US" dirty="0"/>
          </a:p>
        </p:txBody>
      </p:sp>
      <p:sp>
        <p:nvSpPr>
          <p:cNvPr id="5" name="Rectangle 4"/>
          <p:cNvSpPr/>
          <p:nvPr/>
        </p:nvSpPr>
        <p:spPr bwMode="auto">
          <a:xfrm>
            <a:off x="859972" y="4038600"/>
            <a:ext cx="6019800" cy="914400"/>
          </a:xfrm>
          <a:prstGeom prst="rect">
            <a:avLst/>
          </a:prstGeom>
          <a:noFill/>
          <a:ln w="476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0075" y="2011797"/>
            <a:ext cx="1737360" cy="173736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6859" y="2586795"/>
            <a:ext cx="1737360" cy="173736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1927" y="4247101"/>
            <a:ext cx="1737360" cy="1737360"/>
          </a:xfrm>
          <a:prstGeom prst="rect">
            <a:avLst/>
          </a:prstGeom>
        </p:spPr>
      </p:pic>
      <p:sp>
        <p:nvSpPr>
          <p:cNvPr id="9" name="TextBox 8"/>
          <p:cNvSpPr txBox="1"/>
          <p:nvPr/>
        </p:nvSpPr>
        <p:spPr>
          <a:xfrm>
            <a:off x="8352925" y="2459837"/>
            <a:ext cx="740979" cy="253916"/>
          </a:xfrm>
          <a:prstGeom prst="rect">
            <a:avLst/>
          </a:prstGeom>
          <a:noFill/>
        </p:spPr>
        <p:txBody>
          <a:bodyPr wrap="square" rtlCol="0">
            <a:spAutoFit/>
          </a:bodyPr>
          <a:lstStyle/>
          <a:p>
            <a:r>
              <a:rPr lang="en-US" sz="1050" dirty="0" smtClean="0"/>
              <a:t>UID </a:t>
            </a:r>
            <a:r>
              <a:rPr lang="en-US" sz="1050" dirty="0"/>
              <a:t>S</a:t>
            </a:r>
            <a:r>
              <a:rPr lang="en-US" sz="1050" dirty="0" smtClean="0"/>
              <a:t>taff</a:t>
            </a:r>
            <a:endParaRPr lang="en-US" sz="1050" dirty="0"/>
          </a:p>
        </p:txBody>
      </p:sp>
      <p:sp>
        <p:nvSpPr>
          <p:cNvPr id="10" name="TextBox 9"/>
          <p:cNvSpPr txBox="1"/>
          <p:nvPr/>
        </p:nvSpPr>
        <p:spPr>
          <a:xfrm>
            <a:off x="9967403" y="3117581"/>
            <a:ext cx="914400" cy="246221"/>
          </a:xfrm>
          <a:prstGeom prst="rect">
            <a:avLst/>
          </a:prstGeom>
          <a:noFill/>
        </p:spPr>
        <p:txBody>
          <a:bodyPr wrap="square" rtlCol="0">
            <a:spAutoFit/>
          </a:bodyPr>
          <a:lstStyle/>
          <a:p>
            <a:r>
              <a:rPr lang="en-US" sz="1000" dirty="0" smtClean="0"/>
              <a:t>UID Student </a:t>
            </a:r>
            <a:endParaRPr lang="en-US" sz="1000" dirty="0"/>
          </a:p>
        </p:txBody>
      </p:sp>
      <p:sp>
        <p:nvSpPr>
          <p:cNvPr id="11" name="TextBox 10"/>
          <p:cNvSpPr txBox="1"/>
          <p:nvPr/>
        </p:nvSpPr>
        <p:spPr>
          <a:xfrm>
            <a:off x="9647143" y="4776042"/>
            <a:ext cx="917569" cy="246221"/>
          </a:xfrm>
          <a:prstGeom prst="rect">
            <a:avLst/>
          </a:prstGeom>
          <a:noFill/>
        </p:spPr>
        <p:txBody>
          <a:bodyPr wrap="square" rtlCol="0">
            <a:spAutoFit/>
          </a:bodyPr>
          <a:lstStyle/>
          <a:p>
            <a:r>
              <a:rPr lang="en-US" sz="1000" dirty="0" smtClean="0"/>
              <a:t>CDW</a:t>
            </a:r>
            <a:endParaRPr lang="en-US" sz="1000"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86188957"/>
      </p:ext>
    </p:extLst>
  </p:cSld>
  <p:clrMapOvr>
    <a:masterClrMapping/>
  </p:clrMapOvr>
  <mc:AlternateContent xmlns:mc="http://schemas.openxmlformats.org/markup-compatibility/2006" xmlns:p14="http://schemas.microsoft.com/office/powerpoint/2010/main">
    <mc:Choice Requires="p14">
      <p:transition spd="slow" p14:dur="2000" advTm="47714"/>
    </mc:Choice>
    <mc:Fallback xmlns="">
      <p:transition spd="slow" advTm="4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CDW IS</a:t>
            </a:r>
            <a:endParaRPr lang="en-US" dirty="0"/>
          </a:p>
        </p:txBody>
      </p:sp>
      <p:sp>
        <p:nvSpPr>
          <p:cNvPr id="6" name="Content Placeholder 5"/>
          <p:cNvSpPr>
            <a:spLocks noGrp="1"/>
          </p:cNvSpPr>
          <p:nvPr>
            <p:ph idx="1"/>
          </p:nvPr>
        </p:nvSpPr>
        <p:spPr/>
        <p:txBody>
          <a:bodyPr/>
          <a:lstStyle/>
          <a:p>
            <a:r>
              <a:rPr lang="en-US" dirty="0" smtClean="0"/>
              <a:t>Historical data for trending and analysis</a:t>
            </a:r>
          </a:p>
          <a:p>
            <a:r>
              <a:rPr lang="en-US" dirty="0" smtClean="0"/>
              <a:t>Multiple </a:t>
            </a:r>
            <a:r>
              <a:rPr lang="en-US" dirty="0"/>
              <a:t>NCDPI authoritative sources</a:t>
            </a:r>
          </a:p>
          <a:p>
            <a:r>
              <a:rPr lang="en-US" dirty="0"/>
              <a:t>Federal, state </a:t>
            </a:r>
            <a:r>
              <a:rPr lang="en-US" dirty="0" smtClean="0"/>
              <a:t>&amp; local </a:t>
            </a:r>
            <a:r>
              <a:rPr lang="en-US" dirty="0"/>
              <a:t>level reporting</a:t>
            </a:r>
          </a:p>
          <a:p>
            <a:r>
              <a:rPr lang="en-US" dirty="0"/>
              <a:t>Accessible to State, LEA &amp; School level staff</a:t>
            </a:r>
          </a:p>
          <a:p>
            <a:r>
              <a:rPr lang="en-US" dirty="0" smtClean="0"/>
              <a:t>Secure - </a:t>
            </a:r>
            <a:r>
              <a:rPr lang="en-US" dirty="0"/>
              <a:t>a</a:t>
            </a:r>
            <a:r>
              <a:rPr lang="en-US" dirty="0" smtClean="0"/>
              <a:t>uthenticate using NCID</a:t>
            </a:r>
          </a:p>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304" y="1790050"/>
            <a:ext cx="2560320" cy="215730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6177" y="4641034"/>
            <a:ext cx="1828800" cy="18288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6998945"/>
      </p:ext>
    </p:extLst>
  </p:cSld>
  <p:clrMapOvr>
    <a:masterClrMapping/>
  </p:clrMapOvr>
  <mc:AlternateContent xmlns:mc="http://schemas.openxmlformats.org/markup-compatibility/2006" xmlns:p14="http://schemas.microsoft.com/office/powerpoint/2010/main">
    <mc:Choice Requires="p14">
      <p:transition p14:dur="0" advTm="171995"/>
    </mc:Choice>
    <mc:Fallback xmlns="">
      <p:transition advTm="17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CDW is … </a:t>
            </a:r>
            <a:endParaRPr lang="en-US" dirty="0"/>
          </a:p>
        </p:txBody>
      </p:sp>
      <p:sp>
        <p:nvSpPr>
          <p:cNvPr id="3" name="Content Placeholder 2"/>
          <p:cNvSpPr>
            <a:spLocks noGrp="1"/>
          </p:cNvSpPr>
          <p:nvPr>
            <p:ph idx="1"/>
          </p:nvPr>
        </p:nvSpPr>
        <p:spPr/>
        <p:txBody>
          <a:bodyPr/>
          <a:lstStyle/>
          <a:p>
            <a:r>
              <a:rPr lang="en-US" b="1" dirty="0" smtClean="0"/>
              <a:t>Not </a:t>
            </a:r>
            <a:r>
              <a:rPr lang="en-US" dirty="0"/>
              <a:t>r</a:t>
            </a:r>
            <a:r>
              <a:rPr lang="en-US" dirty="0" smtClean="0"/>
              <a:t>eplacing any operational systems (PowerSchool, CECAS, Licensure)</a:t>
            </a:r>
          </a:p>
          <a:p>
            <a:endParaRPr lang="en-US" sz="2000" dirty="0"/>
          </a:p>
          <a:p>
            <a:r>
              <a:rPr lang="en-US" b="1" dirty="0" smtClean="0"/>
              <a:t>Not </a:t>
            </a:r>
            <a:r>
              <a:rPr lang="en-US" dirty="0"/>
              <a:t>r</a:t>
            </a:r>
            <a:r>
              <a:rPr lang="en-US" dirty="0" smtClean="0"/>
              <a:t>eal time, transactional data  </a:t>
            </a:r>
          </a:p>
          <a:p>
            <a:endParaRPr lang="en-US" sz="2000" dirty="0"/>
          </a:p>
          <a:p>
            <a:r>
              <a:rPr lang="en-US" b="1" dirty="0" smtClean="0"/>
              <a:t>Not </a:t>
            </a:r>
            <a:r>
              <a:rPr lang="en-US" dirty="0"/>
              <a:t>o</a:t>
            </a:r>
            <a:r>
              <a:rPr lang="en-US" dirty="0" smtClean="0"/>
              <a:t>pen </a:t>
            </a:r>
            <a:r>
              <a:rPr lang="en-US" dirty="0"/>
              <a:t>to the public</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46385"/>
      </p:ext>
    </p:extLst>
  </p:cSld>
  <p:clrMapOvr>
    <a:masterClrMapping/>
  </p:clrMapOvr>
  <mc:AlternateContent xmlns:mc="http://schemas.openxmlformats.org/markup-compatibility/2006" xmlns:p14="http://schemas.microsoft.com/office/powerpoint/2010/main">
    <mc:Choice Requires="p14">
      <p:transition p14:dur="0" advTm="36043"/>
    </mc:Choice>
    <mc:Fallback xmlns="">
      <p:transition advTm="36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Data Loads by School Year</a:t>
            </a:r>
            <a:endParaRPr lang="en-US" dirty="0"/>
          </a:p>
        </p:txBody>
      </p:sp>
      <p:sp>
        <p:nvSpPr>
          <p:cNvPr id="11" name="Content Placeholder 10"/>
          <p:cNvSpPr>
            <a:spLocks noGrp="1"/>
          </p:cNvSpPr>
          <p:nvPr>
            <p:ph idx="1"/>
          </p:nvPr>
        </p:nvSpPr>
        <p:spPr>
          <a:xfrm>
            <a:off x="4267200" y="1524000"/>
            <a:ext cx="8026400" cy="4495800"/>
          </a:xfrm>
        </p:spPr>
        <p:txBody>
          <a:bodyPr/>
          <a:lstStyle/>
          <a:p>
            <a:pPr marL="0" indent="0">
              <a:buNone/>
            </a:pPr>
            <a:r>
              <a:rPr lang="en-US" sz="2400" dirty="0"/>
              <a:t>Complete</a:t>
            </a:r>
          </a:p>
          <a:p>
            <a:r>
              <a:rPr lang="en-US" sz="2400" dirty="0"/>
              <a:t>SY 2009-2010</a:t>
            </a:r>
          </a:p>
          <a:p>
            <a:r>
              <a:rPr lang="en-US" sz="2400" dirty="0"/>
              <a:t>SY 2010-2011</a:t>
            </a:r>
          </a:p>
          <a:p>
            <a:r>
              <a:rPr lang="en-US" sz="2400" dirty="0"/>
              <a:t>SY 2011-2012</a:t>
            </a:r>
          </a:p>
          <a:p>
            <a:r>
              <a:rPr lang="en-US" sz="2400" dirty="0"/>
              <a:t>SY 2012-2013</a:t>
            </a:r>
          </a:p>
          <a:p>
            <a:endParaRPr lang="en-US" sz="2400" dirty="0"/>
          </a:p>
          <a:p>
            <a:pPr marL="0" indent="0">
              <a:buNone/>
            </a:pPr>
            <a:r>
              <a:rPr lang="en-US" sz="2400" dirty="0"/>
              <a:t>In progress </a:t>
            </a:r>
            <a:endParaRPr lang="en-US" sz="2000" i="1" dirty="0"/>
          </a:p>
          <a:p>
            <a:r>
              <a:rPr lang="en-US" sz="2400" dirty="0"/>
              <a:t>SY 2013-2014</a:t>
            </a:r>
          </a:p>
          <a:p>
            <a:r>
              <a:rPr lang="en-US" sz="2400" dirty="0"/>
              <a:t>SY 2014-2015</a:t>
            </a:r>
          </a:p>
          <a:p>
            <a:r>
              <a:rPr lang="en-US" sz="2400" dirty="0"/>
              <a:t>SY 2015-2016</a:t>
            </a:r>
          </a:p>
          <a:p>
            <a:endParaRPr lang="en-US" sz="2400" dirty="0"/>
          </a:p>
          <a:p>
            <a:pPr marL="0" indent="0">
              <a:buNone/>
            </a:pPr>
            <a:endParaRPr lang="en-US" sz="2400" dirty="0"/>
          </a:p>
        </p:txBody>
      </p:sp>
      <p:pic>
        <p:nvPicPr>
          <p:cNvPr id="12" name="Picture 6" descr="C:\Users\tdominguez\AppData\Local\Microsoft\Windows\Temporary Internet Files\Content.IE5\SXAAM1D9\MP90018517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00" y="1975581"/>
            <a:ext cx="2286000" cy="1531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66800" y="1529484"/>
            <a:ext cx="2057400" cy="523220"/>
          </a:xfrm>
          <a:prstGeom prst="rect">
            <a:avLst/>
          </a:prstGeom>
          <a:noFill/>
        </p:spPr>
        <p:txBody>
          <a:bodyPr wrap="square" rtlCol="0">
            <a:spAutoFit/>
          </a:bodyPr>
          <a:lstStyle/>
          <a:p>
            <a:r>
              <a:rPr lang="en-US" sz="2800" b="1" dirty="0">
                <a:solidFill>
                  <a:prstClr val="white"/>
                </a:solidFill>
              </a:rPr>
              <a:t>Then</a:t>
            </a:r>
          </a:p>
        </p:txBody>
      </p:sp>
      <p:sp>
        <p:nvSpPr>
          <p:cNvPr id="15" name="TextBox 14"/>
          <p:cNvSpPr txBox="1"/>
          <p:nvPr/>
        </p:nvSpPr>
        <p:spPr>
          <a:xfrm>
            <a:off x="1066800" y="3755602"/>
            <a:ext cx="2057400" cy="523220"/>
          </a:xfrm>
          <a:prstGeom prst="rect">
            <a:avLst/>
          </a:prstGeom>
          <a:noFill/>
        </p:spPr>
        <p:txBody>
          <a:bodyPr wrap="square" rtlCol="0">
            <a:spAutoFit/>
          </a:bodyPr>
          <a:lstStyle/>
          <a:p>
            <a:r>
              <a:rPr lang="en-US" sz="2800" b="1" dirty="0">
                <a:solidFill>
                  <a:prstClr val="white"/>
                </a:solidFill>
              </a:rPr>
              <a:t>Now</a:t>
            </a:r>
          </a:p>
        </p:txBody>
      </p:sp>
      <p:pic>
        <p:nvPicPr>
          <p:cNvPr id="8" name="Picture 26" descr="C:\Users\tdominguez\AppData\Local\Microsoft\Windows\Temporary Internet Files\Content.IE5\SXAAM1D9\MP90022761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421" y="4278822"/>
            <a:ext cx="2331720" cy="15350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3909959"/>
      </p:ext>
    </p:extLst>
  </p:cSld>
  <p:clrMapOvr>
    <a:masterClrMapping/>
  </p:clrMapOvr>
  <mc:AlternateContent xmlns:mc="http://schemas.openxmlformats.org/markup-compatibility/2006" xmlns:p14="http://schemas.microsoft.com/office/powerpoint/2010/main">
    <mc:Choice Requires="p14">
      <p:transition p14:dur="0" advTm="42693"/>
    </mc:Choice>
    <mc:Fallback xmlns="">
      <p:transition advTm="4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04800"/>
            <a:ext cx="9588938" cy="1066800"/>
          </a:xfrm>
          <a:solidFill>
            <a:srgbClr val="92D050"/>
          </a:solidFill>
        </p:spPr>
        <p:txBody>
          <a:bodyPr/>
          <a:lstStyle/>
          <a:p>
            <a:pPr algn="ctr"/>
            <a:r>
              <a:rPr lang="en-US" dirty="0"/>
              <a:t> </a:t>
            </a:r>
            <a:r>
              <a:rPr lang="en-US" dirty="0" smtClean="0">
                <a:solidFill>
                  <a:schemeClr val="accent1"/>
                </a:solidFill>
              </a:rPr>
              <a:t>What Systems Feed CEDARS?</a:t>
            </a:r>
            <a:endParaRPr lang="en-US" dirty="0">
              <a:solidFill>
                <a:schemeClr val="accent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21410659"/>
              </p:ext>
            </p:extLst>
          </p:nvPr>
        </p:nvGraphicFramePr>
        <p:xfrm>
          <a:off x="406400" y="1524000"/>
          <a:ext cx="113792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0672136"/>
      </p:ext>
    </p:extLst>
  </p:cSld>
  <p:clrMapOvr>
    <a:masterClrMapping/>
  </p:clrMapOvr>
  <mc:AlternateContent xmlns:mc="http://schemas.openxmlformats.org/markup-compatibility/2006" xmlns:p14="http://schemas.microsoft.com/office/powerpoint/2010/main">
    <mc:Choice Requires="p14">
      <p:transition spd="slow" p14:dur="2000" advTm="72089"/>
    </mc:Choice>
    <mc:Fallback xmlns="">
      <p:transition spd="slow" advTm="7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3.6|1"/>
</p:tagLst>
</file>

<file path=ppt/tags/tag10.xml><?xml version="1.0" encoding="utf-8"?>
<p:tagLst xmlns:a="http://schemas.openxmlformats.org/drawingml/2006/main" xmlns:r="http://schemas.openxmlformats.org/officeDocument/2006/relationships" xmlns:p="http://schemas.openxmlformats.org/presentationml/2006/main">
  <p:tag name="TIMING" val="|9.2"/>
</p:tagLst>
</file>

<file path=ppt/tags/tag11.xml><?xml version="1.0" encoding="utf-8"?>
<p:tagLst xmlns:a="http://schemas.openxmlformats.org/drawingml/2006/main" xmlns:r="http://schemas.openxmlformats.org/officeDocument/2006/relationships" xmlns:p="http://schemas.openxmlformats.org/presentationml/2006/main">
  <p:tag name="TIMING" val="|5.9"/>
</p:tagLst>
</file>

<file path=ppt/tags/tag12.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ags/tag3.xml><?xml version="1.0" encoding="utf-8"?>
<p:tagLst xmlns:a="http://schemas.openxmlformats.org/drawingml/2006/main" xmlns:r="http://schemas.openxmlformats.org/officeDocument/2006/relationships" xmlns:p="http://schemas.openxmlformats.org/presentationml/2006/main">
  <p:tag name="TIMING" val="|11.4"/>
</p:tagLst>
</file>

<file path=ppt/tags/tag4.xml><?xml version="1.0" encoding="utf-8"?>
<p:tagLst xmlns:a="http://schemas.openxmlformats.org/drawingml/2006/main" xmlns:r="http://schemas.openxmlformats.org/officeDocument/2006/relationships" xmlns:p="http://schemas.openxmlformats.org/presentationml/2006/main">
  <p:tag name="TIMING" val="|8.9"/>
</p:tagLst>
</file>

<file path=ppt/tags/tag5.xml><?xml version="1.0" encoding="utf-8"?>
<p:tagLst xmlns:a="http://schemas.openxmlformats.org/drawingml/2006/main" xmlns:r="http://schemas.openxmlformats.org/officeDocument/2006/relationships" xmlns:p="http://schemas.openxmlformats.org/presentationml/2006/main">
  <p:tag name="TIMING" val="|18.7|4.4"/>
</p:tagLst>
</file>

<file path=ppt/tags/tag6.xml><?xml version="1.0" encoding="utf-8"?>
<p:tagLst xmlns:a="http://schemas.openxmlformats.org/drawingml/2006/main" xmlns:r="http://schemas.openxmlformats.org/officeDocument/2006/relationships" xmlns:p="http://schemas.openxmlformats.org/presentationml/2006/main">
  <p:tag name="TIMING" val="|7.3"/>
</p:tagLst>
</file>

<file path=ppt/tags/tag7.xml><?xml version="1.0" encoding="utf-8"?>
<p:tagLst xmlns:a="http://schemas.openxmlformats.org/drawingml/2006/main" xmlns:r="http://schemas.openxmlformats.org/officeDocument/2006/relationships" xmlns:p="http://schemas.openxmlformats.org/presentationml/2006/main">
  <p:tag name="TIMING" val="|2.8|2.5"/>
</p:tagLst>
</file>

<file path=ppt/tags/tag8.xml><?xml version="1.0" encoding="utf-8"?>
<p:tagLst xmlns:a="http://schemas.openxmlformats.org/drawingml/2006/main" xmlns:r="http://schemas.openxmlformats.org/officeDocument/2006/relationships" xmlns:p="http://schemas.openxmlformats.org/presentationml/2006/main">
  <p:tag name="TIMING" val="|4.9|4.4"/>
</p:tagLst>
</file>

<file path=ppt/tags/tag9.xml><?xml version="1.0" encoding="utf-8"?>
<p:tagLst xmlns:a="http://schemas.openxmlformats.org/drawingml/2006/main" xmlns:r="http://schemas.openxmlformats.org/officeDocument/2006/relationships" xmlns:p="http://schemas.openxmlformats.org/presentationml/2006/main">
  <p:tag name="TIMING" val="|8.8|4.3|4"/>
</p:tagLst>
</file>

<file path=ppt/theme/theme1.xml><?xml version="1.0" encoding="utf-8"?>
<a:theme xmlns:a="http://schemas.openxmlformats.org/drawingml/2006/main" name="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5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0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2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24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5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Blank Presentation">
      <a:majorFont>
        <a:latin typeface="Arial Bol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3810</TotalTime>
  <Words>4126</Words>
  <Application>Microsoft Office PowerPoint</Application>
  <PresentationFormat>Widescreen</PresentationFormat>
  <Paragraphs>309</Paragraphs>
  <Slides>37</Slides>
  <Notes>37</Notes>
  <HiddenSlides>0</HiddenSlides>
  <MMClips>34</MMClips>
  <ScaleCrop>false</ScaleCrop>
  <HeadingPairs>
    <vt:vector size="6" baseType="variant">
      <vt:variant>
        <vt:lpstr>Fonts Used</vt:lpstr>
      </vt:variant>
      <vt:variant>
        <vt:i4>8</vt:i4>
      </vt:variant>
      <vt:variant>
        <vt:lpstr>Theme</vt:lpstr>
      </vt:variant>
      <vt:variant>
        <vt:i4>36</vt:i4>
      </vt:variant>
      <vt:variant>
        <vt:lpstr>Slide Titles</vt:lpstr>
      </vt:variant>
      <vt:variant>
        <vt:i4>37</vt:i4>
      </vt:variant>
    </vt:vector>
  </HeadingPairs>
  <TitlesOfParts>
    <vt:vector size="81" baseType="lpstr">
      <vt:lpstr>ＭＳ Ｐゴシック</vt:lpstr>
      <vt:lpstr>Aparajita</vt:lpstr>
      <vt:lpstr>Arial</vt:lpstr>
      <vt:lpstr>Arial Bold</vt:lpstr>
      <vt:lpstr>Bell MT</vt:lpstr>
      <vt:lpstr>Calibri</vt:lpstr>
      <vt:lpstr>Wingdings</vt:lpstr>
      <vt:lpstr>ヒラギノ角ゴ Pro W3</vt:lpstr>
      <vt:lpstr>Blank Presentation</vt:lpstr>
      <vt:lpstr>Custom Design</vt:lpstr>
      <vt:lpstr>3_Custom Design</vt:lpstr>
      <vt:lpstr>4_Custom Design</vt:lpstr>
      <vt:lpstr>1_Blank Presentation</vt:lpstr>
      <vt:lpstr>2_Blank Presentation</vt:lpstr>
      <vt:lpstr>3_Blank Presentation</vt:lpstr>
      <vt:lpstr>4_Blank Presentation</vt:lpstr>
      <vt:lpstr>2_Custom Design</vt:lpstr>
      <vt:lpstr>1_Custom Design</vt:lpstr>
      <vt:lpstr>5_Blank Presentation</vt:lpstr>
      <vt:lpstr>6_Blank Presentation</vt:lpstr>
      <vt:lpstr>7_Blank Presentation</vt:lpstr>
      <vt:lpstr>8_Blank Presentation</vt:lpstr>
      <vt:lpstr>9_Blank Presentation</vt:lpstr>
      <vt:lpstr>10_Blank Presentation</vt:lpstr>
      <vt:lpstr>11_Blank Presentation</vt:lpstr>
      <vt:lpstr>5_Custom Design</vt:lpstr>
      <vt:lpstr>6_Custom Design</vt:lpstr>
      <vt:lpstr>12_Blank Presentation</vt:lpstr>
      <vt:lpstr>13_Blank Presentation</vt:lpstr>
      <vt:lpstr>14_Blank Presentation</vt:lpstr>
      <vt:lpstr>7_Custom Design</vt:lpstr>
      <vt:lpstr>15_Blank Presentation</vt:lpstr>
      <vt:lpstr>16_Blank Presentation</vt:lpstr>
      <vt:lpstr>17_Blank Presentation</vt:lpstr>
      <vt:lpstr>18_Blank Presentation</vt:lpstr>
      <vt:lpstr>19_Blank Presentation</vt:lpstr>
      <vt:lpstr>20_Blank Presentation</vt:lpstr>
      <vt:lpstr>21_Blank Presentation</vt:lpstr>
      <vt:lpstr>8_Custom Design</vt:lpstr>
      <vt:lpstr>22_Blank Presentation</vt:lpstr>
      <vt:lpstr>23_Blank Presentation</vt:lpstr>
      <vt:lpstr>9_Custom Design</vt:lpstr>
      <vt:lpstr>24_Blank Presentation</vt:lpstr>
      <vt:lpstr>25_Blank Presentation</vt:lpstr>
      <vt:lpstr>Intro to the CEDARS Data Warehouse (CDW) April 5, 2016   Terra Dominguez Data, Research &amp; Federal Policy  Functional System Analyst Terra.Dominguez@dpi.nc.gov  and  Maryam Latil Data, Research &amp; Federal Policy Administrative Assistant  Maryam.Latil@dpi.nc.gov  </vt:lpstr>
      <vt:lpstr>House Keeping</vt:lpstr>
      <vt:lpstr>Agenda</vt:lpstr>
      <vt:lpstr>Poll – What is Your Focus Today?</vt:lpstr>
      <vt:lpstr>What is CEDARS?</vt:lpstr>
      <vt:lpstr>The CDW IS</vt:lpstr>
      <vt:lpstr>The CDW is … </vt:lpstr>
      <vt:lpstr>Data Loads by School Year</vt:lpstr>
      <vt:lpstr> What Systems Feed CEDARS?</vt:lpstr>
      <vt:lpstr>   What data is in the CDW?</vt:lpstr>
      <vt:lpstr>Student &amp; Staff - Sensitive Data</vt:lpstr>
      <vt:lpstr>Poll – Do You Have Access?</vt:lpstr>
      <vt:lpstr>Who Could Benefit From Having Access?</vt:lpstr>
      <vt:lpstr>What Type of Access Can I Request?</vt:lpstr>
      <vt:lpstr>Who Determines Who Has Access?</vt:lpstr>
      <vt:lpstr>What Does ‘Security Officer’ Mean?</vt:lpstr>
      <vt:lpstr>Who Do I Contact for Access?</vt:lpstr>
      <vt:lpstr>How Do I Register for Access?</vt:lpstr>
      <vt:lpstr>CDW Registration Link: https://schools.nc.gov/reporting    </vt:lpstr>
      <vt:lpstr>Logging into the CDW Registration System</vt:lpstr>
      <vt:lpstr>Registration Completion</vt:lpstr>
      <vt:lpstr>Tips for Registering for Access</vt:lpstr>
      <vt:lpstr>Potential Password Pitfalls  </vt:lpstr>
      <vt:lpstr>More About Registration</vt:lpstr>
      <vt:lpstr>You still with me?</vt:lpstr>
      <vt:lpstr>CDW Reporting system Link: https://cedars.ncpublicschools.gov/analytics/saw.dll?bieehome</vt:lpstr>
      <vt:lpstr>Logging into the CDW</vt:lpstr>
      <vt:lpstr>Navigating Dashboards</vt:lpstr>
      <vt:lpstr>Attendance Reports by Disability</vt:lpstr>
      <vt:lpstr>How do I Change my View?</vt:lpstr>
      <vt:lpstr>Proficiency by Disability</vt:lpstr>
      <vt:lpstr>How do I Drill Deeper into my Data?</vt:lpstr>
      <vt:lpstr>  Do Browsers Make A Difference?  </vt:lpstr>
      <vt:lpstr>Resources</vt:lpstr>
      <vt:lpstr>So….did you get all that?</vt:lpstr>
      <vt:lpstr>CEDARS Data Warehouse Quick Sheet</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CEDARS Data Warehouse (CDW) March 8, 2016   Terra Dominguez Data, Research &amp; Federal Policy Terra.Dominguez@dpi.nc.gov  Maryam Latil Data, Research &amp; Federal Policy Maryam.Latil@dpi.nc.gov</dc:title>
  <dc:creator>MLatil</dc:creator>
  <cp:lastModifiedBy>MLatil</cp:lastModifiedBy>
  <cp:revision>224</cp:revision>
  <cp:lastPrinted>2016-03-22T13:59:28Z</cp:lastPrinted>
  <dcterms:created xsi:type="dcterms:W3CDTF">2016-02-22T19:44:41Z</dcterms:created>
  <dcterms:modified xsi:type="dcterms:W3CDTF">2016-04-26T16:34:01Z</dcterms:modified>
</cp:coreProperties>
</file>