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72" r:id="rId3"/>
    <p:sldMasterId id="2147483674" r:id="rId4"/>
    <p:sldMasterId id="2147483676" r:id="rId5"/>
  </p:sldMasterIdLst>
  <p:notesMasterIdLst>
    <p:notesMasterId r:id="rId50"/>
  </p:notesMasterIdLst>
  <p:handoutMasterIdLst>
    <p:handoutMasterId r:id="rId51"/>
  </p:handoutMasterIdLst>
  <p:sldIdLst>
    <p:sldId id="256" r:id="rId6"/>
    <p:sldId id="257" r:id="rId7"/>
    <p:sldId id="258" r:id="rId8"/>
    <p:sldId id="305" r:id="rId9"/>
    <p:sldId id="326" r:id="rId10"/>
    <p:sldId id="261" r:id="rId11"/>
    <p:sldId id="266" r:id="rId12"/>
    <p:sldId id="281" r:id="rId13"/>
    <p:sldId id="324" r:id="rId14"/>
    <p:sldId id="285" r:id="rId15"/>
    <p:sldId id="335" r:id="rId16"/>
    <p:sldId id="332" r:id="rId17"/>
    <p:sldId id="330" r:id="rId18"/>
    <p:sldId id="331" r:id="rId19"/>
    <p:sldId id="333" r:id="rId20"/>
    <p:sldId id="334" r:id="rId21"/>
    <p:sldId id="275" r:id="rId22"/>
    <p:sldId id="277" r:id="rId23"/>
    <p:sldId id="336" r:id="rId24"/>
    <p:sldId id="278" r:id="rId25"/>
    <p:sldId id="349" r:id="rId26"/>
    <p:sldId id="358" r:id="rId27"/>
    <p:sldId id="345" r:id="rId28"/>
    <p:sldId id="348" r:id="rId29"/>
    <p:sldId id="350" r:id="rId30"/>
    <p:sldId id="352" r:id="rId31"/>
    <p:sldId id="353" r:id="rId32"/>
    <p:sldId id="354" r:id="rId33"/>
    <p:sldId id="355" r:id="rId34"/>
    <p:sldId id="356" r:id="rId35"/>
    <p:sldId id="357" r:id="rId36"/>
    <p:sldId id="338" r:id="rId37"/>
    <p:sldId id="337" r:id="rId38"/>
    <p:sldId id="344" r:id="rId39"/>
    <p:sldId id="347" r:id="rId40"/>
    <p:sldId id="339" r:id="rId41"/>
    <p:sldId id="340" r:id="rId42"/>
    <p:sldId id="341" r:id="rId43"/>
    <p:sldId id="342" r:id="rId44"/>
    <p:sldId id="346" r:id="rId45"/>
    <p:sldId id="302" r:id="rId46"/>
    <p:sldId id="282" r:id="rId47"/>
    <p:sldId id="315" r:id="rId48"/>
    <p:sldId id="304" r:id="rId49"/>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7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532" autoAdjust="0"/>
    <p:restoredTop sz="94424" autoAdjust="0"/>
  </p:normalViewPr>
  <p:slideViewPr>
    <p:cSldViewPr>
      <p:cViewPr varScale="1">
        <p:scale>
          <a:sx n="74" d="100"/>
          <a:sy n="74" d="100"/>
        </p:scale>
        <p:origin x="624" y="72"/>
      </p:cViewPr>
      <p:guideLst>
        <p:guide orient="horz" pos="2160"/>
        <p:guide pos="2880"/>
      </p:guideLst>
    </p:cSldViewPr>
  </p:slideViewPr>
  <p:notesTextViewPr>
    <p:cViewPr>
      <p:scale>
        <a:sx n="1" d="1"/>
        <a:sy n="1" d="1"/>
      </p:scale>
      <p:origin x="0" y="0"/>
    </p:cViewPr>
  </p:notesTextViewPr>
  <p:sorterViewPr>
    <p:cViewPr>
      <p:scale>
        <a:sx n="70" d="100"/>
        <a:sy n="70" d="100"/>
      </p:scale>
      <p:origin x="0" y="20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06FD7C-C56E-4D0A-ADB6-640295744CAF}"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5D5ED3C0-A831-45E9-A121-D30A570F5EC6}">
      <dgm:prSet phldrT="[Text]"/>
      <dgm:spPr/>
      <dgm:t>
        <a:bodyPr/>
        <a:lstStyle/>
        <a:p>
          <a:r>
            <a:rPr lang="en-US" dirty="0" smtClean="0">
              <a:solidFill>
                <a:schemeClr val="tx1"/>
              </a:solidFill>
            </a:rPr>
            <a:t>State Security Officer</a:t>
          </a:r>
          <a:endParaRPr lang="en-US" dirty="0">
            <a:solidFill>
              <a:schemeClr val="tx1"/>
            </a:solidFill>
          </a:endParaRPr>
        </a:p>
      </dgm:t>
    </dgm:pt>
    <dgm:pt modelId="{7C05B5A8-8A01-420D-82EB-188F07C74EB8}" type="parTrans" cxnId="{4ABD8AFD-2A15-48EE-870A-15DABF0014DF}">
      <dgm:prSet/>
      <dgm:spPr/>
      <dgm:t>
        <a:bodyPr/>
        <a:lstStyle/>
        <a:p>
          <a:endParaRPr lang="en-US"/>
        </a:p>
      </dgm:t>
    </dgm:pt>
    <dgm:pt modelId="{FB22DB54-5047-40A2-BA5E-6789FC1CCD6E}" type="sibTrans" cxnId="{4ABD8AFD-2A15-48EE-870A-15DABF0014DF}">
      <dgm:prSet/>
      <dgm:spPr/>
      <dgm:t>
        <a:bodyPr/>
        <a:lstStyle/>
        <a:p>
          <a:endParaRPr lang="en-US"/>
        </a:p>
      </dgm:t>
    </dgm:pt>
    <dgm:pt modelId="{9EEB075F-D56B-465A-BA45-8875524F6213}">
      <dgm:prSet phldrT="[Text]"/>
      <dgm:spPr/>
      <dgm:t>
        <a:bodyPr/>
        <a:lstStyle/>
        <a:p>
          <a:r>
            <a:rPr lang="en-US" dirty="0" smtClean="0"/>
            <a:t>The State Security Officer approves LEA/Charter Security Officers only</a:t>
          </a:r>
          <a:endParaRPr lang="en-US" dirty="0"/>
        </a:p>
      </dgm:t>
    </dgm:pt>
    <dgm:pt modelId="{A7AAFAF8-BAAA-4BD2-9C3D-1F47097A7CA5}" type="parTrans" cxnId="{6FA7BD3E-F247-412F-8324-627A19AA529F}">
      <dgm:prSet/>
      <dgm:spPr/>
      <dgm:t>
        <a:bodyPr/>
        <a:lstStyle/>
        <a:p>
          <a:endParaRPr lang="en-US"/>
        </a:p>
      </dgm:t>
    </dgm:pt>
    <dgm:pt modelId="{5C462EEF-C4F5-43F8-9AB6-9316964798F5}" type="sibTrans" cxnId="{6FA7BD3E-F247-412F-8324-627A19AA529F}">
      <dgm:prSet/>
      <dgm:spPr/>
      <dgm:t>
        <a:bodyPr/>
        <a:lstStyle/>
        <a:p>
          <a:endParaRPr lang="en-US"/>
        </a:p>
      </dgm:t>
    </dgm:pt>
    <dgm:pt modelId="{DBA6F962-2CB0-4314-A30C-A4DFF5DC31AE}">
      <dgm:prSet phldrT="[Text]"/>
      <dgm:spPr/>
      <dgm:t>
        <a:bodyPr/>
        <a:lstStyle/>
        <a:p>
          <a:r>
            <a:rPr lang="en-US" dirty="0" smtClean="0">
              <a:solidFill>
                <a:schemeClr val="tx1"/>
              </a:solidFill>
            </a:rPr>
            <a:t>LEA/Charter Security Officer</a:t>
          </a:r>
          <a:endParaRPr lang="en-US" dirty="0">
            <a:solidFill>
              <a:schemeClr val="tx1"/>
            </a:solidFill>
          </a:endParaRPr>
        </a:p>
      </dgm:t>
    </dgm:pt>
    <dgm:pt modelId="{1F189F87-3224-422F-BAA8-AC32616EE828}" type="parTrans" cxnId="{56E48539-0243-44F4-B884-E822DC5542F4}">
      <dgm:prSet/>
      <dgm:spPr/>
      <dgm:t>
        <a:bodyPr/>
        <a:lstStyle/>
        <a:p>
          <a:endParaRPr lang="en-US"/>
        </a:p>
      </dgm:t>
    </dgm:pt>
    <dgm:pt modelId="{0A25A892-33F9-4D15-8775-31B0BDCB12E8}" type="sibTrans" cxnId="{56E48539-0243-44F4-B884-E822DC5542F4}">
      <dgm:prSet/>
      <dgm:spPr/>
      <dgm:t>
        <a:bodyPr/>
        <a:lstStyle/>
        <a:p>
          <a:endParaRPr lang="en-US"/>
        </a:p>
      </dgm:t>
    </dgm:pt>
    <dgm:pt modelId="{8F89D537-CE91-49F3-97C9-20C60C6D13F9}">
      <dgm:prSet phldrT="[Text]"/>
      <dgm:spPr/>
      <dgm:t>
        <a:bodyPr/>
        <a:lstStyle/>
        <a:p>
          <a:r>
            <a:rPr lang="en-US" b="0" dirty="0" smtClean="0"/>
            <a:t>LEA and School Level Reporting Users must be granted access by the LEA/Charter Security Officer</a:t>
          </a:r>
          <a:endParaRPr lang="en-US" b="0" dirty="0"/>
        </a:p>
      </dgm:t>
    </dgm:pt>
    <dgm:pt modelId="{EA2D77D0-C04A-448F-9F61-608FEBDDDD27}" type="parTrans" cxnId="{EEE77EE6-12B3-4232-A485-0729090325B8}">
      <dgm:prSet/>
      <dgm:spPr/>
      <dgm:t>
        <a:bodyPr/>
        <a:lstStyle/>
        <a:p>
          <a:endParaRPr lang="en-US"/>
        </a:p>
      </dgm:t>
    </dgm:pt>
    <dgm:pt modelId="{5B0021E0-3611-4246-B1DA-87B7D2C298F0}" type="sibTrans" cxnId="{EEE77EE6-12B3-4232-A485-0729090325B8}">
      <dgm:prSet/>
      <dgm:spPr/>
      <dgm:t>
        <a:bodyPr/>
        <a:lstStyle/>
        <a:p>
          <a:endParaRPr lang="en-US"/>
        </a:p>
      </dgm:t>
    </dgm:pt>
    <dgm:pt modelId="{BED1D1FF-C6E2-4EF7-94AD-D10CA824CA9E}">
      <dgm:prSet phldrT="[Text]"/>
      <dgm:spPr/>
      <dgm:t>
        <a:bodyPr/>
        <a:lstStyle/>
        <a:p>
          <a:r>
            <a:rPr lang="en-US" dirty="0" smtClean="0"/>
            <a:t>LEA/Charter Reporting Users</a:t>
          </a:r>
          <a:endParaRPr lang="en-US" dirty="0"/>
        </a:p>
      </dgm:t>
    </dgm:pt>
    <dgm:pt modelId="{EF56F0D0-4577-4836-94A3-1FDA2760FD25}" type="parTrans" cxnId="{63F650B5-691B-423D-8718-B474D242DD52}">
      <dgm:prSet/>
      <dgm:spPr/>
      <dgm:t>
        <a:bodyPr/>
        <a:lstStyle/>
        <a:p>
          <a:endParaRPr lang="en-US"/>
        </a:p>
      </dgm:t>
    </dgm:pt>
    <dgm:pt modelId="{CBE6C20C-92D5-4510-A145-9D1349C3FB97}" type="sibTrans" cxnId="{63F650B5-691B-423D-8718-B474D242DD52}">
      <dgm:prSet/>
      <dgm:spPr/>
      <dgm:t>
        <a:bodyPr/>
        <a:lstStyle/>
        <a:p>
          <a:endParaRPr lang="en-US"/>
        </a:p>
      </dgm:t>
    </dgm:pt>
    <dgm:pt modelId="{F6629CE2-9EEE-412B-9242-F496849BD3B3}">
      <dgm:prSet phldrT="[Text]"/>
      <dgm:spPr/>
      <dgm:t>
        <a:bodyPr/>
        <a:lstStyle/>
        <a:p>
          <a:r>
            <a:rPr lang="en-US" dirty="0" smtClean="0"/>
            <a:t>LEA/Charter Reporting Users should contact their Security Officer with questions about access</a:t>
          </a:r>
          <a:endParaRPr lang="en-US" dirty="0"/>
        </a:p>
      </dgm:t>
    </dgm:pt>
    <dgm:pt modelId="{58B46C05-1708-43D0-AF16-02D372F1A3B6}" type="parTrans" cxnId="{3DFE1276-04D1-4D38-AAC2-D195E5773488}">
      <dgm:prSet/>
      <dgm:spPr/>
      <dgm:t>
        <a:bodyPr/>
        <a:lstStyle/>
        <a:p>
          <a:endParaRPr lang="en-US"/>
        </a:p>
      </dgm:t>
    </dgm:pt>
    <dgm:pt modelId="{CC0F32E3-B914-404C-AA63-E95EC0174D2E}" type="sibTrans" cxnId="{3DFE1276-04D1-4D38-AAC2-D195E5773488}">
      <dgm:prSet/>
      <dgm:spPr/>
      <dgm:t>
        <a:bodyPr/>
        <a:lstStyle/>
        <a:p>
          <a:endParaRPr lang="en-US"/>
        </a:p>
      </dgm:t>
    </dgm:pt>
    <dgm:pt modelId="{12CB5FFE-7B78-47CD-9A25-84D01FD0DEE5}" type="pres">
      <dgm:prSet presAssocID="{8106FD7C-C56E-4D0A-ADB6-640295744CAF}" presName="linearFlow" presStyleCnt="0">
        <dgm:presLayoutVars>
          <dgm:dir/>
          <dgm:animLvl val="lvl"/>
          <dgm:resizeHandles val="exact"/>
        </dgm:presLayoutVars>
      </dgm:prSet>
      <dgm:spPr/>
      <dgm:t>
        <a:bodyPr/>
        <a:lstStyle/>
        <a:p>
          <a:endParaRPr lang="en-US"/>
        </a:p>
      </dgm:t>
    </dgm:pt>
    <dgm:pt modelId="{64C8A63E-9A3E-47F9-8AAA-9F5E7974E33C}" type="pres">
      <dgm:prSet presAssocID="{5D5ED3C0-A831-45E9-A121-D30A570F5EC6}" presName="composite" presStyleCnt="0"/>
      <dgm:spPr/>
    </dgm:pt>
    <dgm:pt modelId="{9F6E9616-E63B-4CEB-A971-052F2B3C8CD5}" type="pres">
      <dgm:prSet presAssocID="{5D5ED3C0-A831-45E9-A121-D30A570F5EC6}" presName="parentText" presStyleLbl="alignNode1" presStyleIdx="0" presStyleCnt="3">
        <dgm:presLayoutVars>
          <dgm:chMax val="1"/>
          <dgm:bulletEnabled val="1"/>
        </dgm:presLayoutVars>
      </dgm:prSet>
      <dgm:spPr/>
      <dgm:t>
        <a:bodyPr/>
        <a:lstStyle/>
        <a:p>
          <a:endParaRPr lang="en-US"/>
        </a:p>
      </dgm:t>
    </dgm:pt>
    <dgm:pt modelId="{8AA5F563-4653-414B-B392-56C74A29C296}" type="pres">
      <dgm:prSet presAssocID="{5D5ED3C0-A831-45E9-A121-D30A570F5EC6}" presName="descendantText" presStyleLbl="alignAcc1" presStyleIdx="0" presStyleCnt="3" custLinFactNeighborX="-135" custLinFactNeighborY="-7242">
        <dgm:presLayoutVars>
          <dgm:bulletEnabled val="1"/>
        </dgm:presLayoutVars>
      </dgm:prSet>
      <dgm:spPr/>
      <dgm:t>
        <a:bodyPr/>
        <a:lstStyle/>
        <a:p>
          <a:endParaRPr lang="en-US"/>
        </a:p>
      </dgm:t>
    </dgm:pt>
    <dgm:pt modelId="{3F308AC1-7D25-400D-B8AE-C8DBE2384CC3}" type="pres">
      <dgm:prSet presAssocID="{FB22DB54-5047-40A2-BA5E-6789FC1CCD6E}" presName="sp" presStyleCnt="0"/>
      <dgm:spPr/>
    </dgm:pt>
    <dgm:pt modelId="{B3205D47-8184-4E6A-BA34-A12CBA6319F8}" type="pres">
      <dgm:prSet presAssocID="{DBA6F962-2CB0-4314-A30C-A4DFF5DC31AE}" presName="composite" presStyleCnt="0"/>
      <dgm:spPr/>
    </dgm:pt>
    <dgm:pt modelId="{B37EFFB6-6AD5-4A88-8058-B87C4B1B2D8C}" type="pres">
      <dgm:prSet presAssocID="{DBA6F962-2CB0-4314-A30C-A4DFF5DC31AE}" presName="parentText" presStyleLbl="alignNode1" presStyleIdx="1" presStyleCnt="3">
        <dgm:presLayoutVars>
          <dgm:chMax val="1"/>
          <dgm:bulletEnabled val="1"/>
        </dgm:presLayoutVars>
      </dgm:prSet>
      <dgm:spPr/>
      <dgm:t>
        <a:bodyPr/>
        <a:lstStyle/>
        <a:p>
          <a:endParaRPr lang="en-US"/>
        </a:p>
      </dgm:t>
    </dgm:pt>
    <dgm:pt modelId="{FDC212B3-A0C4-4234-AC9F-09F8DB68208F}" type="pres">
      <dgm:prSet presAssocID="{DBA6F962-2CB0-4314-A30C-A4DFF5DC31AE}" presName="descendantText" presStyleLbl="alignAcc1" presStyleIdx="1" presStyleCnt="3">
        <dgm:presLayoutVars>
          <dgm:bulletEnabled val="1"/>
        </dgm:presLayoutVars>
      </dgm:prSet>
      <dgm:spPr/>
      <dgm:t>
        <a:bodyPr/>
        <a:lstStyle/>
        <a:p>
          <a:endParaRPr lang="en-US"/>
        </a:p>
      </dgm:t>
    </dgm:pt>
    <dgm:pt modelId="{AB1F0A45-9328-47B6-9B3D-50A4D0C36696}" type="pres">
      <dgm:prSet presAssocID="{0A25A892-33F9-4D15-8775-31B0BDCB12E8}" presName="sp" presStyleCnt="0"/>
      <dgm:spPr/>
    </dgm:pt>
    <dgm:pt modelId="{EAD79E6D-A62A-4BF9-AE24-4B270AF5B9F4}" type="pres">
      <dgm:prSet presAssocID="{BED1D1FF-C6E2-4EF7-94AD-D10CA824CA9E}" presName="composite" presStyleCnt="0"/>
      <dgm:spPr/>
    </dgm:pt>
    <dgm:pt modelId="{E7F694E5-541D-45F9-8811-E87BDADEE38A}" type="pres">
      <dgm:prSet presAssocID="{BED1D1FF-C6E2-4EF7-94AD-D10CA824CA9E}" presName="parentText" presStyleLbl="alignNode1" presStyleIdx="2" presStyleCnt="3">
        <dgm:presLayoutVars>
          <dgm:chMax val="1"/>
          <dgm:bulletEnabled val="1"/>
        </dgm:presLayoutVars>
      </dgm:prSet>
      <dgm:spPr/>
      <dgm:t>
        <a:bodyPr/>
        <a:lstStyle/>
        <a:p>
          <a:endParaRPr lang="en-US"/>
        </a:p>
      </dgm:t>
    </dgm:pt>
    <dgm:pt modelId="{1FD17BED-0586-4F15-B268-22F56824A593}" type="pres">
      <dgm:prSet presAssocID="{BED1D1FF-C6E2-4EF7-94AD-D10CA824CA9E}" presName="descendantText" presStyleLbl="alignAcc1" presStyleIdx="2" presStyleCnt="3">
        <dgm:presLayoutVars>
          <dgm:bulletEnabled val="1"/>
        </dgm:presLayoutVars>
      </dgm:prSet>
      <dgm:spPr/>
      <dgm:t>
        <a:bodyPr/>
        <a:lstStyle/>
        <a:p>
          <a:endParaRPr lang="en-US"/>
        </a:p>
      </dgm:t>
    </dgm:pt>
  </dgm:ptLst>
  <dgm:cxnLst>
    <dgm:cxn modelId="{283481F4-7171-41A0-BE57-5DD2DA025173}" type="presOf" srcId="{8F89D537-CE91-49F3-97C9-20C60C6D13F9}" destId="{FDC212B3-A0C4-4234-AC9F-09F8DB68208F}" srcOrd="0" destOrd="0" presId="urn:microsoft.com/office/officeart/2005/8/layout/chevron2"/>
    <dgm:cxn modelId="{3DFE1276-04D1-4D38-AAC2-D195E5773488}" srcId="{BED1D1FF-C6E2-4EF7-94AD-D10CA824CA9E}" destId="{F6629CE2-9EEE-412B-9242-F496849BD3B3}" srcOrd="0" destOrd="0" parTransId="{58B46C05-1708-43D0-AF16-02D372F1A3B6}" sibTransId="{CC0F32E3-B914-404C-AA63-E95EC0174D2E}"/>
    <dgm:cxn modelId="{4ABD8AFD-2A15-48EE-870A-15DABF0014DF}" srcId="{8106FD7C-C56E-4D0A-ADB6-640295744CAF}" destId="{5D5ED3C0-A831-45E9-A121-D30A570F5EC6}" srcOrd="0" destOrd="0" parTransId="{7C05B5A8-8A01-420D-82EB-188F07C74EB8}" sibTransId="{FB22DB54-5047-40A2-BA5E-6789FC1CCD6E}"/>
    <dgm:cxn modelId="{4AC2F33B-A772-4489-AAA5-8A74B4046F8E}" type="presOf" srcId="{BED1D1FF-C6E2-4EF7-94AD-D10CA824CA9E}" destId="{E7F694E5-541D-45F9-8811-E87BDADEE38A}" srcOrd="0" destOrd="0" presId="urn:microsoft.com/office/officeart/2005/8/layout/chevron2"/>
    <dgm:cxn modelId="{56E48539-0243-44F4-B884-E822DC5542F4}" srcId="{8106FD7C-C56E-4D0A-ADB6-640295744CAF}" destId="{DBA6F962-2CB0-4314-A30C-A4DFF5DC31AE}" srcOrd="1" destOrd="0" parTransId="{1F189F87-3224-422F-BAA8-AC32616EE828}" sibTransId="{0A25A892-33F9-4D15-8775-31B0BDCB12E8}"/>
    <dgm:cxn modelId="{93DE70B9-B60A-447B-B191-2661299649BB}" type="presOf" srcId="{F6629CE2-9EEE-412B-9242-F496849BD3B3}" destId="{1FD17BED-0586-4F15-B268-22F56824A593}" srcOrd="0" destOrd="0" presId="urn:microsoft.com/office/officeart/2005/8/layout/chevron2"/>
    <dgm:cxn modelId="{3376509D-47DB-4A3F-BAD8-6E2E2A24884D}" type="presOf" srcId="{8106FD7C-C56E-4D0A-ADB6-640295744CAF}" destId="{12CB5FFE-7B78-47CD-9A25-84D01FD0DEE5}" srcOrd="0" destOrd="0" presId="urn:microsoft.com/office/officeart/2005/8/layout/chevron2"/>
    <dgm:cxn modelId="{3B34317E-205C-4C6B-A163-2DD1EC703E77}" type="presOf" srcId="{5D5ED3C0-A831-45E9-A121-D30A570F5EC6}" destId="{9F6E9616-E63B-4CEB-A971-052F2B3C8CD5}" srcOrd="0" destOrd="0" presId="urn:microsoft.com/office/officeart/2005/8/layout/chevron2"/>
    <dgm:cxn modelId="{6FA7BD3E-F247-412F-8324-627A19AA529F}" srcId="{5D5ED3C0-A831-45E9-A121-D30A570F5EC6}" destId="{9EEB075F-D56B-465A-BA45-8875524F6213}" srcOrd="0" destOrd="0" parTransId="{A7AAFAF8-BAAA-4BD2-9C3D-1F47097A7CA5}" sibTransId="{5C462EEF-C4F5-43F8-9AB6-9316964798F5}"/>
    <dgm:cxn modelId="{733A1AF9-D6DE-4644-9435-29315C0BCDD8}" type="presOf" srcId="{DBA6F962-2CB0-4314-A30C-A4DFF5DC31AE}" destId="{B37EFFB6-6AD5-4A88-8058-B87C4B1B2D8C}" srcOrd="0" destOrd="0" presId="urn:microsoft.com/office/officeart/2005/8/layout/chevron2"/>
    <dgm:cxn modelId="{EEE77EE6-12B3-4232-A485-0729090325B8}" srcId="{DBA6F962-2CB0-4314-A30C-A4DFF5DC31AE}" destId="{8F89D537-CE91-49F3-97C9-20C60C6D13F9}" srcOrd="0" destOrd="0" parTransId="{EA2D77D0-C04A-448F-9F61-608FEBDDDD27}" sibTransId="{5B0021E0-3611-4246-B1DA-87B7D2C298F0}"/>
    <dgm:cxn modelId="{C88E12CB-E168-43E6-8959-FF73FE86DB01}" type="presOf" srcId="{9EEB075F-D56B-465A-BA45-8875524F6213}" destId="{8AA5F563-4653-414B-B392-56C74A29C296}" srcOrd="0" destOrd="0" presId="urn:microsoft.com/office/officeart/2005/8/layout/chevron2"/>
    <dgm:cxn modelId="{63F650B5-691B-423D-8718-B474D242DD52}" srcId="{8106FD7C-C56E-4D0A-ADB6-640295744CAF}" destId="{BED1D1FF-C6E2-4EF7-94AD-D10CA824CA9E}" srcOrd="2" destOrd="0" parTransId="{EF56F0D0-4577-4836-94A3-1FDA2760FD25}" sibTransId="{CBE6C20C-92D5-4510-A145-9D1349C3FB97}"/>
    <dgm:cxn modelId="{77D65DB4-8627-48FA-8224-85CC8DB829F8}" type="presParOf" srcId="{12CB5FFE-7B78-47CD-9A25-84D01FD0DEE5}" destId="{64C8A63E-9A3E-47F9-8AAA-9F5E7974E33C}" srcOrd="0" destOrd="0" presId="urn:microsoft.com/office/officeart/2005/8/layout/chevron2"/>
    <dgm:cxn modelId="{3026AD37-BD8B-4ADD-953F-FB7BDC5A9DE7}" type="presParOf" srcId="{64C8A63E-9A3E-47F9-8AAA-9F5E7974E33C}" destId="{9F6E9616-E63B-4CEB-A971-052F2B3C8CD5}" srcOrd="0" destOrd="0" presId="urn:microsoft.com/office/officeart/2005/8/layout/chevron2"/>
    <dgm:cxn modelId="{894D85C3-4A01-41D8-BCFA-944BAC02D162}" type="presParOf" srcId="{64C8A63E-9A3E-47F9-8AAA-9F5E7974E33C}" destId="{8AA5F563-4653-414B-B392-56C74A29C296}" srcOrd="1" destOrd="0" presId="urn:microsoft.com/office/officeart/2005/8/layout/chevron2"/>
    <dgm:cxn modelId="{487BFA22-85FA-49D4-82A3-14F362271CCC}" type="presParOf" srcId="{12CB5FFE-7B78-47CD-9A25-84D01FD0DEE5}" destId="{3F308AC1-7D25-400D-B8AE-C8DBE2384CC3}" srcOrd="1" destOrd="0" presId="urn:microsoft.com/office/officeart/2005/8/layout/chevron2"/>
    <dgm:cxn modelId="{E9AA1F8E-A05A-4CB7-A00C-C3AC87B3468C}" type="presParOf" srcId="{12CB5FFE-7B78-47CD-9A25-84D01FD0DEE5}" destId="{B3205D47-8184-4E6A-BA34-A12CBA6319F8}" srcOrd="2" destOrd="0" presId="urn:microsoft.com/office/officeart/2005/8/layout/chevron2"/>
    <dgm:cxn modelId="{68653547-C199-40AB-8059-BC5C2CD07908}" type="presParOf" srcId="{B3205D47-8184-4E6A-BA34-A12CBA6319F8}" destId="{B37EFFB6-6AD5-4A88-8058-B87C4B1B2D8C}" srcOrd="0" destOrd="0" presId="urn:microsoft.com/office/officeart/2005/8/layout/chevron2"/>
    <dgm:cxn modelId="{4C21E172-189C-4AB6-90C7-5020A782EB33}" type="presParOf" srcId="{B3205D47-8184-4E6A-BA34-A12CBA6319F8}" destId="{FDC212B3-A0C4-4234-AC9F-09F8DB68208F}" srcOrd="1" destOrd="0" presId="urn:microsoft.com/office/officeart/2005/8/layout/chevron2"/>
    <dgm:cxn modelId="{D70AF6E5-0F70-439A-8133-3A0CB2D99C12}" type="presParOf" srcId="{12CB5FFE-7B78-47CD-9A25-84D01FD0DEE5}" destId="{AB1F0A45-9328-47B6-9B3D-50A4D0C36696}" srcOrd="3" destOrd="0" presId="urn:microsoft.com/office/officeart/2005/8/layout/chevron2"/>
    <dgm:cxn modelId="{AE831089-825F-4913-BF30-ADAE7AA28E07}" type="presParOf" srcId="{12CB5FFE-7B78-47CD-9A25-84D01FD0DEE5}" destId="{EAD79E6D-A62A-4BF9-AE24-4B270AF5B9F4}" srcOrd="4" destOrd="0" presId="urn:microsoft.com/office/officeart/2005/8/layout/chevron2"/>
    <dgm:cxn modelId="{E63FDBB0-DACA-42BC-81B0-AFA859B79C1C}" type="presParOf" srcId="{EAD79E6D-A62A-4BF9-AE24-4B270AF5B9F4}" destId="{E7F694E5-541D-45F9-8811-E87BDADEE38A}" srcOrd="0" destOrd="0" presId="urn:microsoft.com/office/officeart/2005/8/layout/chevron2"/>
    <dgm:cxn modelId="{95203252-F5E1-4C12-BE92-EFC413D7F396}" type="presParOf" srcId="{EAD79E6D-A62A-4BF9-AE24-4B270AF5B9F4}" destId="{1FD17BED-0586-4F15-B268-22F56824A59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2042"/>
          </a:xfrm>
          <a:prstGeom prst="rect">
            <a:avLst/>
          </a:prstGeom>
        </p:spPr>
        <p:txBody>
          <a:bodyPr vert="horz" lIns="92546" tIns="46273" rIns="92546" bIns="46273" rtlCol="0"/>
          <a:lstStyle>
            <a:lvl1pPr algn="r">
              <a:defRPr sz="1200"/>
            </a:lvl1pPr>
          </a:lstStyle>
          <a:p>
            <a:fld id="{F72CCD71-2BDD-4997-BCF6-C85BC17492F4}" type="datetimeFigureOut">
              <a:rPr lang="en-US" smtClean="0"/>
              <a:t>12/8/2015</a:t>
            </a:fld>
            <a:endParaRPr lang="en-US" dirty="0"/>
          </a:p>
        </p:txBody>
      </p:sp>
      <p:sp>
        <p:nvSpPr>
          <p:cNvPr id="4" name="Footer Placeholder 3"/>
          <p:cNvSpPr>
            <a:spLocks noGrp="1"/>
          </p:cNvSpPr>
          <p:nvPr>
            <p:ph type="ftr" sz="quarter" idx="2"/>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777192"/>
            <a:ext cx="3013763" cy="462042"/>
          </a:xfrm>
          <a:prstGeom prst="rect">
            <a:avLst/>
          </a:prstGeom>
        </p:spPr>
        <p:txBody>
          <a:bodyPr vert="horz" lIns="92546" tIns="46273" rIns="92546" bIns="46273" rtlCol="0" anchor="b"/>
          <a:lstStyle>
            <a:lvl1pPr algn="r">
              <a:defRPr sz="1200"/>
            </a:lvl1pPr>
          </a:lstStyle>
          <a:p>
            <a:fld id="{72FA8333-F95F-4F98-9E5A-BB2DC4CB678B}" type="slidenum">
              <a:rPr lang="en-US" smtClean="0"/>
              <a:t>‹#›</a:t>
            </a:fld>
            <a:endParaRPr lang="en-US" dirty="0"/>
          </a:p>
        </p:txBody>
      </p:sp>
    </p:spTree>
    <p:extLst>
      <p:ext uri="{BB962C8B-B14F-4D97-AF65-F5344CB8AC3E}">
        <p14:creationId xmlns:p14="http://schemas.microsoft.com/office/powerpoint/2010/main" val="1477326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FDFBB416-C5E5-4A7A-BB3E-961BDE5517D4}" type="datetimeFigureOut">
              <a:rPr lang="en-US" smtClean="0"/>
              <a:t>12/8/2015</a:t>
            </a:fld>
            <a:endParaRPr lang="en-US" dirty="0"/>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dirty="0"/>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CD9A9CB3-F0F4-4416-AD25-15400773F1A9}" type="slidenum">
              <a:rPr lang="en-US" smtClean="0"/>
              <a:t>‹#›</a:t>
            </a:fld>
            <a:endParaRPr lang="en-US" dirty="0"/>
          </a:p>
        </p:txBody>
      </p:sp>
    </p:spTree>
    <p:extLst>
      <p:ext uri="{BB962C8B-B14F-4D97-AF65-F5344CB8AC3E}">
        <p14:creationId xmlns:p14="http://schemas.microsoft.com/office/powerpoint/2010/main" val="271376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8038"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A9CB3-F0F4-4416-AD25-15400773F1A9}" type="slidenum">
              <a:rPr lang="en-US" smtClean="0"/>
              <a:t>1</a:t>
            </a:fld>
            <a:endParaRPr lang="en-US" dirty="0"/>
          </a:p>
        </p:txBody>
      </p:sp>
    </p:spTree>
    <p:extLst>
      <p:ext uri="{BB962C8B-B14F-4D97-AF65-F5344CB8AC3E}">
        <p14:creationId xmlns:p14="http://schemas.microsoft.com/office/powerpoint/2010/main" val="2992386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8038"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A9CB3-F0F4-4416-AD25-15400773F1A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470414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8038"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A9CB3-F0F4-4416-AD25-15400773F1A9}" type="slidenum">
              <a:rPr lang="en-US" smtClean="0"/>
              <a:t>41</a:t>
            </a:fld>
            <a:endParaRPr lang="en-US" dirty="0"/>
          </a:p>
        </p:txBody>
      </p:sp>
    </p:spTree>
    <p:extLst>
      <p:ext uri="{BB962C8B-B14F-4D97-AF65-F5344CB8AC3E}">
        <p14:creationId xmlns:p14="http://schemas.microsoft.com/office/powerpoint/2010/main" val="3524414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8038"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EC368-D215-4797-B247-6DCDD25BADEF}" type="slidenum">
              <a:rPr lang="en-US" smtClean="0"/>
              <a:pPr/>
              <a:t>42</a:t>
            </a:fld>
            <a:endParaRPr lang="en-US" dirty="0"/>
          </a:p>
        </p:txBody>
      </p:sp>
    </p:spTree>
    <p:extLst>
      <p:ext uri="{BB962C8B-B14F-4D97-AF65-F5344CB8AC3E}">
        <p14:creationId xmlns:p14="http://schemas.microsoft.com/office/powerpoint/2010/main" val="1680529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8038" cy="3463925"/>
          </a:xfrm>
        </p:spPr>
      </p:sp>
      <p:sp>
        <p:nvSpPr>
          <p:cNvPr id="3" name="Notes Placeholder 2"/>
          <p:cNvSpPr>
            <a:spLocks noGrp="1"/>
          </p:cNvSpPr>
          <p:nvPr>
            <p:ph type="body" idx="1"/>
          </p:nvPr>
        </p:nvSpPr>
        <p:spPr/>
        <p:txBody>
          <a:bodyPr/>
          <a:lstStyle/>
          <a:p>
            <a:endParaRPr lang="en-US" dirty="0" smtClean="0"/>
          </a:p>
          <a:p>
            <a:r>
              <a:rPr lang="en-US" dirty="0" smtClean="0"/>
              <a:t>Good</a:t>
            </a:r>
            <a:r>
              <a:rPr lang="en-US" baseline="0" dirty="0" smtClean="0"/>
              <a:t> morning and thank you for joining us today.</a:t>
            </a:r>
          </a:p>
          <a:p>
            <a:r>
              <a:rPr lang="en-US" baseline="0" dirty="0" smtClean="0"/>
              <a:t>This is Terra Dominguez with Data Research and Federal Policy at NC DPI.</a:t>
            </a:r>
          </a:p>
          <a:p>
            <a:r>
              <a:rPr lang="en-US" baseline="0" dirty="0" smtClean="0"/>
              <a:t>Today we’ll be talking about the CEDARS Data Warehouse (CDW).</a:t>
            </a:r>
          </a:p>
          <a:p>
            <a:r>
              <a:rPr lang="en-US" baseline="0" dirty="0" smtClean="0"/>
              <a:t>I’m going to put you back on Mute now as we wait for others to arrive.  We’ll give them just a few more minutes to log in and then we’ll get started.</a:t>
            </a:r>
          </a:p>
          <a:p>
            <a:endParaRPr lang="en-US" dirty="0" smtClean="0"/>
          </a:p>
          <a:p>
            <a:r>
              <a:rPr lang="en-US" dirty="0" smtClean="0"/>
              <a:t>Again, thank you for joining us today for a</a:t>
            </a:r>
            <a:r>
              <a:rPr lang="en-US" baseline="0" dirty="0" smtClean="0"/>
              <a:t> review of the CDW.</a:t>
            </a:r>
          </a:p>
          <a:p>
            <a:r>
              <a:rPr lang="en-US" dirty="0" smtClean="0"/>
              <a:t>By</a:t>
            </a:r>
            <a:r>
              <a:rPr lang="en-US" baseline="0" dirty="0" smtClean="0"/>
              <a:t> a show of hands, using  your Grab Tab in the top right corner, please indicate you can hear me.</a:t>
            </a:r>
          </a:p>
          <a:p>
            <a:endParaRPr lang="en-US" dirty="0" smtClean="0"/>
          </a:p>
          <a:p>
            <a:r>
              <a:rPr lang="en-US" sz="1200" kern="1200" dirty="0" smtClean="0">
                <a:solidFill>
                  <a:schemeClr val="tx1"/>
                </a:solidFill>
                <a:effectLst/>
                <a:latin typeface="+mn-lt"/>
                <a:ea typeface="+mn-ea"/>
                <a:cs typeface="+mn-cs"/>
              </a:rPr>
              <a:t>Before we get started, I’d like to go over a few items so you know how to participate in today’s event.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We've taken a screen shot of an example of the Attendee interface. You should see something that looks like this on your own computer desktop in the upper-right corner. You’re listening in using your computer's speaker system by default. If you would prefer to join over the phone, just select “Telephone” in the Audio pane and the dial-in information will be displayed.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will have the opportunity to submit text questions to today’s presenter by typing your questions into the Questions pane of the control panel.  You may send in your questions at any time during the presentation; we will collect these and address them during the Q&amp;A session at the end of today’s presentation.</a:t>
            </a:r>
          </a:p>
          <a:p>
            <a:endParaRPr lang="en-US" dirty="0"/>
          </a:p>
        </p:txBody>
      </p:sp>
      <p:sp>
        <p:nvSpPr>
          <p:cNvPr id="4" name="Slide Number Placeholder 3"/>
          <p:cNvSpPr>
            <a:spLocks noGrp="1"/>
          </p:cNvSpPr>
          <p:nvPr>
            <p:ph type="sldNum" sz="quarter" idx="10"/>
          </p:nvPr>
        </p:nvSpPr>
        <p:spPr/>
        <p:txBody>
          <a:bodyPr/>
          <a:lstStyle/>
          <a:p>
            <a:fld id="{CD9A9CB3-F0F4-4416-AD25-15400773F1A9}" type="slidenum">
              <a:rPr lang="en-US" smtClean="0"/>
              <a:t>2</a:t>
            </a:fld>
            <a:endParaRPr lang="en-US" dirty="0"/>
          </a:p>
        </p:txBody>
      </p:sp>
    </p:spTree>
    <p:extLst>
      <p:ext uri="{BB962C8B-B14F-4D97-AF65-F5344CB8AC3E}">
        <p14:creationId xmlns:p14="http://schemas.microsoft.com/office/powerpoint/2010/main" val="378497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A9CB3-F0F4-4416-AD25-15400773F1A9}" type="slidenum">
              <a:rPr lang="en-US" smtClean="0"/>
              <a:t>3</a:t>
            </a:fld>
            <a:endParaRPr lang="en-US" dirty="0"/>
          </a:p>
        </p:txBody>
      </p:sp>
    </p:spTree>
    <p:extLst>
      <p:ext uri="{BB962C8B-B14F-4D97-AF65-F5344CB8AC3E}">
        <p14:creationId xmlns:p14="http://schemas.microsoft.com/office/powerpoint/2010/main" val="324451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8038" cy="3463925"/>
          </a:xfrm>
        </p:spPr>
      </p:sp>
      <p:sp>
        <p:nvSpPr>
          <p:cNvPr id="3" name="Notes Placeholder 2"/>
          <p:cNvSpPr>
            <a:spLocks noGrp="1"/>
          </p:cNvSpPr>
          <p:nvPr>
            <p:ph type="body" idx="1"/>
          </p:nvPr>
        </p:nvSpPr>
        <p:spPr/>
        <p:txBody>
          <a:bodyPr/>
          <a:lstStyle/>
          <a:p>
            <a:r>
              <a:rPr lang="en-US" dirty="0" smtClean="0"/>
              <a:t>I’d like to know</a:t>
            </a:r>
            <a:r>
              <a:rPr lang="en-US" baseline="0" dirty="0" smtClean="0"/>
              <a:t> who in the audience already has access to the system?</a:t>
            </a:r>
          </a:p>
          <a:p>
            <a:r>
              <a:rPr lang="en-US" baseline="0" dirty="0" smtClean="0"/>
              <a:t>This overview will be helpful to you in that I will demonstrate how to use some of the resources the team has created but today we are talking about the types of data the business/program areas submit, the types of user roles,  and how to register for the system.  The </a:t>
            </a:r>
            <a:endParaRPr lang="en-US" dirty="0"/>
          </a:p>
        </p:txBody>
      </p:sp>
      <p:sp>
        <p:nvSpPr>
          <p:cNvPr id="4" name="Slide Number Placeholder 3"/>
          <p:cNvSpPr>
            <a:spLocks noGrp="1"/>
          </p:cNvSpPr>
          <p:nvPr>
            <p:ph type="sldNum" sz="quarter" idx="10"/>
          </p:nvPr>
        </p:nvSpPr>
        <p:spPr/>
        <p:txBody>
          <a:bodyPr/>
          <a:lstStyle/>
          <a:p>
            <a:fld id="{CD9A9CB3-F0F4-4416-AD25-15400773F1A9}" type="slidenum">
              <a:rPr lang="en-US" smtClean="0"/>
              <a:t>4</a:t>
            </a:fld>
            <a:endParaRPr lang="en-US" dirty="0"/>
          </a:p>
        </p:txBody>
      </p:sp>
    </p:spTree>
    <p:extLst>
      <p:ext uri="{BB962C8B-B14F-4D97-AF65-F5344CB8AC3E}">
        <p14:creationId xmlns:p14="http://schemas.microsoft.com/office/powerpoint/2010/main" val="229109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8038" cy="3463925"/>
          </a:xfrm>
        </p:spPr>
      </p:sp>
      <p:sp>
        <p:nvSpPr>
          <p:cNvPr id="3" name="Notes Placeholder 2"/>
          <p:cNvSpPr>
            <a:spLocks noGrp="1"/>
          </p:cNvSpPr>
          <p:nvPr>
            <p:ph type="body" idx="1"/>
          </p:nvPr>
        </p:nvSpPr>
        <p:spPr/>
        <p:txBody>
          <a:bodyPr/>
          <a:lstStyle/>
          <a:p>
            <a:r>
              <a:rPr lang="en-US" dirty="0" smtClean="0">
                <a:latin typeface="Arial" pitchFamily="34" charset="0"/>
                <a:ea typeface="ヒラギノ角ゴ Pro W3"/>
              </a:rPr>
              <a:t>CEDARS stands for ‘Common Education Data Analysis and Reporting System’.</a:t>
            </a:r>
          </a:p>
          <a:p>
            <a:r>
              <a:rPr lang="en-US" dirty="0" smtClean="0">
                <a:latin typeface="Arial" pitchFamily="34" charset="0"/>
                <a:ea typeface="ヒラギノ角ゴ Pro W3"/>
              </a:rPr>
              <a:t>CEDARS is the name for the project initiative.  You will notice out in the field that like many of the other projects and systems in the state, the project name becomes what we call the system.  The CEDARS Data Warehouse is more commonly called the ‘CDW’.</a:t>
            </a:r>
          </a:p>
          <a:p>
            <a:endParaRPr lang="en-US" dirty="0" smtClean="0">
              <a:latin typeface="Arial" pitchFamily="34" charset="0"/>
              <a:ea typeface="ヒラギノ角ゴ Pro W3"/>
            </a:endParaRPr>
          </a:p>
          <a:p>
            <a:r>
              <a:rPr lang="en-US" dirty="0" smtClean="0">
                <a:latin typeface="Arial" pitchFamily="34" charset="0"/>
                <a:ea typeface="ヒラギノ角ゴ Pro W3"/>
              </a:rPr>
              <a:t>The project began in the 2007-2008 school year.  The ultimate goal of the team was to provide the state a product where a user could look at all sorts of education based data in one location over spans of years.</a:t>
            </a:r>
          </a:p>
          <a:p>
            <a:endParaRPr lang="en-US" dirty="0" smtClean="0">
              <a:latin typeface="Arial" pitchFamily="34" charset="0"/>
              <a:ea typeface="ヒラギノ角ゴ Pro W3"/>
            </a:endParaRPr>
          </a:p>
          <a:p>
            <a:pPr>
              <a:defRPr/>
            </a:pPr>
            <a:r>
              <a:rPr lang="en-US" dirty="0" smtClean="0">
                <a:latin typeface="Arial" pitchFamily="34" charset="0"/>
                <a:ea typeface="ヒラギノ角ゴ Pro W3"/>
              </a:rPr>
              <a:t>We capture data in a multitude of systems through out the state.  </a:t>
            </a:r>
          </a:p>
          <a:p>
            <a:pPr>
              <a:defRPr/>
            </a:pPr>
            <a:r>
              <a:rPr lang="en-US" dirty="0" smtClean="0">
                <a:latin typeface="Arial" pitchFamily="34" charset="0"/>
                <a:ea typeface="ヒラギノ角ゴ Pro W3"/>
              </a:rPr>
              <a:t>For example, we use multiple student information management systems for various student needs.</a:t>
            </a:r>
          </a:p>
          <a:p>
            <a:pPr>
              <a:defRPr/>
            </a:pPr>
            <a:r>
              <a:rPr lang="en-US" dirty="0" smtClean="0">
                <a:latin typeface="Arial" pitchFamily="34" charset="0"/>
                <a:ea typeface="ヒラギノ角ゴ Pro W3"/>
              </a:rPr>
              <a:t>NC WISE houses the majority of our student population.  A close second in student population is the CECAS system which allows us to track EC information.  We track information for LEP students in another area.  Migrant uses another SIS system.  The list goes on.  Some of our students are even tracked in more that one system.  An EC student may exist in NC WISE and CECAS.  An EC student may exist in NC WISE, CECASE and LEP.</a:t>
            </a:r>
          </a:p>
          <a:p>
            <a:pPr>
              <a:defRPr/>
            </a:pPr>
            <a:r>
              <a:rPr lang="en-US" dirty="0" smtClean="0">
                <a:latin typeface="Arial" pitchFamily="34" charset="0"/>
                <a:ea typeface="ヒラギノ角ゴ Pro W3"/>
              </a:rPr>
              <a:t>The biggest challenge are those students whose data crosses multiple systems.  Each system; being a database creates a ‘Key’; and ID for the student.  Each system relies on that ID for the student to be able to track and report.  </a:t>
            </a:r>
          </a:p>
          <a:p>
            <a:pPr>
              <a:defRPr/>
            </a:pPr>
            <a:r>
              <a:rPr lang="en-US" dirty="0" smtClean="0">
                <a:latin typeface="Arial" pitchFamily="34" charset="0"/>
                <a:ea typeface="ヒラギノ角ゴ Pro W3"/>
              </a:rPr>
              <a:t>So if the student’s data is being tracked in NC WISE, CECAS and LEP, how do we know that in each system we are looking at the same student?</a:t>
            </a:r>
          </a:p>
          <a:p>
            <a:pPr>
              <a:defRPr/>
            </a:pPr>
            <a:r>
              <a:rPr lang="en-US" dirty="0" smtClean="0">
                <a:latin typeface="Arial" pitchFamily="34" charset="0"/>
                <a:ea typeface="ヒラギノ角ゴ Pro W3"/>
              </a:rPr>
              <a:t>We can rely on Name, Birthdate – we’re talking about the entire state.  We can’t rely on SSN; we may or may not be provided that information from the parent.</a:t>
            </a:r>
          </a:p>
          <a:p>
            <a:pPr>
              <a:defRPr/>
            </a:pPr>
            <a:endParaRPr lang="en-US" dirty="0" smtClean="0">
              <a:latin typeface="Arial" pitchFamily="34" charset="0"/>
              <a:ea typeface="ヒラギノ角ゴ Pro W3"/>
            </a:endParaRPr>
          </a:p>
          <a:p>
            <a:pPr>
              <a:defRPr/>
            </a:pPr>
            <a:r>
              <a:rPr lang="en-US" dirty="0" smtClean="0">
                <a:latin typeface="Arial" pitchFamily="34" charset="0"/>
                <a:ea typeface="ヒラギノ角ゴ Pro W3"/>
              </a:rPr>
              <a:t>The team had to create a ‘master ID’ for the students. Something that tied all the systems together.</a:t>
            </a:r>
          </a:p>
          <a:p>
            <a:pPr>
              <a:defRPr/>
            </a:pPr>
            <a:r>
              <a:rPr lang="en-US" dirty="0" smtClean="0">
                <a:latin typeface="Arial" pitchFamily="34" charset="0"/>
                <a:ea typeface="ヒラギノ角ゴ Pro W3"/>
              </a:rPr>
              <a:t>One that was unique to the student and would not be used for any other.  So the first part of the project was to create the </a:t>
            </a:r>
            <a:r>
              <a:rPr lang="en-US" b="1" dirty="0" smtClean="0">
                <a:latin typeface="Arial" pitchFamily="34" charset="0"/>
                <a:ea typeface="ヒラギノ角ゴ Pro W3"/>
              </a:rPr>
              <a:t>UID</a:t>
            </a:r>
            <a:r>
              <a:rPr lang="en-US" dirty="0" smtClean="0">
                <a:latin typeface="Arial" pitchFamily="34" charset="0"/>
                <a:ea typeface="ヒラギノ角ゴ Pro W3"/>
              </a:rPr>
              <a:t>.</a:t>
            </a:r>
          </a:p>
          <a:p>
            <a:pPr>
              <a:defRPr/>
            </a:pPr>
            <a:endParaRPr lang="en-US" dirty="0" smtClean="0">
              <a:latin typeface="Arial" pitchFamily="34" charset="0"/>
              <a:ea typeface="ヒラギノ角ゴ Pro W3"/>
            </a:endParaRPr>
          </a:p>
          <a:p>
            <a:pPr>
              <a:defRPr/>
            </a:pPr>
            <a:r>
              <a:rPr lang="en-US" dirty="0" smtClean="0">
                <a:latin typeface="Arial" pitchFamily="34" charset="0"/>
                <a:ea typeface="ヒラギノ角ゴ Pro W3"/>
              </a:rPr>
              <a:t>We had the same issue for staff information and so a UID was created for them.</a:t>
            </a:r>
          </a:p>
          <a:p>
            <a:pPr>
              <a:defRPr/>
            </a:pPr>
            <a:endParaRPr lang="en-US" dirty="0" smtClean="0">
              <a:latin typeface="Arial" pitchFamily="34" charset="0"/>
              <a:ea typeface="ヒラギノ角ゴ Pro W3"/>
            </a:endParaRPr>
          </a:p>
          <a:p>
            <a:endParaRPr lang="en-US" dirty="0" smtClean="0"/>
          </a:p>
          <a:p>
            <a:r>
              <a:rPr lang="en-US" baseline="0" dirty="0" smtClean="0"/>
              <a:t>The CDW was created to house historical data for trending and analysis and is comprised of multiple data sources.  This could mean a particular system/application or, more importantly, from a particular program or business area.  The data loaded into the CDW are from the authoritative source, meaning we are getting it from the application you are creating the data from.  </a:t>
            </a:r>
          </a:p>
          <a:p>
            <a:r>
              <a:rPr lang="en-US" baseline="0" dirty="0" smtClean="0"/>
              <a:t>An example might be a student’s home language.  While we see this information in the NC WISE system, we know that if a student is part of an ESL program, that information is actually imported into NC WISE from the application where they track their student population.</a:t>
            </a:r>
          </a:p>
          <a:p>
            <a:r>
              <a:rPr lang="en-US" baseline="0" dirty="0" smtClean="0"/>
              <a:t>The CDW is used for reporting purposes.  Here at the state level we provide the Federal Government their information from the CDW.  Local Agency and even schools can use the system for reporting as well.</a:t>
            </a:r>
          </a:p>
          <a:p>
            <a:r>
              <a:rPr lang="en-US" baseline="0" dirty="0" smtClean="0"/>
              <a:t>The CDW is accessible to State, LEA and School employees via NCID.  There is no need to try to remember another User Name and Password. </a:t>
            </a:r>
            <a:endParaRPr lang="en-US" dirty="0" smtClean="0"/>
          </a:p>
          <a:p>
            <a:endParaRPr lang="en-US" dirty="0"/>
          </a:p>
        </p:txBody>
      </p:sp>
      <p:sp>
        <p:nvSpPr>
          <p:cNvPr id="4" name="Slide Number Placeholder 3"/>
          <p:cNvSpPr>
            <a:spLocks noGrp="1"/>
          </p:cNvSpPr>
          <p:nvPr>
            <p:ph type="sldNum" sz="quarter" idx="10"/>
          </p:nvPr>
        </p:nvSpPr>
        <p:spPr/>
        <p:txBody>
          <a:bodyPr/>
          <a:lstStyle/>
          <a:p>
            <a:fld id="{CD9A9CB3-F0F4-4416-AD25-15400773F1A9}" type="slidenum">
              <a:rPr lang="en-US" smtClean="0"/>
              <a:t>6</a:t>
            </a:fld>
            <a:endParaRPr lang="en-US" dirty="0"/>
          </a:p>
        </p:txBody>
      </p:sp>
    </p:spTree>
    <p:extLst>
      <p:ext uri="{BB962C8B-B14F-4D97-AF65-F5344CB8AC3E}">
        <p14:creationId xmlns:p14="http://schemas.microsoft.com/office/powerpoint/2010/main" val="367604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8038" cy="3463925"/>
          </a:xfrm>
        </p:spPr>
      </p:sp>
      <p:sp>
        <p:nvSpPr>
          <p:cNvPr id="3" name="Notes Placeholder 2"/>
          <p:cNvSpPr>
            <a:spLocks noGrp="1"/>
          </p:cNvSpPr>
          <p:nvPr>
            <p:ph type="body" idx="1"/>
          </p:nvPr>
        </p:nvSpPr>
        <p:spPr/>
        <p:txBody>
          <a:bodyPr/>
          <a:lstStyle/>
          <a:p>
            <a:r>
              <a:rPr lang="en-US" dirty="0" smtClean="0"/>
              <a:t>The CDW is not real-time, it’s not transactional and it</a:t>
            </a:r>
            <a:r>
              <a:rPr lang="en-US" baseline="0" dirty="0" smtClean="0"/>
              <a:t> is not replacing any of NC DPI’s student information systems, meaning it does not replace CECAS, NC WISE or another system.  The CDW is a supplement to our other systems.</a:t>
            </a:r>
          </a:p>
          <a:p>
            <a:r>
              <a:rPr lang="en-US" baseline="0" dirty="0" smtClean="0"/>
              <a:t>A note about IIS and the Pearson initiatives:</a:t>
            </a:r>
          </a:p>
          <a:p>
            <a:r>
              <a:rPr lang="en-US" baseline="0" dirty="0" smtClean="0"/>
              <a:t>Both efforts are still on schedule.</a:t>
            </a:r>
          </a:p>
          <a:p>
            <a:r>
              <a:rPr lang="en-US" baseline="0" dirty="0" smtClean="0"/>
              <a:t>The transition to the Pearson product, PowerSchool will occur at the beginning of the 2013-2014 school year.  IIS will be in place at the beginning of the 2014-2015 school year.</a:t>
            </a:r>
          </a:p>
          <a:p>
            <a:r>
              <a:rPr lang="en-US" baseline="0" dirty="0" smtClean="0"/>
              <a:t>PowerSchool will provide data to the CDW and the CDW will provide historical data to the IIS.  Today’s presentation is only in regards to the CDW but you can see who the CDW integrates with those to major initiatives.  Additionally, the CDW is will become another spoke in the P-20 Hub.  Any detailed questions about IIS and Pearson should be asked to those respective project teams.</a:t>
            </a:r>
          </a:p>
          <a:p>
            <a:r>
              <a:rPr lang="en-US" baseline="0" dirty="0" smtClean="0"/>
              <a:t>The CDW is not open to the public, the CDW is presently only accessible to only education staff members within the state that have an NCID.</a:t>
            </a:r>
            <a:endParaRPr lang="en-US" dirty="0" smtClean="0"/>
          </a:p>
          <a:p>
            <a:endParaRPr lang="en-US" dirty="0"/>
          </a:p>
        </p:txBody>
      </p:sp>
      <p:sp>
        <p:nvSpPr>
          <p:cNvPr id="4" name="Slide Number Placeholder 3"/>
          <p:cNvSpPr>
            <a:spLocks noGrp="1"/>
          </p:cNvSpPr>
          <p:nvPr>
            <p:ph type="sldNum" sz="quarter" idx="10"/>
          </p:nvPr>
        </p:nvSpPr>
        <p:spPr/>
        <p:txBody>
          <a:bodyPr/>
          <a:lstStyle/>
          <a:p>
            <a:fld id="{CD9A9CB3-F0F4-4416-AD25-15400773F1A9}" type="slidenum">
              <a:rPr lang="en-US" smtClean="0"/>
              <a:t>7</a:t>
            </a:fld>
            <a:endParaRPr lang="en-US" dirty="0"/>
          </a:p>
        </p:txBody>
      </p:sp>
    </p:spTree>
    <p:extLst>
      <p:ext uri="{BB962C8B-B14F-4D97-AF65-F5344CB8AC3E}">
        <p14:creationId xmlns:p14="http://schemas.microsoft.com/office/powerpoint/2010/main" val="223291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8038" cy="3463925"/>
          </a:xfrm>
        </p:spPr>
      </p:sp>
      <p:sp>
        <p:nvSpPr>
          <p:cNvPr id="3" name="Notes Placeholder 2"/>
          <p:cNvSpPr>
            <a:spLocks noGrp="1"/>
          </p:cNvSpPr>
          <p:nvPr>
            <p:ph type="body" idx="1"/>
          </p:nvPr>
        </p:nvSpPr>
        <p:spPr/>
        <p:txBody>
          <a:bodyPr/>
          <a:lstStyle/>
          <a:p>
            <a:r>
              <a:rPr lang="en-US" dirty="0" smtClean="0"/>
              <a:t>Last year </a:t>
            </a:r>
            <a:r>
              <a:rPr lang="en-US" baseline="0" dirty="0" smtClean="0"/>
              <a:t>this system was in it’s infancy.  NC DPI came out to the LEAs and showed the CDW LEA Trainers the CDW interface.  At that time  we only had two years of data to work with; school years 2008-2009 and 2009-2010.  Due to the error/matching rate of student and staff UIDs in school year 2008-2009 we used it for training purposes and then we would removed it from the system.  </a:t>
            </a:r>
          </a:p>
          <a:p>
            <a:r>
              <a:rPr lang="en-US" baseline="0" dirty="0" smtClean="0"/>
              <a:t>This year have almost three years of complete data and we are working on the fourth year.</a:t>
            </a:r>
          </a:p>
          <a:p>
            <a:r>
              <a:rPr lang="en-US" baseline="0" dirty="0" smtClean="0"/>
              <a:t>I do want to mention something about school year 2010-2011:</a:t>
            </a:r>
          </a:p>
          <a:p>
            <a:r>
              <a:rPr lang="en-US" baseline="0" dirty="0" smtClean="0"/>
              <a:t> - we plan to upgrade the CDW very soon to v14.  During the course of the year while working with the business/program areas there were requests to add even more data elements.  The CEDARS team plans to accommodate these requests, however we will not be able to do so until we upgrade.</a:t>
            </a:r>
          </a:p>
          <a:p>
            <a:r>
              <a:rPr lang="en-US" baseline="0" dirty="0" smtClean="0"/>
              <a:t>Files that are pending the 2010-2011 school year are Choice, PLA (persistently low achieving), Immigrant (high level indicators), and also coming soon:  McRel data.</a:t>
            </a:r>
          </a:p>
          <a:p>
            <a:r>
              <a:rPr lang="en-US" baseline="0" dirty="0" smtClean="0"/>
              <a:t>We are currently in the process of loading year end files for school year 2011-2012.  </a:t>
            </a:r>
          </a:p>
          <a:p>
            <a:r>
              <a:rPr lang="en-US" baseline="0" dirty="0" smtClean="0"/>
              <a:t>And our school year 2012-2013 is in progress and on target.</a:t>
            </a:r>
          </a:p>
          <a:p>
            <a:endParaRPr lang="en-US" dirty="0"/>
          </a:p>
        </p:txBody>
      </p:sp>
      <p:sp>
        <p:nvSpPr>
          <p:cNvPr id="4" name="Slide Number Placeholder 3"/>
          <p:cNvSpPr>
            <a:spLocks noGrp="1"/>
          </p:cNvSpPr>
          <p:nvPr>
            <p:ph type="sldNum" sz="quarter" idx="10"/>
          </p:nvPr>
        </p:nvSpPr>
        <p:spPr/>
        <p:txBody>
          <a:bodyPr/>
          <a:lstStyle/>
          <a:p>
            <a:fld id="{CD9A9CB3-F0F4-4416-AD25-15400773F1A9}" type="slidenum">
              <a:rPr lang="en-US" smtClean="0"/>
              <a:t>8</a:t>
            </a:fld>
            <a:endParaRPr lang="en-US" dirty="0"/>
          </a:p>
        </p:txBody>
      </p:sp>
    </p:spTree>
    <p:extLst>
      <p:ext uri="{BB962C8B-B14F-4D97-AF65-F5344CB8AC3E}">
        <p14:creationId xmlns:p14="http://schemas.microsoft.com/office/powerpoint/2010/main" val="245368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8038" cy="3463925"/>
          </a:xfrm>
        </p:spPr>
      </p:sp>
      <p:sp>
        <p:nvSpPr>
          <p:cNvPr id="3" name="Notes Placeholder 2"/>
          <p:cNvSpPr>
            <a:spLocks noGrp="1"/>
          </p:cNvSpPr>
          <p:nvPr>
            <p:ph type="body" idx="1"/>
          </p:nvPr>
        </p:nvSpPr>
        <p:spPr/>
        <p:txBody>
          <a:bodyPr/>
          <a:lstStyle/>
          <a:p>
            <a:r>
              <a:rPr lang="en-US" dirty="0" smtClean="0"/>
              <a:t>This slide</a:t>
            </a:r>
            <a:r>
              <a:rPr lang="en-US" baseline="0" dirty="0" smtClean="0"/>
              <a:t> has a lot of information, but it gives you a good idea of the business/program areas that feed data to the CDW.</a:t>
            </a:r>
          </a:p>
          <a:p>
            <a:r>
              <a:rPr lang="en-US" baseline="0" dirty="0" smtClean="0"/>
              <a:t>This is slide is a mix of the business area responsible for the data or the actual application that the data is exported from.</a:t>
            </a:r>
          </a:p>
          <a:p>
            <a:r>
              <a:rPr lang="en-US" baseline="0" dirty="0" smtClean="0"/>
              <a:t>A good example is NC WISE.  We know we’ll get demographics from NC WISE, but actual business area at NC DPI is called student accounting.  We’ll receive course and marks data from the NC WISE system, but we know that the business area at NC DPI is called curriculum.  EDDIE is the system that someone at your LEA  or school records your demographic data for your school/LEA, but the business area that handles that at NC DPI is finance.</a:t>
            </a:r>
          </a:p>
          <a:p>
            <a:r>
              <a:rPr lang="en-US" baseline="0" dirty="0" smtClean="0"/>
              <a:t>This slide is not a complete representation of all sources and systems, but it’s very close.</a:t>
            </a:r>
            <a:endParaRPr lang="en-US" dirty="0" smtClean="0"/>
          </a:p>
          <a:p>
            <a:endParaRPr lang="en-US" dirty="0"/>
          </a:p>
        </p:txBody>
      </p:sp>
      <p:sp>
        <p:nvSpPr>
          <p:cNvPr id="4" name="Slide Number Placeholder 3"/>
          <p:cNvSpPr>
            <a:spLocks noGrp="1"/>
          </p:cNvSpPr>
          <p:nvPr>
            <p:ph type="sldNum" sz="quarter" idx="10"/>
          </p:nvPr>
        </p:nvSpPr>
        <p:spPr/>
        <p:txBody>
          <a:bodyPr/>
          <a:lstStyle/>
          <a:p>
            <a:fld id="{CD9A9CB3-F0F4-4416-AD25-15400773F1A9}" type="slidenum">
              <a:rPr lang="en-US" smtClean="0"/>
              <a:t>9</a:t>
            </a:fld>
            <a:endParaRPr lang="en-US" dirty="0"/>
          </a:p>
        </p:txBody>
      </p:sp>
    </p:spTree>
    <p:extLst>
      <p:ext uri="{BB962C8B-B14F-4D97-AF65-F5344CB8AC3E}">
        <p14:creationId xmlns:p14="http://schemas.microsoft.com/office/powerpoint/2010/main" val="450146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3738"/>
            <a:ext cx="4618038"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A9CB3-F0F4-4416-AD25-15400773F1A9}" type="slidenum">
              <a:rPr lang="en-US" smtClean="0"/>
              <a:t>18</a:t>
            </a:fld>
            <a:endParaRPr lang="en-US" dirty="0"/>
          </a:p>
        </p:txBody>
      </p:sp>
    </p:spTree>
    <p:extLst>
      <p:ext uri="{BB962C8B-B14F-4D97-AF65-F5344CB8AC3E}">
        <p14:creationId xmlns:p14="http://schemas.microsoft.com/office/powerpoint/2010/main" val="3977182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5"/>
        </a:solidFill>
        <a:effectLst/>
      </p:bgPr>
    </p:bg>
    <p:spTree>
      <p:nvGrpSpPr>
        <p:cNvPr id="1" name=""/>
        <p:cNvGrpSpPr/>
        <p:nvPr/>
      </p:nvGrpSpPr>
      <p:grpSpPr>
        <a:xfrm>
          <a:off x="0" y="0"/>
          <a:ext cx="0" cy="0"/>
          <a:chOff x="0" y="0"/>
          <a:chExt cx="0" cy="0"/>
        </a:xfrm>
      </p:grpSpPr>
      <p:pic>
        <p:nvPicPr>
          <p:cNvPr id="4" name="Picture 4" descr="READYppt_title_2.jpg"/>
          <p:cNvPicPr>
            <a:picLocks noChangeAspect="1"/>
          </p:cNvPicPr>
          <p:nvPr/>
        </p:nvPicPr>
        <p:blipFill>
          <a:blip r:embed="rId2">
            <a:extLst>
              <a:ext uri="{28A0092B-C50C-407E-A947-70E740481C1C}">
                <a14:useLocalDpi xmlns:a14="http://schemas.microsoft.com/office/drawing/2010/main" val="0"/>
              </a:ext>
            </a:extLst>
          </a:blip>
          <a:srcRect t="70494"/>
          <a:stretch>
            <a:fillRect/>
          </a:stretch>
        </p:blipFill>
        <p:spPr bwMode="auto">
          <a:xfrm>
            <a:off x="0" y="4833939"/>
            <a:ext cx="914400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EADYppt_title_2.jpg"/>
          <p:cNvPicPr>
            <a:picLocks noChangeAspect="1"/>
          </p:cNvPicPr>
          <p:nvPr/>
        </p:nvPicPr>
        <p:blipFill>
          <a:blip r:embed="rId2">
            <a:extLst>
              <a:ext uri="{28A0092B-C50C-407E-A947-70E740481C1C}">
                <a14:useLocalDpi xmlns:a14="http://schemas.microsoft.com/office/drawing/2010/main" val="0"/>
              </a:ext>
            </a:extLst>
          </a:blip>
          <a:srcRect r="75462" b="65926"/>
          <a:stretch>
            <a:fillRect/>
          </a:stretch>
        </p:blipFill>
        <p:spPr bwMode="auto">
          <a:xfrm>
            <a:off x="0" y="0"/>
            <a:ext cx="2243139"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2438400" y="2667000"/>
            <a:ext cx="5562600" cy="2667000"/>
          </a:xfrm>
        </p:spPr>
        <p:txBody>
          <a:bodyPr/>
          <a:lstStyle>
            <a:lvl1pPr algn="ctr">
              <a:defRPr sz="2000">
                <a:solidFill>
                  <a:srgbClr val="63554C"/>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286000" y="838200"/>
            <a:ext cx="6400800" cy="1295400"/>
          </a:xfrm>
        </p:spPr>
        <p:txBody>
          <a:bodyPr/>
          <a:lstStyle>
            <a:lvl1pPr marL="0" indent="0">
              <a:buNone/>
              <a:defRPr sz="4400" b="1"/>
            </a:lvl1pPr>
          </a:lstStyle>
          <a:p>
            <a:pPr lvl="0"/>
            <a:r>
              <a:rPr lang="en-US" smtClean="0"/>
              <a:t>Click to edit Master text styles</a:t>
            </a:r>
          </a:p>
        </p:txBody>
      </p:sp>
    </p:spTree>
    <p:extLst>
      <p:ext uri="{BB962C8B-B14F-4D97-AF65-F5344CB8AC3E}">
        <p14:creationId xmlns:p14="http://schemas.microsoft.com/office/powerpoint/2010/main" val="210969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391400" cy="1066800"/>
          </a:xfrm>
          <a:prstGeom prst="rect">
            <a:avLst/>
          </a:prstGeom>
        </p:spPr>
        <p:txBody>
          <a:bodyPr/>
          <a:lstStyle>
            <a:lvl1pPr>
              <a:defRPr>
                <a:solidFill>
                  <a:srgbClr val="63554C"/>
                </a:solidFill>
              </a:defRPr>
            </a:lvl1pPr>
          </a:lstStyle>
          <a:p>
            <a:r>
              <a:rPr lang="en-US" smtClean="0"/>
              <a:t>Click to edit Master title style</a:t>
            </a:r>
            <a:endParaRPr lang="en-US" dirty="0"/>
          </a:p>
        </p:txBody>
      </p:sp>
      <p:sp>
        <p:nvSpPr>
          <p:cNvPr id="3" name="Rectangle 3"/>
          <p:cNvSpPr>
            <a:spLocks noGrp="1" noChangeArrowheads="1"/>
          </p:cNvSpPr>
          <p:nvPr>
            <p:ph idx="1"/>
          </p:nvPr>
        </p:nvSpPr>
        <p:spPr bwMode="auto">
          <a:xfrm>
            <a:off x="2819400" y="1600200"/>
            <a:ext cx="6019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273493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91200" cy="1143000"/>
          </a:xfrm>
          <a:prstGeom prst="rect">
            <a:avLst/>
          </a:prstGeom>
        </p:spPr>
        <p:txBody>
          <a:bodyPr/>
          <a:lstStyle/>
          <a:p>
            <a:r>
              <a:rPr lang="en-US" smtClean="0"/>
              <a:t>Click to edit Master title style</a:t>
            </a:r>
            <a:endParaRPr lang="en-US" dirty="0"/>
          </a:p>
        </p:txBody>
      </p:sp>
      <p:sp>
        <p:nvSpPr>
          <p:cNvPr id="3" name="Rectangle 3"/>
          <p:cNvSpPr>
            <a:spLocks noGrp="1" noChangeArrowheads="1"/>
          </p:cNvSpPr>
          <p:nvPr>
            <p:ph idx="1"/>
          </p:nvPr>
        </p:nvSpPr>
        <p:spPr bwMode="auto">
          <a:xfrm>
            <a:off x="6324600" y="1371600"/>
            <a:ext cx="2514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a:solidFill>
                  <a:srgbClr val="63554C"/>
                </a:solidFill>
              </a:defRPr>
            </a:lvl1pPr>
            <a:lvl2pPr>
              <a:defRPr>
                <a:solidFill>
                  <a:srgbClr val="63554C"/>
                </a:solidFill>
              </a:defRPr>
            </a:lvl2pPr>
            <a:lvl3pPr>
              <a:defRPr>
                <a:solidFill>
                  <a:srgbClr val="63554C"/>
                </a:solidFill>
              </a:defRPr>
            </a:lvl3pPr>
            <a:lvl4pPr>
              <a:defRPr>
                <a:solidFill>
                  <a:srgbClr val="63554C"/>
                </a:solidFill>
              </a:defRPr>
            </a:lvl4pPr>
            <a:lvl5pPr>
              <a:defRPr>
                <a:solidFill>
                  <a:srgbClr val="63554C"/>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3575216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391400" cy="1066800"/>
          </a:xfrm>
          <a:prstGeom prst="rect">
            <a:avLst/>
          </a:prstGeom>
        </p:spPr>
        <p:txBody>
          <a:bodyPr/>
          <a:lstStyle>
            <a:lvl1pPr>
              <a:defRPr>
                <a:solidFill>
                  <a:srgbClr val="63554C"/>
                </a:solidFill>
              </a:defRPr>
            </a:lvl1pPr>
          </a:lstStyle>
          <a:p>
            <a:r>
              <a:rPr lang="en-US" smtClean="0"/>
              <a:t>Click to edit Master title style</a:t>
            </a:r>
            <a:endParaRPr lang="en-US" dirty="0"/>
          </a:p>
        </p:txBody>
      </p:sp>
      <p:sp>
        <p:nvSpPr>
          <p:cNvPr id="3" name="Rectangle 3"/>
          <p:cNvSpPr>
            <a:spLocks noGrp="1" noChangeArrowheads="1"/>
          </p:cNvSpPr>
          <p:nvPr>
            <p:ph idx="1"/>
          </p:nvPr>
        </p:nvSpPr>
        <p:spPr bwMode="auto">
          <a:xfrm>
            <a:off x="2819400" y="1600200"/>
            <a:ext cx="6019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3765365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B1062B45-5E2C-44C1-B8C2-86FC6A843468}" type="datetimeFigureOut">
              <a:rPr lang="en-US" smtClean="0"/>
              <a:t>12/8/2015</a:t>
            </a:fld>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15F0A0A4-4B16-45DA-AFE3-8F07B72776FA}" type="slidenum">
              <a:rPr lang="en-US" smtClean="0"/>
              <a:t>‹#›</a:t>
            </a:fld>
            <a:endParaRPr lang="en-US" dirty="0"/>
          </a:p>
        </p:txBody>
      </p:sp>
    </p:spTree>
    <p:extLst>
      <p:ext uri="{BB962C8B-B14F-4D97-AF65-F5344CB8AC3E}">
        <p14:creationId xmlns:p14="http://schemas.microsoft.com/office/powerpoint/2010/main" val="1598548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203A669-05E5-4D67-9D95-F75B390CF2CB}" type="datetimeFigureOut">
              <a:rPr lang="en-US" smtClean="0"/>
              <a:t>12/8/2015</a:t>
            </a:fld>
            <a:endParaRPr lang="en-US" dirty="0"/>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82C3B31B-9CF9-495D-BC65-52AA5D334C21}" type="slidenum">
              <a:rPr lang="en-US" smtClean="0"/>
              <a:t>‹#›</a:t>
            </a:fld>
            <a:endParaRPr lang="en-US" dirty="0"/>
          </a:p>
        </p:txBody>
      </p:sp>
    </p:spTree>
    <p:extLst>
      <p:ext uri="{BB962C8B-B14F-4D97-AF65-F5344CB8AC3E}">
        <p14:creationId xmlns:p14="http://schemas.microsoft.com/office/powerpoint/2010/main" val="49584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3554C"/>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63554C"/>
                </a:solidFill>
              </a:defRPr>
            </a:lvl1pPr>
            <a:lvl2pPr>
              <a:defRPr>
                <a:solidFill>
                  <a:srgbClr val="63554C"/>
                </a:solidFill>
              </a:defRPr>
            </a:lvl2pPr>
            <a:lvl3pPr>
              <a:defRPr>
                <a:solidFill>
                  <a:srgbClr val="63554C"/>
                </a:solidFill>
              </a:defRPr>
            </a:lvl3pPr>
            <a:lvl4pPr>
              <a:defRPr>
                <a:solidFill>
                  <a:srgbClr val="63554C"/>
                </a:solidFill>
              </a:defRPr>
            </a:lvl4pPr>
            <a:lvl5pPr>
              <a:defRPr>
                <a:solidFill>
                  <a:srgbClr val="6355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179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203A669-05E5-4D67-9D95-F75B390CF2CB}" type="datetimeFigureOut">
              <a:rPr lang="en-US" smtClean="0"/>
              <a:t>12/8/2015</a:t>
            </a:fld>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82C3B31B-9CF9-495D-BC65-52AA5D334C21}" type="slidenum">
              <a:rPr lang="en-US" smtClean="0"/>
              <a:t>‹#›</a:t>
            </a:fld>
            <a:endParaRPr lang="en-US" dirty="0"/>
          </a:p>
        </p:txBody>
      </p:sp>
    </p:spTree>
    <p:extLst>
      <p:ext uri="{BB962C8B-B14F-4D97-AF65-F5344CB8AC3E}">
        <p14:creationId xmlns:p14="http://schemas.microsoft.com/office/powerpoint/2010/main" val="64165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203A669-05E5-4D67-9D95-F75B390CF2CB}" type="datetimeFigureOut">
              <a:rPr lang="en-US" smtClean="0"/>
              <a:t>12/8/2015</a:t>
            </a:fld>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82C3B31B-9CF9-495D-BC65-52AA5D334C21}" type="slidenum">
              <a:rPr lang="en-US" smtClean="0"/>
              <a:t>‹#›</a:t>
            </a:fld>
            <a:endParaRPr lang="en-US" dirty="0"/>
          </a:p>
        </p:txBody>
      </p:sp>
    </p:spTree>
    <p:extLst>
      <p:ext uri="{BB962C8B-B14F-4D97-AF65-F5344CB8AC3E}">
        <p14:creationId xmlns:p14="http://schemas.microsoft.com/office/powerpoint/2010/main" val="115280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203A669-05E5-4D67-9D95-F75B390CF2CB}" type="datetimeFigureOut">
              <a:rPr lang="en-US" smtClean="0"/>
              <a:t>12/8/2015</a:t>
            </a:fld>
            <a:endParaRPr lang="en-US" dirty="0"/>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82C3B31B-9CF9-495D-BC65-52AA5D334C21}" type="slidenum">
              <a:rPr lang="en-US" smtClean="0"/>
              <a:t>‹#›</a:t>
            </a:fld>
            <a:endParaRPr lang="en-US" dirty="0"/>
          </a:p>
        </p:txBody>
      </p:sp>
    </p:spTree>
    <p:extLst>
      <p:ext uri="{BB962C8B-B14F-4D97-AF65-F5344CB8AC3E}">
        <p14:creationId xmlns:p14="http://schemas.microsoft.com/office/powerpoint/2010/main" val="1351954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203A669-05E5-4D67-9D95-F75B390CF2CB}" type="datetimeFigureOut">
              <a:rPr lang="en-US" smtClean="0"/>
              <a:t>12/8/2015</a:t>
            </a:fld>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82C3B31B-9CF9-495D-BC65-52AA5D334C21}" type="slidenum">
              <a:rPr lang="en-US" smtClean="0"/>
              <a:t>‹#›</a:t>
            </a:fld>
            <a:endParaRPr lang="en-US" dirty="0"/>
          </a:p>
        </p:txBody>
      </p:sp>
    </p:spTree>
    <p:extLst>
      <p:ext uri="{BB962C8B-B14F-4D97-AF65-F5344CB8AC3E}">
        <p14:creationId xmlns:p14="http://schemas.microsoft.com/office/powerpoint/2010/main" val="90920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203A669-05E5-4D67-9D95-F75B390CF2CB}" type="datetimeFigureOut">
              <a:rPr lang="en-US" smtClean="0"/>
              <a:t>12/8/2015</a:t>
            </a:fld>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82C3B31B-9CF9-495D-BC65-52AA5D334C21}" type="slidenum">
              <a:rPr lang="en-US" smtClean="0"/>
              <a:t>‹#›</a:t>
            </a:fld>
            <a:endParaRPr lang="en-US" dirty="0"/>
          </a:p>
        </p:txBody>
      </p:sp>
    </p:spTree>
    <p:extLst>
      <p:ext uri="{BB962C8B-B14F-4D97-AF65-F5344CB8AC3E}">
        <p14:creationId xmlns:p14="http://schemas.microsoft.com/office/powerpoint/2010/main" val="72105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33400" y="304800"/>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title style</a:t>
            </a:r>
            <a:endParaRPr lang="en-US" dirty="0"/>
          </a:p>
        </p:txBody>
      </p:sp>
      <p:sp>
        <p:nvSpPr>
          <p:cNvPr id="10" name="Rectangle 3"/>
          <p:cNvSpPr>
            <a:spLocks noGrp="1" noChangeArrowheads="1"/>
          </p:cNvSpPr>
          <p:nvPr>
            <p:ph idx="1"/>
          </p:nvPr>
        </p:nvSpPr>
        <p:spPr bwMode="auto">
          <a:xfrm>
            <a:off x="6324600" y="1371600"/>
            <a:ext cx="2514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a:solidFill>
                  <a:srgbClr val="63554C"/>
                </a:solidFill>
              </a:defRPr>
            </a:lvl1pPr>
            <a:lvl2pPr>
              <a:defRPr>
                <a:solidFill>
                  <a:srgbClr val="63554C"/>
                </a:solidFill>
              </a:defRPr>
            </a:lvl2pPr>
            <a:lvl3pPr>
              <a:defRPr>
                <a:solidFill>
                  <a:srgbClr val="63554C"/>
                </a:solidFill>
              </a:defRPr>
            </a:lvl3pPr>
            <a:lvl4pPr>
              <a:defRPr>
                <a:solidFill>
                  <a:srgbClr val="63554C"/>
                </a:solidFill>
              </a:defRPr>
            </a:lvl4pPr>
            <a:lvl5pPr>
              <a:defRPr>
                <a:solidFill>
                  <a:srgbClr val="63554C"/>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999997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FDAA6EE-DBFE-4131-9ED2-21C287CE93DA}" type="datetime1">
              <a:rPr lang="en-US" smtClean="0">
                <a:solidFill>
                  <a:prstClr val="black">
                    <a:tint val="75000"/>
                  </a:prstClr>
                </a:solidFill>
              </a:rPr>
              <a:t>12/8/2015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black">
                    <a:tint val="75000"/>
                  </a:prstClr>
                </a:solidFill>
              </a:rPr>
              <a:t>NC WISE Summer Update 2012</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89DC88-A180-442F-AF05-16CEE03E37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60042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READYppt_slid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3048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04800" y="1524000"/>
            <a:ext cx="8534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8" r:id="rId6"/>
    <p:sldLayoutId id="2147483669" r:id="rId7"/>
  </p:sldLayoutIdLst>
  <p:txStyles>
    <p:titleStyle>
      <a:lvl1pPr algn="l" rtl="0" eaLnBrk="1" fontAlgn="base" hangingPunct="1">
        <a:spcBef>
          <a:spcPct val="0"/>
        </a:spcBef>
        <a:spcAft>
          <a:spcPct val="0"/>
        </a:spcAft>
        <a:defRPr sz="3600" b="1">
          <a:solidFill>
            <a:srgbClr val="63554C"/>
          </a:solidFill>
          <a:latin typeface="+mj-lt"/>
          <a:ea typeface="+mj-ea"/>
          <a:cs typeface="ＭＳ Ｐゴシック" charset="0"/>
        </a:defRPr>
      </a:lvl1pPr>
      <a:lvl2pPr algn="l" rtl="0" eaLnBrk="1" fontAlgn="base" hangingPunct="1">
        <a:spcBef>
          <a:spcPct val="0"/>
        </a:spcBef>
        <a:spcAft>
          <a:spcPct val="0"/>
        </a:spcAft>
        <a:defRPr sz="3600" b="1">
          <a:solidFill>
            <a:srgbClr val="63554C"/>
          </a:solidFill>
          <a:latin typeface="Arial Bold" pitchFamily="1" charset="0"/>
          <a:ea typeface="ＭＳ Ｐゴシック" pitchFamily="1" charset="-128"/>
          <a:cs typeface="ＭＳ Ｐゴシック" charset="0"/>
        </a:defRPr>
      </a:lvl2pPr>
      <a:lvl3pPr algn="l" rtl="0" eaLnBrk="1" fontAlgn="base" hangingPunct="1">
        <a:spcBef>
          <a:spcPct val="0"/>
        </a:spcBef>
        <a:spcAft>
          <a:spcPct val="0"/>
        </a:spcAft>
        <a:defRPr sz="3600" b="1">
          <a:solidFill>
            <a:srgbClr val="63554C"/>
          </a:solidFill>
          <a:latin typeface="Arial Bold" pitchFamily="1" charset="0"/>
          <a:ea typeface="ＭＳ Ｐゴシック" pitchFamily="1" charset="-128"/>
          <a:cs typeface="ＭＳ Ｐゴシック" charset="0"/>
        </a:defRPr>
      </a:lvl3pPr>
      <a:lvl4pPr algn="l" rtl="0" eaLnBrk="1" fontAlgn="base" hangingPunct="1">
        <a:spcBef>
          <a:spcPct val="0"/>
        </a:spcBef>
        <a:spcAft>
          <a:spcPct val="0"/>
        </a:spcAft>
        <a:defRPr sz="3600" b="1">
          <a:solidFill>
            <a:srgbClr val="63554C"/>
          </a:solidFill>
          <a:latin typeface="Arial Bold" pitchFamily="1" charset="0"/>
          <a:ea typeface="ＭＳ Ｐゴシック" pitchFamily="1" charset="-128"/>
          <a:cs typeface="ＭＳ Ｐゴシック" charset="0"/>
        </a:defRPr>
      </a:lvl4pPr>
      <a:lvl5pPr algn="l" rtl="0" eaLnBrk="1" fontAlgn="base" hangingPunct="1">
        <a:spcBef>
          <a:spcPct val="0"/>
        </a:spcBef>
        <a:spcAft>
          <a:spcPct val="0"/>
        </a:spcAft>
        <a:defRPr sz="3600" b="1">
          <a:solidFill>
            <a:srgbClr val="63554C"/>
          </a:solidFill>
          <a:latin typeface="Arial Bold" pitchFamily="1" charset="0"/>
          <a:ea typeface="ＭＳ Ｐゴシック" pitchFamily="1" charset="-128"/>
          <a:cs typeface="ＭＳ Ｐゴシック" charset="0"/>
        </a:defRPr>
      </a:lvl5pPr>
      <a:lvl6pPr marL="457200" algn="ctr" rtl="0" eaLnBrk="1" fontAlgn="base" hangingPunct="1">
        <a:spcBef>
          <a:spcPct val="0"/>
        </a:spcBef>
        <a:spcAft>
          <a:spcPct val="0"/>
        </a:spcAft>
        <a:defRPr sz="4400">
          <a:solidFill>
            <a:srgbClr val="173962"/>
          </a:solidFill>
          <a:latin typeface="Arial Bold" pitchFamily="1" charset="0"/>
          <a:ea typeface="ＭＳ Ｐゴシック" pitchFamily="1" charset="-128"/>
        </a:defRPr>
      </a:lvl6pPr>
      <a:lvl7pPr marL="914400" algn="ctr" rtl="0" eaLnBrk="1" fontAlgn="base" hangingPunct="1">
        <a:spcBef>
          <a:spcPct val="0"/>
        </a:spcBef>
        <a:spcAft>
          <a:spcPct val="0"/>
        </a:spcAft>
        <a:defRPr sz="4400">
          <a:solidFill>
            <a:srgbClr val="173962"/>
          </a:solidFill>
          <a:latin typeface="Arial Bold" pitchFamily="1" charset="0"/>
          <a:ea typeface="ＭＳ Ｐゴシック" pitchFamily="1" charset="-128"/>
        </a:defRPr>
      </a:lvl7pPr>
      <a:lvl8pPr marL="1371600" algn="ctr" rtl="0" eaLnBrk="1" fontAlgn="base" hangingPunct="1">
        <a:spcBef>
          <a:spcPct val="0"/>
        </a:spcBef>
        <a:spcAft>
          <a:spcPct val="0"/>
        </a:spcAft>
        <a:defRPr sz="4400">
          <a:solidFill>
            <a:srgbClr val="173962"/>
          </a:solidFill>
          <a:latin typeface="Arial Bold" pitchFamily="1" charset="0"/>
          <a:ea typeface="ＭＳ Ｐゴシック" pitchFamily="1" charset="-128"/>
        </a:defRPr>
      </a:lvl8pPr>
      <a:lvl9pPr marL="1828800" algn="ctr" rtl="0" eaLnBrk="1" fontAlgn="base" hangingPunct="1">
        <a:spcBef>
          <a:spcPct val="0"/>
        </a:spcBef>
        <a:spcAft>
          <a:spcPct val="0"/>
        </a:spcAft>
        <a:defRPr sz="4400">
          <a:solidFill>
            <a:srgbClr val="173962"/>
          </a:solidFill>
          <a:latin typeface="Arial Bold" pitchFamily="1" charset="0"/>
          <a:ea typeface="ＭＳ Ｐゴシック" pitchFamily="1" charset="-128"/>
        </a:defRPr>
      </a:lvl9pPr>
    </p:titleStyle>
    <p:bodyStyle>
      <a:lvl1pPr marL="342900" indent="-342900" algn="l" rtl="0" eaLnBrk="1" fontAlgn="base" hangingPunct="1">
        <a:spcBef>
          <a:spcPct val="60000"/>
        </a:spcBef>
        <a:spcAft>
          <a:spcPct val="0"/>
        </a:spcAft>
        <a:buChar char="•"/>
        <a:defRPr sz="3200">
          <a:solidFill>
            <a:srgbClr val="63554C"/>
          </a:solidFill>
          <a:latin typeface="+mn-lt"/>
          <a:ea typeface="+mn-ea"/>
          <a:cs typeface="ＭＳ Ｐゴシック" charset="0"/>
        </a:defRPr>
      </a:lvl1pPr>
      <a:lvl2pPr marL="742950" indent="-285750" algn="l" rtl="0" eaLnBrk="1" fontAlgn="base" hangingPunct="1">
        <a:spcBef>
          <a:spcPct val="60000"/>
        </a:spcBef>
        <a:spcAft>
          <a:spcPct val="0"/>
        </a:spcAft>
        <a:buChar char="–"/>
        <a:defRPr sz="2800">
          <a:solidFill>
            <a:srgbClr val="63554C"/>
          </a:solidFill>
          <a:latin typeface="+mn-lt"/>
          <a:ea typeface="+mn-ea"/>
        </a:defRPr>
      </a:lvl2pPr>
      <a:lvl3pPr marL="1085850" indent="-228600" algn="l" rtl="0" eaLnBrk="1" fontAlgn="base" hangingPunct="1">
        <a:spcBef>
          <a:spcPct val="60000"/>
        </a:spcBef>
        <a:spcAft>
          <a:spcPct val="0"/>
        </a:spcAft>
        <a:buChar char="•"/>
        <a:defRPr sz="2400">
          <a:solidFill>
            <a:srgbClr val="63554C"/>
          </a:solidFill>
          <a:latin typeface="+mn-lt"/>
          <a:ea typeface="+mn-ea"/>
        </a:defRPr>
      </a:lvl3pPr>
      <a:lvl4pPr marL="1428750" indent="-228600" algn="l" rtl="0" eaLnBrk="1" fontAlgn="base" hangingPunct="1">
        <a:spcBef>
          <a:spcPct val="60000"/>
        </a:spcBef>
        <a:spcAft>
          <a:spcPct val="0"/>
        </a:spcAft>
        <a:buChar char="–"/>
        <a:defRPr sz="2000">
          <a:solidFill>
            <a:srgbClr val="63554C"/>
          </a:solidFill>
          <a:latin typeface="+mn-lt"/>
          <a:ea typeface="+mn-ea"/>
        </a:defRPr>
      </a:lvl4pPr>
      <a:lvl5pPr marL="1771650" indent="-228600" algn="l" rtl="0" eaLnBrk="1" fontAlgn="base" hangingPunct="1">
        <a:spcBef>
          <a:spcPct val="60000"/>
        </a:spcBef>
        <a:spcAft>
          <a:spcPct val="0"/>
        </a:spcAft>
        <a:buChar char="»"/>
        <a:defRPr sz="2000">
          <a:solidFill>
            <a:srgbClr val="63554C"/>
          </a:solidFill>
          <a:latin typeface="+mn-lt"/>
          <a:ea typeface="+mn-ea"/>
        </a:defRPr>
      </a:lvl5pPr>
      <a:lvl6pPr marL="2514600" indent="-228600" algn="l" rtl="0" eaLnBrk="1" fontAlgn="base" hangingPunct="1">
        <a:spcBef>
          <a:spcPct val="20000"/>
        </a:spcBef>
        <a:spcAft>
          <a:spcPct val="0"/>
        </a:spcAft>
        <a:buChar char="»"/>
        <a:defRPr sz="2000">
          <a:solidFill>
            <a:srgbClr val="173962"/>
          </a:solidFill>
          <a:latin typeface="+mn-lt"/>
          <a:ea typeface="+mn-ea"/>
        </a:defRPr>
      </a:lvl6pPr>
      <a:lvl7pPr marL="2971800" indent="-228600" algn="l" rtl="0" eaLnBrk="1" fontAlgn="base" hangingPunct="1">
        <a:spcBef>
          <a:spcPct val="20000"/>
        </a:spcBef>
        <a:spcAft>
          <a:spcPct val="0"/>
        </a:spcAft>
        <a:buChar char="»"/>
        <a:defRPr sz="2000">
          <a:solidFill>
            <a:srgbClr val="173962"/>
          </a:solidFill>
          <a:latin typeface="+mn-lt"/>
          <a:ea typeface="+mn-ea"/>
        </a:defRPr>
      </a:lvl7pPr>
      <a:lvl8pPr marL="3429000" indent="-228600" algn="l" rtl="0" eaLnBrk="1" fontAlgn="base" hangingPunct="1">
        <a:spcBef>
          <a:spcPct val="20000"/>
        </a:spcBef>
        <a:spcAft>
          <a:spcPct val="0"/>
        </a:spcAft>
        <a:buChar char="»"/>
        <a:defRPr sz="2000">
          <a:solidFill>
            <a:srgbClr val="173962"/>
          </a:solidFill>
          <a:latin typeface="+mn-lt"/>
          <a:ea typeface="+mn-ea"/>
        </a:defRPr>
      </a:lvl8pPr>
      <a:lvl9pPr marL="3886200" indent="-228600" algn="l" rtl="0" eaLnBrk="1" fontAlgn="base" hangingPunct="1">
        <a:spcBef>
          <a:spcPct val="20000"/>
        </a:spcBef>
        <a:spcAft>
          <a:spcPct val="0"/>
        </a:spcAft>
        <a:buChar char="»"/>
        <a:defRPr sz="2000">
          <a:solidFill>
            <a:srgbClr val="17396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READYppt_sli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76200" y="76200"/>
            <a:ext cx="8991600" cy="6096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3076" name="Rectangle 3"/>
          <p:cNvSpPr>
            <a:spLocks noGrp="1" noChangeArrowheads="1"/>
          </p:cNvSpPr>
          <p:nvPr>
            <p:ph type="body" idx="1"/>
          </p:nvPr>
        </p:nvSpPr>
        <p:spPr bwMode="auto">
          <a:xfrm>
            <a:off x="6324600" y="1371600"/>
            <a:ext cx="2514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7" name="Picture 10" descr="READYppt_slide_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254000"/>
            <a:ext cx="8382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309564" y="304800"/>
            <a:ext cx="5938837" cy="5849938"/>
          </a:xfrm>
          <a:prstGeom prst="rect">
            <a:avLst/>
          </a:prstGeom>
          <a:solidFill>
            <a:srgbClr val="E7832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3079" name="Rectangle 2"/>
          <p:cNvSpPr>
            <a:spLocks noGrp="1" noChangeArrowheads="1"/>
          </p:cNvSpPr>
          <p:nvPr>
            <p:ph type="title"/>
          </p:nvPr>
        </p:nvSpPr>
        <p:spPr bwMode="auto">
          <a:xfrm>
            <a:off x="533400" y="304800"/>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cxnSp>
        <p:nvCxnSpPr>
          <p:cNvPr id="16" name="Straight Connector 15"/>
          <p:cNvCxnSpPr/>
          <p:nvPr/>
        </p:nvCxnSpPr>
        <p:spPr>
          <a:xfrm>
            <a:off x="381000" y="1447800"/>
            <a:ext cx="5867400" cy="0"/>
          </a:xfrm>
          <a:prstGeom prst="line">
            <a:avLst/>
          </a:prstGeom>
          <a:ln w="12700" cmpd="sng">
            <a:solidFill>
              <a:srgbClr val="FFFFFF"/>
            </a:solidFill>
            <a:prstDash val="dash"/>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1" r:id="rId1"/>
    <p:sldLayoutId id="2147483682" r:id="rId2"/>
  </p:sldLayoutIdLst>
  <p:txStyles>
    <p:titleStyle>
      <a:lvl1pPr algn="l" defTabSz="457200" rtl="0" eaLnBrk="1" fontAlgn="base" hangingPunct="1">
        <a:spcBef>
          <a:spcPct val="0"/>
        </a:spcBef>
        <a:spcAft>
          <a:spcPct val="0"/>
        </a:spcAft>
        <a:defRPr sz="3600" b="1"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3600" b="1">
          <a:solidFill>
            <a:schemeClr val="bg1"/>
          </a:solidFill>
          <a:latin typeface="Arial" charset="0"/>
          <a:ea typeface="ＭＳ Ｐゴシック" charset="0"/>
        </a:defRPr>
      </a:lvl2pPr>
      <a:lvl3pPr algn="l" defTabSz="457200" rtl="0" eaLnBrk="1" fontAlgn="base" hangingPunct="1">
        <a:spcBef>
          <a:spcPct val="0"/>
        </a:spcBef>
        <a:spcAft>
          <a:spcPct val="0"/>
        </a:spcAft>
        <a:defRPr sz="3600" b="1">
          <a:solidFill>
            <a:schemeClr val="bg1"/>
          </a:solidFill>
          <a:latin typeface="Arial" charset="0"/>
          <a:ea typeface="ＭＳ Ｐゴシック" charset="0"/>
        </a:defRPr>
      </a:lvl3pPr>
      <a:lvl4pPr algn="l" defTabSz="457200" rtl="0" eaLnBrk="1" fontAlgn="base" hangingPunct="1">
        <a:spcBef>
          <a:spcPct val="0"/>
        </a:spcBef>
        <a:spcAft>
          <a:spcPct val="0"/>
        </a:spcAft>
        <a:defRPr sz="3600" b="1">
          <a:solidFill>
            <a:schemeClr val="bg1"/>
          </a:solidFill>
          <a:latin typeface="Arial" charset="0"/>
          <a:ea typeface="ＭＳ Ｐゴシック" charset="0"/>
        </a:defRPr>
      </a:lvl4pPr>
      <a:lvl5pPr algn="l" defTabSz="457200" rtl="0" eaLnBrk="1" fontAlgn="base" hangingPunct="1">
        <a:spcBef>
          <a:spcPct val="0"/>
        </a:spcBef>
        <a:spcAft>
          <a:spcPct val="0"/>
        </a:spcAft>
        <a:defRPr sz="3600" b="1">
          <a:solidFill>
            <a:schemeClr val="bg1"/>
          </a:solidFill>
          <a:latin typeface="Arial" charset="0"/>
          <a:ea typeface="ＭＳ Ｐゴシック" charset="0"/>
        </a:defRPr>
      </a:lvl5pPr>
      <a:lvl6pPr marL="457200" algn="l" defTabSz="457200" rtl="0" eaLnBrk="1" fontAlgn="base" hangingPunct="1">
        <a:spcBef>
          <a:spcPct val="0"/>
        </a:spcBef>
        <a:spcAft>
          <a:spcPct val="0"/>
        </a:spcAft>
        <a:defRPr sz="3600" b="1">
          <a:solidFill>
            <a:schemeClr val="bg1"/>
          </a:solidFill>
          <a:latin typeface="Arial" charset="0"/>
          <a:ea typeface="ＭＳ Ｐゴシック" charset="0"/>
        </a:defRPr>
      </a:lvl6pPr>
      <a:lvl7pPr marL="914400" algn="l" defTabSz="457200" rtl="0" eaLnBrk="1" fontAlgn="base" hangingPunct="1">
        <a:spcBef>
          <a:spcPct val="0"/>
        </a:spcBef>
        <a:spcAft>
          <a:spcPct val="0"/>
        </a:spcAft>
        <a:defRPr sz="3600" b="1">
          <a:solidFill>
            <a:schemeClr val="bg1"/>
          </a:solidFill>
          <a:latin typeface="Arial" charset="0"/>
          <a:ea typeface="ＭＳ Ｐゴシック" charset="0"/>
        </a:defRPr>
      </a:lvl7pPr>
      <a:lvl8pPr marL="1371600" algn="l" defTabSz="457200" rtl="0" eaLnBrk="1" fontAlgn="base" hangingPunct="1">
        <a:spcBef>
          <a:spcPct val="0"/>
        </a:spcBef>
        <a:spcAft>
          <a:spcPct val="0"/>
        </a:spcAft>
        <a:defRPr sz="3600" b="1">
          <a:solidFill>
            <a:schemeClr val="bg1"/>
          </a:solidFill>
          <a:latin typeface="Arial" charset="0"/>
          <a:ea typeface="ＭＳ Ｐゴシック" charset="0"/>
        </a:defRPr>
      </a:lvl8pPr>
      <a:lvl9pPr marL="1828800" algn="l" defTabSz="457200" rtl="0" eaLnBrk="1" fontAlgn="base" hangingPunct="1">
        <a:spcBef>
          <a:spcPct val="0"/>
        </a:spcBef>
        <a:spcAft>
          <a:spcPct val="0"/>
        </a:spcAft>
        <a:defRPr sz="3600" b="1">
          <a:solidFill>
            <a:schemeClr val="bg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6" descr="READYppt_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flipH="1">
            <a:off x="304800" y="1447800"/>
            <a:ext cx="2514600" cy="4706938"/>
          </a:xfrm>
          <a:prstGeom prst="rect">
            <a:avLst/>
          </a:prstGeom>
          <a:solidFill>
            <a:srgbClr val="E7832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4100" name="Rectangle 2"/>
          <p:cNvSpPr>
            <a:spLocks noGrp="1" noChangeArrowheads="1"/>
          </p:cNvSpPr>
          <p:nvPr>
            <p:ph type="title"/>
          </p:nvPr>
        </p:nvSpPr>
        <p:spPr bwMode="auto">
          <a:xfrm>
            <a:off x="304800" y="304800"/>
            <a:ext cx="746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1" name="Rectangle 3"/>
          <p:cNvSpPr>
            <a:spLocks noGrp="1" noChangeArrowheads="1"/>
          </p:cNvSpPr>
          <p:nvPr>
            <p:ph type="body" idx="1"/>
          </p:nvPr>
        </p:nvSpPr>
        <p:spPr bwMode="auto">
          <a:xfrm>
            <a:off x="2819400" y="1600200"/>
            <a:ext cx="6019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457200" rtl="0" eaLnBrk="1" fontAlgn="base" hangingPunct="1">
        <a:spcBef>
          <a:spcPct val="0"/>
        </a:spcBef>
        <a:spcAft>
          <a:spcPct val="0"/>
        </a:spcAft>
        <a:defRPr sz="3600" b="1" kern="1200">
          <a:solidFill>
            <a:srgbClr val="63554C"/>
          </a:solidFill>
          <a:latin typeface="Arial"/>
          <a:ea typeface="ＭＳ Ｐゴシック" charset="0"/>
          <a:cs typeface="Arial"/>
        </a:defRPr>
      </a:lvl1pPr>
      <a:lvl2pPr algn="l" defTabSz="457200" rtl="0" eaLnBrk="1" fontAlgn="base" hangingPunct="1">
        <a:spcBef>
          <a:spcPct val="0"/>
        </a:spcBef>
        <a:spcAft>
          <a:spcPct val="0"/>
        </a:spcAft>
        <a:defRPr sz="3600" b="1">
          <a:solidFill>
            <a:srgbClr val="63554C"/>
          </a:solidFill>
          <a:latin typeface="Arial" charset="0"/>
          <a:ea typeface="ＭＳ Ｐゴシック" charset="0"/>
        </a:defRPr>
      </a:lvl2pPr>
      <a:lvl3pPr algn="l" defTabSz="457200" rtl="0" eaLnBrk="1" fontAlgn="base" hangingPunct="1">
        <a:spcBef>
          <a:spcPct val="0"/>
        </a:spcBef>
        <a:spcAft>
          <a:spcPct val="0"/>
        </a:spcAft>
        <a:defRPr sz="3600" b="1">
          <a:solidFill>
            <a:srgbClr val="63554C"/>
          </a:solidFill>
          <a:latin typeface="Arial" charset="0"/>
          <a:ea typeface="ＭＳ Ｐゴシック" charset="0"/>
        </a:defRPr>
      </a:lvl3pPr>
      <a:lvl4pPr algn="l" defTabSz="457200" rtl="0" eaLnBrk="1" fontAlgn="base" hangingPunct="1">
        <a:spcBef>
          <a:spcPct val="0"/>
        </a:spcBef>
        <a:spcAft>
          <a:spcPct val="0"/>
        </a:spcAft>
        <a:defRPr sz="3600" b="1">
          <a:solidFill>
            <a:srgbClr val="63554C"/>
          </a:solidFill>
          <a:latin typeface="Arial" charset="0"/>
          <a:ea typeface="ＭＳ Ｐゴシック" charset="0"/>
        </a:defRPr>
      </a:lvl4pPr>
      <a:lvl5pPr algn="l" defTabSz="457200" rtl="0" eaLnBrk="1" fontAlgn="base" hangingPunct="1">
        <a:spcBef>
          <a:spcPct val="0"/>
        </a:spcBef>
        <a:spcAft>
          <a:spcPct val="0"/>
        </a:spcAft>
        <a:defRPr sz="3600" b="1">
          <a:solidFill>
            <a:srgbClr val="63554C"/>
          </a:solidFill>
          <a:latin typeface="Arial" charset="0"/>
          <a:ea typeface="ＭＳ Ｐゴシック" charset="0"/>
        </a:defRPr>
      </a:lvl5pPr>
      <a:lvl6pPr marL="457200" algn="l" defTabSz="457200" rtl="0" eaLnBrk="1" fontAlgn="base" hangingPunct="1">
        <a:spcBef>
          <a:spcPct val="0"/>
        </a:spcBef>
        <a:spcAft>
          <a:spcPct val="0"/>
        </a:spcAft>
        <a:defRPr sz="3600" b="1">
          <a:solidFill>
            <a:srgbClr val="453A35"/>
          </a:solidFill>
          <a:latin typeface="Arial" charset="0"/>
          <a:ea typeface="ＭＳ Ｐゴシック" charset="0"/>
        </a:defRPr>
      </a:lvl6pPr>
      <a:lvl7pPr marL="914400" algn="l" defTabSz="457200" rtl="0" eaLnBrk="1" fontAlgn="base" hangingPunct="1">
        <a:spcBef>
          <a:spcPct val="0"/>
        </a:spcBef>
        <a:spcAft>
          <a:spcPct val="0"/>
        </a:spcAft>
        <a:defRPr sz="3600" b="1">
          <a:solidFill>
            <a:srgbClr val="453A35"/>
          </a:solidFill>
          <a:latin typeface="Arial" charset="0"/>
          <a:ea typeface="ＭＳ Ｐゴシック" charset="0"/>
        </a:defRPr>
      </a:lvl7pPr>
      <a:lvl8pPr marL="1371600" algn="l" defTabSz="457200" rtl="0" eaLnBrk="1" fontAlgn="base" hangingPunct="1">
        <a:spcBef>
          <a:spcPct val="0"/>
        </a:spcBef>
        <a:spcAft>
          <a:spcPct val="0"/>
        </a:spcAft>
        <a:defRPr sz="3600" b="1">
          <a:solidFill>
            <a:srgbClr val="453A35"/>
          </a:solidFill>
          <a:latin typeface="Arial" charset="0"/>
          <a:ea typeface="ＭＳ Ｐゴシック" charset="0"/>
        </a:defRPr>
      </a:lvl8pPr>
      <a:lvl9pPr marL="1828800" algn="l" defTabSz="457200" rtl="0" eaLnBrk="1" fontAlgn="base" hangingPunct="1">
        <a:spcBef>
          <a:spcPct val="0"/>
        </a:spcBef>
        <a:spcAft>
          <a:spcPct val="0"/>
        </a:spcAft>
        <a:defRPr sz="3600" b="1">
          <a:solidFill>
            <a:srgbClr val="453A35"/>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6" descr="READYppt_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76200" y="76200"/>
            <a:ext cx="8991600" cy="6096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5124" name="Rectangle 3"/>
          <p:cNvSpPr>
            <a:spLocks noGrp="1" noChangeArrowheads="1"/>
          </p:cNvSpPr>
          <p:nvPr>
            <p:ph type="body" idx="1"/>
          </p:nvPr>
        </p:nvSpPr>
        <p:spPr bwMode="auto">
          <a:xfrm>
            <a:off x="6324600" y="1371600"/>
            <a:ext cx="2514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125" name="Picture 10" descr="READYppt_slide_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54000"/>
            <a:ext cx="8382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309564" y="304800"/>
            <a:ext cx="5938837" cy="5849938"/>
          </a:xfrm>
          <a:prstGeom prst="rect">
            <a:avLst/>
          </a:prstGeom>
          <a:solidFill>
            <a:srgbClr val="73B632"/>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5127" name="Rectangle 2"/>
          <p:cNvSpPr>
            <a:spLocks noGrp="1" noChangeArrowheads="1"/>
          </p:cNvSpPr>
          <p:nvPr>
            <p:ph type="title"/>
          </p:nvPr>
        </p:nvSpPr>
        <p:spPr bwMode="auto">
          <a:xfrm>
            <a:off x="533400" y="304800"/>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cxnSp>
        <p:nvCxnSpPr>
          <p:cNvPr id="14" name="Straight Connector 13"/>
          <p:cNvCxnSpPr/>
          <p:nvPr/>
        </p:nvCxnSpPr>
        <p:spPr>
          <a:xfrm>
            <a:off x="381000" y="1447800"/>
            <a:ext cx="5867400" cy="0"/>
          </a:xfrm>
          <a:prstGeom prst="line">
            <a:avLst/>
          </a:prstGeom>
          <a:ln w="12700" cmpd="sng">
            <a:solidFill>
              <a:srgbClr val="FFFFFF"/>
            </a:solidFill>
            <a:prstDash val="dash"/>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457200" rtl="0" eaLnBrk="1" fontAlgn="base" hangingPunct="1">
        <a:spcBef>
          <a:spcPct val="0"/>
        </a:spcBef>
        <a:spcAft>
          <a:spcPct val="0"/>
        </a:spcAft>
        <a:defRPr sz="3600" b="1"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3600" b="1">
          <a:solidFill>
            <a:schemeClr val="bg1"/>
          </a:solidFill>
          <a:latin typeface="Arial" charset="0"/>
          <a:ea typeface="ＭＳ Ｐゴシック" charset="0"/>
        </a:defRPr>
      </a:lvl2pPr>
      <a:lvl3pPr algn="l" defTabSz="457200" rtl="0" eaLnBrk="1" fontAlgn="base" hangingPunct="1">
        <a:spcBef>
          <a:spcPct val="0"/>
        </a:spcBef>
        <a:spcAft>
          <a:spcPct val="0"/>
        </a:spcAft>
        <a:defRPr sz="3600" b="1">
          <a:solidFill>
            <a:schemeClr val="bg1"/>
          </a:solidFill>
          <a:latin typeface="Arial" charset="0"/>
          <a:ea typeface="ＭＳ Ｐゴシック" charset="0"/>
        </a:defRPr>
      </a:lvl3pPr>
      <a:lvl4pPr algn="l" defTabSz="457200" rtl="0" eaLnBrk="1" fontAlgn="base" hangingPunct="1">
        <a:spcBef>
          <a:spcPct val="0"/>
        </a:spcBef>
        <a:spcAft>
          <a:spcPct val="0"/>
        </a:spcAft>
        <a:defRPr sz="3600" b="1">
          <a:solidFill>
            <a:schemeClr val="bg1"/>
          </a:solidFill>
          <a:latin typeface="Arial" charset="0"/>
          <a:ea typeface="ＭＳ Ｐゴシック" charset="0"/>
        </a:defRPr>
      </a:lvl4pPr>
      <a:lvl5pPr algn="l" defTabSz="457200" rtl="0" eaLnBrk="1" fontAlgn="base" hangingPunct="1">
        <a:spcBef>
          <a:spcPct val="0"/>
        </a:spcBef>
        <a:spcAft>
          <a:spcPct val="0"/>
        </a:spcAft>
        <a:defRPr sz="3600" b="1">
          <a:solidFill>
            <a:schemeClr val="bg1"/>
          </a:solidFill>
          <a:latin typeface="Arial" charset="0"/>
          <a:ea typeface="ＭＳ Ｐゴシック" charset="0"/>
        </a:defRPr>
      </a:lvl5pPr>
      <a:lvl6pPr marL="457200" algn="l" defTabSz="457200" rtl="0" eaLnBrk="1" fontAlgn="base" hangingPunct="1">
        <a:spcBef>
          <a:spcPct val="0"/>
        </a:spcBef>
        <a:spcAft>
          <a:spcPct val="0"/>
        </a:spcAft>
        <a:defRPr sz="3600" b="1">
          <a:solidFill>
            <a:schemeClr val="bg1"/>
          </a:solidFill>
          <a:latin typeface="Arial" charset="0"/>
          <a:ea typeface="ＭＳ Ｐゴシック" charset="0"/>
        </a:defRPr>
      </a:lvl6pPr>
      <a:lvl7pPr marL="914400" algn="l" defTabSz="457200" rtl="0" eaLnBrk="1" fontAlgn="base" hangingPunct="1">
        <a:spcBef>
          <a:spcPct val="0"/>
        </a:spcBef>
        <a:spcAft>
          <a:spcPct val="0"/>
        </a:spcAft>
        <a:defRPr sz="3600" b="1">
          <a:solidFill>
            <a:schemeClr val="bg1"/>
          </a:solidFill>
          <a:latin typeface="Arial" charset="0"/>
          <a:ea typeface="ＭＳ Ｐゴシック" charset="0"/>
        </a:defRPr>
      </a:lvl7pPr>
      <a:lvl8pPr marL="1371600" algn="l" defTabSz="457200" rtl="0" eaLnBrk="1" fontAlgn="base" hangingPunct="1">
        <a:spcBef>
          <a:spcPct val="0"/>
        </a:spcBef>
        <a:spcAft>
          <a:spcPct val="0"/>
        </a:spcAft>
        <a:defRPr sz="3600" b="1">
          <a:solidFill>
            <a:schemeClr val="bg1"/>
          </a:solidFill>
          <a:latin typeface="Arial" charset="0"/>
          <a:ea typeface="ＭＳ Ｐゴシック" charset="0"/>
        </a:defRPr>
      </a:lvl8pPr>
      <a:lvl9pPr marL="1828800" algn="l" defTabSz="457200" rtl="0" eaLnBrk="1" fontAlgn="base" hangingPunct="1">
        <a:spcBef>
          <a:spcPct val="0"/>
        </a:spcBef>
        <a:spcAft>
          <a:spcPct val="0"/>
        </a:spcAft>
        <a:defRPr sz="3600" b="1">
          <a:solidFill>
            <a:schemeClr val="bg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6" descr="READYppt_slid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flipH="1">
            <a:off x="304800" y="1447800"/>
            <a:ext cx="2514600" cy="4706938"/>
          </a:xfrm>
          <a:prstGeom prst="rect">
            <a:avLst/>
          </a:prstGeom>
          <a:solidFill>
            <a:srgbClr val="73B632"/>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6148" name="Rectangle 2"/>
          <p:cNvSpPr>
            <a:spLocks noGrp="1" noChangeArrowheads="1"/>
          </p:cNvSpPr>
          <p:nvPr>
            <p:ph type="title"/>
          </p:nvPr>
        </p:nvSpPr>
        <p:spPr bwMode="auto">
          <a:xfrm>
            <a:off x="304800" y="304800"/>
            <a:ext cx="746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9" name="Rectangle 3"/>
          <p:cNvSpPr>
            <a:spLocks noGrp="1" noChangeArrowheads="1"/>
          </p:cNvSpPr>
          <p:nvPr>
            <p:ph type="body" idx="1"/>
          </p:nvPr>
        </p:nvSpPr>
        <p:spPr bwMode="auto">
          <a:xfrm>
            <a:off x="2819400" y="1600200"/>
            <a:ext cx="6019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7" r:id="rId1"/>
    <p:sldLayoutId id="2147483679" r:id="rId2"/>
    <p:sldLayoutId id="2147483680" r:id="rId3"/>
  </p:sldLayoutIdLst>
  <p:txStyles>
    <p:titleStyle>
      <a:lvl1pPr algn="l" defTabSz="457200" rtl="0" eaLnBrk="1" fontAlgn="base" hangingPunct="1">
        <a:spcBef>
          <a:spcPct val="0"/>
        </a:spcBef>
        <a:spcAft>
          <a:spcPct val="0"/>
        </a:spcAft>
        <a:defRPr sz="3600" b="1" kern="1200">
          <a:solidFill>
            <a:srgbClr val="63554C"/>
          </a:solidFill>
          <a:latin typeface="Arial"/>
          <a:ea typeface="ＭＳ Ｐゴシック" charset="0"/>
          <a:cs typeface="Arial"/>
        </a:defRPr>
      </a:lvl1pPr>
      <a:lvl2pPr algn="l" defTabSz="457200" rtl="0" eaLnBrk="1" fontAlgn="base" hangingPunct="1">
        <a:spcBef>
          <a:spcPct val="0"/>
        </a:spcBef>
        <a:spcAft>
          <a:spcPct val="0"/>
        </a:spcAft>
        <a:defRPr sz="3600" b="1">
          <a:solidFill>
            <a:srgbClr val="63554C"/>
          </a:solidFill>
          <a:latin typeface="Arial" charset="0"/>
          <a:ea typeface="ＭＳ Ｐゴシック" charset="0"/>
        </a:defRPr>
      </a:lvl2pPr>
      <a:lvl3pPr algn="l" defTabSz="457200" rtl="0" eaLnBrk="1" fontAlgn="base" hangingPunct="1">
        <a:spcBef>
          <a:spcPct val="0"/>
        </a:spcBef>
        <a:spcAft>
          <a:spcPct val="0"/>
        </a:spcAft>
        <a:defRPr sz="3600" b="1">
          <a:solidFill>
            <a:srgbClr val="63554C"/>
          </a:solidFill>
          <a:latin typeface="Arial" charset="0"/>
          <a:ea typeface="ＭＳ Ｐゴシック" charset="0"/>
        </a:defRPr>
      </a:lvl3pPr>
      <a:lvl4pPr algn="l" defTabSz="457200" rtl="0" eaLnBrk="1" fontAlgn="base" hangingPunct="1">
        <a:spcBef>
          <a:spcPct val="0"/>
        </a:spcBef>
        <a:spcAft>
          <a:spcPct val="0"/>
        </a:spcAft>
        <a:defRPr sz="3600" b="1">
          <a:solidFill>
            <a:srgbClr val="63554C"/>
          </a:solidFill>
          <a:latin typeface="Arial" charset="0"/>
          <a:ea typeface="ＭＳ Ｐゴシック" charset="0"/>
        </a:defRPr>
      </a:lvl4pPr>
      <a:lvl5pPr algn="l" defTabSz="457200" rtl="0" eaLnBrk="1" fontAlgn="base" hangingPunct="1">
        <a:spcBef>
          <a:spcPct val="0"/>
        </a:spcBef>
        <a:spcAft>
          <a:spcPct val="0"/>
        </a:spcAft>
        <a:defRPr sz="3600" b="1">
          <a:solidFill>
            <a:srgbClr val="63554C"/>
          </a:solidFill>
          <a:latin typeface="Arial" charset="0"/>
          <a:ea typeface="ＭＳ Ｐゴシック" charset="0"/>
        </a:defRPr>
      </a:lvl5pPr>
      <a:lvl6pPr marL="457200" algn="l" defTabSz="457200" rtl="0" eaLnBrk="1" fontAlgn="base" hangingPunct="1">
        <a:spcBef>
          <a:spcPct val="0"/>
        </a:spcBef>
        <a:spcAft>
          <a:spcPct val="0"/>
        </a:spcAft>
        <a:defRPr sz="3600" b="1">
          <a:solidFill>
            <a:srgbClr val="453A35"/>
          </a:solidFill>
          <a:latin typeface="Arial" charset="0"/>
          <a:ea typeface="ＭＳ Ｐゴシック" charset="0"/>
        </a:defRPr>
      </a:lvl6pPr>
      <a:lvl7pPr marL="914400" algn="l" defTabSz="457200" rtl="0" eaLnBrk="1" fontAlgn="base" hangingPunct="1">
        <a:spcBef>
          <a:spcPct val="0"/>
        </a:spcBef>
        <a:spcAft>
          <a:spcPct val="0"/>
        </a:spcAft>
        <a:defRPr sz="3600" b="1">
          <a:solidFill>
            <a:srgbClr val="453A35"/>
          </a:solidFill>
          <a:latin typeface="Arial" charset="0"/>
          <a:ea typeface="ＭＳ Ｐゴシック" charset="0"/>
        </a:defRPr>
      </a:lvl7pPr>
      <a:lvl8pPr marL="1371600" algn="l" defTabSz="457200" rtl="0" eaLnBrk="1" fontAlgn="base" hangingPunct="1">
        <a:spcBef>
          <a:spcPct val="0"/>
        </a:spcBef>
        <a:spcAft>
          <a:spcPct val="0"/>
        </a:spcAft>
        <a:defRPr sz="3600" b="1">
          <a:solidFill>
            <a:srgbClr val="453A35"/>
          </a:solidFill>
          <a:latin typeface="Arial" charset="0"/>
          <a:ea typeface="ＭＳ Ｐゴシック" charset="0"/>
        </a:defRPr>
      </a:lvl8pPr>
      <a:lvl9pPr marL="1828800" algn="l" defTabSz="457200" rtl="0" eaLnBrk="1" fontAlgn="base" hangingPunct="1">
        <a:spcBef>
          <a:spcPct val="0"/>
        </a:spcBef>
        <a:spcAft>
          <a:spcPct val="0"/>
        </a:spcAft>
        <a:defRPr sz="3600" b="1">
          <a:solidFill>
            <a:srgbClr val="453A35"/>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edars-info@dpi.nc.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Kelley.blas@dpi.nc.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ncpublicschools.org/cedars/"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schools.nc.gov/reporting"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kelley.blas@dpi.nc.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cedars.ncpublicschools.gov/analytic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ncimplementationscience.ncdpi.wikispaces.net/LEA+Self-Assessmen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hyperlink" Target="https://cedars.ncpublicschools.gov/analytics/saw.dll?bieehome"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www.ncpublicschools.org/cedars/reporting/documentation/"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hyperlink" Target="http://ncimplementationscience.ncdpi.wikispaces.net/LEA+Self-Assessment" TargetMode="External"/><Relationship Id="rId4" Type="http://schemas.openxmlformats.org/officeDocument/2006/relationships/hyperlink" Target="mailto:Cedars-info@dpi.nc.gov"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ncpublicschools.org/cedars/reporting/documentation/" TargetMode="External"/><Relationship Id="rId2" Type="http://schemas.openxmlformats.org/officeDocument/2006/relationships/hyperlink" Target="http://www.ncpublicschools.org/cedars/reporting/registratio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Cedars-info@dpi.nc.gov"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 to CDW </a:t>
            </a:r>
            <a:br>
              <a:rPr lang="en-US" dirty="0" smtClean="0"/>
            </a:br>
            <a:r>
              <a:rPr lang="en-US" dirty="0" smtClean="0"/>
              <a:t>December 8, 2015</a:t>
            </a:r>
            <a:br>
              <a:rPr lang="en-US" dirty="0" smtClean="0"/>
            </a:br>
            <a:r>
              <a:rPr lang="en-US" dirty="0"/>
              <a:t/>
            </a:r>
            <a:br>
              <a:rPr lang="en-US" dirty="0"/>
            </a:br>
            <a:r>
              <a:rPr lang="en-US" dirty="0" smtClean="0"/>
              <a:t>Terra Dominguez</a:t>
            </a:r>
            <a:br>
              <a:rPr lang="en-US" dirty="0" smtClean="0"/>
            </a:br>
            <a:r>
              <a:rPr lang="en-US" dirty="0" smtClean="0"/>
              <a:t>Data, Research &amp; Federal Policy</a:t>
            </a:r>
            <a:br>
              <a:rPr lang="en-US" dirty="0" smtClean="0"/>
            </a:br>
            <a:r>
              <a:rPr lang="en-US" dirty="0" smtClean="0">
                <a:hlinkClick r:id="rId3"/>
              </a:rPr>
              <a:t>cedars-info@dpi.nc.gov</a:t>
            </a:r>
            <a:r>
              <a:rPr lang="en-US" dirty="0" smtClean="0"/>
              <a:t/>
            </a:r>
            <a:br>
              <a:rPr lang="en-US" dirty="0" smtClean="0"/>
            </a:br>
            <a:r>
              <a:rPr lang="en-US" dirty="0" smtClean="0"/>
              <a:t>Kelley Blas</a:t>
            </a:r>
            <a:br>
              <a:rPr lang="en-US" dirty="0" smtClean="0"/>
            </a:br>
            <a:r>
              <a:rPr lang="en-US" dirty="0" smtClean="0"/>
              <a:t>Exceptional Children Division</a:t>
            </a:r>
            <a:br>
              <a:rPr lang="en-US" dirty="0" smtClean="0"/>
            </a:br>
            <a:r>
              <a:rPr lang="en-US" dirty="0" smtClean="0">
                <a:hlinkClick r:id="rId4"/>
              </a:rPr>
              <a:t>Kelley.blas@dpi.nc.gov</a:t>
            </a:r>
            <a:r>
              <a:rPr lang="en-US" dirty="0" smtClean="0"/>
              <a:t/>
            </a:r>
            <a:br>
              <a:rPr lang="en-US" dirty="0" smtClean="0"/>
            </a:br>
            <a:endParaRPr lang="en-US" dirty="0"/>
          </a:p>
        </p:txBody>
      </p:sp>
      <p:sp>
        <p:nvSpPr>
          <p:cNvPr id="3" name="Subtitle 2"/>
          <p:cNvSpPr>
            <a:spLocks noGrp="1"/>
          </p:cNvSpPr>
          <p:nvPr>
            <p:ph type="body" sz="quarter" idx="10"/>
          </p:nvPr>
        </p:nvSpPr>
        <p:spPr/>
        <p:txBody>
          <a:bodyPr/>
          <a:lstStyle/>
          <a:p>
            <a:r>
              <a:rPr lang="en-US" dirty="0" smtClean="0"/>
              <a:t>CEDARS Data Warehouse (CDW)</a:t>
            </a:r>
            <a:endParaRPr lang="en-US" dirty="0"/>
          </a:p>
        </p:txBody>
      </p:sp>
    </p:spTree>
    <p:extLst>
      <p:ext uri="{BB962C8B-B14F-4D97-AF65-F5344CB8AC3E}">
        <p14:creationId xmlns:p14="http://schemas.microsoft.com/office/powerpoint/2010/main" val="187697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&amp; </a:t>
            </a:r>
            <a:r>
              <a:rPr lang="en-US" dirty="0" smtClean="0"/>
              <a:t>Staff - Sensitive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Collected at the </a:t>
            </a:r>
            <a:r>
              <a:rPr lang="en-US" b="1" dirty="0" smtClean="0"/>
              <a:t>Detail</a:t>
            </a:r>
            <a:r>
              <a:rPr lang="en-US" dirty="0" smtClean="0"/>
              <a:t> level, meaning records specific to the individual student and staff member are collected</a:t>
            </a:r>
          </a:p>
          <a:p>
            <a:endParaRPr lang="en-US" dirty="0"/>
          </a:p>
          <a:p>
            <a:r>
              <a:rPr lang="en-US" b="1" dirty="0" smtClean="0"/>
              <a:t>PII </a:t>
            </a:r>
            <a:r>
              <a:rPr lang="en-US" dirty="0" smtClean="0"/>
              <a:t>– ‘Personally Identifiable Information’ and must be protected</a:t>
            </a:r>
          </a:p>
          <a:p>
            <a:pPr lvl="1"/>
            <a:r>
              <a:rPr lang="en-US" dirty="0" smtClean="0"/>
              <a:t>No detail level data is used for Federal Reporting</a:t>
            </a:r>
          </a:p>
          <a:p>
            <a:pPr lvl="1"/>
            <a:r>
              <a:rPr lang="en-US" dirty="0" smtClean="0"/>
              <a:t>FERPA guidelines are enforced and dictate how any detail level data is to be used</a:t>
            </a:r>
          </a:p>
          <a:p>
            <a:pPr lvl="1"/>
            <a:endParaRPr lang="en-US" dirty="0"/>
          </a:p>
          <a:p>
            <a:pPr marL="914400" lvl="2" indent="0">
              <a:buNone/>
            </a:pPr>
            <a:endParaRPr lang="en-US" dirty="0" smtClean="0"/>
          </a:p>
          <a:p>
            <a:pPr lvl="2"/>
            <a:endParaRPr lang="en-US" dirty="0"/>
          </a:p>
        </p:txBody>
      </p:sp>
    </p:spTree>
    <p:extLst>
      <p:ext uri="{BB962C8B-B14F-4D97-AF65-F5344CB8AC3E}">
        <p14:creationId xmlns:p14="http://schemas.microsoft.com/office/powerpoint/2010/main" val="267460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a:t>
            </a:r>
            <a:r>
              <a:rPr lang="en-US" dirty="0" smtClean="0"/>
              <a:t>– Do You Have Access?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75145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Who Determines Who Has Access?</a:t>
            </a:r>
            <a:endParaRPr lang="en-US" sz="3400" dirty="0"/>
          </a:p>
        </p:txBody>
      </p:sp>
      <p:sp>
        <p:nvSpPr>
          <p:cNvPr id="3" name="Content Placeholder 2"/>
          <p:cNvSpPr>
            <a:spLocks noGrp="1"/>
          </p:cNvSpPr>
          <p:nvPr>
            <p:ph idx="1"/>
          </p:nvPr>
        </p:nvSpPr>
        <p:spPr/>
        <p:txBody>
          <a:bodyPr/>
          <a:lstStyle/>
          <a:p>
            <a:pPr marL="0" indent="0" algn="ctr">
              <a:buNone/>
            </a:pPr>
            <a:endParaRPr lang="en-US" sz="800" dirty="0" smtClean="0"/>
          </a:p>
          <a:p>
            <a:pPr marL="0" indent="0" algn="ctr">
              <a:buNone/>
            </a:pPr>
            <a:r>
              <a:rPr lang="en-US" dirty="0" smtClean="0"/>
              <a:t>LEAs and Charters should create a process for granting access to the CDW to ensure personnel have the appropriate visibility into the system.</a:t>
            </a:r>
          </a:p>
          <a:p>
            <a:pPr marL="0" indent="0" algn="ctr">
              <a:buNone/>
            </a:pPr>
            <a:endParaRPr lang="en-US" dirty="0" smtClean="0"/>
          </a:p>
          <a:p>
            <a:pPr marL="0" indent="0" algn="ctr">
              <a:buNone/>
            </a:pPr>
            <a:r>
              <a:rPr lang="en-US" dirty="0" smtClean="0"/>
              <a:t>All LEAs/Charters must have a Security Officer to manage access to the CDW.</a:t>
            </a:r>
            <a:endParaRPr lang="en-US" dirty="0"/>
          </a:p>
        </p:txBody>
      </p:sp>
    </p:spTree>
    <p:extLst>
      <p:ext uri="{BB962C8B-B14F-4D97-AF65-F5344CB8AC3E}">
        <p14:creationId xmlns:p14="http://schemas.microsoft.com/office/powerpoint/2010/main" val="23331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What Does ‘Security Officer’ Mean?</a:t>
            </a:r>
            <a:endParaRPr lang="en-US" sz="3400"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The term ‘Security Officer’ is used for the staff member(s) who is responsible for </a:t>
            </a:r>
            <a:r>
              <a:rPr lang="en-US" b="1" dirty="0" smtClean="0"/>
              <a:t>managing user roles </a:t>
            </a:r>
            <a:r>
              <a:rPr lang="en-US" dirty="0" smtClean="0"/>
              <a:t>that provide access to their district/charter’s longitudinal data.</a:t>
            </a:r>
            <a:endParaRPr lang="en-US" dirty="0"/>
          </a:p>
        </p:txBody>
      </p:sp>
      <p:pic>
        <p:nvPicPr>
          <p:cNvPr id="4" name="Picture 2" descr="C:\Users\tdominguez\AppData\Local\Microsoft\Windows\Temporary Internet Files\Content.IE5\RWD9PWOH\MP90043315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318000"/>
            <a:ext cx="2895600" cy="1930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029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Officer Responsibilities</a:t>
            </a:r>
            <a:endParaRPr lang="en-US" dirty="0"/>
          </a:p>
        </p:txBody>
      </p:sp>
      <p:sp>
        <p:nvSpPr>
          <p:cNvPr id="3" name="Content Placeholder 2"/>
          <p:cNvSpPr>
            <a:spLocks noGrp="1"/>
          </p:cNvSpPr>
          <p:nvPr>
            <p:ph idx="1"/>
          </p:nvPr>
        </p:nvSpPr>
        <p:spPr/>
        <p:txBody>
          <a:bodyPr/>
          <a:lstStyle/>
          <a:p>
            <a:r>
              <a:rPr lang="en-US" sz="3000" b="1" dirty="0" smtClean="0"/>
              <a:t>Approve</a:t>
            </a:r>
            <a:r>
              <a:rPr lang="en-US" sz="3000" dirty="0" smtClean="0"/>
              <a:t> district and school level reporting users</a:t>
            </a:r>
          </a:p>
          <a:p>
            <a:r>
              <a:rPr lang="en-US" sz="3000" b="1" dirty="0" smtClean="0"/>
              <a:t>Confirm </a:t>
            </a:r>
            <a:r>
              <a:rPr lang="en-US" sz="3000" dirty="0" smtClean="0"/>
              <a:t>regularly that active user accounts are valid</a:t>
            </a:r>
          </a:p>
          <a:p>
            <a:r>
              <a:rPr lang="en-US" sz="3000" b="1" dirty="0" smtClean="0"/>
              <a:t>Contact</a:t>
            </a:r>
            <a:r>
              <a:rPr lang="en-US" sz="3000" dirty="0" smtClean="0"/>
              <a:t> the state should the Security Officer leave the position</a:t>
            </a:r>
          </a:p>
          <a:p>
            <a:r>
              <a:rPr lang="en-US" sz="3000" b="1" dirty="0" smtClean="0"/>
              <a:t>Inform</a:t>
            </a:r>
            <a:r>
              <a:rPr lang="en-US" sz="3000" dirty="0" smtClean="0"/>
              <a:t> staff </a:t>
            </a:r>
            <a:r>
              <a:rPr lang="en-US" sz="3000" dirty="0"/>
              <a:t>who will not be </a:t>
            </a:r>
            <a:r>
              <a:rPr lang="en-US" sz="3000" dirty="0" smtClean="0"/>
              <a:t>approved for access</a:t>
            </a:r>
            <a:endParaRPr lang="en-US" sz="3000" dirty="0"/>
          </a:p>
          <a:p>
            <a:endParaRPr lang="en-US" dirty="0"/>
          </a:p>
          <a:p>
            <a:endParaRPr lang="en-US" dirty="0"/>
          </a:p>
        </p:txBody>
      </p:sp>
    </p:spTree>
    <p:extLst>
      <p:ext uri="{BB962C8B-B14F-4D97-AF65-F5344CB8AC3E}">
        <p14:creationId xmlns:p14="http://schemas.microsoft.com/office/powerpoint/2010/main" val="2482155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 I Contact for Access?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48765503"/>
              </p:ext>
            </p:extLst>
          </p:nvPr>
        </p:nvGraphicFramePr>
        <p:xfrm>
          <a:off x="304800" y="1524000"/>
          <a:ext cx="8534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9283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Could Benefit From Having Access?</a:t>
            </a:r>
            <a:endParaRPr lang="en-US" dirty="0"/>
          </a:p>
        </p:txBody>
      </p:sp>
      <p:sp>
        <p:nvSpPr>
          <p:cNvPr id="3" name="Content Placeholder 2"/>
          <p:cNvSpPr>
            <a:spLocks noGrp="1"/>
          </p:cNvSpPr>
          <p:nvPr>
            <p:ph idx="1"/>
          </p:nvPr>
        </p:nvSpPr>
        <p:spPr/>
        <p:txBody>
          <a:bodyPr/>
          <a:lstStyle/>
          <a:p>
            <a:r>
              <a:rPr lang="en-US" sz="2800" dirty="0"/>
              <a:t>Administrators</a:t>
            </a:r>
          </a:p>
          <a:p>
            <a:r>
              <a:rPr lang="en-US" sz="2800" dirty="0"/>
              <a:t>Tech Directors</a:t>
            </a:r>
          </a:p>
          <a:p>
            <a:r>
              <a:rPr lang="en-US" sz="2800" dirty="0" smtClean="0"/>
              <a:t>Data Analysts</a:t>
            </a:r>
          </a:p>
          <a:p>
            <a:r>
              <a:rPr lang="en-US" sz="2800" dirty="0" smtClean="0"/>
              <a:t>Report </a:t>
            </a:r>
            <a:r>
              <a:rPr lang="en-US" sz="2800" dirty="0"/>
              <a:t>Writers</a:t>
            </a:r>
          </a:p>
          <a:p>
            <a:r>
              <a:rPr lang="en-US" sz="2800" dirty="0" smtClean="0"/>
              <a:t>Coordinators </a:t>
            </a:r>
            <a:r>
              <a:rPr lang="en-US" sz="2000" i="1" dirty="0" smtClean="0"/>
              <a:t>(all programs, including PowerSchool)</a:t>
            </a:r>
          </a:p>
          <a:p>
            <a:r>
              <a:rPr lang="en-US" sz="2800" dirty="0" smtClean="0"/>
              <a:t>Data Managers</a:t>
            </a:r>
          </a:p>
          <a:p>
            <a:r>
              <a:rPr lang="en-US" sz="2800" dirty="0" smtClean="0"/>
              <a:t>The list goes on and on…</a:t>
            </a:r>
          </a:p>
        </p:txBody>
      </p:sp>
      <p:pic>
        <p:nvPicPr>
          <p:cNvPr id="4" name="Picture 3" descr="C:\Users\tdominguez\AppData\Local\Microsoft\Windows\Temporary Internet Files\Content.IE5\RWD9PWOH\MP90043953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1524000"/>
            <a:ext cx="1835477" cy="2749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578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Type of Access Can I Request?</a:t>
            </a:r>
            <a:endParaRPr lang="en-US" sz="3200" dirty="0"/>
          </a:p>
        </p:txBody>
      </p:sp>
      <p:sp>
        <p:nvSpPr>
          <p:cNvPr id="3" name="Content Placeholder 2"/>
          <p:cNvSpPr>
            <a:spLocks noGrp="1"/>
          </p:cNvSpPr>
          <p:nvPr>
            <p:ph sz="half" idx="1"/>
          </p:nvPr>
        </p:nvSpPr>
        <p:spPr>
          <a:xfrm>
            <a:off x="457200" y="1600201"/>
            <a:ext cx="7315200" cy="4525963"/>
          </a:xfrm>
        </p:spPr>
        <p:txBody>
          <a:bodyPr>
            <a:normAutofit fontScale="70000" lnSpcReduction="20000"/>
          </a:bodyPr>
          <a:lstStyle/>
          <a:p>
            <a:pPr marL="0" indent="0">
              <a:buNone/>
            </a:pPr>
            <a:r>
              <a:rPr lang="en-US" dirty="0" smtClean="0"/>
              <a:t>LEA </a:t>
            </a:r>
          </a:p>
          <a:p>
            <a:pPr marL="914400" lvl="1" indent="-457200">
              <a:buFont typeface="+mj-lt"/>
              <a:buAutoNum type="arabicPeriod"/>
            </a:pPr>
            <a:r>
              <a:rPr lang="en-US" sz="2600" b="1" dirty="0" smtClean="0"/>
              <a:t>LEA Detail Answers </a:t>
            </a:r>
            <a:r>
              <a:rPr lang="en-US" dirty="0" smtClean="0"/>
              <a:t/>
            </a:r>
            <a:br>
              <a:rPr lang="en-US" dirty="0" smtClean="0"/>
            </a:br>
            <a:r>
              <a:rPr lang="en-US" sz="2300" i="1" dirty="0" smtClean="0"/>
              <a:t>Super Powers – complete visibility</a:t>
            </a:r>
          </a:p>
          <a:p>
            <a:pPr marL="914400" lvl="1" indent="-457200">
              <a:buFont typeface="+mj-lt"/>
              <a:buAutoNum type="arabicPeriod"/>
            </a:pPr>
            <a:r>
              <a:rPr lang="en-US" sz="2600" b="1" dirty="0" smtClean="0"/>
              <a:t>LEA Users Detail </a:t>
            </a:r>
            <a:r>
              <a:rPr lang="en-US" dirty="0" smtClean="0"/>
              <a:t/>
            </a:r>
            <a:br>
              <a:rPr lang="en-US" dirty="0" smtClean="0"/>
            </a:br>
            <a:r>
              <a:rPr lang="en-US" sz="2300" i="1" dirty="0" smtClean="0"/>
              <a:t>“One Click” dashboard reports with drill down to sensitive data</a:t>
            </a:r>
          </a:p>
          <a:p>
            <a:pPr marL="914400" lvl="1" indent="-457200">
              <a:buFont typeface="+mj-lt"/>
              <a:buAutoNum type="arabicPeriod"/>
            </a:pPr>
            <a:r>
              <a:rPr lang="en-US" sz="2600" b="1" dirty="0" smtClean="0"/>
              <a:t>Aggregate (LEA/Charter)</a:t>
            </a:r>
            <a:r>
              <a:rPr lang="en-US" dirty="0" smtClean="0"/>
              <a:t/>
            </a:r>
            <a:br>
              <a:rPr lang="en-US" dirty="0" smtClean="0"/>
            </a:br>
            <a:r>
              <a:rPr lang="en-US" sz="2300" i="1" dirty="0"/>
              <a:t>E</a:t>
            </a:r>
            <a:r>
              <a:rPr lang="en-US" sz="2300" i="1" dirty="0" smtClean="0"/>
              <a:t>xtremely limited </a:t>
            </a:r>
            <a:r>
              <a:rPr lang="en-US" sz="2300" i="1" dirty="0"/>
              <a:t>“One Click” </a:t>
            </a:r>
            <a:r>
              <a:rPr lang="en-US" sz="2300" i="1" dirty="0" smtClean="0"/>
              <a:t>dashboards, not recommended</a:t>
            </a:r>
            <a:endParaRPr lang="en-US" sz="2300" dirty="0" smtClean="0"/>
          </a:p>
          <a:p>
            <a:pPr marL="914400" lvl="1" indent="-457200">
              <a:buFont typeface="+mj-lt"/>
              <a:buAutoNum type="arabicPeriod"/>
            </a:pPr>
            <a:r>
              <a:rPr lang="en-US" sz="2600" b="1" dirty="0" smtClean="0"/>
              <a:t>Security Officer </a:t>
            </a:r>
            <a:r>
              <a:rPr lang="en-US" dirty="0" smtClean="0"/>
              <a:t/>
            </a:r>
            <a:br>
              <a:rPr lang="en-US" dirty="0" smtClean="0"/>
            </a:br>
            <a:r>
              <a:rPr lang="en-US" sz="2300" i="1" dirty="0" smtClean="0"/>
              <a:t>Super </a:t>
            </a:r>
            <a:r>
              <a:rPr lang="en-US" sz="2300" i="1" dirty="0"/>
              <a:t>Powers to registration system </a:t>
            </a:r>
            <a:r>
              <a:rPr lang="en-US" sz="2300" i="1" dirty="0" smtClean="0"/>
              <a:t>only</a:t>
            </a:r>
            <a:endParaRPr lang="en-US" sz="2300" i="1" dirty="0"/>
          </a:p>
          <a:p>
            <a:pPr marL="0" indent="0">
              <a:buNone/>
            </a:pPr>
            <a:r>
              <a:rPr lang="en-US" dirty="0" smtClean="0"/>
              <a:t>School</a:t>
            </a:r>
            <a:endParaRPr lang="en-US" dirty="0"/>
          </a:p>
          <a:p>
            <a:pPr marL="914400" lvl="1" indent="-457200">
              <a:buFont typeface="+mj-lt"/>
              <a:buAutoNum type="arabicPeriod"/>
            </a:pPr>
            <a:r>
              <a:rPr lang="en-US" sz="2600" b="1" dirty="0" smtClean="0"/>
              <a:t>School Users Detail </a:t>
            </a:r>
            <a:r>
              <a:rPr lang="en-US" dirty="0" smtClean="0"/>
              <a:t/>
            </a:r>
            <a:br>
              <a:rPr lang="en-US" dirty="0" smtClean="0"/>
            </a:br>
            <a:r>
              <a:rPr lang="en-US" sz="2300" i="1" dirty="0"/>
              <a:t>“One Click” dashboard reports with drill down to sensitive data</a:t>
            </a:r>
          </a:p>
          <a:p>
            <a:pPr marL="914400" lvl="1" indent="-457200">
              <a:buFont typeface="+mj-lt"/>
              <a:buAutoNum type="arabicPeriod"/>
            </a:pPr>
            <a:r>
              <a:rPr lang="en-US" sz="2600" b="1" dirty="0" smtClean="0"/>
              <a:t>Aggregate (School) </a:t>
            </a:r>
            <a:r>
              <a:rPr lang="en-US" dirty="0"/>
              <a:t/>
            </a:r>
            <a:br>
              <a:rPr lang="en-US" dirty="0"/>
            </a:br>
            <a:r>
              <a:rPr lang="en-US" sz="2300" i="1" dirty="0"/>
              <a:t>Extremely limited “One Click” dashboards, not recommended</a:t>
            </a:r>
            <a:endParaRPr lang="en-US" sz="2300" dirty="0"/>
          </a:p>
          <a:p>
            <a:pPr marL="914400" lvl="1" indent="-457200">
              <a:buFont typeface="+mj-lt"/>
              <a:buAutoNum type="arabicPeriod"/>
            </a:pPr>
            <a:endParaRPr lang="en-US" dirty="0" smtClean="0"/>
          </a:p>
        </p:txBody>
      </p:sp>
    </p:spTree>
    <p:extLst>
      <p:ext uri="{BB962C8B-B14F-4D97-AF65-F5344CB8AC3E}">
        <p14:creationId xmlns:p14="http://schemas.microsoft.com/office/powerpoint/2010/main" val="2823688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 Vs. Aggregate</a:t>
            </a:r>
            <a:endParaRPr lang="en-US" dirty="0"/>
          </a:p>
        </p:txBody>
      </p:sp>
      <p:sp>
        <p:nvSpPr>
          <p:cNvPr id="3" name="Content Placeholder 2"/>
          <p:cNvSpPr>
            <a:spLocks noGrp="1"/>
          </p:cNvSpPr>
          <p:nvPr>
            <p:ph idx="1"/>
          </p:nvPr>
        </p:nvSpPr>
        <p:spPr/>
        <p:txBody>
          <a:bodyPr/>
          <a:lstStyle/>
          <a:p>
            <a:r>
              <a:rPr lang="en-US" sz="2800" dirty="0" smtClean="0"/>
              <a:t>User roles with the word </a:t>
            </a:r>
            <a:r>
              <a:rPr lang="en-US" sz="2800" b="1" dirty="0" smtClean="0"/>
              <a:t>Detail </a:t>
            </a:r>
            <a:r>
              <a:rPr lang="en-US" sz="2800" dirty="0" smtClean="0"/>
              <a:t>allow individuals access to data that is Personally Identifiable Information (</a:t>
            </a:r>
            <a:r>
              <a:rPr lang="en-US" sz="2800" b="1" dirty="0" smtClean="0"/>
              <a:t>PII</a:t>
            </a:r>
            <a:r>
              <a:rPr lang="en-US" sz="2800" dirty="0" smtClean="0"/>
              <a:t>)</a:t>
            </a:r>
          </a:p>
          <a:p>
            <a:endParaRPr lang="en-US" sz="2400" b="1" dirty="0"/>
          </a:p>
          <a:p>
            <a:r>
              <a:rPr lang="en-US" sz="2800" b="1" dirty="0" smtClean="0"/>
              <a:t>Every user role that is approved </a:t>
            </a:r>
            <a:r>
              <a:rPr lang="en-US" sz="2800" dirty="0" smtClean="0"/>
              <a:t>has access to Aggregate Dashboards by default</a:t>
            </a:r>
          </a:p>
          <a:p>
            <a:pPr lvl="1"/>
            <a:r>
              <a:rPr lang="en-US" sz="2400" dirty="0" smtClean="0"/>
              <a:t>Aggregate Dashboards are totals only and do not display any PII</a:t>
            </a:r>
            <a:endParaRPr lang="en-US" sz="2400" dirty="0"/>
          </a:p>
        </p:txBody>
      </p:sp>
    </p:spTree>
    <p:extLst>
      <p:ext uri="{BB962C8B-B14F-4D97-AF65-F5344CB8AC3E}">
        <p14:creationId xmlns:p14="http://schemas.microsoft.com/office/powerpoint/2010/main" val="1105283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You still with me?</a:t>
            </a:r>
            <a:endParaRPr lang="en-US" dirty="0"/>
          </a:p>
        </p:txBody>
      </p:sp>
      <p:pic>
        <p:nvPicPr>
          <p:cNvPr id="10" name="Picture 4" descr="C:\Users\tdominguez\AppData\Local\Microsoft\Windows\Temporary Internet Files\Content.IE5\QDZP8VSI\MP9004327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6400800" cy="4267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211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spcBef>
                <a:spcPct val="20000"/>
              </a:spcBef>
            </a:pPr>
            <a:r>
              <a:rPr lang="en-US" dirty="0">
                <a:solidFill>
                  <a:srgbClr val="63554C"/>
                </a:solidFill>
              </a:rPr>
              <a:t>House Keeping</a:t>
            </a:r>
          </a:p>
        </p:txBody>
      </p:sp>
      <p:sp>
        <p:nvSpPr>
          <p:cNvPr id="13" name="Text Placeholder 7"/>
          <p:cNvSpPr txBox="1">
            <a:spLocks/>
          </p:cNvSpPr>
          <p:nvPr/>
        </p:nvSpPr>
        <p:spPr>
          <a:xfrm>
            <a:off x="443459" y="1371600"/>
            <a:ext cx="4495800" cy="4691063"/>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200" dirty="0" smtClean="0"/>
          </a:p>
          <a:p>
            <a:pPr marL="0" indent="0">
              <a:buNone/>
            </a:pPr>
            <a:r>
              <a:rPr lang="en-US" sz="2200" dirty="0" smtClean="0"/>
              <a:t>Default audio is Mic &amp; Speakers.  To join over the phone, click Telephone.</a:t>
            </a:r>
          </a:p>
          <a:p>
            <a:pPr marL="0" indent="0">
              <a:buNone/>
            </a:pPr>
            <a:endParaRPr lang="en-US" sz="1000" dirty="0"/>
          </a:p>
          <a:p>
            <a:pPr marL="0" indent="0">
              <a:buNone/>
            </a:pPr>
            <a:r>
              <a:rPr lang="en-US" sz="2200" dirty="0" smtClean="0"/>
              <a:t>Use the </a:t>
            </a:r>
            <a:r>
              <a:rPr lang="en-US" sz="2200" b="1" dirty="0" smtClean="0"/>
              <a:t>Hand</a:t>
            </a:r>
            <a:r>
              <a:rPr lang="en-US" sz="2200" dirty="0" smtClean="0"/>
              <a:t> icon to indicate you have audio.</a:t>
            </a:r>
          </a:p>
          <a:p>
            <a:pPr marL="0" indent="0">
              <a:buNone/>
            </a:pPr>
            <a:endParaRPr lang="en-US" sz="1000" dirty="0" smtClean="0"/>
          </a:p>
          <a:p>
            <a:pPr marL="0" indent="0">
              <a:buNone/>
            </a:pPr>
            <a:r>
              <a:rPr lang="en-US" sz="2200" dirty="0" smtClean="0"/>
              <a:t>Use the </a:t>
            </a:r>
            <a:r>
              <a:rPr lang="en-US" sz="2200" b="1" dirty="0" smtClean="0"/>
              <a:t>Question/Chat</a:t>
            </a:r>
            <a:r>
              <a:rPr lang="en-US" sz="2200" dirty="0" smtClean="0"/>
              <a:t> panel at any time to ask questions or make comments.  </a:t>
            </a:r>
          </a:p>
          <a:p>
            <a:pPr marL="0" indent="0">
              <a:buNone/>
            </a:pPr>
            <a:r>
              <a:rPr lang="en-US" dirty="0" smtClean="0"/>
              <a:t>Please preface the question with the subject.  Example:  “Security – how do I...”</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5492368" y="2057400"/>
            <a:ext cx="3499232" cy="4114800"/>
          </a:xfrm>
          <a:prstGeom prst="rect">
            <a:avLst/>
          </a:prstGeom>
        </p:spPr>
      </p:pic>
      <p:sp>
        <p:nvSpPr>
          <p:cNvPr id="21" name="Rectangle 20"/>
          <p:cNvSpPr/>
          <p:nvPr/>
        </p:nvSpPr>
        <p:spPr>
          <a:xfrm>
            <a:off x="5771490" y="4629462"/>
            <a:ext cx="3149877" cy="533400"/>
          </a:xfrm>
          <a:prstGeom prst="rect">
            <a:avLst/>
          </a:prstGeom>
          <a:noFill/>
          <a:ln w="4762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410200" y="3429000"/>
            <a:ext cx="609600" cy="609600"/>
          </a:xfrm>
          <a:prstGeom prst="rect">
            <a:avLst/>
          </a:prstGeom>
          <a:noFill/>
          <a:ln w="476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771490" y="2286000"/>
            <a:ext cx="2610509" cy="762000"/>
          </a:xfrm>
          <a:prstGeom prst="rect">
            <a:avLst/>
          </a:prstGeom>
          <a:noFill/>
          <a:ln w="4762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74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 for Access</a:t>
            </a:r>
            <a:endParaRPr lang="en-US" dirty="0"/>
          </a:p>
        </p:txBody>
      </p:sp>
      <p:sp>
        <p:nvSpPr>
          <p:cNvPr id="3" name="Content Placeholder 2"/>
          <p:cNvSpPr>
            <a:spLocks noGrp="1"/>
          </p:cNvSpPr>
          <p:nvPr>
            <p:ph idx="1"/>
          </p:nvPr>
        </p:nvSpPr>
        <p:spPr/>
        <p:txBody>
          <a:bodyPr/>
          <a:lstStyle/>
          <a:p>
            <a:r>
              <a:rPr lang="en-US" sz="2400" dirty="0"/>
              <a:t>Each individual must </a:t>
            </a:r>
            <a:r>
              <a:rPr lang="en-US" sz="2400" dirty="0" smtClean="0"/>
              <a:t>apply for access manually, using the CEDARS registration system</a:t>
            </a:r>
          </a:p>
          <a:p>
            <a:r>
              <a:rPr lang="en-US" sz="2400" dirty="0" smtClean="0"/>
              <a:t>Authentication </a:t>
            </a:r>
            <a:r>
              <a:rPr lang="en-US" sz="2400" dirty="0"/>
              <a:t>is based on NCID for any ‘CEDARS’ related </a:t>
            </a:r>
            <a:r>
              <a:rPr lang="en-US" sz="2400" dirty="0" smtClean="0"/>
              <a:t>application</a:t>
            </a:r>
          </a:p>
          <a:p>
            <a:r>
              <a:rPr lang="en-US" sz="2400" dirty="0" smtClean="0"/>
              <a:t>Reporting Users only need one role to the system</a:t>
            </a:r>
          </a:p>
          <a:p>
            <a:r>
              <a:rPr lang="en-US" sz="2400" dirty="0" smtClean="0"/>
              <a:t>Security Officers must apply for a second role in the registration system to access the CDW</a:t>
            </a:r>
          </a:p>
          <a:p>
            <a:r>
              <a:rPr lang="en-US" sz="2400" dirty="0" smtClean="0"/>
              <a:t>The NC Public Schools website offers a contact list of the LEA’s Security Officers and is updated monthly</a:t>
            </a:r>
            <a:endParaRPr lang="en-US" sz="2400" dirty="0"/>
          </a:p>
          <a:p>
            <a:endParaRPr lang="en-US" dirty="0"/>
          </a:p>
        </p:txBody>
      </p:sp>
    </p:spTree>
    <p:extLst>
      <p:ext uri="{BB962C8B-B14F-4D97-AF65-F5344CB8AC3E}">
        <p14:creationId xmlns:p14="http://schemas.microsoft.com/office/powerpoint/2010/main" val="1162288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Registration</a:t>
            </a:r>
            <a:endParaRPr lang="en-US" dirty="0"/>
          </a:p>
        </p:txBody>
      </p:sp>
      <p:sp>
        <p:nvSpPr>
          <p:cNvPr id="4" name="Content Placeholder 3"/>
          <p:cNvSpPr>
            <a:spLocks noGrp="1"/>
          </p:cNvSpPr>
          <p:nvPr>
            <p:ph idx="1"/>
          </p:nvPr>
        </p:nvSpPr>
        <p:spPr/>
        <p:txBody>
          <a:bodyPr/>
          <a:lstStyle/>
          <a:p>
            <a:r>
              <a:rPr lang="en-US" sz="2800" dirty="0" smtClean="0"/>
              <a:t>Each system under the CEDARS umbrella has it’s own registration system</a:t>
            </a:r>
          </a:p>
          <a:p>
            <a:endParaRPr lang="en-US" sz="2800" dirty="0" smtClean="0"/>
          </a:p>
          <a:p>
            <a:r>
              <a:rPr lang="en-US" sz="2800" dirty="0" smtClean="0"/>
              <a:t>They all look the same</a:t>
            </a:r>
          </a:p>
          <a:p>
            <a:endParaRPr lang="en-US" sz="2800" dirty="0" smtClean="0"/>
          </a:p>
          <a:p>
            <a:r>
              <a:rPr lang="en-US" sz="2800" dirty="0" smtClean="0"/>
              <a:t>Each system has a specific registration process that is outlined on the NC DPI website</a:t>
            </a:r>
            <a:r>
              <a:rPr lang="en-US" sz="2800" dirty="0"/>
              <a:t>:  </a:t>
            </a:r>
            <a:r>
              <a:rPr lang="en-US" sz="2000" dirty="0">
                <a:hlinkClick r:id="rId2"/>
              </a:rPr>
              <a:t>http://www.ncpublicschools.org/cedars</a:t>
            </a:r>
            <a:r>
              <a:rPr lang="en-US" sz="2000" dirty="0" smtClean="0">
                <a:hlinkClick r:id="rId2"/>
              </a:rPr>
              <a:t>/</a:t>
            </a:r>
            <a:endParaRPr lang="en-US" sz="2000" dirty="0" smtClean="0"/>
          </a:p>
          <a:p>
            <a:endParaRPr lang="en-US" sz="2800" dirty="0"/>
          </a:p>
        </p:txBody>
      </p:sp>
      <p:pic>
        <p:nvPicPr>
          <p:cNvPr id="5" name="Picture 4" descr="C:\Users\tdominguez\AppData\Local\Microsoft\Windows\Temporary Internet Files\Content.IE5\RWD9PWOH\MP90043953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356112"/>
            <a:ext cx="1835477" cy="2749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583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Pitfall </a:t>
            </a:r>
            <a:endParaRPr lang="en-US" dirty="0"/>
          </a:p>
        </p:txBody>
      </p:sp>
      <p:sp>
        <p:nvSpPr>
          <p:cNvPr id="3" name="Content Placeholder 2"/>
          <p:cNvSpPr>
            <a:spLocks noGrp="1"/>
          </p:cNvSpPr>
          <p:nvPr>
            <p:ph idx="1"/>
          </p:nvPr>
        </p:nvSpPr>
        <p:spPr/>
        <p:txBody>
          <a:bodyPr/>
          <a:lstStyle/>
          <a:p>
            <a:r>
              <a:rPr lang="en-US" dirty="0" smtClean="0"/>
              <a:t>In order to access the CDW reporting system, your NCID cannot contain the following characters:</a:t>
            </a:r>
          </a:p>
          <a:p>
            <a:pPr lvl="1"/>
            <a:r>
              <a:rPr lang="en-US" dirty="0" smtClean="0"/>
              <a:t>Ampersand (</a:t>
            </a:r>
            <a:r>
              <a:rPr lang="en-US" sz="4400" dirty="0" smtClean="0"/>
              <a:t>&amp;</a:t>
            </a:r>
            <a:r>
              <a:rPr lang="en-US" dirty="0" smtClean="0"/>
              <a:t>)</a:t>
            </a:r>
          </a:p>
          <a:p>
            <a:pPr lvl="1"/>
            <a:r>
              <a:rPr lang="en-US" dirty="0" smtClean="0"/>
              <a:t>Exclamation Point (</a:t>
            </a:r>
            <a:r>
              <a:rPr lang="en-US" sz="4400" dirty="0" smtClean="0"/>
              <a:t>!</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2819400"/>
            <a:ext cx="2594217" cy="3173354"/>
          </a:xfrm>
          <a:prstGeom prst="rect">
            <a:avLst/>
          </a:prstGeom>
        </p:spPr>
      </p:pic>
    </p:spTree>
    <p:extLst>
      <p:ext uri="{BB962C8B-B14F-4D97-AF65-F5344CB8AC3E}">
        <p14:creationId xmlns:p14="http://schemas.microsoft.com/office/powerpoint/2010/main" val="1937224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CDW Registration </a:t>
            </a:r>
            <a:r>
              <a:rPr lang="en-US" sz="2800" dirty="0"/>
              <a:t>Link:</a:t>
            </a:r>
            <a:br>
              <a:rPr lang="en-US" sz="2800" dirty="0"/>
            </a:br>
            <a:r>
              <a:rPr lang="en-US" sz="1400" dirty="0">
                <a:hlinkClick r:id="rId2"/>
              </a:rPr>
              <a:t>https://</a:t>
            </a:r>
            <a:r>
              <a:rPr lang="en-US" sz="1400" dirty="0" smtClean="0">
                <a:hlinkClick r:id="rId2"/>
              </a:rPr>
              <a:t>schools.nc.gov/reporting</a:t>
            </a:r>
            <a:r>
              <a:rPr lang="en-US" sz="1400" dirty="0" smtClean="0"/>
              <a:t/>
            </a:r>
            <a:br>
              <a:rPr lang="en-US" sz="1400" dirty="0" smtClean="0"/>
            </a:br>
            <a:r>
              <a:rPr lang="en-US" sz="2800" dirty="0" smtClean="0"/>
              <a:t/>
            </a:r>
            <a:br>
              <a:rPr lang="en-US" sz="2800" dirty="0" smtClean="0"/>
            </a:br>
            <a:r>
              <a:rPr lang="en-US" sz="1400" dirty="0" smtClean="0"/>
              <a:t/>
            </a:r>
            <a:br>
              <a:rPr lang="en-US" sz="1400" dirty="0" smtClean="0"/>
            </a:br>
            <a:r>
              <a:rPr lang="en-US" sz="1400" dirty="0" smtClean="0"/>
              <a:t/>
            </a:r>
            <a:br>
              <a:rPr lang="en-US" sz="1400" dirty="0" smtClean="0"/>
            </a:br>
            <a:endParaRPr lang="en-US" sz="1400" dirty="0"/>
          </a:p>
        </p:txBody>
      </p:sp>
      <p:sp>
        <p:nvSpPr>
          <p:cNvPr id="3" name="Text Placeholder 2"/>
          <p:cNvSpPr>
            <a:spLocks noGrp="1"/>
          </p:cNvSpPr>
          <p:nvPr>
            <p:ph type="body" idx="1"/>
          </p:nvPr>
        </p:nvSpPr>
        <p:spPr/>
        <p:txBody>
          <a:bodyPr/>
          <a:lstStyle/>
          <a:p>
            <a:r>
              <a:rPr lang="en-US" sz="4400" dirty="0" smtClean="0"/>
              <a:t>Demo</a:t>
            </a:r>
            <a:endParaRPr lang="en-US" sz="4400" dirty="0"/>
          </a:p>
        </p:txBody>
      </p:sp>
    </p:spTree>
    <p:extLst>
      <p:ext uri="{BB962C8B-B14F-4D97-AF65-F5344CB8AC3E}">
        <p14:creationId xmlns:p14="http://schemas.microsoft.com/office/powerpoint/2010/main" val="3718599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Logging into the CDW Registration System</a:t>
            </a:r>
            <a:endParaRPr lang="en-US" sz="3400" dirty="0"/>
          </a:p>
        </p:txBody>
      </p:sp>
      <p:sp>
        <p:nvSpPr>
          <p:cNvPr id="3" name="Content Placeholder 2"/>
          <p:cNvSpPr>
            <a:spLocks noGrp="1"/>
          </p:cNvSpPr>
          <p:nvPr>
            <p:ph idx="1"/>
          </p:nvPr>
        </p:nvSpPr>
        <p:spPr/>
        <p:txBody>
          <a:bodyPr/>
          <a:lstStyle/>
          <a:p>
            <a:r>
              <a:rPr lang="en-US" dirty="0"/>
              <a:t>Don’t let the graphic fool you – it’s a warning</a:t>
            </a:r>
          </a:p>
          <a:p>
            <a:r>
              <a:rPr lang="en-US" dirty="0" smtClean="0"/>
              <a:t>Log </a:t>
            </a:r>
            <a:r>
              <a:rPr lang="en-US" dirty="0"/>
              <a:t>in using your NCID user name and </a:t>
            </a:r>
            <a:r>
              <a:rPr lang="en-US" dirty="0" smtClean="0"/>
              <a:t>password</a:t>
            </a:r>
          </a:p>
          <a:p>
            <a:endParaRPr lang="en-US" dirty="0"/>
          </a:p>
        </p:txBody>
      </p:sp>
      <p:pic>
        <p:nvPicPr>
          <p:cNvPr id="4" name="Picture 3"/>
          <p:cNvPicPr>
            <a:picLocks noChangeAspect="1"/>
          </p:cNvPicPr>
          <p:nvPr/>
        </p:nvPicPr>
        <p:blipFill>
          <a:blip r:embed="rId2"/>
          <a:stretch>
            <a:fillRect/>
          </a:stretch>
        </p:blipFill>
        <p:spPr>
          <a:xfrm>
            <a:off x="571500" y="3722259"/>
            <a:ext cx="8001000" cy="2145141"/>
          </a:xfrm>
          <a:prstGeom prst="rect">
            <a:avLst/>
          </a:prstGeom>
          <a:ln>
            <a:solidFill>
              <a:schemeClr val="tx1"/>
            </a:solidFill>
          </a:ln>
        </p:spPr>
      </p:pic>
    </p:spTree>
    <p:extLst>
      <p:ext uri="{BB962C8B-B14F-4D97-AF65-F5344CB8AC3E}">
        <p14:creationId xmlns:p14="http://schemas.microsoft.com/office/powerpoint/2010/main" val="2945547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 for the Security Officer Role</a:t>
            </a:r>
            <a:endParaRPr lang="en-US" dirty="0"/>
          </a:p>
        </p:txBody>
      </p:sp>
      <p:pic>
        <p:nvPicPr>
          <p:cNvPr id="4" name="Content Placeholder 3"/>
          <p:cNvPicPr>
            <a:picLocks noGrp="1" noChangeAspect="1"/>
          </p:cNvPicPr>
          <p:nvPr>
            <p:ph idx="1"/>
          </p:nvPr>
        </p:nvPicPr>
        <p:blipFill>
          <a:blip r:embed="rId2"/>
          <a:stretch>
            <a:fillRect/>
          </a:stretch>
        </p:blipFill>
        <p:spPr>
          <a:xfrm>
            <a:off x="690421" y="1524000"/>
            <a:ext cx="7763157" cy="4572000"/>
          </a:xfrm>
          <a:prstGeom prst="rect">
            <a:avLst/>
          </a:prstGeom>
          <a:ln>
            <a:solidFill>
              <a:schemeClr val="tx1"/>
            </a:solidFill>
          </a:ln>
        </p:spPr>
      </p:pic>
      <p:sp>
        <p:nvSpPr>
          <p:cNvPr id="5" name="TextBox 4"/>
          <p:cNvSpPr txBox="1"/>
          <p:nvPr/>
        </p:nvSpPr>
        <p:spPr>
          <a:xfrm>
            <a:off x="6477000" y="3048000"/>
            <a:ext cx="1676400" cy="1754326"/>
          </a:xfrm>
          <a:prstGeom prst="rect">
            <a:avLst/>
          </a:prstGeom>
          <a:gradFill>
            <a:gsLst>
              <a:gs pos="50000">
                <a:srgbClr val="E4DE8E"/>
              </a:gs>
              <a:gs pos="23040">
                <a:srgbClr val="FFC000"/>
              </a:gs>
              <a:gs pos="87000">
                <a:srgbClr val="D4F3EC"/>
              </a:gs>
              <a:gs pos="0">
                <a:srgbClr val="FC7E30"/>
              </a:gs>
              <a:gs pos="75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tx1"/>
            </a:solidFill>
          </a:ln>
        </p:spPr>
        <p:txBody>
          <a:bodyPr wrap="square" rtlCol="0">
            <a:spAutoFit/>
          </a:bodyPr>
          <a:lstStyle/>
          <a:p>
            <a:r>
              <a:rPr lang="en-US" dirty="0" smtClean="0"/>
              <a:t>Fill in the form in consecutive order by field, left to right, from top to bottom</a:t>
            </a:r>
            <a:endParaRPr lang="en-US" dirty="0"/>
          </a:p>
        </p:txBody>
      </p:sp>
    </p:spTree>
    <p:extLst>
      <p:ext uri="{BB962C8B-B14F-4D97-AF65-F5344CB8AC3E}">
        <p14:creationId xmlns:p14="http://schemas.microsoft.com/office/powerpoint/2010/main" val="1709785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 Completion</a:t>
            </a:r>
            <a:endParaRPr lang="en-US" dirty="0"/>
          </a:p>
        </p:txBody>
      </p:sp>
      <p:sp>
        <p:nvSpPr>
          <p:cNvPr id="3" name="Content Placeholder 2"/>
          <p:cNvSpPr>
            <a:spLocks noGrp="1"/>
          </p:cNvSpPr>
          <p:nvPr>
            <p:ph idx="1"/>
          </p:nvPr>
        </p:nvSpPr>
        <p:spPr/>
        <p:txBody>
          <a:bodyPr/>
          <a:lstStyle/>
          <a:p>
            <a:r>
              <a:rPr lang="en-US" dirty="0" smtClean="0"/>
              <a:t>An email will be sent to the Security Officer</a:t>
            </a:r>
            <a:endParaRPr lang="en-US" dirty="0"/>
          </a:p>
        </p:txBody>
      </p:sp>
      <p:pic>
        <p:nvPicPr>
          <p:cNvPr id="4" name="Content Placeholder 3"/>
          <p:cNvPicPr>
            <a:picLocks noChangeAspect="1"/>
          </p:cNvPicPr>
          <p:nvPr/>
        </p:nvPicPr>
        <p:blipFill>
          <a:blip r:embed="rId2"/>
          <a:stretch>
            <a:fillRect/>
          </a:stretch>
        </p:blipFill>
        <p:spPr bwMode="auto">
          <a:xfrm>
            <a:off x="304800" y="2286000"/>
            <a:ext cx="8534400" cy="37957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544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to Security Officer</a:t>
            </a:r>
            <a:endParaRPr lang="en-US" dirty="0"/>
          </a:p>
        </p:txBody>
      </p:sp>
      <p:sp>
        <p:nvSpPr>
          <p:cNvPr id="3" name="Content Placeholder 2"/>
          <p:cNvSpPr>
            <a:spLocks noGrp="1"/>
          </p:cNvSpPr>
          <p:nvPr>
            <p:ph idx="1"/>
          </p:nvPr>
        </p:nvSpPr>
        <p:spPr/>
        <p:txBody>
          <a:bodyPr/>
          <a:lstStyle/>
          <a:p>
            <a:pPr marL="0" indent="0">
              <a:buNone/>
            </a:pPr>
            <a:r>
              <a:rPr lang="en-US" sz="1600" dirty="0"/>
              <a:t>Dear CEDARS Reporting System Administrator,</a:t>
            </a:r>
          </a:p>
          <a:p>
            <a:pPr marL="0" indent="0">
              <a:buNone/>
            </a:pPr>
            <a:r>
              <a:rPr lang="en-US" sz="1600" dirty="0"/>
              <a:t> </a:t>
            </a:r>
            <a:r>
              <a:rPr lang="en-US" sz="1600" dirty="0" smtClean="0"/>
              <a:t>A </a:t>
            </a:r>
            <a:r>
              <a:rPr lang="en-US" sz="1600" dirty="0"/>
              <a:t>new subscription request for the CEDARS Reporting System has been submitted.  The details are below:</a:t>
            </a:r>
          </a:p>
          <a:p>
            <a:pPr marL="0" indent="0">
              <a:buNone/>
            </a:pPr>
            <a:r>
              <a:rPr lang="en-US" sz="1600" dirty="0"/>
              <a:t> </a:t>
            </a:r>
            <a:r>
              <a:rPr lang="en-US" sz="1600" dirty="0" smtClean="0"/>
              <a:t>Subscriber </a:t>
            </a:r>
            <a:r>
              <a:rPr lang="en-US" sz="1600" dirty="0"/>
              <a:t>Level: LEA/Charter Security Officer Access Code: 310 Subscriber Name: Kelley Blas Date Submitted: 12/04/2015 11:33AM Subscriber E-mail Address: </a:t>
            </a:r>
            <a:r>
              <a:rPr lang="en-US" sz="1600" u="sng" dirty="0">
                <a:hlinkClick r:id="rId2"/>
              </a:rPr>
              <a:t>kelley.blas@dpi.nc.gov</a:t>
            </a:r>
            <a:r>
              <a:rPr lang="en-US" sz="1600" dirty="0"/>
              <a:t> Subscriber Phone Number: (919) 555-1212 Note Subscriber Left for You: Please create any notes you would like the Security Office to see.</a:t>
            </a:r>
          </a:p>
          <a:p>
            <a:pPr marL="0" indent="0">
              <a:buNone/>
            </a:pPr>
            <a:r>
              <a:rPr lang="en-US" sz="1600" dirty="0"/>
              <a:t> </a:t>
            </a:r>
            <a:r>
              <a:rPr lang="en-US" sz="1600" dirty="0" smtClean="0"/>
              <a:t>To </a:t>
            </a:r>
            <a:r>
              <a:rPr lang="en-US" sz="1600" dirty="0"/>
              <a:t>approve or deny the subscription request, log in to the subscription system [https://schools.nc.gov/reporting] and go to the Manage Permissions tab.</a:t>
            </a:r>
          </a:p>
          <a:p>
            <a:pPr marL="0" indent="0">
              <a:buNone/>
            </a:pPr>
            <a:r>
              <a:rPr lang="en-US" sz="1600" dirty="0"/>
              <a:t>  </a:t>
            </a:r>
            <a:endParaRPr lang="en-US" sz="1600" dirty="0" smtClean="0"/>
          </a:p>
          <a:p>
            <a:pPr marL="0" indent="0">
              <a:buNone/>
            </a:pPr>
            <a:r>
              <a:rPr lang="en-US" sz="1600" dirty="0" smtClean="0"/>
              <a:t>Regards</a:t>
            </a:r>
            <a:r>
              <a:rPr lang="en-US" sz="1600" dirty="0"/>
              <a:t>,</a:t>
            </a:r>
          </a:p>
          <a:p>
            <a:pPr marL="0" indent="0">
              <a:buNone/>
            </a:pPr>
            <a:r>
              <a:rPr lang="en-US" sz="1600" dirty="0"/>
              <a:t>CEDARS Team</a:t>
            </a:r>
          </a:p>
          <a:p>
            <a:pPr marL="0" indent="0">
              <a:buNone/>
            </a:pPr>
            <a:endParaRPr lang="en-US" sz="1600" dirty="0"/>
          </a:p>
        </p:txBody>
      </p:sp>
    </p:spTree>
    <p:extLst>
      <p:ext uri="{BB962C8B-B14F-4D97-AF65-F5344CB8AC3E}">
        <p14:creationId xmlns:p14="http://schemas.microsoft.com/office/powerpoint/2010/main" val="2156356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Security Officers Manage Records in the CDW Registration System</a:t>
            </a:r>
            <a:endParaRPr lang="en-US" sz="3200" dirty="0"/>
          </a:p>
        </p:txBody>
      </p:sp>
      <p:sp>
        <p:nvSpPr>
          <p:cNvPr id="3" name="Content Placeholder 2"/>
          <p:cNvSpPr>
            <a:spLocks noGrp="1"/>
          </p:cNvSpPr>
          <p:nvPr>
            <p:ph idx="1"/>
          </p:nvPr>
        </p:nvSpPr>
        <p:spPr/>
        <p:txBody>
          <a:bodyPr/>
          <a:lstStyle/>
          <a:p>
            <a:r>
              <a:rPr lang="en-US" sz="2400" dirty="0" smtClean="0"/>
              <a:t>Welcome Approver!</a:t>
            </a:r>
          </a:p>
          <a:p>
            <a:r>
              <a:rPr lang="en-US" sz="2400" dirty="0" smtClean="0"/>
              <a:t>Must register for a second role to access reporting system</a:t>
            </a:r>
          </a:p>
          <a:p>
            <a:r>
              <a:rPr lang="en-US" sz="2400" dirty="0" smtClean="0"/>
              <a:t>Two tabs</a:t>
            </a:r>
          </a:p>
          <a:p>
            <a:endParaRPr lang="en-US" dirty="0" smtClean="0"/>
          </a:p>
          <a:p>
            <a:pPr marL="0" indent="0">
              <a:buNone/>
            </a:pPr>
            <a:endParaRPr lang="en-US" dirty="0"/>
          </a:p>
        </p:txBody>
      </p:sp>
      <p:pic>
        <p:nvPicPr>
          <p:cNvPr id="5" name="Picture 4"/>
          <p:cNvPicPr>
            <a:picLocks noChangeAspect="1"/>
          </p:cNvPicPr>
          <p:nvPr/>
        </p:nvPicPr>
        <p:blipFill>
          <a:blip r:embed="rId2"/>
          <a:stretch>
            <a:fillRect/>
          </a:stretch>
        </p:blipFill>
        <p:spPr>
          <a:xfrm>
            <a:off x="800100" y="3352800"/>
            <a:ext cx="7543800" cy="2207671"/>
          </a:xfrm>
          <a:prstGeom prst="rect">
            <a:avLst/>
          </a:prstGeom>
          <a:ln>
            <a:solidFill>
              <a:srgbClr val="000000"/>
            </a:solidFill>
          </a:ln>
        </p:spPr>
      </p:pic>
      <p:sp>
        <p:nvSpPr>
          <p:cNvPr id="6" name="Rectangle 5"/>
          <p:cNvSpPr/>
          <p:nvPr/>
        </p:nvSpPr>
        <p:spPr>
          <a:xfrm>
            <a:off x="533400" y="3733800"/>
            <a:ext cx="1371600" cy="247188"/>
          </a:xfrm>
          <a:prstGeom prst="rect">
            <a:avLst/>
          </a:prstGeom>
          <a:noFill/>
          <a:ln w="47625" cmpd="sng">
            <a:solidFill>
              <a:srgbClr val="FC7E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816172" y="4495799"/>
            <a:ext cx="2689028" cy="304801"/>
          </a:xfrm>
          <a:prstGeom prst="rect">
            <a:avLst/>
          </a:prstGeom>
          <a:noFill/>
          <a:ln w="47625" cmpd="sng">
            <a:solidFill>
              <a:srgbClr val="FC7E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858000" y="3505200"/>
            <a:ext cx="1528970" cy="247188"/>
          </a:xfrm>
          <a:prstGeom prst="rect">
            <a:avLst/>
          </a:prstGeom>
          <a:noFill/>
          <a:ln w="47625" cmpd="sng">
            <a:solidFill>
              <a:srgbClr val="FC7E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23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Manage Permissions Tab</a:t>
            </a:r>
            <a:endParaRPr lang="en-US" dirty="0"/>
          </a:p>
        </p:txBody>
      </p:sp>
      <p:sp>
        <p:nvSpPr>
          <p:cNvPr id="3" name="Content Placeholder 2"/>
          <p:cNvSpPr>
            <a:spLocks noGrp="1"/>
          </p:cNvSpPr>
          <p:nvPr>
            <p:ph idx="1"/>
          </p:nvPr>
        </p:nvSpPr>
        <p:spPr/>
        <p:txBody>
          <a:bodyPr/>
          <a:lstStyle/>
          <a:p>
            <a:r>
              <a:rPr lang="en-US" sz="2400" dirty="0" smtClean="0"/>
              <a:t>Pending, Active, Disabled and Denied links</a:t>
            </a:r>
          </a:p>
          <a:p>
            <a:r>
              <a:rPr lang="en-US" sz="2400" dirty="0" smtClean="0"/>
              <a:t>Functions field, Actions button</a:t>
            </a:r>
          </a:p>
          <a:p>
            <a:r>
              <a:rPr lang="en-US" sz="2400" dirty="0" smtClean="0"/>
              <a:t>Staff registration requests</a:t>
            </a:r>
          </a:p>
          <a:p>
            <a:endParaRPr lang="en-US" dirty="0"/>
          </a:p>
        </p:txBody>
      </p:sp>
      <p:pic>
        <p:nvPicPr>
          <p:cNvPr id="4" name="Picture 3"/>
          <p:cNvPicPr>
            <a:picLocks noChangeAspect="1"/>
          </p:cNvPicPr>
          <p:nvPr/>
        </p:nvPicPr>
        <p:blipFill>
          <a:blip r:embed="rId2"/>
          <a:stretch>
            <a:fillRect/>
          </a:stretch>
        </p:blipFill>
        <p:spPr>
          <a:xfrm>
            <a:off x="304137" y="3635072"/>
            <a:ext cx="8686800" cy="2411386"/>
          </a:xfrm>
          <a:prstGeom prst="rect">
            <a:avLst/>
          </a:prstGeom>
          <a:ln>
            <a:solidFill>
              <a:schemeClr val="tx1"/>
            </a:solidFill>
          </a:ln>
        </p:spPr>
      </p:pic>
      <p:sp>
        <p:nvSpPr>
          <p:cNvPr id="5" name="Rectangle 4"/>
          <p:cNvSpPr/>
          <p:nvPr/>
        </p:nvSpPr>
        <p:spPr>
          <a:xfrm>
            <a:off x="228600" y="3657601"/>
            <a:ext cx="3679628" cy="304800"/>
          </a:xfrm>
          <a:prstGeom prst="rect">
            <a:avLst/>
          </a:prstGeom>
          <a:noFill/>
          <a:ln w="47625" cmpd="sng">
            <a:solidFill>
              <a:srgbClr val="FC7E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28600" y="3995530"/>
            <a:ext cx="3679628" cy="424069"/>
          </a:xfrm>
          <a:prstGeom prst="rect">
            <a:avLst/>
          </a:prstGeom>
          <a:noFill/>
          <a:ln w="47625" cmpd="sng">
            <a:solidFill>
              <a:srgbClr val="FC7E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bwMode="auto">
          <a:xfrm flipH="1" flipV="1">
            <a:off x="609600" y="4800600"/>
            <a:ext cx="990600" cy="914400"/>
          </a:xfrm>
          <a:prstGeom prst="straightConnector1">
            <a:avLst/>
          </a:prstGeom>
          <a:solidFill>
            <a:schemeClr val="accent1"/>
          </a:solidFill>
          <a:ln w="19050" cap="flat" cmpd="sng" algn="ctr">
            <a:solidFill>
              <a:srgbClr val="FC7E30"/>
            </a:solidFill>
            <a:prstDash val="solid"/>
            <a:round/>
            <a:headEnd type="none" w="med" len="med"/>
            <a:tailEnd type="triangle"/>
          </a:ln>
          <a:effectLst/>
        </p:spPr>
      </p:cxnSp>
      <p:sp>
        <p:nvSpPr>
          <p:cNvPr id="10" name="TextBox 9"/>
          <p:cNvSpPr txBox="1"/>
          <p:nvPr/>
        </p:nvSpPr>
        <p:spPr>
          <a:xfrm>
            <a:off x="1600200" y="5436859"/>
            <a:ext cx="4724400" cy="369332"/>
          </a:xfrm>
          <a:prstGeom prst="rect">
            <a:avLst/>
          </a:prstGeom>
          <a:gradFill>
            <a:gsLst>
              <a:gs pos="50000">
                <a:srgbClr val="E4DE8E"/>
              </a:gs>
              <a:gs pos="23040">
                <a:srgbClr val="FFC000"/>
              </a:gs>
              <a:gs pos="87000">
                <a:srgbClr val="D4F3EC"/>
              </a:gs>
              <a:gs pos="0">
                <a:srgbClr val="FC7E30"/>
              </a:gs>
              <a:gs pos="75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FC7E30"/>
            </a:solidFill>
          </a:ln>
        </p:spPr>
        <p:txBody>
          <a:bodyPr wrap="square" rtlCol="0">
            <a:spAutoFit/>
          </a:bodyPr>
          <a:lstStyle/>
          <a:p>
            <a:r>
              <a:rPr lang="en-US" dirty="0" smtClean="0"/>
              <a:t>Click the icon to drill into the record</a:t>
            </a:r>
            <a:endParaRPr lang="en-US" dirty="0"/>
          </a:p>
        </p:txBody>
      </p:sp>
    </p:spTree>
    <p:extLst>
      <p:ext uri="{BB962C8B-B14F-4D97-AF65-F5344CB8AC3E}">
        <p14:creationId xmlns:p14="http://schemas.microsoft.com/office/powerpoint/2010/main" val="331670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8" name="Content Placeholder 7"/>
          <p:cNvSpPr>
            <a:spLocks noGrp="1"/>
          </p:cNvSpPr>
          <p:nvPr>
            <p:ph idx="1"/>
          </p:nvPr>
        </p:nvSpPr>
        <p:spPr/>
        <p:txBody>
          <a:bodyPr/>
          <a:lstStyle/>
          <a:p>
            <a:r>
              <a:rPr lang="en-US" dirty="0" smtClean="0"/>
              <a:t>What is the CDW?</a:t>
            </a:r>
          </a:p>
          <a:p>
            <a:r>
              <a:rPr lang="en-US" dirty="0" smtClean="0"/>
              <a:t>Security Requirements</a:t>
            </a:r>
          </a:p>
          <a:p>
            <a:r>
              <a:rPr lang="en-US" dirty="0" smtClean="0"/>
              <a:t>Registering for Access</a:t>
            </a:r>
            <a:endParaRPr lang="en-US" dirty="0"/>
          </a:p>
          <a:p>
            <a:r>
              <a:rPr lang="en-US" dirty="0" smtClean="0"/>
              <a:t>Self-Assessment Demo</a:t>
            </a:r>
          </a:p>
          <a:p>
            <a:r>
              <a:rPr lang="en-US" dirty="0" smtClean="0"/>
              <a:t>Resources</a:t>
            </a:r>
          </a:p>
        </p:txBody>
      </p:sp>
      <p:pic>
        <p:nvPicPr>
          <p:cNvPr id="4" name="Picture 3" descr="C:\Users\tdominguez\AppData\Local\Microsoft\Windows\Temporary Internet Files\Content.IE5\6GADI2VV\MP90043957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441" y="2971800"/>
            <a:ext cx="1693761" cy="16002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5" name="Picture 4" descr="C:\Users\tdominguez\AppData\Local\Microsoft\Windows\Temporary Internet Files\Content.IE5\6GADI2VV\MP90043947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937" y="4724400"/>
            <a:ext cx="2054465" cy="1371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7" name="Picture 2" descr="C:\Users\tdominguez\AppData\Local\Microsoft\Windows\Temporary Internet Files\Content.IE5\6GADI2VV\MP90043954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1447800"/>
            <a:ext cx="2084197" cy="1371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04408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Approving a Request</a:t>
            </a:r>
            <a:endParaRPr lang="en-US" dirty="0"/>
          </a:p>
        </p:txBody>
      </p:sp>
      <p:sp>
        <p:nvSpPr>
          <p:cNvPr id="3" name="Content Placeholder 2"/>
          <p:cNvSpPr>
            <a:spLocks noGrp="1"/>
          </p:cNvSpPr>
          <p:nvPr>
            <p:ph idx="1"/>
          </p:nvPr>
        </p:nvSpPr>
        <p:spPr>
          <a:xfrm>
            <a:off x="304800" y="1524000"/>
            <a:ext cx="3429000" cy="4572000"/>
          </a:xfrm>
        </p:spPr>
        <p:txBody>
          <a:bodyPr/>
          <a:lstStyle/>
          <a:p>
            <a:endParaRPr lang="en-US" sz="2800" dirty="0" smtClean="0"/>
          </a:p>
          <a:p>
            <a:r>
              <a:rPr lang="en-US" sz="2800" dirty="0" smtClean="0"/>
              <a:t>Update role if needed, Save</a:t>
            </a:r>
          </a:p>
          <a:p>
            <a:r>
              <a:rPr lang="en-US" sz="2800" dirty="0" smtClean="0"/>
              <a:t>Approve or Deny</a:t>
            </a:r>
          </a:p>
          <a:p>
            <a:r>
              <a:rPr lang="en-US" sz="2800" dirty="0" smtClean="0"/>
              <a:t>If Denied, contact staff out of curtesy </a:t>
            </a:r>
            <a:endParaRPr lang="en-US" sz="2800" dirty="0"/>
          </a:p>
        </p:txBody>
      </p:sp>
      <p:pic>
        <p:nvPicPr>
          <p:cNvPr id="6" name="Picture 5"/>
          <p:cNvPicPr>
            <a:picLocks noChangeAspect="1"/>
          </p:cNvPicPr>
          <p:nvPr/>
        </p:nvPicPr>
        <p:blipFill>
          <a:blip r:embed="rId2"/>
          <a:stretch>
            <a:fillRect/>
          </a:stretch>
        </p:blipFill>
        <p:spPr>
          <a:xfrm>
            <a:off x="3613747" y="1524571"/>
            <a:ext cx="5190476" cy="4571429"/>
          </a:xfrm>
          <a:prstGeom prst="rect">
            <a:avLst/>
          </a:prstGeom>
          <a:ln>
            <a:solidFill>
              <a:schemeClr val="tx1"/>
            </a:solidFill>
          </a:ln>
        </p:spPr>
      </p:pic>
      <p:sp>
        <p:nvSpPr>
          <p:cNvPr id="7" name="Rectangle 6"/>
          <p:cNvSpPr/>
          <p:nvPr/>
        </p:nvSpPr>
        <p:spPr>
          <a:xfrm>
            <a:off x="3962400" y="2057400"/>
            <a:ext cx="2667000" cy="1447800"/>
          </a:xfrm>
          <a:prstGeom prst="rect">
            <a:avLst/>
          </a:prstGeom>
          <a:noFill/>
          <a:ln w="47625" cmpd="sng">
            <a:solidFill>
              <a:srgbClr val="FC7E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857999" y="5562600"/>
            <a:ext cx="1946223" cy="533400"/>
          </a:xfrm>
          <a:prstGeom prst="rect">
            <a:avLst/>
          </a:prstGeom>
          <a:noFill/>
          <a:ln w="47625" cmpd="sng">
            <a:solidFill>
              <a:srgbClr val="FC7E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39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to User:  Confirmation</a:t>
            </a:r>
            <a:endParaRPr lang="en-US" dirty="0"/>
          </a:p>
        </p:txBody>
      </p:sp>
      <p:sp>
        <p:nvSpPr>
          <p:cNvPr id="3" name="Content Placeholder 2"/>
          <p:cNvSpPr>
            <a:spLocks noGrp="1"/>
          </p:cNvSpPr>
          <p:nvPr>
            <p:ph idx="1"/>
          </p:nvPr>
        </p:nvSpPr>
        <p:spPr/>
        <p:txBody>
          <a:bodyPr/>
          <a:lstStyle/>
          <a:p>
            <a:pPr marL="0" indent="0">
              <a:buNone/>
            </a:pPr>
            <a:r>
              <a:rPr lang="en-US" sz="1600" dirty="0"/>
              <a:t> </a:t>
            </a:r>
            <a:r>
              <a:rPr lang="en-US" sz="1600" dirty="0" smtClean="0"/>
              <a:t>Dear </a:t>
            </a:r>
            <a:r>
              <a:rPr lang="en-US" sz="1600" dirty="0"/>
              <a:t>Kelley Blas,</a:t>
            </a:r>
          </a:p>
          <a:p>
            <a:pPr marL="0" indent="0">
              <a:buNone/>
            </a:pPr>
            <a:r>
              <a:rPr lang="en-US" sz="1600" dirty="0"/>
              <a:t> </a:t>
            </a:r>
          </a:p>
          <a:p>
            <a:pPr marL="0" indent="0">
              <a:buNone/>
            </a:pPr>
            <a:r>
              <a:rPr lang="en-US" sz="1600" dirty="0"/>
              <a:t>Your security administrator has approved your subscription to the CEDARS Reporting System.  Please allow 24 hours before you attempt to access the system to allow time for the registration application to post the security updates to the CEDARS Reporting System.</a:t>
            </a:r>
          </a:p>
          <a:p>
            <a:pPr marL="0" indent="0">
              <a:buNone/>
            </a:pPr>
            <a:r>
              <a:rPr lang="en-US" sz="1600" dirty="0"/>
              <a:t> </a:t>
            </a:r>
          </a:p>
          <a:p>
            <a:pPr marL="0" indent="0">
              <a:buNone/>
            </a:pPr>
            <a:r>
              <a:rPr lang="en-US" sz="1600" dirty="0"/>
              <a:t>You can access the CEDARS Reporting System at the following URL: [https://cedars.ncpublicschools.gov/analytics/]</a:t>
            </a:r>
          </a:p>
          <a:p>
            <a:pPr marL="0" indent="0">
              <a:buNone/>
            </a:pPr>
            <a:r>
              <a:rPr lang="en-US" sz="1600" dirty="0"/>
              <a:t> </a:t>
            </a:r>
            <a:r>
              <a:rPr lang="en-US" sz="1600" u="sng" dirty="0">
                <a:hlinkClick r:id="rId2"/>
              </a:rPr>
              <a:t>https://cedars.ncpublicschools.gov/analytics/</a:t>
            </a:r>
            <a:endParaRPr lang="en-US" sz="1600" dirty="0"/>
          </a:p>
          <a:p>
            <a:pPr marL="0" indent="0">
              <a:buNone/>
            </a:pPr>
            <a:r>
              <a:rPr lang="en-US" sz="1600" dirty="0"/>
              <a:t>Regards,</a:t>
            </a:r>
          </a:p>
          <a:p>
            <a:pPr marL="0" indent="0">
              <a:buNone/>
            </a:pPr>
            <a:r>
              <a:rPr lang="en-US" sz="1600" dirty="0"/>
              <a:t>CEDARS Team</a:t>
            </a:r>
          </a:p>
        </p:txBody>
      </p:sp>
    </p:spTree>
    <p:extLst>
      <p:ext uri="{BB962C8B-B14F-4D97-AF65-F5344CB8AC3E}">
        <p14:creationId xmlns:p14="http://schemas.microsoft.com/office/powerpoint/2010/main" val="2106661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LEA Self-Assessment</a:t>
            </a:r>
            <a:endParaRPr lang="en-US" dirty="0"/>
          </a:p>
        </p:txBody>
      </p:sp>
      <p:sp>
        <p:nvSpPr>
          <p:cNvPr id="3" name="Content Placeholder 2"/>
          <p:cNvSpPr>
            <a:spLocks noGrp="1"/>
          </p:cNvSpPr>
          <p:nvPr>
            <p:ph idx="1"/>
          </p:nvPr>
        </p:nvSpPr>
        <p:spPr/>
        <p:txBody>
          <a:bodyPr/>
          <a:lstStyle/>
          <a:p>
            <a:pPr marL="0" indent="0" algn="ctr">
              <a:buNone/>
            </a:pPr>
            <a:r>
              <a:rPr lang="en-US" sz="2600" dirty="0" smtClean="0"/>
              <a:t/>
            </a:r>
            <a:br>
              <a:rPr lang="en-US" sz="2600" dirty="0" smtClean="0"/>
            </a:br>
            <a:r>
              <a:rPr lang="en-US" sz="2600" dirty="0" smtClean="0"/>
              <a:t/>
            </a:r>
            <a:br>
              <a:rPr lang="en-US" sz="2600" dirty="0" smtClean="0"/>
            </a:br>
            <a:r>
              <a:rPr lang="en-US" sz="2600" dirty="0" smtClean="0"/>
              <a:t/>
            </a:r>
            <a:br>
              <a:rPr lang="en-US" sz="2600" dirty="0" smtClean="0"/>
            </a:br>
            <a:r>
              <a:rPr lang="en-US" sz="2600" dirty="0" smtClean="0"/>
              <a:t/>
            </a:r>
            <a:br>
              <a:rPr lang="en-US" sz="2600" dirty="0" smtClean="0"/>
            </a:br>
            <a:r>
              <a:rPr lang="en-US" sz="2600" dirty="0" smtClean="0"/>
              <a:t/>
            </a:r>
            <a:br>
              <a:rPr lang="en-US" sz="2600" dirty="0" smtClean="0"/>
            </a:br>
            <a:r>
              <a:rPr lang="en-US" sz="2600" dirty="0" smtClean="0"/>
              <a:t/>
            </a:r>
            <a:br>
              <a:rPr lang="en-US" sz="2600" dirty="0" smtClean="0"/>
            </a:br>
            <a:r>
              <a:rPr lang="en-US" sz="2600" dirty="0" smtClean="0"/>
              <a:t/>
            </a:r>
            <a:br>
              <a:rPr lang="en-US" sz="2600" dirty="0" smtClean="0"/>
            </a:br>
            <a:r>
              <a:rPr lang="en-US" sz="2600" dirty="0" smtClean="0"/>
              <a:t/>
            </a:r>
            <a:br>
              <a:rPr lang="en-US" sz="2600" dirty="0" smtClean="0"/>
            </a:br>
            <a:r>
              <a:rPr lang="en-US" sz="2400" dirty="0" smtClean="0"/>
              <a:t>For a full overview of the LEA Self-Assessment, and other data </a:t>
            </a:r>
            <a:r>
              <a:rPr lang="en-US" sz="2400" dirty="0"/>
              <a:t>sources visit:  </a:t>
            </a:r>
            <a:endParaRPr lang="en-US" sz="2400" dirty="0" smtClean="0"/>
          </a:p>
          <a:p>
            <a:pPr marL="0" indent="0" algn="ctr">
              <a:buNone/>
            </a:pPr>
            <a:r>
              <a:rPr lang="en-US" sz="1800" dirty="0" smtClean="0">
                <a:hlinkClick r:id="rId2"/>
              </a:rPr>
              <a:t>http</a:t>
            </a:r>
            <a:r>
              <a:rPr lang="en-US" sz="1800" dirty="0">
                <a:hlinkClick r:id="rId2"/>
              </a:rPr>
              <a:t>://</a:t>
            </a:r>
            <a:r>
              <a:rPr lang="en-US" sz="1800" dirty="0" smtClean="0">
                <a:hlinkClick r:id="rId2"/>
              </a:rPr>
              <a:t>ncimplementationscience.ncdpi.wikispaces.net/LEA+Self-Assessment</a:t>
            </a:r>
            <a:endParaRPr lang="en-US" sz="1800" dirty="0" smtClean="0"/>
          </a:p>
          <a:p>
            <a:endParaRPr lang="en-US" dirty="0"/>
          </a:p>
        </p:txBody>
      </p:sp>
      <p:pic>
        <p:nvPicPr>
          <p:cNvPr id="6" name="Picture 5"/>
          <p:cNvPicPr>
            <a:picLocks noChangeAspect="1"/>
          </p:cNvPicPr>
          <p:nvPr/>
        </p:nvPicPr>
        <p:blipFill>
          <a:blip r:embed="rId3"/>
          <a:stretch>
            <a:fillRect/>
          </a:stretch>
        </p:blipFill>
        <p:spPr>
          <a:xfrm>
            <a:off x="582842" y="1463040"/>
            <a:ext cx="7875358" cy="3337560"/>
          </a:xfrm>
          <a:prstGeom prst="rect">
            <a:avLst/>
          </a:prstGeom>
        </p:spPr>
      </p:pic>
    </p:spTree>
    <p:extLst>
      <p:ext uri="{BB962C8B-B14F-4D97-AF65-F5344CB8AC3E}">
        <p14:creationId xmlns:p14="http://schemas.microsoft.com/office/powerpoint/2010/main" val="2763517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 Self-Assessment and CDW</a:t>
            </a:r>
            <a:endParaRPr lang="en-US" dirty="0"/>
          </a:p>
        </p:txBody>
      </p:sp>
      <p:sp>
        <p:nvSpPr>
          <p:cNvPr id="5" name="Content Placeholder 4"/>
          <p:cNvSpPr>
            <a:spLocks noGrp="1"/>
          </p:cNvSpPr>
          <p:nvPr>
            <p:ph idx="1"/>
          </p:nvPr>
        </p:nvSpPr>
        <p:spPr/>
        <p:txBody>
          <a:bodyPr/>
          <a:lstStyle/>
          <a:p>
            <a:r>
              <a:rPr lang="en-US" sz="3000" b="1" i="1" dirty="0" smtClean="0"/>
              <a:t>Potential </a:t>
            </a:r>
            <a:r>
              <a:rPr lang="en-US" sz="3000" dirty="0" smtClean="0"/>
              <a:t>data source</a:t>
            </a:r>
          </a:p>
          <a:p>
            <a:endParaRPr lang="en-US" sz="3000" dirty="0" smtClean="0"/>
          </a:p>
          <a:p>
            <a:r>
              <a:rPr lang="en-US" sz="3000" dirty="0" smtClean="0"/>
              <a:t>“One Click” dashboard report with ability to drill to student detail</a:t>
            </a:r>
          </a:p>
          <a:p>
            <a:pPr lvl="1"/>
            <a:r>
              <a:rPr lang="en-US" sz="2800" dirty="0" smtClean="0"/>
              <a:t>Proficiency by Disability</a:t>
            </a:r>
          </a:p>
          <a:p>
            <a:pPr lvl="1"/>
            <a:r>
              <a:rPr lang="en-US" sz="2800" dirty="0" smtClean="0"/>
              <a:t>Attendance by Disability</a:t>
            </a:r>
          </a:p>
          <a:p>
            <a:pPr marL="457200" lvl="1" indent="0">
              <a:buNone/>
            </a:pPr>
            <a:endParaRPr lang="en-US" sz="3000" dirty="0" smtClean="0"/>
          </a:p>
          <a:p>
            <a:r>
              <a:rPr lang="en-US" sz="3000" dirty="0" smtClean="0"/>
              <a:t>More reports coming soon!</a:t>
            </a:r>
            <a:endParaRPr lang="en-US" sz="3000" dirty="0"/>
          </a:p>
        </p:txBody>
      </p:sp>
      <p:pic>
        <p:nvPicPr>
          <p:cNvPr id="6" name="Picture 2" descr="C:\Users\tdominguez\AppData\Local\Microsoft\Windows\Temporary Internet Files\Content.IE5\QDZP8VSI\MP90044831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133600"/>
            <a:ext cx="2292096" cy="34381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6104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CDW Reporting system Link:</a:t>
            </a:r>
            <a:r>
              <a:rPr lang="en-US" dirty="0" smtClean="0"/>
              <a:t/>
            </a:r>
            <a:br>
              <a:rPr lang="en-US" dirty="0" smtClean="0"/>
            </a:br>
            <a:r>
              <a:rPr lang="en-US" sz="1400" dirty="0" smtClean="0">
                <a:hlinkClick r:id="rId2"/>
              </a:rPr>
              <a:t>https</a:t>
            </a:r>
            <a:r>
              <a:rPr lang="en-US" sz="1400" dirty="0">
                <a:hlinkClick r:id="rId2"/>
              </a:rPr>
              <a:t>://cedars.ncpublicschools.gov/analytics/saw.dll?bieehome</a:t>
            </a:r>
            <a:endParaRPr lang="en-US" sz="1400" dirty="0"/>
          </a:p>
        </p:txBody>
      </p:sp>
      <p:sp>
        <p:nvSpPr>
          <p:cNvPr id="3" name="Text Placeholder 2"/>
          <p:cNvSpPr>
            <a:spLocks noGrp="1"/>
          </p:cNvSpPr>
          <p:nvPr>
            <p:ph type="body" idx="1"/>
          </p:nvPr>
        </p:nvSpPr>
        <p:spPr/>
        <p:txBody>
          <a:bodyPr/>
          <a:lstStyle/>
          <a:p>
            <a:r>
              <a:rPr lang="en-US" sz="4400" dirty="0" smtClean="0"/>
              <a:t>Demo</a:t>
            </a:r>
            <a:endParaRPr lang="en-US" sz="4400" dirty="0"/>
          </a:p>
        </p:txBody>
      </p:sp>
    </p:spTree>
    <p:extLst>
      <p:ext uri="{BB962C8B-B14F-4D97-AF65-F5344CB8AC3E}">
        <p14:creationId xmlns:p14="http://schemas.microsoft.com/office/powerpoint/2010/main" val="11273008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into the CDW</a:t>
            </a:r>
            <a:endParaRPr lang="en-US" dirty="0"/>
          </a:p>
        </p:txBody>
      </p:sp>
      <p:pic>
        <p:nvPicPr>
          <p:cNvPr id="3" name="Picture 2"/>
          <p:cNvPicPr>
            <a:picLocks noChangeAspect="1"/>
          </p:cNvPicPr>
          <p:nvPr/>
        </p:nvPicPr>
        <p:blipFill>
          <a:blip r:embed="rId2"/>
          <a:stretch>
            <a:fillRect/>
          </a:stretch>
        </p:blipFill>
        <p:spPr>
          <a:xfrm>
            <a:off x="1447800" y="1600200"/>
            <a:ext cx="5943600" cy="4370294"/>
          </a:xfrm>
          <a:prstGeom prst="rect">
            <a:avLst/>
          </a:prstGeom>
          <a:ln>
            <a:solidFill>
              <a:schemeClr val="tx1"/>
            </a:solidFill>
          </a:ln>
        </p:spPr>
      </p:pic>
      <p:sp>
        <p:nvSpPr>
          <p:cNvPr id="4" name="TextBox 3"/>
          <p:cNvSpPr txBox="1"/>
          <p:nvPr/>
        </p:nvSpPr>
        <p:spPr>
          <a:xfrm>
            <a:off x="1828800" y="2514600"/>
            <a:ext cx="1828800" cy="1200329"/>
          </a:xfrm>
          <a:prstGeom prst="rect">
            <a:avLst/>
          </a:prstGeom>
          <a:solidFill>
            <a:schemeClr val="accent1"/>
          </a:solidFill>
          <a:ln w="12700">
            <a:solidFill>
              <a:schemeClr val="tx1"/>
            </a:solidFill>
          </a:ln>
        </p:spPr>
        <p:txBody>
          <a:bodyPr wrap="square" rtlCol="0">
            <a:spAutoFit/>
          </a:bodyPr>
          <a:lstStyle/>
          <a:p>
            <a:r>
              <a:rPr lang="en-US" dirty="0" smtClean="0"/>
              <a:t>Log in using your NCID user name and password</a:t>
            </a:r>
            <a:endParaRPr lang="en-US" dirty="0"/>
          </a:p>
        </p:txBody>
      </p:sp>
      <p:cxnSp>
        <p:nvCxnSpPr>
          <p:cNvPr id="6" name="Straight Arrow Connector 5"/>
          <p:cNvCxnSpPr/>
          <p:nvPr/>
        </p:nvCxnSpPr>
        <p:spPr bwMode="auto">
          <a:xfrm>
            <a:off x="3733800" y="3429000"/>
            <a:ext cx="12954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1041088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to EC Dashboards</a:t>
            </a:r>
            <a:endParaRPr lang="en-US" dirty="0"/>
          </a:p>
        </p:txBody>
      </p:sp>
      <p:pic>
        <p:nvPicPr>
          <p:cNvPr id="3"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828800"/>
            <a:ext cx="8505694" cy="3886200"/>
          </a:xfrm>
          <a:prstGeom prst="rect">
            <a:avLst/>
          </a:prstGeom>
        </p:spPr>
      </p:pic>
      <p:sp>
        <p:nvSpPr>
          <p:cNvPr id="4" name="Rectangle 3"/>
          <p:cNvSpPr>
            <a:spLocks noChangeAspect="1"/>
          </p:cNvSpPr>
          <p:nvPr/>
        </p:nvSpPr>
        <p:spPr bwMode="auto">
          <a:xfrm>
            <a:off x="6705600" y="2667000"/>
            <a:ext cx="2057400" cy="743552"/>
          </a:xfrm>
          <a:prstGeom prst="rect">
            <a:avLst/>
          </a:prstGeom>
          <a:noFill/>
          <a:ln w="571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750603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Reports by Disability</a:t>
            </a:r>
            <a:endParaRPr lang="en-US" dirty="0"/>
          </a:p>
        </p:txBody>
      </p:sp>
      <p:pic>
        <p:nvPicPr>
          <p:cNvPr id="3"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600200"/>
            <a:ext cx="6522924" cy="4495800"/>
          </a:xfrm>
          <a:prstGeom prst="rect">
            <a:avLst/>
          </a:prstGeom>
        </p:spPr>
      </p:pic>
    </p:spTree>
    <p:extLst>
      <p:ext uri="{BB962C8B-B14F-4D97-AF65-F5344CB8AC3E}">
        <p14:creationId xmlns:p14="http://schemas.microsoft.com/office/powerpoint/2010/main" val="3624562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Change my View?</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78" y="1676400"/>
            <a:ext cx="8757444" cy="4495800"/>
          </a:xfrm>
          <a:prstGeom prst="rect">
            <a:avLst/>
          </a:prstGeom>
        </p:spPr>
      </p:pic>
    </p:spTree>
    <p:extLst>
      <p:ext uri="{BB962C8B-B14F-4D97-AF65-F5344CB8AC3E}">
        <p14:creationId xmlns:p14="http://schemas.microsoft.com/office/powerpoint/2010/main" val="4199500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by Disability</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37" y="1828800"/>
            <a:ext cx="8558525" cy="3429000"/>
          </a:xfrm>
          <a:prstGeom prst="rect">
            <a:avLst/>
          </a:prstGeom>
        </p:spPr>
      </p:pic>
    </p:spTree>
    <p:extLst>
      <p:ext uri="{BB962C8B-B14F-4D97-AF65-F5344CB8AC3E}">
        <p14:creationId xmlns:p14="http://schemas.microsoft.com/office/powerpoint/2010/main" val="2891324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Poll – What is Your Focus Today?</a:t>
            </a:r>
            <a:endParaRPr lang="en-US" dirty="0"/>
          </a:p>
        </p:txBody>
      </p:sp>
    </p:spTree>
    <p:extLst>
      <p:ext uri="{BB962C8B-B14F-4D97-AF65-F5344CB8AC3E}">
        <p14:creationId xmlns:p14="http://schemas.microsoft.com/office/powerpoint/2010/main" val="1974009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How do I Drill Deeper into my Data?</a:t>
            </a:r>
            <a:endParaRPr lang="en-US" sz="3400"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81201"/>
            <a:ext cx="8458200" cy="2919487"/>
          </a:xfrm>
          <a:prstGeom prst="rect">
            <a:avLst/>
          </a:prstGeom>
        </p:spPr>
      </p:pic>
    </p:spTree>
    <p:extLst>
      <p:ext uri="{BB962C8B-B14F-4D97-AF65-F5344CB8AC3E}">
        <p14:creationId xmlns:p14="http://schemas.microsoft.com/office/powerpoint/2010/main" val="35774826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a:t>
            </a:r>
            <a:endParaRPr lang="en-US" dirty="0"/>
          </a:p>
        </p:txBody>
      </p:sp>
      <p:sp>
        <p:nvSpPr>
          <p:cNvPr id="5" name="Content Placeholder 4"/>
          <p:cNvSpPr>
            <a:spLocks noGrp="1"/>
          </p:cNvSpPr>
          <p:nvPr>
            <p:ph idx="1"/>
          </p:nvPr>
        </p:nvSpPr>
        <p:spPr/>
        <p:txBody>
          <a:bodyPr/>
          <a:lstStyle/>
          <a:p>
            <a:endParaRPr lang="en-US" dirty="0" smtClean="0">
              <a:hlinkClick r:id="rId3"/>
            </a:endParaRPr>
          </a:p>
          <a:p>
            <a:r>
              <a:rPr lang="en-US" dirty="0" smtClean="0">
                <a:hlinkClick r:id="rId3"/>
              </a:rPr>
              <a:t>CEDARS Website</a:t>
            </a:r>
            <a:endParaRPr lang="en-US" dirty="0" smtClean="0"/>
          </a:p>
          <a:p>
            <a:endParaRPr lang="en-US" dirty="0" smtClean="0"/>
          </a:p>
          <a:p>
            <a:r>
              <a:rPr lang="en-US" dirty="0" smtClean="0">
                <a:hlinkClick r:id="rId4"/>
              </a:rPr>
              <a:t>Cedars-info@dpi.nc.gov</a:t>
            </a:r>
            <a:endParaRPr lang="en-US" dirty="0" smtClean="0"/>
          </a:p>
          <a:p>
            <a:endParaRPr lang="en-US" dirty="0" smtClean="0"/>
          </a:p>
          <a:p>
            <a:r>
              <a:rPr lang="en-US" dirty="0" smtClean="0">
                <a:hlinkClick r:id="rId5"/>
              </a:rPr>
              <a:t>Exceptional Children Wiki</a:t>
            </a:r>
            <a:endParaRPr lang="en-US" dirty="0"/>
          </a:p>
        </p:txBody>
      </p:sp>
      <p:pic>
        <p:nvPicPr>
          <p:cNvPr id="6" name="Picture 5" descr="C:\Users\tdominguez\AppData\Local\Microsoft\Windows\Temporary Internet Files\Content.IE5\6GADI2VV\MP90026278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563" y="2133600"/>
            <a:ext cx="2270760" cy="34492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629370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So….did </a:t>
            </a:r>
            <a:r>
              <a:rPr lang="en-US" dirty="0"/>
              <a:t>y</a:t>
            </a:r>
            <a:r>
              <a:rPr lang="en-US" dirty="0" smtClean="0"/>
              <a:t>ou </a:t>
            </a:r>
            <a:r>
              <a:rPr lang="en-US" dirty="0"/>
              <a:t>g</a:t>
            </a:r>
            <a:r>
              <a:rPr lang="en-US" dirty="0" smtClean="0"/>
              <a:t>et </a:t>
            </a:r>
            <a:r>
              <a:rPr lang="en-US" dirty="0"/>
              <a:t>a</a:t>
            </a:r>
            <a:r>
              <a:rPr lang="en-US" dirty="0" smtClean="0"/>
              <a:t>ll </a:t>
            </a:r>
            <a:r>
              <a:rPr lang="en-US" dirty="0"/>
              <a:t>t</a:t>
            </a:r>
            <a:r>
              <a:rPr lang="en-US" dirty="0" smtClean="0"/>
              <a:t>hat?</a:t>
            </a:r>
            <a:endParaRPr lang="en-US" dirty="0"/>
          </a:p>
        </p:txBody>
      </p:sp>
      <p:sp>
        <p:nvSpPr>
          <p:cNvPr id="3" name="Content Placeholder 2"/>
          <p:cNvSpPr>
            <a:spLocks noGrp="1"/>
          </p:cNvSpPr>
          <p:nvPr>
            <p:ph idx="1"/>
          </p:nvPr>
        </p:nvSpPr>
        <p:spPr/>
        <p:txBody>
          <a:bodyPr/>
          <a:lstStyle/>
          <a:p>
            <a:endParaRPr lang="en-US" dirty="0"/>
          </a:p>
        </p:txBody>
      </p:sp>
      <p:pic>
        <p:nvPicPr>
          <p:cNvPr id="12290" name="Picture 2" descr="C:\Users\tdominguez\AppData\Local\Microsoft\Windows\Temporary Internet Files\Content.IE5\QOV2MDHJ\MP91022086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2" y="1524000"/>
            <a:ext cx="3220615" cy="4572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453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CEDARS Data Warehouse Quick Sheet</a:t>
            </a:r>
            <a:endParaRPr lang="en-US" dirty="0"/>
          </a:p>
        </p:txBody>
      </p:sp>
      <p:sp>
        <p:nvSpPr>
          <p:cNvPr id="3" name="Content Placeholder 2"/>
          <p:cNvSpPr>
            <a:spLocks noGrp="1"/>
          </p:cNvSpPr>
          <p:nvPr>
            <p:ph idx="1"/>
          </p:nvPr>
        </p:nvSpPr>
        <p:spPr/>
        <p:txBody>
          <a:bodyPr>
            <a:normAutofit fontScale="32500" lnSpcReduction="20000"/>
          </a:bodyPr>
          <a:lstStyle/>
          <a:p>
            <a:r>
              <a:rPr lang="en-US" dirty="0" smtClean="0"/>
              <a:t>Longitudinal Data Store</a:t>
            </a:r>
          </a:p>
          <a:p>
            <a:pPr lvl="1"/>
            <a:r>
              <a:rPr lang="en-US" dirty="0" smtClean="0"/>
              <a:t>Does not replace existing operational systems</a:t>
            </a:r>
          </a:p>
          <a:p>
            <a:pPr lvl="1"/>
            <a:r>
              <a:rPr lang="en-US" dirty="0" smtClean="0"/>
              <a:t>Used for Federal, state and local reporting </a:t>
            </a:r>
          </a:p>
          <a:p>
            <a:pPr lvl="2"/>
            <a:r>
              <a:rPr lang="en-US" dirty="0" smtClean="0"/>
              <a:t>From state authoritative system’s </a:t>
            </a:r>
            <a:r>
              <a:rPr lang="en-US" dirty="0"/>
              <a:t>d</a:t>
            </a:r>
            <a:r>
              <a:rPr lang="en-US" dirty="0" smtClean="0"/>
              <a:t>ata</a:t>
            </a:r>
          </a:p>
          <a:p>
            <a:pPr lvl="3"/>
            <a:r>
              <a:rPr lang="en-US" dirty="0" smtClean="0"/>
              <a:t>LEA &amp; School</a:t>
            </a:r>
          </a:p>
          <a:p>
            <a:pPr lvl="3"/>
            <a:r>
              <a:rPr lang="en-US" dirty="0" smtClean="0"/>
              <a:t>Staff &amp; Finance</a:t>
            </a:r>
          </a:p>
          <a:p>
            <a:pPr lvl="3"/>
            <a:r>
              <a:rPr lang="en-US" dirty="0" smtClean="0"/>
              <a:t>Student &amp; Programs</a:t>
            </a:r>
          </a:p>
          <a:p>
            <a:pPr lvl="2"/>
            <a:r>
              <a:rPr lang="en-US" dirty="0" smtClean="0"/>
              <a:t>Individual level data submitted as often as monthly*</a:t>
            </a:r>
          </a:p>
          <a:p>
            <a:r>
              <a:rPr lang="en-US" dirty="0" smtClean="0"/>
              <a:t>Aggregate and Detail Data</a:t>
            </a:r>
          </a:p>
          <a:p>
            <a:pPr lvl="1"/>
            <a:r>
              <a:rPr lang="en-US" dirty="0"/>
              <a:t>Data accessible based on user security levels</a:t>
            </a:r>
          </a:p>
          <a:p>
            <a:pPr lvl="2"/>
            <a:r>
              <a:rPr lang="en-US" dirty="0" smtClean="0"/>
              <a:t>SEA created dashboards</a:t>
            </a:r>
          </a:p>
          <a:p>
            <a:pPr lvl="3"/>
            <a:r>
              <a:rPr lang="en-US" dirty="0" smtClean="0"/>
              <a:t>Trending</a:t>
            </a:r>
          </a:p>
          <a:p>
            <a:pPr lvl="3"/>
            <a:r>
              <a:rPr lang="en-US" dirty="0" smtClean="0"/>
              <a:t>Data Validation</a:t>
            </a:r>
          </a:p>
          <a:p>
            <a:pPr lvl="2"/>
            <a:r>
              <a:rPr lang="en-US" dirty="0" smtClean="0"/>
              <a:t>Report Writer</a:t>
            </a:r>
          </a:p>
          <a:p>
            <a:r>
              <a:rPr lang="en-US" dirty="0" smtClean="0"/>
              <a:t>Access </a:t>
            </a:r>
            <a:r>
              <a:rPr lang="en-US" dirty="0"/>
              <a:t>available to SEA, LEA and </a:t>
            </a:r>
            <a:r>
              <a:rPr lang="en-US" dirty="0" smtClean="0"/>
              <a:t>School Level </a:t>
            </a:r>
            <a:r>
              <a:rPr lang="en-US" dirty="0"/>
              <a:t>Staff</a:t>
            </a:r>
          </a:p>
          <a:p>
            <a:pPr lvl="1"/>
            <a:r>
              <a:rPr lang="en-US" dirty="0"/>
              <a:t>Secure, authenticate with </a:t>
            </a:r>
            <a:r>
              <a:rPr lang="en-US" dirty="0" smtClean="0"/>
              <a:t>NCID</a:t>
            </a:r>
          </a:p>
          <a:p>
            <a:pPr lvl="1"/>
            <a:r>
              <a:rPr lang="en-US" dirty="0" smtClean="0"/>
              <a:t>Must register and be approved based on SEA, LEA &amp; School</a:t>
            </a:r>
          </a:p>
          <a:p>
            <a:pPr lvl="2"/>
            <a:r>
              <a:rPr lang="en-US" dirty="0">
                <a:hlinkClick r:id="rId2"/>
              </a:rPr>
              <a:t>http://www.ncpublicschools.org/cedars/reporting/registration</a:t>
            </a:r>
            <a:r>
              <a:rPr lang="en-US" dirty="0" smtClean="0">
                <a:hlinkClick r:id="rId2"/>
              </a:rPr>
              <a:t>/</a:t>
            </a:r>
            <a:endParaRPr lang="en-US" dirty="0" smtClean="0"/>
          </a:p>
          <a:p>
            <a:r>
              <a:rPr lang="en-US" dirty="0" smtClean="0"/>
              <a:t>Resources</a:t>
            </a:r>
          </a:p>
          <a:p>
            <a:pPr lvl="1"/>
            <a:r>
              <a:rPr lang="en-US" dirty="0">
                <a:hlinkClick r:id="rId3"/>
              </a:rPr>
              <a:t>http://www.ncpublicschools.org/cedars/reporting/documentation</a:t>
            </a:r>
            <a:r>
              <a:rPr lang="en-US" dirty="0" smtClean="0">
                <a:hlinkClick r:id="rId3"/>
              </a:rPr>
              <a:t>/</a:t>
            </a:r>
            <a:endParaRPr lang="en-US" dirty="0" smtClean="0"/>
          </a:p>
          <a:p>
            <a:pPr lvl="2"/>
            <a:r>
              <a:rPr lang="en-US" dirty="0" smtClean="0"/>
              <a:t>Data Submission Schedule</a:t>
            </a:r>
          </a:p>
          <a:p>
            <a:pPr lvl="2"/>
            <a:r>
              <a:rPr lang="en-US" dirty="0" smtClean="0"/>
              <a:t>Security </a:t>
            </a:r>
            <a:r>
              <a:rPr lang="en-US" dirty="0"/>
              <a:t>Officer and LEA Trainer Contact Lists</a:t>
            </a:r>
          </a:p>
          <a:p>
            <a:pPr lvl="2"/>
            <a:r>
              <a:rPr lang="en-US" dirty="0" smtClean="0"/>
              <a:t>Quick Reference Documents</a:t>
            </a:r>
          </a:p>
          <a:p>
            <a:endParaRPr lang="en-US" dirty="0" smtClean="0"/>
          </a:p>
          <a:p>
            <a:pPr marL="457200" lvl="1" indent="0">
              <a:buNone/>
            </a:pPr>
            <a:endParaRPr lang="en-US" dirty="0"/>
          </a:p>
        </p:txBody>
      </p:sp>
    </p:spTree>
    <p:extLst>
      <p:ext uri="{BB962C8B-B14F-4D97-AF65-F5344CB8AC3E}">
        <p14:creationId xmlns:p14="http://schemas.microsoft.com/office/powerpoint/2010/main" val="18837352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sp>
        <p:nvSpPr>
          <p:cNvPr id="6" name="Content Placeholder 2"/>
          <p:cNvSpPr txBox="1">
            <a:spLocks/>
          </p:cNvSpPr>
          <p:nvPr/>
        </p:nvSpPr>
        <p:spPr bwMode="auto">
          <a:xfrm>
            <a:off x="533400" y="1981200"/>
            <a:ext cx="5486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sz="3200" dirty="0" smtClean="0">
                <a:solidFill>
                  <a:schemeClr val="bg1"/>
                </a:solidFill>
              </a:rPr>
              <a:t>Terra Dominguez</a:t>
            </a:r>
          </a:p>
          <a:p>
            <a:pPr marL="57150" indent="0" algn="ctr">
              <a:buFont typeface="Arial" pitchFamily="34" charset="0"/>
              <a:buNone/>
            </a:pPr>
            <a:r>
              <a:rPr lang="en-US" sz="2800" dirty="0" smtClean="0">
                <a:solidFill>
                  <a:schemeClr val="bg1"/>
                </a:solidFill>
              </a:rPr>
              <a:t>Division of Data Research &amp; Federal Policy</a:t>
            </a:r>
          </a:p>
          <a:p>
            <a:pPr marL="57150" indent="0" algn="ctr">
              <a:buFont typeface="Arial" pitchFamily="34" charset="0"/>
              <a:buNone/>
            </a:pPr>
            <a:r>
              <a:rPr lang="en-US" sz="2400" dirty="0" smtClean="0">
                <a:solidFill>
                  <a:schemeClr val="bg1"/>
                </a:solidFill>
              </a:rPr>
              <a:t>919.807.3272</a:t>
            </a:r>
          </a:p>
          <a:p>
            <a:pPr marL="57150" indent="0" algn="ctr">
              <a:buFont typeface="Arial" pitchFamily="34" charset="0"/>
              <a:buNone/>
            </a:pPr>
            <a:endParaRPr lang="en-US" dirty="0" smtClean="0">
              <a:solidFill>
                <a:schemeClr val="bg1"/>
              </a:solidFill>
            </a:endParaRPr>
          </a:p>
          <a:p>
            <a:pPr marL="57150" indent="0" algn="ctr">
              <a:buFont typeface="Arial" pitchFamily="34" charset="0"/>
              <a:buNone/>
            </a:pPr>
            <a:endParaRPr lang="en-US" dirty="0" smtClean="0">
              <a:solidFill>
                <a:schemeClr val="bg1"/>
              </a:solidFill>
            </a:endParaRPr>
          </a:p>
          <a:p>
            <a:pPr marL="57150" indent="0" algn="ctr">
              <a:buFont typeface="Arial" pitchFamily="34" charset="0"/>
              <a:buNone/>
            </a:pPr>
            <a:r>
              <a:rPr lang="en-US" sz="2800" dirty="0" smtClean="0">
                <a:hlinkClick r:id="rId2"/>
              </a:rPr>
              <a:t>cedars-info@dpi.nc.gov</a:t>
            </a:r>
            <a:endParaRPr lang="en-US" sz="2800" dirty="0"/>
          </a:p>
        </p:txBody>
      </p:sp>
      <p:sp>
        <p:nvSpPr>
          <p:cNvPr id="8" name="TextBox 7"/>
          <p:cNvSpPr txBox="1"/>
          <p:nvPr/>
        </p:nvSpPr>
        <p:spPr>
          <a:xfrm>
            <a:off x="6400800" y="5420380"/>
            <a:ext cx="2438400" cy="523220"/>
          </a:xfrm>
          <a:prstGeom prst="rect">
            <a:avLst/>
          </a:prstGeom>
          <a:noFill/>
        </p:spPr>
        <p:txBody>
          <a:bodyPr wrap="square" rtlCol="0">
            <a:spAutoFit/>
          </a:bodyPr>
          <a:lstStyle/>
          <a:p>
            <a:pPr algn="ctr"/>
            <a:r>
              <a:rPr lang="en-US" sz="2800" dirty="0" smtClean="0"/>
              <a:t>Thank you!</a:t>
            </a:r>
            <a:endParaRPr lang="en-US" sz="2800" dirty="0"/>
          </a:p>
        </p:txBody>
      </p:sp>
    </p:spTree>
    <p:extLst>
      <p:ext uri="{BB962C8B-B14F-4D97-AF65-F5344CB8AC3E}">
        <p14:creationId xmlns:p14="http://schemas.microsoft.com/office/powerpoint/2010/main" val="4232607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08083" y="857251"/>
            <a:ext cx="7527835" cy="5013101"/>
          </a:xfrm>
          <a:prstGeom prst="rect">
            <a:avLst/>
          </a:prstGeom>
        </p:spPr>
      </p:pic>
      <p:sp>
        <p:nvSpPr>
          <p:cNvPr id="2" name="Title 1"/>
          <p:cNvSpPr>
            <a:spLocks noGrp="1"/>
          </p:cNvSpPr>
          <p:nvPr>
            <p:ph type="title"/>
          </p:nvPr>
        </p:nvSpPr>
        <p:spPr/>
        <p:txBody>
          <a:bodyPr/>
          <a:lstStyle/>
          <a:p>
            <a:r>
              <a:rPr lang="en-US" dirty="0" smtClean="0"/>
              <a:t>What is CEDARS?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a:t>C</a:t>
            </a:r>
            <a:r>
              <a:rPr lang="en-US" dirty="0"/>
              <a:t>ommon</a:t>
            </a:r>
            <a:r>
              <a:rPr lang="en-US" b="1" dirty="0"/>
              <a:t> E</a:t>
            </a:r>
            <a:r>
              <a:rPr lang="en-US" dirty="0"/>
              <a:t>ducation</a:t>
            </a:r>
            <a:r>
              <a:rPr lang="en-US" b="1" dirty="0"/>
              <a:t> D</a:t>
            </a:r>
            <a:r>
              <a:rPr lang="en-US" dirty="0"/>
              <a:t>ata</a:t>
            </a:r>
            <a:r>
              <a:rPr lang="en-US" b="1" dirty="0"/>
              <a:t> A</a:t>
            </a:r>
            <a:r>
              <a:rPr lang="en-US" dirty="0"/>
              <a:t>nd</a:t>
            </a:r>
            <a:r>
              <a:rPr lang="en-US" b="1" dirty="0"/>
              <a:t> Re</a:t>
            </a:r>
            <a:r>
              <a:rPr lang="en-US" dirty="0"/>
              <a:t>porting</a:t>
            </a:r>
            <a:r>
              <a:rPr lang="en-US" b="1" dirty="0"/>
              <a:t> S</a:t>
            </a:r>
            <a:r>
              <a:rPr lang="en-US" dirty="0"/>
              <a:t>ystem</a:t>
            </a:r>
          </a:p>
          <a:p>
            <a:r>
              <a:rPr lang="en-US" sz="3000" i="1" dirty="0" smtClean="0"/>
              <a:t>An “Umbrella Term” for three systems:</a:t>
            </a:r>
          </a:p>
          <a:p>
            <a:pPr lvl="1"/>
            <a:r>
              <a:rPr lang="en-US" dirty="0" smtClean="0"/>
              <a:t>UID Staff</a:t>
            </a:r>
          </a:p>
          <a:p>
            <a:pPr lvl="1"/>
            <a:r>
              <a:rPr lang="en-US" dirty="0" smtClean="0"/>
              <a:t>UID Student</a:t>
            </a:r>
          </a:p>
          <a:p>
            <a:pPr lvl="1"/>
            <a:r>
              <a:rPr lang="en-US" dirty="0" smtClean="0"/>
              <a:t>CEDARS  Data Warehouse (</a:t>
            </a:r>
            <a:r>
              <a:rPr lang="en-US" b="1" dirty="0" smtClean="0"/>
              <a:t>CDW</a:t>
            </a:r>
            <a:r>
              <a:rPr lang="en-US" dirty="0" smtClean="0"/>
              <a:t>)</a:t>
            </a:r>
          </a:p>
          <a:p>
            <a:pPr marL="857250" lvl="2" indent="0" algn="ctr">
              <a:buNone/>
            </a:pPr>
            <a:endParaRPr lang="en-US" sz="2200" dirty="0"/>
          </a:p>
          <a:p>
            <a:pPr marL="114300" indent="0" algn="ctr">
              <a:buNone/>
            </a:pPr>
            <a:r>
              <a:rPr lang="en-US" sz="3000" dirty="0" smtClean="0"/>
              <a:t>Today’s presentation is on the </a:t>
            </a:r>
            <a:r>
              <a:rPr lang="en-US" sz="3000" b="1" dirty="0" smtClean="0"/>
              <a:t>CDW</a:t>
            </a:r>
          </a:p>
          <a:p>
            <a:pPr lvl="1"/>
            <a:endParaRPr lang="en-US" dirty="0"/>
          </a:p>
          <a:p>
            <a:pPr lvl="1"/>
            <a:endParaRPr lang="en-US" dirty="0" smtClean="0"/>
          </a:p>
          <a:p>
            <a:pPr lvl="1"/>
            <a:endParaRPr lang="en-US" dirty="0"/>
          </a:p>
          <a:p>
            <a:pPr lvl="1"/>
            <a:endParaRPr lang="en-US" dirty="0" smtClean="0"/>
          </a:p>
          <a:p>
            <a:endParaRPr lang="en-US" dirty="0"/>
          </a:p>
        </p:txBody>
      </p:sp>
      <p:sp>
        <p:nvSpPr>
          <p:cNvPr id="5" name="Rectangle 4"/>
          <p:cNvSpPr/>
          <p:nvPr/>
        </p:nvSpPr>
        <p:spPr bwMode="auto">
          <a:xfrm>
            <a:off x="533400" y="4038600"/>
            <a:ext cx="6019800" cy="914400"/>
          </a:xfrm>
          <a:prstGeom prst="rect">
            <a:avLst/>
          </a:prstGeom>
          <a:noFill/>
          <a:ln w="476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92818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CDW IS</a:t>
            </a:r>
            <a:endParaRPr lang="en-US" dirty="0"/>
          </a:p>
        </p:txBody>
      </p:sp>
      <p:sp>
        <p:nvSpPr>
          <p:cNvPr id="6" name="Content Placeholder 5"/>
          <p:cNvSpPr>
            <a:spLocks noGrp="1"/>
          </p:cNvSpPr>
          <p:nvPr>
            <p:ph idx="1"/>
          </p:nvPr>
        </p:nvSpPr>
        <p:spPr/>
        <p:txBody>
          <a:bodyPr/>
          <a:lstStyle/>
          <a:p>
            <a:r>
              <a:rPr lang="en-US" dirty="0" smtClean="0"/>
              <a:t>Historical data for trending and analysis</a:t>
            </a:r>
          </a:p>
          <a:p>
            <a:r>
              <a:rPr lang="en-US" dirty="0" smtClean="0"/>
              <a:t>Multiple </a:t>
            </a:r>
            <a:r>
              <a:rPr lang="en-US" dirty="0"/>
              <a:t>NCDPI authoritative sources</a:t>
            </a:r>
          </a:p>
          <a:p>
            <a:r>
              <a:rPr lang="en-US" dirty="0"/>
              <a:t>Federal, state </a:t>
            </a:r>
            <a:r>
              <a:rPr lang="en-US" dirty="0" smtClean="0"/>
              <a:t>&amp; local </a:t>
            </a:r>
            <a:r>
              <a:rPr lang="en-US" dirty="0"/>
              <a:t>level reporting</a:t>
            </a:r>
          </a:p>
          <a:p>
            <a:r>
              <a:rPr lang="en-US" dirty="0"/>
              <a:t>Accessible to State, LEA &amp; School level staff</a:t>
            </a:r>
          </a:p>
          <a:p>
            <a:r>
              <a:rPr lang="en-US" dirty="0" smtClean="0"/>
              <a:t>Secure - </a:t>
            </a:r>
            <a:r>
              <a:rPr lang="en-US" dirty="0"/>
              <a:t>a</a:t>
            </a:r>
            <a:r>
              <a:rPr lang="en-US" dirty="0" smtClean="0"/>
              <a:t>uthenticate using NCID</a:t>
            </a:r>
          </a:p>
          <a:p>
            <a:endParaRPr lang="en-US" dirty="0"/>
          </a:p>
        </p:txBody>
      </p:sp>
    </p:spTree>
    <p:extLst>
      <p:ext uri="{BB962C8B-B14F-4D97-AF65-F5344CB8AC3E}">
        <p14:creationId xmlns:p14="http://schemas.microsoft.com/office/powerpoint/2010/main" val="875696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CDW IS</a:t>
            </a:r>
            <a:endParaRPr lang="en-US" dirty="0"/>
          </a:p>
        </p:txBody>
      </p:sp>
      <p:sp>
        <p:nvSpPr>
          <p:cNvPr id="3" name="Content Placeholder 2"/>
          <p:cNvSpPr>
            <a:spLocks noGrp="1"/>
          </p:cNvSpPr>
          <p:nvPr>
            <p:ph idx="1"/>
          </p:nvPr>
        </p:nvSpPr>
        <p:spPr/>
        <p:txBody>
          <a:bodyPr/>
          <a:lstStyle/>
          <a:p>
            <a:r>
              <a:rPr lang="en-US" b="1" dirty="0" smtClean="0"/>
              <a:t>Not </a:t>
            </a:r>
            <a:r>
              <a:rPr lang="en-US" dirty="0"/>
              <a:t>r</a:t>
            </a:r>
            <a:r>
              <a:rPr lang="en-US" dirty="0" smtClean="0"/>
              <a:t>eplacing any operational systems (PowerSchool, CECAS, Licensure)</a:t>
            </a:r>
          </a:p>
          <a:p>
            <a:endParaRPr lang="en-US" sz="2000" dirty="0" smtClean="0"/>
          </a:p>
          <a:p>
            <a:r>
              <a:rPr lang="en-US" b="1" dirty="0" smtClean="0"/>
              <a:t>Not </a:t>
            </a:r>
            <a:r>
              <a:rPr lang="en-US" dirty="0"/>
              <a:t>r</a:t>
            </a:r>
            <a:r>
              <a:rPr lang="en-US" dirty="0" smtClean="0"/>
              <a:t>eal time, transactional data</a:t>
            </a:r>
          </a:p>
          <a:p>
            <a:endParaRPr lang="en-US" sz="2000" dirty="0"/>
          </a:p>
          <a:p>
            <a:r>
              <a:rPr lang="en-US" b="1" dirty="0" smtClean="0"/>
              <a:t>Not </a:t>
            </a:r>
            <a:r>
              <a:rPr lang="en-US" dirty="0"/>
              <a:t>o</a:t>
            </a:r>
            <a:r>
              <a:rPr lang="en-US" dirty="0" smtClean="0"/>
              <a:t>pen </a:t>
            </a:r>
            <a:r>
              <a:rPr lang="en-US" dirty="0"/>
              <a:t>to the public</a:t>
            </a:r>
          </a:p>
          <a:p>
            <a:endParaRPr lang="en-US" dirty="0"/>
          </a:p>
        </p:txBody>
      </p:sp>
    </p:spTree>
    <p:extLst>
      <p:ext uri="{BB962C8B-B14F-4D97-AF65-F5344CB8AC3E}">
        <p14:creationId xmlns:p14="http://schemas.microsoft.com/office/powerpoint/2010/main" val="190605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Data Loads by School Year</a:t>
            </a:r>
            <a:endParaRPr lang="en-US" dirty="0"/>
          </a:p>
        </p:txBody>
      </p:sp>
      <p:sp>
        <p:nvSpPr>
          <p:cNvPr id="11" name="Content Placeholder 10"/>
          <p:cNvSpPr>
            <a:spLocks noGrp="1"/>
          </p:cNvSpPr>
          <p:nvPr>
            <p:ph idx="1"/>
          </p:nvPr>
        </p:nvSpPr>
        <p:spPr/>
        <p:txBody>
          <a:bodyPr/>
          <a:lstStyle/>
          <a:p>
            <a:pPr marL="0" indent="0">
              <a:buNone/>
            </a:pPr>
            <a:r>
              <a:rPr lang="en-US" sz="2400" dirty="0" smtClean="0"/>
              <a:t>Complete</a:t>
            </a:r>
          </a:p>
          <a:p>
            <a:r>
              <a:rPr lang="en-US" sz="2400" dirty="0" smtClean="0"/>
              <a:t>SY 2009-2010</a:t>
            </a:r>
          </a:p>
          <a:p>
            <a:r>
              <a:rPr lang="en-US" sz="2400" dirty="0" smtClean="0"/>
              <a:t>SY 2010-2011</a:t>
            </a:r>
          </a:p>
          <a:p>
            <a:r>
              <a:rPr lang="en-US" sz="2400" dirty="0" smtClean="0"/>
              <a:t>SY 2011-2012</a:t>
            </a:r>
          </a:p>
          <a:p>
            <a:r>
              <a:rPr lang="en-US" sz="2400" dirty="0" smtClean="0"/>
              <a:t>SY 2012-2013</a:t>
            </a:r>
          </a:p>
          <a:p>
            <a:endParaRPr lang="en-US" sz="2400" dirty="0"/>
          </a:p>
          <a:p>
            <a:pPr marL="0" indent="0">
              <a:buNone/>
            </a:pPr>
            <a:r>
              <a:rPr lang="en-US" sz="2400" dirty="0" smtClean="0"/>
              <a:t>In progress </a:t>
            </a:r>
            <a:r>
              <a:rPr lang="en-US" sz="2000" i="1" dirty="0" smtClean="0"/>
              <a:t>(not visible on Dashboards)</a:t>
            </a:r>
          </a:p>
          <a:p>
            <a:r>
              <a:rPr lang="en-US" sz="2400" dirty="0"/>
              <a:t>SY </a:t>
            </a:r>
            <a:r>
              <a:rPr lang="en-US" sz="2400" dirty="0" smtClean="0"/>
              <a:t>2013-2014</a:t>
            </a:r>
          </a:p>
          <a:p>
            <a:r>
              <a:rPr lang="en-US" sz="2400" dirty="0"/>
              <a:t>SY </a:t>
            </a:r>
            <a:r>
              <a:rPr lang="en-US" sz="2400" dirty="0" smtClean="0"/>
              <a:t>2014-2015</a:t>
            </a:r>
            <a:endParaRPr lang="en-US" sz="2400" dirty="0"/>
          </a:p>
          <a:p>
            <a:r>
              <a:rPr lang="en-US" sz="2400" dirty="0"/>
              <a:t>SY </a:t>
            </a:r>
            <a:r>
              <a:rPr lang="en-US" sz="2400" dirty="0" smtClean="0"/>
              <a:t>2015-2016</a:t>
            </a:r>
            <a:endParaRPr lang="en-US" sz="2400" dirty="0"/>
          </a:p>
          <a:p>
            <a:endParaRPr lang="en-US" sz="2400" dirty="0"/>
          </a:p>
          <a:p>
            <a:pPr marL="0" indent="0">
              <a:buNone/>
            </a:pPr>
            <a:endParaRPr lang="en-US" sz="2400" dirty="0"/>
          </a:p>
        </p:txBody>
      </p:sp>
      <p:pic>
        <p:nvPicPr>
          <p:cNvPr id="12" name="Picture 6" descr="C:\Users\tdominguez\AppData\Local\Microsoft\Windows\Temporary Internet Files\Content.IE5\SXAAM1D9\MP90018517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973580"/>
            <a:ext cx="2286000" cy="15316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85800" y="1524000"/>
            <a:ext cx="2057400" cy="523220"/>
          </a:xfrm>
          <a:prstGeom prst="rect">
            <a:avLst/>
          </a:prstGeom>
          <a:noFill/>
        </p:spPr>
        <p:txBody>
          <a:bodyPr wrap="square" rtlCol="0">
            <a:spAutoFit/>
          </a:bodyPr>
          <a:lstStyle/>
          <a:p>
            <a:r>
              <a:rPr lang="en-US" sz="2800" b="1" dirty="0" smtClean="0">
                <a:solidFill>
                  <a:schemeClr val="bg1"/>
                </a:solidFill>
              </a:rPr>
              <a:t>Then</a:t>
            </a:r>
            <a:endParaRPr lang="en-US" sz="2800" b="1" dirty="0">
              <a:solidFill>
                <a:schemeClr val="bg1"/>
              </a:solidFill>
            </a:endParaRPr>
          </a:p>
        </p:txBody>
      </p:sp>
      <p:sp>
        <p:nvSpPr>
          <p:cNvPr id="15" name="TextBox 14"/>
          <p:cNvSpPr txBox="1"/>
          <p:nvPr/>
        </p:nvSpPr>
        <p:spPr>
          <a:xfrm>
            <a:off x="685800" y="3743980"/>
            <a:ext cx="2057400" cy="523220"/>
          </a:xfrm>
          <a:prstGeom prst="rect">
            <a:avLst/>
          </a:prstGeom>
          <a:noFill/>
        </p:spPr>
        <p:txBody>
          <a:bodyPr wrap="square" rtlCol="0">
            <a:spAutoFit/>
          </a:bodyPr>
          <a:lstStyle/>
          <a:p>
            <a:r>
              <a:rPr lang="en-US" sz="2800" b="1" dirty="0" smtClean="0">
                <a:solidFill>
                  <a:schemeClr val="bg1"/>
                </a:solidFill>
              </a:rPr>
              <a:t>Now</a:t>
            </a:r>
            <a:endParaRPr lang="en-US" sz="2800" b="1" dirty="0">
              <a:solidFill>
                <a:schemeClr val="bg1"/>
              </a:solidFill>
            </a:endParaRPr>
          </a:p>
        </p:txBody>
      </p:sp>
      <p:pic>
        <p:nvPicPr>
          <p:cNvPr id="8" name="Picture 26" descr="C:\Users\tdominguez\AppData\Local\Microsoft\Windows\Temporary Internet Files\Content.IE5\SXAAM1D9\MP90022761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273297"/>
            <a:ext cx="2331720" cy="15350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3184321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   What data is in the CDW?</a:t>
            </a:r>
            <a:endParaRPr lang="en-US" dirty="0"/>
          </a:p>
        </p:txBody>
      </p:sp>
      <p:sp>
        <p:nvSpPr>
          <p:cNvPr id="6" name="Content Placeholder 5"/>
          <p:cNvSpPr>
            <a:spLocks noGrp="1"/>
          </p:cNvSpPr>
          <p:nvPr>
            <p:ph idx="1"/>
          </p:nvPr>
        </p:nvSpPr>
        <p:spPr/>
        <p:txBody>
          <a:bodyPr/>
          <a:lstStyle/>
          <a:p>
            <a:pPr marL="0" indent="0">
              <a:buNone/>
            </a:pPr>
            <a:r>
              <a:rPr lang="en-US" sz="2400" dirty="0" smtClean="0"/>
              <a:t>Data System (examples):</a:t>
            </a:r>
          </a:p>
          <a:p>
            <a:r>
              <a:rPr lang="en-US" dirty="0"/>
              <a:t>EDDIE</a:t>
            </a:r>
          </a:p>
          <a:p>
            <a:r>
              <a:rPr lang="en-US" dirty="0" smtClean="0"/>
              <a:t>PowerSchool</a:t>
            </a:r>
          </a:p>
          <a:p>
            <a:r>
              <a:rPr lang="en-US" dirty="0" smtClean="0"/>
              <a:t>CECAS</a:t>
            </a:r>
          </a:p>
          <a:p>
            <a:r>
              <a:rPr lang="en-US" dirty="0" smtClean="0"/>
              <a:t>UID Staff</a:t>
            </a:r>
          </a:p>
          <a:p>
            <a:r>
              <a:rPr lang="en-US" dirty="0" smtClean="0"/>
              <a:t>Licensure</a:t>
            </a:r>
          </a:p>
          <a:p>
            <a:endParaRPr lang="en-US" dirty="0" smtClean="0"/>
          </a:p>
          <a:p>
            <a:endParaRPr lang="en-US" sz="1000" dirty="0" smtClean="0"/>
          </a:p>
          <a:p>
            <a:endParaRPr lang="en-US" sz="2400" dirty="0" smtClean="0"/>
          </a:p>
          <a:p>
            <a:endParaRPr lang="en-US" sz="2400" dirty="0"/>
          </a:p>
        </p:txBody>
      </p:sp>
      <p:sp>
        <p:nvSpPr>
          <p:cNvPr id="7" name="Content Placeholder 5"/>
          <p:cNvSpPr txBox="1">
            <a:spLocks/>
          </p:cNvSpPr>
          <p:nvPr/>
        </p:nvSpPr>
        <p:spPr bwMode="auto">
          <a:xfrm>
            <a:off x="381000" y="1447800"/>
            <a:ext cx="5867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60000"/>
              </a:spcBef>
            </a:pPr>
            <a:r>
              <a:rPr lang="en-US" sz="2200" dirty="0" smtClean="0">
                <a:solidFill>
                  <a:schemeClr val="bg1"/>
                </a:solidFill>
                <a:latin typeface="+mn-lt"/>
                <a:ea typeface="+mn-ea"/>
                <a:cs typeface="ＭＳ Ｐゴシック" charset="0"/>
              </a:rPr>
              <a:t>LEA and School </a:t>
            </a:r>
          </a:p>
          <a:p>
            <a:pPr lvl="1">
              <a:spcBef>
                <a:spcPct val="60000"/>
              </a:spcBef>
            </a:pPr>
            <a:r>
              <a:rPr lang="en-US" dirty="0" smtClean="0">
                <a:solidFill>
                  <a:schemeClr val="bg1"/>
                </a:solidFill>
                <a:latin typeface="+mn-lt"/>
                <a:ea typeface="+mn-ea"/>
                <a:cs typeface="ＭＳ Ｐゴシック" charset="0"/>
              </a:rPr>
              <a:t>LEA and School examples include: Demographics, General Ledger, Charter or Magnet Status, AYP Indicator, Dropout Percentages</a:t>
            </a:r>
          </a:p>
          <a:p>
            <a:pPr>
              <a:spcBef>
                <a:spcPct val="60000"/>
              </a:spcBef>
            </a:pPr>
            <a:r>
              <a:rPr lang="en-US" sz="2200" dirty="0">
                <a:solidFill>
                  <a:schemeClr val="bg1"/>
                </a:solidFill>
                <a:latin typeface="+mn-lt"/>
                <a:ea typeface="+mn-ea"/>
                <a:cs typeface="ＭＳ Ｐゴシック" charset="0"/>
              </a:rPr>
              <a:t>Student </a:t>
            </a:r>
            <a:r>
              <a:rPr lang="en-US" sz="2200" dirty="0" smtClean="0">
                <a:solidFill>
                  <a:schemeClr val="bg1"/>
                </a:solidFill>
                <a:latin typeface="+mn-lt"/>
                <a:ea typeface="+mn-ea"/>
                <a:cs typeface="ＭＳ Ｐゴシック" charset="0"/>
              </a:rPr>
              <a:t>and Staff </a:t>
            </a:r>
            <a:endParaRPr lang="en-US" sz="2200" dirty="0">
              <a:solidFill>
                <a:schemeClr val="bg1"/>
              </a:solidFill>
              <a:latin typeface="+mn-lt"/>
              <a:ea typeface="+mn-ea"/>
              <a:cs typeface="ＭＳ Ｐゴシック" charset="0"/>
            </a:endParaRPr>
          </a:p>
          <a:p>
            <a:pPr lvl="1">
              <a:spcBef>
                <a:spcPct val="60000"/>
              </a:spcBef>
            </a:pPr>
            <a:r>
              <a:rPr lang="en-US" dirty="0" smtClean="0">
                <a:solidFill>
                  <a:schemeClr val="bg1"/>
                </a:solidFill>
                <a:latin typeface="+mn-lt"/>
                <a:ea typeface="+mn-ea"/>
                <a:cs typeface="ＭＳ Ｐゴシック" charset="0"/>
              </a:rPr>
              <a:t>Student examples include: Demographics, Enrollment, Attendance, Course and Grades, Assessments and Program Participation</a:t>
            </a:r>
          </a:p>
          <a:p>
            <a:pPr lvl="1">
              <a:spcBef>
                <a:spcPct val="60000"/>
              </a:spcBef>
            </a:pPr>
            <a:r>
              <a:rPr lang="en-US" dirty="0" smtClean="0">
                <a:solidFill>
                  <a:schemeClr val="bg1"/>
                </a:solidFill>
                <a:latin typeface="+mn-lt"/>
                <a:ea typeface="+mn-ea"/>
                <a:cs typeface="ＭＳ Ｐゴシック" charset="0"/>
              </a:rPr>
              <a:t>Staff examples include: Demographics, </a:t>
            </a:r>
            <a:r>
              <a:rPr lang="en-US" dirty="0">
                <a:solidFill>
                  <a:schemeClr val="bg1"/>
                </a:solidFill>
                <a:latin typeface="+mn-lt"/>
                <a:ea typeface="+mn-ea"/>
                <a:cs typeface="ＭＳ Ｐゴシック" charset="0"/>
              </a:rPr>
              <a:t>Hire Date, </a:t>
            </a:r>
            <a:r>
              <a:rPr lang="en-US" dirty="0" smtClean="0">
                <a:solidFill>
                  <a:schemeClr val="bg1"/>
                </a:solidFill>
                <a:latin typeface="+mn-lt"/>
                <a:ea typeface="+mn-ea"/>
                <a:cs typeface="ＭＳ Ｐゴシック" charset="0"/>
              </a:rPr>
              <a:t>National Board Certification, Highest Degree Earned</a:t>
            </a:r>
          </a:p>
        </p:txBody>
      </p:sp>
    </p:spTree>
    <p:extLst>
      <p:ext uri="{BB962C8B-B14F-4D97-AF65-F5344CB8AC3E}">
        <p14:creationId xmlns:p14="http://schemas.microsoft.com/office/powerpoint/2010/main" val="1582304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20120910_ready-template</Template>
  <TotalTime>10824</TotalTime>
  <Words>2567</Words>
  <Application>Microsoft Office PowerPoint</Application>
  <PresentationFormat>On-screen Show (4:3)</PresentationFormat>
  <Paragraphs>300</Paragraphs>
  <Slides>44</Slides>
  <Notes>12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44</vt:i4>
      </vt:variant>
    </vt:vector>
  </HeadingPairs>
  <TitlesOfParts>
    <vt:vector size="54" baseType="lpstr">
      <vt:lpstr>ＭＳ Ｐゴシック</vt:lpstr>
      <vt:lpstr>Arial</vt:lpstr>
      <vt:lpstr>Arial Bold</vt:lpstr>
      <vt:lpstr>Calibri</vt:lpstr>
      <vt:lpstr>ヒラギノ角ゴ Pro W3</vt:lpstr>
      <vt:lpstr>Blank Presentation</vt:lpstr>
      <vt:lpstr>Custom Design</vt:lpstr>
      <vt:lpstr>2_Custom Design</vt:lpstr>
      <vt:lpstr>1_Custom Design</vt:lpstr>
      <vt:lpstr>3_Custom Design</vt:lpstr>
      <vt:lpstr>Intro to CDW  December 8, 2015  Terra Dominguez Data, Research &amp; Federal Policy cedars-info@dpi.nc.gov Kelley Blas Exceptional Children Division Kelley.blas@dpi.nc.gov </vt:lpstr>
      <vt:lpstr>House Keeping</vt:lpstr>
      <vt:lpstr>Agenda</vt:lpstr>
      <vt:lpstr>Poll – What is Your Focus Today?</vt:lpstr>
      <vt:lpstr>What is CEDARS?</vt:lpstr>
      <vt:lpstr>The CDW IS</vt:lpstr>
      <vt:lpstr>The CDW IS</vt:lpstr>
      <vt:lpstr>Data Loads by School Year</vt:lpstr>
      <vt:lpstr>   What data is in the CDW?</vt:lpstr>
      <vt:lpstr>Student &amp; Staff - Sensitive Data</vt:lpstr>
      <vt:lpstr>Poll – Do You Have Access?</vt:lpstr>
      <vt:lpstr>Who Determines Who Has Access?</vt:lpstr>
      <vt:lpstr>What Does ‘Security Officer’ Mean?</vt:lpstr>
      <vt:lpstr>Security Officer Responsibilities</vt:lpstr>
      <vt:lpstr>Who Do I Contact for Access?</vt:lpstr>
      <vt:lpstr>Who Could Benefit From Having Access?</vt:lpstr>
      <vt:lpstr>What Type of Access Can I Request?</vt:lpstr>
      <vt:lpstr>Detail Vs. Aggregate</vt:lpstr>
      <vt:lpstr>You still with me?</vt:lpstr>
      <vt:lpstr>Registering for Access</vt:lpstr>
      <vt:lpstr>More About Registration</vt:lpstr>
      <vt:lpstr>Password Pitfall </vt:lpstr>
      <vt:lpstr>CDW Registration Link: https://schools.nc.gov/reporting    </vt:lpstr>
      <vt:lpstr>Logging into the CDW Registration System</vt:lpstr>
      <vt:lpstr>Registering for the Security Officer Role</vt:lpstr>
      <vt:lpstr>Registration Completion</vt:lpstr>
      <vt:lpstr>Text to Security Officer</vt:lpstr>
      <vt:lpstr>Security Officers Manage Records in the CDW Registration System</vt:lpstr>
      <vt:lpstr>The Manage Permissions Tab</vt:lpstr>
      <vt:lpstr>Approving a Request</vt:lpstr>
      <vt:lpstr>Text to User:  Confirmation</vt:lpstr>
      <vt:lpstr>About the LEA Self-Assessment</vt:lpstr>
      <vt:lpstr>LEA Self-Assessment and CDW</vt:lpstr>
      <vt:lpstr>CDW Reporting system Link: https://cedars.ncpublicschools.gov/analytics/saw.dll?bieehome</vt:lpstr>
      <vt:lpstr>Logging into the CDW</vt:lpstr>
      <vt:lpstr>Navigating to EC Dashboards</vt:lpstr>
      <vt:lpstr>Attendance Reports by Disability</vt:lpstr>
      <vt:lpstr>How do I Change my View?</vt:lpstr>
      <vt:lpstr>Proficiency by Disability</vt:lpstr>
      <vt:lpstr>How do I Drill Deeper into my Data?</vt:lpstr>
      <vt:lpstr>Resources</vt:lpstr>
      <vt:lpstr>So….did you get all that?</vt:lpstr>
      <vt:lpstr>CEDARS Data Warehouse Quick Sheet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CDW LEA Trainer’s Webinar September 25th, 2012  Terra Dominguez Data, Research &amp; Federal Policy cedars-info@dpi.nc.gov</dc:title>
  <dc:creator>tdominguez</dc:creator>
  <cp:lastModifiedBy>tdominguez</cp:lastModifiedBy>
  <cp:revision>140</cp:revision>
  <cp:lastPrinted>2012-10-09T15:58:18Z</cp:lastPrinted>
  <dcterms:created xsi:type="dcterms:W3CDTF">2012-09-20T16:36:09Z</dcterms:created>
  <dcterms:modified xsi:type="dcterms:W3CDTF">2015-12-08T21:24:27Z</dcterms:modified>
</cp:coreProperties>
</file>