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0" r:id="rId2"/>
  </p:sldMasterIdLst>
  <p:notesMasterIdLst>
    <p:notesMasterId r:id="rId52"/>
  </p:notesMasterIdLst>
  <p:handoutMasterIdLst>
    <p:handoutMasterId r:id="rId53"/>
  </p:handoutMasterIdLst>
  <p:sldIdLst>
    <p:sldId id="256" r:id="rId3"/>
    <p:sldId id="259" r:id="rId4"/>
    <p:sldId id="263" r:id="rId5"/>
    <p:sldId id="264" r:id="rId6"/>
    <p:sldId id="261" r:id="rId7"/>
    <p:sldId id="267" r:id="rId8"/>
    <p:sldId id="265" r:id="rId9"/>
    <p:sldId id="269" r:id="rId10"/>
    <p:sldId id="270" r:id="rId11"/>
    <p:sldId id="272" r:id="rId12"/>
    <p:sldId id="273" r:id="rId13"/>
    <p:sldId id="274" r:id="rId14"/>
    <p:sldId id="277" r:id="rId15"/>
    <p:sldId id="285" r:id="rId16"/>
    <p:sldId id="281" r:id="rId17"/>
    <p:sldId id="290" r:id="rId18"/>
    <p:sldId id="298" r:id="rId19"/>
    <p:sldId id="282" r:id="rId20"/>
    <p:sldId id="283" r:id="rId21"/>
    <p:sldId id="292" r:id="rId22"/>
    <p:sldId id="288" r:id="rId23"/>
    <p:sldId id="293" r:id="rId24"/>
    <p:sldId id="297" r:id="rId25"/>
    <p:sldId id="308" r:id="rId26"/>
    <p:sldId id="294" r:id="rId27"/>
    <p:sldId id="299" r:id="rId28"/>
    <p:sldId id="300" r:id="rId29"/>
    <p:sldId id="304" r:id="rId30"/>
    <p:sldId id="309" r:id="rId31"/>
    <p:sldId id="305" r:id="rId32"/>
    <p:sldId id="306" r:id="rId33"/>
    <p:sldId id="311" r:id="rId34"/>
    <p:sldId id="303" r:id="rId35"/>
    <p:sldId id="284" r:id="rId36"/>
    <p:sldId id="289" r:id="rId37"/>
    <p:sldId id="295" r:id="rId38"/>
    <p:sldId id="312" r:id="rId39"/>
    <p:sldId id="313" r:id="rId40"/>
    <p:sldId id="314" r:id="rId41"/>
    <p:sldId id="315" r:id="rId42"/>
    <p:sldId id="316" r:id="rId43"/>
    <p:sldId id="317" r:id="rId44"/>
    <p:sldId id="319" r:id="rId45"/>
    <p:sldId id="320" r:id="rId46"/>
    <p:sldId id="321" r:id="rId47"/>
    <p:sldId id="322" r:id="rId48"/>
    <p:sldId id="323" r:id="rId49"/>
    <p:sldId id="324" r:id="rId50"/>
    <p:sldId id="32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60" autoAdjust="0"/>
    <p:restoredTop sz="29765" autoAdjust="0"/>
  </p:normalViewPr>
  <p:slideViewPr>
    <p:cSldViewPr snapToGrid="0">
      <p:cViewPr varScale="1">
        <p:scale>
          <a:sx n="34" d="100"/>
          <a:sy n="34" d="100"/>
        </p:scale>
        <p:origin x="204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BB28D7-BB14-4F4C-8F1C-EBC7DC8816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6E0EC09-42F9-4AE6-A504-97B6507DAE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E2D500-C444-4CA3-8596-CCB0911117E4}" type="datetimeFigureOut">
              <a:rPr lang="en-US" smtClean="0"/>
              <a:t>10/26/2020</a:t>
            </a:fld>
            <a:endParaRPr lang="en-US"/>
          </a:p>
        </p:txBody>
      </p:sp>
      <p:sp>
        <p:nvSpPr>
          <p:cNvPr id="4" name="Footer Placeholder 3">
            <a:extLst>
              <a:ext uri="{FF2B5EF4-FFF2-40B4-BE49-F238E27FC236}">
                <a16:creationId xmlns:a16="http://schemas.microsoft.com/office/drawing/2014/main" id="{C53BA3D8-7BB7-4614-8582-15F9FB6529E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622089-27E1-49A7-BA28-2BD92FAD42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24564C-ABAF-40C2-84BB-100CA6C4089B}" type="slidenum">
              <a:rPr lang="en-US" smtClean="0"/>
              <a:t>‹#›</a:t>
            </a:fld>
            <a:endParaRPr lang="en-US"/>
          </a:p>
        </p:txBody>
      </p:sp>
    </p:spTree>
    <p:extLst>
      <p:ext uri="{BB962C8B-B14F-4D97-AF65-F5344CB8AC3E}">
        <p14:creationId xmlns:p14="http://schemas.microsoft.com/office/powerpoint/2010/main" val="7820847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FB3F9-EFEB-47D4-97EE-72FFC3088B30}" type="datetimeFigureOut">
              <a:rPr lang="en-US" smtClean="0"/>
              <a:t>10/26/2020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8C096-6997-47A8-9402-65BEAAD99104}" type="slidenum">
              <a:rPr lang="en-US" smtClean="0"/>
              <a:t>‹#›</a:t>
            </a:fld>
            <a:endParaRPr lang="en-US"/>
          </a:p>
        </p:txBody>
      </p:sp>
    </p:spTree>
    <p:extLst>
      <p:ext uri="{BB962C8B-B14F-4D97-AF65-F5344CB8AC3E}">
        <p14:creationId xmlns:p14="http://schemas.microsoft.com/office/powerpoint/2010/main" val="35429789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dpi.nc.gov/educators/home-base/powerschool-sis/nc-sis-resources#schedul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Terra.Dominguez@dpi.nc.gov"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mailto:Robin.Lucarelli@dpi.nc.gov"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1</a:t>
            </a:fld>
            <a:endParaRPr lang="en-US"/>
          </a:p>
        </p:txBody>
      </p:sp>
    </p:spTree>
    <p:extLst>
      <p:ext uri="{BB962C8B-B14F-4D97-AF65-F5344CB8AC3E}">
        <p14:creationId xmlns:p14="http://schemas.microsoft.com/office/powerpoint/2010/main" val="2055712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Dimensions help slice and dice the data.  When creating the attendance report, you might want to know the number of students with 12 absences (facts) and then you might want to break that down by gender or ethnicity or program type (dimensions).  Or for another example, you might want to know the number of courses (facts) that a teacher taught in a particular timeframe (dimensions).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10</a:t>
            </a:fld>
            <a:endParaRPr lang="en-US"/>
          </a:p>
        </p:txBody>
      </p:sp>
    </p:spTree>
    <p:extLst>
      <p:ext uri="{BB962C8B-B14F-4D97-AF65-F5344CB8AC3E}">
        <p14:creationId xmlns:p14="http://schemas.microsoft.com/office/powerpoint/2010/main" val="4071099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the 13 CDW Subject Areas (in Alpha Order) visible to the district. These are hyperlinked, so you can access more</a:t>
            </a:r>
            <a:r>
              <a:rPr lang="en-US" sz="1200" kern="1200" baseline="0" dirty="0">
                <a:solidFill>
                  <a:schemeClr val="tx1"/>
                </a:solidFill>
                <a:effectLst/>
                <a:latin typeface="+mn-lt"/>
                <a:ea typeface="+mn-ea"/>
                <a:cs typeface="+mn-cs"/>
              </a:rPr>
              <a:t> information about</a:t>
            </a:r>
            <a:r>
              <a:rPr lang="en-US" sz="1200" kern="1200" dirty="0">
                <a:solidFill>
                  <a:schemeClr val="tx1"/>
                </a:solidFill>
                <a:effectLst/>
                <a:latin typeface="+mn-lt"/>
                <a:ea typeface="+mn-ea"/>
                <a:cs typeface="+mn-cs"/>
              </a:rPr>
              <a:t> them quickly</a:t>
            </a:r>
            <a:r>
              <a:rPr lang="en-US" sz="1200" kern="1200" baseline="0" dirty="0">
                <a:solidFill>
                  <a:schemeClr val="tx1"/>
                </a:solidFill>
                <a:effectLst/>
                <a:latin typeface="+mn-lt"/>
                <a:ea typeface="+mn-ea"/>
                <a:cs typeface="+mn-cs"/>
              </a:rPr>
              <a:t> by jumping to that slide</a:t>
            </a:r>
            <a:r>
              <a:rPr lang="en-US" sz="1200" kern="1200">
                <a:solidFill>
                  <a:schemeClr val="tx1"/>
                </a:solidFill>
                <a:effectLst/>
                <a:latin typeface="+mn-lt"/>
                <a:ea typeface="+mn-ea"/>
                <a:cs typeface="+mn-cs"/>
              </a:rPr>
              <a:t>.  Click the ‘Back</a:t>
            </a:r>
            <a:r>
              <a:rPr lang="en-US" sz="1200" kern="1200" baseline="0">
                <a:solidFill>
                  <a:schemeClr val="tx1"/>
                </a:solidFill>
                <a:effectLst/>
                <a:latin typeface="+mn-lt"/>
                <a:ea typeface="+mn-ea"/>
                <a:cs typeface="+mn-cs"/>
              </a:rPr>
              <a:t> to  Top’ link to come back to this TOC slide.</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Assessment </a:t>
            </a:r>
            <a:r>
              <a:rPr lang="en-US" sz="1200" kern="1200" dirty="0">
                <a:solidFill>
                  <a:schemeClr val="tx1"/>
                </a:solidFill>
                <a:effectLst/>
                <a:latin typeface="+mn-lt"/>
                <a:ea typeface="+mn-ea"/>
                <a:cs typeface="+mn-cs"/>
              </a:rPr>
              <a:t>Data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Career and Technical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Course and Grades Data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Cross Programs Analysis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Finance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Individual Programs Data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Membership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School Enrollment Data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School Safety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SEA, LEA and School Information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Staff Data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 Attendance Summary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Student Data </a:t>
            </a:r>
          </a:p>
          <a:p>
            <a:endParaRPr lang="en-US" dirty="0"/>
          </a:p>
        </p:txBody>
      </p:sp>
      <p:sp>
        <p:nvSpPr>
          <p:cNvPr id="4" name="Slide Number Placeholder 3"/>
          <p:cNvSpPr>
            <a:spLocks noGrp="1"/>
          </p:cNvSpPr>
          <p:nvPr>
            <p:ph type="sldNum" sz="quarter" idx="10"/>
          </p:nvPr>
        </p:nvSpPr>
        <p:spPr/>
        <p:txBody>
          <a:bodyPr/>
          <a:lstStyle/>
          <a:p>
            <a:fld id="{7AF366A3-CD53-4074-B7E2-436DA4C97ED3}" type="slidenum">
              <a:rPr lang="en-US" smtClean="0"/>
              <a:t>11</a:t>
            </a:fld>
            <a:endParaRPr lang="en-US"/>
          </a:p>
        </p:txBody>
      </p:sp>
    </p:spTree>
    <p:extLst>
      <p:ext uri="{BB962C8B-B14F-4D97-AF65-F5344CB8AC3E}">
        <p14:creationId xmlns:p14="http://schemas.microsoft.com/office/powerpoint/2010/main" val="4286451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Assessment Data:</a:t>
            </a:r>
          </a:p>
          <a:p>
            <a:r>
              <a:rPr lang="en-US" sz="1200" kern="1200" dirty="0">
                <a:solidFill>
                  <a:schemeClr val="tx1"/>
                </a:solidFill>
                <a:effectLst/>
                <a:latin typeface="+mn-lt"/>
                <a:ea typeface="+mn-ea"/>
                <a:cs typeface="+mn-cs"/>
              </a:rPr>
              <a:t>Currently we collect assessment data from 3 different areas:  CTE, Accountability (end-of-course and end-of-grade), EL (reading, writing, speaking, comprehension, listening, composition and overall composite). In the past we collected assessment data on Neglected or Delinquent students, but as of SY 13-14 this data is no longer collected.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assessment data in CEDARS is laid out in hierarchal fashion. The top of the hierarchy is the assessment type: EOC, EOG, CTE, LEP, and N&amp;D.  When creating a report, this would probably be your first filter.  The next level down the hierarchy is the assessment name. You can filter on assessment names where</a:t>
            </a:r>
            <a:r>
              <a:rPr lang="en-US" sz="1200" kern="1200" baseline="0" dirty="0">
                <a:solidFill>
                  <a:schemeClr val="tx1"/>
                </a:solidFill>
                <a:effectLst/>
                <a:latin typeface="+mn-lt"/>
                <a:ea typeface="+mn-ea"/>
                <a:cs typeface="+mn-cs"/>
              </a:rPr>
              <a:t> the name might contain a string </a:t>
            </a:r>
            <a:r>
              <a:rPr lang="en-US" sz="1200" kern="1200" dirty="0">
                <a:solidFill>
                  <a:schemeClr val="tx1"/>
                </a:solidFill>
                <a:effectLst/>
                <a:latin typeface="+mn-lt"/>
                <a:ea typeface="+mn-ea"/>
                <a:cs typeface="+mn-cs"/>
              </a:rPr>
              <a:t>like ‘Math’, ‘Science’, ‘English’, etc.   Additionally, CEDARS has the full descriptive name for</a:t>
            </a:r>
            <a:r>
              <a:rPr lang="en-US" sz="1200" kern="1200" baseline="0" dirty="0">
                <a:solidFill>
                  <a:schemeClr val="tx1"/>
                </a:solidFill>
                <a:effectLst/>
                <a:latin typeface="+mn-lt"/>
                <a:ea typeface="+mn-ea"/>
                <a:cs typeface="+mn-cs"/>
              </a:rPr>
              <a:t> the assessment, which can always be used as a filter</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assessment</a:t>
            </a:r>
            <a:r>
              <a:rPr lang="en-US" sz="1200" kern="1200" baseline="0" dirty="0">
                <a:solidFill>
                  <a:schemeClr val="tx1"/>
                </a:solidFill>
                <a:effectLst/>
                <a:latin typeface="+mn-lt"/>
                <a:ea typeface="+mn-ea"/>
                <a:cs typeface="+mn-cs"/>
              </a:rPr>
              <a:t> is associated with a subject area.  Examples of subject area are: English, Reading, Math, Writing.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CTE, Accountability and EL assessments are</a:t>
            </a:r>
            <a:r>
              <a:rPr lang="en-US" sz="1200" kern="1200" baseline="0" dirty="0">
                <a:solidFill>
                  <a:schemeClr val="tx1"/>
                </a:solidFill>
                <a:effectLst/>
                <a:latin typeface="+mn-lt"/>
                <a:ea typeface="+mn-ea"/>
                <a:cs typeface="+mn-cs"/>
              </a:rPr>
              <a:t> associated with an “assessment s</a:t>
            </a:r>
            <a:r>
              <a:rPr lang="en-US" sz="1200" kern="1200" dirty="0">
                <a:solidFill>
                  <a:schemeClr val="tx1"/>
                </a:solidFill>
                <a:effectLst/>
                <a:latin typeface="+mn-lt"/>
                <a:ea typeface="+mn-ea"/>
                <a:cs typeface="+mn-cs"/>
              </a:rPr>
              <a:t>tatus” data element.  Examples of assessment status are: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“student has a valid test score”, “test score is invalid”, “student did not take the test, reason is unknown”</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student has medical excuse for not taking the test”. Some of these statuses are important as they are counted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federal reporting.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EOGs</a:t>
            </a:r>
            <a:r>
              <a:rPr lang="en-US" sz="1200" kern="1200" baseline="0" dirty="0">
                <a:solidFill>
                  <a:schemeClr val="tx1"/>
                </a:solidFill>
                <a:effectLst/>
                <a:latin typeface="+mn-lt"/>
                <a:ea typeface="+mn-ea"/>
                <a:cs typeface="+mn-cs"/>
              </a:rPr>
              <a:t> and EOCs assessments (from </a:t>
            </a:r>
            <a:r>
              <a:rPr lang="en-US" sz="1200" kern="1200" dirty="0">
                <a:solidFill>
                  <a:schemeClr val="tx1"/>
                </a:solidFill>
                <a:effectLst/>
                <a:latin typeface="+mn-lt"/>
                <a:ea typeface="+mn-ea"/>
                <a:cs typeface="+mn-cs"/>
              </a:rPr>
              <a:t>Accountability) include whether</a:t>
            </a:r>
            <a:r>
              <a:rPr lang="en-US" sz="1200" kern="1200" baseline="0" dirty="0">
                <a:solidFill>
                  <a:schemeClr val="tx1"/>
                </a:solidFill>
                <a:effectLst/>
                <a:latin typeface="+mn-lt"/>
                <a:ea typeface="+mn-ea"/>
                <a:cs typeface="+mn-cs"/>
              </a:rPr>
              <a:t> or not a student was enrolled for a full academic year in a district or school (this information </a:t>
            </a:r>
            <a:r>
              <a:rPr lang="en-US" sz="1200" kern="1200" dirty="0">
                <a:solidFill>
                  <a:schemeClr val="tx1"/>
                </a:solidFill>
                <a:effectLst/>
                <a:latin typeface="+mn-lt"/>
                <a:ea typeface="+mn-ea"/>
                <a:cs typeface="+mn-cs"/>
              </a:rPr>
              <a:t>is used for federal reporting). These assessments </a:t>
            </a:r>
            <a:r>
              <a:rPr lang="en-US" sz="1200" kern="1200" baseline="0" dirty="0">
                <a:solidFill>
                  <a:schemeClr val="tx1"/>
                </a:solidFill>
                <a:effectLst/>
                <a:latin typeface="+mn-lt"/>
                <a:ea typeface="+mn-ea"/>
                <a:cs typeface="+mn-cs"/>
              </a:rPr>
              <a:t>also include information on t</a:t>
            </a:r>
            <a:r>
              <a:rPr lang="en-US" sz="1200" kern="1200" dirty="0">
                <a:solidFill>
                  <a:schemeClr val="tx1"/>
                </a:solidFill>
                <a:effectLst/>
                <a:latin typeface="+mn-lt"/>
                <a:ea typeface="+mn-ea"/>
                <a:cs typeface="+mn-cs"/>
              </a:rPr>
              <a:t>esting accommodation, which is a</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simple yes or no.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EL assessments include whether</a:t>
            </a:r>
            <a:r>
              <a:rPr lang="en-US" sz="1200" kern="1200" baseline="0" dirty="0">
                <a:solidFill>
                  <a:schemeClr val="tx1"/>
                </a:solidFill>
                <a:effectLst/>
                <a:latin typeface="+mn-lt"/>
                <a:ea typeface="+mn-ea"/>
                <a:cs typeface="+mn-cs"/>
              </a:rPr>
              <a:t> or not the assessment is the first time the student was assessed. This information is very important to the EL program and is used for federal reporting. The EL assessments also include a t</a:t>
            </a:r>
            <a:r>
              <a:rPr lang="en-US" sz="1200" kern="1200" dirty="0">
                <a:solidFill>
                  <a:schemeClr val="tx1"/>
                </a:solidFill>
                <a:effectLst/>
                <a:latin typeface="+mn-lt"/>
                <a:ea typeface="+mn-ea"/>
                <a:cs typeface="+mn-cs"/>
              </a:rPr>
              <a:t>est booklet ID, as the EL Program needs to track assessments</a:t>
            </a:r>
            <a:r>
              <a:rPr lang="en-US" sz="1200" kern="1200" baseline="0" dirty="0">
                <a:solidFill>
                  <a:schemeClr val="tx1"/>
                </a:solidFill>
                <a:effectLst/>
                <a:latin typeface="+mn-lt"/>
                <a:ea typeface="+mn-ea"/>
                <a:cs typeface="+mn-cs"/>
              </a:rPr>
              <a:t> by booklet ID.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Assessment data is typically collected and loaded into CEDARS at the end of the year to meet federal reporting deadlines.  Timing varies a little bit depending on the program.  </a:t>
            </a:r>
            <a:endParaRPr lang="en-US" dirty="0"/>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12</a:t>
            </a:fld>
            <a:endParaRPr lang="en-US"/>
          </a:p>
        </p:txBody>
      </p:sp>
    </p:spTree>
    <p:extLst>
      <p:ext uri="{BB962C8B-B14F-4D97-AF65-F5344CB8AC3E}">
        <p14:creationId xmlns:p14="http://schemas.microsoft.com/office/powerpoint/2010/main" val="2541920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Career &amp;</a:t>
            </a:r>
            <a:r>
              <a:rPr lang="en-US" sz="1200" kern="1200" baseline="0" dirty="0">
                <a:solidFill>
                  <a:schemeClr val="tx1"/>
                </a:solidFill>
                <a:effectLst/>
                <a:latin typeface="+mn-lt"/>
                <a:ea typeface="+mn-ea"/>
                <a:cs typeface="+mn-cs"/>
              </a:rPr>
              <a:t> Technical Education…</a:t>
            </a:r>
          </a:p>
          <a:p>
            <a:r>
              <a:rPr lang="en-US" sz="1200" kern="1200" dirty="0">
                <a:solidFill>
                  <a:schemeClr val="tx1"/>
                </a:solidFill>
                <a:effectLst/>
                <a:latin typeface="+mn-lt"/>
                <a:ea typeface="+mn-ea"/>
                <a:cs typeface="+mn-cs"/>
              </a:rPr>
              <a:t>The Career and Technical Education data is collected in the CTE Cluster Student</a:t>
            </a:r>
            <a:r>
              <a:rPr lang="en-US" sz="1200" kern="1200" baseline="0" dirty="0">
                <a:solidFill>
                  <a:schemeClr val="tx1"/>
                </a:solidFill>
                <a:effectLst/>
                <a:latin typeface="+mn-lt"/>
                <a:ea typeface="+mn-ea"/>
                <a:cs typeface="+mn-cs"/>
              </a:rPr>
              <a:t> Fact extract. </a:t>
            </a:r>
            <a:r>
              <a:rPr lang="en-US" sz="1200" kern="1200" dirty="0">
                <a:solidFill>
                  <a:schemeClr val="tx1"/>
                </a:solidFill>
                <a:effectLst/>
                <a:latin typeface="+mn-lt"/>
                <a:ea typeface="+mn-ea"/>
                <a:cs typeface="+mn-cs"/>
              </a:rPr>
              <a:t>We collect the “end-of-year” CTE student level data in the November timeframe.  We have</a:t>
            </a:r>
            <a:r>
              <a:rPr lang="en-US" sz="1200" kern="1200" baseline="0" dirty="0">
                <a:solidFill>
                  <a:schemeClr val="tx1"/>
                </a:solidFill>
                <a:effectLst/>
                <a:latin typeface="+mn-lt"/>
                <a:ea typeface="+mn-ea"/>
                <a:cs typeface="+mn-cs"/>
              </a:rPr>
              <a:t> to wait until the dropout report and graduation rate are finalized. </a:t>
            </a:r>
            <a:r>
              <a:rPr lang="en-US" sz="1200" kern="1200" dirty="0">
                <a:solidFill>
                  <a:schemeClr val="tx1"/>
                </a:solidFill>
                <a:effectLst/>
                <a:latin typeface="+mn-lt"/>
                <a:ea typeface="+mn-ea"/>
                <a:cs typeface="+mn-cs"/>
              </a:rPr>
              <a:t>CTE needs that</a:t>
            </a:r>
            <a:r>
              <a:rPr lang="en-US" sz="1200" kern="1200" baseline="0" dirty="0">
                <a:solidFill>
                  <a:schemeClr val="tx1"/>
                </a:solidFill>
                <a:effectLst/>
                <a:latin typeface="+mn-lt"/>
                <a:ea typeface="+mn-ea"/>
                <a:cs typeface="+mn-cs"/>
              </a:rPr>
              <a:t> information for the 3S1 indicator. </a:t>
            </a:r>
            <a:r>
              <a:rPr lang="en-US" sz="1200" kern="1200" dirty="0">
                <a:solidFill>
                  <a:schemeClr val="tx1"/>
                </a:solidFill>
                <a:effectLst/>
                <a:latin typeface="+mn-lt"/>
                <a:ea typeface="+mn-ea"/>
                <a:cs typeface="+mn-cs"/>
              </a:rPr>
              <a:t>3S1 indicator determines whether or not the CTE student was included in the state numerator for graduation.  Also included in the CTE Cluster student fact is the student’s cluster code, the student’s course of study, a CTE participant code and a CTE concentrator code. The CTE participant</a:t>
            </a:r>
            <a:r>
              <a:rPr lang="en-US" sz="1200" kern="1200" baseline="0" dirty="0">
                <a:solidFill>
                  <a:schemeClr val="tx1"/>
                </a:solidFill>
                <a:effectLst/>
                <a:latin typeface="+mn-lt"/>
                <a:ea typeface="+mn-ea"/>
                <a:cs typeface="+mn-cs"/>
              </a:rPr>
              <a:t> and concentrator codes are </a:t>
            </a:r>
            <a:r>
              <a:rPr lang="en-US" sz="1200" kern="1200" dirty="0">
                <a:solidFill>
                  <a:schemeClr val="tx1"/>
                </a:solidFill>
                <a:effectLst/>
                <a:latin typeface="+mn-lt"/>
                <a:ea typeface="+mn-ea"/>
                <a:cs typeface="+mn-cs"/>
              </a:rPr>
              <a:t>yes/no codes. In addition to indicating that a student is a participant and/or</a:t>
            </a:r>
            <a:r>
              <a:rPr lang="en-US" sz="1200" kern="1200" baseline="0" dirty="0">
                <a:solidFill>
                  <a:schemeClr val="tx1"/>
                </a:solidFill>
                <a:effectLst/>
                <a:latin typeface="+mn-lt"/>
                <a:ea typeface="+mn-ea"/>
                <a:cs typeface="+mn-cs"/>
              </a:rPr>
              <a:t> concentrator, the codes a</a:t>
            </a:r>
            <a:r>
              <a:rPr lang="en-US" sz="1200" kern="1200" dirty="0">
                <a:solidFill>
                  <a:schemeClr val="tx1"/>
                </a:solidFill>
                <a:effectLst/>
                <a:latin typeface="+mn-lt"/>
                <a:ea typeface="+mn-ea"/>
                <a:cs typeface="+mn-cs"/>
              </a:rPr>
              <a:t>lso indicate whether or not the student was taking courses that were nontraditional for their gender. This information is very important for federal reporting.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13</a:t>
            </a:fld>
            <a:endParaRPr lang="en-US"/>
          </a:p>
        </p:txBody>
      </p:sp>
    </p:spTree>
    <p:extLst>
      <p:ext uri="{BB962C8B-B14F-4D97-AF65-F5344CB8AC3E}">
        <p14:creationId xmlns:p14="http://schemas.microsoft.com/office/powerpoint/2010/main" val="2102847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Career and Technical Education…</a:t>
            </a:r>
          </a:p>
          <a:p>
            <a:r>
              <a:rPr lang="en-US" sz="1200" kern="1200" dirty="0">
                <a:solidFill>
                  <a:schemeClr val="tx1"/>
                </a:solidFill>
                <a:effectLst/>
                <a:latin typeface="+mn-lt"/>
                <a:ea typeface="+mn-ea"/>
                <a:cs typeface="+mn-cs"/>
              </a:rPr>
              <a:t>About 6 months after loading the CTE Cluster Student Fact into</a:t>
            </a:r>
            <a:r>
              <a:rPr lang="en-US" sz="1200" kern="1200" baseline="0" dirty="0">
                <a:solidFill>
                  <a:schemeClr val="tx1"/>
                </a:solidFill>
                <a:effectLst/>
                <a:latin typeface="+mn-lt"/>
                <a:ea typeface="+mn-ea"/>
                <a:cs typeface="+mn-cs"/>
              </a:rPr>
              <a:t> CEDARS, </a:t>
            </a:r>
            <a:r>
              <a:rPr lang="en-US" sz="1200" kern="1200" dirty="0">
                <a:solidFill>
                  <a:schemeClr val="tx1"/>
                </a:solidFill>
                <a:effectLst/>
                <a:latin typeface="+mn-lt"/>
                <a:ea typeface="+mn-ea"/>
                <a:cs typeface="+mn-cs"/>
              </a:rPr>
              <a:t>we get the CTE Survey data.  The survey is given only to the CTE Concentrators that  graduated high school.  The survey opens in the January timeframe.  The</a:t>
            </a:r>
            <a:r>
              <a:rPr lang="en-US" sz="1200" kern="1200" baseline="0" dirty="0">
                <a:solidFill>
                  <a:schemeClr val="tx1"/>
                </a:solidFill>
                <a:effectLst/>
                <a:latin typeface="+mn-lt"/>
                <a:ea typeface="+mn-ea"/>
                <a:cs typeface="+mn-cs"/>
              </a:rPr>
              <a:t> graduated students </a:t>
            </a:r>
            <a:r>
              <a:rPr lang="en-US" sz="1200" kern="1200" dirty="0">
                <a:solidFill>
                  <a:schemeClr val="tx1"/>
                </a:solidFill>
                <a:effectLst/>
                <a:latin typeface="+mn-lt"/>
                <a:ea typeface="+mn-ea"/>
                <a:cs typeface="+mn-cs"/>
              </a:rPr>
              <a:t>have several months to complete the survey, which typically</a:t>
            </a:r>
            <a:r>
              <a:rPr lang="en-US" sz="1200" kern="1200" baseline="0" dirty="0">
                <a:solidFill>
                  <a:schemeClr val="tx1"/>
                </a:solidFill>
                <a:effectLst/>
                <a:latin typeface="+mn-lt"/>
                <a:ea typeface="+mn-ea"/>
                <a:cs typeface="+mn-cs"/>
              </a:rPr>
              <a:t> closes in April or May. </a:t>
            </a:r>
            <a:r>
              <a:rPr lang="en-US" sz="1200" kern="1200" dirty="0">
                <a:solidFill>
                  <a:schemeClr val="tx1"/>
                </a:solidFill>
                <a:effectLst/>
                <a:latin typeface="+mn-lt"/>
                <a:ea typeface="+mn-ea"/>
                <a:cs typeface="+mn-cs"/>
              </a:rPr>
              <a:t> Although the survey asks</a:t>
            </a:r>
            <a:r>
              <a:rPr lang="en-US" sz="1200" kern="1200" baseline="0" dirty="0">
                <a:solidFill>
                  <a:schemeClr val="tx1"/>
                </a:solidFill>
                <a:effectLst/>
                <a:latin typeface="+mn-lt"/>
                <a:ea typeface="+mn-ea"/>
                <a:cs typeface="+mn-cs"/>
              </a:rPr>
              <a:t> a number of questions of the survey participants, CEDARS is interested in the “yes/no” response to only 4 questions.  The survey responses collected in CEDARS in the form of a yes/no indicator. The indicators are:  1) post school </a:t>
            </a:r>
            <a:r>
              <a:rPr lang="en-US" sz="1200" kern="1200" dirty="0">
                <a:solidFill>
                  <a:schemeClr val="tx1"/>
                </a:solidFill>
                <a:effectLst/>
                <a:latin typeface="+mn-lt"/>
                <a:ea typeface="+mn-ea"/>
                <a:cs typeface="+mn-cs"/>
              </a:rPr>
              <a:t>military service indicator, 2) post school employment indicator, 3) post school further study indicator, and, 4) post school advanced training indicator.  These indicators</a:t>
            </a:r>
            <a:r>
              <a:rPr lang="en-US" sz="1200" kern="1200" baseline="0" dirty="0">
                <a:solidFill>
                  <a:schemeClr val="tx1"/>
                </a:solidFill>
                <a:effectLst/>
                <a:latin typeface="+mn-lt"/>
                <a:ea typeface="+mn-ea"/>
                <a:cs typeface="+mn-cs"/>
              </a:rPr>
              <a:t> are collected for </a:t>
            </a:r>
            <a:r>
              <a:rPr lang="en-US" sz="1200" kern="1200" dirty="0">
                <a:solidFill>
                  <a:schemeClr val="tx1"/>
                </a:solidFill>
                <a:effectLst/>
                <a:latin typeface="+mn-lt"/>
                <a:ea typeface="+mn-ea"/>
                <a:cs typeface="+mn-cs"/>
              </a:rPr>
              <a:t>federal.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access the business rules for more details on CTE</a:t>
            </a:r>
            <a:r>
              <a:rPr lang="en-US" sz="1200" kern="1200" baseline="0" dirty="0">
                <a:solidFill>
                  <a:schemeClr val="tx1"/>
                </a:solidFill>
                <a:effectLst/>
                <a:latin typeface="+mn-lt"/>
                <a:ea typeface="+mn-ea"/>
                <a:cs typeface="+mn-cs"/>
              </a:rPr>
              <a:t> student level data</a:t>
            </a:r>
            <a:r>
              <a:rPr lang="en-US" sz="1200" kern="1200" dirty="0">
                <a:solidFill>
                  <a:schemeClr val="tx1"/>
                </a:solidFill>
                <a:effectLst/>
                <a:latin typeface="+mn-lt"/>
                <a:ea typeface="+mn-ea"/>
                <a:cs typeface="+mn-cs"/>
              </a:rPr>
              <a:t>.  We will show you where to find those.</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14</a:t>
            </a:fld>
            <a:endParaRPr lang="en-US"/>
          </a:p>
        </p:txBody>
      </p:sp>
    </p:spTree>
    <p:extLst>
      <p:ext uri="{BB962C8B-B14F-4D97-AF65-F5344CB8AC3E}">
        <p14:creationId xmlns:p14="http://schemas.microsoft.com/office/powerpoint/2010/main" val="215354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Course and Grades Data …</a:t>
            </a:r>
          </a:p>
          <a:p>
            <a:r>
              <a:rPr lang="en-US" sz="1200" kern="1200" dirty="0">
                <a:solidFill>
                  <a:schemeClr val="tx1"/>
                </a:solidFill>
                <a:effectLst/>
                <a:latin typeface="+mn-lt"/>
                <a:ea typeface="+mn-ea"/>
                <a:cs typeface="+mn-cs"/>
              </a:rPr>
              <a:t>The course and grades data are collected in February and at year end.  The loading of the course data into CEDARS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begins with loading a course catalog.  The loading of all course and grades data is </a:t>
            </a:r>
            <a:r>
              <a:rPr lang="en-US" sz="1200" kern="1200" baseline="0" dirty="0">
                <a:solidFill>
                  <a:schemeClr val="tx1"/>
                </a:solidFill>
                <a:effectLst/>
                <a:latin typeface="+mn-lt"/>
                <a:ea typeface="+mn-ea"/>
                <a:cs typeface="+mn-cs"/>
              </a:rPr>
              <a:t>dependent on matching courses and grades to a course in the course catalog.  </a:t>
            </a:r>
            <a:r>
              <a:rPr lang="en-US" sz="1200" kern="1200" dirty="0">
                <a:solidFill>
                  <a:schemeClr val="tx1"/>
                </a:solidFill>
                <a:effectLst/>
                <a:latin typeface="+mn-lt"/>
                <a:ea typeface="+mn-ea"/>
                <a:cs typeface="+mn-cs"/>
              </a:rPr>
              <a:t>Course catalog includes course name, course code, department and, term as the course identifier.  A course also includes number of credits and academic level.  There are various indicators associated with a course.  For instance, is it an Honors Course?  Is the course Advanced Placement?  Is the course Special Program, Remedial, Basic, Special Education or Non-Traditional Gender? There’s a “yes/no” code to indicate</a:t>
            </a:r>
            <a:r>
              <a:rPr lang="en-US" sz="1200" kern="1200" baseline="0" dirty="0">
                <a:solidFill>
                  <a:schemeClr val="tx1"/>
                </a:solidFill>
                <a:effectLst/>
                <a:latin typeface="+mn-lt"/>
                <a:ea typeface="+mn-ea"/>
                <a:cs typeface="+mn-cs"/>
              </a:rPr>
              <a:t> if the course is applicable to the student’s GPA. T</a:t>
            </a:r>
            <a:r>
              <a:rPr lang="en-US" sz="1200" kern="1200" dirty="0">
                <a:solidFill>
                  <a:schemeClr val="tx1"/>
                </a:solidFill>
                <a:effectLst/>
                <a:latin typeface="+mn-lt"/>
                <a:ea typeface="+mn-ea"/>
                <a:cs typeface="+mn-cs"/>
              </a:rPr>
              <a:t>hese</a:t>
            </a:r>
            <a:r>
              <a:rPr lang="en-US" sz="1200" kern="1200" baseline="0" dirty="0">
                <a:solidFill>
                  <a:schemeClr val="tx1"/>
                </a:solidFill>
                <a:effectLst/>
                <a:latin typeface="+mn-lt"/>
                <a:ea typeface="+mn-ea"/>
                <a:cs typeface="+mn-cs"/>
              </a:rPr>
              <a:t> attributes about a course </a:t>
            </a:r>
            <a:r>
              <a:rPr lang="en-US" sz="1200" kern="1200" dirty="0">
                <a:solidFill>
                  <a:schemeClr val="tx1"/>
                </a:solidFill>
                <a:effectLst/>
                <a:latin typeface="+mn-lt"/>
                <a:ea typeface="+mn-ea"/>
                <a:cs typeface="+mn-cs"/>
              </a:rPr>
              <a:t>comes from PowerSchool.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for more information on course and grades you can access the Business Rules for the Course Catalog, Course Instructor Snapshot, Student Course Enrollment and Student Grades.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15</a:t>
            </a:fld>
            <a:endParaRPr lang="en-US"/>
          </a:p>
        </p:txBody>
      </p:sp>
    </p:spTree>
    <p:extLst>
      <p:ext uri="{BB962C8B-B14F-4D97-AF65-F5344CB8AC3E}">
        <p14:creationId xmlns:p14="http://schemas.microsoft.com/office/powerpoint/2010/main" val="2900268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the course catalog has</a:t>
            </a:r>
            <a:r>
              <a:rPr lang="en-US" sz="1200" kern="1200" baseline="0" dirty="0">
                <a:solidFill>
                  <a:schemeClr val="tx1"/>
                </a:solidFill>
                <a:effectLst/>
                <a:latin typeface="+mn-lt"/>
                <a:ea typeface="+mn-ea"/>
                <a:cs typeface="+mn-cs"/>
              </a:rPr>
              <a:t> been successfully</a:t>
            </a:r>
            <a:r>
              <a:rPr lang="en-US" sz="1200" kern="1200" dirty="0">
                <a:solidFill>
                  <a:schemeClr val="tx1"/>
                </a:solidFill>
                <a:effectLst/>
                <a:latin typeface="+mn-lt"/>
                <a:ea typeface="+mn-ea"/>
                <a:cs typeface="+mn-cs"/>
              </a:rPr>
              <a:t> loaded, the course instructor snapshot data,</a:t>
            </a:r>
            <a:r>
              <a:rPr lang="en-US" sz="1200" kern="1200" baseline="0" dirty="0">
                <a:solidFill>
                  <a:schemeClr val="tx1"/>
                </a:solidFill>
                <a:effectLst/>
                <a:latin typeface="+mn-lt"/>
                <a:ea typeface="+mn-ea"/>
                <a:cs typeface="+mn-cs"/>
              </a:rPr>
              <a:t> when it becomes </a:t>
            </a:r>
            <a:r>
              <a:rPr lang="en-US" sz="1200" kern="1200" dirty="0">
                <a:solidFill>
                  <a:schemeClr val="tx1"/>
                </a:solidFill>
                <a:effectLst/>
                <a:latin typeface="+mn-lt"/>
                <a:ea typeface="+mn-ea"/>
                <a:cs typeface="+mn-cs"/>
              </a:rPr>
              <a:t>available is loaded.  There’s really not that much in the course instructor snapshot other than the course information that ties the instructor to the course.  The primary instructor for the course has to have a staff UID.  The course</a:t>
            </a:r>
            <a:r>
              <a:rPr lang="en-US" sz="1200" kern="1200" baseline="0" dirty="0">
                <a:solidFill>
                  <a:schemeClr val="tx1"/>
                </a:solidFill>
                <a:effectLst/>
                <a:latin typeface="+mn-lt"/>
                <a:ea typeface="+mn-ea"/>
                <a:cs typeface="+mn-cs"/>
              </a:rPr>
              <a:t> instructor </a:t>
            </a:r>
            <a:r>
              <a:rPr lang="en-US" sz="1200" kern="1200" dirty="0">
                <a:solidFill>
                  <a:schemeClr val="tx1"/>
                </a:solidFill>
                <a:effectLst/>
                <a:latin typeface="+mn-lt"/>
                <a:ea typeface="+mn-ea"/>
                <a:cs typeface="+mn-cs"/>
              </a:rPr>
              <a:t>template also allows for 5 other instructors. </a:t>
            </a:r>
            <a:r>
              <a:rPr lang="en-US" sz="1200" kern="1200" baseline="0" dirty="0">
                <a:solidFill>
                  <a:schemeClr val="tx1"/>
                </a:solidFill>
                <a:effectLst/>
                <a:latin typeface="+mn-lt"/>
                <a:ea typeface="+mn-ea"/>
                <a:cs typeface="+mn-cs"/>
              </a:rPr>
              <a:t> Once th</a:t>
            </a:r>
            <a:r>
              <a:rPr lang="en-US" sz="1200" kern="1200" dirty="0">
                <a:solidFill>
                  <a:schemeClr val="tx1"/>
                </a:solidFill>
                <a:effectLst/>
                <a:latin typeface="+mn-lt"/>
                <a:ea typeface="+mn-ea"/>
                <a:cs typeface="+mn-cs"/>
              </a:rPr>
              <a:t>at template is loaded into CEDARS, the instructor is tied to a course and vice versa.   Working down the line, you need to know who the student are that are enrolled in the course. The Student Course Enrollment template</a:t>
            </a:r>
            <a:r>
              <a:rPr lang="en-US" sz="1200" kern="1200" baseline="0" dirty="0">
                <a:solidFill>
                  <a:schemeClr val="tx1"/>
                </a:solidFill>
                <a:effectLst/>
                <a:latin typeface="+mn-lt"/>
                <a:ea typeface="+mn-ea"/>
                <a:cs typeface="+mn-cs"/>
              </a:rPr>
              <a:t> connects the students to the particular course with the particular teacher.  Again,</a:t>
            </a:r>
            <a:r>
              <a:rPr lang="en-US" sz="1200" kern="1200" dirty="0">
                <a:solidFill>
                  <a:schemeClr val="tx1"/>
                </a:solidFill>
                <a:effectLst/>
                <a:latin typeface="+mn-lt"/>
                <a:ea typeface="+mn-ea"/>
                <a:cs typeface="+mn-cs"/>
              </a:rPr>
              <a:t> the Student Course Enrollment template will have course information, along with the term, it will have the teacher’s staff UID, the student UID.  Lastly, the Student</a:t>
            </a:r>
            <a:r>
              <a:rPr lang="en-US" sz="1200" kern="1200" baseline="0" dirty="0">
                <a:solidFill>
                  <a:schemeClr val="tx1"/>
                </a:solidFill>
                <a:effectLst/>
                <a:latin typeface="+mn-lt"/>
                <a:ea typeface="+mn-ea"/>
                <a:cs typeface="+mn-cs"/>
              </a:rPr>
              <a:t> Grades are loaded.  Again, </a:t>
            </a:r>
            <a:r>
              <a:rPr lang="en-US" sz="1200" kern="1200" dirty="0">
                <a:solidFill>
                  <a:schemeClr val="tx1"/>
                </a:solidFill>
                <a:effectLst/>
                <a:latin typeface="+mn-lt"/>
                <a:ea typeface="+mn-ea"/>
                <a:cs typeface="+mn-cs"/>
              </a:rPr>
              <a:t>the student grades template is simple.  It has all the key information that allows you to connect to the Student Course Enrollment and the Course Instructor Snapshot; in addition, it includes a Numeric/Alpha Grade, a GPA Impact, and the number of credits</a:t>
            </a:r>
            <a:r>
              <a:rPr lang="en-US" sz="1200" kern="1200" baseline="0" dirty="0">
                <a:solidFill>
                  <a:schemeClr val="tx1"/>
                </a:solidFill>
                <a:effectLst/>
                <a:latin typeface="+mn-lt"/>
                <a:ea typeface="+mn-ea"/>
                <a:cs typeface="+mn-cs"/>
              </a:rPr>
              <a:t> earned, </a:t>
            </a:r>
            <a:r>
              <a:rPr lang="en-US" sz="1200" kern="1200" dirty="0">
                <a:solidFill>
                  <a:schemeClr val="tx1"/>
                </a:solidFill>
                <a:effectLst/>
                <a:latin typeface="+mn-lt"/>
                <a:ea typeface="+mn-ea"/>
                <a:cs typeface="+mn-cs"/>
              </a:rPr>
              <a:t>if applicable.  It’s very important that all of the identifying information (course, teacher, student) in this chain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of templates line up, because if any one of them breaks down along the way, anything below it will</a:t>
            </a:r>
            <a:r>
              <a:rPr lang="en-US" sz="1200" kern="1200" baseline="0" dirty="0">
                <a:solidFill>
                  <a:schemeClr val="tx1"/>
                </a:solidFill>
                <a:effectLst/>
                <a:latin typeface="+mn-lt"/>
                <a:ea typeface="+mn-ea"/>
                <a:cs typeface="+mn-cs"/>
              </a:rPr>
              <a:t> not </a:t>
            </a:r>
            <a:r>
              <a:rPr lang="en-US" sz="1200" kern="1200" dirty="0">
                <a:solidFill>
                  <a:schemeClr val="tx1"/>
                </a:solidFill>
                <a:effectLst/>
                <a:latin typeface="+mn-lt"/>
                <a:ea typeface="+mn-ea"/>
                <a:cs typeface="+mn-cs"/>
              </a:rPr>
              <a:t>load.  </a:t>
            </a:r>
          </a:p>
          <a:p>
            <a:endParaRPr lang="en-US" dirty="0"/>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16</a:t>
            </a:fld>
            <a:endParaRPr lang="en-US"/>
          </a:p>
        </p:txBody>
      </p:sp>
    </p:spTree>
    <p:extLst>
      <p:ext uri="{BB962C8B-B14F-4D97-AF65-F5344CB8AC3E}">
        <p14:creationId xmlns:p14="http://schemas.microsoft.com/office/powerpoint/2010/main" val="1035573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Bit about Data Quality—Courses and Grades</a:t>
            </a:r>
          </a:p>
          <a:p>
            <a:r>
              <a:rPr lang="en-US" sz="1200" kern="1200" dirty="0">
                <a:solidFill>
                  <a:schemeClr val="tx1"/>
                </a:solidFill>
                <a:effectLst/>
                <a:latin typeface="+mn-lt"/>
                <a:ea typeface="+mn-ea"/>
                <a:cs typeface="+mn-cs"/>
              </a:rPr>
              <a:t>Consider Staff UID.  The staff UID is critical in making the connection between the Staff, the Course Instructor, the Student Course Enrollment and the Student Grades data.  Your data set will not be complete if the primary instructor ID (which is the staff member’s UID) is blank</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 contains alpha</a:t>
            </a:r>
            <a:r>
              <a:rPr lang="en-US" sz="1200" kern="1200" baseline="0" dirty="0">
                <a:solidFill>
                  <a:schemeClr val="tx1"/>
                </a:solidFill>
                <a:effectLst/>
                <a:latin typeface="+mn-lt"/>
                <a:ea typeface="+mn-ea"/>
                <a:cs typeface="+mn-cs"/>
              </a:rPr>
              <a:t> characters, like staff name or a string of numbers that is not a valid staff UID.</a:t>
            </a:r>
            <a:r>
              <a:rPr lang="en-US" sz="1200" kern="1200" dirty="0">
                <a:solidFill>
                  <a:schemeClr val="tx1"/>
                </a:solidFill>
                <a:effectLst/>
                <a:latin typeface="+mn-lt"/>
                <a:ea typeface="+mn-ea"/>
                <a:cs typeface="+mn-cs"/>
              </a:rPr>
              <a:t>  Here is an example:  We received many null Primary Instructor IDs as we worked to upload the 2013-2014 and 2014-2015 school years. Some of these staff ID data errors might be attributed to the newness of the system and may truly be invalid records. Some of the staff IDs</a:t>
            </a:r>
            <a:r>
              <a:rPr lang="en-US" sz="1200" kern="1200" baseline="0" dirty="0">
                <a:solidFill>
                  <a:schemeClr val="tx1"/>
                </a:solidFill>
                <a:effectLst/>
                <a:latin typeface="+mn-lt"/>
                <a:ea typeface="+mn-ea"/>
                <a:cs typeface="+mn-cs"/>
              </a:rPr>
              <a:t> may </a:t>
            </a:r>
            <a:r>
              <a:rPr lang="en-US" sz="1200" kern="1200" dirty="0">
                <a:solidFill>
                  <a:schemeClr val="tx1"/>
                </a:solidFill>
                <a:effectLst/>
                <a:latin typeface="+mn-lt"/>
                <a:ea typeface="+mn-ea"/>
                <a:cs typeface="+mn-cs"/>
              </a:rPr>
              <a:t>be valid, but CEDARS does not contain the Staff record</a:t>
            </a:r>
            <a:r>
              <a:rPr lang="en-US" sz="1200" kern="1200" baseline="0" dirty="0">
                <a:solidFill>
                  <a:schemeClr val="tx1"/>
                </a:solidFill>
                <a:effectLst/>
                <a:latin typeface="+mn-lt"/>
                <a:ea typeface="+mn-ea"/>
                <a:cs typeface="+mn-cs"/>
              </a:rPr>
              <a:t> so there is no </a:t>
            </a:r>
            <a:r>
              <a:rPr lang="en-US" sz="1200" kern="1200" dirty="0">
                <a:solidFill>
                  <a:schemeClr val="tx1"/>
                </a:solidFill>
                <a:effectLst/>
                <a:latin typeface="+mn-lt"/>
                <a:ea typeface="+mn-ea"/>
                <a:cs typeface="+mn-cs"/>
              </a:rPr>
              <a:t>staff UID to connect all the data pieces.  It’s very important that the primary course instructor has an accurate Staff UID, and subsequently any additional instructors that are added to the PowerSchool course section record.  If there is more than one teacher assigned to the course, they must be assigned correctly and consecutively (first teacher as first record, second teacher as second record, etc.) For example, sometimes we get records that have a primary instructor of course ‘123’, the second instructor field is blank, and then there is data for a third instructor.  This</a:t>
            </a:r>
            <a:r>
              <a:rPr lang="en-US" sz="1200" kern="1200" baseline="0" dirty="0">
                <a:solidFill>
                  <a:schemeClr val="tx1"/>
                </a:solidFill>
                <a:effectLst/>
                <a:latin typeface="+mn-lt"/>
                <a:ea typeface="+mn-ea"/>
                <a:cs typeface="+mn-cs"/>
              </a:rPr>
              <a:t> example will trigger a data </a:t>
            </a:r>
            <a:r>
              <a:rPr lang="en-US" sz="1200" kern="1200" dirty="0">
                <a:solidFill>
                  <a:schemeClr val="tx1"/>
                </a:solidFill>
                <a:effectLst/>
                <a:latin typeface="+mn-lt"/>
                <a:ea typeface="+mn-ea"/>
                <a:cs typeface="+mn-cs"/>
              </a:rPr>
              <a:t>error in the system and will not load.  If you have any questions about recording teachers in sections in PowerSchool, we’ve included the links to the PowerSchool Staff Documentation.  Staff documentation is </a:t>
            </a:r>
            <a:r>
              <a:rPr lang="en-US" sz="1200" dirty="0"/>
              <a:t>located on the </a:t>
            </a:r>
            <a:r>
              <a:rPr lang="en-US" sz="1200" dirty="0">
                <a:hlinkClick r:id="rId3"/>
              </a:rPr>
              <a:t>NC SIS Resources</a:t>
            </a:r>
            <a:r>
              <a:rPr lang="en-US" sz="1200" dirty="0"/>
              <a:t> page of the NC DPI website</a:t>
            </a:r>
          </a:p>
          <a:p>
            <a:endParaRPr lang="en-US" dirty="0"/>
          </a:p>
          <a:p>
            <a:r>
              <a:rPr lang="en-US" sz="1200" kern="1200" dirty="0">
                <a:solidFill>
                  <a:schemeClr val="tx1"/>
                </a:solidFill>
                <a:effectLst/>
                <a:latin typeface="+mn-lt"/>
                <a:ea typeface="+mn-ea"/>
                <a:cs typeface="+mn-cs"/>
              </a:rPr>
              <a:t>A Bit about Data Quality—Courses and Grades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You’re going to notice that we talk pretty intensively about data quality.  Robin mentioned the staff UID.  The staff UID is critical to make the connection between the Staff, the Course Instructor, the Course Enrollment and the Student New Grades.  Your data set will not be complete if the primary instructor ID is blank, for example.  And we do see a lot of that as we worked through the 2013-2014 school year. Some of that might be attributed to the newness of the system and therefore it’s just bogus-y records, but some of that might be valid and we don’t have a staff ID or a UID to make the connection.  So it’s very important that our primary course instructor is identified accurately, has an accurate UID, and subsequently any additional instructors are added to the PowerSchool course section screen in the appropriate fashion.  So we don’t want to see a primary instructor of course 123, for example, we skip a second instructor, and then we see a third instructor.  So, I’m talking a bit out of my area of expertise about PowerSchool so, if you have any questions about scheduling documentation is </a:t>
            </a:r>
            <a:r>
              <a:rPr lang="en-US" sz="1200" dirty="0"/>
              <a:t>located on the </a:t>
            </a:r>
            <a:r>
              <a:rPr lang="en-US" sz="1200" dirty="0">
                <a:hlinkClick r:id="rId3"/>
              </a:rPr>
              <a:t>NC SIS Resources</a:t>
            </a:r>
            <a:r>
              <a:rPr lang="en-US" sz="1200" dirty="0"/>
              <a:t> page of the NC DPI website</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17</a:t>
            </a:fld>
            <a:endParaRPr lang="en-US"/>
          </a:p>
        </p:txBody>
      </p:sp>
    </p:spTree>
    <p:extLst>
      <p:ext uri="{BB962C8B-B14F-4D97-AF65-F5344CB8AC3E}">
        <p14:creationId xmlns:p14="http://schemas.microsoft.com/office/powerpoint/2010/main" val="4277573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ross Programs Analysis (CPAV)</a:t>
            </a:r>
          </a:p>
          <a:p>
            <a:r>
              <a:rPr lang="en-US" sz="1200" kern="1200" dirty="0">
                <a:solidFill>
                  <a:schemeClr val="tx1"/>
                </a:solidFill>
                <a:effectLst/>
                <a:latin typeface="+mn-lt"/>
                <a:ea typeface="+mn-ea"/>
                <a:cs typeface="+mn-cs"/>
              </a:rPr>
              <a:t>This is a database view that is based on multiple subject areas that are program area specific.  This view is generated a couple of times of year for Federal reporting.  It’s generated in December and at the year end after we load the data warehouse with program data. Most of the information in this CPAV is in the student subject area, but not all. Maybe you want to know all of the programs that a student is eligible for or participating in, for</a:t>
            </a:r>
            <a:r>
              <a:rPr lang="en-US" sz="1200" kern="1200" baseline="0" dirty="0">
                <a:solidFill>
                  <a:schemeClr val="tx1"/>
                </a:solidFill>
                <a:effectLst/>
                <a:latin typeface="+mn-lt"/>
                <a:ea typeface="+mn-ea"/>
                <a:cs typeface="+mn-cs"/>
              </a:rPr>
              <a:t> example:  </a:t>
            </a:r>
            <a:r>
              <a:rPr lang="en-US" sz="1200" kern="1200" dirty="0">
                <a:solidFill>
                  <a:schemeClr val="tx1"/>
                </a:solidFill>
                <a:effectLst/>
                <a:latin typeface="+mn-lt"/>
                <a:ea typeface="+mn-ea"/>
                <a:cs typeface="+mn-cs"/>
              </a:rPr>
              <a:t>ALP, CTE, EC, Homeless, Immigrant, LEP, Migrant, TAS.  Maybe you want to know if they are a CTE participant and receiving Title 1 services. You can look at the CPAV to obtain that information in one report.  I don’t think you’ll use it very often, but it is there for you to use</a:t>
            </a:r>
            <a:r>
              <a:rPr lang="en-US" sz="1200" kern="1200" baseline="0" dirty="0">
                <a:solidFill>
                  <a:schemeClr val="tx1"/>
                </a:solidFill>
                <a:effectLst/>
                <a:latin typeface="+mn-lt"/>
                <a:ea typeface="+mn-ea"/>
                <a:cs typeface="+mn-cs"/>
              </a:rPr>
              <a:t> when needed</a:t>
            </a:r>
            <a:r>
              <a:rPr lang="en-US" sz="1200" kern="1200" dirty="0">
                <a:solidFill>
                  <a:schemeClr val="tx1"/>
                </a:solidFill>
                <a:effectLst/>
                <a:latin typeface="+mn-lt"/>
                <a:ea typeface="+mn-ea"/>
                <a:cs typeface="+mn-cs"/>
              </a:rPr>
              <a:t>.  CPAV will also appear as a dimension in some of the subject areas. That was done for Federal Reporting.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18</a:t>
            </a:fld>
            <a:endParaRPr lang="en-US"/>
          </a:p>
        </p:txBody>
      </p:sp>
    </p:spTree>
    <p:extLst>
      <p:ext uri="{BB962C8B-B14F-4D97-AF65-F5344CB8AC3E}">
        <p14:creationId xmlns:p14="http://schemas.microsoft.com/office/powerpoint/2010/main" val="2236673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Financial</a:t>
            </a:r>
          </a:p>
          <a:p>
            <a:r>
              <a:rPr lang="en-US" sz="1200" kern="1200" dirty="0">
                <a:solidFill>
                  <a:schemeClr val="tx1"/>
                </a:solidFill>
                <a:effectLst/>
                <a:latin typeface="+mn-lt"/>
                <a:ea typeface="+mn-ea"/>
                <a:cs typeface="+mn-cs"/>
              </a:rPr>
              <a:t>The next subject area we will discuss is the Financial Subject Area, which is collected annually after year end.  We</a:t>
            </a:r>
            <a:r>
              <a:rPr lang="en-US" sz="1200" kern="1200" baseline="0" dirty="0">
                <a:solidFill>
                  <a:schemeClr val="tx1"/>
                </a:solidFill>
                <a:effectLst/>
                <a:latin typeface="+mn-lt"/>
                <a:ea typeface="+mn-ea"/>
                <a:cs typeface="+mn-cs"/>
              </a:rPr>
              <a:t> collect financial data at the LEA level only</a:t>
            </a:r>
            <a:r>
              <a:rPr lang="en-US" sz="1200" kern="1200" dirty="0">
                <a:solidFill>
                  <a:schemeClr val="tx1"/>
                </a:solidFill>
                <a:effectLst/>
                <a:latin typeface="+mn-lt"/>
                <a:ea typeface="+mn-ea"/>
                <a:cs typeface="+mn-cs"/>
              </a:rPr>
              <a:t>. And,</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e only collect Revenue and Expenditures.  This subject area is easy to navigate if you’re accustomed to the budget code. Fiscal Year and Fiscal Period (Month) are among the data elements in the Financial subject area .  You’ll also see your Budget Fund Codes, Budget Purpose Codes, Budget Program Report Code and Budget Object Code.  You’ll also see the Budget Amounts:  both positive and negative amounts.  You can filter all of that by LEA, and by any of the codes that you see there.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additional information on the Financial subject area, you can see the Business Rules for the General Ledger.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19</a:t>
            </a:fld>
            <a:endParaRPr lang="en-US"/>
          </a:p>
        </p:txBody>
      </p:sp>
    </p:spTree>
    <p:extLst>
      <p:ext uri="{BB962C8B-B14F-4D97-AF65-F5344CB8AC3E}">
        <p14:creationId xmlns:p14="http://schemas.microsoft.com/office/powerpoint/2010/main" val="219034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Topics in this presentation are:  CDW Data, Subject Areas, Data Dictionary and other resources, and additional slides for practical applications and acronyms.  </a:t>
            </a:r>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2</a:t>
            </a:fld>
            <a:endParaRPr lang="en-US"/>
          </a:p>
        </p:txBody>
      </p:sp>
    </p:spTree>
    <p:extLst>
      <p:ext uri="{BB962C8B-B14F-4D97-AF65-F5344CB8AC3E}">
        <p14:creationId xmlns:p14="http://schemas.microsoft.com/office/powerpoint/2010/main" val="176003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Individual Programs Data…</a:t>
            </a:r>
          </a:p>
          <a:p>
            <a:r>
              <a:rPr lang="en-US" sz="1200" kern="1200" dirty="0">
                <a:solidFill>
                  <a:schemeClr val="tx1"/>
                </a:solidFill>
                <a:effectLst/>
                <a:latin typeface="+mn-lt"/>
                <a:ea typeface="+mn-ea"/>
                <a:cs typeface="+mn-cs"/>
              </a:rPr>
              <a:t>The Individual Programs subject area contains collections that track program eligibility and participation.  This information is collected throughout the year.</a:t>
            </a:r>
            <a:r>
              <a:rPr lang="en-US" sz="1200" kern="1200" baseline="0" dirty="0">
                <a:solidFill>
                  <a:schemeClr val="tx1"/>
                </a:solidFill>
                <a:effectLst/>
                <a:latin typeface="+mn-lt"/>
                <a:ea typeface="+mn-ea"/>
                <a:cs typeface="+mn-cs"/>
              </a:rPr>
              <a:t> The timing </a:t>
            </a:r>
            <a:r>
              <a:rPr lang="en-US" sz="1200" kern="1200" dirty="0">
                <a:solidFill>
                  <a:schemeClr val="tx1"/>
                </a:solidFill>
                <a:effectLst/>
                <a:latin typeface="+mn-lt"/>
                <a:ea typeface="+mn-ea"/>
                <a:cs typeface="+mn-cs"/>
              </a:rPr>
              <a:t>is largely dependent upon when program data needs to be reported to the Federal government.  There are 4 or 5 different buckets of program data within Individual Programs Subject Areas.   The first is Program Qualifications, which indicates</a:t>
            </a:r>
            <a:r>
              <a:rPr lang="en-US" sz="1200" kern="1200" baseline="0" dirty="0">
                <a:solidFill>
                  <a:schemeClr val="tx1"/>
                </a:solidFill>
                <a:effectLst/>
                <a:latin typeface="+mn-lt"/>
                <a:ea typeface="+mn-ea"/>
                <a:cs typeface="+mn-cs"/>
              </a:rPr>
              <a:t> those students that are </a:t>
            </a:r>
            <a:r>
              <a:rPr lang="en-US" sz="1200" kern="1200" dirty="0">
                <a:solidFill>
                  <a:schemeClr val="tx1"/>
                </a:solidFill>
                <a:effectLst/>
                <a:latin typeface="+mn-lt"/>
                <a:ea typeface="+mn-ea"/>
                <a:cs typeface="+mn-cs"/>
              </a:rPr>
              <a:t>eligible for a program. We collect data on homeless, immigrant and migrant children with regards</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their eligibility to receive services. In the past we collected data on Choice, More at Four, N&amp;D, and SES, but we no longer do. Next, there is program participation.  Participation occurs when a student is actually receiving services in a program.  ALP, Immigrant, LEP, and Migrant contain information</a:t>
            </a:r>
            <a:r>
              <a:rPr lang="en-US" sz="1200" kern="1200" baseline="0" dirty="0">
                <a:solidFill>
                  <a:schemeClr val="tx1"/>
                </a:solidFill>
                <a:effectLst/>
                <a:latin typeface="+mn-lt"/>
                <a:ea typeface="+mn-ea"/>
                <a:cs typeface="+mn-cs"/>
              </a:rPr>
              <a:t> on program participation.</a:t>
            </a:r>
            <a:r>
              <a:rPr lang="en-US" sz="1200" kern="1200" dirty="0">
                <a:solidFill>
                  <a:schemeClr val="tx1"/>
                </a:solidFill>
                <a:effectLst/>
                <a:latin typeface="+mn-lt"/>
                <a:ea typeface="+mn-ea"/>
                <a:cs typeface="+mn-cs"/>
              </a:rPr>
              <a:t>  For the most part, program </a:t>
            </a:r>
            <a:r>
              <a:rPr lang="en-US" sz="1200" kern="1200" baseline="0" dirty="0">
                <a:solidFill>
                  <a:schemeClr val="tx1"/>
                </a:solidFill>
                <a:effectLst/>
                <a:latin typeface="+mn-lt"/>
                <a:ea typeface="+mn-ea"/>
                <a:cs typeface="+mn-cs"/>
              </a:rPr>
              <a:t>data includes information on </a:t>
            </a:r>
            <a:r>
              <a:rPr lang="en-US" sz="1200" kern="1200" dirty="0">
                <a:solidFill>
                  <a:schemeClr val="tx1"/>
                </a:solidFill>
                <a:effectLst/>
                <a:latin typeface="+mn-lt"/>
                <a:ea typeface="+mn-ea"/>
                <a:cs typeface="+mn-cs"/>
              </a:rPr>
              <a:t>when a student became eligible for a program, when they started receives program services, and when they exited the program.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read more about these in the corresponding Business Rules in Program Qualifications, Program Facts, Program Services Facts, Special Ed. Snapshot and Title 1 Snapshot.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20</a:t>
            </a:fld>
            <a:endParaRPr lang="en-US"/>
          </a:p>
        </p:txBody>
      </p:sp>
    </p:spTree>
    <p:extLst>
      <p:ext uri="{BB962C8B-B14F-4D97-AF65-F5344CB8AC3E}">
        <p14:creationId xmlns:p14="http://schemas.microsoft.com/office/powerpoint/2010/main" val="3288986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Individual Programs Data…</a:t>
            </a:r>
          </a:p>
          <a:p>
            <a:r>
              <a:rPr lang="en-US" sz="1200" kern="1200" dirty="0">
                <a:solidFill>
                  <a:schemeClr val="tx1"/>
                </a:solidFill>
                <a:effectLst/>
                <a:latin typeface="+mn-lt"/>
                <a:ea typeface="+mn-ea"/>
                <a:cs typeface="+mn-cs"/>
              </a:rPr>
              <a:t>There are a few more types of Program Data that we collect in the Subject Area.  There is the Program Services Fact, which identifies the types of services that a Migrant or Homeless student has received in a school year.  We collect the service dates, the types of service and the funding source. For Migrant, we also collect the service provider.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a:t>
            </a:r>
            <a:r>
              <a:rPr lang="en-US" sz="1200" kern="1200" baseline="0" dirty="0">
                <a:solidFill>
                  <a:schemeClr val="tx1"/>
                </a:solidFill>
                <a:effectLst/>
                <a:latin typeface="+mn-lt"/>
                <a:ea typeface="+mn-ea"/>
                <a:cs typeface="+mn-cs"/>
              </a:rPr>
              <a:t> collect detailed information on exceptional children in the Special Education template. These are the students that are counted in the various CECAS head counts.  W</a:t>
            </a:r>
            <a:r>
              <a:rPr lang="en-US" sz="1200" kern="1200" dirty="0">
                <a:solidFill>
                  <a:schemeClr val="tx1"/>
                </a:solidFill>
                <a:effectLst/>
                <a:latin typeface="+mn-lt"/>
                <a:ea typeface="+mn-ea"/>
                <a:cs typeface="+mn-cs"/>
              </a:rPr>
              <a:t>e collect the primary disability, the plan type, the primary setting, and if it is an exit headcount, we collect</a:t>
            </a:r>
            <a:r>
              <a:rPr lang="en-US" sz="1200" kern="1200" baseline="0" dirty="0">
                <a:solidFill>
                  <a:schemeClr val="tx1"/>
                </a:solidFill>
                <a:effectLst/>
                <a:latin typeface="+mn-lt"/>
                <a:ea typeface="+mn-ea"/>
                <a:cs typeface="+mn-cs"/>
              </a:rPr>
              <a:t> the exit reason. </a:t>
            </a:r>
            <a:r>
              <a:rPr lang="en-US" sz="1200" kern="1200" dirty="0">
                <a:solidFill>
                  <a:schemeClr val="tx1"/>
                </a:solidFill>
                <a:effectLst/>
                <a:latin typeface="+mn-lt"/>
                <a:ea typeface="+mn-ea"/>
                <a:cs typeface="+mn-cs"/>
              </a:rPr>
              <a:t>Just want to note: within the Student, Student Snapshot we also collect the Primary Disability and the Service Plan Type.  You would go to Special Education program</a:t>
            </a:r>
            <a:r>
              <a:rPr lang="en-US" sz="1200" kern="1200" baseline="0" dirty="0">
                <a:solidFill>
                  <a:schemeClr val="tx1"/>
                </a:solidFill>
                <a:effectLst/>
                <a:latin typeface="+mn-lt"/>
                <a:ea typeface="+mn-ea"/>
                <a:cs typeface="+mn-cs"/>
              </a:rPr>
              <a:t> area </a:t>
            </a:r>
            <a:r>
              <a:rPr lang="en-US" sz="1200" kern="1200" dirty="0">
                <a:solidFill>
                  <a:schemeClr val="tx1"/>
                </a:solidFill>
                <a:effectLst/>
                <a:latin typeface="+mn-lt"/>
                <a:ea typeface="+mn-ea"/>
                <a:cs typeface="+mn-cs"/>
              </a:rPr>
              <a:t>if you wanted to see the Primary Settings and Exit Reasons.  The Special Education template data is only collected 3 times a year to coincide with the CECAS head counts:  Dec 1, April 1, June 30 (which corresponds to the September 1 exit count).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Title I information for Targeted Assisted Schools. This template collects at the student level the different types of services under Title I.</a:t>
            </a:r>
            <a:r>
              <a:rPr lang="en-US" sz="1200" kern="1200" baseline="0" dirty="0">
                <a:solidFill>
                  <a:schemeClr val="tx1"/>
                </a:solidFill>
                <a:effectLst/>
                <a:latin typeface="+mn-lt"/>
                <a:ea typeface="+mn-ea"/>
                <a:cs typeface="+mn-cs"/>
              </a:rPr>
              <a:t> For example</a:t>
            </a:r>
            <a:r>
              <a:rPr lang="en-US" sz="1200" kern="1200" dirty="0">
                <a:solidFill>
                  <a:schemeClr val="tx1"/>
                </a:solidFill>
                <a:effectLst/>
                <a:latin typeface="+mn-lt"/>
                <a:ea typeface="+mn-ea"/>
                <a:cs typeface="+mn-cs"/>
              </a:rPr>
              <a:t>, reading, math, social science, and those types of services.  This data is reported to the federal government.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will also see Survey Facts and Education Barriers in the Individual</a:t>
            </a:r>
            <a:r>
              <a:rPr lang="en-US" sz="1200" kern="1200" baseline="0" dirty="0">
                <a:solidFill>
                  <a:schemeClr val="tx1"/>
                </a:solidFill>
                <a:effectLst/>
                <a:latin typeface="+mn-lt"/>
                <a:ea typeface="+mn-ea"/>
                <a:cs typeface="+mn-cs"/>
              </a:rPr>
              <a:t> Program Data subject area, </a:t>
            </a:r>
            <a:r>
              <a:rPr lang="en-US" sz="1200" kern="1200" dirty="0">
                <a:solidFill>
                  <a:schemeClr val="tx1"/>
                </a:solidFill>
                <a:effectLst/>
                <a:latin typeface="+mn-lt"/>
                <a:ea typeface="+mn-ea"/>
                <a:cs typeface="+mn-cs"/>
              </a:rPr>
              <a:t>but we no longer collect that data.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21</a:t>
            </a:fld>
            <a:endParaRPr lang="en-US"/>
          </a:p>
        </p:txBody>
      </p:sp>
    </p:spTree>
    <p:extLst>
      <p:ext uri="{BB962C8B-B14F-4D97-AF65-F5344CB8AC3E}">
        <p14:creationId xmlns:p14="http://schemas.microsoft.com/office/powerpoint/2010/main" val="2196553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Membership</a:t>
            </a:r>
          </a:p>
          <a:p>
            <a:r>
              <a:rPr lang="en-US" sz="1200" kern="1200" dirty="0">
                <a:solidFill>
                  <a:schemeClr val="tx1"/>
                </a:solidFill>
                <a:effectLst/>
                <a:latin typeface="+mn-lt"/>
                <a:ea typeface="+mn-ea"/>
                <a:cs typeface="+mn-cs"/>
              </a:rPr>
              <a:t>Next subject area is Membership. Except for the Grade, Race, and Sex counts, the other counts are collected after year end.  We report the grade</a:t>
            </a:r>
            <a:r>
              <a:rPr lang="en-US" sz="1200" kern="1200" baseline="0" dirty="0">
                <a:solidFill>
                  <a:schemeClr val="tx1"/>
                </a:solidFill>
                <a:effectLst/>
                <a:latin typeface="+mn-lt"/>
                <a:ea typeface="+mn-ea"/>
                <a:cs typeface="+mn-cs"/>
              </a:rPr>
              <a:t>, race and sex counts at the SEA, LEA and School levels to the Federal government </a:t>
            </a:r>
            <a:r>
              <a:rPr lang="en-US" sz="1200" kern="1200" dirty="0">
                <a:solidFill>
                  <a:schemeClr val="tx1"/>
                </a:solidFill>
                <a:effectLst/>
                <a:latin typeface="+mn-lt"/>
                <a:ea typeface="+mn-ea"/>
                <a:cs typeface="+mn-cs"/>
              </a:rPr>
              <a:t>in February, which is why we collect</a:t>
            </a:r>
            <a:r>
              <a:rPr lang="en-US" sz="1200" kern="1200" baseline="0" dirty="0">
                <a:solidFill>
                  <a:schemeClr val="tx1"/>
                </a:solidFill>
                <a:effectLst/>
                <a:latin typeface="+mn-lt"/>
                <a:ea typeface="+mn-ea"/>
                <a:cs typeface="+mn-cs"/>
              </a:rPr>
              <a:t> the Grade, Race, Sex counts earlier than the other counts.</a:t>
            </a:r>
            <a:r>
              <a:rPr lang="en-US" sz="1200" kern="1200" dirty="0">
                <a:solidFill>
                  <a:schemeClr val="tx1"/>
                </a:solidFill>
                <a:effectLst/>
                <a:latin typeface="+mn-lt"/>
                <a:ea typeface="+mn-ea"/>
                <a:cs typeface="+mn-cs"/>
              </a:rPr>
              <a:t> All of the counts in this slide are the same counts that</a:t>
            </a:r>
            <a:r>
              <a:rPr lang="en-US" sz="1200" kern="1200" baseline="0" dirty="0">
                <a:solidFill>
                  <a:schemeClr val="tx1"/>
                </a:solidFill>
                <a:effectLst/>
                <a:latin typeface="+mn-lt"/>
                <a:ea typeface="+mn-ea"/>
                <a:cs typeface="+mn-cs"/>
              </a:rPr>
              <a:t> are posted on the DPI website under student accounting.  Some </a:t>
            </a:r>
            <a:r>
              <a:rPr lang="en-US" sz="1200" kern="1200" dirty="0">
                <a:solidFill>
                  <a:schemeClr val="tx1"/>
                </a:solidFill>
                <a:effectLst/>
                <a:latin typeface="+mn-lt"/>
                <a:ea typeface="+mn-ea"/>
                <a:cs typeface="+mn-cs"/>
              </a:rPr>
              <a:t>state reports perform</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calculations based on some of these counts, so we thought it would be useful to have them loaded here.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22</a:t>
            </a:fld>
            <a:endParaRPr lang="en-US"/>
          </a:p>
        </p:txBody>
      </p:sp>
    </p:spTree>
    <p:extLst>
      <p:ext uri="{BB962C8B-B14F-4D97-AF65-F5344CB8AC3E}">
        <p14:creationId xmlns:p14="http://schemas.microsoft.com/office/powerpoint/2010/main" val="1182919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School Enrollment Data…</a:t>
            </a:r>
          </a:p>
          <a:p>
            <a:r>
              <a:rPr lang="en-US" sz="1200" kern="1200" dirty="0">
                <a:solidFill>
                  <a:schemeClr val="tx1"/>
                </a:solidFill>
                <a:effectLst/>
                <a:latin typeface="+mn-lt"/>
                <a:ea typeface="+mn-ea"/>
                <a:cs typeface="+mn-cs"/>
              </a:rPr>
              <a:t>We collect School Enrollment Data six times a year.  The collection coincides with when we collect the student file and student snapshot files, which occurs in August, October, December, February, April, and June.  The school enrollment data is pretty straight forward. For each student enrolled in a school, we collect the school year, district, school, student id, an entry code, an entry date, an exit code and exit date.  CEDARS will load only the entry and exit you see here on this slide.  For example, we do not collect promotion codes and retention codes.  We do not</a:t>
            </a:r>
            <a:r>
              <a:rPr lang="en-US" sz="1200" kern="1200" baseline="0" dirty="0">
                <a:solidFill>
                  <a:schemeClr val="tx1"/>
                </a:solidFill>
                <a:effectLst/>
                <a:latin typeface="+mn-lt"/>
                <a:ea typeface="+mn-ea"/>
                <a:cs typeface="+mn-cs"/>
              </a:rPr>
              <a:t> collect any enrollment codes that are </a:t>
            </a:r>
            <a:r>
              <a:rPr lang="en-US" sz="1200" kern="1200" dirty="0">
                <a:solidFill>
                  <a:schemeClr val="tx1"/>
                </a:solidFill>
                <a:effectLst/>
                <a:latin typeface="+mn-lt"/>
                <a:ea typeface="+mn-ea"/>
                <a:cs typeface="+mn-cs"/>
              </a:rPr>
              <a:t>not included on this slide.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information there’s a business rules document on the school entry/exit template.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23</a:t>
            </a:fld>
            <a:endParaRPr lang="en-US"/>
          </a:p>
        </p:txBody>
      </p:sp>
    </p:spTree>
    <p:extLst>
      <p:ext uri="{BB962C8B-B14F-4D97-AF65-F5344CB8AC3E}">
        <p14:creationId xmlns:p14="http://schemas.microsoft.com/office/powerpoint/2010/main" val="33266159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bit about Data Quality…</a:t>
            </a:r>
          </a:p>
          <a:p>
            <a:r>
              <a:rPr lang="en-US" sz="1200" kern="1200" dirty="0">
                <a:solidFill>
                  <a:schemeClr val="tx1"/>
                </a:solidFill>
                <a:effectLst/>
                <a:latin typeface="+mn-lt"/>
                <a:ea typeface="+mn-ea"/>
                <a:cs typeface="+mn-cs"/>
              </a:rPr>
              <a:t>In PowerSchool, the enrollment screen does double duty on some things:  it identifies promotions and retentions as well as school admissions and withdrawals.  For CEDARS purposes, we capture when the student was admitted and when the student was withdrawn from the particular school in question.  We only use state approved enrollment codes as seen in the SASA, Student Attendance and Student Accounting manual.  If the exit or the entry code on the record is missing, the PowerSchool data team that provides the file to upload populates those null fields with ‘Unknown’.  That will allow you out in the field to see those records that did not have an exit or entry code, and if they are records that are in the current year you make corrections to the source. The next time we upload this data set, the nulls you updated in PowerSchool will be updated in the CDW.  Records with completely invalid exit/entry codes are rejected by the CDW, so they won’t be on the dashboard reports that we talked about; however, we report data errors back to the PowerSchool team to report to the districts. It is the responsibility of the business area to provide updated information and to investigate that issue.</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24</a:t>
            </a:fld>
            <a:endParaRPr lang="en-US"/>
          </a:p>
        </p:txBody>
      </p:sp>
    </p:spTree>
    <p:extLst>
      <p:ext uri="{BB962C8B-B14F-4D97-AF65-F5344CB8AC3E}">
        <p14:creationId xmlns:p14="http://schemas.microsoft.com/office/powerpoint/2010/main" val="23454552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School Safety…</a:t>
            </a:r>
          </a:p>
          <a:p>
            <a:r>
              <a:rPr lang="en-US" sz="1200" kern="1200" dirty="0">
                <a:solidFill>
                  <a:schemeClr val="tx1"/>
                </a:solidFill>
                <a:effectLst/>
                <a:latin typeface="+mn-lt"/>
                <a:ea typeface="+mn-ea"/>
                <a:cs typeface="+mn-cs"/>
              </a:rPr>
              <a:t>Every year we collect School Safety or Discipline Data throughout the entire school system. This includes discipline</a:t>
            </a:r>
            <a:r>
              <a:rPr lang="en-US" sz="1200" kern="1200" baseline="0" dirty="0">
                <a:solidFill>
                  <a:schemeClr val="tx1"/>
                </a:solidFill>
                <a:effectLst/>
                <a:latin typeface="+mn-lt"/>
                <a:ea typeface="+mn-ea"/>
                <a:cs typeface="+mn-cs"/>
              </a:rPr>
              <a:t> data from LEAs that use 3</a:t>
            </a:r>
            <a:r>
              <a:rPr lang="en-US" sz="1200" kern="1200" baseline="30000" dirty="0">
                <a:solidFill>
                  <a:schemeClr val="tx1"/>
                </a:solidFill>
                <a:effectLst/>
                <a:latin typeface="+mn-lt"/>
                <a:ea typeface="+mn-ea"/>
                <a:cs typeface="+mn-cs"/>
              </a:rPr>
              <a:t>rd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party systems.  It’s collected after year end, typically in September or early October.  We report discipline</a:t>
            </a:r>
            <a:r>
              <a:rPr lang="en-US" sz="1200" kern="1200" baseline="0" dirty="0">
                <a:solidFill>
                  <a:schemeClr val="tx1"/>
                </a:solidFill>
                <a:effectLst/>
                <a:latin typeface="+mn-lt"/>
                <a:ea typeface="+mn-ea"/>
                <a:cs typeface="+mn-cs"/>
              </a:rPr>
              <a:t> data to the Federal government in </a:t>
            </a:r>
            <a:r>
              <a:rPr lang="en-US" sz="1200" kern="1200" dirty="0">
                <a:solidFill>
                  <a:schemeClr val="tx1"/>
                </a:solidFill>
                <a:effectLst/>
                <a:latin typeface="+mn-lt"/>
                <a:ea typeface="+mn-ea"/>
                <a:cs typeface="+mn-cs"/>
              </a:rPr>
              <a:t>early November.  The Federal reports that we submit on</a:t>
            </a:r>
            <a:r>
              <a:rPr lang="en-US" sz="1200" kern="1200" baseline="0" dirty="0">
                <a:solidFill>
                  <a:schemeClr val="tx1"/>
                </a:solidFill>
                <a:effectLst/>
                <a:latin typeface="+mn-lt"/>
                <a:ea typeface="+mn-ea"/>
                <a:cs typeface="+mn-cs"/>
              </a:rPr>
              <a:t> discipline include information on children with disabilities.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information that you’ll see in the School Safety subject area is information about incidents, like the incidents numbers, incident date, the most severe infractions per incident. The “most severe infraction” is required by the Federal government.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You’ll see information on offenders.</a:t>
            </a:r>
            <a:r>
              <a:rPr lang="en-US" sz="1200" kern="1200" baseline="0" dirty="0">
                <a:solidFill>
                  <a:schemeClr val="tx1"/>
                </a:solidFill>
                <a:effectLst/>
                <a:latin typeface="+mn-lt"/>
                <a:ea typeface="+mn-ea"/>
                <a:cs typeface="+mn-cs"/>
              </a:rPr>
              <a:t> There is</a:t>
            </a:r>
            <a:r>
              <a:rPr lang="en-US" sz="1200" kern="1200" dirty="0">
                <a:solidFill>
                  <a:schemeClr val="tx1"/>
                </a:solidFill>
                <a:effectLst/>
                <a:latin typeface="+mn-lt"/>
                <a:ea typeface="+mn-ea"/>
                <a:cs typeface="+mn-cs"/>
              </a:rPr>
              <a:t> an offender type.  An offender could be student, staff, parent, or volunteer. We get the offender types from PowerSchool.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infraction types, and disciplinary actions. We get all those types of codes and all the data itself from PowerSchool.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get victim type; however, we do not collect any personally identifiable information about a victim.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need more information about the details, you can look at the School Safety business rules.</a:t>
            </a:r>
            <a:endParaRPr lang="en-US" dirty="0"/>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25</a:t>
            </a:fld>
            <a:endParaRPr lang="en-US"/>
          </a:p>
        </p:txBody>
      </p:sp>
    </p:spTree>
    <p:extLst>
      <p:ext uri="{BB962C8B-B14F-4D97-AF65-F5344CB8AC3E}">
        <p14:creationId xmlns:p14="http://schemas.microsoft.com/office/powerpoint/2010/main" val="40570769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SEA, LEA, and School Information…</a:t>
            </a:r>
          </a:p>
          <a:p>
            <a:r>
              <a:rPr lang="en-US" sz="1200" kern="1200" dirty="0">
                <a:solidFill>
                  <a:schemeClr val="tx1"/>
                </a:solidFill>
                <a:effectLst/>
                <a:latin typeface="+mn-lt"/>
                <a:ea typeface="+mn-ea"/>
                <a:cs typeface="+mn-cs"/>
              </a:rPr>
              <a:t>SEA is the state agency information.  The LEA is district and charter information and then there is school level information.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collect this agency data throughout the year.  We get most</a:t>
            </a:r>
            <a:r>
              <a:rPr lang="en-US" sz="1200" kern="1200" baseline="0" dirty="0">
                <a:solidFill>
                  <a:schemeClr val="tx1"/>
                </a:solidFill>
                <a:effectLst/>
                <a:latin typeface="+mn-lt"/>
                <a:ea typeface="+mn-ea"/>
                <a:cs typeface="+mn-cs"/>
              </a:rPr>
              <a:t> of the LEA and School information from the </a:t>
            </a:r>
            <a:r>
              <a:rPr lang="en-US" sz="1200" kern="1200" dirty="0">
                <a:solidFill>
                  <a:schemeClr val="tx1"/>
                </a:solidFill>
                <a:effectLst/>
                <a:latin typeface="+mn-lt"/>
                <a:ea typeface="+mn-ea"/>
                <a:cs typeface="+mn-cs"/>
              </a:rPr>
              <a:t>EDDIE system.  EDDIE provides to CEDARS the demographic data for your LEA and schools.  This includes:  address (both mailing and physical), phone numbers, website, NCES number, operational status (new school, future school, closed school, etc.) and open and close dates, as they apply.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we get information from some of the program areas and accountability.  Some of the data that we collect from the program areas, such as school improvement status or persistently low achieving status, are reported to the Federal</a:t>
            </a:r>
            <a:r>
              <a:rPr lang="en-US" sz="1200" kern="1200" baseline="0" dirty="0">
                <a:solidFill>
                  <a:schemeClr val="tx1"/>
                </a:solidFill>
                <a:effectLst/>
                <a:latin typeface="+mn-lt"/>
                <a:ea typeface="+mn-ea"/>
                <a:cs typeface="+mn-cs"/>
              </a:rPr>
              <a:t> government.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get graduation rates and indicators on math and reading performance and participation status, etc. from Accountability.</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SEA, LEA, and School Information is a dimension in the various subject areas. As a result you will be able</a:t>
            </a:r>
            <a:r>
              <a:rPr lang="en-US" sz="1200" kern="1200" baseline="0" dirty="0">
                <a:solidFill>
                  <a:schemeClr val="tx1"/>
                </a:solidFill>
                <a:effectLst/>
                <a:latin typeface="+mn-lt"/>
                <a:ea typeface="+mn-ea"/>
                <a:cs typeface="+mn-cs"/>
              </a:rPr>
              <a:t> to </a:t>
            </a:r>
            <a:r>
              <a:rPr lang="en-US" sz="1200" kern="1200" dirty="0">
                <a:solidFill>
                  <a:schemeClr val="tx1"/>
                </a:solidFill>
                <a:effectLst/>
                <a:latin typeface="+mn-lt"/>
                <a:ea typeface="+mn-ea"/>
                <a:cs typeface="+mn-cs"/>
              </a:rPr>
              <a:t>filter your queries</a:t>
            </a:r>
            <a:r>
              <a:rPr lang="en-US" sz="1200" kern="1200" baseline="0" dirty="0">
                <a:solidFill>
                  <a:schemeClr val="tx1"/>
                </a:solidFill>
                <a:effectLst/>
                <a:latin typeface="+mn-lt"/>
                <a:ea typeface="+mn-ea"/>
                <a:cs typeface="+mn-cs"/>
              </a:rPr>
              <a:t> by LEA and School.</a:t>
            </a:r>
            <a:r>
              <a:rPr lang="en-US" sz="1200" kern="1200" dirty="0">
                <a:solidFill>
                  <a:schemeClr val="tx1"/>
                </a:solidFill>
                <a:effectLst/>
                <a:latin typeface="+mn-lt"/>
                <a:ea typeface="+mn-ea"/>
                <a:cs typeface="+mn-cs"/>
              </a:rPr>
              <a:t>  For more information you can refer to the business rules.</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26</a:t>
            </a:fld>
            <a:endParaRPr lang="en-US"/>
          </a:p>
        </p:txBody>
      </p:sp>
    </p:spTree>
    <p:extLst>
      <p:ext uri="{BB962C8B-B14F-4D97-AF65-F5344CB8AC3E}">
        <p14:creationId xmlns:p14="http://schemas.microsoft.com/office/powerpoint/2010/main" val="16883197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Staff…</a:t>
            </a:r>
          </a:p>
          <a:p>
            <a:r>
              <a:rPr lang="en-US" sz="1200" kern="1200" dirty="0">
                <a:solidFill>
                  <a:schemeClr val="tx1"/>
                </a:solidFill>
                <a:effectLst/>
                <a:latin typeface="+mn-lt"/>
                <a:ea typeface="+mn-ea"/>
                <a:cs typeface="+mn-cs"/>
              </a:rPr>
              <a:t>We have 3 types of collections within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Staff Business Area: Staff/Staff Snapshot, Staff Assignment and Staff Certifications.  The staff data is collected in January and year end.  We need the Staff/Staff Snapshot it in January because we get the Course Data in February. As mentioned on</a:t>
            </a:r>
            <a:r>
              <a:rPr lang="en-US" sz="1200" kern="1200" baseline="0" dirty="0">
                <a:solidFill>
                  <a:schemeClr val="tx1"/>
                </a:solidFill>
                <a:effectLst/>
                <a:latin typeface="+mn-lt"/>
                <a:ea typeface="+mn-ea"/>
                <a:cs typeface="+mn-cs"/>
              </a:rPr>
              <a:t> the Course and Grades slide, the loading of Course and Grade data is dependent on successfully loading all of the staff data into CEDARS. We want</a:t>
            </a:r>
            <a:r>
              <a:rPr lang="en-US" sz="1200" kern="1200" dirty="0">
                <a:solidFill>
                  <a:schemeClr val="tx1"/>
                </a:solidFill>
                <a:effectLst/>
                <a:latin typeface="+mn-lt"/>
                <a:ea typeface="+mn-ea"/>
                <a:cs typeface="+mn-cs"/>
              </a:rPr>
              <a:t> to have the Staff Data loaded and all the issues resolved before we begin loading the Course Data.</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You’ll see that staff data often appears as a dimension in the other subject areas such, as Course and Grades.  We collect staff and staff snapshot files, which consist of staff demographics along with some additional information that we get from licensure.  The demographics would be data</a:t>
            </a:r>
            <a:r>
              <a:rPr lang="en-US" sz="1200" kern="1200" baseline="0" dirty="0">
                <a:solidFill>
                  <a:schemeClr val="tx1"/>
                </a:solidFill>
                <a:effectLst/>
                <a:latin typeface="+mn-lt"/>
                <a:ea typeface="+mn-ea"/>
                <a:cs typeface="+mn-cs"/>
              </a:rPr>
              <a:t> elements </a:t>
            </a:r>
            <a:r>
              <a:rPr lang="en-US" sz="1200" kern="1200" dirty="0">
                <a:solidFill>
                  <a:schemeClr val="tx1"/>
                </a:solidFill>
                <a:effectLst/>
                <a:latin typeface="+mn-lt"/>
                <a:ea typeface="+mn-ea"/>
                <a:cs typeface="+mn-cs"/>
              </a:rPr>
              <a:t>like:  name, birthdate, race, etc., the LEA and School associated with the staff person.  The Licensure data elements in</a:t>
            </a:r>
            <a:r>
              <a:rPr lang="en-US" sz="1200" kern="1200" baseline="0" dirty="0">
                <a:solidFill>
                  <a:schemeClr val="tx1"/>
                </a:solidFill>
                <a:effectLst/>
                <a:latin typeface="+mn-lt"/>
                <a:ea typeface="+mn-ea"/>
                <a:cs typeface="+mn-cs"/>
              </a:rPr>
              <a:t> the Staff and Staff Snapshot files would be data elements like: </a:t>
            </a:r>
            <a:r>
              <a:rPr lang="en-US" sz="1200" kern="1200" dirty="0">
                <a:solidFill>
                  <a:schemeClr val="tx1"/>
                </a:solidFill>
                <a:effectLst/>
                <a:latin typeface="+mn-lt"/>
                <a:ea typeface="+mn-ea"/>
                <a:cs typeface="+mn-cs"/>
              </a:rPr>
              <a:t>subject area of the degree earned, the highest degree earned, the institution where they earned their baccalaureate degree, and the institution where they earned a higher degree than a baccalaureate degree.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detailed information see the Business Rules for Staff and Staff Certification, Staff Assignment.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27</a:t>
            </a:fld>
            <a:endParaRPr lang="en-US"/>
          </a:p>
        </p:txBody>
      </p:sp>
    </p:spTree>
    <p:extLst>
      <p:ext uri="{BB962C8B-B14F-4D97-AF65-F5344CB8AC3E}">
        <p14:creationId xmlns:p14="http://schemas.microsoft.com/office/powerpoint/2010/main" val="27356409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Staff Certifications and Staff Assignment…</a:t>
            </a:r>
          </a:p>
          <a:p>
            <a:r>
              <a:rPr lang="en-US" sz="1200" kern="1200" dirty="0">
                <a:solidFill>
                  <a:schemeClr val="tx1"/>
                </a:solidFill>
                <a:effectLst/>
                <a:latin typeface="+mn-lt"/>
                <a:ea typeface="+mn-ea"/>
                <a:cs typeface="+mn-cs"/>
              </a:rPr>
              <a:t>In addition to the staff demographics data we collect staff certifications and staff assignments.  The certification data comes from licensure.  Certification</a:t>
            </a:r>
            <a:r>
              <a:rPr lang="en-US" sz="1200" kern="1200" baseline="0" dirty="0">
                <a:solidFill>
                  <a:schemeClr val="tx1"/>
                </a:solidFill>
                <a:effectLst/>
                <a:latin typeface="+mn-lt"/>
                <a:ea typeface="+mn-ea"/>
                <a:cs typeface="+mn-cs"/>
              </a:rPr>
              <a:t> data is not tied to a year</a:t>
            </a:r>
            <a:r>
              <a:rPr lang="en-US" sz="1200" kern="1200" dirty="0">
                <a:solidFill>
                  <a:schemeClr val="tx1"/>
                </a:solidFill>
                <a:effectLst/>
                <a:latin typeface="+mn-lt"/>
                <a:ea typeface="+mn-ea"/>
                <a:cs typeface="+mn-cs"/>
              </a:rPr>
              <a:t>, because the license effective date and license expiration date can span many years. The staff UID is what ties the licensure information to staff.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certification is the type of license. For example, is could be a continuing license, a provisional license, a temporary permit, a standard license, etc.  The certification area would be the subject areas where they’re certified, and then there’s the certification level which would be a bachelors level, master’s degree, masters in advanced competency level, etc. All of those types come from licensure.  They make up the license type, license area and education level for the CEDARS Data Warehouse.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Staff Assignment, as its name implies, contains</a:t>
            </a:r>
            <a:r>
              <a:rPr lang="en-US" sz="1200" kern="1200" baseline="0" dirty="0">
                <a:solidFill>
                  <a:schemeClr val="tx1"/>
                </a:solidFill>
                <a:effectLst/>
                <a:latin typeface="+mn-lt"/>
                <a:ea typeface="+mn-ea"/>
                <a:cs typeface="+mn-cs"/>
              </a:rPr>
              <a:t> the assignment information about a staff person. The assignment is based on the LEA/Charter budget code, specifically the purpose and object codes. The budget code </a:t>
            </a:r>
            <a:r>
              <a:rPr lang="en-US" sz="1200" kern="1200" dirty="0">
                <a:solidFill>
                  <a:schemeClr val="tx1"/>
                </a:solidFill>
                <a:effectLst/>
                <a:latin typeface="+mn-lt"/>
                <a:ea typeface="+mn-ea"/>
                <a:cs typeface="+mn-cs"/>
              </a:rPr>
              <a:t>tells us whether the staff person is a teacher, a paraprofessional, a counselor, etc.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will not see all staff in the staff assignment file.  Because the assignments</a:t>
            </a:r>
            <a:r>
              <a:rPr lang="en-US" sz="1200" kern="1200" baseline="0" dirty="0">
                <a:solidFill>
                  <a:schemeClr val="tx1"/>
                </a:solidFill>
                <a:effectLst/>
                <a:latin typeface="+mn-lt"/>
                <a:ea typeface="+mn-ea"/>
                <a:cs typeface="+mn-cs"/>
              </a:rPr>
              <a:t> are based on budget codes, the </a:t>
            </a:r>
            <a:r>
              <a:rPr lang="en-US" sz="1200" kern="1200" dirty="0">
                <a:solidFill>
                  <a:schemeClr val="tx1"/>
                </a:solidFill>
                <a:effectLst/>
                <a:latin typeface="+mn-lt"/>
                <a:ea typeface="+mn-ea"/>
                <a:cs typeface="+mn-cs"/>
              </a:rPr>
              <a:t>staff assignment data is restricted by object code.  Only object codes related to teachers and principals, and counselors, and those types of positions are included in the Staff Assignment.  Actually, the specific</a:t>
            </a:r>
            <a:r>
              <a:rPr lang="en-US" sz="1200" kern="1200" baseline="0" dirty="0">
                <a:solidFill>
                  <a:schemeClr val="tx1"/>
                </a:solidFill>
                <a:effectLst/>
                <a:latin typeface="+mn-lt"/>
                <a:ea typeface="+mn-ea"/>
                <a:cs typeface="+mn-cs"/>
              </a:rPr>
              <a:t> object codes are listed in the bu</a:t>
            </a:r>
            <a:r>
              <a:rPr lang="en-US" sz="1200" kern="1200" dirty="0">
                <a:solidFill>
                  <a:schemeClr val="tx1"/>
                </a:solidFill>
                <a:effectLst/>
                <a:latin typeface="+mn-lt"/>
                <a:ea typeface="+mn-ea"/>
                <a:cs typeface="+mn-cs"/>
              </a:rPr>
              <a:t>siness rules.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assignments, we collect the years of experience, the funding source, whether that particular assignment is certified or noncertified, and we collect an FTE.  If a staff person has multiple jobs within an LEA or across LEAs, there should be a staff assignment record for each of those positions as long as the positions falls within the range of those object codes.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detailed information see the Business Rules for Staff and Staff Certification, Staff Assignment.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7AF366A3-CD53-4074-B7E2-436DA4C97ED3}" type="slidenum">
              <a:rPr lang="en-US" smtClean="0"/>
              <a:t>28</a:t>
            </a:fld>
            <a:endParaRPr lang="en-US"/>
          </a:p>
        </p:txBody>
      </p:sp>
    </p:spTree>
    <p:extLst>
      <p:ext uri="{BB962C8B-B14F-4D97-AF65-F5344CB8AC3E}">
        <p14:creationId xmlns:p14="http://schemas.microsoft.com/office/powerpoint/2010/main" val="40580122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bit about Data Quality:</a:t>
            </a:r>
          </a:p>
          <a:p>
            <a:r>
              <a:rPr lang="en-US" sz="1200" kern="1200" dirty="0">
                <a:solidFill>
                  <a:schemeClr val="tx1"/>
                </a:solidFill>
                <a:effectLst/>
                <a:latin typeface="+mn-lt"/>
                <a:ea typeface="+mn-ea"/>
                <a:cs typeface="+mn-cs"/>
              </a:rPr>
              <a:t>Invalid birthdates in the Staff UID are causing records to reject from the CDW.  Examples of some invalid birth dates are teachers that are indicated as being born in 1900, or there are teachers that were born 3 months ago.  Those will not fit in our determined range, and so they will be rejected by the CEDARS Data Warehouse.  The records need to be corrected in the source, in the staff UID system prior to the next submission of data.  We do report data issues to the staff UID business area.  If the staff records rejected, it has a cascading effect.  Staff assignment data are impacted, staff certifications data are impacted, and course instructor data will not load for that particular section which then impacts the student’s course enrollment data which ultimately effects the grades data.  We found a staff document on PowerSchool that might help inform on how to put the staff record in; however, the true source of the data, specifically elements like the birthdate is Staff UID.  At this time, invalid birth date appears to be only issue that we have in relation to this upload.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29</a:t>
            </a:fld>
            <a:endParaRPr lang="en-US"/>
          </a:p>
        </p:txBody>
      </p:sp>
    </p:spTree>
    <p:extLst>
      <p:ext uri="{BB962C8B-B14F-4D97-AF65-F5344CB8AC3E}">
        <p14:creationId xmlns:p14="http://schemas.microsoft.com/office/powerpoint/2010/main" val="2233027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load data it is a fluid process. Errors are identified upon upload in the data and returned to the business area or to the department that provided the file.  The errors are then researched and then communicated back to the Home Base staff and the districts.  When corrections are made in the current year, the files are regenerated for uploading and the process is repeated.  This is a ‘wash, rinse, repeat’ process. We identify the time frame of the data that is provided however, because we say that we get data at the end of the year annually doesn’t necessarily mean it is going to be available to you at that time.  At this point we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can’t give you an ETA for every time that we load data, but we’re working on it, the process is becoming much smoother.  The errors from the core systems are becoming much less. That helps to speed up that wheel.  We</a:t>
            </a:r>
            <a:r>
              <a:rPr lang="en-US" sz="1200" kern="1200" baseline="0" dirty="0">
                <a:solidFill>
                  <a:schemeClr val="tx1"/>
                </a:solidFill>
                <a:effectLst/>
                <a:latin typeface="+mn-lt"/>
                <a:ea typeface="+mn-ea"/>
                <a:cs typeface="+mn-cs"/>
              </a:rPr>
              <a:t> w</a:t>
            </a:r>
            <a:r>
              <a:rPr lang="en-US" sz="1200" kern="1200" dirty="0">
                <a:solidFill>
                  <a:schemeClr val="tx1"/>
                </a:solidFill>
                <a:effectLst/>
                <a:latin typeface="+mn-lt"/>
                <a:ea typeface="+mn-ea"/>
                <a:cs typeface="+mn-cs"/>
              </a:rPr>
              <a:t>ant to set the appropriate expectations for data loading as it stands for the CEDARS system.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3</a:t>
            </a:fld>
            <a:endParaRPr lang="en-US"/>
          </a:p>
        </p:txBody>
      </p:sp>
    </p:spTree>
    <p:extLst>
      <p:ext uri="{BB962C8B-B14F-4D97-AF65-F5344CB8AC3E}">
        <p14:creationId xmlns:p14="http://schemas.microsoft.com/office/powerpoint/2010/main" val="41412981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 Attendance Summary…</a:t>
            </a:r>
          </a:p>
          <a:p>
            <a:r>
              <a:rPr lang="en-US" sz="1200" kern="1200" dirty="0">
                <a:solidFill>
                  <a:schemeClr val="tx1"/>
                </a:solidFill>
                <a:effectLst/>
                <a:latin typeface="+mn-lt"/>
                <a:ea typeface="+mn-ea"/>
                <a:cs typeface="+mn-cs"/>
              </a:rPr>
              <a:t>Student Attendance Summary subject area is very straight forward.  This data is based on the nine month PMR.  It’s collected after year end.  Quite simply, for each student, for every school in which they were enrolled, we collect the number of days enrolled, the number of days attended, and the number of days absent.</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detailed information see the Business Rules for Student Summary Attendance.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30</a:t>
            </a:fld>
            <a:endParaRPr lang="en-US"/>
          </a:p>
        </p:txBody>
      </p:sp>
    </p:spTree>
    <p:extLst>
      <p:ext uri="{BB962C8B-B14F-4D97-AF65-F5344CB8AC3E}">
        <p14:creationId xmlns:p14="http://schemas.microsoft.com/office/powerpoint/2010/main" val="2844863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 Data…</a:t>
            </a:r>
          </a:p>
          <a:p>
            <a:r>
              <a:rPr lang="en-US" sz="1200" kern="1200" dirty="0">
                <a:solidFill>
                  <a:schemeClr val="tx1"/>
                </a:solidFill>
                <a:effectLst/>
                <a:latin typeface="+mn-lt"/>
                <a:ea typeface="+mn-ea"/>
                <a:cs typeface="+mn-cs"/>
              </a:rPr>
              <a:t>The biggest subject area by far is the Student Data Subject area.  We collect the student files monthly and the student snapshot files 6 times a year:  August, October, December, February, April, and June.  You’ll find that the data elements in the Student are the same data elements that</a:t>
            </a:r>
            <a:r>
              <a:rPr lang="en-US" sz="1200" kern="1200" baseline="0" dirty="0">
                <a:solidFill>
                  <a:schemeClr val="tx1"/>
                </a:solidFill>
                <a:effectLst/>
                <a:latin typeface="+mn-lt"/>
                <a:ea typeface="+mn-ea"/>
                <a:cs typeface="+mn-cs"/>
              </a:rPr>
              <a:t> are in the </a:t>
            </a:r>
            <a:r>
              <a:rPr lang="en-US" sz="1200" kern="1200" dirty="0">
                <a:solidFill>
                  <a:schemeClr val="tx1"/>
                </a:solidFill>
                <a:effectLst/>
                <a:latin typeface="+mn-lt"/>
                <a:ea typeface="+mn-ea"/>
                <a:cs typeface="+mn-cs"/>
              </a:rPr>
              <a:t>Student Snapshot, with the addition of the Snapshot Date in the Studen</a:t>
            </a:r>
            <a:r>
              <a:rPr lang="en-US" sz="1200" kern="1200" baseline="0" dirty="0">
                <a:solidFill>
                  <a:schemeClr val="tx1"/>
                </a:solidFill>
                <a:effectLst/>
                <a:latin typeface="+mn-lt"/>
                <a:ea typeface="+mn-ea"/>
                <a:cs typeface="+mn-cs"/>
              </a:rPr>
              <a:t>t Snapshot.</a:t>
            </a:r>
            <a:r>
              <a:rPr lang="en-US" sz="1200" kern="1200" dirty="0">
                <a:solidFill>
                  <a:schemeClr val="tx1"/>
                </a:solidFill>
                <a:effectLst/>
                <a:latin typeface="+mn-lt"/>
                <a:ea typeface="+mn-ea"/>
                <a:cs typeface="+mn-cs"/>
              </a:rPr>
              <a:t>  The data values themselves may vary depending on where a student was in a point in time, but they are the same list of data elements. We collect demographic data, we collect program participation data, and many, many other data elements which you can see either directly in OBIEE or in the business rules.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three different areas that generate the student data,</a:t>
            </a:r>
            <a:r>
              <a:rPr lang="en-US" sz="1200" kern="1200" baseline="0" dirty="0">
                <a:solidFill>
                  <a:schemeClr val="tx1"/>
                </a:solidFill>
                <a:effectLst/>
                <a:latin typeface="+mn-lt"/>
                <a:ea typeface="+mn-ea"/>
                <a:cs typeface="+mn-cs"/>
              </a:rPr>
              <a:t> however, most of the student data comes </a:t>
            </a:r>
            <a:r>
              <a:rPr lang="en-US" sz="1200" kern="1200" dirty="0">
                <a:solidFill>
                  <a:schemeClr val="tx1"/>
                </a:solidFill>
                <a:effectLst/>
                <a:latin typeface="+mn-lt"/>
                <a:ea typeface="+mn-ea"/>
                <a:cs typeface="+mn-cs"/>
              </a:rPr>
              <a:t>from PowerSchool.  ECATS provides data on students</a:t>
            </a:r>
            <a:r>
              <a:rPr lang="en-US" sz="1200" kern="1200" baseline="0" dirty="0">
                <a:solidFill>
                  <a:schemeClr val="tx1"/>
                </a:solidFill>
                <a:effectLst/>
                <a:latin typeface="+mn-lt"/>
                <a:ea typeface="+mn-ea"/>
                <a:cs typeface="+mn-cs"/>
              </a:rPr>
              <a:t> with disabilities. T</a:t>
            </a:r>
            <a:r>
              <a:rPr lang="en-US" sz="1200" kern="1200" dirty="0">
                <a:solidFill>
                  <a:schemeClr val="tx1"/>
                </a:solidFill>
                <a:effectLst/>
                <a:latin typeface="+mn-lt"/>
                <a:ea typeface="+mn-ea"/>
                <a:cs typeface="+mn-cs"/>
              </a:rPr>
              <a:t>he primary disability and the education plan is provided by ECATS.  </a:t>
            </a:r>
            <a:r>
              <a:rPr lang="en-US" sz="1200" kern="1200" baseline="0" dirty="0">
                <a:solidFill>
                  <a:schemeClr val="tx1"/>
                </a:solidFill>
                <a:effectLst/>
                <a:latin typeface="+mn-lt"/>
                <a:ea typeface="+mn-ea"/>
                <a:cs typeface="+mn-cs"/>
              </a:rPr>
              <a:t>Accountability provides data on economically disadvantaged and free/reduced school lunch.  E</a:t>
            </a:r>
            <a:r>
              <a:rPr lang="en-US" sz="1200" kern="1200" dirty="0">
                <a:solidFill>
                  <a:schemeClr val="tx1"/>
                </a:solidFill>
                <a:effectLst/>
                <a:latin typeface="+mn-lt"/>
                <a:ea typeface="+mn-ea"/>
                <a:cs typeface="+mn-cs"/>
              </a:rPr>
              <a:t>conomically disadvantaged and free/reduced lunch data is very secure and not everybody will be able to access</a:t>
            </a:r>
            <a:r>
              <a:rPr lang="en-US" sz="1200" kern="1200" baseline="0" dirty="0">
                <a:solidFill>
                  <a:schemeClr val="tx1"/>
                </a:solidFill>
                <a:effectLst/>
                <a:latin typeface="+mn-lt"/>
                <a:ea typeface="+mn-ea"/>
                <a:cs typeface="+mn-cs"/>
              </a:rPr>
              <a:t> it</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student subject area appears as a dimension in nearly all the other subject areas.  Any subject area that has</a:t>
            </a:r>
            <a:r>
              <a:rPr lang="en-US" sz="1200" kern="1200" baseline="0" dirty="0">
                <a:solidFill>
                  <a:schemeClr val="tx1"/>
                </a:solidFill>
                <a:effectLst/>
                <a:latin typeface="+mn-lt"/>
                <a:ea typeface="+mn-ea"/>
                <a:cs typeface="+mn-cs"/>
              </a:rPr>
              <a:t> student details will have the Student Data as a dimension  You wouldn’t </a:t>
            </a:r>
            <a:r>
              <a:rPr lang="en-US" sz="1200" kern="1200" dirty="0">
                <a:solidFill>
                  <a:schemeClr val="tx1"/>
                </a:solidFill>
                <a:effectLst/>
                <a:latin typeface="+mn-lt"/>
                <a:ea typeface="+mn-ea"/>
                <a:cs typeface="+mn-cs"/>
              </a:rPr>
              <a:t>see the Student Data as a dimension in the Membership Data subject</a:t>
            </a:r>
            <a:r>
              <a:rPr lang="en-US" sz="1200" kern="1200" baseline="0" dirty="0">
                <a:solidFill>
                  <a:schemeClr val="tx1"/>
                </a:solidFill>
                <a:effectLst/>
                <a:latin typeface="+mn-lt"/>
                <a:ea typeface="+mn-ea"/>
                <a:cs typeface="+mn-cs"/>
              </a:rPr>
              <a:t> area </a:t>
            </a:r>
            <a:r>
              <a:rPr lang="en-US" sz="1200" kern="1200" dirty="0">
                <a:solidFill>
                  <a:schemeClr val="tx1"/>
                </a:solidFill>
                <a:effectLst/>
                <a:latin typeface="+mn-lt"/>
                <a:ea typeface="+mn-ea"/>
                <a:cs typeface="+mn-cs"/>
              </a:rPr>
              <a:t>because the membership</a:t>
            </a:r>
            <a:r>
              <a:rPr lang="en-US" sz="1200" kern="1200" baseline="0" dirty="0">
                <a:solidFill>
                  <a:schemeClr val="tx1"/>
                </a:solidFill>
                <a:effectLst/>
                <a:latin typeface="+mn-lt"/>
                <a:ea typeface="+mn-ea"/>
                <a:cs typeface="+mn-cs"/>
              </a:rPr>
              <a:t> data does not go down to the student level. </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detailed information see the Business Rules for Student/Student Snapshot.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31</a:t>
            </a:fld>
            <a:endParaRPr lang="en-US"/>
          </a:p>
        </p:txBody>
      </p:sp>
    </p:spTree>
    <p:extLst>
      <p:ext uri="{BB962C8B-B14F-4D97-AF65-F5344CB8AC3E}">
        <p14:creationId xmlns:p14="http://schemas.microsoft.com/office/powerpoint/2010/main" val="3415390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 Data Quality</a:t>
            </a:r>
          </a:p>
          <a:p>
            <a:r>
              <a:rPr lang="en-US" sz="1200" kern="1200" dirty="0">
                <a:solidFill>
                  <a:schemeClr val="tx1"/>
                </a:solidFill>
                <a:effectLst/>
                <a:latin typeface="+mn-lt"/>
                <a:ea typeface="+mn-ea"/>
                <a:cs typeface="+mn-cs"/>
              </a:rPr>
              <a:t>Student data can be error prone.  It is exciting to note that after the 15-16 school year the error rates and record rejections began tapering off in a pretty major way.  The student file is the foundation and the linkage between other student related data in the CEDARS Data Warehouse.  The student file is the first load and consists of student records that have been active at any point in time during the year across the state.  Then we load the student snapshot files which identify students who are active within the state for that given time period. We receive the student and student snapshot files six times a year.  If the student record is not first loaded with during the Student file upload, the record will error when the student exists in the snapshot that is uploaded.  This again has a cascading effect on the data uploaded to the CDW.  Think about courses, attendance, grades, assessments and any program data files that are uploaded.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Missing and invalid information impact the data uploads:  </a:t>
            </a:r>
          </a:p>
          <a:p>
            <a:r>
              <a:rPr lang="en-US" sz="1200" kern="1200" dirty="0">
                <a:solidFill>
                  <a:schemeClr val="tx1"/>
                </a:solidFill>
                <a:effectLst/>
                <a:latin typeface="+mn-lt"/>
                <a:ea typeface="+mn-ea"/>
                <a:cs typeface="+mn-cs"/>
              </a:rPr>
              <a:t>Birthdates that do not fit the age range of 1-23 years (we have had some students records out there that indicate that student is 100 years old or born two month prior.) Our birth range validation is based on programs that serve the students the longest – up until age 23 of the given year. </a:t>
            </a:r>
          </a:p>
          <a:p>
            <a:r>
              <a:rPr lang="en-US" sz="1200" kern="1200" dirty="0">
                <a:solidFill>
                  <a:schemeClr val="tx1"/>
                </a:solidFill>
                <a:effectLst/>
                <a:latin typeface="+mn-lt"/>
                <a:ea typeface="+mn-ea"/>
                <a:cs typeface="+mn-cs"/>
              </a:rPr>
              <a:t> Race and ethnicity data is sometimes null or has an invalid code and is rejected from the system.  For whatever reason, the gender is missing every once in a while.  </a:t>
            </a:r>
          </a:p>
          <a:p>
            <a:r>
              <a:rPr lang="en-US" sz="1200" kern="1200" dirty="0">
                <a:solidFill>
                  <a:schemeClr val="tx1"/>
                </a:solidFill>
                <a:effectLst/>
                <a:latin typeface="+mn-lt"/>
                <a:ea typeface="+mn-ea"/>
                <a:cs typeface="+mn-cs"/>
              </a:rPr>
              <a:t>State district and school entry codes, they need to be within a specific range, strangely enough we have some they are back in 1900’s.</a:t>
            </a:r>
          </a:p>
          <a:p>
            <a:r>
              <a:rPr lang="en-US" sz="1200" kern="1200" dirty="0">
                <a:solidFill>
                  <a:schemeClr val="tx1"/>
                </a:solidFill>
                <a:effectLst/>
                <a:latin typeface="+mn-lt"/>
                <a:ea typeface="+mn-ea"/>
                <a:cs typeface="+mn-cs"/>
              </a:rPr>
              <a:t>State codes are sometimes invalid: that’s strange too. </a:t>
            </a:r>
          </a:p>
          <a:p>
            <a:r>
              <a:rPr lang="en-US" sz="1200" kern="1200" dirty="0">
                <a:solidFill>
                  <a:schemeClr val="tx1"/>
                </a:solidFill>
                <a:effectLst/>
                <a:latin typeface="+mn-lt"/>
                <a:ea typeface="+mn-ea"/>
                <a:cs typeface="+mn-cs"/>
              </a:rPr>
              <a:t>Invalid Course of study codes, (data such as FRC and CPE), and invalid expected graduation years (examples include year 3013) are rejected.   </a:t>
            </a:r>
          </a:p>
          <a:p>
            <a:r>
              <a:rPr lang="en-US" sz="1200" kern="1200" dirty="0">
                <a:solidFill>
                  <a:schemeClr val="tx1"/>
                </a:solidFill>
                <a:effectLst/>
                <a:latin typeface="+mn-lt"/>
                <a:ea typeface="+mn-ea"/>
                <a:cs typeface="+mn-cs"/>
              </a:rPr>
              <a:t>Records that are rejected by the CEDARS Data Warehouse must be corrected in the source.  Business areas that own the data are informed and should be reporting the issues back to the districts.</a:t>
            </a:r>
          </a:p>
          <a:p>
            <a:r>
              <a:rPr lang="en-US" sz="1200" kern="1200" dirty="0">
                <a:solidFill>
                  <a:schemeClr val="tx1"/>
                </a:solidFill>
                <a:effectLst/>
                <a:latin typeface="+mn-lt"/>
                <a:ea typeface="+mn-ea"/>
                <a:cs typeface="+mn-cs"/>
              </a:rPr>
              <a:t>If you have questions about how to fix data I would refer you back to the PowerSchool staff or program staff for support, their documentation, and the Helpdesk.  </a:t>
            </a:r>
          </a:p>
          <a:p>
            <a:r>
              <a:rPr lang="en-US" sz="1200" kern="1200" dirty="0">
                <a:solidFill>
                  <a:schemeClr val="tx1"/>
                </a:solidFill>
                <a:effectLst/>
                <a:latin typeface="+mn-lt"/>
                <a:ea typeface="+mn-ea"/>
                <a:cs typeface="+mn-cs"/>
              </a:rPr>
              <a:t>Look (at slide) to right of screen, you will notice that schools within the 001 through the 291 range are not loaded to the CDW. These are not considered public schools, these are containers for your use, but your public school students should not exist within these particular containers if you wish them to be counted in state and federal reporting.  Students who are offered services from programs like EC, but don’t sit in a traditional school like let’s say a hospital or in house, those who don’t sit at a traditional school, including PK students have to be in the associated to the appropriate program school. An example is your 292 school, were EC students who are not in a public school should have an active and valid PowerSchool record. This is where programmatically, we receive data for those students. IMPORTANT:  If students in the program school 292 are enrolled and then immediately exited to get a UID (think about the PowerSchool process for no-showing a student), those students are not in the student or student snapshot files.  The records should stay active in the program school for the school year, unless the student does not qualify for EC services, they are not receiving services and they’re also not attending a public school in the state. </a:t>
            </a:r>
          </a:p>
          <a:p>
            <a:r>
              <a:rPr lang="en-US" sz="1200" kern="1200" dirty="0">
                <a:solidFill>
                  <a:schemeClr val="tx1"/>
                </a:solidFill>
                <a:effectLst/>
                <a:latin typeface="+mn-lt"/>
                <a:ea typeface="+mn-ea"/>
                <a:cs typeface="+mn-cs"/>
              </a:rPr>
              <a:t>296, the FTE School is not loaded into the CDW.  This school was created as a technical work around and should not house any active students.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32</a:t>
            </a:fld>
            <a:endParaRPr lang="en-US"/>
          </a:p>
        </p:txBody>
      </p:sp>
    </p:spTree>
    <p:extLst>
      <p:ext uri="{BB962C8B-B14F-4D97-AF65-F5344CB8AC3E}">
        <p14:creationId xmlns:p14="http://schemas.microsoft.com/office/powerpoint/2010/main" val="1923851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Working with the CDW Data Dictionary</a:t>
            </a:r>
          </a:p>
          <a:p>
            <a:r>
              <a:rPr lang="en-US" sz="1200" kern="1200" dirty="0">
                <a:solidFill>
                  <a:schemeClr val="tx1"/>
                </a:solidFill>
                <a:effectLst/>
                <a:latin typeface="+mn-lt"/>
                <a:ea typeface="+mn-ea"/>
                <a:cs typeface="+mn-cs"/>
              </a:rPr>
              <a:t>The data dictionary is a big giant ugly spreadsheet.  It does have its value, it has a lot of elements.  It contains columns based on the subject area where a data element might exist, the subfolder within the subject area, the data element, the authoritative source, and a brief definition of the element.  Now the definition may be rather broad, but it gives you a starting point.  </a:t>
            </a:r>
          </a:p>
          <a:p>
            <a:r>
              <a:rPr lang="en-US" sz="1200" kern="1200" dirty="0">
                <a:solidFill>
                  <a:schemeClr val="tx1"/>
                </a:solidFill>
                <a:effectLst/>
                <a:latin typeface="+mn-lt"/>
                <a:ea typeface="+mn-ea"/>
                <a:cs typeface="+mn-cs"/>
              </a:rPr>
              <a:t>Filters are applied to the spreadsheet so you can filter by any of the columns to identify were in the CDW a particular data element may exist.</a:t>
            </a:r>
          </a:p>
          <a:p>
            <a:r>
              <a:rPr lang="en-US" sz="1200" kern="1200" dirty="0">
                <a:solidFill>
                  <a:schemeClr val="tx1"/>
                </a:solidFill>
                <a:effectLst/>
                <a:latin typeface="+mn-lt"/>
                <a:ea typeface="+mn-ea"/>
                <a:cs typeface="+mn-cs"/>
              </a:rPr>
              <a:t>So, for example, if you want to know where student first name is, you can filter by the data element of student first name, and you will see that it exists within the assessment subject area, the course and grades subject area, the student subject area, etc. So when you start to think about what data elements you want, you can use this spreadsheet to help determine where the data element exists and in what subject areas.  And remember, you can only use one subject area at a time.  You can’t mix and match.  Hopefully this helps you peruse what data exists in what subject areas. Currently, when you download the spreadsheets, it is actually filtered on like assessment, and it looks like that’s all you get. So, if you have any questions about how to use filters use the YouTube video.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33</a:t>
            </a:fld>
            <a:endParaRPr lang="en-US"/>
          </a:p>
        </p:txBody>
      </p:sp>
    </p:spTree>
    <p:extLst>
      <p:ext uri="{BB962C8B-B14F-4D97-AF65-F5344CB8AC3E}">
        <p14:creationId xmlns:p14="http://schemas.microsoft.com/office/powerpoint/2010/main" val="2046754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34</a:t>
            </a:fld>
            <a:endParaRPr lang="en-US"/>
          </a:p>
        </p:txBody>
      </p:sp>
    </p:spTree>
    <p:extLst>
      <p:ext uri="{BB962C8B-B14F-4D97-AF65-F5344CB8AC3E}">
        <p14:creationId xmlns:p14="http://schemas.microsoft.com/office/powerpoint/2010/main" val="970588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35</a:t>
            </a:fld>
            <a:endParaRPr lang="en-US"/>
          </a:p>
        </p:txBody>
      </p:sp>
    </p:spTree>
    <p:extLst>
      <p:ext uri="{BB962C8B-B14F-4D97-AF65-F5344CB8AC3E}">
        <p14:creationId xmlns:p14="http://schemas.microsoft.com/office/powerpoint/2010/main" val="2332060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39</a:t>
            </a:fld>
            <a:endParaRPr lang="en-US"/>
          </a:p>
        </p:txBody>
      </p:sp>
    </p:spTree>
    <p:extLst>
      <p:ext uri="{BB962C8B-B14F-4D97-AF65-F5344CB8AC3E}">
        <p14:creationId xmlns:p14="http://schemas.microsoft.com/office/powerpoint/2010/main" val="605588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44</a:t>
            </a:fld>
            <a:endParaRPr lang="en-US"/>
          </a:p>
        </p:txBody>
      </p:sp>
    </p:spTree>
    <p:extLst>
      <p:ext uri="{BB962C8B-B14F-4D97-AF65-F5344CB8AC3E}">
        <p14:creationId xmlns:p14="http://schemas.microsoft.com/office/powerpoint/2010/main" val="39293093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46</a:t>
            </a:fld>
            <a:endParaRPr lang="en-US"/>
          </a:p>
        </p:txBody>
      </p:sp>
    </p:spTree>
    <p:extLst>
      <p:ext uri="{BB962C8B-B14F-4D97-AF65-F5344CB8AC3E}">
        <p14:creationId xmlns:p14="http://schemas.microsoft.com/office/powerpoint/2010/main" val="41037886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49</a:t>
            </a:fld>
            <a:endParaRPr lang="en-US"/>
          </a:p>
        </p:txBody>
      </p:sp>
    </p:spTree>
    <p:extLst>
      <p:ext uri="{BB962C8B-B14F-4D97-AF65-F5344CB8AC3E}">
        <p14:creationId xmlns:p14="http://schemas.microsoft.com/office/powerpoint/2010/main" val="2932611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talk about the data that is uploaded into the CEDARS system we want to emphasize that CEDARs doesn’t really apply any business rules to the data other than data validation.  We don’t determine, for example, if a student should be identified in a specific program.  What you see when you query the CDW (OBIEE) are the data that come from the authoritative source.  So student assessment information, grades, come from particular areas.   That is not something that CEDARS calculates, spits out and gives to you.  GPA is another example.  So, if the data file passes validation it’s uploaded into the CDW.  If it doesn’t pass validation then those corrections are passed back to the business area that owns the data.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4</a:t>
            </a:fld>
            <a:endParaRPr lang="en-US"/>
          </a:p>
        </p:txBody>
      </p:sp>
    </p:spTree>
    <p:extLst>
      <p:ext uri="{BB962C8B-B14F-4D97-AF65-F5344CB8AC3E}">
        <p14:creationId xmlns:p14="http://schemas.microsoft.com/office/powerpoint/2010/main" val="425727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CDW is not transactional.  We don’t record attendance in this system; we don’t take tests in this system, but it does contain data from the current year that’s from one to six months behind.  That’s a ballpark figure.  Each time we receive a student file we also receive snapshots.  Let’s talk about what snapshots are.  For a good portion of the data we upload, each time we receive a chunk of information we also receive a snapshot or point-in-time file.  We want to emphasize that if data issues are identified in the current year and corrected at the source, the next set of files we receive will be updated and the corrections will be visible within the CDW. There is a window though.  If those corrections are not received within the current year, prior to the End of Year (EOY) process then they will not be loaded into the CEDARS Data Warehouse.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5</a:t>
            </a:fld>
            <a:endParaRPr lang="en-US"/>
          </a:p>
        </p:txBody>
      </p:sp>
    </p:spTree>
    <p:extLst>
      <p:ext uri="{BB962C8B-B14F-4D97-AF65-F5344CB8AC3E}">
        <p14:creationId xmlns:p14="http://schemas.microsoft.com/office/powerpoint/2010/main" val="252194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regard to the current year data, we’re trying to provide data integrity dashboard reports.  This presentation is designed for Detail Answer Users who already have access to the system.  You should be familiar with what a dashboard report is.  Our first attempt is an Age Grade Comparison.  The next one that is scheduled for creation is an Entry/Exit Dashboard Report.  A word of caution:  All of the data that you see within the dashboard has passed CEDARS Data Warehouse validation which is relatively specific to federal reporting and other restrictions that are common, for example a student can’t have an id that has more than 10 digits, or the student record must have a sex or Race/Ethnicity information.   A fourth example is birth dates that are out of range for the given year.  We capture public school students from age 1-23 for a given year.  </a:t>
            </a:r>
          </a:p>
          <a:p>
            <a:r>
              <a:rPr lang="en-US" sz="1200" kern="1200" dirty="0">
                <a:solidFill>
                  <a:schemeClr val="tx1"/>
                </a:solidFill>
                <a:effectLst/>
                <a:latin typeface="+mn-lt"/>
                <a:ea typeface="+mn-ea"/>
                <a:cs typeface="+mn-cs"/>
              </a:rPr>
              <a:t>There are some elements that sometimes appear questionable:  Age Grade Comparison, for example, you may have a student who appears to be in 11</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but actually they’re one year old.   In some cases grade versus age may not be applicable because of the type of program the student is in.  But what we’re allowing you to do is to see the data that is uploaded, so that if there is something that jumps out at you and you know it isn’t right, you will have time to correct the source system.  If you have suggestions on the types of current year data integrity reports you would like to see, you can contact us at </a:t>
            </a:r>
            <a:r>
              <a:rPr lang="en-US" sz="1200" u="sng" kern="1200" dirty="0">
                <a:solidFill>
                  <a:schemeClr val="tx1"/>
                </a:solidFill>
                <a:effectLst/>
                <a:latin typeface="+mn-lt"/>
                <a:ea typeface="+mn-ea"/>
                <a:cs typeface="+mn-cs"/>
                <a:hlinkClick r:id="rId3"/>
              </a:rPr>
              <a:t>Terra.Dominguez@dpi.nc.gov</a:t>
            </a:r>
            <a:r>
              <a:rPr lang="en-US" sz="1200" kern="1200" dirty="0">
                <a:solidFill>
                  <a:schemeClr val="tx1"/>
                </a:solidFill>
                <a:effectLst/>
                <a:latin typeface="+mn-lt"/>
                <a:ea typeface="+mn-ea"/>
                <a:cs typeface="+mn-cs"/>
              </a:rPr>
              <a:t> or </a:t>
            </a:r>
            <a:r>
              <a:rPr lang="en-US" sz="1200" u="sng" kern="1200" dirty="0">
                <a:solidFill>
                  <a:schemeClr val="tx1"/>
                </a:solidFill>
                <a:effectLst/>
                <a:latin typeface="+mn-lt"/>
                <a:ea typeface="+mn-ea"/>
                <a:cs typeface="+mn-cs"/>
                <a:hlinkClick r:id="rId4"/>
              </a:rPr>
              <a:t>Robin.Lucarelli@dpi.nc.gov</a:t>
            </a:r>
            <a:r>
              <a:rPr lang="en-US" sz="1200" kern="1200" dirty="0">
                <a:solidFill>
                  <a:schemeClr val="tx1"/>
                </a:solidFill>
                <a:effectLst/>
                <a:latin typeface="+mn-lt"/>
                <a:ea typeface="+mn-ea"/>
                <a:cs typeface="+mn-cs"/>
              </a:rPr>
              <a:t> .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6</a:t>
            </a:fld>
            <a:endParaRPr lang="en-US"/>
          </a:p>
        </p:txBody>
      </p:sp>
    </p:spTree>
    <p:extLst>
      <p:ext uri="{BB962C8B-B14F-4D97-AF65-F5344CB8AC3E}">
        <p14:creationId xmlns:p14="http://schemas.microsoft.com/office/powerpoint/2010/main" val="202545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are Subject Areas?  They are buckets of related data elements (Attendance, Assessments, Discipline, Grades, etc.) from which reports are created using the CEDARS reporting tool, OBIEE.</a:t>
            </a:r>
          </a:p>
          <a:p>
            <a:r>
              <a:rPr lang="en-US" sz="1200" kern="1200" dirty="0">
                <a:solidFill>
                  <a:schemeClr val="tx1"/>
                </a:solidFill>
                <a:effectLst/>
                <a:latin typeface="+mn-lt"/>
                <a:ea typeface="+mn-ea"/>
                <a:cs typeface="+mn-cs"/>
              </a:rPr>
              <a:t>The presentation of each bucket in OBIEE is based on underlying database tables and varies across subject areas.  The ability to drill down to student level data depends on the Subject Area.  Basically, each Subject Area is designed slightly differently.  You will notice that some Subject Areas, such as LEA and School information or Student are repeated within other Subject Areas. The reason is because that data is the baseline, foundational data.  Most of the reports you create are going to start with a school, or a particular set of students.  There are 13 subject areas that are visible at the district level.  Data elements are generally listed in alphabetical order within the subject areas.  Some data elements are so highly sensitive that they are not displayed to the district users; they are used strictly for Federal reporting.  Important:  You cannot mix and match the Subject Areas.  What you get in the bucket is what you will work to create a report.  Almost all Subject Areas contain facts and dimensions and almost all of contain point-in-time and most recent.  We’ll talk about point in time and most recent data next.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7</a:t>
            </a:fld>
            <a:endParaRPr lang="en-US"/>
          </a:p>
        </p:txBody>
      </p:sp>
    </p:spTree>
    <p:extLst>
      <p:ext uri="{BB962C8B-B14F-4D97-AF65-F5344CB8AC3E}">
        <p14:creationId xmlns:p14="http://schemas.microsoft.com/office/powerpoint/2010/main" val="1836513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‘Most Recent’ and ‘Point-in-Time’?  </a:t>
            </a:r>
            <a:r>
              <a:rPr lang="en-US" sz="1200" b="1" kern="1200" dirty="0">
                <a:solidFill>
                  <a:schemeClr val="tx1"/>
                </a:solidFill>
                <a:effectLst/>
                <a:latin typeface="+mn-lt"/>
                <a:ea typeface="+mn-ea"/>
                <a:cs typeface="+mn-cs"/>
              </a:rPr>
              <a:t>Most Recent </a:t>
            </a:r>
            <a:r>
              <a:rPr lang="en-US" sz="1200" kern="1200" dirty="0">
                <a:solidFill>
                  <a:schemeClr val="tx1"/>
                </a:solidFill>
                <a:effectLst/>
                <a:latin typeface="+mn-lt"/>
                <a:ea typeface="+mn-ea"/>
                <a:cs typeface="+mn-cs"/>
              </a:rPr>
              <a:t>data is cumulative and updated throughout the year.  In most cases, it reflects data from the beginning of a school year up through the last day of the school year or the last data collection.  </a:t>
            </a:r>
            <a:r>
              <a:rPr lang="en-US" sz="1200" b="1" kern="1200" dirty="0">
                <a:solidFill>
                  <a:schemeClr val="tx1"/>
                </a:solidFill>
                <a:effectLst/>
                <a:latin typeface="+mn-lt"/>
                <a:ea typeface="+mn-ea"/>
                <a:cs typeface="+mn-cs"/>
              </a:rPr>
              <a:t>Point-in-Time </a:t>
            </a:r>
            <a:r>
              <a:rPr lang="en-US" sz="1200" kern="1200" dirty="0">
                <a:solidFill>
                  <a:schemeClr val="tx1"/>
                </a:solidFill>
                <a:effectLst/>
                <a:latin typeface="+mn-lt"/>
                <a:ea typeface="+mn-ea"/>
                <a:cs typeface="+mn-cs"/>
              </a:rPr>
              <a:t>data is a snapshot of data based on a given date.  When using Point-in-time data, it is important to include the element ‘Snapshot Date’.   It is also important to understand what snapshot dates were used when the data is collected.  We might get a student file that says Terra Dominguez is in Catawba County one month and then we get another student file and it says she’s in Granville County a few months later.  That’s because her record is transient and moves with her.  So, we have one set of data that is most recent and then cumulative information.  Point in time just that.  Think about it in terms of the EC December 1 headcount for example.  That happens to be one of our snapshot dates.  It’s the picture of the student at that time.  You’ll see that Terra was in Granville County and would never see that she was in Catawba.  Remember, you need to pull in that snapshot date element.  We’ll provide you with that information.</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8</a:t>
            </a:fld>
            <a:endParaRPr lang="en-US"/>
          </a:p>
        </p:txBody>
      </p:sp>
    </p:spTree>
    <p:extLst>
      <p:ext uri="{BB962C8B-B14F-4D97-AF65-F5344CB8AC3E}">
        <p14:creationId xmlns:p14="http://schemas.microsoft.com/office/powerpoint/2010/main" val="2961827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are facts?  That’s how you build your report.  You build a report around facts.  Fact folders contain data elements in the form of Measures. Measures are identified by the orange can-like icon and they are numeric.  An example of using the Fact folder might be wanting to find the number of students that have a GPA of ‘</a:t>
            </a:r>
            <a:r>
              <a:rPr lang="en-US" sz="1200" kern="1200" dirty="0" err="1">
                <a:solidFill>
                  <a:schemeClr val="tx1"/>
                </a:solidFill>
                <a:effectLst/>
                <a:latin typeface="+mn-lt"/>
                <a:ea typeface="+mn-ea"/>
                <a:cs typeface="+mn-cs"/>
              </a:rPr>
              <a:t>xyz</a:t>
            </a:r>
            <a:r>
              <a:rPr lang="en-US" sz="1200" kern="1200" dirty="0">
                <a:solidFill>
                  <a:schemeClr val="tx1"/>
                </a:solidFill>
                <a:effectLst/>
                <a:latin typeface="+mn-lt"/>
                <a:ea typeface="+mn-ea"/>
                <a:cs typeface="+mn-cs"/>
              </a:rPr>
              <a:t>’.  Or trying to find the number of students that have more than 12 absences.  Facts are what you are basing the report on whereas dimensions help slice and dice the data.  </a:t>
            </a:r>
          </a:p>
          <a:p>
            <a:endParaRPr lang="en-US" dirty="0"/>
          </a:p>
        </p:txBody>
      </p:sp>
      <p:sp>
        <p:nvSpPr>
          <p:cNvPr id="4" name="Slide Number Placeholder 3"/>
          <p:cNvSpPr>
            <a:spLocks noGrp="1"/>
          </p:cNvSpPr>
          <p:nvPr>
            <p:ph type="sldNum" sz="quarter" idx="5"/>
          </p:nvPr>
        </p:nvSpPr>
        <p:spPr/>
        <p:txBody>
          <a:bodyPr/>
          <a:lstStyle/>
          <a:p>
            <a:fld id="{67F8C096-6997-47A8-9402-65BEAAD99104}" type="slidenum">
              <a:rPr lang="en-US" smtClean="0"/>
              <a:t>9</a:t>
            </a:fld>
            <a:endParaRPr lang="en-US"/>
          </a:p>
        </p:txBody>
      </p:sp>
    </p:spTree>
    <p:extLst>
      <p:ext uri="{BB962C8B-B14F-4D97-AF65-F5344CB8AC3E}">
        <p14:creationId xmlns:p14="http://schemas.microsoft.com/office/powerpoint/2010/main" val="36271312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8006-13C2-44FF-94E6-7343EB43C313}"/>
              </a:ext>
            </a:extLst>
          </p:cNvPr>
          <p:cNvSpPr>
            <a:spLocks noGrp="1"/>
          </p:cNvSpPr>
          <p:nvPr>
            <p:ph type="ctrTitle"/>
          </p:nvPr>
        </p:nvSpPr>
        <p:spPr>
          <a:xfrm>
            <a:off x="4993240" y="1122363"/>
            <a:ext cx="567476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502A38-8D00-4DA0-B83F-DA2591589208}"/>
              </a:ext>
            </a:extLst>
          </p:cNvPr>
          <p:cNvSpPr>
            <a:spLocks noGrp="1"/>
          </p:cNvSpPr>
          <p:nvPr>
            <p:ph type="subTitle" idx="1"/>
          </p:nvPr>
        </p:nvSpPr>
        <p:spPr>
          <a:xfrm>
            <a:off x="4993240" y="3602038"/>
            <a:ext cx="567476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027B16-9429-46E9-85D8-018B982F9E3C}"/>
              </a:ext>
            </a:extLst>
          </p:cNvPr>
          <p:cNvSpPr>
            <a:spLocks noGrp="1"/>
          </p:cNvSpPr>
          <p:nvPr>
            <p:ph type="dt" sz="half" idx="10"/>
          </p:nvPr>
        </p:nvSpPr>
        <p:spPr/>
        <p:txBody>
          <a:bodyPr/>
          <a:lstStyle/>
          <a:p>
            <a:fld id="{E1524675-B031-476E-BB4D-67B2DA956454}" type="datetime1">
              <a:rPr lang="en-US" smtClean="0"/>
              <a:t>10/26/2020</a:t>
            </a:fld>
            <a:endParaRPr lang="en-US"/>
          </a:p>
        </p:txBody>
      </p:sp>
      <p:sp>
        <p:nvSpPr>
          <p:cNvPr id="5" name="Footer Placeholder 4">
            <a:extLst>
              <a:ext uri="{FF2B5EF4-FFF2-40B4-BE49-F238E27FC236}">
                <a16:creationId xmlns:a16="http://schemas.microsoft.com/office/drawing/2014/main" id="{3171E832-0EC5-462A-808F-0A79AEE35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5FB51-6CE6-4BFF-9F61-68A688C759BA}"/>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2050" name="Picture 2">
            <a:extLst>
              <a:ext uri="{FF2B5EF4-FFF2-40B4-BE49-F238E27FC236}">
                <a16:creationId xmlns:a16="http://schemas.microsoft.com/office/drawing/2014/main" id="{31AE9AFF-700A-46B9-9E1C-31B4FC2C681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8535" y="-319088"/>
            <a:ext cx="5224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2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230E5-B489-4F81-A869-B47D6754D4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AB9D7F-CCEB-4D80-B65E-C4636C7F50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4A5132-7137-4F09-9D19-F3D8BE652C8B}"/>
              </a:ext>
            </a:extLst>
          </p:cNvPr>
          <p:cNvSpPr>
            <a:spLocks noGrp="1"/>
          </p:cNvSpPr>
          <p:nvPr>
            <p:ph type="dt" sz="half" idx="10"/>
          </p:nvPr>
        </p:nvSpPr>
        <p:spPr/>
        <p:txBody>
          <a:bodyPr/>
          <a:lstStyle/>
          <a:p>
            <a:fld id="{A5FBCB2A-C0AF-4E48-9A9E-AB5E6DD448FD}" type="datetime1">
              <a:rPr lang="en-US" smtClean="0"/>
              <a:t>10/26/2020</a:t>
            </a:fld>
            <a:endParaRPr lang="en-US"/>
          </a:p>
        </p:txBody>
      </p:sp>
      <p:sp>
        <p:nvSpPr>
          <p:cNvPr id="5" name="Footer Placeholder 4">
            <a:extLst>
              <a:ext uri="{FF2B5EF4-FFF2-40B4-BE49-F238E27FC236}">
                <a16:creationId xmlns:a16="http://schemas.microsoft.com/office/drawing/2014/main" id="{B8094AE1-EE70-4FAF-A610-39B770FC1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948318-CFDE-4853-9A4E-19A13A360851}"/>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8" name="Picture 7">
            <a:extLst>
              <a:ext uri="{FF2B5EF4-FFF2-40B4-BE49-F238E27FC236}">
                <a16:creationId xmlns:a16="http://schemas.microsoft.com/office/drawing/2014/main" id="{3A09C314-54E7-49DF-B023-302D27AC380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05540" y="5809457"/>
            <a:ext cx="886460" cy="914400"/>
          </a:xfrm>
          <a:prstGeom prst="rect">
            <a:avLst/>
          </a:prstGeom>
          <a:noFill/>
          <a:ln>
            <a:noFill/>
          </a:ln>
        </p:spPr>
      </p:pic>
    </p:spTree>
    <p:extLst>
      <p:ext uri="{BB962C8B-B14F-4D97-AF65-F5344CB8AC3E}">
        <p14:creationId xmlns:p14="http://schemas.microsoft.com/office/powerpoint/2010/main" val="1243163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029D39-FDAA-4E88-A087-F9E37CE925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D22F03-5006-4E23-B839-E942DB9F55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56E4E-47EE-45BB-AC2E-BDFA0D218F4C}"/>
              </a:ext>
            </a:extLst>
          </p:cNvPr>
          <p:cNvSpPr>
            <a:spLocks noGrp="1"/>
          </p:cNvSpPr>
          <p:nvPr>
            <p:ph type="dt" sz="half" idx="10"/>
          </p:nvPr>
        </p:nvSpPr>
        <p:spPr/>
        <p:txBody>
          <a:bodyPr/>
          <a:lstStyle/>
          <a:p>
            <a:fld id="{319DC5A5-B26C-419D-A689-6C8E42AC8E12}" type="datetime1">
              <a:rPr lang="en-US" smtClean="0"/>
              <a:t>10/26/2020</a:t>
            </a:fld>
            <a:endParaRPr lang="en-US"/>
          </a:p>
        </p:txBody>
      </p:sp>
      <p:sp>
        <p:nvSpPr>
          <p:cNvPr id="5" name="Footer Placeholder 4">
            <a:extLst>
              <a:ext uri="{FF2B5EF4-FFF2-40B4-BE49-F238E27FC236}">
                <a16:creationId xmlns:a16="http://schemas.microsoft.com/office/drawing/2014/main" id="{340FC2BC-BF86-48AC-94B2-F94C69DF7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8E7DD1-C2BE-4D24-AB9B-E12208B4B67C}"/>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8" name="Picture 7">
            <a:extLst>
              <a:ext uri="{FF2B5EF4-FFF2-40B4-BE49-F238E27FC236}">
                <a16:creationId xmlns:a16="http://schemas.microsoft.com/office/drawing/2014/main" id="{32CB9F43-8D06-41B8-97AD-9ACFA280888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05540" y="5809457"/>
            <a:ext cx="886460" cy="914400"/>
          </a:xfrm>
          <a:prstGeom prst="rect">
            <a:avLst/>
          </a:prstGeom>
          <a:noFill/>
          <a:ln>
            <a:noFill/>
          </a:ln>
        </p:spPr>
      </p:pic>
    </p:spTree>
    <p:extLst>
      <p:ext uri="{BB962C8B-B14F-4D97-AF65-F5344CB8AC3E}">
        <p14:creationId xmlns:p14="http://schemas.microsoft.com/office/powerpoint/2010/main" val="361726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5"/>
        </a:solidFill>
        <a:effectLst/>
      </p:bgPr>
    </p:bg>
    <p:spTree>
      <p:nvGrpSpPr>
        <p:cNvPr id="1" name=""/>
        <p:cNvGrpSpPr/>
        <p:nvPr/>
      </p:nvGrpSpPr>
      <p:grpSpPr>
        <a:xfrm>
          <a:off x="0" y="0"/>
          <a:ext cx="0" cy="0"/>
          <a:chOff x="0" y="0"/>
          <a:chExt cx="0" cy="0"/>
        </a:xfrm>
      </p:grpSpPr>
      <p:pic>
        <p:nvPicPr>
          <p:cNvPr id="4" name="Picture 4" descr="READYppt_title_2.jpg"/>
          <p:cNvPicPr>
            <a:picLocks noChangeAspect="1"/>
          </p:cNvPicPr>
          <p:nvPr/>
        </p:nvPicPr>
        <p:blipFill>
          <a:blip r:embed="rId2">
            <a:extLst>
              <a:ext uri="{28A0092B-C50C-407E-A947-70E740481C1C}">
                <a14:useLocalDpi xmlns:a14="http://schemas.microsoft.com/office/drawing/2010/main" val="0"/>
              </a:ext>
            </a:extLst>
          </a:blip>
          <a:srcRect t="70494"/>
          <a:stretch>
            <a:fillRect/>
          </a:stretch>
        </p:blipFill>
        <p:spPr bwMode="auto">
          <a:xfrm>
            <a:off x="0" y="4833939"/>
            <a:ext cx="1219200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EADYppt_title_2.jpg"/>
          <p:cNvPicPr>
            <a:picLocks noChangeAspect="1"/>
          </p:cNvPicPr>
          <p:nvPr/>
        </p:nvPicPr>
        <p:blipFill>
          <a:blip r:embed="rId2">
            <a:extLst>
              <a:ext uri="{28A0092B-C50C-407E-A947-70E740481C1C}">
                <a14:useLocalDpi xmlns:a14="http://schemas.microsoft.com/office/drawing/2010/main" val="0"/>
              </a:ext>
            </a:extLst>
          </a:blip>
          <a:srcRect r="75462" b="65926"/>
          <a:stretch>
            <a:fillRect/>
          </a:stretch>
        </p:blipFill>
        <p:spPr bwMode="auto">
          <a:xfrm>
            <a:off x="1" y="0"/>
            <a:ext cx="2990852"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3251200" y="2667000"/>
            <a:ext cx="7416800" cy="2667000"/>
          </a:xfrm>
        </p:spPr>
        <p:txBody>
          <a:bodyPr/>
          <a:lstStyle>
            <a:lvl1pPr algn="ctr">
              <a:defRPr sz="2000">
                <a:solidFill>
                  <a:srgbClr val="63554C"/>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3048000" y="838200"/>
            <a:ext cx="8534400" cy="1295400"/>
          </a:xfrm>
        </p:spPr>
        <p:txBody>
          <a:bodyPr/>
          <a:lstStyle>
            <a:lvl1pPr marL="0" indent="0">
              <a:buNone/>
              <a:defRPr sz="4400" b="1"/>
            </a:lvl1pPr>
          </a:lstStyle>
          <a:p>
            <a:pPr lvl="0"/>
            <a:r>
              <a:rPr lang="en-US"/>
              <a:t>Click to edit Master text styles</a:t>
            </a:r>
          </a:p>
        </p:txBody>
      </p:sp>
    </p:spTree>
    <p:extLst>
      <p:ext uri="{BB962C8B-B14F-4D97-AF65-F5344CB8AC3E}">
        <p14:creationId xmlns:p14="http://schemas.microsoft.com/office/powerpoint/2010/main" val="3118221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711200" y="304800"/>
            <a:ext cx="751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t>Click to edit Master title style</a:t>
            </a:r>
            <a:endParaRPr lang="en-US" dirty="0"/>
          </a:p>
        </p:txBody>
      </p:sp>
      <p:sp>
        <p:nvSpPr>
          <p:cNvPr id="10" name="Rectangle 3"/>
          <p:cNvSpPr>
            <a:spLocks noGrp="1" noChangeArrowheads="1"/>
          </p:cNvSpPr>
          <p:nvPr>
            <p:ph idx="1"/>
          </p:nvPr>
        </p:nvSpPr>
        <p:spPr bwMode="auto">
          <a:xfrm>
            <a:off x="8432800" y="1371600"/>
            <a:ext cx="335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a:solidFill>
                  <a:srgbClr val="63554C"/>
                </a:solidFill>
              </a:defRPr>
            </a:lvl1pPr>
            <a:lvl2pPr>
              <a:defRPr>
                <a:solidFill>
                  <a:srgbClr val="63554C"/>
                </a:solidFill>
              </a:defRPr>
            </a:lvl2pPr>
            <a:lvl3pPr>
              <a:defRPr>
                <a:solidFill>
                  <a:srgbClr val="63554C"/>
                </a:solidFill>
              </a:defRPr>
            </a:lvl3pPr>
            <a:lvl4pPr>
              <a:defRPr>
                <a:solidFill>
                  <a:srgbClr val="63554C"/>
                </a:solidFill>
              </a:defRPr>
            </a:lvl4pPr>
            <a:lvl5pPr>
              <a:defRPr>
                <a:solidFill>
                  <a:srgbClr val="63554C"/>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5"/>
          <p:cNvSpPr>
            <a:spLocks noGrp="1"/>
          </p:cNvSpPr>
          <p:nvPr>
            <p:ph type="ftr" sz="quarter" idx="11"/>
          </p:nvPr>
        </p:nvSpPr>
        <p:spPr>
          <a:xfrm>
            <a:off x="7444740" y="6339214"/>
            <a:ext cx="2890520" cy="347987"/>
          </a:xfrm>
          <a:prstGeom prst="rect">
            <a:avLst/>
          </a:prstGeom>
        </p:spPr>
        <p:txBody>
          <a:bodyPr/>
          <a:lstStyle/>
          <a:p>
            <a:r>
              <a:rPr lang="en-US">
                <a:solidFill>
                  <a:srgbClr val="000000"/>
                </a:solidFill>
              </a:rPr>
              <a:t>Last Updated:  5/17/2016</a:t>
            </a:r>
            <a:endParaRPr lang="en-US" dirty="0">
              <a:solidFill>
                <a:srgbClr val="000000"/>
              </a:solidFill>
            </a:endParaRPr>
          </a:p>
        </p:txBody>
      </p:sp>
      <p:sp>
        <p:nvSpPr>
          <p:cNvPr id="5" name="Slide Number Placeholder 6"/>
          <p:cNvSpPr>
            <a:spLocks noGrp="1"/>
          </p:cNvSpPr>
          <p:nvPr>
            <p:ph type="sldNum" sz="quarter" idx="12"/>
          </p:nvPr>
        </p:nvSpPr>
        <p:spPr>
          <a:xfrm>
            <a:off x="10718800" y="6339214"/>
            <a:ext cx="863600" cy="365125"/>
          </a:xfrm>
          <a:prstGeom prst="rect">
            <a:avLst/>
          </a:prstGeom>
        </p:spPr>
        <p:txBody>
          <a:bodyPr/>
          <a:lstStyle/>
          <a:p>
            <a:fld id="{82C3B31B-9CF9-495D-BC65-52AA5D334C2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17510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304800"/>
            <a:ext cx="9855200" cy="1066800"/>
          </a:xfrm>
          <a:prstGeom prst="rect">
            <a:avLst/>
          </a:prstGeom>
        </p:spPr>
        <p:txBody>
          <a:bodyPr/>
          <a:lstStyle>
            <a:lvl1pPr>
              <a:defRPr>
                <a:solidFill>
                  <a:srgbClr val="63554C"/>
                </a:solidFill>
              </a:defRPr>
            </a:lvl1pPr>
          </a:lstStyle>
          <a:p>
            <a:r>
              <a:rPr lang="en-US"/>
              <a:t>Click to edit Master title style</a:t>
            </a:r>
            <a:endParaRPr lang="en-US" dirty="0"/>
          </a:p>
        </p:txBody>
      </p:sp>
      <p:sp>
        <p:nvSpPr>
          <p:cNvPr id="3" name="Rectangle 3"/>
          <p:cNvSpPr>
            <a:spLocks noGrp="1" noChangeArrowheads="1"/>
          </p:cNvSpPr>
          <p:nvPr>
            <p:ph idx="1"/>
          </p:nvPr>
        </p:nvSpPr>
        <p:spPr bwMode="auto">
          <a:xfrm>
            <a:off x="3759200" y="1600200"/>
            <a:ext cx="8026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Footer Placeholder 5"/>
          <p:cNvSpPr>
            <a:spLocks noGrp="1"/>
          </p:cNvSpPr>
          <p:nvPr>
            <p:ph type="ftr" sz="quarter" idx="3"/>
          </p:nvPr>
        </p:nvSpPr>
        <p:spPr>
          <a:xfrm>
            <a:off x="7444740" y="6339214"/>
            <a:ext cx="2890520" cy="347987"/>
          </a:xfrm>
          <a:prstGeom prst="rect">
            <a:avLst/>
          </a:prstGeom>
        </p:spPr>
        <p:txBody>
          <a:bodyPr/>
          <a:lstStyle/>
          <a:p>
            <a:r>
              <a:rPr lang="en-US">
                <a:solidFill>
                  <a:srgbClr val="000000"/>
                </a:solidFill>
              </a:rPr>
              <a:t>Last Updated:  5/17/2016</a:t>
            </a:r>
            <a:endParaRPr lang="en-US" dirty="0">
              <a:solidFill>
                <a:srgbClr val="000000"/>
              </a:solidFill>
            </a:endParaRPr>
          </a:p>
        </p:txBody>
      </p:sp>
      <p:sp>
        <p:nvSpPr>
          <p:cNvPr id="5" name="Slide Number Placeholder 6"/>
          <p:cNvSpPr>
            <a:spLocks noGrp="1"/>
          </p:cNvSpPr>
          <p:nvPr>
            <p:ph type="sldNum" sz="quarter" idx="4"/>
          </p:nvPr>
        </p:nvSpPr>
        <p:spPr>
          <a:xfrm>
            <a:off x="10718800" y="6339214"/>
            <a:ext cx="863600" cy="365125"/>
          </a:xfrm>
          <a:prstGeom prst="rect">
            <a:avLst/>
          </a:prstGeom>
        </p:spPr>
        <p:txBody>
          <a:bodyPr/>
          <a:lstStyle/>
          <a:p>
            <a:fld id="{82C3B31B-9CF9-495D-BC65-52AA5D334C2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50931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78D5-52BA-42C6-8757-A5B4A0472F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431427-FA0C-4A3C-9762-3EE5CCC94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FE621-E1A8-412F-AA55-7DF8617EAC3A}"/>
              </a:ext>
            </a:extLst>
          </p:cNvPr>
          <p:cNvSpPr>
            <a:spLocks noGrp="1"/>
          </p:cNvSpPr>
          <p:nvPr>
            <p:ph type="dt" sz="half" idx="10"/>
          </p:nvPr>
        </p:nvSpPr>
        <p:spPr/>
        <p:txBody>
          <a:bodyPr/>
          <a:lstStyle/>
          <a:p>
            <a:fld id="{FD28BFF4-6D76-493B-A292-5DCB0F63468E}" type="datetime1">
              <a:rPr lang="en-US" smtClean="0"/>
              <a:t>10/26/2020</a:t>
            </a:fld>
            <a:endParaRPr lang="en-US"/>
          </a:p>
        </p:txBody>
      </p:sp>
      <p:sp>
        <p:nvSpPr>
          <p:cNvPr id="5" name="Footer Placeholder 4">
            <a:extLst>
              <a:ext uri="{FF2B5EF4-FFF2-40B4-BE49-F238E27FC236}">
                <a16:creationId xmlns:a16="http://schemas.microsoft.com/office/drawing/2014/main" id="{3DF58D7E-A422-47F0-A49F-57768C0EAB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5C3A8-DD60-447C-B0EC-725169A74916}"/>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9" name="Picture 8">
            <a:extLst>
              <a:ext uri="{FF2B5EF4-FFF2-40B4-BE49-F238E27FC236}">
                <a16:creationId xmlns:a16="http://schemas.microsoft.com/office/drawing/2014/main" id="{9977A933-9485-4E03-A436-42E30551B420}"/>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05540" y="5809457"/>
            <a:ext cx="886460" cy="914400"/>
          </a:xfrm>
          <a:prstGeom prst="rect">
            <a:avLst/>
          </a:prstGeom>
          <a:noFill/>
          <a:ln>
            <a:noFill/>
          </a:ln>
        </p:spPr>
      </p:pic>
    </p:spTree>
    <p:extLst>
      <p:ext uri="{BB962C8B-B14F-4D97-AF65-F5344CB8AC3E}">
        <p14:creationId xmlns:p14="http://schemas.microsoft.com/office/powerpoint/2010/main" val="3304148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1998B-41E4-45FD-99C9-885083556A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6E5E0C-279D-4AC4-BCD9-03CD4783B0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7EDA89-FEF6-4628-9EA5-EACC44F3C48B}"/>
              </a:ext>
            </a:extLst>
          </p:cNvPr>
          <p:cNvSpPr>
            <a:spLocks noGrp="1"/>
          </p:cNvSpPr>
          <p:nvPr>
            <p:ph type="dt" sz="half" idx="10"/>
          </p:nvPr>
        </p:nvSpPr>
        <p:spPr/>
        <p:txBody>
          <a:bodyPr/>
          <a:lstStyle/>
          <a:p>
            <a:fld id="{E3B10D8B-96F7-42F3-9C58-31337CACBE78}" type="datetime1">
              <a:rPr lang="en-US" smtClean="0"/>
              <a:t>10/26/2020</a:t>
            </a:fld>
            <a:endParaRPr lang="en-US"/>
          </a:p>
        </p:txBody>
      </p:sp>
      <p:sp>
        <p:nvSpPr>
          <p:cNvPr id="5" name="Footer Placeholder 4">
            <a:extLst>
              <a:ext uri="{FF2B5EF4-FFF2-40B4-BE49-F238E27FC236}">
                <a16:creationId xmlns:a16="http://schemas.microsoft.com/office/drawing/2014/main" id="{E2AB25AC-6F06-4AA7-B778-BFC3B244AE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EB571-BC1B-49F8-ABA3-741489D938F8}"/>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8" name="Picture 7">
            <a:extLst>
              <a:ext uri="{FF2B5EF4-FFF2-40B4-BE49-F238E27FC236}">
                <a16:creationId xmlns:a16="http://schemas.microsoft.com/office/drawing/2014/main" id="{F0E08DE3-50AC-4271-9C16-EC8492567AEE}"/>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05540" y="5809457"/>
            <a:ext cx="886460" cy="914400"/>
          </a:xfrm>
          <a:prstGeom prst="rect">
            <a:avLst/>
          </a:prstGeom>
          <a:noFill/>
          <a:ln>
            <a:noFill/>
          </a:ln>
        </p:spPr>
      </p:pic>
    </p:spTree>
    <p:extLst>
      <p:ext uri="{BB962C8B-B14F-4D97-AF65-F5344CB8AC3E}">
        <p14:creationId xmlns:p14="http://schemas.microsoft.com/office/powerpoint/2010/main" val="205549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242DB-7DC4-412D-9AA2-55AD92E3AC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0AD296-598C-46A1-AAA4-3E0B642341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6B1127-B865-4477-9510-73F24E6416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A8682C-4E35-40CD-9214-20F3F944D494}"/>
              </a:ext>
            </a:extLst>
          </p:cNvPr>
          <p:cNvSpPr>
            <a:spLocks noGrp="1"/>
          </p:cNvSpPr>
          <p:nvPr>
            <p:ph type="dt" sz="half" idx="10"/>
          </p:nvPr>
        </p:nvSpPr>
        <p:spPr/>
        <p:txBody>
          <a:bodyPr/>
          <a:lstStyle/>
          <a:p>
            <a:fld id="{FDAB0995-205E-4C93-BBBD-09E06A31D6EB}" type="datetime1">
              <a:rPr lang="en-US" smtClean="0"/>
              <a:t>10/26/2020</a:t>
            </a:fld>
            <a:endParaRPr lang="en-US"/>
          </a:p>
        </p:txBody>
      </p:sp>
      <p:sp>
        <p:nvSpPr>
          <p:cNvPr id="6" name="Footer Placeholder 5">
            <a:extLst>
              <a:ext uri="{FF2B5EF4-FFF2-40B4-BE49-F238E27FC236}">
                <a16:creationId xmlns:a16="http://schemas.microsoft.com/office/drawing/2014/main" id="{725659DE-E261-4F8C-808B-114A75C1C3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0DCBC8-C867-4BBD-A05F-03EAFDC5306D}"/>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9" name="Picture 8">
            <a:extLst>
              <a:ext uri="{FF2B5EF4-FFF2-40B4-BE49-F238E27FC236}">
                <a16:creationId xmlns:a16="http://schemas.microsoft.com/office/drawing/2014/main" id="{9EB928D8-07E0-4C6B-BCC5-FACAD334BC6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05540" y="5830005"/>
            <a:ext cx="886460" cy="914400"/>
          </a:xfrm>
          <a:prstGeom prst="rect">
            <a:avLst/>
          </a:prstGeom>
          <a:noFill/>
          <a:ln>
            <a:noFill/>
          </a:ln>
        </p:spPr>
      </p:pic>
    </p:spTree>
    <p:extLst>
      <p:ext uri="{BB962C8B-B14F-4D97-AF65-F5344CB8AC3E}">
        <p14:creationId xmlns:p14="http://schemas.microsoft.com/office/powerpoint/2010/main" val="279282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34983-8148-40AC-9D38-4871FA86AB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7D8565-2EE0-4663-9099-7B79F8F9B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3150F9-05E1-4CC4-948F-452D5A3AE1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0DA6EA-9315-4671-A0D9-0918A0B2D1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CE270F-D9B4-42AE-84B9-B096A1C569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8D40D3-07AA-45F6-9399-5257597E4C7D}"/>
              </a:ext>
            </a:extLst>
          </p:cNvPr>
          <p:cNvSpPr>
            <a:spLocks noGrp="1"/>
          </p:cNvSpPr>
          <p:nvPr>
            <p:ph type="dt" sz="half" idx="10"/>
          </p:nvPr>
        </p:nvSpPr>
        <p:spPr/>
        <p:txBody>
          <a:bodyPr/>
          <a:lstStyle/>
          <a:p>
            <a:fld id="{AE9F1621-28E8-455F-9C68-26219738E652}" type="datetime1">
              <a:rPr lang="en-US" smtClean="0"/>
              <a:t>10/26/2020</a:t>
            </a:fld>
            <a:endParaRPr lang="en-US"/>
          </a:p>
        </p:txBody>
      </p:sp>
      <p:sp>
        <p:nvSpPr>
          <p:cNvPr id="8" name="Footer Placeholder 7">
            <a:extLst>
              <a:ext uri="{FF2B5EF4-FFF2-40B4-BE49-F238E27FC236}">
                <a16:creationId xmlns:a16="http://schemas.microsoft.com/office/drawing/2014/main" id="{61BD2343-7566-4BB8-B818-0FF8AB1D98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288A7C-2B88-4A28-B170-EA5BCA0B9F81}"/>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11" name="Picture 10">
            <a:extLst>
              <a:ext uri="{FF2B5EF4-FFF2-40B4-BE49-F238E27FC236}">
                <a16:creationId xmlns:a16="http://schemas.microsoft.com/office/drawing/2014/main" id="{F788148B-6550-44B9-B6E6-215FFD4AAE7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05540" y="5809457"/>
            <a:ext cx="886460" cy="914400"/>
          </a:xfrm>
          <a:prstGeom prst="rect">
            <a:avLst/>
          </a:prstGeom>
          <a:noFill/>
          <a:ln>
            <a:noFill/>
          </a:ln>
        </p:spPr>
      </p:pic>
    </p:spTree>
    <p:extLst>
      <p:ext uri="{BB962C8B-B14F-4D97-AF65-F5344CB8AC3E}">
        <p14:creationId xmlns:p14="http://schemas.microsoft.com/office/powerpoint/2010/main" val="11771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6373-1EC4-4765-96CF-3E3884A6F5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5BEFBC-E254-4616-AFDE-A27FCEFF0739}"/>
              </a:ext>
            </a:extLst>
          </p:cNvPr>
          <p:cNvSpPr>
            <a:spLocks noGrp="1"/>
          </p:cNvSpPr>
          <p:nvPr>
            <p:ph type="dt" sz="half" idx="10"/>
          </p:nvPr>
        </p:nvSpPr>
        <p:spPr/>
        <p:txBody>
          <a:bodyPr/>
          <a:lstStyle/>
          <a:p>
            <a:fld id="{37595EB2-77D5-41DC-AD33-BE4A0A4C593F}" type="datetime1">
              <a:rPr lang="en-US" smtClean="0"/>
              <a:t>10/26/2020</a:t>
            </a:fld>
            <a:endParaRPr lang="en-US"/>
          </a:p>
        </p:txBody>
      </p:sp>
      <p:sp>
        <p:nvSpPr>
          <p:cNvPr id="4" name="Footer Placeholder 3">
            <a:extLst>
              <a:ext uri="{FF2B5EF4-FFF2-40B4-BE49-F238E27FC236}">
                <a16:creationId xmlns:a16="http://schemas.microsoft.com/office/drawing/2014/main" id="{DDF32494-30F4-4FF7-ACF3-9F1F929A0E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9C5ED-F770-4E33-B62E-33C56E61F4D3}"/>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7" name="Picture 6">
            <a:extLst>
              <a:ext uri="{FF2B5EF4-FFF2-40B4-BE49-F238E27FC236}">
                <a16:creationId xmlns:a16="http://schemas.microsoft.com/office/drawing/2014/main" id="{69BF0608-83A6-45A3-B113-B20FF00E2DF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05540" y="5809457"/>
            <a:ext cx="886460" cy="914400"/>
          </a:xfrm>
          <a:prstGeom prst="rect">
            <a:avLst/>
          </a:prstGeom>
          <a:noFill/>
          <a:ln>
            <a:noFill/>
          </a:ln>
        </p:spPr>
      </p:pic>
    </p:spTree>
    <p:extLst>
      <p:ext uri="{BB962C8B-B14F-4D97-AF65-F5344CB8AC3E}">
        <p14:creationId xmlns:p14="http://schemas.microsoft.com/office/powerpoint/2010/main" val="2706037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96888C-7004-4C3B-A4A5-3F3A9F570E71}"/>
              </a:ext>
            </a:extLst>
          </p:cNvPr>
          <p:cNvSpPr>
            <a:spLocks noGrp="1"/>
          </p:cNvSpPr>
          <p:nvPr>
            <p:ph type="dt" sz="half" idx="10"/>
          </p:nvPr>
        </p:nvSpPr>
        <p:spPr/>
        <p:txBody>
          <a:bodyPr/>
          <a:lstStyle/>
          <a:p>
            <a:fld id="{23C2C2B3-1907-4DA3-B415-B2639204DBA7}" type="datetime1">
              <a:rPr lang="en-US" smtClean="0"/>
              <a:t>10/26/2020</a:t>
            </a:fld>
            <a:endParaRPr lang="en-US"/>
          </a:p>
        </p:txBody>
      </p:sp>
      <p:sp>
        <p:nvSpPr>
          <p:cNvPr id="3" name="Footer Placeholder 2">
            <a:extLst>
              <a:ext uri="{FF2B5EF4-FFF2-40B4-BE49-F238E27FC236}">
                <a16:creationId xmlns:a16="http://schemas.microsoft.com/office/drawing/2014/main" id="{61E91C15-3AC7-41A8-AB7D-B541FEFA90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69C9F0-F389-445E-BD66-34AE5A5340F1}"/>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6" name="Picture 5">
            <a:extLst>
              <a:ext uri="{FF2B5EF4-FFF2-40B4-BE49-F238E27FC236}">
                <a16:creationId xmlns:a16="http://schemas.microsoft.com/office/drawing/2014/main" id="{0F308EE6-CF2B-43E4-8835-A78B67121BF0}"/>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05540" y="5809457"/>
            <a:ext cx="886460" cy="914400"/>
          </a:xfrm>
          <a:prstGeom prst="rect">
            <a:avLst/>
          </a:prstGeom>
          <a:noFill/>
          <a:ln>
            <a:noFill/>
          </a:ln>
        </p:spPr>
      </p:pic>
    </p:spTree>
    <p:extLst>
      <p:ext uri="{BB962C8B-B14F-4D97-AF65-F5344CB8AC3E}">
        <p14:creationId xmlns:p14="http://schemas.microsoft.com/office/powerpoint/2010/main" val="268989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6B27D-B088-4C50-BE4C-40B9239E59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8EECB9-F9A5-47F6-A3B1-AF7179B073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6888E2-D80E-45FE-B345-F03D003A0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202414-EC18-4D3F-946E-AE04B87A00B5}"/>
              </a:ext>
            </a:extLst>
          </p:cNvPr>
          <p:cNvSpPr>
            <a:spLocks noGrp="1"/>
          </p:cNvSpPr>
          <p:nvPr>
            <p:ph type="dt" sz="half" idx="10"/>
          </p:nvPr>
        </p:nvSpPr>
        <p:spPr/>
        <p:txBody>
          <a:bodyPr/>
          <a:lstStyle/>
          <a:p>
            <a:fld id="{99028F7B-97AF-45E5-9450-5F3A6406463C}" type="datetime1">
              <a:rPr lang="en-US" smtClean="0"/>
              <a:t>10/26/2020</a:t>
            </a:fld>
            <a:endParaRPr lang="en-US"/>
          </a:p>
        </p:txBody>
      </p:sp>
      <p:sp>
        <p:nvSpPr>
          <p:cNvPr id="6" name="Footer Placeholder 5">
            <a:extLst>
              <a:ext uri="{FF2B5EF4-FFF2-40B4-BE49-F238E27FC236}">
                <a16:creationId xmlns:a16="http://schemas.microsoft.com/office/drawing/2014/main" id="{DA60642C-5045-4A00-8263-9CEC0A773A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E06A35-56A1-4171-BCA9-983B55FDEEB7}"/>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9" name="Picture 8">
            <a:extLst>
              <a:ext uri="{FF2B5EF4-FFF2-40B4-BE49-F238E27FC236}">
                <a16:creationId xmlns:a16="http://schemas.microsoft.com/office/drawing/2014/main" id="{11FBA773-0F45-480B-A010-66B143F4BA81}"/>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05540" y="5809457"/>
            <a:ext cx="886460" cy="914400"/>
          </a:xfrm>
          <a:prstGeom prst="rect">
            <a:avLst/>
          </a:prstGeom>
          <a:noFill/>
          <a:ln>
            <a:noFill/>
          </a:ln>
        </p:spPr>
      </p:pic>
    </p:spTree>
    <p:extLst>
      <p:ext uri="{BB962C8B-B14F-4D97-AF65-F5344CB8AC3E}">
        <p14:creationId xmlns:p14="http://schemas.microsoft.com/office/powerpoint/2010/main" val="248584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64695-73EE-48A6-8742-47206A2F7C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BC3EB9-C9D3-491B-97C3-B8CCDA91A3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76F21D9-8312-4FE3-A8C1-90A2A388A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D4D628-FF9F-4E08-941C-30D482A84958}"/>
              </a:ext>
            </a:extLst>
          </p:cNvPr>
          <p:cNvSpPr>
            <a:spLocks noGrp="1"/>
          </p:cNvSpPr>
          <p:nvPr>
            <p:ph type="dt" sz="half" idx="10"/>
          </p:nvPr>
        </p:nvSpPr>
        <p:spPr/>
        <p:txBody>
          <a:bodyPr/>
          <a:lstStyle/>
          <a:p>
            <a:fld id="{F632DB81-9A30-49E1-9E4E-E376AF2B927D}" type="datetime1">
              <a:rPr lang="en-US" smtClean="0"/>
              <a:t>10/26/2020</a:t>
            </a:fld>
            <a:endParaRPr lang="en-US"/>
          </a:p>
        </p:txBody>
      </p:sp>
      <p:sp>
        <p:nvSpPr>
          <p:cNvPr id="6" name="Footer Placeholder 5">
            <a:extLst>
              <a:ext uri="{FF2B5EF4-FFF2-40B4-BE49-F238E27FC236}">
                <a16:creationId xmlns:a16="http://schemas.microsoft.com/office/drawing/2014/main" id="{727A2A96-3EF1-4722-9999-83DA2F0A4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ECC7F4-8C19-4597-8F39-3D82AE00C290}"/>
              </a:ext>
            </a:extLst>
          </p:cNvPr>
          <p:cNvSpPr>
            <a:spLocks noGrp="1"/>
          </p:cNvSpPr>
          <p:nvPr>
            <p:ph type="sldNum" sz="quarter" idx="12"/>
          </p:nvPr>
        </p:nvSpPr>
        <p:spPr/>
        <p:txBody>
          <a:bodyPr/>
          <a:lstStyle/>
          <a:p>
            <a:fld id="{0306DF90-2B21-4E8A-BA0F-162F2E17A443}" type="slidenum">
              <a:rPr lang="en-US" smtClean="0"/>
              <a:t>‹#›</a:t>
            </a:fld>
            <a:endParaRPr lang="en-US"/>
          </a:p>
        </p:txBody>
      </p:sp>
      <p:pic>
        <p:nvPicPr>
          <p:cNvPr id="9" name="Picture 8">
            <a:extLst>
              <a:ext uri="{FF2B5EF4-FFF2-40B4-BE49-F238E27FC236}">
                <a16:creationId xmlns:a16="http://schemas.microsoft.com/office/drawing/2014/main" id="{E92CA04A-1EDB-4FAC-B476-1225486328C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305540" y="5809457"/>
            <a:ext cx="886460" cy="914400"/>
          </a:xfrm>
          <a:prstGeom prst="rect">
            <a:avLst/>
          </a:prstGeom>
          <a:noFill/>
          <a:ln>
            <a:noFill/>
          </a:ln>
        </p:spPr>
      </p:pic>
    </p:spTree>
    <p:extLst>
      <p:ext uri="{BB962C8B-B14F-4D97-AF65-F5344CB8AC3E}">
        <p14:creationId xmlns:p14="http://schemas.microsoft.com/office/powerpoint/2010/main" val="3229966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CB0D7C-836F-493E-9088-86E460B534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08C4DE-1812-4CFD-87A6-8FEE792F41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DDDB9-DB15-459E-90BF-6BC60C48CC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A2117-1D51-4E65-9084-84AA0ABD4B1D}" type="datetime1">
              <a:rPr lang="en-US" smtClean="0"/>
              <a:t>10/26/2020</a:t>
            </a:fld>
            <a:endParaRPr lang="en-US"/>
          </a:p>
        </p:txBody>
      </p:sp>
      <p:sp>
        <p:nvSpPr>
          <p:cNvPr id="5" name="Footer Placeholder 4">
            <a:extLst>
              <a:ext uri="{FF2B5EF4-FFF2-40B4-BE49-F238E27FC236}">
                <a16:creationId xmlns:a16="http://schemas.microsoft.com/office/drawing/2014/main" id="{3FA2EAAF-2C72-4C67-83D2-AB307CDBE3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CFD2C4-F908-4722-8020-21D157E104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6DF90-2B21-4E8A-BA0F-162F2E17A443}" type="slidenum">
              <a:rPr lang="en-US" smtClean="0"/>
              <a:t>‹#›</a:t>
            </a:fld>
            <a:endParaRPr lang="en-US"/>
          </a:p>
        </p:txBody>
      </p:sp>
    </p:spTree>
    <p:extLst>
      <p:ext uri="{BB962C8B-B14F-4D97-AF65-F5344CB8AC3E}">
        <p14:creationId xmlns:p14="http://schemas.microsoft.com/office/powerpoint/2010/main" val="4195724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6" descr="READYppt_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flipH="1">
            <a:off x="406400" y="1447800"/>
            <a:ext cx="3352800" cy="4706938"/>
          </a:xfrm>
          <a:prstGeom prst="rect">
            <a:avLst/>
          </a:prstGeom>
          <a:solidFill>
            <a:srgbClr val="73B632"/>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prstClr val="black"/>
              </a:solidFill>
            </a:endParaRPr>
          </a:p>
        </p:txBody>
      </p:sp>
      <p:sp>
        <p:nvSpPr>
          <p:cNvPr id="6148" name="Rectangle 2"/>
          <p:cNvSpPr>
            <a:spLocks noGrp="1" noChangeArrowheads="1"/>
          </p:cNvSpPr>
          <p:nvPr>
            <p:ph type="title"/>
          </p:nvPr>
        </p:nvSpPr>
        <p:spPr bwMode="auto">
          <a:xfrm>
            <a:off x="406400" y="304800"/>
            <a:ext cx="995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9" name="Rectangle 3"/>
          <p:cNvSpPr>
            <a:spLocks noGrp="1" noChangeArrowheads="1"/>
          </p:cNvSpPr>
          <p:nvPr>
            <p:ph type="body" idx="1"/>
          </p:nvPr>
        </p:nvSpPr>
        <p:spPr bwMode="auto">
          <a:xfrm>
            <a:off x="3759200" y="1600200"/>
            <a:ext cx="8026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3"/>
          </p:nvPr>
        </p:nvSpPr>
        <p:spPr>
          <a:xfrm>
            <a:off x="7444740" y="6339214"/>
            <a:ext cx="2890520" cy="347987"/>
          </a:xfrm>
          <a:prstGeom prst="rect">
            <a:avLst/>
          </a:prstGeom>
        </p:spPr>
        <p:txBody>
          <a:bodyPr/>
          <a:lstStyle/>
          <a:p>
            <a:r>
              <a:rPr lang="en-US">
                <a:solidFill>
                  <a:srgbClr val="000000"/>
                </a:solidFill>
              </a:rPr>
              <a:t>Last Updated:  5/17/2016</a:t>
            </a:r>
            <a:endParaRPr lang="en-US" dirty="0">
              <a:solidFill>
                <a:srgbClr val="000000"/>
              </a:solidFill>
            </a:endParaRPr>
          </a:p>
        </p:txBody>
      </p:sp>
      <p:sp>
        <p:nvSpPr>
          <p:cNvPr id="7" name="Slide Number Placeholder 6"/>
          <p:cNvSpPr>
            <a:spLocks noGrp="1"/>
          </p:cNvSpPr>
          <p:nvPr>
            <p:ph type="sldNum" sz="quarter" idx="4"/>
          </p:nvPr>
        </p:nvSpPr>
        <p:spPr>
          <a:xfrm>
            <a:off x="10718800" y="6339214"/>
            <a:ext cx="863600" cy="365125"/>
          </a:xfrm>
          <a:prstGeom prst="rect">
            <a:avLst/>
          </a:prstGeom>
        </p:spPr>
        <p:txBody>
          <a:bodyPr/>
          <a:lstStyle/>
          <a:p>
            <a:fld id="{82C3B31B-9CF9-495D-BC65-52AA5D334C21}"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7929461"/>
      </p:ext>
    </p:extLst>
  </p:cSld>
  <p:clrMap bg1="lt1" tx1="dk1" bg2="lt2" tx2="dk2" accent1="accent1" accent2="accent2" accent3="accent3" accent4="accent4" accent5="accent5" accent6="accent6" hlink="hlink" folHlink="folHlink"/>
  <p:sldLayoutIdLst>
    <p:sldLayoutId id="2147483671" r:id="rId1"/>
  </p:sldLayoutIdLst>
  <p:hf hdr="0" dt="0"/>
  <p:txStyles>
    <p:titleStyle>
      <a:lvl1pPr algn="l" defTabSz="457200" rtl="0" eaLnBrk="1" fontAlgn="base" hangingPunct="1">
        <a:spcBef>
          <a:spcPct val="0"/>
        </a:spcBef>
        <a:spcAft>
          <a:spcPct val="0"/>
        </a:spcAft>
        <a:defRPr sz="3600" b="1" kern="1200">
          <a:solidFill>
            <a:srgbClr val="63554C"/>
          </a:solidFill>
          <a:latin typeface="Arial"/>
          <a:ea typeface="ＭＳ Ｐゴシック" charset="0"/>
          <a:cs typeface="Arial"/>
        </a:defRPr>
      </a:lvl1pPr>
      <a:lvl2pPr algn="l" defTabSz="457200" rtl="0" eaLnBrk="1" fontAlgn="base" hangingPunct="1">
        <a:spcBef>
          <a:spcPct val="0"/>
        </a:spcBef>
        <a:spcAft>
          <a:spcPct val="0"/>
        </a:spcAft>
        <a:defRPr sz="3600" b="1">
          <a:solidFill>
            <a:srgbClr val="63554C"/>
          </a:solidFill>
          <a:latin typeface="Arial" charset="0"/>
          <a:ea typeface="ＭＳ Ｐゴシック" charset="0"/>
        </a:defRPr>
      </a:lvl2pPr>
      <a:lvl3pPr algn="l" defTabSz="457200" rtl="0" eaLnBrk="1" fontAlgn="base" hangingPunct="1">
        <a:spcBef>
          <a:spcPct val="0"/>
        </a:spcBef>
        <a:spcAft>
          <a:spcPct val="0"/>
        </a:spcAft>
        <a:defRPr sz="3600" b="1">
          <a:solidFill>
            <a:srgbClr val="63554C"/>
          </a:solidFill>
          <a:latin typeface="Arial" charset="0"/>
          <a:ea typeface="ＭＳ Ｐゴシック" charset="0"/>
        </a:defRPr>
      </a:lvl3pPr>
      <a:lvl4pPr algn="l" defTabSz="457200" rtl="0" eaLnBrk="1" fontAlgn="base" hangingPunct="1">
        <a:spcBef>
          <a:spcPct val="0"/>
        </a:spcBef>
        <a:spcAft>
          <a:spcPct val="0"/>
        </a:spcAft>
        <a:defRPr sz="3600" b="1">
          <a:solidFill>
            <a:srgbClr val="63554C"/>
          </a:solidFill>
          <a:latin typeface="Arial" charset="0"/>
          <a:ea typeface="ＭＳ Ｐゴシック" charset="0"/>
        </a:defRPr>
      </a:lvl4pPr>
      <a:lvl5pPr algn="l" defTabSz="457200" rtl="0" eaLnBrk="1" fontAlgn="base" hangingPunct="1">
        <a:spcBef>
          <a:spcPct val="0"/>
        </a:spcBef>
        <a:spcAft>
          <a:spcPct val="0"/>
        </a:spcAft>
        <a:defRPr sz="3600" b="1">
          <a:solidFill>
            <a:srgbClr val="63554C"/>
          </a:solidFill>
          <a:latin typeface="Arial" charset="0"/>
          <a:ea typeface="ＭＳ Ｐゴシック" charset="0"/>
        </a:defRPr>
      </a:lvl5pPr>
      <a:lvl6pPr marL="457200" algn="l" defTabSz="457200" rtl="0" eaLnBrk="1" fontAlgn="base" hangingPunct="1">
        <a:spcBef>
          <a:spcPct val="0"/>
        </a:spcBef>
        <a:spcAft>
          <a:spcPct val="0"/>
        </a:spcAft>
        <a:defRPr sz="3600" b="1">
          <a:solidFill>
            <a:srgbClr val="453A35"/>
          </a:solidFill>
          <a:latin typeface="Arial" charset="0"/>
          <a:ea typeface="ＭＳ Ｐゴシック" charset="0"/>
        </a:defRPr>
      </a:lvl6pPr>
      <a:lvl7pPr marL="914400" algn="l" defTabSz="457200" rtl="0" eaLnBrk="1" fontAlgn="base" hangingPunct="1">
        <a:spcBef>
          <a:spcPct val="0"/>
        </a:spcBef>
        <a:spcAft>
          <a:spcPct val="0"/>
        </a:spcAft>
        <a:defRPr sz="3600" b="1">
          <a:solidFill>
            <a:srgbClr val="453A35"/>
          </a:solidFill>
          <a:latin typeface="Arial" charset="0"/>
          <a:ea typeface="ＭＳ Ｐゴシック" charset="0"/>
        </a:defRPr>
      </a:lvl7pPr>
      <a:lvl8pPr marL="1371600" algn="l" defTabSz="457200" rtl="0" eaLnBrk="1" fontAlgn="base" hangingPunct="1">
        <a:spcBef>
          <a:spcPct val="0"/>
        </a:spcBef>
        <a:spcAft>
          <a:spcPct val="0"/>
        </a:spcAft>
        <a:defRPr sz="3600" b="1">
          <a:solidFill>
            <a:srgbClr val="453A35"/>
          </a:solidFill>
          <a:latin typeface="Arial" charset="0"/>
          <a:ea typeface="ＭＳ Ｐゴシック" charset="0"/>
        </a:defRPr>
      </a:lvl8pPr>
      <a:lvl9pPr marL="1828800" algn="l" defTabSz="457200" rtl="0" eaLnBrk="1" fontAlgn="base" hangingPunct="1">
        <a:spcBef>
          <a:spcPct val="0"/>
        </a:spcBef>
        <a:spcAft>
          <a:spcPct val="0"/>
        </a:spcAft>
        <a:defRPr sz="3600" b="1">
          <a:solidFill>
            <a:srgbClr val="453A35"/>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40.xml"/><Relationship Id="rId3" Type="http://schemas.openxmlformats.org/officeDocument/2006/relationships/slide" Target="slide22.xml"/><Relationship Id="rId7" Type="http://schemas.openxmlformats.org/officeDocument/2006/relationships/slide" Target="slide30.xml"/><Relationship Id="rId12" Type="http://schemas.openxmlformats.org/officeDocument/2006/relationships/slide" Target="slide39.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29.xml"/><Relationship Id="rId11" Type="http://schemas.openxmlformats.org/officeDocument/2006/relationships/slide" Target="slide37.xml"/><Relationship Id="rId5" Type="http://schemas.openxmlformats.org/officeDocument/2006/relationships/slide" Target="slide27.xml"/><Relationship Id="rId15" Type="http://schemas.openxmlformats.org/officeDocument/2006/relationships/slide" Target="slide44.xml"/><Relationship Id="rId10" Type="http://schemas.openxmlformats.org/officeDocument/2006/relationships/slide" Target="slide35.xml"/><Relationship Id="rId4" Type="http://schemas.openxmlformats.org/officeDocument/2006/relationships/slide" Target="slide24.xml"/><Relationship Id="rId9" Type="http://schemas.openxmlformats.org/officeDocument/2006/relationships/slide" Target="slide34.xml"/><Relationship Id="rId14" Type="http://schemas.openxmlformats.org/officeDocument/2006/relationships/slide" Target="slide43.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dpi.nc.gov/educators/home-base/powerschool-sis/nc-sis-resources#scheduling"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dpi.nc.gov/districts-schools/district-operations/financial-and-business-services/demographics-and-finances/student-accounting-data"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www.dpi.nc.gov/educators/home-base/powerschool-sis/nc-sis-resources#scheduling" TargetMode="External"/></Relationships>
</file>

<file path=ppt/slides/_rels/slide2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dpi.nc.gov/educators/home-base/powerschool-sis/nc-sis-resources#scheduling"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www.excel-easy.com/data-analysis/filter.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dpi.nc.gov/data-reports/common-education-data-analysis-and-reporting-system-cedars/data-warehouse-and-reporting-system/cedars-data-warehouse-user-information"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Terra.Dominguez@dpi.nc.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Robin.Lucarelli@dpi.nc.go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CA3741-745A-43FC-B900-E2F7A1071DAB}"/>
              </a:ext>
            </a:extLst>
          </p:cNvPr>
          <p:cNvSpPr>
            <a:spLocks noGrp="1"/>
          </p:cNvSpPr>
          <p:nvPr>
            <p:ph type="ctrTitle"/>
          </p:nvPr>
        </p:nvSpPr>
        <p:spPr>
          <a:xfrm>
            <a:off x="5354955" y="552182"/>
            <a:ext cx="5998840" cy="3343135"/>
          </a:xfrm>
          <a:noFill/>
        </p:spPr>
        <p:txBody>
          <a:bodyPr>
            <a:normAutofit/>
          </a:bodyPr>
          <a:lstStyle/>
          <a:p>
            <a:pPr algn="l"/>
            <a:r>
              <a:rPr lang="en-US" sz="5200" dirty="0"/>
              <a:t>Understanding Subject Areas in the CDW</a:t>
            </a:r>
          </a:p>
        </p:txBody>
      </p:sp>
      <p:pic>
        <p:nvPicPr>
          <p:cNvPr id="1026" name="Picture 2" descr="A close up of a sign&#10;&#10;Description automatically generated">
            <a:extLst>
              <a:ext uri="{FF2B5EF4-FFF2-40B4-BE49-F238E27FC236}">
                <a16:creationId xmlns:a16="http://schemas.microsoft.com/office/drawing/2014/main" id="{58FE4EB8-E6B9-483C-99B7-0635CA0FB38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8" r="1180"/>
          <a:stretch/>
        </p:blipFill>
        <p:spPr bwMode="auto">
          <a:xfrm>
            <a:off x="20" y="10"/>
            <a:ext cx="4992985"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a:extLst>
              <a:ext uri="{FF2B5EF4-FFF2-40B4-BE49-F238E27FC236}">
                <a16:creationId xmlns:a16="http://schemas.microsoft.com/office/drawing/2014/main" id="{FC814C29-D15E-4D44-9311-EBFA47B22DEC}"/>
              </a:ext>
            </a:extLst>
          </p:cNvPr>
          <p:cNvSpPr txBox="1">
            <a:spLocks/>
          </p:cNvSpPr>
          <p:nvPr/>
        </p:nvSpPr>
        <p:spPr>
          <a:xfrm>
            <a:off x="5354955" y="4067032"/>
            <a:ext cx="5998840" cy="2067068"/>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p>
          <a:p>
            <a:pPr algn="l"/>
            <a:endParaRPr lang="en-US" dirty="0"/>
          </a:p>
          <a:p>
            <a:pPr algn="l"/>
            <a:endParaRPr lang="en-US" dirty="0"/>
          </a:p>
          <a:p>
            <a:r>
              <a:rPr lang="en-US" dirty="0"/>
              <a:t>October 2020</a:t>
            </a:r>
          </a:p>
          <a:p>
            <a:pPr algn="l"/>
            <a:endParaRPr lang="en-US" dirty="0"/>
          </a:p>
        </p:txBody>
      </p:sp>
    </p:spTree>
    <p:extLst>
      <p:ext uri="{BB962C8B-B14F-4D97-AF65-F5344CB8AC3E}">
        <p14:creationId xmlns:p14="http://schemas.microsoft.com/office/powerpoint/2010/main" val="2036501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535DB02-8C4C-4703-9979-6F1EFABDE0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1ABE00-E533-40CF-AABB-108330D856FD}"/>
              </a:ext>
            </a:extLst>
          </p:cNvPr>
          <p:cNvSpPr>
            <a:spLocks noGrp="1"/>
          </p:cNvSpPr>
          <p:nvPr>
            <p:ph type="sldNum" sz="quarter" idx="12"/>
          </p:nvPr>
        </p:nvSpPr>
        <p:spPr/>
        <p:txBody>
          <a:bodyPr/>
          <a:lstStyle/>
          <a:p>
            <a:fld id="{0306DF90-2B21-4E8A-BA0F-162F2E17A443}" type="slidenum">
              <a:rPr lang="en-US" smtClean="0"/>
              <a:t>10</a:t>
            </a:fld>
            <a:endParaRPr lang="en-US"/>
          </a:p>
        </p:txBody>
      </p:sp>
      <p:sp>
        <p:nvSpPr>
          <p:cNvPr id="6" name="Title 1">
            <a:extLst>
              <a:ext uri="{FF2B5EF4-FFF2-40B4-BE49-F238E27FC236}">
                <a16:creationId xmlns:a16="http://schemas.microsoft.com/office/drawing/2014/main" id="{54A401C8-86F2-4B26-B117-F5C772AEBA8F}"/>
              </a:ext>
            </a:extLst>
          </p:cNvPr>
          <p:cNvSpPr>
            <a:spLocks noGrp="1"/>
          </p:cNvSpPr>
          <p:nvPr>
            <p:ph type="title"/>
          </p:nvPr>
        </p:nvSpPr>
        <p:spPr>
          <a:xfrm>
            <a:off x="838200" y="365125"/>
            <a:ext cx="10515600" cy="1325563"/>
          </a:xfrm>
        </p:spPr>
        <p:txBody>
          <a:bodyPr/>
          <a:lstStyle/>
          <a:p>
            <a:r>
              <a:rPr lang="en-US" dirty="0"/>
              <a:t>What are Dimensions?</a:t>
            </a:r>
          </a:p>
        </p:txBody>
      </p:sp>
      <p:sp>
        <p:nvSpPr>
          <p:cNvPr id="7" name="Content Placeholder 2">
            <a:extLst>
              <a:ext uri="{FF2B5EF4-FFF2-40B4-BE49-F238E27FC236}">
                <a16:creationId xmlns:a16="http://schemas.microsoft.com/office/drawing/2014/main" id="{1BA11FEB-3A2A-49FB-B87E-1BA68B6D72D9}"/>
              </a:ext>
            </a:extLst>
          </p:cNvPr>
          <p:cNvSpPr>
            <a:spLocks noGrp="1"/>
          </p:cNvSpPr>
          <p:nvPr>
            <p:ph idx="1"/>
          </p:nvPr>
        </p:nvSpPr>
        <p:spPr>
          <a:xfrm>
            <a:off x="838200" y="1825625"/>
            <a:ext cx="10515600" cy="4351338"/>
          </a:xfrm>
        </p:spPr>
        <p:txBody>
          <a:bodyPr/>
          <a:lstStyle/>
          <a:p>
            <a:r>
              <a:rPr lang="en-US" sz="2800" dirty="0"/>
              <a:t>Dimension folders contain data elements that further describe the items contained in the Fact folders. Dimension data elements are used to filter or qualify the results of an Analysis (query). </a:t>
            </a:r>
          </a:p>
          <a:p>
            <a:pPr marL="400050" lvl="1" indent="0">
              <a:buNone/>
            </a:pPr>
            <a:endParaRPr lang="en-US" sz="2000" dirty="0"/>
          </a:p>
          <a:p>
            <a:pPr marL="400050" lvl="1" indent="0">
              <a:buNone/>
            </a:pPr>
            <a:r>
              <a:rPr lang="en-US" sz="2000" dirty="0"/>
              <a:t>Examples of Dimensions:</a:t>
            </a:r>
          </a:p>
          <a:p>
            <a:pPr lvl="1">
              <a:buFont typeface="Arial" panose="020B0604020202020204" pitchFamily="34" charset="0"/>
              <a:buChar char="•"/>
            </a:pPr>
            <a:r>
              <a:rPr lang="en-US" sz="2000" dirty="0"/>
              <a:t>Gender Description</a:t>
            </a:r>
          </a:p>
          <a:p>
            <a:pPr lvl="1">
              <a:buFont typeface="Arial" panose="020B0604020202020204" pitchFamily="34" charset="0"/>
              <a:buChar char="•"/>
            </a:pPr>
            <a:r>
              <a:rPr lang="en-US" sz="2000" dirty="0"/>
              <a:t>Gender Code</a:t>
            </a:r>
          </a:p>
          <a:p>
            <a:pPr lvl="1">
              <a:buFont typeface="Arial" panose="020B0604020202020204" pitchFamily="34" charset="0"/>
              <a:buChar char="•"/>
            </a:pPr>
            <a:r>
              <a:rPr lang="en-US" sz="2000" dirty="0"/>
              <a:t>Enrollment Description</a:t>
            </a:r>
          </a:p>
          <a:p>
            <a:pPr lvl="1">
              <a:buFont typeface="Arial" panose="020B0604020202020204" pitchFamily="34" charset="0"/>
              <a:buChar char="•"/>
            </a:pPr>
            <a:r>
              <a:rPr lang="en-US" sz="2000" dirty="0"/>
              <a:t>Enrollment Code</a:t>
            </a:r>
          </a:p>
        </p:txBody>
      </p:sp>
    </p:spTree>
    <p:extLst>
      <p:ext uri="{BB962C8B-B14F-4D97-AF65-F5344CB8AC3E}">
        <p14:creationId xmlns:p14="http://schemas.microsoft.com/office/powerpoint/2010/main" val="454489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CDW Subject Areas (Alpha Order)</a:t>
            </a:r>
          </a:p>
        </p:txBody>
      </p:sp>
      <p:sp>
        <p:nvSpPr>
          <p:cNvPr id="4" name="Content Placeholder 3"/>
          <p:cNvSpPr>
            <a:spLocks noGrp="1"/>
          </p:cNvSpPr>
          <p:nvPr>
            <p:ph sz="half" idx="1"/>
          </p:nvPr>
        </p:nvSpPr>
        <p:spPr/>
        <p:txBody>
          <a:bodyPr/>
          <a:lstStyle/>
          <a:p>
            <a:r>
              <a:rPr lang="en-US" sz="2400" dirty="0">
                <a:hlinkClick r:id="rId3" action="ppaction://hlinksldjump"/>
              </a:rPr>
              <a:t>Assessment Data</a:t>
            </a:r>
            <a:endParaRPr lang="en-US" sz="2400" dirty="0"/>
          </a:p>
          <a:p>
            <a:r>
              <a:rPr lang="en-US" sz="2400" dirty="0">
                <a:hlinkClick r:id="rId4" action="ppaction://hlinksldjump"/>
              </a:rPr>
              <a:t>Career and Technical</a:t>
            </a:r>
            <a:endParaRPr lang="en-US" sz="2400" dirty="0"/>
          </a:p>
          <a:p>
            <a:r>
              <a:rPr lang="en-US" sz="2400" dirty="0">
                <a:hlinkClick r:id="rId5" action="ppaction://hlinksldjump"/>
              </a:rPr>
              <a:t>Course and Grades Data</a:t>
            </a:r>
            <a:endParaRPr lang="en-US" sz="2400" dirty="0"/>
          </a:p>
          <a:p>
            <a:r>
              <a:rPr lang="en-US" sz="2400" dirty="0">
                <a:hlinkClick r:id="rId6" action="ppaction://hlinksldjump"/>
              </a:rPr>
              <a:t>Cross Programs Analysis</a:t>
            </a:r>
            <a:endParaRPr lang="en-US" sz="2400" dirty="0"/>
          </a:p>
          <a:p>
            <a:r>
              <a:rPr lang="en-US" sz="2400" dirty="0">
                <a:hlinkClick r:id="rId7" action="ppaction://hlinksldjump"/>
              </a:rPr>
              <a:t>Finance</a:t>
            </a:r>
            <a:endParaRPr lang="en-US" sz="2400" dirty="0"/>
          </a:p>
          <a:p>
            <a:r>
              <a:rPr lang="en-US" sz="2400" dirty="0">
                <a:hlinkClick r:id="rId8" action="ppaction://hlinksldjump"/>
              </a:rPr>
              <a:t>Individual Programs Data</a:t>
            </a:r>
            <a:endParaRPr lang="en-US" sz="2400" dirty="0"/>
          </a:p>
          <a:p>
            <a:r>
              <a:rPr lang="en-US" sz="2400" dirty="0">
                <a:hlinkClick r:id="rId9" action="ppaction://hlinksldjump"/>
              </a:rPr>
              <a:t>Membership</a:t>
            </a:r>
            <a:endParaRPr lang="en-US" sz="2400" dirty="0"/>
          </a:p>
          <a:p>
            <a:pPr marL="0" indent="0">
              <a:buNone/>
            </a:pPr>
            <a:endParaRPr lang="en-US" dirty="0"/>
          </a:p>
          <a:p>
            <a:endParaRPr lang="en-US" sz="2000" dirty="0"/>
          </a:p>
          <a:p>
            <a:endParaRPr lang="en-US" sz="2000" dirty="0"/>
          </a:p>
          <a:p>
            <a:endParaRPr lang="en-US" sz="2000" dirty="0"/>
          </a:p>
          <a:p>
            <a:endParaRPr lang="en-US" dirty="0"/>
          </a:p>
        </p:txBody>
      </p:sp>
      <p:sp>
        <p:nvSpPr>
          <p:cNvPr id="5" name="Content Placeholder 4"/>
          <p:cNvSpPr>
            <a:spLocks noGrp="1"/>
          </p:cNvSpPr>
          <p:nvPr>
            <p:ph sz="half" idx="2"/>
          </p:nvPr>
        </p:nvSpPr>
        <p:spPr/>
        <p:txBody>
          <a:bodyPr/>
          <a:lstStyle/>
          <a:p>
            <a:r>
              <a:rPr lang="en-US" sz="2400" dirty="0">
                <a:hlinkClick r:id="rId10" action="ppaction://hlinksldjump"/>
              </a:rPr>
              <a:t>School Enrollment Data</a:t>
            </a:r>
            <a:endParaRPr lang="en-US" sz="2400" dirty="0"/>
          </a:p>
          <a:p>
            <a:r>
              <a:rPr lang="en-US" sz="2400" dirty="0">
                <a:hlinkClick r:id="rId11" action="ppaction://hlinksldjump"/>
              </a:rPr>
              <a:t>School Safety</a:t>
            </a:r>
            <a:endParaRPr lang="en-US" sz="2400" dirty="0"/>
          </a:p>
          <a:p>
            <a:r>
              <a:rPr lang="en-US" sz="2400" dirty="0">
                <a:hlinkClick r:id="rId12" action="ppaction://hlinksldjump"/>
              </a:rPr>
              <a:t>SEA, LEA and School Information</a:t>
            </a:r>
            <a:endParaRPr lang="en-US" sz="2400" dirty="0"/>
          </a:p>
          <a:p>
            <a:r>
              <a:rPr lang="en-US" sz="2400" dirty="0">
                <a:hlinkClick r:id="rId13" action="ppaction://hlinksldjump"/>
              </a:rPr>
              <a:t>Staff Data</a:t>
            </a:r>
            <a:endParaRPr lang="en-US" sz="2400" dirty="0"/>
          </a:p>
          <a:p>
            <a:r>
              <a:rPr lang="en-US" sz="2400" dirty="0">
                <a:hlinkClick r:id="rId14" action="ppaction://hlinksldjump"/>
              </a:rPr>
              <a:t>Student Attendance Summary</a:t>
            </a:r>
            <a:endParaRPr lang="en-US" sz="2400" dirty="0"/>
          </a:p>
          <a:p>
            <a:r>
              <a:rPr lang="en-US" sz="2400" dirty="0">
                <a:hlinkClick r:id="rId15" action="ppaction://hlinksldjump"/>
              </a:rPr>
              <a:t>Student Data</a:t>
            </a:r>
            <a:endParaRPr lang="en-US" sz="2400" dirty="0"/>
          </a:p>
          <a:p>
            <a:endParaRPr lang="en-US" sz="2400" dirty="0"/>
          </a:p>
        </p:txBody>
      </p:sp>
      <p:sp>
        <p:nvSpPr>
          <p:cNvPr id="11" name="Slide Number Placeholder 10"/>
          <p:cNvSpPr>
            <a:spLocks noGrp="1"/>
          </p:cNvSpPr>
          <p:nvPr>
            <p:ph type="sldNum" sz="quarter" idx="12"/>
          </p:nvPr>
        </p:nvSpPr>
        <p:spPr/>
        <p:txBody>
          <a:bodyPr/>
          <a:lstStyle/>
          <a:p>
            <a:fld id="{82C3B31B-9CF9-495D-BC65-52AA5D334C21}" type="slidenum">
              <a:rPr lang="en-US" smtClean="0">
                <a:solidFill>
                  <a:srgbClr val="000000"/>
                </a:solidFill>
              </a:rPr>
              <a:pPr/>
              <a:t>11</a:t>
            </a:fld>
            <a:endParaRPr lang="en-US" dirty="0">
              <a:solidFill>
                <a:srgbClr val="000000"/>
              </a:solidFill>
            </a:endParaRPr>
          </a:p>
        </p:txBody>
      </p:sp>
    </p:spTree>
    <p:extLst>
      <p:ext uri="{BB962C8B-B14F-4D97-AF65-F5344CB8AC3E}">
        <p14:creationId xmlns:p14="http://schemas.microsoft.com/office/powerpoint/2010/main" val="102813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85B5-932B-48C4-ABD4-B595DEFDB950}"/>
              </a:ext>
            </a:extLst>
          </p:cNvPr>
          <p:cNvSpPr>
            <a:spLocks noGrp="1"/>
          </p:cNvSpPr>
          <p:nvPr>
            <p:ph type="title"/>
          </p:nvPr>
        </p:nvSpPr>
        <p:spPr/>
        <p:txBody>
          <a:bodyPr/>
          <a:lstStyle/>
          <a:p>
            <a:r>
              <a:rPr lang="en-US" dirty="0"/>
              <a:t>Assessment Data</a:t>
            </a:r>
          </a:p>
        </p:txBody>
      </p:sp>
      <p:sp>
        <p:nvSpPr>
          <p:cNvPr id="3" name="Content Placeholder 2">
            <a:extLst>
              <a:ext uri="{FF2B5EF4-FFF2-40B4-BE49-F238E27FC236}">
                <a16:creationId xmlns:a16="http://schemas.microsoft.com/office/drawing/2014/main" id="{40A1340F-92B2-47D2-BE37-D2C1C55D194C}"/>
              </a:ext>
            </a:extLst>
          </p:cNvPr>
          <p:cNvSpPr>
            <a:spLocks noGrp="1"/>
          </p:cNvSpPr>
          <p:nvPr>
            <p:ph sz="half" idx="1"/>
          </p:nvPr>
        </p:nvSpPr>
        <p:spPr>
          <a:xfrm>
            <a:off x="838200" y="1825625"/>
            <a:ext cx="7772400" cy="4351338"/>
          </a:xfrm>
        </p:spPr>
        <p:txBody>
          <a:bodyPr>
            <a:normAutofit fontScale="77500" lnSpcReduction="20000"/>
          </a:bodyPr>
          <a:lstStyle/>
          <a:p>
            <a:pPr marL="0" indent="0">
              <a:buNone/>
            </a:pPr>
            <a:r>
              <a:rPr lang="en-US" sz="3200" dirty="0"/>
              <a:t>Contains assessments for ABC, CTE, ELP and N&amp;D </a:t>
            </a:r>
            <a:br>
              <a:rPr lang="en-US" sz="3200" dirty="0"/>
            </a:br>
            <a:r>
              <a:rPr lang="en-US" sz="3200" dirty="0"/>
              <a:t>(N&amp;D Assessments no longer collected after 2012-2013.) </a:t>
            </a:r>
          </a:p>
          <a:p>
            <a:pPr marL="0" indent="0">
              <a:buNone/>
            </a:pPr>
            <a:endParaRPr lang="en-US" sz="3200" dirty="0"/>
          </a:p>
          <a:p>
            <a:pPr marL="0" indent="0">
              <a:buNone/>
            </a:pPr>
            <a:r>
              <a:rPr lang="en-US" sz="3200" dirty="0"/>
              <a:t>Date elements include:</a:t>
            </a:r>
          </a:p>
          <a:p>
            <a:r>
              <a:rPr lang="en-US" sz="2800" dirty="0"/>
              <a:t>Test Type (</a:t>
            </a:r>
            <a:r>
              <a:rPr lang="en-US" sz="2800" i="1" dirty="0">
                <a:solidFill>
                  <a:srgbClr val="002060"/>
                </a:solidFill>
              </a:rPr>
              <a:t>EOC, EOG, CTE, EL, N&amp;D</a:t>
            </a:r>
            <a:r>
              <a:rPr lang="en-US" sz="2800" dirty="0"/>
              <a:t>)</a:t>
            </a:r>
          </a:p>
          <a:p>
            <a:r>
              <a:rPr lang="en-US" sz="2800" dirty="0"/>
              <a:t>Test Name</a:t>
            </a:r>
          </a:p>
          <a:p>
            <a:r>
              <a:rPr lang="en-US" sz="2800" dirty="0"/>
              <a:t>Test Subject</a:t>
            </a:r>
          </a:p>
          <a:p>
            <a:r>
              <a:rPr lang="en-US" sz="2800" dirty="0"/>
              <a:t>Status (</a:t>
            </a:r>
            <a:r>
              <a:rPr lang="en-US" sz="2800" i="1" dirty="0">
                <a:solidFill>
                  <a:srgbClr val="002060"/>
                </a:solidFill>
              </a:rPr>
              <a:t>status of the student in regard to the assessment</a:t>
            </a:r>
            <a:r>
              <a:rPr lang="en-US" sz="2800" dirty="0"/>
              <a:t>)</a:t>
            </a:r>
          </a:p>
          <a:p>
            <a:r>
              <a:rPr lang="en-US" sz="2800" dirty="0"/>
              <a:t>Full Academic Year in District/School (</a:t>
            </a:r>
            <a:r>
              <a:rPr lang="en-US" sz="2800" i="1" dirty="0">
                <a:solidFill>
                  <a:srgbClr val="002060"/>
                </a:solidFill>
              </a:rPr>
              <a:t>Accountability</a:t>
            </a:r>
            <a:r>
              <a:rPr lang="en-US" sz="2800" dirty="0"/>
              <a:t>)</a:t>
            </a:r>
          </a:p>
          <a:p>
            <a:r>
              <a:rPr lang="en-US" sz="2800" dirty="0"/>
              <a:t>Testing Accommodation (</a:t>
            </a:r>
            <a:r>
              <a:rPr lang="en-US" sz="2800" i="1" dirty="0">
                <a:solidFill>
                  <a:srgbClr val="002060"/>
                </a:solidFill>
              </a:rPr>
              <a:t>Accountability</a:t>
            </a:r>
            <a:r>
              <a:rPr lang="en-US" sz="2800" dirty="0"/>
              <a:t>)</a:t>
            </a:r>
          </a:p>
          <a:p>
            <a:r>
              <a:rPr lang="en-US" sz="2800" dirty="0"/>
              <a:t>First Time Assessed (</a:t>
            </a:r>
            <a:r>
              <a:rPr lang="en-US" sz="2800" i="1" dirty="0">
                <a:solidFill>
                  <a:srgbClr val="002060"/>
                </a:solidFill>
              </a:rPr>
              <a:t>EL</a:t>
            </a:r>
            <a:r>
              <a:rPr lang="en-US" sz="2800" dirty="0"/>
              <a:t>)</a:t>
            </a:r>
          </a:p>
          <a:p>
            <a:r>
              <a:rPr lang="en-US" sz="2800" dirty="0"/>
              <a:t>Test Booklet ID (</a:t>
            </a:r>
            <a:r>
              <a:rPr lang="en-US" sz="2800" i="1" dirty="0">
                <a:solidFill>
                  <a:srgbClr val="002060"/>
                </a:solidFill>
              </a:rPr>
              <a:t>EL</a:t>
            </a:r>
            <a:r>
              <a:rPr lang="en-US" sz="2800" dirty="0"/>
              <a:t>)</a:t>
            </a:r>
          </a:p>
          <a:p>
            <a:endParaRPr lang="en-US" dirty="0"/>
          </a:p>
        </p:txBody>
      </p:sp>
      <p:sp>
        <p:nvSpPr>
          <p:cNvPr id="4" name="Content Placeholder 3">
            <a:extLst>
              <a:ext uri="{FF2B5EF4-FFF2-40B4-BE49-F238E27FC236}">
                <a16:creationId xmlns:a16="http://schemas.microsoft.com/office/drawing/2014/main" id="{4EAF14CA-090F-49C4-BB32-011D44CB68B9}"/>
              </a:ext>
            </a:extLst>
          </p:cNvPr>
          <p:cNvSpPr>
            <a:spLocks noGrp="1"/>
          </p:cNvSpPr>
          <p:nvPr>
            <p:ph sz="half" idx="2"/>
          </p:nvPr>
        </p:nvSpPr>
        <p:spPr>
          <a:xfrm>
            <a:off x="8843554" y="1825625"/>
            <a:ext cx="2510246" cy="4351338"/>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marL="0" indent="0">
              <a:buNone/>
            </a:pPr>
            <a:r>
              <a:rPr lang="en-US" dirty="0">
                <a:solidFill>
                  <a:schemeClr val="bg1"/>
                </a:solidFill>
              </a:rPr>
              <a:t>Collected annually after Year End</a:t>
            </a:r>
          </a:p>
          <a:p>
            <a:pPr marL="0" indent="0">
              <a:buNone/>
            </a:pPr>
            <a:endParaRPr lang="en-US" dirty="0">
              <a:solidFill>
                <a:schemeClr val="bg1"/>
              </a:solidFill>
            </a:endParaRPr>
          </a:p>
          <a:p>
            <a:pPr marL="0" indent="0">
              <a:buNone/>
            </a:pPr>
            <a:r>
              <a:rPr lang="en-US" dirty="0">
                <a:solidFill>
                  <a:schemeClr val="bg1"/>
                </a:solidFill>
              </a:rPr>
              <a:t>October, November of following year</a:t>
            </a:r>
          </a:p>
          <a:p>
            <a:pPr marL="0" indent="0">
              <a:buNone/>
            </a:pPr>
            <a:endParaRPr lang="en-US"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Business Rules:  Assessment Fact</a:t>
            </a:r>
          </a:p>
          <a:p>
            <a:pPr marL="0" indent="0">
              <a:buNone/>
            </a:pPr>
            <a:endParaRPr lang="en-US" dirty="0">
              <a:solidFill>
                <a:schemeClr val="bg1"/>
              </a:solidFill>
            </a:endParaRPr>
          </a:p>
        </p:txBody>
      </p:sp>
      <p:sp>
        <p:nvSpPr>
          <p:cNvPr id="5" name="Footer Placeholder 4">
            <a:extLst>
              <a:ext uri="{FF2B5EF4-FFF2-40B4-BE49-F238E27FC236}">
                <a16:creationId xmlns:a16="http://schemas.microsoft.com/office/drawing/2014/main" id="{D828EE83-0D1D-4849-8A61-1ED297B94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7D2A7-2AF8-4887-9A19-AEA0AD082E64}"/>
              </a:ext>
            </a:extLst>
          </p:cNvPr>
          <p:cNvSpPr>
            <a:spLocks noGrp="1"/>
          </p:cNvSpPr>
          <p:nvPr>
            <p:ph type="sldNum" sz="quarter" idx="12"/>
          </p:nvPr>
        </p:nvSpPr>
        <p:spPr/>
        <p:txBody>
          <a:bodyPr/>
          <a:lstStyle/>
          <a:p>
            <a:fld id="{0306DF90-2B21-4E8A-BA0F-162F2E17A443}" type="slidenum">
              <a:rPr lang="en-US" smtClean="0"/>
              <a:t>12</a:t>
            </a:fld>
            <a:endParaRPr lang="en-US"/>
          </a:p>
        </p:txBody>
      </p:sp>
      <p:sp>
        <p:nvSpPr>
          <p:cNvPr id="8" name="TextBox 7">
            <a:extLst>
              <a:ext uri="{FF2B5EF4-FFF2-40B4-BE49-F238E27FC236}">
                <a16:creationId xmlns:a16="http://schemas.microsoft.com/office/drawing/2014/main" id="{FB10D6D9-95A3-4BA8-8B6A-C1CA257588CB}"/>
              </a:ext>
            </a:extLst>
          </p:cNvPr>
          <p:cNvSpPr txBox="1"/>
          <p:nvPr/>
        </p:nvSpPr>
        <p:spPr>
          <a:xfrm>
            <a:off x="8750144" y="304800"/>
            <a:ext cx="1585116" cy="369332"/>
          </a:xfrm>
          <a:prstGeom prst="rect">
            <a:avLst/>
          </a:prstGeom>
          <a:noFill/>
        </p:spPr>
        <p:txBody>
          <a:bodyPr wrap="square" rtlCol="0">
            <a:spAutoFit/>
          </a:bodyPr>
          <a:lstStyle/>
          <a:p>
            <a:r>
              <a:rPr lang="en-US" dirty="0">
                <a:hlinkClick r:id="rId3" action="ppaction://hlinksldjump"/>
              </a:rPr>
              <a:t>Back to Top</a:t>
            </a:r>
            <a:endParaRPr lang="en-US" dirty="0"/>
          </a:p>
        </p:txBody>
      </p:sp>
    </p:spTree>
    <p:extLst>
      <p:ext uri="{BB962C8B-B14F-4D97-AF65-F5344CB8AC3E}">
        <p14:creationId xmlns:p14="http://schemas.microsoft.com/office/powerpoint/2010/main" val="3558377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85B5-932B-48C4-ABD4-B595DEFDB950}"/>
              </a:ext>
            </a:extLst>
          </p:cNvPr>
          <p:cNvSpPr>
            <a:spLocks noGrp="1"/>
          </p:cNvSpPr>
          <p:nvPr>
            <p:ph type="title"/>
          </p:nvPr>
        </p:nvSpPr>
        <p:spPr/>
        <p:txBody>
          <a:bodyPr/>
          <a:lstStyle/>
          <a:p>
            <a:r>
              <a:rPr lang="en-US" dirty="0"/>
              <a:t>Career &amp; Technical Education</a:t>
            </a:r>
          </a:p>
        </p:txBody>
      </p:sp>
      <p:sp>
        <p:nvSpPr>
          <p:cNvPr id="3" name="Content Placeholder 2">
            <a:extLst>
              <a:ext uri="{FF2B5EF4-FFF2-40B4-BE49-F238E27FC236}">
                <a16:creationId xmlns:a16="http://schemas.microsoft.com/office/drawing/2014/main" id="{40A1340F-92B2-47D2-BE37-D2C1C55D194C}"/>
              </a:ext>
            </a:extLst>
          </p:cNvPr>
          <p:cNvSpPr>
            <a:spLocks noGrp="1"/>
          </p:cNvSpPr>
          <p:nvPr>
            <p:ph sz="half" idx="1"/>
          </p:nvPr>
        </p:nvSpPr>
        <p:spPr>
          <a:xfrm>
            <a:off x="838200" y="1825625"/>
            <a:ext cx="7772400" cy="4351338"/>
          </a:xfrm>
        </p:spPr>
        <p:txBody>
          <a:bodyPr/>
          <a:lstStyle/>
          <a:p>
            <a:pPr marL="0" indent="0">
              <a:buNone/>
            </a:pPr>
            <a:r>
              <a:rPr lang="en-US" dirty="0"/>
              <a:t>Data elements include:</a:t>
            </a:r>
          </a:p>
          <a:p>
            <a:endParaRPr lang="en-US" dirty="0"/>
          </a:p>
          <a:p>
            <a:r>
              <a:rPr lang="en-US" dirty="0"/>
              <a:t>CTE Cluster Code</a:t>
            </a:r>
          </a:p>
          <a:p>
            <a:r>
              <a:rPr lang="en-US" dirty="0"/>
              <a:t>Course of Study</a:t>
            </a:r>
          </a:p>
          <a:p>
            <a:r>
              <a:rPr lang="en-US" dirty="0"/>
              <a:t>Participant Type Code</a:t>
            </a:r>
          </a:p>
          <a:p>
            <a:r>
              <a:rPr lang="en-US" dirty="0"/>
              <a:t>3S1 Indicator</a:t>
            </a:r>
          </a:p>
          <a:p>
            <a:pPr lvl="1"/>
            <a:r>
              <a:rPr lang="en-US" sz="2400" dirty="0"/>
              <a:t>An indication of whether the student was included in the state numerator for Secondary School Completion.</a:t>
            </a:r>
          </a:p>
          <a:p>
            <a:pPr lvl="1"/>
            <a:endParaRPr lang="en-US" dirty="0"/>
          </a:p>
        </p:txBody>
      </p:sp>
      <p:sp>
        <p:nvSpPr>
          <p:cNvPr id="4" name="Content Placeholder 3">
            <a:extLst>
              <a:ext uri="{FF2B5EF4-FFF2-40B4-BE49-F238E27FC236}">
                <a16:creationId xmlns:a16="http://schemas.microsoft.com/office/drawing/2014/main" id="{4EAF14CA-090F-49C4-BB32-011D44CB68B9}"/>
              </a:ext>
            </a:extLst>
          </p:cNvPr>
          <p:cNvSpPr>
            <a:spLocks noGrp="1"/>
          </p:cNvSpPr>
          <p:nvPr>
            <p:ph sz="half" idx="2"/>
          </p:nvPr>
        </p:nvSpPr>
        <p:spPr>
          <a:xfrm>
            <a:off x="8843554" y="1825625"/>
            <a:ext cx="2510246" cy="4351338"/>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sz="2200" dirty="0">
                <a:solidFill>
                  <a:schemeClr val="bg1"/>
                </a:solidFill>
              </a:rPr>
              <a:t>Collected annually after Year End</a:t>
            </a:r>
          </a:p>
          <a:p>
            <a:pPr marL="0" indent="0">
              <a:buNone/>
            </a:pPr>
            <a:endParaRPr lang="en-US" sz="2200" dirty="0">
              <a:solidFill>
                <a:schemeClr val="bg1"/>
              </a:solidFill>
            </a:endParaRPr>
          </a:p>
          <a:p>
            <a:pPr marL="0" indent="0">
              <a:buNone/>
            </a:pPr>
            <a:r>
              <a:rPr lang="en-US" sz="2200" dirty="0">
                <a:solidFill>
                  <a:schemeClr val="bg1"/>
                </a:solidFill>
              </a:rPr>
              <a:t>November of following year</a:t>
            </a:r>
          </a:p>
          <a:p>
            <a:pPr marL="0" indent="0">
              <a:buNone/>
            </a:pPr>
            <a:endParaRPr lang="en-US" sz="2200" dirty="0">
              <a:solidFill>
                <a:schemeClr val="bg1"/>
              </a:solidFill>
            </a:endParaRPr>
          </a:p>
          <a:p>
            <a:pPr marL="0" indent="0">
              <a:buNone/>
            </a:pPr>
            <a:r>
              <a:rPr lang="en-US" sz="2200" dirty="0">
                <a:solidFill>
                  <a:schemeClr val="bg1"/>
                </a:solidFill>
              </a:rPr>
              <a:t>Business Rules:  </a:t>
            </a:r>
          </a:p>
          <a:p>
            <a:pPr marL="0" indent="0">
              <a:buNone/>
            </a:pPr>
            <a:r>
              <a:rPr lang="en-US" sz="2200" dirty="0">
                <a:solidFill>
                  <a:schemeClr val="bg1"/>
                </a:solidFill>
              </a:rPr>
              <a:t>CTE Cluster Student Fact</a:t>
            </a:r>
          </a:p>
        </p:txBody>
      </p:sp>
      <p:sp>
        <p:nvSpPr>
          <p:cNvPr id="5" name="Footer Placeholder 4">
            <a:extLst>
              <a:ext uri="{FF2B5EF4-FFF2-40B4-BE49-F238E27FC236}">
                <a16:creationId xmlns:a16="http://schemas.microsoft.com/office/drawing/2014/main" id="{D828EE83-0D1D-4849-8A61-1ED297B94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7D2A7-2AF8-4887-9A19-AEA0AD082E64}"/>
              </a:ext>
            </a:extLst>
          </p:cNvPr>
          <p:cNvSpPr>
            <a:spLocks noGrp="1"/>
          </p:cNvSpPr>
          <p:nvPr>
            <p:ph type="sldNum" sz="quarter" idx="12"/>
          </p:nvPr>
        </p:nvSpPr>
        <p:spPr/>
        <p:txBody>
          <a:bodyPr/>
          <a:lstStyle/>
          <a:p>
            <a:fld id="{0306DF90-2B21-4E8A-BA0F-162F2E17A443}" type="slidenum">
              <a:rPr lang="en-US" smtClean="0"/>
              <a:t>13</a:t>
            </a:fld>
            <a:endParaRPr lang="en-US"/>
          </a:p>
        </p:txBody>
      </p:sp>
      <p:sp>
        <p:nvSpPr>
          <p:cNvPr id="10" name="TextBox 9">
            <a:extLst>
              <a:ext uri="{FF2B5EF4-FFF2-40B4-BE49-F238E27FC236}">
                <a16:creationId xmlns:a16="http://schemas.microsoft.com/office/drawing/2014/main" id="{2A4DF356-11AE-4F86-A0EA-CD78005313E9}"/>
              </a:ext>
            </a:extLst>
          </p:cNvPr>
          <p:cNvSpPr txBox="1"/>
          <p:nvPr/>
        </p:nvSpPr>
        <p:spPr>
          <a:xfrm>
            <a:off x="8750144" y="304800"/>
            <a:ext cx="1585116" cy="369332"/>
          </a:xfrm>
          <a:prstGeom prst="rect">
            <a:avLst/>
          </a:prstGeom>
          <a:noFill/>
        </p:spPr>
        <p:txBody>
          <a:bodyPr wrap="square" rtlCol="0">
            <a:spAutoFit/>
          </a:bodyPr>
          <a:lstStyle/>
          <a:p>
            <a:r>
              <a:rPr lang="en-US" dirty="0">
                <a:hlinkClick r:id="rId3" action="ppaction://hlinksldjump"/>
              </a:rPr>
              <a:t>Back to Top</a:t>
            </a:r>
            <a:endParaRPr lang="en-US" dirty="0"/>
          </a:p>
        </p:txBody>
      </p:sp>
    </p:spTree>
    <p:extLst>
      <p:ext uri="{BB962C8B-B14F-4D97-AF65-F5344CB8AC3E}">
        <p14:creationId xmlns:p14="http://schemas.microsoft.com/office/powerpoint/2010/main" val="1070378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B99BDA3-272E-4430-BAE1-9B62F6DCEF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532E8-8288-47AF-8CB8-972E1F03A7A6}"/>
              </a:ext>
            </a:extLst>
          </p:cNvPr>
          <p:cNvSpPr>
            <a:spLocks noGrp="1"/>
          </p:cNvSpPr>
          <p:nvPr>
            <p:ph type="sldNum" sz="quarter" idx="12"/>
          </p:nvPr>
        </p:nvSpPr>
        <p:spPr/>
        <p:txBody>
          <a:bodyPr/>
          <a:lstStyle/>
          <a:p>
            <a:fld id="{0306DF90-2B21-4E8A-BA0F-162F2E17A443}" type="slidenum">
              <a:rPr lang="en-US" smtClean="0"/>
              <a:t>14</a:t>
            </a:fld>
            <a:endParaRPr lang="en-US"/>
          </a:p>
        </p:txBody>
      </p:sp>
      <p:sp>
        <p:nvSpPr>
          <p:cNvPr id="6" name="Title 4">
            <a:extLst>
              <a:ext uri="{FF2B5EF4-FFF2-40B4-BE49-F238E27FC236}">
                <a16:creationId xmlns:a16="http://schemas.microsoft.com/office/drawing/2014/main" id="{7887AACA-DF4C-42E6-82F0-B2174FD8AF97}"/>
              </a:ext>
            </a:extLst>
          </p:cNvPr>
          <p:cNvSpPr>
            <a:spLocks noGrp="1"/>
          </p:cNvSpPr>
          <p:nvPr>
            <p:ph type="title"/>
          </p:nvPr>
        </p:nvSpPr>
        <p:spPr>
          <a:xfrm>
            <a:off x="838200" y="365125"/>
            <a:ext cx="10515600" cy="1325563"/>
          </a:xfrm>
        </p:spPr>
        <p:txBody>
          <a:bodyPr/>
          <a:lstStyle/>
          <a:p>
            <a:r>
              <a:rPr lang="en-US" dirty="0"/>
              <a:t>Career &amp; Technical Education…</a:t>
            </a:r>
          </a:p>
        </p:txBody>
      </p:sp>
      <p:sp>
        <p:nvSpPr>
          <p:cNvPr id="7" name="Content Placeholder 5">
            <a:extLst>
              <a:ext uri="{FF2B5EF4-FFF2-40B4-BE49-F238E27FC236}">
                <a16:creationId xmlns:a16="http://schemas.microsoft.com/office/drawing/2014/main" id="{0BB77E80-454D-4322-9606-2E079EA58C04}"/>
              </a:ext>
            </a:extLst>
          </p:cNvPr>
          <p:cNvSpPr>
            <a:spLocks noGrp="1"/>
          </p:cNvSpPr>
          <p:nvPr>
            <p:ph idx="1"/>
          </p:nvPr>
        </p:nvSpPr>
        <p:spPr>
          <a:xfrm>
            <a:off x="838200" y="1825625"/>
            <a:ext cx="10515600" cy="4351338"/>
          </a:xfrm>
        </p:spPr>
        <p:txBody>
          <a:bodyPr/>
          <a:lstStyle/>
          <a:p>
            <a:r>
              <a:rPr lang="en-US" sz="2400" dirty="0"/>
              <a:t>CTE Survey Response (collected approximately six months after CTE Student Cluster Fact)</a:t>
            </a:r>
          </a:p>
          <a:p>
            <a:pPr lvl="1"/>
            <a:r>
              <a:rPr lang="en-US" sz="2400" dirty="0"/>
              <a:t>Post Military Service Indicator</a:t>
            </a:r>
          </a:p>
          <a:p>
            <a:pPr lvl="1"/>
            <a:r>
              <a:rPr lang="en-US" sz="2400" dirty="0"/>
              <a:t>Post School Employment Indicator</a:t>
            </a:r>
          </a:p>
          <a:p>
            <a:pPr lvl="1"/>
            <a:r>
              <a:rPr lang="en-US" sz="2400" dirty="0"/>
              <a:t>Post School Further Study Indicator</a:t>
            </a:r>
          </a:p>
          <a:p>
            <a:pPr lvl="1"/>
            <a:r>
              <a:rPr lang="en-US" sz="2400" dirty="0"/>
              <a:t>Post School Advanced Training Indicator</a:t>
            </a:r>
          </a:p>
          <a:p>
            <a:pPr marL="0" indent="0">
              <a:buNone/>
            </a:pPr>
            <a:endParaRPr lang="en-US" dirty="0"/>
          </a:p>
        </p:txBody>
      </p:sp>
      <p:sp>
        <p:nvSpPr>
          <p:cNvPr id="9" name="TextBox 8">
            <a:extLst>
              <a:ext uri="{FF2B5EF4-FFF2-40B4-BE49-F238E27FC236}">
                <a16:creationId xmlns:a16="http://schemas.microsoft.com/office/drawing/2014/main" id="{7695040C-6DCB-428E-9E8E-A81D8E7AC6ED}"/>
              </a:ext>
            </a:extLst>
          </p:cNvPr>
          <p:cNvSpPr txBox="1"/>
          <p:nvPr/>
        </p:nvSpPr>
        <p:spPr>
          <a:xfrm>
            <a:off x="8750144" y="304800"/>
            <a:ext cx="1585116" cy="369332"/>
          </a:xfrm>
          <a:prstGeom prst="rect">
            <a:avLst/>
          </a:prstGeom>
          <a:noFill/>
        </p:spPr>
        <p:txBody>
          <a:bodyPr wrap="square" rtlCol="0">
            <a:spAutoFit/>
          </a:bodyPr>
          <a:lstStyle/>
          <a:p>
            <a:r>
              <a:rPr lang="en-US" dirty="0">
                <a:hlinkClick r:id="rId3" action="ppaction://hlinksldjump"/>
              </a:rPr>
              <a:t>Back to Top</a:t>
            </a:r>
            <a:endParaRPr lang="en-US" dirty="0"/>
          </a:p>
        </p:txBody>
      </p:sp>
    </p:spTree>
    <p:extLst>
      <p:ext uri="{BB962C8B-B14F-4D97-AF65-F5344CB8AC3E}">
        <p14:creationId xmlns:p14="http://schemas.microsoft.com/office/powerpoint/2010/main" val="3743654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85B5-932B-48C4-ABD4-B595DEFDB950}"/>
              </a:ext>
            </a:extLst>
          </p:cNvPr>
          <p:cNvSpPr>
            <a:spLocks noGrp="1"/>
          </p:cNvSpPr>
          <p:nvPr>
            <p:ph type="title"/>
          </p:nvPr>
        </p:nvSpPr>
        <p:spPr/>
        <p:txBody>
          <a:bodyPr/>
          <a:lstStyle/>
          <a:p>
            <a:r>
              <a:rPr lang="en-US" dirty="0"/>
              <a:t>Course and Grade Data</a:t>
            </a:r>
          </a:p>
        </p:txBody>
      </p:sp>
      <p:sp>
        <p:nvSpPr>
          <p:cNvPr id="3" name="Content Placeholder 2">
            <a:extLst>
              <a:ext uri="{FF2B5EF4-FFF2-40B4-BE49-F238E27FC236}">
                <a16:creationId xmlns:a16="http://schemas.microsoft.com/office/drawing/2014/main" id="{40A1340F-92B2-47D2-BE37-D2C1C55D194C}"/>
              </a:ext>
            </a:extLst>
          </p:cNvPr>
          <p:cNvSpPr>
            <a:spLocks noGrp="1"/>
          </p:cNvSpPr>
          <p:nvPr>
            <p:ph sz="half" idx="1"/>
          </p:nvPr>
        </p:nvSpPr>
        <p:spPr>
          <a:xfrm>
            <a:off x="838200" y="1825625"/>
            <a:ext cx="7772400" cy="4351338"/>
          </a:xfrm>
        </p:spPr>
        <p:txBody>
          <a:bodyPr/>
          <a:lstStyle/>
          <a:p>
            <a:pPr marL="0" indent="0">
              <a:buNone/>
            </a:pPr>
            <a:r>
              <a:rPr lang="en-US" dirty="0"/>
              <a:t>Date Elements Include:</a:t>
            </a:r>
          </a:p>
          <a:p>
            <a:endParaRPr lang="en-US" dirty="0"/>
          </a:p>
          <a:p>
            <a:pPr marL="0" indent="0">
              <a:buNone/>
            </a:pPr>
            <a:r>
              <a:rPr lang="en-US" sz="2400" dirty="0"/>
              <a:t>Course Catalog</a:t>
            </a:r>
          </a:p>
          <a:p>
            <a:r>
              <a:rPr lang="en-US" sz="2400" dirty="0"/>
              <a:t>Course Name and Course Code, Department, Term, </a:t>
            </a:r>
          </a:p>
          <a:p>
            <a:r>
              <a:rPr lang="en-US" sz="2400" dirty="0"/>
              <a:t>Number of Credits</a:t>
            </a:r>
          </a:p>
          <a:p>
            <a:r>
              <a:rPr lang="en-US" sz="2400" dirty="0"/>
              <a:t>Academic Level</a:t>
            </a:r>
          </a:p>
          <a:p>
            <a:r>
              <a:rPr lang="en-US" sz="2400" dirty="0"/>
              <a:t>Indicators </a:t>
            </a:r>
          </a:p>
          <a:p>
            <a:pPr lvl="1"/>
            <a:r>
              <a:rPr lang="en-US" sz="2000" dirty="0"/>
              <a:t>Honors, Special Program, Advanced Placement, Remedial, Basic, Special Ed, Non-Traditional Gender</a:t>
            </a:r>
          </a:p>
          <a:p>
            <a:r>
              <a:rPr lang="en-US" sz="2400" dirty="0"/>
              <a:t>GPA Applicability Code </a:t>
            </a:r>
          </a:p>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4EAF14CA-090F-49C4-BB32-011D44CB68B9}"/>
              </a:ext>
            </a:extLst>
          </p:cNvPr>
          <p:cNvSpPr>
            <a:spLocks noGrp="1"/>
          </p:cNvSpPr>
          <p:nvPr>
            <p:ph sz="half" idx="2"/>
          </p:nvPr>
        </p:nvSpPr>
        <p:spPr>
          <a:xfrm>
            <a:off x="8843554" y="1825625"/>
            <a:ext cx="2510246" cy="4351338"/>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sz="2200" dirty="0">
                <a:solidFill>
                  <a:schemeClr val="bg1"/>
                </a:solidFill>
              </a:rPr>
              <a:t>Collected bi-annually</a:t>
            </a:r>
          </a:p>
          <a:p>
            <a:pPr marL="0" indent="0">
              <a:buNone/>
            </a:pPr>
            <a:endParaRPr lang="en-US" sz="2200" dirty="0">
              <a:solidFill>
                <a:schemeClr val="bg1"/>
              </a:solidFill>
            </a:endParaRPr>
          </a:p>
          <a:p>
            <a:pPr marL="0" indent="0">
              <a:buNone/>
            </a:pPr>
            <a:r>
              <a:rPr lang="en-US" sz="2200" dirty="0">
                <a:solidFill>
                  <a:schemeClr val="bg1"/>
                </a:solidFill>
              </a:rPr>
              <a:t>February, Year End</a:t>
            </a:r>
          </a:p>
          <a:p>
            <a:pPr marL="0" indent="0">
              <a:buNone/>
            </a:pPr>
            <a:endParaRPr lang="en-US" sz="2200" dirty="0">
              <a:solidFill>
                <a:schemeClr val="bg1"/>
              </a:solidFill>
            </a:endParaRPr>
          </a:p>
          <a:p>
            <a:pPr marL="0" indent="0">
              <a:buNone/>
            </a:pPr>
            <a:r>
              <a:rPr lang="en-US" sz="2200" dirty="0">
                <a:solidFill>
                  <a:schemeClr val="bg1"/>
                </a:solidFill>
              </a:rPr>
              <a:t>Business Rules:  Course Catalog, Course Instructor Snapshot, Student Course Enrollment, Student Grades</a:t>
            </a:r>
          </a:p>
        </p:txBody>
      </p:sp>
      <p:sp>
        <p:nvSpPr>
          <p:cNvPr id="5" name="Footer Placeholder 4">
            <a:extLst>
              <a:ext uri="{FF2B5EF4-FFF2-40B4-BE49-F238E27FC236}">
                <a16:creationId xmlns:a16="http://schemas.microsoft.com/office/drawing/2014/main" id="{D828EE83-0D1D-4849-8A61-1ED297B94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7D2A7-2AF8-4887-9A19-AEA0AD082E64}"/>
              </a:ext>
            </a:extLst>
          </p:cNvPr>
          <p:cNvSpPr>
            <a:spLocks noGrp="1"/>
          </p:cNvSpPr>
          <p:nvPr>
            <p:ph type="sldNum" sz="quarter" idx="12"/>
          </p:nvPr>
        </p:nvSpPr>
        <p:spPr/>
        <p:txBody>
          <a:bodyPr/>
          <a:lstStyle/>
          <a:p>
            <a:fld id="{0306DF90-2B21-4E8A-BA0F-162F2E17A443}" type="slidenum">
              <a:rPr lang="en-US" smtClean="0"/>
              <a:t>15</a:t>
            </a:fld>
            <a:endParaRPr lang="en-US"/>
          </a:p>
        </p:txBody>
      </p:sp>
      <p:sp>
        <p:nvSpPr>
          <p:cNvPr id="10" name="TextBox 9">
            <a:extLst>
              <a:ext uri="{FF2B5EF4-FFF2-40B4-BE49-F238E27FC236}">
                <a16:creationId xmlns:a16="http://schemas.microsoft.com/office/drawing/2014/main" id="{F5DD71A2-38C4-48E9-AB6F-A5FF06B63EAC}"/>
              </a:ext>
            </a:extLst>
          </p:cNvPr>
          <p:cNvSpPr txBox="1"/>
          <p:nvPr/>
        </p:nvSpPr>
        <p:spPr>
          <a:xfrm>
            <a:off x="8750144" y="304800"/>
            <a:ext cx="1585116" cy="369332"/>
          </a:xfrm>
          <a:prstGeom prst="rect">
            <a:avLst/>
          </a:prstGeom>
          <a:noFill/>
        </p:spPr>
        <p:txBody>
          <a:bodyPr wrap="square" rtlCol="0">
            <a:spAutoFit/>
          </a:bodyPr>
          <a:lstStyle/>
          <a:p>
            <a:r>
              <a:rPr lang="en-US" dirty="0">
                <a:hlinkClick r:id="rId3" action="ppaction://hlinksldjump"/>
              </a:rPr>
              <a:t>Back to Top</a:t>
            </a:r>
            <a:endParaRPr lang="en-US" dirty="0"/>
          </a:p>
        </p:txBody>
      </p:sp>
    </p:spTree>
    <p:extLst>
      <p:ext uri="{BB962C8B-B14F-4D97-AF65-F5344CB8AC3E}">
        <p14:creationId xmlns:p14="http://schemas.microsoft.com/office/powerpoint/2010/main" val="3953699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EF00FA-3F2E-4D21-BF79-754244BEFD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688821-7DA5-45B2-8CC6-1C26EC580577}"/>
              </a:ext>
            </a:extLst>
          </p:cNvPr>
          <p:cNvSpPr>
            <a:spLocks noGrp="1"/>
          </p:cNvSpPr>
          <p:nvPr>
            <p:ph type="sldNum" sz="quarter" idx="12"/>
          </p:nvPr>
        </p:nvSpPr>
        <p:spPr/>
        <p:txBody>
          <a:bodyPr/>
          <a:lstStyle/>
          <a:p>
            <a:fld id="{0306DF90-2B21-4E8A-BA0F-162F2E17A443}" type="slidenum">
              <a:rPr lang="en-US" smtClean="0"/>
              <a:t>16</a:t>
            </a:fld>
            <a:endParaRPr lang="en-US"/>
          </a:p>
        </p:txBody>
      </p:sp>
      <p:sp>
        <p:nvSpPr>
          <p:cNvPr id="6" name="Title 4">
            <a:extLst>
              <a:ext uri="{FF2B5EF4-FFF2-40B4-BE49-F238E27FC236}">
                <a16:creationId xmlns:a16="http://schemas.microsoft.com/office/drawing/2014/main" id="{292BCD54-6FFB-42E0-8D72-AFC12A28D296}"/>
              </a:ext>
            </a:extLst>
          </p:cNvPr>
          <p:cNvSpPr>
            <a:spLocks noGrp="1"/>
          </p:cNvSpPr>
          <p:nvPr>
            <p:ph type="title"/>
          </p:nvPr>
        </p:nvSpPr>
        <p:spPr>
          <a:xfrm>
            <a:off x="838200" y="365125"/>
            <a:ext cx="10515600" cy="1325563"/>
          </a:xfrm>
        </p:spPr>
        <p:txBody>
          <a:bodyPr/>
          <a:lstStyle/>
          <a:p>
            <a:r>
              <a:rPr lang="en-US" dirty="0"/>
              <a:t>Course and Grades Data…</a:t>
            </a:r>
          </a:p>
        </p:txBody>
      </p:sp>
      <p:sp>
        <p:nvSpPr>
          <p:cNvPr id="7" name="Content Placeholder 5">
            <a:extLst>
              <a:ext uri="{FF2B5EF4-FFF2-40B4-BE49-F238E27FC236}">
                <a16:creationId xmlns:a16="http://schemas.microsoft.com/office/drawing/2014/main" id="{1C4A5B0A-022D-48DF-9170-DDE5C331B811}"/>
              </a:ext>
            </a:extLst>
          </p:cNvPr>
          <p:cNvSpPr>
            <a:spLocks noGrp="1"/>
          </p:cNvSpPr>
          <p:nvPr>
            <p:ph idx="1"/>
          </p:nvPr>
        </p:nvSpPr>
        <p:spPr>
          <a:xfrm>
            <a:off x="838200" y="1825625"/>
            <a:ext cx="10515600" cy="4351338"/>
          </a:xfrm>
        </p:spPr>
        <p:txBody>
          <a:bodyPr/>
          <a:lstStyle/>
          <a:p>
            <a:pPr marL="0" indent="0">
              <a:buNone/>
            </a:pPr>
            <a:r>
              <a:rPr lang="en-US" sz="2400" dirty="0"/>
              <a:t>Course Instructor Snapshot </a:t>
            </a:r>
            <a:br>
              <a:rPr lang="en-US" sz="2400" dirty="0"/>
            </a:br>
            <a:r>
              <a:rPr lang="en-US" sz="2000" i="1" dirty="0">
                <a:solidFill>
                  <a:srgbClr val="002060"/>
                </a:solidFill>
              </a:rPr>
              <a:t>Connects Instructor to Course</a:t>
            </a:r>
          </a:p>
          <a:p>
            <a:r>
              <a:rPr lang="en-US" sz="2000" dirty="0"/>
              <a:t>Identifies Primary Instructor and up to 5 Other Instructors</a:t>
            </a:r>
          </a:p>
          <a:p>
            <a:pPr marL="0" indent="0">
              <a:buNone/>
            </a:pPr>
            <a:r>
              <a:rPr lang="en-US" sz="2400" dirty="0"/>
              <a:t>Student Course Enrollment </a:t>
            </a:r>
            <a:br>
              <a:rPr lang="en-US" sz="2400" dirty="0"/>
            </a:br>
            <a:r>
              <a:rPr lang="en-US" sz="2000" i="1" dirty="0">
                <a:solidFill>
                  <a:srgbClr val="002060"/>
                </a:solidFill>
              </a:rPr>
              <a:t>Connects Student to Course Instructor Snapshot and Student Grades</a:t>
            </a:r>
          </a:p>
          <a:p>
            <a:pPr marL="0" indent="0">
              <a:buNone/>
            </a:pPr>
            <a:r>
              <a:rPr lang="en-US" sz="2400" dirty="0"/>
              <a:t>Student Grades </a:t>
            </a:r>
            <a:br>
              <a:rPr lang="en-US" sz="2400" dirty="0"/>
            </a:br>
            <a:r>
              <a:rPr lang="en-US" sz="2000" i="1" dirty="0">
                <a:solidFill>
                  <a:srgbClr val="002060"/>
                </a:solidFill>
              </a:rPr>
              <a:t>Final Grades</a:t>
            </a:r>
          </a:p>
          <a:p>
            <a:r>
              <a:rPr lang="en-US" sz="2000" dirty="0"/>
              <a:t>Numeric/Alpha Grade</a:t>
            </a:r>
          </a:p>
          <a:p>
            <a:r>
              <a:rPr lang="en-US" sz="2000" dirty="0"/>
              <a:t>GPA Impact</a:t>
            </a:r>
          </a:p>
          <a:p>
            <a:r>
              <a:rPr lang="en-US" sz="2000" dirty="0"/>
              <a:t>Credits Earned</a:t>
            </a:r>
          </a:p>
          <a:p>
            <a:endParaRPr lang="en-US" dirty="0"/>
          </a:p>
        </p:txBody>
      </p:sp>
      <p:sp>
        <p:nvSpPr>
          <p:cNvPr id="9" name="TextBox 8">
            <a:extLst>
              <a:ext uri="{FF2B5EF4-FFF2-40B4-BE49-F238E27FC236}">
                <a16:creationId xmlns:a16="http://schemas.microsoft.com/office/drawing/2014/main" id="{36F399D0-5346-4E65-89A7-EE48E454A4B8}"/>
              </a:ext>
            </a:extLst>
          </p:cNvPr>
          <p:cNvSpPr txBox="1"/>
          <p:nvPr/>
        </p:nvSpPr>
        <p:spPr>
          <a:xfrm>
            <a:off x="8750144" y="304800"/>
            <a:ext cx="1585116" cy="369332"/>
          </a:xfrm>
          <a:prstGeom prst="rect">
            <a:avLst/>
          </a:prstGeom>
          <a:noFill/>
        </p:spPr>
        <p:txBody>
          <a:bodyPr wrap="square" rtlCol="0">
            <a:spAutoFit/>
          </a:bodyPr>
          <a:lstStyle/>
          <a:p>
            <a:r>
              <a:rPr lang="en-US" dirty="0">
                <a:hlinkClick r:id="rId3" action="ppaction://hlinksldjump"/>
              </a:rPr>
              <a:t>Back to Top</a:t>
            </a:r>
            <a:endParaRPr lang="en-US" dirty="0"/>
          </a:p>
        </p:txBody>
      </p:sp>
    </p:spTree>
    <p:extLst>
      <p:ext uri="{BB962C8B-B14F-4D97-AF65-F5344CB8AC3E}">
        <p14:creationId xmlns:p14="http://schemas.microsoft.com/office/powerpoint/2010/main" val="121079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85B5-932B-48C4-ABD4-B595DEFDB950}"/>
              </a:ext>
            </a:extLst>
          </p:cNvPr>
          <p:cNvSpPr>
            <a:spLocks noGrp="1"/>
          </p:cNvSpPr>
          <p:nvPr>
            <p:ph type="title"/>
          </p:nvPr>
        </p:nvSpPr>
        <p:spPr>
          <a:solidFill>
            <a:schemeClr val="accent1">
              <a:lumMod val="60000"/>
              <a:lumOff val="40000"/>
            </a:schemeClr>
          </a:solidFill>
        </p:spPr>
        <p:txBody>
          <a:bodyPr/>
          <a:lstStyle/>
          <a:p>
            <a:r>
              <a:rPr lang="en-US" dirty="0">
                <a:solidFill>
                  <a:schemeClr val="bg1"/>
                </a:solidFill>
              </a:rPr>
              <a:t>Data Quality – Course &amp; Grades</a:t>
            </a:r>
          </a:p>
        </p:txBody>
      </p:sp>
      <p:sp>
        <p:nvSpPr>
          <p:cNvPr id="3" name="Content Placeholder 2">
            <a:extLst>
              <a:ext uri="{FF2B5EF4-FFF2-40B4-BE49-F238E27FC236}">
                <a16:creationId xmlns:a16="http://schemas.microsoft.com/office/drawing/2014/main" id="{40A1340F-92B2-47D2-BE37-D2C1C55D194C}"/>
              </a:ext>
            </a:extLst>
          </p:cNvPr>
          <p:cNvSpPr>
            <a:spLocks noGrp="1"/>
          </p:cNvSpPr>
          <p:nvPr>
            <p:ph sz="half" idx="1"/>
          </p:nvPr>
        </p:nvSpPr>
        <p:spPr>
          <a:xfrm>
            <a:off x="838199" y="1825625"/>
            <a:ext cx="7315201" cy="4351338"/>
          </a:xfrm>
          <a:solidFill>
            <a:schemeClr val="accent1">
              <a:lumMod val="60000"/>
              <a:lumOff val="40000"/>
            </a:schemeClr>
          </a:solidFill>
        </p:spPr>
        <p:txBody>
          <a:bodyPr>
            <a:normAutofit/>
          </a:bodyPr>
          <a:lstStyle/>
          <a:p>
            <a:pPr marL="0" indent="0">
              <a:buNone/>
            </a:pPr>
            <a:r>
              <a:rPr lang="en-US" dirty="0">
                <a:solidFill>
                  <a:schemeClr val="bg1"/>
                </a:solidFill>
              </a:rPr>
              <a:t>Course Instructors must have a valid Staff UID or the course section will not upload and will impact:</a:t>
            </a:r>
          </a:p>
          <a:p>
            <a:pPr lvl="1"/>
            <a:endParaRPr lang="en-US" dirty="0">
              <a:solidFill>
                <a:schemeClr val="bg1"/>
              </a:solidFill>
            </a:endParaRPr>
          </a:p>
          <a:p>
            <a:pPr lvl="1"/>
            <a:r>
              <a:rPr lang="en-US" sz="2800" dirty="0">
                <a:solidFill>
                  <a:schemeClr val="bg1"/>
                </a:solidFill>
              </a:rPr>
              <a:t>Student Course Enrollment</a:t>
            </a:r>
          </a:p>
          <a:p>
            <a:pPr lvl="1"/>
            <a:endParaRPr lang="en-US" sz="2800" dirty="0">
              <a:solidFill>
                <a:schemeClr val="bg1"/>
              </a:solidFill>
            </a:endParaRPr>
          </a:p>
          <a:p>
            <a:pPr lvl="1"/>
            <a:r>
              <a:rPr lang="en-US" sz="2800" dirty="0">
                <a:solidFill>
                  <a:schemeClr val="bg1"/>
                </a:solidFill>
              </a:rPr>
              <a:t>Student Grades</a:t>
            </a:r>
          </a:p>
          <a:p>
            <a:pPr lvl="1"/>
            <a:endParaRPr lang="en-US" dirty="0">
              <a:solidFill>
                <a:schemeClr val="bg1"/>
              </a:solidFill>
            </a:endParaRPr>
          </a:p>
          <a:p>
            <a:pPr marL="0" indent="0">
              <a:buNone/>
            </a:pPr>
            <a:endParaRPr lang="en-US" dirty="0">
              <a:solidFill>
                <a:schemeClr val="bg1"/>
              </a:solidFill>
            </a:endParaRPr>
          </a:p>
          <a:p>
            <a:endParaRPr lang="en-US" sz="2200" dirty="0">
              <a:solidFill>
                <a:schemeClr val="bg1"/>
              </a:solidFill>
            </a:endParaRPr>
          </a:p>
        </p:txBody>
      </p:sp>
      <p:sp>
        <p:nvSpPr>
          <p:cNvPr id="4" name="Content Placeholder 3">
            <a:extLst>
              <a:ext uri="{FF2B5EF4-FFF2-40B4-BE49-F238E27FC236}">
                <a16:creationId xmlns:a16="http://schemas.microsoft.com/office/drawing/2014/main" id="{4EAF14CA-090F-49C4-BB32-011D44CB68B9}"/>
              </a:ext>
            </a:extLst>
          </p:cNvPr>
          <p:cNvSpPr>
            <a:spLocks noGrp="1"/>
          </p:cNvSpPr>
          <p:nvPr>
            <p:ph sz="half" idx="2"/>
          </p:nvPr>
        </p:nvSpPr>
        <p:spPr>
          <a:xfrm>
            <a:off x="8153400" y="1825625"/>
            <a:ext cx="3200400" cy="4351338"/>
          </a:xfrm>
          <a:noFill/>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sz="2400" dirty="0"/>
              <a:t>PowerSchool Staff and Scheduling  documentation are located on the </a:t>
            </a:r>
            <a:r>
              <a:rPr lang="en-US" sz="2400" dirty="0">
                <a:hlinkClick r:id="rId3"/>
              </a:rPr>
              <a:t>NC SIS Resources</a:t>
            </a:r>
            <a:r>
              <a:rPr lang="en-US" sz="2400" dirty="0"/>
              <a:t> page of the NC DPI website</a:t>
            </a:r>
          </a:p>
          <a:p>
            <a:pPr marL="0" indent="0">
              <a:buNone/>
            </a:pPr>
            <a:endParaRPr lang="en-US" sz="2400" dirty="0"/>
          </a:p>
          <a:p>
            <a:pPr marL="0" indent="0">
              <a:buNone/>
            </a:pPr>
            <a:endParaRPr lang="en-US" sz="2400" dirty="0"/>
          </a:p>
        </p:txBody>
      </p:sp>
      <p:sp>
        <p:nvSpPr>
          <p:cNvPr id="5" name="Footer Placeholder 4">
            <a:extLst>
              <a:ext uri="{FF2B5EF4-FFF2-40B4-BE49-F238E27FC236}">
                <a16:creationId xmlns:a16="http://schemas.microsoft.com/office/drawing/2014/main" id="{D828EE83-0D1D-4849-8A61-1ED297B94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7D2A7-2AF8-4887-9A19-AEA0AD082E64}"/>
              </a:ext>
            </a:extLst>
          </p:cNvPr>
          <p:cNvSpPr>
            <a:spLocks noGrp="1"/>
          </p:cNvSpPr>
          <p:nvPr>
            <p:ph type="sldNum" sz="quarter" idx="12"/>
          </p:nvPr>
        </p:nvSpPr>
        <p:spPr/>
        <p:txBody>
          <a:bodyPr/>
          <a:lstStyle/>
          <a:p>
            <a:fld id="{0306DF90-2B21-4E8A-BA0F-162F2E17A443}" type="slidenum">
              <a:rPr lang="en-US" smtClean="0"/>
              <a:t>17</a:t>
            </a:fld>
            <a:endParaRPr lang="en-US"/>
          </a:p>
        </p:txBody>
      </p:sp>
    </p:spTree>
    <p:extLst>
      <p:ext uri="{BB962C8B-B14F-4D97-AF65-F5344CB8AC3E}">
        <p14:creationId xmlns:p14="http://schemas.microsoft.com/office/powerpoint/2010/main" val="3349194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85B5-932B-48C4-ABD4-B595DEFDB950}"/>
              </a:ext>
            </a:extLst>
          </p:cNvPr>
          <p:cNvSpPr>
            <a:spLocks noGrp="1"/>
          </p:cNvSpPr>
          <p:nvPr>
            <p:ph type="title"/>
          </p:nvPr>
        </p:nvSpPr>
        <p:spPr/>
        <p:txBody>
          <a:bodyPr/>
          <a:lstStyle/>
          <a:p>
            <a:r>
              <a:rPr lang="en-US" dirty="0"/>
              <a:t>Cross Programs Analysis (CPAV)</a:t>
            </a:r>
          </a:p>
        </p:txBody>
      </p:sp>
      <p:sp>
        <p:nvSpPr>
          <p:cNvPr id="3" name="Content Placeholder 2">
            <a:extLst>
              <a:ext uri="{FF2B5EF4-FFF2-40B4-BE49-F238E27FC236}">
                <a16:creationId xmlns:a16="http://schemas.microsoft.com/office/drawing/2014/main" id="{40A1340F-92B2-47D2-BE37-D2C1C55D194C}"/>
              </a:ext>
            </a:extLst>
          </p:cNvPr>
          <p:cNvSpPr>
            <a:spLocks noGrp="1"/>
          </p:cNvSpPr>
          <p:nvPr>
            <p:ph sz="half" idx="1"/>
          </p:nvPr>
        </p:nvSpPr>
        <p:spPr>
          <a:xfrm>
            <a:off x="838200" y="1825625"/>
            <a:ext cx="7772400" cy="4351338"/>
          </a:xfrm>
        </p:spPr>
        <p:txBody>
          <a:bodyPr>
            <a:normAutofit fontScale="92500" lnSpcReduction="10000"/>
          </a:bodyPr>
          <a:lstStyle/>
          <a:p>
            <a:r>
              <a:rPr lang="en-US" sz="2800" b="1" dirty="0"/>
              <a:t>View</a:t>
            </a:r>
            <a:r>
              <a:rPr lang="en-US" sz="2800" dirty="0"/>
              <a:t> is generated in December and at Year End</a:t>
            </a:r>
          </a:p>
          <a:p>
            <a:endParaRPr lang="en-US" sz="2800" dirty="0"/>
          </a:p>
          <a:p>
            <a:r>
              <a:rPr lang="en-US" sz="2800" dirty="0"/>
              <a:t>Comprised of data elements across multiple Subject Areas, specifically pulling into one view program related student data.</a:t>
            </a:r>
          </a:p>
          <a:p>
            <a:endParaRPr lang="en-US" sz="2800" dirty="0"/>
          </a:p>
          <a:p>
            <a:r>
              <a:rPr lang="en-US" sz="2800" dirty="0"/>
              <a:t>Program eligibility and program participation in ALP, CTE, EC, Homeless, Immigrant, LEP, Migrant, TAS</a:t>
            </a:r>
          </a:p>
          <a:p>
            <a:endParaRPr lang="en-US" sz="2800" dirty="0"/>
          </a:p>
          <a:p>
            <a:r>
              <a:rPr lang="en-US" sz="2800" dirty="0"/>
              <a:t>Appears as a Dimension in some subject areas.</a:t>
            </a:r>
          </a:p>
          <a:p>
            <a:endParaRPr lang="en-US" dirty="0"/>
          </a:p>
        </p:txBody>
      </p:sp>
      <p:sp>
        <p:nvSpPr>
          <p:cNvPr id="4" name="Content Placeholder 3">
            <a:extLst>
              <a:ext uri="{FF2B5EF4-FFF2-40B4-BE49-F238E27FC236}">
                <a16:creationId xmlns:a16="http://schemas.microsoft.com/office/drawing/2014/main" id="{4EAF14CA-090F-49C4-BB32-011D44CB68B9}"/>
              </a:ext>
            </a:extLst>
          </p:cNvPr>
          <p:cNvSpPr>
            <a:spLocks noGrp="1"/>
          </p:cNvSpPr>
          <p:nvPr>
            <p:ph sz="half" idx="2"/>
          </p:nvPr>
        </p:nvSpPr>
        <p:spPr>
          <a:xfrm>
            <a:off x="8843554" y="1825625"/>
            <a:ext cx="2510246" cy="4351338"/>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buNone/>
            </a:pPr>
            <a:r>
              <a:rPr lang="en-US" sz="2200" dirty="0">
                <a:solidFill>
                  <a:schemeClr val="bg1"/>
                </a:solidFill>
              </a:rPr>
              <a:t>Generated bi-annually</a:t>
            </a:r>
          </a:p>
          <a:p>
            <a:pPr marL="0" indent="0">
              <a:buNone/>
            </a:pPr>
            <a:endParaRPr lang="en-US" sz="2200" dirty="0">
              <a:solidFill>
                <a:schemeClr val="bg1"/>
              </a:solidFill>
            </a:endParaRPr>
          </a:p>
          <a:p>
            <a:pPr marL="0" indent="0">
              <a:buNone/>
            </a:pPr>
            <a:r>
              <a:rPr lang="en-US" sz="2200" dirty="0">
                <a:solidFill>
                  <a:schemeClr val="bg1"/>
                </a:solidFill>
              </a:rPr>
              <a:t>December, Year End</a:t>
            </a:r>
          </a:p>
          <a:p>
            <a:pPr marL="0" indent="0">
              <a:buNone/>
            </a:pPr>
            <a:endParaRPr lang="en-US" sz="2200" dirty="0">
              <a:solidFill>
                <a:schemeClr val="bg1"/>
              </a:solidFill>
            </a:endParaRPr>
          </a:p>
          <a:p>
            <a:pPr marL="0" indent="0">
              <a:buNone/>
            </a:pPr>
            <a:r>
              <a:rPr lang="en-US" sz="2200" dirty="0">
                <a:solidFill>
                  <a:schemeClr val="bg1"/>
                </a:solidFill>
              </a:rPr>
              <a:t>Business Rules:</a:t>
            </a:r>
          </a:p>
          <a:p>
            <a:pPr marL="0" indent="0">
              <a:buNone/>
            </a:pPr>
            <a:r>
              <a:rPr lang="en-US" sz="2200" dirty="0">
                <a:solidFill>
                  <a:schemeClr val="bg1"/>
                </a:solidFill>
              </a:rPr>
              <a:t>CPAV is a view generated from multiple subject areas.  There are no business rules specific to the CPAV</a:t>
            </a:r>
          </a:p>
        </p:txBody>
      </p:sp>
      <p:sp>
        <p:nvSpPr>
          <p:cNvPr id="5" name="Footer Placeholder 4">
            <a:extLst>
              <a:ext uri="{FF2B5EF4-FFF2-40B4-BE49-F238E27FC236}">
                <a16:creationId xmlns:a16="http://schemas.microsoft.com/office/drawing/2014/main" id="{D828EE83-0D1D-4849-8A61-1ED297B94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7D2A7-2AF8-4887-9A19-AEA0AD082E64}"/>
              </a:ext>
            </a:extLst>
          </p:cNvPr>
          <p:cNvSpPr>
            <a:spLocks noGrp="1"/>
          </p:cNvSpPr>
          <p:nvPr>
            <p:ph type="sldNum" sz="quarter" idx="12"/>
          </p:nvPr>
        </p:nvSpPr>
        <p:spPr/>
        <p:txBody>
          <a:bodyPr/>
          <a:lstStyle/>
          <a:p>
            <a:fld id="{0306DF90-2B21-4E8A-BA0F-162F2E17A443}" type="slidenum">
              <a:rPr lang="en-US" smtClean="0"/>
              <a:t>18</a:t>
            </a:fld>
            <a:endParaRPr lang="en-US"/>
          </a:p>
        </p:txBody>
      </p:sp>
      <p:sp>
        <p:nvSpPr>
          <p:cNvPr id="8" name="TextBox 7">
            <a:extLst>
              <a:ext uri="{FF2B5EF4-FFF2-40B4-BE49-F238E27FC236}">
                <a16:creationId xmlns:a16="http://schemas.microsoft.com/office/drawing/2014/main" id="{F2F78714-861F-4990-9D6B-829361579A74}"/>
              </a:ext>
            </a:extLst>
          </p:cNvPr>
          <p:cNvSpPr txBox="1"/>
          <p:nvPr/>
        </p:nvSpPr>
        <p:spPr>
          <a:xfrm>
            <a:off x="8750144" y="304800"/>
            <a:ext cx="1585116" cy="369332"/>
          </a:xfrm>
          <a:prstGeom prst="rect">
            <a:avLst/>
          </a:prstGeom>
          <a:noFill/>
        </p:spPr>
        <p:txBody>
          <a:bodyPr wrap="square" rtlCol="0">
            <a:spAutoFit/>
          </a:bodyPr>
          <a:lstStyle/>
          <a:p>
            <a:r>
              <a:rPr lang="en-US" dirty="0">
                <a:hlinkClick r:id="rId3" action="ppaction://hlinksldjump"/>
              </a:rPr>
              <a:t>Back to Top</a:t>
            </a:r>
            <a:endParaRPr lang="en-US" dirty="0"/>
          </a:p>
        </p:txBody>
      </p:sp>
    </p:spTree>
    <p:extLst>
      <p:ext uri="{BB962C8B-B14F-4D97-AF65-F5344CB8AC3E}">
        <p14:creationId xmlns:p14="http://schemas.microsoft.com/office/powerpoint/2010/main" val="1788118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85B5-932B-48C4-ABD4-B595DEFDB950}"/>
              </a:ext>
            </a:extLst>
          </p:cNvPr>
          <p:cNvSpPr>
            <a:spLocks noGrp="1"/>
          </p:cNvSpPr>
          <p:nvPr>
            <p:ph type="title"/>
          </p:nvPr>
        </p:nvSpPr>
        <p:spPr/>
        <p:txBody>
          <a:bodyPr/>
          <a:lstStyle/>
          <a:p>
            <a:r>
              <a:rPr lang="en-US" dirty="0"/>
              <a:t>Financial</a:t>
            </a:r>
          </a:p>
        </p:txBody>
      </p:sp>
      <p:sp>
        <p:nvSpPr>
          <p:cNvPr id="3" name="Content Placeholder 2">
            <a:extLst>
              <a:ext uri="{FF2B5EF4-FFF2-40B4-BE49-F238E27FC236}">
                <a16:creationId xmlns:a16="http://schemas.microsoft.com/office/drawing/2014/main" id="{40A1340F-92B2-47D2-BE37-D2C1C55D194C}"/>
              </a:ext>
            </a:extLst>
          </p:cNvPr>
          <p:cNvSpPr>
            <a:spLocks noGrp="1"/>
          </p:cNvSpPr>
          <p:nvPr>
            <p:ph sz="half" idx="1"/>
          </p:nvPr>
        </p:nvSpPr>
        <p:spPr>
          <a:xfrm>
            <a:off x="838200" y="1825625"/>
            <a:ext cx="7772400" cy="4351338"/>
          </a:xfrm>
        </p:spPr>
        <p:txBody>
          <a:bodyPr/>
          <a:lstStyle/>
          <a:p>
            <a:pPr marL="0" indent="0">
              <a:buNone/>
            </a:pPr>
            <a:r>
              <a:rPr lang="en-US" sz="2400" dirty="0"/>
              <a:t>Contains LEA level financial data elements with the budget codes and amounts (revenue and expenditures only)</a:t>
            </a:r>
          </a:p>
          <a:p>
            <a:pPr marL="0" indent="0">
              <a:buNone/>
            </a:pPr>
            <a:endParaRPr lang="en-US" sz="2400" dirty="0"/>
          </a:p>
          <a:p>
            <a:pPr marL="0" indent="0">
              <a:buNone/>
            </a:pPr>
            <a:r>
              <a:rPr lang="en-US" sz="2400" dirty="0"/>
              <a:t>Data elements include:</a:t>
            </a:r>
          </a:p>
          <a:p>
            <a:r>
              <a:rPr lang="en-US" sz="2200" dirty="0"/>
              <a:t>Fiscal Year, Period (Month)</a:t>
            </a:r>
          </a:p>
          <a:p>
            <a:r>
              <a:rPr lang="en-US" sz="2200" dirty="0"/>
              <a:t>GL Account Code</a:t>
            </a:r>
          </a:p>
          <a:p>
            <a:pPr lvl="1"/>
            <a:r>
              <a:rPr lang="en-US" sz="2000" dirty="0"/>
              <a:t>Budget Fund Code</a:t>
            </a:r>
          </a:p>
          <a:p>
            <a:pPr lvl="1"/>
            <a:r>
              <a:rPr lang="en-US" sz="2000" dirty="0"/>
              <a:t>Budget Purpose Code</a:t>
            </a:r>
          </a:p>
          <a:p>
            <a:pPr lvl="1"/>
            <a:r>
              <a:rPr lang="en-US" sz="2000" dirty="0"/>
              <a:t>Budget PRC (Program Report Code)</a:t>
            </a:r>
          </a:p>
          <a:p>
            <a:pPr lvl="1"/>
            <a:r>
              <a:rPr lang="en-US" sz="2000" dirty="0"/>
              <a:t>Budget Object Code</a:t>
            </a:r>
          </a:p>
          <a:p>
            <a:r>
              <a:rPr lang="en-US" sz="2200" dirty="0"/>
              <a:t>Budget Amount (both positive and negative amounts)</a:t>
            </a:r>
            <a:endParaRPr lang="en-US" dirty="0"/>
          </a:p>
        </p:txBody>
      </p:sp>
      <p:sp>
        <p:nvSpPr>
          <p:cNvPr id="4" name="Content Placeholder 3">
            <a:extLst>
              <a:ext uri="{FF2B5EF4-FFF2-40B4-BE49-F238E27FC236}">
                <a16:creationId xmlns:a16="http://schemas.microsoft.com/office/drawing/2014/main" id="{4EAF14CA-090F-49C4-BB32-011D44CB68B9}"/>
              </a:ext>
            </a:extLst>
          </p:cNvPr>
          <p:cNvSpPr>
            <a:spLocks noGrp="1"/>
          </p:cNvSpPr>
          <p:nvPr>
            <p:ph sz="half" idx="2"/>
          </p:nvPr>
        </p:nvSpPr>
        <p:spPr>
          <a:xfrm>
            <a:off x="8843554" y="1825625"/>
            <a:ext cx="2510246" cy="4351338"/>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sz="2200" dirty="0">
                <a:solidFill>
                  <a:schemeClr val="bg1"/>
                </a:solidFill>
              </a:rPr>
              <a:t>Collected annually</a:t>
            </a:r>
          </a:p>
          <a:p>
            <a:pPr marL="0" indent="0">
              <a:buNone/>
            </a:pPr>
            <a:endParaRPr lang="en-US" sz="2200" dirty="0">
              <a:solidFill>
                <a:schemeClr val="bg1"/>
              </a:solidFill>
            </a:endParaRPr>
          </a:p>
          <a:p>
            <a:pPr marL="0" indent="0">
              <a:buNone/>
            </a:pPr>
            <a:r>
              <a:rPr lang="en-US" sz="2200" dirty="0">
                <a:solidFill>
                  <a:schemeClr val="bg1"/>
                </a:solidFill>
              </a:rPr>
              <a:t>October of following year</a:t>
            </a:r>
          </a:p>
          <a:p>
            <a:pPr marL="0" indent="0">
              <a:buNone/>
            </a:pPr>
            <a:endParaRPr lang="en-US" sz="2200" dirty="0">
              <a:solidFill>
                <a:schemeClr val="bg1"/>
              </a:solidFill>
            </a:endParaRPr>
          </a:p>
          <a:p>
            <a:pPr marL="0" indent="0">
              <a:buNone/>
            </a:pPr>
            <a:r>
              <a:rPr lang="en-US" sz="2200" dirty="0">
                <a:solidFill>
                  <a:schemeClr val="bg1"/>
                </a:solidFill>
              </a:rPr>
              <a:t>Business Rules:  General Ledger</a:t>
            </a:r>
          </a:p>
        </p:txBody>
      </p:sp>
      <p:sp>
        <p:nvSpPr>
          <p:cNvPr id="5" name="Footer Placeholder 4">
            <a:extLst>
              <a:ext uri="{FF2B5EF4-FFF2-40B4-BE49-F238E27FC236}">
                <a16:creationId xmlns:a16="http://schemas.microsoft.com/office/drawing/2014/main" id="{D828EE83-0D1D-4849-8A61-1ED297B94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7D2A7-2AF8-4887-9A19-AEA0AD082E64}"/>
              </a:ext>
            </a:extLst>
          </p:cNvPr>
          <p:cNvSpPr>
            <a:spLocks noGrp="1"/>
          </p:cNvSpPr>
          <p:nvPr>
            <p:ph type="sldNum" sz="quarter" idx="12"/>
          </p:nvPr>
        </p:nvSpPr>
        <p:spPr/>
        <p:txBody>
          <a:bodyPr/>
          <a:lstStyle/>
          <a:p>
            <a:fld id="{0306DF90-2B21-4E8A-BA0F-162F2E17A443}" type="slidenum">
              <a:rPr lang="en-US" smtClean="0"/>
              <a:t>19</a:t>
            </a:fld>
            <a:endParaRPr lang="en-US"/>
          </a:p>
        </p:txBody>
      </p:sp>
      <p:sp>
        <p:nvSpPr>
          <p:cNvPr id="10" name="TextBox 9">
            <a:extLst>
              <a:ext uri="{FF2B5EF4-FFF2-40B4-BE49-F238E27FC236}">
                <a16:creationId xmlns:a16="http://schemas.microsoft.com/office/drawing/2014/main" id="{B449CEF7-1FAF-4F8B-9A7B-A9EF53C514C7}"/>
              </a:ext>
            </a:extLst>
          </p:cNvPr>
          <p:cNvSpPr txBox="1"/>
          <p:nvPr/>
        </p:nvSpPr>
        <p:spPr>
          <a:xfrm>
            <a:off x="8750144" y="304800"/>
            <a:ext cx="1585116" cy="369332"/>
          </a:xfrm>
          <a:prstGeom prst="rect">
            <a:avLst/>
          </a:prstGeom>
          <a:noFill/>
        </p:spPr>
        <p:txBody>
          <a:bodyPr wrap="square" rtlCol="0">
            <a:spAutoFit/>
          </a:bodyPr>
          <a:lstStyle/>
          <a:p>
            <a:r>
              <a:rPr lang="en-US" dirty="0">
                <a:hlinkClick r:id="rId3" action="ppaction://hlinksldjump"/>
              </a:rPr>
              <a:t>Back to Top</a:t>
            </a:r>
            <a:endParaRPr lang="en-US" dirty="0"/>
          </a:p>
        </p:txBody>
      </p:sp>
    </p:spTree>
    <p:extLst>
      <p:ext uri="{BB962C8B-B14F-4D97-AF65-F5344CB8AC3E}">
        <p14:creationId xmlns:p14="http://schemas.microsoft.com/office/powerpoint/2010/main" val="4217450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99522-EF8A-4D15-BF39-3D336ED4A86A}"/>
              </a:ext>
            </a:extLst>
          </p:cNvPr>
          <p:cNvSpPr>
            <a:spLocks noGrp="1"/>
          </p:cNvSpPr>
          <p:nvPr>
            <p:ph type="title"/>
          </p:nvPr>
        </p:nvSpPr>
        <p:spPr/>
        <p:txBody>
          <a:bodyPr/>
          <a:lstStyle/>
          <a:p>
            <a:r>
              <a:rPr lang="en-US" dirty="0"/>
              <a:t>Topics</a:t>
            </a:r>
          </a:p>
        </p:txBody>
      </p:sp>
      <p:sp>
        <p:nvSpPr>
          <p:cNvPr id="3" name="Content Placeholder 2">
            <a:extLst>
              <a:ext uri="{FF2B5EF4-FFF2-40B4-BE49-F238E27FC236}">
                <a16:creationId xmlns:a16="http://schemas.microsoft.com/office/drawing/2014/main" id="{F71AE087-5364-47E8-9B02-D45DBB14B1A4}"/>
              </a:ext>
            </a:extLst>
          </p:cNvPr>
          <p:cNvSpPr>
            <a:spLocks noGrp="1"/>
          </p:cNvSpPr>
          <p:nvPr>
            <p:ph idx="1"/>
          </p:nvPr>
        </p:nvSpPr>
        <p:spPr/>
        <p:txBody>
          <a:bodyPr/>
          <a:lstStyle/>
          <a:p>
            <a:r>
              <a:rPr lang="en-US" sz="2800" dirty="0"/>
              <a:t>About CDW</a:t>
            </a:r>
            <a:r>
              <a:rPr lang="en-US" dirty="0"/>
              <a:t> Data</a:t>
            </a:r>
            <a:endParaRPr lang="en-US" sz="2800" dirty="0"/>
          </a:p>
          <a:p>
            <a:r>
              <a:rPr lang="en-US" sz="2800" dirty="0"/>
              <a:t>CDW Subject Areas</a:t>
            </a:r>
          </a:p>
          <a:p>
            <a:r>
              <a:rPr lang="en-US" sz="2800" dirty="0"/>
              <a:t>The CDW Data Dictionary and Resources</a:t>
            </a:r>
          </a:p>
          <a:p>
            <a:r>
              <a:rPr lang="en-US" sz="2800" dirty="0"/>
              <a:t>Dashboard Demo</a:t>
            </a:r>
          </a:p>
          <a:p>
            <a:r>
              <a:rPr lang="en-US" sz="2800" dirty="0"/>
              <a:t>Practical Application and Acronyms</a:t>
            </a:r>
          </a:p>
          <a:p>
            <a:pPr marL="0" indent="0">
              <a:buNone/>
            </a:pPr>
            <a:endParaRPr lang="en-US" dirty="0"/>
          </a:p>
        </p:txBody>
      </p:sp>
      <p:sp>
        <p:nvSpPr>
          <p:cNvPr id="4" name="Footer Placeholder 3">
            <a:extLst>
              <a:ext uri="{FF2B5EF4-FFF2-40B4-BE49-F238E27FC236}">
                <a16:creationId xmlns:a16="http://schemas.microsoft.com/office/drawing/2014/main" id="{59605F6A-2275-4757-8C85-09C35C79C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CF51C5-69B4-4789-800F-CDE1FD111FF4}"/>
              </a:ext>
            </a:extLst>
          </p:cNvPr>
          <p:cNvSpPr>
            <a:spLocks noGrp="1"/>
          </p:cNvSpPr>
          <p:nvPr>
            <p:ph type="sldNum" sz="quarter" idx="12"/>
          </p:nvPr>
        </p:nvSpPr>
        <p:spPr>
          <a:xfrm>
            <a:off x="8492613" y="6356350"/>
            <a:ext cx="2743200" cy="365125"/>
          </a:xfrm>
        </p:spPr>
        <p:txBody>
          <a:bodyPr/>
          <a:lstStyle/>
          <a:p>
            <a:fld id="{0306DF90-2B21-4E8A-BA0F-162F2E17A443}" type="slidenum">
              <a:rPr lang="en-US" smtClean="0"/>
              <a:t>2</a:t>
            </a:fld>
            <a:endParaRPr lang="en-US" dirty="0"/>
          </a:p>
        </p:txBody>
      </p:sp>
      <p:pic>
        <p:nvPicPr>
          <p:cNvPr id="9" name="Picture 8" descr="C:\Users\tdominguez\AppData\Local\Microsoft\Windows\Temporary Internet Files\Content.IE5\6GADI2VV\MP900439576[1].jpg">
            <a:extLst>
              <a:ext uri="{FF2B5EF4-FFF2-40B4-BE49-F238E27FC236}">
                <a16:creationId xmlns:a16="http://schemas.microsoft.com/office/drawing/2014/main" id="{FBC1A6D7-22E4-4CD4-BBB6-F22A540946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4817" y="2398774"/>
            <a:ext cx="1693761" cy="16002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Picture 10" descr="C:\Users\tdominguez\AppData\Local\Microsoft\Windows\Temporary Internet Files\Content.IE5\6GADI2VV\MP900439478[1].jpg">
            <a:extLst>
              <a:ext uri="{FF2B5EF4-FFF2-40B4-BE49-F238E27FC236}">
                <a16:creationId xmlns:a16="http://schemas.microsoft.com/office/drawing/2014/main" id="{9A3EB002-9B11-4176-A7D0-2CC832BB6F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4113" y="4352986"/>
            <a:ext cx="2054465" cy="1371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Picture 2" descr="C:\Users\tdominguez\AppData\Local\Microsoft\Windows\Temporary Internet Files\Content.IE5\6GADI2VV\MP900439541[1].jpg">
            <a:extLst>
              <a:ext uri="{FF2B5EF4-FFF2-40B4-BE49-F238E27FC236}">
                <a16:creationId xmlns:a16="http://schemas.microsoft.com/office/drawing/2014/main" id="{E81FFC1F-6859-4310-BDDC-3876B720E2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4381" y="849374"/>
            <a:ext cx="2084197" cy="1371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25016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85B5-932B-48C4-ABD4-B595DEFDB950}"/>
              </a:ext>
            </a:extLst>
          </p:cNvPr>
          <p:cNvSpPr>
            <a:spLocks noGrp="1"/>
          </p:cNvSpPr>
          <p:nvPr>
            <p:ph type="title"/>
          </p:nvPr>
        </p:nvSpPr>
        <p:spPr/>
        <p:txBody>
          <a:bodyPr/>
          <a:lstStyle/>
          <a:p>
            <a:r>
              <a:rPr lang="en-US" dirty="0"/>
              <a:t>Individual Programs Data</a:t>
            </a:r>
          </a:p>
        </p:txBody>
      </p:sp>
      <p:sp>
        <p:nvSpPr>
          <p:cNvPr id="3" name="Content Placeholder 2">
            <a:extLst>
              <a:ext uri="{FF2B5EF4-FFF2-40B4-BE49-F238E27FC236}">
                <a16:creationId xmlns:a16="http://schemas.microsoft.com/office/drawing/2014/main" id="{40A1340F-92B2-47D2-BE37-D2C1C55D194C}"/>
              </a:ext>
            </a:extLst>
          </p:cNvPr>
          <p:cNvSpPr>
            <a:spLocks noGrp="1"/>
          </p:cNvSpPr>
          <p:nvPr>
            <p:ph sz="half" idx="1"/>
          </p:nvPr>
        </p:nvSpPr>
        <p:spPr>
          <a:xfrm>
            <a:off x="838200" y="1825625"/>
            <a:ext cx="7772400" cy="4351338"/>
          </a:xfrm>
        </p:spPr>
        <p:txBody>
          <a:bodyPr>
            <a:normAutofit lnSpcReduction="10000"/>
          </a:bodyPr>
          <a:lstStyle/>
          <a:p>
            <a:pPr marL="0" indent="0">
              <a:buNone/>
            </a:pPr>
            <a:r>
              <a:rPr lang="en-US" sz="2400" dirty="0"/>
              <a:t>Collections that track program eligibility and participation</a:t>
            </a:r>
          </a:p>
          <a:p>
            <a:r>
              <a:rPr lang="en-US" sz="2400" dirty="0"/>
              <a:t>Program Qualifications </a:t>
            </a:r>
            <a:br>
              <a:rPr lang="en-US" sz="2400" dirty="0"/>
            </a:br>
            <a:r>
              <a:rPr lang="en-US" sz="2000" i="1" dirty="0">
                <a:solidFill>
                  <a:srgbClr val="002060"/>
                </a:solidFill>
              </a:rPr>
              <a:t>Eligibility dates</a:t>
            </a:r>
          </a:p>
          <a:p>
            <a:pPr lvl="1"/>
            <a:r>
              <a:rPr lang="en-US" dirty="0"/>
              <a:t>Homeless, Immigrant, Migrant, </a:t>
            </a:r>
          </a:p>
          <a:p>
            <a:pPr lvl="1"/>
            <a:r>
              <a:rPr lang="en-US" dirty="0"/>
              <a:t>Choice, More at Four, SES </a:t>
            </a:r>
          </a:p>
          <a:p>
            <a:pPr lvl="2"/>
            <a:r>
              <a:rPr lang="en-US" dirty="0"/>
              <a:t>historic data – not collected since 2012-2013</a:t>
            </a:r>
          </a:p>
          <a:p>
            <a:r>
              <a:rPr lang="en-US" sz="2400" dirty="0"/>
              <a:t>Program Participation </a:t>
            </a:r>
            <a:br>
              <a:rPr lang="en-US" sz="2400" dirty="0"/>
            </a:br>
            <a:r>
              <a:rPr lang="en-US" sz="2000" i="1" dirty="0" err="1">
                <a:solidFill>
                  <a:srgbClr val="002060"/>
                </a:solidFill>
              </a:rPr>
              <a:t>Participation</a:t>
            </a:r>
            <a:r>
              <a:rPr lang="en-US" sz="2000" i="1" dirty="0">
                <a:solidFill>
                  <a:srgbClr val="002060"/>
                </a:solidFill>
              </a:rPr>
              <a:t> begin/end dates</a:t>
            </a:r>
          </a:p>
          <a:p>
            <a:pPr lvl="1"/>
            <a:r>
              <a:rPr lang="en-US" dirty="0"/>
              <a:t>ALP, Immigrant, LEP, Migrant</a:t>
            </a:r>
          </a:p>
          <a:p>
            <a:pPr lvl="1"/>
            <a:r>
              <a:rPr lang="en-US" dirty="0"/>
              <a:t>Choice, More at Four, N&amp;D, SES </a:t>
            </a:r>
          </a:p>
          <a:p>
            <a:pPr lvl="2"/>
            <a:r>
              <a:rPr lang="en-US" dirty="0"/>
              <a:t>historic data – not collected since 2012-2013</a:t>
            </a:r>
          </a:p>
          <a:p>
            <a:endParaRPr lang="en-US" dirty="0"/>
          </a:p>
        </p:txBody>
      </p:sp>
      <p:sp>
        <p:nvSpPr>
          <p:cNvPr id="4" name="Content Placeholder 3">
            <a:extLst>
              <a:ext uri="{FF2B5EF4-FFF2-40B4-BE49-F238E27FC236}">
                <a16:creationId xmlns:a16="http://schemas.microsoft.com/office/drawing/2014/main" id="{4EAF14CA-090F-49C4-BB32-011D44CB68B9}"/>
              </a:ext>
            </a:extLst>
          </p:cNvPr>
          <p:cNvSpPr>
            <a:spLocks noGrp="1"/>
          </p:cNvSpPr>
          <p:nvPr>
            <p:ph sz="half" idx="2"/>
          </p:nvPr>
        </p:nvSpPr>
        <p:spPr>
          <a:xfrm>
            <a:off x="8843554" y="1825625"/>
            <a:ext cx="2510246" cy="4351338"/>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buNone/>
            </a:pPr>
            <a:r>
              <a:rPr lang="en-US" sz="2200" dirty="0">
                <a:solidFill>
                  <a:schemeClr val="bg1"/>
                </a:solidFill>
              </a:rPr>
              <a:t>Collected through out the year depending on program</a:t>
            </a:r>
          </a:p>
          <a:p>
            <a:pPr marL="0" indent="0">
              <a:buNone/>
            </a:pPr>
            <a:endParaRPr lang="en-US" sz="2200" dirty="0">
              <a:solidFill>
                <a:schemeClr val="bg1"/>
              </a:solidFill>
            </a:endParaRPr>
          </a:p>
          <a:p>
            <a:pPr marL="0" indent="0">
              <a:buNone/>
            </a:pPr>
            <a:endParaRPr lang="en-US" sz="2200" dirty="0">
              <a:solidFill>
                <a:schemeClr val="bg1"/>
              </a:solidFill>
            </a:endParaRPr>
          </a:p>
          <a:p>
            <a:pPr marL="0" indent="0">
              <a:buNone/>
            </a:pPr>
            <a:r>
              <a:rPr lang="en-US" sz="2200" dirty="0">
                <a:solidFill>
                  <a:schemeClr val="bg1"/>
                </a:solidFill>
              </a:rPr>
              <a:t>Business Rules:  Program Qualifications, Program Facts, Program Services Facts, Special Ed Snapshot, Title I Snapshot</a:t>
            </a:r>
          </a:p>
        </p:txBody>
      </p:sp>
      <p:sp>
        <p:nvSpPr>
          <p:cNvPr id="5" name="Footer Placeholder 4">
            <a:extLst>
              <a:ext uri="{FF2B5EF4-FFF2-40B4-BE49-F238E27FC236}">
                <a16:creationId xmlns:a16="http://schemas.microsoft.com/office/drawing/2014/main" id="{D828EE83-0D1D-4849-8A61-1ED297B94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7D2A7-2AF8-4887-9A19-AEA0AD082E64}"/>
              </a:ext>
            </a:extLst>
          </p:cNvPr>
          <p:cNvSpPr>
            <a:spLocks noGrp="1"/>
          </p:cNvSpPr>
          <p:nvPr>
            <p:ph type="sldNum" sz="quarter" idx="12"/>
          </p:nvPr>
        </p:nvSpPr>
        <p:spPr/>
        <p:txBody>
          <a:bodyPr/>
          <a:lstStyle/>
          <a:p>
            <a:fld id="{0306DF90-2B21-4E8A-BA0F-162F2E17A443}" type="slidenum">
              <a:rPr lang="en-US" smtClean="0"/>
              <a:t>20</a:t>
            </a:fld>
            <a:endParaRPr lang="en-US"/>
          </a:p>
        </p:txBody>
      </p:sp>
      <p:sp>
        <p:nvSpPr>
          <p:cNvPr id="8" name="TextBox 7">
            <a:extLst>
              <a:ext uri="{FF2B5EF4-FFF2-40B4-BE49-F238E27FC236}">
                <a16:creationId xmlns:a16="http://schemas.microsoft.com/office/drawing/2014/main" id="{288EDF49-27EF-46BA-9B02-72619ABD3A6C}"/>
              </a:ext>
            </a:extLst>
          </p:cNvPr>
          <p:cNvSpPr txBox="1"/>
          <p:nvPr/>
        </p:nvSpPr>
        <p:spPr>
          <a:xfrm>
            <a:off x="8750144" y="304800"/>
            <a:ext cx="1585116" cy="369332"/>
          </a:xfrm>
          <a:prstGeom prst="rect">
            <a:avLst/>
          </a:prstGeom>
          <a:noFill/>
        </p:spPr>
        <p:txBody>
          <a:bodyPr wrap="square" rtlCol="0">
            <a:spAutoFit/>
          </a:bodyPr>
          <a:lstStyle/>
          <a:p>
            <a:r>
              <a:rPr lang="en-US" dirty="0">
                <a:hlinkClick r:id="rId3" action="ppaction://hlinksldjump"/>
              </a:rPr>
              <a:t>Back to Top</a:t>
            </a:r>
            <a:endParaRPr lang="en-US" dirty="0"/>
          </a:p>
        </p:txBody>
      </p:sp>
    </p:spTree>
    <p:extLst>
      <p:ext uri="{BB962C8B-B14F-4D97-AF65-F5344CB8AC3E}">
        <p14:creationId xmlns:p14="http://schemas.microsoft.com/office/powerpoint/2010/main" val="1146561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E6C02D4-2252-484A-B460-F5E3BF1629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09A4CA-3850-41B1-8DCE-F2E6386B4C6A}"/>
              </a:ext>
            </a:extLst>
          </p:cNvPr>
          <p:cNvSpPr>
            <a:spLocks noGrp="1"/>
          </p:cNvSpPr>
          <p:nvPr>
            <p:ph type="sldNum" sz="quarter" idx="12"/>
          </p:nvPr>
        </p:nvSpPr>
        <p:spPr/>
        <p:txBody>
          <a:bodyPr/>
          <a:lstStyle/>
          <a:p>
            <a:fld id="{0306DF90-2B21-4E8A-BA0F-162F2E17A443}" type="slidenum">
              <a:rPr lang="en-US" smtClean="0"/>
              <a:t>21</a:t>
            </a:fld>
            <a:endParaRPr lang="en-US"/>
          </a:p>
        </p:txBody>
      </p:sp>
      <p:sp>
        <p:nvSpPr>
          <p:cNvPr id="6" name="Title 4">
            <a:extLst>
              <a:ext uri="{FF2B5EF4-FFF2-40B4-BE49-F238E27FC236}">
                <a16:creationId xmlns:a16="http://schemas.microsoft.com/office/drawing/2014/main" id="{05881B11-4800-49EC-898E-946DBAEACE96}"/>
              </a:ext>
            </a:extLst>
          </p:cNvPr>
          <p:cNvSpPr>
            <a:spLocks noGrp="1"/>
          </p:cNvSpPr>
          <p:nvPr>
            <p:ph type="title"/>
          </p:nvPr>
        </p:nvSpPr>
        <p:spPr>
          <a:xfrm>
            <a:off x="838200" y="365125"/>
            <a:ext cx="10515600" cy="1325563"/>
          </a:xfrm>
        </p:spPr>
        <p:txBody>
          <a:bodyPr/>
          <a:lstStyle/>
          <a:p>
            <a:r>
              <a:rPr lang="en-US" dirty="0"/>
              <a:t>Individual Programs Data…</a:t>
            </a:r>
          </a:p>
        </p:txBody>
      </p:sp>
      <p:sp>
        <p:nvSpPr>
          <p:cNvPr id="7" name="Content Placeholder 5">
            <a:extLst>
              <a:ext uri="{FF2B5EF4-FFF2-40B4-BE49-F238E27FC236}">
                <a16:creationId xmlns:a16="http://schemas.microsoft.com/office/drawing/2014/main" id="{723F6909-68D3-4FE8-9C88-CBBCC2C34BFE}"/>
              </a:ext>
            </a:extLst>
          </p:cNvPr>
          <p:cNvSpPr>
            <a:spLocks noGrp="1"/>
          </p:cNvSpPr>
          <p:nvPr>
            <p:ph idx="1"/>
          </p:nvPr>
        </p:nvSpPr>
        <p:spPr>
          <a:xfrm>
            <a:off x="838200" y="1825625"/>
            <a:ext cx="10515600" cy="4351338"/>
          </a:xfrm>
        </p:spPr>
        <p:txBody>
          <a:bodyPr/>
          <a:lstStyle/>
          <a:p>
            <a:r>
              <a:rPr lang="en-US" sz="2400" dirty="0"/>
              <a:t>Program Services Fact </a:t>
            </a:r>
            <a:br>
              <a:rPr lang="en-US" sz="2400" dirty="0"/>
            </a:br>
            <a:r>
              <a:rPr lang="en-US" sz="2000" i="1" dirty="0">
                <a:solidFill>
                  <a:srgbClr val="002060"/>
                </a:solidFill>
              </a:rPr>
              <a:t>Service dates, service type, service provider, fund source</a:t>
            </a:r>
          </a:p>
          <a:p>
            <a:pPr lvl="1"/>
            <a:r>
              <a:rPr lang="en-US" sz="2400" dirty="0"/>
              <a:t>Migrant, Homeless</a:t>
            </a:r>
          </a:p>
          <a:p>
            <a:r>
              <a:rPr lang="en-US" sz="2400" dirty="0"/>
              <a:t>Special Education</a:t>
            </a:r>
            <a:br>
              <a:rPr lang="en-US" sz="2400" dirty="0"/>
            </a:br>
            <a:r>
              <a:rPr lang="en-US" sz="2000" i="1" dirty="0">
                <a:solidFill>
                  <a:srgbClr val="002060"/>
                </a:solidFill>
              </a:rPr>
              <a:t>Primary Setting, Exit Reason, Primary Disability, Service Plan Type</a:t>
            </a:r>
          </a:p>
          <a:p>
            <a:pPr lvl="1"/>
            <a:r>
              <a:rPr lang="en-US" sz="2000" dirty="0"/>
              <a:t>CECAS headcount data, collected 12/1, 4/1, 6/30</a:t>
            </a:r>
          </a:p>
          <a:p>
            <a:r>
              <a:rPr lang="en-US" sz="2400" dirty="0"/>
              <a:t>Title I – TAS </a:t>
            </a:r>
            <a:br>
              <a:rPr lang="en-US" sz="2400" dirty="0"/>
            </a:br>
            <a:r>
              <a:rPr lang="en-US" sz="2000" i="1" dirty="0" err="1">
                <a:solidFill>
                  <a:srgbClr val="002060"/>
                </a:solidFill>
              </a:rPr>
              <a:t>TAS</a:t>
            </a:r>
            <a:r>
              <a:rPr lang="en-US" sz="2000" i="1" dirty="0">
                <a:solidFill>
                  <a:srgbClr val="002060"/>
                </a:solidFill>
              </a:rPr>
              <a:t> services</a:t>
            </a:r>
          </a:p>
          <a:p>
            <a:r>
              <a:rPr lang="en-US" sz="2400" dirty="0"/>
              <a:t>Survey Facts and Education Barrier Facts no longer collected</a:t>
            </a:r>
          </a:p>
        </p:txBody>
      </p:sp>
      <p:sp>
        <p:nvSpPr>
          <p:cNvPr id="9" name="TextBox 8">
            <a:extLst>
              <a:ext uri="{FF2B5EF4-FFF2-40B4-BE49-F238E27FC236}">
                <a16:creationId xmlns:a16="http://schemas.microsoft.com/office/drawing/2014/main" id="{61E24ECC-8AB1-4BA5-A196-9251B651D889}"/>
              </a:ext>
            </a:extLst>
          </p:cNvPr>
          <p:cNvSpPr txBox="1"/>
          <p:nvPr/>
        </p:nvSpPr>
        <p:spPr>
          <a:xfrm>
            <a:off x="8750144" y="304800"/>
            <a:ext cx="1585116" cy="369332"/>
          </a:xfrm>
          <a:prstGeom prst="rect">
            <a:avLst/>
          </a:prstGeom>
          <a:noFill/>
        </p:spPr>
        <p:txBody>
          <a:bodyPr wrap="square" rtlCol="0">
            <a:spAutoFit/>
          </a:bodyPr>
          <a:lstStyle/>
          <a:p>
            <a:r>
              <a:rPr lang="en-US" dirty="0">
                <a:hlinkClick r:id="rId3" action="ppaction://hlinksldjump"/>
              </a:rPr>
              <a:t>Back to Top</a:t>
            </a:r>
            <a:endParaRPr lang="en-US" dirty="0"/>
          </a:p>
        </p:txBody>
      </p:sp>
    </p:spTree>
    <p:extLst>
      <p:ext uri="{BB962C8B-B14F-4D97-AF65-F5344CB8AC3E}">
        <p14:creationId xmlns:p14="http://schemas.microsoft.com/office/powerpoint/2010/main" val="721934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85B5-932B-48C4-ABD4-B595DEFDB950}"/>
              </a:ext>
            </a:extLst>
          </p:cNvPr>
          <p:cNvSpPr>
            <a:spLocks noGrp="1"/>
          </p:cNvSpPr>
          <p:nvPr>
            <p:ph type="title"/>
          </p:nvPr>
        </p:nvSpPr>
        <p:spPr/>
        <p:txBody>
          <a:bodyPr/>
          <a:lstStyle/>
          <a:p>
            <a:r>
              <a:rPr lang="en-US" dirty="0"/>
              <a:t>Membership</a:t>
            </a:r>
          </a:p>
        </p:txBody>
      </p:sp>
      <p:sp>
        <p:nvSpPr>
          <p:cNvPr id="3" name="Content Placeholder 2">
            <a:extLst>
              <a:ext uri="{FF2B5EF4-FFF2-40B4-BE49-F238E27FC236}">
                <a16:creationId xmlns:a16="http://schemas.microsoft.com/office/drawing/2014/main" id="{40A1340F-92B2-47D2-BE37-D2C1C55D194C}"/>
              </a:ext>
            </a:extLst>
          </p:cNvPr>
          <p:cNvSpPr>
            <a:spLocks noGrp="1"/>
          </p:cNvSpPr>
          <p:nvPr>
            <p:ph sz="half" idx="1"/>
          </p:nvPr>
        </p:nvSpPr>
        <p:spPr>
          <a:xfrm>
            <a:off x="838200" y="1825625"/>
            <a:ext cx="7772400" cy="4351338"/>
          </a:xfrm>
        </p:spPr>
        <p:txBody>
          <a:bodyPr/>
          <a:lstStyle/>
          <a:p>
            <a:pPr marL="0" indent="0">
              <a:buNone/>
            </a:pPr>
            <a:r>
              <a:rPr lang="en-US" dirty="0"/>
              <a:t>Collection is based PMR, except Grade, Race, Sex </a:t>
            </a:r>
          </a:p>
          <a:p>
            <a:pPr marL="0" indent="0">
              <a:buNone/>
            </a:pPr>
            <a:endParaRPr lang="en-US" dirty="0"/>
          </a:p>
          <a:p>
            <a:r>
              <a:rPr lang="en-US" dirty="0"/>
              <a:t>Grade, Race, Sex Counts</a:t>
            </a:r>
          </a:p>
          <a:p>
            <a:r>
              <a:rPr lang="en-US" dirty="0"/>
              <a:t>Average Daily Membership Counts</a:t>
            </a:r>
          </a:p>
          <a:p>
            <a:r>
              <a:rPr lang="en-US" dirty="0"/>
              <a:t>Average Daily Attendance Counts</a:t>
            </a:r>
          </a:p>
          <a:p>
            <a:r>
              <a:rPr lang="en-US" dirty="0"/>
              <a:t>Membership Last Day Counts</a:t>
            </a:r>
          </a:p>
          <a:p>
            <a:endParaRPr lang="en-US" dirty="0"/>
          </a:p>
        </p:txBody>
      </p:sp>
      <p:sp>
        <p:nvSpPr>
          <p:cNvPr id="4" name="Content Placeholder 3">
            <a:extLst>
              <a:ext uri="{FF2B5EF4-FFF2-40B4-BE49-F238E27FC236}">
                <a16:creationId xmlns:a16="http://schemas.microsoft.com/office/drawing/2014/main" id="{4EAF14CA-090F-49C4-BB32-011D44CB68B9}"/>
              </a:ext>
            </a:extLst>
          </p:cNvPr>
          <p:cNvSpPr>
            <a:spLocks noGrp="1"/>
          </p:cNvSpPr>
          <p:nvPr>
            <p:ph sz="half" idx="2"/>
          </p:nvPr>
        </p:nvSpPr>
        <p:spPr>
          <a:xfrm>
            <a:off x="8843554" y="1825625"/>
            <a:ext cx="2510246" cy="4351338"/>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sz="2200" dirty="0">
                <a:solidFill>
                  <a:schemeClr val="bg1"/>
                </a:solidFill>
              </a:rPr>
              <a:t>Collected annually</a:t>
            </a:r>
          </a:p>
          <a:p>
            <a:pPr marL="0" indent="0">
              <a:buNone/>
            </a:pPr>
            <a:endParaRPr lang="en-US" sz="2200" dirty="0">
              <a:solidFill>
                <a:schemeClr val="bg1"/>
              </a:solidFill>
            </a:endParaRPr>
          </a:p>
          <a:p>
            <a:pPr marL="0" indent="0">
              <a:buNone/>
            </a:pPr>
            <a:r>
              <a:rPr lang="en-US" sz="2200" dirty="0">
                <a:solidFill>
                  <a:schemeClr val="bg1"/>
                </a:solidFill>
              </a:rPr>
              <a:t>GRS – February, MLD/ADM - Year End</a:t>
            </a:r>
          </a:p>
          <a:p>
            <a:pPr marL="0" indent="0">
              <a:buNone/>
            </a:pPr>
            <a:endParaRPr lang="en-US" sz="2200" dirty="0">
              <a:solidFill>
                <a:schemeClr val="bg1"/>
              </a:solidFill>
            </a:endParaRPr>
          </a:p>
          <a:p>
            <a:pPr marL="0" indent="0">
              <a:buNone/>
            </a:pPr>
            <a:r>
              <a:rPr lang="en-US" sz="2200" dirty="0">
                <a:solidFill>
                  <a:schemeClr val="bg1"/>
                </a:solidFill>
              </a:rPr>
              <a:t>Business Rules:  Annual Facts</a:t>
            </a:r>
          </a:p>
        </p:txBody>
      </p:sp>
      <p:sp>
        <p:nvSpPr>
          <p:cNvPr id="5" name="Footer Placeholder 4">
            <a:extLst>
              <a:ext uri="{FF2B5EF4-FFF2-40B4-BE49-F238E27FC236}">
                <a16:creationId xmlns:a16="http://schemas.microsoft.com/office/drawing/2014/main" id="{D828EE83-0D1D-4849-8A61-1ED297B94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7D2A7-2AF8-4887-9A19-AEA0AD082E64}"/>
              </a:ext>
            </a:extLst>
          </p:cNvPr>
          <p:cNvSpPr>
            <a:spLocks noGrp="1"/>
          </p:cNvSpPr>
          <p:nvPr>
            <p:ph type="sldNum" sz="quarter" idx="12"/>
          </p:nvPr>
        </p:nvSpPr>
        <p:spPr/>
        <p:txBody>
          <a:bodyPr/>
          <a:lstStyle/>
          <a:p>
            <a:fld id="{0306DF90-2B21-4E8A-BA0F-162F2E17A443}" type="slidenum">
              <a:rPr lang="en-US" smtClean="0"/>
              <a:t>22</a:t>
            </a:fld>
            <a:endParaRPr lang="en-US"/>
          </a:p>
        </p:txBody>
      </p:sp>
      <p:sp>
        <p:nvSpPr>
          <p:cNvPr id="12" name="TextBox 11">
            <a:extLst>
              <a:ext uri="{FF2B5EF4-FFF2-40B4-BE49-F238E27FC236}">
                <a16:creationId xmlns:a16="http://schemas.microsoft.com/office/drawing/2014/main" id="{D59F9570-3E08-4540-AE8E-C7FC4AECE9DF}"/>
              </a:ext>
            </a:extLst>
          </p:cNvPr>
          <p:cNvSpPr txBox="1"/>
          <p:nvPr/>
        </p:nvSpPr>
        <p:spPr>
          <a:xfrm>
            <a:off x="8750144" y="304800"/>
            <a:ext cx="1585116" cy="369332"/>
          </a:xfrm>
          <a:prstGeom prst="rect">
            <a:avLst/>
          </a:prstGeom>
          <a:noFill/>
        </p:spPr>
        <p:txBody>
          <a:bodyPr wrap="square" rtlCol="0">
            <a:spAutoFit/>
          </a:bodyPr>
          <a:lstStyle/>
          <a:p>
            <a:r>
              <a:rPr lang="en-US" dirty="0">
                <a:hlinkClick r:id="rId3" action="ppaction://hlinksldjump"/>
              </a:rPr>
              <a:t>Back to Top</a:t>
            </a:r>
            <a:endParaRPr lang="en-US" dirty="0"/>
          </a:p>
        </p:txBody>
      </p:sp>
    </p:spTree>
    <p:extLst>
      <p:ext uri="{BB962C8B-B14F-4D97-AF65-F5344CB8AC3E}">
        <p14:creationId xmlns:p14="http://schemas.microsoft.com/office/powerpoint/2010/main" val="21159646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85B5-932B-48C4-ABD4-B595DEFDB950}"/>
              </a:ext>
            </a:extLst>
          </p:cNvPr>
          <p:cNvSpPr>
            <a:spLocks noGrp="1"/>
          </p:cNvSpPr>
          <p:nvPr>
            <p:ph type="title"/>
          </p:nvPr>
        </p:nvSpPr>
        <p:spPr/>
        <p:txBody>
          <a:bodyPr/>
          <a:lstStyle/>
          <a:p>
            <a:r>
              <a:rPr lang="en-US" dirty="0"/>
              <a:t>School Enrollment Data</a:t>
            </a:r>
          </a:p>
        </p:txBody>
      </p:sp>
      <p:sp>
        <p:nvSpPr>
          <p:cNvPr id="3" name="Content Placeholder 2">
            <a:extLst>
              <a:ext uri="{FF2B5EF4-FFF2-40B4-BE49-F238E27FC236}">
                <a16:creationId xmlns:a16="http://schemas.microsoft.com/office/drawing/2014/main" id="{40A1340F-92B2-47D2-BE37-D2C1C55D194C}"/>
              </a:ext>
            </a:extLst>
          </p:cNvPr>
          <p:cNvSpPr>
            <a:spLocks noGrp="1"/>
          </p:cNvSpPr>
          <p:nvPr>
            <p:ph sz="half" idx="1"/>
          </p:nvPr>
        </p:nvSpPr>
        <p:spPr>
          <a:xfrm>
            <a:off x="838200" y="1825625"/>
            <a:ext cx="7772400" cy="4351338"/>
          </a:xfrm>
        </p:spPr>
        <p:txBody>
          <a:bodyPr/>
          <a:lstStyle/>
          <a:p>
            <a:pPr marL="0" indent="0">
              <a:buNone/>
            </a:pPr>
            <a:r>
              <a:rPr lang="en-US" sz="2600" dirty="0"/>
              <a:t>Contains student’s school entry/exit codes and dates</a:t>
            </a:r>
          </a:p>
          <a:p>
            <a:pPr marL="0" indent="0">
              <a:buNone/>
            </a:pPr>
            <a:endParaRPr lang="en-US" sz="2600" dirty="0"/>
          </a:p>
          <a:p>
            <a:r>
              <a:rPr lang="en-US" sz="2600" dirty="0"/>
              <a:t>Must use entry/exit codes in State catalog or records will not get loaded into CEDARS. </a:t>
            </a:r>
          </a:p>
          <a:p>
            <a:endParaRPr lang="en-US" sz="2400" dirty="0"/>
          </a:p>
          <a:p>
            <a:pPr lvl="1"/>
            <a:r>
              <a:rPr lang="en-US" b="1" dirty="0"/>
              <a:t> CEDARS Valid Entry Codes</a:t>
            </a:r>
            <a:r>
              <a:rPr lang="en-US" dirty="0"/>
              <a:t>: </a:t>
            </a:r>
            <a:br>
              <a:rPr lang="en-US" dirty="0"/>
            </a:br>
            <a:r>
              <a:rPr lang="en-US" dirty="0"/>
              <a:t>E1, E2, EN, R1, R2, R3, R5, R6</a:t>
            </a:r>
          </a:p>
          <a:p>
            <a:pPr lvl="1"/>
            <a:endParaRPr lang="en-US" dirty="0"/>
          </a:p>
          <a:p>
            <a:pPr lvl="1"/>
            <a:r>
              <a:rPr lang="en-US" b="1" dirty="0"/>
              <a:t>CEDARS Valid Exit Codes:</a:t>
            </a:r>
            <a:br>
              <a:rPr lang="en-US" dirty="0"/>
            </a:br>
            <a:r>
              <a:rPr lang="en-US" dirty="0"/>
              <a:t>W1, W1P, W2, W3, W4, W6, W7</a:t>
            </a:r>
          </a:p>
        </p:txBody>
      </p:sp>
      <p:sp>
        <p:nvSpPr>
          <p:cNvPr id="4" name="Content Placeholder 3">
            <a:extLst>
              <a:ext uri="{FF2B5EF4-FFF2-40B4-BE49-F238E27FC236}">
                <a16:creationId xmlns:a16="http://schemas.microsoft.com/office/drawing/2014/main" id="{4EAF14CA-090F-49C4-BB32-011D44CB68B9}"/>
              </a:ext>
            </a:extLst>
          </p:cNvPr>
          <p:cNvSpPr>
            <a:spLocks noGrp="1"/>
          </p:cNvSpPr>
          <p:nvPr>
            <p:ph sz="half" idx="2"/>
          </p:nvPr>
        </p:nvSpPr>
        <p:spPr>
          <a:xfrm>
            <a:off x="8843554" y="1825625"/>
            <a:ext cx="2510246" cy="4351338"/>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sz="2200" dirty="0">
                <a:solidFill>
                  <a:schemeClr val="bg1"/>
                </a:solidFill>
              </a:rPr>
              <a:t>Collected monthly</a:t>
            </a:r>
          </a:p>
          <a:p>
            <a:pPr marL="0" indent="0">
              <a:buNone/>
            </a:pPr>
            <a:endParaRPr lang="en-US" sz="2200" dirty="0">
              <a:solidFill>
                <a:schemeClr val="bg1"/>
              </a:solidFill>
            </a:endParaRPr>
          </a:p>
          <a:p>
            <a:pPr marL="0" indent="0">
              <a:buNone/>
            </a:pPr>
            <a:r>
              <a:rPr lang="en-US" sz="2200" dirty="0">
                <a:solidFill>
                  <a:schemeClr val="bg1"/>
                </a:solidFill>
              </a:rPr>
              <a:t>September through Year End</a:t>
            </a:r>
          </a:p>
          <a:p>
            <a:pPr marL="0" indent="0">
              <a:buNone/>
            </a:pPr>
            <a:endParaRPr lang="en-US" sz="2200" dirty="0">
              <a:solidFill>
                <a:schemeClr val="bg1"/>
              </a:solidFill>
            </a:endParaRPr>
          </a:p>
          <a:p>
            <a:pPr marL="0" indent="0">
              <a:buNone/>
            </a:pPr>
            <a:r>
              <a:rPr lang="en-US" sz="2200" dirty="0">
                <a:solidFill>
                  <a:schemeClr val="bg1"/>
                </a:solidFill>
              </a:rPr>
              <a:t>Business Rules:  School Entry Exit</a:t>
            </a:r>
          </a:p>
        </p:txBody>
      </p:sp>
      <p:sp>
        <p:nvSpPr>
          <p:cNvPr id="5" name="Footer Placeholder 4">
            <a:extLst>
              <a:ext uri="{FF2B5EF4-FFF2-40B4-BE49-F238E27FC236}">
                <a16:creationId xmlns:a16="http://schemas.microsoft.com/office/drawing/2014/main" id="{D828EE83-0D1D-4849-8A61-1ED297B94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7D2A7-2AF8-4887-9A19-AEA0AD082E64}"/>
              </a:ext>
            </a:extLst>
          </p:cNvPr>
          <p:cNvSpPr>
            <a:spLocks noGrp="1"/>
          </p:cNvSpPr>
          <p:nvPr>
            <p:ph type="sldNum" sz="quarter" idx="12"/>
          </p:nvPr>
        </p:nvSpPr>
        <p:spPr/>
        <p:txBody>
          <a:bodyPr/>
          <a:lstStyle/>
          <a:p>
            <a:fld id="{0306DF90-2B21-4E8A-BA0F-162F2E17A443}" type="slidenum">
              <a:rPr lang="en-US" smtClean="0"/>
              <a:t>23</a:t>
            </a:fld>
            <a:endParaRPr lang="en-US"/>
          </a:p>
        </p:txBody>
      </p:sp>
      <p:sp>
        <p:nvSpPr>
          <p:cNvPr id="8" name="TextBox 7">
            <a:extLst>
              <a:ext uri="{FF2B5EF4-FFF2-40B4-BE49-F238E27FC236}">
                <a16:creationId xmlns:a16="http://schemas.microsoft.com/office/drawing/2014/main" id="{4A2B267B-33DA-49CA-BAB7-82DC8539E6A0}"/>
              </a:ext>
            </a:extLst>
          </p:cNvPr>
          <p:cNvSpPr txBox="1"/>
          <p:nvPr/>
        </p:nvSpPr>
        <p:spPr>
          <a:xfrm>
            <a:off x="8750144" y="304800"/>
            <a:ext cx="1585116" cy="369332"/>
          </a:xfrm>
          <a:prstGeom prst="rect">
            <a:avLst/>
          </a:prstGeom>
          <a:noFill/>
        </p:spPr>
        <p:txBody>
          <a:bodyPr wrap="square" rtlCol="0">
            <a:spAutoFit/>
          </a:bodyPr>
          <a:lstStyle/>
          <a:p>
            <a:r>
              <a:rPr lang="en-US" dirty="0">
                <a:hlinkClick r:id="rId3" action="ppaction://hlinksldjump"/>
              </a:rPr>
              <a:t>Back to Top</a:t>
            </a:r>
            <a:endParaRPr lang="en-US" dirty="0"/>
          </a:p>
        </p:txBody>
      </p:sp>
    </p:spTree>
    <p:extLst>
      <p:ext uri="{BB962C8B-B14F-4D97-AF65-F5344CB8AC3E}">
        <p14:creationId xmlns:p14="http://schemas.microsoft.com/office/powerpoint/2010/main" val="1544413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85B5-932B-48C4-ABD4-B595DEFDB950}"/>
              </a:ext>
            </a:extLst>
          </p:cNvPr>
          <p:cNvSpPr>
            <a:spLocks noGrp="1"/>
          </p:cNvSpPr>
          <p:nvPr>
            <p:ph type="title"/>
          </p:nvPr>
        </p:nvSpPr>
        <p:spPr>
          <a:solidFill>
            <a:schemeClr val="accent1">
              <a:lumMod val="60000"/>
              <a:lumOff val="40000"/>
            </a:schemeClr>
          </a:solidFill>
        </p:spPr>
        <p:txBody>
          <a:bodyPr/>
          <a:lstStyle/>
          <a:p>
            <a:r>
              <a:rPr lang="en-US" dirty="0">
                <a:solidFill>
                  <a:schemeClr val="bg1"/>
                </a:solidFill>
              </a:rPr>
              <a:t>Data Quality – School Enrollment</a:t>
            </a:r>
          </a:p>
        </p:txBody>
      </p:sp>
      <p:sp>
        <p:nvSpPr>
          <p:cNvPr id="3" name="Content Placeholder 2">
            <a:extLst>
              <a:ext uri="{FF2B5EF4-FFF2-40B4-BE49-F238E27FC236}">
                <a16:creationId xmlns:a16="http://schemas.microsoft.com/office/drawing/2014/main" id="{40A1340F-92B2-47D2-BE37-D2C1C55D194C}"/>
              </a:ext>
            </a:extLst>
          </p:cNvPr>
          <p:cNvSpPr>
            <a:spLocks noGrp="1"/>
          </p:cNvSpPr>
          <p:nvPr>
            <p:ph sz="half" idx="1"/>
          </p:nvPr>
        </p:nvSpPr>
        <p:spPr>
          <a:xfrm>
            <a:off x="838199" y="1825625"/>
            <a:ext cx="7315201" cy="4351338"/>
          </a:xfrm>
          <a:solidFill>
            <a:schemeClr val="accent1">
              <a:lumMod val="60000"/>
              <a:lumOff val="40000"/>
            </a:schemeClr>
          </a:solidFill>
        </p:spPr>
        <p:txBody>
          <a:bodyPr>
            <a:normAutofit lnSpcReduction="10000"/>
          </a:bodyPr>
          <a:lstStyle/>
          <a:p>
            <a:r>
              <a:rPr lang="en-US" sz="2800" dirty="0">
                <a:solidFill>
                  <a:schemeClr val="bg1"/>
                </a:solidFill>
              </a:rPr>
              <a:t>Only State approved enrollment codes will be loaded into the CDW</a:t>
            </a:r>
          </a:p>
          <a:p>
            <a:endParaRPr lang="en-US" sz="2800" dirty="0">
              <a:solidFill>
                <a:schemeClr val="bg1"/>
              </a:solidFill>
            </a:endParaRPr>
          </a:p>
          <a:p>
            <a:r>
              <a:rPr lang="en-US" sz="2800" dirty="0">
                <a:solidFill>
                  <a:schemeClr val="bg1"/>
                </a:solidFill>
              </a:rPr>
              <a:t>If the exit code on the student record is missing, the code defaults to ‘unknown’ in the CDW</a:t>
            </a:r>
          </a:p>
          <a:p>
            <a:endParaRPr lang="en-US" sz="2800" dirty="0">
              <a:solidFill>
                <a:schemeClr val="bg1"/>
              </a:solidFill>
            </a:endParaRPr>
          </a:p>
          <a:p>
            <a:r>
              <a:rPr lang="en-US" sz="2800" dirty="0">
                <a:solidFill>
                  <a:schemeClr val="bg1"/>
                </a:solidFill>
              </a:rPr>
              <a:t>Records provided with inaccurate data elements are rejected by the CDW and therefore will not be available for reports</a:t>
            </a:r>
          </a:p>
          <a:p>
            <a:endParaRPr lang="en-US" sz="2800" dirty="0">
              <a:solidFill>
                <a:schemeClr val="bg1"/>
              </a:solidFill>
            </a:endParaRPr>
          </a:p>
          <a:p>
            <a:pPr lvl="1"/>
            <a:endParaRPr lang="en-US" dirty="0">
              <a:solidFill>
                <a:schemeClr val="bg1"/>
              </a:solidFill>
            </a:endParaRPr>
          </a:p>
          <a:p>
            <a:pPr marL="0" indent="0">
              <a:buNone/>
            </a:pPr>
            <a:endParaRPr lang="en-US" dirty="0">
              <a:solidFill>
                <a:schemeClr val="bg1"/>
              </a:solidFill>
            </a:endParaRPr>
          </a:p>
          <a:p>
            <a:endParaRPr lang="en-US" sz="2200" dirty="0">
              <a:solidFill>
                <a:schemeClr val="bg1"/>
              </a:solidFill>
            </a:endParaRPr>
          </a:p>
        </p:txBody>
      </p:sp>
      <p:sp>
        <p:nvSpPr>
          <p:cNvPr id="4" name="Content Placeholder 3">
            <a:extLst>
              <a:ext uri="{FF2B5EF4-FFF2-40B4-BE49-F238E27FC236}">
                <a16:creationId xmlns:a16="http://schemas.microsoft.com/office/drawing/2014/main" id="{4EAF14CA-090F-49C4-BB32-011D44CB68B9}"/>
              </a:ext>
            </a:extLst>
          </p:cNvPr>
          <p:cNvSpPr>
            <a:spLocks noGrp="1"/>
          </p:cNvSpPr>
          <p:nvPr>
            <p:ph sz="half" idx="2"/>
          </p:nvPr>
        </p:nvSpPr>
        <p:spPr>
          <a:xfrm>
            <a:off x="8153400" y="1825625"/>
            <a:ext cx="3200400" cy="4351338"/>
          </a:xfrm>
          <a:noFill/>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buNone/>
            </a:pPr>
            <a:r>
              <a:rPr lang="en-US" sz="2400" dirty="0"/>
              <a:t>School Attendance and Student Accounting (SASA) manual is located on the </a:t>
            </a:r>
            <a:r>
              <a:rPr lang="en-US" sz="2400" dirty="0">
                <a:hlinkClick r:id="rId3"/>
              </a:rPr>
              <a:t>Student Accounting Data </a:t>
            </a:r>
            <a:r>
              <a:rPr lang="en-US" sz="2400" dirty="0"/>
              <a:t>page of the NC DPI website</a:t>
            </a:r>
          </a:p>
          <a:p>
            <a:pPr marL="0" indent="0">
              <a:buNone/>
            </a:pPr>
            <a:endParaRPr lang="en-US" sz="2400" dirty="0"/>
          </a:p>
          <a:p>
            <a:pPr marL="0" indent="0">
              <a:buNone/>
            </a:pPr>
            <a:r>
              <a:rPr lang="en-US" sz="2400" dirty="0"/>
              <a:t>PowerSchool Enrollment documentation is located on the </a:t>
            </a:r>
            <a:r>
              <a:rPr lang="en-US" sz="2400" dirty="0">
                <a:hlinkClick r:id="rId4"/>
              </a:rPr>
              <a:t>NC SIS Resources</a:t>
            </a:r>
            <a:r>
              <a:rPr lang="en-US" sz="2400" dirty="0"/>
              <a:t> page of the NC DPI website</a:t>
            </a:r>
          </a:p>
        </p:txBody>
      </p:sp>
      <p:sp>
        <p:nvSpPr>
          <p:cNvPr id="5" name="Footer Placeholder 4">
            <a:extLst>
              <a:ext uri="{FF2B5EF4-FFF2-40B4-BE49-F238E27FC236}">
                <a16:creationId xmlns:a16="http://schemas.microsoft.com/office/drawing/2014/main" id="{D828EE83-0D1D-4849-8A61-1ED297B94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7D2A7-2AF8-4887-9A19-AEA0AD082E64}"/>
              </a:ext>
            </a:extLst>
          </p:cNvPr>
          <p:cNvSpPr>
            <a:spLocks noGrp="1"/>
          </p:cNvSpPr>
          <p:nvPr>
            <p:ph type="sldNum" sz="quarter" idx="12"/>
          </p:nvPr>
        </p:nvSpPr>
        <p:spPr/>
        <p:txBody>
          <a:bodyPr/>
          <a:lstStyle/>
          <a:p>
            <a:fld id="{0306DF90-2B21-4E8A-BA0F-162F2E17A443}" type="slidenum">
              <a:rPr lang="en-US" smtClean="0"/>
              <a:t>24</a:t>
            </a:fld>
            <a:endParaRPr lang="en-US"/>
          </a:p>
        </p:txBody>
      </p:sp>
    </p:spTree>
    <p:extLst>
      <p:ext uri="{BB962C8B-B14F-4D97-AF65-F5344CB8AC3E}">
        <p14:creationId xmlns:p14="http://schemas.microsoft.com/office/powerpoint/2010/main" val="2672320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85B5-932B-48C4-ABD4-B595DEFDB950}"/>
              </a:ext>
            </a:extLst>
          </p:cNvPr>
          <p:cNvSpPr>
            <a:spLocks noGrp="1"/>
          </p:cNvSpPr>
          <p:nvPr>
            <p:ph type="title"/>
          </p:nvPr>
        </p:nvSpPr>
        <p:spPr/>
        <p:txBody>
          <a:bodyPr/>
          <a:lstStyle/>
          <a:p>
            <a:r>
              <a:rPr lang="en-US" dirty="0"/>
              <a:t>School Safety</a:t>
            </a:r>
          </a:p>
        </p:txBody>
      </p:sp>
      <p:sp>
        <p:nvSpPr>
          <p:cNvPr id="3" name="Content Placeholder 2">
            <a:extLst>
              <a:ext uri="{FF2B5EF4-FFF2-40B4-BE49-F238E27FC236}">
                <a16:creationId xmlns:a16="http://schemas.microsoft.com/office/drawing/2014/main" id="{40A1340F-92B2-47D2-BE37-D2C1C55D194C}"/>
              </a:ext>
            </a:extLst>
          </p:cNvPr>
          <p:cNvSpPr>
            <a:spLocks noGrp="1"/>
          </p:cNvSpPr>
          <p:nvPr>
            <p:ph sz="half" idx="1"/>
          </p:nvPr>
        </p:nvSpPr>
        <p:spPr>
          <a:xfrm>
            <a:off x="838200" y="1825625"/>
            <a:ext cx="7772400" cy="4351338"/>
          </a:xfrm>
        </p:spPr>
        <p:txBody>
          <a:bodyPr>
            <a:normAutofit fontScale="92500" lnSpcReduction="10000"/>
          </a:bodyPr>
          <a:lstStyle/>
          <a:p>
            <a:r>
              <a:rPr lang="en-US" sz="2800" dirty="0"/>
              <a:t>Incident </a:t>
            </a:r>
            <a:br>
              <a:rPr lang="en-US" sz="2800" dirty="0"/>
            </a:br>
            <a:r>
              <a:rPr lang="en-US" sz="2800" i="1" dirty="0" err="1"/>
              <a:t>Incident</a:t>
            </a:r>
            <a:r>
              <a:rPr lang="en-US" sz="2800" i="1" dirty="0"/>
              <a:t> number, date, most severe infraction</a:t>
            </a:r>
          </a:p>
          <a:p>
            <a:endParaRPr lang="en-US" sz="900" i="1" dirty="0"/>
          </a:p>
          <a:p>
            <a:r>
              <a:rPr lang="en-US" sz="2800" dirty="0"/>
              <a:t>Offender Type </a:t>
            </a:r>
            <a:br>
              <a:rPr lang="en-US" sz="2800" dirty="0"/>
            </a:br>
            <a:r>
              <a:rPr lang="en-US" sz="2800" i="1" dirty="0"/>
              <a:t>Student, staff, etc.</a:t>
            </a:r>
          </a:p>
          <a:p>
            <a:endParaRPr lang="en-US" sz="900" i="1" dirty="0"/>
          </a:p>
          <a:p>
            <a:r>
              <a:rPr lang="en-US" sz="2800" dirty="0"/>
              <a:t>Infraction Type</a:t>
            </a:r>
          </a:p>
          <a:p>
            <a:endParaRPr lang="en-US" sz="900" dirty="0"/>
          </a:p>
          <a:p>
            <a:r>
              <a:rPr lang="en-US" sz="2800" dirty="0"/>
              <a:t>Disciplinary Action</a:t>
            </a:r>
          </a:p>
          <a:p>
            <a:endParaRPr lang="en-US" sz="900" dirty="0"/>
          </a:p>
          <a:p>
            <a:r>
              <a:rPr lang="en-US" sz="2800" dirty="0"/>
              <a:t>Victim Type </a:t>
            </a:r>
            <a:br>
              <a:rPr lang="en-US" sz="2800" dirty="0"/>
            </a:br>
            <a:r>
              <a:rPr lang="en-US" sz="2800" i="1" dirty="0"/>
              <a:t>Does not include personally identifiable information</a:t>
            </a:r>
          </a:p>
          <a:p>
            <a:endParaRPr lang="en-US" dirty="0"/>
          </a:p>
        </p:txBody>
      </p:sp>
      <p:sp>
        <p:nvSpPr>
          <p:cNvPr id="4" name="Content Placeholder 3">
            <a:extLst>
              <a:ext uri="{FF2B5EF4-FFF2-40B4-BE49-F238E27FC236}">
                <a16:creationId xmlns:a16="http://schemas.microsoft.com/office/drawing/2014/main" id="{4EAF14CA-090F-49C4-BB32-011D44CB68B9}"/>
              </a:ext>
            </a:extLst>
          </p:cNvPr>
          <p:cNvSpPr>
            <a:spLocks noGrp="1"/>
          </p:cNvSpPr>
          <p:nvPr>
            <p:ph sz="half" idx="2"/>
          </p:nvPr>
        </p:nvSpPr>
        <p:spPr>
          <a:xfrm>
            <a:off x="8843554" y="1825625"/>
            <a:ext cx="2510246" cy="4351338"/>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0">
              <a:buNone/>
            </a:pPr>
            <a:r>
              <a:rPr lang="en-US" sz="2200" dirty="0">
                <a:solidFill>
                  <a:schemeClr val="bg1"/>
                </a:solidFill>
              </a:rPr>
              <a:t>Collected annually</a:t>
            </a:r>
          </a:p>
          <a:p>
            <a:pPr marL="0" indent="0">
              <a:buNone/>
            </a:pPr>
            <a:endParaRPr lang="en-US" sz="2200" dirty="0">
              <a:solidFill>
                <a:schemeClr val="bg1"/>
              </a:solidFill>
            </a:endParaRPr>
          </a:p>
          <a:p>
            <a:pPr marL="0" indent="0">
              <a:buNone/>
            </a:pPr>
            <a:r>
              <a:rPr lang="en-US" sz="2200" dirty="0">
                <a:solidFill>
                  <a:schemeClr val="bg1"/>
                </a:solidFill>
              </a:rPr>
              <a:t>September following year</a:t>
            </a:r>
          </a:p>
          <a:p>
            <a:pPr marL="0" indent="0">
              <a:buNone/>
            </a:pPr>
            <a:endParaRPr lang="en-US" sz="2200" dirty="0">
              <a:solidFill>
                <a:schemeClr val="bg1"/>
              </a:solidFill>
            </a:endParaRPr>
          </a:p>
          <a:p>
            <a:pPr marL="0" indent="0">
              <a:buNone/>
            </a:pPr>
            <a:r>
              <a:rPr lang="en-US" sz="2200" dirty="0">
                <a:solidFill>
                  <a:schemeClr val="bg1"/>
                </a:solidFill>
              </a:rPr>
              <a:t>Business Rules:  School Safety, Incident, Person, Incident Offender, Incident Offender Infraction, Incident Offender Discipline Action, Incident Victim</a:t>
            </a:r>
          </a:p>
        </p:txBody>
      </p:sp>
      <p:sp>
        <p:nvSpPr>
          <p:cNvPr id="5" name="Footer Placeholder 4">
            <a:extLst>
              <a:ext uri="{FF2B5EF4-FFF2-40B4-BE49-F238E27FC236}">
                <a16:creationId xmlns:a16="http://schemas.microsoft.com/office/drawing/2014/main" id="{D828EE83-0D1D-4849-8A61-1ED297B94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7D2A7-2AF8-4887-9A19-AEA0AD082E64}"/>
              </a:ext>
            </a:extLst>
          </p:cNvPr>
          <p:cNvSpPr>
            <a:spLocks noGrp="1"/>
          </p:cNvSpPr>
          <p:nvPr>
            <p:ph type="sldNum" sz="quarter" idx="12"/>
          </p:nvPr>
        </p:nvSpPr>
        <p:spPr/>
        <p:txBody>
          <a:bodyPr/>
          <a:lstStyle/>
          <a:p>
            <a:fld id="{0306DF90-2B21-4E8A-BA0F-162F2E17A443}" type="slidenum">
              <a:rPr lang="en-US" smtClean="0"/>
              <a:t>25</a:t>
            </a:fld>
            <a:endParaRPr lang="en-US"/>
          </a:p>
        </p:txBody>
      </p:sp>
      <p:sp>
        <p:nvSpPr>
          <p:cNvPr id="8" name="TextBox 7">
            <a:extLst>
              <a:ext uri="{FF2B5EF4-FFF2-40B4-BE49-F238E27FC236}">
                <a16:creationId xmlns:a16="http://schemas.microsoft.com/office/drawing/2014/main" id="{005791AE-46D4-4635-BD4A-11EB5A3FE0E5}"/>
              </a:ext>
            </a:extLst>
          </p:cNvPr>
          <p:cNvSpPr txBox="1"/>
          <p:nvPr/>
        </p:nvSpPr>
        <p:spPr>
          <a:xfrm>
            <a:off x="8750144" y="304800"/>
            <a:ext cx="1585116" cy="369332"/>
          </a:xfrm>
          <a:prstGeom prst="rect">
            <a:avLst/>
          </a:prstGeom>
          <a:noFill/>
        </p:spPr>
        <p:txBody>
          <a:bodyPr wrap="square" rtlCol="0">
            <a:spAutoFit/>
          </a:bodyPr>
          <a:lstStyle/>
          <a:p>
            <a:r>
              <a:rPr lang="en-US" dirty="0">
                <a:hlinkClick r:id="rId3" action="ppaction://hlinksldjump"/>
              </a:rPr>
              <a:t>Back to Top</a:t>
            </a:r>
            <a:endParaRPr lang="en-US" dirty="0"/>
          </a:p>
        </p:txBody>
      </p:sp>
    </p:spTree>
    <p:extLst>
      <p:ext uri="{BB962C8B-B14F-4D97-AF65-F5344CB8AC3E}">
        <p14:creationId xmlns:p14="http://schemas.microsoft.com/office/powerpoint/2010/main" val="492208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85B5-932B-48C4-ABD4-B595DEFDB950}"/>
              </a:ext>
            </a:extLst>
          </p:cNvPr>
          <p:cNvSpPr>
            <a:spLocks noGrp="1"/>
          </p:cNvSpPr>
          <p:nvPr>
            <p:ph type="title"/>
          </p:nvPr>
        </p:nvSpPr>
        <p:spPr/>
        <p:txBody>
          <a:bodyPr/>
          <a:lstStyle/>
          <a:p>
            <a:r>
              <a:rPr lang="en-US" dirty="0"/>
              <a:t>SEA, LEA and School Information</a:t>
            </a:r>
          </a:p>
        </p:txBody>
      </p:sp>
      <p:sp>
        <p:nvSpPr>
          <p:cNvPr id="3" name="Content Placeholder 2">
            <a:extLst>
              <a:ext uri="{FF2B5EF4-FFF2-40B4-BE49-F238E27FC236}">
                <a16:creationId xmlns:a16="http://schemas.microsoft.com/office/drawing/2014/main" id="{40A1340F-92B2-47D2-BE37-D2C1C55D194C}"/>
              </a:ext>
            </a:extLst>
          </p:cNvPr>
          <p:cNvSpPr>
            <a:spLocks noGrp="1"/>
          </p:cNvSpPr>
          <p:nvPr>
            <p:ph sz="half" idx="1"/>
          </p:nvPr>
        </p:nvSpPr>
        <p:spPr>
          <a:xfrm>
            <a:off x="838200" y="1825625"/>
            <a:ext cx="7772400" cy="4351338"/>
          </a:xfrm>
        </p:spPr>
        <p:txBody>
          <a:bodyPr/>
          <a:lstStyle/>
          <a:p>
            <a:pPr marL="0" indent="0">
              <a:buNone/>
            </a:pPr>
            <a:r>
              <a:rPr lang="en-US" sz="2400" dirty="0"/>
              <a:t>Appears as Dimension in all other subject areas</a:t>
            </a:r>
          </a:p>
          <a:p>
            <a:endParaRPr lang="en-US" sz="800" dirty="0"/>
          </a:p>
          <a:p>
            <a:r>
              <a:rPr lang="en-US" sz="2400" dirty="0"/>
              <a:t>The DPI EDDIE system provides monthly updates to CEDARS. Includes:</a:t>
            </a:r>
          </a:p>
          <a:p>
            <a:pPr lvl="1"/>
            <a:r>
              <a:rPr lang="en-US" sz="2000" dirty="0"/>
              <a:t>LEA and School demographics (address, phone numbers, website, NCES number, operational status, open/close dates)</a:t>
            </a:r>
            <a:endParaRPr lang="en-US" sz="2400" dirty="0"/>
          </a:p>
          <a:p>
            <a:endParaRPr lang="en-US" sz="800" dirty="0"/>
          </a:p>
          <a:p>
            <a:r>
              <a:rPr lang="en-US" sz="2400" dirty="0"/>
              <a:t>Other updates occur throughout the year and include information from:</a:t>
            </a:r>
          </a:p>
          <a:p>
            <a:pPr lvl="1"/>
            <a:r>
              <a:rPr lang="en-US" sz="2000" dirty="0"/>
              <a:t>Accountability (graduation rate, math/reading performance and participation status, etc.)</a:t>
            </a:r>
          </a:p>
          <a:p>
            <a:pPr lvl="1"/>
            <a:r>
              <a:rPr lang="en-US" sz="2000" dirty="0"/>
              <a:t>Federal Programs (School Improvement status, Persistently Low Achieving status, etc.)</a:t>
            </a:r>
          </a:p>
        </p:txBody>
      </p:sp>
      <p:sp>
        <p:nvSpPr>
          <p:cNvPr id="4" name="Content Placeholder 3">
            <a:extLst>
              <a:ext uri="{FF2B5EF4-FFF2-40B4-BE49-F238E27FC236}">
                <a16:creationId xmlns:a16="http://schemas.microsoft.com/office/drawing/2014/main" id="{4EAF14CA-090F-49C4-BB32-011D44CB68B9}"/>
              </a:ext>
            </a:extLst>
          </p:cNvPr>
          <p:cNvSpPr>
            <a:spLocks noGrp="1"/>
          </p:cNvSpPr>
          <p:nvPr>
            <p:ph sz="half" idx="2"/>
          </p:nvPr>
        </p:nvSpPr>
        <p:spPr>
          <a:xfrm>
            <a:off x="8843554" y="1825625"/>
            <a:ext cx="2510246" cy="4351338"/>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sz="2200" dirty="0">
                <a:solidFill>
                  <a:schemeClr val="bg1"/>
                </a:solidFill>
              </a:rPr>
              <a:t>Collected monthly and throughout the year</a:t>
            </a:r>
          </a:p>
          <a:p>
            <a:pPr marL="0" indent="0">
              <a:buNone/>
            </a:pPr>
            <a:endParaRPr lang="en-US" sz="2200" dirty="0">
              <a:solidFill>
                <a:schemeClr val="bg1"/>
              </a:solidFill>
            </a:endParaRPr>
          </a:p>
          <a:p>
            <a:pPr marL="0" indent="0">
              <a:buNone/>
            </a:pPr>
            <a:r>
              <a:rPr lang="en-US" sz="2200" dirty="0">
                <a:solidFill>
                  <a:schemeClr val="bg1"/>
                </a:solidFill>
              </a:rPr>
              <a:t>Business Rules:  District, Location</a:t>
            </a:r>
          </a:p>
        </p:txBody>
      </p:sp>
      <p:sp>
        <p:nvSpPr>
          <p:cNvPr id="5" name="Footer Placeholder 4">
            <a:extLst>
              <a:ext uri="{FF2B5EF4-FFF2-40B4-BE49-F238E27FC236}">
                <a16:creationId xmlns:a16="http://schemas.microsoft.com/office/drawing/2014/main" id="{D828EE83-0D1D-4849-8A61-1ED297B94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7D2A7-2AF8-4887-9A19-AEA0AD082E64}"/>
              </a:ext>
            </a:extLst>
          </p:cNvPr>
          <p:cNvSpPr>
            <a:spLocks noGrp="1"/>
          </p:cNvSpPr>
          <p:nvPr>
            <p:ph type="sldNum" sz="quarter" idx="12"/>
          </p:nvPr>
        </p:nvSpPr>
        <p:spPr/>
        <p:txBody>
          <a:bodyPr/>
          <a:lstStyle/>
          <a:p>
            <a:fld id="{0306DF90-2B21-4E8A-BA0F-162F2E17A443}" type="slidenum">
              <a:rPr lang="en-US" smtClean="0"/>
              <a:t>26</a:t>
            </a:fld>
            <a:endParaRPr lang="en-US"/>
          </a:p>
        </p:txBody>
      </p:sp>
      <p:sp>
        <p:nvSpPr>
          <p:cNvPr id="8" name="TextBox 7">
            <a:extLst>
              <a:ext uri="{FF2B5EF4-FFF2-40B4-BE49-F238E27FC236}">
                <a16:creationId xmlns:a16="http://schemas.microsoft.com/office/drawing/2014/main" id="{7ADF88AB-27DB-4BF3-817D-BE3BBBC2E276}"/>
              </a:ext>
            </a:extLst>
          </p:cNvPr>
          <p:cNvSpPr txBox="1"/>
          <p:nvPr/>
        </p:nvSpPr>
        <p:spPr>
          <a:xfrm>
            <a:off x="8750144" y="304800"/>
            <a:ext cx="1585116" cy="369332"/>
          </a:xfrm>
          <a:prstGeom prst="rect">
            <a:avLst/>
          </a:prstGeom>
          <a:noFill/>
        </p:spPr>
        <p:txBody>
          <a:bodyPr wrap="square" rtlCol="0">
            <a:spAutoFit/>
          </a:bodyPr>
          <a:lstStyle/>
          <a:p>
            <a:r>
              <a:rPr lang="en-US" dirty="0">
                <a:hlinkClick r:id="rId3" action="ppaction://hlinksldjump"/>
              </a:rPr>
              <a:t>Back to Top</a:t>
            </a:r>
            <a:endParaRPr lang="en-US" dirty="0"/>
          </a:p>
        </p:txBody>
      </p:sp>
    </p:spTree>
    <p:extLst>
      <p:ext uri="{BB962C8B-B14F-4D97-AF65-F5344CB8AC3E}">
        <p14:creationId xmlns:p14="http://schemas.microsoft.com/office/powerpoint/2010/main" val="4255596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85B5-932B-48C4-ABD4-B595DEFDB950}"/>
              </a:ext>
            </a:extLst>
          </p:cNvPr>
          <p:cNvSpPr>
            <a:spLocks noGrp="1"/>
          </p:cNvSpPr>
          <p:nvPr>
            <p:ph type="title"/>
          </p:nvPr>
        </p:nvSpPr>
        <p:spPr/>
        <p:txBody>
          <a:bodyPr/>
          <a:lstStyle/>
          <a:p>
            <a:r>
              <a:rPr lang="en-US" dirty="0"/>
              <a:t>Staff Data</a:t>
            </a:r>
          </a:p>
        </p:txBody>
      </p:sp>
      <p:sp>
        <p:nvSpPr>
          <p:cNvPr id="3" name="Content Placeholder 2">
            <a:extLst>
              <a:ext uri="{FF2B5EF4-FFF2-40B4-BE49-F238E27FC236}">
                <a16:creationId xmlns:a16="http://schemas.microsoft.com/office/drawing/2014/main" id="{40A1340F-92B2-47D2-BE37-D2C1C55D194C}"/>
              </a:ext>
            </a:extLst>
          </p:cNvPr>
          <p:cNvSpPr>
            <a:spLocks noGrp="1"/>
          </p:cNvSpPr>
          <p:nvPr>
            <p:ph sz="half" idx="1"/>
          </p:nvPr>
        </p:nvSpPr>
        <p:spPr>
          <a:xfrm>
            <a:off x="838200" y="1825625"/>
            <a:ext cx="7772400" cy="4351338"/>
          </a:xfrm>
        </p:spPr>
        <p:txBody>
          <a:bodyPr/>
          <a:lstStyle/>
          <a:p>
            <a:pPr marL="0" indent="0">
              <a:buNone/>
            </a:pPr>
            <a:r>
              <a:rPr lang="en-US" dirty="0"/>
              <a:t>Appears as Dimension in Course subject area</a:t>
            </a:r>
          </a:p>
          <a:p>
            <a:endParaRPr lang="en-US" sz="2400" dirty="0"/>
          </a:p>
          <a:p>
            <a:r>
              <a:rPr lang="en-US" dirty="0"/>
              <a:t>Staff &amp; Staff Snapshot</a:t>
            </a:r>
            <a:r>
              <a:rPr lang="en-US" i="1" dirty="0"/>
              <a:t> </a:t>
            </a:r>
          </a:p>
          <a:p>
            <a:pPr lvl="1"/>
            <a:r>
              <a:rPr lang="en-US" dirty="0"/>
              <a:t>Demographics </a:t>
            </a:r>
            <a:r>
              <a:rPr lang="en-US" i="1" dirty="0"/>
              <a:t>(Staff UID)</a:t>
            </a:r>
          </a:p>
          <a:p>
            <a:pPr lvl="1"/>
            <a:r>
              <a:rPr lang="en-US" dirty="0"/>
              <a:t>Degree subject area (</a:t>
            </a:r>
            <a:r>
              <a:rPr lang="en-US" i="1" dirty="0"/>
              <a:t>Licensure)</a:t>
            </a:r>
            <a:endParaRPr lang="en-US" dirty="0"/>
          </a:p>
          <a:p>
            <a:pPr lvl="1"/>
            <a:r>
              <a:rPr lang="en-US" dirty="0"/>
              <a:t>Highest degree earned (</a:t>
            </a:r>
            <a:r>
              <a:rPr lang="en-US" i="1" dirty="0"/>
              <a:t>Licensure)</a:t>
            </a:r>
            <a:endParaRPr lang="en-US" dirty="0"/>
          </a:p>
          <a:p>
            <a:pPr lvl="1"/>
            <a:r>
              <a:rPr lang="en-US" dirty="0"/>
              <a:t>Institutions where baccalaureate degree earned (</a:t>
            </a:r>
            <a:r>
              <a:rPr lang="en-US" i="1" dirty="0"/>
              <a:t>Licensure)</a:t>
            </a:r>
            <a:endParaRPr lang="en-US" dirty="0"/>
          </a:p>
          <a:p>
            <a:pPr lvl="1"/>
            <a:r>
              <a:rPr lang="en-US" dirty="0"/>
              <a:t>Highest degree earned (</a:t>
            </a:r>
            <a:r>
              <a:rPr lang="en-US" i="1" dirty="0"/>
              <a:t>Licensure)</a:t>
            </a:r>
            <a:endParaRPr lang="en-US" dirty="0"/>
          </a:p>
        </p:txBody>
      </p:sp>
      <p:sp>
        <p:nvSpPr>
          <p:cNvPr id="4" name="Content Placeholder 3">
            <a:extLst>
              <a:ext uri="{FF2B5EF4-FFF2-40B4-BE49-F238E27FC236}">
                <a16:creationId xmlns:a16="http://schemas.microsoft.com/office/drawing/2014/main" id="{4EAF14CA-090F-49C4-BB32-011D44CB68B9}"/>
              </a:ext>
            </a:extLst>
          </p:cNvPr>
          <p:cNvSpPr>
            <a:spLocks noGrp="1"/>
          </p:cNvSpPr>
          <p:nvPr>
            <p:ph sz="half" idx="2"/>
          </p:nvPr>
        </p:nvSpPr>
        <p:spPr>
          <a:xfrm>
            <a:off x="8843554" y="1825625"/>
            <a:ext cx="2510246" cy="4351338"/>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sz="2200" dirty="0">
                <a:solidFill>
                  <a:schemeClr val="bg1"/>
                </a:solidFill>
              </a:rPr>
              <a:t>Collected bi-annually</a:t>
            </a:r>
          </a:p>
          <a:p>
            <a:pPr marL="0" indent="0">
              <a:buNone/>
            </a:pPr>
            <a:endParaRPr lang="en-US" sz="2200" dirty="0">
              <a:solidFill>
                <a:schemeClr val="bg1"/>
              </a:solidFill>
            </a:endParaRPr>
          </a:p>
          <a:p>
            <a:pPr marL="0" indent="0">
              <a:buNone/>
            </a:pPr>
            <a:r>
              <a:rPr lang="en-US" sz="2200" dirty="0">
                <a:solidFill>
                  <a:schemeClr val="bg1"/>
                </a:solidFill>
              </a:rPr>
              <a:t>January, Year End</a:t>
            </a:r>
          </a:p>
          <a:p>
            <a:pPr marL="0" indent="0">
              <a:buNone/>
            </a:pPr>
            <a:endParaRPr lang="en-US" sz="2200" dirty="0">
              <a:solidFill>
                <a:schemeClr val="bg1"/>
              </a:solidFill>
            </a:endParaRPr>
          </a:p>
          <a:p>
            <a:pPr marL="0" indent="0">
              <a:buNone/>
            </a:pPr>
            <a:r>
              <a:rPr lang="en-US" sz="2200" dirty="0">
                <a:solidFill>
                  <a:schemeClr val="bg1"/>
                </a:solidFill>
              </a:rPr>
              <a:t>Business Rules:</a:t>
            </a:r>
          </a:p>
          <a:p>
            <a:pPr marL="0" indent="0">
              <a:buNone/>
            </a:pPr>
            <a:r>
              <a:rPr lang="en-US" sz="2200" dirty="0">
                <a:solidFill>
                  <a:schemeClr val="bg1"/>
                </a:solidFill>
              </a:rPr>
              <a:t>Staff, Staff Certification, Staff Assignment</a:t>
            </a:r>
          </a:p>
        </p:txBody>
      </p:sp>
      <p:sp>
        <p:nvSpPr>
          <p:cNvPr id="5" name="Footer Placeholder 4">
            <a:extLst>
              <a:ext uri="{FF2B5EF4-FFF2-40B4-BE49-F238E27FC236}">
                <a16:creationId xmlns:a16="http://schemas.microsoft.com/office/drawing/2014/main" id="{D828EE83-0D1D-4849-8A61-1ED297B94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7D2A7-2AF8-4887-9A19-AEA0AD082E64}"/>
              </a:ext>
            </a:extLst>
          </p:cNvPr>
          <p:cNvSpPr>
            <a:spLocks noGrp="1"/>
          </p:cNvSpPr>
          <p:nvPr>
            <p:ph type="sldNum" sz="quarter" idx="12"/>
          </p:nvPr>
        </p:nvSpPr>
        <p:spPr/>
        <p:txBody>
          <a:bodyPr/>
          <a:lstStyle/>
          <a:p>
            <a:fld id="{0306DF90-2B21-4E8A-BA0F-162F2E17A443}" type="slidenum">
              <a:rPr lang="en-US" smtClean="0"/>
              <a:t>27</a:t>
            </a:fld>
            <a:endParaRPr lang="en-US"/>
          </a:p>
        </p:txBody>
      </p:sp>
      <p:sp>
        <p:nvSpPr>
          <p:cNvPr id="8" name="TextBox 7">
            <a:extLst>
              <a:ext uri="{FF2B5EF4-FFF2-40B4-BE49-F238E27FC236}">
                <a16:creationId xmlns:a16="http://schemas.microsoft.com/office/drawing/2014/main" id="{11800CD7-2D4E-4D08-8168-F09C0AA1509A}"/>
              </a:ext>
            </a:extLst>
          </p:cNvPr>
          <p:cNvSpPr txBox="1"/>
          <p:nvPr/>
        </p:nvSpPr>
        <p:spPr>
          <a:xfrm>
            <a:off x="8750144" y="304800"/>
            <a:ext cx="1585116" cy="369332"/>
          </a:xfrm>
          <a:prstGeom prst="rect">
            <a:avLst/>
          </a:prstGeom>
          <a:noFill/>
        </p:spPr>
        <p:txBody>
          <a:bodyPr wrap="square" rtlCol="0">
            <a:spAutoFit/>
          </a:bodyPr>
          <a:lstStyle/>
          <a:p>
            <a:r>
              <a:rPr lang="en-US" dirty="0">
                <a:hlinkClick r:id="rId3" action="ppaction://hlinksldjump"/>
              </a:rPr>
              <a:t>Back to Top</a:t>
            </a:r>
            <a:endParaRPr lang="en-US" dirty="0"/>
          </a:p>
        </p:txBody>
      </p:sp>
    </p:spTree>
    <p:extLst>
      <p:ext uri="{BB962C8B-B14F-4D97-AF65-F5344CB8AC3E}">
        <p14:creationId xmlns:p14="http://schemas.microsoft.com/office/powerpoint/2010/main" val="3161079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Staff Data…</a:t>
            </a:r>
          </a:p>
        </p:txBody>
      </p:sp>
      <p:sp>
        <p:nvSpPr>
          <p:cNvPr id="4" name="Content Placeholder 3"/>
          <p:cNvSpPr>
            <a:spLocks noGrp="1"/>
          </p:cNvSpPr>
          <p:nvPr>
            <p:ph sz="half" idx="1"/>
          </p:nvPr>
        </p:nvSpPr>
        <p:spPr/>
        <p:txBody>
          <a:bodyPr/>
          <a:lstStyle/>
          <a:p>
            <a:r>
              <a:rPr lang="en-US" dirty="0"/>
              <a:t>Certification (</a:t>
            </a:r>
            <a:r>
              <a:rPr lang="en-US" i="1" dirty="0"/>
              <a:t>Licensure</a:t>
            </a:r>
            <a:r>
              <a:rPr lang="en-US" dirty="0"/>
              <a:t>)</a:t>
            </a:r>
          </a:p>
          <a:p>
            <a:pPr lvl="1"/>
            <a:r>
              <a:rPr lang="en-US" dirty="0"/>
              <a:t>type </a:t>
            </a:r>
          </a:p>
          <a:p>
            <a:pPr lvl="1"/>
            <a:r>
              <a:rPr lang="en-US" dirty="0"/>
              <a:t>area</a:t>
            </a:r>
          </a:p>
          <a:p>
            <a:pPr lvl="1"/>
            <a:r>
              <a:rPr lang="en-US" dirty="0"/>
              <a:t>educational level</a:t>
            </a:r>
          </a:p>
          <a:p>
            <a:pPr lvl="1"/>
            <a:r>
              <a:rPr lang="en-US" dirty="0"/>
              <a:t>license effective date</a:t>
            </a:r>
          </a:p>
          <a:p>
            <a:pPr lvl="1"/>
            <a:r>
              <a:rPr lang="en-US" dirty="0"/>
              <a:t>license expiration date</a:t>
            </a:r>
          </a:p>
          <a:p>
            <a:endParaRPr lang="en-US" sz="2400" dirty="0"/>
          </a:p>
          <a:p>
            <a:pPr marL="0" indent="0">
              <a:buNone/>
            </a:pPr>
            <a:endParaRPr lang="en-US" sz="1200" dirty="0"/>
          </a:p>
          <a:p>
            <a:pPr marL="0" indent="0">
              <a:buNone/>
            </a:pPr>
            <a:endParaRPr lang="en-US" sz="3600" dirty="0"/>
          </a:p>
          <a:p>
            <a:pPr marL="0" indent="0">
              <a:buNone/>
            </a:pPr>
            <a:r>
              <a:rPr lang="en-US" sz="2400" dirty="0"/>
              <a:t>Certification is not tied to a school year</a:t>
            </a:r>
          </a:p>
        </p:txBody>
      </p:sp>
      <p:sp>
        <p:nvSpPr>
          <p:cNvPr id="7" name="Content Placeholder 6"/>
          <p:cNvSpPr>
            <a:spLocks noGrp="1"/>
          </p:cNvSpPr>
          <p:nvPr>
            <p:ph sz="half" idx="2"/>
          </p:nvPr>
        </p:nvSpPr>
        <p:spPr/>
        <p:txBody>
          <a:bodyPr/>
          <a:lstStyle/>
          <a:p>
            <a:r>
              <a:rPr lang="en-US" dirty="0"/>
              <a:t>Assignments (</a:t>
            </a:r>
            <a:r>
              <a:rPr lang="en-US" i="1" dirty="0"/>
              <a:t>Payroll Files</a:t>
            </a:r>
            <a:r>
              <a:rPr lang="en-US" dirty="0"/>
              <a:t>)</a:t>
            </a:r>
          </a:p>
          <a:p>
            <a:pPr lvl="1"/>
            <a:r>
              <a:rPr lang="en-US" dirty="0"/>
              <a:t>restricted by specific object codes</a:t>
            </a:r>
          </a:p>
          <a:p>
            <a:pPr lvl="1"/>
            <a:r>
              <a:rPr lang="en-US" dirty="0"/>
              <a:t> years of experience</a:t>
            </a:r>
          </a:p>
          <a:p>
            <a:pPr lvl="1"/>
            <a:r>
              <a:rPr lang="en-US" dirty="0"/>
              <a:t>funding source, </a:t>
            </a:r>
          </a:p>
          <a:p>
            <a:pPr lvl="1"/>
            <a:r>
              <a:rPr lang="en-US" dirty="0"/>
              <a:t>certified or non-certified</a:t>
            </a:r>
          </a:p>
          <a:p>
            <a:pPr lvl="1"/>
            <a:r>
              <a:rPr lang="en-US" dirty="0"/>
              <a:t>FTE</a:t>
            </a:r>
          </a:p>
          <a:p>
            <a:pPr marL="457200" lvl="1" indent="0">
              <a:buNone/>
            </a:pPr>
            <a:endParaRPr lang="en-US" sz="2000" dirty="0"/>
          </a:p>
          <a:p>
            <a:pPr marL="457200" lvl="1" indent="0">
              <a:buNone/>
            </a:pPr>
            <a:endParaRPr lang="en-US" sz="2000" dirty="0"/>
          </a:p>
        </p:txBody>
      </p:sp>
      <p:sp>
        <p:nvSpPr>
          <p:cNvPr id="14" name="Slide Number Placeholder 13"/>
          <p:cNvSpPr>
            <a:spLocks noGrp="1"/>
          </p:cNvSpPr>
          <p:nvPr>
            <p:ph type="sldNum" sz="quarter" idx="12"/>
          </p:nvPr>
        </p:nvSpPr>
        <p:spPr/>
        <p:txBody>
          <a:bodyPr/>
          <a:lstStyle/>
          <a:p>
            <a:fld id="{82C3B31B-9CF9-495D-BC65-52AA5D334C21}" type="slidenum">
              <a:rPr lang="en-US" smtClean="0">
                <a:solidFill>
                  <a:srgbClr val="000000"/>
                </a:solidFill>
              </a:rPr>
              <a:pPr/>
              <a:t>28</a:t>
            </a:fld>
            <a:endParaRPr lang="en-US" dirty="0">
              <a:solidFill>
                <a:srgbClr val="000000"/>
              </a:solidFill>
            </a:endParaRPr>
          </a:p>
        </p:txBody>
      </p:sp>
      <p:sp>
        <p:nvSpPr>
          <p:cNvPr id="8" name="TextBox 7"/>
          <p:cNvSpPr txBox="1"/>
          <p:nvPr/>
        </p:nvSpPr>
        <p:spPr>
          <a:xfrm>
            <a:off x="8750144" y="304800"/>
            <a:ext cx="1585116" cy="369332"/>
          </a:xfrm>
          <a:prstGeom prst="rect">
            <a:avLst/>
          </a:prstGeom>
          <a:noFill/>
        </p:spPr>
        <p:txBody>
          <a:bodyPr wrap="square" rtlCol="0">
            <a:spAutoFit/>
          </a:bodyPr>
          <a:lstStyle/>
          <a:p>
            <a:r>
              <a:rPr lang="en-US" dirty="0">
                <a:hlinkClick r:id="rId3" action="ppaction://hlinksldjump"/>
              </a:rPr>
              <a:t>Back to Top</a:t>
            </a:r>
            <a:endParaRPr lang="en-US" dirty="0"/>
          </a:p>
        </p:txBody>
      </p:sp>
    </p:spTree>
    <p:extLst>
      <p:ext uri="{BB962C8B-B14F-4D97-AF65-F5344CB8AC3E}">
        <p14:creationId xmlns:p14="http://schemas.microsoft.com/office/powerpoint/2010/main" val="3383251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85B5-932B-48C4-ABD4-B595DEFDB950}"/>
              </a:ext>
            </a:extLst>
          </p:cNvPr>
          <p:cNvSpPr>
            <a:spLocks noGrp="1"/>
          </p:cNvSpPr>
          <p:nvPr>
            <p:ph type="title"/>
          </p:nvPr>
        </p:nvSpPr>
        <p:spPr>
          <a:solidFill>
            <a:schemeClr val="accent1">
              <a:lumMod val="60000"/>
              <a:lumOff val="40000"/>
            </a:schemeClr>
          </a:solidFill>
        </p:spPr>
        <p:txBody>
          <a:bodyPr/>
          <a:lstStyle/>
          <a:p>
            <a:r>
              <a:rPr lang="en-US" dirty="0">
                <a:solidFill>
                  <a:schemeClr val="bg1"/>
                </a:solidFill>
              </a:rPr>
              <a:t>Data Quality – Staff Data</a:t>
            </a:r>
          </a:p>
        </p:txBody>
      </p:sp>
      <p:sp>
        <p:nvSpPr>
          <p:cNvPr id="3" name="Content Placeholder 2">
            <a:extLst>
              <a:ext uri="{FF2B5EF4-FFF2-40B4-BE49-F238E27FC236}">
                <a16:creationId xmlns:a16="http://schemas.microsoft.com/office/drawing/2014/main" id="{40A1340F-92B2-47D2-BE37-D2C1C55D194C}"/>
              </a:ext>
            </a:extLst>
          </p:cNvPr>
          <p:cNvSpPr>
            <a:spLocks noGrp="1"/>
          </p:cNvSpPr>
          <p:nvPr>
            <p:ph sz="half" idx="1"/>
          </p:nvPr>
        </p:nvSpPr>
        <p:spPr>
          <a:xfrm>
            <a:off x="838199" y="1825625"/>
            <a:ext cx="7315201" cy="4351338"/>
          </a:xfrm>
          <a:solidFill>
            <a:schemeClr val="accent1">
              <a:lumMod val="60000"/>
              <a:lumOff val="40000"/>
            </a:schemeClr>
          </a:solidFill>
        </p:spPr>
        <p:txBody>
          <a:bodyPr>
            <a:normAutofit fontScale="92500" lnSpcReduction="20000"/>
          </a:bodyPr>
          <a:lstStyle/>
          <a:p>
            <a:pPr marL="0" indent="0">
              <a:buNone/>
            </a:pPr>
            <a:r>
              <a:rPr lang="en-US" sz="3000" dirty="0">
                <a:solidFill>
                  <a:schemeClr val="bg1"/>
                </a:solidFill>
              </a:rPr>
              <a:t>Invalid Birthdates are rejected by the CDW and must be corrected in the Staff UID system prior to the next submission </a:t>
            </a:r>
          </a:p>
          <a:p>
            <a:endParaRPr lang="en-US" sz="2400" dirty="0">
              <a:solidFill>
                <a:schemeClr val="bg1"/>
              </a:solidFill>
            </a:endParaRPr>
          </a:p>
          <a:p>
            <a:r>
              <a:rPr lang="en-US" sz="2600" dirty="0">
                <a:solidFill>
                  <a:schemeClr val="bg1"/>
                </a:solidFill>
              </a:rPr>
              <a:t>Staff records rejected by the CDW will impact:</a:t>
            </a:r>
          </a:p>
          <a:p>
            <a:pPr lvl="1"/>
            <a:r>
              <a:rPr lang="en-US" sz="2600" dirty="0">
                <a:solidFill>
                  <a:schemeClr val="bg1"/>
                </a:solidFill>
              </a:rPr>
              <a:t>Staff Assignment</a:t>
            </a:r>
          </a:p>
          <a:p>
            <a:pPr lvl="1"/>
            <a:r>
              <a:rPr lang="en-US" sz="2600" dirty="0">
                <a:solidFill>
                  <a:schemeClr val="bg1"/>
                </a:solidFill>
              </a:rPr>
              <a:t>Staff Certifications</a:t>
            </a:r>
          </a:p>
          <a:p>
            <a:pPr lvl="1"/>
            <a:r>
              <a:rPr lang="en-US" sz="2600" dirty="0">
                <a:solidFill>
                  <a:schemeClr val="bg1"/>
                </a:solidFill>
              </a:rPr>
              <a:t>Course Instructor</a:t>
            </a:r>
          </a:p>
          <a:p>
            <a:pPr lvl="1"/>
            <a:r>
              <a:rPr lang="en-US" sz="2600" dirty="0">
                <a:solidFill>
                  <a:schemeClr val="bg1"/>
                </a:solidFill>
              </a:rPr>
              <a:t>Student Course Enrollment</a:t>
            </a:r>
          </a:p>
          <a:p>
            <a:pPr lvl="1"/>
            <a:r>
              <a:rPr lang="en-US" sz="2600" dirty="0">
                <a:solidFill>
                  <a:schemeClr val="bg1"/>
                </a:solidFill>
              </a:rPr>
              <a:t>Student Grades</a:t>
            </a:r>
          </a:p>
          <a:p>
            <a:pPr marL="0" indent="0">
              <a:buNone/>
            </a:pPr>
            <a:endParaRPr lang="en-US" sz="2800" dirty="0">
              <a:solidFill>
                <a:schemeClr val="bg1"/>
              </a:solidFill>
            </a:endParaRPr>
          </a:p>
          <a:p>
            <a:pPr lvl="1"/>
            <a:endParaRPr lang="en-US" dirty="0">
              <a:solidFill>
                <a:schemeClr val="bg1"/>
              </a:solidFill>
            </a:endParaRPr>
          </a:p>
          <a:p>
            <a:pPr marL="0" indent="0">
              <a:buNone/>
            </a:pPr>
            <a:endParaRPr lang="en-US" dirty="0">
              <a:solidFill>
                <a:schemeClr val="bg1"/>
              </a:solidFill>
            </a:endParaRPr>
          </a:p>
          <a:p>
            <a:endParaRPr lang="en-US" sz="2200" dirty="0">
              <a:solidFill>
                <a:schemeClr val="bg1"/>
              </a:solidFill>
            </a:endParaRPr>
          </a:p>
        </p:txBody>
      </p:sp>
      <p:sp>
        <p:nvSpPr>
          <p:cNvPr id="4" name="Content Placeholder 3">
            <a:extLst>
              <a:ext uri="{FF2B5EF4-FFF2-40B4-BE49-F238E27FC236}">
                <a16:creationId xmlns:a16="http://schemas.microsoft.com/office/drawing/2014/main" id="{4EAF14CA-090F-49C4-BB32-011D44CB68B9}"/>
              </a:ext>
            </a:extLst>
          </p:cNvPr>
          <p:cNvSpPr>
            <a:spLocks noGrp="1"/>
          </p:cNvSpPr>
          <p:nvPr>
            <p:ph sz="half" idx="2"/>
          </p:nvPr>
        </p:nvSpPr>
        <p:spPr>
          <a:xfrm>
            <a:off x="8153400" y="1825625"/>
            <a:ext cx="3200400" cy="4351338"/>
          </a:xfrm>
          <a:noFill/>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PowerSchool Staff Documentation is located on the </a:t>
            </a:r>
            <a:r>
              <a:rPr lang="en-US" sz="2400" dirty="0">
                <a:hlinkClick r:id="rId3"/>
              </a:rPr>
              <a:t>NC SIS Resources</a:t>
            </a:r>
            <a:r>
              <a:rPr lang="en-US" sz="2400" dirty="0"/>
              <a:t> page of the NC DPI website</a:t>
            </a:r>
          </a:p>
        </p:txBody>
      </p:sp>
      <p:sp>
        <p:nvSpPr>
          <p:cNvPr id="5" name="Footer Placeholder 4">
            <a:extLst>
              <a:ext uri="{FF2B5EF4-FFF2-40B4-BE49-F238E27FC236}">
                <a16:creationId xmlns:a16="http://schemas.microsoft.com/office/drawing/2014/main" id="{D828EE83-0D1D-4849-8A61-1ED297B94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7D2A7-2AF8-4887-9A19-AEA0AD082E64}"/>
              </a:ext>
            </a:extLst>
          </p:cNvPr>
          <p:cNvSpPr>
            <a:spLocks noGrp="1"/>
          </p:cNvSpPr>
          <p:nvPr>
            <p:ph type="sldNum" sz="quarter" idx="12"/>
          </p:nvPr>
        </p:nvSpPr>
        <p:spPr/>
        <p:txBody>
          <a:bodyPr/>
          <a:lstStyle/>
          <a:p>
            <a:fld id="{0306DF90-2B21-4E8A-BA0F-162F2E17A443}" type="slidenum">
              <a:rPr lang="en-US" smtClean="0"/>
              <a:t>29</a:t>
            </a:fld>
            <a:endParaRPr lang="en-US"/>
          </a:p>
        </p:txBody>
      </p:sp>
    </p:spTree>
    <p:extLst>
      <p:ext uri="{BB962C8B-B14F-4D97-AF65-F5344CB8AC3E}">
        <p14:creationId xmlns:p14="http://schemas.microsoft.com/office/powerpoint/2010/main" val="258403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96DE2-FA46-46C5-8297-C9A78C50243D}"/>
              </a:ext>
            </a:extLst>
          </p:cNvPr>
          <p:cNvSpPr>
            <a:spLocks noGrp="1"/>
          </p:cNvSpPr>
          <p:nvPr>
            <p:ph type="title"/>
          </p:nvPr>
        </p:nvSpPr>
        <p:spPr/>
        <p:txBody>
          <a:bodyPr/>
          <a:lstStyle/>
          <a:p>
            <a:r>
              <a:rPr lang="en-US" dirty="0"/>
              <a:t>Data: Upload Process</a:t>
            </a:r>
          </a:p>
        </p:txBody>
      </p:sp>
      <p:sp>
        <p:nvSpPr>
          <p:cNvPr id="3" name="Content Placeholder 2">
            <a:extLst>
              <a:ext uri="{FF2B5EF4-FFF2-40B4-BE49-F238E27FC236}">
                <a16:creationId xmlns:a16="http://schemas.microsoft.com/office/drawing/2014/main" id="{7FC53E5B-743A-4526-8258-19ED8DB14BAB}"/>
              </a:ext>
            </a:extLst>
          </p:cNvPr>
          <p:cNvSpPr>
            <a:spLocks noGrp="1"/>
          </p:cNvSpPr>
          <p:nvPr>
            <p:ph idx="1"/>
          </p:nvPr>
        </p:nvSpPr>
        <p:spPr/>
        <p:txBody>
          <a:bodyPr/>
          <a:lstStyle/>
          <a:p>
            <a:r>
              <a:rPr lang="en-US" dirty="0"/>
              <a:t>Loading data to the CDW is a fluid process. Errors are identified in the data and returned to the business area that provided the file.  The business area that support and guide the PSUs determine how errors might be communicated to the field. </a:t>
            </a:r>
          </a:p>
          <a:p>
            <a:endParaRPr lang="en-US" dirty="0"/>
          </a:p>
          <a:p>
            <a:r>
              <a:rPr lang="en-US" dirty="0"/>
              <a:t>When corrections are made, the file is re-generated for uploading and the process is repeated. </a:t>
            </a:r>
          </a:p>
        </p:txBody>
      </p:sp>
      <p:sp>
        <p:nvSpPr>
          <p:cNvPr id="4" name="Footer Placeholder 3">
            <a:extLst>
              <a:ext uri="{FF2B5EF4-FFF2-40B4-BE49-F238E27FC236}">
                <a16:creationId xmlns:a16="http://schemas.microsoft.com/office/drawing/2014/main" id="{3153D184-59DF-4790-AD8C-3516E42DEA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1A1433-08F2-44EA-9826-9F7ED6205239}"/>
              </a:ext>
            </a:extLst>
          </p:cNvPr>
          <p:cNvSpPr>
            <a:spLocks noGrp="1"/>
          </p:cNvSpPr>
          <p:nvPr>
            <p:ph type="sldNum" sz="quarter" idx="12"/>
          </p:nvPr>
        </p:nvSpPr>
        <p:spPr/>
        <p:txBody>
          <a:bodyPr/>
          <a:lstStyle/>
          <a:p>
            <a:fld id="{0306DF90-2B21-4E8A-BA0F-162F2E17A443}" type="slidenum">
              <a:rPr lang="en-US" smtClean="0"/>
              <a:t>3</a:t>
            </a:fld>
            <a:endParaRPr lang="en-US"/>
          </a:p>
        </p:txBody>
      </p:sp>
    </p:spTree>
    <p:extLst>
      <p:ext uri="{BB962C8B-B14F-4D97-AF65-F5344CB8AC3E}">
        <p14:creationId xmlns:p14="http://schemas.microsoft.com/office/powerpoint/2010/main" val="2972731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85B5-932B-48C4-ABD4-B595DEFDB950}"/>
              </a:ext>
            </a:extLst>
          </p:cNvPr>
          <p:cNvSpPr>
            <a:spLocks noGrp="1"/>
          </p:cNvSpPr>
          <p:nvPr>
            <p:ph type="title"/>
          </p:nvPr>
        </p:nvSpPr>
        <p:spPr/>
        <p:txBody>
          <a:bodyPr/>
          <a:lstStyle/>
          <a:p>
            <a:r>
              <a:rPr lang="en-US" dirty="0"/>
              <a:t>Student Attendance Summary</a:t>
            </a:r>
          </a:p>
        </p:txBody>
      </p:sp>
      <p:sp>
        <p:nvSpPr>
          <p:cNvPr id="3" name="Content Placeholder 2">
            <a:extLst>
              <a:ext uri="{FF2B5EF4-FFF2-40B4-BE49-F238E27FC236}">
                <a16:creationId xmlns:a16="http://schemas.microsoft.com/office/drawing/2014/main" id="{40A1340F-92B2-47D2-BE37-D2C1C55D194C}"/>
              </a:ext>
            </a:extLst>
          </p:cNvPr>
          <p:cNvSpPr>
            <a:spLocks noGrp="1"/>
          </p:cNvSpPr>
          <p:nvPr>
            <p:ph sz="half" idx="1"/>
          </p:nvPr>
        </p:nvSpPr>
        <p:spPr>
          <a:xfrm>
            <a:off x="838200" y="1825625"/>
            <a:ext cx="7772400" cy="4351338"/>
          </a:xfrm>
        </p:spPr>
        <p:txBody>
          <a:bodyPr/>
          <a:lstStyle/>
          <a:p>
            <a:r>
              <a:rPr lang="en-US" dirty="0"/>
              <a:t>Attendance data based on 9mo PMR</a:t>
            </a:r>
          </a:p>
          <a:p>
            <a:endParaRPr lang="en-US" dirty="0"/>
          </a:p>
          <a:p>
            <a:r>
              <a:rPr lang="en-US" dirty="0"/>
              <a:t>Contains days</a:t>
            </a:r>
          </a:p>
          <a:p>
            <a:pPr lvl="1"/>
            <a:r>
              <a:rPr lang="en-US" dirty="0"/>
              <a:t>enrolled</a:t>
            </a:r>
          </a:p>
          <a:p>
            <a:pPr lvl="1"/>
            <a:r>
              <a:rPr lang="en-US" dirty="0"/>
              <a:t>present</a:t>
            </a:r>
          </a:p>
          <a:p>
            <a:pPr lvl="1"/>
            <a:r>
              <a:rPr lang="en-US" dirty="0"/>
              <a:t>absent</a:t>
            </a:r>
          </a:p>
          <a:p>
            <a:endParaRPr lang="en-US" dirty="0"/>
          </a:p>
        </p:txBody>
      </p:sp>
      <p:sp>
        <p:nvSpPr>
          <p:cNvPr id="4" name="Content Placeholder 3">
            <a:extLst>
              <a:ext uri="{FF2B5EF4-FFF2-40B4-BE49-F238E27FC236}">
                <a16:creationId xmlns:a16="http://schemas.microsoft.com/office/drawing/2014/main" id="{4EAF14CA-090F-49C4-BB32-011D44CB68B9}"/>
              </a:ext>
            </a:extLst>
          </p:cNvPr>
          <p:cNvSpPr>
            <a:spLocks noGrp="1"/>
          </p:cNvSpPr>
          <p:nvPr>
            <p:ph sz="half" idx="2"/>
          </p:nvPr>
        </p:nvSpPr>
        <p:spPr>
          <a:xfrm>
            <a:off x="8843554" y="1825625"/>
            <a:ext cx="2510246" cy="4351338"/>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sz="2200" dirty="0">
                <a:solidFill>
                  <a:schemeClr val="bg1"/>
                </a:solidFill>
              </a:rPr>
              <a:t>Collected annually</a:t>
            </a:r>
          </a:p>
          <a:p>
            <a:pPr marL="0" indent="0">
              <a:buNone/>
            </a:pPr>
            <a:endParaRPr lang="en-US" sz="2200" dirty="0">
              <a:solidFill>
                <a:schemeClr val="bg1"/>
              </a:solidFill>
            </a:endParaRPr>
          </a:p>
          <a:p>
            <a:pPr marL="0" indent="0">
              <a:buNone/>
            </a:pPr>
            <a:r>
              <a:rPr lang="en-US" sz="2200" dirty="0">
                <a:solidFill>
                  <a:schemeClr val="bg1"/>
                </a:solidFill>
              </a:rPr>
              <a:t>Year End</a:t>
            </a:r>
          </a:p>
          <a:p>
            <a:pPr marL="0" indent="0">
              <a:buNone/>
            </a:pPr>
            <a:endParaRPr lang="en-US" sz="2200" dirty="0">
              <a:solidFill>
                <a:schemeClr val="bg1"/>
              </a:solidFill>
            </a:endParaRPr>
          </a:p>
          <a:p>
            <a:pPr marL="0" indent="0">
              <a:buNone/>
            </a:pPr>
            <a:r>
              <a:rPr lang="en-US" sz="2200" dirty="0">
                <a:solidFill>
                  <a:schemeClr val="bg1"/>
                </a:solidFill>
              </a:rPr>
              <a:t>Business Rules:  Student Attendance</a:t>
            </a:r>
          </a:p>
        </p:txBody>
      </p:sp>
      <p:sp>
        <p:nvSpPr>
          <p:cNvPr id="5" name="Footer Placeholder 4">
            <a:extLst>
              <a:ext uri="{FF2B5EF4-FFF2-40B4-BE49-F238E27FC236}">
                <a16:creationId xmlns:a16="http://schemas.microsoft.com/office/drawing/2014/main" id="{D828EE83-0D1D-4849-8A61-1ED297B94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7D2A7-2AF8-4887-9A19-AEA0AD082E64}"/>
              </a:ext>
            </a:extLst>
          </p:cNvPr>
          <p:cNvSpPr>
            <a:spLocks noGrp="1"/>
          </p:cNvSpPr>
          <p:nvPr>
            <p:ph type="sldNum" sz="quarter" idx="12"/>
          </p:nvPr>
        </p:nvSpPr>
        <p:spPr/>
        <p:txBody>
          <a:bodyPr/>
          <a:lstStyle/>
          <a:p>
            <a:fld id="{0306DF90-2B21-4E8A-BA0F-162F2E17A443}" type="slidenum">
              <a:rPr lang="en-US" smtClean="0"/>
              <a:t>30</a:t>
            </a:fld>
            <a:endParaRPr lang="en-US"/>
          </a:p>
        </p:txBody>
      </p:sp>
      <p:sp>
        <p:nvSpPr>
          <p:cNvPr id="8" name="TextBox 7">
            <a:extLst>
              <a:ext uri="{FF2B5EF4-FFF2-40B4-BE49-F238E27FC236}">
                <a16:creationId xmlns:a16="http://schemas.microsoft.com/office/drawing/2014/main" id="{AC431961-E989-4049-AC2E-7D574BAD24EA}"/>
              </a:ext>
            </a:extLst>
          </p:cNvPr>
          <p:cNvSpPr txBox="1"/>
          <p:nvPr/>
        </p:nvSpPr>
        <p:spPr>
          <a:xfrm>
            <a:off x="8750144" y="304800"/>
            <a:ext cx="1585116" cy="369332"/>
          </a:xfrm>
          <a:prstGeom prst="rect">
            <a:avLst/>
          </a:prstGeom>
          <a:noFill/>
        </p:spPr>
        <p:txBody>
          <a:bodyPr wrap="square" rtlCol="0">
            <a:spAutoFit/>
          </a:bodyPr>
          <a:lstStyle/>
          <a:p>
            <a:r>
              <a:rPr lang="en-US" dirty="0">
                <a:hlinkClick r:id="rId3" action="ppaction://hlinksldjump"/>
              </a:rPr>
              <a:t>Back to Top</a:t>
            </a:r>
            <a:endParaRPr lang="en-US" dirty="0"/>
          </a:p>
        </p:txBody>
      </p:sp>
    </p:spTree>
    <p:extLst>
      <p:ext uri="{BB962C8B-B14F-4D97-AF65-F5344CB8AC3E}">
        <p14:creationId xmlns:p14="http://schemas.microsoft.com/office/powerpoint/2010/main" val="2690474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85B5-932B-48C4-ABD4-B595DEFDB950}"/>
              </a:ext>
            </a:extLst>
          </p:cNvPr>
          <p:cNvSpPr>
            <a:spLocks noGrp="1"/>
          </p:cNvSpPr>
          <p:nvPr>
            <p:ph type="title"/>
          </p:nvPr>
        </p:nvSpPr>
        <p:spPr/>
        <p:txBody>
          <a:bodyPr/>
          <a:lstStyle/>
          <a:p>
            <a:r>
              <a:rPr lang="en-US" dirty="0"/>
              <a:t>Student Data</a:t>
            </a:r>
          </a:p>
        </p:txBody>
      </p:sp>
      <p:sp>
        <p:nvSpPr>
          <p:cNvPr id="3" name="Content Placeholder 2">
            <a:extLst>
              <a:ext uri="{FF2B5EF4-FFF2-40B4-BE49-F238E27FC236}">
                <a16:creationId xmlns:a16="http://schemas.microsoft.com/office/drawing/2014/main" id="{40A1340F-92B2-47D2-BE37-D2C1C55D194C}"/>
              </a:ext>
            </a:extLst>
          </p:cNvPr>
          <p:cNvSpPr>
            <a:spLocks noGrp="1"/>
          </p:cNvSpPr>
          <p:nvPr>
            <p:ph sz="half" idx="1"/>
          </p:nvPr>
        </p:nvSpPr>
        <p:spPr>
          <a:xfrm>
            <a:off x="838200" y="1825625"/>
            <a:ext cx="7772400" cy="4351338"/>
          </a:xfrm>
        </p:spPr>
        <p:txBody>
          <a:bodyPr/>
          <a:lstStyle/>
          <a:p>
            <a:pPr marL="0" indent="0">
              <a:buNone/>
            </a:pPr>
            <a:r>
              <a:rPr lang="en-US" sz="2400" dirty="0"/>
              <a:t>Appears as Dimension in most subject areas</a:t>
            </a:r>
          </a:p>
          <a:p>
            <a:r>
              <a:rPr lang="en-US" sz="2400" dirty="0"/>
              <a:t>Student and Student Snapshot </a:t>
            </a:r>
          </a:p>
          <a:p>
            <a:pPr lvl="1"/>
            <a:r>
              <a:rPr lang="en-US" dirty="0"/>
              <a:t>Demographic data </a:t>
            </a:r>
          </a:p>
          <a:p>
            <a:pPr lvl="1"/>
            <a:r>
              <a:rPr lang="en-US" dirty="0"/>
              <a:t>P</a:t>
            </a:r>
            <a:r>
              <a:rPr lang="en-US" sz="2400" dirty="0"/>
              <a:t>rogram participation data </a:t>
            </a:r>
          </a:p>
          <a:p>
            <a:pPr lvl="2"/>
            <a:r>
              <a:rPr lang="en-US" sz="2000" dirty="0"/>
              <a:t>Homeless, </a:t>
            </a:r>
          </a:p>
          <a:p>
            <a:pPr lvl="2"/>
            <a:r>
              <a:rPr lang="en-US" sz="2000" dirty="0"/>
              <a:t>Immigrant, </a:t>
            </a:r>
          </a:p>
          <a:p>
            <a:pPr lvl="2"/>
            <a:r>
              <a:rPr lang="en-US" sz="2000" dirty="0"/>
              <a:t>LEP, </a:t>
            </a:r>
          </a:p>
          <a:p>
            <a:pPr lvl="2"/>
            <a:r>
              <a:rPr lang="en-US" sz="2000" dirty="0"/>
              <a:t>Migrant, </a:t>
            </a:r>
          </a:p>
          <a:p>
            <a:pPr lvl="2"/>
            <a:r>
              <a:rPr lang="en-US" sz="2000" dirty="0"/>
              <a:t>Special Education</a:t>
            </a:r>
          </a:p>
          <a:p>
            <a:r>
              <a:rPr lang="en-US" sz="2400" dirty="0"/>
              <a:t>Sources of student data are PowerSchool, CECAS, and Accountability.</a:t>
            </a:r>
          </a:p>
        </p:txBody>
      </p:sp>
      <p:sp>
        <p:nvSpPr>
          <p:cNvPr id="4" name="Content Placeholder 3">
            <a:extLst>
              <a:ext uri="{FF2B5EF4-FFF2-40B4-BE49-F238E27FC236}">
                <a16:creationId xmlns:a16="http://schemas.microsoft.com/office/drawing/2014/main" id="{4EAF14CA-090F-49C4-BB32-011D44CB68B9}"/>
              </a:ext>
            </a:extLst>
          </p:cNvPr>
          <p:cNvSpPr>
            <a:spLocks noGrp="1"/>
          </p:cNvSpPr>
          <p:nvPr>
            <p:ph sz="half" idx="2"/>
          </p:nvPr>
        </p:nvSpPr>
        <p:spPr>
          <a:xfrm>
            <a:off x="8843554" y="1825625"/>
            <a:ext cx="2510246" cy="4351338"/>
          </a:xfrm>
        </p:spPr>
        <p:style>
          <a:lnRef idx="1">
            <a:schemeClr val="accent1"/>
          </a:lnRef>
          <a:fillRef idx="2">
            <a:schemeClr val="accent1"/>
          </a:fillRef>
          <a:effectRef idx="1">
            <a:schemeClr val="accent1"/>
          </a:effectRef>
          <a:fontRef idx="minor">
            <a:schemeClr val="dk1"/>
          </a:fontRef>
        </p:style>
        <p:txBody>
          <a:bodyPr>
            <a:normAutofit/>
          </a:bodyPr>
          <a:lstStyle/>
          <a:p>
            <a:pPr marL="0" indent="0">
              <a:buNone/>
            </a:pPr>
            <a:r>
              <a:rPr lang="en-US" sz="2200" dirty="0">
                <a:solidFill>
                  <a:schemeClr val="bg1"/>
                </a:solidFill>
              </a:rPr>
              <a:t>Collected monthly through year end</a:t>
            </a:r>
          </a:p>
          <a:p>
            <a:pPr marL="0" indent="0">
              <a:buNone/>
            </a:pPr>
            <a:r>
              <a:rPr lang="en-US" sz="2200" dirty="0">
                <a:solidFill>
                  <a:schemeClr val="bg1"/>
                </a:solidFill>
              </a:rPr>
              <a:t>Snapshots collected:</a:t>
            </a:r>
          </a:p>
          <a:p>
            <a:pPr marL="0" indent="0">
              <a:buNone/>
            </a:pPr>
            <a:r>
              <a:rPr lang="en-US" sz="1400" b="1" dirty="0">
                <a:solidFill>
                  <a:schemeClr val="bg1"/>
                </a:solidFill>
              </a:rPr>
              <a:t>Aug 31</a:t>
            </a:r>
          </a:p>
          <a:p>
            <a:pPr marL="0" indent="0">
              <a:buNone/>
            </a:pPr>
            <a:r>
              <a:rPr lang="en-US" sz="1400" b="1" dirty="0">
                <a:solidFill>
                  <a:schemeClr val="bg1"/>
                </a:solidFill>
              </a:rPr>
              <a:t>Oct 1</a:t>
            </a:r>
          </a:p>
          <a:p>
            <a:pPr marL="0" indent="0">
              <a:buNone/>
            </a:pPr>
            <a:r>
              <a:rPr lang="en-US" sz="1400" b="1" dirty="0">
                <a:solidFill>
                  <a:schemeClr val="bg1"/>
                </a:solidFill>
              </a:rPr>
              <a:t>Dec 1</a:t>
            </a:r>
          </a:p>
          <a:p>
            <a:pPr marL="0" indent="0">
              <a:buNone/>
            </a:pPr>
            <a:r>
              <a:rPr lang="en-US" sz="1400" b="1" dirty="0">
                <a:solidFill>
                  <a:schemeClr val="bg1"/>
                </a:solidFill>
              </a:rPr>
              <a:t>Feb 1</a:t>
            </a:r>
          </a:p>
          <a:p>
            <a:pPr marL="0" indent="0">
              <a:buNone/>
            </a:pPr>
            <a:r>
              <a:rPr lang="en-US" sz="1400" b="1" dirty="0">
                <a:solidFill>
                  <a:schemeClr val="bg1"/>
                </a:solidFill>
              </a:rPr>
              <a:t>Apr 1</a:t>
            </a:r>
          </a:p>
          <a:p>
            <a:pPr marL="0" indent="0">
              <a:buNone/>
            </a:pPr>
            <a:r>
              <a:rPr lang="en-US" sz="1400" b="1" dirty="0">
                <a:solidFill>
                  <a:schemeClr val="bg1"/>
                </a:solidFill>
              </a:rPr>
              <a:t>Jun 30</a:t>
            </a:r>
          </a:p>
          <a:p>
            <a:pPr marL="0" indent="0">
              <a:buNone/>
            </a:pPr>
            <a:r>
              <a:rPr lang="en-US" sz="2200" dirty="0">
                <a:solidFill>
                  <a:schemeClr val="bg1"/>
                </a:solidFill>
              </a:rPr>
              <a:t>Business Rules:</a:t>
            </a:r>
          </a:p>
          <a:p>
            <a:pPr marL="0" indent="0">
              <a:buNone/>
            </a:pPr>
            <a:r>
              <a:rPr lang="en-US" sz="2200" dirty="0">
                <a:solidFill>
                  <a:schemeClr val="bg1"/>
                </a:solidFill>
              </a:rPr>
              <a:t>Student</a:t>
            </a:r>
          </a:p>
        </p:txBody>
      </p:sp>
      <p:sp>
        <p:nvSpPr>
          <p:cNvPr id="5" name="Footer Placeholder 4">
            <a:extLst>
              <a:ext uri="{FF2B5EF4-FFF2-40B4-BE49-F238E27FC236}">
                <a16:creationId xmlns:a16="http://schemas.microsoft.com/office/drawing/2014/main" id="{D828EE83-0D1D-4849-8A61-1ED297B94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7D2A7-2AF8-4887-9A19-AEA0AD082E64}"/>
              </a:ext>
            </a:extLst>
          </p:cNvPr>
          <p:cNvSpPr>
            <a:spLocks noGrp="1"/>
          </p:cNvSpPr>
          <p:nvPr>
            <p:ph type="sldNum" sz="quarter" idx="12"/>
          </p:nvPr>
        </p:nvSpPr>
        <p:spPr/>
        <p:txBody>
          <a:bodyPr/>
          <a:lstStyle/>
          <a:p>
            <a:fld id="{0306DF90-2B21-4E8A-BA0F-162F2E17A443}" type="slidenum">
              <a:rPr lang="en-US" smtClean="0"/>
              <a:t>31</a:t>
            </a:fld>
            <a:endParaRPr lang="en-US"/>
          </a:p>
        </p:txBody>
      </p:sp>
      <p:sp>
        <p:nvSpPr>
          <p:cNvPr id="8" name="TextBox 7">
            <a:extLst>
              <a:ext uri="{FF2B5EF4-FFF2-40B4-BE49-F238E27FC236}">
                <a16:creationId xmlns:a16="http://schemas.microsoft.com/office/drawing/2014/main" id="{3541BAE6-75C9-459D-B629-47FC71B6FE08}"/>
              </a:ext>
            </a:extLst>
          </p:cNvPr>
          <p:cNvSpPr txBox="1"/>
          <p:nvPr/>
        </p:nvSpPr>
        <p:spPr>
          <a:xfrm>
            <a:off x="8750144" y="304800"/>
            <a:ext cx="1585116" cy="369332"/>
          </a:xfrm>
          <a:prstGeom prst="rect">
            <a:avLst/>
          </a:prstGeom>
          <a:noFill/>
        </p:spPr>
        <p:txBody>
          <a:bodyPr wrap="square" rtlCol="0">
            <a:spAutoFit/>
          </a:bodyPr>
          <a:lstStyle/>
          <a:p>
            <a:r>
              <a:rPr lang="en-US" dirty="0">
                <a:hlinkClick r:id="rId3" action="ppaction://hlinksldjump"/>
              </a:rPr>
              <a:t>Back to Top</a:t>
            </a:r>
            <a:endParaRPr lang="en-US" dirty="0"/>
          </a:p>
        </p:txBody>
      </p:sp>
    </p:spTree>
    <p:extLst>
      <p:ext uri="{BB962C8B-B14F-4D97-AF65-F5344CB8AC3E}">
        <p14:creationId xmlns:p14="http://schemas.microsoft.com/office/powerpoint/2010/main" val="3809502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E85B5-932B-48C4-ABD4-B595DEFDB950}"/>
              </a:ext>
            </a:extLst>
          </p:cNvPr>
          <p:cNvSpPr>
            <a:spLocks noGrp="1"/>
          </p:cNvSpPr>
          <p:nvPr>
            <p:ph type="title"/>
          </p:nvPr>
        </p:nvSpPr>
        <p:spPr>
          <a:solidFill>
            <a:schemeClr val="accent1">
              <a:lumMod val="60000"/>
              <a:lumOff val="40000"/>
            </a:schemeClr>
          </a:solidFill>
        </p:spPr>
        <p:txBody>
          <a:bodyPr/>
          <a:lstStyle/>
          <a:p>
            <a:r>
              <a:rPr lang="en-US" dirty="0">
                <a:solidFill>
                  <a:schemeClr val="bg1"/>
                </a:solidFill>
              </a:rPr>
              <a:t>Data Quality – Student Data</a:t>
            </a:r>
          </a:p>
        </p:txBody>
      </p:sp>
      <p:sp>
        <p:nvSpPr>
          <p:cNvPr id="3" name="Content Placeholder 2">
            <a:extLst>
              <a:ext uri="{FF2B5EF4-FFF2-40B4-BE49-F238E27FC236}">
                <a16:creationId xmlns:a16="http://schemas.microsoft.com/office/drawing/2014/main" id="{40A1340F-92B2-47D2-BE37-D2C1C55D194C}"/>
              </a:ext>
            </a:extLst>
          </p:cNvPr>
          <p:cNvSpPr>
            <a:spLocks noGrp="1"/>
          </p:cNvSpPr>
          <p:nvPr>
            <p:ph sz="half" idx="1"/>
          </p:nvPr>
        </p:nvSpPr>
        <p:spPr>
          <a:xfrm>
            <a:off x="838199" y="1825625"/>
            <a:ext cx="7315201" cy="4351338"/>
          </a:xfrm>
          <a:solidFill>
            <a:schemeClr val="accent1">
              <a:lumMod val="60000"/>
              <a:lumOff val="40000"/>
            </a:schemeClr>
          </a:solidFill>
        </p:spPr>
        <p:txBody>
          <a:bodyPr>
            <a:normAutofit/>
          </a:bodyPr>
          <a:lstStyle/>
          <a:p>
            <a:pPr marL="0" indent="0">
              <a:buNone/>
            </a:pPr>
            <a:r>
              <a:rPr lang="en-US" sz="2000" dirty="0">
                <a:solidFill>
                  <a:schemeClr val="bg1"/>
                </a:solidFill>
              </a:rPr>
              <a:t>Records rejected by the CDW must be corrected in PowerSchool prior to the next submission; otherwise, related student data will fail to load.</a:t>
            </a:r>
          </a:p>
          <a:p>
            <a:pPr marL="0" indent="0">
              <a:buNone/>
            </a:pPr>
            <a:r>
              <a:rPr lang="en-US" sz="2000" dirty="0">
                <a:solidFill>
                  <a:schemeClr val="bg1"/>
                </a:solidFill>
              </a:rPr>
              <a:t>Invalid student UIDs will not load to the CDW</a:t>
            </a:r>
          </a:p>
          <a:p>
            <a:r>
              <a:rPr lang="en-US" sz="2000" dirty="0">
                <a:solidFill>
                  <a:schemeClr val="bg1"/>
                </a:solidFill>
              </a:rPr>
              <a:t>Most common invalid/missing data:</a:t>
            </a:r>
            <a:endParaRPr lang="en-US" sz="1800" dirty="0">
              <a:solidFill>
                <a:schemeClr val="bg1"/>
              </a:solidFill>
            </a:endParaRPr>
          </a:p>
          <a:p>
            <a:pPr lvl="1"/>
            <a:r>
              <a:rPr lang="en-US" sz="1800" dirty="0">
                <a:solidFill>
                  <a:schemeClr val="bg1"/>
                </a:solidFill>
              </a:rPr>
              <a:t>Birthdates</a:t>
            </a:r>
          </a:p>
          <a:p>
            <a:pPr lvl="1"/>
            <a:r>
              <a:rPr lang="en-US" sz="1800" dirty="0">
                <a:solidFill>
                  <a:schemeClr val="bg1"/>
                </a:solidFill>
              </a:rPr>
              <a:t>Race/Ethnicity</a:t>
            </a:r>
          </a:p>
          <a:p>
            <a:pPr lvl="1"/>
            <a:r>
              <a:rPr lang="en-US" sz="1800" dirty="0">
                <a:solidFill>
                  <a:schemeClr val="bg1"/>
                </a:solidFill>
              </a:rPr>
              <a:t>Hispanic Indicator</a:t>
            </a:r>
          </a:p>
          <a:p>
            <a:pPr lvl="1"/>
            <a:r>
              <a:rPr lang="en-US" sz="1800" dirty="0">
                <a:solidFill>
                  <a:schemeClr val="bg1"/>
                </a:solidFill>
              </a:rPr>
              <a:t>Gender</a:t>
            </a:r>
          </a:p>
          <a:p>
            <a:pPr lvl="1"/>
            <a:r>
              <a:rPr lang="en-US" sz="1800" dirty="0">
                <a:solidFill>
                  <a:schemeClr val="bg1"/>
                </a:solidFill>
              </a:rPr>
              <a:t>State, District, School Entry Dates</a:t>
            </a:r>
          </a:p>
          <a:p>
            <a:pPr lvl="1"/>
            <a:r>
              <a:rPr lang="en-US" sz="1800" dirty="0">
                <a:solidFill>
                  <a:schemeClr val="bg1"/>
                </a:solidFill>
              </a:rPr>
              <a:t>State Code (NC)</a:t>
            </a:r>
          </a:p>
          <a:p>
            <a:pPr lvl="1"/>
            <a:r>
              <a:rPr lang="en-US" sz="1800" dirty="0">
                <a:solidFill>
                  <a:schemeClr val="bg1"/>
                </a:solidFill>
              </a:rPr>
              <a:t>Course of Study Code</a:t>
            </a:r>
          </a:p>
          <a:p>
            <a:pPr lvl="1"/>
            <a:r>
              <a:rPr lang="en-US" sz="1800" dirty="0">
                <a:solidFill>
                  <a:schemeClr val="bg1"/>
                </a:solidFill>
              </a:rPr>
              <a:t>Expected Graduation Year</a:t>
            </a:r>
          </a:p>
          <a:p>
            <a:pPr marL="0" indent="0">
              <a:buNone/>
            </a:pPr>
            <a:endParaRPr lang="en-US" dirty="0">
              <a:solidFill>
                <a:schemeClr val="bg1"/>
              </a:solidFill>
            </a:endParaRPr>
          </a:p>
          <a:p>
            <a:endParaRPr lang="en-US" sz="2200" dirty="0">
              <a:solidFill>
                <a:schemeClr val="bg1"/>
              </a:solidFill>
            </a:endParaRPr>
          </a:p>
        </p:txBody>
      </p:sp>
      <p:sp>
        <p:nvSpPr>
          <p:cNvPr id="4" name="Content Placeholder 3">
            <a:extLst>
              <a:ext uri="{FF2B5EF4-FFF2-40B4-BE49-F238E27FC236}">
                <a16:creationId xmlns:a16="http://schemas.microsoft.com/office/drawing/2014/main" id="{4EAF14CA-090F-49C4-BB32-011D44CB68B9}"/>
              </a:ext>
            </a:extLst>
          </p:cNvPr>
          <p:cNvSpPr>
            <a:spLocks noGrp="1"/>
          </p:cNvSpPr>
          <p:nvPr>
            <p:ph sz="half" idx="2"/>
          </p:nvPr>
        </p:nvSpPr>
        <p:spPr>
          <a:xfrm>
            <a:off x="8153400" y="1825625"/>
            <a:ext cx="3200400" cy="4351338"/>
          </a:xfrm>
          <a:noFill/>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n-US" sz="2400" dirty="0"/>
              <a:t>Schools created with the school numbers 001 through 291 are not collected in the CDW</a:t>
            </a:r>
          </a:p>
          <a:p>
            <a:pPr marL="0" indent="0">
              <a:buNone/>
            </a:pPr>
            <a:endParaRPr lang="en-US" sz="2400" dirty="0"/>
          </a:p>
          <a:p>
            <a:pPr marL="0" indent="0">
              <a:buNone/>
            </a:pPr>
            <a:r>
              <a:rPr lang="en-US" sz="2400" dirty="0"/>
              <a:t>Students who are offered services by programs but are not in a traditional school  (including PKs) must be in the associated program school.</a:t>
            </a:r>
          </a:p>
        </p:txBody>
      </p:sp>
      <p:sp>
        <p:nvSpPr>
          <p:cNvPr id="5" name="Footer Placeholder 4">
            <a:extLst>
              <a:ext uri="{FF2B5EF4-FFF2-40B4-BE49-F238E27FC236}">
                <a16:creationId xmlns:a16="http://schemas.microsoft.com/office/drawing/2014/main" id="{D828EE83-0D1D-4849-8A61-1ED297B94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7D2A7-2AF8-4887-9A19-AEA0AD082E64}"/>
              </a:ext>
            </a:extLst>
          </p:cNvPr>
          <p:cNvSpPr>
            <a:spLocks noGrp="1"/>
          </p:cNvSpPr>
          <p:nvPr>
            <p:ph type="sldNum" sz="quarter" idx="12"/>
          </p:nvPr>
        </p:nvSpPr>
        <p:spPr/>
        <p:txBody>
          <a:bodyPr/>
          <a:lstStyle/>
          <a:p>
            <a:fld id="{0306DF90-2B21-4E8A-BA0F-162F2E17A443}" type="slidenum">
              <a:rPr lang="en-US" smtClean="0"/>
              <a:t>32</a:t>
            </a:fld>
            <a:endParaRPr lang="en-US"/>
          </a:p>
        </p:txBody>
      </p:sp>
    </p:spTree>
    <p:extLst>
      <p:ext uri="{BB962C8B-B14F-4D97-AF65-F5344CB8AC3E}">
        <p14:creationId xmlns:p14="http://schemas.microsoft.com/office/powerpoint/2010/main" val="3582105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4838-24D3-4D01-9F68-30E19CA01D12}"/>
              </a:ext>
            </a:extLst>
          </p:cNvPr>
          <p:cNvSpPr>
            <a:spLocks noGrp="1"/>
          </p:cNvSpPr>
          <p:nvPr>
            <p:ph type="title"/>
          </p:nvPr>
        </p:nvSpPr>
        <p:spPr/>
        <p:txBody>
          <a:bodyPr/>
          <a:lstStyle/>
          <a:p>
            <a:r>
              <a:rPr lang="en-US" dirty="0"/>
              <a:t>Working with the CDW Data Dictionary</a:t>
            </a:r>
          </a:p>
        </p:txBody>
      </p:sp>
      <p:sp>
        <p:nvSpPr>
          <p:cNvPr id="3" name="Content Placeholder 2">
            <a:extLst>
              <a:ext uri="{FF2B5EF4-FFF2-40B4-BE49-F238E27FC236}">
                <a16:creationId xmlns:a16="http://schemas.microsoft.com/office/drawing/2014/main" id="{385F6D95-D9D3-47C0-B6DD-C8B5DA035007}"/>
              </a:ext>
            </a:extLst>
          </p:cNvPr>
          <p:cNvSpPr>
            <a:spLocks noGrp="1"/>
          </p:cNvSpPr>
          <p:nvPr>
            <p:ph idx="1"/>
          </p:nvPr>
        </p:nvSpPr>
        <p:spPr/>
        <p:txBody>
          <a:bodyPr>
            <a:normAutofit fontScale="85000" lnSpcReduction="10000"/>
          </a:bodyPr>
          <a:lstStyle/>
          <a:p>
            <a:pPr marL="0" indent="0">
              <a:buNone/>
            </a:pPr>
            <a:r>
              <a:rPr lang="en-US" dirty="0"/>
              <a:t>Spreadsheet containing location, source and description of each data element</a:t>
            </a:r>
          </a:p>
          <a:p>
            <a:pPr marL="342900" lvl="1" indent="0">
              <a:buNone/>
            </a:pPr>
            <a:r>
              <a:rPr lang="en-US" dirty="0"/>
              <a:t>Filter by:</a:t>
            </a:r>
          </a:p>
          <a:p>
            <a:pPr marL="800100" lvl="1" indent="-457200"/>
            <a:r>
              <a:rPr lang="en-US" dirty="0"/>
              <a:t>Subject Area</a:t>
            </a:r>
          </a:p>
          <a:p>
            <a:pPr marL="800100" lvl="1" indent="-457200"/>
            <a:r>
              <a:rPr lang="en-US" dirty="0"/>
              <a:t>Sub-folder</a:t>
            </a:r>
          </a:p>
          <a:p>
            <a:pPr marL="800100" lvl="1" indent="-457200"/>
            <a:r>
              <a:rPr lang="en-US" dirty="0"/>
              <a:t>Data Element</a:t>
            </a:r>
          </a:p>
          <a:p>
            <a:pPr marL="800100" lvl="1" indent="-457200"/>
            <a:r>
              <a:rPr lang="en-US" dirty="0"/>
              <a:t>Authoritative Source</a:t>
            </a:r>
          </a:p>
          <a:p>
            <a:pPr marL="800100" lvl="1" indent="-457200"/>
            <a:r>
              <a:rPr lang="en-US" dirty="0"/>
              <a:t>Definition</a:t>
            </a:r>
          </a:p>
          <a:p>
            <a:pPr marL="514350" indent="-514350">
              <a:buFont typeface="+mj-lt"/>
              <a:buAutoNum type="arabicPeriod"/>
            </a:pPr>
            <a:endParaRPr lang="en-US" dirty="0"/>
          </a:p>
          <a:p>
            <a:pPr marL="514350" indent="-514350">
              <a:buFont typeface="+mj-lt"/>
              <a:buAutoNum type="arabicPeriod"/>
            </a:pPr>
            <a:r>
              <a:rPr lang="en-US" dirty="0"/>
              <a:t>Download the file</a:t>
            </a:r>
          </a:p>
          <a:p>
            <a:pPr marL="514350" indent="-514350">
              <a:buFont typeface="+mj-lt"/>
              <a:buAutoNum type="arabicPeriod"/>
            </a:pPr>
            <a:r>
              <a:rPr lang="en-US" dirty="0"/>
              <a:t>Enable the spreadsheet</a:t>
            </a:r>
          </a:p>
          <a:p>
            <a:pPr marL="514350" indent="-514350">
              <a:buFont typeface="+mj-lt"/>
              <a:buAutoNum type="arabicPeriod"/>
            </a:pPr>
            <a:endParaRPr lang="en-US" dirty="0"/>
          </a:p>
          <a:p>
            <a:pPr marL="0" indent="0" algn="ctr">
              <a:buNone/>
            </a:pPr>
            <a:r>
              <a:rPr lang="en-US" sz="2200" dirty="0"/>
              <a:t>For Excel tips, visit: </a:t>
            </a:r>
            <a:r>
              <a:rPr lang="en-US" sz="2200" dirty="0">
                <a:hlinkClick r:id="rId3"/>
              </a:rPr>
              <a:t>http://www.excel-easy.com/data-analysis/filter.html</a:t>
            </a:r>
            <a:endParaRPr lang="en-US" sz="2200" dirty="0"/>
          </a:p>
          <a:p>
            <a:pPr marL="0" indent="0" algn="ctr">
              <a:buNone/>
            </a:pPr>
            <a:endParaRPr lang="en-US" dirty="0"/>
          </a:p>
        </p:txBody>
      </p:sp>
      <p:sp>
        <p:nvSpPr>
          <p:cNvPr id="4" name="Footer Placeholder 3">
            <a:extLst>
              <a:ext uri="{FF2B5EF4-FFF2-40B4-BE49-F238E27FC236}">
                <a16:creationId xmlns:a16="http://schemas.microsoft.com/office/drawing/2014/main" id="{108DD42E-EF7C-4FE1-98AC-6AD2F8B6C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C02590-3246-4373-AD15-E0A95D004F64}"/>
              </a:ext>
            </a:extLst>
          </p:cNvPr>
          <p:cNvSpPr>
            <a:spLocks noGrp="1"/>
          </p:cNvSpPr>
          <p:nvPr>
            <p:ph type="sldNum" sz="quarter" idx="12"/>
          </p:nvPr>
        </p:nvSpPr>
        <p:spPr/>
        <p:txBody>
          <a:bodyPr/>
          <a:lstStyle/>
          <a:p>
            <a:fld id="{0306DF90-2B21-4E8A-BA0F-162F2E17A443}" type="slidenum">
              <a:rPr lang="en-US" smtClean="0"/>
              <a:t>33</a:t>
            </a:fld>
            <a:endParaRPr lang="en-US"/>
          </a:p>
        </p:txBody>
      </p:sp>
    </p:spTree>
    <p:extLst>
      <p:ext uri="{BB962C8B-B14F-4D97-AF65-F5344CB8AC3E}">
        <p14:creationId xmlns:p14="http://schemas.microsoft.com/office/powerpoint/2010/main" val="4146778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B4FE1-E557-4EAC-8D43-3A2B22D8EBCB}"/>
              </a:ext>
            </a:extLst>
          </p:cNvPr>
          <p:cNvSpPr>
            <a:spLocks noGrp="1"/>
          </p:cNvSpPr>
          <p:nvPr>
            <p:ph type="title"/>
          </p:nvPr>
        </p:nvSpPr>
        <p:spPr/>
        <p:txBody>
          <a:bodyPr/>
          <a:lstStyle/>
          <a:p>
            <a:r>
              <a:rPr lang="en-US" dirty="0"/>
              <a:t>Resources</a:t>
            </a:r>
          </a:p>
        </p:txBody>
      </p:sp>
      <p:sp>
        <p:nvSpPr>
          <p:cNvPr id="5" name="Content Placeholder 4">
            <a:extLst>
              <a:ext uri="{FF2B5EF4-FFF2-40B4-BE49-F238E27FC236}">
                <a16:creationId xmlns:a16="http://schemas.microsoft.com/office/drawing/2014/main" id="{EF16E976-3C80-4605-B21C-89111DA14FDC}"/>
              </a:ext>
            </a:extLst>
          </p:cNvPr>
          <p:cNvSpPr>
            <a:spLocks noGrp="1"/>
          </p:cNvSpPr>
          <p:nvPr>
            <p:ph idx="1"/>
          </p:nvPr>
        </p:nvSpPr>
        <p:spPr/>
        <p:txBody>
          <a:bodyPr>
            <a:normAutofit lnSpcReduction="10000"/>
          </a:bodyPr>
          <a:lstStyle/>
          <a:p>
            <a:r>
              <a:rPr lang="en-US" dirty="0"/>
              <a:t>Registering for the CEDARS Data Warehouse</a:t>
            </a:r>
          </a:p>
          <a:p>
            <a:r>
              <a:rPr lang="en-US" dirty="0"/>
              <a:t>Security Officer Administration Guide</a:t>
            </a:r>
          </a:p>
          <a:p>
            <a:r>
              <a:rPr lang="en-US" dirty="0"/>
              <a:t>Viewing Pre-created Dashboards</a:t>
            </a:r>
          </a:p>
          <a:p>
            <a:r>
              <a:rPr lang="en-US" dirty="0"/>
              <a:t>Creating Reports</a:t>
            </a:r>
          </a:p>
          <a:p>
            <a:r>
              <a:rPr lang="en-US" dirty="0"/>
              <a:t>CEDARS Data Dictionary </a:t>
            </a:r>
          </a:p>
          <a:p>
            <a:r>
              <a:rPr lang="en-US" dirty="0"/>
              <a:t>Overview to the CEDARS Data Warehouse (ppt)</a:t>
            </a:r>
          </a:p>
          <a:p>
            <a:r>
              <a:rPr lang="en-US" dirty="0"/>
              <a:t>Understanding Subject Areas (ppt)</a:t>
            </a:r>
          </a:p>
          <a:p>
            <a:endParaRPr lang="en-US" dirty="0"/>
          </a:p>
          <a:p>
            <a:pPr marL="0" indent="0" algn="ctr">
              <a:buNone/>
            </a:pPr>
            <a:r>
              <a:rPr lang="en-US" dirty="0">
                <a:hlinkClick r:id="rId3"/>
              </a:rPr>
              <a:t>CEDARS is located under “Data and Reports” on the NC DPI website</a:t>
            </a:r>
            <a:endParaRPr lang="en-US" dirty="0"/>
          </a:p>
          <a:p>
            <a:pPr marL="0" indent="0" algn="ctr">
              <a:buNone/>
            </a:pPr>
            <a:endParaRPr lang="en-US" dirty="0"/>
          </a:p>
        </p:txBody>
      </p:sp>
      <p:sp>
        <p:nvSpPr>
          <p:cNvPr id="3" name="Footer Placeholder 2">
            <a:extLst>
              <a:ext uri="{FF2B5EF4-FFF2-40B4-BE49-F238E27FC236}">
                <a16:creationId xmlns:a16="http://schemas.microsoft.com/office/drawing/2014/main" id="{92056EF1-7CA1-403A-A5B9-D19A9CBEEE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BA613D-7623-4610-8F60-CE866BEBC52C}"/>
              </a:ext>
            </a:extLst>
          </p:cNvPr>
          <p:cNvSpPr>
            <a:spLocks noGrp="1"/>
          </p:cNvSpPr>
          <p:nvPr>
            <p:ph type="sldNum" sz="quarter" idx="12"/>
          </p:nvPr>
        </p:nvSpPr>
        <p:spPr/>
        <p:txBody>
          <a:bodyPr/>
          <a:lstStyle/>
          <a:p>
            <a:fld id="{0306DF90-2B21-4E8A-BA0F-162F2E17A443}" type="slidenum">
              <a:rPr lang="en-US" smtClean="0"/>
              <a:t>34</a:t>
            </a:fld>
            <a:endParaRPr lang="en-US" dirty="0"/>
          </a:p>
        </p:txBody>
      </p:sp>
      <p:pic>
        <p:nvPicPr>
          <p:cNvPr id="7" name="Picture 6" descr="C:\Users\tdominguez\AppData\Local\Microsoft\Windows\Temporary Internet Files\Content.IE5\6GADI2VV\MP900262785[1].jpg">
            <a:extLst>
              <a:ext uri="{FF2B5EF4-FFF2-40B4-BE49-F238E27FC236}">
                <a16:creationId xmlns:a16="http://schemas.microsoft.com/office/drawing/2014/main" id="{070BF7D4-2A20-450B-9A70-A9A79E028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5375" y="1367962"/>
            <a:ext cx="2270760" cy="34492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85458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8DD42E-EF7C-4FE1-98AC-6AD2F8B6C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C02590-3246-4373-AD15-E0A95D004F64}"/>
              </a:ext>
            </a:extLst>
          </p:cNvPr>
          <p:cNvSpPr>
            <a:spLocks noGrp="1"/>
          </p:cNvSpPr>
          <p:nvPr>
            <p:ph type="sldNum" sz="quarter" idx="12"/>
          </p:nvPr>
        </p:nvSpPr>
        <p:spPr/>
        <p:txBody>
          <a:bodyPr/>
          <a:lstStyle/>
          <a:p>
            <a:fld id="{0306DF90-2B21-4E8A-BA0F-162F2E17A443}" type="slidenum">
              <a:rPr lang="en-US" smtClean="0"/>
              <a:t>35</a:t>
            </a:fld>
            <a:endParaRPr lang="en-US"/>
          </a:p>
        </p:txBody>
      </p:sp>
      <p:sp>
        <p:nvSpPr>
          <p:cNvPr id="12" name="Title 6">
            <a:extLst>
              <a:ext uri="{FF2B5EF4-FFF2-40B4-BE49-F238E27FC236}">
                <a16:creationId xmlns:a16="http://schemas.microsoft.com/office/drawing/2014/main" id="{87AD6A58-41FF-4B72-8B6C-C0A5075A2815}"/>
              </a:ext>
            </a:extLst>
          </p:cNvPr>
          <p:cNvSpPr txBox="1">
            <a:spLocks/>
          </p:cNvSpPr>
          <p:nvPr/>
        </p:nvSpPr>
        <p:spPr>
          <a:xfrm>
            <a:off x="831850" y="3062288"/>
            <a:ext cx="10515600" cy="1500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Practical Application</a:t>
            </a:r>
          </a:p>
        </p:txBody>
      </p:sp>
      <p:sp>
        <p:nvSpPr>
          <p:cNvPr id="13" name="Text Placeholder 7">
            <a:extLst>
              <a:ext uri="{FF2B5EF4-FFF2-40B4-BE49-F238E27FC236}">
                <a16:creationId xmlns:a16="http://schemas.microsoft.com/office/drawing/2014/main" id="{E77DD982-39CA-4866-9F41-A4C1C011C6E1}"/>
              </a:ext>
            </a:extLst>
          </p:cNvPr>
          <p:cNvSpPr txBox="1">
            <a:spLocks/>
          </p:cNvSpPr>
          <p:nvPr/>
        </p:nvSpPr>
        <p:spPr>
          <a:xfrm>
            <a:off x="831850" y="4589463"/>
            <a:ext cx="10515600" cy="1500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Use this section to practice your new Subject Area knowledge</a:t>
            </a:r>
          </a:p>
        </p:txBody>
      </p:sp>
    </p:spTree>
    <p:extLst>
      <p:ext uri="{BB962C8B-B14F-4D97-AF65-F5344CB8AC3E}">
        <p14:creationId xmlns:p14="http://schemas.microsoft.com/office/powerpoint/2010/main" val="447080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8DD42E-EF7C-4FE1-98AC-6AD2F8B6C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C02590-3246-4373-AD15-E0A95D004F64}"/>
              </a:ext>
            </a:extLst>
          </p:cNvPr>
          <p:cNvSpPr>
            <a:spLocks noGrp="1"/>
          </p:cNvSpPr>
          <p:nvPr>
            <p:ph type="sldNum" sz="quarter" idx="12"/>
          </p:nvPr>
        </p:nvSpPr>
        <p:spPr/>
        <p:txBody>
          <a:bodyPr/>
          <a:lstStyle/>
          <a:p>
            <a:fld id="{0306DF90-2B21-4E8A-BA0F-162F2E17A443}" type="slidenum">
              <a:rPr lang="en-US" smtClean="0"/>
              <a:t>36</a:t>
            </a:fld>
            <a:endParaRPr lang="en-US"/>
          </a:p>
        </p:txBody>
      </p:sp>
      <p:sp>
        <p:nvSpPr>
          <p:cNvPr id="6" name="Title 4">
            <a:extLst>
              <a:ext uri="{FF2B5EF4-FFF2-40B4-BE49-F238E27FC236}">
                <a16:creationId xmlns:a16="http://schemas.microsoft.com/office/drawing/2014/main" id="{BBB16CFE-40EE-4B1F-9FA6-EB5CF7049A2A}"/>
              </a:ext>
            </a:extLst>
          </p:cNvPr>
          <p:cNvSpPr>
            <a:spLocks noGrp="1"/>
          </p:cNvSpPr>
          <p:nvPr>
            <p:ph type="title"/>
          </p:nvPr>
        </p:nvSpPr>
        <p:spPr>
          <a:xfrm>
            <a:off x="838200" y="365125"/>
            <a:ext cx="10515600" cy="1325563"/>
          </a:xfrm>
        </p:spPr>
        <p:txBody>
          <a:bodyPr/>
          <a:lstStyle/>
          <a:p>
            <a:r>
              <a:rPr lang="en-US" dirty="0"/>
              <a:t>Guidelines For Building a Report</a:t>
            </a:r>
          </a:p>
        </p:txBody>
      </p:sp>
      <p:sp>
        <p:nvSpPr>
          <p:cNvPr id="7" name="Content Placeholder 5">
            <a:extLst>
              <a:ext uri="{FF2B5EF4-FFF2-40B4-BE49-F238E27FC236}">
                <a16:creationId xmlns:a16="http://schemas.microsoft.com/office/drawing/2014/main" id="{CB950833-2AE2-4E38-B5D8-C84E31914E68}"/>
              </a:ext>
            </a:extLst>
          </p:cNvPr>
          <p:cNvSpPr>
            <a:spLocks noGrp="1"/>
          </p:cNvSpPr>
          <p:nvPr>
            <p:ph idx="1"/>
          </p:nvPr>
        </p:nvSpPr>
        <p:spPr>
          <a:xfrm>
            <a:off x="838200" y="1825625"/>
            <a:ext cx="10515600" cy="4351338"/>
          </a:xfrm>
        </p:spPr>
        <p:txBody>
          <a:bodyPr/>
          <a:lstStyle/>
          <a:p>
            <a:r>
              <a:rPr lang="en-US" dirty="0"/>
              <a:t>Must use Firefox</a:t>
            </a:r>
          </a:p>
          <a:p>
            <a:r>
              <a:rPr lang="en-US" dirty="0"/>
              <a:t>Must use Filters</a:t>
            </a:r>
          </a:p>
          <a:p>
            <a:pPr lvl="1"/>
            <a:r>
              <a:rPr lang="en-US" dirty="0"/>
              <a:t>Prove the query works before expanding to multiple years, schools, or large sets of data like assessments, course enrollments, grades etc.</a:t>
            </a:r>
          </a:p>
          <a:p>
            <a:pPr marL="971550" lvl="1" indent="-514350">
              <a:buFont typeface="+mj-lt"/>
              <a:buAutoNum type="arabicPeriod"/>
            </a:pPr>
            <a:r>
              <a:rPr lang="en-US" sz="2400" dirty="0"/>
              <a:t>Start with the </a:t>
            </a:r>
            <a:r>
              <a:rPr lang="en-US" sz="2400" b="1" dirty="0"/>
              <a:t>Reporting Year </a:t>
            </a:r>
            <a:r>
              <a:rPr lang="en-US" sz="2400" dirty="0"/>
              <a:t>or </a:t>
            </a:r>
            <a:r>
              <a:rPr lang="en-US" sz="2400" b="1" dirty="0"/>
              <a:t>Snapshot Date</a:t>
            </a:r>
            <a:r>
              <a:rPr lang="en-US" sz="2400" dirty="0"/>
              <a:t> data element</a:t>
            </a:r>
          </a:p>
          <a:p>
            <a:pPr marL="971550" lvl="1" indent="-514350">
              <a:buFont typeface="+mj-lt"/>
              <a:buAutoNum type="arabicPeriod"/>
            </a:pPr>
            <a:r>
              <a:rPr lang="en-US" sz="2400" dirty="0"/>
              <a:t>Further narrow by </a:t>
            </a:r>
            <a:r>
              <a:rPr lang="en-US" sz="2400" b="1" dirty="0"/>
              <a:t>School Number</a:t>
            </a:r>
            <a:endParaRPr lang="en-US" sz="2400" dirty="0"/>
          </a:p>
        </p:txBody>
      </p:sp>
    </p:spTree>
    <p:extLst>
      <p:ext uri="{BB962C8B-B14F-4D97-AF65-F5344CB8AC3E}">
        <p14:creationId xmlns:p14="http://schemas.microsoft.com/office/powerpoint/2010/main" val="4024003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8DD42E-EF7C-4FE1-98AC-6AD2F8B6C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C02590-3246-4373-AD15-E0A95D004F64}"/>
              </a:ext>
            </a:extLst>
          </p:cNvPr>
          <p:cNvSpPr>
            <a:spLocks noGrp="1"/>
          </p:cNvSpPr>
          <p:nvPr>
            <p:ph type="sldNum" sz="quarter" idx="12"/>
          </p:nvPr>
        </p:nvSpPr>
        <p:spPr/>
        <p:txBody>
          <a:bodyPr/>
          <a:lstStyle/>
          <a:p>
            <a:fld id="{0306DF90-2B21-4E8A-BA0F-162F2E17A443}" type="slidenum">
              <a:rPr lang="en-US" smtClean="0"/>
              <a:t>37</a:t>
            </a:fld>
            <a:endParaRPr lang="en-US"/>
          </a:p>
        </p:txBody>
      </p:sp>
      <p:sp>
        <p:nvSpPr>
          <p:cNvPr id="6" name="Title 1">
            <a:extLst>
              <a:ext uri="{FF2B5EF4-FFF2-40B4-BE49-F238E27FC236}">
                <a16:creationId xmlns:a16="http://schemas.microsoft.com/office/drawing/2014/main" id="{570D424E-2AF8-4C43-A24F-26FD40E88759}"/>
              </a:ext>
            </a:extLst>
          </p:cNvPr>
          <p:cNvSpPr>
            <a:spLocks noGrp="1"/>
          </p:cNvSpPr>
          <p:nvPr>
            <p:ph type="title"/>
          </p:nvPr>
        </p:nvSpPr>
        <p:spPr>
          <a:xfrm>
            <a:off x="838200" y="365125"/>
            <a:ext cx="10515600" cy="1325563"/>
          </a:xfrm>
        </p:spPr>
        <p:txBody>
          <a:bodyPr/>
          <a:lstStyle/>
          <a:p>
            <a:r>
              <a:rPr lang="en-US" dirty="0"/>
              <a:t>Beginning an Analysis</a:t>
            </a:r>
          </a:p>
        </p:txBody>
      </p:sp>
      <p:sp>
        <p:nvSpPr>
          <p:cNvPr id="7" name="Content Placeholder 2">
            <a:extLst>
              <a:ext uri="{FF2B5EF4-FFF2-40B4-BE49-F238E27FC236}">
                <a16:creationId xmlns:a16="http://schemas.microsoft.com/office/drawing/2014/main" id="{2B2AE1C1-FE6D-4507-BE73-DB6281540B93}"/>
              </a:ext>
            </a:extLst>
          </p:cNvPr>
          <p:cNvSpPr>
            <a:spLocks noGrp="1"/>
          </p:cNvSpPr>
          <p:nvPr>
            <p:ph idx="1"/>
          </p:nvPr>
        </p:nvSpPr>
        <p:spPr>
          <a:xfrm>
            <a:off x="838200" y="1825625"/>
            <a:ext cx="10515600" cy="4351338"/>
          </a:xfrm>
        </p:spPr>
        <p:txBody>
          <a:bodyPr/>
          <a:lstStyle/>
          <a:p>
            <a:pPr marL="0" indent="0" algn="ctr">
              <a:buNone/>
            </a:pPr>
            <a:r>
              <a:rPr lang="en-US" dirty="0"/>
              <a:t>‘Analysis’ is the term/function that is used in OBIEE to begin a report.</a:t>
            </a:r>
          </a:p>
          <a:p>
            <a:pPr marL="514350" indent="-514350">
              <a:buFont typeface="+mj-lt"/>
              <a:buAutoNum type="arabicPeriod"/>
            </a:pPr>
            <a:r>
              <a:rPr lang="en-US" dirty="0"/>
              <a:t>To navigate to the Subject Areas for each new report, use the </a:t>
            </a:r>
            <a:r>
              <a:rPr lang="en-US" b="1" dirty="0"/>
              <a:t>New </a:t>
            </a:r>
            <a:r>
              <a:rPr lang="en-US" dirty="0"/>
              <a:t>drop-down, located at the top right corner of the screen.</a:t>
            </a:r>
          </a:p>
          <a:p>
            <a:pPr marL="514350" indent="-514350">
              <a:buFont typeface="+mj-lt"/>
              <a:buAutoNum type="arabicPeriod"/>
            </a:pPr>
            <a:r>
              <a:rPr lang="en-US" dirty="0"/>
              <a:t>Click </a:t>
            </a:r>
            <a:r>
              <a:rPr lang="en-US" b="1" dirty="0"/>
              <a:t>Analysis</a:t>
            </a:r>
            <a:r>
              <a:rPr lang="en-US" dirty="0"/>
              <a:t>.</a:t>
            </a:r>
          </a:p>
        </p:txBody>
      </p:sp>
      <p:pic>
        <p:nvPicPr>
          <p:cNvPr id="8" name="Picture 4" descr="capture of beginning a new analysis">
            <a:extLst>
              <a:ext uri="{FF2B5EF4-FFF2-40B4-BE49-F238E27FC236}">
                <a16:creationId xmlns:a16="http://schemas.microsoft.com/office/drawing/2014/main" id="{254DAFAA-8261-4E07-B278-87B95D9BD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675" y="3990974"/>
            <a:ext cx="3648075" cy="225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953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8DD42E-EF7C-4FE1-98AC-6AD2F8B6C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C02590-3246-4373-AD15-E0A95D004F64}"/>
              </a:ext>
            </a:extLst>
          </p:cNvPr>
          <p:cNvSpPr>
            <a:spLocks noGrp="1"/>
          </p:cNvSpPr>
          <p:nvPr>
            <p:ph type="sldNum" sz="quarter" idx="12"/>
          </p:nvPr>
        </p:nvSpPr>
        <p:spPr/>
        <p:txBody>
          <a:bodyPr/>
          <a:lstStyle/>
          <a:p>
            <a:fld id="{0306DF90-2B21-4E8A-BA0F-162F2E17A443}" type="slidenum">
              <a:rPr lang="en-US" smtClean="0"/>
              <a:t>38</a:t>
            </a:fld>
            <a:endParaRPr lang="en-US"/>
          </a:p>
        </p:txBody>
      </p:sp>
      <p:sp>
        <p:nvSpPr>
          <p:cNvPr id="6" name="Title 1">
            <a:extLst>
              <a:ext uri="{FF2B5EF4-FFF2-40B4-BE49-F238E27FC236}">
                <a16:creationId xmlns:a16="http://schemas.microsoft.com/office/drawing/2014/main" id="{88B46DB3-B9D6-45EC-9947-38A8F791EB14}"/>
              </a:ext>
            </a:extLst>
          </p:cNvPr>
          <p:cNvSpPr>
            <a:spLocks noGrp="1"/>
          </p:cNvSpPr>
          <p:nvPr>
            <p:ph type="title"/>
          </p:nvPr>
        </p:nvSpPr>
        <p:spPr>
          <a:xfrm>
            <a:off x="838200" y="299810"/>
            <a:ext cx="10515600" cy="1325563"/>
          </a:xfrm>
        </p:spPr>
        <p:txBody>
          <a:bodyPr/>
          <a:lstStyle/>
          <a:p>
            <a:r>
              <a:rPr lang="en-US" dirty="0"/>
              <a:t>Beginning an Analysis…</a:t>
            </a:r>
          </a:p>
        </p:txBody>
      </p:sp>
      <p:sp>
        <p:nvSpPr>
          <p:cNvPr id="7" name="Content Placeholder 2">
            <a:extLst>
              <a:ext uri="{FF2B5EF4-FFF2-40B4-BE49-F238E27FC236}">
                <a16:creationId xmlns:a16="http://schemas.microsoft.com/office/drawing/2014/main" id="{5F5E7573-86E0-4324-B766-4B98337009D2}"/>
              </a:ext>
            </a:extLst>
          </p:cNvPr>
          <p:cNvSpPr>
            <a:spLocks noGrp="1"/>
          </p:cNvSpPr>
          <p:nvPr>
            <p:ph idx="1"/>
          </p:nvPr>
        </p:nvSpPr>
        <p:spPr>
          <a:xfrm>
            <a:off x="838200" y="1760310"/>
            <a:ext cx="10515600" cy="4351338"/>
          </a:xfrm>
        </p:spPr>
        <p:txBody>
          <a:bodyPr/>
          <a:lstStyle/>
          <a:p>
            <a:pPr marL="514350" indent="-514350">
              <a:buFont typeface="+mj-lt"/>
              <a:buAutoNum type="arabicPeriod" startAt="3"/>
            </a:pPr>
            <a:r>
              <a:rPr lang="en-US" dirty="0"/>
              <a:t>From the </a:t>
            </a:r>
            <a:r>
              <a:rPr lang="en-US" b="1" dirty="0"/>
              <a:t>Select Subject Area </a:t>
            </a:r>
            <a:r>
              <a:rPr lang="en-US" dirty="0"/>
              <a:t>list, click the applicable subject area.</a:t>
            </a:r>
          </a:p>
          <a:p>
            <a:pPr marL="514350" indent="-514350">
              <a:buFont typeface="+mj-lt"/>
              <a:buAutoNum type="arabicPeriod" startAt="3"/>
            </a:pPr>
            <a:r>
              <a:rPr lang="en-US" dirty="0"/>
              <a:t>An </a:t>
            </a:r>
            <a:r>
              <a:rPr lang="en-US" b="1" dirty="0"/>
              <a:t>Untitled</a:t>
            </a:r>
            <a:r>
              <a:rPr lang="en-US" dirty="0"/>
              <a:t> analysis screen opens </a:t>
            </a:r>
            <a:br>
              <a:rPr lang="en-US" dirty="0"/>
            </a:br>
            <a:r>
              <a:rPr lang="en-US" dirty="0"/>
              <a:t>to the </a:t>
            </a:r>
            <a:r>
              <a:rPr lang="en-US" b="1" dirty="0"/>
              <a:t>Criteria</a:t>
            </a:r>
            <a:r>
              <a:rPr lang="en-US" dirty="0"/>
              <a:t> sub-tab</a:t>
            </a:r>
          </a:p>
        </p:txBody>
      </p:sp>
      <p:pic>
        <p:nvPicPr>
          <p:cNvPr id="8" name="Picture 2" descr="capture of subject area drop-down">
            <a:extLst>
              <a:ext uri="{FF2B5EF4-FFF2-40B4-BE49-F238E27FC236}">
                <a16:creationId xmlns:a16="http://schemas.microsoft.com/office/drawing/2014/main" id="{9D41F2E1-4DAE-4A00-85AF-B2D1058CA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741" y="2352220"/>
            <a:ext cx="3787796" cy="1371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apture of upper portion of criteria tab and workspace">
            <a:extLst>
              <a:ext uri="{FF2B5EF4-FFF2-40B4-BE49-F238E27FC236}">
                <a16:creationId xmlns:a16="http://schemas.microsoft.com/office/drawing/2014/main" id="{F65D7A79-3C21-4E72-8F3A-22DD82CB6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90" y="3897085"/>
            <a:ext cx="869552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450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8DD42E-EF7C-4FE1-98AC-6AD2F8B6C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C02590-3246-4373-AD15-E0A95D004F64}"/>
              </a:ext>
            </a:extLst>
          </p:cNvPr>
          <p:cNvSpPr>
            <a:spLocks noGrp="1"/>
          </p:cNvSpPr>
          <p:nvPr>
            <p:ph type="sldNum" sz="quarter" idx="12"/>
          </p:nvPr>
        </p:nvSpPr>
        <p:spPr/>
        <p:txBody>
          <a:bodyPr/>
          <a:lstStyle/>
          <a:p>
            <a:fld id="{0306DF90-2B21-4E8A-BA0F-162F2E17A443}" type="slidenum">
              <a:rPr lang="en-US" smtClean="0"/>
              <a:t>39</a:t>
            </a:fld>
            <a:endParaRPr lang="en-US"/>
          </a:p>
        </p:txBody>
      </p:sp>
      <p:sp>
        <p:nvSpPr>
          <p:cNvPr id="6" name="Title 1">
            <a:extLst>
              <a:ext uri="{FF2B5EF4-FFF2-40B4-BE49-F238E27FC236}">
                <a16:creationId xmlns:a16="http://schemas.microsoft.com/office/drawing/2014/main" id="{16DFBF76-F7BD-4F3A-9A4C-BF2DD999EB67}"/>
              </a:ext>
            </a:extLst>
          </p:cNvPr>
          <p:cNvSpPr>
            <a:spLocks noGrp="1"/>
          </p:cNvSpPr>
          <p:nvPr>
            <p:ph type="title"/>
          </p:nvPr>
        </p:nvSpPr>
        <p:spPr>
          <a:xfrm>
            <a:off x="838200" y="365125"/>
            <a:ext cx="10515600" cy="1325563"/>
          </a:xfrm>
        </p:spPr>
        <p:txBody>
          <a:bodyPr/>
          <a:lstStyle/>
          <a:p>
            <a:r>
              <a:rPr lang="en-US" dirty="0"/>
              <a:t>Filtering Data Elements</a:t>
            </a:r>
          </a:p>
        </p:txBody>
      </p:sp>
      <p:sp>
        <p:nvSpPr>
          <p:cNvPr id="7" name="Content Placeholder 2">
            <a:extLst>
              <a:ext uri="{FF2B5EF4-FFF2-40B4-BE49-F238E27FC236}">
                <a16:creationId xmlns:a16="http://schemas.microsoft.com/office/drawing/2014/main" id="{A510C11D-BBB5-4BFE-B77F-DE2461106637}"/>
              </a:ext>
            </a:extLst>
          </p:cNvPr>
          <p:cNvSpPr>
            <a:spLocks noGrp="1"/>
          </p:cNvSpPr>
          <p:nvPr>
            <p:ph idx="1"/>
          </p:nvPr>
        </p:nvSpPr>
        <p:spPr>
          <a:xfrm>
            <a:off x="838200" y="1825625"/>
            <a:ext cx="10515600" cy="4351338"/>
          </a:xfrm>
        </p:spPr>
        <p:txBody>
          <a:bodyPr/>
          <a:lstStyle/>
          <a:p>
            <a:r>
              <a:rPr lang="en-US" dirty="0"/>
              <a:t>Filters must be applied to the data element from the </a:t>
            </a:r>
            <a:r>
              <a:rPr lang="en-US" b="1" dirty="0"/>
              <a:t>Criteria</a:t>
            </a:r>
            <a:r>
              <a:rPr lang="en-US" dirty="0"/>
              <a:t> sub-tab. The Criteria sub-tab is the first screen when building a new report.</a:t>
            </a:r>
          </a:p>
        </p:txBody>
      </p:sp>
      <p:pic>
        <p:nvPicPr>
          <p:cNvPr id="8" name="Picture 2" descr="capture of filter option">
            <a:extLst>
              <a:ext uri="{FF2B5EF4-FFF2-40B4-BE49-F238E27FC236}">
                <a16:creationId xmlns:a16="http://schemas.microsoft.com/office/drawing/2014/main" id="{2B54D763-5B3F-4704-B49B-30A8631E5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880" y="3421380"/>
            <a:ext cx="3667125" cy="23050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apture of reporting year selection in filter">
            <a:extLst>
              <a:ext uri="{FF2B5EF4-FFF2-40B4-BE49-F238E27FC236}">
                <a16:creationId xmlns:a16="http://schemas.microsoft.com/office/drawing/2014/main" id="{2AEE0F6E-6D11-46EB-9680-298D8C06F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4095" y="2882265"/>
            <a:ext cx="4211884"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003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4D790-A7D4-4F9A-B6BA-1AC39F3391ED}"/>
              </a:ext>
            </a:extLst>
          </p:cNvPr>
          <p:cNvSpPr>
            <a:spLocks noGrp="1"/>
          </p:cNvSpPr>
          <p:nvPr>
            <p:ph type="title"/>
          </p:nvPr>
        </p:nvSpPr>
        <p:spPr/>
        <p:txBody>
          <a:bodyPr/>
          <a:lstStyle/>
          <a:p>
            <a:r>
              <a:rPr lang="en-US" dirty="0"/>
              <a:t>Data:  No Business Rules Applied by CDW</a:t>
            </a:r>
          </a:p>
        </p:txBody>
      </p:sp>
      <p:sp>
        <p:nvSpPr>
          <p:cNvPr id="3" name="Content Placeholder 2">
            <a:extLst>
              <a:ext uri="{FF2B5EF4-FFF2-40B4-BE49-F238E27FC236}">
                <a16:creationId xmlns:a16="http://schemas.microsoft.com/office/drawing/2014/main" id="{EDED5F2F-D9BA-44F0-94C9-1152784FA23A}"/>
              </a:ext>
            </a:extLst>
          </p:cNvPr>
          <p:cNvSpPr>
            <a:spLocks noGrp="1"/>
          </p:cNvSpPr>
          <p:nvPr>
            <p:ph idx="1"/>
          </p:nvPr>
        </p:nvSpPr>
        <p:spPr/>
        <p:txBody>
          <a:bodyPr/>
          <a:lstStyle/>
          <a:p>
            <a:r>
              <a:rPr lang="en-US" dirty="0"/>
              <a:t>When data are loaded to the CDW, it is loaded exactly as the business area provides the data.  </a:t>
            </a:r>
          </a:p>
          <a:p>
            <a:r>
              <a:rPr lang="en-US" dirty="0"/>
              <a:t>The CDW validates data as it is processed and does not apply business rules.</a:t>
            </a:r>
          </a:p>
          <a:p>
            <a:pPr marL="457200" lvl="1" indent="0">
              <a:buNone/>
            </a:pPr>
            <a:r>
              <a:rPr lang="en-US" dirty="0"/>
              <a:t>For example, the CDW does not determine:</a:t>
            </a:r>
            <a:br>
              <a:rPr lang="en-US" dirty="0"/>
            </a:br>
            <a:endParaRPr lang="en-US" dirty="0"/>
          </a:p>
          <a:p>
            <a:pPr marL="457200" lvl="1" indent="0">
              <a:buNone/>
            </a:pPr>
            <a:r>
              <a:rPr lang="en-US" dirty="0"/>
              <a:t>A student’s status in special programs (LEP, Immigrant, Migrant, etc.). That determination is made at the source. </a:t>
            </a:r>
          </a:p>
          <a:p>
            <a:pPr marL="457200" lvl="1" indent="0">
              <a:buNone/>
            </a:pPr>
            <a:endParaRPr lang="en-US" dirty="0"/>
          </a:p>
          <a:p>
            <a:pPr marL="457200" lvl="1" indent="0">
              <a:buNone/>
            </a:pPr>
            <a:r>
              <a:rPr lang="en-US" dirty="0"/>
              <a:t>The performance level of a student’s assessment. That determination is made at the source (Accountability).</a:t>
            </a:r>
          </a:p>
          <a:p>
            <a:pPr lvl="1"/>
            <a:endParaRPr lang="en-US" dirty="0"/>
          </a:p>
        </p:txBody>
      </p:sp>
      <p:sp>
        <p:nvSpPr>
          <p:cNvPr id="4" name="Footer Placeholder 3">
            <a:extLst>
              <a:ext uri="{FF2B5EF4-FFF2-40B4-BE49-F238E27FC236}">
                <a16:creationId xmlns:a16="http://schemas.microsoft.com/office/drawing/2014/main" id="{30D187A9-2533-43E4-8D06-22E7766B87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426966-DAF9-4FD7-AF3C-36DF1664A176}"/>
              </a:ext>
            </a:extLst>
          </p:cNvPr>
          <p:cNvSpPr>
            <a:spLocks noGrp="1"/>
          </p:cNvSpPr>
          <p:nvPr>
            <p:ph type="sldNum" sz="quarter" idx="12"/>
          </p:nvPr>
        </p:nvSpPr>
        <p:spPr/>
        <p:txBody>
          <a:bodyPr/>
          <a:lstStyle/>
          <a:p>
            <a:fld id="{0306DF90-2B21-4E8A-BA0F-162F2E17A443}" type="slidenum">
              <a:rPr lang="en-US" smtClean="0"/>
              <a:t>4</a:t>
            </a:fld>
            <a:endParaRPr lang="en-US"/>
          </a:p>
        </p:txBody>
      </p:sp>
    </p:spTree>
    <p:extLst>
      <p:ext uri="{BB962C8B-B14F-4D97-AF65-F5344CB8AC3E}">
        <p14:creationId xmlns:p14="http://schemas.microsoft.com/office/powerpoint/2010/main" val="3692176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8DD42E-EF7C-4FE1-98AC-6AD2F8B6C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C02590-3246-4373-AD15-E0A95D004F64}"/>
              </a:ext>
            </a:extLst>
          </p:cNvPr>
          <p:cNvSpPr>
            <a:spLocks noGrp="1"/>
          </p:cNvSpPr>
          <p:nvPr>
            <p:ph type="sldNum" sz="quarter" idx="12"/>
          </p:nvPr>
        </p:nvSpPr>
        <p:spPr/>
        <p:txBody>
          <a:bodyPr/>
          <a:lstStyle/>
          <a:p>
            <a:fld id="{0306DF90-2B21-4E8A-BA0F-162F2E17A443}" type="slidenum">
              <a:rPr lang="en-US" smtClean="0"/>
              <a:t>40</a:t>
            </a:fld>
            <a:endParaRPr lang="en-US"/>
          </a:p>
        </p:txBody>
      </p:sp>
      <p:sp>
        <p:nvSpPr>
          <p:cNvPr id="6" name="Title 1">
            <a:extLst>
              <a:ext uri="{FF2B5EF4-FFF2-40B4-BE49-F238E27FC236}">
                <a16:creationId xmlns:a16="http://schemas.microsoft.com/office/drawing/2014/main" id="{E34AB49D-5278-4C3A-81A8-F370472134E1}"/>
              </a:ext>
            </a:extLst>
          </p:cNvPr>
          <p:cNvSpPr>
            <a:spLocks noGrp="1"/>
          </p:cNvSpPr>
          <p:nvPr>
            <p:ph type="title"/>
          </p:nvPr>
        </p:nvSpPr>
        <p:spPr>
          <a:xfrm>
            <a:off x="838200" y="365125"/>
            <a:ext cx="10515600" cy="1325563"/>
          </a:xfrm>
        </p:spPr>
        <p:txBody>
          <a:bodyPr/>
          <a:lstStyle/>
          <a:p>
            <a:r>
              <a:rPr lang="en-US" dirty="0"/>
              <a:t>Viewing Results</a:t>
            </a:r>
          </a:p>
        </p:txBody>
      </p:sp>
      <p:sp>
        <p:nvSpPr>
          <p:cNvPr id="7" name="Content Placeholder 2">
            <a:extLst>
              <a:ext uri="{FF2B5EF4-FFF2-40B4-BE49-F238E27FC236}">
                <a16:creationId xmlns:a16="http://schemas.microsoft.com/office/drawing/2014/main" id="{82C0C732-4FFA-48A8-AADB-599DA8E5BF91}"/>
              </a:ext>
            </a:extLst>
          </p:cNvPr>
          <p:cNvSpPr>
            <a:spLocks noGrp="1"/>
          </p:cNvSpPr>
          <p:nvPr>
            <p:ph idx="1"/>
          </p:nvPr>
        </p:nvSpPr>
        <p:spPr>
          <a:xfrm>
            <a:off x="838200" y="1825625"/>
            <a:ext cx="10515600" cy="4351338"/>
          </a:xfrm>
        </p:spPr>
        <p:txBody>
          <a:bodyPr/>
          <a:lstStyle/>
          <a:p>
            <a:r>
              <a:rPr lang="en-US" dirty="0"/>
              <a:t>The </a:t>
            </a:r>
            <a:r>
              <a:rPr lang="en-US" b="1" dirty="0"/>
              <a:t>Results</a:t>
            </a:r>
            <a:r>
              <a:rPr lang="en-US" dirty="0"/>
              <a:t> sub-tab displays the data selected from the Criteria sub-tab.</a:t>
            </a:r>
          </a:p>
          <a:p>
            <a:r>
              <a:rPr lang="en-US" dirty="0"/>
              <a:t>Clicking from Criteria to</a:t>
            </a:r>
            <a:br>
              <a:rPr lang="en-US" dirty="0"/>
            </a:br>
            <a:r>
              <a:rPr lang="en-US" dirty="0"/>
              <a:t>Results is easy.</a:t>
            </a:r>
          </a:p>
          <a:p>
            <a:endParaRPr lang="en-US" dirty="0"/>
          </a:p>
        </p:txBody>
      </p:sp>
      <p:pic>
        <p:nvPicPr>
          <p:cNvPr id="8" name="Picture 2" descr="capture of upper portion of results tab">
            <a:extLst>
              <a:ext uri="{FF2B5EF4-FFF2-40B4-BE49-F238E27FC236}">
                <a16:creationId xmlns:a16="http://schemas.microsoft.com/office/drawing/2014/main" id="{0E6291D0-6A7F-496E-AC43-ED6D7DF39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18434"/>
            <a:ext cx="5019675"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000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8DD42E-EF7C-4FE1-98AC-6AD2F8B6C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C02590-3246-4373-AD15-E0A95D004F64}"/>
              </a:ext>
            </a:extLst>
          </p:cNvPr>
          <p:cNvSpPr>
            <a:spLocks noGrp="1"/>
          </p:cNvSpPr>
          <p:nvPr>
            <p:ph type="sldNum" sz="quarter" idx="12"/>
          </p:nvPr>
        </p:nvSpPr>
        <p:spPr/>
        <p:txBody>
          <a:bodyPr/>
          <a:lstStyle/>
          <a:p>
            <a:fld id="{0306DF90-2B21-4E8A-BA0F-162F2E17A443}" type="slidenum">
              <a:rPr lang="en-US" smtClean="0"/>
              <a:t>41</a:t>
            </a:fld>
            <a:endParaRPr lang="en-US"/>
          </a:p>
        </p:txBody>
      </p:sp>
      <p:sp>
        <p:nvSpPr>
          <p:cNvPr id="6" name="Title 1">
            <a:extLst>
              <a:ext uri="{FF2B5EF4-FFF2-40B4-BE49-F238E27FC236}">
                <a16:creationId xmlns:a16="http://schemas.microsoft.com/office/drawing/2014/main" id="{81B12387-79E0-4063-ABE7-32E37CB0CA23}"/>
              </a:ext>
            </a:extLst>
          </p:cNvPr>
          <p:cNvSpPr>
            <a:spLocks noGrp="1"/>
          </p:cNvSpPr>
          <p:nvPr>
            <p:ph type="title"/>
          </p:nvPr>
        </p:nvSpPr>
        <p:spPr>
          <a:xfrm>
            <a:off x="838200" y="365125"/>
            <a:ext cx="10515600" cy="1325563"/>
          </a:xfrm>
        </p:spPr>
        <p:txBody>
          <a:bodyPr/>
          <a:lstStyle/>
          <a:p>
            <a:r>
              <a:rPr lang="en-US" dirty="0"/>
              <a:t>Saving an Analysis</a:t>
            </a:r>
          </a:p>
        </p:txBody>
      </p:sp>
      <p:sp>
        <p:nvSpPr>
          <p:cNvPr id="7" name="Content Placeholder 3">
            <a:extLst>
              <a:ext uri="{FF2B5EF4-FFF2-40B4-BE49-F238E27FC236}">
                <a16:creationId xmlns:a16="http://schemas.microsoft.com/office/drawing/2014/main" id="{CB4AD9BC-8CAE-44F1-A268-B91FC0A7BF8B}"/>
              </a:ext>
            </a:extLst>
          </p:cNvPr>
          <p:cNvSpPr>
            <a:spLocks noGrp="1"/>
          </p:cNvSpPr>
          <p:nvPr>
            <p:ph idx="1"/>
          </p:nvPr>
        </p:nvSpPr>
        <p:spPr>
          <a:xfrm>
            <a:off x="838200" y="1825625"/>
            <a:ext cx="10515600" cy="4351338"/>
          </a:xfrm>
        </p:spPr>
        <p:txBody>
          <a:bodyPr/>
          <a:lstStyle/>
          <a:p>
            <a:pPr marL="514350" indent="-514350">
              <a:buFont typeface="+mj-lt"/>
              <a:buAutoNum type="arabicPeriod"/>
            </a:pPr>
            <a:r>
              <a:rPr lang="en-US" sz="2800" dirty="0"/>
              <a:t>From the right side of the screen, click the </a:t>
            </a:r>
            <a:r>
              <a:rPr lang="en-US" sz="2800" b="1" dirty="0"/>
              <a:t>Save As</a:t>
            </a:r>
            <a:r>
              <a:rPr lang="en-US" sz="2800" dirty="0"/>
              <a:t> icon.</a:t>
            </a:r>
          </a:p>
          <a:p>
            <a:pPr marL="514350" indent="-514350">
              <a:buFont typeface="+mj-lt"/>
              <a:buAutoNum type="arabicPeriod"/>
            </a:pPr>
            <a:endParaRPr lang="en-US" sz="2800" dirty="0"/>
          </a:p>
          <a:p>
            <a:pPr marL="514350" indent="-514350">
              <a:buFont typeface="+mj-lt"/>
              <a:buAutoNum type="arabicPeriod"/>
            </a:pPr>
            <a:r>
              <a:rPr lang="en-US" sz="2800" dirty="0"/>
              <a:t>Click </a:t>
            </a:r>
            <a:r>
              <a:rPr lang="en-US" sz="2800" b="1" dirty="0"/>
              <a:t>My Folders</a:t>
            </a:r>
            <a:r>
              <a:rPr lang="en-US" sz="2800" dirty="0"/>
              <a:t>.</a:t>
            </a:r>
          </a:p>
          <a:p>
            <a:pPr marL="514350" indent="-514350">
              <a:buFont typeface="+mj-lt"/>
              <a:buAutoNum type="arabicPeriod"/>
            </a:pPr>
            <a:r>
              <a:rPr lang="en-US" sz="2800" dirty="0"/>
              <a:t>Type a meaningful name.</a:t>
            </a:r>
          </a:p>
          <a:p>
            <a:pPr marL="514350" indent="-514350">
              <a:buFont typeface="+mj-lt"/>
              <a:buAutoNum type="arabicPeriod"/>
            </a:pPr>
            <a:r>
              <a:rPr lang="en-US" sz="2800" dirty="0"/>
              <a:t>Click </a:t>
            </a:r>
            <a:r>
              <a:rPr lang="en-US" sz="2800" b="1" dirty="0"/>
              <a:t>Ok</a:t>
            </a:r>
            <a:r>
              <a:rPr lang="en-US" sz="2800" dirty="0"/>
              <a:t>.</a:t>
            </a:r>
          </a:p>
        </p:txBody>
      </p:sp>
      <p:pic>
        <p:nvPicPr>
          <p:cNvPr id="8" name="Picture 6" descr="C:\Users\TDOMIN~1\AppData\Local\Temp\SNAGHTMLf70afc.PNG">
            <a:extLst>
              <a:ext uri="{FF2B5EF4-FFF2-40B4-BE49-F238E27FC236}">
                <a16:creationId xmlns:a16="http://schemas.microsoft.com/office/drawing/2014/main" id="{1BB526FB-0741-4651-8C2C-D8B97ED3E3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451"/>
          <a:stretch/>
        </p:blipFill>
        <p:spPr bwMode="auto">
          <a:xfrm>
            <a:off x="9329204" y="1082676"/>
            <a:ext cx="262331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TDOMIN~1\AppData\Local\Temp\SNAGHTMLf791a9.PNG">
            <a:extLst>
              <a:ext uri="{FF2B5EF4-FFF2-40B4-BE49-F238E27FC236}">
                <a16:creationId xmlns:a16="http://schemas.microsoft.com/office/drawing/2014/main" id="{46435115-DC5E-4E60-8EA5-1F7EE9447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467" y="2486027"/>
            <a:ext cx="50274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84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8DD42E-EF7C-4FE1-98AC-6AD2F8B6C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C02590-3246-4373-AD15-E0A95D004F64}"/>
              </a:ext>
            </a:extLst>
          </p:cNvPr>
          <p:cNvSpPr>
            <a:spLocks noGrp="1"/>
          </p:cNvSpPr>
          <p:nvPr>
            <p:ph type="sldNum" sz="quarter" idx="12"/>
          </p:nvPr>
        </p:nvSpPr>
        <p:spPr/>
        <p:txBody>
          <a:bodyPr/>
          <a:lstStyle/>
          <a:p>
            <a:fld id="{0306DF90-2B21-4E8A-BA0F-162F2E17A443}" type="slidenum">
              <a:rPr lang="en-US" smtClean="0"/>
              <a:t>42</a:t>
            </a:fld>
            <a:endParaRPr lang="en-US"/>
          </a:p>
        </p:txBody>
      </p:sp>
      <p:sp>
        <p:nvSpPr>
          <p:cNvPr id="6" name="Title 1">
            <a:extLst>
              <a:ext uri="{FF2B5EF4-FFF2-40B4-BE49-F238E27FC236}">
                <a16:creationId xmlns:a16="http://schemas.microsoft.com/office/drawing/2014/main" id="{BAA6A56B-C8CE-4339-83B8-64BF766BCE9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Practical Application – Schools List</a:t>
            </a:r>
            <a:endParaRPr lang="en-US" dirty="0"/>
          </a:p>
        </p:txBody>
      </p:sp>
      <p:sp>
        <p:nvSpPr>
          <p:cNvPr id="7" name="Content Placeholder 2">
            <a:extLst>
              <a:ext uri="{FF2B5EF4-FFF2-40B4-BE49-F238E27FC236}">
                <a16:creationId xmlns:a16="http://schemas.microsoft.com/office/drawing/2014/main" id="{B6941373-88AA-4ABC-BBF8-FE11D0269797}"/>
              </a:ext>
            </a:extLst>
          </p:cNvPr>
          <p:cNvSpPr txBox="1">
            <a:spLocks/>
          </p:cNvSpPr>
          <p:nvPr/>
        </p:nvSpPr>
        <p:spPr>
          <a:xfrm>
            <a:off x="838200" y="1825625"/>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a:t>Double click </a:t>
            </a:r>
            <a:r>
              <a:rPr lang="en-US" b="1"/>
              <a:t>Most Recent School Information</a:t>
            </a:r>
            <a:r>
              <a:rPr lang="en-US"/>
              <a:t>, select:</a:t>
            </a:r>
          </a:p>
          <a:p>
            <a:pPr marL="914400" lvl="1" indent="-514350"/>
            <a:r>
              <a:rPr lang="en-US"/>
              <a:t>LEA Number, School Number, School Address 1, School Address 2, School Zip Code, School Operational Status Description, School Program Type, School Type, Vocation School, School Web Site URL</a:t>
            </a:r>
          </a:p>
          <a:p>
            <a:pPr marL="514350" indent="-514350">
              <a:buFont typeface="+mj-lt"/>
              <a:buAutoNum type="arabicPeriod"/>
            </a:pPr>
            <a:r>
              <a:rPr lang="en-US"/>
              <a:t>Click </a:t>
            </a:r>
            <a:r>
              <a:rPr lang="en-US" b="1"/>
              <a:t>Results</a:t>
            </a:r>
          </a:p>
          <a:p>
            <a:pPr marL="914400" lvl="1" indent="-514350">
              <a:buFont typeface="+mj-lt"/>
              <a:buAutoNum type="alphaLcPeriod"/>
            </a:pPr>
            <a:endParaRPr lang="en-US" dirty="0"/>
          </a:p>
        </p:txBody>
      </p:sp>
      <p:sp>
        <p:nvSpPr>
          <p:cNvPr id="8" name="Content Placeholder 3">
            <a:extLst>
              <a:ext uri="{FF2B5EF4-FFF2-40B4-BE49-F238E27FC236}">
                <a16:creationId xmlns:a16="http://schemas.microsoft.com/office/drawing/2014/main" id="{F9987894-A0B2-42CC-8C14-4F2D8B61FB2F}"/>
              </a:ext>
            </a:extLst>
          </p:cNvPr>
          <p:cNvSpPr txBox="1">
            <a:spLocks/>
          </p:cNvSpPr>
          <p:nvPr/>
        </p:nvSpPr>
        <p:spPr>
          <a:xfrm>
            <a:off x="6172200" y="1825625"/>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3"/>
            </a:pPr>
            <a:r>
              <a:rPr lang="en-US"/>
              <a:t>Click the </a:t>
            </a:r>
            <a:r>
              <a:rPr lang="en-US" b="1"/>
              <a:t>Save As</a:t>
            </a:r>
            <a:r>
              <a:rPr lang="en-US"/>
              <a:t> icon</a:t>
            </a:r>
          </a:p>
          <a:p>
            <a:pPr marL="857250" lvl="1" indent="-457200">
              <a:buFont typeface="+mj-lt"/>
              <a:buAutoNum type="arabicPeriod"/>
            </a:pPr>
            <a:r>
              <a:rPr lang="en-US"/>
              <a:t>Click </a:t>
            </a:r>
            <a:r>
              <a:rPr lang="en-US" b="1"/>
              <a:t>My Folders</a:t>
            </a:r>
          </a:p>
          <a:p>
            <a:pPr marL="857250" lvl="1" indent="-457200">
              <a:buFont typeface="+mj-lt"/>
              <a:buAutoNum type="arabicPeriod"/>
            </a:pPr>
            <a:r>
              <a:rPr lang="en-US"/>
              <a:t>Type a meaningful name in the </a:t>
            </a:r>
            <a:r>
              <a:rPr lang="en-US" b="1"/>
              <a:t>Name</a:t>
            </a:r>
            <a:r>
              <a:rPr lang="en-US"/>
              <a:t> field</a:t>
            </a:r>
          </a:p>
          <a:p>
            <a:pPr marL="857250" lvl="1" indent="-457200">
              <a:buFont typeface="+mj-lt"/>
              <a:buAutoNum type="arabicPeriod"/>
            </a:pPr>
            <a:r>
              <a:rPr lang="en-US"/>
              <a:t>Click </a:t>
            </a:r>
            <a:r>
              <a:rPr lang="en-US" b="1"/>
              <a:t>Ok</a:t>
            </a:r>
          </a:p>
          <a:p>
            <a:pPr marL="400050" lvl="1" indent="0">
              <a:buFont typeface="Arial" panose="020B0604020202020204" pitchFamily="34" charset="0"/>
              <a:buNone/>
            </a:pPr>
            <a:endParaRPr lang="en-US"/>
          </a:p>
          <a:p>
            <a:pPr marL="400050" lvl="1" indent="0">
              <a:buFont typeface="Arial" panose="020B0604020202020204" pitchFamily="34" charset="0"/>
              <a:buNone/>
            </a:pPr>
            <a:endParaRPr lang="en-US" dirty="0"/>
          </a:p>
        </p:txBody>
      </p:sp>
    </p:spTree>
    <p:extLst>
      <p:ext uri="{BB962C8B-B14F-4D97-AF65-F5344CB8AC3E}">
        <p14:creationId xmlns:p14="http://schemas.microsoft.com/office/powerpoint/2010/main" val="535173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8DD42E-EF7C-4FE1-98AC-6AD2F8B6C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C02590-3246-4373-AD15-E0A95D004F64}"/>
              </a:ext>
            </a:extLst>
          </p:cNvPr>
          <p:cNvSpPr>
            <a:spLocks noGrp="1"/>
          </p:cNvSpPr>
          <p:nvPr>
            <p:ph type="sldNum" sz="quarter" idx="12"/>
          </p:nvPr>
        </p:nvSpPr>
        <p:spPr/>
        <p:txBody>
          <a:bodyPr/>
          <a:lstStyle/>
          <a:p>
            <a:fld id="{0306DF90-2B21-4E8A-BA0F-162F2E17A443}" type="slidenum">
              <a:rPr lang="en-US" smtClean="0"/>
              <a:t>43</a:t>
            </a:fld>
            <a:endParaRPr lang="en-US"/>
          </a:p>
        </p:txBody>
      </p:sp>
      <p:sp>
        <p:nvSpPr>
          <p:cNvPr id="6" name="Title 1">
            <a:extLst>
              <a:ext uri="{FF2B5EF4-FFF2-40B4-BE49-F238E27FC236}">
                <a16:creationId xmlns:a16="http://schemas.microsoft.com/office/drawing/2014/main" id="{7F83C948-F624-480C-8A82-BAD91C3A623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Practical Application - Student Data</a:t>
            </a:r>
            <a:endParaRPr lang="en-US" dirty="0"/>
          </a:p>
        </p:txBody>
      </p:sp>
      <p:sp>
        <p:nvSpPr>
          <p:cNvPr id="7" name="Content Placeholder 2">
            <a:extLst>
              <a:ext uri="{FF2B5EF4-FFF2-40B4-BE49-F238E27FC236}">
                <a16:creationId xmlns:a16="http://schemas.microsoft.com/office/drawing/2014/main" id="{FB107CA4-2ED5-4195-BBAE-DB19B9385025}"/>
              </a:ext>
            </a:extLst>
          </p:cNvPr>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a:pPr>
            <a:r>
              <a:rPr lang="en-US" sz="2400"/>
              <a:t>Double click </a:t>
            </a:r>
            <a:r>
              <a:rPr lang="en-US" sz="2400" b="1"/>
              <a:t>Common Dimensions</a:t>
            </a:r>
            <a:r>
              <a:rPr lang="en-US" sz="2400"/>
              <a:t>, double click </a:t>
            </a:r>
            <a:r>
              <a:rPr lang="en-US" sz="2400" b="1"/>
              <a:t>Time</a:t>
            </a:r>
            <a:r>
              <a:rPr lang="en-US" sz="2400"/>
              <a:t>, double click </a:t>
            </a:r>
            <a:r>
              <a:rPr lang="en-US" sz="2400" b="1"/>
              <a:t>Reporting Year</a:t>
            </a:r>
            <a:r>
              <a:rPr lang="en-US" sz="2400"/>
              <a:t>. </a:t>
            </a:r>
          </a:p>
          <a:p>
            <a:pPr>
              <a:buFont typeface="+mj-lt"/>
              <a:buAutoNum type="arabicPeriod"/>
            </a:pPr>
            <a:r>
              <a:rPr lang="en-US" sz="2400"/>
              <a:t>From the </a:t>
            </a:r>
            <a:r>
              <a:rPr lang="en-US" sz="2400" b="1"/>
              <a:t>Selected Columns </a:t>
            </a:r>
            <a:r>
              <a:rPr lang="en-US" sz="2400"/>
              <a:t>section, hover over the bottom right of the data element.  </a:t>
            </a:r>
            <a:r>
              <a:rPr lang="en-US" sz="2400" b="1"/>
              <a:t>Filter</a:t>
            </a:r>
            <a:r>
              <a:rPr lang="en-US" sz="2400"/>
              <a:t> by 2012-13.</a:t>
            </a:r>
          </a:p>
          <a:p>
            <a:pPr>
              <a:buFont typeface="+mj-lt"/>
              <a:buAutoNum type="arabicPeriod"/>
            </a:pPr>
            <a:r>
              <a:rPr lang="en-US" sz="2400"/>
              <a:t>Double click </a:t>
            </a:r>
            <a:r>
              <a:rPr lang="en-US" sz="2400" b="1"/>
              <a:t>School Information</a:t>
            </a:r>
            <a:r>
              <a:rPr lang="en-US" sz="2400"/>
              <a:t>, double click </a:t>
            </a:r>
            <a:r>
              <a:rPr lang="en-US" sz="2400" b="1"/>
              <a:t>School Name</a:t>
            </a:r>
            <a:r>
              <a:rPr lang="en-US" sz="2400"/>
              <a:t>.</a:t>
            </a:r>
            <a:r>
              <a:rPr lang="en-US" sz="2400" b="1"/>
              <a:t> </a:t>
            </a:r>
            <a:endParaRPr lang="en-US" sz="2400"/>
          </a:p>
          <a:p>
            <a:pPr>
              <a:buFont typeface="+mj-lt"/>
              <a:buAutoNum type="arabicPeriod"/>
            </a:pPr>
            <a:r>
              <a:rPr lang="en-US" sz="2400"/>
              <a:t>Double click </a:t>
            </a:r>
            <a:r>
              <a:rPr lang="en-US" sz="2400" b="1"/>
              <a:t>Facts.</a:t>
            </a:r>
            <a:r>
              <a:rPr lang="en-US" sz="2400"/>
              <a:t> Open either the Most Recent Student Information </a:t>
            </a:r>
            <a:r>
              <a:rPr lang="en-US" sz="2400" b="1" i="1" u="sng"/>
              <a:t>or</a:t>
            </a:r>
            <a:r>
              <a:rPr lang="en-US" sz="2400"/>
              <a:t> the Point in Time Student Information and double click </a:t>
            </a:r>
            <a:r>
              <a:rPr lang="en-US" sz="2400" b="1"/>
              <a:t>Gender Description</a:t>
            </a:r>
            <a:r>
              <a:rPr lang="en-US" sz="2400"/>
              <a:t> and </a:t>
            </a:r>
            <a:r>
              <a:rPr lang="en-US" sz="2400" b="1"/>
              <a:t># of Unique Students</a:t>
            </a:r>
            <a:r>
              <a:rPr lang="en-US" sz="2400"/>
              <a:t>.</a:t>
            </a:r>
          </a:p>
          <a:p>
            <a:pPr>
              <a:buFont typeface="+mj-lt"/>
              <a:buAutoNum type="arabicPeriod"/>
            </a:pPr>
            <a:r>
              <a:rPr lang="en-US" sz="2400"/>
              <a:t>Click </a:t>
            </a:r>
            <a:r>
              <a:rPr lang="en-US" sz="2400" b="1"/>
              <a:t>Results</a:t>
            </a:r>
            <a:r>
              <a:rPr lang="en-US" sz="2400"/>
              <a:t>.</a:t>
            </a:r>
          </a:p>
          <a:p>
            <a:pPr marL="0" indent="0">
              <a:buFont typeface="Arial" panose="020B0604020202020204" pitchFamily="34" charset="0"/>
              <a:buNone/>
            </a:pPr>
            <a:endParaRPr lang="en-US" sz="2400"/>
          </a:p>
          <a:p>
            <a:pPr>
              <a:buFont typeface="+mj-lt"/>
              <a:buAutoNum type="arabicPeriod"/>
            </a:pPr>
            <a:endParaRPr lang="en-US" sz="2400" dirty="0"/>
          </a:p>
        </p:txBody>
      </p:sp>
    </p:spTree>
    <p:extLst>
      <p:ext uri="{BB962C8B-B14F-4D97-AF65-F5344CB8AC3E}">
        <p14:creationId xmlns:p14="http://schemas.microsoft.com/office/powerpoint/2010/main" val="1543012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8DD42E-EF7C-4FE1-98AC-6AD2F8B6C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C02590-3246-4373-AD15-E0A95D004F64}"/>
              </a:ext>
            </a:extLst>
          </p:cNvPr>
          <p:cNvSpPr>
            <a:spLocks noGrp="1"/>
          </p:cNvSpPr>
          <p:nvPr>
            <p:ph type="sldNum" sz="quarter" idx="12"/>
          </p:nvPr>
        </p:nvSpPr>
        <p:spPr/>
        <p:txBody>
          <a:bodyPr/>
          <a:lstStyle/>
          <a:p>
            <a:fld id="{0306DF90-2B21-4E8A-BA0F-162F2E17A443}" type="slidenum">
              <a:rPr lang="en-US" smtClean="0"/>
              <a:t>44</a:t>
            </a:fld>
            <a:endParaRPr lang="en-US"/>
          </a:p>
        </p:txBody>
      </p:sp>
      <p:sp>
        <p:nvSpPr>
          <p:cNvPr id="6" name="Title 1">
            <a:extLst>
              <a:ext uri="{FF2B5EF4-FFF2-40B4-BE49-F238E27FC236}">
                <a16:creationId xmlns:a16="http://schemas.microsoft.com/office/drawing/2014/main" id="{41A9811A-5855-4ECF-AE91-900C78CFAB4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Practical Application – Student Attendance Summary</a:t>
            </a:r>
            <a:endParaRPr lang="en-US" dirty="0"/>
          </a:p>
        </p:txBody>
      </p:sp>
      <p:sp>
        <p:nvSpPr>
          <p:cNvPr id="7" name="Content Placeholder 2">
            <a:extLst>
              <a:ext uri="{FF2B5EF4-FFF2-40B4-BE49-F238E27FC236}">
                <a16:creationId xmlns:a16="http://schemas.microsoft.com/office/drawing/2014/main" id="{FBA085D0-FC9D-4A66-A4B9-E60D4D74FABD}"/>
              </a:ext>
            </a:extLst>
          </p:cNvPr>
          <p:cNvSpPr txBox="1">
            <a:spLocks/>
          </p:cNvSpPr>
          <p:nvPr/>
        </p:nvSpPr>
        <p:spPr>
          <a:xfrm>
            <a:off x="603315" y="1470582"/>
            <a:ext cx="8068245" cy="47511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mj-lt"/>
              <a:buAutoNum type="arabicPeriod"/>
            </a:pPr>
            <a:endParaRPr lang="en-US" sz="2200" dirty="0"/>
          </a:p>
          <a:p>
            <a:pPr>
              <a:buFont typeface="+mj-lt"/>
              <a:buAutoNum type="arabicPeriod"/>
            </a:pPr>
            <a:r>
              <a:rPr lang="en-US" sz="2200" dirty="0"/>
              <a:t>Double click </a:t>
            </a:r>
            <a:r>
              <a:rPr lang="en-US" sz="2200" b="1" dirty="0"/>
              <a:t>Dimensions</a:t>
            </a:r>
            <a:r>
              <a:rPr lang="en-US" sz="2200" dirty="0"/>
              <a:t>, double click </a:t>
            </a:r>
            <a:r>
              <a:rPr lang="en-US" sz="2200" b="1" dirty="0"/>
              <a:t>Time Start Date</a:t>
            </a:r>
            <a:r>
              <a:rPr lang="en-US" sz="2200" dirty="0"/>
              <a:t>. Double click</a:t>
            </a:r>
            <a:r>
              <a:rPr lang="en-US" sz="2200" b="1" dirty="0"/>
              <a:t> Reporting Year</a:t>
            </a:r>
            <a:r>
              <a:rPr lang="en-US" sz="2200" dirty="0"/>
              <a:t>. </a:t>
            </a:r>
            <a:r>
              <a:rPr lang="en-US" sz="2200" b="1" dirty="0"/>
              <a:t>Filter</a:t>
            </a:r>
            <a:r>
              <a:rPr lang="en-US" sz="2200" dirty="0"/>
              <a:t> by 2012-13.</a:t>
            </a:r>
          </a:p>
          <a:p>
            <a:pPr>
              <a:buFont typeface="+mj-lt"/>
              <a:buAutoNum type="arabicPeriod"/>
            </a:pPr>
            <a:r>
              <a:rPr lang="en-US" sz="2200" dirty="0"/>
              <a:t>Double click </a:t>
            </a:r>
            <a:r>
              <a:rPr lang="en-US" sz="2200" b="1" dirty="0"/>
              <a:t>School Information</a:t>
            </a:r>
            <a:r>
              <a:rPr lang="en-US" sz="2200" dirty="0"/>
              <a:t>, double click </a:t>
            </a:r>
            <a:r>
              <a:rPr lang="en-US" sz="2200" b="1" dirty="0"/>
              <a:t>School Name</a:t>
            </a:r>
            <a:r>
              <a:rPr lang="en-US" sz="2200" dirty="0"/>
              <a:t>. </a:t>
            </a:r>
            <a:r>
              <a:rPr lang="en-US" sz="2200" b="1" dirty="0"/>
              <a:t>Filter</a:t>
            </a:r>
            <a:r>
              <a:rPr lang="en-US" sz="2200" dirty="0"/>
              <a:t> by School. </a:t>
            </a:r>
          </a:p>
          <a:p>
            <a:pPr>
              <a:buFont typeface="+mj-lt"/>
              <a:buAutoNum type="arabicPeriod"/>
            </a:pPr>
            <a:r>
              <a:rPr lang="en-US" sz="2200" dirty="0"/>
              <a:t>Double click </a:t>
            </a:r>
            <a:r>
              <a:rPr lang="en-US" sz="2200" b="1" dirty="0"/>
              <a:t>Facts</a:t>
            </a:r>
            <a:r>
              <a:rPr lang="en-US" sz="2200" dirty="0"/>
              <a:t>, double click </a:t>
            </a:r>
            <a:r>
              <a:rPr lang="en-US" sz="2200" b="1" dirty="0"/>
              <a:t>Monthly Attendance for PK-13 Students</a:t>
            </a:r>
            <a:r>
              <a:rPr lang="en-US" sz="2200" dirty="0"/>
              <a:t>. </a:t>
            </a:r>
          </a:p>
          <a:p>
            <a:pPr>
              <a:buFont typeface="+mj-lt"/>
              <a:buAutoNum type="arabicPeriod"/>
            </a:pPr>
            <a:r>
              <a:rPr lang="en-US" sz="2200" dirty="0"/>
              <a:t>Double click </a:t>
            </a:r>
            <a:r>
              <a:rPr lang="en-US" sz="2200" b="1" i="1" dirty="0"/>
              <a:t>or </a:t>
            </a:r>
            <a:r>
              <a:rPr lang="en-US" sz="2200" dirty="0"/>
              <a:t>drag and drop the following fields: </a:t>
            </a:r>
            <a:r>
              <a:rPr lang="en-US" sz="2200" b="1" dirty="0"/>
              <a:t>Days Enrolled</a:t>
            </a:r>
            <a:r>
              <a:rPr lang="en-US" sz="2200" dirty="0"/>
              <a:t>, </a:t>
            </a:r>
            <a:r>
              <a:rPr lang="en-US" sz="2200" b="1" dirty="0"/>
              <a:t>Days Present</a:t>
            </a:r>
            <a:r>
              <a:rPr lang="en-US" sz="2200" dirty="0"/>
              <a:t>, </a:t>
            </a:r>
            <a:r>
              <a:rPr lang="en-US" sz="2200" b="1" dirty="0"/>
              <a:t>Days Absent Total</a:t>
            </a:r>
            <a:r>
              <a:rPr lang="en-US" sz="2200" dirty="0"/>
              <a:t> and </a:t>
            </a:r>
            <a:r>
              <a:rPr lang="en-US" sz="2200" b="1" dirty="0"/>
              <a:t># of Unique Students</a:t>
            </a:r>
            <a:r>
              <a:rPr lang="en-US" sz="2200" dirty="0"/>
              <a:t>.</a:t>
            </a:r>
          </a:p>
          <a:p>
            <a:pPr>
              <a:buFont typeface="+mj-lt"/>
              <a:buAutoNum type="arabicPeriod"/>
            </a:pPr>
            <a:r>
              <a:rPr lang="en-US" sz="2200" dirty="0"/>
              <a:t>Click </a:t>
            </a:r>
            <a:r>
              <a:rPr lang="en-US" sz="2200" b="1" dirty="0"/>
              <a:t>Results</a:t>
            </a:r>
            <a:r>
              <a:rPr lang="en-US" sz="2200" dirty="0"/>
              <a:t>.</a:t>
            </a:r>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8" name="Content Placeholder 3">
            <a:extLst>
              <a:ext uri="{FF2B5EF4-FFF2-40B4-BE49-F238E27FC236}">
                <a16:creationId xmlns:a16="http://schemas.microsoft.com/office/drawing/2014/main" id="{1861CEB5-5128-4E7A-B0D1-A1CF33EBF1FA}"/>
              </a:ext>
            </a:extLst>
          </p:cNvPr>
          <p:cNvSpPr txBox="1">
            <a:spLocks/>
          </p:cNvSpPr>
          <p:nvPr/>
        </p:nvSpPr>
        <p:spPr>
          <a:xfrm>
            <a:off x="9204960" y="1600202"/>
            <a:ext cx="237744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i="1" dirty="0">
              <a:solidFill>
                <a:srgbClr val="FF9900"/>
              </a:solidFill>
            </a:endParaRPr>
          </a:p>
          <a:p>
            <a:pPr marL="0" indent="0">
              <a:buFont typeface="Arial" panose="020B0604020202020204" pitchFamily="34" charset="0"/>
              <a:buNone/>
            </a:pPr>
            <a:r>
              <a:rPr lang="en-US" sz="2000" i="1" dirty="0">
                <a:solidFill>
                  <a:schemeClr val="accent1">
                    <a:lumMod val="75000"/>
                  </a:schemeClr>
                </a:solidFill>
              </a:rPr>
              <a:t>Tip: For this report, you can click on the school name to drill down and see the Student ID associated with each record. </a:t>
            </a:r>
          </a:p>
        </p:txBody>
      </p:sp>
    </p:spTree>
    <p:extLst>
      <p:ext uri="{BB962C8B-B14F-4D97-AF65-F5344CB8AC3E}">
        <p14:creationId xmlns:p14="http://schemas.microsoft.com/office/powerpoint/2010/main" val="2433099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8DD42E-EF7C-4FE1-98AC-6AD2F8B6C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C02590-3246-4373-AD15-E0A95D004F64}"/>
              </a:ext>
            </a:extLst>
          </p:cNvPr>
          <p:cNvSpPr>
            <a:spLocks noGrp="1"/>
          </p:cNvSpPr>
          <p:nvPr>
            <p:ph type="sldNum" sz="quarter" idx="12"/>
          </p:nvPr>
        </p:nvSpPr>
        <p:spPr/>
        <p:txBody>
          <a:bodyPr/>
          <a:lstStyle/>
          <a:p>
            <a:fld id="{0306DF90-2B21-4E8A-BA0F-162F2E17A443}" type="slidenum">
              <a:rPr lang="en-US" smtClean="0"/>
              <a:t>45</a:t>
            </a:fld>
            <a:endParaRPr lang="en-US"/>
          </a:p>
        </p:txBody>
      </p:sp>
      <p:sp>
        <p:nvSpPr>
          <p:cNvPr id="6" name="Title 1">
            <a:extLst>
              <a:ext uri="{FF2B5EF4-FFF2-40B4-BE49-F238E27FC236}">
                <a16:creationId xmlns:a16="http://schemas.microsoft.com/office/drawing/2014/main" id="{8736BF63-9DF2-49F9-B6F8-DC99C793381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Practical Application – Assessment Data</a:t>
            </a:r>
            <a:endParaRPr lang="en-US" dirty="0"/>
          </a:p>
        </p:txBody>
      </p:sp>
      <p:sp>
        <p:nvSpPr>
          <p:cNvPr id="7" name="Content Placeholder 2">
            <a:extLst>
              <a:ext uri="{FF2B5EF4-FFF2-40B4-BE49-F238E27FC236}">
                <a16:creationId xmlns:a16="http://schemas.microsoft.com/office/drawing/2014/main" id="{79B7CB57-81F7-421F-8138-D4C98506CAAD}"/>
              </a:ext>
            </a:extLst>
          </p:cNvPr>
          <p:cNvSpPr txBox="1">
            <a:spLocks/>
          </p:cNvSpPr>
          <p:nvPr/>
        </p:nvSpPr>
        <p:spPr>
          <a:xfrm>
            <a:off x="609600" y="1600202"/>
            <a:ext cx="7955280" cy="45259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a:t>Double click </a:t>
            </a:r>
            <a:r>
              <a:rPr lang="en-US" sz="2400" b="1"/>
              <a:t>Dimensions</a:t>
            </a:r>
            <a:r>
              <a:rPr lang="en-US" sz="2400"/>
              <a:t>, Double click </a:t>
            </a:r>
            <a:r>
              <a:rPr lang="en-US" sz="2400" b="1"/>
              <a:t>Time Start Date</a:t>
            </a:r>
            <a:r>
              <a:rPr lang="en-US" sz="2400"/>
              <a:t>. Double click </a:t>
            </a:r>
            <a:r>
              <a:rPr lang="en-US" sz="2400" b="1"/>
              <a:t>Reporting Year</a:t>
            </a:r>
            <a:r>
              <a:rPr lang="en-US" sz="2400"/>
              <a:t>. </a:t>
            </a:r>
            <a:r>
              <a:rPr lang="en-US" sz="2400" b="1"/>
              <a:t>Filter</a:t>
            </a:r>
            <a:r>
              <a:rPr lang="en-US" sz="2400"/>
              <a:t> by 2012-13.</a:t>
            </a:r>
          </a:p>
          <a:p>
            <a:pPr marL="457200" indent="-457200">
              <a:buFont typeface="+mj-lt"/>
              <a:buAutoNum type="arabicPeriod"/>
            </a:pPr>
            <a:r>
              <a:rPr lang="en-US" sz="2400"/>
              <a:t>Double click </a:t>
            </a:r>
            <a:r>
              <a:rPr lang="en-US" sz="2400" b="1"/>
              <a:t>School Information </a:t>
            </a:r>
            <a:r>
              <a:rPr lang="en-US" sz="2400"/>
              <a:t>(Testing), double click </a:t>
            </a:r>
            <a:r>
              <a:rPr lang="en-US" sz="2400" b="1"/>
              <a:t>School Name</a:t>
            </a:r>
            <a:r>
              <a:rPr lang="en-US" sz="2400"/>
              <a:t>. </a:t>
            </a:r>
            <a:r>
              <a:rPr lang="en-US" sz="2400" b="1"/>
              <a:t>Filter</a:t>
            </a:r>
            <a:r>
              <a:rPr lang="en-US" sz="2400"/>
              <a:t> by School. </a:t>
            </a:r>
          </a:p>
          <a:p>
            <a:pPr marL="457200" indent="-457200">
              <a:buFont typeface="+mj-lt"/>
              <a:buAutoNum type="arabicPeriod"/>
            </a:pPr>
            <a:r>
              <a:rPr lang="en-US" sz="2400"/>
              <a:t>Double click </a:t>
            </a:r>
            <a:r>
              <a:rPr lang="en-US" sz="2400" b="1"/>
              <a:t>Assessment Item Information </a:t>
            </a:r>
            <a:r>
              <a:rPr lang="en-US" sz="2400"/>
              <a:t>and double click </a:t>
            </a:r>
            <a:r>
              <a:rPr lang="en-US" sz="2400" b="1"/>
              <a:t>Assessment Name</a:t>
            </a:r>
            <a:r>
              <a:rPr lang="en-US" sz="2400"/>
              <a:t> and </a:t>
            </a:r>
            <a:r>
              <a:rPr lang="en-US" sz="2400" b="1"/>
              <a:t>Score Type</a:t>
            </a:r>
            <a:r>
              <a:rPr lang="en-US" sz="2400"/>
              <a:t>.</a:t>
            </a:r>
          </a:p>
          <a:p>
            <a:pPr marL="457200" indent="-457200">
              <a:buFont typeface="+mj-lt"/>
              <a:buAutoNum type="arabicPeriod"/>
            </a:pPr>
            <a:r>
              <a:rPr lang="en-US" sz="2400"/>
              <a:t>Double click </a:t>
            </a:r>
            <a:r>
              <a:rPr lang="en-US" sz="2400" b="1"/>
              <a:t>Facts</a:t>
            </a:r>
            <a:r>
              <a:rPr lang="en-US" sz="2400"/>
              <a:t>, double click </a:t>
            </a:r>
            <a:r>
              <a:rPr lang="en-US" sz="2400" b="1"/>
              <a:t>Assessments (ABC)</a:t>
            </a:r>
            <a:r>
              <a:rPr lang="en-US" sz="2400"/>
              <a:t>. </a:t>
            </a:r>
          </a:p>
          <a:p>
            <a:pPr marL="457200" indent="-457200">
              <a:buFont typeface="+mj-lt"/>
              <a:buAutoNum type="arabicPeriod"/>
            </a:pPr>
            <a:r>
              <a:rPr lang="en-US" sz="2400"/>
              <a:t>Double click </a:t>
            </a:r>
            <a:r>
              <a:rPr lang="en-US" sz="2400" b="1" i="1"/>
              <a:t>or </a:t>
            </a:r>
            <a:r>
              <a:rPr lang="en-US" sz="2400"/>
              <a:t>drag and drop the following fields: </a:t>
            </a:r>
            <a:r>
              <a:rPr lang="en-US" sz="2400" b="1"/>
              <a:t># of Non Proficient Students</a:t>
            </a:r>
            <a:r>
              <a:rPr lang="en-US" sz="2400"/>
              <a:t> and </a:t>
            </a:r>
            <a:r>
              <a:rPr lang="en-US" sz="2400" b="1"/>
              <a:t># of Proficient Students</a:t>
            </a:r>
            <a:r>
              <a:rPr lang="en-US" sz="2400"/>
              <a:t>.</a:t>
            </a:r>
          </a:p>
          <a:p>
            <a:pPr marL="457200" indent="-457200">
              <a:buFont typeface="+mj-lt"/>
              <a:buAutoNum type="arabicPeriod"/>
            </a:pPr>
            <a:r>
              <a:rPr lang="en-US" sz="2400"/>
              <a:t>Click </a:t>
            </a:r>
            <a:r>
              <a:rPr lang="en-US" sz="2400" b="1"/>
              <a:t>Results</a:t>
            </a:r>
            <a:r>
              <a:rPr lang="en-US" sz="2400"/>
              <a:t>.</a:t>
            </a:r>
          </a:p>
          <a:p>
            <a:endParaRPr lang="en-US" sz="2600"/>
          </a:p>
          <a:p>
            <a:endParaRPr lang="en-US" sz="2600" dirty="0"/>
          </a:p>
        </p:txBody>
      </p:sp>
      <p:sp>
        <p:nvSpPr>
          <p:cNvPr id="8" name="Content Placeholder 3">
            <a:extLst>
              <a:ext uri="{FF2B5EF4-FFF2-40B4-BE49-F238E27FC236}">
                <a16:creationId xmlns:a16="http://schemas.microsoft.com/office/drawing/2014/main" id="{DBFAA32A-3628-46DF-8A08-79CF828DF3C9}"/>
              </a:ext>
            </a:extLst>
          </p:cNvPr>
          <p:cNvSpPr txBox="1">
            <a:spLocks/>
          </p:cNvSpPr>
          <p:nvPr/>
        </p:nvSpPr>
        <p:spPr>
          <a:xfrm>
            <a:off x="8884920" y="1600202"/>
            <a:ext cx="269748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a:p>
            <a:pPr marL="0" lvl="1" indent="0">
              <a:buFont typeface="Arial" panose="020B0604020202020204" pitchFamily="34" charset="0"/>
              <a:buNone/>
            </a:pPr>
            <a:r>
              <a:rPr lang="en-US" sz="2000" i="1" dirty="0">
                <a:solidFill>
                  <a:schemeClr val="accent1">
                    <a:lumMod val="75000"/>
                  </a:schemeClr>
                </a:solidFill>
              </a:rPr>
              <a:t>Tip: For this report, once you view the report and have seen the score type, you can go back to the Facts folder and add in scores such as Lexile, Quantile and Scale scores.</a:t>
            </a:r>
            <a:endParaRPr lang="en-US" sz="2000" dirty="0">
              <a:solidFill>
                <a:schemeClr val="accent1">
                  <a:lumMod val="75000"/>
                </a:schemeClr>
              </a:solidFill>
            </a:endParaRPr>
          </a:p>
          <a:p>
            <a:endParaRPr lang="en-US" sz="2000" dirty="0"/>
          </a:p>
        </p:txBody>
      </p:sp>
    </p:spTree>
    <p:extLst>
      <p:ext uri="{BB962C8B-B14F-4D97-AF65-F5344CB8AC3E}">
        <p14:creationId xmlns:p14="http://schemas.microsoft.com/office/powerpoint/2010/main" val="2929219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2051BA-C023-4DC9-AD2D-F3C2CDEA7D5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Appendix:  Acronyms</a:t>
            </a:r>
            <a:endParaRPr lang="en-US" dirty="0"/>
          </a:p>
        </p:txBody>
      </p:sp>
      <p:graphicFrame>
        <p:nvGraphicFramePr>
          <p:cNvPr id="7" name="Content Placeholder 6">
            <a:extLst>
              <a:ext uri="{FF2B5EF4-FFF2-40B4-BE49-F238E27FC236}">
                <a16:creationId xmlns:a16="http://schemas.microsoft.com/office/drawing/2014/main" id="{30D53E84-34E1-41ED-91F5-789AA88DDCC4}"/>
              </a:ext>
            </a:extLst>
          </p:cNvPr>
          <p:cNvGraphicFramePr>
            <a:graphicFrameLocks/>
          </p:cNvGraphicFramePr>
          <p:nvPr>
            <p:extLst>
              <p:ext uri="{D42A27DB-BD31-4B8C-83A1-F6EECF244321}">
                <p14:modId xmlns:p14="http://schemas.microsoft.com/office/powerpoint/2010/main" val="442811267"/>
              </p:ext>
            </p:extLst>
          </p:nvPr>
        </p:nvGraphicFramePr>
        <p:xfrm>
          <a:off x="406400" y="1319349"/>
          <a:ext cx="11379200" cy="4506684"/>
        </p:xfrm>
        <a:graphic>
          <a:graphicData uri="http://schemas.openxmlformats.org/drawingml/2006/table">
            <a:tbl>
              <a:tblPr firstRow="1" bandRow="1">
                <a:tableStyleId>{69012ECD-51FC-41F1-AA8D-1B2483CD663E}</a:tableStyleId>
              </a:tblPr>
              <a:tblGrid>
                <a:gridCol w="1818640">
                  <a:extLst>
                    <a:ext uri="{9D8B030D-6E8A-4147-A177-3AD203B41FA5}">
                      <a16:colId xmlns:a16="http://schemas.microsoft.com/office/drawing/2014/main" val="20000"/>
                    </a:ext>
                  </a:extLst>
                </a:gridCol>
                <a:gridCol w="9560560">
                  <a:extLst>
                    <a:ext uri="{9D8B030D-6E8A-4147-A177-3AD203B41FA5}">
                      <a16:colId xmlns:a16="http://schemas.microsoft.com/office/drawing/2014/main" val="20001"/>
                    </a:ext>
                  </a:extLst>
                </a:gridCol>
              </a:tblGrid>
              <a:tr h="375557">
                <a:tc>
                  <a:txBody>
                    <a:bodyPr/>
                    <a:lstStyle/>
                    <a:p>
                      <a:pPr marL="0" marR="0">
                        <a:lnSpc>
                          <a:spcPct val="107000"/>
                        </a:lnSpc>
                        <a:spcBef>
                          <a:spcPts val="0"/>
                        </a:spcBef>
                        <a:spcAft>
                          <a:spcPts val="0"/>
                        </a:spcAft>
                      </a:pPr>
                      <a:r>
                        <a:rPr lang="en-US" sz="1800" dirty="0">
                          <a:effectLst/>
                        </a:rPr>
                        <a:t>Acronym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Description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5557">
                <a:tc>
                  <a:txBody>
                    <a:bodyPr/>
                    <a:lstStyle/>
                    <a:p>
                      <a:pPr marL="0" marR="0">
                        <a:lnSpc>
                          <a:spcPct val="107000"/>
                        </a:lnSpc>
                        <a:spcBef>
                          <a:spcPts val="0"/>
                        </a:spcBef>
                        <a:spcAft>
                          <a:spcPts val="0"/>
                        </a:spcAft>
                      </a:pPr>
                      <a:r>
                        <a:rPr lang="en-US" sz="1800">
                          <a:effectLst/>
                        </a:rPr>
                        <a:t>ABC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Accountability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75557">
                <a:tc>
                  <a:txBody>
                    <a:bodyPr/>
                    <a:lstStyle/>
                    <a:p>
                      <a:pPr marL="0" marR="0">
                        <a:lnSpc>
                          <a:spcPct val="107000"/>
                        </a:lnSpc>
                        <a:spcBef>
                          <a:spcPts val="0"/>
                        </a:spcBef>
                        <a:spcAft>
                          <a:spcPts val="0"/>
                        </a:spcAft>
                      </a:pPr>
                      <a:r>
                        <a:rPr lang="en-US" sz="1800">
                          <a:effectLst/>
                        </a:rPr>
                        <a:t>ALP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Alternative Learning Program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5557">
                <a:tc>
                  <a:txBody>
                    <a:bodyPr/>
                    <a:lstStyle/>
                    <a:p>
                      <a:pPr marL="0" marR="0">
                        <a:lnSpc>
                          <a:spcPct val="107000"/>
                        </a:lnSpc>
                        <a:spcBef>
                          <a:spcPts val="0"/>
                        </a:spcBef>
                        <a:spcAft>
                          <a:spcPts val="0"/>
                        </a:spcAft>
                      </a:pPr>
                      <a:r>
                        <a:rPr lang="en-US" sz="1800">
                          <a:effectLst/>
                        </a:rPr>
                        <a:t>CDW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CEDARS Data Warehouse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75557">
                <a:tc>
                  <a:txBody>
                    <a:bodyPr/>
                    <a:lstStyle/>
                    <a:p>
                      <a:pPr marL="0" marR="0">
                        <a:lnSpc>
                          <a:spcPct val="107000"/>
                        </a:lnSpc>
                        <a:spcBef>
                          <a:spcPts val="0"/>
                        </a:spcBef>
                        <a:spcAft>
                          <a:spcPts val="0"/>
                        </a:spcAft>
                      </a:pPr>
                      <a:r>
                        <a:rPr lang="en-US" sz="1800">
                          <a:effectLst/>
                        </a:rPr>
                        <a:t>CECAS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Comprehensive Exceptional Children Accountability System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75557">
                <a:tc>
                  <a:txBody>
                    <a:bodyPr/>
                    <a:lstStyle/>
                    <a:p>
                      <a:pPr marL="0" marR="0">
                        <a:lnSpc>
                          <a:spcPct val="107000"/>
                        </a:lnSpc>
                        <a:spcBef>
                          <a:spcPts val="0"/>
                        </a:spcBef>
                        <a:spcAft>
                          <a:spcPts val="0"/>
                        </a:spcAft>
                      </a:pPr>
                      <a:r>
                        <a:rPr lang="en-US" sz="1800">
                          <a:effectLst/>
                        </a:rPr>
                        <a:t>CEDARS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Common Education Data and Analysis Reporting System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75557">
                <a:tc>
                  <a:txBody>
                    <a:bodyPr/>
                    <a:lstStyle/>
                    <a:p>
                      <a:pPr marL="0" marR="0">
                        <a:lnSpc>
                          <a:spcPct val="107000"/>
                        </a:lnSpc>
                        <a:spcBef>
                          <a:spcPts val="0"/>
                        </a:spcBef>
                        <a:spcAft>
                          <a:spcPts val="0"/>
                        </a:spcAft>
                      </a:pPr>
                      <a:r>
                        <a:rPr lang="en-US" sz="1800">
                          <a:effectLst/>
                        </a:rPr>
                        <a:t>CPAV</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Cross Program Analysis View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75557">
                <a:tc>
                  <a:txBody>
                    <a:bodyPr/>
                    <a:lstStyle/>
                    <a:p>
                      <a:pPr marL="0" marR="0">
                        <a:lnSpc>
                          <a:spcPct val="107000"/>
                        </a:lnSpc>
                        <a:spcBef>
                          <a:spcPts val="0"/>
                        </a:spcBef>
                        <a:spcAft>
                          <a:spcPts val="0"/>
                        </a:spcAft>
                      </a:pPr>
                      <a:r>
                        <a:rPr lang="en-US" sz="1800" dirty="0">
                          <a:effectLst/>
                        </a:rPr>
                        <a:t>CTE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Career and Technical Education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75557">
                <a:tc>
                  <a:txBody>
                    <a:bodyPr/>
                    <a:lstStyle/>
                    <a:p>
                      <a:pPr marL="0" marR="0">
                        <a:lnSpc>
                          <a:spcPct val="107000"/>
                        </a:lnSpc>
                        <a:spcBef>
                          <a:spcPts val="0"/>
                        </a:spcBef>
                        <a:spcAft>
                          <a:spcPts val="0"/>
                        </a:spcAft>
                      </a:pPr>
                      <a:r>
                        <a:rPr lang="en-US" sz="1800" dirty="0">
                          <a:effectLst/>
                        </a:rPr>
                        <a:t>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Exceptional Children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75557">
                <a:tc>
                  <a:txBody>
                    <a:bodyPr/>
                    <a:lstStyle/>
                    <a:p>
                      <a:pPr marL="0" marR="0">
                        <a:lnSpc>
                          <a:spcPct val="107000"/>
                        </a:lnSpc>
                        <a:spcBef>
                          <a:spcPts val="0"/>
                        </a:spcBef>
                        <a:spcAft>
                          <a:spcPts val="0"/>
                        </a:spcAft>
                      </a:pPr>
                      <a:r>
                        <a:rPr lang="en-US" sz="1800" dirty="0">
                          <a:effectLst/>
                        </a:rPr>
                        <a:t>EDDIE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Educational Directory &amp; Demographical Information Exchange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75557">
                <a:tc>
                  <a:txBody>
                    <a:bodyPr/>
                    <a:lstStyle/>
                    <a:p>
                      <a:pPr marL="0" marR="0">
                        <a:lnSpc>
                          <a:spcPct val="107000"/>
                        </a:lnSpc>
                        <a:spcBef>
                          <a:spcPts val="0"/>
                        </a:spcBef>
                        <a:spcAft>
                          <a:spcPts val="0"/>
                        </a:spcAft>
                      </a:pPr>
                      <a:r>
                        <a:rPr lang="en-US" sz="1800" dirty="0">
                          <a:effectLst/>
                        </a:rPr>
                        <a:t>ELP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English Language Proficiency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75557">
                <a:tc>
                  <a:txBody>
                    <a:bodyPr/>
                    <a:lstStyle/>
                    <a:p>
                      <a:pPr marL="0" marR="0">
                        <a:lnSpc>
                          <a:spcPct val="107000"/>
                        </a:lnSpc>
                        <a:spcBef>
                          <a:spcPts val="0"/>
                        </a:spcBef>
                        <a:spcAft>
                          <a:spcPts val="0"/>
                        </a:spcAft>
                      </a:pPr>
                      <a:r>
                        <a:rPr lang="en-US" sz="1800" dirty="0">
                          <a:effectLst/>
                        </a:rPr>
                        <a:t>EOC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End of Course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bl>
          </a:graphicData>
        </a:graphic>
      </p:graphicFrame>
      <p:sp>
        <p:nvSpPr>
          <p:cNvPr id="4" name="Footer Placeholder 3">
            <a:extLst>
              <a:ext uri="{FF2B5EF4-FFF2-40B4-BE49-F238E27FC236}">
                <a16:creationId xmlns:a16="http://schemas.microsoft.com/office/drawing/2014/main" id="{108DD42E-EF7C-4FE1-98AC-6AD2F8B6C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C02590-3246-4373-AD15-E0A95D004F64}"/>
              </a:ext>
            </a:extLst>
          </p:cNvPr>
          <p:cNvSpPr>
            <a:spLocks noGrp="1"/>
          </p:cNvSpPr>
          <p:nvPr>
            <p:ph type="sldNum" sz="quarter" idx="12"/>
          </p:nvPr>
        </p:nvSpPr>
        <p:spPr/>
        <p:txBody>
          <a:bodyPr/>
          <a:lstStyle/>
          <a:p>
            <a:fld id="{0306DF90-2B21-4E8A-BA0F-162F2E17A443}" type="slidenum">
              <a:rPr lang="en-US" smtClean="0"/>
              <a:t>46</a:t>
            </a:fld>
            <a:endParaRPr lang="en-US"/>
          </a:p>
        </p:txBody>
      </p:sp>
    </p:spTree>
    <p:extLst>
      <p:ext uri="{BB962C8B-B14F-4D97-AF65-F5344CB8AC3E}">
        <p14:creationId xmlns:p14="http://schemas.microsoft.com/office/powerpoint/2010/main" val="642271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8DD42E-EF7C-4FE1-98AC-6AD2F8B6C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C02590-3246-4373-AD15-E0A95D004F64}"/>
              </a:ext>
            </a:extLst>
          </p:cNvPr>
          <p:cNvSpPr>
            <a:spLocks noGrp="1"/>
          </p:cNvSpPr>
          <p:nvPr>
            <p:ph type="sldNum" sz="quarter" idx="12"/>
          </p:nvPr>
        </p:nvSpPr>
        <p:spPr/>
        <p:txBody>
          <a:bodyPr/>
          <a:lstStyle/>
          <a:p>
            <a:fld id="{0306DF90-2B21-4E8A-BA0F-162F2E17A443}" type="slidenum">
              <a:rPr lang="en-US" smtClean="0"/>
              <a:t>47</a:t>
            </a:fld>
            <a:endParaRPr lang="en-US"/>
          </a:p>
        </p:txBody>
      </p:sp>
      <p:sp>
        <p:nvSpPr>
          <p:cNvPr id="6" name="Title 1">
            <a:extLst>
              <a:ext uri="{FF2B5EF4-FFF2-40B4-BE49-F238E27FC236}">
                <a16:creationId xmlns:a16="http://schemas.microsoft.com/office/drawing/2014/main" id="{1B1F5A8B-3ABE-4B10-ADFA-ABD197C61D0A}"/>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Appendix:  Acronyms …</a:t>
            </a:r>
            <a:endParaRPr lang="en-US" dirty="0"/>
          </a:p>
        </p:txBody>
      </p:sp>
      <p:graphicFrame>
        <p:nvGraphicFramePr>
          <p:cNvPr id="7" name="Content Placeholder 6">
            <a:extLst>
              <a:ext uri="{FF2B5EF4-FFF2-40B4-BE49-F238E27FC236}">
                <a16:creationId xmlns:a16="http://schemas.microsoft.com/office/drawing/2014/main" id="{80D71FA3-5C1A-4ACF-B26D-FF78CC27D0B1}"/>
              </a:ext>
            </a:extLst>
          </p:cNvPr>
          <p:cNvGraphicFramePr>
            <a:graphicFrameLocks/>
          </p:cNvGraphicFramePr>
          <p:nvPr>
            <p:extLst>
              <p:ext uri="{D42A27DB-BD31-4B8C-83A1-F6EECF244321}">
                <p14:modId xmlns:p14="http://schemas.microsoft.com/office/powerpoint/2010/main" val="2129522063"/>
              </p:ext>
            </p:extLst>
          </p:nvPr>
        </p:nvGraphicFramePr>
        <p:xfrm>
          <a:off x="406400" y="1524000"/>
          <a:ext cx="11379200" cy="4079240"/>
        </p:xfrm>
        <a:graphic>
          <a:graphicData uri="http://schemas.openxmlformats.org/drawingml/2006/table">
            <a:tbl>
              <a:tblPr firstRow="1" bandRow="1">
                <a:tableStyleId>{69012ECD-51FC-41F1-AA8D-1B2483CD663E}</a:tableStyleId>
              </a:tblPr>
              <a:tblGrid>
                <a:gridCol w="1818640">
                  <a:extLst>
                    <a:ext uri="{9D8B030D-6E8A-4147-A177-3AD203B41FA5}">
                      <a16:colId xmlns:a16="http://schemas.microsoft.com/office/drawing/2014/main" val="20000"/>
                    </a:ext>
                  </a:extLst>
                </a:gridCol>
                <a:gridCol w="9560560">
                  <a:extLst>
                    <a:ext uri="{9D8B030D-6E8A-4147-A177-3AD203B41FA5}">
                      <a16:colId xmlns:a16="http://schemas.microsoft.com/office/drawing/2014/main" val="20001"/>
                    </a:ext>
                  </a:extLst>
                </a:gridCol>
              </a:tblGrid>
              <a:tr h="370840">
                <a:tc>
                  <a:txBody>
                    <a:bodyPr/>
                    <a:lstStyle/>
                    <a:p>
                      <a:pPr marL="0" marR="0">
                        <a:lnSpc>
                          <a:spcPct val="107000"/>
                        </a:lnSpc>
                        <a:spcBef>
                          <a:spcPts val="0"/>
                        </a:spcBef>
                        <a:spcAft>
                          <a:spcPts val="0"/>
                        </a:spcAft>
                      </a:pPr>
                      <a:r>
                        <a:rPr lang="en-US" sz="1800" dirty="0">
                          <a:effectLst/>
                        </a:rPr>
                        <a:t>Acronym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0840">
                <a:tc>
                  <a:txBody>
                    <a:bodyPr/>
                    <a:lstStyle/>
                    <a:p>
                      <a:pPr marL="0" marR="0">
                        <a:lnSpc>
                          <a:spcPct val="107000"/>
                        </a:lnSpc>
                        <a:spcBef>
                          <a:spcPts val="0"/>
                        </a:spcBef>
                        <a:spcAft>
                          <a:spcPts val="0"/>
                        </a:spcAft>
                      </a:pPr>
                      <a:r>
                        <a:rPr lang="en-US" sz="1800">
                          <a:effectLst/>
                        </a:rPr>
                        <a:t>FERPA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Family Educational Rights and Privacy 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70840">
                <a:tc>
                  <a:txBody>
                    <a:bodyPr/>
                    <a:lstStyle/>
                    <a:p>
                      <a:pPr marL="0" marR="0">
                        <a:lnSpc>
                          <a:spcPct val="107000"/>
                        </a:lnSpc>
                        <a:spcBef>
                          <a:spcPts val="0"/>
                        </a:spcBef>
                        <a:spcAft>
                          <a:spcPts val="0"/>
                        </a:spcAft>
                      </a:pPr>
                      <a:r>
                        <a:rPr lang="en-US" sz="1800">
                          <a:effectLst/>
                        </a:rPr>
                        <a:t>FTE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Full Time Equivalent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0840">
                <a:tc>
                  <a:txBody>
                    <a:bodyPr/>
                    <a:lstStyle/>
                    <a:p>
                      <a:pPr marL="0" marR="0">
                        <a:lnSpc>
                          <a:spcPct val="107000"/>
                        </a:lnSpc>
                        <a:spcBef>
                          <a:spcPts val="0"/>
                        </a:spcBef>
                        <a:spcAft>
                          <a:spcPts val="0"/>
                        </a:spcAft>
                      </a:pPr>
                      <a:r>
                        <a:rPr lang="en-US" sz="1800">
                          <a:effectLst/>
                        </a:rPr>
                        <a:t>GL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General Ledger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70840">
                <a:tc>
                  <a:txBody>
                    <a:bodyPr/>
                    <a:lstStyle/>
                    <a:p>
                      <a:pPr marL="0" marR="0">
                        <a:lnSpc>
                          <a:spcPct val="107000"/>
                        </a:lnSpc>
                        <a:spcBef>
                          <a:spcPts val="0"/>
                        </a:spcBef>
                        <a:spcAft>
                          <a:spcPts val="0"/>
                        </a:spcAft>
                      </a:pPr>
                      <a:r>
                        <a:rPr lang="en-US" sz="1800" dirty="0">
                          <a:effectLst/>
                        </a:rPr>
                        <a:t>LEP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Limited English Proficiency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70840">
                <a:tc>
                  <a:txBody>
                    <a:bodyPr/>
                    <a:lstStyle/>
                    <a:p>
                      <a:pPr marL="0" marR="0">
                        <a:lnSpc>
                          <a:spcPct val="107000"/>
                        </a:lnSpc>
                        <a:spcBef>
                          <a:spcPts val="0"/>
                        </a:spcBef>
                        <a:spcAft>
                          <a:spcPts val="0"/>
                        </a:spcAft>
                      </a:pPr>
                      <a:r>
                        <a:rPr lang="en-US" sz="1800">
                          <a:effectLst/>
                        </a:rPr>
                        <a:t>N&amp;D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Neglected and Delinquent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70840">
                <a:tc>
                  <a:txBody>
                    <a:bodyPr/>
                    <a:lstStyle/>
                    <a:p>
                      <a:pPr marL="0" marR="0">
                        <a:lnSpc>
                          <a:spcPct val="107000"/>
                        </a:lnSpc>
                        <a:spcBef>
                          <a:spcPts val="0"/>
                        </a:spcBef>
                        <a:spcAft>
                          <a:spcPts val="0"/>
                        </a:spcAft>
                      </a:pPr>
                      <a:r>
                        <a:rPr lang="en-US" sz="1800">
                          <a:effectLst/>
                        </a:rPr>
                        <a:t>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National Center for Education Statistics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70840">
                <a:tc>
                  <a:txBody>
                    <a:bodyPr/>
                    <a:lstStyle/>
                    <a:p>
                      <a:pPr marL="0" marR="0">
                        <a:lnSpc>
                          <a:spcPct val="107000"/>
                        </a:lnSpc>
                        <a:spcBef>
                          <a:spcPts val="0"/>
                        </a:spcBef>
                        <a:spcAft>
                          <a:spcPts val="0"/>
                        </a:spcAft>
                      </a:pPr>
                      <a:r>
                        <a:rPr lang="en-US" sz="1800">
                          <a:effectLst/>
                        </a:rPr>
                        <a:t>OBIEE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Oracle Business Intelligence Enterprise Edition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70840">
                <a:tc>
                  <a:txBody>
                    <a:bodyPr/>
                    <a:lstStyle/>
                    <a:p>
                      <a:pPr marL="0" marR="0">
                        <a:lnSpc>
                          <a:spcPct val="107000"/>
                        </a:lnSpc>
                        <a:spcBef>
                          <a:spcPts val="0"/>
                        </a:spcBef>
                        <a:spcAft>
                          <a:spcPts val="0"/>
                        </a:spcAft>
                      </a:pPr>
                      <a:r>
                        <a:rPr lang="en-US" sz="1800">
                          <a:effectLst/>
                        </a:rPr>
                        <a:t>PII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Personally Identifiable Information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70840">
                <a:tc>
                  <a:txBody>
                    <a:bodyPr/>
                    <a:lstStyle/>
                    <a:p>
                      <a:pPr marL="0" marR="0">
                        <a:lnSpc>
                          <a:spcPct val="107000"/>
                        </a:lnSpc>
                        <a:spcBef>
                          <a:spcPts val="0"/>
                        </a:spcBef>
                        <a:spcAft>
                          <a:spcPts val="0"/>
                        </a:spcAft>
                      </a:pPr>
                      <a:r>
                        <a:rPr lang="en-US" sz="1800">
                          <a:effectLst/>
                        </a:rPr>
                        <a:t>PMR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Principals’ Monthly Report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70840">
                <a:tc>
                  <a:txBody>
                    <a:bodyPr/>
                    <a:lstStyle/>
                    <a:p>
                      <a:pPr marL="0" marR="0">
                        <a:lnSpc>
                          <a:spcPct val="107000"/>
                        </a:lnSpc>
                        <a:spcBef>
                          <a:spcPts val="0"/>
                        </a:spcBef>
                        <a:spcAft>
                          <a:spcPts val="0"/>
                        </a:spcAft>
                      </a:pPr>
                      <a:r>
                        <a:rPr lang="en-US" sz="1800">
                          <a:effectLst/>
                        </a:rPr>
                        <a:t>SEA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State Education Agency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61852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8DD42E-EF7C-4FE1-98AC-6AD2F8B6C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C02590-3246-4373-AD15-E0A95D004F64}"/>
              </a:ext>
            </a:extLst>
          </p:cNvPr>
          <p:cNvSpPr>
            <a:spLocks noGrp="1"/>
          </p:cNvSpPr>
          <p:nvPr>
            <p:ph type="sldNum" sz="quarter" idx="12"/>
          </p:nvPr>
        </p:nvSpPr>
        <p:spPr/>
        <p:txBody>
          <a:bodyPr/>
          <a:lstStyle/>
          <a:p>
            <a:fld id="{0306DF90-2B21-4E8A-BA0F-162F2E17A443}" type="slidenum">
              <a:rPr lang="en-US" smtClean="0"/>
              <a:t>48</a:t>
            </a:fld>
            <a:endParaRPr lang="en-US"/>
          </a:p>
        </p:txBody>
      </p:sp>
      <p:sp>
        <p:nvSpPr>
          <p:cNvPr id="6" name="Title 1">
            <a:extLst>
              <a:ext uri="{FF2B5EF4-FFF2-40B4-BE49-F238E27FC236}">
                <a16:creationId xmlns:a16="http://schemas.microsoft.com/office/drawing/2014/main" id="{2063784A-6F5B-4CEF-8B4E-65EB7030E9A9}"/>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Appendix:  Acronyms …</a:t>
            </a:r>
            <a:endParaRPr lang="en-US" dirty="0"/>
          </a:p>
        </p:txBody>
      </p:sp>
      <p:graphicFrame>
        <p:nvGraphicFramePr>
          <p:cNvPr id="7" name="Content Placeholder 6">
            <a:extLst>
              <a:ext uri="{FF2B5EF4-FFF2-40B4-BE49-F238E27FC236}">
                <a16:creationId xmlns:a16="http://schemas.microsoft.com/office/drawing/2014/main" id="{C8438EF7-C797-463A-9FB0-0B5B64705983}"/>
              </a:ext>
            </a:extLst>
          </p:cNvPr>
          <p:cNvGraphicFramePr>
            <a:graphicFrameLocks/>
          </p:cNvGraphicFramePr>
          <p:nvPr>
            <p:extLst>
              <p:ext uri="{D42A27DB-BD31-4B8C-83A1-F6EECF244321}">
                <p14:modId xmlns:p14="http://schemas.microsoft.com/office/powerpoint/2010/main" val="2686464476"/>
              </p:ext>
            </p:extLst>
          </p:nvPr>
        </p:nvGraphicFramePr>
        <p:xfrm>
          <a:off x="406400" y="1524000"/>
          <a:ext cx="11379200" cy="4079240"/>
        </p:xfrm>
        <a:graphic>
          <a:graphicData uri="http://schemas.openxmlformats.org/drawingml/2006/table">
            <a:tbl>
              <a:tblPr firstRow="1" bandRow="1">
                <a:tableStyleId>{69012ECD-51FC-41F1-AA8D-1B2483CD663E}</a:tableStyleId>
              </a:tblPr>
              <a:tblGrid>
                <a:gridCol w="1818640">
                  <a:extLst>
                    <a:ext uri="{9D8B030D-6E8A-4147-A177-3AD203B41FA5}">
                      <a16:colId xmlns:a16="http://schemas.microsoft.com/office/drawing/2014/main" val="20000"/>
                    </a:ext>
                  </a:extLst>
                </a:gridCol>
                <a:gridCol w="9560560">
                  <a:extLst>
                    <a:ext uri="{9D8B030D-6E8A-4147-A177-3AD203B41FA5}">
                      <a16:colId xmlns:a16="http://schemas.microsoft.com/office/drawing/2014/main" val="20001"/>
                    </a:ext>
                  </a:extLst>
                </a:gridCol>
              </a:tblGrid>
              <a:tr h="370840">
                <a:tc>
                  <a:txBody>
                    <a:bodyPr/>
                    <a:lstStyle/>
                    <a:p>
                      <a:pPr marL="0" marR="0">
                        <a:lnSpc>
                          <a:spcPct val="107000"/>
                        </a:lnSpc>
                        <a:spcBef>
                          <a:spcPts val="0"/>
                        </a:spcBef>
                        <a:spcAft>
                          <a:spcPts val="0"/>
                        </a:spcAft>
                      </a:pPr>
                      <a:r>
                        <a:rPr lang="en-US" sz="1800" dirty="0">
                          <a:effectLst/>
                        </a:rPr>
                        <a:t>Acronym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0840">
                <a:tc>
                  <a:txBody>
                    <a:bodyPr/>
                    <a:lstStyle/>
                    <a:p>
                      <a:pPr marL="0" marR="0">
                        <a:lnSpc>
                          <a:spcPct val="107000"/>
                        </a:lnSpc>
                        <a:spcBef>
                          <a:spcPts val="0"/>
                        </a:spcBef>
                        <a:spcAft>
                          <a:spcPts val="0"/>
                        </a:spcAft>
                      </a:pPr>
                      <a:r>
                        <a:rPr lang="en-US" sz="1800">
                          <a:effectLst/>
                        </a:rPr>
                        <a:t>FERPA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Family Educational Rights and Privacy 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70840">
                <a:tc>
                  <a:txBody>
                    <a:bodyPr/>
                    <a:lstStyle/>
                    <a:p>
                      <a:pPr marL="0" marR="0">
                        <a:lnSpc>
                          <a:spcPct val="107000"/>
                        </a:lnSpc>
                        <a:spcBef>
                          <a:spcPts val="0"/>
                        </a:spcBef>
                        <a:spcAft>
                          <a:spcPts val="0"/>
                        </a:spcAft>
                      </a:pPr>
                      <a:r>
                        <a:rPr lang="en-US" sz="1800">
                          <a:effectLst/>
                        </a:rPr>
                        <a:t>FTE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Full Time Equivalent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0840">
                <a:tc>
                  <a:txBody>
                    <a:bodyPr/>
                    <a:lstStyle/>
                    <a:p>
                      <a:pPr marL="0" marR="0">
                        <a:lnSpc>
                          <a:spcPct val="107000"/>
                        </a:lnSpc>
                        <a:spcBef>
                          <a:spcPts val="0"/>
                        </a:spcBef>
                        <a:spcAft>
                          <a:spcPts val="0"/>
                        </a:spcAft>
                      </a:pPr>
                      <a:r>
                        <a:rPr lang="en-US" sz="1800">
                          <a:effectLst/>
                        </a:rPr>
                        <a:t>GL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General Ledger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70840">
                <a:tc>
                  <a:txBody>
                    <a:bodyPr/>
                    <a:lstStyle/>
                    <a:p>
                      <a:pPr marL="0" marR="0">
                        <a:lnSpc>
                          <a:spcPct val="107000"/>
                        </a:lnSpc>
                        <a:spcBef>
                          <a:spcPts val="0"/>
                        </a:spcBef>
                        <a:spcAft>
                          <a:spcPts val="0"/>
                        </a:spcAft>
                      </a:pPr>
                      <a:r>
                        <a:rPr lang="en-US" sz="1800" dirty="0">
                          <a:effectLst/>
                        </a:rPr>
                        <a:t>LEP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Limited English Proficiency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70840">
                <a:tc>
                  <a:txBody>
                    <a:bodyPr/>
                    <a:lstStyle/>
                    <a:p>
                      <a:pPr marL="0" marR="0">
                        <a:lnSpc>
                          <a:spcPct val="107000"/>
                        </a:lnSpc>
                        <a:spcBef>
                          <a:spcPts val="0"/>
                        </a:spcBef>
                        <a:spcAft>
                          <a:spcPts val="0"/>
                        </a:spcAft>
                      </a:pPr>
                      <a:r>
                        <a:rPr lang="en-US" sz="1800">
                          <a:effectLst/>
                        </a:rPr>
                        <a:t>N&amp;D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Neglected and Delinquent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70840">
                <a:tc>
                  <a:txBody>
                    <a:bodyPr/>
                    <a:lstStyle/>
                    <a:p>
                      <a:pPr marL="0" marR="0">
                        <a:lnSpc>
                          <a:spcPct val="107000"/>
                        </a:lnSpc>
                        <a:spcBef>
                          <a:spcPts val="0"/>
                        </a:spcBef>
                        <a:spcAft>
                          <a:spcPts val="0"/>
                        </a:spcAft>
                      </a:pPr>
                      <a:r>
                        <a:rPr lang="en-US" sz="1800">
                          <a:effectLst/>
                        </a:rPr>
                        <a:t>NCES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National Center for Education Statistics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70840">
                <a:tc>
                  <a:txBody>
                    <a:bodyPr/>
                    <a:lstStyle/>
                    <a:p>
                      <a:pPr marL="0" marR="0">
                        <a:lnSpc>
                          <a:spcPct val="107000"/>
                        </a:lnSpc>
                        <a:spcBef>
                          <a:spcPts val="0"/>
                        </a:spcBef>
                        <a:spcAft>
                          <a:spcPts val="0"/>
                        </a:spcAft>
                      </a:pPr>
                      <a:r>
                        <a:rPr lang="en-US" sz="1800">
                          <a:effectLst/>
                        </a:rPr>
                        <a:t>OBIEE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Oracle Business Intelligence Enterprise Edition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70840">
                <a:tc>
                  <a:txBody>
                    <a:bodyPr/>
                    <a:lstStyle/>
                    <a:p>
                      <a:pPr marL="0" marR="0">
                        <a:lnSpc>
                          <a:spcPct val="107000"/>
                        </a:lnSpc>
                        <a:spcBef>
                          <a:spcPts val="0"/>
                        </a:spcBef>
                        <a:spcAft>
                          <a:spcPts val="0"/>
                        </a:spcAft>
                      </a:pPr>
                      <a:r>
                        <a:rPr lang="en-US" sz="1800">
                          <a:effectLst/>
                        </a:rPr>
                        <a:t>PII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Personally Identifiable Information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70840">
                <a:tc>
                  <a:txBody>
                    <a:bodyPr/>
                    <a:lstStyle/>
                    <a:p>
                      <a:pPr marL="0" marR="0">
                        <a:lnSpc>
                          <a:spcPct val="107000"/>
                        </a:lnSpc>
                        <a:spcBef>
                          <a:spcPts val="0"/>
                        </a:spcBef>
                        <a:spcAft>
                          <a:spcPts val="0"/>
                        </a:spcAft>
                      </a:pPr>
                      <a:r>
                        <a:rPr lang="en-US" sz="1800">
                          <a:effectLst/>
                        </a:rPr>
                        <a:t>PMR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Principals’ Monthly Report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70840">
                <a:tc>
                  <a:txBody>
                    <a:bodyPr/>
                    <a:lstStyle/>
                    <a:p>
                      <a:pPr marL="0" marR="0">
                        <a:lnSpc>
                          <a:spcPct val="107000"/>
                        </a:lnSpc>
                        <a:spcBef>
                          <a:spcPts val="0"/>
                        </a:spcBef>
                        <a:spcAft>
                          <a:spcPts val="0"/>
                        </a:spcAft>
                      </a:pPr>
                      <a:r>
                        <a:rPr lang="en-US" sz="1800">
                          <a:effectLst/>
                        </a:rPr>
                        <a:t>SEA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State Education Agency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567241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8DD42E-EF7C-4FE1-98AC-6AD2F8B6C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C02590-3246-4373-AD15-E0A95D004F64}"/>
              </a:ext>
            </a:extLst>
          </p:cNvPr>
          <p:cNvSpPr>
            <a:spLocks noGrp="1"/>
          </p:cNvSpPr>
          <p:nvPr>
            <p:ph type="sldNum" sz="quarter" idx="12"/>
          </p:nvPr>
        </p:nvSpPr>
        <p:spPr/>
        <p:txBody>
          <a:bodyPr/>
          <a:lstStyle/>
          <a:p>
            <a:fld id="{0306DF90-2B21-4E8A-BA0F-162F2E17A443}" type="slidenum">
              <a:rPr lang="en-US" smtClean="0"/>
              <a:t>49</a:t>
            </a:fld>
            <a:endParaRPr lang="en-US"/>
          </a:p>
        </p:txBody>
      </p:sp>
      <p:sp>
        <p:nvSpPr>
          <p:cNvPr id="6" name="Title 1">
            <a:extLst>
              <a:ext uri="{FF2B5EF4-FFF2-40B4-BE49-F238E27FC236}">
                <a16:creationId xmlns:a16="http://schemas.microsoft.com/office/drawing/2014/main" id="{18746779-6F9F-4143-A82D-60919DEDA5E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Appendix:  Acronyms …</a:t>
            </a:r>
            <a:endParaRPr lang="en-US" dirty="0"/>
          </a:p>
        </p:txBody>
      </p:sp>
      <p:graphicFrame>
        <p:nvGraphicFramePr>
          <p:cNvPr id="7" name="Content Placeholder 6">
            <a:extLst>
              <a:ext uri="{FF2B5EF4-FFF2-40B4-BE49-F238E27FC236}">
                <a16:creationId xmlns:a16="http://schemas.microsoft.com/office/drawing/2014/main" id="{A6E8B6CE-5BA8-4D15-A69E-58A3F1BCACF4}"/>
              </a:ext>
            </a:extLst>
          </p:cNvPr>
          <p:cNvGraphicFramePr>
            <a:graphicFrameLocks/>
          </p:cNvGraphicFramePr>
          <p:nvPr>
            <p:extLst>
              <p:ext uri="{D42A27DB-BD31-4B8C-83A1-F6EECF244321}">
                <p14:modId xmlns:p14="http://schemas.microsoft.com/office/powerpoint/2010/main" val="2894990037"/>
              </p:ext>
            </p:extLst>
          </p:nvPr>
        </p:nvGraphicFramePr>
        <p:xfrm>
          <a:off x="406400" y="1524000"/>
          <a:ext cx="11379200" cy="1483360"/>
        </p:xfrm>
        <a:graphic>
          <a:graphicData uri="http://schemas.openxmlformats.org/drawingml/2006/table">
            <a:tbl>
              <a:tblPr firstRow="1" bandRow="1">
                <a:tableStyleId>{69012ECD-51FC-41F1-AA8D-1B2483CD663E}</a:tableStyleId>
              </a:tblPr>
              <a:tblGrid>
                <a:gridCol w="1818640">
                  <a:extLst>
                    <a:ext uri="{9D8B030D-6E8A-4147-A177-3AD203B41FA5}">
                      <a16:colId xmlns:a16="http://schemas.microsoft.com/office/drawing/2014/main" val="20000"/>
                    </a:ext>
                  </a:extLst>
                </a:gridCol>
                <a:gridCol w="9560560">
                  <a:extLst>
                    <a:ext uri="{9D8B030D-6E8A-4147-A177-3AD203B41FA5}">
                      <a16:colId xmlns:a16="http://schemas.microsoft.com/office/drawing/2014/main" val="20001"/>
                    </a:ext>
                  </a:extLst>
                </a:gridCol>
              </a:tblGrid>
              <a:tr h="370840">
                <a:tc>
                  <a:txBody>
                    <a:bodyPr/>
                    <a:lstStyle/>
                    <a:p>
                      <a:pPr marL="0" marR="0">
                        <a:lnSpc>
                          <a:spcPct val="107000"/>
                        </a:lnSpc>
                        <a:spcBef>
                          <a:spcPts val="0"/>
                        </a:spcBef>
                        <a:spcAft>
                          <a:spcPts val="0"/>
                        </a:spcAft>
                      </a:pPr>
                      <a:r>
                        <a:rPr lang="en-US" sz="1800" dirty="0">
                          <a:effectLst/>
                        </a:rPr>
                        <a:t>Acronym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Description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0840">
                <a:tc>
                  <a:txBody>
                    <a:bodyPr/>
                    <a:lstStyle/>
                    <a:p>
                      <a:pPr marL="0" marR="0">
                        <a:lnSpc>
                          <a:spcPct val="107000"/>
                        </a:lnSpc>
                        <a:spcBef>
                          <a:spcPts val="0"/>
                        </a:spcBef>
                        <a:spcAft>
                          <a:spcPts val="0"/>
                        </a:spcAft>
                      </a:pPr>
                      <a:r>
                        <a:rPr lang="en-US" sz="1800">
                          <a:effectLst/>
                        </a:rPr>
                        <a:t>SES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Supplemental Education Services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70840">
                <a:tc>
                  <a:txBody>
                    <a:bodyPr/>
                    <a:lstStyle/>
                    <a:p>
                      <a:pPr marL="0" marR="0">
                        <a:lnSpc>
                          <a:spcPct val="107000"/>
                        </a:lnSpc>
                        <a:spcBef>
                          <a:spcPts val="0"/>
                        </a:spcBef>
                        <a:spcAft>
                          <a:spcPts val="0"/>
                        </a:spcAft>
                      </a:pPr>
                      <a:r>
                        <a:rPr lang="en-US" sz="1800">
                          <a:effectLst/>
                        </a:rPr>
                        <a:t>TAS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Targeted Assistance Schools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0840">
                <a:tc>
                  <a:txBody>
                    <a:bodyPr/>
                    <a:lstStyle/>
                    <a:p>
                      <a:pPr marL="0" marR="0">
                        <a:lnSpc>
                          <a:spcPct val="107000"/>
                        </a:lnSpc>
                        <a:spcBef>
                          <a:spcPts val="0"/>
                        </a:spcBef>
                        <a:spcAft>
                          <a:spcPts val="0"/>
                        </a:spcAft>
                      </a:pPr>
                      <a:r>
                        <a:rPr lang="en-US" sz="1800">
                          <a:effectLst/>
                        </a:rPr>
                        <a:t>UID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rPr>
                        <a:t>Unique Identifier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58689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F25BA-5C81-4ABF-A5B0-C701D57D1D4B}"/>
              </a:ext>
            </a:extLst>
          </p:cNvPr>
          <p:cNvSpPr>
            <a:spLocks noGrp="1"/>
          </p:cNvSpPr>
          <p:nvPr>
            <p:ph type="title"/>
          </p:nvPr>
        </p:nvSpPr>
        <p:spPr/>
        <p:txBody>
          <a:bodyPr/>
          <a:lstStyle/>
          <a:p>
            <a:r>
              <a:rPr lang="en-US" dirty="0"/>
              <a:t>Data:  Current Year</a:t>
            </a:r>
          </a:p>
        </p:txBody>
      </p:sp>
      <p:sp>
        <p:nvSpPr>
          <p:cNvPr id="3" name="Content Placeholder 2">
            <a:extLst>
              <a:ext uri="{FF2B5EF4-FFF2-40B4-BE49-F238E27FC236}">
                <a16:creationId xmlns:a16="http://schemas.microsoft.com/office/drawing/2014/main" id="{F5185065-8687-47E0-89A9-6A437358CAFD}"/>
              </a:ext>
            </a:extLst>
          </p:cNvPr>
          <p:cNvSpPr>
            <a:spLocks noGrp="1"/>
          </p:cNvSpPr>
          <p:nvPr>
            <p:ph idx="1"/>
          </p:nvPr>
        </p:nvSpPr>
        <p:spPr/>
        <p:txBody>
          <a:bodyPr/>
          <a:lstStyle/>
          <a:p>
            <a:r>
              <a:rPr lang="en-US" dirty="0"/>
              <a:t>The CDW is not transactional, but will contain data from the current year that may be one to six months behind</a:t>
            </a:r>
          </a:p>
          <a:p>
            <a:r>
              <a:rPr lang="en-US" dirty="0"/>
              <a:t>Each time we receive a student file, we also receive the previous student snapshot files</a:t>
            </a:r>
          </a:p>
          <a:p>
            <a:r>
              <a:rPr lang="en-US" dirty="0"/>
              <a:t>If data issues are identified in the current year and corrected at the source, the next files we receive will be updated and the corrections will be visible within the CDW </a:t>
            </a:r>
          </a:p>
          <a:p>
            <a:endParaRPr lang="en-US" dirty="0"/>
          </a:p>
        </p:txBody>
      </p:sp>
      <p:sp>
        <p:nvSpPr>
          <p:cNvPr id="4" name="Footer Placeholder 3">
            <a:extLst>
              <a:ext uri="{FF2B5EF4-FFF2-40B4-BE49-F238E27FC236}">
                <a16:creationId xmlns:a16="http://schemas.microsoft.com/office/drawing/2014/main" id="{D4561088-328B-4B37-80A9-05400161B8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2BEC73-CA52-4E1B-964D-2C024D08CEEB}"/>
              </a:ext>
            </a:extLst>
          </p:cNvPr>
          <p:cNvSpPr>
            <a:spLocks noGrp="1"/>
          </p:cNvSpPr>
          <p:nvPr>
            <p:ph type="sldNum" sz="quarter" idx="12"/>
          </p:nvPr>
        </p:nvSpPr>
        <p:spPr/>
        <p:txBody>
          <a:bodyPr/>
          <a:lstStyle/>
          <a:p>
            <a:fld id="{0306DF90-2B21-4E8A-BA0F-162F2E17A443}" type="slidenum">
              <a:rPr lang="en-US" smtClean="0"/>
              <a:t>5</a:t>
            </a:fld>
            <a:endParaRPr lang="en-US"/>
          </a:p>
        </p:txBody>
      </p:sp>
    </p:spTree>
    <p:extLst>
      <p:ext uri="{BB962C8B-B14F-4D97-AF65-F5344CB8AC3E}">
        <p14:creationId xmlns:p14="http://schemas.microsoft.com/office/powerpoint/2010/main" val="952460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375B-491C-4101-B15C-76B9C7B839E6}"/>
              </a:ext>
            </a:extLst>
          </p:cNvPr>
          <p:cNvSpPr>
            <a:spLocks noGrp="1"/>
          </p:cNvSpPr>
          <p:nvPr>
            <p:ph type="title"/>
          </p:nvPr>
        </p:nvSpPr>
        <p:spPr/>
        <p:txBody>
          <a:bodyPr/>
          <a:lstStyle/>
          <a:p>
            <a:r>
              <a:rPr lang="en-US" dirty="0"/>
              <a:t>Data: Current Year Data Integrity Dashboards</a:t>
            </a:r>
          </a:p>
        </p:txBody>
      </p:sp>
      <p:sp>
        <p:nvSpPr>
          <p:cNvPr id="3" name="Content Placeholder 2">
            <a:extLst>
              <a:ext uri="{FF2B5EF4-FFF2-40B4-BE49-F238E27FC236}">
                <a16:creationId xmlns:a16="http://schemas.microsoft.com/office/drawing/2014/main" id="{765E18E0-446C-4477-AC60-EAD215551D06}"/>
              </a:ext>
            </a:extLst>
          </p:cNvPr>
          <p:cNvSpPr>
            <a:spLocks noGrp="1"/>
          </p:cNvSpPr>
          <p:nvPr>
            <p:ph idx="1"/>
          </p:nvPr>
        </p:nvSpPr>
        <p:spPr/>
        <p:txBody>
          <a:bodyPr>
            <a:normAutofit fontScale="92500" lnSpcReduction="20000"/>
          </a:bodyPr>
          <a:lstStyle/>
          <a:p>
            <a:pPr marL="514350" indent="-457200"/>
            <a:r>
              <a:rPr lang="en-US" sz="3000" kern="1200" dirty="0">
                <a:latin typeface="Arial"/>
                <a:ea typeface="ＭＳ Ｐゴシック" charset="0"/>
                <a:cs typeface="Arial"/>
              </a:rPr>
              <a:t>Age Grade Comparison reports – available now</a:t>
            </a:r>
          </a:p>
          <a:p>
            <a:pPr marL="514350" indent="-457200"/>
            <a:endParaRPr lang="en-US" sz="3000" kern="1200" dirty="0">
              <a:latin typeface="Arial"/>
              <a:ea typeface="ＭＳ Ｐゴシック" charset="0"/>
              <a:cs typeface="Arial"/>
            </a:endParaRPr>
          </a:p>
          <a:p>
            <a:pPr marL="514350" indent="-457200"/>
            <a:r>
              <a:rPr lang="en-US" sz="3000" kern="1200" dirty="0">
                <a:latin typeface="Arial"/>
                <a:ea typeface="ＭＳ Ｐゴシック" charset="0"/>
                <a:cs typeface="Arial"/>
              </a:rPr>
              <a:t>Entry/Exit records with unknown entry codes or unknown exit codes (future report)</a:t>
            </a:r>
          </a:p>
          <a:p>
            <a:pPr marL="514350" indent="-457200"/>
            <a:endParaRPr lang="en-US" dirty="0">
              <a:latin typeface="Arial"/>
              <a:ea typeface="ＭＳ Ｐゴシック" charset="0"/>
              <a:cs typeface="Arial"/>
            </a:endParaRPr>
          </a:p>
          <a:p>
            <a:pPr marL="514350" indent="-457200"/>
            <a:endParaRPr lang="en-US" kern="1200" dirty="0">
              <a:latin typeface="Arial"/>
              <a:ea typeface="ＭＳ Ｐゴシック" charset="0"/>
              <a:cs typeface="Arial"/>
            </a:endParaRPr>
          </a:p>
          <a:p>
            <a:pPr marL="514350" indent="-457200"/>
            <a:endParaRPr lang="en-US" sz="900" kern="1200" dirty="0">
              <a:latin typeface="Arial"/>
              <a:ea typeface="ＭＳ Ｐゴシック" charset="0"/>
              <a:cs typeface="Arial"/>
            </a:endParaRPr>
          </a:p>
          <a:p>
            <a:pPr marL="0" indent="0" algn="ctr">
              <a:buNone/>
            </a:pPr>
            <a:r>
              <a:rPr lang="en-US" kern="1200" dirty="0">
                <a:latin typeface="Arial"/>
                <a:ea typeface="ＭＳ Ｐゴシック" charset="0"/>
                <a:cs typeface="Arial"/>
              </a:rPr>
              <a:t>What reports specific to identifying data issues would you like to see?  </a:t>
            </a:r>
          </a:p>
          <a:p>
            <a:pPr marL="0" indent="0" algn="ctr">
              <a:buNone/>
            </a:pPr>
            <a:r>
              <a:rPr lang="en-US" kern="1200" dirty="0">
                <a:latin typeface="Arial"/>
                <a:ea typeface="ＭＳ Ｐゴシック" charset="0"/>
                <a:cs typeface="Arial"/>
              </a:rPr>
              <a:t>Contact us!</a:t>
            </a:r>
          </a:p>
          <a:p>
            <a:pPr marL="0" indent="0" algn="ctr">
              <a:buNone/>
            </a:pPr>
            <a:r>
              <a:rPr lang="en-US" sz="2000" dirty="0">
                <a:solidFill>
                  <a:schemeClr val="bg2">
                    <a:lumMod val="25000"/>
                  </a:schemeClr>
                </a:solidFill>
                <a:hlinkClick r:id="rId3"/>
              </a:rPr>
              <a:t>Terra.Dominguez@dpi.nc.gov</a:t>
            </a:r>
            <a:endParaRPr lang="en-US" sz="2000" dirty="0">
              <a:solidFill>
                <a:schemeClr val="bg2">
                  <a:lumMod val="25000"/>
                </a:schemeClr>
              </a:solidFill>
            </a:endParaRPr>
          </a:p>
          <a:p>
            <a:pPr marL="0" indent="0" algn="ctr">
              <a:buNone/>
            </a:pPr>
            <a:r>
              <a:rPr lang="en-US" sz="2000" dirty="0">
                <a:solidFill>
                  <a:schemeClr val="bg2">
                    <a:lumMod val="25000"/>
                  </a:schemeClr>
                </a:solidFill>
                <a:hlinkClick r:id="rId4"/>
              </a:rPr>
              <a:t>Robin.Lucarelli@dpi.nc.gov</a:t>
            </a:r>
            <a:endParaRPr lang="en-US" sz="2000" dirty="0">
              <a:solidFill>
                <a:schemeClr val="bg2">
                  <a:lumMod val="25000"/>
                </a:schemeClr>
              </a:solidFill>
            </a:endParaRPr>
          </a:p>
          <a:p>
            <a:endParaRPr lang="en-US" dirty="0"/>
          </a:p>
        </p:txBody>
      </p:sp>
      <p:sp>
        <p:nvSpPr>
          <p:cNvPr id="4" name="Footer Placeholder 3">
            <a:extLst>
              <a:ext uri="{FF2B5EF4-FFF2-40B4-BE49-F238E27FC236}">
                <a16:creationId xmlns:a16="http://schemas.microsoft.com/office/drawing/2014/main" id="{115CC5BA-F095-4E79-A763-726829CFC0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CCC4EE-F5E2-451D-9AF3-06F2131D66BD}"/>
              </a:ext>
            </a:extLst>
          </p:cNvPr>
          <p:cNvSpPr>
            <a:spLocks noGrp="1"/>
          </p:cNvSpPr>
          <p:nvPr>
            <p:ph type="sldNum" sz="quarter" idx="12"/>
          </p:nvPr>
        </p:nvSpPr>
        <p:spPr/>
        <p:txBody>
          <a:bodyPr/>
          <a:lstStyle/>
          <a:p>
            <a:fld id="{0306DF90-2B21-4E8A-BA0F-162F2E17A443}" type="slidenum">
              <a:rPr lang="en-US" smtClean="0"/>
              <a:t>6</a:t>
            </a:fld>
            <a:endParaRPr lang="en-US"/>
          </a:p>
        </p:txBody>
      </p:sp>
    </p:spTree>
    <p:extLst>
      <p:ext uri="{BB962C8B-B14F-4D97-AF65-F5344CB8AC3E}">
        <p14:creationId xmlns:p14="http://schemas.microsoft.com/office/powerpoint/2010/main" val="3573643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6FD6-90A2-4133-A6FA-4A4DC0D0715E}"/>
              </a:ext>
            </a:extLst>
          </p:cNvPr>
          <p:cNvSpPr>
            <a:spLocks noGrp="1"/>
          </p:cNvSpPr>
          <p:nvPr>
            <p:ph type="title"/>
          </p:nvPr>
        </p:nvSpPr>
        <p:spPr/>
        <p:txBody>
          <a:bodyPr/>
          <a:lstStyle/>
          <a:p>
            <a:r>
              <a:rPr lang="en-US" dirty="0"/>
              <a:t>What are Subject Areas?</a:t>
            </a:r>
          </a:p>
        </p:txBody>
      </p:sp>
      <p:sp>
        <p:nvSpPr>
          <p:cNvPr id="3" name="Content Placeholder 2">
            <a:extLst>
              <a:ext uri="{FF2B5EF4-FFF2-40B4-BE49-F238E27FC236}">
                <a16:creationId xmlns:a16="http://schemas.microsoft.com/office/drawing/2014/main" id="{3AAFDED9-D042-4DE5-8E6A-9A3E247442A9}"/>
              </a:ext>
            </a:extLst>
          </p:cNvPr>
          <p:cNvSpPr>
            <a:spLocks noGrp="1"/>
          </p:cNvSpPr>
          <p:nvPr>
            <p:ph idx="1"/>
          </p:nvPr>
        </p:nvSpPr>
        <p:spPr/>
        <p:txBody>
          <a:bodyPr/>
          <a:lstStyle/>
          <a:p>
            <a:r>
              <a:rPr lang="en-US" sz="2400" dirty="0"/>
              <a:t>Buckets of related data elements (Attendance, Assessments, Discipline, etc.) from which reports are created using the CEDARS reporting tool, OBIEE.</a:t>
            </a:r>
          </a:p>
          <a:p>
            <a:r>
              <a:rPr lang="en-US" altLang="en-US" sz="2400" dirty="0"/>
              <a:t>The presentation of each ‘bucket’ in OBIEE is based on underlying database tables and varies across subject areas. Ability to drill down to student level data depends on the subject area. </a:t>
            </a:r>
          </a:p>
          <a:p>
            <a:pPr lvl="0"/>
            <a:r>
              <a:rPr lang="en-US" sz="2400" dirty="0"/>
              <a:t>13 visible at LEA level</a:t>
            </a:r>
          </a:p>
          <a:p>
            <a:r>
              <a:rPr lang="en-US" sz="2400" dirty="0"/>
              <a:t>Data elements are in alpha order</a:t>
            </a:r>
          </a:p>
          <a:p>
            <a:r>
              <a:rPr lang="en-US" sz="2400" dirty="0"/>
              <a:t>Contain: </a:t>
            </a:r>
          </a:p>
          <a:p>
            <a:pPr lvl="1">
              <a:buFont typeface="Arial" panose="020B0604020202020204" pitchFamily="34" charset="0"/>
              <a:buChar char="•"/>
            </a:pPr>
            <a:r>
              <a:rPr lang="en-US" sz="2200" dirty="0"/>
              <a:t>Facts and Dimensions</a:t>
            </a:r>
          </a:p>
          <a:p>
            <a:pPr lvl="1">
              <a:buFont typeface="Arial" panose="020B0604020202020204" pitchFamily="34" charset="0"/>
              <a:buChar char="•"/>
            </a:pPr>
            <a:r>
              <a:rPr lang="en-US" sz="2200" dirty="0"/>
              <a:t>‘Most Recent’ and ‘Point-in-Time’</a:t>
            </a:r>
          </a:p>
        </p:txBody>
      </p:sp>
      <p:sp>
        <p:nvSpPr>
          <p:cNvPr id="4" name="Footer Placeholder 3">
            <a:extLst>
              <a:ext uri="{FF2B5EF4-FFF2-40B4-BE49-F238E27FC236}">
                <a16:creationId xmlns:a16="http://schemas.microsoft.com/office/drawing/2014/main" id="{ABADC0F3-DBC7-48E9-AD90-D13F7A55B1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8FA876-A226-48A9-9744-8335DDF98A11}"/>
              </a:ext>
            </a:extLst>
          </p:cNvPr>
          <p:cNvSpPr>
            <a:spLocks noGrp="1"/>
          </p:cNvSpPr>
          <p:nvPr>
            <p:ph type="sldNum" sz="quarter" idx="12"/>
          </p:nvPr>
        </p:nvSpPr>
        <p:spPr/>
        <p:txBody>
          <a:bodyPr/>
          <a:lstStyle/>
          <a:p>
            <a:fld id="{0306DF90-2B21-4E8A-BA0F-162F2E17A443}" type="slidenum">
              <a:rPr lang="en-US" smtClean="0"/>
              <a:t>7</a:t>
            </a:fld>
            <a:endParaRPr lang="en-US"/>
          </a:p>
        </p:txBody>
      </p:sp>
    </p:spTree>
    <p:extLst>
      <p:ext uri="{BB962C8B-B14F-4D97-AF65-F5344CB8AC3E}">
        <p14:creationId xmlns:p14="http://schemas.microsoft.com/office/powerpoint/2010/main" val="3095574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5E573F9-BAED-447A-8284-7914096DA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CA03A-3102-4A18-91D1-48735210D136}"/>
              </a:ext>
            </a:extLst>
          </p:cNvPr>
          <p:cNvSpPr>
            <a:spLocks noGrp="1"/>
          </p:cNvSpPr>
          <p:nvPr>
            <p:ph type="sldNum" sz="quarter" idx="12"/>
          </p:nvPr>
        </p:nvSpPr>
        <p:spPr/>
        <p:txBody>
          <a:bodyPr/>
          <a:lstStyle/>
          <a:p>
            <a:fld id="{0306DF90-2B21-4E8A-BA0F-162F2E17A443}" type="slidenum">
              <a:rPr lang="en-US" smtClean="0"/>
              <a:t>8</a:t>
            </a:fld>
            <a:endParaRPr lang="en-US"/>
          </a:p>
        </p:txBody>
      </p:sp>
      <p:sp>
        <p:nvSpPr>
          <p:cNvPr id="10" name="Title 1">
            <a:extLst>
              <a:ext uri="{FF2B5EF4-FFF2-40B4-BE49-F238E27FC236}">
                <a16:creationId xmlns:a16="http://schemas.microsoft.com/office/drawing/2014/main" id="{DB53381A-EFEC-474F-8220-DE04FA01B01C}"/>
              </a:ext>
            </a:extLst>
          </p:cNvPr>
          <p:cNvSpPr>
            <a:spLocks noGrp="1"/>
          </p:cNvSpPr>
          <p:nvPr>
            <p:ph type="title"/>
          </p:nvPr>
        </p:nvSpPr>
        <p:spPr>
          <a:xfrm>
            <a:off x="838200" y="365125"/>
            <a:ext cx="10515600" cy="1325563"/>
          </a:xfrm>
        </p:spPr>
        <p:txBody>
          <a:bodyPr/>
          <a:lstStyle/>
          <a:p>
            <a:r>
              <a:rPr lang="en-US" dirty="0"/>
              <a:t>What is ‘Most Recent’ and ‘Point-in-Time’?</a:t>
            </a:r>
          </a:p>
        </p:txBody>
      </p:sp>
      <p:sp>
        <p:nvSpPr>
          <p:cNvPr id="11" name="Content Placeholder 2">
            <a:extLst>
              <a:ext uri="{FF2B5EF4-FFF2-40B4-BE49-F238E27FC236}">
                <a16:creationId xmlns:a16="http://schemas.microsoft.com/office/drawing/2014/main" id="{705A566B-7432-4E94-B447-839C4753883F}"/>
              </a:ext>
            </a:extLst>
          </p:cNvPr>
          <p:cNvSpPr>
            <a:spLocks noGrp="1"/>
          </p:cNvSpPr>
          <p:nvPr>
            <p:ph sz="half" idx="1"/>
          </p:nvPr>
        </p:nvSpPr>
        <p:spPr>
          <a:xfrm>
            <a:off x="838200" y="1825625"/>
            <a:ext cx="5181600" cy="4351338"/>
          </a:xfrm>
        </p:spPr>
        <p:txBody>
          <a:bodyPr/>
          <a:lstStyle/>
          <a:p>
            <a:r>
              <a:rPr lang="en-US" sz="2800" b="1" dirty="0"/>
              <a:t>Most Recent </a:t>
            </a:r>
            <a:r>
              <a:rPr lang="en-US" sz="2800" dirty="0"/>
              <a:t>data is cumulative and updated throughout the year.  In most cases, it reflects data from the beginning of a school year up through the last day of the school year or the last data collection. </a:t>
            </a:r>
          </a:p>
          <a:p>
            <a:endParaRPr lang="en-US" sz="2800" dirty="0"/>
          </a:p>
          <a:p>
            <a:endParaRPr lang="en-US" sz="2800" dirty="0"/>
          </a:p>
        </p:txBody>
      </p:sp>
      <p:sp>
        <p:nvSpPr>
          <p:cNvPr id="12" name="Content Placeholder 4">
            <a:extLst>
              <a:ext uri="{FF2B5EF4-FFF2-40B4-BE49-F238E27FC236}">
                <a16:creationId xmlns:a16="http://schemas.microsoft.com/office/drawing/2014/main" id="{E5CEED05-60C9-4A4C-8BA8-713AA8D35246}"/>
              </a:ext>
            </a:extLst>
          </p:cNvPr>
          <p:cNvSpPr>
            <a:spLocks noGrp="1"/>
          </p:cNvSpPr>
          <p:nvPr>
            <p:ph sz="half" idx="2"/>
          </p:nvPr>
        </p:nvSpPr>
        <p:spPr>
          <a:xfrm>
            <a:off x="6172200" y="1825625"/>
            <a:ext cx="5181600" cy="4351338"/>
          </a:xfrm>
        </p:spPr>
        <p:txBody>
          <a:bodyPr/>
          <a:lstStyle/>
          <a:p>
            <a:r>
              <a:rPr lang="en-US" b="1" dirty="0"/>
              <a:t>Point-in-Time</a:t>
            </a:r>
            <a:r>
              <a:rPr lang="en-US" dirty="0"/>
              <a:t> data is a snapshot of data based on a given date.  </a:t>
            </a:r>
          </a:p>
          <a:p>
            <a:pPr lvl="1"/>
            <a:r>
              <a:rPr lang="en-US" sz="2000" dirty="0"/>
              <a:t>When using Point-in-Time data, it is important to include the element ‘Snapshot Date’.</a:t>
            </a:r>
          </a:p>
          <a:p>
            <a:pPr lvl="1"/>
            <a:r>
              <a:rPr lang="en-US" sz="2000" dirty="0"/>
              <a:t>It is also important to understand what snapshot dates were used when the data is collected</a:t>
            </a:r>
          </a:p>
          <a:p>
            <a:endParaRPr lang="en-US" dirty="0"/>
          </a:p>
        </p:txBody>
      </p:sp>
    </p:spTree>
    <p:extLst>
      <p:ext uri="{BB962C8B-B14F-4D97-AF65-F5344CB8AC3E}">
        <p14:creationId xmlns:p14="http://schemas.microsoft.com/office/powerpoint/2010/main" val="1548033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C82E3B3-C57E-4E43-B221-DE4FAE5E19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50468-DE12-4FD0-9C8B-46AFC48DBE10}"/>
              </a:ext>
            </a:extLst>
          </p:cNvPr>
          <p:cNvSpPr>
            <a:spLocks noGrp="1"/>
          </p:cNvSpPr>
          <p:nvPr>
            <p:ph type="sldNum" sz="quarter" idx="12"/>
          </p:nvPr>
        </p:nvSpPr>
        <p:spPr/>
        <p:txBody>
          <a:bodyPr/>
          <a:lstStyle/>
          <a:p>
            <a:fld id="{0306DF90-2B21-4E8A-BA0F-162F2E17A443}" type="slidenum">
              <a:rPr lang="en-US" smtClean="0"/>
              <a:t>9</a:t>
            </a:fld>
            <a:endParaRPr lang="en-US"/>
          </a:p>
        </p:txBody>
      </p:sp>
      <p:sp>
        <p:nvSpPr>
          <p:cNvPr id="7" name="Title 1">
            <a:extLst>
              <a:ext uri="{FF2B5EF4-FFF2-40B4-BE49-F238E27FC236}">
                <a16:creationId xmlns:a16="http://schemas.microsoft.com/office/drawing/2014/main" id="{64391E8E-67B3-48D1-B98D-EC17A911C27D}"/>
              </a:ext>
            </a:extLst>
          </p:cNvPr>
          <p:cNvSpPr>
            <a:spLocks noGrp="1"/>
          </p:cNvSpPr>
          <p:nvPr>
            <p:ph type="title"/>
          </p:nvPr>
        </p:nvSpPr>
        <p:spPr>
          <a:xfrm>
            <a:off x="838200" y="365125"/>
            <a:ext cx="10515600" cy="1325563"/>
          </a:xfrm>
        </p:spPr>
        <p:txBody>
          <a:bodyPr/>
          <a:lstStyle/>
          <a:p>
            <a:r>
              <a:rPr lang="en-US" dirty="0"/>
              <a:t>What are Facts?</a:t>
            </a:r>
          </a:p>
        </p:txBody>
      </p:sp>
      <p:sp>
        <p:nvSpPr>
          <p:cNvPr id="8" name="Content Placeholder 2">
            <a:extLst>
              <a:ext uri="{FF2B5EF4-FFF2-40B4-BE49-F238E27FC236}">
                <a16:creationId xmlns:a16="http://schemas.microsoft.com/office/drawing/2014/main" id="{A4C804AE-3719-4173-B9E5-2173E4F34A91}"/>
              </a:ext>
            </a:extLst>
          </p:cNvPr>
          <p:cNvSpPr>
            <a:spLocks noGrp="1"/>
          </p:cNvSpPr>
          <p:nvPr>
            <p:ph idx="1"/>
          </p:nvPr>
        </p:nvSpPr>
        <p:spPr>
          <a:xfrm>
            <a:off x="838200" y="1825625"/>
            <a:ext cx="10515600" cy="4351338"/>
          </a:xfrm>
        </p:spPr>
        <p:txBody>
          <a:bodyPr/>
          <a:lstStyle/>
          <a:p>
            <a:r>
              <a:rPr lang="en-US" sz="2800" dirty="0"/>
              <a:t>A Fact folder contains data elements relative to the Subject Areas and pre-calculated Measures. Measures are identified by the orange can-like icon and they are numeric.  Each measure has its own aggregation rule such as SUM, AVG, MIN or MAX. </a:t>
            </a:r>
            <a:br>
              <a:rPr lang="en-US" sz="2800" dirty="0"/>
            </a:br>
            <a:br>
              <a:rPr lang="en-US" sz="2800" dirty="0"/>
            </a:br>
            <a:r>
              <a:rPr lang="en-US" sz="2400" dirty="0"/>
              <a:t>Examples of measures:</a:t>
            </a:r>
          </a:p>
          <a:p>
            <a:pPr lvl="2"/>
            <a:r>
              <a:rPr lang="en-US" sz="2400" dirty="0"/>
              <a:t># of Unique Schools</a:t>
            </a:r>
          </a:p>
          <a:p>
            <a:pPr lvl="2"/>
            <a:r>
              <a:rPr lang="en-US" sz="2400" dirty="0"/>
              <a:t># of Unique Students</a:t>
            </a:r>
          </a:p>
          <a:p>
            <a:pPr lvl="2"/>
            <a:r>
              <a:rPr lang="en-US" sz="2400" dirty="0"/>
              <a:t>AVG Number of Years of Experience</a:t>
            </a:r>
          </a:p>
          <a:p>
            <a:pPr lvl="2"/>
            <a:r>
              <a:rPr lang="en-US" sz="2400" dirty="0"/>
              <a:t>Total FTE</a:t>
            </a:r>
          </a:p>
        </p:txBody>
      </p:sp>
      <p:pic>
        <p:nvPicPr>
          <p:cNvPr id="10" name="Picture 1" descr="image001">
            <a:extLst>
              <a:ext uri="{FF2B5EF4-FFF2-40B4-BE49-F238E27FC236}">
                <a16:creationId xmlns:a16="http://schemas.microsoft.com/office/drawing/2014/main" id="{A1BEA8D9-670F-44D5-9595-9F41735370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0441"/>
          <a:stretch/>
        </p:blipFill>
        <p:spPr bwMode="auto">
          <a:xfrm>
            <a:off x="6633062" y="3430268"/>
            <a:ext cx="4425347"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04185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DARS_OBIEE Template_2020.potx" id="{490F8AF7-8C9A-4BA9-83EF-95AD5DA57BFF}" vid="{63E4125C-9F1A-4C78-82D1-5103E086E1BE}"/>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CEDARS_OBIEE Template_2020</Template>
  <TotalTime>1375</TotalTime>
  <Words>10368</Words>
  <Application>Microsoft Office PowerPoint</Application>
  <PresentationFormat>Widescreen</PresentationFormat>
  <Paragraphs>790</Paragraphs>
  <Slides>49</Slides>
  <Notes>39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49</vt:i4>
      </vt:variant>
    </vt:vector>
  </HeadingPairs>
  <TitlesOfParts>
    <vt:vector size="54" baseType="lpstr">
      <vt:lpstr>Arial</vt:lpstr>
      <vt:lpstr>Calibri</vt:lpstr>
      <vt:lpstr>Calibri Light</vt:lpstr>
      <vt:lpstr>Office Theme</vt:lpstr>
      <vt:lpstr>3_Custom Design</vt:lpstr>
      <vt:lpstr>Understanding Subject Areas in the CDW</vt:lpstr>
      <vt:lpstr>Topics</vt:lpstr>
      <vt:lpstr>Data: Upload Process</vt:lpstr>
      <vt:lpstr>Data:  No Business Rules Applied by CDW</vt:lpstr>
      <vt:lpstr>Data:  Current Year</vt:lpstr>
      <vt:lpstr>Data: Current Year Data Integrity Dashboards</vt:lpstr>
      <vt:lpstr>What are Subject Areas?</vt:lpstr>
      <vt:lpstr>What is ‘Most Recent’ and ‘Point-in-Time’?</vt:lpstr>
      <vt:lpstr>What are Facts?</vt:lpstr>
      <vt:lpstr>What are Dimensions?</vt:lpstr>
      <vt:lpstr>CDW Subject Areas (Alpha Order)</vt:lpstr>
      <vt:lpstr>Assessment Data</vt:lpstr>
      <vt:lpstr>Career &amp; Technical Education</vt:lpstr>
      <vt:lpstr>Career &amp; Technical Education…</vt:lpstr>
      <vt:lpstr>Course and Grade Data</vt:lpstr>
      <vt:lpstr>Course and Grades Data…</vt:lpstr>
      <vt:lpstr>Data Quality – Course &amp; Grades</vt:lpstr>
      <vt:lpstr>Cross Programs Analysis (CPAV)</vt:lpstr>
      <vt:lpstr>Financial</vt:lpstr>
      <vt:lpstr>Individual Programs Data</vt:lpstr>
      <vt:lpstr>Individual Programs Data…</vt:lpstr>
      <vt:lpstr>Membership</vt:lpstr>
      <vt:lpstr>School Enrollment Data</vt:lpstr>
      <vt:lpstr>Data Quality – School Enrollment</vt:lpstr>
      <vt:lpstr>School Safety</vt:lpstr>
      <vt:lpstr>SEA, LEA and School Information</vt:lpstr>
      <vt:lpstr>Staff Data</vt:lpstr>
      <vt:lpstr>Staff Data…</vt:lpstr>
      <vt:lpstr>Data Quality – Staff Data</vt:lpstr>
      <vt:lpstr>Student Attendance Summary</vt:lpstr>
      <vt:lpstr>Student Data</vt:lpstr>
      <vt:lpstr>Data Quality – Student Data</vt:lpstr>
      <vt:lpstr>Working with the CDW Data Dictionary</vt:lpstr>
      <vt:lpstr>Resources</vt:lpstr>
      <vt:lpstr>PowerPoint Presentation</vt:lpstr>
      <vt:lpstr>Guidelines For Building a Report</vt:lpstr>
      <vt:lpstr>Beginning an Analysis</vt:lpstr>
      <vt:lpstr>Beginning an Analysis…</vt:lpstr>
      <vt:lpstr>Filtering Data Elements</vt:lpstr>
      <vt:lpstr>Viewing Results</vt:lpstr>
      <vt:lpstr>Saving an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Terra Dominguez</dc:creator>
  <cp:lastModifiedBy>Terra Dominguez</cp:lastModifiedBy>
  <cp:revision>28</cp:revision>
  <dcterms:created xsi:type="dcterms:W3CDTF">2020-10-26T19:45:40Z</dcterms:created>
  <dcterms:modified xsi:type="dcterms:W3CDTF">2020-10-27T18:41:17Z</dcterms:modified>
</cp:coreProperties>
</file>