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57" r:id="rId3"/>
    <p:sldId id="259" r:id="rId4"/>
    <p:sldId id="260" r:id="rId5"/>
    <p:sldId id="261" r:id="rId6"/>
    <p:sldId id="264" r:id="rId7"/>
    <p:sldId id="265" r:id="rId8"/>
    <p:sldId id="266" r:id="rId9"/>
    <p:sldId id="268" r:id="rId10"/>
    <p:sldId id="269" r:id="rId11"/>
    <p:sldId id="270" r:id="rId12"/>
    <p:sldId id="271" r:id="rId13"/>
    <p:sldId id="272" r:id="rId14"/>
    <p:sldId id="273" r:id="rId15"/>
    <p:sldId id="274" r:id="rId16"/>
    <p:sldId id="275" r:id="rId17"/>
    <p:sldId id="282" r:id="rId18"/>
    <p:sldId id="276" r:id="rId19"/>
    <p:sldId id="277" r:id="rId20"/>
    <p:sldId id="278" r:id="rId21"/>
    <p:sldId id="279" r:id="rId22"/>
    <p:sldId id="280" r:id="rId23"/>
    <p:sldId id="281"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99D83-01FE-42F0-8BBA-CF2D388A0300}" v="27" dt="2020-10-27T16:09:55.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000" autoAdjust="0"/>
  </p:normalViewPr>
  <p:slideViewPr>
    <p:cSldViewPr snapToGrid="0">
      <p:cViewPr varScale="1">
        <p:scale>
          <a:sx n="82" d="100"/>
          <a:sy n="82" d="100"/>
        </p:scale>
        <p:origin x="17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a Dominguez" userId="e95deabe-65af-48a8-a3c8-330c998a042a" providerId="ADAL" clId="{59B99D83-01FE-42F0-8BBA-CF2D388A0300}"/>
    <pc:docChg chg="custSel delSld modSld">
      <pc:chgData name="Terra Dominguez" userId="e95deabe-65af-48a8-a3c8-330c998a042a" providerId="ADAL" clId="{59B99D83-01FE-42F0-8BBA-CF2D388A0300}" dt="2020-10-27T16:09:55.937" v="41" actId="20577"/>
      <pc:docMkLst>
        <pc:docMk/>
      </pc:docMkLst>
      <pc:sldChg chg="modSp">
        <pc:chgData name="Terra Dominguez" userId="e95deabe-65af-48a8-a3c8-330c998a042a" providerId="ADAL" clId="{59B99D83-01FE-42F0-8BBA-CF2D388A0300}" dt="2020-10-27T16:09:55.937" v="41" actId="20577"/>
        <pc:sldMkLst>
          <pc:docMk/>
          <pc:sldMk cId="2991295588" sldId="261"/>
        </pc:sldMkLst>
        <pc:graphicFrameChg chg="mod">
          <ac:chgData name="Terra Dominguez" userId="e95deabe-65af-48a8-a3c8-330c998a042a" providerId="ADAL" clId="{59B99D83-01FE-42F0-8BBA-CF2D388A0300}" dt="2020-10-27T16:09:55.937" v="41" actId="20577"/>
          <ac:graphicFrameMkLst>
            <pc:docMk/>
            <pc:sldMk cId="2991295588" sldId="261"/>
            <ac:graphicFrameMk id="7" creationId="{00000000-0000-0000-0000-000000000000}"/>
          </ac:graphicFrameMkLst>
        </pc:graphicFrameChg>
      </pc:sldChg>
      <pc:sldChg chg="del">
        <pc:chgData name="Terra Dominguez" userId="e95deabe-65af-48a8-a3c8-330c998a042a" providerId="ADAL" clId="{59B99D83-01FE-42F0-8BBA-CF2D388A0300}" dt="2020-10-27T15:43:45.594" v="2" actId="47"/>
        <pc:sldMkLst>
          <pc:docMk/>
          <pc:sldMk cId="2313988111" sldId="283"/>
        </pc:sldMkLst>
      </pc:sldChg>
      <pc:sldChg chg="addSp modSp mod">
        <pc:chgData name="Terra Dominguez" userId="e95deabe-65af-48a8-a3c8-330c998a042a" providerId="ADAL" clId="{59B99D83-01FE-42F0-8BBA-CF2D388A0300}" dt="2020-10-27T15:48:32.800" v="14"/>
        <pc:sldMkLst>
          <pc:docMk/>
          <pc:sldMk cId="3385458856" sldId="284"/>
        </pc:sldMkLst>
        <pc:spChg chg="mod">
          <ac:chgData name="Terra Dominguez" userId="e95deabe-65af-48a8-a3c8-330c998a042a" providerId="ADAL" clId="{59B99D83-01FE-42F0-8BBA-CF2D388A0300}" dt="2020-10-27T15:48:32.800" v="14"/>
          <ac:spMkLst>
            <pc:docMk/>
            <pc:sldMk cId="3385458856" sldId="284"/>
            <ac:spMk id="5" creationId="{EF16E976-3C80-4605-B21C-89111DA14FDC}"/>
          </ac:spMkLst>
        </pc:spChg>
        <pc:picChg chg="add mod">
          <ac:chgData name="Terra Dominguez" userId="e95deabe-65af-48a8-a3c8-330c998a042a" providerId="ADAL" clId="{59B99D83-01FE-42F0-8BBA-CF2D388A0300}" dt="2020-10-27T15:43:42.686" v="1" actId="1076"/>
          <ac:picMkLst>
            <pc:docMk/>
            <pc:sldMk cId="3385458856" sldId="284"/>
            <ac:picMk id="7" creationId="{070BF7D4-2A20-450B-9A70-A9A79E028DE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F8EB3-63FD-4859-9C5B-C8E1159538BF}"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US"/>
        </a:p>
      </dgm:t>
    </dgm:pt>
    <dgm:pt modelId="{92D7F94B-0517-4CC9-997E-523DECA38044}">
      <dgm:prSet phldrT="[Text]" custT="1"/>
      <dgm:spPr/>
      <dgm:t>
        <a:bodyPr/>
        <a:lstStyle/>
        <a:p>
          <a:r>
            <a:rPr lang="en-US" sz="1400" dirty="0"/>
            <a:t>EDDIE</a:t>
          </a:r>
        </a:p>
      </dgm:t>
    </dgm:pt>
    <dgm:pt modelId="{2F565EC9-2B01-4178-89EC-670A81A235EB}" type="parTrans" cxnId="{038FD3DB-00A5-4722-A6F3-36F173C464FE}">
      <dgm:prSet/>
      <dgm:spPr/>
      <dgm:t>
        <a:bodyPr/>
        <a:lstStyle/>
        <a:p>
          <a:endParaRPr lang="en-US"/>
        </a:p>
      </dgm:t>
    </dgm:pt>
    <dgm:pt modelId="{15C58036-D360-4F4E-A0B5-AF4E43E311B0}" type="sibTrans" cxnId="{038FD3DB-00A5-4722-A6F3-36F173C464FE}">
      <dgm:prSet/>
      <dgm:spPr/>
      <dgm:t>
        <a:bodyPr/>
        <a:lstStyle/>
        <a:p>
          <a:endParaRPr lang="en-US"/>
        </a:p>
      </dgm:t>
    </dgm:pt>
    <dgm:pt modelId="{1B7737B6-15C7-447D-965E-A0FE3BDEB820}">
      <dgm:prSet phldrT="[Text]" custT="1"/>
      <dgm:spPr/>
      <dgm:t>
        <a:bodyPr/>
        <a:lstStyle/>
        <a:p>
          <a:r>
            <a:rPr lang="en-US" sz="1400" dirty="0"/>
            <a:t>PowerSchool: </a:t>
          </a:r>
        </a:p>
      </dgm:t>
    </dgm:pt>
    <dgm:pt modelId="{7D6C68C4-55A5-40A8-AA5C-57A5E61A7F41}" type="parTrans" cxnId="{5202C1CC-0857-452B-94F4-E32522C0C918}">
      <dgm:prSet/>
      <dgm:spPr/>
      <dgm:t>
        <a:bodyPr/>
        <a:lstStyle/>
        <a:p>
          <a:endParaRPr lang="en-US"/>
        </a:p>
      </dgm:t>
    </dgm:pt>
    <dgm:pt modelId="{7F1E92E5-ACAF-424B-96A3-4567E025ACF6}" type="sibTrans" cxnId="{5202C1CC-0857-452B-94F4-E32522C0C918}">
      <dgm:prSet/>
      <dgm:spPr/>
      <dgm:t>
        <a:bodyPr/>
        <a:lstStyle/>
        <a:p>
          <a:endParaRPr lang="en-US"/>
        </a:p>
      </dgm:t>
    </dgm:pt>
    <dgm:pt modelId="{DC416394-9922-43B5-A636-F9D6378B13CA}">
      <dgm:prSet phldrT="[Text]" custT="1"/>
      <dgm:spPr/>
      <dgm:t>
        <a:bodyPr/>
        <a:lstStyle/>
        <a:p>
          <a:r>
            <a:rPr lang="en-US" sz="1400" dirty="0"/>
            <a:t>ECATS (Exceptional Children)</a:t>
          </a:r>
        </a:p>
      </dgm:t>
    </dgm:pt>
    <dgm:pt modelId="{1BE6357D-8BB9-4BB8-9E08-2A991C53918E}" type="parTrans" cxnId="{3BF16DB8-27C4-428E-9366-458147155EF6}">
      <dgm:prSet/>
      <dgm:spPr/>
      <dgm:t>
        <a:bodyPr/>
        <a:lstStyle/>
        <a:p>
          <a:endParaRPr lang="en-US"/>
        </a:p>
      </dgm:t>
    </dgm:pt>
    <dgm:pt modelId="{E0B19802-07D3-42F5-92D7-7572943C6D41}" type="sibTrans" cxnId="{3BF16DB8-27C4-428E-9366-458147155EF6}">
      <dgm:prSet/>
      <dgm:spPr/>
      <dgm:t>
        <a:bodyPr/>
        <a:lstStyle/>
        <a:p>
          <a:endParaRPr lang="en-US"/>
        </a:p>
      </dgm:t>
    </dgm:pt>
    <dgm:pt modelId="{A8F67DA8-D785-49B4-9AC1-EB9B5C8E8FD1}">
      <dgm:prSet phldrT="[Text]" custT="1"/>
      <dgm:spPr/>
      <dgm:t>
        <a:bodyPr/>
        <a:lstStyle/>
        <a:p>
          <a:r>
            <a:rPr lang="en-US" sz="1400"/>
            <a:t>Accountability</a:t>
          </a:r>
          <a:endParaRPr lang="en-US" sz="1400" dirty="0"/>
        </a:p>
      </dgm:t>
    </dgm:pt>
    <dgm:pt modelId="{471B2DDC-BC4F-4F33-8855-8ADDC20C73CA}" type="parTrans" cxnId="{BF676405-6E39-40BE-B982-2909DA5BAE34}">
      <dgm:prSet/>
      <dgm:spPr/>
      <dgm:t>
        <a:bodyPr/>
        <a:lstStyle/>
        <a:p>
          <a:endParaRPr lang="en-US"/>
        </a:p>
      </dgm:t>
    </dgm:pt>
    <dgm:pt modelId="{3DE203A4-76FF-45BE-B50C-29C83E5393C1}" type="sibTrans" cxnId="{BF676405-6E39-40BE-B982-2909DA5BAE34}">
      <dgm:prSet/>
      <dgm:spPr/>
      <dgm:t>
        <a:bodyPr/>
        <a:lstStyle/>
        <a:p>
          <a:endParaRPr lang="en-US"/>
        </a:p>
      </dgm:t>
    </dgm:pt>
    <dgm:pt modelId="{2D8C6816-1F79-4FCE-97D6-343A56F737BC}">
      <dgm:prSet phldrT="[Text]" custT="1"/>
      <dgm:spPr/>
      <dgm:t>
        <a:bodyPr/>
        <a:lstStyle/>
        <a:p>
          <a:r>
            <a:rPr lang="en-US" sz="1400"/>
            <a:t>UID Staff</a:t>
          </a:r>
          <a:endParaRPr lang="en-US" sz="1400" dirty="0"/>
        </a:p>
      </dgm:t>
    </dgm:pt>
    <dgm:pt modelId="{E5B0420B-B9AC-432C-B895-B15BEC35B526}" type="parTrans" cxnId="{E7768426-1481-4B56-97DD-CBB151875F5C}">
      <dgm:prSet/>
      <dgm:spPr/>
      <dgm:t>
        <a:bodyPr/>
        <a:lstStyle/>
        <a:p>
          <a:endParaRPr lang="en-US"/>
        </a:p>
      </dgm:t>
    </dgm:pt>
    <dgm:pt modelId="{8C18FE35-C452-4B85-A861-855CE38B4E66}" type="sibTrans" cxnId="{E7768426-1481-4B56-97DD-CBB151875F5C}">
      <dgm:prSet/>
      <dgm:spPr/>
      <dgm:t>
        <a:bodyPr/>
        <a:lstStyle/>
        <a:p>
          <a:endParaRPr lang="en-US"/>
        </a:p>
      </dgm:t>
    </dgm:pt>
    <dgm:pt modelId="{982B1459-717D-4772-AC4C-3C86DA002593}">
      <dgm:prSet phldrT="[Text]" custT="1"/>
      <dgm:spPr/>
      <dgm:t>
        <a:bodyPr/>
        <a:lstStyle/>
        <a:p>
          <a:r>
            <a:rPr lang="en-US" sz="1400"/>
            <a:t>Licensure</a:t>
          </a:r>
          <a:endParaRPr lang="en-US" sz="1400" dirty="0"/>
        </a:p>
      </dgm:t>
    </dgm:pt>
    <dgm:pt modelId="{FEA370CA-EAC7-4FA6-8761-FFC2E7A15FA1}" type="parTrans" cxnId="{27458025-FE02-448B-9697-4F35F0100633}">
      <dgm:prSet/>
      <dgm:spPr/>
      <dgm:t>
        <a:bodyPr/>
        <a:lstStyle/>
        <a:p>
          <a:endParaRPr lang="en-US"/>
        </a:p>
      </dgm:t>
    </dgm:pt>
    <dgm:pt modelId="{5AC612CC-BDD5-4913-AB46-144B05F0E4BD}" type="sibTrans" cxnId="{27458025-FE02-448B-9697-4F35F0100633}">
      <dgm:prSet/>
      <dgm:spPr/>
      <dgm:t>
        <a:bodyPr/>
        <a:lstStyle/>
        <a:p>
          <a:endParaRPr lang="en-US"/>
        </a:p>
      </dgm:t>
    </dgm:pt>
    <dgm:pt modelId="{ECBB186B-EC8E-42AD-A11F-A7CEB1E8074B}">
      <dgm:prSet custT="1"/>
      <dgm:spPr/>
      <dgm:t>
        <a:bodyPr/>
        <a:lstStyle/>
        <a:p>
          <a:r>
            <a:rPr lang="en-US" sz="1200" b="1" dirty="0"/>
            <a:t>Homeless</a:t>
          </a:r>
        </a:p>
      </dgm:t>
    </dgm:pt>
    <dgm:pt modelId="{F29B778F-1B5F-4A9B-8AC5-0036BB1949E7}" type="parTrans" cxnId="{501FC171-9976-4EE1-AAD8-55D661F393EB}">
      <dgm:prSet/>
      <dgm:spPr/>
      <dgm:t>
        <a:bodyPr/>
        <a:lstStyle/>
        <a:p>
          <a:endParaRPr lang="en-US"/>
        </a:p>
      </dgm:t>
    </dgm:pt>
    <dgm:pt modelId="{8BF50E10-2581-4130-AF37-CAD792805AE2}" type="sibTrans" cxnId="{501FC171-9976-4EE1-AAD8-55D661F393EB}">
      <dgm:prSet/>
      <dgm:spPr/>
      <dgm:t>
        <a:bodyPr/>
        <a:lstStyle/>
        <a:p>
          <a:endParaRPr lang="en-US"/>
        </a:p>
      </dgm:t>
    </dgm:pt>
    <dgm:pt modelId="{437C0716-AA23-40CB-8DA8-CB709D32911A}">
      <dgm:prSet custT="1"/>
      <dgm:spPr/>
      <dgm:t>
        <a:bodyPr/>
        <a:lstStyle/>
        <a:p>
          <a:r>
            <a:rPr lang="en-US" sz="1200" b="1" dirty="0"/>
            <a:t>Immigrant</a:t>
          </a:r>
        </a:p>
      </dgm:t>
    </dgm:pt>
    <dgm:pt modelId="{51FF8889-8375-475A-8062-A346B5186D5F}" type="parTrans" cxnId="{8BA847DE-8E3C-4C40-9C30-49B35E7CBA4D}">
      <dgm:prSet/>
      <dgm:spPr/>
      <dgm:t>
        <a:bodyPr/>
        <a:lstStyle/>
        <a:p>
          <a:endParaRPr lang="en-US"/>
        </a:p>
      </dgm:t>
    </dgm:pt>
    <dgm:pt modelId="{D796AF4D-7EBE-4860-A42A-C5080E72DA67}" type="sibTrans" cxnId="{8BA847DE-8E3C-4C40-9C30-49B35E7CBA4D}">
      <dgm:prSet/>
      <dgm:spPr/>
      <dgm:t>
        <a:bodyPr/>
        <a:lstStyle/>
        <a:p>
          <a:endParaRPr lang="en-US"/>
        </a:p>
      </dgm:t>
    </dgm:pt>
    <dgm:pt modelId="{D786EA15-1AA5-44A4-BB63-109AB030A17B}">
      <dgm:prSet custT="1"/>
      <dgm:spPr/>
      <dgm:t>
        <a:bodyPr/>
        <a:lstStyle/>
        <a:p>
          <a:r>
            <a:rPr lang="en-US" sz="1200" b="1" dirty="0"/>
            <a:t>LEP</a:t>
          </a:r>
        </a:p>
      </dgm:t>
    </dgm:pt>
    <dgm:pt modelId="{D68A5233-EC1D-4F20-A758-D7326ADD46D8}" type="parTrans" cxnId="{A03317C7-483A-43EC-94F0-C67915572E56}">
      <dgm:prSet/>
      <dgm:spPr/>
      <dgm:t>
        <a:bodyPr/>
        <a:lstStyle/>
        <a:p>
          <a:endParaRPr lang="en-US"/>
        </a:p>
      </dgm:t>
    </dgm:pt>
    <dgm:pt modelId="{13888D87-24B2-41AC-B3FB-8E5853488346}" type="sibTrans" cxnId="{A03317C7-483A-43EC-94F0-C67915572E56}">
      <dgm:prSet/>
      <dgm:spPr/>
      <dgm:t>
        <a:bodyPr/>
        <a:lstStyle/>
        <a:p>
          <a:endParaRPr lang="en-US"/>
        </a:p>
      </dgm:t>
    </dgm:pt>
    <dgm:pt modelId="{7D7F4EDE-B44E-4E77-B4FE-7D5FEBC768DC}">
      <dgm:prSet custT="1"/>
      <dgm:spPr/>
      <dgm:t>
        <a:bodyPr/>
        <a:lstStyle/>
        <a:p>
          <a:r>
            <a:rPr lang="en-US" sz="1200" b="1" dirty="0"/>
            <a:t>Migrant </a:t>
          </a:r>
        </a:p>
      </dgm:t>
    </dgm:pt>
    <dgm:pt modelId="{CAE86DFD-0E37-41E8-819F-29B9B6E49FB2}" type="parTrans" cxnId="{DA9071F9-91EC-401A-A1DC-946178EEF0E6}">
      <dgm:prSet/>
      <dgm:spPr/>
      <dgm:t>
        <a:bodyPr/>
        <a:lstStyle/>
        <a:p>
          <a:endParaRPr lang="en-US"/>
        </a:p>
      </dgm:t>
    </dgm:pt>
    <dgm:pt modelId="{322CEA4C-76AE-40B7-951C-6C161C5B3943}" type="sibTrans" cxnId="{DA9071F9-91EC-401A-A1DC-946178EEF0E6}">
      <dgm:prSet/>
      <dgm:spPr/>
      <dgm:t>
        <a:bodyPr/>
        <a:lstStyle/>
        <a:p>
          <a:endParaRPr lang="en-US"/>
        </a:p>
      </dgm:t>
    </dgm:pt>
    <dgm:pt modelId="{BF8AEF94-F9FB-4EF1-9282-0AF08FE00B56}">
      <dgm:prSet custT="1"/>
      <dgm:spPr/>
      <dgm:t>
        <a:bodyPr/>
        <a:lstStyle/>
        <a:p>
          <a:r>
            <a:rPr lang="en-US" sz="1200" b="1" i="0" dirty="0"/>
            <a:t>LEA and School Directory</a:t>
          </a:r>
          <a:endParaRPr lang="en-US" sz="1200" b="1" dirty="0"/>
        </a:p>
      </dgm:t>
    </dgm:pt>
    <dgm:pt modelId="{94F87315-8E8A-4752-A2F9-DB5302E6FD38}" type="parTrans" cxnId="{B2F3AEC5-66BB-4792-ABA0-099DBA2F14F4}">
      <dgm:prSet/>
      <dgm:spPr/>
      <dgm:t>
        <a:bodyPr/>
        <a:lstStyle/>
        <a:p>
          <a:endParaRPr lang="en-US"/>
        </a:p>
      </dgm:t>
    </dgm:pt>
    <dgm:pt modelId="{6B51A393-B9E2-4068-AF65-2E8FE0E271B3}" type="sibTrans" cxnId="{B2F3AEC5-66BB-4792-ABA0-099DBA2F14F4}">
      <dgm:prSet/>
      <dgm:spPr/>
      <dgm:t>
        <a:bodyPr/>
        <a:lstStyle/>
        <a:p>
          <a:endParaRPr lang="en-US"/>
        </a:p>
      </dgm:t>
    </dgm:pt>
    <dgm:pt modelId="{8BF35381-4241-4E49-8791-8C5DF78ECC4E}">
      <dgm:prSet custT="1"/>
      <dgm:spPr/>
      <dgm:t>
        <a:bodyPr/>
        <a:lstStyle/>
        <a:p>
          <a:r>
            <a:rPr lang="en-US" sz="1200" b="1" dirty="0"/>
            <a:t>Disability, LRE setting, exit reason</a:t>
          </a:r>
        </a:p>
      </dgm:t>
    </dgm:pt>
    <dgm:pt modelId="{67C9556D-214F-4CA8-8AC1-CEDCD3EDA03D}" type="parTrans" cxnId="{C2EAEB59-2CA2-4B00-8C39-7E40A2751AA4}">
      <dgm:prSet/>
      <dgm:spPr/>
      <dgm:t>
        <a:bodyPr/>
        <a:lstStyle/>
        <a:p>
          <a:endParaRPr lang="en-US"/>
        </a:p>
      </dgm:t>
    </dgm:pt>
    <dgm:pt modelId="{7E5015FD-E2A2-4335-9FB4-F41CE852020D}" type="sibTrans" cxnId="{C2EAEB59-2CA2-4B00-8C39-7E40A2751AA4}">
      <dgm:prSet/>
      <dgm:spPr/>
      <dgm:t>
        <a:bodyPr/>
        <a:lstStyle/>
        <a:p>
          <a:endParaRPr lang="en-US"/>
        </a:p>
      </dgm:t>
    </dgm:pt>
    <dgm:pt modelId="{BCCCF0E9-3E59-4E14-B1AD-041A3C8F43A6}">
      <dgm:prSet custT="1"/>
      <dgm:spPr/>
      <dgm:t>
        <a:bodyPr/>
        <a:lstStyle/>
        <a:p>
          <a:r>
            <a:rPr lang="en-US" sz="1200" b="1" dirty="0"/>
            <a:t>Assessments, EOG, and EOC</a:t>
          </a:r>
        </a:p>
      </dgm:t>
    </dgm:pt>
    <dgm:pt modelId="{EFC4A599-4780-46A9-9749-60CCDBE24C45}" type="parTrans" cxnId="{2E600446-1261-40A3-8811-FE88A53B8C9F}">
      <dgm:prSet/>
      <dgm:spPr/>
      <dgm:t>
        <a:bodyPr/>
        <a:lstStyle/>
        <a:p>
          <a:endParaRPr lang="en-US"/>
        </a:p>
      </dgm:t>
    </dgm:pt>
    <dgm:pt modelId="{483C3868-7124-40BD-ABB7-A260157DBDDC}" type="sibTrans" cxnId="{2E600446-1261-40A3-8811-FE88A53B8C9F}">
      <dgm:prSet/>
      <dgm:spPr/>
      <dgm:t>
        <a:bodyPr/>
        <a:lstStyle/>
        <a:p>
          <a:endParaRPr lang="en-US"/>
        </a:p>
      </dgm:t>
    </dgm:pt>
    <dgm:pt modelId="{D6D5F026-4956-4096-B421-02A1D5C980D3}">
      <dgm:prSet custT="1"/>
      <dgm:spPr/>
      <dgm:t>
        <a:bodyPr/>
        <a:lstStyle/>
        <a:p>
          <a:r>
            <a:rPr lang="en-US" sz="1200" b="1" dirty="0"/>
            <a:t>Staff Demographics</a:t>
          </a:r>
        </a:p>
      </dgm:t>
    </dgm:pt>
    <dgm:pt modelId="{24E05A65-3125-4D64-B27C-1249B69B46AD}" type="parTrans" cxnId="{41FB9966-3BF7-4298-9B58-FC6A4E28243F}">
      <dgm:prSet/>
      <dgm:spPr/>
      <dgm:t>
        <a:bodyPr/>
        <a:lstStyle/>
        <a:p>
          <a:endParaRPr lang="en-US"/>
        </a:p>
      </dgm:t>
    </dgm:pt>
    <dgm:pt modelId="{AB881974-E57A-42DD-8451-D07CD25FBA34}" type="sibTrans" cxnId="{41FB9966-3BF7-4298-9B58-FC6A4E28243F}">
      <dgm:prSet/>
      <dgm:spPr/>
      <dgm:t>
        <a:bodyPr/>
        <a:lstStyle/>
        <a:p>
          <a:endParaRPr lang="en-US"/>
        </a:p>
      </dgm:t>
    </dgm:pt>
    <dgm:pt modelId="{2EB48726-DBF5-4057-ADFB-BF9D437A39C1}">
      <dgm:prSet custT="1"/>
      <dgm:spPr/>
      <dgm:t>
        <a:bodyPr/>
        <a:lstStyle/>
        <a:p>
          <a:r>
            <a:rPr lang="en-US" sz="1200" b="1" dirty="0"/>
            <a:t>Licensing and Certifications</a:t>
          </a:r>
        </a:p>
      </dgm:t>
    </dgm:pt>
    <dgm:pt modelId="{72C1037A-FE21-4F36-87F3-F246F473F37C}" type="parTrans" cxnId="{D7DF2C9F-1DDD-4F2E-BD86-F800FAB3BC60}">
      <dgm:prSet/>
      <dgm:spPr/>
      <dgm:t>
        <a:bodyPr/>
        <a:lstStyle/>
        <a:p>
          <a:endParaRPr lang="en-US"/>
        </a:p>
      </dgm:t>
    </dgm:pt>
    <dgm:pt modelId="{EFF4354F-B3A1-429C-A027-FD73EA1C0364}" type="sibTrans" cxnId="{D7DF2C9F-1DDD-4F2E-BD86-F800FAB3BC60}">
      <dgm:prSet/>
      <dgm:spPr/>
      <dgm:t>
        <a:bodyPr/>
        <a:lstStyle/>
        <a:p>
          <a:endParaRPr lang="en-US"/>
        </a:p>
      </dgm:t>
    </dgm:pt>
    <dgm:pt modelId="{F37882B3-2B3E-45EA-A528-63CD9F3084F5}" type="pres">
      <dgm:prSet presAssocID="{585F8EB3-63FD-4859-9C5B-C8E1159538BF}" presName="linear" presStyleCnt="0">
        <dgm:presLayoutVars>
          <dgm:dir/>
          <dgm:animLvl val="lvl"/>
          <dgm:resizeHandles val="exact"/>
        </dgm:presLayoutVars>
      </dgm:prSet>
      <dgm:spPr/>
    </dgm:pt>
    <dgm:pt modelId="{4C4A3EF7-A75F-4B07-AE61-968C042FA6E2}" type="pres">
      <dgm:prSet presAssocID="{92D7F94B-0517-4CC9-997E-523DECA38044}" presName="parentLin" presStyleCnt="0"/>
      <dgm:spPr/>
    </dgm:pt>
    <dgm:pt modelId="{FECEE5F5-2576-45DE-8533-0A2BEDD9E2AF}" type="pres">
      <dgm:prSet presAssocID="{92D7F94B-0517-4CC9-997E-523DECA38044}" presName="parentLeftMargin" presStyleLbl="node1" presStyleIdx="0" presStyleCnt="6"/>
      <dgm:spPr/>
    </dgm:pt>
    <dgm:pt modelId="{CC34E55E-C414-486A-8E43-1BC14F698300}" type="pres">
      <dgm:prSet presAssocID="{92D7F94B-0517-4CC9-997E-523DECA38044}" presName="parentText" presStyleLbl="node1" presStyleIdx="0" presStyleCnt="6">
        <dgm:presLayoutVars>
          <dgm:chMax val="0"/>
          <dgm:bulletEnabled val="1"/>
        </dgm:presLayoutVars>
      </dgm:prSet>
      <dgm:spPr/>
    </dgm:pt>
    <dgm:pt modelId="{B204F4AB-D9FF-40F4-9509-D71FC05F5FA6}" type="pres">
      <dgm:prSet presAssocID="{92D7F94B-0517-4CC9-997E-523DECA38044}" presName="negativeSpace" presStyleCnt="0"/>
      <dgm:spPr/>
    </dgm:pt>
    <dgm:pt modelId="{5B02A605-7590-4760-8E42-3947F097150E}" type="pres">
      <dgm:prSet presAssocID="{92D7F94B-0517-4CC9-997E-523DECA38044}" presName="childText" presStyleLbl="conFgAcc1" presStyleIdx="0" presStyleCnt="6">
        <dgm:presLayoutVars>
          <dgm:bulletEnabled val="1"/>
        </dgm:presLayoutVars>
      </dgm:prSet>
      <dgm:spPr/>
    </dgm:pt>
    <dgm:pt modelId="{6D964FA6-9DED-49AD-BAC9-B093864BA6B2}" type="pres">
      <dgm:prSet presAssocID="{15C58036-D360-4F4E-A0B5-AF4E43E311B0}" presName="spaceBetweenRectangles" presStyleCnt="0"/>
      <dgm:spPr/>
    </dgm:pt>
    <dgm:pt modelId="{AD308391-6557-4EA2-8DBE-96004A07B84A}" type="pres">
      <dgm:prSet presAssocID="{1B7737B6-15C7-447D-965E-A0FE3BDEB820}" presName="parentLin" presStyleCnt="0"/>
      <dgm:spPr/>
    </dgm:pt>
    <dgm:pt modelId="{FA66B9CD-39B8-41B5-A900-9A062148CF8A}" type="pres">
      <dgm:prSet presAssocID="{1B7737B6-15C7-447D-965E-A0FE3BDEB820}" presName="parentLeftMargin" presStyleLbl="node1" presStyleIdx="0" presStyleCnt="6"/>
      <dgm:spPr/>
    </dgm:pt>
    <dgm:pt modelId="{D1846849-D470-449C-9897-EAE0BE7DF372}" type="pres">
      <dgm:prSet presAssocID="{1B7737B6-15C7-447D-965E-A0FE3BDEB820}" presName="parentText" presStyleLbl="node1" presStyleIdx="1" presStyleCnt="6">
        <dgm:presLayoutVars>
          <dgm:chMax val="0"/>
          <dgm:bulletEnabled val="1"/>
        </dgm:presLayoutVars>
      </dgm:prSet>
      <dgm:spPr/>
    </dgm:pt>
    <dgm:pt modelId="{212218F6-F03B-4EDD-8607-79B8C273E143}" type="pres">
      <dgm:prSet presAssocID="{1B7737B6-15C7-447D-965E-A0FE3BDEB820}" presName="negativeSpace" presStyleCnt="0"/>
      <dgm:spPr/>
    </dgm:pt>
    <dgm:pt modelId="{7A72F447-56A2-493B-8C4A-324537D83BC1}" type="pres">
      <dgm:prSet presAssocID="{1B7737B6-15C7-447D-965E-A0FE3BDEB820}" presName="childText" presStyleLbl="conFgAcc1" presStyleIdx="1" presStyleCnt="6">
        <dgm:presLayoutVars>
          <dgm:bulletEnabled val="1"/>
        </dgm:presLayoutVars>
      </dgm:prSet>
      <dgm:spPr/>
    </dgm:pt>
    <dgm:pt modelId="{BAA8EA75-D5ED-4963-BAF5-7379F5026192}" type="pres">
      <dgm:prSet presAssocID="{7F1E92E5-ACAF-424B-96A3-4567E025ACF6}" presName="spaceBetweenRectangles" presStyleCnt="0"/>
      <dgm:spPr/>
    </dgm:pt>
    <dgm:pt modelId="{FD260A1B-A44E-4FF8-ABEF-37D383F86139}" type="pres">
      <dgm:prSet presAssocID="{DC416394-9922-43B5-A636-F9D6378B13CA}" presName="parentLin" presStyleCnt="0"/>
      <dgm:spPr/>
    </dgm:pt>
    <dgm:pt modelId="{A8632A01-D403-446C-AF82-2263231B7063}" type="pres">
      <dgm:prSet presAssocID="{DC416394-9922-43B5-A636-F9D6378B13CA}" presName="parentLeftMargin" presStyleLbl="node1" presStyleIdx="1" presStyleCnt="6"/>
      <dgm:spPr/>
    </dgm:pt>
    <dgm:pt modelId="{7D21ECD3-B1A9-4322-B112-22B39D8004CA}" type="pres">
      <dgm:prSet presAssocID="{DC416394-9922-43B5-A636-F9D6378B13CA}" presName="parentText" presStyleLbl="node1" presStyleIdx="2" presStyleCnt="6">
        <dgm:presLayoutVars>
          <dgm:chMax val="0"/>
          <dgm:bulletEnabled val="1"/>
        </dgm:presLayoutVars>
      </dgm:prSet>
      <dgm:spPr/>
    </dgm:pt>
    <dgm:pt modelId="{17C342D9-52C8-4A74-AAD7-F7DB71FE0FD0}" type="pres">
      <dgm:prSet presAssocID="{DC416394-9922-43B5-A636-F9D6378B13CA}" presName="negativeSpace" presStyleCnt="0"/>
      <dgm:spPr/>
    </dgm:pt>
    <dgm:pt modelId="{20CBC712-3298-41B9-9C28-2896AD95F9F9}" type="pres">
      <dgm:prSet presAssocID="{DC416394-9922-43B5-A636-F9D6378B13CA}" presName="childText" presStyleLbl="conFgAcc1" presStyleIdx="2" presStyleCnt="6">
        <dgm:presLayoutVars>
          <dgm:bulletEnabled val="1"/>
        </dgm:presLayoutVars>
      </dgm:prSet>
      <dgm:spPr/>
    </dgm:pt>
    <dgm:pt modelId="{C17E0EF7-AAE2-4122-8047-A9379545E639}" type="pres">
      <dgm:prSet presAssocID="{E0B19802-07D3-42F5-92D7-7572943C6D41}" presName="spaceBetweenRectangles" presStyleCnt="0"/>
      <dgm:spPr/>
    </dgm:pt>
    <dgm:pt modelId="{1AC853EF-D5E2-4BEA-9CA5-635413C12ACE}" type="pres">
      <dgm:prSet presAssocID="{A8F67DA8-D785-49B4-9AC1-EB9B5C8E8FD1}" presName="parentLin" presStyleCnt="0"/>
      <dgm:spPr/>
    </dgm:pt>
    <dgm:pt modelId="{2A09C050-B858-42D3-9F93-F35AFE4E7FBA}" type="pres">
      <dgm:prSet presAssocID="{A8F67DA8-D785-49B4-9AC1-EB9B5C8E8FD1}" presName="parentLeftMargin" presStyleLbl="node1" presStyleIdx="2" presStyleCnt="6"/>
      <dgm:spPr/>
    </dgm:pt>
    <dgm:pt modelId="{CE129058-90EC-4B08-A1C0-889E0DE2D204}" type="pres">
      <dgm:prSet presAssocID="{A8F67DA8-D785-49B4-9AC1-EB9B5C8E8FD1}" presName="parentText" presStyleLbl="node1" presStyleIdx="3" presStyleCnt="6">
        <dgm:presLayoutVars>
          <dgm:chMax val="0"/>
          <dgm:bulletEnabled val="1"/>
        </dgm:presLayoutVars>
      </dgm:prSet>
      <dgm:spPr/>
    </dgm:pt>
    <dgm:pt modelId="{25BF18A8-B416-426B-A219-BC2513B6E4C7}" type="pres">
      <dgm:prSet presAssocID="{A8F67DA8-D785-49B4-9AC1-EB9B5C8E8FD1}" presName="negativeSpace" presStyleCnt="0"/>
      <dgm:spPr/>
    </dgm:pt>
    <dgm:pt modelId="{A9559A2A-F104-41C7-87CD-A01661F59948}" type="pres">
      <dgm:prSet presAssocID="{A8F67DA8-D785-49B4-9AC1-EB9B5C8E8FD1}" presName="childText" presStyleLbl="conFgAcc1" presStyleIdx="3" presStyleCnt="6">
        <dgm:presLayoutVars>
          <dgm:bulletEnabled val="1"/>
        </dgm:presLayoutVars>
      </dgm:prSet>
      <dgm:spPr/>
    </dgm:pt>
    <dgm:pt modelId="{B15D3F6A-F5D8-436F-8936-36EB297788F6}" type="pres">
      <dgm:prSet presAssocID="{3DE203A4-76FF-45BE-B50C-29C83E5393C1}" presName="spaceBetweenRectangles" presStyleCnt="0"/>
      <dgm:spPr/>
    </dgm:pt>
    <dgm:pt modelId="{C4C77EC2-AA14-4711-89B2-BC61F641915A}" type="pres">
      <dgm:prSet presAssocID="{2D8C6816-1F79-4FCE-97D6-343A56F737BC}" presName="parentLin" presStyleCnt="0"/>
      <dgm:spPr/>
    </dgm:pt>
    <dgm:pt modelId="{ED808A64-7248-4897-B18F-E7426F700264}" type="pres">
      <dgm:prSet presAssocID="{2D8C6816-1F79-4FCE-97D6-343A56F737BC}" presName="parentLeftMargin" presStyleLbl="node1" presStyleIdx="3" presStyleCnt="6"/>
      <dgm:spPr/>
    </dgm:pt>
    <dgm:pt modelId="{2FB5909A-8AE7-4691-906D-596316BC44B7}" type="pres">
      <dgm:prSet presAssocID="{2D8C6816-1F79-4FCE-97D6-343A56F737BC}" presName="parentText" presStyleLbl="node1" presStyleIdx="4" presStyleCnt="6">
        <dgm:presLayoutVars>
          <dgm:chMax val="0"/>
          <dgm:bulletEnabled val="1"/>
        </dgm:presLayoutVars>
      </dgm:prSet>
      <dgm:spPr/>
    </dgm:pt>
    <dgm:pt modelId="{88A19FD0-E2C6-4F27-9D9B-646A1126255E}" type="pres">
      <dgm:prSet presAssocID="{2D8C6816-1F79-4FCE-97D6-343A56F737BC}" presName="negativeSpace" presStyleCnt="0"/>
      <dgm:spPr/>
    </dgm:pt>
    <dgm:pt modelId="{F7BE1155-4E0A-4B07-A3DB-7A8F2913ABF6}" type="pres">
      <dgm:prSet presAssocID="{2D8C6816-1F79-4FCE-97D6-343A56F737BC}" presName="childText" presStyleLbl="conFgAcc1" presStyleIdx="4" presStyleCnt="6">
        <dgm:presLayoutVars>
          <dgm:bulletEnabled val="1"/>
        </dgm:presLayoutVars>
      </dgm:prSet>
      <dgm:spPr/>
    </dgm:pt>
    <dgm:pt modelId="{5D9E3E98-D0AB-49C2-80A9-FA97FE380FB2}" type="pres">
      <dgm:prSet presAssocID="{8C18FE35-C452-4B85-A861-855CE38B4E66}" presName="spaceBetweenRectangles" presStyleCnt="0"/>
      <dgm:spPr/>
    </dgm:pt>
    <dgm:pt modelId="{8B00076D-61EA-4975-ABDB-680D3518F806}" type="pres">
      <dgm:prSet presAssocID="{982B1459-717D-4772-AC4C-3C86DA002593}" presName="parentLin" presStyleCnt="0"/>
      <dgm:spPr/>
    </dgm:pt>
    <dgm:pt modelId="{17226416-D5E6-4A74-91E8-EC7E9DF86742}" type="pres">
      <dgm:prSet presAssocID="{982B1459-717D-4772-AC4C-3C86DA002593}" presName="parentLeftMargin" presStyleLbl="node1" presStyleIdx="4" presStyleCnt="6"/>
      <dgm:spPr/>
    </dgm:pt>
    <dgm:pt modelId="{8AD373B2-1463-4D27-870C-95ADAD8F067F}" type="pres">
      <dgm:prSet presAssocID="{982B1459-717D-4772-AC4C-3C86DA002593}" presName="parentText" presStyleLbl="node1" presStyleIdx="5" presStyleCnt="6">
        <dgm:presLayoutVars>
          <dgm:chMax val="0"/>
          <dgm:bulletEnabled val="1"/>
        </dgm:presLayoutVars>
      </dgm:prSet>
      <dgm:spPr/>
    </dgm:pt>
    <dgm:pt modelId="{E8A043D5-AEF0-4DA4-806F-FEDD031BA621}" type="pres">
      <dgm:prSet presAssocID="{982B1459-717D-4772-AC4C-3C86DA002593}" presName="negativeSpace" presStyleCnt="0"/>
      <dgm:spPr/>
    </dgm:pt>
    <dgm:pt modelId="{B5B41966-65E6-42E1-95C3-D918FEF52C4D}" type="pres">
      <dgm:prSet presAssocID="{982B1459-717D-4772-AC4C-3C86DA002593}" presName="childText" presStyleLbl="conFgAcc1" presStyleIdx="5" presStyleCnt="6">
        <dgm:presLayoutVars>
          <dgm:bulletEnabled val="1"/>
        </dgm:presLayoutVars>
      </dgm:prSet>
      <dgm:spPr/>
    </dgm:pt>
  </dgm:ptLst>
  <dgm:cxnLst>
    <dgm:cxn modelId="{16230203-8B99-436F-88DA-FBD5D104940B}" type="presOf" srcId="{BF8AEF94-F9FB-4EF1-9282-0AF08FE00B56}" destId="{5B02A605-7590-4760-8E42-3947F097150E}" srcOrd="0" destOrd="0" presId="urn:microsoft.com/office/officeart/2005/8/layout/list1"/>
    <dgm:cxn modelId="{BF676405-6E39-40BE-B982-2909DA5BAE34}" srcId="{585F8EB3-63FD-4859-9C5B-C8E1159538BF}" destId="{A8F67DA8-D785-49B4-9AC1-EB9B5C8E8FD1}" srcOrd="3" destOrd="0" parTransId="{471B2DDC-BC4F-4F33-8855-8ADDC20C73CA}" sibTransId="{3DE203A4-76FF-45BE-B50C-29C83E5393C1}"/>
    <dgm:cxn modelId="{3118D209-82D3-41EC-90DD-5F3DB7111A49}" type="presOf" srcId="{A8F67DA8-D785-49B4-9AC1-EB9B5C8E8FD1}" destId="{2A09C050-B858-42D3-9F93-F35AFE4E7FBA}" srcOrd="0" destOrd="0" presId="urn:microsoft.com/office/officeart/2005/8/layout/list1"/>
    <dgm:cxn modelId="{27458025-FE02-448B-9697-4F35F0100633}" srcId="{585F8EB3-63FD-4859-9C5B-C8E1159538BF}" destId="{982B1459-717D-4772-AC4C-3C86DA002593}" srcOrd="5" destOrd="0" parTransId="{FEA370CA-EAC7-4FA6-8761-FFC2E7A15FA1}" sibTransId="{5AC612CC-BDD5-4913-AB46-144B05F0E4BD}"/>
    <dgm:cxn modelId="{E7768426-1481-4B56-97DD-CBB151875F5C}" srcId="{585F8EB3-63FD-4859-9C5B-C8E1159538BF}" destId="{2D8C6816-1F79-4FCE-97D6-343A56F737BC}" srcOrd="4" destOrd="0" parTransId="{E5B0420B-B9AC-432C-B895-B15BEC35B526}" sibTransId="{8C18FE35-C452-4B85-A861-855CE38B4E66}"/>
    <dgm:cxn modelId="{87EF7D30-C7A1-4BFA-BB7A-FF2BC4692774}" type="presOf" srcId="{437C0716-AA23-40CB-8DA8-CB709D32911A}" destId="{7A72F447-56A2-493B-8C4A-324537D83BC1}" srcOrd="0" destOrd="1" presId="urn:microsoft.com/office/officeart/2005/8/layout/list1"/>
    <dgm:cxn modelId="{9A99CA3B-C5A8-4131-B014-8923F6A392B6}" type="presOf" srcId="{DC416394-9922-43B5-A636-F9D6378B13CA}" destId="{A8632A01-D403-446C-AF82-2263231B7063}" srcOrd="0" destOrd="0" presId="urn:microsoft.com/office/officeart/2005/8/layout/list1"/>
    <dgm:cxn modelId="{AED50F3E-E1C1-4543-824F-1B1DF8D07412}" type="presOf" srcId="{2EB48726-DBF5-4057-ADFB-BF9D437A39C1}" destId="{B5B41966-65E6-42E1-95C3-D918FEF52C4D}" srcOrd="0" destOrd="0" presId="urn:microsoft.com/office/officeart/2005/8/layout/list1"/>
    <dgm:cxn modelId="{4F62EB5D-A1A7-4B00-A971-8C42F999FDFB}" type="presOf" srcId="{1B7737B6-15C7-447D-965E-A0FE3BDEB820}" destId="{D1846849-D470-449C-9897-EAE0BE7DF372}" srcOrd="1" destOrd="0" presId="urn:microsoft.com/office/officeart/2005/8/layout/list1"/>
    <dgm:cxn modelId="{A933B15E-9362-4551-93BE-76BE4088F30C}" type="presOf" srcId="{BCCCF0E9-3E59-4E14-B1AD-041A3C8F43A6}" destId="{A9559A2A-F104-41C7-87CD-A01661F59948}" srcOrd="0" destOrd="0" presId="urn:microsoft.com/office/officeart/2005/8/layout/list1"/>
    <dgm:cxn modelId="{2E600446-1261-40A3-8811-FE88A53B8C9F}" srcId="{A8F67DA8-D785-49B4-9AC1-EB9B5C8E8FD1}" destId="{BCCCF0E9-3E59-4E14-B1AD-041A3C8F43A6}" srcOrd="0" destOrd="0" parTransId="{EFC4A599-4780-46A9-9749-60CCDBE24C45}" sibTransId="{483C3868-7124-40BD-ABB7-A260157DBDDC}"/>
    <dgm:cxn modelId="{1D023546-8783-4BD2-B7A4-0B64D8395EDF}" type="presOf" srcId="{2D8C6816-1F79-4FCE-97D6-343A56F737BC}" destId="{2FB5909A-8AE7-4691-906D-596316BC44B7}" srcOrd="1" destOrd="0" presId="urn:microsoft.com/office/officeart/2005/8/layout/list1"/>
    <dgm:cxn modelId="{41FB9966-3BF7-4298-9B58-FC6A4E28243F}" srcId="{2D8C6816-1F79-4FCE-97D6-343A56F737BC}" destId="{D6D5F026-4956-4096-B421-02A1D5C980D3}" srcOrd="0" destOrd="0" parTransId="{24E05A65-3125-4D64-B27C-1249B69B46AD}" sibTransId="{AB881974-E57A-42DD-8451-D07CD25FBA34}"/>
    <dgm:cxn modelId="{09BF886A-56C4-411A-BB09-743525AF90BE}" type="presOf" srcId="{ECBB186B-EC8E-42AD-A11F-A7CEB1E8074B}" destId="{7A72F447-56A2-493B-8C4A-324537D83BC1}" srcOrd="0" destOrd="0" presId="urn:microsoft.com/office/officeart/2005/8/layout/list1"/>
    <dgm:cxn modelId="{E5500151-44B9-4513-870A-6CF61FDE0D82}" type="presOf" srcId="{D786EA15-1AA5-44A4-BB63-109AB030A17B}" destId="{7A72F447-56A2-493B-8C4A-324537D83BC1}" srcOrd="0" destOrd="2" presId="urn:microsoft.com/office/officeart/2005/8/layout/list1"/>
    <dgm:cxn modelId="{501FC171-9976-4EE1-AAD8-55D661F393EB}" srcId="{1B7737B6-15C7-447D-965E-A0FE3BDEB820}" destId="{ECBB186B-EC8E-42AD-A11F-A7CEB1E8074B}" srcOrd="0" destOrd="0" parTransId="{F29B778F-1B5F-4A9B-8AC5-0036BB1949E7}" sibTransId="{8BF50E10-2581-4130-AF37-CAD792805AE2}"/>
    <dgm:cxn modelId="{C2EAEB59-2CA2-4B00-8C39-7E40A2751AA4}" srcId="{DC416394-9922-43B5-A636-F9D6378B13CA}" destId="{8BF35381-4241-4E49-8791-8C5DF78ECC4E}" srcOrd="0" destOrd="0" parTransId="{67C9556D-214F-4CA8-8AC1-CEDCD3EDA03D}" sibTransId="{7E5015FD-E2A2-4335-9FB4-F41CE852020D}"/>
    <dgm:cxn modelId="{2FE9FF84-A4E3-46F2-9DC1-3D7CF17049BB}" type="presOf" srcId="{92D7F94B-0517-4CC9-997E-523DECA38044}" destId="{FECEE5F5-2576-45DE-8533-0A2BEDD9E2AF}" srcOrd="0" destOrd="0" presId="urn:microsoft.com/office/officeart/2005/8/layout/list1"/>
    <dgm:cxn modelId="{4870058D-5F7E-48D9-A1AE-559F56A347F8}" type="presOf" srcId="{D6D5F026-4956-4096-B421-02A1D5C980D3}" destId="{F7BE1155-4E0A-4B07-A3DB-7A8F2913ABF6}" srcOrd="0" destOrd="0" presId="urn:microsoft.com/office/officeart/2005/8/layout/list1"/>
    <dgm:cxn modelId="{131C7594-C577-42F1-A512-A8C70ED85E9B}" type="presOf" srcId="{92D7F94B-0517-4CC9-997E-523DECA38044}" destId="{CC34E55E-C414-486A-8E43-1BC14F698300}" srcOrd="1" destOrd="0" presId="urn:microsoft.com/office/officeart/2005/8/layout/list1"/>
    <dgm:cxn modelId="{D7DF2C9F-1DDD-4F2E-BD86-F800FAB3BC60}" srcId="{982B1459-717D-4772-AC4C-3C86DA002593}" destId="{2EB48726-DBF5-4057-ADFB-BF9D437A39C1}" srcOrd="0" destOrd="0" parTransId="{72C1037A-FE21-4F36-87F3-F246F473F37C}" sibTransId="{EFF4354F-B3A1-429C-A027-FD73EA1C0364}"/>
    <dgm:cxn modelId="{E35EC4A1-7C73-4D4B-95B5-41A862BE0861}" type="presOf" srcId="{585F8EB3-63FD-4859-9C5B-C8E1159538BF}" destId="{F37882B3-2B3E-45EA-A528-63CD9F3084F5}" srcOrd="0" destOrd="0" presId="urn:microsoft.com/office/officeart/2005/8/layout/list1"/>
    <dgm:cxn modelId="{3BF16DB8-27C4-428E-9366-458147155EF6}" srcId="{585F8EB3-63FD-4859-9C5B-C8E1159538BF}" destId="{DC416394-9922-43B5-A636-F9D6378B13CA}" srcOrd="2" destOrd="0" parTransId="{1BE6357D-8BB9-4BB8-9E08-2A991C53918E}" sibTransId="{E0B19802-07D3-42F5-92D7-7572943C6D41}"/>
    <dgm:cxn modelId="{6F9155BB-628C-4737-84AA-E3EAF39C28DF}" type="presOf" srcId="{DC416394-9922-43B5-A636-F9D6378B13CA}" destId="{7D21ECD3-B1A9-4322-B112-22B39D8004CA}" srcOrd="1" destOrd="0" presId="urn:microsoft.com/office/officeart/2005/8/layout/list1"/>
    <dgm:cxn modelId="{A47FD7BE-6BE3-4D33-9BCC-1387F181FC0E}" type="presOf" srcId="{7D7F4EDE-B44E-4E77-B4FE-7D5FEBC768DC}" destId="{7A72F447-56A2-493B-8C4A-324537D83BC1}" srcOrd="0" destOrd="3" presId="urn:microsoft.com/office/officeart/2005/8/layout/list1"/>
    <dgm:cxn modelId="{B2F3AEC5-66BB-4792-ABA0-099DBA2F14F4}" srcId="{92D7F94B-0517-4CC9-997E-523DECA38044}" destId="{BF8AEF94-F9FB-4EF1-9282-0AF08FE00B56}" srcOrd="0" destOrd="0" parTransId="{94F87315-8E8A-4752-A2F9-DB5302E6FD38}" sibTransId="{6B51A393-B9E2-4068-AF65-2E8FE0E271B3}"/>
    <dgm:cxn modelId="{A03317C7-483A-43EC-94F0-C67915572E56}" srcId="{1B7737B6-15C7-447D-965E-A0FE3BDEB820}" destId="{D786EA15-1AA5-44A4-BB63-109AB030A17B}" srcOrd="2" destOrd="0" parTransId="{D68A5233-EC1D-4F20-A758-D7326ADD46D8}" sibTransId="{13888D87-24B2-41AC-B3FB-8E5853488346}"/>
    <dgm:cxn modelId="{5202C1CC-0857-452B-94F4-E32522C0C918}" srcId="{585F8EB3-63FD-4859-9C5B-C8E1159538BF}" destId="{1B7737B6-15C7-447D-965E-A0FE3BDEB820}" srcOrd="1" destOrd="0" parTransId="{7D6C68C4-55A5-40A8-AA5C-57A5E61A7F41}" sibTransId="{7F1E92E5-ACAF-424B-96A3-4567E025ACF6}"/>
    <dgm:cxn modelId="{2F56C6CD-7B6A-4E50-A643-D2EA3544DA08}" type="presOf" srcId="{1B7737B6-15C7-447D-965E-A0FE3BDEB820}" destId="{FA66B9CD-39B8-41B5-A900-9A062148CF8A}" srcOrd="0" destOrd="0" presId="urn:microsoft.com/office/officeart/2005/8/layout/list1"/>
    <dgm:cxn modelId="{53AA76CF-F325-4DF5-AD23-198699720CC6}" type="presOf" srcId="{8BF35381-4241-4E49-8791-8C5DF78ECC4E}" destId="{20CBC712-3298-41B9-9C28-2896AD95F9F9}" srcOrd="0" destOrd="0" presId="urn:microsoft.com/office/officeart/2005/8/layout/list1"/>
    <dgm:cxn modelId="{038FD3DB-00A5-4722-A6F3-36F173C464FE}" srcId="{585F8EB3-63FD-4859-9C5B-C8E1159538BF}" destId="{92D7F94B-0517-4CC9-997E-523DECA38044}" srcOrd="0" destOrd="0" parTransId="{2F565EC9-2B01-4178-89EC-670A81A235EB}" sibTransId="{15C58036-D360-4F4E-A0B5-AF4E43E311B0}"/>
    <dgm:cxn modelId="{8BA847DE-8E3C-4C40-9C30-49B35E7CBA4D}" srcId="{1B7737B6-15C7-447D-965E-A0FE3BDEB820}" destId="{437C0716-AA23-40CB-8DA8-CB709D32911A}" srcOrd="1" destOrd="0" parTransId="{51FF8889-8375-475A-8062-A346B5186D5F}" sibTransId="{D796AF4D-7EBE-4860-A42A-C5080E72DA67}"/>
    <dgm:cxn modelId="{EB6EFDE0-90ED-498E-9DE8-DF7B5095CCEC}" type="presOf" srcId="{982B1459-717D-4772-AC4C-3C86DA002593}" destId="{8AD373B2-1463-4D27-870C-95ADAD8F067F}" srcOrd="1" destOrd="0" presId="urn:microsoft.com/office/officeart/2005/8/layout/list1"/>
    <dgm:cxn modelId="{AD2A29E1-37D1-4381-8B4B-409D51A0AFE5}" type="presOf" srcId="{A8F67DA8-D785-49B4-9AC1-EB9B5C8E8FD1}" destId="{CE129058-90EC-4B08-A1C0-889E0DE2D204}" srcOrd="1" destOrd="0" presId="urn:microsoft.com/office/officeart/2005/8/layout/list1"/>
    <dgm:cxn modelId="{162DA8E5-F871-46BA-8036-D8C81FD195AD}" type="presOf" srcId="{982B1459-717D-4772-AC4C-3C86DA002593}" destId="{17226416-D5E6-4A74-91E8-EC7E9DF86742}" srcOrd="0" destOrd="0" presId="urn:microsoft.com/office/officeart/2005/8/layout/list1"/>
    <dgm:cxn modelId="{DA9071F9-91EC-401A-A1DC-946178EEF0E6}" srcId="{1B7737B6-15C7-447D-965E-A0FE3BDEB820}" destId="{7D7F4EDE-B44E-4E77-B4FE-7D5FEBC768DC}" srcOrd="3" destOrd="0" parTransId="{CAE86DFD-0E37-41E8-819F-29B9B6E49FB2}" sibTransId="{322CEA4C-76AE-40B7-951C-6C161C5B3943}"/>
    <dgm:cxn modelId="{543CCEFB-5DCE-47A6-BD58-DDFCB1DC388D}" type="presOf" srcId="{2D8C6816-1F79-4FCE-97D6-343A56F737BC}" destId="{ED808A64-7248-4897-B18F-E7426F700264}" srcOrd="0" destOrd="0" presId="urn:microsoft.com/office/officeart/2005/8/layout/list1"/>
    <dgm:cxn modelId="{E215C66B-4E84-40D1-9789-4F8409EC76A4}" type="presParOf" srcId="{F37882B3-2B3E-45EA-A528-63CD9F3084F5}" destId="{4C4A3EF7-A75F-4B07-AE61-968C042FA6E2}" srcOrd="0" destOrd="0" presId="urn:microsoft.com/office/officeart/2005/8/layout/list1"/>
    <dgm:cxn modelId="{C8EB2015-01CF-4F7D-A220-5A55D64B2F0C}" type="presParOf" srcId="{4C4A3EF7-A75F-4B07-AE61-968C042FA6E2}" destId="{FECEE5F5-2576-45DE-8533-0A2BEDD9E2AF}" srcOrd="0" destOrd="0" presId="urn:microsoft.com/office/officeart/2005/8/layout/list1"/>
    <dgm:cxn modelId="{28B00FA6-ED04-4612-A949-9D38E15A1404}" type="presParOf" srcId="{4C4A3EF7-A75F-4B07-AE61-968C042FA6E2}" destId="{CC34E55E-C414-486A-8E43-1BC14F698300}" srcOrd="1" destOrd="0" presId="urn:microsoft.com/office/officeart/2005/8/layout/list1"/>
    <dgm:cxn modelId="{8B12E4D0-BFE6-4D16-AE3C-493EC6F58E25}" type="presParOf" srcId="{F37882B3-2B3E-45EA-A528-63CD9F3084F5}" destId="{B204F4AB-D9FF-40F4-9509-D71FC05F5FA6}" srcOrd="1" destOrd="0" presId="urn:microsoft.com/office/officeart/2005/8/layout/list1"/>
    <dgm:cxn modelId="{66A42B12-D753-4581-BAED-56620DDA6258}" type="presParOf" srcId="{F37882B3-2B3E-45EA-A528-63CD9F3084F5}" destId="{5B02A605-7590-4760-8E42-3947F097150E}" srcOrd="2" destOrd="0" presId="urn:microsoft.com/office/officeart/2005/8/layout/list1"/>
    <dgm:cxn modelId="{F8F89B6B-17C3-48D7-8DDB-09C6E3921FD0}" type="presParOf" srcId="{F37882B3-2B3E-45EA-A528-63CD9F3084F5}" destId="{6D964FA6-9DED-49AD-BAC9-B093864BA6B2}" srcOrd="3" destOrd="0" presId="urn:microsoft.com/office/officeart/2005/8/layout/list1"/>
    <dgm:cxn modelId="{A683E850-0AC3-480B-AFA9-908793A3D27D}" type="presParOf" srcId="{F37882B3-2B3E-45EA-A528-63CD9F3084F5}" destId="{AD308391-6557-4EA2-8DBE-96004A07B84A}" srcOrd="4" destOrd="0" presId="urn:microsoft.com/office/officeart/2005/8/layout/list1"/>
    <dgm:cxn modelId="{3B557A5C-03FF-4B40-98D0-F77578DD6621}" type="presParOf" srcId="{AD308391-6557-4EA2-8DBE-96004A07B84A}" destId="{FA66B9CD-39B8-41B5-A900-9A062148CF8A}" srcOrd="0" destOrd="0" presId="urn:microsoft.com/office/officeart/2005/8/layout/list1"/>
    <dgm:cxn modelId="{15ED58DF-C6ED-43B5-B37D-E9EC7AEB58D6}" type="presParOf" srcId="{AD308391-6557-4EA2-8DBE-96004A07B84A}" destId="{D1846849-D470-449C-9897-EAE0BE7DF372}" srcOrd="1" destOrd="0" presId="urn:microsoft.com/office/officeart/2005/8/layout/list1"/>
    <dgm:cxn modelId="{5A105D8E-85DF-4534-8DBB-00B920D3C647}" type="presParOf" srcId="{F37882B3-2B3E-45EA-A528-63CD9F3084F5}" destId="{212218F6-F03B-4EDD-8607-79B8C273E143}" srcOrd="5" destOrd="0" presId="urn:microsoft.com/office/officeart/2005/8/layout/list1"/>
    <dgm:cxn modelId="{496F70AD-6949-47BA-AFAF-24682F3A3C03}" type="presParOf" srcId="{F37882B3-2B3E-45EA-A528-63CD9F3084F5}" destId="{7A72F447-56A2-493B-8C4A-324537D83BC1}" srcOrd="6" destOrd="0" presId="urn:microsoft.com/office/officeart/2005/8/layout/list1"/>
    <dgm:cxn modelId="{E8BD856A-DE1C-46B2-9DF2-CFD3DCC3930E}" type="presParOf" srcId="{F37882B3-2B3E-45EA-A528-63CD9F3084F5}" destId="{BAA8EA75-D5ED-4963-BAF5-7379F5026192}" srcOrd="7" destOrd="0" presId="urn:microsoft.com/office/officeart/2005/8/layout/list1"/>
    <dgm:cxn modelId="{1C8A718E-342A-4DC7-9FA8-070D50C1D6E1}" type="presParOf" srcId="{F37882B3-2B3E-45EA-A528-63CD9F3084F5}" destId="{FD260A1B-A44E-4FF8-ABEF-37D383F86139}" srcOrd="8" destOrd="0" presId="urn:microsoft.com/office/officeart/2005/8/layout/list1"/>
    <dgm:cxn modelId="{733E2212-9DFF-42BE-BB83-766BBD240507}" type="presParOf" srcId="{FD260A1B-A44E-4FF8-ABEF-37D383F86139}" destId="{A8632A01-D403-446C-AF82-2263231B7063}" srcOrd="0" destOrd="0" presId="urn:microsoft.com/office/officeart/2005/8/layout/list1"/>
    <dgm:cxn modelId="{AA8967E4-CAA7-40B6-9072-FD4A62423A6E}" type="presParOf" srcId="{FD260A1B-A44E-4FF8-ABEF-37D383F86139}" destId="{7D21ECD3-B1A9-4322-B112-22B39D8004CA}" srcOrd="1" destOrd="0" presId="urn:microsoft.com/office/officeart/2005/8/layout/list1"/>
    <dgm:cxn modelId="{06AF5993-25A6-40BE-B056-BBCBC741E017}" type="presParOf" srcId="{F37882B3-2B3E-45EA-A528-63CD9F3084F5}" destId="{17C342D9-52C8-4A74-AAD7-F7DB71FE0FD0}" srcOrd="9" destOrd="0" presId="urn:microsoft.com/office/officeart/2005/8/layout/list1"/>
    <dgm:cxn modelId="{C9491E72-67C2-4B84-9BEC-FA9D87C0DC8B}" type="presParOf" srcId="{F37882B3-2B3E-45EA-A528-63CD9F3084F5}" destId="{20CBC712-3298-41B9-9C28-2896AD95F9F9}" srcOrd="10" destOrd="0" presId="urn:microsoft.com/office/officeart/2005/8/layout/list1"/>
    <dgm:cxn modelId="{CC2FD44E-C99D-4F33-8C86-F57EEA1C9A5A}" type="presParOf" srcId="{F37882B3-2B3E-45EA-A528-63CD9F3084F5}" destId="{C17E0EF7-AAE2-4122-8047-A9379545E639}" srcOrd="11" destOrd="0" presId="urn:microsoft.com/office/officeart/2005/8/layout/list1"/>
    <dgm:cxn modelId="{36AB1302-BB07-426A-94F8-3A923AC3F00B}" type="presParOf" srcId="{F37882B3-2B3E-45EA-A528-63CD9F3084F5}" destId="{1AC853EF-D5E2-4BEA-9CA5-635413C12ACE}" srcOrd="12" destOrd="0" presId="urn:microsoft.com/office/officeart/2005/8/layout/list1"/>
    <dgm:cxn modelId="{A9B490CA-5A6D-4D1F-9576-E360AC18D27E}" type="presParOf" srcId="{1AC853EF-D5E2-4BEA-9CA5-635413C12ACE}" destId="{2A09C050-B858-42D3-9F93-F35AFE4E7FBA}" srcOrd="0" destOrd="0" presId="urn:microsoft.com/office/officeart/2005/8/layout/list1"/>
    <dgm:cxn modelId="{39255E84-39BD-4527-9EC8-4CE6483BD597}" type="presParOf" srcId="{1AC853EF-D5E2-4BEA-9CA5-635413C12ACE}" destId="{CE129058-90EC-4B08-A1C0-889E0DE2D204}" srcOrd="1" destOrd="0" presId="urn:microsoft.com/office/officeart/2005/8/layout/list1"/>
    <dgm:cxn modelId="{A386DCB2-1CAD-48C4-AE98-B2778C9F6F7D}" type="presParOf" srcId="{F37882B3-2B3E-45EA-A528-63CD9F3084F5}" destId="{25BF18A8-B416-426B-A219-BC2513B6E4C7}" srcOrd="13" destOrd="0" presId="urn:microsoft.com/office/officeart/2005/8/layout/list1"/>
    <dgm:cxn modelId="{1A31829D-E804-4431-A82E-20B5E1238043}" type="presParOf" srcId="{F37882B3-2B3E-45EA-A528-63CD9F3084F5}" destId="{A9559A2A-F104-41C7-87CD-A01661F59948}" srcOrd="14" destOrd="0" presId="urn:microsoft.com/office/officeart/2005/8/layout/list1"/>
    <dgm:cxn modelId="{13492B7D-85D8-4DDD-876E-2695B23439B2}" type="presParOf" srcId="{F37882B3-2B3E-45EA-A528-63CD9F3084F5}" destId="{B15D3F6A-F5D8-436F-8936-36EB297788F6}" srcOrd="15" destOrd="0" presId="urn:microsoft.com/office/officeart/2005/8/layout/list1"/>
    <dgm:cxn modelId="{A1F82470-077C-4941-8004-CDE03FA711A1}" type="presParOf" srcId="{F37882B3-2B3E-45EA-A528-63CD9F3084F5}" destId="{C4C77EC2-AA14-4711-89B2-BC61F641915A}" srcOrd="16" destOrd="0" presId="urn:microsoft.com/office/officeart/2005/8/layout/list1"/>
    <dgm:cxn modelId="{2CD325D7-573A-42CF-BFC6-0B5ED0E05655}" type="presParOf" srcId="{C4C77EC2-AA14-4711-89B2-BC61F641915A}" destId="{ED808A64-7248-4897-B18F-E7426F700264}" srcOrd="0" destOrd="0" presId="urn:microsoft.com/office/officeart/2005/8/layout/list1"/>
    <dgm:cxn modelId="{E615626F-1DC1-4E70-B053-656864DCF791}" type="presParOf" srcId="{C4C77EC2-AA14-4711-89B2-BC61F641915A}" destId="{2FB5909A-8AE7-4691-906D-596316BC44B7}" srcOrd="1" destOrd="0" presId="urn:microsoft.com/office/officeart/2005/8/layout/list1"/>
    <dgm:cxn modelId="{976F4CE5-FA0B-415D-9EF7-38DA37FCFA0A}" type="presParOf" srcId="{F37882B3-2B3E-45EA-A528-63CD9F3084F5}" destId="{88A19FD0-E2C6-4F27-9D9B-646A1126255E}" srcOrd="17" destOrd="0" presId="urn:microsoft.com/office/officeart/2005/8/layout/list1"/>
    <dgm:cxn modelId="{B6D51D19-2DD2-4B37-8B59-753FE13E5784}" type="presParOf" srcId="{F37882B3-2B3E-45EA-A528-63CD9F3084F5}" destId="{F7BE1155-4E0A-4B07-A3DB-7A8F2913ABF6}" srcOrd="18" destOrd="0" presId="urn:microsoft.com/office/officeart/2005/8/layout/list1"/>
    <dgm:cxn modelId="{EA0F5FB8-E50B-410F-A4F0-B73E0E178DBC}" type="presParOf" srcId="{F37882B3-2B3E-45EA-A528-63CD9F3084F5}" destId="{5D9E3E98-D0AB-49C2-80A9-FA97FE380FB2}" srcOrd="19" destOrd="0" presId="urn:microsoft.com/office/officeart/2005/8/layout/list1"/>
    <dgm:cxn modelId="{16488A25-4DAE-4452-BB57-4426538B0F5A}" type="presParOf" srcId="{F37882B3-2B3E-45EA-A528-63CD9F3084F5}" destId="{8B00076D-61EA-4975-ABDB-680D3518F806}" srcOrd="20" destOrd="0" presId="urn:microsoft.com/office/officeart/2005/8/layout/list1"/>
    <dgm:cxn modelId="{466BB01B-798C-499C-B991-0CE5B601611D}" type="presParOf" srcId="{8B00076D-61EA-4975-ABDB-680D3518F806}" destId="{17226416-D5E6-4A74-91E8-EC7E9DF86742}" srcOrd="0" destOrd="0" presId="urn:microsoft.com/office/officeart/2005/8/layout/list1"/>
    <dgm:cxn modelId="{8E5BE9A9-899F-435B-9134-78EDC03B965E}" type="presParOf" srcId="{8B00076D-61EA-4975-ABDB-680D3518F806}" destId="{8AD373B2-1463-4D27-870C-95ADAD8F067F}" srcOrd="1" destOrd="0" presId="urn:microsoft.com/office/officeart/2005/8/layout/list1"/>
    <dgm:cxn modelId="{0E419F99-DBE8-461E-AB66-587181D64263}" type="presParOf" srcId="{F37882B3-2B3E-45EA-A528-63CD9F3084F5}" destId="{E8A043D5-AEF0-4DA4-806F-FEDD031BA621}" srcOrd="21" destOrd="0" presId="urn:microsoft.com/office/officeart/2005/8/layout/list1"/>
    <dgm:cxn modelId="{E473E25E-61CC-447F-985B-6B6D986E7F7E}" type="presParOf" srcId="{F37882B3-2B3E-45EA-A528-63CD9F3084F5}" destId="{B5B41966-65E6-42E1-95C3-D918FEF52C4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06FD7C-C56E-4D0A-ADB6-640295744CAF}" type="doc">
      <dgm:prSet loTypeId="urn:microsoft.com/office/officeart/2005/8/layout/chevron2" loCatId="list" qsTypeId="urn:microsoft.com/office/officeart/2005/8/quickstyle/simple1" qsCatId="simple" csTypeId="urn:microsoft.com/office/officeart/2005/8/colors/accent5_3" csCatId="accent5" phldr="1"/>
      <dgm:spPr/>
      <dgm:t>
        <a:bodyPr/>
        <a:lstStyle/>
        <a:p>
          <a:endParaRPr lang="en-US"/>
        </a:p>
      </dgm:t>
    </dgm:pt>
    <dgm:pt modelId="{5D5ED3C0-A831-45E9-A121-D30A570F5EC6}">
      <dgm:prSet phldrT="[Text]"/>
      <dgm:spPr/>
      <dgm:t>
        <a:bodyPr/>
        <a:lstStyle/>
        <a:p>
          <a:r>
            <a:rPr lang="en-US" dirty="0"/>
            <a:t>LEA/Charter Users</a:t>
          </a:r>
        </a:p>
      </dgm:t>
    </dgm:pt>
    <dgm:pt modelId="{7C05B5A8-8A01-420D-82EB-188F07C74EB8}" type="parTrans" cxnId="{4ABD8AFD-2A15-48EE-870A-15DABF0014DF}">
      <dgm:prSet/>
      <dgm:spPr/>
      <dgm:t>
        <a:bodyPr/>
        <a:lstStyle/>
        <a:p>
          <a:endParaRPr lang="en-US"/>
        </a:p>
      </dgm:t>
    </dgm:pt>
    <dgm:pt modelId="{FB22DB54-5047-40A2-BA5E-6789FC1CCD6E}" type="sibTrans" cxnId="{4ABD8AFD-2A15-48EE-870A-15DABF0014DF}">
      <dgm:prSet/>
      <dgm:spPr/>
      <dgm:t>
        <a:bodyPr/>
        <a:lstStyle/>
        <a:p>
          <a:endParaRPr lang="en-US"/>
        </a:p>
      </dgm:t>
    </dgm:pt>
    <dgm:pt modelId="{DBA6F962-2CB0-4314-A30C-A4DFF5DC31AE}">
      <dgm:prSet phldrT="[Text]"/>
      <dgm:spPr/>
      <dgm:t>
        <a:bodyPr/>
        <a:lstStyle/>
        <a:p>
          <a:r>
            <a:rPr lang="en-US"/>
            <a:t>LEA/Charter Security Officer</a:t>
          </a:r>
          <a:endParaRPr lang="en-US" dirty="0"/>
        </a:p>
      </dgm:t>
    </dgm:pt>
    <dgm:pt modelId="{1F189F87-3224-422F-BAA8-AC32616EE828}" type="parTrans" cxnId="{56E48539-0243-44F4-B884-E822DC5542F4}">
      <dgm:prSet/>
      <dgm:spPr/>
      <dgm:t>
        <a:bodyPr/>
        <a:lstStyle/>
        <a:p>
          <a:endParaRPr lang="en-US"/>
        </a:p>
      </dgm:t>
    </dgm:pt>
    <dgm:pt modelId="{0A25A892-33F9-4D15-8775-31B0BDCB12E8}" type="sibTrans" cxnId="{56E48539-0243-44F4-B884-E822DC5542F4}">
      <dgm:prSet/>
      <dgm:spPr/>
      <dgm:t>
        <a:bodyPr/>
        <a:lstStyle/>
        <a:p>
          <a:endParaRPr lang="en-US"/>
        </a:p>
      </dgm:t>
    </dgm:pt>
    <dgm:pt modelId="{8F89D537-CE91-49F3-97C9-20C60C6D13F9}">
      <dgm:prSet phldrT="[Text]"/>
      <dgm:spPr/>
      <dgm:t>
        <a:bodyPr/>
        <a:lstStyle/>
        <a:p>
          <a:r>
            <a:rPr lang="en-US" b="0" dirty="0"/>
            <a:t>The LEA/Charter Security Officer approves LEA and School Level Users, contacts State Security Officer with Security Officer staff changes</a:t>
          </a:r>
        </a:p>
      </dgm:t>
    </dgm:pt>
    <dgm:pt modelId="{EA2D77D0-C04A-448F-9F61-608FEBDDDD27}" type="parTrans" cxnId="{EEE77EE6-12B3-4232-A485-0729090325B8}">
      <dgm:prSet/>
      <dgm:spPr/>
      <dgm:t>
        <a:bodyPr/>
        <a:lstStyle/>
        <a:p>
          <a:endParaRPr lang="en-US"/>
        </a:p>
      </dgm:t>
    </dgm:pt>
    <dgm:pt modelId="{5B0021E0-3611-4246-B1DA-87B7D2C298F0}" type="sibTrans" cxnId="{EEE77EE6-12B3-4232-A485-0729090325B8}">
      <dgm:prSet/>
      <dgm:spPr/>
      <dgm:t>
        <a:bodyPr/>
        <a:lstStyle/>
        <a:p>
          <a:endParaRPr lang="en-US"/>
        </a:p>
      </dgm:t>
    </dgm:pt>
    <dgm:pt modelId="{F5C74266-C014-47C4-A98E-C031E30104E1}">
      <dgm:prSet phldrT="[Text]"/>
      <dgm:spPr/>
      <dgm:t>
        <a:bodyPr/>
        <a:lstStyle/>
        <a:p>
          <a:r>
            <a:rPr lang="en-US" dirty="0"/>
            <a:t>LEA/Charter Users should contact their LEA/Charter Security Officer with questions about access</a:t>
          </a:r>
          <a:endParaRPr lang="en-US" b="1" dirty="0"/>
        </a:p>
      </dgm:t>
    </dgm:pt>
    <dgm:pt modelId="{8EE48885-65E8-4FE5-A2D1-B5BFA86C9253}" type="parTrans" cxnId="{25718D39-C5E5-4001-9CFC-094BCB97CB8D}">
      <dgm:prSet/>
      <dgm:spPr/>
      <dgm:t>
        <a:bodyPr/>
        <a:lstStyle/>
        <a:p>
          <a:endParaRPr lang="en-US"/>
        </a:p>
      </dgm:t>
    </dgm:pt>
    <dgm:pt modelId="{0A3F4179-CF5D-478A-A05F-85D77459054E}" type="sibTrans" cxnId="{25718D39-C5E5-4001-9CFC-094BCB97CB8D}">
      <dgm:prSet/>
      <dgm:spPr/>
      <dgm:t>
        <a:bodyPr/>
        <a:lstStyle/>
        <a:p>
          <a:endParaRPr lang="en-US"/>
        </a:p>
      </dgm:t>
    </dgm:pt>
    <dgm:pt modelId="{037E661C-46F4-44CF-A780-4B3D7A7B553E}">
      <dgm:prSet/>
      <dgm:spPr/>
      <dgm:t>
        <a:bodyPr/>
        <a:lstStyle/>
        <a:p>
          <a:r>
            <a:rPr lang="en-US"/>
            <a:t>State Security Officer</a:t>
          </a:r>
          <a:endParaRPr lang="en-US" dirty="0"/>
        </a:p>
      </dgm:t>
    </dgm:pt>
    <dgm:pt modelId="{42D7B549-EE79-4A90-ABEC-CC6578D1D863}" type="parTrans" cxnId="{68522B33-A67A-4B33-AB2F-30774B40A88C}">
      <dgm:prSet/>
      <dgm:spPr/>
      <dgm:t>
        <a:bodyPr/>
        <a:lstStyle/>
        <a:p>
          <a:endParaRPr lang="en-US"/>
        </a:p>
      </dgm:t>
    </dgm:pt>
    <dgm:pt modelId="{C771DB91-0AF5-45A8-AD4E-410894160945}" type="sibTrans" cxnId="{68522B33-A67A-4B33-AB2F-30774B40A88C}">
      <dgm:prSet/>
      <dgm:spPr/>
      <dgm:t>
        <a:bodyPr/>
        <a:lstStyle/>
        <a:p>
          <a:endParaRPr lang="en-US"/>
        </a:p>
      </dgm:t>
    </dgm:pt>
    <dgm:pt modelId="{0CC9E06C-E82F-4090-9377-0FDB086ED960}">
      <dgm:prSet/>
      <dgm:spPr/>
      <dgm:t>
        <a:bodyPr/>
        <a:lstStyle/>
        <a:p>
          <a:r>
            <a:rPr lang="en-US"/>
            <a:t>The State Security Officer approves LEA/Charter Security Officers</a:t>
          </a:r>
        </a:p>
      </dgm:t>
    </dgm:pt>
    <dgm:pt modelId="{B32B982C-3600-49C5-87FC-DAF780438C31}" type="parTrans" cxnId="{1BB988D5-34C7-443B-90CD-798482647D12}">
      <dgm:prSet/>
      <dgm:spPr/>
      <dgm:t>
        <a:bodyPr/>
        <a:lstStyle/>
        <a:p>
          <a:endParaRPr lang="en-US"/>
        </a:p>
      </dgm:t>
    </dgm:pt>
    <dgm:pt modelId="{2F41AE91-1551-4E31-A848-50B90C5284C3}" type="sibTrans" cxnId="{1BB988D5-34C7-443B-90CD-798482647D12}">
      <dgm:prSet/>
      <dgm:spPr/>
      <dgm:t>
        <a:bodyPr/>
        <a:lstStyle/>
        <a:p>
          <a:endParaRPr lang="en-US"/>
        </a:p>
      </dgm:t>
    </dgm:pt>
    <dgm:pt modelId="{12CB5FFE-7B78-47CD-9A25-84D01FD0DEE5}" type="pres">
      <dgm:prSet presAssocID="{8106FD7C-C56E-4D0A-ADB6-640295744CAF}" presName="linearFlow" presStyleCnt="0">
        <dgm:presLayoutVars>
          <dgm:dir/>
          <dgm:animLvl val="lvl"/>
          <dgm:resizeHandles val="exact"/>
        </dgm:presLayoutVars>
      </dgm:prSet>
      <dgm:spPr/>
    </dgm:pt>
    <dgm:pt modelId="{64C8A63E-9A3E-47F9-8AAA-9F5E7974E33C}" type="pres">
      <dgm:prSet presAssocID="{5D5ED3C0-A831-45E9-A121-D30A570F5EC6}" presName="composite" presStyleCnt="0"/>
      <dgm:spPr/>
    </dgm:pt>
    <dgm:pt modelId="{9F6E9616-E63B-4CEB-A971-052F2B3C8CD5}" type="pres">
      <dgm:prSet presAssocID="{5D5ED3C0-A831-45E9-A121-D30A570F5EC6}" presName="parentText" presStyleLbl="alignNode1" presStyleIdx="0" presStyleCnt="3">
        <dgm:presLayoutVars>
          <dgm:chMax val="1"/>
          <dgm:bulletEnabled val="1"/>
        </dgm:presLayoutVars>
      </dgm:prSet>
      <dgm:spPr/>
    </dgm:pt>
    <dgm:pt modelId="{8AA5F563-4653-414B-B392-56C74A29C296}" type="pres">
      <dgm:prSet presAssocID="{5D5ED3C0-A831-45E9-A121-D30A570F5EC6}" presName="descendantText" presStyleLbl="alignAcc1" presStyleIdx="0" presStyleCnt="3" custLinFactNeighborX="-135" custLinFactNeighborY="-7242">
        <dgm:presLayoutVars>
          <dgm:bulletEnabled val="1"/>
        </dgm:presLayoutVars>
      </dgm:prSet>
      <dgm:spPr/>
    </dgm:pt>
    <dgm:pt modelId="{3F308AC1-7D25-400D-B8AE-C8DBE2384CC3}" type="pres">
      <dgm:prSet presAssocID="{FB22DB54-5047-40A2-BA5E-6789FC1CCD6E}" presName="sp" presStyleCnt="0"/>
      <dgm:spPr/>
    </dgm:pt>
    <dgm:pt modelId="{B3205D47-8184-4E6A-BA34-A12CBA6319F8}" type="pres">
      <dgm:prSet presAssocID="{DBA6F962-2CB0-4314-A30C-A4DFF5DC31AE}" presName="composite" presStyleCnt="0"/>
      <dgm:spPr/>
    </dgm:pt>
    <dgm:pt modelId="{B37EFFB6-6AD5-4A88-8058-B87C4B1B2D8C}" type="pres">
      <dgm:prSet presAssocID="{DBA6F962-2CB0-4314-A30C-A4DFF5DC31AE}" presName="parentText" presStyleLbl="alignNode1" presStyleIdx="1" presStyleCnt="3">
        <dgm:presLayoutVars>
          <dgm:chMax val="1"/>
          <dgm:bulletEnabled val="1"/>
        </dgm:presLayoutVars>
      </dgm:prSet>
      <dgm:spPr/>
    </dgm:pt>
    <dgm:pt modelId="{FDC212B3-A0C4-4234-AC9F-09F8DB68208F}" type="pres">
      <dgm:prSet presAssocID="{DBA6F962-2CB0-4314-A30C-A4DFF5DC31AE}" presName="descendantText" presStyleLbl="alignAcc1" presStyleIdx="1" presStyleCnt="3">
        <dgm:presLayoutVars>
          <dgm:bulletEnabled val="1"/>
        </dgm:presLayoutVars>
      </dgm:prSet>
      <dgm:spPr/>
    </dgm:pt>
    <dgm:pt modelId="{AB1F0A45-9328-47B6-9B3D-50A4D0C36696}" type="pres">
      <dgm:prSet presAssocID="{0A25A892-33F9-4D15-8775-31B0BDCB12E8}" presName="sp" presStyleCnt="0"/>
      <dgm:spPr/>
    </dgm:pt>
    <dgm:pt modelId="{4ECF3B5A-55AC-49C4-929E-8EF2D5910936}" type="pres">
      <dgm:prSet presAssocID="{037E661C-46F4-44CF-A780-4B3D7A7B553E}" presName="composite" presStyleCnt="0"/>
      <dgm:spPr/>
    </dgm:pt>
    <dgm:pt modelId="{E093957B-8D5E-4027-A1E7-C6BF0D35CAF9}" type="pres">
      <dgm:prSet presAssocID="{037E661C-46F4-44CF-A780-4B3D7A7B553E}" presName="parentText" presStyleLbl="alignNode1" presStyleIdx="2" presStyleCnt="3">
        <dgm:presLayoutVars>
          <dgm:chMax val="1"/>
          <dgm:bulletEnabled val="1"/>
        </dgm:presLayoutVars>
      </dgm:prSet>
      <dgm:spPr/>
    </dgm:pt>
    <dgm:pt modelId="{787BB4C1-703F-44A7-9644-60B23F29CF69}" type="pres">
      <dgm:prSet presAssocID="{037E661C-46F4-44CF-A780-4B3D7A7B553E}" presName="descendantText" presStyleLbl="alignAcc1" presStyleIdx="2" presStyleCnt="3">
        <dgm:presLayoutVars>
          <dgm:bulletEnabled val="1"/>
        </dgm:presLayoutVars>
      </dgm:prSet>
      <dgm:spPr/>
    </dgm:pt>
  </dgm:ptLst>
  <dgm:cxnLst>
    <dgm:cxn modelId="{DFF99520-A2BC-4C51-873E-03DBFB47C05D}" type="presOf" srcId="{8F89D537-CE91-49F3-97C9-20C60C6D13F9}" destId="{FDC212B3-A0C4-4234-AC9F-09F8DB68208F}" srcOrd="0" destOrd="0" presId="urn:microsoft.com/office/officeart/2005/8/layout/chevron2"/>
    <dgm:cxn modelId="{E5F51624-99C4-4DFD-9416-AED37D9FC636}" type="presOf" srcId="{DBA6F962-2CB0-4314-A30C-A4DFF5DC31AE}" destId="{B37EFFB6-6AD5-4A88-8058-B87C4B1B2D8C}" srcOrd="0" destOrd="0" presId="urn:microsoft.com/office/officeart/2005/8/layout/chevron2"/>
    <dgm:cxn modelId="{68522B33-A67A-4B33-AB2F-30774B40A88C}" srcId="{8106FD7C-C56E-4D0A-ADB6-640295744CAF}" destId="{037E661C-46F4-44CF-A780-4B3D7A7B553E}" srcOrd="2" destOrd="0" parTransId="{42D7B549-EE79-4A90-ABEC-CC6578D1D863}" sibTransId="{C771DB91-0AF5-45A8-AD4E-410894160945}"/>
    <dgm:cxn modelId="{56E48539-0243-44F4-B884-E822DC5542F4}" srcId="{8106FD7C-C56E-4D0A-ADB6-640295744CAF}" destId="{DBA6F962-2CB0-4314-A30C-A4DFF5DC31AE}" srcOrd="1" destOrd="0" parTransId="{1F189F87-3224-422F-BAA8-AC32616EE828}" sibTransId="{0A25A892-33F9-4D15-8775-31B0BDCB12E8}"/>
    <dgm:cxn modelId="{25718D39-C5E5-4001-9CFC-094BCB97CB8D}" srcId="{5D5ED3C0-A831-45E9-A121-D30A570F5EC6}" destId="{F5C74266-C014-47C4-A98E-C031E30104E1}" srcOrd="0" destOrd="0" parTransId="{8EE48885-65E8-4FE5-A2D1-B5BFA86C9253}" sibTransId="{0A3F4179-CF5D-478A-A05F-85D77459054E}"/>
    <dgm:cxn modelId="{0AB3F864-4C07-4ED2-9005-26B3245D5230}" type="presOf" srcId="{0CC9E06C-E82F-4090-9377-0FDB086ED960}" destId="{787BB4C1-703F-44A7-9644-60B23F29CF69}" srcOrd="0" destOrd="0" presId="urn:microsoft.com/office/officeart/2005/8/layout/chevron2"/>
    <dgm:cxn modelId="{4BB51C70-0E13-42EA-B401-58321EEF508F}" type="presOf" srcId="{F5C74266-C014-47C4-A98E-C031E30104E1}" destId="{8AA5F563-4653-414B-B392-56C74A29C296}" srcOrd="0" destOrd="0" presId="urn:microsoft.com/office/officeart/2005/8/layout/chevron2"/>
    <dgm:cxn modelId="{D032497B-3762-44BC-8D7A-4981885B440C}" type="presOf" srcId="{8106FD7C-C56E-4D0A-ADB6-640295744CAF}" destId="{12CB5FFE-7B78-47CD-9A25-84D01FD0DEE5}" srcOrd="0" destOrd="0" presId="urn:microsoft.com/office/officeart/2005/8/layout/chevron2"/>
    <dgm:cxn modelId="{D3846FBB-F401-48DD-853C-265F13297B7E}" type="presOf" srcId="{5D5ED3C0-A831-45E9-A121-D30A570F5EC6}" destId="{9F6E9616-E63B-4CEB-A971-052F2B3C8CD5}" srcOrd="0" destOrd="0" presId="urn:microsoft.com/office/officeart/2005/8/layout/chevron2"/>
    <dgm:cxn modelId="{1BB988D5-34C7-443B-90CD-798482647D12}" srcId="{037E661C-46F4-44CF-A780-4B3D7A7B553E}" destId="{0CC9E06C-E82F-4090-9377-0FDB086ED960}" srcOrd="0" destOrd="0" parTransId="{B32B982C-3600-49C5-87FC-DAF780438C31}" sibTransId="{2F41AE91-1551-4E31-A848-50B90C5284C3}"/>
    <dgm:cxn modelId="{EEE77EE6-12B3-4232-A485-0729090325B8}" srcId="{DBA6F962-2CB0-4314-A30C-A4DFF5DC31AE}" destId="{8F89D537-CE91-49F3-97C9-20C60C6D13F9}" srcOrd="0" destOrd="0" parTransId="{EA2D77D0-C04A-448F-9F61-608FEBDDDD27}" sibTransId="{5B0021E0-3611-4246-B1DA-87B7D2C298F0}"/>
    <dgm:cxn modelId="{BA48B7FC-F805-4962-9E0E-DC72B5226891}" type="presOf" srcId="{037E661C-46F4-44CF-A780-4B3D7A7B553E}" destId="{E093957B-8D5E-4027-A1E7-C6BF0D35CAF9}" srcOrd="0" destOrd="0" presId="urn:microsoft.com/office/officeart/2005/8/layout/chevron2"/>
    <dgm:cxn modelId="{4ABD8AFD-2A15-48EE-870A-15DABF0014DF}" srcId="{8106FD7C-C56E-4D0A-ADB6-640295744CAF}" destId="{5D5ED3C0-A831-45E9-A121-D30A570F5EC6}" srcOrd="0" destOrd="0" parTransId="{7C05B5A8-8A01-420D-82EB-188F07C74EB8}" sibTransId="{FB22DB54-5047-40A2-BA5E-6789FC1CCD6E}"/>
    <dgm:cxn modelId="{40AE8842-B8C4-434A-9E76-0E53385D3F1B}" type="presParOf" srcId="{12CB5FFE-7B78-47CD-9A25-84D01FD0DEE5}" destId="{64C8A63E-9A3E-47F9-8AAA-9F5E7974E33C}" srcOrd="0" destOrd="0" presId="urn:microsoft.com/office/officeart/2005/8/layout/chevron2"/>
    <dgm:cxn modelId="{FB55459A-60D2-462E-8FDD-0D986D280396}" type="presParOf" srcId="{64C8A63E-9A3E-47F9-8AAA-9F5E7974E33C}" destId="{9F6E9616-E63B-4CEB-A971-052F2B3C8CD5}" srcOrd="0" destOrd="0" presId="urn:microsoft.com/office/officeart/2005/8/layout/chevron2"/>
    <dgm:cxn modelId="{DEC7B7CE-947D-419B-8369-216A7A0250E1}" type="presParOf" srcId="{64C8A63E-9A3E-47F9-8AAA-9F5E7974E33C}" destId="{8AA5F563-4653-414B-B392-56C74A29C296}" srcOrd="1" destOrd="0" presId="urn:microsoft.com/office/officeart/2005/8/layout/chevron2"/>
    <dgm:cxn modelId="{36827413-EDD7-4FCC-879D-EE58EAF190CE}" type="presParOf" srcId="{12CB5FFE-7B78-47CD-9A25-84D01FD0DEE5}" destId="{3F308AC1-7D25-400D-B8AE-C8DBE2384CC3}" srcOrd="1" destOrd="0" presId="urn:microsoft.com/office/officeart/2005/8/layout/chevron2"/>
    <dgm:cxn modelId="{794E6FF0-F0BF-40D8-AF5C-FE9E711FF86A}" type="presParOf" srcId="{12CB5FFE-7B78-47CD-9A25-84D01FD0DEE5}" destId="{B3205D47-8184-4E6A-BA34-A12CBA6319F8}" srcOrd="2" destOrd="0" presId="urn:microsoft.com/office/officeart/2005/8/layout/chevron2"/>
    <dgm:cxn modelId="{8F5AB2E8-F7EA-454C-AFC9-BECBADF3E6EF}" type="presParOf" srcId="{B3205D47-8184-4E6A-BA34-A12CBA6319F8}" destId="{B37EFFB6-6AD5-4A88-8058-B87C4B1B2D8C}" srcOrd="0" destOrd="0" presId="urn:microsoft.com/office/officeart/2005/8/layout/chevron2"/>
    <dgm:cxn modelId="{4452A058-10DD-4470-975A-2CDE81F0D375}" type="presParOf" srcId="{B3205D47-8184-4E6A-BA34-A12CBA6319F8}" destId="{FDC212B3-A0C4-4234-AC9F-09F8DB68208F}" srcOrd="1" destOrd="0" presId="urn:microsoft.com/office/officeart/2005/8/layout/chevron2"/>
    <dgm:cxn modelId="{22012D52-E33C-4020-A1BB-28EC39FF643D}" type="presParOf" srcId="{12CB5FFE-7B78-47CD-9A25-84D01FD0DEE5}" destId="{AB1F0A45-9328-47B6-9B3D-50A4D0C36696}" srcOrd="3" destOrd="0" presId="urn:microsoft.com/office/officeart/2005/8/layout/chevron2"/>
    <dgm:cxn modelId="{B5AADA3E-9A68-4904-B412-632DBD61AE96}" type="presParOf" srcId="{12CB5FFE-7B78-47CD-9A25-84D01FD0DEE5}" destId="{4ECF3B5A-55AC-49C4-929E-8EF2D5910936}" srcOrd="4" destOrd="0" presId="urn:microsoft.com/office/officeart/2005/8/layout/chevron2"/>
    <dgm:cxn modelId="{82508884-3A50-43ED-B9CF-845E889FBF14}" type="presParOf" srcId="{4ECF3B5A-55AC-49C4-929E-8EF2D5910936}" destId="{E093957B-8D5E-4027-A1E7-C6BF0D35CAF9}" srcOrd="0" destOrd="0" presId="urn:microsoft.com/office/officeart/2005/8/layout/chevron2"/>
    <dgm:cxn modelId="{F84AB760-6D2C-4254-A11D-D5AC75484599}" type="presParOf" srcId="{4ECF3B5A-55AC-49C4-929E-8EF2D5910936}" destId="{787BB4C1-703F-44A7-9644-60B23F29CF6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2A605-7590-4760-8E42-3947F097150E}">
      <dsp:nvSpPr>
        <dsp:cNvPr id="0" name=""/>
        <dsp:cNvSpPr/>
      </dsp:nvSpPr>
      <dsp:spPr>
        <a:xfrm>
          <a:off x="0" y="176002"/>
          <a:ext cx="10947399" cy="446512"/>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9640" tIns="187452" rIns="849640" bIns="85344" numCol="1" spcCol="1270" anchor="t" anchorCtr="0">
          <a:noAutofit/>
        </a:bodyPr>
        <a:lstStyle/>
        <a:p>
          <a:pPr marL="114300" lvl="1" indent="-114300" algn="l" defTabSz="533400">
            <a:lnSpc>
              <a:spcPct val="90000"/>
            </a:lnSpc>
            <a:spcBef>
              <a:spcPct val="0"/>
            </a:spcBef>
            <a:spcAft>
              <a:spcPct val="15000"/>
            </a:spcAft>
            <a:buChar char="•"/>
          </a:pPr>
          <a:r>
            <a:rPr lang="en-US" sz="1200" b="1" i="0" kern="1200" dirty="0"/>
            <a:t>LEA and School Directory</a:t>
          </a:r>
          <a:endParaRPr lang="en-US" sz="1200" b="1" kern="1200" dirty="0"/>
        </a:p>
      </dsp:txBody>
      <dsp:txXfrm>
        <a:off x="0" y="176002"/>
        <a:ext cx="10947399" cy="446512"/>
      </dsp:txXfrm>
    </dsp:sp>
    <dsp:sp modelId="{CC34E55E-C414-486A-8E43-1BC14F698300}">
      <dsp:nvSpPr>
        <dsp:cNvPr id="0" name=""/>
        <dsp:cNvSpPr/>
      </dsp:nvSpPr>
      <dsp:spPr>
        <a:xfrm>
          <a:off x="547369" y="43162"/>
          <a:ext cx="7663179" cy="26568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9650" tIns="0" rIns="289650" bIns="0" numCol="1" spcCol="1270" anchor="ctr" anchorCtr="0">
          <a:noAutofit/>
        </a:bodyPr>
        <a:lstStyle/>
        <a:p>
          <a:pPr marL="0" lvl="0" indent="0" algn="l" defTabSz="622300">
            <a:lnSpc>
              <a:spcPct val="90000"/>
            </a:lnSpc>
            <a:spcBef>
              <a:spcPct val="0"/>
            </a:spcBef>
            <a:spcAft>
              <a:spcPct val="35000"/>
            </a:spcAft>
            <a:buNone/>
          </a:pPr>
          <a:r>
            <a:rPr lang="en-US" sz="1400" kern="1200" dirty="0"/>
            <a:t>EDDIE</a:t>
          </a:r>
        </a:p>
      </dsp:txBody>
      <dsp:txXfrm>
        <a:off x="560338" y="56131"/>
        <a:ext cx="7637241" cy="239742"/>
      </dsp:txXfrm>
    </dsp:sp>
    <dsp:sp modelId="{7A72F447-56A2-493B-8C4A-324537D83BC1}">
      <dsp:nvSpPr>
        <dsp:cNvPr id="0" name=""/>
        <dsp:cNvSpPr/>
      </dsp:nvSpPr>
      <dsp:spPr>
        <a:xfrm>
          <a:off x="0" y="803954"/>
          <a:ext cx="10947399" cy="1048950"/>
        </a:xfrm>
        <a:prstGeom prst="rect">
          <a:avLst/>
        </a:prstGeom>
        <a:solidFill>
          <a:schemeClr val="lt1">
            <a:alpha val="90000"/>
            <a:hueOff val="0"/>
            <a:satOff val="0"/>
            <a:lumOff val="0"/>
            <a:alphaOff val="0"/>
          </a:schemeClr>
        </a:solidFill>
        <a:ln w="6350" cap="flat" cmpd="sng" algn="ctr">
          <a:solidFill>
            <a:schemeClr val="accent4">
              <a:hueOff val="1960178"/>
              <a:satOff val="-8155"/>
              <a:lumOff val="1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9640" tIns="187452" rIns="849640"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Homeless</a:t>
          </a:r>
        </a:p>
        <a:p>
          <a:pPr marL="114300" lvl="1" indent="-114300" algn="l" defTabSz="533400">
            <a:lnSpc>
              <a:spcPct val="90000"/>
            </a:lnSpc>
            <a:spcBef>
              <a:spcPct val="0"/>
            </a:spcBef>
            <a:spcAft>
              <a:spcPct val="15000"/>
            </a:spcAft>
            <a:buChar char="•"/>
          </a:pPr>
          <a:r>
            <a:rPr lang="en-US" sz="1200" b="1" kern="1200" dirty="0"/>
            <a:t>Immigrant</a:t>
          </a:r>
        </a:p>
        <a:p>
          <a:pPr marL="114300" lvl="1" indent="-114300" algn="l" defTabSz="533400">
            <a:lnSpc>
              <a:spcPct val="90000"/>
            </a:lnSpc>
            <a:spcBef>
              <a:spcPct val="0"/>
            </a:spcBef>
            <a:spcAft>
              <a:spcPct val="15000"/>
            </a:spcAft>
            <a:buChar char="•"/>
          </a:pPr>
          <a:r>
            <a:rPr lang="en-US" sz="1200" b="1" kern="1200" dirty="0"/>
            <a:t>LEP</a:t>
          </a:r>
        </a:p>
        <a:p>
          <a:pPr marL="114300" lvl="1" indent="-114300" algn="l" defTabSz="533400">
            <a:lnSpc>
              <a:spcPct val="90000"/>
            </a:lnSpc>
            <a:spcBef>
              <a:spcPct val="0"/>
            </a:spcBef>
            <a:spcAft>
              <a:spcPct val="15000"/>
            </a:spcAft>
            <a:buChar char="•"/>
          </a:pPr>
          <a:r>
            <a:rPr lang="en-US" sz="1200" b="1" kern="1200" dirty="0"/>
            <a:t>Migrant </a:t>
          </a:r>
        </a:p>
      </dsp:txBody>
      <dsp:txXfrm>
        <a:off x="0" y="803954"/>
        <a:ext cx="10947399" cy="1048950"/>
      </dsp:txXfrm>
    </dsp:sp>
    <dsp:sp modelId="{D1846849-D470-449C-9897-EAE0BE7DF372}">
      <dsp:nvSpPr>
        <dsp:cNvPr id="0" name=""/>
        <dsp:cNvSpPr/>
      </dsp:nvSpPr>
      <dsp:spPr>
        <a:xfrm>
          <a:off x="547369" y="671114"/>
          <a:ext cx="7663179" cy="265680"/>
        </a:xfrm>
        <a:prstGeom prst="roundRect">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9650" tIns="0" rIns="289650" bIns="0" numCol="1" spcCol="1270" anchor="ctr" anchorCtr="0">
          <a:noAutofit/>
        </a:bodyPr>
        <a:lstStyle/>
        <a:p>
          <a:pPr marL="0" lvl="0" indent="0" algn="l" defTabSz="622300">
            <a:lnSpc>
              <a:spcPct val="90000"/>
            </a:lnSpc>
            <a:spcBef>
              <a:spcPct val="0"/>
            </a:spcBef>
            <a:spcAft>
              <a:spcPct val="35000"/>
            </a:spcAft>
            <a:buNone/>
          </a:pPr>
          <a:r>
            <a:rPr lang="en-US" sz="1400" kern="1200" dirty="0"/>
            <a:t>PowerSchool: </a:t>
          </a:r>
        </a:p>
      </dsp:txBody>
      <dsp:txXfrm>
        <a:off x="560338" y="684083"/>
        <a:ext cx="7637241" cy="239742"/>
      </dsp:txXfrm>
    </dsp:sp>
    <dsp:sp modelId="{20CBC712-3298-41B9-9C28-2896AD95F9F9}">
      <dsp:nvSpPr>
        <dsp:cNvPr id="0" name=""/>
        <dsp:cNvSpPr/>
      </dsp:nvSpPr>
      <dsp:spPr>
        <a:xfrm>
          <a:off x="0" y="2034344"/>
          <a:ext cx="10947399" cy="446512"/>
        </a:xfrm>
        <a:prstGeom prst="rect">
          <a:avLst/>
        </a:prstGeom>
        <a:solidFill>
          <a:schemeClr val="lt1">
            <a:alpha val="90000"/>
            <a:hueOff val="0"/>
            <a:satOff val="0"/>
            <a:lumOff val="0"/>
            <a:alphaOff val="0"/>
          </a:schemeClr>
        </a:solidFill>
        <a:ln w="6350" cap="flat" cmpd="sng" algn="ctr">
          <a:solidFill>
            <a:schemeClr val="accent4">
              <a:hueOff val="3920356"/>
              <a:satOff val="-16311"/>
              <a:lumOff val="384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9640" tIns="187452" rIns="849640"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Disability, LRE setting, exit reason</a:t>
          </a:r>
        </a:p>
      </dsp:txBody>
      <dsp:txXfrm>
        <a:off x="0" y="2034344"/>
        <a:ext cx="10947399" cy="446512"/>
      </dsp:txXfrm>
    </dsp:sp>
    <dsp:sp modelId="{7D21ECD3-B1A9-4322-B112-22B39D8004CA}">
      <dsp:nvSpPr>
        <dsp:cNvPr id="0" name=""/>
        <dsp:cNvSpPr/>
      </dsp:nvSpPr>
      <dsp:spPr>
        <a:xfrm>
          <a:off x="547369" y="1901504"/>
          <a:ext cx="7663179" cy="265680"/>
        </a:xfrm>
        <a:prstGeom prst="roundRect">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9650" tIns="0" rIns="289650" bIns="0" numCol="1" spcCol="1270" anchor="ctr" anchorCtr="0">
          <a:noAutofit/>
        </a:bodyPr>
        <a:lstStyle/>
        <a:p>
          <a:pPr marL="0" lvl="0" indent="0" algn="l" defTabSz="622300">
            <a:lnSpc>
              <a:spcPct val="90000"/>
            </a:lnSpc>
            <a:spcBef>
              <a:spcPct val="0"/>
            </a:spcBef>
            <a:spcAft>
              <a:spcPct val="35000"/>
            </a:spcAft>
            <a:buNone/>
          </a:pPr>
          <a:r>
            <a:rPr lang="en-US" sz="1400" kern="1200" dirty="0"/>
            <a:t>ECATS (Exceptional Children)</a:t>
          </a:r>
        </a:p>
      </dsp:txBody>
      <dsp:txXfrm>
        <a:off x="560338" y="1914473"/>
        <a:ext cx="7637241" cy="239742"/>
      </dsp:txXfrm>
    </dsp:sp>
    <dsp:sp modelId="{A9559A2A-F104-41C7-87CD-A01661F59948}">
      <dsp:nvSpPr>
        <dsp:cNvPr id="0" name=""/>
        <dsp:cNvSpPr/>
      </dsp:nvSpPr>
      <dsp:spPr>
        <a:xfrm>
          <a:off x="0" y="2662297"/>
          <a:ext cx="10947399" cy="446512"/>
        </a:xfrm>
        <a:prstGeom prst="rect">
          <a:avLst/>
        </a:prstGeom>
        <a:solidFill>
          <a:schemeClr val="lt1">
            <a:alpha val="90000"/>
            <a:hueOff val="0"/>
            <a:satOff val="0"/>
            <a:lumOff val="0"/>
            <a:alphaOff val="0"/>
          </a:schemeClr>
        </a:solidFill>
        <a:ln w="6350" cap="flat" cmpd="sng" algn="ctr">
          <a:solidFill>
            <a:schemeClr val="accent4">
              <a:hueOff val="5880535"/>
              <a:satOff val="-24466"/>
              <a:lumOff val="5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9640" tIns="187452" rIns="849640"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Assessments, EOG, and EOC</a:t>
          </a:r>
        </a:p>
      </dsp:txBody>
      <dsp:txXfrm>
        <a:off x="0" y="2662297"/>
        <a:ext cx="10947399" cy="446512"/>
      </dsp:txXfrm>
    </dsp:sp>
    <dsp:sp modelId="{CE129058-90EC-4B08-A1C0-889E0DE2D204}">
      <dsp:nvSpPr>
        <dsp:cNvPr id="0" name=""/>
        <dsp:cNvSpPr/>
      </dsp:nvSpPr>
      <dsp:spPr>
        <a:xfrm>
          <a:off x="547369" y="2529457"/>
          <a:ext cx="7663179" cy="265680"/>
        </a:xfrm>
        <a:prstGeom prst="roundRect">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9650" tIns="0" rIns="289650" bIns="0" numCol="1" spcCol="1270" anchor="ctr" anchorCtr="0">
          <a:noAutofit/>
        </a:bodyPr>
        <a:lstStyle/>
        <a:p>
          <a:pPr marL="0" lvl="0" indent="0" algn="l" defTabSz="622300">
            <a:lnSpc>
              <a:spcPct val="90000"/>
            </a:lnSpc>
            <a:spcBef>
              <a:spcPct val="0"/>
            </a:spcBef>
            <a:spcAft>
              <a:spcPct val="35000"/>
            </a:spcAft>
            <a:buNone/>
          </a:pPr>
          <a:r>
            <a:rPr lang="en-US" sz="1400" kern="1200"/>
            <a:t>Accountability</a:t>
          </a:r>
          <a:endParaRPr lang="en-US" sz="1400" kern="1200" dirty="0"/>
        </a:p>
      </dsp:txBody>
      <dsp:txXfrm>
        <a:off x="560338" y="2542426"/>
        <a:ext cx="7637241" cy="239742"/>
      </dsp:txXfrm>
    </dsp:sp>
    <dsp:sp modelId="{F7BE1155-4E0A-4B07-A3DB-7A8F2913ABF6}">
      <dsp:nvSpPr>
        <dsp:cNvPr id="0" name=""/>
        <dsp:cNvSpPr/>
      </dsp:nvSpPr>
      <dsp:spPr>
        <a:xfrm>
          <a:off x="0" y="3290249"/>
          <a:ext cx="10947399" cy="446512"/>
        </a:xfrm>
        <a:prstGeom prst="rect">
          <a:avLst/>
        </a:prstGeom>
        <a:solidFill>
          <a:schemeClr val="lt1">
            <a:alpha val="90000"/>
            <a:hueOff val="0"/>
            <a:satOff val="0"/>
            <a:lumOff val="0"/>
            <a:alphaOff val="0"/>
          </a:schemeClr>
        </a:solidFill>
        <a:ln w="6350" cap="flat" cmpd="sng" algn="ctr">
          <a:solidFill>
            <a:schemeClr val="accent4">
              <a:hueOff val="7840713"/>
              <a:satOff val="-32622"/>
              <a:lumOff val="768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9640" tIns="187452" rIns="849640"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Staff Demographics</a:t>
          </a:r>
        </a:p>
      </dsp:txBody>
      <dsp:txXfrm>
        <a:off x="0" y="3290249"/>
        <a:ext cx="10947399" cy="446512"/>
      </dsp:txXfrm>
    </dsp:sp>
    <dsp:sp modelId="{2FB5909A-8AE7-4691-906D-596316BC44B7}">
      <dsp:nvSpPr>
        <dsp:cNvPr id="0" name=""/>
        <dsp:cNvSpPr/>
      </dsp:nvSpPr>
      <dsp:spPr>
        <a:xfrm>
          <a:off x="547369" y="3157409"/>
          <a:ext cx="7663179" cy="265680"/>
        </a:xfrm>
        <a:prstGeom prst="roundRect">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9650" tIns="0" rIns="289650" bIns="0" numCol="1" spcCol="1270" anchor="ctr" anchorCtr="0">
          <a:noAutofit/>
        </a:bodyPr>
        <a:lstStyle/>
        <a:p>
          <a:pPr marL="0" lvl="0" indent="0" algn="l" defTabSz="622300">
            <a:lnSpc>
              <a:spcPct val="90000"/>
            </a:lnSpc>
            <a:spcBef>
              <a:spcPct val="0"/>
            </a:spcBef>
            <a:spcAft>
              <a:spcPct val="35000"/>
            </a:spcAft>
            <a:buNone/>
          </a:pPr>
          <a:r>
            <a:rPr lang="en-US" sz="1400" kern="1200"/>
            <a:t>UID Staff</a:t>
          </a:r>
          <a:endParaRPr lang="en-US" sz="1400" kern="1200" dirty="0"/>
        </a:p>
      </dsp:txBody>
      <dsp:txXfrm>
        <a:off x="560338" y="3170378"/>
        <a:ext cx="7637241" cy="239742"/>
      </dsp:txXfrm>
    </dsp:sp>
    <dsp:sp modelId="{B5B41966-65E6-42E1-95C3-D918FEF52C4D}">
      <dsp:nvSpPr>
        <dsp:cNvPr id="0" name=""/>
        <dsp:cNvSpPr/>
      </dsp:nvSpPr>
      <dsp:spPr>
        <a:xfrm>
          <a:off x="0" y="3918202"/>
          <a:ext cx="10947399" cy="446512"/>
        </a:xfrm>
        <a:prstGeom prst="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9640" tIns="187452" rIns="849640"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Licensing and Certifications</a:t>
          </a:r>
        </a:p>
      </dsp:txBody>
      <dsp:txXfrm>
        <a:off x="0" y="3918202"/>
        <a:ext cx="10947399" cy="446512"/>
      </dsp:txXfrm>
    </dsp:sp>
    <dsp:sp modelId="{8AD373B2-1463-4D27-870C-95ADAD8F067F}">
      <dsp:nvSpPr>
        <dsp:cNvPr id="0" name=""/>
        <dsp:cNvSpPr/>
      </dsp:nvSpPr>
      <dsp:spPr>
        <a:xfrm>
          <a:off x="547369" y="3785362"/>
          <a:ext cx="7663179" cy="26568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9650" tIns="0" rIns="289650" bIns="0" numCol="1" spcCol="1270" anchor="ctr" anchorCtr="0">
          <a:noAutofit/>
        </a:bodyPr>
        <a:lstStyle/>
        <a:p>
          <a:pPr marL="0" lvl="0" indent="0" algn="l" defTabSz="622300">
            <a:lnSpc>
              <a:spcPct val="90000"/>
            </a:lnSpc>
            <a:spcBef>
              <a:spcPct val="0"/>
            </a:spcBef>
            <a:spcAft>
              <a:spcPct val="35000"/>
            </a:spcAft>
            <a:buNone/>
          </a:pPr>
          <a:r>
            <a:rPr lang="en-US" sz="1400" kern="1200"/>
            <a:t>Licensure</a:t>
          </a:r>
          <a:endParaRPr lang="en-US" sz="1400" kern="1200" dirty="0"/>
        </a:p>
      </dsp:txBody>
      <dsp:txXfrm>
        <a:off x="560338" y="3798331"/>
        <a:ext cx="7637241"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E9616-E63B-4CEB-A971-052F2B3C8CD5}">
      <dsp:nvSpPr>
        <dsp:cNvPr id="0" name=""/>
        <dsp:cNvSpPr/>
      </dsp:nvSpPr>
      <dsp:spPr>
        <a:xfrm rot="5400000">
          <a:off x="-247798" y="249366"/>
          <a:ext cx="1651992" cy="1156394"/>
        </a:xfrm>
        <a:prstGeom prst="chevron">
          <a:avLst/>
        </a:prstGeom>
        <a:solidFill>
          <a:schemeClr val="accent5">
            <a:shade val="8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LEA/Charter Users</a:t>
          </a:r>
        </a:p>
      </dsp:txBody>
      <dsp:txXfrm rot="-5400000">
        <a:off x="1" y="579764"/>
        <a:ext cx="1156394" cy="495598"/>
      </dsp:txXfrm>
    </dsp:sp>
    <dsp:sp modelId="{8AA5F563-4653-414B-B392-56C74A29C296}">
      <dsp:nvSpPr>
        <dsp:cNvPr id="0" name=""/>
        <dsp:cNvSpPr/>
      </dsp:nvSpPr>
      <dsp:spPr>
        <a:xfrm rot="5400000">
          <a:off x="4298539" y="-3152105"/>
          <a:ext cx="1073794" cy="7378005"/>
        </a:xfrm>
        <a:prstGeom prst="round2SameRect">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LEA/Charter Users should contact their LEA/Charter Security Officer with questions about access</a:t>
          </a:r>
          <a:endParaRPr lang="en-US" sz="2200" b="1" kern="1200" dirty="0"/>
        </a:p>
      </dsp:txBody>
      <dsp:txXfrm rot="-5400000">
        <a:off x="1146434" y="52418"/>
        <a:ext cx="7325587" cy="968958"/>
      </dsp:txXfrm>
    </dsp:sp>
    <dsp:sp modelId="{B37EFFB6-6AD5-4A88-8058-B87C4B1B2D8C}">
      <dsp:nvSpPr>
        <dsp:cNvPr id="0" name=""/>
        <dsp:cNvSpPr/>
      </dsp:nvSpPr>
      <dsp:spPr>
        <a:xfrm rot="5400000">
          <a:off x="-247798" y="1707802"/>
          <a:ext cx="1651992" cy="1156394"/>
        </a:xfrm>
        <a:prstGeom prst="chevron">
          <a:avLst/>
        </a:prstGeom>
        <a:solidFill>
          <a:schemeClr val="accent5">
            <a:shade val="80000"/>
            <a:hueOff val="135632"/>
            <a:satOff val="2588"/>
            <a:lumOff val="11428"/>
            <a:alphaOff val="0"/>
          </a:schemeClr>
        </a:solidFill>
        <a:ln w="12700" cap="flat" cmpd="sng" algn="ctr">
          <a:solidFill>
            <a:schemeClr val="accent5">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LEA/Charter Security Officer</a:t>
          </a:r>
          <a:endParaRPr lang="en-US" sz="1400" kern="1200" dirty="0"/>
        </a:p>
      </dsp:txBody>
      <dsp:txXfrm rot="-5400000">
        <a:off x="1" y="2038200"/>
        <a:ext cx="1156394" cy="495598"/>
      </dsp:txXfrm>
    </dsp:sp>
    <dsp:sp modelId="{FDC212B3-A0C4-4234-AC9F-09F8DB68208F}">
      <dsp:nvSpPr>
        <dsp:cNvPr id="0" name=""/>
        <dsp:cNvSpPr/>
      </dsp:nvSpPr>
      <dsp:spPr>
        <a:xfrm rot="5400000">
          <a:off x="4308499" y="-1692101"/>
          <a:ext cx="1073794" cy="7378005"/>
        </a:xfrm>
        <a:prstGeom prst="round2SameRect">
          <a:avLst/>
        </a:prstGeom>
        <a:solidFill>
          <a:schemeClr val="lt1">
            <a:alpha val="90000"/>
            <a:hueOff val="0"/>
            <a:satOff val="0"/>
            <a:lumOff val="0"/>
            <a:alphaOff val="0"/>
          </a:schemeClr>
        </a:solidFill>
        <a:ln w="12700" cap="flat" cmpd="sng" algn="ctr">
          <a:solidFill>
            <a:schemeClr val="accent5">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0" kern="1200" dirty="0"/>
            <a:t>The LEA/Charter Security Officer approves LEA and School Level Users, contacts State Security Officer with Security Officer staff changes</a:t>
          </a:r>
        </a:p>
      </dsp:txBody>
      <dsp:txXfrm rot="-5400000">
        <a:off x="1156394" y="1512422"/>
        <a:ext cx="7325587" cy="968958"/>
      </dsp:txXfrm>
    </dsp:sp>
    <dsp:sp modelId="{E093957B-8D5E-4027-A1E7-C6BF0D35CAF9}">
      <dsp:nvSpPr>
        <dsp:cNvPr id="0" name=""/>
        <dsp:cNvSpPr/>
      </dsp:nvSpPr>
      <dsp:spPr>
        <a:xfrm rot="5400000">
          <a:off x="-247798" y="3166238"/>
          <a:ext cx="1651992" cy="1156394"/>
        </a:xfrm>
        <a:prstGeom prst="chevron">
          <a:avLst/>
        </a:prstGeom>
        <a:solidFill>
          <a:schemeClr val="accent5">
            <a:shade val="80000"/>
            <a:hueOff val="271263"/>
            <a:satOff val="5175"/>
            <a:lumOff val="22855"/>
            <a:alphaOff val="0"/>
          </a:schemeClr>
        </a:solidFill>
        <a:ln w="12700" cap="flat" cmpd="sng" algn="ctr">
          <a:solidFill>
            <a:schemeClr val="accent5">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State Security Officer</a:t>
          </a:r>
          <a:endParaRPr lang="en-US" sz="1400" kern="1200" dirty="0"/>
        </a:p>
      </dsp:txBody>
      <dsp:txXfrm rot="-5400000">
        <a:off x="1" y="3496636"/>
        <a:ext cx="1156394" cy="495598"/>
      </dsp:txXfrm>
    </dsp:sp>
    <dsp:sp modelId="{787BB4C1-703F-44A7-9644-60B23F29CF69}">
      <dsp:nvSpPr>
        <dsp:cNvPr id="0" name=""/>
        <dsp:cNvSpPr/>
      </dsp:nvSpPr>
      <dsp:spPr>
        <a:xfrm rot="5400000">
          <a:off x="4308499" y="-233665"/>
          <a:ext cx="1073794" cy="7378005"/>
        </a:xfrm>
        <a:prstGeom prst="round2SameRect">
          <a:avLst/>
        </a:prstGeom>
        <a:solidFill>
          <a:schemeClr val="lt1">
            <a:alpha val="90000"/>
            <a:hueOff val="0"/>
            <a:satOff val="0"/>
            <a:lumOff val="0"/>
            <a:alphaOff val="0"/>
          </a:schemeClr>
        </a:solidFill>
        <a:ln w="12700" cap="flat" cmpd="sng" algn="ctr">
          <a:solidFill>
            <a:schemeClr val="accent5">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a:t>The State Security Officer approves LEA/Charter Security Officers</a:t>
          </a:r>
        </a:p>
      </dsp:txBody>
      <dsp:txXfrm rot="-5400000">
        <a:off x="1156394" y="2970858"/>
        <a:ext cx="7325587" cy="9689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BB28D7-BB14-4F4C-8F1C-EBC7DC8816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E0EC09-42F9-4AE6-A504-97B6507DAE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E2D500-C444-4CA3-8596-CCB0911117E4}" type="datetimeFigureOut">
              <a:rPr lang="en-US" smtClean="0"/>
              <a:t>10/27/2020</a:t>
            </a:fld>
            <a:endParaRPr lang="en-US"/>
          </a:p>
        </p:txBody>
      </p:sp>
      <p:sp>
        <p:nvSpPr>
          <p:cNvPr id="4" name="Footer Placeholder 3">
            <a:extLst>
              <a:ext uri="{FF2B5EF4-FFF2-40B4-BE49-F238E27FC236}">
                <a16:creationId xmlns:a16="http://schemas.microsoft.com/office/drawing/2014/main" id="{C53BA3D8-7BB7-4614-8582-15F9FB6529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622089-27E1-49A7-BA28-2BD92FAD42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24564C-ABAF-40C2-84BB-100CA6C4089B}" type="slidenum">
              <a:rPr lang="en-US" smtClean="0"/>
              <a:t>‹#›</a:t>
            </a:fld>
            <a:endParaRPr lang="en-US"/>
          </a:p>
        </p:txBody>
      </p:sp>
    </p:spTree>
    <p:extLst>
      <p:ext uri="{BB962C8B-B14F-4D97-AF65-F5344CB8AC3E}">
        <p14:creationId xmlns:p14="http://schemas.microsoft.com/office/powerpoint/2010/main" val="7820847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FB3F9-EFEB-47D4-97EE-72FFC3088B30}"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8C096-6997-47A8-9402-65BEAAD99104}" type="slidenum">
              <a:rPr lang="en-US" smtClean="0"/>
              <a:t>‹#›</a:t>
            </a:fld>
            <a:endParaRPr lang="en-US"/>
          </a:p>
        </p:txBody>
      </p:sp>
    </p:spTree>
    <p:extLst>
      <p:ext uri="{BB962C8B-B14F-4D97-AF65-F5344CB8AC3E}">
        <p14:creationId xmlns:p14="http://schemas.microsoft.com/office/powerpoint/2010/main" val="35429789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1</a:t>
            </a:fld>
            <a:endParaRPr lang="en-US"/>
          </a:p>
        </p:txBody>
      </p:sp>
    </p:spTree>
    <p:extLst>
      <p:ext uri="{BB962C8B-B14F-4D97-AF65-F5344CB8AC3E}">
        <p14:creationId xmlns:p14="http://schemas.microsoft.com/office/powerpoint/2010/main" val="272807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Now</a:t>
            </a:r>
            <a:r>
              <a:rPr lang="en-US" baseline="0" dirty="0"/>
              <a:t> we’re getting into the Security Officer role, or who determines access?  LEAS and Charters should create a process for granting access to the CDW to ensure personnel have the appropriate visibility into the system.  You don’t want to limit those who need access to detail level to have access only to aggregate level data.   By the same token, a staff member may only require dashboard access to satisfy an initiative surrounding a certain business area.  All LEAs and Charters must have a Security Officer to manager access to the CDW.  This management includes systematic, periodic updates to the system when someone leaves a position and should no longer have access, and when someone new comes in and needs to be granted access.  Staying on top of these security needs is really important.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37595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who should you contact for access?  LEA and Charter users should contact their LEA/Charter Security Officer with questions about access.  The LEA/Charter Security Officer approves LEA and School Level Users,</a:t>
            </a:r>
            <a:r>
              <a:rPr lang="en-US" baseline="0" dirty="0"/>
              <a:t> and contacts the </a:t>
            </a:r>
            <a:r>
              <a:rPr lang="en-US" b="1" baseline="0" dirty="0"/>
              <a:t>State</a:t>
            </a:r>
            <a:r>
              <a:rPr lang="en-US" baseline="0" dirty="0"/>
              <a:t> Security Officer with Security Officer staff changes.  The State Security Officer in turn approves LEA/Charter Security Officers.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59179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Now we get to the heart of the matter.  How do you register for access?  Each individual</a:t>
            </a:r>
            <a:r>
              <a:rPr lang="en-US" baseline="0" dirty="0"/>
              <a:t> MUST apply for access manually, using the CEDARS registration system.  Go to the following link:  http://www.ncpublicschools.org/cedars/reporting/registration. Once there, click the STEP 2 link.  Log in using your NCID username and password. You don’t have to memorize yet another username and password!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5988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Now when you get the CDW</a:t>
            </a:r>
            <a:r>
              <a:rPr lang="en-US" baseline="0" dirty="0"/>
              <a:t> Registration system don’t let the stop sign graphic fool you into thinking you shouldn’t be here.  It’s a warning to those trying to enter the site without the proper NCID credentials.  That’s all.  Log in using your NCID user name and password.</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05076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Once you’ve completed your registration, an email will be generated and sent directly to the security officer.</a:t>
            </a:r>
            <a:r>
              <a:rPr lang="en-US" baseline="0" dirty="0"/>
              <a:t>  Your registration isn’t complete until your security officer approves you.  Then, after approval, you’ll receive an email when your account has been approved.   Notice also that you can click on the button below to register for access to additional roles (security officers only), LEAs, Charters, or Schools.</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34450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tips for registering for access:</a:t>
            </a:r>
          </a:p>
          <a:p>
            <a:pPr marL="0" indent="0">
              <a:buFont typeface="Arial" panose="020B0604020202020204" pitchFamily="34" charset="0"/>
              <a:buNone/>
            </a:pPr>
            <a:r>
              <a:rPr lang="en-US" dirty="0"/>
              <a:t>Security officers must apply for a second role in the registration system to access the CDW.  </a:t>
            </a:r>
          </a:p>
          <a:p>
            <a:pPr marL="0" indent="0">
              <a:buFont typeface="Arial" panose="020B0604020202020204" pitchFamily="34" charset="0"/>
              <a:buNone/>
            </a:pPr>
            <a:r>
              <a:rPr lang="en-US" dirty="0"/>
              <a:t>CDW users only need one role to access the system. </a:t>
            </a:r>
          </a:p>
          <a:p>
            <a:pPr marL="0" indent="0">
              <a:buFont typeface="Arial" panose="020B0604020202020204" pitchFamily="34" charset="0"/>
              <a:buNone/>
            </a:pPr>
            <a:r>
              <a:rPr lang="en-US" dirty="0"/>
              <a:t>The NC Public</a:t>
            </a:r>
            <a:r>
              <a:rPr lang="en-US" baseline="0" dirty="0"/>
              <a:t> Schools website offers a contact list of the LEA’s Security Officers and this list is updated on a monthly basis. </a:t>
            </a:r>
          </a:p>
          <a:p>
            <a:pPr marL="0" indent="0">
              <a:buFont typeface="Arial" panose="020B0604020202020204" pitchFamily="34" charset="0"/>
              <a:buNone/>
            </a:pPr>
            <a:r>
              <a:rPr lang="en-US" baseline="0" dirty="0"/>
              <a:t>Authentication is based on NCID for any CEDARS related application.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21700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potential</a:t>
            </a:r>
            <a:r>
              <a:rPr lang="en-US" baseline="0" dirty="0"/>
              <a:t> password pitfalls you might run into when you try to access the CDW.  IN order to access the system, your NCID cannot contain the following characters:  The ampersand or “AND” sign. And the exclamation point symbol.  Both of these characters have created problems for people trying to gain access in the past, so we wanted to let you know about them in case you find yourself in a similar position.  NCID accepts the characters BUT CEDARS does not, so you might need to change your NCID password if this applies to you.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63204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So, anything else to keep in mind while I’m trying to gain</a:t>
            </a:r>
            <a:r>
              <a:rPr lang="en-US" baseline="0" dirty="0"/>
              <a:t> access to the CDW?  What about browsers for instance?  Do they matter?  Yes, they do!  Use Mozilla Firefox for the best results.  Some users have noticed that Chrome and Internet Explorer drop things off.  We want to help you avoid that problem, so always use Mozilla just to be on the safe side.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40235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This</a:t>
            </a:r>
            <a:r>
              <a:rPr lang="en-US" baseline="0" dirty="0"/>
              <a:t> is the login for the CEDARS Data Warehouse.  </a:t>
            </a:r>
            <a:r>
              <a:rPr lang="en-US" dirty="0"/>
              <a:t>You’ll need</a:t>
            </a:r>
            <a:r>
              <a:rPr lang="en-US" baseline="0" dirty="0"/>
              <a:t> your user id and password.  Then push sign-in.</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57588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and the subsequent 4 slides will reflect actual dashboards which show the functionality of a single program area.  In this case:  Special Education.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648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tuning in to learn more</a:t>
            </a:r>
            <a:r>
              <a:rPr lang="en-US" baseline="0" dirty="0"/>
              <a:t> about the CEDARS Data Warehouse, (CDW).  Here’s what you can expect to find in this presentation:  We’ll cover points like, “What is the CEDARS Data Warehouse?”  We’ll discuss the necessary Security Requirements.  Registering for Access is another topic to be examined.  We will complete a Dashboard Demonstration for you so you will be familiar with them.  And we will give you additional resources, so you know where to find answers to your questions.</a:t>
            </a:r>
            <a:endParaRPr lang="en-US" dirty="0"/>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2</a:t>
            </a:fld>
            <a:endParaRPr lang="en-US"/>
          </a:p>
        </p:txBody>
      </p:sp>
    </p:spTree>
    <p:extLst>
      <p:ext uri="{BB962C8B-B14F-4D97-AF65-F5344CB8AC3E}">
        <p14:creationId xmlns:p14="http://schemas.microsoft.com/office/powerpoint/2010/main" val="17600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This next slide shows the attendance reports by disability.  In this case we’re showing the 2012-2013 school</a:t>
            </a:r>
            <a:r>
              <a:rPr lang="en-US" baseline="0" dirty="0"/>
              <a:t> year for our reporting year.  LEA name is for the Alexander County Schools.  And then you can see the attendance.  The days absent and the days present for each disability are shown.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7904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Perhaps you want to change your view?  Click on the scroll down for the select report and choose from the options there.  In this case, you can choose</a:t>
            </a:r>
            <a:r>
              <a:rPr lang="en-US" baseline="0" dirty="0"/>
              <a:t> the following views:  attendance by disability, attendance by disability and gender, attendance by disability and ethnicity, or attendance by disability and grade level.  Once you select one of the options, it will allow you to see these views.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909685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next slide we see the proficiency by disability.  You’ll notice the breakdown by grade and course listings.  Then you’ll see the</a:t>
            </a:r>
            <a:r>
              <a:rPr lang="en-US" baseline="0" dirty="0"/>
              <a:t> number of non-proficient students and the number of proficient students.  These are End of Grade assessments.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40563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Perhaps you’re interested in drilling down deeper into your data?  How do you do that? If you’ll notice on this slide the proficiency reports by disability has been further drilled down by Proficiency</a:t>
            </a:r>
            <a:r>
              <a:rPr lang="en-US" baseline="0" dirty="0"/>
              <a:t> for LEA, you have their breakdown by the different schools within Alexander County.  You also have the breakdown by course grades and a specific disability.  In this case, Autism.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249123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24</a:t>
            </a:fld>
            <a:endParaRPr lang="en-US"/>
          </a:p>
        </p:txBody>
      </p:sp>
    </p:spTree>
    <p:extLst>
      <p:ext uri="{BB962C8B-B14F-4D97-AF65-F5344CB8AC3E}">
        <p14:creationId xmlns:p14="http://schemas.microsoft.com/office/powerpoint/2010/main" val="97058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62687" cy="3522663"/>
          </a:xfrm>
        </p:spPr>
      </p:sp>
      <p:sp>
        <p:nvSpPr>
          <p:cNvPr id="3" name="Notes Placeholder 2"/>
          <p:cNvSpPr>
            <a:spLocks noGrp="1"/>
          </p:cNvSpPr>
          <p:nvPr>
            <p:ph type="body" idx="1"/>
          </p:nvPr>
        </p:nvSpPr>
        <p:spPr/>
        <p:txBody>
          <a:bodyPr/>
          <a:lstStyle/>
          <a:p>
            <a:r>
              <a:rPr lang="en-US" dirty="0">
                <a:latin typeface="Arial" pitchFamily="34" charset="0"/>
                <a:ea typeface="ヒラギノ角ゴ Pro W3"/>
              </a:rPr>
              <a:t>The project began in the 2007-2008 school year.  The ultimate goal of the team was to provide the state with a product where a user could look at all sorts of education-based data in one location over a span of years.</a:t>
            </a:r>
            <a:r>
              <a:rPr lang="en-US" baseline="0" dirty="0">
                <a:latin typeface="Arial" pitchFamily="34" charset="0"/>
                <a:ea typeface="ヒラギノ角ゴ Pro W3"/>
              </a:rPr>
              <a:t>  </a:t>
            </a:r>
            <a:r>
              <a:rPr lang="en-US" dirty="0">
                <a:latin typeface="Arial" pitchFamily="34" charset="0"/>
                <a:ea typeface="ヒラギノ角ゴ Pro W3"/>
              </a:rPr>
              <a:t>We capture data in a multitude of systems through out the state.  For example, we use multiple student information management systems for various student needs.</a:t>
            </a:r>
          </a:p>
          <a:p>
            <a:pPr>
              <a:defRPr/>
            </a:pPr>
            <a:r>
              <a:rPr lang="en-US" dirty="0">
                <a:latin typeface="Arial" pitchFamily="34" charset="0"/>
                <a:ea typeface="ヒラギノ角ゴ Pro W3"/>
              </a:rPr>
              <a:t>PowerSchool houses the majority of our student population.  A close second in housing student population is the CECAS system, which allows us to track Exceptional</a:t>
            </a:r>
            <a:r>
              <a:rPr lang="en-US" baseline="0" dirty="0">
                <a:latin typeface="Arial" pitchFamily="34" charset="0"/>
                <a:ea typeface="ヒラギノ角ゴ Pro W3"/>
              </a:rPr>
              <a:t> </a:t>
            </a:r>
            <a:r>
              <a:rPr lang="en-US" dirty="0">
                <a:latin typeface="Arial" pitchFamily="34" charset="0"/>
                <a:ea typeface="ヒラギノ角ゴ Pro W3"/>
              </a:rPr>
              <a:t>Children (EC)</a:t>
            </a:r>
            <a:r>
              <a:rPr lang="en-US" baseline="0" dirty="0">
                <a:latin typeface="Arial" pitchFamily="34" charset="0"/>
                <a:ea typeface="ヒラギノ角ゴ Pro W3"/>
              </a:rPr>
              <a:t> </a:t>
            </a:r>
            <a:r>
              <a:rPr lang="en-US" dirty="0">
                <a:latin typeface="Arial" pitchFamily="34" charset="0"/>
                <a:ea typeface="ヒラギノ角ゴ Pro W3"/>
              </a:rPr>
              <a:t>information. Some of our students are even tracked in more than one system.  For</a:t>
            </a:r>
            <a:r>
              <a:rPr lang="en-US" baseline="0" dirty="0">
                <a:latin typeface="Arial" pitchFamily="34" charset="0"/>
                <a:ea typeface="ヒラギノ角ゴ Pro W3"/>
              </a:rPr>
              <a:t> example, a</a:t>
            </a:r>
            <a:r>
              <a:rPr lang="en-US" dirty="0">
                <a:latin typeface="Arial" pitchFamily="34" charset="0"/>
                <a:ea typeface="ヒラギノ角ゴ Pro W3"/>
              </a:rPr>
              <a:t>n EC student may exist in PowerSchool and CECAS.  The</a:t>
            </a:r>
            <a:r>
              <a:rPr lang="en-US" baseline="0" dirty="0">
                <a:latin typeface="Arial" pitchFamily="34" charset="0"/>
                <a:ea typeface="ヒラギノ角ゴ Pro W3"/>
              </a:rPr>
              <a:t> biggest challenges are those students whose data crosses multiple systems. Each system, being a database, creates a ‘key’ and ‘ID’ for the student.  Each system relies on that ID for the student</a:t>
            </a:r>
            <a:r>
              <a:rPr lang="en-US" dirty="0">
                <a:latin typeface="Arial" pitchFamily="34" charset="0"/>
                <a:ea typeface="ヒラギノ角ゴ Pro W3"/>
              </a:rPr>
              <a:t> to be able to track and report.  So if the student’s data is being tracked in PowerSchool, CECAS and LEP, (or Limited English Proficient) how do we know that in each system we are looking at the same student?</a:t>
            </a:r>
          </a:p>
          <a:p>
            <a:pPr>
              <a:defRPr/>
            </a:pPr>
            <a:r>
              <a:rPr lang="en-US" dirty="0">
                <a:latin typeface="Arial" pitchFamily="34" charset="0"/>
                <a:ea typeface="ヒラギノ角ゴ Pro W3"/>
              </a:rPr>
              <a:t>Can we rely on Name</a:t>
            </a:r>
            <a:r>
              <a:rPr lang="en-US" baseline="0" dirty="0">
                <a:latin typeface="Arial" pitchFamily="34" charset="0"/>
                <a:ea typeface="ヒラギノ角ゴ Pro W3"/>
              </a:rPr>
              <a:t> and</a:t>
            </a:r>
            <a:r>
              <a:rPr lang="en-US" dirty="0">
                <a:latin typeface="Arial" pitchFamily="34" charset="0"/>
                <a:ea typeface="ヒラギノ角ゴ Pro W3"/>
              </a:rPr>
              <a:t> Birthdate? – we’re talking about the entire state!  We can’t rely on SSN; we may or may not be provided with that information from the parent.</a:t>
            </a:r>
            <a:r>
              <a:rPr lang="en-US" baseline="0" dirty="0">
                <a:latin typeface="Arial" pitchFamily="34" charset="0"/>
                <a:ea typeface="ヒラギノ角ゴ Pro W3"/>
              </a:rPr>
              <a:t>  </a:t>
            </a:r>
            <a:r>
              <a:rPr lang="en-US" dirty="0">
                <a:latin typeface="Arial" pitchFamily="34" charset="0"/>
                <a:ea typeface="ヒラギノ角ゴ Pro W3"/>
              </a:rPr>
              <a:t>The team had to create a ‘master ID’ for the students. Something that tied all the systems together.</a:t>
            </a:r>
            <a:r>
              <a:rPr lang="en-US" baseline="0" dirty="0">
                <a:latin typeface="Arial" pitchFamily="34" charset="0"/>
                <a:ea typeface="ヒラギノ角ゴ Pro W3"/>
              </a:rPr>
              <a:t>  </a:t>
            </a:r>
            <a:r>
              <a:rPr lang="en-US" dirty="0">
                <a:latin typeface="Arial" pitchFamily="34" charset="0"/>
                <a:ea typeface="ヒラギノ角ゴ Pro W3"/>
              </a:rPr>
              <a:t>One that was unique to the student and would not be used for any other.  So the first part of the project was to create the </a:t>
            </a:r>
            <a:r>
              <a:rPr lang="en-US" b="1" dirty="0">
                <a:latin typeface="Arial" pitchFamily="34" charset="0"/>
                <a:ea typeface="ヒラギノ角ゴ Pro W3"/>
              </a:rPr>
              <a:t>UID</a:t>
            </a:r>
            <a:r>
              <a:rPr lang="en-US" dirty="0">
                <a:latin typeface="Arial" pitchFamily="34" charset="0"/>
                <a:ea typeface="ヒラギノ角ゴ Pro W3"/>
              </a:rPr>
              <a:t>.</a:t>
            </a:r>
            <a:r>
              <a:rPr lang="en-US" baseline="0" dirty="0">
                <a:latin typeface="Arial" pitchFamily="34" charset="0"/>
                <a:ea typeface="ヒラギノ角ゴ Pro W3"/>
              </a:rPr>
              <a:t>  </a:t>
            </a:r>
            <a:r>
              <a:rPr lang="en-US" dirty="0">
                <a:latin typeface="Arial" pitchFamily="34" charset="0"/>
                <a:ea typeface="ヒラギノ角ゴ Pro W3"/>
              </a:rPr>
              <a:t>We had the same issue for staff information and so a UID was created for them.</a:t>
            </a:r>
            <a:r>
              <a:rPr lang="en-US" baseline="0" dirty="0">
                <a:latin typeface="Arial" pitchFamily="34" charset="0"/>
                <a:ea typeface="ヒラギノ角ゴ Pro W3"/>
              </a:rPr>
              <a:t> </a:t>
            </a:r>
            <a:r>
              <a:rPr lang="en-US" baseline="0" dirty="0"/>
              <a:t>The CDW was created to house historical data for trending and analysis and is comprised of multiple data sources; this could mean data is housed in a particular system/application or, more importantly, governed by a particular program or business area.  The data loaded into the CDW are from the authoritative source, meaning we are getting it from the application you are creating the data from.</a:t>
            </a:r>
          </a:p>
          <a:p>
            <a:r>
              <a:rPr lang="en-US" baseline="0" dirty="0"/>
              <a:t>The CDW is used for reporting purposes.  Here at the state level we provide the Federal Government with their information from the CDW.  Local Agency and even schools can use the system for historical reporting as well.</a:t>
            </a:r>
          </a:p>
          <a:p>
            <a:r>
              <a:rPr lang="en-US" baseline="0" dirty="0"/>
              <a:t>The CDW is accessible to State, LEA and School employees via NCID.  There is no need to try to remember another User Name and Password. </a:t>
            </a:r>
            <a:endParaRPr lang="en-US" dirty="0"/>
          </a:p>
          <a:p>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7917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62687" cy="3522663"/>
          </a:xfrm>
        </p:spPr>
      </p:sp>
      <p:sp>
        <p:nvSpPr>
          <p:cNvPr id="3" name="Notes Placeholder 2"/>
          <p:cNvSpPr>
            <a:spLocks noGrp="1"/>
          </p:cNvSpPr>
          <p:nvPr>
            <p:ph type="body" idx="1"/>
          </p:nvPr>
        </p:nvSpPr>
        <p:spPr/>
        <p:txBody>
          <a:bodyPr/>
          <a:lstStyle/>
          <a:p>
            <a:r>
              <a:rPr lang="en-US" dirty="0"/>
              <a:t>The CDW is not real-time, it’s not transactional and it</a:t>
            </a:r>
            <a:r>
              <a:rPr lang="en-US" baseline="0" dirty="0"/>
              <a:t> is not replacing any of NC DPI’s student information systems, meaning it does not replace CECAS, PowerSchool or another system.  The CDW is a supplement to our other systems. The CDW is not open to the public, the CDW is presently only accessible to only education staff members within the state that have an NCID.</a:t>
            </a:r>
            <a:endParaRPr lang="en-US" dirty="0"/>
          </a:p>
          <a:p>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208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discuss what systems feed CEDARS.  The Educational Directory and Demographical Information Exchange (or Eddie) is one such system.  In it you</a:t>
            </a:r>
            <a:r>
              <a:rPr lang="en-US" baseline="0" dirty="0"/>
              <a:t> will find information such as the LEA and School Directories.  PowerSchool is another system that feeds CEDARS.  You could expect to find program data such as:  Homeless, Immigrant, LEP, and Migrant data in this system.  CECAS, the Exceptional Children system, feeds CEDARS as well.  In CECAS you will see Disability, LRE setting, and Exit reasons.  Accountability is another system feeding CEDARS.  Assessments, End Of Grade and End Of Course (EOG, EOC respectively) data are contained within this system.  UID Staff comprises another system that feeds CEDARS.  You will find staff demographics here. Licensure is yet another system that feeds CEDARS.  In licensure, you’ll find licensing and certifications data.</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8301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a:t>
            </a:r>
            <a:r>
              <a:rPr lang="en-US" baseline="0" dirty="0"/>
              <a:t> slide gives you a good idea of what data you can expect to find in the CEDARS Data Warehouse (CDW).  LEA examples include:  Dropout Rate, Graduation Rate, General Ledger, Assessment participation (performance met and not met).  School examples include: Demographics and characteristics (Charter, ALP, Magnet Status).  Student examples include data like:  Demographics, Enrollment, Attendance, Course and Grades, Assessments and Program Participation, and Discipline Data.  While staff examples include data such as:  Demographics, Hire Date, National Board Certification, and Highest Degree Earned.</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6</a:t>
            </a:fld>
            <a:endParaRPr lang="en-US"/>
          </a:p>
        </p:txBody>
      </p:sp>
    </p:spTree>
    <p:extLst>
      <p:ext uri="{BB962C8B-B14F-4D97-AF65-F5344CB8AC3E}">
        <p14:creationId xmlns:p14="http://schemas.microsoft.com/office/powerpoint/2010/main" val="2116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some sensitive</a:t>
            </a:r>
            <a:r>
              <a:rPr lang="en-US" baseline="0" dirty="0"/>
              <a:t> data you will find in the CDW: student and staff.  It’s important to remember that when we say data is collected at the DETAIL level, what we mean is that records specific to the individual student or staff member are collected.  PII or Personally Identifiable Information must be protected.  No detail level data is used for any Federal Reporting. Federal Reporting is submitted at the aggregate level only.  We take FERPA very seriously and remind you that the FERPA guidelines are enforced and dictate how any detail level data is to be used.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1766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who might benefit from gaining access.  Administrators would obviously find value in being granted access in order to locate records for students</a:t>
            </a:r>
            <a:r>
              <a:rPr lang="en-US" baseline="0" dirty="0"/>
              <a:t> and staff.  Tech Directors could use access to great advantage.  Data analysts and report writers are definitely aided by the access to this data.  Coordinators, Data Managers, </a:t>
            </a:r>
            <a:r>
              <a:rPr lang="en-US" baseline="0" dirty="0" err="1"/>
              <a:t>etc</a:t>
            </a:r>
            <a:r>
              <a:rPr lang="en-US" baseline="0" dirty="0"/>
              <a:t>,… </a:t>
            </a:r>
            <a:endParaRPr lang="en-US" dirty="0"/>
          </a:p>
        </p:txBody>
      </p:sp>
      <p:sp>
        <p:nvSpPr>
          <p:cNvPr id="4" name="Slide Number Placeholder 3"/>
          <p:cNvSpPr>
            <a:spLocks noGrp="1"/>
          </p:cNvSpPr>
          <p:nvPr>
            <p:ph type="sldNum" sz="quarter" idx="10"/>
          </p:nvPr>
        </p:nvSpPr>
        <p:spPr/>
        <p:txBody>
          <a:bodyPr/>
          <a:lstStyle/>
          <a:p>
            <a:fld id="{A0BFB991-8C4A-4465-94A8-A140B4FC12A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9975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you[‘re unsure what type of access you can request?  There are a number of options for you to choose from depending on if you’re gaining access at the LEA</a:t>
            </a:r>
            <a:r>
              <a:rPr lang="en-US" baseline="0" dirty="0"/>
              <a:t> level or the school level.  For LEAs, the first type of access you can request is the LEA Detail Answers.  We refer to this level as having SUPER POWERS as you’ll have complete visibility if you choose this type of access.  The next type of access would be LEA Users Detail.  With this type of access you have “one click” dashboard reports with the ability to drill down to sensitive data. The next type is for the Security Officer.  You’ll have SUPERPOWERS here too, but only to the registration system.   For Schools, you can select: school users detail.  Where you can drill down to sensitive data from your one click dashboards or aggregate at the school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All users receive access to aggregate level pre-created dashboards.</a:t>
            </a:r>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9</a:t>
            </a:fld>
            <a:endParaRPr lang="en-US"/>
          </a:p>
        </p:txBody>
      </p:sp>
    </p:spTree>
    <p:extLst>
      <p:ext uri="{BB962C8B-B14F-4D97-AF65-F5344CB8AC3E}">
        <p14:creationId xmlns:p14="http://schemas.microsoft.com/office/powerpoint/2010/main" val="3702645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8006-13C2-44FF-94E6-7343EB43C313}"/>
              </a:ext>
            </a:extLst>
          </p:cNvPr>
          <p:cNvSpPr>
            <a:spLocks noGrp="1"/>
          </p:cNvSpPr>
          <p:nvPr>
            <p:ph type="ctrTitle"/>
          </p:nvPr>
        </p:nvSpPr>
        <p:spPr>
          <a:xfrm>
            <a:off x="4993240" y="1122363"/>
            <a:ext cx="567476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502A38-8D00-4DA0-B83F-DA2591589208}"/>
              </a:ext>
            </a:extLst>
          </p:cNvPr>
          <p:cNvSpPr>
            <a:spLocks noGrp="1"/>
          </p:cNvSpPr>
          <p:nvPr>
            <p:ph type="subTitle" idx="1"/>
          </p:nvPr>
        </p:nvSpPr>
        <p:spPr>
          <a:xfrm>
            <a:off x="4993240" y="3602038"/>
            <a:ext cx="567476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027B16-9429-46E9-85D8-018B982F9E3C}"/>
              </a:ext>
            </a:extLst>
          </p:cNvPr>
          <p:cNvSpPr>
            <a:spLocks noGrp="1"/>
          </p:cNvSpPr>
          <p:nvPr>
            <p:ph type="dt" sz="half" idx="10"/>
          </p:nvPr>
        </p:nvSpPr>
        <p:spPr/>
        <p:txBody>
          <a:bodyPr/>
          <a:lstStyle/>
          <a:p>
            <a:fld id="{E1524675-B031-476E-BB4D-67B2DA956454}" type="datetime1">
              <a:rPr lang="en-US" smtClean="0"/>
              <a:t>10/27/2020</a:t>
            </a:fld>
            <a:endParaRPr lang="en-US"/>
          </a:p>
        </p:txBody>
      </p:sp>
      <p:sp>
        <p:nvSpPr>
          <p:cNvPr id="5" name="Footer Placeholder 4">
            <a:extLst>
              <a:ext uri="{FF2B5EF4-FFF2-40B4-BE49-F238E27FC236}">
                <a16:creationId xmlns:a16="http://schemas.microsoft.com/office/drawing/2014/main" id="{3171E832-0EC5-462A-808F-0A79AEE35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5FB51-6CE6-4BFF-9F61-68A688C759BA}"/>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2050" name="Picture 2">
            <a:extLst>
              <a:ext uri="{FF2B5EF4-FFF2-40B4-BE49-F238E27FC236}">
                <a16:creationId xmlns:a16="http://schemas.microsoft.com/office/drawing/2014/main" id="{31AE9AFF-700A-46B9-9E1C-31B4FC2C68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8535" y="-319088"/>
            <a:ext cx="5224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30E5-B489-4F81-A869-B47D6754D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AB9D7F-CCEB-4D80-B65E-C4636C7F50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A5132-7137-4F09-9D19-F3D8BE652C8B}"/>
              </a:ext>
            </a:extLst>
          </p:cNvPr>
          <p:cNvSpPr>
            <a:spLocks noGrp="1"/>
          </p:cNvSpPr>
          <p:nvPr>
            <p:ph type="dt" sz="half" idx="10"/>
          </p:nvPr>
        </p:nvSpPr>
        <p:spPr/>
        <p:txBody>
          <a:bodyPr/>
          <a:lstStyle/>
          <a:p>
            <a:fld id="{A5FBCB2A-C0AF-4E48-9A9E-AB5E6DD448FD}" type="datetime1">
              <a:rPr lang="en-US" smtClean="0"/>
              <a:t>10/27/2020</a:t>
            </a:fld>
            <a:endParaRPr lang="en-US"/>
          </a:p>
        </p:txBody>
      </p:sp>
      <p:sp>
        <p:nvSpPr>
          <p:cNvPr id="5" name="Footer Placeholder 4">
            <a:extLst>
              <a:ext uri="{FF2B5EF4-FFF2-40B4-BE49-F238E27FC236}">
                <a16:creationId xmlns:a16="http://schemas.microsoft.com/office/drawing/2014/main" id="{B8094AE1-EE70-4FAF-A610-39B770FC1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48318-CFDE-4853-9A4E-19A13A360851}"/>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8" name="Picture 7">
            <a:extLst>
              <a:ext uri="{FF2B5EF4-FFF2-40B4-BE49-F238E27FC236}">
                <a16:creationId xmlns:a16="http://schemas.microsoft.com/office/drawing/2014/main" id="{3A09C314-54E7-49DF-B023-302D27AC380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124316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29D39-FDAA-4E88-A087-F9E37CE925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22F03-5006-4E23-B839-E942DB9F55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56E4E-47EE-45BB-AC2E-BDFA0D218F4C}"/>
              </a:ext>
            </a:extLst>
          </p:cNvPr>
          <p:cNvSpPr>
            <a:spLocks noGrp="1"/>
          </p:cNvSpPr>
          <p:nvPr>
            <p:ph type="dt" sz="half" idx="10"/>
          </p:nvPr>
        </p:nvSpPr>
        <p:spPr/>
        <p:txBody>
          <a:bodyPr/>
          <a:lstStyle/>
          <a:p>
            <a:fld id="{319DC5A5-B26C-419D-A689-6C8E42AC8E12}" type="datetime1">
              <a:rPr lang="en-US" smtClean="0"/>
              <a:t>10/27/2020</a:t>
            </a:fld>
            <a:endParaRPr lang="en-US"/>
          </a:p>
        </p:txBody>
      </p:sp>
      <p:sp>
        <p:nvSpPr>
          <p:cNvPr id="5" name="Footer Placeholder 4">
            <a:extLst>
              <a:ext uri="{FF2B5EF4-FFF2-40B4-BE49-F238E27FC236}">
                <a16:creationId xmlns:a16="http://schemas.microsoft.com/office/drawing/2014/main" id="{340FC2BC-BF86-48AC-94B2-F94C69DF7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E7DD1-C2BE-4D24-AB9B-E12208B4B67C}"/>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8" name="Picture 7">
            <a:extLst>
              <a:ext uri="{FF2B5EF4-FFF2-40B4-BE49-F238E27FC236}">
                <a16:creationId xmlns:a16="http://schemas.microsoft.com/office/drawing/2014/main" id="{32CB9F43-8D06-41B8-97AD-9ACFA280888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361726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9855200" cy="1066800"/>
          </a:xfrm>
          <a:prstGeom prst="rect">
            <a:avLst/>
          </a:prstGeom>
        </p:spPr>
        <p:txBody>
          <a:bodyPr/>
          <a:lstStyle>
            <a:lvl1pPr>
              <a:defRPr>
                <a:solidFill>
                  <a:srgbClr val="63554C"/>
                </a:solidFill>
              </a:defRPr>
            </a:lvl1pPr>
          </a:lstStyle>
          <a:p>
            <a:r>
              <a:rPr lang="en-US"/>
              <a:t>Click to edit Master title style</a:t>
            </a:r>
            <a:endParaRPr lang="en-US" dirty="0"/>
          </a:p>
        </p:txBody>
      </p:sp>
      <p:sp>
        <p:nvSpPr>
          <p:cNvPr id="3" name="Rectangle 3"/>
          <p:cNvSpPr>
            <a:spLocks noGrp="1" noChangeArrowheads="1"/>
          </p:cNvSpPr>
          <p:nvPr>
            <p:ph idx="1"/>
          </p:nvPr>
        </p:nvSpPr>
        <p:spPr bwMode="auto">
          <a:xfrm>
            <a:off x="3759200" y="1600200"/>
            <a:ext cx="8026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28158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78D5-52BA-42C6-8757-A5B4A0472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31427-FA0C-4A3C-9762-3EE5CCC94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FE621-E1A8-412F-AA55-7DF8617EAC3A}"/>
              </a:ext>
            </a:extLst>
          </p:cNvPr>
          <p:cNvSpPr>
            <a:spLocks noGrp="1"/>
          </p:cNvSpPr>
          <p:nvPr>
            <p:ph type="dt" sz="half" idx="10"/>
          </p:nvPr>
        </p:nvSpPr>
        <p:spPr/>
        <p:txBody>
          <a:bodyPr/>
          <a:lstStyle/>
          <a:p>
            <a:fld id="{FD28BFF4-6D76-493B-A292-5DCB0F63468E}" type="datetime1">
              <a:rPr lang="en-US" smtClean="0"/>
              <a:t>10/27/2020</a:t>
            </a:fld>
            <a:endParaRPr lang="en-US"/>
          </a:p>
        </p:txBody>
      </p:sp>
      <p:sp>
        <p:nvSpPr>
          <p:cNvPr id="5" name="Footer Placeholder 4">
            <a:extLst>
              <a:ext uri="{FF2B5EF4-FFF2-40B4-BE49-F238E27FC236}">
                <a16:creationId xmlns:a16="http://schemas.microsoft.com/office/drawing/2014/main" id="{3DF58D7E-A422-47F0-A49F-57768C0EA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5C3A8-DD60-447C-B0EC-725169A74916}"/>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9" name="Picture 8">
            <a:extLst>
              <a:ext uri="{FF2B5EF4-FFF2-40B4-BE49-F238E27FC236}">
                <a16:creationId xmlns:a16="http://schemas.microsoft.com/office/drawing/2014/main" id="{9977A933-9485-4E03-A436-42E30551B42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330414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998B-41E4-45FD-99C9-885083556A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6E5E0C-279D-4AC4-BCD9-03CD4783B0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7EDA89-FEF6-4628-9EA5-EACC44F3C48B}"/>
              </a:ext>
            </a:extLst>
          </p:cNvPr>
          <p:cNvSpPr>
            <a:spLocks noGrp="1"/>
          </p:cNvSpPr>
          <p:nvPr>
            <p:ph type="dt" sz="half" idx="10"/>
          </p:nvPr>
        </p:nvSpPr>
        <p:spPr/>
        <p:txBody>
          <a:bodyPr/>
          <a:lstStyle/>
          <a:p>
            <a:fld id="{E3B10D8B-96F7-42F3-9C58-31337CACBE78}" type="datetime1">
              <a:rPr lang="en-US" smtClean="0"/>
              <a:t>10/27/2020</a:t>
            </a:fld>
            <a:endParaRPr lang="en-US"/>
          </a:p>
        </p:txBody>
      </p:sp>
      <p:sp>
        <p:nvSpPr>
          <p:cNvPr id="5" name="Footer Placeholder 4">
            <a:extLst>
              <a:ext uri="{FF2B5EF4-FFF2-40B4-BE49-F238E27FC236}">
                <a16:creationId xmlns:a16="http://schemas.microsoft.com/office/drawing/2014/main" id="{E2AB25AC-6F06-4AA7-B778-BFC3B244A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EB571-BC1B-49F8-ABA3-741489D938F8}"/>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8" name="Picture 7">
            <a:extLst>
              <a:ext uri="{FF2B5EF4-FFF2-40B4-BE49-F238E27FC236}">
                <a16:creationId xmlns:a16="http://schemas.microsoft.com/office/drawing/2014/main" id="{F0E08DE3-50AC-4271-9C16-EC8492567AE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20554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42DB-7DC4-412D-9AA2-55AD92E3A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AD296-598C-46A1-AAA4-3E0B642341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6B1127-B865-4477-9510-73F24E6416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A8682C-4E35-40CD-9214-20F3F944D494}"/>
              </a:ext>
            </a:extLst>
          </p:cNvPr>
          <p:cNvSpPr>
            <a:spLocks noGrp="1"/>
          </p:cNvSpPr>
          <p:nvPr>
            <p:ph type="dt" sz="half" idx="10"/>
          </p:nvPr>
        </p:nvSpPr>
        <p:spPr/>
        <p:txBody>
          <a:bodyPr/>
          <a:lstStyle/>
          <a:p>
            <a:fld id="{FDAB0995-205E-4C93-BBBD-09E06A31D6EB}" type="datetime1">
              <a:rPr lang="en-US" smtClean="0"/>
              <a:t>10/27/2020</a:t>
            </a:fld>
            <a:endParaRPr lang="en-US"/>
          </a:p>
        </p:txBody>
      </p:sp>
      <p:sp>
        <p:nvSpPr>
          <p:cNvPr id="6" name="Footer Placeholder 5">
            <a:extLst>
              <a:ext uri="{FF2B5EF4-FFF2-40B4-BE49-F238E27FC236}">
                <a16:creationId xmlns:a16="http://schemas.microsoft.com/office/drawing/2014/main" id="{725659DE-E261-4F8C-808B-114A75C1C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0DCBC8-C867-4BBD-A05F-03EAFDC5306D}"/>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9" name="Picture 8">
            <a:extLst>
              <a:ext uri="{FF2B5EF4-FFF2-40B4-BE49-F238E27FC236}">
                <a16:creationId xmlns:a16="http://schemas.microsoft.com/office/drawing/2014/main" id="{9EB928D8-07E0-4C6B-BCC5-FACAD334BC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30005"/>
            <a:ext cx="886460" cy="914400"/>
          </a:xfrm>
          <a:prstGeom prst="rect">
            <a:avLst/>
          </a:prstGeom>
          <a:noFill/>
          <a:ln>
            <a:noFill/>
          </a:ln>
        </p:spPr>
      </p:pic>
    </p:spTree>
    <p:extLst>
      <p:ext uri="{BB962C8B-B14F-4D97-AF65-F5344CB8AC3E}">
        <p14:creationId xmlns:p14="http://schemas.microsoft.com/office/powerpoint/2010/main" val="279282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4983-8148-40AC-9D38-4871FA86AB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7D8565-2EE0-4663-9099-7B79F8F9B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3150F9-05E1-4CC4-948F-452D5A3AE1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0DA6EA-9315-4671-A0D9-0918A0B2D1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CE270F-D9B4-42AE-84B9-B096A1C569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D40D3-07AA-45F6-9399-5257597E4C7D}"/>
              </a:ext>
            </a:extLst>
          </p:cNvPr>
          <p:cNvSpPr>
            <a:spLocks noGrp="1"/>
          </p:cNvSpPr>
          <p:nvPr>
            <p:ph type="dt" sz="half" idx="10"/>
          </p:nvPr>
        </p:nvSpPr>
        <p:spPr/>
        <p:txBody>
          <a:bodyPr/>
          <a:lstStyle/>
          <a:p>
            <a:fld id="{AE9F1621-28E8-455F-9C68-26219738E652}" type="datetime1">
              <a:rPr lang="en-US" smtClean="0"/>
              <a:t>10/27/2020</a:t>
            </a:fld>
            <a:endParaRPr lang="en-US"/>
          </a:p>
        </p:txBody>
      </p:sp>
      <p:sp>
        <p:nvSpPr>
          <p:cNvPr id="8" name="Footer Placeholder 7">
            <a:extLst>
              <a:ext uri="{FF2B5EF4-FFF2-40B4-BE49-F238E27FC236}">
                <a16:creationId xmlns:a16="http://schemas.microsoft.com/office/drawing/2014/main" id="{61BD2343-7566-4BB8-B818-0FF8AB1D98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288A7C-2B88-4A28-B170-EA5BCA0B9F81}"/>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11" name="Picture 10">
            <a:extLst>
              <a:ext uri="{FF2B5EF4-FFF2-40B4-BE49-F238E27FC236}">
                <a16:creationId xmlns:a16="http://schemas.microsoft.com/office/drawing/2014/main" id="{F788148B-6550-44B9-B6E6-215FFD4AAE7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11771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6373-1EC4-4765-96CF-3E3884A6F5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5BEFBC-E254-4616-AFDE-A27FCEFF0739}"/>
              </a:ext>
            </a:extLst>
          </p:cNvPr>
          <p:cNvSpPr>
            <a:spLocks noGrp="1"/>
          </p:cNvSpPr>
          <p:nvPr>
            <p:ph type="dt" sz="half" idx="10"/>
          </p:nvPr>
        </p:nvSpPr>
        <p:spPr/>
        <p:txBody>
          <a:bodyPr/>
          <a:lstStyle/>
          <a:p>
            <a:fld id="{37595EB2-77D5-41DC-AD33-BE4A0A4C593F}" type="datetime1">
              <a:rPr lang="en-US" smtClean="0"/>
              <a:t>10/27/2020</a:t>
            </a:fld>
            <a:endParaRPr lang="en-US"/>
          </a:p>
        </p:txBody>
      </p:sp>
      <p:sp>
        <p:nvSpPr>
          <p:cNvPr id="4" name="Footer Placeholder 3">
            <a:extLst>
              <a:ext uri="{FF2B5EF4-FFF2-40B4-BE49-F238E27FC236}">
                <a16:creationId xmlns:a16="http://schemas.microsoft.com/office/drawing/2014/main" id="{DDF32494-30F4-4FF7-ACF3-9F1F929A0E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9C5ED-F770-4E33-B62E-33C56E61F4D3}"/>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7" name="Picture 6">
            <a:extLst>
              <a:ext uri="{FF2B5EF4-FFF2-40B4-BE49-F238E27FC236}">
                <a16:creationId xmlns:a16="http://schemas.microsoft.com/office/drawing/2014/main" id="{69BF0608-83A6-45A3-B113-B20FF00E2DF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270603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6888C-7004-4C3B-A4A5-3F3A9F570E71}"/>
              </a:ext>
            </a:extLst>
          </p:cNvPr>
          <p:cNvSpPr>
            <a:spLocks noGrp="1"/>
          </p:cNvSpPr>
          <p:nvPr>
            <p:ph type="dt" sz="half" idx="10"/>
          </p:nvPr>
        </p:nvSpPr>
        <p:spPr/>
        <p:txBody>
          <a:bodyPr/>
          <a:lstStyle/>
          <a:p>
            <a:fld id="{23C2C2B3-1907-4DA3-B415-B2639204DBA7}" type="datetime1">
              <a:rPr lang="en-US" smtClean="0"/>
              <a:t>10/27/2020</a:t>
            </a:fld>
            <a:endParaRPr lang="en-US"/>
          </a:p>
        </p:txBody>
      </p:sp>
      <p:sp>
        <p:nvSpPr>
          <p:cNvPr id="3" name="Footer Placeholder 2">
            <a:extLst>
              <a:ext uri="{FF2B5EF4-FFF2-40B4-BE49-F238E27FC236}">
                <a16:creationId xmlns:a16="http://schemas.microsoft.com/office/drawing/2014/main" id="{61E91C15-3AC7-41A8-AB7D-B541FEFA90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9C9F0-F389-445E-BD66-34AE5A5340F1}"/>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6" name="Picture 5">
            <a:extLst>
              <a:ext uri="{FF2B5EF4-FFF2-40B4-BE49-F238E27FC236}">
                <a16:creationId xmlns:a16="http://schemas.microsoft.com/office/drawing/2014/main" id="{0F308EE6-CF2B-43E4-8835-A78B67121BF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268989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B27D-B088-4C50-BE4C-40B9239E5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8EECB9-F9A5-47F6-A3B1-AF7179B07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888E2-D80E-45FE-B345-F03D003A0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02414-EC18-4D3F-946E-AE04B87A00B5}"/>
              </a:ext>
            </a:extLst>
          </p:cNvPr>
          <p:cNvSpPr>
            <a:spLocks noGrp="1"/>
          </p:cNvSpPr>
          <p:nvPr>
            <p:ph type="dt" sz="half" idx="10"/>
          </p:nvPr>
        </p:nvSpPr>
        <p:spPr/>
        <p:txBody>
          <a:bodyPr/>
          <a:lstStyle/>
          <a:p>
            <a:fld id="{99028F7B-97AF-45E5-9450-5F3A6406463C}" type="datetime1">
              <a:rPr lang="en-US" smtClean="0"/>
              <a:t>10/27/2020</a:t>
            </a:fld>
            <a:endParaRPr lang="en-US"/>
          </a:p>
        </p:txBody>
      </p:sp>
      <p:sp>
        <p:nvSpPr>
          <p:cNvPr id="6" name="Footer Placeholder 5">
            <a:extLst>
              <a:ext uri="{FF2B5EF4-FFF2-40B4-BE49-F238E27FC236}">
                <a16:creationId xmlns:a16="http://schemas.microsoft.com/office/drawing/2014/main" id="{DA60642C-5045-4A00-8263-9CEC0A773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06A35-56A1-4171-BCA9-983B55FDEEB7}"/>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9" name="Picture 8">
            <a:extLst>
              <a:ext uri="{FF2B5EF4-FFF2-40B4-BE49-F238E27FC236}">
                <a16:creationId xmlns:a16="http://schemas.microsoft.com/office/drawing/2014/main" id="{11FBA773-0F45-480B-A010-66B143F4BA8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248584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4695-73EE-48A6-8742-47206A2F7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BC3EB9-C9D3-491B-97C3-B8CCDA91A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6F21D9-8312-4FE3-A8C1-90A2A388A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4D628-FF9F-4E08-941C-30D482A84958}"/>
              </a:ext>
            </a:extLst>
          </p:cNvPr>
          <p:cNvSpPr>
            <a:spLocks noGrp="1"/>
          </p:cNvSpPr>
          <p:nvPr>
            <p:ph type="dt" sz="half" idx="10"/>
          </p:nvPr>
        </p:nvSpPr>
        <p:spPr/>
        <p:txBody>
          <a:bodyPr/>
          <a:lstStyle/>
          <a:p>
            <a:fld id="{F632DB81-9A30-49E1-9E4E-E376AF2B927D}" type="datetime1">
              <a:rPr lang="en-US" smtClean="0"/>
              <a:t>10/27/2020</a:t>
            </a:fld>
            <a:endParaRPr lang="en-US"/>
          </a:p>
        </p:txBody>
      </p:sp>
      <p:sp>
        <p:nvSpPr>
          <p:cNvPr id="6" name="Footer Placeholder 5">
            <a:extLst>
              <a:ext uri="{FF2B5EF4-FFF2-40B4-BE49-F238E27FC236}">
                <a16:creationId xmlns:a16="http://schemas.microsoft.com/office/drawing/2014/main" id="{727A2A96-3EF1-4722-9999-83DA2F0A4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CC7F4-8C19-4597-8F39-3D82AE00C290}"/>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9" name="Picture 8">
            <a:extLst>
              <a:ext uri="{FF2B5EF4-FFF2-40B4-BE49-F238E27FC236}">
                <a16:creationId xmlns:a16="http://schemas.microsoft.com/office/drawing/2014/main" id="{E92CA04A-1EDB-4FAC-B476-1225486328C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322996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CB0D7C-836F-493E-9088-86E460B534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08C4DE-1812-4CFD-87A6-8FEE792F4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DDDB9-DB15-459E-90BF-6BC60C48CC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A2117-1D51-4E65-9084-84AA0ABD4B1D}" type="datetime1">
              <a:rPr lang="en-US" smtClean="0"/>
              <a:t>10/27/2020</a:t>
            </a:fld>
            <a:endParaRPr lang="en-US"/>
          </a:p>
        </p:txBody>
      </p:sp>
      <p:sp>
        <p:nvSpPr>
          <p:cNvPr id="5" name="Footer Placeholder 4">
            <a:extLst>
              <a:ext uri="{FF2B5EF4-FFF2-40B4-BE49-F238E27FC236}">
                <a16:creationId xmlns:a16="http://schemas.microsoft.com/office/drawing/2014/main" id="{3FA2EAAF-2C72-4C67-83D2-AB307CDBE3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CFD2C4-F908-4722-8020-21D157E104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6DF90-2B21-4E8A-BA0F-162F2E17A443}" type="slidenum">
              <a:rPr lang="en-US" smtClean="0"/>
              <a:t>‹#›</a:t>
            </a:fld>
            <a:endParaRPr lang="en-US"/>
          </a:p>
        </p:txBody>
      </p:sp>
    </p:spTree>
    <p:extLst>
      <p:ext uri="{BB962C8B-B14F-4D97-AF65-F5344CB8AC3E}">
        <p14:creationId xmlns:p14="http://schemas.microsoft.com/office/powerpoint/2010/main" val="4195724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hyperlink" Target="https://www.dpi.nc.gov/data-reports/common-education-data-analysis-and-reporting-system-cedars/data-warehouse-and-reporting-system/cedars-data-warehouse-user-information"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s://www.dpi.nc.gov/data-reports/common-education-data-analysis-and-reporting-system-cedars/data-warehouse-and-reporting-system/cedars-data-warehouse-user-informa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CA3741-745A-43FC-B900-E2F7A1071DAB}"/>
              </a:ext>
            </a:extLst>
          </p:cNvPr>
          <p:cNvSpPr>
            <a:spLocks noGrp="1"/>
          </p:cNvSpPr>
          <p:nvPr>
            <p:ph type="ctrTitle"/>
          </p:nvPr>
        </p:nvSpPr>
        <p:spPr>
          <a:xfrm>
            <a:off x="5354955" y="552182"/>
            <a:ext cx="5998840" cy="3343135"/>
          </a:xfrm>
          <a:noFill/>
        </p:spPr>
        <p:txBody>
          <a:bodyPr>
            <a:normAutofit/>
          </a:bodyPr>
          <a:lstStyle/>
          <a:p>
            <a:pPr algn="l"/>
            <a:r>
              <a:rPr lang="en-US" sz="5200" dirty="0"/>
              <a:t>Overview to the CEDARS Data Warehouse (CDW)</a:t>
            </a:r>
          </a:p>
        </p:txBody>
      </p:sp>
      <p:sp>
        <p:nvSpPr>
          <p:cNvPr id="3" name="Subtitle 2">
            <a:extLst>
              <a:ext uri="{FF2B5EF4-FFF2-40B4-BE49-F238E27FC236}">
                <a16:creationId xmlns:a16="http://schemas.microsoft.com/office/drawing/2014/main" id="{45A0A18D-2234-469E-BD3D-A56BB475F2E9}"/>
              </a:ext>
            </a:extLst>
          </p:cNvPr>
          <p:cNvSpPr>
            <a:spLocks noGrp="1"/>
          </p:cNvSpPr>
          <p:nvPr>
            <p:ph type="subTitle" idx="1"/>
          </p:nvPr>
        </p:nvSpPr>
        <p:spPr>
          <a:xfrm>
            <a:off x="5354955" y="4067032"/>
            <a:ext cx="5998840" cy="2067068"/>
          </a:xfrm>
          <a:noFill/>
        </p:spPr>
        <p:txBody>
          <a:bodyPr>
            <a:normAutofit/>
          </a:bodyPr>
          <a:lstStyle/>
          <a:p>
            <a:pPr algn="l"/>
            <a:endParaRPr lang="en-US" dirty="0"/>
          </a:p>
          <a:p>
            <a:pPr algn="l"/>
            <a:endParaRPr lang="en-US" dirty="0"/>
          </a:p>
          <a:p>
            <a:pPr algn="l"/>
            <a:endParaRPr lang="en-US" dirty="0"/>
          </a:p>
          <a:p>
            <a:r>
              <a:rPr lang="en-US" dirty="0"/>
              <a:t>October 2020</a:t>
            </a:r>
          </a:p>
          <a:p>
            <a:pPr algn="l"/>
            <a:endParaRPr lang="en-US" dirty="0"/>
          </a:p>
        </p:txBody>
      </p:sp>
      <p:pic>
        <p:nvPicPr>
          <p:cNvPr id="1026" name="Picture 2" descr="A close up of a sign&#10;&#10;Description automatically generated">
            <a:extLst>
              <a:ext uri="{FF2B5EF4-FFF2-40B4-BE49-F238E27FC236}">
                <a16:creationId xmlns:a16="http://schemas.microsoft.com/office/drawing/2014/main" id="{58FE4EB8-E6B9-483C-99B7-0635CA0FB3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8" r="1180"/>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50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Determines Who Has Access?</a:t>
            </a:r>
          </a:p>
        </p:txBody>
      </p:sp>
      <p:sp>
        <p:nvSpPr>
          <p:cNvPr id="3" name="Content Placeholder 2"/>
          <p:cNvSpPr>
            <a:spLocks noGrp="1"/>
          </p:cNvSpPr>
          <p:nvPr>
            <p:ph idx="1"/>
          </p:nvPr>
        </p:nvSpPr>
        <p:spPr>
          <a:xfrm>
            <a:off x="406400" y="1371600"/>
            <a:ext cx="7594600" cy="4572000"/>
          </a:xfrm>
        </p:spPr>
        <p:txBody>
          <a:bodyPr/>
          <a:lstStyle/>
          <a:p>
            <a:pPr marL="0" indent="0" algn="ctr">
              <a:buNone/>
            </a:pPr>
            <a:endParaRPr lang="en-US" sz="800" dirty="0"/>
          </a:p>
          <a:p>
            <a:r>
              <a:rPr lang="en-US" dirty="0"/>
              <a:t>All LEAs/Charters must have a </a:t>
            </a:r>
            <a:r>
              <a:rPr lang="en-US" b="1" dirty="0"/>
              <a:t>Security Officer </a:t>
            </a:r>
            <a:r>
              <a:rPr lang="en-US" dirty="0"/>
              <a:t>to manage access to the CDW.</a:t>
            </a:r>
          </a:p>
          <a:p>
            <a:pPr lvl="1"/>
            <a:r>
              <a:rPr lang="en-US" dirty="0"/>
              <a:t>If no Security Officer is assigned, no registration requests will be granted.</a:t>
            </a:r>
          </a:p>
          <a:p>
            <a:pPr>
              <a:buFont typeface="Arial" panose="020B0604020202020204" pitchFamily="34" charset="0"/>
              <a:buChar char="•"/>
            </a:pPr>
            <a:endParaRPr lang="en-US" dirty="0"/>
          </a:p>
          <a:p>
            <a:pPr>
              <a:buFont typeface="Arial" panose="020B0604020202020204" pitchFamily="34" charset="0"/>
              <a:buChar char="•"/>
            </a:pPr>
            <a:r>
              <a:rPr lang="en-US" dirty="0"/>
              <a:t>LEAs and Charters should create a process for granting access to the CDW to ensure personnel have the appropriate visibility into the system.</a:t>
            </a:r>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0220" y="2201655"/>
            <a:ext cx="3566160" cy="3337560"/>
          </a:xfrm>
          <a:prstGeom prst="rect">
            <a:avLst/>
          </a:prstGeom>
        </p:spPr>
      </p:pic>
      <p:sp>
        <p:nvSpPr>
          <p:cNvPr id="5" name="Slide Number Placeholder 4">
            <a:extLst>
              <a:ext uri="{FF2B5EF4-FFF2-40B4-BE49-F238E27FC236}">
                <a16:creationId xmlns:a16="http://schemas.microsoft.com/office/drawing/2014/main" id="{60AFF119-3EDE-45A8-A592-523ED0FFA4DC}"/>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10</a:t>
            </a:fld>
            <a:endParaRPr lang="en-US" dirty="0"/>
          </a:p>
        </p:txBody>
      </p:sp>
    </p:spTree>
    <p:custDataLst>
      <p:tags r:id="rId1"/>
    </p:custDataLst>
    <p:extLst>
      <p:ext uri="{BB962C8B-B14F-4D97-AF65-F5344CB8AC3E}">
        <p14:creationId xmlns:p14="http://schemas.microsoft.com/office/powerpoint/2010/main" val="362030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 I Contact for Access?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5851013"/>
              </p:ext>
            </p:extLst>
          </p:nvPr>
        </p:nvGraphicFramePr>
        <p:xfrm>
          <a:off x="1147313" y="1463616"/>
          <a:ext cx="8534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4">
            <a:extLst>
              <a:ext uri="{FF2B5EF4-FFF2-40B4-BE49-F238E27FC236}">
                <a16:creationId xmlns:a16="http://schemas.microsoft.com/office/drawing/2014/main" id="{28845DB2-8F38-4968-88F6-2C4FCF808D33}"/>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11</a:t>
            </a:fld>
            <a:endParaRPr lang="en-US" dirty="0"/>
          </a:p>
        </p:txBody>
      </p:sp>
    </p:spTree>
    <p:extLst>
      <p:ext uri="{BB962C8B-B14F-4D97-AF65-F5344CB8AC3E}">
        <p14:creationId xmlns:p14="http://schemas.microsoft.com/office/powerpoint/2010/main" val="343000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Register for Access?</a:t>
            </a:r>
          </a:p>
        </p:txBody>
      </p:sp>
      <p:sp>
        <p:nvSpPr>
          <p:cNvPr id="3" name="Content Placeholder 2"/>
          <p:cNvSpPr>
            <a:spLocks noGrp="1"/>
          </p:cNvSpPr>
          <p:nvPr>
            <p:ph idx="1"/>
          </p:nvPr>
        </p:nvSpPr>
        <p:spPr>
          <a:xfrm>
            <a:off x="406400" y="1524000"/>
            <a:ext cx="3919415" cy="4642338"/>
          </a:xfrm>
        </p:spPr>
        <p:txBody>
          <a:bodyPr>
            <a:normAutofit/>
          </a:bodyPr>
          <a:lstStyle/>
          <a:p>
            <a:r>
              <a:rPr lang="en-US" dirty="0"/>
              <a:t>Individuals must apply for access manually, using the CEDARS registration system</a:t>
            </a:r>
          </a:p>
          <a:p>
            <a:endParaRPr lang="en-US" dirty="0">
              <a:hlinkClick r:id="rId4"/>
            </a:endParaRPr>
          </a:p>
          <a:p>
            <a:r>
              <a:rPr lang="en-US" dirty="0">
                <a:hlinkClick r:id="rId4"/>
              </a:rPr>
              <a:t>Register for CEDARS from the NC DPI website</a:t>
            </a:r>
            <a:endParaRPr lang="en-US" dirty="0"/>
          </a:p>
          <a:p>
            <a:pPr marL="0" indent="0">
              <a:buNone/>
            </a:pPr>
            <a:endParaRPr lang="en-US" dirty="0"/>
          </a:p>
        </p:txBody>
      </p:sp>
      <p:sp>
        <p:nvSpPr>
          <p:cNvPr id="4" name="Rectangle 1"/>
          <p:cNvSpPr>
            <a:spLocks noChangeArrowheads="1"/>
          </p:cNvSpPr>
          <p:nvPr/>
        </p:nvSpPr>
        <p:spPr bwMode="auto">
          <a:xfrm>
            <a:off x="0" y="51628"/>
            <a:ext cx="6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900" dirty="0">
                <a:solidFill>
                  <a:srgbClr val="042A55"/>
                </a:solidFill>
                <a:cs typeface="Arial" panose="020B0604020202020204" pitchFamily="34" charset="0"/>
              </a:rPr>
            </a:br>
            <a:endParaRPr lang="en-US" altLang="en-US" sz="1400" b="1" dirty="0">
              <a:solidFill>
                <a:srgbClr val="541043"/>
              </a:solidFill>
              <a:cs typeface="Arial" panose="020B0604020202020204" pitchFamily="34" charset="0"/>
            </a:endParaRPr>
          </a:p>
        </p:txBody>
      </p:sp>
      <p:pic>
        <p:nvPicPr>
          <p:cNvPr id="1026" name="Picture 2" descr="http://www.ncpublicschools.org/images/dotver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3" y="-1123950"/>
            <a:ext cx="47625" cy="333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67E35FD-6B52-4CE7-BF4C-E87FEF25FEAF}"/>
              </a:ext>
            </a:extLst>
          </p:cNvPr>
          <p:cNvPicPr>
            <a:picLocks noChangeAspect="1"/>
          </p:cNvPicPr>
          <p:nvPr/>
        </p:nvPicPr>
        <p:blipFill>
          <a:blip r:embed="rId6"/>
          <a:stretch>
            <a:fillRect/>
          </a:stretch>
        </p:blipFill>
        <p:spPr>
          <a:xfrm>
            <a:off x="4429371" y="1559168"/>
            <a:ext cx="6589416" cy="4800600"/>
          </a:xfrm>
          <a:prstGeom prst="rect">
            <a:avLst/>
          </a:prstGeom>
        </p:spPr>
      </p:pic>
      <p:sp>
        <p:nvSpPr>
          <p:cNvPr id="11" name="Slide Number Placeholder 4">
            <a:extLst>
              <a:ext uri="{FF2B5EF4-FFF2-40B4-BE49-F238E27FC236}">
                <a16:creationId xmlns:a16="http://schemas.microsoft.com/office/drawing/2014/main" id="{9B836764-E09C-43E4-8737-D86547027DAB}"/>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12</a:t>
            </a:fld>
            <a:endParaRPr lang="en-US" dirty="0"/>
          </a:p>
        </p:txBody>
      </p:sp>
    </p:spTree>
    <p:custDataLst>
      <p:tags r:id="rId1"/>
    </p:custDataLst>
    <p:extLst>
      <p:ext uri="{BB962C8B-B14F-4D97-AF65-F5344CB8AC3E}">
        <p14:creationId xmlns:p14="http://schemas.microsoft.com/office/powerpoint/2010/main" val="3260528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Logging into the CDW Registration System</a:t>
            </a:r>
          </a:p>
        </p:txBody>
      </p:sp>
      <p:sp>
        <p:nvSpPr>
          <p:cNvPr id="3" name="Content Placeholder 2"/>
          <p:cNvSpPr>
            <a:spLocks noGrp="1"/>
          </p:cNvSpPr>
          <p:nvPr>
            <p:ph idx="1"/>
          </p:nvPr>
        </p:nvSpPr>
        <p:spPr/>
        <p:txBody>
          <a:bodyPr/>
          <a:lstStyle/>
          <a:p>
            <a:r>
              <a:rPr lang="en-US" dirty="0"/>
              <a:t>Don’t let the         graphic fool you – it’s a warning</a:t>
            </a:r>
          </a:p>
          <a:p>
            <a:r>
              <a:rPr lang="en-US" dirty="0"/>
              <a:t>Log in using your NCID username and password</a:t>
            </a:r>
          </a:p>
          <a:p>
            <a:endParaRPr lang="en-US" dirty="0"/>
          </a:p>
        </p:txBody>
      </p:sp>
      <p:pic>
        <p:nvPicPr>
          <p:cNvPr id="4" name="Picture 3"/>
          <p:cNvPicPr>
            <a:picLocks noChangeAspect="1"/>
          </p:cNvPicPr>
          <p:nvPr/>
        </p:nvPicPr>
        <p:blipFill>
          <a:blip r:embed="rId4"/>
          <a:stretch>
            <a:fillRect/>
          </a:stretch>
        </p:blipFill>
        <p:spPr>
          <a:xfrm>
            <a:off x="2095500" y="3722260"/>
            <a:ext cx="8001000" cy="2145141"/>
          </a:xfrm>
          <a:prstGeom prst="rect">
            <a:avLst/>
          </a:prstGeom>
          <a:ln>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6244" y="1655648"/>
            <a:ext cx="677243" cy="677243"/>
          </a:xfrm>
          <a:prstGeom prst="rect">
            <a:avLst/>
          </a:prstGeom>
        </p:spPr>
      </p:pic>
      <p:sp>
        <p:nvSpPr>
          <p:cNvPr id="6" name="Slide Number Placeholder 4">
            <a:extLst>
              <a:ext uri="{FF2B5EF4-FFF2-40B4-BE49-F238E27FC236}">
                <a16:creationId xmlns:a16="http://schemas.microsoft.com/office/drawing/2014/main" id="{ED4D0F9E-3D2A-4FCC-AB0F-CEE5B448611C}"/>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13</a:t>
            </a:fld>
            <a:endParaRPr lang="en-US" dirty="0"/>
          </a:p>
        </p:txBody>
      </p:sp>
    </p:spTree>
    <p:custDataLst>
      <p:tags r:id="rId1"/>
    </p:custDataLst>
    <p:extLst>
      <p:ext uri="{BB962C8B-B14F-4D97-AF65-F5344CB8AC3E}">
        <p14:creationId xmlns:p14="http://schemas.microsoft.com/office/powerpoint/2010/main" val="4282381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4"/>
          <a:srcRect t="331" r="3410" b="23409"/>
          <a:stretch/>
        </p:blipFill>
        <p:spPr bwMode="auto">
          <a:xfrm>
            <a:off x="497286" y="1863567"/>
            <a:ext cx="11197427" cy="39319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Registration Completion</a:t>
            </a:r>
          </a:p>
        </p:txBody>
      </p:sp>
      <p:sp>
        <p:nvSpPr>
          <p:cNvPr id="3" name="Content Placeholder 2"/>
          <p:cNvSpPr>
            <a:spLocks noGrp="1"/>
          </p:cNvSpPr>
          <p:nvPr>
            <p:ph idx="1"/>
          </p:nvPr>
        </p:nvSpPr>
        <p:spPr>
          <a:xfrm>
            <a:off x="2942323" y="5713425"/>
            <a:ext cx="6307351" cy="1144575"/>
          </a:xfrm>
        </p:spPr>
        <p:txBody>
          <a:bodyPr>
            <a:normAutofit fontScale="92500"/>
          </a:bodyPr>
          <a:lstStyle/>
          <a:p>
            <a:pPr marL="0" indent="0">
              <a:buNone/>
            </a:pPr>
            <a:endParaRPr lang="en-US" dirty="0"/>
          </a:p>
          <a:p>
            <a:pPr marL="0" indent="0">
              <a:buNone/>
            </a:pPr>
            <a:r>
              <a:rPr lang="en-US" dirty="0"/>
              <a:t>An email will be sent to the Security Officer</a:t>
            </a:r>
          </a:p>
        </p:txBody>
      </p:sp>
      <p:sp>
        <p:nvSpPr>
          <p:cNvPr id="10" name="Rounded Rectangle 9"/>
          <p:cNvSpPr/>
          <p:nvPr/>
        </p:nvSpPr>
        <p:spPr bwMode="auto">
          <a:xfrm>
            <a:off x="5712844" y="2521878"/>
            <a:ext cx="5013435" cy="425669"/>
          </a:xfrm>
          <a:prstGeom prst="roundRect">
            <a:avLst/>
          </a:prstGeom>
          <a:no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7" name="Slide Number Placeholder 4">
            <a:extLst>
              <a:ext uri="{FF2B5EF4-FFF2-40B4-BE49-F238E27FC236}">
                <a16:creationId xmlns:a16="http://schemas.microsoft.com/office/drawing/2014/main" id="{60B28B23-BEFD-4975-A5D6-07E34D0E0268}"/>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14</a:t>
            </a:fld>
            <a:endParaRPr lang="en-US" dirty="0"/>
          </a:p>
        </p:txBody>
      </p:sp>
    </p:spTree>
    <p:custDataLst>
      <p:tags r:id="rId1"/>
    </p:custDataLst>
    <p:extLst>
      <p:ext uri="{BB962C8B-B14F-4D97-AF65-F5344CB8AC3E}">
        <p14:creationId xmlns:p14="http://schemas.microsoft.com/office/powerpoint/2010/main" val="26046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Registering for Access</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b="1" dirty="0"/>
              <a:t>Security Officers must apply for a second role </a:t>
            </a:r>
            <a:r>
              <a:rPr lang="en-US" dirty="0"/>
              <a:t>in the registration system to access the CDW</a:t>
            </a:r>
          </a:p>
          <a:p>
            <a:pPr marL="457200" indent="-457200">
              <a:buFont typeface="+mj-lt"/>
              <a:buAutoNum type="arabicPeriod"/>
            </a:pPr>
            <a:endParaRPr lang="en-US" dirty="0"/>
          </a:p>
          <a:p>
            <a:pPr marL="457200" indent="-457200">
              <a:buFont typeface="+mj-lt"/>
              <a:buAutoNum type="arabicPeriod"/>
            </a:pPr>
            <a:r>
              <a:rPr lang="en-US" b="1" dirty="0"/>
              <a:t>CDW Users only need one role </a:t>
            </a:r>
            <a:r>
              <a:rPr lang="en-US" dirty="0"/>
              <a:t>to access the system</a:t>
            </a:r>
          </a:p>
          <a:p>
            <a:pPr marL="457200" indent="-457200">
              <a:buFont typeface="+mj-lt"/>
              <a:buAutoNum type="arabicPeriod"/>
            </a:pPr>
            <a:endParaRPr lang="en-US" dirty="0"/>
          </a:p>
          <a:p>
            <a:pPr marL="457200" indent="-457200">
              <a:buFont typeface="+mj-lt"/>
              <a:buAutoNum type="arabicPeriod"/>
            </a:pPr>
            <a:r>
              <a:rPr lang="en-US" b="1" dirty="0"/>
              <a:t>The NC Public Schools website</a:t>
            </a:r>
            <a:r>
              <a:rPr lang="en-US" dirty="0"/>
              <a:t> offers a contact list of the LEA’s Security Officers and is updated monthly</a:t>
            </a:r>
          </a:p>
          <a:p>
            <a:pPr marL="457200" indent="-457200">
              <a:buFont typeface="+mj-lt"/>
              <a:buAutoNum type="arabicPeriod"/>
            </a:pPr>
            <a:endParaRPr lang="en-US" dirty="0"/>
          </a:p>
          <a:p>
            <a:pPr marL="457200" indent="-457200">
              <a:buFont typeface="+mj-lt"/>
              <a:buAutoNum type="arabicPeriod"/>
            </a:pPr>
            <a:r>
              <a:rPr lang="en-US" b="1" dirty="0"/>
              <a:t>Authentication is based on NCID </a:t>
            </a:r>
            <a:r>
              <a:rPr lang="en-US" dirty="0"/>
              <a:t>for any ‘CEDARS’ related application</a:t>
            </a:r>
          </a:p>
          <a:p>
            <a:pPr marL="0" indent="0">
              <a:buNone/>
            </a:pPr>
            <a:endParaRPr lang="en-US" dirty="0"/>
          </a:p>
        </p:txBody>
      </p:sp>
      <p:sp>
        <p:nvSpPr>
          <p:cNvPr id="4" name="Slide Number Placeholder 4">
            <a:extLst>
              <a:ext uri="{FF2B5EF4-FFF2-40B4-BE49-F238E27FC236}">
                <a16:creationId xmlns:a16="http://schemas.microsoft.com/office/drawing/2014/main" id="{BF663345-6B21-4F8E-B4E0-6C1989976CCE}"/>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15</a:t>
            </a:fld>
            <a:endParaRPr lang="en-US" dirty="0"/>
          </a:p>
        </p:txBody>
      </p:sp>
    </p:spTree>
    <p:extLst>
      <p:ext uri="{BB962C8B-B14F-4D97-AF65-F5344CB8AC3E}">
        <p14:creationId xmlns:p14="http://schemas.microsoft.com/office/powerpoint/2010/main" val="2776051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Password Pitfalls  </a:t>
            </a:r>
          </a:p>
        </p:txBody>
      </p:sp>
      <p:sp>
        <p:nvSpPr>
          <p:cNvPr id="3" name="Content Placeholder 2"/>
          <p:cNvSpPr>
            <a:spLocks noGrp="1"/>
          </p:cNvSpPr>
          <p:nvPr>
            <p:ph idx="1"/>
          </p:nvPr>
        </p:nvSpPr>
        <p:spPr/>
        <p:txBody>
          <a:bodyPr/>
          <a:lstStyle/>
          <a:p>
            <a:r>
              <a:rPr lang="en-US" dirty="0"/>
              <a:t>In order to access the CDW reporting system, your NCID cannot contain the following characters:</a:t>
            </a:r>
          </a:p>
          <a:p>
            <a:pPr lvl="1"/>
            <a:r>
              <a:rPr lang="en-US" dirty="0"/>
              <a:t>Ampersand (</a:t>
            </a:r>
            <a:r>
              <a:rPr lang="en-US" sz="4400" dirty="0"/>
              <a:t>&amp;</a:t>
            </a:r>
            <a:r>
              <a:rPr lang="en-US" dirty="0"/>
              <a:t>)</a:t>
            </a:r>
          </a:p>
          <a:p>
            <a:pPr lvl="1"/>
            <a:r>
              <a:rPr lang="en-US" dirty="0"/>
              <a:t>Exclamation Point (</a:t>
            </a:r>
            <a:r>
              <a:rPr lang="en-US" sz="4400" dirty="0"/>
              <a:t>!</a:t>
            </a:r>
            <a:r>
              <a:rPr lang="en-US" dirty="0"/>
              <a:t>)</a:t>
            </a:r>
          </a:p>
        </p:txBody>
      </p:sp>
      <p:sp>
        <p:nvSpPr>
          <p:cNvPr id="5" name="Slide Number Placeholder 4">
            <a:extLst>
              <a:ext uri="{FF2B5EF4-FFF2-40B4-BE49-F238E27FC236}">
                <a16:creationId xmlns:a16="http://schemas.microsoft.com/office/drawing/2014/main" id="{56AB4A62-50CF-415D-BB6E-05F9B9752E12}"/>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16</a:t>
            </a:fld>
            <a:endParaRPr lang="en-US" dirty="0"/>
          </a:p>
        </p:txBody>
      </p:sp>
    </p:spTree>
    <p:extLst>
      <p:ext uri="{BB962C8B-B14F-4D97-AF65-F5344CB8AC3E}">
        <p14:creationId xmlns:p14="http://schemas.microsoft.com/office/powerpoint/2010/main" val="4567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sz="4900" dirty="0"/>
              <a:t>Do Browsers Make A Difference?</a:t>
            </a:r>
            <a:br>
              <a:rPr lang="en-US" dirty="0"/>
            </a:br>
            <a:br>
              <a:rPr lang="en-US" dirty="0"/>
            </a:br>
            <a:endParaRPr lang="en-US" dirty="0"/>
          </a:p>
        </p:txBody>
      </p:sp>
      <p:sp>
        <p:nvSpPr>
          <p:cNvPr id="5" name="Content Placeholder 4"/>
          <p:cNvSpPr>
            <a:spLocks noGrp="1"/>
          </p:cNvSpPr>
          <p:nvPr>
            <p:ph idx="1"/>
          </p:nvPr>
        </p:nvSpPr>
        <p:spPr/>
        <p:txBody>
          <a:bodyPr/>
          <a:lstStyle/>
          <a:p>
            <a:r>
              <a:rPr lang="en-US" dirty="0"/>
              <a:t>Yes, they do!!</a:t>
            </a:r>
          </a:p>
          <a:p>
            <a:endParaRPr lang="en-US" dirty="0"/>
          </a:p>
          <a:p>
            <a:r>
              <a:rPr lang="en-US" dirty="0"/>
              <a:t>Use Mozilla Firefox for the best results!</a:t>
            </a:r>
          </a:p>
          <a:p>
            <a:pPr marL="0" indent="0">
              <a:buNone/>
            </a:pP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0940" r="21011" b="34629"/>
          <a:stretch/>
        </p:blipFill>
        <p:spPr>
          <a:xfrm>
            <a:off x="8182707" y="1825625"/>
            <a:ext cx="1910861" cy="1767651"/>
          </a:xfrm>
          <a:prstGeom prst="rect">
            <a:avLst/>
          </a:prstGeom>
        </p:spPr>
      </p:pic>
      <p:sp>
        <p:nvSpPr>
          <p:cNvPr id="7" name="Slide Number Placeholder 4">
            <a:extLst>
              <a:ext uri="{FF2B5EF4-FFF2-40B4-BE49-F238E27FC236}">
                <a16:creationId xmlns:a16="http://schemas.microsoft.com/office/drawing/2014/main" id="{9A339074-B08B-4942-9266-BFF7F1071998}"/>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17</a:t>
            </a:fld>
            <a:endParaRPr lang="en-US" dirty="0"/>
          </a:p>
        </p:txBody>
      </p:sp>
    </p:spTree>
    <p:custDataLst>
      <p:tags r:id="rId1"/>
    </p:custDataLst>
    <p:extLst>
      <p:ext uri="{BB962C8B-B14F-4D97-AF65-F5344CB8AC3E}">
        <p14:creationId xmlns:p14="http://schemas.microsoft.com/office/powerpoint/2010/main" val="273088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into the CDW</a:t>
            </a:r>
          </a:p>
        </p:txBody>
      </p:sp>
      <p:pic>
        <p:nvPicPr>
          <p:cNvPr id="3" name="Picture 2"/>
          <p:cNvPicPr>
            <a:picLocks noChangeAspect="1"/>
          </p:cNvPicPr>
          <p:nvPr/>
        </p:nvPicPr>
        <p:blipFill rotWithShape="1">
          <a:blip r:embed="rId4"/>
          <a:srcRect t="1326" r="1342" b="29443"/>
          <a:stretch/>
        </p:blipFill>
        <p:spPr>
          <a:xfrm>
            <a:off x="1304137" y="1534772"/>
            <a:ext cx="9006812" cy="4647266"/>
          </a:xfrm>
          <a:prstGeom prst="rect">
            <a:avLst/>
          </a:prstGeom>
          <a:ln>
            <a:solidFill>
              <a:schemeClr val="tx1"/>
            </a:solidFill>
          </a:ln>
        </p:spPr>
      </p:pic>
      <p:sp>
        <p:nvSpPr>
          <p:cNvPr id="4" name="TextBox 3"/>
          <p:cNvSpPr txBox="1"/>
          <p:nvPr/>
        </p:nvSpPr>
        <p:spPr>
          <a:xfrm>
            <a:off x="1992221" y="2959716"/>
            <a:ext cx="4103779" cy="1569660"/>
          </a:xfrm>
          <a:prstGeom prst="rect">
            <a:avLst/>
          </a:prstGeom>
          <a:solidFill>
            <a:schemeClr val="accent1"/>
          </a:solidFill>
          <a:ln w="12700">
            <a:solidFill>
              <a:schemeClr val="tx1"/>
            </a:solidFill>
          </a:ln>
        </p:spPr>
        <p:txBody>
          <a:bodyPr wrap="square" rtlCol="0">
            <a:spAutoFit/>
          </a:bodyPr>
          <a:lstStyle/>
          <a:p>
            <a:pPr algn="ctr"/>
            <a:r>
              <a:rPr lang="en-US" sz="3200" dirty="0">
                <a:solidFill>
                  <a:srgbClr val="000000"/>
                </a:solidFill>
              </a:rPr>
              <a:t>Log in using your NCID username and password</a:t>
            </a:r>
          </a:p>
        </p:txBody>
      </p:sp>
      <p:sp>
        <p:nvSpPr>
          <p:cNvPr id="5" name="Slide Number Placeholder 4">
            <a:extLst>
              <a:ext uri="{FF2B5EF4-FFF2-40B4-BE49-F238E27FC236}">
                <a16:creationId xmlns:a16="http://schemas.microsoft.com/office/drawing/2014/main" id="{37382683-55CA-4A1E-B66E-34E2970AFF13}"/>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18</a:t>
            </a:fld>
            <a:endParaRPr lang="en-US" dirty="0"/>
          </a:p>
        </p:txBody>
      </p:sp>
    </p:spTree>
    <p:custDataLst>
      <p:tags r:id="rId1"/>
    </p:custDataLst>
    <p:extLst>
      <p:ext uri="{BB962C8B-B14F-4D97-AF65-F5344CB8AC3E}">
        <p14:creationId xmlns:p14="http://schemas.microsoft.com/office/powerpoint/2010/main" val="821545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Dashboards</a:t>
            </a:r>
          </a:p>
        </p:txBody>
      </p:sp>
      <p:pic>
        <p:nvPicPr>
          <p:cNvPr id="3" name="Content Placeholder 5"/>
          <p:cNvPicPr>
            <a:picLocks noChangeAspect="1"/>
          </p:cNvPicPr>
          <p:nvPr/>
        </p:nvPicPr>
        <p:blipFill rotWithShape="1">
          <a:blip r:embed="rId3">
            <a:extLst>
              <a:ext uri="{28A0092B-C50C-407E-A947-70E740481C1C}">
                <a14:useLocalDpi xmlns:a14="http://schemas.microsoft.com/office/drawing/2010/main" val="0"/>
              </a:ext>
            </a:extLst>
          </a:blip>
          <a:srcRect r="-42" b="30969"/>
          <a:stretch/>
        </p:blipFill>
        <p:spPr>
          <a:xfrm>
            <a:off x="406400" y="1668753"/>
            <a:ext cx="11891651" cy="3749040"/>
          </a:xfrm>
          <a:prstGeom prst="rect">
            <a:avLst/>
          </a:prstGeom>
        </p:spPr>
      </p:pic>
      <p:sp>
        <p:nvSpPr>
          <p:cNvPr id="4" name="Rectangle 3"/>
          <p:cNvSpPr>
            <a:spLocks noChangeAspect="1"/>
          </p:cNvSpPr>
          <p:nvPr/>
        </p:nvSpPr>
        <p:spPr bwMode="auto">
          <a:xfrm>
            <a:off x="9372600" y="3042544"/>
            <a:ext cx="2057400" cy="743552"/>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ヒラギノ角ゴ Pro W3" pitchFamily="1" charset="-128"/>
            </a:endParaRPr>
          </a:p>
        </p:txBody>
      </p:sp>
      <p:sp>
        <p:nvSpPr>
          <p:cNvPr id="7" name="TextBox 6"/>
          <p:cNvSpPr txBox="1"/>
          <p:nvPr/>
        </p:nvSpPr>
        <p:spPr>
          <a:xfrm>
            <a:off x="614856" y="5172670"/>
            <a:ext cx="5738648" cy="923330"/>
          </a:xfrm>
          <a:prstGeom prst="rect">
            <a:avLst/>
          </a:prstGeom>
          <a:solidFill>
            <a:srgbClr val="FFC000"/>
          </a:solidFill>
          <a:ln>
            <a:solidFill>
              <a:srgbClr val="FFC000"/>
            </a:solidFill>
          </a:ln>
        </p:spPr>
        <p:txBody>
          <a:bodyPr wrap="square" rtlCol="0">
            <a:spAutoFit/>
          </a:bodyPr>
          <a:lstStyle/>
          <a:p>
            <a:r>
              <a:rPr lang="en-US" dirty="0">
                <a:solidFill>
                  <a:srgbClr val="000000"/>
                </a:solidFill>
              </a:rPr>
              <a:t>Please note:  this slide and the subsequent 4 slides will reflect actual dashboards which show the functionality of a single program area. </a:t>
            </a:r>
          </a:p>
        </p:txBody>
      </p:sp>
      <p:sp>
        <p:nvSpPr>
          <p:cNvPr id="6" name="Slide Number Placeholder 4">
            <a:extLst>
              <a:ext uri="{FF2B5EF4-FFF2-40B4-BE49-F238E27FC236}">
                <a16:creationId xmlns:a16="http://schemas.microsoft.com/office/drawing/2014/main" id="{7361613E-0525-43A4-826B-E10B7DBA5517}"/>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19</a:t>
            </a:fld>
            <a:endParaRPr lang="en-US" dirty="0"/>
          </a:p>
        </p:txBody>
      </p:sp>
    </p:spTree>
    <p:extLst>
      <p:ext uri="{BB962C8B-B14F-4D97-AF65-F5344CB8AC3E}">
        <p14:creationId xmlns:p14="http://schemas.microsoft.com/office/powerpoint/2010/main" val="32839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9522-EF8A-4D15-BF39-3D336ED4A86A}"/>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F71AE087-5364-47E8-9B02-D45DBB14B1A4}"/>
              </a:ext>
            </a:extLst>
          </p:cNvPr>
          <p:cNvSpPr>
            <a:spLocks noGrp="1"/>
          </p:cNvSpPr>
          <p:nvPr>
            <p:ph idx="1"/>
          </p:nvPr>
        </p:nvSpPr>
        <p:spPr/>
        <p:txBody>
          <a:bodyPr/>
          <a:lstStyle/>
          <a:p>
            <a:r>
              <a:rPr lang="en-US" sz="2800" dirty="0"/>
              <a:t>What is the CDW?</a:t>
            </a:r>
          </a:p>
          <a:p>
            <a:r>
              <a:rPr lang="en-US" sz="2800" dirty="0"/>
              <a:t>Security Requirements</a:t>
            </a:r>
          </a:p>
          <a:p>
            <a:r>
              <a:rPr lang="en-US" sz="2800" dirty="0"/>
              <a:t>Registering for Access</a:t>
            </a:r>
          </a:p>
          <a:p>
            <a:r>
              <a:rPr lang="en-US" sz="2800" dirty="0"/>
              <a:t>Dashboard Demo</a:t>
            </a:r>
          </a:p>
          <a:p>
            <a:r>
              <a:rPr lang="en-US" sz="2800" dirty="0"/>
              <a:t>Resources</a:t>
            </a:r>
          </a:p>
          <a:p>
            <a:pPr marL="0" indent="0">
              <a:buNone/>
            </a:pPr>
            <a:endParaRPr lang="en-US" dirty="0"/>
          </a:p>
        </p:txBody>
      </p:sp>
      <p:sp>
        <p:nvSpPr>
          <p:cNvPr id="4" name="Footer Placeholder 3">
            <a:extLst>
              <a:ext uri="{FF2B5EF4-FFF2-40B4-BE49-F238E27FC236}">
                <a16:creationId xmlns:a16="http://schemas.microsoft.com/office/drawing/2014/main" id="{59605F6A-2275-4757-8C85-09C35C79C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CF51C5-69B4-4789-800F-CDE1FD111FF4}"/>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2</a:t>
            </a:fld>
            <a:endParaRPr lang="en-US" dirty="0"/>
          </a:p>
        </p:txBody>
      </p:sp>
      <p:pic>
        <p:nvPicPr>
          <p:cNvPr id="9" name="Picture 8" descr="C:\Users\tdominguez\AppData\Local\Microsoft\Windows\Temporary Internet Files\Content.IE5\6GADI2VV\MP900439576[1].jpg">
            <a:extLst>
              <a:ext uri="{FF2B5EF4-FFF2-40B4-BE49-F238E27FC236}">
                <a16:creationId xmlns:a16="http://schemas.microsoft.com/office/drawing/2014/main" id="{FBC1A6D7-22E4-4CD4-BBB6-F22A540946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817" y="2398774"/>
            <a:ext cx="1693761" cy="1600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descr="C:\Users\tdominguez\AppData\Local\Microsoft\Windows\Temporary Internet Files\Content.IE5\6GADI2VV\MP900439478[1].jpg">
            <a:extLst>
              <a:ext uri="{FF2B5EF4-FFF2-40B4-BE49-F238E27FC236}">
                <a16:creationId xmlns:a16="http://schemas.microsoft.com/office/drawing/2014/main" id="{9A3EB002-9B11-4176-A7D0-2CC832BB6F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4113" y="4352986"/>
            <a:ext cx="2054465" cy="137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2" descr="C:\Users\tdominguez\AppData\Local\Microsoft\Windows\Temporary Internet Files\Content.IE5\6GADI2VV\MP900439541[1].jpg">
            <a:extLst>
              <a:ext uri="{FF2B5EF4-FFF2-40B4-BE49-F238E27FC236}">
                <a16:creationId xmlns:a16="http://schemas.microsoft.com/office/drawing/2014/main" id="{E81FFC1F-6859-4310-BDDC-3876B720E2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4381" y="849374"/>
            <a:ext cx="2084197" cy="137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49677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 Reports by Disability</a:t>
            </a:r>
          </a:p>
        </p:txBody>
      </p:sp>
      <p:pic>
        <p:nvPicPr>
          <p:cNvPr id="3" name="Content Placeholder 5"/>
          <p:cNvPicPr>
            <a:picLocks noChangeAspect="1"/>
          </p:cNvPicPr>
          <p:nvPr/>
        </p:nvPicPr>
        <p:blipFill rotWithShape="1">
          <a:blip r:embed="rId4">
            <a:extLst>
              <a:ext uri="{28A0092B-C50C-407E-A947-70E740481C1C}">
                <a14:useLocalDpi xmlns:a14="http://schemas.microsoft.com/office/drawing/2010/main" val="0"/>
              </a:ext>
            </a:extLst>
          </a:blip>
          <a:srcRect t="8354" r="1070" b="5439"/>
          <a:stretch/>
        </p:blipFill>
        <p:spPr>
          <a:xfrm>
            <a:off x="2413597" y="1681655"/>
            <a:ext cx="7588722" cy="4414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4">
            <a:extLst>
              <a:ext uri="{FF2B5EF4-FFF2-40B4-BE49-F238E27FC236}">
                <a16:creationId xmlns:a16="http://schemas.microsoft.com/office/drawing/2014/main" id="{D5E794D2-C592-4BD1-8E4D-D5AB4CDC84A7}"/>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20</a:t>
            </a:fld>
            <a:endParaRPr lang="en-US" dirty="0"/>
          </a:p>
        </p:txBody>
      </p:sp>
    </p:spTree>
    <p:custDataLst>
      <p:tags r:id="rId1"/>
    </p:custDataLst>
    <p:extLst>
      <p:ext uri="{BB962C8B-B14F-4D97-AF65-F5344CB8AC3E}">
        <p14:creationId xmlns:p14="http://schemas.microsoft.com/office/powerpoint/2010/main" val="2487060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Change my View?</a:t>
            </a:r>
          </a:p>
        </p:txBody>
      </p:sp>
      <p:pic>
        <p:nvPicPr>
          <p:cNvPr id="3"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2267" r="16597" b="1433"/>
          <a:stretch/>
        </p:blipFill>
        <p:spPr>
          <a:xfrm>
            <a:off x="406400" y="1344670"/>
            <a:ext cx="8671035" cy="540782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577152" y="2187853"/>
            <a:ext cx="360000" cy="509400"/>
          </a:xfrm>
          <a:prstGeom prst="rect">
            <a:avLst/>
          </a:prstGeom>
        </p:spPr>
      </p:pic>
      <p:sp>
        <p:nvSpPr>
          <p:cNvPr id="5" name="Slide Number Placeholder 4">
            <a:extLst>
              <a:ext uri="{FF2B5EF4-FFF2-40B4-BE49-F238E27FC236}">
                <a16:creationId xmlns:a16="http://schemas.microsoft.com/office/drawing/2014/main" id="{EFDE7BE5-878F-4075-9C05-4BD6E1B78C6D}"/>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21</a:t>
            </a:fld>
            <a:endParaRPr lang="en-US" dirty="0"/>
          </a:p>
        </p:txBody>
      </p:sp>
    </p:spTree>
    <p:custDataLst>
      <p:tags r:id="rId1"/>
    </p:custDataLst>
    <p:extLst>
      <p:ext uri="{BB962C8B-B14F-4D97-AF65-F5344CB8AC3E}">
        <p14:creationId xmlns:p14="http://schemas.microsoft.com/office/powerpoint/2010/main" val="285100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by Disability</a:t>
            </a:r>
          </a:p>
        </p:txBody>
      </p:sp>
      <p:pic>
        <p:nvPicPr>
          <p:cNvPr id="3"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64" t="1" r="2475" b="6757"/>
          <a:stretch/>
        </p:blipFill>
        <p:spPr>
          <a:xfrm>
            <a:off x="207579" y="1272359"/>
            <a:ext cx="11776841" cy="4518842"/>
          </a:xfrm>
          <a:prstGeom prst="rect">
            <a:avLst/>
          </a:prstGeom>
        </p:spPr>
      </p:pic>
      <p:sp>
        <p:nvSpPr>
          <p:cNvPr id="4" name="Slide Number Placeholder 4">
            <a:extLst>
              <a:ext uri="{FF2B5EF4-FFF2-40B4-BE49-F238E27FC236}">
                <a16:creationId xmlns:a16="http://schemas.microsoft.com/office/drawing/2014/main" id="{E4DDE429-883A-4140-8B64-25D101427243}"/>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22</a:t>
            </a:fld>
            <a:endParaRPr lang="en-US" dirty="0"/>
          </a:p>
        </p:txBody>
      </p:sp>
    </p:spTree>
    <p:extLst>
      <p:ext uri="{BB962C8B-B14F-4D97-AF65-F5344CB8AC3E}">
        <p14:creationId xmlns:p14="http://schemas.microsoft.com/office/powerpoint/2010/main" val="4051066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do I Drill Deeper into my Data?</a:t>
            </a:r>
          </a:p>
        </p:txBody>
      </p:sp>
      <p:pic>
        <p:nvPicPr>
          <p:cNvPr id="3"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62" y="1690688"/>
            <a:ext cx="11858875" cy="4093285"/>
          </a:xfrm>
          <a:prstGeom prst="rect">
            <a:avLst/>
          </a:prstGeom>
          <a:ln w="12700">
            <a:solidFill>
              <a:schemeClr val="tx1"/>
            </a:solidFill>
          </a:ln>
        </p:spPr>
      </p:pic>
      <p:sp>
        <p:nvSpPr>
          <p:cNvPr id="4" name="Slide Number Placeholder 4">
            <a:extLst>
              <a:ext uri="{FF2B5EF4-FFF2-40B4-BE49-F238E27FC236}">
                <a16:creationId xmlns:a16="http://schemas.microsoft.com/office/drawing/2014/main" id="{7FB0BBB8-2070-41D1-BA70-A7C4B2EA0D45}"/>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23</a:t>
            </a:fld>
            <a:endParaRPr lang="en-US" dirty="0"/>
          </a:p>
        </p:txBody>
      </p:sp>
    </p:spTree>
    <p:custDataLst>
      <p:tags r:id="rId1"/>
    </p:custDataLst>
    <p:extLst>
      <p:ext uri="{BB962C8B-B14F-4D97-AF65-F5344CB8AC3E}">
        <p14:creationId xmlns:p14="http://schemas.microsoft.com/office/powerpoint/2010/main" val="1807955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4FE1-E557-4EAC-8D43-3A2B22D8EBCB}"/>
              </a:ext>
            </a:extLst>
          </p:cNvPr>
          <p:cNvSpPr>
            <a:spLocks noGrp="1"/>
          </p:cNvSpPr>
          <p:nvPr>
            <p:ph type="title"/>
          </p:nvPr>
        </p:nvSpPr>
        <p:spPr/>
        <p:txBody>
          <a:bodyPr/>
          <a:lstStyle/>
          <a:p>
            <a:r>
              <a:rPr lang="en-US" dirty="0"/>
              <a:t>Resources</a:t>
            </a:r>
          </a:p>
        </p:txBody>
      </p:sp>
      <p:sp>
        <p:nvSpPr>
          <p:cNvPr id="5" name="Content Placeholder 4">
            <a:extLst>
              <a:ext uri="{FF2B5EF4-FFF2-40B4-BE49-F238E27FC236}">
                <a16:creationId xmlns:a16="http://schemas.microsoft.com/office/drawing/2014/main" id="{EF16E976-3C80-4605-B21C-89111DA14FDC}"/>
              </a:ext>
            </a:extLst>
          </p:cNvPr>
          <p:cNvSpPr>
            <a:spLocks noGrp="1"/>
          </p:cNvSpPr>
          <p:nvPr>
            <p:ph idx="1"/>
          </p:nvPr>
        </p:nvSpPr>
        <p:spPr/>
        <p:txBody>
          <a:bodyPr>
            <a:normAutofit lnSpcReduction="10000"/>
          </a:bodyPr>
          <a:lstStyle/>
          <a:p>
            <a:r>
              <a:rPr lang="en-US" dirty="0"/>
              <a:t>Registering for the CEDARS Data Warehouse</a:t>
            </a:r>
          </a:p>
          <a:p>
            <a:r>
              <a:rPr lang="en-US" dirty="0"/>
              <a:t>Security Officer Administration Guide</a:t>
            </a:r>
          </a:p>
          <a:p>
            <a:r>
              <a:rPr lang="en-US" dirty="0"/>
              <a:t>Viewing Pre-created Dashboards</a:t>
            </a:r>
          </a:p>
          <a:p>
            <a:r>
              <a:rPr lang="en-US" dirty="0"/>
              <a:t>Creating Reports</a:t>
            </a:r>
          </a:p>
          <a:p>
            <a:r>
              <a:rPr lang="en-US" dirty="0"/>
              <a:t>CEDARS Data Dictionary </a:t>
            </a:r>
          </a:p>
          <a:p>
            <a:r>
              <a:rPr lang="en-US"/>
              <a:t>Overview to the CEDARS Data Warehouse (ppt)</a:t>
            </a:r>
          </a:p>
          <a:p>
            <a:r>
              <a:rPr lang="en-US"/>
              <a:t>Understanding </a:t>
            </a:r>
            <a:r>
              <a:rPr lang="en-US" dirty="0"/>
              <a:t>Subject Areas (ppt)</a:t>
            </a:r>
          </a:p>
          <a:p>
            <a:endParaRPr lang="en-US" dirty="0"/>
          </a:p>
          <a:p>
            <a:pPr marL="0" indent="0" algn="ctr">
              <a:buNone/>
            </a:pPr>
            <a:r>
              <a:rPr lang="en-US" dirty="0">
                <a:hlinkClick r:id="rId3"/>
              </a:rPr>
              <a:t>CEDARS is located under “Data and Reports” on the NC DPI website</a:t>
            </a:r>
            <a:endParaRPr lang="en-US" dirty="0"/>
          </a:p>
          <a:p>
            <a:pPr marL="0" indent="0" algn="ctr">
              <a:buNone/>
            </a:pPr>
            <a:endParaRPr lang="en-US" dirty="0"/>
          </a:p>
        </p:txBody>
      </p:sp>
      <p:sp>
        <p:nvSpPr>
          <p:cNvPr id="3" name="Footer Placeholder 2">
            <a:extLst>
              <a:ext uri="{FF2B5EF4-FFF2-40B4-BE49-F238E27FC236}">
                <a16:creationId xmlns:a16="http://schemas.microsoft.com/office/drawing/2014/main" id="{92056EF1-7CA1-403A-A5B9-D19A9CBEE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BA613D-7623-4610-8F60-CE866BEBC52C}"/>
              </a:ext>
            </a:extLst>
          </p:cNvPr>
          <p:cNvSpPr>
            <a:spLocks noGrp="1"/>
          </p:cNvSpPr>
          <p:nvPr>
            <p:ph type="sldNum" sz="quarter" idx="12"/>
          </p:nvPr>
        </p:nvSpPr>
        <p:spPr/>
        <p:txBody>
          <a:bodyPr/>
          <a:lstStyle/>
          <a:p>
            <a:fld id="{0306DF90-2B21-4E8A-BA0F-162F2E17A443}" type="slidenum">
              <a:rPr lang="en-US" smtClean="0"/>
              <a:t>24</a:t>
            </a:fld>
            <a:endParaRPr lang="en-US" dirty="0"/>
          </a:p>
        </p:txBody>
      </p:sp>
      <p:pic>
        <p:nvPicPr>
          <p:cNvPr id="7" name="Picture 6" descr="C:\Users\tdominguez\AppData\Local\Microsoft\Windows\Temporary Internet Files\Content.IE5\6GADI2VV\MP900262785[1].jpg">
            <a:extLst>
              <a:ext uri="{FF2B5EF4-FFF2-40B4-BE49-F238E27FC236}">
                <a16:creationId xmlns:a16="http://schemas.microsoft.com/office/drawing/2014/main" id="{070BF7D4-2A20-450B-9A70-A9A79E028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5375" y="1367962"/>
            <a:ext cx="2270760" cy="3449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8545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CDW is:</a:t>
            </a:r>
          </a:p>
        </p:txBody>
      </p:sp>
      <p:sp>
        <p:nvSpPr>
          <p:cNvPr id="6" name="Content Placeholder 5"/>
          <p:cNvSpPr>
            <a:spLocks noGrp="1"/>
          </p:cNvSpPr>
          <p:nvPr>
            <p:ph idx="1"/>
          </p:nvPr>
        </p:nvSpPr>
        <p:spPr/>
        <p:txBody>
          <a:bodyPr/>
          <a:lstStyle/>
          <a:p>
            <a:r>
              <a:rPr lang="en-US" dirty="0"/>
              <a:t>Historical data for trending and analysis</a:t>
            </a:r>
          </a:p>
          <a:p>
            <a:r>
              <a:rPr lang="en-US" dirty="0"/>
              <a:t>Multiple NCDPI authoritative sources</a:t>
            </a:r>
          </a:p>
          <a:p>
            <a:r>
              <a:rPr lang="en-US" dirty="0"/>
              <a:t>Federal, state &amp; local level reporting</a:t>
            </a:r>
          </a:p>
          <a:p>
            <a:r>
              <a:rPr lang="en-US" dirty="0"/>
              <a:t>Accessible to State, LEA &amp; School level staff</a:t>
            </a:r>
          </a:p>
          <a:p>
            <a:r>
              <a:rPr lang="en-US" dirty="0"/>
              <a:t>Secure - authenticate using NCID</a:t>
            </a:r>
          </a:p>
          <a:p>
            <a:endParaRPr lang="en-US" dirty="0"/>
          </a:p>
        </p:txBody>
      </p:sp>
      <p:sp>
        <p:nvSpPr>
          <p:cNvPr id="7" name="Slide Number Placeholder 4">
            <a:extLst>
              <a:ext uri="{FF2B5EF4-FFF2-40B4-BE49-F238E27FC236}">
                <a16:creationId xmlns:a16="http://schemas.microsoft.com/office/drawing/2014/main" id="{17BC22A8-AB4A-416A-9DB7-376A9325484D}"/>
              </a:ext>
            </a:extLst>
          </p:cNvPr>
          <p:cNvSpPr>
            <a:spLocks noGrp="1"/>
          </p:cNvSpPr>
          <p:nvPr>
            <p:ph type="sldNum" sz="quarter" idx="12"/>
          </p:nvPr>
        </p:nvSpPr>
        <p:spPr>
          <a:xfrm>
            <a:off x="8492613" y="6379796"/>
            <a:ext cx="2743200" cy="365125"/>
          </a:xfrm>
        </p:spPr>
        <p:txBody>
          <a:bodyPr/>
          <a:lstStyle/>
          <a:p>
            <a:fld id="{0306DF90-2B21-4E8A-BA0F-162F2E17A443}" type="slidenum">
              <a:rPr lang="en-US" smtClean="0"/>
              <a:t>3</a:t>
            </a:fld>
            <a:endParaRPr lang="en-US" dirty="0"/>
          </a:p>
        </p:txBody>
      </p:sp>
    </p:spTree>
    <p:extLst>
      <p:ext uri="{BB962C8B-B14F-4D97-AF65-F5344CB8AC3E}">
        <p14:creationId xmlns:p14="http://schemas.microsoft.com/office/powerpoint/2010/main" val="18274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CDW is Not: </a:t>
            </a:r>
          </a:p>
        </p:txBody>
      </p:sp>
      <p:sp>
        <p:nvSpPr>
          <p:cNvPr id="3" name="Content Placeholder 2"/>
          <p:cNvSpPr>
            <a:spLocks noGrp="1"/>
          </p:cNvSpPr>
          <p:nvPr>
            <p:ph idx="1"/>
          </p:nvPr>
        </p:nvSpPr>
        <p:spPr/>
        <p:txBody>
          <a:bodyPr/>
          <a:lstStyle/>
          <a:p>
            <a:r>
              <a:rPr lang="en-US" dirty="0"/>
              <a:t>Replacing any operational systems (PowerSchool, CECAS, Licensure)</a:t>
            </a:r>
          </a:p>
          <a:p>
            <a:endParaRPr lang="en-US" sz="2000" dirty="0"/>
          </a:p>
          <a:p>
            <a:r>
              <a:rPr lang="en-US" dirty="0"/>
              <a:t>Real time, transactional data  </a:t>
            </a:r>
          </a:p>
          <a:p>
            <a:endParaRPr lang="en-US" sz="2000" dirty="0"/>
          </a:p>
          <a:p>
            <a:r>
              <a:rPr lang="en-US" dirty="0"/>
              <a:t>Open to the public</a:t>
            </a:r>
          </a:p>
          <a:p>
            <a:pPr marL="0" indent="0">
              <a:buNone/>
            </a:pPr>
            <a:endParaRPr lang="en-US" dirty="0"/>
          </a:p>
        </p:txBody>
      </p:sp>
      <p:sp>
        <p:nvSpPr>
          <p:cNvPr id="4" name="Slide Number Placeholder 4">
            <a:extLst>
              <a:ext uri="{FF2B5EF4-FFF2-40B4-BE49-F238E27FC236}">
                <a16:creationId xmlns:a16="http://schemas.microsoft.com/office/drawing/2014/main" id="{37828349-4896-494A-982D-E4DAC0C5D7B9}"/>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4</a:t>
            </a:fld>
            <a:endParaRPr lang="en-US" dirty="0"/>
          </a:p>
        </p:txBody>
      </p:sp>
    </p:spTree>
    <p:extLst>
      <p:ext uri="{BB962C8B-B14F-4D97-AF65-F5344CB8AC3E}">
        <p14:creationId xmlns:p14="http://schemas.microsoft.com/office/powerpoint/2010/main" val="410675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32805831"/>
              </p:ext>
            </p:extLst>
          </p:nvPr>
        </p:nvGraphicFramePr>
        <p:xfrm>
          <a:off x="406400" y="1524000"/>
          <a:ext cx="10947399" cy="4407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45CD69E8-47D9-4721-A805-149D11AEBF50}"/>
              </a:ext>
            </a:extLst>
          </p:cNvPr>
          <p:cNvSpPr>
            <a:spLocks noGrp="1"/>
          </p:cNvSpPr>
          <p:nvPr>
            <p:ph type="title"/>
          </p:nvPr>
        </p:nvSpPr>
        <p:spPr/>
        <p:txBody>
          <a:bodyPr/>
          <a:lstStyle/>
          <a:p>
            <a:r>
              <a:rPr lang="en-US" dirty="0"/>
              <a:t>What Systems Feed the CDW?</a:t>
            </a:r>
          </a:p>
        </p:txBody>
      </p:sp>
      <p:sp>
        <p:nvSpPr>
          <p:cNvPr id="6" name="Slide Number Placeholder 4">
            <a:extLst>
              <a:ext uri="{FF2B5EF4-FFF2-40B4-BE49-F238E27FC236}">
                <a16:creationId xmlns:a16="http://schemas.microsoft.com/office/drawing/2014/main" id="{E5ECAA91-D3C6-4C63-A844-59F26760DB96}"/>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5</a:t>
            </a:fld>
            <a:endParaRPr lang="en-US" dirty="0"/>
          </a:p>
        </p:txBody>
      </p:sp>
    </p:spTree>
    <p:extLst>
      <p:ext uri="{BB962C8B-B14F-4D97-AF65-F5344CB8AC3E}">
        <p14:creationId xmlns:p14="http://schemas.microsoft.com/office/powerpoint/2010/main" val="2991295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6167-3E26-4860-8F36-0DD72AFAE1FD}"/>
              </a:ext>
            </a:extLst>
          </p:cNvPr>
          <p:cNvSpPr>
            <a:spLocks noGrp="1"/>
          </p:cNvSpPr>
          <p:nvPr>
            <p:ph type="title"/>
          </p:nvPr>
        </p:nvSpPr>
        <p:spPr/>
        <p:txBody>
          <a:bodyPr/>
          <a:lstStyle/>
          <a:p>
            <a:r>
              <a:rPr lang="en-US" dirty="0"/>
              <a:t>What data is in the CDW?</a:t>
            </a:r>
          </a:p>
        </p:txBody>
      </p:sp>
      <p:sp>
        <p:nvSpPr>
          <p:cNvPr id="3" name="Content Placeholder 2">
            <a:extLst>
              <a:ext uri="{FF2B5EF4-FFF2-40B4-BE49-F238E27FC236}">
                <a16:creationId xmlns:a16="http://schemas.microsoft.com/office/drawing/2014/main" id="{AF4217D0-B654-4E7E-B4D5-36688E8F1FE2}"/>
              </a:ext>
            </a:extLst>
          </p:cNvPr>
          <p:cNvSpPr>
            <a:spLocks noGrp="1"/>
          </p:cNvSpPr>
          <p:nvPr>
            <p:ph idx="1"/>
          </p:nvPr>
        </p:nvSpPr>
        <p:spPr/>
        <p:txBody>
          <a:bodyPr>
            <a:normAutofit fontScale="92500" lnSpcReduction="10000"/>
          </a:bodyPr>
          <a:lstStyle/>
          <a:p>
            <a:pPr marL="0" indent="0">
              <a:spcBef>
                <a:spcPct val="60000"/>
              </a:spcBef>
              <a:buNone/>
            </a:pPr>
            <a:r>
              <a:rPr lang="en-US" dirty="0">
                <a:latin typeface="Calibri"/>
                <a:cs typeface="ＭＳ Ｐゴシック" charset="0"/>
              </a:rPr>
              <a:t>Examples include, but are not limited to the following: </a:t>
            </a:r>
          </a:p>
          <a:p>
            <a:pPr>
              <a:spcBef>
                <a:spcPct val="60000"/>
              </a:spcBef>
            </a:pPr>
            <a:r>
              <a:rPr lang="en-US" dirty="0">
                <a:latin typeface="Calibri"/>
                <a:cs typeface="ＭＳ Ｐゴシック" charset="0"/>
              </a:rPr>
              <a:t>LEA : </a:t>
            </a:r>
            <a:br>
              <a:rPr lang="en-US" dirty="0">
                <a:latin typeface="Calibri"/>
                <a:cs typeface="ＭＳ Ｐゴシック" charset="0"/>
              </a:rPr>
            </a:br>
            <a:r>
              <a:rPr lang="en-US" sz="2400" dirty="0">
                <a:latin typeface="Calibri"/>
                <a:cs typeface="ＭＳ Ｐゴシック" charset="0"/>
              </a:rPr>
              <a:t>Dropout Rate, Graduation Rate, General Ledger, Assessment participation (performance ‘met/not met’)</a:t>
            </a:r>
          </a:p>
          <a:p>
            <a:pPr>
              <a:spcBef>
                <a:spcPct val="60000"/>
              </a:spcBef>
            </a:pPr>
            <a:r>
              <a:rPr lang="en-US" dirty="0">
                <a:latin typeface="Calibri"/>
                <a:cs typeface="ＭＳ Ｐゴシック" charset="0"/>
              </a:rPr>
              <a:t>School: </a:t>
            </a:r>
            <a:br>
              <a:rPr lang="en-US" dirty="0">
                <a:latin typeface="Calibri"/>
                <a:cs typeface="ＭＳ Ｐゴシック" charset="0"/>
              </a:rPr>
            </a:br>
            <a:r>
              <a:rPr lang="en-US" sz="2400" dirty="0">
                <a:latin typeface="Calibri"/>
                <a:cs typeface="ＭＳ Ｐゴシック" charset="0"/>
              </a:rPr>
              <a:t>Demographics and characteristics (Charter / ALP / Magnet Status)</a:t>
            </a:r>
          </a:p>
          <a:p>
            <a:pPr>
              <a:spcBef>
                <a:spcPct val="60000"/>
              </a:spcBef>
            </a:pPr>
            <a:r>
              <a:rPr lang="en-US" dirty="0">
                <a:latin typeface="Calibri"/>
                <a:cs typeface="ＭＳ Ｐゴシック" charset="0"/>
              </a:rPr>
              <a:t>Student: </a:t>
            </a:r>
            <a:br>
              <a:rPr lang="en-US" dirty="0">
                <a:latin typeface="Calibri"/>
                <a:cs typeface="ＭＳ Ｐゴシック" charset="0"/>
              </a:rPr>
            </a:br>
            <a:r>
              <a:rPr lang="en-US" sz="2400" dirty="0">
                <a:latin typeface="Calibri"/>
                <a:cs typeface="ＭＳ Ｐゴシック" charset="0"/>
              </a:rPr>
              <a:t>Demographics, Enrollment, Attendance, Course and Grades, Assessments and Program Participation, Discipline Data </a:t>
            </a:r>
          </a:p>
          <a:p>
            <a:pPr>
              <a:spcBef>
                <a:spcPct val="60000"/>
              </a:spcBef>
            </a:pPr>
            <a:r>
              <a:rPr lang="en-US" dirty="0">
                <a:latin typeface="Calibri"/>
                <a:cs typeface="ＭＳ Ｐゴシック" charset="0"/>
              </a:rPr>
              <a:t>Staff: </a:t>
            </a:r>
            <a:br>
              <a:rPr lang="en-US" dirty="0">
                <a:latin typeface="Calibri"/>
                <a:cs typeface="ＭＳ Ｐゴシック" charset="0"/>
              </a:rPr>
            </a:br>
            <a:r>
              <a:rPr lang="en-US" sz="2400" dirty="0">
                <a:latin typeface="Calibri"/>
                <a:cs typeface="ＭＳ Ｐゴシック" charset="0"/>
              </a:rPr>
              <a:t>Demographics, Hire Date, National Board Certification, Highest Degree Earned</a:t>
            </a:r>
          </a:p>
          <a:p>
            <a:endParaRPr lang="en-US" dirty="0"/>
          </a:p>
        </p:txBody>
      </p:sp>
      <p:sp>
        <p:nvSpPr>
          <p:cNvPr id="4" name="Footer Placeholder 3">
            <a:extLst>
              <a:ext uri="{FF2B5EF4-FFF2-40B4-BE49-F238E27FC236}">
                <a16:creationId xmlns:a16="http://schemas.microsoft.com/office/drawing/2014/main" id="{0C8134DB-9F28-446B-B5E0-DE8E0A27D09C}"/>
              </a:ext>
            </a:extLst>
          </p:cNvPr>
          <p:cNvSpPr>
            <a:spLocks noGrp="1"/>
          </p:cNvSpPr>
          <p:nvPr>
            <p:ph type="ftr" sz="quarter" idx="11"/>
          </p:nvPr>
        </p:nvSpPr>
        <p:spPr/>
        <p:txBody>
          <a:bodyPr/>
          <a:lstStyle/>
          <a:p>
            <a:endParaRPr lang="en-US"/>
          </a:p>
        </p:txBody>
      </p:sp>
      <p:sp>
        <p:nvSpPr>
          <p:cNvPr id="6" name="Slide Number Placeholder 4">
            <a:extLst>
              <a:ext uri="{FF2B5EF4-FFF2-40B4-BE49-F238E27FC236}">
                <a16:creationId xmlns:a16="http://schemas.microsoft.com/office/drawing/2014/main" id="{A842BE73-4420-449E-982B-49AD4FEE27F8}"/>
              </a:ext>
            </a:extLst>
          </p:cNvPr>
          <p:cNvSpPr txBox="1">
            <a:spLocks/>
          </p:cNvSpPr>
          <p:nvPr/>
        </p:nvSpPr>
        <p:spPr>
          <a:xfrm>
            <a:off x="8492613"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6DF90-2B21-4E8A-BA0F-162F2E17A443}" type="slidenum">
              <a:rPr lang="en-US" smtClean="0"/>
              <a:pPr/>
              <a:t>6</a:t>
            </a:fld>
            <a:endParaRPr lang="en-US" dirty="0"/>
          </a:p>
        </p:txBody>
      </p:sp>
    </p:spTree>
    <p:extLst>
      <p:ext uri="{BB962C8B-B14F-4D97-AF65-F5344CB8AC3E}">
        <p14:creationId xmlns:p14="http://schemas.microsoft.com/office/powerpoint/2010/main" val="362651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&amp; Staff - Sensitive Data</a:t>
            </a:r>
          </a:p>
        </p:txBody>
      </p:sp>
      <p:sp>
        <p:nvSpPr>
          <p:cNvPr id="3" name="Content Placeholder 2"/>
          <p:cNvSpPr>
            <a:spLocks noGrp="1"/>
          </p:cNvSpPr>
          <p:nvPr>
            <p:ph idx="1"/>
          </p:nvPr>
        </p:nvSpPr>
        <p:spPr/>
        <p:txBody>
          <a:bodyPr>
            <a:normAutofit/>
          </a:bodyPr>
          <a:lstStyle/>
          <a:p>
            <a:r>
              <a:rPr lang="en-US" dirty="0"/>
              <a:t>Collected at the </a:t>
            </a:r>
            <a:r>
              <a:rPr lang="en-US" b="1" dirty="0"/>
              <a:t>Detail</a:t>
            </a:r>
            <a:r>
              <a:rPr lang="en-US" dirty="0"/>
              <a:t> level, meaning records specific to the individual student and staff member are collected</a:t>
            </a:r>
          </a:p>
          <a:p>
            <a:endParaRPr lang="en-US" dirty="0"/>
          </a:p>
          <a:p>
            <a:r>
              <a:rPr lang="en-US" b="1" dirty="0"/>
              <a:t>PII </a:t>
            </a:r>
            <a:r>
              <a:rPr lang="en-US" dirty="0"/>
              <a:t>– ‘Personally Identifiable Information’ and must be protected</a:t>
            </a:r>
          </a:p>
          <a:p>
            <a:pPr lvl="1"/>
            <a:r>
              <a:rPr lang="en-US" dirty="0"/>
              <a:t>No detail level data is used for Federal Reporting</a:t>
            </a:r>
          </a:p>
          <a:p>
            <a:pPr lvl="1"/>
            <a:r>
              <a:rPr lang="en-US" dirty="0"/>
              <a:t>FERPA guidelines are enforced and dictate how any detail level data is to be used</a:t>
            </a:r>
          </a:p>
          <a:p>
            <a:pPr lvl="1"/>
            <a:endParaRPr lang="en-US" dirty="0"/>
          </a:p>
          <a:p>
            <a:pPr marL="914400" lvl="2" indent="0">
              <a:buNone/>
            </a:pPr>
            <a:endParaRPr lang="en-US" dirty="0"/>
          </a:p>
          <a:p>
            <a:pPr lvl="2"/>
            <a:endParaRPr lang="en-US" dirty="0"/>
          </a:p>
        </p:txBody>
      </p:sp>
      <p:sp>
        <p:nvSpPr>
          <p:cNvPr id="5" name="Slide Number Placeholder 4">
            <a:extLst>
              <a:ext uri="{FF2B5EF4-FFF2-40B4-BE49-F238E27FC236}">
                <a16:creationId xmlns:a16="http://schemas.microsoft.com/office/drawing/2014/main" id="{DA0430A7-AB29-45F5-BFDE-B3846AF82870}"/>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7</a:t>
            </a:fld>
            <a:endParaRPr lang="en-US" dirty="0"/>
          </a:p>
        </p:txBody>
      </p:sp>
    </p:spTree>
    <p:extLst>
      <p:ext uri="{BB962C8B-B14F-4D97-AF65-F5344CB8AC3E}">
        <p14:creationId xmlns:p14="http://schemas.microsoft.com/office/powerpoint/2010/main" val="236077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Could Benefit From Having Access?</a:t>
            </a:r>
          </a:p>
        </p:txBody>
      </p:sp>
      <p:sp>
        <p:nvSpPr>
          <p:cNvPr id="3" name="Content Placeholder 2"/>
          <p:cNvSpPr>
            <a:spLocks noGrp="1"/>
          </p:cNvSpPr>
          <p:nvPr>
            <p:ph idx="1"/>
          </p:nvPr>
        </p:nvSpPr>
        <p:spPr>
          <a:xfrm>
            <a:off x="406400" y="1524000"/>
            <a:ext cx="7006077" cy="4572000"/>
          </a:xfrm>
        </p:spPr>
        <p:txBody>
          <a:bodyPr/>
          <a:lstStyle/>
          <a:p>
            <a:r>
              <a:rPr lang="en-US" sz="2800" dirty="0"/>
              <a:t>Administrators</a:t>
            </a:r>
          </a:p>
          <a:p>
            <a:r>
              <a:rPr lang="en-US" sz="2800" dirty="0"/>
              <a:t>Tech Directors</a:t>
            </a:r>
          </a:p>
          <a:p>
            <a:r>
              <a:rPr lang="en-US" sz="2800" dirty="0"/>
              <a:t>Data Analysts / Report Writers</a:t>
            </a:r>
          </a:p>
          <a:p>
            <a:r>
              <a:rPr lang="en-US" sz="2800" dirty="0"/>
              <a:t>Coordinators </a:t>
            </a:r>
            <a:r>
              <a:rPr lang="en-US" sz="2000" i="1" dirty="0"/>
              <a:t>(all programs, including PowerSchool)</a:t>
            </a:r>
          </a:p>
          <a:p>
            <a:r>
              <a:rPr lang="en-US" sz="2800" dirty="0"/>
              <a:t>Data Managers</a:t>
            </a:r>
          </a:p>
          <a:p>
            <a:r>
              <a:rPr lang="en-US" sz="2800" dirty="0"/>
              <a:t>The list goes on and on…</a:t>
            </a:r>
          </a:p>
        </p:txBody>
      </p:sp>
      <p:pic>
        <p:nvPicPr>
          <p:cNvPr id="1030" name="Picture 6" descr="http://nuvola.corriere.it/files/2014/03/data-analyst-500x3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968" y="2034981"/>
            <a:ext cx="4023360" cy="267955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3361200-08B5-4471-9DA9-AD03DA11CDE2}"/>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8</a:t>
            </a:fld>
            <a:endParaRPr lang="en-US" dirty="0"/>
          </a:p>
        </p:txBody>
      </p:sp>
    </p:spTree>
    <p:extLst>
      <p:ext uri="{BB962C8B-B14F-4D97-AF65-F5344CB8AC3E}">
        <p14:creationId xmlns:p14="http://schemas.microsoft.com/office/powerpoint/2010/main" val="180124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5EAC-B966-4964-B8D9-0260E2789670}"/>
              </a:ext>
            </a:extLst>
          </p:cNvPr>
          <p:cNvSpPr>
            <a:spLocks noGrp="1"/>
          </p:cNvSpPr>
          <p:nvPr>
            <p:ph type="title"/>
          </p:nvPr>
        </p:nvSpPr>
        <p:spPr/>
        <p:txBody>
          <a:bodyPr/>
          <a:lstStyle/>
          <a:p>
            <a:r>
              <a:rPr lang="en-US" dirty="0"/>
              <a:t>What Type of Access Can I Request?</a:t>
            </a:r>
          </a:p>
        </p:txBody>
      </p:sp>
      <p:sp>
        <p:nvSpPr>
          <p:cNvPr id="3" name="Content Placeholder 2">
            <a:extLst>
              <a:ext uri="{FF2B5EF4-FFF2-40B4-BE49-F238E27FC236}">
                <a16:creationId xmlns:a16="http://schemas.microsoft.com/office/drawing/2014/main" id="{253FE263-66E3-4F14-A331-AB484BD4AC92}"/>
              </a:ext>
            </a:extLst>
          </p:cNvPr>
          <p:cNvSpPr>
            <a:spLocks noGrp="1"/>
          </p:cNvSpPr>
          <p:nvPr>
            <p:ph idx="1"/>
          </p:nvPr>
        </p:nvSpPr>
        <p:spPr/>
        <p:txBody>
          <a:bodyPr/>
          <a:lstStyle/>
          <a:p>
            <a:r>
              <a:rPr lang="en-US" dirty="0"/>
              <a:t>LEA</a:t>
            </a:r>
          </a:p>
          <a:p>
            <a:pPr lvl="1"/>
            <a:r>
              <a:rPr lang="en-US" b="1" dirty="0"/>
              <a:t>LEA Detail Answers </a:t>
            </a:r>
            <a:br>
              <a:rPr lang="en-US" dirty="0"/>
            </a:br>
            <a:r>
              <a:rPr lang="en-US" dirty="0"/>
              <a:t>“</a:t>
            </a:r>
            <a:r>
              <a:rPr lang="en-US" i="1" dirty="0"/>
              <a:t>Super Powers” – complete visibility</a:t>
            </a:r>
          </a:p>
          <a:p>
            <a:pPr lvl="1"/>
            <a:r>
              <a:rPr lang="en-US" b="1" dirty="0"/>
              <a:t>LEA Users Detail </a:t>
            </a:r>
            <a:br>
              <a:rPr lang="en-US" dirty="0"/>
            </a:br>
            <a:r>
              <a:rPr lang="en-US" i="1" dirty="0"/>
              <a:t>“One Click” dashboard reports with drill down to sensitive data</a:t>
            </a:r>
          </a:p>
          <a:p>
            <a:pPr lvl="1"/>
            <a:r>
              <a:rPr lang="en-US" b="1" dirty="0"/>
              <a:t>Security Officer </a:t>
            </a:r>
            <a:br>
              <a:rPr lang="en-US" dirty="0"/>
            </a:br>
            <a:r>
              <a:rPr lang="en-US" dirty="0"/>
              <a:t>“</a:t>
            </a:r>
            <a:r>
              <a:rPr lang="en-US" i="1" dirty="0"/>
              <a:t>Super Powers” to registration system only</a:t>
            </a:r>
          </a:p>
          <a:p>
            <a:r>
              <a:rPr lang="en-US" dirty="0"/>
              <a:t>School</a:t>
            </a:r>
          </a:p>
          <a:p>
            <a:pPr lvl="1"/>
            <a:r>
              <a:rPr lang="en-US" b="1" dirty="0"/>
              <a:t>School Users Detail </a:t>
            </a:r>
            <a:br>
              <a:rPr lang="en-US" dirty="0"/>
            </a:br>
            <a:r>
              <a:rPr lang="en-US" i="1" dirty="0"/>
              <a:t>“One Click” dashboard reports with drill down to sensitive data</a:t>
            </a:r>
          </a:p>
          <a:p>
            <a:pPr lvl="1"/>
            <a:endParaRPr lang="en-US" dirty="0"/>
          </a:p>
        </p:txBody>
      </p:sp>
      <p:sp>
        <p:nvSpPr>
          <p:cNvPr id="4" name="Footer Placeholder 3">
            <a:extLst>
              <a:ext uri="{FF2B5EF4-FFF2-40B4-BE49-F238E27FC236}">
                <a16:creationId xmlns:a16="http://schemas.microsoft.com/office/drawing/2014/main" id="{7E617375-824D-4906-AE87-202CD06C9B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C9CBD0-E17D-460B-B0B0-060FA49DACFE}"/>
              </a:ext>
            </a:extLst>
          </p:cNvPr>
          <p:cNvSpPr>
            <a:spLocks noGrp="1"/>
          </p:cNvSpPr>
          <p:nvPr>
            <p:ph type="sldNum" sz="quarter" idx="12"/>
          </p:nvPr>
        </p:nvSpPr>
        <p:spPr/>
        <p:txBody>
          <a:bodyPr/>
          <a:lstStyle/>
          <a:p>
            <a:fld id="{0306DF90-2B21-4E8A-BA0F-162F2E17A443}" type="slidenum">
              <a:rPr lang="en-US" smtClean="0"/>
              <a:t>9</a:t>
            </a:fld>
            <a:endParaRPr lang="en-US"/>
          </a:p>
        </p:txBody>
      </p:sp>
    </p:spTree>
    <p:extLst>
      <p:ext uri="{BB962C8B-B14F-4D97-AF65-F5344CB8AC3E}">
        <p14:creationId xmlns:p14="http://schemas.microsoft.com/office/powerpoint/2010/main" val="2069760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9"/>
</p:tagLst>
</file>

<file path=ppt/tags/tag2.xml><?xml version="1.0" encoding="utf-8"?>
<p:tagLst xmlns:a="http://schemas.openxmlformats.org/drawingml/2006/main" xmlns:r="http://schemas.openxmlformats.org/officeDocument/2006/relationships" xmlns:p="http://schemas.openxmlformats.org/presentationml/2006/main">
  <p:tag name="TIMING" val="|18.7|4.4"/>
</p:tagLst>
</file>

<file path=ppt/tags/tag3.xml><?xml version="1.0" encoding="utf-8"?>
<p:tagLst xmlns:a="http://schemas.openxmlformats.org/drawingml/2006/main" xmlns:r="http://schemas.openxmlformats.org/officeDocument/2006/relationships" xmlns:p="http://schemas.openxmlformats.org/presentationml/2006/main">
  <p:tag name="TIMING" val="|7.3"/>
</p:tagLst>
</file>

<file path=ppt/tags/tag4.xml><?xml version="1.0" encoding="utf-8"?>
<p:tagLst xmlns:a="http://schemas.openxmlformats.org/drawingml/2006/main" xmlns:r="http://schemas.openxmlformats.org/officeDocument/2006/relationships" xmlns:p="http://schemas.openxmlformats.org/presentationml/2006/main">
  <p:tag name="TIMING" val="|2.8|2.5"/>
</p:tagLst>
</file>

<file path=ppt/tags/tag5.xml><?xml version="1.0" encoding="utf-8"?>
<p:tagLst xmlns:a="http://schemas.openxmlformats.org/drawingml/2006/main" xmlns:r="http://schemas.openxmlformats.org/officeDocument/2006/relationships" xmlns:p="http://schemas.openxmlformats.org/presentationml/2006/main">
  <p:tag name="TIMING" val="|13.5"/>
</p:tagLst>
</file>

<file path=ppt/tags/tag6.xml><?xml version="1.0" encoding="utf-8"?>
<p:tagLst xmlns:a="http://schemas.openxmlformats.org/drawingml/2006/main" xmlns:r="http://schemas.openxmlformats.org/officeDocument/2006/relationships" xmlns:p="http://schemas.openxmlformats.org/presentationml/2006/main">
  <p:tag name="TIMING" val="|4.9|4.4"/>
</p:tagLst>
</file>

<file path=ppt/tags/tag7.xml><?xml version="1.0" encoding="utf-8"?>
<p:tagLst xmlns:a="http://schemas.openxmlformats.org/drawingml/2006/main" xmlns:r="http://schemas.openxmlformats.org/officeDocument/2006/relationships" xmlns:p="http://schemas.openxmlformats.org/presentationml/2006/main">
  <p:tag name="TIMING" val="|8.8|4.3|4"/>
</p:tagLst>
</file>

<file path=ppt/tags/tag8.xml><?xml version="1.0" encoding="utf-8"?>
<p:tagLst xmlns:a="http://schemas.openxmlformats.org/drawingml/2006/main" xmlns:r="http://schemas.openxmlformats.org/officeDocument/2006/relationships" xmlns:p="http://schemas.openxmlformats.org/presentationml/2006/main">
  <p:tag name="TIMING" val="|9.2"/>
</p:tagLst>
</file>

<file path=ppt/tags/tag9.xml><?xml version="1.0" encoding="utf-8"?>
<p:tagLst xmlns:a="http://schemas.openxmlformats.org/drawingml/2006/main" xmlns:r="http://schemas.openxmlformats.org/officeDocument/2006/relationships" xmlns:p="http://schemas.openxmlformats.org/presentationml/2006/main">
  <p:tag name="TIMING" val="|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DARS_OBIEE Template_2020.potx" id="{490F8AF7-8C9A-4BA9-83EF-95AD5DA57BFF}" vid="{63E4125C-9F1A-4C78-82D1-5103E086E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CEDARS_OBIEE Template_2020</Template>
  <TotalTime>1267</TotalTime>
  <Words>3051</Words>
  <Application>Microsoft Office PowerPoint</Application>
  <PresentationFormat>Widescreen</PresentationFormat>
  <Paragraphs>202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Overview to the CEDARS Data Warehouse (CDW)</vt:lpstr>
      <vt:lpstr>Topics</vt:lpstr>
      <vt:lpstr>The CDW is:</vt:lpstr>
      <vt:lpstr>The CDW is Not: </vt:lpstr>
      <vt:lpstr>What Systems Feed the CDW?</vt:lpstr>
      <vt:lpstr>What data is in the CDW?</vt:lpstr>
      <vt:lpstr>Student &amp; Staff - Sensitive Data</vt:lpstr>
      <vt:lpstr>Who Could Benefit From Having Access?</vt:lpstr>
      <vt:lpstr>What Type of Access Can I Request?</vt:lpstr>
      <vt:lpstr>Who Determines Who Has Access?</vt:lpstr>
      <vt:lpstr>Who Do I Contact for Access?</vt:lpstr>
      <vt:lpstr>How Do I Register for Access?</vt:lpstr>
      <vt:lpstr>Logging into the CDW Registration System</vt:lpstr>
      <vt:lpstr>Registration Completion</vt:lpstr>
      <vt:lpstr>Tips for Registering for Access</vt:lpstr>
      <vt:lpstr>Potential Password Pitfalls  </vt:lpstr>
      <vt:lpstr>  Do Browsers Make A Difference?  </vt:lpstr>
      <vt:lpstr>Logging into the CDW</vt:lpstr>
      <vt:lpstr>Navigating Dashboards</vt:lpstr>
      <vt:lpstr>Attendance Reports by Disability</vt:lpstr>
      <vt:lpstr>How do I Change my View?</vt:lpstr>
      <vt:lpstr>Proficiency by Disability</vt:lpstr>
      <vt:lpstr>How do I Drill Deeper into my Data?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Terra Dominguez</dc:creator>
  <cp:lastModifiedBy>Terra Dominguez</cp:lastModifiedBy>
  <cp:revision>9</cp:revision>
  <dcterms:created xsi:type="dcterms:W3CDTF">2020-10-26T18:15:28Z</dcterms:created>
  <dcterms:modified xsi:type="dcterms:W3CDTF">2020-10-27T16:10:08Z</dcterms:modified>
</cp:coreProperties>
</file>