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7" r:id="rId2"/>
    <p:sldId id="336" r:id="rId3"/>
    <p:sldId id="365" r:id="rId4"/>
    <p:sldId id="369" r:id="rId5"/>
    <p:sldId id="373" r:id="rId6"/>
    <p:sldId id="368" r:id="rId7"/>
    <p:sldId id="354" r:id="rId8"/>
    <p:sldId id="355" r:id="rId9"/>
    <p:sldId id="356" r:id="rId10"/>
    <p:sldId id="357" r:id="rId11"/>
    <p:sldId id="358" r:id="rId12"/>
    <p:sldId id="362" r:id="rId13"/>
    <p:sldId id="370" r:id="rId14"/>
    <p:sldId id="353" r:id="rId15"/>
    <p:sldId id="371" r:id="rId16"/>
    <p:sldId id="360" r:id="rId17"/>
    <p:sldId id="367" r:id="rId18"/>
    <p:sldId id="372" r:id="rId19"/>
    <p:sldId id="376" r:id="rId20"/>
    <p:sldId id="377" r:id="rId21"/>
    <p:sldId id="375" r:id="rId22"/>
    <p:sldId id="374" r:id="rId23"/>
    <p:sldId id="331" r:id="rId24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anna.townsend-smith@dpi.nc.gov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4376"/>
    <a:srgbClr val="6185AB"/>
    <a:srgbClr val="A2BC36"/>
    <a:srgbClr val="7F1353"/>
    <a:srgbClr val="B4C12C"/>
    <a:srgbClr val="580035"/>
    <a:srgbClr val="AFC1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56" autoAdjust="0"/>
    <p:restoredTop sz="94660"/>
  </p:normalViewPr>
  <p:slideViewPr>
    <p:cSldViewPr>
      <p:cViewPr varScale="1">
        <p:scale>
          <a:sx n="82" d="100"/>
          <a:sy n="82" d="100"/>
        </p:scale>
        <p:origin x="134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5AD006-FE29-414B-934A-0408A4A31871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CB015465-5F6C-42AB-B4A2-9E0AFB237FDE}">
      <dgm:prSet phldrT="[Text]"/>
      <dgm:spPr/>
      <dgm:t>
        <a:bodyPr/>
        <a:lstStyle/>
        <a:p>
          <a:r>
            <a:rPr lang="en-US" dirty="0">
              <a:solidFill>
                <a:srgbClr val="0D4376"/>
              </a:solidFill>
            </a:rPr>
            <a:t>Present Motion</a:t>
          </a:r>
        </a:p>
      </dgm:t>
    </dgm:pt>
    <dgm:pt modelId="{E6FE77E6-3657-41BC-A130-33AE07FBE98A}" type="parTrans" cxnId="{CD20D0D4-E189-4859-BE8E-62F1B78B681F}">
      <dgm:prSet/>
      <dgm:spPr/>
      <dgm:t>
        <a:bodyPr/>
        <a:lstStyle/>
        <a:p>
          <a:endParaRPr lang="en-US"/>
        </a:p>
      </dgm:t>
    </dgm:pt>
    <dgm:pt modelId="{61C0B676-0FDD-4B63-BC84-9E00274786E7}" type="sibTrans" cxnId="{CD20D0D4-E189-4859-BE8E-62F1B78B681F}">
      <dgm:prSet/>
      <dgm:spPr/>
      <dgm:t>
        <a:bodyPr/>
        <a:lstStyle/>
        <a:p>
          <a:endParaRPr lang="en-US"/>
        </a:p>
      </dgm:t>
    </dgm:pt>
    <dgm:pt modelId="{8ED3DA2D-69DF-44A8-9F42-B4B3945C8CDB}">
      <dgm:prSet phldrT="[Text]"/>
      <dgm:spPr/>
      <dgm:t>
        <a:bodyPr/>
        <a:lstStyle/>
        <a:p>
          <a:r>
            <a:rPr lang="en-US" dirty="0">
              <a:solidFill>
                <a:srgbClr val="0D4376"/>
              </a:solidFill>
            </a:rPr>
            <a:t>Second Motion</a:t>
          </a:r>
        </a:p>
      </dgm:t>
    </dgm:pt>
    <dgm:pt modelId="{03C0E34C-E27B-40B2-BB2F-163C98C181F0}" type="parTrans" cxnId="{76C6874B-2275-4632-A881-BB00D3D387A0}">
      <dgm:prSet/>
      <dgm:spPr/>
      <dgm:t>
        <a:bodyPr/>
        <a:lstStyle/>
        <a:p>
          <a:endParaRPr lang="en-US"/>
        </a:p>
      </dgm:t>
    </dgm:pt>
    <dgm:pt modelId="{FB562821-E03D-457B-BF8E-D98DFE029EE8}" type="sibTrans" cxnId="{76C6874B-2275-4632-A881-BB00D3D387A0}">
      <dgm:prSet/>
      <dgm:spPr/>
      <dgm:t>
        <a:bodyPr/>
        <a:lstStyle/>
        <a:p>
          <a:endParaRPr lang="en-US"/>
        </a:p>
      </dgm:t>
    </dgm:pt>
    <dgm:pt modelId="{A7DE92DF-6BA8-4EF1-B022-75102BC2F70E}">
      <dgm:prSet phldrT="[Text]"/>
      <dgm:spPr/>
      <dgm:t>
        <a:bodyPr/>
        <a:lstStyle/>
        <a:p>
          <a:r>
            <a:rPr lang="en-US" dirty="0">
              <a:solidFill>
                <a:srgbClr val="0D4376"/>
              </a:solidFill>
            </a:rPr>
            <a:t>Debate and Discuss</a:t>
          </a:r>
        </a:p>
      </dgm:t>
    </dgm:pt>
    <dgm:pt modelId="{E9219C38-231C-4517-8527-56B3DDD306B3}" type="parTrans" cxnId="{03B25014-1712-4377-9953-45DF5D13A1D7}">
      <dgm:prSet/>
      <dgm:spPr/>
      <dgm:t>
        <a:bodyPr/>
        <a:lstStyle/>
        <a:p>
          <a:endParaRPr lang="en-US"/>
        </a:p>
      </dgm:t>
    </dgm:pt>
    <dgm:pt modelId="{51659B13-A808-466D-92C7-67EA87446A19}" type="sibTrans" cxnId="{03B25014-1712-4377-9953-45DF5D13A1D7}">
      <dgm:prSet/>
      <dgm:spPr/>
      <dgm:t>
        <a:bodyPr/>
        <a:lstStyle/>
        <a:p>
          <a:endParaRPr lang="en-US"/>
        </a:p>
      </dgm:t>
    </dgm:pt>
    <dgm:pt modelId="{434785FE-BB5C-4F16-BBA0-0FA78C60736D}">
      <dgm:prSet phldrT="[Text]"/>
      <dgm:spPr/>
      <dgm:t>
        <a:bodyPr/>
        <a:lstStyle/>
        <a:p>
          <a:r>
            <a:rPr lang="en-US" dirty="0">
              <a:solidFill>
                <a:srgbClr val="0D4376"/>
              </a:solidFill>
            </a:rPr>
            <a:t>Vote on Motion</a:t>
          </a:r>
        </a:p>
      </dgm:t>
    </dgm:pt>
    <dgm:pt modelId="{FE504CF7-89BF-4C6D-AD93-87D7B1D0E3DF}" type="parTrans" cxnId="{BA6AA58A-EDBE-42C8-A7D2-6717D3526CF2}">
      <dgm:prSet/>
      <dgm:spPr/>
      <dgm:t>
        <a:bodyPr/>
        <a:lstStyle/>
        <a:p>
          <a:endParaRPr lang="en-US"/>
        </a:p>
      </dgm:t>
    </dgm:pt>
    <dgm:pt modelId="{BF867797-7018-4094-8851-CB349B2CF5EB}" type="sibTrans" cxnId="{BA6AA58A-EDBE-42C8-A7D2-6717D3526CF2}">
      <dgm:prSet/>
      <dgm:spPr/>
      <dgm:t>
        <a:bodyPr/>
        <a:lstStyle/>
        <a:p>
          <a:endParaRPr lang="en-US"/>
        </a:p>
      </dgm:t>
    </dgm:pt>
    <dgm:pt modelId="{ECF4DB3D-A8A7-4CD8-83A5-EDB14CD983E9}">
      <dgm:prSet phldrT="[Text]"/>
      <dgm:spPr/>
      <dgm:t>
        <a:bodyPr/>
        <a:lstStyle/>
        <a:p>
          <a:r>
            <a:rPr lang="en-US" dirty="0">
              <a:solidFill>
                <a:srgbClr val="0D4376"/>
              </a:solidFill>
            </a:rPr>
            <a:t>Record Vote Results</a:t>
          </a:r>
        </a:p>
      </dgm:t>
    </dgm:pt>
    <dgm:pt modelId="{14550084-9B8F-4E78-BDF6-EEEF3763B3ED}" type="parTrans" cxnId="{DFBD6526-6637-45D8-926E-8E367039608C}">
      <dgm:prSet/>
      <dgm:spPr/>
      <dgm:t>
        <a:bodyPr/>
        <a:lstStyle/>
        <a:p>
          <a:endParaRPr lang="en-US"/>
        </a:p>
      </dgm:t>
    </dgm:pt>
    <dgm:pt modelId="{A1E83D68-7580-4F81-8CEF-2BA744BB51C6}" type="sibTrans" cxnId="{DFBD6526-6637-45D8-926E-8E367039608C}">
      <dgm:prSet/>
      <dgm:spPr/>
      <dgm:t>
        <a:bodyPr/>
        <a:lstStyle/>
        <a:p>
          <a:endParaRPr lang="en-US"/>
        </a:p>
      </dgm:t>
    </dgm:pt>
    <dgm:pt modelId="{FAE51DFF-053B-479D-AEBB-98863CA92FE4}" type="pres">
      <dgm:prSet presAssocID="{465AD006-FE29-414B-934A-0408A4A31871}" presName="Name0" presStyleCnt="0">
        <dgm:presLayoutVars>
          <dgm:dir/>
          <dgm:animLvl val="lvl"/>
          <dgm:resizeHandles val="exact"/>
        </dgm:presLayoutVars>
      </dgm:prSet>
      <dgm:spPr/>
    </dgm:pt>
    <dgm:pt modelId="{494B7B83-FA17-48F0-9341-9CCBFE61AF45}" type="pres">
      <dgm:prSet presAssocID="{CB015465-5F6C-42AB-B4A2-9E0AFB237FDE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3502EE9E-5EFA-4F99-BE60-E3A84E7913FD}" type="pres">
      <dgm:prSet presAssocID="{61C0B676-0FDD-4B63-BC84-9E00274786E7}" presName="parTxOnlySpace" presStyleCnt="0"/>
      <dgm:spPr/>
    </dgm:pt>
    <dgm:pt modelId="{6E7A4C4D-D2A1-450A-88C4-21610954F9F4}" type="pres">
      <dgm:prSet presAssocID="{8ED3DA2D-69DF-44A8-9F42-B4B3945C8CDB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D8789BD0-C4B8-4606-A5A2-85CCD2AB1575}" type="pres">
      <dgm:prSet presAssocID="{FB562821-E03D-457B-BF8E-D98DFE029EE8}" presName="parTxOnlySpace" presStyleCnt="0"/>
      <dgm:spPr/>
    </dgm:pt>
    <dgm:pt modelId="{F07ABA71-0B28-42BA-9910-4FAE9DDD5B3A}" type="pres">
      <dgm:prSet presAssocID="{A7DE92DF-6BA8-4EF1-B022-75102BC2F70E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42D6BF4A-E1DC-43CA-BB99-0C63735609BB}" type="pres">
      <dgm:prSet presAssocID="{51659B13-A808-466D-92C7-67EA87446A19}" presName="parTxOnlySpace" presStyleCnt="0"/>
      <dgm:spPr/>
    </dgm:pt>
    <dgm:pt modelId="{A38ED612-E328-49BD-97EE-FE7B40D4859B}" type="pres">
      <dgm:prSet presAssocID="{434785FE-BB5C-4F16-BBA0-0FA78C60736D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AD92B542-42D3-4BC1-B11B-BF457E0EBFAB}" type="pres">
      <dgm:prSet presAssocID="{BF867797-7018-4094-8851-CB349B2CF5EB}" presName="parTxOnlySpace" presStyleCnt="0"/>
      <dgm:spPr/>
    </dgm:pt>
    <dgm:pt modelId="{5791D4A3-C5FC-4177-BBD0-D1AA53C5A186}" type="pres">
      <dgm:prSet presAssocID="{ECF4DB3D-A8A7-4CD8-83A5-EDB14CD983E9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03B25014-1712-4377-9953-45DF5D13A1D7}" srcId="{465AD006-FE29-414B-934A-0408A4A31871}" destId="{A7DE92DF-6BA8-4EF1-B022-75102BC2F70E}" srcOrd="2" destOrd="0" parTransId="{E9219C38-231C-4517-8527-56B3DDD306B3}" sibTransId="{51659B13-A808-466D-92C7-67EA87446A19}"/>
    <dgm:cxn modelId="{DFBD6526-6637-45D8-926E-8E367039608C}" srcId="{465AD006-FE29-414B-934A-0408A4A31871}" destId="{ECF4DB3D-A8A7-4CD8-83A5-EDB14CD983E9}" srcOrd="4" destOrd="0" parTransId="{14550084-9B8F-4E78-BDF6-EEEF3763B3ED}" sibTransId="{A1E83D68-7580-4F81-8CEF-2BA744BB51C6}"/>
    <dgm:cxn modelId="{76C6874B-2275-4632-A881-BB00D3D387A0}" srcId="{465AD006-FE29-414B-934A-0408A4A31871}" destId="{8ED3DA2D-69DF-44A8-9F42-B4B3945C8CDB}" srcOrd="1" destOrd="0" parTransId="{03C0E34C-E27B-40B2-BB2F-163C98C181F0}" sibTransId="{FB562821-E03D-457B-BF8E-D98DFE029EE8}"/>
    <dgm:cxn modelId="{A8E22C6F-34D7-4A14-89E3-965D1017352F}" type="presOf" srcId="{CB015465-5F6C-42AB-B4A2-9E0AFB237FDE}" destId="{494B7B83-FA17-48F0-9341-9CCBFE61AF45}" srcOrd="0" destOrd="0" presId="urn:microsoft.com/office/officeart/2005/8/layout/chevron1"/>
    <dgm:cxn modelId="{BA6AA58A-EDBE-42C8-A7D2-6717D3526CF2}" srcId="{465AD006-FE29-414B-934A-0408A4A31871}" destId="{434785FE-BB5C-4F16-BBA0-0FA78C60736D}" srcOrd="3" destOrd="0" parTransId="{FE504CF7-89BF-4C6D-AD93-87D7B1D0E3DF}" sibTransId="{BF867797-7018-4094-8851-CB349B2CF5EB}"/>
    <dgm:cxn modelId="{4E4FC69B-A4F0-42C7-B934-7BD35FF2C11C}" type="presOf" srcId="{8ED3DA2D-69DF-44A8-9F42-B4B3945C8CDB}" destId="{6E7A4C4D-D2A1-450A-88C4-21610954F9F4}" srcOrd="0" destOrd="0" presId="urn:microsoft.com/office/officeart/2005/8/layout/chevron1"/>
    <dgm:cxn modelId="{36DFF9B4-74D6-4ED6-9E69-119256E98917}" type="presOf" srcId="{465AD006-FE29-414B-934A-0408A4A31871}" destId="{FAE51DFF-053B-479D-AEBB-98863CA92FE4}" srcOrd="0" destOrd="0" presId="urn:microsoft.com/office/officeart/2005/8/layout/chevron1"/>
    <dgm:cxn modelId="{CD20D0D4-E189-4859-BE8E-62F1B78B681F}" srcId="{465AD006-FE29-414B-934A-0408A4A31871}" destId="{CB015465-5F6C-42AB-B4A2-9E0AFB237FDE}" srcOrd="0" destOrd="0" parTransId="{E6FE77E6-3657-41BC-A130-33AE07FBE98A}" sibTransId="{61C0B676-0FDD-4B63-BC84-9E00274786E7}"/>
    <dgm:cxn modelId="{135144DC-19E4-4FB4-BD7A-84904E20DA84}" type="presOf" srcId="{434785FE-BB5C-4F16-BBA0-0FA78C60736D}" destId="{A38ED612-E328-49BD-97EE-FE7B40D4859B}" srcOrd="0" destOrd="0" presId="urn:microsoft.com/office/officeart/2005/8/layout/chevron1"/>
    <dgm:cxn modelId="{7FC43AE5-272B-4F20-893C-0DE53F7420B9}" type="presOf" srcId="{A7DE92DF-6BA8-4EF1-B022-75102BC2F70E}" destId="{F07ABA71-0B28-42BA-9910-4FAE9DDD5B3A}" srcOrd="0" destOrd="0" presId="urn:microsoft.com/office/officeart/2005/8/layout/chevron1"/>
    <dgm:cxn modelId="{849B05FC-31C7-4698-9B8B-1AFC061E2CA9}" type="presOf" srcId="{ECF4DB3D-A8A7-4CD8-83A5-EDB14CD983E9}" destId="{5791D4A3-C5FC-4177-BBD0-D1AA53C5A186}" srcOrd="0" destOrd="0" presId="urn:microsoft.com/office/officeart/2005/8/layout/chevron1"/>
    <dgm:cxn modelId="{3CBD74E1-B6D0-44AE-A45C-4F2DA7377C90}" type="presParOf" srcId="{FAE51DFF-053B-479D-AEBB-98863CA92FE4}" destId="{494B7B83-FA17-48F0-9341-9CCBFE61AF45}" srcOrd="0" destOrd="0" presId="urn:microsoft.com/office/officeart/2005/8/layout/chevron1"/>
    <dgm:cxn modelId="{68340DA7-3926-446A-93D9-47A85B1699C6}" type="presParOf" srcId="{FAE51DFF-053B-479D-AEBB-98863CA92FE4}" destId="{3502EE9E-5EFA-4F99-BE60-E3A84E7913FD}" srcOrd="1" destOrd="0" presId="urn:microsoft.com/office/officeart/2005/8/layout/chevron1"/>
    <dgm:cxn modelId="{9AAA8011-51C8-4A2A-9B33-26C96553C85C}" type="presParOf" srcId="{FAE51DFF-053B-479D-AEBB-98863CA92FE4}" destId="{6E7A4C4D-D2A1-450A-88C4-21610954F9F4}" srcOrd="2" destOrd="0" presId="urn:microsoft.com/office/officeart/2005/8/layout/chevron1"/>
    <dgm:cxn modelId="{1AFADF3B-8B33-434A-854A-0CDFA298E765}" type="presParOf" srcId="{FAE51DFF-053B-479D-AEBB-98863CA92FE4}" destId="{D8789BD0-C4B8-4606-A5A2-85CCD2AB1575}" srcOrd="3" destOrd="0" presId="urn:microsoft.com/office/officeart/2005/8/layout/chevron1"/>
    <dgm:cxn modelId="{4F0E437D-4946-4D8A-932B-98AFAAC4EFF8}" type="presParOf" srcId="{FAE51DFF-053B-479D-AEBB-98863CA92FE4}" destId="{F07ABA71-0B28-42BA-9910-4FAE9DDD5B3A}" srcOrd="4" destOrd="0" presId="urn:microsoft.com/office/officeart/2005/8/layout/chevron1"/>
    <dgm:cxn modelId="{52C18476-9C46-46AF-AC85-2F02351C2FCE}" type="presParOf" srcId="{FAE51DFF-053B-479D-AEBB-98863CA92FE4}" destId="{42D6BF4A-E1DC-43CA-BB99-0C63735609BB}" srcOrd="5" destOrd="0" presId="urn:microsoft.com/office/officeart/2005/8/layout/chevron1"/>
    <dgm:cxn modelId="{D223BCBD-CF17-4E81-8F78-5B106CFD6F18}" type="presParOf" srcId="{FAE51DFF-053B-479D-AEBB-98863CA92FE4}" destId="{A38ED612-E328-49BD-97EE-FE7B40D4859B}" srcOrd="6" destOrd="0" presId="urn:microsoft.com/office/officeart/2005/8/layout/chevron1"/>
    <dgm:cxn modelId="{DDD62A79-6A8A-46A2-B55E-6A853B66F3E3}" type="presParOf" srcId="{FAE51DFF-053B-479D-AEBB-98863CA92FE4}" destId="{AD92B542-42D3-4BC1-B11B-BF457E0EBFAB}" srcOrd="7" destOrd="0" presId="urn:microsoft.com/office/officeart/2005/8/layout/chevron1"/>
    <dgm:cxn modelId="{7EF577D5-2544-4430-AE5A-C3A7D3830887}" type="presParOf" srcId="{FAE51DFF-053B-479D-AEBB-98863CA92FE4}" destId="{5791D4A3-C5FC-4177-BBD0-D1AA53C5A186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4B7B83-FA17-48F0-9341-9CCBFE61AF45}">
      <dsp:nvSpPr>
        <dsp:cNvPr id="0" name=""/>
        <dsp:cNvSpPr/>
      </dsp:nvSpPr>
      <dsp:spPr>
        <a:xfrm>
          <a:off x="2232" y="1317128"/>
          <a:ext cx="1986855" cy="7947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rgbClr val="0D4376"/>
              </a:solidFill>
            </a:rPr>
            <a:t>Present Motion</a:t>
          </a:r>
        </a:p>
      </dsp:txBody>
      <dsp:txXfrm>
        <a:off x="399603" y="1317128"/>
        <a:ext cx="1192113" cy="794742"/>
      </dsp:txXfrm>
    </dsp:sp>
    <dsp:sp modelId="{6E7A4C4D-D2A1-450A-88C4-21610954F9F4}">
      <dsp:nvSpPr>
        <dsp:cNvPr id="0" name=""/>
        <dsp:cNvSpPr/>
      </dsp:nvSpPr>
      <dsp:spPr>
        <a:xfrm>
          <a:off x="1790402" y="1317128"/>
          <a:ext cx="1986855" cy="7947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rgbClr val="0D4376"/>
              </a:solidFill>
            </a:rPr>
            <a:t>Second Motion</a:t>
          </a:r>
        </a:p>
      </dsp:txBody>
      <dsp:txXfrm>
        <a:off x="2187773" y="1317128"/>
        <a:ext cx="1192113" cy="794742"/>
      </dsp:txXfrm>
    </dsp:sp>
    <dsp:sp modelId="{F07ABA71-0B28-42BA-9910-4FAE9DDD5B3A}">
      <dsp:nvSpPr>
        <dsp:cNvPr id="0" name=""/>
        <dsp:cNvSpPr/>
      </dsp:nvSpPr>
      <dsp:spPr>
        <a:xfrm>
          <a:off x="3578572" y="1317128"/>
          <a:ext cx="1986855" cy="7947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rgbClr val="0D4376"/>
              </a:solidFill>
            </a:rPr>
            <a:t>Debate and Discuss</a:t>
          </a:r>
        </a:p>
      </dsp:txBody>
      <dsp:txXfrm>
        <a:off x="3975943" y="1317128"/>
        <a:ext cx="1192113" cy="794742"/>
      </dsp:txXfrm>
    </dsp:sp>
    <dsp:sp modelId="{A38ED612-E328-49BD-97EE-FE7B40D4859B}">
      <dsp:nvSpPr>
        <dsp:cNvPr id="0" name=""/>
        <dsp:cNvSpPr/>
      </dsp:nvSpPr>
      <dsp:spPr>
        <a:xfrm>
          <a:off x="5366742" y="1317128"/>
          <a:ext cx="1986855" cy="7947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rgbClr val="0D4376"/>
              </a:solidFill>
            </a:rPr>
            <a:t>Vote on Motion</a:t>
          </a:r>
        </a:p>
      </dsp:txBody>
      <dsp:txXfrm>
        <a:off x="5764113" y="1317128"/>
        <a:ext cx="1192113" cy="794742"/>
      </dsp:txXfrm>
    </dsp:sp>
    <dsp:sp modelId="{5791D4A3-C5FC-4177-BBD0-D1AA53C5A186}">
      <dsp:nvSpPr>
        <dsp:cNvPr id="0" name=""/>
        <dsp:cNvSpPr/>
      </dsp:nvSpPr>
      <dsp:spPr>
        <a:xfrm>
          <a:off x="7154912" y="1317128"/>
          <a:ext cx="1986855" cy="7947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rgbClr val="0D4376"/>
              </a:solidFill>
            </a:rPr>
            <a:t>Record Vote Results</a:t>
          </a:r>
        </a:p>
      </dsp:txBody>
      <dsp:txXfrm>
        <a:off x="7552283" y="1317128"/>
        <a:ext cx="1192113" cy="7947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0668519-B68E-4B12-BEC3-62709D9AE7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8AB190-1D53-4C2E-9F81-ABB7AD6D48E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pPr>
              <a:defRPr/>
            </a:pPr>
            <a:fld id="{5461F10B-D831-47E4-9450-A5844F01AFAC}" type="datetimeFigureOut">
              <a:rPr lang="en-US"/>
              <a:pPr>
                <a:defRPr/>
              </a:pPr>
              <a:t>1/22/2019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0D1E34-320C-47EB-93AC-1311533F73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040BFE-A20A-498A-A6F9-9DD39DF195C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pPr>
              <a:defRPr/>
            </a:pPr>
            <a:fld id="{A870D03D-8E49-418B-AC9E-B180D0F506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CCD9AE2-745A-4F71-A460-D58B29CB626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9F01E5F-86DB-4A76-9AAE-FD155AA5A22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3237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B1D9348E-54E0-41E3-BCA5-A86C7B5E391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6E7D3484-DA04-415C-AA66-02308010C16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21188"/>
            <a:ext cx="5149850" cy="4189412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62ADF549-7FC4-4A12-A091-B1DF52D44B9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3963"/>
            <a:ext cx="3043238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8016E3A2-D8A9-4850-B973-8FD15C2EA2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843963"/>
            <a:ext cx="3043237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ヒラギノ角ゴ Pro W3" charset="-128"/>
              </a:defRPr>
            </a:lvl1pPr>
          </a:lstStyle>
          <a:p>
            <a:pPr>
              <a:defRPr/>
            </a:pPr>
            <a:fld id="{E0E51075-3BA5-4459-81DA-B839B846B1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0E51075-3BA5-4459-81DA-B839B846B103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2393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WhitebackPPTCover3">
            <a:extLst>
              <a:ext uri="{FF2B5EF4-FFF2-40B4-BE49-F238E27FC236}">
                <a16:creationId xmlns:a16="http://schemas.microsoft.com/office/drawing/2014/main" id="{D0617027-C22C-49E0-84FA-E513FDC22A3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 algn="ctr">
              <a:defRPr sz="4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44F2AA-DD0A-4066-905C-1245DA0D1B8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B525C-1253-42BF-9268-9CF6A40FC2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023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BCDBA32-D1BB-4886-AAA9-10BE8C2B2C5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86B9A-78D0-4887-8DC9-44FD2E4D8261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029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DD1CA05-8E3A-4D6F-A142-3BF45B83C0C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62340-6EDF-4987-92E9-6D8B7B1A6CD2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206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0D0A0A2-C0D6-41DB-BCCF-925E351BE08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52E12-61BE-46B8-AD60-FB1E4EC44EC4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169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D5F2C61-D324-4E0D-97E7-7DAB89CB6D5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44D60-B5CA-444E-9984-930B4DA342B6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394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01C3633-1C93-42C5-9CFE-86D1726DB01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90715-7F78-4844-ACD3-E9039903187E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675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D58C83-25A0-4795-A05F-A3EFB87652F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0D68C-243F-4F78-9297-57333766B281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947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FF5D3431-B055-43CE-8379-9BD70DAF7C1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B38D9-E53B-4DB6-AE58-988D2BA92690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803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385A7160-7B93-4C97-9212-2A73EE7878A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C24E8-0628-4721-9401-60F88D4F865A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447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F7EB467-0A9B-4F32-BB68-41B8CA3B979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3CD52-8524-4CFE-A5E3-C081BF49F0D1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859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9FF3007-025D-4D41-BAE9-593D5332759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59BD1-54EF-40D6-86DB-7F33602E8A57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385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WhitebackPPTCover3_3">
            <a:extLst>
              <a:ext uri="{FF2B5EF4-FFF2-40B4-BE49-F238E27FC236}">
                <a16:creationId xmlns:a16="http://schemas.microsoft.com/office/drawing/2014/main" id="{EF3C5DE0-5DFC-4C7F-850F-2D538BEE85B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8DBA1838-F63A-4047-886B-C3246257DE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9D8DF422-8580-453A-97F8-A147E5E156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360EB9B-0B84-4658-BC47-0201532B456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folHlink"/>
                </a:solidFill>
                <a:ea typeface="ヒラギノ角ゴ Pro W3" charset="-128"/>
              </a:defRPr>
            </a:lvl1pPr>
          </a:lstStyle>
          <a:p>
            <a:pPr>
              <a:defRPr/>
            </a:pPr>
            <a:fld id="{297F8BF3-EAB8-4748-8935-E02BFF426768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0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+mj-lt"/>
          <a:ea typeface="+mj-ea"/>
          <a:cs typeface="ヒラギノ角ゴ Pro W3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  <a:cs typeface="ヒラギノ角ゴ Pro W3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  <a:cs typeface="ヒラギノ角ゴ Pro W3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  <a:cs typeface="ヒラギノ角ゴ Pro W3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  <a:cs typeface="ヒラギノ角ゴ Pro W3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000">
          <a:solidFill>
            <a:srgbClr val="0D4376"/>
          </a:solidFill>
          <a:latin typeface="+mn-lt"/>
          <a:ea typeface="+mn-ea"/>
          <a:cs typeface="ヒラギノ角ゴ Pro W3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D4376"/>
          </a:solidFill>
          <a:latin typeface="+mn-lt"/>
          <a:ea typeface="+mn-ea"/>
          <a:cs typeface="ヒラギノ角ゴ Pro W3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D4376"/>
          </a:solidFill>
          <a:latin typeface="+mn-lt"/>
          <a:ea typeface="+mn-ea"/>
          <a:cs typeface="ヒラギノ角ゴ Pro W3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D4376"/>
          </a:solidFill>
          <a:latin typeface="+mn-lt"/>
          <a:ea typeface="+mn-ea"/>
          <a:cs typeface="ヒラギノ角ゴ Pro W3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D4376"/>
          </a:solidFill>
          <a:latin typeface="+mn-lt"/>
          <a:ea typeface="+mn-ea"/>
          <a:cs typeface="ヒラギノ角ゴ Pro W3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D437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D437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D437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D4376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2A458F0-9DD1-4594-A515-EF563FB5E93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Leading Mission-Based Purposeful Meetings</a:t>
            </a:r>
          </a:p>
        </p:txBody>
      </p:sp>
      <p:sp>
        <p:nvSpPr>
          <p:cNvPr id="7171" name="Subtitle 2">
            <a:extLst>
              <a:ext uri="{FF2B5EF4-FFF2-40B4-BE49-F238E27FC236}">
                <a16:creationId xmlns:a16="http://schemas.microsoft.com/office/drawing/2014/main" id="{F3738C27-1762-41F3-90B4-C2613E3A07A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Planning Year Session V</a:t>
            </a:r>
          </a:p>
          <a:p>
            <a:r>
              <a:rPr lang="en-US" altLang="en-US" dirty="0"/>
              <a:t>Raleigh, NC</a:t>
            </a:r>
          </a:p>
          <a:p>
            <a:r>
              <a:rPr lang="en-US" altLang="en-US" dirty="0"/>
              <a:t>January 30, 2019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1DAEDB27-F04C-46E6-AD90-25AA686C62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NC Open Meetings Law – </a:t>
            </a:r>
            <a:br>
              <a:rPr lang="en-US" altLang="en-US" dirty="0"/>
            </a:br>
            <a:r>
              <a:rPr lang="en-US" altLang="en-US" dirty="0"/>
              <a:t>Closed Session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DD741-C45F-4CA5-81EC-3FB50E7B26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There are nine (9) legal reasons in NC to go into closed session (pursuant to NCGS 143-318/11):</a:t>
            </a:r>
          </a:p>
          <a:p>
            <a:pPr lvl="1"/>
            <a:r>
              <a:rPr lang="en-US" altLang="en-US" sz="1800" dirty="0"/>
              <a:t>Privileged Information – General Statute 132 (Personnel, Student, Closed Session)</a:t>
            </a:r>
          </a:p>
          <a:p>
            <a:pPr lvl="1"/>
            <a:r>
              <a:rPr lang="en-US" altLang="en-US" sz="2000" dirty="0"/>
              <a:t>Discuss Award or Scholarship </a:t>
            </a:r>
          </a:p>
          <a:p>
            <a:pPr lvl="1"/>
            <a:r>
              <a:rPr lang="en-US" altLang="en-US" sz="2000" dirty="0"/>
              <a:t>Consult with attorney (not about general policy) </a:t>
            </a:r>
          </a:p>
          <a:p>
            <a:pPr lvl="1"/>
            <a:r>
              <a:rPr lang="en-US" altLang="en-US" sz="2000" dirty="0"/>
              <a:t>Expansion (Real estate/business negotiation)</a:t>
            </a:r>
          </a:p>
          <a:p>
            <a:pPr lvl="1"/>
            <a:r>
              <a:rPr lang="en-US" altLang="en-US" sz="2000" dirty="0"/>
              <a:t>Negotiations (terms of employment contracts)</a:t>
            </a:r>
          </a:p>
          <a:p>
            <a:pPr lvl="1"/>
            <a:r>
              <a:rPr lang="en-US" altLang="en-US" sz="2000" dirty="0"/>
              <a:t>Personnel matters</a:t>
            </a:r>
          </a:p>
          <a:p>
            <a:pPr lvl="1"/>
            <a:r>
              <a:rPr lang="en-US" altLang="en-US" sz="2000" dirty="0"/>
              <a:t>Investigate concerns of criminal matters</a:t>
            </a:r>
          </a:p>
          <a:p>
            <a:pPr lvl="1"/>
            <a:r>
              <a:rPr lang="en-US" altLang="en-US" sz="2000" dirty="0"/>
              <a:t>Form emergency plans for response to school violence</a:t>
            </a:r>
          </a:p>
          <a:p>
            <a:pPr lvl="1"/>
            <a:r>
              <a:rPr lang="en-US" altLang="en-US" sz="2000" dirty="0"/>
              <a:t>Briefings from law enforcement (public safety, terrorism, etc.)</a:t>
            </a:r>
          </a:p>
        </p:txBody>
      </p:sp>
    </p:spTree>
    <p:extLst>
      <p:ext uri="{BB962C8B-B14F-4D97-AF65-F5344CB8AC3E}">
        <p14:creationId xmlns:p14="http://schemas.microsoft.com/office/powerpoint/2010/main" val="3595551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43A2B129-4833-4203-95DE-0B0208BF64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NC Open Meetings Law – </a:t>
            </a:r>
            <a:br>
              <a:rPr lang="en-US" altLang="en-US" dirty="0"/>
            </a:br>
            <a:r>
              <a:rPr lang="en-US" altLang="en-US" dirty="0"/>
              <a:t>Closed Session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42526-5977-4BB2-A80F-7C624516B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/>
              <a:t>What do you do if you want to make a decision based on the closed session discussion? </a:t>
            </a:r>
          </a:p>
          <a:p>
            <a:pPr lvl="1">
              <a:defRPr/>
            </a:pPr>
            <a:r>
              <a:rPr lang="en-US" sz="2400" dirty="0"/>
              <a:t>Come out of closed session and vote </a:t>
            </a:r>
          </a:p>
          <a:p>
            <a:pPr lvl="1">
              <a:defRPr/>
            </a:pPr>
            <a:r>
              <a:rPr lang="en-US" sz="2400" dirty="0"/>
              <a:t>Make a motion that </a:t>
            </a:r>
            <a:r>
              <a:rPr lang="en-US" sz="2400" b="1" dirty="0"/>
              <a:t>makes clear to the public </a:t>
            </a:r>
            <a:r>
              <a:rPr lang="en-US" sz="2400" dirty="0"/>
              <a:t>what the vote is for.</a:t>
            </a:r>
          </a:p>
          <a:p>
            <a:pPr lvl="2">
              <a:defRPr/>
            </a:pPr>
            <a:r>
              <a:rPr lang="en-US" sz="2000" dirty="0"/>
              <a:t>Example: Voting ‘yes’ or ‘no’ on package A does not tell the public what package A is. </a:t>
            </a:r>
          </a:p>
          <a:p>
            <a:pPr>
              <a:defRPr/>
            </a:pPr>
            <a:r>
              <a:rPr lang="en-US" sz="2800" dirty="0"/>
              <a:t>Remember, you </a:t>
            </a:r>
            <a:r>
              <a:rPr lang="en-US" sz="2800" b="1" dirty="0"/>
              <a:t>must</a:t>
            </a:r>
            <a:r>
              <a:rPr lang="en-US" sz="2800" dirty="0"/>
              <a:t> come out of closed session to adjourn the meeting</a:t>
            </a:r>
          </a:p>
          <a:p>
            <a:pPr marL="0" indent="0">
              <a:buFontTx/>
              <a:buNone/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52614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DB7D51E5-B52F-4523-8B73-4B6717A9BD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en-US" sz="3600" dirty="0"/>
              <a:t>Can the board make decisions about the school through email?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06C6F-CAE2-454B-9B3C-88198DBE38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r>
              <a:rPr lang="en-US" altLang="en-US" sz="2800" dirty="0"/>
              <a:t>No</a:t>
            </a:r>
          </a:p>
          <a:p>
            <a:r>
              <a:rPr lang="en-US" altLang="en-US" sz="2800" dirty="0"/>
              <a:t>Electronic “discussions” of school business involving several board members could be construed as a meeting and </a:t>
            </a:r>
            <a:r>
              <a:rPr lang="en-US" altLang="en-US" sz="2800" b="1" dirty="0"/>
              <a:t>are in violation of the open meetings law</a:t>
            </a:r>
          </a:p>
          <a:p>
            <a:r>
              <a:rPr lang="en-US" altLang="en-US" sz="2800" dirty="0"/>
              <a:t>You can communicate via email, just communicate individually and avoid a quorum of board members</a:t>
            </a:r>
          </a:p>
          <a:p>
            <a:r>
              <a:rPr lang="en-US" altLang="en-US" sz="2800" dirty="0"/>
              <a:t>Do not “reply all” to an email from a board member that discusses school business</a:t>
            </a:r>
          </a:p>
        </p:txBody>
      </p:sp>
    </p:spTree>
    <p:extLst>
      <p:ext uri="{BB962C8B-B14F-4D97-AF65-F5344CB8AC3E}">
        <p14:creationId xmlns:p14="http://schemas.microsoft.com/office/powerpoint/2010/main" val="22763854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9F87FA67-6B8B-4ABE-98AA-57AD169BD1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What makes meetings successful?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E0142C0-4E39-4BE0-90EA-A5C659EEEB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23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EBADED2D-D4C9-4722-B054-C9A7A64AB2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What are the characteristics of a successful board meeting?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6C2285-AC99-43C8-AD04-F093D9FDB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/>
              <a:t>Focusing, with intensity, on the mission of the school</a:t>
            </a:r>
          </a:p>
          <a:p>
            <a:pPr lvl="1">
              <a:defRPr/>
            </a:pPr>
            <a:r>
              <a:rPr lang="en-US" sz="2600" dirty="0"/>
              <a:t>Start each meeting by stating the mission</a:t>
            </a:r>
          </a:p>
          <a:p>
            <a:pPr lvl="1">
              <a:defRPr/>
            </a:pPr>
            <a:r>
              <a:rPr lang="en-US" sz="2600" dirty="0"/>
              <a:t>Routinely refer to the board’s/school’s strategic plan and goals</a:t>
            </a:r>
          </a:p>
          <a:p>
            <a:pPr>
              <a:defRPr/>
            </a:pPr>
            <a:r>
              <a:rPr lang="en-US" sz="2800" dirty="0"/>
              <a:t>Evaluate outcomes (student, staff, and board)</a:t>
            </a:r>
          </a:p>
          <a:p>
            <a:pPr>
              <a:defRPr/>
            </a:pPr>
            <a:r>
              <a:rPr lang="en-US" sz="2800" dirty="0"/>
              <a:t>Consistently high attendance of members</a:t>
            </a:r>
          </a:p>
          <a:p>
            <a:pPr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5014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EBADED2D-D4C9-4722-B054-C9A7A64AB2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What are the characteristics of a successful board meeting?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6C2285-AC99-43C8-AD04-F093D9FDB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/>
              <a:t>Has a clearly outlined agenda</a:t>
            </a:r>
          </a:p>
          <a:p>
            <a:pPr>
              <a:defRPr/>
            </a:pPr>
            <a:r>
              <a:rPr lang="en-US" sz="2800" dirty="0"/>
              <a:t>Stays on schedule (starts and ends on time; allows ample time for presentations and discussion)</a:t>
            </a:r>
          </a:p>
          <a:p>
            <a:pPr>
              <a:defRPr/>
            </a:pPr>
            <a:r>
              <a:rPr lang="en-US" sz="2800" dirty="0"/>
              <a:t>Follows Roberts Rules of Order</a:t>
            </a:r>
          </a:p>
          <a:p>
            <a:pPr>
              <a:defRPr/>
            </a:pPr>
            <a:r>
              <a:rPr lang="en-US" sz="2800" dirty="0"/>
              <a:t>Detailed committee reports</a:t>
            </a:r>
          </a:p>
          <a:p>
            <a:pPr>
              <a:defRPr/>
            </a:pPr>
            <a:r>
              <a:rPr lang="en-US" sz="2800" dirty="0"/>
              <a:t>Robust and open discussion</a:t>
            </a:r>
          </a:p>
          <a:p>
            <a:pPr>
              <a:defRPr/>
            </a:pPr>
            <a:r>
              <a:rPr lang="en-US" sz="2800" dirty="0"/>
              <a:t>Students first mindset</a:t>
            </a:r>
          </a:p>
          <a:p>
            <a:pPr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011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2791ABF3-F80F-4A59-AEDA-9A594F27EB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Sample Meeting Agenda 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9CEBE3D6-D0C5-473D-98C9-0978B29E9B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7772400" cy="4495800"/>
          </a:xfrm>
        </p:spPr>
        <p:txBody>
          <a:bodyPr/>
          <a:lstStyle/>
          <a:p>
            <a:pPr marL="514350" indent="-457200" eaLnBrk="1" hangingPunct="1">
              <a:buFontTx/>
              <a:buAutoNum type="arabicPeriod"/>
            </a:pPr>
            <a:r>
              <a:rPr lang="en-US" altLang="en-US" sz="2200" dirty="0"/>
              <a:t>Call to order</a:t>
            </a:r>
          </a:p>
          <a:p>
            <a:pPr marL="514350" indent="-457200" eaLnBrk="1" hangingPunct="1">
              <a:buFontTx/>
              <a:buAutoNum type="arabicPeriod"/>
            </a:pPr>
            <a:r>
              <a:rPr lang="en-US" altLang="en-US" sz="2200" dirty="0"/>
              <a:t>Reading of the School’s Mission and Conflict of Interest Policy    </a:t>
            </a:r>
          </a:p>
          <a:p>
            <a:pPr marL="514350" indent="-457200" eaLnBrk="1" hangingPunct="1">
              <a:buFontTx/>
              <a:buAutoNum type="arabicPeriod"/>
            </a:pPr>
            <a:r>
              <a:rPr lang="en-US" altLang="en-US" sz="2200" dirty="0"/>
              <a:t>Approval of Minutes</a:t>
            </a:r>
          </a:p>
          <a:p>
            <a:pPr marL="514350" indent="-457200" eaLnBrk="1" hangingPunct="1">
              <a:buFontTx/>
              <a:buAutoNum type="arabicPeriod"/>
            </a:pPr>
            <a:r>
              <a:rPr lang="en-US" altLang="en-US" sz="2200" dirty="0"/>
              <a:t>Public Comment</a:t>
            </a:r>
          </a:p>
          <a:p>
            <a:pPr marL="514350" indent="-457200" eaLnBrk="1" hangingPunct="1">
              <a:buFontTx/>
              <a:buAutoNum type="arabicPeriod"/>
            </a:pPr>
            <a:r>
              <a:rPr lang="en-US" altLang="en-US" sz="2200" dirty="0"/>
              <a:t>Approval of Agenda</a:t>
            </a:r>
          </a:p>
          <a:p>
            <a:pPr marL="514350" indent="-457200" eaLnBrk="1" hangingPunct="1">
              <a:buFontTx/>
              <a:buAutoNum type="arabicPeriod"/>
            </a:pPr>
            <a:r>
              <a:rPr lang="en-US" altLang="en-US" sz="2200" dirty="0"/>
              <a:t>Officer Reports</a:t>
            </a:r>
          </a:p>
          <a:p>
            <a:pPr marL="514350" indent="-457200" eaLnBrk="1" hangingPunct="1">
              <a:buFontTx/>
              <a:buAutoNum type="arabicPeriod"/>
            </a:pPr>
            <a:r>
              <a:rPr lang="en-US" altLang="en-US" sz="2200" dirty="0"/>
              <a:t>Directors report </a:t>
            </a:r>
          </a:p>
          <a:p>
            <a:pPr marL="514350" indent="-457200" eaLnBrk="1" hangingPunct="1">
              <a:buFontTx/>
              <a:buAutoNum type="arabicPeriod"/>
            </a:pPr>
            <a:r>
              <a:rPr lang="en-US" altLang="en-US" sz="2200" dirty="0"/>
              <a:t>Special Committee Reports</a:t>
            </a:r>
          </a:p>
          <a:p>
            <a:pPr marL="514350" indent="-457200" eaLnBrk="1" hangingPunct="1">
              <a:buFontTx/>
              <a:buAutoNum type="arabicPeriod"/>
            </a:pPr>
            <a:r>
              <a:rPr lang="en-US" altLang="en-US" sz="2200" dirty="0"/>
              <a:t>New Business</a:t>
            </a:r>
          </a:p>
          <a:p>
            <a:pPr marL="514350" indent="-457200" eaLnBrk="1" hangingPunct="1">
              <a:buFontTx/>
              <a:buAutoNum type="arabicPeriod"/>
            </a:pPr>
            <a:r>
              <a:rPr lang="en-US" altLang="en-US" sz="2200" dirty="0"/>
              <a:t>Announcements</a:t>
            </a:r>
          </a:p>
          <a:p>
            <a:pPr marL="514350" indent="-457200" eaLnBrk="1" hangingPunct="1">
              <a:buFontTx/>
              <a:buAutoNum type="arabicPeriod"/>
            </a:pPr>
            <a:r>
              <a:rPr lang="en-US" altLang="en-US" sz="2200" dirty="0"/>
              <a:t>Adjournment</a:t>
            </a:r>
            <a:endParaRPr lang="en-US" altLang="en-US" sz="2400" dirty="0"/>
          </a:p>
          <a:p>
            <a:pPr marL="0" indent="0">
              <a:buFontTx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53594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D93AA-77B4-43B1-BE10-338DA9870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Parliamentary Procedure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3B256-43F6-446B-9EC4-7CD08CBD3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667000"/>
            <a:ext cx="7772400" cy="3429000"/>
          </a:xfrm>
        </p:spPr>
        <p:txBody>
          <a:bodyPr/>
          <a:lstStyle/>
          <a:p>
            <a:r>
              <a:rPr lang="en-US" dirty="0"/>
              <a:t>Remember…</a:t>
            </a:r>
          </a:p>
          <a:p>
            <a:pPr lvl="1"/>
            <a:r>
              <a:rPr lang="en-US" dirty="0"/>
              <a:t>The board chair must restate the motions so all members of the board and audience can hear the motion</a:t>
            </a:r>
          </a:p>
          <a:p>
            <a:pPr lvl="1"/>
            <a:r>
              <a:rPr lang="en-US" dirty="0"/>
              <a:t>All voting, according to open meeting laws, must be completed in open session</a:t>
            </a:r>
          </a:p>
          <a:p>
            <a:pPr lvl="1"/>
            <a:r>
              <a:rPr lang="en-US" dirty="0"/>
              <a:t>Voting cannot take place by secret ballot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9022907-A267-428B-836E-DE2628462C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8653921"/>
              </p:ext>
            </p:extLst>
          </p:nvPr>
        </p:nvGraphicFramePr>
        <p:xfrm>
          <a:off x="0" y="152400"/>
          <a:ext cx="9144000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773566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EBADED2D-D4C9-4722-B054-C9A7A64AB2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Committee Structure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6C2285-AC99-43C8-AD04-F093D9FDB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/>
              <a:t>Boards should develop committees to dig deep into specific school issues:</a:t>
            </a:r>
          </a:p>
          <a:p>
            <a:pPr lvl="1">
              <a:defRPr/>
            </a:pPr>
            <a:r>
              <a:rPr lang="en-US" sz="2400" dirty="0"/>
              <a:t>Budget and Finance</a:t>
            </a:r>
          </a:p>
          <a:p>
            <a:pPr lvl="1">
              <a:defRPr/>
            </a:pPr>
            <a:r>
              <a:rPr lang="en-US" sz="2400" dirty="0"/>
              <a:t>Governance </a:t>
            </a:r>
          </a:p>
          <a:p>
            <a:pPr lvl="1">
              <a:defRPr/>
            </a:pPr>
            <a:r>
              <a:rPr lang="en-US" sz="2400" dirty="0"/>
              <a:t>Building/Facilities</a:t>
            </a:r>
          </a:p>
          <a:p>
            <a:pPr lvl="1">
              <a:defRPr/>
            </a:pPr>
            <a:r>
              <a:rPr lang="en-US" sz="2400" dirty="0"/>
              <a:t>Strategic Planning</a:t>
            </a:r>
          </a:p>
          <a:p>
            <a:pPr lvl="1">
              <a:defRPr/>
            </a:pPr>
            <a:r>
              <a:rPr lang="en-US" sz="2400" dirty="0"/>
              <a:t>Academics/Instruction</a:t>
            </a:r>
            <a:endParaRPr lang="en-US" sz="2800" dirty="0"/>
          </a:p>
          <a:p>
            <a:pPr>
              <a:defRPr/>
            </a:pPr>
            <a:r>
              <a:rPr lang="en-US" sz="2800" dirty="0"/>
              <a:t>Use your board’s expertise</a:t>
            </a:r>
          </a:p>
          <a:p>
            <a:pPr>
              <a:defRPr/>
            </a:pPr>
            <a:r>
              <a:rPr lang="en-US" sz="2800" dirty="0"/>
              <a:t>Allow in-depth discussions that can then be summarized for the full board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169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EBADED2D-D4C9-4722-B054-C9A7A64AB2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Meeting Materials and Timelines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6C2285-AC99-43C8-AD04-F093D9FDB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/>
              <a:t>The following materials should be created and included in a board packet for a meeting:</a:t>
            </a:r>
          </a:p>
          <a:p>
            <a:pPr lvl="1">
              <a:defRPr/>
            </a:pPr>
            <a:r>
              <a:rPr lang="en-US" sz="2400" dirty="0"/>
              <a:t>Agenda</a:t>
            </a:r>
          </a:p>
          <a:p>
            <a:pPr lvl="1">
              <a:defRPr/>
            </a:pPr>
            <a:r>
              <a:rPr lang="en-US" sz="2400" dirty="0"/>
              <a:t>Director/Principal Report</a:t>
            </a:r>
          </a:p>
          <a:p>
            <a:pPr lvl="1">
              <a:defRPr/>
            </a:pPr>
            <a:r>
              <a:rPr lang="en-US" sz="2400" dirty="0"/>
              <a:t>Committee Reports</a:t>
            </a:r>
          </a:p>
          <a:p>
            <a:pPr lvl="1">
              <a:defRPr/>
            </a:pPr>
            <a:r>
              <a:rPr lang="en-US" sz="2400" dirty="0"/>
              <a:t>Policies, Bylaws, Amendments</a:t>
            </a:r>
          </a:p>
          <a:p>
            <a:pPr lvl="1">
              <a:defRPr/>
            </a:pPr>
            <a:r>
              <a:rPr lang="en-US" sz="2400" dirty="0"/>
              <a:t>Reviews/Summaries of Action Items</a:t>
            </a:r>
          </a:p>
          <a:p>
            <a:pPr>
              <a:defRPr/>
            </a:pPr>
            <a:r>
              <a:rPr lang="en-US" sz="2800" dirty="0"/>
              <a:t>Only include documents relevant to the meeting topics being discussed</a:t>
            </a:r>
          </a:p>
        </p:txBody>
      </p:sp>
    </p:spTree>
    <p:extLst>
      <p:ext uri="{BB962C8B-B14F-4D97-AF65-F5344CB8AC3E}">
        <p14:creationId xmlns:p14="http://schemas.microsoft.com/office/powerpoint/2010/main" val="4283915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EAD28-CC02-4CA5-9457-D91606F3D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71698-FAC4-41C0-B477-89CE0BE48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Goals and objectives</a:t>
            </a:r>
          </a:p>
          <a:p>
            <a:r>
              <a:rPr lang="en-US" sz="2800" dirty="0"/>
              <a:t>Why do meetings matter?</a:t>
            </a:r>
          </a:p>
          <a:p>
            <a:r>
              <a:rPr lang="en-US" sz="2800" dirty="0"/>
              <a:t>NC open meetings law</a:t>
            </a:r>
          </a:p>
          <a:p>
            <a:r>
              <a:rPr lang="en-US" sz="2800" dirty="0"/>
              <a:t>What makes meetings successful?</a:t>
            </a:r>
          </a:p>
          <a:p>
            <a:r>
              <a:rPr lang="en-US" sz="2800" dirty="0"/>
              <a:t>Planning for your next meeting</a:t>
            </a:r>
          </a:p>
        </p:txBody>
      </p:sp>
    </p:spTree>
    <p:extLst>
      <p:ext uri="{BB962C8B-B14F-4D97-AF65-F5344CB8AC3E}">
        <p14:creationId xmlns:p14="http://schemas.microsoft.com/office/powerpoint/2010/main" val="14231327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EBADED2D-D4C9-4722-B054-C9A7A64AB2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Meeting Materials and Timelines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6C2285-AC99-43C8-AD04-F093D9FDB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Materials should be prepared by the board chair, committee chairs, and directors</a:t>
            </a:r>
          </a:p>
          <a:p>
            <a:pPr>
              <a:defRPr/>
            </a:pPr>
            <a:r>
              <a:rPr lang="en-US" sz="2800" dirty="0"/>
              <a:t>Agendas should be finalized at least 2-3 weeks prior to the meeting and sent to members</a:t>
            </a:r>
          </a:p>
          <a:p>
            <a:pPr>
              <a:defRPr/>
            </a:pPr>
            <a:r>
              <a:rPr lang="en-US" sz="2800" dirty="0"/>
              <a:t>All committee reports or other materials should be sent to the board at least 1 week prior to the meeting and sent to members</a:t>
            </a:r>
          </a:p>
          <a:p>
            <a:pPr>
              <a:defRPr/>
            </a:pPr>
            <a:r>
              <a:rPr lang="en-US" sz="2800" dirty="0"/>
              <a:t>All reports and presentations should be reviewed by members prior to the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037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EBADED2D-D4C9-4722-B054-C9A7A64AB2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Warning Signs of Ineffective Meetings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6C2285-AC99-43C8-AD04-F093D9FDB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/>
              <a:t>Lack of order during discussion</a:t>
            </a:r>
          </a:p>
          <a:p>
            <a:pPr>
              <a:defRPr/>
            </a:pPr>
            <a:r>
              <a:rPr lang="en-US" sz="2800" dirty="0"/>
              <a:t>Poor time management</a:t>
            </a:r>
          </a:p>
          <a:p>
            <a:pPr>
              <a:defRPr/>
            </a:pPr>
            <a:r>
              <a:rPr lang="en-US" sz="2800" dirty="0"/>
              <a:t>Committee reports or other materials do not relate to the school mission and goals</a:t>
            </a:r>
          </a:p>
          <a:p>
            <a:pPr>
              <a:defRPr/>
            </a:pPr>
            <a:r>
              <a:rPr lang="en-US" sz="2800" dirty="0"/>
              <a:t>Few people do the majority of talking</a:t>
            </a:r>
          </a:p>
          <a:p>
            <a:pPr>
              <a:defRPr/>
            </a:pPr>
            <a:r>
              <a:rPr lang="en-US" sz="2800" dirty="0"/>
              <a:t>Focusing on the wrong things</a:t>
            </a:r>
          </a:p>
          <a:p>
            <a:pPr>
              <a:defRPr/>
            </a:pPr>
            <a:r>
              <a:rPr lang="en-US" sz="2800" dirty="0"/>
              <a:t>Not following parliamentary procedure</a:t>
            </a:r>
            <a:endParaRPr lang="en-US" dirty="0"/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4616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EBADED2D-D4C9-4722-B054-C9A7A64AB2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Planning for your Next Meeting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6C2285-AC99-43C8-AD04-F093D9FDB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Look at the agenda you have prepared for your next meeting (or start preparing one)</a:t>
            </a:r>
          </a:p>
          <a:p>
            <a:pPr>
              <a:defRPr/>
            </a:pPr>
            <a:r>
              <a:rPr lang="en-US" dirty="0"/>
              <a:t>Ask yourselves the following questions:</a:t>
            </a:r>
          </a:p>
          <a:p>
            <a:pPr lvl="1">
              <a:defRPr/>
            </a:pPr>
            <a:r>
              <a:rPr lang="en-US" dirty="0"/>
              <a:t>Does the agenda follow a clear, outlined structure?</a:t>
            </a:r>
          </a:p>
          <a:p>
            <a:pPr lvl="1">
              <a:defRPr/>
            </a:pPr>
            <a:r>
              <a:rPr lang="en-US" dirty="0"/>
              <a:t>Is there ample time for discussion?</a:t>
            </a:r>
          </a:p>
          <a:p>
            <a:pPr lvl="1">
              <a:defRPr/>
            </a:pPr>
            <a:r>
              <a:rPr lang="en-US" dirty="0"/>
              <a:t>Will you have time to review committee reports and materials prior?</a:t>
            </a:r>
          </a:p>
          <a:p>
            <a:pPr lvl="1">
              <a:defRPr/>
            </a:pPr>
            <a:r>
              <a:rPr lang="en-US" dirty="0"/>
              <a:t>Is every item mission-based?</a:t>
            </a:r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6543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94F51-8119-46E1-9337-A99D9D047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55299" name="Content Placeholder 2">
            <a:extLst>
              <a:ext uri="{FF2B5EF4-FFF2-40B4-BE49-F238E27FC236}">
                <a16:creationId xmlns:a16="http://schemas.microsoft.com/office/drawing/2014/main" id="{6ECEFF79-023C-45DC-B250-914B88A497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alt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EAD28-CC02-4CA5-9457-D91606F3D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and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71698-FAC4-41C0-B477-89CE0BE486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8077200" cy="4495800"/>
          </a:xfrm>
        </p:spPr>
        <p:txBody>
          <a:bodyPr/>
          <a:lstStyle/>
          <a:p>
            <a:r>
              <a:rPr lang="en-US" sz="2800" dirty="0"/>
              <a:t>Understand best practices for conducting meetings in accordance with NC open meeting laws</a:t>
            </a:r>
          </a:p>
          <a:p>
            <a:r>
              <a:rPr lang="en-US" sz="2800" dirty="0"/>
              <a:t>Understand best practices to run successful and efficient board meetings</a:t>
            </a:r>
          </a:p>
        </p:txBody>
      </p:sp>
    </p:spTree>
    <p:extLst>
      <p:ext uri="{BB962C8B-B14F-4D97-AF65-F5344CB8AC3E}">
        <p14:creationId xmlns:p14="http://schemas.microsoft.com/office/powerpoint/2010/main" val="3029381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EBADED2D-D4C9-4722-B054-C9A7A64AB2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Why Do Meetings Matter?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6C2285-AC99-43C8-AD04-F093D9FDB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0"/>
            <a:ext cx="8001000" cy="4648200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The charter school board of directors has the public trust to govern and appropriately expend the public funds allotted to the school</a:t>
            </a:r>
          </a:p>
          <a:p>
            <a:pPr>
              <a:defRPr/>
            </a:pPr>
            <a:r>
              <a:rPr lang="en-US" sz="2800" dirty="0"/>
              <a:t>School business </a:t>
            </a:r>
            <a:r>
              <a:rPr lang="en-US" sz="2800" b="1" dirty="0"/>
              <a:t>must be discussed and decided in open board meetings</a:t>
            </a:r>
            <a:endParaRPr lang="en-US" sz="2800" dirty="0"/>
          </a:p>
          <a:p>
            <a:pPr>
              <a:defRPr/>
            </a:pPr>
            <a:r>
              <a:rPr lang="en-US" sz="2800" dirty="0"/>
              <a:t>Properly conducted board meetings are fundamental to effective school governance</a:t>
            </a:r>
          </a:p>
          <a:p>
            <a:pPr>
              <a:defRPr/>
            </a:pPr>
            <a:r>
              <a:rPr lang="en-US" sz="2800" dirty="0"/>
              <a:t>Minutes of meetings become the legal documentation of the non-profit corporation’s decisions</a:t>
            </a:r>
          </a:p>
          <a:p>
            <a:pPr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013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EBADED2D-D4C9-4722-B054-C9A7A64AB2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How often should you meet?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6C2285-AC99-43C8-AD04-F093D9FDB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0"/>
            <a:ext cx="8001000" cy="4648200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Board should meet every month, at least, during the start-up phase</a:t>
            </a:r>
          </a:p>
          <a:p>
            <a:pPr lvl="1">
              <a:defRPr/>
            </a:pPr>
            <a:r>
              <a:rPr lang="en-US" sz="2600" dirty="0"/>
              <a:t>Committees should meet additionally between meetings</a:t>
            </a:r>
          </a:p>
          <a:p>
            <a:pPr>
              <a:defRPr/>
            </a:pPr>
            <a:r>
              <a:rPr lang="en-US" sz="2800" dirty="0"/>
              <a:t>Boards should meet 10-12 times per year once school begins</a:t>
            </a:r>
          </a:p>
          <a:p>
            <a:pPr>
              <a:defRPr/>
            </a:pPr>
            <a:r>
              <a:rPr lang="en-US" sz="2800" dirty="0"/>
              <a:t>Boards must meet at least 8 times per year</a:t>
            </a:r>
          </a:p>
          <a:p>
            <a:pPr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087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9F87FA67-6B8B-4ABE-98AA-57AD169BD1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NC Open Meetings Law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E0142C0-4E39-4BE0-90EA-A5C659EEEB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12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03AFDD9D-82F7-4CBD-8A63-7DD346FF5A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NC Open Meetings Law </a:t>
            </a:r>
            <a:br>
              <a:rPr lang="en-US" altLang="en-US" dirty="0"/>
            </a:br>
            <a:r>
              <a:rPr lang="en-US" altLang="en-US" dirty="0"/>
              <a:t>(NCGS 143-318.10)</a:t>
            </a:r>
            <a:endParaRPr lang="en-US" altLang="en-US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9C43D-1F4F-48F5-84FE-E77370ECDD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/>
              <a:t>All board meetings </a:t>
            </a:r>
            <a:r>
              <a:rPr lang="en-US" sz="2800" b="1" dirty="0"/>
              <a:t>and</a:t>
            </a:r>
            <a:r>
              <a:rPr lang="en-US" sz="2800" dirty="0"/>
              <a:t> committee meetings must be open to the public and provide appropriate notice in advance of the meeting date, time, and location:</a:t>
            </a:r>
          </a:p>
          <a:p>
            <a:pPr lvl="1">
              <a:defRPr/>
            </a:pPr>
            <a:r>
              <a:rPr lang="en-US" sz="2400" dirty="0"/>
              <a:t>Regular Meetings: </a:t>
            </a:r>
            <a:r>
              <a:rPr lang="en-US" sz="2400" b="1" dirty="0"/>
              <a:t>Seven (7) Days</a:t>
            </a:r>
          </a:p>
          <a:p>
            <a:pPr lvl="1">
              <a:defRPr/>
            </a:pPr>
            <a:r>
              <a:rPr lang="en-US" sz="2400" dirty="0"/>
              <a:t>Special-Called Meetings: </a:t>
            </a:r>
            <a:r>
              <a:rPr lang="en-US" sz="2400" b="1" dirty="0"/>
              <a:t>Forty-eight 48 Hours (I</a:t>
            </a:r>
            <a:r>
              <a:rPr lang="en-US" sz="2400" dirty="0"/>
              <a:t>ncludes subcommittee meetings)</a:t>
            </a:r>
          </a:p>
          <a:p>
            <a:pPr lvl="1">
              <a:defRPr/>
            </a:pPr>
            <a:r>
              <a:rPr lang="en-US" sz="2400" dirty="0"/>
              <a:t>Emergency Meetings: </a:t>
            </a:r>
            <a:r>
              <a:rPr lang="en-US" sz="2400" b="1" dirty="0"/>
              <a:t>Immediately</a:t>
            </a:r>
            <a:r>
              <a:rPr lang="en-US" sz="2400" dirty="0"/>
              <a:t> after notice is given to all board members </a:t>
            </a:r>
          </a:p>
          <a:p>
            <a:pPr>
              <a:defRPr/>
            </a:pPr>
            <a:r>
              <a:rPr lang="en-US" sz="2600" dirty="0"/>
              <a:t>Be cautious of over-using emergency meetings</a:t>
            </a:r>
          </a:p>
        </p:txBody>
      </p:sp>
    </p:spTree>
    <p:extLst>
      <p:ext uri="{BB962C8B-B14F-4D97-AF65-F5344CB8AC3E}">
        <p14:creationId xmlns:p14="http://schemas.microsoft.com/office/powerpoint/2010/main" val="1663788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B852DB0F-97B5-4B25-83D9-913CD886F7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NC Open Meetings Law </a:t>
            </a:r>
            <a:br>
              <a:rPr lang="en-US" altLang="en-US" dirty="0"/>
            </a:br>
            <a:r>
              <a:rPr lang="en-US" altLang="en-US" dirty="0"/>
              <a:t>(NCGS 143-318.10)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AB287-D75D-4B23-A0F3-8D90955063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2800" dirty="0"/>
              <a:t>All meetings must be properly noticed physically at the school and/or on the school’s website</a:t>
            </a:r>
          </a:p>
          <a:p>
            <a:pPr>
              <a:defRPr/>
            </a:pPr>
            <a:r>
              <a:rPr lang="en-US" altLang="en-US" sz="2800" dirty="0"/>
              <a:t>Committee meetings are subject to Open Meetings Law</a:t>
            </a:r>
          </a:p>
          <a:p>
            <a:pPr>
              <a:defRPr/>
            </a:pPr>
            <a:r>
              <a:rPr lang="en-US" altLang="en-US" sz="2800" dirty="0"/>
              <a:t>Meeting minutes should be taken and approved at every meeting</a:t>
            </a:r>
          </a:p>
          <a:p>
            <a:pPr>
              <a:defRPr/>
            </a:pPr>
            <a:r>
              <a:rPr lang="en-US" altLang="en-US" sz="2800" dirty="0"/>
              <a:t>Meeting minutes should be kept in a location available to the public (website)</a:t>
            </a:r>
          </a:p>
          <a:p>
            <a:pPr marL="0" indent="0">
              <a:buFontTx/>
              <a:buNone/>
              <a:defRPr/>
            </a:pPr>
            <a:r>
              <a:rPr lang="en-US" altLang="en-US" sz="2600" dirty="0"/>
              <a:t> </a:t>
            </a:r>
          </a:p>
          <a:p>
            <a:pPr>
              <a:defRPr/>
            </a:pPr>
            <a:endParaRPr lang="en-US" altLang="en-US" sz="2600" dirty="0"/>
          </a:p>
        </p:txBody>
      </p:sp>
    </p:spTree>
    <p:extLst>
      <p:ext uri="{BB962C8B-B14F-4D97-AF65-F5344CB8AC3E}">
        <p14:creationId xmlns:p14="http://schemas.microsoft.com/office/powerpoint/2010/main" val="3256571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6FAA0724-CA96-4495-903C-F0B6C39292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NC Open Meetings Law – </a:t>
            </a:r>
            <a:br>
              <a:rPr lang="en-US" altLang="en-US" dirty="0"/>
            </a:br>
            <a:r>
              <a:rPr lang="en-US" altLang="en-US" dirty="0"/>
              <a:t>Closed Session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A298E-17F6-4C44-A438-62F19B12FBE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Closed session procedures: </a:t>
            </a:r>
          </a:p>
          <a:p>
            <a:pPr marL="914400" lvl="1" indent="-514350">
              <a:buFontTx/>
              <a:buAutoNum type="arabicPeriod"/>
            </a:pPr>
            <a:r>
              <a:rPr lang="en-US" altLang="en-US" sz="2400" dirty="0"/>
              <a:t>State the </a:t>
            </a:r>
            <a:r>
              <a:rPr lang="en-US" altLang="en-US" sz="2400" b="1" dirty="0"/>
              <a:t>purpose</a:t>
            </a:r>
            <a:r>
              <a:rPr lang="en-US" altLang="en-US" sz="2400" dirty="0"/>
              <a:t> of going into closed session </a:t>
            </a:r>
            <a:r>
              <a:rPr lang="en-US" altLang="en-US" sz="2400" b="1" dirty="0"/>
              <a:t>verbally and in the meeting minutes</a:t>
            </a:r>
          </a:p>
          <a:p>
            <a:pPr marL="914400" lvl="1" indent="-514350">
              <a:buFontTx/>
              <a:buAutoNum type="arabicPeriod"/>
            </a:pPr>
            <a:r>
              <a:rPr lang="en-US" altLang="en-US" sz="2400" dirty="0"/>
              <a:t>Closed session discussion must be kept </a:t>
            </a:r>
            <a:r>
              <a:rPr lang="en-US" altLang="en-US" sz="2400" b="1" dirty="0"/>
              <a:t>confidential</a:t>
            </a:r>
          </a:p>
          <a:p>
            <a:pPr marL="914400" lvl="1" indent="-514350">
              <a:buFontTx/>
              <a:buAutoNum type="arabicPeriod"/>
            </a:pPr>
            <a:r>
              <a:rPr lang="en-US" altLang="en-US" sz="2400" dirty="0"/>
              <a:t>Maintain</a:t>
            </a:r>
            <a:r>
              <a:rPr lang="en-US" altLang="en-US" sz="2400" b="1" dirty="0"/>
              <a:t> closed session minutes</a:t>
            </a:r>
            <a:r>
              <a:rPr lang="en-US" altLang="en-US" sz="2400" dirty="0"/>
              <a:t>. Keep these notes separate from open meeting minutes.  </a:t>
            </a:r>
          </a:p>
          <a:p>
            <a:pPr marL="914400" lvl="1" indent="-514350">
              <a:buFontTx/>
              <a:buAutoNum type="arabicPeriod"/>
            </a:pPr>
            <a:r>
              <a:rPr lang="en-US" altLang="en-US" sz="2400" dirty="0"/>
              <a:t>All voting must take place in </a:t>
            </a:r>
            <a:r>
              <a:rPr lang="en-US" altLang="en-US" sz="2400" b="1" dirty="0"/>
              <a:t>regular open session</a:t>
            </a:r>
            <a:endParaRPr lang="en-US" altLang="en-US" sz="2400" dirty="0"/>
          </a:p>
          <a:p>
            <a:pPr marL="0" indent="0">
              <a:buFontTx/>
              <a:buNone/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39112294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4009</TotalTime>
  <Words>1065</Words>
  <Application>Microsoft Office PowerPoint</Application>
  <PresentationFormat>On-screen Show (4:3)</PresentationFormat>
  <Paragraphs>138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ヒラギノ角ゴ Pro W3</vt:lpstr>
      <vt:lpstr>Blank Presentation</vt:lpstr>
      <vt:lpstr>Leading Mission-Based Purposeful Meetings</vt:lpstr>
      <vt:lpstr>Agenda</vt:lpstr>
      <vt:lpstr>Goals and Objectives</vt:lpstr>
      <vt:lpstr>Why Do Meetings Matter?</vt:lpstr>
      <vt:lpstr>How often should you meet?</vt:lpstr>
      <vt:lpstr>NC Open Meetings Law</vt:lpstr>
      <vt:lpstr>NC Open Meetings Law  (NCGS 143-318.10)</vt:lpstr>
      <vt:lpstr>NC Open Meetings Law  (NCGS 143-318.10)</vt:lpstr>
      <vt:lpstr>NC Open Meetings Law –  Closed Session </vt:lpstr>
      <vt:lpstr>NC Open Meetings Law –  Closed Session </vt:lpstr>
      <vt:lpstr>NC Open Meetings Law –  Closed Session </vt:lpstr>
      <vt:lpstr>Can the board make decisions about the school through email? </vt:lpstr>
      <vt:lpstr>What makes meetings successful?</vt:lpstr>
      <vt:lpstr>What are the characteristics of a successful board meeting?</vt:lpstr>
      <vt:lpstr>What are the characteristics of a successful board meeting?</vt:lpstr>
      <vt:lpstr>Sample Meeting Agenda </vt:lpstr>
      <vt:lpstr>Parliamentary Procedure</vt:lpstr>
      <vt:lpstr>Committee Structure</vt:lpstr>
      <vt:lpstr>Meeting Materials and Timelines</vt:lpstr>
      <vt:lpstr>Meeting Materials and Timelines</vt:lpstr>
      <vt:lpstr>Warning Signs of Ineffective Meetings</vt:lpstr>
      <vt:lpstr>Planning for your Next Meeting</vt:lpstr>
      <vt:lpstr>Questions?</vt:lpstr>
    </vt:vector>
  </TitlesOfParts>
  <Company>Shauna Queen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Shauna Queen</dc:creator>
  <cp:lastModifiedBy>Kebbler Williams</cp:lastModifiedBy>
  <cp:revision>143</cp:revision>
  <cp:lastPrinted>2018-06-19T12:40:29Z</cp:lastPrinted>
  <dcterms:created xsi:type="dcterms:W3CDTF">2007-08-22T19:30:24Z</dcterms:created>
  <dcterms:modified xsi:type="dcterms:W3CDTF">2019-01-22T16:38:44Z</dcterms:modified>
</cp:coreProperties>
</file>