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4"/>
  </p:notesMasterIdLst>
  <p:handoutMasterIdLst>
    <p:handoutMasterId r:id="rId15"/>
  </p:handoutMasterIdLst>
  <p:sldIdLst>
    <p:sldId id="257" r:id="rId2"/>
    <p:sldId id="336" r:id="rId3"/>
    <p:sldId id="365" r:id="rId4"/>
    <p:sldId id="344" r:id="rId5"/>
    <p:sldId id="379" r:id="rId6"/>
    <p:sldId id="375" r:id="rId7"/>
    <p:sldId id="376" r:id="rId8"/>
    <p:sldId id="374" r:id="rId9"/>
    <p:sldId id="377" r:id="rId10"/>
    <p:sldId id="378" r:id="rId11"/>
    <p:sldId id="348" r:id="rId12"/>
    <p:sldId id="331" r:id="rId13"/>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townsend-smith@dpi.nc.gov"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4376"/>
    <a:srgbClr val="6185AB"/>
    <a:srgbClr val="A2BC36"/>
    <a:srgbClr val="7F1353"/>
    <a:srgbClr val="B4C12C"/>
    <a:srgbClr val="580035"/>
    <a:srgbClr val="AFC1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88" autoAdjust="0"/>
    <p:restoredTop sz="94660"/>
  </p:normalViewPr>
  <p:slideViewPr>
    <p:cSldViewPr>
      <p:cViewPr varScale="1">
        <p:scale>
          <a:sx n="68" d="100"/>
          <a:sy n="68" d="100"/>
        </p:scale>
        <p:origin x="1284"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78415-625A-481D-BF85-90BCF89EACC6}" type="doc">
      <dgm:prSet loTypeId="urn:microsoft.com/office/officeart/2005/8/layout/cycle1" loCatId="cycle" qsTypeId="urn:microsoft.com/office/officeart/2005/8/quickstyle/simple1" qsCatId="simple" csTypeId="urn:microsoft.com/office/officeart/2005/8/colors/accent0_1" csCatId="mainScheme" phldr="1"/>
      <dgm:spPr/>
      <dgm:t>
        <a:bodyPr/>
        <a:lstStyle/>
        <a:p>
          <a:endParaRPr lang="en-US"/>
        </a:p>
      </dgm:t>
    </dgm:pt>
    <dgm:pt modelId="{AD0CA0B9-F9E5-499C-B1AA-BF5CEA759AD4}">
      <dgm:prSet phldrT="[Text]" custT="1"/>
      <dgm:spPr/>
      <dgm:t>
        <a:bodyPr/>
        <a:lstStyle/>
        <a:p>
          <a:r>
            <a:rPr lang="en-US" sz="1600" dirty="0">
              <a:latin typeface="Georgia" panose="02040502050405020303" pitchFamily="18" charset="0"/>
            </a:rPr>
            <a:t>Gather, review &amp; analyze data</a:t>
          </a:r>
        </a:p>
      </dgm:t>
    </dgm:pt>
    <dgm:pt modelId="{07A8EA62-74B3-40F0-9814-B2DCE35038E4}" type="parTrans" cxnId="{EB0AE1EA-B600-431B-AA39-382146AB23CA}">
      <dgm:prSet/>
      <dgm:spPr/>
      <dgm:t>
        <a:bodyPr/>
        <a:lstStyle/>
        <a:p>
          <a:endParaRPr lang="en-US"/>
        </a:p>
      </dgm:t>
    </dgm:pt>
    <dgm:pt modelId="{70886BCE-22AB-4521-BE08-17F28E5CDC44}" type="sibTrans" cxnId="{EB0AE1EA-B600-431B-AA39-382146AB23CA}">
      <dgm:prSet/>
      <dgm:spPr/>
      <dgm:t>
        <a:bodyPr/>
        <a:lstStyle/>
        <a:p>
          <a:endParaRPr lang="en-US"/>
        </a:p>
      </dgm:t>
    </dgm:pt>
    <dgm:pt modelId="{660E300D-C39E-4EAB-BD8A-FCBAE266F77D}">
      <dgm:prSet phldrT="[Text]" custT="1"/>
      <dgm:spPr/>
      <dgm:t>
        <a:bodyPr/>
        <a:lstStyle/>
        <a:p>
          <a:r>
            <a:rPr lang="en-US" sz="1600" dirty="0">
              <a:latin typeface="Georgia" panose="02040502050405020303" pitchFamily="18" charset="0"/>
            </a:rPr>
            <a:t>Identify &amp; set goals</a:t>
          </a:r>
        </a:p>
      </dgm:t>
    </dgm:pt>
    <dgm:pt modelId="{E212E572-A122-4CD0-A0C2-731F6E85F086}" type="parTrans" cxnId="{59E0D1B8-CAFA-4E8F-ACF8-6E2395DDF858}">
      <dgm:prSet/>
      <dgm:spPr/>
      <dgm:t>
        <a:bodyPr/>
        <a:lstStyle/>
        <a:p>
          <a:endParaRPr lang="en-US"/>
        </a:p>
      </dgm:t>
    </dgm:pt>
    <dgm:pt modelId="{1CE91B20-DDCC-48B5-8248-B50EEDB0882E}" type="sibTrans" cxnId="{59E0D1B8-CAFA-4E8F-ACF8-6E2395DDF858}">
      <dgm:prSet/>
      <dgm:spPr/>
      <dgm:t>
        <a:bodyPr/>
        <a:lstStyle/>
        <a:p>
          <a:endParaRPr lang="en-US"/>
        </a:p>
      </dgm:t>
    </dgm:pt>
    <dgm:pt modelId="{FE8B9006-32A8-4C66-9465-06CC22CA0EBB}">
      <dgm:prSet phldrT="[Text]" custT="1"/>
      <dgm:spPr/>
      <dgm:t>
        <a:bodyPr/>
        <a:lstStyle/>
        <a:p>
          <a:r>
            <a:rPr lang="en-US" sz="1600" dirty="0">
              <a:latin typeface="Georgia" panose="02040502050405020303" pitchFamily="18" charset="0"/>
            </a:rPr>
            <a:t>Select and define objectives for each goal</a:t>
          </a:r>
        </a:p>
      </dgm:t>
    </dgm:pt>
    <dgm:pt modelId="{C1DBA4AB-95B8-4E5E-A4AD-8A5B2D5F2C74}" type="parTrans" cxnId="{B7BD26E1-A553-47E0-AC0E-10B02749BF69}">
      <dgm:prSet/>
      <dgm:spPr/>
      <dgm:t>
        <a:bodyPr/>
        <a:lstStyle/>
        <a:p>
          <a:endParaRPr lang="en-US"/>
        </a:p>
      </dgm:t>
    </dgm:pt>
    <dgm:pt modelId="{09AAD4DB-7CA0-4441-ABD9-86E6C992E98C}" type="sibTrans" cxnId="{B7BD26E1-A553-47E0-AC0E-10B02749BF69}">
      <dgm:prSet/>
      <dgm:spPr/>
      <dgm:t>
        <a:bodyPr/>
        <a:lstStyle/>
        <a:p>
          <a:endParaRPr lang="en-US"/>
        </a:p>
      </dgm:t>
    </dgm:pt>
    <dgm:pt modelId="{5D78378C-3DD3-46AA-BEB8-CF228CD57D04}">
      <dgm:prSet phldrT="[Text]" custT="1"/>
      <dgm:spPr/>
      <dgm:t>
        <a:bodyPr/>
        <a:lstStyle/>
        <a:p>
          <a:r>
            <a:rPr lang="en-US" sz="1600" dirty="0">
              <a:latin typeface="Georgia" panose="02040502050405020303" pitchFamily="18" charset="0"/>
            </a:rPr>
            <a:t>Determine strategies and monitoring benchmarks</a:t>
          </a:r>
        </a:p>
      </dgm:t>
    </dgm:pt>
    <dgm:pt modelId="{0D24C38D-8CB6-465A-AF9D-2C1D7E713F47}" type="parTrans" cxnId="{ED60EEAA-63CC-41A9-A7B9-D603D67F7AC4}">
      <dgm:prSet/>
      <dgm:spPr/>
      <dgm:t>
        <a:bodyPr/>
        <a:lstStyle/>
        <a:p>
          <a:endParaRPr lang="en-US"/>
        </a:p>
      </dgm:t>
    </dgm:pt>
    <dgm:pt modelId="{A396099C-1218-416C-BB06-D9EEF5248141}" type="sibTrans" cxnId="{ED60EEAA-63CC-41A9-A7B9-D603D67F7AC4}">
      <dgm:prSet/>
      <dgm:spPr/>
      <dgm:t>
        <a:bodyPr/>
        <a:lstStyle/>
        <a:p>
          <a:endParaRPr lang="en-US"/>
        </a:p>
      </dgm:t>
    </dgm:pt>
    <dgm:pt modelId="{8626A537-4301-4B2E-8D6F-975962DEAEB8}">
      <dgm:prSet phldrT="[Text]" custT="1"/>
      <dgm:spPr/>
      <dgm:t>
        <a:bodyPr/>
        <a:lstStyle/>
        <a:p>
          <a:r>
            <a:rPr lang="en-US" sz="1600" dirty="0">
              <a:latin typeface="Georgia" panose="02040502050405020303" pitchFamily="18" charset="0"/>
            </a:rPr>
            <a:t>Implementation and progress monitoring </a:t>
          </a:r>
        </a:p>
      </dgm:t>
    </dgm:pt>
    <dgm:pt modelId="{1316F46F-A5C1-4325-98AE-E4438A9DB11C}" type="parTrans" cxnId="{734B0B95-5481-45A9-9F36-F29B76D0B855}">
      <dgm:prSet/>
      <dgm:spPr/>
      <dgm:t>
        <a:bodyPr/>
        <a:lstStyle/>
        <a:p>
          <a:endParaRPr lang="en-US"/>
        </a:p>
      </dgm:t>
    </dgm:pt>
    <dgm:pt modelId="{8F8815F4-F98A-488E-A1BD-B586092E3626}" type="sibTrans" cxnId="{734B0B95-5481-45A9-9F36-F29B76D0B855}">
      <dgm:prSet/>
      <dgm:spPr/>
      <dgm:t>
        <a:bodyPr/>
        <a:lstStyle/>
        <a:p>
          <a:endParaRPr lang="en-US"/>
        </a:p>
      </dgm:t>
    </dgm:pt>
    <dgm:pt modelId="{109A69CF-C402-4B40-BD21-E1743CB46A46}" type="pres">
      <dgm:prSet presAssocID="{08278415-625A-481D-BF85-90BCF89EACC6}" presName="cycle" presStyleCnt="0">
        <dgm:presLayoutVars>
          <dgm:dir/>
          <dgm:resizeHandles val="exact"/>
        </dgm:presLayoutVars>
      </dgm:prSet>
      <dgm:spPr/>
    </dgm:pt>
    <dgm:pt modelId="{8AEB06E5-5964-4A03-B9C7-485763E3B31A}" type="pres">
      <dgm:prSet presAssocID="{AD0CA0B9-F9E5-499C-B1AA-BF5CEA759AD4}" presName="dummy" presStyleCnt="0"/>
      <dgm:spPr/>
    </dgm:pt>
    <dgm:pt modelId="{E375094B-E206-413A-9B0B-682135D81DF6}" type="pres">
      <dgm:prSet presAssocID="{AD0CA0B9-F9E5-499C-B1AA-BF5CEA759AD4}" presName="node" presStyleLbl="revTx" presStyleIdx="0" presStyleCnt="5" custScaleX="121220" custScaleY="73679">
        <dgm:presLayoutVars>
          <dgm:bulletEnabled val="1"/>
        </dgm:presLayoutVars>
      </dgm:prSet>
      <dgm:spPr/>
    </dgm:pt>
    <dgm:pt modelId="{667355EB-51BF-4C3E-A628-AC9EB5513487}" type="pres">
      <dgm:prSet presAssocID="{70886BCE-22AB-4521-BE08-17F28E5CDC44}" presName="sibTrans" presStyleLbl="node1" presStyleIdx="0" presStyleCnt="5" custLinFactNeighborX="-4783" custLinFactNeighborY="-845"/>
      <dgm:spPr/>
    </dgm:pt>
    <dgm:pt modelId="{8C80B99D-2C37-4F13-A89D-A28C18908B95}" type="pres">
      <dgm:prSet presAssocID="{660E300D-C39E-4EAB-BD8A-FCBAE266F77D}" presName="dummy" presStyleCnt="0"/>
      <dgm:spPr/>
    </dgm:pt>
    <dgm:pt modelId="{2834D2C9-0CD3-4139-9B16-5F7DF10267CF}" type="pres">
      <dgm:prSet presAssocID="{660E300D-C39E-4EAB-BD8A-FCBAE266F77D}" presName="node" presStyleLbl="revTx" presStyleIdx="1" presStyleCnt="5">
        <dgm:presLayoutVars>
          <dgm:bulletEnabled val="1"/>
        </dgm:presLayoutVars>
      </dgm:prSet>
      <dgm:spPr/>
    </dgm:pt>
    <dgm:pt modelId="{03FC614D-442E-4F45-9E16-F3B9CC772C2C}" type="pres">
      <dgm:prSet presAssocID="{1CE91B20-DDCC-48B5-8248-B50EEDB0882E}" presName="sibTrans" presStyleLbl="node1" presStyleIdx="1" presStyleCnt="5" custLinFactNeighborX="428" custLinFactNeighborY="-2212"/>
      <dgm:spPr/>
    </dgm:pt>
    <dgm:pt modelId="{D693B3C8-3401-41E7-91E9-3C9218A71835}" type="pres">
      <dgm:prSet presAssocID="{FE8B9006-32A8-4C66-9465-06CC22CA0EBB}" presName="dummy" presStyleCnt="0"/>
      <dgm:spPr/>
    </dgm:pt>
    <dgm:pt modelId="{59123EB3-1720-45AA-A8EB-A55E34326A59}" type="pres">
      <dgm:prSet presAssocID="{FE8B9006-32A8-4C66-9465-06CC22CA0EBB}" presName="node" presStyleLbl="revTx" presStyleIdx="2" presStyleCnt="5">
        <dgm:presLayoutVars>
          <dgm:bulletEnabled val="1"/>
        </dgm:presLayoutVars>
      </dgm:prSet>
      <dgm:spPr/>
    </dgm:pt>
    <dgm:pt modelId="{4809A34A-8006-416E-AFA2-553881F077C4}" type="pres">
      <dgm:prSet presAssocID="{09AAD4DB-7CA0-4441-ABD9-86E6C992E98C}" presName="sibTrans" presStyleLbl="node1" presStyleIdx="2" presStyleCnt="5" custLinFactNeighborX="428" custLinFactNeighborY="-2212"/>
      <dgm:spPr/>
    </dgm:pt>
    <dgm:pt modelId="{97E892C3-F7EC-4328-9C50-7542A7F99D74}" type="pres">
      <dgm:prSet presAssocID="{5D78378C-3DD3-46AA-BEB8-CF228CD57D04}" presName="dummy" presStyleCnt="0"/>
      <dgm:spPr/>
    </dgm:pt>
    <dgm:pt modelId="{6CF7F0A8-0C0A-4C58-BFE9-746D3B343813}" type="pres">
      <dgm:prSet presAssocID="{5D78378C-3DD3-46AA-BEB8-CF228CD57D04}" presName="node" presStyleLbl="revTx" presStyleIdx="3" presStyleCnt="5" custScaleX="140200">
        <dgm:presLayoutVars>
          <dgm:bulletEnabled val="1"/>
        </dgm:presLayoutVars>
      </dgm:prSet>
      <dgm:spPr/>
    </dgm:pt>
    <dgm:pt modelId="{41AC36C0-2F73-447C-A5A3-991A84D84E78}" type="pres">
      <dgm:prSet presAssocID="{A396099C-1218-416C-BB06-D9EEF5248141}" presName="sibTrans" presStyleLbl="node1" presStyleIdx="3" presStyleCnt="5" custLinFactNeighborX="3902" custLinFactNeighborY="-4319"/>
      <dgm:spPr/>
    </dgm:pt>
    <dgm:pt modelId="{E2B0AABF-28D6-49A8-9D86-947A5F46BE5F}" type="pres">
      <dgm:prSet presAssocID="{8626A537-4301-4B2E-8D6F-975962DEAEB8}" presName="dummy" presStyleCnt="0"/>
      <dgm:spPr/>
    </dgm:pt>
    <dgm:pt modelId="{3CE4D375-3CC8-4F61-8295-AC02E153455D}" type="pres">
      <dgm:prSet presAssocID="{8626A537-4301-4B2E-8D6F-975962DEAEB8}" presName="node" presStyleLbl="revTx" presStyleIdx="4" presStyleCnt="5" custScaleX="161420" custScaleY="118615">
        <dgm:presLayoutVars>
          <dgm:bulletEnabled val="1"/>
        </dgm:presLayoutVars>
      </dgm:prSet>
      <dgm:spPr/>
    </dgm:pt>
    <dgm:pt modelId="{FCBFAB0C-32FC-4DCF-93E2-DBBF769D46CD}" type="pres">
      <dgm:prSet presAssocID="{8F8815F4-F98A-488E-A1BD-B586092E3626}" presName="sibTrans" presStyleLbl="node1" presStyleIdx="4" presStyleCnt="5" custScaleX="106947" custLinFactNeighborX="-1309" custLinFactNeighborY="2628"/>
      <dgm:spPr/>
    </dgm:pt>
  </dgm:ptLst>
  <dgm:cxnLst>
    <dgm:cxn modelId="{3CF66F0B-247D-4DE0-8F94-6CDA2C23024A}" type="presOf" srcId="{5D78378C-3DD3-46AA-BEB8-CF228CD57D04}" destId="{6CF7F0A8-0C0A-4C58-BFE9-746D3B343813}" srcOrd="0" destOrd="0" presId="urn:microsoft.com/office/officeart/2005/8/layout/cycle1"/>
    <dgm:cxn modelId="{B86F2F1A-6785-490E-ABEF-B56FF826459E}" type="presOf" srcId="{AD0CA0B9-F9E5-499C-B1AA-BF5CEA759AD4}" destId="{E375094B-E206-413A-9B0B-682135D81DF6}" srcOrd="0" destOrd="0" presId="urn:microsoft.com/office/officeart/2005/8/layout/cycle1"/>
    <dgm:cxn modelId="{217E6A3B-013C-42BB-934A-20EED58A1FAA}" type="presOf" srcId="{09AAD4DB-7CA0-4441-ABD9-86E6C992E98C}" destId="{4809A34A-8006-416E-AFA2-553881F077C4}" srcOrd="0" destOrd="0" presId="urn:microsoft.com/office/officeart/2005/8/layout/cycle1"/>
    <dgm:cxn modelId="{1B43F046-588A-4BE8-BBB9-E22A89CE3816}" type="presOf" srcId="{8F8815F4-F98A-488E-A1BD-B586092E3626}" destId="{FCBFAB0C-32FC-4DCF-93E2-DBBF769D46CD}" srcOrd="0" destOrd="0" presId="urn:microsoft.com/office/officeart/2005/8/layout/cycle1"/>
    <dgm:cxn modelId="{662A6651-1511-4663-81AE-9DC29C374EA5}" type="presOf" srcId="{660E300D-C39E-4EAB-BD8A-FCBAE266F77D}" destId="{2834D2C9-0CD3-4139-9B16-5F7DF10267CF}" srcOrd="0" destOrd="0" presId="urn:microsoft.com/office/officeart/2005/8/layout/cycle1"/>
    <dgm:cxn modelId="{A37DCF56-FF67-4B09-869A-7BCC6A4F2398}" type="presOf" srcId="{8626A537-4301-4B2E-8D6F-975962DEAEB8}" destId="{3CE4D375-3CC8-4F61-8295-AC02E153455D}" srcOrd="0" destOrd="0" presId="urn:microsoft.com/office/officeart/2005/8/layout/cycle1"/>
    <dgm:cxn modelId="{F158D988-0309-4B72-9CAD-838DFB6BBC71}" type="presOf" srcId="{FE8B9006-32A8-4C66-9465-06CC22CA0EBB}" destId="{59123EB3-1720-45AA-A8EB-A55E34326A59}" srcOrd="0" destOrd="0" presId="urn:microsoft.com/office/officeart/2005/8/layout/cycle1"/>
    <dgm:cxn modelId="{734B0B95-5481-45A9-9F36-F29B76D0B855}" srcId="{08278415-625A-481D-BF85-90BCF89EACC6}" destId="{8626A537-4301-4B2E-8D6F-975962DEAEB8}" srcOrd="4" destOrd="0" parTransId="{1316F46F-A5C1-4325-98AE-E4438A9DB11C}" sibTransId="{8F8815F4-F98A-488E-A1BD-B586092E3626}"/>
    <dgm:cxn modelId="{ED60EEAA-63CC-41A9-A7B9-D603D67F7AC4}" srcId="{08278415-625A-481D-BF85-90BCF89EACC6}" destId="{5D78378C-3DD3-46AA-BEB8-CF228CD57D04}" srcOrd="3" destOrd="0" parTransId="{0D24C38D-8CB6-465A-AF9D-2C1D7E713F47}" sibTransId="{A396099C-1218-416C-BB06-D9EEF5248141}"/>
    <dgm:cxn modelId="{1B8524B4-9B4D-437F-85D0-DF91C0422777}" type="presOf" srcId="{A396099C-1218-416C-BB06-D9EEF5248141}" destId="{41AC36C0-2F73-447C-A5A3-991A84D84E78}" srcOrd="0" destOrd="0" presId="urn:microsoft.com/office/officeart/2005/8/layout/cycle1"/>
    <dgm:cxn modelId="{59E0D1B8-CAFA-4E8F-ACF8-6E2395DDF858}" srcId="{08278415-625A-481D-BF85-90BCF89EACC6}" destId="{660E300D-C39E-4EAB-BD8A-FCBAE266F77D}" srcOrd="1" destOrd="0" parTransId="{E212E572-A122-4CD0-A0C2-731F6E85F086}" sibTransId="{1CE91B20-DDCC-48B5-8248-B50EEDB0882E}"/>
    <dgm:cxn modelId="{E4CF0EC4-5AE3-479F-BDD9-28FAF346F432}" type="presOf" srcId="{70886BCE-22AB-4521-BE08-17F28E5CDC44}" destId="{667355EB-51BF-4C3E-A628-AC9EB5513487}" srcOrd="0" destOrd="0" presId="urn:microsoft.com/office/officeart/2005/8/layout/cycle1"/>
    <dgm:cxn modelId="{D22EB1D4-7AEE-425D-BC1A-090C1714D91B}" type="presOf" srcId="{08278415-625A-481D-BF85-90BCF89EACC6}" destId="{109A69CF-C402-4B40-BD21-E1743CB46A46}" srcOrd="0" destOrd="0" presId="urn:microsoft.com/office/officeart/2005/8/layout/cycle1"/>
    <dgm:cxn modelId="{B7BD26E1-A553-47E0-AC0E-10B02749BF69}" srcId="{08278415-625A-481D-BF85-90BCF89EACC6}" destId="{FE8B9006-32A8-4C66-9465-06CC22CA0EBB}" srcOrd="2" destOrd="0" parTransId="{C1DBA4AB-95B8-4E5E-A4AD-8A5B2D5F2C74}" sibTransId="{09AAD4DB-7CA0-4441-ABD9-86E6C992E98C}"/>
    <dgm:cxn modelId="{EB0AE1EA-B600-431B-AA39-382146AB23CA}" srcId="{08278415-625A-481D-BF85-90BCF89EACC6}" destId="{AD0CA0B9-F9E5-499C-B1AA-BF5CEA759AD4}" srcOrd="0" destOrd="0" parTransId="{07A8EA62-74B3-40F0-9814-B2DCE35038E4}" sibTransId="{70886BCE-22AB-4521-BE08-17F28E5CDC44}"/>
    <dgm:cxn modelId="{893544FF-3216-4187-9BC6-C55D1B1EA385}" type="presOf" srcId="{1CE91B20-DDCC-48B5-8248-B50EEDB0882E}" destId="{03FC614D-442E-4F45-9E16-F3B9CC772C2C}" srcOrd="0" destOrd="0" presId="urn:microsoft.com/office/officeart/2005/8/layout/cycle1"/>
    <dgm:cxn modelId="{890D8F2E-63EF-45A8-B7BF-A9D70CC1E9A4}" type="presParOf" srcId="{109A69CF-C402-4B40-BD21-E1743CB46A46}" destId="{8AEB06E5-5964-4A03-B9C7-485763E3B31A}" srcOrd="0" destOrd="0" presId="urn:microsoft.com/office/officeart/2005/8/layout/cycle1"/>
    <dgm:cxn modelId="{21E1F2DF-EC1B-4156-9CA4-4E4EC346AF23}" type="presParOf" srcId="{109A69CF-C402-4B40-BD21-E1743CB46A46}" destId="{E375094B-E206-413A-9B0B-682135D81DF6}" srcOrd="1" destOrd="0" presId="urn:microsoft.com/office/officeart/2005/8/layout/cycle1"/>
    <dgm:cxn modelId="{C0179F0A-82F8-428C-B2BC-8DD306E38407}" type="presParOf" srcId="{109A69CF-C402-4B40-BD21-E1743CB46A46}" destId="{667355EB-51BF-4C3E-A628-AC9EB5513487}" srcOrd="2" destOrd="0" presId="urn:microsoft.com/office/officeart/2005/8/layout/cycle1"/>
    <dgm:cxn modelId="{AC1D24FB-9F75-4C57-A3B0-DE257BF3F9A8}" type="presParOf" srcId="{109A69CF-C402-4B40-BD21-E1743CB46A46}" destId="{8C80B99D-2C37-4F13-A89D-A28C18908B95}" srcOrd="3" destOrd="0" presId="urn:microsoft.com/office/officeart/2005/8/layout/cycle1"/>
    <dgm:cxn modelId="{F00BD733-2642-4B4F-ABAC-5E0AF837A79E}" type="presParOf" srcId="{109A69CF-C402-4B40-BD21-E1743CB46A46}" destId="{2834D2C9-0CD3-4139-9B16-5F7DF10267CF}" srcOrd="4" destOrd="0" presId="urn:microsoft.com/office/officeart/2005/8/layout/cycle1"/>
    <dgm:cxn modelId="{3D0E7056-F9F8-4FBF-BB72-E911312EA0E7}" type="presParOf" srcId="{109A69CF-C402-4B40-BD21-E1743CB46A46}" destId="{03FC614D-442E-4F45-9E16-F3B9CC772C2C}" srcOrd="5" destOrd="0" presId="urn:microsoft.com/office/officeart/2005/8/layout/cycle1"/>
    <dgm:cxn modelId="{583A0CB6-78D7-4993-A025-D26AFAF94D30}" type="presParOf" srcId="{109A69CF-C402-4B40-BD21-E1743CB46A46}" destId="{D693B3C8-3401-41E7-91E9-3C9218A71835}" srcOrd="6" destOrd="0" presId="urn:microsoft.com/office/officeart/2005/8/layout/cycle1"/>
    <dgm:cxn modelId="{EEF0E0AC-67EA-4FC0-ABB0-988993E07E1A}" type="presParOf" srcId="{109A69CF-C402-4B40-BD21-E1743CB46A46}" destId="{59123EB3-1720-45AA-A8EB-A55E34326A59}" srcOrd="7" destOrd="0" presId="urn:microsoft.com/office/officeart/2005/8/layout/cycle1"/>
    <dgm:cxn modelId="{E093AC2F-E8C5-453B-9530-CBF48E7848D0}" type="presParOf" srcId="{109A69CF-C402-4B40-BD21-E1743CB46A46}" destId="{4809A34A-8006-416E-AFA2-553881F077C4}" srcOrd="8" destOrd="0" presId="urn:microsoft.com/office/officeart/2005/8/layout/cycle1"/>
    <dgm:cxn modelId="{6728824B-78B5-456F-8F45-4BD329059B31}" type="presParOf" srcId="{109A69CF-C402-4B40-BD21-E1743CB46A46}" destId="{97E892C3-F7EC-4328-9C50-7542A7F99D74}" srcOrd="9" destOrd="0" presId="urn:microsoft.com/office/officeart/2005/8/layout/cycle1"/>
    <dgm:cxn modelId="{FF3BDBD5-A762-42B2-8E7B-DE34FD99E366}" type="presParOf" srcId="{109A69CF-C402-4B40-BD21-E1743CB46A46}" destId="{6CF7F0A8-0C0A-4C58-BFE9-746D3B343813}" srcOrd="10" destOrd="0" presId="urn:microsoft.com/office/officeart/2005/8/layout/cycle1"/>
    <dgm:cxn modelId="{82B95088-7F65-44FD-8174-38DD471DA1DC}" type="presParOf" srcId="{109A69CF-C402-4B40-BD21-E1743CB46A46}" destId="{41AC36C0-2F73-447C-A5A3-991A84D84E78}" srcOrd="11" destOrd="0" presId="urn:microsoft.com/office/officeart/2005/8/layout/cycle1"/>
    <dgm:cxn modelId="{1C2B7656-287E-4F9F-B01B-67429CCC47C2}" type="presParOf" srcId="{109A69CF-C402-4B40-BD21-E1743CB46A46}" destId="{E2B0AABF-28D6-49A8-9D86-947A5F46BE5F}" srcOrd="12" destOrd="0" presId="urn:microsoft.com/office/officeart/2005/8/layout/cycle1"/>
    <dgm:cxn modelId="{5DCEA2D7-0EBF-4402-8064-499F4A8784DD}" type="presParOf" srcId="{109A69CF-C402-4B40-BD21-E1743CB46A46}" destId="{3CE4D375-3CC8-4F61-8295-AC02E153455D}" srcOrd="13" destOrd="0" presId="urn:microsoft.com/office/officeart/2005/8/layout/cycle1"/>
    <dgm:cxn modelId="{144C7E0E-BC3B-44DD-B066-ACB9AEA1F851}" type="presParOf" srcId="{109A69CF-C402-4B40-BD21-E1743CB46A46}" destId="{FCBFAB0C-32FC-4DCF-93E2-DBBF769D46CD}" srcOrd="14"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5094B-E206-413A-9B0B-682135D81DF6}">
      <dsp:nvSpPr>
        <dsp:cNvPr id="0" name=""/>
        <dsp:cNvSpPr/>
      </dsp:nvSpPr>
      <dsp:spPr>
        <a:xfrm>
          <a:off x="4135082" y="225324"/>
          <a:ext cx="1416033" cy="860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Georgia" panose="02040502050405020303" pitchFamily="18" charset="0"/>
            </a:rPr>
            <a:t>Gather, review &amp; analyze data</a:t>
          </a:r>
        </a:p>
      </dsp:txBody>
      <dsp:txXfrm>
        <a:off x="4135082" y="225324"/>
        <a:ext cx="1416033" cy="860682"/>
      </dsp:txXfrm>
    </dsp:sp>
    <dsp:sp modelId="{667355EB-51BF-4C3E-A628-AC9EB5513487}">
      <dsp:nvSpPr>
        <dsp:cNvPr id="0" name=""/>
        <dsp:cNvSpPr/>
      </dsp:nvSpPr>
      <dsp:spPr>
        <a:xfrm>
          <a:off x="1295390" y="16"/>
          <a:ext cx="4387143" cy="4387143"/>
        </a:xfrm>
        <a:prstGeom prst="circularArrow">
          <a:avLst>
            <a:gd name="adj1" fmla="val 5192"/>
            <a:gd name="adj2" fmla="val 335334"/>
            <a:gd name="adj3" fmla="val 21295601"/>
            <a:gd name="adj4" fmla="val 19439230"/>
            <a:gd name="adj5" fmla="val 6058"/>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34D2C9-0CD3-4139-9B16-5F7DF10267CF}">
      <dsp:nvSpPr>
        <dsp:cNvPr id="0" name=""/>
        <dsp:cNvSpPr/>
      </dsp:nvSpPr>
      <dsp:spPr>
        <a:xfrm>
          <a:off x="4966239" y="2248178"/>
          <a:ext cx="1168151" cy="11681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Georgia" panose="02040502050405020303" pitchFamily="18" charset="0"/>
            </a:rPr>
            <a:t>Identify &amp; set goals</a:t>
          </a:r>
        </a:p>
      </dsp:txBody>
      <dsp:txXfrm>
        <a:off x="4966239" y="2248178"/>
        <a:ext cx="1168151" cy="1168151"/>
      </dsp:txXfrm>
    </dsp:sp>
    <dsp:sp modelId="{03FC614D-442E-4F45-9E16-F3B9CC772C2C}">
      <dsp:nvSpPr>
        <dsp:cNvPr id="0" name=""/>
        <dsp:cNvSpPr/>
      </dsp:nvSpPr>
      <dsp:spPr>
        <a:xfrm>
          <a:off x="1524004" y="-59955"/>
          <a:ext cx="4387143" cy="4387143"/>
        </a:xfrm>
        <a:prstGeom prst="circularArrow">
          <a:avLst>
            <a:gd name="adj1" fmla="val 5192"/>
            <a:gd name="adj2" fmla="val 335334"/>
            <a:gd name="adj3" fmla="val 4017143"/>
            <a:gd name="adj4" fmla="val 2251188"/>
            <a:gd name="adj5" fmla="val 6058"/>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123EB3-1720-45AA-A8EB-A55E34326A59}">
      <dsp:nvSpPr>
        <dsp:cNvPr id="0" name=""/>
        <dsp:cNvSpPr/>
      </dsp:nvSpPr>
      <dsp:spPr>
        <a:xfrm>
          <a:off x="3114723" y="3593383"/>
          <a:ext cx="1168151" cy="11681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Georgia" panose="02040502050405020303" pitchFamily="18" charset="0"/>
            </a:rPr>
            <a:t>Select and define objectives for each goal</a:t>
          </a:r>
        </a:p>
      </dsp:txBody>
      <dsp:txXfrm>
        <a:off x="3114723" y="3593383"/>
        <a:ext cx="1168151" cy="1168151"/>
      </dsp:txXfrm>
    </dsp:sp>
    <dsp:sp modelId="{4809A34A-8006-416E-AFA2-553881F077C4}">
      <dsp:nvSpPr>
        <dsp:cNvPr id="0" name=""/>
        <dsp:cNvSpPr/>
      </dsp:nvSpPr>
      <dsp:spPr>
        <a:xfrm>
          <a:off x="1524004" y="-59955"/>
          <a:ext cx="4387143" cy="4387143"/>
        </a:xfrm>
        <a:prstGeom prst="circularArrow">
          <a:avLst>
            <a:gd name="adj1" fmla="val 5192"/>
            <a:gd name="adj2" fmla="val 335334"/>
            <a:gd name="adj3" fmla="val 8213478"/>
            <a:gd name="adj4" fmla="val 6447523"/>
            <a:gd name="adj5" fmla="val 6058"/>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F7F0A8-0C0A-4C58-BFE9-746D3B343813}">
      <dsp:nvSpPr>
        <dsp:cNvPr id="0" name=""/>
        <dsp:cNvSpPr/>
      </dsp:nvSpPr>
      <dsp:spPr>
        <a:xfrm>
          <a:off x="1028408" y="2248178"/>
          <a:ext cx="1637749" cy="11681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Georgia" panose="02040502050405020303" pitchFamily="18" charset="0"/>
            </a:rPr>
            <a:t>Determine strategies and monitoring benchmarks</a:t>
          </a:r>
        </a:p>
      </dsp:txBody>
      <dsp:txXfrm>
        <a:off x="1028408" y="2248178"/>
        <a:ext cx="1637749" cy="1168151"/>
      </dsp:txXfrm>
    </dsp:sp>
    <dsp:sp modelId="{41AC36C0-2F73-447C-A5A3-991A84D84E78}">
      <dsp:nvSpPr>
        <dsp:cNvPr id="0" name=""/>
        <dsp:cNvSpPr/>
      </dsp:nvSpPr>
      <dsp:spPr>
        <a:xfrm>
          <a:off x="1676413" y="-152392"/>
          <a:ext cx="4387143" cy="4387143"/>
        </a:xfrm>
        <a:prstGeom prst="circularArrow">
          <a:avLst>
            <a:gd name="adj1" fmla="val 5192"/>
            <a:gd name="adj2" fmla="val 335334"/>
            <a:gd name="adj3" fmla="val 12081424"/>
            <a:gd name="adj4" fmla="val 10769065"/>
            <a:gd name="adj5" fmla="val 6058"/>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E4D375-3CC8-4F61-8295-AC02E153455D}">
      <dsp:nvSpPr>
        <dsp:cNvPr id="0" name=""/>
        <dsp:cNvSpPr/>
      </dsp:nvSpPr>
      <dsp:spPr>
        <a:xfrm>
          <a:off x="1611683" y="-37135"/>
          <a:ext cx="1885630" cy="13856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latin typeface="Georgia" panose="02040502050405020303" pitchFamily="18" charset="0"/>
            </a:rPr>
            <a:t>Implementation and progress monitoring </a:t>
          </a:r>
        </a:p>
      </dsp:txBody>
      <dsp:txXfrm>
        <a:off x="1611683" y="-37135"/>
        <a:ext cx="1885630" cy="1385603"/>
      </dsp:txXfrm>
    </dsp:sp>
    <dsp:sp modelId="{FCBFAB0C-32FC-4DCF-93E2-DBBF769D46CD}">
      <dsp:nvSpPr>
        <dsp:cNvPr id="0" name=""/>
        <dsp:cNvSpPr/>
      </dsp:nvSpPr>
      <dsp:spPr>
        <a:xfrm>
          <a:off x="1295412" y="152382"/>
          <a:ext cx="4691918" cy="4387143"/>
        </a:xfrm>
        <a:prstGeom prst="circularArrow">
          <a:avLst>
            <a:gd name="adj1" fmla="val 5192"/>
            <a:gd name="adj2" fmla="val 335334"/>
            <a:gd name="adj3" fmla="val 16641674"/>
            <a:gd name="adj4" fmla="val 15843571"/>
            <a:gd name="adj5" fmla="val 6058"/>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668519-B68E-4B12-BEC3-62709D9AE78E}"/>
              </a:ext>
            </a:extLst>
          </p:cNvPr>
          <p:cNvSpPr>
            <a:spLocks noGrp="1"/>
          </p:cNvSpPr>
          <p:nvPr>
            <p:ph type="hdr" sz="quarter"/>
          </p:nvPr>
        </p:nvSpPr>
        <p:spPr>
          <a:xfrm>
            <a:off x="0" y="0"/>
            <a:ext cx="3043238" cy="46672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528AB190-1D53-4C2E-9F81-ABB7AD6D48E4}"/>
              </a:ext>
            </a:extLst>
          </p:cNvPr>
          <p:cNvSpPr>
            <a:spLocks noGrp="1"/>
          </p:cNvSpPr>
          <p:nvPr>
            <p:ph type="dt" sz="quarter" idx="1"/>
          </p:nvPr>
        </p:nvSpPr>
        <p:spPr>
          <a:xfrm>
            <a:off x="3978275" y="0"/>
            <a:ext cx="3043238" cy="466725"/>
          </a:xfrm>
          <a:prstGeom prst="rect">
            <a:avLst/>
          </a:prstGeom>
        </p:spPr>
        <p:txBody>
          <a:bodyPr vert="horz" lIns="93324" tIns="46662" rIns="93324" bIns="46662" rtlCol="0"/>
          <a:lstStyle>
            <a:lvl1pPr algn="r">
              <a:defRPr sz="1200"/>
            </a:lvl1pPr>
          </a:lstStyle>
          <a:p>
            <a:pPr>
              <a:defRPr/>
            </a:pPr>
            <a:fld id="{5461F10B-D831-47E4-9450-A5844F01AFAC}" type="datetimeFigureOut">
              <a:rPr lang="en-US"/>
              <a:pPr>
                <a:defRPr/>
              </a:pPr>
              <a:t>12/9/2019</a:t>
            </a:fld>
            <a:endParaRPr lang="en-US"/>
          </a:p>
        </p:txBody>
      </p:sp>
      <p:sp>
        <p:nvSpPr>
          <p:cNvPr id="4" name="Footer Placeholder 3">
            <a:extLst>
              <a:ext uri="{FF2B5EF4-FFF2-40B4-BE49-F238E27FC236}">
                <a16:creationId xmlns:a16="http://schemas.microsoft.com/office/drawing/2014/main" id="{390D1E34-320C-47EB-93AC-1311533F73B3}"/>
              </a:ext>
            </a:extLst>
          </p:cNvPr>
          <p:cNvSpPr>
            <a:spLocks noGrp="1"/>
          </p:cNvSpPr>
          <p:nvPr>
            <p:ph type="ftr" sz="quarter" idx="2"/>
          </p:nvPr>
        </p:nvSpPr>
        <p:spPr>
          <a:xfrm>
            <a:off x="0" y="8842375"/>
            <a:ext cx="3043238" cy="466725"/>
          </a:xfrm>
          <a:prstGeom prst="rect">
            <a:avLst/>
          </a:prstGeom>
        </p:spPr>
        <p:txBody>
          <a:bodyPr vert="horz" lIns="93324" tIns="46662" rIns="93324" bIns="46662"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F0040BFE-A20A-498A-A6F9-9DD39DF195CA}"/>
              </a:ext>
            </a:extLst>
          </p:cNvPr>
          <p:cNvSpPr>
            <a:spLocks noGrp="1"/>
          </p:cNvSpPr>
          <p:nvPr>
            <p:ph type="sldNum" sz="quarter" idx="3"/>
          </p:nvPr>
        </p:nvSpPr>
        <p:spPr>
          <a:xfrm>
            <a:off x="3978275" y="8842375"/>
            <a:ext cx="3043238" cy="466725"/>
          </a:xfrm>
          <a:prstGeom prst="rect">
            <a:avLst/>
          </a:prstGeom>
        </p:spPr>
        <p:txBody>
          <a:bodyPr vert="horz" lIns="93324" tIns="46662" rIns="93324" bIns="46662" rtlCol="0" anchor="b"/>
          <a:lstStyle>
            <a:lvl1pPr algn="r">
              <a:defRPr sz="1200"/>
            </a:lvl1pPr>
          </a:lstStyle>
          <a:p>
            <a:pPr>
              <a:defRPr/>
            </a:pPr>
            <a:fld id="{A870D03D-8E49-418B-AC9E-B180D0F506DB}"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CCD9AE2-745A-4F71-A460-D58B29CB626F}"/>
              </a:ext>
            </a:extLst>
          </p:cNvPr>
          <p:cNvSpPr>
            <a:spLocks noGrp="1" noChangeArrowheads="1"/>
          </p:cNvSpPr>
          <p:nvPr>
            <p:ph type="hdr" sz="quarter"/>
          </p:nvPr>
        </p:nvSpPr>
        <p:spPr bwMode="auto">
          <a:xfrm>
            <a:off x="0" y="0"/>
            <a:ext cx="3043238"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3" name="Rectangle 3">
            <a:extLst>
              <a:ext uri="{FF2B5EF4-FFF2-40B4-BE49-F238E27FC236}">
                <a16:creationId xmlns:a16="http://schemas.microsoft.com/office/drawing/2014/main" id="{39F01E5F-86DB-4A76-9AAE-FD155AA5A223}"/>
              </a:ext>
            </a:extLst>
          </p:cNvPr>
          <p:cNvSpPr>
            <a:spLocks noGrp="1" noChangeArrowheads="1"/>
          </p:cNvSpPr>
          <p:nvPr>
            <p:ph type="dt" idx="1"/>
          </p:nvPr>
        </p:nvSpPr>
        <p:spPr bwMode="auto">
          <a:xfrm>
            <a:off x="3979863" y="0"/>
            <a:ext cx="3043237" cy="465138"/>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lvl1pPr algn="r">
              <a:defRPr sz="1200">
                <a:latin typeface="Arial" charset="0"/>
                <a:ea typeface="ヒラギノ角ゴ Pro W3" pitchFamily="1" charset="-128"/>
                <a:cs typeface="+mn-cs"/>
              </a:defRPr>
            </a:lvl1pPr>
          </a:lstStyle>
          <a:p>
            <a:pPr>
              <a:defRPr/>
            </a:pPr>
            <a:endParaRPr lang="en-US" altLang="en-US"/>
          </a:p>
        </p:txBody>
      </p:sp>
      <p:sp>
        <p:nvSpPr>
          <p:cNvPr id="5124" name="Rectangle 4">
            <a:extLst>
              <a:ext uri="{FF2B5EF4-FFF2-40B4-BE49-F238E27FC236}">
                <a16:creationId xmlns:a16="http://schemas.microsoft.com/office/drawing/2014/main" id="{B1D9348E-54E0-41E3-BCA5-A86C7B5E391E}"/>
              </a:ext>
            </a:extLst>
          </p:cNvPr>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6E7D3484-DA04-415C-AA66-02308010C162}"/>
              </a:ext>
            </a:extLst>
          </p:cNvPr>
          <p:cNvSpPr>
            <a:spLocks noGrp="1" noChangeArrowheads="1"/>
          </p:cNvSpPr>
          <p:nvPr>
            <p:ph type="body" sz="quarter" idx="3"/>
          </p:nvPr>
        </p:nvSpPr>
        <p:spPr bwMode="auto">
          <a:xfrm>
            <a:off x="936625" y="4421188"/>
            <a:ext cx="5149850" cy="4189412"/>
          </a:xfrm>
          <a:prstGeom prst="rect">
            <a:avLst/>
          </a:prstGeom>
          <a:noFill/>
          <a:ln>
            <a:noFill/>
          </a:ln>
          <a:extLst>
            <a:ext uri="{909E8E84-426E-40dd-AFC4-6F175D3DCCD1}"/>
            <a:ext uri="{91240B29-F687-4f45-9708-019B960494DF}"/>
          </a:extLst>
        </p:spPr>
        <p:txBody>
          <a:bodyPr vert="horz" wrap="square" lIns="93324" tIns="46662" rIns="93324" bIns="46662"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62ADF549-7FC4-4A12-A091-B1DF52D44B99}"/>
              </a:ext>
            </a:extLst>
          </p:cNvPr>
          <p:cNvSpPr>
            <a:spLocks noGrp="1" noChangeArrowheads="1"/>
          </p:cNvSpPr>
          <p:nvPr>
            <p:ph type="ftr" sz="quarter" idx="4"/>
          </p:nvPr>
        </p:nvSpPr>
        <p:spPr bwMode="auto">
          <a:xfrm>
            <a:off x="0" y="8843963"/>
            <a:ext cx="3043238"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defRPr sz="1200">
                <a:latin typeface="Arial" charset="0"/>
                <a:ea typeface="ヒラギノ角ゴ Pro W3" pitchFamily="1" charset="-128"/>
                <a:cs typeface="+mn-cs"/>
              </a:defRPr>
            </a:lvl1pPr>
          </a:lstStyle>
          <a:p>
            <a:pPr>
              <a:defRPr/>
            </a:pPr>
            <a:endParaRPr lang="en-US" altLang="en-US"/>
          </a:p>
        </p:txBody>
      </p:sp>
      <p:sp>
        <p:nvSpPr>
          <p:cNvPr id="5127" name="Rectangle 7">
            <a:extLst>
              <a:ext uri="{FF2B5EF4-FFF2-40B4-BE49-F238E27FC236}">
                <a16:creationId xmlns:a16="http://schemas.microsoft.com/office/drawing/2014/main" id="{8016E3A2-D8A9-4850-B973-8FD15C2EA2C2}"/>
              </a:ext>
            </a:extLst>
          </p:cNvPr>
          <p:cNvSpPr>
            <a:spLocks noGrp="1" noChangeArrowheads="1"/>
          </p:cNvSpPr>
          <p:nvPr>
            <p:ph type="sldNum" sz="quarter" idx="5"/>
          </p:nvPr>
        </p:nvSpPr>
        <p:spPr bwMode="auto">
          <a:xfrm>
            <a:off x="3979863" y="8843963"/>
            <a:ext cx="3043237" cy="465137"/>
          </a:xfrm>
          <a:prstGeom prst="rect">
            <a:avLst/>
          </a:prstGeom>
          <a:noFill/>
          <a:ln>
            <a:noFill/>
          </a:ln>
          <a:extLst>
            <a:ext uri="{909E8E84-426E-40dd-AFC4-6F175D3DCCD1}"/>
            <a:ext uri="{91240B29-F687-4f45-9708-019B960494DF}"/>
          </a:extLst>
        </p:spPr>
        <p:txBody>
          <a:bodyPr vert="horz" wrap="square" lIns="93324" tIns="46662" rIns="93324" bIns="46662" numCol="1" anchor="b" anchorCtr="0" compatLnSpc="1">
            <a:prstTxWarp prst="textNoShape">
              <a:avLst/>
            </a:prstTxWarp>
          </a:bodyPr>
          <a:lstStyle>
            <a:lvl1pPr algn="r">
              <a:defRPr sz="1200">
                <a:ea typeface="ヒラギノ角ゴ Pro W3" charset="-128"/>
              </a:defRPr>
            </a:lvl1pPr>
          </a:lstStyle>
          <a:p>
            <a:pPr>
              <a:defRPr/>
            </a:pPr>
            <a:fld id="{E0E51075-3BA5-4459-81DA-B839B846B10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1pPr>
    <a:lvl2pPr marL="4572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2pPr>
    <a:lvl3pPr marL="9144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pitchFamily="1" charset="-128"/>
        <a:cs typeface="ヒラギノ角ゴ Pro W3"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month we discussed the fiduciary duty of the BOD, the importance of a strong BOD annual calendar, avoiding mission drift, monthly check ins and reviews of operations, finances and academics. Today, we will work through the development of a strategic plan. This is not intended to be all-inclusive but should provide a starting point, or outline, to begin the strategic planning process.</a:t>
            </a:r>
          </a:p>
          <a:p>
            <a:endParaRPr lang="en-US" dirty="0"/>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1</a:t>
            </a:fld>
            <a:endParaRPr lang="en-US" altLang="en-US"/>
          </a:p>
        </p:txBody>
      </p:sp>
    </p:spTree>
    <p:extLst>
      <p:ext uri="{BB962C8B-B14F-4D97-AF65-F5344CB8AC3E}">
        <p14:creationId xmlns:p14="http://schemas.microsoft.com/office/powerpoint/2010/main" val="3661872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recap our time together last month, we reviewed how to set SMART goals, we discussed fiduciary duties and what that looks like, we reviewed the steps for monitoring and oversight and the importance of strategic planning, succession plans, onboarding of new BOD members, maximizing your BOD time with agenda templates, committee work up front and using consent agendas. </a:t>
            </a:r>
          </a:p>
          <a:p>
            <a:endParaRPr lang="en-US" dirty="0"/>
          </a:p>
          <a:p>
            <a:r>
              <a:rPr lang="en-US" dirty="0"/>
              <a:t>Strategic plans should be short and concise, include a wide variety of perspectives, use an unbiased facilitator and revisit with frequency.</a:t>
            </a:r>
          </a:p>
          <a:p>
            <a:r>
              <a:rPr lang="en-US" dirty="0"/>
              <a:t>Gather, review &amp; analyze information</a:t>
            </a:r>
          </a:p>
          <a:p>
            <a:r>
              <a:rPr lang="en-US" dirty="0"/>
              <a:t>Identify and set goals</a:t>
            </a:r>
          </a:p>
          <a:p>
            <a:r>
              <a:rPr lang="en-US" dirty="0"/>
              <a:t>Select and define objectives for each goal </a:t>
            </a:r>
          </a:p>
          <a:p>
            <a:r>
              <a:rPr lang="en-US" dirty="0"/>
              <a:t>Determine specific strategies, targets and monitoring benchmarks, develop implementation plan, measure success and evaluate progress. </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2</a:t>
            </a:fld>
            <a:endParaRPr lang="en-US" altLang="en-US"/>
          </a:p>
        </p:txBody>
      </p:sp>
    </p:spTree>
    <p:extLst>
      <p:ext uri="{BB962C8B-B14F-4D97-AF65-F5344CB8AC3E}">
        <p14:creationId xmlns:p14="http://schemas.microsoft.com/office/powerpoint/2010/main" val="3646115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strategic oversight and monitoring plan would involve financial, academic and governance goals</a:t>
            </a:r>
          </a:p>
          <a:p>
            <a:r>
              <a:rPr lang="en-US" dirty="0"/>
              <a:t>Who are the stakeholder groups who are vital, which reports or dashboard data will you access and what is the frequency you should be reviewing this data or that data</a:t>
            </a:r>
          </a:p>
          <a:p>
            <a:r>
              <a:rPr lang="en-US" dirty="0"/>
              <a:t>What is on your dashboard? What are you looking at monthly that must be on the radar of the BOD?</a:t>
            </a:r>
          </a:p>
          <a:p>
            <a:r>
              <a:rPr lang="en-US" dirty="0"/>
              <a:t>What tools (templates), resources, time, people (human resources) will you need to achieve your strategic plan. </a:t>
            </a:r>
          </a:p>
          <a:p>
            <a:endParaRPr lang="en-US" dirty="0"/>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3</a:t>
            </a:fld>
            <a:endParaRPr lang="en-US" altLang="en-US"/>
          </a:p>
        </p:txBody>
      </p:sp>
    </p:spTree>
    <p:extLst>
      <p:ext uri="{BB962C8B-B14F-4D97-AF65-F5344CB8AC3E}">
        <p14:creationId xmlns:p14="http://schemas.microsoft.com/office/powerpoint/2010/main" val="3269968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strategic planning process, keep in mind that your strategic plan should be: </a:t>
            </a:r>
          </a:p>
          <a:p>
            <a:endParaRPr lang="en-US" dirty="0"/>
          </a:p>
          <a:p>
            <a:r>
              <a:rPr lang="en-US" dirty="0"/>
              <a:t>Short and concise: Strategic plans can be highly effective if they are focused and brief</a:t>
            </a:r>
          </a:p>
          <a:p>
            <a:r>
              <a:rPr lang="en-US" dirty="0"/>
              <a:t>Include a wide variety of perspectives and stakeholders: Strategic planning should include the right people, including members of the BOD, schools administrators/teacher leaders, and parents</a:t>
            </a:r>
          </a:p>
          <a:p>
            <a:r>
              <a:rPr lang="en-US" dirty="0"/>
              <a:t>Use an unbiased facilitator: Or a small group of facilitators to run the strategic planning meetings in order to ensure that the process stays on track</a:t>
            </a:r>
          </a:p>
          <a:p>
            <a:r>
              <a:rPr lang="en-US" dirty="0"/>
              <a:t>Be prepared to revisit your plan each year and adjust your strategies, as needed. </a:t>
            </a:r>
          </a:p>
          <a:p>
            <a:endParaRPr lang="en-US" dirty="0"/>
          </a:p>
          <a:p>
            <a:r>
              <a:rPr lang="en-US" dirty="0"/>
              <a:t>Structure the work around the questions:</a:t>
            </a:r>
          </a:p>
          <a:p>
            <a:r>
              <a:rPr lang="en-US" dirty="0"/>
              <a:t>What is our current reality</a:t>
            </a:r>
          </a:p>
          <a:p>
            <a:r>
              <a:rPr lang="en-US" dirty="0"/>
              <a:t>What are we ultimately working towards</a:t>
            </a:r>
          </a:p>
          <a:p>
            <a:r>
              <a:rPr lang="en-US" dirty="0"/>
              <a:t>What are the specific outcomes we aim to achieve</a:t>
            </a:r>
          </a:p>
          <a:p>
            <a:r>
              <a:rPr lang="en-US" dirty="0"/>
              <a:t>What is standing in our way</a:t>
            </a:r>
          </a:p>
          <a:p>
            <a:r>
              <a:rPr lang="en-US" dirty="0"/>
              <a:t>What actions do we need to take in order to get there</a:t>
            </a:r>
          </a:p>
          <a:p>
            <a:r>
              <a:rPr lang="en-US" dirty="0"/>
              <a:t>How will we measure our progress? </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4</a:t>
            </a:fld>
            <a:endParaRPr lang="en-US" altLang="en-US"/>
          </a:p>
        </p:txBody>
      </p:sp>
    </p:spTree>
    <p:extLst>
      <p:ext uri="{BB962C8B-B14F-4D97-AF65-F5344CB8AC3E}">
        <p14:creationId xmlns:p14="http://schemas.microsoft.com/office/powerpoint/2010/main" val="1325331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Structure the work around the questions:</a:t>
            </a:r>
          </a:p>
          <a:p>
            <a:r>
              <a:rPr lang="en-US" dirty="0"/>
              <a:t>What is our current reality</a:t>
            </a:r>
          </a:p>
          <a:p>
            <a:r>
              <a:rPr lang="en-US" dirty="0"/>
              <a:t>What are we ultimately working towards</a:t>
            </a:r>
          </a:p>
          <a:p>
            <a:r>
              <a:rPr lang="en-US" dirty="0"/>
              <a:t>What are the specific outcomes we aim to achieve</a:t>
            </a:r>
          </a:p>
          <a:p>
            <a:r>
              <a:rPr lang="en-US" dirty="0"/>
              <a:t>What is standing in our way</a:t>
            </a:r>
          </a:p>
          <a:p>
            <a:r>
              <a:rPr lang="en-US" dirty="0"/>
              <a:t>What actions do we need to take in order to get there</a:t>
            </a:r>
          </a:p>
          <a:p>
            <a:r>
              <a:rPr lang="en-US" dirty="0"/>
              <a:t>How will we measure our progress? </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5</a:t>
            </a:fld>
            <a:endParaRPr lang="en-US" altLang="en-US"/>
          </a:p>
        </p:txBody>
      </p:sp>
    </p:spTree>
    <p:extLst>
      <p:ext uri="{BB962C8B-B14F-4D97-AF65-F5344CB8AC3E}">
        <p14:creationId xmlns:p14="http://schemas.microsoft.com/office/powerpoint/2010/main" val="1269385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are writing your goals and remember to start with the end in mind and work backwards, you should keep SMART as your framework for clear goal setting. </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6</a:t>
            </a:fld>
            <a:endParaRPr lang="en-US" altLang="en-US"/>
          </a:p>
        </p:txBody>
      </p:sp>
    </p:spTree>
    <p:extLst>
      <p:ext uri="{BB962C8B-B14F-4D97-AF65-F5344CB8AC3E}">
        <p14:creationId xmlns:p14="http://schemas.microsoft.com/office/powerpoint/2010/main" val="4272574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graphic organizer presents one of many structures that might be used to develop a strategic plan. There are some perennial things that should be part of this review.  Goals in these three (3) areas always and then objectives. After goals and objectives have been identified, develop strategies to implement to meet your objectives. It is recommended that the specific activities and corresponding resources needed be updated annually to ensure that the strategic plan is a living document. </a:t>
            </a:r>
          </a:p>
          <a:p>
            <a:endParaRPr lang="en-US" dirty="0"/>
          </a:p>
          <a:p>
            <a:r>
              <a:rPr lang="en-US" dirty="0"/>
              <a:t>Performance data: Summative, formative and interim data; student work samples; classroom level assessment data</a:t>
            </a:r>
          </a:p>
          <a:p>
            <a:r>
              <a:rPr lang="en-US" dirty="0"/>
              <a:t>Demographic data: School location, Lea data, size of student body, student characteristics (Including EC, EL, McKinney Vento, race and ethnicity); student mobility data (attrition and retention rates of students); staff characteristics data (teachers who are licensed, BTs, attrition and retention rates, years of experience)</a:t>
            </a:r>
          </a:p>
          <a:p>
            <a:r>
              <a:rPr lang="en-US" dirty="0"/>
              <a:t>Process data:  Visit and renewal data, classroom walkthroughs data, academic interventions available to students and use; student attendance trends; discipline referrals and suspension rates; schedules and classroom ratios; family and community involvement (parent volunteers, contributions to capital campaigns ($ and percentage of families who are contributing); service programs (counseling); MTSS fidelity of implementations</a:t>
            </a:r>
          </a:p>
          <a:p>
            <a:r>
              <a:rPr lang="en-US" dirty="0"/>
              <a:t>Perception data: Teaching and learning surveys (teaching surveys); parent and student surveys; self-assessment </a:t>
            </a:r>
            <a:r>
              <a:rPr lang="en-US" dirty="0" err="1"/>
              <a:t>resuts</a:t>
            </a:r>
            <a:r>
              <a:rPr lang="en-US" dirty="0"/>
              <a:t>; focus group data from key constituents.</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8</a:t>
            </a:fld>
            <a:endParaRPr lang="en-US" altLang="en-US"/>
          </a:p>
        </p:txBody>
      </p:sp>
    </p:spTree>
    <p:extLst>
      <p:ext uri="{BB962C8B-B14F-4D97-AF65-F5344CB8AC3E}">
        <p14:creationId xmlns:p14="http://schemas.microsoft.com/office/powerpoint/2010/main" val="2818804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will wish to enter specific Goal, followed by specific objective language, strategy and benchmarking, including activities (resources and people who are responsible and will be involved) necessary to achieve the current year strategy. </a:t>
            </a:r>
          </a:p>
          <a:p>
            <a:endParaRPr lang="en-US" dirty="0"/>
          </a:p>
          <a:p>
            <a:r>
              <a:rPr lang="en-US" dirty="0"/>
              <a:t>Remember, a good strategic plan includes three to five goals and should include at least a student performance goal, a financial goal, and a governance goal. </a:t>
            </a:r>
          </a:p>
          <a:p>
            <a:endParaRPr lang="en-US" dirty="0"/>
          </a:p>
          <a:p>
            <a:r>
              <a:rPr lang="en-US" dirty="0"/>
              <a:t>Your student performance goal should be heavily guided by your school leader</a:t>
            </a:r>
          </a:p>
          <a:p>
            <a:r>
              <a:rPr lang="en-US" dirty="0"/>
              <a:t>Financial goal could be related to the school’s current financial viability and sustainability; could be related to the school’s performance in terms of financial compliance in the framework; may also address enrollment challenges, facility purchased, up fits or renovations that will need to be made.</a:t>
            </a:r>
          </a:p>
          <a:p>
            <a:endParaRPr lang="en-US" dirty="0"/>
          </a:p>
          <a:p>
            <a:r>
              <a:rPr lang="en-US" dirty="0"/>
              <a:t>Governance goal: Should be related to the BOD’s ongoing efforts to improve its practices and implement sound governance and oversight. Might include goals for compliance with the Performance Framework; may also address areas for needed growth based on data and identifies of needed growth through the BOD self-evaluations.</a:t>
            </a:r>
          </a:p>
          <a:p>
            <a:endParaRPr lang="en-US" dirty="0"/>
          </a:p>
          <a:p>
            <a:r>
              <a:rPr lang="en-US" dirty="0"/>
              <a:t>Other goals might include school culture, communications, public relations and marketing and fundraising. </a:t>
            </a:r>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9</a:t>
            </a:fld>
            <a:endParaRPr lang="en-US" altLang="en-US"/>
          </a:p>
        </p:txBody>
      </p:sp>
    </p:spTree>
    <p:extLst>
      <p:ext uri="{BB962C8B-B14F-4D97-AF65-F5344CB8AC3E}">
        <p14:creationId xmlns:p14="http://schemas.microsoft.com/office/powerpoint/2010/main" val="510685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Gather, review &amp; analyze: The first step in the strategic planning process requires governing BODs to complete a thorough review of the existing data (academic and non-academic data). The review should take place prior to the drafting of the strategic plan ( it should include a review of the mission  and vision (this should articulate the ideal vision; if the school fulfills its mission well, the vision will be the long-term outcome) of the school. Mission is the fundamental purpose of the school, it should explain why the school exists and what it does to achieve its vision).</a:t>
            </a:r>
          </a:p>
          <a:p>
            <a:r>
              <a:rPr lang="en-US" dirty="0"/>
              <a:t>Where have we been</a:t>
            </a:r>
          </a:p>
          <a:p>
            <a:r>
              <a:rPr lang="en-US" dirty="0"/>
              <a:t>Where are we going</a:t>
            </a:r>
          </a:p>
          <a:p>
            <a:r>
              <a:rPr lang="en-US" dirty="0"/>
              <a:t>Where are we now and how do we close the gap</a:t>
            </a:r>
          </a:p>
          <a:p>
            <a:r>
              <a:rPr lang="en-US" dirty="0"/>
              <a:t>What are the guiding principles of our work and how we operate</a:t>
            </a:r>
          </a:p>
          <a:p>
            <a:r>
              <a:rPr lang="en-US" dirty="0"/>
              <a:t>Then, you want to look at your data and ask what do we know about our current level of academic performance (BOG, EOC, EOG, NC Check ins, Formative Assessments, interim assessments, NC Final Exams (going away), CDM data, ACT data, Work Keys). You might also look at student grades, attendance rates, pass rates, discipline data, graduation and cohort completer data)</a:t>
            </a:r>
          </a:p>
          <a:p>
            <a:r>
              <a:rPr lang="en-US" dirty="0"/>
              <a:t>What do we know about our financial performance ( this can be a review of audit, quarterly financials, fundraising efforts, capital </a:t>
            </a:r>
            <a:r>
              <a:rPr lang="en-US" dirty="0" err="1"/>
              <a:t>campaigs</a:t>
            </a:r>
            <a:r>
              <a:rPr lang="en-US" dirty="0"/>
              <a:t>)</a:t>
            </a:r>
          </a:p>
          <a:p>
            <a:r>
              <a:rPr lang="en-US" dirty="0"/>
              <a:t>What do we know about our current level of organizational performance (recent school leader evaluation, recent BOD self-assessment (individual) and BOD as a whole performance, review staff, student and family satisfaction surveys, attrition and retention data.</a:t>
            </a:r>
          </a:p>
          <a:p>
            <a:endParaRPr lang="en-US" dirty="0"/>
          </a:p>
          <a:p>
            <a:r>
              <a:rPr lang="en-US" dirty="0"/>
              <a:t>As data is gathered, it might be helpful to create a situational analysis. A tool such as a SWOT matrix (strengths, weakness, opportunities and threats) may ne helpful in synthesizing and evaluating current performance.  </a:t>
            </a:r>
          </a:p>
          <a:p>
            <a:endParaRPr lang="en-US" dirty="0"/>
          </a:p>
          <a:p>
            <a:r>
              <a:rPr lang="en-US" dirty="0"/>
              <a:t>Other data that may provide helpful as you work to complete your strategic plan:</a:t>
            </a:r>
          </a:p>
          <a:p>
            <a:r>
              <a:rPr lang="en-US" dirty="0"/>
              <a:t>Performance data, Demographic Data, Process Data and Perception Data.</a:t>
            </a:r>
          </a:p>
          <a:p>
            <a:r>
              <a:rPr lang="en-US" dirty="0"/>
              <a:t>Second step is to identify and set goals: Goals should be the highest level statement or aim or purpose included in the strategic plan. The plan’s goals should articulate a clear statement of what the school wants to achieve to advance its mission and address problems, needs, challenges and opportunities.</a:t>
            </a:r>
          </a:p>
          <a:p>
            <a:endParaRPr lang="en-US" dirty="0"/>
          </a:p>
          <a:p>
            <a:r>
              <a:rPr lang="en-US" dirty="0"/>
              <a:t>Step 2: Identify &amp; Set Goals: The 2</a:t>
            </a:r>
            <a:r>
              <a:rPr lang="en-US" baseline="30000" dirty="0"/>
              <a:t>nd</a:t>
            </a:r>
            <a:r>
              <a:rPr lang="en-US" dirty="0"/>
              <a:t> step in the strategic planning process is to synthesize information gathered about the current state of the school and begin to chart the next steps towards achieving the mission and vision. The goals should be the highest level statement or aim included in the strategic plan; clear articulation of what the school wishes to achieve to advance its mission and address current problems, needs, challenges and </a:t>
            </a:r>
            <a:r>
              <a:rPr lang="en-US" dirty="0" err="1"/>
              <a:t>opportunitites</a:t>
            </a:r>
            <a:r>
              <a:rPr lang="en-US" dirty="0"/>
              <a:t>. </a:t>
            </a:r>
          </a:p>
          <a:p>
            <a:endParaRPr lang="en-US" dirty="0"/>
          </a:p>
          <a:p>
            <a:r>
              <a:rPr lang="en-US" dirty="0"/>
              <a:t>Change can be defined as the ‘gap’ between the real and the ideal, or the current and the desired state.</a:t>
            </a:r>
          </a:p>
          <a:p>
            <a:r>
              <a:rPr lang="en-US" dirty="0"/>
              <a:t>Goals: What are some obstacles that could prevent is from realizing our vision</a:t>
            </a:r>
          </a:p>
          <a:p>
            <a:r>
              <a:rPr lang="en-US" dirty="0"/>
              <a:t>What are our long-term goals, i.e. what will we do to realize our vision</a:t>
            </a:r>
          </a:p>
          <a:p>
            <a:r>
              <a:rPr lang="en-US" dirty="0"/>
              <a:t>What are our short term goals, what will be done in Y1, Y2, Y3</a:t>
            </a:r>
          </a:p>
          <a:p>
            <a:endParaRPr lang="en-US" dirty="0"/>
          </a:p>
          <a:p>
            <a:r>
              <a:rPr lang="en-US" dirty="0"/>
              <a:t>Step Three: Select &amp; Define Objectives</a:t>
            </a:r>
          </a:p>
          <a:p>
            <a:r>
              <a:rPr lang="en-US" dirty="0"/>
              <a:t>What specific objectives will the school target in order to make progress towards its student performance goals?</a:t>
            </a:r>
          </a:p>
          <a:p>
            <a:r>
              <a:rPr lang="en-US" dirty="0"/>
              <a:t>What specific objectives will you target in order to make progress towards your financial goals?</a:t>
            </a:r>
          </a:p>
          <a:p>
            <a:r>
              <a:rPr lang="en-US" dirty="0"/>
              <a:t>What about your organizational goals…use SMART goal setting.</a:t>
            </a:r>
          </a:p>
          <a:p>
            <a:r>
              <a:rPr lang="en-US" dirty="0"/>
              <a:t>How will you prioritize objectives within each goal area? Identify a priority objective for each goal that reflects the top near-term performance improvement strategy.</a:t>
            </a:r>
          </a:p>
          <a:p>
            <a:r>
              <a:rPr lang="en-US" dirty="0"/>
              <a:t>What programs or initiatives are already being implemented or could be implemented to support each objective? </a:t>
            </a:r>
          </a:p>
          <a:p>
            <a:endParaRPr lang="en-US" dirty="0"/>
          </a:p>
          <a:p>
            <a:r>
              <a:rPr lang="en-US" dirty="0"/>
              <a:t>Strategies, Targets &amp; Monitoring Benchmarks:</a:t>
            </a:r>
          </a:p>
          <a:p>
            <a:r>
              <a:rPr lang="en-US" dirty="0"/>
              <a:t>This step develops the specific strategies that will be implemented in order to accomplish the objectives and overarching goal. Each strategy should include monitoring benchmarks what will be accomplished each year through the duration of the strategic plan. Benchmarks can also be thought of as performance measures or key indicators. </a:t>
            </a:r>
          </a:p>
          <a:p>
            <a:r>
              <a:rPr lang="en-US" dirty="0"/>
              <a:t>What systemic changes or updates are required to realize vision and meet objectives?</a:t>
            </a:r>
          </a:p>
          <a:p>
            <a:r>
              <a:rPr lang="en-US" dirty="0"/>
              <a:t>What benchmarks will we use an indicators of success and allow our school to track progress toward achieving objectives?</a:t>
            </a:r>
          </a:p>
          <a:p>
            <a:r>
              <a:rPr lang="en-US" dirty="0"/>
              <a:t>How will we know implementation is on track?</a:t>
            </a:r>
          </a:p>
          <a:p>
            <a:r>
              <a:rPr lang="en-US" dirty="0"/>
              <a:t>Implementation: What are the specific activities  you will develop and corresponding resources you will need to achieve the current year strategy. This is the most detailed and requires input from staff charged with carrying out the plan. </a:t>
            </a:r>
          </a:p>
          <a:p>
            <a:r>
              <a:rPr lang="en-US" dirty="0"/>
              <a:t>An annual update to the implementation plan also helps to reinforce the idea that the strategic plan is a living document and the annual review is something that you would want to put on your board annual calendar. </a:t>
            </a:r>
          </a:p>
          <a:p>
            <a:r>
              <a:rPr lang="en-US" dirty="0"/>
              <a:t>Activities and resources: Timeline, </a:t>
            </a:r>
            <a:r>
              <a:rPr lang="en-US" dirty="0" err="1"/>
              <a:t>reources</a:t>
            </a:r>
            <a:r>
              <a:rPr lang="en-US" dirty="0"/>
              <a:t> and people needed to meet the strategy identified. How will you implement those changes or updates within a given time period?</a:t>
            </a:r>
          </a:p>
          <a:p>
            <a:r>
              <a:rPr lang="en-US" dirty="0"/>
              <a:t>How will the plan be announced and disseminated to school leadership, staff, parents and the community? </a:t>
            </a:r>
          </a:p>
          <a:p>
            <a:r>
              <a:rPr lang="en-US" dirty="0"/>
              <a:t>Measure success and evaluate progress:</a:t>
            </a:r>
          </a:p>
          <a:p>
            <a:r>
              <a:rPr lang="en-US" dirty="0"/>
              <a:t>How will progress be assessed and how the impact of the strategic plan will be measured. You are seeking an answer to the question: Is what we are doing making a difference?</a:t>
            </a:r>
          </a:p>
          <a:p>
            <a:r>
              <a:rPr lang="en-US" dirty="0"/>
              <a:t>This work includes the development of a process for evaluating progress and measuring success against the strategic plan goals, objectives, and strategies. This process should include a discussion of what was done, learned, what it means and where you go from this point. </a:t>
            </a:r>
          </a:p>
          <a:p>
            <a:r>
              <a:rPr lang="en-US" dirty="0"/>
              <a:t>How do we know our actions are having an impact. How can we progress monitor the impact of the implementation plan? What changes in quality will be observed due to each action.</a:t>
            </a:r>
          </a:p>
          <a:p>
            <a:r>
              <a:rPr lang="en-US" dirty="0"/>
              <a:t>Which areas showed the most success or improvement? Which program components contributed</a:t>
            </a:r>
          </a:p>
          <a:p>
            <a:r>
              <a:rPr lang="en-US" dirty="0"/>
              <a:t>Which did not demonstrate success and </a:t>
            </a:r>
            <a:r>
              <a:rPr lang="en-US" dirty="0" err="1"/>
              <a:t>wh</a:t>
            </a:r>
            <a:r>
              <a:rPr lang="en-US" dirty="0"/>
              <a:t> do we think the outcomes were not more positive. How could we strengthen programming to promote more positive outcomes.</a:t>
            </a:r>
          </a:p>
          <a:p>
            <a:r>
              <a:rPr lang="en-US" dirty="0"/>
              <a:t>What is the process for making changes to the implementation plan, if needed. </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So the last stage of this, of course, which is not on here is to monitor and evaluate prior to beginning the process again.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E0E51075-3BA5-4459-81DA-B839B846B103}" type="slidenum">
              <a:rPr lang="en-US" altLang="en-US" smtClean="0"/>
              <a:pPr>
                <a:defRPr/>
              </a:pPr>
              <a:t>10</a:t>
            </a:fld>
            <a:endParaRPr lang="en-US" altLang="en-US"/>
          </a:p>
        </p:txBody>
      </p:sp>
    </p:spTree>
    <p:extLst>
      <p:ext uri="{BB962C8B-B14F-4D97-AF65-F5344CB8AC3E}">
        <p14:creationId xmlns:p14="http://schemas.microsoft.com/office/powerpoint/2010/main" val="30455448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WhitebackPPTCover3">
            <a:extLst>
              <a:ext uri="{FF2B5EF4-FFF2-40B4-BE49-F238E27FC236}">
                <a16:creationId xmlns:a16="http://schemas.microsoft.com/office/drawing/2014/main" id="{D0617027-C22C-49E0-84FA-E513FDC22A3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p:cNvSpPr>
            <a:spLocks noGrp="1" noChangeArrowheads="1"/>
          </p:cNvSpPr>
          <p:nvPr>
            <p:ph type="ctrTitle"/>
          </p:nvPr>
        </p:nvSpPr>
        <p:spPr>
          <a:xfrm>
            <a:off x="685800" y="2286000"/>
            <a:ext cx="7772400" cy="1143000"/>
          </a:xfrm>
        </p:spPr>
        <p:txBody>
          <a:bodyPr/>
          <a:lstStyle>
            <a:lvl1pPr algn="ctr">
              <a:defRPr sz="4000"/>
            </a:lvl1pPr>
          </a:lstStyle>
          <a:p>
            <a:pPr lvl="0"/>
            <a:r>
              <a:rPr lang="en-US" altLang="en-US" noProof="0"/>
              <a:t>Click to edit Master title style</a:t>
            </a:r>
          </a:p>
        </p:txBody>
      </p:sp>
      <p:sp>
        <p:nvSpPr>
          <p:cNvPr id="9219" name="Rectangle 3"/>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Slide Number Placeholder 4">
            <a:extLst>
              <a:ext uri="{FF2B5EF4-FFF2-40B4-BE49-F238E27FC236}">
                <a16:creationId xmlns:a16="http://schemas.microsoft.com/office/drawing/2014/main" id="{B644F2AA-DD0A-4066-905C-1245DA0D1B8B}"/>
              </a:ext>
            </a:extLst>
          </p:cNvPr>
          <p:cNvSpPr>
            <a:spLocks noGrp="1" noChangeArrowheads="1"/>
          </p:cNvSpPr>
          <p:nvPr>
            <p:ph type="sldNum" sz="quarter" idx="10"/>
          </p:nvPr>
        </p:nvSpPr>
        <p:spPr/>
        <p:txBody>
          <a:bodyPr/>
          <a:lstStyle>
            <a:lvl1pPr>
              <a:defRPr/>
            </a:lvl1pPr>
          </a:lstStyle>
          <a:p>
            <a:pPr>
              <a:defRPr/>
            </a:pPr>
            <a:fld id="{127B525C-1253-42BF-9268-9CF6A40FC2DB}" type="slidenum">
              <a:rPr lang="en-US" altLang="en-US"/>
              <a:pPr>
                <a:defRPr/>
              </a:pPr>
              <a:t>‹#›</a:t>
            </a:fld>
            <a:endParaRPr lang="en-US" altLang="en-US"/>
          </a:p>
        </p:txBody>
      </p:sp>
    </p:spTree>
    <p:extLst>
      <p:ext uri="{BB962C8B-B14F-4D97-AF65-F5344CB8AC3E}">
        <p14:creationId xmlns:p14="http://schemas.microsoft.com/office/powerpoint/2010/main" val="130023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2BCDBA32-D1BB-4886-AAA9-10BE8C2B2C53}"/>
              </a:ext>
            </a:extLst>
          </p:cNvPr>
          <p:cNvSpPr>
            <a:spLocks noGrp="1" noChangeArrowheads="1"/>
          </p:cNvSpPr>
          <p:nvPr>
            <p:ph type="sldNum" sz="quarter" idx="10"/>
          </p:nvPr>
        </p:nvSpPr>
        <p:spPr>
          <a:ln/>
        </p:spPr>
        <p:txBody>
          <a:bodyPr/>
          <a:lstStyle>
            <a:lvl1pPr>
              <a:defRPr/>
            </a:lvl1pPr>
          </a:lstStyle>
          <a:p>
            <a:pPr>
              <a:defRPr/>
            </a:pPr>
            <a:fld id="{C4E86B9A-78D0-4887-8DC9-44FD2E4D826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554029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DD1CA05-8E3A-4D6F-A142-3BF45B83C0C5}"/>
              </a:ext>
            </a:extLst>
          </p:cNvPr>
          <p:cNvSpPr>
            <a:spLocks noGrp="1" noChangeArrowheads="1"/>
          </p:cNvSpPr>
          <p:nvPr>
            <p:ph type="sldNum" sz="quarter" idx="10"/>
          </p:nvPr>
        </p:nvSpPr>
        <p:spPr>
          <a:ln/>
        </p:spPr>
        <p:txBody>
          <a:bodyPr/>
          <a:lstStyle>
            <a:lvl1pPr>
              <a:defRPr/>
            </a:lvl1pPr>
          </a:lstStyle>
          <a:p>
            <a:pPr>
              <a:defRPr/>
            </a:pPr>
            <a:fld id="{2A662340-6EDF-4987-92E9-6D8B7B1A6CD2}"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9920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0D0A0A2-C0D6-41DB-BCCF-925E351BE083}"/>
              </a:ext>
            </a:extLst>
          </p:cNvPr>
          <p:cNvSpPr>
            <a:spLocks noGrp="1" noChangeArrowheads="1"/>
          </p:cNvSpPr>
          <p:nvPr>
            <p:ph type="sldNum" sz="quarter" idx="10"/>
          </p:nvPr>
        </p:nvSpPr>
        <p:spPr>
          <a:ln/>
        </p:spPr>
        <p:txBody>
          <a:bodyPr/>
          <a:lstStyle>
            <a:lvl1pPr>
              <a:defRPr/>
            </a:lvl1pPr>
          </a:lstStyle>
          <a:p>
            <a:pPr>
              <a:defRPr/>
            </a:pPr>
            <a:fld id="{55B52E12-61BE-46B8-AD60-FB1E4EC44EC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797169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2D5F2C61-D324-4E0D-97E7-7DAB89CB6D59}"/>
              </a:ext>
            </a:extLst>
          </p:cNvPr>
          <p:cNvSpPr>
            <a:spLocks noGrp="1" noChangeArrowheads="1"/>
          </p:cNvSpPr>
          <p:nvPr>
            <p:ph type="sldNum" sz="quarter" idx="10"/>
          </p:nvPr>
        </p:nvSpPr>
        <p:spPr>
          <a:ln/>
        </p:spPr>
        <p:txBody>
          <a:bodyPr/>
          <a:lstStyle>
            <a:lvl1pPr>
              <a:defRPr/>
            </a:lvl1pPr>
          </a:lstStyle>
          <a:p>
            <a:pPr>
              <a:defRPr/>
            </a:pPr>
            <a:fld id="{8A944D60-B5CA-444E-9984-930B4DA342B6}"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64239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301C3633-1C93-42C5-9CFE-86D1726DB01F}"/>
              </a:ext>
            </a:extLst>
          </p:cNvPr>
          <p:cNvSpPr>
            <a:spLocks noGrp="1" noChangeArrowheads="1"/>
          </p:cNvSpPr>
          <p:nvPr>
            <p:ph type="sldNum" sz="quarter" idx="10"/>
          </p:nvPr>
        </p:nvSpPr>
        <p:spPr>
          <a:ln/>
        </p:spPr>
        <p:txBody>
          <a:bodyPr/>
          <a:lstStyle>
            <a:lvl1pPr>
              <a:defRPr/>
            </a:lvl1pPr>
          </a:lstStyle>
          <a:p>
            <a:pPr>
              <a:defRPr/>
            </a:pPr>
            <a:fld id="{B2690715-7F78-4844-ACD3-E9039903187E}"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741675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04D58C83-25A0-4795-A05F-A3EFB87652F8}"/>
              </a:ext>
            </a:extLst>
          </p:cNvPr>
          <p:cNvSpPr>
            <a:spLocks noGrp="1" noChangeArrowheads="1"/>
          </p:cNvSpPr>
          <p:nvPr>
            <p:ph type="sldNum" sz="quarter" idx="10"/>
          </p:nvPr>
        </p:nvSpPr>
        <p:spPr>
          <a:ln/>
        </p:spPr>
        <p:txBody>
          <a:bodyPr/>
          <a:lstStyle>
            <a:lvl1pPr>
              <a:defRPr/>
            </a:lvl1pPr>
          </a:lstStyle>
          <a:p>
            <a:pPr>
              <a:defRPr/>
            </a:pPr>
            <a:fld id="{8B40D68C-243F-4F78-9297-57333766B28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8594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FF5D3431-B055-43CE-8379-9BD70DAF7C13}"/>
              </a:ext>
            </a:extLst>
          </p:cNvPr>
          <p:cNvSpPr>
            <a:spLocks noGrp="1" noChangeArrowheads="1"/>
          </p:cNvSpPr>
          <p:nvPr>
            <p:ph type="sldNum" sz="quarter" idx="10"/>
          </p:nvPr>
        </p:nvSpPr>
        <p:spPr>
          <a:ln/>
        </p:spPr>
        <p:txBody>
          <a:bodyPr/>
          <a:lstStyle>
            <a:lvl1pPr>
              <a:defRPr/>
            </a:lvl1pPr>
          </a:lstStyle>
          <a:p>
            <a:pPr>
              <a:defRPr/>
            </a:pPr>
            <a:fld id="{1A4B38D9-E53B-4DB6-AE58-988D2BA92690}"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590803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385A7160-7B93-4C97-9212-2A73EE7878A2}"/>
              </a:ext>
            </a:extLst>
          </p:cNvPr>
          <p:cNvSpPr>
            <a:spLocks noGrp="1" noChangeArrowheads="1"/>
          </p:cNvSpPr>
          <p:nvPr>
            <p:ph type="sldNum" sz="quarter" idx="10"/>
          </p:nvPr>
        </p:nvSpPr>
        <p:spPr>
          <a:ln/>
        </p:spPr>
        <p:txBody>
          <a:bodyPr/>
          <a:lstStyle>
            <a:lvl1pPr>
              <a:defRPr/>
            </a:lvl1pPr>
          </a:lstStyle>
          <a:p>
            <a:pPr>
              <a:defRPr/>
            </a:pPr>
            <a:fld id="{B91C24E8-0628-4721-9401-60F88D4F865A}"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977447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AF7EB467-0A9B-4F32-BB68-41B8CA3B979E}"/>
              </a:ext>
            </a:extLst>
          </p:cNvPr>
          <p:cNvSpPr>
            <a:spLocks noGrp="1" noChangeArrowheads="1"/>
          </p:cNvSpPr>
          <p:nvPr>
            <p:ph type="sldNum" sz="quarter" idx="10"/>
          </p:nvPr>
        </p:nvSpPr>
        <p:spPr>
          <a:ln/>
        </p:spPr>
        <p:txBody>
          <a:bodyPr/>
          <a:lstStyle>
            <a:lvl1pPr>
              <a:defRPr/>
            </a:lvl1pPr>
          </a:lstStyle>
          <a:p>
            <a:pPr>
              <a:defRPr/>
            </a:pPr>
            <a:fld id="{2A73CD52-8524-4CFE-A5E3-C081BF49F0D1}"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206859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C9FF3007-025D-4D41-BAE9-593D5332759A}"/>
              </a:ext>
            </a:extLst>
          </p:cNvPr>
          <p:cNvSpPr>
            <a:spLocks noGrp="1" noChangeArrowheads="1"/>
          </p:cNvSpPr>
          <p:nvPr>
            <p:ph type="sldNum" sz="quarter" idx="10"/>
          </p:nvPr>
        </p:nvSpPr>
        <p:spPr>
          <a:ln/>
        </p:spPr>
        <p:txBody>
          <a:bodyPr/>
          <a:lstStyle>
            <a:lvl1pPr>
              <a:defRPr/>
            </a:lvl1pPr>
          </a:lstStyle>
          <a:p>
            <a:pPr>
              <a:defRPr/>
            </a:pPr>
            <a:fld id="{EDB59BD1-54EF-40D6-86DB-7F33602E8A5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204385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0" descr="WhitebackPPTCover3_3">
            <a:extLst>
              <a:ext uri="{FF2B5EF4-FFF2-40B4-BE49-F238E27FC236}">
                <a16:creationId xmlns:a16="http://schemas.microsoft.com/office/drawing/2014/main" id="{EF3C5DE0-5DFC-4C7F-850F-2D538BEE85B9}"/>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1588"/>
            <a:ext cx="9144000" cy="685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8DBA1838-F63A-4047-886B-C3246257DEF6}"/>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9D8DF422-8580-453A-97F8-A147E5E156B1}"/>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9360EB9B-0B84-4658-BC47-0201532B456C}"/>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ext uri="{91240B29-F687-4f45-9708-019B960494DF}"/>
          </a:extLst>
        </p:spPr>
        <p:txBody>
          <a:bodyPr vert="horz" wrap="square" lIns="91440" tIns="45720" rIns="91440" bIns="45720" numCol="1" anchor="t" anchorCtr="0" compatLnSpc="1">
            <a:prstTxWarp prst="textNoShape">
              <a:avLst/>
            </a:prstTxWarp>
          </a:bodyPr>
          <a:lstStyle>
            <a:lvl1pPr algn="r">
              <a:defRPr sz="1400">
                <a:solidFill>
                  <a:schemeClr val="folHlink"/>
                </a:solidFill>
                <a:ea typeface="ヒラギノ角ゴ Pro W3" charset="-128"/>
              </a:defRPr>
            </a:lvl1pPr>
          </a:lstStyle>
          <a:p>
            <a:pPr>
              <a:defRPr/>
            </a:pPr>
            <a:fld id="{297F8BF3-EAB8-4748-8935-E02BFF426768}" type="slidenum">
              <a:rPr lang="en-US" altLang="en-US"/>
              <a:pPr>
                <a:defRPr/>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4030"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0" fontAlgn="base" hangingPunct="0">
        <a:spcBef>
          <a:spcPct val="0"/>
        </a:spcBef>
        <a:spcAft>
          <a:spcPct val="0"/>
        </a:spcAft>
        <a:defRPr sz="3800" b="1">
          <a:solidFill>
            <a:srgbClr val="A2BC36"/>
          </a:solidFill>
          <a:latin typeface="+mj-lt"/>
          <a:ea typeface="+mj-ea"/>
          <a:cs typeface="ヒラギノ角ゴ Pro W3" charset="0"/>
        </a:defRPr>
      </a:lvl1pPr>
      <a:lvl2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2pPr>
      <a:lvl3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3pPr>
      <a:lvl4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4pPr>
      <a:lvl5pPr algn="l" rtl="0" eaLnBrk="0" fontAlgn="base" hangingPunct="0">
        <a:spcBef>
          <a:spcPct val="0"/>
        </a:spcBef>
        <a:spcAft>
          <a:spcPct val="0"/>
        </a:spcAft>
        <a:defRPr sz="3800" b="1">
          <a:solidFill>
            <a:srgbClr val="A2BC36"/>
          </a:solidFill>
          <a:latin typeface="Arial" charset="0"/>
          <a:ea typeface="ヒラギノ角ゴ Pro W3" pitchFamily="1" charset="-128"/>
          <a:cs typeface="ヒラギノ角ゴ Pro W3" charset="0"/>
        </a:defRPr>
      </a:lvl5pPr>
      <a:lvl6pPr marL="457200" algn="l" rtl="0" fontAlgn="base">
        <a:spcBef>
          <a:spcPct val="0"/>
        </a:spcBef>
        <a:spcAft>
          <a:spcPct val="0"/>
        </a:spcAft>
        <a:defRPr sz="3800" b="1">
          <a:solidFill>
            <a:srgbClr val="A2BC36"/>
          </a:solidFill>
          <a:latin typeface="Arial" charset="0"/>
          <a:ea typeface="ヒラギノ角ゴ Pro W3" pitchFamily="1" charset="-128"/>
        </a:defRPr>
      </a:lvl6pPr>
      <a:lvl7pPr marL="914400" algn="l" rtl="0" fontAlgn="base">
        <a:spcBef>
          <a:spcPct val="0"/>
        </a:spcBef>
        <a:spcAft>
          <a:spcPct val="0"/>
        </a:spcAft>
        <a:defRPr sz="3800" b="1">
          <a:solidFill>
            <a:srgbClr val="A2BC36"/>
          </a:solidFill>
          <a:latin typeface="Arial" charset="0"/>
          <a:ea typeface="ヒラギノ角ゴ Pro W3" pitchFamily="1" charset="-128"/>
        </a:defRPr>
      </a:lvl7pPr>
      <a:lvl8pPr marL="1371600" algn="l" rtl="0" fontAlgn="base">
        <a:spcBef>
          <a:spcPct val="0"/>
        </a:spcBef>
        <a:spcAft>
          <a:spcPct val="0"/>
        </a:spcAft>
        <a:defRPr sz="3800" b="1">
          <a:solidFill>
            <a:srgbClr val="A2BC36"/>
          </a:solidFill>
          <a:latin typeface="Arial" charset="0"/>
          <a:ea typeface="ヒラギノ角ゴ Pro W3" pitchFamily="1" charset="-128"/>
        </a:defRPr>
      </a:lvl8pPr>
      <a:lvl9pPr marL="1828800" algn="l" rtl="0" fontAlgn="base">
        <a:spcBef>
          <a:spcPct val="0"/>
        </a:spcBef>
        <a:spcAft>
          <a:spcPct val="0"/>
        </a:spcAft>
        <a:defRPr sz="3800" b="1">
          <a:solidFill>
            <a:srgbClr val="A2BC36"/>
          </a:solidFill>
          <a:latin typeface="Arial" charset="0"/>
          <a:ea typeface="ヒラギノ角ゴ Pro W3" pitchFamily="1" charset="-128"/>
        </a:defRPr>
      </a:lvl9pPr>
    </p:titleStyle>
    <p:bodyStyle>
      <a:lvl1pPr marL="342900" indent="-342900" algn="l" rtl="0" eaLnBrk="0" fontAlgn="base" hangingPunct="0">
        <a:spcBef>
          <a:spcPct val="20000"/>
        </a:spcBef>
        <a:spcAft>
          <a:spcPct val="0"/>
        </a:spcAft>
        <a:buChar char="•"/>
        <a:defRPr sz="3000">
          <a:solidFill>
            <a:srgbClr val="0D4376"/>
          </a:solidFill>
          <a:latin typeface="+mn-lt"/>
          <a:ea typeface="+mn-ea"/>
          <a:cs typeface="ヒラギノ角ゴ Pro W3" charset="0"/>
        </a:defRPr>
      </a:lvl1pPr>
      <a:lvl2pPr marL="742950" indent="-285750" algn="l" rtl="0" eaLnBrk="0" fontAlgn="base" hangingPunct="0">
        <a:spcBef>
          <a:spcPct val="20000"/>
        </a:spcBef>
        <a:spcAft>
          <a:spcPct val="0"/>
        </a:spcAft>
        <a:buChar char="–"/>
        <a:defRPr sz="2800">
          <a:solidFill>
            <a:srgbClr val="0D4376"/>
          </a:solidFill>
          <a:latin typeface="+mn-lt"/>
          <a:ea typeface="+mn-ea"/>
          <a:cs typeface="ヒラギノ角ゴ Pro W3" charset="0"/>
        </a:defRPr>
      </a:lvl2pPr>
      <a:lvl3pPr marL="1143000" indent="-228600" algn="l" rtl="0" eaLnBrk="0" fontAlgn="base" hangingPunct="0">
        <a:spcBef>
          <a:spcPct val="20000"/>
        </a:spcBef>
        <a:spcAft>
          <a:spcPct val="0"/>
        </a:spcAft>
        <a:buChar char="•"/>
        <a:defRPr sz="2400">
          <a:solidFill>
            <a:srgbClr val="0D4376"/>
          </a:solidFill>
          <a:latin typeface="+mn-lt"/>
          <a:ea typeface="+mn-ea"/>
          <a:cs typeface="ヒラギノ角ゴ Pro W3" charset="0"/>
        </a:defRPr>
      </a:lvl3pPr>
      <a:lvl4pPr marL="16002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4pPr>
      <a:lvl5pPr marL="2057400" indent="-228600" algn="l" rtl="0" eaLnBrk="0" fontAlgn="base" hangingPunct="0">
        <a:spcBef>
          <a:spcPct val="20000"/>
        </a:spcBef>
        <a:spcAft>
          <a:spcPct val="0"/>
        </a:spcAft>
        <a:buChar char="»"/>
        <a:defRPr sz="2000">
          <a:solidFill>
            <a:srgbClr val="0D4376"/>
          </a:solidFill>
          <a:latin typeface="+mn-lt"/>
          <a:ea typeface="+mn-ea"/>
          <a:cs typeface="ヒラギノ角ゴ Pro W3" charset="0"/>
        </a:defRPr>
      </a:lvl5pPr>
      <a:lvl6pPr marL="2514600" indent="-228600" algn="l" rtl="0" fontAlgn="base">
        <a:spcBef>
          <a:spcPct val="20000"/>
        </a:spcBef>
        <a:spcAft>
          <a:spcPct val="0"/>
        </a:spcAft>
        <a:buChar char="»"/>
        <a:defRPr sz="2000">
          <a:solidFill>
            <a:srgbClr val="0D4376"/>
          </a:solidFill>
          <a:latin typeface="+mn-lt"/>
          <a:ea typeface="+mn-ea"/>
        </a:defRPr>
      </a:lvl6pPr>
      <a:lvl7pPr marL="2971800" indent="-228600" algn="l" rtl="0" fontAlgn="base">
        <a:spcBef>
          <a:spcPct val="20000"/>
        </a:spcBef>
        <a:spcAft>
          <a:spcPct val="0"/>
        </a:spcAft>
        <a:buChar char="»"/>
        <a:defRPr sz="2000">
          <a:solidFill>
            <a:srgbClr val="0D4376"/>
          </a:solidFill>
          <a:latin typeface="+mn-lt"/>
          <a:ea typeface="+mn-ea"/>
        </a:defRPr>
      </a:lvl7pPr>
      <a:lvl8pPr marL="3429000" indent="-228600" algn="l" rtl="0" fontAlgn="base">
        <a:spcBef>
          <a:spcPct val="20000"/>
        </a:spcBef>
        <a:spcAft>
          <a:spcPct val="0"/>
        </a:spcAft>
        <a:buChar char="»"/>
        <a:defRPr sz="2000">
          <a:solidFill>
            <a:srgbClr val="0D4376"/>
          </a:solidFill>
          <a:latin typeface="+mn-lt"/>
          <a:ea typeface="+mn-ea"/>
        </a:defRPr>
      </a:lvl8pPr>
      <a:lvl9pPr marL="3886200" indent="-228600" algn="l" rtl="0" fontAlgn="base">
        <a:spcBef>
          <a:spcPct val="20000"/>
        </a:spcBef>
        <a:spcAft>
          <a:spcPct val="0"/>
        </a:spcAft>
        <a:buChar char="»"/>
        <a:defRPr sz="2000">
          <a:solidFill>
            <a:srgbClr val="0D437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2A458F0-9DD1-4594-A515-EF563FB5E93F}"/>
              </a:ext>
            </a:extLst>
          </p:cNvPr>
          <p:cNvSpPr>
            <a:spLocks noGrp="1" noChangeArrowheads="1"/>
          </p:cNvSpPr>
          <p:nvPr>
            <p:ph type="ctrTitle"/>
          </p:nvPr>
        </p:nvSpPr>
        <p:spPr>
          <a:xfrm>
            <a:off x="0" y="2286000"/>
            <a:ext cx="9144000" cy="1143000"/>
          </a:xfrm>
        </p:spPr>
        <p:txBody>
          <a:bodyPr/>
          <a:lstStyle/>
          <a:p>
            <a:pPr eaLnBrk="1" hangingPunct="1"/>
            <a:r>
              <a:rPr lang="en-US" altLang="en-US" dirty="0">
                <a:solidFill>
                  <a:srgbClr val="0070C0"/>
                </a:solidFill>
                <a:latin typeface="Georgia" panose="02040502050405020303" pitchFamily="18" charset="0"/>
              </a:rPr>
              <a:t>Strategic Planning and Oversight: </a:t>
            </a:r>
            <a:br>
              <a:rPr lang="en-US" altLang="en-US" dirty="0">
                <a:solidFill>
                  <a:srgbClr val="0070C0"/>
                </a:solidFill>
                <a:latin typeface="Georgia" panose="02040502050405020303" pitchFamily="18" charset="0"/>
              </a:rPr>
            </a:br>
            <a:r>
              <a:rPr lang="en-US" altLang="en-US" sz="2800" dirty="0">
                <a:solidFill>
                  <a:srgbClr val="0070C0"/>
                </a:solidFill>
                <a:latin typeface="Georgia" panose="02040502050405020303" pitchFamily="18" charset="0"/>
              </a:rPr>
              <a:t>Students, Performance, and Finances</a:t>
            </a:r>
            <a:endParaRPr lang="en-US" altLang="en-US" dirty="0">
              <a:solidFill>
                <a:srgbClr val="0070C0"/>
              </a:solidFill>
              <a:latin typeface="Georgia" panose="02040502050405020303" pitchFamily="18" charset="0"/>
            </a:endParaRPr>
          </a:p>
        </p:txBody>
      </p:sp>
      <p:sp>
        <p:nvSpPr>
          <p:cNvPr id="7171" name="Subtitle 2">
            <a:extLst>
              <a:ext uri="{FF2B5EF4-FFF2-40B4-BE49-F238E27FC236}">
                <a16:creationId xmlns:a16="http://schemas.microsoft.com/office/drawing/2014/main" id="{F3738C27-1762-41F3-90B4-C2613E3A07AB}"/>
              </a:ext>
            </a:extLst>
          </p:cNvPr>
          <p:cNvSpPr>
            <a:spLocks noGrp="1" noChangeArrowheads="1"/>
          </p:cNvSpPr>
          <p:nvPr>
            <p:ph type="subTitle" idx="1"/>
          </p:nvPr>
        </p:nvSpPr>
        <p:spPr>
          <a:xfrm>
            <a:off x="1371600" y="4191000"/>
            <a:ext cx="6400800" cy="1752600"/>
          </a:xfrm>
        </p:spPr>
        <p:txBody>
          <a:bodyPr/>
          <a:lstStyle/>
          <a:p>
            <a:r>
              <a:rPr lang="en-US" altLang="en-US">
                <a:latin typeface="Georgia" panose="02040502050405020303" pitchFamily="18" charset="0"/>
              </a:rPr>
              <a:t>Planning Year Session IV</a:t>
            </a:r>
          </a:p>
          <a:p>
            <a:r>
              <a:rPr lang="en-US" altLang="en-US">
                <a:latin typeface="Georgia" panose="02040502050405020303" pitchFamily="18" charset="0"/>
              </a:rPr>
              <a:t>Raleigh, NC</a:t>
            </a:r>
          </a:p>
          <a:p>
            <a:r>
              <a:rPr lang="en-US" altLang="en-US">
                <a:latin typeface="Georgia" panose="02040502050405020303" pitchFamily="18" charset="0"/>
              </a:rPr>
              <a:t>December 18, 2019</a:t>
            </a:r>
          </a:p>
          <a:p>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71DFB-D06C-459E-8649-EBC215855A57}"/>
              </a:ext>
            </a:extLst>
          </p:cNvPr>
          <p:cNvSpPr>
            <a:spLocks noGrp="1"/>
          </p:cNvSpPr>
          <p:nvPr>
            <p:ph type="title"/>
          </p:nvPr>
        </p:nvSpPr>
        <p:spPr/>
        <p:txBody>
          <a:bodyPr/>
          <a:lstStyle/>
          <a:p>
            <a:r>
              <a:rPr lang="en-US" dirty="0">
                <a:solidFill>
                  <a:srgbClr val="0070C0"/>
                </a:solidFill>
                <a:latin typeface="Georgia" panose="02040502050405020303" pitchFamily="18" charset="0"/>
              </a:rPr>
              <a:t>Strategic Planning Cycle</a:t>
            </a:r>
          </a:p>
        </p:txBody>
      </p:sp>
      <p:graphicFrame>
        <p:nvGraphicFramePr>
          <p:cNvPr id="19" name="Content Placeholder 18">
            <a:extLst>
              <a:ext uri="{FF2B5EF4-FFF2-40B4-BE49-F238E27FC236}">
                <a16:creationId xmlns:a16="http://schemas.microsoft.com/office/drawing/2014/main" id="{95B62A45-3448-4576-835D-7391FD0C1A9E}"/>
              </a:ext>
            </a:extLst>
          </p:cNvPr>
          <p:cNvGraphicFramePr>
            <a:graphicFrameLocks noGrp="1"/>
          </p:cNvGraphicFramePr>
          <p:nvPr>
            <p:ph idx="1"/>
            <p:extLst>
              <p:ext uri="{D42A27DB-BD31-4B8C-83A1-F6EECF244321}">
                <p14:modId xmlns:p14="http://schemas.microsoft.com/office/powerpoint/2010/main" val="2904310497"/>
              </p:ext>
            </p:extLst>
          </p:nvPr>
        </p:nvGraphicFramePr>
        <p:xfrm>
          <a:off x="609600" y="1295400"/>
          <a:ext cx="71628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21722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022E008-99FC-462D-A6C6-25D613965DA8}"/>
              </a:ext>
            </a:extLst>
          </p:cNvPr>
          <p:cNvSpPr>
            <a:spLocks noGrp="1" noChangeArrowheads="1"/>
          </p:cNvSpPr>
          <p:nvPr>
            <p:ph type="title"/>
          </p:nvPr>
        </p:nvSpPr>
        <p:spPr/>
        <p:txBody>
          <a:bodyPr/>
          <a:lstStyle/>
          <a:p>
            <a:r>
              <a:rPr lang="en-US" altLang="en-US" dirty="0">
                <a:solidFill>
                  <a:srgbClr val="0070C0"/>
                </a:solidFill>
                <a:latin typeface="Georgia" panose="02040502050405020303" pitchFamily="18" charset="0"/>
                <a:cs typeface="Calibri" panose="020F0502020204030204" pitchFamily="34" charset="0"/>
              </a:rPr>
              <a:t>Tackling Big Questions</a:t>
            </a:r>
          </a:p>
        </p:txBody>
      </p:sp>
      <p:sp>
        <p:nvSpPr>
          <p:cNvPr id="3" name="Content Placeholder 2">
            <a:extLst>
              <a:ext uri="{FF2B5EF4-FFF2-40B4-BE49-F238E27FC236}">
                <a16:creationId xmlns:a16="http://schemas.microsoft.com/office/drawing/2014/main" id="{F958A5F5-0B6C-44E6-A0D0-EC09759EBEBD}"/>
              </a:ext>
            </a:extLst>
          </p:cNvPr>
          <p:cNvSpPr>
            <a:spLocks noGrp="1"/>
          </p:cNvSpPr>
          <p:nvPr>
            <p:ph idx="1"/>
          </p:nvPr>
        </p:nvSpPr>
        <p:spPr>
          <a:xfrm>
            <a:off x="304800" y="1524000"/>
            <a:ext cx="8382000" cy="4495800"/>
          </a:xfrm>
        </p:spPr>
        <p:txBody>
          <a:bodyPr/>
          <a:lstStyle/>
          <a:p>
            <a:pPr marL="514350" indent="-514350">
              <a:buFont typeface="+mj-lt"/>
              <a:buAutoNum type="arabicPeriod"/>
              <a:defRPr/>
            </a:pPr>
            <a:r>
              <a:rPr lang="en-US" sz="2800" dirty="0">
                <a:latin typeface="Georgia" panose="02040502050405020303" pitchFamily="18" charset="0"/>
              </a:rPr>
              <a:t>What data, reports, or information will you need to begin answering your question? How will you go about getting that information?</a:t>
            </a:r>
          </a:p>
          <a:p>
            <a:pPr marL="514350" indent="-514350">
              <a:buFont typeface="+mj-lt"/>
              <a:buAutoNum type="arabicPeriod"/>
              <a:defRPr/>
            </a:pPr>
            <a:r>
              <a:rPr lang="en-US" sz="2800" dirty="0">
                <a:latin typeface="Georgia" panose="02040502050405020303" pitchFamily="18" charset="0"/>
              </a:rPr>
              <a:t>Who/which stakeholder groups will you need to speak with? What processes will you use with these groups?</a:t>
            </a:r>
          </a:p>
          <a:p>
            <a:pPr marL="514350" indent="-514350">
              <a:buFont typeface="+mj-lt"/>
              <a:buAutoNum type="arabicPeriod"/>
              <a:defRPr/>
            </a:pPr>
            <a:r>
              <a:rPr lang="en-US" sz="2800" dirty="0">
                <a:latin typeface="Georgia" panose="02040502050405020303" pitchFamily="18" charset="0"/>
              </a:rPr>
              <a:t>Which questions will you need to ask or answer?</a:t>
            </a:r>
          </a:p>
        </p:txBody>
      </p:sp>
    </p:spTree>
    <p:extLst>
      <p:ext uri="{BB962C8B-B14F-4D97-AF65-F5344CB8AC3E}">
        <p14:creationId xmlns:p14="http://schemas.microsoft.com/office/powerpoint/2010/main" val="718325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594F51-8119-46E1-9337-A99D9D0470EE}"/>
              </a:ext>
            </a:extLst>
          </p:cNvPr>
          <p:cNvSpPr>
            <a:spLocks noGrp="1"/>
          </p:cNvSpPr>
          <p:nvPr>
            <p:ph type="title"/>
          </p:nvPr>
        </p:nvSpPr>
        <p:spPr>
          <a:xfrm>
            <a:off x="722313" y="457200"/>
            <a:ext cx="7772400" cy="4648201"/>
          </a:xfrm>
        </p:spPr>
        <p:txBody>
          <a:bodyPr/>
          <a:lstStyle/>
          <a:p>
            <a:r>
              <a:rPr lang="en-US" dirty="0">
                <a:solidFill>
                  <a:srgbClr val="0070C0"/>
                </a:solidFill>
                <a:latin typeface="Georgia" panose="02040502050405020303" pitchFamily="18" charset="0"/>
              </a:rPr>
              <a:t>Questions?</a:t>
            </a:r>
          </a:p>
        </p:txBody>
      </p:sp>
      <p:sp>
        <p:nvSpPr>
          <p:cNvPr id="55299" name="Content Placeholder 2">
            <a:extLst>
              <a:ext uri="{FF2B5EF4-FFF2-40B4-BE49-F238E27FC236}">
                <a16:creationId xmlns:a16="http://schemas.microsoft.com/office/drawing/2014/main" id="{6ECEFF79-023C-45DC-B250-914B88A49704}"/>
              </a:ext>
            </a:extLst>
          </p:cNvPr>
          <p:cNvSpPr>
            <a:spLocks noGrp="1" noChangeArrowheads="1"/>
          </p:cNvSpPr>
          <p:nvPr>
            <p:ph type="body" idx="1"/>
          </p:nvPr>
        </p:nvSpPr>
        <p:spPr>
          <a:xfrm>
            <a:off x="722313" y="4343400"/>
            <a:ext cx="7772400" cy="990600"/>
          </a:xfrm>
        </p:spPr>
        <p:txBody>
          <a:bodyPr/>
          <a:lstStyle/>
          <a:p>
            <a:pPr marL="0" indent="0">
              <a:buFontTx/>
              <a:buNone/>
            </a:pPr>
            <a:r>
              <a:rPr lang="en-US" altLang="en-US" sz="1800" dirty="0">
                <a:latin typeface="Georgia" panose="02040502050405020303" pitchFamily="18" charset="0"/>
              </a:rPr>
              <a:t>Claire Jenkins Porter, J.D., M.Ed.</a:t>
            </a:r>
          </a:p>
          <a:p>
            <a:pPr marL="0" indent="0">
              <a:buFontTx/>
              <a:buNone/>
            </a:pPr>
            <a:r>
              <a:rPr lang="en-US" altLang="en-US" sz="1800" dirty="0">
                <a:latin typeface="Georgia" panose="02040502050405020303" pitchFamily="18" charset="0"/>
              </a:rPr>
              <a:t>Education Planning &amp; Development Consultant</a:t>
            </a:r>
          </a:p>
          <a:p>
            <a:pPr marL="0" indent="0">
              <a:buFontTx/>
              <a:buNone/>
            </a:pPr>
            <a:r>
              <a:rPr lang="en-US" altLang="en-US" sz="1800" dirty="0">
                <a:latin typeface="Georgia" panose="02040502050405020303" pitchFamily="18" charset="0"/>
              </a:rPr>
              <a:t>Office of Charter Schools</a:t>
            </a:r>
          </a:p>
          <a:p>
            <a:pPr marL="0" indent="0">
              <a:buFontTx/>
              <a:buNone/>
            </a:pPr>
            <a:r>
              <a:rPr lang="en-US" altLang="en-US" sz="1800" dirty="0">
                <a:latin typeface="Georgia" panose="02040502050405020303" pitchFamily="18" charset="0"/>
              </a:rPr>
              <a:t>Claire.porter@dpi.nc.gov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solidFill>
                  <a:srgbClr val="0070C0"/>
                </a:solidFill>
                <a:latin typeface="Georgia" panose="02040502050405020303" pitchFamily="18" charset="0"/>
              </a:rPr>
              <a:t>Agenda</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p:txBody>
          <a:bodyPr/>
          <a:lstStyle/>
          <a:p>
            <a:r>
              <a:rPr lang="en-US" sz="2800" dirty="0">
                <a:latin typeface="Georgia" panose="02040502050405020303" pitchFamily="18" charset="0"/>
              </a:rPr>
              <a:t>Learning Outcomes</a:t>
            </a:r>
          </a:p>
          <a:p>
            <a:r>
              <a:rPr lang="en-US" sz="2800" dirty="0">
                <a:latin typeface="Georgia" panose="02040502050405020303" pitchFamily="18" charset="0"/>
              </a:rPr>
              <a:t>Goal Setting Recap/ S.M.A.R.T.</a:t>
            </a:r>
          </a:p>
          <a:p>
            <a:r>
              <a:rPr lang="en-US" sz="2800" dirty="0">
                <a:latin typeface="Georgia" panose="02040502050405020303" pitchFamily="18" charset="0"/>
              </a:rPr>
              <a:t>Monitoring and Oversight</a:t>
            </a:r>
          </a:p>
          <a:p>
            <a:r>
              <a:rPr lang="en-US" sz="2800" dirty="0">
                <a:latin typeface="Georgia" panose="02040502050405020303" pitchFamily="18" charset="0"/>
              </a:rPr>
              <a:t>Tackling Big Questions</a:t>
            </a:r>
          </a:p>
        </p:txBody>
      </p:sp>
    </p:spTree>
    <p:extLst>
      <p:ext uri="{BB962C8B-B14F-4D97-AF65-F5344CB8AC3E}">
        <p14:creationId xmlns:p14="http://schemas.microsoft.com/office/powerpoint/2010/main" val="1423132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EAD28-CC02-4CA5-9457-D91606F3D943}"/>
              </a:ext>
            </a:extLst>
          </p:cNvPr>
          <p:cNvSpPr>
            <a:spLocks noGrp="1"/>
          </p:cNvSpPr>
          <p:nvPr>
            <p:ph type="title"/>
          </p:nvPr>
        </p:nvSpPr>
        <p:spPr/>
        <p:txBody>
          <a:bodyPr/>
          <a:lstStyle/>
          <a:p>
            <a:r>
              <a:rPr lang="en-US" dirty="0">
                <a:solidFill>
                  <a:srgbClr val="0070C0"/>
                </a:solidFill>
                <a:latin typeface="Georgia" panose="02040502050405020303" pitchFamily="18" charset="0"/>
              </a:rPr>
              <a:t>Learning Outcomes</a:t>
            </a:r>
          </a:p>
        </p:txBody>
      </p:sp>
      <p:sp>
        <p:nvSpPr>
          <p:cNvPr id="3" name="Content Placeholder 2">
            <a:extLst>
              <a:ext uri="{FF2B5EF4-FFF2-40B4-BE49-F238E27FC236}">
                <a16:creationId xmlns:a16="http://schemas.microsoft.com/office/drawing/2014/main" id="{62A71698-FAC4-41C0-B477-89CE0BE48623}"/>
              </a:ext>
            </a:extLst>
          </p:cNvPr>
          <p:cNvSpPr>
            <a:spLocks noGrp="1"/>
          </p:cNvSpPr>
          <p:nvPr>
            <p:ph idx="1"/>
          </p:nvPr>
        </p:nvSpPr>
        <p:spPr>
          <a:xfrm>
            <a:off x="228600" y="1600200"/>
            <a:ext cx="8001000" cy="4495800"/>
          </a:xfrm>
        </p:spPr>
        <p:txBody>
          <a:bodyPr/>
          <a:lstStyle/>
          <a:p>
            <a:r>
              <a:rPr lang="en-US" sz="2800" dirty="0">
                <a:latin typeface="Georgia" panose="02040502050405020303" pitchFamily="18" charset="0"/>
              </a:rPr>
              <a:t>Understand the basic steps to creating a strategic oversight and monitoring plan (Strategic Planning) and tools</a:t>
            </a:r>
          </a:p>
          <a:p>
            <a:r>
              <a:rPr lang="en-US" sz="2800" dirty="0">
                <a:latin typeface="Georgia" panose="02040502050405020303" pitchFamily="18" charset="0"/>
              </a:rPr>
              <a:t>Identify common data points, data sources, and stakeholder input groups helpful to decision making</a:t>
            </a:r>
          </a:p>
        </p:txBody>
      </p:sp>
    </p:spTree>
    <p:extLst>
      <p:ext uri="{BB962C8B-B14F-4D97-AF65-F5344CB8AC3E}">
        <p14:creationId xmlns:p14="http://schemas.microsoft.com/office/powerpoint/2010/main" val="3029381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p:txBody>
          <a:bodyPr/>
          <a:lstStyle/>
          <a:p>
            <a:pPr eaLnBrk="1" hangingPunct="1"/>
            <a:r>
              <a:rPr lang="en-US" altLang="en-US" dirty="0">
                <a:solidFill>
                  <a:srgbClr val="0070C0"/>
                </a:solidFill>
                <a:latin typeface="Georgia" panose="02040502050405020303" pitchFamily="18" charset="0"/>
              </a:rPr>
              <a:t>Strategic Planning Process</a:t>
            </a: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a:xfrm>
            <a:off x="228600" y="1600200"/>
            <a:ext cx="8229600" cy="4495800"/>
          </a:xfrm>
        </p:spPr>
        <p:txBody>
          <a:bodyPr/>
          <a:lstStyle/>
          <a:p>
            <a:pPr>
              <a:defRPr/>
            </a:pPr>
            <a:r>
              <a:rPr lang="en-US" sz="2800" dirty="0">
                <a:latin typeface="Georgia" panose="02040502050405020303" pitchFamily="18" charset="0"/>
              </a:rPr>
              <a:t>Strategic Planning</a:t>
            </a:r>
          </a:p>
          <a:p>
            <a:pPr lvl="1">
              <a:buFont typeface="Wingdings" panose="05000000000000000000" pitchFamily="2" charset="2"/>
              <a:buChar char="ü"/>
              <a:defRPr/>
            </a:pPr>
            <a:r>
              <a:rPr lang="en-US" sz="2600" dirty="0">
                <a:latin typeface="Georgia" panose="02040502050405020303" pitchFamily="18" charset="0"/>
              </a:rPr>
              <a:t>Define your priorities</a:t>
            </a:r>
          </a:p>
          <a:p>
            <a:pPr lvl="1">
              <a:buFont typeface="Wingdings" panose="05000000000000000000" pitchFamily="2" charset="2"/>
              <a:buChar char="ü"/>
              <a:defRPr/>
            </a:pPr>
            <a:r>
              <a:rPr lang="en-US" sz="2600" dirty="0">
                <a:latin typeface="Georgia" panose="02040502050405020303" pitchFamily="18" charset="0"/>
              </a:rPr>
              <a:t>Clearly outline goals and objectives with a completion timeline (SMART goals) </a:t>
            </a:r>
          </a:p>
          <a:p>
            <a:pPr lvl="1">
              <a:buFont typeface="Wingdings" panose="05000000000000000000" pitchFamily="2" charset="2"/>
              <a:buChar char="ü"/>
              <a:defRPr/>
            </a:pPr>
            <a:r>
              <a:rPr lang="en-US" sz="2600" dirty="0">
                <a:latin typeface="Georgia" panose="02040502050405020303" pitchFamily="18" charset="0"/>
              </a:rPr>
              <a:t>Identify concrete outcomes aligned to your mission</a:t>
            </a:r>
          </a:p>
          <a:p>
            <a:pPr lvl="1">
              <a:buFont typeface="Wingdings" panose="05000000000000000000" pitchFamily="2" charset="2"/>
              <a:buChar char="ü"/>
              <a:defRPr/>
            </a:pPr>
            <a:r>
              <a:rPr lang="en-US" sz="2600" dirty="0">
                <a:latin typeface="Georgia" panose="02040502050405020303" pitchFamily="18" charset="0"/>
              </a:rPr>
              <a:t>Identify who is responsible and can impact certain goals and outcomes</a:t>
            </a:r>
          </a:p>
        </p:txBody>
      </p:sp>
    </p:spTree>
    <p:extLst>
      <p:ext uri="{BB962C8B-B14F-4D97-AF65-F5344CB8AC3E}">
        <p14:creationId xmlns:p14="http://schemas.microsoft.com/office/powerpoint/2010/main" val="99457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a:xfrm>
            <a:off x="381000" y="304800"/>
            <a:ext cx="8305800" cy="990600"/>
          </a:xfrm>
        </p:spPr>
        <p:txBody>
          <a:bodyPr/>
          <a:lstStyle/>
          <a:p>
            <a:pPr eaLnBrk="1" hangingPunct="1"/>
            <a:r>
              <a:rPr lang="en-US" altLang="en-US" sz="3600" dirty="0">
                <a:solidFill>
                  <a:srgbClr val="0070C0"/>
                </a:solidFill>
                <a:latin typeface="Georgia" panose="02040502050405020303" pitchFamily="18" charset="0"/>
              </a:rPr>
              <a:t>Strategic Planning Central Questions</a:t>
            </a: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a:xfrm>
            <a:off x="381000" y="1600200"/>
            <a:ext cx="8077200" cy="4495800"/>
          </a:xfrm>
        </p:spPr>
        <p:txBody>
          <a:bodyPr/>
          <a:lstStyle/>
          <a:p>
            <a:r>
              <a:rPr lang="en-US" sz="2800" dirty="0">
                <a:latin typeface="Georgia" panose="02040502050405020303" pitchFamily="18" charset="0"/>
              </a:rPr>
              <a:t>What is our current reality?</a:t>
            </a:r>
          </a:p>
          <a:p>
            <a:r>
              <a:rPr lang="en-US" sz="2800" dirty="0">
                <a:latin typeface="Georgia" panose="02040502050405020303" pitchFamily="18" charset="0"/>
              </a:rPr>
              <a:t>What are we ultimately working towards?</a:t>
            </a:r>
          </a:p>
          <a:p>
            <a:r>
              <a:rPr lang="en-US" sz="2800" dirty="0">
                <a:latin typeface="Georgia" panose="02040502050405020303" pitchFamily="18" charset="0"/>
              </a:rPr>
              <a:t>What are the specific outcomes we aim to achieve?</a:t>
            </a:r>
          </a:p>
          <a:p>
            <a:r>
              <a:rPr lang="en-US" sz="2800" dirty="0">
                <a:latin typeface="Georgia" panose="02040502050405020303" pitchFamily="18" charset="0"/>
              </a:rPr>
              <a:t>What is standing in our way?</a:t>
            </a:r>
          </a:p>
          <a:p>
            <a:r>
              <a:rPr lang="en-US" sz="2800" dirty="0">
                <a:latin typeface="Georgia" panose="02040502050405020303" pitchFamily="18" charset="0"/>
              </a:rPr>
              <a:t>What actions do we need to take in order to get there?</a:t>
            </a:r>
          </a:p>
          <a:p>
            <a:r>
              <a:rPr lang="en-US" sz="2800" dirty="0">
                <a:latin typeface="Georgia" panose="02040502050405020303" pitchFamily="18" charset="0"/>
              </a:rPr>
              <a:t>How will we measure our progress? </a:t>
            </a:r>
          </a:p>
          <a:p>
            <a:pPr marL="0" indent="0">
              <a:buNone/>
              <a:defRPr/>
            </a:pPr>
            <a:endParaRPr lang="en-US" sz="2600" dirty="0">
              <a:latin typeface="Georgia" panose="02040502050405020303" pitchFamily="18" charset="0"/>
            </a:endParaRPr>
          </a:p>
        </p:txBody>
      </p:sp>
    </p:spTree>
    <p:extLst>
      <p:ext uri="{BB962C8B-B14F-4D97-AF65-F5344CB8AC3E}">
        <p14:creationId xmlns:p14="http://schemas.microsoft.com/office/powerpoint/2010/main" val="3725109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a:xfrm>
            <a:off x="533400" y="304800"/>
            <a:ext cx="7924800" cy="990600"/>
          </a:xfrm>
        </p:spPr>
        <p:txBody>
          <a:bodyPr/>
          <a:lstStyle/>
          <a:p>
            <a:pPr eaLnBrk="1" hangingPunct="1"/>
            <a:r>
              <a:rPr lang="en-US" altLang="en-US" dirty="0">
                <a:solidFill>
                  <a:srgbClr val="0070C0"/>
                </a:solidFill>
                <a:latin typeface="Georgia" panose="02040502050405020303" pitchFamily="18" charset="0"/>
              </a:rPr>
              <a:t>Strategic Planning Recap</a:t>
            </a: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a:xfrm>
            <a:off x="457200" y="1600200"/>
            <a:ext cx="8001000" cy="4495800"/>
          </a:xfrm>
        </p:spPr>
        <p:txBody>
          <a:bodyPr/>
          <a:lstStyle/>
          <a:p>
            <a:pPr marL="0" indent="0">
              <a:buNone/>
            </a:pPr>
            <a:r>
              <a:rPr lang="en-US" altLang="en-US" sz="2800" dirty="0">
                <a:latin typeface="Georgia" panose="02040502050405020303" pitchFamily="18" charset="0"/>
              </a:rPr>
              <a:t>Set mission-aligned S.M.A.R.T. goals:</a:t>
            </a:r>
          </a:p>
          <a:p>
            <a:pPr lvl="1">
              <a:buFont typeface="Wingdings" panose="05000000000000000000" pitchFamily="2" charset="2"/>
              <a:buChar char="Ø"/>
            </a:pPr>
            <a:r>
              <a:rPr lang="en-US" altLang="en-US" sz="2000" b="1" dirty="0">
                <a:latin typeface="Georgia" panose="02040502050405020303" pitchFamily="18" charset="0"/>
              </a:rPr>
              <a:t>Specific</a:t>
            </a:r>
            <a:r>
              <a:rPr lang="en-US" altLang="en-US" sz="2000" dirty="0">
                <a:latin typeface="Georgia" panose="02040502050405020303" pitchFamily="18" charset="0"/>
              </a:rPr>
              <a:t>: A specific goal has a much greater chance of being accomplished than a general goal.</a:t>
            </a:r>
          </a:p>
          <a:p>
            <a:pPr lvl="1">
              <a:buFont typeface="Wingdings" panose="05000000000000000000" pitchFamily="2" charset="2"/>
              <a:buChar char="Ø"/>
            </a:pPr>
            <a:r>
              <a:rPr lang="en-US" altLang="en-US" sz="2000" b="1" dirty="0">
                <a:latin typeface="Georgia" panose="02040502050405020303" pitchFamily="18" charset="0"/>
              </a:rPr>
              <a:t>Measurable</a:t>
            </a:r>
            <a:r>
              <a:rPr lang="en-US" altLang="en-US" sz="2000" dirty="0">
                <a:latin typeface="Georgia" panose="02040502050405020303" pitchFamily="18" charset="0"/>
              </a:rPr>
              <a:t>: A clear criteria for measuring progress toward attainment of each goal set should be established.</a:t>
            </a:r>
          </a:p>
          <a:p>
            <a:pPr lvl="1">
              <a:buFont typeface="Wingdings" panose="05000000000000000000" pitchFamily="2" charset="2"/>
              <a:buChar char="Ø"/>
            </a:pPr>
            <a:r>
              <a:rPr lang="en-US" altLang="en-US" sz="2000" b="1" dirty="0">
                <a:latin typeface="Georgia" panose="02040502050405020303" pitchFamily="18" charset="0"/>
              </a:rPr>
              <a:t>Attainable</a:t>
            </a:r>
            <a:r>
              <a:rPr lang="en-US" altLang="en-US" sz="2000" dirty="0">
                <a:latin typeface="Georgia" panose="02040502050405020303" pitchFamily="18" charset="0"/>
              </a:rPr>
              <a:t>: Goals that are important to the organization are easy to figure out how to make them come true. </a:t>
            </a:r>
          </a:p>
          <a:p>
            <a:pPr lvl="1">
              <a:buFont typeface="Wingdings" panose="05000000000000000000" pitchFamily="2" charset="2"/>
              <a:buChar char="Ø"/>
            </a:pPr>
            <a:r>
              <a:rPr lang="en-US" altLang="en-US" sz="2000" b="1" dirty="0">
                <a:latin typeface="Georgia" panose="02040502050405020303" pitchFamily="18" charset="0"/>
              </a:rPr>
              <a:t>Realistic</a:t>
            </a:r>
            <a:r>
              <a:rPr lang="en-US" altLang="en-US" sz="2000" dirty="0">
                <a:latin typeface="Georgia" panose="02040502050405020303" pitchFamily="18" charset="0"/>
              </a:rPr>
              <a:t>: Realistic goals represent an objective toward which the organization is both willing and able to work.</a:t>
            </a:r>
          </a:p>
          <a:p>
            <a:pPr lvl="1">
              <a:buFont typeface="Wingdings" panose="05000000000000000000" pitchFamily="2" charset="2"/>
              <a:buChar char="Ø"/>
            </a:pPr>
            <a:r>
              <a:rPr lang="en-US" altLang="en-US" sz="2000" b="1" dirty="0">
                <a:latin typeface="Georgia" panose="02040502050405020303" pitchFamily="18" charset="0"/>
              </a:rPr>
              <a:t>Time-Bound</a:t>
            </a:r>
            <a:r>
              <a:rPr lang="en-US" altLang="en-US" sz="2000" dirty="0">
                <a:latin typeface="Georgia" panose="02040502050405020303" pitchFamily="18" charset="0"/>
              </a:rPr>
              <a:t>: A goal should be time-bound. Deadlines too far in the future are easy to put off, goals set too close tend to be unrealistic and have little success.</a:t>
            </a:r>
          </a:p>
        </p:txBody>
      </p:sp>
    </p:spTree>
    <p:extLst>
      <p:ext uri="{BB962C8B-B14F-4D97-AF65-F5344CB8AC3E}">
        <p14:creationId xmlns:p14="http://schemas.microsoft.com/office/powerpoint/2010/main" val="235154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p:txBody>
          <a:bodyPr/>
          <a:lstStyle/>
          <a:p>
            <a:pPr eaLnBrk="1" hangingPunct="1"/>
            <a:r>
              <a:rPr lang="en-US" altLang="en-US" dirty="0">
                <a:solidFill>
                  <a:srgbClr val="0070C0"/>
                </a:solidFill>
                <a:latin typeface="Georgia" panose="02040502050405020303" pitchFamily="18" charset="0"/>
              </a:rPr>
              <a:t>Monitoring &amp; Oversight</a:t>
            </a: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p:txBody>
          <a:bodyPr/>
          <a:lstStyle/>
          <a:p>
            <a:pPr>
              <a:defRPr/>
            </a:pPr>
            <a:r>
              <a:rPr lang="en-US" sz="2800" dirty="0">
                <a:latin typeface="Georgia" panose="02040502050405020303" pitchFamily="18" charset="0"/>
              </a:rPr>
              <a:t>Oversight and Monitoring</a:t>
            </a:r>
          </a:p>
          <a:p>
            <a:pPr lvl="1">
              <a:buFont typeface="Wingdings" panose="05000000000000000000" pitchFamily="2" charset="2"/>
              <a:buChar char="Ø"/>
              <a:defRPr/>
            </a:pPr>
            <a:r>
              <a:rPr lang="en-US" sz="2600" dirty="0">
                <a:latin typeface="Georgia" panose="02040502050405020303" pitchFamily="18" charset="0"/>
              </a:rPr>
              <a:t>Gather input and feedback along with data and observations</a:t>
            </a:r>
          </a:p>
          <a:p>
            <a:pPr lvl="2">
              <a:defRPr/>
            </a:pPr>
            <a:r>
              <a:rPr lang="en-US" sz="2200" dirty="0">
                <a:latin typeface="Georgia" panose="02040502050405020303" pitchFamily="18" charset="0"/>
              </a:rPr>
              <a:t>Parents, teachers, students, community members </a:t>
            </a:r>
          </a:p>
          <a:p>
            <a:pPr lvl="1">
              <a:buFont typeface="Wingdings" panose="05000000000000000000" pitchFamily="2" charset="2"/>
              <a:buChar char="Ø"/>
              <a:defRPr/>
            </a:pPr>
            <a:r>
              <a:rPr lang="en-US" sz="2600" dirty="0">
                <a:latin typeface="Georgia" panose="02040502050405020303" pitchFamily="18" charset="0"/>
              </a:rPr>
              <a:t>Use the balanced scorecard approach</a:t>
            </a:r>
          </a:p>
          <a:p>
            <a:pPr lvl="2">
              <a:defRPr/>
            </a:pPr>
            <a:r>
              <a:rPr lang="en-US" sz="2200" dirty="0">
                <a:latin typeface="Georgia" panose="02040502050405020303" pitchFamily="18" charset="0"/>
              </a:rPr>
              <a:t>Measure a variety of things from internal processes to external outcomes</a:t>
            </a:r>
          </a:p>
          <a:p>
            <a:pPr lvl="1">
              <a:buFont typeface="Wingdings" panose="05000000000000000000" pitchFamily="2" charset="2"/>
              <a:buChar char="Ø"/>
              <a:defRPr/>
            </a:pPr>
            <a:r>
              <a:rPr lang="en-US" sz="2600" dirty="0">
                <a:latin typeface="Georgia" panose="02040502050405020303" pitchFamily="18" charset="0"/>
              </a:rPr>
              <a:t>Check-in on progress at every meeting</a:t>
            </a:r>
          </a:p>
          <a:p>
            <a:pPr lvl="1">
              <a:buFont typeface="Wingdings" panose="05000000000000000000" pitchFamily="2" charset="2"/>
              <a:buChar char="Ø"/>
              <a:defRPr/>
            </a:pPr>
            <a:r>
              <a:rPr lang="en-US" sz="2600" dirty="0">
                <a:latin typeface="Georgia" panose="02040502050405020303" pitchFamily="18" charset="0"/>
              </a:rPr>
              <a:t>Establish a committee structure</a:t>
            </a:r>
            <a:endParaRPr lang="en-US" sz="2800" dirty="0">
              <a:latin typeface="Georgia" panose="02040502050405020303" pitchFamily="18" charset="0"/>
            </a:endParaRPr>
          </a:p>
          <a:p>
            <a:pPr>
              <a:defRPr/>
            </a:pPr>
            <a:endParaRPr lang="en-US" sz="2800" dirty="0"/>
          </a:p>
        </p:txBody>
      </p:sp>
    </p:spTree>
    <p:extLst>
      <p:ext uri="{BB962C8B-B14F-4D97-AF65-F5344CB8AC3E}">
        <p14:creationId xmlns:p14="http://schemas.microsoft.com/office/powerpoint/2010/main" val="3448415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AA60938-E564-4318-81F2-1232956DC9DA}"/>
              </a:ext>
            </a:extLst>
          </p:cNvPr>
          <p:cNvSpPr>
            <a:spLocks noGrp="1" noChangeArrowheads="1"/>
          </p:cNvSpPr>
          <p:nvPr>
            <p:ph type="title"/>
          </p:nvPr>
        </p:nvSpPr>
        <p:spPr>
          <a:xfrm>
            <a:off x="304800" y="304800"/>
            <a:ext cx="8305800" cy="990600"/>
          </a:xfrm>
        </p:spPr>
        <p:txBody>
          <a:bodyPr/>
          <a:lstStyle/>
          <a:p>
            <a:pPr eaLnBrk="1" hangingPunct="1"/>
            <a:r>
              <a:rPr lang="en-US" altLang="en-US" dirty="0">
                <a:solidFill>
                  <a:srgbClr val="0070C0"/>
                </a:solidFill>
                <a:latin typeface="Georgia" panose="02040502050405020303" pitchFamily="18" charset="0"/>
              </a:rPr>
              <a:t>Monitoring &amp; Strategic Planning</a:t>
            </a:r>
          </a:p>
        </p:txBody>
      </p:sp>
      <p:sp>
        <p:nvSpPr>
          <p:cNvPr id="21507" name="Content Placeholder 1">
            <a:extLst>
              <a:ext uri="{FF2B5EF4-FFF2-40B4-BE49-F238E27FC236}">
                <a16:creationId xmlns:a16="http://schemas.microsoft.com/office/drawing/2014/main" id="{995A5D32-8AD4-4AFA-8858-D64E2A456B9A}"/>
              </a:ext>
            </a:extLst>
          </p:cNvPr>
          <p:cNvSpPr>
            <a:spLocks noGrp="1" noChangeArrowheads="1"/>
          </p:cNvSpPr>
          <p:nvPr>
            <p:ph idx="1"/>
          </p:nvPr>
        </p:nvSpPr>
        <p:spPr>
          <a:xfrm>
            <a:off x="381000" y="1600200"/>
            <a:ext cx="8229600" cy="4495800"/>
          </a:xfrm>
        </p:spPr>
        <p:txBody>
          <a:bodyPr/>
          <a:lstStyle/>
          <a:p>
            <a:pPr>
              <a:buFont typeface="Wingdings" panose="05000000000000000000" pitchFamily="2" charset="2"/>
              <a:buChar char="ü"/>
            </a:pPr>
            <a:r>
              <a:rPr lang="en-US" altLang="en-US" sz="2400" dirty="0">
                <a:latin typeface="Georgia" panose="02040502050405020303" pitchFamily="18" charset="0"/>
              </a:rPr>
              <a:t>Data on performance, perception, demographics, and process should be used when developing strategic plan</a:t>
            </a:r>
            <a:r>
              <a:rPr lang="en-US" altLang="en-US" sz="2800" dirty="0">
                <a:latin typeface="Georgia" panose="02040502050405020303" pitchFamily="18" charset="0"/>
              </a:rPr>
              <a:t>.</a:t>
            </a:r>
          </a:p>
          <a:p>
            <a:endParaRPr lang="en-US" altLang="en-US" sz="2800" dirty="0">
              <a:latin typeface="Georgia" panose="02040502050405020303" pitchFamily="18" charset="0"/>
            </a:endParaRPr>
          </a:p>
          <a:p>
            <a:pPr marL="0" indent="0">
              <a:buNone/>
            </a:pPr>
            <a:endParaRPr lang="en-US" altLang="en-US" sz="2800" dirty="0"/>
          </a:p>
        </p:txBody>
      </p:sp>
      <p:graphicFrame>
        <p:nvGraphicFramePr>
          <p:cNvPr id="2" name="Table 1">
            <a:extLst>
              <a:ext uri="{FF2B5EF4-FFF2-40B4-BE49-F238E27FC236}">
                <a16:creationId xmlns:a16="http://schemas.microsoft.com/office/drawing/2014/main" id="{348987E4-97D5-4195-A20D-D77C91075333}"/>
              </a:ext>
            </a:extLst>
          </p:cNvPr>
          <p:cNvGraphicFramePr>
            <a:graphicFrameLocks noGrp="1"/>
          </p:cNvGraphicFramePr>
          <p:nvPr>
            <p:extLst>
              <p:ext uri="{D42A27DB-BD31-4B8C-83A1-F6EECF244321}">
                <p14:modId xmlns:p14="http://schemas.microsoft.com/office/powerpoint/2010/main" val="2491626674"/>
              </p:ext>
            </p:extLst>
          </p:nvPr>
        </p:nvGraphicFramePr>
        <p:xfrm>
          <a:off x="381000" y="3102154"/>
          <a:ext cx="2794000" cy="2841446"/>
        </p:xfrm>
        <a:graphic>
          <a:graphicData uri="http://schemas.openxmlformats.org/drawingml/2006/table">
            <a:tbl>
              <a:tblPr firstRow="1" bandRow="1">
                <a:tableStyleId>{D7AC3CCA-C797-4891-BE02-D94E43425B78}</a:tableStyleId>
              </a:tblPr>
              <a:tblGrid>
                <a:gridCol w="2794000">
                  <a:extLst>
                    <a:ext uri="{9D8B030D-6E8A-4147-A177-3AD203B41FA5}">
                      <a16:colId xmlns:a16="http://schemas.microsoft.com/office/drawing/2014/main" val="1253245923"/>
                    </a:ext>
                  </a:extLst>
                </a:gridCol>
              </a:tblGrid>
              <a:tr h="2841446">
                <a:tc>
                  <a:txBody>
                    <a:bodyPr/>
                    <a:lstStyle/>
                    <a:p>
                      <a:r>
                        <a:rPr lang="en-US" dirty="0">
                          <a:latin typeface="Georgia" panose="02040502050405020303" pitchFamily="18" charset="0"/>
                        </a:rPr>
                        <a:t>NC State Report Card</a:t>
                      </a:r>
                    </a:p>
                    <a:p>
                      <a:r>
                        <a:rPr lang="en-US" dirty="0">
                          <a:latin typeface="Georgia" panose="02040502050405020303" pitchFamily="18" charset="0"/>
                        </a:rPr>
                        <a:t>EOG/EOC Results</a:t>
                      </a:r>
                    </a:p>
                    <a:p>
                      <a:r>
                        <a:rPr lang="en-US" dirty="0">
                          <a:latin typeface="Georgia" panose="02040502050405020303" pitchFamily="18" charset="0"/>
                        </a:rPr>
                        <a:t>EVAAS Projections</a:t>
                      </a:r>
                    </a:p>
                    <a:p>
                      <a:r>
                        <a:rPr lang="en-US" dirty="0">
                          <a:latin typeface="Georgia" panose="02040502050405020303" pitchFamily="18" charset="0"/>
                        </a:rPr>
                        <a:t>Benchmark Results</a:t>
                      </a:r>
                    </a:p>
                    <a:p>
                      <a:r>
                        <a:rPr lang="en-US" dirty="0">
                          <a:latin typeface="Georgia" panose="02040502050405020303" pitchFamily="18" charset="0"/>
                        </a:rPr>
                        <a:t>ACT/SAT Data</a:t>
                      </a:r>
                    </a:p>
                    <a:p>
                      <a:r>
                        <a:rPr lang="en-US" dirty="0">
                          <a:latin typeface="Georgia" panose="02040502050405020303" pitchFamily="18" charset="0"/>
                        </a:rPr>
                        <a:t>Read to Achieve Data</a:t>
                      </a:r>
                    </a:p>
                    <a:p>
                      <a:r>
                        <a:rPr lang="en-US" dirty="0">
                          <a:latin typeface="Georgia" panose="02040502050405020303" pitchFamily="18" charset="0"/>
                        </a:rPr>
                        <a:t>Discipline Data</a:t>
                      </a:r>
                    </a:p>
                    <a:p>
                      <a:r>
                        <a:rPr lang="en-US" dirty="0">
                          <a:latin typeface="Georgia" panose="02040502050405020303" pitchFamily="18" charset="0"/>
                        </a:rPr>
                        <a:t>EL Proficiency </a:t>
                      </a:r>
                    </a:p>
                    <a:p>
                      <a:r>
                        <a:rPr lang="en-US" dirty="0">
                          <a:latin typeface="Georgia" panose="02040502050405020303" pitchFamily="18" charset="0"/>
                        </a:rPr>
                        <a:t>EC Data</a:t>
                      </a:r>
                    </a:p>
                  </a:txBody>
                  <a:tcPr/>
                </a:tc>
                <a:extLst>
                  <a:ext uri="{0D108BD9-81ED-4DB2-BD59-A6C34878D82A}">
                    <a16:rowId xmlns:a16="http://schemas.microsoft.com/office/drawing/2014/main" val="3574435284"/>
                  </a:ext>
                </a:extLst>
              </a:tr>
            </a:tbl>
          </a:graphicData>
        </a:graphic>
      </p:graphicFrame>
      <p:graphicFrame>
        <p:nvGraphicFramePr>
          <p:cNvPr id="3" name="Table 2">
            <a:extLst>
              <a:ext uri="{FF2B5EF4-FFF2-40B4-BE49-F238E27FC236}">
                <a16:creationId xmlns:a16="http://schemas.microsoft.com/office/drawing/2014/main" id="{630AAAC0-BF5F-4D13-87E2-E6058141CC87}"/>
              </a:ext>
            </a:extLst>
          </p:cNvPr>
          <p:cNvGraphicFramePr>
            <a:graphicFrameLocks noGrp="1"/>
          </p:cNvGraphicFramePr>
          <p:nvPr>
            <p:extLst>
              <p:ext uri="{D42A27DB-BD31-4B8C-83A1-F6EECF244321}">
                <p14:modId xmlns:p14="http://schemas.microsoft.com/office/powerpoint/2010/main" val="3723757899"/>
              </p:ext>
            </p:extLst>
          </p:nvPr>
        </p:nvGraphicFramePr>
        <p:xfrm>
          <a:off x="381000" y="2663548"/>
          <a:ext cx="8610600" cy="370840"/>
        </p:xfrm>
        <a:graphic>
          <a:graphicData uri="http://schemas.openxmlformats.org/drawingml/2006/table">
            <a:tbl>
              <a:tblPr firstRow="1" bandRow="1">
                <a:tableStyleId>{073A0DAA-6AF3-43AB-8588-CEC1D06C72B9}</a:tableStyleId>
              </a:tblPr>
              <a:tblGrid>
                <a:gridCol w="2870200">
                  <a:extLst>
                    <a:ext uri="{9D8B030D-6E8A-4147-A177-3AD203B41FA5}">
                      <a16:colId xmlns:a16="http://schemas.microsoft.com/office/drawing/2014/main" val="1601570521"/>
                    </a:ext>
                  </a:extLst>
                </a:gridCol>
                <a:gridCol w="2870200">
                  <a:extLst>
                    <a:ext uri="{9D8B030D-6E8A-4147-A177-3AD203B41FA5}">
                      <a16:colId xmlns:a16="http://schemas.microsoft.com/office/drawing/2014/main" val="2135447782"/>
                    </a:ext>
                  </a:extLst>
                </a:gridCol>
                <a:gridCol w="2870200">
                  <a:extLst>
                    <a:ext uri="{9D8B030D-6E8A-4147-A177-3AD203B41FA5}">
                      <a16:colId xmlns:a16="http://schemas.microsoft.com/office/drawing/2014/main" val="623507309"/>
                    </a:ext>
                  </a:extLst>
                </a:gridCol>
              </a:tblGrid>
              <a:tr h="370840">
                <a:tc>
                  <a:txBody>
                    <a:bodyPr/>
                    <a:lstStyle/>
                    <a:p>
                      <a:pPr algn="ctr"/>
                      <a:r>
                        <a:rPr lang="en-US" dirty="0">
                          <a:latin typeface="Georgia" panose="02040502050405020303" pitchFamily="18" charset="0"/>
                        </a:rPr>
                        <a:t>Academic</a:t>
                      </a:r>
                    </a:p>
                  </a:txBody>
                  <a:tcPr/>
                </a:tc>
                <a:tc>
                  <a:txBody>
                    <a:bodyPr/>
                    <a:lstStyle/>
                    <a:p>
                      <a:pPr algn="ctr"/>
                      <a:r>
                        <a:rPr lang="en-US" dirty="0">
                          <a:latin typeface="Georgia" panose="02040502050405020303" pitchFamily="18" charset="0"/>
                        </a:rPr>
                        <a:t>Financial</a:t>
                      </a:r>
                    </a:p>
                  </a:txBody>
                  <a:tcPr/>
                </a:tc>
                <a:tc>
                  <a:txBody>
                    <a:bodyPr/>
                    <a:lstStyle/>
                    <a:p>
                      <a:pPr algn="ctr"/>
                      <a:r>
                        <a:rPr lang="en-US" dirty="0">
                          <a:latin typeface="Georgia" panose="02040502050405020303" pitchFamily="18" charset="0"/>
                        </a:rPr>
                        <a:t>Operational/Govern.</a:t>
                      </a:r>
                    </a:p>
                  </a:txBody>
                  <a:tcPr/>
                </a:tc>
                <a:extLst>
                  <a:ext uri="{0D108BD9-81ED-4DB2-BD59-A6C34878D82A}">
                    <a16:rowId xmlns:a16="http://schemas.microsoft.com/office/drawing/2014/main" val="3971277910"/>
                  </a:ext>
                </a:extLst>
              </a:tr>
            </a:tbl>
          </a:graphicData>
        </a:graphic>
      </p:graphicFrame>
      <p:graphicFrame>
        <p:nvGraphicFramePr>
          <p:cNvPr id="4" name="Table 3">
            <a:extLst>
              <a:ext uri="{FF2B5EF4-FFF2-40B4-BE49-F238E27FC236}">
                <a16:creationId xmlns:a16="http://schemas.microsoft.com/office/drawing/2014/main" id="{607FC746-AD49-45A8-BBC3-37C39F9112F7}"/>
              </a:ext>
            </a:extLst>
          </p:cNvPr>
          <p:cNvGraphicFramePr>
            <a:graphicFrameLocks noGrp="1"/>
          </p:cNvGraphicFramePr>
          <p:nvPr>
            <p:extLst>
              <p:ext uri="{D42A27DB-BD31-4B8C-83A1-F6EECF244321}">
                <p14:modId xmlns:p14="http://schemas.microsoft.com/office/powerpoint/2010/main" val="2369134650"/>
              </p:ext>
            </p:extLst>
          </p:nvPr>
        </p:nvGraphicFramePr>
        <p:xfrm>
          <a:off x="3200400" y="3102154"/>
          <a:ext cx="2743200" cy="2841446"/>
        </p:xfrm>
        <a:graphic>
          <a:graphicData uri="http://schemas.openxmlformats.org/drawingml/2006/table">
            <a:tbl>
              <a:tblPr firstRow="1" bandRow="1">
                <a:tableStyleId>{D7AC3CCA-C797-4891-BE02-D94E43425B78}</a:tableStyleId>
              </a:tblPr>
              <a:tblGrid>
                <a:gridCol w="2743200">
                  <a:extLst>
                    <a:ext uri="{9D8B030D-6E8A-4147-A177-3AD203B41FA5}">
                      <a16:colId xmlns:a16="http://schemas.microsoft.com/office/drawing/2014/main" val="3619306407"/>
                    </a:ext>
                  </a:extLst>
                </a:gridCol>
              </a:tblGrid>
              <a:tr h="2841446">
                <a:tc>
                  <a:txBody>
                    <a:bodyPr/>
                    <a:lstStyle/>
                    <a:p>
                      <a:r>
                        <a:rPr lang="en-US" sz="1700" dirty="0">
                          <a:latin typeface="Georgia" panose="02040502050405020303" pitchFamily="18" charset="0"/>
                        </a:rPr>
                        <a:t>Audits</a:t>
                      </a:r>
                    </a:p>
                    <a:p>
                      <a:r>
                        <a:rPr lang="en-US" sz="1700" dirty="0">
                          <a:latin typeface="Georgia" panose="02040502050405020303" pitchFamily="18" charset="0"/>
                        </a:rPr>
                        <a:t>Financial Statements</a:t>
                      </a:r>
                    </a:p>
                    <a:p>
                      <a:r>
                        <a:rPr lang="en-US" sz="1700" dirty="0">
                          <a:latin typeface="Georgia" panose="02040502050405020303" pitchFamily="18" charset="0"/>
                        </a:rPr>
                        <a:t>Balance Sheets</a:t>
                      </a:r>
                    </a:p>
                    <a:p>
                      <a:r>
                        <a:rPr lang="en-US" sz="1700" dirty="0">
                          <a:latin typeface="Georgia" panose="02040502050405020303" pitchFamily="18" charset="0"/>
                        </a:rPr>
                        <a:t>Budget (Actual/Projected)</a:t>
                      </a:r>
                    </a:p>
                    <a:p>
                      <a:r>
                        <a:rPr lang="en-US" sz="1700" dirty="0">
                          <a:latin typeface="Georgia" panose="02040502050405020303" pitchFamily="18" charset="0"/>
                        </a:rPr>
                        <a:t>Cash Flow Projections</a:t>
                      </a:r>
                    </a:p>
                    <a:p>
                      <a:r>
                        <a:rPr lang="en-US" sz="1700" dirty="0">
                          <a:latin typeface="Georgia" panose="02040502050405020303" pitchFamily="18" charset="0"/>
                        </a:rPr>
                        <a:t>Expense Statements</a:t>
                      </a:r>
                    </a:p>
                    <a:p>
                      <a:r>
                        <a:rPr lang="en-US" sz="1700" dirty="0">
                          <a:latin typeface="Georgia" panose="02040502050405020303" pitchFamily="18" charset="0"/>
                        </a:rPr>
                        <a:t>Fundraising </a:t>
                      </a:r>
                    </a:p>
                    <a:p>
                      <a:r>
                        <a:rPr lang="en-US" sz="1700" dirty="0">
                          <a:latin typeface="Georgia" panose="02040502050405020303" pitchFamily="18" charset="0"/>
                        </a:rPr>
                        <a:t>Capital Expenditures</a:t>
                      </a:r>
                    </a:p>
                  </a:txBody>
                  <a:tcPr/>
                </a:tc>
                <a:extLst>
                  <a:ext uri="{0D108BD9-81ED-4DB2-BD59-A6C34878D82A}">
                    <a16:rowId xmlns:a16="http://schemas.microsoft.com/office/drawing/2014/main" val="2373750359"/>
                  </a:ext>
                </a:extLst>
              </a:tr>
            </a:tbl>
          </a:graphicData>
        </a:graphic>
      </p:graphicFrame>
      <p:graphicFrame>
        <p:nvGraphicFramePr>
          <p:cNvPr id="7" name="Table 6">
            <a:extLst>
              <a:ext uri="{FF2B5EF4-FFF2-40B4-BE49-F238E27FC236}">
                <a16:creationId xmlns:a16="http://schemas.microsoft.com/office/drawing/2014/main" id="{3FE20FAB-157D-480D-958E-D92867985B65}"/>
              </a:ext>
            </a:extLst>
          </p:cNvPr>
          <p:cNvGraphicFramePr>
            <a:graphicFrameLocks noGrp="1"/>
          </p:cNvGraphicFramePr>
          <p:nvPr>
            <p:extLst>
              <p:ext uri="{D42A27DB-BD31-4B8C-83A1-F6EECF244321}">
                <p14:modId xmlns:p14="http://schemas.microsoft.com/office/powerpoint/2010/main" val="2166922211"/>
              </p:ext>
            </p:extLst>
          </p:nvPr>
        </p:nvGraphicFramePr>
        <p:xfrm>
          <a:off x="6019800" y="3102154"/>
          <a:ext cx="2971800" cy="2841446"/>
        </p:xfrm>
        <a:graphic>
          <a:graphicData uri="http://schemas.openxmlformats.org/drawingml/2006/table">
            <a:tbl>
              <a:tblPr firstRow="1" bandRow="1">
                <a:tableStyleId>{D7AC3CCA-C797-4891-BE02-D94E43425B78}</a:tableStyleId>
              </a:tblPr>
              <a:tblGrid>
                <a:gridCol w="2971800">
                  <a:extLst>
                    <a:ext uri="{9D8B030D-6E8A-4147-A177-3AD203B41FA5}">
                      <a16:colId xmlns:a16="http://schemas.microsoft.com/office/drawing/2014/main" val="3619306407"/>
                    </a:ext>
                  </a:extLst>
                </a:gridCol>
              </a:tblGrid>
              <a:tr h="2841446">
                <a:tc>
                  <a:txBody>
                    <a:bodyPr/>
                    <a:lstStyle/>
                    <a:p>
                      <a:r>
                        <a:rPr lang="en-US" dirty="0">
                          <a:latin typeface="Georgia" panose="02040502050405020303" pitchFamily="18" charset="0"/>
                        </a:rPr>
                        <a:t>School Lunch Acct.</a:t>
                      </a:r>
                    </a:p>
                    <a:p>
                      <a:r>
                        <a:rPr lang="en-US" dirty="0">
                          <a:latin typeface="Georgia" panose="02040502050405020303" pitchFamily="18" charset="0"/>
                        </a:rPr>
                        <a:t>Student Enrollment/ADM</a:t>
                      </a:r>
                    </a:p>
                    <a:p>
                      <a:r>
                        <a:rPr lang="en-US" dirty="0">
                          <a:latin typeface="Georgia" panose="02040502050405020303" pitchFamily="18" charset="0"/>
                        </a:rPr>
                        <a:t>Transportation Routes</a:t>
                      </a:r>
                    </a:p>
                    <a:p>
                      <a:r>
                        <a:rPr lang="en-US" dirty="0">
                          <a:latin typeface="Georgia" panose="02040502050405020303" pitchFamily="18" charset="0"/>
                        </a:rPr>
                        <a:t>School Leader </a:t>
                      </a:r>
                      <a:r>
                        <a:rPr lang="en-US" dirty="0" err="1">
                          <a:latin typeface="Georgia" panose="02040502050405020303" pitchFamily="18" charset="0"/>
                        </a:rPr>
                        <a:t>Eval</a:t>
                      </a:r>
                      <a:r>
                        <a:rPr lang="en-US" dirty="0">
                          <a:latin typeface="Georgia" panose="02040502050405020303" pitchFamily="18" charset="0"/>
                        </a:rPr>
                        <a:t>.</a:t>
                      </a:r>
                    </a:p>
                    <a:p>
                      <a:r>
                        <a:rPr lang="en-US" dirty="0">
                          <a:latin typeface="Georgia" panose="02040502050405020303" pitchFamily="18" charset="0"/>
                        </a:rPr>
                        <a:t>Board Self-Study/</a:t>
                      </a:r>
                      <a:r>
                        <a:rPr lang="en-US" dirty="0" err="1">
                          <a:latin typeface="Georgia" panose="02040502050405020303" pitchFamily="18" charset="0"/>
                        </a:rPr>
                        <a:t>Eval</a:t>
                      </a:r>
                      <a:r>
                        <a:rPr lang="en-US" dirty="0">
                          <a:latin typeface="Georgia" panose="02040502050405020303" pitchFamily="18" charset="0"/>
                        </a:rPr>
                        <a:t>.</a:t>
                      </a:r>
                    </a:p>
                    <a:p>
                      <a:r>
                        <a:rPr lang="en-US" dirty="0">
                          <a:latin typeface="Georgia" panose="02040502050405020303" pitchFamily="18" charset="0"/>
                        </a:rPr>
                        <a:t>Surveys</a:t>
                      </a:r>
                    </a:p>
                    <a:p>
                      <a:r>
                        <a:rPr lang="en-US" dirty="0">
                          <a:latin typeface="Georgia" panose="02040502050405020303" pitchFamily="18" charset="0"/>
                        </a:rPr>
                        <a:t>Traffic Studies</a:t>
                      </a:r>
                    </a:p>
                    <a:p>
                      <a:r>
                        <a:rPr lang="en-US" dirty="0">
                          <a:latin typeface="Georgia" panose="02040502050405020303" pitchFamily="18" charset="0"/>
                        </a:rPr>
                        <a:t>Architectural Reports</a:t>
                      </a:r>
                    </a:p>
                  </a:txBody>
                  <a:tcPr/>
                </a:tc>
                <a:extLst>
                  <a:ext uri="{0D108BD9-81ED-4DB2-BD59-A6C34878D82A}">
                    <a16:rowId xmlns:a16="http://schemas.microsoft.com/office/drawing/2014/main" val="2373750359"/>
                  </a:ext>
                </a:extLst>
              </a:tr>
            </a:tbl>
          </a:graphicData>
        </a:graphic>
      </p:graphicFrame>
    </p:spTree>
    <p:extLst>
      <p:ext uri="{BB962C8B-B14F-4D97-AF65-F5344CB8AC3E}">
        <p14:creationId xmlns:p14="http://schemas.microsoft.com/office/powerpoint/2010/main" val="3523073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4DF54-141B-4C5C-BAFD-984DE305C12B}"/>
              </a:ext>
            </a:extLst>
          </p:cNvPr>
          <p:cNvSpPr>
            <a:spLocks noGrp="1"/>
          </p:cNvSpPr>
          <p:nvPr>
            <p:ph type="title"/>
          </p:nvPr>
        </p:nvSpPr>
        <p:spPr/>
        <p:txBody>
          <a:bodyPr/>
          <a:lstStyle/>
          <a:p>
            <a:r>
              <a:rPr lang="en-US" dirty="0">
                <a:solidFill>
                  <a:srgbClr val="0070C0"/>
                </a:solidFill>
                <a:latin typeface="Georgia" panose="02040502050405020303" pitchFamily="18" charset="0"/>
              </a:rPr>
              <a:t>Strategic Planning</a:t>
            </a:r>
          </a:p>
        </p:txBody>
      </p:sp>
      <p:sp>
        <p:nvSpPr>
          <p:cNvPr id="3" name="Content Placeholder 2">
            <a:extLst>
              <a:ext uri="{FF2B5EF4-FFF2-40B4-BE49-F238E27FC236}">
                <a16:creationId xmlns:a16="http://schemas.microsoft.com/office/drawing/2014/main" id="{8BFE9586-FFB1-430A-8303-1908FB38A160}"/>
              </a:ext>
            </a:extLst>
          </p:cNvPr>
          <p:cNvSpPr>
            <a:spLocks noGrp="1"/>
          </p:cNvSpPr>
          <p:nvPr>
            <p:ph idx="1"/>
          </p:nvPr>
        </p:nvSpPr>
        <p:spPr>
          <a:xfrm>
            <a:off x="304800" y="1600200"/>
            <a:ext cx="8153400" cy="4495800"/>
          </a:xfrm>
        </p:spPr>
        <p:txBody>
          <a:bodyPr/>
          <a:lstStyle/>
          <a:p>
            <a:pPr marL="0" indent="0">
              <a:buNone/>
            </a:pPr>
            <a:r>
              <a:rPr lang="en-US" dirty="0">
                <a:latin typeface="Georgia" panose="02040502050405020303" pitchFamily="18" charset="0"/>
              </a:rPr>
              <a:t>●Mission &amp; Vision</a:t>
            </a:r>
            <a:br>
              <a:rPr lang="en-US" dirty="0">
                <a:latin typeface="Georgia" panose="02040502050405020303" pitchFamily="18" charset="0"/>
              </a:rPr>
            </a:br>
            <a:endParaRPr lang="en-US" dirty="0"/>
          </a:p>
          <a:p>
            <a:pPr>
              <a:buFont typeface="Wingdings" panose="05000000000000000000" pitchFamily="2" charset="2"/>
              <a:buChar char="ü"/>
            </a:pPr>
            <a:r>
              <a:rPr lang="en-US" dirty="0">
                <a:latin typeface="Georgia" panose="02040502050405020303" pitchFamily="18" charset="0"/>
              </a:rPr>
              <a:t>Goal           Objective Strategy-Monitoring Benchmarks-Activities and Completers</a:t>
            </a:r>
          </a:p>
          <a:p>
            <a:endParaRPr lang="en-US" dirty="0">
              <a:latin typeface="Georgia" panose="02040502050405020303" pitchFamily="18" charset="0"/>
            </a:endParaRPr>
          </a:p>
          <a:p>
            <a:pPr marL="0" indent="0">
              <a:buNone/>
            </a:pPr>
            <a:r>
              <a:rPr lang="en-US" dirty="0">
                <a:latin typeface="Georgia" panose="02040502050405020303" pitchFamily="18" charset="0"/>
              </a:rPr>
              <a:t>“If I had an hour to solve a problem, I’d spend 55 minutes thinking about the problem and 5 minutes thinking about the solutions. – Albert Einstein</a:t>
            </a:r>
          </a:p>
          <a:p>
            <a:endParaRPr lang="en-US" dirty="0">
              <a:latin typeface="Georgia" panose="02040502050405020303" pitchFamily="18" charset="0"/>
            </a:endParaRPr>
          </a:p>
          <a:p>
            <a:endParaRPr lang="en-US" dirty="0">
              <a:latin typeface="Georgia" panose="02040502050405020303" pitchFamily="18" charset="0"/>
            </a:endParaRPr>
          </a:p>
        </p:txBody>
      </p:sp>
      <p:sp>
        <p:nvSpPr>
          <p:cNvPr id="4" name="Arrow: Right 3">
            <a:extLst>
              <a:ext uri="{FF2B5EF4-FFF2-40B4-BE49-F238E27FC236}">
                <a16:creationId xmlns:a16="http://schemas.microsoft.com/office/drawing/2014/main" id="{AFD1F404-BF69-425B-A888-F1A95952B5C0}"/>
              </a:ext>
            </a:extLst>
          </p:cNvPr>
          <p:cNvSpPr/>
          <p:nvPr/>
        </p:nvSpPr>
        <p:spPr bwMode="auto">
          <a:xfrm>
            <a:off x="1676400" y="2667000"/>
            <a:ext cx="762000" cy="484632"/>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Tree>
    <p:extLst>
      <p:ext uri="{BB962C8B-B14F-4D97-AF65-F5344CB8AC3E}">
        <p14:creationId xmlns:p14="http://schemas.microsoft.com/office/powerpoint/2010/main" val="1675169498"/>
      </p:ext>
    </p:extLst>
  </p:cSld>
  <p:clrMapOvr>
    <a:masterClrMapping/>
  </p:clrMapOvr>
</p:sld>
</file>

<file path=ppt/theme/theme1.xml><?xml version="1.0" encoding="utf-8"?>
<a:theme xmlns:a="http://schemas.openxmlformats.org/drawingml/2006/main" name="Blank Presentation">
  <a:themeElements>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ヒラギノ角ゴ Pro W3"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5085</TotalTime>
  <Words>2661</Words>
  <Application>Microsoft Office PowerPoint</Application>
  <PresentationFormat>On-screen Show (4:3)</PresentationFormat>
  <Paragraphs>198</Paragraphs>
  <Slides>12</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Georgia</vt:lpstr>
      <vt:lpstr>Wingdings</vt:lpstr>
      <vt:lpstr>Blank Presentation</vt:lpstr>
      <vt:lpstr>Strategic Planning and Oversight:  Students, Performance, and Finances</vt:lpstr>
      <vt:lpstr>Agenda</vt:lpstr>
      <vt:lpstr>Learning Outcomes</vt:lpstr>
      <vt:lpstr>Strategic Planning Process</vt:lpstr>
      <vt:lpstr>Strategic Planning Central Questions</vt:lpstr>
      <vt:lpstr>Strategic Planning Recap</vt:lpstr>
      <vt:lpstr>Monitoring &amp; Oversight</vt:lpstr>
      <vt:lpstr>Monitoring &amp; Strategic Planning</vt:lpstr>
      <vt:lpstr>Strategic Planning</vt:lpstr>
      <vt:lpstr>Strategic Planning Cycle</vt:lpstr>
      <vt:lpstr>Tackling Big Questions</vt:lpstr>
      <vt:lpstr>Questions?</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Shauna Queen</dc:creator>
  <cp:lastModifiedBy>Kebbler Williams</cp:lastModifiedBy>
  <cp:revision>187</cp:revision>
  <cp:lastPrinted>2018-06-19T12:40:29Z</cp:lastPrinted>
  <dcterms:created xsi:type="dcterms:W3CDTF">2007-08-22T19:30:24Z</dcterms:created>
  <dcterms:modified xsi:type="dcterms:W3CDTF">2019-12-09T19:38:35Z</dcterms:modified>
</cp:coreProperties>
</file>