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6" r:id="rId2"/>
    <p:sldId id="277" r:id="rId3"/>
    <p:sldId id="292" r:id="rId4"/>
    <p:sldId id="289" r:id="rId5"/>
    <p:sldId id="288" r:id="rId6"/>
    <p:sldId id="291" r:id="rId7"/>
    <p:sldId id="279" r:id="rId8"/>
    <p:sldId id="284" r:id="rId9"/>
    <p:sldId id="285" r:id="rId10"/>
    <p:sldId id="290" r:id="rId11"/>
    <p:sldId id="287" r:id="rId12"/>
    <p:sldId id="280" r:id="rId13"/>
    <p:sldId id="281" r:id="rId14"/>
    <p:sldId id="282" r:id="rId15"/>
    <p:sldId id="29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9999"/>
    <a:srgbClr val="990099"/>
    <a:srgbClr val="FF9933"/>
    <a:srgbClr val="FF99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2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0E0E-0FE6-4A92-9D2C-8BAEE2D4370E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CE678-332C-4372-9EDF-9174A3044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50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AB3078A2-65AB-4A08-A70D-2FD3441243C0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95702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fld id="{1C9FAB7E-157A-4F2C-BC89-784488F0D0AB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59644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B6694-BB6D-47B8-BDBA-CD033E0A9B03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49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A2080-57BD-4806-8CCE-B03D123B90FA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34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A9348-55DF-45F1-94F4-3323C4DEC2AF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66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325A8-7182-468B-9E93-7BBBD95C6060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78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18F1F-C053-4620-9F68-25A57961D6B3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6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CDC7D-9005-4CC0-BB79-04DE073EF679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72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5C510-7D08-4CB1-8D16-46E0743FFD18}" type="datetime1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30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1BE92-1560-47A0-AE65-C5E36F316EAD}" type="datetime1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0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F29DA-6A9C-4A4D-AD11-AC3A682A3104}" type="datetime1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7E3FE-1021-4582-9057-9DDC95D962B5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1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E9AC5-AD91-49BC-BB59-C819DD120F10}" type="datetime1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94CCF1B9-59E5-4C07-9E4B-127BF7F9C972}" type="datetime1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9B7C-ACBF-4417-83D9-A6F6883871B0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09350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lori.peterson@dpi.nc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4A6A-538B-4EE8-BA2D-D168045F6B6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69122" y="734736"/>
            <a:ext cx="8354386" cy="1345734"/>
          </a:xfrm>
        </p:spPr>
        <p:txBody>
          <a:bodyPr>
            <a:normAutofit fontScale="90000"/>
          </a:bodyPr>
          <a:lstStyle/>
          <a:p>
            <a:pPr algn="l"/>
            <a:r>
              <a:rPr lang="en-US" sz="5100" b="1" dirty="0">
                <a:solidFill>
                  <a:schemeClr val="accent6">
                    <a:lumMod val="75000"/>
                  </a:schemeClr>
                </a:solidFill>
              </a:rPr>
              <a:t>Special Project Grant Funds </a:t>
            </a:r>
            <a:br>
              <a:rPr lang="en-US" sz="4400" b="1" dirty="0">
                <a:solidFill>
                  <a:srgbClr val="00B0F0"/>
                </a:solidFill>
              </a:rPr>
            </a:br>
            <a:r>
              <a:rPr lang="en-US" sz="3700" dirty="0"/>
              <a:t>A Presentation for Charter School Leaders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DAE6A8-5C1A-48BD-AE5D-328536309913}"/>
              </a:ext>
            </a:extLst>
          </p:cNvPr>
          <p:cNvSpPr txBox="1"/>
          <p:nvPr/>
        </p:nvSpPr>
        <p:spPr>
          <a:xfrm flipH="1">
            <a:off x="3884103" y="4318582"/>
            <a:ext cx="6820830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Prepared and presented by</a:t>
            </a: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	Lori Peterson, Special Projects Consultant</a:t>
            </a:r>
          </a:p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74326913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209800" y="280650"/>
            <a:ext cx="8089899" cy="733369"/>
          </a:xfrm>
          <a:solidFill>
            <a:srgbClr val="0D4376"/>
          </a:solidFill>
        </p:spPr>
        <p:txBody>
          <a:bodyPr/>
          <a:lstStyle/>
          <a:p>
            <a:pPr algn="ctr"/>
            <a:r>
              <a:rPr lang="en-US" altLang="en-US" sz="3000" b="1" dirty="0"/>
              <a:t>Applications, Procedures, and Instructions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447800"/>
            <a:ext cx="22098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/>
              <a:t>An overview is provided, and a list of documents.</a:t>
            </a:r>
            <a:endParaRPr lang="en-US" altLang="en-US" sz="1800" b="1" dirty="0"/>
          </a:p>
          <a:p>
            <a:pPr marL="0" indent="0">
              <a:buNone/>
            </a:pPr>
            <a:endParaRPr lang="en-US" altLang="en-US" sz="12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/>
              <a:t>Click on the document to view, download, save or complete.</a:t>
            </a:r>
          </a:p>
        </p:txBody>
      </p:sp>
      <p:sp>
        <p:nvSpPr>
          <p:cNvPr id="23556" name="Right Arrow 4"/>
          <p:cNvSpPr>
            <a:spLocks noChangeArrowheads="1"/>
          </p:cNvSpPr>
          <p:nvPr/>
        </p:nvSpPr>
        <p:spPr bwMode="auto">
          <a:xfrm rot="20778958">
            <a:off x="4643998" y="5626449"/>
            <a:ext cx="1354138" cy="319088"/>
          </a:xfrm>
          <a:prstGeom prst="rightArrow">
            <a:avLst>
              <a:gd name="adj1" fmla="val 50000"/>
              <a:gd name="adj2" fmla="val 49864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394F5-8EFC-45D4-843D-7C8F30219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79" y="1213658"/>
            <a:ext cx="4061220" cy="532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7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2159000" y="723900"/>
            <a:ext cx="8077200" cy="5283200"/>
          </a:xfrm>
          <a:solidFill>
            <a:schemeClr val="tx1"/>
          </a:solidFill>
          <a:ln w="76200">
            <a:solidFill>
              <a:srgbClr val="6185AB"/>
            </a:solidFill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altLang="en-US" sz="800" b="1" dirty="0">
              <a:solidFill>
                <a:srgbClr val="A2BC3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      </a:t>
            </a:r>
            <a:r>
              <a:rPr lang="en-US" altLang="en-US" sz="2200" dirty="0">
                <a:solidFill>
                  <a:srgbClr val="6185AB"/>
                </a:solidFill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tx2">
                    <a:lumMod val="50000"/>
                  </a:schemeClr>
                </a:solidFill>
              </a:rPr>
              <a:t>         </a:t>
            </a:r>
            <a:r>
              <a:rPr lang="en-US" altLang="en-US" sz="2200" b="1" dirty="0">
                <a:solidFill>
                  <a:srgbClr val="CC3300"/>
                </a:solidFill>
              </a:rPr>
              <a:t>Applications are submitted by the EC Director or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rgbClr val="CC3300"/>
                </a:solidFill>
              </a:rPr>
              <a:t>         Coordinator after the child has attended the first day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rgbClr val="CC3300"/>
                </a:solidFill>
              </a:rPr>
              <a:t>         of school.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rgbClr val="6185A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		   </a:t>
            </a:r>
            <a:r>
              <a:rPr lang="en-US" altLang="en-US" sz="2200" b="1" dirty="0">
                <a:solidFill>
                  <a:srgbClr val="000099"/>
                </a:solidFill>
              </a:rPr>
              <a:t>Notification of approval/denial is sent 			   postal mail to the EC Director/Coordinator.</a:t>
            </a:r>
          </a:p>
          <a:p>
            <a:pPr lvl="4">
              <a:spcBef>
                <a:spcPts val="0"/>
              </a:spcBef>
            </a:pPr>
            <a:r>
              <a:rPr lang="en-US" altLang="en-US" sz="2200" b="1" dirty="0">
                <a:solidFill>
                  <a:srgbClr val="0070C0"/>
                </a:solidFill>
              </a:rPr>
              <a:t> * Memo is to be shared with Finance Officer.</a:t>
            </a:r>
          </a:p>
          <a:p>
            <a:pPr lvl="4">
              <a:spcBef>
                <a:spcPts val="0"/>
              </a:spcBef>
            </a:pPr>
            <a:r>
              <a:rPr lang="en-US" altLang="en-US" sz="2200" b="1" dirty="0">
                <a:solidFill>
                  <a:srgbClr val="0070C0"/>
                </a:solidFill>
              </a:rPr>
              <a:t> * Attach memo(s) to LEA’s copy of the </a:t>
            </a:r>
          </a:p>
          <a:p>
            <a:pPr marL="1828800" lvl="4" indent="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rgbClr val="0070C0"/>
                </a:solidFill>
              </a:rPr>
              <a:t>        application that was submitted.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</a:t>
            </a:r>
            <a:endParaRPr lang="en-US" altLang="en-US" sz="22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B16D6-DAFE-4AD3-9E28-A0D4B85275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746" y="3368534"/>
            <a:ext cx="1910253" cy="23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19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1348048" y="458585"/>
            <a:ext cx="7015942" cy="6118167"/>
          </a:xfrm>
          <a:ln w="76200">
            <a:solidFill>
              <a:srgbClr val="6185AB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1000" b="1" dirty="0">
              <a:solidFill>
                <a:srgbClr val="A2BC3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   Available until all funds have been allocated.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00"/>
                </a:solidFill>
              </a:rPr>
              <a:t>Once grant funds are no longer available, LEAs are to use their other Federal, State and/or Local funds to meet the needs of the child(ren).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6185AB"/>
                </a:solidFill>
              </a:rPr>
              <a:t>    </a:t>
            </a:r>
            <a:r>
              <a:rPr lang="en-US" altLang="en-US" sz="2400" dirty="0">
                <a:solidFill>
                  <a:srgbClr val="6185AB"/>
                </a:solidFill>
              </a:rPr>
              <a:t>   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6185AB"/>
                </a:solidFill>
              </a:rPr>
              <a:t>   </a:t>
            </a:r>
            <a:r>
              <a:rPr lang="en-US" altLang="en-US" sz="2400" dirty="0">
                <a:solidFill>
                  <a:schemeClr val="tx2">
                    <a:lumMod val="50000"/>
                  </a:schemeClr>
                </a:solidFill>
              </a:rPr>
              <a:t>Grant funds are not guaranteed.</a:t>
            </a:r>
          </a:p>
          <a:p>
            <a:pPr marL="685800" lvl="3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00"/>
                </a:solidFill>
              </a:rPr>
              <a:t>Funding levels may vary from year to year.</a:t>
            </a:r>
          </a:p>
          <a:p>
            <a:pPr marL="685800" lvl="3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00"/>
                </a:solidFill>
              </a:rPr>
              <a:t>LEAs should develop financial plans for providing services to children with disabilities in the event grant funds are not available</a:t>
            </a:r>
            <a:r>
              <a:rPr lang="en-US" altLang="en-US" dirty="0">
                <a:solidFill>
                  <a:srgbClr val="A2BC36"/>
                </a:solidFill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200" dirty="0">
              <a:solidFill>
                <a:srgbClr val="A2BC36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A2BC36"/>
                </a:solidFill>
              </a:rPr>
              <a:t>  </a:t>
            </a:r>
            <a:endParaRPr lang="en-US" altLang="en-US" sz="1200" dirty="0">
              <a:solidFill>
                <a:srgbClr val="A2BC36"/>
              </a:solidFill>
            </a:endParaRPr>
          </a:p>
          <a:p>
            <a:pPr marL="0" lvl="1" indent="0">
              <a:spcBef>
                <a:spcPct val="0"/>
              </a:spcBef>
              <a:buNone/>
            </a:pPr>
            <a:endParaRPr lang="en-US" altLang="en-US" sz="1200" dirty="0">
              <a:solidFill>
                <a:srgbClr val="A2BC3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F8296-EA2F-43DB-8B0C-A31BA09B33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231" y="2311400"/>
            <a:ext cx="21240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42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1981200" y="965200"/>
            <a:ext cx="8331200" cy="4572000"/>
          </a:xfrm>
          <a:ln w="76200">
            <a:solidFill>
              <a:srgbClr val="6185AB"/>
            </a:solidFill>
            <a:miter lim="800000"/>
            <a:headEnd/>
            <a:tailEnd/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en-US" sz="800" b="1" dirty="0">
              <a:solidFill>
                <a:srgbClr val="A2BC3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9900"/>
                </a:solidFill>
              </a:rPr>
              <a:t>  Allocated when state and federal funds are in place.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00"/>
                </a:solidFill>
              </a:rPr>
              <a:t>State funds – dependent upon state level budget and typically allocated in the early fall of the school year.</a:t>
            </a: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1800" dirty="0">
              <a:solidFill>
                <a:srgbClr val="FFFF00"/>
              </a:solidFill>
            </a:endParaRPr>
          </a:p>
          <a:p>
            <a:pPr marL="685800" lvl="2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FFFF00"/>
                </a:solidFill>
              </a:rPr>
              <a:t>Federal funds – fiscal calendar means funds are                allocated later in the year, typically December.</a:t>
            </a:r>
          </a:p>
          <a:p>
            <a:pPr marL="914400" lvl="2" indent="0">
              <a:spcBef>
                <a:spcPct val="0"/>
              </a:spcBef>
              <a:buNone/>
            </a:pPr>
            <a:r>
              <a:rPr lang="en-US" altLang="en-US" sz="1200" dirty="0">
                <a:solidFill>
                  <a:srgbClr val="A2BC36"/>
                </a:solidFill>
              </a:rPr>
              <a:t>			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							</a:t>
            </a:r>
            <a:endParaRPr lang="en-US" altLang="en-US" sz="24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600" dirty="0">
                <a:solidFill>
                  <a:srgbClr val="6185AB"/>
                </a:solidFill>
              </a:rPr>
              <a:t>  </a:t>
            </a:r>
            <a:r>
              <a:rPr lang="en-US" altLang="en-US" sz="2600" b="1" dirty="0">
                <a:solidFill>
                  <a:srgbClr val="FF9933"/>
                </a:solidFill>
              </a:rPr>
              <a:t>What to do about expenditures that have incurred 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FF9933"/>
                </a:solidFill>
              </a:rPr>
              <a:t>  since the child’s first day of school?</a:t>
            </a:r>
          </a:p>
          <a:p>
            <a:pPr marL="685800" lvl="2">
              <a:spcBef>
                <a:spcPct val="0"/>
              </a:spcBef>
            </a:pPr>
            <a:r>
              <a:rPr lang="en-US" altLang="en-US" sz="2600" dirty="0">
                <a:solidFill>
                  <a:srgbClr val="FFFF00"/>
                </a:solidFill>
              </a:rPr>
              <a:t>Approved expenditures noted on the memos                          mailed to the EC Director or Coordinator may be recoded.</a:t>
            </a: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B77723-0A44-4CAA-B9F7-782CB598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605" y="2926081"/>
            <a:ext cx="1494786" cy="134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4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55C60-29D5-47D6-B30A-61B91B43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309" y="1181100"/>
            <a:ext cx="3376845" cy="2209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dirty="0">
                <a:solidFill>
                  <a:schemeClr val="accent2"/>
                </a:solidFill>
              </a:rPr>
            </a:br>
            <a:br>
              <a:rPr lang="en-US" sz="2800" dirty="0">
                <a:solidFill>
                  <a:schemeClr val="accent2"/>
                </a:solidFill>
              </a:rPr>
            </a:br>
            <a:br>
              <a:rPr lang="en-US" sz="2800" dirty="0">
                <a:solidFill>
                  <a:schemeClr val="accent2"/>
                </a:solidFill>
              </a:rPr>
            </a:br>
            <a:br>
              <a:rPr lang="en-US" sz="2800" dirty="0">
                <a:solidFill>
                  <a:schemeClr val="accent2"/>
                </a:solidFill>
              </a:rPr>
            </a:br>
            <a:r>
              <a:rPr lang="en-US" sz="3300" dirty="0">
                <a:solidFill>
                  <a:schemeClr val="accent2"/>
                </a:solidFill>
                <a:latin typeface="+mn-lt"/>
              </a:rPr>
              <a:t>Conduct regular reviews of expenditures, balances and child’s status.</a:t>
            </a:r>
            <a:endParaRPr lang="en-US" sz="2800" dirty="0">
              <a:solidFill>
                <a:schemeClr val="accent2"/>
              </a:solidFill>
            </a:endParaRPr>
          </a:p>
        </p:txBody>
      </p:sp>
      <p:sp>
        <p:nvSpPr>
          <p:cNvPr id="19458" name="Content Placeholder 4"/>
          <p:cNvSpPr>
            <a:spLocks noGrp="1"/>
          </p:cNvSpPr>
          <p:nvPr>
            <p:ph idx="1"/>
          </p:nvPr>
        </p:nvSpPr>
        <p:spPr>
          <a:xfrm>
            <a:off x="5120154" y="635000"/>
            <a:ext cx="5636746" cy="5753100"/>
          </a:xfrm>
          <a:ln w="76200">
            <a:solidFill>
              <a:srgbClr val="7030A0"/>
            </a:solidFill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altLang="en-US" sz="1000" b="1" dirty="0">
              <a:solidFill>
                <a:srgbClr val="A2BC36"/>
              </a:solidFill>
            </a:endParaRPr>
          </a:p>
          <a:p>
            <a:pPr marL="457200" lvl="2">
              <a:spcBef>
                <a:spcPct val="0"/>
              </a:spcBef>
            </a:pPr>
            <a:endParaRPr lang="en-US" altLang="en-US" sz="900" dirty="0">
              <a:solidFill>
                <a:srgbClr val="A2BC36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Ensure invoices align with contractual arrangements.</a:t>
            </a:r>
          </a:p>
          <a:p>
            <a:pPr marL="457200" lvl="2">
              <a:spcBef>
                <a:spcPct val="0"/>
              </a:spcBef>
            </a:pPr>
            <a:endParaRPr lang="en-US" altLang="en-US" sz="800" dirty="0">
              <a:solidFill>
                <a:srgbClr val="00B0F0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Ensure invoices reflect correct billing.</a:t>
            </a:r>
          </a:p>
          <a:p>
            <a:pPr marL="112712" lvl="2" indent="0">
              <a:spcBef>
                <a:spcPct val="0"/>
              </a:spcBef>
              <a:buNone/>
            </a:pPr>
            <a:endParaRPr lang="en-US" altLang="en-US" sz="900" dirty="0">
              <a:solidFill>
                <a:srgbClr val="00B0F0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Is child still enrolled? Does he/she still require the same level of service?</a:t>
            </a:r>
          </a:p>
          <a:p>
            <a:pPr marL="457200" lvl="2">
              <a:spcBef>
                <a:spcPct val="0"/>
              </a:spcBef>
            </a:pPr>
            <a:endParaRPr lang="en-US" altLang="en-US" sz="800" dirty="0">
              <a:solidFill>
                <a:srgbClr val="00B0F0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Is spending on track with quarterly budget/estimates?</a:t>
            </a:r>
          </a:p>
          <a:p>
            <a:pPr marL="457200" lvl="2">
              <a:spcBef>
                <a:spcPct val="0"/>
              </a:spcBef>
            </a:pPr>
            <a:endParaRPr lang="en-US" altLang="en-US" sz="700" dirty="0">
              <a:solidFill>
                <a:srgbClr val="00B0F0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Are there excess funds that need to be applied to another child or reverted?</a:t>
            </a:r>
          </a:p>
          <a:p>
            <a:pPr marL="457200" lvl="2">
              <a:spcBef>
                <a:spcPct val="0"/>
              </a:spcBef>
            </a:pPr>
            <a:endParaRPr lang="en-US" altLang="en-US" sz="1000" dirty="0">
              <a:solidFill>
                <a:srgbClr val="00B0F0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Are adjustments/amendments needed to be made with the grant application?</a:t>
            </a:r>
          </a:p>
          <a:p>
            <a:pPr marL="457200" lvl="2">
              <a:spcBef>
                <a:spcPct val="0"/>
              </a:spcBef>
            </a:pPr>
            <a:endParaRPr lang="en-US" altLang="en-US" sz="1000" dirty="0">
              <a:solidFill>
                <a:srgbClr val="00B0F0"/>
              </a:solidFill>
            </a:endParaRPr>
          </a:p>
          <a:p>
            <a:pPr marL="457200" lvl="2">
              <a:spcBef>
                <a:spcPct val="0"/>
              </a:spcBef>
            </a:pPr>
            <a:r>
              <a:rPr lang="en-US" altLang="en-US" sz="2400" dirty="0">
                <a:solidFill>
                  <a:srgbClr val="00B0F0"/>
                </a:solidFill>
              </a:rPr>
              <a:t>Will a BAAS budget amendment need to be submitted?</a:t>
            </a:r>
          </a:p>
          <a:p>
            <a:pPr marL="457200" lvl="2">
              <a:spcBef>
                <a:spcPct val="0"/>
              </a:spcBef>
            </a:pPr>
            <a:endParaRPr lang="en-US" altLang="en-US" sz="2400" dirty="0">
              <a:solidFill>
                <a:srgbClr val="A2BC36"/>
              </a:solidFill>
            </a:endParaRPr>
          </a:p>
          <a:p>
            <a:pPr marL="457200" lvl="2">
              <a:spcBef>
                <a:spcPct val="0"/>
              </a:spcBef>
            </a:pPr>
            <a:endParaRPr lang="en-US" altLang="en-US" sz="1200" dirty="0">
              <a:solidFill>
                <a:srgbClr val="A2BC3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8B98BD-0EA6-4265-BE07-5468E09F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419" y="3880482"/>
            <a:ext cx="2969543" cy="203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463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2159000" y="723900"/>
            <a:ext cx="8077200" cy="5283200"/>
          </a:xfrm>
          <a:solidFill>
            <a:schemeClr val="tx1"/>
          </a:solidFill>
          <a:ln w="76200">
            <a:solidFill>
              <a:srgbClr val="6185AB"/>
            </a:solidFill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altLang="en-US" sz="800" b="1" dirty="0">
              <a:solidFill>
                <a:srgbClr val="A2BC36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/>
              <a:t>      </a:t>
            </a:r>
            <a:r>
              <a:rPr lang="en-US" altLang="en-US" sz="2200" dirty="0">
                <a:solidFill>
                  <a:srgbClr val="6185AB"/>
                </a:solidFill>
              </a:rPr>
              <a:t>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b="1" dirty="0">
                <a:solidFill>
                  <a:schemeClr val="tx2">
                    <a:lumMod val="50000"/>
                  </a:schemeClr>
                </a:solidFill>
              </a:rPr>
              <a:t>         		</a:t>
            </a:r>
            <a:endParaRPr lang="en-US" altLang="en-US" dirty="0">
              <a:solidFill>
                <a:srgbClr val="6185A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rgbClr val="6185A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		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6185AB"/>
                </a:solidFill>
              </a:rPr>
              <a:t>			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6185A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6185A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rgbClr val="6185AB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dirty="0">
                <a:solidFill>
                  <a:schemeClr val="bg1"/>
                </a:solidFill>
              </a:rPr>
              <a:t>Lori Peterson, Special Projects Consultant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</a:rPr>
              <a:t>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Special Programs and Data Section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hlinkClick r:id="rId2"/>
              </a:rPr>
              <a:t>lori.peterson@dpi.nc.gov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			919-807-3932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</a:t>
            </a:r>
            <a:endParaRPr lang="en-US" altLang="en-US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58F0BC-67D3-4C7D-8064-D76A25FE87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899" y="1080739"/>
            <a:ext cx="2812210" cy="262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5479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2801" y="608533"/>
            <a:ext cx="7958137" cy="10779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>
                <a:solidFill>
                  <a:schemeClr val="bg1"/>
                </a:solidFill>
              </a:rPr>
              <a:t>There are 6 Special Project Grant Funds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59325" y="2070100"/>
            <a:ext cx="5603875" cy="4127500"/>
          </a:xfrm>
        </p:spPr>
        <p:txBody>
          <a:bodyPr>
            <a:normAutofit/>
          </a:bodyPr>
          <a:lstStyle/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Special State Reserve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400" b="1" dirty="0">
                <a:solidFill>
                  <a:srgbClr val="C00000"/>
                </a:solidFill>
              </a:rPr>
              <a:t>Risk Pool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400" b="1" dirty="0">
                <a:solidFill>
                  <a:srgbClr val="FF3399"/>
                </a:solidFill>
              </a:rPr>
              <a:t>Group/Foster Home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400" b="1" dirty="0">
                <a:solidFill>
                  <a:srgbClr val="FF3399"/>
                </a:solidFill>
              </a:rPr>
              <a:t>Developmental Day Center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400" b="1" dirty="0">
                <a:solidFill>
                  <a:srgbClr val="FF9900"/>
                </a:solidFill>
              </a:rPr>
              <a:t>Community Residential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400" b="1" dirty="0">
                <a:solidFill>
                  <a:srgbClr val="FF9900"/>
                </a:solidFill>
              </a:rPr>
              <a:t>Out-of-District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F1F71F-2FC2-42F0-988B-8EFA3E1A7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801" y="2626822"/>
            <a:ext cx="2981098" cy="221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3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67C78-1B5E-4B60-8784-31F558086645}"/>
              </a:ext>
            </a:extLst>
          </p:cNvPr>
          <p:cNvSpPr/>
          <p:nvPr/>
        </p:nvSpPr>
        <p:spPr>
          <a:xfrm>
            <a:off x="1955800" y="453936"/>
            <a:ext cx="86106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Each of the grants listed support students in varying circumstances. Each grant has specific parameters described in the application and manual (purpose, due dates, required supporting documentation, etc.).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Special State Reserve</a:t>
            </a:r>
            <a:r>
              <a:rPr lang="en-US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for newly enrolled students with high needs.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Risk Pool</a:t>
            </a:r>
            <a:r>
              <a:rPr lang="en-US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for students with high needs enrolled in the LEA in the previous year. Rubric score and minimum cost threshold part of eligibility criteria.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Group/Foster Home</a:t>
            </a:r>
            <a:r>
              <a:rPr lang="en-US" alt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for students new to the LEA who are residing in a licensed group or foster home.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</a:rPr>
              <a:t>Developmental Day Center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- for students receiving educational services in a licensed DDC as per IEP Team decision.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</a:rPr>
              <a:t>Community Residential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- for students receiving educational services in a licensed CRC. LME/MCO places – IEP Team decides on provision of educational services).</a:t>
            </a:r>
          </a:p>
          <a:p>
            <a:pPr marL="914400" lvl="1" indent="-342900">
              <a:spcBef>
                <a:spcPts val="400"/>
              </a:spcBef>
              <a:defRPr/>
            </a:pPr>
            <a:r>
              <a:rPr lang="en-US" altLang="en-US" sz="2000" b="1" u="sng" dirty="0">
                <a:solidFill>
                  <a:schemeClr val="accent2">
                    <a:lumMod val="75000"/>
                  </a:schemeClr>
                </a:solidFill>
              </a:rPr>
              <a:t>Out-of-District</a:t>
            </a:r>
            <a:r>
              <a:rPr lang="en-US" altLang="en-US" sz="2000" b="1" dirty="0">
                <a:solidFill>
                  <a:schemeClr val="accent2">
                    <a:lumMod val="75000"/>
                  </a:schemeClr>
                </a:solidFill>
              </a:rPr>
              <a:t>- when LEA IEP Team decides and makes arrangements for student to receive educational services outside of LEA.</a:t>
            </a:r>
            <a:endParaRPr lang="en-US" alt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B2FF89-4848-4779-B5DC-1EF9378D4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130300"/>
            <a:ext cx="3970986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How are Special Project Grant Funds the same as other funding sources?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endParaRPr lang="en-US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C3D3E3-3F89-4F1C-9788-8C16C15F0B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0322" y="3644900"/>
            <a:ext cx="3971874" cy="1924422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9999"/>
                </a:solidFill>
              </a:rPr>
              <a:t>How are they different?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3131CC9-364A-4209-8A00-B5006DAC67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319" y="1130300"/>
            <a:ext cx="4757995" cy="464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4923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2567C78-1B5E-4B60-8784-31F558086645}"/>
              </a:ext>
            </a:extLst>
          </p:cNvPr>
          <p:cNvSpPr/>
          <p:nvPr/>
        </p:nvSpPr>
        <p:spPr>
          <a:xfrm>
            <a:off x="1955800" y="453936"/>
            <a:ext cx="8610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FF9999"/>
                </a:solidFill>
              </a:rPr>
              <a:t>Funds are only for children with disabilities.</a:t>
            </a:r>
          </a:p>
          <a:p>
            <a:pPr>
              <a:spcBef>
                <a:spcPct val="0"/>
              </a:spcBef>
            </a:pPr>
            <a:endParaRPr lang="en-US" altLang="en-US" sz="2200" b="1" dirty="0">
              <a:solidFill>
                <a:srgbClr val="FF9933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</a:rPr>
              <a:t>Behavior support funds are also for non-disabled children.</a:t>
            </a:r>
          </a:p>
          <a:p>
            <a:pPr>
              <a:spcBef>
                <a:spcPct val="0"/>
              </a:spcBef>
            </a:pPr>
            <a:endParaRPr lang="en-US" altLang="en-US" sz="2200" b="1" dirty="0">
              <a:solidFill>
                <a:srgbClr val="FF9933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FF9999"/>
                </a:solidFill>
              </a:rPr>
              <a:t>Special Project Grant funds are child specific, whereas, the others have a broader reach or are intended to support the LEA’s personnel capacity for instructional delivery.</a:t>
            </a:r>
          </a:p>
          <a:p>
            <a:pPr>
              <a:spcBef>
                <a:spcPct val="0"/>
              </a:spcBef>
            </a:pPr>
            <a:endParaRPr lang="en-US" altLang="en-US" sz="2200" b="1" dirty="0">
              <a:solidFill>
                <a:srgbClr val="FF9933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</a:rPr>
              <a:t>Special Project Grant funds provided for a specific child cannot be applied toward another child’s expenses without amending the application and receiving approval.</a:t>
            </a:r>
          </a:p>
          <a:p>
            <a:pPr>
              <a:spcBef>
                <a:spcPct val="0"/>
              </a:spcBef>
            </a:pPr>
            <a:endParaRPr lang="en-US" altLang="en-US" sz="22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rgbClr val="FF9999"/>
                </a:solidFill>
              </a:rPr>
              <a:t>Accessing funds involves an application process.</a:t>
            </a:r>
          </a:p>
          <a:p>
            <a:pPr>
              <a:spcBef>
                <a:spcPct val="0"/>
              </a:spcBef>
            </a:pPr>
            <a:endParaRPr lang="en-US" altLang="en-US" sz="2200" b="1" dirty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b="1" dirty="0">
                <a:solidFill>
                  <a:schemeClr val="accent6">
                    <a:lumMod val="75000"/>
                  </a:schemeClr>
                </a:solidFill>
              </a:rPr>
              <a:t>Funds require an expenditure reporting process and varying types of monitoring.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0"/>
              </a:spcBef>
            </a:pPr>
            <a:endParaRPr lang="en-US" altLang="en-US" sz="20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8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1803400" y="825500"/>
            <a:ext cx="8077200" cy="5016500"/>
          </a:xfrm>
          <a:ln w="76200">
            <a:solidFill>
              <a:srgbClr val="7030A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These grant funds are not intended to replace existing federal, state or local exceptional children funds.</a:t>
            </a:r>
          </a:p>
          <a:p>
            <a:pPr lvl="2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000" dirty="0">
                <a:solidFill>
                  <a:srgbClr val="FFFF00"/>
                </a:solidFill>
              </a:rPr>
              <a:t>Note: The LEA’s per child amount of state and federal child count funds are subtracted from Risk Pool Program, PRC 114, allotments.</a:t>
            </a:r>
          </a:p>
          <a:p>
            <a:pPr marL="1030288" lvl="2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2000" dirty="0">
              <a:solidFill>
                <a:srgbClr val="A2BC36"/>
              </a:solidFill>
            </a:endParaRP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 dirty="0">
              <a:solidFill>
                <a:srgbClr val="6185AB"/>
              </a:solidFill>
            </a:endParaRP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Purpose is to assist with providing financial support to   </a:t>
            </a: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LEAs as they meet the needs of children with disabilities   </a:t>
            </a: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who have </a:t>
            </a:r>
            <a:r>
              <a:rPr lang="en-US" altLang="en-US" sz="2400" dirty="0">
                <a:solidFill>
                  <a:srgbClr val="FF9999"/>
                </a:solidFill>
              </a:rPr>
              <a:t>extraordinary, high cost needs</a:t>
            </a: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en-US" sz="1200" dirty="0">
              <a:solidFill>
                <a:srgbClr val="6185AB"/>
              </a:solidFill>
            </a:endParaRP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rgbClr val="6185AB"/>
                </a:solidFill>
              </a:rPr>
              <a:t>        </a:t>
            </a: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Special Project Grant Funds cannot be combined with </a:t>
            </a:r>
          </a:p>
          <a:p>
            <a:pPr mar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sz="2400" dirty="0">
                <a:solidFill>
                  <a:schemeClr val="accent6">
                    <a:lumMod val="75000"/>
                  </a:schemeClr>
                </a:solidFill>
              </a:rPr>
              <a:t>  each other or PRC 029.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412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4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4"/>
          <p:cNvSpPr>
            <a:spLocks noGrp="1"/>
          </p:cNvSpPr>
          <p:nvPr>
            <p:ph idx="4294967295"/>
          </p:nvPr>
        </p:nvSpPr>
        <p:spPr>
          <a:xfrm>
            <a:off x="1700132" y="487443"/>
            <a:ext cx="9043987" cy="6100762"/>
          </a:xfrm>
          <a:ln w="76200">
            <a:solidFill>
              <a:srgbClr val="6185AB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600" b="1" dirty="0">
                <a:solidFill>
                  <a:srgbClr val="6185AB"/>
                </a:solidFill>
              </a:rPr>
              <a:t>   </a:t>
            </a:r>
            <a:r>
              <a:rPr lang="en-US" altLang="en-US" sz="2800" b="1" dirty="0">
                <a:solidFill>
                  <a:srgbClr val="FFFF00"/>
                </a:solidFill>
              </a:rPr>
              <a:t>Funds are accessed via an application process.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        Available at:   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b="1" dirty="0">
                <a:solidFill>
                  <a:srgbClr val="6185AB"/>
                </a:solidFill>
              </a:rPr>
              <a:t>        DPI’s EC website under Finance &amp; Grants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>
                <a:solidFill>
                  <a:srgbClr val="6185AB"/>
                </a:solidFill>
              </a:rPr>
              <a:t>          </a:t>
            </a:r>
            <a:r>
              <a:rPr lang="en-US" sz="2000" b="1" dirty="0">
                <a:solidFill>
                  <a:srgbClr val="00B0F0"/>
                </a:solidFill>
              </a:rPr>
              <a:t>http://ec.ncpublicschools.gov/finance-grants/applications</a:t>
            </a:r>
          </a:p>
          <a:p>
            <a:pPr marL="0" indent="0">
              <a:spcBef>
                <a:spcPts val="0"/>
              </a:spcBef>
              <a:buNone/>
            </a:pPr>
            <a:endParaRPr lang="en-US" altLang="en-US" sz="2200" dirty="0">
              <a:solidFill>
                <a:srgbClr val="6185A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altLang="en-US" dirty="0">
              <a:solidFill>
                <a:srgbClr val="6185AB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</a:t>
            </a:r>
            <a:endParaRPr lang="en-US" altLang="en-US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dirty="0">
                <a:solidFill>
                  <a:srgbClr val="6185AB"/>
                </a:solidFill>
              </a:rPr>
              <a:t>         </a:t>
            </a:r>
            <a:endParaRPr lang="en-US" alt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46428C-A5B4-489B-A223-B3337B7F0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151" y="3478962"/>
            <a:ext cx="7697948" cy="2570889"/>
          </a:xfrm>
          <a:prstGeom prst="rect">
            <a:avLst/>
          </a:prstGeom>
        </p:spPr>
      </p:pic>
      <p:sp>
        <p:nvSpPr>
          <p:cNvPr id="9" name="Oval 4">
            <a:extLst>
              <a:ext uri="{FF2B5EF4-FFF2-40B4-BE49-F238E27FC236}">
                <a16:creationId xmlns:a16="http://schemas.microsoft.com/office/drawing/2014/main" id="{2AE11B6D-CB3D-4A98-9398-C6AD278C5272}"/>
              </a:ext>
            </a:extLst>
          </p:cNvPr>
          <p:cNvSpPr>
            <a:spLocks noChangeArrowheads="1"/>
          </p:cNvSpPr>
          <p:nvPr/>
        </p:nvSpPr>
        <p:spPr bwMode="auto">
          <a:xfrm rot="-1135522">
            <a:off x="4239127" y="3962502"/>
            <a:ext cx="855706" cy="381344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28520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1778000" y="647700"/>
            <a:ext cx="8483599" cy="1104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dirty="0">
                <a:solidFill>
                  <a:srgbClr val="FFFF00"/>
                </a:solidFill>
              </a:rPr>
              <a:t>Select “Applications” from the menu.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ADBB3-09C4-466C-A4ED-8E43A8E7F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588" y="2406650"/>
            <a:ext cx="9242240" cy="2882900"/>
          </a:xfrm>
          <a:prstGeom prst="rect">
            <a:avLst/>
          </a:prstGeom>
        </p:spPr>
      </p:pic>
      <p:sp>
        <p:nvSpPr>
          <p:cNvPr id="21509" name="Oval 5"/>
          <p:cNvSpPr>
            <a:spLocks noChangeArrowheads="1"/>
          </p:cNvSpPr>
          <p:nvPr/>
        </p:nvSpPr>
        <p:spPr bwMode="auto">
          <a:xfrm rot="-970135">
            <a:off x="1461842" y="3463719"/>
            <a:ext cx="914400" cy="41316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2719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sz="half" idx="4294967295"/>
          </p:nvPr>
        </p:nvSpPr>
        <p:spPr>
          <a:xfrm>
            <a:off x="1625600" y="1143000"/>
            <a:ext cx="3429000" cy="4648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sz="2200" b="1" dirty="0"/>
              <a:t>Next, a listing of the individual applications appears.</a:t>
            </a:r>
          </a:p>
          <a:p>
            <a:pPr marL="0" indent="0">
              <a:buNone/>
            </a:pPr>
            <a:endParaRPr lang="en-US" altLang="en-US" sz="1800" b="1" dirty="0"/>
          </a:p>
          <a:p>
            <a:pPr marL="0" indent="0">
              <a:buNone/>
            </a:pPr>
            <a:r>
              <a:rPr lang="en-US" altLang="en-US" sz="2200" b="1" dirty="0"/>
              <a:t>A brief description for each funding area is also provided.</a:t>
            </a:r>
          </a:p>
          <a:p>
            <a:pPr marL="0" indent="0">
              <a:buNone/>
            </a:pPr>
            <a:endParaRPr lang="en-US" altLang="en-US" sz="1800" b="1" dirty="0"/>
          </a:p>
          <a:p>
            <a:pPr marL="0" indent="0">
              <a:buNone/>
            </a:pPr>
            <a:r>
              <a:rPr lang="en-US" altLang="en-US" sz="2200" b="1" dirty="0"/>
              <a:t>Click on the funding area name to view, download and save documents or forms to complete.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3292F1-AD5F-4929-8B21-7B73B723E006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6403975" y="952500"/>
            <a:ext cx="4467225" cy="5270500"/>
          </a:xfrm>
          <a:prstGeom prst="rect">
            <a:avLst/>
          </a:prstGeom>
        </p:spPr>
      </p:pic>
      <p:sp>
        <p:nvSpPr>
          <p:cNvPr id="22533" name="Right Arrow 4"/>
          <p:cNvSpPr>
            <a:spLocks noChangeArrowheads="1"/>
          </p:cNvSpPr>
          <p:nvPr/>
        </p:nvSpPr>
        <p:spPr bwMode="auto">
          <a:xfrm>
            <a:off x="4656871" y="2133601"/>
            <a:ext cx="1354138" cy="319087"/>
          </a:xfrm>
          <a:prstGeom prst="rightArrow">
            <a:avLst>
              <a:gd name="adj1" fmla="val 50000"/>
              <a:gd name="adj2" fmla="val 49865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0D4376"/>
                </a:solidFill>
                <a:latin typeface="Arial" panose="020B0604020202020204" pitchFamily="34" charset="0"/>
                <a:ea typeface="ヒラギノ角ゴ Pro W3" pitchFamily="1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768974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653</TotalTime>
  <Words>728</Words>
  <Application>Microsoft Office PowerPoint</Application>
  <PresentationFormat>Widescreen</PresentationFormat>
  <Paragraphs>126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MS Shell Dlg 2</vt:lpstr>
      <vt:lpstr>Wingdings</vt:lpstr>
      <vt:lpstr>Wingdings 3</vt:lpstr>
      <vt:lpstr>ヒラギノ角ゴ Pro W3</vt:lpstr>
      <vt:lpstr>Madison</vt:lpstr>
      <vt:lpstr>Special Project Grant Funds  A Presentation for Charter School Leaders    </vt:lpstr>
      <vt:lpstr>There are 6 Special Project Grant Funds</vt:lpstr>
      <vt:lpstr>PowerPoint Presentation</vt:lpstr>
      <vt:lpstr>How are Special Project Grant Funds the same as other funding sources?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Applications, Procedures, and Instructions</vt:lpstr>
      <vt:lpstr>PowerPoint Presentation</vt:lpstr>
      <vt:lpstr>PowerPoint Presentation</vt:lpstr>
      <vt:lpstr>PowerPoint Presentation</vt:lpstr>
      <vt:lpstr>    Conduct regular reviews of expenditures, balances and child’s status.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Peterson</dc:creator>
  <cp:lastModifiedBy>Kebbler Williams</cp:lastModifiedBy>
  <cp:revision>48</cp:revision>
  <dcterms:created xsi:type="dcterms:W3CDTF">2018-07-10T17:41:52Z</dcterms:created>
  <dcterms:modified xsi:type="dcterms:W3CDTF">2018-12-03T17:00:31Z</dcterms:modified>
</cp:coreProperties>
</file>