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7" r:id="rId2"/>
    <p:sldId id="336" r:id="rId3"/>
    <p:sldId id="347" r:id="rId4"/>
    <p:sldId id="344" r:id="rId5"/>
    <p:sldId id="378" r:id="rId6"/>
    <p:sldId id="348" r:id="rId7"/>
    <p:sldId id="374" r:id="rId8"/>
    <p:sldId id="379" r:id="rId9"/>
    <p:sldId id="375" r:id="rId10"/>
    <p:sldId id="376" r:id="rId11"/>
    <p:sldId id="377" r:id="rId12"/>
    <p:sldId id="380" r:id="rId13"/>
    <p:sldId id="382" r:id="rId14"/>
    <p:sldId id="383" r:id="rId15"/>
    <p:sldId id="381" r:id="rId16"/>
    <p:sldId id="331" r:id="rId17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anna.townsend-smith@dpi.nc.gov" initials="" lastIdx="4" clrIdx="0"/>
  <p:cmAuthor id="2" name="Jay Whalen" initials="JW" lastIdx="1" clrIdx="1">
    <p:extLst>
      <p:ext uri="{19B8F6BF-5375-455C-9EA6-DF929625EA0E}">
        <p15:presenceInfo xmlns:p15="http://schemas.microsoft.com/office/powerpoint/2012/main" userId="S-1-5-21-2915744530-4150989308-3255877591-383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4376"/>
    <a:srgbClr val="6185AB"/>
    <a:srgbClr val="A2BC36"/>
    <a:srgbClr val="7F1353"/>
    <a:srgbClr val="B4C12C"/>
    <a:srgbClr val="580035"/>
    <a:srgbClr val="AFC1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88" autoAdjust="0"/>
    <p:restoredTop sz="94660"/>
  </p:normalViewPr>
  <p:slideViewPr>
    <p:cSldViewPr>
      <p:cViewPr varScale="1">
        <p:scale>
          <a:sx n="108" d="100"/>
          <a:sy n="108" d="100"/>
        </p:scale>
        <p:origin x="148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0668519-B68E-4B12-BEC3-62709D9AE7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8AB190-1D53-4C2E-9F81-ABB7AD6D48E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pPr>
              <a:defRPr/>
            </a:pPr>
            <a:fld id="{5461F10B-D831-47E4-9450-A5844F01AFAC}" type="datetimeFigureOut">
              <a:rPr lang="en-US"/>
              <a:pPr>
                <a:defRPr/>
              </a:pPr>
              <a:t>10/12/2018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0D1E34-320C-47EB-93AC-1311533F73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040BFE-A20A-498A-A6F9-9DD39DF195C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pPr>
              <a:defRPr/>
            </a:pPr>
            <a:fld id="{A870D03D-8E49-418B-AC9E-B180D0F506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CCD9AE2-745A-4F71-A460-D58B29CB626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9F01E5F-86DB-4A76-9AAE-FD155AA5A22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B1D9348E-54E0-41E3-BCA5-A86C7B5E391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E7D3484-DA04-415C-AA66-02308010C16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21188"/>
            <a:ext cx="5149850" cy="4189412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62ADF549-7FC4-4A12-A091-B1DF52D44B9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8016E3A2-D8A9-4850-B973-8FD15C2EA2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ヒラギノ角ゴ Pro W3" charset="-128"/>
              </a:defRPr>
            </a:lvl1pPr>
          </a:lstStyle>
          <a:p>
            <a:pPr>
              <a:defRPr/>
            </a:pPr>
            <a:fld id="{E0E51075-3BA5-4459-81DA-B839B846B1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WhitebackPPTCover3">
            <a:extLst>
              <a:ext uri="{FF2B5EF4-FFF2-40B4-BE49-F238E27FC236}">
                <a16:creationId xmlns:a16="http://schemas.microsoft.com/office/drawing/2014/main" id="{D0617027-C22C-49E0-84FA-E513FDC22A3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3"/>
            <a:ext cx="9144000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44F2AA-DD0A-4066-905C-1245DA0D1B8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B525C-1253-42BF-9268-9CF6A40FC2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023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BCDBA32-D1BB-4886-AAA9-10BE8C2B2C5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86B9A-78D0-4887-8DC9-44FD2E4D8261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02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DD1CA05-8E3A-4D6F-A142-3BF45B83C0C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62340-6EDF-4987-92E9-6D8B7B1A6CD2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206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0D0A0A2-C0D6-41DB-BCCF-925E351BE08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52E12-61BE-46B8-AD60-FB1E4EC44EC4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169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D5F2C61-D324-4E0D-97E7-7DAB89CB6D5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44D60-B5CA-444E-9984-930B4DA342B6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394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01C3633-1C93-42C5-9CFE-86D1726DB01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90715-7F78-4844-ACD3-E9039903187E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675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D58C83-25A0-4795-A05F-A3EFB87652F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0D68C-243F-4F78-9297-57333766B281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947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FF5D3431-B055-43CE-8379-9BD70DAF7C1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B38D9-E53B-4DB6-AE58-988D2BA92690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803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385A7160-7B93-4C97-9212-2A73EE7878A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C24E8-0628-4721-9401-60F88D4F865A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447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F7EB467-0A9B-4F32-BB68-41B8CA3B979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3CD52-8524-4CFE-A5E3-C081BF49F0D1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859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9FF3007-025D-4D41-BAE9-593D5332759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59BD1-54EF-40D6-86DB-7F33602E8A57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385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WhitebackPPTCover3_3">
            <a:extLst>
              <a:ext uri="{FF2B5EF4-FFF2-40B4-BE49-F238E27FC236}">
                <a16:creationId xmlns:a16="http://schemas.microsoft.com/office/drawing/2014/main" id="{EF3C5DE0-5DFC-4C7F-850F-2D538BEE85B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8DBA1838-F63A-4047-886B-C3246257DE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9D8DF422-8580-453A-97F8-A147E5E156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360EB9B-0B84-4658-BC47-0201532B456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folHlink"/>
                </a:solidFill>
                <a:ea typeface="ヒラギノ角ゴ Pro W3" charset="-128"/>
              </a:defRPr>
            </a:lvl1pPr>
          </a:lstStyle>
          <a:p>
            <a:pPr>
              <a:defRPr/>
            </a:pPr>
            <a:fld id="{297F8BF3-EAB8-4748-8935-E02BFF426768}" type="slidenum">
              <a:rPr lang="en-US" altLang="en-US"/>
              <a:pPr>
                <a:defRPr/>
              </a:pPr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+mj-lt"/>
          <a:ea typeface="+mj-ea"/>
          <a:cs typeface="ヒラギノ角ゴ Pro W3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  <a:cs typeface="ヒラギノ角ゴ Pro W3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  <a:cs typeface="ヒラギノ角ゴ Pro W3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  <a:cs typeface="ヒラギノ角ゴ Pro W3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  <a:cs typeface="ヒラギノ角ゴ Pro W3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rgbClr val="A2BC36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000">
          <a:solidFill>
            <a:srgbClr val="0D4376"/>
          </a:solidFill>
          <a:latin typeface="+mn-lt"/>
          <a:ea typeface="+mn-ea"/>
          <a:cs typeface="ヒラギノ角ゴ Pro W3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D4376"/>
          </a:solidFill>
          <a:latin typeface="+mn-lt"/>
          <a:ea typeface="+mn-ea"/>
          <a:cs typeface="ヒラギノ角ゴ Pro W3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D4376"/>
          </a:solidFill>
          <a:latin typeface="+mn-lt"/>
          <a:ea typeface="+mn-ea"/>
          <a:cs typeface="ヒラギノ角ゴ Pro W3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D4376"/>
          </a:solidFill>
          <a:latin typeface="+mn-lt"/>
          <a:ea typeface="+mn-ea"/>
          <a:cs typeface="ヒラギノ角ゴ Pro W3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D4376"/>
          </a:solidFill>
          <a:latin typeface="+mn-lt"/>
          <a:ea typeface="+mn-ea"/>
          <a:cs typeface="ヒラギノ角ゴ Pro W3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D437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D437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D437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D4376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2A458F0-9DD1-4594-A515-EF563FB5E93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2286000"/>
            <a:ext cx="7924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Advancing Charter Collaboration and Excellence for Student Success (ACCESS)</a:t>
            </a:r>
          </a:p>
        </p:txBody>
      </p:sp>
      <p:sp>
        <p:nvSpPr>
          <p:cNvPr id="7171" name="Subtitle 2">
            <a:extLst>
              <a:ext uri="{FF2B5EF4-FFF2-40B4-BE49-F238E27FC236}">
                <a16:creationId xmlns:a16="http://schemas.microsoft.com/office/drawing/2014/main" id="{F3738C27-1762-41F3-90B4-C2613E3A07A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 dirty="0"/>
          </a:p>
          <a:p>
            <a:r>
              <a:rPr lang="en-US" altLang="en-US" dirty="0"/>
              <a:t>The CSP Grant in North Carolina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D022E008-99FC-462D-A6C6-25D613965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Subgrant Timeline (2018-19)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8A5F5-0B6C-44E6-A0D0-EC09759EB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marL="57150" indent="0">
              <a:buNone/>
              <a:defRPr/>
            </a:pPr>
            <a:r>
              <a:rPr lang="en-US" sz="2400" b="1" dirty="0"/>
              <a:t>December 2018</a:t>
            </a:r>
            <a:r>
              <a:rPr lang="en-US" sz="2400" dirty="0"/>
              <a:t>: The subgrant RFA will be posted on the OCS website </a:t>
            </a:r>
          </a:p>
          <a:p>
            <a:pPr marL="57150" indent="0" algn="ctr">
              <a:buNone/>
              <a:defRPr/>
            </a:pPr>
            <a:r>
              <a:rPr lang="en-US" sz="2400" dirty="0">
                <a:sym typeface="Wingdings" panose="05000000000000000000" pitchFamily="2" charset="2"/>
              </a:rPr>
              <a:t></a:t>
            </a:r>
            <a:endParaRPr lang="en-US" sz="2400" dirty="0"/>
          </a:p>
          <a:p>
            <a:pPr marL="57150" indent="0">
              <a:buNone/>
              <a:defRPr/>
            </a:pPr>
            <a:r>
              <a:rPr lang="en-US" sz="2400" b="1" dirty="0"/>
              <a:t>January 2019</a:t>
            </a:r>
            <a:r>
              <a:rPr lang="en-US" sz="2400" dirty="0"/>
              <a:t>: ACCESS team provides ongoing technical assistance to prospective subgrant applicants</a:t>
            </a:r>
          </a:p>
          <a:p>
            <a:pPr marL="57150" indent="0" algn="ctr">
              <a:buNone/>
              <a:defRPr/>
            </a:pPr>
            <a:r>
              <a:rPr lang="en-US" sz="2400" dirty="0">
                <a:sym typeface="Wingdings" panose="05000000000000000000" pitchFamily="2" charset="2"/>
              </a:rPr>
              <a:t></a:t>
            </a:r>
            <a:endParaRPr lang="en-US" dirty="0"/>
          </a:p>
          <a:p>
            <a:pPr marL="57150" indent="0">
              <a:buNone/>
              <a:defRPr/>
            </a:pPr>
            <a:r>
              <a:rPr lang="en-US" sz="2400" b="1" dirty="0"/>
              <a:t>February 1, 2019</a:t>
            </a:r>
            <a:r>
              <a:rPr lang="en-US" sz="2400" dirty="0"/>
              <a:t>: Subgrant letters of intent (LOI) due;</a:t>
            </a:r>
          </a:p>
          <a:p>
            <a:pPr marL="57150" indent="0">
              <a:buNone/>
              <a:defRPr/>
            </a:pPr>
            <a:r>
              <a:rPr lang="en-US" sz="2400" dirty="0"/>
              <a:t>Access team reviews LOI and determines eligibility of applicants</a:t>
            </a:r>
          </a:p>
          <a:p>
            <a:pPr marL="57150" indent="0" algn="ctr">
              <a:buNone/>
              <a:defRPr/>
            </a:pPr>
            <a:r>
              <a:rPr lang="en-US" sz="2400" dirty="0">
                <a:sym typeface="Wingdings" panose="05000000000000000000" pitchFamily="2" charset="2"/>
              </a:rPr>
              <a:t></a:t>
            </a:r>
            <a:endParaRPr lang="en-US" sz="2400" dirty="0"/>
          </a:p>
          <a:p>
            <a:pPr marL="57150" indent="0">
              <a:buNone/>
              <a:defRPr/>
            </a:pPr>
            <a:r>
              <a:rPr lang="en-US" sz="2400" b="1" dirty="0"/>
              <a:t>March 31, 2019</a:t>
            </a:r>
            <a:r>
              <a:rPr lang="en-US" sz="2400" dirty="0"/>
              <a:t>: Subgrant applications due</a:t>
            </a:r>
          </a:p>
        </p:txBody>
      </p:sp>
    </p:spTree>
    <p:extLst>
      <p:ext uri="{BB962C8B-B14F-4D97-AF65-F5344CB8AC3E}">
        <p14:creationId xmlns:p14="http://schemas.microsoft.com/office/powerpoint/2010/main" val="2580812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D022E008-99FC-462D-A6C6-25D613965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Subgrant Timeline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8A5F5-0B6C-44E6-A0D0-EC09759EB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marL="57150" indent="0">
              <a:buNone/>
              <a:defRPr/>
            </a:pPr>
            <a:r>
              <a:rPr lang="en-US" sz="2400" b="1" dirty="0"/>
              <a:t>April – May 2019</a:t>
            </a:r>
            <a:r>
              <a:rPr lang="en-US" sz="2400" dirty="0"/>
              <a:t>: Application reviews conducted and recommendations are made by CSAB</a:t>
            </a:r>
            <a:endParaRPr lang="en-US" sz="2800" dirty="0"/>
          </a:p>
          <a:p>
            <a:pPr marL="57150" indent="0" algn="ctr">
              <a:buNone/>
              <a:defRPr/>
            </a:pPr>
            <a:r>
              <a:rPr lang="en-US" sz="2200" dirty="0">
                <a:sym typeface="Wingdings" panose="05000000000000000000" pitchFamily="2" charset="2"/>
              </a:rPr>
              <a:t></a:t>
            </a:r>
            <a:endParaRPr lang="en-US" sz="2000" dirty="0"/>
          </a:p>
          <a:p>
            <a:pPr marL="57150" indent="0">
              <a:buNone/>
              <a:defRPr/>
            </a:pPr>
            <a:r>
              <a:rPr lang="en-US" sz="2400" b="1" dirty="0"/>
              <a:t>June 2019: </a:t>
            </a:r>
            <a:r>
              <a:rPr lang="en-US" sz="2400" dirty="0"/>
              <a:t>SBE approves subgrantee awards</a:t>
            </a:r>
          </a:p>
          <a:p>
            <a:pPr marL="57150" indent="0" algn="ctr">
              <a:buNone/>
              <a:defRPr/>
            </a:pPr>
            <a:r>
              <a:rPr lang="en-US" sz="2200" dirty="0">
                <a:sym typeface="Wingdings" panose="05000000000000000000" pitchFamily="2" charset="2"/>
              </a:rPr>
              <a:t></a:t>
            </a:r>
            <a:endParaRPr lang="en-US" sz="2200" dirty="0"/>
          </a:p>
          <a:p>
            <a:pPr marL="57150" indent="0">
              <a:buNone/>
              <a:defRPr/>
            </a:pPr>
            <a:r>
              <a:rPr lang="en-US" sz="2400" b="1" dirty="0"/>
              <a:t>July 2019</a:t>
            </a:r>
            <a:r>
              <a:rPr lang="en-US" sz="2400" dirty="0"/>
              <a:t>: Subgrantee orientation and ACCESS Fellowship begin; Reimbursements are accepted starting July 31</a:t>
            </a:r>
            <a:r>
              <a:rPr lang="en-US" sz="2400" baseline="30000" dirty="0"/>
              <a:t>st</a:t>
            </a:r>
            <a:r>
              <a:rPr lang="en-US" sz="2400" dirty="0"/>
              <a:t> </a:t>
            </a:r>
          </a:p>
          <a:p>
            <a:pPr marL="57150" indent="0" algn="ctr">
              <a:buNone/>
              <a:defRPr/>
            </a:pPr>
            <a:r>
              <a:rPr lang="en-US" sz="2200" dirty="0">
                <a:sym typeface="Wingdings" panose="05000000000000000000" pitchFamily="2" charset="2"/>
              </a:rPr>
              <a:t></a:t>
            </a:r>
            <a:endParaRPr lang="en-US" sz="2200" dirty="0"/>
          </a:p>
          <a:p>
            <a:pPr marL="57150" indent="0">
              <a:buNone/>
              <a:defRPr/>
            </a:pPr>
            <a:r>
              <a:rPr lang="en-US" sz="2400" b="1" dirty="0"/>
              <a:t>August – end of award</a:t>
            </a:r>
            <a:r>
              <a:rPr lang="en-US" sz="2400" dirty="0"/>
              <a:t>: Monitoring and reporting</a:t>
            </a:r>
          </a:p>
          <a:p>
            <a:pPr marL="0" indent="0">
              <a:buNone/>
              <a:defRPr/>
            </a:pPr>
            <a:endParaRPr lang="en-US" sz="1400" dirty="0"/>
          </a:p>
          <a:p>
            <a:pPr marL="0" indent="0">
              <a:buNone/>
              <a:defRPr/>
            </a:pPr>
            <a:r>
              <a:rPr lang="en-US" sz="1400" dirty="0"/>
              <a:t>*This timeline will be followed for all subsequent grant cycles.</a:t>
            </a:r>
          </a:p>
        </p:txBody>
      </p:sp>
    </p:spTree>
    <p:extLst>
      <p:ext uri="{BB962C8B-B14F-4D97-AF65-F5344CB8AC3E}">
        <p14:creationId xmlns:p14="http://schemas.microsoft.com/office/powerpoint/2010/main" val="161533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D022E008-99FC-462D-A6C6-25D613965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Subgrant Eligibility and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8A5F5-0B6C-44E6-A0D0-EC09759EB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/>
              <a:t>Four types of Subgrants</a:t>
            </a:r>
          </a:p>
          <a:p>
            <a:pPr lvl="1">
              <a:defRPr/>
            </a:pPr>
            <a:r>
              <a:rPr lang="en-US" sz="2200" dirty="0"/>
              <a:t>Planning and Implementation</a:t>
            </a:r>
          </a:p>
          <a:p>
            <a:pPr lvl="2">
              <a:defRPr/>
            </a:pPr>
            <a:r>
              <a:rPr lang="en-US" sz="1800" dirty="0"/>
              <a:t>Approved schools in their planning year</a:t>
            </a:r>
          </a:p>
          <a:p>
            <a:pPr lvl="1">
              <a:defRPr/>
            </a:pPr>
            <a:r>
              <a:rPr lang="en-US" sz="2200" dirty="0"/>
              <a:t>Implementation Only</a:t>
            </a:r>
          </a:p>
          <a:p>
            <a:pPr lvl="2">
              <a:defRPr/>
            </a:pPr>
            <a:r>
              <a:rPr lang="en-US" sz="1800" dirty="0"/>
              <a:t>Schools in years 1-3 of operations</a:t>
            </a:r>
          </a:p>
          <a:p>
            <a:pPr lvl="1">
              <a:defRPr/>
            </a:pPr>
            <a:r>
              <a:rPr lang="en-US" sz="2200" dirty="0"/>
              <a:t>Expansion</a:t>
            </a:r>
          </a:p>
          <a:p>
            <a:pPr lvl="2">
              <a:defRPr/>
            </a:pPr>
            <a:r>
              <a:rPr lang="en-US" sz="1800" dirty="0"/>
              <a:t>Expanding enrollment or grade levels at an existing high quality charter school operating for at least 3 years</a:t>
            </a:r>
          </a:p>
          <a:p>
            <a:pPr lvl="1">
              <a:defRPr/>
            </a:pPr>
            <a:r>
              <a:rPr lang="en-US" sz="2200" dirty="0"/>
              <a:t>Replication</a:t>
            </a:r>
            <a:endParaRPr lang="en-US" sz="1800" dirty="0"/>
          </a:p>
          <a:p>
            <a:pPr lvl="2">
              <a:defRPr/>
            </a:pPr>
            <a:r>
              <a:rPr lang="en-US" sz="1800" dirty="0"/>
              <a:t>Replicating the model of an existing high quality charter school operating for at least 3 years</a:t>
            </a:r>
          </a:p>
          <a:p>
            <a:pPr lvl="1">
              <a:defRPr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3496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D022E008-99FC-462D-A6C6-25D613965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Subgrant Eligibility and Expectations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8A5F5-0B6C-44E6-A0D0-EC09759EB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495800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Eligibility Requirements</a:t>
            </a:r>
          </a:p>
          <a:p>
            <a:pPr lvl="1">
              <a:defRPr/>
            </a:pPr>
            <a:r>
              <a:rPr lang="en-US" sz="2200" dirty="0"/>
              <a:t>Planning and Implementation and Implementation Only</a:t>
            </a:r>
          </a:p>
          <a:p>
            <a:pPr lvl="2">
              <a:defRPr/>
            </a:pPr>
            <a:r>
              <a:rPr lang="en-US" sz="1800" dirty="0"/>
              <a:t>Approved schools in their planning year or operating schools in years 1-3</a:t>
            </a:r>
          </a:p>
          <a:p>
            <a:pPr lvl="2">
              <a:defRPr/>
            </a:pPr>
            <a:r>
              <a:rPr lang="en-US" sz="1800" dirty="0"/>
              <a:t>Must have a comprehensive plan for recruiting and serving a high ED population.</a:t>
            </a:r>
          </a:p>
          <a:p>
            <a:pPr lvl="2">
              <a:defRPr/>
            </a:pPr>
            <a:r>
              <a:rPr lang="en-US" sz="1800" dirty="0"/>
              <a:t>School performance data will be factored in, if available</a:t>
            </a:r>
          </a:p>
          <a:p>
            <a:pPr lvl="3">
              <a:defRPr/>
            </a:pPr>
            <a:r>
              <a:rPr lang="en-US" sz="1400" dirty="0"/>
              <a:t>Must have achieved at least “B” SPG and met or exceeded growth for at least 2 of the last 3 years</a:t>
            </a:r>
          </a:p>
          <a:p>
            <a:pPr lvl="2">
              <a:defRPr/>
            </a:pPr>
            <a:r>
              <a:rPr lang="en-US" sz="1800" dirty="0"/>
              <a:t>Schools operated by a CMO or EMO will be required to submit performance data for other schools operated by the organization</a:t>
            </a:r>
          </a:p>
        </p:txBody>
      </p:sp>
    </p:spTree>
    <p:extLst>
      <p:ext uri="{BB962C8B-B14F-4D97-AF65-F5344CB8AC3E}">
        <p14:creationId xmlns:p14="http://schemas.microsoft.com/office/powerpoint/2010/main" val="1120079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D022E008-99FC-462D-A6C6-25D613965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Subgrant Eligibility and Expectations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8A5F5-0B6C-44E6-A0D0-EC09759EB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495800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Eligibility Requirements</a:t>
            </a:r>
          </a:p>
          <a:p>
            <a:pPr lvl="1">
              <a:defRPr/>
            </a:pPr>
            <a:r>
              <a:rPr lang="en-US" sz="2200" dirty="0"/>
              <a:t>Expansion and Replication</a:t>
            </a:r>
          </a:p>
          <a:p>
            <a:pPr lvl="2">
              <a:defRPr/>
            </a:pPr>
            <a:r>
              <a:rPr lang="en-US" sz="1800" dirty="0"/>
              <a:t>Available to high quality charter schools operating for at least 3 years</a:t>
            </a:r>
          </a:p>
          <a:p>
            <a:pPr lvl="2">
              <a:defRPr/>
            </a:pPr>
            <a:r>
              <a:rPr lang="en-US" sz="1800" dirty="0"/>
              <a:t>Must have achieved at least “B” SPG and met or exceeded growth for at least 2 of the last 3 years</a:t>
            </a:r>
          </a:p>
          <a:p>
            <a:pPr lvl="2">
              <a:defRPr/>
            </a:pPr>
            <a:r>
              <a:rPr lang="en-US" sz="1800" dirty="0"/>
              <a:t>If applicable, have a graduation rate higher than the state average</a:t>
            </a:r>
          </a:p>
          <a:p>
            <a:pPr lvl="2">
              <a:defRPr/>
            </a:pPr>
            <a:r>
              <a:rPr lang="en-US" sz="1800" dirty="0"/>
              <a:t>Priority consideration is given to schools: </a:t>
            </a:r>
          </a:p>
          <a:p>
            <a:pPr lvl="3">
              <a:defRPr/>
            </a:pPr>
            <a:r>
              <a:rPr lang="en-US" sz="1400" dirty="0"/>
              <a:t>serving greater than 40% ED; </a:t>
            </a:r>
          </a:p>
          <a:p>
            <a:pPr lvl="3">
              <a:defRPr/>
            </a:pPr>
            <a:r>
              <a:rPr lang="en-US" sz="1400" dirty="0"/>
              <a:t>grad rate greater than the state average; </a:t>
            </a:r>
          </a:p>
          <a:p>
            <a:pPr lvl="3">
              <a:defRPr/>
            </a:pPr>
            <a:r>
              <a:rPr lang="en-US" sz="1400" dirty="0"/>
              <a:t>Title I status; </a:t>
            </a:r>
          </a:p>
          <a:p>
            <a:pPr lvl="3">
              <a:defRPr/>
            </a:pPr>
            <a:r>
              <a:rPr lang="en-US" sz="1400" dirty="0"/>
              <a:t>ED, EL, and SWD proficiency rates greater than the state average; and</a:t>
            </a:r>
          </a:p>
          <a:p>
            <a:pPr lvl="3">
              <a:defRPr/>
            </a:pPr>
            <a:r>
              <a:rPr lang="en-US" sz="1400" dirty="0"/>
              <a:t>“A” or “A+NG” SPG and met or exceeded growth for 3 consecutive years.</a:t>
            </a:r>
          </a:p>
        </p:txBody>
      </p:sp>
    </p:spTree>
    <p:extLst>
      <p:ext uri="{BB962C8B-B14F-4D97-AF65-F5344CB8AC3E}">
        <p14:creationId xmlns:p14="http://schemas.microsoft.com/office/powerpoint/2010/main" val="2983427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D022E008-99FC-462D-A6C6-25D613965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Subgrant Eligibility and Expectations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8A5F5-0B6C-44E6-A0D0-EC09759EB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8153400" cy="4495800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All grants are intended to support a significant increase the EDS population in charters schools</a:t>
            </a:r>
          </a:p>
          <a:p>
            <a:pPr>
              <a:defRPr/>
            </a:pPr>
            <a:r>
              <a:rPr lang="en-US" sz="2800" dirty="0"/>
              <a:t>Applicants must provide</a:t>
            </a:r>
          </a:p>
          <a:p>
            <a:pPr lvl="1">
              <a:defRPr/>
            </a:pPr>
            <a:r>
              <a:rPr lang="en-US" sz="1800" dirty="0"/>
              <a:t>Aggressive EDS recruitment plan, including a weighted lottery*</a:t>
            </a:r>
          </a:p>
          <a:p>
            <a:pPr lvl="1">
              <a:defRPr/>
            </a:pPr>
            <a:r>
              <a:rPr lang="en-US" sz="1800" dirty="0"/>
              <a:t>SMART goals and statement on how they will eliminate barriers</a:t>
            </a:r>
          </a:p>
          <a:p>
            <a:pPr lvl="1">
              <a:defRPr/>
            </a:pPr>
            <a:r>
              <a:rPr lang="en-US" sz="1800" dirty="0"/>
              <a:t>Education, discipline and school climate plan tailored to ED students</a:t>
            </a:r>
          </a:p>
          <a:p>
            <a:pPr lvl="1">
              <a:defRPr/>
            </a:pPr>
            <a:r>
              <a:rPr lang="en-US" sz="1800" dirty="0"/>
              <a:t>Implementation of a parent/community advisory council</a:t>
            </a:r>
          </a:p>
          <a:p>
            <a:pPr lvl="1">
              <a:defRPr/>
            </a:pPr>
            <a:r>
              <a:rPr lang="en-US" sz="1800" dirty="0"/>
              <a:t>Budget and budget narrative for the duration of the grant</a:t>
            </a:r>
          </a:p>
          <a:p>
            <a:pPr lvl="1">
              <a:defRPr/>
            </a:pPr>
            <a:r>
              <a:rPr lang="en-US" sz="1800" dirty="0"/>
              <a:t>Marketing and recruitment plan</a:t>
            </a:r>
          </a:p>
          <a:p>
            <a:pPr lvl="1">
              <a:defRPr/>
            </a:pPr>
            <a:r>
              <a:rPr lang="en-US" sz="1800" dirty="0"/>
              <a:t>Plan to provide transportation</a:t>
            </a:r>
          </a:p>
          <a:p>
            <a:pPr lvl="1">
              <a:defRPr/>
            </a:pPr>
            <a:r>
              <a:rPr lang="en-US" sz="1800" dirty="0"/>
              <a:t>Plan to provide Free and Reduced of Comprehensive Lunch Program</a:t>
            </a:r>
          </a:p>
          <a:p>
            <a:pPr lvl="1">
              <a:defRPr/>
            </a:pPr>
            <a:r>
              <a:rPr lang="en-US" sz="1800" dirty="0"/>
              <a:t>School closure plan*</a:t>
            </a:r>
          </a:p>
          <a:p>
            <a:pPr lvl="1">
              <a:defRPr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1367170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94F51-8119-46E1-9337-A99D9D047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5299" name="Content Placeholder 2">
            <a:extLst>
              <a:ext uri="{FF2B5EF4-FFF2-40B4-BE49-F238E27FC236}">
                <a16:creationId xmlns:a16="http://schemas.microsoft.com/office/drawing/2014/main" id="{6ECEFF79-023C-45DC-B250-914B88A497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alt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EAD28-CC02-4CA5-9457-D91606F3D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71698-FAC4-41C0-B477-89CE0BE48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Charter School Program (CSP) Grant</a:t>
            </a:r>
          </a:p>
          <a:p>
            <a:r>
              <a:rPr lang="en-US" sz="2800" dirty="0"/>
              <a:t>Overview of NC ACCESS Program</a:t>
            </a:r>
          </a:p>
          <a:p>
            <a:r>
              <a:rPr lang="en-US" sz="2800" dirty="0"/>
              <a:t>Key Features of the Program</a:t>
            </a:r>
          </a:p>
          <a:p>
            <a:r>
              <a:rPr lang="en-US" sz="2800" dirty="0"/>
              <a:t>Subgrant Process and Criteria</a:t>
            </a:r>
          </a:p>
          <a:p>
            <a:r>
              <a:rPr lang="en-US" sz="2800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423132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59E4BF67-B6DD-49F0-AEBC-22AF5EB636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Charter School Program (CSP) Grant</a:t>
            </a:r>
            <a:endParaRPr lang="en-US" altLang="en-US" sz="3200" dirty="0">
              <a:latin typeface="Calibri" panose="020F0502020204030204" pitchFamily="34" charset="0"/>
            </a:endParaRPr>
          </a:p>
        </p:txBody>
      </p:sp>
      <p:sp>
        <p:nvSpPr>
          <p:cNvPr id="24579" name="Content Placeholder 1">
            <a:extLst>
              <a:ext uri="{FF2B5EF4-FFF2-40B4-BE49-F238E27FC236}">
                <a16:creationId xmlns:a16="http://schemas.microsoft.com/office/drawing/2014/main" id="{FFF6D7B1-AC94-4AD8-B559-EED883F4CD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The Charter School Program (CSP) Grant is a competitive federal grant issued each year by the US Department of Education to state and local education agencies</a:t>
            </a:r>
          </a:p>
          <a:p>
            <a:r>
              <a:rPr lang="en-US" altLang="en-US" sz="2800" dirty="0"/>
              <a:t>Grants are awarded to help charter schools meet the needs of educationally disadvantaged students</a:t>
            </a:r>
          </a:p>
          <a:p>
            <a:r>
              <a:rPr lang="en-US" altLang="en-US" sz="2800" dirty="0"/>
              <a:t>NC is one of 8 states to receive a grant this year</a:t>
            </a:r>
          </a:p>
        </p:txBody>
      </p:sp>
    </p:spTree>
    <p:extLst>
      <p:ext uri="{BB962C8B-B14F-4D97-AF65-F5344CB8AC3E}">
        <p14:creationId xmlns:p14="http://schemas.microsoft.com/office/powerpoint/2010/main" val="1752365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AAA60938-E564-4318-81F2-1232956DC9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>
                <a:latin typeface="Calibri" panose="020F0502020204030204" pitchFamily="34" charset="0"/>
              </a:rPr>
              <a:t>Overview of the NC ACCESS Program</a:t>
            </a:r>
          </a:p>
        </p:txBody>
      </p:sp>
      <p:sp>
        <p:nvSpPr>
          <p:cNvPr id="21507" name="Content Placeholder 1">
            <a:extLst>
              <a:ext uri="{FF2B5EF4-FFF2-40B4-BE49-F238E27FC236}">
                <a16:creationId xmlns:a16="http://schemas.microsoft.com/office/drawing/2014/main" id="{995A5D32-8AD4-4AFA-8858-D64E2A456B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NC ACCESS Program</a:t>
            </a:r>
          </a:p>
          <a:p>
            <a:pPr lvl="1"/>
            <a:r>
              <a:rPr lang="en-US" altLang="en-US" sz="2200" dirty="0"/>
              <a:t>Advancing Charter Collaboration and Excellence for Student Success</a:t>
            </a:r>
          </a:p>
          <a:p>
            <a:r>
              <a:rPr lang="en-US" altLang="en-US" sz="2800" dirty="0"/>
              <a:t>5-year, $26.6 million federal grant</a:t>
            </a:r>
          </a:p>
          <a:p>
            <a:r>
              <a:rPr lang="en-US" altLang="en-US" sz="2800" dirty="0"/>
              <a:t>Major priorities include school-level subgrants, dissemination of best practices,  and professional development</a:t>
            </a:r>
          </a:p>
          <a:p>
            <a:r>
              <a:rPr lang="en-US" altLang="en-US" sz="2800" dirty="0"/>
              <a:t>Four additional, grant-funded positions have been allocated to implement the program</a:t>
            </a:r>
          </a:p>
          <a:p>
            <a:endParaRPr lang="en-US" altLang="en-US" sz="2800" dirty="0"/>
          </a:p>
          <a:p>
            <a:pPr marL="0" indent="0">
              <a:buFontTx/>
              <a:buNone/>
            </a:pPr>
            <a:endParaRPr lang="en-US" altLang="en-US" dirty="0"/>
          </a:p>
          <a:p>
            <a:pPr marL="0" indent="0">
              <a:buFontTx/>
              <a:buNone/>
            </a:pPr>
            <a:endParaRPr lang="en-US" altLang="en-US" dirty="0"/>
          </a:p>
          <a:p>
            <a:pPr marL="0" indent="0">
              <a:buFontTx/>
              <a:buNone/>
            </a:pPr>
            <a:endParaRPr lang="en-US" altLang="en-US" dirty="0"/>
          </a:p>
          <a:p>
            <a:pPr marL="0" indent="0">
              <a:buFontTx/>
              <a:buNone/>
            </a:pPr>
            <a:endParaRPr lang="en-US" altLang="en-US" dirty="0"/>
          </a:p>
          <a:p>
            <a:pPr marL="0" indent="0">
              <a:buFontTx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94579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AAA60938-E564-4318-81F2-1232956DC9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>
                <a:latin typeface="Calibri" panose="020F0502020204030204" pitchFamily="34" charset="0"/>
              </a:rPr>
              <a:t>Overview of the NC ACCESS Program (cont.)</a:t>
            </a:r>
          </a:p>
        </p:txBody>
      </p:sp>
      <p:sp>
        <p:nvSpPr>
          <p:cNvPr id="21507" name="Content Placeholder 1">
            <a:extLst>
              <a:ext uri="{FF2B5EF4-FFF2-40B4-BE49-F238E27FC236}">
                <a16:creationId xmlns:a16="http://schemas.microsoft.com/office/drawing/2014/main" id="{995A5D32-8AD4-4AFA-8858-D64E2A456B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ACCESS Program team positions:</a:t>
            </a:r>
          </a:p>
          <a:p>
            <a:pPr lvl="1"/>
            <a:r>
              <a:rPr lang="en-US" altLang="en-US" sz="2200" dirty="0"/>
              <a:t>Program Administrator</a:t>
            </a:r>
          </a:p>
          <a:p>
            <a:pPr lvl="2"/>
            <a:r>
              <a:rPr lang="en-US" altLang="en-US" sz="1800" dirty="0"/>
              <a:t>Implement and oversee the NC ACCESS Program</a:t>
            </a:r>
          </a:p>
          <a:p>
            <a:pPr lvl="1"/>
            <a:r>
              <a:rPr lang="en-US" altLang="en-US" sz="2200" dirty="0"/>
              <a:t>Program Coordinator</a:t>
            </a:r>
          </a:p>
          <a:p>
            <a:pPr lvl="2"/>
            <a:r>
              <a:rPr lang="en-US" altLang="en-US" sz="1800" dirty="0"/>
              <a:t>Provide programmatic, monitoring, and reporting support as well as technical assistance</a:t>
            </a:r>
          </a:p>
          <a:p>
            <a:pPr lvl="1"/>
            <a:r>
              <a:rPr lang="en-US" altLang="en-US" sz="2200" dirty="0"/>
              <a:t>Budget Specialist</a:t>
            </a:r>
          </a:p>
          <a:p>
            <a:pPr lvl="2"/>
            <a:r>
              <a:rPr lang="en-US" altLang="en-US" sz="1800" dirty="0"/>
              <a:t>Coordinate all program subgrant budget and financial activities</a:t>
            </a:r>
          </a:p>
          <a:p>
            <a:pPr lvl="1"/>
            <a:r>
              <a:rPr lang="en-US" altLang="en-US" sz="2200" dirty="0"/>
              <a:t>Technical Assistance Specialist</a:t>
            </a:r>
          </a:p>
          <a:p>
            <a:pPr lvl="2"/>
            <a:r>
              <a:rPr lang="en-US" altLang="en-US" sz="1800" dirty="0"/>
              <a:t>Provide technical assistance and support to potential applicants and subgrantees</a:t>
            </a:r>
          </a:p>
          <a:p>
            <a:pPr lvl="2"/>
            <a:endParaRPr lang="en-US" altLang="en-US" sz="1800" dirty="0"/>
          </a:p>
          <a:p>
            <a:pPr lvl="1"/>
            <a:endParaRPr lang="en-US" altLang="en-US" sz="2600" dirty="0"/>
          </a:p>
          <a:p>
            <a:endParaRPr lang="en-US" altLang="en-US" sz="2800" dirty="0"/>
          </a:p>
          <a:p>
            <a:pPr marL="0" indent="0">
              <a:buFontTx/>
              <a:buNone/>
            </a:pPr>
            <a:endParaRPr lang="en-US" altLang="en-US" dirty="0"/>
          </a:p>
          <a:p>
            <a:pPr marL="0" indent="0">
              <a:buFontTx/>
              <a:buNone/>
            </a:pPr>
            <a:endParaRPr lang="en-US" altLang="en-US" dirty="0"/>
          </a:p>
          <a:p>
            <a:pPr marL="0" indent="0">
              <a:buFontTx/>
              <a:buNone/>
            </a:pPr>
            <a:endParaRPr lang="en-US" altLang="en-US" dirty="0"/>
          </a:p>
          <a:p>
            <a:pPr marL="0" indent="0">
              <a:buFontTx/>
              <a:buNone/>
            </a:pPr>
            <a:endParaRPr lang="en-US" altLang="en-US" dirty="0"/>
          </a:p>
          <a:p>
            <a:pPr marL="0" indent="0">
              <a:buFontTx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01701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D022E008-99FC-462D-A6C6-25D613965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Key Features of the NC ACCESS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8A5F5-0B6C-44E6-A0D0-EC09759EB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8077200" cy="4495800"/>
          </a:xfrm>
        </p:spPr>
        <p:txBody>
          <a:bodyPr/>
          <a:lstStyle/>
          <a:p>
            <a:pPr>
              <a:defRPr/>
            </a:pPr>
            <a:r>
              <a:rPr lang="en-US" sz="2800" dirty="0"/>
              <a:t>Charter School Subgrants</a:t>
            </a:r>
          </a:p>
          <a:p>
            <a:pPr lvl="1">
              <a:defRPr/>
            </a:pPr>
            <a:r>
              <a:rPr lang="en-US" sz="2200" dirty="0"/>
              <a:t>The majority of the CSP funds are allocated for subgrants</a:t>
            </a:r>
          </a:p>
          <a:p>
            <a:pPr lvl="1">
              <a:defRPr/>
            </a:pPr>
            <a:r>
              <a:rPr lang="en-US" sz="2200" dirty="0"/>
              <a:t>Competitive subgrants will be available for charter schools to help fund:</a:t>
            </a:r>
          </a:p>
          <a:p>
            <a:pPr lvl="2">
              <a:defRPr/>
            </a:pPr>
            <a:r>
              <a:rPr lang="en-US" sz="2000" dirty="0"/>
              <a:t>Planning and Implementation (12 over 5 years)</a:t>
            </a:r>
          </a:p>
          <a:p>
            <a:pPr lvl="2">
              <a:defRPr/>
            </a:pPr>
            <a:r>
              <a:rPr lang="en-US" sz="2000" dirty="0"/>
              <a:t>Implementation Only (10 over 5 years)</a:t>
            </a:r>
          </a:p>
          <a:p>
            <a:pPr lvl="2">
              <a:defRPr/>
            </a:pPr>
            <a:r>
              <a:rPr lang="en-US" sz="2000" dirty="0"/>
              <a:t>Expansion (18 over 5 years)</a:t>
            </a:r>
          </a:p>
          <a:p>
            <a:pPr lvl="2">
              <a:defRPr/>
            </a:pPr>
            <a:r>
              <a:rPr lang="en-US" sz="2000" dirty="0"/>
              <a:t>Replication (10 over 5 years)</a:t>
            </a:r>
          </a:p>
          <a:p>
            <a:pPr lvl="1">
              <a:defRPr/>
            </a:pPr>
            <a:r>
              <a:rPr lang="en-US" sz="2200" dirty="0"/>
              <a:t>The SBE and CSAB will approve all eligibility criteria and granting of awards</a:t>
            </a:r>
          </a:p>
        </p:txBody>
      </p:sp>
    </p:spTree>
    <p:extLst>
      <p:ext uri="{BB962C8B-B14F-4D97-AF65-F5344CB8AC3E}">
        <p14:creationId xmlns:p14="http://schemas.microsoft.com/office/powerpoint/2010/main" val="718325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D022E008-99FC-462D-A6C6-25D613965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Key Features of the NC ACCESS Program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8A5F5-0B6C-44E6-A0D0-EC09759EB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/>
              <a:t>NC ACCESS Fellowship</a:t>
            </a:r>
          </a:p>
          <a:p>
            <a:pPr lvl="1">
              <a:defRPr/>
            </a:pPr>
            <a:r>
              <a:rPr lang="en-US" sz="2200" dirty="0"/>
              <a:t>Leaders from schools awarded subgrants will complete the year-long ACCESS Fellowship</a:t>
            </a:r>
          </a:p>
          <a:p>
            <a:pPr lvl="1">
              <a:defRPr/>
            </a:pPr>
            <a:r>
              <a:rPr lang="en-US" sz="2200" dirty="0"/>
              <a:t>Immersive professional development experience intended to provide leaders with the support and technical assistance they need in order to effectively develop, expand, and replicate their schools</a:t>
            </a:r>
          </a:p>
          <a:p>
            <a:pPr lvl="1">
              <a:defRPr/>
            </a:pPr>
            <a:r>
              <a:rPr lang="en-US" sz="2200" dirty="0"/>
              <a:t>By the end of year 5, the program will have created a community of 100 charter school leaders who have developed and demonstrated best practices in serving educationally disadvantaged students</a:t>
            </a:r>
          </a:p>
        </p:txBody>
      </p:sp>
    </p:spTree>
    <p:extLst>
      <p:ext uri="{BB962C8B-B14F-4D97-AF65-F5344CB8AC3E}">
        <p14:creationId xmlns:p14="http://schemas.microsoft.com/office/powerpoint/2010/main" val="900577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D022E008-99FC-462D-A6C6-25D613965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Key Features of the NC ACCESS Program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8A5F5-0B6C-44E6-A0D0-EC09759EB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/>
              <a:t>NC ACCESS Fellowship Components</a:t>
            </a:r>
          </a:p>
          <a:p>
            <a:pPr lvl="1">
              <a:defRPr/>
            </a:pPr>
            <a:r>
              <a:rPr lang="en-US" sz="2200" dirty="0"/>
              <a:t>Four-day Fellows Institute in the fall</a:t>
            </a:r>
          </a:p>
          <a:p>
            <a:pPr lvl="1">
              <a:defRPr/>
            </a:pPr>
            <a:r>
              <a:rPr lang="en-US" sz="2200" dirty="0"/>
              <a:t>Two-day policy summit in the spring</a:t>
            </a:r>
          </a:p>
          <a:p>
            <a:pPr lvl="1">
              <a:defRPr/>
            </a:pPr>
            <a:r>
              <a:rPr lang="en-US" sz="2200" dirty="0"/>
              <a:t>12 PLC meetings (4 in-person, 8 virtual)</a:t>
            </a:r>
          </a:p>
          <a:p>
            <a:pPr lvl="1">
              <a:defRPr/>
            </a:pPr>
            <a:r>
              <a:rPr lang="en-US" sz="2200" dirty="0"/>
              <a:t>Present at a state or national conference</a:t>
            </a:r>
          </a:p>
          <a:p>
            <a:pPr lvl="1">
              <a:defRPr/>
            </a:pPr>
            <a:r>
              <a:rPr lang="en-US" sz="2200" dirty="0"/>
              <a:t>Completion of a portfolio of strategies, best practices, and lessons learned that will be posted publicly</a:t>
            </a:r>
          </a:p>
          <a:p>
            <a:pPr lvl="1">
              <a:defRPr/>
            </a:pPr>
            <a:r>
              <a:rPr lang="en-US" sz="2200" dirty="0"/>
              <a:t>Host a Collaboration Confab</a:t>
            </a:r>
          </a:p>
          <a:p>
            <a:pPr lvl="1">
              <a:defRPr/>
            </a:pPr>
            <a:r>
              <a:rPr lang="en-US" sz="2200" dirty="0"/>
              <a:t>Provide mentorship and development to future fellows</a:t>
            </a:r>
          </a:p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33436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D022E008-99FC-462D-A6C6-25D613965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Key Features of the NC ACCESS Program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8A5F5-0B6C-44E6-A0D0-EC09759EB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/>
              <a:t>Accounting, Monitoring and Reporting</a:t>
            </a:r>
          </a:p>
          <a:p>
            <a:pPr lvl="1">
              <a:defRPr/>
            </a:pPr>
            <a:r>
              <a:rPr lang="en-US" sz="2200" dirty="0"/>
              <a:t>As with any federal grant, accurate accounting, monitoring, and reporting is critical</a:t>
            </a:r>
          </a:p>
          <a:p>
            <a:pPr lvl="1">
              <a:defRPr/>
            </a:pPr>
            <a:r>
              <a:rPr lang="en-US" sz="2200" dirty="0"/>
              <a:t>ACCESS Program team will work with USED, DPI, charter schools, and other stakeholders to set up processes for disbursement and accounting of funds to ensure accurate reporting</a:t>
            </a:r>
          </a:p>
          <a:p>
            <a:pPr lvl="1">
              <a:defRPr/>
            </a:pPr>
            <a:r>
              <a:rPr lang="en-US" sz="2200" dirty="0"/>
              <a:t>ACCESS Program team will monitor schools to ensure appropriate use of funds</a:t>
            </a:r>
          </a:p>
          <a:p>
            <a:pPr lvl="1">
              <a:defRPr/>
            </a:pPr>
            <a:r>
              <a:rPr lang="en-US" sz="2200" dirty="0"/>
              <a:t>ACCESS Program team will provide technical assistance to schools throughout the entire ACCESS Program</a:t>
            </a:r>
          </a:p>
          <a:p>
            <a:pPr lvl="1">
              <a:defRPr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3334026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4609</TotalTime>
  <Words>1034</Words>
  <Application>Microsoft Office PowerPoint</Application>
  <PresentationFormat>On-screen Show (4:3)</PresentationFormat>
  <Paragraphs>130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Wingdings</vt:lpstr>
      <vt:lpstr>ヒラギノ角ゴ Pro W3</vt:lpstr>
      <vt:lpstr>Blank Presentation</vt:lpstr>
      <vt:lpstr>Advancing Charter Collaboration and Excellence for Student Success (ACCESS)</vt:lpstr>
      <vt:lpstr>Agenda</vt:lpstr>
      <vt:lpstr>Charter School Program (CSP) Grant</vt:lpstr>
      <vt:lpstr>Overview of the NC ACCESS Program</vt:lpstr>
      <vt:lpstr>Overview of the NC ACCESS Program (cont.)</vt:lpstr>
      <vt:lpstr>Key Features of the NC ACCESS Program</vt:lpstr>
      <vt:lpstr>Key Features of the NC ACCESS Program (cont.)</vt:lpstr>
      <vt:lpstr>Key Features of the NC ACCESS Program (cont.)</vt:lpstr>
      <vt:lpstr>Key Features of the NC ACCESS Program (cont.)</vt:lpstr>
      <vt:lpstr>Subgrant Timeline (2018-19)</vt:lpstr>
      <vt:lpstr>Subgrant Timeline (cont.)</vt:lpstr>
      <vt:lpstr>Subgrant Eligibility and Expectations</vt:lpstr>
      <vt:lpstr>Subgrant Eligibility and Expectations (cont.)</vt:lpstr>
      <vt:lpstr>Subgrant Eligibility and Expectations (cont.)</vt:lpstr>
      <vt:lpstr>Subgrant Eligibility and Expectations (cont.)</vt:lpstr>
      <vt:lpstr>Questions?</vt:lpstr>
    </vt:vector>
  </TitlesOfParts>
  <Company>Shauna Queen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Shauna Queen</dc:creator>
  <cp:lastModifiedBy>Jay Whalen</cp:lastModifiedBy>
  <cp:revision>160</cp:revision>
  <cp:lastPrinted>2018-06-19T12:40:29Z</cp:lastPrinted>
  <dcterms:created xsi:type="dcterms:W3CDTF">2007-08-22T19:30:24Z</dcterms:created>
  <dcterms:modified xsi:type="dcterms:W3CDTF">2018-10-12T15:46:23Z</dcterms:modified>
</cp:coreProperties>
</file>