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  <p:sldMasterId id="2147483736" r:id="rId2"/>
    <p:sldMasterId id="2147483822" r:id="rId3"/>
  </p:sldMasterIdLst>
  <p:notesMasterIdLst>
    <p:notesMasterId r:id="rId61"/>
  </p:notesMasterIdLst>
  <p:handoutMasterIdLst>
    <p:handoutMasterId r:id="rId62"/>
  </p:handoutMasterIdLst>
  <p:sldIdLst>
    <p:sldId id="424" r:id="rId4"/>
    <p:sldId id="433" r:id="rId5"/>
    <p:sldId id="435" r:id="rId6"/>
    <p:sldId id="475" r:id="rId7"/>
    <p:sldId id="476" r:id="rId8"/>
    <p:sldId id="436" r:id="rId9"/>
    <p:sldId id="474" r:id="rId10"/>
    <p:sldId id="460" r:id="rId11"/>
    <p:sldId id="437" r:id="rId12"/>
    <p:sldId id="438" r:id="rId13"/>
    <p:sldId id="439" r:id="rId14"/>
    <p:sldId id="428" r:id="rId15"/>
    <p:sldId id="443" r:id="rId16"/>
    <p:sldId id="445" r:id="rId17"/>
    <p:sldId id="463" r:id="rId18"/>
    <p:sldId id="459" r:id="rId19"/>
    <p:sldId id="444" r:id="rId20"/>
    <p:sldId id="446" r:id="rId21"/>
    <p:sldId id="447" r:id="rId22"/>
    <p:sldId id="448" r:id="rId23"/>
    <p:sldId id="462" r:id="rId24"/>
    <p:sldId id="473" r:id="rId25"/>
    <p:sldId id="461" r:id="rId26"/>
    <p:sldId id="465" r:id="rId27"/>
    <p:sldId id="449" r:id="rId28"/>
    <p:sldId id="450" r:id="rId29"/>
    <p:sldId id="464" r:id="rId30"/>
    <p:sldId id="451" r:id="rId31"/>
    <p:sldId id="454" r:id="rId32"/>
    <p:sldId id="457" r:id="rId33"/>
    <p:sldId id="458" r:id="rId34"/>
    <p:sldId id="466" r:id="rId35"/>
    <p:sldId id="477" r:id="rId36"/>
    <p:sldId id="416" r:id="rId37"/>
    <p:sldId id="417" r:id="rId38"/>
    <p:sldId id="418" r:id="rId39"/>
    <p:sldId id="419" r:id="rId40"/>
    <p:sldId id="401" r:id="rId41"/>
    <p:sldId id="407" r:id="rId42"/>
    <p:sldId id="408" r:id="rId43"/>
    <p:sldId id="409" r:id="rId44"/>
    <p:sldId id="410" r:id="rId45"/>
    <p:sldId id="411" r:id="rId46"/>
    <p:sldId id="412" r:id="rId47"/>
    <p:sldId id="413" r:id="rId48"/>
    <p:sldId id="414" r:id="rId49"/>
    <p:sldId id="415" r:id="rId50"/>
    <p:sldId id="420" r:id="rId51"/>
    <p:sldId id="467" r:id="rId52"/>
    <p:sldId id="421" r:id="rId53"/>
    <p:sldId id="422" r:id="rId54"/>
    <p:sldId id="423" r:id="rId55"/>
    <p:sldId id="468" r:id="rId56"/>
    <p:sldId id="469" r:id="rId57"/>
    <p:sldId id="470" r:id="rId58"/>
    <p:sldId id="471" r:id="rId59"/>
    <p:sldId id="472" r:id="rId60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spcBef>
        <a:spcPct val="20000"/>
      </a:spcBef>
      <a:spcAft>
        <a:spcPct val="0"/>
      </a:spcAft>
      <a:defRPr sz="5000" b="1" kern="1200">
        <a:solidFill>
          <a:srgbClr val="73BFC1"/>
        </a:solidFill>
        <a:latin typeface="Times" pitchFamily="18" charset="0"/>
        <a:ea typeface="+mn-ea"/>
        <a:cs typeface="+mn-cs"/>
      </a:defRPr>
    </a:lvl1pPr>
    <a:lvl2pPr marL="457200" algn="ctr" rtl="0" eaLnBrk="0" fontAlgn="base" hangingPunct="0">
      <a:spcBef>
        <a:spcPct val="20000"/>
      </a:spcBef>
      <a:spcAft>
        <a:spcPct val="0"/>
      </a:spcAft>
      <a:defRPr sz="5000" b="1" kern="1200">
        <a:solidFill>
          <a:srgbClr val="73BFC1"/>
        </a:solidFill>
        <a:latin typeface="Times" pitchFamily="18" charset="0"/>
        <a:ea typeface="+mn-ea"/>
        <a:cs typeface="+mn-cs"/>
      </a:defRPr>
    </a:lvl2pPr>
    <a:lvl3pPr marL="914400" algn="ctr" rtl="0" eaLnBrk="0" fontAlgn="base" hangingPunct="0">
      <a:spcBef>
        <a:spcPct val="20000"/>
      </a:spcBef>
      <a:spcAft>
        <a:spcPct val="0"/>
      </a:spcAft>
      <a:defRPr sz="5000" b="1" kern="1200">
        <a:solidFill>
          <a:srgbClr val="73BFC1"/>
        </a:solidFill>
        <a:latin typeface="Times" pitchFamily="18" charset="0"/>
        <a:ea typeface="+mn-ea"/>
        <a:cs typeface="+mn-cs"/>
      </a:defRPr>
    </a:lvl3pPr>
    <a:lvl4pPr marL="1371600" algn="ctr" rtl="0" eaLnBrk="0" fontAlgn="base" hangingPunct="0">
      <a:spcBef>
        <a:spcPct val="20000"/>
      </a:spcBef>
      <a:spcAft>
        <a:spcPct val="0"/>
      </a:spcAft>
      <a:defRPr sz="5000" b="1" kern="1200">
        <a:solidFill>
          <a:srgbClr val="73BFC1"/>
        </a:solidFill>
        <a:latin typeface="Times" pitchFamily="18" charset="0"/>
        <a:ea typeface="+mn-ea"/>
        <a:cs typeface="+mn-cs"/>
      </a:defRPr>
    </a:lvl4pPr>
    <a:lvl5pPr marL="1828800" algn="ctr" rtl="0" eaLnBrk="0" fontAlgn="base" hangingPunct="0">
      <a:spcBef>
        <a:spcPct val="20000"/>
      </a:spcBef>
      <a:spcAft>
        <a:spcPct val="0"/>
      </a:spcAft>
      <a:defRPr sz="5000" b="1" kern="1200">
        <a:solidFill>
          <a:srgbClr val="73BFC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5000" b="1" kern="1200">
        <a:solidFill>
          <a:srgbClr val="73BFC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5000" b="1" kern="1200">
        <a:solidFill>
          <a:srgbClr val="73BFC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5000" b="1" kern="1200">
        <a:solidFill>
          <a:srgbClr val="73BFC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5000" b="1" kern="1200">
        <a:solidFill>
          <a:srgbClr val="73BFC1"/>
        </a:solidFill>
        <a:latin typeface="Times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3" autoAdjust="0"/>
    <p:restoredTop sz="94609" autoAdjust="0"/>
  </p:normalViewPr>
  <p:slideViewPr>
    <p:cSldViewPr>
      <p:cViewPr varScale="1">
        <p:scale>
          <a:sx n="68" d="100"/>
          <a:sy n="68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presProps" Target="presProp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tableStyles" Target="tableStyles.xml"/><Relationship Id="rId5" Type="http://schemas.openxmlformats.org/officeDocument/2006/relationships/slide" Target="slides/slide2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viewProps" Target="viewProp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microsoft.com/office/2015/10/relationships/revisionInfo" Target="revisionInfo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ABB5FB4A-CA1E-46A8-972C-F65ADCDA3E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7999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6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6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6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6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8C580D6F-80FE-4D7C-93BB-B39537DE5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0952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 txBox="1">
            <a:spLocks noGrp="1" noChangeArrowheads="1"/>
          </p:cNvSpPr>
          <p:nvPr/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0"/>
              <a:t>New &amp; Existing Charter School Training</a:t>
            </a:r>
          </a:p>
        </p:txBody>
      </p:sp>
      <p:sp>
        <p:nvSpPr>
          <p:cNvPr id="32771" name="Rectangle 3"/>
          <p:cNvSpPr txBox="1">
            <a:spLocks noGrp="1" noChangeArrowheads="1"/>
          </p:cNvSpPr>
          <p:nvPr/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FAD5E2CD-431B-45E0-BF98-4C96E118915F}" type="datetime1">
              <a:rPr lang="en-US" altLang="en-US" sz="1200" b="0"/>
              <a:pPr algn="r"/>
              <a:t>10/25/2017</a:t>
            </a:fld>
            <a:endParaRPr lang="en-US" altLang="en-US" sz="1200" b="0"/>
          </a:p>
        </p:txBody>
      </p:sp>
      <p:sp>
        <p:nvSpPr>
          <p:cNvPr id="32772" name="Rectangle 6"/>
          <p:cNvSpPr txBox="1">
            <a:spLocks noGrp="1" noChangeArrowheads="1"/>
          </p:cNvSpPr>
          <p:nvPr/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 anchor="b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0"/>
              <a:t>Office of Budget Management/School Allotments Section</a:t>
            </a:r>
          </a:p>
        </p:txBody>
      </p:sp>
      <p:sp>
        <p:nvSpPr>
          <p:cNvPr id="32773" name="Rectangle 7"/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 anchor="b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A05B926E-A517-400A-AF94-12633D8DC61B}" type="slidenum">
              <a:rPr lang="en-US" altLang="en-US" sz="1200" b="0"/>
              <a:pPr algn="r"/>
              <a:t>17</a:t>
            </a:fld>
            <a:endParaRPr lang="en-US" altLang="en-US" sz="1200" b="0"/>
          </a:p>
        </p:txBody>
      </p:sp>
      <p:sp>
        <p:nvSpPr>
          <p:cNvPr id="327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298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AC5708-6BB0-4B9E-A42C-97D8216A20A3}" type="slidenum">
              <a:rPr lang="en-US" smtClean="0"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9336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AC5708-6BB0-4B9E-A42C-97D8216A20A3}" type="slidenum">
              <a:rPr lang="en-US" smtClean="0"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1544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Personnel Administrators Orientation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July 2006</a:t>
            </a: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2391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AC5708-6BB0-4B9E-A42C-97D8216A20A3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9539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Personnel Administrators Orientation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July 2006</a:t>
            </a: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3629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Personnel Administrators Orientation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July 2006</a:t>
            </a:r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4795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Program Administrators</a:t>
            </a:r>
          </a:p>
        </p:txBody>
      </p:sp>
      <p:sp>
        <p:nvSpPr>
          <p:cNvPr id="3789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July 2006</a:t>
            </a:r>
          </a:p>
        </p:txBody>
      </p:sp>
      <p:sp>
        <p:nvSpPr>
          <p:cNvPr id="378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4170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Program Administrators</a:t>
            </a:r>
          </a:p>
        </p:txBody>
      </p:sp>
      <p:sp>
        <p:nvSpPr>
          <p:cNvPr id="3789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July 2006</a:t>
            </a:r>
          </a:p>
        </p:txBody>
      </p:sp>
      <p:sp>
        <p:nvSpPr>
          <p:cNvPr id="378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3128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AC5708-6BB0-4B9E-A42C-97D8216A20A3}" type="slidenum">
              <a:rPr lang="en-US" smtClean="0"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8472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AC5708-6BB0-4B9E-A42C-97D8216A20A3}" type="slidenum">
              <a:rPr lang="en-US" smtClean="0"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8472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	</a:t>
            </a:r>
          </a:p>
        </p:txBody>
      </p:sp>
      <p:sp>
        <p:nvSpPr>
          <p:cNvPr id="33796" name="Header Placeholder 3"/>
          <p:cNvSpPr txBox="1">
            <a:spLocks noGrp="1"/>
          </p:cNvSpPr>
          <p:nvPr/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0"/>
              <a:t>New &amp; Existing Charter School Training</a:t>
            </a:r>
          </a:p>
        </p:txBody>
      </p:sp>
      <p:sp>
        <p:nvSpPr>
          <p:cNvPr id="33797" name="Date Placeholder 4"/>
          <p:cNvSpPr txBox="1">
            <a:spLocks noGrp="1"/>
          </p:cNvSpPr>
          <p:nvPr/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90260163-9CD7-4FEA-A64C-8E59FBCC4663}" type="datetime1">
              <a:rPr lang="en-US" altLang="en-US" sz="1200" b="0"/>
              <a:pPr algn="r"/>
              <a:t>10/25/2017</a:t>
            </a:fld>
            <a:endParaRPr lang="en-US" altLang="en-US" sz="1200" b="0"/>
          </a:p>
        </p:txBody>
      </p:sp>
      <p:sp>
        <p:nvSpPr>
          <p:cNvPr id="33798" name="Footer Placeholder 5"/>
          <p:cNvSpPr txBox="1">
            <a:spLocks noGrp="1"/>
          </p:cNvSpPr>
          <p:nvPr/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 anchor="b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0"/>
              <a:t>Office of Budget Management/School Allotments Section</a:t>
            </a:r>
          </a:p>
        </p:txBody>
      </p:sp>
      <p:sp>
        <p:nvSpPr>
          <p:cNvPr id="33799" name="Slide Number Placeholder 6"/>
          <p:cNvSpPr txBox="1">
            <a:spLocks noGrp="1"/>
          </p:cNvSpPr>
          <p:nvPr/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 anchor="b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383B0F6E-677F-4F7D-8792-A183D0A53883}" type="slidenum">
              <a:rPr lang="en-US" altLang="en-US" sz="1200" b="0"/>
              <a:pPr algn="r"/>
              <a:t>18</a:t>
            </a:fld>
            <a:endParaRPr lang="en-US" altLang="en-US" sz="1200" b="0"/>
          </a:p>
        </p:txBody>
      </p:sp>
    </p:spTree>
    <p:extLst>
      <p:ext uri="{BB962C8B-B14F-4D97-AF65-F5344CB8AC3E}">
        <p14:creationId xmlns:p14="http://schemas.microsoft.com/office/powerpoint/2010/main" val="31945344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AC5708-6BB0-4B9E-A42C-97D8216A20A3}" type="slidenum">
              <a:rPr lang="en-US" smtClean="0"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8472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AC5708-6BB0-4B9E-A42C-97D8216A20A3}" type="slidenum">
              <a:rPr lang="en-US" smtClean="0"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8472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 txBox="1">
            <a:spLocks noGrp="1" noChangeArrowheads="1"/>
          </p:cNvSpPr>
          <p:nvPr/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0"/>
              <a:t>New &amp; Existing Charter School Training</a:t>
            </a:r>
          </a:p>
        </p:txBody>
      </p:sp>
      <p:sp>
        <p:nvSpPr>
          <p:cNvPr id="34819" name="Rectangle 3"/>
          <p:cNvSpPr txBox="1">
            <a:spLocks noGrp="1" noChangeArrowheads="1"/>
          </p:cNvSpPr>
          <p:nvPr/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2E9B272C-076B-4D95-B205-834149772D3D}" type="datetime1">
              <a:rPr lang="en-US" altLang="en-US" sz="1200" b="0"/>
              <a:pPr algn="r"/>
              <a:t>10/25/2017</a:t>
            </a:fld>
            <a:endParaRPr lang="en-US" altLang="en-US" sz="1200" b="0"/>
          </a:p>
        </p:txBody>
      </p:sp>
      <p:sp>
        <p:nvSpPr>
          <p:cNvPr id="34820" name="Rectangle 6"/>
          <p:cNvSpPr txBox="1">
            <a:spLocks noGrp="1" noChangeArrowheads="1"/>
          </p:cNvSpPr>
          <p:nvPr/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 anchor="b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0"/>
              <a:t>Office of Budget Management/School Allotments Section</a:t>
            </a:r>
          </a:p>
        </p:txBody>
      </p:sp>
      <p:sp>
        <p:nvSpPr>
          <p:cNvPr id="34821" name="Rectangle 7"/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 anchor="b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E184B3EE-BDA9-4518-906F-2D60E48F7A5D}" type="slidenum">
              <a:rPr lang="en-US" altLang="en-US" sz="1200" b="0"/>
              <a:pPr algn="r"/>
              <a:t>19</a:t>
            </a:fld>
            <a:endParaRPr lang="en-US" altLang="en-US" sz="1200" b="0"/>
          </a:p>
        </p:txBody>
      </p:sp>
      <p:sp>
        <p:nvSpPr>
          <p:cNvPr id="348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69291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 txBox="1">
            <a:spLocks noGrp="1" noChangeArrowheads="1"/>
          </p:cNvSpPr>
          <p:nvPr/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0"/>
              <a:t>New &amp; Existing Charter School Training</a:t>
            </a:r>
          </a:p>
        </p:txBody>
      </p:sp>
      <p:sp>
        <p:nvSpPr>
          <p:cNvPr id="35843" name="Rectangle 3"/>
          <p:cNvSpPr txBox="1">
            <a:spLocks noGrp="1" noChangeArrowheads="1"/>
          </p:cNvSpPr>
          <p:nvPr/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48709F39-119F-41F8-B478-3A364E7CBB12}" type="datetime1">
              <a:rPr lang="en-US" altLang="en-US" sz="1200" b="0"/>
              <a:pPr algn="r"/>
              <a:t>10/25/2017</a:t>
            </a:fld>
            <a:endParaRPr lang="en-US" altLang="en-US" sz="1200" b="0"/>
          </a:p>
        </p:txBody>
      </p:sp>
      <p:sp>
        <p:nvSpPr>
          <p:cNvPr id="35844" name="Rectangle 6"/>
          <p:cNvSpPr txBox="1">
            <a:spLocks noGrp="1" noChangeArrowheads="1"/>
          </p:cNvSpPr>
          <p:nvPr/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 anchor="b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0"/>
              <a:t>Office of Budget Management/School Allotments Section</a:t>
            </a:r>
          </a:p>
        </p:txBody>
      </p:sp>
      <p:sp>
        <p:nvSpPr>
          <p:cNvPr id="35845" name="Rectangle 7"/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 anchor="b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002FC560-DEB7-4347-B7C3-812A747CE252}" type="slidenum">
              <a:rPr lang="en-US" altLang="en-US" sz="1200" b="0"/>
              <a:pPr algn="r"/>
              <a:t>28</a:t>
            </a:fld>
            <a:endParaRPr lang="en-US" altLang="en-US" sz="1200" b="0"/>
          </a:p>
        </p:txBody>
      </p:sp>
      <p:sp>
        <p:nvSpPr>
          <p:cNvPr id="358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94594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Program Administrators</a:t>
            </a:r>
          </a:p>
        </p:txBody>
      </p:sp>
      <p:sp>
        <p:nvSpPr>
          <p:cNvPr id="3789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July 2006</a:t>
            </a:r>
          </a:p>
        </p:txBody>
      </p:sp>
      <p:sp>
        <p:nvSpPr>
          <p:cNvPr id="378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8132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AC5708-6BB0-4B9E-A42C-97D8216A20A3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8683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AC5708-6BB0-4B9E-A42C-97D8216A20A3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8472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57024" indent="-291163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64653" indent="-23293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30514" indent="-23293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96375" indent="-23293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62236" indent="-2329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3028096" indent="-2329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93957" indent="-2329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959819" indent="-2329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Program Administrators</a:t>
            </a:r>
          </a:p>
        </p:txBody>
      </p:sp>
      <p:sp>
        <p:nvSpPr>
          <p:cNvPr id="3789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57024" indent="-291163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64653" indent="-23293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30514" indent="-23293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96375" indent="-23293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62236" indent="-2329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3028096" indent="-2329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93957" indent="-2329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959819" indent="-2329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July 2006</a:t>
            </a:r>
          </a:p>
        </p:txBody>
      </p:sp>
      <p:sp>
        <p:nvSpPr>
          <p:cNvPr id="378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8733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AC5708-6BB0-4B9E-A42C-97D8216A20A3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144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1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905000"/>
            <a:ext cx="7239000" cy="1143000"/>
          </a:xfrm>
        </p:spPr>
        <p:txBody>
          <a:bodyPr/>
          <a:lstStyle>
            <a:lvl1pPr algn="ctr">
              <a:defRPr sz="56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3657600"/>
            <a:ext cx="6781800" cy="1752600"/>
          </a:xfrm>
        </p:spPr>
        <p:txBody>
          <a:bodyPr/>
          <a:lstStyle>
            <a:lvl1pPr marL="0" indent="0" algn="ctr">
              <a:defRPr sz="4000"/>
            </a:lvl1pPr>
          </a:lstStyle>
          <a:p>
            <a:r>
              <a:rPr lang="en-US" alt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457200"/>
            <a:ext cx="1790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457200"/>
            <a:ext cx="5219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457200"/>
            <a:ext cx="716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95400" y="1981200"/>
            <a:ext cx="35052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981200"/>
            <a:ext cx="35052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457200"/>
            <a:ext cx="716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95400" y="1981200"/>
            <a:ext cx="35052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53000" y="1981200"/>
            <a:ext cx="35052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53000" y="4114800"/>
            <a:ext cx="35052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CE9F6-A66B-478B-A449-62FC7097D6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D517F-A915-4972-B703-BCB994E91E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1D8D0-6071-4A5C-9AFC-3BCAA1AA85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D9B15-D4C4-4B90-B13E-6CD64F50B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CCDF5-0211-4041-9437-29D30D7A6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A1C4C-2945-4979-95D8-F20B396392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27081-AAB3-4332-BA63-02590CD8DE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E674D-6000-438E-8D7C-F9995ADDC6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49163-991F-48CD-AC86-CA3FDD5C44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52868-EEF7-4773-9682-47339E08E7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E69C68-EB77-49E0-A209-B8EAF3AA2C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BCE9F6-A66B-478B-A449-62FC7097D6E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970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6D517F-A915-4972-B703-BCB994E91E9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769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81D8D0-6071-4A5C-9AFC-3BCAA1AA855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04063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0D9B15-D4C4-4B90-B13E-6CD64F50B83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470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ACCDF5-0211-4041-9437-29D30D7A655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38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0A1C4C-2945-4979-95D8-F20B3963920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8945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A27081-AAB3-4332-BA63-02590CD8DED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1976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DE674D-6000-438E-8D7C-F9995ADDC69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726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449163-991F-48CD-AC86-CA3FDD5C44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66799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2293E-86B2-4F8E-91EB-89657DCAC721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E5E2-3AA4-4F5F-9505-DA7FDB348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7479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2293E-86B2-4F8E-91EB-89657DCAC721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E5E2-3AA4-4F5F-9505-DA7FDB348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85321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2293E-86B2-4F8E-91EB-89657DCAC721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E5E2-3AA4-4F5F-9505-DA7FDB348EF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372914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2293E-86B2-4F8E-91EB-89657DCAC721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E5E2-3AA4-4F5F-9505-DA7FDB348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57069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2293E-86B2-4F8E-91EB-89657DCAC721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E5E2-3AA4-4F5F-9505-DA7FDB348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51299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2293E-86B2-4F8E-91EB-89657DCAC721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7E5E2-3AA4-4F5F-9505-DA7FDB348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39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812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9812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552868-EEF7-4773-9682-47339E08E79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38484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E69C68-EB77-49E0-A209-B8EAF3AA2CD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180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41.xml"/><Relationship Id="rId2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457200"/>
            <a:ext cx="716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981200"/>
            <a:ext cx="7162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73BFC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73BFC1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73BFC1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73BFC1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73BFC1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73BFC1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73BFC1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73BFC1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73BFC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36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FFFFF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FFFF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FFFF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25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25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25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294D75AD-73E7-4D98-A7F8-C867A402CC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7100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pi.state.nc.us/fbs/charterschools/" TargetMode="External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pi.state.nc.us/fbs/charterschools/" TargetMode="External"/><Relationship Id="rId1" Type="http://schemas.openxmlformats.org/officeDocument/2006/relationships/slideLayout" Target="../slideLayouts/slideLayout2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publicschools.org/fbs/allotments/" TargetMode="External"/><Relationship Id="rId1" Type="http://schemas.openxmlformats.org/officeDocument/2006/relationships/slideLayout" Target="../slideLayouts/slideLayout2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publicschools.org/fbs/finance/cash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publicschools.org/fbs/finance/reporting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6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publicschools.org/fbs/finance/reporting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6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publicschools.org/fbs/accounting/manuals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publicschools.org/fbs/accounting/manuals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pi.state.nc.us/fbs/charterschools/" TargetMode="External"/><Relationship Id="rId1" Type="http://schemas.openxmlformats.org/officeDocument/2006/relationships/slideLayout" Target="../slideLayouts/slideLayout2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publicschools.org/fbs/resources/newsletters/" TargetMode="Externa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publicschools.org/fbs/charterschools/" TargetMode="External"/><Relationship Id="rId2" Type="http://schemas.openxmlformats.org/officeDocument/2006/relationships/hyperlink" Target="http://www.ncpublicschools.org/fbs/resources/newsletters/" TargetMode="External"/><Relationship Id="rId1" Type="http://schemas.openxmlformats.org/officeDocument/2006/relationships/slideLayout" Target="../slideLayouts/slideLayout26.xml"/><Relationship Id="rId5" Type="http://schemas.openxmlformats.org/officeDocument/2006/relationships/hyperlink" Target="http://www.ncpublicschools.org/fbs/accounting/eddie/" TargetMode="External"/><Relationship Id="rId4" Type="http://schemas.openxmlformats.org/officeDocument/2006/relationships/hyperlink" Target="http://www.ncpublicschools.org/fbs/allotments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pi.state.nc.us/fbs/" TargetMode="External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New Charter Schools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Alexis Schauss</a:t>
            </a:r>
          </a:p>
          <a:p>
            <a:r>
              <a:rPr lang="en-US" dirty="0"/>
              <a:t>Director, Division of School Business</a:t>
            </a:r>
          </a:p>
        </p:txBody>
      </p:sp>
    </p:spTree>
    <p:extLst>
      <p:ext uri="{BB962C8B-B14F-4D97-AF65-F5344CB8AC3E}">
        <p14:creationId xmlns:p14="http://schemas.microsoft.com/office/powerpoint/2010/main" val="1916413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Average Daily Membership (ADM)</a:t>
            </a:r>
          </a:p>
          <a:p>
            <a:r>
              <a:rPr lang="en-US" dirty="0"/>
              <a:t>State per Pupil</a:t>
            </a:r>
          </a:p>
          <a:p>
            <a:r>
              <a:rPr lang="en-US" dirty="0"/>
              <a:t>Local per Pupil</a:t>
            </a:r>
          </a:p>
          <a:p>
            <a:r>
              <a:rPr lang="en-US" dirty="0"/>
              <a:t>Federal Grants</a:t>
            </a:r>
          </a:p>
        </p:txBody>
      </p:sp>
    </p:spTree>
    <p:extLst>
      <p:ext uri="{BB962C8B-B14F-4D97-AF65-F5344CB8AC3E}">
        <p14:creationId xmlns:p14="http://schemas.microsoft.com/office/powerpoint/2010/main" val="2196489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realistic</a:t>
            </a:r>
          </a:p>
          <a:p>
            <a:r>
              <a:rPr lang="en-US" dirty="0"/>
              <a:t>Know your breakeven point</a:t>
            </a:r>
          </a:p>
          <a:p>
            <a:r>
              <a:rPr lang="en-US" dirty="0"/>
              <a:t>Adjust if expected applications do not come in.</a:t>
            </a:r>
          </a:p>
          <a:p>
            <a:r>
              <a:rPr lang="en-US" dirty="0"/>
              <a:t>If ADM is lower than expected – revenues will be lower- expenditures need to be adjusted down.</a:t>
            </a:r>
          </a:p>
        </p:txBody>
      </p:sp>
    </p:spTree>
    <p:extLst>
      <p:ext uri="{BB962C8B-B14F-4D97-AF65-F5344CB8AC3E}">
        <p14:creationId xmlns:p14="http://schemas.microsoft.com/office/powerpoint/2010/main" val="13609521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r>
              <a:rPr lang="en-US" dirty="0"/>
              <a:t>Annual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1662113" indent="-1606550">
              <a:buNone/>
            </a:pPr>
            <a:r>
              <a:rPr lang="en-US" sz="2400" dirty="0"/>
              <a:t>CSADM System </a:t>
            </a:r>
            <a:r>
              <a:rPr lang="en-US" sz="2000" dirty="0">
                <a:hlinkClick r:id="rId2"/>
              </a:rPr>
              <a:t>http://www.dpi.state.nc.us/fbs/charterschools/</a:t>
            </a:r>
            <a:r>
              <a:rPr lang="en-US" sz="2000" dirty="0"/>
              <a:t> </a:t>
            </a:r>
          </a:p>
          <a:p>
            <a:pPr marL="1662113" indent="-1606550">
              <a:buNone/>
            </a:pPr>
            <a:endParaRPr lang="en-US" sz="2000" dirty="0"/>
          </a:p>
          <a:p>
            <a:pPr marL="1662113" indent="-1606550">
              <a:buNone/>
            </a:pPr>
            <a:r>
              <a:rPr lang="en-US" sz="2400" dirty="0"/>
              <a:t>November  CS submit requests for material growth to SBE for approval</a:t>
            </a:r>
          </a:p>
          <a:p>
            <a:pPr marL="1606550" indent="-1606550">
              <a:buNone/>
            </a:pPr>
            <a:r>
              <a:rPr lang="en-US" sz="2400" dirty="0"/>
              <a:t>January  	CS provide preliminary ADM for the next fiscal year</a:t>
            </a:r>
          </a:p>
          <a:p>
            <a:pPr marL="1662113" indent="-1662113">
              <a:buNone/>
            </a:pPr>
            <a:r>
              <a:rPr lang="en-US" sz="2400" dirty="0"/>
              <a:t>	DPI Projects the ADM by grade/by LEA statewide for the State budget</a:t>
            </a:r>
          </a:p>
          <a:p>
            <a:pPr marL="1662113" indent="-1662113">
              <a:buNone/>
            </a:pPr>
            <a:r>
              <a:rPr lang="en-US" sz="2400" dirty="0"/>
              <a:t>Feb- June	ADM is the backbone of the budget process</a:t>
            </a:r>
          </a:p>
          <a:p>
            <a:pPr marL="1606550" indent="-1606550">
              <a:buNone/>
            </a:pPr>
            <a:r>
              <a:rPr lang="en-US" sz="2400" dirty="0">
                <a:solidFill>
                  <a:srgbClr val="FF0000"/>
                </a:solidFill>
                <a:highlight>
                  <a:srgbClr val="FFFF00"/>
                </a:highlight>
              </a:rPr>
              <a:t>June</a:t>
            </a:r>
            <a:r>
              <a:rPr lang="en-US" sz="2400" dirty="0">
                <a:highlight>
                  <a:srgbClr val="FFFF00"/>
                </a:highlight>
              </a:rPr>
              <a:t>	</a:t>
            </a:r>
            <a:r>
              <a:rPr lang="en-US" sz="2400" dirty="0">
                <a:solidFill>
                  <a:srgbClr val="FF0000"/>
                </a:solidFill>
                <a:highlight>
                  <a:srgbClr val="FFFF00"/>
                </a:highlight>
              </a:rPr>
              <a:t>CS provide a final projected ADM.  </a:t>
            </a:r>
          </a:p>
          <a:p>
            <a:pPr marL="1606550" indent="-1606550">
              <a:buNone/>
            </a:pPr>
            <a:r>
              <a:rPr lang="en-US" sz="2400" dirty="0">
                <a:solidFill>
                  <a:srgbClr val="FF0000"/>
                </a:solidFill>
                <a:highlight>
                  <a:srgbClr val="FFFF00"/>
                </a:highlight>
              </a:rPr>
              <a:t>	New and material growth CS provide detail of where the students are coming from- used to reduce LEAs and move funds</a:t>
            </a:r>
          </a:p>
          <a:p>
            <a:pPr marL="1371600" indent="-137160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968089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altLang="en-US" cap="none" dirty="0">
                <a:effectLst/>
              </a:rPr>
              <a:t>State Funding</a:t>
            </a:r>
          </a:p>
        </p:txBody>
      </p:sp>
      <p:sp>
        <p:nvSpPr>
          <p:cNvPr id="96259" name="Rectangle 3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Funded based on the base $ per ADM of the LEA where the student previously attended.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Kindergarten Students – $ per ADM of the LEA where the student would have attended.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Other – Private Schools, Home Schools, etc.- $ per ADM where the new charter is located.</a:t>
            </a:r>
          </a:p>
        </p:txBody>
      </p:sp>
    </p:spTree>
    <p:extLst>
      <p:ext uri="{BB962C8B-B14F-4D97-AF65-F5344CB8AC3E}">
        <p14:creationId xmlns:p14="http://schemas.microsoft.com/office/powerpoint/2010/main" val="546162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Placeholder 3"/>
          <p:cNvSpPr>
            <a:spLocks noGrp="1"/>
          </p:cNvSpPr>
          <p:nvPr>
            <p:ph type="body" sz="half" idx="4294967295"/>
          </p:nvPr>
        </p:nvSpPr>
        <p:spPr>
          <a:xfrm>
            <a:off x="572898" y="1143000"/>
            <a:ext cx="85725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400" b="1" u="sng" dirty="0"/>
              <a:t>Children with Special Needs </a:t>
            </a:r>
            <a:r>
              <a:rPr lang="en-US" altLang="en-US" sz="2400" b="1" dirty="0"/>
              <a:t>– </a:t>
            </a:r>
          </a:p>
          <a:p>
            <a:pPr marL="0" indent="0">
              <a:buNone/>
            </a:pPr>
            <a:r>
              <a:rPr lang="en-US" altLang="en-US" sz="2400" dirty="0"/>
              <a:t>based on Dollars per Headcount calculated separately.</a:t>
            </a:r>
          </a:p>
          <a:p>
            <a:pPr marL="0" indent="0">
              <a:buNone/>
            </a:pPr>
            <a:r>
              <a:rPr lang="en-US" altLang="en-US" sz="2400" b="1" dirty="0"/>
              <a:t>Only students who are on the prior year April 1 headcount are funded.</a:t>
            </a:r>
          </a:p>
          <a:p>
            <a:pPr marL="0" indent="0">
              <a:buNone/>
            </a:pPr>
            <a:endParaRPr lang="en-US" altLang="en-US" sz="2400" b="1" dirty="0"/>
          </a:p>
          <a:p>
            <a:pPr marL="55563" indent="-55563">
              <a:lnSpc>
                <a:spcPct val="90000"/>
              </a:lnSpc>
              <a:buNone/>
            </a:pPr>
            <a:r>
              <a:rPr lang="en-US" altLang="en-US" sz="2400" b="1" u="sng" dirty="0"/>
              <a:t>Limited English Proficiency</a:t>
            </a:r>
            <a:r>
              <a:rPr lang="en-US" altLang="en-US" sz="2400" u="sng" dirty="0"/>
              <a:t>  </a:t>
            </a:r>
            <a:r>
              <a:rPr lang="en-US" altLang="en-US" sz="2400" dirty="0"/>
              <a:t>- </a:t>
            </a:r>
          </a:p>
          <a:p>
            <a:pPr marL="55563" indent="-55563">
              <a:lnSpc>
                <a:spcPct val="90000"/>
              </a:lnSpc>
              <a:buNone/>
            </a:pPr>
            <a:r>
              <a:rPr lang="en-US" altLang="en-US" sz="2400" dirty="0"/>
              <a:t>October 1 Headcount is needed for LEP students. </a:t>
            </a:r>
            <a:r>
              <a:rPr lang="en-US" sz="2400" dirty="0"/>
              <a:t>At least 20 students or 2.5% of ADM.</a:t>
            </a:r>
          </a:p>
          <a:p>
            <a:pPr marL="55563" indent="-55563">
              <a:lnSpc>
                <a:spcPct val="90000"/>
              </a:lnSpc>
            </a:pPr>
            <a:endParaRPr lang="en-US" sz="2800" dirty="0"/>
          </a:p>
          <a:p>
            <a:pPr marL="0" indent="0">
              <a:buNone/>
            </a:pPr>
            <a:r>
              <a:rPr lang="en-US" altLang="en-US" b="1" dirty="0"/>
              <a:t>NOTE:</a:t>
            </a:r>
            <a:r>
              <a:rPr lang="en-US" altLang="en-US" dirty="0"/>
              <a:t>  Charter Schools do receive funding for Fines &amp; Forfeitures from the School Technology category which is allotted in a revision.</a:t>
            </a:r>
          </a:p>
        </p:txBody>
      </p:sp>
      <p:sp>
        <p:nvSpPr>
          <p:cNvPr id="15363" name="Text Box 10"/>
          <p:cNvSpPr txBox="1">
            <a:spLocks noChangeArrowheads="1"/>
          </p:cNvSpPr>
          <p:nvPr/>
        </p:nvSpPr>
        <p:spPr bwMode="auto">
          <a:xfrm>
            <a:off x="1398" y="381000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Categories not included in Base</a:t>
            </a:r>
            <a:endParaRPr lang="en-US" altLang="en-US" i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8240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447800"/>
            <a:ext cx="7315200" cy="467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en-US" sz="2400" dirty="0">
                <a:solidFill>
                  <a:schemeClr val="tx1"/>
                </a:solidFill>
                <a:latin typeface="+mn-lt"/>
              </a:rPr>
              <a:t>Driver’s Training </a:t>
            </a:r>
            <a:r>
              <a:rPr lang="en-US" altLang="en-US" sz="2400" b="0" dirty="0">
                <a:solidFill>
                  <a:schemeClr val="tx1"/>
                </a:solidFill>
                <a:latin typeface="+mn-lt"/>
              </a:rPr>
              <a:t>– </a:t>
            </a:r>
          </a:p>
          <a:p>
            <a:pPr algn="l"/>
            <a:r>
              <a:rPr lang="en-US" altLang="en-US" sz="2400" b="0" dirty="0">
                <a:solidFill>
                  <a:schemeClr val="tx1"/>
                </a:solidFill>
                <a:latin typeface="+mn-lt"/>
              </a:rPr>
              <a:t>The LEA in which the Charter School is located is responsible for offering driver’s training to all eligible students.</a:t>
            </a:r>
          </a:p>
          <a:p>
            <a:pPr algn="l"/>
            <a:endParaRPr lang="en-US" altLang="en-US" sz="2400" b="0" dirty="0">
              <a:solidFill>
                <a:schemeClr val="tx1"/>
              </a:solidFill>
              <a:latin typeface="+mn-lt"/>
            </a:endParaRPr>
          </a:p>
          <a:p>
            <a:pPr algn="l"/>
            <a:r>
              <a:rPr lang="en-US" altLang="en-US" sz="2400" dirty="0">
                <a:solidFill>
                  <a:schemeClr val="tx1"/>
                </a:solidFill>
                <a:latin typeface="+mn-lt"/>
              </a:rPr>
              <a:t>Guaranteed funding- </a:t>
            </a:r>
          </a:p>
          <a:p>
            <a:pPr algn="l"/>
            <a:r>
              <a:rPr lang="en-US" altLang="en-US" sz="2400" b="0" dirty="0" err="1">
                <a:solidFill>
                  <a:schemeClr val="tx1"/>
                </a:solidFill>
                <a:latin typeface="+mn-lt"/>
              </a:rPr>
              <a:t>eg</a:t>
            </a:r>
            <a:r>
              <a:rPr lang="en-US" altLang="en-US" sz="2400" b="0" dirty="0">
                <a:solidFill>
                  <a:schemeClr val="tx1"/>
                </a:solidFill>
                <a:latin typeface="+mn-lt"/>
              </a:rPr>
              <a:t>. Advanced Placement exam fees.  State pays on behalf of all schools.</a:t>
            </a:r>
          </a:p>
          <a:p>
            <a:pPr algn="l"/>
            <a:endParaRPr lang="en-US" altLang="en-US" sz="2400" b="0" dirty="0">
              <a:solidFill>
                <a:schemeClr val="tx1"/>
              </a:solidFill>
              <a:latin typeface="+mn-lt"/>
            </a:endParaRPr>
          </a:p>
          <a:p>
            <a:pPr algn="l"/>
            <a:r>
              <a:rPr lang="en-US" altLang="en-US" sz="2400" dirty="0">
                <a:solidFill>
                  <a:schemeClr val="tx1"/>
                </a:solidFill>
                <a:latin typeface="+mn-lt"/>
              </a:rPr>
              <a:t>Restricted Grants- </a:t>
            </a:r>
          </a:p>
          <a:p>
            <a:pPr algn="l"/>
            <a:r>
              <a:rPr lang="en-US" altLang="en-US" sz="2400" b="0" dirty="0">
                <a:solidFill>
                  <a:schemeClr val="tx1"/>
                </a:solidFill>
                <a:latin typeface="+mn-lt"/>
              </a:rPr>
              <a:t>Charters may apply or may not be eligible.</a:t>
            </a: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0" y="533400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Categories not included in Base</a:t>
            </a:r>
            <a:endParaRPr lang="en-US" altLang="en-US" i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7562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Webinar on State Funding Calculation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30 minute demonstration of what is included and how it is calculated.  It dispels some myths that you may be told.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Dissecting Charter School Funding</a:t>
            </a:r>
          </a:p>
          <a:p>
            <a:pPr marL="0" indent="0">
              <a:buNone/>
            </a:pPr>
            <a:r>
              <a:rPr lang="en-US" sz="1400" dirty="0">
                <a:hlinkClick r:id="rId2"/>
              </a:rPr>
              <a:t>http://www.dpi.state.nc.us/fbs/charterschools/</a:t>
            </a:r>
            <a:r>
              <a:rPr lang="en-US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034691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10"/>
          <p:cNvSpPr txBox="1">
            <a:spLocks noChangeArrowheads="1"/>
          </p:cNvSpPr>
          <p:nvPr/>
        </p:nvSpPr>
        <p:spPr bwMode="auto">
          <a:xfrm>
            <a:off x="1676400" y="0"/>
            <a:ext cx="59880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Dollars Per ADM Calculation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LEA “X”</a:t>
            </a:r>
            <a:endParaRPr lang="en-US" altLang="en-US" i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40" name="TextBox 7"/>
          <p:cNvSpPr txBox="1">
            <a:spLocks noChangeArrowheads="1"/>
          </p:cNvSpPr>
          <p:nvPr/>
        </p:nvSpPr>
        <p:spPr bwMode="auto">
          <a:xfrm>
            <a:off x="0" y="1143000"/>
            <a:ext cx="9144000" cy="595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chemeClr val="tx1"/>
                </a:solidFill>
                <a:latin typeface="Times New Roman" panose="02020603050405020304" pitchFamily="18" charset="0"/>
              </a:rPr>
              <a:t>Position &amp; Months of Employment Categories: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Classroom Teachers					$5,800,000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Instructional Support					     690,000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School Building Administration				     783,000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Career Technical Education  - MOE			     </a:t>
            </a:r>
            <a:r>
              <a:rPr lang="en-US" altLang="en-US" sz="1600" b="0" u="sng" dirty="0">
                <a:solidFill>
                  <a:schemeClr val="tx1"/>
                </a:solidFill>
                <a:latin typeface="Times New Roman" panose="02020603050405020304" pitchFamily="18" charset="0"/>
              </a:rPr>
              <a:t>794,000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    	Total Position &amp; Months of Employment				  $8,067,000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 b="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chemeClr val="tx1"/>
                </a:solidFill>
                <a:latin typeface="Times New Roman" panose="02020603050405020304" pitchFamily="18" charset="0"/>
              </a:rPr>
              <a:t>Other Categories: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Teacher Assistants					   $729,000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Central Office Administration			                       535,000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Non-Instruction al Support				     479,000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Classroom Materials &amp; Supplies				       69,000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Textbooks						       35,000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At-Risk Supplemental Funding				     451,000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Academically  &amp; Intellectually Gifted			     101,000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Career Technical Education  Support			       36,000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Low Wealth Supplemental Funding (if applicable)		     142,000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Small County Supplemental Funding  (if applicable)                          1,547,000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Disadvantaged Student Supplemental funding		     400,000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Prior Year Transportation 	                 	                                         </a:t>
            </a:r>
            <a:r>
              <a:rPr lang="en-US" altLang="en-US" sz="1600" b="0" u="sng" dirty="0">
                <a:solidFill>
                  <a:schemeClr val="tx1"/>
                </a:solidFill>
                <a:latin typeface="Times New Roman" panose="02020603050405020304" pitchFamily="18" charset="0"/>
              </a:rPr>
              <a:t>651,000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	Total Other State Funds			        		 </a:t>
            </a:r>
            <a:r>
              <a:rPr lang="en-US" altLang="en-US" sz="1600" b="0" u="sng" dirty="0">
                <a:solidFill>
                  <a:schemeClr val="tx1"/>
                </a:solidFill>
                <a:latin typeface="Times New Roman" panose="02020603050405020304" pitchFamily="18" charset="0"/>
              </a:rPr>
              <a:t>$5,175,000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	 Total State  Funds (Initial Allotment )		      	 	$13,242,000								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chemeClr val="tx1"/>
                </a:solidFill>
                <a:latin typeface="Times New Roman" panose="02020603050405020304" pitchFamily="18" charset="0"/>
              </a:rPr>
              <a:t>									</a:t>
            </a:r>
          </a:p>
        </p:txBody>
      </p:sp>
    </p:spTree>
    <p:extLst>
      <p:ext uri="{BB962C8B-B14F-4D97-AF65-F5344CB8AC3E}">
        <p14:creationId xmlns:p14="http://schemas.microsoft.com/office/powerpoint/2010/main" val="12276790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Placeholder 3"/>
          <p:cNvSpPr>
            <a:spLocks noGrp="1"/>
          </p:cNvSpPr>
          <p:nvPr>
            <p:ph type="body" sz="half" idx="4294967295"/>
          </p:nvPr>
        </p:nvSpPr>
        <p:spPr>
          <a:xfrm>
            <a:off x="685800" y="1295400"/>
            <a:ext cx="7543800" cy="5105400"/>
          </a:xfrm>
        </p:spPr>
        <p:txBody>
          <a:bodyPr>
            <a:normAutofit/>
          </a:bodyPr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400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State Funds						$13,242,000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400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 Allotted ADM			          		      2,100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400" b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Dollars per ADM 			    		    $6,305.71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2400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400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Plus: Un-allotted Dollars Per ADM 		$102.85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1800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(Longevity, Annual Leave, Short Term Disability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1800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Worker’s Compensation &amp; Unemployment)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1800" dirty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400" b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Adjusted base PER ADM 		$6.408.56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400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 Base allocation per ADM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762000" y="95071"/>
            <a:ext cx="70548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Base Dollars Per ADM Calculation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LEA “X”</a:t>
            </a:r>
            <a:endParaRPr lang="en-US" altLang="en-US" i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0619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457200" y="1222644"/>
            <a:ext cx="8153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</a:rPr>
              <a:t>Collins Academy - located in Wake County.</a:t>
            </a: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1066800" y="2057400"/>
            <a:ext cx="1484313" cy="94615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No.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Students</a:t>
            </a:r>
            <a:endParaRPr lang="en-US" altLang="en-US" b="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2743200" y="2057400"/>
            <a:ext cx="2590800" cy="94615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LEA Previously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     Attended</a:t>
            </a:r>
            <a:endParaRPr lang="en-US" altLang="en-US" b="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5410200" y="2286000"/>
            <a:ext cx="1854200" cy="519113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$/Per ADM</a:t>
            </a:r>
            <a:endParaRPr lang="en-US" altLang="en-US" b="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4" name="Text Box 7"/>
          <p:cNvSpPr txBox="1">
            <a:spLocks noChangeArrowheads="1"/>
          </p:cNvSpPr>
          <p:nvPr/>
        </p:nvSpPr>
        <p:spPr bwMode="auto">
          <a:xfrm>
            <a:off x="7315200" y="2286000"/>
            <a:ext cx="1370013" cy="519113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Funding</a:t>
            </a:r>
            <a:endParaRPr lang="en-US" altLang="en-US" b="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5" name="Text Box 8"/>
          <p:cNvSpPr txBox="1">
            <a:spLocks noChangeArrowheads="1"/>
          </p:cNvSpPr>
          <p:nvPr/>
        </p:nvSpPr>
        <p:spPr bwMode="auto">
          <a:xfrm>
            <a:off x="1752600" y="3352800"/>
            <a:ext cx="590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</a:rPr>
              <a:t>40</a:t>
            </a:r>
          </a:p>
        </p:txBody>
      </p:sp>
      <p:sp>
        <p:nvSpPr>
          <p:cNvPr id="17416" name="Text Box 9"/>
          <p:cNvSpPr txBox="1">
            <a:spLocks noChangeArrowheads="1"/>
          </p:cNvSpPr>
          <p:nvPr/>
        </p:nvSpPr>
        <p:spPr bwMode="auto">
          <a:xfrm>
            <a:off x="3048000" y="3352800"/>
            <a:ext cx="11334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</a:rPr>
              <a:t>Wake</a:t>
            </a:r>
          </a:p>
        </p:txBody>
      </p:sp>
      <p:sp>
        <p:nvSpPr>
          <p:cNvPr id="17417" name="Text Box 10"/>
          <p:cNvSpPr txBox="1">
            <a:spLocks noChangeArrowheads="1"/>
          </p:cNvSpPr>
          <p:nvPr/>
        </p:nvSpPr>
        <p:spPr bwMode="auto">
          <a:xfrm>
            <a:off x="5181600" y="3352800"/>
            <a:ext cx="1825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</a:rPr>
              <a:t>$4,434.28</a:t>
            </a:r>
          </a:p>
        </p:txBody>
      </p:sp>
      <p:sp>
        <p:nvSpPr>
          <p:cNvPr id="17418" name="Text Box 11"/>
          <p:cNvSpPr txBox="1">
            <a:spLocks noChangeArrowheads="1"/>
          </p:cNvSpPr>
          <p:nvPr/>
        </p:nvSpPr>
        <p:spPr bwMode="auto">
          <a:xfrm>
            <a:off x="7162800" y="3352800"/>
            <a:ext cx="17240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</a:rPr>
              <a:t>$177,371</a:t>
            </a:r>
          </a:p>
        </p:txBody>
      </p:sp>
      <p:sp>
        <p:nvSpPr>
          <p:cNvPr id="17419" name="Text Box 12"/>
          <p:cNvSpPr txBox="1">
            <a:spLocks noChangeArrowheads="1"/>
          </p:cNvSpPr>
          <p:nvPr/>
        </p:nvSpPr>
        <p:spPr bwMode="auto">
          <a:xfrm>
            <a:off x="1752600" y="4038600"/>
            <a:ext cx="590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</a:rPr>
              <a:t>20</a:t>
            </a:r>
          </a:p>
        </p:txBody>
      </p:sp>
      <p:sp>
        <p:nvSpPr>
          <p:cNvPr id="17420" name="Text Box 13"/>
          <p:cNvSpPr txBox="1">
            <a:spLocks noChangeArrowheads="1"/>
          </p:cNvSpPr>
          <p:nvPr/>
        </p:nvSpPr>
        <p:spPr bwMode="auto">
          <a:xfrm>
            <a:off x="2819400" y="4038600"/>
            <a:ext cx="17192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</a:rPr>
              <a:t>Granville</a:t>
            </a:r>
          </a:p>
        </p:txBody>
      </p:sp>
      <p:sp>
        <p:nvSpPr>
          <p:cNvPr id="17421" name="Text Box 14"/>
          <p:cNvSpPr txBox="1">
            <a:spLocks noChangeArrowheads="1"/>
          </p:cNvSpPr>
          <p:nvPr/>
        </p:nvSpPr>
        <p:spPr bwMode="auto">
          <a:xfrm>
            <a:off x="5257800" y="3962400"/>
            <a:ext cx="1825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</a:rPr>
              <a:t>$5,046.75</a:t>
            </a:r>
          </a:p>
        </p:txBody>
      </p:sp>
      <p:sp>
        <p:nvSpPr>
          <p:cNvPr id="17422" name="Text Box 15"/>
          <p:cNvSpPr txBox="1">
            <a:spLocks noChangeArrowheads="1"/>
          </p:cNvSpPr>
          <p:nvPr/>
        </p:nvSpPr>
        <p:spPr bwMode="auto">
          <a:xfrm>
            <a:off x="1752600" y="4724400"/>
            <a:ext cx="590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</a:rPr>
              <a:t>20</a:t>
            </a:r>
          </a:p>
        </p:txBody>
      </p:sp>
      <p:sp>
        <p:nvSpPr>
          <p:cNvPr id="17423" name="Text Box 16"/>
          <p:cNvSpPr txBox="1">
            <a:spLocks noChangeArrowheads="1"/>
          </p:cNvSpPr>
          <p:nvPr/>
        </p:nvSpPr>
        <p:spPr bwMode="auto">
          <a:xfrm>
            <a:off x="2971800" y="4724400"/>
            <a:ext cx="13350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</a:rPr>
              <a:t>Private</a:t>
            </a:r>
          </a:p>
        </p:txBody>
      </p:sp>
      <p:sp>
        <p:nvSpPr>
          <p:cNvPr id="17424" name="Text Box 17"/>
          <p:cNvSpPr txBox="1">
            <a:spLocks noChangeArrowheads="1"/>
          </p:cNvSpPr>
          <p:nvPr/>
        </p:nvSpPr>
        <p:spPr bwMode="auto">
          <a:xfrm>
            <a:off x="5257800" y="4724400"/>
            <a:ext cx="1825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</a:rPr>
              <a:t>$4,434.28</a:t>
            </a:r>
          </a:p>
        </p:txBody>
      </p:sp>
      <p:sp>
        <p:nvSpPr>
          <p:cNvPr id="17425" name="Text Box 18"/>
          <p:cNvSpPr txBox="1">
            <a:spLocks noChangeArrowheads="1"/>
          </p:cNvSpPr>
          <p:nvPr/>
        </p:nvSpPr>
        <p:spPr bwMode="auto">
          <a:xfrm>
            <a:off x="7162800" y="4724400"/>
            <a:ext cx="17240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b="0" u="sng">
                <a:solidFill>
                  <a:schemeClr val="tx1"/>
                </a:solidFill>
                <a:latin typeface="Times New Roman" panose="02020603050405020304" pitchFamily="18" charset="0"/>
              </a:rPr>
              <a:t>$88,686</a:t>
            </a:r>
          </a:p>
        </p:txBody>
      </p:sp>
      <p:sp>
        <p:nvSpPr>
          <p:cNvPr id="17426" name="Text Box 19"/>
          <p:cNvSpPr txBox="1">
            <a:spLocks noChangeArrowheads="1"/>
          </p:cNvSpPr>
          <p:nvPr/>
        </p:nvSpPr>
        <p:spPr bwMode="auto">
          <a:xfrm>
            <a:off x="228600" y="5486400"/>
            <a:ext cx="12509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TOTAL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 ADM</a:t>
            </a:r>
            <a:endParaRPr lang="en-US" altLang="en-US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27" name="Text Box 20"/>
          <p:cNvSpPr txBox="1">
            <a:spLocks noChangeArrowheads="1"/>
          </p:cNvSpPr>
          <p:nvPr/>
        </p:nvSpPr>
        <p:spPr bwMode="auto">
          <a:xfrm>
            <a:off x="1752600" y="5562600"/>
            <a:ext cx="590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0" u="sng">
                <a:solidFill>
                  <a:schemeClr val="tx1"/>
                </a:solidFill>
                <a:latin typeface="Times New Roman" panose="02020603050405020304" pitchFamily="18" charset="0"/>
              </a:rPr>
              <a:t>80</a:t>
            </a:r>
            <a:endParaRPr lang="en-US" altLang="en-US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28" name="Text Box 21"/>
          <p:cNvSpPr txBox="1">
            <a:spLocks noChangeArrowheads="1"/>
          </p:cNvSpPr>
          <p:nvPr/>
        </p:nvSpPr>
        <p:spPr bwMode="auto">
          <a:xfrm>
            <a:off x="7162800" y="5562600"/>
            <a:ext cx="1825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0" u="sng">
                <a:solidFill>
                  <a:schemeClr val="tx1"/>
                </a:solidFill>
                <a:latin typeface="Times New Roman" panose="02020603050405020304" pitchFamily="18" charset="0"/>
              </a:rPr>
              <a:t>$366,992</a:t>
            </a:r>
          </a:p>
        </p:txBody>
      </p:sp>
      <p:sp>
        <p:nvSpPr>
          <p:cNvPr id="17429" name="Text Box 22"/>
          <p:cNvSpPr txBox="1">
            <a:spLocks noChangeArrowheads="1"/>
          </p:cNvSpPr>
          <p:nvPr/>
        </p:nvSpPr>
        <p:spPr bwMode="auto">
          <a:xfrm>
            <a:off x="7086600" y="3962400"/>
            <a:ext cx="1825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</a:rPr>
              <a:t> $100,935</a:t>
            </a:r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304800" y="457200"/>
            <a:ext cx="845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State Base Calculation for Charter School</a:t>
            </a:r>
          </a:p>
        </p:txBody>
      </p:sp>
    </p:spTree>
    <p:extLst>
      <p:ext uri="{BB962C8B-B14F-4D97-AF65-F5344CB8AC3E}">
        <p14:creationId xmlns:p14="http://schemas.microsoft.com/office/powerpoint/2010/main" val="3599091622"/>
      </p:ext>
    </p:extLst>
  </p:cSld>
  <p:clrMapOvr>
    <a:masterClrMapping/>
  </p:clrMapOvr>
  <p:transition>
    <p:check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Organization</a:t>
            </a:r>
          </a:p>
          <a:p>
            <a:r>
              <a:rPr lang="en-US" dirty="0"/>
              <a:t>Communications</a:t>
            </a:r>
          </a:p>
          <a:p>
            <a:r>
              <a:rPr lang="en-US" dirty="0"/>
              <a:t>Budgeting</a:t>
            </a:r>
          </a:p>
          <a:p>
            <a:r>
              <a:rPr lang="en-US" dirty="0"/>
              <a:t>Allotments</a:t>
            </a:r>
          </a:p>
          <a:p>
            <a:r>
              <a:rPr lang="en-US" dirty="0"/>
              <a:t>Cash</a:t>
            </a:r>
          </a:p>
          <a:p>
            <a:r>
              <a:rPr lang="en-US" dirty="0"/>
              <a:t>Reporting</a:t>
            </a:r>
          </a:p>
          <a:p>
            <a:r>
              <a:rPr lang="en-US" dirty="0"/>
              <a:t>Compliance</a:t>
            </a:r>
          </a:p>
        </p:txBody>
      </p:sp>
    </p:spTree>
    <p:extLst>
      <p:ext uri="{BB962C8B-B14F-4D97-AF65-F5344CB8AC3E}">
        <p14:creationId xmlns:p14="http://schemas.microsoft.com/office/powerpoint/2010/main" val="34195008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382000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en-US" altLang="en-US" sz="3200" cap="none" dirty="0">
                <a:effectLst/>
              </a:rPr>
              <a:t>Local Funding</a:t>
            </a:r>
            <a:br>
              <a:rPr lang="en-US" altLang="en-US" sz="3200" cap="none" dirty="0">
                <a:effectLst/>
              </a:rPr>
            </a:br>
            <a:endParaRPr lang="en-US" altLang="en-US" sz="3200" cap="none" dirty="0">
              <a:effectLst/>
            </a:endParaRPr>
          </a:p>
        </p:txBody>
      </p:sp>
      <p:sp>
        <p:nvSpPr>
          <p:cNvPr id="106499" name="Rectangle 3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525963"/>
          </a:xfrm>
        </p:spPr>
        <p:txBody>
          <a:bodyPr/>
          <a:lstStyle/>
          <a:p>
            <a:r>
              <a:rPr lang="en-US" altLang="en-US" dirty="0"/>
              <a:t>Best Information can be obtained from the LEA Finance Officer for $ per student funding.</a:t>
            </a:r>
          </a:p>
          <a:p>
            <a:r>
              <a:rPr lang="en-US" altLang="en-US" dirty="0"/>
              <a:t>Local Funding will come from the County where the student resides.</a:t>
            </a:r>
          </a:p>
          <a:p>
            <a:r>
              <a:rPr lang="en-US" altLang="en-US" dirty="0"/>
              <a:t>As a gauge, the 2017 per pupil is in your materials</a:t>
            </a:r>
          </a:p>
          <a:p>
            <a:r>
              <a:rPr lang="en-US" altLang="en-US" dirty="0"/>
              <a:t>Local funds carryover</a:t>
            </a:r>
          </a:p>
          <a:p>
            <a:endParaRPr lang="en-US" altLang="en-US" dirty="0"/>
          </a:p>
          <a:p>
            <a:pPr>
              <a:buFont typeface="Wingdings 2" panose="05020102010507070707" pitchFamily="18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96509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Federal Grants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Charter schools qualify based on the population in their school.  Not related to the LEA.</a:t>
            </a:r>
          </a:p>
          <a:p>
            <a:pPr marL="0" indent="0">
              <a:buNone/>
            </a:pPr>
            <a:r>
              <a:rPr lang="en-US" dirty="0"/>
              <a:t>Most common</a:t>
            </a:r>
          </a:p>
          <a:p>
            <a:pPr marL="0" indent="0">
              <a:buNone/>
            </a:pPr>
            <a:r>
              <a:rPr lang="en-US" dirty="0"/>
              <a:t>Title I – High poverty</a:t>
            </a:r>
          </a:p>
          <a:p>
            <a:pPr marL="0" indent="0">
              <a:buNone/>
            </a:pPr>
            <a:r>
              <a:rPr lang="en-US" dirty="0"/>
              <a:t>IDEA VIB – Exceptional Children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These funds are supplemental and should not be relied upon for base funding</a:t>
            </a:r>
          </a:p>
        </p:txBody>
      </p:sp>
    </p:spTree>
    <p:extLst>
      <p:ext uri="{BB962C8B-B14F-4D97-AF65-F5344CB8AC3E}">
        <p14:creationId xmlns:p14="http://schemas.microsoft.com/office/powerpoint/2010/main" val="30904793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Vendors and Contractors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Retirement - Teachers’ and State Employees’ Retirement System or other</a:t>
            </a:r>
          </a:p>
          <a:p>
            <a:r>
              <a:rPr lang="en-US" dirty="0"/>
              <a:t>Health Insurance -the State Health Plan or other</a:t>
            </a:r>
          </a:p>
          <a:p>
            <a:r>
              <a:rPr lang="en-US" dirty="0"/>
              <a:t>Accounting Services – Internal or contract</a:t>
            </a:r>
          </a:p>
          <a:p>
            <a:pPr lvl="0"/>
            <a:r>
              <a:rPr lang="en-US" dirty="0"/>
              <a:t>Insurance provider – Liability insurance</a:t>
            </a:r>
          </a:p>
          <a:p>
            <a:pPr lvl="0"/>
            <a:r>
              <a:rPr lang="en-US" dirty="0"/>
              <a:t>Independent auditor</a:t>
            </a:r>
          </a:p>
          <a:p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8983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67000"/>
            <a:ext cx="8229600" cy="1143000"/>
          </a:xfrm>
        </p:spPr>
        <p:txBody>
          <a:bodyPr/>
          <a:lstStyle/>
          <a:p>
            <a:r>
              <a:rPr lang="en-US" dirty="0"/>
              <a:t>Allotments</a:t>
            </a:r>
          </a:p>
        </p:txBody>
      </p:sp>
    </p:spTree>
    <p:extLst>
      <p:ext uri="{BB962C8B-B14F-4D97-AF65-F5344CB8AC3E}">
        <p14:creationId xmlns:p14="http://schemas.microsoft.com/office/powerpoint/2010/main" val="15931238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an Allotment?</a:t>
            </a:r>
          </a:p>
        </p:txBody>
      </p:sp>
      <p:sp>
        <p:nvSpPr>
          <p:cNvPr id="3" name="Rectangle 3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altLang="en-US" b="0" kern="0" dirty="0"/>
              <a:t>It is access to funds. It is </a:t>
            </a:r>
            <a:r>
              <a:rPr lang="en-US" altLang="en-US" b="0" u="sng" kern="0" dirty="0"/>
              <a:t>not</a:t>
            </a:r>
            <a:r>
              <a:rPr lang="en-US" altLang="en-US" b="0" kern="0" dirty="0"/>
              <a:t> cash</a:t>
            </a:r>
          </a:p>
          <a:p>
            <a:pPr marL="0" indent="0">
              <a:buFontTx/>
              <a:buNone/>
            </a:pPr>
            <a:endParaRPr lang="en-US" altLang="en-US" b="0" kern="0" dirty="0"/>
          </a:p>
          <a:p>
            <a:pPr marL="0" indent="0">
              <a:buFontTx/>
              <a:buNone/>
            </a:pPr>
            <a:r>
              <a:rPr lang="en-US" altLang="en-US" b="0" kern="0" dirty="0"/>
              <a:t>It is unlawful to pull down funds in excess of what the school will expend with in 3 days.</a:t>
            </a:r>
          </a:p>
        </p:txBody>
      </p:sp>
    </p:spTree>
    <p:extLst>
      <p:ext uri="{BB962C8B-B14F-4D97-AF65-F5344CB8AC3E}">
        <p14:creationId xmlns:p14="http://schemas.microsoft.com/office/powerpoint/2010/main" val="18550126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84710" y="452718"/>
            <a:ext cx="7287690" cy="140053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altLang="en-US" cap="none" dirty="0">
                <a:effectLst/>
              </a:rPr>
              <a:t>Average Daily Membership (ADM)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2209800"/>
            <a:ext cx="8686800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State Maximum for </a:t>
            </a:r>
            <a:r>
              <a:rPr lang="en-US" altLang="en-US" u="sng" dirty="0"/>
              <a:t>projection</a:t>
            </a:r>
          </a:p>
          <a:p>
            <a:pPr lvl="1"/>
            <a:r>
              <a:rPr lang="en-US" altLang="en-US" dirty="0"/>
              <a:t>State Board Approved Charter</a:t>
            </a:r>
          </a:p>
          <a:p>
            <a:pPr lvl="1"/>
            <a:r>
              <a:rPr lang="en-US" altLang="en-US" dirty="0"/>
              <a:t>The cap on the funded ADM for Allocation</a:t>
            </a:r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u="sng" dirty="0"/>
              <a:t>Actual Funded</a:t>
            </a:r>
            <a:r>
              <a:rPr lang="en-US" altLang="en-US" dirty="0"/>
              <a:t> ADM</a:t>
            </a:r>
          </a:p>
          <a:p>
            <a:pPr lvl="1"/>
            <a:r>
              <a:rPr lang="en-US" altLang="en-US" dirty="0"/>
              <a:t>Month 1 actual</a:t>
            </a:r>
          </a:p>
          <a:p>
            <a:pPr lvl="1"/>
            <a:r>
              <a:rPr lang="en-US" altLang="en-US" dirty="0"/>
              <a:t>Not to exceed maximum</a:t>
            </a:r>
          </a:p>
        </p:txBody>
      </p:sp>
    </p:spTree>
    <p:extLst>
      <p:ext uri="{BB962C8B-B14F-4D97-AF65-F5344CB8AC3E}">
        <p14:creationId xmlns:p14="http://schemas.microsoft.com/office/powerpoint/2010/main" val="15227815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altLang="en-US" cap="none" dirty="0">
                <a:effectLst/>
              </a:rPr>
              <a:t>Schedule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marL="457200" lvl="1" indent="0">
              <a:lnSpc>
                <a:spcPct val="90000"/>
              </a:lnSpc>
              <a:buNone/>
            </a:pPr>
            <a:r>
              <a:rPr lang="en-US" altLang="en-US" dirty="0"/>
              <a:t>Initial – 1</a:t>
            </a:r>
            <a:r>
              <a:rPr lang="en-US" altLang="en-US" baseline="30000" dirty="0"/>
              <a:t>st</a:t>
            </a:r>
            <a:r>
              <a:rPr lang="en-US" altLang="en-US" dirty="0"/>
              <a:t> Installment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34%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Based on the </a:t>
            </a:r>
            <a:r>
              <a:rPr lang="en-US" altLang="en-US" u="sng" dirty="0"/>
              <a:t>charter’s</a:t>
            </a:r>
            <a:r>
              <a:rPr lang="en-US" altLang="en-US" dirty="0"/>
              <a:t> projected ADM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Within 3 weeks after the budget is signed.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If budget is late, an estimate is sent out before the end of July. </a:t>
            </a:r>
          </a:p>
          <a:p>
            <a:pPr lvl="2">
              <a:lnSpc>
                <a:spcPct val="90000"/>
              </a:lnSpc>
            </a:pPr>
            <a:endParaRPr lang="en-US" altLang="en-US" dirty="0"/>
          </a:p>
          <a:p>
            <a:pPr marL="457200" lvl="2" indent="0">
              <a:lnSpc>
                <a:spcPct val="90000"/>
              </a:lnSpc>
              <a:buNone/>
            </a:pPr>
            <a:r>
              <a:rPr lang="en-US" altLang="en-US" dirty="0"/>
              <a:t>2</a:t>
            </a:r>
            <a:r>
              <a:rPr lang="en-US" altLang="en-US" baseline="30000" dirty="0"/>
              <a:t>nd</a:t>
            </a:r>
            <a:r>
              <a:rPr lang="en-US" altLang="en-US" dirty="0"/>
              <a:t>  Installment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Funded ADM Calculated from 1</a:t>
            </a:r>
            <a:r>
              <a:rPr lang="en-US" altLang="en-US" baseline="30000" dirty="0"/>
              <a:t>st</a:t>
            </a:r>
            <a:r>
              <a:rPr lang="en-US" altLang="en-US" dirty="0"/>
              <a:t> month PMR 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Recalculate to provide access to 68% of State Allocation</a:t>
            </a:r>
          </a:p>
        </p:txBody>
      </p:sp>
    </p:spTree>
    <p:extLst>
      <p:ext uri="{BB962C8B-B14F-4D97-AF65-F5344CB8AC3E}">
        <p14:creationId xmlns:p14="http://schemas.microsoft.com/office/powerpoint/2010/main" val="31906588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altLang="en-US" dirty="0"/>
              <a:t>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installment</a:t>
            </a:r>
          </a:p>
          <a:p>
            <a:pPr marL="457200" indent="0">
              <a:buNone/>
            </a:pPr>
            <a:r>
              <a:rPr lang="en-US" dirty="0"/>
              <a:t>Final 32% before the end of February</a:t>
            </a:r>
          </a:p>
          <a:p>
            <a:pPr marL="45720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Schools which have submitted 3 audits with no material weaknesses and have not been placed on non compliance receive the 3</a:t>
            </a:r>
            <a:r>
              <a:rPr lang="en-US" baseline="30000" dirty="0"/>
              <a:t>rd</a:t>
            </a:r>
            <a:r>
              <a:rPr lang="en-US" dirty="0"/>
              <a:t> installment at the same time as the 2</a:t>
            </a:r>
            <a:r>
              <a:rPr lang="en-US" baseline="30000" dirty="0"/>
              <a:t>nd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Schools on Disciplinary Non Compliance receive the allotments monthly</a:t>
            </a:r>
          </a:p>
        </p:txBody>
      </p:sp>
    </p:spTree>
    <p:extLst>
      <p:ext uri="{BB962C8B-B14F-4D97-AF65-F5344CB8AC3E}">
        <p14:creationId xmlns:p14="http://schemas.microsoft.com/office/powerpoint/2010/main" val="40102398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83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2944497"/>
              </p:ext>
            </p:extLst>
          </p:nvPr>
        </p:nvGraphicFramePr>
        <p:xfrm>
          <a:off x="838200" y="1371600"/>
          <a:ext cx="7391400" cy="502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Chart" r:id="rId4" imgW="6918861" imgH="4313028" progId="MSGraph.Chart.8">
                  <p:embed followColorScheme="full"/>
                </p:oleObj>
              </mc:Choice>
              <mc:Fallback>
                <p:oleObj name="Chart" r:id="rId4" imgW="6918861" imgH="4313028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371600"/>
                        <a:ext cx="7391400" cy="502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7" name="TextBox 3"/>
          <p:cNvSpPr txBox="1">
            <a:spLocks noChangeArrowheads="1"/>
          </p:cNvSpPr>
          <p:nvPr/>
        </p:nvSpPr>
        <p:spPr bwMode="auto">
          <a:xfrm>
            <a:off x="5857875" y="2885451"/>
            <a:ext cx="1752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Approx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3 weeks after the budget is signed</a:t>
            </a:r>
          </a:p>
        </p:txBody>
      </p:sp>
      <p:sp>
        <p:nvSpPr>
          <p:cNvPr id="21508" name="TextBox 5"/>
          <p:cNvSpPr txBox="1">
            <a:spLocks noChangeArrowheads="1"/>
          </p:cNvSpPr>
          <p:nvPr/>
        </p:nvSpPr>
        <p:spPr bwMode="auto">
          <a:xfrm>
            <a:off x="5029200" y="5410200"/>
            <a:ext cx="3733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chemeClr val="tx1"/>
                </a:solidFill>
                <a:latin typeface="Times New Roman" panose="02020603050405020304" pitchFamily="18" charset="0"/>
              </a:rPr>
              <a:t>when First Month ADM received –usually end of October</a:t>
            </a:r>
          </a:p>
        </p:txBody>
      </p:sp>
      <p:sp>
        <p:nvSpPr>
          <p:cNvPr id="21509" name="TextBox 6"/>
          <p:cNvSpPr txBox="1">
            <a:spLocks noChangeArrowheads="1"/>
          </p:cNvSpPr>
          <p:nvPr/>
        </p:nvSpPr>
        <p:spPr bwMode="auto">
          <a:xfrm>
            <a:off x="0" y="3886200"/>
            <a:ext cx="2971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Before end of February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304800" y="497682"/>
            <a:ext cx="815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When Are The Charter School State Fund Allotments Made?</a:t>
            </a:r>
          </a:p>
        </p:txBody>
      </p:sp>
    </p:spTree>
    <p:extLst>
      <p:ext uri="{BB962C8B-B14F-4D97-AF65-F5344CB8AC3E}">
        <p14:creationId xmlns:p14="http://schemas.microsoft.com/office/powerpoint/2010/main" val="3159270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98307" grpId="0" bld="category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altLang="en-US" cap="none" dirty="0">
                <a:effectLst/>
              </a:rPr>
              <a:t>Children With Disabilities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lvl="1"/>
            <a:r>
              <a:rPr lang="en-US" altLang="en-US" dirty="0"/>
              <a:t>Headcounts</a:t>
            </a:r>
          </a:p>
          <a:p>
            <a:pPr lvl="2"/>
            <a:r>
              <a:rPr lang="en-US" altLang="en-US" dirty="0"/>
              <a:t>December 1, 2017 – Federal Allocations</a:t>
            </a:r>
          </a:p>
          <a:p>
            <a:pPr lvl="2"/>
            <a:r>
              <a:rPr lang="en-US" altLang="en-US" dirty="0"/>
              <a:t>April 1, 2018 – State Allocations</a:t>
            </a:r>
          </a:p>
          <a:p>
            <a:pPr lvl="1"/>
            <a:r>
              <a:rPr lang="en-US" altLang="en-US" dirty="0"/>
              <a:t>Eligible Students for Funding must be on one of these headcounts</a:t>
            </a:r>
          </a:p>
          <a:p>
            <a:pPr lvl="1"/>
            <a:r>
              <a:rPr lang="en-US" altLang="en-US" dirty="0"/>
              <a:t>Funds Follow Students 1</a:t>
            </a:r>
            <a:r>
              <a:rPr lang="en-US" altLang="en-US" baseline="30000" dirty="0"/>
              <a:t>st</a:t>
            </a:r>
            <a:r>
              <a:rPr lang="en-US" altLang="en-US" dirty="0"/>
              <a:t> 60 Days of School. Request through the Allotments transfer system</a:t>
            </a:r>
          </a:p>
        </p:txBody>
      </p:sp>
    </p:spTree>
    <p:extLst>
      <p:ext uri="{BB962C8B-B14F-4D97-AF65-F5344CB8AC3E}">
        <p14:creationId xmlns:p14="http://schemas.microsoft.com/office/powerpoint/2010/main" val="4244852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133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Financial and Business Services</a:t>
            </a:r>
            <a:br>
              <a:rPr lang="en-US" sz="4000" dirty="0"/>
            </a:br>
            <a:r>
              <a:rPr lang="en-US" sz="4000" dirty="0"/>
              <a:t>Organization</a:t>
            </a:r>
          </a:p>
        </p:txBody>
      </p:sp>
    </p:spTree>
    <p:extLst>
      <p:ext uri="{BB962C8B-B14F-4D97-AF65-F5344CB8AC3E}">
        <p14:creationId xmlns:p14="http://schemas.microsoft.com/office/powerpoint/2010/main" val="11426652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altLang="en-US" cap="none" dirty="0">
                <a:effectLst/>
              </a:rPr>
              <a:t>Federal Allocations</a:t>
            </a:r>
          </a:p>
        </p:txBody>
      </p:sp>
      <p:sp>
        <p:nvSpPr>
          <p:cNvPr id="27651" name="Rectangle 3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lvl="1"/>
            <a:r>
              <a:rPr lang="en-US" altLang="en-US" dirty="0"/>
              <a:t>Planning Allocations </a:t>
            </a:r>
          </a:p>
          <a:p>
            <a:pPr lvl="2"/>
            <a:r>
              <a:rPr lang="en-US" altLang="en-US" dirty="0"/>
              <a:t>Federal Planning Report issued in August</a:t>
            </a:r>
          </a:p>
          <a:p>
            <a:pPr lvl="2"/>
            <a:r>
              <a:rPr lang="en-US" altLang="en-US" dirty="0"/>
              <a:t>Planning Allocations are subject to change</a:t>
            </a:r>
          </a:p>
          <a:p>
            <a:pPr marL="914400" lvl="2" indent="0">
              <a:buNone/>
            </a:pPr>
            <a:endParaRPr lang="en-US" altLang="en-US" dirty="0"/>
          </a:p>
          <a:p>
            <a:pPr lvl="1"/>
            <a:r>
              <a:rPr lang="en-US" altLang="en-US" dirty="0"/>
              <a:t>Initial Allocations</a:t>
            </a:r>
          </a:p>
          <a:p>
            <a:pPr lvl="2"/>
            <a:r>
              <a:rPr lang="en-US" altLang="en-US" dirty="0"/>
              <a:t>Calculations 1</a:t>
            </a:r>
            <a:r>
              <a:rPr lang="en-US" altLang="en-US" baseline="30000" dirty="0"/>
              <a:t>st</a:t>
            </a:r>
            <a:r>
              <a:rPr lang="en-US" altLang="en-US" dirty="0"/>
              <a:t> of September</a:t>
            </a:r>
          </a:p>
          <a:p>
            <a:pPr lvl="2"/>
            <a:r>
              <a:rPr lang="en-US" altLang="en-US" dirty="0"/>
              <a:t>Allocations made in Allotment Revisions as Applications and Budgets are approved.</a:t>
            </a:r>
          </a:p>
        </p:txBody>
      </p:sp>
    </p:spTree>
    <p:extLst>
      <p:ext uri="{BB962C8B-B14F-4D97-AF65-F5344CB8AC3E}">
        <p14:creationId xmlns:p14="http://schemas.microsoft.com/office/powerpoint/2010/main" val="937344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altLang="en-US" cap="none">
                <a:effectLst/>
              </a:rPr>
              <a:t>Contact Information</a:t>
            </a: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 dirty="0"/>
              <a:t>School Allotments Phone Number </a:t>
            </a:r>
          </a:p>
          <a:p>
            <a:pPr lvl="1"/>
            <a:r>
              <a:rPr lang="en-US" altLang="en-US" dirty="0"/>
              <a:t> 919-807-3739</a:t>
            </a:r>
          </a:p>
          <a:p>
            <a:pPr marL="457200" lvl="1" indent="0">
              <a:buNone/>
            </a:pPr>
            <a:endParaRPr lang="en-US" altLang="en-US" dirty="0"/>
          </a:p>
          <a:p>
            <a:r>
              <a:rPr lang="en-US" altLang="en-US" dirty="0"/>
              <a:t>Allotment Policy Manual </a:t>
            </a:r>
          </a:p>
          <a:p>
            <a:pPr marL="0" indent="0">
              <a:buNone/>
            </a:pPr>
            <a:endParaRPr lang="en-US" altLang="en-US" dirty="0"/>
          </a:p>
          <a:p>
            <a:r>
              <a:rPr lang="en-US" altLang="en-US" dirty="0"/>
              <a:t>School Allotments Web site</a:t>
            </a:r>
          </a:p>
          <a:p>
            <a:pPr marL="457207" lvl="1" indent="0">
              <a:buNone/>
            </a:pPr>
            <a:r>
              <a:rPr lang="en-US" altLang="en-US" dirty="0">
                <a:hlinkClick r:id="rId2"/>
              </a:rPr>
              <a:t>http://www.ncpublicschools.org/fbs/allotments/</a:t>
            </a:r>
            <a:endParaRPr lang="en-US" altLang="en-US" dirty="0"/>
          </a:p>
          <a:p>
            <a:pPr marL="457200" lvl="1" indent="0">
              <a:buNone/>
            </a:pPr>
            <a:endParaRPr lang="en-US" altLang="en-US" dirty="0"/>
          </a:p>
          <a:p>
            <a:pPr lvl="1">
              <a:buFont typeface="Wingdings 2" panose="05020102010507070707" pitchFamily="18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095783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362200"/>
            <a:ext cx="8229600" cy="1143000"/>
          </a:xfrm>
        </p:spPr>
        <p:txBody>
          <a:bodyPr/>
          <a:lstStyle/>
          <a:p>
            <a:r>
              <a:rPr lang="en-US" dirty="0"/>
              <a:t>CASH</a:t>
            </a:r>
          </a:p>
        </p:txBody>
      </p:sp>
    </p:spTree>
    <p:extLst>
      <p:ext uri="{BB962C8B-B14F-4D97-AF65-F5344CB8AC3E}">
        <p14:creationId xmlns:p14="http://schemas.microsoft.com/office/powerpoint/2010/main" val="2330778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Cash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 up costs will require funding</a:t>
            </a:r>
          </a:p>
          <a:p>
            <a:r>
              <a:rPr lang="en-US" dirty="0"/>
              <a:t>Local funds generally are not paid until invoiced with support of Power school reports</a:t>
            </a:r>
          </a:p>
          <a:p>
            <a:r>
              <a:rPr lang="en-US" dirty="0"/>
              <a:t>Federal Funds are not available until October</a:t>
            </a:r>
          </a:p>
          <a:p>
            <a:r>
              <a:rPr lang="en-US" dirty="0"/>
              <a:t>Therefore, 34% of the State allotment is likely the only cash from July until November</a:t>
            </a:r>
          </a:p>
        </p:txBody>
      </p:sp>
    </p:spTree>
    <p:extLst>
      <p:ext uri="{BB962C8B-B14F-4D97-AF65-F5344CB8AC3E}">
        <p14:creationId xmlns:p14="http://schemas.microsoft.com/office/powerpoint/2010/main" val="40393017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Certificate of Occupancy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No CO no Cash </a:t>
            </a:r>
          </a:p>
          <a:p>
            <a:pPr eaLnBrk="1" hangingPunct="1"/>
            <a:endParaRPr lang="en-US" sz="2800" dirty="0"/>
          </a:p>
          <a:p>
            <a:pPr eaLnBrk="1" hangingPunct="1"/>
            <a:r>
              <a:rPr lang="en-US" sz="2800" dirty="0"/>
              <a:t>Forms are NOT Processed until we receive CO.  Allow 2 weeks for access to be approved.</a:t>
            </a:r>
            <a:br>
              <a:rPr lang="en-US" sz="2800" dirty="0"/>
            </a:br>
            <a:r>
              <a:rPr lang="en-US" sz="2800" dirty="0"/>
              <a:t>	</a:t>
            </a:r>
          </a:p>
          <a:p>
            <a:pPr eaLnBrk="1" hangingPunct="1">
              <a:buFont typeface="Wingdings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408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Cash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Establish a ACH bank account with the State Treasurer’s Office.  Allow 2 weeks</a:t>
            </a:r>
          </a:p>
          <a:p>
            <a:pPr lvl="1"/>
            <a:r>
              <a:rPr lang="en-US" sz="1600" dirty="0"/>
              <a:t>ACH Bank Account Authorization Form</a:t>
            </a:r>
          </a:p>
          <a:p>
            <a:pPr lvl="1"/>
            <a:r>
              <a:rPr lang="en-US" sz="1600" dirty="0"/>
              <a:t>Voided Check or Original Deposit Slip (Cannot accept temporary checks)</a:t>
            </a:r>
          </a:p>
          <a:p>
            <a:pPr lvl="1"/>
            <a:endParaRPr lang="en-US" sz="1600" dirty="0"/>
          </a:p>
          <a:p>
            <a:r>
              <a:rPr lang="en-US" dirty="0"/>
              <a:t>Establish access to the Cash Management System (CMS) – Complete Security Forms</a:t>
            </a:r>
          </a:p>
          <a:p>
            <a:pPr lvl="1"/>
            <a:r>
              <a:rPr lang="en-US" sz="1600" dirty="0"/>
              <a:t>CICS Application Maintenance Form</a:t>
            </a:r>
          </a:p>
          <a:p>
            <a:pPr lvl="1"/>
            <a:r>
              <a:rPr lang="en-US" sz="1600" dirty="0"/>
              <a:t>RACF02 Site Security Officer Form</a:t>
            </a:r>
          </a:p>
          <a:p>
            <a:pPr lvl="1"/>
            <a:r>
              <a:rPr lang="en-US" sz="1600" dirty="0"/>
              <a:t>RACF03 RACF User ID Maintenance Form</a:t>
            </a:r>
          </a:p>
          <a:p>
            <a:pPr lvl="1"/>
            <a:endParaRPr lang="en-US" sz="1600" dirty="0"/>
          </a:p>
          <a:p>
            <a:r>
              <a:rPr lang="en-US" dirty="0"/>
              <a:t>Complete Bill Action Code Form – ITS Access</a:t>
            </a:r>
          </a:p>
          <a:p>
            <a:pPr lvl="1">
              <a:buFont typeface="Wingdings" pitchFamily="2" charset="2"/>
              <a:buChar char="v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6542208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Cash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Know the cash calendar and funds requirement date (FRD)</a:t>
            </a:r>
          </a:p>
          <a:p>
            <a:r>
              <a:rPr lang="en-US" dirty="0"/>
              <a:t>Do not order more cash than needed to cover the current expenditures</a:t>
            </a:r>
          </a:p>
          <a:p>
            <a:pPr>
              <a:buNone/>
            </a:pPr>
            <a:r>
              <a:rPr lang="en-US" b="1" dirty="0"/>
              <a:t>	It is against state and federal law to hold their cash for more than 3 days. (GS147-86.11)</a:t>
            </a:r>
          </a:p>
          <a:p>
            <a:pPr>
              <a:buNone/>
            </a:pPr>
            <a:r>
              <a:rPr lang="en-US" dirty="0"/>
              <a:t>Guidelines and forms</a:t>
            </a:r>
          </a:p>
          <a:p>
            <a:pPr>
              <a:buNone/>
            </a:pPr>
            <a:r>
              <a:rPr lang="en-US" sz="2400" b="1" dirty="0">
                <a:hlinkClick r:id="rId3"/>
              </a:rPr>
              <a:t>www.ncpublicschools.org/fbs/finance/cash</a:t>
            </a:r>
            <a:r>
              <a:rPr lang="en-US" sz="24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768645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Charter Financial Training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/>
              <a:t>Required for new charters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Topics Covered – Financial Personnel</a:t>
            </a:r>
          </a:p>
          <a:p>
            <a:pPr lvl="1"/>
            <a:r>
              <a:rPr lang="en-US" sz="2400" dirty="0"/>
              <a:t>Forms Needed for access to systems</a:t>
            </a:r>
          </a:p>
          <a:p>
            <a:pPr lvl="1"/>
            <a:r>
              <a:rPr lang="en-US" sz="2400" dirty="0"/>
              <a:t>Cash Management </a:t>
            </a:r>
          </a:p>
          <a:p>
            <a:pPr lvl="1"/>
            <a:r>
              <a:rPr lang="en-US" sz="2400" dirty="0"/>
              <a:t>MSA (DPI General Ledger) System </a:t>
            </a:r>
          </a:p>
          <a:p>
            <a:pPr lvl="1"/>
            <a:r>
              <a:rPr lang="en-US" sz="2400" dirty="0"/>
              <a:t>Required Software</a:t>
            </a:r>
          </a:p>
          <a:p>
            <a:pPr lvl="1"/>
            <a:r>
              <a:rPr lang="en-US" sz="2400" dirty="0"/>
              <a:t>Chart of Accounts</a:t>
            </a:r>
          </a:p>
          <a:p>
            <a:pPr lvl="1"/>
            <a:r>
              <a:rPr lang="en-US" sz="2400" dirty="0"/>
              <a:t>Zero Out Process</a:t>
            </a:r>
          </a:p>
          <a:p>
            <a:pPr eaLnBrk="1" hangingPunct="1">
              <a:buFont typeface="Wingdings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5607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57400"/>
            <a:ext cx="8229600" cy="3733800"/>
          </a:xfrm>
        </p:spPr>
        <p:txBody>
          <a:bodyPr/>
          <a:lstStyle/>
          <a:p>
            <a:r>
              <a:rPr lang="en-US" dirty="0"/>
              <a:t>REPORTING</a:t>
            </a:r>
            <a:br>
              <a:rPr lang="en-US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1280546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Uniform Education Reporting System (UERS)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GS 115C-218.30 </a:t>
            </a:r>
          </a:p>
          <a:p>
            <a:pPr lvl="1"/>
            <a:r>
              <a:rPr lang="en-US" dirty="0"/>
              <a:t>Schools shall comply with the Uniform Education Reporting System (UERS)</a:t>
            </a:r>
          </a:p>
          <a:p>
            <a:pPr lvl="1"/>
            <a:endParaRPr lang="en-US" dirty="0"/>
          </a:p>
          <a:p>
            <a:r>
              <a:rPr lang="en-US" dirty="0"/>
              <a:t>Financial</a:t>
            </a:r>
          </a:p>
          <a:p>
            <a:r>
              <a:rPr lang="en-US" dirty="0"/>
              <a:t>Student Accounting</a:t>
            </a:r>
          </a:p>
          <a:p>
            <a:r>
              <a:rPr lang="en-US" dirty="0"/>
              <a:t>Personnel</a:t>
            </a:r>
          </a:p>
          <a:p>
            <a:r>
              <a:rPr lang="en-US" dirty="0"/>
              <a:t>Ad hoc data collection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820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is School Business?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30 employees who are responsible for the funding, policy and data of student, personnel and financial of entities receiving public school state and federal funds.</a:t>
            </a:r>
          </a:p>
        </p:txBody>
      </p:sp>
    </p:spTree>
    <p:extLst>
      <p:ext uri="{BB962C8B-B14F-4D97-AF65-F5344CB8AC3E}">
        <p14:creationId xmlns:p14="http://schemas.microsoft.com/office/powerpoint/2010/main" val="46144403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UERS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Mandatory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Accountability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Basis for majority of reports to stakeholders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dirty="0"/>
              <a:t>We are only as good as the data you submit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560862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Chart of Accounts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Shows how the allotments were expended.</a:t>
            </a:r>
          </a:p>
          <a:p>
            <a:endParaRPr lang="en-US" dirty="0"/>
          </a:p>
          <a:p>
            <a:r>
              <a:rPr lang="en-US" dirty="0"/>
              <a:t>This is the only financial communication between the Charters and DPI.</a:t>
            </a:r>
          </a:p>
          <a:p>
            <a:endParaRPr lang="en-US" dirty="0"/>
          </a:p>
          <a:p>
            <a:r>
              <a:rPr lang="en-US" dirty="0"/>
              <a:t>DPI uses this data to communicate to the State Legislature, the State Budget Office, media and the Federal Government.</a:t>
            </a:r>
          </a:p>
        </p:txBody>
      </p:sp>
    </p:spTree>
    <p:extLst>
      <p:ext uri="{BB962C8B-B14F-4D97-AF65-F5344CB8AC3E}">
        <p14:creationId xmlns:p14="http://schemas.microsoft.com/office/powerpoint/2010/main" val="35402582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dirty="0"/>
              <a:t>Chart of Accounts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2075" tIns="46038" rIns="92075" bIns="46038">
            <a:normAutofit/>
          </a:bodyPr>
          <a:lstStyle/>
          <a:p>
            <a:r>
              <a:rPr lang="en-US" dirty="0"/>
              <a:t>Uniform Accounting System for all LEAs and Charters</a:t>
            </a:r>
          </a:p>
          <a:p>
            <a:r>
              <a:rPr lang="en-US" dirty="0"/>
              <a:t>Information Gathering</a:t>
            </a:r>
          </a:p>
          <a:p>
            <a:r>
              <a:rPr lang="en-US" dirty="0"/>
              <a:t>Consistency amongst LEAs and Charters</a:t>
            </a:r>
          </a:p>
          <a:p>
            <a:r>
              <a:rPr lang="en-US" dirty="0"/>
              <a:t>Comparability between years</a:t>
            </a:r>
          </a:p>
          <a:p>
            <a:r>
              <a:rPr lang="en-US" dirty="0"/>
              <a:t>Decision making tool</a:t>
            </a:r>
          </a:p>
          <a:p>
            <a:r>
              <a:rPr lang="en-US" dirty="0"/>
              <a:t>Comparing Budget to Actual</a:t>
            </a:r>
          </a:p>
          <a:p>
            <a:pPr marL="0" indent="0">
              <a:buNone/>
            </a:pPr>
            <a:r>
              <a:rPr lang="en-US" sz="1600" dirty="0">
                <a:hlinkClick r:id="rId3"/>
              </a:rPr>
              <a:t>www.ncpublicschools.org/fbs/finance/reporting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9890121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Published Data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828436" y="1295400"/>
            <a:ext cx="7172564" cy="4195481"/>
          </a:xfrm>
        </p:spPr>
        <p:txBody>
          <a:bodyPr>
            <a:noAutofit/>
          </a:bodyPr>
          <a:lstStyle/>
          <a:p>
            <a:pPr marL="512763" indent="-457200">
              <a:lnSpc>
                <a:spcPct val="80000"/>
              </a:lnSpc>
            </a:pPr>
            <a:r>
              <a:rPr lang="en-US" sz="1400" dirty="0"/>
              <a:t>Data in the chart is used for:</a:t>
            </a:r>
          </a:p>
          <a:p>
            <a:pPr marL="973138" lvl="1" indent="0">
              <a:lnSpc>
                <a:spcPct val="80000"/>
              </a:lnSpc>
              <a:buNone/>
            </a:pPr>
            <a:endParaRPr lang="en-US" sz="1400" dirty="0"/>
          </a:p>
          <a:p>
            <a:pPr marL="1316038" lvl="1" indent="-342900">
              <a:lnSpc>
                <a:spcPct val="80000"/>
              </a:lnSpc>
            </a:pPr>
            <a:r>
              <a:rPr lang="en-US" sz="2000" dirty="0"/>
              <a:t>Building the State budget</a:t>
            </a:r>
          </a:p>
          <a:p>
            <a:pPr marL="1316038" lvl="1" indent="-342900">
              <a:lnSpc>
                <a:spcPct val="80000"/>
              </a:lnSpc>
            </a:pPr>
            <a:r>
              <a:rPr lang="en-US" sz="2000" dirty="0"/>
              <a:t>State funding</a:t>
            </a:r>
          </a:p>
          <a:p>
            <a:pPr marL="1316038" lvl="1" indent="-342900">
              <a:lnSpc>
                <a:spcPct val="80000"/>
              </a:lnSpc>
            </a:pPr>
            <a:r>
              <a:rPr lang="en-US" sz="2000" dirty="0"/>
              <a:t>Federal Grants and monitoring</a:t>
            </a:r>
          </a:p>
          <a:p>
            <a:pPr marL="1316038" lvl="1" indent="-342900">
              <a:lnSpc>
                <a:spcPct val="80000"/>
              </a:lnSpc>
            </a:pPr>
            <a:r>
              <a:rPr lang="en-US" sz="2000" dirty="0"/>
              <a:t>Financial Statement and single audits</a:t>
            </a:r>
          </a:p>
          <a:p>
            <a:pPr marL="1316038" lvl="1" indent="-342900">
              <a:lnSpc>
                <a:spcPct val="80000"/>
              </a:lnSpc>
            </a:pPr>
            <a:r>
              <a:rPr lang="en-US" sz="2000" dirty="0"/>
              <a:t>School Report Card (ESSA changes)</a:t>
            </a:r>
          </a:p>
          <a:p>
            <a:pPr marL="1316038" lvl="1" indent="-342900">
              <a:lnSpc>
                <a:spcPct val="80000"/>
              </a:lnSpc>
            </a:pPr>
            <a:r>
              <a:rPr lang="en-US" sz="2000" dirty="0"/>
              <a:t>Teacher certification requirement (50% rule)</a:t>
            </a:r>
          </a:p>
          <a:p>
            <a:pPr marL="1316038" lvl="1" indent="-342900">
              <a:lnSpc>
                <a:spcPct val="80000"/>
              </a:lnSpc>
            </a:pPr>
            <a:r>
              <a:rPr lang="en-US" sz="2000" dirty="0"/>
              <a:t>Reporting to the General Assembly, Federal Government, media and general public on past and future education initiatives</a:t>
            </a:r>
          </a:p>
          <a:p>
            <a:pPr marL="1316038" lvl="1" indent="-342900">
              <a:lnSpc>
                <a:spcPct val="80000"/>
              </a:lnSpc>
            </a:pPr>
            <a:r>
              <a:rPr lang="en-US" sz="2000" dirty="0"/>
              <a:t>Research and Statistics</a:t>
            </a:r>
          </a:p>
        </p:txBody>
      </p:sp>
    </p:spTree>
    <p:extLst>
      <p:ext uri="{BB962C8B-B14F-4D97-AF65-F5344CB8AC3E}">
        <p14:creationId xmlns:p14="http://schemas.microsoft.com/office/powerpoint/2010/main" val="75555366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dirty="0"/>
              <a:t>Account String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dirty="0"/>
              <a:t>Fund-Purpose-PRC-Object</a:t>
            </a:r>
          </a:p>
          <a:p>
            <a:endParaRPr lang="en-US" dirty="0"/>
          </a:p>
          <a:p>
            <a:r>
              <a:rPr lang="en-US" dirty="0"/>
              <a:t>A-BBBB-CCC-DDD</a:t>
            </a:r>
          </a:p>
          <a:p>
            <a:endParaRPr lang="en-US" dirty="0"/>
          </a:p>
          <a:p>
            <a:r>
              <a:rPr lang="en-US" dirty="0"/>
              <a:t>1-5110-036-121</a:t>
            </a:r>
          </a:p>
        </p:txBody>
      </p:sp>
    </p:spTree>
    <p:extLst>
      <p:ext uri="{BB962C8B-B14F-4D97-AF65-F5344CB8AC3E}">
        <p14:creationId xmlns:p14="http://schemas.microsoft.com/office/powerpoint/2010/main" val="89164095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457912"/>
            <a:ext cx="7467600" cy="1141728"/>
          </a:xfrm>
          <a:noFill/>
          <a:ln/>
        </p:spPr>
        <p:txBody>
          <a:bodyPr lIns="92075" tIns="46038" rIns="92075" bIns="46038"/>
          <a:lstStyle/>
          <a:p>
            <a:r>
              <a:rPr lang="en-US" dirty="0"/>
              <a:t>Reading an Account Code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599640"/>
            <a:ext cx="7162800" cy="4115105"/>
          </a:xfrm>
          <a:noFill/>
          <a:ln/>
        </p:spPr>
        <p:txBody>
          <a:bodyPr lIns="92075" tIns="46038" rIns="92075" bIns="46038"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1-5110-036-411</a:t>
            </a:r>
          </a:p>
          <a:p>
            <a:pPr>
              <a:lnSpc>
                <a:spcPct val="90000"/>
              </a:lnSpc>
              <a:buNone/>
            </a:pPr>
            <a:r>
              <a:rPr lang="en-US" sz="2400" dirty="0"/>
              <a:t>	State - Regular Curricular - Charter Schools - Supplies and Materials</a:t>
            </a:r>
          </a:p>
          <a:p>
            <a:pPr>
              <a:lnSpc>
                <a:spcPct val="90000"/>
              </a:lnSpc>
              <a:buNone/>
            </a:pPr>
            <a:endParaRPr lang="en-US" sz="2400" dirty="0"/>
          </a:p>
          <a:p>
            <a:pPr>
              <a:lnSpc>
                <a:spcPct val="90000"/>
              </a:lnSpc>
              <a:buClr>
                <a:srgbClr val="FF0000"/>
              </a:buClr>
            </a:pPr>
            <a:r>
              <a:rPr lang="en-US" sz="2400" dirty="0"/>
              <a:t>1-5270-016-121</a:t>
            </a:r>
          </a:p>
          <a:p>
            <a:pPr>
              <a:lnSpc>
                <a:spcPct val="90000"/>
              </a:lnSpc>
              <a:buNone/>
            </a:pPr>
            <a:r>
              <a:rPr lang="en-US" sz="2400" dirty="0"/>
              <a:t>	State - LEP – Reading Camp- Salary - Teacher</a:t>
            </a:r>
          </a:p>
          <a:p>
            <a:pPr>
              <a:lnSpc>
                <a:spcPct val="90000"/>
              </a:lnSpc>
              <a:buNone/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1-6550-036-171</a:t>
            </a:r>
          </a:p>
          <a:p>
            <a:pPr>
              <a:lnSpc>
                <a:spcPct val="90000"/>
              </a:lnSpc>
              <a:buNone/>
            </a:pPr>
            <a:r>
              <a:rPr lang="en-US" sz="2400" dirty="0"/>
              <a:t>	State – Transportation- Charter Schools - Salary Driver</a:t>
            </a:r>
          </a:p>
        </p:txBody>
      </p:sp>
    </p:spTree>
    <p:extLst>
      <p:ext uri="{BB962C8B-B14F-4D97-AF65-F5344CB8AC3E}">
        <p14:creationId xmlns:p14="http://schemas.microsoft.com/office/powerpoint/2010/main" val="117540586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Datafile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Submit these files to us on a monthly basis</a:t>
            </a:r>
          </a:p>
          <a:p>
            <a:pPr marL="857250" lvl="2" indent="-457200"/>
            <a:r>
              <a:rPr lang="en-US" sz="2800" dirty="0"/>
              <a:t>Payroll</a:t>
            </a:r>
          </a:p>
          <a:p>
            <a:pPr marL="857250" lvl="2" indent="-457200"/>
            <a:r>
              <a:rPr lang="en-US" sz="2800" dirty="0"/>
              <a:t>Monthly Financial Reports</a:t>
            </a:r>
          </a:p>
          <a:p>
            <a:pPr marL="400050" lvl="2" indent="0">
              <a:buNone/>
            </a:pPr>
            <a:endParaRPr lang="en-US" sz="2800" dirty="0"/>
          </a:p>
          <a:p>
            <a:pPr marL="400050" lvl="2" indent="0">
              <a:buNone/>
            </a:pPr>
            <a:r>
              <a:rPr lang="en-US" sz="2800" dirty="0"/>
              <a:t>Software will create these files</a:t>
            </a:r>
          </a:p>
          <a:p>
            <a:pPr marL="857250" lvl="2" indent="-457200"/>
            <a:r>
              <a:rPr lang="en-US" sz="2800" dirty="0"/>
              <a:t>Schedule: </a:t>
            </a:r>
            <a:r>
              <a:rPr lang="en-US" sz="1800" dirty="0">
                <a:hlinkClick r:id="rId3"/>
              </a:rPr>
              <a:t>http://www.ncpublicschools.org/fbs/finance/reporting/</a:t>
            </a:r>
            <a:endParaRPr lang="en-US" sz="1800" dirty="0"/>
          </a:p>
          <a:p>
            <a:pPr marL="857250" lvl="2" indent="-457200"/>
            <a:r>
              <a:rPr lang="en-US" sz="2800" dirty="0"/>
              <a:t>Review the files and reconcile</a:t>
            </a:r>
          </a:p>
          <a:p>
            <a:pPr marL="857250" lvl="2" indent="-457200"/>
            <a:r>
              <a:rPr lang="en-US" sz="2800" dirty="0"/>
              <a:t>DPI provides financial reports</a:t>
            </a:r>
          </a:p>
          <a:p>
            <a:pPr marL="0" indent="0">
              <a:buNone/>
            </a:pPr>
            <a:br>
              <a:rPr lang="en-US" sz="2800" dirty="0"/>
            </a:br>
            <a:r>
              <a:rPr lang="en-US" sz="2800" dirty="0"/>
              <a:t>	</a:t>
            </a:r>
          </a:p>
          <a:p>
            <a:pPr eaLnBrk="1" hangingPunct="1">
              <a:buFont typeface="Wingdings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79104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/>
              <a:t>Financial Reports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2400" dirty="0"/>
              <a:t>DPI provides these reports</a:t>
            </a:r>
          </a:p>
          <a:p>
            <a:r>
              <a:rPr lang="en-US" sz="2800" dirty="0"/>
              <a:t>ALTARPO1 - 	Budget Allotment Revision</a:t>
            </a:r>
          </a:p>
          <a:p>
            <a:r>
              <a:rPr lang="en-US" sz="2800" dirty="0"/>
              <a:t>ALTINRP1 - 	Planning Allotments</a:t>
            </a:r>
          </a:p>
          <a:p>
            <a:r>
              <a:rPr lang="en-US" sz="2800" dirty="0"/>
              <a:t>JHA 305 - 	Local Account Balance 					Reconciliation</a:t>
            </a:r>
          </a:p>
          <a:p>
            <a:r>
              <a:rPr lang="en-US" sz="2800" dirty="0"/>
              <a:t>JHA 705 - 	Budget Balance Reconciliation</a:t>
            </a:r>
          </a:p>
          <a:p>
            <a:r>
              <a:rPr lang="en-US" sz="2800" dirty="0"/>
              <a:t>JHA714 - 	Cash Balance Report</a:t>
            </a:r>
          </a:p>
          <a:p>
            <a:r>
              <a:rPr lang="en-US" sz="2800" dirty="0"/>
              <a:t>Monitor - 	Monthly Monitoring Report</a:t>
            </a:r>
            <a:br>
              <a:rPr lang="en-US" sz="2800" dirty="0"/>
            </a:br>
            <a:r>
              <a:rPr lang="en-US" sz="2800" dirty="0"/>
              <a:t>	</a:t>
            </a:r>
          </a:p>
          <a:p>
            <a:pPr eaLnBrk="1" hangingPunct="1">
              <a:buFont typeface="Wingdings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52382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 Accounting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Principals Monthly Report (PMR)</a:t>
            </a:r>
          </a:p>
          <a:p>
            <a:pPr lvl="1"/>
            <a:r>
              <a:rPr lang="en-US" dirty="0"/>
              <a:t>Monthly</a:t>
            </a:r>
          </a:p>
          <a:p>
            <a:pPr lvl="1"/>
            <a:r>
              <a:rPr lang="en-US" dirty="0"/>
              <a:t>Submitted via PowerSchool</a:t>
            </a:r>
          </a:p>
          <a:p>
            <a:pPr lvl="1"/>
            <a:r>
              <a:rPr lang="en-US" dirty="0"/>
              <a:t>Source of Average Daily Membership (ADM)</a:t>
            </a:r>
          </a:p>
          <a:p>
            <a:pPr lvl="1"/>
            <a:r>
              <a:rPr lang="en-US" dirty="0"/>
              <a:t>Student Accounting Reports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School Attendance and Student Accounting Manual: </a:t>
            </a:r>
            <a:r>
              <a:rPr lang="en-US" sz="1600" dirty="0">
                <a:hlinkClick r:id="rId3"/>
              </a:rPr>
              <a:t>http://www.ncpublicschools.org/fbs/accounting/manuals/</a:t>
            </a:r>
            <a:endParaRPr lang="en-US" sz="16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7100445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 Accounting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fraud to knowingly certify students on the PMR who are not in membership in your charter school</a:t>
            </a:r>
          </a:p>
        </p:txBody>
      </p:sp>
    </p:spTree>
    <p:extLst>
      <p:ext uri="{BB962C8B-B14F-4D97-AF65-F5344CB8AC3E}">
        <p14:creationId xmlns:p14="http://schemas.microsoft.com/office/powerpoint/2010/main" val="2706890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School Business Does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09800"/>
            <a:ext cx="7543800" cy="4525963"/>
          </a:xfrm>
        </p:spPr>
        <p:txBody>
          <a:bodyPr/>
          <a:lstStyle/>
          <a:p>
            <a:r>
              <a:rPr lang="en-US" dirty="0"/>
              <a:t>Public school budget development</a:t>
            </a:r>
          </a:p>
          <a:p>
            <a:r>
              <a:rPr lang="en-US" dirty="0"/>
              <a:t>Allocation of funds</a:t>
            </a:r>
          </a:p>
          <a:p>
            <a:r>
              <a:rPr lang="en-US" dirty="0"/>
              <a:t>Collection of data</a:t>
            </a:r>
          </a:p>
          <a:p>
            <a:r>
              <a:rPr lang="en-US" dirty="0"/>
              <a:t>Analysis of data</a:t>
            </a:r>
          </a:p>
          <a:p>
            <a:r>
              <a:rPr lang="en-US" dirty="0"/>
              <a:t>Projections </a:t>
            </a:r>
          </a:p>
          <a:p>
            <a:r>
              <a:rPr lang="en-US" dirty="0"/>
              <a:t>Monitor the compliance of laws and policy</a:t>
            </a:r>
          </a:p>
          <a:p>
            <a:r>
              <a:rPr lang="en-US" dirty="0"/>
              <a:t>Report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46337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 Accounting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itchFamily="2" charset="2"/>
              <a:buChar char="Ø"/>
            </a:pPr>
            <a:endParaRPr lang="en-US" dirty="0"/>
          </a:p>
          <a:p>
            <a:r>
              <a:rPr lang="en-US" dirty="0"/>
              <a:t>School Activity Report (SAR)</a:t>
            </a:r>
          </a:p>
          <a:p>
            <a:pPr lvl="1"/>
            <a:r>
              <a:rPr lang="en-US" dirty="0"/>
              <a:t>Who, What, When and Where of the School</a:t>
            </a:r>
          </a:p>
          <a:p>
            <a:pPr lvl="1"/>
            <a:r>
              <a:rPr lang="en-US" dirty="0"/>
              <a:t>Accuracy of Data</a:t>
            </a:r>
          </a:p>
          <a:p>
            <a:pPr lvl="1"/>
            <a:r>
              <a:rPr lang="en-US" dirty="0"/>
              <a:t>Uses of Data</a:t>
            </a:r>
          </a:p>
          <a:p>
            <a:pPr lvl="1"/>
            <a:endParaRPr lang="en-US" dirty="0"/>
          </a:p>
          <a:p>
            <a:r>
              <a:rPr lang="en-US" dirty="0"/>
              <a:t>SAR Manual: </a:t>
            </a:r>
            <a:r>
              <a:rPr lang="en-US" sz="2400" dirty="0">
                <a:hlinkClick r:id="rId3"/>
              </a:rPr>
              <a:t>http://www.ncpublicschools.org/fbs/accounting/manuals/</a:t>
            </a:r>
            <a:endParaRPr lang="en-US" sz="2400" dirty="0"/>
          </a:p>
          <a:p>
            <a:pPr>
              <a:buFont typeface="Wingdings" pitchFamily="2" charset="2"/>
              <a:buChar char="Ø"/>
            </a:pPr>
            <a:endParaRPr lang="en-US" sz="2400" dirty="0"/>
          </a:p>
          <a:p>
            <a:pPr lvl="1">
              <a:buFont typeface="Wingdings" pitchFamily="2" charset="2"/>
              <a:buChar char="Ø"/>
            </a:pPr>
            <a:endParaRPr lang="en-US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1354649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 </a:t>
            </a:r>
            <a:r>
              <a:rPr lang="en-US" dirty="0" err="1"/>
              <a:t>Aways</a:t>
            </a:r>
            <a:r>
              <a:rPr lang="en-US" dirty="0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sz="4400" dirty="0"/>
              <a:t>Data reporting is NOT optional (must be in our required format – on time)</a:t>
            </a:r>
          </a:p>
          <a:p>
            <a:pPr lvl="1"/>
            <a:r>
              <a:rPr lang="en-US" sz="3800" dirty="0"/>
              <a:t>Financial </a:t>
            </a:r>
            <a:r>
              <a:rPr lang="en-US" sz="3800" dirty="0" err="1"/>
              <a:t>Datafile</a:t>
            </a:r>
            <a:r>
              <a:rPr lang="en-US" sz="3800" dirty="0"/>
              <a:t> – UERS Transfer Schedule</a:t>
            </a:r>
          </a:p>
          <a:p>
            <a:pPr lvl="1"/>
            <a:r>
              <a:rPr lang="en-US" sz="3800" dirty="0"/>
              <a:t>PMR – PowerSchool</a:t>
            </a:r>
          </a:p>
          <a:p>
            <a:pPr lvl="1"/>
            <a:r>
              <a:rPr lang="en-US" sz="3800" dirty="0"/>
              <a:t>SAR – PowerSchool</a:t>
            </a:r>
          </a:p>
          <a:p>
            <a:pPr lvl="1"/>
            <a:endParaRPr lang="en-US" sz="4400" dirty="0"/>
          </a:p>
          <a:p>
            <a:r>
              <a:rPr lang="en-US" sz="4400" dirty="0"/>
              <a:t>Board of Directors is responsible for data submitted</a:t>
            </a:r>
          </a:p>
          <a:p>
            <a:endParaRPr lang="en-US" sz="4400" dirty="0"/>
          </a:p>
          <a:p>
            <a:r>
              <a:rPr lang="en-US" sz="4400" dirty="0"/>
              <a:t>Decisions made based on submitted data</a:t>
            </a:r>
          </a:p>
          <a:p>
            <a:endParaRPr lang="en-US" sz="4400" dirty="0"/>
          </a:p>
          <a:p>
            <a:r>
              <a:rPr lang="en-US" sz="4400" dirty="0"/>
              <a:t>No access to funds until approximately 2 weeks after CO is submitted</a:t>
            </a:r>
          </a:p>
          <a:p>
            <a:endParaRPr lang="en-US" sz="4400" dirty="0"/>
          </a:p>
          <a:p>
            <a:r>
              <a:rPr lang="en-US" sz="4400" dirty="0"/>
              <a:t>DPI Provides Cash Management Training (Required for all new schools)</a:t>
            </a:r>
          </a:p>
          <a:p>
            <a:pPr marL="457200" lvl="1" indent="0">
              <a:buNone/>
            </a:pPr>
            <a:endParaRPr lang="en-US" sz="3800" dirty="0"/>
          </a:p>
          <a:p>
            <a:pPr lvl="1">
              <a:buFont typeface="Wingdings" pitchFamily="2" charset="2"/>
              <a:buChar char="Ø"/>
            </a:pPr>
            <a:endParaRPr lang="en-US" dirty="0"/>
          </a:p>
          <a:p>
            <a:pPr lvl="1">
              <a:buFont typeface="Wingdings" pitchFamily="2" charset="2"/>
              <a:buChar char="Ø"/>
            </a:pPr>
            <a:endParaRPr lang="en-US" dirty="0"/>
          </a:p>
          <a:p>
            <a:pPr lvl="1">
              <a:buFont typeface="Wingdings" pitchFamily="2" charset="2"/>
              <a:buChar char="Ø"/>
            </a:pPr>
            <a:endParaRPr lang="en-US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3312616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Section Chief</a:t>
            </a:r>
          </a:p>
          <a:p>
            <a:pPr lvl="1"/>
            <a:r>
              <a:rPr lang="en-US" dirty="0"/>
              <a:t>Gwendolyn Tucker (919) 807-3708</a:t>
            </a:r>
          </a:p>
          <a:p>
            <a:pPr lvl="1"/>
            <a:endParaRPr lang="en-US" dirty="0"/>
          </a:p>
          <a:p>
            <a:r>
              <a:rPr lang="en-US" dirty="0"/>
              <a:t>Financial Related Questions</a:t>
            </a:r>
          </a:p>
          <a:p>
            <a:pPr lvl="1"/>
            <a:r>
              <a:rPr lang="en-US" dirty="0"/>
              <a:t>Roxane Bernard (919) 807- 3725</a:t>
            </a:r>
          </a:p>
          <a:p>
            <a:pPr lvl="1"/>
            <a:endParaRPr lang="en-US" dirty="0"/>
          </a:p>
          <a:p>
            <a:r>
              <a:rPr lang="en-US" dirty="0"/>
              <a:t>PMR Questions</a:t>
            </a:r>
          </a:p>
          <a:p>
            <a:pPr lvl="1"/>
            <a:r>
              <a:rPr lang="en-US" dirty="0"/>
              <a:t>Ozella Wiggins (919) 807-3757</a:t>
            </a:r>
          </a:p>
          <a:p>
            <a:pPr lvl="1"/>
            <a:endParaRPr lang="en-US" dirty="0"/>
          </a:p>
          <a:p>
            <a:r>
              <a:rPr lang="en-US" dirty="0"/>
              <a:t>SAR Questions</a:t>
            </a:r>
          </a:p>
          <a:p>
            <a:pPr lvl="1"/>
            <a:r>
              <a:rPr lang="en-US" dirty="0"/>
              <a:t>Penny May (919) 807-3737</a:t>
            </a:r>
          </a:p>
          <a:p>
            <a:pPr lvl="1">
              <a:buFont typeface="Wingdings" pitchFamily="2" charset="2"/>
              <a:buChar char="Ø"/>
            </a:pPr>
            <a:endParaRPr lang="en-US" dirty="0"/>
          </a:p>
          <a:p>
            <a:pPr lvl="1">
              <a:buFont typeface="Wingdings" pitchFamily="2" charset="2"/>
              <a:buChar char="Ø"/>
            </a:pPr>
            <a:endParaRPr lang="en-US" dirty="0"/>
          </a:p>
          <a:p>
            <a:pPr lvl="1">
              <a:buFont typeface="Wingdings" pitchFamily="2" charset="2"/>
              <a:buChar char="Ø"/>
            </a:pPr>
            <a:endParaRPr lang="en-US" dirty="0"/>
          </a:p>
          <a:p>
            <a:pPr lvl="1">
              <a:buFont typeface="Wingdings" pitchFamily="2" charset="2"/>
              <a:buChar char="Ø"/>
            </a:pPr>
            <a:endParaRPr lang="en-US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5939107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0"/>
            <a:ext cx="8229600" cy="1143000"/>
          </a:xfrm>
        </p:spPr>
        <p:txBody>
          <a:bodyPr/>
          <a:lstStyle/>
          <a:p>
            <a:r>
              <a:rPr lang="en-US" dirty="0"/>
              <a:t>Non Compliance</a:t>
            </a:r>
          </a:p>
        </p:txBody>
      </p:sp>
    </p:spTree>
    <p:extLst>
      <p:ext uri="{BB962C8B-B14F-4D97-AF65-F5344CB8AC3E}">
        <p14:creationId xmlns:p14="http://schemas.microsoft.com/office/powerpoint/2010/main" val="17266737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Annual Financial audits are due Oct 31</a:t>
            </a:r>
            <a:r>
              <a:rPr lang="en-US" baseline="30000" dirty="0"/>
              <a:t>st</a:t>
            </a:r>
          </a:p>
          <a:p>
            <a:r>
              <a:rPr lang="en-US" dirty="0"/>
              <a:t>Local Government Commission and DPI review.</a:t>
            </a:r>
          </a:p>
          <a:p>
            <a:r>
              <a:rPr lang="en-US" dirty="0"/>
              <a:t>DPI is required to follow up on the resolution of findings</a:t>
            </a:r>
          </a:p>
          <a:p>
            <a:r>
              <a:rPr lang="en-US" dirty="0"/>
              <a:t>DPI assesses each charter school for compliance and solvency.</a:t>
            </a:r>
          </a:p>
        </p:txBody>
      </p:sp>
    </p:spTree>
    <p:extLst>
      <p:ext uri="{BB962C8B-B14F-4D97-AF65-F5344CB8AC3E}">
        <p14:creationId xmlns:p14="http://schemas.microsoft.com/office/powerpoint/2010/main" val="202037647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Performance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>
                <a:hlinkClick r:id="rId2"/>
              </a:rPr>
              <a:t>http://www.dpi.state.nc.us/fbs/charterschools/</a:t>
            </a:r>
            <a:r>
              <a:rPr lang="en-US" sz="1800" dirty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Evaluates both near term health and long term sustainability.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71209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211490" cy="1400530"/>
          </a:xfrm>
        </p:spPr>
        <p:txBody>
          <a:bodyPr/>
          <a:lstStyle/>
          <a:p>
            <a:r>
              <a:rPr lang="en-US" dirty="0"/>
              <a:t>Financial Non Compliance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55" y="2133600"/>
            <a:ext cx="8229600" cy="4525963"/>
          </a:xfrm>
        </p:spPr>
        <p:txBody>
          <a:bodyPr/>
          <a:lstStyle/>
          <a:p>
            <a:r>
              <a:rPr lang="en-US" dirty="0"/>
              <a:t>SBE policy CHRT-006-U</a:t>
            </a:r>
          </a:p>
          <a:p>
            <a:r>
              <a:rPr lang="en-US" dirty="0"/>
              <a:t>3 levels</a:t>
            </a:r>
          </a:p>
          <a:p>
            <a:pPr lvl="1"/>
            <a:r>
              <a:rPr lang="en-US" dirty="0"/>
              <a:t>Cautionary</a:t>
            </a:r>
          </a:p>
          <a:p>
            <a:pPr lvl="1"/>
            <a:r>
              <a:rPr lang="en-US" dirty="0"/>
              <a:t>Probationary</a:t>
            </a:r>
          </a:p>
          <a:p>
            <a:pPr lvl="1"/>
            <a:r>
              <a:rPr lang="en-US" dirty="0"/>
              <a:t>Disciplinary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97431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Most common reasons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Negative fund balance</a:t>
            </a:r>
          </a:p>
          <a:p>
            <a:r>
              <a:rPr lang="en-US" dirty="0"/>
              <a:t>Non responsive or late reporting</a:t>
            </a:r>
          </a:p>
          <a:p>
            <a:r>
              <a:rPr lang="en-US"/>
              <a:t>Low </a:t>
            </a:r>
            <a:r>
              <a:rPr lang="en-US" dirty="0"/>
              <a:t>ADM</a:t>
            </a:r>
          </a:p>
          <a:p>
            <a:r>
              <a:rPr lang="en-US" dirty="0"/>
              <a:t>Material weaknesses</a:t>
            </a:r>
          </a:p>
          <a:p>
            <a:r>
              <a:rPr lang="en-US" dirty="0"/>
              <a:t>Cash Flow issues</a:t>
            </a:r>
          </a:p>
          <a:p>
            <a:r>
              <a:rPr lang="en-US" dirty="0"/>
              <a:t>Student Accounting irregularities</a:t>
            </a:r>
          </a:p>
        </p:txBody>
      </p:sp>
    </p:spTree>
    <p:extLst>
      <p:ext uri="{BB962C8B-B14F-4D97-AF65-F5344CB8AC3E}">
        <p14:creationId xmlns:p14="http://schemas.microsoft.com/office/powerpoint/2010/main" val="1726061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Sign up Weekly Finance Officers Newsletter</a:t>
            </a:r>
          </a:p>
          <a:p>
            <a:pPr marL="1260475"/>
            <a:r>
              <a:rPr lang="en-US" dirty="0"/>
              <a:t>Reports due</a:t>
            </a:r>
          </a:p>
          <a:p>
            <a:pPr marL="1260475"/>
            <a:r>
              <a:rPr lang="en-US" dirty="0"/>
              <a:t>Changes</a:t>
            </a:r>
          </a:p>
          <a:p>
            <a:pPr marL="1260475"/>
            <a:r>
              <a:rPr lang="en-US" dirty="0"/>
              <a:t>State Board policies</a:t>
            </a:r>
          </a:p>
          <a:p>
            <a:pPr marL="1260475"/>
            <a:r>
              <a:rPr lang="en-US" dirty="0"/>
              <a:t>Year end information</a:t>
            </a:r>
          </a:p>
          <a:p>
            <a:pPr marL="1260475"/>
            <a:r>
              <a:rPr lang="en-US" dirty="0"/>
              <a:t>New legislation</a:t>
            </a:r>
          </a:p>
          <a:p>
            <a:pPr marL="0" indent="0">
              <a:buNone/>
            </a:pPr>
            <a:r>
              <a:rPr lang="en-US" sz="2800" dirty="0">
                <a:hlinkClick r:id="rId2"/>
              </a:rPr>
              <a:t>http://www.ncpublicschools.org/fbs/resources/newsletters/</a:t>
            </a:r>
            <a:r>
              <a:rPr lang="en-US" sz="2800" dirty="0"/>
              <a:t> </a:t>
            </a:r>
          </a:p>
          <a:p>
            <a:pPr marL="1260475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090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Communications and Systems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Sign up for Finance newsletter from FBS</a:t>
            </a:r>
          </a:p>
          <a:p>
            <a:pPr marL="0" indent="0">
              <a:buNone/>
            </a:pPr>
            <a:r>
              <a:rPr lang="en-US" sz="1200" dirty="0">
                <a:hlinkClick r:id="rId2"/>
              </a:rPr>
              <a:t>http://www.ncpublicschools.org/fbs/resources/newsletters/</a:t>
            </a:r>
            <a:r>
              <a:rPr lang="en-US" sz="1200" dirty="0"/>
              <a:t> 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2400" dirty="0"/>
              <a:t>2. Subscribe to:</a:t>
            </a:r>
          </a:p>
          <a:p>
            <a:pPr marL="461963" indent="0">
              <a:buNone/>
            </a:pPr>
            <a:r>
              <a:rPr lang="en-US" sz="2400" dirty="0"/>
              <a:t>CSADM system (in spring) </a:t>
            </a:r>
            <a:r>
              <a:rPr lang="en-US" sz="1400" dirty="0">
                <a:hlinkClick r:id="rId3"/>
              </a:rPr>
              <a:t>http://www.ncpublicschools.org/fbs/charterschools/</a:t>
            </a:r>
            <a:r>
              <a:rPr lang="en-US" sz="1400" dirty="0"/>
              <a:t> </a:t>
            </a:r>
          </a:p>
          <a:p>
            <a:pPr marL="461963" indent="0">
              <a:buNone/>
            </a:pPr>
            <a:r>
              <a:rPr lang="en-US" sz="2400" dirty="0"/>
              <a:t>Allotments system (in June) </a:t>
            </a:r>
            <a:r>
              <a:rPr lang="en-US" sz="1300" dirty="0">
                <a:hlinkClick r:id="rId4"/>
              </a:rPr>
              <a:t>http://www.ncpublicschools.org/fbs/allotments/</a:t>
            </a:r>
            <a:r>
              <a:rPr lang="en-US" sz="2400" dirty="0"/>
              <a:t> </a:t>
            </a:r>
          </a:p>
          <a:p>
            <a:pPr marL="461963" indent="0">
              <a:buNone/>
            </a:pPr>
            <a:r>
              <a:rPr lang="en-US" sz="2400" dirty="0"/>
              <a:t>EDDIE (in spring) </a:t>
            </a:r>
            <a:r>
              <a:rPr lang="en-US" sz="1300" dirty="0">
                <a:hlinkClick r:id="rId5"/>
              </a:rPr>
              <a:t>http://www.ncpublicschools.org/fbs/accounting/eddie/</a:t>
            </a:r>
            <a:r>
              <a:rPr lang="en-US" sz="1300" dirty="0"/>
              <a:t> 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70237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FBS Website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Website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http://www.dpi.state.nc.us/fbs/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Allotments</a:t>
            </a:r>
          </a:p>
          <a:p>
            <a:r>
              <a:rPr lang="en-US" dirty="0"/>
              <a:t>Budget Information</a:t>
            </a:r>
          </a:p>
          <a:p>
            <a:r>
              <a:rPr lang="en-US" dirty="0"/>
              <a:t>Student Accounting</a:t>
            </a:r>
          </a:p>
          <a:p>
            <a:r>
              <a:rPr lang="en-US" dirty="0"/>
              <a:t>Manuals</a:t>
            </a:r>
          </a:p>
          <a:p>
            <a:r>
              <a:rPr lang="en-US" dirty="0"/>
              <a:t>Statistical Resources</a:t>
            </a:r>
          </a:p>
        </p:txBody>
      </p:sp>
    </p:spTree>
    <p:extLst>
      <p:ext uri="{BB962C8B-B14F-4D97-AF65-F5344CB8AC3E}">
        <p14:creationId xmlns:p14="http://schemas.microsoft.com/office/powerpoint/2010/main" val="3381653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r>
              <a:rPr lang="en-US" dirty="0"/>
              <a:t>Budgeting</a:t>
            </a:r>
          </a:p>
        </p:txBody>
      </p:sp>
    </p:spTree>
    <p:extLst>
      <p:ext uri="{BB962C8B-B14F-4D97-AF65-F5344CB8AC3E}">
        <p14:creationId xmlns:p14="http://schemas.microsoft.com/office/powerpoint/2010/main" val="3763731917"/>
      </p:ext>
    </p:extLst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9556DA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C8B4EA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5000" b="1" i="0" u="none" strike="noStrike" cap="none" normalizeH="0" baseline="0" smtClean="0">
            <a:ln>
              <a:noFill/>
            </a:ln>
            <a:solidFill>
              <a:srgbClr val="73BFC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5000" b="1" i="0" u="none" strike="noStrike" cap="none" normalizeH="0" baseline="0" smtClean="0">
            <a:ln>
              <a:noFill/>
            </a:ln>
            <a:solidFill>
              <a:srgbClr val="73BFC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5000" b="1" i="0" u="none" strike="noStrike" cap="none" normalizeH="0" baseline="0" smtClean="0">
            <a:ln>
              <a:noFill/>
            </a:ln>
            <a:solidFill>
              <a:srgbClr val="73BFC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5000" b="1" i="0" u="none" strike="noStrike" cap="none" normalizeH="0" baseline="0" smtClean="0">
            <a:ln>
              <a:noFill/>
            </a:ln>
            <a:solidFill>
              <a:srgbClr val="73BFC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SPSF</Template>
  <TotalTime>8578</TotalTime>
  <Words>1936</Words>
  <Application>Microsoft Office PowerPoint</Application>
  <PresentationFormat>On-screen Show (4:3)</PresentationFormat>
  <Paragraphs>456</Paragraphs>
  <Slides>57</Slides>
  <Notes>21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8" baseType="lpstr">
      <vt:lpstr>Arial</vt:lpstr>
      <vt:lpstr>Century Gothic</vt:lpstr>
      <vt:lpstr>Times</vt:lpstr>
      <vt:lpstr>Times New Roman</vt:lpstr>
      <vt:lpstr>Wingdings</vt:lpstr>
      <vt:lpstr>Wingdings 2</vt:lpstr>
      <vt:lpstr>Wingdings 3</vt:lpstr>
      <vt:lpstr>Blank Presentation</vt:lpstr>
      <vt:lpstr>Default Design</vt:lpstr>
      <vt:lpstr>Ion</vt:lpstr>
      <vt:lpstr>Chart</vt:lpstr>
      <vt:lpstr>New Charter Schools</vt:lpstr>
      <vt:lpstr>Agenda</vt:lpstr>
      <vt:lpstr>Financial and Business Services Organization</vt:lpstr>
      <vt:lpstr>Who is School Business?</vt:lpstr>
      <vt:lpstr>What School Business Does</vt:lpstr>
      <vt:lpstr>Communications</vt:lpstr>
      <vt:lpstr>Communications and Systems</vt:lpstr>
      <vt:lpstr>FBS Website</vt:lpstr>
      <vt:lpstr>Budgeting</vt:lpstr>
      <vt:lpstr>Budgeting</vt:lpstr>
      <vt:lpstr>ADM</vt:lpstr>
      <vt:lpstr>Annual Process</vt:lpstr>
      <vt:lpstr>State Funding</vt:lpstr>
      <vt:lpstr>PowerPoint Presentation</vt:lpstr>
      <vt:lpstr>PowerPoint Presentation</vt:lpstr>
      <vt:lpstr>Webinar on State Funding Calculation</vt:lpstr>
      <vt:lpstr>PowerPoint Presentation</vt:lpstr>
      <vt:lpstr>PowerPoint Presentation</vt:lpstr>
      <vt:lpstr>PowerPoint Presentation</vt:lpstr>
      <vt:lpstr>Local Funding </vt:lpstr>
      <vt:lpstr>Federal Grants</vt:lpstr>
      <vt:lpstr>Vendors and Contractors</vt:lpstr>
      <vt:lpstr>Allotments</vt:lpstr>
      <vt:lpstr>What is an Allotment?</vt:lpstr>
      <vt:lpstr>Average Daily Membership (ADM)</vt:lpstr>
      <vt:lpstr>Schedule</vt:lpstr>
      <vt:lpstr>Schedule</vt:lpstr>
      <vt:lpstr>PowerPoint Presentation</vt:lpstr>
      <vt:lpstr>Children With Disabilities</vt:lpstr>
      <vt:lpstr>Federal Allocations</vt:lpstr>
      <vt:lpstr>Contact Information</vt:lpstr>
      <vt:lpstr>CASH</vt:lpstr>
      <vt:lpstr>Cash Flow</vt:lpstr>
      <vt:lpstr>Certificate of Occupancy</vt:lpstr>
      <vt:lpstr>Cash Management</vt:lpstr>
      <vt:lpstr>Cash Management</vt:lpstr>
      <vt:lpstr>Charter Financial Training</vt:lpstr>
      <vt:lpstr>REPORTING </vt:lpstr>
      <vt:lpstr>Uniform Education Reporting System (UERS)</vt:lpstr>
      <vt:lpstr>UERS</vt:lpstr>
      <vt:lpstr>Chart of Accounts</vt:lpstr>
      <vt:lpstr>Chart of Accounts</vt:lpstr>
      <vt:lpstr>Published Data</vt:lpstr>
      <vt:lpstr>Account String</vt:lpstr>
      <vt:lpstr>Reading an Account Code</vt:lpstr>
      <vt:lpstr>Datafile</vt:lpstr>
      <vt:lpstr>Financial Reports</vt:lpstr>
      <vt:lpstr>Student Accounting</vt:lpstr>
      <vt:lpstr>Student Accounting</vt:lpstr>
      <vt:lpstr>Student Accounting</vt:lpstr>
      <vt:lpstr>Take Aways </vt:lpstr>
      <vt:lpstr>Contacts </vt:lpstr>
      <vt:lpstr>Non Compliance</vt:lpstr>
      <vt:lpstr>Audits</vt:lpstr>
      <vt:lpstr>Financial Performance Framework</vt:lpstr>
      <vt:lpstr>Financial Non Compliance</vt:lpstr>
      <vt:lpstr>Most common reasons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KTFrazier</dc:creator>
  <cp:lastModifiedBy>Lawrence Pollard</cp:lastModifiedBy>
  <cp:revision>200</cp:revision>
  <cp:lastPrinted>2017-10-25T15:58:08Z</cp:lastPrinted>
  <dcterms:created xsi:type="dcterms:W3CDTF">2006-10-10T13:25:26Z</dcterms:created>
  <dcterms:modified xsi:type="dcterms:W3CDTF">2017-10-25T17:13:44Z</dcterms:modified>
</cp:coreProperties>
</file>