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3"/>
  </p:notesMasterIdLst>
  <p:sldIdLst>
    <p:sldId id="334" r:id="rId2"/>
    <p:sldId id="259" r:id="rId3"/>
    <p:sldId id="343" r:id="rId4"/>
    <p:sldId id="327" r:id="rId5"/>
    <p:sldId id="338" r:id="rId6"/>
    <p:sldId id="339" r:id="rId7"/>
    <p:sldId id="335" r:id="rId8"/>
    <p:sldId id="341" r:id="rId9"/>
    <p:sldId id="329" r:id="rId10"/>
    <p:sldId id="330" r:id="rId11"/>
    <p:sldId id="308" r:id="rId12"/>
    <p:sldId id="309" r:id="rId13"/>
    <p:sldId id="261" r:id="rId14"/>
    <p:sldId id="266" r:id="rId15"/>
    <p:sldId id="271" r:id="rId16"/>
    <p:sldId id="342" r:id="rId17"/>
    <p:sldId id="324" r:id="rId18"/>
    <p:sldId id="331" r:id="rId19"/>
    <p:sldId id="333" r:id="rId20"/>
    <p:sldId id="325" r:id="rId21"/>
    <p:sldId id="32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571585-152C-EA4A-9EAA-6E7946F9C827}" type="datetimeFigureOut">
              <a:rPr lang="en-US" smtClean="0"/>
              <a:t>5/29/2018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8CA585-BB56-E74E-AEAE-183F97E3A5C0}" type="slidenum">
              <a:rPr lang="en-US" smtClean="0"/>
              <a:t>‹#›</a:t>
            </a:fld>
            <a:endParaRPr lang="en-US"/>
          </a:p>
        </p:txBody>
      </p:sp>
    </p:spTree>
    <p:extLst>
      <p:ext uri="{BB962C8B-B14F-4D97-AF65-F5344CB8AC3E}">
        <p14:creationId xmlns:p14="http://schemas.microsoft.com/office/powerpoint/2010/main" val="33281180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“Welcome</a:t>
            </a:r>
            <a:r>
              <a:rPr lang="en-US" baseline="0" dirty="0"/>
              <a:t> to the first of 6 workshop for district and school teams who are seeking to install and improve an MTSS.”</a:t>
            </a:r>
          </a:p>
          <a:p>
            <a:endParaRPr lang="en-US" baseline="0" dirty="0"/>
          </a:p>
          <a:p>
            <a:r>
              <a:rPr lang="en-US" baseline="0" dirty="0"/>
              <a:t>Introduce workshop goals- </a:t>
            </a:r>
          </a:p>
          <a:p>
            <a:pPr marL="171450" indent="-171450">
              <a:buFontTx/>
              <a:buChar char="-"/>
            </a:pPr>
            <a:r>
              <a:rPr lang="en-US" baseline="0" dirty="0"/>
              <a:t>Ensure common language</a:t>
            </a:r>
          </a:p>
          <a:p>
            <a:pPr marL="171450" indent="-171450">
              <a:buFontTx/>
              <a:buChar char="-"/>
            </a:pPr>
            <a:r>
              <a:rPr lang="en-US" baseline="0" dirty="0"/>
              <a:t>Focus on the leadership component of </a:t>
            </a:r>
            <a:r>
              <a:rPr lang="en-US" baseline="0" dirty="0" err="1"/>
              <a:t>mtss</a:t>
            </a:r>
            <a:endParaRPr lang="en-US" baseline="0" dirty="0"/>
          </a:p>
          <a:p>
            <a:pPr marL="628650" lvl="1" indent="-171450">
              <a:buFontTx/>
              <a:buChar char="-"/>
            </a:pPr>
            <a:r>
              <a:rPr lang="en-US" baseline="0" dirty="0"/>
              <a:t>Develop effective teams</a:t>
            </a:r>
          </a:p>
          <a:p>
            <a:pPr marL="628650" lvl="1" indent="-171450">
              <a:buFontTx/>
              <a:buChar char="-"/>
            </a:pPr>
            <a:r>
              <a:rPr lang="en-US" baseline="0" dirty="0"/>
              <a:t>Support the implementation by creating and communicating a vision</a:t>
            </a:r>
          </a:p>
          <a:p>
            <a:pPr marL="628650" lvl="1" indent="-171450">
              <a:buFontTx/>
              <a:buChar char="-"/>
            </a:pPr>
            <a:r>
              <a:rPr lang="en-US" baseline="0" dirty="0"/>
              <a:t>Providing resources</a:t>
            </a:r>
          </a:p>
          <a:p>
            <a:pPr marL="628650" lvl="1" indent="-171450">
              <a:buFontTx/>
              <a:buChar char="-"/>
            </a:pPr>
            <a:endParaRPr lang="en-US" baseline="0" dirty="0"/>
          </a:p>
          <a:p>
            <a:pPr marL="628650" lvl="1" indent="-171450">
              <a:buFontTx/>
              <a:buChar char="-"/>
            </a:pPr>
            <a:r>
              <a:rPr lang="en-US" baseline="0" dirty="0"/>
              <a:t>Sharing tools</a:t>
            </a:r>
          </a:p>
          <a:p>
            <a:pPr marL="628650" lvl="1" indent="-171450">
              <a:buFontTx/>
              <a:buChar char="-"/>
            </a:pPr>
            <a:r>
              <a:rPr lang="en-US" baseline="0" dirty="0"/>
              <a:t>Facilitating opportunities for planning and networking</a:t>
            </a:r>
          </a:p>
          <a:p>
            <a:pPr marL="457200" lvl="1" indent="0">
              <a:buFontTx/>
              <a:buNone/>
            </a:pPr>
            <a:endParaRPr lang="en-US" baseline="0" dirty="0"/>
          </a:p>
          <a:p>
            <a:pPr marL="628650" lvl="1" indent="-171450">
              <a:buFontTx/>
              <a:buChar char="-"/>
            </a:pPr>
            <a:endParaRPr lang="en-US" baseline="0" dirty="0"/>
          </a:p>
          <a:p>
            <a:r>
              <a:rPr lang="en-US" baseline="0" dirty="0"/>
              <a:t>Introduce team presenting</a:t>
            </a:r>
          </a:p>
          <a:p>
            <a:r>
              <a:rPr lang="en-US" baseline="0" dirty="0"/>
              <a:t>Acknowledge expertise and experience in the room</a:t>
            </a:r>
          </a:p>
          <a:p>
            <a:r>
              <a:rPr lang="en-US" baseline="0" dirty="0"/>
              <a:t>Motivation to be in attendance</a:t>
            </a:r>
          </a:p>
          <a:p>
            <a:endParaRPr lang="en-US" baseline="0" dirty="0"/>
          </a:p>
          <a:p>
            <a:pPr marL="0" indent="0">
              <a:buFont typeface="Arial"/>
              <a:buNone/>
            </a:pPr>
            <a:r>
              <a:rPr lang="en-US" b="1" baseline="0" dirty="0"/>
              <a:t>House keeping:</a:t>
            </a:r>
          </a:p>
          <a:p>
            <a:pPr marL="171450" indent="-171450">
              <a:buFont typeface="Arial"/>
              <a:buChar char="•"/>
            </a:pPr>
            <a:r>
              <a:rPr lang="en-US" baseline="0" dirty="0"/>
              <a:t>Start and stop time, breaks, lunch,</a:t>
            </a:r>
          </a:p>
          <a:p>
            <a:pPr marL="171450" indent="-171450">
              <a:buFont typeface="Arial"/>
              <a:buChar char="•"/>
            </a:pPr>
            <a:r>
              <a:rPr lang="en-US" baseline="0" dirty="0"/>
              <a:t>Restroom</a:t>
            </a:r>
          </a:p>
          <a:p>
            <a:pPr marL="171450" indent="-171450">
              <a:buFont typeface="Arial"/>
              <a:buChar char="•"/>
            </a:pPr>
            <a:r>
              <a:rPr lang="en-US" baseline="0" dirty="0"/>
              <a:t>Cell phones</a:t>
            </a:r>
          </a:p>
          <a:p>
            <a:pPr marL="171450" indent="-171450">
              <a:buFont typeface="Arial"/>
              <a:buChar char="•"/>
            </a:pPr>
            <a:r>
              <a:rPr lang="en-US" baseline="0" dirty="0"/>
              <a:t>How to handle questions </a:t>
            </a:r>
          </a:p>
          <a:p>
            <a:pPr marL="171450" indent="-171450">
              <a:buFont typeface="Arial"/>
              <a:buChar char="•"/>
            </a:pPr>
            <a:r>
              <a:rPr lang="en-US" baseline="0" dirty="0"/>
              <a:t>How to get groups attention</a:t>
            </a:r>
          </a:p>
          <a:p>
            <a:pPr marL="171450" indent="-171450">
              <a:buFont typeface="Arial"/>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D14E0934-01EA-3F4F-9242-49C4AF5EBF56}" type="slidenum">
              <a:rPr lang="en-US" smtClean="0"/>
              <a:t>1</a:t>
            </a:fld>
            <a:endParaRPr lang="en-US" dirty="0"/>
          </a:p>
        </p:txBody>
      </p:sp>
    </p:spTree>
    <p:extLst>
      <p:ext uri="{BB962C8B-B14F-4D97-AF65-F5344CB8AC3E}">
        <p14:creationId xmlns:p14="http://schemas.microsoft.com/office/powerpoint/2010/main" val="3451699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marL="0" marR="0" lvl="0" indent="0" algn="l" rtl="0">
              <a:lnSpc>
                <a:spcPct val="80000"/>
              </a:lnSpc>
              <a:spcBef>
                <a:spcPts val="0"/>
              </a:spcBef>
              <a:spcAft>
                <a:spcPts val="0"/>
              </a:spcAft>
              <a:buClr>
                <a:schemeClr val="dk1"/>
              </a:buClr>
              <a:buFont typeface="Calibri"/>
              <a:buNone/>
            </a:pPr>
            <a:r>
              <a:rPr lang="en" sz="1400" b="1" i="0" u="none" strike="noStrike" cap="none">
                <a:solidFill>
                  <a:schemeClr val="dk1"/>
                </a:solidFill>
                <a:latin typeface="Calibri"/>
                <a:ea typeface="Calibri"/>
                <a:cs typeface="Calibri"/>
                <a:sym typeface="Calibri"/>
              </a:rPr>
              <a:t>(</a:t>
            </a:r>
            <a:r>
              <a:rPr lang="en" sz="1400" b="1"/>
              <a:t>Cami</a:t>
            </a:r>
            <a:r>
              <a:rPr lang="en" sz="1400" b="1" i="0" u="none" strike="noStrike" cap="none">
                <a:solidFill>
                  <a:schemeClr val="dk1"/>
                </a:solidFill>
                <a:latin typeface="Calibri"/>
                <a:ea typeface="Calibri"/>
                <a:cs typeface="Calibri"/>
                <a:sym typeface="Calibri"/>
              </a:rPr>
              <a:t>)</a:t>
            </a:r>
          </a:p>
          <a:p>
            <a:pPr marL="0" marR="0" lvl="0" indent="0" algn="l" rtl="0">
              <a:lnSpc>
                <a:spcPct val="80000"/>
              </a:lnSpc>
              <a:spcBef>
                <a:spcPts val="100"/>
              </a:spcBef>
              <a:spcAft>
                <a:spcPts val="0"/>
              </a:spcAft>
              <a:buClr>
                <a:schemeClr val="dk1"/>
              </a:buClr>
              <a:buFont typeface="Arial"/>
              <a:buNone/>
            </a:pPr>
            <a:endParaRPr sz="1400" b="1"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Font typeface="Calibri"/>
              <a:buNone/>
            </a:pPr>
            <a:r>
              <a:rPr lang="en" sz="1200" b="0" i="0" u="none" strike="noStrike" cap="none">
                <a:solidFill>
                  <a:schemeClr val="dk1"/>
                </a:solidFill>
                <a:latin typeface="Calibri"/>
                <a:ea typeface="Calibri"/>
                <a:cs typeface="Calibri"/>
                <a:sym typeface="Calibri"/>
              </a:rPr>
              <a:t>Before we close out today’s webinar are there any additional questions we can answer?</a:t>
            </a:r>
          </a:p>
        </p:txBody>
      </p:sp>
      <p:sp>
        <p:nvSpPr>
          <p:cNvPr id="158" name="Shape 158"/>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Clr>
                <a:srgbClr val="000000"/>
              </a:buClr>
              <a:buFont typeface="Arial"/>
              <a:buNone/>
            </a:pPr>
            <a:fld id="{00000000-1234-1234-1234-123412341234}" type="slidenum">
              <a:rPr lang="en" sz="1200" b="0" i="0" u="none" strike="noStrike" cap="none">
                <a:solidFill>
                  <a:schemeClr val="dk1"/>
                </a:solidFill>
                <a:latin typeface="Calibri"/>
                <a:ea typeface="Calibri"/>
                <a:cs typeface="Calibri"/>
                <a:sym typeface="Calibri"/>
              </a:rPr>
              <a:t>20</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brief</a:t>
            </a:r>
            <a:r>
              <a:rPr lang="en-US" baseline="0" dirty="0"/>
              <a:t> description of what we’ll be covering during the meeting</a:t>
            </a:r>
          </a:p>
          <a:p>
            <a:r>
              <a:rPr lang="en-US" baseline="0" dirty="0"/>
              <a:t>3 topics on the slide</a:t>
            </a:r>
            <a:endParaRPr lang="en-US" dirty="0"/>
          </a:p>
        </p:txBody>
      </p:sp>
      <p:sp>
        <p:nvSpPr>
          <p:cNvPr id="4" name="Slide Number Placeholder 3"/>
          <p:cNvSpPr>
            <a:spLocks noGrp="1"/>
          </p:cNvSpPr>
          <p:nvPr>
            <p:ph type="sldNum" sz="quarter" idx="10"/>
          </p:nvPr>
        </p:nvSpPr>
        <p:spPr/>
        <p:txBody>
          <a:bodyPr/>
          <a:lstStyle/>
          <a:p>
            <a:fld id="{1EFE1A12-CFFC-AC43-A4F7-DDEB96135F83}" type="slidenum">
              <a:rPr lang="en-US" smtClean="0"/>
              <a:t>2</a:t>
            </a:fld>
            <a:endParaRPr lang="en-US"/>
          </a:p>
        </p:txBody>
      </p:sp>
    </p:spTree>
    <p:extLst>
      <p:ext uri="{BB962C8B-B14F-4D97-AF65-F5344CB8AC3E}">
        <p14:creationId xmlns:p14="http://schemas.microsoft.com/office/powerpoint/2010/main" val="2267631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graphic</a:t>
            </a:r>
            <a:r>
              <a:rPr lang="en-US" baseline="0" dirty="0"/>
              <a:t> is the best depiction of the model we currently have.  Many education models have this idea of a triangle or pyramid.  They all start with the idea of what is the foundation of the work and what support is given to all, some and few students.  This graphic though is intentionally turned to show the layering of instructional support that MTSS asks we implement.  We start with this bottom triangle of differentiated core instruction for all students.  What is it that all students receive for academics and behavior? This is the foundational layer and should produce good outcomes for the majority of students.  We spend a lot of time here within our full training.  What we realized was that when the focus is on the interventions provided for students that require more than core instruction without first figuring out if what we have in place for all students is effective at our sites, our educators spend a lot of time spinning their wheels trying to intervene without great success.  No amount of intervention for individual students is going to get the outcomes that </a:t>
            </a:r>
            <a:r>
              <a:rPr lang="en-US" baseline="0" dirty="0" err="1"/>
              <a:t>impoving</a:t>
            </a:r>
            <a:r>
              <a:rPr lang="en-US" baseline="0" dirty="0"/>
              <a:t> core instruction will get us.  So we start there with how is what we are providing to all students working? That is our foundation and it should be really strong.  It should meet the needs, without any additional intervention, of </a:t>
            </a:r>
            <a:r>
              <a:rPr lang="en-US" baseline="0" dirty="0" err="1"/>
              <a:t>aobut</a:t>
            </a:r>
            <a:r>
              <a:rPr lang="en-US" baseline="0" dirty="0"/>
              <a:t> 80% of students.  This allows supplemental and intensive </a:t>
            </a:r>
            <a:r>
              <a:rPr lang="en-US" baseline="0" dirty="0" err="1"/>
              <a:t>instruciotn</a:t>
            </a:r>
            <a:r>
              <a:rPr lang="en-US" baseline="0" dirty="0"/>
              <a:t>/support to do the job of closing gaps for that 20% that require it.  You can see that those intervention layers of supplemental and intensive are layered on top of core instruction.  So that students that require more than core are actually getting just that- more than core.  But in addition it is all connected to core </a:t>
            </a:r>
            <a:r>
              <a:rPr lang="en-US" baseline="0" dirty="0" err="1"/>
              <a:t>instruciton</a:t>
            </a:r>
            <a:r>
              <a:rPr lang="en-US" baseline="0" dirty="0"/>
              <a:t>.  Supplemental is in place to supplement core and there fore should be connected to core.  It is there to supplement not supplant core instruction.  Then intensive is that most intensive instruction in the building for academics and behavior.  This is not necessarily students with disabilities but just based on need which may include students with disabilities but may also be students without disabilities who require that most intensive support in addition to supplemental and core.</a:t>
            </a:r>
            <a:endParaRPr lang="en-US" dirty="0"/>
          </a:p>
        </p:txBody>
      </p:sp>
      <p:sp>
        <p:nvSpPr>
          <p:cNvPr id="4" name="Slide Number Placeholder 3"/>
          <p:cNvSpPr>
            <a:spLocks noGrp="1"/>
          </p:cNvSpPr>
          <p:nvPr>
            <p:ph type="sldNum" sz="quarter" idx="10"/>
          </p:nvPr>
        </p:nvSpPr>
        <p:spPr/>
        <p:txBody>
          <a:bodyPr/>
          <a:lstStyle/>
          <a:p>
            <a:fld id="{D14E0934-01EA-3F4F-9242-49C4AF5EBF56}" type="slidenum">
              <a:rPr lang="en-US" smtClean="0"/>
              <a:t>4</a:t>
            </a:fld>
            <a:endParaRPr lang="en-US"/>
          </a:p>
        </p:txBody>
      </p:sp>
    </p:spTree>
    <p:extLst>
      <p:ext uri="{BB962C8B-B14F-4D97-AF65-F5344CB8AC3E}">
        <p14:creationId xmlns:p14="http://schemas.microsoft.com/office/powerpoint/2010/main" val="182778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67421F"/>
                </a:solidFill>
                <a:ea typeface="ＭＳ Ｐゴシック" charset="0"/>
                <a:cs typeface="Arial Rounded MT Bold"/>
              </a:rPr>
              <a:t>Let’s begin with a very quick introduction that will</a:t>
            </a:r>
            <a:r>
              <a:rPr lang="en-US" sz="1200" b="1" i="0" baseline="0" dirty="0">
                <a:solidFill>
                  <a:srgbClr val="67421F"/>
                </a:solidFill>
                <a:ea typeface="ＭＳ Ｐゴシック" charset="0"/>
                <a:cs typeface="Arial Rounded MT Bold"/>
              </a:rPr>
              <a:t> provide some context for where we’re coming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baseline="0" dirty="0">
                <a:solidFill>
                  <a:srgbClr val="67421F"/>
                </a:solidFill>
                <a:ea typeface="ＭＳ Ｐゴシック" charset="0"/>
                <a:cs typeface="Arial Rounded MT Bold"/>
              </a:rPr>
              <a:t>This is who we are </a:t>
            </a:r>
            <a:r>
              <a:rPr lang="mr-IN" sz="1200" b="1" i="0" baseline="0" dirty="0">
                <a:solidFill>
                  <a:srgbClr val="67421F"/>
                </a:solidFill>
                <a:ea typeface="ＭＳ Ｐゴシック" charset="0"/>
                <a:cs typeface="Arial Rounded MT Bold"/>
              </a:rPr>
              <a:t>–</a:t>
            </a:r>
            <a:r>
              <a:rPr lang="en-US" sz="1200" b="1" i="0" baseline="0" dirty="0">
                <a:solidFill>
                  <a:srgbClr val="67421F"/>
                </a:solidFill>
                <a:ea typeface="ＭＳ Ｐゴシック" charset="0"/>
                <a:cs typeface="Arial Rounded MT Bold"/>
              </a:rPr>
              <a:t> this is the framework we are working with your district leadership to build.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baseline="0" dirty="0">
              <a:solidFill>
                <a:srgbClr val="67421F"/>
              </a:solidFill>
              <a:ea typeface="ＭＳ Ｐゴシック" charset="0"/>
              <a:cs typeface="Arial Rounded MT Bold"/>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baseline="0" dirty="0">
                <a:solidFill>
                  <a:srgbClr val="67421F"/>
                </a:solidFill>
                <a:ea typeface="ＭＳ Ｐゴシック" charset="0"/>
                <a:cs typeface="Arial Rounded MT Bold"/>
              </a:rPr>
              <a:t>Framework </a:t>
            </a:r>
            <a:r>
              <a:rPr lang="en-US" sz="1200" i="1" baseline="0" dirty="0">
                <a:solidFill>
                  <a:srgbClr val="67421F"/>
                </a:solidFill>
                <a:ea typeface="ＭＳ Ｐゴシック" charset="0"/>
                <a:cs typeface="Arial Rounded MT Bold"/>
              </a:rPr>
              <a:t>(continue to reinforce that this is not a process)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baseline="0" dirty="0">
                <a:solidFill>
                  <a:srgbClr val="67421F"/>
                </a:solidFill>
                <a:ea typeface="ＭＳ Ｐゴシック" charset="0"/>
                <a:cs typeface="Arial Rounded MT Bold"/>
              </a:rPr>
              <a:t>School Improvement </a:t>
            </a:r>
            <a:r>
              <a:rPr lang="en-US" sz="1200" b="0" i="1" baseline="0" dirty="0">
                <a:solidFill>
                  <a:srgbClr val="67421F"/>
                </a:solidFill>
                <a:ea typeface="ＭＳ Ｐゴシック" charset="0"/>
                <a:cs typeface="Arial Rounded MT Bold"/>
              </a:rPr>
              <a:t>(each building problem solves the unique needs of their school – we begin by taking a  look in the mirror through the examination of group data and focusing primarily on the core)</a:t>
            </a:r>
            <a:endParaRPr lang="en-US" sz="1200" b="1" i="1" baseline="0" dirty="0">
              <a:solidFill>
                <a:srgbClr val="67421F"/>
              </a:solidFill>
              <a:ea typeface="ＭＳ Ｐゴシック" charset="0"/>
              <a:cs typeface="Arial Rounded MT Bold"/>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baseline="0" dirty="0">
                <a:solidFill>
                  <a:srgbClr val="67421F"/>
                </a:solidFill>
                <a:ea typeface="ＭＳ Ｐゴシック" charset="0"/>
                <a:cs typeface="Arial Rounded MT Bold"/>
              </a:rPr>
              <a:t>Academic and behavioral </a:t>
            </a:r>
            <a:r>
              <a:rPr lang="en-US" sz="1200" b="0" i="1" baseline="0" dirty="0">
                <a:solidFill>
                  <a:srgbClr val="67421F"/>
                </a:solidFill>
                <a:ea typeface="ＭＳ Ｐゴシック" charset="0"/>
                <a:cs typeface="Arial Rounded MT Bold"/>
              </a:rPr>
              <a:t>(problem-solving teams look at academic and behavior data at the same time - </a:t>
            </a:r>
            <a:r>
              <a:rPr lang="en-US" sz="1200" i="1" baseline="0" dirty="0">
                <a:solidFill>
                  <a:srgbClr val="67421F"/>
                </a:solidFill>
                <a:ea typeface="ＭＳ Ｐゴシック" charset="0"/>
                <a:cs typeface="Arial Rounded MT Bold"/>
              </a:rPr>
              <a:t>– point out that this is one of the features that distinguishes MTSS from RtI)</a:t>
            </a:r>
            <a:endParaRPr lang="en-US" sz="1200" b="1" i="1" baseline="0" dirty="0">
              <a:solidFill>
                <a:srgbClr val="67421F"/>
              </a:solidFill>
              <a:ea typeface="ＭＳ Ｐゴシック" charset="0"/>
              <a:cs typeface="Arial Rounded MT Bold"/>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67421F"/>
                </a:solidFill>
                <a:ea typeface="ＭＳ Ｐゴシック" charset="0"/>
                <a:cs typeface="Arial Rounded MT Bold"/>
              </a:rPr>
              <a:t>Systems approach </a:t>
            </a:r>
            <a:r>
              <a:rPr lang="en-US" sz="1200" b="0" i="1" dirty="0">
                <a:solidFill>
                  <a:srgbClr val="67421F"/>
                </a:solidFill>
                <a:ea typeface="ＭＳ Ｐゴシック" charset="0"/>
                <a:cs typeface="Arial Rounded MT Bold"/>
              </a:rPr>
              <a:t>(this is a total school improvement model that takes a systems approach to</a:t>
            </a:r>
            <a:r>
              <a:rPr lang="en-US" sz="1200" b="0" i="1" baseline="0" dirty="0">
                <a:solidFill>
                  <a:srgbClr val="67421F"/>
                </a:solidFill>
                <a:ea typeface="ＭＳ Ｐゴシック" charset="0"/>
                <a:cs typeface="Arial Rounded MT Bold"/>
              </a:rPr>
              <a:t> change</a:t>
            </a:r>
            <a:r>
              <a:rPr lang="en-US" sz="1200" b="0" i="1" dirty="0">
                <a:solidFill>
                  <a:srgbClr val="67421F"/>
                </a:solidFill>
                <a:ea typeface="ＭＳ Ｐゴシック" charset="0"/>
                <a:cs typeface="Arial Rounded MT Bold"/>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67421F"/>
                </a:solidFill>
                <a:ea typeface="ＭＳ Ｐゴシック" charset="0"/>
                <a:cs typeface="Arial Rounded MT Bold"/>
              </a:rPr>
              <a:t>Data-driven</a:t>
            </a:r>
            <a:r>
              <a:rPr lang="en-US" sz="1200" b="1" i="1" baseline="0" dirty="0">
                <a:solidFill>
                  <a:srgbClr val="67421F"/>
                </a:solidFill>
                <a:ea typeface="ＭＳ Ｐゴシック" charset="0"/>
                <a:cs typeface="Arial Rounded MT Bold"/>
              </a:rPr>
              <a:t> problem solving </a:t>
            </a:r>
            <a:r>
              <a:rPr lang="en-US" sz="1200" b="0" i="1" baseline="0" dirty="0">
                <a:solidFill>
                  <a:srgbClr val="67421F"/>
                </a:solidFill>
                <a:ea typeface="ＭＳ Ｐゴシック" charset="0"/>
                <a:cs typeface="Arial Rounded MT Bold"/>
              </a:rPr>
              <a:t>(MTSS takes a team approach to problem solving using a research-based model.  These are weighty issues we’re dealing with, let’s take the pressure off of the individual.  This approach allows us to move from “admiring the problem” to “solving the problem”)</a:t>
            </a:r>
            <a:endParaRPr lang="en-US" sz="1200" b="1" i="1" dirty="0">
              <a:solidFill>
                <a:srgbClr val="67421F"/>
              </a:solidFill>
              <a:ea typeface="ＭＳ Ｐゴシック" charset="0"/>
              <a:cs typeface="Arial Rounded MT Bold"/>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baseline="0" dirty="0">
                <a:solidFill>
                  <a:srgbClr val="67421F"/>
                </a:solidFill>
                <a:ea typeface="ＭＳ Ｐゴシック" charset="0"/>
                <a:cs typeface="Arial Rounded MT Bold"/>
              </a:rPr>
              <a:t>ALL</a:t>
            </a:r>
            <a:r>
              <a:rPr lang="en-US" sz="1200" i="1" baseline="0" dirty="0">
                <a:solidFill>
                  <a:srgbClr val="67421F"/>
                </a:solidFill>
                <a:ea typeface="ＭＳ Ｐゴシック" charset="0"/>
                <a:cs typeface="Arial Rounded MT Bold"/>
              </a:rPr>
              <a:t> (not just for struggling learners)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a:t>
            </a:fld>
            <a:endParaRPr lang="en-US" dirty="0"/>
          </a:p>
        </p:txBody>
      </p:sp>
    </p:spTree>
    <p:extLst>
      <p:ext uri="{BB962C8B-B14F-4D97-AF65-F5344CB8AC3E}">
        <p14:creationId xmlns:p14="http://schemas.microsoft.com/office/powerpoint/2010/main" val="2063512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234243-1183-5F47-A756-E34638E6F090}" type="slidenum">
              <a:rPr lang="en-US" smtClean="0"/>
              <a:t>9</a:t>
            </a:fld>
            <a:endParaRPr lang="en-US"/>
          </a:p>
        </p:txBody>
      </p:sp>
    </p:spTree>
    <p:extLst>
      <p:ext uri="{BB962C8B-B14F-4D97-AF65-F5344CB8AC3E}">
        <p14:creationId xmlns:p14="http://schemas.microsoft.com/office/powerpoint/2010/main" val="2467192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234243-1183-5F47-A756-E34638E6F090}" type="slidenum">
              <a:rPr lang="en-US" smtClean="0"/>
              <a:t>10</a:t>
            </a:fld>
            <a:endParaRPr lang="en-US"/>
          </a:p>
        </p:txBody>
      </p:sp>
    </p:spTree>
    <p:extLst>
      <p:ext uri="{BB962C8B-B14F-4D97-AF65-F5344CB8AC3E}">
        <p14:creationId xmlns:p14="http://schemas.microsoft.com/office/powerpoint/2010/main" val="2518715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marL="0" marR="0" lvl="0" indent="0" algn="l" rtl="0">
              <a:lnSpc>
                <a:spcPct val="80000"/>
              </a:lnSpc>
              <a:spcBef>
                <a:spcPts val="0"/>
              </a:spcBef>
              <a:spcAft>
                <a:spcPts val="0"/>
              </a:spcAft>
              <a:buClr>
                <a:schemeClr val="dk1"/>
              </a:buClr>
              <a:buFont typeface="Calibri"/>
              <a:buNone/>
            </a:pPr>
            <a:r>
              <a:rPr lang="en" sz="1400" b="1" i="0" u="none" strike="noStrike" cap="none">
                <a:solidFill>
                  <a:schemeClr val="dk1"/>
                </a:solidFill>
                <a:latin typeface="Calibri"/>
                <a:ea typeface="Calibri"/>
                <a:cs typeface="Calibri"/>
                <a:sym typeface="Calibri"/>
              </a:rPr>
              <a:t>(</a:t>
            </a:r>
            <a:r>
              <a:rPr lang="en" sz="1400" b="1"/>
              <a:t>Cami</a:t>
            </a:r>
            <a:r>
              <a:rPr lang="en" sz="1400" b="1" i="0" u="none" strike="noStrike" cap="none">
                <a:solidFill>
                  <a:schemeClr val="dk1"/>
                </a:solidFill>
                <a:latin typeface="Calibri"/>
                <a:ea typeface="Calibri"/>
                <a:cs typeface="Calibri"/>
                <a:sym typeface="Calibri"/>
              </a:rPr>
              <a:t>)</a:t>
            </a:r>
          </a:p>
          <a:p>
            <a:pPr marL="0" marR="0" lvl="0" indent="0" algn="l" rtl="0">
              <a:lnSpc>
                <a:spcPct val="80000"/>
              </a:lnSpc>
              <a:spcBef>
                <a:spcPts val="100"/>
              </a:spcBef>
              <a:spcAft>
                <a:spcPts val="0"/>
              </a:spcAft>
              <a:buClr>
                <a:schemeClr val="dk1"/>
              </a:buClr>
              <a:buFont typeface="Arial"/>
              <a:buNone/>
            </a:pPr>
            <a:endParaRPr sz="1400" b="1"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Font typeface="Calibri"/>
              <a:buNone/>
            </a:pPr>
            <a:r>
              <a:rPr lang="en" sz="1200" b="0" i="0" u="none" strike="noStrike" cap="none">
                <a:solidFill>
                  <a:schemeClr val="dk1"/>
                </a:solidFill>
                <a:latin typeface="Calibri"/>
                <a:ea typeface="Calibri"/>
                <a:cs typeface="Calibri"/>
                <a:sym typeface="Calibri"/>
              </a:rPr>
              <a:t>Before we close out today’s webinar are there any additional questions we can answer?</a:t>
            </a:r>
          </a:p>
        </p:txBody>
      </p:sp>
      <p:sp>
        <p:nvSpPr>
          <p:cNvPr id="158" name="Shape 158"/>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Clr>
                <a:srgbClr val="000000"/>
              </a:buClr>
              <a:buFont typeface="Arial"/>
              <a:buNone/>
            </a:pPr>
            <a:fld id="{00000000-1234-1234-1234-123412341234}" type="slidenum">
              <a:rPr lang="en" sz="1200" b="0" i="0" u="none" strike="noStrike" cap="none">
                <a:solidFill>
                  <a:schemeClr val="dk1"/>
                </a:solidFill>
                <a:latin typeface="Calibri"/>
                <a:ea typeface="Calibri"/>
                <a:cs typeface="Calibri"/>
                <a:sym typeface="Calibri"/>
              </a:rPr>
              <a:t>17</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234243-1183-5F47-A756-E34638E6F090}" type="slidenum">
              <a:rPr lang="en-US" smtClean="0"/>
              <a:t>18</a:t>
            </a:fld>
            <a:endParaRPr lang="en-US"/>
          </a:p>
        </p:txBody>
      </p:sp>
    </p:spTree>
    <p:extLst>
      <p:ext uri="{BB962C8B-B14F-4D97-AF65-F5344CB8AC3E}">
        <p14:creationId xmlns:p14="http://schemas.microsoft.com/office/powerpoint/2010/main" val="826086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Wrap up=</a:t>
            </a:r>
          </a:p>
          <a:p>
            <a:endParaRPr lang="en-US" dirty="0"/>
          </a:p>
          <a:p>
            <a:r>
              <a:rPr lang="en-US" dirty="0"/>
              <a:t>Leaders</a:t>
            </a:r>
            <a:r>
              <a:rPr lang="en-US" baseline="0" dirty="0"/>
              <a:t> have the responsibility to coordinate resources.  Use our team’s restructuring as an example.  Blended funding, moving supports, repurposing positions---making the resources we have the most effective and efficient.  Core should get the most resources.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14E0934-01EA-3F4F-9242-49C4AF5EBF56}" type="slidenum">
              <a:rPr lang="en-US" smtClean="0"/>
              <a:t>19</a:t>
            </a:fld>
            <a:endParaRPr lang="en-US" dirty="0"/>
          </a:p>
        </p:txBody>
      </p:sp>
    </p:spTree>
    <p:extLst>
      <p:ext uri="{BB962C8B-B14F-4D97-AF65-F5344CB8AC3E}">
        <p14:creationId xmlns:p14="http://schemas.microsoft.com/office/powerpoint/2010/main" val="4149991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88E194-6A5F-8246-A946-091F20AE627E}" type="datetimeFigureOut">
              <a:rPr lang="en-US" smtClean="0"/>
              <a:t>5/29/2018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5AF4F-5C42-A94E-B79A-72956649BD6F}" type="slidenum">
              <a:rPr lang="en-US" smtClean="0"/>
              <a:t>‹#›</a:t>
            </a:fld>
            <a:endParaRPr lang="en-US"/>
          </a:p>
        </p:txBody>
      </p:sp>
    </p:spTree>
    <p:extLst>
      <p:ext uri="{BB962C8B-B14F-4D97-AF65-F5344CB8AC3E}">
        <p14:creationId xmlns:p14="http://schemas.microsoft.com/office/powerpoint/2010/main" val="1448402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88E194-6A5F-8246-A946-091F20AE627E}" type="datetimeFigureOut">
              <a:rPr lang="en-US" smtClean="0"/>
              <a:t>5/29/2018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5AF4F-5C42-A94E-B79A-72956649BD6F}" type="slidenum">
              <a:rPr lang="en-US" smtClean="0"/>
              <a:t>‹#›</a:t>
            </a:fld>
            <a:endParaRPr lang="en-US"/>
          </a:p>
        </p:txBody>
      </p:sp>
    </p:spTree>
    <p:extLst>
      <p:ext uri="{BB962C8B-B14F-4D97-AF65-F5344CB8AC3E}">
        <p14:creationId xmlns:p14="http://schemas.microsoft.com/office/powerpoint/2010/main" val="2353842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88E194-6A5F-8246-A946-091F20AE627E}" type="datetimeFigureOut">
              <a:rPr lang="en-US" smtClean="0"/>
              <a:t>5/29/2018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5AF4F-5C42-A94E-B79A-72956649BD6F}" type="slidenum">
              <a:rPr lang="en-US" smtClean="0"/>
              <a:t>‹#›</a:t>
            </a:fld>
            <a:endParaRPr lang="en-US"/>
          </a:p>
        </p:txBody>
      </p:sp>
    </p:spTree>
    <p:extLst>
      <p:ext uri="{BB962C8B-B14F-4D97-AF65-F5344CB8AC3E}">
        <p14:creationId xmlns:p14="http://schemas.microsoft.com/office/powerpoint/2010/main" val="2087557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57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88E194-6A5F-8246-A946-091F20AE627E}" type="datetimeFigureOut">
              <a:rPr lang="en-US" smtClean="0"/>
              <a:t>5/29/2018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5AF4F-5C42-A94E-B79A-72956649BD6F}" type="slidenum">
              <a:rPr lang="en-US" smtClean="0"/>
              <a:t>‹#›</a:t>
            </a:fld>
            <a:endParaRPr lang="en-US"/>
          </a:p>
        </p:txBody>
      </p:sp>
    </p:spTree>
    <p:extLst>
      <p:ext uri="{BB962C8B-B14F-4D97-AF65-F5344CB8AC3E}">
        <p14:creationId xmlns:p14="http://schemas.microsoft.com/office/powerpoint/2010/main" val="41109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88E194-6A5F-8246-A946-091F20AE627E}" type="datetimeFigureOut">
              <a:rPr lang="en-US" smtClean="0"/>
              <a:t>5/29/2018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5AF4F-5C42-A94E-B79A-72956649BD6F}" type="slidenum">
              <a:rPr lang="en-US" smtClean="0"/>
              <a:t>‹#›</a:t>
            </a:fld>
            <a:endParaRPr lang="en-US"/>
          </a:p>
        </p:txBody>
      </p:sp>
    </p:spTree>
    <p:extLst>
      <p:ext uri="{BB962C8B-B14F-4D97-AF65-F5344CB8AC3E}">
        <p14:creationId xmlns:p14="http://schemas.microsoft.com/office/powerpoint/2010/main" val="524857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88E194-6A5F-8246-A946-091F20AE627E}" type="datetimeFigureOut">
              <a:rPr lang="en-US" smtClean="0"/>
              <a:t>5/29/2018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5AF4F-5C42-A94E-B79A-72956649BD6F}" type="slidenum">
              <a:rPr lang="en-US" smtClean="0"/>
              <a:t>‹#›</a:t>
            </a:fld>
            <a:endParaRPr lang="en-US"/>
          </a:p>
        </p:txBody>
      </p:sp>
    </p:spTree>
    <p:extLst>
      <p:ext uri="{BB962C8B-B14F-4D97-AF65-F5344CB8AC3E}">
        <p14:creationId xmlns:p14="http://schemas.microsoft.com/office/powerpoint/2010/main" val="242196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88E194-6A5F-8246-A946-091F20AE627E}" type="datetimeFigureOut">
              <a:rPr lang="en-US" smtClean="0"/>
              <a:t>5/29/2018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5AF4F-5C42-A94E-B79A-72956649BD6F}" type="slidenum">
              <a:rPr lang="en-US" smtClean="0"/>
              <a:t>‹#›</a:t>
            </a:fld>
            <a:endParaRPr lang="en-US"/>
          </a:p>
        </p:txBody>
      </p:sp>
    </p:spTree>
    <p:extLst>
      <p:ext uri="{BB962C8B-B14F-4D97-AF65-F5344CB8AC3E}">
        <p14:creationId xmlns:p14="http://schemas.microsoft.com/office/powerpoint/2010/main" val="502204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88E194-6A5F-8246-A946-091F20AE627E}" type="datetimeFigureOut">
              <a:rPr lang="en-US" smtClean="0"/>
              <a:t>5/29/2018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5AF4F-5C42-A94E-B79A-72956649BD6F}" type="slidenum">
              <a:rPr lang="en-US" smtClean="0"/>
              <a:t>‹#›</a:t>
            </a:fld>
            <a:endParaRPr lang="en-US"/>
          </a:p>
        </p:txBody>
      </p:sp>
    </p:spTree>
    <p:extLst>
      <p:ext uri="{BB962C8B-B14F-4D97-AF65-F5344CB8AC3E}">
        <p14:creationId xmlns:p14="http://schemas.microsoft.com/office/powerpoint/2010/main" val="218930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8E194-6A5F-8246-A946-091F20AE627E}" type="datetimeFigureOut">
              <a:rPr lang="en-US" smtClean="0"/>
              <a:t>5/29/2018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5AF4F-5C42-A94E-B79A-72956649BD6F}" type="slidenum">
              <a:rPr lang="en-US" smtClean="0"/>
              <a:t>‹#›</a:t>
            </a:fld>
            <a:endParaRPr lang="en-US"/>
          </a:p>
        </p:txBody>
      </p:sp>
    </p:spTree>
    <p:extLst>
      <p:ext uri="{BB962C8B-B14F-4D97-AF65-F5344CB8AC3E}">
        <p14:creationId xmlns:p14="http://schemas.microsoft.com/office/powerpoint/2010/main" val="3257019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88E194-6A5F-8246-A946-091F20AE627E}" type="datetimeFigureOut">
              <a:rPr lang="en-US" smtClean="0"/>
              <a:t>5/29/2018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5AF4F-5C42-A94E-B79A-72956649BD6F}" type="slidenum">
              <a:rPr lang="en-US" smtClean="0"/>
              <a:t>‹#›</a:t>
            </a:fld>
            <a:endParaRPr lang="en-US"/>
          </a:p>
        </p:txBody>
      </p:sp>
    </p:spTree>
    <p:extLst>
      <p:ext uri="{BB962C8B-B14F-4D97-AF65-F5344CB8AC3E}">
        <p14:creationId xmlns:p14="http://schemas.microsoft.com/office/powerpoint/2010/main" val="1329048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88E194-6A5F-8246-A946-091F20AE627E}" type="datetimeFigureOut">
              <a:rPr lang="en-US" smtClean="0"/>
              <a:t>5/29/2018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5AF4F-5C42-A94E-B79A-72956649BD6F}" type="slidenum">
              <a:rPr lang="en-US" smtClean="0"/>
              <a:t>‹#›</a:t>
            </a:fld>
            <a:endParaRPr lang="en-US"/>
          </a:p>
        </p:txBody>
      </p:sp>
    </p:spTree>
    <p:extLst>
      <p:ext uri="{BB962C8B-B14F-4D97-AF65-F5344CB8AC3E}">
        <p14:creationId xmlns:p14="http://schemas.microsoft.com/office/powerpoint/2010/main" val="831236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8E194-6A5F-8246-A946-091F20AE627E}" type="datetimeFigureOut">
              <a:rPr lang="en-US" smtClean="0"/>
              <a:t>5/29/2018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5AF4F-5C42-A94E-B79A-72956649BD6F}" type="slidenum">
              <a:rPr lang="en-US" smtClean="0"/>
              <a:t>‹#›</a:t>
            </a:fld>
            <a:endParaRPr lang="en-US"/>
          </a:p>
        </p:txBody>
      </p:sp>
    </p:spTree>
    <p:extLst>
      <p:ext uri="{BB962C8B-B14F-4D97-AF65-F5344CB8AC3E}">
        <p14:creationId xmlns:p14="http://schemas.microsoft.com/office/powerpoint/2010/main" val="3792346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Amy.miller@dpi.nc.gov"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mtss.ncdpi.wikispaces.ne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TSS_Main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10" y="530577"/>
            <a:ext cx="8551333" cy="4718755"/>
          </a:xfrm>
          <a:prstGeom prst="rect">
            <a:avLst/>
          </a:prstGeom>
        </p:spPr>
      </p:pic>
    </p:spTree>
    <p:extLst>
      <p:ext uri="{BB962C8B-B14F-4D97-AF65-F5344CB8AC3E}">
        <p14:creationId xmlns:p14="http://schemas.microsoft.com/office/powerpoint/2010/main" val="347486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03411"/>
            <a:ext cx="9144000" cy="707886"/>
          </a:xfrm>
          <a:prstGeom prst="rect">
            <a:avLst/>
          </a:prstGeom>
          <a:noFill/>
        </p:spPr>
        <p:txBody>
          <a:bodyPr wrap="square" rtlCol="0">
            <a:spAutoFit/>
          </a:bodyPr>
          <a:lstStyle/>
          <a:p>
            <a:r>
              <a:rPr lang="en-US" sz="4000" b="1" dirty="0">
                <a:solidFill>
                  <a:srgbClr val="1F497D"/>
                </a:solidFill>
                <a:latin typeface="Oswald Light"/>
              </a:rPr>
              <a:t>MTSS Coordinators/Coaches</a:t>
            </a:r>
          </a:p>
        </p:txBody>
      </p:sp>
      <p:sp>
        <p:nvSpPr>
          <p:cNvPr id="4" name="TextBox 3"/>
          <p:cNvSpPr txBox="1"/>
          <p:nvPr/>
        </p:nvSpPr>
        <p:spPr>
          <a:xfrm>
            <a:off x="0" y="0"/>
            <a:ext cx="9144000" cy="1938992"/>
          </a:xfrm>
          <a:prstGeom prst="rect">
            <a:avLst/>
          </a:prstGeom>
          <a:solidFill>
            <a:schemeClr val="bg1">
              <a:alpha val="48000"/>
            </a:schemeClr>
          </a:solidFill>
        </p:spPr>
        <p:txBody>
          <a:bodyPr wrap="square" rtlCol="0">
            <a:spAutoFit/>
          </a:bodyPr>
          <a:lstStyle/>
          <a:p>
            <a:pPr algn="ctr"/>
            <a:endParaRPr lang="en-US" sz="4000" b="1" dirty="0">
              <a:solidFill>
                <a:schemeClr val="tx2"/>
              </a:solidFill>
              <a:latin typeface="Oswald Light"/>
            </a:endParaRPr>
          </a:p>
          <a:p>
            <a:pPr algn="ctr"/>
            <a:r>
              <a:rPr lang="en-US" sz="4000" b="1" dirty="0">
                <a:solidFill>
                  <a:schemeClr val="bg2">
                    <a:lumMod val="10000"/>
                  </a:schemeClr>
                </a:solidFill>
                <a:latin typeface="Oswald Light"/>
              </a:rPr>
              <a:t>Configuration of Professional Development</a:t>
            </a:r>
          </a:p>
          <a:p>
            <a:pPr algn="ctr"/>
            <a:endParaRPr lang="en-US" sz="4000" b="1" dirty="0">
              <a:solidFill>
                <a:schemeClr val="tx2"/>
              </a:solidFill>
              <a:latin typeface="Oswald Light"/>
            </a:endParaRPr>
          </a:p>
        </p:txBody>
      </p:sp>
      <p:sp>
        <p:nvSpPr>
          <p:cNvPr id="6" name="TextBox 5"/>
          <p:cNvSpPr txBox="1"/>
          <p:nvPr/>
        </p:nvSpPr>
        <p:spPr>
          <a:xfrm>
            <a:off x="336476" y="4661972"/>
            <a:ext cx="3823652" cy="584776"/>
          </a:xfrm>
          <a:prstGeom prst="rect">
            <a:avLst/>
          </a:prstGeom>
          <a:solidFill>
            <a:schemeClr val="tx1"/>
          </a:solidFill>
        </p:spPr>
        <p:txBody>
          <a:bodyPr wrap="square" rtlCol="0">
            <a:spAutoFit/>
          </a:bodyPr>
          <a:lstStyle/>
          <a:p>
            <a:pPr algn="ctr"/>
            <a:r>
              <a:rPr lang="en-US" sz="3200" b="1" dirty="0">
                <a:solidFill>
                  <a:srgbClr val="1F497D"/>
                </a:solidFill>
                <a:latin typeface="Oswald Light"/>
              </a:rPr>
              <a:t>Virtual Ed Camps</a:t>
            </a:r>
          </a:p>
        </p:txBody>
      </p:sp>
      <p:sp>
        <p:nvSpPr>
          <p:cNvPr id="7" name="TextBox 6"/>
          <p:cNvSpPr txBox="1"/>
          <p:nvPr/>
        </p:nvSpPr>
        <p:spPr>
          <a:xfrm>
            <a:off x="5127604" y="4145876"/>
            <a:ext cx="3823652" cy="2431435"/>
          </a:xfrm>
          <a:prstGeom prst="rect">
            <a:avLst/>
          </a:prstGeom>
          <a:solidFill>
            <a:schemeClr val="tx1"/>
          </a:solidFill>
        </p:spPr>
        <p:txBody>
          <a:bodyPr wrap="square" rtlCol="0">
            <a:spAutoFit/>
          </a:bodyPr>
          <a:lstStyle/>
          <a:p>
            <a:pPr algn="ctr"/>
            <a:r>
              <a:rPr lang="en-US" sz="3600" b="1" dirty="0">
                <a:solidFill>
                  <a:srgbClr val="1F497D"/>
                </a:solidFill>
                <a:latin typeface="Oswald Light"/>
              </a:rPr>
              <a:t>Integrated agenda during existing regional</a:t>
            </a:r>
            <a:r>
              <a:rPr lang="en-US" sz="4000" b="1" dirty="0">
                <a:solidFill>
                  <a:srgbClr val="1F497D"/>
                </a:solidFill>
                <a:latin typeface="Oswald Light"/>
              </a:rPr>
              <a:t> charter school </a:t>
            </a:r>
            <a:r>
              <a:rPr lang="en-US" sz="3200" b="1" dirty="0">
                <a:solidFill>
                  <a:schemeClr val="bg1"/>
                </a:solidFill>
                <a:latin typeface="Oswald Light"/>
              </a:rPr>
              <a:t>meetings</a:t>
            </a:r>
          </a:p>
        </p:txBody>
      </p:sp>
      <p:sp>
        <p:nvSpPr>
          <p:cNvPr id="8" name="TextBox 7"/>
          <p:cNvSpPr txBox="1"/>
          <p:nvPr/>
        </p:nvSpPr>
        <p:spPr>
          <a:xfrm>
            <a:off x="0" y="2711297"/>
            <a:ext cx="9144000" cy="707886"/>
          </a:xfrm>
          <a:prstGeom prst="rect">
            <a:avLst/>
          </a:prstGeom>
          <a:solidFill>
            <a:schemeClr val="tx1"/>
          </a:solidFill>
        </p:spPr>
        <p:txBody>
          <a:bodyPr wrap="square" rtlCol="0">
            <a:spAutoFit/>
          </a:bodyPr>
          <a:lstStyle/>
          <a:p>
            <a:pPr algn="ctr"/>
            <a:r>
              <a:rPr lang="en-US" sz="4000" b="1" dirty="0">
                <a:solidFill>
                  <a:schemeClr val="bg1"/>
                </a:solidFill>
                <a:latin typeface="Oswald Light"/>
              </a:rPr>
              <a:t>Professional Learning Network Opportunities</a:t>
            </a:r>
          </a:p>
        </p:txBody>
      </p:sp>
    </p:spTree>
    <p:extLst>
      <p:ext uri="{BB962C8B-B14F-4D97-AF65-F5344CB8AC3E}">
        <p14:creationId xmlns:p14="http://schemas.microsoft.com/office/powerpoint/2010/main" val="2767867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896836">
            <a:off x="870894" y="701158"/>
            <a:ext cx="1043876" cy="584776"/>
          </a:xfrm>
          <a:prstGeom prst="rect">
            <a:avLst/>
          </a:prstGeom>
          <a:noFill/>
        </p:spPr>
        <p:txBody>
          <a:bodyPr wrap="none" rtlCol="0">
            <a:spAutoFit/>
          </a:bodyPr>
          <a:lstStyle/>
          <a:p>
            <a:r>
              <a:rPr lang="en-US" sz="3200" dirty="0">
                <a:solidFill>
                  <a:srgbClr val="CC6666"/>
                </a:solidFill>
                <a:latin typeface="Pacifico"/>
                <a:cs typeface="Pacifico"/>
              </a:rPr>
              <a:t>Each</a:t>
            </a:r>
          </a:p>
        </p:txBody>
      </p:sp>
      <p:sp>
        <p:nvSpPr>
          <p:cNvPr id="3" name="TextBox 2"/>
          <p:cNvSpPr txBox="1"/>
          <p:nvPr/>
        </p:nvSpPr>
        <p:spPr>
          <a:xfrm>
            <a:off x="1914769" y="739522"/>
            <a:ext cx="4380451" cy="646331"/>
          </a:xfrm>
          <a:prstGeom prst="rect">
            <a:avLst/>
          </a:prstGeom>
          <a:noFill/>
        </p:spPr>
        <p:txBody>
          <a:bodyPr wrap="none" rtlCol="0">
            <a:spAutoFit/>
          </a:bodyPr>
          <a:lstStyle/>
          <a:p>
            <a:r>
              <a:rPr lang="en-US" sz="3600" dirty="0">
                <a:solidFill>
                  <a:srgbClr val="000000"/>
                </a:solidFill>
                <a:latin typeface="Allerton"/>
                <a:cs typeface="Allerton"/>
              </a:rPr>
              <a:t>online module includes:</a:t>
            </a:r>
          </a:p>
        </p:txBody>
      </p:sp>
      <p:sp>
        <p:nvSpPr>
          <p:cNvPr id="4" name="TextBox 3"/>
          <p:cNvSpPr txBox="1"/>
          <p:nvPr/>
        </p:nvSpPr>
        <p:spPr>
          <a:xfrm>
            <a:off x="1018135" y="2108781"/>
            <a:ext cx="1710725" cy="707886"/>
          </a:xfrm>
          <a:prstGeom prst="rect">
            <a:avLst/>
          </a:prstGeom>
          <a:noFill/>
        </p:spPr>
        <p:txBody>
          <a:bodyPr wrap="none" rtlCol="0">
            <a:spAutoFit/>
          </a:bodyPr>
          <a:lstStyle/>
          <a:p>
            <a:r>
              <a:rPr lang="en-US" sz="4000" dirty="0">
                <a:solidFill>
                  <a:schemeClr val="bg1"/>
                </a:solidFill>
                <a:latin typeface="Veneer"/>
                <a:cs typeface="Veneer"/>
              </a:rPr>
              <a:t>content</a:t>
            </a:r>
          </a:p>
        </p:txBody>
      </p:sp>
      <p:sp>
        <p:nvSpPr>
          <p:cNvPr id="5" name="TextBox 4"/>
          <p:cNvSpPr txBox="1"/>
          <p:nvPr/>
        </p:nvSpPr>
        <p:spPr>
          <a:xfrm>
            <a:off x="1076749" y="3091562"/>
            <a:ext cx="2561213" cy="707886"/>
          </a:xfrm>
          <a:prstGeom prst="rect">
            <a:avLst/>
          </a:prstGeom>
          <a:noFill/>
        </p:spPr>
        <p:txBody>
          <a:bodyPr wrap="none" rtlCol="0">
            <a:spAutoFit/>
          </a:bodyPr>
          <a:lstStyle/>
          <a:p>
            <a:r>
              <a:rPr lang="en-US" sz="4000" dirty="0">
                <a:solidFill>
                  <a:schemeClr val="bg2"/>
                </a:solidFill>
                <a:latin typeface="Veneer"/>
                <a:cs typeface="Veneer"/>
              </a:rPr>
              <a:t>Design notes</a:t>
            </a:r>
          </a:p>
        </p:txBody>
      </p:sp>
      <p:sp>
        <p:nvSpPr>
          <p:cNvPr id="6" name="TextBox 5"/>
          <p:cNvSpPr txBox="1"/>
          <p:nvPr/>
        </p:nvSpPr>
        <p:spPr>
          <a:xfrm>
            <a:off x="3637962" y="3130638"/>
            <a:ext cx="5506038" cy="1200329"/>
          </a:xfrm>
          <a:prstGeom prst="rect">
            <a:avLst/>
          </a:prstGeom>
          <a:noFill/>
        </p:spPr>
        <p:txBody>
          <a:bodyPr wrap="square" rtlCol="0">
            <a:spAutoFit/>
          </a:bodyPr>
          <a:lstStyle/>
          <a:p>
            <a:r>
              <a:rPr lang="en-US" sz="3600" dirty="0">
                <a:solidFill>
                  <a:schemeClr val="bg1"/>
                </a:solidFill>
                <a:latin typeface="Allerton"/>
                <a:cs typeface="Allerton"/>
              </a:rPr>
              <a:t>on how to implement  critical components</a:t>
            </a:r>
          </a:p>
        </p:txBody>
      </p:sp>
      <p:sp>
        <p:nvSpPr>
          <p:cNvPr id="9" name="TextBox 8"/>
          <p:cNvSpPr txBox="1"/>
          <p:nvPr/>
        </p:nvSpPr>
        <p:spPr>
          <a:xfrm>
            <a:off x="2728860" y="2189874"/>
            <a:ext cx="6288901" cy="646331"/>
          </a:xfrm>
          <a:prstGeom prst="rect">
            <a:avLst/>
          </a:prstGeom>
          <a:noFill/>
        </p:spPr>
        <p:txBody>
          <a:bodyPr wrap="none" rtlCol="0">
            <a:spAutoFit/>
          </a:bodyPr>
          <a:lstStyle/>
          <a:p>
            <a:r>
              <a:rPr lang="en-US" sz="3600" dirty="0">
                <a:latin typeface="Allerton"/>
                <a:cs typeface="Allerton"/>
              </a:rPr>
              <a:t>to establish deeper understanding</a:t>
            </a:r>
          </a:p>
        </p:txBody>
      </p:sp>
      <p:sp>
        <p:nvSpPr>
          <p:cNvPr id="7" name="TextBox 6"/>
          <p:cNvSpPr txBox="1"/>
          <p:nvPr/>
        </p:nvSpPr>
        <p:spPr>
          <a:xfrm>
            <a:off x="1018135" y="1543543"/>
            <a:ext cx="2487911" cy="646331"/>
          </a:xfrm>
          <a:prstGeom prst="rect">
            <a:avLst/>
          </a:prstGeom>
          <a:noFill/>
        </p:spPr>
        <p:txBody>
          <a:bodyPr wrap="none" rtlCol="0">
            <a:spAutoFit/>
          </a:bodyPr>
          <a:lstStyle/>
          <a:p>
            <a:r>
              <a:rPr lang="en-US" sz="3600" dirty="0">
                <a:latin typeface="Veneer"/>
                <a:cs typeface="Veneer"/>
              </a:rPr>
              <a:t>Recommended</a:t>
            </a:r>
          </a:p>
        </p:txBody>
      </p:sp>
      <p:sp>
        <p:nvSpPr>
          <p:cNvPr id="10" name="TextBox 9"/>
          <p:cNvSpPr txBox="1"/>
          <p:nvPr/>
        </p:nvSpPr>
        <p:spPr>
          <a:xfrm>
            <a:off x="3626197" y="1543543"/>
            <a:ext cx="5338045" cy="646331"/>
          </a:xfrm>
          <a:prstGeom prst="rect">
            <a:avLst/>
          </a:prstGeom>
          <a:noFill/>
        </p:spPr>
        <p:txBody>
          <a:bodyPr wrap="none" rtlCol="0">
            <a:spAutoFit/>
          </a:bodyPr>
          <a:lstStyle/>
          <a:p>
            <a:r>
              <a:rPr lang="en-US" sz="3600" dirty="0">
                <a:solidFill>
                  <a:srgbClr val="000000"/>
                </a:solidFill>
                <a:latin typeface="Allerton"/>
                <a:cs typeface="Allerton"/>
              </a:rPr>
              <a:t>pacing guides for completion</a:t>
            </a:r>
          </a:p>
        </p:txBody>
      </p:sp>
      <p:grpSp>
        <p:nvGrpSpPr>
          <p:cNvPr id="11" name="Group 10"/>
          <p:cNvGrpSpPr/>
          <p:nvPr/>
        </p:nvGrpSpPr>
        <p:grpSpPr>
          <a:xfrm rot="20800214">
            <a:off x="141473" y="4473795"/>
            <a:ext cx="3523424" cy="1638954"/>
            <a:chOff x="6113541" y="2508397"/>
            <a:chExt cx="3523424" cy="1638954"/>
          </a:xfrm>
        </p:grpSpPr>
        <p:sp>
          <p:nvSpPr>
            <p:cNvPr id="12" name="Oval 11"/>
            <p:cNvSpPr/>
            <p:nvPr/>
          </p:nvSpPr>
          <p:spPr>
            <a:xfrm>
              <a:off x="6810030" y="2508397"/>
              <a:ext cx="2171412" cy="1638954"/>
            </a:xfrm>
            <a:prstGeom prst="ellipse">
              <a:avLst/>
            </a:prstGeom>
            <a:solidFill>
              <a:srgbClr val="3366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113541" y="2867707"/>
              <a:ext cx="3523424" cy="954107"/>
            </a:xfrm>
            <a:prstGeom prst="rect">
              <a:avLst/>
            </a:prstGeom>
            <a:noFill/>
          </p:spPr>
          <p:txBody>
            <a:bodyPr vert="horz" wrap="square" rtlCol="0">
              <a:spAutoFit/>
            </a:bodyPr>
            <a:lstStyle/>
            <a:p>
              <a:pPr algn="ctr"/>
              <a:r>
                <a:rPr lang="en-US" sz="2800" b="1" dirty="0">
                  <a:solidFill>
                    <a:srgbClr val="CCCC33"/>
                  </a:solidFill>
                  <a:latin typeface="Allerton"/>
                  <a:cs typeface="Allerton"/>
                </a:rPr>
                <a:t>Module </a:t>
              </a:r>
            </a:p>
            <a:p>
              <a:pPr algn="ctr"/>
              <a:r>
                <a:rPr lang="en-US" sz="2800" b="1" dirty="0">
                  <a:solidFill>
                    <a:srgbClr val="CCCC33"/>
                  </a:solidFill>
                  <a:latin typeface="Allerton"/>
                  <a:cs typeface="Allerton"/>
                </a:rPr>
                <a:t>Topics</a:t>
              </a:r>
              <a:endParaRPr lang="en-US" sz="100" b="1" dirty="0">
                <a:solidFill>
                  <a:srgbClr val="CCCC33"/>
                </a:solidFill>
                <a:latin typeface="Allerton"/>
                <a:cs typeface="Allerton"/>
              </a:endParaRPr>
            </a:p>
          </p:txBody>
        </p:sp>
      </p:grpSp>
    </p:spTree>
    <p:extLst>
      <p:ext uri="{BB962C8B-B14F-4D97-AF65-F5344CB8AC3E}">
        <p14:creationId xmlns:p14="http://schemas.microsoft.com/office/powerpoint/2010/main" val="73975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8922" y="449384"/>
            <a:ext cx="6818923" cy="4062651"/>
          </a:xfrm>
          <a:prstGeom prst="rect">
            <a:avLst/>
          </a:prstGeom>
          <a:noFill/>
        </p:spPr>
        <p:txBody>
          <a:bodyPr wrap="square" rtlCol="0">
            <a:spAutoFit/>
          </a:bodyPr>
          <a:lstStyle/>
          <a:p>
            <a:r>
              <a:rPr lang="en-US" sz="6600" dirty="0">
                <a:solidFill>
                  <a:schemeClr val="bg1"/>
                </a:solidFill>
                <a:latin typeface="Pacifico"/>
                <a:cs typeface="Pacifico"/>
              </a:rPr>
              <a:t>Embedded </a:t>
            </a:r>
            <a:r>
              <a:rPr lang="en-US" sz="4800" dirty="0">
                <a:solidFill>
                  <a:srgbClr val="4F81BD"/>
                </a:solidFill>
                <a:latin typeface="Allerton"/>
                <a:cs typeface="Allerton"/>
              </a:rPr>
              <a:t> time for  the MTSS Leadership Team to come together, </a:t>
            </a:r>
            <a:r>
              <a:rPr lang="en-US" sz="4800" dirty="0">
                <a:solidFill>
                  <a:schemeClr val="bg2"/>
                </a:solidFill>
                <a:latin typeface="Allerton"/>
                <a:cs typeface="Allerton"/>
              </a:rPr>
              <a:t>debrief on online learning</a:t>
            </a:r>
            <a:r>
              <a:rPr lang="en-US" sz="4800" dirty="0">
                <a:solidFill>
                  <a:srgbClr val="4F81BD"/>
                </a:solidFill>
                <a:latin typeface="Allerton"/>
                <a:cs typeface="Allerton"/>
              </a:rPr>
              <a:t> and </a:t>
            </a:r>
            <a:r>
              <a:rPr lang="en-US" sz="4800" dirty="0">
                <a:solidFill>
                  <a:schemeClr val="accent2"/>
                </a:solidFill>
                <a:latin typeface="Allerton"/>
                <a:cs typeface="Allerton"/>
              </a:rPr>
              <a:t>begin implementation planning</a:t>
            </a:r>
          </a:p>
        </p:txBody>
      </p:sp>
      <p:grpSp>
        <p:nvGrpSpPr>
          <p:cNvPr id="4" name="Group 3"/>
          <p:cNvGrpSpPr/>
          <p:nvPr/>
        </p:nvGrpSpPr>
        <p:grpSpPr>
          <a:xfrm rot="20800214">
            <a:off x="141473" y="4473795"/>
            <a:ext cx="3523424" cy="1638954"/>
            <a:chOff x="6113541" y="2508397"/>
            <a:chExt cx="3523424" cy="1638954"/>
          </a:xfrm>
        </p:grpSpPr>
        <p:sp>
          <p:nvSpPr>
            <p:cNvPr id="5" name="Oval 4"/>
            <p:cNvSpPr/>
            <p:nvPr/>
          </p:nvSpPr>
          <p:spPr>
            <a:xfrm>
              <a:off x="6810030" y="2508397"/>
              <a:ext cx="2171412" cy="1638954"/>
            </a:xfrm>
            <a:prstGeom prst="ellipse">
              <a:avLst/>
            </a:prstGeom>
            <a:solidFill>
              <a:srgbClr val="3366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113541" y="2867707"/>
              <a:ext cx="3523424" cy="954107"/>
            </a:xfrm>
            <a:prstGeom prst="rect">
              <a:avLst/>
            </a:prstGeom>
            <a:noFill/>
          </p:spPr>
          <p:txBody>
            <a:bodyPr vert="horz" wrap="square" rtlCol="0">
              <a:spAutoFit/>
            </a:bodyPr>
            <a:lstStyle/>
            <a:p>
              <a:pPr algn="ctr"/>
              <a:r>
                <a:rPr lang="en-US" sz="2800" b="1" dirty="0">
                  <a:solidFill>
                    <a:srgbClr val="CCCC33"/>
                  </a:solidFill>
                  <a:latin typeface="Allerton"/>
                  <a:cs typeface="Allerton"/>
                </a:rPr>
                <a:t>Module </a:t>
              </a:r>
            </a:p>
            <a:p>
              <a:pPr algn="ctr"/>
              <a:r>
                <a:rPr lang="en-US" sz="2800" b="1" dirty="0">
                  <a:solidFill>
                    <a:srgbClr val="CCCC33"/>
                  </a:solidFill>
                  <a:latin typeface="Allerton"/>
                  <a:cs typeface="Allerton"/>
                </a:rPr>
                <a:t>Topics</a:t>
              </a:r>
              <a:endParaRPr lang="en-US" sz="100" b="1" dirty="0">
                <a:solidFill>
                  <a:srgbClr val="CCCC33"/>
                </a:solidFill>
                <a:latin typeface="Allerton"/>
                <a:cs typeface="Allerton"/>
              </a:endParaRPr>
            </a:p>
          </p:txBody>
        </p:sp>
      </p:grpSp>
    </p:spTree>
    <p:extLst>
      <p:ext uri="{BB962C8B-B14F-4D97-AF65-F5344CB8AC3E}">
        <p14:creationId xmlns:p14="http://schemas.microsoft.com/office/powerpoint/2010/main" val="827232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20691109">
            <a:off x="-279591" y="398173"/>
            <a:ext cx="3523424" cy="1638954"/>
            <a:chOff x="6113541" y="2508397"/>
            <a:chExt cx="3523424" cy="1638954"/>
          </a:xfrm>
        </p:grpSpPr>
        <p:sp>
          <p:nvSpPr>
            <p:cNvPr id="3" name="Oval 2"/>
            <p:cNvSpPr/>
            <p:nvPr/>
          </p:nvSpPr>
          <p:spPr>
            <a:xfrm>
              <a:off x="6810030" y="2508397"/>
              <a:ext cx="2171412" cy="1638954"/>
            </a:xfrm>
            <a:prstGeom prst="ellipse">
              <a:avLst/>
            </a:prstGeom>
            <a:solidFill>
              <a:srgbClr val="3366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llerton"/>
                <a:cs typeface="Allerton"/>
              </a:endParaRPr>
            </a:p>
          </p:txBody>
        </p:sp>
        <p:sp>
          <p:nvSpPr>
            <p:cNvPr id="4" name="TextBox 3"/>
            <p:cNvSpPr txBox="1"/>
            <p:nvPr/>
          </p:nvSpPr>
          <p:spPr>
            <a:xfrm>
              <a:off x="6113541" y="2867707"/>
              <a:ext cx="3523424" cy="954107"/>
            </a:xfrm>
            <a:prstGeom prst="rect">
              <a:avLst/>
            </a:prstGeom>
            <a:noFill/>
          </p:spPr>
          <p:txBody>
            <a:bodyPr vert="horz" wrap="square" rtlCol="0">
              <a:spAutoFit/>
            </a:bodyPr>
            <a:lstStyle/>
            <a:p>
              <a:pPr algn="ctr"/>
              <a:r>
                <a:rPr lang="en-US" sz="2800" b="1" dirty="0">
                  <a:solidFill>
                    <a:srgbClr val="CCCC33"/>
                  </a:solidFill>
                  <a:latin typeface="Allerton"/>
                  <a:cs typeface="Allerton"/>
                </a:rPr>
                <a:t>Module </a:t>
              </a:r>
            </a:p>
            <a:p>
              <a:pPr algn="ctr"/>
              <a:r>
                <a:rPr lang="en-US" sz="2800" b="1" dirty="0">
                  <a:solidFill>
                    <a:srgbClr val="CCCC33"/>
                  </a:solidFill>
                  <a:latin typeface="Allerton"/>
                  <a:cs typeface="Allerton"/>
                </a:rPr>
                <a:t>Topics</a:t>
              </a:r>
              <a:endParaRPr lang="en-US" sz="100" b="1" dirty="0">
                <a:solidFill>
                  <a:srgbClr val="CCCC33"/>
                </a:solidFill>
                <a:latin typeface="Allerton"/>
                <a:cs typeface="Allerton"/>
              </a:endParaRPr>
            </a:p>
          </p:txBody>
        </p:sp>
      </p:grpSp>
      <p:sp>
        <p:nvSpPr>
          <p:cNvPr id="5" name="TextBox 4"/>
          <p:cNvSpPr txBox="1"/>
          <p:nvPr/>
        </p:nvSpPr>
        <p:spPr>
          <a:xfrm>
            <a:off x="3196536" y="466621"/>
            <a:ext cx="4352474" cy="830997"/>
          </a:xfrm>
          <a:prstGeom prst="rect">
            <a:avLst/>
          </a:prstGeom>
          <a:noFill/>
        </p:spPr>
        <p:txBody>
          <a:bodyPr wrap="none" rtlCol="0">
            <a:spAutoFit/>
          </a:bodyPr>
          <a:lstStyle/>
          <a:p>
            <a:r>
              <a:rPr lang="en-US" sz="4800" b="1" dirty="0">
                <a:latin typeface="Pacifico"/>
                <a:cs typeface="Pacifico"/>
              </a:rPr>
              <a:t>Module 1 Series</a:t>
            </a:r>
          </a:p>
        </p:txBody>
      </p:sp>
      <p:sp>
        <p:nvSpPr>
          <p:cNvPr id="6" name="TextBox 5"/>
          <p:cNvSpPr txBox="1"/>
          <p:nvPr/>
        </p:nvSpPr>
        <p:spPr>
          <a:xfrm>
            <a:off x="4014153" y="837011"/>
            <a:ext cx="702837" cy="1569660"/>
          </a:xfrm>
          <a:prstGeom prst="rect">
            <a:avLst/>
          </a:prstGeom>
          <a:noFill/>
        </p:spPr>
        <p:txBody>
          <a:bodyPr wrap="none" rtlCol="0">
            <a:spAutoFit/>
          </a:bodyPr>
          <a:lstStyle/>
          <a:p>
            <a:r>
              <a:rPr lang="en-US" sz="9600" dirty="0">
                <a:solidFill>
                  <a:schemeClr val="bg2"/>
                </a:solidFill>
                <a:latin typeface="Pacifico"/>
                <a:cs typeface="Pacifico"/>
              </a:rPr>
              <a:t>3 </a:t>
            </a:r>
          </a:p>
        </p:txBody>
      </p:sp>
      <p:sp>
        <p:nvSpPr>
          <p:cNvPr id="7" name="TextBox 6"/>
          <p:cNvSpPr txBox="1"/>
          <p:nvPr/>
        </p:nvSpPr>
        <p:spPr>
          <a:xfrm>
            <a:off x="4729593" y="1437174"/>
            <a:ext cx="1578001" cy="646331"/>
          </a:xfrm>
          <a:prstGeom prst="rect">
            <a:avLst/>
          </a:prstGeom>
          <a:noFill/>
        </p:spPr>
        <p:txBody>
          <a:bodyPr wrap="none" rtlCol="0">
            <a:spAutoFit/>
          </a:bodyPr>
          <a:lstStyle/>
          <a:p>
            <a:r>
              <a:rPr lang="en-US" sz="3600" dirty="0">
                <a:solidFill>
                  <a:schemeClr val="bg1"/>
                </a:solidFill>
                <a:latin typeface="Allerton"/>
                <a:cs typeface="Allerton"/>
              </a:rPr>
              <a:t>courses</a:t>
            </a:r>
          </a:p>
        </p:txBody>
      </p:sp>
      <p:sp>
        <p:nvSpPr>
          <p:cNvPr id="8" name="TextBox 7"/>
          <p:cNvSpPr txBox="1"/>
          <p:nvPr/>
        </p:nvSpPr>
        <p:spPr>
          <a:xfrm>
            <a:off x="702155" y="2538892"/>
            <a:ext cx="1479492" cy="1569660"/>
          </a:xfrm>
          <a:prstGeom prst="rect">
            <a:avLst/>
          </a:prstGeom>
          <a:noFill/>
        </p:spPr>
        <p:txBody>
          <a:bodyPr wrap="none" rtlCol="0">
            <a:spAutoFit/>
          </a:bodyPr>
          <a:lstStyle/>
          <a:p>
            <a:r>
              <a:rPr lang="en-US" sz="9600" dirty="0">
                <a:solidFill>
                  <a:schemeClr val="bg2"/>
                </a:solidFill>
                <a:latin typeface="Pacifico"/>
                <a:cs typeface="Pacifico"/>
              </a:rPr>
              <a:t>1.1</a:t>
            </a:r>
          </a:p>
        </p:txBody>
      </p:sp>
      <p:sp>
        <p:nvSpPr>
          <p:cNvPr id="9" name="TextBox 8"/>
          <p:cNvSpPr txBox="1"/>
          <p:nvPr/>
        </p:nvSpPr>
        <p:spPr>
          <a:xfrm>
            <a:off x="584351" y="3685187"/>
            <a:ext cx="1674256" cy="1569660"/>
          </a:xfrm>
          <a:prstGeom prst="rect">
            <a:avLst/>
          </a:prstGeom>
          <a:noFill/>
        </p:spPr>
        <p:txBody>
          <a:bodyPr wrap="none" rtlCol="0">
            <a:spAutoFit/>
          </a:bodyPr>
          <a:lstStyle/>
          <a:p>
            <a:r>
              <a:rPr lang="en-US" sz="9600" dirty="0">
                <a:solidFill>
                  <a:schemeClr val="bg2"/>
                </a:solidFill>
                <a:latin typeface="Pacifico"/>
                <a:cs typeface="Pacifico"/>
              </a:rPr>
              <a:t>1.2</a:t>
            </a:r>
          </a:p>
        </p:txBody>
      </p:sp>
      <p:sp>
        <p:nvSpPr>
          <p:cNvPr id="10" name="TextBox 9"/>
          <p:cNvSpPr txBox="1"/>
          <p:nvPr/>
        </p:nvSpPr>
        <p:spPr>
          <a:xfrm>
            <a:off x="556848" y="4830193"/>
            <a:ext cx="1609335" cy="1569660"/>
          </a:xfrm>
          <a:prstGeom prst="rect">
            <a:avLst/>
          </a:prstGeom>
          <a:noFill/>
        </p:spPr>
        <p:txBody>
          <a:bodyPr wrap="none" rtlCol="0">
            <a:spAutoFit/>
          </a:bodyPr>
          <a:lstStyle/>
          <a:p>
            <a:r>
              <a:rPr lang="en-US" sz="9600" dirty="0">
                <a:solidFill>
                  <a:schemeClr val="bg2"/>
                </a:solidFill>
                <a:latin typeface="Pacifico"/>
                <a:cs typeface="Pacifico"/>
              </a:rPr>
              <a:t>1.3</a:t>
            </a:r>
          </a:p>
        </p:txBody>
      </p:sp>
      <p:sp>
        <p:nvSpPr>
          <p:cNvPr id="11" name="TextBox 10"/>
          <p:cNvSpPr txBox="1"/>
          <p:nvPr/>
        </p:nvSpPr>
        <p:spPr>
          <a:xfrm>
            <a:off x="2443531" y="3223904"/>
            <a:ext cx="3727853" cy="646331"/>
          </a:xfrm>
          <a:prstGeom prst="rect">
            <a:avLst/>
          </a:prstGeom>
          <a:solidFill>
            <a:schemeClr val="bg1"/>
          </a:solidFill>
        </p:spPr>
        <p:txBody>
          <a:bodyPr wrap="none" rtlCol="0">
            <a:spAutoFit/>
          </a:bodyPr>
          <a:lstStyle/>
          <a:p>
            <a:r>
              <a:rPr lang="en-US" sz="3600" dirty="0">
                <a:solidFill>
                  <a:schemeClr val="tx2"/>
                </a:solidFill>
                <a:latin typeface="Allerton"/>
                <a:cs typeface="Allerton"/>
              </a:rPr>
              <a:t>Establish Readiness</a:t>
            </a:r>
          </a:p>
        </p:txBody>
      </p:sp>
      <p:sp>
        <p:nvSpPr>
          <p:cNvPr id="12" name="TextBox 11"/>
          <p:cNvSpPr txBox="1"/>
          <p:nvPr/>
        </p:nvSpPr>
        <p:spPr>
          <a:xfrm>
            <a:off x="2455110" y="4357058"/>
            <a:ext cx="6360109" cy="646331"/>
          </a:xfrm>
          <a:prstGeom prst="rect">
            <a:avLst/>
          </a:prstGeom>
          <a:solidFill>
            <a:schemeClr val="bg1"/>
          </a:solidFill>
        </p:spPr>
        <p:txBody>
          <a:bodyPr wrap="none" rtlCol="0">
            <a:spAutoFit/>
          </a:bodyPr>
          <a:lstStyle/>
          <a:p>
            <a:r>
              <a:rPr lang="en-US" sz="3600" dirty="0">
                <a:solidFill>
                  <a:schemeClr val="tx2"/>
                </a:solidFill>
                <a:latin typeface="Allerton"/>
                <a:cs typeface="Allerton"/>
              </a:rPr>
              <a:t>Essential Elements of Core Support</a:t>
            </a:r>
          </a:p>
        </p:txBody>
      </p:sp>
      <p:sp>
        <p:nvSpPr>
          <p:cNvPr id="13" name="TextBox 12"/>
          <p:cNvSpPr txBox="1"/>
          <p:nvPr/>
        </p:nvSpPr>
        <p:spPr>
          <a:xfrm>
            <a:off x="2443531" y="5464984"/>
            <a:ext cx="3972662" cy="646331"/>
          </a:xfrm>
          <a:prstGeom prst="rect">
            <a:avLst/>
          </a:prstGeom>
          <a:solidFill>
            <a:schemeClr val="bg1"/>
          </a:solidFill>
        </p:spPr>
        <p:txBody>
          <a:bodyPr wrap="none" rtlCol="0">
            <a:spAutoFit/>
          </a:bodyPr>
          <a:lstStyle/>
          <a:p>
            <a:r>
              <a:rPr lang="en-US" sz="3600" dirty="0">
                <a:solidFill>
                  <a:schemeClr val="tx2"/>
                </a:solidFill>
                <a:latin typeface="Allerton"/>
                <a:cs typeface="Allerton"/>
              </a:rPr>
              <a:t>Analyze Core Support</a:t>
            </a:r>
          </a:p>
        </p:txBody>
      </p:sp>
      <p:sp>
        <p:nvSpPr>
          <p:cNvPr id="14" name="TextBox 13"/>
          <p:cNvSpPr txBox="1"/>
          <p:nvPr/>
        </p:nvSpPr>
        <p:spPr>
          <a:xfrm>
            <a:off x="702155" y="2252211"/>
            <a:ext cx="7789312" cy="707886"/>
          </a:xfrm>
          <a:prstGeom prst="rect">
            <a:avLst/>
          </a:prstGeom>
          <a:solidFill>
            <a:srgbClr val="FFFF99"/>
          </a:solidFill>
        </p:spPr>
        <p:txBody>
          <a:bodyPr wrap="none" rtlCol="0">
            <a:spAutoFit/>
          </a:bodyPr>
          <a:lstStyle/>
          <a:p>
            <a:r>
              <a:rPr lang="en-US" sz="4000" dirty="0">
                <a:solidFill>
                  <a:schemeClr val="bg2"/>
                </a:solidFill>
                <a:latin typeface="Allerton"/>
                <a:cs typeface="Allerton"/>
              </a:rPr>
              <a:t>Examining Differentiated Core Support</a:t>
            </a:r>
          </a:p>
        </p:txBody>
      </p:sp>
    </p:spTree>
    <p:extLst>
      <p:ext uri="{BB962C8B-B14F-4D97-AF65-F5344CB8AC3E}">
        <p14:creationId xmlns:p14="http://schemas.microsoft.com/office/powerpoint/2010/main" val="1897816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20691109">
            <a:off x="-279591" y="398173"/>
            <a:ext cx="3523424" cy="1638954"/>
            <a:chOff x="6113541" y="2508397"/>
            <a:chExt cx="3523424" cy="1638954"/>
          </a:xfrm>
        </p:grpSpPr>
        <p:sp>
          <p:nvSpPr>
            <p:cNvPr id="3" name="Oval 2"/>
            <p:cNvSpPr/>
            <p:nvPr/>
          </p:nvSpPr>
          <p:spPr>
            <a:xfrm>
              <a:off x="6810030" y="2508397"/>
              <a:ext cx="2171412" cy="1638954"/>
            </a:xfrm>
            <a:prstGeom prst="ellipse">
              <a:avLst/>
            </a:prstGeom>
            <a:solidFill>
              <a:srgbClr val="3366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llerton"/>
                <a:cs typeface="Allerton"/>
              </a:endParaRPr>
            </a:p>
          </p:txBody>
        </p:sp>
        <p:sp>
          <p:nvSpPr>
            <p:cNvPr id="4" name="TextBox 3"/>
            <p:cNvSpPr txBox="1"/>
            <p:nvPr/>
          </p:nvSpPr>
          <p:spPr>
            <a:xfrm>
              <a:off x="6113541" y="2867707"/>
              <a:ext cx="3523424" cy="954107"/>
            </a:xfrm>
            <a:prstGeom prst="rect">
              <a:avLst/>
            </a:prstGeom>
            <a:noFill/>
          </p:spPr>
          <p:txBody>
            <a:bodyPr vert="horz" wrap="square" rtlCol="0">
              <a:spAutoFit/>
            </a:bodyPr>
            <a:lstStyle/>
            <a:p>
              <a:pPr algn="ctr"/>
              <a:r>
                <a:rPr lang="en-US" sz="2800" b="1" dirty="0">
                  <a:solidFill>
                    <a:srgbClr val="CCCC33"/>
                  </a:solidFill>
                  <a:latin typeface="Allerton"/>
                  <a:cs typeface="Allerton"/>
                </a:rPr>
                <a:t>Module </a:t>
              </a:r>
            </a:p>
            <a:p>
              <a:pPr algn="ctr"/>
              <a:r>
                <a:rPr lang="en-US" sz="2800" b="1" dirty="0">
                  <a:solidFill>
                    <a:srgbClr val="CCCC33"/>
                  </a:solidFill>
                  <a:latin typeface="Allerton"/>
                  <a:cs typeface="Allerton"/>
                </a:rPr>
                <a:t>Topics</a:t>
              </a:r>
              <a:endParaRPr lang="en-US" sz="100" b="1" dirty="0">
                <a:solidFill>
                  <a:srgbClr val="CCCC33"/>
                </a:solidFill>
                <a:latin typeface="Allerton"/>
                <a:cs typeface="Allerton"/>
              </a:endParaRPr>
            </a:p>
          </p:txBody>
        </p:sp>
      </p:grpSp>
      <p:sp>
        <p:nvSpPr>
          <p:cNvPr id="5" name="TextBox 4"/>
          <p:cNvSpPr txBox="1"/>
          <p:nvPr/>
        </p:nvSpPr>
        <p:spPr>
          <a:xfrm>
            <a:off x="3196536" y="466621"/>
            <a:ext cx="4455066" cy="830997"/>
          </a:xfrm>
          <a:prstGeom prst="rect">
            <a:avLst/>
          </a:prstGeom>
          <a:noFill/>
        </p:spPr>
        <p:txBody>
          <a:bodyPr wrap="none" rtlCol="0">
            <a:spAutoFit/>
          </a:bodyPr>
          <a:lstStyle/>
          <a:p>
            <a:r>
              <a:rPr lang="en-US" sz="4800" b="1" dirty="0">
                <a:latin typeface="Pacifico"/>
                <a:cs typeface="Pacifico"/>
              </a:rPr>
              <a:t>Module 2 Series</a:t>
            </a:r>
          </a:p>
        </p:txBody>
      </p:sp>
      <p:sp>
        <p:nvSpPr>
          <p:cNvPr id="6" name="TextBox 5"/>
          <p:cNvSpPr txBox="1"/>
          <p:nvPr/>
        </p:nvSpPr>
        <p:spPr>
          <a:xfrm>
            <a:off x="4014153" y="837011"/>
            <a:ext cx="748923" cy="1569660"/>
          </a:xfrm>
          <a:prstGeom prst="rect">
            <a:avLst/>
          </a:prstGeom>
          <a:noFill/>
        </p:spPr>
        <p:txBody>
          <a:bodyPr wrap="none" rtlCol="0">
            <a:spAutoFit/>
          </a:bodyPr>
          <a:lstStyle/>
          <a:p>
            <a:r>
              <a:rPr lang="en-US" sz="9600" dirty="0">
                <a:solidFill>
                  <a:schemeClr val="bg2"/>
                </a:solidFill>
                <a:latin typeface="Pacifico"/>
                <a:cs typeface="Pacifico"/>
              </a:rPr>
              <a:t>4 </a:t>
            </a:r>
          </a:p>
        </p:txBody>
      </p:sp>
      <p:sp>
        <p:nvSpPr>
          <p:cNvPr id="7" name="TextBox 6"/>
          <p:cNvSpPr txBox="1"/>
          <p:nvPr/>
        </p:nvSpPr>
        <p:spPr>
          <a:xfrm>
            <a:off x="4729593" y="1437174"/>
            <a:ext cx="1578001" cy="646331"/>
          </a:xfrm>
          <a:prstGeom prst="rect">
            <a:avLst/>
          </a:prstGeom>
          <a:noFill/>
        </p:spPr>
        <p:txBody>
          <a:bodyPr wrap="none" rtlCol="0">
            <a:spAutoFit/>
          </a:bodyPr>
          <a:lstStyle/>
          <a:p>
            <a:r>
              <a:rPr lang="en-US" sz="3600" dirty="0">
                <a:solidFill>
                  <a:schemeClr val="bg1"/>
                </a:solidFill>
                <a:latin typeface="Allerton"/>
                <a:cs typeface="Allerton"/>
              </a:rPr>
              <a:t>courses</a:t>
            </a:r>
          </a:p>
        </p:txBody>
      </p:sp>
      <p:grpSp>
        <p:nvGrpSpPr>
          <p:cNvPr id="15" name="Group 14"/>
          <p:cNvGrpSpPr/>
          <p:nvPr/>
        </p:nvGrpSpPr>
        <p:grpSpPr>
          <a:xfrm>
            <a:off x="556848" y="3047385"/>
            <a:ext cx="8340615" cy="2809941"/>
            <a:chOff x="556848" y="3047385"/>
            <a:chExt cx="8340615" cy="2809941"/>
          </a:xfrm>
        </p:grpSpPr>
        <p:sp>
          <p:nvSpPr>
            <p:cNvPr id="8" name="TextBox 7"/>
            <p:cNvSpPr txBox="1"/>
            <p:nvPr/>
          </p:nvSpPr>
          <p:spPr>
            <a:xfrm>
              <a:off x="702155" y="3047385"/>
              <a:ext cx="1301859" cy="1200329"/>
            </a:xfrm>
            <a:prstGeom prst="rect">
              <a:avLst/>
            </a:prstGeom>
            <a:noFill/>
          </p:spPr>
          <p:txBody>
            <a:bodyPr wrap="none" rtlCol="0">
              <a:spAutoFit/>
            </a:bodyPr>
            <a:lstStyle/>
            <a:p>
              <a:r>
                <a:rPr lang="en-US" sz="7200" dirty="0">
                  <a:solidFill>
                    <a:schemeClr val="bg2"/>
                  </a:solidFill>
                  <a:latin typeface="Pacifico"/>
                  <a:cs typeface="Pacifico"/>
                </a:rPr>
                <a:t>2.1</a:t>
              </a:r>
            </a:p>
          </p:txBody>
        </p:sp>
        <p:sp>
          <p:nvSpPr>
            <p:cNvPr id="9" name="TextBox 8"/>
            <p:cNvSpPr txBox="1"/>
            <p:nvPr/>
          </p:nvSpPr>
          <p:spPr>
            <a:xfrm>
              <a:off x="584351" y="3833773"/>
              <a:ext cx="1447932" cy="1200329"/>
            </a:xfrm>
            <a:prstGeom prst="rect">
              <a:avLst/>
            </a:prstGeom>
            <a:noFill/>
          </p:spPr>
          <p:txBody>
            <a:bodyPr wrap="none" rtlCol="0">
              <a:spAutoFit/>
            </a:bodyPr>
            <a:lstStyle/>
            <a:p>
              <a:r>
                <a:rPr lang="en-US" sz="7200" dirty="0">
                  <a:solidFill>
                    <a:schemeClr val="bg2"/>
                  </a:solidFill>
                  <a:latin typeface="Pacifico"/>
                  <a:cs typeface="Pacifico"/>
                </a:rPr>
                <a:t>2.2</a:t>
              </a:r>
            </a:p>
          </p:txBody>
        </p:sp>
        <p:sp>
          <p:nvSpPr>
            <p:cNvPr id="10" name="TextBox 9"/>
            <p:cNvSpPr txBox="1"/>
            <p:nvPr/>
          </p:nvSpPr>
          <p:spPr>
            <a:xfrm>
              <a:off x="556848" y="4656997"/>
              <a:ext cx="1399241" cy="1200329"/>
            </a:xfrm>
            <a:prstGeom prst="rect">
              <a:avLst/>
            </a:prstGeom>
            <a:noFill/>
          </p:spPr>
          <p:txBody>
            <a:bodyPr wrap="none" rtlCol="0">
              <a:spAutoFit/>
            </a:bodyPr>
            <a:lstStyle/>
            <a:p>
              <a:r>
                <a:rPr lang="en-US" sz="7200" dirty="0">
                  <a:solidFill>
                    <a:schemeClr val="bg2"/>
                  </a:solidFill>
                  <a:latin typeface="Pacifico"/>
                  <a:cs typeface="Pacifico"/>
                </a:rPr>
                <a:t>2.3</a:t>
              </a:r>
            </a:p>
          </p:txBody>
        </p:sp>
        <p:sp>
          <p:nvSpPr>
            <p:cNvPr id="11" name="TextBox 10"/>
            <p:cNvSpPr txBox="1"/>
            <p:nvPr/>
          </p:nvSpPr>
          <p:spPr>
            <a:xfrm>
              <a:off x="2177805" y="3594896"/>
              <a:ext cx="6719658" cy="461665"/>
            </a:xfrm>
            <a:prstGeom prst="rect">
              <a:avLst/>
            </a:prstGeom>
            <a:solidFill>
              <a:schemeClr val="bg1"/>
            </a:solidFill>
          </p:spPr>
          <p:txBody>
            <a:bodyPr wrap="none" rtlCol="0">
              <a:spAutoFit/>
            </a:bodyPr>
            <a:lstStyle/>
            <a:p>
              <a:r>
                <a:rPr lang="en-US" sz="2400" dirty="0">
                  <a:solidFill>
                    <a:schemeClr val="tx2"/>
                  </a:solidFill>
                  <a:latin typeface="Allerton"/>
                  <a:cs typeface="Allerton"/>
                </a:rPr>
                <a:t>Establish readiness for building an intervention system</a:t>
              </a:r>
            </a:p>
          </p:txBody>
        </p:sp>
        <p:sp>
          <p:nvSpPr>
            <p:cNvPr id="12" name="TextBox 11"/>
            <p:cNvSpPr txBox="1"/>
            <p:nvPr/>
          </p:nvSpPr>
          <p:spPr>
            <a:xfrm>
              <a:off x="2185750" y="4356962"/>
              <a:ext cx="6375964" cy="461665"/>
            </a:xfrm>
            <a:prstGeom prst="rect">
              <a:avLst/>
            </a:prstGeom>
            <a:solidFill>
              <a:schemeClr val="bg1"/>
            </a:solidFill>
          </p:spPr>
          <p:txBody>
            <a:bodyPr wrap="none" rtlCol="0">
              <a:spAutoFit/>
            </a:bodyPr>
            <a:lstStyle/>
            <a:p>
              <a:r>
                <a:rPr lang="en-US" sz="2400" dirty="0">
                  <a:solidFill>
                    <a:schemeClr val="tx2"/>
                  </a:solidFill>
                  <a:latin typeface="Allerton"/>
                  <a:cs typeface="Allerton"/>
                </a:rPr>
                <a:t>Build a literacy component to an intervention system </a:t>
              </a:r>
            </a:p>
          </p:txBody>
        </p:sp>
      </p:grpSp>
      <p:sp>
        <p:nvSpPr>
          <p:cNvPr id="14" name="TextBox 13"/>
          <p:cNvSpPr txBox="1"/>
          <p:nvPr/>
        </p:nvSpPr>
        <p:spPr>
          <a:xfrm>
            <a:off x="702155" y="2252211"/>
            <a:ext cx="6488224" cy="707886"/>
          </a:xfrm>
          <a:prstGeom prst="rect">
            <a:avLst/>
          </a:prstGeom>
          <a:solidFill>
            <a:srgbClr val="FFFF99"/>
          </a:solidFill>
        </p:spPr>
        <p:txBody>
          <a:bodyPr wrap="none" rtlCol="0">
            <a:spAutoFit/>
          </a:bodyPr>
          <a:lstStyle/>
          <a:p>
            <a:r>
              <a:rPr lang="en-US" sz="4000" dirty="0">
                <a:solidFill>
                  <a:schemeClr val="bg2"/>
                </a:solidFill>
                <a:latin typeface="Allerton"/>
                <a:cs typeface="Allerton"/>
              </a:rPr>
              <a:t>Building an Intervention System</a:t>
            </a:r>
          </a:p>
        </p:txBody>
      </p:sp>
      <p:sp>
        <p:nvSpPr>
          <p:cNvPr id="16" name="TextBox 15"/>
          <p:cNvSpPr txBox="1"/>
          <p:nvPr/>
        </p:nvSpPr>
        <p:spPr>
          <a:xfrm>
            <a:off x="556848" y="5467293"/>
            <a:ext cx="1428546" cy="1200329"/>
          </a:xfrm>
          <a:prstGeom prst="rect">
            <a:avLst/>
          </a:prstGeom>
          <a:noFill/>
        </p:spPr>
        <p:txBody>
          <a:bodyPr wrap="none" rtlCol="0">
            <a:spAutoFit/>
          </a:bodyPr>
          <a:lstStyle/>
          <a:p>
            <a:r>
              <a:rPr lang="en-US" sz="7200" dirty="0">
                <a:solidFill>
                  <a:schemeClr val="bg2"/>
                </a:solidFill>
                <a:latin typeface="Pacifico"/>
                <a:cs typeface="Pacifico"/>
              </a:rPr>
              <a:t>2.4</a:t>
            </a:r>
          </a:p>
        </p:txBody>
      </p:sp>
      <p:sp>
        <p:nvSpPr>
          <p:cNvPr id="18" name="TextBox 17"/>
          <p:cNvSpPr txBox="1"/>
          <p:nvPr/>
        </p:nvSpPr>
        <p:spPr>
          <a:xfrm>
            <a:off x="2226860" y="5161734"/>
            <a:ext cx="6045946" cy="461665"/>
          </a:xfrm>
          <a:prstGeom prst="rect">
            <a:avLst/>
          </a:prstGeom>
          <a:solidFill>
            <a:schemeClr val="bg1"/>
          </a:solidFill>
        </p:spPr>
        <p:txBody>
          <a:bodyPr wrap="none" rtlCol="0">
            <a:spAutoFit/>
          </a:bodyPr>
          <a:lstStyle/>
          <a:p>
            <a:r>
              <a:rPr lang="en-US" sz="2400" dirty="0">
                <a:solidFill>
                  <a:schemeClr val="tx2"/>
                </a:solidFill>
                <a:latin typeface="Allerton"/>
                <a:cs typeface="Allerton"/>
              </a:rPr>
              <a:t>Build a math component to an intervention system </a:t>
            </a:r>
          </a:p>
        </p:txBody>
      </p:sp>
      <p:sp>
        <p:nvSpPr>
          <p:cNvPr id="19" name="TextBox 18"/>
          <p:cNvSpPr txBox="1"/>
          <p:nvPr/>
        </p:nvSpPr>
        <p:spPr>
          <a:xfrm>
            <a:off x="2226860" y="5855869"/>
            <a:ext cx="5686172" cy="830997"/>
          </a:xfrm>
          <a:prstGeom prst="rect">
            <a:avLst/>
          </a:prstGeom>
          <a:solidFill>
            <a:schemeClr val="bg1"/>
          </a:solidFill>
        </p:spPr>
        <p:txBody>
          <a:bodyPr wrap="none" rtlCol="0">
            <a:spAutoFit/>
          </a:bodyPr>
          <a:lstStyle/>
          <a:p>
            <a:r>
              <a:rPr lang="en-US" sz="2400" dirty="0">
                <a:solidFill>
                  <a:schemeClr val="tx2"/>
                </a:solidFill>
                <a:latin typeface="Allerton"/>
                <a:cs typeface="Allerton"/>
              </a:rPr>
              <a:t>Build a behavior/social-emotional/ attendance </a:t>
            </a:r>
          </a:p>
          <a:p>
            <a:r>
              <a:rPr lang="en-US" sz="2400" dirty="0">
                <a:solidFill>
                  <a:schemeClr val="tx2"/>
                </a:solidFill>
                <a:latin typeface="Allerton"/>
                <a:cs typeface="Allerton"/>
              </a:rPr>
              <a:t>component to an intervention system </a:t>
            </a:r>
          </a:p>
        </p:txBody>
      </p:sp>
    </p:spTree>
    <p:extLst>
      <p:ext uri="{BB962C8B-B14F-4D97-AF65-F5344CB8AC3E}">
        <p14:creationId xmlns:p14="http://schemas.microsoft.com/office/powerpoint/2010/main" val="2260799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20691109">
            <a:off x="-279591" y="398173"/>
            <a:ext cx="3523424" cy="1638954"/>
            <a:chOff x="6113541" y="2508397"/>
            <a:chExt cx="3523424" cy="1638954"/>
          </a:xfrm>
        </p:grpSpPr>
        <p:sp>
          <p:nvSpPr>
            <p:cNvPr id="3" name="Oval 2"/>
            <p:cNvSpPr/>
            <p:nvPr/>
          </p:nvSpPr>
          <p:spPr>
            <a:xfrm>
              <a:off x="6810030" y="2508397"/>
              <a:ext cx="2171412" cy="1638954"/>
            </a:xfrm>
            <a:prstGeom prst="ellipse">
              <a:avLst/>
            </a:prstGeom>
            <a:solidFill>
              <a:srgbClr val="3366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llerton"/>
                <a:cs typeface="Allerton"/>
              </a:endParaRPr>
            </a:p>
          </p:txBody>
        </p:sp>
        <p:sp>
          <p:nvSpPr>
            <p:cNvPr id="4" name="TextBox 3"/>
            <p:cNvSpPr txBox="1"/>
            <p:nvPr/>
          </p:nvSpPr>
          <p:spPr>
            <a:xfrm>
              <a:off x="6113541" y="2867707"/>
              <a:ext cx="3523424" cy="954107"/>
            </a:xfrm>
            <a:prstGeom prst="rect">
              <a:avLst/>
            </a:prstGeom>
            <a:noFill/>
          </p:spPr>
          <p:txBody>
            <a:bodyPr vert="horz" wrap="square" rtlCol="0">
              <a:spAutoFit/>
            </a:bodyPr>
            <a:lstStyle/>
            <a:p>
              <a:pPr algn="ctr"/>
              <a:r>
                <a:rPr lang="en-US" sz="2800" b="1" dirty="0">
                  <a:solidFill>
                    <a:srgbClr val="CCCC33"/>
                  </a:solidFill>
                  <a:latin typeface="Allerton"/>
                  <a:cs typeface="Allerton"/>
                </a:rPr>
                <a:t>Module </a:t>
              </a:r>
            </a:p>
            <a:p>
              <a:pPr algn="ctr"/>
              <a:r>
                <a:rPr lang="en-US" sz="2800" b="1" dirty="0">
                  <a:solidFill>
                    <a:srgbClr val="CCCC33"/>
                  </a:solidFill>
                  <a:latin typeface="Allerton"/>
                  <a:cs typeface="Allerton"/>
                </a:rPr>
                <a:t>Topics</a:t>
              </a:r>
              <a:endParaRPr lang="en-US" sz="100" b="1" dirty="0">
                <a:solidFill>
                  <a:srgbClr val="CCCC33"/>
                </a:solidFill>
                <a:latin typeface="Allerton"/>
                <a:cs typeface="Allerton"/>
              </a:endParaRPr>
            </a:p>
          </p:txBody>
        </p:sp>
      </p:grpSp>
      <p:sp>
        <p:nvSpPr>
          <p:cNvPr id="5" name="TextBox 4"/>
          <p:cNvSpPr txBox="1"/>
          <p:nvPr/>
        </p:nvSpPr>
        <p:spPr>
          <a:xfrm>
            <a:off x="3196536" y="466621"/>
            <a:ext cx="4416594" cy="830997"/>
          </a:xfrm>
          <a:prstGeom prst="rect">
            <a:avLst/>
          </a:prstGeom>
          <a:noFill/>
        </p:spPr>
        <p:txBody>
          <a:bodyPr wrap="none" rtlCol="0">
            <a:spAutoFit/>
          </a:bodyPr>
          <a:lstStyle/>
          <a:p>
            <a:r>
              <a:rPr lang="en-US" sz="4800" b="1" dirty="0">
                <a:latin typeface="Pacifico"/>
                <a:cs typeface="Pacifico"/>
              </a:rPr>
              <a:t>Module 3 Series</a:t>
            </a:r>
          </a:p>
        </p:txBody>
      </p:sp>
      <p:sp>
        <p:nvSpPr>
          <p:cNvPr id="6" name="TextBox 5"/>
          <p:cNvSpPr txBox="1"/>
          <p:nvPr/>
        </p:nvSpPr>
        <p:spPr>
          <a:xfrm>
            <a:off x="4014153" y="837011"/>
            <a:ext cx="748923" cy="1569660"/>
          </a:xfrm>
          <a:prstGeom prst="rect">
            <a:avLst/>
          </a:prstGeom>
          <a:noFill/>
        </p:spPr>
        <p:txBody>
          <a:bodyPr wrap="none" rtlCol="0">
            <a:spAutoFit/>
          </a:bodyPr>
          <a:lstStyle/>
          <a:p>
            <a:r>
              <a:rPr lang="en-US" sz="9600" dirty="0">
                <a:solidFill>
                  <a:schemeClr val="bg2"/>
                </a:solidFill>
                <a:latin typeface="Pacifico"/>
                <a:cs typeface="Pacifico"/>
              </a:rPr>
              <a:t>4 </a:t>
            </a:r>
          </a:p>
        </p:txBody>
      </p:sp>
      <p:sp>
        <p:nvSpPr>
          <p:cNvPr id="7" name="TextBox 6"/>
          <p:cNvSpPr txBox="1"/>
          <p:nvPr/>
        </p:nvSpPr>
        <p:spPr>
          <a:xfrm>
            <a:off x="4729593" y="1437174"/>
            <a:ext cx="1578001" cy="646331"/>
          </a:xfrm>
          <a:prstGeom prst="rect">
            <a:avLst/>
          </a:prstGeom>
          <a:noFill/>
        </p:spPr>
        <p:txBody>
          <a:bodyPr wrap="none" rtlCol="0">
            <a:spAutoFit/>
          </a:bodyPr>
          <a:lstStyle/>
          <a:p>
            <a:r>
              <a:rPr lang="en-US" sz="3600" dirty="0">
                <a:solidFill>
                  <a:schemeClr val="bg1"/>
                </a:solidFill>
                <a:latin typeface="Allerton"/>
                <a:cs typeface="Allerton"/>
              </a:rPr>
              <a:t>courses</a:t>
            </a:r>
          </a:p>
        </p:txBody>
      </p:sp>
      <p:sp>
        <p:nvSpPr>
          <p:cNvPr id="8" name="TextBox 7"/>
          <p:cNvSpPr txBox="1"/>
          <p:nvPr/>
        </p:nvSpPr>
        <p:spPr>
          <a:xfrm>
            <a:off x="702155" y="3047385"/>
            <a:ext cx="1253168" cy="1200329"/>
          </a:xfrm>
          <a:prstGeom prst="rect">
            <a:avLst/>
          </a:prstGeom>
          <a:noFill/>
        </p:spPr>
        <p:txBody>
          <a:bodyPr wrap="none" rtlCol="0">
            <a:spAutoFit/>
          </a:bodyPr>
          <a:lstStyle/>
          <a:p>
            <a:r>
              <a:rPr lang="en-US" sz="7200" dirty="0">
                <a:solidFill>
                  <a:schemeClr val="bg2"/>
                </a:solidFill>
                <a:latin typeface="Pacifico"/>
                <a:cs typeface="Pacifico"/>
              </a:rPr>
              <a:t>3.1</a:t>
            </a:r>
          </a:p>
        </p:txBody>
      </p:sp>
      <p:sp>
        <p:nvSpPr>
          <p:cNvPr id="9" name="TextBox 8"/>
          <p:cNvSpPr txBox="1"/>
          <p:nvPr/>
        </p:nvSpPr>
        <p:spPr>
          <a:xfrm>
            <a:off x="584351" y="3833773"/>
            <a:ext cx="1399241" cy="1200329"/>
          </a:xfrm>
          <a:prstGeom prst="rect">
            <a:avLst/>
          </a:prstGeom>
          <a:noFill/>
        </p:spPr>
        <p:txBody>
          <a:bodyPr wrap="none" rtlCol="0">
            <a:spAutoFit/>
          </a:bodyPr>
          <a:lstStyle/>
          <a:p>
            <a:r>
              <a:rPr lang="en-US" sz="7200" dirty="0">
                <a:solidFill>
                  <a:schemeClr val="bg2"/>
                </a:solidFill>
                <a:latin typeface="Pacifico"/>
                <a:cs typeface="Pacifico"/>
              </a:rPr>
              <a:t>3.2</a:t>
            </a:r>
          </a:p>
        </p:txBody>
      </p:sp>
      <p:sp>
        <p:nvSpPr>
          <p:cNvPr id="10" name="TextBox 9"/>
          <p:cNvSpPr txBox="1"/>
          <p:nvPr/>
        </p:nvSpPr>
        <p:spPr>
          <a:xfrm>
            <a:off x="556848" y="4656997"/>
            <a:ext cx="1350550" cy="1200329"/>
          </a:xfrm>
          <a:prstGeom prst="rect">
            <a:avLst/>
          </a:prstGeom>
          <a:noFill/>
        </p:spPr>
        <p:txBody>
          <a:bodyPr wrap="none" rtlCol="0">
            <a:spAutoFit/>
          </a:bodyPr>
          <a:lstStyle/>
          <a:p>
            <a:r>
              <a:rPr lang="en-US" sz="7200" dirty="0">
                <a:solidFill>
                  <a:schemeClr val="bg2"/>
                </a:solidFill>
                <a:latin typeface="Pacifico"/>
                <a:cs typeface="Pacifico"/>
              </a:rPr>
              <a:t>3.3</a:t>
            </a:r>
          </a:p>
        </p:txBody>
      </p:sp>
      <p:sp>
        <p:nvSpPr>
          <p:cNvPr id="11" name="TextBox 10"/>
          <p:cNvSpPr txBox="1"/>
          <p:nvPr/>
        </p:nvSpPr>
        <p:spPr>
          <a:xfrm>
            <a:off x="2177805" y="3418274"/>
            <a:ext cx="6966195" cy="830997"/>
          </a:xfrm>
          <a:prstGeom prst="rect">
            <a:avLst/>
          </a:prstGeom>
          <a:solidFill>
            <a:schemeClr val="bg1"/>
          </a:solidFill>
        </p:spPr>
        <p:txBody>
          <a:bodyPr wrap="square" rtlCol="0">
            <a:spAutoFit/>
          </a:bodyPr>
          <a:lstStyle/>
          <a:p>
            <a:r>
              <a:rPr lang="en-US" sz="2400" dirty="0">
                <a:solidFill>
                  <a:srgbClr val="FFFF99"/>
                </a:solidFill>
                <a:latin typeface="Allerton"/>
                <a:cs typeface="Allerton"/>
              </a:rPr>
              <a:t>Readiness: System Requirements of Beliefs, Knowledge, Tools, and Skills</a:t>
            </a:r>
          </a:p>
        </p:txBody>
      </p:sp>
      <p:sp>
        <p:nvSpPr>
          <p:cNvPr id="12" name="TextBox 11"/>
          <p:cNvSpPr txBox="1"/>
          <p:nvPr/>
        </p:nvSpPr>
        <p:spPr>
          <a:xfrm>
            <a:off x="2185750" y="4495130"/>
            <a:ext cx="5545108" cy="461665"/>
          </a:xfrm>
          <a:prstGeom prst="rect">
            <a:avLst/>
          </a:prstGeom>
          <a:solidFill>
            <a:schemeClr val="bg1"/>
          </a:solidFill>
        </p:spPr>
        <p:txBody>
          <a:bodyPr wrap="none" rtlCol="0">
            <a:spAutoFit/>
          </a:bodyPr>
          <a:lstStyle/>
          <a:p>
            <a:r>
              <a:rPr lang="en-US" sz="2400" dirty="0">
                <a:solidFill>
                  <a:srgbClr val="FFFF99"/>
                </a:solidFill>
                <a:latin typeface="Allerton"/>
                <a:cs typeface="Allerton"/>
              </a:rPr>
              <a:t>Defining a System of Evaluation and Eligibility</a:t>
            </a:r>
          </a:p>
        </p:txBody>
      </p:sp>
      <p:sp>
        <p:nvSpPr>
          <p:cNvPr id="14" name="TextBox 13"/>
          <p:cNvSpPr txBox="1"/>
          <p:nvPr/>
        </p:nvSpPr>
        <p:spPr>
          <a:xfrm>
            <a:off x="799813" y="2154792"/>
            <a:ext cx="7859559" cy="1200329"/>
          </a:xfrm>
          <a:prstGeom prst="rect">
            <a:avLst/>
          </a:prstGeom>
          <a:solidFill>
            <a:srgbClr val="FFFF99"/>
          </a:solidFill>
        </p:spPr>
        <p:txBody>
          <a:bodyPr wrap="square" rtlCol="0">
            <a:spAutoFit/>
          </a:bodyPr>
          <a:lstStyle/>
          <a:p>
            <a:r>
              <a:rPr lang="en-US" sz="3600" dirty="0">
                <a:solidFill>
                  <a:schemeClr val="bg2"/>
                </a:solidFill>
                <a:latin typeface="Allerton"/>
                <a:cs typeface="Allerton"/>
              </a:rPr>
              <a:t>Evaluation and Identification of Specific Learning Disabilities</a:t>
            </a:r>
          </a:p>
        </p:txBody>
      </p:sp>
      <p:sp>
        <p:nvSpPr>
          <p:cNvPr id="16" name="TextBox 15"/>
          <p:cNvSpPr txBox="1"/>
          <p:nvPr/>
        </p:nvSpPr>
        <p:spPr>
          <a:xfrm>
            <a:off x="556848" y="5467293"/>
            <a:ext cx="1379855" cy="1200329"/>
          </a:xfrm>
          <a:prstGeom prst="rect">
            <a:avLst/>
          </a:prstGeom>
          <a:noFill/>
        </p:spPr>
        <p:txBody>
          <a:bodyPr wrap="none" rtlCol="0">
            <a:spAutoFit/>
          </a:bodyPr>
          <a:lstStyle/>
          <a:p>
            <a:r>
              <a:rPr lang="en-US" sz="7200" dirty="0">
                <a:solidFill>
                  <a:schemeClr val="bg2"/>
                </a:solidFill>
                <a:latin typeface="Pacifico"/>
                <a:cs typeface="Pacifico"/>
              </a:rPr>
              <a:t>3.4</a:t>
            </a:r>
          </a:p>
        </p:txBody>
      </p:sp>
      <p:sp>
        <p:nvSpPr>
          <p:cNvPr id="18" name="TextBox 17"/>
          <p:cNvSpPr txBox="1"/>
          <p:nvPr/>
        </p:nvSpPr>
        <p:spPr>
          <a:xfrm>
            <a:off x="2226860" y="5202046"/>
            <a:ext cx="7020973" cy="461665"/>
          </a:xfrm>
          <a:prstGeom prst="rect">
            <a:avLst/>
          </a:prstGeom>
          <a:solidFill>
            <a:schemeClr val="bg1"/>
          </a:solidFill>
        </p:spPr>
        <p:txBody>
          <a:bodyPr wrap="none" rtlCol="0">
            <a:spAutoFit/>
          </a:bodyPr>
          <a:lstStyle/>
          <a:p>
            <a:r>
              <a:rPr lang="en-US" sz="2400" dirty="0">
                <a:solidFill>
                  <a:srgbClr val="FFFF99"/>
                </a:solidFill>
                <a:latin typeface="Allerton"/>
                <a:cs typeface="Allerton"/>
              </a:rPr>
              <a:t>Common Understanding of Specially Designed Instruction</a:t>
            </a:r>
          </a:p>
        </p:txBody>
      </p:sp>
      <p:sp>
        <p:nvSpPr>
          <p:cNvPr id="19" name="TextBox 18"/>
          <p:cNvSpPr txBox="1"/>
          <p:nvPr/>
        </p:nvSpPr>
        <p:spPr>
          <a:xfrm>
            <a:off x="2226860" y="5855869"/>
            <a:ext cx="6574786" cy="461665"/>
          </a:xfrm>
          <a:prstGeom prst="rect">
            <a:avLst/>
          </a:prstGeom>
          <a:solidFill>
            <a:schemeClr val="bg1"/>
          </a:solidFill>
        </p:spPr>
        <p:txBody>
          <a:bodyPr wrap="none" rtlCol="0">
            <a:spAutoFit/>
          </a:bodyPr>
          <a:lstStyle/>
          <a:p>
            <a:r>
              <a:rPr lang="en-US" sz="2400" dirty="0">
                <a:solidFill>
                  <a:srgbClr val="FFFF99"/>
                </a:solidFill>
                <a:latin typeface="Allerton"/>
                <a:cs typeface="Allerton"/>
              </a:rPr>
              <a:t>Assessing Readiness and Planning for Implementation</a:t>
            </a:r>
          </a:p>
        </p:txBody>
      </p:sp>
    </p:spTree>
    <p:extLst>
      <p:ext uri="{BB962C8B-B14F-4D97-AF65-F5344CB8AC3E}">
        <p14:creationId xmlns:p14="http://schemas.microsoft.com/office/powerpoint/2010/main" val="329609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359" y="1128722"/>
            <a:ext cx="8094283" cy="646331"/>
          </a:xfrm>
          <a:prstGeom prst="rect">
            <a:avLst/>
          </a:prstGeom>
          <a:solidFill>
            <a:schemeClr val="bg1"/>
          </a:solidFill>
        </p:spPr>
        <p:txBody>
          <a:bodyPr wrap="none" rtlCol="0">
            <a:spAutoFit/>
          </a:bodyPr>
          <a:lstStyle/>
          <a:p>
            <a:r>
              <a:rPr lang="en-US" sz="3600" dirty="0">
                <a:solidFill>
                  <a:srgbClr val="FFFF99"/>
                </a:solidFill>
                <a:latin typeface="Allerton"/>
                <a:cs typeface="Allerton"/>
              </a:rPr>
              <a:t>Companion Guides for each of the 11 Modules</a:t>
            </a:r>
          </a:p>
        </p:txBody>
      </p:sp>
      <p:sp>
        <p:nvSpPr>
          <p:cNvPr id="3" name="TextBox 2"/>
          <p:cNvSpPr txBox="1"/>
          <p:nvPr/>
        </p:nvSpPr>
        <p:spPr>
          <a:xfrm>
            <a:off x="1209457" y="2005731"/>
            <a:ext cx="6900672" cy="646331"/>
          </a:xfrm>
          <a:prstGeom prst="rect">
            <a:avLst/>
          </a:prstGeom>
          <a:solidFill>
            <a:schemeClr val="tx2"/>
          </a:solidFill>
        </p:spPr>
        <p:txBody>
          <a:bodyPr wrap="none" rtlCol="0">
            <a:spAutoFit/>
          </a:bodyPr>
          <a:lstStyle/>
          <a:p>
            <a:r>
              <a:rPr lang="en-US" sz="3600" dirty="0">
                <a:solidFill>
                  <a:schemeClr val="bg1"/>
                </a:solidFill>
                <a:latin typeface="Allerton"/>
                <a:cs typeface="Allerton"/>
              </a:rPr>
              <a:t>Virtual Deep Digs into Module Content </a:t>
            </a:r>
          </a:p>
        </p:txBody>
      </p:sp>
      <p:sp>
        <p:nvSpPr>
          <p:cNvPr id="4" name="TextBox 3"/>
          <p:cNvSpPr txBox="1"/>
          <p:nvPr/>
        </p:nvSpPr>
        <p:spPr>
          <a:xfrm>
            <a:off x="1189299" y="3028194"/>
            <a:ext cx="6848149" cy="646331"/>
          </a:xfrm>
          <a:prstGeom prst="rect">
            <a:avLst/>
          </a:prstGeom>
          <a:solidFill>
            <a:schemeClr val="bg1"/>
          </a:solidFill>
        </p:spPr>
        <p:txBody>
          <a:bodyPr wrap="none" rtlCol="0">
            <a:spAutoFit/>
          </a:bodyPr>
          <a:lstStyle/>
          <a:p>
            <a:r>
              <a:rPr lang="en-US" sz="3600" dirty="0">
                <a:solidFill>
                  <a:srgbClr val="FFFF99"/>
                </a:solidFill>
                <a:latin typeface="Allerton"/>
                <a:cs typeface="Allerton"/>
              </a:rPr>
              <a:t>Virtual MTSS Coaching Conversations</a:t>
            </a:r>
          </a:p>
        </p:txBody>
      </p:sp>
    </p:spTree>
    <p:extLst>
      <p:ext uri="{BB962C8B-B14F-4D97-AF65-F5344CB8AC3E}">
        <p14:creationId xmlns:p14="http://schemas.microsoft.com/office/powerpoint/2010/main" val="33702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1046318" y="220312"/>
            <a:ext cx="6381600" cy="920100"/>
          </a:xfrm>
          <a:prstGeom prst="rect">
            <a:avLst/>
          </a:prstGeom>
          <a:noFill/>
          <a:ln>
            <a:noFill/>
          </a:ln>
        </p:spPr>
        <p:txBody>
          <a:bodyPr wrap="square" lIns="91425" tIns="91425" rIns="91425" bIns="91425" anchor="ctr" anchorCtr="0">
            <a:noAutofit/>
          </a:bodyPr>
          <a:lstStyle/>
          <a:p>
            <a:pPr marL="0" marR="0" lvl="0" indent="0" algn="ctr" rtl="0">
              <a:spcBef>
                <a:spcPts val="0"/>
              </a:spcBef>
              <a:buClr>
                <a:srgbClr val="0F243E"/>
              </a:buClr>
              <a:buFont typeface="Calibri"/>
              <a:buNone/>
            </a:pPr>
            <a:r>
              <a:rPr lang="en" sz="4000" b="1" i="0" u="none" strike="noStrike" cap="none" dirty="0">
                <a:solidFill>
                  <a:schemeClr val="bg2"/>
                </a:solidFill>
                <a:latin typeface="Allerton"/>
                <a:ea typeface="Calibri"/>
                <a:cs typeface="Allerton"/>
                <a:sym typeface="Calibri"/>
              </a:rPr>
              <a:t>Questions</a:t>
            </a:r>
          </a:p>
        </p:txBody>
      </p:sp>
      <p:pic>
        <p:nvPicPr>
          <p:cNvPr id="161" name="Shape 161"/>
          <p:cNvPicPr preferRelativeResize="0"/>
          <p:nvPr/>
        </p:nvPicPr>
        <p:blipFill rotWithShape="1">
          <a:blip r:embed="rId3">
            <a:alphaModFix/>
          </a:blip>
          <a:srcRect t="14748"/>
          <a:stretch/>
        </p:blipFill>
        <p:spPr>
          <a:xfrm>
            <a:off x="2495185" y="1600200"/>
            <a:ext cx="3981900" cy="4526100"/>
          </a:xfrm>
          <a:prstGeom prst="rect">
            <a:avLst/>
          </a:prstGeom>
          <a:noFill/>
          <a:ln>
            <a:noFill/>
          </a:ln>
        </p:spPr>
      </p:pic>
    </p:spTree>
    <p:extLst>
      <p:ext uri="{BB962C8B-B14F-4D97-AF65-F5344CB8AC3E}">
        <p14:creationId xmlns:p14="http://schemas.microsoft.com/office/powerpoint/2010/main" val="3796368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8169" y="1799679"/>
            <a:ext cx="6147662" cy="769441"/>
          </a:xfrm>
          <a:prstGeom prst="rect">
            <a:avLst/>
          </a:prstGeom>
          <a:noFill/>
        </p:spPr>
        <p:txBody>
          <a:bodyPr wrap="none" rtlCol="0">
            <a:spAutoFit/>
          </a:bodyPr>
          <a:lstStyle/>
          <a:p>
            <a:pPr algn="ctr"/>
            <a:r>
              <a:rPr lang="en-US" sz="4400" dirty="0">
                <a:latin typeface="Allerton"/>
                <a:cs typeface="Allerton"/>
              </a:rPr>
              <a:t>Regional MTSS Consultants</a:t>
            </a:r>
          </a:p>
        </p:txBody>
      </p:sp>
      <p:sp>
        <p:nvSpPr>
          <p:cNvPr id="3" name="TextBox 2"/>
          <p:cNvSpPr txBox="1"/>
          <p:nvPr/>
        </p:nvSpPr>
        <p:spPr>
          <a:xfrm>
            <a:off x="838199" y="2730499"/>
            <a:ext cx="2857501" cy="646331"/>
          </a:xfrm>
          <a:prstGeom prst="rect">
            <a:avLst/>
          </a:prstGeom>
          <a:noFill/>
        </p:spPr>
        <p:txBody>
          <a:bodyPr wrap="square" rtlCol="0">
            <a:spAutoFit/>
          </a:bodyPr>
          <a:lstStyle/>
          <a:p>
            <a:r>
              <a:rPr lang="en-US" dirty="0">
                <a:solidFill>
                  <a:srgbClr val="1F497D"/>
                </a:solidFill>
                <a:latin typeface="Oswald Light"/>
                <a:cs typeface="Oswald Light"/>
              </a:rPr>
              <a:t>Northeast: Anne Nixon</a:t>
            </a:r>
          </a:p>
          <a:p>
            <a:r>
              <a:rPr lang="en-US" dirty="0" err="1">
                <a:solidFill>
                  <a:srgbClr val="1F497D"/>
                </a:solidFill>
                <a:latin typeface="Oswald Light"/>
                <a:cs typeface="Oswald Light"/>
              </a:rPr>
              <a:t>Anne.nixon@dpi.nc.gov</a:t>
            </a:r>
            <a:endParaRPr lang="en-US" dirty="0">
              <a:solidFill>
                <a:srgbClr val="1F497D"/>
              </a:solidFill>
              <a:latin typeface="Oswald Light"/>
              <a:cs typeface="Oswald Light"/>
            </a:endParaRPr>
          </a:p>
        </p:txBody>
      </p:sp>
      <p:sp>
        <p:nvSpPr>
          <p:cNvPr id="4" name="TextBox 3"/>
          <p:cNvSpPr txBox="1"/>
          <p:nvPr/>
        </p:nvSpPr>
        <p:spPr>
          <a:xfrm>
            <a:off x="838199" y="3570763"/>
            <a:ext cx="2516497" cy="1477328"/>
          </a:xfrm>
          <a:prstGeom prst="rect">
            <a:avLst/>
          </a:prstGeom>
          <a:noFill/>
        </p:spPr>
        <p:txBody>
          <a:bodyPr wrap="square" rtlCol="0">
            <a:spAutoFit/>
          </a:bodyPr>
          <a:lstStyle/>
          <a:p>
            <a:r>
              <a:rPr lang="en-US" dirty="0">
                <a:solidFill>
                  <a:srgbClr val="1F497D"/>
                </a:solidFill>
                <a:latin typeface="Oswald Light"/>
                <a:cs typeface="Oswald Light"/>
              </a:rPr>
              <a:t>North Central: Amy Miller</a:t>
            </a:r>
          </a:p>
          <a:p>
            <a:r>
              <a:rPr lang="en-US" dirty="0">
                <a:solidFill>
                  <a:srgbClr val="1F497D"/>
                </a:solidFill>
                <a:latin typeface="Oswald Light"/>
                <a:cs typeface="Oswald Light"/>
                <a:hlinkClick r:id="rId3"/>
              </a:rPr>
              <a:t>Amy.miller@dpi.nc.gov</a:t>
            </a:r>
            <a:r>
              <a:rPr lang="en-US" dirty="0">
                <a:solidFill>
                  <a:srgbClr val="1F497D"/>
                </a:solidFill>
                <a:latin typeface="Oswald Light"/>
                <a:cs typeface="Oswald Light"/>
              </a:rPr>
              <a:t> </a:t>
            </a:r>
          </a:p>
          <a:p>
            <a:r>
              <a:rPr lang="en-US" dirty="0">
                <a:solidFill>
                  <a:srgbClr val="1F497D"/>
                </a:solidFill>
                <a:latin typeface="Oswald Light"/>
                <a:cs typeface="Oswald Light"/>
              </a:rPr>
              <a:t>Angel </a:t>
            </a:r>
            <a:r>
              <a:rPr lang="en-US" dirty="0" err="1">
                <a:solidFill>
                  <a:srgbClr val="1F497D"/>
                </a:solidFill>
                <a:latin typeface="Oswald Light"/>
                <a:cs typeface="Oswald Light"/>
              </a:rPr>
              <a:t>Batts</a:t>
            </a:r>
            <a:endParaRPr lang="en-US" dirty="0">
              <a:solidFill>
                <a:srgbClr val="1F497D"/>
              </a:solidFill>
              <a:latin typeface="Oswald Light"/>
              <a:cs typeface="Oswald Light"/>
            </a:endParaRPr>
          </a:p>
          <a:p>
            <a:r>
              <a:rPr lang="en-US" dirty="0" err="1">
                <a:solidFill>
                  <a:srgbClr val="1F497D"/>
                </a:solidFill>
                <a:latin typeface="Oswald Light"/>
                <a:cs typeface="Oswald Light"/>
              </a:rPr>
              <a:t>Angel.batts@dpi.nc.gov</a:t>
            </a:r>
            <a:endParaRPr lang="en-US" dirty="0">
              <a:solidFill>
                <a:srgbClr val="1F497D"/>
              </a:solidFill>
              <a:latin typeface="Oswald Light"/>
              <a:cs typeface="Oswald Light"/>
            </a:endParaRPr>
          </a:p>
          <a:p>
            <a:endParaRPr lang="en-US" dirty="0">
              <a:solidFill>
                <a:srgbClr val="1F497D"/>
              </a:solidFill>
              <a:latin typeface="Oswald Light"/>
              <a:cs typeface="Oswald Light"/>
            </a:endParaRPr>
          </a:p>
        </p:txBody>
      </p:sp>
      <p:sp>
        <p:nvSpPr>
          <p:cNvPr id="5" name="TextBox 4"/>
          <p:cNvSpPr txBox="1"/>
          <p:nvPr/>
        </p:nvSpPr>
        <p:spPr>
          <a:xfrm>
            <a:off x="4508499" y="2730499"/>
            <a:ext cx="2641601" cy="646331"/>
          </a:xfrm>
          <a:prstGeom prst="rect">
            <a:avLst/>
          </a:prstGeom>
          <a:noFill/>
        </p:spPr>
        <p:txBody>
          <a:bodyPr wrap="square" rtlCol="0">
            <a:spAutoFit/>
          </a:bodyPr>
          <a:lstStyle/>
          <a:p>
            <a:r>
              <a:rPr lang="en-US" dirty="0">
                <a:solidFill>
                  <a:srgbClr val="1F497D"/>
                </a:solidFill>
                <a:latin typeface="Oswald Light"/>
                <a:cs typeface="Oswald Light"/>
              </a:rPr>
              <a:t>Southeast: Angie Cloninger</a:t>
            </a:r>
          </a:p>
          <a:p>
            <a:r>
              <a:rPr lang="en-US" dirty="0">
                <a:solidFill>
                  <a:srgbClr val="1F497D"/>
                </a:solidFill>
                <a:latin typeface="Oswald Light"/>
                <a:cs typeface="Oswald Light"/>
              </a:rPr>
              <a:t>Angie.cloninger@dpi.nc.gov </a:t>
            </a:r>
          </a:p>
        </p:txBody>
      </p:sp>
      <p:sp>
        <p:nvSpPr>
          <p:cNvPr id="6" name="TextBox 5"/>
          <p:cNvSpPr txBox="1"/>
          <p:nvPr/>
        </p:nvSpPr>
        <p:spPr>
          <a:xfrm>
            <a:off x="4508499" y="5410200"/>
            <a:ext cx="2641601" cy="646331"/>
          </a:xfrm>
          <a:prstGeom prst="rect">
            <a:avLst/>
          </a:prstGeom>
          <a:noFill/>
        </p:spPr>
        <p:txBody>
          <a:bodyPr wrap="square" rtlCol="0">
            <a:spAutoFit/>
          </a:bodyPr>
          <a:lstStyle/>
          <a:p>
            <a:r>
              <a:rPr lang="en-US" dirty="0">
                <a:solidFill>
                  <a:srgbClr val="1F497D"/>
                </a:solidFill>
                <a:latin typeface="Oswald Light"/>
                <a:cs typeface="Oswald Light"/>
              </a:rPr>
              <a:t>West: Lynn Bailey</a:t>
            </a:r>
          </a:p>
          <a:p>
            <a:r>
              <a:rPr lang="en-US" dirty="0" err="1">
                <a:solidFill>
                  <a:srgbClr val="1F497D"/>
                </a:solidFill>
                <a:latin typeface="Oswald Light"/>
                <a:cs typeface="Oswald Light"/>
              </a:rPr>
              <a:t>Lynn.bailey@dpi.nc.gov</a:t>
            </a:r>
            <a:endParaRPr lang="en-US" dirty="0">
              <a:solidFill>
                <a:srgbClr val="1F497D"/>
              </a:solidFill>
              <a:latin typeface="Oswald Light"/>
              <a:cs typeface="Oswald Light"/>
            </a:endParaRPr>
          </a:p>
        </p:txBody>
      </p:sp>
      <p:sp>
        <p:nvSpPr>
          <p:cNvPr id="7" name="TextBox 6"/>
          <p:cNvSpPr txBox="1"/>
          <p:nvPr/>
        </p:nvSpPr>
        <p:spPr>
          <a:xfrm>
            <a:off x="3924300" y="139694"/>
            <a:ext cx="5219700" cy="1477328"/>
          </a:xfrm>
          <a:prstGeom prst="rect">
            <a:avLst/>
          </a:prstGeom>
          <a:noFill/>
        </p:spPr>
        <p:txBody>
          <a:bodyPr wrap="square" rtlCol="0">
            <a:spAutoFit/>
          </a:bodyPr>
          <a:lstStyle/>
          <a:p>
            <a:pPr algn="ctr"/>
            <a:r>
              <a:rPr lang="en-US" dirty="0">
                <a:solidFill>
                  <a:srgbClr val="1F497D"/>
                </a:solidFill>
                <a:latin typeface="Oswald Light"/>
                <a:cs typeface="Oswald Light"/>
              </a:rPr>
              <a:t>NC MTSS Wiki</a:t>
            </a:r>
          </a:p>
          <a:p>
            <a:pPr algn="ctr"/>
            <a:r>
              <a:rPr lang="en-US" dirty="0">
                <a:solidFill>
                  <a:srgbClr val="1F497D"/>
                </a:solidFill>
                <a:latin typeface="Oswald Light"/>
                <a:cs typeface="Oswald Light"/>
                <a:hlinkClick r:id="rId4"/>
              </a:rPr>
              <a:t>http://mtss.ncdpi.wikispaces.net/</a:t>
            </a:r>
            <a:endParaRPr lang="en-US" dirty="0">
              <a:solidFill>
                <a:srgbClr val="1F497D"/>
              </a:solidFill>
              <a:latin typeface="Oswald Light"/>
              <a:cs typeface="Oswald Light"/>
            </a:endParaRPr>
          </a:p>
          <a:p>
            <a:pPr algn="ctr"/>
            <a:r>
              <a:rPr lang="en-US" dirty="0">
                <a:solidFill>
                  <a:srgbClr val="1F497D"/>
                </a:solidFill>
                <a:latin typeface="Oswald Light"/>
                <a:cs typeface="Oswald Light"/>
              </a:rPr>
              <a:t>Facebook: </a:t>
            </a:r>
            <a:r>
              <a:rPr lang="en-US" dirty="0" err="1">
                <a:solidFill>
                  <a:srgbClr val="1F497D"/>
                </a:solidFill>
                <a:latin typeface="Oswald Light"/>
                <a:cs typeface="Oswald Light"/>
              </a:rPr>
              <a:t>facebook.com</a:t>
            </a:r>
            <a:r>
              <a:rPr lang="en-US" dirty="0">
                <a:solidFill>
                  <a:srgbClr val="1F497D"/>
                </a:solidFill>
                <a:latin typeface="Oswald Light"/>
                <a:cs typeface="Oswald Light"/>
              </a:rPr>
              <a:t>/</a:t>
            </a:r>
            <a:r>
              <a:rPr lang="en-US" dirty="0" err="1">
                <a:solidFill>
                  <a:srgbClr val="1F497D"/>
                </a:solidFill>
                <a:latin typeface="Oswald Light"/>
                <a:cs typeface="Oswald Light"/>
              </a:rPr>
              <a:t>ncmtss</a:t>
            </a:r>
            <a:endParaRPr lang="en-US" dirty="0">
              <a:solidFill>
                <a:srgbClr val="1F497D"/>
              </a:solidFill>
              <a:latin typeface="Oswald Light"/>
              <a:cs typeface="Oswald Light"/>
            </a:endParaRPr>
          </a:p>
          <a:p>
            <a:pPr algn="ctr"/>
            <a:r>
              <a:rPr lang="en-US" dirty="0">
                <a:solidFill>
                  <a:srgbClr val="1F497D"/>
                </a:solidFill>
                <a:latin typeface="Oswald Light"/>
                <a:cs typeface="Oswald Light"/>
              </a:rPr>
              <a:t>Twitter: @</a:t>
            </a:r>
            <a:r>
              <a:rPr lang="en-US" dirty="0" err="1">
                <a:solidFill>
                  <a:srgbClr val="1F497D"/>
                </a:solidFill>
                <a:latin typeface="Oswald Light"/>
                <a:cs typeface="Oswald Light"/>
              </a:rPr>
              <a:t>ncmtss</a:t>
            </a:r>
            <a:endParaRPr lang="en-US" dirty="0">
              <a:solidFill>
                <a:srgbClr val="1F497D"/>
              </a:solidFill>
              <a:latin typeface="Oswald Light"/>
              <a:cs typeface="Oswald Light"/>
            </a:endParaRPr>
          </a:p>
          <a:p>
            <a:pPr algn="ctr"/>
            <a:endParaRPr lang="en-US" dirty="0">
              <a:solidFill>
                <a:srgbClr val="1F497D"/>
              </a:solidFill>
              <a:latin typeface="Oswald Light"/>
              <a:cs typeface="Oswald Light"/>
            </a:endParaRPr>
          </a:p>
        </p:txBody>
      </p:sp>
      <p:sp>
        <p:nvSpPr>
          <p:cNvPr id="8" name="TextBox 7"/>
          <p:cNvSpPr txBox="1"/>
          <p:nvPr/>
        </p:nvSpPr>
        <p:spPr>
          <a:xfrm>
            <a:off x="4546600" y="3570763"/>
            <a:ext cx="2364750" cy="646331"/>
          </a:xfrm>
          <a:prstGeom prst="rect">
            <a:avLst/>
          </a:prstGeom>
          <a:noFill/>
        </p:spPr>
        <p:txBody>
          <a:bodyPr wrap="none" rtlCol="0">
            <a:spAutoFit/>
          </a:bodyPr>
          <a:lstStyle/>
          <a:p>
            <a:r>
              <a:rPr lang="en-US" dirty="0">
                <a:solidFill>
                  <a:srgbClr val="1F497D"/>
                </a:solidFill>
                <a:latin typeface="Oswald Light"/>
                <a:cs typeface="Oswald Light"/>
              </a:rPr>
              <a:t>Sandhills: </a:t>
            </a:r>
            <a:r>
              <a:rPr lang="en-US" dirty="0" err="1">
                <a:solidFill>
                  <a:srgbClr val="1F497D"/>
                </a:solidFill>
                <a:latin typeface="Oswald Light"/>
                <a:cs typeface="Oswald Light"/>
              </a:rPr>
              <a:t>Correy</a:t>
            </a:r>
            <a:r>
              <a:rPr lang="en-US" dirty="0">
                <a:solidFill>
                  <a:srgbClr val="1F497D"/>
                </a:solidFill>
                <a:latin typeface="Oswald Light"/>
                <a:cs typeface="Oswald Light"/>
              </a:rPr>
              <a:t> Watkins</a:t>
            </a:r>
          </a:p>
          <a:p>
            <a:r>
              <a:rPr lang="en-US" dirty="0" err="1">
                <a:solidFill>
                  <a:srgbClr val="1F497D"/>
                </a:solidFill>
                <a:latin typeface="Oswald Light"/>
                <a:cs typeface="Oswald Light"/>
              </a:rPr>
              <a:t>Correy.watkins@dpi.nc.gov</a:t>
            </a:r>
            <a:endParaRPr lang="en-US" dirty="0">
              <a:solidFill>
                <a:srgbClr val="1F497D"/>
              </a:solidFill>
              <a:latin typeface="Oswald Light"/>
              <a:cs typeface="Oswald Light"/>
            </a:endParaRPr>
          </a:p>
        </p:txBody>
      </p:sp>
      <p:sp>
        <p:nvSpPr>
          <p:cNvPr id="9" name="TextBox 8"/>
          <p:cNvSpPr txBox="1"/>
          <p:nvPr/>
        </p:nvSpPr>
        <p:spPr>
          <a:xfrm>
            <a:off x="775070" y="4816109"/>
            <a:ext cx="2487580" cy="646331"/>
          </a:xfrm>
          <a:prstGeom prst="rect">
            <a:avLst/>
          </a:prstGeom>
          <a:noFill/>
        </p:spPr>
        <p:txBody>
          <a:bodyPr wrap="none" rtlCol="0">
            <a:spAutoFit/>
          </a:bodyPr>
          <a:lstStyle/>
          <a:p>
            <a:r>
              <a:rPr lang="en-US" dirty="0">
                <a:solidFill>
                  <a:srgbClr val="1F497D"/>
                </a:solidFill>
                <a:latin typeface="Oswald Light"/>
                <a:cs typeface="Oswald Light"/>
              </a:rPr>
              <a:t>Piedmont-Triad: Susan Laney</a:t>
            </a:r>
          </a:p>
          <a:p>
            <a:r>
              <a:rPr lang="en-US" dirty="0" err="1">
                <a:solidFill>
                  <a:srgbClr val="1F497D"/>
                </a:solidFill>
                <a:latin typeface="Oswald Light"/>
                <a:cs typeface="Oswald Light"/>
              </a:rPr>
              <a:t>Susan.laney@dpi.nc.gov</a:t>
            </a:r>
            <a:endParaRPr lang="en-US" dirty="0">
              <a:solidFill>
                <a:srgbClr val="1F497D"/>
              </a:solidFill>
              <a:latin typeface="Oswald Light"/>
              <a:cs typeface="Oswald Light"/>
            </a:endParaRPr>
          </a:p>
        </p:txBody>
      </p:sp>
      <p:sp>
        <p:nvSpPr>
          <p:cNvPr id="10" name="TextBox 9"/>
          <p:cNvSpPr txBox="1"/>
          <p:nvPr/>
        </p:nvSpPr>
        <p:spPr>
          <a:xfrm>
            <a:off x="4508499" y="4484468"/>
            <a:ext cx="2216172" cy="646331"/>
          </a:xfrm>
          <a:prstGeom prst="rect">
            <a:avLst/>
          </a:prstGeom>
          <a:noFill/>
        </p:spPr>
        <p:txBody>
          <a:bodyPr wrap="none" rtlCol="0">
            <a:spAutoFit/>
          </a:bodyPr>
          <a:lstStyle/>
          <a:p>
            <a:r>
              <a:rPr lang="en-US" dirty="0">
                <a:solidFill>
                  <a:srgbClr val="1F497D"/>
                </a:solidFill>
                <a:latin typeface="Oswald Light"/>
                <a:cs typeface="Oswald Light"/>
              </a:rPr>
              <a:t>Southwest: </a:t>
            </a:r>
            <a:r>
              <a:rPr lang="en-US" dirty="0" err="1">
                <a:solidFill>
                  <a:srgbClr val="1F497D"/>
                </a:solidFill>
                <a:latin typeface="Oswald Light"/>
                <a:cs typeface="Oswald Light"/>
              </a:rPr>
              <a:t>Karmen</a:t>
            </a:r>
            <a:r>
              <a:rPr lang="en-US" dirty="0">
                <a:solidFill>
                  <a:srgbClr val="1F497D"/>
                </a:solidFill>
                <a:latin typeface="Oswald Light"/>
                <a:cs typeface="Oswald Light"/>
              </a:rPr>
              <a:t> Mills</a:t>
            </a:r>
          </a:p>
          <a:p>
            <a:r>
              <a:rPr lang="en-US" dirty="0" err="1">
                <a:solidFill>
                  <a:srgbClr val="1F497D"/>
                </a:solidFill>
                <a:latin typeface="Oswald Light"/>
                <a:cs typeface="Oswald Light"/>
              </a:rPr>
              <a:t>Karmen.mills@dpi.nc.gov</a:t>
            </a:r>
            <a:endParaRPr lang="en-US" dirty="0">
              <a:solidFill>
                <a:srgbClr val="1F497D"/>
              </a:solidFill>
              <a:latin typeface="Oswald Light"/>
              <a:cs typeface="Oswald Light"/>
            </a:endParaRPr>
          </a:p>
        </p:txBody>
      </p:sp>
      <p:sp>
        <p:nvSpPr>
          <p:cNvPr id="11" name="TextBox 10"/>
          <p:cNvSpPr txBox="1"/>
          <p:nvPr/>
        </p:nvSpPr>
        <p:spPr>
          <a:xfrm>
            <a:off x="775070" y="5699243"/>
            <a:ext cx="2073817" cy="646331"/>
          </a:xfrm>
          <a:prstGeom prst="rect">
            <a:avLst/>
          </a:prstGeom>
          <a:noFill/>
        </p:spPr>
        <p:txBody>
          <a:bodyPr wrap="none" rtlCol="0">
            <a:spAutoFit/>
          </a:bodyPr>
          <a:lstStyle/>
          <a:p>
            <a:r>
              <a:rPr lang="en-US" dirty="0">
                <a:solidFill>
                  <a:srgbClr val="1F497D"/>
                </a:solidFill>
                <a:latin typeface="Oswald Light"/>
                <a:cs typeface="Oswald Light"/>
              </a:rPr>
              <a:t>Northwest: Beth Boggs</a:t>
            </a:r>
          </a:p>
          <a:p>
            <a:r>
              <a:rPr lang="en-US" dirty="0" err="1">
                <a:solidFill>
                  <a:srgbClr val="1F497D"/>
                </a:solidFill>
                <a:latin typeface="Oswald Light"/>
                <a:cs typeface="Oswald Light"/>
              </a:rPr>
              <a:t>Beth.boggs@dpi.nc.gov</a:t>
            </a:r>
            <a:endParaRPr lang="en-US" dirty="0">
              <a:solidFill>
                <a:srgbClr val="1F497D"/>
              </a:solidFill>
              <a:latin typeface="Oswald Light"/>
              <a:cs typeface="Oswald Light"/>
            </a:endParaRPr>
          </a:p>
        </p:txBody>
      </p:sp>
    </p:spTree>
    <p:extLst>
      <p:ext uri="{BB962C8B-B14F-4D97-AF65-F5344CB8AC3E}">
        <p14:creationId xmlns:p14="http://schemas.microsoft.com/office/powerpoint/2010/main" val="1978573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gether we can do it.jpg"/>
          <p:cNvPicPr>
            <a:picLocks noGrp="1" noChangeAspect="1"/>
          </p:cNvPicPr>
          <p:nvPr>
            <p:ph idx="1"/>
          </p:nvPr>
        </p:nvPicPr>
        <p:blipFill>
          <a:blip r:embed="rId3">
            <a:extLst>
              <a:ext uri="{28A0092B-C50C-407E-A947-70E740481C1C}">
                <a14:useLocalDpi xmlns:a14="http://schemas.microsoft.com/office/drawing/2010/main" val="0"/>
              </a:ext>
            </a:extLst>
          </a:blip>
          <a:srcRect l="-60626" r="-60626"/>
          <a:stretch>
            <a:fillRect/>
          </a:stretch>
        </p:blipFill>
        <p:spPr>
          <a:xfrm>
            <a:off x="211653" y="283911"/>
            <a:ext cx="8756257" cy="5699380"/>
          </a:xfrm>
        </p:spPr>
      </p:pic>
    </p:spTree>
    <p:extLst>
      <p:ext uri="{BB962C8B-B14F-4D97-AF65-F5344CB8AC3E}">
        <p14:creationId xmlns:p14="http://schemas.microsoft.com/office/powerpoint/2010/main" val="312159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Oval 3"/>
          <p:cNvSpPr/>
          <p:nvPr/>
        </p:nvSpPr>
        <p:spPr>
          <a:xfrm>
            <a:off x="2314807" y="0"/>
            <a:ext cx="2171412" cy="1638954"/>
          </a:xfrm>
          <a:prstGeom prst="ellipse">
            <a:avLst/>
          </a:prstGeom>
          <a:solidFill>
            <a:srgbClr val="3366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679772" y="388988"/>
            <a:ext cx="3523424" cy="830997"/>
          </a:xfrm>
          <a:prstGeom prst="rect">
            <a:avLst/>
          </a:prstGeom>
          <a:noFill/>
        </p:spPr>
        <p:txBody>
          <a:bodyPr vert="horz" wrap="square" rtlCol="0">
            <a:spAutoFit/>
          </a:bodyPr>
          <a:lstStyle/>
          <a:p>
            <a:pPr algn="ctr"/>
            <a:r>
              <a:rPr lang="en-US" sz="2400" b="1" dirty="0">
                <a:solidFill>
                  <a:srgbClr val="CCCC33"/>
                </a:solidFill>
                <a:latin typeface="Allerton"/>
                <a:cs typeface="Allerton"/>
              </a:rPr>
              <a:t>Introduction</a:t>
            </a:r>
          </a:p>
          <a:p>
            <a:pPr algn="ctr"/>
            <a:r>
              <a:rPr lang="en-US" sz="2400" b="1" dirty="0">
                <a:solidFill>
                  <a:srgbClr val="CCCC33"/>
                </a:solidFill>
                <a:latin typeface="Allerton"/>
                <a:cs typeface="Allerton"/>
              </a:rPr>
              <a:t> to  MTSS</a:t>
            </a:r>
            <a:endParaRPr lang="en-US" sz="100" b="1" dirty="0">
              <a:solidFill>
                <a:srgbClr val="CCCC33"/>
              </a:solidFill>
              <a:latin typeface="Allerton"/>
              <a:cs typeface="Allerton"/>
            </a:endParaRPr>
          </a:p>
        </p:txBody>
      </p:sp>
      <p:grpSp>
        <p:nvGrpSpPr>
          <p:cNvPr id="9" name="Group 8"/>
          <p:cNvGrpSpPr/>
          <p:nvPr/>
        </p:nvGrpSpPr>
        <p:grpSpPr>
          <a:xfrm>
            <a:off x="6113541" y="2508397"/>
            <a:ext cx="3523424" cy="1638954"/>
            <a:chOff x="6113541" y="2508397"/>
            <a:chExt cx="3523424" cy="1638954"/>
          </a:xfrm>
        </p:grpSpPr>
        <p:sp>
          <p:nvSpPr>
            <p:cNvPr id="5" name="Oval 4"/>
            <p:cNvSpPr/>
            <p:nvPr/>
          </p:nvSpPr>
          <p:spPr>
            <a:xfrm>
              <a:off x="6810030" y="2508397"/>
              <a:ext cx="2171412" cy="1638954"/>
            </a:xfrm>
            <a:prstGeom prst="ellipse">
              <a:avLst/>
            </a:prstGeom>
            <a:solidFill>
              <a:srgbClr val="3366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113541" y="2867707"/>
              <a:ext cx="3523424" cy="523220"/>
            </a:xfrm>
            <a:prstGeom prst="rect">
              <a:avLst/>
            </a:prstGeom>
            <a:noFill/>
          </p:spPr>
          <p:txBody>
            <a:bodyPr vert="horz" wrap="square" rtlCol="0">
              <a:spAutoFit/>
            </a:bodyPr>
            <a:lstStyle/>
            <a:p>
              <a:pPr algn="ctr"/>
              <a:r>
                <a:rPr lang="en-US" sz="2800" b="1" dirty="0">
                  <a:solidFill>
                    <a:srgbClr val="CCCC33"/>
                  </a:solidFill>
                  <a:latin typeface="Allerton"/>
                  <a:cs typeface="Allerton"/>
                </a:rPr>
                <a:t>Our support</a:t>
              </a:r>
              <a:endParaRPr lang="en-US" sz="100" b="1" dirty="0">
                <a:solidFill>
                  <a:srgbClr val="CCCC33"/>
                </a:solidFill>
                <a:latin typeface="Allerton"/>
                <a:cs typeface="Allerton"/>
              </a:endParaRPr>
            </a:p>
          </p:txBody>
        </p:sp>
      </p:grpSp>
      <p:sp>
        <p:nvSpPr>
          <p:cNvPr id="7" name="Oval 6"/>
          <p:cNvSpPr/>
          <p:nvPr/>
        </p:nvSpPr>
        <p:spPr>
          <a:xfrm>
            <a:off x="634933" y="4503043"/>
            <a:ext cx="3059224" cy="2116815"/>
          </a:xfrm>
          <a:prstGeom prst="ellipse">
            <a:avLst/>
          </a:prstGeom>
          <a:solidFill>
            <a:srgbClr val="3366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49060" y="5185506"/>
            <a:ext cx="3523424" cy="523220"/>
          </a:xfrm>
          <a:prstGeom prst="rect">
            <a:avLst/>
          </a:prstGeom>
          <a:noFill/>
        </p:spPr>
        <p:txBody>
          <a:bodyPr vert="horz" wrap="square" rtlCol="0">
            <a:spAutoFit/>
          </a:bodyPr>
          <a:lstStyle/>
          <a:p>
            <a:pPr algn="ctr"/>
            <a:r>
              <a:rPr lang="en-US" sz="2800" b="1" dirty="0">
                <a:solidFill>
                  <a:srgbClr val="CCCC33"/>
                </a:solidFill>
                <a:latin typeface="Allerton"/>
                <a:cs typeface="Allerton"/>
              </a:rPr>
              <a:t>Why MTSS?</a:t>
            </a:r>
          </a:p>
        </p:txBody>
      </p:sp>
    </p:spTree>
    <p:extLst>
      <p:ext uri="{BB962C8B-B14F-4D97-AF65-F5344CB8AC3E}">
        <p14:creationId xmlns:p14="http://schemas.microsoft.com/office/powerpoint/2010/main" val="3115252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1046318" y="220312"/>
            <a:ext cx="6381600" cy="920100"/>
          </a:xfrm>
          <a:prstGeom prst="rect">
            <a:avLst/>
          </a:prstGeom>
          <a:noFill/>
          <a:ln>
            <a:noFill/>
          </a:ln>
        </p:spPr>
        <p:txBody>
          <a:bodyPr wrap="square" lIns="91425" tIns="91425" rIns="91425" bIns="91425" anchor="ctr" anchorCtr="0">
            <a:noAutofit/>
          </a:bodyPr>
          <a:lstStyle/>
          <a:p>
            <a:pPr marL="0" marR="0" lvl="0" indent="0" algn="ctr" rtl="0">
              <a:spcBef>
                <a:spcPts val="0"/>
              </a:spcBef>
              <a:buClr>
                <a:srgbClr val="0F243E"/>
              </a:buClr>
              <a:buFont typeface="Calibri"/>
              <a:buNone/>
            </a:pPr>
            <a:r>
              <a:rPr lang="en" sz="4000" b="1" i="0" u="none" strike="noStrike" cap="none" dirty="0">
                <a:solidFill>
                  <a:schemeClr val="bg2"/>
                </a:solidFill>
                <a:latin typeface="Allerton"/>
                <a:ea typeface="Calibri"/>
                <a:cs typeface="Allerton"/>
                <a:sym typeface="Calibri"/>
              </a:rPr>
              <a:t>Questions</a:t>
            </a:r>
          </a:p>
        </p:txBody>
      </p:sp>
      <p:pic>
        <p:nvPicPr>
          <p:cNvPr id="161" name="Shape 161"/>
          <p:cNvPicPr preferRelativeResize="0"/>
          <p:nvPr/>
        </p:nvPicPr>
        <p:blipFill rotWithShape="1">
          <a:blip r:embed="rId3">
            <a:alphaModFix/>
          </a:blip>
          <a:srcRect t="14748"/>
          <a:stretch/>
        </p:blipFill>
        <p:spPr>
          <a:xfrm>
            <a:off x="2495185" y="1600200"/>
            <a:ext cx="3981900" cy="4526100"/>
          </a:xfrm>
          <a:prstGeom prst="rect">
            <a:avLst/>
          </a:prstGeom>
          <a:noFill/>
          <a:ln>
            <a:noFill/>
          </a:ln>
        </p:spPr>
      </p:pic>
    </p:spTree>
    <p:extLst>
      <p:ext uri="{BB962C8B-B14F-4D97-AF65-F5344CB8AC3E}">
        <p14:creationId xmlns:p14="http://schemas.microsoft.com/office/powerpoint/2010/main" val="3796368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400"/>
            <a:ext cx="9144000" cy="6790284"/>
          </a:xfrm>
          <a:prstGeom prst="rect">
            <a:avLst/>
          </a:prstGeom>
        </p:spPr>
      </p:pic>
    </p:spTree>
    <p:extLst>
      <p:ext uri="{BB962C8B-B14F-4D97-AF65-F5344CB8AC3E}">
        <p14:creationId xmlns:p14="http://schemas.microsoft.com/office/powerpoint/2010/main" val="3158884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2-02 at 12.43.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2017546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bwMode="auto">
          <a:xfrm rot="19792738">
            <a:off x="451287" y="1487820"/>
            <a:ext cx="7414301" cy="7169150"/>
          </a:xfrm>
          <a:prstGeom prst="triangle">
            <a:avLst/>
          </a:prstGeom>
          <a:solidFill>
            <a:srgbClr val="008000"/>
          </a:solidFill>
          <a:ln w="57150" cap="rnd" cmpd="sng" algn="ctr">
            <a:noFill/>
            <a:prstDash val="solid"/>
            <a:round/>
            <a:headEnd type="none" w="med" len="med"/>
            <a:tailEnd type="none" w="med" len="med"/>
          </a:ln>
          <a:effectLst>
            <a:outerShdw sx="1000" sy="1000" algn="ctr" rotWithShape="0">
              <a:srgbClr val="008000"/>
            </a:outerShdw>
          </a:effectLst>
          <a:scene3d>
            <a:camera prst="isometricOffAxis1Top">
              <a:rot lat="19715642" lon="17296399" rev="3660555"/>
            </a:camera>
            <a:lightRig rig="threePt" dir="t"/>
          </a:scene3d>
          <a:sp3d extrusionH="76200">
            <a:bevelT h="266700" prst="coolSlant"/>
            <a:bevelB w="228600" h="158750" prst="coolSlant"/>
            <a:extrusionClr>
              <a:srgbClr val="008000"/>
            </a:extrusionClr>
            <a:contourClr>
              <a:srgbClr val="008000"/>
            </a:contourClr>
          </a:sp3d>
        </p:spPr>
        <p:txBody>
          <a:bodyPr/>
          <a:lstStyle/>
          <a:p>
            <a:pPr marL="342900" indent="-342900">
              <a:spcBef>
                <a:spcPct val="20000"/>
              </a:spcBef>
              <a:defRPr/>
            </a:pPr>
            <a:endParaRPr lang="en-US" dirty="0">
              <a:ea typeface="ヒラギノ角ゴ Pro W3" pitchFamily="1" charset="-128"/>
              <a:cs typeface="Times New Roman" pitchFamily="18" charset="0"/>
            </a:endParaRPr>
          </a:p>
        </p:txBody>
      </p:sp>
      <p:sp>
        <p:nvSpPr>
          <p:cNvPr id="3" name="Isosceles Triangle 2"/>
          <p:cNvSpPr/>
          <p:nvPr/>
        </p:nvSpPr>
        <p:spPr bwMode="auto">
          <a:xfrm rot="19854164">
            <a:off x="3207447" y="1631144"/>
            <a:ext cx="4813706" cy="4255234"/>
          </a:xfrm>
          <a:prstGeom prst="triangle">
            <a:avLst/>
          </a:prstGeom>
          <a:gradFill flip="none" rotWithShape="1">
            <a:gsLst>
              <a:gs pos="38000">
                <a:srgbClr val="008000"/>
              </a:gs>
              <a:gs pos="69000">
                <a:srgbClr val="BBBB00"/>
              </a:gs>
            </a:gsLst>
            <a:lin ang="1200000" scaled="0"/>
            <a:tileRect/>
          </a:gradFill>
          <a:ln w="57150" cap="rnd" cmpd="sng" algn="ctr">
            <a:gradFill flip="none" rotWithShape="1">
              <a:gsLst>
                <a:gs pos="45000">
                  <a:srgbClr val="008000"/>
                </a:gs>
                <a:gs pos="59000">
                  <a:srgbClr val="BBBB00"/>
                </a:gs>
              </a:gsLst>
              <a:lin ang="2700000" scaled="1"/>
              <a:tileRect/>
            </a:gradFill>
            <a:prstDash val="solid"/>
            <a:round/>
            <a:headEnd type="none" w="med" len="med"/>
            <a:tailEnd type="none" w="med" len="med"/>
          </a:ln>
          <a:effectLst/>
          <a:scene3d>
            <a:camera prst="orthographicFront">
              <a:rot lat="19980106" lon="17134913" rev="3739631"/>
            </a:camera>
            <a:lightRig rig="threePt" dir="t"/>
          </a:scene3d>
          <a:sp3d extrusionH="76200">
            <a:bevelT h="266700" prst="coolSlant"/>
            <a:bevelB w="228600" h="158750" prst="coolSlant"/>
          </a:sp3d>
        </p:spPr>
        <p:txBody>
          <a:bodyPr/>
          <a:lstStyle/>
          <a:p>
            <a:pPr marL="342900" indent="-342900">
              <a:spcBef>
                <a:spcPct val="20000"/>
              </a:spcBef>
              <a:defRPr/>
            </a:pPr>
            <a:endParaRPr lang="en-US">
              <a:ea typeface="ヒラギノ角ゴ Pro W3" pitchFamily="1" charset="-128"/>
              <a:cs typeface="Times New Roman" pitchFamily="18" charset="0"/>
            </a:endParaRPr>
          </a:p>
        </p:txBody>
      </p:sp>
      <p:sp>
        <p:nvSpPr>
          <p:cNvPr id="4" name="Isosceles Triangle 3"/>
          <p:cNvSpPr/>
          <p:nvPr/>
        </p:nvSpPr>
        <p:spPr bwMode="auto">
          <a:xfrm rot="19329488">
            <a:off x="5792349" y="1230237"/>
            <a:ext cx="1568696" cy="2772647"/>
          </a:xfrm>
          <a:prstGeom prst="triangle">
            <a:avLst/>
          </a:prstGeom>
          <a:gradFill>
            <a:gsLst>
              <a:gs pos="20000">
                <a:srgbClr val="BBBB00"/>
              </a:gs>
              <a:gs pos="46000">
                <a:srgbClr val="CA0000"/>
              </a:gs>
            </a:gsLst>
            <a:lin ang="1200000" scaled="0"/>
          </a:gradFill>
          <a:ln w="57150" cap="rnd" cmpd="sng" algn="ctr">
            <a:gradFill>
              <a:gsLst>
                <a:gs pos="17000">
                  <a:srgbClr val="008000"/>
                </a:gs>
                <a:gs pos="84000">
                  <a:srgbClr val="CA0000"/>
                </a:gs>
                <a:gs pos="55000">
                  <a:srgbClr val="BBBB00"/>
                </a:gs>
              </a:gsLst>
              <a:lin ang="2700000" scaled="0"/>
            </a:gradFill>
            <a:prstDash val="solid"/>
            <a:round/>
            <a:headEnd type="none" w="med" len="med"/>
            <a:tailEnd type="none" w="med" len="med"/>
          </a:ln>
          <a:effectLst/>
          <a:scene3d>
            <a:camera prst="orthographicFront">
              <a:rot lat="19952249" lon="17083514" rev="3299998"/>
            </a:camera>
            <a:lightRig rig="threePt" dir="t"/>
          </a:scene3d>
          <a:sp3d extrusionH="76200">
            <a:bevelT h="266700" prst="coolSlant"/>
            <a:bevelB w="228600" h="158750" prst="coolSlant"/>
          </a:sp3d>
        </p:spPr>
        <p:txBody>
          <a:bodyPr/>
          <a:lstStyle/>
          <a:p>
            <a:pPr marL="342900" indent="-342900">
              <a:spcBef>
                <a:spcPct val="20000"/>
              </a:spcBef>
              <a:defRPr/>
            </a:pPr>
            <a:endParaRPr lang="en-US" dirty="0">
              <a:ea typeface="ヒラギノ角ゴ Pro W3" pitchFamily="1" charset="-128"/>
              <a:cs typeface="Times New Roman" pitchFamily="18" charset="0"/>
            </a:endParaRPr>
          </a:p>
        </p:txBody>
      </p:sp>
      <p:sp>
        <p:nvSpPr>
          <p:cNvPr id="9" name="TextBox 8"/>
          <p:cNvSpPr txBox="1"/>
          <p:nvPr/>
        </p:nvSpPr>
        <p:spPr>
          <a:xfrm>
            <a:off x="201982" y="4081871"/>
            <a:ext cx="2532222" cy="986937"/>
          </a:xfrm>
          <a:prstGeom prst="rect">
            <a:avLst/>
          </a:prstGeom>
          <a:noFill/>
        </p:spPr>
        <p:txBody>
          <a:bodyPr wrap="none" rtlCol="0">
            <a:spAutoFit/>
          </a:bodyPr>
          <a:lstStyle>
            <a:defPPr>
              <a:defRPr lang="en-US"/>
            </a:defPPr>
            <a:lvl1pPr>
              <a:lnSpc>
                <a:spcPct val="90000"/>
              </a:lnSpc>
              <a:defRPr sz="2800" b="1">
                <a:solidFill>
                  <a:srgbClr val="1F497D"/>
                </a:solidFill>
                <a:latin typeface="Helvetica"/>
                <a:cs typeface="Helvetica"/>
              </a:defRPr>
            </a:lvl1pPr>
          </a:lstStyle>
          <a:p>
            <a:r>
              <a:rPr lang="en-US" sz="3200" cap="small" dirty="0">
                <a:solidFill>
                  <a:srgbClr val="002060"/>
                </a:solidFill>
                <a:latin typeface="+mn-lt"/>
                <a:ea typeface="Pacifico" charset="0"/>
                <a:cs typeface="Pacifico" charset="0"/>
              </a:rPr>
              <a:t>Differentiated </a:t>
            </a:r>
          </a:p>
          <a:p>
            <a:r>
              <a:rPr lang="en-US" sz="3200" cap="small" dirty="0">
                <a:solidFill>
                  <a:srgbClr val="002060"/>
                </a:solidFill>
                <a:latin typeface="+mn-lt"/>
                <a:ea typeface="Pacifico" charset="0"/>
                <a:cs typeface="Pacifico" charset="0"/>
              </a:rPr>
              <a:t>Core</a:t>
            </a:r>
          </a:p>
        </p:txBody>
      </p:sp>
      <p:sp>
        <p:nvSpPr>
          <p:cNvPr id="18" name="TextBox 17"/>
          <p:cNvSpPr txBox="1"/>
          <p:nvPr/>
        </p:nvSpPr>
        <p:spPr>
          <a:xfrm>
            <a:off x="2220221" y="2780034"/>
            <a:ext cx="3142917" cy="978729"/>
          </a:xfrm>
          <a:prstGeom prst="rect">
            <a:avLst/>
          </a:prstGeom>
          <a:noFill/>
        </p:spPr>
        <p:txBody>
          <a:bodyPr wrap="square" rtlCol="0">
            <a:spAutoFit/>
          </a:bodyPr>
          <a:lstStyle>
            <a:defPPr>
              <a:defRPr lang="en-US"/>
            </a:defPPr>
            <a:lvl1pPr>
              <a:lnSpc>
                <a:spcPct val="90000"/>
              </a:lnSpc>
              <a:defRPr sz="2800" b="1">
                <a:solidFill>
                  <a:srgbClr val="1F497D"/>
                </a:solidFill>
                <a:latin typeface="Helvetica"/>
                <a:cs typeface="Helvetica"/>
              </a:defRPr>
            </a:lvl1pPr>
          </a:lstStyle>
          <a:p>
            <a:r>
              <a:rPr lang="en-US" sz="3200" cap="small" dirty="0">
                <a:solidFill>
                  <a:srgbClr val="002060"/>
                </a:solidFill>
                <a:latin typeface="+mn-lt"/>
                <a:ea typeface="Pacifico" charset="0"/>
                <a:cs typeface="Pacifico" charset="0"/>
              </a:rPr>
              <a:t>Supplemental </a:t>
            </a:r>
          </a:p>
          <a:p>
            <a:r>
              <a:rPr lang="en-US" sz="3200" cap="small" dirty="0">
                <a:solidFill>
                  <a:srgbClr val="002060"/>
                </a:solidFill>
                <a:latin typeface="+mn-lt"/>
                <a:ea typeface="Pacifico" charset="0"/>
                <a:cs typeface="Pacifico" charset="0"/>
              </a:rPr>
              <a:t>Support</a:t>
            </a:r>
          </a:p>
        </p:txBody>
      </p:sp>
      <p:sp>
        <p:nvSpPr>
          <p:cNvPr id="20" name="TextBox 19"/>
          <p:cNvSpPr txBox="1"/>
          <p:nvPr/>
        </p:nvSpPr>
        <p:spPr>
          <a:xfrm>
            <a:off x="4672375" y="1367532"/>
            <a:ext cx="1646203" cy="986937"/>
          </a:xfrm>
          <a:prstGeom prst="rect">
            <a:avLst/>
          </a:prstGeom>
          <a:noFill/>
        </p:spPr>
        <p:txBody>
          <a:bodyPr wrap="none" rtlCol="0">
            <a:spAutoFit/>
          </a:bodyPr>
          <a:lstStyle/>
          <a:p>
            <a:pPr>
              <a:lnSpc>
                <a:spcPct val="90000"/>
              </a:lnSpc>
            </a:pPr>
            <a:r>
              <a:rPr lang="en-US" sz="3200" b="1" cap="small" dirty="0">
                <a:solidFill>
                  <a:srgbClr val="002060"/>
                </a:solidFill>
                <a:ea typeface="Pacifico" charset="0"/>
                <a:cs typeface="Pacifico" charset="0"/>
              </a:rPr>
              <a:t>Intensive</a:t>
            </a:r>
            <a:r>
              <a:rPr lang="en-US" sz="3200" cap="small" dirty="0">
                <a:solidFill>
                  <a:srgbClr val="002060"/>
                </a:solidFill>
                <a:ea typeface="Pacifico" charset="0"/>
                <a:cs typeface="Pacifico" charset="0"/>
              </a:rPr>
              <a:t> </a:t>
            </a:r>
          </a:p>
          <a:p>
            <a:pPr>
              <a:lnSpc>
                <a:spcPct val="90000"/>
              </a:lnSpc>
            </a:pPr>
            <a:r>
              <a:rPr lang="en-US" sz="3200" b="1" cap="small" dirty="0">
                <a:solidFill>
                  <a:srgbClr val="002060"/>
                </a:solidFill>
                <a:ea typeface="Pacifico" charset="0"/>
                <a:cs typeface="Pacifico" charset="0"/>
              </a:rPr>
              <a:t>Support</a:t>
            </a:r>
          </a:p>
        </p:txBody>
      </p:sp>
      <p:sp>
        <p:nvSpPr>
          <p:cNvPr id="11" name="Rectangle 10"/>
          <p:cNvSpPr/>
          <p:nvPr/>
        </p:nvSpPr>
        <p:spPr>
          <a:xfrm>
            <a:off x="0" y="-61660"/>
            <a:ext cx="9144000" cy="112776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FF"/>
                </a:solidFill>
                <a:ea typeface="Allerton" charset="0"/>
                <a:cs typeface="Allerton" charset="0"/>
              </a:rPr>
              <a:t>Structure your school in LAYERS OF INSTRUCTIONAL SUPPORT</a:t>
            </a:r>
          </a:p>
        </p:txBody>
      </p:sp>
    </p:spTree>
    <p:extLst>
      <p:ext uri="{BB962C8B-B14F-4D97-AF65-F5344CB8AC3E}">
        <p14:creationId xmlns:p14="http://schemas.microsoft.com/office/powerpoint/2010/main" val="48567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2224" y="454959"/>
            <a:ext cx="3794374" cy="1569660"/>
          </a:xfrm>
          <a:prstGeom prst="rect">
            <a:avLst/>
          </a:prstGeom>
          <a:noFill/>
        </p:spPr>
        <p:txBody>
          <a:bodyPr wrap="square" lIns="91435" tIns="45718" rIns="91435" bIns="45718" rtlCol="0">
            <a:spAutoFit/>
          </a:bodyPr>
          <a:lstStyle/>
          <a:p>
            <a:pPr algn="ctr"/>
            <a:r>
              <a:rPr lang="en-US" sz="9600" b="1" spc="400" dirty="0">
                <a:solidFill>
                  <a:srgbClr val="1F497D"/>
                </a:solidFill>
                <a:effectLst>
                  <a:outerShdw blurRad="50800" dist="38100" dir="2700000" algn="tl" rotWithShape="0">
                    <a:srgbClr val="000000">
                      <a:alpha val="43000"/>
                    </a:srgbClr>
                  </a:outerShdw>
                </a:effectLst>
                <a:latin typeface="Helvetica"/>
                <a:cs typeface="Helvetica"/>
              </a:rPr>
              <a:t>MTSS</a:t>
            </a:r>
          </a:p>
        </p:txBody>
      </p:sp>
      <p:sp>
        <p:nvSpPr>
          <p:cNvPr id="5" name="TextBox 4"/>
          <p:cNvSpPr txBox="1"/>
          <p:nvPr/>
        </p:nvSpPr>
        <p:spPr>
          <a:xfrm>
            <a:off x="1243295" y="1595999"/>
            <a:ext cx="6059206" cy="1446550"/>
          </a:xfrm>
          <a:prstGeom prst="rect">
            <a:avLst/>
          </a:prstGeom>
          <a:noFill/>
        </p:spPr>
        <p:txBody>
          <a:bodyPr wrap="square" lIns="91435" tIns="45718" rIns="91435" bIns="45718" rtlCol="0">
            <a:spAutoFit/>
          </a:bodyPr>
          <a:lstStyle/>
          <a:p>
            <a:pPr algn="ctr">
              <a:lnSpc>
                <a:spcPct val="90000"/>
              </a:lnSpc>
            </a:pPr>
            <a:r>
              <a:rPr lang="en-US" sz="9600" b="1" dirty="0">
                <a:solidFill>
                  <a:schemeClr val="accent2"/>
                </a:solidFill>
                <a:latin typeface="Helvetica"/>
                <a:ea typeface="ＭＳ Ｐゴシック" charset="0"/>
                <a:cs typeface="Helvetica"/>
              </a:rPr>
              <a:t>definition</a:t>
            </a:r>
          </a:p>
        </p:txBody>
      </p:sp>
      <p:sp>
        <p:nvSpPr>
          <p:cNvPr id="7" name="TextBox 6"/>
          <p:cNvSpPr txBox="1"/>
          <p:nvPr/>
        </p:nvSpPr>
        <p:spPr>
          <a:xfrm>
            <a:off x="4931834" y="5393808"/>
            <a:ext cx="3878035" cy="1322413"/>
          </a:xfrm>
          <a:prstGeom prst="rect">
            <a:avLst/>
          </a:prstGeom>
          <a:noFill/>
        </p:spPr>
        <p:txBody>
          <a:bodyPr wrap="square" lIns="91435" tIns="45718" rIns="91435" bIns="45718" rtlCol="0">
            <a:spAutoFit/>
          </a:bodyPr>
          <a:lstStyle/>
          <a:p>
            <a:pPr algn="ctr">
              <a:lnSpc>
                <a:spcPct val="90000"/>
              </a:lnSpc>
            </a:pPr>
            <a:r>
              <a:rPr lang="en-US" sz="4400" b="1" dirty="0">
                <a:solidFill>
                  <a:srgbClr val="1F497D"/>
                </a:solidFill>
                <a:latin typeface="Helvetica"/>
                <a:cs typeface="Helvetica"/>
              </a:rPr>
              <a:t>School Improvement</a:t>
            </a:r>
          </a:p>
        </p:txBody>
      </p:sp>
      <p:sp>
        <p:nvSpPr>
          <p:cNvPr id="2" name="Rectangle 1"/>
          <p:cNvSpPr/>
          <p:nvPr/>
        </p:nvSpPr>
        <p:spPr>
          <a:xfrm>
            <a:off x="1442223" y="2839006"/>
            <a:ext cx="4935718" cy="3662541"/>
          </a:xfrm>
          <a:prstGeom prst="rect">
            <a:avLst/>
          </a:prstGeom>
        </p:spPr>
        <p:txBody>
          <a:bodyPr wrap="square" lIns="91435" tIns="45718" rIns="91435" bIns="45718">
            <a:spAutoFit/>
          </a:bodyPr>
          <a:lstStyle/>
          <a:p>
            <a:pPr>
              <a:defRPr/>
            </a:pPr>
            <a:r>
              <a:rPr lang="en-US" sz="2600" dirty="0">
                <a:ea typeface="ＭＳ Ｐゴシック" charset="0"/>
                <a:cs typeface="Arial Rounded MT Bold"/>
              </a:rPr>
              <a:t>NC MTSS is a multi-tiered </a:t>
            </a:r>
            <a:r>
              <a:rPr lang="en-US" sz="2600" b="1" dirty="0">
                <a:ea typeface="ＭＳ Ｐゴシック" charset="0"/>
                <a:cs typeface="Arial Rounded MT Bold"/>
              </a:rPr>
              <a:t>framework</a:t>
            </a:r>
            <a:r>
              <a:rPr lang="en-US" sz="2600" dirty="0">
                <a:ea typeface="ＭＳ Ｐゴシック" charset="0"/>
                <a:cs typeface="Arial Rounded MT Bold"/>
              </a:rPr>
              <a:t> which promotes </a:t>
            </a:r>
            <a:r>
              <a:rPr lang="en-US" sz="2600" b="1" dirty="0">
                <a:ea typeface="ＭＳ Ｐゴシック" charset="0"/>
                <a:cs typeface="Arial Rounded MT Bold"/>
              </a:rPr>
              <a:t>school improvement </a:t>
            </a:r>
            <a:r>
              <a:rPr lang="en-US" sz="2600" dirty="0">
                <a:ea typeface="ＭＳ Ｐゴシック" charset="0"/>
                <a:cs typeface="Arial Rounded MT Bold"/>
              </a:rPr>
              <a:t>through engaging, research-based </a:t>
            </a:r>
            <a:r>
              <a:rPr lang="en-US" sz="2600" b="1" dirty="0">
                <a:ea typeface="ＭＳ Ｐゴシック" charset="0"/>
                <a:cs typeface="Arial Rounded MT Bold"/>
              </a:rPr>
              <a:t>academic</a:t>
            </a:r>
            <a:r>
              <a:rPr lang="en-US" sz="2600" dirty="0">
                <a:ea typeface="ＭＳ Ｐゴシック" charset="0"/>
                <a:cs typeface="Arial Rounded MT Bold"/>
              </a:rPr>
              <a:t> and </a:t>
            </a:r>
            <a:r>
              <a:rPr lang="en-US" sz="2600" b="1" dirty="0">
                <a:ea typeface="ＭＳ Ｐゴシック" charset="0"/>
                <a:cs typeface="Arial Rounded MT Bold"/>
              </a:rPr>
              <a:t>behavioral</a:t>
            </a:r>
            <a:r>
              <a:rPr lang="en-US" sz="2600" dirty="0">
                <a:ea typeface="ＭＳ Ｐゴシック" charset="0"/>
                <a:cs typeface="Arial Rounded MT Bold"/>
              </a:rPr>
              <a:t> practices. NC MTSS employs a </a:t>
            </a:r>
            <a:r>
              <a:rPr lang="en-US" sz="2600" b="1" dirty="0">
                <a:ea typeface="ＭＳ Ｐゴシック" charset="0"/>
                <a:cs typeface="Arial Rounded MT Bold"/>
              </a:rPr>
              <a:t>systems approach </a:t>
            </a:r>
            <a:r>
              <a:rPr lang="en-US" sz="2600" dirty="0">
                <a:ea typeface="ＭＳ Ｐゴシック" charset="0"/>
                <a:cs typeface="Arial Rounded MT Bold"/>
              </a:rPr>
              <a:t>using </a:t>
            </a:r>
            <a:r>
              <a:rPr lang="en-US" sz="2600" b="1" dirty="0">
                <a:ea typeface="ＭＳ Ｐゴシック" charset="0"/>
                <a:cs typeface="Arial Rounded MT Bold"/>
              </a:rPr>
              <a:t>data-driven problem-solving</a:t>
            </a:r>
            <a:r>
              <a:rPr lang="en-US" sz="2600" dirty="0">
                <a:ea typeface="ＭＳ Ｐゴシック" charset="0"/>
                <a:cs typeface="Arial Rounded MT Bold"/>
              </a:rPr>
              <a:t> to maximize growth for </a:t>
            </a:r>
            <a:r>
              <a:rPr lang="en-US" sz="2600" b="1" dirty="0">
                <a:ea typeface="ＭＳ Ｐゴシック" charset="0"/>
                <a:cs typeface="Arial Rounded MT Bold"/>
              </a:rPr>
              <a:t>all</a:t>
            </a:r>
            <a:r>
              <a:rPr lang="en-US" sz="2600" dirty="0">
                <a:ea typeface="ＭＳ Ｐゴシック" charset="0"/>
                <a:cs typeface="Arial Rounded MT Bold"/>
              </a:rPr>
              <a:t>.</a:t>
            </a:r>
          </a:p>
          <a:p>
            <a:endParaRPr lang="en-US" sz="2400" dirty="0"/>
          </a:p>
        </p:txBody>
      </p:sp>
      <p:grpSp>
        <p:nvGrpSpPr>
          <p:cNvPr id="6" name="Group 5"/>
          <p:cNvGrpSpPr/>
          <p:nvPr/>
        </p:nvGrpSpPr>
        <p:grpSpPr>
          <a:xfrm>
            <a:off x="7038679" y="2024618"/>
            <a:ext cx="1796586" cy="1906931"/>
            <a:chOff x="7038678" y="2024618"/>
            <a:chExt cx="1796586" cy="1906931"/>
          </a:xfrm>
        </p:grpSpPr>
        <p:sp>
          <p:nvSpPr>
            <p:cNvPr id="3" name="TextBox 2"/>
            <p:cNvSpPr txBox="1"/>
            <p:nvPr/>
          </p:nvSpPr>
          <p:spPr>
            <a:xfrm>
              <a:off x="7534870" y="2024618"/>
              <a:ext cx="1300394" cy="369332"/>
            </a:xfrm>
            <a:prstGeom prst="rect">
              <a:avLst/>
            </a:prstGeom>
            <a:noFill/>
          </p:spPr>
          <p:txBody>
            <a:bodyPr wrap="none" rtlCol="0">
              <a:spAutoFit/>
            </a:bodyPr>
            <a:lstStyle/>
            <a:p>
              <a:r>
                <a:rPr lang="en-US" b="1" dirty="0">
                  <a:latin typeface="Helvetica"/>
                  <a:cs typeface="Helvetica"/>
                </a:rPr>
                <a:t>our words</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877" b="88889" l="10000" r="100000"/>
                      </a14:imgEffect>
                    </a14:imgLayer>
                  </a14:imgProps>
                </a:ext>
              </a:extLst>
            </a:blip>
            <a:stretch>
              <a:fillRect/>
            </a:stretch>
          </p:blipFill>
          <p:spPr>
            <a:xfrm rot="7973400">
              <a:off x="6664028" y="2528199"/>
              <a:ext cx="1778000" cy="1028700"/>
            </a:xfrm>
            <a:prstGeom prst="rect">
              <a:avLst/>
            </a:prstGeom>
          </p:spPr>
        </p:pic>
      </p:grpSp>
    </p:spTree>
    <p:extLst>
      <p:ext uri="{BB962C8B-B14F-4D97-AF65-F5344CB8AC3E}">
        <p14:creationId xmlns:p14="http://schemas.microsoft.com/office/powerpoint/2010/main" val="405046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73416" y="-128528"/>
            <a:ext cx="4870585" cy="9571850"/>
          </a:xfrm>
          <a:prstGeom prst="rect">
            <a:avLst/>
          </a:prstGeom>
          <a:solidFill>
            <a:schemeClr val="tx2"/>
          </a:solidFill>
        </p:spPr>
        <p:txBody>
          <a:bodyPr wrap="square" lIns="91435" tIns="45718" rIns="91435" bIns="45718" rtlCol="0" anchor="t">
            <a:spAutoFit/>
          </a:bodyPr>
          <a:lstStyle/>
          <a:p>
            <a:endParaRPr lang="en-US" sz="2800" b="1" dirty="0">
              <a:solidFill>
                <a:schemeClr val="bg1"/>
              </a:solidFill>
              <a:latin typeface="Helvetica"/>
              <a:cs typeface="Helvetica"/>
            </a:endParaRPr>
          </a:p>
          <a:p>
            <a:endParaRPr lang="en-US" sz="2800" b="1" dirty="0">
              <a:solidFill>
                <a:schemeClr val="bg1"/>
              </a:solidFill>
              <a:latin typeface="Helvetica"/>
              <a:cs typeface="Helvetica"/>
            </a:endParaRPr>
          </a:p>
          <a:p>
            <a:endParaRPr lang="en-US" sz="2800" b="1" dirty="0">
              <a:solidFill>
                <a:schemeClr val="bg1"/>
              </a:solidFill>
              <a:latin typeface="Helvetica"/>
              <a:cs typeface="Helvetica"/>
            </a:endParaRPr>
          </a:p>
          <a:p>
            <a:endParaRPr lang="en-US" sz="2800" b="1" dirty="0">
              <a:solidFill>
                <a:schemeClr val="bg1"/>
              </a:solidFill>
              <a:latin typeface="Helvetica"/>
              <a:cs typeface="Helvetica"/>
            </a:endParaRPr>
          </a:p>
          <a:p>
            <a:r>
              <a:rPr lang="en-US" sz="2800" b="1" dirty="0">
                <a:solidFill>
                  <a:schemeClr val="bg1"/>
                </a:solidFill>
                <a:latin typeface="Helvetica"/>
                <a:cs typeface="Helvetica"/>
              </a:rPr>
              <a:t>               In this framework,            </a:t>
            </a:r>
          </a:p>
          <a:p>
            <a:r>
              <a:rPr lang="en-US" sz="2800" b="1" dirty="0">
                <a:solidFill>
                  <a:schemeClr val="bg1"/>
                </a:solidFill>
                <a:latin typeface="Helvetica"/>
                <a:cs typeface="Helvetica"/>
              </a:rPr>
              <a:t>              we think about    </a:t>
            </a:r>
          </a:p>
          <a:p>
            <a:r>
              <a:rPr lang="en-US" sz="2800" b="1" dirty="0">
                <a:solidFill>
                  <a:schemeClr val="bg1"/>
                </a:solidFill>
                <a:latin typeface="Helvetica"/>
                <a:cs typeface="Helvetica"/>
              </a:rPr>
              <a:t>              what we are doing,    </a:t>
            </a:r>
          </a:p>
          <a:p>
            <a:r>
              <a:rPr lang="en-US" sz="2800" b="1" dirty="0">
                <a:solidFill>
                  <a:schemeClr val="bg1"/>
                </a:solidFill>
                <a:latin typeface="Helvetica"/>
                <a:cs typeface="Helvetica"/>
              </a:rPr>
              <a:t>               examine the               </a:t>
            </a:r>
          </a:p>
          <a:p>
            <a:r>
              <a:rPr lang="en-US" sz="2800" b="1" dirty="0">
                <a:solidFill>
                  <a:schemeClr val="bg1"/>
                </a:solidFill>
                <a:latin typeface="Helvetica"/>
                <a:cs typeface="Helvetica"/>
              </a:rPr>
              <a:t>               results we’re     </a:t>
            </a:r>
          </a:p>
          <a:p>
            <a:r>
              <a:rPr lang="en-US" sz="2800" b="1" dirty="0">
                <a:solidFill>
                  <a:schemeClr val="bg1"/>
                </a:solidFill>
                <a:latin typeface="Helvetica"/>
                <a:cs typeface="Helvetica"/>
              </a:rPr>
              <a:t>              getting and we    </a:t>
            </a:r>
          </a:p>
          <a:p>
            <a:r>
              <a:rPr lang="en-US" sz="2800" b="1" dirty="0">
                <a:solidFill>
                  <a:schemeClr val="bg1"/>
                </a:solidFill>
                <a:latin typeface="Helvetica"/>
                <a:cs typeface="Helvetica"/>
              </a:rPr>
              <a:t>              respond rapidly.</a:t>
            </a:r>
          </a:p>
          <a:p>
            <a:endParaRPr lang="en-US" sz="2800" b="1" dirty="0">
              <a:solidFill>
                <a:schemeClr val="bg1"/>
              </a:solidFill>
              <a:latin typeface="Helvetica"/>
              <a:cs typeface="Helvetica"/>
            </a:endParaRPr>
          </a:p>
          <a:p>
            <a:endParaRPr lang="en-US" sz="2800" b="1" dirty="0">
              <a:solidFill>
                <a:schemeClr val="bg1"/>
              </a:solidFill>
              <a:latin typeface="Helvetica"/>
              <a:cs typeface="Helvetica"/>
            </a:endParaRPr>
          </a:p>
          <a:p>
            <a:endParaRPr lang="en-US" sz="2800" b="1" dirty="0">
              <a:solidFill>
                <a:schemeClr val="bg1"/>
              </a:solidFill>
              <a:latin typeface="Helvetica"/>
              <a:cs typeface="Helvetica"/>
            </a:endParaRPr>
          </a:p>
          <a:p>
            <a:endParaRPr lang="en-US" sz="2800" b="1" dirty="0">
              <a:solidFill>
                <a:schemeClr val="bg1"/>
              </a:solidFill>
              <a:latin typeface="Helvetica"/>
              <a:cs typeface="Helvetica"/>
            </a:endParaRPr>
          </a:p>
          <a:p>
            <a:endParaRPr lang="en-US" sz="2800" b="1" dirty="0">
              <a:solidFill>
                <a:schemeClr val="bg1"/>
              </a:solidFill>
              <a:latin typeface="Helvetica"/>
              <a:cs typeface="Helvetica"/>
            </a:endParaRPr>
          </a:p>
          <a:p>
            <a:endParaRPr lang="en-US" sz="2800" b="1" dirty="0">
              <a:solidFill>
                <a:schemeClr val="bg1"/>
              </a:solidFill>
              <a:latin typeface="Helvetica"/>
              <a:cs typeface="Helvetica"/>
            </a:endParaRPr>
          </a:p>
          <a:p>
            <a:endParaRPr lang="en-US" sz="2800" b="1" dirty="0">
              <a:latin typeface="Helvetica"/>
              <a:cs typeface="Helvetica"/>
            </a:endParaRPr>
          </a:p>
          <a:p>
            <a:endParaRPr lang="en-US" sz="2800" b="1" dirty="0">
              <a:latin typeface="Helvetica"/>
              <a:cs typeface="Helvetica"/>
            </a:endParaRPr>
          </a:p>
          <a:p>
            <a:endParaRPr lang="en-US" sz="2800" b="1" dirty="0">
              <a:latin typeface="Helvetica"/>
              <a:cs typeface="Helvetica"/>
            </a:endParaRPr>
          </a:p>
          <a:p>
            <a:endParaRPr lang="en-US" sz="2800" b="1" dirty="0">
              <a:latin typeface="Helvetica"/>
              <a:cs typeface="Helvetica"/>
            </a:endParaRPr>
          </a:p>
          <a:p>
            <a:endParaRPr lang="en-US" sz="2800" b="1" dirty="0">
              <a:latin typeface="Helvetica"/>
              <a:cs typeface="Helvetica"/>
            </a:endParaRPr>
          </a:p>
        </p:txBody>
      </p:sp>
      <p:grpSp>
        <p:nvGrpSpPr>
          <p:cNvPr id="4" name="Group 3"/>
          <p:cNvGrpSpPr/>
          <p:nvPr/>
        </p:nvGrpSpPr>
        <p:grpSpPr>
          <a:xfrm>
            <a:off x="204421" y="609026"/>
            <a:ext cx="4957994" cy="3046988"/>
            <a:chOff x="7534871" y="2024618"/>
            <a:chExt cx="4957994" cy="3046988"/>
          </a:xfrm>
        </p:grpSpPr>
        <p:sp>
          <p:nvSpPr>
            <p:cNvPr id="5" name="TextBox 4"/>
            <p:cNvSpPr txBox="1"/>
            <p:nvPr/>
          </p:nvSpPr>
          <p:spPr>
            <a:xfrm>
              <a:off x="7534871" y="2024618"/>
              <a:ext cx="2771010" cy="3046988"/>
            </a:xfrm>
            <a:prstGeom prst="rect">
              <a:avLst/>
            </a:prstGeom>
            <a:noFill/>
          </p:spPr>
          <p:txBody>
            <a:bodyPr wrap="square" rtlCol="0">
              <a:spAutoFit/>
            </a:bodyPr>
            <a:lstStyle/>
            <a:p>
              <a:r>
                <a:rPr lang="en-US" sz="4800" b="1" dirty="0">
                  <a:latin typeface="Helvetica"/>
                  <a:cs typeface="Helvetica"/>
                </a:rPr>
                <a:t>You guys said it best.</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9877" b="88889" l="10000" r="100000"/>
                      </a14:imgEffect>
                    </a14:imgLayer>
                  </a14:imgProps>
                </a:ext>
              </a:extLst>
            </a:blip>
            <a:stretch>
              <a:fillRect/>
            </a:stretch>
          </p:blipFill>
          <p:spPr>
            <a:xfrm rot="1773684">
              <a:off x="10714865" y="3354362"/>
              <a:ext cx="1778000" cy="1028700"/>
            </a:xfrm>
            <a:prstGeom prst="rect">
              <a:avLst/>
            </a:prstGeom>
          </p:spPr>
        </p:pic>
      </p:grpSp>
    </p:spTree>
    <p:extLst>
      <p:ext uri="{BB962C8B-B14F-4D97-AF65-F5344CB8AC3E}">
        <p14:creationId xmlns:p14="http://schemas.microsoft.com/office/powerpoint/2010/main" val="3468803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3813864" y="1414006"/>
            <a:ext cx="2052779" cy="1791691"/>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Pacifico"/>
                <a:cs typeface="Pacifico"/>
              </a:rPr>
              <a:t>MTSS School Coach</a:t>
            </a:r>
          </a:p>
        </p:txBody>
      </p:sp>
      <p:sp>
        <p:nvSpPr>
          <p:cNvPr id="24" name="Oval 23"/>
          <p:cNvSpPr/>
          <p:nvPr/>
        </p:nvSpPr>
        <p:spPr>
          <a:xfrm>
            <a:off x="2059858" y="4900668"/>
            <a:ext cx="2052779" cy="1791691"/>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Pacifico"/>
                <a:cs typeface="Pacifico"/>
              </a:rPr>
              <a:t>evaluate effectiveness</a:t>
            </a:r>
          </a:p>
        </p:txBody>
      </p:sp>
      <p:grpSp>
        <p:nvGrpSpPr>
          <p:cNvPr id="2" name="Group 1"/>
          <p:cNvGrpSpPr/>
          <p:nvPr/>
        </p:nvGrpSpPr>
        <p:grpSpPr>
          <a:xfrm>
            <a:off x="1337310" y="2722894"/>
            <a:ext cx="5919833" cy="3435844"/>
            <a:chOff x="2426480" y="4148763"/>
            <a:chExt cx="5919833" cy="3435844"/>
          </a:xfrm>
        </p:grpSpPr>
        <p:pic>
          <p:nvPicPr>
            <p:cNvPr id="6" name="Picture 5"/>
            <p:cNvPicPr>
              <a:picLocks noChangeAspect="1"/>
            </p:cNvPicPr>
            <p:nvPr/>
          </p:nvPicPr>
          <p:blipFill>
            <a:blip r:embed="rId2"/>
            <a:stretch>
              <a:fillRect/>
            </a:stretch>
          </p:blipFill>
          <p:spPr>
            <a:xfrm>
              <a:off x="3615317" y="4148763"/>
              <a:ext cx="1287717" cy="1717922"/>
            </a:xfrm>
            <a:prstGeom prst="rect">
              <a:avLst/>
            </a:prstGeom>
          </p:spPr>
        </p:pic>
        <p:pic>
          <p:nvPicPr>
            <p:cNvPr id="7" name="Picture 6"/>
            <p:cNvPicPr>
              <a:picLocks noChangeAspect="1"/>
            </p:cNvPicPr>
            <p:nvPr/>
          </p:nvPicPr>
          <p:blipFill>
            <a:blip r:embed="rId2"/>
            <a:stretch>
              <a:fillRect/>
            </a:stretch>
          </p:blipFill>
          <p:spPr>
            <a:xfrm>
              <a:off x="2426480" y="5866685"/>
              <a:ext cx="1314224" cy="1717922"/>
            </a:xfrm>
            <a:prstGeom prst="rect">
              <a:avLst/>
            </a:prstGeom>
          </p:spPr>
        </p:pic>
        <p:pic>
          <p:nvPicPr>
            <p:cNvPr id="8" name="Picture 7"/>
            <p:cNvPicPr>
              <a:picLocks noChangeAspect="1"/>
            </p:cNvPicPr>
            <p:nvPr/>
          </p:nvPicPr>
          <p:blipFill>
            <a:blip r:embed="rId2"/>
            <a:stretch>
              <a:fillRect/>
            </a:stretch>
          </p:blipFill>
          <p:spPr>
            <a:xfrm>
              <a:off x="4575824" y="5727525"/>
              <a:ext cx="1135914" cy="1717922"/>
            </a:xfrm>
            <a:prstGeom prst="rect">
              <a:avLst/>
            </a:prstGeom>
          </p:spPr>
        </p:pic>
        <p:pic>
          <p:nvPicPr>
            <p:cNvPr id="10" name="Picture 9"/>
            <p:cNvPicPr>
              <a:picLocks noChangeAspect="1"/>
            </p:cNvPicPr>
            <p:nvPr/>
          </p:nvPicPr>
          <p:blipFill>
            <a:blip r:embed="rId2"/>
            <a:stretch>
              <a:fillRect/>
            </a:stretch>
          </p:blipFill>
          <p:spPr>
            <a:xfrm>
              <a:off x="6333304" y="5727525"/>
              <a:ext cx="1133649" cy="1717922"/>
            </a:xfrm>
            <a:prstGeom prst="rect">
              <a:avLst/>
            </a:prstGeom>
          </p:spPr>
        </p:pic>
        <p:pic>
          <p:nvPicPr>
            <p:cNvPr id="11" name="Picture 10"/>
            <p:cNvPicPr>
              <a:picLocks noChangeAspect="1"/>
            </p:cNvPicPr>
            <p:nvPr/>
          </p:nvPicPr>
          <p:blipFill>
            <a:blip r:embed="rId2"/>
            <a:stretch>
              <a:fillRect/>
            </a:stretch>
          </p:blipFill>
          <p:spPr>
            <a:xfrm>
              <a:off x="7221455" y="4148763"/>
              <a:ext cx="1124858" cy="1717922"/>
            </a:xfrm>
            <a:prstGeom prst="rect">
              <a:avLst/>
            </a:prstGeom>
          </p:spPr>
        </p:pic>
        <p:pic>
          <p:nvPicPr>
            <p:cNvPr id="9" name="Picture 8"/>
            <p:cNvPicPr>
              <a:picLocks noChangeAspect="1"/>
            </p:cNvPicPr>
            <p:nvPr/>
          </p:nvPicPr>
          <p:blipFill>
            <a:blip r:embed="rId2"/>
            <a:stretch>
              <a:fillRect/>
            </a:stretch>
          </p:blipFill>
          <p:spPr>
            <a:xfrm>
              <a:off x="5491184" y="4148763"/>
              <a:ext cx="1120463" cy="1717922"/>
            </a:xfrm>
            <a:prstGeom prst="rect">
              <a:avLst/>
            </a:prstGeom>
            <a:solidFill>
              <a:srgbClr val="3366FF"/>
            </a:solidFill>
          </p:spPr>
        </p:pic>
      </p:grpSp>
      <p:sp>
        <p:nvSpPr>
          <p:cNvPr id="19" name="TextBox 18"/>
          <p:cNvSpPr txBox="1"/>
          <p:nvPr/>
        </p:nvSpPr>
        <p:spPr>
          <a:xfrm>
            <a:off x="2059858" y="558018"/>
            <a:ext cx="7084142" cy="1938992"/>
          </a:xfrm>
          <a:prstGeom prst="rect">
            <a:avLst/>
          </a:prstGeom>
          <a:noFill/>
        </p:spPr>
        <p:txBody>
          <a:bodyPr wrap="square" rtlCol="0">
            <a:spAutoFit/>
          </a:bodyPr>
          <a:lstStyle/>
          <a:p>
            <a:pPr algn="ctr"/>
            <a:r>
              <a:rPr lang="en-US" sz="6000" dirty="0">
                <a:solidFill>
                  <a:schemeClr val="bg1"/>
                </a:solidFill>
                <a:latin typeface="Veneer"/>
                <a:cs typeface="Veneer"/>
              </a:rPr>
              <a:t>MTSS Leadership team</a:t>
            </a:r>
          </a:p>
          <a:p>
            <a:pPr algn="ctr"/>
            <a:r>
              <a:rPr lang="en-US" sz="6000" dirty="0">
                <a:solidFill>
                  <a:schemeClr val="bg1"/>
                </a:solidFill>
                <a:latin typeface="Veneer"/>
                <a:cs typeface="Veneer"/>
              </a:rPr>
              <a:t> </a:t>
            </a:r>
          </a:p>
        </p:txBody>
      </p:sp>
      <p:pic>
        <p:nvPicPr>
          <p:cNvPr id="20" name="Picture 19"/>
          <p:cNvPicPr>
            <a:picLocks noChangeAspect="1"/>
          </p:cNvPicPr>
          <p:nvPr/>
        </p:nvPicPr>
        <p:blipFill>
          <a:blip r:embed="rId2"/>
          <a:stretch>
            <a:fillRect/>
          </a:stretch>
        </p:blipFill>
        <p:spPr>
          <a:xfrm>
            <a:off x="7015335" y="4301656"/>
            <a:ext cx="1124858" cy="1717922"/>
          </a:xfrm>
          <a:prstGeom prst="rect">
            <a:avLst/>
          </a:prstGeom>
        </p:spPr>
      </p:pic>
      <p:sp>
        <p:nvSpPr>
          <p:cNvPr id="21" name="Oval 20"/>
          <p:cNvSpPr/>
          <p:nvPr/>
        </p:nvSpPr>
        <p:spPr>
          <a:xfrm>
            <a:off x="473368" y="2097620"/>
            <a:ext cx="2052779" cy="1791691"/>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Pacifico"/>
                <a:cs typeface="Pacifico"/>
              </a:rPr>
              <a:t>communicate</a:t>
            </a:r>
          </a:p>
        </p:txBody>
      </p:sp>
      <p:sp>
        <p:nvSpPr>
          <p:cNvPr id="22" name="Oval 21"/>
          <p:cNvSpPr/>
          <p:nvPr/>
        </p:nvSpPr>
        <p:spPr>
          <a:xfrm>
            <a:off x="7015335" y="1774295"/>
            <a:ext cx="2052779" cy="1791691"/>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Pacifico"/>
                <a:cs typeface="Pacifico"/>
              </a:rPr>
              <a:t>refine the system</a:t>
            </a:r>
          </a:p>
        </p:txBody>
      </p:sp>
      <p:grpSp>
        <p:nvGrpSpPr>
          <p:cNvPr id="14" name="Group 13"/>
          <p:cNvGrpSpPr/>
          <p:nvPr/>
        </p:nvGrpSpPr>
        <p:grpSpPr>
          <a:xfrm rot="20838018">
            <a:off x="147307" y="303539"/>
            <a:ext cx="2139496" cy="1578210"/>
            <a:chOff x="634933" y="1257965"/>
            <a:chExt cx="3136010" cy="2116815"/>
          </a:xfrm>
        </p:grpSpPr>
        <p:sp>
          <p:nvSpPr>
            <p:cNvPr id="15" name="Oval 14"/>
            <p:cNvSpPr/>
            <p:nvPr/>
          </p:nvSpPr>
          <p:spPr>
            <a:xfrm>
              <a:off x="634933" y="1257965"/>
              <a:ext cx="3059224" cy="2116815"/>
            </a:xfrm>
            <a:prstGeom prst="ellipse">
              <a:avLst/>
            </a:prstGeom>
            <a:solidFill>
              <a:srgbClr val="3366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00167" y="2108091"/>
              <a:ext cx="2870776" cy="557297"/>
            </a:xfrm>
            <a:prstGeom prst="rect">
              <a:avLst/>
            </a:prstGeom>
            <a:noFill/>
          </p:spPr>
          <p:txBody>
            <a:bodyPr vert="horz" wrap="square" rtlCol="0">
              <a:spAutoFit/>
            </a:bodyPr>
            <a:lstStyle/>
            <a:p>
              <a:pPr algn="ctr"/>
              <a:r>
                <a:rPr lang="en-US" sz="2000" b="1" dirty="0">
                  <a:solidFill>
                    <a:srgbClr val="CCCC33"/>
                  </a:solidFill>
                  <a:latin typeface="Allerton"/>
                  <a:cs typeface="Allerton"/>
                </a:rPr>
                <a:t>Implementation</a:t>
              </a:r>
            </a:p>
            <a:p>
              <a:pPr algn="ctr"/>
              <a:endParaRPr lang="en-US" sz="100" b="1" dirty="0">
                <a:solidFill>
                  <a:srgbClr val="CCCC33"/>
                </a:solidFill>
                <a:latin typeface="Allerton"/>
                <a:cs typeface="Allerton"/>
              </a:endParaRPr>
            </a:p>
          </p:txBody>
        </p:sp>
      </p:grpSp>
    </p:spTree>
    <p:extLst>
      <p:ext uri="{BB962C8B-B14F-4D97-AF65-F5344CB8AC3E}">
        <p14:creationId xmlns:p14="http://schemas.microsoft.com/office/powerpoint/2010/main" val="1430953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Oval 2"/>
          <p:cNvSpPr/>
          <p:nvPr/>
        </p:nvSpPr>
        <p:spPr>
          <a:xfrm>
            <a:off x="5245960" y="3718826"/>
            <a:ext cx="4314387" cy="3810289"/>
          </a:xfrm>
          <a:prstGeom prst="ellipse">
            <a:avLst/>
          </a:prstGeom>
          <a:solidFill>
            <a:srgbClr val="CC66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623976" y="4549676"/>
            <a:ext cx="3346165" cy="2308324"/>
          </a:xfrm>
          <a:prstGeom prst="rect">
            <a:avLst/>
          </a:prstGeom>
          <a:noFill/>
        </p:spPr>
        <p:txBody>
          <a:bodyPr wrap="square" rtlCol="0">
            <a:spAutoFit/>
          </a:bodyPr>
          <a:lstStyle/>
          <a:p>
            <a:pPr algn="ctr"/>
            <a:r>
              <a:rPr lang="en-US" sz="4800" dirty="0">
                <a:solidFill>
                  <a:srgbClr val="CCCC33"/>
                </a:solidFill>
                <a:latin typeface="Veneer"/>
                <a:cs typeface="Veneer"/>
              </a:rPr>
              <a:t>The NCDPI MTSS support plan</a:t>
            </a:r>
          </a:p>
        </p:txBody>
      </p:sp>
    </p:spTree>
    <p:extLst>
      <p:ext uri="{BB962C8B-B14F-4D97-AF65-F5344CB8AC3E}">
        <p14:creationId xmlns:p14="http://schemas.microsoft.com/office/powerpoint/2010/main" val="3735015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38992"/>
            <a:ext cx="9144000" cy="707886"/>
          </a:xfrm>
          <a:prstGeom prst="rect">
            <a:avLst/>
          </a:prstGeom>
          <a:noFill/>
        </p:spPr>
        <p:txBody>
          <a:bodyPr wrap="square" rtlCol="0">
            <a:spAutoFit/>
          </a:bodyPr>
          <a:lstStyle/>
          <a:p>
            <a:r>
              <a:rPr lang="en-US" sz="4000" b="1" dirty="0">
                <a:solidFill>
                  <a:srgbClr val="1F497D"/>
                </a:solidFill>
                <a:latin typeface="Oswald Light"/>
              </a:rPr>
              <a:t>Online Modules Through NCEES</a:t>
            </a:r>
          </a:p>
        </p:txBody>
      </p:sp>
      <p:sp>
        <p:nvSpPr>
          <p:cNvPr id="4" name="TextBox 3"/>
          <p:cNvSpPr txBox="1"/>
          <p:nvPr/>
        </p:nvSpPr>
        <p:spPr>
          <a:xfrm>
            <a:off x="0" y="0"/>
            <a:ext cx="9144000" cy="1938992"/>
          </a:xfrm>
          <a:prstGeom prst="rect">
            <a:avLst/>
          </a:prstGeom>
          <a:solidFill>
            <a:schemeClr val="bg1">
              <a:alpha val="48000"/>
            </a:schemeClr>
          </a:solidFill>
        </p:spPr>
        <p:txBody>
          <a:bodyPr wrap="square" rtlCol="0">
            <a:spAutoFit/>
          </a:bodyPr>
          <a:lstStyle/>
          <a:p>
            <a:pPr algn="ctr"/>
            <a:r>
              <a:rPr lang="en-US" sz="4000" b="1" dirty="0">
                <a:solidFill>
                  <a:schemeClr val="tx2"/>
                </a:solidFill>
                <a:latin typeface="Oswald Light"/>
              </a:rPr>
              <a:t>How will NC DPI Help us?</a:t>
            </a:r>
          </a:p>
          <a:p>
            <a:pPr algn="ctr"/>
            <a:r>
              <a:rPr lang="en-US" sz="4000" b="1" dirty="0">
                <a:solidFill>
                  <a:schemeClr val="bg2">
                    <a:lumMod val="10000"/>
                  </a:schemeClr>
                </a:solidFill>
                <a:latin typeface="Oswald Light"/>
              </a:rPr>
              <a:t>Configuration of Professional Development</a:t>
            </a:r>
          </a:p>
          <a:p>
            <a:pPr algn="ctr"/>
            <a:endParaRPr lang="en-US" sz="4000" b="1" dirty="0">
              <a:solidFill>
                <a:schemeClr val="tx2"/>
              </a:solidFill>
              <a:latin typeface="Oswald Light"/>
            </a:endParaRPr>
          </a:p>
        </p:txBody>
      </p:sp>
      <p:sp>
        <p:nvSpPr>
          <p:cNvPr id="5" name="TextBox 4"/>
          <p:cNvSpPr txBox="1"/>
          <p:nvPr/>
        </p:nvSpPr>
        <p:spPr>
          <a:xfrm>
            <a:off x="0" y="2698814"/>
            <a:ext cx="9144000" cy="1323439"/>
          </a:xfrm>
          <a:prstGeom prst="rect">
            <a:avLst/>
          </a:prstGeom>
          <a:solidFill>
            <a:schemeClr val="tx1"/>
          </a:solidFill>
        </p:spPr>
        <p:txBody>
          <a:bodyPr wrap="square" rtlCol="0">
            <a:spAutoFit/>
          </a:bodyPr>
          <a:lstStyle/>
          <a:p>
            <a:pPr algn="ctr"/>
            <a:r>
              <a:rPr lang="en-US" sz="3200" b="1" dirty="0">
                <a:solidFill>
                  <a:schemeClr val="bg1"/>
                </a:solidFill>
                <a:latin typeface="Oswald Light"/>
              </a:rPr>
              <a:t>Independent Reading and Viewing for </a:t>
            </a:r>
            <a:r>
              <a:rPr lang="en-US" sz="4000" b="1" dirty="0">
                <a:solidFill>
                  <a:schemeClr val="bg1"/>
                </a:solidFill>
                <a:latin typeface="Oswald Light"/>
              </a:rPr>
              <a:t>School MTSS Team Members</a:t>
            </a:r>
          </a:p>
        </p:txBody>
      </p:sp>
      <p:sp>
        <p:nvSpPr>
          <p:cNvPr id="6" name="TextBox 5"/>
          <p:cNvSpPr txBox="1"/>
          <p:nvPr/>
        </p:nvSpPr>
        <p:spPr>
          <a:xfrm>
            <a:off x="5052696" y="4133897"/>
            <a:ext cx="3823652" cy="2431435"/>
          </a:xfrm>
          <a:prstGeom prst="rect">
            <a:avLst/>
          </a:prstGeom>
          <a:solidFill>
            <a:schemeClr val="tx1"/>
          </a:solidFill>
        </p:spPr>
        <p:txBody>
          <a:bodyPr wrap="square" rtlCol="0">
            <a:spAutoFit/>
          </a:bodyPr>
          <a:lstStyle/>
          <a:p>
            <a:pPr algn="ctr"/>
            <a:r>
              <a:rPr lang="en-US" sz="4000" b="1" dirty="0">
                <a:solidFill>
                  <a:srgbClr val="1F497D"/>
                </a:solidFill>
                <a:latin typeface="Oswald Light"/>
              </a:rPr>
              <a:t>Suggested agendas for monthly </a:t>
            </a:r>
            <a:r>
              <a:rPr lang="en-US" sz="3200" b="1" dirty="0">
                <a:solidFill>
                  <a:schemeClr val="bg1"/>
                </a:solidFill>
                <a:latin typeface="Oswald Light"/>
              </a:rPr>
              <a:t>MTSS Team Meetings</a:t>
            </a:r>
          </a:p>
        </p:txBody>
      </p:sp>
      <p:sp>
        <p:nvSpPr>
          <p:cNvPr id="7" name="TextBox 6"/>
          <p:cNvSpPr txBox="1"/>
          <p:nvPr/>
        </p:nvSpPr>
        <p:spPr>
          <a:xfrm>
            <a:off x="377804" y="4133897"/>
            <a:ext cx="3823652" cy="1692771"/>
          </a:xfrm>
          <a:prstGeom prst="rect">
            <a:avLst/>
          </a:prstGeom>
          <a:solidFill>
            <a:schemeClr val="tx1"/>
          </a:solidFill>
        </p:spPr>
        <p:txBody>
          <a:bodyPr wrap="square" rtlCol="0">
            <a:spAutoFit/>
          </a:bodyPr>
          <a:lstStyle/>
          <a:p>
            <a:pPr algn="ctr"/>
            <a:r>
              <a:rPr lang="en-US" sz="4000" b="1" dirty="0">
                <a:solidFill>
                  <a:srgbClr val="1F497D"/>
                </a:solidFill>
                <a:latin typeface="Oswald Light"/>
              </a:rPr>
              <a:t>Self-paced </a:t>
            </a:r>
            <a:r>
              <a:rPr lang="en-US" sz="3200" b="1" dirty="0">
                <a:solidFill>
                  <a:schemeClr val="bg1"/>
                </a:solidFill>
                <a:latin typeface="Oswald Light"/>
              </a:rPr>
              <a:t>online courses</a:t>
            </a:r>
          </a:p>
          <a:p>
            <a:pPr algn="ctr"/>
            <a:endParaRPr lang="en-US" sz="3200" b="1" dirty="0">
              <a:solidFill>
                <a:schemeClr val="bg1"/>
              </a:solidFill>
              <a:latin typeface="Oswald Light"/>
            </a:endParaRPr>
          </a:p>
        </p:txBody>
      </p:sp>
    </p:spTree>
    <p:extLst>
      <p:ext uri="{BB962C8B-B14F-4D97-AF65-F5344CB8AC3E}">
        <p14:creationId xmlns:p14="http://schemas.microsoft.com/office/powerpoint/2010/main" val="823400537"/>
      </p:ext>
    </p:extLst>
  </p:cSld>
  <p:clrMapOvr>
    <a:masterClrMapping/>
  </p:clrMapOvr>
</p:sld>
</file>

<file path=ppt/theme/theme1.xml><?xml version="1.0" encoding="utf-8"?>
<a:theme xmlns:a="http://schemas.openxmlformats.org/drawingml/2006/main" name="c5 preview">
  <a:themeElements>
    <a:clrScheme name="Custom 15">
      <a:dk1>
        <a:srgbClr val="FF3333"/>
      </a:dk1>
      <a:lt1>
        <a:srgbClr val="000000"/>
      </a:lt1>
      <a:dk2>
        <a:srgbClr val="FFFF99"/>
      </a:dk2>
      <a:lt2>
        <a:srgbClr val="336633"/>
      </a:lt2>
      <a:accent1>
        <a:srgbClr val="CCCC66"/>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c5 preview.thmx</Template>
  <TotalTime>2384</TotalTime>
  <Words>1306</Words>
  <Application>Microsoft Office PowerPoint</Application>
  <PresentationFormat>On-screen Show (4:3)</PresentationFormat>
  <Paragraphs>194</Paragraphs>
  <Slides>21</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ＭＳ Ｐゴシック</vt:lpstr>
      <vt:lpstr>Allerton</vt:lpstr>
      <vt:lpstr>Arial</vt:lpstr>
      <vt:lpstr>Arial Rounded MT Bold</vt:lpstr>
      <vt:lpstr>Calibri</vt:lpstr>
      <vt:lpstr>Helvetica</vt:lpstr>
      <vt:lpstr>Oswald Light</vt:lpstr>
      <vt:lpstr>Pacifico</vt:lpstr>
      <vt:lpstr>Times New Roman</vt:lpstr>
      <vt:lpstr>Veneer</vt:lpstr>
      <vt:lpstr>ヒラギノ角ゴ Pro W3</vt:lpstr>
      <vt:lpstr>c5 preview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Questions</vt:lpstr>
      <vt:lpstr>PowerPoint Presentation</vt:lpstr>
    </vt:vector>
  </TitlesOfParts>
  <Company>DPI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Angie Cloninger</dc:creator>
  <cp:lastModifiedBy>Kebbler Williams</cp:lastModifiedBy>
  <cp:revision>65</cp:revision>
  <dcterms:created xsi:type="dcterms:W3CDTF">2017-11-29T15:20:29Z</dcterms:created>
  <dcterms:modified xsi:type="dcterms:W3CDTF">2018-05-29T20:28:59Z</dcterms:modified>
</cp:coreProperties>
</file>