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2" r:id="rId3"/>
    <p:sldId id="263" r:id="rId4"/>
    <p:sldId id="268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8" r:id="rId16"/>
    <p:sldId id="287" r:id="rId17"/>
    <p:sldId id="286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C. White" initials="CCW" lastIdx="4" clrIdx="0">
    <p:extLst>
      <p:ext uri="{19B8F6BF-5375-455C-9EA6-DF929625EA0E}">
        <p15:presenceInfo xmlns:p15="http://schemas.microsoft.com/office/powerpoint/2012/main" userId="S-1-5-21-4080007471-1415432983-3642911101-25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149"/>
    <a:srgbClr val="09204A"/>
    <a:srgbClr val="6D1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A0737-C522-4CC7-9020-523708B0C98E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C698A61-1ACC-436F-BCA7-C3D4CF4FB851}">
      <dgm:prSet phldrT="[Text]" custT="1"/>
      <dgm:spPr/>
      <dgm:t>
        <a:bodyPr/>
        <a:lstStyle/>
        <a:p>
          <a:r>
            <a:rPr lang="en-US" sz="4800" dirty="0"/>
            <a:t>AP/IB/CIE</a:t>
          </a:r>
        </a:p>
      </dgm:t>
    </dgm:pt>
    <dgm:pt modelId="{054B5962-3188-4F04-91A9-8CA4D7C4A1A5}" type="parTrans" cxnId="{8C271192-F14B-4AB4-B66C-006368BAD750}">
      <dgm:prSet/>
      <dgm:spPr/>
      <dgm:t>
        <a:bodyPr/>
        <a:lstStyle/>
        <a:p>
          <a:endParaRPr lang="en-US"/>
        </a:p>
      </dgm:t>
    </dgm:pt>
    <dgm:pt modelId="{775F325C-5D18-4763-84AC-4531BC1CA004}" type="sibTrans" cxnId="{8C271192-F14B-4AB4-B66C-006368BAD750}">
      <dgm:prSet/>
      <dgm:spPr/>
      <dgm:t>
        <a:bodyPr/>
        <a:lstStyle/>
        <a:p>
          <a:endParaRPr lang="en-US"/>
        </a:p>
      </dgm:t>
    </dgm:pt>
    <dgm:pt modelId="{563E49A7-7836-4198-BAFA-339CAEAFEA39}">
      <dgm:prSet phldrT="[Text]" custT="1"/>
      <dgm:spPr/>
      <dgm:t>
        <a:bodyPr/>
        <a:lstStyle/>
        <a:p>
          <a:r>
            <a:rPr lang="en-US" sz="4400" dirty="0"/>
            <a:t>AIG</a:t>
          </a:r>
        </a:p>
      </dgm:t>
    </dgm:pt>
    <dgm:pt modelId="{126D15D8-3BB8-41E2-93CD-FBDF564C2CCD}" type="parTrans" cxnId="{85260C75-AEDF-4F9A-8BA3-77814B3798FD}">
      <dgm:prSet/>
      <dgm:spPr/>
      <dgm:t>
        <a:bodyPr/>
        <a:lstStyle/>
        <a:p>
          <a:endParaRPr lang="en-US"/>
        </a:p>
      </dgm:t>
    </dgm:pt>
    <dgm:pt modelId="{372D97DD-96F2-409A-ADFE-E731D25B0290}" type="sibTrans" cxnId="{85260C75-AEDF-4F9A-8BA3-77814B3798FD}">
      <dgm:prSet/>
      <dgm:spPr/>
      <dgm:t>
        <a:bodyPr/>
        <a:lstStyle/>
        <a:p>
          <a:endParaRPr lang="en-US"/>
        </a:p>
      </dgm:t>
    </dgm:pt>
    <dgm:pt modelId="{7714DB6A-D783-45C0-8F2C-EF55240FF82F}">
      <dgm:prSet phldrT="[Text]" custT="1"/>
      <dgm:spPr/>
      <dgm:t>
        <a:bodyPr/>
        <a:lstStyle/>
        <a:p>
          <a:r>
            <a:rPr lang="en-US" sz="4800" dirty="0"/>
            <a:t>CCP</a:t>
          </a:r>
          <a:endParaRPr lang="en-US" sz="2700" dirty="0"/>
        </a:p>
      </dgm:t>
    </dgm:pt>
    <dgm:pt modelId="{C25AA53A-1991-4664-83F8-D08E09AAEA60}" type="parTrans" cxnId="{76A67428-D40B-41F1-8F00-35CA1749E599}">
      <dgm:prSet/>
      <dgm:spPr/>
      <dgm:t>
        <a:bodyPr/>
        <a:lstStyle/>
        <a:p>
          <a:endParaRPr lang="en-US"/>
        </a:p>
      </dgm:t>
    </dgm:pt>
    <dgm:pt modelId="{2F53EEDB-FE78-4AAE-AA5C-868942D7494B}" type="sibTrans" cxnId="{76A67428-D40B-41F1-8F00-35CA1749E599}">
      <dgm:prSet/>
      <dgm:spPr/>
      <dgm:t>
        <a:bodyPr/>
        <a:lstStyle/>
        <a:p>
          <a:endParaRPr lang="en-US"/>
        </a:p>
      </dgm:t>
    </dgm:pt>
    <dgm:pt modelId="{08DA012F-5784-4734-9A32-194DBD34EAC7}">
      <dgm:prSet phldrT="[Text]" custT="1"/>
      <dgm:spPr/>
      <dgm:t>
        <a:bodyPr/>
        <a:lstStyle/>
        <a:p>
          <a:r>
            <a:rPr lang="en-US" sz="4800" dirty="0"/>
            <a:t>CDM</a:t>
          </a:r>
        </a:p>
      </dgm:t>
    </dgm:pt>
    <dgm:pt modelId="{25525277-35CC-43E7-8802-633B3BA7B8AD}" type="parTrans" cxnId="{A7F47B42-8F94-489C-8794-3A40482EE54B}">
      <dgm:prSet/>
      <dgm:spPr/>
      <dgm:t>
        <a:bodyPr/>
        <a:lstStyle/>
        <a:p>
          <a:endParaRPr lang="en-US"/>
        </a:p>
      </dgm:t>
    </dgm:pt>
    <dgm:pt modelId="{89A73B9D-E339-4D9D-878F-F2A0FCDBD2B4}" type="sibTrans" cxnId="{A7F47B42-8F94-489C-8794-3A40482EE54B}">
      <dgm:prSet/>
      <dgm:spPr/>
      <dgm:t>
        <a:bodyPr/>
        <a:lstStyle/>
        <a:p>
          <a:endParaRPr lang="en-US"/>
        </a:p>
      </dgm:t>
    </dgm:pt>
    <dgm:pt modelId="{18176DE2-695A-43B6-85C9-F6F71CAD001D}" type="pres">
      <dgm:prSet presAssocID="{C27A0737-C522-4CC7-9020-523708B0C98E}" presName="diagram" presStyleCnt="0">
        <dgm:presLayoutVars>
          <dgm:dir/>
          <dgm:resizeHandles val="exact"/>
        </dgm:presLayoutVars>
      </dgm:prSet>
      <dgm:spPr/>
    </dgm:pt>
    <dgm:pt modelId="{0354BD0F-BBFA-4CB1-9095-27824E68EE0B}" type="pres">
      <dgm:prSet presAssocID="{4C698A61-1ACC-436F-BCA7-C3D4CF4FB851}" presName="node" presStyleLbl="node1" presStyleIdx="0" presStyleCnt="4" custLinFactNeighborX="7951" custLinFactNeighborY="-237">
        <dgm:presLayoutVars>
          <dgm:bulletEnabled val="1"/>
        </dgm:presLayoutVars>
      </dgm:prSet>
      <dgm:spPr/>
    </dgm:pt>
    <dgm:pt modelId="{A7E318C2-82E8-46AA-A0E8-F8C37232E033}" type="pres">
      <dgm:prSet presAssocID="{775F325C-5D18-4763-84AC-4531BC1CA004}" presName="sibTrans" presStyleCnt="0"/>
      <dgm:spPr/>
    </dgm:pt>
    <dgm:pt modelId="{E5096D04-BF1A-406B-AA08-4B16D654F4E1}" type="pres">
      <dgm:prSet presAssocID="{563E49A7-7836-4198-BAFA-339CAEAFEA39}" presName="node" presStyleLbl="node1" presStyleIdx="1" presStyleCnt="4">
        <dgm:presLayoutVars>
          <dgm:bulletEnabled val="1"/>
        </dgm:presLayoutVars>
      </dgm:prSet>
      <dgm:spPr/>
    </dgm:pt>
    <dgm:pt modelId="{F46FCEB8-DC5C-42A2-9AC6-3483A5899968}" type="pres">
      <dgm:prSet presAssocID="{372D97DD-96F2-409A-ADFE-E731D25B0290}" presName="sibTrans" presStyleCnt="0"/>
      <dgm:spPr/>
    </dgm:pt>
    <dgm:pt modelId="{1749A39F-DAA1-42CA-B2ED-0512D10F910E}" type="pres">
      <dgm:prSet presAssocID="{7714DB6A-D783-45C0-8F2C-EF55240FF82F}" presName="node" presStyleLbl="node1" presStyleIdx="2" presStyleCnt="4" custLinFactNeighborX="4355" custLinFactNeighborY="-1686">
        <dgm:presLayoutVars>
          <dgm:bulletEnabled val="1"/>
        </dgm:presLayoutVars>
      </dgm:prSet>
      <dgm:spPr/>
    </dgm:pt>
    <dgm:pt modelId="{E27C970B-F7A4-4494-85A0-027BB1F1B5EB}" type="pres">
      <dgm:prSet presAssocID="{2F53EEDB-FE78-4AAE-AA5C-868942D7494B}" presName="sibTrans" presStyleCnt="0"/>
      <dgm:spPr/>
    </dgm:pt>
    <dgm:pt modelId="{4BB9076D-A61F-4C87-9608-0E4BB9387FAB}" type="pres">
      <dgm:prSet presAssocID="{08DA012F-5784-4734-9A32-194DBD34EAC7}" presName="node" presStyleLbl="node1" presStyleIdx="3" presStyleCnt="4" custScaleX="92808" custScaleY="101338" custLinFactNeighborX="-1696" custLinFactNeighborY="-1017">
        <dgm:presLayoutVars>
          <dgm:bulletEnabled val="1"/>
        </dgm:presLayoutVars>
      </dgm:prSet>
      <dgm:spPr/>
    </dgm:pt>
  </dgm:ptLst>
  <dgm:cxnLst>
    <dgm:cxn modelId="{76A67428-D40B-41F1-8F00-35CA1749E599}" srcId="{C27A0737-C522-4CC7-9020-523708B0C98E}" destId="{7714DB6A-D783-45C0-8F2C-EF55240FF82F}" srcOrd="2" destOrd="0" parTransId="{C25AA53A-1991-4664-83F8-D08E09AAEA60}" sibTransId="{2F53EEDB-FE78-4AAE-AA5C-868942D7494B}"/>
    <dgm:cxn modelId="{A7F47B42-8F94-489C-8794-3A40482EE54B}" srcId="{C27A0737-C522-4CC7-9020-523708B0C98E}" destId="{08DA012F-5784-4734-9A32-194DBD34EAC7}" srcOrd="3" destOrd="0" parTransId="{25525277-35CC-43E7-8802-633B3BA7B8AD}" sibTransId="{89A73B9D-E339-4D9D-878F-F2A0FCDBD2B4}"/>
    <dgm:cxn modelId="{B8C65850-4CCC-41FD-B88D-97F33DAC4959}" type="presOf" srcId="{C27A0737-C522-4CC7-9020-523708B0C98E}" destId="{18176DE2-695A-43B6-85C9-F6F71CAD001D}" srcOrd="0" destOrd="0" presId="urn:microsoft.com/office/officeart/2005/8/layout/default"/>
    <dgm:cxn modelId="{85260C75-AEDF-4F9A-8BA3-77814B3798FD}" srcId="{C27A0737-C522-4CC7-9020-523708B0C98E}" destId="{563E49A7-7836-4198-BAFA-339CAEAFEA39}" srcOrd="1" destOrd="0" parTransId="{126D15D8-3BB8-41E2-93CD-FBDF564C2CCD}" sibTransId="{372D97DD-96F2-409A-ADFE-E731D25B0290}"/>
    <dgm:cxn modelId="{8C271192-F14B-4AB4-B66C-006368BAD750}" srcId="{C27A0737-C522-4CC7-9020-523708B0C98E}" destId="{4C698A61-1ACC-436F-BCA7-C3D4CF4FB851}" srcOrd="0" destOrd="0" parTransId="{054B5962-3188-4F04-91A9-8CA4D7C4A1A5}" sibTransId="{775F325C-5D18-4763-84AC-4531BC1CA004}"/>
    <dgm:cxn modelId="{9F315CB8-50B0-4488-A951-C6D373A5EB38}" type="presOf" srcId="{7714DB6A-D783-45C0-8F2C-EF55240FF82F}" destId="{1749A39F-DAA1-42CA-B2ED-0512D10F910E}" srcOrd="0" destOrd="0" presId="urn:microsoft.com/office/officeart/2005/8/layout/default"/>
    <dgm:cxn modelId="{FF11DCEC-7D25-4377-95DC-768BC1543001}" type="presOf" srcId="{4C698A61-1ACC-436F-BCA7-C3D4CF4FB851}" destId="{0354BD0F-BBFA-4CB1-9095-27824E68EE0B}" srcOrd="0" destOrd="0" presId="urn:microsoft.com/office/officeart/2005/8/layout/default"/>
    <dgm:cxn modelId="{F2883BF4-C95F-4336-8E2A-04EB6B6FABE5}" type="presOf" srcId="{08DA012F-5784-4734-9A32-194DBD34EAC7}" destId="{4BB9076D-A61F-4C87-9608-0E4BB9387FAB}" srcOrd="0" destOrd="0" presId="urn:microsoft.com/office/officeart/2005/8/layout/default"/>
    <dgm:cxn modelId="{A02E83F6-7BFF-4CB5-8D29-359366748C8B}" type="presOf" srcId="{563E49A7-7836-4198-BAFA-339CAEAFEA39}" destId="{E5096D04-BF1A-406B-AA08-4B16D654F4E1}" srcOrd="0" destOrd="0" presId="urn:microsoft.com/office/officeart/2005/8/layout/default"/>
    <dgm:cxn modelId="{A53AA9D3-E7EC-427A-A15D-6ACFDDBB1192}" type="presParOf" srcId="{18176DE2-695A-43B6-85C9-F6F71CAD001D}" destId="{0354BD0F-BBFA-4CB1-9095-27824E68EE0B}" srcOrd="0" destOrd="0" presId="urn:microsoft.com/office/officeart/2005/8/layout/default"/>
    <dgm:cxn modelId="{5F109EA5-3B22-4C3B-8564-22001C560FE5}" type="presParOf" srcId="{18176DE2-695A-43B6-85C9-F6F71CAD001D}" destId="{A7E318C2-82E8-46AA-A0E8-F8C37232E033}" srcOrd="1" destOrd="0" presId="urn:microsoft.com/office/officeart/2005/8/layout/default"/>
    <dgm:cxn modelId="{85BCFB11-EB25-4399-A45B-670CEB9891C2}" type="presParOf" srcId="{18176DE2-695A-43B6-85C9-F6F71CAD001D}" destId="{E5096D04-BF1A-406B-AA08-4B16D654F4E1}" srcOrd="2" destOrd="0" presId="urn:microsoft.com/office/officeart/2005/8/layout/default"/>
    <dgm:cxn modelId="{2289C4FE-874A-47DE-BF26-63CAB96B775B}" type="presParOf" srcId="{18176DE2-695A-43B6-85C9-F6F71CAD001D}" destId="{F46FCEB8-DC5C-42A2-9AC6-3483A5899968}" srcOrd="3" destOrd="0" presId="urn:microsoft.com/office/officeart/2005/8/layout/default"/>
    <dgm:cxn modelId="{C9B6A68B-87A9-413D-9A99-B069D88E048A}" type="presParOf" srcId="{18176DE2-695A-43B6-85C9-F6F71CAD001D}" destId="{1749A39F-DAA1-42CA-B2ED-0512D10F910E}" srcOrd="4" destOrd="0" presId="urn:microsoft.com/office/officeart/2005/8/layout/default"/>
    <dgm:cxn modelId="{0E17B909-64BE-4208-A271-16545646FE4E}" type="presParOf" srcId="{18176DE2-695A-43B6-85C9-F6F71CAD001D}" destId="{E27C970B-F7A4-4494-85A0-027BB1F1B5EB}" srcOrd="5" destOrd="0" presId="urn:microsoft.com/office/officeart/2005/8/layout/default"/>
    <dgm:cxn modelId="{94DC4983-23AE-4349-81AB-739975C4EDC3}" type="presParOf" srcId="{18176DE2-695A-43B6-85C9-F6F71CAD001D}" destId="{4BB9076D-A61F-4C87-9608-0E4BB9387F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4BD0F-BBFA-4CB1-9095-27824E68EE0B}">
      <dsp:nvSpPr>
        <dsp:cNvPr id="0" name=""/>
        <dsp:cNvSpPr/>
      </dsp:nvSpPr>
      <dsp:spPr>
        <a:xfrm>
          <a:off x="757091" y="0"/>
          <a:ext cx="3459807" cy="2075884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AP/IB/CIE</a:t>
          </a:r>
        </a:p>
      </dsp:txBody>
      <dsp:txXfrm>
        <a:off x="757091" y="0"/>
        <a:ext cx="3459807" cy="2075884"/>
      </dsp:txXfrm>
    </dsp:sp>
    <dsp:sp modelId="{E5096D04-BF1A-406B-AA08-4B16D654F4E1}">
      <dsp:nvSpPr>
        <dsp:cNvPr id="0" name=""/>
        <dsp:cNvSpPr/>
      </dsp:nvSpPr>
      <dsp:spPr>
        <a:xfrm>
          <a:off x="4287790" y="219"/>
          <a:ext cx="3459807" cy="2075884"/>
        </a:xfrm>
        <a:prstGeom prst="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AIG</a:t>
          </a:r>
        </a:p>
      </dsp:txBody>
      <dsp:txXfrm>
        <a:off x="4287790" y="219"/>
        <a:ext cx="3459807" cy="2075884"/>
      </dsp:txXfrm>
    </dsp:sp>
    <dsp:sp modelId="{1749A39F-DAA1-42CA-B2ED-0512D10F910E}">
      <dsp:nvSpPr>
        <dsp:cNvPr id="0" name=""/>
        <dsp:cNvSpPr/>
      </dsp:nvSpPr>
      <dsp:spPr>
        <a:xfrm>
          <a:off x="757091" y="2400972"/>
          <a:ext cx="3459807" cy="2075884"/>
        </a:xfrm>
        <a:prstGeom prst="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CCP</a:t>
          </a:r>
          <a:endParaRPr lang="en-US" sz="2700" kern="1200" dirty="0"/>
        </a:p>
      </dsp:txBody>
      <dsp:txXfrm>
        <a:off x="757091" y="2400972"/>
        <a:ext cx="3459807" cy="2075884"/>
      </dsp:txXfrm>
    </dsp:sp>
    <dsp:sp modelId="{4BB9076D-A61F-4C87-9608-0E4BB9387FAB}">
      <dsp:nvSpPr>
        <dsp:cNvPr id="0" name=""/>
        <dsp:cNvSpPr/>
      </dsp:nvSpPr>
      <dsp:spPr>
        <a:xfrm>
          <a:off x="4353526" y="2400972"/>
          <a:ext cx="3210978" cy="2103659"/>
        </a:xfrm>
        <a:prstGeom prst="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CDM</a:t>
          </a:r>
        </a:p>
      </dsp:txBody>
      <dsp:txXfrm>
        <a:off x="4353526" y="2400972"/>
        <a:ext cx="3210978" cy="210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A1C73-B919-4D2C-BA28-92E60EC84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C686C-CB5D-4A44-B5A4-D113DD02AB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CDF08B-C9A1-4453-8C60-8CC4D776687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5163E-9AC0-44E0-9547-14DAB69597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57BE5-481B-47A2-91D4-3465DE47CE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CCEF9D-F4AB-4CA6-9CA7-0145F787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148626-0184-4AD6-B1A4-DAB466136E1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4E7A63-A4BC-4B90-8084-1327A0FFF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67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03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44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24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60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71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95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4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28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58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35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8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5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46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34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00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55493" y="4489387"/>
            <a:ext cx="5255203" cy="4253103"/>
          </a:xfrm>
          <a:prstGeom prst="rect">
            <a:avLst/>
          </a:prstGeom>
        </p:spPr>
        <p:txBody>
          <a:bodyPr lIns="94932" tIns="94932" rIns="94932" bIns="94932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78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-powerpoint-ai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0"/>
            <a:ext cx="9144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821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821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004984"/>
            <a:ext cx="5157226" cy="608516"/>
            <a:chOff x="-6351" y="6004984"/>
            <a:chExt cx="5157226" cy="608516"/>
          </a:xfrm>
        </p:grpSpPr>
        <p:pic>
          <p:nvPicPr>
            <p:cNvPr id="4" name="Picture 3" descr="DPIlogo_white_2lin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51" y="6004984"/>
              <a:ext cx="3460752" cy="6085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205" y="6041701"/>
              <a:ext cx="1269670" cy="51145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3668621" y="6101907"/>
              <a:ext cx="0" cy="407581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955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-powerpoint-ai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70933" y="6370638"/>
            <a:ext cx="9525000" cy="512763"/>
            <a:chOff x="-270933" y="6370638"/>
            <a:chExt cx="9525000" cy="5127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2" name="Picture 11" descr="DPIlogo_white_2line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9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PI-powerpoint-ai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70933" y="6370638"/>
            <a:ext cx="9525000" cy="512763"/>
            <a:chOff x="-270933" y="6370638"/>
            <a:chExt cx="9525000" cy="512763"/>
          </a:xfrm>
        </p:grpSpPr>
        <p:sp>
          <p:nvSpPr>
            <p:cNvPr id="5" name="Rectangle 4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0" name="Picture 9" descr="DPIlogo_white_2line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78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70933" y="6370638"/>
            <a:ext cx="9525000" cy="512763"/>
            <a:chOff x="-270933" y="6370638"/>
            <a:chExt cx="9525000" cy="5127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2" name="Picture 11" descr="DPIlogo_white_2line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7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70933" y="6370638"/>
            <a:ext cx="9525000" cy="512763"/>
            <a:chOff x="-270933" y="6370638"/>
            <a:chExt cx="9525000" cy="5127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2" name="Picture 11" descr="DPIlogo_white_2line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76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-powerpoint-ai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15"/>
            <a:ext cx="2398712" cy="414285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67" y="6526917"/>
            <a:ext cx="630766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PI-powerpoint-ai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15"/>
            <a:ext cx="2398712" cy="414285"/>
          </a:xfrm>
          <a:prstGeom prst="rect">
            <a:avLst/>
          </a:prstGeom>
        </p:spPr>
      </p:pic>
      <p:pic>
        <p:nvPicPr>
          <p:cNvPr id="15" name="Picture 14" descr="Unknow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67" y="6526917"/>
            <a:ext cx="630766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15"/>
            <a:ext cx="2398712" cy="414285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67" y="6526917"/>
            <a:ext cx="630766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5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15"/>
            <a:ext cx="2398712" cy="414285"/>
          </a:xfrm>
          <a:prstGeom prst="rect">
            <a:avLst/>
          </a:prstGeom>
        </p:spPr>
      </p:pic>
      <p:pic>
        <p:nvPicPr>
          <p:cNvPr id="7" name="Picture 6" descr="Unknow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67" y="6526917"/>
            <a:ext cx="630766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92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821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08214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08214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8214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8214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08214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dm.ncdpi.wikispaces.net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dpi.state.nc.us/advancedlearning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pi.state.nc.us/advancedlearning/cdm/" TargetMode="External"/><Relationship Id="rId5" Type="http://schemas.openxmlformats.org/officeDocument/2006/relationships/hyperlink" Target="http://www.dpi.state.nc.us/advancedlearning/ccp/" TargetMode="External"/><Relationship Id="rId4" Type="http://schemas.openxmlformats.org/officeDocument/2006/relationships/hyperlink" Target="http://www.dpi.state.nc.us/advancedlearning/ai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board.ncpublicschools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s://stateboard.ncpublicschools.gov/policy-manu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35666" y="531845"/>
            <a:ext cx="8351134" cy="1796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altLang="en-US" sz="6400" dirty="0"/>
              <a:t>Charter School Overview</a:t>
            </a:r>
            <a:endParaRPr dirty="0"/>
          </a:p>
          <a:p>
            <a:pPr>
              <a:spcBef>
                <a:spcPts val="0"/>
              </a:spcBef>
              <a:buClr>
                <a:srgbClr val="63554C"/>
              </a:buClr>
              <a:buSzPct val="25000"/>
            </a:pPr>
            <a:endParaRPr lang="en-US" altLang="en-US" sz="4000" dirty="0"/>
          </a:p>
          <a:p>
            <a:pPr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altLang="en-US" sz="4000" dirty="0"/>
              <a:t>Division of Advanced Learning and Gifted Education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endParaRPr lang="en-US" sz="38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r>
              <a:rPr lang="en-US" sz="3800" dirty="0"/>
              <a:t>June 13, 2018 </a:t>
            </a:r>
            <a:r>
              <a:rPr lang="en-US" sz="3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endParaRPr sz="4400" b="1" i="0" u="none" strike="noStrike" cap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2306C3CB-5552-4265-9C33-9DAAA021D5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53" y="5978044"/>
            <a:ext cx="2016411" cy="66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6097B-BCD9-43D9-8011-2923ABCDE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87" y="6010124"/>
            <a:ext cx="1647825" cy="5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2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College Transfer </a:t>
            </a:r>
            <a:r>
              <a:rPr lang="en-US" sz="4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Pathway</a:t>
            </a:r>
            <a:endParaRPr lang="en-US" sz="42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604865"/>
            <a:ext cx="8229600" cy="4521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Provides course credits towards Associate degrees in Arts or Science that are seamlessly transferrable to all UNC System institutions and participating private institutions.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Open to all eligible NC high school students in Grades 11-12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Eligibility:  Weighted GPA 3.0 and demonstrate college readiness  on approved college benchmark assessment</a:t>
            </a:r>
          </a:p>
          <a:p>
            <a:pPr marL="0" indent="0">
              <a:buNone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2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Career and Technical Education </a:t>
            </a:r>
            <a:r>
              <a:rPr lang="en-US" sz="4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Pathway</a:t>
            </a:r>
            <a:endParaRPr lang="en-US" sz="42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604865"/>
            <a:ext cx="8229600" cy="4521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Provides course work towards an industry-recognized credential, certificate or diploma in a technical career. Continues to build on foundational high school courses.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Open to all eligible NC high school students in Grades 11-12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Criteria:  Weighted GPA 3.0 or recommendation of HS principal and meet the prerequisites for the career pathway</a:t>
            </a:r>
          </a:p>
          <a:p>
            <a:pPr marL="0" indent="0">
              <a:buNone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2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Cooperative Innovative High Schools (CIHS)</a:t>
            </a:r>
            <a:endParaRPr lang="en-US" sz="42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743455"/>
            <a:ext cx="8229600" cy="43827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CIHS, including early colleges and other models, are small public high schools, usually located on the campus of a university or community college, that expand students’ opportunities for education success through high quality instructional programming.</a:t>
            </a:r>
          </a:p>
          <a:p>
            <a:pPr marL="0" indent="0">
              <a:buNone/>
            </a:pPr>
            <a:endParaRPr lang="en-US"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CIHS target students who are at risk of dropping out of high school, first-generation college students, and/or students who would benefit from accelerated learning opportunities. Currently, North Carolina has 129 Cooperative Innovative High Schools.</a:t>
            </a:r>
            <a:endParaRPr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0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Credit by Demonstrated Mastery</a:t>
            </a:r>
            <a:endParaRPr lang="en-US" sz="40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743455"/>
            <a:ext cx="8229600" cy="43827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Credit by Demonstrated Mastery (CDM) is the process by which a student may earn credit for any high school course by demonstrating a deep understanding of the content; without course enrollment or seat time.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SBE Policy:  GCS-M-001</a:t>
            </a:r>
          </a:p>
          <a:p>
            <a:pPr marL="0" indent="0">
              <a:buNone/>
            </a:pPr>
            <a:endParaRPr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How does a student earn CDM?</a:t>
            </a:r>
            <a:endParaRPr lang="en-US" sz="40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597153"/>
            <a:ext cx="8229600" cy="452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Multi-phase assessment</a:t>
            </a:r>
          </a:p>
          <a:p>
            <a:pPr lvl="1">
              <a:spcBef>
                <a:spcPts val="500"/>
              </a:spcBef>
              <a:buClr>
                <a:srgbClr val="6185AB"/>
              </a:buClr>
              <a:buFont typeface="Arial" charset="0"/>
              <a:buChar char="•"/>
              <a:defRPr/>
            </a:pPr>
            <a:r>
              <a:rPr lang="en-US" sz="2400" u="sng" dirty="0"/>
              <a:t>Phase 1</a:t>
            </a:r>
            <a:r>
              <a:rPr lang="en-US" sz="2400" dirty="0"/>
              <a:t>:  Student examination demonstrating foundational knowledge, using an EOC, CTE or other LEA exam (NCFE may be used)</a:t>
            </a:r>
          </a:p>
          <a:p>
            <a:pPr marL="457200" lvl="1" indent="0">
              <a:spcBef>
                <a:spcPts val="500"/>
              </a:spcBef>
              <a:buClr>
                <a:srgbClr val="6185AB"/>
              </a:buClr>
              <a:buFont typeface="Arial" panose="020B0604020202020204" pitchFamily="34" charset="0"/>
              <a:buNone/>
              <a:defRPr/>
            </a:pPr>
            <a:r>
              <a:rPr lang="en-US" sz="1600" dirty="0"/>
              <a:t>		</a:t>
            </a:r>
            <a:endParaRPr lang="en-US" sz="1400" dirty="0"/>
          </a:p>
          <a:p>
            <a:pPr lvl="1">
              <a:spcBef>
                <a:spcPts val="500"/>
              </a:spcBef>
              <a:buClr>
                <a:srgbClr val="6185AB"/>
              </a:buClr>
              <a:buFont typeface="Arial" charset="0"/>
              <a:buChar char="•"/>
              <a:defRPr/>
            </a:pPr>
            <a:r>
              <a:rPr lang="en-US" sz="2400" u="sng" dirty="0"/>
              <a:t>Phase 2</a:t>
            </a:r>
            <a:r>
              <a:rPr lang="en-US" sz="2400" dirty="0"/>
              <a:t>:  Student artifact demonstrating application of knowledge, such as Capstone Projects in CTE courses, interview, or project.</a:t>
            </a:r>
          </a:p>
          <a:p>
            <a:pPr lvl="1">
              <a:spcBef>
                <a:spcPts val="500"/>
              </a:spcBef>
              <a:buClr>
                <a:srgbClr val="6185AB"/>
              </a:buClr>
              <a:buFont typeface="Arial" charset="0"/>
              <a:buChar char="•"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For more information and </a:t>
            </a:r>
            <a:r>
              <a:rPr lang="en-US" sz="2800" i="1" dirty="0"/>
              <a:t>Implementation Guide</a:t>
            </a:r>
            <a:r>
              <a:rPr lang="en-US" sz="2800" dirty="0"/>
              <a:t>:  </a:t>
            </a:r>
            <a:r>
              <a:rPr lang="en-US" sz="2400" dirty="0">
                <a:hlinkClick r:id="rId3"/>
              </a:rPr>
              <a:t>http://cdm.ncdpi.wikispaces.net/Home</a:t>
            </a:r>
            <a:endParaRPr lang="en-US" sz="2400" dirty="0"/>
          </a:p>
          <a:p>
            <a:pPr marL="0" indent="0">
              <a:buNone/>
            </a:pPr>
            <a:endParaRPr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Division of Advanced Learning and Gifted Education</a:t>
            </a:r>
            <a:endParaRPr lang="en-US" sz="40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706879"/>
            <a:ext cx="8229600" cy="4419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Homepage: </a:t>
            </a:r>
            <a:r>
              <a:rPr lang="en-US" sz="2800" dirty="0">
                <a:hlinkClick r:id="rId3"/>
              </a:rPr>
              <a:t>http://www.dpi.state.nc.us/advancedlearning/</a:t>
            </a:r>
            <a:r>
              <a:rPr lang="en-US" sz="2800" dirty="0"/>
              <a:t>. </a:t>
            </a:r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AIG: </a:t>
            </a:r>
            <a:r>
              <a:rPr lang="en-US" sz="2800" dirty="0">
                <a:hlinkClick r:id="rId4"/>
              </a:rPr>
              <a:t>http://www.dpi.state.nc.us/advancedlearning/aig/</a:t>
            </a:r>
            <a:r>
              <a:rPr lang="en-US" sz="2800" dirty="0"/>
              <a:t>. </a:t>
            </a:r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CCP: </a:t>
            </a:r>
            <a:r>
              <a:rPr lang="en-US" sz="2800" dirty="0">
                <a:hlinkClick r:id="rId5"/>
              </a:rPr>
              <a:t>http://www.dpi.state.nc.us/advancedlearning/ccp/</a:t>
            </a:r>
            <a:endParaRPr lang="en-US" sz="2800" dirty="0"/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CDM: </a:t>
            </a:r>
            <a:r>
              <a:rPr lang="en-US" sz="2800" dirty="0">
                <a:hlinkClick r:id="rId6"/>
              </a:rPr>
              <a:t>http://www.dpi.state.nc.us/advancedlearning/cdm/</a:t>
            </a:r>
            <a:r>
              <a:rPr lang="en-US" sz="2800" dirty="0"/>
              <a:t> </a:t>
            </a:r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endParaRPr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0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NC 	State Board of Education</a:t>
            </a:r>
            <a:endParaRPr lang="en-US" sz="40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597153"/>
            <a:ext cx="8229600" cy="452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endParaRPr lang="en-US" sz="2800" dirty="0"/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Homepage: </a:t>
            </a:r>
            <a:r>
              <a:rPr lang="en-US" sz="2800" dirty="0">
                <a:hlinkClick r:id="rId3"/>
              </a:rPr>
              <a:t>https://stateboard.ncpublicschools.gov/</a:t>
            </a:r>
            <a:r>
              <a:rPr lang="en-US" sz="2800" dirty="0"/>
              <a:t>. </a:t>
            </a:r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endParaRPr lang="en-US" sz="2800" dirty="0"/>
          </a:p>
          <a:p>
            <a:pPr>
              <a:spcBef>
                <a:spcPts val="700"/>
              </a:spcBef>
              <a:buClr>
                <a:srgbClr val="6185AB"/>
              </a:buClr>
              <a:defRPr/>
            </a:pPr>
            <a:r>
              <a:rPr lang="en-US" sz="2800" dirty="0"/>
              <a:t>Policy Manual: </a:t>
            </a:r>
            <a:r>
              <a:rPr lang="en-US" sz="2800" dirty="0">
                <a:hlinkClick r:id="rId4"/>
              </a:rPr>
              <a:t>https://stateboard.ncpublicschools.gov/policy-manual</a:t>
            </a:r>
            <a:r>
              <a:rPr lang="en-US" sz="2800" dirty="0"/>
              <a:t>. </a:t>
            </a:r>
            <a:endParaRPr lang="en-US" sz="2400" dirty="0"/>
          </a:p>
          <a:p>
            <a:pPr marL="0" indent="0">
              <a:buNone/>
            </a:pPr>
            <a:endParaRPr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endParaRPr lang="en-US" sz="40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304544"/>
            <a:ext cx="8229600" cy="48216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endParaRPr lang="en-US" sz="2400" i="0" u="none" dirty="0">
              <a:solidFill>
                <a:srgbClr val="63554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 algn="ctr">
              <a:buNone/>
            </a:pPr>
            <a:r>
              <a:rPr lang="en-US" sz="5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QUESTIONS?</a:t>
            </a:r>
          </a:p>
          <a:p>
            <a:pPr marL="0" indent="0" algn="ctr">
              <a:buNone/>
            </a:pPr>
            <a:endParaRPr lang="en-US" sz="3800" i="0" u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 algn="ctr">
              <a:buNone/>
            </a:pPr>
            <a:r>
              <a:rPr lang="en-US" sz="3800" i="0" u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Other topics?</a:t>
            </a:r>
          </a:p>
          <a:p>
            <a:pPr marL="0" indent="0" algn="ctr">
              <a:buNone/>
            </a:pPr>
            <a:endParaRPr lang="en-US" sz="3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Isaac.lake@dpi.nc.gov</a:t>
            </a:r>
            <a:endParaRPr lang="en-US" sz="2400" i="0" u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 algn="ctr">
              <a:buNone/>
            </a:pPr>
            <a:endParaRPr sz="5000" i="0" u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7376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b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dirty="0">
                <a:latin typeface="Arial"/>
                <a:ea typeface="Arial"/>
                <a:cs typeface="Arial"/>
                <a:sym typeface="Arial"/>
              </a:rPr>
              <a:t>Our Goals</a:t>
            </a:r>
            <a:br>
              <a:rPr lang="en-US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73619" y="2236807"/>
            <a:ext cx="8785185" cy="295088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Personalize learning</a:t>
            </a:r>
          </a:p>
          <a:p>
            <a:pPr marL="0" indent="0">
              <a:buNone/>
            </a:pPr>
            <a:endParaRPr lang="en-US" sz="3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/>
              <a:t>Support advanced learning opportunities for students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FC937999-6856-4B3F-8351-5C77E056EB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96" y="6397732"/>
            <a:ext cx="1204912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DE698-E709-40BB-9074-E1A619ECE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67" y="6397731"/>
            <a:ext cx="1279969" cy="5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2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r>
              <a:rPr lang="en-US" sz="4600" b="1" i="0" u="none" strike="noStrike" cap="none" dirty="0">
                <a:latin typeface="Arial"/>
                <a:ea typeface="Arial"/>
                <a:cs typeface="Arial"/>
                <a:sym typeface="Arial"/>
              </a:rPr>
              <a:t>Today’s Overview</a:t>
            </a:r>
          </a:p>
        </p:txBody>
      </p:sp>
      <p:pic>
        <p:nvPicPr>
          <p:cNvPr id="7" name="Picture 6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02357CE9-0915-4ACF-AF5B-D009C8E0F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34" y="6409925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FE96D2-3931-43A8-AAF7-3B1646717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03" y="6409924"/>
            <a:ext cx="1183577" cy="475489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657117F-9581-4C3C-8303-B1A9DEAED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452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17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altLang="en-US" sz="4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AP/IB/CIE Programming</a:t>
            </a:r>
            <a:endParaRPr lang="en-US" sz="4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500" b="0" dirty="0">
                <a:latin typeface="Arial"/>
                <a:ea typeface="Arial"/>
                <a:cs typeface="Arial"/>
                <a:sym typeface="Arial"/>
              </a:rPr>
              <a:t>AP Courses:</a:t>
            </a:r>
            <a:r>
              <a:rPr lang="en-US" sz="2500" b="0" i="0" u="none" strike="noStrike" cap="none" dirty="0">
                <a:latin typeface="Arial"/>
                <a:ea typeface="Arial"/>
                <a:cs typeface="Arial"/>
                <a:sym typeface="Arial"/>
              </a:rPr>
              <a:t> C</a:t>
            </a:r>
            <a:r>
              <a:rPr lang="en-US" sz="2500" b="0" dirty="0"/>
              <a:t>ollege-level courses developed by College Board and delivered by your teachers or through NCVPS.</a:t>
            </a:r>
          </a:p>
          <a:p>
            <a:pPr marL="0" indent="0">
              <a:buNone/>
              <a:defRPr/>
            </a:pPr>
            <a:endParaRPr lang="en-US" sz="1200" b="0" dirty="0"/>
          </a:p>
          <a:p>
            <a:pPr>
              <a:buFont typeface="Arial" charset="0"/>
              <a:buChar char="•"/>
              <a:defRPr/>
            </a:pPr>
            <a:r>
              <a:rPr lang="en-US" sz="2500" b="0" dirty="0"/>
              <a:t>IB </a:t>
            </a:r>
            <a:r>
              <a:rPr lang="en-US" sz="2500" b="0" dirty="0" err="1"/>
              <a:t>Programmes</a:t>
            </a:r>
            <a:r>
              <a:rPr lang="en-US" sz="2500" b="0" dirty="0"/>
              <a:t>:  Whole program led by International Baccalaureate Organization (IBO)</a:t>
            </a:r>
          </a:p>
          <a:p>
            <a:pPr marL="0" indent="0">
              <a:buNone/>
              <a:defRPr/>
            </a:pPr>
            <a:endParaRPr lang="en-US" sz="1200" b="0" dirty="0"/>
          </a:p>
          <a:p>
            <a:pPr>
              <a:buFont typeface="Arial" charset="0"/>
              <a:buChar char="•"/>
              <a:defRPr/>
            </a:pPr>
            <a:r>
              <a:rPr lang="en-US" sz="2500" b="0" dirty="0"/>
              <a:t>Two NC high schools now offer Cambridge International Education. Included as advanced courses in NC.</a:t>
            </a:r>
          </a:p>
          <a:p>
            <a:pPr marL="0" indent="0">
              <a:buNone/>
              <a:defRPr/>
            </a:pPr>
            <a:endParaRPr lang="en-US" sz="1200" b="0" dirty="0"/>
          </a:p>
          <a:p>
            <a:pPr>
              <a:buFont typeface="Arial" charset="0"/>
              <a:buChar char="•"/>
              <a:defRPr/>
            </a:pPr>
            <a:r>
              <a:rPr lang="en-US" sz="2500" b="0" dirty="0"/>
              <a:t>AP/IB/CIE exam fees are covered by DPI for all students enrolled in courses, again this year.  </a:t>
            </a:r>
          </a:p>
          <a:p>
            <a:pPr marL="0" indent="0">
              <a:buNone/>
              <a:defRPr/>
            </a:pPr>
            <a:endParaRPr lang="en-US" sz="1200" b="0" dirty="0"/>
          </a:p>
          <a:p>
            <a:pPr>
              <a:buFont typeface="Arial" charset="0"/>
              <a:buChar char="•"/>
              <a:defRPr/>
            </a:pPr>
            <a:r>
              <a:rPr lang="en-US" sz="2500" b="0" dirty="0"/>
              <a:t>Schools are responsible for other fees.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100000"/>
              <a:buFont typeface="Arial"/>
              <a:buChar char="•"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610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Academically and/or Intellectually Gifted Programs (AIG) and Charter Schools</a:t>
            </a:r>
            <a:endParaRPr lang="en-U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54C"/>
              </a:buClr>
              <a:buSzPct val="100000"/>
              <a:buNone/>
            </a:pPr>
            <a:endParaRPr lang="en-US" sz="2400" b="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63554C"/>
              </a:buClr>
              <a:buSzPct val="100000"/>
            </a:pP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AIG</a:t>
            </a: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Is a choice, not a mandate for Charter Schools</a:t>
            </a:r>
          </a:p>
          <a:p>
            <a:pPr marL="0" indent="0">
              <a:spcBef>
                <a:spcPts val="0"/>
              </a:spcBef>
              <a:buClr>
                <a:srgbClr val="63554C"/>
              </a:buClr>
              <a:buSzPct val="100000"/>
              <a:buNone/>
            </a:pPr>
            <a:endParaRPr lang="en-US" sz="24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63554C"/>
              </a:buClr>
              <a:buSzPct val="25000"/>
              <a:buFont typeface="Arial"/>
              <a:buNone/>
            </a:pPr>
            <a:endParaRPr sz="800" b="0" i="0" u="none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80"/>
              </a:spcBef>
              <a:buClr>
                <a:srgbClr val="63554C"/>
              </a:buClr>
              <a:buSzPct val="100000"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Some Charters already have official  AIG Programs and others are coming on board this summer with the completion of a Local AIG Plan.</a:t>
            </a:r>
          </a:p>
          <a:p>
            <a:pPr>
              <a:spcBef>
                <a:spcPts val="480"/>
              </a:spcBef>
              <a:buClr>
                <a:srgbClr val="63554C"/>
              </a:buClr>
              <a:buSzPct val="100000"/>
            </a:pP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buClr>
                <a:srgbClr val="63554C"/>
              </a:buClr>
              <a:buSzPct val="100000"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Even if you do not have an AIG Plan, we encourage you to develop intentional support for your gifted learners.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3554C"/>
              </a:buClr>
              <a:buSzPct val="100000"/>
              <a:buFont typeface="Arial"/>
              <a:buChar char="•"/>
            </a:pPr>
            <a:endParaRPr lang="en-US"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3554C"/>
              </a:buClr>
              <a:buSzPct val="100000"/>
              <a:buFont typeface="Arial"/>
              <a:buNone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D486BC64-C876-4634-8B82-E35A0D744E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44" y="6409925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35044-415A-4F2E-B3AE-4BF37AEC2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287" y="6402306"/>
            <a:ext cx="1348169" cy="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0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altLang="en-US" sz="4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AIG Background</a:t>
            </a:r>
            <a:endParaRPr lang="en-US" sz="4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604865"/>
            <a:ext cx="8229600" cy="4521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altLang="en-US" sz="28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State legislation with definition and mandate to identify and serve</a:t>
            </a:r>
          </a:p>
          <a:p>
            <a:pPr marL="0" indent="0">
              <a:buNone/>
            </a:pPr>
            <a:endParaRPr lang="en-US" altLang="en-US" sz="11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8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SBE AIG Program Standards as guidelines</a:t>
            </a:r>
          </a:p>
          <a:p>
            <a:pPr lvl="1"/>
            <a:r>
              <a:rPr lang="en-US" altLang="en-US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K-12 total school programming</a:t>
            </a:r>
          </a:p>
          <a:p>
            <a:pPr lvl="1"/>
            <a:r>
              <a:rPr lang="en-US" altLang="en-US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Academic, cognitive, social and emotional support</a:t>
            </a:r>
          </a:p>
          <a:p>
            <a:endParaRPr lang="en-US" altLang="en-US" sz="10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8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Strong support in NC for over 60 years</a:t>
            </a:r>
          </a:p>
          <a:p>
            <a:pPr>
              <a:buFont typeface="Arial" charset="0"/>
              <a:buChar char="•"/>
              <a:defRPr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2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Having a Local AIG Plan…</a:t>
            </a:r>
            <a:endParaRPr lang="en-US" sz="4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604865"/>
            <a:ext cx="8229600" cy="4521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900" dirty="0"/>
              <a:t>Allows you to </a:t>
            </a:r>
            <a:r>
              <a:rPr lang="en-US" altLang="en-US" sz="2900" dirty="0">
                <a:solidFill>
                  <a:srgbClr val="A2BC36"/>
                </a:solidFill>
              </a:rPr>
              <a:t>identify and serve </a:t>
            </a:r>
            <a:r>
              <a:rPr lang="en-US" altLang="en-US" sz="2900" dirty="0"/>
              <a:t>AIG students officially; so students may be entered in PowerSchool.  </a:t>
            </a:r>
            <a:r>
              <a:rPr lang="en-US" altLang="en-US" sz="2900" i="1" dirty="0"/>
              <a:t>Maintains identification and service.</a:t>
            </a:r>
            <a:r>
              <a:rPr lang="en-US" altLang="en-US" sz="2900" dirty="0"/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900" dirty="0"/>
              <a:t>Does </a:t>
            </a:r>
            <a:r>
              <a:rPr lang="en-US" altLang="en-US" sz="2900" u="sng" dirty="0">
                <a:solidFill>
                  <a:srgbClr val="A2BC36"/>
                </a:solidFill>
              </a:rPr>
              <a:t>not</a:t>
            </a:r>
            <a:r>
              <a:rPr lang="en-US" altLang="en-US" sz="2900" dirty="0">
                <a:solidFill>
                  <a:srgbClr val="A2BC36"/>
                </a:solidFill>
              </a:rPr>
              <a:t> provide </a:t>
            </a:r>
            <a:r>
              <a:rPr lang="en-US" altLang="en-US" sz="2900" dirty="0"/>
              <a:t>more funding; AIG funds are already bundled with Charter allotment.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900" dirty="0"/>
              <a:t>Allows for more support from Division.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sz="2900" i="1" dirty="0">
                <a:solidFill>
                  <a:srgbClr val="E7832F"/>
                </a:solidFill>
              </a:rPr>
              <a:t>To have an official AIG program, Charter schools must follow state guidelines and write a Local AIG Plan based on legislation and SBE policy.  </a:t>
            </a:r>
          </a:p>
          <a:p>
            <a:pPr marL="0" indent="0">
              <a:buNone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42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Career and College </a:t>
            </a:r>
            <a:r>
              <a:rPr lang="en-US" sz="4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Promise</a:t>
            </a:r>
            <a:endParaRPr lang="en-US" sz="42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604865"/>
            <a:ext cx="8229600" cy="4521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  <a:defRPr/>
            </a:pPr>
            <a:r>
              <a:rPr lang="en-US" altLang="en-US" sz="3600" dirty="0"/>
              <a:t>CCP provides </a:t>
            </a:r>
            <a:r>
              <a:rPr lang="en-US" altLang="en-US" sz="3600" u="sng" dirty="0"/>
              <a:t>structured</a:t>
            </a:r>
            <a:r>
              <a:rPr lang="en-US" altLang="en-US" sz="3600" dirty="0"/>
              <a:t> dual enrollment opportunities for </a:t>
            </a:r>
            <a:r>
              <a:rPr lang="en-US" altLang="en-US" sz="3600" u="sng" dirty="0"/>
              <a:t>qualified</a:t>
            </a:r>
            <a:r>
              <a:rPr lang="en-US" altLang="en-US" sz="3600" dirty="0"/>
              <a:t> high school students to dually enroll in higher education courses that provide </a:t>
            </a:r>
            <a:r>
              <a:rPr lang="en-US" altLang="en-US" sz="3600" u="sng" dirty="0"/>
              <a:t>pathways</a:t>
            </a:r>
            <a:r>
              <a:rPr lang="en-US" altLang="en-US" sz="3600" dirty="0"/>
              <a:t> that lead to credentials, certificate, diploma, or degree as well as provide job skills – tuition-free.</a:t>
            </a:r>
          </a:p>
          <a:p>
            <a:pPr marL="0" indent="0">
              <a:buNone/>
              <a:defRPr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63554C"/>
              </a:buClr>
              <a:buSzPct val="25000"/>
            </a:pPr>
            <a:r>
              <a:rPr lang="en-US" sz="3800" b="1" i="0" u="none" strike="noStrik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Three Types of CCP Opportunities</a:t>
            </a:r>
            <a:endParaRPr lang="en-US" sz="38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57200" y="1888625"/>
            <a:ext cx="8229600" cy="4521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3400" dirty="0">
                <a:cs typeface="Arial" charset="0"/>
              </a:rPr>
              <a:t>College Transfer Pathway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400" dirty="0"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3400" dirty="0">
                <a:cs typeface="Arial" charset="0"/>
              </a:rPr>
              <a:t>Career and Technical Education Pathway</a:t>
            </a:r>
          </a:p>
          <a:p>
            <a:pPr>
              <a:buFont typeface="+mj-lt"/>
              <a:buAutoNum type="arabicPeriod"/>
              <a:defRPr/>
            </a:pPr>
            <a:endParaRPr lang="en-US" altLang="en-US" sz="3400" dirty="0">
              <a:cs typeface="Arial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3400" dirty="0">
                <a:cs typeface="Arial" charset="0"/>
              </a:rPr>
              <a:t>Cooperative Innovative High Schools </a:t>
            </a:r>
          </a:p>
          <a:p>
            <a:pPr marL="0" indent="0">
              <a:buNone/>
            </a:pPr>
            <a:endParaRPr sz="2400" b="0" i="0" u="none" dirty="0">
              <a:solidFill>
                <a:srgbClr val="635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:\Users\ilake\AppData\Local\Microsoft\Windows\INetCache\Content.Word\NCICU_logo_black_cmyk.jpg">
            <a:extLst>
              <a:ext uri="{FF2B5EF4-FFF2-40B4-BE49-F238E27FC236}">
                <a16:creationId xmlns:a16="http://schemas.microsoft.com/office/drawing/2014/main" id="{840D77A6-9FA1-4384-87DE-45CBFB297F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2" y="6409924"/>
            <a:ext cx="1129665" cy="4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91ABE-EA00-422C-AED1-56859DD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19" y="6409923"/>
            <a:ext cx="1311593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3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756</Words>
  <Application>Microsoft Office PowerPoint</Application>
  <PresentationFormat>On-screen Show (4:3)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MS PGothic</vt:lpstr>
      <vt:lpstr>Arial</vt:lpstr>
      <vt:lpstr>Calibri</vt:lpstr>
      <vt:lpstr>Office Theme</vt:lpstr>
      <vt:lpstr>PowerPoint Presentation</vt:lpstr>
      <vt:lpstr> Our Goals </vt:lpstr>
      <vt:lpstr>Today’s Overview</vt:lpstr>
      <vt:lpstr>AP/IB/CIE Programming</vt:lpstr>
      <vt:lpstr>Academically and/or Intellectually Gifted Programs (AIG) and Charter Schools</vt:lpstr>
      <vt:lpstr>AIG Background</vt:lpstr>
      <vt:lpstr>Having a Local AIG Plan…</vt:lpstr>
      <vt:lpstr>Career and College Promise</vt:lpstr>
      <vt:lpstr>Three Types of CCP Opportunities</vt:lpstr>
      <vt:lpstr>College Transfer Pathway</vt:lpstr>
      <vt:lpstr>Career and Technical Education Pathway</vt:lpstr>
      <vt:lpstr>Cooperative Innovative High Schools (CIHS)</vt:lpstr>
      <vt:lpstr>Credit by Demonstrated Mastery</vt:lpstr>
      <vt:lpstr>How does a student earn CDM?</vt:lpstr>
      <vt:lpstr>Division of Advanced Learning and Gifted Education</vt:lpstr>
      <vt:lpstr>NC  State Board of Education</vt:lpstr>
      <vt:lpstr>PowerPoint Presentation</vt:lpstr>
    </vt:vector>
  </TitlesOfParts>
  <Company>NC Department of Public Instruction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Eads</dc:creator>
  <cp:lastModifiedBy>Kebbler Williams</cp:lastModifiedBy>
  <cp:revision>81</cp:revision>
  <cp:lastPrinted>2018-06-12T20:20:13Z</cp:lastPrinted>
  <dcterms:created xsi:type="dcterms:W3CDTF">2015-06-22T18:50:40Z</dcterms:created>
  <dcterms:modified xsi:type="dcterms:W3CDTF">2018-06-14T20:45:55Z</dcterms:modified>
</cp:coreProperties>
</file>