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Lst>
  <p:notesMasterIdLst>
    <p:notesMasterId r:id="rId15"/>
  </p:notesMasterIdLst>
  <p:sldIdLst>
    <p:sldId id="257" r:id="rId3"/>
    <p:sldId id="258" r:id="rId4"/>
    <p:sldId id="266" r:id="rId5"/>
    <p:sldId id="259" r:id="rId6"/>
    <p:sldId id="260" r:id="rId7"/>
    <p:sldId id="261" r:id="rId8"/>
    <p:sldId id="268" r:id="rId9"/>
    <p:sldId id="262" r:id="rId10"/>
    <p:sldId id="263" r:id="rId11"/>
    <p:sldId id="264" r:id="rId12"/>
    <p:sldId id="265"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65328" autoAdjust="0"/>
  </p:normalViewPr>
  <p:slideViewPr>
    <p:cSldViewPr showGuides="1">
      <p:cViewPr varScale="1">
        <p:scale>
          <a:sx n="86" d="100"/>
          <a:sy n="86" d="100"/>
        </p:scale>
        <p:origin x="1291"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B44D2A-09C7-4C3D-A39E-02AB94991697}" type="doc">
      <dgm:prSet loTypeId="urn:microsoft.com/office/officeart/2011/layout/InterconnectedBlockProcess" loCatId="process" qsTypeId="urn:microsoft.com/office/officeart/2005/8/quickstyle/simple1" qsCatId="simple" csTypeId="urn:microsoft.com/office/officeart/2005/8/colors/accent1_2" csCatId="accent1" phldr="1"/>
      <dgm:spPr/>
      <dgm:t>
        <a:bodyPr/>
        <a:lstStyle/>
        <a:p>
          <a:endParaRPr lang="en-US"/>
        </a:p>
      </dgm:t>
    </dgm:pt>
    <dgm:pt modelId="{32578981-ED6A-46EF-B152-A97DF7A8CA4A}">
      <dgm:prSet phldrT="[Text]"/>
      <dgm:spPr/>
      <dgm:t>
        <a:bodyPr/>
        <a:lstStyle/>
        <a:p>
          <a:r>
            <a:rPr lang="en-US"/>
            <a:t>Phase 0</a:t>
          </a:r>
        </a:p>
      </dgm:t>
    </dgm:pt>
    <dgm:pt modelId="{10E35EFE-3599-4BDF-BD38-C461FF07658A}" type="parTrans" cxnId="{521007D3-0A24-4529-8500-4525DE391DB9}">
      <dgm:prSet/>
      <dgm:spPr/>
      <dgm:t>
        <a:bodyPr/>
        <a:lstStyle/>
        <a:p>
          <a:endParaRPr lang="en-US"/>
        </a:p>
      </dgm:t>
    </dgm:pt>
    <dgm:pt modelId="{37A9DA2A-13D9-42D9-871C-977EC3FB171C}" type="sibTrans" cxnId="{521007D3-0A24-4529-8500-4525DE391DB9}">
      <dgm:prSet/>
      <dgm:spPr/>
      <dgm:t>
        <a:bodyPr/>
        <a:lstStyle/>
        <a:p>
          <a:endParaRPr lang="en-US"/>
        </a:p>
      </dgm:t>
    </dgm:pt>
    <dgm:pt modelId="{C0015050-DCF9-41F7-9042-835FB6DEAAE7}">
      <dgm:prSet phldrT="[Text]"/>
      <dgm:spPr/>
      <dgm:t>
        <a:bodyPr/>
        <a:lstStyle/>
        <a:p>
          <a:r>
            <a:rPr lang="en-US" dirty="0"/>
            <a:t>Material Increase in ADM or Grade Expansion</a:t>
          </a:r>
        </a:p>
        <a:p>
          <a:endParaRPr lang="en-US" dirty="0"/>
        </a:p>
        <a:p>
          <a:r>
            <a:rPr lang="en-US" dirty="0"/>
            <a:t>Required submission by all charter schools and UNC lab schools with current school year attendance</a:t>
          </a:r>
        </a:p>
        <a:p>
          <a:endParaRPr lang="en-US" dirty="0"/>
        </a:p>
        <a:p>
          <a:r>
            <a:rPr lang="en-US" dirty="0"/>
            <a:t>(November)</a:t>
          </a:r>
        </a:p>
      </dgm:t>
    </dgm:pt>
    <dgm:pt modelId="{FAFDFE8D-1BE0-4902-83B3-FD9A8255E143}" type="parTrans" cxnId="{902AE13C-43AC-4727-BC60-2AEEA9B1533B}">
      <dgm:prSet/>
      <dgm:spPr/>
      <dgm:t>
        <a:bodyPr/>
        <a:lstStyle/>
        <a:p>
          <a:endParaRPr lang="en-US"/>
        </a:p>
      </dgm:t>
    </dgm:pt>
    <dgm:pt modelId="{78122319-3A08-463E-9F9B-8A352C95631F}" type="sibTrans" cxnId="{902AE13C-43AC-4727-BC60-2AEEA9B1533B}">
      <dgm:prSet/>
      <dgm:spPr/>
      <dgm:t>
        <a:bodyPr/>
        <a:lstStyle/>
        <a:p>
          <a:endParaRPr lang="en-US"/>
        </a:p>
      </dgm:t>
    </dgm:pt>
    <dgm:pt modelId="{6ECECA7C-B77B-4011-9510-C783C390A591}">
      <dgm:prSet phldrT="[Text]"/>
      <dgm:spPr/>
      <dgm:t>
        <a:bodyPr/>
        <a:lstStyle/>
        <a:p>
          <a:r>
            <a:rPr lang="en-US"/>
            <a:t>Phase I</a:t>
          </a:r>
        </a:p>
      </dgm:t>
    </dgm:pt>
    <dgm:pt modelId="{BD533265-29E6-4208-822B-74ACA4404D7F}" type="parTrans" cxnId="{03FE8EFC-7A42-4855-A3FE-CBE0DF920B5E}">
      <dgm:prSet/>
      <dgm:spPr/>
      <dgm:t>
        <a:bodyPr/>
        <a:lstStyle/>
        <a:p>
          <a:endParaRPr lang="en-US"/>
        </a:p>
      </dgm:t>
    </dgm:pt>
    <dgm:pt modelId="{45E0A4A7-B43E-4D47-B35D-4B5353874231}" type="sibTrans" cxnId="{03FE8EFC-7A42-4855-A3FE-CBE0DF920B5E}">
      <dgm:prSet/>
      <dgm:spPr/>
      <dgm:t>
        <a:bodyPr/>
        <a:lstStyle/>
        <a:p>
          <a:endParaRPr lang="en-US"/>
        </a:p>
      </dgm:t>
    </dgm:pt>
    <dgm:pt modelId="{E34D4718-2504-4E73-BE1C-D35617B7585D}">
      <dgm:prSet phldrT="[Text]"/>
      <dgm:spPr/>
      <dgm:t>
        <a:bodyPr/>
        <a:lstStyle/>
        <a:p>
          <a:r>
            <a:rPr lang="en-US" dirty="0"/>
            <a:t>ADM Projection – Initial Submission</a:t>
          </a:r>
        </a:p>
        <a:p>
          <a:endParaRPr lang="en-US" dirty="0"/>
        </a:p>
        <a:p>
          <a:r>
            <a:rPr lang="en-US" dirty="0"/>
            <a:t>Required submission by all charter schools with current school  year attendance</a:t>
          </a:r>
        </a:p>
        <a:p>
          <a:endParaRPr lang="en-US" dirty="0"/>
        </a:p>
        <a:p>
          <a:r>
            <a:rPr lang="en-US" dirty="0"/>
            <a:t>(January) 	</a:t>
          </a:r>
        </a:p>
      </dgm:t>
    </dgm:pt>
    <dgm:pt modelId="{92A5DE51-DD07-4468-9F19-10FC3D0626A7}" type="parTrans" cxnId="{60897F7E-913E-406E-BC6B-0870CC2F42F2}">
      <dgm:prSet/>
      <dgm:spPr/>
      <dgm:t>
        <a:bodyPr/>
        <a:lstStyle/>
        <a:p>
          <a:endParaRPr lang="en-US"/>
        </a:p>
      </dgm:t>
    </dgm:pt>
    <dgm:pt modelId="{A2F4363B-A125-4CE3-9460-131FEDC3C7BC}" type="sibTrans" cxnId="{60897F7E-913E-406E-BC6B-0870CC2F42F2}">
      <dgm:prSet/>
      <dgm:spPr/>
      <dgm:t>
        <a:bodyPr/>
        <a:lstStyle/>
        <a:p>
          <a:endParaRPr lang="en-US"/>
        </a:p>
      </dgm:t>
    </dgm:pt>
    <dgm:pt modelId="{0AEE4517-C629-49E8-8F55-D965073591FF}">
      <dgm:prSet phldrT="[Text]"/>
      <dgm:spPr/>
      <dgm:t>
        <a:bodyPr/>
        <a:lstStyle/>
        <a:p>
          <a:r>
            <a:rPr lang="en-US">
              <a:solidFill>
                <a:srgbClr val="FF0000"/>
              </a:solidFill>
            </a:rPr>
            <a:t>Phase II</a:t>
          </a:r>
        </a:p>
      </dgm:t>
    </dgm:pt>
    <dgm:pt modelId="{0A598F5E-F5B4-41C8-99C0-9949532B7A2C}" type="parTrans" cxnId="{48B6AD32-C5AC-41FF-B1CE-2235140D9825}">
      <dgm:prSet/>
      <dgm:spPr/>
      <dgm:t>
        <a:bodyPr/>
        <a:lstStyle/>
        <a:p>
          <a:endParaRPr lang="en-US"/>
        </a:p>
      </dgm:t>
    </dgm:pt>
    <dgm:pt modelId="{D471BAD5-3D89-4DDC-A799-DE7DCBB12092}" type="sibTrans" cxnId="{48B6AD32-C5AC-41FF-B1CE-2235140D9825}">
      <dgm:prSet/>
      <dgm:spPr/>
      <dgm:t>
        <a:bodyPr/>
        <a:lstStyle/>
        <a:p>
          <a:endParaRPr lang="en-US"/>
        </a:p>
      </dgm:t>
    </dgm:pt>
    <dgm:pt modelId="{0D4FCB9C-9993-4A38-9FD9-87F9805D6A6A}">
      <dgm:prSet phldrT="[Text]"/>
      <dgm:spPr/>
      <dgm:t>
        <a:bodyPr/>
        <a:lstStyle/>
        <a:p>
          <a:r>
            <a:rPr lang="en-US" dirty="0"/>
            <a:t>Final Verification -Initial ADM required of all:</a:t>
          </a:r>
        </a:p>
        <a:p>
          <a:r>
            <a:rPr lang="en-US" dirty="0"/>
            <a:t>• current charter schools with 2017-18 school attendance,</a:t>
          </a:r>
        </a:p>
      </dgm:t>
    </dgm:pt>
    <dgm:pt modelId="{617B5768-FB28-4B16-A188-987531B942BB}" type="parTrans" cxnId="{E2DD9B1D-1D0D-4148-B709-F816945E4CCE}">
      <dgm:prSet/>
      <dgm:spPr/>
      <dgm:t>
        <a:bodyPr/>
        <a:lstStyle/>
        <a:p>
          <a:endParaRPr lang="en-US"/>
        </a:p>
      </dgm:t>
    </dgm:pt>
    <dgm:pt modelId="{EA15124D-781C-4E48-B9C3-814E00230A28}" type="sibTrans" cxnId="{E2DD9B1D-1D0D-4148-B709-F816945E4CCE}">
      <dgm:prSet/>
      <dgm:spPr/>
      <dgm:t>
        <a:bodyPr/>
        <a:lstStyle/>
        <a:p>
          <a:endParaRPr lang="en-US"/>
        </a:p>
      </dgm:t>
    </dgm:pt>
    <dgm:pt modelId="{5B7EF20F-6F10-4D43-A87D-8C1AA262902D}">
      <dgm:prSet phldrT="[Text]"/>
      <dgm:spPr/>
      <dgm:t>
        <a:bodyPr/>
        <a:lstStyle/>
        <a:p>
          <a:r>
            <a:rPr lang="en-US" dirty="0"/>
            <a:t> charter schools approved by the State Board of Education to open July 1, 2018, and</a:t>
          </a:r>
        </a:p>
      </dgm:t>
    </dgm:pt>
    <dgm:pt modelId="{69BE643E-F464-4771-AA4F-CF4A6A4A0005}" type="parTrans" cxnId="{D94AC711-7F76-4DD5-87BD-1D991B57D1DC}">
      <dgm:prSet/>
      <dgm:spPr/>
      <dgm:t>
        <a:bodyPr/>
        <a:lstStyle/>
        <a:p>
          <a:endParaRPr lang="en-US"/>
        </a:p>
      </dgm:t>
    </dgm:pt>
    <dgm:pt modelId="{3F528D7F-2558-4959-A35D-654DBACE41A7}" type="sibTrans" cxnId="{D94AC711-7F76-4DD5-87BD-1D991B57D1DC}">
      <dgm:prSet/>
      <dgm:spPr/>
      <dgm:t>
        <a:bodyPr/>
        <a:lstStyle/>
        <a:p>
          <a:endParaRPr lang="en-US"/>
        </a:p>
      </dgm:t>
    </dgm:pt>
    <dgm:pt modelId="{94553D5A-1F3E-41F9-BBEC-37BB8A112E3A}">
      <dgm:prSet phldrT="[Text]"/>
      <dgm:spPr/>
      <dgm:t>
        <a:bodyPr/>
        <a:lstStyle/>
        <a:p>
          <a:r>
            <a:rPr lang="en-US" dirty="0"/>
            <a:t>University of North Carolina (UNC) Laboratory schools scheduled to open July 1, 2018.</a:t>
          </a:r>
        </a:p>
        <a:p>
          <a:endParaRPr lang="en-US" dirty="0"/>
        </a:p>
        <a:p>
          <a:r>
            <a:rPr lang="en-US" dirty="0">
              <a:solidFill>
                <a:srgbClr val="FF0000"/>
              </a:solidFill>
            </a:rPr>
            <a:t>June 1, 2018 - June 15, 2018</a:t>
          </a:r>
        </a:p>
      </dgm:t>
    </dgm:pt>
    <dgm:pt modelId="{69E6FB14-EC7B-4207-BDAB-12037007A4EE}" type="parTrans" cxnId="{882CD313-9A38-4364-823D-437818F63A32}">
      <dgm:prSet/>
      <dgm:spPr/>
      <dgm:t>
        <a:bodyPr/>
        <a:lstStyle/>
        <a:p>
          <a:endParaRPr lang="en-US"/>
        </a:p>
      </dgm:t>
    </dgm:pt>
    <dgm:pt modelId="{265DF79E-7EC1-4C14-9CCA-105AFB49A7BE}" type="sibTrans" cxnId="{882CD313-9A38-4364-823D-437818F63A32}">
      <dgm:prSet/>
      <dgm:spPr/>
      <dgm:t>
        <a:bodyPr/>
        <a:lstStyle/>
        <a:p>
          <a:endParaRPr lang="en-US"/>
        </a:p>
      </dgm:t>
    </dgm:pt>
    <dgm:pt modelId="{956D6EBC-4C3B-4100-A2A1-8C6E3E4429D8}" type="pres">
      <dgm:prSet presAssocID="{EEB44D2A-09C7-4C3D-A39E-02AB94991697}" presName="Name0" presStyleCnt="0">
        <dgm:presLayoutVars>
          <dgm:chMax val="7"/>
          <dgm:chPref val="5"/>
          <dgm:dir/>
          <dgm:animOne val="branch"/>
          <dgm:animLvl val="lvl"/>
        </dgm:presLayoutVars>
      </dgm:prSet>
      <dgm:spPr/>
    </dgm:pt>
    <dgm:pt modelId="{E7CEF614-E1E2-45F0-951B-D123FBECC29F}" type="pres">
      <dgm:prSet presAssocID="{0AEE4517-C629-49E8-8F55-D965073591FF}" presName="ChildAccent3" presStyleCnt="0"/>
      <dgm:spPr/>
    </dgm:pt>
    <dgm:pt modelId="{FAB889A5-1657-44E2-86F5-9AA5221ECBD1}" type="pres">
      <dgm:prSet presAssocID="{0AEE4517-C629-49E8-8F55-D965073591FF}" presName="ChildAccent" presStyleLbl="alignImgPlace1" presStyleIdx="0" presStyleCnt="3" custScaleX="102151" custScaleY="99811"/>
      <dgm:spPr/>
    </dgm:pt>
    <dgm:pt modelId="{9DC07B92-3321-4134-A4F0-42BFB2A620D9}" type="pres">
      <dgm:prSet presAssocID="{0AEE4517-C629-49E8-8F55-D965073591FF}" presName="Child3" presStyleLbl="revTx" presStyleIdx="0" presStyleCnt="0">
        <dgm:presLayoutVars>
          <dgm:chMax val="0"/>
          <dgm:chPref val="0"/>
          <dgm:bulletEnabled val="1"/>
        </dgm:presLayoutVars>
      </dgm:prSet>
      <dgm:spPr/>
    </dgm:pt>
    <dgm:pt modelId="{D3667A55-C162-484A-9916-B53ED49590BC}" type="pres">
      <dgm:prSet presAssocID="{0AEE4517-C629-49E8-8F55-D965073591FF}" presName="Parent3" presStyleLbl="node1" presStyleIdx="0" presStyleCnt="3">
        <dgm:presLayoutVars>
          <dgm:chMax val="2"/>
          <dgm:chPref val="1"/>
          <dgm:bulletEnabled val="1"/>
        </dgm:presLayoutVars>
      </dgm:prSet>
      <dgm:spPr/>
    </dgm:pt>
    <dgm:pt modelId="{CE729E72-3424-490B-8E18-93D774A5B9EF}" type="pres">
      <dgm:prSet presAssocID="{6ECECA7C-B77B-4011-9510-C783C390A591}" presName="ChildAccent2" presStyleCnt="0"/>
      <dgm:spPr/>
    </dgm:pt>
    <dgm:pt modelId="{2FA4198F-8F3B-43BD-82B4-FFE974D0A95F}" type="pres">
      <dgm:prSet presAssocID="{6ECECA7C-B77B-4011-9510-C783C390A591}" presName="ChildAccent" presStyleLbl="alignImgPlace1" presStyleIdx="1" presStyleCnt="3"/>
      <dgm:spPr/>
    </dgm:pt>
    <dgm:pt modelId="{69355C56-4FE3-4FE2-A45B-BC605DF2F0E9}" type="pres">
      <dgm:prSet presAssocID="{6ECECA7C-B77B-4011-9510-C783C390A591}" presName="Child2" presStyleLbl="revTx" presStyleIdx="0" presStyleCnt="0">
        <dgm:presLayoutVars>
          <dgm:chMax val="0"/>
          <dgm:chPref val="0"/>
          <dgm:bulletEnabled val="1"/>
        </dgm:presLayoutVars>
      </dgm:prSet>
      <dgm:spPr/>
    </dgm:pt>
    <dgm:pt modelId="{061C29C0-A999-4366-8129-B4431100B463}" type="pres">
      <dgm:prSet presAssocID="{6ECECA7C-B77B-4011-9510-C783C390A591}" presName="Parent2" presStyleLbl="node1" presStyleIdx="1" presStyleCnt="3">
        <dgm:presLayoutVars>
          <dgm:chMax val="2"/>
          <dgm:chPref val="1"/>
          <dgm:bulletEnabled val="1"/>
        </dgm:presLayoutVars>
      </dgm:prSet>
      <dgm:spPr/>
    </dgm:pt>
    <dgm:pt modelId="{383C0210-FED9-4E82-8D27-57577F2AB224}" type="pres">
      <dgm:prSet presAssocID="{32578981-ED6A-46EF-B152-A97DF7A8CA4A}" presName="ChildAccent1" presStyleCnt="0"/>
      <dgm:spPr/>
    </dgm:pt>
    <dgm:pt modelId="{4790E9FC-784D-4F21-B738-295568C313F2}" type="pres">
      <dgm:prSet presAssocID="{32578981-ED6A-46EF-B152-A97DF7A8CA4A}" presName="ChildAccent" presStyleLbl="alignImgPlace1" presStyleIdx="2" presStyleCnt="3"/>
      <dgm:spPr/>
    </dgm:pt>
    <dgm:pt modelId="{6F563E8B-15ED-46FD-ADE8-E235D83890DD}" type="pres">
      <dgm:prSet presAssocID="{32578981-ED6A-46EF-B152-A97DF7A8CA4A}" presName="Child1" presStyleLbl="revTx" presStyleIdx="0" presStyleCnt="0">
        <dgm:presLayoutVars>
          <dgm:chMax val="0"/>
          <dgm:chPref val="0"/>
          <dgm:bulletEnabled val="1"/>
        </dgm:presLayoutVars>
      </dgm:prSet>
      <dgm:spPr/>
    </dgm:pt>
    <dgm:pt modelId="{F4E9E620-2800-46E9-891B-E80FC4F079A9}" type="pres">
      <dgm:prSet presAssocID="{32578981-ED6A-46EF-B152-A97DF7A8CA4A}" presName="Parent1" presStyleLbl="node1" presStyleIdx="2" presStyleCnt="3">
        <dgm:presLayoutVars>
          <dgm:chMax val="2"/>
          <dgm:chPref val="1"/>
          <dgm:bulletEnabled val="1"/>
        </dgm:presLayoutVars>
      </dgm:prSet>
      <dgm:spPr/>
    </dgm:pt>
  </dgm:ptLst>
  <dgm:cxnLst>
    <dgm:cxn modelId="{D57C490C-3E89-4871-B603-7F3B5E44AF66}" type="presOf" srcId="{0D4FCB9C-9993-4A38-9FD9-87F9805D6A6A}" destId="{FAB889A5-1657-44E2-86F5-9AA5221ECBD1}" srcOrd="0" destOrd="0" presId="urn:microsoft.com/office/officeart/2011/layout/InterconnectedBlockProcess"/>
    <dgm:cxn modelId="{D94AC711-7F76-4DD5-87BD-1D991B57D1DC}" srcId="{0AEE4517-C629-49E8-8F55-D965073591FF}" destId="{5B7EF20F-6F10-4D43-A87D-8C1AA262902D}" srcOrd="1" destOrd="0" parTransId="{69BE643E-F464-4771-AA4F-CF4A6A4A0005}" sibTransId="{3F528D7F-2558-4959-A35D-654DBACE41A7}"/>
    <dgm:cxn modelId="{882CD313-9A38-4364-823D-437818F63A32}" srcId="{0AEE4517-C629-49E8-8F55-D965073591FF}" destId="{94553D5A-1F3E-41F9-BBEC-37BB8A112E3A}" srcOrd="2" destOrd="0" parTransId="{69E6FB14-EC7B-4207-BDAB-12037007A4EE}" sibTransId="{265DF79E-7EC1-4C14-9CCA-105AFB49A7BE}"/>
    <dgm:cxn modelId="{E2DD9B1D-1D0D-4148-B709-F816945E4CCE}" srcId="{0AEE4517-C629-49E8-8F55-D965073591FF}" destId="{0D4FCB9C-9993-4A38-9FD9-87F9805D6A6A}" srcOrd="0" destOrd="0" parTransId="{617B5768-FB28-4B16-A188-987531B942BB}" sibTransId="{EA15124D-781C-4E48-B9C3-814E00230A28}"/>
    <dgm:cxn modelId="{48B6AD32-C5AC-41FF-B1CE-2235140D9825}" srcId="{EEB44D2A-09C7-4C3D-A39E-02AB94991697}" destId="{0AEE4517-C629-49E8-8F55-D965073591FF}" srcOrd="2" destOrd="0" parTransId="{0A598F5E-F5B4-41C8-99C0-9949532B7A2C}" sibTransId="{D471BAD5-3D89-4DDC-A799-DE7DCBB12092}"/>
    <dgm:cxn modelId="{0F3E483A-6AB8-42A1-B01B-C34A1E216CBF}" type="presOf" srcId="{EEB44D2A-09C7-4C3D-A39E-02AB94991697}" destId="{956D6EBC-4C3B-4100-A2A1-8C6E3E4429D8}" srcOrd="0" destOrd="0" presId="urn:microsoft.com/office/officeart/2011/layout/InterconnectedBlockProcess"/>
    <dgm:cxn modelId="{902AE13C-43AC-4727-BC60-2AEEA9B1533B}" srcId="{32578981-ED6A-46EF-B152-A97DF7A8CA4A}" destId="{C0015050-DCF9-41F7-9042-835FB6DEAAE7}" srcOrd="0" destOrd="0" parTransId="{FAFDFE8D-1BE0-4902-83B3-FD9A8255E143}" sibTransId="{78122319-3A08-463E-9F9B-8A352C95631F}"/>
    <dgm:cxn modelId="{D72F9F67-501A-4C6C-82D1-944602A3697D}" type="presOf" srcId="{5B7EF20F-6F10-4D43-A87D-8C1AA262902D}" destId="{FAB889A5-1657-44E2-86F5-9AA5221ECBD1}" srcOrd="0" destOrd="1" presId="urn:microsoft.com/office/officeart/2011/layout/InterconnectedBlockProcess"/>
    <dgm:cxn modelId="{1DD0EC4B-683B-4B81-9345-10E9EC73A503}" type="presOf" srcId="{C0015050-DCF9-41F7-9042-835FB6DEAAE7}" destId="{6F563E8B-15ED-46FD-ADE8-E235D83890DD}" srcOrd="1" destOrd="0" presId="urn:microsoft.com/office/officeart/2011/layout/InterconnectedBlockProcess"/>
    <dgm:cxn modelId="{60897F7E-913E-406E-BC6B-0870CC2F42F2}" srcId="{6ECECA7C-B77B-4011-9510-C783C390A591}" destId="{E34D4718-2504-4E73-BE1C-D35617B7585D}" srcOrd="0" destOrd="0" parTransId="{92A5DE51-DD07-4468-9F19-10FC3D0626A7}" sibTransId="{A2F4363B-A125-4CE3-9460-131FEDC3C7BC}"/>
    <dgm:cxn modelId="{9730BA8D-A827-443E-ADA3-D3257D0A4AFC}" type="presOf" srcId="{5B7EF20F-6F10-4D43-A87D-8C1AA262902D}" destId="{9DC07B92-3321-4134-A4F0-42BFB2A620D9}" srcOrd="1" destOrd="1" presId="urn:microsoft.com/office/officeart/2011/layout/InterconnectedBlockProcess"/>
    <dgm:cxn modelId="{EEB24AB4-AD05-4B66-85D8-DBF66CA21562}" type="presOf" srcId="{94553D5A-1F3E-41F9-BBEC-37BB8A112E3A}" destId="{FAB889A5-1657-44E2-86F5-9AA5221ECBD1}" srcOrd="0" destOrd="2" presId="urn:microsoft.com/office/officeart/2011/layout/InterconnectedBlockProcess"/>
    <dgm:cxn modelId="{633D72CC-AE7C-4571-95C6-8E827AA596D4}" type="presOf" srcId="{0AEE4517-C629-49E8-8F55-D965073591FF}" destId="{D3667A55-C162-484A-9916-B53ED49590BC}" srcOrd="0" destOrd="0" presId="urn:microsoft.com/office/officeart/2011/layout/InterconnectedBlockProcess"/>
    <dgm:cxn modelId="{521007D3-0A24-4529-8500-4525DE391DB9}" srcId="{EEB44D2A-09C7-4C3D-A39E-02AB94991697}" destId="{32578981-ED6A-46EF-B152-A97DF7A8CA4A}" srcOrd="0" destOrd="0" parTransId="{10E35EFE-3599-4BDF-BD38-C461FF07658A}" sibTransId="{37A9DA2A-13D9-42D9-871C-977EC3FB171C}"/>
    <dgm:cxn modelId="{F7091FD8-3855-4BF8-BD41-FAD0A6FD454C}" type="presOf" srcId="{94553D5A-1F3E-41F9-BBEC-37BB8A112E3A}" destId="{9DC07B92-3321-4134-A4F0-42BFB2A620D9}" srcOrd="1" destOrd="2" presId="urn:microsoft.com/office/officeart/2011/layout/InterconnectedBlockProcess"/>
    <dgm:cxn modelId="{234D3CD8-2D56-45E0-98FA-4693061E7D59}" type="presOf" srcId="{E34D4718-2504-4E73-BE1C-D35617B7585D}" destId="{2FA4198F-8F3B-43BD-82B4-FFE974D0A95F}" srcOrd="0" destOrd="0" presId="urn:microsoft.com/office/officeart/2011/layout/InterconnectedBlockProcess"/>
    <dgm:cxn modelId="{9BDEE7DC-A02A-4CB2-A79D-DE6444A7BF05}" type="presOf" srcId="{0D4FCB9C-9993-4A38-9FD9-87F9805D6A6A}" destId="{9DC07B92-3321-4134-A4F0-42BFB2A620D9}" srcOrd="1" destOrd="0" presId="urn:microsoft.com/office/officeart/2011/layout/InterconnectedBlockProcess"/>
    <dgm:cxn modelId="{B95BDCE0-38E8-48DD-8151-91FFB0EB3B38}" type="presOf" srcId="{32578981-ED6A-46EF-B152-A97DF7A8CA4A}" destId="{F4E9E620-2800-46E9-891B-E80FC4F079A9}" srcOrd="0" destOrd="0" presId="urn:microsoft.com/office/officeart/2011/layout/InterconnectedBlockProcess"/>
    <dgm:cxn modelId="{956141F5-30D6-40F6-99CD-548D0E868DCB}" type="presOf" srcId="{E34D4718-2504-4E73-BE1C-D35617B7585D}" destId="{69355C56-4FE3-4FE2-A45B-BC605DF2F0E9}" srcOrd="1" destOrd="0" presId="urn:microsoft.com/office/officeart/2011/layout/InterconnectedBlockProcess"/>
    <dgm:cxn modelId="{D2EBC1F6-6F7B-49EF-A04A-F55D20A483F1}" type="presOf" srcId="{C0015050-DCF9-41F7-9042-835FB6DEAAE7}" destId="{4790E9FC-784D-4F21-B738-295568C313F2}" srcOrd="0" destOrd="0" presId="urn:microsoft.com/office/officeart/2011/layout/InterconnectedBlockProcess"/>
    <dgm:cxn modelId="{254E56F7-65DE-4B72-A541-3FBD936272B6}" type="presOf" srcId="{6ECECA7C-B77B-4011-9510-C783C390A591}" destId="{061C29C0-A999-4366-8129-B4431100B463}" srcOrd="0" destOrd="0" presId="urn:microsoft.com/office/officeart/2011/layout/InterconnectedBlockProcess"/>
    <dgm:cxn modelId="{03FE8EFC-7A42-4855-A3FE-CBE0DF920B5E}" srcId="{EEB44D2A-09C7-4C3D-A39E-02AB94991697}" destId="{6ECECA7C-B77B-4011-9510-C783C390A591}" srcOrd="1" destOrd="0" parTransId="{BD533265-29E6-4208-822B-74ACA4404D7F}" sibTransId="{45E0A4A7-B43E-4D47-B35D-4B5353874231}"/>
    <dgm:cxn modelId="{4AF1BA09-7084-4322-824A-C4CD1AB9E0C4}" type="presParOf" srcId="{956D6EBC-4C3B-4100-A2A1-8C6E3E4429D8}" destId="{E7CEF614-E1E2-45F0-951B-D123FBECC29F}" srcOrd="0" destOrd="0" presId="urn:microsoft.com/office/officeart/2011/layout/InterconnectedBlockProcess"/>
    <dgm:cxn modelId="{C5DF442A-FA52-453D-9A3F-E9D4ED843739}" type="presParOf" srcId="{E7CEF614-E1E2-45F0-951B-D123FBECC29F}" destId="{FAB889A5-1657-44E2-86F5-9AA5221ECBD1}" srcOrd="0" destOrd="0" presId="urn:microsoft.com/office/officeart/2011/layout/InterconnectedBlockProcess"/>
    <dgm:cxn modelId="{10ADC023-AF5C-491E-A107-1D6CBBE45988}" type="presParOf" srcId="{956D6EBC-4C3B-4100-A2A1-8C6E3E4429D8}" destId="{9DC07B92-3321-4134-A4F0-42BFB2A620D9}" srcOrd="1" destOrd="0" presId="urn:microsoft.com/office/officeart/2011/layout/InterconnectedBlockProcess"/>
    <dgm:cxn modelId="{D09D9337-4092-4958-9811-A5EB15D7EE88}" type="presParOf" srcId="{956D6EBC-4C3B-4100-A2A1-8C6E3E4429D8}" destId="{D3667A55-C162-484A-9916-B53ED49590BC}" srcOrd="2" destOrd="0" presId="urn:microsoft.com/office/officeart/2011/layout/InterconnectedBlockProcess"/>
    <dgm:cxn modelId="{ED52BD81-C18F-43B5-A7C3-6161D238649A}" type="presParOf" srcId="{956D6EBC-4C3B-4100-A2A1-8C6E3E4429D8}" destId="{CE729E72-3424-490B-8E18-93D774A5B9EF}" srcOrd="3" destOrd="0" presId="urn:microsoft.com/office/officeart/2011/layout/InterconnectedBlockProcess"/>
    <dgm:cxn modelId="{EC027466-EAC2-468B-A12E-B37A103A422F}" type="presParOf" srcId="{CE729E72-3424-490B-8E18-93D774A5B9EF}" destId="{2FA4198F-8F3B-43BD-82B4-FFE974D0A95F}" srcOrd="0" destOrd="0" presId="urn:microsoft.com/office/officeart/2011/layout/InterconnectedBlockProcess"/>
    <dgm:cxn modelId="{521FF5A9-17F0-42D8-9139-472E87222E32}" type="presParOf" srcId="{956D6EBC-4C3B-4100-A2A1-8C6E3E4429D8}" destId="{69355C56-4FE3-4FE2-A45B-BC605DF2F0E9}" srcOrd="4" destOrd="0" presId="urn:microsoft.com/office/officeart/2011/layout/InterconnectedBlockProcess"/>
    <dgm:cxn modelId="{9E46286E-7F00-4EE4-B66F-1FBA9CE54245}" type="presParOf" srcId="{956D6EBC-4C3B-4100-A2A1-8C6E3E4429D8}" destId="{061C29C0-A999-4366-8129-B4431100B463}" srcOrd="5" destOrd="0" presId="urn:microsoft.com/office/officeart/2011/layout/InterconnectedBlockProcess"/>
    <dgm:cxn modelId="{F2B6932E-04D4-4B15-926D-7E90EC4F0DBD}" type="presParOf" srcId="{956D6EBC-4C3B-4100-A2A1-8C6E3E4429D8}" destId="{383C0210-FED9-4E82-8D27-57577F2AB224}" srcOrd="6" destOrd="0" presId="urn:microsoft.com/office/officeart/2011/layout/InterconnectedBlockProcess"/>
    <dgm:cxn modelId="{9E4C9FFA-DEE1-4B50-88B1-558DC860F8D9}" type="presParOf" srcId="{383C0210-FED9-4E82-8D27-57577F2AB224}" destId="{4790E9FC-784D-4F21-B738-295568C313F2}" srcOrd="0" destOrd="0" presId="urn:microsoft.com/office/officeart/2011/layout/InterconnectedBlockProcess"/>
    <dgm:cxn modelId="{AC829DA3-693F-40B2-ACBF-E94127B70A30}" type="presParOf" srcId="{956D6EBC-4C3B-4100-A2A1-8C6E3E4429D8}" destId="{6F563E8B-15ED-46FD-ADE8-E235D83890DD}" srcOrd="7" destOrd="0" presId="urn:microsoft.com/office/officeart/2011/layout/InterconnectedBlockProcess"/>
    <dgm:cxn modelId="{CAFB32A8-2EA6-4827-84C9-DE7FB144A783}" type="presParOf" srcId="{956D6EBC-4C3B-4100-A2A1-8C6E3E4429D8}" destId="{F4E9E620-2800-46E9-891B-E80FC4F079A9}" srcOrd="8" destOrd="0" presId="urn:microsoft.com/office/officeart/2011/layout/Interconnected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B889A5-1657-44E2-86F5-9AA5221ECBD1}">
      <dsp:nvSpPr>
        <dsp:cNvPr id="0" name=""/>
        <dsp:cNvSpPr/>
      </dsp:nvSpPr>
      <dsp:spPr>
        <a:xfrm>
          <a:off x="6045541" y="1226441"/>
          <a:ext cx="2627425" cy="5705058"/>
        </a:xfrm>
        <a:prstGeom prst="wedgeRectCallout">
          <a:avLst>
            <a:gd name="adj1" fmla="val 0"/>
            <a:gd name="adj2" fmla="val 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325" tIns="60325" rIns="60325" bIns="60325" numCol="1" spcCol="1270" anchor="t" anchorCtr="0">
          <a:noAutofit/>
        </a:bodyPr>
        <a:lstStyle/>
        <a:p>
          <a:pPr marL="0" lvl="0" indent="0" algn="r" defTabSz="844550">
            <a:lnSpc>
              <a:spcPct val="90000"/>
            </a:lnSpc>
            <a:spcBef>
              <a:spcPct val="0"/>
            </a:spcBef>
            <a:spcAft>
              <a:spcPct val="35000"/>
            </a:spcAft>
            <a:buNone/>
          </a:pPr>
          <a:r>
            <a:rPr lang="en-US" sz="1900" kern="1200" dirty="0"/>
            <a:t>Final Verification -Initial ADM required of all:</a:t>
          </a:r>
        </a:p>
        <a:p>
          <a:pPr marL="0" lvl="0" indent="0" algn="r" defTabSz="844550">
            <a:lnSpc>
              <a:spcPct val="90000"/>
            </a:lnSpc>
            <a:spcBef>
              <a:spcPct val="0"/>
            </a:spcBef>
            <a:spcAft>
              <a:spcPct val="35000"/>
            </a:spcAft>
            <a:buNone/>
          </a:pPr>
          <a:r>
            <a:rPr lang="en-US" sz="1900" kern="1200" dirty="0"/>
            <a:t>• current charter schools with 2017-18 school attendance,</a:t>
          </a:r>
        </a:p>
        <a:p>
          <a:pPr marL="0" lvl="0" indent="0" algn="r" defTabSz="844550">
            <a:lnSpc>
              <a:spcPct val="90000"/>
            </a:lnSpc>
            <a:spcBef>
              <a:spcPct val="0"/>
            </a:spcBef>
            <a:spcAft>
              <a:spcPct val="35000"/>
            </a:spcAft>
            <a:buNone/>
          </a:pPr>
          <a:r>
            <a:rPr lang="en-US" sz="1900" kern="1200" dirty="0"/>
            <a:t> charter schools approved by the State Board of Education to open July 1, 2018, and</a:t>
          </a:r>
        </a:p>
        <a:p>
          <a:pPr marL="0" lvl="0" indent="0" algn="r" defTabSz="844550">
            <a:lnSpc>
              <a:spcPct val="90000"/>
            </a:lnSpc>
            <a:spcBef>
              <a:spcPct val="0"/>
            </a:spcBef>
            <a:spcAft>
              <a:spcPct val="35000"/>
            </a:spcAft>
            <a:buNone/>
          </a:pPr>
          <a:r>
            <a:rPr lang="en-US" sz="1900" kern="1200" dirty="0"/>
            <a:t>University of North Carolina (UNC) Laboratory schools scheduled to open July 1, 2018.</a:t>
          </a:r>
        </a:p>
        <a:p>
          <a:pPr marL="0" lvl="0" indent="0" algn="r" defTabSz="844550">
            <a:lnSpc>
              <a:spcPct val="90000"/>
            </a:lnSpc>
            <a:spcBef>
              <a:spcPct val="0"/>
            </a:spcBef>
            <a:spcAft>
              <a:spcPct val="35000"/>
            </a:spcAft>
            <a:buNone/>
          </a:pPr>
          <a:endParaRPr lang="en-US" sz="1900" kern="1200" dirty="0"/>
        </a:p>
        <a:p>
          <a:pPr marL="0" lvl="0" indent="0" algn="r" defTabSz="844550">
            <a:lnSpc>
              <a:spcPct val="90000"/>
            </a:lnSpc>
            <a:spcBef>
              <a:spcPct val="0"/>
            </a:spcBef>
            <a:spcAft>
              <a:spcPct val="35000"/>
            </a:spcAft>
            <a:buNone/>
          </a:pPr>
          <a:r>
            <a:rPr lang="en-US" sz="1900" kern="1200" dirty="0">
              <a:solidFill>
                <a:srgbClr val="FF0000"/>
              </a:solidFill>
            </a:rPr>
            <a:t>June 1, 2018 - June 15, 2018</a:t>
          </a:r>
        </a:p>
      </dsp:txBody>
      <dsp:txXfrm>
        <a:off x="6378995" y="1226441"/>
        <a:ext cx="2293972" cy="5705058"/>
      </dsp:txXfrm>
    </dsp:sp>
    <dsp:sp modelId="{D3667A55-C162-484A-9916-B53ED49590BC}">
      <dsp:nvSpPr>
        <dsp:cNvPr id="0" name=""/>
        <dsp:cNvSpPr/>
      </dsp:nvSpPr>
      <dsp:spPr>
        <a:xfrm>
          <a:off x="6073204" y="2700"/>
          <a:ext cx="2572099" cy="12204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127000" rIns="127000" bIns="127000" numCol="1" spcCol="1270" anchor="ctr" anchorCtr="0">
          <a:noAutofit/>
        </a:bodyPr>
        <a:lstStyle/>
        <a:p>
          <a:pPr marL="0" lvl="0" indent="0" algn="ctr" defTabSz="1778000">
            <a:lnSpc>
              <a:spcPct val="90000"/>
            </a:lnSpc>
            <a:spcBef>
              <a:spcPct val="0"/>
            </a:spcBef>
            <a:spcAft>
              <a:spcPct val="35000"/>
            </a:spcAft>
            <a:buNone/>
          </a:pPr>
          <a:r>
            <a:rPr lang="en-US" sz="4000" kern="1200">
              <a:solidFill>
                <a:srgbClr val="FF0000"/>
              </a:solidFill>
            </a:rPr>
            <a:t>Phase II</a:t>
          </a:r>
        </a:p>
      </dsp:txBody>
      <dsp:txXfrm>
        <a:off x="6073204" y="2700"/>
        <a:ext cx="2572099" cy="1220419"/>
      </dsp:txXfrm>
    </dsp:sp>
    <dsp:sp modelId="{2FA4198F-8F3B-43BD-82B4-FFE974D0A95F}">
      <dsp:nvSpPr>
        <dsp:cNvPr id="0" name=""/>
        <dsp:cNvSpPr/>
      </dsp:nvSpPr>
      <dsp:spPr>
        <a:xfrm>
          <a:off x="3500332" y="1221039"/>
          <a:ext cx="2572099" cy="5308130"/>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325" tIns="60325" rIns="60325" bIns="60325" numCol="1" spcCol="1270" anchor="t" anchorCtr="0">
          <a:noAutofit/>
        </a:bodyPr>
        <a:lstStyle/>
        <a:p>
          <a:pPr marL="0" lvl="0" indent="0" algn="r" defTabSz="844550">
            <a:lnSpc>
              <a:spcPct val="90000"/>
            </a:lnSpc>
            <a:spcBef>
              <a:spcPct val="0"/>
            </a:spcBef>
            <a:spcAft>
              <a:spcPct val="35000"/>
            </a:spcAft>
            <a:buNone/>
          </a:pPr>
          <a:r>
            <a:rPr lang="en-US" sz="1900" kern="1200" dirty="0"/>
            <a:t>ADM Projection – Initial Submission</a:t>
          </a:r>
        </a:p>
        <a:p>
          <a:pPr marL="0" lvl="0" indent="0" algn="r" defTabSz="844550">
            <a:lnSpc>
              <a:spcPct val="90000"/>
            </a:lnSpc>
            <a:spcBef>
              <a:spcPct val="0"/>
            </a:spcBef>
            <a:spcAft>
              <a:spcPct val="35000"/>
            </a:spcAft>
            <a:buNone/>
          </a:pPr>
          <a:endParaRPr lang="en-US" sz="1900" kern="1200" dirty="0"/>
        </a:p>
        <a:p>
          <a:pPr marL="0" lvl="0" indent="0" algn="r" defTabSz="844550">
            <a:lnSpc>
              <a:spcPct val="90000"/>
            </a:lnSpc>
            <a:spcBef>
              <a:spcPct val="0"/>
            </a:spcBef>
            <a:spcAft>
              <a:spcPct val="35000"/>
            </a:spcAft>
            <a:buNone/>
          </a:pPr>
          <a:r>
            <a:rPr lang="en-US" sz="1900" kern="1200" dirty="0"/>
            <a:t>Required submission by all charter schools with current school  year attendance</a:t>
          </a:r>
        </a:p>
        <a:p>
          <a:pPr marL="0" lvl="0" indent="0" algn="r" defTabSz="844550">
            <a:lnSpc>
              <a:spcPct val="90000"/>
            </a:lnSpc>
            <a:spcBef>
              <a:spcPct val="0"/>
            </a:spcBef>
            <a:spcAft>
              <a:spcPct val="35000"/>
            </a:spcAft>
            <a:buNone/>
          </a:pPr>
          <a:endParaRPr lang="en-US" sz="1900" kern="1200" dirty="0"/>
        </a:p>
        <a:p>
          <a:pPr marL="0" lvl="0" indent="0" algn="r" defTabSz="844550">
            <a:lnSpc>
              <a:spcPct val="90000"/>
            </a:lnSpc>
            <a:spcBef>
              <a:spcPct val="0"/>
            </a:spcBef>
            <a:spcAft>
              <a:spcPct val="35000"/>
            </a:spcAft>
            <a:buNone/>
          </a:pPr>
          <a:r>
            <a:rPr lang="en-US" sz="1900" kern="1200" dirty="0"/>
            <a:t>(January) 	</a:t>
          </a:r>
        </a:p>
      </dsp:txBody>
      <dsp:txXfrm>
        <a:off x="3826764" y="1221039"/>
        <a:ext cx="2245667" cy="5308130"/>
      </dsp:txXfrm>
    </dsp:sp>
    <dsp:sp modelId="{061C29C0-A999-4366-8129-B4431100B463}">
      <dsp:nvSpPr>
        <dsp:cNvPr id="0" name=""/>
        <dsp:cNvSpPr/>
      </dsp:nvSpPr>
      <dsp:spPr>
        <a:xfrm>
          <a:off x="3500332" y="200325"/>
          <a:ext cx="2572099" cy="10207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127000" rIns="127000" bIns="127000" numCol="1" spcCol="1270" anchor="ctr" anchorCtr="0">
          <a:noAutofit/>
        </a:bodyPr>
        <a:lstStyle/>
        <a:p>
          <a:pPr marL="0" lvl="0" indent="0" algn="ctr" defTabSz="1778000">
            <a:lnSpc>
              <a:spcPct val="90000"/>
            </a:lnSpc>
            <a:spcBef>
              <a:spcPct val="0"/>
            </a:spcBef>
            <a:spcAft>
              <a:spcPct val="35000"/>
            </a:spcAft>
            <a:buNone/>
          </a:pPr>
          <a:r>
            <a:rPr lang="en-US" sz="4000" kern="1200"/>
            <a:t>Phase I</a:t>
          </a:r>
        </a:p>
      </dsp:txBody>
      <dsp:txXfrm>
        <a:off x="3500332" y="200325"/>
        <a:ext cx="2572099" cy="1020714"/>
      </dsp:txXfrm>
    </dsp:sp>
    <dsp:sp modelId="{4790E9FC-784D-4F21-B738-295568C313F2}">
      <dsp:nvSpPr>
        <dsp:cNvPr id="0" name=""/>
        <dsp:cNvSpPr/>
      </dsp:nvSpPr>
      <dsp:spPr>
        <a:xfrm>
          <a:off x="928232" y="1221039"/>
          <a:ext cx="2572099" cy="4899705"/>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325" tIns="60325" rIns="60325" bIns="60325" numCol="1" spcCol="1270" anchor="t" anchorCtr="0">
          <a:noAutofit/>
        </a:bodyPr>
        <a:lstStyle/>
        <a:p>
          <a:pPr marL="0" lvl="0" indent="0" algn="r" defTabSz="844550">
            <a:lnSpc>
              <a:spcPct val="90000"/>
            </a:lnSpc>
            <a:spcBef>
              <a:spcPct val="0"/>
            </a:spcBef>
            <a:spcAft>
              <a:spcPct val="35000"/>
            </a:spcAft>
            <a:buNone/>
          </a:pPr>
          <a:r>
            <a:rPr lang="en-US" sz="1900" kern="1200" dirty="0"/>
            <a:t>Material Increase in ADM or Grade Expansion</a:t>
          </a:r>
        </a:p>
        <a:p>
          <a:pPr marL="0" lvl="0" indent="0" algn="r" defTabSz="844550">
            <a:lnSpc>
              <a:spcPct val="90000"/>
            </a:lnSpc>
            <a:spcBef>
              <a:spcPct val="0"/>
            </a:spcBef>
            <a:spcAft>
              <a:spcPct val="35000"/>
            </a:spcAft>
            <a:buNone/>
          </a:pPr>
          <a:endParaRPr lang="en-US" sz="1900" kern="1200" dirty="0"/>
        </a:p>
        <a:p>
          <a:pPr marL="0" lvl="0" indent="0" algn="r" defTabSz="844550">
            <a:lnSpc>
              <a:spcPct val="90000"/>
            </a:lnSpc>
            <a:spcBef>
              <a:spcPct val="0"/>
            </a:spcBef>
            <a:spcAft>
              <a:spcPct val="35000"/>
            </a:spcAft>
            <a:buNone/>
          </a:pPr>
          <a:r>
            <a:rPr lang="en-US" sz="1900" kern="1200" dirty="0"/>
            <a:t>Required submission by all charter schools and UNC lab schools with current school year attendance</a:t>
          </a:r>
        </a:p>
        <a:p>
          <a:pPr marL="0" lvl="0" indent="0" algn="r" defTabSz="844550">
            <a:lnSpc>
              <a:spcPct val="90000"/>
            </a:lnSpc>
            <a:spcBef>
              <a:spcPct val="0"/>
            </a:spcBef>
            <a:spcAft>
              <a:spcPct val="35000"/>
            </a:spcAft>
            <a:buNone/>
          </a:pPr>
          <a:endParaRPr lang="en-US" sz="1900" kern="1200" dirty="0"/>
        </a:p>
        <a:p>
          <a:pPr marL="0" lvl="0" indent="0" algn="r" defTabSz="844550">
            <a:lnSpc>
              <a:spcPct val="90000"/>
            </a:lnSpc>
            <a:spcBef>
              <a:spcPct val="0"/>
            </a:spcBef>
            <a:spcAft>
              <a:spcPct val="35000"/>
            </a:spcAft>
            <a:buNone/>
          </a:pPr>
          <a:r>
            <a:rPr lang="en-US" sz="1900" kern="1200" dirty="0"/>
            <a:t>(November)</a:t>
          </a:r>
        </a:p>
      </dsp:txBody>
      <dsp:txXfrm>
        <a:off x="1254665" y="1221039"/>
        <a:ext cx="2245667" cy="4899705"/>
      </dsp:txXfrm>
    </dsp:sp>
    <dsp:sp modelId="{F4E9E620-2800-46E9-891B-E80FC4F079A9}">
      <dsp:nvSpPr>
        <dsp:cNvPr id="0" name=""/>
        <dsp:cNvSpPr/>
      </dsp:nvSpPr>
      <dsp:spPr>
        <a:xfrm>
          <a:off x="928232" y="404190"/>
          <a:ext cx="2572099" cy="81684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127000" rIns="127000" bIns="127000" numCol="1" spcCol="1270" anchor="ctr" anchorCtr="0">
          <a:noAutofit/>
        </a:bodyPr>
        <a:lstStyle/>
        <a:p>
          <a:pPr marL="0" lvl="0" indent="0" algn="ctr" defTabSz="1778000">
            <a:lnSpc>
              <a:spcPct val="90000"/>
            </a:lnSpc>
            <a:spcBef>
              <a:spcPct val="0"/>
            </a:spcBef>
            <a:spcAft>
              <a:spcPct val="35000"/>
            </a:spcAft>
            <a:buNone/>
          </a:pPr>
          <a:r>
            <a:rPr lang="en-US" sz="4000" kern="1200"/>
            <a:t>Phase 0</a:t>
          </a:r>
        </a:p>
      </dsp:txBody>
      <dsp:txXfrm>
        <a:off x="928232" y="404190"/>
        <a:ext cx="2572099" cy="816848"/>
      </dsp:txXfrm>
    </dsp:sp>
  </dsp:spTree>
</dsp:drawing>
</file>

<file path=ppt/diagrams/layout1.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D72536-C91D-4D81-869C-0013A7359684}" type="datetimeFigureOut">
              <a:rPr lang="en-US" smtClean="0"/>
              <a:t>6/5/2018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C9451-71FC-4470-AA85-CBE7E5F92F83}" type="slidenum">
              <a:rPr lang="en-US" smtClean="0"/>
              <a:t>‹#›</a:t>
            </a:fld>
            <a:endParaRPr lang="en-US"/>
          </a:p>
        </p:txBody>
      </p:sp>
    </p:spTree>
    <p:extLst>
      <p:ext uri="{BB962C8B-B14F-4D97-AF65-F5344CB8AC3E}">
        <p14:creationId xmlns:p14="http://schemas.microsoft.com/office/powerpoint/2010/main" val="2525539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1</a:t>
            </a:fld>
            <a:endParaRPr lang="en-US"/>
          </a:p>
        </p:txBody>
      </p:sp>
    </p:spTree>
    <p:extLst>
      <p:ext uri="{BB962C8B-B14F-4D97-AF65-F5344CB8AC3E}">
        <p14:creationId xmlns:p14="http://schemas.microsoft.com/office/powerpoint/2010/main" val="1946497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10</a:t>
            </a:fld>
            <a:endParaRPr lang="en-US"/>
          </a:p>
        </p:txBody>
      </p:sp>
    </p:spTree>
    <p:extLst>
      <p:ext uri="{BB962C8B-B14F-4D97-AF65-F5344CB8AC3E}">
        <p14:creationId xmlns:p14="http://schemas.microsoft.com/office/powerpoint/2010/main" val="2345811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11</a:t>
            </a:fld>
            <a:endParaRPr lang="en-US"/>
          </a:p>
        </p:txBody>
      </p:sp>
    </p:spTree>
    <p:extLst>
      <p:ext uri="{BB962C8B-B14F-4D97-AF65-F5344CB8AC3E}">
        <p14:creationId xmlns:p14="http://schemas.microsoft.com/office/powerpoint/2010/main" val="1983438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12</a:t>
            </a:fld>
            <a:endParaRPr lang="en-US"/>
          </a:p>
        </p:txBody>
      </p:sp>
    </p:spTree>
    <p:extLst>
      <p:ext uri="{BB962C8B-B14F-4D97-AF65-F5344CB8AC3E}">
        <p14:creationId xmlns:p14="http://schemas.microsoft.com/office/powerpoint/2010/main" val="2892109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2</a:t>
            </a:fld>
            <a:endParaRPr lang="en-US"/>
          </a:p>
        </p:txBody>
      </p:sp>
    </p:spTree>
    <p:extLst>
      <p:ext uri="{BB962C8B-B14F-4D97-AF65-F5344CB8AC3E}">
        <p14:creationId xmlns:p14="http://schemas.microsoft.com/office/powerpoint/2010/main" val="2077316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3</a:t>
            </a:fld>
            <a:endParaRPr lang="en-US"/>
          </a:p>
        </p:txBody>
      </p:sp>
    </p:spTree>
    <p:extLst>
      <p:ext uri="{BB962C8B-B14F-4D97-AF65-F5344CB8AC3E}">
        <p14:creationId xmlns:p14="http://schemas.microsoft.com/office/powerpoint/2010/main" val="1863815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4</a:t>
            </a:fld>
            <a:endParaRPr lang="en-US"/>
          </a:p>
        </p:txBody>
      </p:sp>
    </p:spTree>
    <p:extLst>
      <p:ext uri="{BB962C8B-B14F-4D97-AF65-F5344CB8AC3E}">
        <p14:creationId xmlns:p14="http://schemas.microsoft.com/office/powerpoint/2010/main" val="1564059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5</a:t>
            </a:fld>
            <a:endParaRPr lang="en-US"/>
          </a:p>
        </p:txBody>
      </p:sp>
    </p:spTree>
    <p:extLst>
      <p:ext uri="{BB962C8B-B14F-4D97-AF65-F5344CB8AC3E}">
        <p14:creationId xmlns:p14="http://schemas.microsoft.com/office/powerpoint/2010/main" val="162488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6</a:t>
            </a:fld>
            <a:endParaRPr lang="en-US"/>
          </a:p>
        </p:txBody>
      </p:sp>
    </p:spTree>
    <p:extLst>
      <p:ext uri="{BB962C8B-B14F-4D97-AF65-F5344CB8AC3E}">
        <p14:creationId xmlns:p14="http://schemas.microsoft.com/office/powerpoint/2010/main" val="26889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7</a:t>
            </a:fld>
            <a:endParaRPr lang="en-US"/>
          </a:p>
        </p:txBody>
      </p:sp>
    </p:spTree>
    <p:extLst>
      <p:ext uri="{BB962C8B-B14F-4D97-AF65-F5344CB8AC3E}">
        <p14:creationId xmlns:p14="http://schemas.microsoft.com/office/powerpoint/2010/main" val="3131581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8</a:t>
            </a:fld>
            <a:endParaRPr lang="en-US"/>
          </a:p>
        </p:txBody>
      </p:sp>
    </p:spTree>
    <p:extLst>
      <p:ext uri="{BB962C8B-B14F-4D97-AF65-F5344CB8AC3E}">
        <p14:creationId xmlns:p14="http://schemas.microsoft.com/office/powerpoint/2010/main" val="3981948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C9451-71FC-4470-AA85-CBE7E5F92F83}" type="slidenum">
              <a:rPr lang="en-US" smtClean="0"/>
              <a:t>9</a:t>
            </a:fld>
            <a:endParaRPr lang="en-US"/>
          </a:p>
        </p:txBody>
      </p:sp>
    </p:spTree>
    <p:extLst>
      <p:ext uri="{BB962C8B-B14F-4D97-AF65-F5344CB8AC3E}">
        <p14:creationId xmlns:p14="http://schemas.microsoft.com/office/powerpoint/2010/main" val="2303961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5EF05EF-6168-407F-8025-E41839E12504}"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4001311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EF05EF-6168-407F-8025-E41839E12504}"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401515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EF05EF-6168-407F-8025-E41839E12504}"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317836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EF05EF-6168-407F-8025-E41839E12504}"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263892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EF05EF-6168-407F-8025-E41839E12504}"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2369330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EF05EF-6168-407F-8025-E41839E12504}"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1942114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EF05EF-6168-407F-8025-E41839E12504}" type="datetimeFigureOut">
              <a:rPr lang="en-US" smtClean="0"/>
              <a:pPr/>
              <a:t>6/5/2018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3906630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EF05EF-6168-407F-8025-E41839E12504}" type="datetimeFigureOut">
              <a:rPr lang="en-US" smtClean="0"/>
              <a:pPr/>
              <a:t>6/5/2018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2912789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F05EF-6168-407F-8025-E41839E12504}" type="datetimeFigureOut">
              <a:rPr lang="en-US" smtClean="0"/>
              <a:pPr/>
              <a:t>6/5/2018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676417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EF05EF-6168-407F-8025-E41839E12504}"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88881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EF05EF-6168-407F-8025-E41839E12504}"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extLst>
      <p:ext uri="{BB962C8B-B14F-4D97-AF65-F5344CB8AC3E}">
        <p14:creationId xmlns:p14="http://schemas.microsoft.com/office/powerpoint/2010/main" val="3691732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6/5/2018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a:t>
            </a:fld>
            <a:endParaRPr lang="en-US"/>
          </a:p>
        </p:txBody>
      </p:sp>
    </p:spTree>
    <p:extLst>
      <p:ext uri="{BB962C8B-B14F-4D97-AF65-F5344CB8AC3E}">
        <p14:creationId xmlns:p14="http://schemas.microsoft.com/office/powerpoint/2010/main" val="285094624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ncpublicschools.org/fbs/" TargetMode="External"/><Relationship Id="rId7" Type="http://schemas.openxmlformats.org/officeDocument/2006/relationships/hyperlink" Target="http://www.ncpublicschools.org/fbs/charterschools/"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hyperlink" Target="http://apps.schools.nc.gov/publicschoolsallotmentdata" TargetMode="External"/><Relationship Id="rId5" Type="http://schemas.openxmlformats.org/officeDocument/2006/relationships/hyperlink" Target="http://www.ncpublicschools.org/fbs/allotments/general/" TargetMode="External"/><Relationship Id="rId4" Type="http://schemas.openxmlformats.org/officeDocument/2006/relationships/hyperlink" Target="http://www.ncpublicschools.org/fbs/allotment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0"/>
            <a:ext cx="8839200" cy="4959691"/>
          </a:xfrm>
          <a:prstGeom prst="rect">
            <a:avLst/>
          </a:prstGeom>
        </p:spPr>
        <p:txBody>
          <a:bodyPr wrap="square">
            <a:spAutoFit/>
          </a:bodyPr>
          <a:lstStyle/>
          <a:p>
            <a:pPr algn="ctr">
              <a:lnSpc>
                <a:spcPct val="107000"/>
              </a:lnSpc>
              <a:spcAft>
                <a:spcPts val="800"/>
              </a:spcAft>
            </a:pPr>
            <a:r>
              <a:rPr lang="en-US" sz="2800" b="1" dirty="0">
                <a:latin typeface="Calibri" panose="020F0502020204030204" pitchFamily="34" charset="0"/>
                <a:ea typeface="Calibri" panose="020F0502020204030204" pitchFamily="34" charset="0"/>
                <a:cs typeface="Times New Roman" panose="02020603050405020304" pitchFamily="18" charset="0"/>
              </a:rPr>
              <a:t>The Charter School ADM (Average Daily Membership) Projection System – </a:t>
            </a:r>
            <a:r>
              <a:rPr lang="en-US" sz="2800" b="1" i="1" dirty="0">
                <a:latin typeface="Calibri" panose="020F0502020204030204" pitchFamily="34" charset="0"/>
                <a:ea typeface="Calibri" panose="020F0502020204030204" pitchFamily="34" charset="0"/>
                <a:cs typeface="Times New Roman" panose="02020603050405020304" pitchFamily="18" charset="0"/>
              </a:rPr>
              <a:t>CSADM</a:t>
            </a:r>
          </a:p>
          <a:p>
            <a:pPr algn="ctr">
              <a:lnSpc>
                <a:spcPct val="107000"/>
              </a:lnSpc>
              <a:spcAft>
                <a:spcPts val="800"/>
              </a:spcAft>
            </a:pPr>
            <a:r>
              <a:rPr lang="en-US" sz="2800" b="1" dirty="0">
                <a:latin typeface="Calibri" panose="020F0502020204030204" pitchFamily="34" charset="0"/>
                <a:ea typeface="Calibri" panose="020F0502020204030204" pitchFamily="34" charset="0"/>
                <a:cs typeface="Times New Roman" panose="02020603050405020304" pitchFamily="18" charset="0"/>
              </a:rPr>
              <a:t>Overview</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June 13, 2018</a:t>
            </a:r>
          </a:p>
          <a:p>
            <a:pPr algn="ct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Angela Harrison</a:t>
            </a:r>
          </a:p>
          <a:p>
            <a:pPr algn="ct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School Business Division</a:t>
            </a:r>
          </a:p>
          <a:p>
            <a:pPr algn="ct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NC Department of Public Instruction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4780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1"/>
            <a:ext cx="8382000" cy="3664208"/>
          </a:xfrm>
          <a:prstGeom prst="rect">
            <a:avLst/>
          </a:prstGeom>
        </p:spPr>
        <p:txBody>
          <a:bodyPr wrap="square">
            <a:spAutoFit/>
          </a:bodyPr>
          <a:lstStyle/>
          <a:p>
            <a:pPr lvl="0" algn="ctr">
              <a:lnSpc>
                <a:spcPct val="107000"/>
              </a:lnSpc>
              <a:spcAft>
                <a:spcPts val="800"/>
              </a:spcAft>
            </a:pPr>
            <a:r>
              <a:rPr lang="en-US" sz="3200" dirty="0">
                <a:solidFill>
                  <a:prstClr val="black"/>
                </a:solidFill>
                <a:latin typeface="Calibri" panose="020F0502020204030204" pitchFamily="34" charset="0"/>
                <a:ea typeface="Calibri" panose="020F0502020204030204" pitchFamily="34" charset="0"/>
                <a:cs typeface="Tahoma" panose="020B0604030504040204" pitchFamily="34" charset="0"/>
              </a:rPr>
              <a:t>DEFINITIONS OF TERMS</a:t>
            </a:r>
            <a:endParaRPr lang="en-US" sz="16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Tahoma" panose="020B0604030504040204" pitchFamily="34"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Dollars per ADM </a:t>
            </a:r>
            <a:r>
              <a:rPr lang="en-US" sz="2000" dirty="0">
                <a:latin typeface="Calibri" panose="020F0502020204030204" pitchFamily="34" charset="0"/>
                <a:ea typeface="Calibri" panose="020F0502020204030204" pitchFamily="34" charset="0"/>
                <a:cs typeface="Times New Roman" panose="02020603050405020304" pitchFamily="18" charset="0"/>
              </a:rPr>
              <a:t>- LEA's Initial Allotments divided by the allotted ADM for that LEA. Charter schools receive an amount equal to the state funded dollars per ADM for the LEA in which the school is located or (for new charters) in which the student was previously enrolled.</a:t>
            </a:r>
          </a:p>
          <a:p>
            <a:pPr>
              <a:lnSpc>
                <a:spcPct val="107000"/>
              </a:lnSpc>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Initial Allotments </a:t>
            </a:r>
            <a:r>
              <a:rPr lang="en-US" sz="2000" dirty="0">
                <a:latin typeface="Calibri" panose="020F0502020204030204" pitchFamily="34" charset="0"/>
                <a:ea typeface="Calibri" panose="020F0502020204030204" pitchFamily="34" charset="0"/>
                <a:cs typeface="Times New Roman" panose="02020603050405020304" pitchFamily="18" charset="0"/>
              </a:rPr>
              <a:t>– The allocation of state and federal funds to LEAs occurring after adjournment of the General Assembly.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6052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81000"/>
            <a:ext cx="8458200" cy="6458178"/>
          </a:xfrm>
          <a:prstGeom prst="rect">
            <a:avLst/>
          </a:prstGeom>
        </p:spPr>
        <p:txBody>
          <a:bodyPr wrap="square">
            <a:spAutoFit/>
          </a:bodyPr>
          <a:lstStyle/>
          <a:p>
            <a:pPr marL="457200" marR="0" algn="ctr">
              <a:lnSpc>
                <a:spcPct val="107000"/>
              </a:lnSpc>
              <a:spcBef>
                <a:spcPts val="0"/>
              </a:spcBef>
              <a:spcAft>
                <a:spcPts val="0"/>
              </a:spcAft>
            </a:pPr>
            <a:r>
              <a:rPr lang="en-US" sz="2000" b="1" dirty="0">
                <a:solidFill>
                  <a:srgbClr val="000000"/>
                </a:solidFill>
                <a:ea typeface="Calibri" panose="020F0502020204030204" pitchFamily="34" charset="0"/>
                <a:cs typeface="Tahoma" panose="020B0604030504040204" pitchFamily="34" charset="0"/>
              </a:rPr>
              <a:t>RESOURCES </a:t>
            </a:r>
            <a:endParaRPr lang="en-US" sz="2000" b="1" dirty="0">
              <a:ea typeface="Calibri" panose="020F0502020204030204" pitchFamily="34" charset="0"/>
              <a:cs typeface="Times New Roman" panose="02020603050405020304" pitchFamily="18" charset="0"/>
            </a:endParaRPr>
          </a:p>
          <a:p>
            <a:pPr marL="457200" marR="0" algn="ctr">
              <a:lnSpc>
                <a:spcPct val="107000"/>
              </a:lnSpc>
              <a:spcBef>
                <a:spcPts val="0"/>
              </a:spcBef>
              <a:spcAft>
                <a:spcPts val="800"/>
              </a:spcAft>
            </a:pPr>
            <a:r>
              <a:rPr lang="en-US" sz="2000" dirty="0">
                <a:solidFill>
                  <a:srgbClr val="000000"/>
                </a:solidFill>
                <a:ea typeface="Calibri" panose="020F0502020204030204" pitchFamily="34" charset="0"/>
                <a:cs typeface="Tahoma" panose="020B0604030504040204" pitchFamily="34" charset="0"/>
              </a:rPr>
              <a:t> </a:t>
            </a:r>
            <a:endParaRPr lang="en-US" sz="2000" dirty="0">
              <a:ea typeface="Calibri" panose="020F0502020204030204" pitchFamily="34" charset="0"/>
              <a:cs typeface="Times New Roman" panose="02020603050405020304" pitchFamily="18" charset="0"/>
            </a:endParaRPr>
          </a:p>
          <a:p>
            <a:pPr>
              <a:lnSpc>
                <a:spcPct val="107000"/>
              </a:lnSpc>
              <a:spcAft>
                <a:spcPts val="800"/>
              </a:spcAft>
            </a:pPr>
            <a:r>
              <a:rPr lang="en-US" sz="2000" dirty="0">
                <a:ea typeface="Calibri" panose="020F0502020204030204" pitchFamily="34" charset="0"/>
                <a:cs typeface="Tahoma" panose="020B0604030504040204" pitchFamily="34" charset="0"/>
              </a:rPr>
              <a:t>Financial and Business Services web site</a:t>
            </a:r>
            <a:endParaRPr lang="en-US" sz="2000" dirty="0">
              <a:ea typeface="Calibri" panose="020F0502020204030204" pitchFamily="34" charset="0"/>
              <a:cs typeface="Times New Roman" panose="02020603050405020304" pitchFamily="18" charset="0"/>
            </a:endParaRPr>
          </a:p>
          <a:p>
            <a:pPr>
              <a:lnSpc>
                <a:spcPct val="107000"/>
              </a:lnSpc>
              <a:spcAft>
                <a:spcPts val="800"/>
              </a:spcAft>
            </a:pPr>
            <a:r>
              <a:rPr lang="en-US" sz="2000" u="sng" dirty="0">
                <a:solidFill>
                  <a:srgbClr val="0563C1"/>
                </a:solidFill>
                <a:ea typeface="Calibri" panose="020F0502020204030204" pitchFamily="34" charset="0"/>
                <a:cs typeface="Tahoma" panose="020B0604030504040204" pitchFamily="34" charset="0"/>
                <a:hlinkClick r:id="rId3"/>
              </a:rPr>
              <a:t>http://www.ncpublicschools.org/fbs/</a:t>
            </a:r>
            <a:r>
              <a:rPr lang="en-US" sz="2000" dirty="0">
                <a:ea typeface="Calibri" panose="020F0502020204030204" pitchFamily="34" charset="0"/>
                <a:cs typeface="Tahoma" panose="020B0604030504040204" pitchFamily="34" charset="0"/>
              </a:rPr>
              <a:t> </a:t>
            </a:r>
          </a:p>
          <a:p>
            <a:pPr>
              <a:lnSpc>
                <a:spcPct val="107000"/>
              </a:lnSpc>
              <a:spcAft>
                <a:spcPts val="800"/>
              </a:spcAft>
            </a:pPr>
            <a:endParaRPr lang="en-US" sz="2000" dirty="0">
              <a:effectLst/>
              <a:ea typeface="Calibri" panose="020F0502020204030204" pitchFamily="34" charset="0"/>
              <a:cs typeface="Tahoma" panose="020B0604030504040204" pitchFamily="34" charset="0"/>
            </a:endParaRPr>
          </a:p>
          <a:p>
            <a:pPr lvl="0"/>
            <a:r>
              <a:rPr lang="en-US" sz="2000" dirty="0"/>
              <a:t>Allotments </a:t>
            </a:r>
          </a:p>
          <a:p>
            <a:r>
              <a:rPr lang="en-US" sz="2000" u="sng" dirty="0">
                <a:hlinkClick r:id="rId4"/>
              </a:rPr>
              <a:t>http://www.ncpublicschools.org/fbs/allotments/</a:t>
            </a:r>
            <a:r>
              <a:rPr lang="en-US" sz="2000" dirty="0"/>
              <a:t> </a:t>
            </a:r>
          </a:p>
          <a:p>
            <a:endParaRPr lang="en-US" sz="2000" dirty="0"/>
          </a:p>
          <a:p>
            <a:r>
              <a:rPr lang="en-US" sz="2000" dirty="0"/>
              <a:t> </a:t>
            </a:r>
          </a:p>
          <a:p>
            <a:pPr lvl="0"/>
            <a:r>
              <a:rPr lang="en-US" sz="2000" dirty="0"/>
              <a:t>Allotment Policy Manuals </a:t>
            </a:r>
          </a:p>
          <a:p>
            <a:r>
              <a:rPr lang="en-US" sz="2000" u="sng" dirty="0">
                <a:hlinkClick r:id="rId5"/>
              </a:rPr>
              <a:t>http://www.ncpublicschools.org/fbs/allotments/general/</a:t>
            </a:r>
            <a:endParaRPr lang="en-US" sz="2000" u="sng" dirty="0"/>
          </a:p>
          <a:p>
            <a:endParaRPr lang="en-US" sz="2000" u="sng" dirty="0"/>
          </a:p>
          <a:p>
            <a:endParaRPr lang="en-US" sz="2000" u="sng" dirty="0">
              <a:effectLst/>
              <a:ea typeface="Calibri" panose="020F0502020204030204" pitchFamily="34" charset="0"/>
              <a:cs typeface="Times New Roman" panose="02020603050405020304" pitchFamily="18" charset="0"/>
            </a:endParaRPr>
          </a:p>
          <a:p>
            <a:r>
              <a:rPr lang="en-US" sz="2000" dirty="0"/>
              <a:t>Public Site for Allotment Data, Support Documentation</a:t>
            </a:r>
          </a:p>
          <a:p>
            <a:r>
              <a:rPr lang="en-US" sz="2000" u="sng" dirty="0">
                <a:hlinkClick r:id="rId6"/>
              </a:rPr>
              <a:t>http://apps.schools.nc.gov/publicschoolsallotmentdata</a:t>
            </a:r>
            <a:r>
              <a:rPr lang="en-US" sz="2000" dirty="0"/>
              <a:t> </a:t>
            </a:r>
          </a:p>
          <a:p>
            <a:endParaRPr lang="en-US" sz="2000" dirty="0"/>
          </a:p>
          <a:p>
            <a:endParaRPr lang="en-US" sz="2000" dirty="0">
              <a:effectLst/>
              <a:ea typeface="Calibri" panose="020F0502020204030204" pitchFamily="34" charset="0"/>
              <a:cs typeface="Times New Roman" panose="02020603050405020304" pitchFamily="18" charset="0"/>
            </a:endParaRPr>
          </a:p>
          <a:p>
            <a:pPr lvl="0"/>
            <a:r>
              <a:rPr lang="en-US" sz="2000" dirty="0"/>
              <a:t>Charter Schools Financial Operations</a:t>
            </a:r>
          </a:p>
          <a:p>
            <a:r>
              <a:rPr lang="en-US" sz="2000" u="sng" dirty="0">
                <a:hlinkClick r:id="rId7"/>
              </a:rPr>
              <a:t>http://www.ncpublicschools.org/fbs/charterschools/</a:t>
            </a: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7972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458200" cy="658835"/>
          </a:xfrm>
          <a:prstGeom prst="rect">
            <a:avLst/>
          </a:prstGeom>
        </p:spPr>
        <p:txBody>
          <a:bodyPr wrap="square">
            <a:spAutoFit/>
          </a:bodyPr>
          <a:lstStyle/>
          <a:p>
            <a:pPr algn="ctr">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CSADM – HANDS ON PARTICIPATION </a:t>
            </a:r>
            <a:endParaRPr lang="en-US" sz="3600" dirty="0"/>
          </a:p>
        </p:txBody>
      </p:sp>
    </p:spTree>
    <p:extLst>
      <p:ext uri="{BB962C8B-B14F-4D97-AF65-F5344CB8AC3E}">
        <p14:creationId xmlns:p14="http://schemas.microsoft.com/office/powerpoint/2010/main" val="403081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38200"/>
            <a:ext cx="7086600" cy="5013552"/>
          </a:xfrm>
          <a:prstGeom prst="rect">
            <a:avLst/>
          </a:prstGeom>
        </p:spPr>
        <p:txBody>
          <a:bodyPr wrap="square">
            <a:spAutoFit/>
          </a:bodyPr>
          <a:lstStyle/>
          <a:p>
            <a:pPr algn="ctr">
              <a:lnSpc>
                <a:spcPct val="107000"/>
              </a:lnSpc>
              <a:spcAft>
                <a:spcPts val="800"/>
              </a:spcAft>
            </a:pPr>
            <a:r>
              <a:rPr lang="en-US" sz="3600" b="1" dirty="0">
                <a:latin typeface="Calibri" panose="020F0502020204030204" pitchFamily="34" charset="0"/>
                <a:ea typeface="Calibri" panose="020F0502020204030204" pitchFamily="34" charset="0"/>
                <a:cs typeface="Times New Roman" panose="02020603050405020304" pitchFamily="18" charset="0"/>
              </a:rPr>
              <a:t>What</a:t>
            </a:r>
            <a:r>
              <a:rPr lang="en-US" sz="3600" dirty="0">
                <a:latin typeface="Calibri" panose="020F0502020204030204" pitchFamily="34" charset="0"/>
                <a:ea typeface="Calibri" panose="020F0502020204030204" pitchFamily="34" charset="0"/>
                <a:cs typeface="Times New Roman" panose="02020603050405020304" pitchFamily="18" charset="0"/>
              </a:rPr>
              <a:t> is the CSADM</a:t>
            </a:r>
          </a:p>
          <a:p>
            <a:pPr>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Wingdings" panose="05000000000000000000" pitchFamily="2" charset="2"/>
              <a:buChar char=""/>
            </a:pPr>
            <a:r>
              <a:rPr lang="en-US" sz="3600" dirty="0">
                <a:solidFill>
                  <a:srgbClr val="042A55"/>
                </a:solidFill>
                <a:latin typeface="Calibri" panose="020F0502020204030204" pitchFamily="34" charset="0"/>
                <a:ea typeface="Calibri" panose="020F0502020204030204" pitchFamily="34" charset="0"/>
                <a:cs typeface="Arial" panose="020B0604020202020204" pitchFamily="34" charset="0"/>
              </a:rPr>
              <a:t>Online system for Charter Schools </a:t>
            </a:r>
            <a:r>
              <a:rPr lang="en-US" sz="3600" u="sng" dirty="0">
                <a:solidFill>
                  <a:srgbClr val="042A55"/>
                </a:solidFill>
                <a:latin typeface="Calibri" panose="020F0502020204030204" pitchFamily="34" charset="0"/>
                <a:ea typeface="Calibri" panose="020F0502020204030204" pitchFamily="34" charset="0"/>
                <a:cs typeface="Arial" panose="020B0604020202020204" pitchFamily="34" charset="0"/>
              </a:rPr>
              <a:t>only</a:t>
            </a: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6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800"/>
              </a:spcAft>
              <a:buFont typeface="Wingdings" panose="05000000000000000000" pitchFamily="2" charset="2"/>
              <a:buChar char=""/>
            </a:pPr>
            <a:r>
              <a:rPr lang="en-US" sz="3600" dirty="0">
                <a:solidFill>
                  <a:srgbClr val="042A55"/>
                </a:solidFill>
                <a:latin typeface="Calibri" panose="020F0502020204030204" pitchFamily="34" charset="0"/>
                <a:ea typeface="Calibri" panose="020F0502020204030204" pitchFamily="34" charset="0"/>
                <a:cs typeface="Arial" panose="020B0604020202020204" pitchFamily="34" charset="0"/>
              </a:rPr>
              <a:t>Improves the accuracy of key components in the budgeting process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3554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803431573"/>
              </p:ext>
            </p:extLst>
          </p:nvPr>
        </p:nvGraphicFramePr>
        <p:xfrm>
          <a:off x="0" y="0"/>
          <a:ext cx="9601200" cy="693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3649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28601"/>
            <a:ext cx="8839200" cy="7017306"/>
          </a:xfrm>
          <a:prstGeom prst="rect">
            <a:avLst/>
          </a:prstGeom>
        </p:spPr>
        <p:txBody>
          <a:bodyPr wrap="square">
            <a:spAutoFit/>
          </a:bodyPr>
          <a:lstStyle/>
          <a:p>
            <a:pPr marL="457200" marR="0" algn="ctr">
              <a:spcBef>
                <a:spcPts val="0"/>
              </a:spcBef>
              <a:spcAft>
                <a:spcPts val="0"/>
              </a:spcAft>
            </a:pPr>
            <a:r>
              <a:rPr lang="en-US" sz="2400" b="1" dirty="0">
                <a:solidFill>
                  <a:srgbClr val="000000"/>
                </a:solidFill>
                <a:ea typeface="Calibri" panose="020F0502020204030204" pitchFamily="34" charset="0"/>
              </a:rPr>
              <a:t>Why Is CSADM Required</a:t>
            </a:r>
          </a:p>
          <a:p>
            <a:pPr marL="457200" marR="0" algn="ctr">
              <a:spcBef>
                <a:spcPts val="0"/>
              </a:spcBef>
              <a:spcAft>
                <a:spcPts val="0"/>
              </a:spcAft>
            </a:pPr>
            <a:endParaRPr lang="en-US" sz="2400" dirty="0">
              <a:solidFill>
                <a:srgbClr val="000000"/>
              </a:solidFill>
              <a:ea typeface="Calibri" panose="020F0502020204030204" pitchFamily="34" charset="0"/>
            </a:endParaRPr>
          </a:p>
          <a:p>
            <a:r>
              <a:rPr lang="en-US" b="1" dirty="0"/>
              <a:t>G.S. 115C-218.7(b) – Effective July 2017:</a:t>
            </a:r>
            <a:endParaRPr lang="en-US" dirty="0"/>
          </a:p>
          <a:p>
            <a:r>
              <a:rPr lang="en-US" dirty="0"/>
              <a:t>Implemented within CSADM for SY 2018 – 2019 projections</a:t>
            </a:r>
          </a:p>
          <a:p>
            <a:r>
              <a:rPr lang="en-US" dirty="0"/>
              <a:t> </a:t>
            </a:r>
          </a:p>
          <a:p>
            <a:r>
              <a:rPr lang="en-US" dirty="0"/>
              <a:t>Enrollment growth of greater than twenty percent (20%) shall be considered a material revision of the charter. The State Board </a:t>
            </a:r>
            <a:r>
              <a:rPr lang="en-US" b="1" dirty="0"/>
              <a:t>shall not </a:t>
            </a:r>
            <a:r>
              <a:rPr lang="en-US" dirty="0"/>
              <a:t>approve a material revision for enrollment growth of greater than twenty percent (20%) for a charter that is currently identified as low-performing. </a:t>
            </a:r>
          </a:p>
          <a:p>
            <a:r>
              <a:rPr lang="en-US" dirty="0"/>
              <a:t> </a:t>
            </a:r>
          </a:p>
          <a:p>
            <a:r>
              <a:rPr lang="en-US" dirty="0"/>
              <a:t>Enrollment growth of greater than twenty-five percent (25%) </a:t>
            </a:r>
            <a:r>
              <a:rPr lang="en-US" b="1" dirty="0"/>
              <a:t>shall be </a:t>
            </a:r>
            <a:r>
              <a:rPr lang="en-US" dirty="0"/>
              <a:t>considered a material revision of the charter for any charter school that is not identified as low-performing. </a:t>
            </a:r>
          </a:p>
          <a:p>
            <a:r>
              <a:rPr lang="en-US" dirty="0"/>
              <a:t> </a:t>
            </a:r>
          </a:p>
          <a:p>
            <a:r>
              <a:rPr lang="en-US" dirty="0"/>
              <a:t>The State Board </a:t>
            </a:r>
            <a:r>
              <a:rPr lang="en-US" b="1" dirty="0"/>
              <a:t>may approve </a:t>
            </a:r>
            <a:r>
              <a:rPr lang="en-US" dirty="0"/>
              <a:t>such additional enrollment growth of greater than twenty-five percent (25%) only if it finds all the following: </a:t>
            </a:r>
          </a:p>
          <a:p>
            <a:r>
              <a:rPr lang="en-US" dirty="0"/>
              <a:t> </a:t>
            </a:r>
          </a:p>
          <a:p>
            <a:r>
              <a:rPr lang="en-US" dirty="0"/>
              <a:t>1) The actual enrollment of the charter school is within ten percent (10%) of its maximum authorized enrollment. </a:t>
            </a:r>
          </a:p>
          <a:p>
            <a:r>
              <a:rPr lang="en-US" dirty="0"/>
              <a:t> </a:t>
            </a:r>
          </a:p>
          <a:p>
            <a:r>
              <a:rPr lang="en-US" dirty="0"/>
              <a:t>2) The charter school has commitments for ninety percent (90%) of the requested maximum growth. </a:t>
            </a:r>
          </a:p>
          <a:p>
            <a:r>
              <a:rPr lang="en-US" dirty="0"/>
              <a:t> </a:t>
            </a:r>
          </a:p>
          <a:p>
            <a:r>
              <a:rPr lang="en-US" dirty="0"/>
              <a:t>3) The charter school is not currently identified as low-performing. </a:t>
            </a:r>
          </a:p>
          <a:p>
            <a:pPr marL="457200" marR="0">
              <a:spcBef>
                <a:spcPts val="0"/>
              </a:spcBef>
              <a:spcAft>
                <a:spcPts val="0"/>
              </a:spcAft>
            </a:pPr>
            <a:endParaRPr lang="en-US" sz="2400" b="1" dirty="0">
              <a:solidFill>
                <a:srgbClr val="000000"/>
              </a:solidFill>
              <a:ea typeface="Calibri" panose="020F0502020204030204" pitchFamily="34" charset="0"/>
            </a:endParaRPr>
          </a:p>
        </p:txBody>
      </p:sp>
    </p:spTree>
    <p:extLst>
      <p:ext uri="{BB962C8B-B14F-4D97-AF65-F5344CB8AC3E}">
        <p14:creationId xmlns:p14="http://schemas.microsoft.com/office/powerpoint/2010/main" val="1369911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8305800" cy="5107937"/>
          </a:xfrm>
          <a:prstGeom prst="rect">
            <a:avLst/>
          </a:prstGeom>
        </p:spPr>
        <p:txBody>
          <a:bodyPr wrap="square">
            <a:spAutoFit/>
          </a:bodyPr>
          <a:lstStyle/>
          <a:p>
            <a:pPr algn="ctr"/>
            <a:r>
              <a:rPr lang="en-US" b="1" dirty="0">
                <a:solidFill>
                  <a:srgbClr val="000000"/>
                </a:solidFill>
                <a:ea typeface="Calibri" panose="020F0502020204030204" pitchFamily="34" charset="0"/>
              </a:rPr>
              <a:t>Why Is CSADM Required - </a:t>
            </a:r>
            <a:r>
              <a:rPr lang="en-US" i="1" dirty="0">
                <a:solidFill>
                  <a:srgbClr val="000000"/>
                </a:solidFill>
                <a:ea typeface="Calibri" panose="020F0502020204030204" pitchFamily="34" charset="0"/>
              </a:rPr>
              <a:t>continued</a:t>
            </a:r>
          </a:p>
          <a:p>
            <a:endParaRPr lang="en-US" b="1" dirty="0"/>
          </a:p>
          <a:p>
            <a:endParaRPr lang="en-US" b="1" dirty="0"/>
          </a:p>
          <a:p>
            <a:r>
              <a:rPr lang="en-US" b="1" dirty="0"/>
              <a:t>G.S. 115C-218.7(b) – Effective July 2017 – continued</a:t>
            </a:r>
          </a:p>
          <a:p>
            <a:r>
              <a:rPr lang="en-US" dirty="0"/>
              <a:t>Implemented within CSADM for SY 2018 – 2019 projections</a:t>
            </a:r>
          </a:p>
          <a:p>
            <a:endParaRPr lang="en-US" dirty="0"/>
          </a:p>
          <a:p>
            <a:r>
              <a:rPr lang="en-US" dirty="0"/>
              <a:t> </a:t>
            </a:r>
          </a:p>
          <a:p>
            <a:r>
              <a:rPr lang="en-US" dirty="0"/>
              <a:t>4) The charter school meets generally accepted standards of fiscal management. </a:t>
            </a:r>
          </a:p>
          <a:p>
            <a:r>
              <a:rPr lang="en-US" dirty="0"/>
              <a:t> </a:t>
            </a:r>
          </a:p>
          <a:p>
            <a:r>
              <a:rPr lang="en-US" dirty="0"/>
              <a:t>5) The charter school is, at the time of the request for the enrollment increase,    substantially in compliance with State law, federal law, the charter school's own bylaws, and the provisions set forth in its charter granted by the State Board. </a:t>
            </a:r>
          </a:p>
          <a:p>
            <a:r>
              <a:rPr lang="en-US" dirty="0"/>
              <a:t> </a:t>
            </a:r>
          </a:p>
          <a:p>
            <a:r>
              <a:rPr lang="en-US" dirty="0"/>
              <a:t> </a:t>
            </a:r>
          </a:p>
          <a:p>
            <a:r>
              <a:rPr lang="en-US" dirty="0"/>
              <a:t> </a:t>
            </a:r>
          </a:p>
          <a:p>
            <a:r>
              <a:rPr lang="en-US" sz="2000" b="1" dirty="0">
                <a:solidFill>
                  <a:srgbClr val="000000"/>
                </a:solidFill>
                <a:ea typeface="Calibri" panose="020F0502020204030204" pitchFamily="34" charset="0"/>
              </a:rPr>
              <a:t> </a:t>
            </a:r>
            <a:endParaRPr lang="en-US" sz="2000" dirty="0">
              <a:solidFill>
                <a:srgbClr val="000000"/>
              </a:solidFill>
              <a:ea typeface="Calibri" panose="020F0502020204030204" pitchFamily="34" charset="0"/>
            </a:endParaRPr>
          </a:p>
          <a:p>
            <a:pPr marR="69215" algn="just">
              <a:lnSpc>
                <a:spcPct val="105000"/>
              </a:lnSpc>
            </a:pPr>
            <a:endParaRPr lang="en-US" dirty="0">
              <a:latin typeface="Calibri" panose="020F0502020204030204" pitchFamily="34" charset="0"/>
              <a:ea typeface="Times New Roman" panose="02020603050405020304" pitchFamily="18" charset="0"/>
            </a:endParaRPr>
          </a:p>
          <a:p>
            <a:pPr marR="69215" algn="just">
              <a:lnSpc>
                <a:spcPct val="105000"/>
              </a:lnSpc>
            </a:pPr>
            <a:endParaRPr lang="en-US" sz="10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9072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458200" cy="6863417"/>
          </a:xfrm>
          <a:prstGeom prst="rect">
            <a:avLst/>
          </a:prstGeom>
        </p:spPr>
        <p:txBody>
          <a:bodyPr wrap="square">
            <a:spAutoFit/>
          </a:bodyPr>
          <a:lstStyle/>
          <a:p>
            <a:pPr algn="ctr"/>
            <a:r>
              <a:rPr lang="en-US" sz="2000" b="1" dirty="0">
                <a:solidFill>
                  <a:srgbClr val="000000"/>
                </a:solidFill>
                <a:ea typeface="Calibri" panose="020F0502020204030204" pitchFamily="34" charset="0"/>
              </a:rPr>
              <a:t>Why Is CSADM Required - </a:t>
            </a:r>
            <a:r>
              <a:rPr lang="en-US" sz="2000" i="1" dirty="0">
                <a:solidFill>
                  <a:srgbClr val="000000"/>
                </a:solidFill>
                <a:ea typeface="Calibri" panose="020F0502020204030204" pitchFamily="34" charset="0"/>
              </a:rPr>
              <a:t>continued</a:t>
            </a:r>
          </a:p>
          <a:p>
            <a:pPr algn="ctr"/>
            <a:endParaRPr lang="en-US" sz="2000" b="1" dirty="0">
              <a:solidFill>
                <a:srgbClr val="000000"/>
              </a:solidFill>
              <a:ea typeface="Calibri" panose="020F0502020204030204" pitchFamily="34" charset="0"/>
            </a:endParaRPr>
          </a:p>
          <a:p>
            <a:r>
              <a:rPr lang="en-US" sz="2000" b="1" dirty="0"/>
              <a:t>§ 115C-218.8</a:t>
            </a:r>
            <a:r>
              <a:rPr lang="en-US" sz="2000" dirty="0"/>
              <a:t>. Nonmaterial revisions of charters. </a:t>
            </a:r>
          </a:p>
          <a:p>
            <a:r>
              <a:rPr lang="en-US" sz="2000" dirty="0"/>
              <a:t> </a:t>
            </a:r>
          </a:p>
          <a:p>
            <a:r>
              <a:rPr lang="en-US" sz="2000" dirty="0"/>
              <a:t>It </a:t>
            </a:r>
            <a:r>
              <a:rPr lang="en-US" sz="2000" b="1" dirty="0"/>
              <a:t>shall not </a:t>
            </a:r>
            <a:r>
              <a:rPr lang="en-US" sz="2000" dirty="0"/>
              <a:t>be considered a material revision of a charter and shall not require prior approval of the State Board for a charter school to do any of the following: </a:t>
            </a:r>
          </a:p>
          <a:p>
            <a:r>
              <a:rPr lang="en-US" sz="2000" dirty="0"/>
              <a:t> </a:t>
            </a:r>
          </a:p>
          <a:p>
            <a:r>
              <a:rPr lang="en-US" sz="2000" i="1" dirty="0"/>
              <a:t>A school must notify the Office of Charter Schools and make appropriate adjustments within CSADM</a:t>
            </a:r>
            <a:r>
              <a:rPr lang="en-US" sz="2000" dirty="0"/>
              <a:t>. </a:t>
            </a:r>
          </a:p>
          <a:p>
            <a:r>
              <a:rPr lang="en-US" sz="2000" dirty="0"/>
              <a:t> </a:t>
            </a:r>
          </a:p>
          <a:p>
            <a:r>
              <a:rPr lang="en-US" sz="2000" dirty="0"/>
              <a:t>1) Increase its enrollment during the charter school's second year of operation and annually thereafter in accordance with G.S. 115C-218.7(b). </a:t>
            </a:r>
          </a:p>
          <a:p>
            <a:r>
              <a:rPr lang="en-US" sz="2000" dirty="0"/>
              <a:t> </a:t>
            </a:r>
          </a:p>
          <a:p>
            <a:r>
              <a:rPr lang="en-US" sz="2000" dirty="0"/>
              <a:t>2) Increase its enrollment during the charter school's second year of operation and annually thereafter in accordance with planned growth as authorized in its charter. </a:t>
            </a:r>
          </a:p>
          <a:p>
            <a:r>
              <a:rPr lang="en-US" sz="2000" dirty="0"/>
              <a:t> </a:t>
            </a:r>
          </a:p>
          <a:p>
            <a:r>
              <a:rPr lang="en-US" sz="2000" dirty="0"/>
              <a:t>3) Expand to offer one grade higher or lower than the charter school currently offers if the charter school has (</a:t>
            </a:r>
            <a:r>
              <a:rPr lang="en-US" sz="2000" dirty="0" err="1"/>
              <a:t>i</a:t>
            </a:r>
            <a:r>
              <a:rPr lang="en-US" sz="2000" dirty="0"/>
              <a:t>) operated for at least three years, (ii) has not been identified as continually low-performing as provided in G.S. 115C-218.94, and (iii) has been in financial compliance as required by the State Board.</a:t>
            </a:r>
            <a:r>
              <a:rPr lang="en-US" sz="2000" b="1" dirty="0">
                <a:solidFill>
                  <a:srgbClr val="000000"/>
                </a:solidFill>
                <a:ea typeface="Calibri" panose="020F0502020204030204" pitchFamily="34" charset="0"/>
              </a:rPr>
              <a:t> </a:t>
            </a:r>
            <a:endParaRPr lang="en-US" sz="2000" dirty="0">
              <a:solidFill>
                <a:srgbClr val="000000"/>
              </a:solidFill>
              <a:ea typeface="Calibri" panose="020F0502020204030204" pitchFamily="34" charset="0"/>
            </a:endParaRPr>
          </a:p>
          <a:p>
            <a:pPr marL="457200" marR="0">
              <a:spcBef>
                <a:spcPts val="0"/>
              </a:spcBef>
              <a:spcAft>
                <a:spcPts val="0"/>
              </a:spcAft>
            </a:pPr>
            <a:r>
              <a:rPr lang="en-US" sz="2000" b="1" dirty="0">
                <a:solidFill>
                  <a:srgbClr val="000000"/>
                </a:solidFill>
                <a:ea typeface="Calibri" panose="020F0502020204030204" pitchFamily="34" charset="0"/>
              </a:rPr>
              <a:t> </a:t>
            </a:r>
            <a:endParaRPr lang="en-US" sz="2000" dirty="0">
              <a:solidFill>
                <a:srgbClr val="000000"/>
              </a:solidFill>
              <a:ea typeface="Calibri" panose="020F0502020204030204" pitchFamily="34" charset="0"/>
            </a:endParaRPr>
          </a:p>
        </p:txBody>
      </p:sp>
    </p:spTree>
    <p:extLst>
      <p:ext uri="{BB962C8B-B14F-4D97-AF65-F5344CB8AC3E}">
        <p14:creationId xmlns:p14="http://schemas.microsoft.com/office/powerpoint/2010/main" val="1129420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E6C5ECC-E120-4414-B794-5ED25A92AE5A}"/>
              </a:ext>
            </a:extLst>
          </p:cNvPr>
          <p:cNvSpPr/>
          <p:nvPr/>
        </p:nvSpPr>
        <p:spPr>
          <a:xfrm>
            <a:off x="304800" y="843677"/>
            <a:ext cx="8534400" cy="5755422"/>
          </a:xfrm>
          <a:prstGeom prst="rect">
            <a:avLst/>
          </a:prstGeom>
        </p:spPr>
        <p:txBody>
          <a:bodyPr wrap="square">
            <a:spAutoFit/>
          </a:bodyPr>
          <a:lstStyle/>
          <a:p>
            <a:pPr algn="ctr"/>
            <a:r>
              <a:rPr lang="en-US" sz="2000" b="1" dirty="0">
                <a:solidFill>
                  <a:srgbClr val="000000"/>
                </a:solidFill>
                <a:ea typeface="Calibri" panose="020F0502020204030204" pitchFamily="34" charset="0"/>
              </a:rPr>
              <a:t>Why Is CSADM Required - </a:t>
            </a:r>
            <a:r>
              <a:rPr lang="en-US" sz="2000" i="1" dirty="0">
                <a:solidFill>
                  <a:srgbClr val="000000"/>
                </a:solidFill>
                <a:ea typeface="Calibri" panose="020F0502020204030204" pitchFamily="34" charset="0"/>
              </a:rPr>
              <a:t>continued</a:t>
            </a:r>
          </a:p>
          <a:p>
            <a:endParaRPr lang="en-US" sz="1400" b="1" dirty="0">
              <a:solidFill>
                <a:srgbClr val="000000"/>
              </a:solidFill>
              <a:latin typeface="Calibri" panose="020F0502020204030204" pitchFamily="34" charset="0"/>
              <a:ea typeface="Calibri" panose="020F0502020204030204" pitchFamily="34" charset="0"/>
            </a:endParaRPr>
          </a:p>
          <a:p>
            <a:endParaRPr lang="en-US" sz="1400" b="1" dirty="0">
              <a:solidFill>
                <a:srgbClr val="000000"/>
              </a:solidFill>
              <a:latin typeface="Calibri" panose="020F0502020204030204" pitchFamily="34" charset="0"/>
              <a:ea typeface="Calibri" panose="020F0502020204030204" pitchFamily="34" charset="0"/>
            </a:endParaRPr>
          </a:p>
          <a:p>
            <a:r>
              <a:rPr lang="en-US" sz="1400" b="1" dirty="0">
                <a:solidFill>
                  <a:srgbClr val="000000"/>
                </a:solidFill>
                <a:latin typeface="Calibri" panose="020F0502020204030204" pitchFamily="34" charset="0"/>
                <a:ea typeface="Calibri" panose="020F0502020204030204" pitchFamily="34" charset="0"/>
              </a:rPr>
              <a:t>G.S. 115C-218.7(b) – Effective July 2018</a:t>
            </a:r>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Implemented within CSADM for SY 2019 – 2020 projections</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Enrollment growth of greater than twenty percent (20%) shall be considered a material revision of the charter if the charter is currently identified as low-performing. The State Board </a:t>
            </a:r>
            <a:r>
              <a:rPr lang="en-US" sz="1400" b="1" dirty="0">
                <a:solidFill>
                  <a:srgbClr val="000000"/>
                </a:solidFill>
                <a:latin typeface="Calibri" panose="020F0502020204030204" pitchFamily="34" charset="0"/>
                <a:ea typeface="Calibri" panose="020F0502020204030204" pitchFamily="34" charset="0"/>
              </a:rPr>
              <a:t>shall not </a:t>
            </a:r>
            <a:r>
              <a:rPr lang="en-US" sz="1400" dirty="0">
                <a:solidFill>
                  <a:srgbClr val="000000"/>
                </a:solidFill>
                <a:latin typeface="Calibri" panose="020F0502020204030204" pitchFamily="34" charset="0"/>
                <a:ea typeface="Calibri" panose="020F0502020204030204" pitchFamily="34" charset="0"/>
              </a:rPr>
              <a:t>approve a material revision for enrollment growth of greater than twenty percent (20%) for a charter that is currently identified as low-performing.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Enrollment growth of greater than thirty percent (30%) </a:t>
            </a:r>
            <a:r>
              <a:rPr lang="en-US" sz="1400" b="1" dirty="0">
                <a:solidFill>
                  <a:srgbClr val="000000"/>
                </a:solidFill>
                <a:latin typeface="Calibri" panose="020F0502020204030204" pitchFamily="34" charset="0"/>
                <a:ea typeface="Calibri" panose="020F0502020204030204" pitchFamily="34" charset="0"/>
              </a:rPr>
              <a:t>shall be </a:t>
            </a:r>
            <a:r>
              <a:rPr lang="en-US" sz="1400" dirty="0">
                <a:solidFill>
                  <a:srgbClr val="000000"/>
                </a:solidFill>
                <a:latin typeface="Calibri" panose="020F0502020204030204" pitchFamily="34" charset="0"/>
                <a:ea typeface="Calibri" panose="020F0502020204030204" pitchFamily="34" charset="0"/>
              </a:rPr>
              <a:t>considered a material revision of the charter for any charter school that is not identified as low-performing.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The State Board </a:t>
            </a:r>
            <a:r>
              <a:rPr lang="en-US" sz="1400" b="1" dirty="0">
                <a:solidFill>
                  <a:srgbClr val="000000"/>
                </a:solidFill>
                <a:latin typeface="Calibri" panose="020F0502020204030204" pitchFamily="34" charset="0"/>
                <a:ea typeface="Calibri" panose="020F0502020204030204" pitchFamily="34" charset="0"/>
              </a:rPr>
              <a:t>may approve </a:t>
            </a:r>
            <a:r>
              <a:rPr lang="en-US" sz="1400" dirty="0">
                <a:solidFill>
                  <a:srgbClr val="000000"/>
                </a:solidFill>
                <a:latin typeface="Calibri" panose="020F0502020204030204" pitchFamily="34" charset="0"/>
                <a:ea typeface="Calibri" panose="020F0502020204030204" pitchFamily="34" charset="0"/>
              </a:rPr>
              <a:t>such additional enrollment growth of greater thirty percent (30%) only if it finds all of the following: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1) The actual enrollment of the charter school is within ten percent (10%) of its maximum authorized enrollment.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2) The charter school has commitments for ninety percent (90%) of the requested maximum growth.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3) The charter school is not currently identified as low-performing.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4) The charter school meets generally accepted standards of fiscal management. </a:t>
            </a:r>
            <a:endParaRPr lang="en-US" sz="1400" dirty="0">
              <a:solidFill>
                <a:srgbClr val="000000"/>
              </a:solidFill>
              <a:latin typeface="Times New Roman" panose="02020603050405020304" pitchFamily="18" charset="0"/>
              <a:ea typeface="Calibri" panose="020F0502020204030204" pitchFamily="34" charset="0"/>
            </a:endParaRPr>
          </a:p>
          <a:p>
            <a:r>
              <a:rPr lang="en-US" sz="1400" dirty="0">
                <a:solidFill>
                  <a:srgbClr val="000000"/>
                </a:solidFill>
                <a:latin typeface="Calibri" panose="020F0502020204030204" pitchFamily="34" charset="0"/>
                <a:ea typeface="Calibri" panose="020F0502020204030204" pitchFamily="34" charset="0"/>
              </a:rPr>
              <a:t>5) The charter school is, at the time of the request for the enrollment increase, substantially in compliance with State law, federal law, the charter school's own bylaws, and the provisions set forth in its charter granted by the State Board. </a:t>
            </a:r>
            <a:endParaRPr lang="en-US" sz="1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4703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153400" cy="4520468"/>
          </a:xfrm>
          <a:prstGeom prst="rect">
            <a:avLst/>
          </a:prstGeom>
        </p:spPr>
        <p:txBody>
          <a:bodyPr wrap="square">
            <a:spAutoFit/>
          </a:bodyPr>
          <a:lstStyle/>
          <a:p>
            <a:pPr algn="ctr">
              <a:lnSpc>
                <a:spcPct val="107000"/>
              </a:lnSpc>
              <a:spcAft>
                <a:spcPts val="800"/>
              </a:spcAft>
            </a:pPr>
            <a:r>
              <a:rPr lang="en-US" sz="3200" dirty="0">
                <a:latin typeface="Calibri" panose="020F0502020204030204" pitchFamily="34" charset="0"/>
                <a:ea typeface="Calibri" panose="020F0502020204030204" pitchFamily="34" charset="0"/>
                <a:cs typeface="Tahoma" panose="020B0604030504040204" pitchFamily="34" charset="0"/>
              </a:rPr>
              <a:t>DEFINITIONS OF TERMS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latin typeface="Calibri" panose="020F0502020204030204" pitchFamily="34" charset="0"/>
                <a:ea typeface="Calibri" panose="020F0502020204030204" pitchFamily="34" charset="0"/>
                <a:cs typeface="Tahoma" panose="020B0604030504040204" pitchFamily="34"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Power School </a:t>
            </a:r>
            <a:r>
              <a:rPr lang="en-US" sz="2000" dirty="0">
                <a:latin typeface="Calibri" panose="020F0502020204030204" pitchFamily="34" charset="0"/>
                <a:ea typeface="Calibri" panose="020F0502020204030204" pitchFamily="34" charset="0"/>
                <a:cs typeface="Times New Roman" panose="02020603050405020304" pitchFamily="18" charset="0"/>
              </a:rPr>
              <a:t>- A web-based student information system. Power School provides the full range of features needed by administrators at the district and school level for student accounting. The system is developed by Pearson Education, Inc.</a:t>
            </a:r>
          </a:p>
          <a:p>
            <a:pPr>
              <a:lnSpc>
                <a:spcPct val="107000"/>
              </a:lnSpc>
              <a:spcAft>
                <a:spcPts val="800"/>
              </a:spcAft>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Student Accounting </a:t>
            </a:r>
            <a:r>
              <a:rPr lang="en-US" sz="2000" dirty="0">
                <a:latin typeface="Calibri" panose="020F0502020204030204" pitchFamily="34" charset="0"/>
                <a:ea typeface="Calibri" panose="020F0502020204030204" pitchFamily="34" charset="0"/>
                <a:cs typeface="Times New Roman" panose="02020603050405020304" pitchFamily="18" charset="0"/>
              </a:rPr>
              <a:t>- The data collection regarding student enrollment, membership, attendance, and withdrawal from membership in the public schools. </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Power School is the official student information system by which this data is reported to the Department of Public Instruction.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613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7848600" cy="3664208"/>
          </a:xfrm>
          <a:prstGeom prst="rect">
            <a:avLst/>
          </a:prstGeom>
        </p:spPr>
        <p:txBody>
          <a:bodyPr wrap="square">
            <a:spAutoFit/>
          </a:bodyPr>
          <a:lstStyle/>
          <a:p>
            <a:pPr lvl="0" algn="ctr">
              <a:lnSpc>
                <a:spcPct val="107000"/>
              </a:lnSpc>
              <a:spcAft>
                <a:spcPts val="800"/>
              </a:spcAft>
            </a:pPr>
            <a:r>
              <a:rPr lang="en-US" sz="3200" dirty="0">
                <a:solidFill>
                  <a:prstClr val="black"/>
                </a:solidFill>
                <a:latin typeface="Calibri" panose="020F0502020204030204" pitchFamily="34" charset="0"/>
                <a:ea typeface="Calibri" panose="020F0502020204030204" pitchFamily="34" charset="0"/>
                <a:cs typeface="Tahoma" panose="020B0604030504040204" pitchFamily="34" charset="0"/>
              </a:rPr>
              <a:t>DEFINITIONS OF TERMS</a:t>
            </a:r>
            <a:endParaRPr lang="en-US" sz="16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6858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Average Daily Membership (ADM) </a:t>
            </a:r>
            <a:r>
              <a:rPr lang="en-US" sz="2000" dirty="0">
                <a:latin typeface="Calibri" panose="020F0502020204030204" pitchFamily="34" charset="0"/>
                <a:ea typeface="Calibri" panose="020F0502020204030204" pitchFamily="34" charset="0"/>
                <a:cs typeface="Times New Roman" panose="02020603050405020304" pitchFamily="18" charset="0"/>
              </a:rPr>
              <a:t>- The sum of the number of days in membership for all students in individual Local Education Agencies (LEAs), divided by the number of school days in the term.</a:t>
            </a:r>
          </a:p>
          <a:p>
            <a:pPr>
              <a:lnSpc>
                <a:spcPct val="107000"/>
              </a:lnSpc>
              <a:spcAft>
                <a:spcPts val="800"/>
              </a:spcAft>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Allotted ADM </a:t>
            </a:r>
            <a:r>
              <a:rPr lang="en-US" sz="2000" dirty="0">
                <a:latin typeface="Calibri" panose="020F0502020204030204" pitchFamily="34" charset="0"/>
                <a:ea typeface="Calibri" panose="020F0502020204030204" pitchFamily="34" charset="0"/>
                <a:cs typeface="Times New Roman" panose="02020603050405020304" pitchFamily="18" charset="0"/>
              </a:rPr>
              <a:t>- The higher of the first two months total projected ADM for the current year or the higher of the first two months total prior year ADM.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7582710"/>
      </p:ext>
    </p:extLst>
  </p:cSld>
  <p:clrMapOvr>
    <a:masterClrMapping/>
  </p:clrMapOvr>
</p:sld>
</file>

<file path=ppt/theme/theme1.xml><?xml version="1.0" encoding="utf-8"?>
<a:theme xmlns:a="http://schemas.openxmlformats.org/drawingml/2006/main" name="Animated_pointer_and_light-up_tex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E519BB6-FA83-4C7A-A5C3-FEA49DBE1C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On-screen Show (4:3)</PresentationFormat>
  <Paragraphs>143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Tahoma</vt:lpstr>
      <vt:lpstr>Times New Roman</vt:lpstr>
      <vt:lpstr>Wingdings</vt:lpstr>
      <vt:lpstr>Animated_pointer_and_light-up_text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2017-05-09T19:09:32Z</dcterms:created>
  <dcterms:modified xsi:type="dcterms:W3CDTF">2018-06-05T17:49:20Z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TC024787149991</vt:lpwstr>
  </property>
</Properties>
</file>