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  <p:sldMasterId id="2147483736" r:id="rId2"/>
    <p:sldMasterId id="2147483811" r:id="rId3"/>
  </p:sldMasterIdLst>
  <p:notesMasterIdLst>
    <p:notesMasterId r:id="rId48"/>
  </p:notesMasterIdLst>
  <p:handoutMasterIdLst>
    <p:handoutMasterId r:id="rId49"/>
  </p:handoutMasterIdLst>
  <p:sldIdLst>
    <p:sldId id="431" r:id="rId4"/>
    <p:sldId id="432" r:id="rId5"/>
    <p:sldId id="433" r:id="rId6"/>
    <p:sldId id="434" r:id="rId7"/>
    <p:sldId id="435" r:id="rId8"/>
    <p:sldId id="436" r:id="rId9"/>
    <p:sldId id="453" r:id="rId10"/>
    <p:sldId id="365" r:id="rId11"/>
    <p:sldId id="437" r:id="rId12"/>
    <p:sldId id="438" r:id="rId13"/>
    <p:sldId id="429" r:id="rId14"/>
    <p:sldId id="443" r:id="rId15"/>
    <p:sldId id="439" r:id="rId16"/>
    <p:sldId id="444" r:id="rId17"/>
    <p:sldId id="442" r:id="rId18"/>
    <p:sldId id="441" r:id="rId19"/>
    <p:sldId id="440" r:id="rId20"/>
    <p:sldId id="446" r:id="rId21"/>
    <p:sldId id="445" r:id="rId22"/>
    <p:sldId id="447" r:id="rId23"/>
    <p:sldId id="449" r:id="rId24"/>
    <p:sldId id="448" r:id="rId25"/>
    <p:sldId id="450" r:id="rId26"/>
    <p:sldId id="452" r:id="rId27"/>
    <p:sldId id="454" r:id="rId28"/>
    <p:sldId id="451" r:id="rId29"/>
    <p:sldId id="455" r:id="rId30"/>
    <p:sldId id="456" r:id="rId31"/>
    <p:sldId id="457" r:id="rId32"/>
    <p:sldId id="458" r:id="rId33"/>
    <p:sldId id="459" r:id="rId34"/>
    <p:sldId id="460" r:id="rId35"/>
    <p:sldId id="461" r:id="rId36"/>
    <p:sldId id="462" r:id="rId37"/>
    <p:sldId id="463" r:id="rId38"/>
    <p:sldId id="464" r:id="rId39"/>
    <p:sldId id="465" r:id="rId40"/>
    <p:sldId id="466" r:id="rId41"/>
    <p:sldId id="467" r:id="rId42"/>
    <p:sldId id="468" r:id="rId43"/>
    <p:sldId id="469" r:id="rId44"/>
    <p:sldId id="470" r:id="rId45"/>
    <p:sldId id="471" r:id="rId46"/>
    <p:sldId id="423" r:id="rId47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20000"/>
      </a:spcBef>
      <a:spcAft>
        <a:spcPct val="0"/>
      </a:spcAft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1pPr>
    <a:lvl2pPr marL="457200" algn="ctr" rtl="0" eaLnBrk="0" fontAlgn="base" hangingPunct="0">
      <a:spcBef>
        <a:spcPct val="20000"/>
      </a:spcBef>
      <a:spcAft>
        <a:spcPct val="0"/>
      </a:spcAft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2pPr>
    <a:lvl3pPr marL="914400" algn="ctr" rtl="0" eaLnBrk="0" fontAlgn="base" hangingPunct="0">
      <a:spcBef>
        <a:spcPct val="20000"/>
      </a:spcBef>
      <a:spcAft>
        <a:spcPct val="0"/>
      </a:spcAft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3pPr>
    <a:lvl4pPr marL="1371600" algn="ctr" rtl="0" eaLnBrk="0" fontAlgn="base" hangingPunct="0">
      <a:spcBef>
        <a:spcPct val="20000"/>
      </a:spcBef>
      <a:spcAft>
        <a:spcPct val="0"/>
      </a:spcAft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4pPr>
    <a:lvl5pPr marL="1828800" algn="ctr" rtl="0" eaLnBrk="0" fontAlgn="base" hangingPunct="0">
      <a:spcBef>
        <a:spcPct val="20000"/>
      </a:spcBef>
      <a:spcAft>
        <a:spcPct val="0"/>
      </a:spcAft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5000" b="1" kern="1200">
        <a:solidFill>
          <a:srgbClr val="73BFC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is Schauss" initials="AS" lastIdx="1" clrIdx="0">
    <p:extLst>
      <p:ext uri="{19B8F6BF-5375-455C-9EA6-DF929625EA0E}">
        <p15:presenceInfo xmlns:p15="http://schemas.microsoft.com/office/powerpoint/2012/main" userId="S-1-5-21-2915744530-4150989308-3255877591-33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3" autoAdjust="0"/>
    <p:restoredTop sz="94609" autoAdjust="0"/>
  </p:normalViewPr>
  <p:slideViewPr>
    <p:cSldViewPr>
      <p:cViewPr varScale="1">
        <p:scale>
          <a:sx n="120" d="100"/>
          <a:sy n="120" d="100"/>
        </p:scale>
        <p:origin x="11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commentAuthors" Target="commentAuthor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8" tIns="44859" rIns="89718" bIns="44859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027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8" tIns="44859" rIns="89718" bIns="44859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684926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8" tIns="44859" rIns="89718" bIns="44859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027" y="8684926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8" tIns="44859" rIns="89718" bIns="44859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BB5FB4A-CA1E-46A8-972C-F65ADCDA3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99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8" tIns="44859" rIns="89718" bIns="44859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027" y="0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8" tIns="44859" rIns="89718" bIns="44859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421" y="4344026"/>
            <a:ext cx="5485158" cy="41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6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684926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8" tIns="44859" rIns="89718" bIns="44859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027" y="8684926"/>
            <a:ext cx="2972421" cy="4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8" tIns="44859" rIns="89718" bIns="44859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C580D6F-80FE-4D7C-93BB-B39537DE5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95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384157-6621-481A-8173-F0DE1F97A23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4269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80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540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4075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8732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6558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8806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1881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44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0605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329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6274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5765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0289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5385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0867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4571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7509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9099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58346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80215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464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7768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1962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3158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254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334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1019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55860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36178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7837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C5708-6BB0-4B9E-A42C-97D8216A20A3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847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50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1384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85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613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319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84157-6621-481A-8173-F0DE1F97A23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994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1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905000"/>
            <a:ext cx="7239000" cy="1143000"/>
          </a:xfrm>
        </p:spPr>
        <p:txBody>
          <a:bodyPr/>
          <a:lstStyle>
            <a:lvl1pPr algn="ctr">
              <a:defRPr sz="56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657600"/>
            <a:ext cx="6781800" cy="1752600"/>
          </a:xfrm>
        </p:spPr>
        <p:txBody>
          <a:bodyPr/>
          <a:lstStyle>
            <a:lvl1pPr marL="0" indent="0" algn="ctr">
              <a:defRPr sz="4000"/>
            </a:lvl1pPr>
          </a:lstStyle>
          <a:p>
            <a:r>
              <a:rPr lang="en-US" alt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457200"/>
            <a:ext cx="1790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457200"/>
            <a:ext cx="5219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457200"/>
            <a:ext cx="716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95400" y="1981200"/>
            <a:ext cx="3505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505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457200"/>
            <a:ext cx="716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95400" y="1981200"/>
            <a:ext cx="3505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53000" y="1981200"/>
            <a:ext cx="35052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53000" y="4114800"/>
            <a:ext cx="35052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CE9F6-A66B-478B-A449-62FC7097D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D517F-A915-4972-B703-BCB994E91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1D8D0-6071-4A5C-9AFC-3BCAA1AA8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D9B15-D4C4-4B90-B13E-6CD64F50B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CCDF5-0211-4041-9437-29D30D7A6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A1C4C-2945-4979-95D8-F20B39639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27081-AAB3-4332-BA63-02590CD8DE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E674D-6000-438E-8D7C-F9995ADDC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49163-991F-48CD-AC86-CA3FDD5C4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52868-EEF7-4773-9682-47339E08E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69C68-EB77-49E0-A209-B8EAF3AA2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537F-CD53-4EB5-8DD9-CA20922AF689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3098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2DB58-211D-4E5C-BE7E-FC52999CAE27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7069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721F-CB2A-495A-A259-4412102E8080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8266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9EE8-7F8C-4F38-B6A7-2C8FD4B57D18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438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6423B-AC05-431E-A463-526A7E3B689C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23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C7B8B-07A8-4FA7-8904-7AFF1D392B97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3521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317A1-1ACF-45BF-A8B1-8AFB183C4453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2502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A7B3-C57E-4056-A109-60DB5DD0FCED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8070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9FE51-1813-4A07-B59E-89D41D0D4358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6445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DD23-D281-451D-AA9A-DA8F1F0D1A18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5710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B1DE-FE9B-4D4C-97F6-3DA835189706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77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45720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81200"/>
            <a:ext cx="716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73BFC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6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FFFF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FFFF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2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294D75AD-73E7-4D98-A7F8-C867A402C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54824-6413-4D6E-AA95-C78556F83D71}" type="datetime1">
              <a:rPr lang="en-US" smtClean="0"/>
              <a:t>6/11/2018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A8C77-C57D-41C2-9D50-0668B7B3E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75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Relationship Id="rId4" Type="http://schemas.openxmlformats.org/officeDocument/2006/relationships/hyperlink" Target="http://www.ncpublicschools.org/fbs/accounting/manuals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6.xml"/><Relationship Id="rId4" Type="http://schemas.openxmlformats.org/officeDocument/2006/relationships/hyperlink" Target="http://www.ncpublicschools.org/fbs/finance/cash/" TargetMode="Externa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1371600"/>
            <a:ext cx="9144000" cy="462915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784" y="1823603"/>
            <a:ext cx="8260773" cy="2541903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Charter School Finance</a:t>
            </a:r>
            <a:endParaRPr lang="en-US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7950" y="4909706"/>
            <a:ext cx="4798473" cy="758534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 2018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Alexis Schauss, Director of School Business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251" y="304800"/>
            <a:ext cx="4969870" cy="72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230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7830" y="1524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10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Allotment System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/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This is the system provides all the details of the funding provided to the charter school</a:t>
            </a:r>
          </a:p>
        </p:txBody>
      </p:sp>
    </p:spTree>
    <p:extLst>
      <p:ext uri="{BB962C8B-B14F-4D97-AF65-F5344CB8AC3E}">
        <p14:creationId xmlns:p14="http://schemas.microsoft.com/office/powerpoint/2010/main" val="403958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106C8-911D-47BA-9282-A69DAFD73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5519"/>
            <a:ext cx="8229600" cy="1143000"/>
          </a:xfrm>
        </p:spPr>
        <p:txBody>
          <a:bodyPr/>
          <a:lstStyle/>
          <a:p>
            <a:r>
              <a:rPr lang="en-US" dirty="0"/>
              <a:t>Initial Allotment- </a:t>
            </a:r>
            <a:r>
              <a:rPr lang="en-US" sz="2800" dirty="0"/>
              <a:t>1</a:t>
            </a:r>
            <a:r>
              <a:rPr lang="en-US" sz="2800" baseline="30000" dirty="0"/>
              <a:t>st</a:t>
            </a:r>
            <a:r>
              <a:rPr lang="en-US" sz="2800" dirty="0"/>
              <a:t> year CS</a:t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9" name="Content Placeholder 8" descr="Screen Clipping">
            <a:extLst>
              <a:ext uri="{FF2B5EF4-FFF2-40B4-BE49-F238E27FC236}">
                <a16:creationId xmlns:a16="http://schemas.microsoft.com/office/drawing/2014/main" id="{E12A8A15-A77C-4478-AC67-352828FD42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27" y="1143000"/>
            <a:ext cx="7391400" cy="5723233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6425414-5430-42C1-9EA2-21941BA82D20}"/>
              </a:ext>
            </a:extLst>
          </p:cNvPr>
          <p:cNvSpPr txBox="1"/>
          <p:nvPr/>
        </p:nvSpPr>
        <p:spPr>
          <a:xfrm>
            <a:off x="6715040" y="2669345"/>
            <a:ext cx="2133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solidFill>
                  <a:srgbClr val="FF0000"/>
                </a:solidFill>
              </a:rPr>
              <a:t>ADM based on projection and breakdown provided by the charter school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0397A32-AD79-4D0E-91B8-32CF6E0E0489}"/>
              </a:ext>
            </a:extLst>
          </p:cNvPr>
          <p:cNvCxnSpPr>
            <a:cxnSpLocks/>
          </p:cNvCxnSpPr>
          <p:nvPr/>
        </p:nvCxnSpPr>
        <p:spPr bwMode="auto">
          <a:xfrm flipH="1">
            <a:off x="4238377" y="3052410"/>
            <a:ext cx="2524040" cy="31267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C514579-67C6-41DF-8BDD-365D059AD5D3}"/>
              </a:ext>
            </a:extLst>
          </p:cNvPr>
          <p:cNvSpPr txBox="1"/>
          <p:nvPr/>
        </p:nvSpPr>
        <p:spPr>
          <a:xfrm>
            <a:off x="6553200" y="4071796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solidFill>
                  <a:srgbClr val="FF0000"/>
                </a:solidFill>
              </a:rPr>
              <a:t>$ per ADM based the funding of the LEA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958CA4D-D3FD-4A48-8BB8-295E92279744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800600" y="3538389"/>
            <a:ext cx="1752600" cy="932453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4156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3B400-E9A2-4A0E-ABEE-931C598A0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Allotment- Revision 1</a:t>
            </a:r>
          </a:p>
        </p:txBody>
      </p:sp>
      <p:pic>
        <p:nvPicPr>
          <p:cNvPr id="5" name="Content Placeholder 4" descr="Screen Clipping">
            <a:extLst>
              <a:ext uri="{FF2B5EF4-FFF2-40B4-BE49-F238E27FC236}">
                <a16:creationId xmlns:a16="http://schemas.microsoft.com/office/drawing/2014/main" id="{11603195-7DEA-46F9-A542-0F99A083C6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590800"/>
            <a:ext cx="8229600" cy="368121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05F9E0-B4D0-48B1-880D-D9620D1A9EF1}"/>
              </a:ext>
            </a:extLst>
          </p:cNvPr>
          <p:cNvSpPr txBox="1"/>
          <p:nvPr/>
        </p:nvSpPr>
        <p:spPr>
          <a:xfrm>
            <a:off x="990600" y="1390471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0" dirty="0">
                <a:solidFill>
                  <a:schemeClr val="tx1"/>
                </a:solidFill>
                <a:latin typeface="+mj-lt"/>
              </a:rPr>
              <a:t>The charter school is provided access to 34% of the annual allotment based on the projection provided by the charter</a:t>
            </a:r>
          </a:p>
        </p:txBody>
      </p:sp>
    </p:spTree>
    <p:extLst>
      <p:ext uri="{BB962C8B-B14F-4D97-AF65-F5344CB8AC3E}">
        <p14:creationId xmlns:p14="http://schemas.microsoft.com/office/powerpoint/2010/main" val="4025625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976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13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Supplemental State Funds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/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D1C29D6-9599-4A42-8628-EE651807D8EA}"/>
              </a:ext>
            </a:extLst>
          </p:cNvPr>
          <p:cNvSpPr txBox="1">
            <a:spLocks/>
          </p:cNvSpPr>
          <p:nvPr/>
        </p:nvSpPr>
        <p:spPr>
          <a:xfrm>
            <a:off x="381000" y="1295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3200" dirty="0">
                <a:solidFill>
                  <a:schemeClr val="bg1"/>
                </a:solidFill>
              </a:rPr>
              <a:t>Children with Disabilities (CWD  EC)</a:t>
            </a:r>
          </a:p>
          <a:p>
            <a:pPr marL="341313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sz="2800" dirty="0">
                <a:solidFill>
                  <a:schemeClr val="bg1"/>
                </a:solidFill>
              </a:rPr>
              <a:t>Based on dollars per headcount.  Child must be on the April 1 headcount to be eligible.</a:t>
            </a:r>
          </a:p>
          <a:p>
            <a:pPr marL="341313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sz="2800" dirty="0" err="1">
                <a:solidFill>
                  <a:schemeClr val="bg1"/>
                </a:solidFill>
              </a:rPr>
              <a:t>Ie</a:t>
            </a:r>
            <a:r>
              <a:rPr lang="en-US" sz="2800" dirty="0">
                <a:solidFill>
                  <a:schemeClr val="bg1"/>
                </a:solidFill>
              </a:rPr>
              <a:t>. If the school enrolls an student who was not in a public school last year, they are not on the April headcount.</a:t>
            </a:r>
          </a:p>
          <a:p>
            <a:pPr marL="55563" indent="-55563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b="1" dirty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3200" dirty="0">
                <a:solidFill>
                  <a:schemeClr val="bg1"/>
                </a:solidFill>
              </a:rPr>
              <a:t>Limited English Proficiency (LEP) </a:t>
            </a:r>
          </a:p>
          <a:p>
            <a:pPr marL="396875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sz="2800" dirty="0">
                <a:solidFill>
                  <a:schemeClr val="bg1"/>
                </a:solidFill>
              </a:rPr>
              <a:t>If the charter school has eligible LEP headcount. At least 20 students or 2.5% of ADM.</a:t>
            </a:r>
            <a:r>
              <a:rPr lang="en-US" altLang="en-US" sz="2800" dirty="0">
                <a:solidFill>
                  <a:schemeClr val="bg1"/>
                </a:solidFill>
              </a:rPr>
              <a:t> An October 1 Headcount is needed for LEP students</a:t>
            </a:r>
          </a:p>
          <a:p>
            <a:pPr marL="55563" indent="-55563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b="0" dirty="0"/>
          </a:p>
          <a:p>
            <a:pPr fontAlgn="auto">
              <a:spcAft>
                <a:spcPts val="0"/>
              </a:spcAft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1499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976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14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 fontScale="90000"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Other State Funds not in the Base Allocation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/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D1C29D6-9599-4A42-8628-EE651807D8EA}"/>
              </a:ext>
            </a:extLst>
          </p:cNvPr>
          <p:cNvSpPr txBox="1">
            <a:spLocks/>
          </p:cNvSpPr>
          <p:nvPr/>
        </p:nvSpPr>
        <p:spPr>
          <a:xfrm>
            <a:off x="285750" y="155514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3200" dirty="0">
                <a:solidFill>
                  <a:schemeClr val="bg1"/>
                </a:solidFill>
              </a:rPr>
              <a:t> Fines and Forfeitures</a:t>
            </a:r>
          </a:p>
          <a:p>
            <a:pPr fontAlgn="auto">
              <a:spcAft>
                <a:spcPts val="0"/>
              </a:spcAft>
            </a:pPr>
            <a:endParaRPr lang="en-US" sz="3200" dirty="0">
              <a:solidFill>
                <a:schemeClr val="bg1"/>
              </a:solidFill>
            </a:endParaRPr>
          </a:p>
          <a:p>
            <a:pPr marL="285750" indent="-285750" fontAlgn="auto">
              <a:spcAft>
                <a:spcPts val="0"/>
              </a:spcAft>
            </a:pPr>
            <a:r>
              <a:rPr lang="en-US" sz="3200" dirty="0">
                <a:solidFill>
                  <a:schemeClr val="bg1"/>
                </a:solidFill>
              </a:rPr>
              <a:t>Connectivity Funds</a:t>
            </a:r>
          </a:p>
          <a:p>
            <a:pPr marL="0" indent="0" fontAlgn="auto">
              <a:spcAft>
                <a:spcPts val="0"/>
              </a:spcAft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341313" indent="-341313" fontAlgn="auto">
              <a:spcAft>
                <a:spcPts val="0"/>
              </a:spcAft>
            </a:pPr>
            <a:r>
              <a:rPr lang="en-US" sz="3200" dirty="0">
                <a:solidFill>
                  <a:schemeClr val="bg1"/>
                </a:solidFill>
              </a:rPr>
              <a:t>Read to Achieve Funds (charters with grades K-3 only)</a:t>
            </a:r>
          </a:p>
          <a:p>
            <a:pPr marL="341313" indent="-341313" fontAlgn="auto">
              <a:spcAft>
                <a:spcPts val="0"/>
              </a:spcAft>
            </a:pPr>
            <a:endParaRPr lang="en-US" sz="3200" dirty="0">
              <a:solidFill>
                <a:schemeClr val="bg1"/>
              </a:solidFill>
            </a:endParaRPr>
          </a:p>
          <a:p>
            <a:pPr marL="341313" indent="-341313" fontAlgn="auto">
              <a:spcAft>
                <a:spcPts val="0"/>
              </a:spcAft>
            </a:pPr>
            <a:r>
              <a:rPr lang="en-US" sz="3200" dirty="0">
                <a:solidFill>
                  <a:schemeClr val="bg1"/>
                </a:solidFill>
              </a:rPr>
              <a:t>Performance Bonus for teachers and principals</a:t>
            </a:r>
          </a:p>
          <a:p>
            <a:pPr marL="55563" indent="-55563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b="1" dirty="0"/>
          </a:p>
          <a:p>
            <a:pPr marL="55563" indent="-55563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b="0" dirty="0"/>
          </a:p>
          <a:p>
            <a:pPr fontAlgn="auto">
              <a:spcAft>
                <a:spcPts val="0"/>
              </a:spcAft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0757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574A6-5F44-4B1A-AF07-C30ADA067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State Funds</a:t>
            </a:r>
          </a:p>
        </p:txBody>
      </p:sp>
      <p:pic>
        <p:nvPicPr>
          <p:cNvPr id="9" name="Content Placeholder 8" descr="Screen Clipping">
            <a:extLst>
              <a:ext uri="{FF2B5EF4-FFF2-40B4-BE49-F238E27FC236}">
                <a16:creationId xmlns:a16="http://schemas.microsoft.com/office/drawing/2014/main" id="{21A4DC5A-4981-4F55-B1D3-00309D4ED3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23" y="1360470"/>
            <a:ext cx="7575200" cy="4525963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7615A74-B7B2-4774-B7B9-FFE0B109E996}"/>
              </a:ext>
            </a:extLst>
          </p:cNvPr>
          <p:cNvSpPr txBox="1"/>
          <p:nvPr/>
        </p:nvSpPr>
        <p:spPr>
          <a:xfrm>
            <a:off x="6715040" y="2669345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solidFill>
                  <a:srgbClr val="FF0000"/>
                </a:solidFill>
              </a:rPr>
              <a:t>Other allocations allotted in subsequent revisions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521E117-A071-4E10-829F-B0CCF0A8CB94}"/>
              </a:ext>
            </a:extLst>
          </p:cNvPr>
          <p:cNvCxnSpPr>
            <a:cxnSpLocks/>
          </p:cNvCxnSpPr>
          <p:nvPr/>
        </p:nvCxnSpPr>
        <p:spPr bwMode="auto">
          <a:xfrm flipH="1">
            <a:off x="3309980" y="3048000"/>
            <a:ext cx="3405060" cy="160807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987336A-11FC-42E4-8634-554AD96DD098}"/>
              </a:ext>
            </a:extLst>
          </p:cNvPr>
          <p:cNvSpPr txBox="1"/>
          <p:nvPr/>
        </p:nvSpPr>
        <p:spPr>
          <a:xfrm>
            <a:off x="1206196" y="6003478"/>
            <a:ext cx="50422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solidFill>
                  <a:srgbClr val="FF0000"/>
                </a:solidFill>
              </a:rPr>
              <a:t>Charters receive email notification when funds are allotted</a:t>
            </a:r>
          </a:p>
        </p:txBody>
      </p:sp>
    </p:spTree>
    <p:extLst>
      <p:ext uri="{BB962C8B-B14F-4D97-AF65-F5344CB8AC3E}">
        <p14:creationId xmlns:p14="http://schemas.microsoft.com/office/powerpoint/2010/main" val="1282026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7830" y="1524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16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Powerschool</a:t>
            </a: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/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This is the system provides all the details of the student accounting.  Most important to funding is the Principals Monthly Report (PMR) which reports:</a:t>
            </a:r>
          </a:p>
          <a:p>
            <a:pPr marL="1376363" indent="-458788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Attendance</a:t>
            </a:r>
          </a:p>
          <a:p>
            <a:pPr marL="1376363" indent="-458788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Membership</a:t>
            </a:r>
          </a:p>
          <a:p>
            <a:pPr marL="1376363" indent="-458788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Enrollment</a:t>
            </a:r>
          </a:p>
          <a:p>
            <a:pPr marL="1376363" indent="-458788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Withdrawals</a:t>
            </a:r>
          </a:p>
          <a:p>
            <a:pPr marL="1376363" indent="-458788" fontAlgn="auto">
              <a:spcAft>
                <a:spcPts val="0"/>
              </a:spcAft>
            </a:pPr>
            <a:endParaRPr lang="en-US" sz="2800" dirty="0">
              <a:solidFill>
                <a:schemeClr val="bg1"/>
              </a:solidFill>
            </a:endParaRPr>
          </a:p>
          <a:p>
            <a:pPr marL="55563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It is submitted every 20 instructional days. (some months may be more)</a:t>
            </a:r>
          </a:p>
        </p:txBody>
      </p:sp>
    </p:spTree>
    <p:extLst>
      <p:ext uri="{BB962C8B-B14F-4D97-AF65-F5344CB8AC3E}">
        <p14:creationId xmlns:p14="http://schemas.microsoft.com/office/powerpoint/2010/main" val="2440100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17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Month 1 PMR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>
              <a:buNone/>
            </a:pPr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8650" indent="-398463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Month 1 and 2 must have 20 instructional days</a:t>
            </a:r>
          </a:p>
          <a:p>
            <a:pPr marL="628650" indent="-398463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Annual funding is determined based on Month 1 Average Daily Membership (ADM).</a:t>
            </a:r>
          </a:p>
          <a:p>
            <a:pPr marL="628650" indent="-398463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ADM should not be confused with attendance.</a:t>
            </a:r>
          </a:p>
          <a:p>
            <a:pPr marL="628650" indent="-398463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School Attendance and Student Accounting Manual: 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http://www.ncpublicschools.org/fbs/accounting/manuals/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28650" indent="-398463" fontAlgn="auto">
              <a:spcAft>
                <a:spcPts val="0"/>
              </a:spcAft>
            </a:pPr>
            <a:endParaRPr lang="en-US" sz="2800" dirty="0">
              <a:solidFill>
                <a:schemeClr val="bg1"/>
              </a:solidFill>
            </a:endParaRPr>
          </a:p>
          <a:p>
            <a:pPr marL="628650" indent="-398463" fontAlgn="auto">
              <a:spcAft>
                <a:spcPts val="0"/>
              </a:spcAft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78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18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8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Installment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>
              <a:buNone/>
            </a:pPr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8650" indent="-398463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Annual allotment is recalculated based on Month 1 ADM </a:t>
            </a:r>
          </a:p>
          <a:p>
            <a:pPr marL="628650" indent="-398463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68% of the new annual allotment is provided as an authority to draw.</a:t>
            </a:r>
          </a:p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  <a:p>
            <a:pPr marL="230187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If the charter school provided an over projection AND has drawn down the funds, the overdraft will be netted against the 2</a:t>
            </a:r>
            <a:r>
              <a:rPr lang="en-US" sz="2800" baseline="30000" dirty="0">
                <a:solidFill>
                  <a:schemeClr val="bg1"/>
                </a:solidFill>
              </a:rPr>
              <a:t>nd</a:t>
            </a:r>
            <a:r>
              <a:rPr lang="en-US" sz="2800" dirty="0">
                <a:solidFill>
                  <a:schemeClr val="bg1"/>
                </a:solidFill>
              </a:rPr>
              <a:t> installment. </a:t>
            </a:r>
          </a:p>
          <a:p>
            <a:pPr marL="628650" indent="-398463" fontAlgn="auto">
              <a:spcAft>
                <a:spcPts val="0"/>
              </a:spcAft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869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E7CDD-84CB-4DEE-A9C4-1356282C2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Installment</a:t>
            </a:r>
          </a:p>
        </p:txBody>
      </p:sp>
      <p:pic>
        <p:nvPicPr>
          <p:cNvPr id="5" name="Content Placeholder 4" descr="Screen Clipping">
            <a:extLst>
              <a:ext uri="{FF2B5EF4-FFF2-40B4-BE49-F238E27FC236}">
                <a16:creationId xmlns:a16="http://schemas.microsoft.com/office/drawing/2014/main" id="{02A9DD18-6595-4846-9749-C595092291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143000"/>
            <a:ext cx="7450351" cy="5259980"/>
          </a:xfrm>
        </p:spPr>
      </p:pic>
    </p:spTree>
    <p:extLst>
      <p:ext uri="{BB962C8B-B14F-4D97-AF65-F5344CB8AC3E}">
        <p14:creationId xmlns:p14="http://schemas.microsoft.com/office/powerpoint/2010/main" val="21424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2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00917" y="174403"/>
            <a:ext cx="8249544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Who is School Business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400917" y="1447800"/>
            <a:ext cx="7983731" cy="3524416"/>
          </a:xfrm>
        </p:spPr>
        <p:txBody>
          <a:bodyPr vert="horz" lIns="68580" tIns="34290" rIns="68580" bIns="34290" rtlCol="0" anchor="t">
            <a:normAutofit/>
          </a:bodyPr>
          <a:lstStyle/>
          <a:p>
            <a:endParaRPr lang="en-US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</a:rPr>
              <a:t>28 employees who are responsible for the policy and data of student, personnel and financial of entities receiving public school state and federal funds.</a:t>
            </a: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8681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20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EC Headcount Transfer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>
              <a:buNone/>
            </a:pPr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8650" indent="-398463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The charter has 60 days to request a transfer of funds for children with disabilities who were on a LEAs April 1 headcount but now in membership at your charter school.</a:t>
            </a:r>
          </a:p>
          <a:p>
            <a:pPr marL="628650" indent="-398463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Only children in membership in the first 60 days are eligible for transfer funding.</a:t>
            </a:r>
          </a:p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  <a:p>
            <a:pPr marL="230187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https://ec.ncpublicschools.gov/finance-grants/allotment-allocations/head-count-transfer</a:t>
            </a:r>
          </a:p>
        </p:txBody>
      </p:sp>
    </p:spTree>
    <p:extLst>
      <p:ext uri="{BB962C8B-B14F-4D97-AF65-F5344CB8AC3E}">
        <p14:creationId xmlns:p14="http://schemas.microsoft.com/office/powerpoint/2010/main" val="101669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21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Special State Reserve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>
              <a:buNone/>
            </a:pPr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Charters may apply for additional funding for high needs students through the Exceptional Children Division.</a:t>
            </a:r>
          </a:p>
          <a:p>
            <a:pPr marL="230187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Funds are student specific</a:t>
            </a:r>
          </a:p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50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B8924-2BA4-4793-B1C4-636421281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/>
          <a:lstStyle/>
          <a:p>
            <a:r>
              <a:rPr lang="en-US" dirty="0"/>
              <a:t>Summary of Annual Allotment- Example only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606FE-DC7C-4D79-A069-44E6CCDD9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mtClean="0"/>
              <a:t>22</a:t>
            </a:fld>
            <a:endParaRPr lang="en-US" dirty="0"/>
          </a:p>
        </p:txBody>
      </p:sp>
      <p:pic>
        <p:nvPicPr>
          <p:cNvPr id="5" name="Picture 4" descr="Screen Clipping">
            <a:extLst>
              <a:ext uri="{FF2B5EF4-FFF2-40B4-BE49-F238E27FC236}">
                <a16:creationId xmlns:a16="http://schemas.microsoft.com/office/drawing/2014/main" id="{8FE521E7-3AAB-42EF-BC92-883C23EC65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33" y="1219201"/>
            <a:ext cx="8355533" cy="50291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BF1418-6BDE-4460-884B-91264C8E534C}"/>
              </a:ext>
            </a:extLst>
          </p:cNvPr>
          <p:cNvSpPr txBox="1"/>
          <p:nvPr/>
        </p:nvSpPr>
        <p:spPr>
          <a:xfrm>
            <a:off x="6381750" y="2493032"/>
            <a:ext cx="2133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solidFill>
                  <a:srgbClr val="FF0000"/>
                </a:solidFill>
              </a:rPr>
              <a:t>Final installment allotted before the end of February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F7DB7E0-4FBF-41BC-A412-11807E6FEEE7}"/>
              </a:ext>
            </a:extLst>
          </p:cNvPr>
          <p:cNvCxnSpPr>
            <a:cxnSpLocks/>
          </p:cNvCxnSpPr>
          <p:nvPr/>
        </p:nvCxnSpPr>
        <p:spPr bwMode="auto">
          <a:xfrm flipH="1">
            <a:off x="5029200" y="2871687"/>
            <a:ext cx="1352550" cy="2309913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97721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23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State Competitive Grants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>
              <a:buNone/>
            </a:pPr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marL="342900" lvl="1" indent="0">
              <a:buNone/>
            </a:pPr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Charters may be eligible for other State grants for which they must apply.</a:t>
            </a:r>
          </a:p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  <a:p>
            <a:pPr marL="230187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Examples: school safety grants, transportation</a:t>
            </a:r>
          </a:p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  <a:p>
            <a:pPr marL="230187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Read the newsletters for announcements</a:t>
            </a:r>
          </a:p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69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24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State Competitive Grants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>
              <a:buNone/>
            </a:pPr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marL="342900" lvl="1" indent="0">
              <a:buNone/>
            </a:pPr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Charters may be eligible for other State grants for which they must apply.</a:t>
            </a:r>
          </a:p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  <a:p>
            <a:pPr marL="230187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Examples: school safety grants, transportation</a:t>
            </a:r>
          </a:p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  <a:p>
            <a:pPr marL="230187" indent="0" fontAlgn="auto">
              <a:spcAft>
                <a:spcPts val="0"/>
              </a:spcAft>
              <a:buNone/>
            </a:pPr>
            <a:r>
              <a:rPr lang="en-US" sz="2800" dirty="0">
                <a:solidFill>
                  <a:schemeClr val="bg1"/>
                </a:solidFill>
              </a:rPr>
              <a:t>Read the newsletters for announcements</a:t>
            </a:r>
          </a:p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0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25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75369" y="1524000"/>
            <a:ext cx="8193261" cy="994172"/>
          </a:xfrm>
        </p:spPr>
        <p:txBody>
          <a:bodyPr>
            <a:normAutofit fontScale="90000"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Unused State Funds in PRC 036 Revert to the State on June 30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9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878" y="-68445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8650" indent="-398463" algn="l">
              <a:lnSpc>
                <a:spcPct val="90000"/>
              </a:lnSpc>
              <a:buNone/>
            </a:pPr>
            <a:endParaRPr lang="en-US" sz="2800" dirty="0"/>
          </a:p>
          <a:p>
            <a:pPr marL="687387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Most common are Title I (PRC050) and IDEA  VI-B </a:t>
            </a:r>
            <a:r>
              <a:rPr lang="en-US" sz="2800" dirty="0">
                <a:solidFill>
                  <a:schemeClr val="bg1"/>
                </a:solidFill>
              </a:rPr>
              <a:t>(PRC060)</a:t>
            </a:r>
          </a:p>
          <a:p>
            <a:pPr marL="687387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Allotted as grant award documents are received from Washington</a:t>
            </a:r>
          </a:p>
          <a:p>
            <a:pPr marL="687387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Budget approval required before allotments are distributed   </a:t>
            </a:r>
          </a:p>
          <a:p>
            <a:pPr marL="687387" indent="-4572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Refer to the NC Allotment Policy Manual at  for a list of federal PRC’s, eligibility for funds, allotment formulas, and any special provisions.</a:t>
            </a:r>
          </a:p>
          <a:p>
            <a:pPr marL="628650" indent="-398463">
              <a:lnSpc>
                <a:spcPct val="90000"/>
              </a:lnSpc>
              <a:buNone/>
            </a:pPr>
            <a:endParaRPr lang="en-US" sz="3200" dirty="0"/>
          </a:p>
          <a:p>
            <a:pPr marL="628650" indent="-398463" algn="l">
              <a:lnSpc>
                <a:spcPct val="90000"/>
              </a:lnSpc>
            </a:pPr>
            <a:r>
              <a:rPr lang="en-US" sz="2800" dirty="0">
                <a:solidFill>
                  <a:schemeClr val="bg1"/>
                </a:solidFill>
              </a:rPr>
              <a:t>Unused funds revert at the end of the grant period.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26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5918" y="0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Federal Grants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85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61963" indent="-461963" algn="l">
              <a:lnSpc>
                <a:spcPct val="80000"/>
              </a:lnSpc>
              <a:buNone/>
            </a:pPr>
            <a:r>
              <a:rPr lang="en-US" sz="2800" dirty="0"/>
              <a:t>GS 115C 105(c</a:t>
            </a:r>
          </a:p>
          <a:p>
            <a:pPr marL="461963" indent="-461963" algn="l">
              <a:lnSpc>
                <a:spcPct val="80000"/>
              </a:lnSpc>
              <a:buNone/>
            </a:pPr>
            <a:r>
              <a:rPr lang="en-US" sz="2800" dirty="0"/>
              <a:t>	The LEA in which the student resides shall transfer to the charter school and amount equal to the per pupil local current expense fund.  </a:t>
            </a:r>
          </a:p>
          <a:p>
            <a:pPr marL="461963" indent="-461963" algn="l">
              <a:lnSpc>
                <a:spcPct val="80000"/>
              </a:lnSpc>
              <a:buNone/>
            </a:pPr>
            <a:r>
              <a:rPr lang="en-US" sz="2800" dirty="0"/>
              <a:t>	Plus a per pupil share of the penal fines and forfeitures and supplemental school tax, if any.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27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5918" y="0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Local Funds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99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1313" algn="l">
              <a:buNone/>
            </a:pPr>
            <a:r>
              <a:rPr lang="en-US" sz="2800" dirty="0"/>
              <a:t>115C-218.105(d)</a:t>
            </a:r>
          </a:p>
          <a:p>
            <a:pPr marL="341313" algn="l">
              <a:buNone/>
            </a:pPr>
            <a:r>
              <a:rPr lang="en-US" sz="2800" dirty="0"/>
              <a:t>LEA must transfer within 30 days of the receipt of the monies in to the local current expense fund.</a:t>
            </a:r>
          </a:p>
          <a:p>
            <a:pPr marL="341313" algn="l">
              <a:buNone/>
            </a:pPr>
            <a:endParaRPr lang="en-US" sz="2800" dirty="0"/>
          </a:p>
          <a:p>
            <a:pPr marL="341313" algn="l">
              <a:buNone/>
            </a:pPr>
            <a:r>
              <a:rPr lang="en-US" altLang="en-US" sz="2800" dirty="0"/>
              <a:t>(Best Information can be obtained from the County Finance Officer for $ per student funding.)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28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5918" y="0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Local Funds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55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282575" algn="l">
              <a:buFont typeface="+mj-lt"/>
              <a:buAutoNum type="arabicPeriod"/>
            </a:pPr>
            <a:r>
              <a:rPr lang="en-US" sz="2400" dirty="0"/>
              <a:t>The total amount of monies the local school administrative unit has in each of the funds  - State Public School Fund, local current expense and capital outlay.</a:t>
            </a:r>
          </a:p>
          <a:p>
            <a:pPr marL="457200" indent="-282575" algn="l">
              <a:buFont typeface="+mj-lt"/>
              <a:buAutoNum type="arabicPeriod"/>
            </a:pPr>
            <a:r>
              <a:rPr lang="en-US" sz="2400" dirty="0"/>
              <a:t>The student membership numbers used to calculate the per pupil share of the local current expense fund.</a:t>
            </a:r>
          </a:p>
          <a:p>
            <a:pPr marL="457200" indent="-282575" algn="l">
              <a:buFont typeface="+mj-lt"/>
              <a:buAutoNum type="arabicPeriod"/>
            </a:pPr>
            <a:r>
              <a:rPr lang="en-US" sz="2400" dirty="0"/>
              <a:t>How the per pupil share of the local current expense fund was calculated.</a:t>
            </a:r>
          </a:p>
          <a:p>
            <a:pPr marL="457200" indent="-282575" algn="l">
              <a:buFont typeface="+mj-lt"/>
              <a:buAutoNum type="arabicPeriod"/>
            </a:pPr>
            <a:r>
              <a:rPr lang="en-US" sz="2400" dirty="0"/>
              <a:t>Any additional records requested by a charter school from the LEA in order for the charter school to audit and verify the calculation and transfer of the per pupil share of the local current expense fund.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29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5918" y="0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LEA shall Provide…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62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6363" indent="-45720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 marL="1376363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Public school budget development</a:t>
            </a:r>
          </a:p>
          <a:p>
            <a:pPr marL="1376363" indent="-457200" algn="l">
              <a:buFont typeface="Arial" panose="020B0604020202020204" pitchFamily="34" charset="0"/>
              <a:buChar char="•"/>
              <a:tabLst>
                <a:tab pos="688975" algn="l"/>
              </a:tabLst>
            </a:pPr>
            <a:r>
              <a:rPr lang="en-US" sz="3200" dirty="0">
                <a:solidFill>
                  <a:schemeClr val="bg1"/>
                </a:solidFill>
              </a:rPr>
              <a:t>Allocation of funds</a:t>
            </a:r>
          </a:p>
          <a:p>
            <a:pPr marL="1376363" indent="-457200" algn="l">
              <a:buFont typeface="Arial" panose="020B0604020202020204" pitchFamily="34" charset="0"/>
              <a:buChar char="•"/>
              <a:tabLst>
                <a:tab pos="688975" algn="l"/>
              </a:tabLst>
            </a:pPr>
            <a:r>
              <a:rPr lang="en-US" sz="3200" dirty="0">
                <a:solidFill>
                  <a:schemeClr val="bg1"/>
                </a:solidFill>
              </a:rPr>
              <a:t>Collection of data</a:t>
            </a:r>
          </a:p>
          <a:p>
            <a:pPr marL="1376363" indent="-457200" algn="l">
              <a:buFont typeface="Arial" panose="020B0604020202020204" pitchFamily="34" charset="0"/>
              <a:buChar char="•"/>
              <a:tabLst>
                <a:tab pos="688975" algn="l"/>
              </a:tabLst>
            </a:pPr>
            <a:r>
              <a:rPr lang="en-US" sz="3200" dirty="0">
                <a:solidFill>
                  <a:schemeClr val="bg1"/>
                </a:solidFill>
              </a:rPr>
              <a:t>Analysis of data</a:t>
            </a:r>
          </a:p>
          <a:p>
            <a:pPr marL="1376363" indent="-457200" algn="l">
              <a:buFont typeface="Arial" panose="020B0604020202020204" pitchFamily="34" charset="0"/>
              <a:buChar char="•"/>
              <a:tabLst>
                <a:tab pos="688975" algn="l"/>
              </a:tabLst>
            </a:pPr>
            <a:r>
              <a:rPr lang="en-US" sz="3200" dirty="0">
                <a:solidFill>
                  <a:schemeClr val="bg1"/>
                </a:solidFill>
              </a:rPr>
              <a:t>Projections </a:t>
            </a:r>
          </a:p>
          <a:p>
            <a:pPr marL="1376363" indent="-457200" algn="l">
              <a:buFont typeface="Arial" panose="020B0604020202020204" pitchFamily="34" charset="0"/>
              <a:buChar char="•"/>
              <a:tabLst>
                <a:tab pos="688975" algn="l"/>
              </a:tabLst>
            </a:pPr>
            <a:r>
              <a:rPr lang="en-US" sz="3200" dirty="0">
                <a:solidFill>
                  <a:schemeClr val="bg1"/>
                </a:solidFill>
              </a:rPr>
              <a:t>Monitor the compliance of laws and policy</a:t>
            </a:r>
          </a:p>
          <a:p>
            <a:pPr marL="1376363" indent="-457200" algn="l">
              <a:buFont typeface="Arial" panose="020B0604020202020204" pitchFamily="34" charset="0"/>
              <a:buChar char="•"/>
              <a:tabLst>
                <a:tab pos="688975" algn="l"/>
              </a:tabLst>
            </a:pPr>
            <a:r>
              <a:rPr lang="en-US" sz="3200" dirty="0">
                <a:solidFill>
                  <a:schemeClr val="bg1"/>
                </a:solidFill>
              </a:rPr>
              <a:t>Report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3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What does School Business Do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679020" y="1920469"/>
            <a:ext cx="7983731" cy="3524416"/>
          </a:xfrm>
        </p:spPr>
        <p:txBody>
          <a:bodyPr vert="horz" lIns="68580" tIns="34290" rIns="68580" bIns="34290" rtlCol="0" anchor="t">
            <a:normAutofit/>
          </a:bodyPr>
          <a:lstStyle/>
          <a:p>
            <a:endParaRPr lang="en-US" sz="24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001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7228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282575" algn="l"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30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19597" y="1981200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Local Funds Do Not Revert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87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341313" algn="l">
              <a:buFont typeface="+mj-lt"/>
              <a:buAutoNum type="arabicPeriod"/>
            </a:pPr>
            <a:endParaRPr lang="en-US" sz="2400" dirty="0"/>
          </a:p>
          <a:p>
            <a:pPr marL="914400" indent="-341313" algn="l">
              <a:buFont typeface="+mj-lt"/>
              <a:buAutoNum type="arabicPeriod"/>
            </a:pPr>
            <a:r>
              <a:rPr lang="en-US" sz="2400" dirty="0"/>
              <a:t>Average Daily Membership</a:t>
            </a:r>
          </a:p>
          <a:p>
            <a:pPr marL="914400" indent="-341313" algn="l"/>
            <a:r>
              <a:rPr lang="en-US" sz="2400" dirty="0"/>
              <a:t>	Be realistic</a:t>
            </a:r>
          </a:p>
          <a:p>
            <a:pPr marL="914400" indent="-341313" algn="l"/>
            <a:r>
              <a:rPr lang="en-US" sz="2400" dirty="0"/>
              <a:t>	Know the breakeven number of students</a:t>
            </a:r>
          </a:p>
          <a:p>
            <a:pPr marL="914400" indent="-341313" algn="l"/>
            <a:r>
              <a:rPr lang="en-US" sz="2400" dirty="0"/>
              <a:t>2. State Base Allotment 2017-18</a:t>
            </a:r>
          </a:p>
          <a:p>
            <a:pPr marL="914400" indent="-341313" algn="l"/>
            <a:r>
              <a:rPr lang="en-US" sz="2400" dirty="0"/>
              <a:t>	- Varies by LEA ($4,923 to $10,603)</a:t>
            </a:r>
          </a:p>
          <a:p>
            <a:pPr marL="914400" indent="-341313" algn="l"/>
            <a:r>
              <a:rPr lang="en-US" sz="2400" dirty="0"/>
              <a:t>	- average $5,340</a:t>
            </a:r>
          </a:p>
          <a:p>
            <a:pPr marL="174625" algn="l"/>
            <a:endParaRPr lang="en-US" sz="2400" dirty="0"/>
          </a:p>
          <a:p>
            <a:pPr marL="174625" algn="l"/>
            <a:r>
              <a:rPr lang="en-US" sz="2400" dirty="0"/>
              <a:t>http://www.ncpublicschools.org/fbs/allotments/state/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31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 fontScale="90000"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Critical Items When Building Your Budget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72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341313" algn="l">
              <a:buFont typeface="+mj-lt"/>
              <a:buAutoNum type="arabicPeriod"/>
            </a:pPr>
            <a:endParaRPr lang="en-US" sz="2400" dirty="0"/>
          </a:p>
          <a:p>
            <a:pPr marL="1030287" indent="-457200" algn="l">
              <a:buAutoNum type="arabicPeriod" startAt="3"/>
            </a:pPr>
            <a:r>
              <a:rPr lang="en-US" sz="2400" dirty="0"/>
              <a:t>Local funds vary significantly ($20 to $4,142)</a:t>
            </a:r>
          </a:p>
          <a:p>
            <a:pPr marL="1030287" indent="-457200" algn="l">
              <a:buAutoNum type="arabicPeriod" startAt="3"/>
            </a:pPr>
            <a:r>
              <a:rPr lang="en-US" sz="2400" dirty="0"/>
              <a:t>Federal funds are supplemental and are not intended to be base funding</a:t>
            </a:r>
          </a:p>
          <a:p>
            <a:pPr marL="174625" algn="l"/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32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 fontScale="90000"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Critical Items When Building Your Budget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69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7228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282575" algn="l"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33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19597" y="1981200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04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341313" algn="l">
              <a:buFont typeface="+mj-lt"/>
              <a:buAutoNum type="arabicPeriod"/>
            </a:pPr>
            <a:endParaRPr lang="en-US" sz="2400" dirty="0"/>
          </a:p>
          <a:p>
            <a:pPr marL="461963" algn="l"/>
            <a:r>
              <a:rPr lang="en-US" sz="2400" dirty="0"/>
              <a:t>GS 115C-218.30 </a:t>
            </a:r>
          </a:p>
          <a:p>
            <a:pPr marL="12573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Schools shall comply with the Uniform Education Reporting System (UERS)</a:t>
            </a:r>
          </a:p>
          <a:p>
            <a:pPr marL="1255713" lvl="1" algn="l">
              <a:tabLst>
                <a:tab pos="1255713" algn="l"/>
              </a:tabLst>
            </a:pPr>
            <a:r>
              <a:rPr lang="en-US" sz="2400" dirty="0"/>
              <a:t>Subject to Audits</a:t>
            </a:r>
          </a:p>
          <a:p>
            <a:pPr marL="12573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Monthly Financial</a:t>
            </a:r>
          </a:p>
          <a:p>
            <a:pPr marL="12573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Student Accounting</a:t>
            </a:r>
          </a:p>
          <a:p>
            <a:pPr marL="12573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Ad hoc data collection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34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Financial and Student Reporting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30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341313" algn="l">
              <a:buFont typeface="+mj-lt"/>
              <a:buAutoNum type="arabicPeriod"/>
            </a:pPr>
            <a:endParaRPr lang="en-US" sz="2400" dirty="0"/>
          </a:p>
          <a:p>
            <a:pPr marL="12573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Required</a:t>
            </a:r>
          </a:p>
          <a:p>
            <a:pPr marL="12573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Accountability and Transparency</a:t>
            </a:r>
          </a:p>
          <a:p>
            <a:pPr marL="1257300" lvl="1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Basis for </a:t>
            </a:r>
          </a:p>
          <a:p>
            <a:pPr marL="1714500" lvl="2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NC General Assembly</a:t>
            </a:r>
          </a:p>
          <a:p>
            <a:pPr marL="1714500" lvl="2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Federal Reporting</a:t>
            </a:r>
          </a:p>
          <a:p>
            <a:pPr marL="1714500" lvl="2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State Reporting</a:t>
            </a:r>
          </a:p>
          <a:p>
            <a:pPr marL="1714500" lvl="2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Media and the public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35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UERS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86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4863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Shows how the allotments were expended.</a:t>
            </a:r>
          </a:p>
          <a:p>
            <a:pPr marL="804863" indent="-34290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804863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This is the only financial communication between the Charters and DPI.</a:t>
            </a:r>
          </a:p>
          <a:p>
            <a:pPr marL="804863" indent="-342900" algn="l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804863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DPI uses this data to communicate to the State Legislature, the State Budget Office, media and the Federal Government.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36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Chart of Accounts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97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4863" indent="-342900" algn="l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37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Chart of Accounts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86DE660D-E7EA-4699-9394-D22FA87810EA}"/>
              </a:ext>
            </a:extLst>
          </p:cNvPr>
          <p:cNvSpPr txBox="1">
            <a:spLocks noChangeArrowheads="1"/>
          </p:cNvSpPr>
          <p:nvPr/>
        </p:nvSpPr>
        <p:spPr>
          <a:xfrm>
            <a:off x="342900" y="1635318"/>
            <a:ext cx="8229600" cy="4525963"/>
          </a:xfrm>
          <a:prstGeom prst="rect">
            <a:avLst/>
          </a:prstGeom>
          <a:noFill/>
          <a:ln/>
        </p:spPr>
        <p:txBody>
          <a:bodyPr vert="horz" lIns="92075" tIns="46038" rIns="92075" bIns="46038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4213" indent="-222250" fontAlgn="auto"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Uniform Accounting System for all LEAs and Charters</a:t>
            </a:r>
          </a:p>
          <a:p>
            <a:pPr marL="684213" indent="-222250" fontAlgn="auto"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Information Gathering</a:t>
            </a:r>
          </a:p>
          <a:p>
            <a:pPr marL="684213" indent="-222250" fontAlgn="auto"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Consistency amongst LEAs and Charters</a:t>
            </a:r>
          </a:p>
          <a:p>
            <a:pPr marL="684213" indent="-222250" fontAlgn="auto"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Comparability between years</a:t>
            </a:r>
          </a:p>
          <a:p>
            <a:pPr marL="684213" indent="-222250" fontAlgn="auto"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Decision making tool</a:t>
            </a:r>
          </a:p>
          <a:p>
            <a:pPr marL="684213" indent="-222250" fontAlgn="auto">
              <a:spcAft>
                <a:spcPts val="0"/>
              </a:spcAft>
              <a:buNone/>
            </a:pPr>
            <a:r>
              <a:rPr lang="en-US" sz="2400" dirty="0">
                <a:solidFill>
                  <a:schemeClr val="lt1"/>
                </a:solidFill>
              </a:rPr>
              <a:t>www.ncpublicschools.org/fbs/finance/reporting</a:t>
            </a:r>
          </a:p>
        </p:txBody>
      </p:sp>
    </p:spTree>
    <p:extLst>
      <p:ext uri="{BB962C8B-B14F-4D97-AF65-F5344CB8AC3E}">
        <p14:creationId xmlns:p14="http://schemas.microsoft.com/office/powerpoint/2010/main" val="66313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4863" indent="-342900" algn="l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38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Chart of Accounts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F3E78669-5B94-40F7-AE9F-8C1C51D8192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4213" indent="-222250" fontAlgn="auto">
              <a:lnSpc>
                <a:spcPct val="100000"/>
              </a:lnSpc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Data in the chart is used for:</a:t>
            </a:r>
          </a:p>
          <a:p>
            <a:pPr marL="804863" lvl="1" indent="-342900" fontAlgn="auto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Reports on Teachers</a:t>
            </a:r>
          </a:p>
          <a:p>
            <a:pPr marL="684213" lvl="1" indent="-222250" fontAlgn="auto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Teacher certification requirement (50% rule – brick and mortar)</a:t>
            </a:r>
          </a:p>
          <a:p>
            <a:pPr marL="684213" lvl="1" indent="-222250" fontAlgn="auto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Reporting to the General Assembly, Federal Government, media and general public on past and future education initiatives</a:t>
            </a:r>
          </a:p>
          <a:p>
            <a:pPr marL="684213" lvl="1" indent="-222250" fontAlgn="auto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Building the budget</a:t>
            </a:r>
          </a:p>
          <a:p>
            <a:pPr marL="684213" lvl="1" indent="-222250" fontAlgn="auto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Research and Statistics</a:t>
            </a:r>
          </a:p>
        </p:txBody>
      </p:sp>
    </p:spTree>
    <p:extLst>
      <p:ext uri="{BB962C8B-B14F-4D97-AF65-F5344CB8AC3E}">
        <p14:creationId xmlns:p14="http://schemas.microsoft.com/office/powerpoint/2010/main" val="210809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854" y="24517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4863" indent="-342900" algn="l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39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Financial Reports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87C9B336-2C44-410B-B7FB-8896F0EC9BD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Wingdings" pitchFamily="2" charset="2"/>
              <a:buNone/>
            </a:pPr>
            <a:r>
              <a:rPr lang="en-US" sz="2400" dirty="0">
                <a:solidFill>
                  <a:schemeClr val="lt1"/>
                </a:solidFill>
              </a:rPr>
              <a:t>Access these reports via WS_FTP PRO Software</a:t>
            </a:r>
          </a:p>
          <a:p>
            <a:pPr marL="461963" indent="-461963" fontAlgn="auto"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ALTARPO1 - 	Budget Allotment Revision</a:t>
            </a:r>
          </a:p>
          <a:p>
            <a:pPr marL="461963" indent="-461963" fontAlgn="auto"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ALTINRP1 - 	Planning Allotments</a:t>
            </a:r>
          </a:p>
          <a:p>
            <a:pPr marL="461963" indent="-461963" fontAlgn="auto"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JHA 305 - 	Local Account Balance Reconciliation</a:t>
            </a:r>
          </a:p>
          <a:p>
            <a:pPr marL="461963" indent="-461963" fontAlgn="auto"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JHA 705 - 	Budget Balance Reconciliation</a:t>
            </a:r>
          </a:p>
          <a:p>
            <a:pPr marL="461963" indent="-461963" fontAlgn="auto"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JHA714 - 	Cash Balance Report</a:t>
            </a:r>
          </a:p>
          <a:p>
            <a:pPr marL="461963" indent="-461963" fontAlgn="auto">
              <a:spcAft>
                <a:spcPts val="0"/>
              </a:spcAft>
            </a:pPr>
            <a:r>
              <a:rPr lang="en-US" sz="2400" dirty="0">
                <a:solidFill>
                  <a:schemeClr val="lt1"/>
                </a:solidFill>
              </a:rPr>
              <a:t>Monitor - 	Monthly Monitoring Report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</a:pPr>
            <a:endParaRPr lang="en-US" sz="2400" dirty="0">
              <a:solidFill>
                <a:schemeClr val="lt1"/>
              </a:solidFill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br>
              <a:rPr lang="en-US" sz="2800" b="0" dirty="0"/>
            </a:br>
            <a:r>
              <a:rPr lang="en-US" sz="2800" b="0" dirty="0"/>
              <a:t>	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07503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6363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Reminders</a:t>
            </a:r>
          </a:p>
          <a:p>
            <a:pPr marL="1376363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Checklist</a:t>
            </a:r>
          </a:p>
          <a:p>
            <a:pPr marL="1376363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Now until December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4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533400" y="174403"/>
            <a:ext cx="81170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Todays Topics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674104" y="1752600"/>
            <a:ext cx="7983731" cy="3524416"/>
          </a:xfrm>
        </p:spPr>
        <p:txBody>
          <a:bodyPr vert="horz" lIns="68580" tIns="34290" rIns="68580" bIns="34290" rtlCol="0" anchor="t">
            <a:normAutofit/>
          </a:bodyPr>
          <a:lstStyle/>
          <a:p>
            <a:endParaRPr lang="en-US" sz="24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6476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854" y="24517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4863" indent="-342900" algn="l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40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Certificate of Occupancy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87C9B336-2C44-410B-B7FB-8896F0EC9BD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057400"/>
            <a:ext cx="8229600" cy="37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Wingdings" pitchFamily="2" charset="2"/>
              <a:buNone/>
            </a:pPr>
            <a:r>
              <a:rPr lang="en-US" sz="3200" dirty="0">
                <a:solidFill>
                  <a:schemeClr val="lt1"/>
                </a:solidFill>
              </a:rPr>
              <a:t>The following Forms are not Processed without a certificate of Occupancy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</a:pPr>
            <a:endParaRPr lang="en-US" sz="2400" dirty="0">
              <a:solidFill>
                <a:schemeClr val="lt1"/>
              </a:solidFill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br>
              <a:rPr lang="en-US" sz="2800" b="0" dirty="0"/>
            </a:br>
            <a:r>
              <a:rPr lang="en-US" sz="2800" b="0" dirty="0"/>
              <a:t>	</a:t>
            </a:r>
          </a:p>
          <a:p>
            <a:pPr fontAlgn="auto">
              <a:spcAft>
                <a:spcPts val="0"/>
              </a:spcAft>
              <a:buFont typeface="Wingdings" pitchFamily="2" charset="2"/>
              <a:buNone/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15431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4863" indent="-342900" algn="l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41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Cash Management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48D1964-87C8-461D-A685-D37C1C176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Establish a ACH bank account with the State Treasurer’s Office.  Allow 2 weeks</a:t>
            </a:r>
          </a:p>
          <a:p>
            <a:pPr lvl="1"/>
            <a:r>
              <a:rPr lang="en-US" sz="1600" dirty="0">
                <a:solidFill>
                  <a:schemeClr val="bg1"/>
                </a:solidFill>
              </a:rPr>
              <a:t>ACH Bank Account Authorization Form</a:t>
            </a:r>
          </a:p>
          <a:p>
            <a:pPr lvl="1"/>
            <a:r>
              <a:rPr lang="en-US" sz="1600" dirty="0">
                <a:solidFill>
                  <a:schemeClr val="bg1"/>
                </a:solidFill>
              </a:rPr>
              <a:t>Voided Check or Original Deposit Slip (Cannot accept temporary checks)</a:t>
            </a:r>
          </a:p>
          <a:p>
            <a:pPr lvl="1"/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Establish access to the Cash Management System (CMS) – Complete Security Forms</a:t>
            </a:r>
          </a:p>
          <a:p>
            <a:pPr lvl="1"/>
            <a:r>
              <a:rPr lang="en-US" sz="1600" dirty="0">
                <a:solidFill>
                  <a:schemeClr val="bg1"/>
                </a:solidFill>
              </a:rPr>
              <a:t>CICS Application Maintenance Form</a:t>
            </a:r>
          </a:p>
          <a:p>
            <a:pPr lvl="1"/>
            <a:r>
              <a:rPr lang="en-US" sz="1600" dirty="0">
                <a:solidFill>
                  <a:schemeClr val="bg1"/>
                </a:solidFill>
              </a:rPr>
              <a:t>RACF02 Site Security Officer Form</a:t>
            </a:r>
          </a:p>
          <a:p>
            <a:pPr lvl="1"/>
            <a:r>
              <a:rPr lang="en-US" sz="1600" dirty="0">
                <a:solidFill>
                  <a:schemeClr val="bg1"/>
                </a:solidFill>
              </a:rPr>
              <a:t>RACF03 RACF User ID Maintenance Form</a:t>
            </a:r>
          </a:p>
          <a:p>
            <a:pPr lvl="1"/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Complete Bill Action Code Form – ITS Access</a:t>
            </a:r>
          </a:p>
          <a:p>
            <a:pPr lvl="1">
              <a:buFont typeface="Wingdings" pitchFamily="2" charset="2"/>
              <a:buChar char="v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4693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4863" indent="-342900" algn="l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42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Cash Management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B43BF07-B1DD-447D-B0D0-D5C2B88C9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825" y="1493744"/>
            <a:ext cx="7886700" cy="4351338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Know the cash calendar and funds requirement date (FRD)</a:t>
            </a:r>
          </a:p>
          <a:p>
            <a:r>
              <a:rPr lang="en-US" sz="2800" dirty="0">
                <a:solidFill>
                  <a:schemeClr val="bg1"/>
                </a:solidFill>
              </a:rPr>
              <a:t>Do not order more cash than needed to cover the current expenditures</a:t>
            </a:r>
          </a:p>
          <a:p>
            <a:pPr>
              <a:buNone/>
            </a:pPr>
            <a:r>
              <a:rPr lang="en-US" sz="2800" b="1" dirty="0">
                <a:solidFill>
                  <a:schemeClr val="bg1"/>
                </a:solidFill>
              </a:rPr>
              <a:t>	It is against federal law to hold cash for more than 3 days. (GS147-86.11)</a:t>
            </a:r>
          </a:p>
          <a:p>
            <a:pPr>
              <a:buNone/>
            </a:pPr>
            <a:r>
              <a:rPr lang="en-US" sz="2800" dirty="0">
                <a:solidFill>
                  <a:schemeClr val="bg1"/>
                </a:solidFill>
              </a:rPr>
              <a:t>Guidelines and forms</a:t>
            </a:r>
          </a:p>
          <a:p>
            <a:pPr>
              <a:buNone/>
            </a:pPr>
            <a:r>
              <a:rPr lang="en-US" sz="2800" b="1" dirty="0">
                <a:solidFill>
                  <a:schemeClr val="bg1"/>
                </a:solidFill>
                <a:hlinkClick r:id="rId4"/>
              </a:rPr>
              <a:t>www.ncpublicschools.org/fbs/finance/cash/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94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3191" y="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4863" indent="-342900" algn="l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43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973930" y="327711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Take </a:t>
            </a:r>
            <a:r>
              <a:rPr lang="en-US" sz="3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Aways</a:t>
            </a: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49249" y="132519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7" indent="0" fontAlgn="auto">
              <a:spcAft>
                <a:spcPts val="0"/>
              </a:spcAft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EEB5EE0-3FC8-47ED-8559-15AA07F38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410" y="1321883"/>
            <a:ext cx="7886700" cy="4351338"/>
          </a:xfrm>
        </p:spPr>
        <p:txBody>
          <a:bodyPr>
            <a:normAutofit fontScale="47500" lnSpcReduction="20000"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Data reporting is NOT optional (must be in our required format – on time)</a:t>
            </a:r>
          </a:p>
          <a:p>
            <a:pPr lvl="1"/>
            <a:r>
              <a:rPr lang="en-US" sz="3800" dirty="0">
                <a:solidFill>
                  <a:schemeClr val="bg1"/>
                </a:solidFill>
              </a:rPr>
              <a:t>Financial </a:t>
            </a:r>
            <a:r>
              <a:rPr lang="en-US" sz="3800" dirty="0" err="1">
                <a:solidFill>
                  <a:schemeClr val="bg1"/>
                </a:solidFill>
              </a:rPr>
              <a:t>Datafile</a:t>
            </a:r>
            <a:r>
              <a:rPr lang="en-US" sz="3800" dirty="0">
                <a:solidFill>
                  <a:schemeClr val="bg1"/>
                </a:solidFill>
              </a:rPr>
              <a:t> – UERS Transfer Schedule</a:t>
            </a:r>
          </a:p>
          <a:p>
            <a:pPr lvl="1"/>
            <a:r>
              <a:rPr lang="en-US" sz="3800" dirty="0">
                <a:solidFill>
                  <a:schemeClr val="bg1"/>
                </a:solidFill>
              </a:rPr>
              <a:t>PMR – PowerSchool</a:t>
            </a:r>
          </a:p>
          <a:p>
            <a:pPr lvl="1"/>
            <a:r>
              <a:rPr lang="en-US" sz="3800" dirty="0">
                <a:solidFill>
                  <a:schemeClr val="bg1"/>
                </a:solidFill>
              </a:rPr>
              <a:t>SAR – PowerSchool</a:t>
            </a:r>
          </a:p>
          <a:p>
            <a:pPr lvl="1"/>
            <a:endParaRPr lang="en-US" sz="4400" dirty="0">
              <a:solidFill>
                <a:schemeClr val="bg1"/>
              </a:solidFill>
            </a:endParaRPr>
          </a:p>
          <a:p>
            <a:r>
              <a:rPr lang="en-US" sz="4400" dirty="0">
                <a:solidFill>
                  <a:schemeClr val="bg1"/>
                </a:solidFill>
              </a:rPr>
              <a:t>Board of Directors is responsible for data submitted</a:t>
            </a:r>
          </a:p>
          <a:p>
            <a:endParaRPr lang="en-US" sz="4400" dirty="0">
              <a:solidFill>
                <a:schemeClr val="bg1"/>
              </a:solidFill>
            </a:endParaRPr>
          </a:p>
          <a:p>
            <a:r>
              <a:rPr lang="en-US" sz="4400" dirty="0">
                <a:solidFill>
                  <a:schemeClr val="bg1"/>
                </a:solidFill>
              </a:rPr>
              <a:t>Decisions made based on submitted data</a:t>
            </a:r>
          </a:p>
          <a:p>
            <a:endParaRPr lang="en-US" sz="4400" dirty="0">
              <a:solidFill>
                <a:schemeClr val="bg1"/>
              </a:solidFill>
            </a:endParaRPr>
          </a:p>
          <a:p>
            <a:r>
              <a:rPr lang="en-US" sz="4400" dirty="0">
                <a:solidFill>
                  <a:schemeClr val="bg1"/>
                </a:solidFill>
              </a:rPr>
              <a:t>No access to funds until approximately 2 weeks after C/O is submitted</a:t>
            </a:r>
          </a:p>
          <a:p>
            <a:endParaRPr lang="en-US" sz="4400" dirty="0">
              <a:solidFill>
                <a:schemeClr val="bg1"/>
              </a:solidFill>
            </a:endParaRPr>
          </a:p>
          <a:p>
            <a:r>
              <a:rPr lang="en-US" sz="4400" dirty="0">
                <a:solidFill>
                  <a:schemeClr val="bg1"/>
                </a:solidFill>
              </a:rPr>
              <a:t>DPI Provides Cash Management Training (Required for all new schools)</a:t>
            </a:r>
          </a:p>
          <a:p>
            <a:pPr marL="457200" lvl="1" indent="0">
              <a:buNone/>
            </a:pPr>
            <a:endParaRPr lang="en-US" sz="3800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29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Business Contacts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School Reporting Section Chief</a:t>
            </a:r>
          </a:p>
          <a:p>
            <a:pPr marL="0" indent="0">
              <a:buNone/>
            </a:pPr>
            <a:r>
              <a:rPr lang="en-US" dirty="0"/>
              <a:t>	Gwendolyn Tucker (919) 807-3708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Financial Related Questions</a:t>
            </a:r>
          </a:p>
          <a:p>
            <a:pPr lvl="1"/>
            <a:r>
              <a:rPr lang="en-US" dirty="0"/>
              <a:t>Roxane Bernard (919) 807- 3725</a:t>
            </a:r>
          </a:p>
          <a:p>
            <a:pPr lvl="1"/>
            <a:endParaRPr lang="en-US" dirty="0"/>
          </a:p>
          <a:p>
            <a:r>
              <a:rPr lang="en-US" dirty="0"/>
              <a:t>Student Accounting</a:t>
            </a:r>
          </a:p>
          <a:p>
            <a:pPr lvl="1"/>
            <a:r>
              <a:rPr lang="en-US" dirty="0" err="1"/>
              <a:t>LaShon</a:t>
            </a:r>
            <a:r>
              <a:rPr lang="en-US" dirty="0"/>
              <a:t> Creech (919) 807-3720</a:t>
            </a:r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9391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7830" y="1524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5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Components of State Funding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State Base</a:t>
            </a:r>
          </a:p>
          <a:p>
            <a:pPr marL="342900" lvl="1" indent="0">
              <a:buNone/>
            </a:pPr>
            <a:r>
              <a:rPr lang="en-US" sz="2600" b="1" dirty="0">
                <a:solidFill>
                  <a:schemeClr val="bg1"/>
                </a:solidFill>
              </a:rPr>
              <a:t>Based on base allocation per student</a:t>
            </a:r>
          </a:p>
          <a:p>
            <a:pPr marL="342900" lvl="1" indent="0">
              <a:buNone/>
            </a:pPr>
            <a:endParaRPr lang="en-US" sz="2100" b="1" dirty="0">
              <a:solidFill>
                <a:schemeClr val="bg1"/>
              </a:solidFill>
            </a:endParaRPr>
          </a:p>
          <a:p>
            <a:pPr marL="0" lvl="1" indent="0">
              <a:lnSpc>
                <a:spcPct val="100000"/>
              </a:lnSpc>
              <a:spcBef>
                <a:spcPts val="750"/>
              </a:spcBef>
              <a:buNone/>
            </a:pPr>
            <a:r>
              <a:rPr lang="en-US" sz="3500" b="1" dirty="0">
                <a:solidFill>
                  <a:schemeClr val="bg1"/>
                </a:solidFill>
              </a:rPr>
              <a:t>Children with Disabilities (CWD or EC)</a:t>
            </a:r>
          </a:p>
          <a:p>
            <a:pPr marL="342900" lvl="1" indent="0">
              <a:buNone/>
            </a:pPr>
            <a:r>
              <a:rPr lang="en-US" sz="2600" b="1" dirty="0">
                <a:solidFill>
                  <a:schemeClr val="bg1"/>
                </a:solidFill>
              </a:rPr>
              <a:t>Based on dollars per headcount.  Child </a:t>
            </a:r>
            <a:r>
              <a:rPr lang="en-US" sz="2600" b="1" u="sng" dirty="0">
                <a:solidFill>
                  <a:schemeClr val="bg1"/>
                </a:solidFill>
              </a:rPr>
              <a:t>must</a:t>
            </a:r>
            <a:r>
              <a:rPr lang="en-US" sz="2600" b="1" dirty="0">
                <a:solidFill>
                  <a:schemeClr val="bg1"/>
                </a:solidFill>
              </a:rPr>
              <a:t> be on the April 1 headcount to be eligible</a:t>
            </a:r>
          </a:p>
          <a:p>
            <a:pPr marL="0" lvl="1" indent="0">
              <a:lnSpc>
                <a:spcPct val="100000"/>
              </a:lnSpc>
              <a:spcBef>
                <a:spcPts val="750"/>
              </a:spcBef>
              <a:buNone/>
            </a:pPr>
            <a:endParaRPr lang="en-US" sz="3500" b="1" dirty="0">
              <a:solidFill>
                <a:schemeClr val="bg1"/>
              </a:solidFill>
            </a:endParaRPr>
          </a:p>
          <a:p>
            <a:pPr marL="0" lvl="1" indent="0">
              <a:lnSpc>
                <a:spcPct val="100000"/>
              </a:lnSpc>
              <a:spcBef>
                <a:spcPts val="750"/>
              </a:spcBef>
              <a:buNone/>
            </a:pPr>
            <a:r>
              <a:rPr lang="en-US" sz="3500" b="1" dirty="0">
                <a:solidFill>
                  <a:schemeClr val="bg1"/>
                </a:solidFill>
              </a:rPr>
              <a:t>Limited English Proficiency (LEP) </a:t>
            </a:r>
          </a:p>
          <a:p>
            <a:pPr marL="341313" indent="0">
              <a:buNone/>
            </a:pPr>
            <a:r>
              <a:rPr lang="en-US" sz="2600" b="1" dirty="0">
                <a:solidFill>
                  <a:schemeClr val="bg1"/>
                </a:solidFill>
              </a:rPr>
              <a:t>If the charter school has eligible LEP headcount. At least 20 students or 2.5% of ADM.</a:t>
            </a:r>
          </a:p>
          <a:p>
            <a:pPr marL="341313" indent="0"/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412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7830" y="1524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6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State Base Allocation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/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indent="-341313" fontAlgn="auto">
              <a:spcAft>
                <a:spcPts val="0"/>
              </a:spcAft>
            </a:pPr>
            <a:r>
              <a:rPr lang="en-US" altLang="en-US" sz="2800" dirty="0">
                <a:solidFill>
                  <a:schemeClr val="bg1"/>
                </a:solidFill>
              </a:rPr>
              <a:t>New Charter Schools are funded based on the base allocation per ADM of the LEA where the student previously attended.</a:t>
            </a:r>
          </a:p>
          <a:p>
            <a:pPr marL="341313" indent="-341313" fontAlgn="auto">
              <a:spcAft>
                <a:spcPts val="0"/>
              </a:spcAft>
              <a:buNone/>
            </a:pPr>
            <a:endParaRPr lang="en-US" altLang="en-US" sz="2800" dirty="0">
              <a:solidFill>
                <a:schemeClr val="bg1"/>
              </a:solidFill>
            </a:endParaRPr>
          </a:p>
          <a:p>
            <a:pPr marL="341313" indent="-341313" fontAlgn="auto">
              <a:spcAft>
                <a:spcPts val="0"/>
              </a:spcAft>
            </a:pPr>
            <a:r>
              <a:rPr lang="en-US" altLang="en-US" sz="2800" dirty="0">
                <a:solidFill>
                  <a:schemeClr val="bg1"/>
                </a:solidFill>
              </a:rPr>
              <a:t>Kindergarten Students – base allocation per ADM of the LEA where the student would have attended.</a:t>
            </a:r>
          </a:p>
          <a:p>
            <a:pPr marL="341313" indent="-341313" fontAlgn="auto">
              <a:spcAft>
                <a:spcPts val="0"/>
              </a:spcAft>
              <a:buNone/>
            </a:pPr>
            <a:endParaRPr lang="en-US" altLang="en-US" sz="2800" dirty="0">
              <a:solidFill>
                <a:schemeClr val="bg1"/>
              </a:solidFill>
            </a:endParaRPr>
          </a:p>
          <a:p>
            <a:pPr marL="341313" indent="-341313" fontAlgn="auto">
              <a:spcAft>
                <a:spcPts val="0"/>
              </a:spcAft>
            </a:pPr>
            <a:r>
              <a:rPr lang="en-US" altLang="en-US" sz="2800" dirty="0">
                <a:solidFill>
                  <a:schemeClr val="bg1"/>
                </a:solidFill>
              </a:rPr>
              <a:t>Other – Private Schools, Home Schools, etc.- base allocation per ADM where the new charter is located.</a:t>
            </a:r>
          </a:p>
        </p:txBody>
      </p:sp>
    </p:spTree>
    <p:extLst>
      <p:ext uri="{BB962C8B-B14F-4D97-AF65-F5344CB8AC3E}">
        <p14:creationId xmlns:p14="http://schemas.microsoft.com/office/powerpoint/2010/main" val="256891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7830" y="1524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7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650329" y="1905000"/>
            <a:ext cx="8193261" cy="994172"/>
          </a:xfrm>
        </p:spPr>
        <p:txBody>
          <a:bodyPr>
            <a:normAutofit fontScale="90000"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How is the State Base Allocation Calculated?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3200400"/>
            <a:ext cx="7983731" cy="3071495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/>
            <a:endParaRPr lang="en-US" sz="2800" dirty="0"/>
          </a:p>
          <a:p>
            <a:pPr marL="342900" lvl="1" indent="0">
              <a:buNone/>
            </a:pPr>
            <a:r>
              <a:rPr lang="en-US" sz="2100" b="1" dirty="0">
                <a:solidFill>
                  <a:schemeClr val="bg1"/>
                </a:solidFill>
              </a:rPr>
              <a:t>Webinar on the FBS webpage – Dissecting Charter School Funding</a:t>
            </a:r>
          </a:p>
          <a:p>
            <a:pPr marL="342900" lvl="1" indent="0">
              <a:buNone/>
            </a:pPr>
            <a:r>
              <a:rPr lang="en-US" sz="2100" b="1" dirty="0">
                <a:solidFill>
                  <a:schemeClr val="bg1"/>
                </a:solidFill>
              </a:rPr>
              <a:t>http://www.ncpublicschools.org/fbs/charterschools/</a:t>
            </a:r>
          </a:p>
        </p:txBody>
      </p:sp>
    </p:spTree>
    <p:extLst>
      <p:ext uri="{BB962C8B-B14F-4D97-AF65-F5344CB8AC3E}">
        <p14:creationId xmlns:p14="http://schemas.microsoft.com/office/powerpoint/2010/main" val="2120315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241877"/>
              </p:ext>
            </p:extLst>
          </p:nvPr>
        </p:nvGraphicFramePr>
        <p:xfrm>
          <a:off x="685800" y="304800"/>
          <a:ext cx="7620000" cy="6278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Worksheet" r:id="rId3" imgW="12439685" imgH="10248838" progId="Excel.Sheet.12">
                  <p:embed/>
                </p:oleObj>
              </mc:Choice>
              <mc:Fallback>
                <p:oleObj name="Worksheet" r:id="rId3" imgW="12439685" imgH="1024883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304800"/>
                        <a:ext cx="7620000" cy="62786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9466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7830" y="15240"/>
            <a:ext cx="9144000" cy="6172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9163" algn="l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A8C77-C57D-41C2-9D50-0668B7B3E2F5}" type="slidenum">
              <a:rPr lang="en-US" sz="1200">
                <a:solidFill>
                  <a:schemeClr val="tx1"/>
                </a:solidFill>
              </a:rPr>
              <a:t>9</a:t>
            </a:fld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52" y="6344061"/>
            <a:ext cx="2375303" cy="348378"/>
          </a:xfrm>
          <a:prstGeom prst="rect">
            <a:avLst/>
          </a:prstGeom>
        </p:spPr>
      </p:pic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457200" y="174403"/>
            <a:ext cx="8193261" cy="994172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CSADM System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idx="1"/>
            <p:extLst/>
          </p:nvPr>
        </p:nvSpPr>
        <p:spPr>
          <a:xfrm>
            <a:off x="531619" y="1325196"/>
            <a:ext cx="7983731" cy="4104449"/>
          </a:xfrm>
        </p:spPr>
        <p:txBody>
          <a:bodyPr vert="horz" lIns="68580" tIns="34290" rIns="68580" bIns="34290" rtlCol="0" anchor="t">
            <a:normAutofit/>
          </a:bodyPr>
          <a:lstStyle/>
          <a:p>
            <a:pPr marL="341313" indent="0"/>
            <a:endParaRPr lang="en-US" sz="2800" dirty="0"/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  <a:p>
            <a:pPr lvl="1"/>
            <a:endParaRPr lang="en-US" sz="2100" b="1" dirty="0">
              <a:solidFill>
                <a:schemeClr val="bg1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33716BBB-29E6-47D6-B4E5-9231F0DB3B06}"/>
              </a:ext>
            </a:extLst>
          </p:cNvPr>
          <p:cNvSpPr txBox="1">
            <a:spLocks/>
          </p:cNvSpPr>
          <p:nvPr/>
        </p:nvSpPr>
        <p:spPr>
          <a:xfrm>
            <a:off x="457200" y="1219200"/>
            <a:ext cx="80010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BC5F620-8034-4116-B8DD-A5AD24069CD3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indent="-341313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This is the system in which the charter school provide the projection on the number of students and from which LEAs the students are coming from.</a:t>
            </a:r>
          </a:p>
          <a:p>
            <a:pPr marL="341313" indent="-341313" fontAlgn="auto">
              <a:spcAft>
                <a:spcPts val="0"/>
              </a:spcAft>
            </a:pPr>
            <a:r>
              <a:rPr lang="en-US" sz="2800" dirty="0">
                <a:solidFill>
                  <a:schemeClr val="bg1"/>
                </a:solidFill>
              </a:rPr>
              <a:t>Inaccuracy of this data impacts the LEAs allocations.</a:t>
            </a:r>
          </a:p>
        </p:txBody>
      </p:sp>
    </p:spTree>
    <p:extLst>
      <p:ext uri="{BB962C8B-B14F-4D97-AF65-F5344CB8AC3E}">
        <p14:creationId xmlns:p14="http://schemas.microsoft.com/office/powerpoint/2010/main" val="237284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9556DA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C8B4EA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000" b="1" i="0" u="none" strike="noStrike" cap="none" normalizeH="0" baseline="0" smtClean="0">
            <a:ln>
              <a:noFill/>
            </a:ln>
            <a:solidFill>
              <a:srgbClr val="73BFC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000" b="1" i="0" u="none" strike="noStrike" cap="none" normalizeH="0" baseline="0" smtClean="0">
            <a:ln>
              <a:noFill/>
            </a:ln>
            <a:solidFill>
              <a:srgbClr val="73BFC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000" b="1" i="0" u="none" strike="noStrike" cap="none" normalizeH="0" baseline="0" smtClean="0">
            <a:ln>
              <a:noFill/>
            </a:ln>
            <a:solidFill>
              <a:srgbClr val="73BFC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000" b="1" i="0" u="none" strike="noStrike" cap="none" normalizeH="0" baseline="0" smtClean="0">
            <a:ln>
              <a:noFill/>
            </a:ln>
            <a:solidFill>
              <a:srgbClr val="73BFC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SPSF</Template>
  <TotalTime>8216</TotalTime>
  <Words>1516</Words>
  <Application>Microsoft Office PowerPoint</Application>
  <PresentationFormat>On-screen Show (4:3)</PresentationFormat>
  <Paragraphs>340</Paragraphs>
  <Slides>44</Slides>
  <Notes>38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4" baseType="lpstr">
      <vt:lpstr>Arial</vt:lpstr>
      <vt:lpstr>Calibri</vt:lpstr>
      <vt:lpstr>Calibri Light</vt:lpstr>
      <vt:lpstr>Times</vt:lpstr>
      <vt:lpstr>Times New Roman</vt:lpstr>
      <vt:lpstr>Wingdings</vt:lpstr>
      <vt:lpstr>Blank Presentation</vt:lpstr>
      <vt:lpstr>Default Design</vt:lpstr>
      <vt:lpstr>Office Theme</vt:lpstr>
      <vt:lpstr>Worksheet</vt:lpstr>
      <vt:lpstr>Charter School Finance</vt:lpstr>
      <vt:lpstr>Who is School Business</vt:lpstr>
      <vt:lpstr>What does School Business Do</vt:lpstr>
      <vt:lpstr>Todays Topics</vt:lpstr>
      <vt:lpstr>Components of State Funding</vt:lpstr>
      <vt:lpstr>State Base Allocation</vt:lpstr>
      <vt:lpstr>How is the State Base Allocation Calculated?</vt:lpstr>
      <vt:lpstr>PowerPoint Presentation</vt:lpstr>
      <vt:lpstr>CSADM System</vt:lpstr>
      <vt:lpstr>Allotment System</vt:lpstr>
      <vt:lpstr>Initial Allotment- 1st year CS </vt:lpstr>
      <vt:lpstr>Initial Allotment- Revision 1</vt:lpstr>
      <vt:lpstr>Supplemental State Funds</vt:lpstr>
      <vt:lpstr>Other State Funds not in the Base Allocation</vt:lpstr>
      <vt:lpstr>Other State Funds</vt:lpstr>
      <vt:lpstr>Powerschool</vt:lpstr>
      <vt:lpstr>Month 1 PMR</vt:lpstr>
      <vt:lpstr>2nd Installment</vt:lpstr>
      <vt:lpstr>2nd Installment</vt:lpstr>
      <vt:lpstr>EC Headcount Transfer</vt:lpstr>
      <vt:lpstr>Special State Reserve</vt:lpstr>
      <vt:lpstr>Summary of Annual Allotment- Example only</vt:lpstr>
      <vt:lpstr>State Competitive Grants</vt:lpstr>
      <vt:lpstr>State Competitive Grants</vt:lpstr>
      <vt:lpstr>Unused State Funds in PRC 036 Revert to the State on June 30</vt:lpstr>
      <vt:lpstr>Federal Grants</vt:lpstr>
      <vt:lpstr>Local Funds</vt:lpstr>
      <vt:lpstr>Local Funds</vt:lpstr>
      <vt:lpstr>The LEA shall Provide…</vt:lpstr>
      <vt:lpstr>Local Funds Do Not Revert</vt:lpstr>
      <vt:lpstr>Critical Items When Building Your Budget</vt:lpstr>
      <vt:lpstr>Critical Items When Building Your Budget</vt:lpstr>
      <vt:lpstr>Reporting</vt:lpstr>
      <vt:lpstr>Financial and Student Reporting</vt:lpstr>
      <vt:lpstr>UERS</vt:lpstr>
      <vt:lpstr>Chart of Accounts</vt:lpstr>
      <vt:lpstr>Chart of Accounts</vt:lpstr>
      <vt:lpstr>Chart of Accounts</vt:lpstr>
      <vt:lpstr>Financial Reports</vt:lpstr>
      <vt:lpstr>Certificate of Occupancy</vt:lpstr>
      <vt:lpstr>Cash Management</vt:lpstr>
      <vt:lpstr>Cash Management</vt:lpstr>
      <vt:lpstr>Take Aways</vt:lpstr>
      <vt:lpstr>School Business Contacts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KTFrazier</dc:creator>
  <cp:lastModifiedBy>Alexis Schauss</cp:lastModifiedBy>
  <cp:revision>199</cp:revision>
  <cp:lastPrinted>2017-06-12T20:11:00Z</cp:lastPrinted>
  <dcterms:created xsi:type="dcterms:W3CDTF">2006-10-10T13:25:26Z</dcterms:created>
  <dcterms:modified xsi:type="dcterms:W3CDTF">2018-06-11T22:34:37Z</dcterms:modified>
</cp:coreProperties>
</file>