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DA592C8-06D5-49B6-99F5-363FD40C1701}">
  <a:tblStyle styleId="{EDA592C8-06D5-49B6-99F5-363FD40C170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Shape 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 name="Shape 6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Introduction: DeAnna</a:t>
            </a:r>
            <a:endParaRPr sz="1200" b="0" i="0" u="none" strike="noStrike" cap="none">
              <a:solidFill>
                <a:schemeClr val="dk1"/>
              </a:solidFill>
              <a:latin typeface="Arial"/>
              <a:ea typeface="Arial"/>
              <a:cs typeface="Arial"/>
              <a:sym typeface="Arial"/>
            </a:endParaRPr>
          </a:p>
        </p:txBody>
      </p:sp>
      <p:sp>
        <p:nvSpPr>
          <p:cNvPr id="65" name="Shape 65"/>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 name="Shape 12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a:t>
            </a:r>
            <a:endParaRPr sz="1200" b="0" i="0" u="none" strike="noStrike" cap="none">
              <a:solidFill>
                <a:schemeClr val="dk1"/>
              </a:solidFill>
              <a:latin typeface="Arial"/>
              <a:ea typeface="Arial"/>
              <a:cs typeface="Arial"/>
              <a:sym typeface="Arial"/>
            </a:endParaRPr>
          </a:p>
        </p:txBody>
      </p:sp>
      <p:sp>
        <p:nvSpPr>
          <p:cNvPr id="128" name="Shape 12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a:t>
            </a:r>
            <a:endParaRPr sz="1200" b="0" i="0" u="none" strike="noStrike" cap="none">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76200" algn="l" rtl="0">
              <a:spcBef>
                <a:spcPts val="0"/>
              </a:spcBef>
              <a:spcAft>
                <a:spcPts val="0"/>
              </a:spcAft>
              <a:buClr>
                <a:schemeClr val="dk1"/>
              </a:buClr>
              <a:buSzPts val="1200"/>
              <a:buFont typeface="Arial"/>
              <a:buNone/>
            </a:pPr>
            <a:r>
              <a:rPr lang="en-US"/>
              <a:t>Karol</a:t>
            </a:r>
            <a:endParaRPr sz="1200" b="0" i="0" u="none" strike="noStrike" cap="none">
              <a:solidFill>
                <a:schemeClr val="dk1"/>
              </a:solidFill>
              <a:latin typeface="Arial"/>
              <a:ea typeface="Arial"/>
              <a:cs typeface="Arial"/>
              <a:sym typeface="Arial"/>
            </a:endParaRPr>
          </a:p>
        </p:txBody>
      </p:sp>
      <p:sp>
        <p:nvSpPr>
          <p:cNvPr id="141" name="Shape 141"/>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12</a:t>
            </a:fld>
            <a:endParaRPr sz="12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00"/>
              </a:buClr>
              <a:buFont typeface="Arial"/>
              <a:buNone/>
            </a:pPr>
            <a:r>
              <a:rPr lang="en-US">
                <a:solidFill>
                  <a:srgbClr val="000000"/>
                </a:solidFill>
              </a:rPr>
              <a:t>Karol</a:t>
            </a:r>
            <a:endParaRPr sz="1200" b="0" i="0" u="none" strike="noStrike" cap="none">
              <a:solidFill>
                <a:srgbClr val="000000"/>
              </a:solidFill>
              <a:latin typeface="Arial"/>
              <a:ea typeface="Arial"/>
              <a:cs typeface="Arial"/>
              <a:sym typeface="Arial"/>
            </a:endParaRPr>
          </a:p>
        </p:txBody>
      </p:sp>
      <p:sp>
        <p:nvSpPr>
          <p:cNvPr id="148" name="Shape 14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13</a:t>
            </a:fld>
            <a:endParaRPr sz="120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a:t>
            </a:r>
            <a:endParaRPr/>
          </a:p>
          <a:p>
            <a:pPr marL="0" marR="0" lvl="0" indent="0" algn="l" rtl="0">
              <a:spcBef>
                <a:spcPts val="0"/>
              </a:spcBef>
              <a:spcAft>
                <a:spcPts val="0"/>
              </a:spcAft>
              <a:buNone/>
            </a:pPr>
            <a:r>
              <a:rPr lang="en-US"/>
              <a:t>REFs facilitate and support the BTSP Peer Review Process.</a:t>
            </a:r>
            <a:endParaRPr sz="1200" b="0" i="0" u="none" strike="noStrike" cap="none">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 name="Shape 160"/>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If teachers are converting from an initial license to a continuing license a school must participate in the annual Peer Review Process. If you look in policy- which is now TCED-016- Section 5- you will notice that the expectation is for you to complete a Peer Review. DFP click on the policy, then open the PDF file. </a:t>
            </a:r>
            <a:endParaRPr/>
          </a:p>
        </p:txBody>
      </p:sp>
      <p:sp>
        <p:nvSpPr>
          <p:cNvPr id="161" name="Shape 161"/>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 read over and spotlight the green...</a:t>
            </a:r>
            <a:endParaRPr/>
          </a:p>
        </p:txBody>
      </p:sp>
      <p:sp>
        <p:nvSpPr>
          <p:cNvPr id="169" name="Shape 169"/>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5" name="Shape 175"/>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Dee- Provide opportunity to read silently- No elaboration...go to next slide</a:t>
            </a:r>
            <a:endParaRPr sz="1200" b="0" i="0" u="none" strike="noStrike" cap="none">
              <a:solidFill>
                <a:schemeClr val="dk1"/>
              </a:solidFill>
              <a:latin typeface="Arial"/>
              <a:ea typeface="Arial"/>
              <a:cs typeface="Arial"/>
              <a:sym typeface="Arial"/>
            </a:endParaRPr>
          </a:p>
        </p:txBody>
      </p:sp>
      <p:sp>
        <p:nvSpPr>
          <p:cNvPr id="176" name="Shape 176"/>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3" name="Shape 183"/>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r>
              <a:rPr lang="en-US"/>
              <a:t>DeAnna’s- Take time for Q&amp;A here...if needed </a:t>
            </a:r>
            <a:endParaRPr/>
          </a:p>
          <a:p>
            <a:pPr marL="0" marR="0" lvl="0" indent="0" algn="l" rtl="0">
              <a:spcBef>
                <a:spcPts val="360"/>
              </a:spcBef>
              <a:spcAft>
                <a:spcPts val="0"/>
              </a:spcAft>
              <a:buNone/>
            </a:pPr>
            <a:endParaRPr/>
          </a:p>
          <a:p>
            <a:pPr marL="0" marR="0" lvl="0" indent="0" algn="l" rtl="0">
              <a:spcBef>
                <a:spcPts val="360"/>
              </a:spcBef>
              <a:spcAft>
                <a:spcPts val="0"/>
              </a:spcAft>
              <a:buNone/>
            </a:pPr>
            <a:endParaRPr/>
          </a:p>
          <a:p>
            <a:pPr marL="0" marR="0" lvl="0" indent="0" algn="l" rtl="0">
              <a:spcBef>
                <a:spcPts val="360"/>
              </a:spcBef>
              <a:spcAft>
                <a:spcPts val="0"/>
              </a:spcAft>
              <a:buNone/>
            </a:pPr>
            <a:endParaRPr/>
          </a:p>
          <a:p>
            <a:pPr marL="0" marR="0" lvl="0" indent="0" algn="l" rtl="0">
              <a:spcBef>
                <a:spcPts val="360"/>
              </a:spcBef>
              <a:spcAft>
                <a:spcPts val="0"/>
              </a:spcAft>
              <a:buNone/>
            </a:pPr>
            <a:endParaRPr/>
          </a:p>
          <a:p>
            <a:pPr marL="0" marR="0" lvl="0" indent="0" algn="l" rtl="0">
              <a:spcBef>
                <a:spcPts val="360"/>
              </a:spcBef>
              <a:spcAft>
                <a:spcPts val="0"/>
              </a:spcAft>
              <a:buNone/>
            </a:pPr>
            <a:endParaRPr/>
          </a:p>
          <a:p>
            <a:pPr marL="0" marR="0" lvl="0" indent="0" algn="l" rtl="0">
              <a:spcBef>
                <a:spcPts val="360"/>
              </a:spcBef>
              <a:spcAft>
                <a:spcPts val="0"/>
              </a:spcAft>
              <a:buNone/>
            </a:pPr>
            <a:endParaRPr/>
          </a:p>
        </p:txBody>
      </p:sp>
      <p:sp>
        <p:nvSpPr>
          <p:cNvPr id="184" name="Shape 184"/>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1" name="Shape 19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DeAnna-Based on the new Peer Review Process, you only have to complete the standard of focus on the self assessment</a:t>
            </a:r>
            <a:endParaRPr sz="1200" b="0" i="0" u="none" strike="noStrike" cap="none">
              <a:solidFill>
                <a:schemeClr val="dk1"/>
              </a:solidFill>
              <a:latin typeface="Arial"/>
              <a:ea typeface="Arial"/>
              <a:cs typeface="Arial"/>
              <a:sym typeface="Arial"/>
            </a:endParaRPr>
          </a:p>
        </p:txBody>
      </p:sp>
      <p:sp>
        <p:nvSpPr>
          <p:cNvPr id="192" name="Shape 19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DeAnna’s</a:t>
            </a:r>
            <a:endParaRPr/>
          </a:p>
        </p:txBody>
      </p:sp>
      <p:sp>
        <p:nvSpPr>
          <p:cNvPr id="71" name="Shape 71"/>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 Because you are new this year, and we started the process this past year, you will need to complete standards 1, 2, and 3.</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 name="Shape 205"/>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 A critical friend is a charter that you have connected with during the entire process or one that is available during the final meeting that can provide feedback and rate your growth based on documentation that you provide during that meeting.</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1" name="Shape 21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DeAnna-Reference the REF Wiki-Karol will pull up</a:t>
            </a:r>
            <a:endParaRPr sz="1200" b="0" i="0" u="none" strike="noStrike" cap="none">
              <a:solidFill>
                <a:schemeClr val="dk1"/>
              </a:solidFill>
              <a:latin typeface="Arial"/>
              <a:ea typeface="Arial"/>
              <a:cs typeface="Arial"/>
              <a:sym typeface="Arial"/>
            </a:endParaRPr>
          </a:p>
        </p:txBody>
      </p:sp>
      <p:sp>
        <p:nvSpPr>
          <p:cNvPr id="212" name="Shape 21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a:t>
            </a:r>
            <a:endParaRPr sz="1200" b="0" i="0" u="none" strike="noStrike" cap="none">
              <a:solidFill>
                <a:schemeClr val="dk1"/>
              </a:solidFill>
              <a:latin typeface="Arial"/>
              <a:ea typeface="Arial"/>
              <a:cs typeface="Arial"/>
              <a:sym typeface="Arial"/>
            </a:endParaRPr>
          </a:p>
        </p:txBody>
      </p:sp>
      <p:sp>
        <p:nvSpPr>
          <p:cNvPr id="220" name="Shape 220"/>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 Karol talk- Refer to the REF wiki again. As a new charter school, you will not be monitored until year 3.</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1" name="Shape 23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a:t>
            </a:r>
            <a:endParaRPr/>
          </a:p>
        </p:txBody>
      </p:sp>
      <p:sp>
        <p:nvSpPr>
          <p:cNvPr id="232" name="Shape 23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 name="Shape 23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DeAnna’s- Please look for that information coming in early 2018. We ask for feedback from all participants. We encourage charter proposal submission. </a:t>
            </a:r>
            <a:endParaRPr sz="1200" b="0" i="0" u="none" strike="noStrike" cap="none">
              <a:solidFill>
                <a:schemeClr val="dk1"/>
              </a:solidFill>
              <a:latin typeface="Arial"/>
              <a:ea typeface="Arial"/>
              <a:cs typeface="Arial"/>
              <a:sym typeface="Arial"/>
            </a:endParaRPr>
          </a:p>
        </p:txBody>
      </p:sp>
      <p:sp>
        <p:nvSpPr>
          <p:cNvPr id="238" name="Shape 23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DeAnna- We shared this in the spring and got great feedback. Stay tuned, because it may be a permanent fixture of support.</a:t>
            </a:r>
            <a:endParaRPr/>
          </a:p>
        </p:txBody>
      </p:sp>
      <p:sp>
        <p:nvSpPr>
          <p:cNvPr id="245" name="Shape 245"/>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1" name="Shape 25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DeAnna’s: Each TOY (including Charter TOY)...This is shared with BT Coordinator’s, LEA/Charter leaders to blast out to their BTs.  We also share with IHE’s and anyone else that has a hand in grooming our BTs.  Newsletter provides tips and encouraging information here to support for our BTs.</a:t>
            </a:r>
            <a:endParaRPr/>
          </a:p>
        </p:txBody>
      </p:sp>
      <p:sp>
        <p:nvSpPr>
          <p:cNvPr id="252" name="Shape 252"/>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Karol’s</a:t>
            </a:r>
            <a:endParaRPr/>
          </a:p>
        </p:txBody>
      </p:sp>
      <p:sp>
        <p:nvSpPr>
          <p:cNvPr id="259" name="Shape 259"/>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7" name="Shape 7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DeAnna’s- Already have it pulled up, no reference until time to use it.  </a:t>
            </a: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6" name="Shape 26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r>
              <a:rPr lang="en-US"/>
              <a:t>Karol will close out! We will give them time to explore...we will pace with time for the participants. </a:t>
            </a:r>
            <a:endParaRPr sz="1200" b="0" i="0" u="none" strike="noStrike" cap="none">
              <a:solidFill>
                <a:schemeClr val="dk1"/>
              </a:solidFill>
              <a:latin typeface="Arial"/>
              <a:ea typeface="Arial"/>
              <a:cs typeface="Arial"/>
              <a:sym typeface="Arial"/>
            </a:endParaRPr>
          </a:p>
        </p:txBody>
      </p:sp>
      <p:sp>
        <p:nvSpPr>
          <p:cNvPr id="267" name="Shape 267"/>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Karol’s</a:t>
            </a:r>
            <a:endParaRPr sz="1200" b="0" i="0" u="none" strike="noStrike" cap="none">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Karol’s</a:t>
            </a:r>
            <a:endParaRPr sz="1200" b="0" i="0" u="none" strike="noStrike" cap="none">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Karol’s</a:t>
            </a:r>
            <a:endParaRPr sz="1200" b="0" i="0" u="none" strike="noStrike" cap="none">
              <a:solidFill>
                <a:schemeClr val="dk1"/>
              </a:solidFill>
              <a:latin typeface="Arial"/>
              <a:ea typeface="Arial"/>
              <a:cs typeface="Arial"/>
              <a:sym typeface="Arial"/>
            </a:endParaRPr>
          </a:p>
        </p:txBody>
      </p:sp>
      <p:sp>
        <p:nvSpPr>
          <p:cNvPr id="100" name="Shape 100"/>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6" name="Shape 10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Karol’s</a:t>
            </a:r>
            <a:endParaRPr sz="1200" b="0" i="0" u="none" strike="noStrike" cap="none">
              <a:solidFill>
                <a:schemeClr val="dk1"/>
              </a:solidFill>
              <a:latin typeface="Arial"/>
              <a:ea typeface="Arial"/>
              <a:cs typeface="Arial"/>
              <a:sym typeface="Arial"/>
            </a:endParaRPr>
          </a:p>
        </p:txBody>
      </p:sp>
      <p:sp>
        <p:nvSpPr>
          <p:cNvPr id="107" name="Shape 107"/>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a:t>Karol’s</a:t>
            </a:r>
            <a:endParaRPr sz="1200" b="0" i="0" u="none" strike="noStrike" cap="none">
              <a:solidFill>
                <a:schemeClr val="dk1"/>
              </a:solidFill>
              <a:latin typeface="Arial"/>
              <a:ea typeface="Arial"/>
              <a:cs typeface="Arial"/>
              <a:sym typeface="Arial"/>
            </a:endParaRPr>
          </a:p>
        </p:txBody>
      </p:sp>
      <p:sp>
        <p:nvSpPr>
          <p:cNvPr id="114" name="Shape 114"/>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Karol’s</a:t>
            </a:r>
            <a:endParaRPr sz="1200" b="0" i="0" u="none" strike="noStrike" cap="none">
              <a:solidFill>
                <a:schemeClr val="dk1"/>
              </a:solidFill>
              <a:latin typeface="Arial"/>
              <a:ea typeface="Arial"/>
              <a:cs typeface="Arial"/>
              <a:sym typeface="Arial"/>
            </a:endParaRPr>
          </a:p>
        </p:txBody>
      </p:sp>
      <p:sp>
        <p:nvSpPr>
          <p:cNvPr id="121" name="Shape 121"/>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Shape 15" descr="BluebackPPTCover1"/>
          <p:cNvPicPr preferRelativeResize="0"/>
          <p:nvPr/>
        </p:nvPicPr>
        <p:blipFill rotWithShape="1">
          <a:blip r:embed="rId2">
            <a:alphaModFix/>
          </a:blip>
          <a:srcRect/>
          <a:stretch/>
        </p:blipFill>
        <p:spPr>
          <a:xfrm>
            <a:off x="0" y="-1588"/>
            <a:ext cx="9144000" cy="6859588"/>
          </a:xfrm>
          <a:prstGeom prst="rect">
            <a:avLst/>
          </a:prstGeom>
          <a:noFill/>
          <a:ln>
            <a:noFill/>
          </a:ln>
        </p:spPr>
      </p:pic>
      <p:sp>
        <p:nvSpPr>
          <p:cNvPr id="16" name="Shape 16"/>
          <p:cNvSpPr txBox="1">
            <a:spLocks noGrp="1"/>
          </p:cNvSpPr>
          <p:nvPr>
            <p:ph type="ctrTitle"/>
          </p:nvPr>
        </p:nvSpPr>
        <p:spPr>
          <a:xfrm>
            <a:off x="685800" y="228600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0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560"/>
              </a:spcBef>
              <a:spcAft>
                <a:spcPts val="0"/>
              </a:spcAft>
              <a:buClr>
                <a:schemeClr val="lt1"/>
              </a:buClr>
              <a:buSzPts val="3000"/>
              <a:buFont typeface="Arial"/>
              <a:buNone/>
              <a:defRPr sz="2800" b="0" i="0" u="none" strike="noStrike" cap="none">
                <a:solidFill>
                  <a:schemeClr val="lt1"/>
                </a:solidFill>
                <a:latin typeface="Arial"/>
                <a:ea typeface="Arial"/>
                <a:cs typeface="Arial"/>
                <a:sym typeface="Arial"/>
              </a:defRPr>
            </a:lvl1pPr>
            <a:lvl2pPr marL="742950" marR="0" lvl="1" indent="-28575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143000" marR="0" lvl="2" indent="-2286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600200" marR="0" lvl="3" indent="-228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057400" marR="0" lvl="4" indent="-228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514600" marR="0" lvl="5" indent="-228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2971800" marR="0" lvl="6" indent="-228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429000" marR="0" lvl="7" indent="-228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3886200" marR="0" lvl="8" indent="-228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folHlink"/>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folHlink"/>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folHlink"/>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folHlink"/>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folHlink"/>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folHlink"/>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folHlink"/>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folHlink"/>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85800" y="304800"/>
            <a:ext cx="7772400" cy="990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rot="5400000">
            <a:off x="2324100" y="-38100"/>
            <a:ext cx="4495800" cy="77724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rot="5400000">
            <a:off x="4591050" y="2228850"/>
            <a:ext cx="5791200" cy="1943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1"/>
          </p:nvPr>
        </p:nvSpPr>
        <p:spPr>
          <a:xfrm rot="5400000">
            <a:off x="628650" y="361950"/>
            <a:ext cx="5791200" cy="56769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85800" y="304800"/>
            <a:ext cx="7772400" cy="990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685800" y="1600200"/>
            <a:ext cx="7772400" cy="44958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folHlink"/>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folHlink"/>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folHlink"/>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folHlink"/>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folHlink"/>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folHlink"/>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folHlink"/>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folHlink"/>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Shape 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3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lt1"/>
              </a:buClr>
              <a:buSzPts val="2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24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20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20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20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20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20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2000"/>
              <a:buFont typeface="Arial"/>
              <a:buNone/>
              <a:defRPr sz="1400" b="0"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85800" y="304800"/>
            <a:ext cx="7772400" cy="990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body" idx="1"/>
          </p:nvPr>
        </p:nvSpPr>
        <p:spPr>
          <a:xfrm>
            <a:off x="685800" y="1600200"/>
            <a:ext cx="3810000" cy="4495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648200" y="1600200"/>
            <a:ext cx="3810000" cy="4495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30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8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24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30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8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24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2000"/>
              <a:buFont typeface="Arial"/>
              <a:buNone/>
              <a:defRPr sz="1600" b="1"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304800"/>
            <a:ext cx="7772400" cy="990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30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28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24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51" name="Shape 5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lt1"/>
              </a:buClr>
              <a:buSzPts val="1400"/>
              <a:buFont typeface="Arial"/>
              <a:buNone/>
              <a:defRPr sz="3200" b="0" i="0" u="none" strike="noStrike" cap="none">
                <a:solidFill>
                  <a:schemeClr val="lt1"/>
                </a:solidFill>
                <a:latin typeface="Arial"/>
                <a:ea typeface="Arial"/>
                <a:cs typeface="Arial"/>
                <a:sym typeface="Arial"/>
              </a:defRPr>
            </a:lvl1pPr>
            <a:lvl2pPr marL="457200" marR="0" lvl="1" indent="0" algn="l" rtl="0">
              <a:spcBef>
                <a:spcPts val="56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2pPr>
            <a:lvl3pPr marL="914400" marR="0" lvl="2" indent="0" algn="l" rtl="0">
              <a:spcBef>
                <a:spcPts val="48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3pPr>
            <a:lvl4pPr marL="1371600" marR="0" lvl="3" indent="0" algn="l" rtl="0">
              <a:spcBef>
                <a:spcPts val="40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4pPr>
            <a:lvl5pPr marL="1828800" marR="0" lvl="4" indent="0" algn="l" rtl="0">
              <a:spcBef>
                <a:spcPts val="40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5pPr>
            <a:lvl6pPr marL="2286000" marR="0" lvl="5" indent="0" algn="l" rtl="0">
              <a:spcBef>
                <a:spcPts val="40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6pPr>
            <a:lvl7pPr marL="2743200" marR="0" lvl="6" indent="0" algn="l" rtl="0">
              <a:spcBef>
                <a:spcPts val="40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7pPr>
            <a:lvl8pPr marL="3200400" marR="0" lvl="7" indent="0" algn="l" rtl="0">
              <a:spcBef>
                <a:spcPts val="40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8pPr>
            <a:lvl9pPr marL="3657600" marR="0" lvl="8" indent="0" algn="l" rtl="0">
              <a:spcBef>
                <a:spcPts val="40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3000"/>
              <a:buFont typeface="Arial"/>
              <a:buNone/>
              <a:defRPr sz="1400" b="0" i="0" u="none" strike="noStrike" cap="none">
                <a:solidFill>
                  <a:schemeClr val="lt1"/>
                </a:solidFill>
                <a:latin typeface="Arial"/>
                <a:ea typeface="Arial"/>
                <a:cs typeface="Arial"/>
                <a:sym typeface="Arial"/>
              </a:defRPr>
            </a:lvl1pPr>
            <a:lvl2pPr marL="914400" marR="0" lvl="1" indent="-228600" algn="l" rtl="0">
              <a:spcBef>
                <a:spcPts val="240"/>
              </a:spcBef>
              <a:spcAft>
                <a:spcPts val="0"/>
              </a:spcAft>
              <a:buClr>
                <a:schemeClr val="lt1"/>
              </a:buClr>
              <a:buSzPts val="28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24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2000"/>
              <a:buFont typeface="Arial"/>
              <a:buNone/>
              <a:defRPr sz="9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folHlink"/>
                </a:solidFill>
                <a:latin typeface="Arial"/>
                <a:ea typeface="Arial"/>
                <a:cs typeface="Arial"/>
                <a:sym typeface="Arial"/>
              </a:defRPr>
            </a:lvl1pPr>
            <a:lvl2pPr marL="0" marR="0" lvl="1" indent="0" algn="r" rtl="0">
              <a:spcBef>
                <a:spcPts val="0"/>
              </a:spcBef>
              <a:spcAft>
                <a:spcPts val="0"/>
              </a:spcAft>
              <a:buNone/>
              <a:defRPr sz="1400">
                <a:solidFill>
                  <a:schemeClr val="folHlink"/>
                </a:solidFill>
                <a:latin typeface="Arial"/>
                <a:ea typeface="Arial"/>
                <a:cs typeface="Arial"/>
                <a:sym typeface="Arial"/>
              </a:defRPr>
            </a:lvl2pPr>
            <a:lvl3pPr marL="0" marR="0" lvl="2" indent="0" algn="r" rtl="0">
              <a:spcBef>
                <a:spcPts val="0"/>
              </a:spcBef>
              <a:spcAft>
                <a:spcPts val="0"/>
              </a:spcAft>
              <a:buNone/>
              <a:defRPr sz="1400">
                <a:solidFill>
                  <a:schemeClr val="folHlink"/>
                </a:solidFill>
                <a:latin typeface="Arial"/>
                <a:ea typeface="Arial"/>
                <a:cs typeface="Arial"/>
                <a:sym typeface="Arial"/>
              </a:defRPr>
            </a:lvl3pPr>
            <a:lvl4pPr marL="0" marR="0" lvl="3" indent="0" algn="r" rtl="0">
              <a:spcBef>
                <a:spcPts val="0"/>
              </a:spcBef>
              <a:spcAft>
                <a:spcPts val="0"/>
              </a:spcAft>
              <a:buNone/>
              <a:defRPr sz="1400">
                <a:solidFill>
                  <a:schemeClr val="folHlink"/>
                </a:solidFill>
                <a:latin typeface="Arial"/>
                <a:ea typeface="Arial"/>
                <a:cs typeface="Arial"/>
                <a:sym typeface="Arial"/>
              </a:defRPr>
            </a:lvl4pPr>
            <a:lvl5pPr marL="0" marR="0" lvl="4" indent="0" algn="r" rtl="0">
              <a:spcBef>
                <a:spcPts val="0"/>
              </a:spcBef>
              <a:spcAft>
                <a:spcPts val="0"/>
              </a:spcAft>
              <a:buNone/>
              <a:defRPr sz="1400">
                <a:solidFill>
                  <a:schemeClr val="folHlink"/>
                </a:solidFill>
                <a:latin typeface="Arial"/>
                <a:ea typeface="Arial"/>
                <a:cs typeface="Arial"/>
                <a:sym typeface="Arial"/>
              </a:defRPr>
            </a:lvl5pPr>
            <a:lvl6pPr marL="0" marR="0" lvl="5" indent="0" algn="r" rtl="0">
              <a:spcBef>
                <a:spcPts val="0"/>
              </a:spcBef>
              <a:spcAft>
                <a:spcPts val="0"/>
              </a:spcAft>
              <a:buNone/>
              <a:defRPr sz="1400">
                <a:solidFill>
                  <a:schemeClr val="folHlink"/>
                </a:solidFill>
                <a:latin typeface="Arial"/>
                <a:ea typeface="Arial"/>
                <a:cs typeface="Arial"/>
                <a:sym typeface="Arial"/>
              </a:defRPr>
            </a:lvl6pPr>
            <a:lvl7pPr marL="0" marR="0" lvl="6" indent="0" algn="r" rtl="0">
              <a:spcBef>
                <a:spcPts val="0"/>
              </a:spcBef>
              <a:spcAft>
                <a:spcPts val="0"/>
              </a:spcAft>
              <a:buNone/>
              <a:defRPr sz="1400">
                <a:solidFill>
                  <a:schemeClr val="folHlink"/>
                </a:solidFill>
                <a:latin typeface="Arial"/>
                <a:ea typeface="Arial"/>
                <a:cs typeface="Arial"/>
                <a:sym typeface="Arial"/>
              </a:defRPr>
            </a:lvl7pPr>
            <a:lvl8pPr marL="0" marR="0" lvl="7" indent="0" algn="r" rtl="0">
              <a:spcBef>
                <a:spcPts val="0"/>
              </a:spcBef>
              <a:spcAft>
                <a:spcPts val="0"/>
              </a:spcAft>
              <a:buNone/>
              <a:defRPr sz="1400">
                <a:solidFill>
                  <a:schemeClr val="folHlink"/>
                </a:solidFill>
                <a:latin typeface="Arial"/>
                <a:ea typeface="Arial"/>
                <a:cs typeface="Arial"/>
                <a:sym typeface="Arial"/>
              </a:defRPr>
            </a:lvl8pPr>
            <a:lvl9pPr marL="0" marR="0" lvl="8" indent="0" algn="r" rtl="0">
              <a:spcBef>
                <a:spcPts val="0"/>
              </a:spcBef>
              <a:spcAft>
                <a:spcPts val="0"/>
              </a:spcAft>
              <a:buNone/>
              <a:defRPr sz="1400">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8C92">
            <a:alpha val="21960"/>
          </a:srgbClr>
        </a:solidFill>
        <a:effectLst/>
      </p:bgPr>
    </p:bg>
    <p:spTree>
      <p:nvGrpSpPr>
        <p:cNvPr id="1" name="Shape 9"/>
        <p:cNvGrpSpPr/>
        <p:nvPr/>
      </p:nvGrpSpPr>
      <p:grpSpPr>
        <a:xfrm>
          <a:off x="0" y="0"/>
          <a:ext cx="0" cy="0"/>
          <a:chOff x="0" y="0"/>
          <a:chExt cx="0" cy="0"/>
        </a:xfrm>
      </p:grpSpPr>
      <p:pic>
        <p:nvPicPr>
          <p:cNvPr id="10" name="Shape 10" descr="BluebackPPTCover3"/>
          <p:cNvPicPr preferRelativeResize="0"/>
          <p:nvPr/>
        </p:nvPicPr>
        <p:blipFill rotWithShape="1">
          <a:blip r:embed="rId13">
            <a:alphaModFix/>
          </a:blip>
          <a:srcRect/>
          <a:stretch/>
        </p:blipFill>
        <p:spPr>
          <a:xfrm>
            <a:off x="0" y="-1588"/>
            <a:ext cx="9144000" cy="6859588"/>
          </a:xfrm>
          <a:prstGeom prst="rect">
            <a:avLst/>
          </a:prstGeom>
          <a:noFill/>
          <a:ln>
            <a:noFill/>
          </a:ln>
        </p:spPr>
      </p:pic>
      <p:sp>
        <p:nvSpPr>
          <p:cNvPr id="11" name="Shape 11"/>
          <p:cNvSpPr txBox="1">
            <a:spLocks noGrp="1"/>
          </p:cNvSpPr>
          <p:nvPr>
            <p:ph type="title"/>
          </p:nvPr>
        </p:nvSpPr>
        <p:spPr>
          <a:xfrm>
            <a:off x="685800" y="304800"/>
            <a:ext cx="7772400" cy="990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3800" b="1" i="0" u="none" strike="noStrike" cap="none">
                <a:solidFill>
                  <a:schemeClr val="lt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folHlink"/>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folHlink"/>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folHlink"/>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folHlink"/>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folHlink"/>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folHlink"/>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folHlink"/>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folHlink"/>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folHlink"/>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stateboard.ncpublicschools.gov/policy-manual/teacher-education/beginning-teacher-support-progra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regedfac.ncdpi.wikispaces.ne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rt3nc.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regedfac.ncdpi.wikispace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regedfac.ncdpi.wikispaces.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regedfac.ncdpi.wikispaces.net/"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teboard.ncpublicschools.gov/policy-manual/teacher-education/beginning-teacher-support-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685800" y="1343825"/>
            <a:ext cx="7772400" cy="5140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4400" b="1" i="0" u="none" strike="noStrike" cap="none">
                <a:solidFill>
                  <a:schemeClr val="lt1"/>
                </a:solidFill>
                <a:latin typeface="Arial"/>
                <a:ea typeface="Arial"/>
                <a:cs typeface="Arial"/>
                <a:sym typeface="Arial"/>
              </a:rPr>
            </a:br>
            <a:r>
              <a:rPr lang="en-US" sz="4400" b="1" i="0" u="none" strike="noStrike" cap="none">
                <a:solidFill>
                  <a:schemeClr val="lt1"/>
                </a:solidFill>
                <a:latin typeface="Arial"/>
                <a:ea typeface="Arial"/>
                <a:cs typeface="Arial"/>
                <a:sym typeface="Arial"/>
              </a:rPr>
              <a:t>Beginning Teacher </a:t>
            </a:r>
            <a:br>
              <a:rPr lang="en-US" sz="4400" b="1" i="0" u="none" strike="noStrike" cap="none">
                <a:solidFill>
                  <a:schemeClr val="lt1"/>
                </a:solidFill>
                <a:latin typeface="Arial"/>
                <a:ea typeface="Arial"/>
                <a:cs typeface="Arial"/>
                <a:sym typeface="Arial"/>
              </a:rPr>
            </a:br>
            <a:r>
              <a:rPr lang="en-US" sz="4400" b="1" i="0" u="none" strike="noStrike" cap="none">
                <a:solidFill>
                  <a:schemeClr val="lt1"/>
                </a:solidFill>
                <a:latin typeface="Arial"/>
                <a:ea typeface="Arial"/>
                <a:cs typeface="Arial"/>
                <a:sym typeface="Arial"/>
              </a:rPr>
              <a:t>Support Program (BTSP)</a:t>
            </a:r>
            <a:br>
              <a:rPr lang="en-US" sz="4400" b="1" i="0" u="none" strike="noStrike" cap="none">
                <a:solidFill>
                  <a:schemeClr val="lt1"/>
                </a:solidFill>
                <a:latin typeface="Arial"/>
                <a:ea typeface="Arial"/>
                <a:cs typeface="Arial"/>
                <a:sym typeface="Arial"/>
              </a:rPr>
            </a:br>
            <a:br>
              <a:rPr lang="en-US" sz="4400" b="1" i="0" u="none" strike="noStrike" cap="none">
                <a:solidFill>
                  <a:schemeClr val="lt1"/>
                </a:solidFill>
                <a:latin typeface="Arial"/>
                <a:ea typeface="Arial"/>
                <a:cs typeface="Arial"/>
                <a:sym typeface="Arial"/>
              </a:rPr>
            </a:br>
            <a:r>
              <a:rPr lang="en-US" sz="4400" b="1" i="0" u="none" strike="noStrike" cap="none">
                <a:solidFill>
                  <a:schemeClr val="lt1"/>
                </a:solidFill>
                <a:latin typeface="Arial"/>
                <a:ea typeface="Arial"/>
                <a:cs typeface="Arial"/>
                <a:sym typeface="Arial"/>
              </a:rPr>
              <a:t>Charter Institute</a:t>
            </a:r>
            <a:br>
              <a:rPr lang="en-US" sz="4400" b="1" i="0" u="none" strike="noStrike" cap="none">
                <a:solidFill>
                  <a:schemeClr val="lt1"/>
                </a:solidFill>
                <a:latin typeface="Arial"/>
                <a:ea typeface="Arial"/>
                <a:cs typeface="Arial"/>
                <a:sym typeface="Arial"/>
              </a:rPr>
            </a:br>
            <a:r>
              <a:rPr lang="en-US" sz="4400"/>
              <a:t>June 12,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838200" y="1371600"/>
            <a:ext cx="7543800" cy="45483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1800" b="1"/>
              <a:t>5.</a:t>
            </a:r>
            <a:r>
              <a:rPr lang="en-US" sz="1800"/>
              <a:t> </a:t>
            </a:r>
            <a:r>
              <a:rPr lang="en-US" sz="1800" b="1"/>
              <a:t>Plan for </a:t>
            </a:r>
            <a:r>
              <a:rPr lang="en-US" sz="1800" b="1">
                <a:solidFill>
                  <a:srgbClr val="00FF00"/>
                </a:solidFill>
              </a:rPr>
              <a:t>participation</a:t>
            </a:r>
            <a:r>
              <a:rPr lang="en-US" sz="1800" b="1"/>
              <a:t> in the BTSP Peer Review Process</a:t>
            </a:r>
            <a:endParaRPr sz="1800" b="1"/>
          </a:p>
          <a:p>
            <a:pPr marL="0" lvl="0" indent="0" rtl="0">
              <a:lnSpc>
                <a:spcPct val="115000"/>
              </a:lnSpc>
              <a:spcBef>
                <a:spcPts val="0"/>
              </a:spcBef>
              <a:spcAft>
                <a:spcPts val="0"/>
              </a:spcAft>
              <a:buNone/>
            </a:pPr>
            <a:endParaRPr sz="1800"/>
          </a:p>
          <a:p>
            <a:pPr marL="457200" lvl="0" indent="-342900" rtl="0">
              <a:lnSpc>
                <a:spcPct val="115000"/>
              </a:lnSpc>
              <a:spcBef>
                <a:spcPts val="0"/>
              </a:spcBef>
              <a:spcAft>
                <a:spcPts val="0"/>
              </a:spcAft>
              <a:buSzPts val="1800"/>
              <a:buChar char="•"/>
            </a:pPr>
            <a:r>
              <a:rPr lang="en-US" sz="1800"/>
              <a:t>process in place for completing the annual Peer Review Self-Assessment and annual Peer Review process.</a:t>
            </a:r>
            <a:endParaRPr sz="1800"/>
          </a:p>
          <a:p>
            <a:pPr marL="457200" lvl="0" indent="-342900" rtl="0">
              <a:lnSpc>
                <a:spcPct val="115000"/>
              </a:lnSpc>
              <a:spcBef>
                <a:spcPts val="0"/>
              </a:spcBef>
              <a:spcAft>
                <a:spcPts val="0"/>
              </a:spcAft>
              <a:buSzPts val="1800"/>
              <a:buChar char="•"/>
            </a:pPr>
            <a:r>
              <a:rPr lang="en-US" sz="1800"/>
              <a:t>ILCC Meetings</a:t>
            </a:r>
            <a:endParaRPr sz="1800"/>
          </a:p>
          <a:p>
            <a:pPr marL="0" lvl="0" indent="0" rtl="0">
              <a:lnSpc>
                <a:spcPct val="115000"/>
              </a:lnSpc>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r>
              <a:rPr lang="en-US" sz="1800" b="1"/>
              <a:t>6.</a:t>
            </a:r>
            <a:r>
              <a:rPr lang="en-US" sz="1800"/>
              <a:t>  </a:t>
            </a:r>
            <a:r>
              <a:rPr lang="en-US" sz="1800" b="1"/>
              <a:t>Statement on how BTs’ </a:t>
            </a:r>
            <a:r>
              <a:rPr lang="en-US" sz="1800" b="1">
                <a:solidFill>
                  <a:srgbClr val="00FF00"/>
                </a:solidFill>
              </a:rPr>
              <a:t>personnel files</a:t>
            </a:r>
            <a:r>
              <a:rPr lang="en-US" sz="1800" b="1"/>
              <a:t> (files that include the teacher’s PDP and performance evaluation report(s)) are filed and secured.</a:t>
            </a:r>
            <a:endParaRPr sz="1800" b="1"/>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r>
              <a:rPr lang="en-US" sz="1800" b="1"/>
              <a:t>7.  Plan for a</a:t>
            </a:r>
            <a:r>
              <a:rPr lang="en-US" sz="1800" b="1">
                <a:solidFill>
                  <a:srgbClr val="00FF00"/>
                </a:solidFill>
              </a:rPr>
              <a:t> timely transfer </a:t>
            </a:r>
            <a:r>
              <a:rPr lang="en-US" sz="1800" b="1"/>
              <a:t>of BT files to subsequent employing LEAs, Charter Schools, or non-public institutions within the state</a:t>
            </a:r>
            <a:endParaRPr sz="1800" b="1"/>
          </a:p>
          <a:p>
            <a:pPr marL="342900" lvl="0" indent="-342900" rtl="0">
              <a:spcBef>
                <a:spcPts val="0"/>
              </a:spcBef>
              <a:spcAft>
                <a:spcPts val="0"/>
              </a:spcAft>
              <a:buClr>
                <a:schemeClr val="lt1"/>
              </a:buClr>
              <a:buFont typeface="Arial"/>
              <a:buNone/>
            </a:pPr>
            <a:endParaRPr/>
          </a:p>
        </p:txBody>
      </p:sp>
      <p:sp>
        <p:nvSpPr>
          <p:cNvPr id="131" name="Shape 131"/>
          <p:cNvSpPr/>
          <p:nvPr/>
        </p:nvSpPr>
        <p:spPr>
          <a:xfrm>
            <a:off x="0" y="0"/>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4.120 Beginning Teacher Support Program Plans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0" y="1219200"/>
            <a:ext cx="9144000" cy="434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4000" b="1" i="0" u="none" strike="noStrike" cap="none">
                <a:solidFill>
                  <a:schemeClr val="lt1"/>
                </a:solidFill>
                <a:latin typeface="Arial"/>
                <a:ea typeface="Arial"/>
                <a:cs typeface="Arial"/>
                <a:sym typeface="Arial"/>
              </a:rPr>
            </a:br>
            <a:br>
              <a:rPr lang="en-US" sz="4000" b="1" i="0" u="none" strike="noStrike" cap="none">
                <a:solidFill>
                  <a:schemeClr val="lt1"/>
                </a:solidFill>
                <a:latin typeface="Arial"/>
                <a:ea typeface="Arial"/>
                <a:cs typeface="Arial"/>
                <a:sym typeface="Arial"/>
              </a:rPr>
            </a:br>
            <a:r>
              <a:rPr lang="en-US" sz="4000" b="1" i="0" u="none" strike="noStrike" cap="none">
                <a:solidFill>
                  <a:schemeClr val="lt1"/>
                </a:solidFill>
                <a:latin typeface="Arial"/>
                <a:ea typeface="Arial"/>
                <a:cs typeface="Arial"/>
                <a:sym typeface="Arial"/>
              </a:rPr>
              <a:t> </a:t>
            </a:r>
            <a:r>
              <a:rPr lang="en-US" sz="3600" b="1" i="0" u="none" strike="noStrike" cap="none">
                <a:solidFill>
                  <a:schemeClr val="lt1"/>
                </a:solidFill>
                <a:latin typeface="Arial"/>
                <a:ea typeface="Arial"/>
                <a:cs typeface="Arial"/>
                <a:sym typeface="Arial"/>
              </a:rPr>
              <a:t>Beginning Teacher Support Program</a:t>
            </a:r>
            <a:br>
              <a:rPr lang="en-US" sz="4000" b="1"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P</a:t>
            </a:r>
            <a:r>
              <a:rPr lang="en-US" sz="3600"/>
              <a:t>lan Approval</a:t>
            </a:r>
            <a:r>
              <a:rPr lang="en-US" sz="3600" b="1" i="0" u="none" strike="noStrike" cap="none">
                <a:solidFill>
                  <a:schemeClr val="lt1"/>
                </a:solidFill>
                <a:latin typeface="Arial"/>
                <a:ea typeface="Arial"/>
                <a:cs typeface="Arial"/>
                <a:sym typeface="Arial"/>
              </a:rPr>
              <a:t> Process</a:t>
            </a:r>
            <a:br>
              <a:rPr lang="en-US" sz="3600" b="1" i="0" u="none" strike="noStrike" cap="none">
                <a:solidFill>
                  <a:schemeClr val="lt1"/>
                </a:solidFill>
                <a:latin typeface="Arial"/>
                <a:ea typeface="Arial"/>
                <a:cs typeface="Arial"/>
                <a:sym typeface="Arial"/>
              </a:rPr>
            </a:br>
            <a:br>
              <a:rPr lang="en-US" sz="3600" b="1" i="0" u="none" strike="noStrike" cap="none">
                <a:solidFill>
                  <a:schemeClr val="lt1"/>
                </a:solidFill>
                <a:latin typeface="Arial"/>
                <a:ea typeface="Arial"/>
                <a:cs typeface="Arial"/>
                <a:sym typeface="Arial"/>
              </a:rPr>
            </a:br>
            <a:endParaRPr sz="36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09600" y="1219200"/>
            <a:ext cx="8077200" cy="39528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Create BTSP Plan at school level</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Follow local board process for approval of BTSP Plan</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Submit BTSP Plan to Regional Education Facilitator (REF)</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REF will send notification to charter school</a:t>
            </a:r>
            <a:endParaRPr/>
          </a:p>
          <a:p>
            <a:pPr marL="742950" marR="0" lvl="1" indent="-28575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Approval Letter</a:t>
            </a:r>
            <a:endParaRPr/>
          </a:p>
          <a:p>
            <a:pPr marL="742950" marR="0" lvl="1" indent="-28575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Revisions needed</a:t>
            </a:r>
            <a:endParaRPr/>
          </a:p>
          <a:p>
            <a:pPr marL="342900" marR="0" lvl="0" indent="-342900" algn="l" rtl="0">
              <a:spcBef>
                <a:spcPts val="600"/>
              </a:spcBef>
              <a:spcAft>
                <a:spcPts val="0"/>
              </a:spcAft>
              <a:buClr>
                <a:schemeClr val="lt1"/>
              </a:buClr>
              <a:buFont typeface="Arial"/>
              <a:buNone/>
            </a:pPr>
            <a:endParaRPr sz="3000" b="0" i="0" u="none" strike="noStrike" cap="none">
              <a:solidFill>
                <a:schemeClr val="lt1"/>
              </a:solidFill>
              <a:latin typeface="Georgia"/>
              <a:ea typeface="Georgia"/>
              <a:cs typeface="Georgia"/>
              <a:sym typeface="Georgia"/>
            </a:endParaRPr>
          </a:p>
        </p:txBody>
      </p:sp>
      <p:sp>
        <p:nvSpPr>
          <p:cNvPr id="144" name="Shape 144"/>
          <p:cNvSpPr/>
          <p:nvPr/>
        </p:nvSpPr>
        <p:spPr>
          <a:xfrm>
            <a:off x="0" y="0"/>
            <a:ext cx="9144000" cy="75565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BTSP Plan Approval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0" y="0"/>
            <a:ext cx="9144000" cy="75565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BTSP Plan Approval Process</a:t>
            </a:r>
            <a:endParaRPr/>
          </a:p>
        </p:txBody>
      </p:sp>
      <p:sp>
        <p:nvSpPr>
          <p:cNvPr id="151" name="Shape 151"/>
          <p:cNvSpPr txBox="1">
            <a:spLocks noGrp="1"/>
          </p:cNvSpPr>
          <p:nvPr>
            <p:ph type="body" idx="1"/>
          </p:nvPr>
        </p:nvSpPr>
        <p:spPr>
          <a:xfrm>
            <a:off x="304800" y="1295400"/>
            <a:ext cx="85344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REF will notify Licensure Division of plan approval</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REF will notify Office of Charter Schools of plan approval  </a:t>
            </a:r>
            <a:endParaRPr/>
          </a:p>
          <a:p>
            <a:pPr marL="342900" marR="0" lvl="0" indent="-254000" algn="l" rtl="0">
              <a:spcBef>
                <a:spcPts val="28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Plan must remain on file at charter school </a:t>
            </a:r>
            <a:r>
              <a:rPr lang="en-US" sz="2800" b="1" i="1" u="none" strike="noStrike" cap="none">
                <a:solidFill>
                  <a:schemeClr val="lt1"/>
                </a:solidFill>
                <a:latin typeface="Arial"/>
                <a:ea typeface="Arial"/>
                <a:cs typeface="Arial"/>
                <a:sym typeface="Arial"/>
              </a:rPr>
              <a:t>AND</a:t>
            </a:r>
            <a:r>
              <a:rPr lang="en-US" sz="2800" b="0" i="0" u="none" strike="noStrike" cap="none">
                <a:solidFill>
                  <a:schemeClr val="lt1"/>
                </a:solidFill>
                <a:latin typeface="Arial"/>
                <a:ea typeface="Arial"/>
                <a:cs typeface="Arial"/>
                <a:sym typeface="Arial"/>
              </a:rPr>
              <a:t> with NCDPI (through REF)</a:t>
            </a:r>
            <a:endParaRPr/>
          </a:p>
          <a:p>
            <a:pPr marL="342900" marR="0" lvl="0" indent="-342900" algn="l" rtl="0">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If changes are made at the school level </a:t>
            </a:r>
            <a:r>
              <a:rPr lang="en-US" sz="2800" b="1" i="1" u="none" strike="noStrike" cap="none">
                <a:solidFill>
                  <a:schemeClr val="lt1"/>
                </a:solidFill>
                <a:latin typeface="Arial"/>
                <a:ea typeface="Arial"/>
                <a:cs typeface="Arial"/>
                <a:sym typeface="Arial"/>
              </a:rPr>
              <a:t>OR</a:t>
            </a:r>
            <a:r>
              <a:rPr lang="en-US" sz="2800" b="0" i="0" u="none" strike="noStrike" cap="none">
                <a:solidFill>
                  <a:schemeClr val="lt1"/>
                </a:solidFill>
                <a:latin typeface="Arial"/>
                <a:ea typeface="Arial"/>
                <a:cs typeface="Arial"/>
                <a:sym typeface="Arial"/>
              </a:rPr>
              <a:t> State Board of Education Policy changes, BTSP Plan will need to reflect changes and approval process must be completed again</a:t>
            </a:r>
            <a:endParaRPr sz="2800" b="0" i="0" u="none" strike="noStrike" cap="none">
              <a:solidFill>
                <a:schemeClr val="lt1"/>
              </a:solidFill>
              <a:latin typeface="Arial"/>
              <a:ea typeface="Arial"/>
              <a:cs typeface="Arial"/>
              <a:sym typeface="Arial"/>
            </a:endParaRPr>
          </a:p>
          <a:p>
            <a:pPr marL="0" marR="0" lvl="0" indent="0" algn="l" rtl="0">
              <a:spcBef>
                <a:spcPts val="480"/>
              </a:spcBef>
              <a:spcAft>
                <a:spcPts val="0"/>
              </a:spcAft>
              <a:buClr>
                <a:schemeClr val="lt1"/>
              </a:buClr>
              <a:buFont typeface="Georgia"/>
              <a:buNone/>
            </a:pPr>
            <a:r>
              <a:rPr lang="en-US" sz="2400" b="0" i="0" u="none" strike="noStrike" cap="none">
                <a:solidFill>
                  <a:schemeClr val="lt1"/>
                </a:solidFill>
                <a:latin typeface="Georgia"/>
                <a:ea typeface="Georgia"/>
                <a:cs typeface="Georgia"/>
                <a:sym typeface="Georgia"/>
              </a:rPr>
              <a:t> </a:t>
            </a:r>
            <a:endParaRPr sz="2400" b="0" i="0" u="none" strike="noStrike" cap="none">
              <a:solidFill>
                <a:schemeClr val="lt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0" y="1219200"/>
            <a:ext cx="9144000" cy="434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4000" b="1" i="0" u="none" strike="noStrike" cap="none">
                <a:solidFill>
                  <a:schemeClr val="lt1"/>
                </a:solidFill>
                <a:latin typeface="Arial"/>
                <a:ea typeface="Arial"/>
                <a:cs typeface="Arial"/>
                <a:sym typeface="Arial"/>
              </a:rPr>
            </a:br>
            <a:br>
              <a:rPr lang="en-US" sz="4000" b="1" i="0" u="none" strike="noStrike" cap="none">
                <a:solidFill>
                  <a:schemeClr val="lt1"/>
                </a:solidFill>
                <a:latin typeface="Arial"/>
                <a:ea typeface="Arial"/>
                <a:cs typeface="Arial"/>
                <a:sym typeface="Arial"/>
              </a:rPr>
            </a:br>
            <a:r>
              <a:rPr lang="en-US" sz="4000" b="1" i="0" u="none" strike="noStrike" cap="none">
                <a:solidFill>
                  <a:schemeClr val="lt1"/>
                </a:solidFill>
                <a:latin typeface="Arial"/>
                <a:ea typeface="Arial"/>
                <a:cs typeface="Arial"/>
                <a:sym typeface="Arial"/>
              </a:rPr>
              <a:t> </a:t>
            </a:r>
            <a:r>
              <a:rPr lang="en-US" sz="3600" b="1" i="0" u="none" strike="noStrike" cap="none">
                <a:solidFill>
                  <a:schemeClr val="lt1"/>
                </a:solidFill>
                <a:latin typeface="Arial"/>
                <a:ea typeface="Arial"/>
                <a:cs typeface="Arial"/>
                <a:sym typeface="Arial"/>
              </a:rPr>
              <a:t>Beginning Teacher Support Program</a:t>
            </a:r>
            <a:br>
              <a:rPr lang="en-US" sz="4000" b="1"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Peer Review Process</a:t>
            </a:r>
            <a:br>
              <a:rPr lang="en-US" sz="3600" b="1" i="0" u="none" strike="noStrike" cap="none">
                <a:solidFill>
                  <a:schemeClr val="lt1"/>
                </a:solidFill>
                <a:latin typeface="Arial"/>
                <a:ea typeface="Arial"/>
                <a:cs typeface="Arial"/>
                <a:sym typeface="Arial"/>
              </a:rPr>
            </a:br>
            <a:br>
              <a:rPr lang="en-US" sz="3600" b="1" i="0" u="none" strike="noStrike" cap="none">
                <a:solidFill>
                  <a:schemeClr val="lt1"/>
                </a:solidFill>
                <a:latin typeface="Arial"/>
                <a:ea typeface="Arial"/>
                <a:cs typeface="Arial"/>
                <a:sym typeface="Arial"/>
              </a:rPr>
            </a:br>
            <a:endParaRPr sz="3600" b="1"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4294967295"/>
          </p:nvPr>
        </p:nvSpPr>
        <p:spPr>
          <a:xfrm>
            <a:off x="116200" y="977550"/>
            <a:ext cx="9027900" cy="4965900"/>
          </a:xfrm>
          <a:prstGeom prst="rect">
            <a:avLst/>
          </a:prstGeom>
          <a:noFill/>
          <a:ln>
            <a:noFill/>
          </a:ln>
        </p:spPr>
        <p:txBody>
          <a:bodyPr spcFirstLastPara="1" wrap="square" lIns="91425" tIns="45700" rIns="91425" bIns="45700" anchor="t" anchorCtr="0">
            <a:noAutofit/>
          </a:bodyPr>
          <a:lstStyle/>
          <a:p>
            <a:pPr marL="0" lvl="0" indent="0" rtl="0">
              <a:spcBef>
                <a:spcPts val="600"/>
              </a:spcBef>
              <a:spcAft>
                <a:spcPts val="0"/>
              </a:spcAft>
              <a:buNone/>
            </a:pPr>
            <a:endParaRPr/>
          </a:p>
          <a:p>
            <a:pPr marL="0" lvl="0" indent="0" rtl="0">
              <a:spcBef>
                <a:spcPts val="600"/>
              </a:spcBef>
              <a:spcAft>
                <a:spcPts val="0"/>
              </a:spcAft>
              <a:buClr>
                <a:schemeClr val="lt1"/>
              </a:buClr>
              <a:buFont typeface="Arial"/>
              <a:buNone/>
            </a:pPr>
            <a:r>
              <a:rPr lang="en-US" u="sng">
                <a:solidFill>
                  <a:srgbClr val="FFFFFF"/>
                </a:solidFill>
                <a:hlinkClick r:id="rId3"/>
              </a:rPr>
              <a:t>https://stateboard.ncpublicschools.gov/policy-manual/teacher-education/beginning-teacher-support-program</a:t>
            </a:r>
            <a:endParaRPr sz="3600">
              <a:solidFill>
                <a:srgbClr val="FFFFFF"/>
              </a:solidFill>
            </a:endParaRPr>
          </a:p>
        </p:txBody>
      </p:sp>
      <p:sp>
        <p:nvSpPr>
          <p:cNvPr id="164" name="Shape 164"/>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a:p>
        </p:txBody>
      </p:sp>
      <p:pic>
        <p:nvPicPr>
          <p:cNvPr id="165" name="Shape 165"/>
          <p:cNvPicPr preferRelativeResize="0"/>
          <p:nvPr/>
        </p:nvPicPr>
        <p:blipFill>
          <a:blip r:embed="rId4">
            <a:alphaModFix/>
          </a:blip>
          <a:stretch>
            <a:fillRect/>
          </a:stretch>
        </p:blipFill>
        <p:spPr>
          <a:xfrm>
            <a:off x="5207851" y="2997275"/>
            <a:ext cx="2901999" cy="2946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4294967295"/>
          </p:nvPr>
        </p:nvSpPr>
        <p:spPr>
          <a:xfrm>
            <a:off x="116200" y="977550"/>
            <a:ext cx="9027900" cy="49659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lt1"/>
              </a:buClr>
              <a:buFont typeface="Arial"/>
              <a:buNone/>
            </a:pPr>
            <a:r>
              <a:rPr lang="en-US" sz="3600" b="0" i="0" u="sng" strike="noStrike" cap="none">
                <a:solidFill>
                  <a:schemeClr val="lt1"/>
                </a:solidFill>
                <a:latin typeface="Arial"/>
                <a:ea typeface="Arial"/>
                <a:cs typeface="Arial"/>
                <a:sym typeface="Arial"/>
              </a:rPr>
              <a:t>Goals</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rgbClr val="00FF00"/>
                </a:solidFill>
                <a:latin typeface="Arial"/>
                <a:ea typeface="Arial"/>
                <a:cs typeface="Arial"/>
                <a:sym typeface="Arial"/>
              </a:rPr>
              <a:t>Increase</a:t>
            </a:r>
            <a:r>
              <a:rPr lang="en-US" sz="3200" b="0" i="0" u="none" strike="noStrike" cap="none">
                <a:solidFill>
                  <a:schemeClr val="lt1"/>
                </a:solidFill>
                <a:latin typeface="Arial"/>
                <a:ea typeface="Arial"/>
                <a:cs typeface="Arial"/>
                <a:sym typeface="Arial"/>
              </a:rPr>
              <a:t> teacher effectiveness, thus student achievement</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Arial"/>
                <a:ea typeface="Arial"/>
                <a:cs typeface="Arial"/>
                <a:sym typeface="Arial"/>
              </a:rPr>
              <a:t>Help </a:t>
            </a:r>
            <a:r>
              <a:rPr lang="en-US" sz="3200" b="0" i="0" u="none" strike="noStrike" cap="none">
                <a:solidFill>
                  <a:srgbClr val="00FF00"/>
                </a:solidFill>
                <a:latin typeface="Arial"/>
                <a:ea typeface="Arial"/>
                <a:cs typeface="Arial"/>
                <a:sym typeface="Arial"/>
              </a:rPr>
              <a:t>build capacity</a:t>
            </a:r>
            <a:r>
              <a:rPr lang="en-US" sz="3200" b="0" i="0" u="none" strike="noStrike" cap="none">
                <a:solidFill>
                  <a:schemeClr val="lt1"/>
                </a:solidFill>
                <a:latin typeface="Arial"/>
                <a:ea typeface="Arial"/>
                <a:cs typeface="Arial"/>
                <a:sym typeface="Arial"/>
              </a:rPr>
              <a:t> for “critical friend” collaboration </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chemeClr val="lt1"/>
                </a:solidFill>
                <a:latin typeface="Arial"/>
                <a:ea typeface="Arial"/>
                <a:cs typeface="Arial"/>
                <a:sym typeface="Arial"/>
              </a:rPr>
              <a:t>Encourage </a:t>
            </a:r>
            <a:r>
              <a:rPr lang="en-US" sz="3200" b="0" i="0" u="none" strike="noStrike" cap="none">
                <a:solidFill>
                  <a:srgbClr val="00FF00"/>
                </a:solidFill>
                <a:latin typeface="Arial"/>
                <a:ea typeface="Arial"/>
                <a:cs typeface="Arial"/>
                <a:sym typeface="Arial"/>
              </a:rPr>
              <a:t>reflection</a:t>
            </a:r>
            <a:r>
              <a:rPr lang="en-US" sz="3200" b="0" i="0" u="none" strike="noStrike" cap="none">
                <a:solidFill>
                  <a:schemeClr val="lt1"/>
                </a:solidFill>
                <a:latin typeface="Arial"/>
                <a:ea typeface="Arial"/>
                <a:cs typeface="Arial"/>
                <a:sym typeface="Arial"/>
              </a:rPr>
              <a:t> for BT support and retention</a:t>
            </a:r>
            <a:endParaRPr/>
          </a:p>
          <a:p>
            <a:pPr marL="342900" marR="0" lvl="0" indent="-342900" algn="l" rtl="0">
              <a:spcBef>
                <a:spcPts val="640"/>
              </a:spcBef>
              <a:spcAft>
                <a:spcPts val="0"/>
              </a:spcAft>
              <a:buClr>
                <a:schemeClr val="lt1"/>
              </a:buClr>
              <a:buSzPts val="3200"/>
              <a:buFont typeface="Arial"/>
              <a:buChar char="•"/>
            </a:pPr>
            <a:r>
              <a:rPr lang="en-US" sz="3200" b="0" i="0" u="none" strike="noStrike" cap="none">
                <a:solidFill>
                  <a:srgbClr val="00FF00"/>
                </a:solidFill>
                <a:latin typeface="Arial"/>
                <a:ea typeface="Arial"/>
                <a:cs typeface="Arial"/>
                <a:sym typeface="Arial"/>
              </a:rPr>
              <a:t>Strengthen our profession</a:t>
            </a:r>
            <a:r>
              <a:rPr lang="en-US" sz="3200" b="0" i="0" u="none" strike="noStrike" cap="none">
                <a:solidFill>
                  <a:schemeClr val="lt1"/>
                </a:solidFill>
                <a:latin typeface="Arial"/>
                <a:ea typeface="Arial"/>
                <a:cs typeface="Arial"/>
                <a:sym typeface="Arial"/>
              </a:rPr>
              <a:t> through regional collaboration </a:t>
            </a:r>
            <a:endParaRPr/>
          </a:p>
        </p:txBody>
      </p:sp>
      <p:sp>
        <p:nvSpPr>
          <p:cNvPr id="172" name="Shape 172"/>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4294967295"/>
          </p:nvPr>
        </p:nvSpPr>
        <p:spPr>
          <a:xfrm>
            <a:off x="1063425" y="755700"/>
            <a:ext cx="8080500" cy="5492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Aligns with what is expected from teachers </a:t>
            </a:r>
            <a:endParaRPr/>
          </a:p>
          <a:p>
            <a:pPr marL="742950" marR="0" lvl="1" indent="-28575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21st century skills, collaboration</a:t>
            </a:r>
            <a:endParaRPr/>
          </a:p>
          <a:p>
            <a:pPr marL="342900" marR="0" lvl="0" indent="-34290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Improves BT Support</a:t>
            </a:r>
            <a:endParaRPr/>
          </a:p>
          <a:p>
            <a:pPr marL="742950" marR="0" lvl="1" indent="-28575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Increases guidance and benefits for BTs by holding districts and charters accountable</a:t>
            </a:r>
            <a:endParaRPr/>
          </a:p>
          <a:p>
            <a:pPr marL="742950" marR="0" lvl="1" indent="-28575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Improves retention</a:t>
            </a:r>
            <a:endParaRPr/>
          </a:p>
          <a:p>
            <a:pPr marL="342900" marR="0" lvl="0" indent="-34290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Increases Student Achievement</a:t>
            </a:r>
            <a:endParaRPr/>
          </a:p>
          <a:p>
            <a:pPr marL="342900" marR="0" lvl="0" indent="-34290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Recognizes uniqueness of each charter school</a:t>
            </a:r>
            <a:endParaRPr/>
          </a:p>
          <a:p>
            <a:pPr marL="742950" marR="0" lvl="1" indent="-285750" algn="l" rtl="0">
              <a:lnSpc>
                <a:spcPct val="8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Increased awareness and development through collaboration in professional learning communities</a:t>
            </a:r>
            <a:endParaRPr sz="2400" b="0" i="0" u="none" strike="noStrike" cap="none">
              <a:solidFill>
                <a:schemeClr val="lt1"/>
              </a:solidFill>
              <a:latin typeface="Arial"/>
              <a:ea typeface="Arial"/>
              <a:cs typeface="Arial"/>
              <a:sym typeface="Arial"/>
            </a:endParaRPr>
          </a:p>
          <a:p>
            <a:pPr marL="342900" marR="0" lvl="0" indent="-203200" algn="l" rtl="0">
              <a:spcBef>
                <a:spcPts val="440"/>
              </a:spcBef>
              <a:spcAft>
                <a:spcPts val="0"/>
              </a:spcAft>
              <a:buClr>
                <a:schemeClr val="lt1"/>
              </a:buClr>
              <a:buSzPts val="2200"/>
              <a:buFont typeface="Arial"/>
              <a:buNone/>
            </a:pPr>
            <a:endParaRPr sz="2200" b="0" i="0" u="none" strike="noStrike" cap="none">
              <a:solidFill>
                <a:schemeClr val="lt1"/>
              </a:solidFill>
              <a:latin typeface="Arial"/>
              <a:ea typeface="Arial"/>
              <a:cs typeface="Arial"/>
              <a:sym typeface="Arial"/>
            </a:endParaRPr>
          </a:p>
        </p:txBody>
      </p:sp>
      <p:sp>
        <p:nvSpPr>
          <p:cNvPr id="179" name="Shape 179"/>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a:p>
        </p:txBody>
      </p:sp>
      <p:sp>
        <p:nvSpPr>
          <p:cNvPr id="180" name="Shape 180"/>
          <p:cNvSpPr txBox="1"/>
          <p:nvPr/>
        </p:nvSpPr>
        <p:spPr>
          <a:xfrm rot="-5400000">
            <a:off x="-1612275" y="2897250"/>
            <a:ext cx="4412700" cy="1063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6000">
                <a:solidFill>
                  <a:srgbClr val="FF0000"/>
                </a:solidFill>
              </a:rPr>
              <a:t>BENEFITS</a:t>
            </a:r>
            <a:endParaRPr sz="60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idx="4294967295"/>
          </p:nvPr>
        </p:nvSpPr>
        <p:spPr>
          <a:xfrm>
            <a:off x="572125" y="1163650"/>
            <a:ext cx="77724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0" i="0" u="sng" strike="noStrike" cap="none">
                <a:solidFill>
                  <a:srgbClr val="FFFFFF"/>
                </a:solidFill>
                <a:latin typeface="Arial"/>
                <a:ea typeface="Arial"/>
                <a:cs typeface="Arial"/>
                <a:sym typeface="Arial"/>
              </a:rPr>
              <a:t>BTSP </a:t>
            </a:r>
            <a:r>
              <a:rPr lang="en-US" sz="3800" b="0" i="0" u="sng" strike="noStrike" cap="none">
                <a:solidFill>
                  <a:schemeClr val="lt1"/>
                </a:solidFill>
                <a:latin typeface="Arial"/>
                <a:ea typeface="Arial"/>
                <a:cs typeface="Arial"/>
                <a:sym typeface="Arial"/>
              </a:rPr>
              <a:t>Self-Assessment</a:t>
            </a:r>
            <a:endParaRPr b="0"/>
          </a:p>
        </p:txBody>
      </p:sp>
      <p:sp>
        <p:nvSpPr>
          <p:cNvPr id="187" name="Shape 187"/>
          <p:cNvSpPr txBox="1">
            <a:spLocks noGrp="1"/>
          </p:cNvSpPr>
          <p:nvPr>
            <p:ph type="body" idx="4294967295"/>
          </p:nvPr>
        </p:nvSpPr>
        <p:spPr>
          <a:xfrm>
            <a:off x="685800" y="2294825"/>
            <a:ext cx="7772400" cy="3368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Growth Process</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Critical review of current BTSP program</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Rating Scale (aligned with NCEES)</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Five Program Standards </a:t>
            </a:r>
            <a:endParaRPr/>
          </a:p>
          <a:p>
            <a:pPr marL="342900" marR="0" lvl="0" indent="-342900" algn="l" rtl="0">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Sample Evidences Document</a:t>
            </a:r>
            <a:endParaRPr/>
          </a:p>
          <a:p>
            <a:pPr marL="342900" marR="0" lvl="0" indent="-342900" algn="l" rtl="0">
              <a:spcBef>
                <a:spcPts val="600"/>
              </a:spcBef>
              <a:spcAft>
                <a:spcPts val="0"/>
              </a:spcAft>
              <a:buClr>
                <a:schemeClr val="lt1"/>
              </a:buClr>
              <a:buFont typeface="Arial"/>
              <a:buNone/>
            </a:pPr>
            <a:endParaRPr sz="3000" b="0" i="0" u="none" strike="noStrike" cap="none">
              <a:solidFill>
                <a:schemeClr val="lt1"/>
              </a:solidFill>
              <a:latin typeface="Arial"/>
              <a:ea typeface="Arial"/>
              <a:cs typeface="Arial"/>
              <a:sym typeface="Arial"/>
            </a:endParaRPr>
          </a:p>
        </p:txBody>
      </p:sp>
      <p:sp>
        <p:nvSpPr>
          <p:cNvPr id="188" name="Shape 188"/>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193"/>
        <p:cNvGrpSpPr/>
        <p:nvPr/>
      </p:nvGrpSpPr>
      <p:grpSpPr>
        <a:xfrm>
          <a:off x="0" y="0"/>
          <a:ext cx="0" cy="0"/>
          <a:chOff x="0" y="0"/>
          <a:chExt cx="0" cy="0"/>
        </a:xfrm>
      </p:grpSpPr>
      <p:graphicFrame>
        <p:nvGraphicFramePr>
          <p:cNvPr id="194" name="Shape 194"/>
          <p:cNvGraphicFramePr/>
          <p:nvPr/>
        </p:nvGraphicFramePr>
        <p:xfrm>
          <a:off x="1211263" y="1509713"/>
          <a:ext cx="3000000" cy="3000000"/>
        </p:xfrm>
        <a:graphic>
          <a:graphicData uri="http://schemas.openxmlformats.org/drawingml/2006/table">
            <a:tbl>
              <a:tblPr>
                <a:noFill/>
                <a:tableStyleId>{EDA592C8-06D5-49B6-99F5-363FD40C1701}</a:tableStyleId>
              </a:tblPr>
              <a:tblGrid>
                <a:gridCol w="1219325">
                  <a:extLst>
                    <a:ext uri="{9D8B030D-6E8A-4147-A177-3AD203B41FA5}">
                      <a16:colId xmlns:a16="http://schemas.microsoft.com/office/drawing/2014/main" val="20000"/>
                    </a:ext>
                  </a:extLst>
                </a:gridCol>
                <a:gridCol w="1455350">
                  <a:extLst>
                    <a:ext uri="{9D8B030D-6E8A-4147-A177-3AD203B41FA5}">
                      <a16:colId xmlns:a16="http://schemas.microsoft.com/office/drawing/2014/main" val="20001"/>
                    </a:ext>
                  </a:extLst>
                </a:gridCol>
                <a:gridCol w="1416000">
                  <a:extLst>
                    <a:ext uri="{9D8B030D-6E8A-4147-A177-3AD203B41FA5}">
                      <a16:colId xmlns:a16="http://schemas.microsoft.com/office/drawing/2014/main" val="20002"/>
                    </a:ext>
                  </a:extLst>
                </a:gridCol>
                <a:gridCol w="1337325">
                  <a:extLst>
                    <a:ext uri="{9D8B030D-6E8A-4147-A177-3AD203B41FA5}">
                      <a16:colId xmlns:a16="http://schemas.microsoft.com/office/drawing/2014/main" val="20003"/>
                    </a:ext>
                  </a:extLst>
                </a:gridCol>
                <a:gridCol w="904675">
                  <a:extLst>
                    <a:ext uri="{9D8B030D-6E8A-4147-A177-3AD203B41FA5}">
                      <a16:colId xmlns:a16="http://schemas.microsoft.com/office/drawing/2014/main" val="20004"/>
                    </a:ext>
                  </a:extLst>
                </a:gridCol>
              </a:tblGrid>
              <a:tr h="312150">
                <a:tc gridSpan="5">
                  <a:txBody>
                    <a:bodyPr/>
                    <a:lstStyle/>
                    <a:p>
                      <a:pPr marL="0" marR="0" lvl="0" indent="0" algn="l" rtl="0">
                        <a:spcBef>
                          <a:spcPts val="0"/>
                        </a:spcBef>
                        <a:spcAft>
                          <a:spcPts val="0"/>
                        </a:spcAft>
                        <a:buNone/>
                      </a:pPr>
                      <a:r>
                        <a:rPr lang="en-US" sz="500" b="1" u="none" strike="noStrike" cap="none">
                          <a:latin typeface="Arial"/>
                          <a:ea typeface="Arial"/>
                          <a:cs typeface="Arial"/>
                          <a:sym typeface="Arial"/>
                        </a:rPr>
                        <a:t>a. Quality</a:t>
                      </a:r>
                      <a:r>
                        <a:rPr lang="en-US" sz="500" u="none" strike="noStrike" cap="none">
                          <a:latin typeface="Arial"/>
                          <a:ea typeface="Arial"/>
                          <a:cs typeface="Arial"/>
                          <a:sym typeface="Arial"/>
                        </a:rPr>
                        <a:t> </a:t>
                      </a:r>
                      <a:r>
                        <a:rPr lang="en-US" sz="500" b="1" u="none" strike="noStrike" cap="none">
                          <a:latin typeface="Arial"/>
                          <a:ea typeface="Arial"/>
                          <a:cs typeface="Arial"/>
                          <a:sym typeface="Arial"/>
                        </a:rPr>
                        <a:t>Time. </a:t>
                      </a:r>
                      <a:r>
                        <a:rPr lang="en-US" sz="500" u="none" strike="noStrike" cap="none">
                          <a:latin typeface="Arial"/>
                          <a:ea typeface="Arial"/>
                          <a:cs typeface="Arial"/>
                          <a:sym typeface="Arial"/>
                        </a:rPr>
                        <a:t>Effective mentor-beginning teacher interactions and relationships are at the core of a successful mentoring and induction program.  Program, district and site leadership collaborate to ensure that sufficient time is provided for mentors to meet with their beginning teachers to engage in the improvement of teaching and learning and induction-related activities both during and outside of school time.</a:t>
                      </a:r>
                      <a:endParaRPr sz="700" u="none" strike="noStrike" cap="none">
                        <a:latin typeface="Times New Roman"/>
                        <a:ea typeface="Times New Roman"/>
                        <a:cs typeface="Times New Roman"/>
                        <a:sym typeface="Times New Roman"/>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8650">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Developing</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Proficient</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Accomplished</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Distinguished</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Not Demonstrated</a:t>
                      </a:r>
                      <a:endParaRPr sz="70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r>
                        <a:rPr lang="en-US" sz="600" b="1" u="none" strike="noStrike" cap="none">
                          <a:latin typeface="Arial"/>
                          <a:ea typeface="Arial"/>
                          <a:cs typeface="Arial"/>
                          <a:sym typeface="Arial"/>
                        </a:rPr>
                        <a:t>(Comment Required)</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049425">
                <a:tc>
                  <a:txBody>
                    <a:bodyPr/>
                    <a:lstStyle/>
                    <a:p>
                      <a:pPr marL="0" marR="0" lvl="0" indent="0" algn="l" rtl="0">
                        <a:spcBef>
                          <a:spcPts val="0"/>
                        </a:spcBef>
                        <a:spcAft>
                          <a:spcPts val="0"/>
                        </a:spcAft>
                        <a:buNone/>
                      </a:pPr>
                      <a:endParaRPr sz="500" u="none" strike="noStrike" cap="non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work with beginning teachers occasionally</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020" marR="0" lvl="0" indent="-160020" algn="l" rtl="0">
                        <a:lnSpc>
                          <a:spcPct val="115000"/>
                        </a:lnSpc>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work with beginning teachers during and outside of the school day, based upon schedule and mentor flexibility</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020" marR="0" lvl="0" indent="-160020" algn="l" rtl="0">
                        <a:lnSpc>
                          <a:spcPct val="115000"/>
                        </a:lnSpc>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and beginning teachers have sufficient time to engage in induction-related activities</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020" marR="0" lvl="0" indent="-160020" algn="l" rtl="0">
                        <a:lnSpc>
                          <a:spcPct val="115000"/>
                        </a:lnSpc>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are provided protected time to engage with beginning teachers and support their professional growth</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Beginning teachers are released to work with mentors, and other support providers</a:t>
                      </a:r>
                      <a:r>
                        <a:rPr lang="en-US" sz="500" u="none" strike="noStrike" cap="none">
                          <a:solidFill>
                            <a:srgbClr val="FF0000"/>
                          </a:solidFill>
                          <a:latin typeface="Arial"/>
                          <a:ea typeface="Arial"/>
                          <a:cs typeface="Arial"/>
                          <a:sym typeface="Arial"/>
                        </a:rPr>
                        <a:t> </a:t>
                      </a:r>
                      <a:r>
                        <a:rPr lang="en-US" sz="500" u="none" strike="noStrike" cap="none">
                          <a:latin typeface="Arial"/>
                          <a:ea typeface="Arial"/>
                          <a:cs typeface="Arial"/>
                          <a:sym typeface="Arial"/>
                        </a:rPr>
                        <a:t>as appropriate</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600" u="none" strike="noStrike" cap="none">
                        <a:latin typeface="Arial"/>
                        <a:ea typeface="Arial"/>
                        <a:cs typeface="Arial"/>
                        <a:sym typeface="Arial"/>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7200">
                <a:tc gridSpan="5">
                  <a:txBody>
                    <a:bodyPr/>
                    <a:lstStyle/>
                    <a:p>
                      <a:pPr marL="0" marR="0" lvl="0" indent="0" algn="l" rtl="0">
                        <a:spcBef>
                          <a:spcPts val="0"/>
                        </a:spcBef>
                        <a:spcAft>
                          <a:spcPts val="0"/>
                        </a:spcAft>
                        <a:buNone/>
                      </a:pPr>
                      <a:r>
                        <a:rPr lang="en-US" sz="500" b="1" u="none" strike="noStrike" cap="none">
                          <a:latin typeface="Arial"/>
                          <a:ea typeface="Arial"/>
                          <a:cs typeface="Arial"/>
                          <a:sym typeface="Arial"/>
                        </a:rPr>
                        <a:t>b.</a:t>
                      </a:r>
                      <a:r>
                        <a:rPr lang="en-US" sz="500" u="none" strike="noStrike" cap="none">
                          <a:latin typeface="Arial"/>
                          <a:ea typeface="Arial"/>
                          <a:cs typeface="Arial"/>
                          <a:sym typeface="Arial"/>
                        </a:rPr>
                        <a:t> </a:t>
                      </a:r>
                      <a:r>
                        <a:rPr lang="en-US" sz="500" b="1" u="none" strike="noStrike" cap="none">
                          <a:latin typeface="Arial"/>
                          <a:ea typeface="Arial"/>
                          <a:cs typeface="Arial"/>
                          <a:sym typeface="Arial"/>
                        </a:rPr>
                        <a:t>Instructional Focus. </a:t>
                      </a:r>
                      <a:r>
                        <a:rPr lang="en-US" sz="500" u="none" strike="noStrike" cap="none">
                          <a:latin typeface="Arial"/>
                          <a:ea typeface="Arial"/>
                          <a:cs typeface="Arial"/>
                          <a:sym typeface="Arial"/>
                        </a:rPr>
                        <a:t>The North Carolina Professional Teaching Standards are</a:t>
                      </a:r>
                      <a:r>
                        <a:rPr lang="en-US" sz="500" u="none" strike="noStrike" cap="none">
                          <a:solidFill>
                            <a:srgbClr val="FF0000"/>
                          </a:solidFill>
                          <a:latin typeface="Arial"/>
                          <a:ea typeface="Arial"/>
                          <a:cs typeface="Arial"/>
                          <a:sym typeface="Arial"/>
                        </a:rPr>
                        <a:t> </a:t>
                      </a:r>
                      <a:r>
                        <a:rPr lang="en-US" sz="500" u="none" strike="noStrike" cap="none">
                          <a:latin typeface="Arial"/>
                          <a:ea typeface="Arial"/>
                          <a:cs typeface="Arial"/>
                          <a:sym typeface="Arial"/>
                        </a:rPr>
                        <a:t>the comprehensive guide used by all teachers, mentors, and beginning teachers to advance practice and student learning.  Mentors are regularly present in the classrooms of beginning teachers to observe and to strategically collect data on management, instruction, and student learning.  Mentors and beginning teachers collaboratively analyze observation data, develop next steps and together monitor results in an ongoing process designed to continuously improve teaching and learning.</a:t>
                      </a:r>
                      <a:endParaRPr sz="700" u="none" strike="noStrike" cap="none">
                        <a:latin typeface="Times New Roman"/>
                        <a:ea typeface="Times New Roman"/>
                        <a:cs typeface="Times New Roman"/>
                        <a:sym typeface="Times New Roman"/>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98650">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Developing</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Proficient</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Accomplished</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Distinguished</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600" b="1" u="none" strike="noStrike" cap="none">
                          <a:latin typeface="Arial"/>
                          <a:ea typeface="Arial"/>
                          <a:cs typeface="Arial"/>
                          <a:sym typeface="Arial"/>
                        </a:rPr>
                        <a:t>Not Demonstrated</a:t>
                      </a:r>
                      <a:endParaRPr sz="70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r>
                        <a:rPr lang="en-US" sz="600" b="1" u="none" strike="noStrike" cap="none">
                          <a:latin typeface="Arial"/>
                          <a:ea typeface="Arial"/>
                          <a:cs typeface="Arial"/>
                          <a:sym typeface="Arial"/>
                        </a:rPr>
                        <a:t>(Comment Required)</a:t>
                      </a:r>
                      <a:endParaRPr sz="700" u="none" strike="noStrike" cap="none">
                        <a:latin typeface="Times New Roman"/>
                        <a:ea typeface="Times New Roman"/>
                        <a:cs typeface="Times New Roman"/>
                        <a:sym typeface="Times New Roman"/>
                      </a:endParaRPr>
                    </a:p>
                  </a:txBody>
                  <a:tcPr marL="41025" marR="410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954025">
                <a:tc>
                  <a:txBody>
                    <a:bodyPr/>
                    <a:lstStyle/>
                    <a:p>
                      <a:pPr marL="0" marR="0" lvl="0" indent="0" algn="l" rtl="0">
                        <a:spcBef>
                          <a:spcPts val="0"/>
                        </a:spcBef>
                        <a:spcAft>
                          <a:spcPts val="0"/>
                        </a:spcAft>
                        <a:buNone/>
                      </a:pPr>
                      <a:endParaRPr sz="500" u="none" strike="noStrike" cap="non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focus on logistical and operational issues, such as school practices and culture, administrative and classroom procedures and norms</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020" marR="0" lvl="0" indent="-160020" algn="l" rtl="0">
                        <a:lnSpc>
                          <a:spcPct val="115000"/>
                        </a:lnSpc>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Based on classroom observations, mentors work with beginning teachers on issues of classroom management, lesson planning, delivery of instruction and student learning aligned with curriculum standards</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020" marR="0" lvl="0" indent="-160020" algn="l" rtl="0">
                        <a:lnSpc>
                          <a:spcPct val="115000"/>
                        </a:lnSpc>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work with beginning teachers across the full-range of teaching practices as defined by North Carolina Professional Teaching Standards and identified by the North Carolina Teacher Evaluation Process</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020" marR="0" lvl="0" indent="-160020" algn="l" rtl="0">
                        <a:lnSpc>
                          <a:spcPct val="115000"/>
                        </a:lnSpc>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work with beginning teachers on a strategic focus as determined by the North Carolina Teacher Evaluation Process and other assessments of classroom practice and student learning.</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600" u="none" strike="noStrike" cap="none">
                        <a:latin typeface="Arial"/>
                        <a:ea typeface="Arial"/>
                        <a:cs typeface="Arial"/>
                        <a:sym typeface="Arial"/>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7675">
                <a:tc gridSpan="5">
                  <a:txBody>
                    <a:bodyPr/>
                    <a:lstStyle/>
                    <a:p>
                      <a:pPr marL="0" marR="0" lvl="0" indent="0" algn="l" rtl="0">
                        <a:spcBef>
                          <a:spcPts val="0"/>
                        </a:spcBef>
                        <a:spcAft>
                          <a:spcPts val="0"/>
                        </a:spcAft>
                        <a:buNone/>
                      </a:pPr>
                      <a:r>
                        <a:rPr lang="en-US" sz="500" b="1" u="none" strike="noStrike" cap="none">
                          <a:latin typeface="Arial"/>
                          <a:ea typeface="Arial"/>
                          <a:cs typeface="Arial"/>
                          <a:sym typeface="Arial"/>
                        </a:rPr>
                        <a:t>c.</a:t>
                      </a:r>
                      <a:r>
                        <a:rPr lang="en-US" sz="500" u="none" strike="noStrike" cap="none">
                          <a:latin typeface="Arial"/>
                          <a:ea typeface="Arial"/>
                          <a:cs typeface="Arial"/>
                          <a:sym typeface="Arial"/>
                        </a:rPr>
                        <a:t> </a:t>
                      </a:r>
                      <a:r>
                        <a:rPr lang="en-US" sz="500" b="1" u="none" strike="noStrike" cap="none">
                          <a:latin typeface="Arial"/>
                          <a:ea typeface="Arial"/>
                          <a:cs typeface="Arial"/>
                          <a:sym typeface="Arial"/>
                        </a:rPr>
                        <a:t>Issues of Diversity*.  </a:t>
                      </a:r>
                      <a:r>
                        <a:rPr lang="en-US" sz="500" u="none" strike="noStrike" cap="none">
                          <a:latin typeface="Arial"/>
                          <a:ea typeface="Arial"/>
                          <a:cs typeface="Arial"/>
                          <a:sym typeface="Arial"/>
                        </a:rPr>
                        <a:t>Mentors support their beginning teachers to appreciate the wide-range of assets that all students bring to the classroom through their diversity.  Mentors guide beginning teachers in the development of positive, inclusive and respectful environments that support learning for a diverse student population.  Mentors and beginning teachers design and implement a broad range of specific strategies designed to meet the diverse needs of their students and promote high levels of learning.</a:t>
                      </a:r>
                      <a:r>
                        <a:rPr lang="en-US" sz="700" u="none" strike="noStrike" cap="none">
                          <a:latin typeface="Arial"/>
                          <a:ea typeface="Arial"/>
                          <a:cs typeface="Arial"/>
                          <a:sym typeface="Arial"/>
                        </a:rPr>
                        <a:t> </a:t>
                      </a:r>
                      <a:endParaRPr sz="700" u="none" strike="noStrike" cap="none">
                        <a:latin typeface="Times New Roman"/>
                        <a:ea typeface="Times New Roman"/>
                        <a:cs typeface="Times New Roman"/>
                        <a:sym typeface="Times New Roman"/>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941600">
                <a:tc>
                  <a:txBody>
                    <a:bodyPr/>
                    <a:lstStyle/>
                    <a:p>
                      <a:pPr marL="0" marR="0" lvl="0" indent="0" algn="l" rtl="0">
                        <a:spcBef>
                          <a:spcPts val="0"/>
                        </a:spcBef>
                        <a:spcAft>
                          <a:spcPts val="0"/>
                        </a:spcAft>
                        <a:buNone/>
                      </a:pPr>
                      <a:endParaRPr sz="500" u="none" strike="noStrike" cap="non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are aware of equity issues as they arise in beginning teachers’ practice</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Times New Roman"/>
                        <a:ea typeface="Times New Roman"/>
                        <a:cs typeface="Times New Roman"/>
                        <a:sym typeface="Times New Roman"/>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support beginning teachers’ development to meet the needs of all students and create a respectful environment for a diverse population of students</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Times New Roman"/>
                        <a:ea typeface="Times New Roman"/>
                        <a:cs typeface="Times New Roman"/>
                        <a:sym typeface="Times New Roman"/>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guide the beginning teachers’ appreciation for diversity and responsive approaches to instruction during analysis of student work, planning of differentiated instruction and other opportunities as they arise</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Arial"/>
                          <a:ea typeface="Arial"/>
                          <a:cs typeface="Arial"/>
                          <a:sym typeface="Arial"/>
                        </a:rPr>
                        <a:t>. . . and</a:t>
                      </a:r>
                      <a:endParaRPr sz="700" u="none" strike="noStrike" cap="none">
                        <a:latin typeface="Times New Roman"/>
                        <a:ea typeface="Times New Roman"/>
                        <a:cs typeface="Times New Roman"/>
                        <a:sym typeface="Times New Roman"/>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proactively engage beginning teachers around issues of diversity</a:t>
                      </a:r>
                      <a:endParaRPr sz="7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500"/>
                        <a:buFont typeface="Noto Sans Symbols"/>
                        <a:buChar char="•"/>
                      </a:pPr>
                      <a:r>
                        <a:rPr lang="en-US" sz="500" u="none" strike="noStrike" cap="none">
                          <a:latin typeface="Arial"/>
                          <a:ea typeface="Arial"/>
                          <a:cs typeface="Arial"/>
                          <a:sym typeface="Arial"/>
                        </a:rPr>
                        <a:t>Mentors guide beginning teachers in the ongoing development of responsive curriculum and practices.</a:t>
                      </a:r>
                      <a:endParaRPr sz="700" u="none" strike="noStrike" cap="none">
                        <a:latin typeface="Calibri"/>
                        <a:ea typeface="Calibri"/>
                        <a:cs typeface="Calibri"/>
                        <a:sym typeface="Calibri"/>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600" u="none" strike="noStrike" cap="none">
                        <a:latin typeface="Arial"/>
                        <a:ea typeface="Arial"/>
                        <a:cs typeface="Arial"/>
                        <a:sym typeface="Arial"/>
                      </a:endParaRPr>
                    </a:p>
                  </a:txBody>
                  <a:tcPr marL="41025" marR="410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95" name="Shape 195"/>
          <p:cNvSpPr/>
          <p:nvPr/>
        </p:nvSpPr>
        <p:spPr>
          <a:xfrm>
            <a:off x="1066800" y="121920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Standard 3: Mentoring for Instructional Excellence</a:t>
            </a:r>
            <a:endParaRPr sz="8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96" name="Shape 196"/>
          <p:cNvSpPr txBox="1"/>
          <p:nvPr/>
        </p:nvSpPr>
        <p:spPr>
          <a:xfrm>
            <a:off x="685800" y="118725"/>
            <a:ext cx="7772400" cy="84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u="sng">
                <a:solidFill>
                  <a:schemeClr val="lt1"/>
                </a:solidFill>
                <a:latin typeface="Arial"/>
                <a:ea typeface="Arial"/>
                <a:cs typeface="Arial"/>
                <a:sym typeface="Arial"/>
              </a:rPr>
              <a:t>Self Assessment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304800"/>
            <a:ext cx="7772400" cy="99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Supporting Beginning Teachers</a:t>
            </a:r>
            <a:endParaRPr/>
          </a:p>
        </p:txBody>
      </p:sp>
      <p:sp>
        <p:nvSpPr>
          <p:cNvPr id="74" name="Shape 74"/>
          <p:cNvSpPr txBox="1">
            <a:spLocks noGrp="1"/>
          </p:cNvSpPr>
          <p:nvPr>
            <p:ph type="body" idx="1"/>
          </p:nvPr>
        </p:nvSpPr>
        <p:spPr>
          <a:xfrm>
            <a:off x="685800" y="1600200"/>
            <a:ext cx="7772400" cy="4113600"/>
          </a:xfrm>
          <a:prstGeom prst="rect">
            <a:avLst/>
          </a:prstGeom>
        </p:spPr>
        <p:txBody>
          <a:bodyPr spcFirstLastPara="1" wrap="square" lIns="91425" tIns="91425" rIns="91425" bIns="91425" anchor="t" anchorCtr="0">
            <a:noAutofit/>
          </a:bodyPr>
          <a:lstStyle/>
          <a:p>
            <a:pPr marL="342900" lvl="0" indent="-152400">
              <a:spcBef>
                <a:spcPts val="600"/>
              </a:spcBef>
              <a:spcAft>
                <a:spcPts val="0"/>
              </a:spcAft>
              <a:buNone/>
            </a:pPr>
            <a:r>
              <a:rPr lang="en-US"/>
              <a:t>BTSP Plans</a:t>
            </a:r>
            <a:endParaRPr/>
          </a:p>
          <a:p>
            <a:pPr marL="342900" lvl="0" indent="-152400">
              <a:spcBef>
                <a:spcPts val="600"/>
              </a:spcBef>
              <a:spcAft>
                <a:spcPts val="0"/>
              </a:spcAft>
              <a:buNone/>
            </a:pPr>
            <a:r>
              <a:rPr lang="en-US"/>
              <a:t>Plan Approval Process</a:t>
            </a:r>
            <a:endParaRPr/>
          </a:p>
          <a:p>
            <a:pPr marL="342900" lvl="0" indent="-152400">
              <a:spcBef>
                <a:spcPts val="600"/>
              </a:spcBef>
              <a:spcAft>
                <a:spcPts val="0"/>
              </a:spcAft>
              <a:buNone/>
            </a:pPr>
            <a:r>
              <a:rPr lang="en-US"/>
              <a:t>BTSP Peer Reviews</a:t>
            </a:r>
            <a:endParaRPr/>
          </a:p>
          <a:p>
            <a:pPr marL="342900" lvl="0" indent="-152400">
              <a:spcBef>
                <a:spcPts val="600"/>
              </a:spcBef>
              <a:spcAft>
                <a:spcPts val="0"/>
              </a:spcAft>
              <a:buNone/>
            </a:pPr>
            <a:r>
              <a:rPr lang="en-US"/>
              <a:t>BTSP Monitoring</a:t>
            </a:r>
            <a:endParaRPr/>
          </a:p>
          <a:p>
            <a:pPr marL="342900" lvl="0" indent="-152400">
              <a:spcBef>
                <a:spcPts val="600"/>
              </a:spcBef>
              <a:spcAft>
                <a:spcPts val="0"/>
              </a:spcAft>
              <a:buNone/>
            </a:pPr>
            <a:r>
              <a:rPr lang="en-US"/>
              <a:t>Other Support Provided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4294967295"/>
          </p:nvPr>
        </p:nvSpPr>
        <p:spPr>
          <a:xfrm>
            <a:off x="685800" y="977550"/>
            <a:ext cx="7772400" cy="4849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a:p>
          <a:p>
            <a:pPr marL="342900" marR="0" lvl="0" indent="-342900" algn="l" rtl="0">
              <a:lnSpc>
                <a:spcPct val="90000"/>
              </a:lnSpc>
              <a:spcBef>
                <a:spcPts val="0"/>
              </a:spcBef>
              <a:spcAft>
                <a:spcPts val="0"/>
              </a:spcAft>
              <a:buClr>
                <a:schemeClr val="lt1"/>
              </a:buClr>
              <a:buSzPts val="3000"/>
              <a:buFont typeface="Arial"/>
              <a:buChar char="•"/>
            </a:pPr>
            <a:r>
              <a:rPr lang="en-US" b="0" i="0" u="none" strike="noStrike" cap="none">
                <a:solidFill>
                  <a:schemeClr val="lt1"/>
                </a:solidFill>
                <a:latin typeface="Arial"/>
                <a:ea typeface="Arial"/>
                <a:cs typeface="Arial"/>
                <a:sym typeface="Arial"/>
              </a:rPr>
              <a:t>Growth Process documented by REFs u</a:t>
            </a:r>
            <a:r>
              <a:rPr lang="en-US"/>
              <a:t>sing the five program standards</a:t>
            </a:r>
            <a:endParaRPr b="0" i="0" u="none" strike="noStrike" cap="none">
              <a:solidFill>
                <a:schemeClr val="lt1"/>
              </a:solidFill>
              <a:latin typeface="Arial"/>
              <a:ea typeface="Arial"/>
              <a:cs typeface="Arial"/>
              <a:sym typeface="Arial"/>
            </a:endParaRPr>
          </a:p>
          <a:p>
            <a:pPr marL="342900" marR="0" lvl="0" indent="-342900" algn="l" rtl="0">
              <a:lnSpc>
                <a:spcPct val="90000"/>
              </a:lnSpc>
              <a:spcBef>
                <a:spcPts val="0"/>
              </a:spcBef>
              <a:spcAft>
                <a:spcPts val="0"/>
              </a:spcAft>
              <a:buClr>
                <a:schemeClr val="lt1"/>
              </a:buClr>
              <a:buSzPts val="3000"/>
              <a:buFont typeface="Arial"/>
              <a:buChar char="•"/>
            </a:pPr>
            <a:r>
              <a:rPr lang="en-US"/>
              <a:t>2016-17  Standard 1  </a:t>
            </a:r>
            <a:endParaRPr/>
          </a:p>
          <a:p>
            <a:pPr marL="342900" marR="0" lvl="0" indent="-342900" algn="l" rtl="0">
              <a:lnSpc>
                <a:spcPct val="90000"/>
              </a:lnSpc>
              <a:spcBef>
                <a:spcPts val="0"/>
              </a:spcBef>
              <a:spcAft>
                <a:spcPts val="0"/>
              </a:spcAft>
              <a:buClr>
                <a:schemeClr val="lt1"/>
              </a:buClr>
              <a:buSzPts val="3000"/>
              <a:buFont typeface="Arial"/>
              <a:buChar char="•"/>
            </a:pPr>
            <a:r>
              <a:rPr lang="en-US"/>
              <a:t>2017-18  Standards 2 &amp; 3</a:t>
            </a:r>
            <a:endParaRPr/>
          </a:p>
          <a:p>
            <a:pPr marL="342900" marR="0" lvl="0" indent="-342900" algn="l" rtl="0">
              <a:lnSpc>
                <a:spcPct val="90000"/>
              </a:lnSpc>
              <a:spcBef>
                <a:spcPts val="0"/>
              </a:spcBef>
              <a:spcAft>
                <a:spcPts val="0"/>
              </a:spcAft>
              <a:buClr>
                <a:schemeClr val="lt1"/>
              </a:buClr>
              <a:buSzPts val="3000"/>
              <a:buFont typeface="Arial"/>
              <a:buChar char="•"/>
            </a:pPr>
            <a:r>
              <a:rPr lang="en-US"/>
              <a:t>2018-19  Standards 4 &amp; 5</a:t>
            </a:r>
            <a:endParaRPr/>
          </a:p>
        </p:txBody>
      </p:sp>
      <p:sp>
        <p:nvSpPr>
          <p:cNvPr id="202" name="Shape 202"/>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4294967295"/>
          </p:nvPr>
        </p:nvSpPr>
        <p:spPr>
          <a:xfrm>
            <a:off x="685800" y="977550"/>
            <a:ext cx="7772400" cy="48498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None/>
            </a:pPr>
            <a:endParaRPr sz="2800"/>
          </a:p>
          <a:p>
            <a:pPr marL="342900" lvl="0" indent="-330200" rtl="0">
              <a:lnSpc>
                <a:spcPct val="90000"/>
              </a:lnSpc>
              <a:spcBef>
                <a:spcPts val="0"/>
              </a:spcBef>
              <a:spcAft>
                <a:spcPts val="0"/>
              </a:spcAft>
              <a:buClr>
                <a:schemeClr val="lt1"/>
              </a:buClr>
              <a:buSzPts val="2800"/>
              <a:buFont typeface="Arial"/>
              <a:buChar char="•"/>
            </a:pPr>
            <a:r>
              <a:rPr lang="en-US" sz="2800"/>
              <a:t>In 2019-20- Reflection for Growth</a:t>
            </a:r>
            <a:endParaRPr sz="2800"/>
          </a:p>
          <a:p>
            <a:pPr marL="742950" lvl="1" indent="-285750" rtl="0">
              <a:lnSpc>
                <a:spcPct val="90000"/>
              </a:lnSpc>
              <a:spcBef>
                <a:spcPts val="0"/>
              </a:spcBef>
              <a:spcAft>
                <a:spcPts val="0"/>
              </a:spcAft>
              <a:buClr>
                <a:schemeClr val="lt1"/>
              </a:buClr>
              <a:buSzPts val="2800"/>
              <a:buFont typeface="Arial"/>
              <a:buChar char="–"/>
            </a:pPr>
            <a:r>
              <a:rPr lang="en-US"/>
              <a:t>Review of current BTSP program by “critical friend”  every fifth year</a:t>
            </a:r>
            <a:endParaRPr/>
          </a:p>
          <a:p>
            <a:pPr marL="742950" lvl="1" indent="-285750" rtl="0">
              <a:lnSpc>
                <a:spcPct val="90000"/>
              </a:lnSpc>
              <a:spcBef>
                <a:spcPts val="560"/>
              </a:spcBef>
              <a:spcAft>
                <a:spcPts val="0"/>
              </a:spcAft>
              <a:buClr>
                <a:schemeClr val="lt1"/>
              </a:buClr>
              <a:buSzPts val="2800"/>
              <a:buFont typeface="Arial"/>
              <a:buChar char="–"/>
            </a:pPr>
            <a:r>
              <a:rPr lang="en-US"/>
              <a:t>Within regions</a:t>
            </a:r>
            <a:endParaRPr/>
          </a:p>
          <a:p>
            <a:pPr marL="742950" lvl="1" indent="-285750" rtl="0">
              <a:lnSpc>
                <a:spcPct val="90000"/>
              </a:lnSpc>
              <a:spcBef>
                <a:spcPts val="560"/>
              </a:spcBef>
              <a:spcAft>
                <a:spcPts val="0"/>
              </a:spcAft>
              <a:buClr>
                <a:schemeClr val="lt1"/>
              </a:buClr>
              <a:buSzPts val="2800"/>
              <a:buFont typeface="Arial"/>
              <a:buChar char="–"/>
            </a:pPr>
            <a:r>
              <a:rPr lang="en-US"/>
              <a:t>Additional collaboration if needed</a:t>
            </a:r>
            <a:endParaRPr/>
          </a:p>
          <a:p>
            <a:pPr marL="342900" marR="0" lvl="0" indent="-342900" algn="l" rtl="0">
              <a:lnSpc>
                <a:spcPct val="90000"/>
              </a:lnSpc>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Rating Scale (aligned with NCEES)</a:t>
            </a:r>
            <a:endParaRPr/>
          </a:p>
          <a:p>
            <a:pPr marL="342900" marR="0" lvl="0" indent="-342900" algn="l" rtl="0">
              <a:lnSpc>
                <a:spcPct val="90000"/>
              </a:lnSpc>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Sample Evidences Document</a:t>
            </a:r>
            <a:endParaRPr/>
          </a:p>
        </p:txBody>
      </p:sp>
      <p:sp>
        <p:nvSpPr>
          <p:cNvPr id="208" name="Shape 208"/>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Shape 214"/>
          <p:cNvGraphicFramePr/>
          <p:nvPr/>
        </p:nvGraphicFramePr>
        <p:xfrm>
          <a:off x="8050" y="1174088"/>
          <a:ext cx="3000000" cy="3000000"/>
        </p:xfrm>
        <a:graphic>
          <a:graphicData uri="http://schemas.openxmlformats.org/drawingml/2006/table">
            <a:tbl>
              <a:tblPr>
                <a:noFill/>
                <a:tableStyleId>{EDA592C8-06D5-49B6-99F5-363FD40C1701}</a:tableStyleId>
              </a:tblPr>
              <a:tblGrid>
                <a:gridCol w="1756425">
                  <a:extLst>
                    <a:ext uri="{9D8B030D-6E8A-4147-A177-3AD203B41FA5}">
                      <a16:colId xmlns:a16="http://schemas.microsoft.com/office/drawing/2014/main" val="20000"/>
                    </a:ext>
                  </a:extLst>
                </a:gridCol>
                <a:gridCol w="2096350">
                  <a:extLst>
                    <a:ext uri="{9D8B030D-6E8A-4147-A177-3AD203B41FA5}">
                      <a16:colId xmlns:a16="http://schemas.microsoft.com/office/drawing/2014/main" val="20001"/>
                    </a:ext>
                  </a:extLst>
                </a:gridCol>
                <a:gridCol w="2039725">
                  <a:extLst>
                    <a:ext uri="{9D8B030D-6E8A-4147-A177-3AD203B41FA5}">
                      <a16:colId xmlns:a16="http://schemas.microsoft.com/office/drawing/2014/main" val="20002"/>
                    </a:ext>
                  </a:extLst>
                </a:gridCol>
                <a:gridCol w="1869775">
                  <a:extLst>
                    <a:ext uri="{9D8B030D-6E8A-4147-A177-3AD203B41FA5}">
                      <a16:colId xmlns:a16="http://schemas.microsoft.com/office/drawing/2014/main" val="20003"/>
                    </a:ext>
                  </a:extLst>
                </a:gridCol>
                <a:gridCol w="1359775">
                  <a:extLst>
                    <a:ext uri="{9D8B030D-6E8A-4147-A177-3AD203B41FA5}">
                      <a16:colId xmlns:a16="http://schemas.microsoft.com/office/drawing/2014/main" val="20004"/>
                    </a:ext>
                  </a:extLst>
                </a:gridCol>
              </a:tblGrid>
              <a:tr h="591300">
                <a:tc gridSpan="5">
                  <a:txBody>
                    <a:bodyPr/>
                    <a:lstStyle/>
                    <a:p>
                      <a:pPr marL="0" marR="0" lvl="0" indent="0" algn="l" rtl="0">
                        <a:spcBef>
                          <a:spcPts val="0"/>
                        </a:spcBef>
                        <a:spcAft>
                          <a:spcPts val="0"/>
                        </a:spcAft>
                        <a:buNone/>
                      </a:pPr>
                      <a:r>
                        <a:rPr lang="en-US" sz="900" b="1" u="none" strike="noStrike" cap="none">
                          <a:latin typeface="Arial"/>
                          <a:ea typeface="Arial"/>
                          <a:cs typeface="Arial"/>
                          <a:sym typeface="Arial"/>
                        </a:rPr>
                        <a:t>a.</a:t>
                      </a:r>
                      <a:r>
                        <a:rPr lang="en-US" sz="900" u="none" strike="noStrike" cap="none">
                          <a:latin typeface="Arial"/>
                          <a:ea typeface="Arial"/>
                          <a:cs typeface="Arial"/>
                          <a:sym typeface="Arial"/>
                        </a:rPr>
                        <a:t> </a:t>
                      </a:r>
                      <a:r>
                        <a:rPr lang="en-US" sz="900" b="1" u="none" strike="noStrike" cap="none">
                          <a:latin typeface="Arial"/>
                          <a:ea typeface="Arial"/>
                          <a:cs typeface="Arial"/>
                          <a:sym typeface="Arial"/>
                        </a:rPr>
                        <a:t>Formative Assessment.  </a:t>
                      </a:r>
                      <a:r>
                        <a:rPr lang="en-US" sz="900" u="none" strike="noStrike" cap="none">
                          <a:latin typeface="Arial"/>
                          <a:ea typeface="Arial"/>
                          <a:cs typeface="Arial"/>
                          <a:sym typeface="Arial"/>
                        </a:rPr>
                        <a:t>The system-wide use of the North Carolina Professional Teaching Standards and the North Carolina Teacher Evaluation Process provides standards-based aligned descriptions of practice and expectations for beginning teacher development.  Mentors utilize the language and expectations of these foundations in the use of formative assessment tools for ongoing collaborative data collection, analysis, reflection and implementation of next steps to improve beginning teacher practice and student learning.</a:t>
                      </a:r>
                      <a:endParaRPr sz="900" u="none" strike="noStrike" cap="none">
                        <a:latin typeface="Times New Roman"/>
                        <a:ea typeface="Times New Roman"/>
                        <a:cs typeface="Times New Roman"/>
                        <a:sym typeface="Times New Roman"/>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7425">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Developing</a:t>
                      </a:r>
                      <a:endParaRPr sz="900" u="none" strike="noStrike" cap="none">
                        <a:latin typeface="Times New Roman"/>
                        <a:ea typeface="Times New Roman"/>
                        <a:cs typeface="Times New Roman"/>
                        <a:sym typeface="Times New Roman"/>
                      </a:endParaRPr>
                    </a:p>
                  </a:txBody>
                  <a:tcPr marL="45425" marR="454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Proficient</a:t>
                      </a:r>
                      <a:endParaRPr sz="900" u="none" strike="noStrike" cap="none">
                        <a:latin typeface="Times New Roman"/>
                        <a:ea typeface="Times New Roman"/>
                        <a:cs typeface="Times New Roman"/>
                        <a:sym typeface="Times New Roman"/>
                      </a:endParaRPr>
                    </a:p>
                  </a:txBody>
                  <a:tcPr marL="45425" marR="454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Accomplished</a:t>
                      </a:r>
                      <a:endParaRPr sz="900" u="none" strike="noStrike" cap="none">
                        <a:latin typeface="Times New Roman"/>
                        <a:ea typeface="Times New Roman"/>
                        <a:cs typeface="Times New Roman"/>
                        <a:sym typeface="Times New Roman"/>
                      </a:endParaRPr>
                    </a:p>
                  </a:txBody>
                  <a:tcPr marL="45425" marR="454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Distinguished</a:t>
                      </a:r>
                      <a:endParaRPr sz="900" u="none" strike="noStrike" cap="none">
                        <a:latin typeface="Times New Roman"/>
                        <a:ea typeface="Times New Roman"/>
                        <a:cs typeface="Times New Roman"/>
                        <a:sym typeface="Times New Roman"/>
                      </a:endParaRPr>
                    </a:p>
                  </a:txBody>
                  <a:tcPr marL="45425" marR="454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900" b="1" u="none" strike="noStrike" cap="none">
                          <a:latin typeface="Arial"/>
                          <a:ea typeface="Arial"/>
                          <a:cs typeface="Arial"/>
                          <a:sym typeface="Arial"/>
                        </a:rPr>
                        <a:t>Not Demonstrated</a:t>
                      </a:r>
                      <a:endParaRPr sz="900" u="none" strike="noStrike" cap="none">
                        <a:latin typeface="Times New Roman"/>
                        <a:ea typeface="Times New Roman"/>
                        <a:cs typeface="Times New Roman"/>
                        <a:sym typeface="Times New Roman"/>
                      </a:endParaRPr>
                    </a:p>
                    <a:p>
                      <a:pPr marL="0" marR="0" lvl="0" indent="0" algn="ctr" rtl="0">
                        <a:spcBef>
                          <a:spcPts val="0"/>
                        </a:spcBef>
                        <a:spcAft>
                          <a:spcPts val="0"/>
                        </a:spcAft>
                        <a:buNone/>
                      </a:pPr>
                      <a:r>
                        <a:rPr lang="en-US" sz="900" b="1" u="none" strike="noStrike" cap="none">
                          <a:latin typeface="Arial"/>
                          <a:ea typeface="Arial"/>
                          <a:cs typeface="Arial"/>
                          <a:sym typeface="Arial"/>
                        </a:rPr>
                        <a:t>(Comment Required)</a:t>
                      </a:r>
                      <a:endParaRPr sz="900" u="none" strike="noStrike" cap="none">
                        <a:latin typeface="Times New Roman"/>
                        <a:ea typeface="Times New Roman"/>
                        <a:cs typeface="Times New Roman"/>
                        <a:sym typeface="Times New Roman"/>
                      </a:endParaRPr>
                    </a:p>
                  </a:txBody>
                  <a:tcPr marL="45425" marR="454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946400">
                <a:tc>
                  <a:txBody>
                    <a:bodyPr/>
                    <a:lstStyle/>
                    <a:p>
                      <a:pPr marL="0" marR="0" lvl="0" indent="0" algn="l" rtl="0">
                        <a:spcBef>
                          <a:spcPts val="0"/>
                        </a:spcBef>
                        <a:spcAft>
                          <a:spcPts val="0"/>
                        </a:spcAft>
                        <a:buNone/>
                      </a:pPr>
                      <a:endParaRPr sz="900" u="none" strike="noStrike" cap="none">
                        <a:latin typeface="Arial"/>
                        <a:ea typeface="Arial"/>
                        <a:cs typeface="Arial"/>
                        <a:sym typeface="Arial"/>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utilize</a:t>
                      </a:r>
                      <a:r>
                        <a:rPr lang="en-US" sz="900" u="none" strike="noStrike" cap="none">
                          <a:solidFill>
                            <a:srgbClr val="FF0000"/>
                          </a:solidFill>
                          <a:latin typeface="Arial"/>
                          <a:ea typeface="Arial"/>
                          <a:cs typeface="Arial"/>
                          <a:sym typeface="Arial"/>
                        </a:rPr>
                        <a:t> </a:t>
                      </a:r>
                      <a:r>
                        <a:rPr lang="en-US" sz="900" u="none" strike="noStrike" cap="none">
                          <a:latin typeface="Arial"/>
                          <a:ea typeface="Arial"/>
                          <a:cs typeface="Arial"/>
                          <a:sym typeface="Arial"/>
                        </a:rPr>
                        <a:t>the North Carolina Professional Teaching Standards with beginning teachers</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160020" marR="0" lvl="0" indent="-160020" algn="l" rtl="0">
                        <a:lnSpc>
                          <a:spcPct val="115000"/>
                        </a:lnSpc>
                        <a:spcBef>
                          <a:spcPts val="0"/>
                        </a:spcBef>
                        <a:spcAft>
                          <a:spcPts val="0"/>
                        </a:spcAft>
                        <a:buNone/>
                      </a:pPr>
                      <a:r>
                        <a:rPr lang="en-US" sz="900" u="none" strike="noStrike" cap="none">
                          <a:latin typeface="Arial"/>
                          <a:ea typeface="Arial"/>
                          <a:cs typeface="Arial"/>
                          <a:sym typeface="Arial"/>
                        </a:rPr>
                        <a:t>. . . and</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apply the language and expectations in the North Carolina Professional Teaching Standards and the North Carolina Teacher Evaluation Process in supporting their beginning teachers’ practice </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support their beginning teachers in developing a Professional Development Plan to support professional growth</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160020" marR="0" lvl="0" indent="-160020" algn="l" rtl="0">
                        <a:lnSpc>
                          <a:spcPct val="115000"/>
                        </a:lnSpc>
                        <a:spcBef>
                          <a:spcPts val="0"/>
                        </a:spcBef>
                        <a:spcAft>
                          <a:spcPts val="0"/>
                        </a:spcAft>
                        <a:buNone/>
                      </a:pPr>
                      <a:r>
                        <a:rPr lang="en-US" sz="900" u="none" strike="noStrike" cap="none">
                          <a:latin typeface="Arial"/>
                          <a:ea typeface="Arial"/>
                          <a:cs typeface="Arial"/>
                          <a:sym typeface="Arial"/>
                        </a:rPr>
                        <a:t>. . . and</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use a wide range of formative assessment tools in their ongoing work with beginning teachers  </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use formative assessment information to guide mentoring practice in alignment with the North Carolina Professional Teaching Standards and the North Carolina Teacher Evaluation Process</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160020" marR="0" lvl="0" indent="-160020" algn="l" rtl="0">
                        <a:lnSpc>
                          <a:spcPct val="115000"/>
                        </a:lnSpc>
                        <a:spcBef>
                          <a:spcPts val="0"/>
                        </a:spcBef>
                        <a:spcAft>
                          <a:spcPts val="0"/>
                        </a:spcAft>
                        <a:buNone/>
                      </a:pPr>
                      <a:r>
                        <a:rPr lang="en-US" sz="900" u="none" strike="noStrike" cap="none">
                          <a:latin typeface="Arial"/>
                          <a:ea typeface="Arial"/>
                          <a:cs typeface="Arial"/>
                          <a:sym typeface="Arial"/>
                        </a:rPr>
                        <a:t>. . . and</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integrate formative assessment into their interactions with beginning teachers and innovate upon the tools and their use </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Mentors help beginning teachers draw connections between the use of formative assessment to inform and improve classroom practice and student learning</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u="none" strike="noStrike" cap="none">
                        <a:latin typeface="Arial"/>
                        <a:ea typeface="Arial"/>
                        <a:cs typeface="Arial"/>
                        <a:sym typeface="Arial"/>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91300">
                <a:tc gridSpan="5">
                  <a:txBody>
                    <a:bodyPr/>
                    <a:lstStyle/>
                    <a:p>
                      <a:pPr marL="0" marR="0" lvl="0" indent="0" algn="l" rtl="0">
                        <a:spcBef>
                          <a:spcPts val="0"/>
                        </a:spcBef>
                        <a:spcAft>
                          <a:spcPts val="0"/>
                        </a:spcAft>
                        <a:buNone/>
                      </a:pPr>
                      <a:r>
                        <a:rPr lang="en-US" sz="900" b="1" u="none" strike="noStrike" cap="none">
                          <a:latin typeface="Arial"/>
                          <a:ea typeface="Arial"/>
                          <a:cs typeface="Arial"/>
                          <a:sym typeface="Arial"/>
                        </a:rPr>
                        <a:t>b.</a:t>
                      </a:r>
                      <a:r>
                        <a:rPr lang="en-US" sz="900" u="none" strike="noStrike" cap="none">
                          <a:latin typeface="Arial"/>
                          <a:ea typeface="Arial"/>
                          <a:cs typeface="Arial"/>
                          <a:sym typeface="Arial"/>
                        </a:rPr>
                        <a:t> </a:t>
                      </a:r>
                      <a:r>
                        <a:rPr lang="en-US" sz="900" b="1" u="none" strike="noStrike" cap="none">
                          <a:latin typeface="Arial"/>
                          <a:ea typeface="Arial"/>
                          <a:cs typeface="Arial"/>
                          <a:sym typeface="Arial"/>
                        </a:rPr>
                        <a:t>Program Evaluation.  </a:t>
                      </a:r>
                      <a:r>
                        <a:rPr lang="en-US" sz="900" u="none" strike="noStrike" cap="none">
                          <a:latin typeface="Arial"/>
                          <a:ea typeface="Arial"/>
                          <a:cs typeface="Arial"/>
                          <a:sym typeface="Arial"/>
                        </a:rPr>
                        <a:t>The North Carolina Mentoring and Induction Program Standards form the basis on which individual mentoring and induction programs are assessed.  District mentor program leaders and stakeholders partner to design a reliable infrastructure to support the collection, analysis and use of standards-based data to promote continuous high quality program improvement.  All stakeholders work together to mediate challenges to program improvement and to advance positive impacts and successes of mentoring and induction programs.</a:t>
                      </a:r>
                      <a:endParaRPr sz="900" u="none" strike="noStrike" cap="none">
                        <a:latin typeface="Times New Roman"/>
                        <a:ea typeface="Times New Roman"/>
                        <a:cs typeface="Times New Roman"/>
                        <a:sym typeface="Times New Roman"/>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17900">
                <a:tc>
                  <a:txBody>
                    <a:bodyPr/>
                    <a:lstStyle/>
                    <a:p>
                      <a:pPr marL="0" marR="0" lvl="0" indent="0" algn="l" rtl="0">
                        <a:spcBef>
                          <a:spcPts val="0"/>
                        </a:spcBef>
                        <a:spcAft>
                          <a:spcPts val="0"/>
                        </a:spcAft>
                        <a:buNone/>
                      </a:pPr>
                      <a:endParaRPr sz="900" u="none" strike="noStrike" cap="none">
                        <a:latin typeface="Arial"/>
                        <a:ea typeface="Arial"/>
                        <a:cs typeface="Arial"/>
                        <a:sym typeface="Arial"/>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Beginning teachers and mentors give feedback on the induction program</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900" u="none" strike="noStrike" cap="none">
                          <a:latin typeface="Arial"/>
                          <a:ea typeface="Arial"/>
                          <a:cs typeface="Arial"/>
                          <a:sym typeface="Arial"/>
                        </a:rPr>
                        <a:t>. . . and</a:t>
                      </a:r>
                      <a:endParaRPr sz="900" u="none" strike="noStrike" cap="none">
                        <a:latin typeface="Times New Roman"/>
                        <a:ea typeface="Times New Roman"/>
                        <a:cs typeface="Times New Roman"/>
                        <a:sym typeface="Times New Roman"/>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Program leaders collect and use data on beginning teacher practice and program implementation over time for use in program improvement</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Data collection should include, but not be limited to, retention, Teacher Working Conditions Survey and student learning</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900" u="none" strike="noStrike" cap="none">
                          <a:latin typeface="Arial"/>
                          <a:ea typeface="Arial"/>
                          <a:cs typeface="Arial"/>
                          <a:sym typeface="Arial"/>
                        </a:rPr>
                        <a:t>. . . and</a:t>
                      </a:r>
                      <a:endParaRPr sz="900" u="none" strike="noStrike" cap="none">
                        <a:latin typeface="Times New Roman"/>
                        <a:ea typeface="Times New Roman"/>
                        <a:cs typeface="Times New Roman"/>
                        <a:sym typeface="Times New Roman"/>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Program leaders engage with others to collect and analyze a range of data on program implementation to guide program improvement</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Results and next steps are shared within and outside of the program</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900" u="none" strike="noStrike" cap="none">
                          <a:latin typeface="Arial"/>
                          <a:ea typeface="Arial"/>
                          <a:cs typeface="Arial"/>
                          <a:sym typeface="Arial"/>
                        </a:rPr>
                        <a:t>. . . and</a:t>
                      </a:r>
                      <a:endParaRPr sz="900" u="none" strike="noStrike" cap="none">
                        <a:latin typeface="Times New Roman"/>
                        <a:ea typeface="Times New Roman"/>
                        <a:cs typeface="Times New Roman"/>
                        <a:sym typeface="Times New Roman"/>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Program leaders ensure that all stakeholders are aware of program successes, impacts, and challenges</a:t>
                      </a:r>
                      <a:endParaRPr sz="900" u="none" strike="noStrike" cap="none">
                        <a:latin typeface="Calibri"/>
                        <a:ea typeface="Calibri"/>
                        <a:cs typeface="Calibri"/>
                        <a:sym typeface="Calibri"/>
                      </a:endParaRPr>
                    </a:p>
                    <a:p>
                      <a:pPr marL="342900" marR="0" lvl="0" indent="-361950" algn="l" rtl="0">
                        <a:lnSpc>
                          <a:spcPct val="115000"/>
                        </a:lnSpc>
                        <a:spcBef>
                          <a:spcPts val="0"/>
                        </a:spcBef>
                        <a:spcAft>
                          <a:spcPts val="0"/>
                        </a:spcAft>
                        <a:buClr>
                          <a:schemeClr val="dk1"/>
                        </a:buClr>
                        <a:buSzPts val="900"/>
                        <a:buFont typeface="Noto Sans Symbols"/>
                        <a:buChar char="•"/>
                      </a:pPr>
                      <a:r>
                        <a:rPr lang="en-US" sz="900" u="none" strike="noStrike" cap="none">
                          <a:latin typeface="Arial"/>
                          <a:ea typeface="Arial"/>
                          <a:cs typeface="Arial"/>
                          <a:sym typeface="Arial"/>
                        </a:rPr>
                        <a:t>Data are used to guide ongoing program implementation and continuous improvement</a:t>
                      </a:r>
                      <a:endParaRPr sz="900" u="none" strike="noStrike" cap="none">
                        <a:latin typeface="Calibri"/>
                        <a:ea typeface="Calibri"/>
                        <a:cs typeface="Calibri"/>
                        <a:sym typeface="Calibri"/>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u="none" strike="noStrike" cap="none">
                        <a:latin typeface="Arial"/>
                        <a:ea typeface="Arial"/>
                        <a:cs typeface="Arial"/>
                        <a:sym typeface="Arial"/>
                      </a:endParaRPr>
                    </a:p>
                  </a:txBody>
                  <a:tcPr marL="45425" marR="454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15" name="Shape 215"/>
          <p:cNvSpPr/>
          <p:nvPr/>
        </p:nvSpPr>
        <p:spPr>
          <a:xfrm>
            <a:off x="26950" y="777150"/>
            <a:ext cx="91197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a:solidFill>
                  <a:schemeClr val="dk1"/>
                </a:solidFill>
                <a:latin typeface="Arial"/>
                <a:ea typeface="Arial"/>
                <a:cs typeface="Arial"/>
                <a:sym typeface="Arial"/>
              </a:rPr>
              <a:t>Standard 5: Formative Assessment of Candidates and Programs</a:t>
            </a:r>
            <a:endParaRPr>
              <a:solidFill>
                <a:schemeClr val="dk1"/>
              </a:solidFill>
              <a:latin typeface="Arial"/>
              <a:ea typeface="Arial"/>
              <a:cs typeface="Arial"/>
              <a:sym typeface="Arial"/>
            </a:endParaRPr>
          </a:p>
        </p:txBody>
      </p:sp>
      <p:sp>
        <p:nvSpPr>
          <p:cNvPr id="216" name="Shape 216"/>
          <p:cNvSpPr/>
          <p:nvPr/>
        </p:nvSpPr>
        <p:spPr>
          <a:xfrm>
            <a:off x="0" y="0"/>
            <a:ext cx="9144000" cy="755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FFFFFF"/>
                </a:solidFill>
                <a:latin typeface="Arial"/>
                <a:ea typeface="Arial"/>
                <a:cs typeface="Arial"/>
                <a:sym typeface="Arial"/>
              </a:rPr>
              <a:t>P</a:t>
            </a:r>
            <a:r>
              <a:rPr lang="en-US" sz="3600">
                <a:solidFill>
                  <a:srgbClr val="FFFFFF"/>
                </a:solidFill>
              </a:rPr>
              <a:t>eer Review</a:t>
            </a:r>
            <a:r>
              <a:rPr lang="en-US" sz="3600">
                <a:solidFill>
                  <a:srgbClr val="FFFFFF"/>
                </a:solidFill>
                <a:latin typeface="Arial"/>
                <a:ea typeface="Arial"/>
                <a:cs typeface="Arial"/>
                <a:sym typeface="Arial"/>
              </a:rPr>
              <a:t> Process</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0" y="1219200"/>
            <a:ext cx="9144000" cy="434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4000" b="1" i="0" u="none" strike="noStrike" cap="none">
                <a:solidFill>
                  <a:schemeClr val="lt1"/>
                </a:solidFill>
                <a:latin typeface="Arial"/>
                <a:ea typeface="Arial"/>
                <a:cs typeface="Arial"/>
                <a:sym typeface="Arial"/>
              </a:rPr>
            </a:br>
            <a:br>
              <a:rPr lang="en-US" sz="4000" b="1" i="0" u="none" strike="noStrike" cap="none">
                <a:solidFill>
                  <a:schemeClr val="lt1"/>
                </a:solidFill>
                <a:latin typeface="Arial"/>
                <a:ea typeface="Arial"/>
                <a:cs typeface="Arial"/>
                <a:sym typeface="Arial"/>
              </a:rPr>
            </a:br>
            <a:r>
              <a:rPr lang="en-US" sz="4000" b="1" i="0" u="none" strike="noStrike" cap="none">
                <a:solidFill>
                  <a:schemeClr val="lt1"/>
                </a:solidFill>
                <a:latin typeface="Arial"/>
                <a:ea typeface="Arial"/>
                <a:cs typeface="Arial"/>
                <a:sym typeface="Arial"/>
              </a:rPr>
              <a:t> </a:t>
            </a:r>
            <a:r>
              <a:rPr lang="en-US" sz="3600" b="1" i="0" u="none" strike="noStrike" cap="none">
                <a:solidFill>
                  <a:schemeClr val="lt1"/>
                </a:solidFill>
                <a:latin typeface="Arial"/>
                <a:ea typeface="Arial"/>
                <a:cs typeface="Arial"/>
                <a:sym typeface="Arial"/>
              </a:rPr>
              <a:t>Beginning Teacher Support Program</a:t>
            </a:r>
            <a:br>
              <a:rPr lang="en-US" sz="4000" b="1" i="0" u="none" strike="noStrike" cap="none">
                <a:solidFill>
                  <a:schemeClr val="lt1"/>
                </a:solidFill>
                <a:latin typeface="Arial"/>
                <a:ea typeface="Arial"/>
                <a:cs typeface="Arial"/>
                <a:sym typeface="Arial"/>
              </a:rPr>
            </a:br>
            <a:r>
              <a:rPr lang="en-US" sz="3600"/>
              <a:t>Monitoring</a:t>
            </a:r>
            <a:br>
              <a:rPr lang="en-US" sz="3600" b="1" i="0" u="none" strike="noStrike" cap="none">
                <a:solidFill>
                  <a:schemeClr val="lt1"/>
                </a:solidFill>
                <a:latin typeface="Arial"/>
                <a:ea typeface="Arial"/>
                <a:cs typeface="Arial"/>
                <a:sym typeface="Arial"/>
              </a:rPr>
            </a:br>
            <a:br>
              <a:rPr lang="en-US" sz="3600" b="1" i="0" u="none" strike="noStrike" cap="none">
                <a:solidFill>
                  <a:schemeClr val="lt1"/>
                </a:solidFill>
                <a:latin typeface="Arial"/>
                <a:ea typeface="Arial"/>
                <a:cs typeface="Arial"/>
                <a:sym typeface="Arial"/>
              </a:rPr>
            </a:br>
            <a:endParaRPr sz="3600" b="1"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idx="4294967295"/>
          </p:nvPr>
        </p:nvSpPr>
        <p:spPr>
          <a:xfrm>
            <a:off x="685800" y="0"/>
            <a:ext cx="77724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0" i="0" u="sng" strike="noStrike" cap="none">
                <a:solidFill>
                  <a:schemeClr val="lt1"/>
                </a:solidFill>
                <a:latin typeface="Arial"/>
                <a:ea typeface="Arial"/>
                <a:cs typeface="Arial"/>
                <a:sym typeface="Arial"/>
              </a:rPr>
              <a:t>State Board Policy </a:t>
            </a:r>
            <a:r>
              <a:rPr lang="en-US" b="0" u="sng"/>
              <a:t>TCED-016</a:t>
            </a:r>
            <a:endParaRPr b="0"/>
          </a:p>
        </p:txBody>
      </p:sp>
      <p:sp>
        <p:nvSpPr>
          <p:cNvPr id="228" name="Shape 228"/>
          <p:cNvSpPr txBox="1">
            <a:spLocks noGrp="1"/>
          </p:cNvSpPr>
          <p:nvPr>
            <p:ph type="body" idx="4294967295"/>
          </p:nvPr>
        </p:nvSpPr>
        <p:spPr>
          <a:xfrm>
            <a:off x="608925" y="1181100"/>
            <a:ext cx="77724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a:t>Section 4</a:t>
            </a:r>
            <a:endParaRPr sz="2400"/>
          </a:p>
          <a:p>
            <a:pPr marL="0" marR="0" lvl="0" indent="0" algn="l" rtl="0">
              <a:lnSpc>
                <a:spcPct val="80000"/>
              </a:lnSpc>
              <a:spcBef>
                <a:spcPts val="0"/>
              </a:spcBef>
              <a:spcAft>
                <a:spcPts val="0"/>
              </a:spcAft>
              <a:buNone/>
            </a:pPr>
            <a:r>
              <a:rPr lang="en-US" sz="2400" b="0" i="0" u="none" strike="noStrike" cap="none">
                <a:solidFill>
                  <a:schemeClr val="lt1"/>
                </a:solidFill>
                <a:latin typeface="Arial"/>
                <a:ea typeface="Arial"/>
                <a:cs typeface="Arial"/>
                <a:sym typeface="Arial"/>
              </a:rPr>
              <a:t>Every fifth year NCDPI will formally review Beginning Teacher Support Programs to review evidence and verify that program proficiency is demonstrated on all Beginning Teacher Support Program Standards. The monitoring team should report any standards and key elements where programs are not deemed at least proficient to NCDPI. Programs that are rated developing on the standards continuum should be put on an improvement plan and reviewed more frequently to ensure that all beginning teachers are supported. </a:t>
            </a:r>
            <a:endParaRPr sz="2400" b="0" i="0" u="none" strike="noStrike" cap="none">
              <a:solidFill>
                <a:schemeClr val="lt1"/>
              </a:solidFill>
              <a:latin typeface="Arial"/>
              <a:ea typeface="Arial"/>
              <a:cs typeface="Arial"/>
              <a:sym typeface="Arial"/>
            </a:endParaRPr>
          </a:p>
          <a:p>
            <a:pPr marL="342900" lvl="0" indent="-342900" algn="ctr" rtl="0">
              <a:spcBef>
                <a:spcPts val="800"/>
              </a:spcBef>
              <a:spcAft>
                <a:spcPts val="0"/>
              </a:spcAft>
              <a:buNone/>
            </a:pPr>
            <a:r>
              <a:rPr lang="en-US" sz="2400" u="sng">
                <a:solidFill>
                  <a:schemeClr val="dk1"/>
                </a:solidFill>
                <a:hlinkClick r:id="rId3"/>
              </a:rPr>
              <a:t>http://regedfac.ncdpi.wikispaces.net/</a:t>
            </a:r>
            <a:endParaRPr/>
          </a:p>
          <a:p>
            <a:pPr marL="342900" lvl="0" indent="-342900" algn="ctr" rtl="0">
              <a:spcBef>
                <a:spcPts val="800"/>
              </a:spcBef>
              <a:spcAft>
                <a:spcPts val="0"/>
              </a:spcAft>
              <a:buClr>
                <a:schemeClr val="dk1"/>
              </a:buClr>
              <a:buSzPts val="1100"/>
              <a:buFont typeface="Arial"/>
              <a:buNone/>
            </a:pPr>
            <a:endParaRPr sz="2400" u="sng">
              <a:solidFill>
                <a:schemeClr val="dk1"/>
              </a:solidFill>
              <a:hlinkClick r:id="rId3"/>
            </a:endParaRPr>
          </a:p>
          <a:p>
            <a:pPr marL="0" marR="0" lvl="0" indent="0" algn="l" rtl="0">
              <a:lnSpc>
                <a:spcPct val="80000"/>
              </a:lnSpc>
              <a:spcBef>
                <a:spcPts val="0"/>
              </a:spcBef>
              <a:spcAft>
                <a:spcPts val="0"/>
              </a:spcAft>
              <a:buNone/>
            </a:pP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685800" y="2286000"/>
            <a:ext cx="7772400" cy="270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t>IHE/LEA/CHARTER Collaborative (ILCC) Meetings</a:t>
            </a:r>
            <a:endParaRPr sz="4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685800" y="2286000"/>
            <a:ext cx="7772400" cy="34908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4400"/>
              <a:t>2019 BT Summits</a:t>
            </a:r>
            <a:endParaRPr sz="4400"/>
          </a:p>
          <a:p>
            <a:pPr marL="0" marR="0" lvl="0" indent="0" algn="ctr" rtl="0">
              <a:spcBef>
                <a:spcPts val="0"/>
              </a:spcBef>
              <a:spcAft>
                <a:spcPts val="0"/>
              </a:spcAft>
              <a:buSzPts val="1100"/>
              <a:buNone/>
            </a:pPr>
            <a:endParaRPr sz="4400"/>
          </a:p>
          <a:p>
            <a:pPr marL="0" lvl="0" indent="0" rtl="0">
              <a:lnSpc>
                <a:spcPct val="80000"/>
              </a:lnSpc>
              <a:spcBef>
                <a:spcPts val="0"/>
              </a:spcBef>
              <a:spcAft>
                <a:spcPts val="0"/>
              </a:spcAft>
              <a:buClr>
                <a:schemeClr val="dk1"/>
              </a:buClr>
              <a:buSzPts val="1100"/>
              <a:buFont typeface="Arial"/>
              <a:buNone/>
            </a:pPr>
            <a:endParaRPr sz="4400"/>
          </a:p>
          <a:p>
            <a:pPr marL="0" lvl="0" indent="0" rtl="0">
              <a:lnSpc>
                <a:spcPct val="80000"/>
              </a:lnSpc>
              <a:spcBef>
                <a:spcPts val="0"/>
              </a:spcBef>
              <a:spcAft>
                <a:spcPts val="0"/>
              </a:spcAft>
              <a:buClr>
                <a:schemeClr val="dk1"/>
              </a:buClr>
              <a:buSzPts val="1100"/>
              <a:buFont typeface="Arial"/>
              <a:buNone/>
            </a:pPr>
            <a:endParaRPr sz="4400"/>
          </a:p>
          <a:p>
            <a:pPr marL="0" lvl="0" indent="0" rtl="0">
              <a:lnSpc>
                <a:spcPct val="80000"/>
              </a:lnSpc>
              <a:spcBef>
                <a:spcPts val="0"/>
              </a:spcBef>
              <a:spcAft>
                <a:spcPts val="0"/>
              </a:spcAft>
              <a:buClr>
                <a:schemeClr val="dk1"/>
              </a:buClr>
              <a:buSzPts val="1100"/>
              <a:buFont typeface="Arial"/>
              <a:buNone/>
            </a:pPr>
            <a:endParaRPr sz="4400"/>
          </a:p>
          <a:p>
            <a:pPr marL="0" lvl="0" indent="0" rtl="0">
              <a:lnSpc>
                <a:spcPct val="80000"/>
              </a:lnSpc>
              <a:spcBef>
                <a:spcPts val="0"/>
              </a:spcBef>
              <a:spcAft>
                <a:spcPts val="0"/>
              </a:spcAft>
              <a:buClr>
                <a:schemeClr val="dk1"/>
              </a:buClr>
              <a:buSzPts val="1100"/>
              <a:buFont typeface="Arial"/>
              <a:buNone/>
            </a:pPr>
            <a:r>
              <a:rPr lang="en-US" sz="4400"/>
              <a:t>Over 800 BT’s registered across the state for 2018</a:t>
            </a:r>
            <a:endParaRPr sz="4400"/>
          </a:p>
        </p:txBody>
      </p:sp>
      <p:pic>
        <p:nvPicPr>
          <p:cNvPr id="241" name="Shape 241"/>
          <p:cNvPicPr preferRelativeResize="0"/>
          <p:nvPr/>
        </p:nvPicPr>
        <p:blipFill>
          <a:blip r:embed="rId3">
            <a:alphaModFix/>
          </a:blip>
          <a:stretch>
            <a:fillRect/>
          </a:stretch>
        </p:blipFill>
        <p:spPr>
          <a:xfrm>
            <a:off x="3312275" y="2453825"/>
            <a:ext cx="2568174" cy="25681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85800" y="304800"/>
            <a:ext cx="7772400" cy="990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t>BT Coordinator Corner</a:t>
            </a:r>
            <a:endParaRPr/>
          </a:p>
        </p:txBody>
      </p:sp>
      <p:pic>
        <p:nvPicPr>
          <p:cNvPr id="248" name="Shape 248"/>
          <p:cNvPicPr preferRelativeResize="0"/>
          <p:nvPr/>
        </p:nvPicPr>
        <p:blipFill>
          <a:blip r:embed="rId3">
            <a:alphaModFix/>
          </a:blip>
          <a:stretch>
            <a:fillRect/>
          </a:stretch>
        </p:blipFill>
        <p:spPr>
          <a:xfrm>
            <a:off x="2041550" y="1176475"/>
            <a:ext cx="5060900" cy="48025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685800" y="1286850"/>
            <a:ext cx="7772400" cy="721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t>BT Newsletters</a:t>
            </a:r>
            <a:endParaRPr sz="4400"/>
          </a:p>
        </p:txBody>
      </p:sp>
      <p:pic>
        <p:nvPicPr>
          <p:cNvPr id="255" name="Shape 255"/>
          <p:cNvPicPr preferRelativeResize="0"/>
          <p:nvPr/>
        </p:nvPicPr>
        <p:blipFill>
          <a:blip r:embed="rId3">
            <a:alphaModFix/>
          </a:blip>
          <a:stretch>
            <a:fillRect/>
          </a:stretch>
        </p:blipFill>
        <p:spPr>
          <a:xfrm>
            <a:off x="1133825" y="2054125"/>
            <a:ext cx="6709300" cy="4344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04800" y="152400"/>
            <a:ext cx="7772400" cy="99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Other Assistance Provided</a:t>
            </a:r>
            <a:endParaRPr/>
          </a:p>
        </p:txBody>
      </p:sp>
      <p:sp>
        <p:nvSpPr>
          <p:cNvPr id="262" name="Shape 262"/>
          <p:cNvSpPr txBox="1">
            <a:spLocks noGrp="1"/>
          </p:cNvSpPr>
          <p:nvPr>
            <p:ph type="body" idx="1"/>
          </p:nvPr>
        </p:nvSpPr>
        <p:spPr>
          <a:xfrm>
            <a:off x="685800" y="943450"/>
            <a:ext cx="7772400" cy="4353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a:p>
          <a:p>
            <a:pPr marL="457200" lvl="0" indent="-419100" rtl="0">
              <a:spcBef>
                <a:spcPts val="600"/>
              </a:spcBef>
              <a:spcAft>
                <a:spcPts val="0"/>
              </a:spcAft>
              <a:buSzPts val="3000"/>
              <a:buChar char="•"/>
            </a:pPr>
            <a:r>
              <a:rPr lang="en-US"/>
              <a:t>Mentor Training</a:t>
            </a:r>
            <a:endParaRPr/>
          </a:p>
          <a:p>
            <a:pPr marL="457200" lvl="0" indent="-419100" rtl="0">
              <a:spcBef>
                <a:spcPts val="0"/>
              </a:spcBef>
              <a:spcAft>
                <a:spcPts val="0"/>
              </a:spcAft>
              <a:buSzPts val="3000"/>
              <a:buChar char="•"/>
            </a:pPr>
            <a:r>
              <a:rPr lang="en-US"/>
              <a:t>NCEES and EVAAS Trainings</a:t>
            </a:r>
            <a:endParaRPr/>
          </a:p>
          <a:p>
            <a:pPr marL="457200" lvl="0" indent="-419100" rtl="0">
              <a:spcBef>
                <a:spcPts val="0"/>
              </a:spcBef>
              <a:spcAft>
                <a:spcPts val="0"/>
              </a:spcAft>
              <a:buSzPts val="3000"/>
              <a:buChar char="•"/>
            </a:pPr>
            <a:r>
              <a:rPr lang="en-US"/>
              <a:t>Coaching</a:t>
            </a:r>
            <a:endParaRPr/>
          </a:p>
          <a:p>
            <a:pPr marL="457200" lvl="0" indent="-419100" rtl="0">
              <a:spcBef>
                <a:spcPts val="0"/>
              </a:spcBef>
              <a:spcAft>
                <a:spcPts val="0"/>
              </a:spcAft>
              <a:buSzPts val="3000"/>
              <a:buChar char="•"/>
            </a:pPr>
            <a:r>
              <a:rPr lang="en-US"/>
              <a:t>NCTWCS</a:t>
            </a:r>
            <a:endParaRPr/>
          </a:p>
          <a:p>
            <a:pPr marL="457200" lvl="0" indent="-419100" rtl="0">
              <a:spcBef>
                <a:spcPts val="0"/>
              </a:spcBef>
              <a:spcAft>
                <a:spcPts val="0"/>
              </a:spcAft>
              <a:buSzPts val="3000"/>
              <a:buChar char="•"/>
            </a:pPr>
            <a:r>
              <a:rPr lang="en-US"/>
              <a:t>Online Modules </a:t>
            </a:r>
            <a:r>
              <a:rPr lang="en-US" u="sng">
                <a:solidFill>
                  <a:srgbClr val="FF0000"/>
                </a:solidFill>
                <a:hlinkClick r:id="rId3"/>
              </a:rPr>
              <a:t>rt3nc.org</a:t>
            </a:r>
            <a:r>
              <a:rPr lang="en-US"/>
              <a:t> </a:t>
            </a:r>
            <a:endParaRPr/>
          </a:p>
          <a:p>
            <a:pPr marL="457200" lvl="0" indent="-419100" rtl="0">
              <a:spcBef>
                <a:spcPts val="0"/>
              </a:spcBef>
              <a:spcAft>
                <a:spcPts val="0"/>
              </a:spcAft>
              <a:buSzPts val="3000"/>
              <a:buChar char="•"/>
            </a:pPr>
            <a:r>
              <a:rPr lang="en-US"/>
              <a:t>NC Teacher of the Year</a:t>
            </a:r>
            <a:endParaRPr/>
          </a:p>
          <a:p>
            <a:pPr marL="457200" lvl="0" indent="-419100" rtl="0">
              <a:spcBef>
                <a:spcPts val="0"/>
              </a:spcBef>
              <a:spcAft>
                <a:spcPts val="0"/>
              </a:spcAft>
              <a:buSzPts val="3000"/>
              <a:buChar char="•"/>
            </a:pPr>
            <a:r>
              <a:rPr lang="en-US"/>
              <a:t>Leadership Development</a:t>
            </a:r>
            <a:endParaRPr/>
          </a:p>
        </p:txBody>
      </p:sp>
      <p:sp>
        <p:nvSpPr>
          <p:cNvPr id="263" name="Shape 263"/>
          <p:cNvSpPr txBox="1"/>
          <p:nvPr/>
        </p:nvSpPr>
        <p:spPr>
          <a:xfrm>
            <a:off x="238650" y="5158025"/>
            <a:ext cx="8666700" cy="681900"/>
          </a:xfrm>
          <a:prstGeom prst="rect">
            <a:avLst/>
          </a:prstGeom>
          <a:noFill/>
          <a:ln>
            <a:noFill/>
          </a:ln>
        </p:spPr>
        <p:txBody>
          <a:bodyPr spcFirstLastPara="1" wrap="square" lIns="91425" tIns="91425" rIns="91425" bIns="91425" anchor="ctr" anchorCtr="0">
            <a:noAutofit/>
          </a:bodyPr>
          <a:lstStyle/>
          <a:p>
            <a:pPr marL="342900" lvl="0" indent="-342900" algn="ctr" rtl="0">
              <a:spcBef>
                <a:spcPts val="800"/>
              </a:spcBef>
              <a:spcAft>
                <a:spcPts val="0"/>
              </a:spcAft>
              <a:buNone/>
            </a:pPr>
            <a:endParaRPr sz="4000" u="sng">
              <a:hlinkClick r:id="rId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a:stretch/>
        </p:blipFill>
        <p:spPr>
          <a:xfrm>
            <a:off x="363200" y="990600"/>
            <a:ext cx="8443200" cy="4836600"/>
          </a:xfrm>
          <a:prstGeom prst="rect">
            <a:avLst/>
          </a:prstGeom>
          <a:noFill/>
          <a:ln>
            <a:noFill/>
          </a:ln>
        </p:spPr>
      </p:pic>
      <p:sp>
        <p:nvSpPr>
          <p:cNvPr id="81" name="Shape 81"/>
          <p:cNvSpPr txBox="1">
            <a:spLocks noGrp="1"/>
          </p:cNvSpPr>
          <p:nvPr>
            <p:ph type="title"/>
          </p:nvPr>
        </p:nvSpPr>
        <p:spPr>
          <a:xfrm>
            <a:off x="609600" y="76200"/>
            <a:ext cx="7772400" cy="990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b="1" i="0" u="none" strike="noStrike" cap="none">
                <a:solidFill>
                  <a:schemeClr val="lt1"/>
                </a:solidFill>
                <a:latin typeface="Arial"/>
                <a:ea typeface="Arial"/>
                <a:cs typeface="Arial"/>
                <a:sym typeface="Arial"/>
              </a:rPr>
              <a:t>Regional Education Facilitators</a:t>
            </a:r>
            <a:endParaRPr sz="3800" b="1" i="0" u="none" strike="noStrike" cap="none">
              <a:solidFill>
                <a:schemeClr val="lt1"/>
              </a:solidFill>
              <a:latin typeface="Arial"/>
              <a:ea typeface="Arial"/>
              <a:cs typeface="Arial"/>
              <a:sym typeface="Arial"/>
            </a:endParaRPr>
          </a:p>
        </p:txBody>
      </p:sp>
      <p:sp>
        <p:nvSpPr>
          <p:cNvPr id="82" name="Shape 82"/>
          <p:cNvSpPr txBox="1">
            <a:spLocks noGrp="1"/>
          </p:cNvSpPr>
          <p:nvPr>
            <p:ph type="body" idx="1"/>
          </p:nvPr>
        </p:nvSpPr>
        <p:spPr>
          <a:xfrm>
            <a:off x="685800" y="1600200"/>
            <a:ext cx="7772400" cy="4495800"/>
          </a:xfrm>
          <a:prstGeom prst="rect">
            <a:avLst/>
          </a:prstGeom>
          <a:noFill/>
          <a:ln>
            <a:noFill/>
          </a:ln>
        </p:spPr>
        <p:txBody>
          <a:bodyPr spcFirstLastPara="1" wrap="square" lIns="91425" tIns="45700" rIns="91425" bIns="45700" anchor="t" anchorCtr="0">
            <a:noAutofit/>
          </a:bodyPr>
          <a:lstStyle/>
          <a:p>
            <a:pPr marL="342900" marR="0" lvl="0" indent="-152400" algn="l"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83" name="Shape 83"/>
          <p:cNvSpPr txBox="1"/>
          <p:nvPr/>
        </p:nvSpPr>
        <p:spPr>
          <a:xfrm>
            <a:off x="1334425" y="5232550"/>
            <a:ext cx="6595200" cy="606300"/>
          </a:xfrm>
          <a:prstGeom prst="rect">
            <a:avLst/>
          </a:prstGeom>
          <a:noFill/>
          <a:ln>
            <a:noFill/>
          </a:ln>
        </p:spPr>
        <p:txBody>
          <a:bodyPr spcFirstLastPara="1" wrap="square" lIns="91425" tIns="91425" rIns="91425" bIns="91425" anchor="ctr" anchorCtr="0">
            <a:noAutofit/>
          </a:bodyPr>
          <a:lstStyle/>
          <a:p>
            <a:pPr marL="342900" lvl="0" indent="-152400" algn="ctr" rtl="0">
              <a:spcBef>
                <a:spcPts val="600"/>
              </a:spcBef>
              <a:spcAft>
                <a:spcPts val="0"/>
              </a:spcAft>
              <a:buNone/>
            </a:pPr>
            <a:r>
              <a:rPr lang="en-US" sz="3000" u="sng">
                <a:hlinkClick r:id="rId4"/>
              </a:rPr>
              <a:t>http://regedfac.ncdpi.wikispaces.net/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idx="4294967295"/>
          </p:nvPr>
        </p:nvSpPr>
        <p:spPr>
          <a:xfrm>
            <a:off x="685800" y="304800"/>
            <a:ext cx="80772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400" b="1" i="0" u="none" strike="noStrike" cap="none">
                <a:solidFill>
                  <a:schemeClr val="lt1"/>
                </a:solidFill>
                <a:latin typeface="Arial"/>
                <a:ea typeface="Arial"/>
                <a:cs typeface="Arial"/>
                <a:sym typeface="Arial"/>
              </a:rPr>
              <a:t>Questions,  Comments, Concerns</a:t>
            </a:r>
            <a:endParaRPr/>
          </a:p>
        </p:txBody>
      </p:sp>
      <p:sp>
        <p:nvSpPr>
          <p:cNvPr id="270" name="Shape 270"/>
          <p:cNvSpPr txBox="1">
            <a:spLocks noGrp="1"/>
          </p:cNvSpPr>
          <p:nvPr>
            <p:ph type="body" idx="4294967295"/>
          </p:nvPr>
        </p:nvSpPr>
        <p:spPr>
          <a:xfrm>
            <a:off x="371825" y="1371600"/>
            <a:ext cx="8437800" cy="472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Font typeface="Arial"/>
              <a:buNone/>
            </a:pPr>
            <a:r>
              <a:rPr lang="en-US" sz="3200" b="0" i="0" u="none" strike="noStrike" cap="none">
                <a:solidFill>
                  <a:schemeClr val="lt1"/>
                </a:solidFill>
                <a:latin typeface="Arial"/>
                <a:ea typeface="Arial"/>
                <a:cs typeface="Arial"/>
                <a:sym typeface="Arial"/>
              </a:rPr>
              <a:t>Any further explanation needed?</a:t>
            </a:r>
            <a:endParaRPr/>
          </a:p>
          <a:p>
            <a:pPr marL="342900" marR="0" lvl="0" indent="-342900" algn="l" rtl="0">
              <a:spcBef>
                <a:spcPts val="320"/>
              </a:spcBef>
              <a:spcAft>
                <a:spcPts val="0"/>
              </a:spcAft>
              <a:buClr>
                <a:schemeClr val="lt1"/>
              </a:buClr>
              <a:buFont typeface="Arial"/>
              <a:buNone/>
            </a:pPr>
            <a:endParaRPr sz="1600" b="0" i="0" u="none" strike="noStrike" cap="none">
              <a:solidFill>
                <a:schemeClr val="lt1"/>
              </a:solidFill>
              <a:latin typeface="Arial"/>
              <a:ea typeface="Arial"/>
              <a:cs typeface="Arial"/>
              <a:sym typeface="Arial"/>
            </a:endParaRPr>
          </a:p>
          <a:p>
            <a:pPr marL="342900" marR="0" lvl="0" indent="-342900" algn="l" rtl="0">
              <a:spcBef>
                <a:spcPts val="640"/>
              </a:spcBef>
              <a:spcAft>
                <a:spcPts val="0"/>
              </a:spcAft>
              <a:buClr>
                <a:schemeClr val="lt1"/>
              </a:buClr>
              <a:buFont typeface="Arial"/>
              <a:buNone/>
            </a:pPr>
            <a:r>
              <a:rPr lang="en-US" sz="3200" b="0" i="0" u="none" strike="noStrike" cap="none">
                <a:solidFill>
                  <a:schemeClr val="lt1"/>
                </a:solidFill>
                <a:latin typeface="Arial"/>
                <a:ea typeface="Arial"/>
                <a:cs typeface="Arial"/>
                <a:sym typeface="Arial"/>
              </a:rPr>
              <a:t>Any questions?</a:t>
            </a:r>
            <a:endParaRPr sz="3200" b="0" i="0" u="none" strike="noStrike" cap="none">
              <a:solidFill>
                <a:schemeClr val="lt1"/>
              </a:solidFill>
              <a:latin typeface="Arial"/>
              <a:ea typeface="Arial"/>
              <a:cs typeface="Arial"/>
              <a:sym typeface="Arial"/>
            </a:endParaRPr>
          </a:p>
          <a:p>
            <a:pPr marL="342900" marR="0" lvl="0" indent="-342900" algn="l" rtl="0">
              <a:spcBef>
                <a:spcPts val="640"/>
              </a:spcBef>
              <a:spcAft>
                <a:spcPts val="0"/>
              </a:spcAft>
              <a:buClr>
                <a:schemeClr val="lt1"/>
              </a:buClr>
              <a:buFont typeface="Arial"/>
              <a:buNone/>
            </a:pPr>
            <a:endParaRPr sz="3200"/>
          </a:p>
          <a:p>
            <a:pPr marL="342900" marR="0" lvl="0" indent="-342900" algn="l" rtl="0">
              <a:spcBef>
                <a:spcPts val="640"/>
              </a:spcBef>
              <a:spcAft>
                <a:spcPts val="0"/>
              </a:spcAft>
              <a:buClr>
                <a:schemeClr val="lt1"/>
              </a:buClr>
              <a:buFont typeface="Arial"/>
              <a:buNone/>
            </a:pPr>
            <a:r>
              <a:rPr lang="en-US" sz="3200"/>
              <a:t>Presenters:</a:t>
            </a:r>
            <a:endParaRPr sz="3200"/>
          </a:p>
          <a:p>
            <a:pPr marL="457200" marR="0" lvl="0" indent="-431800" algn="l" rtl="0">
              <a:spcBef>
                <a:spcPts val="640"/>
              </a:spcBef>
              <a:spcAft>
                <a:spcPts val="0"/>
              </a:spcAft>
              <a:buSzPts val="3200"/>
              <a:buChar char="•"/>
            </a:pPr>
            <a:r>
              <a:rPr lang="en-US" sz="3200"/>
              <a:t>DeAnna Foust-Platt: Piedmont-Triad REF</a:t>
            </a:r>
            <a:endParaRPr sz="3200"/>
          </a:p>
          <a:p>
            <a:pPr marL="457200" marR="0" lvl="0" indent="-431800" algn="l" rtl="0">
              <a:spcBef>
                <a:spcPts val="0"/>
              </a:spcBef>
              <a:spcAft>
                <a:spcPts val="0"/>
              </a:spcAft>
              <a:buSzPts val="3200"/>
              <a:buChar char="•"/>
            </a:pPr>
            <a:r>
              <a:rPr lang="en-US" sz="3200"/>
              <a:t>Dr. Karol McNeil-Horton: Southwest REF</a:t>
            </a:r>
            <a:endParaRPr sz="3200"/>
          </a:p>
          <a:p>
            <a:pPr marL="342900" lvl="0" indent="-342900" algn="ctr" rtl="0">
              <a:spcBef>
                <a:spcPts val="800"/>
              </a:spcBef>
              <a:spcAft>
                <a:spcPts val="0"/>
              </a:spcAft>
              <a:buClr>
                <a:schemeClr val="dk1"/>
              </a:buClr>
              <a:buSzPts val="1100"/>
              <a:buFont typeface="Arial"/>
              <a:buNone/>
            </a:pPr>
            <a:r>
              <a:rPr lang="en-US" sz="4000" u="sng">
                <a:solidFill>
                  <a:schemeClr val="dk1"/>
                </a:solidFill>
                <a:hlinkClick r:id="rId3"/>
              </a:rPr>
              <a:t>http://regedfac.ncdpi.wikispaces.net/</a:t>
            </a:r>
            <a:endParaRPr sz="4000" u="sng">
              <a:solidFill>
                <a:schemeClr val="dk1"/>
              </a:solidFill>
              <a:hlinkClick r:id="rId3"/>
            </a:endParaRPr>
          </a:p>
          <a:p>
            <a:pPr marL="342900" marR="0" lvl="0" indent="-342900" algn="l" rtl="0">
              <a:spcBef>
                <a:spcPts val="640"/>
              </a:spcBef>
              <a:spcAft>
                <a:spcPts val="0"/>
              </a:spcAft>
              <a:buClr>
                <a:schemeClr val="lt1"/>
              </a:buClr>
              <a:buFont typeface="Arial"/>
              <a:buNone/>
            </a:pPr>
            <a:endParaRPr sz="3200"/>
          </a:p>
          <a:p>
            <a:pPr marL="342900" marR="0" lvl="0" indent="-342900" algn="l" rtl="0">
              <a:spcBef>
                <a:spcPts val="28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a:p>
            <a:pPr marL="342900" marR="0" lvl="0" indent="-342900" algn="l" rtl="0">
              <a:spcBef>
                <a:spcPts val="640"/>
              </a:spcBef>
              <a:spcAft>
                <a:spcPts val="0"/>
              </a:spcAft>
              <a:buClr>
                <a:schemeClr val="lt1"/>
              </a:buClr>
              <a:buFont typeface="Arial"/>
              <a:buNone/>
            </a:pPr>
            <a:r>
              <a:rPr lang="en-US" sz="3200" b="0" i="0" u="none" strike="noStrike" cap="none">
                <a:solidFill>
                  <a:schemeClr val="lt1"/>
                </a:solidFill>
                <a:latin typeface="Arial"/>
                <a:ea typeface="Arial"/>
                <a:cs typeface="Arial"/>
                <a:sym typeface="Arial"/>
              </a:rPr>
              <a:t> </a:t>
            </a:r>
            <a:endParaRPr/>
          </a:p>
          <a:p>
            <a:pPr marL="742950" marR="0" lvl="1" indent="-285750" algn="l" rtl="0">
              <a:spcBef>
                <a:spcPts val="480"/>
              </a:spcBef>
              <a:spcAft>
                <a:spcPts val="0"/>
              </a:spcAft>
              <a:buClr>
                <a:schemeClr val="lt1"/>
              </a:buClr>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606800"/>
            <a:ext cx="7772400" cy="226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lt1"/>
                </a:solidFill>
                <a:latin typeface="Arial"/>
                <a:ea typeface="Arial"/>
                <a:cs typeface="Arial"/>
                <a:sym typeface="Arial"/>
              </a:rPr>
              <a:t>Beginning Teacher Support Program Plans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09600" y="1600200"/>
            <a:ext cx="8001000" cy="42273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600"/>
              </a:spcBef>
              <a:spcAft>
                <a:spcPts val="0"/>
              </a:spcAft>
              <a:buClr>
                <a:schemeClr val="lt1"/>
              </a:buClr>
              <a:buSzPts val="3000"/>
              <a:buFont typeface="Arial"/>
              <a:buChar char="•"/>
            </a:pPr>
            <a:r>
              <a:rPr lang="en-US" sz="3000" b="1" i="0" u="none" strike="noStrike" cap="none">
                <a:solidFill>
                  <a:schemeClr val="lt1"/>
                </a:solidFill>
                <a:latin typeface="Arial"/>
                <a:ea typeface="Arial"/>
                <a:cs typeface="Arial"/>
                <a:sym typeface="Arial"/>
              </a:rPr>
              <a:t>Category: </a:t>
            </a:r>
            <a:r>
              <a:rPr lang="en-US" sz="3000" b="0" i="0" u="none" strike="noStrike" cap="none">
                <a:solidFill>
                  <a:schemeClr val="lt1"/>
                </a:solidFill>
                <a:latin typeface="Arial"/>
                <a:ea typeface="Arial"/>
                <a:cs typeface="Arial"/>
                <a:sym typeface="Arial"/>
              </a:rPr>
              <a:t>Licensure</a:t>
            </a:r>
            <a:endParaRPr/>
          </a:p>
          <a:p>
            <a:pPr marL="342900" marR="0" lvl="0" indent="-342900" algn="l" rtl="0">
              <a:spcBef>
                <a:spcPts val="600"/>
              </a:spcBef>
              <a:spcAft>
                <a:spcPts val="0"/>
              </a:spcAft>
              <a:buClr>
                <a:schemeClr val="lt1"/>
              </a:buClr>
              <a:buSzPts val="3000"/>
              <a:buFont typeface="Arial"/>
              <a:buChar char="•"/>
            </a:pPr>
            <a:r>
              <a:rPr lang="en-US" sz="3000" b="1" i="0" u="none" strike="noStrike" cap="none">
                <a:solidFill>
                  <a:schemeClr val="lt1"/>
                </a:solidFill>
                <a:latin typeface="Arial"/>
                <a:ea typeface="Arial"/>
                <a:cs typeface="Arial"/>
                <a:sym typeface="Arial"/>
              </a:rPr>
              <a:t>Policy ID Number: </a:t>
            </a:r>
            <a:r>
              <a:rPr lang="en-US"/>
              <a:t>TCED-016</a:t>
            </a:r>
            <a:r>
              <a:rPr lang="en-US" sz="3000" b="0" i="0" u="none" strike="noStrike" cap="none">
                <a:solidFill>
                  <a:schemeClr val="lt1"/>
                </a:solidFill>
                <a:latin typeface="Arial"/>
                <a:ea typeface="Arial"/>
                <a:cs typeface="Arial"/>
                <a:sym typeface="Arial"/>
              </a:rPr>
              <a:t>*</a:t>
            </a:r>
            <a:endParaRPr/>
          </a:p>
          <a:p>
            <a:pPr marL="342900" marR="0" lvl="0" indent="-342900" algn="l" rtl="0">
              <a:spcBef>
                <a:spcPts val="600"/>
              </a:spcBef>
              <a:spcAft>
                <a:spcPts val="0"/>
              </a:spcAft>
              <a:buClr>
                <a:schemeClr val="lt1"/>
              </a:buClr>
              <a:buSzPts val="3000"/>
              <a:buFont typeface="Arial"/>
              <a:buChar char="•"/>
            </a:pPr>
            <a:r>
              <a:rPr lang="en-US" sz="3000" b="1" i="0" u="none" strike="noStrike" cap="none">
                <a:solidFill>
                  <a:schemeClr val="lt1"/>
                </a:solidFill>
                <a:latin typeface="Arial"/>
                <a:ea typeface="Arial"/>
                <a:cs typeface="Arial"/>
                <a:sym typeface="Arial"/>
              </a:rPr>
              <a:t>Policy Date: </a:t>
            </a:r>
            <a:r>
              <a:rPr lang="en-US"/>
              <a:t>5/03/18</a:t>
            </a:r>
            <a:endParaRPr/>
          </a:p>
          <a:p>
            <a:pPr marL="342900" marR="0" lvl="0" indent="-152400" algn="l" rtl="0">
              <a:spcBef>
                <a:spcPts val="600"/>
              </a:spcBef>
              <a:spcAft>
                <a:spcPts val="0"/>
              </a:spcAft>
              <a:buClr>
                <a:schemeClr val="lt1"/>
              </a:buClr>
              <a:buSzPts val="3000"/>
              <a:buFont typeface="Arial"/>
              <a:buNone/>
            </a:pPr>
            <a:endParaRPr sz="1400"/>
          </a:p>
          <a:p>
            <a:pPr marL="342900" marR="0" lvl="0" indent="-152400" algn="l" rtl="0">
              <a:spcBef>
                <a:spcPts val="600"/>
              </a:spcBef>
              <a:spcAft>
                <a:spcPts val="0"/>
              </a:spcAft>
              <a:buClr>
                <a:schemeClr val="lt1"/>
              </a:buClr>
              <a:buSzPts val="3000"/>
              <a:buFont typeface="Arial"/>
              <a:buNone/>
            </a:pPr>
            <a:r>
              <a:rPr lang="en-US" sz="1400"/>
              <a:t>*new title</a:t>
            </a:r>
            <a:endParaRPr sz="1400" b="0" i="0" u="none" strike="noStrike" cap="none">
              <a:solidFill>
                <a:schemeClr val="lt1"/>
              </a:solidFill>
              <a:latin typeface="Arial"/>
              <a:ea typeface="Arial"/>
              <a:cs typeface="Arial"/>
              <a:sym typeface="Arial"/>
            </a:endParaRPr>
          </a:p>
          <a:p>
            <a:pPr marL="0" marR="0" lvl="0" indent="0" algn="l" rtl="0">
              <a:spcBef>
                <a:spcPts val="600"/>
              </a:spcBef>
              <a:spcAft>
                <a:spcPts val="0"/>
              </a:spcAft>
              <a:buClr>
                <a:schemeClr val="lt1"/>
              </a:buClr>
              <a:buFont typeface="Arial"/>
              <a:buNone/>
            </a:pPr>
            <a:r>
              <a:rPr lang="en-US" u="sng">
                <a:solidFill>
                  <a:srgbClr val="FFFFFF"/>
                </a:solidFill>
                <a:hlinkClick r:id="rId3"/>
              </a:rPr>
              <a:t>https://stateboard.ncpublicschools.gov/policy-manual/teacher-education/beginning-teacher-support-program</a:t>
            </a:r>
            <a:endParaRPr>
              <a:solidFill>
                <a:srgbClr val="FFFFFF"/>
              </a:solidFill>
            </a:endParaRPr>
          </a:p>
          <a:p>
            <a:pPr marL="0" marR="0" lvl="0" indent="0" algn="l" rtl="0">
              <a:spcBef>
                <a:spcPts val="600"/>
              </a:spcBef>
              <a:spcAft>
                <a:spcPts val="0"/>
              </a:spcAft>
              <a:buClr>
                <a:schemeClr val="lt1"/>
              </a:buClr>
              <a:buFont typeface="Arial"/>
              <a:buNone/>
            </a:pPr>
            <a:endParaRPr>
              <a:solidFill>
                <a:srgbClr val="000000"/>
              </a:solidFill>
            </a:endParaRPr>
          </a:p>
          <a:p>
            <a:pPr marL="0" marR="0" lvl="0" indent="0" algn="l" rtl="0">
              <a:spcBef>
                <a:spcPts val="600"/>
              </a:spcBef>
              <a:spcAft>
                <a:spcPts val="0"/>
              </a:spcAft>
              <a:buClr>
                <a:schemeClr val="lt1"/>
              </a:buClr>
              <a:buFont typeface="Arial"/>
              <a:buNone/>
            </a:pPr>
            <a:endParaRPr>
              <a:solidFill>
                <a:srgbClr val="000000"/>
              </a:solidFill>
            </a:endParaRPr>
          </a:p>
          <a:p>
            <a:pPr marL="0" marR="0" lvl="0" indent="0" algn="l" rtl="0">
              <a:spcBef>
                <a:spcPts val="600"/>
              </a:spcBef>
              <a:spcAft>
                <a:spcPts val="0"/>
              </a:spcAft>
              <a:buClr>
                <a:schemeClr val="lt1"/>
              </a:buClr>
              <a:buFont typeface="Arial"/>
              <a:buNone/>
            </a:pPr>
            <a:endParaRPr>
              <a:solidFill>
                <a:srgbClr val="000000"/>
              </a:solidFill>
            </a:endParaRPr>
          </a:p>
          <a:p>
            <a:pPr marL="0" marR="0" lvl="0" indent="0" algn="l" rtl="0">
              <a:spcBef>
                <a:spcPts val="600"/>
              </a:spcBef>
              <a:spcAft>
                <a:spcPts val="0"/>
              </a:spcAft>
              <a:buClr>
                <a:schemeClr val="lt1"/>
              </a:buClr>
              <a:buFont typeface="Arial"/>
              <a:buNone/>
            </a:pPr>
            <a:endParaRPr/>
          </a:p>
          <a:p>
            <a:pPr marL="0" marR="0" lvl="0" indent="0" algn="l" rtl="0">
              <a:spcBef>
                <a:spcPts val="600"/>
              </a:spcBef>
              <a:spcAft>
                <a:spcPts val="0"/>
              </a:spcAft>
              <a:buClr>
                <a:schemeClr val="lt1"/>
              </a:buClr>
              <a:buFont typeface="Arial"/>
              <a:buNone/>
            </a:pPr>
            <a:endParaRPr sz="3000" b="0" i="0" u="none" strike="noStrike" cap="none">
              <a:solidFill>
                <a:schemeClr val="lt1"/>
              </a:solidFill>
              <a:latin typeface="Arial"/>
              <a:ea typeface="Arial"/>
              <a:cs typeface="Arial"/>
              <a:sym typeface="Arial"/>
            </a:endParaRPr>
          </a:p>
        </p:txBody>
      </p:sp>
      <p:sp>
        <p:nvSpPr>
          <p:cNvPr id="96" name="Shape 96"/>
          <p:cNvSpPr/>
          <p:nvPr/>
        </p:nvSpPr>
        <p:spPr>
          <a:xfrm>
            <a:off x="0" y="0"/>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0" i="0" u="none" strike="noStrike" cap="none">
                <a:solidFill>
                  <a:schemeClr val="lt1"/>
                </a:solidFill>
                <a:latin typeface="Arial"/>
                <a:ea typeface="Arial"/>
                <a:cs typeface="Arial"/>
                <a:sym typeface="Arial"/>
              </a:rPr>
              <a:t>State Board Policy</a:t>
            </a:r>
            <a:endParaRPr sz="36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1371600"/>
            <a:ext cx="7772400" cy="472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3200"/>
              <a:buFont typeface="Arial"/>
              <a:buChar char="•"/>
            </a:pPr>
            <a:r>
              <a:rPr lang="en-US" sz="3200" b="0" i="0" u="none" strike="noStrike" cap="none">
                <a:solidFill>
                  <a:schemeClr val="lt1"/>
                </a:solidFill>
                <a:latin typeface="Arial"/>
                <a:ea typeface="Arial"/>
                <a:cs typeface="Arial"/>
                <a:sym typeface="Arial"/>
              </a:rPr>
              <a:t>BTSP Plan must be approved by local board of education</a:t>
            </a:r>
            <a:endParaRPr/>
          </a:p>
          <a:p>
            <a:pPr marL="342900" marR="0" lvl="0" indent="-342900" algn="l" rtl="0">
              <a:spcBef>
                <a:spcPts val="640"/>
              </a:spcBef>
              <a:spcAft>
                <a:spcPts val="0"/>
              </a:spcAft>
              <a:buClr>
                <a:schemeClr val="lt1"/>
              </a:buClr>
              <a:buSzPts val="3200"/>
              <a:buFont typeface="Arial"/>
              <a:buChar char="•"/>
            </a:pPr>
            <a:r>
              <a:rPr lang="en-US" sz="3200" b="1" i="1" u="none" strike="noStrike" cap="none">
                <a:solidFill>
                  <a:schemeClr val="lt1"/>
                </a:solidFill>
                <a:latin typeface="Arial"/>
                <a:ea typeface="Arial"/>
                <a:cs typeface="Arial"/>
                <a:sym typeface="Arial"/>
              </a:rPr>
              <a:t>“Charter schools and non-public institutions that have a state approved plan to administer the licensure renewal program shall submit a BTSP Plan to the SBE for approval.” </a:t>
            </a:r>
            <a:endParaRPr/>
          </a:p>
        </p:txBody>
      </p:sp>
      <p:sp>
        <p:nvSpPr>
          <p:cNvPr id="103" name="Shape 103"/>
          <p:cNvSpPr/>
          <p:nvPr/>
        </p:nvSpPr>
        <p:spPr>
          <a:xfrm>
            <a:off x="0" y="0"/>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4.120 Beginning Teacher Support Program Plans</a:t>
            </a:r>
            <a:endParaRPr/>
          </a:p>
          <a:p>
            <a:pPr marL="0" marR="0" lvl="0" indent="0" algn="l" rtl="0">
              <a:spcBef>
                <a:spcPts val="0"/>
              </a:spcBef>
              <a:spcAft>
                <a:spcPts val="0"/>
              </a:spcAft>
              <a:buNone/>
            </a:pP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763600" y="914400"/>
            <a:ext cx="7616700" cy="5105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592"/>
              </a:spcBef>
              <a:spcAft>
                <a:spcPts val="0"/>
              </a:spcAft>
              <a:buNone/>
            </a:pPr>
            <a:endParaRPr sz="1600"/>
          </a:p>
          <a:p>
            <a:pPr marL="0" lvl="0" indent="0" rtl="0">
              <a:lnSpc>
                <a:spcPct val="115000"/>
              </a:lnSpc>
              <a:spcBef>
                <a:spcPts val="0"/>
              </a:spcBef>
              <a:spcAft>
                <a:spcPts val="0"/>
              </a:spcAft>
              <a:buClr>
                <a:schemeClr val="dk1"/>
              </a:buClr>
              <a:buSzPts val="1100"/>
              <a:buFont typeface="Arial"/>
              <a:buNone/>
            </a:pPr>
            <a:r>
              <a:rPr lang="en-US" sz="1800" b="1"/>
              <a:t>1.</a:t>
            </a:r>
            <a:r>
              <a:rPr lang="en-US" sz="1800"/>
              <a:t>  </a:t>
            </a:r>
            <a:r>
              <a:rPr lang="en-US" sz="1800">
                <a:solidFill>
                  <a:schemeClr val="dk1"/>
                </a:solidFill>
              </a:rPr>
              <a:t>  </a:t>
            </a:r>
            <a:r>
              <a:rPr lang="en-US" sz="1800">
                <a:solidFill>
                  <a:srgbClr val="FFFFFF"/>
                </a:solidFill>
              </a:rPr>
              <a:t>   </a:t>
            </a:r>
            <a:r>
              <a:rPr lang="en-US" sz="1800" b="1">
                <a:solidFill>
                  <a:srgbClr val="FFFFFF"/>
                </a:solidFill>
              </a:rPr>
              <a:t>A documented process for identifying and verifying all beginning teachers (BTs)</a:t>
            </a:r>
            <a:endParaRPr sz="1800" b="1">
              <a:solidFill>
                <a:srgbClr val="FFFFFF"/>
              </a:solidFill>
            </a:endParaRPr>
          </a:p>
          <a:p>
            <a:pPr marL="0" lvl="0" indent="0" rtl="0">
              <a:lnSpc>
                <a:spcPct val="115000"/>
              </a:lnSpc>
              <a:spcBef>
                <a:spcPts val="0"/>
              </a:spcBef>
              <a:spcAft>
                <a:spcPts val="0"/>
              </a:spcAft>
              <a:buClr>
                <a:schemeClr val="dk1"/>
              </a:buClr>
              <a:buSzPts val="1100"/>
              <a:buFont typeface="Arial"/>
              <a:buNone/>
            </a:pPr>
            <a:endParaRPr sz="1800" b="1">
              <a:solidFill>
                <a:srgbClr val="FFFFFF"/>
              </a:solidFill>
            </a:endParaRPr>
          </a:p>
          <a:p>
            <a:pPr marL="457200" lvl="0" indent="-342900" rtl="0">
              <a:lnSpc>
                <a:spcPct val="115000"/>
              </a:lnSpc>
              <a:spcBef>
                <a:spcPts val="0"/>
              </a:spcBef>
              <a:spcAft>
                <a:spcPts val="0"/>
              </a:spcAft>
              <a:buClr>
                <a:srgbClr val="FFFFFF"/>
              </a:buClr>
              <a:buSzPts val="1800"/>
              <a:buAutoNum type="alphaLcPeriod"/>
            </a:pPr>
            <a:r>
              <a:rPr lang="en-US" sz="1800">
                <a:solidFill>
                  <a:srgbClr val="FFFFFF"/>
                </a:solidFill>
              </a:rPr>
              <a:t>must include beginning teachers who </a:t>
            </a:r>
            <a:r>
              <a:rPr lang="en-US" sz="1800">
                <a:solidFill>
                  <a:srgbClr val="00FF00"/>
                </a:solidFill>
              </a:rPr>
              <a:t>meet requirements</a:t>
            </a:r>
            <a:r>
              <a:rPr lang="en-US" sz="1800">
                <a:solidFill>
                  <a:srgbClr val="FFFFFF"/>
                </a:solidFill>
              </a:rPr>
              <a:t> for NCDPI’s assignment of initial licensure</a:t>
            </a:r>
            <a:endParaRPr sz="1800">
              <a:solidFill>
                <a:srgbClr val="FFFFFF"/>
              </a:solidFill>
            </a:endParaRPr>
          </a:p>
          <a:p>
            <a:pPr marL="457200" lvl="0" indent="-342900" rtl="0">
              <a:lnSpc>
                <a:spcPct val="115000"/>
              </a:lnSpc>
              <a:spcBef>
                <a:spcPts val="0"/>
              </a:spcBef>
              <a:spcAft>
                <a:spcPts val="0"/>
              </a:spcAft>
              <a:buClr>
                <a:srgbClr val="FFFFFF"/>
              </a:buClr>
              <a:buSzPts val="1800"/>
              <a:buAutoNum type="alphaLcPeriod"/>
            </a:pPr>
            <a:r>
              <a:rPr lang="en-US" sz="1800">
                <a:solidFill>
                  <a:srgbClr val="FFFFFF"/>
                </a:solidFill>
              </a:rPr>
              <a:t>identifying which </a:t>
            </a:r>
            <a:r>
              <a:rPr lang="en-US" sz="1800">
                <a:solidFill>
                  <a:srgbClr val="00FF00"/>
                </a:solidFill>
              </a:rPr>
              <a:t>teachers will/will not be included</a:t>
            </a:r>
            <a:r>
              <a:rPr lang="en-US" sz="1800">
                <a:solidFill>
                  <a:srgbClr val="FFFFFF"/>
                </a:solidFill>
              </a:rPr>
              <a:t> in the program (based on appropriate experience and position held), </a:t>
            </a:r>
            <a:endParaRPr sz="1800">
              <a:solidFill>
                <a:srgbClr val="FFFFFF"/>
              </a:solidFill>
            </a:endParaRPr>
          </a:p>
          <a:p>
            <a:pPr marL="457200" lvl="0" indent="-342900" rtl="0">
              <a:lnSpc>
                <a:spcPct val="115000"/>
              </a:lnSpc>
              <a:spcBef>
                <a:spcPts val="0"/>
              </a:spcBef>
              <a:spcAft>
                <a:spcPts val="0"/>
              </a:spcAft>
              <a:buClr>
                <a:srgbClr val="FFFFFF"/>
              </a:buClr>
              <a:buSzPts val="1800"/>
              <a:buAutoNum type="alphaLcPeriod"/>
            </a:pPr>
            <a:r>
              <a:rPr lang="en-US" sz="1800">
                <a:solidFill>
                  <a:srgbClr val="FFFFFF"/>
                </a:solidFill>
              </a:rPr>
              <a:t>assignment in the </a:t>
            </a:r>
            <a:r>
              <a:rPr lang="en-US" sz="1800">
                <a:solidFill>
                  <a:srgbClr val="00FF00"/>
                </a:solidFill>
              </a:rPr>
              <a:t>area of licensure</a:t>
            </a:r>
            <a:r>
              <a:rPr lang="en-US" sz="1800">
                <a:solidFill>
                  <a:srgbClr val="FFFFFF"/>
                </a:solidFill>
              </a:rPr>
              <a:t>, </a:t>
            </a:r>
            <a:endParaRPr sz="1800">
              <a:solidFill>
                <a:srgbClr val="FFFFFF"/>
              </a:solidFill>
            </a:endParaRPr>
          </a:p>
          <a:p>
            <a:pPr marL="457200" lvl="0" indent="-342900" rtl="0">
              <a:lnSpc>
                <a:spcPct val="115000"/>
              </a:lnSpc>
              <a:spcBef>
                <a:spcPts val="0"/>
              </a:spcBef>
              <a:spcAft>
                <a:spcPts val="0"/>
              </a:spcAft>
              <a:buClr>
                <a:srgbClr val="FFFFFF"/>
              </a:buClr>
              <a:buSzPts val="1800"/>
              <a:buAutoNum type="alphaLcPeriod"/>
            </a:pPr>
            <a:r>
              <a:rPr lang="en-US" sz="1800">
                <a:solidFill>
                  <a:srgbClr val="FFFFFF"/>
                </a:solidFill>
              </a:rPr>
              <a:t>plan for </a:t>
            </a:r>
            <a:r>
              <a:rPr lang="en-US" sz="1800">
                <a:solidFill>
                  <a:srgbClr val="00FF00"/>
                </a:solidFill>
              </a:rPr>
              <a:t>documentation </a:t>
            </a:r>
            <a:r>
              <a:rPr lang="en-US" sz="1800">
                <a:solidFill>
                  <a:srgbClr val="FFFFFF"/>
                </a:solidFill>
              </a:rPr>
              <a:t>of required licensure tests requirement and the process for license conversion (coursework, exams passed, three years of teaching), and the </a:t>
            </a:r>
            <a:endParaRPr sz="1800">
              <a:solidFill>
                <a:srgbClr val="FFFFFF"/>
              </a:solidFill>
            </a:endParaRPr>
          </a:p>
          <a:p>
            <a:pPr marL="457200" lvl="0" indent="-342900" rtl="0">
              <a:lnSpc>
                <a:spcPct val="115000"/>
              </a:lnSpc>
              <a:spcBef>
                <a:spcPts val="0"/>
              </a:spcBef>
              <a:spcAft>
                <a:spcPts val="0"/>
              </a:spcAft>
              <a:buClr>
                <a:srgbClr val="FFFFFF"/>
              </a:buClr>
              <a:buSzPts val="1800"/>
              <a:buAutoNum type="alphaLcPeriod"/>
            </a:pPr>
            <a:r>
              <a:rPr lang="en-US" sz="1800">
                <a:solidFill>
                  <a:srgbClr val="FFFFFF"/>
                </a:solidFill>
              </a:rPr>
              <a:t>process for </a:t>
            </a:r>
            <a:r>
              <a:rPr lang="en-US" sz="1800">
                <a:solidFill>
                  <a:srgbClr val="00FF00"/>
                </a:solidFill>
              </a:rPr>
              <a:t>collecting BT data</a:t>
            </a:r>
            <a:r>
              <a:rPr lang="en-US" sz="1800">
                <a:solidFill>
                  <a:srgbClr val="FFFFFF"/>
                </a:solidFill>
              </a:rPr>
              <a:t> for the State of the Teaching Profession in NC Report.</a:t>
            </a:r>
            <a:endParaRPr sz="1800">
              <a:solidFill>
                <a:srgbClr val="FFFFFF"/>
              </a:solidFill>
            </a:endParaRPr>
          </a:p>
          <a:p>
            <a:pPr marL="0" lvl="0" indent="0"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rtl="0">
              <a:lnSpc>
                <a:spcPct val="115000"/>
              </a:lnSpc>
              <a:spcBef>
                <a:spcPts val="0"/>
              </a:spcBef>
              <a:spcAft>
                <a:spcPts val="0"/>
              </a:spcAft>
              <a:buClr>
                <a:schemeClr val="dk1"/>
              </a:buClr>
              <a:buSzPts val="1100"/>
              <a:buFont typeface="Arial"/>
              <a:buNone/>
            </a:pPr>
            <a:endParaRPr sz="1100">
              <a:solidFill>
                <a:srgbClr val="FFFFFF"/>
              </a:solidFill>
            </a:endParaRPr>
          </a:p>
          <a:p>
            <a:pPr marL="187960" marR="0" lvl="0" indent="0" algn="l" rtl="0">
              <a:lnSpc>
                <a:spcPct val="80000"/>
              </a:lnSpc>
              <a:spcBef>
                <a:spcPts val="592"/>
              </a:spcBef>
              <a:spcAft>
                <a:spcPts val="0"/>
              </a:spcAft>
              <a:buClr>
                <a:schemeClr val="lt1"/>
              </a:buClr>
              <a:buSzPts val="2960"/>
              <a:buFont typeface="Arial"/>
              <a:buNone/>
            </a:pPr>
            <a:endParaRPr sz="2960"/>
          </a:p>
          <a:p>
            <a:pPr marL="342900" marR="0" lvl="0" indent="-154940" algn="l" rtl="0">
              <a:lnSpc>
                <a:spcPct val="80000"/>
              </a:lnSpc>
              <a:spcBef>
                <a:spcPts val="592"/>
              </a:spcBef>
              <a:spcAft>
                <a:spcPts val="0"/>
              </a:spcAft>
              <a:buClr>
                <a:schemeClr val="lt1"/>
              </a:buClr>
              <a:buSzPts val="2960"/>
              <a:buFont typeface="Arial"/>
              <a:buNone/>
            </a:pPr>
            <a:endParaRPr sz="2960"/>
          </a:p>
          <a:p>
            <a:pPr marL="342900" marR="0" lvl="0" indent="-166687" algn="l" rtl="0">
              <a:lnSpc>
                <a:spcPct val="80000"/>
              </a:lnSpc>
              <a:spcBef>
                <a:spcPts val="555"/>
              </a:spcBef>
              <a:spcAft>
                <a:spcPts val="0"/>
              </a:spcAft>
              <a:buClr>
                <a:schemeClr val="lt1"/>
              </a:buClr>
              <a:buSzPts val="2775"/>
              <a:buFont typeface="Arial"/>
              <a:buNone/>
            </a:pPr>
            <a:endParaRPr sz="2775" b="0" i="0" u="none" strike="noStrike" cap="none">
              <a:solidFill>
                <a:schemeClr val="lt1"/>
              </a:solidFill>
              <a:latin typeface="Arial"/>
              <a:ea typeface="Arial"/>
              <a:cs typeface="Arial"/>
              <a:sym typeface="Arial"/>
            </a:endParaRPr>
          </a:p>
        </p:txBody>
      </p:sp>
      <p:sp>
        <p:nvSpPr>
          <p:cNvPr id="110" name="Shape 110"/>
          <p:cNvSpPr/>
          <p:nvPr/>
        </p:nvSpPr>
        <p:spPr>
          <a:xfrm>
            <a:off x="0" y="0"/>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4.120 Beginning Teacher Support Program Plans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63600" y="914400"/>
            <a:ext cx="7616700" cy="48006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1800" b="1"/>
              <a:t>2. 	Plan for implementing a sound BT Induction process</a:t>
            </a:r>
            <a:endParaRPr sz="1800" b="1"/>
          </a:p>
          <a:p>
            <a:pPr marL="0" lvl="0" indent="0" rtl="0">
              <a:lnSpc>
                <a:spcPct val="115000"/>
              </a:lnSpc>
              <a:spcBef>
                <a:spcPts val="0"/>
              </a:spcBef>
              <a:spcAft>
                <a:spcPts val="0"/>
              </a:spcAft>
              <a:buClr>
                <a:schemeClr val="dk1"/>
              </a:buClr>
              <a:buSzPts val="1100"/>
              <a:buFont typeface="Arial"/>
              <a:buNone/>
            </a:pPr>
            <a:endParaRPr sz="1400" b="1"/>
          </a:p>
          <a:p>
            <a:pPr marL="114300" lvl="0" indent="0" rtl="0">
              <a:lnSpc>
                <a:spcPct val="115000"/>
              </a:lnSpc>
              <a:spcBef>
                <a:spcPts val="0"/>
              </a:spcBef>
              <a:spcAft>
                <a:spcPts val="0"/>
              </a:spcAft>
              <a:buClr>
                <a:schemeClr val="dk1"/>
              </a:buClr>
              <a:buSzPts val="1100"/>
              <a:buFont typeface="Arial"/>
              <a:buNone/>
            </a:pPr>
            <a:r>
              <a:rPr lang="en-US" sz="1800"/>
              <a:t>Plans must include </a:t>
            </a:r>
            <a:r>
              <a:rPr lang="en-US" sz="1800">
                <a:solidFill>
                  <a:srgbClr val="00FF00"/>
                </a:solidFill>
              </a:rPr>
              <a:t>three year induction process </a:t>
            </a:r>
            <a:r>
              <a:rPr lang="en-US" sz="1800"/>
              <a:t>(120 workdays each year) that includes a formal orientation, required working conditions, the process for mentor selection, training, and assignment, the process for development and monitoring of the BTs’ professional development plan, and required or prescribed professional development.  This is a 3 year induction process overview</a:t>
            </a:r>
            <a:endParaRPr sz="1800"/>
          </a:p>
          <a:p>
            <a:pPr marL="800100" marR="0" lvl="0" indent="-342900" algn="l" rtl="0">
              <a:spcBef>
                <a:spcPts val="600"/>
              </a:spcBef>
              <a:spcAft>
                <a:spcPts val="0"/>
              </a:spcAft>
              <a:buClr>
                <a:schemeClr val="dk1"/>
              </a:buClr>
              <a:buSzPts val="1100"/>
              <a:buFont typeface="Arial"/>
              <a:buNone/>
            </a:pPr>
            <a:r>
              <a:rPr lang="en-US" sz="1800" i="1">
                <a:solidFill>
                  <a:srgbClr val="EFEFEF"/>
                </a:solidFill>
              </a:rPr>
              <a:t>a.</a:t>
            </a:r>
            <a:r>
              <a:rPr lang="en-US" sz="1800">
                <a:solidFill>
                  <a:srgbClr val="EFEFEF"/>
                </a:solidFill>
              </a:rPr>
              <a:t>   </a:t>
            </a:r>
            <a:r>
              <a:rPr lang="en-US" sz="1800" i="1">
                <a:solidFill>
                  <a:srgbClr val="EFEFEF"/>
                </a:solidFill>
              </a:rPr>
              <a:t>Orientation</a:t>
            </a:r>
            <a:endParaRPr sz="1800" i="1">
              <a:solidFill>
                <a:srgbClr val="EFEFEF"/>
              </a:solidFill>
            </a:endParaRPr>
          </a:p>
          <a:p>
            <a:pPr marL="800100" marR="0" lvl="0" indent="-342900" algn="l" rtl="0">
              <a:spcBef>
                <a:spcPts val="600"/>
              </a:spcBef>
              <a:spcAft>
                <a:spcPts val="0"/>
              </a:spcAft>
              <a:buClr>
                <a:schemeClr val="dk1"/>
              </a:buClr>
              <a:buSzPts val="1100"/>
              <a:buFont typeface="Arial"/>
              <a:buNone/>
            </a:pPr>
            <a:r>
              <a:rPr lang="en-US" sz="1800" i="1">
                <a:solidFill>
                  <a:srgbClr val="EFEFEF"/>
                </a:solidFill>
              </a:rPr>
              <a:t>b. 	</a:t>
            </a:r>
            <a:r>
              <a:rPr lang="en-US" sz="1800" i="1"/>
              <a:t>Working Conditions-</a:t>
            </a:r>
            <a:r>
              <a:rPr lang="en-US" sz="1800"/>
              <a:t>mentor assigned early, and in close proximity; limited preparations; limited non-instructional duties; limited number of exceptional or difficult students; and no extracurricular assignments unless requested in writing by the beginning teacher.</a:t>
            </a:r>
            <a:endParaRPr sz="1800"/>
          </a:p>
          <a:p>
            <a:pPr marL="800100" lvl="0" indent="-342900" rtl="0">
              <a:spcBef>
                <a:spcPts val="600"/>
              </a:spcBef>
              <a:spcAft>
                <a:spcPts val="0"/>
              </a:spcAft>
              <a:buClr>
                <a:schemeClr val="dk1"/>
              </a:buClr>
              <a:buSzPts val="1100"/>
              <a:buFont typeface="Arial"/>
              <a:buNone/>
            </a:pPr>
            <a:r>
              <a:rPr lang="en-US" sz="1800" i="1"/>
              <a:t>c.</a:t>
            </a:r>
            <a:r>
              <a:rPr lang="en-US" sz="1800"/>
              <a:t>  	</a:t>
            </a:r>
            <a:r>
              <a:rPr lang="en-US" sz="1800" i="1"/>
              <a:t>Mentor Selection, Training, and Assignment</a:t>
            </a:r>
            <a:endParaRPr sz="1800" i="1"/>
          </a:p>
          <a:p>
            <a:pPr marL="800100" lvl="0" indent="-342900" rtl="0">
              <a:spcBef>
                <a:spcPts val="600"/>
              </a:spcBef>
              <a:spcAft>
                <a:spcPts val="0"/>
              </a:spcAft>
              <a:buClr>
                <a:schemeClr val="dk1"/>
              </a:buClr>
              <a:buSzPts val="1100"/>
              <a:buFont typeface="Arial"/>
              <a:buNone/>
            </a:pPr>
            <a:r>
              <a:rPr lang="en-US" sz="1800" i="1"/>
              <a:t>d.</a:t>
            </a:r>
            <a:r>
              <a:rPr lang="en-US" sz="1800"/>
              <a:t>  </a:t>
            </a:r>
            <a:r>
              <a:rPr lang="en-US" sz="1800" i="1"/>
              <a:t>Professional Development Plans</a:t>
            </a:r>
            <a:endParaRPr sz="1800" i="1"/>
          </a:p>
          <a:p>
            <a:pPr marL="0" lvl="0" indent="457200" rtl="0">
              <a:lnSpc>
                <a:spcPct val="115000"/>
              </a:lnSpc>
              <a:spcBef>
                <a:spcPts val="0"/>
              </a:spcBef>
              <a:spcAft>
                <a:spcPts val="0"/>
              </a:spcAft>
              <a:buClr>
                <a:schemeClr val="dk1"/>
              </a:buClr>
              <a:buSzPts val="1100"/>
              <a:buFont typeface="Arial"/>
              <a:buNone/>
            </a:pPr>
            <a:r>
              <a:rPr lang="en-US" sz="1800" i="1"/>
              <a:t>e.</a:t>
            </a:r>
            <a:r>
              <a:rPr lang="en-US" sz="1800"/>
              <a:t>  </a:t>
            </a:r>
            <a:r>
              <a:rPr lang="en-US" sz="1800" i="1"/>
              <a:t>Professional Development</a:t>
            </a:r>
            <a:endParaRPr sz="1800" i="1"/>
          </a:p>
          <a:p>
            <a:pPr marL="0" lvl="0" indent="457200" rtl="0">
              <a:lnSpc>
                <a:spcPct val="115000"/>
              </a:lnSpc>
              <a:spcBef>
                <a:spcPts val="0"/>
              </a:spcBef>
              <a:spcAft>
                <a:spcPts val="0"/>
              </a:spcAft>
              <a:buClr>
                <a:schemeClr val="dk1"/>
              </a:buClr>
              <a:buSzPts val="1100"/>
              <a:buFont typeface="Arial"/>
              <a:buNone/>
            </a:pPr>
            <a:r>
              <a:rPr lang="en-US" sz="1400"/>
              <a:t>  </a:t>
            </a:r>
            <a:endParaRPr sz="140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100">
                <a:solidFill>
                  <a:schemeClr val="dk1"/>
                </a:solidFill>
              </a:rPr>
              <a:t>.</a:t>
            </a:r>
            <a:endParaRPr sz="1100">
              <a:solidFill>
                <a:schemeClr val="dk1"/>
              </a:solidFill>
            </a:endParaRPr>
          </a:p>
          <a:p>
            <a:pPr marL="342900" marR="0" lvl="0" indent="-342900" algn="l" rtl="0">
              <a:spcBef>
                <a:spcPts val="600"/>
              </a:spcBef>
              <a:spcAft>
                <a:spcPts val="0"/>
              </a:spcAft>
              <a:buClr>
                <a:schemeClr val="lt1"/>
              </a:buClr>
              <a:buFont typeface="Arial"/>
              <a:buNone/>
            </a:pPr>
            <a:endParaRPr/>
          </a:p>
        </p:txBody>
      </p:sp>
      <p:sp>
        <p:nvSpPr>
          <p:cNvPr id="117" name="Shape 117"/>
          <p:cNvSpPr/>
          <p:nvPr/>
        </p:nvSpPr>
        <p:spPr>
          <a:xfrm>
            <a:off x="0" y="0"/>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4.120 Beginning Teacher Support Program Plans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1524000"/>
            <a:ext cx="7620000" cy="44421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1800" b="1"/>
              <a:t>3.</a:t>
            </a:r>
            <a:r>
              <a:rPr lang="en-US" sz="1800">
                <a:solidFill>
                  <a:schemeClr val="dk1"/>
                </a:solidFill>
              </a:rPr>
              <a:t>  </a:t>
            </a:r>
            <a:r>
              <a:rPr lang="en-US" sz="1800" b="1"/>
              <a:t>A formal process for conducting observations and summative evaluations on all BTs</a:t>
            </a:r>
            <a:endParaRPr sz="1800" b="1"/>
          </a:p>
          <a:p>
            <a:pPr marL="292100" lvl="0" indent="0" rtl="0">
              <a:lnSpc>
                <a:spcPct val="115000"/>
              </a:lnSpc>
              <a:spcBef>
                <a:spcPts val="0"/>
              </a:spcBef>
              <a:spcAft>
                <a:spcPts val="0"/>
              </a:spcAft>
              <a:buClr>
                <a:schemeClr val="dk1"/>
              </a:buClr>
              <a:buSzPts val="1100"/>
              <a:buFont typeface="Arial"/>
              <a:buNone/>
            </a:pPr>
            <a:endParaRPr sz="1800" b="1"/>
          </a:p>
          <a:p>
            <a:pPr marL="0" lvl="0" indent="0" rtl="0">
              <a:lnSpc>
                <a:spcPct val="115000"/>
              </a:lnSpc>
              <a:spcBef>
                <a:spcPts val="0"/>
              </a:spcBef>
              <a:spcAft>
                <a:spcPts val="0"/>
              </a:spcAft>
              <a:buClr>
                <a:schemeClr val="dk1"/>
              </a:buClr>
              <a:buSzPts val="1100"/>
              <a:buFont typeface="Arial"/>
              <a:buNone/>
            </a:pPr>
            <a:r>
              <a:rPr lang="en-US" sz="1800"/>
              <a:t>Provide details on the process that ensures each beginning teacher receives the </a:t>
            </a:r>
            <a:r>
              <a:rPr lang="en-US" sz="1800">
                <a:solidFill>
                  <a:srgbClr val="00FF00"/>
                </a:solidFill>
              </a:rPr>
              <a:t>required observations and evaluation</a:t>
            </a:r>
            <a:r>
              <a:rPr lang="en-US" sz="1800"/>
              <a:t> as outlined in SBE policy (Teacher Performance Appraisal process), General Statute and HB 1030.  </a:t>
            </a:r>
            <a:endParaRPr sz="1800"/>
          </a:p>
          <a:p>
            <a:pPr marL="0" lvl="0" indent="0" rtl="0">
              <a:lnSpc>
                <a:spcPct val="115000"/>
              </a:lnSpc>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r>
              <a:rPr lang="en-US" sz="1800" b="1"/>
              <a:t>4. Plan for participation in BTSP Monitoring</a:t>
            </a:r>
            <a:endParaRPr sz="1800" b="1"/>
          </a:p>
          <a:p>
            <a:pPr marL="292100" lvl="0" indent="0" rtl="0">
              <a:lnSpc>
                <a:spcPct val="115000"/>
              </a:lnSpc>
              <a:spcBef>
                <a:spcPts val="0"/>
              </a:spcBef>
              <a:spcAft>
                <a:spcPts val="0"/>
              </a:spcAft>
              <a:buClr>
                <a:schemeClr val="dk1"/>
              </a:buClr>
              <a:buSzPts val="1100"/>
              <a:buFont typeface="Arial"/>
              <a:buNone/>
            </a:pPr>
            <a:endParaRPr sz="1800" b="1"/>
          </a:p>
          <a:p>
            <a:pPr marL="0" lvl="0" indent="0" rtl="0">
              <a:lnSpc>
                <a:spcPct val="115000"/>
              </a:lnSpc>
              <a:spcBef>
                <a:spcPts val="0"/>
              </a:spcBef>
              <a:spcAft>
                <a:spcPts val="0"/>
              </a:spcAft>
              <a:buClr>
                <a:schemeClr val="dk1"/>
              </a:buClr>
              <a:buSzPts val="1100"/>
              <a:buFont typeface="Arial"/>
              <a:buNone/>
            </a:pPr>
            <a:r>
              <a:rPr lang="en-US" sz="1800"/>
              <a:t>Describe the plans for compliance with the </a:t>
            </a:r>
            <a:r>
              <a:rPr lang="en-US" sz="1800">
                <a:solidFill>
                  <a:srgbClr val="00FF00"/>
                </a:solidFill>
              </a:rPr>
              <a:t>BTSP Monitoring process</a:t>
            </a:r>
            <a:r>
              <a:rPr lang="en-US" sz="1800"/>
              <a:t> (completed on a five-year revolving cycle) and </a:t>
            </a:r>
            <a:r>
              <a:rPr lang="en-US" sz="1800">
                <a:solidFill>
                  <a:srgbClr val="00FF00"/>
                </a:solidFill>
              </a:rPr>
              <a:t>technical assistance</a:t>
            </a:r>
            <a:r>
              <a:rPr lang="en-US" sz="1800"/>
              <a:t> provided based on monitoring results to address areas of concern (if necessary). </a:t>
            </a:r>
            <a:endParaRPr sz="1800"/>
          </a:p>
          <a:p>
            <a:pPr marL="342900" marR="0" lvl="0" indent="-342900" algn="l" rtl="0">
              <a:spcBef>
                <a:spcPts val="0"/>
              </a:spcBef>
              <a:spcAft>
                <a:spcPts val="0"/>
              </a:spcAft>
              <a:buClr>
                <a:schemeClr val="lt1"/>
              </a:buClr>
              <a:buFont typeface="Arial"/>
              <a:buNone/>
            </a:pPr>
            <a:endParaRPr/>
          </a:p>
          <a:p>
            <a:pPr marL="342900" marR="0" lvl="0" indent="-342900" algn="l" rtl="0">
              <a:spcBef>
                <a:spcPts val="0"/>
              </a:spcBef>
              <a:spcAft>
                <a:spcPts val="0"/>
              </a:spcAft>
              <a:buClr>
                <a:schemeClr val="lt1"/>
              </a:buClr>
              <a:buFont typeface="Arial"/>
              <a:buNone/>
            </a:pPr>
            <a:endParaRPr/>
          </a:p>
        </p:txBody>
      </p:sp>
      <p:sp>
        <p:nvSpPr>
          <p:cNvPr id="124" name="Shape 124"/>
          <p:cNvSpPr/>
          <p:nvPr/>
        </p:nvSpPr>
        <p:spPr>
          <a:xfrm>
            <a:off x="0" y="0"/>
            <a:ext cx="9144000" cy="1143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4.120 Beginning Teacher Support Program Plans</a:t>
            </a:r>
            <a:endParaRPr/>
          </a:p>
          <a:p>
            <a:pPr marL="0" marR="0" lvl="0" indent="0" algn="l" rtl="0">
              <a:spcBef>
                <a:spcPts val="0"/>
              </a:spcBef>
              <a:spcAft>
                <a:spcPts val="0"/>
              </a:spcAft>
              <a:buNone/>
            </a:pPr>
            <a:endParaRPr sz="2800" b="0"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2309</Words>
  <Application>Microsoft Office PowerPoint</Application>
  <PresentationFormat>On-screen Show (4:3)</PresentationFormat>
  <Paragraphs>294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Georgia</vt:lpstr>
      <vt:lpstr>Noto Sans Symbols</vt:lpstr>
      <vt:lpstr>Times New Roman</vt:lpstr>
      <vt:lpstr>Blank Presentation</vt:lpstr>
      <vt:lpstr> Beginning Teacher  Support Program (BTSP)  Charter Institute June 12, 2018</vt:lpstr>
      <vt:lpstr>Supporting Beginning Teachers</vt:lpstr>
      <vt:lpstr>Regional Education Facilitators</vt:lpstr>
      <vt:lpstr>Beginning Teacher Support Program Plans</vt:lpstr>
      <vt:lpstr>PowerPoint Presentation</vt:lpstr>
      <vt:lpstr>PowerPoint Presentation</vt:lpstr>
      <vt:lpstr>PowerPoint Presentation</vt:lpstr>
      <vt:lpstr>PowerPoint Presentation</vt:lpstr>
      <vt:lpstr>PowerPoint Presentation</vt:lpstr>
      <vt:lpstr>PowerPoint Presentation</vt:lpstr>
      <vt:lpstr>   Beginning Teacher Support Program Plan Approval Process  </vt:lpstr>
      <vt:lpstr>PowerPoint Presentation</vt:lpstr>
      <vt:lpstr>PowerPoint Presentation</vt:lpstr>
      <vt:lpstr>   Beginning Teacher Support Program Peer Review Process  </vt:lpstr>
      <vt:lpstr>PowerPoint Presentation</vt:lpstr>
      <vt:lpstr>PowerPoint Presentation</vt:lpstr>
      <vt:lpstr>PowerPoint Presentation</vt:lpstr>
      <vt:lpstr>BTSP Self-Assessment</vt:lpstr>
      <vt:lpstr>PowerPoint Presentation</vt:lpstr>
      <vt:lpstr>PowerPoint Presentation</vt:lpstr>
      <vt:lpstr>PowerPoint Presentation</vt:lpstr>
      <vt:lpstr>PowerPoint Presentation</vt:lpstr>
      <vt:lpstr>   Beginning Teacher Support Program Monitoring  </vt:lpstr>
      <vt:lpstr>State Board Policy TCED-016</vt:lpstr>
      <vt:lpstr>IHE/LEA/CHARTER Collaborative (ILCC) Meetings</vt:lpstr>
      <vt:lpstr>2019 BT Summits     Over 800 BT’s registered across the state for 2018</vt:lpstr>
      <vt:lpstr>BT Coordinator Corner</vt:lpstr>
      <vt:lpstr>BT Newsletters</vt:lpstr>
      <vt:lpstr>Other Assistance Provided</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Beginning Teacher  Support Program (BTSP)  Charter Institute June 12, 2018</dc:title>
  <dc:creator>Kebbler Williams</dc:creator>
  <cp:lastModifiedBy>Kebbler Williams</cp:lastModifiedBy>
  <cp:revision>1</cp:revision>
  <dcterms:modified xsi:type="dcterms:W3CDTF">2018-05-25T14:10:39Z</dcterms:modified>
</cp:coreProperties>
</file>